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handoutMasterIdLst>
    <p:handoutMasterId r:id="rId43"/>
  </p:handoutMasterIdLst>
  <p:sldIdLst>
    <p:sldId id="266" r:id="rId5"/>
    <p:sldId id="494" r:id="rId6"/>
    <p:sldId id="443" r:id="rId7"/>
    <p:sldId id="467" r:id="rId8"/>
    <p:sldId id="495" r:id="rId9"/>
    <p:sldId id="496" r:id="rId10"/>
    <p:sldId id="497" r:id="rId11"/>
    <p:sldId id="498" r:id="rId12"/>
    <p:sldId id="499" r:id="rId13"/>
    <p:sldId id="500" r:id="rId14"/>
    <p:sldId id="476" r:id="rId15"/>
    <p:sldId id="437" r:id="rId16"/>
    <p:sldId id="440" r:id="rId17"/>
    <p:sldId id="442" r:id="rId18"/>
    <p:sldId id="472" r:id="rId19"/>
    <p:sldId id="473" r:id="rId20"/>
    <p:sldId id="441" r:id="rId21"/>
    <p:sldId id="352" r:id="rId22"/>
    <p:sldId id="360" r:id="rId23"/>
    <p:sldId id="501" r:id="rId24"/>
    <p:sldId id="502" r:id="rId25"/>
    <p:sldId id="503" r:id="rId26"/>
    <p:sldId id="504" r:id="rId27"/>
    <p:sldId id="505" r:id="rId28"/>
    <p:sldId id="506" r:id="rId29"/>
    <p:sldId id="507" r:id="rId30"/>
    <p:sldId id="508" r:id="rId31"/>
    <p:sldId id="509" r:id="rId32"/>
    <p:sldId id="510" r:id="rId33"/>
    <p:sldId id="480" r:id="rId34"/>
    <p:sldId id="481" r:id="rId35"/>
    <p:sldId id="483" r:id="rId36"/>
    <p:sldId id="490" r:id="rId37"/>
    <p:sldId id="489" r:id="rId38"/>
    <p:sldId id="488" r:id="rId39"/>
    <p:sldId id="516" r:id="rId40"/>
    <p:sldId id="515"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FD9F5A69-C7C7-46D5-A657-6DC5C717084B}">
          <p14:sldIdLst>
            <p14:sldId id="266"/>
            <p14:sldId id="494"/>
            <p14:sldId id="443"/>
            <p14:sldId id="467"/>
            <p14:sldId id="495"/>
            <p14:sldId id="496"/>
            <p14:sldId id="497"/>
            <p14:sldId id="498"/>
            <p14:sldId id="499"/>
            <p14:sldId id="500"/>
            <p14:sldId id="476"/>
            <p14:sldId id="437"/>
            <p14:sldId id="440"/>
            <p14:sldId id="442"/>
            <p14:sldId id="472"/>
            <p14:sldId id="473"/>
            <p14:sldId id="441"/>
            <p14:sldId id="352"/>
            <p14:sldId id="360"/>
            <p14:sldId id="501"/>
            <p14:sldId id="502"/>
            <p14:sldId id="503"/>
            <p14:sldId id="504"/>
            <p14:sldId id="505"/>
            <p14:sldId id="506"/>
            <p14:sldId id="507"/>
            <p14:sldId id="508"/>
            <p14:sldId id="509"/>
            <p14:sldId id="510"/>
            <p14:sldId id="480"/>
            <p14:sldId id="481"/>
            <p14:sldId id="483"/>
            <p14:sldId id="490"/>
            <p14:sldId id="489"/>
            <p14:sldId id="488"/>
            <p14:sldId id="516"/>
            <p14:sldId id="5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5E1A"/>
    <a:srgbClr val="EB6C15"/>
    <a:srgbClr val="A74C21"/>
    <a:srgbClr val="C76829"/>
    <a:srgbClr val="262626"/>
    <a:srgbClr val="181717"/>
    <a:srgbClr val="D26604"/>
    <a:srgbClr val="E6E6E6"/>
    <a:srgbClr val="FFC000"/>
    <a:srgbClr val="2A2A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25C94-0A0E-4270-81A4-5C77C7606D8C}" v="4293" dt="2021-10-19T10:01:40.937"/>
    <p1510:client id="{F4FFCDB7-051B-379F-8916-A89A50C45E14}" v="303" dt="2021-10-19T08:48:36.471"/>
  </p1510:revLst>
</p1510:revInfo>
</file>

<file path=ppt/tableStyles.xml><?xml version="1.0" encoding="utf-8"?>
<a:tblStyleLst xmlns:a="http://schemas.openxmlformats.org/drawingml/2006/main" def="{5C22544A-7EE6-4342-B048-85BDC9FD1C3A}">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27D1B7DD-F4BF-48C3-B7F3-D4C64505BD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CC9353DD-C4B3-4DEB-89E0-F0FF37293E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E173FD-923F-47C5-A25C-3273F68F3493}" type="datetimeFigureOut">
              <a:rPr lang="zh-TW" altLang="en-US" smtClean="0"/>
              <a:t>2021/10/28</a:t>
            </a:fld>
            <a:endParaRPr lang="zh-TW" altLang="en-US"/>
          </a:p>
        </p:txBody>
      </p:sp>
      <p:sp>
        <p:nvSpPr>
          <p:cNvPr id="4" name="頁尾版面配置區 3">
            <a:extLst>
              <a:ext uri="{FF2B5EF4-FFF2-40B4-BE49-F238E27FC236}">
                <a16:creationId xmlns:a16="http://schemas.microsoft.com/office/drawing/2014/main" id="{4A76121C-3EF2-40DF-945F-74855111A4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21C432B3-503B-4CA5-8807-1A61CF237B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4AA53A-4CE7-4EA9-9CE1-FD17FB3BEBC0}" type="slidenum">
              <a:rPr lang="zh-TW" altLang="en-US" smtClean="0"/>
              <a:t>‹#›</a:t>
            </a:fld>
            <a:endParaRPr lang="zh-TW" altLang="en-US"/>
          </a:p>
        </p:txBody>
      </p:sp>
    </p:spTree>
    <p:extLst>
      <p:ext uri="{BB962C8B-B14F-4D97-AF65-F5344CB8AC3E}">
        <p14:creationId xmlns:p14="http://schemas.microsoft.com/office/powerpoint/2010/main" val="204072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68894-CE52-4C63-8C32-03CB5B3330FF}" type="datetimeFigureOut">
              <a:rPr lang="zh-TW" altLang="en-US" smtClean="0"/>
              <a:t>2021/10/28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F5F86-B0F1-43BF-B309-396ECD5630CA}" type="slidenum">
              <a:rPr lang="zh-TW" altLang="en-US" smtClean="0"/>
              <a:t>‹#›</a:t>
            </a:fld>
            <a:endParaRPr lang="zh-TW" altLang="en-US"/>
          </a:p>
        </p:txBody>
      </p:sp>
    </p:spTree>
    <p:extLst>
      <p:ext uri="{BB962C8B-B14F-4D97-AF65-F5344CB8AC3E}">
        <p14:creationId xmlns:p14="http://schemas.microsoft.com/office/powerpoint/2010/main" val="370482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a:latin typeface="游ゴシック"/>
              <a:ea typeface="游ゴシック"/>
            </a:endParaRPr>
          </a:p>
        </p:txBody>
      </p:sp>
      <p:sp>
        <p:nvSpPr>
          <p:cNvPr id="4" name="Slide Number Placeholder 3"/>
          <p:cNvSpPr>
            <a:spLocks noGrp="1"/>
          </p:cNvSpPr>
          <p:nvPr>
            <p:ph type="sldNum" sz="quarter" idx="5"/>
          </p:nvPr>
        </p:nvSpPr>
        <p:spPr/>
        <p:txBody>
          <a:bodyPr/>
          <a:lstStyle/>
          <a:p>
            <a:fld id="{C26F5F86-B0F1-43BF-B309-396ECD5630CA}" type="slidenum">
              <a:rPr lang="zh-TW" altLang="en-US" smtClean="0"/>
              <a:t>1</a:t>
            </a:fld>
            <a:endParaRPr lang="zh-TW" altLang="en-US"/>
          </a:p>
        </p:txBody>
      </p:sp>
    </p:spTree>
    <p:extLst>
      <p:ext uri="{BB962C8B-B14F-4D97-AF65-F5344CB8AC3E}">
        <p14:creationId xmlns:p14="http://schemas.microsoft.com/office/powerpoint/2010/main" val="202240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11</a:t>
            </a:fld>
            <a:endParaRPr lang="zh-TW" altLang="en-US"/>
          </a:p>
        </p:txBody>
      </p:sp>
    </p:spTree>
    <p:extLst>
      <p:ext uri="{BB962C8B-B14F-4D97-AF65-F5344CB8AC3E}">
        <p14:creationId xmlns:p14="http://schemas.microsoft.com/office/powerpoint/2010/main" val="2375087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13</a:t>
            </a:fld>
            <a:endParaRPr lang="zh-TW" altLang="en-US"/>
          </a:p>
        </p:txBody>
      </p:sp>
    </p:spTree>
    <p:extLst>
      <p:ext uri="{BB962C8B-B14F-4D97-AF65-F5344CB8AC3E}">
        <p14:creationId xmlns:p14="http://schemas.microsoft.com/office/powerpoint/2010/main" val="4081379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14</a:t>
            </a:fld>
            <a:endParaRPr lang="zh-TW" altLang="en-US"/>
          </a:p>
        </p:txBody>
      </p:sp>
    </p:spTree>
    <p:extLst>
      <p:ext uri="{BB962C8B-B14F-4D97-AF65-F5344CB8AC3E}">
        <p14:creationId xmlns:p14="http://schemas.microsoft.com/office/powerpoint/2010/main" val="1000041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15</a:t>
            </a:fld>
            <a:endParaRPr lang="zh-TW" altLang="en-US"/>
          </a:p>
        </p:txBody>
      </p:sp>
    </p:spTree>
    <p:extLst>
      <p:ext uri="{BB962C8B-B14F-4D97-AF65-F5344CB8AC3E}">
        <p14:creationId xmlns:p14="http://schemas.microsoft.com/office/powerpoint/2010/main" val="359308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21</a:t>
            </a:fld>
            <a:endParaRPr lang="zh-TW" altLang="en-US"/>
          </a:p>
        </p:txBody>
      </p:sp>
    </p:spTree>
    <p:extLst>
      <p:ext uri="{BB962C8B-B14F-4D97-AF65-F5344CB8AC3E}">
        <p14:creationId xmlns:p14="http://schemas.microsoft.com/office/powerpoint/2010/main" val="173052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888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215748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Shape 30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993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6276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3755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2</a:t>
            </a:fld>
            <a:endParaRPr lang="zh-TW" altLang="en-US"/>
          </a:p>
        </p:txBody>
      </p:sp>
    </p:spTree>
    <p:extLst>
      <p:ext uri="{BB962C8B-B14F-4D97-AF65-F5344CB8AC3E}">
        <p14:creationId xmlns:p14="http://schemas.microsoft.com/office/powerpoint/2010/main" val="515051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b26bb316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b26bb316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000">
                <a:solidFill>
                  <a:schemeClr val="dk1"/>
                </a:solidFill>
                <a:latin typeface="+mj-lt"/>
                <a:ea typeface="Poppins Light"/>
                <a:cs typeface="Poppins Light"/>
                <a:sym typeface="Poppins Light"/>
              </a:rPr>
              <a:t>CHT: AI 智能相簿讓您聰明管理照片，搭配 NAS 彈性擴充儲存空間，隨拍即存不設限</a:t>
            </a:r>
            <a:endParaRPr sz="1000">
              <a:solidFill>
                <a:schemeClr val="dk1"/>
              </a:solidFill>
              <a:latin typeface="+mj-lt"/>
              <a:ea typeface="Poppins Light"/>
              <a:cs typeface="Poppins Light"/>
              <a:sym typeface="Poppins Light"/>
            </a:endParaRPr>
          </a:p>
          <a:p>
            <a:pPr marL="0" lvl="0" indent="0" algn="l" rtl="0">
              <a:spcBef>
                <a:spcPts val="600"/>
              </a:spcBef>
              <a:spcAft>
                <a:spcPts val="0"/>
              </a:spcAft>
              <a:buClr>
                <a:schemeClr val="dk1"/>
              </a:buClr>
              <a:buSzPts val="1100"/>
              <a:buFont typeface="Arial"/>
              <a:buNone/>
            </a:pPr>
            <a:r>
              <a:rPr lang="en" sz="1000">
                <a:solidFill>
                  <a:schemeClr val="dk1"/>
                </a:solidFill>
                <a:latin typeface="+mj-lt"/>
                <a:ea typeface="Poppins Light"/>
                <a:cs typeface="Poppins Light"/>
                <a:sym typeface="Poppins Light"/>
              </a:rPr>
              <a:t>ENG: The AI-powered photo management solution with flexible storage space</a:t>
            </a:r>
            <a:endParaRPr sz="500">
              <a:latin typeface="+mj-lt"/>
            </a:endParaRPr>
          </a:p>
        </p:txBody>
      </p:sp>
    </p:spTree>
    <p:extLst>
      <p:ext uri="{BB962C8B-B14F-4D97-AF65-F5344CB8AC3E}">
        <p14:creationId xmlns:p14="http://schemas.microsoft.com/office/powerpoint/2010/main" val="1334877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878467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cf1c6ddca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cf1c6ddca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534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f1c6ddca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cf1c6ddca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178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f1c6ddca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f1c6ddca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2860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49518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a:latin typeface="游ゴシック"/>
              <a:ea typeface="游ゴシック"/>
            </a:endParaRPr>
          </a:p>
        </p:txBody>
      </p:sp>
      <p:sp>
        <p:nvSpPr>
          <p:cNvPr id="4" name="Slide Number Placeholder 3"/>
          <p:cNvSpPr>
            <a:spLocks noGrp="1"/>
          </p:cNvSpPr>
          <p:nvPr>
            <p:ph type="sldNum" sz="quarter" idx="5"/>
          </p:nvPr>
        </p:nvSpPr>
        <p:spPr/>
        <p:txBody>
          <a:bodyPr/>
          <a:lstStyle/>
          <a:p>
            <a:fld id="{C26F5F86-B0F1-43BF-B309-396ECD5630CA}" type="slidenum">
              <a:rPr lang="zh-TW" altLang="en-US" smtClean="0"/>
              <a:t>37</a:t>
            </a:fld>
            <a:endParaRPr lang="zh-TW" altLang="en-US"/>
          </a:p>
        </p:txBody>
      </p:sp>
    </p:spTree>
    <p:extLst>
      <p:ext uri="{BB962C8B-B14F-4D97-AF65-F5344CB8AC3E}">
        <p14:creationId xmlns:p14="http://schemas.microsoft.com/office/powerpoint/2010/main" val="74855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4</a:t>
            </a:fld>
            <a:endParaRPr lang="zh-TW" altLang="en-US"/>
          </a:p>
        </p:txBody>
      </p:sp>
    </p:spTree>
    <p:extLst>
      <p:ext uri="{BB962C8B-B14F-4D97-AF65-F5344CB8AC3E}">
        <p14:creationId xmlns:p14="http://schemas.microsoft.com/office/powerpoint/2010/main" val="186124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666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6199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cs typeface="Calibri"/>
              </a:rPr>
              <a:t>TBS-453DX</a:t>
            </a:r>
            <a:r>
              <a:rPr lang="zh-TW" dirty="0"/>
              <a:t>搭配SSD</a:t>
            </a:r>
            <a:r>
              <a:rPr lang="zh-TW" altLang="en-US" dirty="0"/>
              <a:t>讓</a:t>
            </a:r>
            <a:r>
              <a:rPr lang="zh-TW" dirty="0"/>
              <a:t>效能更優化，</a:t>
            </a:r>
            <a:r>
              <a:rPr lang="zh-TW" altLang="en-US" dirty="0">
                <a:latin typeface="Calibri"/>
                <a:cs typeface="Calibri"/>
              </a:rPr>
              <a:t>但總體能配置的容量可能少於一般傳統</a:t>
            </a:r>
            <a:r>
              <a:rPr lang="en-US" dirty="0">
                <a:cs typeface="Calibri"/>
              </a:rPr>
              <a:t>HDD</a:t>
            </a:r>
            <a:r>
              <a:rPr lang="zh-TW" altLang="en-US" dirty="0">
                <a:latin typeface="Calibri"/>
                <a:cs typeface="Calibri"/>
              </a:rPr>
              <a:t>配置的</a:t>
            </a:r>
            <a:r>
              <a:rPr lang="en-US" dirty="0">
                <a:cs typeface="Calibri"/>
              </a:rPr>
              <a:t>NAS</a:t>
            </a:r>
            <a:r>
              <a:rPr lang="zh-TW" altLang="en-US" dirty="0">
                <a:cs typeface="Calibri"/>
              </a:rPr>
              <a:t>，</a:t>
            </a:r>
            <a:r>
              <a:rPr lang="zh-TW" altLang="en-US" dirty="0">
                <a:latin typeface="新細明體"/>
                <a:ea typeface="新細明體"/>
              </a:rPr>
              <a:t>這時候就可以透過無邊無際無限大的雲端空間來補足空間稍少的問題</a:t>
            </a:r>
            <a:endParaRPr lang="zh-TW" altLang="en-US" dirty="0"/>
          </a:p>
          <a:p>
            <a:r>
              <a:rPr lang="zh-TW" altLang="en-US" dirty="0">
                <a:latin typeface="新細明體"/>
                <a:ea typeface="新細明體"/>
                <a:cs typeface="Calibri"/>
              </a:rPr>
              <a:t>因此QNAP即將推出兩個與雲端更緊密結合的服務，分別是文件型Gateway的CacheMount以及區塊型Gateway的VJBOD Cloud</a:t>
            </a:r>
            <a:endParaRPr lang="en-US" dirty="0"/>
          </a:p>
        </p:txBody>
      </p:sp>
      <p:sp>
        <p:nvSpPr>
          <p:cNvPr id="4" name="投影片編號版面配置區 3"/>
          <p:cNvSpPr>
            <a:spLocks noGrp="1"/>
          </p:cNvSpPr>
          <p:nvPr>
            <p:ph type="sldNum" sz="quarter" idx="5"/>
          </p:nvPr>
        </p:nvSpPr>
        <p:spPr/>
        <p:txBody>
          <a:bodyPr/>
          <a:lstStyle/>
          <a:p>
            <a:fld id="{AEF594D0-86F4-4239-AFF9-7FF5FBDEDC71}" type="slidenum">
              <a:rPr lang="en-US" altLang="zh-TW"/>
              <a:t>7</a:t>
            </a:fld>
            <a:endParaRPr lang="zh-TW" altLang="en-US"/>
          </a:p>
        </p:txBody>
      </p:sp>
    </p:spTree>
    <p:extLst>
      <p:ext uri="{BB962C8B-B14F-4D97-AF65-F5344CB8AC3E}">
        <p14:creationId xmlns:p14="http://schemas.microsoft.com/office/powerpoint/2010/main" val="15883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Calibri"/>
                <a:cs typeface="Calibri"/>
              </a:rPr>
              <a:t>我們將原先的遠端掛載功能重新打造成</a:t>
            </a:r>
            <a:r>
              <a:rPr lang="zh-TW" altLang="en-US" dirty="0">
                <a:latin typeface="新細明體"/>
                <a:ea typeface="新細明體"/>
                <a:cs typeface="Calibri"/>
              </a:rPr>
              <a:t>CacheMou</a:t>
            </a:r>
            <a:r>
              <a:rPr lang="zh-TW" altLang="en-US" dirty="0">
                <a:latin typeface="新細明體"/>
                <a:ea typeface="新細明體"/>
              </a:rPr>
              <a:t>nt</a:t>
            </a:r>
            <a:r>
              <a:rPr lang="zh-TW" altLang="en-US" dirty="0">
                <a:latin typeface="新細明體"/>
                <a:ea typeface="新細明體"/>
                <a:cs typeface="Calibri"/>
              </a:rPr>
              <a:t>，將會支援掛載超過20個雲端服務商，並加強快取功能，讓讀寫雲端檔案能有如同讀寫本地端檔案的體驗，除此之外，更開啟了QTS應用程式對雲端服務的大門，未來就算你的檔案都放在雲端空間哩，還是能夠享用QNAP QTS上各個APP的服務，例如檔案管理、編輯、多媒體應用等，甚至當作gateway在PC讀取雲端檔案</a:t>
            </a:r>
            <a:endParaRPr lang="en-US" altLang="zh-TW" dirty="0">
              <a:cs typeface="Calibri"/>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8</a:t>
            </a:fld>
            <a:endParaRPr lang="zh-TW" altLang="en-US"/>
          </a:p>
        </p:txBody>
      </p:sp>
    </p:spTree>
    <p:extLst>
      <p:ext uri="{BB962C8B-B14F-4D97-AF65-F5344CB8AC3E}">
        <p14:creationId xmlns:p14="http://schemas.microsoft.com/office/powerpoint/2010/main" val="159012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除了 C</a:t>
            </a:r>
            <a:r>
              <a:rPr lang="zh-CN" altLang="en-US" dirty="0">
                <a:latin typeface="等线"/>
                <a:ea typeface="等线"/>
              </a:rPr>
              <a:t>acheMount ，QNAP 也正在積極規畫進一步利用 NAS 邊緣運算優勢加入企業雲端儲存生態系。並將提出 VJBOD Cloud 雲端虛擬擴充櫃的新架構。VJBOD Cloud 不同於 CacheMount 將採用區塊層級方式讓 NAS 運用雲端空間，也就是說使用者將可以用連接的物件儲存空間 Bucket 直接建立儲存池和磁碟區。</a:t>
            </a:r>
            <a:br>
              <a:rPr lang="zh-CN" altLang="en-US" dirty="0">
                <a:latin typeface="等线"/>
                <a:ea typeface="等线"/>
              </a:rPr>
            </a:br>
            <a:r>
              <a:rPr lang="zh-CN" altLang="en-US" dirty="0">
                <a:latin typeface="等线"/>
                <a:ea typeface="等线"/>
              </a:rPr>
              <a:t/>
            </a:r>
            <a:br>
              <a:rPr lang="zh-CN" altLang="en-US" dirty="0">
                <a:latin typeface="等线"/>
                <a:ea typeface="等线"/>
              </a:rPr>
            </a:br>
            <a:r>
              <a:rPr lang="zh-CN" altLang="en-US" dirty="0">
                <a:latin typeface="等线"/>
                <a:ea typeface="等线"/>
              </a:rPr>
              <a:t>使用區塊層級的優勢，在於寫入多個小檔到雲端時，首先雲端伺服器可以區塊處理資料而不用一個檔案一個檔案溝通讀寫需求，而在編輯單一大檔時，效益更明顯是如下圖所示，在一個大檔僅有變動的區塊需要做上傳，有效的節省了頻寬和雲端傳輸費用。這個優勢使相比 CacheMount VJBOD Cloud 更適合做 NAS 擴充給虛擬機鏡像檔或備份情境使用，</a:t>
            </a:r>
            <a:r>
              <a:rPr lang="zh-CN" dirty="0"/>
              <a:t>以公有雲解放私有雲的儲存空間</a:t>
            </a:r>
            <a:r>
              <a:rPr lang="zh-CN" altLang="en-US" dirty="0">
                <a:latin typeface="等线"/>
                <a:ea typeface="等线"/>
              </a:rPr>
              <a:t>。而缺點就是區塊層級的 Volume 或 LUN 中的檔案在雲端暫時還無法被其他應用直接識別。</a:t>
            </a:r>
            <a:endParaRPr lang="zh-CN" dirty="0"/>
          </a:p>
          <a:p>
            <a:endParaRPr lang="zh-CN" altLang="en-US" dirty="0">
              <a:latin typeface="等线"/>
              <a:ea typeface="等线"/>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9</a:t>
            </a:fld>
            <a:endParaRPr lang="zh-TW" altLang="en-US"/>
          </a:p>
        </p:txBody>
      </p:sp>
    </p:spTree>
    <p:extLst>
      <p:ext uri="{BB962C8B-B14F-4D97-AF65-F5344CB8AC3E}">
        <p14:creationId xmlns:p14="http://schemas.microsoft.com/office/powerpoint/2010/main" val="334811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latin typeface="新細明體"/>
                <a:ea typeface="新細明體"/>
                <a:cs typeface="Calibri"/>
              </a:rPr>
              <a:t>QNAP </a:t>
            </a:r>
            <a:r>
              <a:rPr lang="en-US" altLang="zh-TW" err="1">
                <a:latin typeface="新細明體"/>
                <a:ea typeface="新細明體"/>
                <a:cs typeface="Calibri"/>
              </a:rPr>
              <a:t>之所以推出VJBOD</a:t>
            </a:r>
            <a:r>
              <a:rPr lang="en-US" altLang="zh-TW">
                <a:latin typeface="新細明體"/>
                <a:ea typeface="新細明體"/>
                <a:cs typeface="Calibri"/>
              </a:rPr>
              <a:t> Cloud ，</a:t>
            </a:r>
            <a:r>
              <a:rPr lang="en-US" altLang="zh-TW" err="1">
                <a:latin typeface="新細明體"/>
                <a:ea typeface="新細明體"/>
                <a:cs typeface="Calibri"/>
              </a:rPr>
              <a:t>最重要的原因是為了解決用戶重要資料庫上雲的需求。我們知道在企業情境中，應用程式的檔案都是以</a:t>
            </a:r>
            <a:r>
              <a:rPr lang="en-US" altLang="zh-TW">
                <a:latin typeface="新細明體"/>
                <a:ea typeface="新細明體"/>
                <a:cs typeface="Calibri"/>
              </a:rPr>
              <a:t> iSCSI LUN </a:t>
            </a:r>
            <a:r>
              <a:rPr lang="en-US" altLang="zh-TW" err="1">
                <a:latin typeface="新細明體"/>
                <a:ea typeface="新細明體"/>
                <a:cs typeface="Calibri"/>
              </a:rPr>
              <a:t>的形式存放在</a:t>
            </a:r>
            <a:r>
              <a:rPr lang="en-US" altLang="zh-TW">
                <a:latin typeface="新細明體"/>
                <a:ea typeface="新細明體"/>
                <a:cs typeface="Calibri"/>
              </a:rPr>
              <a:t> NAS </a:t>
            </a:r>
            <a:r>
              <a:rPr lang="en-US" altLang="zh-TW" err="1">
                <a:latin typeface="新細明體"/>
                <a:ea typeface="新細明體"/>
                <a:cs typeface="Calibri"/>
              </a:rPr>
              <a:t>中，但這種區塊裝置在</a:t>
            </a:r>
            <a:r>
              <a:rPr lang="en-US" altLang="zh-TW">
                <a:latin typeface="新細明體"/>
                <a:ea typeface="新細明體"/>
                <a:cs typeface="Calibri"/>
              </a:rPr>
              <a:t> NAS </a:t>
            </a:r>
            <a:r>
              <a:rPr lang="en-US" altLang="zh-TW" err="1">
                <a:latin typeface="新細明體"/>
                <a:ea typeface="新細明體"/>
                <a:cs typeface="Calibri"/>
              </a:rPr>
              <a:t>中資料無法被識別，除了透過</a:t>
            </a:r>
            <a:r>
              <a:rPr lang="en-US" altLang="zh-TW">
                <a:latin typeface="新細明體"/>
                <a:ea typeface="新細明體"/>
                <a:cs typeface="Calibri"/>
              </a:rPr>
              <a:t> LUN </a:t>
            </a:r>
            <a:r>
              <a:rPr lang="en-US" altLang="zh-TW" err="1">
                <a:latin typeface="新細明體"/>
                <a:ea typeface="新細明體"/>
                <a:cs typeface="Calibri"/>
              </a:rPr>
              <a:t>匯出匯入，也就難以用一般的備份軟體持續備份、甚至以同步方式傳到雲端。當本地</a:t>
            </a:r>
            <a:r>
              <a:rPr lang="en-US" altLang="zh-TW">
                <a:latin typeface="新細明體"/>
                <a:ea typeface="新細明體"/>
                <a:cs typeface="Calibri"/>
              </a:rPr>
              <a:t> NAS </a:t>
            </a:r>
            <a:r>
              <a:rPr lang="en-US" altLang="zh-TW" err="1">
                <a:latin typeface="新細明體"/>
                <a:ea typeface="新細明體"/>
                <a:cs typeface="Calibri"/>
              </a:rPr>
              <a:t>遭遇到</a:t>
            </a:r>
            <a:r>
              <a:rPr lang="en-US" altLang="zh-TW">
                <a:latin typeface="新細明體"/>
                <a:ea typeface="新細明體"/>
                <a:cs typeface="Calibri"/>
              </a:rPr>
              <a:t> RAID </a:t>
            </a:r>
            <a:r>
              <a:rPr lang="en-US" altLang="zh-TW" err="1">
                <a:latin typeface="新細明體"/>
                <a:ea typeface="新細明體"/>
                <a:cs typeface="Calibri"/>
              </a:rPr>
              <a:t>失效或是機器損壞時，重要的資料庫資料就有毀損的風險</a:t>
            </a:r>
            <a:r>
              <a:rPr lang="en-US" altLang="zh-TW">
                <a:latin typeface="新細明體"/>
                <a:ea typeface="新細明體"/>
                <a:cs typeface="Calibri"/>
              </a:rPr>
              <a:t>。</a:t>
            </a:r>
            <a:br>
              <a:rPr lang="en-US" altLang="zh-TW">
                <a:latin typeface="新細明體"/>
                <a:ea typeface="新細明體"/>
                <a:cs typeface="Calibri"/>
              </a:rPr>
            </a:br>
            <a:r>
              <a:rPr lang="en-US" altLang="zh-TW">
                <a:latin typeface="新細明體"/>
                <a:ea typeface="新細明體"/>
                <a:cs typeface="Calibri"/>
              </a:rPr>
              <a:t/>
            </a:r>
            <a:br>
              <a:rPr lang="en-US" altLang="zh-TW">
                <a:latin typeface="新細明體"/>
                <a:ea typeface="新細明體"/>
                <a:cs typeface="Calibri"/>
              </a:rPr>
            </a:br>
            <a:r>
              <a:rPr lang="en-US" altLang="zh-TW" err="1">
                <a:latin typeface="新細明體"/>
                <a:ea typeface="新細明體"/>
                <a:cs typeface="Calibri"/>
              </a:rPr>
              <a:t>而現在透過</a:t>
            </a:r>
            <a:r>
              <a:rPr lang="en-US" altLang="zh-TW">
                <a:latin typeface="新細明體"/>
                <a:ea typeface="新細明體"/>
                <a:cs typeface="Calibri"/>
              </a:rPr>
              <a:t> VJBOD Cloud </a:t>
            </a:r>
            <a:r>
              <a:rPr lang="en-US" altLang="zh-TW" err="1">
                <a:latin typeface="新細明體"/>
                <a:ea typeface="新細明體"/>
                <a:cs typeface="Calibri"/>
              </a:rPr>
              <a:t>雲端虛擬擴充櫃，使用者將可以輕鬆在雲端建立一個</a:t>
            </a:r>
            <a:r>
              <a:rPr lang="en-US" altLang="zh-TW">
                <a:latin typeface="新細明體"/>
                <a:ea typeface="新細明體"/>
                <a:cs typeface="Calibri"/>
              </a:rPr>
              <a:t> Cloud  LUN </a:t>
            </a:r>
            <a:r>
              <a:rPr lang="en-US" altLang="zh-TW" err="1">
                <a:latin typeface="新細明體"/>
                <a:ea typeface="新細明體"/>
                <a:cs typeface="Calibri"/>
              </a:rPr>
              <a:t>並透過</a:t>
            </a:r>
            <a:r>
              <a:rPr lang="en-US" altLang="zh-TW">
                <a:latin typeface="新細明體"/>
                <a:ea typeface="新細明體"/>
                <a:cs typeface="Calibri"/>
              </a:rPr>
              <a:t> NAS </a:t>
            </a:r>
            <a:r>
              <a:rPr lang="en-US" altLang="zh-TW" err="1">
                <a:latin typeface="新細明體"/>
                <a:ea typeface="新細明體"/>
                <a:cs typeface="Calibri"/>
              </a:rPr>
              <a:t>分享給本地的企業應用程式或是</a:t>
            </a:r>
            <a:r>
              <a:rPr lang="en-US" altLang="zh-TW">
                <a:latin typeface="新細明體"/>
                <a:ea typeface="新細明體"/>
                <a:cs typeface="Calibri"/>
              </a:rPr>
              <a:t> Hypervisor ，當 NAS </a:t>
            </a:r>
            <a:r>
              <a:rPr lang="en-US" altLang="zh-TW" err="1">
                <a:latin typeface="新細明體"/>
                <a:ea typeface="新細明體"/>
                <a:cs typeface="Calibri"/>
              </a:rPr>
              <a:t>上的</a:t>
            </a:r>
            <a:r>
              <a:rPr lang="en-US" altLang="zh-TW">
                <a:latin typeface="新細明體"/>
                <a:ea typeface="新細明體"/>
                <a:cs typeface="Calibri"/>
              </a:rPr>
              <a:t> RAID </a:t>
            </a:r>
            <a:r>
              <a:rPr lang="en-US" altLang="zh-TW" err="1">
                <a:latin typeface="新細明體"/>
                <a:ea typeface="新細明體"/>
                <a:cs typeface="Calibri"/>
              </a:rPr>
              <a:t>或是</a:t>
            </a:r>
            <a:r>
              <a:rPr lang="en-US" altLang="zh-TW">
                <a:latin typeface="新細明體"/>
                <a:ea typeface="新細明體"/>
                <a:cs typeface="Calibri"/>
              </a:rPr>
              <a:t> NAS </a:t>
            </a:r>
            <a:r>
              <a:rPr lang="en-US" altLang="zh-TW" err="1">
                <a:latin typeface="新細明體"/>
                <a:ea typeface="新細明體"/>
                <a:cs typeface="Calibri"/>
              </a:rPr>
              <a:t>自身有任何損壞時，不需要擔心從損壞到復原中間的營運損失，只要您有另外一台</a:t>
            </a:r>
            <a:r>
              <a:rPr lang="en-US" altLang="zh-TW">
                <a:latin typeface="新細明體"/>
                <a:ea typeface="新細明體"/>
                <a:cs typeface="Calibri"/>
              </a:rPr>
              <a:t> </a:t>
            </a:r>
            <a:r>
              <a:rPr lang="en-US" altLang="zh-TW" err="1">
                <a:latin typeface="新細明體"/>
                <a:ea typeface="新細明體"/>
                <a:cs typeface="Calibri"/>
              </a:rPr>
              <a:t>NAS，直接透過</a:t>
            </a:r>
            <a:r>
              <a:rPr lang="en-US" altLang="zh-TW">
                <a:latin typeface="新細明體"/>
                <a:ea typeface="新細明體"/>
                <a:cs typeface="Calibri"/>
              </a:rPr>
              <a:t> VJBOD Cloud </a:t>
            </a:r>
            <a:r>
              <a:rPr lang="en-US" altLang="zh-TW" err="1">
                <a:latin typeface="新細明體"/>
                <a:ea typeface="新細明體"/>
                <a:cs typeface="Calibri"/>
              </a:rPr>
              <a:t>即可重新連上</a:t>
            </a:r>
            <a:r>
              <a:rPr lang="en-US" altLang="zh-TW">
                <a:latin typeface="新細明體"/>
                <a:ea typeface="新細明體"/>
                <a:cs typeface="Calibri"/>
              </a:rPr>
              <a:t>  Cloud LUN ，</a:t>
            </a:r>
            <a:r>
              <a:rPr lang="en-US" altLang="zh-TW" err="1">
                <a:latin typeface="新細明體"/>
                <a:ea typeface="新細明體"/>
                <a:cs typeface="Calibri"/>
              </a:rPr>
              <a:t>並且再次提供給本地應用程式伺服器，透過雲端達具完全保護，持續可用的資料庫儲存架構</a:t>
            </a:r>
            <a:r>
              <a:rPr lang="en-US" altLang="zh-TW">
                <a:latin typeface="新細明體"/>
                <a:ea typeface="新細明體"/>
                <a:cs typeface="Calibri"/>
              </a:rPr>
              <a:t>。</a:t>
            </a: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10</a:t>
            </a:fld>
            <a:endParaRPr lang="zh-TW" altLang="en-US"/>
          </a:p>
        </p:txBody>
      </p:sp>
    </p:spTree>
    <p:extLst>
      <p:ext uri="{BB962C8B-B14F-4D97-AF65-F5344CB8AC3E}">
        <p14:creationId xmlns:p14="http://schemas.microsoft.com/office/powerpoint/2010/main" val="2408563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5E9BD60-B306-4DF0-B73D-FADBD58532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972"/>
            <a:ext cx="9143999" cy="5142528"/>
          </a:xfrm>
          <a:prstGeom prst="rect">
            <a:avLst/>
          </a:prstGeom>
        </p:spPr>
      </p:pic>
    </p:spTree>
    <p:extLst>
      <p:ext uri="{BB962C8B-B14F-4D97-AF65-F5344CB8AC3E}">
        <p14:creationId xmlns:p14="http://schemas.microsoft.com/office/powerpoint/2010/main" val="227833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C77DD6E-FF87-41CC-BDE2-DCCEDCC4CE4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379047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3CC4195-1727-46D6-8C17-D785A3296CB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378"/>
            <a:ext cx="9143999"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75927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3452F1A-FAA4-475A-A453-0CC4F93081B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230" y="2378"/>
            <a:ext cx="9135538"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49824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pic>
        <p:nvPicPr>
          <p:cNvPr id="4" name="圖片 3">
            <a:extLst>
              <a:ext uri="{FF2B5EF4-FFF2-40B4-BE49-F238E27FC236}">
                <a16:creationId xmlns:a16="http://schemas.microsoft.com/office/drawing/2014/main" id="{403046FD-75EB-4F82-88C1-EF1EA03EE0F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296"/>
            <a:ext cx="9143999" cy="5142204"/>
          </a:xfrm>
          <a:prstGeom prst="rect">
            <a:avLst/>
          </a:prstGeom>
        </p:spPr>
      </p:pic>
    </p:spTree>
    <p:extLst>
      <p:ext uri="{BB962C8B-B14F-4D97-AF65-F5344CB8AC3E}">
        <p14:creationId xmlns:p14="http://schemas.microsoft.com/office/powerpoint/2010/main" val="317370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56" y="3716"/>
            <a:ext cx="9127086" cy="5136065"/>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106881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1461100-966E-48AE-A1CA-A18912E9B7BF}" type="datetimeFigureOut">
              <a:rPr lang="zh-TW" altLang="en-US" smtClean="0"/>
              <a:t>2021/10/28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FABEF51-7B07-49CF-BE6F-EA381E9C16B3}" type="slidenum">
              <a:rPr lang="zh-TW" altLang="en-US" smtClean="0"/>
              <a:t>‹#›</a:t>
            </a:fld>
            <a:endParaRPr lang="zh-TW" altLang="en-US"/>
          </a:p>
        </p:txBody>
      </p:sp>
    </p:spTree>
    <p:extLst>
      <p:ext uri="{BB962C8B-B14F-4D97-AF65-F5344CB8AC3E}">
        <p14:creationId xmlns:p14="http://schemas.microsoft.com/office/powerpoint/2010/main" val="406614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CDDF9635-7FBB-40A5-B4AF-E7F8AE7BC83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圖片 3">
            <a:extLst>
              <a:ext uri="{FF2B5EF4-FFF2-40B4-BE49-F238E27FC236}">
                <a16:creationId xmlns:a16="http://schemas.microsoft.com/office/drawing/2014/main" id="{A4930706-334A-4215-A21A-3DDEA48B819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5533" y="1039283"/>
            <a:ext cx="8640234" cy="4104217"/>
          </a:xfrm>
          <a:prstGeom prst="rect">
            <a:avLst/>
          </a:prstGeom>
        </p:spPr>
      </p:pic>
    </p:spTree>
    <p:extLst>
      <p:ext uri="{BB962C8B-B14F-4D97-AF65-F5344CB8AC3E}">
        <p14:creationId xmlns:p14="http://schemas.microsoft.com/office/powerpoint/2010/main" val="1074921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F84F544-0B72-431A-B631-4FA3E5F2A33E}" type="datetimeFigureOut">
              <a:rPr lang="zh-TW" altLang="en-US" smtClean="0"/>
              <a:t>2021/10/28</a:t>
            </a:fld>
            <a:endParaRPr lang="zh-TW"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C03733-EA9C-4FC2-8676-01C971E7FF87}" type="slidenum">
              <a:rPr lang="zh-TW" altLang="en-US" smtClean="0"/>
              <a:t>‹#›</a:t>
            </a:fld>
            <a:endParaRPr lang="zh-TW" altLang="en-US"/>
          </a:p>
        </p:txBody>
      </p:sp>
    </p:spTree>
    <p:extLst>
      <p:ext uri="{BB962C8B-B14F-4D97-AF65-F5344CB8AC3E}">
        <p14:creationId xmlns:p14="http://schemas.microsoft.com/office/powerpoint/2010/main" val="2095732264"/>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83" r:id="rId3"/>
    <p:sldLayoutId id="2147483684" r:id="rId4"/>
    <p:sldLayoutId id="2147483685" r:id="rId5"/>
    <p:sldLayoutId id="2147483681" r:id="rId6"/>
    <p:sldLayoutId id="2147483682" r:id="rId7"/>
    <p:sldLayoutId id="2147483698"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5.sv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90.sv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114.sv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08.svg"/><Relationship Id="rId11" Type="http://schemas.openxmlformats.org/officeDocument/2006/relationships/image" Target="../media/image95.png"/><Relationship Id="rId5" Type="http://schemas.openxmlformats.org/officeDocument/2006/relationships/image" Target="../media/image92.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6.png"/><Relationship Id="rId5" Type="http://schemas.microsoft.com/office/2007/relationships/hdphoto" Target="../media/hdphoto3.wdp"/><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88.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microsoft.com/office/2007/relationships/hdphoto" Target="../media/hdphoto3.wdp"/><Relationship Id="rId9" Type="http://schemas.openxmlformats.org/officeDocument/2006/relationships/image" Target="../media/image107.pn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7.png"/><Relationship Id="rId7"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2.png"/><Relationship Id="rId5" Type="http://schemas.microsoft.com/office/2007/relationships/hdphoto" Target="../media/hdphoto3.wdp"/><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7.png"/><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7.png"/><Relationship Id="rId18" Type="http://schemas.openxmlformats.org/officeDocument/2006/relationships/image" Target="../media/image132.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notesSlide" Target="../notesSlides/notesSlide19.xml"/><Relationship Id="rId16" Type="http://schemas.openxmlformats.org/officeDocument/2006/relationships/image" Target="../media/image130.png"/><Relationship Id="rId20"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5.png"/><Relationship Id="rId5" Type="http://schemas.openxmlformats.org/officeDocument/2006/relationships/image" Target="../media/image120.png"/><Relationship Id="rId15" Type="http://schemas.openxmlformats.org/officeDocument/2006/relationships/image" Target="../media/image129.png"/><Relationship Id="rId10" Type="http://schemas.openxmlformats.org/officeDocument/2006/relationships/image" Target="../media/image144.svg"/><Relationship Id="rId19" Type="http://schemas.openxmlformats.org/officeDocument/2006/relationships/image" Target="../media/image133.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8.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36.png"/><Relationship Id="rId4" Type="http://schemas.openxmlformats.org/officeDocument/2006/relationships/image" Target="../media/image135.png"/></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emf"/><Relationship Id="rId12" Type="http://schemas.openxmlformats.org/officeDocument/2006/relationships/image" Target="../media/image149.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7.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75.svg"/><Relationship Id="rId13" Type="http://schemas.openxmlformats.org/officeDocument/2006/relationships/image" Target="../media/image155.png"/><Relationship Id="rId18" Type="http://schemas.openxmlformats.org/officeDocument/2006/relationships/image" Target="../media/image158.png"/><Relationship Id="rId3" Type="http://schemas.openxmlformats.org/officeDocument/2006/relationships/image" Target="../media/image150.png"/><Relationship Id="rId21" Type="http://schemas.openxmlformats.org/officeDocument/2006/relationships/image" Target="../media/image188.svg"/><Relationship Id="rId7" Type="http://schemas.openxmlformats.org/officeDocument/2006/relationships/image" Target="../media/image152.png"/><Relationship Id="rId12" Type="http://schemas.openxmlformats.org/officeDocument/2006/relationships/image" Target="../media/image179.svg"/><Relationship Id="rId17" Type="http://schemas.openxmlformats.org/officeDocument/2006/relationships/image" Target="../media/image157.png"/><Relationship Id="rId2" Type="http://schemas.openxmlformats.org/officeDocument/2006/relationships/notesSlide" Target="../notesSlides/notesSlide20.xml"/><Relationship Id="rId16" Type="http://schemas.openxmlformats.org/officeDocument/2006/relationships/image" Target="../media/image183.svg"/><Relationship Id="rId20"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73.svg"/><Relationship Id="rId11" Type="http://schemas.openxmlformats.org/officeDocument/2006/relationships/image" Target="../media/image154.png"/><Relationship Id="rId5" Type="http://schemas.openxmlformats.org/officeDocument/2006/relationships/image" Target="../media/image151.png"/><Relationship Id="rId15" Type="http://schemas.openxmlformats.org/officeDocument/2006/relationships/image" Target="../media/image156.png"/><Relationship Id="rId23" Type="http://schemas.openxmlformats.org/officeDocument/2006/relationships/image" Target="../media/image161.png"/><Relationship Id="rId10" Type="http://schemas.openxmlformats.org/officeDocument/2006/relationships/image" Target="../media/image177.svg"/><Relationship Id="rId19" Type="http://schemas.openxmlformats.org/officeDocument/2006/relationships/image" Target="../media/image186.svg"/><Relationship Id="rId4" Type="http://schemas.openxmlformats.org/officeDocument/2006/relationships/image" Target="../media/image171.svg"/><Relationship Id="rId9" Type="http://schemas.openxmlformats.org/officeDocument/2006/relationships/image" Target="../media/image153.png"/><Relationship Id="rId14" Type="http://schemas.openxmlformats.org/officeDocument/2006/relationships/image" Target="../media/image181.svg"/><Relationship Id="rId22" Type="http://schemas.openxmlformats.org/officeDocument/2006/relationships/image" Target="../media/image160.png"/></Relationships>
</file>

<file path=ppt/slides/_rels/slide3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64.png"/><Relationship Id="rId4" Type="http://schemas.openxmlformats.org/officeDocument/2006/relationships/image" Target="../media/image163.jpeg"/></Relationships>
</file>

<file path=ppt/slides/_rels/slide3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99.svg"/><Relationship Id="rId5" Type="http://schemas.openxmlformats.org/officeDocument/2006/relationships/image" Target="../media/image169.png"/><Relationship Id="rId4" Type="http://schemas.openxmlformats.org/officeDocument/2006/relationships/image" Target="../media/image168.jpeg"/></Relationships>
</file>

<file path=ppt/slides/_rels/slide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203.svg"/><Relationship Id="rId4" Type="http://schemas.openxmlformats.org/officeDocument/2006/relationships/image" Target="../media/image172.png"/></Relationships>
</file>

<file path=ppt/slides/_rels/slide36.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jpeg"/><Relationship Id="rId7" Type="http://schemas.microsoft.com/office/2007/relationships/hdphoto" Target="../media/hdphoto7.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8.png"/><Relationship Id="rId18" Type="http://schemas.openxmlformats.org/officeDocument/2006/relationships/image" Target="../media/image30.svg"/><Relationship Id="rId3" Type="http://schemas.openxmlformats.org/officeDocument/2006/relationships/image" Target="../media/image14.png"/><Relationship Id="rId7" Type="http://schemas.openxmlformats.org/officeDocument/2006/relationships/image" Target="../media/image19.svg"/><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sv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6.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9" Type="http://schemas.microsoft.com/office/2007/relationships/hdphoto" Target="../media/hdphoto2.wdp"/><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5.png"/><Relationship Id="rId2" Type="http://schemas.openxmlformats.org/officeDocument/2006/relationships/notesSlide" Target="../notesSlides/notesSlide7.xml"/><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37" Type="http://schemas.microsoft.com/office/2007/relationships/hdphoto" Target="../media/hdphoto1.wdp"/><Relationship Id="rId40" Type="http://schemas.openxmlformats.org/officeDocument/2006/relationships/image" Target="../media/image56.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8" Type="http://schemas.openxmlformats.org/officeDocument/2006/relationships/image" Target="../media/image26.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533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4DAF36-85D1-488F-BEFE-F297B2314FB3}"/>
              </a:ext>
            </a:extLst>
          </p:cNvPr>
          <p:cNvSpPr txBox="1">
            <a:spLocks/>
          </p:cNvSpPr>
          <p:nvPr/>
        </p:nvSpPr>
        <p:spPr>
          <a:xfrm>
            <a:off x="-26905" y="167469"/>
            <a:ext cx="9170905" cy="822960"/>
          </a:xfrm>
          <a:prstGeom prst="rect">
            <a:avLst/>
          </a:prstGeom>
          <a:effectLst/>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CN" altLang="en-US" sz="3500">
                <a:solidFill>
                  <a:schemeClr val="bg2">
                    <a:lumMod val="10000"/>
                  </a:schemeClr>
                </a:solidFill>
                <a:latin typeface="+mn-lt"/>
                <a:ea typeface="+mn-ea"/>
                <a:cs typeface="+mn-ea"/>
                <a:sym typeface="+mn-lt"/>
              </a:rPr>
              <a:t> 利用雲端虛擬擴充櫃建立持續可用的資料庫</a:t>
            </a:r>
            <a:r>
              <a:rPr lang="zh-TW" altLang="en-US" sz="3500">
                <a:solidFill>
                  <a:schemeClr val="bg2">
                    <a:lumMod val="10000"/>
                  </a:schemeClr>
                </a:solidFill>
                <a:latin typeface="+mn-lt"/>
                <a:ea typeface="+mn-ea"/>
                <a:cs typeface="+mn-ea"/>
                <a:sym typeface="+mn-lt"/>
              </a:rPr>
              <a:t>！</a:t>
            </a:r>
            <a:endParaRPr lang="zh-CN" altLang="en-US" sz="3500">
              <a:solidFill>
                <a:schemeClr val="bg2">
                  <a:lumMod val="10000"/>
                </a:schemeClr>
              </a:solidFill>
              <a:latin typeface="+mn-lt"/>
              <a:ea typeface="+mn-ea"/>
              <a:cs typeface="+mn-ea"/>
              <a:sym typeface="+mn-lt"/>
            </a:endParaRPr>
          </a:p>
        </p:txBody>
      </p:sp>
      <p:sp>
        <p:nvSpPr>
          <p:cNvPr id="6" name="Rectangle 12">
            <a:extLst>
              <a:ext uri="{FF2B5EF4-FFF2-40B4-BE49-F238E27FC236}">
                <a16:creationId xmlns:a16="http://schemas.microsoft.com/office/drawing/2014/main" id="{1BCE1674-7EEB-4682-8535-A146463D2FA1}"/>
              </a:ext>
            </a:extLst>
          </p:cNvPr>
          <p:cNvSpPr/>
          <p:nvPr/>
        </p:nvSpPr>
        <p:spPr>
          <a:xfrm>
            <a:off x="554907" y="1173479"/>
            <a:ext cx="8349687" cy="1200329"/>
          </a:xfrm>
          <a:prstGeom prst="rect">
            <a:avLst/>
          </a:prstGeom>
        </p:spPr>
        <p:txBody>
          <a:bodyPr wrap="square" anchor="t">
            <a:spAutoFit/>
          </a:bodyPr>
          <a:lstStyle/>
          <a:p>
            <a:r>
              <a:rPr lang="en-US" altLang="zh-CN" sz="1600" err="1">
                <a:solidFill>
                  <a:schemeClr val="bg2">
                    <a:lumMod val="10000"/>
                  </a:schemeClr>
                </a:solidFill>
                <a:cs typeface="+mn-ea"/>
                <a:sym typeface="+mn-lt"/>
              </a:rPr>
              <a:t>再佳的磁碟陣列保護，也擋不住壞運氣，雲端是最佳的備份目標</a:t>
            </a:r>
            <a:r>
              <a:rPr lang="zh-TW" altLang="en-US" sz="1600">
                <a:solidFill>
                  <a:schemeClr val="bg2">
                    <a:lumMod val="10000"/>
                  </a:schemeClr>
                </a:solidFill>
                <a:cs typeface="+mn-ea"/>
                <a:sym typeface="+mn-lt"/>
              </a:rPr>
              <a:t>！</a:t>
            </a:r>
            <a:endParaRPr lang="zh-CN" sz="1600">
              <a:solidFill>
                <a:schemeClr val="bg2">
                  <a:lumMod val="10000"/>
                </a:schemeClr>
              </a:solidFill>
              <a:cs typeface="+mn-ea"/>
              <a:sym typeface="+mn-lt"/>
            </a:endParaRPr>
          </a:p>
          <a:p>
            <a:r>
              <a:rPr lang="zh-CN" sz="1600">
                <a:solidFill>
                  <a:schemeClr val="bg2">
                    <a:lumMod val="10000"/>
                  </a:schemeClr>
                </a:solidFill>
                <a:cs typeface="+mn-ea"/>
                <a:sym typeface="+mn-lt"/>
              </a:rPr>
              <a:t>檔案同步</a:t>
            </a:r>
            <a:r>
              <a:rPr lang="zh-CN" altLang="en-US" sz="1600">
                <a:solidFill>
                  <a:schemeClr val="bg2">
                    <a:lumMod val="10000"/>
                  </a:schemeClr>
                </a:solidFill>
                <a:cs typeface="+mn-ea"/>
                <a:sym typeface="+mn-lt"/>
              </a:rPr>
              <a:t>、</a:t>
            </a:r>
            <a:r>
              <a:rPr lang="zh-CN" sz="1600">
                <a:solidFill>
                  <a:schemeClr val="bg2">
                    <a:lumMod val="10000"/>
                  </a:schemeClr>
                </a:solidFill>
                <a:cs typeface="+mn-ea"/>
                <a:sym typeface="+mn-lt"/>
              </a:rPr>
              <a:t>備份上</a:t>
            </a:r>
            <a:r>
              <a:rPr lang="zh-CN" altLang="en-US" sz="1600">
                <a:solidFill>
                  <a:schemeClr val="bg2">
                    <a:lumMod val="10000"/>
                  </a:schemeClr>
                </a:solidFill>
                <a:cs typeface="+mn-ea"/>
                <a:sym typeface="+mn-lt"/>
              </a:rPr>
              <a:t>雲可以使用備份軟體，但如何將重要資料庫即時同步到雲端</a:t>
            </a:r>
            <a:r>
              <a:rPr lang="zh-TW" altLang="en-US" sz="1600">
                <a:solidFill>
                  <a:schemeClr val="bg2">
                    <a:lumMod val="10000"/>
                  </a:schemeClr>
                </a:solidFill>
                <a:cs typeface="+mn-ea"/>
                <a:sym typeface="+mn-lt"/>
              </a:rPr>
              <a:t>？</a:t>
            </a:r>
            <a:endParaRPr lang="en-US" altLang="zh-TW" sz="1600">
              <a:solidFill>
                <a:schemeClr val="bg2">
                  <a:lumMod val="10000"/>
                </a:schemeClr>
              </a:solidFill>
              <a:cs typeface="+mn-ea"/>
              <a:sym typeface="+mn-lt"/>
            </a:endParaRPr>
          </a:p>
          <a:p>
            <a:endParaRPr lang="en-US" altLang="en-US" sz="800">
              <a:solidFill>
                <a:schemeClr val="bg2">
                  <a:lumMod val="10000"/>
                </a:schemeClr>
              </a:solidFill>
              <a:cs typeface="+mn-ea"/>
              <a:sym typeface="+mn-lt"/>
            </a:endParaRPr>
          </a:p>
          <a:p>
            <a:r>
              <a:rPr lang="en-US" altLang="en-US" sz="1600" err="1">
                <a:solidFill>
                  <a:schemeClr val="bg2">
                    <a:lumMod val="10000"/>
                  </a:schemeClr>
                </a:solidFill>
                <a:cs typeface="+mn-ea"/>
                <a:sym typeface="+mn-lt"/>
              </a:rPr>
              <a:t>透過雲端虛擬擴充櫃，可將</a:t>
            </a:r>
            <a:r>
              <a:rPr lang="en-US" altLang="en-US" sz="1600">
                <a:solidFill>
                  <a:schemeClr val="bg2">
                    <a:lumMod val="10000"/>
                  </a:schemeClr>
                </a:solidFill>
                <a:cs typeface="+mn-ea"/>
                <a:sym typeface="+mn-lt"/>
              </a:rPr>
              <a:t> iSCSI LUN </a:t>
            </a:r>
            <a:r>
              <a:rPr lang="en-US" altLang="en-US" sz="1600" err="1">
                <a:solidFill>
                  <a:schemeClr val="bg2">
                    <a:lumMod val="10000"/>
                  </a:schemeClr>
                </a:solidFill>
                <a:cs typeface="+mn-ea"/>
                <a:sym typeface="+mn-lt"/>
              </a:rPr>
              <a:t>建立在雲端，用本地邊緣快取技術加速</a:t>
            </a:r>
            <a:r>
              <a:rPr lang="en-US" altLang="en-US" sz="1600">
                <a:solidFill>
                  <a:schemeClr val="bg2">
                    <a:lumMod val="10000"/>
                  </a:schemeClr>
                </a:solidFill>
                <a:cs typeface="+mn-ea"/>
                <a:sym typeface="+mn-lt"/>
              </a:rPr>
              <a:t/>
            </a:r>
            <a:br>
              <a:rPr lang="en-US" altLang="en-US" sz="1600">
                <a:solidFill>
                  <a:schemeClr val="bg2">
                    <a:lumMod val="10000"/>
                  </a:schemeClr>
                </a:solidFill>
                <a:cs typeface="+mn-ea"/>
                <a:sym typeface="+mn-lt"/>
              </a:rPr>
            </a:br>
            <a:r>
              <a:rPr lang="en-US" altLang="en-US" sz="1600" err="1">
                <a:solidFill>
                  <a:schemeClr val="bg2">
                    <a:lumMod val="10000"/>
                  </a:schemeClr>
                </a:solidFill>
                <a:cs typeface="+mn-ea"/>
                <a:sym typeface="+mn-lt"/>
              </a:rPr>
              <a:t>自動上雲。任何機器故障，僅</a:t>
            </a:r>
            <a:r>
              <a:rPr lang="zh-TW" altLang="en-US" sz="1600">
                <a:solidFill>
                  <a:schemeClr val="bg2">
                    <a:lumMod val="10000"/>
                  </a:schemeClr>
                </a:solidFill>
                <a:cs typeface="+mn-ea"/>
                <a:sym typeface="+mn-lt"/>
              </a:rPr>
              <a:t>須</a:t>
            </a:r>
            <a:r>
              <a:rPr lang="en-US" altLang="en-US" sz="1600" err="1">
                <a:solidFill>
                  <a:schemeClr val="bg2">
                    <a:lumMod val="10000"/>
                  </a:schemeClr>
                </a:solidFill>
                <a:cs typeface="+mn-ea"/>
                <a:sym typeface="+mn-lt"/>
              </a:rPr>
              <a:t>使用新機器重新連線即可繼續使用</a:t>
            </a:r>
            <a:r>
              <a:rPr lang="en-US" altLang="en-US" sz="1600">
                <a:solidFill>
                  <a:schemeClr val="bg2">
                    <a:lumMod val="10000"/>
                  </a:schemeClr>
                </a:solidFill>
                <a:cs typeface="+mn-ea"/>
                <a:sym typeface="+mn-lt"/>
              </a:rPr>
              <a:t>!</a:t>
            </a:r>
          </a:p>
        </p:txBody>
      </p:sp>
      <p:sp>
        <p:nvSpPr>
          <p:cNvPr id="16" name="文字方塊 15">
            <a:extLst>
              <a:ext uri="{FF2B5EF4-FFF2-40B4-BE49-F238E27FC236}">
                <a16:creationId xmlns:a16="http://schemas.microsoft.com/office/drawing/2014/main" id="{889B71D1-9839-4467-9D15-BA14E6A671F5}"/>
              </a:ext>
            </a:extLst>
          </p:cNvPr>
          <p:cNvSpPr txBox="1"/>
          <p:nvPr/>
        </p:nvSpPr>
        <p:spPr>
          <a:xfrm>
            <a:off x="2692046" y="3583645"/>
            <a:ext cx="3383946"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b="1">
                <a:solidFill>
                  <a:srgbClr val="D26604"/>
                </a:solidFill>
                <a:cs typeface="+mn-ea"/>
                <a:sym typeface="+mn-lt"/>
              </a:rPr>
              <a:t>任一台 NAS 連線到雲端可重建 Cloud LUN 連線</a:t>
            </a:r>
          </a:p>
        </p:txBody>
      </p:sp>
      <p:sp>
        <p:nvSpPr>
          <p:cNvPr id="20" name="文字方塊 19">
            <a:extLst>
              <a:ext uri="{FF2B5EF4-FFF2-40B4-BE49-F238E27FC236}">
                <a16:creationId xmlns:a16="http://schemas.microsoft.com/office/drawing/2014/main" id="{70F73F8B-B191-47C1-8774-AD8F995459CE}"/>
              </a:ext>
            </a:extLst>
          </p:cNvPr>
          <p:cNvSpPr txBox="1"/>
          <p:nvPr/>
        </p:nvSpPr>
        <p:spPr>
          <a:xfrm>
            <a:off x="105943" y="2563619"/>
            <a:ext cx="2174162"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b="1">
                <a:solidFill>
                  <a:srgbClr val="D26604"/>
                </a:solidFill>
                <a:cs typeface="+mn-ea"/>
                <a:sym typeface="+mn-lt"/>
              </a:rPr>
              <a:t>Cloud LUN 作為雲端物件</a:t>
            </a:r>
          </a:p>
        </p:txBody>
      </p:sp>
      <p:cxnSp>
        <p:nvCxnSpPr>
          <p:cNvPr id="38" name="直線單箭頭接點 37">
            <a:extLst>
              <a:ext uri="{FF2B5EF4-FFF2-40B4-BE49-F238E27FC236}">
                <a16:creationId xmlns:a16="http://schemas.microsoft.com/office/drawing/2014/main" id="{AC08713C-94D9-4E90-ADC5-80BD810B597F}"/>
              </a:ext>
            </a:extLst>
          </p:cNvPr>
          <p:cNvCxnSpPr>
            <a:cxnSpLocks/>
          </p:cNvCxnSpPr>
          <p:nvPr/>
        </p:nvCxnSpPr>
        <p:spPr>
          <a:xfrm flipH="1">
            <a:off x="2373668" y="3691575"/>
            <a:ext cx="7950" cy="700933"/>
          </a:xfrm>
          <a:prstGeom prst="straightConnector1">
            <a:avLst/>
          </a:prstGeom>
          <a:ln w="57150" cap="rnd">
            <a:prstDash val="solid"/>
            <a:round/>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90FDF601-F8AB-4812-A61B-912E343996E5}"/>
              </a:ext>
            </a:extLst>
          </p:cNvPr>
          <p:cNvCxnSpPr>
            <a:cxnSpLocks/>
          </p:cNvCxnSpPr>
          <p:nvPr/>
        </p:nvCxnSpPr>
        <p:spPr>
          <a:xfrm flipV="1">
            <a:off x="1882632" y="3689254"/>
            <a:ext cx="496169" cy="1443"/>
          </a:xfrm>
          <a:prstGeom prst="straightConnector1">
            <a:avLst/>
          </a:prstGeom>
          <a:ln w="57150" cap="rnd">
            <a:prstDash val="solid"/>
            <a:round/>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C7069325-8440-4D84-BEB1-F5367F9F838D}"/>
              </a:ext>
            </a:extLst>
          </p:cNvPr>
          <p:cNvCxnSpPr>
            <a:cxnSpLocks/>
          </p:cNvCxnSpPr>
          <p:nvPr/>
        </p:nvCxnSpPr>
        <p:spPr>
          <a:xfrm flipH="1" flipV="1">
            <a:off x="2375130" y="4400795"/>
            <a:ext cx="3908201" cy="13478"/>
          </a:xfrm>
          <a:prstGeom prst="straightConnector1">
            <a:avLst/>
          </a:prstGeom>
          <a:ln w="57150" cap="rnd">
            <a:prstDash val="solid"/>
            <a:round/>
          </a:ln>
        </p:spPr>
        <p:style>
          <a:lnRef idx="1">
            <a:schemeClr val="accent1"/>
          </a:lnRef>
          <a:fillRef idx="0">
            <a:schemeClr val="accent1"/>
          </a:fillRef>
          <a:effectRef idx="0">
            <a:schemeClr val="accent1"/>
          </a:effectRef>
          <a:fontRef idx="minor">
            <a:schemeClr val="tx1"/>
          </a:fontRef>
        </p:style>
      </p:cxnSp>
      <p:pic>
        <p:nvPicPr>
          <p:cNvPr id="35" name="圖片 35">
            <a:extLst>
              <a:ext uri="{FF2B5EF4-FFF2-40B4-BE49-F238E27FC236}">
                <a16:creationId xmlns:a16="http://schemas.microsoft.com/office/drawing/2014/main" id="{B961AA89-9913-47EC-BEBA-11410AFAEB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443" y="2834137"/>
            <a:ext cx="1759353" cy="1622024"/>
          </a:xfrm>
          <a:prstGeom prst="rect">
            <a:avLst/>
          </a:prstGeom>
        </p:spPr>
      </p:pic>
      <p:pic>
        <p:nvPicPr>
          <p:cNvPr id="2" name="圖片 2" descr="一張含有 物件 的圖片&#10;&#10;描述是以高可信度產生">
            <a:extLst>
              <a:ext uri="{FF2B5EF4-FFF2-40B4-BE49-F238E27FC236}">
                <a16:creationId xmlns:a16="http://schemas.microsoft.com/office/drawing/2014/main" id="{E2F989E8-3E3D-4ACA-9549-4C05A8FB53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400" y="3237833"/>
            <a:ext cx="1120705" cy="1113494"/>
          </a:xfrm>
          <a:prstGeom prst="rect">
            <a:avLst/>
          </a:prstGeom>
        </p:spPr>
      </p:pic>
      <p:cxnSp>
        <p:nvCxnSpPr>
          <p:cNvPr id="26" name="直線單箭頭接點 25">
            <a:extLst>
              <a:ext uri="{FF2B5EF4-FFF2-40B4-BE49-F238E27FC236}">
                <a16:creationId xmlns:a16="http://schemas.microsoft.com/office/drawing/2014/main" id="{65276684-5436-4456-9E4E-D883899D9565}"/>
              </a:ext>
            </a:extLst>
          </p:cNvPr>
          <p:cNvCxnSpPr>
            <a:cxnSpLocks/>
          </p:cNvCxnSpPr>
          <p:nvPr/>
        </p:nvCxnSpPr>
        <p:spPr>
          <a:xfrm>
            <a:off x="6279340" y="3712020"/>
            <a:ext cx="8416" cy="700933"/>
          </a:xfrm>
          <a:prstGeom prst="straightConnector1">
            <a:avLst/>
          </a:prstGeom>
          <a:ln w="57150" cap="rnd">
            <a:prstDash val="solid"/>
            <a:roun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78A68743-DAD5-4BBE-81B1-FA4AC8842DAF}"/>
              </a:ext>
            </a:extLst>
          </p:cNvPr>
          <p:cNvCxnSpPr>
            <a:cxnSpLocks/>
          </p:cNvCxnSpPr>
          <p:nvPr/>
        </p:nvCxnSpPr>
        <p:spPr>
          <a:xfrm flipV="1">
            <a:off x="6278271" y="3710577"/>
            <a:ext cx="496169" cy="1443"/>
          </a:xfrm>
          <a:prstGeom prst="straightConnector1">
            <a:avLst/>
          </a:prstGeom>
          <a:ln w="57150" cap="rnd">
            <a:prstDash val="solid"/>
            <a:round/>
          </a:ln>
        </p:spPr>
        <p:style>
          <a:lnRef idx="1">
            <a:schemeClr val="accent1"/>
          </a:lnRef>
          <a:fillRef idx="0">
            <a:schemeClr val="accent1"/>
          </a:fillRef>
          <a:effectRef idx="0">
            <a:schemeClr val="accent1"/>
          </a:effectRef>
          <a:fontRef idx="minor">
            <a:schemeClr val="tx1"/>
          </a:fontRef>
        </p:style>
      </p:cxnSp>
      <p:pic>
        <p:nvPicPr>
          <p:cNvPr id="5" name="圖片 6" descr="一張含有 監視器, 牆, 坐 的圖片&#10;&#10;描述是以高可信度產生">
            <a:extLst>
              <a:ext uri="{FF2B5EF4-FFF2-40B4-BE49-F238E27FC236}">
                <a16:creationId xmlns:a16="http://schemas.microsoft.com/office/drawing/2014/main" id="{70122383-B4D1-43D7-A62D-E4A5E083B65E}"/>
              </a:ext>
            </a:extLst>
          </p:cNvPr>
          <p:cNvPicPr>
            <a:picLocks noChangeAspect="1"/>
          </p:cNvPicPr>
          <p:nvPr/>
        </p:nvPicPr>
        <p:blipFill>
          <a:blip r:embed="rId5"/>
          <a:stretch>
            <a:fillRect/>
          </a:stretch>
        </p:blipFill>
        <p:spPr>
          <a:xfrm>
            <a:off x="6946640" y="2699553"/>
            <a:ext cx="1815917" cy="1815917"/>
          </a:xfrm>
          <a:prstGeom prst="rect">
            <a:avLst/>
          </a:prstGeom>
        </p:spPr>
      </p:pic>
      <p:pic>
        <p:nvPicPr>
          <p:cNvPr id="23" name="圖片 13" descr="一張含有 室外, 房間, 景色 的圖片&#10;&#10;描述是以高可信度產生">
            <a:extLst>
              <a:ext uri="{FF2B5EF4-FFF2-40B4-BE49-F238E27FC236}">
                <a16:creationId xmlns:a16="http://schemas.microsoft.com/office/drawing/2014/main" id="{AD64961F-90AE-4AD9-A9E6-25154CAC5C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30763" y="3406508"/>
            <a:ext cx="724060" cy="719326"/>
          </a:xfrm>
          <a:prstGeom prst="rect">
            <a:avLst/>
          </a:prstGeom>
        </p:spPr>
      </p:pic>
      <p:sp>
        <p:nvSpPr>
          <p:cNvPr id="29" name="文字方塊 28">
            <a:extLst>
              <a:ext uri="{FF2B5EF4-FFF2-40B4-BE49-F238E27FC236}">
                <a16:creationId xmlns:a16="http://schemas.microsoft.com/office/drawing/2014/main" id="{91009AAE-1DF9-4258-A66E-C43C2F8B3DCA}"/>
              </a:ext>
            </a:extLst>
          </p:cNvPr>
          <p:cNvSpPr txBox="1"/>
          <p:nvPr/>
        </p:nvSpPr>
        <p:spPr>
          <a:xfrm>
            <a:off x="6832764" y="2384252"/>
            <a:ext cx="1929793"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b="1">
                <a:solidFill>
                  <a:srgbClr val="D26604"/>
                </a:solidFill>
                <a:cs typeface="+mn-ea"/>
                <a:sym typeface="+mn-lt"/>
              </a:rPr>
              <a:t>工作站的資料持續可用！</a:t>
            </a:r>
          </a:p>
        </p:txBody>
      </p:sp>
      <p:sp>
        <p:nvSpPr>
          <p:cNvPr id="3" name="文字方塊 2">
            <a:extLst>
              <a:ext uri="{FF2B5EF4-FFF2-40B4-BE49-F238E27FC236}">
                <a16:creationId xmlns:a16="http://schemas.microsoft.com/office/drawing/2014/main" id="{08743DF2-6885-45D0-849E-5D80574005DD}"/>
              </a:ext>
            </a:extLst>
          </p:cNvPr>
          <p:cNvSpPr txBox="1"/>
          <p:nvPr/>
        </p:nvSpPr>
        <p:spPr>
          <a:xfrm>
            <a:off x="5885736" y="4669942"/>
            <a:ext cx="3258264"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800">
                <a:solidFill>
                  <a:schemeClr val="bg2">
                    <a:lumMod val="25000"/>
                  </a:schemeClr>
                </a:solidFill>
                <a:cs typeface="+mn-ea"/>
                <a:sym typeface="+mn-lt"/>
              </a:rPr>
              <a:t>* 一個 Cloud LUN 從 雲端僅可由一台 NAS 進行連線並存取</a:t>
            </a:r>
          </a:p>
        </p:txBody>
      </p:sp>
      <p:pic>
        <p:nvPicPr>
          <p:cNvPr id="28" name="圖片 27">
            <a:extLst>
              <a:ext uri="{FF2B5EF4-FFF2-40B4-BE49-F238E27FC236}">
                <a16:creationId xmlns:a16="http://schemas.microsoft.com/office/drawing/2014/main" id="{E85E3EBA-75B8-43B6-8F27-C8A5F106919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57546" y="2620332"/>
            <a:ext cx="1899841" cy="1187612"/>
          </a:xfrm>
          <a:prstGeom prst="rect">
            <a:avLst/>
          </a:prstGeom>
          <a:effectLst>
            <a:outerShdw blurRad="177800" dist="215900" dir="3240000" algn="tl" rotWithShape="0">
              <a:prstClr val="black">
                <a:alpha val="26000"/>
              </a:prstClr>
            </a:outerShdw>
          </a:effectLst>
        </p:spPr>
      </p:pic>
      <p:pic>
        <p:nvPicPr>
          <p:cNvPr id="30" name="圖片 11">
            <a:extLst>
              <a:ext uri="{FF2B5EF4-FFF2-40B4-BE49-F238E27FC236}">
                <a16:creationId xmlns:a16="http://schemas.microsoft.com/office/drawing/2014/main" id="{97EDA72A-EFF4-4118-AEDF-473C477805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31740" y="2330106"/>
            <a:ext cx="1145931" cy="1145931"/>
          </a:xfrm>
          <a:prstGeom prst="rect">
            <a:avLst/>
          </a:prstGeom>
        </p:spPr>
      </p:pic>
      <p:pic>
        <p:nvPicPr>
          <p:cNvPr id="31" name="圖片 33">
            <a:extLst>
              <a:ext uri="{FF2B5EF4-FFF2-40B4-BE49-F238E27FC236}">
                <a16:creationId xmlns:a16="http://schemas.microsoft.com/office/drawing/2014/main" id="{B917C685-ABD1-433E-B05D-3ECE3254B8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28354" y="2425356"/>
            <a:ext cx="1116625" cy="1109298"/>
          </a:xfrm>
          <a:prstGeom prst="rect">
            <a:avLst/>
          </a:prstGeom>
        </p:spPr>
      </p:pic>
      <p:pic>
        <p:nvPicPr>
          <p:cNvPr id="34" name="圖片 33">
            <a:extLst>
              <a:ext uri="{FF2B5EF4-FFF2-40B4-BE49-F238E27FC236}">
                <a16:creationId xmlns:a16="http://schemas.microsoft.com/office/drawing/2014/main" id="{BE8B71D6-01E3-40F4-98AE-05FFFB208D7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42688" y="3872299"/>
            <a:ext cx="1977196" cy="1235967"/>
          </a:xfrm>
          <a:prstGeom prst="rect">
            <a:avLst/>
          </a:prstGeom>
          <a:effectLst>
            <a:outerShdw blurRad="177800" dist="215900" dir="3240000" algn="tl" rotWithShape="0">
              <a:prstClr val="black">
                <a:alpha val="26000"/>
              </a:prstClr>
            </a:outerShdw>
          </a:effectLst>
        </p:spPr>
      </p:pic>
      <p:pic>
        <p:nvPicPr>
          <p:cNvPr id="36" name="圖片 11">
            <a:extLst>
              <a:ext uri="{FF2B5EF4-FFF2-40B4-BE49-F238E27FC236}">
                <a16:creationId xmlns:a16="http://schemas.microsoft.com/office/drawing/2014/main" id="{38007ECD-8E1E-4D00-AF0B-3EF11D9113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60631" y="3779226"/>
            <a:ext cx="1145931" cy="1145931"/>
          </a:xfrm>
          <a:prstGeom prst="rect">
            <a:avLst/>
          </a:prstGeom>
        </p:spPr>
      </p:pic>
    </p:spTree>
    <p:extLst>
      <p:ext uri="{BB962C8B-B14F-4D97-AF65-F5344CB8AC3E}">
        <p14:creationId xmlns:p14="http://schemas.microsoft.com/office/powerpoint/2010/main" val="1217804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B26BDD-EBAF-1E4C-BF95-607A1D5983EB}"/>
              </a:ext>
            </a:extLst>
          </p:cNvPr>
          <p:cNvSpPr>
            <a:spLocks noGrp="1"/>
          </p:cNvSpPr>
          <p:nvPr>
            <p:ph type="title"/>
          </p:nvPr>
        </p:nvSpPr>
        <p:spPr>
          <a:xfrm>
            <a:off x="59267" y="156060"/>
            <a:ext cx="9084733" cy="822960"/>
          </a:xfrm>
          <a:effectLst/>
        </p:spPr>
        <p:txBody>
          <a:bodyPr>
            <a:noAutofit/>
          </a:bodyPr>
          <a:lstStyle/>
          <a:p>
            <a:pPr algn="ctr"/>
            <a:r>
              <a:rPr lang="en-US" altLang="zh-CN" sz="3600">
                <a:solidFill>
                  <a:schemeClr val="tx1">
                    <a:lumMod val="95000"/>
                    <a:lumOff val="5000"/>
                  </a:schemeClr>
                </a:solidFill>
                <a:latin typeface="+mn-lt"/>
                <a:ea typeface="+mn-ea"/>
                <a:cs typeface="+mn-ea"/>
                <a:sym typeface="+mn-lt"/>
              </a:rPr>
              <a:t>2.5GbE </a:t>
            </a:r>
            <a:r>
              <a:rPr lang="zh-TW" altLang="en-US" sz="3600">
                <a:solidFill>
                  <a:schemeClr val="tx1">
                    <a:lumMod val="95000"/>
                    <a:lumOff val="5000"/>
                  </a:schemeClr>
                </a:solidFill>
                <a:latin typeface="+mn-lt"/>
                <a:ea typeface="+mn-ea"/>
                <a:cs typeface="+mn-ea"/>
                <a:sym typeface="+mn-lt"/>
              </a:rPr>
              <a:t>網路傳輸效能</a:t>
            </a:r>
            <a:endParaRPr lang="en-US" sz="3600">
              <a:solidFill>
                <a:schemeClr val="tx1">
                  <a:lumMod val="95000"/>
                  <a:lumOff val="5000"/>
                </a:schemeClr>
              </a:solidFill>
              <a:latin typeface="+mn-lt"/>
              <a:ea typeface="+mn-ea"/>
              <a:cs typeface="+mn-ea"/>
              <a:sym typeface="+mn-lt"/>
            </a:endParaRPr>
          </a:p>
        </p:txBody>
      </p:sp>
      <p:pic>
        <p:nvPicPr>
          <p:cNvPr id="119" name="圖片 118">
            <a:extLst>
              <a:ext uri="{FF2B5EF4-FFF2-40B4-BE49-F238E27FC236}">
                <a16:creationId xmlns:a16="http://schemas.microsoft.com/office/drawing/2014/main" id="{6738F2C4-19CA-405F-AA6F-A1211F8F15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6460" y="4139353"/>
            <a:ext cx="7371080" cy="742218"/>
          </a:xfrm>
          <a:prstGeom prst="rect">
            <a:avLst/>
          </a:prstGeom>
        </p:spPr>
      </p:pic>
      <p:pic>
        <p:nvPicPr>
          <p:cNvPr id="120" name="圖片 119">
            <a:extLst>
              <a:ext uri="{FF2B5EF4-FFF2-40B4-BE49-F238E27FC236}">
                <a16:creationId xmlns:a16="http://schemas.microsoft.com/office/drawing/2014/main" id="{CF5B9C7E-0774-4A90-AE2B-B4067A877B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0693" y="2007956"/>
            <a:ext cx="5882614" cy="3677288"/>
          </a:xfrm>
          <a:prstGeom prst="rect">
            <a:avLst/>
          </a:prstGeom>
        </p:spPr>
      </p:pic>
      <p:sp>
        <p:nvSpPr>
          <p:cNvPr id="121" name="Rectangle 2">
            <a:extLst>
              <a:ext uri="{FF2B5EF4-FFF2-40B4-BE49-F238E27FC236}">
                <a16:creationId xmlns:a16="http://schemas.microsoft.com/office/drawing/2014/main" id="{6D54687D-E2AE-4E11-A95A-F29964E74CC3}"/>
              </a:ext>
            </a:extLst>
          </p:cNvPr>
          <p:cNvSpPr/>
          <p:nvPr/>
        </p:nvSpPr>
        <p:spPr>
          <a:xfrm>
            <a:off x="1904212" y="4737273"/>
            <a:ext cx="7607704" cy="338554"/>
          </a:xfrm>
          <a:prstGeom prst="rect">
            <a:avLst/>
          </a:prstGeom>
        </p:spPr>
        <p:txBody>
          <a:bodyPr wrap="square">
            <a:spAutoFit/>
          </a:bodyPr>
          <a:lstStyle/>
          <a:p>
            <a:r>
              <a:rPr lang="en-US" altLang="ja-JP" sz="800">
                <a:solidFill>
                  <a:srgbClr val="2A2A2A"/>
                </a:solidFill>
                <a:cs typeface="+mn-ea"/>
                <a:sym typeface="+mn-lt"/>
              </a:rPr>
              <a:t>Test environment:</a:t>
            </a:r>
            <a:r>
              <a:rPr lang="zh-TW" altLang="en-US" sz="800">
                <a:solidFill>
                  <a:srgbClr val="2A2A2A"/>
                </a:solidFill>
                <a:cs typeface="+mn-ea"/>
                <a:sym typeface="+mn-lt"/>
              </a:rPr>
              <a:t> </a:t>
            </a:r>
            <a:r>
              <a:rPr lang="en-US" altLang="zh-TW" sz="800">
                <a:solidFill>
                  <a:srgbClr val="2A2A2A"/>
                </a:solidFill>
                <a:cs typeface="+mn-ea"/>
                <a:sym typeface="+mn-lt"/>
              </a:rPr>
              <a:t>TBS</a:t>
            </a:r>
            <a:r>
              <a:rPr lang="en-US" sz="800">
                <a:solidFill>
                  <a:srgbClr val="2A2A2A"/>
                </a:solidFill>
                <a:cs typeface="+mn-ea"/>
                <a:sym typeface="+mn-lt"/>
              </a:rPr>
              <a:t>-464: 4 x Seagate </a:t>
            </a:r>
            <a:r>
              <a:rPr lang="en-US" sz="800" err="1">
                <a:solidFill>
                  <a:srgbClr val="2A2A2A"/>
                </a:solidFill>
                <a:cs typeface="+mn-ea"/>
                <a:sym typeface="+mn-lt"/>
              </a:rPr>
              <a:t>Ironwolf</a:t>
            </a:r>
            <a:r>
              <a:rPr lang="en-US" sz="800">
                <a:solidFill>
                  <a:srgbClr val="2A2A2A"/>
                </a:solidFill>
                <a:cs typeface="+mn-ea"/>
                <a:sym typeface="+mn-lt"/>
              </a:rPr>
              <a:t> 510 </a:t>
            </a:r>
            <a:r>
              <a:rPr lang="en-US" altLang="zh-TW" sz="800">
                <a:solidFill>
                  <a:srgbClr val="2A2A2A"/>
                </a:solidFill>
                <a:cs typeface="+mn-ea"/>
                <a:sym typeface="+mn-lt"/>
              </a:rPr>
              <a:t>M.2 2280 </a:t>
            </a:r>
            <a:r>
              <a:rPr lang="en-US" altLang="zh-TW" sz="800" err="1">
                <a:solidFill>
                  <a:srgbClr val="2A2A2A"/>
                </a:solidFill>
                <a:cs typeface="+mn-ea"/>
                <a:sym typeface="+mn-lt"/>
              </a:rPr>
              <a:t>NVMe</a:t>
            </a:r>
            <a:r>
              <a:rPr lang="en-US" altLang="zh-TW" sz="800">
                <a:solidFill>
                  <a:srgbClr val="2A2A2A"/>
                </a:solidFill>
                <a:cs typeface="+mn-ea"/>
                <a:sym typeface="+mn-lt"/>
              </a:rPr>
              <a:t> </a:t>
            </a:r>
            <a:r>
              <a:rPr lang="en-US" sz="800">
                <a:solidFill>
                  <a:srgbClr val="2A2A2A"/>
                </a:solidFill>
                <a:cs typeface="+mn-ea"/>
                <a:sym typeface="+mn-lt"/>
              </a:rPr>
              <a:t>SSD, RAID 5, QTS 5.0, onboard 8GB RAM</a:t>
            </a:r>
          </a:p>
          <a:p>
            <a:r>
              <a:rPr lang="en-US" altLang="ja-JP" sz="800">
                <a:solidFill>
                  <a:srgbClr val="2A2A2A"/>
                </a:solidFill>
                <a:cs typeface="+mn-ea"/>
                <a:sym typeface="+mn-lt"/>
              </a:rPr>
              <a:t>Client</a:t>
            </a:r>
            <a:r>
              <a:rPr lang="ja-JP" altLang="en-US" sz="800">
                <a:solidFill>
                  <a:srgbClr val="2A2A2A"/>
                </a:solidFill>
                <a:cs typeface="+mn-ea"/>
                <a:sym typeface="+mn-lt"/>
              </a:rPr>
              <a:t> </a:t>
            </a:r>
            <a:r>
              <a:rPr lang="en-US" sz="800">
                <a:solidFill>
                  <a:srgbClr val="2A2A2A"/>
                </a:solidFill>
                <a:cs typeface="+mn-ea"/>
                <a:sym typeface="+mn-lt"/>
              </a:rPr>
              <a:t>PC: Windows Server 2019, Intel Xeon W-1250, 32GB RAM, onboard 2.5GbE (Intel i225)</a:t>
            </a:r>
            <a:endParaRPr lang="en-US" sz="800" b="0" i="0">
              <a:solidFill>
                <a:srgbClr val="2A2A2A"/>
              </a:solidFill>
              <a:effectLst/>
              <a:cs typeface="+mn-ea"/>
              <a:sym typeface="+mn-lt"/>
            </a:endParaRPr>
          </a:p>
        </p:txBody>
      </p:sp>
      <p:cxnSp>
        <p:nvCxnSpPr>
          <p:cNvPr id="122" name="直線單箭頭接點 26">
            <a:extLst>
              <a:ext uri="{FF2B5EF4-FFF2-40B4-BE49-F238E27FC236}">
                <a16:creationId xmlns:a16="http://schemas.microsoft.com/office/drawing/2014/main" id="{8823529A-F290-4EC4-A4E0-91BD7EBB9BF4}"/>
              </a:ext>
            </a:extLst>
          </p:cNvPr>
          <p:cNvCxnSpPr>
            <a:cxnSpLocks/>
          </p:cNvCxnSpPr>
          <p:nvPr/>
        </p:nvCxnSpPr>
        <p:spPr>
          <a:xfrm flipV="1">
            <a:off x="4766969" y="3331631"/>
            <a:ext cx="1631950" cy="837421"/>
          </a:xfrm>
          <a:prstGeom prst="bentConnector3">
            <a:avLst>
              <a:gd name="adj1" fmla="val 61283"/>
            </a:avLst>
          </a:prstGeom>
          <a:noFill/>
          <a:ln w="25400" cap="flat" cmpd="sng">
            <a:solidFill>
              <a:srgbClr val="ED7D31"/>
            </a:solidFill>
            <a:prstDash val="solid"/>
            <a:round/>
            <a:headEnd type="oval" w="lg" len="lg"/>
            <a:tailEnd type="none" w="lg" len="lg"/>
          </a:ln>
          <a:effectLst/>
        </p:spPr>
      </p:cxnSp>
      <p:cxnSp>
        <p:nvCxnSpPr>
          <p:cNvPr id="123" name="直線單箭頭接點 26">
            <a:extLst>
              <a:ext uri="{FF2B5EF4-FFF2-40B4-BE49-F238E27FC236}">
                <a16:creationId xmlns:a16="http://schemas.microsoft.com/office/drawing/2014/main" id="{F1CB7397-E6ED-4E53-B6C6-C91D244773A0}"/>
              </a:ext>
            </a:extLst>
          </p:cNvPr>
          <p:cNvCxnSpPr>
            <a:cxnSpLocks/>
          </p:cNvCxnSpPr>
          <p:nvPr/>
        </p:nvCxnSpPr>
        <p:spPr>
          <a:xfrm rot="16200000" flipV="1">
            <a:off x="2609083" y="3049543"/>
            <a:ext cx="1699169" cy="651250"/>
          </a:xfrm>
          <a:prstGeom prst="bentConnector3">
            <a:avLst>
              <a:gd name="adj1" fmla="val 52616"/>
            </a:avLst>
          </a:prstGeom>
          <a:noFill/>
          <a:ln w="25400" cap="flat" cmpd="sng">
            <a:solidFill>
              <a:srgbClr val="ED7D31"/>
            </a:solidFill>
            <a:prstDash val="solid"/>
            <a:round/>
            <a:headEnd type="oval" w="lg" len="lg"/>
            <a:tailEnd type="none" w="lg" len="lg"/>
          </a:ln>
          <a:effectLst/>
        </p:spPr>
      </p:cxnSp>
      <p:sp>
        <p:nvSpPr>
          <p:cNvPr id="125" name="圓角矩形 73">
            <a:extLst>
              <a:ext uri="{FF2B5EF4-FFF2-40B4-BE49-F238E27FC236}">
                <a16:creationId xmlns:a16="http://schemas.microsoft.com/office/drawing/2014/main" id="{F01EAD2C-EC75-49D9-B5A7-56B9AE0BC693}"/>
              </a:ext>
            </a:extLst>
          </p:cNvPr>
          <p:cNvSpPr/>
          <p:nvPr/>
        </p:nvSpPr>
        <p:spPr>
          <a:xfrm>
            <a:off x="2635891" y="1251152"/>
            <a:ext cx="1606843" cy="2200299"/>
          </a:xfrm>
          <a:prstGeom prst="roundRect">
            <a:avLst>
              <a:gd name="adj" fmla="val 863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126" name="圓角矩形 74">
            <a:extLst>
              <a:ext uri="{FF2B5EF4-FFF2-40B4-BE49-F238E27FC236}">
                <a16:creationId xmlns:a16="http://schemas.microsoft.com/office/drawing/2014/main" id="{E7B4D080-D485-435A-9BB2-B0C3792AB56A}"/>
              </a:ext>
            </a:extLst>
          </p:cNvPr>
          <p:cNvSpPr/>
          <p:nvPr/>
        </p:nvSpPr>
        <p:spPr>
          <a:xfrm>
            <a:off x="4961096" y="1251152"/>
            <a:ext cx="1606843" cy="2200299"/>
          </a:xfrm>
          <a:prstGeom prst="roundRect">
            <a:avLst>
              <a:gd name="adj" fmla="val 863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127" name="Shape 81">
            <a:extLst>
              <a:ext uri="{FF2B5EF4-FFF2-40B4-BE49-F238E27FC236}">
                <a16:creationId xmlns:a16="http://schemas.microsoft.com/office/drawing/2014/main" id="{CAE99E9B-0532-4965-9525-8D4B763BE53F}"/>
              </a:ext>
            </a:extLst>
          </p:cNvPr>
          <p:cNvSpPr txBox="1"/>
          <p:nvPr/>
        </p:nvSpPr>
        <p:spPr>
          <a:xfrm>
            <a:off x="2815515" y="2912770"/>
            <a:ext cx="565933" cy="27874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600" b="1" i="0" u="none" strike="noStrike" cap="none">
                <a:solidFill>
                  <a:schemeClr val="tx1">
                    <a:lumMod val="65000"/>
                    <a:lumOff val="35000"/>
                  </a:schemeClr>
                </a:solidFill>
                <a:cs typeface="+mn-ea"/>
                <a:sym typeface="+mn-lt"/>
              </a:rPr>
              <a:t>Upload</a:t>
            </a:r>
            <a:endParaRPr lang="zh-TW" sz="600" b="1" i="0" u="none" strike="noStrike" cap="none">
              <a:solidFill>
                <a:schemeClr val="tx1">
                  <a:lumMod val="65000"/>
                  <a:lumOff val="35000"/>
                </a:schemeClr>
              </a:solidFill>
              <a:cs typeface="+mn-ea"/>
              <a:sym typeface="+mn-lt"/>
            </a:endParaRPr>
          </a:p>
        </p:txBody>
      </p:sp>
      <p:sp>
        <p:nvSpPr>
          <p:cNvPr id="128" name="Shape 82">
            <a:extLst>
              <a:ext uri="{FF2B5EF4-FFF2-40B4-BE49-F238E27FC236}">
                <a16:creationId xmlns:a16="http://schemas.microsoft.com/office/drawing/2014/main" id="{BDA5DB12-8E27-439F-939A-719008776DE6}"/>
              </a:ext>
            </a:extLst>
          </p:cNvPr>
          <p:cNvSpPr txBox="1"/>
          <p:nvPr/>
        </p:nvSpPr>
        <p:spPr>
          <a:xfrm>
            <a:off x="3496038" y="2912770"/>
            <a:ext cx="565933" cy="27874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600" b="1">
                <a:solidFill>
                  <a:schemeClr val="tx1">
                    <a:lumMod val="65000"/>
                    <a:lumOff val="35000"/>
                  </a:schemeClr>
                </a:solidFill>
                <a:cs typeface="+mn-ea"/>
                <a:sym typeface="+mn-lt"/>
              </a:rPr>
              <a:t>Download</a:t>
            </a:r>
            <a:endParaRPr lang="zh-TW" sz="600" b="1" i="0" u="none" strike="noStrike" cap="none">
              <a:solidFill>
                <a:schemeClr val="tx1">
                  <a:lumMod val="65000"/>
                  <a:lumOff val="35000"/>
                </a:schemeClr>
              </a:solidFill>
              <a:cs typeface="+mn-ea"/>
              <a:sym typeface="+mn-lt"/>
            </a:endParaRPr>
          </a:p>
        </p:txBody>
      </p:sp>
      <p:sp>
        <p:nvSpPr>
          <p:cNvPr id="129" name="Shape 92">
            <a:extLst>
              <a:ext uri="{FF2B5EF4-FFF2-40B4-BE49-F238E27FC236}">
                <a16:creationId xmlns:a16="http://schemas.microsoft.com/office/drawing/2014/main" id="{104AD5C4-3B5E-4F53-9789-5A26333AF8D9}"/>
              </a:ext>
            </a:extLst>
          </p:cNvPr>
          <p:cNvSpPr txBox="1"/>
          <p:nvPr/>
        </p:nvSpPr>
        <p:spPr>
          <a:xfrm>
            <a:off x="2103616" y="2810498"/>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0</a:t>
            </a:r>
          </a:p>
        </p:txBody>
      </p:sp>
      <p:sp>
        <p:nvSpPr>
          <p:cNvPr id="130" name="Shape 100">
            <a:extLst>
              <a:ext uri="{FF2B5EF4-FFF2-40B4-BE49-F238E27FC236}">
                <a16:creationId xmlns:a16="http://schemas.microsoft.com/office/drawing/2014/main" id="{8081D39C-D690-44AC-96AF-9E66165E0367}"/>
              </a:ext>
            </a:extLst>
          </p:cNvPr>
          <p:cNvSpPr txBox="1"/>
          <p:nvPr/>
        </p:nvSpPr>
        <p:spPr>
          <a:xfrm>
            <a:off x="4961106" y="3125483"/>
            <a:ext cx="1606664" cy="325970"/>
          </a:xfrm>
          <a:prstGeom prst="rect">
            <a:avLst/>
          </a:prstGeom>
          <a:gradFill>
            <a:gsLst>
              <a:gs pos="3000">
                <a:srgbClr val="EF8D4B"/>
              </a:gs>
              <a:gs pos="100000">
                <a:srgbClr val="EB6E19"/>
              </a:gs>
            </a:gsLst>
            <a:lin ang="0" scaled="0"/>
          </a:gradFill>
          <a:ln>
            <a:noFill/>
          </a:ln>
          <a:effectLst>
            <a:outerShdw blurRad="165100" dist="101600" dir="5400000" algn="t" rotWithShape="0">
              <a:prstClr val="black">
                <a:alpha val="50000"/>
              </a:prstClr>
            </a:outerShdw>
          </a:effectLst>
        </p:spPr>
        <p:txBody>
          <a:bodyPr wrap="square" lIns="91425" tIns="45700" rIns="91425" bIns="45700" anchor="ctr" anchorCtr="0">
            <a:noAutofit/>
          </a:bodyPr>
          <a:lstStyle/>
          <a:p>
            <a:pPr algn="ctr">
              <a:buClr>
                <a:srgbClr val="9F5900"/>
              </a:buClr>
              <a:buSzPct val="25000"/>
            </a:pPr>
            <a:r>
              <a:rPr lang="en-US" altLang="zh-TW" sz="1000" b="1" dirty="0">
                <a:solidFill>
                  <a:schemeClr val="bg1"/>
                </a:solidFill>
                <a:cs typeface="+mn-ea"/>
                <a:sym typeface="+mn-lt"/>
              </a:rPr>
              <a:t>2 x 2.5GbE </a:t>
            </a:r>
            <a:r>
              <a:rPr lang="en-US" altLang="zh-TW" sz="1000" b="1" dirty="0" smtClean="0">
                <a:solidFill>
                  <a:schemeClr val="bg1"/>
                </a:solidFill>
                <a:cs typeface="+mn-ea"/>
                <a:sym typeface="+mn-lt"/>
              </a:rPr>
              <a:t>port </a:t>
            </a:r>
            <a:r>
              <a:rPr lang="en-US" altLang="zh-TW" sz="1000" b="1" dirty="0" err="1">
                <a:solidFill>
                  <a:schemeClr val="bg1"/>
                </a:solidFill>
                <a:cs typeface="+mn-ea"/>
                <a:sym typeface="+mn-lt"/>
              </a:rPr>
              <a:t>trunking</a:t>
            </a:r>
            <a:endParaRPr lang="en-US" altLang="zh-TW" sz="1000" b="1" dirty="0">
              <a:solidFill>
                <a:schemeClr val="bg1"/>
              </a:solidFill>
              <a:cs typeface="+mn-ea"/>
              <a:sym typeface="+mn-lt"/>
            </a:endParaRPr>
          </a:p>
        </p:txBody>
      </p:sp>
      <p:sp>
        <p:nvSpPr>
          <p:cNvPr id="131" name="Shape 101">
            <a:extLst>
              <a:ext uri="{FF2B5EF4-FFF2-40B4-BE49-F238E27FC236}">
                <a16:creationId xmlns:a16="http://schemas.microsoft.com/office/drawing/2014/main" id="{CE8DB270-8D9C-4528-B929-47ACB9240BC7}"/>
              </a:ext>
            </a:extLst>
          </p:cNvPr>
          <p:cNvSpPr txBox="1"/>
          <p:nvPr/>
        </p:nvSpPr>
        <p:spPr>
          <a:xfrm>
            <a:off x="2635891" y="3125480"/>
            <a:ext cx="1606843" cy="325971"/>
          </a:xfrm>
          <a:prstGeom prst="rect">
            <a:avLst/>
          </a:prstGeom>
          <a:gradFill>
            <a:gsLst>
              <a:gs pos="3000">
                <a:srgbClr val="EF8D4B"/>
              </a:gs>
              <a:gs pos="100000">
                <a:srgbClr val="EB6E19"/>
              </a:gs>
            </a:gsLst>
            <a:lin ang="0" scaled="0"/>
          </a:gradFill>
          <a:ln>
            <a:noFill/>
          </a:ln>
          <a:effectLst>
            <a:outerShdw blurRad="165100" dist="101600" dir="5400000" algn="t" rotWithShape="0">
              <a:prstClr val="black">
                <a:alpha val="50000"/>
              </a:prstClr>
            </a:outerShdw>
          </a:effectLst>
        </p:spPr>
        <p:txBody>
          <a:bodyPr wrap="square" lIns="91425" tIns="45700" rIns="91425" bIns="45700" anchor="ctr" anchorCtr="0">
            <a:noAutofit/>
          </a:bodyPr>
          <a:lstStyle/>
          <a:p>
            <a:pPr lvl="0" algn="ctr">
              <a:buClr>
                <a:srgbClr val="9F5900"/>
              </a:buClr>
              <a:buSzPct val="25000"/>
            </a:pPr>
            <a:r>
              <a:rPr lang="en-US" altLang="zh-TW" sz="1100" b="1">
                <a:solidFill>
                  <a:schemeClr val="bg1"/>
                </a:solidFill>
                <a:cs typeface="+mn-ea"/>
                <a:sym typeface="+mn-lt"/>
              </a:rPr>
              <a:t>1 x 2.5GbE</a:t>
            </a:r>
          </a:p>
        </p:txBody>
      </p:sp>
      <p:sp>
        <p:nvSpPr>
          <p:cNvPr id="132" name="Shape 81">
            <a:extLst>
              <a:ext uri="{FF2B5EF4-FFF2-40B4-BE49-F238E27FC236}">
                <a16:creationId xmlns:a16="http://schemas.microsoft.com/office/drawing/2014/main" id="{1E4FA9BF-ADFB-4C6D-A440-E43EB224AD3B}"/>
              </a:ext>
            </a:extLst>
          </p:cNvPr>
          <p:cNvSpPr txBox="1"/>
          <p:nvPr/>
        </p:nvSpPr>
        <p:spPr>
          <a:xfrm>
            <a:off x="5142131" y="2912770"/>
            <a:ext cx="565933" cy="27874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600" b="1" i="0" u="none" strike="noStrike" cap="none">
                <a:solidFill>
                  <a:schemeClr val="tx1">
                    <a:lumMod val="65000"/>
                    <a:lumOff val="35000"/>
                  </a:schemeClr>
                </a:solidFill>
                <a:cs typeface="+mn-ea"/>
                <a:sym typeface="+mn-lt"/>
              </a:rPr>
              <a:t>Upload</a:t>
            </a:r>
            <a:endParaRPr lang="zh-TW" sz="600" b="1" i="0" u="none" strike="noStrike" cap="none">
              <a:solidFill>
                <a:schemeClr val="tx1">
                  <a:lumMod val="65000"/>
                  <a:lumOff val="35000"/>
                </a:schemeClr>
              </a:solidFill>
              <a:cs typeface="+mn-ea"/>
              <a:sym typeface="+mn-lt"/>
            </a:endParaRPr>
          </a:p>
        </p:txBody>
      </p:sp>
      <p:sp>
        <p:nvSpPr>
          <p:cNvPr id="133" name="Shape 82">
            <a:extLst>
              <a:ext uri="{FF2B5EF4-FFF2-40B4-BE49-F238E27FC236}">
                <a16:creationId xmlns:a16="http://schemas.microsoft.com/office/drawing/2014/main" id="{8AC4D20F-B65B-4A7D-AF1E-8907E46EA86F}"/>
              </a:ext>
            </a:extLst>
          </p:cNvPr>
          <p:cNvSpPr txBox="1"/>
          <p:nvPr/>
        </p:nvSpPr>
        <p:spPr>
          <a:xfrm>
            <a:off x="5821027" y="2912770"/>
            <a:ext cx="565933" cy="27874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600" b="1" i="0" u="none" strike="noStrike" cap="none">
                <a:solidFill>
                  <a:schemeClr val="tx1">
                    <a:lumMod val="65000"/>
                    <a:lumOff val="35000"/>
                  </a:schemeClr>
                </a:solidFill>
                <a:cs typeface="+mn-ea"/>
                <a:sym typeface="+mn-lt"/>
              </a:rPr>
              <a:t>Download</a:t>
            </a:r>
            <a:endParaRPr lang="zh-TW" sz="600" b="1" i="0" u="none" strike="noStrike" cap="none">
              <a:solidFill>
                <a:schemeClr val="tx1">
                  <a:lumMod val="65000"/>
                  <a:lumOff val="35000"/>
                </a:schemeClr>
              </a:solidFill>
              <a:cs typeface="+mn-ea"/>
              <a:sym typeface="+mn-lt"/>
            </a:endParaRPr>
          </a:p>
        </p:txBody>
      </p:sp>
      <p:cxnSp>
        <p:nvCxnSpPr>
          <p:cNvPr id="151" name="Shape 90">
            <a:extLst>
              <a:ext uri="{FF2B5EF4-FFF2-40B4-BE49-F238E27FC236}">
                <a16:creationId xmlns:a16="http://schemas.microsoft.com/office/drawing/2014/main" id="{36C95A64-CCAE-42A3-94E5-CCE747D6568B}"/>
              </a:ext>
            </a:extLst>
          </p:cNvPr>
          <p:cNvCxnSpPr/>
          <p:nvPr/>
        </p:nvCxnSpPr>
        <p:spPr>
          <a:xfrm>
            <a:off x="2427314" y="2688388"/>
            <a:ext cx="4244103" cy="1698"/>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52" name="Shape 89">
            <a:extLst>
              <a:ext uri="{FF2B5EF4-FFF2-40B4-BE49-F238E27FC236}">
                <a16:creationId xmlns:a16="http://schemas.microsoft.com/office/drawing/2014/main" id="{B96C747B-35E4-4089-8B40-355F519C824D}"/>
              </a:ext>
            </a:extLst>
          </p:cNvPr>
          <p:cNvCxnSpPr/>
          <p:nvPr/>
        </p:nvCxnSpPr>
        <p:spPr>
          <a:xfrm>
            <a:off x="2427316" y="2461577"/>
            <a:ext cx="4244123" cy="1698"/>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53" name="Shape 93">
            <a:extLst>
              <a:ext uri="{FF2B5EF4-FFF2-40B4-BE49-F238E27FC236}">
                <a16:creationId xmlns:a16="http://schemas.microsoft.com/office/drawing/2014/main" id="{505B6DC6-5BFE-4993-87B3-D458236BF43F}"/>
              </a:ext>
            </a:extLst>
          </p:cNvPr>
          <p:cNvCxnSpPr/>
          <p:nvPr/>
        </p:nvCxnSpPr>
        <p:spPr>
          <a:xfrm>
            <a:off x="2427316" y="2915198"/>
            <a:ext cx="4244125" cy="1698"/>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54" name="Shape 89">
            <a:extLst>
              <a:ext uri="{FF2B5EF4-FFF2-40B4-BE49-F238E27FC236}">
                <a16:creationId xmlns:a16="http://schemas.microsoft.com/office/drawing/2014/main" id="{79ADDBE4-C8C9-499C-BDD8-8D0F92404E36}"/>
              </a:ext>
            </a:extLst>
          </p:cNvPr>
          <p:cNvCxnSpPr/>
          <p:nvPr/>
        </p:nvCxnSpPr>
        <p:spPr>
          <a:xfrm>
            <a:off x="2427316" y="2234767"/>
            <a:ext cx="4244123" cy="1698"/>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55" name="Shape 89">
            <a:extLst>
              <a:ext uri="{FF2B5EF4-FFF2-40B4-BE49-F238E27FC236}">
                <a16:creationId xmlns:a16="http://schemas.microsoft.com/office/drawing/2014/main" id="{5F75DD39-A076-487D-ADBB-5B2091E1E585}"/>
              </a:ext>
            </a:extLst>
          </p:cNvPr>
          <p:cNvCxnSpPr/>
          <p:nvPr/>
        </p:nvCxnSpPr>
        <p:spPr>
          <a:xfrm>
            <a:off x="2427316" y="2007956"/>
            <a:ext cx="4244123" cy="1698"/>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56" name="Shape 89">
            <a:extLst>
              <a:ext uri="{FF2B5EF4-FFF2-40B4-BE49-F238E27FC236}">
                <a16:creationId xmlns:a16="http://schemas.microsoft.com/office/drawing/2014/main" id="{FAD1F318-D391-4F33-AFE8-08A61A53019C}"/>
              </a:ext>
            </a:extLst>
          </p:cNvPr>
          <p:cNvCxnSpPr/>
          <p:nvPr/>
        </p:nvCxnSpPr>
        <p:spPr>
          <a:xfrm>
            <a:off x="2427316" y="1781146"/>
            <a:ext cx="4244123" cy="1698"/>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57" name="Shape 89">
            <a:extLst>
              <a:ext uri="{FF2B5EF4-FFF2-40B4-BE49-F238E27FC236}">
                <a16:creationId xmlns:a16="http://schemas.microsoft.com/office/drawing/2014/main" id="{4E2720DD-ED72-4418-AC5D-B6BD3AA7F2CB}"/>
              </a:ext>
            </a:extLst>
          </p:cNvPr>
          <p:cNvCxnSpPr/>
          <p:nvPr/>
        </p:nvCxnSpPr>
        <p:spPr>
          <a:xfrm>
            <a:off x="2427316" y="1554335"/>
            <a:ext cx="4244123" cy="1698"/>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58" name="Shape 89">
            <a:extLst>
              <a:ext uri="{FF2B5EF4-FFF2-40B4-BE49-F238E27FC236}">
                <a16:creationId xmlns:a16="http://schemas.microsoft.com/office/drawing/2014/main" id="{DF34F153-49F8-47B3-AAE9-DCC8A5BBC890}"/>
              </a:ext>
            </a:extLst>
          </p:cNvPr>
          <p:cNvCxnSpPr/>
          <p:nvPr/>
        </p:nvCxnSpPr>
        <p:spPr>
          <a:xfrm>
            <a:off x="2427316" y="1327524"/>
            <a:ext cx="4244123" cy="1698"/>
          </a:xfrm>
          <a:prstGeom prst="straightConnector1">
            <a:avLst/>
          </a:prstGeom>
          <a:noFill/>
          <a:ln w="6350" cap="flat" cmpd="sng">
            <a:solidFill>
              <a:schemeClr val="bg2">
                <a:lumMod val="50000"/>
              </a:schemeClr>
            </a:solidFill>
            <a:prstDash val="solid"/>
            <a:round/>
            <a:headEnd type="none" w="med" len="med"/>
            <a:tailEnd type="none" w="med" len="med"/>
          </a:ln>
        </p:spPr>
      </p:cxnSp>
      <p:sp>
        <p:nvSpPr>
          <p:cNvPr id="136" name="Shape 92">
            <a:extLst>
              <a:ext uri="{FF2B5EF4-FFF2-40B4-BE49-F238E27FC236}">
                <a16:creationId xmlns:a16="http://schemas.microsoft.com/office/drawing/2014/main" id="{B50D8899-254A-442B-ABA5-1C75B83DBA53}"/>
              </a:ext>
            </a:extLst>
          </p:cNvPr>
          <p:cNvSpPr txBox="1"/>
          <p:nvPr/>
        </p:nvSpPr>
        <p:spPr>
          <a:xfrm>
            <a:off x="2103616" y="2468736"/>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1</a:t>
            </a:r>
            <a:r>
              <a:rPr lang="en-US" altLang="zh-TW" sz="800" b="1" i="0" u="none" strike="noStrike" cap="none">
                <a:solidFill>
                  <a:srgbClr val="2A2A2A"/>
                </a:solidFill>
                <a:cs typeface="+mn-ea"/>
                <a:sym typeface="+mn-lt"/>
              </a:rPr>
              <a:t>00</a:t>
            </a:r>
            <a:endParaRPr lang="zh-TW" sz="800" b="1" i="0" u="none" strike="noStrike" cap="none">
              <a:solidFill>
                <a:srgbClr val="2A2A2A"/>
              </a:solidFill>
              <a:cs typeface="+mn-ea"/>
              <a:sym typeface="+mn-lt"/>
            </a:endParaRPr>
          </a:p>
        </p:txBody>
      </p:sp>
      <p:sp>
        <p:nvSpPr>
          <p:cNvPr id="137" name="Shape 92">
            <a:extLst>
              <a:ext uri="{FF2B5EF4-FFF2-40B4-BE49-F238E27FC236}">
                <a16:creationId xmlns:a16="http://schemas.microsoft.com/office/drawing/2014/main" id="{57C17D79-EA9D-4833-AB66-8FD94188D389}"/>
              </a:ext>
            </a:extLst>
          </p:cNvPr>
          <p:cNvSpPr txBox="1"/>
          <p:nvPr/>
        </p:nvSpPr>
        <p:spPr>
          <a:xfrm>
            <a:off x="2103616" y="2237585"/>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2</a:t>
            </a:r>
            <a:r>
              <a:rPr lang="en-US" altLang="zh-TW" sz="800" b="1" i="0" u="none" strike="noStrike" cap="none">
                <a:solidFill>
                  <a:srgbClr val="2A2A2A"/>
                </a:solidFill>
                <a:cs typeface="+mn-ea"/>
                <a:sym typeface="+mn-lt"/>
              </a:rPr>
              <a:t>0</a:t>
            </a:r>
            <a:r>
              <a:rPr lang="zh-TW" sz="800" b="1" i="0" u="none" strike="noStrike" cap="none">
                <a:solidFill>
                  <a:srgbClr val="2A2A2A"/>
                </a:solidFill>
                <a:cs typeface="+mn-ea"/>
                <a:sym typeface="+mn-lt"/>
              </a:rPr>
              <a:t>0</a:t>
            </a:r>
          </a:p>
        </p:txBody>
      </p:sp>
      <p:sp>
        <p:nvSpPr>
          <p:cNvPr id="138" name="Shape 92">
            <a:extLst>
              <a:ext uri="{FF2B5EF4-FFF2-40B4-BE49-F238E27FC236}">
                <a16:creationId xmlns:a16="http://schemas.microsoft.com/office/drawing/2014/main" id="{272CB217-00E1-4A8C-8D63-C94EA34C1634}"/>
              </a:ext>
            </a:extLst>
          </p:cNvPr>
          <p:cNvSpPr txBox="1"/>
          <p:nvPr/>
        </p:nvSpPr>
        <p:spPr>
          <a:xfrm>
            <a:off x="2103616" y="2016380"/>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3</a:t>
            </a:r>
            <a:r>
              <a:rPr lang="en-US" altLang="zh-TW" sz="800" b="1" i="0" u="none" strike="noStrike" cap="none">
                <a:solidFill>
                  <a:srgbClr val="2A2A2A"/>
                </a:solidFill>
                <a:cs typeface="+mn-ea"/>
                <a:sym typeface="+mn-lt"/>
              </a:rPr>
              <a:t>0</a:t>
            </a:r>
            <a:r>
              <a:rPr lang="zh-TW" sz="800" b="1" i="0" u="none" strike="noStrike" cap="none">
                <a:solidFill>
                  <a:srgbClr val="2A2A2A"/>
                </a:solidFill>
                <a:cs typeface="+mn-ea"/>
                <a:sym typeface="+mn-lt"/>
              </a:rPr>
              <a:t>0</a:t>
            </a:r>
          </a:p>
        </p:txBody>
      </p:sp>
      <p:sp>
        <p:nvSpPr>
          <p:cNvPr id="139" name="Shape 92">
            <a:extLst>
              <a:ext uri="{FF2B5EF4-FFF2-40B4-BE49-F238E27FC236}">
                <a16:creationId xmlns:a16="http://schemas.microsoft.com/office/drawing/2014/main" id="{9CE42BC7-69FD-4E12-A79C-B62D0D8C706C}"/>
              </a:ext>
            </a:extLst>
          </p:cNvPr>
          <p:cNvSpPr txBox="1"/>
          <p:nvPr/>
        </p:nvSpPr>
        <p:spPr>
          <a:xfrm>
            <a:off x="2103616" y="1782307"/>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4</a:t>
            </a:r>
            <a:r>
              <a:rPr lang="en-US" altLang="zh-TW" sz="800" b="1" i="0" u="none" strike="noStrike" cap="none">
                <a:solidFill>
                  <a:srgbClr val="2A2A2A"/>
                </a:solidFill>
                <a:cs typeface="+mn-ea"/>
                <a:sym typeface="+mn-lt"/>
              </a:rPr>
              <a:t>0</a:t>
            </a:r>
            <a:r>
              <a:rPr lang="zh-TW" sz="800" b="1" i="0" u="none" strike="noStrike" cap="none">
                <a:solidFill>
                  <a:srgbClr val="2A2A2A"/>
                </a:solidFill>
                <a:cs typeface="+mn-ea"/>
                <a:sym typeface="+mn-lt"/>
              </a:rPr>
              <a:t>0</a:t>
            </a:r>
          </a:p>
        </p:txBody>
      </p:sp>
      <p:sp>
        <p:nvSpPr>
          <p:cNvPr id="140" name="Shape 92">
            <a:extLst>
              <a:ext uri="{FF2B5EF4-FFF2-40B4-BE49-F238E27FC236}">
                <a16:creationId xmlns:a16="http://schemas.microsoft.com/office/drawing/2014/main" id="{44002CE3-7AFF-442C-A9DC-353BF8A9B3A0}"/>
              </a:ext>
            </a:extLst>
          </p:cNvPr>
          <p:cNvSpPr txBox="1"/>
          <p:nvPr/>
        </p:nvSpPr>
        <p:spPr>
          <a:xfrm>
            <a:off x="2103616" y="1562921"/>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5</a:t>
            </a:r>
            <a:r>
              <a:rPr lang="en-US" altLang="zh-TW" sz="800" b="1" i="0" u="none" strike="noStrike" cap="none">
                <a:solidFill>
                  <a:srgbClr val="2A2A2A"/>
                </a:solidFill>
                <a:cs typeface="+mn-ea"/>
                <a:sym typeface="+mn-lt"/>
              </a:rPr>
              <a:t>0</a:t>
            </a:r>
            <a:r>
              <a:rPr lang="zh-TW" sz="800" b="1" i="0" u="none" strike="noStrike" cap="none">
                <a:solidFill>
                  <a:srgbClr val="2A2A2A"/>
                </a:solidFill>
                <a:cs typeface="+mn-ea"/>
                <a:sym typeface="+mn-lt"/>
              </a:rPr>
              <a:t>0</a:t>
            </a:r>
          </a:p>
        </p:txBody>
      </p:sp>
      <p:sp>
        <p:nvSpPr>
          <p:cNvPr id="141" name="Shape 92">
            <a:extLst>
              <a:ext uri="{FF2B5EF4-FFF2-40B4-BE49-F238E27FC236}">
                <a16:creationId xmlns:a16="http://schemas.microsoft.com/office/drawing/2014/main" id="{A9179976-176E-4103-B50F-D671E3AA9ABE}"/>
              </a:ext>
            </a:extLst>
          </p:cNvPr>
          <p:cNvSpPr txBox="1"/>
          <p:nvPr/>
        </p:nvSpPr>
        <p:spPr>
          <a:xfrm>
            <a:off x="2103616" y="1334754"/>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6</a:t>
            </a:r>
            <a:r>
              <a:rPr lang="en-US" altLang="zh-TW" sz="800" b="1" i="0" u="none" strike="noStrike" cap="none">
                <a:solidFill>
                  <a:srgbClr val="2A2A2A"/>
                </a:solidFill>
                <a:cs typeface="+mn-ea"/>
                <a:sym typeface="+mn-lt"/>
              </a:rPr>
              <a:t>0</a:t>
            </a:r>
            <a:r>
              <a:rPr lang="zh-TW" sz="800" b="1" i="0" u="none" strike="noStrike" cap="none">
                <a:solidFill>
                  <a:srgbClr val="2A2A2A"/>
                </a:solidFill>
                <a:cs typeface="+mn-ea"/>
                <a:sym typeface="+mn-lt"/>
              </a:rPr>
              <a:t>0</a:t>
            </a:r>
          </a:p>
        </p:txBody>
      </p:sp>
      <p:sp>
        <p:nvSpPr>
          <p:cNvPr id="142" name="Shape 92">
            <a:extLst>
              <a:ext uri="{FF2B5EF4-FFF2-40B4-BE49-F238E27FC236}">
                <a16:creationId xmlns:a16="http://schemas.microsoft.com/office/drawing/2014/main" id="{774230F4-9C92-4A39-BEBE-DD3835D48374}"/>
              </a:ext>
            </a:extLst>
          </p:cNvPr>
          <p:cNvSpPr txBox="1"/>
          <p:nvPr/>
        </p:nvSpPr>
        <p:spPr>
          <a:xfrm>
            <a:off x="2103616" y="1098732"/>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70</a:t>
            </a:r>
            <a:r>
              <a:rPr lang="zh-TW" sz="800" b="1" i="0" u="none" strike="noStrike" cap="none">
                <a:solidFill>
                  <a:srgbClr val="2A2A2A"/>
                </a:solidFill>
                <a:cs typeface="+mn-ea"/>
                <a:sym typeface="+mn-lt"/>
              </a:rPr>
              <a:t>0</a:t>
            </a:r>
          </a:p>
        </p:txBody>
      </p:sp>
      <p:sp>
        <p:nvSpPr>
          <p:cNvPr id="143" name="矩形: 圓角 113">
            <a:extLst>
              <a:ext uri="{FF2B5EF4-FFF2-40B4-BE49-F238E27FC236}">
                <a16:creationId xmlns:a16="http://schemas.microsoft.com/office/drawing/2014/main" id="{29D27A2A-78F4-4DBA-9BDD-A6F074055D4B}"/>
              </a:ext>
            </a:extLst>
          </p:cNvPr>
          <p:cNvSpPr/>
          <p:nvPr/>
        </p:nvSpPr>
        <p:spPr>
          <a:xfrm rot="16200000">
            <a:off x="2746747" y="2417144"/>
            <a:ext cx="703470" cy="399351"/>
          </a:xfrm>
          <a:prstGeom prst="roundRect">
            <a:avLst/>
          </a:prstGeom>
          <a:gradFill>
            <a:gsLst>
              <a:gs pos="0">
                <a:schemeClr val="accent1">
                  <a:lumMod val="5000"/>
                  <a:lumOff val="95000"/>
                  <a:alpha val="0"/>
                </a:schemeClr>
              </a:gs>
              <a:gs pos="62000">
                <a:schemeClr val="tx2">
                  <a:lumMod val="75000"/>
                </a:schemeClr>
              </a:gs>
              <a:gs pos="7000">
                <a:schemeClr val="tx2">
                  <a:lumMod val="60000"/>
                  <a:lumOff val="40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144" name="矩形: 圓角 114">
            <a:extLst>
              <a:ext uri="{FF2B5EF4-FFF2-40B4-BE49-F238E27FC236}">
                <a16:creationId xmlns:a16="http://schemas.microsoft.com/office/drawing/2014/main" id="{A083F60B-7F94-4E73-9F68-9F7279D63FC5}"/>
              </a:ext>
            </a:extLst>
          </p:cNvPr>
          <p:cNvSpPr/>
          <p:nvPr/>
        </p:nvSpPr>
        <p:spPr>
          <a:xfrm rot="16200000">
            <a:off x="3459610" y="2449481"/>
            <a:ext cx="638793" cy="399350"/>
          </a:xfrm>
          <a:prstGeom prst="roundRect">
            <a:avLst/>
          </a:prstGeom>
          <a:gradFill>
            <a:gsLst>
              <a:gs pos="0">
                <a:schemeClr val="accent1">
                  <a:lumMod val="5000"/>
                  <a:lumOff val="95000"/>
                  <a:alpha val="0"/>
                </a:schemeClr>
              </a:gs>
              <a:gs pos="62000">
                <a:srgbClr val="1B2911"/>
              </a:gs>
              <a:gs pos="7000">
                <a:schemeClr val="accent6">
                  <a:lumMod val="75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145" name="Shape 83">
            <a:extLst>
              <a:ext uri="{FF2B5EF4-FFF2-40B4-BE49-F238E27FC236}">
                <a16:creationId xmlns:a16="http://schemas.microsoft.com/office/drawing/2014/main" id="{22CD0434-F3E2-4A4E-B4CC-230B80B43901}"/>
              </a:ext>
            </a:extLst>
          </p:cNvPr>
          <p:cNvSpPr txBox="1"/>
          <p:nvPr/>
        </p:nvSpPr>
        <p:spPr>
          <a:xfrm>
            <a:off x="2873550" y="2250774"/>
            <a:ext cx="424607" cy="18872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900" b="1">
                <a:solidFill>
                  <a:schemeClr val="lt1"/>
                </a:solidFill>
                <a:cs typeface="+mn-ea"/>
                <a:sym typeface="+mn-lt"/>
              </a:rPr>
              <a:t>294</a:t>
            </a:r>
            <a:endParaRPr lang="zh-TW" sz="900" b="1" i="0" u="none" strike="noStrike" cap="none">
              <a:solidFill>
                <a:schemeClr val="lt1"/>
              </a:solidFill>
              <a:cs typeface="+mn-ea"/>
              <a:sym typeface="+mn-lt"/>
            </a:endParaRPr>
          </a:p>
        </p:txBody>
      </p:sp>
      <p:sp>
        <p:nvSpPr>
          <p:cNvPr id="146" name="Shape 83">
            <a:extLst>
              <a:ext uri="{FF2B5EF4-FFF2-40B4-BE49-F238E27FC236}">
                <a16:creationId xmlns:a16="http://schemas.microsoft.com/office/drawing/2014/main" id="{676EC3F7-98F7-42E1-B21A-517719ABD062}"/>
              </a:ext>
            </a:extLst>
          </p:cNvPr>
          <p:cNvSpPr txBox="1"/>
          <p:nvPr/>
        </p:nvSpPr>
        <p:spPr>
          <a:xfrm>
            <a:off x="3561072" y="2336862"/>
            <a:ext cx="417609" cy="18872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900" b="1">
                <a:solidFill>
                  <a:schemeClr val="lt1"/>
                </a:solidFill>
                <a:cs typeface="+mn-ea"/>
                <a:sym typeface="+mn-lt"/>
              </a:rPr>
              <a:t>2</a:t>
            </a:r>
            <a:r>
              <a:rPr lang="en-US" altLang="zh-TW" sz="900" b="1" i="0" u="none" strike="noStrike" cap="none">
                <a:solidFill>
                  <a:schemeClr val="lt1"/>
                </a:solidFill>
                <a:cs typeface="+mn-ea"/>
                <a:sym typeface="+mn-lt"/>
              </a:rPr>
              <a:t>87</a:t>
            </a:r>
            <a:endParaRPr lang="zh-TW" sz="900" b="1" i="0" u="none" strike="noStrike" cap="none">
              <a:solidFill>
                <a:schemeClr val="lt1"/>
              </a:solidFill>
              <a:cs typeface="+mn-ea"/>
              <a:sym typeface="+mn-lt"/>
            </a:endParaRPr>
          </a:p>
        </p:txBody>
      </p:sp>
      <p:sp>
        <p:nvSpPr>
          <p:cNvPr id="147" name="矩形: 圓角 115">
            <a:extLst>
              <a:ext uri="{FF2B5EF4-FFF2-40B4-BE49-F238E27FC236}">
                <a16:creationId xmlns:a16="http://schemas.microsoft.com/office/drawing/2014/main" id="{68C8A7A7-0510-440D-B72E-672AE5A5C5FE}"/>
              </a:ext>
            </a:extLst>
          </p:cNvPr>
          <p:cNvSpPr/>
          <p:nvPr/>
        </p:nvSpPr>
        <p:spPr>
          <a:xfrm rot="16200000">
            <a:off x="4744291" y="2088072"/>
            <a:ext cx="1361612" cy="399351"/>
          </a:xfrm>
          <a:prstGeom prst="roundRect">
            <a:avLst/>
          </a:prstGeom>
          <a:gradFill>
            <a:gsLst>
              <a:gs pos="0">
                <a:schemeClr val="accent1">
                  <a:lumMod val="5000"/>
                  <a:lumOff val="95000"/>
                  <a:alpha val="0"/>
                </a:schemeClr>
              </a:gs>
              <a:gs pos="62000">
                <a:schemeClr val="tx2">
                  <a:lumMod val="75000"/>
                </a:schemeClr>
              </a:gs>
              <a:gs pos="7000">
                <a:schemeClr val="tx2">
                  <a:lumMod val="60000"/>
                  <a:lumOff val="40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148" name="矩形: 圓角 116">
            <a:extLst>
              <a:ext uri="{FF2B5EF4-FFF2-40B4-BE49-F238E27FC236}">
                <a16:creationId xmlns:a16="http://schemas.microsoft.com/office/drawing/2014/main" id="{2BFC0621-693E-4ECE-AB24-6A8DFD6A10C0}"/>
              </a:ext>
            </a:extLst>
          </p:cNvPr>
          <p:cNvSpPr/>
          <p:nvPr/>
        </p:nvSpPr>
        <p:spPr>
          <a:xfrm rot="16200000">
            <a:off x="5439884" y="2104768"/>
            <a:ext cx="1328220" cy="399350"/>
          </a:xfrm>
          <a:prstGeom prst="roundRect">
            <a:avLst/>
          </a:prstGeom>
          <a:gradFill>
            <a:gsLst>
              <a:gs pos="0">
                <a:schemeClr val="accent1">
                  <a:lumMod val="5000"/>
                  <a:lumOff val="95000"/>
                  <a:alpha val="0"/>
                </a:schemeClr>
              </a:gs>
              <a:gs pos="62000">
                <a:srgbClr val="1B2911"/>
              </a:gs>
              <a:gs pos="7000">
                <a:schemeClr val="accent6">
                  <a:lumMod val="75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149" name="Shape 83">
            <a:extLst>
              <a:ext uri="{FF2B5EF4-FFF2-40B4-BE49-F238E27FC236}">
                <a16:creationId xmlns:a16="http://schemas.microsoft.com/office/drawing/2014/main" id="{04C5716C-5A01-4ED2-B51E-645F3664CD5F}"/>
              </a:ext>
            </a:extLst>
          </p:cNvPr>
          <p:cNvSpPr txBox="1"/>
          <p:nvPr/>
        </p:nvSpPr>
        <p:spPr>
          <a:xfrm>
            <a:off x="5200166" y="1594800"/>
            <a:ext cx="439882" cy="18872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900" b="1">
                <a:solidFill>
                  <a:schemeClr val="lt1"/>
                </a:solidFill>
                <a:cs typeface="+mn-ea"/>
                <a:sym typeface="+mn-lt"/>
              </a:rPr>
              <a:t>586</a:t>
            </a:r>
            <a:endParaRPr lang="zh-TW" sz="900" b="1" i="0" u="none" strike="noStrike" cap="none">
              <a:solidFill>
                <a:schemeClr val="lt1"/>
              </a:solidFill>
              <a:cs typeface="+mn-ea"/>
              <a:sym typeface="+mn-lt"/>
            </a:endParaRPr>
          </a:p>
        </p:txBody>
      </p:sp>
      <p:sp>
        <p:nvSpPr>
          <p:cNvPr id="150" name="Shape 83">
            <a:extLst>
              <a:ext uri="{FF2B5EF4-FFF2-40B4-BE49-F238E27FC236}">
                <a16:creationId xmlns:a16="http://schemas.microsoft.com/office/drawing/2014/main" id="{F1ED23FD-6209-42DB-8137-5B62E13B9902}"/>
              </a:ext>
            </a:extLst>
          </p:cNvPr>
          <p:cNvSpPr txBox="1"/>
          <p:nvPr/>
        </p:nvSpPr>
        <p:spPr>
          <a:xfrm>
            <a:off x="5904319" y="1606942"/>
            <a:ext cx="399350" cy="18872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900" b="1">
                <a:solidFill>
                  <a:schemeClr val="lt1"/>
                </a:solidFill>
                <a:cs typeface="+mn-ea"/>
                <a:sym typeface="+mn-lt"/>
              </a:rPr>
              <a:t>574</a:t>
            </a:r>
            <a:endParaRPr lang="zh-TW" sz="900" b="1" i="0" u="none" strike="noStrike" cap="none">
              <a:solidFill>
                <a:schemeClr val="lt1"/>
              </a:solidFill>
              <a:cs typeface="+mn-ea"/>
              <a:sym typeface="+mn-lt"/>
            </a:endParaRPr>
          </a:p>
        </p:txBody>
      </p:sp>
      <p:sp>
        <p:nvSpPr>
          <p:cNvPr id="42" name="Shape 89">
            <a:extLst>
              <a:ext uri="{FF2B5EF4-FFF2-40B4-BE49-F238E27FC236}">
                <a16:creationId xmlns:a16="http://schemas.microsoft.com/office/drawing/2014/main" id="{D9978247-D0DA-4A7F-BE69-0703364C0A26}"/>
              </a:ext>
            </a:extLst>
          </p:cNvPr>
          <p:cNvSpPr txBox="1"/>
          <p:nvPr/>
        </p:nvSpPr>
        <p:spPr>
          <a:xfrm>
            <a:off x="1845340" y="2920980"/>
            <a:ext cx="646780" cy="242543"/>
          </a:xfrm>
          <a:prstGeom prst="rect">
            <a:avLst/>
          </a:prstGeom>
          <a:noFill/>
          <a:ln>
            <a:noFill/>
          </a:ln>
        </p:spPr>
        <p:txBody>
          <a:bodyPr wrap="square" lIns="91425" tIns="45700" rIns="91425" bIns="45700" anchor="t" anchorCtr="0">
            <a:noAutofit/>
          </a:bodyPr>
          <a:lstStyle/>
          <a:p>
            <a:pPr lvl="0">
              <a:buClr>
                <a:srgbClr val="9F5900"/>
              </a:buClr>
              <a:buSzPct val="25000"/>
            </a:pPr>
            <a:r>
              <a:rPr lang="en-US" sz="650" b="1">
                <a:solidFill>
                  <a:srgbClr val="2A2A2A"/>
                </a:solidFill>
                <a:cs typeface="+mn-ea"/>
                <a:sym typeface="+mn-lt"/>
              </a:rPr>
              <a:t>  </a:t>
            </a:r>
            <a:r>
              <a:rPr lang="en-US" altLang="zh-TW" sz="650" b="1">
                <a:solidFill>
                  <a:srgbClr val="2A2A2A"/>
                </a:solidFill>
                <a:cs typeface="+mn-ea"/>
                <a:sym typeface="+mn-lt"/>
              </a:rPr>
              <a:t>(</a:t>
            </a:r>
            <a:r>
              <a:rPr lang="en-US" sz="650" b="1">
                <a:solidFill>
                  <a:srgbClr val="2A2A2A"/>
                </a:solidFill>
                <a:cs typeface="+mn-ea"/>
                <a:sym typeface="+mn-lt"/>
              </a:rPr>
              <a:t>MB/s)</a:t>
            </a:r>
            <a:endParaRPr lang="en-US" sz="650" b="1" i="0" u="none" strike="noStrike" cap="none">
              <a:solidFill>
                <a:srgbClr val="2A2A2A"/>
              </a:solidFill>
              <a:cs typeface="+mn-ea"/>
              <a:sym typeface="+mn-lt"/>
            </a:endParaRPr>
          </a:p>
        </p:txBody>
      </p:sp>
    </p:spTree>
    <p:extLst>
      <p:ext uri="{BB962C8B-B14F-4D97-AF65-F5344CB8AC3E}">
        <p14:creationId xmlns:p14="http://schemas.microsoft.com/office/powerpoint/2010/main" val="1855575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586456" y="153537"/>
            <a:ext cx="7886700" cy="822960"/>
          </a:xfrm>
          <a:effectLst/>
        </p:spPr>
        <p:txBody>
          <a:bodyPr>
            <a:normAutofit/>
          </a:bodyPr>
          <a:lstStyle/>
          <a:p>
            <a:pPr algn="ctr"/>
            <a:r>
              <a:rPr lang="en-US" altLang="ja-JP" sz="3600">
                <a:solidFill>
                  <a:schemeClr val="tx1">
                    <a:lumMod val="95000"/>
                    <a:lumOff val="5000"/>
                  </a:schemeClr>
                </a:solidFill>
                <a:latin typeface="+mn-lt"/>
                <a:ea typeface="+mn-ea"/>
                <a:cs typeface="+mn-ea"/>
                <a:sym typeface="+mn-lt"/>
              </a:rPr>
              <a:t>TBS-464 </a:t>
            </a:r>
            <a:r>
              <a:rPr lang="zh-TW" altLang="en-US" sz="3600">
                <a:solidFill>
                  <a:schemeClr val="tx1">
                    <a:lumMod val="95000"/>
                    <a:lumOff val="5000"/>
                  </a:schemeClr>
                </a:solidFill>
                <a:latin typeface="+mn-lt"/>
                <a:ea typeface="+mn-ea"/>
                <a:cs typeface="+mn-ea"/>
                <a:sym typeface="+mn-lt"/>
              </a:rPr>
              <a:t>正面</a:t>
            </a:r>
            <a:endParaRPr lang="en-US" sz="3600">
              <a:solidFill>
                <a:schemeClr val="tx1">
                  <a:lumMod val="95000"/>
                  <a:lumOff val="5000"/>
                </a:schemeClr>
              </a:solidFill>
              <a:latin typeface="+mn-lt"/>
              <a:ea typeface="+mn-ea"/>
              <a:cs typeface="+mn-ea"/>
              <a:sym typeface="+mn-lt"/>
            </a:endParaRPr>
          </a:p>
        </p:txBody>
      </p:sp>
      <p:pic>
        <p:nvPicPr>
          <p:cNvPr id="30" name="圖片 29">
            <a:extLst>
              <a:ext uri="{FF2B5EF4-FFF2-40B4-BE49-F238E27FC236}">
                <a16:creationId xmlns:a16="http://schemas.microsoft.com/office/drawing/2014/main" id="{1546E551-0F6E-486C-8F80-84D57E0617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2813" y="798896"/>
            <a:ext cx="7634230" cy="4802259"/>
          </a:xfrm>
          <a:prstGeom prst="rect">
            <a:avLst/>
          </a:prstGeom>
        </p:spPr>
      </p:pic>
      <p:pic>
        <p:nvPicPr>
          <p:cNvPr id="31" name="圖片 30">
            <a:extLst>
              <a:ext uri="{FF2B5EF4-FFF2-40B4-BE49-F238E27FC236}">
                <a16:creationId xmlns:a16="http://schemas.microsoft.com/office/drawing/2014/main" id="{0A64C775-A765-4C08-B495-0DB291A3C2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850" y="3827314"/>
            <a:ext cx="8718549" cy="692976"/>
          </a:xfrm>
          <a:prstGeom prst="rect">
            <a:avLst/>
          </a:prstGeom>
        </p:spPr>
      </p:pic>
      <p:sp>
        <p:nvSpPr>
          <p:cNvPr id="32" name="TextBox 4">
            <a:extLst>
              <a:ext uri="{FF2B5EF4-FFF2-40B4-BE49-F238E27FC236}">
                <a16:creationId xmlns:a16="http://schemas.microsoft.com/office/drawing/2014/main" id="{679685E5-2582-43E9-8387-5E0448AD6CD6}"/>
              </a:ext>
            </a:extLst>
          </p:cNvPr>
          <p:cNvSpPr txBox="1"/>
          <p:nvPr/>
        </p:nvSpPr>
        <p:spPr>
          <a:xfrm>
            <a:off x="558848" y="1411149"/>
            <a:ext cx="1893468" cy="338554"/>
          </a:xfrm>
          <a:prstGeom prst="rect">
            <a:avLst/>
          </a:prstGeom>
          <a:noFill/>
        </p:spPr>
        <p:txBody>
          <a:bodyPr wrap="none" rtlCol="0">
            <a:spAutoFit/>
          </a:bodyPr>
          <a:lstStyle/>
          <a:p>
            <a:pPr algn="ctr"/>
            <a:r>
              <a:rPr lang="en-US" altLang="zh-TW" sz="1600">
                <a:cs typeface="+mn-ea"/>
                <a:sym typeface="+mn-lt"/>
              </a:rPr>
              <a:t>USB </a:t>
            </a:r>
            <a:r>
              <a:rPr lang="zh-TW" altLang="en-US" sz="1600">
                <a:cs typeface="+mn-ea"/>
                <a:sym typeface="+mn-lt"/>
              </a:rPr>
              <a:t>一件複製按鈕</a:t>
            </a:r>
          </a:p>
        </p:txBody>
      </p:sp>
      <p:sp>
        <p:nvSpPr>
          <p:cNvPr id="33" name="TextBox 5">
            <a:extLst>
              <a:ext uri="{FF2B5EF4-FFF2-40B4-BE49-F238E27FC236}">
                <a16:creationId xmlns:a16="http://schemas.microsoft.com/office/drawing/2014/main" id="{C9B181AC-460D-4396-A578-CB836122B5A6}"/>
              </a:ext>
            </a:extLst>
          </p:cNvPr>
          <p:cNvSpPr txBox="1"/>
          <p:nvPr/>
        </p:nvSpPr>
        <p:spPr>
          <a:xfrm>
            <a:off x="1409981" y="4591087"/>
            <a:ext cx="1827744" cy="338554"/>
          </a:xfrm>
          <a:prstGeom prst="rect">
            <a:avLst/>
          </a:prstGeom>
          <a:noFill/>
        </p:spPr>
        <p:txBody>
          <a:bodyPr wrap="none" rtlCol="0">
            <a:spAutoFit/>
          </a:bodyPr>
          <a:lstStyle/>
          <a:p>
            <a:r>
              <a:rPr lang="en-US" altLang="zh-CN" sz="1600">
                <a:cs typeface="+mn-ea"/>
                <a:sym typeface="+mn-lt"/>
              </a:rPr>
              <a:t>USB 3.2 Gen 1 </a:t>
            </a:r>
            <a:r>
              <a:rPr lang="zh-TW" altLang="en-US" sz="1600">
                <a:cs typeface="+mn-ea"/>
                <a:sym typeface="+mn-lt"/>
              </a:rPr>
              <a:t>孔</a:t>
            </a:r>
          </a:p>
        </p:txBody>
      </p:sp>
      <p:sp>
        <p:nvSpPr>
          <p:cNvPr id="34" name="TextBox 6">
            <a:extLst>
              <a:ext uri="{FF2B5EF4-FFF2-40B4-BE49-F238E27FC236}">
                <a16:creationId xmlns:a16="http://schemas.microsoft.com/office/drawing/2014/main" id="{4D9F95B6-9E33-4CB1-8478-56D9205AF85E}"/>
              </a:ext>
            </a:extLst>
          </p:cNvPr>
          <p:cNvSpPr txBox="1"/>
          <p:nvPr/>
        </p:nvSpPr>
        <p:spPr>
          <a:xfrm>
            <a:off x="3763206" y="4591087"/>
            <a:ext cx="1705649" cy="338554"/>
          </a:xfrm>
          <a:prstGeom prst="rect">
            <a:avLst/>
          </a:prstGeom>
          <a:noFill/>
        </p:spPr>
        <p:txBody>
          <a:bodyPr wrap="square" rtlCol="0">
            <a:spAutoFit/>
          </a:bodyPr>
          <a:lstStyle/>
          <a:p>
            <a:pPr algn="ctr"/>
            <a:r>
              <a:rPr lang="en-US" altLang="zh-CN" sz="1600">
                <a:cs typeface="+mn-ea"/>
                <a:sym typeface="+mn-lt"/>
              </a:rPr>
              <a:t>M.2 SSD </a:t>
            </a:r>
            <a:r>
              <a:rPr lang="zh-TW" altLang="en-US" sz="1600">
                <a:cs typeface="+mn-ea"/>
                <a:sym typeface="+mn-lt"/>
              </a:rPr>
              <a:t>狀態燈</a:t>
            </a:r>
          </a:p>
        </p:txBody>
      </p:sp>
      <p:sp>
        <p:nvSpPr>
          <p:cNvPr id="35" name="TextBox 8">
            <a:extLst>
              <a:ext uri="{FF2B5EF4-FFF2-40B4-BE49-F238E27FC236}">
                <a16:creationId xmlns:a16="http://schemas.microsoft.com/office/drawing/2014/main" id="{ECAF15EE-9183-44E5-9F5F-89BFEA9D19BA}"/>
              </a:ext>
            </a:extLst>
          </p:cNvPr>
          <p:cNvSpPr txBox="1"/>
          <p:nvPr/>
        </p:nvSpPr>
        <p:spPr>
          <a:xfrm>
            <a:off x="6837583" y="4568626"/>
            <a:ext cx="1584214" cy="338554"/>
          </a:xfrm>
          <a:prstGeom prst="rect">
            <a:avLst/>
          </a:prstGeom>
          <a:noFill/>
        </p:spPr>
        <p:txBody>
          <a:bodyPr wrap="square" lIns="91440" tIns="45720" rIns="91440" bIns="45720" rtlCol="0" anchor="t">
            <a:spAutoFit/>
          </a:bodyPr>
          <a:lstStyle/>
          <a:p>
            <a:pPr algn="ctr"/>
            <a:r>
              <a:rPr lang="zh-TW" altLang="en-US" sz="1600">
                <a:cs typeface="+mn-ea"/>
                <a:sym typeface="+mn-lt"/>
              </a:rPr>
              <a:t>電源及狀態燈</a:t>
            </a:r>
            <a:endParaRPr lang="en-US" sz="1600">
              <a:cs typeface="+mn-ea"/>
              <a:sym typeface="+mn-lt"/>
            </a:endParaRPr>
          </a:p>
        </p:txBody>
      </p:sp>
      <p:sp>
        <p:nvSpPr>
          <p:cNvPr id="41" name="TextBox 16">
            <a:extLst>
              <a:ext uri="{FF2B5EF4-FFF2-40B4-BE49-F238E27FC236}">
                <a16:creationId xmlns:a16="http://schemas.microsoft.com/office/drawing/2014/main" id="{015F37D7-E546-4237-BB14-FC6639FD2080}"/>
              </a:ext>
            </a:extLst>
          </p:cNvPr>
          <p:cNvSpPr txBox="1"/>
          <p:nvPr/>
        </p:nvSpPr>
        <p:spPr>
          <a:xfrm>
            <a:off x="5425166" y="1411149"/>
            <a:ext cx="1210588" cy="338554"/>
          </a:xfrm>
          <a:prstGeom prst="rect">
            <a:avLst/>
          </a:prstGeom>
          <a:noFill/>
        </p:spPr>
        <p:txBody>
          <a:bodyPr wrap="none" rtlCol="0">
            <a:spAutoFit/>
          </a:bodyPr>
          <a:lstStyle/>
          <a:p>
            <a:pPr algn="ctr"/>
            <a:r>
              <a:rPr lang="zh-TW" altLang="en-US" sz="1600">
                <a:cs typeface="+mn-ea"/>
                <a:sym typeface="+mn-lt"/>
              </a:rPr>
              <a:t>紅外線接收</a:t>
            </a:r>
          </a:p>
        </p:txBody>
      </p:sp>
      <p:cxnSp>
        <p:nvCxnSpPr>
          <p:cNvPr id="18" name="直線單箭頭接點 26">
            <a:extLst>
              <a:ext uri="{FF2B5EF4-FFF2-40B4-BE49-F238E27FC236}">
                <a16:creationId xmlns:a16="http://schemas.microsoft.com/office/drawing/2014/main" id="{89704BFA-70D4-4086-9C3C-2D46C84E3D42}"/>
              </a:ext>
            </a:extLst>
          </p:cNvPr>
          <p:cNvCxnSpPr>
            <a:cxnSpLocks/>
          </p:cNvCxnSpPr>
          <p:nvPr/>
        </p:nvCxnSpPr>
        <p:spPr>
          <a:xfrm>
            <a:off x="1503311" y="1859107"/>
            <a:ext cx="0" cy="1806281"/>
          </a:xfrm>
          <a:prstGeom prst="straightConnector1">
            <a:avLst/>
          </a:prstGeom>
          <a:noFill/>
          <a:ln w="25400" cap="rnd" cmpd="sng">
            <a:solidFill>
              <a:srgbClr val="ED7D31"/>
            </a:solidFill>
            <a:prstDash val="solid"/>
            <a:round/>
            <a:headEnd type="oval" w="lg" len="lg"/>
            <a:tailEnd type="none" w="lg" len="lg"/>
          </a:ln>
          <a:effectLst/>
        </p:spPr>
      </p:cxnSp>
      <p:cxnSp>
        <p:nvCxnSpPr>
          <p:cNvPr id="28" name="直線單箭頭接點 26">
            <a:extLst>
              <a:ext uri="{FF2B5EF4-FFF2-40B4-BE49-F238E27FC236}">
                <a16:creationId xmlns:a16="http://schemas.microsoft.com/office/drawing/2014/main" id="{4B85811F-16F6-412A-91D7-C09C220947FC}"/>
              </a:ext>
            </a:extLst>
          </p:cNvPr>
          <p:cNvCxnSpPr>
            <a:cxnSpLocks/>
          </p:cNvCxnSpPr>
          <p:nvPr/>
        </p:nvCxnSpPr>
        <p:spPr>
          <a:xfrm flipV="1">
            <a:off x="4566921" y="3772106"/>
            <a:ext cx="0" cy="680685"/>
          </a:xfrm>
          <a:prstGeom prst="straightConnector1">
            <a:avLst/>
          </a:prstGeom>
          <a:noFill/>
          <a:ln w="25400" cap="rnd" cmpd="sng">
            <a:solidFill>
              <a:srgbClr val="ED7D31"/>
            </a:solidFill>
            <a:prstDash val="solid"/>
            <a:round/>
            <a:headEnd type="oval" w="lg" len="lg"/>
            <a:tailEnd type="none" w="lg" len="lg"/>
          </a:ln>
          <a:effectLst/>
        </p:spPr>
      </p:cxnSp>
      <p:cxnSp>
        <p:nvCxnSpPr>
          <p:cNvPr id="42" name="直線單箭頭接點 26">
            <a:extLst>
              <a:ext uri="{FF2B5EF4-FFF2-40B4-BE49-F238E27FC236}">
                <a16:creationId xmlns:a16="http://schemas.microsoft.com/office/drawing/2014/main" id="{40905AB0-56F1-4581-B107-EAE57D3E44CF}"/>
              </a:ext>
            </a:extLst>
          </p:cNvPr>
          <p:cNvCxnSpPr>
            <a:cxnSpLocks/>
          </p:cNvCxnSpPr>
          <p:nvPr/>
        </p:nvCxnSpPr>
        <p:spPr>
          <a:xfrm>
            <a:off x="6032031" y="1819583"/>
            <a:ext cx="0" cy="1952524"/>
          </a:xfrm>
          <a:prstGeom prst="straightConnector1">
            <a:avLst/>
          </a:prstGeom>
          <a:noFill/>
          <a:ln w="25400" cap="rnd" cmpd="sng">
            <a:solidFill>
              <a:srgbClr val="ED7D31"/>
            </a:solidFill>
            <a:prstDash val="solid"/>
            <a:round/>
            <a:headEnd type="oval" w="lg" len="lg"/>
            <a:tailEnd type="none" w="lg" len="lg"/>
          </a:ln>
          <a:effectLst/>
        </p:spPr>
      </p:cxnSp>
      <p:cxnSp>
        <p:nvCxnSpPr>
          <p:cNvPr id="43" name="直線單箭頭接點 26">
            <a:extLst>
              <a:ext uri="{FF2B5EF4-FFF2-40B4-BE49-F238E27FC236}">
                <a16:creationId xmlns:a16="http://schemas.microsoft.com/office/drawing/2014/main" id="{1C63D8C1-9977-40C1-A166-CE32EBFEA3BE}"/>
              </a:ext>
            </a:extLst>
          </p:cNvPr>
          <p:cNvCxnSpPr>
            <a:cxnSpLocks/>
          </p:cNvCxnSpPr>
          <p:nvPr/>
        </p:nvCxnSpPr>
        <p:spPr>
          <a:xfrm flipV="1">
            <a:off x="7629063" y="3884491"/>
            <a:ext cx="0" cy="568299"/>
          </a:xfrm>
          <a:prstGeom prst="straightConnector1">
            <a:avLst/>
          </a:prstGeom>
          <a:noFill/>
          <a:ln w="25400" cap="rnd" cmpd="sng">
            <a:solidFill>
              <a:srgbClr val="ED7D31"/>
            </a:solidFill>
            <a:prstDash val="solid"/>
            <a:round/>
            <a:headEnd type="oval" w="lg" len="lg"/>
            <a:tailEnd type="none" w="lg" len="lg"/>
          </a:ln>
          <a:effectLst/>
        </p:spPr>
      </p:cxnSp>
      <p:cxnSp>
        <p:nvCxnSpPr>
          <p:cNvPr id="44" name="接點: 肘形 43">
            <a:extLst>
              <a:ext uri="{FF2B5EF4-FFF2-40B4-BE49-F238E27FC236}">
                <a16:creationId xmlns:a16="http://schemas.microsoft.com/office/drawing/2014/main" id="{ED49041A-D4B7-4C37-8933-4286B3E316FB}"/>
              </a:ext>
            </a:extLst>
          </p:cNvPr>
          <p:cNvCxnSpPr>
            <a:cxnSpLocks/>
          </p:cNvCxnSpPr>
          <p:nvPr/>
        </p:nvCxnSpPr>
        <p:spPr>
          <a:xfrm rot="16200000">
            <a:off x="2259799" y="3548637"/>
            <a:ext cx="1" cy="592658"/>
          </a:xfrm>
          <a:prstGeom prst="bentConnector3">
            <a:avLst>
              <a:gd name="adj1" fmla="val -24977300000"/>
            </a:avLst>
          </a:prstGeom>
          <a:ln w="25400" cap="rnd">
            <a:solidFill>
              <a:srgbClr val="ED7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線單箭頭接點 26">
            <a:extLst>
              <a:ext uri="{FF2B5EF4-FFF2-40B4-BE49-F238E27FC236}">
                <a16:creationId xmlns:a16="http://schemas.microsoft.com/office/drawing/2014/main" id="{4F6BA018-E42A-4239-AE38-D5B442E9CA62}"/>
              </a:ext>
            </a:extLst>
          </p:cNvPr>
          <p:cNvCxnSpPr>
            <a:cxnSpLocks/>
          </p:cNvCxnSpPr>
          <p:nvPr/>
        </p:nvCxnSpPr>
        <p:spPr>
          <a:xfrm flipV="1">
            <a:off x="2259799" y="4091925"/>
            <a:ext cx="0" cy="410251"/>
          </a:xfrm>
          <a:prstGeom prst="straightConnector1">
            <a:avLst/>
          </a:prstGeom>
          <a:noFill/>
          <a:ln w="25400" cap="rnd" cmpd="sng">
            <a:solidFill>
              <a:srgbClr val="ED7D31"/>
            </a:solidFill>
            <a:prstDash val="solid"/>
            <a:round/>
            <a:headEnd type="oval" w="lg" len="lg"/>
            <a:tailEnd type="none" w="lg" len="lg"/>
          </a:ln>
          <a:effectLst/>
        </p:spPr>
      </p:cxnSp>
    </p:spTree>
    <p:extLst>
      <p:ext uri="{BB962C8B-B14F-4D97-AF65-F5344CB8AC3E}">
        <p14:creationId xmlns:p14="http://schemas.microsoft.com/office/powerpoint/2010/main" val="2634852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E161D2BC-6126-43F7-BA4A-0F133D8529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1251" y="3985330"/>
            <a:ext cx="7734299" cy="873717"/>
          </a:xfrm>
          <a:prstGeom prst="rect">
            <a:avLst/>
          </a:prstGeom>
        </p:spPr>
      </p:pic>
      <p:pic>
        <p:nvPicPr>
          <p:cNvPr id="13" name="圖片 12">
            <a:extLst>
              <a:ext uri="{FF2B5EF4-FFF2-40B4-BE49-F238E27FC236}">
                <a16:creationId xmlns:a16="http://schemas.microsoft.com/office/drawing/2014/main" id="{986C0C27-F076-4034-AD2F-1BC9311A9B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9476" y="2306286"/>
            <a:ext cx="8186344" cy="709023"/>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628650" y="155472"/>
            <a:ext cx="7886700" cy="822960"/>
          </a:xfrm>
          <a:effectLst/>
        </p:spPr>
        <p:txBody>
          <a:bodyPr>
            <a:normAutofit/>
          </a:bodyPr>
          <a:lstStyle/>
          <a:p>
            <a:pPr algn="ctr"/>
            <a:r>
              <a:rPr lang="en-US" altLang="ja-JP" sz="3600">
                <a:solidFill>
                  <a:schemeClr val="tx1">
                    <a:lumMod val="95000"/>
                    <a:lumOff val="5000"/>
                  </a:schemeClr>
                </a:solidFill>
                <a:latin typeface="+mn-lt"/>
                <a:ea typeface="+mn-ea"/>
                <a:cs typeface="+mn-ea"/>
                <a:sym typeface="+mn-lt"/>
              </a:rPr>
              <a:t>TBS-464 </a:t>
            </a:r>
            <a:r>
              <a:rPr lang="zh-TW" altLang="en-US" sz="3600">
                <a:solidFill>
                  <a:schemeClr val="tx1">
                    <a:lumMod val="95000"/>
                    <a:lumOff val="5000"/>
                  </a:schemeClr>
                </a:solidFill>
                <a:latin typeface="+mn-lt"/>
                <a:ea typeface="+mn-ea"/>
                <a:cs typeface="+mn-ea"/>
                <a:sym typeface="+mn-lt"/>
              </a:rPr>
              <a:t>側面</a:t>
            </a:r>
            <a:endParaRPr lang="en-US" sz="3600">
              <a:solidFill>
                <a:schemeClr val="tx1">
                  <a:lumMod val="95000"/>
                  <a:lumOff val="5000"/>
                </a:schemeClr>
              </a:solidFill>
              <a:latin typeface="+mn-lt"/>
              <a:ea typeface="+mn-ea"/>
              <a:cs typeface="+mn-ea"/>
              <a:sym typeface="+mn-lt"/>
            </a:endParaRPr>
          </a:p>
        </p:txBody>
      </p:sp>
      <p:sp>
        <p:nvSpPr>
          <p:cNvPr id="20" name="矩形: 圓角 19">
            <a:extLst>
              <a:ext uri="{FF2B5EF4-FFF2-40B4-BE49-F238E27FC236}">
                <a16:creationId xmlns:a16="http://schemas.microsoft.com/office/drawing/2014/main" id="{A32A6809-815B-4284-A542-776CF42EF4F5}"/>
              </a:ext>
            </a:extLst>
          </p:cNvPr>
          <p:cNvSpPr/>
          <p:nvPr/>
        </p:nvSpPr>
        <p:spPr>
          <a:xfrm>
            <a:off x="751170" y="4004946"/>
            <a:ext cx="1109798" cy="362626"/>
          </a:xfrm>
          <a:prstGeom prst="roundRect">
            <a:avLst/>
          </a:prstGeom>
          <a:solidFill>
            <a:srgbClr val="E2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 name="矩形: 圓角 2">
            <a:extLst>
              <a:ext uri="{FF2B5EF4-FFF2-40B4-BE49-F238E27FC236}">
                <a16:creationId xmlns:a16="http://schemas.microsoft.com/office/drawing/2014/main" id="{18EAF44C-606C-4F57-910C-23653604DD4E}"/>
              </a:ext>
            </a:extLst>
          </p:cNvPr>
          <p:cNvSpPr/>
          <p:nvPr/>
        </p:nvSpPr>
        <p:spPr>
          <a:xfrm>
            <a:off x="719885" y="2280886"/>
            <a:ext cx="1109798" cy="362626"/>
          </a:xfrm>
          <a:prstGeom prst="roundRect">
            <a:avLst/>
          </a:prstGeom>
          <a:solidFill>
            <a:srgbClr val="E2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 name="TextBox 4">
            <a:extLst>
              <a:ext uri="{FF2B5EF4-FFF2-40B4-BE49-F238E27FC236}">
                <a16:creationId xmlns:a16="http://schemas.microsoft.com/office/drawing/2014/main" id="{1240DD9B-52B7-6D47-B827-243DA7440920}"/>
              </a:ext>
            </a:extLst>
          </p:cNvPr>
          <p:cNvSpPr txBox="1"/>
          <p:nvPr/>
        </p:nvSpPr>
        <p:spPr>
          <a:xfrm>
            <a:off x="441837" y="1305313"/>
            <a:ext cx="1338828" cy="369332"/>
          </a:xfrm>
          <a:prstGeom prst="rect">
            <a:avLst/>
          </a:prstGeom>
          <a:noFill/>
        </p:spPr>
        <p:txBody>
          <a:bodyPr wrap="none" rtlCol="0">
            <a:spAutoFit/>
          </a:bodyPr>
          <a:lstStyle/>
          <a:p>
            <a:r>
              <a:rPr lang="en-US" altLang="zh-CN">
                <a:solidFill>
                  <a:schemeClr val="bg2">
                    <a:lumMod val="25000"/>
                  </a:schemeClr>
                </a:solidFill>
                <a:cs typeface="+mn-ea"/>
                <a:sym typeface="+mn-lt"/>
              </a:rPr>
              <a:t>USB 2.0 </a:t>
            </a:r>
            <a:r>
              <a:rPr lang="zh-TW" altLang="en-US">
                <a:solidFill>
                  <a:schemeClr val="bg2">
                    <a:lumMod val="25000"/>
                  </a:schemeClr>
                </a:solidFill>
                <a:cs typeface="+mn-ea"/>
                <a:sym typeface="+mn-lt"/>
              </a:rPr>
              <a:t>孔</a:t>
            </a:r>
            <a:endParaRPr lang="en-US">
              <a:solidFill>
                <a:schemeClr val="bg2">
                  <a:lumMod val="25000"/>
                </a:schemeClr>
              </a:solidFill>
              <a:cs typeface="+mn-ea"/>
              <a:sym typeface="+mn-lt"/>
            </a:endParaRPr>
          </a:p>
        </p:txBody>
      </p:sp>
      <p:sp>
        <p:nvSpPr>
          <p:cNvPr id="21" name="TextBox 20">
            <a:extLst>
              <a:ext uri="{FF2B5EF4-FFF2-40B4-BE49-F238E27FC236}">
                <a16:creationId xmlns:a16="http://schemas.microsoft.com/office/drawing/2014/main" id="{A770831B-3CE3-7D44-BC01-E346B8EDAE7C}"/>
              </a:ext>
            </a:extLst>
          </p:cNvPr>
          <p:cNvSpPr txBox="1"/>
          <p:nvPr/>
        </p:nvSpPr>
        <p:spPr>
          <a:xfrm>
            <a:off x="719886" y="2285791"/>
            <a:ext cx="646331" cy="369332"/>
          </a:xfrm>
          <a:prstGeom prst="rect">
            <a:avLst/>
          </a:prstGeom>
          <a:noFill/>
        </p:spPr>
        <p:txBody>
          <a:bodyPr wrap="none" rtlCol="0">
            <a:spAutoFit/>
          </a:bodyPr>
          <a:lstStyle/>
          <a:p>
            <a:r>
              <a:rPr lang="zh-TW" altLang="en-US">
                <a:cs typeface="+mn-ea"/>
                <a:sym typeface="+mn-lt"/>
              </a:rPr>
              <a:t>右側</a:t>
            </a:r>
            <a:endParaRPr lang="en-US">
              <a:cs typeface="+mn-ea"/>
              <a:sym typeface="+mn-lt"/>
            </a:endParaRPr>
          </a:p>
        </p:txBody>
      </p:sp>
      <p:sp>
        <p:nvSpPr>
          <p:cNvPr id="22" name="TextBox 21">
            <a:extLst>
              <a:ext uri="{FF2B5EF4-FFF2-40B4-BE49-F238E27FC236}">
                <a16:creationId xmlns:a16="http://schemas.microsoft.com/office/drawing/2014/main" id="{DBD88617-1F47-0A4A-8A54-AA72E24B32B3}"/>
              </a:ext>
            </a:extLst>
          </p:cNvPr>
          <p:cNvSpPr txBox="1"/>
          <p:nvPr/>
        </p:nvSpPr>
        <p:spPr>
          <a:xfrm>
            <a:off x="793654" y="4014757"/>
            <a:ext cx="646331" cy="369332"/>
          </a:xfrm>
          <a:prstGeom prst="rect">
            <a:avLst/>
          </a:prstGeom>
          <a:noFill/>
        </p:spPr>
        <p:txBody>
          <a:bodyPr wrap="none" rtlCol="0">
            <a:spAutoFit/>
          </a:bodyPr>
          <a:lstStyle/>
          <a:p>
            <a:r>
              <a:rPr lang="zh-TW" altLang="en-US">
                <a:cs typeface="+mn-ea"/>
                <a:sym typeface="+mn-lt"/>
              </a:rPr>
              <a:t>左側</a:t>
            </a:r>
            <a:endParaRPr lang="en-US">
              <a:cs typeface="+mn-ea"/>
              <a:sym typeface="+mn-lt"/>
            </a:endParaRPr>
          </a:p>
        </p:txBody>
      </p:sp>
      <p:pic>
        <p:nvPicPr>
          <p:cNvPr id="17" name="Picture 16">
            <a:extLst>
              <a:ext uri="{FF2B5EF4-FFF2-40B4-BE49-F238E27FC236}">
                <a16:creationId xmlns:a16="http://schemas.microsoft.com/office/drawing/2014/main" id="{F9056778-41D2-4946-B562-12E6AE8DD1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82469" y="1662242"/>
            <a:ext cx="7067486" cy="1425576"/>
          </a:xfrm>
          <a:prstGeom prst="rect">
            <a:avLst/>
          </a:prstGeom>
        </p:spPr>
      </p:pic>
      <p:pic>
        <p:nvPicPr>
          <p:cNvPr id="11" name="Picture 16">
            <a:extLst>
              <a:ext uri="{FF2B5EF4-FFF2-40B4-BE49-F238E27FC236}">
                <a16:creationId xmlns:a16="http://schemas.microsoft.com/office/drawing/2014/main" id="{38491E4D-7BD2-4356-98D8-1A3DA8B69FE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67660" y="3338918"/>
            <a:ext cx="6876945" cy="1702923"/>
          </a:xfrm>
          <a:prstGeom prst="rect">
            <a:avLst/>
          </a:prstGeom>
        </p:spPr>
      </p:pic>
      <p:cxnSp>
        <p:nvCxnSpPr>
          <p:cNvPr id="24" name="直線單箭頭接點 26">
            <a:extLst>
              <a:ext uri="{FF2B5EF4-FFF2-40B4-BE49-F238E27FC236}">
                <a16:creationId xmlns:a16="http://schemas.microsoft.com/office/drawing/2014/main" id="{7FCAA233-16A3-442E-8293-7F207C95C0C2}"/>
              </a:ext>
            </a:extLst>
          </p:cNvPr>
          <p:cNvCxnSpPr>
            <a:cxnSpLocks/>
          </p:cNvCxnSpPr>
          <p:nvPr/>
        </p:nvCxnSpPr>
        <p:spPr>
          <a:xfrm>
            <a:off x="1857341" y="1479448"/>
            <a:ext cx="803891" cy="762245"/>
          </a:xfrm>
          <a:prstGeom prst="bentConnector3">
            <a:avLst>
              <a:gd name="adj1" fmla="val 99764"/>
            </a:avLst>
          </a:prstGeom>
          <a:noFill/>
          <a:ln w="25400" cap="rnd" cmpd="sng">
            <a:solidFill>
              <a:srgbClr val="ED7D31"/>
            </a:solidFill>
            <a:prstDash val="solid"/>
            <a:round/>
            <a:headEnd type="oval" w="lg" len="lg"/>
            <a:tailEnd type="none" w="lg" len="lg"/>
          </a:ln>
          <a:effectLst/>
        </p:spPr>
      </p:cxnSp>
    </p:spTree>
    <p:extLst>
      <p:ext uri="{BB962C8B-B14F-4D97-AF65-F5344CB8AC3E}">
        <p14:creationId xmlns:p14="http://schemas.microsoft.com/office/powerpoint/2010/main" val="1155797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BED9F785-29C7-4898-862E-B76BDEBE6F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850" y="3880899"/>
            <a:ext cx="8718549" cy="692976"/>
          </a:xfrm>
          <a:prstGeom prst="rect">
            <a:avLst/>
          </a:prstGeom>
        </p:spPr>
      </p:pic>
      <p:sp>
        <p:nvSpPr>
          <p:cNvPr id="46" name="Title 1">
            <a:extLst>
              <a:ext uri="{FF2B5EF4-FFF2-40B4-BE49-F238E27FC236}">
                <a16:creationId xmlns:a16="http://schemas.microsoft.com/office/drawing/2014/main" id="{C21AC169-C780-4055-823F-A8D07165EDCE}"/>
              </a:ext>
            </a:extLst>
          </p:cNvPr>
          <p:cNvSpPr txBox="1">
            <a:spLocks/>
          </p:cNvSpPr>
          <p:nvPr/>
        </p:nvSpPr>
        <p:spPr>
          <a:xfrm>
            <a:off x="628650" y="167795"/>
            <a:ext cx="7886700" cy="822960"/>
          </a:xfrm>
          <a:prstGeom prst="rect">
            <a:avLst/>
          </a:prstGeom>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altLang="ja-JP" sz="3600">
                <a:solidFill>
                  <a:schemeClr val="tx1">
                    <a:lumMod val="95000"/>
                    <a:lumOff val="5000"/>
                  </a:schemeClr>
                </a:solidFill>
                <a:latin typeface="+mn-lt"/>
                <a:ea typeface="+mn-ea"/>
                <a:cs typeface="+mn-ea"/>
                <a:sym typeface="+mn-lt"/>
              </a:rPr>
              <a:t>TBS-464 </a:t>
            </a:r>
            <a:r>
              <a:rPr lang="zh-TW" altLang="en-US" sz="3600">
                <a:solidFill>
                  <a:schemeClr val="tx1">
                    <a:lumMod val="95000"/>
                    <a:lumOff val="5000"/>
                  </a:schemeClr>
                </a:solidFill>
                <a:latin typeface="+mn-lt"/>
                <a:ea typeface="+mn-ea"/>
                <a:cs typeface="+mn-ea"/>
                <a:sym typeface="+mn-lt"/>
              </a:rPr>
              <a:t>背面</a:t>
            </a:r>
            <a:endParaRPr lang="en-US" sz="3600">
              <a:solidFill>
                <a:schemeClr val="tx1">
                  <a:lumMod val="95000"/>
                  <a:lumOff val="5000"/>
                </a:schemeClr>
              </a:solidFill>
              <a:latin typeface="+mn-lt"/>
              <a:ea typeface="+mn-ea"/>
              <a:cs typeface="+mn-ea"/>
              <a:sym typeface="+mn-lt"/>
            </a:endParaRPr>
          </a:p>
        </p:txBody>
      </p:sp>
      <p:pic>
        <p:nvPicPr>
          <p:cNvPr id="18" name="圖片 17">
            <a:extLst>
              <a:ext uri="{FF2B5EF4-FFF2-40B4-BE49-F238E27FC236}">
                <a16:creationId xmlns:a16="http://schemas.microsoft.com/office/drawing/2014/main" id="{685BE0C2-86CD-4C38-936E-9AFFD71B90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77444" y="2495095"/>
            <a:ext cx="6486525" cy="2016695"/>
          </a:xfrm>
          <a:prstGeom prst="rect">
            <a:avLst/>
          </a:prstGeom>
        </p:spPr>
      </p:pic>
      <p:sp>
        <p:nvSpPr>
          <p:cNvPr id="19" name="TextBox 4">
            <a:extLst>
              <a:ext uri="{FF2B5EF4-FFF2-40B4-BE49-F238E27FC236}">
                <a16:creationId xmlns:a16="http://schemas.microsoft.com/office/drawing/2014/main" id="{C9D30E8C-3F98-4C69-9383-C09DB53B7A42}"/>
              </a:ext>
            </a:extLst>
          </p:cNvPr>
          <p:cNvSpPr txBox="1"/>
          <p:nvPr/>
        </p:nvSpPr>
        <p:spPr>
          <a:xfrm>
            <a:off x="3599342" y="1558881"/>
            <a:ext cx="1261884" cy="369332"/>
          </a:xfrm>
          <a:prstGeom prst="rect">
            <a:avLst/>
          </a:prstGeom>
          <a:noFill/>
        </p:spPr>
        <p:txBody>
          <a:bodyPr wrap="none" rtlCol="0">
            <a:spAutoFit/>
          </a:bodyPr>
          <a:lstStyle/>
          <a:p>
            <a:r>
              <a:rPr lang="en-US">
                <a:cs typeface="+mn-ea"/>
                <a:sym typeface="+mn-lt"/>
              </a:rPr>
              <a:t>2.5GbE </a:t>
            </a:r>
            <a:r>
              <a:rPr lang="zh-TW" altLang="en-US">
                <a:cs typeface="+mn-ea"/>
                <a:sym typeface="+mn-lt"/>
              </a:rPr>
              <a:t>孔</a:t>
            </a:r>
            <a:endParaRPr lang="en-US" altLang="zh-CN">
              <a:cs typeface="+mn-ea"/>
              <a:sym typeface="+mn-lt"/>
            </a:endParaRPr>
          </a:p>
        </p:txBody>
      </p:sp>
      <p:sp>
        <p:nvSpPr>
          <p:cNvPr id="20" name="TextBox 5">
            <a:extLst>
              <a:ext uri="{FF2B5EF4-FFF2-40B4-BE49-F238E27FC236}">
                <a16:creationId xmlns:a16="http://schemas.microsoft.com/office/drawing/2014/main" id="{90F09802-A970-4264-9984-54A060E130FD}"/>
              </a:ext>
            </a:extLst>
          </p:cNvPr>
          <p:cNvSpPr txBox="1"/>
          <p:nvPr/>
        </p:nvSpPr>
        <p:spPr>
          <a:xfrm>
            <a:off x="2010208" y="1345709"/>
            <a:ext cx="1338828" cy="369332"/>
          </a:xfrm>
          <a:prstGeom prst="rect">
            <a:avLst/>
          </a:prstGeom>
          <a:noFill/>
        </p:spPr>
        <p:txBody>
          <a:bodyPr wrap="none" rtlCol="0">
            <a:spAutoFit/>
          </a:bodyPr>
          <a:lstStyle/>
          <a:p>
            <a:r>
              <a:rPr lang="en-US" altLang="zh-CN">
                <a:cs typeface="+mn-ea"/>
                <a:sym typeface="+mn-lt"/>
              </a:rPr>
              <a:t>USB 2.0 </a:t>
            </a:r>
            <a:r>
              <a:rPr lang="zh-TW" altLang="en-US">
                <a:cs typeface="+mn-ea"/>
                <a:sym typeface="+mn-lt"/>
              </a:rPr>
              <a:t>孔</a:t>
            </a:r>
          </a:p>
        </p:txBody>
      </p:sp>
      <p:sp>
        <p:nvSpPr>
          <p:cNvPr id="23" name="TextBox 4">
            <a:extLst>
              <a:ext uri="{FF2B5EF4-FFF2-40B4-BE49-F238E27FC236}">
                <a16:creationId xmlns:a16="http://schemas.microsoft.com/office/drawing/2014/main" id="{E5B869B9-BEAF-4CC2-8F6B-82EDD17ADA8A}"/>
              </a:ext>
            </a:extLst>
          </p:cNvPr>
          <p:cNvSpPr txBox="1"/>
          <p:nvPr/>
        </p:nvSpPr>
        <p:spPr>
          <a:xfrm>
            <a:off x="4979679" y="1345709"/>
            <a:ext cx="2266646" cy="369332"/>
          </a:xfrm>
          <a:prstGeom prst="rect">
            <a:avLst/>
          </a:prstGeom>
          <a:noFill/>
        </p:spPr>
        <p:txBody>
          <a:bodyPr wrap="none" rtlCol="0">
            <a:spAutoFit/>
          </a:bodyPr>
          <a:lstStyle/>
          <a:p>
            <a:r>
              <a:rPr lang="en-US">
                <a:cs typeface="+mn-ea"/>
                <a:sym typeface="+mn-lt"/>
              </a:rPr>
              <a:t>HDMI 孔 (up to 2.0)</a:t>
            </a:r>
          </a:p>
        </p:txBody>
      </p:sp>
      <p:sp>
        <p:nvSpPr>
          <p:cNvPr id="26" name="矩形 25">
            <a:extLst>
              <a:ext uri="{FF2B5EF4-FFF2-40B4-BE49-F238E27FC236}">
                <a16:creationId xmlns:a16="http://schemas.microsoft.com/office/drawing/2014/main" id="{A66D1B2F-64B8-4C50-B4D8-ABBD4EB1B20C}"/>
              </a:ext>
            </a:extLst>
          </p:cNvPr>
          <p:cNvSpPr/>
          <p:nvPr/>
        </p:nvSpPr>
        <p:spPr>
          <a:xfrm>
            <a:off x="584222" y="2379640"/>
            <a:ext cx="1356102" cy="646331"/>
          </a:xfrm>
          <a:prstGeom prst="rect">
            <a:avLst/>
          </a:prstGeom>
        </p:spPr>
        <p:txBody>
          <a:bodyPr wrap="square">
            <a:spAutoFit/>
          </a:bodyPr>
          <a:lstStyle/>
          <a:p>
            <a:r>
              <a:rPr lang="en-US" altLang="zh-CN">
                <a:cs typeface="+mn-ea"/>
                <a:sym typeface="+mn-lt"/>
              </a:rPr>
              <a:t>Kensington lock</a:t>
            </a:r>
            <a:endParaRPr lang="en-US" altLang="zh-TW">
              <a:cs typeface="+mn-ea"/>
              <a:sym typeface="+mn-lt"/>
            </a:endParaRPr>
          </a:p>
        </p:txBody>
      </p:sp>
      <p:sp>
        <p:nvSpPr>
          <p:cNvPr id="28" name="矩形 27">
            <a:extLst>
              <a:ext uri="{FF2B5EF4-FFF2-40B4-BE49-F238E27FC236}">
                <a16:creationId xmlns:a16="http://schemas.microsoft.com/office/drawing/2014/main" id="{22A40AF1-F4B7-4F89-BA4B-91729C2826E5}"/>
              </a:ext>
            </a:extLst>
          </p:cNvPr>
          <p:cNvSpPr/>
          <p:nvPr/>
        </p:nvSpPr>
        <p:spPr>
          <a:xfrm>
            <a:off x="1687042" y="4695966"/>
            <a:ext cx="646331" cy="369332"/>
          </a:xfrm>
          <a:prstGeom prst="rect">
            <a:avLst/>
          </a:prstGeom>
        </p:spPr>
        <p:txBody>
          <a:bodyPr wrap="none">
            <a:spAutoFit/>
          </a:bodyPr>
          <a:lstStyle/>
          <a:p>
            <a:r>
              <a:rPr lang="zh-TW" altLang="en-US">
                <a:cs typeface="+mn-ea"/>
                <a:sym typeface="+mn-lt"/>
              </a:rPr>
              <a:t>重置</a:t>
            </a:r>
          </a:p>
        </p:txBody>
      </p:sp>
      <p:sp>
        <p:nvSpPr>
          <p:cNvPr id="29" name="TextBox 4">
            <a:extLst>
              <a:ext uri="{FF2B5EF4-FFF2-40B4-BE49-F238E27FC236}">
                <a16:creationId xmlns:a16="http://schemas.microsoft.com/office/drawing/2014/main" id="{FFD940FE-BF9F-4769-BAA7-10F1211D2762}"/>
              </a:ext>
            </a:extLst>
          </p:cNvPr>
          <p:cNvSpPr txBox="1"/>
          <p:nvPr/>
        </p:nvSpPr>
        <p:spPr>
          <a:xfrm>
            <a:off x="6529586" y="4695966"/>
            <a:ext cx="1107996" cy="369332"/>
          </a:xfrm>
          <a:prstGeom prst="rect">
            <a:avLst/>
          </a:prstGeom>
          <a:noFill/>
        </p:spPr>
        <p:txBody>
          <a:bodyPr wrap="none" rtlCol="0">
            <a:spAutoFit/>
          </a:bodyPr>
          <a:lstStyle/>
          <a:p>
            <a:r>
              <a:rPr lang="zh-TW" altLang="en-US">
                <a:cs typeface="+mn-ea"/>
                <a:sym typeface="+mn-lt"/>
              </a:rPr>
              <a:t>電源輸入</a:t>
            </a:r>
          </a:p>
        </p:txBody>
      </p:sp>
      <p:cxnSp>
        <p:nvCxnSpPr>
          <p:cNvPr id="69" name="接點: 肘形 68">
            <a:extLst>
              <a:ext uri="{FF2B5EF4-FFF2-40B4-BE49-F238E27FC236}">
                <a16:creationId xmlns:a16="http://schemas.microsoft.com/office/drawing/2014/main" id="{46876BAA-92D7-4A98-BC02-0BB1698D75DD}"/>
              </a:ext>
            </a:extLst>
          </p:cNvPr>
          <p:cNvCxnSpPr>
            <a:cxnSpLocks/>
          </p:cNvCxnSpPr>
          <p:nvPr/>
        </p:nvCxnSpPr>
        <p:spPr>
          <a:xfrm rot="5400000">
            <a:off x="4203745" y="3437302"/>
            <a:ext cx="12700" cy="1064986"/>
          </a:xfrm>
          <a:prstGeom prst="bentConnector3">
            <a:avLst>
              <a:gd name="adj1" fmla="val -1966724"/>
            </a:avLst>
          </a:prstGeom>
          <a:ln w="25400" cap="rnd">
            <a:solidFill>
              <a:srgbClr val="ED7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直線單箭頭接點 26">
            <a:extLst>
              <a:ext uri="{FF2B5EF4-FFF2-40B4-BE49-F238E27FC236}">
                <a16:creationId xmlns:a16="http://schemas.microsoft.com/office/drawing/2014/main" id="{78002DCA-DB3A-459C-B1C0-D30B1974F66E}"/>
              </a:ext>
            </a:extLst>
          </p:cNvPr>
          <p:cNvCxnSpPr>
            <a:cxnSpLocks/>
          </p:cNvCxnSpPr>
          <p:nvPr/>
        </p:nvCxnSpPr>
        <p:spPr>
          <a:xfrm>
            <a:off x="4218561" y="2019211"/>
            <a:ext cx="0" cy="1682954"/>
          </a:xfrm>
          <a:prstGeom prst="straightConnector1">
            <a:avLst/>
          </a:prstGeom>
          <a:noFill/>
          <a:ln w="25400" cap="rnd" cmpd="sng">
            <a:solidFill>
              <a:srgbClr val="ED7D31"/>
            </a:solidFill>
            <a:prstDash val="solid"/>
            <a:round/>
            <a:headEnd type="oval" w="lg" len="lg"/>
            <a:tailEnd type="none" w="lg" len="lg"/>
          </a:ln>
          <a:effectLst/>
        </p:spPr>
      </p:cxnSp>
      <p:cxnSp>
        <p:nvCxnSpPr>
          <p:cNvPr id="79" name="接點: 肘形 78">
            <a:extLst>
              <a:ext uri="{FF2B5EF4-FFF2-40B4-BE49-F238E27FC236}">
                <a16:creationId xmlns:a16="http://schemas.microsoft.com/office/drawing/2014/main" id="{53E75F51-E42D-42B7-89F3-70192B7C4E07}"/>
              </a:ext>
            </a:extLst>
          </p:cNvPr>
          <p:cNvCxnSpPr>
            <a:cxnSpLocks/>
          </p:cNvCxnSpPr>
          <p:nvPr/>
        </p:nvCxnSpPr>
        <p:spPr>
          <a:xfrm rot="5400000" flipV="1">
            <a:off x="5849993" y="3625128"/>
            <a:ext cx="1" cy="638764"/>
          </a:xfrm>
          <a:prstGeom prst="bentConnector3">
            <a:avLst>
              <a:gd name="adj1" fmla="val -24977300000"/>
            </a:avLst>
          </a:prstGeom>
          <a:ln w="25400" cap="rnd">
            <a:solidFill>
              <a:srgbClr val="ED7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7" name="直線單箭頭接點 26">
            <a:extLst>
              <a:ext uri="{FF2B5EF4-FFF2-40B4-BE49-F238E27FC236}">
                <a16:creationId xmlns:a16="http://schemas.microsoft.com/office/drawing/2014/main" id="{20EB72A9-EE6E-4F9A-B48E-8F0655A4D5CF}"/>
              </a:ext>
            </a:extLst>
          </p:cNvPr>
          <p:cNvCxnSpPr>
            <a:cxnSpLocks/>
          </p:cNvCxnSpPr>
          <p:nvPr/>
        </p:nvCxnSpPr>
        <p:spPr>
          <a:xfrm>
            <a:off x="5860621" y="1773767"/>
            <a:ext cx="0" cy="1898764"/>
          </a:xfrm>
          <a:prstGeom prst="straightConnector1">
            <a:avLst/>
          </a:prstGeom>
          <a:noFill/>
          <a:ln w="25400" cap="rnd" cmpd="sng">
            <a:solidFill>
              <a:srgbClr val="ED7D31"/>
            </a:solidFill>
            <a:prstDash val="solid"/>
            <a:round/>
            <a:headEnd type="oval" w="lg" len="lg"/>
            <a:tailEnd type="none" w="lg" len="lg"/>
          </a:ln>
          <a:effectLst/>
        </p:spPr>
      </p:cxnSp>
      <p:cxnSp>
        <p:nvCxnSpPr>
          <p:cNvPr id="89" name="接點: 肘形 88">
            <a:extLst>
              <a:ext uri="{FF2B5EF4-FFF2-40B4-BE49-F238E27FC236}">
                <a16:creationId xmlns:a16="http://schemas.microsoft.com/office/drawing/2014/main" id="{7EE0EBE3-8601-4E97-937F-0769441F67BA}"/>
              </a:ext>
            </a:extLst>
          </p:cNvPr>
          <p:cNvCxnSpPr>
            <a:cxnSpLocks/>
          </p:cNvCxnSpPr>
          <p:nvPr/>
        </p:nvCxnSpPr>
        <p:spPr>
          <a:xfrm rot="5400000" flipV="1">
            <a:off x="2750725" y="3656269"/>
            <a:ext cx="1" cy="638764"/>
          </a:xfrm>
          <a:prstGeom prst="bentConnector3">
            <a:avLst>
              <a:gd name="adj1" fmla="val -24977300000"/>
            </a:avLst>
          </a:prstGeom>
          <a:ln w="25400" cap="rnd">
            <a:solidFill>
              <a:srgbClr val="ED7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0" name="直線單箭頭接點 26">
            <a:extLst>
              <a:ext uri="{FF2B5EF4-FFF2-40B4-BE49-F238E27FC236}">
                <a16:creationId xmlns:a16="http://schemas.microsoft.com/office/drawing/2014/main" id="{2C1D72C7-8DD3-45EF-8B0C-8471FC305150}"/>
              </a:ext>
            </a:extLst>
          </p:cNvPr>
          <p:cNvCxnSpPr>
            <a:cxnSpLocks/>
          </p:cNvCxnSpPr>
          <p:nvPr/>
        </p:nvCxnSpPr>
        <p:spPr>
          <a:xfrm>
            <a:off x="2761353" y="1804908"/>
            <a:ext cx="0" cy="1898764"/>
          </a:xfrm>
          <a:prstGeom prst="straightConnector1">
            <a:avLst/>
          </a:prstGeom>
          <a:noFill/>
          <a:ln w="25400" cap="rnd" cmpd="sng">
            <a:solidFill>
              <a:srgbClr val="ED7D31"/>
            </a:solidFill>
            <a:prstDash val="solid"/>
            <a:round/>
            <a:headEnd type="oval" w="lg" len="lg"/>
            <a:tailEnd type="none" w="lg" len="lg"/>
          </a:ln>
          <a:effectLst/>
        </p:spPr>
      </p:cxnSp>
      <p:cxnSp>
        <p:nvCxnSpPr>
          <p:cNvPr id="92" name="直線單箭頭接點 26">
            <a:extLst>
              <a:ext uri="{FF2B5EF4-FFF2-40B4-BE49-F238E27FC236}">
                <a16:creationId xmlns:a16="http://schemas.microsoft.com/office/drawing/2014/main" id="{1033A69D-C30B-419C-BF2B-D27223979468}"/>
              </a:ext>
            </a:extLst>
          </p:cNvPr>
          <p:cNvCxnSpPr>
            <a:cxnSpLocks/>
          </p:cNvCxnSpPr>
          <p:nvPr/>
        </p:nvCxnSpPr>
        <p:spPr>
          <a:xfrm flipV="1">
            <a:off x="7028449" y="4067548"/>
            <a:ext cx="0" cy="529852"/>
          </a:xfrm>
          <a:prstGeom prst="straightConnector1">
            <a:avLst/>
          </a:prstGeom>
          <a:noFill/>
          <a:ln w="25400" cap="rnd" cmpd="sng">
            <a:solidFill>
              <a:srgbClr val="ED7D31"/>
            </a:solidFill>
            <a:prstDash val="solid"/>
            <a:round/>
            <a:headEnd type="oval" w="lg" len="lg"/>
            <a:tailEnd type="none" w="lg" len="lg"/>
          </a:ln>
          <a:effectLst/>
        </p:spPr>
      </p:cxnSp>
      <p:cxnSp>
        <p:nvCxnSpPr>
          <p:cNvPr id="95" name="直線單箭頭接點 26">
            <a:extLst>
              <a:ext uri="{FF2B5EF4-FFF2-40B4-BE49-F238E27FC236}">
                <a16:creationId xmlns:a16="http://schemas.microsoft.com/office/drawing/2014/main" id="{1C1E8D97-EC37-44C9-BCEC-1E1B2EE48FD8}"/>
              </a:ext>
            </a:extLst>
          </p:cNvPr>
          <p:cNvCxnSpPr>
            <a:cxnSpLocks/>
          </p:cNvCxnSpPr>
          <p:nvPr/>
        </p:nvCxnSpPr>
        <p:spPr>
          <a:xfrm flipV="1">
            <a:off x="2050731" y="4067548"/>
            <a:ext cx="0" cy="529852"/>
          </a:xfrm>
          <a:prstGeom prst="straightConnector1">
            <a:avLst/>
          </a:prstGeom>
          <a:noFill/>
          <a:ln w="31750" cap="rnd" cmpd="sng">
            <a:solidFill>
              <a:srgbClr val="ED7D31"/>
            </a:solidFill>
            <a:prstDash val="solid"/>
            <a:round/>
            <a:headEnd type="oval" w="lg" len="lg"/>
            <a:tailEnd type="none" w="lg" len="lg"/>
          </a:ln>
          <a:effectLst/>
        </p:spPr>
      </p:cxnSp>
      <p:cxnSp>
        <p:nvCxnSpPr>
          <p:cNvPr id="96" name="直線單箭頭接點 26">
            <a:extLst>
              <a:ext uri="{FF2B5EF4-FFF2-40B4-BE49-F238E27FC236}">
                <a16:creationId xmlns:a16="http://schemas.microsoft.com/office/drawing/2014/main" id="{17FE83F5-87FA-4A8B-B6C8-161FDBE2BCD9}"/>
              </a:ext>
            </a:extLst>
          </p:cNvPr>
          <p:cNvCxnSpPr>
            <a:cxnSpLocks/>
          </p:cNvCxnSpPr>
          <p:nvPr/>
        </p:nvCxnSpPr>
        <p:spPr>
          <a:xfrm rot="16200000" flipH="1">
            <a:off x="944295" y="3247024"/>
            <a:ext cx="925045" cy="667328"/>
          </a:xfrm>
          <a:prstGeom prst="bentConnector3">
            <a:avLst>
              <a:gd name="adj1" fmla="val 100798"/>
            </a:avLst>
          </a:prstGeom>
          <a:noFill/>
          <a:ln w="25400" cap="rnd" cmpd="sng">
            <a:solidFill>
              <a:srgbClr val="ED7D31"/>
            </a:solidFill>
            <a:prstDash val="solid"/>
            <a:round/>
            <a:headEnd type="oval" w="lg" len="lg"/>
            <a:tailEnd type="none" w="lg" len="lg"/>
          </a:ln>
          <a:effectLst/>
        </p:spPr>
      </p:cxnSp>
    </p:spTree>
    <p:extLst>
      <p:ext uri="{BB962C8B-B14F-4D97-AF65-F5344CB8AC3E}">
        <p14:creationId xmlns:p14="http://schemas.microsoft.com/office/powerpoint/2010/main" val="40839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箭號: 向右 2">
            <a:extLst>
              <a:ext uri="{FF2B5EF4-FFF2-40B4-BE49-F238E27FC236}">
                <a16:creationId xmlns:a16="http://schemas.microsoft.com/office/drawing/2014/main" id="{15E06366-92C3-4816-A2AF-59D76365C586}"/>
              </a:ext>
            </a:extLst>
          </p:cNvPr>
          <p:cNvSpPr/>
          <p:nvPr/>
        </p:nvSpPr>
        <p:spPr>
          <a:xfrm>
            <a:off x="3441604" y="3650252"/>
            <a:ext cx="904392" cy="742218"/>
          </a:xfrm>
          <a:prstGeom prst="rightArrow">
            <a:avLst>
              <a:gd name="adj1" fmla="val 58555"/>
              <a:gd name="adj2" fmla="val 58555"/>
            </a:avLst>
          </a:prstGeom>
          <a:gradFill>
            <a:gsLst>
              <a:gs pos="0">
                <a:srgbClr val="EF8D4B"/>
              </a:gs>
              <a:gs pos="100000">
                <a:srgbClr val="ED7D3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468262" y="202003"/>
            <a:ext cx="7886700" cy="822960"/>
          </a:xfrm>
          <a:effectLst/>
        </p:spPr>
        <p:txBody>
          <a:bodyPr>
            <a:normAutofit/>
          </a:bodyPr>
          <a:lstStyle/>
          <a:p>
            <a:pPr algn="ctr"/>
            <a:r>
              <a:rPr lang="en-US" altLang="zh-CN" sz="3600">
                <a:solidFill>
                  <a:schemeClr val="tx1">
                    <a:lumMod val="95000"/>
                    <a:lumOff val="5000"/>
                  </a:schemeClr>
                </a:solidFill>
                <a:latin typeface="+mn-lt"/>
                <a:ea typeface="+mn-ea"/>
                <a:cs typeface="+mn-ea"/>
                <a:sym typeface="+mn-lt"/>
              </a:rPr>
              <a:t>M.2 </a:t>
            </a:r>
            <a:r>
              <a:rPr lang="en-US" altLang="zh-CN" sz="3600" err="1">
                <a:solidFill>
                  <a:schemeClr val="tx1">
                    <a:lumMod val="95000"/>
                    <a:lumOff val="5000"/>
                  </a:schemeClr>
                </a:solidFill>
                <a:latin typeface="+mn-lt"/>
                <a:ea typeface="+mn-ea"/>
                <a:cs typeface="+mn-ea"/>
                <a:sym typeface="+mn-lt"/>
              </a:rPr>
              <a:t>NVMe</a:t>
            </a:r>
            <a:r>
              <a:rPr lang="en-US" altLang="zh-CN" sz="3600">
                <a:solidFill>
                  <a:schemeClr val="tx1">
                    <a:lumMod val="95000"/>
                    <a:lumOff val="5000"/>
                  </a:schemeClr>
                </a:solidFill>
                <a:latin typeface="+mn-lt"/>
                <a:ea typeface="+mn-ea"/>
                <a:cs typeface="+mn-ea"/>
                <a:sym typeface="+mn-lt"/>
              </a:rPr>
              <a:t> SSD </a:t>
            </a:r>
            <a:r>
              <a:rPr lang="zh-TW" altLang="en-US" sz="3600">
                <a:solidFill>
                  <a:schemeClr val="tx1">
                    <a:lumMod val="95000"/>
                    <a:lumOff val="5000"/>
                  </a:schemeClr>
                </a:solidFill>
                <a:latin typeface="+mn-lt"/>
                <a:ea typeface="+mn-ea"/>
                <a:cs typeface="+mn-ea"/>
                <a:sym typeface="+mn-lt"/>
              </a:rPr>
              <a:t>安裝</a:t>
            </a:r>
            <a:endParaRPr lang="en-US" sz="3600">
              <a:solidFill>
                <a:schemeClr val="tx1">
                  <a:lumMod val="95000"/>
                  <a:lumOff val="5000"/>
                </a:schemeClr>
              </a:solidFill>
              <a:latin typeface="+mn-lt"/>
              <a:ea typeface="+mn-ea"/>
              <a:cs typeface="+mn-ea"/>
              <a:sym typeface="+mn-lt"/>
            </a:endParaRPr>
          </a:p>
        </p:txBody>
      </p:sp>
      <p:grpSp>
        <p:nvGrpSpPr>
          <p:cNvPr id="12" name="群組 11">
            <a:extLst>
              <a:ext uri="{FF2B5EF4-FFF2-40B4-BE49-F238E27FC236}">
                <a16:creationId xmlns:a16="http://schemas.microsoft.com/office/drawing/2014/main" id="{046A60BD-EF83-4019-B2F5-23A02C11F624}"/>
              </a:ext>
            </a:extLst>
          </p:cNvPr>
          <p:cNvGrpSpPr/>
          <p:nvPr/>
        </p:nvGrpSpPr>
        <p:grpSpPr>
          <a:xfrm>
            <a:off x="546095" y="773430"/>
            <a:ext cx="3657605" cy="4579620"/>
            <a:chOff x="6260091" y="1217707"/>
            <a:chExt cx="4012793" cy="4160999"/>
          </a:xfrm>
        </p:grpSpPr>
        <p:sp>
          <p:nvSpPr>
            <p:cNvPr id="13" name="矩形: 圓角 12">
              <a:extLst>
                <a:ext uri="{FF2B5EF4-FFF2-40B4-BE49-F238E27FC236}">
                  <a16:creationId xmlns:a16="http://schemas.microsoft.com/office/drawing/2014/main" id="{1AEE0449-8FC6-4431-A6DA-BD5B89D64CCD}"/>
                </a:ext>
              </a:extLst>
            </p:cNvPr>
            <p:cNvSpPr/>
            <p:nvPr/>
          </p:nvSpPr>
          <p:spPr>
            <a:xfrm>
              <a:off x="6260091" y="1217707"/>
              <a:ext cx="4012793"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14" name="矩形 13">
              <a:extLst>
                <a:ext uri="{FF2B5EF4-FFF2-40B4-BE49-F238E27FC236}">
                  <a16:creationId xmlns:a16="http://schemas.microsoft.com/office/drawing/2014/main" id="{9BB13599-3B49-4440-8744-18FE1236D43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15" name="圖片 14">
            <a:extLst>
              <a:ext uri="{FF2B5EF4-FFF2-40B4-BE49-F238E27FC236}">
                <a16:creationId xmlns:a16="http://schemas.microsoft.com/office/drawing/2014/main" id="{1026B34E-41A2-48FC-B262-5B209A9F90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7234" y="4097006"/>
            <a:ext cx="5596766" cy="742218"/>
          </a:xfrm>
          <a:prstGeom prst="rect">
            <a:avLst/>
          </a:prstGeom>
        </p:spPr>
      </p:pic>
      <p:pic>
        <p:nvPicPr>
          <p:cNvPr id="16" name="圖片 15">
            <a:extLst>
              <a:ext uri="{FF2B5EF4-FFF2-40B4-BE49-F238E27FC236}">
                <a16:creationId xmlns:a16="http://schemas.microsoft.com/office/drawing/2014/main" id="{F2B03B9B-9870-47BC-BF00-33C685AC92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45996" y="1779625"/>
            <a:ext cx="4524500" cy="2822513"/>
          </a:xfrm>
          <a:prstGeom prst="rect">
            <a:avLst/>
          </a:prstGeom>
        </p:spPr>
      </p:pic>
      <p:sp>
        <p:nvSpPr>
          <p:cNvPr id="18" name="TextBox 19">
            <a:extLst>
              <a:ext uri="{FF2B5EF4-FFF2-40B4-BE49-F238E27FC236}">
                <a16:creationId xmlns:a16="http://schemas.microsoft.com/office/drawing/2014/main" id="{64B5011B-239A-4E08-AC73-8E6483358FF3}"/>
              </a:ext>
            </a:extLst>
          </p:cNvPr>
          <p:cNvSpPr txBox="1"/>
          <p:nvPr/>
        </p:nvSpPr>
        <p:spPr>
          <a:xfrm>
            <a:off x="4852315" y="1244054"/>
            <a:ext cx="2659702" cy="865237"/>
          </a:xfrm>
          <a:prstGeom prst="rect">
            <a:avLst/>
          </a:prstGeom>
          <a:noFill/>
        </p:spPr>
        <p:txBody>
          <a:bodyPr wrap="none" lIns="91440" tIns="45720" rIns="91440" bIns="45720" rtlCol="0" anchor="t">
            <a:spAutoFit/>
          </a:bodyPr>
          <a:lstStyle/>
          <a:p>
            <a:pPr>
              <a:lnSpc>
                <a:spcPts val="2100"/>
              </a:lnSpc>
            </a:pPr>
            <a:r>
              <a:rPr lang="en-US" altLang="zh-CN" sz="2000">
                <a:cs typeface="+mn-ea"/>
                <a:sym typeface="+mn-lt"/>
              </a:rPr>
              <a:t>4 x M.2 2280 </a:t>
            </a:r>
            <a:r>
              <a:rPr lang="en-US" altLang="zh-CN" sz="2000" err="1">
                <a:cs typeface="+mn-ea"/>
                <a:sym typeface="+mn-lt"/>
              </a:rPr>
              <a:t>NVMe</a:t>
            </a:r>
            <a:r>
              <a:rPr lang="en-US" altLang="zh-CN" sz="2000">
                <a:cs typeface="+mn-ea"/>
                <a:sym typeface="+mn-lt"/>
              </a:rPr>
              <a:t>   </a:t>
            </a:r>
          </a:p>
          <a:p>
            <a:pPr>
              <a:lnSpc>
                <a:spcPts val="2100"/>
              </a:lnSpc>
            </a:pPr>
            <a:r>
              <a:rPr lang="en-US" altLang="zh-TW">
                <a:cs typeface="+mn-ea"/>
                <a:sym typeface="+mn-lt"/>
              </a:rPr>
              <a:t>SSD </a:t>
            </a:r>
            <a:r>
              <a:rPr lang="zh-TW" altLang="en-US">
                <a:cs typeface="+mn-ea"/>
                <a:sym typeface="+mn-lt"/>
              </a:rPr>
              <a:t>插槽</a:t>
            </a:r>
          </a:p>
          <a:p>
            <a:pPr>
              <a:lnSpc>
                <a:spcPts val="2100"/>
              </a:lnSpc>
            </a:pPr>
            <a:r>
              <a:rPr lang="en-US" altLang="zh-TW" sz="1100">
                <a:cs typeface="+mn-ea"/>
                <a:sym typeface="+mn-lt"/>
              </a:rPr>
              <a:t>(SSD</a:t>
            </a:r>
            <a:r>
              <a:rPr lang="zh-TW" altLang="en-US" sz="1100">
                <a:cs typeface="+mn-ea"/>
                <a:sym typeface="+mn-lt"/>
              </a:rPr>
              <a:t>需額外選購</a:t>
            </a:r>
            <a:r>
              <a:rPr lang="en-US" altLang="zh-TW" sz="1100">
                <a:cs typeface="+mn-ea"/>
                <a:sym typeface="+mn-lt"/>
              </a:rPr>
              <a:t>)</a:t>
            </a:r>
            <a:endParaRPr lang="en-US" sz="1100">
              <a:cs typeface="+mn-ea"/>
              <a:sym typeface="+mn-lt"/>
            </a:endParaRPr>
          </a:p>
        </p:txBody>
      </p:sp>
      <p:cxnSp>
        <p:nvCxnSpPr>
          <p:cNvPr id="19" name="直線單箭頭接點 26">
            <a:extLst>
              <a:ext uri="{FF2B5EF4-FFF2-40B4-BE49-F238E27FC236}">
                <a16:creationId xmlns:a16="http://schemas.microsoft.com/office/drawing/2014/main" id="{86A844C1-E2CE-406A-9D7D-887BDD2F05B2}"/>
              </a:ext>
            </a:extLst>
          </p:cNvPr>
          <p:cNvCxnSpPr>
            <a:cxnSpLocks/>
          </p:cNvCxnSpPr>
          <p:nvPr/>
        </p:nvCxnSpPr>
        <p:spPr>
          <a:xfrm>
            <a:off x="5536771" y="2247900"/>
            <a:ext cx="0" cy="1219200"/>
          </a:xfrm>
          <a:prstGeom prst="straightConnector1">
            <a:avLst/>
          </a:prstGeom>
          <a:noFill/>
          <a:ln w="25400" cap="rnd" cmpd="sng">
            <a:solidFill>
              <a:srgbClr val="ED7D31"/>
            </a:solidFill>
            <a:prstDash val="solid"/>
            <a:round/>
            <a:headEnd type="oval" w="lg" len="lg"/>
            <a:tailEnd type="none" w="lg" len="lg"/>
          </a:ln>
          <a:effectLst/>
        </p:spPr>
      </p:cxnSp>
      <p:pic>
        <p:nvPicPr>
          <p:cNvPr id="9" name="圖形 8">
            <a:extLst>
              <a:ext uri="{FF2B5EF4-FFF2-40B4-BE49-F238E27FC236}">
                <a16:creationId xmlns:a16="http://schemas.microsoft.com/office/drawing/2014/main" id="{9B1A1786-1F24-46D5-949B-08C1420C77D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18622" y="1319525"/>
            <a:ext cx="1994132" cy="3507326"/>
          </a:xfrm>
          <a:prstGeom prst="rect">
            <a:avLst/>
          </a:prstGeom>
        </p:spPr>
      </p:pic>
    </p:spTree>
    <p:extLst>
      <p:ext uri="{BB962C8B-B14F-4D97-AF65-F5344CB8AC3E}">
        <p14:creationId xmlns:p14="http://schemas.microsoft.com/office/powerpoint/2010/main" val="1235599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1E297ACF-1A13-4A19-A41F-BB296B8BDA4C}"/>
              </a:ext>
            </a:extLst>
          </p:cNvPr>
          <p:cNvSpPr/>
          <p:nvPr/>
        </p:nvSpPr>
        <p:spPr>
          <a:xfrm>
            <a:off x="4389543" y="1775444"/>
            <a:ext cx="4824880" cy="3401625"/>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D34B8D1-DE30-C040-97A0-9A04100891F6}"/>
              </a:ext>
            </a:extLst>
          </p:cNvPr>
          <p:cNvSpPr>
            <a:spLocks noGrp="1"/>
          </p:cNvSpPr>
          <p:nvPr>
            <p:ph type="title"/>
          </p:nvPr>
        </p:nvSpPr>
        <p:spPr>
          <a:xfrm>
            <a:off x="59206" y="150142"/>
            <a:ext cx="9130843" cy="822960"/>
          </a:xfrm>
          <a:effectLst/>
        </p:spPr>
        <p:txBody>
          <a:bodyPr>
            <a:noAutofit/>
          </a:bodyPr>
          <a:lstStyle/>
          <a:p>
            <a:pPr algn="ctr"/>
            <a:r>
              <a:rPr lang="zh-TW" altLang="en-US" sz="3600">
                <a:solidFill>
                  <a:schemeClr val="tx1">
                    <a:lumMod val="95000"/>
                    <a:lumOff val="5000"/>
                  </a:schemeClr>
                </a:solidFill>
                <a:latin typeface="+mn-lt"/>
                <a:ea typeface="+mn-ea"/>
                <a:cs typeface="+mn-ea"/>
                <a:sym typeface="+mn-lt"/>
              </a:rPr>
              <a:t>最佳化的散熱設計</a:t>
            </a:r>
            <a:endParaRPr lang="en-US" sz="3600">
              <a:solidFill>
                <a:schemeClr val="tx1">
                  <a:lumMod val="95000"/>
                  <a:lumOff val="5000"/>
                </a:schemeClr>
              </a:solidFill>
              <a:latin typeface="+mn-lt"/>
              <a:ea typeface="+mn-ea"/>
              <a:cs typeface="+mn-ea"/>
              <a:sym typeface="+mn-lt"/>
            </a:endParaRPr>
          </a:p>
        </p:txBody>
      </p:sp>
      <p:grpSp>
        <p:nvGrpSpPr>
          <p:cNvPr id="28" name="群組 27">
            <a:extLst>
              <a:ext uri="{FF2B5EF4-FFF2-40B4-BE49-F238E27FC236}">
                <a16:creationId xmlns:a16="http://schemas.microsoft.com/office/drawing/2014/main" id="{8D0AD381-AE28-4A52-AFD5-E9EC3A8CDD7A}"/>
              </a:ext>
            </a:extLst>
          </p:cNvPr>
          <p:cNvGrpSpPr/>
          <p:nvPr/>
        </p:nvGrpSpPr>
        <p:grpSpPr>
          <a:xfrm>
            <a:off x="539932" y="1989976"/>
            <a:ext cx="2051483" cy="3288143"/>
            <a:chOff x="6260091" y="1217707"/>
            <a:chExt cx="4307317" cy="4160999"/>
          </a:xfrm>
        </p:grpSpPr>
        <p:sp>
          <p:nvSpPr>
            <p:cNvPr id="29" name="矩形: 圓角 28">
              <a:extLst>
                <a:ext uri="{FF2B5EF4-FFF2-40B4-BE49-F238E27FC236}">
                  <a16:creationId xmlns:a16="http://schemas.microsoft.com/office/drawing/2014/main" id="{500C47F9-D3EB-4E47-8726-DB286A6708A5}"/>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0" name="矩形 29">
              <a:extLst>
                <a:ext uri="{FF2B5EF4-FFF2-40B4-BE49-F238E27FC236}">
                  <a16:creationId xmlns:a16="http://schemas.microsoft.com/office/drawing/2014/main" id="{470920C8-2C97-4AE8-9990-B12BC7AE565E}"/>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31" name="群組 30">
            <a:extLst>
              <a:ext uri="{FF2B5EF4-FFF2-40B4-BE49-F238E27FC236}">
                <a16:creationId xmlns:a16="http://schemas.microsoft.com/office/drawing/2014/main" id="{5BD6667D-8A96-42AF-B4B3-58013A2B718E}"/>
              </a:ext>
            </a:extLst>
          </p:cNvPr>
          <p:cNvGrpSpPr/>
          <p:nvPr/>
        </p:nvGrpSpPr>
        <p:grpSpPr>
          <a:xfrm>
            <a:off x="2170767" y="2732063"/>
            <a:ext cx="2922208" cy="2465600"/>
            <a:chOff x="6260091" y="1217707"/>
            <a:chExt cx="4307317" cy="4160999"/>
          </a:xfrm>
        </p:grpSpPr>
        <p:sp>
          <p:nvSpPr>
            <p:cNvPr id="32" name="矩形: 圓角 31">
              <a:extLst>
                <a:ext uri="{FF2B5EF4-FFF2-40B4-BE49-F238E27FC236}">
                  <a16:creationId xmlns:a16="http://schemas.microsoft.com/office/drawing/2014/main" id="{FAF15165-AB37-4940-BCD7-0EB13B9D5E4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矩形 32">
              <a:extLst>
                <a:ext uri="{FF2B5EF4-FFF2-40B4-BE49-F238E27FC236}">
                  <a16:creationId xmlns:a16="http://schemas.microsoft.com/office/drawing/2014/main" id="{B0DF5A9D-14CC-4877-8198-B716F4329AD3}"/>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35" name="TextBox 16">
            <a:extLst>
              <a:ext uri="{FF2B5EF4-FFF2-40B4-BE49-F238E27FC236}">
                <a16:creationId xmlns:a16="http://schemas.microsoft.com/office/drawing/2014/main" id="{C2DE1B66-BF79-48F6-BE91-F79EBB8D0CBC}"/>
              </a:ext>
            </a:extLst>
          </p:cNvPr>
          <p:cNvSpPr txBox="1"/>
          <p:nvPr/>
        </p:nvSpPr>
        <p:spPr>
          <a:xfrm>
            <a:off x="5886981" y="1454054"/>
            <a:ext cx="1569660" cy="369332"/>
          </a:xfrm>
          <a:prstGeom prst="rect">
            <a:avLst/>
          </a:prstGeom>
          <a:noFill/>
        </p:spPr>
        <p:txBody>
          <a:bodyPr wrap="none" rtlCol="0">
            <a:spAutoFit/>
          </a:bodyPr>
          <a:lstStyle/>
          <a:p>
            <a:r>
              <a:rPr lang="zh-TW" altLang="en-US" b="1">
                <a:solidFill>
                  <a:srgbClr val="EB6C15"/>
                </a:solidFill>
                <a:cs typeface="+mn-ea"/>
                <a:sym typeface="+mn-lt"/>
              </a:rPr>
              <a:t>最佳化的風流</a:t>
            </a:r>
            <a:endParaRPr lang="en-US" altLang="zh-TW" b="1">
              <a:solidFill>
                <a:srgbClr val="EB6C15"/>
              </a:solidFill>
              <a:cs typeface="+mn-ea"/>
              <a:sym typeface="+mn-lt"/>
            </a:endParaRPr>
          </a:p>
        </p:txBody>
      </p:sp>
      <p:pic>
        <p:nvPicPr>
          <p:cNvPr id="38" name="Picture 15">
            <a:extLst>
              <a:ext uri="{FF2B5EF4-FFF2-40B4-BE49-F238E27FC236}">
                <a16:creationId xmlns:a16="http://schemas.microsoft.com/office/drawing/2014/main" id="{5A82416E-34F3-45F8-B427-AC6182CF4650}"/>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046750" y="1132707"/>
            <a:ext cx="2220638" cy="1535412"/>
          </a:xfrm>
          <a:prstGeom prst="rect">
            <a:avLst/>
          </a:prstGeom>
        </p:spPr>
      </p:pic>
      <p:pic>
        <p:nvPicPr>
          <p:cNvPr id="39" name="Picture 11">
            <a:extLst>
              <a:ext uri="{FF2B5EF4-FFF2-40B4-BE49-F238E27FC236}">
                <a16:creationId xmlns:a16="http://schemas.microsoft.com/office/drawing/2014/main" id="{B93EC598-D3CD-475F-B967-B5F79CFB25B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1640" y="2451501"/>
            <a:ext cx="1061422" cy="1128273"/>
          </a:xfrm>
          <a:prstGeom prst="rect">
            <a:avLst/>
          </a:prstGeom>
        </p:spPr>
      </p:pic>
      <p:pic>
        <p:nvPicPr>
          <p:cNvPr id="40" name="Picture 13">
            <a:extLst>
              <a:ext uri="{FF2B5EF4-FFF2-40B4-BE49-F238E27FC236}">
                <a16:creationId xmlns:a16="http://schemas.microsoft.com/office/drawing/2014/main" id="{0FF079FE-14CB-4B58-9210-A8F3BA9A14D8}"/>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1640" y="3663814"/>
            <a:ext cx="1061422" cy="1181792"/>
          </a:xfrm>
          <a:prstGeom prst="rect">
            <a:avLst/>
          </a:prstGeom>
        </p:spPr>
      </p:pic>
      <p:sp>
        <p:nvSpPr>
          <p:cNvPr id="41" name="TextBox 17">
            <a:extLst>
              <a:ext uri="{FF2B5EF4-FFF2-40B4-BE49-F238E27FC236}">
                <a16:creationId xmlns:a16="http://schemas.microsoft.com/office/drawing/2014/main" id="{AF246145-BC04-4F88-943B-31B1837BBC7F}"/>
              </a:ext>
            </a:extLst>
          </p:cNvPr>
          <p:cNvSpPr txBox="1"/>
          <p:nvPr/>
        </p:nvSpPr>
        <p:spPr>
          <a:xfrm>
            <a:off x="2314889" y="2355628"/>
            <a:ext cx="2020621" cy="584968"/>
          </a:xfrm>
          <a:prstGeom prst="rect">
            <a:avLst/>
          </a:prstGeom>
          <a:noFill/>
        </p:spPr>
        <p:txBody>
          <a:bodyPr wrap="square" rtlCol="0">
            <a:spAutoFit/>
          </a:bodyPr>
          <a:lstStyle/>
          <a:p>
            <a:pPr>
              <a:lnSpc>
                <a:spcPts val="2000"/>
              </a:lnSpc>
            </a:pPr>
            <a:r>
              <a:rPr lang="en-US" altLang="zh-CN" sz="1500" b="1">
                <a:cs typeface="+mn-ea"/>
                <a:sym typeface="+mn-lt"/>
              </a:rPr>
              <a:t>Brand new </a:t>
            </a:r>
            <a:r>
              <a:rPr lang="en-US" sz="1500" b="1">
                <a:cs typeface="+mn-ea"/>
                <a:sym typeface="+mn-lt"/>
              </a:rPr>
              <a:t>M.2 SSD </a:t>
            </a:r>
            <a:r>
              <a:rPr lang="en-US" altLang="zh-CN" sz="1500" b="1">
                <a:cs typeface="+mn-ea"/>
                <a:sym typeface="+mn-lt"/>
              </a:rPr>
              <a:t>heatsink</a:t>
            </a:r>
            <a:endParaRPr lang="en-US" sz="1500" b="1">
              <a:cs typeface="+mn-ea"/>
              <a:sym typeface="+mn-lt"/>
            </a:endParaRPr>
          </a:p>
        </p:txBody>
      </p:sp>
      <p:sp>
        <p:nvSpPr>
          <p:cNvPr id="42" name="TextBox 18">
            <a:extLst>
              <a:ext uri="{FF2B5EF4-FFF2-40B4-BE49-F238E27FC236}">
                <a16:creationId xmlns:a16="http://schemas.microsoft.com/office/drawing/2014/main" id="{B39B6831-4BB8-4BED-9DEC-2E556319E30C}"/>
              </a:ext>
            </a:extLst>
          </p:cNvPr>
          <p:cNvSpPr txBox="1"/>
          <p:nvPr/>
        </p:nvSpPr>
        <p:spPr>
          <a:xfrm>
            <a:off x="479654" y="1424815"/>
            <a:ext cx="1801462" cy="523220"/>
          </a:xfrm>
          <a:prstGeom prst="rect">
            <a:avLst/>
          </a:prstGeom>
          <a:noFill/>
        </p:spPr>
        <p:txBody>
          <a:bodyPr wrap="square" rtlCol="0">
            <a:spAutoFit/>
          </a:bodyPr>
          <a:lstStyle/>
          <a:p>
            <a:r>
              <a:rPr lang="zh-TW" altLang="en-US" sz="1400" b="1">
                <a:solidFill>
                  <a:schemeClr val="bg2">
                    <a:lumMod val="25000"/>
                  </a:schemeClr>
                </a:solidFill>
                <a:cs typeface="+mn-ea"/>
                <a:sym typeface="+mn-lt"/>
              </a:rPr>
              <a:t>含散熱墊片給單面及雙面</a:t>
            </a:r>
            <a:r>
              <a:rPr lang="en-US" altLang="zh-CN" sz="1400" b="1">
                <a:solidFill>
                  <a:schemeClr val="bg2">
                    <a:lumMod val="25000"/>
                  </a:schemeClr>
                </a:solidFill>
                <a:cs typeface="+mn-ea"/>
                <a:sym typeface="+mn-lt"/>
              </a:rPr>
              <a:t>M.2 SSD</a:t>
            </a:r>
            <a:endParaRPr lang="en-US" altLang="zh-TW" sz="1400" b="1">
              <a:solidFill>
                <a:schemeClr val="bg2">
                  <a:lumMod val="25000"/>
                </a:schemeClr>
              </a:solidFill>
              <a:cs typeface="+mn-ea"/>
              <a:sym typeface="+mn-lt"/>
            </a:endParaRPr>
          </a:p>
        </p:txBody>
      </p:sp>
      <p:pic>
        <p:nvPicPr>
          <p:cNvPr id="6" name="圖形 5">
            <a:extLst>
              <a:ext uri="{FF2B5EF4-FFF2-40B4-BE49-F238E27FC236}">
                <a16:creationId xmlns:a16="http://schemas.microsoft.com/office/drawing/2014/main" id="{E234B993-32AE-4B3B-98C3-D2FC503C7E61}"/>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rcRect b="30683"/>
          <a:stretch/>
        </p:blipFill>
        <p:spPr>
          <a:xfrm>
            <a:off x="2430924" y="3050768"/>
            <a:ext cx="1786543" cy="850979"/>
          </a:xfrm>
          <a:prstGeom prst="rect">
            <a:avLst/>
          </a:prstGeom>
        </p:spPr>
      </p:pic>
      <p:pic>
        <p:nvPicPr>
          <p:cNvPr id="8" name="圖形 7">
            <a:extLst>
              <a:ext uri="{FF2B5EF4-FFF2-40B4-BE49-F238E27FC236}">
                <a16:creationId xmlns:a16="http://schemas.microsoft.com/office/drawing/2014/main" id="{F6061E00-D2C7-4367-8E98-05D45EE6B989}"/>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rcRect b="21910"/>
          <a:stretch/>
        </p:blipFill>
        <p:spPr>
          <a:xfrm>
            <a:off x="2429384" y="4010793"/>
            <a:ext cx="1777380" cy="958687"/>
          </a:xfrm>
          <a:prstGeom prst="rect">
            <a:avLst/>
          </a:prstGeom>
        </p:spPr>
      </p:pic>
      <p:pic>
        <p:nvPicPr>
          <p:cNvPr id="4" name="圖片 3">
            <a:extLst>
              <a:ext uri="{FF2B5EF4-FFF2-40B4-BE49-F238E27FC236}">
                <a16:creationId xmlns:a16="http://schemas.microsoft.com/office/drawing/2014/main" id="{0E455CFC-D991-4F24-B12B-C886A3628630}"/>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4739555" y="1948035"/>
            <a:ext cx="3864512" cy="2749618"/>
          </a:xfrm>
          <a:prstGeom prst="rect">
            <a:avLst/>
          </a:prstGeom>
        </p:spPr>
      </p:pic>
    </p:spTree>
    <p:extLst>
      <p:ext uri="{BB962C8B-B14F-4D97-AF65-F5344CB8AC3E}">
        <p14:creationId xmlns:p14="http://schemas.microsoft.com/office/powerpoint/2010/main" val="4049795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E5D9-C357-2A4E-A7C0-F3B0E94ACB3A}"/>
              </a:ext>
            </a:extLst>
          </p:cNvPr>
          <p:cNvSpPr>
            <a:spLocks noGrp="1"/>
          </p:cNvSpPr>
          <p:nvPr>
            <p:ph type="title"/>
          </p:nvPr>
        </p:nvSpPr>
        <p:spPr>
          <a:xfrm>
            <a:off x="628650" y="210464"/>
            <a:ext cx="7886700" cy="822960"/>
          </a:xfrm>
          <a:effectLst/>
        </p:spPr>
        <p:txBody>
          <a:bodyPr>
            <a:normAutofit/>
          </a:bodyPr>
          <a:lstStyle/>
          <a:p>
            <a:pPr algn="ctr"/>
            <a:r>
              <a:rPr lang="en-US" altLang="zh-TW" sz="3600">
                <a:solidFill>
                  <a:schemeClr val="tx1">
                    <a:lumMod val="95000"/>
                    <a:lumOff val="5000"/>
                  </a:schemeClr>
                </a:solidFill>
                <a:latin typeface="+mn-lt"/>
                <a:ea typeface="+mn-ea"/>
                <a:cs typeface="+mn-ea"/>
                <a:sym typeface="+mn-lt"/>
              </a:rPr>
              <a:t>HDMI 2.0 4K 60FPS </a:t>
            </a:r>
            <a:r>
              <a:rPr lang="zh-CN" altLang="en-US" sz="3600">
                <a:solidFill>
                  <a:schemeClr val="tx1">
                    <a:lumMod val="95000"/>
                    <a:lumOff val="5000"/>
                  </a:schemeClr>
                </a:solidFill>
                <a:latin typeface="+mn-lt"/>
                <a:ea typeface="+mn-ea"/>
                <a:cs typeface="+mn-ea"/>
                <a:sym typeface="+mn-lt"/>
              </a:rPr>
              <a:t>流暢影像體驗</a:t>
            </a:r>
            <a:endParaRPr lang="en-US" sz="3600">
              <a:solidFill>
                <a:schemeClr val="tx1">
                  <a:lumMod val="95000"/>
                  <a:lumOff val="5000"/>
                </a:schemeClr>
              </a:solidFill>
              <a:latin typeface="+mn-lt"/>
              <a:ea typeface="+mn-ea"/>
              <a:cs typeface="+mn-ea"/>
              <a:sym typeface="+mn-lt"/>
            </a:endParaRPr>
          </a:p>
        </p:txBody>
      </p:sp>
      <p:pic>
        <p:nvPicPr>
          <p:cNvPr id="8" name="圖片 7">
            <a:extLst>
              <a:ext uri="{FF2B5EF4-FFF2-40B4-BE49-F238E27FC236}">
                <a16:creationId xmlns:a16="http://schemas.microsoft.com/office/drawing/2014/main" id="{0C66C69A-64E9-4776-B5C1-C0611029489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7455" y="4531662"/>
            <a:ext cx="12958461" cy="742218"/>
          </a:xfrm>
          <a:prstGeom prst="rect">
            <a:avLst/>
          </a:prstGeom>
        </p:spPr>
      </p:pic>
      <p:pic>
        <p:nvPicPr>
          <p:cNvPr id="9" name="圖片 8">
            <a:extLst>
              <a:ext uri="{FF2B5EF4-FFF2-40B4-BE49-F238E27FC236}">
                <a16:creationId xmlns:a16="http://schemas.microsoft.com/office/drawing/2014/main" id="{62D15819-A13B-49E2-9635-9C10982D8D0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930" y="1216304"/>
            <a:ext cx="8228137" cy="5143500"/>
          </a:xfrm>
          <a:prstGeom prst="rect">
            <a:avLst/>
          </a:prstGeom>
        </p:spPr>
      </p:pic>
      <p:pic>
        <p:nvPicPr>
          <p:cNvPr id="10" name="圖片 9" descr="一張含有 室內, 牆 的圖片&#10;&#10;描述是以非常高的可信度產生">
            <a:extLst>
              <a:ext uri="{FF2B5EF4-FFF2-40B4-BE49-F238E27FC236}">
                <a16:creationId xmlns:a16="http://schemas.microsoft.com/office/drawing/2014/main" id="{AB0BEEDC-FC61-4198-BFDA-BAC8661B2B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572" y="1322907"/>
            <a:ext cx="4648855" cy="2711046"/>
          </a:xfrm>
          <a:prstGeom prst="rect">
            <a:avLst/>
          </a:prstGeom>
        </p:spPr>
      </p:pic>
    </p:spTree>
    <p:extLst>
      <p:ext uri="{BB962C8B-B14F-4D97-AF65-F5344CB8AC3E}">
        <p14:creationId xmlns:p14="http://schemas.microsoft.com/office/powerpoint/2010/main" val="786004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1">
            <a:extLst>
              <a:ext uri="{FF2B5EF4-FFF2-40B4-BE49-F238E27FC236}">
                <a16:creationId xmlns:a16="http://schemas.microsoft.com/office/drawing/2014/main" id="{2A776AE7-221D-144C-A648-632A55F1A9D0}"/>
              </a:ext>
            </a:extLst>
          </p:cNvPr>
          <p:cNvSpPr txBox="1">
            <a:spLocks/>
          </p:cNvSpPr>
          <p:nvPr/>
        </p:nvSpPr>
        <p:spPr>
          <a:xfrm>
            <a:off x="184245" y="0"/>
            <a:ext cx="8795982" cy="717571"/>
          </a:xfrm>
          <a:prstGeom prst="rect">
            <a:avLst/>
          </a:prstGeom>
        </p:spPr>
        <p:txBody>
          <a:bodyPr anchor="t"/>
          <a:lstStyle/>
          <a:p>
            <a:endParaRPr kumimoji="0" lang="en-US" sz="3200" b="1" i="0" u="none" strike="noStrike" kern="0" cap="none" spc="0" normalizeH="0" baseline="0" noProof="0">
              <a:ln>
                <a:noFill/>
              </a:ln>
              <a:solidFill>
                <a:schemeClr val="bg1"/>
              </a:solidFill>
              <a:effectLst/>
              <a:uLnTx/>
              <a:uFillTx/>
              <a:cs typeface="+mn-ea"/>
              <a:sym typeface="+mn-lt"/>
            </a:endParaRPr>
          </a:p>
        </p:txBody>
      </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xfrm>
            <a:off x="0" y="127797"/>
            <a:ext cx="9144000" cy="822960"/>
          </a:xfrm>
          <a:effectLst/>
        </p:spPr>
        <p:txBody>
          <a:bodyPr>
            <a:noAutofit/>
          </a:bodyPr>
          <a:lstStyle/>
          <a:p>
            <a:pPr algn="ctr">
              <a:lnSpc>
                <a:spcPts val="3600"/>
              </a:lnSpc>
            </a:pPr>
            <a:r>
              <a:rPr lang="en-US" altLang="zh-TW" sz="3400" err="1">
                <a:solidFill>
                  <a:schemeClr val="tx1">
                    <a:lumMod val="95000"/>
                    <a:lumOff val="5000"/>
                  </a:schemeClr>
                </a:solidFill>
                <a:latin typeface="+mn-lt"/>
                <a:ea typeface="+mn-ea"/>
                <a:cs typeface="+mn-ea"/>
                <a:sym typeface="+mn-lt"/>
              </a:rPr>
              <a:t>HybridDesk</a:t>
            </a:r>
            <a:r>
              <a:rPr lang="en-US" altLang="zh-TW" sz="3400">
                <a:solidFill>
                  <a:schemeClr val="tx1">
                    <a:lumMod val="95000"/>
                    <a:lumOff val="5000"/>
                  </a:schemeClr>
                </a:solidFill>
                <a:latin typeface="+mn-lt"/>
                <a:ea typeface="+mn-ea"/>
                <a:cs typeface="+mn-ea"/>
                <a:sym typeface="+mn-lt"/>
              </a:rPr>
              <a:t> Station </a:t>
            </a:r>
            <a:r>
              <a:rPr lang="zh-TW" altLang="en-US" sz="3400">
                <a:solidFill>
                  <a:schemeClr val="tx1">
                    <a:lumMod val="95000"/>
                    <a:lumOff val="5000"/>
                  </a:schemeClr>
                </a:solidFill>
                <a:latin typeface="+mn-lt"/>
                <a:ea typeface="+mn-ea"/>
                <a:cs typeface="+mn-ea"/>
                <a:sym typeface="+mn-lt"/>
              </a:rPr>
              <a:t>提供多樣化多媒體功能</a:t>
            </a:r>
            <a:r>
              <a:rPr lang="en-US" altLang="zh-TW" sz="3400">
                <a:solidFill>
                  <a:schemeClr val="tx1">
                    <a:lumMod val="95000"/>
                    <a:lumOff val="5000"/>
                  </a:schemeClr>
                </a:solidFill>
                <a:latin typeface="+mn-lt"/>
                <a:ea typeface="+mn-ea"/>
                <a:cs typeface="+mn-ea"/>
                <a:sym typeface="+mn-lt"/>
              </a:rPr>
              <a:t> </a:t>
            </a:r>
            <a:endParaRPr lang="en-US" sz="3400" spc="-150">
              <a:solidFill>
                <a:schemeClr val="tx1">
                  <a:lumMod val="95000"/>
                  <a:lumOff val="5000"/>
                </a:schemeClr>
              </a:solidFill>
              <a:latin typeface="+mn-lt"/>
              <a:ea typeface="+mn-ea"/>
              <a:cs typeface="+mn-ea"/>
              <a:sym typeface="+mn-lt"/>
            </a:endParaRPr>
          </a:p>
        </p:txBody>
      </p:sp>
      <p:pic>
        <p:nvPicPr>
          <p:cNvPr id="21" name="圖片 20">
            <a:extLst>
              <a:ext uri="{FF2B5EF4-FFF2-40B4-BE49-F238E27FC236}">
                <a16:creationId xmlns:a16="http://schemas.microsoft.com/office/drawing/2014/main" id="{2D8275E2-EE17-44C2-B227-DE90DAEB47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3863" y="2742053"/>
            <a:ext cx="4074913" cy="742218"/>
          </a:xfrm>
          <a:prstGeom prst="rect">
            <a:avLst/>
          </a:prstGeom>
        </p:spPr>
      </p:pic>
      <p:cxnSp>
        <p:nvCxnSpPr>
          <p:cNvPr id="22" name="Shape 358">
            <a:extLst>
              <a:ext uri="{FF2B5EF4-FFF2-40B4-BE49-F238E27FC236}">
                <a16:creationId xmlns:a16="http://schemas.microsoft.com/office/drawing/2014/main" id="{FF667F6C-C084-4EC7-9EF1-A84D66ED807C}"/>
              </a:ext>
            </a:extLst>
          </p:cNvPr>
          <p:cNvCxnSpPr/>
          <p:nvPr/>
        </p:nvCxnSpPr>
        <p:spPr>
          <a:xfrm rot="10800000">
            <a:off x="2102173" y="2086147"/>
            <a:ext cx="1045737" cy="1550"/>
          </a:xfrm>
          <a:prstGeom prst="straightConnector1">
            <a:avLst/>
          </a:prstGeom>
          <a:noFill/>
          <a:ln w="28575" cap="rnd" cmpd="sng">
            <a:solidFill>
              <a:schemeClr val="tx1">
                <a:lumMod val="85000"/>
                <a:lumOff val="15000"/>
              </a:schemeClr>
            </a:solidFill>
            <a:prstDash val="sysDot"/>
            <a:round/>
            <a:headEnd type="none" w="lg" len="lg"/>
            <a:tailEnd type="none" w="lg" len="lg"/>
          </a:ln>
        </p:spPr>
      </p:cxnSp>
      <p:pic>
        <p:nvPicPr>
          <p:cNvPr id="23" name="Shape 351">
            <a:extLst>
              <a:ext uri="{FF2B5EF4-FFF2-40B4-BE49-F238E27FC236}">
                <a16:creationId xmlns:a16="http://schemas.microsoft.com/office/drawing/2014/main" id="{C3CC6837-DC4C-4247-B150-F55C2A12928D}"/>
              </a:ext>
            </a:extLst>
          </p:cNvPr>
          <p:cNvPicPr preferRelativeResize="0"/>
          <p:nvPr/>
        </p:nvPicPr>
        <p:blipFill>
          <a:blip r:embed="rId3" cstate="screen">
            <a:alphaModFix/>
            <a:lum bright="70000" contrast="-70000"/>
            <a:extLst>
              <a:ext uri="{28A0092B-C50C-407E-A947-70E740481C1C}">
                <a14:useLocalDpi xmlns:a14="http://schemas.microsoft.com/office/drawing/2010/main"/>
              </a:ext>
            </a:extLst>
          </a:blip>
          <a:stretch>
            <a:fillRect/>
          </a:stretch>
        </p:blipFill>
        <p:spPr>
          <a:xfrm rot="2070020">
            <a:off x="651055" y="1863172"/>
            <a:ext cx="762128" cy="762219"/>
          </a:xfrm>
          <a:prstGeom prst="rect">
            <a:avLst/>
          </a:prstGeom>
          <a:noFill/>
          <a:ln>
            <a:noFill/>
          </a:ln>
        </p:spPr>
      </p:pic>
      <p:pic>
        <p:nvPicPr>
          <p:cNvPr id="24" name="Shape 352">
            <a:extLst>
              <a:ext uri="{FF2B5EF4-FFF2-40B4-BE49-F238E27FC236}">
                <a16:creationId xmlns:a16="http://schemas.microsoft.com/office/drawing/2014/main" id="{39A7557F-7171-4E77-BC89-08B16C20C156}"/>
              </a:ext>
            </a:extLst>
          </p:cNvPr>
          <p:cNvPicPr preferRelativeResize="0"/>
          <p:nvPr/>
        </p:nvPicPr>
        <p:blipFill>
          <a:blip r:embed="rId4" cstate="screen">
            <a:alphaModFix/>
            <a:lum bright="70000" contrast="-70000"/>
            <a:extLst>
              <a:ext uri="{28A0092B-C50C-407E-A947-70E740481C1C}">
                <a14:useLocalDpi xmlns:a14="http://schemas.microsoft.com/office/drawing/2010/main"/>
              </a:ext>
            </a:extLst>
          </a:blip>
          <a:stretch>
            <a:fillRect/>
          </a:stretch>
        </p:blipFill>
        <p:spPr>
          <a:xfrm>
            <a:off x="1266705" y="2231578"/>
            <a:ext cx="697158" cy="697241"/>
          </a:xfrm>
          <a:prstGeom prst="rect">
            <a:avLst/>
          </a:prstGeom>
          <a:noFill/>
          <a:ln>
            <a:noFill/>
          </a:ln>
        </p:spPr>
      </p:pic>
      <p:sp>
        <p:nvSpPr>
          <p:cNvPr id="27" name="Shape 364">
            <a:extLst>
              <a:ext uri="{FF2B5EF4-FFF2-40B4-BE49-F238E27FC236}">
                <a16:creationId xmlns:a16="http://schemas.microsoft.com/office/drawing/2014/main" id="{0469DC3F-8F8D-4858-8B0B-790A52EE6254}"/>
              </a:ext>
            </a:extLst>
          </p:cNvPr>
          <p:cNvSpPr txBox="1"/>
          <p:nvPr/>
        </p:nvSpPr>
        <p:spPr>
          <a:xfrm>
            <a:off x="5524141" y="4177345"/>
            <a:ext cx="1373959" cy="296317"/>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r>
              <a:rPr lang="en-US" sz="1200" b="1" err="1">
                <a:solidFill>
                  <a:schemeClr val="tx1"/>
                </a:solidFill>
                <a:latin typeface="+mn-lt"/>
                <a:ea typeface="+mn-ea"/>
                <a:cs typeface="+mn-ea"/>
                <a:sym typeface="+mn-lt"/>
              </a:rPr>
              <a:t>Qremote</a:t>
            </a:r>
            <a:r>
              <a:rPr lang="en-US" sz="1200" b="1">
                <a:solidFill>
                  <a:schemeClr val="tx1"/>
                </a:solidFill>
                <a:latin typeface="+mn-lt"/>
                <a:ea typeface="+mn-ea"/>
                <a:cs typeface="+mn-ea"/>
                <a:sym typeface="+mn-lt"/>
              </a:rPr>
              <a:t> App</a:t>
            </a:r>
          </a:p>
        </p:txBody>
      </p:sp>
      <p:sp>
        <p:nvSpPr>
          <p:cNvPr id="29" name="Shape 366">
            <a:extLst>
              <a:ext uri="{FF2B5EF4-FFF2-40B4-BE49-F238E27FC236}">
                <a16:creationId xmlns:a16="http://schemas.microsoft.com/office/drawing/2014/main" id="{4E6F4F90-615F-4C8F-93DA-F855555DA75E}"/>
              </a:ext>
            </a:extLst>
          </p:cNvPr>
          <p:cNvSpPr txBox="1"/>
          <p:nvPr/>
        </p:nvSpPr>
        <p:spPr>
          <a:xfrm>
            <a:off x="350897" y="2719646"/>
            <a:ext cx="1054118" cy="296317"/>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en-US" sz="1200" b="1">
                <a:solidFill>
                  <a:schemeClr val="tx1"/>
                </a:solidFill>
                <a:latin typeface="+mn-lt"/>
                <a:ea typeface="+mn-ea"/>
                <a:cs typeface="+mn-ea"/>
                <a:sym typeface="+mn-lt"/>
              </a:rPr>
              <a:t>Mouse &amp; </a:t>
            </a:r>
          </a:p>
          <a:p>
            <a:pPr lvl="0" rtl="0">
              <a:spcBef>
                <a:spcPts val="0"/>
              </a:spcBef>
              <a:buNone/>
            </a:pPr>
            <a:r>
              <a:rPr lang="en-US" sz="1200" b="1">
                <a:solidFill>
                  <a:schemeClr val="tx1"/>
                </a:solidFill>
                <a:latin typeface="+mn-lt"/>
                <a:ea typeface="+mn-ea"/>
                <a:cs typeface="+mn-ea"/>
                <a:sym typeface="+mn-lt"/>
              </a:rPr>
              <a:t>Keyboard</a:t>
            </a:r>
          </a:p>
        </p:txBody>
      </p:sp>
      <p:pic>
        <p:nvPicPr>
          <p:cNvPr id="30" name="Shape 363">
            <a:extLst>
              <a:ext uri="{FF2B5EF4-FFF2-40B4-BE49-F238E27FC236}">
                <a16:creationId xmlns:a16="http://schemas.microsoft.com/office/drawing/2014/main" id="{788FB7C7-7D6D-4BF0-950C-BB3814C439E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814042" y="3781925"/>
            <a:ext cx="623207" cy="1108574"/>
          </a:xfrm>
          <a:prstGeom prst="rect">
            <a:avLst/>
          </a:prstGeom>
          <a:noFill/>
          <a:ln>
            <a:noFill/>
          </a:ln>
          <a:effectLst>
            <a:outerShdw blurRad="228600" dist="190500" dir="4140000" algn="t" rotWithShape="0">
              <a:prstClr val="black">
                <a:alpha val="40000"/>
              </a:prstClr>
            </a:outerShdw>
          </a:effectLst>
        </p:spPr>
      </p:pic>
      <p:cxnSp>
        <p:nvCxnSpPr>
          <p:cNvPr id="31" name="直線接點 30">
            <a:extLst>
              <a:ext uri="{FF2B5EF4-FFF2-40B4-BE49-F238E27FC236}">
                <a16:creationId xmlns:a16="http://schemas.microsoft.com/office/drawing/2014/main" id="{FFC79C4F-2CDA-4CDD-9CB3-595F8C1CE17E}"/>
              </a:ext>
            </a:extLst>
          </p:cNvPr>
          <p:cNvCxnSpPr/>
          <p:nvPr/>
        </p:nvCxnSpPr>
        <p:spPr>
          <a:xfrm>
            <a:off x="4054216" y="2086148"/>
            <a:ext cx="2997780" cy="155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Shape 723">
            <a:extLst>
              <a:ext uri="{FF2B5EF4-FFF2-40B4-BE49-F238E27FC236}">
                <a16:creationId xmlns:a16="http://schemas.microsoft.com/office/drawing/2014/main" id="{50956B6D-9AE0-412D-8A48-CA7BFAB7F85D}"/>
              </a:ext>
            </a:extLst>
          </p:cNvPr>
          <p:cNvSpPr/>
          <p:nvPr/>
        </p:nvSpPr>
        <p:spPr>
          <a:xfrm>
            <a:off x="2988886" y="1321517"/>
            <a:ext cx="1742895" cy="1743102"/>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200">
              <a:solidFill>
                <a:schemeClr val="dk1"/>
              </a:solidFill>
              <a:latin typeface="+mn-lt"/>
              <a:ea typeface="+mn-ea"/>
              <a:cs typeface="+mn-ea"/>
              <a:sym typeface="+mn-lt"/>
            </a:endParaRPr>
          </a:p>
        </p:txBody>
      </p:sp>
      <p:pic>
        <p:nvPicPr>
          <p:cNvPr id="33" name="Picture 2" descr="C:\Users\Han Tsai\Desktop\HD_直播\MPNITOR.png">
            <a:extLst>
              <a:ext uri="{FF2B5EF4-FFF2-40B4-BE49-F238E27FC236}">
                <a16:creationId xmlns:a16="http://schemas.microsoft.com/office/drawing/2014/main" id="{15D464FE-1C7D-48C4-9E9B-7D357482670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31977" y="1432004"/>
            <a:ext cx="2511144" cy="1956371"/>
          </a:xfrm>
          <a:prstGeom prst="rect">
            <a:avLst/>
          </a:prstGeom>
          <a:noFill/>
        </p:spPr>
      </p:pic>
      <p:pic>
        <p:nvPicPr>
          <p:cNvPr id="40" name="圖片 39">
            <a:extLst>
              <a:ext uri="{FF2B5EF4-FFF2-40B4-BE49-F238E27FC236}">
                <a16:creationId xmlns:a16="http://schemas.microsoft.com/office/drawing/2014/main" id="{8825F5E9-BE31-4E7C-8B2B-A90C2E303D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9530" y="1519638"/>
            <a:ext cx="981609" cy="981725"/>
          </a:xfrm>
          <a:prstGeom prst="rect">
            <a:avLst/>
          </a:prstGeom>
        </p:spPr>
      </p:pic>
      <p:cxnSp>
        <p:nvCxnSpPr>
          <p:cNvPr id="4" name="接點: 肘形 3">
            <a:extLst>
              <a:ext uri="{FF2B5EF4-FFF2-40B4-BE49-F238E27FC236}">
                <a16:creationId xmlns:a16="http://schemas.microsoft.com/office/drawing/2014/main" id="{C3542F7A-D397-42A4-A195-0738D127D772}"/>
              </a:ext>
            </a:extLst>
          </p:cNvPr>
          <p:cNvCxnSpPr>
            <a:cxnSpLocks/>
          </p:cNvCxnSpPr>
          <p:nvPr/>
        </p:nvCxnSpPr>
        <p:spPr>
          <a:xfrm rot="16200000" flipH="1">
            <a:off x="3602496" y="3082038"/>
            <a:ext cx="1497286" cy="1013027"/>
          </a:xfrm>
          <a:prstGeom prst="bentConnector2">
            <a:avLst/>
          </a:prstGeom>
          <a:ln w="28575" cap="rnd">
            <a:solidFill>
              <a:srgbClr val="262626"/>
            </a:solidFill>
            <a:prstDash val="sysDot"/>
            <a:round/>
          </a:ln>
        </p:spPr>
        <p:style>
          <a:lnRef idx="1">
            <a:schemeClr val="accent1"/>
          </a:lnRef>
          <a:fillRef idx="0">
            <a:schemeClr val="accent1"/>
          </a:fillRef>
          <a:effectRef idx="0">
            <a:schemeClr val="accent1"/>
          </a:effectRef>
          <a:fontRef idx="minor">
            <a:schemeClr val="tx1"/>
          </a:fontRef>
        </p:style>
      </p:cxnSp>
      <p:sp>
        <p:nvSpPr>
          <p:cNvPr id="5" name="矩形: 圓角 4">
            <a:extLst>
              <a:ext uri="{FF2B5EF4-FFF2-40B4-BE49-F238E27FC236}">
                <a16:creationId xmlns:a16="http://schemas.microsoft.com/office/drawing/2014/main" id="{79DD7C36-AE55-4B71-8AD0-4706369DA93D}"/>
              </a:ext>
            </a:extLst>
          </p:cNvPr>
          <p:cNvSpPr/>
          <p:nvPr/>
        </p:nvSpPr>
        <p:spPr>
          <a:xfrm>
            <a:off x="1292551" y="1915197"/>
            <a:ext cx="1033972" cy="343449"/>
          </a:xfrm>
          <a:prstGeom prst="roundRect">
            <a:avLst>
              <a:gd name="adj" fmla="val 8555"/>
            </a:avLst>
          </a:prstGeom>
          <a:solidFill>
            <a:srgbClr val="C7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u="none" strike="noStrike" cap="none">
                <a:solidFill>
                  <a:schemeClr val="bg1"/>
                </a:solidFill>
                <a:cs typeface="+mn-ea"/>
                <a:sym typeface="+mn-lt"/>
              </a:rPr>
              <a:t>USB</a:t>
            </a:r>
            <a:endParaRPr lang="en-US" altLang="zh-TW" b="1" i="0" u="none" strike="noStrike" cap="none">
              <a:solidFill>
                <a:schemeClr val="bg1"/>
              </a:solidFill>
              <a:cs typeface="+mn-ea"/>
              <a:sym typeface="+mn-lt"/>
            </a:endParaRPr>
          </a:p>
        </p:txBody>
      </p:sp>
      <p:sp>
        <p:nvSpPr>
          <p:cNvPr id="26" name="矩形: 圓角 25">
            <a:extLst>
              <a:ext uri="{FF2B5EF4-FFF2-40B4-BE49-F238E27FC236}">
                <a16:creationId xmlns:a16="http://schemas.microsoft.com/office/drawing/2014/main" id="{51EA9E4F-B8DB-40D6-AD65-B259CED95DEA}"/>
              </a:ext>
            </a:extLst>
          </p:cNvPr>
          <p:cNvSpPr/>
          <p:nvPr/>
        </p:nvSpPr>
        <p:spPr>
          <a:xfrm>
            <a:off x="4899481" y="1915197"/>
            <a:ext cx="1033972" cy="343449"/>
          </a:xfrm>
          <a:prstGeom prst="roundRect">
            <a:avLst>
              <a:gd name="adj" fmla="val 8555"/>
            </a:avLst>
          </a:prstGeom>
          <a:solidFill>
            <a:srgbClr val="C7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r>
              <a:rPr lang="en-US" altLang="zh-TW" b="1" u="none" strike="noStrike" cap="none">
                <a:solidFill>
                  <a:schemeClr val="bg1"/>
                </a:solidFill>
                <a:cs typeface="+mn-ea"/>
                <a:sym typeface="+mn-lt"/>
              </a:rPr>
              <a:t>HDMI</a:t>
            </a:r>
            <a:endParaRPr lang="en-US" altLang="zh-TW" b="1" i="0" u="none" strike="noStrike" cap="none">
              <a:solidFill>
                <a:schemeClr val="bg1"/>
              </a:solidFill>
              <a:cs typeface="+mn-ea"/>
              <a:sym typeface="+mn-lt"/>
            </a:endParaRPr>
          </a:p>
        </p:txBody>
      </p:sp>
      <p:sp>
        <p:nvSpPr>
          <p:cNvPr id="28" name="矩形: 圓角 27">
            <a:extLst>
              <a:ext uri="{FF2B5EF4-FFF2-40B4-BE49-F238E27FC236}">
                <a16:creationId xmlns:a16="http://schemas.microsoft.com/office/drawing/2014/main" id="{3B8EB6A9-C90A-43A7-89BF-4020BAAEADF2}"/>
              </a:ext>
            </a:extLst>
          </p:cNvPr>
          <p:cNvSpPr/>
          <p:nvPr/>
        </p:nvSpPr>
        <p:spPr>
          <a:xfrm>
            <a:off x="3275741" y="3726308"/>
            <a:ext cx="1128264" cy="343449"/>
          </a:xfrm>
          <a:prstGeom prst="roundRect">
            <a:avLst>
              <a:gd name="adj" fmla="val 8555"/>
            </a:avLst>
          </a:prstGeom>
          <a:solidFill>
            <a:srgbClr val="C7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400"/>
            </a:pPr>
            <a:r>
              <a:rPr lang="en-US" altLang="zh-TW" b="1">
                <a:solidFill>
                  <a:schemeClr val="bg1"/>
                </a:solidFill>
                <a:cs typeface="+mn-ea"/>
                <a:sym typeface="+mn-lt"/>
              </a:rPr>
              <a:t>Network</a:t>
            </a:r>
          </a:p>
        </p:txBody>
      </p:sp>
      <p:pic>
        <p:nvPicPr>
          <p:cNvPr id="41" name="圖片 40">
            <a:extLst>
              <a:ext uri="{FF2B5EF4-FFF2-40B4-BE49-F238E27FC236}">
                <a16:creationId xmlns:a16="http://schemas.microsoft.com/office/drawing/2014/main" id="{E965F5F9-A9E9-46E7-B1E9-89840D996DC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249276" y="2258646"/>
            <a:ext cx="3296892" cy="1043564"/>
          </a:xfrm>
          <a:prstGeom prst="rect">
            <a:avLst/>
          </a:prstGeom>
        </p:spPr>
      </p:pic>
    </p:spTree>
    <p:extLst>
      <p:ext uri="{BB962C8B-B14F-4D97-AF65-F5344CB8AC3E}">
        <p14:creationId xmlns:p14="http://schemas.microsoft.com/office/powerpoint/2010/main" val="343391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F0B8E3-30BC-4126-BB3D-71B97D705D68}"/>
              </a:ext>
            </a:extLst>
          </p:cNvPr>
          <p:cNvSpPr txBox="1">
            <a:spLocks/>
          </p:cNvSpPr>
          <p:nvPr/>
        </p:nvSpPr>
        <p:spPr>
          <a:xfrm>
            <a:off x="184245" y="0"/>
            <a:ext cx="8795982" cy="634621"/>
          </a:xfrm>
          <a:prstGeom prst="rect">
            <a:avLst/>
          </a:prstGeom>
        </p:spPr>
        <p:txBody>
          <a:bodyPr/>
          <a:lstStyle/>
          <a:p>
            <a:pPr lvl="0"/>
            <a:endParaRPr kumimoji="0" lang="en-US" sz="3200" b="1" i="0" u="none" strike="noStrike" kern="0" cap="none" spc="0" normalizeH="0" baseline="0" noProof="0">
              <a:ln>
                <a:noFill/>
              </a:ln>
              <a:solidFill>
                <a:schemeClr val="bg1"/>
              </a:solidFill>
              <a:effectLst/>
              <a:uLnTx/>
              <a:uFillTx/>
              <a:cs typeface="+mn-ea"/>
              <a:sym typeface="+mn-lt"/>
            </a:endParaRPr>
          </a:p>
        </p:txBody>
      </p:sp>
      <p:sp>
        <p:nvSpPr>
          <p:cNvPr id="2" name="Title 1">
            <a:extLst>
              <a:ext uri="{FF2B5EF4-FFF2-40B4-BE49-F238E27FC236}">
                <a16:creationId xmlns:a16="http://schemas.microsoft.com/office/drawing/2014/main" id="{2446E12F-098C-1B44-A15C-115F7B9AD9F1}"/>
              </a:ext>
            </a:extLst>
          </p:cNvPr>
          <p:cNvSpPr>
            <a:spLocks noGrp="1"/>
          </p:cNvSpPr>
          <p:nvPr>
            <p:ph type="title"/>
          </p:nvPr>
        </p:nvSpPr>
        <p:spPr>
          <a:xfrm>
            <a:off x="0" y="154727"/>
            <a:ext cx="9144000" cy="822960"/>
          </a:xfrm>
          <a:effectLst/>
        </p:spPr>
        <p:txBody>
          <a:bodyPr>
            <a:normAutofit/>
          </a:bodyPr>
          <a:lstStyle/>
          <a:p>
            <a:pPr algn="ctr"/>
            <a:r>
              <a:rPr lang="zh-TW" altLang="en-US" sz="3400">
                <a:solidFill>
                  <a:schemeClr val="tx1">
                    <a:lumMod val="95000"/>
                    <a:lumOff val="5000"/>
                  </a:schemeClr>
                </a:solidFill>
                <a:latin typeface="+mn-lt"/>
                <a:ea typeface="+mn-ea"/>
                <a:cs typeface="+mn-ea"/>
                <a:sym typeface="+mn-lt"/>
              </a:rPr>
              <a:t>多樣化的</a:t>
            </a:r>
            <a:r>
              <a:rPr lang="en-US" altLang="zh-TW" sz="3400">
                <a:solidFill>
                  <a:schemeClr val="tx1">
                    <a:lumMod val="95000"/>
                    <a:lumOff val="5000"/>
                  </a:schemeClr>
                </a:solidFill>
                <a:latin typeface="+mn-lt"/>
                <a:ea typeface="+mn-ea"/>
                <a:cs typeface="+mn-ea"/>
                <a:sym typeface="+mn-lt"/>
              </a:rPr>
              <a:t> </a:t>
            </a:r>
            <a:r>
              <a:rPr lang="en-US" altLang="zh-TW" sz="3400" err="1">
                <a:solidFill>
                  <a:schemeClr val="tx1">
                    <a:lumMod val="95000"/>
                    <a:lumOff val="5000"/>
                  </a:schemeClr>
                </a:solidFill>
                <a:latin typeface="+mn-lt"/>
                <a:ea typeface="+mn-ea"/>
                <a:cs typeface="+mn-ea"/>
                <a:sym typeface="+mn-lt"/>
              </a:rPr>
              <a:t>HybridDesk</a:t>
            </a:r>
            <a:r>
              <a:rPr lang="zh-TW" altLang="en-US" sz="3400">
                <a:solidFill>
                  <a:schemeClr val="tx1">
                    <a:lumMod val="95000"/>
                    <a:lumOff val="5000"/>
                  </a:schemeClr>
                </a:solidFill>
                <a:latin typeface="+mn-lt"/>
                <a:ea typeface="+mn-ea"/>
                <a:cs typeface="+mn-ea"/>
                <a:sym typeface="+mn-lt"/>
              </a:rPr>
              <a:t> </a:t>
            </a:r>
            <a:r>
              <a:rPr lang="en-US" altLang="zh-TW" sz="3400">
                <a:solidFill>
                  <a:schemeClr val="tx1">
                    <a:lumMod val="95000"/>
                    <a:lumOff val="5000"/>
                  </a:schemeClr>
                </a:solidFill>
                <a:latin typeface="+mn-lt"/>
                <a:ea typeface="+mn-ea"/>
                <a:cs typeface="+mn-ea"/>
                <a:sym typeface="+mn-lt"/>
              </a:rPr>
              <a:t>Station </a:t>
            </a:r>
            <a:r>
              <a:rPr lang="zh-TW" altLang="en-US" sz="3400">
                <a:solidFill>
                  <a:schemeClr val="tx1">
                    <a:lumMod val="95000"/>
                    <a:lumOff val="5000"/>
                  </a:schemeClr>
                </a:solidFill>
                <a:latin typeface="+mn-lt"/>
                <a:ea typeface="+mn-ea"/>
                <a:cs typeface="+mn-ea"/>
                <a:sym typeface="+mn-lt"/>
              </a:rPr>
              <a:t>應用程式</a:t>
            </a:r>
            <a:endParaRPr lang="en-US" sz="3400">
              <a:solidFill>
                <a:schemeClr val="tx1">
                  <a:lumMod val="95000"/>
                  <a:lumOff val="5000"/>
                </a:schemeClr>
              </a:solidFill>
              <a:latin typeface="+mn-lt"/>
              <a:ea typeface="+mn-ea"/>
              <a:cs typeface="+mn-ea"/>
              <a:sym typeface="+mn-lt"/>
            </a:endParaRPr>
          </a:p>
        </p:txBody>
      </p:sp>
      <p:grpSp>
        <p:nvGrpSpPr>
          <p:cNvPr id="24" name="群組 23">
            <a:extLst>
              <a:ext uri="{FF2B5EF4-FFF2-40B4-BE49-F238E27FC236}">
                <a16:creationId xmlns:a16="http://schemas.microsoft.com/office/drawing/2014/main" id="{D49A1468-39D9-4C9D-9BD2-8283E9E58FB8}"/>
              </a:ext>
            </a:extLst>
          </p:cNvPr>
          <p:cNvGrpSpPr/>
          <p:nvPr/>
        </p:nvGrpSpPr>
        <p:grpSpPr>
          <a:xfrm>
            <a:off x="6187403" y="2795427"/>
            <a:ext cx="3086633" cy="1484178"/>
            <a:chOff x="6260091" y="1217707"/>
            <a:chExt cx="4307317" cy="4160999"/>
          </a:xfrm>
        </p:grpSpPr>
        <p:sp>
          <p:nvSpPr>
            <p:cNvPr id="43" name="矩形: 圓角 42">
              <a:extLst>
                <a:ext uri="{FF2B5EF4-FFF2-40B4-BE49-F238E27FC236}">
                  <a16:creationId xmlns:a16="http://schemas.microsoft.com/office/drawing/2014/main" id="{1249BFA2-D00C-4FF6-8744-59F3C5ABEDED}"/>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矩形 43">
              <a:extLst>
                <a:ext uri="{FF2B5EF4-FFF2-40B4-BE49-F238E27FC236}">
                  <a16:creationId xmlns:a16="http://schemas.microsoft.com/office/drawing/2014/main" id="{684585E8-7BDA-4494-A640-E20FCB688FA4}"/>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45" name="群組 44">
            <a:extLst>
              <a:ext uri="{FF2B5EF4-FFF2-40B4-BE49-F238E27FC236}">
                <a16:creationId xmlns:a16="http://schemas.microsoft.com/office/drawing/2014/main" id="{3B8FEAE7-1AE3-4123-AC6F-4CCB72B72225}"/>
              </a:ext>
            </a:extLst>
          </p:cNvPr>
          <p:cNvGrpSpPr/>
          <p:nvPr/>
        </p:nvGrpSpPr>
        <p:grpSpPr>
          <a:xfrm>
            <a:off x="3388759" y="2798441"/>
            <a:ext cx="3086633" cy="1484178"/>
            <a:chOff x="6260091" y="1217707"/>
            <a:chExt cx="4307317" cy="4160999"/>
          </a:xfrm>
        </p:grpSpPr>
        <p:sp>
          <p:nvSpPr>
            <p:cNvPr id="46" name="矩形: 圓角 45">
              <a:extLst>
                <a:ext uri="{FF2B5EF4-FFF2-40B4-BE49-F238E27FC236}">
                  <a16:creationId xmlns:a16="http://schemas.microsoft.com/office/drawing/2014/main" id="{1634F44A-7A5B-429A-A0E5-2C49DC509646}"/>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7" name="矩形 46">
              <a:extLst>
                <a:ext uri="{FF2B5EF4-FFF2-40B4-BE49-F238E27FC236}">
                  <a16:creationId xmlns:a16="http://schemas.microsoft.com/office/drawing/2014/main" id="{0581BECF-3859-412D-BAEA-796EA7C2382C}"/>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48" name="群組 47">
            <a:extLst>
              <a:ext uri="{FF2B5EF4-FFF2-40B4-BE49-F238E27FC236}">
                <a16:creationId xmlns:a16="http://schemas.microsoft.com/office/drawing/2014/main" id="{797DF6A5-2FE5-40D2-A32E-EC66417B806C}"/>
              </a:ext>
            </a:extLst>
          </p:cNvPr>
          <p:cNvGrpSpPr/>
          <p:nvPr/>
        </p:nvGrpSpPr>
        <p:grpSpPr>
          <a:xfrm>
            <a:off x="631402" y="2808422"/>
            <a:ext cx="3086633" cy="1484178"/>
            <a:chOff x="6260091" y="1217707"/>
            <a:chExt cx="4307317" cy="4160999"/>
          </a:xfrm>
        </p:grpSpPr>
        <p:sp>
          <p:nvSpPr>
            <p:cNvPr id="49" name="矩形: 圓角 48">
              <a:extLst>
                <a:ext uri="{FF2B5EF4-FFF2-40B4-BE49-F238E27FC236}">
                  <a16:creationId xmlns:a16="http://schemas.microsoft.com/office/drawing/2014/main" id="{8D21CB04-B4EE-4096-8814-696979C656E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矩形 49">
              <a:extLst>
                <a:ext uri="{FF2B5EF4-FFF2-40B4-BE49-F238E27FC236}">
                  <a16:creationId xmlns:a16="http://schemas.microsoft.com/office/drawing/2014/main" id="{D35801F8-7C0D-49CB-BB52-C0AB54A5654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51" name="群組 50">
            <a:extLst>
              <a:ext uri="{FF2B5EF4-FFF2-40B4-BE49-F238E27FC236}">
                <a16:creationId xmlns:a16="http://schemas.microsoft.com/office/drawing/2014/main" id="{3530FB03-7B35-4D75-A74F-09183DC64D1B}"/>
              </a:ext>
            </a:extLst>
          </p:cNvPr>
          <p:cNvGrpSpPr/>
          <p:nvPr/>
        </p:nvGrpSpPr>
        <p:grpSpPr>
          <a:xfrm>
            <a:off x="6171191" y="1421785"/>
            <a:ext cx="3086633" cy="1077218"/>
            <a:chOff x="6260091" y="1217707"/>
            <a:chExt cx="4307317" cy="4160999"/>
          </a:xfrm>
        </p:grpSpPr>
        <p:sp>
          <p:nvSpPr>
            <p:cNvPr id="53" name="矩形: 圓角 52">
              <a:extLst>
                <a:ext uri="{FF2B5EF4-FFF2-40B4-BE49-F238E27FC236}">
                  <a16:creationId xmlns:a16="http://schemas.microsoft.com/office/drawing/2014/main" id="{B22F7B37-FC71-4565-9A67-5717C721981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4" name="矩形 53">
              <a:extLst>
                <a:ext uri="{FF2B5EF4-FFF2-40B4-BE49-F238E27FC236}">
                  <a16:creationId xmlns:a16="http://schemas.microsoft.com/office/drawing/2014/main" id="{3CE2CE4D-F60F-4436-8C9A-F590BCE5D88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55" name="群組 54">
            <a:extLst>
              <a:ext uri="{FF2B5EF4-FFF2-40B4-BE49-F238E27FC236}">
                <a16:creationId xmlns:a16="http://schemas.microsoft.com/office/drawing/2014/main" id="{E7161F3D-B13C-43EC-93A3-2B2A7BCC1347}"/>
              </a:ext>
            </a:extLst>
          </p:cNvPr>
          <p:cNvGrpSpPr/>
          <p:nvPr/>
        </p:nvGrpSpPr>
        <p:grpSpPr>
          <a:xfrm>
            <a:off x="3386007" y="1432231"/>
            <a:ext cx="3086633" cy="1077218"/>
            <a:chOff x="6260091" y="1217707"/>
            <a:chExt cx="4307317" cy="4160999"/>
          </a:xfrm>
        </p:grpSpPr>
        <p:sp>
          <p:nvSpPr>
            <p:cNvPr id="56" name="矩形: 圓角 55">
              <a:extLst>
                <a:ext uri="{FF2B5EF4-FFF2-40B4-BE49-F238E27FC236}">
                  <a16:creationId xmlns:a16="http://schemas.microsoft.com/office/drawing/2014/main" id="{D741F625-ED5E-480D-971D-FE240BC0C616}"/>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7" name="矩形 56">
              <a:extLst>
                <a:ext uri="{FF2B5EF4-FFF2-40B4-BE49-F238E27FC236}">
                  <a16:creationId xmlns:a16="http://schemas.microsoft.com/office/drawing/2014/main" id="{498EA3AC-8A01-44C6-8D25-71556A79D801}"/>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58" name="群組 57">
            <a:extLst>
              <a:ext uri="{FF2B5EF4-FFF2-40B4-BE49-F238E27FC236}">
                <a16:creationId xmlns:a16="http://schemas.microsoft.com/office/drawing/2014/main" id="{98B0D460-02B9-4954-8A0B-5B19405C0279}"/>
              </a:ext>
            </a:extLst>
          </p:cNvPr>
          <p:cNvGrpSpPr/>
          <p:nvPr/>
        </p:nvGrpSpPr>
        <p:grpSpPr>
          <a:xfrm>
            <a:off x="634291" y="1437025"/>
            <a:ext cx="3086633" cy="1077218"/>
            <a:chOff x="6260091" y="1217707"/>
            <a:chExt cx="4307317" cy="4160999"/>
          </a:xfrm>
        </p:grpSpPr>
        <p:sp>
          <p:nvSpPr>
            <p:cNvPr id="59" name="矩形: 圓角 58">
              <a:extLst>
                <a:ext uri="{FF2B5EF4-FFF2-40B4-BE49-F238E27FC236}">
                  <a16:creationId xmlns:a16="http://schemas.microsoft.com/office/drawing/2014/main" id="{C2511F05-8A01-4370-AA52-96C8AF697965}"/>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0" name="矩形 59">
              <a:extLst>
                <a:ext uri="{FF2B5EF4-FFF2-40B4-BE49-F238E27FC236}">
                  <a16:creationId xmlns:a16="http://schemas.microsoft.com/office/drawing/2014/main" id="{B06132F5-2FDB-4BF7-A1AC-1CCC806AACBA}"/>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61" name="圖片 4">
            <a:extLst>
              <a:ext uri="{FF2B5EF4-FFF2-40B4-BE49-F238E27FC236}">
                <a16:creationId xmlns:a16="http://schemas.microsoft.com/office/drawing/2014/main" id="{68C67BA8-E659-48E6-A080-3130F2441167}"/>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80660" y="1286160"/>
            <a:ext cx="2313073" cy="540171"/>
          </a:xfrm>
          <a:prstGeom prst="rect">
            <a:avLst/>
          </a:prstGeom>
        </p:spPr>
      </p:pic>
      <p:sp>
        <p:nvSpPr>
          <p:cNvPr id="62" name="TextBox 6">
            <a:extLst>
              <a:ext uri="{FF2B5EF4-FFF2-40B4-BE49-F238E27FC236}">
                <a16:creationId xmlns:a16="http://schemas.microsoft.com/office/drawing/2014/main" id="{37CEF86A-1259-446B-8045-3CED5A4CAEAB}"/>
              </a:ext>
            </a:extLst>
          </p:cNvPr>
          <p:cNvSpPr txBox="1"/>
          <p:nvPr/>
        </p:nvSpPr>
        <p:spPr>
          <a:xfrm>
            <a:off x="983860" y="1312034"/>
            <a:ext cx="1715192" cy="338554"/>
          </a:xfrm>
          <a:prstGeom prst="rect">
            <a:avLst/>
          </a:prstGeom>
          <a:noFill/>
        </p:spPr>
        <p:txBody>
          <a:bodyPr wrap="square" rtlCol="0" anchor="t">
            <a:spAutoFit/>
          </a:bodyPr>
          <a:lstStyle/>
          <a:p>
            <a:pPr algn="ctr" fontAlgn="base"/>
            <a:r>
              <a:rPr lang="zh-TW" altLang="en-US" sz="1600" b="1">
                <a:solidFill>
                  <a:schemeClr val="bg1"/>
                </a:solidFill>
                <a:cs typeface="+mn-ea"/>
                <a:sym typeface="+mn-lt"/>
              </a:rPr>
              <a:t>系統管理</a:t>
            </a:r>
          </a:p>
        </p:txBody>
      </p:sp>
      <p:pic>
        <p:nvPicPr>
          <p:cNvPr id="63" name="圖片 6">
            <a:extLst>
              <a:ext uri="{FF2B5EF4-FFF2-40B4-BE49-F238E27FC236}">
                <a16:creationId xmlns:a16="http://schemas.microsoft.com/office/drawing/2014/main" id="{F42DA947-041D-42D2-9145-E1B2FF4ABA82}"/>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436825" y="2558657"/>
            <a:ext cx="2313073" cy="540171"/>
          </a:xfrm>
          <a:prstGeom prst="rect">
            <a:avLst/>
          </a:prstGeom>
        </p:spPr>
      </p:pic>
      <p:sp>
        <p:nvSpPr>
          <p:cNvPr id="64" name="TextBox 6">
            <a:extLst>
              <a:ext uri="{FF2B5EF4-FFF2-40B4-BE49-F238E27FC236}">
                <a16:creationId xmlns:a16="http://schemas.microsoft.com/office/drawing/2014/main" id="{F14C217C-F2AB-423C-87FC-B9CEA1E01747}"/>
              </a:ext>
            </a:extLst>
          </p:cNvPr>
          <p:cNvSpPr txBox="1"/>
          <p:nvPr/>
        </p:nvSpPr>
        <p:spPr>
          <a:xfrm>
            <a:off x="3542215" y="2613406"/>
            <a:ext cx="2072313" cy="338554"/>
          </a:xfrm>
          <a:prstGeom prst="rect">
            <a:avLst/>
          </a:prstGeom>
          <a:noFill/>
        </p:spPr>
        <p:txBody>
          <a:bodyPr wrap="square" rtlCol="0" anchor="t">
            <a:spAutoFit/>
          </a:bodyPr>
          <a:lstStyle/>
          <a:p>
            <a:pPr algn="ctr" fontAlgn="base"/>
            <a:r>
              <a:rPr lang="zh-TW" altLang="en-US" sz="1600" b="1">
                <a:solidFill>
                  <a:schemeClr val="bg1"/>
                </a:solidFill>
                <a:cs typeface="+mn-ea"/>
                <a:sym typeface="+mn-lt"/>
              </a:rPr>
              <a:t>多媒體管理</a:t>
            </a:r>
          </a:p>
        </p:txBody>
      </p:sp>
      <p:pic>
        <p:nvPicPr>
          <p:cNvPr id="65" name="圖片 8">
            <a:extLst>
              <a:ext uri="{FF2B5EF4-FFF2-40B4-BE49-F238E27FC236}">
                <a16:creationId xmlns:a16="http://schemas.microsoft.com/office/drawing/2014/main" id="{279EF8C1-F417-4237-AB8C-9975F84462E9}"/>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80660" y="2564211"/>
            <a:ext cx="2313073" cy="540171"/>
          </a:xfrm>
          <a:prstGeom prst="rect">
            <a:avLst/>
          </a:prstGeom>
        </p:spPr>
      </p:pic>
      <p:sp>
        <p:nvSpPr>
          <p:cNvPr id="66" name="TextBox 6">
            <a:extLst>
              <a:ext uri="{FF2B5EF4-FFF2-40B4-BE49-F238E27FC236}">
                <a16:creationId xmlns:a16="http://schemas.microsoft.com/office/drawing/2014/main" id="{9870B968-73A8-4D6C-A030-A2AB977C2972}"/>
              </a:ext>
            </a:extLst>
          </p:cNvPr>
          <p:cNvSpPr txBox="1"/>
          <p:nvPr/>
        </p:nvSpPr>
        <p:spPr>
          <a:xfrm>
            <a:off x="974235" y="2599710"/>
            <a:ext cx="1715192" cy="338554"/>
          </a:xfrm>
          <a:prstGeom prst="rect">
            <a:avLst/>
          </a:prstGeom>
          <a:noFill/>
        </p:spPr>
        <p:txBody>
          <a:bodyPr wrap="square" rtlCol="0" anchor="t">
            <a:spAutoFit/>
          </a:bodyPr>
          <a:lstStyle/>
          <a:p>
            <a:pPr algn="ctr" fontAlgn="base"/>
            <a:r>
              <a:rPr lang="zh-TW" altLang="en-US" sz="1600" b="1">
                <a:solidFill>
                  <a:schemeClr val="bg1"/>
                </a:solidFill>
                <a:cs typeface="+mn-ea"/>
                <a:sym typeface="+mn-lt"/>
              </a:rPr>
              <a:t>多媒體</a:t>
            </a:r>
          </a:p>
        </p:txBody>
      </p:sp>
      <p:pic>
        <p:nvPicPr>
          <p:cNvPr id="67" name="圖片 10">
            <a:extLst>
              <a:ext uri="{FF2B5EF4-FFF2-40B4-BE49-F238E27FC236}">
                <a16:creationId xmlns:a16="http://schemas.microsoft.com/office/drawing/2014/main" id="{4D3CB3C4-DE38-47C1-A8B1-2239B0EDA489}"/>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436825" y="1286160"/>
            <a:ext cx="2313073" cy="540171"/>
          </a:xfrm>
          <a:prstGeom prst="rect">
            <a:avLst/>
          </a:prstGeom>
        </p:spPr>
      </p:pic>
      <p:sp>
        <p:nvSpPr>
          <p:cNvPr id="68" name="TextBox 6">
            <a:extLst>
              <a:ext uri="{FF2B5EF4-FFF2-40B4-BE49-F238E27FC236}">
                <a16:creationId xmlns:a16="http://schemas.microsoft.com/office/drawing/2014/main" id="{F11FF482-855F-48C6-B776-58D440032240}"/>
              </a:ext>
            </a:extLst>
          </p:cNvPr>
          <p:cNvSpPr txBox="1"/>
          <p:nvPr/>
        </p:nvSpPr>
        <p:spPr>
          <a:xfrm>
            <a:off x="3740027" y="1312034"/>
            <a:ext cx="1715192" cy="338554"/>
          </a:xfrm>
          <a:prstGeom prst="rect">
            <a:avLst/>
          </a:prstGeom>
          <a:noFill/>
        </p:spPr>
        <p:txBody>
          <a:bodyPr wrap="square" rtlCol="0" anchor="t">
            <a:spAutoFit/>
          </a:bodyPr>
          <a:lstStyle/>
          <a:p>
            <a:pPr algn="ctr" fontAlgn="base"/>
            <a:r>
              <a:rPr lang="zh-TW" altLang="en-US" sz="1600" b="1">
                <a:solidFill>
                  <a:schemeClr val="bg1"/>
                </a:solidFill>
                <a:cs typeface="+mn-ea"/>
                <a:sym typeface="+mn-lt"/>
              </a:rPr>
              <a:t>監視</a:t>
            </a:r>
          </a:p>
        </p:txBody>
      </p:sp>
      <p:pic>
        <p:nvPicPr>
          <p:cNvPr id="69" name="圖片 12">
            <a:extLst>
              <a:ext uri="{FF2B5EF4-FFF2-40B4-BE49-F238E27FC236}">
                <a16:creationId xmlns:a16="http://schemas.microsoft.com/office/drawing/2014/main" id="{16B37ADB-09E1-439A-A294-43E7562305D2}"/>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234277" y="2548021"/>
            <a:ext cx="2313073" cy="540171"/>
          </a:xfrm>
          <a:prstGeom prst="rect">
            <a:avLst/>
          </a:prstGeom>
        </p:spPr>
      </p:pic>
      <p:sp>
        <p:nvSpPr>
          <p:cNvPr id="70" name="TextBox 6">
            <a:extLst>
              <a:ext uri="{FF2B5EF4-FFF2-40B4-BE49-F238E27FC236}">
                <a16:creationId xmlns:a16="http://schemas.microsoft.com/office/drawing/2014/main" id="{5CB2E845-4615-40A4-9336-9F746917F376}"/>
              </a:ext>
            </a:extLst>
          </p:cNvPr>
          <p:cNvSpPr txBox="1"/>
          <p:nvPr/>
        </p:nvSpPr>
        <p:spPr>
          <a:xfrm>
            <a:off x="6325660" y="2595394"/>
            <a:ext cx="2072313" cy="307777"/>
          </a:xfrm>
          <a:prstGeom prst="rect">
            <a:avLst/>
          </a:prstGeom>
          <a:noFill/>
        </p:spPr>
        <p:txBody>
          <a:bodyPr wrap="square" rtlCol="0" anchor="t">
            <a:spAutoFit/>
          </a:bodyPr>
          <a:lstStyle/>
          <a:p>
            <a:pPr algn="ctr" fontAlgn="base"/>
            <a:r>
              <a:rPr lang="zh-TW" altLang="en-US" sz="1400" b="1">
                <a:solidFill>
                  <a:schemeClr val="bg1"/>
                </a:solidFill>
                <a:cs typeface="+mn-ea"/>
                <a:sym typeface="+mn-lt"/>
              </a:rPr>
              <a:t>工具</a:t>
            </a:r>
          </a:p>
        </p:txBody>
      </p:sp>
      <p:pic>
        <p:nvPicPr>
          <p:cNvPr id="71" name="圖片 14">
            <a:extLst>
              <a:ext uri="{FF2B5EF4-FFF2-40B4-BE49-F238E27FC236}">
                <a16:creationId xmlns:a16="http://schemas.microsoft.com/office/drawing/2014/main" id="{60AF69FD-44C2-45A2-BE8B-5C48752175FA}"/>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206508" y="1286160"/>
            <a:ext cx="2313073" cy="540171"/>
          </a:xfrm>
          <a:prstGeom prst="rect">
            <a:avLst/>
          </a:prstGeom>
        </p:spPr>
      </p:pic>
      <p:sp>
        <p:nvSpPr>
          <p:cNvPr id="72" name="TextBox 6">
            <a:extLst>
              <a:ext uri="{FF2B5EF4-FFF2-40B4-BE49-F238E27FC236}">
                <a16:creationId xmlns:a16="http://schemas.microsoft.com/office/drawing/2014/main" id="{859B071A-52F3-4B56-8968-C48CEF5F2470}"/>
              </a:ext>
            </a:extLst>
          </p:cNvPr>
          <p:cNvSpPr txBox="1"/>
          <p:nvPr/>
        </p:nvSpPr>
        <p:spPr>
          <a:xfrm>
            <a:off x="6345700" y="1312034"/>
            <a:ext cx="1898452" cy="338554"/>
          </a:xfrm>
          <a:prstGeom prst="rect">
            <a:avLst/>
          </a:prstGeom>
          <a:noFill/>
        </p:spPr>
        <p:txBody>
          <a:bodyPr wrap="square" rtlCol="0" anchor="t">
            <a:spAutoFit/>
          </a:bodyPr>
          <a:lstStyle/>
          <a:p>
            <a:pPr algn="ctr" fontAlgn="base"/>
            <a:r>
              <a:rPr lang="zh-TW" altLang="en-US" sz="1600" b="1">
                <a:solidFill>
                  <a:schemeClr val="bg1"/>
                </a:solidFill>
                <a:cs typeface="+mn-ea"/>
                <a:sym typeface="+mn-lt"/>
              </a:rPr>
              <a:t>社交</a:t>
            </a:r>
          </a:p>
        </p:txBody>
      </p:sp>
      <p:sp>
        <p:nvSpPr>
          <p:cNvPr id="73" name="TextBox 6">
            <a:extLst>
              <a:ext uri="{FF2B5EF4-FFF2-40B4-BE49-F238E27FC236}">
                <a16:creationId xmlns:a16="http://schemas.microsoft.com/office/drawing/2014/main" id="{0D077611-4FE5-4152-8AFD-1E38DF219A5D}"/>
              </a:ext>
            </a:extLst>
          </p:cNvPr>
          <p:cNvSpPr txBox="1"/>
          <p:nvPr/>
        </p:nvSpPr>
        <p:spPr>
          <a:xfrm>
            <a:off x="760531" y="1721223"/>
            <a:ext cx="2018393" cy="584775"/>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cs typeface="+mn-ea"/>
                <a:sym typeface="+mn-lt"/>
              </a:rPr>
              <a:t>QTS</a:t>
            </a:r>
          </a:p>
          <a:p>
            <a:pPr marL="179388" indent="-179388" fontAlgn="base">
              <a:buClr>
                <a:srgbClr val="D26604"/>
              </a:buClr>
              <a:buSzPct val="95000"/>
              <a:buFont typeface="Arial" panose="020B0604020202020204" pitchFamily="34" charset="0"/>
              <a:buChar char="•"/>
            </a:pPr>
            <a:r>
              <a:rPr lang="en-US" altLang="zh-TW" sz="1600" b="1" err="1">
                <a:cs typeface="+mn-ea"/>
                <a:sym typeface="+mn-lt"/>
              </a:rPr>
              <a:t>FileStation</a:t>
            </a:r>
            <a:r>
              <a:rPr lang="en-US" altLang="zh-TW" sz="1600" b="1">
                <a:cs typeface="+mn-ea"/>
                <a:sym typeface="+mn-lt"/>
              </a:rPr>
              <a:t> HD</a:t>
            </a:r>
            <a:endParaRPr lang="zh-TW" altLang="en-US" sz="1600" b="1">
              <a:cs typeface="+mn-ea"/>
              <a:sym typeface="+mn-lt"/>
            </a:endParaRPr>
          </a:p>
        </p:txBody>
      </p:sp>
      <p:sp>
        <p:nvSpPr>
          <p:cNvPr id="74" name="TextBox 6">
            <a:extLst>
              <a:ext uri="{FF2B5EF4-FFF2-40B4-BE49-F238E27FC236}">
                <a16:creationId xmlns:a16="http://schemas.microsoft.com/office/drawing/2014/main" id="{3385CA55-0D82-4608-9CE2-0E386AACF92C}"/>
              </a:ext>
            </a:extLst>
          </p:cNvPr>
          <p:cNvSpPr txBox="1"/>
          <p:nvPr/>
        </p:nvSpPr>
        <p:spPr>
          <a:xfrm>
            <a:off x="3525810" y="1721223"/>
            <a:ext cx="2580200" cy="338554"/>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cs typeface="+mn-ea"/>
                <a:sym typeface="+mn-lt"/>
              </a:rPr>
              <a:t>QVR Pro Client</a:t>
            </a:r>
          </a:p>
        </p:txBody>
      </p:sp>
      <p:sp>
        <p:nvSpPr>
          <p:cNvPr id="75" name="TextBox 6">
            <a:extLst>
              <a:ext uri="{FF2B5EF4-FFF2-40B4-BE49-F238E27FC236}">
                <a16:creationId xmlns:a16="http://schemas.microsoft.com/office/drawing/2014/main" id="{E6958C8B-E6AA-4B21-8A06-5DD462CC29FA}"/>
              </a:ext>
            </a:extLst>
          </p:cNvPr>
          <p:cNvSpPr txBox="1"/>
          <p:nvPr/>
        </p:nvSpPr>
        <p:spPr>
          <a:xfrm>
            <a:off x="6234277" y="1721223"/>
            <a:ext cx="2580200" cy="584775"/>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cs typeface="+mn-ea"/>
                <a:sym typeface="+mn-lt"/>
              </a:rPr>
              <a:t>Skype</a:t>
            </a:r>
          </a:p>
          <a:p>
            <a:pPr marL="179388" indent="-179388" fontAlgn="base">
              <a:buClr>
                <a:srgbClr val="D26604"/>
              </a:buClr>
              <a:buSzPct val="95000"/>
              <a:buFont typeface="Arial" panose="020B0604020202020204" pitchFamily="34" charset="0"/>
              <a:buChar char="•"/>
            </a:pPr>
            <a:r>
              <a:rPr lang="en-US" altLang="zh-TW" sz="1600" b="1">
                <a:cs typeface="+mn-ea"/>
                <a:sym typeface="+mn-lt"/>
              </a:rPr>
              <a:t>Facebook</a:t>
            </a:r>
          </a:p>
        </p:txBody>
      </p:sp>
      <p:sp>
        <p:nvSpPr>
          <p:cNvPr id="76" name="TextBox 6">
            <a:extLst>
              <a:ext uri="{FF2B5EF4-FFF2-40B4-BE49-F238E27FC236}">
                <a16:creationId xmlns:a16="http://schemas.microsoft.com/office/drawing/2014/main" id="{34995A18-CC7D-4FAD-9194-A7FC5666EDEA}"/>
              </a:ext>
            </a:extLst>
          </p:cNvPr>
          <p:cNvSpPr txBox="1"/>
          <p:nvPr/>
        </p:nvSpPr>
        <p:spPr>
          <a:xfrm>
            <a:off x="760531" y="2993489"/>
            <a:ext cx="2424981" cy="1077218"/>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cs typeface="+mn-ea"/>
                <a:sym typeface="+mn-lt"/>
              </a:rPr>
              <a:t>HD Player</a:t>
            </a:r>
          </a:p>
          <a:p>
            <a:pPr marL="179388" indent="-179388" fontAlgn="base">
              <a:buClr>
                <a:srgbClr val="D26604"/>
              </a:buClr>
              <a:buSzPct val="95000"/>
              <a:buFont typeface="Arial" panose="020B0604020202020204" pitchFamily="34" charset="0"/>
              <a:buChar char="•"/>
            </a:pPr>
            <a:r>
              <a:rPr lang="en-US" altLang="zh-TW" sz="1600" b="1">
                <a:cs typeface="+mn-ea"/>
                <a:sym typeface="+mn-lt"/>
              </a:rPr>
              <a:t>Clementine</a:t>
            </a:r>
          </a:p>
          <a:p>
            <a:pPr marL="179388" indent="-179388" fontAlgn="base">
              <a:buClr>
                <a:srgbClr val="D26604"/>
              </a:buClr>
              <a:buSzPct val="95000"/>
              <a:buFont typeface="Arial" panose="020B0604020202020204" pitchFamily="34" charset="0"/>
              <a:buChar char="•"/>
            </a:pPr>
            <a:r>
              <a:rPr lang="en-US" altLang="zh-TW" sz="1600" b="1">
                <a:cs typeface="+mn-ea"/>
                <a:sym typeface="+mn-lt"/>
              </a:rPr>
              <a:t>Spotify</a:t>
            </a:r>
          </a:p>
          <a:p>
            <a:pPr marL="179388" indent="-179388" fontAlgn="base">
              <a:buClr>
                <a:srgbClr val="D26604"/>
              </a:buClr>
              <a:buSzPct val="95000"/>
              <a:buFont typeface="Arial" panose="020B0604020202020204" pitchFamily="34" charset="0"/>
              <a:buChar char="•"/>
            </a:pPr>
            <a:r>
              <a:rPr lang="en-US" altLang="zh-TW" sz="1600" b="1" err="1">
                <a:cs typeface="+mn-ea"/>
                <a:sym typeface="+mn-lt"/>
              </a:rPr>
              <a:t>TuneIn</a:t>
            </a:r>
            <a:r>
              <a:rPr lang="en-US" altLang="zh-TW" sz="1600" b="1">
                <a:cs typeface="+mn-ea"/>
                <a:sym typeface="+mn-lt"/>
              </a:rPr>
              <a:t> Radio</a:t>
            </a:r>
          </a:p>
        </p:txBody>
      </p:sp>
      <p:sp>
        <p:nvSpPr>
          <p:cNvPr id="77" name="TextBox 6">
            <a:extLst>
              <a:ext uri="{FF2B5EF4-FFF2-40B4-BE49-F238E27FC236}">
                <a16:creationId xmlns:a16="http://schemas.microsoft.com/office/drawing/2014/main" id="{EA5E6188-F0C1-4E27-A360-AA21092C6676}"/>
              </a:ext>
            </a:extLst>
          </p:cNvPr>
          <p:cNvSpPr txBox="1"/>
          <p:nvPr/>
        </p:nvSpPr>
        <p:spPr>
          <a:xfrm>
            <a:off x="3525810" y="2993489"/>
            <a:ext cx="2580200" cy="830997"/>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err="1">
                <a:cs typeface="+mn-ea"/>
                <a:sym typeface="+mn-lt"/>
              </a:rPr>
              <a:t>PhotoStation</a:t>
            </a:r>
            <a:r>
              <a:rPr lang="en-US" altLang="zh-TW" sz="1600" b="1">
                <a:cs typeface="+mn-ea"/>
                <a:sym typeface="+mn-lt"/>
              </a:rPr>
              <a:t> HD</a:t>
            </a:r>
          </a:p>
          <a:p>
            <a:pPr marL="179388" indent="-179388" fontAlgn="base">
              <a:buClr>
                <a:srgbClr val="D26604"/>
              </a:buClr>
              <a:buSzPct val="95000"/>
              <a:buFont typeface="Arial" panose="020B0604020202020204" pitchFamily="34" charset="0"/>
              <a:buChar char="•"/>
            </a:pPr>
            <a:r>
              <a:rPr lang="en-US" altLang="zh-TW" sz="1600" b="1" err="1">
                <a:cs typeface="+mn-ea"/>
                <a:sym typeface="+mn-lt"/>
              </a:rPr>
              <a:t>VideoStation</a:t>
            </a:r>
            <a:r>
              <a:rPr lang="en-US" altLang="zh-TW" sz="1600" b="1">
                <a:cs typeface="+mn-ea"/>
                <a:sym typeface="+mn-lt"/>
              </a:rPr>
              <a:t> HD</a:t>
            </a:r>
          </a:p>
          <a:p>
            <a:pPr marL="179388" indent="-179388" fontAlgn="base">
              <a:buClr>
                <a:srgbClr val="D26604"/>
              </a:buClr>
              <a:buSzPct val="95000"/>
              <a:buFont typeface="Arial" panose="020B0604020202020204" pitchFamily="34" charset="0"/>
              <a:buChar char="•"/>
            </a:pPr>
            <a:r>
              <a:rPr lang="en-US" altLang="zh-TW" sz="1600" b="1" err="1">
                <a:cs typeface="+mn-ea"/>
                <a:sym typeface="+mn-lt"/>
              </a:rPr>
              <a:t>MusicStation</a:t>
            </a:r>
            <a:r>
              <a:rPr lang="en-US" altLang="zh-TW" sz="1600" b="1">
                <a:cs typeface="+mn-ea"/>
                <a:sym typeface="+mn-lt"/>
              </a:rPr>
              <a:t> HD</a:t>
            </a:r>
          </a:p>
        </p:txBody>
      </p:sp>
      <p:sp>
        <p:nvSpPr>
          <p:cNvPr id="78" name="TextBox 6">
            <a:extLst>
              <a:ext uri="{FF2B5EF4-FFF2-40B4-BE49-F238E27FC236}">
                <a16:creationId xmlns:a16="http://schemas.microsoft.com/office/drawing/2014/main" id="{260F1BB3-D91E-42F7-A640-DCD5302B4CAB}"/>
              </a:ext>
            </a:extLst>
          </p:cNvPr>
          <p:cNvSpPr txBox="1"/>
          <p:nvPr/>
        </p:nvSpPr>
        <p:spPr>
          <a:xfrm>
            <a:off x="6234277" y="2993489"/>
            <a:ext cx="2580200" cy="830997"/>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cs typeface="+mn-ea"/>
                <a:sym typeface="+mn-lt"/>
              </a:rPr>
              <a:t>Chrome</a:t>
            </a:r>
          </a:p>
          <a:p>
            <a:pPr marL="179388" indent="-179388" fontAlgn="base">
              <a:buClr>
                <a:srgbClr val="D26604"/>
              </a:buClr>
              <a:buSzPct val="95000"/>
              <a:buFont typeface="Arial" panose="020B0604020202020204" pitchFamily="34" charset="0"/>
              <a:buChar char="•"/>
            </a:pPr>
            <a:r>
              <a:rPr lang="en-US" altLang="zh-TW" sz="1600" b="1">
                <a:cs typeface="+mn-ea"/>
                <a:sym typeface="+mn-lt"/>
              </a:rPr>
              <a:t>Firefox</a:t>
            </a:r>
          </a:p>
          <a:p>
            <a:pPr marL="179388" indent="-179388" fontAlgn="base">
              <a:buClr>
                <a:srgbClr val="D26604"/>
              </a:buClr>
              <a:buSzPct val="95000"/>
              <a:buFont typeface="Arial" panose="020B0604020202020204" pitchFamily="34" charset="0"/>
              <a:buChar char="•"/>
            </a:pPr>
            <a:r>
              <a:rPr lang="en-US" altLang="zh-TW" sz="1600" b="1">
                <a:cs typeface="+mn-ea"/>
                <a:sym typeface="+mn-lt"/>
              </a:rPr>
              <a:t>LibreOffice</a:t>
            </a:r>
          </a:p>
        </p:txBody>
      </p:sp>
      <p:pic>
        <p:nvPicPr>
          <p:cNvPr id="79" name="圖片 78">
            <a:extLst>
              <a:ext uri="{FF2B5EF4-FFF2-40B4-BE49-F238E27FC236}">
                <a16:creationId xmlns:a16="http://schemas.microsoft.com/office/drawing/2014/main" id="{F6A1BE3E-7CFD-45D4-AF09-2BEE26A418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9830" y="3456495"/>
            <a:ext cx="3196317" cy="1998053"/>
          </a:xfrm>
          <a:prstGeom prst="rect">
            <a:avLst/>
          </a:prstGeom>
          <a:effectLst>
            <a:outerShdw blurRad="165100" dist="76200" dir="5400000" algn="t" rotWithShape="0">
              <a:prstClr val="black">
                <a:alpha val="40000"/>
              </a:prstClr>
            </a:outerShdw>
          </a:effectLst>
        </p:spPr>
      </p:pic>
    </p:spTree>
    <p:extLst>
      <p:ext uri="{BB962C8B-B14F-4D97-AF65-F5344CB8AC3E}">
        <p14:creationId xmlns:p14="http://schemas.microsoft.com/office/powerpoint/2010/main" val="1935561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3C917F-AE2E-8C41-A9D2-53C4EEB75411}"/>
              </a:ext>
            </a:extLst>
          </p:cNvPr>
          <p:cNvSpPr/>
          <p:nvPr/>
        </p:nvSpPr>
        <p:spPr>
          <a:xfrm>
            <a:off x="834850" y="3741339"/>
            <a:ext cx="3432350" cy="861774"/>
          </a:xfrm>
          <a:prstGeom prst="rect">
            <a:avLst/>
          </a:prstGeom>
        </p:spPr>
        <p:txBody>
          <a:bodyPr wrap="none">
            <a:spAutoFit/>
          </a:bodyPr>
          <a:lstStyle/>
          <a:p>
            <a:r>
              <a:rPr lang="en-US" sz="3200" b="1">
                <a:solidFill>
                  <a:srgbClr val="D26604"/>
                </a:solidFill>
                <a:cs typeface="+mn-ea"/>
                <a:sym typeface="+mn-lt"/>
              </a:rPr>
              <a:t>B5</a:t>
            </a:r>
            <a:r>
              <a:rPr lang="en-US">
                <a:solidFill>
                  <a:srgbClr val="D26604"/>
                </a:solidFill>
                <a:cs typeface="+mn-ea"/>
                <a:sym typeface="+mn-lt"/>
              </a:rPr>
              <a:t> </a:t>
            </a:r>
            <a:r>
              <a:rPr lang="zh-CN" altLang="en-US">
                <a:solidFill>
                  <a:srgbClr val="D26604"/>
                </a:solidFill>
                <a:cs typeface="+mn-ea"/>
                <a:sym typeface="+mn-lt"/>
              </a:rPr>
              <a:t>書籍尺寸</a:t>
            </a:r>
            <a:endParaRPr lang="en-US" altLang="zh-CN">
              <a:solidFill>
                <a:srgbClr val="D26604"/>
              </a:solidFill>
              <a:cs typeface="+mn-ea"/>
              <a:sym typeface="+mn-lt"/>
            </a:endParaRPr>
          </a:p>
          <a:p>
            <a:r>
              <a:rPr lang="en-US">
                <a:cs typeface="+mn-ea"/>
                <a:sym typeface="+mn-lt"/>
              </a:rPr>
              <a:t>30 x 230 x 165 mm</a:t>
            </a:r>
            <a:r>
              <a:rPr lang="zh-TW" altLang="en-US">
                <a:cs typeface="+mn-ea"/>
                <a:sym typeface="+mn-lt"/>
              </a:rPr>
              <a:t> </a:t>
            </a:r>
            <a:r>
              <a:rPr lang="en-US" altLang="zh-CN">
                <a:cs typeface="+mn-ea"/>
                <a:sym typeface="+mn-lt"/>
              </a:rPr>
              <a:t>(</a:t>
            </a:r>
            <a:r>
              <a:rPr lang="en-US">
                <a:cs typeface="+mn-ea"/>
                <a:sym typeface="+mn-lt"/>
              </a:rPr>
              <a:t>H x W x D)</a:t>
            </a:r>
          </a:p>
        </p:txBody>
      </p:sp>
      <p:sp>
        <p:nvSpPr>
          <p:cNvPr id="6" name="Rectangle 5">
            <a:extLst>
              <a:ext uri="{FF2B5EF4-FFF2-40B4-BE49-F238E27FC236}">
                <a16:creationId xmlns:a16="http://schemas.microsoft.com/office/drawing/2014/main" id="{6771B521-10C8-DD4B-AAB2-1AC1F03AE67A}"/>
              </a:ext>
            </a:extLst>
          </p:cNvPr>
          <p:cNvSpPr/>
          <p:nvPr/>
        </p:nvSpPr>
        <p:spPr>
          <a:xfrm>
            <a:off x="851487" y="2815271"/>
            <a:ext cx="1800493" cy="861774"/>
          </a:xfrm>
          <a:prstGeom prst="rect">
            <a:avLst/>
          </a:prstGeom>
        </p:spPr>
        <p:txBody>
          <a:bodyPr wrap="none">
            <a:spAutoFit/>
          </a:bodyPr>
          <a:lstStyle/>
          <a:p>
            <a:r>
              <a:rPr lang="en-US" sz="3200" b="1">
                <a:solidFill>
                  <a:srgbClr val="D26604"/>
                </a:solidFill>
                <a:cs typeface="+mn-ea"/>
                <a:sym typeface="+mn-lt"/>
              </a:rPr>
              <a:t>740</a:t>
            </a:r>
            <a:r>
              <a:rPr lang="en-US" b="1">
                <a:solidFill>
                  <a:srgbClr val="D26604"/>
                </a:solidFill>
                <a:cs typeface="+mn-ea"/>
                <a:sym typeface="+mn-lt"/>
              </a:rPr>
              <a:t>g</a:t>
            </a:r>
          </a:p>
          <a:p>
            <a:r>
              <a:rPr lang="zh-CN" altLang="en-US">
                <a:solidFill>
                  <a:schemeClr val="bg2">
                    <a:lumMod val="10000"/>
                  </a:schemeClr>
                </a:solidFill>
                <a:cs typeface="+mn-ea"/>
                <a:sym typeface="+mn-lt"/>
              </a:rPr>
              <a:t>羽量化適合攜帶</a:t>
            </a:r>
            <a:endParaRPr lang="en-US">
              <a:solidFill>
                <a:schemeClr val="bg2">
                  <a:lumMod val="10000"/>
                </a:schemeClr>
              </a:solidFill>
              <a:cs typeface="+mn-ea"/>
              <a:sym typeface="+mn-lt"/>
            </a:endParaRPr>
          </a:p>
        </p:txBody>
      </p:sp>
      <p:sp>
        <p:nvSpPr>
          <p:cNvPr id="7" name="Rectangle 6">
            <a:extLst>
              <a:ext uri="{FF2B5EF4-FFF2-40B4-BE49-F238E27FC236}">
                <a16:creationId xmlns:a16="http://schemas.microsoft.com/office/drawing/2014/main" id="{5AB2E195-0A28-1F46-BAE6-C8D2F86D8221}"/>
              </a:ext>
            </a:extLst>
          </p:cNvPr>
          <p:cNvSpPr/>
          <p:nvPr/>
        </p:nvSpPr>
        <p:spPr>
          <a:xfrm>
            <a:off x="834850" y="1493441"/>
            <a:ext cx="4031873" cy="1078309"/>
          </a:xfrm>
          <a:prstGeom prst="rect">
            <a:avLst/>
          </a:prstGeom>
        </p:spPr>
        <p:txBody>
          <a:bodyPr wrap="none">
            <a:spAutoFit/>
          </a:bodyPr>
          <a:lstStyle/>
          <a:p>
            <a:pPr>
              <a:lnSpc>
                <a:spcPts val="4000"/>
              </a:lnSpc>
            </a:pPr>
            <a:r>
              <a:rPr lang="zh-CN" altLang="en-US" sz="3000">
                <a:solidFill>
                  <a:schemeClr val="bg2">
                    <a:lumMod val="10000"/>
                  </a:schemeClr>
                </a:solidFill>
                <a:cs typeface="+mn-ea"/>
                <a:sym typeface="+mn-lt"/>
              </a:rPr>
              <a:t>收放自如，</a:t>
            </a:r>
            <a:endParaRPr lang="en-US" altLang="zh-CN" sz="3000">
              <a:solidFill>
                <a:schemeClr val="bg2">
                  <a:lumMod val="10000"/>
                </a:schemeClr>
              </a:solidFill>
              <a:cs typeface="+mn-ea"/>
              <a:sym typeface="+mn-lt"/>
            </a:endParaRPr>
          </a:p>
          <a:p>
            <a:pPr>
              <a:lnSpc>
                <a:spcPts val="4000"/>
              </a:lnSpc>
            </a:pPr>
            <a:r>
              <a:rPr lang="zh-CN" altLang="en-US" sz="3000">
                <a:solidFill>
                  <a:schemeClr val="bg2">
                    <a:lumMod val="10000"/>
                  </a:schemeClr>
                </a:solidFill>
                <a:cs typeface="+mn-ea"/>
                <a:sym typeface="+mn-lt"/>
              </a:rPr>
              <a:t>這就是你想要的輕與薄</a:t>
            </a:r>
            <a:endParaRPr lang="en-US" sz="3000">
              <a:solidFill>
                <a:schemeClr val="bg2">
                  <a:lumMod val="10000"/>
                </a:schemeClr>
              </a:solidFill>
              <a:cs typeface="+mn-ea"/>
              <a:sym typeface="+mn-lt"/>
            </a:endParaRPr>
          </a:p>
        </p:txBody>
      </p:sp>
      <p:sp>
        <p:nvSpPr>
          <p:cNvPr id="9" name="Title 1">
            <a:extLst>
              <a:ext uri="{FF2B5EF4-FFF2-40B4-BE49-F238E27FC236}">
                <a16:creationId xmlns:a16="http://schemas.microsoft.com/office/drawing/2014/main" id="{498F8B2A-2D26-4DA4-AB54-FA80442CEFEB}"/>
              </a:ext>
            </a:extLst>
          </p:cNvPr>
          <p:cNvSpPr txBox="1">
            <a:spLocks/>
          </p:cNvSpPr>
          <p:nvPr/>
        </p:nvSpPr>
        <p:spPr>
          <a:xfrm>
            <a:off x="0" y="159457"/>
            <a:ext cx="9144000" cy="822960"/>
          </a:xfrm>
          <a:prstGeom prst="rect">
            <a:avLst/>
          </a:prstGeom>
          <a:effectLst/>
        </p:spPr>
        <p:txBody>
          <a:bodyPr vert="horz" lIns="91440" tIns="45720" rIns="91440" bIns="45720" rtlCol="0" anchor="ctr">
            <a:noAutofit/>
          </a:bodyPr>
          <a:lstStyle>
            <a:lvl1pPr algn="l" defTabSz="685800" rtl="0" eaLnBrk="1" latinLnBrk="0" hangingPunct="1">
              <a:lnSpc>
                <a:spcPct val="90000"/>
              </a:lnSpc>
              <a:spcBef>
                <a:spcPct val="0"/>
              </a:spcBef>
              <a:buNone/>
              <a:defRPr sz="3800" b="1" kern="1200">
                <a:solidFill>
                  <a:srgbClr val="E2CB9E"/>
                </a:solidFill>
                <a:latin typeface="微軟正黑體" panose="020B0604030504040204" pitchFamily="34" charset="-120"/>
                <a:ea typeface="微軟正黑體" panose="020B0604030504040204" pitchFamily="34" charset="-120"/>
                <a:cs typeface="+mj-cs"/>
              </a:defRPr>
            </a:lvl1pPr>
          </a:lstStyle>
          <a:p>
            <a:pPr algn="ctr">
              <a:lnSpc>
                <a:spcPts val="3400"/>
              </a:lnSpc>
            </a:pPr>
            <a:r>
              <a:rPr lang="zh-TW" altLang="en-US" sz="3000">
                <a:solidFill>
                  <a:srgbClr val="181717"/>
                </a:solidFill>
                <a:latin typeface="+mn-lt"/>
                <a:ea typeface="+mn-ea"/>
                <a:cs typeface="+mn-ea"/>
                <a:sym typeface="+mn-lt"/>
              </a:rPr>
              <a:t>創客 </a:t>
            </a:r>
            <a:r>
              <a:rPr lang="en-US" altLang="zh-TW" sz="3000">
                <a:solidFill>
                  <a:srgbClr val="181717"/>
                </a:solidFill>
                <a:latin typeface="+mn-lt"/>
                <a:ea typeface="+mn-ea"/>
                <a:cs typeface="+mn-ea"/>
                <a:sym typeface="+mn-lt"/>
              </a:rPr>
              <a:t>x </a:t>
            </a:r>
            <a:r>
              <a:rPr lang="zh-TW" altLang="en-US" sz="3000">
                <a:solidFill>
                  <a:srgbClr val="181717"/>
                </a:solidFill>
                <a:latin typeface="+mn-lt"/>
                <a:ea typeface="+mn-ea"/>
                <a:cs typeface="+mn-ea"/>
                <a:sym typeface="+mn-lt"/>
              </a:rPr>
              <a:t>備份 </a:t>
            </a:r>
            <a:r>
              <a:rPr lang="en-US" altLang="zh-TW" sz="3000">
                <a:solidFill>
                  <a:srgbClr val="181717"/>
                </a:solidFill>
                <a:latin typeface="+mn-lt"/>
                <a:ea typeface="+mn-ea"/>
                <a:cs typeface="+mn-ea"/>
                <a:sym typeface="+mn-lt"/>
              </a:rPr>
              <a:t>x </a:t>
            </a:r>
            <a:r>
              <a:rPr lang="zh-TW" altLang="en-US" sz="3000">
                <a:solidFill>
                  <a:srgbClr val="181717"/>
                </a:solidFill>
                <a:latin typeface="+mn-lt"/>
                <a:ea typeface="+mn-ea"/>
                <a:cs typeface="+mn-ea"/>
                <a:sym typeface="+mn-lt"/>
              </a:rPr>
              <a:t>分享 </a:t>
            </a:r>
            <a:r>
              <a:rPr lang="en-US" altLang="zh-TW" sz="3000">
                <a:solidFill>
                  <a:srgbClr val="181717"/>
                </a:solidFill>
                <a:latin typeface="+mn-lt"/>
                <a:ea typeface="+mn-ea"/>
                <a:cs typeface="+mn-ea"/>
                <a:sym typeface="+mn-lt"/>
              </a:rPr>
              <a:t>x </a:t>
            </a:r>
            <a:r>
              <a:rPr lang="zh-TW" altLang="en-US" sz="3000">
                <a:solidFill>
                  <a:srgbClr val="181717"/>
                </a:solidFill>
                <a:latin typeface="+mn-lt"/>
                <a:ea typeface="+mn-ea"/>
                <a:cs typeface="+mn-ea"/>
                <a:sym typeface="+mn-lt"/>
              </a:rPr>
              <a:t>工作 </a:t>
            </a:r>
            <a:r>
              <a:rPr lang="en-US" altLang="zh-TW" sz="3000">
                <a:solidFill>
                  <a:srgbClr val="181717"/>
                </a:solidFill>
                <a:latin typeface="+mn-lt"/>
                <a:ea typeface="+mn-ea"/>
                <a:cs typeface="+mn-ea"/>
                <a:sym typeface="+mn-lt"/>
              </a:rPr>
              <a:t>x </a:t>
            </a:r>
            <a:r>
              <a:rPr lang="zh-TW" altLang="en-US" sz="3000">
                <a:solidFill>
                  <a:srgbClr val="181717"/>
                </a:solidFill>
                <a:latin typeface="+mn-lt"/>
                <a:ea typeface="+mn-ea"/>
                <a:cs typeface="+mn-ea"/>
                <a:sym typeface="+mn-lt"/>
              </a:rPr>
              <a:t>娛樂</a:t>
            </a:r>
            <a:br>
              <a:rPr lang="zh-TW" altLang="en-US" sz="3000">
                <a:solidFill>
                  <a:srgbClr val="181717"/>
                </a:solidFill>
                <a:latin typeface="+mn-lt"/>
                <a:ea typeface="+mn-ea"/>
                <a:cs typeface="+mn-ea"/>
                <a:sym typeface="+mn-lt"/>
              </a:rPr>
            </a:br>
            <a:r>
              <a:rPr lang="zh-TW" altLang="en-US" sz="3000">
                <a:solidFill>
                  <a:srgbClr val="181717"/>
                </a:solidFill>
                <a:latin typeface="+mn-lt"/>
                <a:ea typeface="+mn-ea"/>
                <a:cs typeface="+mn-ea"/>
                <a:sym typeface="+mn-lt"/>
              </a:rPr>
              <a:t>隨處滿足</a:t>
            </a:r>
            <a:endParaRPr lang="en-US" sz="3000">
              <a:solidFill>
                <a:srgbClr val="181717"/>
              </a:solidFill>
              <a:latin typeface="+mn-lt"/>
              <a:ea typeface="+mn-ea"/>
              <a:cs typeface="+mn-ea"/>
              <a:sym typeface="+mn-lt"/>
            </a:endParaRPr>
          </a:p>
        </p:txBody>
      </p:sp>
    </p:spTree>
    <p:extLst>
      <p:ext uri="{BB962C8B-B14F-4D97-AF65-F5344CB8AC3E}">
        <p14:creationId xmlns:p14="http://schemas.microsoft.com/office/powerpoint/2010/main" val="665266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15">
            <a:extLst>
              <a:ext uri="{FF2B5EF4-FFF2-40B4-BE49-F238E27FC236}">
                <a16:creationId xmlns:a16="http://schemas.microsoft.com/office/drawing/2014/main" id="{B60A000A-EDD9-4F9A-87BF-6ED7D448B2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851" y="1605283"/>
            <a:ext cx="917433" cy="823817"/>
          </a:xfrm>
          <a:prstGeom prst="rect">
            <a:avLst/>
          </a:prstGeom>
        </p:spPr>
      </p:pic>
      <p:sp>
        <p:nvSpPr>
          <p:cNvPr id="2" name="Title 1">
            <a:extLst>
              <a:ext uri="{FF2B5EF4-FFF2-40B4-BE49-F238E27FC236}">
                <a16:creationId xmlns:a16="http://schemas.microsoft.com/office/drawing/2014/main" id="{E05CCFC5-0F05-4040-A792-B34986FF5E9E}"/>
              </a:ext>
            </a:extLst>
          </p:cNvPr>
          <p:cNvSpPr>
            <a:spLocks noGrp="1"/>
          </p:cNvSpPr>
          <p:nvPr>
            <p:ph type="title"/>
          </p:nvPr>
        </p:nvSpPr>
        <p:spPr>
          <a:xfrm>
            <a:off x="540212" y="169468"/>
            <a:ext cx="7886700" cy="822960"/>
          </a:xfrm>
          <a:effectLst/>
        </p:spPr>
        <p:txBody>
          <a:bodyPr>
            <a:normAutofit/>
          </a:bodyPr>
          <a:lstStyle/>
          <a:p>
            <a:pPr algn="ctr"/>
            <a:r>
              <a:rPr lang="en-US" altLang="zh-TW" sz="3600" err="1">
                <a:solidFill>
                  <a:schemeClr val="tx1">
                    <a:lumMod val="95000"/>
                    <a:lumOff val="5000"/>
                  </a:schemeClr>
                </a:solidFill>
                <a:latin typeface="+mn-lt"/>
                <a:ea typeface="+mn-ea"/>
                <a:cs typeface="+mn-ea"/>
                <a:sym typeface="+mn-lt"/>
              </a:rPr>
              <a:t>QButton</a:t>
            </a:r>
            <a:r>
              <a:rPr lang="en-US" altLang="zh-TW" sz="3600">
                <a:solidFill>
                  <a:schemeClr val="tx1">
                    <a:lumMod val="95000"/>
                    <a:lumOff val="5000"/>
                  </a:schemeClr>
                </a:solidFill>
                <a:latin typeface="+mn-lt"/>
                <a:ea typeface="+mn-ea"/>
                <a:cs typeface="+mn-ea"/>
                <a:sym typeface="+mn-lt"/>
              </a:rPr>
              <a:t> </a:t>
            </a:r>
            <a:r>
              <a:rPr lang="zh-TW" altLang="en-US" sz="3600">
                <a:solidFill>
                  <a:schemeClr val="tx1">
                    <a:lumMod val="95000"/>
                    <a:lumOff val="5000"/>
                  </a:schemeClr>
                </a:solidFill>
                <a:latin typeface="+mn-lt"/>
                <a:ea typeface="+mn-ea"/>
                <a:cs typeface="+mn-ea"/>
                <a:sym typeface="+mn-lt"/>
              </a:rPr>
              <a:t>讓您隨心設定，一鍵開啟</a:t>
            </a:r>
            <a:endParaRPr lang="en-US" sz="3600">
              <a:solidFill>
                <a:schemeClr val="tx1">
                  <a:lumMod val="95000"/>
                  <a:lumOff val="5000"/>
                </a:schemeClr>
              </a:solidFill>
              <a:latin typeface="+mn-lt"/>
              <a:ea typeface="+mn-ea"/>
              <a:cs typeface="+mn-ea"/>
              <a:sym typeface="+mn-lt"/>
            </a:endParaRPr>
          </a:p>
        </p:txBody>
      </p:sp>
      <p:sp>
        <p:nvSpPr>
          <p:cNvPr id="3" name="Shape 704">
            <a:extLst>
              <a:ext uri="{FF2B5EF4-FFF2-40B4-BE49-F238E27FC236}">
                <a16:creationId xmlns:a16="http://schemas.microsoft.com/office/drawing/2014/main" id="{785CB218-BBD9-0749-B821-83AFCA698EBA}"/>
              </a:ext>
            </a:extLst>
          </p:cNvPr>
          <p:cNvSpPr txBox="1"/>
          <p:nvPr/>
        </p:nvSpPr>
        <p:spPr>
          <a:xfrm>
            <a:off x="1431890" y="1674411"/>
            <a:ext cx="3857652" cy="642702"/>
          </a:xfrm>
          <a:prstGeom prst="rect">
            <a:avLst/>
          </a:prstGeom>
          <a:noFill/>
          <a:ln>
            <a:noFill/>
          </a:ln>
        </p:spPr>
        <p:txBody>
          <a:bodyPr wrap="square" lIns="91425" tIns="45700" rIns="91425" bIns="45700" anchor="t" anchorCtr="0">
            <a:noAutofit/>
          </a:bodyPr>
          <a:lstStyle/>
          <a:p>
            <a:r>
              <a:rPr lang="zh-TW" altLang="en-US" sz="1800">
                <a:solidFill>
                  <a:schemeClr val="bg2">
                    <a:lumMod val="25000"/>
                  </a:schemeClr>
                </a:solidFill>
                <a:cs typeface="+mn-ea"/>
                <a:sym typeface="+mn-lt"/>
              </a:rPr>
              <a:t>播放您喜愛的歌曲清單，並可將其他按鍵設為播放前一首或下一首曲目</a:t>
            </a:r>
          </a:p>
        </p:txBody>
      </p:sp>
      <p:sp>
        <p:nvSpPr>
          <p:cNvPr id="4" name="Shape 704">
            <a:extLst>
              <a:ext uri="{FF2B5EF4-FFF2-40B4-BE49-F238E27FC236}">
                <a16:creationId xmlns:a16="http://schemas.microsoft.com/office/drawing/2014/main" id="{B3EBEE45-221B-0D4E-8887-3D3DC70F39D5}"/>
              </a:ext>
            </a:extLst>
          </p:cNvPr>
          <p:cNvSpPr txBox="1"/>
          <p:nvPr/>
        </p:nvSpPr>
        <p:spPr>
          <a:xfrm>
            <a:off x="1431890" y="2674303"/>
            <a:ext cx="3643338" cy="642702"/>
          </a:xfrm>
          <a:prstGeom prst="rect">
            <a:avLst/>
          </a:prstGeom>
          <a:noFill/>
          <a:ln>
            <a:noFill/>
          </a:ln>
        </p:spPr>
        <p:txBody>
          <a:bodyPr wrap="square" lIns="91425" tIns="45700" rIns="91425" bIns="45700" anchor="t" anchorCtr="0">
            <a:noAutofit/>
          </a:bodyPr>
          <a:lstStyle/>
          <a:p>
            <a:r>
              <a:rPr lang="zh-TW" altLang="en-US" sz="1800">
                <a:solidFill>
                  <a:schemeClr val="bg2">
                    <a:lumMod val="25000"/>
                  </a:schemeClr>
                </a:solidFill>
                <a:cs typeface="+mn-ea"/>
                <a:sym typeface="+mn-lt"/>
              </a:rPr>
              <a:t>觀看預設的 </a:t>
            </a:r>
            <a:r>
              <a:rPr lang="en-US" sz="1800" b="1">
                <a:solidFill>
                  <a:schemeClr val="bg2">
                    <a:lumMod val="25000"/>
                  </a:schemeClr>
                </a:solidFill>
                <a:cs typeface="+mn-ea"/>
                <a:sym typeface="+mn-lt"/>
              </a:rPr>
              <a:t>Surveillance Station </a:t>
            </a:r>
            <a:r>
              <a:rPr lang="zh-TW" altLang="en-US" sz="1800">
                <a:solidFill>
                  <a:schemeClr val="bg2">
                    <a:lumMod val="25000"/>
                  </a:schemeClr>
                </a:solidFill>
                <a:cs typeface="+mn-ea"/>
                <a:sym typeface="+mn-lt"/>
              </a:rPr>
              <a:t>攝影機頻道，秒速開啟監控保心安</a:t>
            </a:r>
          </a:p>
        </p:txBody>
      </p:sp>
      <p:sp>
        <p:nvSpPr>
          <p:cNvPr id="6" name="Shape 704">
            <a:extLst>
              <a:ext uri="{FF2B5EF4-FFF2-40B4-BE49-F238E27FC236}">
                <a16:creationId xmlns:a16="http://schemas.microsoft.com/office/drawing/2014/main" id="{DC9EC94F-20AE-EF49-B1BB-C73AB917933C}"/>
              </a:ext>
            </a:extLst>
          </p:cNvPr>
          <p:cNvSpPr txBox="1"/>
          <p:nvPr/>
        </p:nvSpPr>
        <p:spPr>
          <a:xfrm>
            <a:off x="1431890" y="3842266"/>
            <a:ext cx="3816424" cy="642702"/>
          </a:xfrm>
          <a:prstGeom prst="rect">
            <a:avLst/>
          </a:prstGeom>
          <a:noFill/>
          <a:ln>
            <a:noFill/>
          </a:ln>
        </p:spPr>
        <p:txBody>
          <a:bodyPr wrap="square" lIns="91425" tIns="45700" rIns="91425" bIns="45700" anchor="t" anchorCtr="0">
            <a:noAutofit/>
          </a:bodyPr>
          <a:lstStyle/>
          <a:p>
            <a:r>
              <a:rPr lang="zh-TW" altLang="en-US" sz="1800">
                <a:solidFill>
                  <a:schemeClr val="bg2">
                    <a:lumMod val="25000"/>
                  </a:schemeClr>
                </a:solidFill>
                <a:cs typeface="+mn-ea"/>
                <a:sym typeface="+mn-lt"/>
              </a:rPr>
              <a:t>一鍵重啟或關閉 </a:t>
            </a:r>
            <a:r>
              <a:rPr lang="en-US" altLang="zh-TW" sz="1800">
                <a:solidFill>
                  <a:schemeClr val="bg2">
                    <a:lumMod val="25000"/>
                  </a:schemeClr>
                </a:solidFill>
                <a:cs typeface="+mn-ea"/>
                <a:sym typeface="+mn-lt"/>
              </a:rPr>
              <a:t>NAS</a:t>
            </a:r>
            <a:r>
              <a:rPr lang="zh-TW" altLang="en-US" sz="1800">
                <a:solidFill>
                  <a:schemeClr val="bg2">
                    <a:lumMod val="25000"/>
                  </a:schemeClr>
                </a:solidFill>
                <a:cs typeface="+mn-ea"/>
                <a:sym typeface="+mn-lt"/>
              </a:rPr>
              <a:t>，快速又便利</a:t>
            </a:r>
          </a:p>
        </p:txBody>
      </p:sp>
      <p:sp>
        <p:nvSpPr>
          <p:cNvPr id="14" name="文字方塊 1">
            <a:extLst>
              <a:ext uri="{FF2B5EF4-FFF2-40B4-BE49-F238E27FC236}">
                <a16:creationId xmlns:a16="http://schemas.microsoft.com/office/drawing/2014/main" id="{675EAAE2-67EB-4DD4-8FA4-35D81A5F8AA8}"/>
              </a:ext>
            </a:extLst>
          </p:cNvPr>
          <p:cNvSpPr txBox="1"/>
          <p:nvPr/>
        </p:nvSpPr>
        <p:spPr>
          <a:xfrm>
            <a:off x="7277336" y="1974784"/>
            <a:ext cx="1771374" cy="835870"/>
          </a:xfrm>
          <a:prstGeom prst="rect">
            <a:avLst/>
          </a:prstGeom>
          <a:noFill/>
        </p:spPr>
        <p:txBody>
          <a:bodyPr wrap="square" rtlCol="0">
            <a:spAutoFit/>
          </a:bodyPr>
          <a:lstStyle/>
          <a:p>
            <a:pPr>
              <a:lnSpc>
                <a:spcPts val="2000"/>
              </a:lnSpc>
            </a:pPr>
            <a:r>
              <a:rPr lang="zh-CN" altLang="en-US" sz="1300">
                <a:solidFill>
                  <a:schemeClr val="bg2">
                    <a:lumMod val="25000"/>
                  </a:schemeClr>
                </a:solidFill>
                <a:cs typeface="+mn-ea"/>
                <a:sym typeface="+mn-lt"/>
              </a:rPr>
              <a:t>可額外購買</a:t>
            </a:r>
            <a:r>
              <a:rPr lang="zh-TW" altLang="en-US" sz="1300">
                <a:solidFill>
                  <a:schemeClr val="bg2">
                    <a:lumMod val="25000"/>
                  </a:schemeClr>
                </a:solidFill>
                <a:cs typeface="+mn-ea"/>
                <a:sym typeface="+mn-lt"/>
              </a:rPr>
              <a:t> </a:t>
            </a:r>
            <a:endParaRPr lang="en-US" altLang="zh-TW" sz="1300">
              <a:solidFill>
                <a:schemeClr val="bg2">
                  <a:lumMod val="25000"/>
                </a:schemeClr>
              </a:solidFill>
              <a:cs typeface="+mn-ea"/>
              <a:sym typeface="+mn-lt"/>
            </a:endParaRPr>
          </a:p>
          <a:p>
            <a:pPr>
              <a:lnSpc>
                <a:spcPts val="2000"/>
              </a:lnSpc>
            </a:pPr>
            <a:r>
              <a:rPr lang="en-US" altLang="zh-TW" sz="1300" b="1">
                <a:solidFill>
                  <a:schemeClr val="bg2">
                    <a:lumMod val="25000"/>
                  </a:schemeClr>
                </a:solidFill>
                <a:cs typeface="+mn-ea"/>
                <a:sym typeface="+mn-lt"/>
              </a:rPr>
              <a:t>QNAP RM-IR004 </a:t>
            </a:r>
            <a:r>
              <a:rPr lang="en-US" altLang="zh-TW" sz="1300">
                <a:solidFill>
                  <a:schemeClr val="bg2">
                    <a:lumMod val="25000"/>
                  </a:schemeClr>
                </a:solidFill>
                <a:cs typeface="+mn-ea"/>
                <a:sym typeface="+mn-lt"/>
              </a:rPr>
              <a:t/>
            </a:r>
            <a:br>
              <a:rPr lang="en-US" altLang="zh-TW" sz="1300">
                <a:solidFill>
                  <a:schemeClr val="bg2">
                    <a:lumMod val="25000"/>
                  </a:schemeClr>
                </a:solidFill>
                <a:cs typeface="+mn-ea"/>
                <a:sym typeface="+mn-lt"/>
              </a:rPr>
            </a:br>
            <a:r>
              <a:rPr lang="zh-CN" altLang="en-US" sz="1300">
                <a:solidFill>
                  <a:schemeClr val="bg2">
                    <a:lumMod val="25000"/>
                  </a:schemeClr>
                </a:solidFill>
                <a:cs typeface="+mn-ea"/>
                <a:sym typeface="+mn-lt"/>
              </a:rPr>
              <a:t>紅外線遙控器</a:t>
            </a:r>
            <a:endParaRPr lang="zh-TW" altLang="en-US" sz="1300">
              <a:solidFill>
                <a:schemeClr val="bg2">
                  <a:lumMod val="25000"/>
                </a:schemeClr>
              </a:solidFill>
              <a:cs typeface="+mn-ea"/>
              <a:sym typeface="+mn-lt"/>
            </a:endParaRPr>
          </a:p>
        </p:txBody>
      </p:sp>
      <p:grpSp>
        <p:nvGrpSpPr>
          <p:cNvPr id="29" name="群組 28">
            <a:extLst>
              <a:ext uri="{FF2B5EF4-FFF2-40B4-BE49-F238E27FC236}">
                <a16:creationId xmlns:a16="http://schemas.microsoft.com/office/drawing/2014/main" id="{6D1E8623-8E2E-4FC9-A07F-D6DBCDC5AF59}"/>
              </a:ext>
            </a:extLst>
          </p:cNvPr>
          <p:cNvGrpSpPr/>
          <p:nvPr/>
        </p:nvGrpSpPr>
        <p:grpSpPr>
          <a:xfrm>
            <a:off x="513851" y="1602903"/>
            <a:ext cx="917433" cy="823817"/>
            <a:chOff x="450333" y="1500350"/>
            <a:chExt cx="917433" cy="823817"/>
          </a:xfrm>
        </p:grpSpPr>
        <p:pic>
          <p:nvPicPr>
            <p:cNvPr id="16" name="圖片 15">
              <a:extLst>
                <a:ext uri="{FF2B5EF4-FFF2-40B4-BE49-F238E27FC236}">
                  <a16:creationId xmlns:a16="http://schemas.microsoft.com/office/drawing/2014/main" id="{B60A000A-EDD9-4F9A-87BF-6ED7D448B2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33" y="1500350"/>
              <a:ext cx="917433" cy="823817"/>
            </a:xfrm>
            <a:prstGeom prst="rect">
              <a:avLst/>
            </a:prstGeom>
          </p:spPr>
        </p:pic>
        <p:pic>
          <p:nvPicPr>
            <p:cNvPr id="22" name="圖形 21">
              <a:extLst>
                <a:ext uri="{FF2B5EF4-FFF2-40B4-BE49-F238E27FC236}">
                  <a16:creationId xmlns:a16="http://schemas.microsoft.com/office/drawing/2014/main" id="{304FBE74-7B2F-4AE0-8A41-10501B91AA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73006" y="1652601"/>
              <a:ext cx="388833" cy="456672"/>
            </a:xfrm>
            <a:prstGeom prst="rect">
              <a:avLst/>
            </a:prstGeom>
            <a:effectLst>
              <a:innerShdw blurRad="38100">
                <a:schemeClr val="tx1">
                  <a:lumMod val="65000"/>
                  <a:lumOff val="35000"/>
                </a:schemeClr>
              </a:innerShdw>
            </a:effectLst>
          </p:spPr>
        </p:pic>
      </p:grpSp>
      <p:grpSp>
        <p:nvGrpSpPr>
          <p:cNvPr id="30" name="群組 29">
            <a:extLst>
              <a:ext uri="{FF2B5EF4-FFF2-40B4-BE49-F238E27FC236}">
                <a16:creationId xmlns:a16="http://schemas.microsoft.com/office/drawing/2014/main" id="{133638BA-7BAC-47C5-9E42-A90EB73BBCA5}"/>
              </a:ext>
            </a:extLst>
          </p:cNvPr>
          <p:cNvGrpSpPr/>
          <p:nvPr/>
        </p:nvGrpSpPr>
        <p:grpSpPr>
          <a:xfrm>
            <a:off x="513851" y="2629841"/>
            <a:ext cx="917433" cy="823817"/>
            <a:chOff x="450333" y="2527288"/>
            <a:chExt cx="917433" cy="823817"/>
          </a:xfrm>
        </p:grpSpPr>
        <p:pic>
          <p:nvPicPr>
            <p:cNvPr id="23" name="圖片 22">
              <a:extLst>
                <a:ext uri="{FF2B5EF4-FFF2-40B4-BE49-F238E27FC236}">
                  <a16:creationId xmlns:a16="http://schemas.microsoft.com/office/drawing/2014/main" id="{BBAC5D40-77B9-4276-8466-F4BF267F0C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33" y="2527288"/>
              <a:ext cx="917433" cy="823817"/>
            </a:xfrm>
            <a:prstGeom prst="rect">
              <a:avLst/>
            </a:prstGeom>
          </p:spPr>
        </p:pic>
        <p:pic>
          <p:nvPicPr>
            <p:cNvPr id="25" name="圖形 24">
              <a:extLst>
                <a:ext uri="{FF2B5EF4-FFF2-40B4-BE49-F238E27FC236}">
                  <a16:creationId xmlns:a16="http://schemas.microsoft.com/office/drawing/2014/main" id="{261D75E6-C70D-4AFF-8212-119B0DBBFDD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32717" y="2716232"/>
              <a:ext cx="366029" cy="439632"/>
            </a:xfrm>
            <a:prstGeom prst="rect">
              <a:avLst/>
            </a:prstGeom>
            <a:effectLst>
              <a:innerShdw blurRad="38100">
                <a:prstClr val="black"/>
              </a:innerShdw>
            </a:effectLst>
          </p:spPr>
        </p:pic>
      </p:grpSp>
      <p:pic>
        <p:nvPicPr>
          <p:cNvPr id="26" name="圖片 25">
            <a:extLst>
              <a:ext uri="{FF2B5EF4-FFF2-40B4-BE49-F238E27FC236}">
                <a16:creationId xmlns:a16="http://schemas.microsoft.com/office/drawing/2014/main" id="{74DE9C64-8334-4773-92AB-98E9F69E9F5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245" y="3663531"/>
            <a:ext cx="917433" cy="823817"/>
          </a:xfrm>
          <a:prstGeom prst="rect">
            <a:avLst/>
          </a:prstGeom>
        </p:spPr>
      </p:pic>
      <p:pic>
        <p:nvPicPr>
          <p:cNvPr id="41" name="圖形 40">
            <a:extLst>
              <a:ext uri="{FF2B5EF4-FFF2-40B4-BE49-F238E27FC236}">
                <a16:creationId xmlns:a16="http://schemas.microsoft.com/office/drawing/2014/main" id="{5107D6BC-53E7-4BF5-A9F4-EC6CD969E44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67371" y="3842266"/>
            <a:ext cx="414472" cy="450058"/>
          </a:xfrm>
          <a:prstGeom prst="rect">
            <a:avLst/>
          </a:prstGeom>
          <a:effectLst>
            <a:innerShdw blurRad="38100">
              <a:prstClr val="black"/>
            </a:innerShdw>
          </a:effectLst>
        </p:spPr>
      </p:pic>
      <p:grpSp>
        <p:nvGrpSpPr>
          <p:cNvPr id="47" name="群組 46">
            <a:extLst>
              <a:ext uri="{FF2B5EF4-FFF2-40B4-BE49-F238E27FC236}">
                <a16:creationId xmlns:a16="http://schemas.microsoft.com/office/drawing/2014/main" id="{3D9B25AF-8DD3-4B4D-9AB4-0573544EA0CA}"/>
              </a:ext>
            </a:extLst>
          </p:cNvPr>
          <p:cNvGrpSpPr/>
          <p:nvPr/>
        </p:nvGrpSpPr>
        <p:grpSpPr>
          <a:xfrm>
            <a:off x="5148244" y="1219077"/>
            <a:ext cx="2927035" cy="3665720"/>
            <a:chOff x="5031607" y="1207224"/>
            <a:chExt cx="2927035" cy="3665720"/>
          </a:xfrm>
        </p:grpSpPr>
        <p:pic>
          <p:nvPicPr>
            <p:cNvPr id="32" name="圖片 31">
              <a:extLst>
                <a:ext uri="{FF2B5EF4-FFF2-40B4-BE49-F238E27FC236}">
                  <a16:creationId xmlns:a16="http://schemas.microsoft.com/office/drawing/2014/main" id="{0B64B4AD-91C3-4724-B3C0-DA2CF83BBF5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55738" y="1207224"/>
              <a:ext cx="1281034" cy="3665720"/>
            </a:xfrm>
            <a:prstGeom prst="rect">
              <a:avLst/>
            </a:prstGeom>
            <a:effectLst>
              <a:outerShdw blurRad="203200" sx="102000" sy="102000" algn="ctr" rotWithShape="0">
                <a:schemeClr val="bg1">
                  <a:alpha val="99000"/>
                </a:schemeClr>
              </a:outerShdw>
              <a:reflection blurRad="76200" stA="46000" endPos="37000" dir="5400000" sy="-100000" algn="bl" rotWithShape="0"/>
            </a:effectLst>
          </p:spPr>
        </p:pic>
        <p:cxnSp>
          <p:nvCxnSpPr>
            <p:cNvPr id="34" name="直線接點 33">
              <a:extLst>
                <a:ext uri="{FF2B5EF4-FFF2-40B4-BE49-F238E27FC236}">
                  <a16:creationId xmlns:a16="http://schemas.microsoft.com/office/drawing/2014/main" id="{413671A3-C604-41D9-A664-E68DF5E3718A}"/>
                </a:ext>
              </a:extLst>
            </p:cNvPr>
            <p:cNvCxnSpPr>
              <a:cxnSpLocks/>
            </p:cNvCxnSpPr>
            <p:nvPr/>
          </p:nvCxnSpPr>
          <p:spPr>
            <a:xfrm>
              <a:off x="6709628" y="3582874"/>
              <a:ext cx="9211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9377B788-087A-4A17-9147-A3A47009F66F}"/>
                </a:ext>
              </a:extLst>
            </p:cNvPr>
            <p:cNvCxnSpPr>
              <a:cxnSpLocks/>
            </p:cNvCxnSpPr>
            <p:nvPr/>
          </p:nvCxnSpPr>
          <p:spPr>
            <a:xfrm>
              <a:off x="6983409" y="3856655"/>
              <a:ext cx="372251"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C2D55769-473F-43C2-A067-3DFD7B1CCEF0}"/>
                </a:ext>
              </a:extLst>
            </p:cNvPr>
            <p:cNvCxnSpPr>
              <a:cxnSpLocks/>
            </p:cNvCxnSpPr>
            <p:nvPr/>
          </p:nvCxnSpPr>
          <p:spPr>
            <a:xfrm>
              <a:off x="5955738" y="4118735"/>
              <a:ext cx="53270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366359F6-4046-4B04-A833-0179D71ADC48}"/>
                </a:ext>
              </a:extLst>
            </p:cNvPr>
            <p:cNvCxnSpPr/>
            <p:nvPr/>
          </p:nvCxnSpPr>
          <p:spPr>
            <a:xfrm>
              <a:off x="5313753" y="3848563"/>
              <a:ext cx="87394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8" name="圖形 37">
              <a:extLst>
                <a:ext uri="{FF2B5EF4-FFF2-40B4-BE49-F238E27FC236}">
                  <a16:creationId xmlns:a16="http://schemas.microsoft.com/office/drawing/2014/main" id="{C38B4AC2-3D62-47C7-B06D-D455FF9D76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031607" y="3550078"/>
              <a:ext cx="388833" cy="456672"/>
            </a:xfrm>
            <a:prstGeom prst="rect">
              <a:avLst/>
            </a:prstGeom>
            <a:effectLst>
              <a:innerShdw blurRad="38100">
                <a:schemeClr val="tx1">
                  <a:lumMod val="65000"/>
                  <a:lumOff val="35000"/>
                </a:schemeClr>
              </a:innerShdw>
            </a:effectLst>
          </p:spPr>
        </p:pic>
        <p:pic>
          <p:nvPicPr>
            <p:cNvPr id="39" name="圖形 38">
              <a:extLst>
                <a:ext uri="{FF2B5EF4-FFF2-40B4-BE49-F238E27FC236}">
                  <a16:creationId xmlns:a16="http://schemas.microsoft.com/office/drawing/2014/main" id="{6C56CF44-3277-4803-BD8A-981A1DBC1FB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592613" y="3338782"/>
              <a:ext cx="366029" cy="439632"/>
            </a:xfrm>
            <a:prstGeom prst="rect">
              <a:avLst/>
            </a:prstGeom>
            <a:effectLst>
              <a:innerShdw blurRad="38100">
                <a:prstClr val="black"/>
              </a:innerShdw>
            </a:effectLst>
          </p:spPr>
        </p:pic>
        <p:pic>
          <p:nvPicPr>
            <p:cNvPr id="40" name="圖形 39">
              <a:extLst>
                <a:ext uri="{FF2B5EF4-FFF2-40B4-BE49-F238E27FC236}">
                  <a16:creationId xmlns:a16="http://schemas.microsoft.com/office/drawing/2014/main" id="{836AAE2F-5156-41BE-AED4-2F44F5C7AC8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5636509" y="3856655"/>
              <a:ext cx="414472" cy="450058"/>
            </a:xfrm>
            <a:prstGeom prst="rect">
              <a:avLst/>
            </a:prstGeom>
            <a:effectLst>
              <a:innerShdw blurRad="38100">
                <a:prstClr val="black"/>
              </a:innerShdw>
            </a:effectLst>
          </p:spPr>
        </p:pic>
        <p:pic>
          <p:nvPicPr>
            <p:cNvPr id="46" name="圖形 45">
              <a:extLst>
                <a:ext uri="{FF2B5EF4-FFF2-40B4-BE49-F238E27FC236}">
                  <a16:creationId xmlns:a16="http://schemas.microsoft.com/office/drawing/2014/main" id="{29E64EFC-ADB7-4D76-9919-2F8F00BCC0E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7222122" y="3740187"/>
              <a:ext cx="436856" cy="472584"/>
            </a:xfrm>
            <a:prstGeom prst="rect">
              <a:avLst/>
            </a:prstGeom>
            <a:effectLst>
              <a:innerShdw blurRad="38100">
                <a:prstClr val="black"/>
              </a:innerShdw>
            </a:effectLst>
          </p:spPr>
        </p:pic>
      </p:grpSp>
    </p:spTree>
    <p:extLst>
      <p:ext uri="{BB962C8B-B14F-4D97-AF65-F5344CB8AC3E}">
        <p14:creationId xmlns:p14="http://schemas.microsoft.com/office/powerpoint/2010/main" val="2334050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7F8431-7852-4932-9126-7CD873C2CDE0}"/>
              </a:ext>
            </a:extLst>
          </p:cNvPr>
          <p:cNvSpPr>
            <a:spLocks noGrp="1"/>
          </p:cNvSpPr>
          <p:nvPr/>
        </p:nvSpPr>
        <p:spPr>
          <a:xfrm>
            <a:off x="184245" y="0"/>
            <a:ext cx="8795982" cy="634621"/>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sz="2800">
              <a:latin typeface="+mn-lt"/>
              <a:ea typeface="+mn-ea"/>
              <a:cs typeface="+mn-ea"/>
              <a:sym typeface="+mn-lt"/>
            </a:endParaRPr>
          </a:p>
        </p:txBody>
      </p:sp>
      <p:sp>
        <p:nvSpPr>
          <p:cNvPr id="2" name="Title 1">
            <a:extLst>
              <a:ext uri="{FF2B5EF4-FFF2-40B4-BE49-F238E27FC236}">
                <a16:creationId xmlns:a16="http://schemas.microsoft.com/office/drawing/2014/main" id="{7045FC5F-3450-3D4F-99E3-AE2DCDDE9298}"/>
              </a:ext>
            </a:extLst>
          </p:cNvPr>
          <p:cNvSpPr>
            <a:spLocks noGrp="1"/>
          </p:cNvSpPr>
          <p:nvPr>
            <p:ph type="title"/>
          </p:nvPr>
        </p:nvSpPr>
        <p:spPr>
          <a:xfrm>
            <a:off x="-115503" y="111421"/>
            <a:ext cx="9438798" cy="822960"/>
          </a:xfrm>
          <a:effectLst/>
        </p:spPr>
        <p:txBody>
          <a:bodyPr>
            <a:noAutofit/>
          </a:bodyPr>
          <a:lstStyle/>
          <a:p>
            <a:pPr algn="ctr"/>
            <a:r>
              <a:rPr lang="zh-TW" altLang="en-US" sz="3600">
                <a:solidFill>
                  <a:schemeClr val="tx1">
                    <a:lumMod val="95000"/>
                    <a:lumOff val="5000"/>
                  </a:schemeClr>
                </a:solidFill>
                <a:latin typeface="+mn-lt"/>
                <a:ea typeface="+mn-ea"/>
                <a:cs typeface="+mn-ea"/>
                <a:sym typeface="+mn-lt"/>
              </a:rPr>
              <a:t>Linux Station 讓 NAS 變身 Ubuntu </a:t>
            </a:r>
            <a:r>
              <a:rPr lang="en-US" altLang="zh-TW" sz="3600">
                <a:solidFill>
                  <a:schemeClr val="tx1">
                    <a:lumMod val="95000"/>
                    <a:lumOff val="5000"/>
                  </a:schemeClr>
                </a:solidFill>
                <a:latin typeface="+mn-lt"/>
                <a:ea typeface="+mn-ea"/>
                <a:cs typeface="+mn-ea"/>
                <a:sym typeface="+mn-lt"/>
              </a:rPr>
              <a:t>PC</a:t>
            </a:r>
            <a:endParaRPr lang="en-US" sz="3600">
              <a:solidFill>
                <a:schemeClr val="tx1">
                  <a:lumMod val="95000"/>
                  <a:lumOff val="5000"/>
                </a:schemeClr>
              </a:solidFill>
              <a:latin typeface="+mn-lt"/>
              <a:ea typeface="+mn-ea"/>
              <a:cs typeface="+mn-ea"/>
              <a:sym typeface="+mn-lt"/>
            </a:endParaRPr>
          </a:p>
        </p:txBody>
      </p:sp>
      <p:pic>
        <p:nvPicPr>
          <p:cNvPr id="14" name="圖片 13">
            <a:extLst>
              <a:ext uri="{FF2B5EF4-FFF2-40B4-BE49-F238E27FC236}">
                <a16:creationId xmlns:a16="http://schemas.microsoft.com/office/drawing/2014/main" id="{4B588167-2E74-4315-B160-87E2EEEAE4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59252" y="3265160"/>
            <a:ext cx="3139008" cy="742218"/>
          </a:xfrm>
          <a:prstGeom prst="rect">
            <a:avLst/>
          </a:prstGeom>
        </p:spPr>
      </p:pic>
      <p:grpSp>
        <p:nvGrpSpPr>
          <p:cNvPr id="22" name="群組 21">
            <a:extLst>
              <a:ext uri="{FF2B5EF4-FFF2-40B4-BE49-F238E27FC236}">
                <a16:creationId xmlns:a16="http://schemas.microsoft.com/office/drawing/2014/main" id="{7CD3C911-FC76-46BD-8BAD-B781173F9ECB}"/>
              </a:ext>
            </a:extLst>
          </p:cNvPr>
          <p:cNvGrpSpPr/>
          <p:nvPr/>
        </p:nvGrpSpPr>
        <p:grpSpPr>
          <a:xfrm>
            <a:off x="6385560" y="2031483"/>
            <a:ext cx="3073400" cy="1102878"/>
            <a:chOff x="6260091" y="1217707"/>
            <a:chExt cx="4307317" cy="4160999"/>
          </a:xfrm>
        </p:grpSpPr>
        <p:sp>
          <p:nvSpPr>
            <p:cNvPr id="23" name="矩形: 圓角 22">
              <a:extLst>
                <a:ext uri="{FF2B5EF4-FFF2-40B4-BE49-F238E27FC236}">
                  <a16:creationId xmlns:a16="http://schemas.microsoft.com/office/drawing/2014/main" id="{1F3D3300-AE00-4E79-8987-846E2C67CE29}"/>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4" name="矩形 23">
              <a:extLst>
                <a:ext uri="{FF2B5EF4-FFF2-40B4-BE49-F238E27FC236}">
                  <a16:creationId xmlns:a16="http://schemas.microsoft.com/office/drawing/2014/main" id="{B6D8B626-BE1A-4014-A460-922CB45F8AD7}"/>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25" name="文字方塊 15">
            <a:extLst>
              <a:ext uri="{FF2B5EF4-FFF2-40B4-BE49-F238E27FC236}">
                <a16:creationId xmlns:a16="http://schemas.microsoft.com/office/drawing/2014/main" id="{0F0094F1-E8C3-4AC1-AE2E-8C2797120DB9}"/>
              </a:ext>
            </a:extLst>
          </p:cNvPr>
          <p:cNvSpPr txBox="1"/>
          <p:nvPr/>
        </p:nvSpPr>
        <p:spPr>
          <a:xfrm>
            <a:off x="6598260" y="2442268"/>
            <a:ext cx="2306979" cy="523220"/>
          </a:xfrm>
          <a:prstGeom prst="rect">
            <a:avLst/>
          </a:prstGeom>
          <a:noFill/>
        </p:spPr>
        <p:txBody>
          <a:bodyPr wrap="square" rtlCol="0">
            <a:spAutoFit/>
          </a:bodyPr>
          <a:lstStyle/>
          <a:p>
            <a:pPr>
              <a:buFont typeface="Arial" pitchFamily="34" charset="0"/>
              <a:buChar char="•"/>
            </a:pPr>
            <a:r>
              <a:rPr lang="zh-TW" altLang="en-US" sz="1400" b="1">
                <a:solidFill>
                  <a:schemeClr val="tx1"/>
                </a:solidFill>
                <a:cs typeface="+mn-ea"/>
                <a:sym typeface="+mn-lt"/>
              </a:rPr>
              <a:t> </a:t>
            </a:r>
            <a:r>
              <a:rPr lang="en-US" altLang="zh-TW" sz="1400" b="1">
                <a:solidFill>
                  <a:schemeClr val="tx1"/>
                </a:solidFill>
                <a:cs typeface="+mn-ea"/>
                <a:sym typeface="+mn-lt"/>
              </a:rPr>
              <a:t>Ubuntu </a:t>
            </a:r>
            <a:r>
              <a:rPr lang="en-US" altLang="zh-TW" sz="1400" b="1">
                <a:cs typeface="+mn-ea"/>
                <a:sym typeface="+mn-lt"/>
              </a:rPr>
              <a:t>18</a:t>
            </a:r>
            <a:r>
              <a:rPr lang="en-US" altLang="zh-TW" sz="1400" b="1">
                <a:solidFill>
                  <a:schemeClr val="tx1"/>
                </a:solidFill>
                <a:cs typeface="+mn-ea"/>
                <a:sym typeface="+mn-lt"/>
              </a:rPr>
              <a:t>.04</a:t>
            </a:r>
          </a:p>
          <a:p>
            <a:pPr>
              <a:buFont typeface="Arial" pitchFamily="34" charset="0"/>
              <a:buChar char="•"/>
            </a:pPr>
            <a:r>
              <a:rPr lang="zh-TW" altLang="en-US" sz="1400" b="1">
                <a:solidFill>
                  <a:schemeClr val="tx1"/>
                </a:solidFill>
                <a:cs typeface="+mn-ea"/>
                <a:sym typeface="+mn-lt"/>
              </a:rPr>
              <a:t> </a:t>
            </a:r>
            <a:r>
              <a:rPr lang="en-US" altLang="zh-TW" sz="1400" b="1">
                <a:solidFill>
                  <a:schemeClr val="tx1"/>
                </a:solidFill>
                <a:cs typeface="+mn-ea"/>
                <a:sym typeface="+mn-lt"/>
              </a:rPr>
              <a:t>Ubuntu </a:t>
            </a:r>
            <a:r>
              <a:rPr lang="en-US" altLang="zh-TW" sz="1400" b="1">
                <a:cs typeface="+mn-ea"/>
                <a:sym typeface="+mn-lt"/>
              </a:rPr>
              <a:t>20</a:t>
            </a:r>
            <a:r>
              <a:rPr lang="en-US" altLang="zh-TW" sz="1400" b="1">
                <a:solidFill>
                  <a:schemeClr val="tx1"/>
                </a:solidFill>
                <a:cs typeface="+mn-ea"/>
                <a:sym typeface="+mn-lt"/>
              </a:rPr>
              <a:t>.04</a:t>
            </a:r>
          </a:p>
        </p:txBody>
      </p:sp>
      <p:sp>
        <p:nvSpPr>
          <p:cNvPr id="26" name="文字方塊 25">
            <a:extLst>
              <a:ext uri="{FF2B5EF4-FFF2-40B4-BE49-F238E27FC236}">
                <a16:creationId xmlns:a16="http://schemas.microsoft.com/office/drawing/2014/main" id="{186E06E0-E8DE-4B8C-A3D5-E362C4E23554}"/>
              </a:ext>
            </a:extLst>
          </p:cNvPr>
          <p:cNvSpPr txBox="1"/>
          <p:nvPr/>
        </p:nvSpPr>
        <p:spPr>
          <a:xfrm>
            <a:off x="4649791" y="1413683"/>
            <a:ext cx="4330436" cy="369332"/>
          </a:xfrm>
          <a:prstGeom prst="rect">
            <a:avLst/>
          </a:prstGeom>
          <a:noFill/>
        </p:spPr>
        <p:txBody>
          <a:bodyPr wrap="square" rtlCol="0">
            <a:spAutoFit/>
          </a:bodyPr>
          <a:lstStyle/>
          <a:p>
            <a:r>
              <a:rPr lang="zh-TW" altLang="en-US" b="1">
                <a:cs typeface="+mn-ea"/>
                <a:sym typeface="+mn-lt"/>
              </a:rPr>
              <a:t>透過 </a:t>
            </a:r>
            <a:r>
              <a:rPr lang="en-US" altLang="zh-TW" b="1">
                <a:cs typeface="+mn-ea"/>
                <a:sym typeface="+mn-lt"/>
              </a:rPr>
              <a:t>HDMI </a:t>
            </a:r>
            <a:r>
              <a:rPr lang="zh-TW" altLang="en-US" b="1">
                <a:cs typeface="+mn-ea"/>
                <a:sym typeface="+mn-lt"/>
              </a:rPr>
              <a:t>連接 </a:t>
            </a:r>
            <a:r>
              <a:rPr lang="en-US" altLang="zh-TW" b="1">
                <a:cs typeface="+mn-ea"/>
                <a:sym typeface="+mn-lt"/>
              </a:rPr>
              <a:t>NAS </a:t>
            </a:r>
            <a:r>
              <a:rPr lang="zh-TW" altLang="en-US" b="1">
                <a:cs typeface="+mn-ea"/>
                <a:sym typeface="+mn-lt"/>
              </a:rPr>
              <a:t>與螢幕</a:t>
            </a:r>
          </a:p>
        </p:txBody>
      </p:sp>
      <p:sp>
        <p:nvSpPr>
          <p:cNvPr id="27" name="矩形: 圓角 26">
            <a:extLst>
              <a:ext uri="{FF2B5EF4-FFF2-40B4-BE49-F238E27FC236}">
                <a16:creationId xmlns:a16="http://schemas.microsoft.com/office/drawing/2014/main" id="{1949FB92-2CAB-456D-B0F5-09E42A0C09E7}"/>
              </a:ext>
            </a:extLst>
          </p:cNvPr>
          <p:cNvSpPr/>
          <p:nvPr/>
        </p:nvSpPr>
        <p:spPr>
          <a:xfrm>
            <a:off x="4168141" y="1328564"/>
            <a:ext cx="482200" cy="488079"/>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cs typeface="+mn-ea"/>
                <a:sym typeface="+mn-lt"/>
              </a:rPr>
              <a:t>1</a:t>
            </a:r>
            <a:endParaRPr lang="zh-TW" altLang="en-US" sz="3200" b="1">
              <a:cs typeface="+mn-ea"/>
              <a:sym typeface="+mn-lt"/>
            </a:endParaRPr>
          </a:p>
        </p:txBody>
      </p:sp>
      <p:sp>
        <p:nvSpPr>
          <p:cNvPr id="28" name="文字方塊 27">
            <a:extLst>
              <a:ext uri="{FF2B5EF4-FFF2-40B4-BE49-F238E27FC236}">
                <a16:creationId xmlns:a16="http://schemas.microsoft.com/office/drawing/2014/main" id="{27F10D10-62AB-41B2-B72B-9FCDF2A908C6}"/>
              </a:ext>
            </a:extLst>
          </p:cNvPr>
          <p:cNvSpPr txBox="1"/>
          <p:nvPr/>
        </p:nvSpPr>
        <p:spPr>
          <a:xfrm>
            <a:off x="3140123" y="4411286"/>
            <a:ext cx="3296402" cy="646331"/>
          </a:xfrm>
          <a:prstGeom prst="rect">
            <a:avLst/>
          </a:prstGeom>
          <a:noFill/>
        </p:spPr>
        <p:txBody>
          <a:bodyPr wrap="square" rtlCol="0">
            <a:spAutoFit/>
          </a:bodyPr>
          <a:lstStyle/>
          <a:p>
            <a:pPr indent="-457200">
              <a:buNone/>
            </a:pPr>
            <a:r>
              <a:rPr lang="zh-TW" altLang="en-US" b="1">
                <a:cs typeface="+mn-ea"/>
                <a:sym typeface="+mn-lt"/>
              </a:rPr>
              <a:t>再將滑鼠和鍵盤接到 </a:t>
            </a:r>
            <a:r>
              <a:rPr lang="en-US" altLang="zh-TW" b="1">
                <a:cs typeface="+mn-ea"/>
                <a:sym typeface="+mn-lt"/>
              </a:rPr>
              <a:t>NAS</a:t>
            </a:r>
            <a:r>
              <a:rPr lang="zh-TW" altLang="en-US" b="1">
                <a:cs typeface="+mn-ea"/>
                <a:sym typeface="+mn-lt"/>
              </a:rPr>
              <a:t>，</a:t>
            </a:r>
            <a:r>
              <a:rPr lang="en-US" altLang="zh-TW" b="1">
                <a:cs typeface="+mn-ea"/>
                <a:sym typeface="+mn-lt"/>
              </a:rPr>
              <a:t>NAS </a:t>
            </a:r>
            <a:r>
              <a:rPr lang="zh-TW" altLang="en-US" b="1">
                <a:cs typeface="+mn-ea"/>
                <a:sym typeface="+mn-lt"/>
              </a:rPr>
              <a:t>即成為 </a:t>
            </a:r>
            <a:r>
              <a:rPr lang="en-US" altLang="zh-TW" b="1">
                <a:cs typeface="+mn-ea"/>
                <a:sym typeface="+mn-lt"/>
              </a:rPr>
              <a:t>Ubuntu</a:t>
            </a:r>
            <a:r>
              <a:rPr lang="zh-TW" altLang="en-US" b="1">
                <a:cs typeface="+mn-ea"/>
                <a:sym typeface="+mn-lt"/>
              </a:rPr>
              <a:t> 個人電腦</a:t>
            </a:r>
            <a:r>
              <a:rPr lang="en-US" altLang="zh-TW" b="1">
                <a:cs typeface="+mn-ea"/>
                <a:sym typeface="+mn-lt"/>
              </a:rPr>
              <a:t>!</a:t>
            </a:r>
          </a:p>
        </p:txBody>
      </p:sp>
      <p:sp>
        <p:nvSpPr>
          <p:cNvPr id="29" name="矩形: 圓角 28">
            <a:extLst>
              <a:ext uri="{FF2B5EF4-FFF2-40B4-BE49-F238E27FC236}">
                <a16:creationId xmlns:a16="http://schemas.microsoft.com/office/drawing/2014/main" id="{12A4968B-8BD5-4213-9CE9-2154DAFBAB8F}"/>
              </a:ext>
            </a:extLst>
          </p:cNvPr>
          <p:cNvSpPr/>
          <p:nvPr/>
        </p:nvSpPr>
        <p:spPr>
          <a:xfrm>
            <a:off x="2611600" y="4479496"/>
            <a:ext cx="482200" cy="488079"/>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cs typeface="+mn-ea"/>
                <a:sym typeface="+mn-lt"/>
              </a:rPr>
              <a:t>2</a:t>
            </a:r>
            <a:endParaRPr lang="zh-TW" altLang="en-US" sz="3200" b="1">
              <a:cs typeface="+mn-ea"/>
              <a:sym typeface="+mn-lt"/>
            </a:endParaRPr>
          </a:p>
        </p:txBody>
      </p:sp>
      <p:grpSp>
        <p:nvGrpSpPr>
          <p:cNvPr id="30" name="群組 29">
            <a:extLst>
              <a:ext uri="{FF2B5EF4-FFF2-40B4-BE49-F238E27FC236}">
                <a16:creationId xmlns:a16="http://schemas.microsoft.com/office/drawing/2014/main" id="{F585EC6D-6CA2-4519-B3CB-027582CDD11A}"/>
              </a:ext>
            </a:extLst>
          </p:cNvPr>
          <p:cNvGrpSpPr/>
          <p:nvPr/>
        </p:nvGrpSpPr>
        <p:grpSpPr>
          <a:xfrm>
            <a:off x="6438805" y="1983989"/>
            <a:ext cx="2378463" cy="540171"/>
            <a:chOff x="6705129" y="2259784"/>
            <a:chExt cx="2378463" cy="540171"/>
          </a:xfrm>
        </p:grpSpPr>
        <p:pic>
          <p:nvPicPr>
            <p:cNvPr id="31" name="圖片 4">
              <a:extLst>
                <a:ext uri="{FF2B5EF4-FFF2-40B4-BE49-F238E27FC236}">
                  <a16:creationId xmlns:a16="http://schemas.microsoft.com/office/drawing/2014/main" id="{BF1B45F4-CBB1-4183-BA4B-5C01DE43233D}"/>
                </a:ext>
              </a:extLst>
            </p:cNvPr>
            <p:cNvPicPr>
              <a:picLocks noChangeAspect="1"/>
            </p:cNvPicPr>
            <p:nvPr/>
          </p:nvPicPr>
          <p:blipFill>
            <a:blip r:embed="rId4" cstate="screen">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705129" y="2259784"/>
              <a:ext cx="2313073" cy="540171"/>
            </a:xfrm>
            <a:prstGeom prst="rect">
              <a:avLst/>
            </a:prstGeom>
          </p:spPr>
        </p:pic>
        <p:sp>
          <p:nvSpPr>
            <p:cNvPr id="32" name="文字方塊 14">
              <a:extLst>
                <a:ext uri="{FF2B5EF4-FFF2-40B4-BE49-F238E27FC236}">
                  <a16:creationId xmlns:a16="http://schemas.microsoft.com/office/drawing/2014/main" id="{AFD6F07B-8199-4220-A755-3FF117F4D48A}"/>
                </a:ext>
              </a:extLst>
            </p:cNvPr>
            <p:cNvSpPr txBox="1"/>
            <p:nvPr/>
          </p:nvSpPr>
          <p:spPr>
            <a:xfrm>
              <a:off x="6776612" y="2288243"/>
              <a:ext cx="2306980" cy="338554"/>
            </a:xfrm>
            <a:prstGeom prst="rect">
              <a:avLst/>
            </a:prstGeom>
            <a:noFill/>
          </p:spPr>
          <p:txBody>
            <a:bodyPr wrap="square" rtlCol="0">
              <a:spAutoFit/>
            </a:bodyPr>
            <a:lstStyle/>
            <a:p>
              <a:pPr lvl="0"/>
              <a:r>
                <a:rPr lang="zh-TW" altLang="en-US" sz="1600" b="1">
                  <a:solidFill>
                    <a:schemeClr val="bg1"/>
                  </a:solidFill>
                  <a:cs typeface="+mn-ea"/>
                  <a:sym typeface="+mn-lt"/>
                </a:rPr>
                <a:t>提供多版本 </a:t>
              </a:r>
              <a:r>
                <a:rPr lang="en-US" altLang="zh-TW" sz="1600" b="1">
                  <a:solidFill>
                    <a:schemeClr val="bg1"/>
                  </a:solidFill>
                  <a:cs typeface="+mn-ea"/>
                  <a:sym typeface="+mn-lt"/>
                </a:rPr>
                <a:t>Ubuntu</a:t>
              </a:r>
              <a:r>
                <a:rPr lang="zh-TW" altLang="en-US" sz="1600" b="1">
                  <a:solidFill>
                    <a:schemeClr val="bg1"/>
                  </a:solidFill>
                  <a:cs typeface="+mn-ea"/>
                  <a:sym typeface="+mn-lt"/>
                </a:rPr>
                <a:t> </a:t>
              </a:r>
              <a:endParaRPr lang="en-US" altLang="zh-TW" sz="1600" b="1">
                <a:solidFill>
                  <a:schemeClr val="bg1"/>
                </a:solidFill>
                <a:cs typeface="+mn-ea"/>
                <a:sym typeface="+mn-lt"/>
              </a:endParaRPr>
            </a:p>
          </p:txBody>
        </p:sp>
      </p:grpSp>
      <p:pic>
        <p:nvPicPr>
          <p:cNvPr id="33" name="Picture 4">
            <a:extLst>
              <a:ext uri="{FF2B5EF4-FFF2-40B4-BE49-F238E27FC236}">
                <a16:creationId xmlns:a16="http://schemas.microsoft.com/office/drawing/2014/main" id="{BACCBAB1-82ED-4BA7-BE24-108B307B379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1571" y="562500"/>
            <a:ext cx="4930795" cy="4018500"/>
          </a:xfrm>
          <a:prstGeom prst="rect">
            <a:avLst/>
          </a:prstGeom>
          <a:noFill/>
        </p:spPr>
      </p:pic>
      <p:pic>
        <p:nvPicPr>
          <p:cNvPr id="34" name="圖片 33">
            <a:extLst>
              <a:ext uri="{FF2B5EF4-FFF2-40B4-BE49-F238E27FC236}">
                <a16:creationId xmlns:a16="http://schemas.microsoft.com/office/drawing/2014/main" id="{660D1B78-4CD1-456F-8EB3-5157A4A3B5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32154" y="2900630"/>
            <a:ext cx="2798618" cy="898808"/>
          </a:xfrm>
          <a:prstGeom prst="rect">
            <a:avLst/>
          </a:prstGeom>
        </p:spPr>
      </p:pic>
    </p:spTree>
    <p:extLst>
      <p:ext uri="{BB962C8B-B14F-4D97-AF65-F5344CB8AC3E}">
        <p14:creationId xmlns:p14="http://schemas.microsoft.com/office/powerpoint/2010/main" val="2545747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5014A561-C02B-7F4D-8DD3-A62FA87CA04E}"/>
              </a:ext>
            </a:extLst>
          </p:cNvPr>
          <p:cNvSpPr txBox="1">
            <a:spLocks/>
          </p:cNvSpPr>
          <p:nvPr/>
        </p:nvSpPr>
        <p:spPr>
          <a:xfrm>
            <a:off x="-9625" y="191509"/>
            <a:ext cx="9144000" cy="822960"/>
          </a:xfrm>
          <a:prstGeom prst="rect">
            <a:avLst/>
          </a:prstGeom>
          <a:effectLst/>
        </p:spPr>
        <p:txBody>
          <a:bodyPr vert="horz" lIns="91440" tIns="45720" rIns="91440" bIns="45720" rtlCol="0" anchor="ctr">
            <a:noAutofit/>
          </a:bodyPr>
          <a:lstStyle>
            <a:lvl1pPr algn="l" defTabSz="685800" rtl="0" eaLnBrk="1" latinLnBrk="0" hangingPunct="1">
              <a:lnSpc>
                <a:spcPct val="90000"/>
              </a:lnSpc>
              <a:spcBef>
                <a:spcPct val="0"/>
              </a:spcBef>
              <a:buNone/>
              <a:defRPr sz="3800" b="1" kern="1200">
                <a:solidFill>
                  <a:schemeClr val="tx1"/>
                </a:solidFill>
                <a:latin typeface="微軟正黑體" panose="020B0604030504040204" pitchFamily="34" charset="-120"/>
                <a:ea typeface="微軟正黑體" panose="020B0604030504040204" pitchFamily="34" charset="-120"/>
                <a:cs typeface="+mj-cs"/>
              </a:defRPr>
            </a:lvl1pPr>
          </a:lstStyle>
          <a:p>
            <a:pPr algn="ctr"/>
            <a:r>
              <a:rPr lang="zh-CN" altLang="en-US" sz="3600">
                <a:latin typeface="+mn-lt"/>
                <a:ea typeface="+mn-ea"/>
                <a:cs typeface="+mn-ea"/>
                <a:sym typeface="+mn-lt"/>
              </a:rPr>
              <a:t>硬體即時轉</a:t>
            </a:r>
            <a:r>
              <a:rPr lang="zh-TW" altLang="en-US" sz="3600">
                <a:latin typeface="+mn-lt"/>
                <a:ea typeface="+mn-ea"/>
                <a:cs typeface="+mn-ea"/>
                <a:sym typeface="+mn-lt"/>
              </a:rPr>
              <a:t>檔</a:t>
            </a:r>
            <a:r>
              <a:rPr lang="zh-CN" altLang="en-US" sz="3600">
                <a:latin typeface="+mn-lt"/>
                <a:ea typeface="+mn-ea"/>
                <a:cs typeface="+mn-ea"/>
                <a:sym typeface="+mn-lt"/>
              </a:rPr>
              <a:t>與多樣化串流</a:t>
            </a:r>
            <a:endParaRPr lang="zh-TW" altLang="en-US" sz="3600">
              <a:latin typeface="+mn-lt"/>
              <a:ea typeface="+mn-ea"/>
              <a:cs typeface="+mn-ea"/>
              <a:sym typeface="+mn-lt"/>
            </a:endParaRPr>
          </a:p>
        </p:txBody>
      </p:sp>
      <p:pic>
        <p:nvPicPr>
          <p:cNvPr id="11" name="圖片 10">
            <a:extLst>
              <a:ext uri="{FF2B5EF4-FFF2-40B4-BE49-F238E27FC236}">
                <a16:creationId xmlns:a16="http://schemas.microsoft.com/office/drawing/2014/main" id="{04988B37-F060-4B20-BECC-DA1C73BEE9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920" y="1783080"/>
            <a:ext cx="4675863" cy="3375659"/>
          </a:xfrm>
          <a:prstGeom prst="rect">
            <a:avLst/>
          </a:prstGeom>
        </p:spPr>
      </p:pic>
      <p:sp>
        <p:nvSpPr>
          <p:cNvPr id="12" name="TextBox 7">
            <a:extLst>
              <a:ext uri="{FF2B5EF4-FFF2-40B4-BE49-F238E27FC236}">
                <a16:creationId xmlns:a16="http://schemas.microsoft.com/office/drawing/2014/main" id="{B41EEBEC-5A04-456B-AC40-7A4DD29EB8D6}"/>
              </a:ext>
            </a:extLst>
          </p:cNvPr>
          <p:cNvSpPr txBox="1"/>
          <p:nvPr/>
        </p:nvSpPr>
        <p:spPr>
          <a:xfrm>
            <a:off x="311152" y="1200748"/>
            <a:ext cx="8700417" cy="1204432"/>
          </a:xfrm>
          <a:prstGeom prst="rect">
            <a:avLst/>
          </a:prstGeom>
          <a:noFill/>
        </p:spPr>
        <p:txBody>
          <a:bodyPr wrap="square" lIns="91440" tIns="45720" rIns="91440" bIns="45720" rtlCol="0" anchor="t">
            <a:spAutoFit/>
          </a:bodyPr>
          <a:lstStyle/>
          <a:p>
            <a:pPr marL="92075" indent="-92075">
              <a:lnSpc>
                <a:spcPts val="2200"/>
              </a:lnSpc>
              <a:buClr>
                <a:schemeClr val="tx1"/>
              </a:buClr>
              <a:buFont typeface="Arial"/>
              <a:buChar char="•"/>
            </a:pPr>
            <a:r>
              <a:rPr kumimoji="1" lang="zh-TW" altLang="en-US" sz="1400" b="1">
                <a:cs typeface="+mn-ea"/>
                <a:sym typeface="+mn-lt"/>
              </a:rPr>
              <a:t> 支援 </a:t>
            </a:r>
            <a:r>
              <a:rPr kumimoji="1" lang="en-US" altLang="zh-TW" sz="1400" b="1">
                <a:cs typeface="+mn-ea"/>
                <a:sym typeface="+mn-lt"/>
              </a:rPr>
              <a:t>4K H.264 </a:t>
            </a:r>
            <a:r>
              <a:rPr kumimoji="1" lang="zh-TW" altLang="en-US" sz="1400" b="1">
                <a:cs typeface="+mn-ea"/>
                <a:sym typeface="+mn-lt"/>
              </a:rPr>
              <a:t>影片硬體解碼播放與轉檔，可即時或離線將 </a:t>
            </a:r>
            <a:r>
              <a:rPr kumimoji="1" lang="en-US" altLang="zh-TW" sz="1400" b="1">
                <a:cs typeface="+mn-ea"/>
                <a:sym typeface="+mn-lt"/>
              </a:rPr>
              <a:t>4K </a:t>
            </a:r>
            <a:r>
              <a:rPr kumimoji="1" lang="zh-TW" altLang="en-US" sz="1400" b="1">
                <a:cs typeface="+mn-ea"/>
                <a:sym typeface="+mn-lt"/>
              </a:rPr>
              <a:t>影片轉檔為可在各裝置 上順暢播放的格式</a:t>
            </a:r>
            <a:endParaRPr kumimoji="1" lang="en-US" altLang="zh-TW" sz="1400" b="1">
              <a:cs typeface="+mn-ea"/>
              <a:sym typeface="+mn-lt"/>
            </a:endParaRPr>
          </a:p>
          <a:p>
            <a:pPr marL="92075" indent="-92075">
              <a:lnSpc>
                <a:spcPts val="2200"/>
              </a:lnSpc>
              <a:buClr>
                <a:schemeClr val="tx1"/>
              </a:buClr>
              <a:buFont typeface="Arial"/>
              <a:buChar char="•"/>
            </a:pPr>
            <a:r>
              <a:rPr kumimoji="1" lang="zh-TW" altLang="en-US" sz="1400" b="1">
                <a:cs typeface="+mn-ea"/>
                <a:sym typeface="+mn-lt"/>
              </a:rPr>
              <a:t> 透過 </a:t>
            </a:r>
            <a:r>
              <a:rPr kumimoji="1" lang="en-US" altLang="zh-TW" sz="1400" b="1">
                <a:cs typeface="+mn-ea"/>
                <a:sym typeface="+mn-lt"/>
              </a:rPr>
              <a:t>HDMI </a:t>
            </a:r>
            <a:r>
              <a:rPr kumimoji="1" lang="zh-TW" altLang="en-US" sz="1400" b="1">
                <a:cs typeface="+mn-ea"/>
                <a:sym typeface="+mn-lt"/>
              </a:rPr>
              <a:t>輸出 </a:t>
            </a:r>
            <a:r>
              <a:rPr kumimoji="1" lang="en-US" altLang="zh-TW" sz="1400" b="1">
                <a:cs typeface="+mn-ea"/>
                <a:sym typeface="+mn-lt"/>
              </a:rPr>
              <a:t>4K Ultra HD</a:t>
            </a:r>
            <a:r>
              <a:rPr kumimoji="1" lang="zh-TW" altLang="en-US" sz="1400" b="1">
                <a:cs typeface="+mn-ea"/>
                <a:sym typeface="+mn-lt"/>
              </a:rPr>
              <a:t> </a:t>
            </a:r>
            <a:r>
              <a:rPr kumimoji="1" lang="en-US" altLang="zh-TW" sz="1400" b="1">
                <a:cs typeface="+mn-ea"/>
                <a:sym typeface="+mn-lt"/>
              </a:rPr>
              <a:t>(3840 x 2160, 60FPS) </a:t>
            </a:r>
            <a:r>
              <a:rPr kumimoji="1" lang="zh-CN" altLang="en-US" sz="1400" b="1">
                <a:cs typeface="+mn-ea"/>
                <a:sym typeface="+mn-lt"/>
              </a:rPr>
              <a:t>內容</a:t>
            </a:r>
            <a:endParaRPr kumimoji="1" lang="en-US" altLang="zh-TW" sz="1400" b="1">
              <a:cs typeface="+mn-ea"/>
              <a:sym typeface="+mn-lt"/>
            </a:endParaRPr>
          </a:p>
          <a:p>
            <a:pPr marL="92075" indent="-92075">
              <a:lnSpc>
                <a:spcPts val="2200"/>
              </a:lnSpc>
              <a:buClr>
                <a:schemeClr val="tx1"/>
              </a:buClr>
              <a:buFont typeface="Arial"/>
              <a:buChar char="•"/>
            </a:pPr>
            <a:r>
              <a:rPr kumimoji="1" lang="zh-TW" altLang="en-US" sz="1400" b="1">
                <a:cs typeface="+mn-ea"/>
                <a:sym typeface="+mn-lt"/>
              </a:rPr>
              <a:t> 透過 </a:t>
            </a:r>
            <a:r>
              <a:rPr kumimoji="1" lang="en-US" altLang="zh-TW" sz="1400" b="1" err="1">
                <a:cs typeface="+mn-ea"/>
                <a:sym typeface="+mn-lt"/>
              </a:rPr>
              <a:t>DLNA、AirPlay、Chromecast</a:t>
            </a:r>
            <a:r>
              <a:rPr kumimoji="1" lang="en-US" altLang="zh-TW" sz="1400" b="1">
                <a:cs typeface="+mn-ea"/>
                <a:sym typeface="+mn-lt"/>
              </a:rPr>
              <a:t> </a:t>
            </a:r>
            <a:r>
              <a:rPr kumimoji="1" lang="zh-TW" altLang="en-US" sz="1400" b="1">
                <a:cs typeface="+mn-ea"/>
                <a:sym typeface="+mn-lt"/>
              </a:rPr>
              <a:t>及 </a:t>
            </a:r>
            <a:r>
              <a:rPr kumimoji="1" lang="en-US" altLang="zh-TW" sz="1400" b="1">
                <a:cs typeface="+mn-ea"/>
                <a:sym typeface="+mn-lt"/>
              </a:rPr>
              <a:t>Plex </a:t>
            </a:r>
            <a:r>
              <a:rPr kumimoji="1" lang="zh-TW" altLang="en-US" sz="1400" b="1">
                <a:cs typeface="+mn-ea"/>
                <a:sym typeface="+mn-lt"/>
              </a:rPr>
              <a:t>等影音串流應用，客廳就是電影院</a:t>
            </a:r>
            <a:endParaRPr lang="zh-TW" altLang="en-US" sz="1400" b="1">
              <a:cs typeface="+mn-ea"/>
              <a:sym typeface="+mn-lt"/>
            </a:endParaRPr>
          </a:p>
          <a:p>
            <a:pPr>
              <a:lnSpc>
                <a:spcPts val="2200"/>
              </a:lnSpc>
            </a:pPr>
            <a:endParaRPr lang="en-US" altLang="zh-TW" sz="1600" b="1">
              <a:cs typeface="+mn-ea"/>
              <a:sym typeface="+mn-lt"/>
            </a:endParaRPr>
          </a:p>
        </p:txBody>
      </p:sp>
      <p:grpSp>
        <p:nvGrpSpPr>
          <p:cNvPr id="13" name="群組 12">
            <a:extLst>
              <a:ext uri="{FF2B5EF4-FFF2-40B4-BE49-F238E27FC236}">
                <a16:creationId xmlns:a16="http://schemas.microsoft.com/office/drawing/2014/main" id="{47837DD9-FE16-4165-8E76-169481CA6413}"/>
              </a:ext>
            </a:extLst>
          </p:cNvPr>
          <p:cNvGrpSpPr/>
          <p:nvPr/>
        </p:nvGrpSpPr>
        <p:grpSpPr>
          <a:xfrm>
            <a:off x="4028606" y="2781018"/>
            <a:ext cx="4419904" cy="1313462"/>
            <a:chOff x="2800165" y="2571750"/>
            <a:chExt cx="5407733" cy="1607015"/>
          </a:xfrm>
        </p:grpSpPr>
        <p:pic>
          <p:nvPicPr>
            <p:cNvPr id="15" name="圖片 14">
              <a:extLst>
                <a:ext uri="{FF2B5EF4-FFF2-40B4-BE49-F238E27FC236}">
                  <a16:creationId xmlns:a16="http://schemas.microsoft.com/office/drawing/2014/main" id="{4508EBE7-FD4A-41A7-914F-5593717789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8263" y="2571750"/>
              <a:ext cx="1969635" cy="774468"/>
            </a:xfrm>
            <a:prstGeom prst="rect">
              <a:avLst/>
            </a:prstGeom>
          </p:spPr>
        </p:pic>
        <p:pic>
          <p:nvPicPr>
            <p:cNvPr id="17" name="圖片 16">
              <a:extLst>
                <a:ext uri="{FF2B5EF4-FFF2-40B4-BE49-F238E27FC236}">
                  <a16:creationId xmlns:a16="http://schemas.microsoft.com/office/drawing/2014/main" id="{E400B04C-857A-40C2-9B2A-12E4091E8C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8295" y="3609439"/>
              <a:ext cx="3019152" cy="569326"/>
            </a:xfrm>
            <a:prstGeom prst="rect">
              <a:avLst/>
            </a:prstGeom>
          </p:spPr>
        </p:pic>
        <p:pic>
          <p:nvPicPr>
            <p:cNvPr id="19" name="圖片 18">
              <a:extLst>
                <a:ext uri="{FF2B5EF4-FFF2-40B4-BE49-F238E27FC236}">
                  <a16:creationId xmlns:a16="http://schemas.microsoft.com/office/drawing/2014/main" id="{C43B619D-4E6A-4E1D-A3DB-AC09F0893C9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68295" y="2630419"/>
              <a:ext cx="1486706" cy="715800"/>
            </a:xfrm>
            <a:prstGeom prst="rect">
              <a:avLst/>
            </a:prstGeom>
          </p:spPr>
        </p:pic>
        <p:pic>
          <p:nvPicPr>
            <p:cNvPr id="21" name="圖片 20">
              <a:extLst>
                <a:ext uri="{FF2B5EF4-FFF2-40B4-BE49-F238E27FC236}">
                  <a16:creationId xmlns:a16="http://schemas.microsoft.com/office/drawing/2014/main" id="{F68E7C46-10A4-4C40-AA45-D8BBA90F51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0165" y="2630419"/>
              <a:ext cx="1548346" cy="1548346"/>
            </a:xfrm>
            <a:prstGeom prst="rect">
              <a:avLst/>
            </a:prstGeom>
          </p:spPr>
        </p:pic>
      </p:grpSp>
    </p:spTree>
    <p:extLst>
      <p:ext uri="{BB962C8B-B14F-4D97-AF65-F5344CB8AC3E}">
        <p14:creationId xmlns:p14="http://schemas.microsoft.com/office/powerpoint/2010/main" val="3966566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標題 18">
            <a:extLst>
              <a:ext uri="{FF2B5EF4-FFF2-40B4-BE49-F238E27FC236}">
                <a16:creationId xmlns:a16="http://schemas.microsoft.com/office/drawing/2014/main" id="{DC8FC468-85B0-4AA9-9D9A-85F079CF4611}"/>
              </a:ext>
            </a:extLst>
          </p:cNvPr>
          <p:cNvSpPr txBox="1">
            <a:spLocks/>
          </p:cNvSpPr>
          <p:nvPr/>
        </p:nvSpPr>
        <p:spPr>
          <a:xfrm>
            <a:off x="1732712" y="305227"/>
            <a:ext cx="82296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a:latin typeface="+mn-lt"/>
              <a:ea typeface="+mn-ea"/>
              <a:cs typeface="+mn-ea"/>
              <a:sym typeface="+mn-lt"/>
            </a:endParaRPr>
          </a:p>
        </p:txBody>
      </p:sp>
      <p:sp>
        <p:nvSpPr>
          <p:cNvPr id="2" name="標題 1">
            <a:extLst>
              <a:ext uri="{FF2B5EF4-FFF2-40B4-BE49-F238E27FC236}">
                <a16:creationId xmlns:a16="http://schemas.microsoft.com/office/drawing/2014/main" id="{534E37C7-7E9D-43C6-8268-9851FD3F8D21}"/>
              </a:ext>
            </a:extLst>
          </p:cNvPr>
          <p:cNvSpPr>
            <a:spLocks noGrp="1"/>
          </p:cNvSpPr>
          <p:nvPr>
            <p:ph type="title"/>
          </p:nvPr>
        </p:nvSpPr>
        <p:spPr>
          <a:xfrm>
            <a:off x="0" y="207452"/>
            <a:ext cx="9143999" cy="822960"/>
          </a:xfrm>
          <a:effectLst/>
        </p:spPr>
        <p:txBody>
          <a:bodyPr>
            <a:noAutofit/>
          </a:bodyPr>
          <a:lstStyle/>
          <a:p>
            <a:pPr algn="ctr"/>
            <a:r>
              <a:rPr lang="en-US" altLang="zh-TW" sz="3600">
                <a:solidFill>
                  <a:schemeClr val="tx1">
                    <a:lumMod val="95000"/>
                    <a:lumOff val="5000"/>
                  </a:schemeClr>
                </a:solidFill>
                <a:latin typeface="+mn-lt"/>
                <a:ea typeface="+mn-ea"/>
                <a:cs typeface="+mn-ea"/>
                <a:sym typeface="+mn-lt"/>
              </a:rPr>
              <a:t>用 PLEX </a:t>
            </a:r>
            <a:r>
              <a:rPr lang="zh-TW" altLang="en-US" sz="3600">
                <a:solidFill>
                  <a:schemeClr val="tx1">
                    <a:lumMod val="95000"/>
                    <a:lumOff val="5000"/>
                  </a:schemeClr>
                </a:solidFill>
                <a:latin typeface="+mn-lt"/>
                <a:ea typeface="+mn-ea"/>
                <a:cs typeface="+mn-ea"/>
                <a:sym typeface="+mn-lt"/>
              </a:rPr>
              <a:t>建構個人媒體收藏指揮中心</a:t>
            </a:r>
          </a:p>
        </p:txBody>
      </p:sp>
      <p:grpSp>
        <p:nvGrpSpPr>
          <p:cNvPr id="31" name="群組 30">
            <a:extLst>
              <a:ext uri="{FF2B5EF4-FFF2-40B4-BE49-F238E27FC236}">
                <a16:creationId xmlns:a16="http://schemas.microsoft.com/office/drawing/2014/main" id="{35D681E4-4E9B-4900-9666-1C311F35821F}"/>
              </a:ext>
            </a:extLst>
          </p:cNvPr>
          <p:cNvGrpSpPr/>
          <p:nvPr/>
        </p:nvGrpSpPr>
        <p:grpSpPr>
          <a:xfrm>
            <a:off x="358957" y="3741565"/>
            <a:ext cx="4416334" cy="1330931"/>
            <a:chOff x="6260091" y="1217707"/>
            <a:chExt cx="4307317" cy="4160999"/>
          </a:xfrm>
        </p:grpSpPr>
        <p:sp>
          <p:nvSpPr>
            <p:cNvPr id="32" name="矩形: 圓角 31">
              <a:extLst>
                <a:ext uri="{FF2B5EF4-FFF2-40B4-BE49-F238E27FC236}">
                  <a16:creationId xmlns:a16="http://schemas.microsoft.com/office/drawing/2014/main" id="{838B8949-64F0-4E4C-BE3B-1AA7413DC22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矩形 32">
              <a:extLst>
                <a:ext uri="{FF2B5EF4-FFF2-40B4-BE49-F238E27FC236}">
                  <a16:creationId xmlns:a16="http://schemas.microsoft.com/office/drawing/2014/main" id="{5611C81C-F7C5-40E4-BE78-DACE1121CC28}"/>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34" name="群組 33">
            <a:extLst>
              <a:ext uri="{FF2B5EF4-FFF2-40B4-BE49-F238E27FC236}">
                <a16:creationId xmlns:a16="http://schemas.microsoft.com/office/drawing/2014/main" id="{6E6D7369-5EC1-4B9F-A6AF-955F54B6BD4A}"/>
              </a:ext>
            </a:extLst>
          </p:cNvPr>
          <p:cNvGrpSpPr/>
          <p:nvPr/>
        </p:nvGrpSpPr>
        <p:grpSpPr>
          <a:xfrm>
            <a:off x="334542" y="2438680"/>
            <a:ext cx="6005274" cy="1330931"/>
            <a:chOff x="6260091" y="1217707"/>
            <a:chExt cx="4307317" cy="4160999"/>
          </a:xfrm>
        </p:grpSpPr>
        <p:sp>
          <p:nvSpPr>
            <p:cNvPr id="35" name="矩形: 圓角 34">
              <a:extLst>
                <a:ext uri="{FF2B5EF4-FFF2-40B4-BE49-F238E27FC236}">
                  <a16:creationId xmlns:a16="http://schemas.microsoft.com/office/drawing/2014/main" id="{9B56DF68-C1C2-4012-B829-C73E855CBF3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6" name="矩形 35">
              <a:extLst>
                <a:ext uri="{FF2B5EF4-FFF2-40B4-BE49-F238E27FC236}">
                  <a16:creationId xmlns:a16="http://schemas.microsoft.com/office/drawing/2014/main" id="{812360A6-1C37-4E72-B7C2-B5B2641F81E6}"/>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42" name="群組 41">
            <a:extLst>
              <a:ext uri="{FF2B5EF4-FFF2-40B4-BE49-F238E27FC236}">
                <a16:creationId xmlns:a16="http://schemas.microsoft.com/office/drawing/2014/main" id="{DAD3315C-41C5-4B3D-8149-A9542B9189BB}"/>
              </a:ext>
            </a:extLst>
          </p:cNvPr>
          <p:cNvGrpSpPr/>
          <p:nvPr/>
        </p:nvGrpSpPr>
        <p:grpSpPr>
          <a:xfrm>
            <a:off x="309166" y="1128187"/>
            <a:ext cx="7143996" cy="1330931"/>
            <a:chOff x="6260091" y="1217707"/>
            <a:chExt cx="4307317" cy="4160999"/>
          </a:xfrm>
        </p:grpSpPr>
        <p:sp>
          <p:nvSpPr>
            <p:cNvPr id="43" name="矩形: 圓角 42">
              <a:extLst>
                <a:ext uri="{FF2B5EF4-FFF2-40B4-BE49-F238E27FC236}">
                  <a16:creationId xmlns:a16="http://schemas.microsoft.com/office/drawing/2014/main" id="{8D696FE2-7443-4119-84EB-C938C68EAFC8}"/>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矩形 43">
              <a:extLst>
                <a:ext uri="{FF2B5EF4-FFF2-40B4-BE49-F238E27FC236}">
                  <a16:creationId xmlns:a16="http://schemas.microsoft.com/office/drawing/2014/main" id="{D44E3336-A244-48A5-AD7B-C63EC04F3C95}"/>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48" name="圖片 4">
            <a:extLst>
              <a:ext uri="{FF2B5EF4-FFF2-40B4-BE49-F238E27FC236}">
                <a16:creationId xmlns:a16="http://schemas.microsoft.com/office/drawing/2014/main" id="{20296B8D-D379-4AEF-8F75-E702BB9D71C4}"/>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24386" y="3747469"/>
            <a:ext cx="1354099" cy="540171"/>
          </a:xfrm>
          <a:prstGeom prst="rect">
            <a:avLst/>
          </a:prstGeom>
        </p:spPr>
      </p:pic>
      <p:pic>
        <p:nvPicPr>
          <p:cNvPr id="50" name="圖片 4">
            <a:extLst>
              <a:ext uri="{FF2B5EF4-FFF2-40B4-BE49-F238E27FC236}">
                <a16:creationId xmlns:a16="http://schemas.microsoft.com/office/drawing/2014/main" id="{1286F675-F188-4A3C-83AA-2CE5084E6903}"/>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24386" y="2451069"/>
            <a:ext cx="1354099" cy="540171"/>
          </a:xfrm>
          <a:prstGeom prst="rect">
            <a:avLst/>
          </a:prstGeom>
        </p:spPr>
      </p:pic>
      <p:sp>
        <p:nvSpPr>
          <p:cNvPr id="51" name="矩形 50">
            <a:extLst>
              <a:ext uri="{FF2B5EF4-FFF2-40B4-BE49-F238E27FC236}">
                <a16:creationId xmlns:a16="http://schemas.microsoft.com/office/drawing/2014/main" id="{64D33F12-C397-4551-BA65-42267054F363}"/>
              </a:ext>
            </a:extLst>
          </p:cNvPr>
          <p:cNvSpPr/>
          <p:nvPr/>
        </p:nvSpPr>
        <p:spPr>
          <a:xfrm>
            <a:off x="542173" y="2460872"/>
            <a:ext cx="1098378" cy="369332"/>
          </a:xfrm>
          <a:prstGeom prst="rect">
            <a:avLst/>
          </a:prstGeom>
        </p:spPr>
        <p:txBody>
          <a:bodyPr wrap="none">
            <a:spAutoFit/>
          </a:bodyPr>
          <a:lstStyle/>
          <a:p>
            <a:pPr lvl="0" indent="-69850">
              <a:buClr>
                <a:schemeClr val="dk1"/>
              </a:buClr>
              <a:buSzPts val="1100"/>
            </a:pPr>
            <a:r>
              <a:rPr lang="en-US" altLang="zh-TW" b="1" err="1">
                <a:solidFill>
                  <a:srgbClr val="FFFFFF"/>
                </a:solidFill>
                <a:cs typeface="+mn-ea"/>
                <a:sym typeface="+mn-lt"/>
              </a:rPr>
              <a:t>網路串流</a:t>
            </a:r>
            <a:endParaRPr lang="en-US" altLang="zh-TW" b="1">
              <a:solidFill>
                <a:srgbClr val="FFFFFF"/>
              </a:solidFill>
              <a:cs typeface="+mn-ea"/>
              <a:sym typeface="+mn-lt"/>
            </a:endParaRPr>
          </a:p>
        </p:txBody>
      </p:sp>
      <p:sp>
        <p:nvSpPr>
          <p:cNvPr id="53" name="矩形 52">
            <a:extLst>
              <a:ext uri="{FF2B5EF4-FFF2-40B4-BE49-F238E27FC236}">
                <a16:creationId xmlns:a16="http://schemas.microsoft.com/office/drawing/2014/main" id="{EA31E849-0097-419F-9CE8-6675133A4841}"/>
              </a:ext>
            </a:extLst>
          </p:cNvPr>
          <p:cNvSpPr/>
          <p:nvPr/>
        </p:nvSpPr>
        <p:spPr>
          <a:xfrm>
            <a:off x="575025" y="3747688"/>
            <a:ext cx="1107996" cy="369332"/>
          </a:xfrm>
          <a:prstGeom prst="rect">
            <a:avLst/>
          </a:prstGeom>
        </p:spPr>
        <p:txBody>
          <a:bodyPr wrap="none">
            <a:spAutoFit/>
          </a:bodyPr>
          <a:lstStyle/>
          <a:p>
            <a:pPr lvl="0" indent="-69850">
              <a:buClr>
                <a:schemeClr val="dk1"/>
              </a:buClr>
              <a:buSzPts val="1100"/>
            </a:pPr>
            <a:r>
              <a:rPr lang="en-US" altLang="zh-TW" b="1" err="1">
                <a:solidFill>
                  <a:srgbClr val="FFFFFF"/>
                </a:solidFill>
                <a:cs typeface="+mn-ea"/>
                <a:sym typeface="+mn-lt"/>
              </a:rPr>
              <a:t>網路串流</a:t>
            </a:r>
            <a:endParaRPr lang="en-US" altLang="zh-TW" b="1">
              <a:solidFill>
                <a:srgbClr val="FFFFFF"/>
              </a:solidFill>
              <a:cs typeface="+mn-ea"/>
              <a:sym typeface="+mn-lt"/>
            </a:endParaRPr>
          </a:p>
        </p:txBody>
      </p:sp>
      <p:pic>
        <p:nvPicPr>
          <p:cNvPr id="54" name="Shape 369" descr="「streaming device icon png」的圖片搜尋結果">
            <a:extLst>
              <a:ext uri="{FF2B5EF4-FFF2-40B4-BE49-F238E27FC236}">
                <a16:creationId xmlns:a16="http://schemas.microsoft.com/office/drawing/2014/main" id="{1D097BD6-1E0B-4D26-B864-8777C2C434A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727599" y="1417002"/>
            <a:ext cx="3668059" cy="779399"/>
          </a:xfrm>
          <a:prstGeom prst="rect">
            <a:avLst/>
          </a:prstGeom>
          <a:noFill/>
          <a:ln>
            <a:noFill/>
          </a:ln>
        </p:spPr>
      </p:pic>
      <p:grpSp>
        <p:nvGrpSpPr>
          <p:cNvPr id="59" name="群組 58">
            <a:extLst>
              <a:ext uri="{FF2B5EF4-FFF2-40B4-BE49-F238E27FC236}">
                <a16:creationId xmlns:a16="http://schemas.microsoft.com/office/drawing/2014/main" id="{01219D3F-0761-4E8E-8AF1-0C1091111B55}"/>
              </a:ext>
            </a:extLst>
          </p:cNvPr>
          <p:cNvGrpSpPr/>
          <p:nvPr/>
        </p:nvGrpSpPr>
        <p:grpSpPr>
          <a:xfrm>
            <a:off x="1914921" y="3973743"/>
            <a:ext cx="1149019" cy="967699"/>
            <a:chOff x="5182782" y="2663353"/>
            <a:chExt cx="1033892" cy="870742"/>
          </a:xfrm>
        </p:grpSpPr>
        <p:sp>
          <p:nvSpPr>
            <p:cNvPr id="62" name="Shape 372">
              <a:extLst>
                <a:ext uri="{FF2B5EF4-FFF2-40B4-BE49-F238E27FC236}">
                  <a16:creationId xmlns:a16="http://schemas.microsoft.com/office/drawing/2014/main" id="{564D957D-EFE3-445C-9129-7A19A80DEC8F}"/>
                </a:ext>
              </a:extLst>
            </p:cNvPr>
            <p:cNvSpPr txBox="1"/>
            <p:nvPr/>
          </p:nvSpPr>
          <p:spPr>
            <a:xfrm>
              <a:off x="5182782" y="3206795"/>
              <a:ext cx="642942"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altLang="zh-TW" sz="1000" b="1" err="1">
                  <a:solidFill>
                    <a:schemeClr val="tx1"/>
                  </a:solidFill>
                  <a:cs typeface="+mn-ea"/>
                  <a:sym typeface="+mn-lt"/>
                </a:rPr>
                <a:t>手機</a:t>
              </a:r>
              <a:endParaRPr lang="en-US" altLang="zh-TW" sz="1000" b="1">
                <a:solidFill>
                  <a:schemeClr val="tx1"/>
                </a:solidFill>
                <a:cs typeface="+mn-ea"/>
                <a:sym typeface="+mn-lt"/>
              </a:endParaRPr>
            </a:p>
          </p:txBody>
        </p:sp>
        <p:pic>
          <p:nvPicPr>
            <p:cNvPr id="63" name="Shape 65" descr="D:\Fullppt\PNG이미지\핸드폰2.png">
              <a:extLst>
                <a:ext uri="{FF2B5EF4-FFF2-40B4-BE49-F238E27FC236}">
                  <a16:creationId xmlns:a16="http://schemas.microsoft.com/office/drawing/2014/main" id="{797D8524-60A2-4C0B-93E5-9C21655D9CAA}"/>
                </a:ext>
              </a:extLst>
            </p:cNvPr>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5265810" y="2783518"/>
              <a:ext cx="262604" cy="476912"/>
            </a:xfrm>
            <a:prstGeom prst="rect">
              <a:avLst/>
            </a:prstGeom>
            <a:noFill/>
            <a:ln>
              <a:noFill/>
            </a:ln>
          </p:spPr>
        </p:pic>
        <p:sp>
          <p:nvSpPr>
            <p:cNvPr id="65" name="矩形 64">
              <a:extLst>
                <a:ext uri="{FF2B5EF4-FFF2-40B4-BE49-F238E27FC236}">
                  <a16:creationId xmlns:a16="http://schemas.microsoft.com/office/drawing/2014/main" id="{60C92D38-D4D1-4F85-9D7E-A77CCA4FB9C7}"/>
                </a:ext>
              </a:extLst>
            </p:cNvPr>
            <p:cNvSpPr/>
            <p:nvPr/>
          </p:nvSpPr>
          <p:spPr>
            <a:xfrm>
              <a:off x="5803204" y="3247112"/>
              <a:ext cx="396945" cy="221551"/>
            </a:xfrm>
            <a:prstGeom prst="rect">
              <a:avLst/>
            </a:prstGeom>
          </p:spPr>
          <p:txBody>
            <a:bodyPr wrap="none">
              <a:spAutoFit/>
            </a:bodyPr>
            <a:lstStyle/>
            <a:p>
              <a:pPr lvl="0"/>
              <a:r>
                <a:rPr lang="en-US" altLang="zh-TW" sz="1000" b="1" err="1">
                  <a:solidFill>
                    <a:schemeClr val="tx1"/>
                  </a:solidFill>
                  <a:cs typeface="+mn-ea"/>
                  <a:sym typeface="+mn-lt"/>
                </a:rPr>
                <a:t>平板</a:t>
              </a:r>
              <a:endParaRPr lang="en-US" altLang="zh-TW" sz="1000" b="1">
                <a:solidFill>
                  <a:schemeClr val="tx1"/>
                </a:solidFill>
                <a:cs typeface="+mn-ea"/>
                <a:sym typeface="+mn-lt"/>
              </a:endParaRPr>
            </a:p>
          </p:txBody>
        </p:sp>
        <p:pic>
          <p:nvPicPr>
            <p:cNvPr id="66" name="Shape 65" descr="D:\Fullppt\PNG이미지\핸드폰2.png">
              <a:extLst>
                <a:ext uri="{FF2B5EF4-FFF2-40B4-BE49-F238E27FC236}">
                  <a16:creationId xmlns:a16="http://schemas.microsoft.com/office/drawing/2014/main" id="{5034330F-DFCC-4EF0-8550-2F85C42AB69F}"/>
                </a:ext>
              </a:extLst>
            </p:cNvPr>
            <p:cNvPicPr preferRelativeResize="0"/>
            <p:nvPr/>
          </p:nvPicPr>
          <p:blipFill>
            <a:blip r:embed="rId7" cstate="screen">
              <a:extLst>
                <a:ext uri="{28A0092B-C50C-407E-A947-70E740481C1C}">
                  <a14:useLocalDpi xmlns:a14="http://schemas.microsoft.com/office/drawing/2010/main"/>
                </a:ext>
              </a:extLst>
            </a:blip>
            <a:stretch>
              <a:fillRect/>
            </a:stretch>
          </p:blipFill>
          <p:spPr>
            <a:xfrm>
              <a:off x="5753358" y="2663353"/>
              <a:ext cx="463316" cy="611575"/>
            </a:xfrm>
            <a:prstGeom prst="rect">
              <a:avLst/>
            </a:prstGeom>
            <a:noFill/>
            <a:ln>
              <a:noFill/>
            </a:ln>
          </p:spPr>
        </p:pic>
      </p:grpSp>
      <p:grpSp>
        <p:nvGrpSpPr>
          <p:cNvPr id="67" name="群組 66">
            <a:extLst>
              <a:ext uri="{FF2B5EF4-FFF2-40B4-BE49-F238E27FC236}">
                <a16:creationId xmlns:a16="http://schemas.microsoft.com/office/drawing/2014/main" id="{28E197D4-BBB1-473E-BC67-76D4BDEE3341}"/>
              </a:ext>
            </a:extLst>
          </p:cNvPr>
          <p:cNvGrpSpPr/>
          <p:nvPr/>
        </p:nvGrpSpPr>
        <p:grpSpPr>
          <a:xfrm>
            <a:off x="1875607" y="2691373"/>
            <a:ext cx="2492632" cy="972374"/>
            <a:chOff x="5112862" y="1924177"/>
            <a:chExt cx="2242882" cy="874949"/>
          </a:xfrm>
        </p:grpSpPr>
        <p:sp>
          <p:nvSpPr>
            <p:cNvPr id="68" name="Shape 373">
              <a:extLst>
                <a:ext uri="{FF2B5EF4-FFF2-40B4-BE49-F238E27FC236}">
                  <a16:creationId xmlns:a16="http://schemas.microsoft.com/office/drawing/2014/main" id="{1BBACA16-D023-4061-AA24-786A9725AF52}"/>
                </a:ext>
              </a:extLst>
            </p:cNvPr>
            <p:cNvSpPr txBox="1"/>
            <p:nvPr/>
          </p:nvSpPr>
          <p:spPr>
            <a:xfrm>
              <a:off x="6673942" y="2467387"/>
              <a:ext cx="431514"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altLang="zh-TW" sz="1000" b="1" err="1">
                  <a:solidFill>
                    <a:schemeClr val="tx1"/>
                  </a:solidFill>
                  <a:cs typeface="+mn-ea"/>
                  <a:sym typeface="+mn-lt"/>
                </a:rPr>
                <a:t>電腦</a:t>
              </a:r>
              <a:endParaRPr lang="en-US" altLang="zh-TW" sz="1000" b="1">
                <a:solidFill>
                  <a:schemeClr val="tx1"/>
                </a:solidFill>
                <a:cs typeface="+mn-ea"/>
                <a:sym typeface="+mn-lt"/>
              </a:endParaRPr>
            </a:p>
          </p:txBody>
        </p:sp>
        <p:sp>
          <p:nvSpPr>
            <p:cNvPr id="69" name="Shape 376">
              <a:extLst>
                <a:ext uri="{FF2B5EF4-FFF2-40B4-BE49-F238E27FC236}">
                  <a16:creationId xmlns:a16="http://schemas.microsoft.com/office/drawing/2014/main" id="{66C6567B-D7F2-463C-B6D5-9AC8253AA0F9}"/>
                </a:ext>
              </a:extLst>
            </p:cNvPr>
            <p:cNvSpPr txBox="1"/>
            <p:nvPr/>
          </p:nvSpPr>
          <p:spPr>
            <a:xfrm>
              <a:off x="5112862" y="2471826"/>
              <a:ext cx="1292698"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altLang="zh-TW" sz="1000" b="1" err="1">
                  <a:solidFill>
                    <a:schemeClr val="tx1"/>
                  </a:solidFill>
                  <a:cs typeface="+mn-ea"/>
                  <a:sym typeface="+mn-lt"/>
                </a:rPr>
                <a:t>智慧</a:t>
              </a:r>
              <a:r>
                <a:rPr lang="zh-TW" altLang="en-US" sz="1000" b="1">
                  <a:solidFill>
                    <a:schemeClr val="tx1"/>
                  </a:solidFill>
                  <a:cs typeface="+mn-ea"/>
                  <a:sym typeface="+mn-lt"/>
                </a:rPr>
                <a:t>型</a:t>
              </a:r>
              <a:r>
                <a:rPr lang="en-US" altLang="zh-TW" sz="1000" b="1" err="1">
                  <a:solidFill>
                    <a:schemeClr val="tx1"/>
                  </a:solidFill>
                  <a:cs typeface="+mn-ea"/>
                  <a:sym typeface="+mn-lt"/>
                </a:rPr>
                <a:t>電視</a:t>
              </a:r>
              <a:r>
                <a:rPr lang="zh-TW" altLang="en-US" sz="1000" b="1">
                  <a:solidFill>
                    <a:schemeClr val="tx1"/>
                  </a:solidFill>
                  <a:cs typeface="+mn-ea"/>
                  <a:sym typeface="+mn-lt"/>
                </a:rPr>
                <a:t> </a:t>
              </a:r>
              <a:r>
                <a:rPr lang="en-US" altLang="zh-TW" sz="1000" b="1">
                  <a:solidFill>
                    <a:schemeClr val="tx1"/>
                  </a:solidFill>
                  <a:cs typeface="+mn-ea"/>
                  <a:sym typeface="+mn-lt"/>
                </a:rPr>
                <a:t>(</a:t>
              </a:r>
              <a:r>
                <a:rPr lang="en-US" altLang="zh-TW" sz="1000" b="1" err="1">
                  <a:solidFill>
                    <a:schemeClr val="tx1"/>
                  </a:solidFill>
                  <a:cs typeface="+mn-ea"/>
                  <a:sym typeface="+mn-lt"/>
                </a:rPr>
                <a:t>SmartTV</a:t>
              </a:r>
              <a:r>
                <a:rPr lang="en-US" altLang="zh-TW" sz="1000" b="1">
                  <a:solidFill>
                    <a:schemeClr val="tx1"/>
                  </a:solidFill>
                  <a:cs typeface="+mn-ea"/>
                  <a:sym typeface="+mn-lt"/>
                </a:rPr>
                <a:t>)</a:t>
              </a:r>
            </a:p>
          </p:txBody>
        </p:sp>
        <p:grpSp>
          <p:nvGrpSpPr>
            <p:cNvPr id="70" name="群組 7">
              <a:extLst>
                <a:ext uri="{FF2B5EF4-FFF2-40B4-BE49-F238E27FC236}">
                  <a16:creationId xmlns:a16="http://schemas.microsoft.com/office/drawing/2014/main" id="{C8B1F535-8666-481D-A3FD-27759FD87344}"/>
                </a:ext>
              </a:extLst>
            </p:cNvPr>
            <p:cNvGrpSpPr/>
            <p:nvPr/>
          </p:nvGrpSpPr>
          <p:grpSpPr>
            <a:xfrm>
              <a:off x="6385941" y="1992558"/>
              <a:ext cx="969803" cy="573498"/>
              <a:chOff x="5669477" y="2620125"/>
              <a:chExt cx="3474523" cy="2256184"/>
            </a:xfrm>
          </p:grpSpPr>
          <p:pic>
            <p:nvPicPr>
              <p:cNvPr id="73" name="Picture 4" descr="相關圖片">
                <a:extLst>
                  <a:ext uri="{FF2B5EF4-FFF2-40B4-BE49-F238E27FC236}">
                    <a16:creationId xmlns:a16="http://schemas.microsoft.com/office/drawing/2014/main" id="{1FB740C4-54F6-41CA-AAE2-B47864608AA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69477" y="2620125"/>
                <a:ext cx="3474523" cy="2256184"/>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圖片 73">
                <a:extLst>
                  <a:ext uri="{FF2B5EF4-FFF2-40B4-BE49-F238E27FC236}">
                    <a16:creationId xmlns:a16="http://schemas.microsoft.com/office/drawing/2014/main" id="{C0E6DBE1-1A70-40C5-89AF-BAAA610B08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92025" y="2913432"/>
                <a:ext cx="2240418" cy="1451593"/>
              </a:xfrm>
              <a:prstGeom prst="rect">
                <a:avLst/>
              </a:prstGeom>
            </p:spPr>
          </p:pic>
        </p:grpSp>
        <p:pic>
          <p:nvPicPr>
            <p:cNvPr id="71" name="Shape 215">
              <a:extLst>
                <a:ext uri="{FF2B5EF4-FFF2-40B4-BE49-F238E27FC236}">
                  <a16:creationId xmlns:a16="http://schemas.microsoft.com/office/drawing/2014/main" id="{C12159C6-710D-4585-BE6F-D3279947EAD4}"/>
                </a:ext>
              </a:extLst>
            </p:cNvPr>
            <p:cNvPicPr preferRelativeResize="0"/>
            <p:nvPr/>
          </p:nvPicPr>
          <p:blipFill>
            <a:blip r:embed="rId10" cstate="screen">
              <a:extLst>
                <a:ext uri="{28A0092B-C50C-407E-A947-70E740481C1C}">
                  <a14:useLocalDpi xmlns:a14="http://schemas.microsoft.com/office/drawing/2010/main"/>
                </a:ext>
              </a:extLst>
            </a:blip>
            <a:stretch>
              <a:fillRect/>
            </a:stretch>
          </p:blipFill>
          <p:spPr>
            <a:xfrm rot="10800000" flipV="1">
              <a:off x="5282116" y="1924177"/>
              <a:ext cx="1018140" cy="640154"/>
            </a:xfrm>
            <a:prstGeom prst="rect">
              <a:avLst/>
            </a:prstGeom>
            <a:noFill/>
            <a:ln>
              <a:noFill/>
            </a:ln>
          </p:spPr>
        </p:pic>
      </p:grpSp>
      <p:grpSp>
        <p:nvGrpSpPr>
          <p:cNvPr id="75" name="群組 74">
            <a:extLst>
              <a:ext uri="{FF2B5EF4-FFF2-40B4-BE49-F238E27FC236}">
                <a16:creationId xmlns:a16="http://schemas.microsoft.com/office/drawing/2014/main" id="{9D41DAC6-3CCC-47F6-8DE4-716A67AFA483}"/>
              </a:ext>
            </a:extLst>
          </p:cNvPr>
          <p:cNvGrpSpPr/>
          <p:nvPr/>
        </p:nvGrpSpPr>
        <p:grpSpPr>
          <a:xfrm>
            <a:off x="3333696" y="3880775"/>
            <a:ext cx="4000303" cy="1034538"/>
            <a:chOff x="4327395" y="2607052"/>
            <a:chExt cx="4389108" cy="1135089"/>
          </a:xfrm>
        </p:grpSpPr>
        <p:pic>
          <p:nvPicPr>
            <p:cNvPr id="76" name="圖片 75">
              <a:extLst>
                <a:ext uri="{FF2B5EF4-FFF2-40B4-BE49-F238E27FC236}">
                  <a16:creationId xmlns:a16="http://schemas.microsoft.com/office/drawing/2014/main" id="{FF3AE57D-E31D-4D96-BE10-A855163B80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11938" y="2679610"/>
              <a:ext cx="3104565" cy="1005879"/>
            </a:xfrm>
            <a:prstGeom prst="rect">
              <a:avLst/>
            </a:prstGeom>
          </p:spPr>
        </p:pic>
        <p:pic>
          <p:nvPicPr>
            <p:cNvPr id="77" name="Shape 362">
              <a:extLst>
                <a:ext uri="{FF2B5EF4-FFF2-40B4-BE49-F238E27FC236}">
                  <a16:creationId xmlns:a16="http://schemas.microsoft.com/office/drawing/2014/main" id="{EF253645-A04D-4305-A20C-EAA3EF76591E}"/>
                </a:ext>
              </a:extLst>
            </p:cNvPr>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4327395" y="2607052"/>
              <a:ext cx="1135089" cy="1135089"/>
            </a:xfrm>
            <a:prstGeom prst="rect">
              <a:avLst/>
            </a:prstGeom>
            <a:noFill/>
            <a:ln>
              <a:noFill/>
            </a:ln>
          </p:spPr>
        </p:pic>
      </p:grpSp>
      <p:pic>
        <p:nvPicPr>
          <p:cNvPr id="78" name="圖片 4">
            <a:extLst>
              <a:ext uri="{FF2B5EF4-FFF2-40B4-BE49-F238E27FC236}">
                <a16:creationId xmlns:a16="http://schemas.microsoft.com/office/drawing/2014/main" id="{D2D4F97A-A6F9-4DE9-8868-510ADFEF7BE9}"/>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24386" y="1171809"/>
            <a:ext cx="1172345" cy="540171"/>
          </a:xfrm>
          <a:prstGeom prst="rect">
            <a:avLst/>
          </a:prstGeom>
        </p:spPr>
      </p:pic>
      <p:sp>
        <p:nvSpPr>
          <p:cNvPr id="79" name="文字方塊 14">
            <a:extLst>
              <a:ext uri="{FF2B5EF4-FFF2-40B4-BE49-F238E27FC236}">
                <a16:creationId xmlns:a16="http://schemas.microsoft.com/office/drawing/2014/main" id="{ED57E6A5-F2E0-4FEE-9492-3F4F16D2227D}"/>
              </a:ext>
            </a:extLst>
          </p:cNvPr>
          <p:cNvSpPr txBox="1"/>
          <p:nvPr/>
        </p:nvSpPr>
        <p:spPr>
          <a:xfrm>
            <a:off x="495869" y="1200268"/>
            <a:ext cx="1100862" cy="338554"/>
          </a:xfrm>
          <a:prstGeom prst="rect">
            <a:avLst/>
          </a:prstGeom>
          <a:noFill/>
        </p:spPr>
        <p:txBody>
          <a:bodyPr wrap="square" rtlCol="0">
            <a:spAutoFit/>
          </a:bodyPr>
          <a:lstStyle/>
          <a:p>
            <a:pPr lvl="0" indent="-69850">
              <a:buClr>
                <a:schemeClr val="dk1"/>
              </a:buClr>
              <a:buSzPts val="1100"/>
            </a:pPr>
            <a:r>
              <a:rPr lang="en-US" altLang="zh-TW" sz="1600" b="1" err="1">
                <a:solidFill>
                  <a:srgbClr val="FFFFFF"/>
                </a:solidFill>
                <a:cs typeface="+mn-ea"/>
                <a:sym typeface="+mn-lt"/>
              </a:rPr>
              <a:t>網路串流</a:t>
            </a:r>
            <a:endParaRPr lang="en-US" altLang="zh-TW" sz="1600" b="1">
              <a:solidFill>
                <a:srgbClr val="FFFFFF"/>
              </a:solidFill>
              <a:cs typeface="+mn-ea"/>
              <a:sym typeface="+mn-lt"/>
            </a:endParaRPr>
          </a:p>
        </p:txBody>
      </p:sp>
      <p:pic>
        <p:nvPicPr>
          <p:cNvPr id="84" name="圖片 83">
            <a:extLst>
              <a:ext uri="{FF2B5EF4-FFF2-40B4-BE49-F238E27FC236}">
                <a16:creationId xmlns:a16="http://schemas.microsoft.com/office/drawing/2014/main" id="{EB0E373F-7F37-4706-8439-009B28C21CB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91280" y="1948234"/>
            <a:ext cx="3621347" cy="2263744"/>
          </a:xfrm>
          <a:prstGeom prst="rect">
            <a:avLst/>
          </a:prstGeom>
          <a:effectLst>
            <a:outerShdw blurRad="215900" dist="50800" dir="5400000" algn="t" rotWithShape="0">
              <a:prstClr val="black">
                <a:alpha val="40000"/>
              </a:prstClr>
            </a:outerShdw>
          </a:effectLst>
        </p:spPr>
      </p:pic>
    </p:spTree>
    <p:extLst>
      <p:ext uri="{BB962C8B-B14F-4D97-AF65-F5344CB8AC3E}">
        <p14:creationId xmlns:p14="http://schemas.microsoft.com/office/powerpoint/2010/main" val="239169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 name="標題 2">
            <a:extLst>
              <a:ext uri="{FF2B5EF4-FFF2-40B4-BE49-F238E27FC236}">
                <a16:creationId xmlns:a16="http://schemas.microsoft.com/office/drawing/2014/main" id="{19781F0C-9CE6-4598-9BA6-39FA959A489E}"/>
              </a:ext>
            </a:extLst>
          </p:cNvPr>
          <p:cNvSpPr>
            <a:spLocks noGrp="1"/>
          </p:cNvSpPr>
          <p:nvPr>
            <p:ph type="title"/>
          </p:nvPr>
        </p:nvSpPr>
        <p:spPr>
          <a:xfrm>
            <a:off x="0" y="209681"/>
            <a:ext cx="9143999" cy="822960"/>
          </a:xfrm>
          <a:effectLst/>
        </p:spPr>
        <p:txBody>
          <a:bodyPr>
            <a:normAutofit/>
          </a:bodyPr>
          <a:lstStyle/>
          <a:p>
            <a:pPr algn="ctr"/>
            <a:r>
              <a:rPr lang="en-US" altLang="zh-TW" sz="3600" err="1">
                <a:solidFill>
                  <a:schemeClr val="tx1">
                    <a:lumMod val="95000"/>
                    <a:lumOff val="5000"/>
                  </a:schemeClr>
                </a:solidFill>
                <a:latin typeface="+mn-lt"/>
                <a:ea typeface="+mn-ea"/>
                <a:cs typeface="+mn-ea"/>
                <a:sym typeface="+mn-lt"/>
              </a:rPr>
              <a:t>完整備份方案對抗</a:t>
            </a:r>
            <a:r>
              <a:rPr lang="zh-TW" altLang="en-US" sz="3600">
                <a:solidFill>
                  <a:schemeClr val="tx1">
                    <a:lumMod val="95000"/>
                    <a:lumOff val="5000"/>
                  </a:schemeClr>
                </a:solidFill>
                <a:latin typeface="+mn-lt"/>
                <a:ea typeface="+mn-ea"/>
                <a:cs typeface="+mn-ea"/>
                <a:sym typeface="+mn-lt"/>
              </a:rPr>
              <a:t>惡意軟體</a:t>
            </a:r>
          </a:p>
        </p:txBody>
      </p:sp>
      <p:pic>
        <p:nvPicPr>
          <p:cNvPr id="17" name="圖片 16">
            <a:extLst>
              <a:ext uri="{FF2B5EF4-FFF2-40B4-BE49-F238E27FC236}">
                <a16:creationId xmlns:a16="http://schemas.microsoft.com/office/drawing/2014/main" id="{5DE8207B-84AB-4284-ABA5-1BDA48A214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833" y="4429447"/>
            <a:ext cx="2627380" cy="409177"/>
          </a:xfrm>
          <a:prstGeom prst="rect">
            <a:avLst/>
          </a:prstGeom>
        </p:spPr>
      </p:pic>
      <p:pic>
        <p:nvPicPr>
          <p:cNvPr id="20" name="圖片 19">
            <a:extLst>
              <a:ext uri="{FF2B5EF4-FFF2-40B4-BE49-F238E27FC236}">
                <a16:creationId xmlns:a16="http://schemas.microsoft.com/office/drawing/2014/main" id="{F722C16C-3F25-460C-847B-B89445FEE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361" y="2586985"/>
            <a:ext cx="2627380" cy="411297"/>
          </a:xfrm>
          <a:prstGeom prst="rect">
            <a:avLst/>
          </a:prstGeom>
        </p:spPr>
      </p:pic>
      <p:sp>
        <p:nvSpPr>
          <p:cNvPr id="22" name="Shape 392">
            <a:extLst>
              <a:ext uri="{FF2B5EF4-FFF2-40B4-BE49-F238E27FC236}">
                <a16:creationId xmlns:a16="http://schemas.microsoft.com/office/drawing/2014/main" id="{62E65504-C600-40C5-94E3-84ABDA6C3085}"/>
              </a:ext>
            </a:extLst>
          </p:cNvPr>
          <p:cNvSpPr/>
          <p:nvPr/>
        </p:nvSpPr>
        <p:spPr>
          <a:xfrm rot="16200000">
            <a:off x="5761065" y="825882"/>
            <a:ext cx="1739456" cy="3858014"/>
          </a:xfrm>
          <a:prstGeom prst="rect">
            <a:avLst/>
          </a:prstGeom>
          <a:gradFill>
            <a:gsLst>
              <a:gs pos="0">
                <a:schemeClr val="accent1">
                  <a:lumMod val="5000"/>
                  <a:lumOff val="95000"/>
                  <a:alpha val="0"/>
                </a:schemeClr>
              </a:gs>
              <a:gs pos="83000">
                <a:schemeClr val="bg1">
                  <a:lumMod val="65000"/>
                  <a:alpha val="55000"/>
                </a:schemeClr>
              </a:gs>
            </a:gsLst>
            <a:lin ang="0" scaled="0"/>
          </a:gradFill>
          <a:ln>
            <a:noFill/>
          </a:ln>
        </p:spPr>
        <p:style>
          <a:lnRef idx="3">
            <a:schemeClr val="lt1"/>
          </a:lnRef>
          <a:fillRef idx="1">
            <a:schemeClr val="accent3"/>
          </a:fillRef>
          <a:effectRef idx="1">
            <a:schemeClr val="accent3"/>
          </a:effectRef>
          <a:fontRef idx="minor">
            <a:schemeClr val="lt1"/>
          </a:fontRef>
        </p:style>
        <p:txBody>
          <a:bodyPr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cs typeface="+mn-ea"/>
              <a:sym typeface="+mn-lt"/>
            </a:endParaRPr>
          </a:p>
        </p:txBody>
      </p:sp>
      <p:pic>
        <p:nvPicPr>
          <p:cNvPr id="23" name="圖片 4">
            <a:extLst>
              <a:ext uri="{FF2B5EF4-FFF2-40B4-BE49-F238E27FC236}">
                <a16:creationId xmlns:a16="http://schemas.microsoft.com/office/drawing/2014/main" id="{D3FA72D6-2073-4E67-9F8F-E1838026E34F}"/>
              </a:ext>
            </a:extLst>
          </p:cNvPr>
          <p:cNvPicPr>
            <a:picLocks noChangeAspect="1"/>
          </p:cNvPicPr>
          <p:nvPr/>
        </p:nvPicPr>
        <p:blipFill>
          <a:blip r:embed="rId4" cstate="screen">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701786" y="1487448"/>
            <a:ext cx="3986325" cy="601502"/>
          </a:xfrm>
          <a:prstGeom prst="rect">
            <a:avLst/>
          </a:prstGeom>
        </p:spPr>
      </p:pic>
      <p:pic>
        <p:nvPicPr>
          <p:cNvPr id="24" name="Shape 312">
            <a:extLst>
              <a:ext uri="{FF2B5EF4-FFF2-40B4-BE49-F238E27FC236}">
                <a16:creationId xmlns:a16="http://schemas.microsoft.com/office/drawing/2014/main" id="{0AA9FDB0-266D-4679-A246-F3842FA1BA7D}"/>
              </a:ext>
            </a:extLst>
          </p:cNvPr>
          <p:cNvPicPr preferRelativeResize="0"/>
          <p:nvPr/>
        </p:nvPicPr>
        <p:blipFill rotWithShape="1">
          <a:blip r:embed="rId6" cstate="screen">
            <a:extLst>
              <a:ext uri="{28A0092B-C50C-407E-A947-70E740481C1C}">
                <a14:useLocalDpi xmlns:a14="http://schemas.microsoft.com/office/drawing/2010/main"/>
              </a:ext>
            </a:extLst>
          </a:blip>
          <a:srcRect r="13721"/>
          <a:stretch/>
        </p:blipFill>
        <p:spPr>
          <a:xfrm>
            <a:off x="418556" y="1504186"/>
            <a:ext cx="2482736" cy="1490932"/>
          </a:xfrm>
          <a:prstGeom prst="rect">
            <a:avLst/>
          </a:prstGeom>
        </p:spPr>
      </p:pic>
      <p:pic>
        <p:nvPicPr>
          <p:cNvPr id="27" name="Shape 313">
            <a:extLst>
              <a:ext uri="{FF2B5EF4-FFF2-40B4-BE49-F238E27FC236}">
                <a16:creationId xmlns:a16="http://schemas.microsoft.com/office/drawing/2014/main" id="{451377C4-4DAE-4C66-BDE4-1041FE4D9108}"/>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85882" y="1743956"/>
            <a:ext cx="1379212" cy="908463"/>
          </a:xfrm>
          <a:prstGeom prst="rect">
            <a:avLst/>
          </a:prstGeom>
          <a:noFill/>
          <a:ln>
            <a:noFill/>
          </a:ln>
        </p:spPr>
      </p:pic>
      <p:pic>
        <p:nvPicPr>
          <p:cNvPr id="29" name="Shape 312">
            <a:extLst>
              <a:ext uri="{FF2B5EF4-FFF2-40B4-BE49-F238E27FC236}">
                <a16:creationId xmlns:a16="http://schemas.microsoft.com/office/drawing/2014/main" id="{A67ADA5B-0A77-46C0-947F-77F61519F041}"/>
              </a:ext>
            </a:extLst>
          </p:cNvPr>
          <p:cNvPicPr preferRelativeResize="0"/>
          <p:nvPr/>
        </p:nvPicPr>
        <p:blipFill rotWithShape="1">
          <a:blip r:embed="rId6" cstate="screen">
            <a:extLst>
              <a:ext uri="{28A0092B-C50C-407E-A947-70E740481C1C}">
                <a14:useLocalDpi xmlns:a14="http://schemas.microsoft.com/office/drawing/2010/main"/>
              </a:ext>
            </a:extLst>
          </a:blip>
          <a:srcRect r="13721"/>
          <a:stretch/>
        </p:blipFill>
        <p:spPr>
          <a:xfrm>
            <a:off x="427527" y="3339264"/>
            <a:ext cx="2482736" cy="1490932"/>
          </a:xfrm>
          <a:prstGeom prst="rect">
            <a:avLst/>
          </a:prstGeom>
        </p:spPr>
      </p:pic>
      <p:sp>
        <p:nvSpPr>
          <p:cNvPr id="30" name="Shape 310">
            <a:extLst>
              <a:ext uri="{FF2B5EF4-FFF2-40B4-BE49-F238E27FC236}">
                <a16:creationId xmlns:a16="http://schemas.microsoft.com/office/drawing/2014/main" id="{FC2E8627-3678-4425-8466-4F1AD1617F92}"/>
              </a:ext>
            </a:extLst>
          </p:cNvPr>
          <p:cNvSpPr/>
          <p:nvPr/>
        </p:nvSpPr>
        <p:spPr>
          <a:xfrm>
            <a:off x="2785543" y="3736078"/>
            <a:ext cx="2329118" cy="307777"/>
          </a:xfrm>
          <a:prstGeom prst="rect">
            <a:avLst/>
          </a:prstGeom>
          <a:noFill/>
          <a:ln>
            <a:noFill/>
          </a:ln>
        </p:spPr>
        <p:txBody>
          <a:bodyPr spcFirstLastPara="1" wrap="square" lIns="91425" tIns="45700" rIns="91425" bIns="45700" anchor="t" anchorCtr="0">
            <a:noAutofit/>
          </a:bodyPr>
          <a:lstStyle/>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kumimoji="0" lang="en-US" sz="1400" b="1" i="0" u="none" strike="noStrike" kern="0" cap="none" spc="0" normalizeH="0" baseline="0" noProof="0" err="1">
                <a:ln>
                  <a:noFill/>
                </a:ln>
                <a:effectLst/>
                <a:uLnTx/>
                <a:uFillTx/>
                <a:cs typeface="+mn-ea"/>
                <a:sym typeface="+mn-lt"/>
              </a:rPr>
              <a:t>NetBak</a:t>
            </a:r>
            <a:r>
              <a:rPr kumimoji="0" lang="en-US" sz="1400" b="1" i="0" u="none" strike="noStrike" kern="0" cap="none" spc="0" normalizeH="0" baseline="0" noProof="0">
                <a:ln>
                  <a:noFill/>
                </a:ln>
                <a:effectLst/>
                <a:uLnTx/>
                <a:uFillTx/>
                <a:cs typeface="+mn-ea"/>
                <a:sym typeface="+mn-lt"/>
              </a:rPr>
              <a:t> Replicator</a:t>
            </a:r>
            <a:endParaRPr lang="en-US">
              <a:cs typeface="+mn-ea"/>
              <a:sym typeface="+mn-lt"/>
            </a:endParaRPr>
          </a:p>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lang="en-US" sz="1400" b="1" kern="0" err="1">
                <a:cs typeface="+mn-ea"/>
                <a:sym typeface="+mn-lt"/>
              </a:rPr>
              <a:t>Qsync</a:t>
            </a:r>
            <a:r>
              <a:rPr kumimoji="0" lang="en-US" sz="1400" b="1" i="0" u="none" strike="noStrike" kern="0" cap="none" spc="0" normalizeH="0" baseline="0" noProof="0">
                <a:ln>
                  <a:noFill/>
                </a:ln>
                <a:effectLst/>
                <a:uLnTx/>
                <a:uFillTx/>
                <a:cs typeface="+mn-ea"/>
                <a:sym typeface="+mn-lt"/>
              </a:rPr>
              <a:t> </a:t>
            </a:r>
            <a:endParaRPr lang="zh-TW" altLang="en-US" sz="1400" b="0" i="0" u="none" strike="noStrike" kern="0" cap="none" spc="0" baseline="0" noProof="0">
              <a:cs typeface="+mn-ea"/>
              <a:sym typeface="+mn-lt"/>
            </a:endParaRPr>
          </a:p>
        </p:txBody>
      </p:sp>
      <p:sp>
        <p:nvSpPr>
          <p:cNvPr id="34" name="Shape 315">
            <a:extLst>
              <a:ext uri="{FF2B5EF4-FFF2-40B4-BE49-F238E27FC236}">
                <a16:creationId xmlns:a16="http://schemas.microsoft.com/office/drawing/2014/main" id="{C31A9588-F334-4B8D-B2EA-A20F34560446}"/>
              </a:ext>
            </a:extLst>
          </p:cNvPr>
          <p:cNvSpPr/>
          <p:nvPr/>
        </p:nvSpPr>
        <p:spPr>
          <a:xfrm>
            <a:off x="1056728" y="1240334"/>
            <a:ext cx="1253337" cy="30777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effectLst/>
                <a:uLnTx/>
                <a:uFillTx/>
                <a:cs typeface="+mn-ea"/>
                <a:sym typeface="+mn-lt"/>
              </a:rPr>
              <a:t>macOS</a:t>
            </a:r>
            <a:endParaRPr kumimoji="0" lang="en-US" sz="1600" b="0" i="0" u="none" strike="noStrike" kern="0" cap="none" spc="0" normalizeH="0" baseline="0" noProof="0">
              <a:ln>
                <a:noFill/>
              </a:ln>
              <a:effectLst/>
              <a:uLnTx/>
              <a:uFillTx/>
              <a:cs typeface="+mn-ea"/>
              <a:sym typeface="+mn-lt"/>
            </a:endParaRPr>
          </a:p>
        </p:txBody>
      </p:sp>
      <p:sp>
        <p:nvSpPr>
          <p:cNvPr id="37" name="Shape 316">
            <a:extLst>
              <a:ext uri="{FF2B5EF4-FFF2-40B4-BE49-F238E27FC236}">
                <a16:creationId xmlns:a16="http://schemas.microsoft.com/office/drawing/2014/main" id="{DB51C1F3-CEBC-431F-870C-C69282973A46}"/>
              </a:ext>
            </a:extLst>
          </p:cNvPr>
          <p:cNvSpPr/>
          <p:nvPr/>
        </p:nvSpPr>
        <p:spPr>
          <a:xfrm>
            <a:off x="1029477" y="3094819"/>
            <a:ext cx="1326031" cy="30777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effectLst/>
                <a:uLnTx/>
                <a:uFillTx/>
                <a:cs typeface="+mn-ea"/>
                <a:sym typeface="+mn-lt"/>
              </a:rPr>
              <a:t>Windows</a:t>
            </a:r>
            <a:endParaRPr kumimoji="0" lang="en-US" sz="1600" b="0" i="0" u="none" strike="noStrike" kern="0" cap="none" spc="0" normalizeH="0" baseline="0" noProof="0">
              <a:ln>
                <a:noFill/>
              </a:ln>
              <a:effectLst/>
              <a:uLnTx/>
              <a:uFillTx/>
              <a:cs typeface="+mn-ea"/>
              <a:sym typeface="+mn-lt"/>
            </a:endParaRPr>
          </a:p>
        </p:txBody>
      </p:sp>
      <p:sp>
        <p:nvSpPr>
          <p:cNvPr id="38" name="Shape 317">
            <a:extLst>
              <a:ext uri="{FF2B5EF4-FFF2-40B4-BE49-F238E27FC236}">
                <a16:creationId xmlns:a16="http://schemas.microsoft.com/office/drawing/2014/main" id="{C8F9FC91-9C58-4CDD-A3F7-153558B1E828}"/>
              </a:ext>
            </a:extLst>
          </p:cNvPr>
          <p:cNvSpPr/>
          <p:nvPr/>
        </p:nvSpPr>
        <p:spPr>
          <a:xfrm>
            <a:off x="4810720" y="3822472"/>
            <a:ext cx="1796037" cy="100246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ts val="2500"/>
              </a:lnSpc>
              <a:spcBef>
                <a:spcPts val="0"/>
              </a:spcBef>
              <a:spcAft>
                <a:spcPts val="0"/>
              </a:spcAft>
              <a:buClr>
                <a:srgbClr val="000000"/>
              </a:buClr>
              <a:buSzPts val="1400"/>
              <a:buFont typeface="Arial"/>
              <a:buNone/>
              <a:tabLst/>
              <a:defRPr/>
            </a:pPr>
            <a:r>
              <a:rPr kumimoji="0" lang="zh-TW" altLang="en-US" sz="1800" b="1" i="0" u="none" strike="noStrike" kern="0" cap="none" spc="0" normalizeH="0" baseline="0" noProof="0">
                <a:ln>
                  <a:noFill/>
                </a:ln>
                <a:solidFill>
                  <a:schemeClr val="bg2">
                    <a:lumMod val="25000"/>
                  </a:schemeClr>
                </a:solidFill>
                <a:effectLst/>
                <a:uLnTx/>
                <a:uFillTx/>
                <a:cs typeface="+mn-ea"/>
                <a:sym typeface="+mn-lt"/>
              </a:rPr>
              <a:t>馬上建立排程或同步備份計畫來備份您的資料 </a:t>
            </a:r>
          </a:p>
        </p:txBody>
      </p:sp>
      <p:cxnSp>
        <p:nvCxnSpPr>
          <p:cNvPr id="39" name="直線單箭頭接點 38">
            <a:extLst>
              <a:ext uri="{FF2B5EF4-FFF2-40B4-BE49-F238E27FC236}">
                <a16:creationId xmlns:a16="http://schemas.microsoft.com/office/drawing/2014/main" id="{79C83110-5D81-4041-9296-240198B0F697}"/>
              </a:ext>
            </a:extLst>
          </p:cNvPr>
          <p:cNvCxnSpPr>
            <a:cxnSpLocks/>
          </p:cNvCxnSpPr>
          <p:nvPr/>
        </p:nvCxnSpPr>
        <p:spPr>
          <a:xfrm>
            <a:off x="2787761" y="3272171"/>
            <a:ext cx="1786761" cy="0"/>
          </a:xfrm>
          <a:prstGeom prst="straightConnector1">
            <a:avLst/>
          </a:prstGeom>
          <a:ln w="76200">
            <a:solidFill>
              <a:srgbClr val="D26604"/>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Shape 310">
            <a:extLst>
              <a:ext uri="{FF2B5EF4-FFF2-40B4-BE49-F238E27FC236}">
                <a16:creationId xmlns:a16="http://schemas.microsoft.com/office/drawing/2014/main" id="{725FB2FF-A4A2-45EC-A63C-596BB4A72524}"/>
              </a:ext>
            </a:extLst>
          </p:cNvPr>
          <p:cNvSpPr/>
          <p:nvPr/>
        </p:nvSpPr>
        <p:spPr>
          <a:xfrm>
            <a:off x="2787761" y="1935062"/>
            <a:ext cx="2329118" cy="307777"/>
          </a:xfrm>
          <a:prstGeom prst="rect">
            <a:avLst/>
          </a:prstGeom>
          <a:noFill/>
          <a:ln>
            <a:noFill/>
          </a:ln>
        </p:spPr>
        <p:txBody>
          <a:bodyPr spcFirstLastPara="1" wrap="square" lIns="91425" tIns="45700" rIns="91425" bIns="45700" anchor="t" anchorCtr="0">
            <a:noAutofit/>
          </a:bodyPr>
          <a:lstStyle/>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kumimoji="0" lang="en-US" sz="1400" b="1" i="0" u="none" strike="noStrike" kern="0" cap="none" spc="0" normalizeH="0" baseline="0" noProof="0">
                <a:ln>
                  <a:noFill/>
                </a:ln>
                <a:effectLst/>
                <a:uLnTx/>
                <a:uFillTx/>
                <a:cs typeface="+mn-ea"/>
                <a:sym typeface="+mn-lt"/>
              </a:rPr>
              <a:t>Time Machine</a:t>
            </a:r>
            <a:endParaRPr lang="en-US">
              <a:cs typeface="+mn-ea"/>
              <a:sym typeface="+mn-lt"/>
            </a:endParaRPr>
          </a:p>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lang="en-US" sz="1400" b="1" kern="0" err="1">
                <a:cs typeface="+mn-ea"/>
                <a:sym typeface="+mn-lt"/>
              </a:rPr>
              <a:t>Qsync</a:t>
            </a:r>
            <a:r>
              <a:rPr kumimoji="0" lang="en-US" sz="1400" b="1" i="0" u="none" strike="noStrike" kern="0" cap="none" spc="0" normalizeH="0" baseline="0" noProof="0">
                <a:ln>
                  <a:noFill/>
                </a:ln>
                <a:effectLst/>
                <a:uLnTx/>
                <a:uFillTx/>
                <a:cs typeface="+mn-ea"/>
                <a:sym typeface="+mn-lt"/>
              </a:rPr>
              <a:t> </a:t>
            </a:r>
            <a:endParaRPr lang="zh-TW" altLang="en-US" sz="1400" b="0" i="0" u="none" strike="noStrike" kern="0" cap="none" spc="0" baseline="0" noProof="0">
              <a:cs typeface="+mn-ea"/>
              <a:sym typeface="+mn-lt"/>
            </a:endParaRPr>
          </a:p>
        </p:txBody>
      </p:sp>
      <p:sp>
        <p:nvSpPr>
          <p:cNvPr id="41" name="Shape 308">
            <a:extLst>
              <a:ext uri="{FF2B5EF4-FFF2-40B4-BE49-F238E27FC236}">
                <a16:creationId xmlns:a16="http://schemas.microsoft.com/office/drawing/2014/main" id="{8AE51DEE-A204-400C-A476-0FEB4F9C37BE}"/>
              </a:ext>
            </a:extLst>
          </p:cNvPr>
          <p:cNvSpPr txBox="1">
            <a:spLocks/>
          </p:cNvSpPr>
          <p:nvPr/>
        </p:nvSpPr>
        <p:spPr>
          <a:xfrm>
            <a:off x="4717585" y="1480370"/>
            <a:ext cx="4333280" cy="552762"/>
          </a:xfrm>
          <a:prstGeom prst="rect">
            <a:avLst/>
          </a:prstGeom>
          <a:noFill/>
          <a:ln>
            <a:noFill/>
          </a:ln>
        </p:spPr>
        <p:txBody>
          <a:bodyPr spcFirstLastPara="1" wrap="square" lIns="91425" tIns="91425" rIns="91425" bIns="91425" anchor="t" anchorCtr="0">
            <a:noAutofit/>
          </a:bodyPr>
          <a:lstStyle/>
          <a:p>
            <a:pPr marL="400050" marR="0" lvl="0" indent="-285750" algn="l" defTabSz="914400" rtl="0" eaLnBrk="1" fontAlgn="auto" latinLnBrk="0" hangingPunct="1">
              <a:lnSpc>
                <a:spcPct val="115000"/>
              </a:lnSpc>
              <a:spcBef>
                <a:spcPts val="0"/>
              </a:spcBef>
              <a:spcAft>
                <a:spcPts val="0"/>
              </a:spcAft>
              <a:buClr>
                <a:srgbClr val="323232"/>
              </a:buClr>
              <a:buSzPts val="1800"/>
              <a:buFont typeface="Verdana"/>
              <a:buNone/>
              <a:tabLst/>
              <a:defRPr/>
            </a:pPr>
            <a:r>
              <a:rPr kumimoji="0" lang="zh-TW" altLang="en-US" sz="1600" b="1" i="0" u="none" strike="noStrike" kern="0" cap="none" spc="0" normalizeH="0" baseline="0" noProof="0">
                <a:ln>
                  <a:noFill/>
                </a:ln>
                <a:solidFill>
                  <a:srgbClr val="FFFFFF"/>
                </a:solidFill>
                <a:effectLst/>
                <a:uLnTx/>
                <a:uFillTx/>
                <a:cs typeface="+mn-ea"/>
                <a:sym typeface="+mn-lt"/>
              </a:rPr>
              <a:t>建立備份才是對抗勒索軟體最好的辦法 </a:t>
            </a:r>
            <a:r>
              <a:rPr kumimoji="0" lang="en-US" altLang="zh-TW" sz="1600" b="1" i="0" u="none" strike="noStrike" kern="0" cap="none" spc="0" normalizeH="0" baseline="0" noProof="0">
                <a:ln>
                  <a:noFill/>
                </a:ln>
                <a:solidFill>
                  <a:srgbClr val="FFFFFF"/>
                </a:solidFill>
                <a:effectLst/>
                <a:uLnTx/>
                <a:uFillTx/>
                <a:cs typeface="+mn-ea"/>
                <a:sym typeface="+mn-lt"/>
              </a:rPr>
              <a:t>!</a:t>
            </a:r>
          </a:p>
        </p:txBody>
      </p:sp>
      <p:pic>
        <p:nvPicPr>
          <p:cNvPr id="42" name="圖片 41">
            <a:extLst>
              <a:ext uri="{FF2B5EF4-FFF2-40B4-BE49-F238E27FC236}">
                <a16:creationId xmlns:a16="http://schemas.microsoft.com/office/drawing/2014/main" id="{2115B03D-29EB-4CF0-803C-6F42EEF302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83456" y="2022798"/>
            <a:ext cx="3997281" cy="2498745"/>
          </a:xfrm>
          <a:prstGeom prst="rect">
            <a:avLst/>
          </a:prstGeom>
          <a:effectLst>
            <a:outerShdw blurRad="190500" dist="127000" dir="5400000" algn="t" rotWithShape="0">
              <a:prstClr val="black">
                <a:alpha val="40000"/>
              </a:prstClr>
            </a:outerShdw>
          </a:effectLst>
        </p:spPr>
      </p:pic>
    </p:spTree>
    <p:extLst>
      <p:ext uri="{BB962C8B-B14F-4D97-AF65-F5344CB8AC3E}">
        <p14:creationId xmlns:p14="http://schemas.microsoft.com/office/powerpoint/2010/main" val="2244492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1" y="116840"/>
            <a:ext cx="9144000" cy="822960"/>
          </a:xfrm>
          <a:prstGeom prst="rect">
            <a:avLst/>
          </a:prstGeom>
          <a:noFill/>
          <a:ln>
            <a:noFill/>
          </a:ln>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Verdana"/>
              <a:buNone/>
            </a:pPr>
            <a:r>
              <a:rPr lang="zh-TW" altLang="en-US" sz="3600" u="none" strike="noStrike" cap="none">
                <a:solidFill>
                  <a:schemeClr val="tx1">
                    <a:lumMod val="95000"/>
                    <a:lumOff val="5000"/>
                  </a:schemeClr>
                </a:solidFill>
                <a:latin typeface="+mn-lt"/>
                <a:ea typeface="+mn-ea"/>
                <a:cs typeface="+mn-ea"/>
                <a:sym typeface="+mn-lt"/>
              </a:rPr>
              <a:t>最實惠的企業級快照防護</a:t>
            </a:r>
          </a:p>
        </p:txBody>
      </p:sp>
      <p:pic>
        <p:nvPicPr>
          <p:cNvPr id="19" name="Shape 323">
            <a:extLst>
              <a:ext uri="{FF2B5EF4-FFF2-40B4-BE49-F238E27FC236}">
                <a16:creationId xmlns:a16="http://schemas.microsoft.com/office/drawing/2014/main" id="{AF278738-55AD-4EE8-9438-D4560B5F28A0}"/>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14870" y="1263351"/>
            <a:ext cx="5772150" cy="3162451"/>
          </a:xfrm>
          <a:prstGeom prst="rect">
            <a:avLst/>
          </a:prstGeom>
          <a:noFill/>
          <a:ln>
            <a:noFill/>
          </a:ln>
          <a:effectLst>
            <a:outerShdw blurRad="431800" dist="368300" dir="5760000" sx="106000" sy="106000" algn="ctr" rotWithShape="0">
              <a:srgbClr val="000000">
                <a:alpha val="34000"/>
              </a:srgbClr>
            </a:outerShdw>
          </a:effectLst>
        </p:spPr>
      </p:pic>
      <p:grpSp>
        <p:nvGrpSpPr>
          <p:cNvPr id="20" name="群組 19">
            <a:extLst>
              <a:ext uri="{FF2B5EF4-FFF2-40B4-BE49-F238E27FC236}">
                <a16:creationId xmlns:a16="http://schemas.microsoft.com/office/drawing/2014/main" id="{D809ECC6-D912-4CDB-B93F-E2CD24517C01}"/>
              </a:ext>
            </a:extLst>
          </p:cNvPr>
          <p:cNvGrpSpPr/>
          <p:nvPr/>
        </p:nvGrpSpPr>
        <p:grpSpPr>
          <a:xfrm>
            <a:off x="1489575" y="3308289"/>
            <a:ext cx="1519838" cy="1236216"/>
            <a:chOff x="1394558" y="3458082"/>
            <a:chExt cx="1519838" cy="1236216"/>
          </a:xfrm>
        </p:grpSpPr>
        <p:sp>
          <p:nvSpPr>
            <p:cNvPr id="23" name="橢圓 22">
              <a:extLst>
                <a:ext uri="{FF2B5EF4-FFF2-40B4-BE49-F238E27FC236}">
                  <a16:creationId xmlns:a16="http://schemas.microsoft.com/office/drawing/2014/main" id="{F74A0EF1-ABF8-40E7-A898-915AE1D6B90D}"/>
                </a:ext>
              </a:extLst>
            </p:cNvPr>
            <p:cNvSpPr/>
            <p:nvPr/>
          </p:nvSpPr>
          <p:spPr>
            <a:xfrm>
              <a:off x="1394558" y="3458082"/>
              <a:ext cx="1133686" cy="1133686"/>
            </a:xfrm>
            <a:prstGeom prst="ellipse">
              <a:avLst/>
            </a:prstGeom>
            <a:solidFill>
              <a:srgbClr val="0070C0"/>
            </a:solidFill>
            <a:ln w="190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pic>
          <p:nvPicPr>
            <p:cNvPr id="25" name="Picture 3" descr="\\Marketing\Marketing\MarketingMaterials\DM\NAS\Software_Section_brochure\QNAP product icon_20170816-assets\Snapshot.png">
              <a:extLst>
                <a:ext uri="{FF2B5EF4-FFF2-40B4-BE49-F238E27FC236}">
                  <a16:creationId xmlns:a16="http://schemas.microsoft.com/office/drawing/2014/main" id="{1B8EB0D6-EBF6-467B-9A07-ACCAF298503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72771" y="3752673"/>
              <a:ext cx="941625" cy="941625"/>
            </a:xfrm>
            <a:prstGeom prst="rect">
              <a:avLst/>
            </a:prstGeom>
            <a:noFill/>
          </p:spPr>
        </p:pic>
        <p:sp>
          <p:nvSpPr>
            <p:cNvPr id="26" name="文字方塊 25">
              <a:extLst>
                <a:ext uri="{FF2B5EF4-FFF2-40B4-BE49-F238E27FC236}">
                  <a16:creationId xmlns:a16="http://schemas.microsoft.com/office/drawing/2014/main" id="{7EABD3F5-FD99-4C57-BE6E-5544DBD6DC0B}"/>
                </a:ext>
              </a:extLst>
            </p:cNvPr>
            <p:cNvSpPr txBox="1"/>
            <p:nvPr/>
          </p:nvSpPr>
          <p:spPr>
            <a:xfrm>
              <a:off x="1473000" y="3643865"/>
              <a:ext cx="10133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a:ln>
                    <a:noFill/>
                  </a:ln>
                  <a:solidFill>
                    <a:srgbClr val="FFFFFF"/>
                  </a:solidFill>
                  <a:effectLst/>
                  <a:uLnTx/>
                  <a:uFillTx/>
                  <a:cs typeface="+mn-ea"/>
                  <a:sym typeface="+mn-lt"/>
                </a:rPr>
                <a:t>最超值的</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a:ln>
                    <a:noFill/>
                  </a:ln>
                  <a:solidFill>
                    <a:srgbClr val="FFFFFF"/>
                  </a:solidFill>
                  <a:effectLst/>
                  <a:uLnTx/>
                  <a:uFillTx/>
                  <a:cs typeface="+mn-ea"/>
                  <a:sym typeface="+mn-lt"/>
                </a:rPr>
                <a:t>備份</a:t>
              </a:r>
              <a:endParaRPr kumimoji="0" lang="en-US" altLang="zh-TW" sz="1600" b="1" i="0" u="none" strike="noStrike" kern="0" cap="none" spc="0" normalizeH="0" baseline="0" noProof="0">
                <a:ln>
                  <a:noFill/>
                </a:ln>
                <a:solidFill>
                  <a:srgbClr val="FFFFFF"/>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a:ln>
                    <a:noFill/>
                  </a:ln>
                  <a:solidFill>
                    <a:srgbClr val="FFFFFF"/>
                  </a:solidFill>
                  <a:effectLst/>
                  <a:uLnTx/>
                  <a:uFillTx/>
                  <a:cs typeface="+mn-ea"/>
                  <a:sym typeface="+mn-lt"/>
                </a:rPr>
                <a:t>選擇</a:t>
              </a:r>
            </a:p>
          </p:txBody>
        </p:sp>
      </p:grpSp>
      <p:sp>
        <p:nvSpPr>
          <p:cNvPr id="28" name="矩形 21">
            <a:extLst>
              <a:ext uri="{FF2B5EF4-FFF2-40B4-BE49-F238E27FC236}">
                <a16:creationId xmlns:a16="http://schemas.microsoft.com/office/drawing/2014/main" id="{56470FFB-0485-4874-BF9B-280902978717}"/>
              </a:ext>
            </a:extLst>
          </p:cNvPr>
          <p:cNvSpPr/>
          <p:nvPr/>
        </p:nvSpPr>
        <p:spPr>
          <a:xfrm>
            <a:off x="2111267" y="1792299"/>
            <a:ext cx="858539" cy="120848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sp>
        <p:nvSpPr>
          <p:cNvPr id="29" name="Shape 326">
            <a:extLst>
              <a:ext uri="{FF2B5EF4-FFF2-40B4-BE49-F238E27FC236}">
                <a16:creationId xmlns:a16="http://schemas.microsoft.com/office/drawing/2014/main" id="{576DABD7-343B-4192-9074-98C1526806A1}"/>
              </a:ext>
            </a:extLst>
          </p:cNvPr>
          <p:cNvSpPr/>
          <p:nvPr/>
        </p:nvSpPr>
        <p:spPr>
          <a:xfrm>
            <a:off x="542653" y="1806419"/>
            <a:ext cx="1548943" cy="1194362"/>
          </a:xfrm>
          <a:prstGeom prst="wedgeRectCallout">
            <a:avLst>
              <a:gd name="adj1" fmla="val -5727"/>
              <a:gd name="adj2" fmla="val 61451"/>
            </a:avLst>
          </a:prstGeom>
          <a:solidFill>
            <a:schemeClr val="tx1">
              <a:lumMod val="75000"/>
              <a:lumOff val="25000"/>
            </a:schemeClr>
          </a:solidFill>
          <a:ln/>
        </p:spPr>
        <p:style>
          <a:lnRef idx="3">
            <a:schemeClr val="lt1"/>
          </a:lnRef>
          <a:fillRef idx="1">
            <a:schemeClr val="accent4"/>
          </a:fillRef>
          <a:effectRef idx="1">
            <a:schemeClr val="accent4"/>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cs typeface="+mn-ea"/>
              <a:sym typeface="+mn-lt"/>
            </a:endParaRPr>
          </a:p>
        </p:txBody>
      </p:sp>
      <p:sp>
        <p:nvSpPr>
          <p:cNvPr id="30" name="Shape 327">
            <a:extLst>
              <a:ext uri="{FF2B5EF4-FFF2-40B4-BE49-F238E27FC236}">
                <a16:creationId xmlns:a16="http://schemas.microsoft.com/office/drawing/2014/main" id="{7E4BDD88-5D24-4D27-8889-F858100082F3}"/>
              </a:ext>
            </a:extLst>
          </p:cNvPr>
          <p:cNvSpPr txBox="1"/>
          <p:nvPr/>
        </p:nvSpPr>
        <p:spPr>
          <a:xfrm>
            <a:off x="697407" y="2432128"/>
            <a:ext cx="1359011" cy="50165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spcBef>
                <a:spcPts val="0"/>
              </a:spcBef>
              <a:spcAft>
                <a:spcPts val="0"/>
              </a:spcAft>
              <a:buClr>
                <a:srgbClr val="FFFFFF"/>
              </a:buClr>
              <a:buSzPts val="1600"/>
              <a:buFont typeface="Arial"/>
              <a:buNone/>
              <a:tabLst/>
              <a:defRPr/>
            </a:pPr>
            <a:r>
              <a:rPr kumimoji="0" lang="en-US" altLang="zh-TW" sz="1400" b="1" i="0" u="none" strike="noStrike" kern="0" cap="none" spc="0" normalizeH="0" baseline="0" noProof="0" err="1">
                <a:ln>
                  <a:noFill/>
                </a:ln>
                <a:solidFill>
                  <a:srgbClr val="FFFFFF"/>
                </a:solidFill>
                <a:effectLst/>
                <a:uLnTx/>
                <a:uFillTx/>
                <a:cs typeface="+mn-ea"/>
                <a:sym typeface="+mn-lt"/>
              </a:rPr>
              <a:t>單磁碟區</a:t>
            </a:r>
            <a:r>
              <a:rPr kumimoji="0" lang="en-US" altLang="zh-TW" sz="1400" b="1" i="0" u="none" strike="noStrike" kern="0" cap="none" spc="0" normalizeH="0" baseline="0" noProof="0">
                <a:ln>
                  <a:noFill/>
                </a:ln>
                <a:solidFill>
                  <a:srgbClr val="FFFFFF"/>
                </a:solidFill>
                <a:effectLst/>
                <a:uLnTx/>
                <a:uFillTx/>
                <a:cs typeface="+mn-ea"/>
                <a:sym typeface="+mn-lt"/>
              </a:rPr>
              <a:t>/</a:t>
            </a:r>
            <a:r>
              <a:rPr kumimoji="0" lang="en-US" altLang="zh-TW" sz="1400" b="1" i="0" u="none" strike="noStrike" kern="0" cap="none" spc="0" normalizeH="0" baseline="0" noProof="0" err="1">
                <a:ln>
                  <a:noFill/>
                </a:ln>
                <a:solidFill>
                  <a:srgbClr val="FFFFFF"/>
                </a:solidFill>
                <a:effectLst/>
                <a:uLnTx/>
                <a:uFillTx/>
                <a:cs typeface="+mn-ea"/>
                <a:sym typeface="+mn-lt"/>
              </a:rPr>
              <a:t>LUN最大快照數量</a:t>
            </a:r>
            <a:endParaRPr kumimoji="0" lang="zh-TW" altLang="en-US" sz="1400" b="1" i="0" u="none" strike="noStrike" kern="0" cap="none" spc="0" normalizeH="0" baseline="0" noProof="0">
              <a:ln>
                <a:noFill/>
              </a:ln>
              <a:solidFill>
                <a:srgbClr val="FFFFFF"/>
              </a:solidFill>
              <a:effectLst/>
              <a:uLnTx/>
              <a:uFillTx/>
              <a:cs typeface="+mn-ea"/>
              <a:sym typeface="+mn-lt"/>
            </a:endParaRPr>
          </a:p>
        </p:txBody>
      </p:sp>
      <p:sp>
        <p:nvSpPr>
          <p:cNvPr id="34" name="Shape 331">
            <a:extLst>
              <a:ext uri="{FF2B5EF4-FFF2-40B4-BE49-F238E27FC236}">
                <a16:creationId xmlns:a16="http://schemas.microsoft.com/office/drawing/2014/main" id="{2EE42147-2813-4AF5-A2FF-75DED57DB8B4}"/>
              </a:ext>
            </a:extLst>
          </p:cNvPr>
          <p:cNvSpPr txBox="1"/>
          <p:nvPr/>
        </p:nvSpPr>
        <p:spPr>
          <a:xfrm>
            <a:off x="1824692" y="2347324"/>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1" i="0" u="none" strike="noStrike" kern="0" cap="none" spc="0" normalizeH="0" baseline="0" noProof="0">
              <a:ln>
                <a:noFill/>
              </a:ln>
              <a:solidFill>
                <a:srgbClr val="323232">
                  <a:lumMod val="90000"/>
                  <a:lumOff val="10000"/>
                </a:srgbClr>
              </a:solidFill>
              <a:effectLst/>
              <a:uLnTx/>
              <a:uFillTx/>
              <a:cs typeface="+mn-ea"/>
              <a:sym typeface="+mn-lt"/>
            </a:endParaRPr>
          </a:p>
        </p:txBody>
      </p:sp>
      <p:sp>
        <p:nvSpPr>
          <p:cNvPr id="40" name="Shape 332">
            <a:extLst>
              <a:ext uri="{FF2B5EF4-FFF2-40B4-BE49-F238E27FC236}">
                <a16:creationId xmlns:a16="http://schemas.microsoft.com/office/drawing/2014/main" id="{8FF4E69C-21C1-4E75-BCC5-9F8950E99ECD}"/>
              </a:ext>
            </a:extLst>
          </p:cNvPr>
          <p:cNvSpPr txBox="1"/>
          <p:nvPr/>
        </p:nvSpPr>
        <p:spPr>
          <a:xfrm>
            <a:off x="623550" y="1800976"/>
            <a:ext cx="1359011" cy="50165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zh-TW" altLang="en-US" sz="1400" b="1" i="0" u="none" strike="noStrike" kern="0" cap="none" spc="0" normalizeH="0" baseline="0" noProof="0">
                <a:ln>
                  <a:noFill/>
                </a:ln>
                <a:solidFill>
                  <a:srgbClr val="FFFFFF"/>
                </a:solidFill>
                <a:effectLst/>
                <a:uLnTx/>
                <a:uFillTx/>
                <a:cs typeface="+mn-ea"/>
                <a:sym typeface="+mn-lt"/>
              </a:rPr>
              <a:t>整機最大</a:t>
            </a:r>
          </a:p>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zh-TW" altLang="en-US" sz="1400" b="1" i="0" u="none" strike="noStrike" kern="0" cap="none" spc="0" normalizeH="0" baseline="0" noProof="0">
                <a:ln>
                  <a:noFill/>
                </a:ln>
                <a:solidFill>
                  <a:srgbClr val="FFFFFF"/>
                </a:solidFill>
                <a:effectLst/>
                <a:uLnTx/>
                <a:uFillTx/>
                <a:cs typeface="+mn-ea"/>
                <a:sym typeface="+mn-lt"/>
              </a:rPr>
              <a:t>快照數量</a:t>
            </a:r>
          </a:p>
        </p:txBody>
      </p:sp>
      <p:sp>
        <p:nvSpPr>
          <p:cNvPr id="41" name="Shape 328">
            <a:extLst>
              <a:ext uri="{FF2B5EF4-FFF2-40B4-BE49-F238E27FC236}">
                <a16:creationId xmlns:a16="http://schemas.microsoft.com/office/drawing/2014/main" id="{248EB3DB-112C-4188-A691-CF99D6161CE6}"/>
              </a:ext>
            </a:extLst>
          </p:cNvPr>
          <p:cNvSpPr txBox="1"/>
          <p:nvPr/>
        </p:nvSpPr>
        <p:spPr>
          <a:xfrm>
            <a:off x="495328" y="2124316"/>
            <a:ext cx="2576819" cy="11943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ts val="2800"/>
              </a:lnSpc>
              <a:spcBef>
                <a:spcPts val="0"/>
              </a:spcBef>
              <a:spcAft>
                <a:spcPts val="0"/>
              </a:spcAft>
              <a:buClr>
                <a:srgbClr val="FFFFFF"/>
              </a:buClr>
              <a:buSzPts val="1600"/>
              <a:buFont typeface="Arial"/>
              <a:buNone/>
              <a:tabLst/>
              <a:defRPr/>
            </a:pPr>
            <a:r>
              <a:rPr kumimoji="0" lang="en-US" sz="1600" b="1" i="0" u="none" strike="noStrike" kern="0" cap="none" spc="0" normalizeH="0" baseline="0" noProof="0">
                <a:ln>
                  <a:noFill/>
                </a:ln>
                <a:solidFill>
                  <a:srgbClr val="FFFFFF"/>
                </a:solidFill>
                <a:effectLst/>
                <a:uLnTx/>
                <a:uFillTx/>
                <a:cs typeface="+mn-ea"/>
                <a:sym typeface="+mn-lt"/>
              </a:rPr>
              <a:t>--------------------------------------</a:t>
            </a:r>
          </a:p>
        </p:txBody>
      </p:sp>
      <p:sp>
        <p:nvSpPr>
          <p:cNvPr id="42" name="Shape 330">
            <a:extLst>
              <a:ext uri="{FF2B5EF4-FFF2-40B4-BE49-F238E27FC236}">
                <a16:creationId xmlns:a16="http://schemas.microsoft.com/office/drawing/2014/main" id="{1B1FC333-524B-4F71-B3DC-1BF475B568A5}"/>
              </a:ext>
            </a:extLst>
          </p:cNvPr>
          <p:cNvSpPr txBox="1"/>
          <p:nvPr/>
        </p:nvSpPr>
        <p:spPr>
          <a:xfrm>
            <a:off x="1841355" y="1833099"/>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altLang="zh-TW" sz="2800" b="1" i="0" u="none" strike="noStrike" kern="0" cap="none" spc="0" normalizeH="0" baseline="0" noProof="0">
                <a:ln>
                  <a:noFill/>
                </a:ln>
                <a:solidFill>
                  <a:srgbClr val="323232">
                    <a:lumMod val="90000"/>
                    <a:lumOff val="10000"/>
                  </a:srgbClr>
                </a:solidFill>
                <a:effectLst/>
                <a:uLnTx/>
                <a:uFillTx/>
                <a:cs typeface="+mn-ea"/>
                <a:sym typeface="+mn-lt"/>
              </a:rPr>
              <a:t>1024</a:t>
            </a:r>
            <a:endParaRPr kumimoji="0" sz="2800" b="1" i="0" u="none" strike="noStrike" kern="0" cap="none" spc="0" normalizeH="0" baseline="0" noProof="0">
              <a:ln>
                <a:noFill/>
              </a:ln>
              <a:solidFill>
                <a:srgbClr val="323232">
                  <a:lumMod val="90000"/>
                  <a:lumOff val="10000"/>
                </a:srgbClr>
              </a:solidFill>
              <a:effectLst/>
              <a:uLnTx/>
              <a:uFillTx/>
              <a:cs typeface="+mn-ea"/>
              <a:sym typeface="+mn-lt"/>
            </a:endParaRPr>
          </a:p>
        </p:txBody>
      </p:sp>
      <p:sp>
        <p:nvSpPr>
          <p:cNvPr id="43" name="Shape 330">
            <a:extLst>
              <a:ext uri="{FF2B5EF4-FFF2-40B4-BE49-F238E27FC236}">
                <a16:creationId xmlns:a16="http://schemas.microsoft.com/office/drawing/2014/main" id="{AC8C6671-6134-4373-A369-A6C31366A6BA}"/>
              </a:ext>
            </a:extLst>
          </p:cNvPr>
          <p:cNvSpPr txBox="1"/>
          <p:nvPr/>
        </p:nvSpPr>
        <p:spPr>
          <a:xfrm>
            <a:off x="1843716" y="2424591"/>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323232">
                    <a:lumMod val="90000"/>
                    <a:lumOff val="10000"/>
                  </a:srgbClr>
                </a:solidFill>
                <a:effectLst/>
                <a:uLnTx/>
                <a:uFillTx/>
                <a:cs typeface="+mn-ea"/>
                <a:sym typeface="+mn-lt"/>
              </a:rPr>
              <a:t>256</a:t>
            </a:r>
            <a:endParaRPr kumimoji="0" sz="2800" b="1" i="0" u="none" strike="noStrike" kern="0" cap="none" spc="0" normalizeH="0" baseline="0" noProof="0">
              <a:ln>
                <a:noFill/>
              </a:ln>
              <a:solidFill>
                <a:srgbClr val="323232">
                  <a:lumMod val="90000"/>
                  <a:lumOff val="10000"/>
                </a:srgbClr>
              </a:solidFill>
              <a:effectLst/>
              <a:uLnTx/>
              <a:uFillTx/>
              <a:cs typeface="+mn-ea"/>
              <a:sym typeface="+mn-lt"/>
            </a:endParaRPr>
          </a:p>
        </p:txBody>
      </p:sp>
      <p:pic>
        <p:nvPicPr>
          <p:cNvPr id="44" name="圖片 43">
            <a:extLst>
              <a:ext uri="{FF2B5EF4-FFF2-40B4-BE49-F238E27FC236}">
                <a16:creationId xmlns:a16="http://schemas.microsoft.com/office/drawing/2014/main" id="{479CEEFA-BDA9-4EDF-A975-53964A1DF0E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09413" y="4544505"/>
            <a:ext cx="6152681" cy="665265"/>
          </a:xfrm>
          <a:prstGeom prst="rect">
            <a:avLst/>
          </a:prstGeom>
        </p:spPr>
      </p:pic>
      <p:pic>
        <p:nvPicPr>
          <p:cNvPr id="45" name="圖片 44">
            <a:extLst>
              <a:ext uri="{FF2B5EF4-FFF2-40B4-BE49-F238E27FC236}">
                <a16:creationId xmlns:a16="http://schemas.microsoft.com/office/drawing/2014/main" id="{8DC5C8A9-8707-40EA-800C-307DD0AD00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92659" y="2571750"/>
            <a:ext cx="5308973" cy="3318698"/>
          </a:xfrm>
          <a:prstGeom prst="rect">
            <a:avLst/>
          </a:prstGeom>
        </p:spPr>
      </p:pic>
    </p:spTree>
    <p:extLst>
      <p:ext uri="{BB962C8B-B14F-4D97-AF65-F5344CB8AC3E}">
        <p14:creationId xmlns:p14="http://schemas.microsoft.com/office/powerpoint/2010/main" val="861837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0" y="191948"/>
            <a:ext cx="9143999" cy="822960"/>
          </a:xfrm>
          <a:prstGeom prst="rect">
            <a:avLst/>
          </a:prstGeom>
          <a:effectLst/>
        </p:spPr>
        <p:txBody>
          <a:bodyPr spcFirstLastPara="1" wrap="square" lIns="91425" tIns="91425" rIns="91425" bIns="91425" anchor="ctr" anchorCtr="0">
            <a:noAutofit/>
          </a:bodyPr>
          <a:lstStyle/>
          <a:p>
            <a:pPr lvl="0" algn="ctr"/>
            <a:r>
              <a:rPr lang="zh-TW" altLang="en-US" sz="3600">
                <a:solidFill>
                  <a:schemeClr val="tx1">
                    <a:lumMod val="95000"/>
                    <a:lumOff val="5000"/>
                  </a:schemeClr>
                </a:solidFill>
                <a:latin typeface="+mn-lt"/>
                <a:ea typeface="+mn-ea"/>
                <a:cs typeface="+mn-ea"/>
                <a:sym typeface="+mn-lt"/>
              </a:rPr>
              <a:t>異地備份 </a:t>
            </a:r>
            <a:r>
              <a:rPr lang="en-US" altLang="zh-TW" sz="3600">
                <a:solidFill>
                  <a:schemeClr val="tx1">
                    <a:lumMod val="95000"/>
                    <a:lumOff val="5000"/>
                  </a:schemeClr>
                </a:solidFill>
                <a:latin typeface="+mn-lt"/>
                <a:ea typeface="+mn-ea"/>
                <a:cs typeface="+mn-ea"/>
                <a:sym typeface="+mn-lt"/>
              </a:rPr>
              <a:t>- </a:t>
            </a:r>
            <a:r>
              <a:rPr lang="zh-TW" altLang="en-US" sz="3600">
                <a:solidFill>
                  <a:schemeClr val="tx1">
                    <a:lumMod val="95000"/>
                    <a:lumOff val="5000"/>
                  </a:schemeClr>
                </a:solidFill>
                <a:latin typeface="+mn-lt"/>
                <a:ea typeface="+mn-ea"/>
                <a:cs typeface="+mn-ea"/>
                <a:sym typeface="+mn-lt"/>
              </a:rPr>
              <a:t>多重保護備份資料</a:t>
            </a:r>
          </a:p>
        </p:txBody>
      </p:sp>
      <p:sp>
        <p:nvSpPr>
          <p:cNvPr id="25" name="矩形: 圓角 24">
            <a:extLst>
              <a:ext uri="{FF2B5EF4-FFF2-40B4-BE49-F238E27FC236}">
                <a16:creationId xmlns:a16="http://schemas.microsoft.com/office/drawing/2014/main" id="{11C962B6-B1E7-47C7-8CF2-26FD00B4E366}"/>
              </a:ext>
            </a:extLst>
          </p:cNvPr>
          <p:cNvSpPr/>
          <p:nvPr/>
        </p:nvSpPr>
        <p:spPr>
          <a:xfrm>
            <a:off x="368950" y="1115168"/>
            <a:ext cx="1435224" cy="1481615"/>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nvGrpSpPr>
          <p:cNvPr id="26" name="群組 25">
            <a:extLst>
              <a:ext uri="{FF2B5EF4-FFF2-40B4-BE49-F238E27FC236}">
                <a16:creationId xmlns:a16="http://schemas.microsoft.com/office/drawing/2014/main" id="{A079FA5E-3914-4AFB-AF20-57D9571D9404}"/>
              </a:ext>
            </a:extLst>
          </p:cNvPr>
          <p:cNvGrpSpPr/>
          <p:nvPr/>
        </p:nvGrpSpPr>
        <p:grpSpPr>
          <a:xfrm>
            <a:off x="604016" y="1387039"/>
            <a:ext cx="5339719" cy="849255"/>
            <a:chOff x="500664" y="1327620"/>
            <a:chExt cx="5339719" cy="849255"/>
          </a:xfrm>
        </p:grpSpPr>
        <p:sp>
          <p:nvSpPr>
            <p:cNvPr id="27" name="Shape 427">
              <a:extLst>
                <a:ext uri="{FF2B5EF4-FFF2-40B4-BE49-F238E27FC236}">
                  <a16:creationId xmlns:a16="http://schemas.microsoft.com/office/drawing/2014/main" id="{F8E0BC4C-9E59-4C5C-A55A-0E2AA4CA6600}"/>
                </a:ext>
              </a:extLst>
            </p:cNvPr>
            <p:cNvSpPr txBox="1"/>
            <p:nvPr/>
          </p:nvSpPr>
          <p:spPr>
            <a:xfrm>
              <a:off x="1470480" y="1327815"/>
              <a:ext cx="4369903" cy="672825"/>
            </a:xfrm>
            <a:prstGeom prst="rect">
              <a:avLst/>
            </a:prstGeom>
            <a:noFill/>
            <a:ln>
              <a:noFill/>
            </a:ln>
          </p:spPr>
          <p:txBody>
            <a:bodyPr spcFirstLastPara="1" wrap="square" lIns="91425" tIns="91425" rIns="91425" bIns="91425" anchor="t" anchorCtr="0">
              <a:noAutofit/>
            </a:bodyPr>
            <a:lstStyle/>
            <a:p>
              <a:pPr marL="0" marR="0" lvl="0" indent="927100" defTabSz="914400" rtl="1" eaLnBrk="1" fontAlgn="auto" latinLnBrk="0" hangingPunct="1">
                <a:spcBef>
                  <a:spcPts val="0"/>
                </a:spcBef>
                <a:spcAft>
                  <a:spcPts val="0"/>
                </a:spcAft>
                <a:buClr>
                  <a:srgbClr val="000000"/>
                </a:buClr>
                <a:buSzPts val="1100"/>
                <a:buFont typeface="Arial"/>
                <a:buNone/>
                <a:tabLst/>
                <a:defRPr/>
              </a:pPr>
              <a:r>
                <a:rPr kumimoji="0" lang="en-US" altLang="zh-TW" sz="2200" b="1" i="0" u="none" strike="noStrike" kern="0" cap="none" spc="0" normalizeH="0" baseline="0" noProof="0">
                  <a:ln>
                    <a:noFill/>
                  </a:ln>
                  <a:solidFill>
                    <a:schemeClr val="bg2">
                      <a:lumMod val="25000"/>
                    </a:schemeClr>
                  </a:solidFill>
                  <a:effectLst/>
                  <a:uLnTx/>
                  <a:uFillTx/>
                  <a:cs typeface="+mn-ea"/>
                  <a:sym typeface="+mn-lt"/>
                </a:rPr>
                <a:t>Hybrid Backup Sync </a:t>
              </a:r>
              <a:br>
                <a:rPr kumimoji="0" lang="en-US" altLang="zh-TW" sz="2200" b="1" i="0" u="none" strike="noStrike" kern="0" cap="none" spc="0" normalizeH="0" baseline="0" noProof="0">
                  <a:ln>
                    <a:noFill/>
                  </a:ln>
                  <a:solidFill>
                    <a:schemeClr val="bg2">
                      <a:lumMod val="25000"/>
                    </a:schemeClr>
                  </a:solidFill>
                  <a:effectLst/>
                  <a:uLnTx/>
                  <a:uFillTx/>
                  <a:cs typeface="+mn-ea"/>
                  <a:sym typeface="+mn-lt"/>
                </a:rPr>
              </a:br>
              <a:r>
                <a:rPr kumimoji="0" lang="zh-TW" altLang="en-US" sz="2200" b="1" i="0" u="none" strike="noStrike" kern="0" cap="none" spc="0" normalizeH="0" baseline="0" noProof="0">
                  <a:ln>
                    <a:noFill/>
                  </a:ln>
                  <a:solidFill>
                    <a:schemeClr val="bg2">
                      <a:lumMod val="25000"/>
                    </a:schemeClr>
                  </a:solidFill>
                  <a:effectLst/>
                  <a:uLnTx/>
                  <a:uFillTx/>
                  <a:cs typeface="+mn-ea"/>
                  <a:sym typeface="+mn-lt"/>
                </a:rPr>
                <a:t>混合型備份與同步中心</a:t>
              </a:r>
            </a:p>
          </p:txBody>
        </p:sp>
        <p:pic>
          <p:nvPicPr>
            <p:cNvPr id="29" name="Shape 426">
              <a:extLst>
                <a:ext uri="{FF2B5EF4-FFF2-40B4-BE49-F238E27FC236}">
                  <a16:creationId xmlns:a16="http://schemas.microsoft.com/office/drawing/2014/main" id="{DFC873F1-D734-47A6-B1A0-0AF9F6473281}"/>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500664" y="1327620"/>
              <a:ext cx="849255" cy="849255"/>
            </a:xfrm>
            <a:prstGeom prst="rect">
              <a:avLst/>
            </a:prstGeom>
            <a:noFill/>
            <a:ln>
              <a:noFill/>
            </a:ln>
            <a:effectLst/>
          </p:spPr>
        </p:pic>
      </p:grpSp>
      <p:pic>
        <p:nvPicPr>
          <p:cNvPr id="30" name="圖片 29">
            <a:extLst>
              <a:ext uri="{FF2B5EF4-FFF2-40B4-BE49-F238E27FC236}">
                <a16:creationId xmlns:a16="http://schemas.microsoft.com/office/drawing/2014/main" id="{D5589F84-306C-484F-BD90-1A9FB364A2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7165" y="1275286"/>
            <a:ext cx="3685333" cy="3681828"/>
          </a:xfrm>
          <a:prstGeom prst="rect">
            <a:avLst/>
          </a:prstGeom>
        </p:spPr>
      </p:pic>
      <p:sp>
        <p:nvSpPr>
          <p:cNvPr id="31" name="Shape 826">
            <a:extLst>
              <a:ext uri="{FF2B5EF4-FFF2-40B4-BE49-F238E27FC236}">
                <a16:creationId xmlns:a16="http://schemas.microsoft.com/office/drawing/2014/main" id="{58EF2997-1B52-4D33-BC33-8B35592A698E}"/>
              </a:ext>
            </a:extLst>
          </p:cNvPr>
          <p:cNvSpPr txBox="1"/>
          <p:nvPr/>
        </p:nvSpPr>
        <p:spPr>
          <a:xfrm>
            <a:off x="5037165" y="3639248"/>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cs typeface="+mn-ea"/>
                <a:sym typeface="+mn-lt"/>
              </a:rPr>
              <a:t>雲端</a:t>
            </a:r>
          </a:p>
        </p:txBody>
      </p:sp>
      <p:sp>
        <p:nvSpPr>
          <p:cNvPr id="32" name="Shape 827">
            <a:extLst>
              <a:ext uri="{FF2B5EF4-FFF2-40B4-BE49-F238E27FC236}">
                <a16:creationId xmlns:a16="http://schemas.microsoft.com/office/drawing/2014/main" id="{23603A33-9570-41AE-9691-B465A043CF49}"/>
              </a:ext>
            </a:extLst>
          </p:cNvPr>
          <p:cNvSpPr txBox="1"/>
          <p:nvPr/>
        </p:nvSpPr>
        <p:spPr>
          <a:xfrm>
            <a:off x="6759579" y="2597979"/>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cs typeface="+mn-ea"/>
                <a:sym typeface="+mn-lt"/>
              </a:rPr>
              <a:t>本地端</a:t>
            </a:r>
          </a:p>
        </p:txBody>
      </p:sp>
      <p:sp>
        <p:nvSpPr>
          <p:cNvPr id="33" name="Shape 828">
            <a:extLst>
              <a:ext uri="{FF2B5EF4-FFF2-40B4-BE49-F238E27FC236}">
                <a16:creationId xmlns:a16="http://schemas.microsoft.com/office/drawing/2014/main" id="{8618ADC1-F839-4B98-8E02-FA4E32EE6FF7}"/>
              </a:ext>
            </a:extLst>
          </p:cNvPr>
          <p:cNvSpPr txBox="1"/>
          <p:nvPr/>
        </p:nvSpPr>
        <p:spPr>
          <a:xfrm>
            <a:off x="5880253" y="1496248"/>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cs typeface="+mn-ea"/>
                <a:sym typeface="+mn-lt"/>
              </a:rPr>
              <a:t>異地端</a:t>
            </a:r>
          </a:p>
        </p:txBody>
      </p:sp>
      <p:pic>
        <p:nvPicPr>
          <p:cNvPr id="34" name="Shape 837" descr="P3-2-3.png">
            <a:extLst>
              <a:ext uri="{FF2B5EF4-FFF2-40B4-BE49-F238E27FC236}">
                <a16:creationId xmlns:a16="http://schemas.microsoft.com/office/drawing/2014/main" id="{C266664B-EC5E-4C68-8F38-1A16E4641D6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80513" y="3202816"/>
            <a:ext cx="1116121" cy="1320126"/>
          </a:xfrm>
          <a:prstGeom prst="rect">
            <a:avLst/>
          </a:prstGeom>
          <a:noFill/>
          <a:ln>
            <a:noFill/>
          </a:ln>
        </p:spPr>
      </p:pic>
      <p:pic>
        <p:nvPicPr>
          <p:cNvPr id="35" name="Shape 838" descr="P3-2-2.png">
            <a:extLst>
              <a:ext uri="{FF2B5EF4-FFF2-40B4-BE49-F238E27FC236}">
                <a16:creationId xmlns:a16="http://schemas.microsoft.com/office/drawing/2014/main" id="{3A698E49-B06E-4900-BD0B-6F8CDE24763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l="55038"/>
          <a:stretch/>
        </p:blipFill>
        <p:spPr>
          <a:xfrm>
            <a:off x="5753100" y="2090524"/>
            <a:ext cx="826246" cy="778087"/>
          </a:xfrm>
          <a:prstGeom prst="rect">
            <a:avLst/>
          </a:prstGeom>
          <a:noFill/>
          <a:ln>
            <a:noFill/>
          </a:ln>
        </p:spPr>
      </p:pic>
      <p:pic>
        <p:nvPicPr>
          <p:cNvPr id="36" name="Shape 839" descr="P3-2-1.png">
            <a:extLst>
              <a:ext uri="{FF2B5EF4-FFF2-40B4-BE49-F238E27FC236}">
                <a16:creationId xmlns:a16="http://schemas.microsoft.com/office/drawing/2014/main" id="{2F13AC86-30F5-4F5F-8B75-B197E59DC85C}"/>
              </a:ext>
            </a:extLst>
          </p:cNvPr>
          <p:cNvPicPr preferRelativeResize="0"/>
          <p:nvPr/>
        </p:nvPicPr>
        <p:blipFill rotWithShape="1">
          <a:blip r:embed="rId7" cstate="screen">
            <a:alphaModFix/>
            <a:duotone>
              <a:prstClr val="black"/>
              <a:srgbClr val="D9C3A5">
                <a:tint val="50000"/>
                <a:satMod val="180000"/>
              </a:srgbClr>
            </a:duotone>
            <a:extLst>
              <a:ext uri="{28A0092B-C50C-407E-A947-70E740481C1C}">
                <a14:useLocalDpi xmlns:a14="http://schemas.microsoft.com/office/drawing/2010/main"/>
              </a:ext>
            </a:extLst>
          </a:blip>
          <a:srcRect/>
          <a:stretch/>
        </p:blipFill>
        <p:spPr>
          <a:xfrm flipH="1">
            <a:off x="7861481" y="4327781"/>
            <a:ext cx="679182" cy="806744"/>
          </a:xfrm>
          <a:prstGeom prst="rect">
            <a:avLst/>
          </a:prstGeom>
          <a:noFill/>
          <a:ln>
            <a:noFill/>
          </a:ln>
        </p:spPr>
      </p:pic>
      <p:pic>
        <p:nvPicPr>
          <p:cNvPr id="37" name="Shape 837" descr="P3-2-3.png">
            <a:extLst>
              <a:ext uri="{FF2B5EF4-FFF2-40B4-BE49-F238E27FC236}">
                <a16:creationId xmlns:a16="http://schemas.microsoft.com/office/drawing/2014/main" id="{24C9B836-15A4-46DF-8816-B23C4EE20620}"/>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582398" y="3213680"/>
            <a:ext cx="1116121" cy="857448"/>
          </a:xfrm>
          <a:prstGeom prst="rect">
            <a:avLst/>
          </a:prstGeom>
          <a:noFill/>
          <a:ln>
            <a:noFill/>
          </a:ln>
        </p:spPr>
      </p:pic>
      <p:pic>
        <p:nvPicPr>
          <p:cNvPr id="38" name="圖形 37">
            <a:extLst>
              <a:ext uri="{FF2B5EF4-FFF2-40B4-BE49-F238E27FC236}">
                <a16:creationId xmlns:a16="http://schemas.microsoft.com/office/drawing/2014/main" id="{1B88BCCD-A781-412C-999A-60FE57A954D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8105637" y="4098793"/>
            <a:ext cx="225777" cy="406399"/>
          </a:xfrm>
          <a:prstGeom prst="rect">
            <a:avLst/>
          </a:prstGeom>
        </p:spPr>
      </p:pic>
      <p:pic>
        <p:nvPicPr>
          <p:cNvPr id="39" name="圖片 38">
            <a:extLst>
              <a:ext uri="{FF2B5EF4-FFF2-40B4-BE49-F238E27FC236}">
                <a16:creationId xmlns:a16="http://schemas.microsoft.com/office/drawing/2014/main" id="{0D81E6C2-5E78-4D2C-AF8C-2BC509D408A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30317" y="2139798"/>
            <a:ext cx="4053582" cy="2533939"/>
          </a:xfrm>
          <a:prstGeom prst="rect">
            <a:avLst/>
          </a:prstGeom>
          <a:effectLst>
            <a:outerShdw blurRad="190500" dist="177800" dir="5400000" algn="t" rotWithShape="0">
              <a:prstClr val="black">
                <a:alpha val="29000"/>
              </a:prstClr>
            </a:outerShdw>
          </a:effectLst>
        </p:spPr>
      </p:pic>
      <p:grpSp>
        <p:nvGrpSpPr>
          <p:cNvPr id="40" name="Shape 829">
            <a:extLst>
              <a:ext uri="{FF2B5EF4-FFF2-40B4-BE49-F238E27FC236}">
                <a16:creationId xmlns:a16="http://schemas.microsoft.com/office/drawing/2014/main" id="{B0671DEE-EABC-40A0-BAD2-43D75F423DCC}"/>
              </a:ext>
            </a:extLst>
          </p:cNvPr>
          <p:cNvGrpSpPr/>
          <p:nvPr/>
        </p:nvGrpSpPr>
        <p:grpSpPr>
          <a:xfrm>
            <a:off x="2728555" y="4082343"/>
            <a:ext cx="1661875" cy="813277"/>
            <a:chOff x="251519" y="2499741"/>
            <a:chExt cx="1944025" cy="951357"/>
          </a:xfrm>
        </p:grpSpPr>
        <p:pic>
          <p:nvPicPr>
            <p:cNvPr id="41" name="Shape 830">
              <a:extLst>
                <a:ext uri="{FF2B5EF4-FFF2-40B4-BE49-F238E27FC236}">
                  <a16:creationId xmlns:a16="http://schemas.microsoft.com/office/drawing/2014/main" id="{86C5A248-E9C2-4648-91DC-E5766FFF3558}"/>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42" name="Shape 831">
              <a:extLst>
                <a:ext uri="{FF2B5EF4-FFF2-40B4-BE49-F238E27FC236}">
                  <a16:creationId xmlns:a16="http://schemas.microsoft.com/office/drawing/2014/main" id="{C1D1155C-8CCA-42A3-997A-EC578241C85E}"/>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43" name="Shape 832">
              <a:extLst>
                <a:ext uri="{FF2B5EF4-FFF2-40B4-BE49-F238E27FC236}">
                  <a16:creationId xmlns:a16="http://schemas.microsoft.com/office/drawing/2014/main" id="{DD283024-C58A-4C07-AE45-81CEBDA59AA8}"/>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44" name="Shape 833">
              <a:extLst>
                <a:ext uri="{FF2B5EF4-FFF2-40B4-BE49-F238E27FC236}">
                  <a16:creationId xmlns:a16="http://schemas.microsoft.com/office/drawing/2014/main" id="{B375D503-A29F-42C1-A6C0-5E56B2C7C44F}"/>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45" name="Shape 834">
              <a:extLst>
                <a:ext uri="{FF2B5EF4-FFF2-40B4-BE49-F238E27FC236}">
                  <a16:creationId xmlns:a16="http://schemas.microsoft.com/office/drawing/2014/main" id="{26DE9FAC-D22B-4447-A5E3-946C2C61991A}"/>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46" name="Shape 835">
              <a:extLst>
                <a:ext uri="{FF2B5EF4-FFF2-40B4-BE49-F238E27FC236}">
                  <a16:creationId xmlns:a16="http://schemas.microsoft.com/office/drawing/2014/main" id="{AC8A6428-C9FF-409E-B458-E914B659586F}"/>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47" name="Shape 836">
              <a:extLst>
                <a:ext uri="{FF2B5EF4-FFF2-40B4-BE49-F238E27FC236}">
                  <a16:creationId xmlns:a16="http://schemas.microsoft.com/office/drawing/2014/main" id="{4756AC9D-9751-4B29-8262-0E272843FCC5}"/>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pic>
        <p:nvPicPr>
          <p:cNvPr id="28" name="Shape 838" descr="P3-2-2.png">
            <a:extLst>
              <a:ext uri="{FF2B5EF4-FFF2-40B4-BE49-F238E27FC236}">
                <a16:creationId xmlns:a16="http://schemas.microsoft.com/office/drawing/2014/main" id="{DAE3F526-1EBD-490B-85D1-94B1C9B04CB7}"/>
              </a:ext>
            </a:extLst>
          </p:cNvPr>
          <p:cNvPicPr preferRelativeResize="0"/>
          <p:nvPr/>
        </p:nvPicPr>
        <p:blipFill rotWithShape="1">
          <a:blip r:embed="rId19" cstate="print">
            <a:alphaModFix/>
            <a:duotone>
              <a:schemeClr val="accent4">
                <a:shade val="45000"/>
                <a:satMod val="135000"/>
              </a:schemeClr>
              <a:prstClr val="white"/>
            </a:duotone>
            <a:extLst>
              <a:ext uri="{BEBA8EAE-BF5A-486C-A8C5-ECC9F3942E4B}">
                <a14:imgProps xmlns:a14="http://schemas.microsoft.com/office/drawing/2010/main">
                  <a14:imgLayer r:embed="rId20">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5208193" y="2065254"/>
            <a:ext cx="528134" cy="778087"/>
          </a:xfrm>
          <a:prstGeom prst="rect">
            <a:avLst/>
          </a:prstGeom>
          <a:noFill/>
          <a:ln>
            <a:noFill/>
          </a:ln>
        </p:spPr>
      </p:pic>
      <p:pic>
        <p:nvPicPr>
          <p:cNvPr id="48" name="Shape 838" descr="P3-2-2.png">
            <a:extLst>
              <a:ext uri="{FF2B5EF4-FFF2-40B4-BE49-F238E27FC236}">
                <a16:creationId xmlns:a16="http://schemas.microsoft.com/office/drawing/2014/main" id="{AA89CB8E-835A-46E1-B9F9-419378DD8406}"/>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r="76085"/>
          <a:stretch/>
        </p:blipFill>
        <p:spPr>
          <a:xfrm>
            <a:off x="4741680" y="2077107"/>
            <a:ext cx="439481" cy="778087"/>
          </a:xfrm>
          <a:prstGeom prst="rect">
            <a:avLst/>
          </a:prstGeom>
          <a:noFill/>
          <a:ln>
            <a:noFill/>
          </a:ln>
        </p:spPr>
      </p:pic>
    </p:spTree>
    <p:extLst>
      <p:ext uri="{BB962C8B-B14F-4D97-AF65-F5344CB8AC3E}">
        <p14:creationId xmlns:p14="http://schemas.microsoft.com/office/powerpoint/2010/main" val="1702429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D2F9-4321-B045-9015-96EDE8167F2D}"/>
              </a:ext>
            </a:extLst>
          </p:cNvPr>
          <p:cNvSpPr>
            <a:spLocks noGrp="1"/>
          </p:cNvSpPr>
          <p:nvPr>
            <p:ph type="title"/>
          </p:nvPr>
        </p:nvSpPr>
        <p:spPr>
          <a:xfrm>
            <a:off x="628650" y="175878"/>
            <a:ext cx="7886700" cy="822960"/>
          </a:xfrm>
          <a:effectLst/>
        </p:spPr>
        <p:txBody>
          <a:bodyPr>
            <a:normAutofit/>
          </a:bodyPr>
          <a:lstStyle/>
          <a:p>
            <a:pPr algn="ctr"/>
            <a:r>
              <a:rPr lang="en-US" sz="3600">
                <a:solidFill>
                  <a:schemeClr val="tx1">
                    <a:lumMod val="95000"/>
                    <a:lumOff val="5000"/>
                  </a:schemeClr>
                </a:solidFill>
                <a:latin typeface="+mn-lt"/>
                <a:ea typeface="+mn-ea"/>
                <a:cs typeface="+mn-ea"/>
                <a:sym typeface="+mn-lt"/>
              </a:rPr>
              <a:t>QVR Pro </a:t>
            </a:r>
            <a:r>
              <a:rPr lang="zh-TW" altLang="en-US" sz="3600">
                <a:solidFill>
                  <a:schemeClr val="tx1">
                    <a:lumMod val="95000"/>
                    <a:lumOff val="5000"/>
                  </a:schemeClr>
                </a:solidFill>
                <a:latin typeface="+mn-lt"/>
                <a:ea typeface="+mn-ea"/>
                <a:cs typeface="+mn-ea"/>
                <a:sym typeface="+mn-lt"/>
              </a:rPr>
              <a:t>監控應用解決方案</a:t>
            </a:r>
            <a:endParaRPr lang="en-US" sz="3600">
              <a:solidFill>
                <a:schemeClr val="tx1">
                  <a:lumMod val="95000"/>
                  <a:lumOff val="5000"/>
                </a:schemeClr>
              </a:solidFill>
              <a:latin typeface="+mn-lt"/>
              <a:ea typeface="+mn-ea"/>
              <a:cs typeface="+mn-ea"/>
              <a:sym typeface="+mn-lt"/>
            </a:endParaRPr>
          </a:p>
        </p:txBody>
      </p:sp>
      <p:pic>
        <p:nvPicPr>
          <p:cNvPr id="9" name="圖片 8">
            <a:extLst>
              <a:ext uri="{FF2B5EF4-FFF2-40B4-BE49-F238E27FC236}">
                <a16:creationId xmlns:a16="http://schemas.microsoft.com/office/drawing/2014/main" id="{9B58B668-D2D9-4055-AC82-CA673865CE7A}"/>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23391" y="2488412"/>
            <a:ext cx="3309582" cy="772885"/>
          </a:xfrm>
          <a:prstGeom prst="rect">
            <a:avLst/>
          </a:prstGeom>
        </p:spPr>
      </p:pic>
      <p:pic>
        <p:nvPicPr>
          <p:cNvPr id="11" name="圖片 10">
            <a:extLst>
              <a:ext uri="{FF2B5EF4-FFF2-40B4-BE49-F238E27FC236}">
                <a16:creationId xmlns:a16="http://schemas.microsoft.com/office/drawing/2014/main" id="{355BC932-95F2-401E-81F4-0A9582AB3CCF}"/>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23391" y="1512054"/>
            <a:ext cx="3309582" cy="772885"/>
          </a:xfrm>
          <a:prstGeom prst="rect">
            <a:avLst/>
          </a:prstGeom>
        </p:spPr>
      </p:pic>
      <p:pic>
        <p:nvPicPr>
          <p:cNvPr id="12" name="圖片 11">
            <a:extLst>
              <a:ext uri="{FF2B5EF4-FFF2-40B4-BE49-F238E27FC236}">
                <a16:creationId xmlns:a16="http://schemas.microsoft.com/office/drawing/2014/main" id="{B1A78592-6E1E-4040-84D4-3CD264CBCD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760" y="1373501"/>
            <a:ext cx="4390045" cy="3582236"/>
          </a:xfrm>
          <a:prstGeom prst="rect">
            <a:avLst/>
          </a:prstGeom>
          <a:effectLst/>
        </p:spPr>
      </p:pic>
      <p:sp>
        <p:nvSpPr>
          <p:cNvPr id="13" name="TextBox 6">
            <a:extLst>
              <a:ext uri="{FF2B5EF4-FFF2-40B4-BE49-F238E27FC236}">
                <a16:creationId xmlns:a16="http://schemas.microsoft.com/office/drawing/2014/main" id="{D2862F40-C3AE-4C0D-90AF-2B5CE3E96B86}"/>
              </a:ext>
            </a:extLst>
          </p:cNvPr>
          <p:cNvSpPr txBox="1"/>
          <p:nvPr/>
        </p:nvSpPr>
        <p:spPr>
          <a:xfrm>
            <a:off x="5132812" y="1629563"/>
            <a:ext cx="4251820" cy="2308324"/>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rgbClr val="FFFFFF"/>
                </a:solidFill>
                <a:effectLst/>
                <a:uLnTx/>
                <a:uFillTx/>
                <a:cs typeface="+mn-ea"/>
                <a:sym typeface="+mn-lt"/>
              </a:rPr>
              <a:t>6,000+ </a:t>
            </a:r>
            <a:r>
              <a:rPr kumimoji="0" lang="zh-TW" altLang="en-US" sz="1600" b="1" i="0" u="none" strike="noStrike" kern="0" cap="none" spc="0" normalizeH="0" baseline="0" noProof="0">
                <a:ln>
                  <a:noFill/>
                </a:ln>
                <a:solidFill>
                  <a:srgbClr val="FFFFFF"/>
                </a:solidFill>
                <a:effectLst/>
                <a:uLnTx/>
                <a:uFillTx/>
                <a:cs typeface="+mn-ea"/>
                <a:sym typeface="+mn-lt"/>
              </a:rPr>
              <a:t>支相容網路攝影機</a:t>
            </a:r>
            <a:endParaRPr kumimoji="0" lang="en-US" altLang="zh-TW" sz="1600" b="1" i="0" u="none" strike="noStrike" kern="0" cap="none" spc="0" normalizeH="0" baseline="0" noProof="0">
              <a:ln>
                <a:noFill/>
              </a:ln>
              <a:solidFill>
                <a:srgbClr val="FFFFFF"/>
              </a:solidFill>
              <a:effectLst/>
              <a:uLnTx/>
              <a:uFillTx/>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cs typeface="+mn-ea"/>
              <a:sym typeface="+mn-lt"/>
            </a:endParaRPr>
          </a:p>
          <a:p>
            <a:pPr defTabSz="914400" fontAlgn="base">
              <a:buClr>
                <a:srgbClr val="000000"/>
              </a:buClr>
              <a:defRPr/>
            </a:pPr>
            <a:r>
              <a:rPr kumimoji="0" lang="en-US" altLang="zh-TW" sz="1600" b="1" i="0" u="none" strike="noStrike" kern="0" cap="none" spc="0" normalizeH="0" baseline="0" noProof="0">
                <a:ln>
                  <a:noFill/>
                </a:ln>
                <a:solidFill>
                  <a:schemeClr val="bg2">
                    <a:lumMod val="25000"/>
                  </a:schemeClr>
                </a:solidFill>
                <a:effectLst/>
                <a:uLnTx/>
                <a:uFillTx/>
                <a:cs typeface="+mn-ea"/>
                <a:sym typeface="+mn-lt"/>
              </a:rPr>
              <a:t>8 </a:t>
            </a:r>
            <a:r>
              <a:rPr kumimoji="0" lang="zh-TW" altLang="en-US" sz="1600" b="1" i="0" u="none" strike="noStrike" kern="0" cap="none" spc="0" normalizeH="0" baseline="0" noProof="0">
                <a:ln>
                  <a:noFill/>
                </a:ln>
                <a:solidFill>
                  <a:schemeClr val="bg2">
                    <a:lumMod val="25000"/>
                  </a:schemeClr>
                </a:solidFill>
                <a:effectLst/>
                <a:uLnTx/>
                <a:uFillTx/>
                <a:cs typeface="+mn-ea"/>
                <a:sym typeface="+mn-lt"/>
              </a:rPr>
              <a:t>路免費攝影機頻道</a:t>
            </a:r>
            <a:endParaRPr kumimoji="0" lang="en-US" altLang="zh-TW" sz="1600" b="1" i="0" u="none" strike="noStrike" kern="0" cap="none" spc="0" normalizeH="0" baseline="0" noProof="0">
              <a:ln>
                <a:noFill/>
              </a:ln>
              <a:solidFill>
                <a:schemeClr val="bg2">
                  <a:lumMod val="25000"/>
                </a:schemeClr>
              </a:solidFill>
              <a:effectLst/>
              <a:uLnTx/>
              <a:uFillTx/>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rgbClr val="FFFFFF"/>
                </a:solidFill>
                <a:effectLst/>
                <a:uLnTx/>
                <a:uFillTx/>
                <a:cs typeface="+mn-ea"/>
                <a:sym typeface="+mn-lt"/>
              </a:rPr>
              <a:t>128 </a:t>
            </a:r>
            <a:r>
              <a:rPr kumimoji="0" lang="zh-TW" altLang="en-US" sz="1600" b="1" i="0" u="none" strike="noStrike" kern="0" cap="none" spc="0" normalizeH="0" baseline="0" noProof="0">
                <a:ln>
                  <a:noFill/>
                </a:ln>
                <a:solidFill>
                  <a:srgbClr val="FFFFFF"/>
                </a:solidFill>
                <a:effectLst/>
                <a:uLnTx/>
                <a:uFillTx/>
                <a:cs typeface="+mn-ea"/>
                <a:sym typeface="+mn-lt"/>
              </a:rPr>
              <a:t>路攝影機頻道支援總數</a:t>
            </a:r>
            <a:endParaRPr kumimoji="0" lang="en-US" altLang="zh-TW" sz="1600" b="1" i="0" u="none" strike="noStrike" kern="0" cap="none" spc="0" normalizeH="0" baseline="0" noProof="0">
              <a:ln>
                <a:noFill/>
              </a:ln>
              <a:solidFill>
                <a:schemeClr val="bg2">
                  <a:lumMod val="25000"/>
                </a:schemeClr>
              </a:solidFill>
              <a:effectLst/>
              <a:uLnTx/>
              <a:uFillTx/>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altLang="zh-TW" sz="1600" b="1" i="0" u="none" strike="noStrike" kern="0" cap="none" spc="0" normalizeH="0" baseline="0" noProof="0">
              <a:ln>
                <a:noFill/>
              </a:ln>
              <a:solidFill>
                <a:schemeClr val="bg2">
                  <a:lumMod val="25000"/>
                </a:schemeClr>
              </a:solidFill>
              <a:effectLst/>
              <a:uLnTx/>
              <a:uFillTx/>
              <a:cs typeface="+mn-ea"/>
              <a:sym typeface="+mn-lt"/>
            </a:endParaRPr>
          </a:p>
          <a:p>
            <a:pPr defTabSz="914400" fontAlgn="base">
              <a:buClr>
                <a:srgbClr val="000000"/>
              </a:buClr>
              <a:defRPr/>
            </a:pPr>
            <a:r>
              <a:rPr kumimoji="0" lang="en-US" altLang="zh-TW" sz="1600" b="1" i="0" u="none" strike="noStrike" kern="0" cap="none" spc="0" normalizeH="0" baseline="0" noProof="0">
                <a:ln>
                  <a:noFill/>
                </a:ln>
                <a:solidFill>
                  <a:schemeClr val="bg2">
                    <a:lumMod val="25000"/>
                  </a:schemeClr>
                </a:solidFill>
                <a:effectLst/>
                <a:uLnTx/>
                <a:uFillTx/>
                <a:cs typeface="+mn-ea"/>
                <a:sym typeface="+mn-lt"/>
              </a:rPr>
              <a:t>QUSBCam2</a:t>
            </a:r>
            <a:r>
              <a:rPr kumimoji="0" lang="zh-TW" altLang="en-US" sz="1600" b="1" i="0" u="none" strike="noStrike" kern="0" cap="none" spc="0" normalizeH="0" baseline="0" noProof="0">
                <a:ln>
                  <a:noFill/>
                </a:ln>
                <a:solidFill>
                  <a:schemeClr val="bg2">
                    <a:lumMod val="25000"/>
                  </a:schemeClr>
                </a:solidFill>
                <a:effectLst/>
                <a:uLnTx/>
                <a:uFillTx/>
                <a:cs typeface="+mn-ea"/>
                <a:sym typeface="+mn-lt"/>
              </a:rPr>
              <a:t> 觀看 </a:t>
            </a:r>
            <a:r>
              <a:rPr kumimoji="0" lang="en-US" altLang="zh-TW" sz="1600" b="1" i="0" u="none" strike="noStrike" kern="0" cap="none" spc="0" normalizeH="0" baseline="0" noProof="0">
                <a:ln>
                  <a:noFill/>
                </a:ln>
                <a:solidFill>
                  <a:schemeClr val="bg2">
                    <a:lumMod val="25000"/>
                  </a:schemeClr>
                </a:solidFill>
                <a:effectLst/>
                <a:uLnTx/>
                <a:uFillTx/>
                <a:cs typeface="+mn-ea"/>
                <a:sym typeface="+mn-lt"/>
              </a:rPr>
              <a:t>USB </a:t>
            </a:r>
            <a:r>
              <a:rPr kumimoji="0" lang="zh-TW" altLang="en-US" sz="1600" b="1" i="0" u="none" strike="noStrike" kern="0" cap="none" spc="0" normalizeH="0" baseline="0" noProof="0">
                <a:ln>
                  <a:noFill/>
                </a:ln>
                <a:solidFill>
                  <a:schemeClr val="bg2">
                    <a:lumMod val="25000"/>
                  </a:schemeClr>
                </a:solidFill>
                <a:effectLst/>
                <a:uLnTx/>
                <a:uFillTx/>
                <a:cs typeface="+mn-ea"/>
                <a:sym typeface="+mn-lt"/>
              </a:rPr>
              <a:t>攝影機影像</a:t>
            </a:r>
            <a:endParaRPr kumimoji="0" lang="en-US" altLang="zh-TW" sz="1600" b="0" i="0" u="none" strike="noStrike" kern="0" cap="none" spc="0" normalizeH="0" baseline="0" noProof="0">
              <a:ln>
                <a:noFill/>
              </a:ln>
              <a:solidFill>
                <a:schemeClr val="bg2">
                  <a:lumMod val="25000"/>
                </a:schemeClr>
              </a:solidFill>
              <a:effectLst/>
              <a:uLnTx/>
              <a:uFillTx/>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altLang="zh-TW" sz="1600" b="1" i="0" u="none" strike="noStrike" kern="0" cap="none" spc="0" normalizeH="0" baseline="0" noProof="0">
              <a:ln>
                <a:noFill/>
              </a:ln>
              <a:solidFill>
                <a:schemeClr val="bg2">
                  <a:lumMod val="25000"/>
                </a:schemeClr>
              </a:solidFill>
              <a:effectLst/>
              <a:uLnTx/>
              <a:uFillTx/>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cs typeface="+mn-ea"/>
              <a:sym typeface="+mn-lt"/>
            </a:endParaRPr>
          </a:p>
        </p:txBody>
      </p:sp>
      <p:pic>
        <p:nvPicPr>
          <p:cNvPr id="14" name="圖片 13">
            <a:extLst>
              <a:ext uri="{FF2B5EF4-FFF2-40B4-BE49-F238E27FC236}">
                <a16:creationId xmlns:a16="http://schemas.microsoft.com/office/drawing/2014/main" id="{F24A1A2E-3F1E-4ABB-A7EA-7E71772B67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5549" y="3660024"/>
            <a:ext cx="1026451" cy="1142749"/>
          </a:xfrm>
          <a:prstGeom prst="rect">
            <a:avLst/>
          </a:prstGeom>
        </p:spPr>
      </p:pic>
      <p:pic>
        <p:nvPicPr>
          <p:cNvPr id="16" name="圖片 15">
            <a:extLst>
              <a:ext uri="{FF2B5EF4-FFF2-40B4-BE49-F238E27FC236}">
                <a16:creationId xmlns:a16="http://schemas.microsoft.com/office/drawing/2014/main" id="{9F2FDCFA-753A-4AE3-A045-40D6954FB05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91171" y="2933711"/>
            <a:ext cx="3997281" cy="2498745"/>
          </a:xfrm>
          <a:prstGeom prst="rect">
            <a:avLst/>
          </a:prstGeom>
          <a:effectLst>
            <a:outerShdw blurRad="190500" dist="127000" dir="5400000" algn="t" rotWithShape="0">
              <a:prstClr val="black">
                <a:alpha val="40000"/>
              </a:prstClr>
            </a:outerShdw>
          </a:effectLst>
        </p:spPr>
      </p:pic>
    </p:spTree>
    <p:extLst>
      <p:ext uri="{BB962C8B-B14F-4D97-AF65-F5344CB8AC3E}">
        <p14:creationId xmlns:p14="http://schemas.microsoft.com/office/powerpoint/2010/main" val="346574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D320-D381-0B41-852C-97560DA85FCD}"/>
              </a:ext>
            </a:extLst>
          </p:cNvPr>
          <p:cNvSpPr>
            <a:spLocks noGrp="1"/>
          </p:cNvSpPr>
          <p:nvPr>
            <p:ph type="title"/>
          </p:nvPr>
        </p:nvSpPr>
        <p:spPr>
          <a:xfrm>
            <a:off x="0" y="179856"/>
            <a:ext cx="9144000" cy="822960"/>
          </a:xfrm>
          <a:effectLst/>
        </p:spPr>
        <p:txBody>
          <a:bodyPr>
            <a:normAutofit/>
          </a:bodyPr>
          <a:lstStyle/>
          <a:p>
            <a:pPr algn="ctr"/>
            <a:r>
              <a:rPr lang="zh-CN" altLang="en-US" sz="3600">
                <a:solidFill>
                  <a:schemeClr val="tx1">
                    <a:lumMod val="95000"/>
                    <a:lumOff val="5000"/>
                  </a:schemeClr>
                </a:solidFill>
                <a:latin typeface="+mn-lt"/>
                <a:ea typeface="+mn-ea"/>
                <a:cs typeface="+mn-ea"/>
                <a:sym typeface="+mn-lt"/>
              </a:rPr>
              <a:t>彈性擴充儲存空間</a:t>
            </a:r>
            <a:endParaRPr lang="en-US" sz="3600">
              <a:solidFill>
                <a:schemeClr val="tx1">
                  <a:lumMod val="95000"/>
                  <a:lumOff val="5000"/>
                </a:schemeClr>
              </a:solidFill>
              <a:latin typeface="+mn-lt"/>
              <a:ea typeface="+mn-ea"/>
              <a:cs typeface="+mn-ea"/>
              <a:sym typeface="+mn-lt"/>
            </a:endParaRPr>
          </a:p>
        </p:txBody>
      </p:sp>
      <p:cxnSp>
        <p:nvCxnSpPr>
          <p:cNvPr id="6" name="Elbow Connector 5">
            <a:extLst>
              <a:ext uri="{FF2B5EF4-FFF2-40B4-BE49-F238E27FC236}">
                <a16:creationId xmlns:a16="http://schemas.microsoft.com/office/drawing/2014/main" id="{6D49629B-C8C3-2646-A446-D81EA8E1AA66}"/>
              </a:ext>
            </a:extLst>
          </p:cNvPr>
          <p:cNvCxnSpPr>
            <a:cxnSpLocks/>
          </p:cNvCxnSpPr>
          <p:nvPr/>
        </p:nvCxnSpPr>
        <p:spPr>
          <a:xfrm>
            <a:off x="1457809" y="1686113"/>
            <a:ext cx="1112427" cy="798753"/>
          </a:xfrm>
          <a:prstGeom prst="bentConnector2">
            <a:avLst/>
          </a:prstGeom>
          <a:ln w="50800">
            <a:solidFill>
              <a:srgbClr val="D26604"/>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圓角化同側角落 15">
            <a:extLst>
              <a:ext uri="{FF2B5EF4-FFF2-40B4-BE49-F238E27FC236}">
                <a16:creationId xmlns:a16="http://schemas.microsoft.com/office/drawing/2014/main" id="{B48F3C24-DC4E-45ED-AE68-795D6951E656}"/>
              </a:ext>
            </a:extLst>
          </p:cNvPr>
          <p:cNvSpPr/>
          <p:nvPr/>
        </p:nvSpPr>
        <p:spPr>
          <a:xfrm rot="10800000">
            <a:off x="5057197" y="1397134"/>
            <a:ext cx="3206122" cy="590557"/>
          </a:xfrm>
          <a:prstGeom prst="round2SameRect">
            <a:avLst/>
          </a:prstGeom>
          <a:gradFill>
            <a:gsLst>
              <a:gs pos="100000">
                <a:srgbClr val="00489E"/>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cs typeface="+mn-ea"/>
              <a:sym typeface="+mn-lt"/>
            </a:endParaRPr>
          </a:p>
        </p:txBody>
      </p:sp>
      <p:pic>
        <p:nvPicPr>
          <p:cNvPr id="17" name="圖片 16">
            <a:extLst>
              <a:ext uri="{FF2B5EF4-FFF2-40B4-BE49-F238E27FC236}">
                <a16:creationId xmlns:a16="http://schemas.microsoft.com/office/drawing/2014/main" id="{AF568A29-6B87-4267-910D-0B00133A2B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522" y="2491659"/>
            <a:ext cx="7565634" cy="2275196"/>
          </a:xfrm>
          <a:prstGeom prst="rect">
            <a:avLst/>
          </a:prstGeom>
        </p:spPr>
      </p:pic>
      <p:sp>
        <p:nvSpPr>
          <p:cNvPr id="21" name="TextBox 29">
            <a:extLst>
              <a:ext uri="{FF2B5EF4-FFF2-40B4-BE49-F238E27FC236}">
                <a16:creationId xmlns:a16="http://schemas.microsoft.com/office/drawing/2014/main" id="{331651C7-0823-41D6-B952-A7E27AE50B2E}"/>
              </a:ext>
            </a:extLst>
          </p:cNvPr>
          <p:cNvSpPr txBox="1"/>
          <p:nvPr/>
        </p:nvSpPr>
        <p:spPr>
          <a:xfrm>
            <a:off x="5363743" y="1507752"/>
            <a:ext cx="3481825" cy="369324"/>
          </a:xfrm>
          <a:prstGeom prst="rect">
            <a:avLst/>
          </a:prstGeom>
          <a:noFill/>
        </p:spPr>
        <p:txBody>
          <a:bodyPr wrap="square" lIns="91431" tIns="45716" rIns="91431" bIns="45716"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TW" altLang="en-US" sz="1800" b="1" i="0" u="none" strike="noStrike" kern="0" cap="none" spc="0" normalizeH="0" baseline="0" noProof="0">
                <a:ln>
                  <a:noFill/>
                </a:ln>
                <a:solidFill>
                  <a:srgbClr val="FFFFFF"/>
                </a:solidFill>
                <a:effectLst/>
                <a:uLnTx/>
                <a:uFillTx/>
                <a:latin typeface="+mn-lt"/>
                <a:ea typeface="+mn-ea"/>
                <a:cs typeface="+mn-ea"/>
                <a:sym typeface="+mn-lt"/>
              </a:rPr>
              <a:t>最多可連接 </a:t>
            </a:r>
            <a:r>
              <a:rPr kumimoji="1" lang="en-US" altLang="zh-TW" sz="1800" b="1" i="0" u="none" strike="noStrike" kern="0" cap="none" spc="0" normalizeH="0" baseline="0" noProof="0">
                <a:ln>
                  <a:noFill/>
                </a:ln>
                <a:solidFill>
                  <a:srgbClr val="FFFF00"/>
                </a:solidFill>
                <a:effectLst/>
                <a:uLnTx/>
                <a:uFillTx/>
                <a:latin typeface="+mn-lt"/>
                <a:ea typeface="+mn-ea"/>
                <a:cs typeface="+mn-ea"/>
                <a:sym typeface="+mn-lt"/>
              </a:rPr>
              <a:t>8</a:t>
            </a:r>
            <a:r>
              <a:rPr kumimoji="1" lang="en-US" altLang="zh-TW" sz="1800" b="1" i="0" u="none" strike="noStrike" kern="0" cap="none" spc="0" normalizeH="0" baseline="0" noProof="0">
                <a:ln>
                  <a:noFill/>
                </a:ln>
                <a:solidFill>
                  <a:srgbClr val="FFFFFF"/>
                </a:solidFill>
                <a:effectLst/>
                <a:uLnTx/>
                <a:uFillTx/>
                <a:latin typeface="+mn-lt"/>
                <a:ea typeface="+mn-ea"/>
                <a:cs typeface="+mn-ea"/>
                <a:sym typeface="+mn-lt"/>
              </a:rPr>
              <a:t> </a:t>
            </a:r>
            <a:r>
              <a:rPr kumimoji="1" lang="zh-TW" altLang="en-US" sz="1800" b="1" i="0" u="none" strike="noStrike" kern="0" cap="none" spc="0" normalizeH="0" baseline="0" noProof="0">
                <a:ln>
                  <a:noFill/>
                </a:ln>
                <a:solidFill>
                  <a:srgbClr val="FFFFFF"/>
                </a:solidFill>
                <a:effectLst/>
                <a:uLnTx/>
                <a:uFillTx/>
                <a:latin typeface="+mn-lt"/>
                <a:ea typeface="+mn-ea"/>
                <a:cs typeface="+mn-ea"/>
                <a:sym typeface="+mn-lt"/>
              </a:rPr>
              <a:t>台遠端 </a:t>
            </a:r>
            <a:r>
              <a:rPr kumimoji="1" lang="en-US" altLang="zh-TW" sz="1800" b="1" i="0" u="none" strike="noStrike" kern="0" cap="none" spc="0" normalizeH="0" baseline="0" noProof="0">
                <a:ln>
                  <a:noFill/>
                </a:ln>
                <a:solidFill>
                  <a:srgbClr val="FFFFFF"/>
                </a:solidFill>
                <a:effectLst/>
                <a:uLnTx/>
                <a:uFillTx/>
                <a:latin typeface="+mn-lt"/>
                <a:ea typeface="+mn-ea"/>
                <a:cs typeface="+mn-ea"/>
                <a:sym typeface="+mn-lt"/>
              </a:rPr>
              <a:t>NAS</a:t>
            </a:r>
          </a:p>
        </p:txBody>
      </p:sp>
      <p:grpSp>
        <p:nvGrpSpPr>
          <p:cNvPr id="22" name="群組 21">
            <a:extLst>
              <a:ext uri="{FF2B5EF4-FFF2-40B4-BE49-F238E27FC236}">
                <a16:creationId xmlns:a16="http://schemas.microsoft.com/office/drawing/2014/main" id="{DB91E4C5-4A51-46EA-953A-140C59795D3F}"/>
              </a:ext>
            </a:extLst>
          </p:cNvPr>
          <p:cNvGrpSpPr/>
          <p:nvPr/>
        </p:nvGrpSpPr>
        <p:grpSpPr>
          <a:xfrm>
            <a:off x="2001204" y="2484779"/>
            <a:ext cx="1133440" cy="1133439"/>
            <a:chOff x="428596" y="2321809"/>
            <a:chExt cx="1440187" cy="1440000"/>
          </a:xfrm>
        </p:grpSpPr>
        <p:sp>
          <p:nvSpPr>
            <p:cNvPr id="23" name="橢圓 22">
              <a:extLst>
                <a:ext uri="{FF2B5EF4-FFF2-40B4-BE49-F238E27FC236}">
                  <a16:creationId xmlns:a16="http://schemas.microsoft.com/office/drawing/2014/main" id="{3F8B37BD-586B-4C5C-85D9-3E6355272F33}"/>
                </a:ext>
              </a:extLst>
            </p:cNvPr>
            <p:cNvSpPr/>
            <p:nvPr/>
          </p:nvSpPr>
          <p:spPr>
            <a:xfrm>
              <a:off x="428596" y="2321809"/>
              <a:ext cx="1440187" cy="14400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350" b="0" i="0" u="none" strike="noStrike" kern="0" cap="none" spc="0" normalizeH="0" baseline="0" noProof="0">
                <a:ln>
                  <a:noFill/>
                </a:ln>
                <a:solidFill>
                  <a:srgbClr val="FFFFFF"/>
                </a:solidFill>
                <a:effectLst/>
                <a:uLnTx/>
                <a:uFillTx/>
                <a:cs typeface="+mn-ea"/>
                <a:sym typeface="+mn-lt"/>
              </a:endParaRPr>
            </a:p>
          </p:txBody>
        </p:sp>
        <p:pic>
          <p:nvPicPr>
            <p:cNvPr id="24" name="圖片 23" descr="VJBOD.png">
              <a:extLst>
                <a:ext uri="{FF2B5EF4-FFF2-40B4-BE49-F238E27FC236}">
                  <a16:creationId xmlns:a16="http://schemas.microsoft.com/office/drawing/2014/main" id="{A446AB96-BDDE-4001-8181-0689C1FD2C9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4930" y="2609841"/>
              <a:ext cx="1095944" cy="963171"/>
            </a:xfrm>
            <a:prstGeom prst="rect">
              <a:avLst/>
            </a:prstGeom>
          </p:spPr>
        </p:pic>
      </p:grpSp>
      <p:sp>
        <p:nvSpPr>
          <p:cNvPr id="26" name="TextBox 6">
            <a:extLst>
              <a:ext uri="{FF2B5EF4-FFF2-40B4-BE49-F238E27FC236}">
                <a16:creationId xmlns:a16="http://schemas.microsoft.com/office/drawing/2014/main" id="{C8D39636-DBEB-433F-9AC3-9F5388F05C06}"/>
              </a:ext>
            </a:extLst>
          </p:cNvPr>
          <p:cNvSpPr txBox="1"/>
          <p:nvPr/>
        </p:nvSpPr>
        <p:spPr>
          <a:xfrm>
            <a:off x="1935131" y="3690587"/>
            <a:ext cx="2303958"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2300" b="1" i="0" u="none" strike="noStrike" kern="0" cap="none" spc="0" normalizeH="0" baseline="0" noProof="0">
                <a:ln>
                  <a:noFill/>
                </a:ln>
                <a:effectLst/>
                <a:uLnTx/>
                <a:uFillTx/>
                <a:cs typeface="+mn-ea"/>
                <a:sym typeface="+mn-lt"/>
              </a:rPr>
              <a:t>VJBOD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sz="200" b="1" i="0" u="none" strike="noStrike" kern="0" cap="none" spc="0" normalizeH="0" baseline="0" noProof="0">
              <a:ln>
                <a:noFill/>
              </a:ln>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400" b="1" i="0" u="none" strike="noStrike" kern="0" cap="none" spc="0" normalizeH="0" baseline="0" noProof="0">
                <a:ln>
                  <a:noFill/>
                </a:ln>
                <a:solidFill>
                  <a:schemeClr val="bg2">
                    <a:lumMod val="25000"/>
                  </a:schemeClr>
                </a:solidFill>
                <a:effectLst/>
                <a:uLnTx/>
                <a:uFillTx/>
                <a:cs typeface="+mn-ea"/>
                <a:sym typeface="+mn-lt"/>
              </a:rPr>
              <a:t>將其他</a:t>
            </a:r>
            <a:r>
              <a:rPr kumimoji="1" lang="zh-TW" altLang="en-US" sz="1400" b="1" i="0" u="none" strike="noStrike" kern="0" cap="none" spc="0" normalizeH="0" baseline="0" noProof="0">
                <a:ln>
                  <a:noFill/>
                </a:ln>
                <a:solidFill>
                  <a:schemeClr val="bg2">
                    <a:lumMod val="25000"/>
                  </a:schemeClr>
                </a:solidFill>
                <a:effectLst/>
                <a:uLnTx/>
                <a:uFillTx/>
                <a:cs typeface="+mn-ea"/>
                <a:sym typeface="+mn-lt"/>
              </a:rPr>
              <a:t> </a:t>
            </a:r>
            <a:r>
              <a:rPr kumimoji="1" lang="en-US" altLang="zh-CN" sz="1400" b="1" i="0" u="none" strike="noStrike" kern="0" cap="none" spc="0" normalizeH="0" baseline="0" noProof="0">
                <a:ln>
                  <a:noFill/>
                </a:ln>
                <a:solidFill>
                  <a:schemeClr val="bg2">
                    <a:lumMod val="25000"/>
                  </a:schemeClr>
                </a:solidFill>
                <a:effectLst/>
                <a:uLnTx/>
                <a:uFillTx/>
                <a:cs typeface="+mn-ea"/>
                <a:sym typeface="+mn-lt"/>
              </a:rPr>
              <a:t>NAS</a:t>
            </a:r>
            <a:r>
              <a:rPr kumimoji="1" lang="zh-TW" altLang="en-US" sz="1400" b="1" i="0" u="none" strike="noStrike" kern="0" cap="none" spc="0" normalizeH="0" baseline="0" noProof="0">
                <a:ln>
                  <a:noFill/>
                </a:ln>
                <a:solidFill>
                  <a:schemeClr val="bg2">
                    <a:lumMod val="25000"/>
                  </a:schemeClr>
                </a:solidFill>
                <a:effectLst/>
                <a:uLnTx/>
                <a:uFillTx/>
                <a:cs typeface="+mn-ea"/>
                <a:sym typeface="+mn-lt"/>
              </a:rPr>
              <a:t> </a:t>
            </a:r>
            <a:r>
              <a:rPr kumimoji="1" lang="zh-CN" altLang="en-US" sz="1400" b="1" i="0" u="none" strike="noStrike" kern="0" cap="none" spc="0" normalizeH="0" baseline="0" noProof="0">
                <a:ln>
                  <a:noFill/>
                </a:ln>
                <a:solidFill>
                  <a:schemeClr val="bg2">
                    <a:lumMod val="25000"/>
                  </a:schemeClr>
                </a:solidFill>
                <a:effectLst/>
                <a:uLnTx/>
                <a:uFillTx/>
                <a:cs typeface="+mn-ea"/>
                <a:sym typeface="+mn-lt"/>
              </a:rPr>
              <a:t>閒置空間</a:t>
            </a:r>
            <a:r>
              <a:rPr kumimoji="1" lang="en-US" altLang="zh-CN" sz="1400" b="1" i="0" u="none" strike="noStrike" kern="0" cap="none" spc="0" normalizeH="0" baseline="0" noProof="0">
                <a:ln>
                  <a:noFill/>
                </a:ln>
                <a:solidFill>
                  <a:schemeClr val="bg2">
                    <a:lumMod val="25000"/>
                  </a:schemeClr>
                </a:solidFill>
                <a:effectLst/>
                <a:uLnTx/>
                <a:uFillTx/>
                <a:cs typeface="+mn-ea"/>
                <a:sym typeface="+mn-lt"/>
              </a:rPr>
              <a:t/>
            </a:r>
            <a:br>
              <a:rPr kumimoji="1" lang="en-US" altLang="zh-CN" sz="1400" b="1" i="0" u="none" strike="noStrike" kern="0" cap="none" spc="0" normalizeH="0" baseline="0" noProof="0">
                <a:ln>
                  <a:noFill/>
                </a:ln>
                <a:solidFill>
                  <a:schemeClr val="bg2">
                    <a:lumMod val="25000"/>
                  </a:schemeClr>
                </a:solidFill>
                <a:effectLst/>
                <a:uLnTx/>
                <a:uFillTx/>
                <a:cs typeface="+mn-ea"/>
                <a:sym typeface="+mn-lt"/>
              </a:rPr>
            </a:br>
            <a:r>
              <a:rPr kumimoji="1" lang="zh-CN" altLang="en-US" sz="1400" b="1" i="0" u="none" strike="noStrike" kern="0" cap="none" spc="0" normalizeH="0" baseline="0" noProof="0">
                <a:ln>
                  <a:noFill/>
                </a:ln>
                <a:solidFill>
                  <a:schemeClr val="bg2">
                    <a:lumMod val="25000"/>
                  </a:schemeClr>
                </a:solidFill>
                <a:effectLst/>
                <a:uLnTx/>
                <a:uFillTx/>
                <a:cs typeface="+mn-ea"/>
                <a:sym typeface="+mn-lt"/>
              </a:rPr>
              <a:t>當作為本身虛擬硬碟</a:t>
            </a:r>
            <a:endParaRPr kumimoji="1" lang="en-US" altLang="zh-TW" sz="1400" b="1" i="0" u="none" strike="noStrike" kern="0" cap="none" spc="0" normalizeH="0" baseline="0" noProof="0">
              <a:ln>
                <a:noFill/>
              </a:ln>
              <a:solidFill>
                <a:schemeClr val="bg2">
                  <a:lumMod val="25000"/>
                </a:schemeClr>
              </a:solidFill>
              <a:effectLst/>
              <a:uLnTx/>
              <a:uFillTx/>
              <a:cs typeface="+mn-ea"/>
              <a:sym typeface="+mn-lt"/>
            </a:endParaRPr>
          </a:p>
        </p:txBody>
      </p:sp>
      <p:grpSp>
        <p:nvGrpSpPr>
          <p:cNvPr id="28" name="群組 27">
            <a:extLst>
              <a:ext uri="{FF2B5EF4-FFF2-40B4-BE49-F238E27FC236}">
                <a16:creationId xmlns:a16="http://schemas.microsoft.com/office/drawing/2014/main" id="{0DEC27A3-E558-45AB-B140-F3CC7909F5F4}"/>
              </a:ext>
            </a:extLst>
          </p:cNvPr>
          <p:cNvGrpSpPr/>
          <p:nvPr/>
        </p:nvGrpSpPr>
        <p:grpSpPr>
          <a:xfrm>
            <a:off x="412239" y="336913"/>
            <a:ext cx="4183750" cy="2256675"/>
            <a:chOff x="3009413" y="2571750"/>
            <a:chExt cx="6152681" cy="3318698"/>
          </a:xfrm>
        </p:grpSpPr>
        <p:pic>
          <p:nvPicPr>
            <p:cNvPr id="29" name="圖片 28">
              <a:extLst>
                <a:ext uri="{FF2B5EF4-FFF2-40B4-BE49-F238E27FC236}">
                  <a16:creationId xmlns:a16="http://schemas.microsoft.com/office/drawing/2014/main" id="{DDDAC297-E020-408F-B050-66EBCE89D9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9413" y="4544505"/>
              <a:ext cx="6152681" cy="665265"/>
            </a:xfrm>
            <a:prstGeom prst="rect">
              <a:avLst/>
            </a:prstGeom>
          </p:spPr>
        </p:pic>
        <p:pic>
          <p:nvPicPr>
            <p:cNvPr id="30" name="圖片 29">
              <a:extLst>
                <a:ext uri="{FF2B5EF4-FFF2-40B4-BE49-F238E27FC236}">
                  <a16:creationId xmlns:a16="http://schemas.microsoft.com/office/drawing/2014/main" id="{071471EF-6628-46C1-B3DA-C108F3AB5B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92659" y="2571750"/>
              <a:ext cx="5308974" cy="3318698"/>
            </a:xfrm>
            <a:prstGeom prst="rect">
              <a:avLst/>
            </a:prstGeom>
          </p:spPr>
        </p:pic>
      </p:grpSp>
      <p:sp>
        <p:nvSpPr>
          <p:cNvPr id="14" name="TextBox 13">
            <a:extLst>
              <a:ext uri="{FF2B5EF4-FFF2-40B4-BE49-F238E27FC236}">
                <a16:creationId xmlns:a16="http://schemas.microsoft.com/office/drawing/2014/main" id="{0342BCF1-CA8C-46CD-93F9-3240A9AFA4D5}"/>
              </a:ext>
            </a:extLst>
          </p:cNvPr>
          <p:cNvSpPr txBox="1"/>
          <p:nvPr/>
        </p:nvSpPr>
        <p:spPr>
          <a:xfrm>
            <a:off x="2742669" y="2043454"/>
            <a:ext cx="2512791" cy="338554"/>
          </a:xfrm>
          <a:prstGeom prst="rect">
            <a:avLst/>
          </a:prstGeom>
          <a:noFill/>
        </p:spPr>
        <p:txBody>
          <a:bodyPr wrap="square" rtlCol="0" anchor="t">
            <a:spAutoFit/>
          </a:bodyPr>
          <a:lstStyle/>
          <a:p>
            <a:pPr defTabSz="914400">
              <a:buClr>
                <a:srgbClr val="000000"/>
              </a:buClr>
              <a:defRPr/>
            </a:pPr>
            <a:r>
              <a:rPr kumimoji="1" lang="en-US" sz="1600" b="1" kern="0">
                <a:solidFill>
                  <a:schemeClr val="bg2">
                    <a:lumMod val="25000"/>
                  </a:schemeClr>
                </a:solidFill>
                <a:cs typeface="+mn-ea"/>
                <a:sym typeface="+mn-lt"/>
              </a:rPr>
              <a:t>2.5GbE</a:t>
            </a:r>
            <a:r>
              <a:rPr lang="en-US" sz="1600" b="1" kern="0">
                <a:solidFill>
                  <a:schemeClr val="bg2">
                    <a:lumMod val="25000"/>
                  </a:schemeClr>
                </a:solidFill>
                <a:cs typeface="+mn-ea"/>
                <a:sym typeface="+mn-lt"/>
              </a:rPr>
              <a:t> </a:t>
            </a:r>
            <a:r>
              <a:rPr lang="ja-JP" altLang="en-US" sz="1600" b="1" kern="0">
                <a:solidFill>
                  <a:schemeClr val="bg2">
                    <a:lumMod val="25000"/>
                  </a:schemeClr>
                </a:solidFill>
                <a:cs typeface="+mn-ea"/>
                <a:sym typeface="+mn-lt"/>
              </a:rPr>
              <a:t>掛載</a:t>
            </a:r>
            <a:endParaRPr lang="en-US" sz="1600" b="1" i="0" u="none" strike="noStrike" kern="0" cap="none" spc="0" baseline="0" noProof="0">
              <a:solidFill>
                <a:schemeClr val="bg2">
                  <a:lumMod val="25000"/>
                </a:schemeClr>
              </a:solidFill>
              <a:cs typeface="+mn-ea"/>
              <a:sym typeface="+mn-lt"/>
            </a:endParaRPr>
          </a:p>
        </p:txBody>
      </p:sp>
      <p:sp>
        <p:nvSpPr>
          <p:cNvPr id="20" name="TextBox 7">
            <a:extLst>
              <a:ext uri="{FF2B5EF4-FFF2-40B4-BE49-F238E27FC236}">
                <a16:creationId xmlns:a16="http://schemas.microsoft.com/office/drawing/2014/main" id="{7430DA65-2E0B-4C56-8C68-B8AF70A65AB8}"/>
              </a:ext>
            </a:extLst>
          </p:cNvPr>
          <p:cNvSpPr txBox="1"/>
          <p:nvPr/>
        </p:nvSpPr>
        <p:spPr>
          <a:xfrm>
            <a:off x="1695998" y="2050247"/>
            <a:ext cx="14764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600" b="1" i="0" u="none" strike="noStrike" kern="0" cap="none" spc="0" normalizeH="0" baseline="0" noProof="0">
                <a:ln>
                  <a:noFill/>
                </a:ln>
                <a:solidFill>
                  <a:schemeClr val="bg2">
                    <a:lumMod val="25000"/>
                  </a:schemeClr>
                </a:solidFill>
                <a:effectLst/>
                <a:uLnTx/>
                <a:uFillTx/>
                <a:cs typeface="+mn-ea"/>
                <a:sym typeface="+mn-lt"/>
              </a:rPr>
              <a:t>iSCSI</a:t>
            </a:r>
          </a:p>
        </p:txBody>
      </p:sp>
    </p:spTree>
    <p:extLst>
      <p:ext uri="{BB962C8B-B14F-4D97-AF65-F5344CB8AC3E}">
        <p14:creationId xmlns:p14="http://schemas.microsoft.com/office/powerpoint/2010/main" val="3437389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22E5-92D8-0D4D-A0FD-11144AB4DA96}"/>
              </a:ext>
            </a:extLst>
          </p:cNvPr>
          <p:cNvSpPr>
            <a:spLocks noGrp="1"/>
          </p:cNvSpPr>
          <p:nvPr>
            <p:ph type="title"/>
          </p:nvPr>
        </p:nvSpPr>
        <p:spPr>
          <a:xfrm>
            <a:off x="266328" y="196477"/>
            <a:ext cx="8665746" cy="822960"/>
          </a:xfrm>
          <a:effectLst/>
        </p:spPr>
        <p:txBody>
          <a:bodyPr>
            <a:noAutofit/>
          </a:bodyPr>
          <a:lstStyle/>
          <a:p>
            <a:pPr algn="ctr"/>
            <a:r>
              <a:rPr lang="en-US" altLang="zh-CN" sz="3400">
                <a:solidFill>
                  <a:schemeClr val="tx1">
                    <a:lumMod val="95000"/>
                    <a:lumOff val="5000"/>
                  </a:schemeClr>
                </a:solidFill>
                <a:latin typeface="+mn-lt"/>
                <a:ea typeface="+mn-ea"/>
                <a:cs typeface="+mn-ea"/>
                <a:sym typeface="+mn-lt"/>
              </a:rPr>
              <a:t>TR-004 RAID </a:t>
            </a:r>
            <a:r>
              <a:rPr lang="zh-CN" altLang="en-US" sz="3400">
                <a:solidFill>
                  <a:schemeClr val="tx1">
                    <a:lumMod val="95000"/>
                    <a:lumOff val="5000"/>
                  </a:schemeClr>
                </a:solidFill>
                <a:latin typeface="+mn-lt"/>
                <a:ea typeface="+mn-ea"/>
                <a:cs typeface="+mn-ea"/>
                <a:sym typeface="+mn-lt"/>
              </a:rPr>
              <a:t>外接盒交換資料或擴容</a:t>
            </a:r>
            <a:endParaRPr lang="en-US" sz="3400">
              <a:solidFill>
                <a:schemeClr val="tx1">
                  <a:lumMod val="95000"/>
                  <a:lumOff val="5000"/>
                </a:schemeClr>
              </a:solidFill>
              <a:latin typeface="+mn-lt"/>
              <a:ea typeface="+mn-ea"/>
              <a:cs typeface="+mn-ea"/>
              <a:sym typeface="+mn-lt"/>
            </a:endParaRPr>
          </a:p>
        </p:txBody>
      </p:sp>
      <p:sp>
        <p:nvSpPr>
          <p:cNvPr id="43" name="文字方塊 40">
            <a:extLst>
              <a:ext uri="{FF2B5EF4-FFF2-40B4-BE49-F238E27FC236}">
                <a16:creationId xmlns:a16="http://schemas.microsoft.com/office/drawing/2014/main" id="{5DBBD9F7-1C05-4950-8497-88A9184595A4}"/>
              </a:ext>
            </a:extLst>
          </p:cNvPr>
          <p:cNvSpPr txBox="1"/>
          <p:nvPr/>
        </p:nvSpPr>
        <p:spPr>
          <a:xfrm>
            <a:off x="822825" y="1211572"/>
            <a:ext cx="8345387" cy="830997"/>
          </a:xfrm>
          <a:prstGeom prst="rect">
            <a:avLst/>
          </a:prstGeom>
          <a:noFill/>
        </p:spPr>
        <p:txBody>
          <a:bodyPr wrap="square" rtlCol="0" anchor="t">
            <a:spAutoFit/>
          </a:bodyPr>
          <a:lstStyle/>
          <a:p>
            <a:r>
              <a:rPr lang="zh-CN" altLang="en-US" sz="1600" b="1">
                <a:solidFill>
                  <a:schemeClr val="bg2">
                    <a:lumMod val="25000"/>
                  </a:schemeClr>
                </a:solidFill>
                <a:cs typeface="+mn-ea"/>
                <a:sym typeface="+mn-lt"/>
              </a:rPr>
              <a:t>使用模式二</a:t>
            </a:r>
            <a:r>
              <a:rPr lang="zh-TW" altLang="en-US" sz="1600" b="1">
                <a:solidFill>
                  <a:schemeClr val="bg2">
                    <a:lumMod val="25000"/>
                  </a:schemeClr>
                </a:solidFill>
                <a:cs typeface="+mn-ea"/>
                <a:sym typeface="+mn-lt"/>
              </a:rPr>
              <a:t>選</a:t>
            </a:r>
            <a:r>
              <a:rPr lang="zh-CN" altLang="en-US" sz="1600" b="1">
                <a:solidFill>
                  <a:schemeClr val="bg2">
                    <a:lumMod val="25000"/>
                  </a:schemeClr>
                </a:solidFill>
                <a:cs typeface="+mn-ea"/>
                <a:sym typeface="+mn-lt"/>
              </a:rPr>
              <a:t>一</a:t>
            </a:r>
            <a:r>
              <a:rPr lang="zh-TW" altLang="en-US" sz="1600" b="1">
                <a:solidFill>
                  <a:schemeClr val="bg2">
                    <a:lumMod val="25000"/>
                  </a:schemeClr>
                </a:solidFill>
                <a:cs typeface="+mn-ea"/>
                <a:sym typeface="+mn-lt"/>
              </a:rPr>
              <a:t>：</a:t>
            </a:r>
            <a:endParaRPr lang="en-US" altLang="zh-TW" sz="1600" b="1">
              <a:solidFill>
                <a:schemeClr val="bg2">
                  <a:lumMod val="25000"/>
                </a:schemeClr>
              </a:solidFill>
              <a:cs typeface="+mn-ea"/>
              <a:sym typeface="+mn-lt"/>
            </a:endParaRPr>
          </a:p>
          <a:p>
            <a:r>
              <a:rPr lang="en-US" altLang="zh-TW" sz="1600" b="1">
                <a:solidFill>
                  <a:schemeClr val="bg2">
                    <a:lumMod val="25000"/>
                  </a:schemeClr>
                </a:solidFill>
                <a:cs typeface="+mn-ea"/>
                <a:sym typeface="+mn-lt"/>
              </a:rPr>
              <a:t>1.</a:t>
            </a:r>
            <a:r>
              <a:rPr lang="zh-TW" altLang="en-US" sz="1600" b="1">
                <a:solidFill>
                  <a:schemeClr val="bg2">
                    <a:lumMod val="25000"/>
                  </a:schemeClr>
                </a:solidFill>
                <a:cs typeface="+mn-ea"/>
                <a:sym typeface="+mn-lt"/>
              </a:rPr>
              <a:t> </a:t>
            </a:r>
            <a:r>
              <a:rPr lang="en-US" altLang="zh-TW" sz="1600" b="1">
                <a:solidFill>
                  <a:schemeClr val="bg2">
                    <a:lumMod val="25000"/>
                  </a:schemeClr>
                </a:solidFill>
                <a:cs typeface="+mn-ea"/>
                <a:sym typeface="+mn-lt"/>
              </a:rPr>
              <a:t>NAS</a:t>
            </a:r>
            <a:r>
              <a:rPr lang="zh-TW" altLang="en-US" sz="1600" b="1">
                <a:solidFill>
                  <a:schemeClr val="bg2">
                    <a:lumMod val="25000"/>
                  </a:schemeClr>
                </a:solidFill>
                <a:cs typeface="+mn-ea"/>
                <a:sym typeface="+mn-lt"/>
              </a:rPr>
              <a:t>、</a:t>
            </a:r>
            <a:r>
              <a:rPr lang="en-US" altLang="zh-TW" sz="1600" b="1">
                <a:solidFill>
                  <a:schemeClr val="bg2">
                    <a:lumMod val="25000"/>
                  </a:schemeClr>
                </a:solidFill>
                <a:cs typeface="+mn-ea"/>
                <a:sym typeface="+mn-lt"/>
              </a:rPr>
              <a:t>Windows</a:t>
            </a:r>
            <a:r>
              <a:rPr lang="zh-TW" altLang="en-US" sz="1600" b="1">
                <a:solidFill>
                  <a:schemeClr val="bg2">
                    <a:lumMod val="25000"/>
                  </a:schemeClr>
                </a:solidFill>
                <a:cs typeface="+mn-ea"/>
                <a:sym typeface="+mn-lt"/>
              </a:rPr>
              <a:t>、</a:t>
            </a:r>
            <a:r>
              <a:rPr lang="en-US" altLang="zh-TW" sz="1600" b="1">
                <a:solidFill>
                  <a:schemeClr val="bg2">
                    <a:lumMod val="25000"/>
                  </a:schemeClr>
                </a:solidFill>
                <a:cs typeface="+mn-ea"/>
                <a:sym typeface="+mn-lt"/>
              </a:rPr>
              <a:t>macOS</a:t>
            </a:r>
            <a:r>
              <a:rPr lang="zh-TW" altLang="en-US" sz="1600" b="1">
                <a:solidFill>
                  <a:schemeClr val="bg2">
                    <a:lumMod val="25000"/>
                  </a:schemeClr>
                </a:solidFill>
                <a:cs typeface="+mn-ea"/>
                <a:sym typeface="+mn-lt"/>
              </a:rPr>
              <a:t> 及</a:t>
            </a:r>
            <a:r>
              <a:rPr lang="en-US" altLang="zh-TW" sz="1600" b="1">
                <a:solidFill>
                  <a:schemeClr val="bg2">
                    <a:lumMod val="25000"/>
                  </a:schemeClr>
                </a:solidFill>
                <a:cs typeface="+mn-ea"/>
                <a:sym typeface="+mn-lt"/>
              </a:rPr>
              <a:t> Linux  </a:t>
            </a:r>
            <a:r>
              <a:rPr lang="zh-CN" altLang="en-US" sz="1600" b="1">
                <a:solidFill>
                  <a:schemeClr val="bg2">
                    <a:lumMod val="25000"/>
                  </a:schemeClr>
                </a:solidFill>
                <a:cs typeface="+mn-ea"/>
                <a:sym typeface="+mn-lt"/>
              </a:rPr>
              <a:t>跨平台</a:t>
            </a:r>
            <a:r>
              <a:rPr lang="zh-TW" altLang="en-US" sz="1600" b="1">
                <a:solidFill>
                  <a:schemeClr val="bg2">
                    <a:lumMod val="25000"/>
                  </a:schemeClr>
                </a:solidFill>
                <a:cs typeface="+mn-ea"/>
                <a:sym typeface="+mn-lt"/>
              </a:rPr>
              <a:t>外接裝置模式</a:t>
            </a:r>
            <a:br>
              <a:rPr lang="zh-TW" altLang="en-US" sz="1600" b="1">
                <a:solidFill>
                  <a:schemeClr val="bg2">
                    <a:lumMod val="25000"/>
                  </a:schemeClr>
                </a:solidFill>
                <a:cs typeface="+mn-ea"/>
                <a:sym typeface="+mn-lt"/>
              </a:rPr>
            </a:br>
            <a:r>
              <a:rPr lang="zh-TW" altLang="en-US" sz="1600" b="1">
                <a:solidFill>
                  <a:schemeClr val="bg2">
                    <a:lumMod val="25000"/>
                  </a:schemeClr>
                </a:solidFill>
                <a:cs typeface="+mn-ea"/>
                <a:sym typeface="+mn-lt"/>
              </a:rPr>
              <a:t>2. </a:t>
            </a:r>
            <a:r>
              <a:rPr lang="en-US" altLang="zh-TW" sz="1600" b="1">
                <a:solidFill>
                  <a:schemeClr val="bg2">
                    <a:lumMod val="25000"/>
                  </a:schemeClr>
                </a:solidFill>
                <a:cs typeface="+mn-ea"/>
                <a:sym typeface="+mn-lt"/>
              </a:rPr>
              <a:t>QNAP NAS</a:t>
            </a:r>
            <a:r>
              <a:rPr lang="zh-TW" altLang="en-US" sz="1600" b="1">
                <a:solidFill>
                  <a:schemeClr val="bg2">
                    <a:lumMod val="25000"/>
                  </a:schemeClr>
                </a:solidFill>
                <a:cs typeface="+mn-ea"/>
                <a:sym typeface="+mn-lt"/>
              </a:rPr>
              <a:t> 專用進階儲存擴充模式</a:t>
            </a:r>
            <a:endParaRPr lang="en-US" altLang="zh-TW" sz="1600" b="1">
              <a:solidFill>
                <a:schemeClr val="bg2">
                  <a:lumMod val="25000"/>
                </a:schemeClr>
              </a:solidFill>
              <a:cs typeface="+mn-ea"/>
              <a:sym typeface="+mn-lt"/>
            </a:endParaRPr>
          </a:p>
        </p:txBody>
      </p:sp>
      <p:grpSp>
        <p:nvGrpSpPr>
          <p:cNvPr id="44" name="群組 43">
            <a:extLst>
              <a:ext uri="{FF2B5EF4-FFF2-40B4-BE49-F238E27FC236}">
                <a16:creationId xmlns:a16="http://schemas.microsoft.com/office/drawing/2014/main" id="{8669F6A3-EF34-48B8-984B-2EF0C43C072A}"/>
              </a:ext>
            </a:extLst>
          </p:cNvPr>
          <p:cNvGrpSpPr/>
          <p:nvPr/>
        </p:nvGrpSpPr>
        <p:grpSpPr>
          <a:xfrm>
            <a:off x="416068" y="2087614"/>
            <a:ext cx="8163542" cy="2760693"/>
            <a:chOff x="569817" y="2235050"/>
            <a:chExt cx="7347448" cy="2484713"/>
          </a:xfrm>
        </p:grpSpPr>
        <p:cxnSp>
          <p:nvCxnSpPr>
            <p:cNvPr id="45" name="直線接點 56">
              <a:extLst>
                <a:ext uri="{FF2B5EF4-FFF2-40B4-BE49-F238E27FC236}">
                  <a16:creationId xmlns:a16="http://schemas.microsoft.com/office/drawing/2014/main" id="{99A920F9-1E72-453A-AC6E-6B366B4101A7}"/>
                </a:ext>
              </a:extLst>
            </p:cNvPr>
            <p:cNvCxnSpPr>
              <a:cxnSpLocks/>
            </p:cNvCxnSpPr>
            <p:nvPr/>
          </p:nvCxnSpPr>
          <p:spPr>
            <a:xfrm flipV="1">
              <a:off x="2772434" y="3511210"/>
              <a:ext cx="4076712" cy="28400"/>
            </a:xfrm>
            <a:prstGeom prst="line">
              <a:avLst/>
            </a:prstGeom>
            <a:ln w="19050">
              <a:solidFill>
                <a:srgbClr val="85D8DE"/>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8E91F411-9D81-4B67-9553-B89A5CF6E6AD}"/>
                </a:ext>
              </a:extLst>
            </p:cNvPr>
            <p:cNvSpPr txBox="1"/>
            <p:nvPr/>
          </p:nvSpPr>
          <p:spPr>
            <a:xfrm>
              <a:off x="1912494" y="3758848"/>
              <a:ext cx="1080198" cy="221607"/>
            </a:xfrm>
            <a:prstGeom prst="rect">
              <a:avLst/>
            </a:prstGeom>
            <a:noFill/>
          </p:spPr>
          <p:txBody>
            <a:bodyPr wrap="square" rtlCol="0" anchor="t">
              <a:spAutoFit/>
            </a:bodyPr>
            <a:lstStyle/>
            <a:p>
              <a:pPr algn="ctr"/>
              <a:r>
                <a:rPr lang="en-US" altLang="zh-TW" sz="1000" b="1" err="1">
                  <a:solidFill>
                    <a:schemeClr val="bg2">
                      <a:lumMod val="25000"/>
                    </a:schemeClr>
                  </a:solidFill>
                  <a:cs typeface="+mn-ea"/>
                  <a:sym typeface="+mn-lt"/>
                </a:rPr>
                <a:t>儲存池</a:t>
              </a:r>
              <a:endParaRPr lang="en-US" altLang="zh-TW" sz="1000" b="1">
                <a:solidFill>
                  <a:schemeClr val="bg2">
                    <a:lumMod val="25000"/>
                  </a:schemeClr>
                </a:solidFill>
                <a:cs typeface="+mn-ea"/>
                <a:sym typeface="+mn-lt"/>
              </a:endParaRPr>
            </a:p>
          </p:txBody>
        </p:sp>
        <p:sp>
          <p:nvSpPr>
            <p:cNvPr id="47" name="文字方塊 6">
              <a:extLst>
                <a:ext uri="{FF2B5EF4-FFF2-40B4-BE49-F238E27FC236}">
                  <a16:creationId xmlns:a16="http://schemas.microsoft.com/office/drawing/2014/main" id="{35E94269-69AD-4D2F-B450-67580AA469E0}"/>
                </a:ext>
              </a:extLst>
            </p:cNvPr>
            <p:cNvSpPr txBox="1"/>
            <p:nvPr/>
          </p:nvSpPr>
          <p:spPr>
            <a:xfrm>
              <a:off x="5817079" y="3549039"/>
              <a:ext cx="1210825" cy="221607"/>
            </a:xfrm>
            <a:prstGeom prst="rect">
              <a:avLst/>
            </a:prstGeom>
            <a:noFill/>
          </p:spPr>
          <p:txBody>
            <a:bodyPr wrap="square" rtlCol="0" anchor="t">
              <a:spAutoFit/>
            </a:bodyPr>
            <a:lstStyle/>
            <a:p>
              <a:pPr algn="ctr"/>
              <a:r>
                <a:rPr lang="en-US" altLang="zh-TW" sz="1000" b="1" err="1">
                  <a:solidFill>
                    <a:schemeClr val="bg2">
                      <a:lumMod val="25000"/>
                    </a:schemeClr>
                  </a:solidFill>
                  <a:cs typeface="+mn-ea"/>
                  <a:sym typeface="+mn-lt"/>
                </a:rPr>
                <a:t>外接裝置</a:t>
              </a:r>
              <a:endParaRPr lang="en-US" altLang="zh-TW" sz="1000" b="1">
                <a:solidFill>
                  <a:schemeClr val="bg2">
                    <a:lumMod val="25000"/>
                  </a:schemeClr>
                </a:solidFill>
                <a:cs typeface="+mn-ea"/>
                <a:sym typeface="+mn-lt"/>
              </a:endParaRPr>
            </a:p>
          </p:txBody>
        </p:sp>
        <p:pic>
          <p:nvPicPr>
            <p:cNvPr id="48" name="圖片 8">
              <a:extLst>
                <a:ext uri="{FF2B5EF4-FFF2-40B4-BE49-F238E27FC236}">
                  <a16:creationId xmlns:a16="http://schemas.microsoft.com/office/drawing/2014/main" id="{36D06A7E-CF3D-426C-AA0C-8586AAF3BF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0523" y="2657095"/>
              <a:ext cx="1698926" cy="1818201"/>
            </a:xfrm>
            <a:prstGeom prst="rect">
              <a:avLst/>
            </a:prstGeom>
            <a:effectLst>
              <a:glow rad="127000">
                <a:schemeClr val="bg1">
                  <a:alpha val="20000"/>
                </a:schemeClr>
              </a:glow>
            </a:effectLst>
          </p:spPr>
        </p:pic>
        <p:pic>
          <p:nvPicPr>
            <p:cNvPr id="49" name="圖片 32">
              <a:extLst>
                <a:ext uri="{FF2B5EF4-FFF2-40B4-BE49-F238E27FC236}">
                  <a16:creationId xmlns:a16="http://schemas.microsoft.com/office/drawing/2014/main" id="{944F8685-C534-4858-9B45-A3E2C31A37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84" y="3198354"/>
              <a:ext cx="417393" cy="555999"/>
            </a:xfrm>
            <a:prstGeom prst="rect">
              <a:avLst/>
            </a:prstGeom>
          </p:spPr>
        </p:pic>
        <p:grpSp>
          <p:nvGrpSpPr>
            <p:cNvPr id="50" name="群組 57">
              <a:extLst>
                <a:ext uri="{FF2B5EF4-FFF2-40B4-BE49-F238E27FC236}">
                  <a16:creationId xmlns:a16="http://schemas.microsoft.com/office/drawing/2014/main" id="{83825861-59CD-4445-AF32-FD6949981983}"/>
                </a:ext>
              </a:extLst>
            </p:cNvPr>
            <p:cNvGrpSpPr/>
            <p:nvPr/>
          </p:nvGrpSpPr>
          <p:grpSpPr>
            <a:xfrm>
              <a:off x="6902316" y="2470705"/>
              <a:ext cx="1014949" cy="2081010"/>
              <a:chOff x="6060535" y="2471511"/>
              <a:chExt cx="1014949" cy="2081010"/>
            </a:xfrm>
          </p:grpSpPr>
          <p:grpSp>
            <p:nvGrpSpPr>
              <p:cNvPr id="70" name="群組 13">
                <a:extLst>
                  <a:ext uri="{FF2B5EF4-FFF2-40B4-BE49-F238E27FC236}">
                    <a16:creationId xmlns:a16="http://schemas.microsoft.com/office/drawing/2014/main" id="{D6F1A06B-D7B1-4533-9559-DDF84D16B15A}"/>
                  </a:ext>
                </a:extLst>
              </p:cNvPr>
              <p:cNvGrpSpPr/>
              <p:nvPr/>
            </p:nvGrpSpPr>
            <p:grpSpPr>
              <a:xfrm rot="5400000">
                <a:off x="6060535" y="2471511"/>
                <a:ext cx="1014949" cy="1014949"/>
                <a:chOff x="3377220" y="2581728"/>
                <a:chExt cx="1184801" cy="1184801"/>
              </a:xfrm>
            </p:grpSpPr>
            <p:sp>
              <p:nvSpPr>
                <p:cNvPr id="78" name="Shape 279">
                  <a:extLst>
                    <a:ext uri="{FF2B5EF4-FFF2-40B4-BE49-F238E27FC236}">
                      <a16:creationId xmlns:a16="http://schemas.microsoft.com/office/drawing/2014/main" id="{2844831E-6D33-45AB-B609-913357DF4766}"/>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cs typeface="+mn-ea"/>
                    <a:sym typeface="+mn-lt"/>
                  </a:endParaRPr>
                </a:p>
              </p:txBody>
            </p:sp>
            <p:sp>
              <p:nvSpPr>
                <p:cNvPr id="79" name="Shape 280">
                  <a:extLst>
                    <a:ext uri="{FF2B5EF4-FFF2-40B4-BE49-F238E27FC236}">
                      <a16:creationId xmlns:a16="http://schemas.microsoft.com/office/drawing/2014/main" id="{10FE3E80-620F-424D-B553-9D13F00B32D4}"/>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cs typeface="+mn-ea"/>
                    <a:sym typeface="+mn-lt"/>
                  </a:endParaRPr>
                </a:p>
              </p:txBody>
            </p:sp>
          </p:grpSp>
          <p:grpSp>
            <p:nvGrpSpPr>
              <p:cNvPr id="71" name="群組 14">
                <a:extLst>
                  <a:ext uri="{FF2B5EF4-FFF2-40B4-BE49-F238E27FC236}">
                    <a16:creationId xmlns:a16="http://schemas.microsoft.com/office/drawing/2014/main" id="{313AFF13-0065-4522-9CB3-F6EEB49C18D4}"/>
                  </a:ext>
                </a:extLst>
              </p:cNvPr>
              <p:cNvGrpSpPr/>
              <p:nvPr/>
            </p:nvGrpSpPr>
            <p:grpSpPr>
              <a:xfrm rot="16200000" flipV="1">
                <a:off x="6060535" y="3537572"/>
                <a:ext cx="1014949" cy="1014949"/>
                <a:chOff x="3377220" y="2581728"/>
                <a:chExt cx="1184801" cy="1184801"/>
              </a:xfrm>
            </p:grpSpPr>
            <p:sp>
              <p:nvSpPr>
                <p:cNvPr id="76" name="Shape 279">
                  <a:extLst>
                    <a:ext uri="{FF2B5EF4-FFF2-40B4-BE49-F238E27FC236}">
                      <a16:creationId xmlns:a16="http://schemas.microsoft.com/office/drawing/2014/main" id="{93698261-16AA-43F8-B408-83826DC1E40B}"/>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cs typeface="+mn-ea"/>
                    <a:sym typeface="+mn-lt"/>
                  </a:endParaRPr>
                </a:p>
              </p:txBody>
            </p:sp>
            <p:sp>
              <p:nvSpPr>
                <p:cNvPr id="77" name="Shape 280">
                  <a:extLst>
                    <a:ext uri="{FF2B5EF4-FFF2-40B4-BE49-F238E27FC236}">
                      <a16:creationId xmlns:a16="http://schemas.microsoft.com/office/drawing/2014/main" id="{6F3A66DA-8A89-4AB8-B411-F88675D98FDE}"/>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cs typeface="+mn-ea"/>
                    <a:sym typeface="+mn-lt"/>
                  </a:endParaRPr>
                </a:p>
              </p:txBody>
            </p:sp>
          </p:grpSp>
          <p:pic>
            <p:nvPicPr>
              <p:cNvPr id="72" name="Shape 628" descr="C:\Users\user\Desktop\Qfinder_PPT\電腦2.png">
                <a:extLst>
                  <a:ext uri="{FF2B5EF4-FFF2-40B4-BE49-F238E27FC236}">
                    <a16:creationId xmlns:a16="http://schemas.microsoft.com/office/drawing/2014/main" id="{C9122C47-3021-471B-9B45-74612C7F331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52197" y="3796066"/>
                <a:ext cx="666619" cy="680036"/>
              </a:xfrm>
              <a:prstGeom prst="rect">
                <a:avLst/>
              </a:prstGeom>
              <a:noFill/>
              <a:ln>
                <a:noFill/>
              </a:ln>
            </p:spPr>
          </p:pic>
          <p:pic>
            <p:nvPicPr>
              <p:cNvPr id="73" name="圖片 18" descr="螢幕+手機.png">
                <a:extLst>
                  <a:ext uri="{FF2B5EF4-FFF2-40B4-BE49-F238E27FC236}">
                    <a16:creationId xmlns:a16="http://schemas.microsoft.com/office/drawing/2014/main" id="{B8DB185B-2784-47B9-A6EC-415E2970B8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3556" y="2705382"/>
                <a:ext cx="801400" cy="712602"/>
              </a:xfrm>
              <a:prstGeom prst="rect">
                <a:avLst/>
              </a:prstGeom>
            </p:spPr>
          </p:pic>
          <p:pic>
            <p:nvPicPr>
              <p:cNvPr id="74" name="圖片 41">
                <a:extLst>
                  <a:ext uri="{FF2B5EF4-FFF2-40B4-BE49-F238E27FC236}">
                    <a16:creationId xmlns:a16="http://schemas.microsoft.com/office/drawing/2014/main" id="{477D3379-9317-4BBD-85C6-7279F1CF45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2935" y="3845048"/>
                <a:ext cx="342642" cy="337489"/>
              </a:xfrm>
              <a:prstGeom prst="rect">
                <a:avLst/>
              </a:prstGeom>
            </p:spPr>
          </p:pic>
          <p:pic>
            <p:nvPicPr>
              <p:cNvPr id="75" name="圖片 45">
                <a:extLst>
                  <a:ext uri="{FF2B5EF4-FFF2-40B4-BE49-F238E27FC236}">
                    <a16:creationId xmlns:a16="http://schemas.microsoft.com/office/drawing/2014/main" id="{7741F396-ED03-4FB5-B5C4-A43489D2CA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4612" y="2822403"/>
                <a:ext cx="317734" cy="320830"/>
              </a:xfrm>
              <a:prstGeom prst="rect">
                <a:avLst/>
              </a:prstGeom>
            </p:spPr>
          </p:pic>
        </p:grpSp>
        <p:grpSp>
          <p:nvGrpSpPr>
            <p:cNvPr id="51" name="群組 53">
              <a:extLst>
                <a:ext uri="{FF2B5EF4-FFF2-40B4-BE49-F238E27FC236}">
                  <a16:creationId xmlns:a16="http://schemas.microsoft.com/office/drawing/2014/main" id="{DDCFBEE8-2D8E-47D7-8B9A-E9ED87DA55C2}"/>
                </a:ext>
              </a:extLst>
            </p:cNvPr>
            <p:cNvGrpSpPr/>
            <p:nvPr/>
          </p:nvGrpSpPr>
          <p:grpSpPr>
            <a:xfrm>
              <a:off x="569817" y="2235050"/>
              <a:ext cx="1916078" cy="2476314"/>
              <a:chOff x="-85087" y="2377006"/>
              <a:chExt cx="1916078" cy="2476314"/>
            </a:xfrm>
          </p:grpSpPr>
          <p:grpSp>
            <p:nvGrpSpPr>
              <p:cNvPr id="57" name="群組 28">
                <a:extLst>
                  <a:ext uri="{FF2B5EF4-FFF2-40B4-BE49-F238E27FC236}">
                    <a16:creationId xmlns:a16="http://schemas.microsoft.com/office/drawing/2014/main" id="{84043C0C-8B01-4BB5-8C30-6AE74DED10BA}"/>
                  </a:ext>
                </a:extLst>
              </p:cNvPr>
              <p:cNvGrpSpPr/>
              <p:nvPr/>
            </p:nvGrpSpPr>
            <p:grpSpPr>
              <a:xfrm rot="838089">
                <a:off x="-85087" y="2377006"/>
                <a:ext cx="1916078" cy="2476314"/>
                <a:chOff x="659413" y="2282127"/>
                <a:chExt cx="1916078" cy="2476314"/>
              </a:xfrm>
            </p:grpSpPr>
            <p:grpSp>
              <p:nvGrpSpPr>
                <p:cNvPr id="61" name="群組 19">
                  <a:extLst>
                    <a:ext uri="{FF2B5EF4-FFF2-40B4-BE49-F238E27FC236}">
                      <a16:creationId xmlns:a16="http://schemas.microsoft.com/office/drawing/2014/main" id="{01FC4C98-DF2C-4F57-95D6-8F1F63C485B7}"/>
                    </a:ext>
                  </a:extLst>
                </p:cNvPr>
                <p:cNvGrpSpPr/>
                <p:nvPr/>
              </p:nvGrpSpPr>
              <p:grpSpPr>
                <a:xfrm rot="18106256" flipH="1">
                  <a:off x="1221457" y="2282127"/>
                  <a:ext cx="1014949" cy="1014949"/>
                  <a:chOff x="3375501" y="2635069"/>
                  <a:chExt cx="1184801" cy="1184801"/>
                </a:xfrm>
              </p:grpSpPr>
              <p:sp>
                <p:nvSpPr>
                  <p:cNvPr id="68" name="Shape 279">
                    <a:extLst>
                      <a:ext uri="{FF2B5EF4-FFF2-40B4-BE49-F238E27FC236}">
                        <a16:creationId xmlns:a16="http://schemas.microsoft.com/office/drawing/2014/main" id="{59EC0BAE-6F30-4ED1-8D52-9FCF322A943D}"/>
                      </a:ext>
                    </a:extLst>
                  </p:cNvPr>
                  <p:cNvSpPr/>
                  <p:nvPr/>
                </p:nvSpPr>
                <p:spPr>
                  <a:xfrm rot="5400000">
                    <a:off x="3375501" y="2635069"/>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cs typeface="+mn-ea"/>
                      <a:sym typeface="+mn-lt"/>
                    </a:endParaRPr>
                  </a:p>
                </p:txBody>
              </p:sp>
              <p:sp>
                <p:nvSpPr>
                  <p:cNvPr id="69" name="Shape 280">
                    <a:extLst>
                      <a:ext uri="{FF2B5EF4-FFF2-40B4-BE49-F238E27FC236}">
                        <a16:creationId xmlns:a16="http://schemas.microsoft.com/office/drawing/2014/main" id="{5AA91910-B73B-4BF4-BECA-156342EABC27}"/>
                      </a:ext>
                    </a:extLst>
                  </p:cNvPr>
                  <p:cNvSpPr/>
                  <p:nvPr/>
                </p:nvSpPr>
                <p:spPr>
                  <a:xfrm rot="2700000">
                    <a:off x="3439953" y="2692477"/>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cs typeface="+mn-ea"/>
                      <a:sym typeface="+mn-lt"/>
                    </a:endParaRPr>
                  </a:p>
                </p:txBody>
              </p:sp>
            </p:grpSp>
            <p:grpSp>
              <p:nvGrpSpPr>
                <p:cNvPr id="62" name="群組 22">
                  <a:extLst>
                    <a:ext uri="{FF2B5EF4-FFF2-40B4-BE49-F238E27FC236}">
                      <a16:creationId xmlns:a16="http://schemas.microsoft.com/office/drawing/2014/main" id="{426FEF85-65B5-44E4-B82F-7AC65171344F}"/>
                    </a:ext>
                  </a:extLst>
                </p:cNvPr>
                <p:cNvGrpSpPr/>
                <p:nvPr/>
              </p:nvGrpSpPr>
              <p:grpSpPr>
                <a:xfrm rot="7306256" flipH="1" flipV="1">
                  <a:off x="659413" y="3184141"/>
                  <a:ext cx="1014949" cy="1014949"/>
                  <a:chOff x="3377220" y="2581728"/>
                  <a:chExt cx="1184801" cy="1184801"/>
                </a:xfrm>
              </p:grpSpPr>
              <p:sp>
                <p:nvSpPr>
                  <p:cNvPr id="66" name="Shape 279">
                    <a:extLst>
                      <a:ext uri="{FF2B5EF4-FFF2-40B4-BE49-F238E27FC236}">
                        <a16:creationId xmlns:a16="http://schemas.microsoft.com/office/drawing/2014/main" id="{14CB1667-6D7B-40D9-BCCF-E0249590F6F4}"/>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cs typeface="+mn-ea"/>
                      <a:sym typeface="+mn-lt"/>
                    </a:endParaRPr>
                  </a:p>
                </p:txBody>
              </p:sp>
              <p:sp>
                <p:nvSpPr>
                  <p:cNvPr id="67" name="Shape 280">
                    <a:extLst>
                      <a:ext uri="{FF2B5EF4-FFF2-40B4-BE49-F238E27FC236}">
                        <a16:creationId xmlns:a16="http://schemas.microsoft.com/office/drawing/2014/main" id="{EE7B4CE9-3622-4164-9D50-036884DD410B}"/>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cs typeface="+mn-ea"/>
                      <a:sym typeface="+mn-lt"/>
                    </a:endParaRPr>
                  </a:p>
                </p:txBody>
              </p:sp>
            </p:grpSp>
            <p:grpSp>
              <p:nvGrpSpPr>
                <p:cNvPr id="63" name="群組 25">
                  <a:extLst>
                    <a:ext uri="{FF2B5EF4-FFF2-40B4-BE49-F238E27FC236}">
                      <a16:creationId xmlns:a16="http://schemas.microsoft.com/office/drawing/2014/main" id="{E9C60365-CB0A-4AE7-8A9A-F7BCDFB3F96F}"/>
                    </a:ext>
                  </a:extLst>
                </p:cNvPr>
                <p:cNvGrpSpPr/>
                <p:nvPr/>
              </p:nvGrpSpPr>
              <p:grpSpPr>
                <a:xfrm rot="2039683" flipH="1" flipV="1">
                  <a:off x="1560542" y="3743492"/>
                  <a:ext cx="1014949" cy="1014949"/>
                  <a:chOff x="3363160" y="2603372"/>
                  <a:chExt cx="1184801" cy="1184801"/>
                </a:xfrm>
              </p:grpSpPr>
              <p:sp>
                <p:nvSpPr>
                  <p:cNvPr id="64" name="Shape 279">
                    <a:extLst>
                      <a:ext uri="{FF2B5EF4-FFF2-40B4-BE49-F238E27FC236}">
                        <a16:creationId xmlns:a16="http://schemas.microsoft.com/office/drawing/2014/main" id="{6723A1D2-39EA-42FB-B0BF-32030FCAC6B8}"/>
                      </a:ext>
                    </a:extLst>
                  </p:cNvPr>
                  <p:cNvSpPr/>
                  <p:nvPr/>
                </p:nvSpPr>
                <p:spPr>
                  <a:xfrm rot="5260893">
                    <a:off x="3363160" y="2603372"/>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cs typeface="+mn-ea"/>
                      <a:sym typeface="+mn-lt"/>
                    </a:endParaRPr>
                  </a:p>
                </p:txBody>
              </p:sp>
              <p:sp>
                <p:nvSpPr>
                  <p:cNvPr id="65" name="Shape 280">
                    <a:extLst>
                      <a:ext uri="{FF2B5EF4-FFF2-40B4-BE49-F238E27FC236}">
                        <a16:creationId xmlns:a16="http://schemas.microsoft.com/office/drawing/2014/main" id="{7EA5BC3D-B8E7-4E2E-A82B-1AF839942AEA}"/>
                      </a:ext>
                    </a:extLst>
                  </p:cNvPr>
                  <p:cNvSpPr/>
                  <p:nvPr/>
                </p:nvSpPr>
                <p:spPr>
                  <a:xfrm rot="2560893">
                    <a:off x="3427613" y="2660779"/>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cs typeface="+mn-ea"/>
                      <a:sym typeface="+mn-lt"/>
                    </a:endParaRPr>
                  </a:p>
                </p:txBody>
              </p:sp>
            </p:grpSp>
          </p:grpSp>
          <p:pic>
            <p:nvPicPr>
              <p:cNvPr id="58" name="圖片 34">
                <a:extLst>
                  <a:ext uri="{FF2B5EF4-FFF2-40B4-BE49-F238E27FC236}">
                    <a16:creationId xmlns:a16="http://schemas.microsoft.com/office/drawing/2014/main" id="{B6D9AAB5-B86A-4B16-8FD1-C78F556680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025" y="3400720"/>
                <a:ext cx="557003" cy="557003"/>
              </a:xfrm>
              <a:prstGeom prst="rect">
                <a:avLst/>
              </a:prstGeom>
              <a:effectLst>
                <a:outerShdw blurRad="63500" sx="102000" sy="102000" algn="ctr" rotWithShape="0">
                  <a:prstClr val="black">
                    <a:alpha val="40000"/>
                  </a:prstClr>
                </a:outerShdw>
              </a:effectLst>
            </p:spPr>
          </p:pic>
          <p:pic>
            <p:nvPicPr>
              <p:cNvPr id="59" name="圖片 52">
                <a:extLst>
                  <a:ext uri="{FF2B5EF4-FFF2-40B4-BE49-F238E27FC236}">
                    <a16:creationId xmlns:a16="http://schemas.microsoft.com/office/drawing/2014/main" id="{8565407A-0F71-4192-870D-07F30CC76E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449" y="2646844"/>
                <a:ext cx="558000" cy="558000"/>
              </a:xfrm>
              <a:prstGeom prst="rect">
                <a:avLst/>
              </a:prstGeom>
              <a:effectLst>
                <a:outerShdw blurRad="63500" sx="102000" sy="102000" algn="ctr" rotWithShape="0">
                  <a:prstClr val="black">
                    <a:alpha val="40000"/>
                  </a:prstClr>
                </a:outerShdw>
              </a:effectLst>
            </p:spPr>
          </p:pic>
          <p:pic>
            <p:nvPicPr>
              <p:cNvPr id="60" name="圖片 6">
                <a:extLst>
                  <a:ext uri="{FF2B5EF4-FFF2-40B4-BE49-F238E27FC236}">
                    <a16:creationId xmlns:a16="http://schemas.microsoft.com/office/drawing/2014/main" id="{65E88AB6-3DA5-45B6-972A-995246AA3C1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7199" y="4153997"/>
                <a:ext cx="576936" cy="558000"/>
              </a:xfrm>
              <a:prstGeom prst="roundRect">
                <a:avLst>
                  <a:gd name="adj" fmla="val 17421"/>
                </a:avLst>
              </a:prstGeom>
              <a:effectLst>
                <a:outerShdw blurRad="63500" sx="102000" sy="102000" algn="ctr" rotWithShape="0">
                  <a:prstClr val="black">
                    <a:alpha val="40000"/>
                  </a:prstClr>
                </a:outerShdw>
              </a:effectLst>
            </p:spPr>
          </p:pic>
        </p:grpSp>
        <p:sp>
          <p:nvSpPr>
            <p:cNvPr id="52" name="文字方塊 37">
              <a:extLst>
                <a:ext uri="{FF2B5EF4-FFF2-40B4-BE49-F238E27FC236}">
                  <a16:creationId xmlns:a16="http://schemas.microsoft.com/office/drawing/2014/main" id="{ED62DC4B-BB74-420A-8CFD-F91F39337AC8}"/>
                </a:ext>
              </a:extLst>
            </p:cNvPr>
            <p:cNvSpPr txBox="1"/>
            <p:nvPr/>
          </p:nvSpPr>
          <p:spPr>
            <a:xfrm>
              <a:off x="2742852" y="3724198"/>
              <a:ext cx="1210825" cy="221607"/>
            </a:xfrm>
            <a:prstGeom prst="rect">
              <a:avLst/>
            </a:prstGeom>
            <a:noFill/>
          </p:spPr>
          <p:txBody>
            <a:bodyPr wrap="square" rtlCol="0" anchor="t">
              <a:spAutoFit/>
            </a:bodyPr>
            <a:lstStyle/>
            <a:p>
              <a:pPr algn="ctr"/>
              <a:r>
                <a:rPr lang="en-US" altLang="zh-TW" sz="1000" b="1">
                  <a:cs typeface="+mn-ea"/>
                  <a:sym typeface="+mn-lt"/>
                </a:rPr>
                <a:t>TBS-464</a:t>
              </a:r>
            </a:p>
          </p:txBody>
        </p:sp>
        <p:sp>
          <p:nvSpPr>
            <p:cNvPr id="53" name="文字方塊 38">
              <a:extLst>
                <a:ext uri="{FF2B5EF4-FFF2-40B4-BE49-F238E27FC236}">
                  <a16:creationId xmlns:a16="http://schemas.microsoft.com/office/drawing/2014/main" id="{EA62FBA2-94F8-4F4C-BD4A-4BCE2820BAB1}"/>
                </a:ext>
              </a:extLst>
            </p:cNvPr>
            <p:cNvSpPr txBox="1"/>
            <p:nvPr/>
          </p:nvSpPr>
          <p:spPr>
            <a:xfrm>
              <a:off x="6012954" y="3255166"/>
              <a:ext cx="830887" cy="221607"/>
            </a:xfrm>
            <a:prstGeom prst="rect">
              <a:avLst/>
            </a:prstGeom>
            <a:noFill/>
          </p:spPr>
          <p:txBody>
            <a:bodyPr wrap="square" rtlCol="0" anchor="t">
              <a:spAutoFit/>
            </a:bodyPr>
            <a:lstStyle/>
            <a:p>
              <a:pPr algn="ctr"/>
              <a:r>
                <a:rPr lang="en-US" altLang="zh-TW" sz="1000" b="1">
                  <a:cs typeface="+mn-ea"/>
                  <a:sym typeface="+mn-lt"/>
                </a:rPr>
                <a:t>USB 3.0</a:t>
              </a:r>
            </a:p>
          </p:txBody>
        </p:sp>
        <p:sp>
          <p:nvSpPr>
            <p:cNvPr id="54" name="文字方塊 40">
              <a:extLst>
                <a:ext uri="{FF2B5EF4-FFF2-40B4-BE49-F238E27FC236}">
                  <a16:creationId xmlns:a16="http://schemas.microsoft.com/office/drawing/2014/main" id="{779E1127-693F-4287-8713-6E994CF12433}"/>
                </a:ext>
              </a:extLst>
            </p:cNvPr>
            <p:cNvSpPr txBox="1"/>
            <p:nvPr/>
          </p:nvSpPr>
          <p:spPr>
            <a:xfrm>
              <a:off x="3751656" y="3286308"/>
              <a:ext cx="830887" cy="221607"/>
            </a:xfrm>
            <a:prstGeom prst="rect">
              <a:avLst/>
            </a:prstGeom>
            <a:noFill/>
          </p:spPr>
          <p:txBody>
            <a:bodyPr wrap="square" rtlCol="0" anchor="t">
              <a:spAutoFit/>
            </a:bodyPr>
            <a:lstStyle/>
            <a:p>
              <a:pPr algn="ctr"/>
              <a:r>
                <a:rPr lang="en-US" altLang="zh-TW" sz="1000" b="1">
                  <a:cs typeface="+mn-ea"/>
                  <a:sym typeface="+mn-lt"/>
                </a:rPr>
                <a:t>USB 3.0</a:t>
              </a:r>
            </a:p>
          </p:txBody>
        </p:sp>
        <p:sp>
          <p:nvSpPr>
            <p:cNvPr id="55" name="文字方塊 37">
              <a:extLst>
                <a:ext uri="{FF2B5EF4-FFF2-40B4-BE49-F238E27FC236}">
                  <a16:creationId xmlns:a16="http://schemas.microsoft.com/office/drawing/2014/main" id="{806EE9A5-0084-48A0-87A5-9932DE53D3CB}"/>
                </a:ext>
              </a:extLst>
            </p:cNvPr>
            <p:cNvSpPr txBox="1"/>
            <p:nvPr/>
          </p:nvSpPr>
          <p:spPr>
            <a:xfrm>
              <a:off x="4657690" y="4470455"/>
              <a:ext cx="1210825" cy="249308"/>
            </a:xfrm>
            <a:prstGeom prst="rect">
              <a:avLst/>
            </a:prstGeom>
            <a:noFill/>
          </p:spPr>
          <p:txBody>
            <a:bodyPr wrap="square" rtlCol="0" anchor="t">
              <a:spAutoFit/>
            </a:bodyPr>
            <a:lstStyle/>
            <a:p>
              <a:pPr algn="ctr"/>
              <a:r>
                <a:rPr lang="en-US" altLang="zh-TW" sz="1200" b="1">
                  <a:cs typeface="+mn-ea"/>
                  <a:sym typeface="+mn-lt"/>
                </a:rPr>
                <a:t>TR-004</a:t>
              </a:r>
            </a:p>
          </p:txBody>
        </p:sp>
        <p:sp>
          <p:nvSpPr>
            <p:cNvPr id="56" name="文字方塊 37">
              <a:extLst>
                <a:ext uri="{FF2B5EF4-FFF2-40B4-BE49-F238E27FC236}">
                  <a16:creationId xmlns:a16="http://schemas.microsoft.com/office/drawing/2014/main" id="{4B6F6D68-9688-40EF-AA2C-54F46B00B70D}"/>
                </a:ext>
              </a:extLst>
            </p:cNvPr>
            <p:cNvSpPr txBox="1"/>
            <p:nvPr/>
          </p:nvSpPr>
          <p:spPr>
            <a:xfrm>
              <a:off x="4640544" y="2366077"/>
              <a:ext cx="1210825" cy="290859"/>
            </a:xfrm>
            <a:prstGeom prst="rect">
              <a:avLst/>
            </a:prstGeom>
            <a:noFill/>
          </p:spPr>
          <p:txBody>
            <a:bodyPr wrap="square" rtlCol="0" anchor="t">
              <a:spAutoFit/>
            </a:bodyPr>
            <a:lstStyle/>
            <a:p>
              <a:pPr algn="ctr"/>
              <a:r>
                <a:rPr lang="zh-CN" altLang="en-US" sz="1500" b="1">
                  <a:solidFill>
                    <a:schemeClr val="bg2">
                      <a:lumMod val="25000"/>
                    </a:schemeClr>
                  </a:solidFill>
                  <a:cs typeface="+mn-ea"/>
                  <a:sym typeface="+mn-lt"/>
                </a:rPr>
                <a:t>擇一連線</a:t>
              </a:r>
              <a:endParaRPr lang="en-US" altLang="zh-TW" sz="1500" b="1">
                <a:solidFill>
                  <a:schemeClr val="bg2">
                    <a:lumMod val="25000"/>
                  </a:schemeClr>
                </a:solidFill>
                <a:cs typeface="+mn-ea"/>
                <a:sym typeface="+mn-lt"/>
              </a:endParaRPr>
            </a:p>
          </p:txBody>
        </p:sp>
      </p:grpSp>
      <p:grpSp>
        <p:nvGrpSpPr>
          <p:cNvPr id="80" name="群組 79">
            <a:extLst>
              <a:ext uri="{FF2B5EF4-FFF2-40B4-BE49-F238E27FC236}">
                <a16:creationId xmlns:a16="http://schemas.microsoft.com/office/drawing/2014/main" id="{475272E1-E149-4C94-B7D0-5A4974C593D9}"/>
              </a:ext>
            </a:extLst>
          </p:cNvPr>
          <p:cNvGrpSpPr/>
          <p:nvPr/>
        </p:nvGrpSpPr>
        <p:grpSpPr>
          <a:xfrm>
            <a:off x="2837841" y="3120548"/>
            <a:ext cx="1485929" cy="801496"/>
            <a:chOff x="3009413" y="2571750"/>
            <a:chExt cx="6152681" cy="3318698"/>
          </a:xfrm>
        </p:grpSpPr>
        <p:pic>
          <p:nvPicPr>
            <p:cNvPr id="81" name="圖片 80">
              <a:extLst>
                <a:ext uri="{FF2B5EF4-FFF2-40B4-BE49-F238E27FC236}">
                  <a16:creationId xmlns:a16="http://schemas.microsoft.com/office/drawing/2014/main" id="{575B9C02-A776-487F-83DE-F48B0FBC26A5}"/>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009413" y="4544505"/>
              <a:ext cx="6152681" cy="665265"/>
            </a:xfrm>
            <a:prstGeom prst="rect">
              <a:avLst/>
            </a:prstGeom>
          </p:spPr>
        </p:pic>
        <p:pic>
          <p:nvPicPr>
            <p:cNvPr id="82" name="圖片 81">
              <a:extLst>
                <a:ext uri="{FF2B5EF4-FFF2-40B4-BE49-F238E27FC236}">
                  <a16:creationId xmlns:a16="http://schemas.microsoft.com/office/drawing/2014/main" id="{854DDDF4-2FEC-4798-B166-C182C37B3CA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92659" y="2571750"/>
              <a:ext cx="5308973" cy="3318698"/>
            </a:xfrm>
            <a:prstGeom prst="rect">
              <a:avLst/>
            </a:prstGeom>
          </p:spPr>
        </p:pic>
      </p:grpSp>
    </p:spTree>
    <p:extLst>
      <p:ext uri="{BB962C8B-B14F-4D97-AF65-F5344CB8AC3E}">
        <p14:creationId xmlns:p14="http://schemas.microsoft.com/office/powerpoint/2010/main" val="151289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0144A32-60F6-4A4E-ADEC-8DA4EBAE8DE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圖片 3">
            <a:extLst>
              <a:ext uri="{FF2B5EF4-FFF2-40B4-BE49-F238E27FC236}">
                <a16:creationId xmlns:a16="http://schemas.microsoft.com/office/drawing/2014/main" id="{210248D1-99AB-4C65-81B1-AF84FBA4F3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4528" y="1113315"/>
            <a:ext cx="4530737" cy="3811351"/>
          </a:xfrm>
          <a:prstGeom prst="rect">
            <a:avLst/>
          </a:prstGeom>
          <a:effectLst>
            <a:outerShdw blurRad="317500" dist="38100" dir="2700000" sx="98000" sy="98000" algn="tl" rotWithShape="0">
              <a:prstClr val="black">
                <a:alpha val="23000"/>
              </a:prstClr>
            </a:outerShdw>
          </a:effectLst>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0" y="198486"/>
            <a:ext cx="9144000" cy="822960"/>
          </a:xfrm>
          <a:effectLst/>
        </p:spPr>
        <p:txBody>
          <a:bodyPr>
            <a:normAutofit/>
          </a:bodyPr>
          <a:lstStyle/>
          <a:p>
            <a:pPr algn="ctr"/>
            <a:r>
              <a:rPr lang="en-US" altLang="zh-CN" sz="3600">
                <a:solidFill>
                  <a:schemeClr val="bg2">
                    <a:lumMod val="10000"/>
                  </a:schemeClr>
                </a:solidFill>
                <a:latin typeface="+mn-lt"/>
                <a:ea typeface="+mn-ea"/>
                <a:cs typeface="+mn-ea"/>
                <a:sym typeface="+mn-lt"/>
              </a:rPr>
              <a:t>M.2 </a:t>
            </a:r>
            <a:r>
              <a:rPr lang="en-US" altLang="zh-CN" sz="3600" err="1">
                <a:solidFill>
                  <a:schemeClr val="bg2">
                    <a:lumMod val="10000"/>
                  </a:schemeClr>
                </a:solidFill>
                <a:latin typeface="+mn-lt"/>
                <a:ea typeface="+mn-ea"/>
                <a:cs typeface="+mn-ea"/>
                <a:sym typeface="+mn-lt"/>
              </a:rPr>
              <a:t>NVMe</a:t>
            </a:r>
            <a:r>
              <a:rPr lang="en-US" altLang="zh-CN" sz="3600">
                <a:solidFill>
                  <a:schemeClr val="bg2">
                    <a:lumMod val="10000"/>
                  </a:schemeClr>
                </a:solidFill>
                <a:latin typeface="+mn-lt"/>
                <a:ea typeface="+mn-ea"/>
                <a:cs typeface="+mn-ea"/>
                <a:sym typeface="+mn-lt"/>
              </a:rPr>
              <a:t> SSD </a:t>
            </a:r>
            <a:r>
              <a:rPr lang="zh-TW" altLang="en-US" sz="3600">
                <a:solidFill>
                  <a:schemeClr val="bg2">
                    <a:lumMod val="10000"/>
                  </a:schemeClr>
                </a:solidFill>
                <a:latin typeface="+mn-lt"/>
                <a:ea typeface="+mn-ea"/>
                <a:cs typeface="+mn-ea"/>
                <a:sym typeface="+mn-lt"/>
              </a:rPr>
              <a:t>為快而生</a:t>
            </a:r>
            <a:endParaRPr lang="en-US" sz="3600">
              <a:solidFill>
                <a:schemeClr val="bg2">
                  <a:lumMod val="10000"/>
                </a:schemeClr>
              </a:solidFill>
              <a:latin typeface="+mn-lt"/>
              <a:ea typeface="+mn-ea"/>
              <a:cs typeface="+mn-ea"/>
              <a:sym typeface="+mn-lt"/>
            </a:endParaRPr>
          </a:p>
        </p:txBody>
      </p:sp>
      <p:sp>
        <p:nvSpPr>
          <p:cNvPr id="20" name="TextBox 19">
            <a:extLst>
              <a:ext uri="{FF2B5EF4-FFF2-40B4-BE49-F238E27FC236}">
                <a16:creationId xmlns:a16="http://schemas.microsoft.com/office/drawing/2014/main" id="{E375B476-5235-AC44-BBBC-6B66FDFBCE95}"/>
              </a:ext>
            </a:extLst>
          </p:cNvPr>
          <p:cNvSpPr txBox="1"/>
          <p:nvPr/>
        </p:nvSpPr>
        <p:spPr>
          <a:xfrm>
            <a:off x="5558002" y="2008358"/>
            <a:ext cx="2863261" cy="1056251"/>
          </a:xfrm>
          <a:prstGeom prst="rect">
            <a:avLst/>
          </a:prstGeom>
          <a:noFill/>
        </p:spPr>
        <p:txBody>
          <a:bodyPr wrap="square" lIns="91440" tIns="45720" rIns="91440" bIns="45720" rtlCol="0" anchor="t">
            <a:spAutoFit/>
          </a:bodyPr>
          <a:lstStyle/>
          <a:p>
            <a:pPr>
              <a:lnSpc>
                <a:spcPts val="2600"/>
              </a:lnSpc>
            </a:pPr>
            <a:r>
              <a:rPr lang="en-US" altLang="zh-CN" sz="1850">
                <a:cs typeface="+mn-ea"/>
                <a:sym typeface="+mn-lt"/>
              </a:rPr>
              <a:t>4 x M.2 2280 </a:t>
            </a:r>
            <a:r>
              <a:rPr lang="en-US" altLang="zh-TW" sz="1850" err="1">
                <a:cs typeface="+mn-ea"/>
                <a:sym typeface="+mn-lt"/>
              </a:rPr>
              <a:t>NVMe</a:t>
            </a:r>
            <a:r>
              <a:rPr lang="en-US" altLang="zh-TW" sz="1850">
                <a:cs typeface="+mn-ea"/>
                <a:sym typeface="+mn-lt"/>
              </a:rPr>
              <a:t> </a:t>
            </a:r>
          </a:p>
          <a:p>
            <a:pPr>
              <a:lnSpc>
                <a:spcPts val="2600"/>
              </a:lnSpc>
            </a:pPr>
            <a:r>
              <a:rPr lang="en-US" altLang="zh-TW" sz="1850">
                <a:cs typeface="+mn-ea"/>
                <a:sym typeface="+mn-lt"/>
              </a:rPr>
              <a:t>Gen 3 x 2 </a:t>
            </a:r>
            <a:r>
              <a:rPr lang="en-US" altLang="zh-CN" sz="1850">
                <a:cs typeface="+mn-ea"/>
                <a:sym typeface="+mn-lt"/>
              </a:rPr>
              <a:t>SSD</a:t>
            </a:r>
            <a:r>
              <a:rPr lang="zh-TW" altLang="en-US" sz="1850">
                <a:cs typeface="+mn-ea"/>
                <a:sym typeface="+mn-lt"/>
              </a:rPr>
              <a:t> 插槽</a:t>
            </a:r>
            <a:endParaRPr lang="en-US" altLang="zh-TW" sz="1850">
              <a:cs typeface="+mn-ea"/>
            </a:endParaRPr>
          </a:p>
          <a:p>
            <a:pPr>
              <a:lnSpc>
                <a:spcPts val="2600"/>
              </a:lnSpc>
            </a:pPr>
            <a:r>
              <a:rPr lang="en-US" altLang="zh-TW" sz="1600">
                <a:cs typeface="+mn-ea"/>
                <a:sym typeface="+mn-lt"/>
              </a:rPr>
              <a:t>(SSD</a:t>
            </a:r>
            <a:r>
              <a:rPr lang="zh-TW" altLang="en-US" sz="1600">
                <a:cs typeface="+mn-ea"/>
                <a:sym typeface="+mn-lt"/>
              </a:rPr>
              <a:t>需額外選購</a:t>
            </a:r>
            <a:r>
              <a:rPr lang="en-US" altLang="zh-CN" sz="1600">
                <a:cs typeface="+mn-ea"/>
                <a:sym typeface="+mn-lt"/>
              </a:rPr>
              <a:t>)</a:t>
            </a:r>
            <a:endParaRPr lang="en-US" sz="1600">
              <a:cs typeface="+mn-ea"/>
              <a:sym typeface="+mn-lt"/>
            </a:endParaRPr>
          </a:p>
        </p:txBody>
      </p:sp>
      <p:cxnSp>
        <p:nvCxnSpPr>
          <p:cNvPr id="16" name="直線單箭頭接點 26">
            <a:extLst>
              <a:ext uri="{FF2B5EF4-FFF2-40B4-BE49-F238E27FC236}">
                <a16:creationId xmlns:a16="http://schemas.microsoft.com/office/drawing/2014/main" id="{A2AB9482-6FFC-4BE3-93AE-3F1E98C2697F}"/>
              </a:ext>
            </a:extLst>
          </p:cNvPr>
          <p:cNvCxnSpPr>
            <a:cxnSpLocks/>
          </p:cNvCxnSpPr>
          <p:nvPr/>
        </p:nvCxnSpPr>
        <p:spPr>
          <a:xfrm flipH="1">
            <a:off x="2222989" y="2455599"/>
            <a:ext cx="3173848" cy="0"/>
          </a:xfrm>
          <a:prstGeom prst="straightConnector1">
            <a:avLst/>
          </a:prstGeom>
          <a:noFill/>
          <a:ln w="19050" cap="rnd" cmpd="sng">
            <a:solidFill>
              <a:srgbClr val="ED7D31"/>
            </a:solidFill>
            <a:prstDash val="solid"/>
            <a:round/>
            <a:headEnd type="oval" w="lg" len="lg"/>
            <a:tailEnd type="none" w="lg" len="lg"/>
          </a:ln>
          <a:effectLst/>
        </p:spPr>
      </p:cxnSp>
    </p:spTree>
    <p:extLst>
      <p:ext uri="{BB962C8B-B14F-4D97-AF65-F5344CB8AC3E}">
        <p14:creationId xmlns:p14="http://schemas.microsoft.com/office/powerpoint/2010/main" val="718218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69" name="箭號: 向右 68">
            <a:extLst>
              <a:ext uri="{FF2B5EF4-FFF2-40B4-BE49-F238E27FC236}">
                <a16:creationId xmlns:a16="http://schemas.microsoft.com/office/drawing/2014/main" id="{B24DE1F0-BCA1-450A-AC23-61A0CE9391F5}"/>
              </a:ext>
            </a:extLst>
          </p:cNvPr>
          <p:cNvSpPr/>
          <p:nvPr/>
        </p:nvSpPr>
        <p:spPr>
          <a:xfrm rot="10800000" flipH="1">
            <a:off x="5383245" y="2616213"/>
            <a:ext cx="1972639" cy="734830"/>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0" name="箭號: 向右 69">
            <a:extLst>
              <a:ext uri="{FF2B5EF4-FFF2-40B4-BE49-F238E27FC236}">
                <a16:creationId xmlns:a16="http://schemas.microsoft.com/office/drawing/2014/main" id="{2873B383-2DEA-4732-8344-4FDED82B2D72}"/>
              </a:ext>
            </a:extLst>
          </p:cNvPr>
          <p:cNvSpPr/>
          <p:nvPr/>
        </p:nvSpPr>
        <p:spPr>
          <a:xfrm rot="10800000" flipH="1">
            <a:off x="1698696" y="3092393"/>
            <a:ext cx="1987692"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1" name="箭號: 向右 70">
            <a:extLst>
              <a:ext uri="{FF2B5EF4-FFF2-40B4-BE49-F238E27FC236}">
                <a16:creationId xmlns:a16="http://schemas.microsoft.com/office/drawing/2014/main" id="{B821D021-4866-40F0-8A63-8D08497B5DA0}"/>
              </a:ext>
            </a:extLst>
          </p:cNvPr>
          <p:cNvSpPr/>
          <p:nvPr/>
        </p:nvSpPr>
        <p:spPr>
          <a:xfrm rot="10800000" flipH="1">
            <a:off x="5383314" y="3845216"/>
            <a:ext cx="1972639"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1" name="Google Shape;211;p23"/>
          <p:cNvSpPr txBox="1">
            <a:spLocks noGrp="1"/>
          </p:cNvSpPr>
          <p:nvPr>
            <p:ph type="title"/>
          </p:nvPr>
        </p:nvSpPr>
        <p:spPr>
          <a:xfrm>
            <a:off x="0" y="142241"/>
            <a:ext cx="9143999" cy="8229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tx1">
                    <a:lumMod val="95000"/>
                    <a:lumOff val="5000"/>
                  </a:schemeClr>
                </a:solidFill>
                <a:latin typeface="+mn-lt"/>
                <a:ea typeface="+mn-ea"/>
                <a:cs typeface="+mn-ea"/>
                <a:sym typeface="+mn-lt"/>
              </a:rPr>
              <a:t>QuMagie</a:t>
            </a:r>
          </a:p>
        </p:txBody>
      </p:sp>
      <p:sp>
        <p:nvSpPr>
          <p:cNvPr id="213" name="Google Shape;213;p23"/>
          <p:cNvSpPr txBox="1">
            <a:spLocks noGrp="1"/>
          </p:cNvSpPr>
          <p:nvPr>
            <p:ph type="body" idx="4294967295"/>
          </p:nvPr>
        </p:nvSpPr>
        <p:spPr>
          <a:xfrm>
            <a:off x="574823" y="1040545"/>
            <a:ext cx="7805594" cy="3092450"/>
          </a:xfrm>
          <a:prstGeom prst="rect">
            <a:avLst/>
          </a:prstGeom>
        </p:spPr>
        <p:txBody>
          <a:bodyPr spcFirstLastPara="1" wrap="square" lIns="91425" tIns="91425" rIns="91425" bIns="91425" anchor="t" anchorCtr="0">
            <a:noAutofit/>
          </a:bodyPr>
          <a:lstStyle/>
          <a:p>
            <a:pPr marL="0" lvl="0" indent="0" algn="l" rtl="0">
              <a:lnSpc>
                <a:spcPts val="2300"/>
              </a:lnSpc>
              <a:spcBef>
                <a:spcPts val="600"/>
              </a:spcBef>
              <a:spcAft>
                <a:spcPts val="0"/>
              </a:spcAft>
              <a:buSzPts val="1600"/>
              <a:buNone/>
            </a:pPr>
            <a:r>
              <a:rPr lang="zh-TW" altLang="en-US" sz="1800">
                <a:cs typeface="+mn-ea"/>
                <a:sym typeface="+mn-lt"/>
              </a:rPr>
              <a:t>認識 </a:t>
            </a:r>
            <a:r>
              <a:rPr lang="en-US" altLang="zh-TW" sz="1800" err="1">
                <a:cs typeface="+mn-ea"/>
                <a:sym typeface="+mn-lt"/>
              </a:rPr>
              <a:t>QuMagie</a:t>
            </a:r>
            <a:endParaRPr lang="zh-TW" altLang="en-US" sz="1800">
              <a:cs typeface="+mn-ea"/>
              <a:sym typeface="+mn-lt"/>
            </a:endParaRPr>
          </a:p>
          <a:p>
            <a:pPr marL="285750" lvl="1" indent="-196850">
              <a:lnSpc>
                <a:spcPts val="2300"/>
              </a:lnSpc>
              <a:buClr>
                <a:schemeClr val="bg2">
                  <a:lumMod val="50000"/>
                </a:schemeClr>
              </a:buClr>
              <a:buSzPct val="80000"/>
            </a:pPr>
            <a:r>
              <a:rPr lang="en-US" altLang="zh-TW" sz="1500" err="1">
                <a:solidFill>
                  <a:schemeClr val="tx1">
                    <a:lumMod val="85000"/>
                    <a:lumOff val="15000"/>
                  </a:schemeClr>
                </a:solidFill>
                <a:cs typeface="+mn-ea"/>
                <a:sym typeface="+mn-lt"/>
              </a:rPr>
              <a:t>QuMaige</a:t>
            </a:r>
            <a:r>
              <a:rPr lang="zh-TW" altLang="en-US" sz="1500">
                <a:solidFill>
                  <a:schemeClr val="tx1">
                    <a:lumMod val="85000"/>
                    <a:lumOff val="15000"/>
                  </a:schemeClr>
                </a:solidFill>
                <a:cs typeface="+mn-ea"/>
                <a:sym typeface="+mn-lt"/>
              </a:rPr>
              <a:t> 為 </a:t>
            </a:r>
            <a:r>
              <a:rPr lang="en-US" altLang="zh-TW" sz="1500">
                <a:solidFill>
                  <a:schemeClr val="tx1">
                    <a:lumMod val="85000"/>
                    <a:lumOff val="15000"/>
                  </a:schemeClr>
                </a:solidFill>
                <a:cs typeface="+mn-ea"/>
                <a:sym typeface="+mn-lt"/>
              </a:rPr>
              <a:t>QNAP NAS </a:t>
            </a:r>
            <a:r>
              <a:rPr lang="zh-TW" altLang="en-US" sz="1500">
                <a:solidFill>
                  <a:schemeClr val="tx1">
                    <a:lumMod val="85000"/>
                    <a:lumOff val="15000"/>
                  </a:schemeClr>
                </a:solidFill>
                <a:cs typeface="+mn-ea"/>
                <a:sym typeface="+mn-lt"/>
              </a:rPr>
              <a:t>系統中專職照片管理的軟體，不僅擁有 </a:t>
            </a:r>
            <a:r>
              <a:rPr lang="en-US" altLang="zh-TW" sz="1500">
                <a:solidFill>
                  <a:schemeClr val="tx1">
                    <a:lumMod val="85000"/>
                    <a:lumOff val="15000"/>
                  </a:schemeClr>
                </a:solidFill>
                <a:cs typeface="+mn-ea"/>
                <a:sym typeface="+mn-lt"/>
              </a:rPr>
              <a:t>AI </a:t>
            </a:r>
            <a:r>
              <a:rPr lang="zh-TW" altLang="en-US" sz="1500">
                <a:solidFill>
                  <a:schemeClr val="tx1">
                    <a:lumMod val="85000"/>
                    <a:lumOff val="15000"/>
                  </a:schemeClr>
                </a:solidFill>
                <a:cs typeface="+mn-ea"/>
                <a:sym typeface="+mn-lt"/>
              </a:rPr>
              <a:t>智能，同時能搭配</a:t>
            </a:r>
            <a:endParaRPr lang="en-US" altLang="zh-TW" sz="1500">
              <a:solidFill>
                <a:schemeClr val="tx1">
                  <a:lumMod val="85000"/>
                  <a:lumOff val="15000"/>
                </a:schemeClr>
              </a:solidFill>
              <a:cs typeface="+mn-ea"/>
              <a:sym typeface="+mn-lt"/>
            </a:endParaRPr>
          </a:p>
          <a:p>
            <a:pPr marL="285750" lvl="1" indent="-196850">
              <a:lnSpc>
                <a:spcPts val="2300"/>
              </a:lnSpc>
              <a:buClr>
                <a:schemeClr val="bg2">
                  <a:lumMod val="50000"/>
                </a:schemeClr>
              </a:buClr>
              <a:buSzPct val="80000"/>
            </a:pPr>
            <a:r>
              <a:rPr lang="en-US" altLang="zh-TW" sz="1500">
                <a:solidFill>
                  <a:schemeClr val="tx1">
                    <a:lumMod val="85000"/>
                    <a:lumOff val="15000"/>
                  </a:schemeClr>
                </a:solidFill>
                <a:cs typeface="+mn-ea"/>
                <a:sym typeface="+mn-lt"/>
              </a:rPr>
              <a:t>NAS </a:t>
            </a:r>
            <a:r>
              <a:rPr lang="zh-TW" altLang="en-US" sz="1500">
                <a:solidFill>
                  <a:schemeClr val="tx1">
                    <a:lumMod val="85000"/>
                    <a:lumOff val="15000"/>
                  </a:schemeClr>
                </a:solidFill>
                <a:cs typeface="+mn-ea"/>
                <a:sym typeface="+mn-lt"/>
              </a:rPr>
              <a:t>彈性擴充儲存空間，讓管理照片更加聰明</a:t>
            </a:r>
          </a:p>
        </p:txBody>
      </p:sp>
      <p:sp>
        <p:nvSpPr>
          <p:cNvPr id="37" name="文字方塊 36">
            <a:extLst>
              <a:ext uri="{FF2B5EF4-FFF2-40B4-BE49-F238E27FC236}">
                <a16:creationId xmlns:a16="http://schemas.microsoft.com/office/drawing/2014/main" id="{6092F14F-4CB8-45DF-881B-60A1A5AACBA2}"/>
              </a:ext>
            </a:extLst>
          </p:cNvPr>
          <p:cNvSpPr txBox="1"/>
          <p:nvPr/>
        </p:nvSpPr>
        <p:spPr>
          <a:xfrm>
            <a:off x="526863" y="4581700"/>
            <a:ext cx="1405359" cy="303096"/>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38" name="文字方塊 37">
            <a:extLst>
              <a:ext uri="{FF2B5EF4-FFF2-40B4-BE49-F238E27FC236}">
                <a16:creationId xmlns:a16="http://schemas.microsoft.com/office/drawing/2014/main" id="{4BF8E90F-9252-40EA-8995-1903E330DC3B}"/>
              </a:ext>
            </a:extLst>
          </p:cNvPr>
          <p:cNvSpPr txBox="1"/>
          <p:nvPr/>
        </p:nvSpPr>
        <p:spPr>
          <a:xfrm>
            <a:off x="526863" y="3650094"/>
            <a:ext cx="1405359" cy="303096"/>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50" name="文字方塊 49">
            <a:extLst>
              <a:ext uri="{FF2B5EF4-FFF2-40B4-BE49-F238E27FC236}">
                <a16:creationId xmlns:a16="http://schemas.microsoft.com/office/drawing/2014/main" id="{AD148C47-D384-4F90-8F04-50154B700011}"/>
              </a:ext>
            </a:extLst>
          </p:cNvPr>
          <p:cNvSpPr txBox="1"/>
          <p:nvPr/>
        </p:nvSpPr>
        <p:spPr>
          <a:xfrm>
            <a:off x="7056242" y="3661501"/>
            <a:ext cx="1405359" cy="303096"/>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72" name="矩形: 圓角 71">
            <a:extLst>
              <a:ext uri="{FF2B5EF4-FFF2-40B4-BE49-F238E27FC236}">
                <a16:creationId xmlns:a16="http://schemas.microsoft.com/office/drawing/2014/main" id="{7D105F3F-E963-4C36-AA7E-DDB2D46C8826}"/>
              </a:ext>
            </a:extLst>
          </p:cNvPr>
          <p:cNvSpPr/>
          <p:nvPr/>
        </p:nvSpPr>
        <p:spPr>
          <a:xfrm>
            <a:off x="3753010" y="4599706"/>
            <a:ext cx="1652855" cy="342147"/>
          </a:xfrm>
          <a:prstGeom prst="roundRect">
            <a:avLst>
              <a:gd name="adj" fmla="val 13461"/>
            </a:avLst>
          </a:prstGeom>
          <a:gradFill>
            <a:gsLst>
              <a:gs pos="100000">
                <a:srgbClr val="DB6BD3"/>
              </a:gs>
              <a:gs pos="0">
                <a:srgbClr val="4338D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 name="圖形 2">
            <a:extLst>
              <a:ext uri="{FF2B5EF4-FFF2-40B4-BE49-F238E27FC236}">
                <a16:creationId xmlns:a16="http://schemas.microsoft.com/office/drawing/2014/main" id="{51B7623D-A894-4DDF-B8DE-31BCB98D4B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5600" y="2291442"/>
            <a:ext cx="968708" cy="2608058"/>
          </a:xfrm>
          <a:prstGeom prst="rect">
            <a:avLst/>
          </a:prstGeom>
          <a:effectLst>
            <a:outerShdw blurRad="342900" dist="177800" dir="3600000" algn="t" rotWithShape="0">
              <a:prstClr val="black">
                <a:alpha val="21000"/>
              </a:prstClr>
            </a:outerShdw>
          </a:effectLst>
        </p:spPr>
      </p:pic>
      <p:pic>
        <p:nvPicPr>
          <p:cNvPr id="5" name="圖形 4">
            <a:extLst>
              <a:ext uri="{FF2B5EF4-FFF2-40B4-BE49-F238E27FC236}">
                <a16:creationId xmlns:a16="http://schemas.microsoft.com/office/drawing/2014/main" id="{F134D271-ED9C-4DB6-A4E9-67C5C2655F5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746486" y="2302455"/>
            <a:ext cx="1644320" cy="2165931"/>
          </a:xfrm>
          <a:prstGeom prst="rect">
            <a:avLst/>
          </a:prstGeom>
          <a:effectLst>
            <a:outerShdw blurRad="342900" dist="177800" dir="3600000" algn="t" rotWithShape="0">
              <a:prstClr val="black">
                <a:alpha val="21000"/>
              </a:prstClr>
            </a:outerShdw>
          </a:effectLst>
        </p:spPr>
      </p:pic>
      <p:pic>
        <p:nvPicPr>
          <p:cNvPr id="7" name="圖形 6">
            <a:extLst>
              <a:ext uri="{FF2B5EF4-FFF2-40B4-BE49-F238E27FC236}">
                <a16:creationId xmlns:a16="http://schemas.microsoft.com/office/drawing/2014/main" id="{C721AE4E-D9ED-4A12-8D4A-8E908283717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406044" y="2114561"/>
            <a:ext cx="983610" cy="1609544"/>
          </a:xfrm>
          <a:prstGeom prst="rect">
            <a:avLst/>
          </a:prstGeom>
          <a:effectLst>
            <a:outerShdw blurRad="342900" dist="177800" dir="3600000" algn="t" rotWithShape="0">
              <a:prstClr val="black">
                <a:alpha val="21000"/>
              </a:prstClr>
            </a:outerShdw>
          </a:effectLst>
        </p:spPr>
      </p:pic>
      <p:pic>
        <p:nvPicPr>
          <p:cNvPr id="9" name="圖形 8">
            <a:extLst>
              <a:ext uri="{FF2B5EF4-FFF2-40B4-BE49-F238E27FC236}">
                <a16:creationId xmlns:a16="http://schemas.microsoft.com/office/drawing/2014/main" id="{E23E9A1D-6B10-4DCF-B051-EFD283CCDFD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401238" y="3824494"/>
            <a:ext cx="983611" cy="834579"/>
          </a:xfrm>
          <a:prstGeom prst="rect">
            <a:avLst/>
          </a:prstGeom>
          <a:effectLst>
            <a:outerShdw blurRad="342900" dist="177800" dir="3600000" algn="t" rotWithShape="0">
              <a:prstClr val="black">
                <a:alpha val="21000"/>
              </a:prstClr>
            </a:outerShdw>
          </a:effectLst>
        </p:spPr>
      </p:pic>
      <p:pic>
        <p:nvPicPr>
          <p:cNvPr id="34" name="圖形 33">
            <a:extLst>
              <a:ext uri="{FF2B5EF4-FFF2-40B4-BE49-F238E27FC236}">
                <a16:creationId xmlns:a16="http://schemas.microsoft.com/office/drawing/2014/main" id="{91380EA8-4BCE-4C2D-9A5E-E3DB0A69F0B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95379" y="2410655"/>
            <a:ext cx="286124" cy="485745"/>
          </a:xfrm>
          <a:prstGeom prst="rect">
            <a:avLst/>
          </a:prstGeom>
        </p:spPr>
      </p:pic>
      <p:pic>
        <p:nvPicPr>
          <p:cNvPr id="42" name="圖形 41">
            <a:extLst>
              <a:ext uri="{FF2B5EF4-FFF2-40B4-BE49-F238E27FC236}">
                <a16:creationId xmlns:a16="http://schemas.microsoft.com/office/drawing/2014/main" id="{BB9CB1A9-8C45-4A41-9DF6-17038A8961D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24918" y="3291652"/>
            <a:ext cx="552017" cy="444680"/>
          </a:xfrm>
          <a:prstGeom prst="rect">
            <a:avLst/>
          </a:prstGeom>
        </p:spPr>
      </p:pic>
      <p:pic>
        <p:nvPicPr>
          <p:cNvPr id="43" name="圖形 42">
            <a:extLst>
              <a:ext uri="{FF2B5EF4-FFF2-40B4-BE49-F238E27FC236}">
                <a16:creationId xmlns:a16="http://schemas.microsoft.com/office/drawing/2014/main" id="{3C867E14-F6A8-4912-B18E-BCD1D5929EFB}"/>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931786" y="4097989"/>
            <a:ext cx="586191" cy="497581"/>
          </a:xfrm>
          <a:prstGeom prst="rect">
            <a:avLst/>
          </a:prstGeom>
        </p:spPr>
      </p:pic>
      <p:sp>
        <p:nvSpPr>
          <p:cNvPr id="45" name="矩形: 圓角 44">
            <a:extLst>
              <a:ext uri="{FF2B5EF4-FFF2-40B4-BE49-F238E27FC236}">
                <a16:creationId xmlns:a16="http://schemas.microsoft.com/office/drawing/2014/main" id="{90E5AA0E-3600-4E71-8C52-1E954C3BD7CC}"/>
              </a:ext>
            </a:extLst>
          </p:cNvPr>
          <p:cNvSpPr/>
          <p:nvPr/>
        </p:nvSpPr>
        <p:spPr>
          <a:xfrm>
            <a:off x="3885580" y="2840829"/>
            <a:ext cx="1361593" cy="1441611"/>
          </a:xfrm>
          <a:prstGeom prst="roundRect">
            <a:avLst>
              <a:gd name="adj" fmla="val 5166"/>
            </a:avLst>
          </a:prstGeom>
          <a:gradFill>
            <a:gsLst>
              <a:gs pos="100000">
                <a:srgbClr val="2C6FD0"/>
              </a:gs>
              <a:gs pos="0">
                <a:srgbClr val="1F4B9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61" name="圖片 60">
            <a:extLst>
              <a:ext uri="{FF2B5EF4-FFF2-40B4-BE49-F238E27FC236}">
                <a16:creationId xmlns:a16="http://schemas.microsoft.com/office/drawing/2014/main" id="{1EAB41A7-FF73-405F-ADF3-C5A13763E93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245123" y="3049680"/>
            <a:ext cx="625759" cy="625759"/>
          </a:xfrm>
          <a:prstGeom prst="rect">
            <a:avLst/>
          </a:prstGeom>
          <a:effectLst>
            <a:outerShdw blurRad="304800" dist="203200" dir="4140000" algn="t" rotWithShape="0">
              <a:prstClr val="black">
                <a:alpha val="25000"/>
              </a:prstClr>
            </a:outerShdw>
          </a:effectLst>
        </p:spPr>
      </p:pic>
      <p:pic>
        <p:nvPicPr>
          <p:cNvPr id="46" name="圖形 45">
            <a:extLst>
              <a:ext uri="{FF2B5EF4-FFF2-40B4-BE49-F238E27FC236}">
                <a16:creationId xmlns:a16="http://schemas.microsoft.com/office/drawing/2014/main" id="{9E79130D-4E86-4675-81AA-B116403021E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729156" y="2203913"/>
            <a:ext cx="286124" cy="485745"/>
          </a:xfrm>
          <a:prstGeom prst="rect">
            <a:avLst/>
          </a:prstGeom>
        </p:spPr>
      </p:pic>
      <p:pic>
        <p:nvPicPr>
          <p:cNvPr id="53" name="圖形 52">
            <a:extLst>
              <a:ext uri="{FF2B5EF4-FFF2-40B4-BE49-F238E27FC236}">
                <a16:creationId xmlns:a16="http://schemas.microsoft.com/office/drawing/2014/main" id="{2EC51FF9-BF11-4A10-B2FF-A7B8A00732A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608501" y="2982792"/>
            <a:ext cx="586191" cy="497581"/>
          </a:xfrm>
          <a:prstGeom prst="rect">
            <a:avLst/>
          </a:prstGeom>
        </p:spPr>
      </p:pic>
      <p:grpSp>
        <p:nvGrpSpPr>
          <p:cNvPr id="11" name="群組 10">
            <a:extLst>
              <a:ext uri="{FF2B5EF4-FFF2-40B4-BE49-F238E27FC236}">
                <a16:creationId xmlns:a16="http://schemas.microsoft.com/office/drawing/2014/main" id="{EFA37F7E-92C1-4C4E-9EAE-EDC737B78AA2}"/>
              </a:ext>
            </a:extLst>
          </p:cNvPr>
          <p:cNvGrpSpPr/>
          <p:nvPr/>
        </p:nvGrpSpPr>
        <p:grpSpPr>
          <a:xfrm>
            <a:off x="7615111" y="3953146"/>
            <a:ext cx="562734" cy="393633"/>
            <a:chOff x="10391369" y="3997800"/>
            <a:chExt cx="562734" cy="393633"/>
          </a:xfrm>
        </p:grpSpPr>
        <p:pic>
          <p:nvPicPr>
            <p:cNvPr id="58" name="圖形 57">
              <a:extLst>
                <a:ext uri="{FF2B5EF4-FFF2-40B4-BE49-F238E27FC236}">
                  <a16:creationId xmlns:a16="http://schemas.microsoft.com/office/drawing/2014/main" id="{5C64A112-D31C-4F41-8BDD-81285ADFED37}"/>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391369" y="3997800"/>
              <a:ext cx="562734" cy="393633"/>
            </a:xfrm>
            <a:prstGeom prst="rect">
              <a:avLst/>
            </a:prstGeom>
          </p:spPr>
        </p:pic>
        <p:pic>
          <p:nvPicPr>
            <p:cNvPr id="59" name="圖形 58">
              <a:extLst>
                <a:ext uri="{FF2B5EF4-FFF2-40B4-BE49-F238E27FC236}">
                  <a16:creationId xmlns:a16="http://schemas.microsoft.com/office/drawing/2014/main" id="{1E924950-941F-4386-BFE5-2890632B1A20}"/>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10572634" y="4151120"/>
              <a:ext cx="181326" cy="181326"/>
            </a:xfrm>
            <a:prstGeom prst="rect">
              <a:avLst/>
            </a:prstGeom>
          </p:spPr>
        </p:pic>
      </p:grpSp>
      <p:pic>
        <p:nvPicPr>
          <p:cNvPr id="48" name="圖片 6" descr="一張含有 文字 的圖片&#10;&#10;自動產生的描述">
            <a:extLst>
              <a:ext uri="{FF2B5EF4-FFF2-40B4-BE49-F238E27FC236}">
                <a16:creationId xmlns:a16="http://schemas.microsoft.com/office/drawing/2014/main" id="{8A6224CE-6D51-4744-8155-C62000CC73E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316017" y="3997288"/>
            <a:ext cx="324393" cy="1023250"/>
          </a:xfrm>
          <a:prstGeom prst="rect">
            <a:avLst/>
          </a:prstGeom>
          <a:effectLst>
            <a:outerShdw blurRad="342900" dist="177800" dir="3600000" algn="t" rotWithShape="0">
              <a:prstClr val="black">
                <a:alpha val="40000"/>
              </a:prstClr>
            </a:outerShdw>
          </a:effectLst>
        </p:spPr>
      </p:pic>
      <p:pic>
        <p:nvPicPr>
          <p:cNvPr id="49" name="圖片 5">
            <a:extLst>
              <a:ext uri="{FF2B5EF4-FFF2-40B4-BE49-F238E27FC236}">
                <a16:creationId xmlns:a16="http://schemas.microsoft.com/office/drawing/2014/main" id="{AF88372F-5A6A-4F84-BDCD-B39A3C3DC72D}"/>
              </a:ext>
            </a:extLst>
          </p:cNvPr>
          <p:cNvPicPr>
            <a:picLocks noChangeAspect="1"/>
          </p:cNvPicPr>
          <p:nvPr/>
        </p:nvPicPr>
        <p:blipFill>
          <a:blip r:embed="rId23" cstate="print">
            <a:extLst>
              <a:ext uri="{28A0092B-C50C-407E-A947-70E740481C1C}">
                <a14:useLocalDpi xmlns:a14="http://schemas.microsoft.com/office/drawing/2010/main"/>
              </a:ext>
            </a:extLst>
          </a:blip>
          <a:srcRect/>
          <a:stretch/>
        </p:blipFill>
        <p:spPr>
          <a:xfrm>
            <a:off x="2970595" y="4004841"/>
            <a:ext cx="254006" cy="930715"/>
          </a:xfrm>
          <a:prstGeom prst="rect">
            <a:avLst/>
          </a:prstGeom>
        </p:spPr>
      </p:pic>
      <p:sp>
        <p:nvSpPr>
          <p:cNvPr id="40" name="文字方塊 39">
            <a:extLst>
              <a:ext uri="{FF2B5EF4-FFF2-40B4-BE49-F238E27FC236}">
                <a16:creationId xmlns:a16="http://schemas.microsoft.com/office/drawing/2014/main" id="{7852D67E-C17F-47FA-BA5E-61FD4CD21586}"/>
              </a:ext>
            </a:extLst>
          </p:cNvPr>
          <p:cNvSpPr txBox="1"/>
          <p:nvPr/>
        </p:nvSpPr>
        <p:spPr>
          <a:xfrm>
            <a:off x="5235971" y="2843343"/>
            <a:ext cx="2119913" cy="261610"/>
          </a:xfrm>
          <a:prstGeom prst="rect">
            <a:avLst/>
          </a:prstGeom>
          <a:noFill/>
        </p:spPr>
        <p:txBody>
          <a:bodyPr wrap="square">
            <a:spAutoFit/>
          </a:bodyPr>
          <a:lstStyle/>
          <a:p>
            <a:pPr marL="0" marR="0" lvl="0" indent="0" algn="ctr" rtl="0">
              <a:lnSpc>
                <a:spcPct val="100000"/>
              </a:lnSpc>
              <a:spcBef>
                <a:spcPts val="0"/>
              </a:spcBef>
              <a:spcAft>
                <a:spcPts val="0"/>
              </a:spcAft>
              <a:buNone/>
            </a:pPr>
            <a:r>
              <a:rPr lang="zh-TW" altLang="en-US" sz="1080" b="1">
                <a:solidFill>
                  <a:schemeClr val="bg1"/>
                </a:solidFill>
                <a:cs typeface="+mn-ea"/>
                <a:sym typeface="+mn-lt"/>
              </a:rPr>
              <a:t>瀏覽、管理照片</a:t>
            </a:r>
          </a:p>
        </p:txBody>
      </p:sp>
      <p:sp>
        <p:nvSpPr>
          <p:cNvPr id="44" name="文字方塊 43">
            <a:extLst>
              <a:ext uri="{FF2B5EF4-FFF2-40B4-BE49-F238E27FC236}">
                <a16:creationId xmlns:a16="http://schemas.microsoft.com/office/drawing/2014/main" id="{D2446B42-4ECC-4062-9974-2ED233A1EFE6}"/>
              </a:ext>
            </a:extLst>
          </p:cNvPr>
          <p:cNvSpPr txBox="1"/>
          <p:nvPr/>
        </p:nvSpPr>
        <p:spPr>
          <a:xfrm>
            <a:off x="1354385" y="3339929"/>
            <a:ext cx="2544538" cy="261610"/>
          </a:xfrm>
          <a:prstGeom prst="rect">
            <a:avLst/>
          </a:prstGeom>
          <a:noFill/>
        </p:spPr>
        <p:txBody>
          <a:bodyPr wrap="square">
            <a:spAutoFit/>
          </a:bodyPr>
          <a:lstStyle/>
          <a:p>
            <a:pPr marL="0" marR="0" lvl="0" indent="0" algn="ctr" rtl="0">
              <a:lnSpc>
                <a:spcPct val="100000"/>
              </a:lnSpc>
              <a:spcBef>
                <a:spcPts val="0"/>
              </a:spcBef>
              <a:spcAft>
                <a:spcPts val="0"/>
              </a:spcAft>
              <a:buNone/>
            </a:pPr>
            <a:r>
              <a:rPr lang="zh-TW" altLang="en-US" sz="1080" b="1">
                <a:solidFill>
                  <a:schemeClr val="bg1"/>
                </a:solidFill>
                <a:cs typeface="+mn-ea"/>
                <a:sym typeface="+mn-lt"/>
              </a:rPr>
              <a:t>上傳、備份照片</a:t>
            </a:r>
          </a:p>
        </p:txBody>
      </p:sp>
      <p:sp>
        <p:nvSpPr>
          <p:cNvPr id="51" name="文字方塊 50">
            <a:extLst>
              <a:ext uri="{FF2B5EF4-FFF2-40B4-BE49-F238E27FC236}">
                <a16:creationId xmlns:a16="http://schemas.microsoft.com/office/drawing/2014/main" id="{2DECAF36-DDA2-4D5C-8BC5-3BBA6416F316}"/>
              </a:ext>
            </a:extLst>
          </p:cNvPr>
          <p:cNvSpPr txBox="1"/>
          <p:nvPr/>
        </p:nvSpPr>
        <p:spPr>
          <a:xfrm>
            <a:off x="5323614" y="4072811"/>
            <a:ext cx="1788332" cy="261610"/>
          </a:xfrm>
          <a:prstGeom prst="rect">
            <a:avLst/>
          </a:prstGeom>
          <a:noFill/>
        </p:spPr>
        <p:txBody>
          <a:bodyPr wrap="square">
            <a:spAutoFit/>
          </a:bodyPr>
          <a:lstStyle/>
          <a:p>
            <a:pPr marL="0" marR="0" lvl="0" indent="0" algn="ctr" rtl="0">
              <a:lnSpc>
                <a:spcPct val="100000"/>
              </a:lnSpc>
              <a:spcBef>
                <a:spcPts val="0"/>
              </a:spcBef>
              <a:spcAft>
                <a:spcPts val="0"/>
              </a:spcAft>
              <a:buNone/>
            </a:pPr>
            <a:r>
              <a:rPr lang="zh-TW" altLang="en-US" sz="1080" b="1">
                <a:solidFill>
                  <a:schemeClr val="bg1"/>
                </a:solidFill>
                <a:cs typeface="+mn-ea"/>
                <a:sym typeface="+mn-lt"/>
              </a:rPr>
              <a:t>分享照片</a:t>
            </a:r>
            <a:endParaRPr lang="en-US" altLang="zh-TW" sz="1080" b="1">
              <a:solidFill>
                <a:schemeClr val="bg1"/>
              </a:solidFill>
              <a:cs typeface="+mn-ea"/>
              <a:sym typeface="+mn-lt"/>
            </a:endParaRPr>
          </a:p>
        </p:txBody>
      </p:sp>
      <p:sp>
        <p:nvSpPr>
          <p:cNvPr id="54" name="文字方塊 53">
            <a:extLst>
              <a:ext uri="{FF2B5EF4-FFF2-40B4-BE49-F238E27FC236}">
                <a16:creationId xmlns:a16="http://schemas.microsoft.com/office/drawing/2014/main" id="{B0DD5618-9829-4B28-9E8D-2031E421B83A}"/>
              </a:ext>
            </a:extLst>
          </p:cNvPr>
          <p:cNvSpPr txBox="1"/>
          <p:nvPr/>
        </p:nvSpPr>
        <p:spPr>
          <a:xfrm>
            <a:off x="3519480" y="4609196"/>
            <a:ext cx="2119912" cy="323165"/>
          </a:xfrm>
          <a:prstGeom prst="rect">
            <a:avLst/>
          </a:prstGeom>
          <a:noFill/>
        </p:spPr>
        <p:txBody>
          <a:bodyPr wrap="square" lIns="91440" tIns="45720" rIns="91440" bIns="45720" anchor="t">
            <a:spAutoFit/>
          </a:bodyPr>
          <a:lstStyle/>
          <a:p>
            <a:pPr algn="ctr"/>
            <a:r>
              <a:rPr lang="zh-TW" altLang="en-US" sz="1500" b="1">
                <a:solidFill>
                  <a:schemeClr val="bg1"/>
                </a:solidFill>
                <a:cs typeface="+mn-ea"/>
                <a:sym typeface="+mn-lt"/>
              </a:rPr>
              <a:t>智能引擎驅動</a:t>
            </a:r>
            <a:endParaRPr lang="en-US" altLang="zh-TW" sz="1500" b="1">
              <a:solidFill>
                <a:schemeClr val="bg1"/>
              </a:solidFill>
              <a:cs typeface="+mn-ea"/>
              <a:sym typeface="+mn-lt"/>
            </a:endParaRPr>
          </a:p>
        </p:txBody>
      </p:sp>
      <p:sp>
        <p:nvSpPr>
          <p:cNvPr id="55" name="文字方塊 54">
            <a:extLst>
              <a:ext uri="{FF2B5EF4-FFF2-40B4-BE49-F238E27FC236}">
                <a16:creationId xmlns:a16="http://schemas.microsoft.com/office/drawing/2014/main" id="{AE422D02-4D5E-4F89-B24A-5931E94C5178}"/>
              </a:ext>
            </a:extLst>
          </p:cNvPr>
          <p:cNvSpPr txBox="1"/>
          <p:nvPr/>
        </p:nvSpPr>
        <p:spPr>
          <a:xfrm>
            <a:off x="742919" y="2886670"/>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手持裝置</a:t>
            </a:r>
          </a:p>
        </p:txBody>
      </p:sp>
      <p:sp>
        <p:nvSpPr>
          <p:cNvPr id="56" name="文字方塊 55">
            <a:extLst>
              <a:ext uri="{FF2B5EF4-FFF2-40B4-BE49-F238E27FC236}">
                <a16:creationId xmlns:a16="http://schemas.microsoft.com/office/drawing/2014/main" id="{3CF58D23-2C31-422E-ACF5-8FC0EC9FA83E}"/>
              </a:ext>
            </a:extLst>
          </p:cNvPr>
          <p:cNvSpPr txBox="1"/>
          <p:nvPr/>
        </p:nvSpPr>
        <p:spPr>
          <a:xfrm>
            <a:off x="734653" y="3716929"/>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相機</a:t>
            </a:r>
          </a:p>
        </p:txBody>
      </p:sp>
      <p:sp>
        <p:nvSpPr>
          <p:cNvPr id="64" name="文字方塊 63">
            <a:extLst>
              <a:ext uri="{FF2B5EF4-FFF2-40B4-BE49-F238E27FC236}">
                <a16:creationId xmlns:a16="http://schemas.microsoft.com/office/drawing/2014/main" id="{7EF063B1-19D7-45F4-824B-69CE8FFA7E7C}"/>
              </a:ext>
            </a:extLst>
          </p:cNvPr>
          <p:cNvSpPr txBox="1"/>
          <p:nvPr/>
        </p:nvSpPr>
        <p:spPr>
          <a:xfrm>
            <a:off x="735043" y="4599508"/>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個人電腦</a:t>
            </a:r>
            <a:endParaRPr lang="en-US" altLang="zh-TW" sz="1000" b="1">
              <a:solidFill>
                <a:srgbClr val="1E4A93"/>
              </a:solidFill>
              <a:cs typeface="+mn-ea"/>
              <a:sym typeface="+mn-lt"/>
            </a:endParaRPr>
          </a:p>
        </p:txBody>
      </p:sp>
      <p:sp>
        <p:nvSpPr>
          <p:cNvPr id="66" name="Google Shape;216;p23">
            <a:extLst>
              <a:ext uri="{FF2B5EF4-FFF2-40B4-BE49-F238E27FC236}">
                <a16:creationId xmlns:a16="http://schemas.microsoft.com/office/drawing/2014/main" id="{C3C3E237-82A1-47F7-9694-300ED846AC03}"/>
              </a:ext>
            </a:extLst>
          </p:cNvPr>
          <p:cNvSpPr txBox="1"/>
          <p:nvPr/>
        </p:nvSpPr>
        <p:spPr>
          <a:xfrm>
            <a:off x="3724298" y="2337122"/>
            <a:ext cx="1622079" cy="435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450" b="1">
                <a:solidFill>
                  <a:srgbClr val="1A4081"/>
                </a:solidFill>
                <a:cs typeface="+mn-ea"/>
                <a:sym typeface="+mn-lt"/>
              </a:rPr>
              <a:t>QNAP NAS</a:t>
            </a:r>
            <a:r>
              <a:rPr lang="en-US" altLang="zh-TW" sz="1450" b="1">
                <a:solidFill>
                  <a:srgbClr val="1A4081"/>
                </a:solidFill>
                <a:cs typeface="+mn-ea"/>
                <a:sym typeface="+mn-lt"/>
              </a:rPr>
              <a:t> </a:t>
            </a:r>
            <a:r>
              <a:rPr lang="zh-TW" altLang="en-US" sz="1450" b="1">
                <a:solidFill>
                  <a:srgbClr val="1A4081"/>
                </a:solidFill>
                <a:cs typeface="+mn-ea"/>
                <a:sym typeface="+mn-lt"/>
              </a:rPr>
              <a:t>系統</a:t>
            </a:r>
          </a:p>
        </p:txBody>
      </p:sp>
      <p:sp>
        <p:nvSpPr>
          <p:cNvPr id="67" name="文字方塊 66">
            <a:extLst>
              <a:ext uri="{FF2B5EF4-FFF2-40B4-BE49-F238E27FC236}">
                <a16:creationId xmlns:a16="http://schemas.microsoft.com/office/drawing/2014/main" id="{892D8DC3-EF09-4263-A551-66234C432B6F}"/>
              </a:ext>
            </a:extLst>
          </p:cNvPr>
          <p:cNvSpPr txBox="1"/>
          <p:nvPr/>
        </p:nvSpPr>
        <p:spPr>
          <a:xfrm>
            <a:off x="3584201" y="3690688"/>
            <a:ext cx="1990471" cy="556884"/>
          </a:xfrm>
          <a:prstGeom prst="rect">
            <a:avLst/>
          </a:prstGeom>
          <a:noFill/>
        </p:spPr>
        <p:txBody>
          <a:bodyPr wrap="square">
            <a:spAutoFit/>
          </a:bodyPr>
          <a:lstStyle/>
          <a:p>
            <a:pPr marL="0" lvl="0" indent="0" algn="ctr" rtl="0">
              <a:lnSpc>
                <a:spcPts val="1850"/>
              </a:lnSpc>
              <a:spcBef>
                <a:spcPts val="0"/>
              </a:spcBef>
              <a:spcAft>
                <a:spcPts val="0"/>
              </a:spcAft>
              <a:buNone/>
            </a:pPr>
            <a:r>
              <a:rPr lang="en-US" altLang="zh-TW" sz="1500" b="1" err="1">
                <a:solidFill>
                  <a:srgbClr val="FFFFFF"/>
                </a:solidFill>
                <a:cs typeface="+mn-ea"/>
                <a:sym typeface="+mn-lt"/>
              </a:rPr>
              <a:t>QuMagie</a:t>
            </a:r>
            <a:endParaRPr lang="en-US" altLang="zh-TW" sz="1500" b="1">
              <a:solidFill>
                <a:srgbClr val="FFFFFF"/>
              </a:solidFill>
              <a:cs typeface="+mn-ea"/>
              <a:sym typeface="+mn-lt"/>
            </a:endParaRPr>
          </a:p>
          <a:p>
            <a:pPr marL="0" lvl="0" indent="0" algn="ctr" rtl="0">
              <a:lnSpc>
                <a:spcPts val="1850"/>
              </a:lnSpc>
              <a:spcBef>
                <a:spcPts val="0"/>
              </a:spcBef>
              <a:spcAft>
                <a:spcPts val="0"/>
              </a:spcAft>
              <a:buNone/>
            </a:pPr>
            <a:r>
              <a:rPr lang="zh-TW" altLang="en-US" sz="1300" b="1">
                <a:solidFill>
                  <a:srgbClr val="FFFFFF"/>
                </a:solidFill>
                <a:cs typeface="+mn-ea"/>
                <a:sym typeface="+mn-lt"/>
              </a:rPr>
              <a:t>照片管理軟體</a:t>
            </a:r>
            <a:endParaRPr lang="en-US" altLang="zh-TW" sz="1300" b="1">
              <a:solidFill>
                <a:srgbClr val="FFFFFF"/>
              </a:solidFill>
              <a:cs typeface="+mn-ea"/>
              <a:sym typeface="+mn-lt"/>
            </a:endParaRPr>
          </a:p>
        </p:txBody>
      </p:sp>
      <p:sp>
        <p:nvSpPr>
          <p:cNvPr id="68" name="文字方塊 67">
            <a:extLst>
              <a:ext uri="{FF2B5EF4-FFF2-40B4-BE49-F238E27FC236}">
                <a16:creationId xmlns:a16="http://schemas.microsoft.com/office/drawing/2014/main" id="{4CFE4710-7B50-4117-999F-7F4C214A9D8E}"/>
              </a:ext>
            </a:extLst>
          </p:cNvPr>
          <p:cNvSpPr txBox="1"/>
          <p:nvPr/>
        </p:nvSpPr>
        <p:spPr>
          <a:xfrm>
            <a:off x="7397477" y="2680428"/>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手持裝置</a:t>
            </a:r>
          </a:p>
        </p:txBody>
      </p:sp>
      <p:sp>
        <p:nvSpPr>
          <p:cNvPr id="74" name="文字方塊 73">
            <a:extLst>
              <a:ext uri="{FF2B5EF4-FFF2-40B4-BE49-F238E27FC236}">
                <a16:creationId xmlns:a16="http://schemas.microsoft.com/office/drawing/2014/main" id="{B56B36BF-06CB-4C6F-911E-A602E4641D71}"/>
              </a:ext>
            </a:extLst>
          </p:cNvPr>
          <p:cNvSpPr txBox="1"/>
          <p:nvPr/>
        </p:nvSpPr>
        <p:spPr>
          <a:xfrm>
            <a:off x="7408290" y="3465461"/>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個人電腦</a:t>
            </a:r>
          </a:p>
        </p:txBody>
      </p:sp>
      <p:sp>
        <p:nvSpPr>
          <p:cNvPr id="75" name="文字方塊 74">
            <a:extLst>
              <a:ext uri="{FF2B5EF4-FFF2-40B4-BE49-F238E27FC236}">
                <a16:creationId xmlns:a16="http://schemas.microsoft.com/office/drawing/2014/main" id="{7B1ED51C-8994-418B-8CF9-D147EDC71288}"/>
              </a:ext>
            </a:extLst>
          </p:cNvPr>
          <p:cNvSpPr txBox="1"/>
          <p:nvPr/>
        </p:nvSpPr>
        <p:spPr>
          <a:xfrm>
            <a:off x="7401238" y="4396790"/>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000" b="1">
                <a:solidFill>
                  <a:srgbClr val="1E4A93"/>
                </a:solidFill>
                <a:cs typeface="+mn-ea"/>
                <a:sym typeface="+mn-lt"/>
              </a:rPr>
              <a:t>社群平台</a:t>
            </a:r>
          </a:p>
        </p:txBody>
      </p:sp>
    </p:spTree>
    <p:extLst>
      <p:ext uri="{BB962C8B-B14F-4D97-AF65-F5344CB8AC3E}">
        <p14:creationId xmlns:p14="http://schemas.microsoft.com/office/powerpoint/2010/main" val="178055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DCC8C7-D85A-4392-B016-ADE9A46C1A86}"/>
              </a:ext>
            </a:extLst>
          </p:cNvPr>
          <p:cNvSpPr>
            <a:spLocks noGrp="1"/>
          </p:cNvSpPr>
          <p:nvPr>
            <p:ph type="title"/>
          </p:nvPr>
        </p:nvSpPr>
        <p:spPr>
          <a:xfrm>
            <a:off x="0" y="143899"/>
            <a:ext cx="9143999" cy="822960"/>
          </a:xfrm>
        </p:spPr>
        <p:txBody>
          <a:bodyPr>
            <a:normAutofit/>
          </a:bodyPr>
          <a:lstStyle/>
          <a:p>
            <a:pPr algn="ctr"/>
            <a:r>
              <a:rPr lang="en-US" altLang="zh-TW" sz="3200" dirty="0" smtClean="0">
                <a:solidFill>
                  <a:schemeClr val="tx1">
                    <a:lumMod val="95000"/>
                    <a:lumOff val="5000"/>
                  </a:schemeClr>
                </a:solidFill>
                <a:latin typeface="+mn-lt"/>
                <a:ea typeface="+mn-ea"/>
                <a:cs typeface="+mn-ea"/>
                <a:sym typeface="+mn-lt"/>
              </a:rPr>
              <a:t>Coral </a:t>
            </a:r>
            <a:r>
              <a:rPr lang="en-US" altLang="zh-TW" sz="3200" dirty="0">
                <a:solidFill>
                  <a:schemeClr val="tx1">
                    <a:lumMod val="95000"/>
                    <a:lumOff val="5000"/>
                  </a:schemeClr>
                </a:solidFill>
                <a:latin typeface="+mn-lt"/>
                <a:ea typeface="+mn-ea"/>
                <a:cs typeface="+mn-ea"/>
                <a:sym typeface="+mn-lt"/>
              </a:rPr>
              <a:t>M.2 </a:t>
            </a:r>
            <a:r>
              <a:rPr lang="zh-TW" altLang="en-US" sz="3200" dirty="0" smtClean="0">
                <a:solidFill>
                  <a:schemeClr val="tx1">
                    <a:lumMod val="95000"/>
                    <a:lumOff val="5000"/>
                  </a:schemeClr>
                </a:solidFill>
                <a:latin typeface="+mn-lt"/>
                <a:ea typeface="+mn-ea"/>
                <a:cs typeface="+mn-ea"/>
                <a:sym typeface="+mn-lt"/>
              </a:rPr>
              <a:t>加速器 </a:t>
            </a:r>
            <a:r>
              <a:rPr lang="en-US" altLang="zh-TW" sz="3200" dirty="0">
                <a:solidFill>
                  <a:schemeClr val="tx1">
                    <a:lumMod val="95000"/>
                    <a:lumOff val="5000"/>
                  </a:schemeClr>
                </a:solidFill>
                <a:latin typeface="+mn-lt"/>
                <a:ea typeface="+mn-ea"/>
                <a:cs typeface="+mn-ea"/>
                <a:sym typeface="+mn-lt"/>
              </a:rPr>
              <a:t>(</a:t>
            </a:r>
            <a:r>
              <a:rPr lang="zh-TW" altLang="en-US" sz="3200" dirty="0">
                <a:solidFill>
                  <a:schemeClr val="tx1">
                    <a:lumMod val="95000"/>
                    <a:lumOff val="5000"/>
                  </a:schemeClr>
                </a:solidFill>
                <a:latin typeface="+mn-lt"/>
                <a:ea typeface="+mn-ea"/>
                <a:cs typeface="+mn-ea"/>
                <a:sym typeface="+mn-lt"/>
              </a:rPr>
              <a:t> </a:t>
            </a:r>
            <a:r>
              <a:rPr lang="en-US" altLang="zh-TW" sz="3200" dirty="0">
                <a:solidFill>
                  <a:schemeClr val="tx1">
                    <a:lumMod val="95000"/>
                    <a:lumOff val="5000"/>
                  </a:schemeClr>
                </a:solidFill>
                <a:latin typeface="+mn-lt"/>
                <a:ea typeface="+mn-ea"/>
                <a:cs typeface="+mn-ea"/>
                <a:sym typeface="+mn-lt"/>
              </a:rPr>
              <a:t>B+M </a:t>
            </a:r>
            <a:r>
              <a:rPr lang="zh-TW" altLang="en-US" sz="3200" dirty="0">
                <a:solidFill>
                  <a:schemeClr val="tx1">
                    <a:lumMod val="95000"/>
                    <a:lumOff val="5000"/>
                  </a:schemeClr>
                </a:solidFill>
                <a:latin typeface="+mn-lt"/>
                <a:ea typeface="+mn-ea"/>
                <a:cs typeface="+mn-ea"/>
                <a:sym typeface="+mn-lt"/>
              </a:rPr>
              <a:t>鍵 </a:t>
            </a:r>
            <a:r>
              <a:rPr lang="en-US" altLang="zh-TW" sz="3200" dirty="0">
                <a:solidFill>
                  <a:schemeClr val="tx1">
                    <a:lumMod val="95000"/>
                    <a:lumOff val="5000"/>
                  </a:schemeClr>
                </a:solidFill>
                <a:latin typeface="+mn-lt"/>
                <a:ea typeface="+mn-ea"/>
                <a:cs typeface="+mn-ea"/>
                <a:sym typeface="+mn-lt"/>
              </a:rPr>
              <a:t>)</a:t>
            </a:r>
            <a:endParaRPr lang="zh-TW" altLang="en-US" sz="3200" dirty="0">
              <a:solidFill>
                <a:schemeClr val="tx1">
                  <a:lumMod val="95000"/>
                  <a:lumOff val="5000"/>
                </a:schemeClr>
              </a:solidFill>
              <a:latin typeface="+mn-lt"/>
              <a:ea typeface="+mn-ea"/>
              <a:cs typeface="+mn-ea"/>
              <a:sym typeface="+mn-lt"/>
            </a:endParaRPr>
          </a:p>
        </p:txBody>
      </p:sp>
      <p:pic>
        <p:nvPicPr>
          <p:cNvPr id="5" name="圖片 5">
            <a:extLst>
              <a:ext uri="{FF2B5EF4-FFF2-40B4-BE49-F238E27FC236}">
                <a16:creationId xmlns:a16="http://schemas.microsoft.com/office/drawing/2014/main" id="{483757F9-A19D-4D2C-B817-22332964BA8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74618" y="1321466"/>
            <a:ext cx="949084" cy="3477581"/>
          </a:xfrm>
          <a:prstGeom prst="rect">
            <a:avLst/>
          </a:prstGeom>
        </p:spPr>
      </p:pic>
      <p:grpSp>
        <p:nvGrpSpPr>
          <p:cNvPr id="6" name="群組 5">
            <a:extLst>
              <a:ext uri="{FF2B5EF4-FFF2-40B4-BE49-F238E27FC236}">
                <a16:creationId xmlns:a16="http://schemas.microsoft.com/office/drawing/2014/main" id="{103AB232-AE58-4662-8B4C-75A00D0B9228}"/>
              </a:ext>
            </a:extLst>
          </p:cNvPr>
          <p:cNvGrpSpPr/>
          <p:nvPr/>
        </p:nvGrpSpPr>
        <p:grpSpPr>
          <a:xfrm>
            <a:off x="4140842" y="4349229"/>
            <a:ext cx="650374" cy="650372"/>
            <a:chOff x="4870770" y="4410310"/>
            <a:chExt cx="618389" cy="618387"/>
          </a:xfrm>
        </p:grpSpPr>
        <p:grpSp>
          <p:nvGrpSpPr>
            <p:cNvPr id="9" name="群組 8">
              <a:extLst>
                <a:ext uri="{FF2B5EF4-FFF2-40B4-BE49-F238E27FC236}">
                  <a16:creationId xmlns:a16="http://schemas.microsoft.com/office/drawing/2014/main" id="{1070B76B-ECC6-44D3-A2D5-BF6E4C164A84}"/>
                </a:ext>
              </a:extLst>
            </p:cNvPr>
            <p:cNvGrpSpPr/>
            <p:nvPr/>
          </p:nvGrpSpPr>
          <p:grpSpPr>
            <a:xfrm>
              <a:off x="4870770" y="4410310"/>
              <a:ext cx="618389" cy="618387"/>
              <a:chOff x="4572152" y="3863513"/>
              <a:chExt cx="845515" cy="845515"/>
            </a:xfrm>
          </p:grpSpPr>
          <p:pic>
            <p:nvPicPr>
              <p:cNvPr id="10" name="Picture 2" descr="http://www.sunca.com.tw/upload/product/2019515174615.jpg">
                <a:extLst>
                  <a:ext uri="{FF2B5EF4-FFF2-40B4-BE49-F238E27FC236}">
                    <a16:creationId xmlns:a16="http://schemas.microsoft.com/office/drawing/2014/main" id="{6B2DC5D6-CC9E-4987-8E27-3E6F209E47A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152" y="3863513"/>
                <a:ext cx="845515" cy="8455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CAF64A80-ECC9-467F-A065-399256E80C47}"/>
                  </a:ext>
                </a:extLst>
              </p:cNvPr>
              <p:cNvSpPr/>
              <p:nvPr/>
            </p:nvSpPr>
            <p:spPr>
              <a:xfrm rot="2432588">
                <a:off x="4833692" y="4309919"/>
                <a:ext cx="103885" cy="100124"/>
              </a:xfrm>
              <a:prstGeom prst="rect">
                <a:avLst/>
              </a:prstGeom>
              <a:solidFill>
                <a:srgbClr val="E0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grpSp>
        <p:sp>
          <p:nvSpPr>
            <p:cNvPr id="7" name="橢圓 6"/>
            <p:cNvSpPr/>
            <p:nvPr/>
          </p:nvSpPr>
          <p:spPr>
            <a:xfrm>
              <a:off x="4928062" y="4456575"/>
              <a:ext cx="526036" cy="53928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grpSp>
      <p:pic>
        <p:nvPicPr>
          <p:cNvPr id="8" name="圖片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182086" y="4499145"/>
            <a:ext cx="510564" cy="380730"/>
          </a:xfrm>
          <a:prstGeom prst="rect">
            <a:avLst/>
          </a:prstGeom>
        </p:spPr>
      </p:pic>
      <p:sp>
        <p:nvSpPr>
          <p:cNvPr id="12" name="文字版面配置區 3">
            <a:extLst>
              <a:ext uri="{FF2B5EF4-FFF2-40B4-BE49-F238E27FC236}">
                <a16:creationId xmlns:a16="http://schemas.microsoft.com/office/drawing/2014/main" id="{93CA3E99-CC2E-441F-8923-D63E39C4B536}"/>
              </a:ext>
            </a:extLst>
          </p:cNvPr>
          <p:cNvSpPr txBox="1">
            <a:spLocks/>
          </p:cNvSpPr>
          <p:nvPr/>
        </p:nvSpPr>
        <p:spPr>
          <a:xfrm>
            <a:off x="389808" y="1145975"/>
            <a:ext cx="7340100" cy="365914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0" indent="0">
              <a:lnSpc>
                <a:spcPts val="2200"/>
              </a:lnSpc>
              <a:spcBef>
                <a:spcPts val="500"/>
              </a:spcBef>
              <a:buClr>
                <a:schemeClr val="bg1"/>
              </a:buClr>
              <a:buNone/>
            </a:pPr>
            <a:r>
              <a:rPr lang="en-US" altLang="zh-TW" sz="1450" b="1" dirty="0" smtClean="0">
                <a:solidFill>
                  <a:schemeClr val="bg2">
                    <a:lumMod val="25000"/>
                  </a:schemeClr>
                </a:solidFill>
                <a:cs typeface="+mn-ea"/>
                <a:sym typeface="+mn-lt"/>
              </a:rPr>
              <a:t>Coral M.2 </a:t>
            </a:r>
            <a:r>
              <a:rPr lang="zh-TW" altLang="en-US" sz="1450" b="1" dirty="0" smtClean="0">
                <a:solidFill>
                  <a:schemeClr val="bg2">
                    <a:lumMod val="25000"/>
                  </a:schemeClr>
                </a:solidFill>
                <a:cs typeface="+mn-ea"/>
                <a:sym typeface="+mn-lt"/>
              </a:rPr>
              <a:t>加速器 </a:t>
            </a:r>
            <a:r>
              <a:rPr lang="en-US" altLang="zh-TW" sz="1450" b="1" dirty="0">
                <a:solidFill>
                  <a:schemeClr val="bg2">
                    <a:lumMod val="25000"/>
                  </a:schemeClr>
                </a:solidFill>
                <a:cs typeface="+mn-ea"/>
                <a:sym typeface="+mn-lt"/>
              </a:rPr>
              <a:t>(</a:t>
            </a:r>
            <a:r>
              <a:rPr lang="zh-TW" altLang="en-US" sz="1450" b="1" dirty="0">
                <a:solidFill>
                  <a:schemeClr val="bg2">
                    <a:lumMod val="25000"/>
                  </a:schemeClr>
                </a:solidFill>
                <a:cs typeface="+mn-ea"/>
                <a:sym typeface="+mn-lt"/>
              </a:rPr>
              <a:t> </a:t>
            </a:r>
            <a:r>
              <a:rPr lang="en-US" altLang="zh-TW" sz="1450" b="1" dirty="0">
                <a:solidFill>
                  <a:schemeClr val="bg2">
                    <a:lumMod val="25000"/>
                  </a:schemeClr>
                </a:solidFill>
                <a:cs typeface="+mn-ea"/>
                <a:sym typeface="+mn-lt"/>
              </a:rPr>
              <a:t>B+M</a:t>
            </a:r>
            <a:r>
              <a:rPr lang="zh-TW" altLang="en-US" sz="1450" b="1" dirty="0">
                <a:solidFill>
                  <a:schemeClr val="bg2">
                    <a:lumMod val="25000"/>
                  </a:schemeClr>
                </a:solidFill>
                <a:cs typeface="+mn-ea"/>
                <a:sym typeface="+mn-lt"/>
              </a:rPr>
              <a:t> 鍵 </a:t>
            </a:r>
            <a:r>
              <a:rPr lang="en-US" altLang="zh-TW" sz="1450" b="1" dirty="0">
                <a:solidFill>
                  <a:schemeClr val="bg2">
                    <a:lumMod val="25000"/>
                  </a:schemeClr>
                </a:solidFill>
                <a:cs typeface="+mn-ea"/>
                <a:sym typeface="+mn-lt"/>
              </a:rPr>
              <a:t>)</a:t>
            </a:r>
          </a:p>
          <a:p>
            <a:pPr marL="806450" lvl="1" indent="-222250">
              <a:lnSpc>
                <a:spcPts val="2000"/>
              </a:lnSpc>
              <a:spcBef>
                <a:spcPts val="500"/>
              </a:spcBef>
              <a:buClr>
                <a:schemeClr val="bg2">
                  <a:lumMod val="25000"/>
                </a:schemeClr>
              </a:buClr>
            </a:pPr>
            <a:r>
              <a:rPr lang="en-US" altLang="zh-TW" sz="1450" dirty="0">
                <a:solidFill>
                  <a:schemeClr val="bg2">
                    <a:lumMod val="25000"/>
                  </a:schemeClr>
                </a:solidFill>
                <a:cs typeface="+mn-ea"/>
                <a:sym typeface="+mn-lt"/>
              </a:rPr>
              <a:t>Coral </a:t>
            </a:r>
            <a:r>
              <a:rPr lang="zh-TW" altLang="en-US" sz="1450" dirty="0">
                <a:solidFill>
                  <a:schemeClr val="bg2">
                    <a:lumMod val="25000"/>
                  </a:schemeClr>
                </a:solidFill>
                <a:cs typeface="+mn-ea"/>
                <a:sym typeface="+mn-lt"/>
              </a:rPr>
              <a:t>物料編號：</a:t>
            </a:r>
            <a:r>
              <a:rPr lang="en-US" altLang="zh-TW" sz="1450" b="1" dirty="0">
                <a:solidFill>
                  <a:schemeClr val="bg2">
                    <a:lumMod val="25000"/>
                  </a:schemeClr>
                </a:solidFill>
                <a:cs typeface="+mn-ea"/>
                <a:sym typeface="+mn-lt"/>
              </a:rPr>
              <a:t>G650-04686-01</a:t>
            </a:r>
            <a:endParaRPr lang="zh-TW" sz="1450" b="1" dirty="0">
              <a:solidFill>
                <a:schemeClr val="bg2">
                  <a:lumMod val="25000"/>
                </a:schemeClr>
              </a:solidFill>
              <a:cs typeface="+mn-ea"/>
              <a:sym typeface="+mn-lt"/>
            </a:endParaRPr>
          </a:p>
          <a:p>
            <a:pPr marL="806450" lvl="1" indent="-222250">
              <a:lnSpc>
                <a:spcPts val="2000"/>
              </a:lnSpc>
              <a:spcBef>
                <a:spcPts val="500"/>
              </a:spcBef>
              <a:buClr>
                <a:schemeClr val="bg2">
                  <a:lumMod val="25000"/>
                </a:schemeClr>
              </a:buClr>
              <a:buSzPct val="80000"/>
            </a:pPr>
            <a:r>
              <a:rPr lang="zh-TW" altLang="en-US" sz="1450" dirty="0">
                <a:solidFill>
                  <a:schemeClr val="bg2">
                    <a:lumMod val="25000"/>
                  </a:schemeClr>
                </a:solidFill>
                <a:cs typeface="+mn-ea"/>
                <a:sym typeface="+mn-lt"/>
              </a:rPr>
              <a:t>最佳性能可達 </a:t>
            </a:r>
            <a:r>
              <a:rPr lang="zh-TW" sz="1450" dirty="0">
                <a:solidFill>
                  <a:schemeClr val="bg2">
                    <a:lumMod val="25000"/>
                  </a:schemeClr>
                </a:solidFill>
                <a:cs typeface="+mn-ea"/>
                <a:sym typeface="+mn-lt"/>
              </a:rPr>
              <a:t>4 TOPS</a:t>
            </a:r>
            <a:r>
              <a:rPr lang="zh-TW" altLang="en-US" sz="1450" dirty="0">
                <a:solidFill>
                  <a:schemeClr val="bg2">
                    <a:lumMod val="25000"/>
                  </a:schemeClr>
                </a:solidFill>
                <a:cs typeface="+mn-ea"/>
                <a:sym typeface="+mn-lt"/>
              </a:rPr>
              <a:t> 算力</a:t>
            </a:r>
            <a:r>
              <a:rPr lang="en-US" altLang="zh-TW" sz="1450" dirty="0">
                <a:solidFill>
                  <a:schemeClr val="bg2">
                    <a:lumMod val="25000"/>
                  </a:schemeClr>
                </a:solidFill>
                <a:cs typeface="+mn-ea"/>
                <a:sym typeface="+mn-lt"/>
              </a:rPr>
              <a:t> </a:t>
            </a:r>
            <a:r>
              <a:rPr lang="zh-TW" sz="1450" dirty="0">
                <a:solidFill>
                  <a:schemeClr val="bg2">
                    <a:lumMod val="25000"/>
                  </a:schemeClr>
                </a:solidFill>
                <a:cs typeface="+mn-ea"/>
                <a:sym typeface="+mn-lt"/>
              </a:rPr>
              <a:t>(int8)</a:t>
            </a:r>
          </a:p>
          <a:p>
            <a:pPr marL="806450" lvl="1" indent="-222250">
              <a:lnSpc>
                <a:spcPts val="2000"/>
              </a:lnSpc>
              <a:spcBef>
                <a:spcPts val="500"/>
              </a:spcBef>
              <a:buClr>
                <a:schemeClr val="bg2">
                  <a:lumMod val="25000"/>
                </a:schemeClr>
              </a:buClr>
              <a:buSzPct val="80000"/>
            </a:pPr>
            <a:r>
              <a:rPr lang="zh-TW" sz="1450" dirty="0">
                <a:solidFill>
                  <a:schemeClr val="bg2">
                    <a:lumMod val="25000"/>
                  </a:schemeClr>
                </a:solidFill>
                <a:cs typeface="+mn-ea"/>
                <a:sym typeface="+mn-lt"/>
              </a:rPr>
              <a:t>2 TOPS</a:t>
            </a:r>
            <a:r>
              <a:rPr lang="zh-TW" altLang="en-US" sz="1450" dirty="0">
                <a:solidFill>
                  <a:schemeClr val="bg2">
                    <a:lumMod val="25000"/>
                  </a:schemeClr>
                </a:solidFill>
                <a:cs typeface="+mn-ea"/>
                <a:sym typeface="+mn-lt"/>
              </a:rPr>
              <a:t> 算力每瓦特</a:t>
            </a:r>
            <a:r>
              <a:rPr lang="en-US" altLang="zh-TW" sz="1450" dirty="0">
                <a:solidFill>
                  <a:schemeClr val="bg2">
                    <a:lumMod val="25000"/>
                  </a:schemeClr>
                </a:solidFill>
                <a:cs typeface="+mn-ea"/>
                <a:sym typeface="+mn-lt"/>
              </a:rPr>
              <a:t> (TOPS = trillion operations per second) </a:t>
            </a:r>
          </a:p>
          <a:p>
            <a:pPr marL="806450" lvl="1" indent="-222250">
              <a:lnSpc>
                <a:spcPts val="2000"/>
              </a:lnSpc>
              <a:spcBef>
                <a:spcPts val="500"/>
              </a:spcBef>
              <a:buClr>
                <a:schemeClr val="bg2">
                  <a:lumMod val="25000"/>
                </a:schemeClr>
              </a:buClr>
              <a:buSzPct val="80000"/>
            </a:pPr>
            <a:r>
              <a:rPr lang="zh-TW" altLang="en-US" sz="1450" dirty="0">
                <a:solidFill>
                  <a:schemeClr val="bg2">
                    <a:lumMod val="25000"/>
                  </a:schemeClr>
                </a:solidFill>
                <a:cs typeface="+mn-ea"/>
                <a:sym typeface="+mn-lt"/>
              </a:rPr>
              <a:t>M.2 2280 </a:t>
            </a:r>
            <a:r>
              <a:rPr lang="zh-TW" sz="1450" dirty="0">
                <a:solidFill>
                  <a:schemeClr val="bg2">
                    <a:lumMod val="25000"/>
                  </a:schemeClr>
                </a:solidFill>
                <a:cs typeface="+mn-ea"/>
                <a:sym typeface="+mn-lt"/>
              </a:rPr>
              <a:t>B+M</a:t>
            </a:r>
            <a:r>
              <a:rPr lang="zh-TW" altLang="en-US" sz="1450" dirty="0">
                <a:solidFill>
                  <a:schemeClr val="bg2">
                    <a:lumMod val="25000"/>
                  </a:schemeClr>
                </a:solidFill>
                <a:cs typeface="+mn-ea"/>
                <a:sym typeface="+mn-lt"/>
              </a:rPr>
              <a:t> 鍵</a:t>
            </a:r>
            <a:endParaRPr lang="en-US" altLang="zh-TW" sz="1450" dirty="0">
              <a:solidFill>
                <a:schemeClr val="bg2">
                  <a:lumMod val="25000"/>
                </a:schemeClr>
              </a:solidFill>
              <a:cs typeface="+mn-ea"/>
              <a:sym typeface="+mn-lt"/>
            </a:endParaRPr>
          </a:p>
          <a:p>
            <a:pPr marL="806450" lvl="1" indent="-222250">
              <a:lnSpc>
                <a:spcPts val="2300"/>
              </a:lnSpc>
              <a:spcBef>
                <a:spcPts val="500"/>
              </a:spcBef>
              <a:buClr>
                <a:schemeClr val="bg2">
                  <a:lumMod val="25000"/>
                </a:schemeClr>
              </a:buClr>
              <a:buSzPct val="80000"/>
            </a:pPr>
            <a:r>
              <a:rPr lang="zh-TW" sz="1450" dirty="0">
                <a:solidFill>
                  <a:schemeClr val="bg2">
                    <a:lumMod val="25000"/>
                  </a:schemeClr>
                </a:solidFill>
                <a:cs typeface="+mn-ea"/>
                <a:sym typeface="+mn-lt"/>
              </a:rPr>
              <a:t>PCIe Gen</a:t>
            </a:r>
            <a:r>
              <a:rPr lang="zh-TW" altLang="en-US" sz="1450" dirty="0">
                <a:solidFill>
                  <a:schemeClr val="bg2">
                    <a:lumMod val="25000"/>
                  </a:schemeClr>
                </a:solidFill>
                <a:cs typeface="+mn-ea"/>
                <a:sym typeface="+mn-lt"/>
              </a:rPr>
              <a:t> </a:t>
            </a:r>
            <a:r>
              <a:rPr lang="zh-TW" sz="1450" dirty="0">
                <a:solidFill>
                  <a:schemeClr val="bg2">
                    <a:lumMod val="25000"/>
                  </a:schemeClr>
                </a:solidFill>
                <a:cs typeface="+mn-ea"/>
                <a:sym typeface="+mn-lt"/>
              </a:rPr>
              <a:t>2 x</a:t>
            </a:r>
            <a:r>
              <a:rPr lang="zh-TW" altLang="en-US" sz="1450" dirty="0">
                <a:solidFill>
                  <a:schemeClr val="bg2">
                    <a:lumMod val="25000"/>
                  </a:schemeClr>
                </a:solidFill>
                <a:cs typeface="+mn-ea"/>
                <a:sym typeface="+mn-lt"/>
              </a:rPr>
              <a:t> </a:t>
            </a:r>
            <a:r>
              <a:rPr lang="zh-TW" sz="1450" dirty="0">
                <a:solidFill>
                  <a:schemeClr val="bg2">
                    <a:lumMod val="25000"/>
                  </a:schemeClr>
                </a:solidFill>
                <a:cs typeface="+mn-ea"/>
                <a:sym typeface="+mn-lt"/>
              </a:rPr>
              <a:t>1 </a:t>
            </a:r>
            <a:r>
              <a:rPr lang="zh-TW" altLang="en-US" sz="1450" dirty="0">
                <a:solidFill>
                  <a:schemeClr val="bg2">
                    <a:lumMod val="25000"/>
                  </a:schemeClr>
                </a:solidFill>
                <a:cs typeface="+mn-ea"/>
                <a:sym typeface="+mn-lt"/>
              </a:rPr>
              <a:t>介面</a:t>
            </a:r>
            <a:endParaRPr lang="zh-TW" sz="1450" dirty="0">
              <a:solidFill>
                <a:schemeClr val="bg2">
                  <a:lumMod val="25000"/>
                </a:schemeClr>
              </a:solidFill>
              <a:cs typeface="+mn-ea"/>
              <a:sym typeface="+mn-lt"/>
            </a:endParaRPr>
          </a:p>
          <a:p>
            <a:pPr marL="127000" indent="0">
              <a:lnSpc>
                <a:spcPts val="2500"/>
              </a:lnSpc>
              <a:spcBef>
                <a:spcPts val="500"/>
              </a:spcBef>
              <a:buClr>
                <a:schemeClr val="bg1"/>
              </a:buClr>
            </a:pPr>
            <a:r>
              <a:rPr lang="en-US" altLang="zh-TW" sz="1450" b="1" dirty="0">
                <a:solidFill>
                  <a:schemeClr val="bg2">
                    <a:lumMod val="25000"/>
                  </a:schemeClr>
                </a:solidFill>
                <a:cs typeface="+mn-ea"/>
                <a:sym typeface="+mn-lt"/>
              </a:rPr>
              <a:t>QNAP</a:t>
            </a:r>
            <a:r>
              <a:rPr lang="zh-TW" altLang="en-US" sz="1450" b="1" dirty="0">
                <a:solidFill>
                  <a:schemeClr val="bg2">
                    <a:lumMod val="25000"/>
                  </a:schemeClr>
                </a:solidFill>
                <a:cs typeface="+mn-ea"/>
                <a:sym typeface="+mn-lt"/>
              </a:rPr>
              <a:t> 物料編號：</a:t>
            </a:r>
            <a:r>
              <a:rPr lang="en-US" altLang="zh-TW" sz="1450" b="1" dirty="0">
                <a:solidFill>
                  <a:schemeClr val="bg2">
                    <a:lumMod val="25000"/>
                  </a:schemeClr>
                </a:solidFill>
                <a:cs typeface="+mn-ea"/>
                <a:sym typeface="+mn-lt"/>
              </a:rPr>
              <a:t>G650-04686-01-QNAP</a:t>
            </a:r>
          </a:p>
          <a:p>
            <a:pPr marL="869950" lvl="1" indent="-285750">
              <a:lnSpc>
                <a:spcPts val="2200"/>
              </a:lnSpc>
              <a:spcBef>
                <a:spcPts val="500"/>
              </a:spcBef>
              <a:buClr>
                <a:schemeClr val="bg1"/>
              </a:buClr>
            </a:pPr>
            <a:r>
              <a:rPr lang="zh-TW" altLang="en-US" sz="1450" dirty="0">
                <a:solidFill>
                  <a:schemeClr val="bg2">
                    <a:lumMod val="25000"/>
                  </a:schemeClr>
                </a:solidFill>
                <a:cs typeface="+mn-ea"/>
                <a:sym typeface="+mn-lt"/>
              </a:rPr>
              <a:t>內容物</a:t>
            </a:r>
            <a:endParaRPr lang="zh-TW" sz="1450" dirty="0">
              <a:solidFill>
                <a:schemeClr val="bg2">
                  <a:lumMod val="25000"/>
                </a:schemeClr>
              </a:solidFill>
              <a:cs typeface="+mn-ea"/>
              <a:sym typeface="+mn-lt"/>
            </a:endParaRPr>
          </a:p>
          <a:p>
            <a:pPr marL="1263650" lvl="2" indent="-222250">
              <a:lnSpc>
                <a:spcPts val="2000"/>
              </a:lnSpc>
              <a:spcBef>
                <a:spcPts val="500"/>
              </a:spcBef>
              <a:buClr>
                <a:schemeClr val="bg2">
                  <a:lumMod val="25000"/>
                </a:schemeClr>
              </a:buClr>
              <a:buSzPct val="80000"/>
            </a:pPr>
            <a:r>
              <a:rPr lang="en-US" altLang="zh-TW" sz="1450" dirty="0" smtClean="0">
                <a:solidFill>
                  <a:schemeClr val="bg2">
                    <a:lumMod val="25000"/>
                  </a:schemeClr>
                </a:solidFill>
                <a:cs typeface="+mn-ea"/>
                <a:sym typeface="+mn-lt"/>
              </a:rPr>
              <a:t>Coral </a:t>
            </a:r>
            <a:r>
              <a:rPr lang="en-US" altLang="zh-TW" sz="1450" dirty="0" smtClean="0">
                <a:solidFill>
                  <a:schemeClr val="bg2">
                    <a:lumMod val="25000"/>
                  </a:schemeClr>
                </a:solidFill>
                <a:cs typeface="+mn-ea"/>
                <a:sym typeface="+mn-lt"/>
              </a:rPr>
              <a:t>M.2 </a:t>
            </a:r>
            <a:r>
              <a:rPr lang="zh-TW" altLang="en-US" sz="1450" dirty="0" smtClean="0">
                <a:solidFill>
                  <a:schemeClr val="bg2">
                    <a:lumMod val="25000"/>
                  </a:schemeClr>
                </a:solidFill>
                <a:cs typeface="+mn-ea"/>
                <a:sym typeface="+mn-lt"/>
              </a:rPr>
              <a:t>加速器</a:t>
            </a:r>
            <a:r>
              <a:rPr lang="en-US" altLang="zh-TW" sz="1450" dirty="0" smtClean="0">
                <a:solidFill>
                  <a:schemeClr val="bg2">
                    <a:lumMod val="25000"/>
                  </a:schemeClr>
                </a:solidFill>
                <a:cs typeface="+mn-ea"/>
                <a:sym typeface="+mn-lt"/>
              </a:rPr>
              <a:t> </a:t>
            </a:r>
            <a:r>
              <a:rPr lang="en-US" altLang="zh-TW" sz="1450" dirty="0">
                <a:solidFill>
                  <a:schemeClr val="bg2">
                    <a:lumMod val="25000"/>
                  </a:schemeClr>
                </a:solidFill>
                <a:cs typeface="+mn-ea"/>
                <a:sym typeface="+mn-lt"/>
              </a:rPr>
              <a:t>(</a:t>
            </a:r>
            <a:r>
              <a:rPr lang="zh-TW" altLang="en-US" sz="1450" dirty="0">
                <a:solidFill>
                  <a:schemeClr val="bg2">
                    <a:lumMod val="25000"/>
                  </a:schemeClr>
                </a:solidFill>
                <a:cs typeface="+mn-ea"/>
                <a:sym typeface="+mn-lt"/>
              </a:rPr>
              <a:t> </a:t>
            </a:r>
            <a:r>
              <a:rPr lang="en-US" altLang="zh-TW" sz="1450" dirty="0">
                <a:solidFill>
                  <a:schemeClr val="bg2">
                    <a:lumMod val="25000"/>
                  </a:schemeClr>
                </a:solidFill>
                <a:cs typeface="+mn-ea"/>
                <a:sym typeface="+mn-lt"/>
              </a:rPr>
              <a:t>B+M </a:t>
            </a:r>
            <a:r>
              <a:rPr lang="zh-TW" altLang="en-US" sz="1450" dirty="0">
                <a:solidFill>
                  <a:schemeClr val="bg2">
                    <a:lumMod val="25000"/>
                  </a:schemeClr>
                </a:solidFill>
                <a:cs typeface="+mn-ea"/>
                <a:sym typeface="+mn-lt"/>
              </a:rPr>
              <a:t>鍵 </a:t>
            </a:r>
            <a:r>
              <a:rPr lang="en-US" altLang="zh-TW" sz="1450" dirty="0">
                <a:solidFill>
                  <a:schemeClr val="bg2">
                    <a:lumMod val="25000"/>
                  </a:schemeClr>
                </a:solidFill>
                <a:cs typeface="+mn-ea"/>
                <a:sym typeface="+mn-lt"/>
              </a:rPr>
              <a:t>)</a:t>
            </a:r>
          </a:p>
          <a:p>
            <a:pPr marL="1263650" lvl="2" indent="-222250">
              <a:lnSpc>
                <a:spcPts val="2000"/>
              </a:lnSpc>
              <a:spcBef>
                <a:spcPts val="500"/>
              </a:spcBef>
              <a:buClr>
                <a:schemeClr val="bg2">
                  <a:lumMod val="25000"/>
                </a:schemeClr>
              </a:buClr>
              <a:buSzPct val="80000"/>
            </a:pPr>
            <a:r>
              <a:rPr lang="zh-TW" altLang="en-US" sz="1450" dirty="0">
                <a:solidFill>
                  <a:schemeClr val="bg2">
                    <a:lumMod val="25000"/>
                  </a:schemeClr>
                </a:solidFill>
                <a:cs typeface="+mn-ea"/>
                <a:sym typeface="+mn-lt"/>
              </a:rPr>
              <a:t>QNAP 散熱片</a:t>
            </a:r>
            <a:endParaRPr lang="en-US" altLang="zh-TW" sz="1450" dirty="0">
              <a:solidFill>
                <a:schemeClr val="bg2">
                  <a:lumMod val="25000"/>
                </a:schemeClr>
              </a:solidFill>
              <a:cs typeface="+mn-ea"/>
              <a:sym typeface="+mn-lt"/>
            </a:endParaRPr>
          </a:p>
          <a:p>
            <a:pPr marL="1263650" lvl="2" indent="-222250">
              <a:lnSpc>
                <a:spcPts val="2000"/>
              </a:lnSpc>
              <a:spcBef>
                <a:spcPts val="500"/>
              </a:spcBef>
              <a:buClr>
                <a:schemeClr val="bg2">
                  <a:lumMod val="25000"/>
                </a:schemeClr>
              </a:buClr>
              <a:buSzPct val="80000"/>
            </a:pPr>
            <a:r>
              <a:rPr lang="en-US" altLang="zh-TW" sz="1450" dirty="0">
                <a:solidFill>
                  <a:schemeClr val="bg2">
                    <a:lumMod val="25000"/>
                  </a:schemeClr>
                </a:solidFill>
                <a:cs typeface="+mn-ea"/>
                <a:sym typeface="+mn-lt"/>
              </a:rPr>
              <a:t>NAS </a:t>
            </a:r>
            <a:r>
              <a:rPr lang="zh-TW" altLang="en-US" sz="1450" dirty="0">
                <a:solidFill>
                  <a:schemeClr val="bg2">
                    <a:lumMod val="25000"/>
                  </a:schemeClr>
                </a:solidFill>
                <a:cs typeface="+mn-ea"/>
                <a:sym typeface="+mn-lt"/>
              </a:rPr>
              <a:t>安裝指南</a:t>
            </a:r>
            <a:endParaRPr lang="en-US" altLang="zh-TW" sz="1450" dirty="0">
              <a:solidFill>
                <a:schemeClr val="bg2">
                  <a:lumMod val="25000"/>
                </a:schemeClr>
              </a:solidFill>
              <a:cs typeface="+mn-ea"/>
              <a:sym typeface="+mn-lt"/>
            </a:endParaRPr>
          </a:p>
        </p:txBody>
      </p:sp>
    </p:spTree>
    <p:extLst>
      <p:ext uri="{BB962C8B-B14F-4D97-AF65-F5344CB8AC3E}">
        <p14:creationId xmlns:p14="http://schemas.microsoft.com/office/powerpoint/2010/main" val="2958427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版面配置區 3">
            <a:extLst>
              <a:ext uri="{FF2B5EF4-FFF2-40B4-BE49-F238E27FC236}">
                <a16:creationId xmlns:a16="http://schemas.microsoft.com/office/drawing/2014/main" id="{B5A29149-7EDE-4914-912D-F3B6F9CD02EE}"/>
              </a:ext>
            </a:extLst>
          </p:cNvPr>
          <p:cNvSpPr txBox="1">
            <a:spLocks/>
          </p:cNvSpPr>
          <p:nvPr/>
        </p:nvSpPr>
        <p:spPr>
          <a:xfrm>
            <a:off x="364434" y="1232130"/>
            <a:ext cx="5909367" cy="37782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0" indent="0">
              <a:lnSpc>
                <a:spcPts val="1900"/>
              </a:lnSpc>
              <a:buClr>
                <a:schemeClr val="bg1"/>
              </a:buClr>
              <a:buNone/>
            </a:pPr>
            <a:r>
              <a:rPr lang="en-US" altLang="zh-TW" sz="1450" b="1" dirty="0" smtClean="0">
                <a:solidFill>
                  <a:schemeClr val="bg2">
                    <a:lumMod val="25000"/>
                  </a:schemeClr>
                </a:solidFill>
                <a:cs typeface="+mn-ea"/>
                <a:sym typeface="+mn-lt"/>
              </a:rPr>
              <a:t>Coral </a:t>
            </a:r>
            <a:r>
              <a:rPr lang="en-US" altLang="zh-TW" sz="1450" b="1" dirty="0">
                <a:solidFill>
                  <a:schemeClr val="bg2">
                    <a:lumMod val="25000"/>
                  </a:schemeClr>
                </a:solidFill>
                <a:cs typeface="+mn-ea"/>
                <a:sym typeface="+mn-lt"/>
              </a:rPr>
              <a:t>USB </a:t>
            </a:r>
            <a:r>
              <a:rPr lang="zh-TW" altLang="en-US" sz="1450" b="1" dirty="0" smtClean="0">
                <a:solidFill>
                  <a:schemeClr val="bg2">
                    <a:lumMod val="25000"/>
                  </a:schemeClr>
                </a:solidFill>
                <a:cs typeface="+mn-ea"/>
                <a:sym typeface="+mn-lt"/>
              </a:rPr>
              <a:t>加速器</a:t>
            </a:r>
            <a:endParaRPr lang="en-US" altLang="zh-TW" sz="1450" b="1" dirty="0">
              <a:solidFill>
                <a:schemeClr val="bg2">
                  <a:lumMod val="25000"/>
                </a:schemeClr>
              </a:solidFill>
              <a:cs typeface="+mn-ea"/>
              <a:sym typeface="+mn-lt"/>
            </a:endParaRPr>
          </a:p>
          <a:p>
            <a:pPr marL="625475" lvl="1" indent="-264795">
              <a:lnSpc>
                <a:spcPts val="1900"/>
              </a:lnSpc>
              <a:spcBef>
                <a:spcPts val="600"/>
              </a:spcBef>
              <a:buClr>
                <a:schemeClr val="bg2">
                  <a:lumMod val="25000"/>
                </a:schemeClr>
              </a:buClr>
              <a:buSzPct val="80000"/>
            </a:pPr>
            <a:r>
              <a:rPr lang="en-US" altLang="zh-TW" sz="1450" dirty="0">
                <a:solidFill>
                  <a:schemeClr val="bg2">
                    <a:lumMod val="25000"/>
                  </a:schemeClr>
                </a:solidFill>
                <a:cs typeface="+mn-ea"/>
                <a:sym typeface="+mn-lt"/>
              </a:rPr>
              <a:t>Coral</a:t>
            </a:r>
            <a:r>
              <a:rPr lang="zh-TW" altLang="en-US" sz="1450" dirty="0">
                <a:solidFill>
                  <a:schemeClr val="bg2">
                    <a:lumMod val="25000"/>
                  </a:schemeClr>
                </a:solidFill>
                <a:cs typeface="+mn-ea"/>
                <a:sym typeface="+mn-lt"/>
              </a:rPr>
              <a:t> 物料編號：</a:t>
            </a:r>
            <a:r>
              <a:rPr lang="en-US" altLang="zh-TW" sz="1450" b="1" dirty="0">
                <a:solidFill>
                  <a:schemeClr val="bg2">
                    <a:lumMod val="25000"/>
                  </a:schemeClr>
                </a:solidFill>
                <a:cs typeface="+mn-ea"/>
                <a:sym typeface="+mn-lt"/>
              </a:rPr>
              <a:t>G950-06809-01</a:t>
            </a:r>
            <a:r>
              <a:rPr lang="en-US" altLang="zh-TW" sz="1450" dirty="0">
                <a:solidFill>
                  <a:schemeClr val="bg2">
                    <a:lumMod val="25000"/>
                  </a:schemeClr>
                </a:solidFill>
                <a:cs typeface="+mn-ea"/>
                <a:sym typeface="+mn-lt"/>
              </a:rPr>
              <a:t> &amp; </a:t>
            </a:r>
            <a:r>
              <a:rPr lang="en-US" altLang="zh-TW" sz="1450" b="1" dirty="0">
                <a:solidFill>
                  <a:schemeClr val="bg2">
                    <a:lumMod val="25000"/>
                  </a:schemeClr>
                </a:solidFill>
                <a:cs typeface="+mn-ea"/>
                <a:sym typeface="+mn-lt"/>
              </a:rPr>
              <a:t>G950-01456-01</a:t>
            </a:r>
            <a:endParaRPr lang="zh-TW" sz="1450" b="1" dirty="0">
              <a:solidFill>
                <a:schemeClr val="bg2">
                  <a:lumMod val="25000"/>
                </a:schemeClr>
              </a:solidFill>
              <a:cs typeface="+mn-ea"/>
              <a:sym typeface="+mn-lt"/>
            </a:endParaRPr>
          </a:p>
          <a:p>
            <a:pPr marL="625475" lvl="1" indent="-264795">
              <a:lnSpc>
                <a:spcPts val="1900"/>
              </a:lnSpc>
              <a:spcBef>
                <a:spcPts val="600"/>
              </a:spcBef>
              <a:buClr>
                <a:schemeClr val="bg2">
                  <a:lumMod val="25000"/>
                </a:schemeClr>
              </a:buClr>
              <a:buSzPct val="80000"/>
            </a:pPr>
            <a:r>
              <a:rPr lang="zh-TW" altLang="en-US" sz="1450" dirty="0">
                <a:solidFill>
                  <a:schemeClr val="bg2">
                    <a:lumMod val="25000"/>
                  </a:schemeClr>
                </a:solidFill>
                <a:cs typeface="+mn-ea"/>
                <a:sym typeface="+mn-lt"/>
              </a:rPr>
              <a:t>最佳性能可達 </a:t>
            </a:r>
            <a:r>
              <a:rPr lang="zh-TW" altLang="zh-TW" sz="1450" dirty="0">
                <a:solidFill>
                  <a:schemeClr val="bg2">
                    <a:lumMod val="25000"/>
                  </a:schemeClr>
                </a:solidFill>
                <a:cs typeface="+mn-ea"/>
                <a:sym typeface="+mn-lt"/>
              </a:rPr>
              <a:t>4 TOPS</a:t>
            </a:r>
            <a:r>
              <a:rPr lang="zh-TW" altLang="en-US" sz="1450" dirty="0">
                <a:solidFill>
                  <a:schemeClr val="bg2">
                    <a:lumMod val="25000"/>
                  </a:schemeClr>
                </a:solidFill>
                <a:cs typeface="+mn-ea"/>
                <a:sym typeface="+mn-lt"/>
              </a:rPr>
              <a:t> 算力</a:t>
            </a:r>
            <a:r>
              <a:rPr lang="en-US" altLang="zh-TW" sz="1450" dirty="0">
                <a:solidFill>
                  <a:schemeClr val="bg2">
                    <a:lumMod val="25000"/>
                  </a:schemeClr>
                </a:solidFill>
                <a:cs typeface="+mn-ea"/>
                <a:sym typeface="+mn-lt"/>
              </a:rPr>
              <a:t> </a:t>
            </a:r>
            <a:r>
              <a:rPr lang="zh-TW" altLang="zh-TW" sz="1450" dirty="0">
                <a:solidFill>
                  <a:schemeClr val="bg2">
                    <a:lumMod val="25000"/>
                  </a:schemeClr>
                </a:solidFill>
                <a:cs typeface="+mn-ea"/>
                <a:sym typeface="+mn-lt"/>
              </a:rPr>
              <a:t>(int8)</a:t>
            </a:r>
            <a:endParaRPr lang="zh-TW" sz="1450" dirty="0">
              <a:solidFill>
                <a:schemeClr val="bg2">
                  <a:lumMod val="25000"/>
                </a:schemeClr>
              </a:solidFill>
              <a:cs typeface="+mn-ea"/>
              <a:sym typeface="+mn-lt"/>
            </a:endParaRPr>
          </a:p>
          <a:p>
            <a:pPr marL="625475" lvl="1" indent="-264795">
              <a:lnSpc>
                <a:spcPts val="1900"/>
              </a:lnSpc>
              <a:spcBef>
                <a:spcPts val="600"/>
              </a:spcBef>
              <a:buClr>
                <a:schemeClr val="bg2">
                  <a:lumMod val="25000"/>
                </a:schemeClr>
              </a:buClr>
              <a:buSzPct val="80000"/>
            </a:pPr>
            <a:r>
              <a:rPr lang="zh-TW" altLang="zh-TW" sz="1450" dirty="0">
                <a:solidFill>
                  <a:schemeClr val="bg2">
                    <a:lumMod val="25000"/>
                  </a:schemeClr>
                </a:solidFill>
                <a:cs typeface="+mn-ea"/>
                <a:sym typeface="+mn-lt"/>
              </a:rPr>
              <a:t>2 TOPS</a:t>
            </a:r>
            <a:r>
              <a:rPr lang="zh-TW" altLang="en-US" sz="1450" dirty="0">
                <a:solidFill>
                  <a:schemeClr val="bg2">
                    <a:lumMod val="25000"/>
                  </a:schemeClr>
                </a:solidFill>
                <a:cs typeface="+mn-ea"/>
                <a:sym typeface="+mn-lt"/>
              </a:rPr>
              <a:t> 算力每瓦特</a:t>
            </a:r>
            <a:r>
              <a:rPr lang="en-US" altLang="zh-TW" sz="1450" dirty="0">
                <a:solidFill>
                  <a:schemeClr val="bg2">
                    <a:lumMod val="25000"/>
                  </a:schemeClr>
                </a:solidFill>
                <a:cs typeface="+mn-ea"/>
                <a:sym typeface="+mn-lt"/>
              </a:rPr>
              <a:t> (TOPS = trillion operations per second) </a:t>
            </a:r>
          </a:p>
          <a:p>
            <a:pPr marL="625475" lvl="1" indent="-264795">
              <a:lnSpc>
                <a:spcPts val="1900"/>
              </a:lnSpc>
              <a:spcBef>
                <a:spcPts val="600"/>
              </a:spcBef>
              <a:buClr>
                <a:schemeClr val="bg2">
                  <a:lumMod val="25000"/>
                </a:schemeClr>
              </a:buClr>
              <a:buSzPct val="80000"/>
            </a:pPr>
            <a:r>
              <a:rPr lang="zh-TW" altLang="en-US" sz="1450" dirty="0">
                <a:solidFill>
                  <a:schemeClr val="bg2">
                    <a:lumMod val="25000"/>
                  </a:schemeClr>
                </a:solidFill>
                <a:cs typeface="+mn-ea"/>
                <a:sym typeface="+mn-lt"/>
              </a:rPr>
              <a:t>無需外部供電</a:t>
            </a:r>
            <a:endParaRPr lang="en-US" altLang="zh-TW" sz="1450" dirty="0">
              <a:solidFill>
                <a:schemeClr val="bg2">
                  <a:lumMod val="25000"/>
                </a:schemeClr>
              </a:solidFill>
              <a:cs typeface="+mn-ea"/>
              <a:sym typeface="+mn-lt"/>
            </a:endParaRPr>
          </a:p>
          <a:p>
            <a:pPr marL="625475" lvl="1" indent="-264795">
              <a:lnSpc>
                <a:spcPts val="2200"/>
              </a:lnSpc>
              <a:spcBef>
                <a:spcPts val="600"/>
              </a:spcBef>
              <a:buClr>
                <a:schemeClr val="bg2">
                  <a:lumMod val="25000"/>
                </a:schemeClr>
              </a:buClr>
              <a:buSzPct val="80000"/>
            </a:pPr>
            <a:r>
              <a:rPr lang="en-US" altLang="zh-TW" sz="1450" dirty="0">
                <a:solidFill>
                  <a:schemeClr val="bg2">
                    <a:lumMod val="25000"/>
                  </a:schemeClr>
                </a:solidFill>
                <a:cs typeface="+mn-ea"/>
                <a:sym typeface="+mn-lt"/>
              </a:rPr>
              <a:t>USB</a:t>
            </a:r>
            <a:r>
              <a:rPr lang="zh-TW" altLang="en-US" sz="1450" dirty="0">
                <a:solidFill>
                  <a:schemeClr val="bg2">
                    <a:lumMod val="25000"/>
                  </a:schemeClr>
                </a:solidFill>
                <a:cs typeface="+mn-ea"/>
                <a:sym typeface="+mn-lt"/>
              </a:rPr>
              <a:t> </a:t>
            </a:r>
            <a:r>
              <a:rPr lang="en-US" altLang="zh-TW" sz="1450" dirty="0">
                <a:solidFill>
                  <a:schemeClr val="bg2">
                    <a:lumMod val="25000"/>
                  </a:schemeClr>
                </a:solidFill>
                <a:cs typeface="+mn-ea"/>
                <a:sym typeface="+mn-lt"/>
              </a:rPr>
              <a:t>3.2 Gen 1</a:t>
            </a:r>
            <a:r>
              <a:rPr lang="zh-TW" altLang="en-US" sz="1450" dirty="0">
                <a:solidFill>
                  <a:schemeClr val="bg2">
                    <a:lumMod val="25000"/>
                  </a:schemeClr>
                </a:solidFill>
                <a:cs typeface="+mn-ea"/>
                <a:sym typeface="+mn-lt"/>
              </a:rPr>
              <a:t> </a:t>
            </a:r>
            <a:r>
              <a:rPr lang="en-US" altLang="zh-TW" sz="1450" dirty="0">
                <a:solidFill>
                  <a:schemeClr val="bg2">
                    <a:lumMod val="25000"/>
                  </a:schemeClr>
                </a:solidFill>
                <a:cs typeface="+mn-ea"/>
                <a:sym typeface="+mn-lt"/>
              </a:rPr>
              <a:t>(USB 3.0) Type-C</a:t>
            </a:r>
            <a:r>
              <a:rPr lang="zh-TW" altLang="en-US" sz="1450" dirty="0">
                <a:solidFill>
                  <a:schemeClr val="bg2">
                    <a:lumMod val="25000"/>
                  </a:schemeClr>
                </a:solidFill>
                <a:cs typeface="+mn-ea"/>
                <a:sym typeface="+mn-lt"/>
              </a:rPr>
              <a:t> 介面 (</a:t>
            </a:r>
            <a:r>
              <a:rPr lang="zh-TW" sz="1450" dirty="0">
                <a:solidFill>
                  <a:schemeClr val="bg2">
                    <a:lumMod val="25000"/>
                  </a:schemeClr>
                </a:solidFill>
                <a:cs typeface="+mn-ea"/>
                <a:sym typeface="+mn-lt"/>
              </a:rPr>
              <a:t>data/power</a:t>
            </a:r>
            <a:r>
              <a:rPr lang="zh-TW" altLang="en-US" sz="1450" dirty="0">
                <a:solidFill>
                  <a:schemeClr val="bg2">
                    <a:lumMod val="25000"/>
                  </a:schemeClr>
                </a:solidFill>
                <a:cs typeface="+mn-ea"/>
                <a:sym typeface="+mn-lt"/>
              </a:rPr>
              <a:t>)</a:t>
            </a:r>
            <a:endParaRPr lang="en-US" altLang="en-US" sz="1450" dirty="0">
              <a:solidFill>
                <a:schemeClr val="bg2">
                  <a:lumMod val="25000"/>
                </a:schemeClr>
              </a:solidFill>
              <a:cs typeface="+mn-ea"/>
              <a:sym typeface="+mn-lt"/>
            </a:endParaRPr>
          </a:p>
          <a:p>
            <a:pPr marL="127000" indent="0">
              <a:lnSpc>
                <a:spcPts val="1900"/>
              </a:lnSpc>
              <a:buClr>
                <a:schemeClr val="bg1"/>
              </a:buClr>
            </a:pPr>
            <a:r>
              <a:rPr lang="en-US" altLang="zh-TW" sz="1450" dirty="0">
                <a:solidFill>
                  <a:schemeClr val="bg2">
                    <a:lumMod val="25000"/>
                  </a:schemeClr>
                </a:solidFill>
                <a:cs typeface="+mn-ea"/>
                <a:sym typeface="+mn-lt"/>
              </a:rPr>
              <a:t>QNAP</a:t>
            </a:r>
            <a:r>
              <a:rPr lang="zh-TW" altLang="en-US" sz="1450" dirty="0">
                <a:solidFill>
                  <a:schemeClr val="bg2">
                    <a:lumMod val="25000"/>
                  </a:schemeClr>
                </a:solidFill>
                <a:cs typeface="+mn-ea"/>
                <a:sym typeface="+mn-lt"/>
              </a:rPr>
              <a:t> 物料編號：</a:t>
            </a:r>
            <a:r>
              <a:rPr lang="en-US" altLang="zh-TW" sz="1450" b="1" dirty="0">
                <a:solidFill>
                  <a:schemeClr val="bg2">
                    <a:lumMod val="25000"/>
                  </a:schemeClr>
                </a:solidFill>
                <a:cs typeface="+mn-ea"/>
                <a:sym typeface="+mn-lt"/>
              </a:rPr>
              <a:t>G950-06809-01-QNAP</a:t>
            </a:r>
            <a:r>
              <a:rPr lang="en-US" altLang="zh-TW" sz="1450" dirty="0">
                <a:solidFill>
                  <a:schemeClr val="bg2">
                    <a:lumMod val="25000"/>
                  </a:schemeClr>
                </a:solidFill>
                <a:cs typeface="+mn-ea"/>
                <a:sym typeface="+mn-lt"/>
              </a:rPr>
              <a:t> </a:t>
            </a:r>
          </a:p>
          <a:p>
            <a:pPr marL="625475" lvl="1" indent="-264795">
              <a:lnSpc>
                <a:spcPts val="1900"/>
              </a:lnSpc>
              <a:spcBef>
                <a:spcPts val="600"/>
              </a:spcBef>
              <a:buClr>
                <a:schemeClr val="bg1"/>
              </a:buClr>
              <a:buSzPct val="80000"/>
            </a:pPr>
            <a:r>
              <a:rPr lang="zh-TW" altLang="en-US" sz="1450" dirty="0">
                <a:solidFill>
                  <a:schemeClr val="bg2">
                    <a:lumMod val="25000"/>
                  </a:schemeClr>
                </a:solidFill>
                <a:cs typeface="+mn-ea"/>
                <a:sym typeface="+mn-lt"/>
              </a:rPr>
              <a:t>內容物</a:t>
            </a:r>
            <a:endParaRPr lang="zh-TW" sz="1450" dirty="0">
              <a:solidFill>
                <a:schemeClr val="bg2">
                  <a:lumMod val="25000"/>
                </a:schemeClr>
              </a:solidFill>
              <a:cs typeface="+mn-ea"/>
              <a:sym typeface="+mn-lt"/>
            </a:endParaRPr>
          </a:p>
          <a:p>
            <a:pPr marL="1174750" lvl="3" indent="-177800">
              <a:lnSpc>
                <a:spcPts val="1900"/>
              </a:lnSpc>
              <a:spcBef>
                <a:spcPts val="600"/>
              </a:spcBef>
              <a:buClr>
                <a:schemeClr val="bg2">
                  <a:lumMod val="25000"/>
                </a:schemeClr>
              </a:buClr>
              <a:buSzPct val="80000"/>
            </a:pPr>
            <a:r>
              <a:rPr lang="en-US" sz="1450" dirty="0" smtClean="0">
                <a:solidFill>
                  <a:schemeClr val="bg2">
                    <a:lumMod val="25000"/>
                  </a:schemeClr>
                </a:solidFill>
                <a:cs typeface="+mn-ea"/>
                <a:sym typeface="+mn-lt"/>
              </a:rPr>
              <a:t>Coral USB </a:t>
            </a:r>
            <a:r>
              <a:rPr lang="zh-TW" altLang="en-US" sz="1450" dirty="0" smtClean="0">
                <a:solidFill>
                  <a:schemeClr val="bg2">
                    <a:lumMod val="25000"/>
                  </a:schemeClr>
                </a:solidFill>
                <a:cs typeface="+mn-ea"/>
                <a:sym typeface="+mn-lt"/>
              </a:rPr>
              <a:t>加速器</a:t>
            </a:r>
            <a:endParaRPr lang="en-US" sz="1450" dirty="0">
              <a:solidFill>
                <a:schemeClr val="bg2">
                  <a:lumMod val="25000"/>
                </a:schemeClr>
              </a:solidFill>
              <a:cs typeface="+mn-ea"/>
              <a:sym typeface="+mn-lt"/>
            </a:endParaRPr>
          </a:p>
          <a:p>
            <a:pPr marL="1174750" lvl="3" indent="-177800">
              <a:lnSpc>
                <a:spcPts val="1900"/>
              </a:lnSpc>
              <a:spcBef>
                <a:spcPts val="600"/>
              </a:spcBef>
              <a:buClr>
                <a:schemeClr val="bg2">
                  <a:lumMod val="25000"/>
                </a:schemeClr>
              </a:buClr>
              <a:buSzPct val="80000"/>
            </a:pPr>
            <a:r>
              <a:rPr lang="en-US" sz="1450" dirty="0" smtClean="0">
                <a:solidFill>
                  <a:schemeClr val="bg2">
                    <a:lumMod val="25000"/>
                  </a:schemeClr>
                </a:solidFill>
                <a:cs typeface="+mn-ea"/>
                <a:sym typeface="+mn-lt"/>
              </a:rPr>
              <a:t>NAS </a:t>
            </a:r>
            <a:r>
              <a:rPr lang="zh-TW" altLang="en-US" sz="1450" dirty="0">
                <a:solidFill>
                  <a:schemeClr val="bg2">
                    <a:lumMod val="25000"/>
                  </a:schemeClr>
                </a:solidFill>
                <a:cs typeface="+mn-ea"/>
                <a:sym typeface="+mn-lt"/>
              </a:rPr>
              <a:t>安裝指南</a:t>
            </a:r>
            <a:endParaRPr lang="en-US" altLang="zh-TW" sz="1450" dirty="0">
              <a:solidFill>
                <a:schemeClr val="bg2">
                  <a:lumMod val="25000"/>
                </a:schemeClr>
              </a:solidFill>
              <a:cs typeface="+mn-ea"/>
              <a:sym typeface="+mn-lt"/>
            </a:endParaRPr>
          </a:p>
        </p:txBody>
      </p:sp>
      <p:sp>
        <p:nvSpPr>
          <p:cNvPr id="2" name="標題 1">
            <a:extLst>
              <a:ext uri="{FF2B5EF4-FFF2-40B4-BE49-F238E27FC236}">
                <a16:creationId xmlns:a16="http://schemas.microsoft.com/office/drawing/2014/main" id="{86DCC8C7-D85A-4392-B016-ADE9A46C1A86}"/>
              </a:ext>
            </a:extLst>
          </p:cNvPr>
          <p:cNvSpPr>
            <a:spLocks noGrp="1"/>
          </p:cNvSpPr>
          <p:nvPr>
            <p:ph type="title"/>
          </p:nvPr>
        </p:nvSpPr>
        <p:spPr>
          <a:xfrm>
            <a:off x="0" y="168136"/>
            <a:ext cx="9143999" cy="822960"/>
          </a:xfrm>
        </p:spPr>
        <p:txBody>
          <a:bodyPr>
            <a:normAutofit/>
          </a:bodyPr>
          <a:lstStyle/>
          <a:p>
            <a:pPr algn="ctr" fontAlgn="auto"/>
            <a:r>
              <a:rPr lang="en-US" altLang="zh-TW" sz="3200" dirty="0" smtClean="0">
                <a:solidFill>
                  <a:schemeClr val="tx1">
                    <a:lumMod val="95000"/>
                    <a:lumOff val="5000"/>
                  </a:schemeClr>
                </a:solidFill>
                <a:latin typeface="+mn-lt"/>
                <a:ea typeface="+mn-ea"/>
                <a:cs typeface="+mn-ea"/>
                <a:sym typeface="+mn-lt"/>
              </a:rPr>
              <a:t>Coral </a:t>
            </a:r>
            <a:r>
              <a:rPr lang="en-US" altLang="zh-TW" sz="3200" dirty="0">
                <a:solidFill>
                  <a:schemeClr val="tx1">
                    <a:lumMod val="95000"/>
                    <a:lumOff val="5000"/>
                  </a:schemeClr>
                </a:solidFill>
                <a:latin typeface="+mn-lt"/>
                <a:ea typeface="+mn-ea"/>
                <a:cs typeface="+mn-ea"/>
                <a:sym typeface="+mn-lt"/>
              </a:rPr>
              <a:t>USB </a:t>
            </a:r>
            <a:r>
              <a:rPr lang="zh-TW" altLang="en-US" sz="3200" dirty="0" smtClean="0">
                <a:solidFill>
                  <a:schemeClr val="tx1">
                    <a:lumMod val="95000"/>
                    <a:lumOff val="5000"/>
                  </a:schemeClr>
                </a:solidFill>
                <a:latin typeface="+mn-lt"/>
                <a:ea typeface="+mn-ea"/>
                <a:cs typeface="+mn-ea"/>
                <a:sym typeface="+mn-lt"/>
              </a:rPr>
              <a:t>加速器</a:t>
            </a:r>
            <a:endParaRPr lang="en-US" altLang="zh-TW" sz="3200" dirty="0">
              <a:solidFill>
                <a:schemeClr val="tx1">
                  <a:lumMod val="95000"/>
                  <a:lumOff val="5000"/>
                </a:schemeClr>
              </a:solidFill>
              <a:latin typeface="+mn-lt"/>
              <a:ea typeface="+mn-ea"/>
              <a:cs typeface="+mn-ea"/>
              <a:sym typeface="+mn-lt"/>
            </a:endParaRPr>
          </a:p>
        </p:txBody>
      </p:sp>
      <p:pic>
        <p:nvPicPr>
          <p:cNvPr id="7" name="圖片 6" descr="一張含有 文字 的圖片&#10;&#10;自動產生的描述">
            <a:extLst>
              <a:ext uri="{FF2B5EF4-FFF2-40B4-BE49-F238E27FC236}">
                <a16:creationId xmlns:a16="http://schemas.microsoft.com/office/drawing/2014/main" id="{952098FF-5CF9-439B-A222-6CF770252C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89649" y="1523339"/>
            <a:ext cx="1239971" cy="3911302"/>
          </a:xfrm>
          <a:prstGeom prst="rect">
            <a:avLst/>
          </a:prstGeom>
          <a:effectLst>
            <a:outerShdw blurRad="342900" dist="177800" dir="3600000" algn="t" rotWithShape="0">
              <a:prstClr val="black">
                <a:alpha val="40000"/>
              </a:prstClr>
            </a:outerShdw>
          </a:effectLst>
        </p:spPr>
      </p:pic>
      <p:grpSp>
        <p:nvGrpSpPr>
          <p:cNvPr id="6" name="群組 5"/>
          <p:cNvGrpSpPr/>
          <p:nvPr/>
        </p:nvGrpSpPr>
        <p:grpSpPr>
          <a:xfrm>
            <a:off x="4369526" y="3260496"/>
            <a:ext cx="845515" cy="845515"/>
            <a:chOff x="4572152" y="3863513"/>
            <a:chExt cx="845515" cy="845515"/>
          </a:xfrm>
        </p:grpSpPr>
        <p:pic>
          <p:nvPicPr>
            <p:cNvPr id="1026" name="Picture 2" descr="http://www.sunca.com.tw/upload/product/201951517461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152" y="3863513"/>
              <a:ext cx="845515" cy="8455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矩形 2"/>
            <p:cNvSpPr/>
            <p:nvPr/>
          </p:nvSpPr>
          <p:spPr>
            <a:xfrm rot="2432588">
              <a:off x="4833692" y="4309919"/>
              <a:ext cx="103885" cy="100124"/>
            </a:xfrm>
            <a:prstGeom prst="rect">
              <a:avLst/>
            </a:prstGeom>
            <a:solidFill>
              <a:srgbClr val="E0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11" name="矩形 10">
            <a:extLst>
              <a:ext uri="{FF2B5EF4-FFF2-40B4-BE49-F238E27FC236}">
                <a16:creationId xmlns:a16="http://schemas.microsoft.com/office/drawing/2014/main" id="{6F3DCA21-043B-4463-97D5-9293B25F930A}"/>
              </a:ext>
            </a:extLst>
          </p:cNvPr>
          <p:cNvSpPr/>
          <p:nvPr/>
        </p:nvSpPr>
        <p:spPr>
          <a:xfrm>
            <a:off x="7719660" y="2703965"/>
            <a:ext cx="10599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350" b="0" i="0" u="none" strike="noStrike" kern="0" cap="none" spc="0" normalizeH="0" baseline="0" noProof="0">
                <a:ln>
                  <a:noFill/>
                </a:ln>
                <a:solidFill>
                  <a:schemeClr val="bg2">
                    <a:lumMod val="25000"/>
                  </a:schemeClr>
                </a:solidFill>
                <a:effectLst/>
                <a:uLnTx/>
                <a:uFillTx/>
                <a:cs typeface="+mn-ea"/>
                <a:sym typeface="+mn-lt"/>
              </a:rPr>
              <a:t>65</a:t>
            </a:r>
            <a:r>
              <a:rPr kumimoji="0" lang="zh-TW" altLang="zh-TW" sz="1350" b="0" i="0" u="none" strike="noStrike" kern="0" cap="none" spc="0" normalizeH="0" baseline="0" noProof="0">
                <a:ln>
                  <a:noFill/>
                </a:ln>
                <a:solidFill>
                  <a:schemeClr val="bg2">
                    <a:lumMod val="25000"/>
                  </a:schemeClr>
                </a:solidFill>
                <a:effectLst/>
                <a:uLnTx/>
                <a:uFillTx/>
                <a:cs typeface="+mn-ea"/>
                <a:sym typeface="+mn-lt"/>
              </a:rPr>
              <a:t> </a:t>
            </a:r>
            <a:r>
              <a:rPr kumimoji="0" lang="en-US" altLang="zh-TW" sz="1350" b="0" i="0" u="none" strike="noStrike" kern="0" cap="none" spc="0" normalizeH="0" baseline="0" noProof="0">
                <a:ln>
                  <a:noFill/>
                </a:ln>
                <a:solidFill>
                  <a:schemeClr val="bg2">
                    <a:lumMod val="25000"/>
                  </a:schemeClr>
                </a:solidFill>
                <a:effectLst/>
                <a:uLnTx/>
                <a:uFillTx/>
                <a:cs typeface="+mn-ea"/>
                <a:sym typeface="+mn-lt"/>
              </a:rPr>
              <a:t>mm</a:t>
            </a:r>
            <a:r>
              <a:rPr kumimoji="0" lang="zh-TW" altLang="zh-TW" sz="1350" b="0" i="0" u="none" strike="noStrike" kern="0" cap="none" spc="0" normalizeH="0" baseline="0" noProof="0">
                <a:ln>
                  <a:noFill/>
                </a:ln>
                <a:solidFill>
                  <a:schemeClr val="bg2">
                    <a:lumMod val="25000"/>
                  </a:schemeClr>
                </a:solidFill>
                <a:effectLst/>
                <a:uLnTx/>
                <a:uFillTx/>
                <a:cs typeface="+mn-ea"/>
                <a:sym typeface="+mn-lt"/>
              </a:rPr>
              <a:t> </a:t>
            </a:r>
            <a:endParaRPr kumimoji="0" lang="en-US" altLang="zh-TW" sz="1350" b="0" i="0" u="none" strike="noStrike" kern="0" cap="none" spc="0" normalizeH="0" baseline="0" noProof="0">
              <a:ln>
                <a:noFill/>
              </a:ln>
              <a:solidFill>
                <a:schemeClr val="bg2">
                  <a:lumMod val="25000"/>
                </a:schemeClr>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350" b="0" i="0" u="none" strike="noStrike" kern="0" cap="none" spc="0" normalizeH="0" baseline="0" noProof="0">
                <a:ln>
                  <a:noFill/>
                </a:ln>
                <a:solidFill>
                  <a:schemeClr val="bg2">
                    <a:lumMod val="25000"/>
                  </a:schemeClr>
                </a:solidFill>
                <a:effectLst/>
                <a:uLnTx/>
                <a:uFillTx/>
                <a:cs typeface="+mn-ea"/>
                <a:sym typeface="+mn-lt"/>
              </a:rPr>
              <a:t>(2.56 </a:t>
            </a:r>
            <a:r>
              <a:rPr kumimoji="0" lang="zh-TW" altLang="en-US" sz="1350" b="0" i="0" u="none" strike="noStrike" kern="0" cap="none" spc="0" normalizeH="0" baseline="0" noProof="0">
                <a:ln>
                  <a:noFill/>
                </a:ln>
                <a:solidFill>
                  <a:schemeClr val="bg2">
                    <a:lumMod val="25000"/>
                  </a:schemeClr>
                </a:solidFill>
                <a:effectLst/>
                <a:uLnTx/>
                <a:uFillTx/>
                <a:cs typeface="+mn-ea"/>
                <a:sym typeface="+mn-lt"/>
              </a:rPr>
              <a:t>英吋</a:t>
            </a:r>
            <a:r>
              <a:rPr kumimoji="0" lang="en-US" altLang="zh-TW" sz="1350" b="0" i="0" u="none" strike="noStrike" kern="0" cap="none" spc="0" normalizeH="0" baseline="0" noProof="0">
                <a:ln>
                  <a:noFill/>
                </a:ln>
                <a:solidFill>
                  <a:schemeClr val="bg2">
                    <a:lumMod val="25000"/>
                  </a:schemeClr>
                </a:solidFill>
                <a:effectLst/>
                <a:uLnTx/>
                <a:uFillTx/>
                <a:cs typeface="+mn-ea"/>
                <a:sym typeface="+mn-lt"/>
              </a:rPr>
              <a:t>)</a:t>
            </a:r>
            <a:endParaRPr kumimoji="0" lang="zh-TW" altLang="en-US" sz="1350" b="0" i="0" u="none" strike="noStrike" kern="0" cap="none" spc="0" normalizeH="0" baseline="0" noProof="0">
              <a:ln>
                <a:noFill/>
              </a:ln>
              <a:solidFill>
                <a:schemeClr val="bg2">
                  <a:lumMod val="25000"/>
                </a:schemeClr>
              </a:solidFill>
              <a:effectLst/>
              <a:uLnTx/>
              <a:uFillTx/>
              <a:cs typeface="+mn-ea"/>
              <a:sym typeface="+mn-lt"/>
            </a:endParaRPr>
          </a:p>
        </p:txBody>
      </p:sp>
      <p:sp>
        <p:nvSpPr>
          <p:cNvPr id="12" name="矩形 11">
            <a:extLst>
              <a:ext uri="{FF2B5EF4-FFF2-40B4-BE49-F238E27FC236}">
                <a16:creationId xmlns:a16="http://schemas.microsoft.com/office/drawing/2014/main" id="{E99F668C-93FD-46BF-992B-99C12CDD9242}"/>
              </a:ext>
            </a:extLst>
          </p:cNvPr>
          <p:cNvSpPr/>
          <p:nvPr/>
        </p:nvSpPr>
        <p:spPr>
          <a:xfrm>
            <a:off x="6201651" y="1136213"/>
            <a:ext cx="17059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350" b="0" i="0" u="none" strike="noStrike" kern="0" cap="none" spc="0" normalizeH="0" baseline="0" noProof="0">
                <a:ln>
                  <a:noFill/>
                </a:ln>
                <a:solidFill>
                  <a:schemeClr val="bg2">
                    <a:lumMod val="25000"/>
                  </a:schemeClr>
                </a:solidFill>
                <a:effectLst/>
                <a:uLnTx/>
                <a:uFillTx/>
                <a:cs typeface="+mn-ea"/>
                <a:sym typeface="+mn-lt"/>
              </a:rPr>
              <a:t>30</a:t>
            </a:r>
            <a:r>
              <a:rPr kumimoji="0" lang="zh-TW" altLang="zh-TW" sz="1350" b="0" i="0" u="none" strike="noStrike" kern="0" cap="none" spc="0" normalizeH="0" baseline="0" noProof="0">
                <a:ln>
                  <a:noFill/>
                </a:ln>
                <a:solidFill>
                  <a:schemeClr val="bg2">
                    <a:lumMod val="25000"/>
                  </a:schemeClr>
                </a:solidFill>
                <a:effectLst/>
                <a:uLnTx/>
                <a:uFillTx/>
                <a:cs typeface="+mn-ea"/>
                <a:sym typeface="+mn-lt"/>
              </a:rPr>
              <a:t> </a:t>
            </a:r>
            <a:r>
              <a:rPr kumimoji="0" lang="en-US" altLang="zh-TW" sz="1350" b="0" i="0" u="none" strike="noStrike" kern="0" cap="none" spc="0" normalizeH="0" baseline="0" noProof="0">
                <a:ln>
                  <a:noFill/>
                </a:ln>
                <a:solidFill>
                  <a:schemeClr val="bg2">
                    <a:lumMod val="25000"/>
                  </a:schemeClr>
                </a:solidFill>
                <a:effectLst/>
                <a:uLnTx/>
                <a:uFillTx/>
                <a:cs typeface="+mn-ea"/>
                <a:sym typeface="+mn-lt"/>
              </a:rPr>
              <a:t>mm (1.18 </a:t>
            </a:r>
            <a:r>
              <a:rPr kumimoji="0" lang="zh-TW" altLang="en-US" sz="1350" b="0" i="0" u="none" strike="noStrike" kern="0" cap="none" spc="0" normalizeH="0" baseline="0" noProof="0">
                <a:ln>
                  <a:noFill/>
                </a:ln>
                <a:solidFill>
                  <a:schemeClr val="bg2">
                    <a:lumMod val="25000"/>
                  </a:schemeClr>
                </a:solidFill>
                <a:effectLst/>
                <a:uLnTx/>
                <a:uFillTx/>
                <a:cs typeface="+mn-ea"/>
                <a:sym typeface="+mn-lt"/>
              </a:rPr>
              <a:t>英吋</a:t>
            </a:r>
            <a:r>
              <a:rPr kumimoji="0" lang="en-US" altLang="zh-TW" sz="1350" b="0" i="0" u="none" strike="noStrike" kern="0" cap="none" spc="0" normalizeH="0" baseline="0" noProof="0">
                <a:ln>
                  <a:noFill/>
                </a:ln>
                <a:solidFill>
                  <a:schemeClr val="bg2">
                    <a:lumMod val="25000"/>
                  </a:schemeClr>
                </a:solidFill>
                <a:effectLst/>
                <a:uLnTx/>
                <a:uFillTx/>
                <a:cs typeface="+mn-ea"/>
                <a:sym typeface="+mn-lt"/>
              </a:rPr>
              <a:t>)</a:t>
            </a:r>
            <a:r>
              <a:rPr kumimoji="0" lang="zh-TW" altLang="zh-TW" sz="1350" b="0" i="0" u="none" strike="noStrike" kern="0" cap="none" spc="0" normalizeH="0" baseline="0" noProof="0">
                <a:ln>
                  <a:noFill/>
                </a:ln>
                <a:solidFill>
                  <a:schemeClr val="bg2">
                    <a:lumMod val="25000"/>
                  </a:schemeClr>
                </a:solidFill>
                <a:effectLst/>
                <a:uLnTx/>
                <a:uFillTx/>
                <a:cs typeface="+mn-ea"/>
                <a:sym typeface="+mn-lt"/>
              </a:rPr>
              <a:t> </a:t>
            </a:r>
            <a:endParaRPr kumimoji="0" lang="zh-TW" altLang="en-US" sz="1350" b="0" i="0" u="none" strike="noStrike" kern="0" cap="none" spc="0" normalizeH="0" baseline="0" noProof="0">
              <a:ln>
                <a:noFill/>
              </a:ln>
              <a:solidFill>
                <a:schemeClr val="bg2">
                  <a:lumMod val="25000"/>
                </a:schemeClr>
              </a:solidFill>
              <a:effectLst/>
              <a:uLnTx/>
              <a:uFillTx/>
              <a:cs typeface="+mn-ea"/>
              <a:sym typeface="+mn-lt"/>
            </a:endParaRPr>
          </a:p>
        </p:txBody>
      </p:sp>
    </p:spTree>
    <p:extLst>
      <p:ext uri="{BB962C8B-B14F-4D97-AF65-F5344CB8AC3E}">
        <p14:creationId xmlns:p14="http://schemas.microsoft.com/office/powerpoint/2010/main" val="448031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10" name="群組 9">
            <a:extLst>
              <a:ext uri="{FF2B5EF4-FFF2-40B4-BE49-F238E27FC236}">
                <a16:creationId xmlns:a16="http://schemas.microsoft.com/office/drawing/2014/main" id="{ACAA37D9-22DB-4C0E-BE1A-D14421930906}"/>
              </a:ext>
            </a:extLst>
          </p:cNvPr>
          <p:cNvGrpSpPr/>
          <p:nvPr/>
        </p:nvGrpSpPr>
        <p:grpSpPr>
          <a:xfrm>
            <a:off x="3852562" y="929595"/>
            <a:ext cx="5831417" cy="3164488"/>
            <a:chOff x="3539692" y="349803"/>
            <a:chExt cx="6295447" cy="3416299"/>
          </a:xfrm>
        </p:grpSpPr>
        <p:pic>
          <p:nvPicPr>
            <p:cNvPr id="13" name="圖片 12" descr="一張含有 文字, 電子用品, 監視器, 電腦 的圖片&#10;&#10;自動產生的描述">
              <a:extLst>
                <a:ext uri="{FF2B5EF4-FFF2-40B4-BE49-F238E27FC236}">
                  <a16:creationId xmlns:a16="http://schemas.microsoft.com/office/drawing/2014/main" id="{0AF8C351-E983-453C-886C-7310DF678C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52"/>
            <a:stretch/>
          </p:blipFill>
          <p:spPr>
            <a:xfrm>
              <a:off x="3539692" y="349803"/>
              <a:ext cx="6295447" cy="3416299"/>
            </a:xfrm>
            <a:prstGeom prst="rect">
              <a:avLst/>
            </a:prstGeom>
          </p:spPr>
        </p:pic>
        <p:pic>
          <p:nvPicPr>
            <p:cNvPr id="14" name="圖片 13" descr="一張含有 個人, 室外, 團體, 數個 的圖片&#10;&#10;自動產生的描述">
              <a:extLst>
                <a:ext uri="{FF2B5EF4-FFF2-40B4-BE49-F238E27FC236}">
                  <a16:creationId xmlns:a16="http://schemas.microsoft.com/office/drawing/2014/main" id="{A2289A72-48BA-495F-811B-A87472A57B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67117" y="555638"/>
              <a:ext cx="4430145" cy="2798970"/>
            </a:xfrm>
            <a:prstGeom prst="rect">
              <a:avLst/>
            </a:prstGeom>
            <a:effectLst>
              <a:innerShdw blurRad="114300">
                <a:prstClr val="black"/>
              </a:innerShdw>
            </a:effectLst>
          </p:spPr>
        </p:pic>
      </p:grpSp>
      <p:sp>
        <p:nvSpPr>
          <p:cNvPr id="15" name="Google Shape;61;p14">
            <a:extLst>
              <a:ext uri="{FF2B5EF4-FFF2-40B4-BE49-F238E27FC236}">
                <a16:creationId xmlns:a16="http://schemas.microsoft.com/office/drawing/2014/main" id="{EAA41852-8BFC-4946-A30B-CDD9EDA64A0B}"/>
              </a:ext>
            </a:extLst>
          </p:cNvPr>
          <p:cNvSpPr txBox="1">
            <a:spLocks/>
          </p:cNvSpPr>
          <p:nvPr/>
        </p:nvSpPr>
        <p:spPr>
          <a:xfrm>
            <a:off x="659361" y="2989589"/>
            <a:ext cx="3043415"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2200"/>
              </a:lnSpc>
              <a:spcBef>
                <a:spcPts val="1200"/>
              </a:spcBef>
              <a:buClr>
                <a:srgbClr val="E9613B"/>
              </a:buClr>
              <a:buSzPts val="1100"/>
              <a:buFont typeface="Wingdings" panose="05000000000000000000" pitchFamily="2" charset="2"/>
              <a:buChar char="l"/>
            </a:pPr>
            <a:r>
              <a:rPr lang="en-US" altLang="zh-TW" sz="1500">
                <a:solidFill>
                  <a:schemeClr val="dk1"/>
                </a:solidFill>
                <a:latin typeface="+mn-lt"/>
                <a:ea typeface="+mn-ea"/>
                <a:cs typeface="+mn-ea"/>
                <a:sym typeface="+mn-lt"/>
              </a:rPr>
              <a:t>QVR Face </a:t>
            </a:r>
            <a:r>
              <a:rPr lang="zh-TW" altLang="en-US" sz="1500">
                <a:solidFill>
                  <a:schemeClr val="dk1"/>
                </a:solidFill>
                <a:latin typeface="+mn-lt"/>
                <a:ea typeface="+mn-ea"/>
                <a:cs typeface="+mn-ea"/>
                <a:sym typeface="+mn-lt"/>
              </a:rPr>
              <a:t>協助用戶建立智慧人臉辨識</a:t>
            </a:r>
          </a:p>
          <a:p>
            <a:pPr marL="180975" indent="-180975">
              <a:lnSpc>
                <a:spcPts val="2200"/>
              </a:lnSpc>
              <a:spcBef>
                <a:spcPts val="1200"/>
              </a:spcBef>
              <a:buClr>
                <a:srgbClr val="E9613B"/>
              </a:buClr>
              <a:buSzPts val="1100"/>
              <a:buFont typeface="Wingdings" panose="05000000000000000000" pitchFamily="2" charset="2"/>
              <a:buChar char="l"/>
            </a:pPr>
            <a:r>
              <a:rPr lang="en-US" altLang="zh-TW" sz="1500">
                <a:solidFill>
                  <a:schemeClr val="dk1"/>
                </a:solidFill>
                <a:latin typeface="+mn-lt"/>
                <a:ea typeface="+mn-ea"/>
                <a:cs typeface="+mn-ea"/>
                <a:sym typeface="+mn-lt"/>
              </a:rPr>
              <a:t>QVR Human </a:t>
            </a:r>
            <a:r>
              <a:rPr lang="zh-TW" altLang="en-US" sz="1500">
                <a:solidFill>
                  <a:schemeClr val="dk1"/>
                </a:solidFill>
                <a:latin typeface="+mn-lt"/>
                <a:ea typeface="+mn-ea"/>
                <a:cs typeface="+mn-ea"/>
                <a:sym typeface="+mn-lt"/>
              </a:rPr>
              <a:t>主動計算通過特定區域的人數</a:t>
            </a:r>
          </a:p>
        </p:txBody>
      </p:sp>
      <p:sp>
        <p:nvSpPr>
          <p:cNvPr id="16" name="Google Shape;79;p16">
            <a:extLst>
              <a:ext uri="{FF2B5EF4-FFF2-40B4-BE49-F238E27FC236}">
                <a16:creationId xmlns:a16="http://schemas.microsoft.com/office/drawing/2014/main" id="{2E02D94C-2ED9-461B-8961-2AFAE1E782F7}"/>
              </a:ext>
            </a:extLst>
          </p:cNvPr>
          <p:cNvSpPr txBox="1">
            <a:spLocks/>
          </p:cNvSpPr>
          <p:nvPr/>
        </p:nvSpPr>
        <p:spPr>
          <a:xfrm>
            <a:off x="0" y="214608"/>
            <a:ext cx="9143999"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3400" b="1">
                <a:solidFill>
                  <a:schemeClr val="tx1">
                    <a:lumMod val="95000"/>
                    <a:lumOff val="5000"/>
                  </a:schemeClr>
                </a:solidFill>
                <a:latin typeface="+mn-lt"/>
                <a:ea typeface="+mn-ea"/>
                <a:cs typeface="+mn-ea"/>
                <a:sym typeface="+mn-lt"/>
              </a:rPr>
              <a:t>QVR Face / Human</a:t>
            </a:r>
            <a:endParaRPr lang="en-US" sz="3400" b="1">
              <a:solidFill>
                <a:schemeClr val="tx1">
                  <a:lumMod val="95000"/>
                  <a:lumOff val="5000"/>
                </a:schemeClr>
              </a:solidFill>
              <a:latin typeface="+mn-lt"/>
              <a:ea typeface="+mn-ea"/>
              <a:cs typeface="+mn-ea"/>
              <a:sym typeface="+mn-lt"/>
            </a:endParaRPr>
          </a:p>
        </p:txBody>
      </p:sp>
      <p:sp>
        <p:nvSpPr>
          <p:cNvPr id="18" name="矩形: 圓角 17">
            <a:extLst>
              <a:ext uri="{FF2B5EF4-FFF2-40B4-BE49-F238E27FC236}">
                <a16:creationId xmlns:a16="http://schemas.microsoft.com/office/drawing/2014/main" id="{C1E2C220-0002-4FB4-A03D-AF151A79F4B2}"/>
              </a:ext>
            </a:extLst>
          </p:cNvPr>
          <p:cNvSpPr/>
          <p:nvPr/>
        </p:nvSpPr>
        <p:spPr>
          <a:xfrm>
            <a:off x="1083366" y="1120258"/>
            <a:ext cx="2074685" cy="2141745"/>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9" name="圖形 18">
            <a:extLst>
              <a:ext uri="{FF2B5EF4-FFF2-40B4-BE49-F238E27FC236}">
                <a16:creationId xmlns:a16="http://schemas.microsoft.com/office/drawing/2014/main" id="{006FCE0E-46EC-4B78-A335-9908C7C335C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527764" y="1446675"/>
            <a:ext cx="1456051" cy="1456051"/>
          </a:xfrm>
          <a:prstGeom prst="rect">
            <a:avLst/>
          </a:prstGeom>
        </p:spPr>
      </p:pic>
    </p:spTree>
    <p:extLst>
      <p:ext uri="{BB962C8B-B14F-4D97-AF65-F5344CB8AC3E}">
        <p14:creationId xmlns:p14="http://schemas.microsoft.com/office/powerpoint/2010/main" val="3534531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9" name="矩形: 圓角 8">
            <a:extLst>
              <a:ext uri="{FF2B5EF4-FFF2-40B4-BE49-F238E27FC236}">
                <a16:creationId xmlns:a16="http://schemas.microsoft.com/office/drawing/2014/main" id="{F6502A16-90AC-45BF-B9F7-C491050D741D}"/>
              </a:ext>
            </a:extLst>
          </p:cNvPr>
          <p:cNvSpPr/>
          <p:nvPr/>
        </p:nvSpPr>
        <p:spPr>
          <a:xfrm>
            <a:off x="4142409" y="1011612"/>
            <a:ext cx="5038165" cy="2764578"/>
          </a:xfrm>
          <a:prstGeom prst="roundRect">
            <a:avLst>
              <a:gd name="adj" fmla="val 0"/>
            </a:avLst>
          </a:prstGeom>
          <a:gradFill>
            <a:gsLst>
              <a:gs pos="0">
                <a:schemeClr val="tx1">
                  <a:alpha val="0"/>
                </a:schemeClr>
              </a:gs>
              <a:gs pos="100000">
                <a:srgbClr val="1F2127">
                  <a:alpha val="32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0" name="Google Shape;124;p22">
            <a:extLst>
              <a:ext uri="{FF2B5EF4-FFF2-40B4-BE49-F238E27FC236}">
                <a16:creationId xmlns:a16="http://schemas.microsoft.com/office/drawing/2014/main" id="{9E711A00-3480-4949-AFED-D0936047BCA6}"/>
              </a:ext>
            </a:extLst>
          </p:cNvPr>
          <p:cNvPicPr preferRelativeResize="0"/>
          <p:nvPr/>
        </p:nvPicPr>
        <p:blipFill rotWithShape="1">
          <a:blip r:embed="rId3" cstate="print">
            <a:alphaModFix/>
            <a:extLst>
              <a:ext uri="{28A0092B-C50C-407E-A947-70E740481C1C}">
                <a14:useLocalDpi xmlns:a14="http://schemas.microsoft.com/office/drawing/2010/main"/>
              </a:ext>
            </a:extLst>
          </a:blip>
          <a:srcRect b="-1"/>
          <a:stretch/>
        </p:blipFill>
        <p:spPr>
          <a:xfrm>
            <a:off x="4047526" y="1299422"/>
            <a:ext cx="5096474" cy="2764578"/>
          </a:xfrm>
          <a:prstGeom prst="rect">
            <a:avLst/>
          </a:prstGeom>
          <a:noFill/>
          <a:ln>
            <a:noFill/>
          </a:ln>
          <a:effectLst>
            <a:outerShdw blurRad="431800" dist="368300" dir="5760000" sx="106000" sy="106000" algn="ctr" rotWithShape="0">
              <a:srgbClr val="000000">
                <a:alpha val="34000"/>
              </a:srgbClr>
            </a:outerShdw>
          </a:effectLst>
        </p:spPr>
      </p:pic>
      <p:sp>
        <p:nvSpPr>
          <p:cNvPr id="11" name="Google Shape;79;p16">
            <a:extLst>
              <a:ext uri="{FF2B5EF4-FFF2-40B4-BE49-F238E27FC236}">
                <a16:creationId xmlns:a16="http://schemas.microsoft.com/office/drawing/2014/main" id="{BACDA3D4-CC8F-438C-A377-0B817646298A}"/>
              </a:ext>
            </a:extLst>
          </p:cNvPr>
          <p:cNvSpPr txBox="1">
            <a:spLocks/>
          </p:cNvSpPr>
          <p:nvPr/>
        </p:nvSpPr>
        <p:spPr>
          <a:xfrm>
            <a:off x="0" y="234908"/>
            <a:ext cx="914400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zh-TW" altLang="en-US" sz="3600" b="1">
                <a:solidFill>
                  <a:schemeClr val="tx1">
                    <a:lumMod val="95000"/>
                    <a:lumOff val="5000"/>
                  </a:schemeClr>
                </a:solidFill>
                <a:latin typeface="+mn-lt"/>
                <a:ea typeface="+mn-ea"/>
                <a:cs typeface="+mn-ea"/>
                <a:sym typeface="+mn-lt"/>
              </a:rPr>
              <a:t>提升</a:t>
            </a:r>
            <a:r>
              <a:rPr lang="en-US" altLang="zh-TW" sz="3600" b="1" err="1">
                <a:solidFill>
                  <a:schemeClr val="tx1">
                    <a:lumMod val="95000"/>
                    <a:lumOff val="5000"/>
                  </a:schemeClr>
                </a:solidFill>
                <a:latin typeface="+mn-lt"/>
                <a:ea typeface="+mn-ea"/>
                <a:cs typeface="+mn-ea"/>
                <a:sym typeface="+mn-lt"/>
              </a:rPr>
              <a:t>NVMe</a:t>
            </a:r>
            <a:r>
              <a:rPr lang="en-US" altLang="zh-TW" sz="3600" b="1">
                <a:solidFill>
                  <a:schemeClr val="tx1">
                    <a:lumMod val="95000"/>
                    <a:lumOff val="5000"/>
                  </a:schemeClr>
                </a:solidFill>
                <a:latin typeface="+mn-lt"/>
                <a:ea typeface="+mn-ea"/>
                <a:cs typeface="+mn-ea"/>
                <a:sym typeface="+mn-lt"/>
              </a:rPr>
              <a:t> SSD</a:t>
            </a:r>
            <a:r>
              <a:rPr lang="zh-TW" altLang="en-US" sz="3600" b="1">
                <a:solidFill>
                  <a:schemeClr val="tx1">
                    <a:lumMod val="95000"/>
                    <a:lumOff val="5000"/>
                  </a:schemeClr>
                </a:solidFill>
                <a:latin typeface="+mn-lt"/>
                <a:ea typeface="+mn-ea"/>
                <a:cs typeface="+mn-ea"/>
                <a:sym typeface="+mn-lt"/>
              </a:rPr>
              <a:t>快取效能</a:t>
            </a:r>
          </a:p>
        </p:txBody>
      </p:sp>
      <p:sp>
        <p:nvSpPr>
          <p:cNvPr id="12" name="Google Shape;61;p14">
            <a:extLst>
              <a:ext uri="{FF2B5EF4-FFF2-40B4-BE49-F238E27FC236}">
                <a16:creationId xmlns:a16="http://schemas.microsoft.com/office/drawing/2014/main" id="{F2880752-7C68-4B7F-AF1B-871AD4417ACB}"/>
              </a:ext>
            </a:extLst>
          </p:cNvPr>
          <p:cNvSpPr txBox="1">
            <a:spLocks/>
          </p:cNvSpPr>
          <p:nvPr/>
        </p:nvSpPr>
        <p:spPr>
          <a:xfrm>
            <a:off x="526407" y="1772025"/>
            <a:ext cx="3325925" cy="313656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2200"/>
              </a:lnSpc>
              <a:spcBef>
                <a:spcPts val="1200"/>
              </a:spcBef>
              <a:buClr>
                <a:srgbClr val="E9613B"/>
              </a:buClr>
              <a:buSzPts val="1100"/>
              <a:buFont typeface="Wingdings" panose="05000000000000000000" pitchFamily="2" charset="2"/>
              <a:buChar char="l"/>
            </a:pPr>
            <a:r>
              <a:rPr lang="zh-TW" altLang="en-US" sz="1500">
                <a:solidFill>
                  <a:schemeClr val="dk1"/>
                </a:solidFill>
                <a:latin typeface="+mn-lt"/>
                <a:ea typeface="+mn-ea"/>
                <a:cs typeface="+mn-ea"/>
                <a:sym typeface="+mn-lt"/>
              </a:rPr>
              <a:t>搭配新核心</a:t>
            </a:r>
            <a:r>
              <a:rPr lang="en-US" altLang="zh-TW" sz="1500">
                <a:solidFill>
                  <a:schemeClr val="dk1"/>
                </a:solidFill>
                <a:latin typeface="+mn-lt"/>
                <a:ea typeface="+mn-ea"/>
                <a:cs typeface="+mn-ea"/>
                <a:sym typeface="+mn-lt"/>
              </a:rPr>
              <a:t>, </a:t>
            </a:r>
            <a:r>
              <a:rPr lang="zh-TW" altLang="en-US" sz="1500">
                <a:solidFill>
                  <a:schemeClr val="dk1"/>
                </a:solidFill>
                <a:latin typeface="+mn-lt"/>
                <a:ea typeface="+mn-ea"/>
                <a:cs typeface="+mn-ea"/>
                <a:sym typeface="+mn-lt"/>
              </a:rPr>
              <a:t>大幅提升</a:t>
            </a:r>
            <a:r>
              <a:rPr lang="en-US" altLang="zh-TW" sz="1500" err="1">
                <a:solidFill>
                  <a:schemeClr val="dk1"/>
                </a:solidFill>
                <a:latin typeface="+mn-lt"/>
                <a:ea typeface="+mn-ea"/>
                <a:cs typeface="+mn-ea"/>
                <a:sym typeface="+mn-lt"/>
              </a:rPr>
              <a:t>NVMe</a:t>
            </a:r>
            <a:r>
              <a:rPr lang="zh-TW" altLang="en-US" sz="1500">
                <a:solidFill>
                  <a:schemeClr val="dk1"/>
                </a:solidFill>
                <a:latin typeface="+mn-lt"/>
                <a:ea typeface="+mn-ea"/>
                <a:cs typeface="+mn-ea"/>
                <a:sym typeface="+mn-lt"/>
              </a:rPr>
              <a:t>使用效率</a:t>
            </a:r>
          </a:p>
          <a:p>
            <a:pPr marL="180975" indent="-180975">
              <a:lnSpc>
                <a:spcPts val="2200"/>
              </a:lnSpc>
              <a:spcBef>
                <a:spcPts val="1200"/>
              </a:spcBef>
              <a:buClr>
                <a:srgbClr val="E9613B"/>
              </a:buClr>
              <a:buSzPts val="1100"/>
              <a:buFont typeface="Wingdings" panose="05000000000000000000" pitchFamily="2" charset="2"/>
              <a:buChar char="l"/>
            </a:pPr>
            <a:r>
              <a:rPr lang="zh-TW" altLang="en-US" sz="1500">
                <a:solidFill>
                  <a:schemeClr val="dk1"/>
                </a:solidFill>
                <a:latin typeface="+mn-lt"/>
                <a:ea typeface="+mn-ea"/>
                <a:cs typeface="+mn-ea"/>
                <a:sym typeface="+mn-lt"/>
              </a:rPr>
              <a:t>在快取模組進行優化</a:t>
            </a:r>
            <a:r>
              <a:rPr lang="en-US" altLang="zh-TW" sz="1500">
                <a:solidFill>
                  <a:schemeClr val="dk1"/>
                </a:solidFill>
                <a:latin typeface="+mn-lt"/>
                <a:ea typeface="+mn-ea"/>
                <a:cs typeface="+mn-ea"/>
                <a:sym typeface="+mn-lt"/>
              </a:rPr>
              <a:t>, </a:t>
            </a:r>
            <a:r>
              <a:rPr lang="zh-TW" altLang="en-US" sz="1500">
                <a:solidFill>
                  <a:schemeClr val="dk1"/>
                </a:solidFill>
                <a:latin typeface="+mn-lt"/>
                <a:ea typeface="+mn-ea"/>
                <a:cs typeface="+mn-ea"/>
                <a:sym typeface="+mn-lt"/>
              </a:rPr>
              <a:t>能更有效率使用</a:t>
            </a:r>
            <a:r>
              <a:rPr lang="en-US" altLang="zh-TW" sz="1500">
                <a:solidFill>
                  <a:schemeClr val="dk1"/>
                </a:solidFill>
                <a:latin typeface="+mn-lt"/>
                <a:ea typeface="+mn-ea"/>
                <a:cs typeface="+mn-ea"/>
                <a:sym typeface="+mn-lt"/>
              </a:rPr>
              <a:t>SSD</a:t>
            </a:r>
            <a:r>
              <a:rPr lang="zh-TW" altLang="en-US" sz="1500">
                <a:solidFill>
                  <a:schemeClr val="dk1"/>
                </a:solidFill>
                <a:latin typeface="+mn-lt"/>
                <a:ea typeface="+mn-ea"/>
                <a:cs typeface="+mn-ea"/>
                <a:sym typeface="+mn-lt"/>
              </a:rPr>
              <a:t>空間</a:t>
            </a:r>
            <a:r>
              <a:rPr lang="en-US" altLang="zh-TW" sz="1500">
                <a:solidFill>
                  <a:schemeClr val="dk1"/>
                </a:solidFill>
                <a:latin typeface="+mn-lt"/>
                <a:ea typeface="+mn-ea"/>
                <a:cs typeface="+mn-ea"/>
                <a:sym typeface="+mn-lt"/>
              </a:rPr>
              <a:t>, </a:t>
            </a:r>
            <a:r>
              <a:rPr lang="zh-TW" altLang="en-US" sz="1500">
                <a:solidFill>
                  <a:schemeClr val="dk1"/>
                </a:solidFill>
                <a:latin typeface="+mn-lt"/>
                <a:ea typeface="+mn-ea"/>
                <a:cs typeface="+mn-ea"/>
                <a:sym typeface="+mn-lt"/>
              </a:rPr>
              <a:t>也更節省記憶體用量</a:t>
            </a:r>
          </a:p>
          <a:p>
            <a:pPr marL="180975" indent="-180975">
              <a:lnSpc>
                <a:spcPts val="2200"/>
              </a:lnSpc>
              <a:spcBef>
                <a:spcPts val="1200"/>
              </a:spcBef>
              <a:buClr>
                <a:srgbClr val="E9613B"/>
              </a:buClr>
              <a:buSzPts val="1100"/>
              <a:buFont typeface="Wingdings" panose="05000000000000000000" pitchFamily="2" charset="2"/>
              <a:buChar char="l"/>
            </a:pPr>
            <a:r>
              <a:rPr lang="zh-TW" altLang="en-US" sz="1500">
                <a:solidFill>
                  <a:schemeClr val="dk1"/>
                </a:solidFill>
                <a:latin typeface="+mn-lt"/>
                <a:ea typeface="+mn-ea"/>
                <a:cs typeface="+mn-ea"/>
                <a:sym typeface="+mn-lt"/>
              </a:rPr>
              <a:t>改善多人存取同一份資料夾的效率</a:t>
            </a:r>
          </a:p>
        </p:txBody>
      </p:sp>
    </p:spTree>
    <p:extLst>
      <p:ext uri="{BB962C8B-B14F-4D97-AF65-F5344CB8AC3E}">
        <p14:creationId xmlns:p14="http://schemas.microsoft.com/office/powerpoint/2010/main" val="3207196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pSp>
        <p:nvGrpSpPr>
          <p:cNvPr id="8" name="群組 7">
            <a:extLst>
              <a:ext uri="{FF2B5EF4-FFF2-40B4-BE49-F238E27FC236}">
                <a16:creationId xmlns:a16="http://schemas.microsoft.com/office/drawing/2014/main" id="{D0DB9790-7416-4285-8240-999F41391964}"/>
              </a:ext>
            </a:extLst>
          </p:cNvPr>
          <p:cNvGrpSpPr/>
          <p:nvPr/>
        </p:nvGrpSpPr>
        <p:grpSpPr>
          <a:xfrm>
            <a:off x="4025961" y="988443"/>
            <a:ext cx="5118039" cy="3064203"/>
            <a:chOff x="4025961" y="701899"/>
            <a:chExt cx="5118039" cy="3064203"/>
          </a:xfrm>
        </p:grpSpPr>
        <p:pic>
          <p:nvPicPr>
            <p:cNvPr id="9" name="圖片 8" descr="一張含有 文字, 電子用品, 監視器, 電腦 的圖片&#10;&#10;自動產生的描述">
              <a:extLst>
                <a:ext uri="{FF2B5EF4-FFF2-40B4-BE49-F238E27FC236}">
                  <a16:creationId xmlns:a16="http://schemas.microsoft.com/office/drawing/2014/main" id="{8EEAA7A3-27FB-4B3A-9DF7-E4EBBECC7B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25961" y="701899"/>
              <a:ext cx="5118039" cy="3064203"/>
            </a:xfrm>
            <a:prstGeom prst="rect">
              <a:avLst/>
            </a:prstGeom>
          </p:spPr>
        </p:pic>
        <p:sp>
          <p:nvSpPr>
            <p:cNvPr id="10" name="矩形 9">
              <a:extLst>
                <a:ext uri="{FF2B5EF4-FFF2-40B4-BE49-F238E27FC236}">
                  <a16:creationId xmlns:a16="http://schemas.microsoft.com/office/drawing/2014/main" id="{F6F77732-B1C3-4DA4-A81D-874F20573F23}"/>
                </a:ext>
              </a:extLst>
            </p:cNvPr>
            <p:cNvSpPr/>
            <p:nvPr/>
          </p:nvSpPr>
          <p:spPr>
            <a:xfrm>
              <a:off x="4881092" y="882204"/>
              <a:ext cx="3895859" cy="2479182"/>
            </a:xfrm>
            <a:prstGeom prst="rect">
              <a:avLst/>
            </a:prstGeom>
            <a:solidFill>
              <a:srgbClr val="2C2C2C">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13" name="Google Shape;79;p16">
            <a:extLst>
              <a:ext uri="{FF2B5EF4-FFF2-40B4-BE49-F238E27FC236}">
                <a16:creationId xmlns:a16="http://schemas.microsoft.com/office/drawing/2014/main" id="{9921D491-CA3E-4885-8ADC-4D7035CE986D}"/>
              </a:ext>
            </a:extLst>
          </p:cNvPr>
          <p:cNvSpPr txBox="1">
            <a:spLocks/>
          </p:cNvSpPr>
          <p:nvPr/>
        </p:nvSpPr>
        <p:spPr>
          <a:xfrm>
            <a:off x="1" y="218964"/>
            <a:ext cx="919988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zh-TW" altLang="en-US" sz="3600" b="1">
                <a:solidFill>
                  <a:schemeClr val="tx1">
                    <a:lumMod val="95000"/>
                    <a:lumOff val="5000"/>
                  </a:schemeClr>
                </a:solidFill>
                <a:latin typeface="+mn-lt"/>
                <a:ea typeface="+mn-ea"/>
                <a:cs typeface="+mn-ea"/>
                <a:sym typeface="+mn-lt"/>
              </a:rPr>
              <a:t>提升安全保護等級</a:t>
            </a:r>
          </a:p>
        </p:txBody>
      </p:sp>
      <p:sp>
        <p:nvSpPr>
          <p:cNvPr id="14" name="Google Shape;61;p14">
            <a:extLst>
              <a:ext uri="{FF2B5EF4-FFF2-40B4-BE49-F238E27FC236}">
                <a16:creationId xmlns:a16="http://schemas.microsoft.com/office/drawing/2014/main" id="{24D22C4B-6CA3-4834-8DD1-989345CBE5E4}"/>
              </a:ext>
            </a:extLst>
          </p:cNvPr>
          <p:cNvSpPr txBox="1">
            <a:spLocks/>
          </p:cNvSpPr>
          <p:nvPr/>
        </p:nvSpPr>
        <p:spPr>
          <a:xfrm>
            <a:off x="605685" y="1329488"/>
            <a:ext cx="3481236"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2200"/>
              </a:lnSpc>
              <a:spcBef>
                <a:spcPts val="1200"/>
              </a:spcBef>
              <a:buClr>
                <a:srgbClr val="E9613B"/>
              </a:buClr>
              <a:buSzPts val="1100"/>
              <a:buFont typeface="Wingdings" panose="05000000000000000000" pitchFamily="2" charset="2"/>
              <a:buChar char="l"/>
            </a:pPr>
            <a:r>
              <a:rPr lang="zh-TW" altLang="en-US" sz="1500">
                <a:solidFill>
                  <a:schemeClr val="dk1"/>
                </a:solidFill>
                <a:latin typeface="+mn-lt"/>
                <a:ea typeface="+mn-ea"/>
                <a:cs typeface="+mn-ea"/>
                <a:sym typeface="+mn-lt"/>
              </a:rPr>
              <a:t>支援</a:t>
            </a:r>
            <a:r>
              <a:rPr lang="en-US" altLang="zh-TW" sz="1500">
                <a:solidFill>
                  <a:schemeClr val="dk1"/>
                </a:solidFill>
                <a:latin typeface="+mn-lt"/>
                <a:ea typeface="+mn-ea"/>
                <a:cs typeface="+mn-ea"/>
                <a:sym typeface="+mn-lt"/>
              </a:rPr>
              <a:t>TLS 1.3</a:t>
            </a:r>
          </a:p>
          <a:p>
            <a:pPr marL="180975" indent="-180975">
              <a:lnSpc>
                <a:spcPts val="2200"/>
              </a:lnSpc>
              <a:spcBef>
                <a:spcPts val="1200"/>
              </a:spcBef>
              <a:buClr>
                <a:srgbClr val="E9613B"/>
              </a:buClr>
              <a:buSzPts val="1100"/>
              <a:buFont typeface="Wingdings" panose="05000000000000000000" pitchFamily="2" charset="2"/>
              <a:buChar char="l"/>
            </a:pPr>
            <a:r>
              <a:rPr lang="zh-TW" altLang="en-US" sz="1500">
                <a:solidFill>
                  <a:schemeClr val="dk1"/>
                </a:solidFill>
                <a:latin typeface="+mn-lt"/>
                <a:ea typeface="+mn-ea"/>
                <a:cs typeface="+mn-ea"/>
                <a:sym typeface="+mn-lt"/>
              </a:rPr>
              <a:t>預設將 </a:t>
            </a:r>
            <a:r>
              <a:rPr lang="en-US" altLang="zh-TW" sz="1500">
                <a:solidFill>
                  <a:schemeClr val="dk1"/>
                </a:solidFill>
                <a:latin typeface="+mn-lt"/>
                <a:ea typeface="+mn-ea"/>
                <a:cs typeface="+mn-ea"/>
                <a:sym typeface="+mn-lt"/>
              </a:rPr>
              <a:t>admin </a:t>
            </a:r>
            <a:r>
              <a:rPr lang="zh-TW" altLang="en-US" sz="1500">
                <a:solidFill>
                  <a:schemeClr val="dk1"/>
                </a:solidFill>
                <a:latin typeface="+mn-lt"/>
                <a:ea typeface="+mn-ea"/>
                <a:cs typeface="+mn-ea"/>
                <a:sym typeface="+mn-lt"/>
              </a:rPr>
              <a:t>帳號關閉</a:t>
            </a:r>
          </a:p>
          <a:p>
            <a:pPr marL="180975" indent="-180975">
              <a:lnSpc>
                <a:spcPts val="2200"/>
              </a:lnSpc>
              <a:spcBef>
                <a:spcPts val="1200"/>
              </a:spcBef>
              <a:buClr>
                <a:srgbClr val="E9613B"/>
              </a:buClr>
              <a:buSzPts val="1100"/>
              <a:buFont typeface="Wingdings" panose="05000000000000000000" pitchFamily="2" charset="2"/>
              <a:buChar char="l"/>
            </a:pPr>
            <a:r>
              <a:rPr lang="zh-TW" altLang="en-US" sz="1500">
                <a:solidFill>
                  <a:schemeClr val="dk1"/>
                </a:solidFill>
                <a:latin typeface="+mn-lt"/>
                <a:ea typeface="+mn-ea"/>
                <a:cs typeface="+mn-ea"/>
                <a:sym typeface="+mn-lt"/>
              </a:rPr>
              <a:t>支援進階加密套件</a:t>
            </a:r>
          </a:p>
          <a:p>
            <a:pPr marL="180975" indent="-180975">
              <a:lnSpc>
                <a:spcPts val="2200"/>
              </a:lnSpc>
              <a:spcBef>
                <a:spcPts val="1200"/>
              </a:spcBef>
              <a:buClr>
                <a:srgbClr val="E9613B"/>
              </a:buClr>
              <a:buSzPts val="1100"/>
              <a:buFont typeface="Wingdings" panose="05000000000000000000" pitchFamily="2" charset="2"/>
              <a:buChar char="l"/>
            </a:pPr>
            <a:r>
              <a:rPr lang="zh-TW" altLang="en-US" sz="1500">
                <a:solidFill>
                  <a:schemeClr val="dk1"/>
                </a:solidFill>
                <a:latin typeface="+mn-lt"/>
                <a:ea typeface="+mn-ea"/>
                <a:cs typeface="+mn-ea"/>
                <a:sym typeface="+mn-lt"/>
              </a:rPr>
              <a:t>調整安全設定</a:t>
            </a:r>
            <a:r>
              <a:rPr lang="en-US" altLang="zh-TW" sz="1500">
                <a:solidFill>
                  <a:schemeClr val="dk1"/>
                </a:solidFill>
                <a:latin typeface="+mn-lt"/>
                <a:ea typeface="+mn-ea"/>
                <a:cs typeface="+mn-ea"/>
                <a:sym typeface="+mn-lt"/>
              </a:rPr>
              <a:t>, </a:t>
            </a:r>
            <a:r>
              <a:rPr lang="zh-TW" altLang="en-US" sz="1500">
                <a:solidFill>
                  <a:schemeClr val="dk1"/>
                </a:solidFill>
                <a:latin typeface="+mn-lt"/>
                <a:ea typeface="+mn-ea"/>
                <a:cs typeface="+mn-ea"/>
                <a:sym typeface="+mn-lt"/>
              </a:rPr>
              <a:t>更符合安全防護標準</a:t>
            </a:r>
          </a:p>
          <a:p>
            <a:pPr marL="180975" indent="-180975">
              <a:lnSpc>
                <a:spcPts val="2200"/>
              </a:lnSpc>
              <a:spcBef>
                <a:spcPts val="1200"/>
              </a:spcBef>
              <a:buClr>
                <a:srgbClr val="E9613B"/>
              </a:buClr>
              <a:buSzPts val="1100"/>
              <a:buFont typeface="Wingdings" panose="05000000000000000000" pitchFamily="2" charset="2"/>
              <a:buChar char="l"/>
            </a:pPr>
            <a:r>
              <a:rPr lang="en-US" altLang="zh-TW" sz="1500">
                <a:solidFill>
                  <a:schemeClr val="dk1"/>
                </a:solidFill>
                <a:latin typeface="+mn-lt"/>
                <a:ea typeface="+mn-ea"/>
                <a:cs typeface="+mn-ea"/>
                <a:sym typeface="+mn-lt"/>
              </a:rPr>
              <a:t>SSH Key </a:t>
            </a:r>
            <a:r>
              <a:rPr lang="zh-TW" altLang="en-US" sz="1500">
                <a:solidFill>
                  <a:schemeClr val="dk1"/>
                </a:solidFill>
                <a:latin typeface="+mn-lt"/>
                <a:ea typeface="+mn-ea"/>
                <a:cs typeface="+mn-ea"/>
                <a:sym typeface="+mn-lt"/>
              </a:rPr>
              <a:t>登入</a:t>
            </a:r>
          </a:p>
          <a:p>
            <a:pPr marL="180975" indent="-180975">
              <a:lnSpc>
                <a:spcPts val="2200"/>
              </a:lnSpc>
              <a:spcBef>
                <a:spcPts val="1200"/>
              </a:spcBef>
              <a:buClr>
                <a:srgbClr val="E9613B"/>
              </a:buClr>
              <a:buSzPts val="1100"/>
              <a:buFont typeface="Wingdings" panose="05000000000000000000" pitchFamily="2" charset="2"/>
              <a:buChar char="l"/>
            </a:pPr>
            <a:r>
              <a:rPr lang="zh-TW" altLang="en-US" sz="1500">
                <a:solidFill>
                  <a:schemeClr val="dk1"/>
                </a:solidFill>
                <a:latin typeface="+mn-lt"/>
                <a:ea typeface="+mn-ea"/>
                <a:cs typeface="+mn-ea"/>
                <a:sym typeface="+mn-lt"/>
              </a:rPr>
              <a:t>韌體自動更新 </a:t>
            </a:r>
            <a:r>
              <a:rPr lang="en-US" altLang="zh-TW" sz="1500">
                <a:solidFill>
                  <a:schemeClr val="dk1"/>
                </a:solidFill>
                <a:latin typeface="+mn-lt"/>
                <a:ea typeface="+mn-ea"/>
                <a:cs typeface="+mn-ea"/>
                <a:sym typeface="+mn-lt"/>
              </a:rPr>
              <a:t>(</a:t>
            </a:r>
            <a:r>
              <a:rPr lang="zh-TW" altLang="en-US" sz="1500">
                <a:solidFill>
                  <a:schemeClr val="dk1"/>
                </a:solidFill>
                <a:latin typeface="+mn-lt"/>
                <a:ea typeface="+mn-ea"/>
                <a:cs typeface="+mn-ea"/>
                <a:sym typeface="+mn-lt"/>
              </a:rPr>
              <a:t>建議更新</a:t>
            </a:r>
            <a:r>
              <a:rPr lang="en-US" altLang="zh-TW" sz="1500">
                <a:solidFill>
                  <a:schemeClr val="dk1"/>
                </a:solidFill>
                <a:latin typeface="+mn-lt"/>
                <a:ea typeface="+mn-ea"/>
                <a:cs typeface="+mn-ea"/>
                <a:sym typeface="+mn-lt"/>
              </a:rPr>
              <a:t>, </a:t>
            </a:r>
            <a:r>
              <a:rPr lang="zh-TW" altLang="en-US" sz="1500">
                <a:solidFill>
                  <a:schemeClr val="dk1"/>
                </a:solidFill>
                <a:latin typeface="+mn-lt"/>
                <a:ea typeface="+mn-ea"/>
                <a:cs typeface="+mn-ea"/>
                <a:sym typeface="+mn-lt"/>
              </a:rPr>
              <a:t>自動更新</a:t>
            </a:r>
            <a:r>
              <a:rPr lang="en-US" altLang="zh-TW" sz="1500">
                <a:solidFill>
                  <a:schemeClr val="dk1"/>
                </a:solidFill>
                <a:latin typeface="+mn-lt"/>
                <a:ea typeface="+mn-ea"/>
                <a:cs typeface="+mn-ea"/>
                <a:sym typeface="+mn-lt"/>
              </a:rPr>
              <a:t>)</a:t>
            </a:r>
          </a:p>
          <a:p>
            <a:pPr marL="180975" indent="-180975">
              <a:lnSpc>
                <a:spcPts val="2200"/>
              </a:lnSpc>
              <a:spcBef>
                <a:spcPts val="1200"/>
              </a:spcBef>
              <a:buClr>
                <a:srgbClr val="E9613B"/>
              </a:buClr>
              <a:buSzPts val="1100"/>
              <a:buFont typeface="Wingdings" panose="05000000000000000000" pitchFamily="2" charset="2"/>
              <a:buChar char="l"/>
            </a:pPr>
            <a:r>
              <a:rPr lang="en-US" altLang="zh-TW" sz="1500">
                <a:solidFill>
                  <a:schemeClr val="dk1"/>
                </a:solidFill>
                <a:latin typeface="+mn-lt"/>
                <a:ea typeface="+mn-ea"/>
                <a:cs typeface="+mn-ea"/>
                <a:sym typeface="+mn-lt"/>
              </a:rPr>
              <a:t>App</a:t>
            </a:r>
            <a:r>
              <a:rPr lang="zh-TW" altLang="en-US" sz="1500">
                <a:solidFill>
                  <a:schemeClr val="dk1"/>
                </a:solidFill>
                <a:latin typeface="+mn-lt"/>
                <a:ea typeface="+mn-ea"/>
                <a:cs typeface="+mn-ea"/>
                <a:sym typeface="+mn-lt"/>
              </a:rPr>
              <a:t>自動更新 </a:t>
            </a:r>
            <a:r>
              <a:rPr lang="en-US" altLang="zh-TW" sz="1500">
                <a:solidFill>
                  <a:schemeClr val="dk1"/>
                </a:solidFill>
                <a:latin typeface="+mn-lt"/>
                <a:ea typeface="+mn-ea"/>
                <a:cs typeface="+mn-ea"/>
                <a:sym typeface="+mn-lt"/>
              </a:rPr>
              <a:t>(</a:t>
            </a:r>
            <a:r>
              <a:rPr lang="zh-TW" altLang="en-US" sz="1500">
                <a:solidFill>
                  <a:schemeClr val="dk1"/>
                </a:solidFill>
                <a:latin typeface="+mn-lt"/>
                <a:ea typeface="+mn-ea"/>
                <a:cs typeface="+mn-ea"/>
                <a:sym typeface="+mn-lt"/>
              </a:rPr>
              <a:t>建議更新</a:t>
            </a:r>
            <a:r>
              <a:rPr lang="en-US" altLang="zh-TW" sz="1500">
                <a:solidFill>
                  <a:schemeClr val="dk1"/>
                </a:solidFill>
                <a:latin typeface="+mn-lt"/>
                <a:ea typeface="+mn-ea"/>
                <a:cs typeface="+mn-ea"/>
                <a:sym typeface="+mn-lt"/>
              </a:rPr>
              <a:t>, </a:t>
            </a:r>
            <a:r>
              <a:rPr lang="zh-TW" altLang="en-US" sz="1500">
                <a:solidFill>
                  <a:schemeClr val="dk1"/>
                </a:solidFill>
                <a:latin typeface="+mn-lt"/>
                <a:ea typeface="+mn-ea"/>
                <a:cs typeface="+mn-ea"/>
                <a:sym typeface="+mn-lt"/>
              </a:rPr>
              <a:t>自動更新</a:t>
            </a:r>
            <a:r>
              <a:rPr lang="en-US" altLang="zh-TW" sz="1500">
                <a:solidFill>
                  <a:schemeClr val="dk1"/>
                </a:solidFill>
                <a:latin typeface="+mn-lt"/>
                <a:ea typeface="+mn-ea"/>
                <a:cs typeface="+mn-ea"/>
                <a:sym typeface="+mn-lt"/>
              </a:rPr>
              <a:t>)</a:t>
            </a:r>
          </a:p>
        </p:txBody>
      </p:sp>
      <p:pic>
        <p:nvPicPr>
          <p:cNvPr id="15" name="圖形 14">
            <a:extLst>
              <a:ext uri="{FF2B5EF4-FFF2-40B4-BE49-F238E27FC236}">
                <a16:creationId xmlns:a16="http://schemas.microsoft.com/office/drawing/2014/main" id="{926CCF7B-2DB0-4A51-B33A-B216EC9E16D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855079" y="1418140"/>
            <a:ext cx="1944959" cy="2078328"/>
          </a:xfrm>
          <a:prstGeom prst="rect">
            <a:avLst/>
          </a:prstGeom>
          <a:effectLst>
            <a:outerShdw blurRad="152400" dist="190500" dir="8100000" algn="tr" rotWithShape="0">
              <a:prstClr val="black">
                <a:alpha val="13000"/>
              </a:prstClr>
            </a:outerShdw>
          </a:effectLst>
        </p:spPr>
      </p:pic>
    </p:spTree>
    <p:extLst>
      <p:ext uri="{BB962C8B-B14F-4D97-AF65-F5344CB8AC3E}">
        <p14:creationId xmlns:p14="http://schemas.microsoft.com/office/powerpoint/2010/main" val="920246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9D8133D2-51DF-4C92-B31C-2D618031E52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19" name="圖片 18">
            <a:extLst>
              <a:ext uri="{FF2B5EF4-FFF2-40B4-BE49-F238E27FC236}">
                <a16:creationId xmlns:a16="http://schemas.microsoft.com/office/drawing/2014/main" id="{BE105C3B-76B6-4304-AB7A-13E43C2C042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05159" y="1944881"/>
            <a:ext cx="3091476" cy="363543"/>
          </a:xfrm>
          <a:prstGeom prst="rect">
            <a:avLst/>
          </a:prstGeom>
        </p:spPr>
      </p:pic>
      <p:sp>
        <p:nvSpPr>
          <p:cNvPr id="2" name="標題 1">
            <a:extLst>
              <a:ext uri="{FF2B5EF4-FFF2-40B4-BE49-F238E27FC236}">
                <a16:creationId xmlns:a16="http://schemas.microsoft.com/office/drawing/2014/main" id="{86DCC8C7-D85A-4392-B016-ADE9A46C1A86}"/>
              </a:ext>
            </a:extLst>
          </p:cNvPr>
          <p:cNvSpPr>
            <a:spLocks noGrp="1"/>
          </p:cNvSpPr>
          <p:nvPr>
            <p:ph type="title"/>
          </p:nvPr>
        </p:nvSpPr>
        <p:spPr>
          <a:xfrm>
            <a:off x="0" y="143899"/>
            <a:ext cx="9143999" cy="822960"/>
          </a:xfrm>
        </p:spPr>
        <p:txBody>
          <a:bodyPr>
            <a:normAutofit/>
          </a:bodyPr>
          <a:lstStyle/>
          <a:p>
            <a:pPr algn="ctr"/>
            <a:r>
              <a:rPr lang="en-US" altLang="zh-TW" sz="3200">
                <a:solidFill>
                  <a:schemeClr val="tx1">
                    <a:lumMod val="95000"/>
                    <a:lumOff val="5000"/>
                  </a:schemeClr>
                </a:solidFill>
                <a:latin typeface="+mn-lt"/>
                <a:ea typeface="+mn-ea"/>
                <a:cs typeface="+mn-ea"/>
                <a:sym typeface="+mn-lt"/>
              </a:rPr>
              <a:t>TBS-464 </a:t>
            </a:r>
            <a:r>
              <a:rPr lang="en-US" altLang="zh-TW" sz="3200" err="1">
                <a:solidFill>
                  <a:schemeClr val="tx1">
                    <a:lumMod val="95000"/>
                    <a:lumOff val="5000"/>
                  </a:schemeClr>
                </a:solidFill>
                <a:latin typeface="+mn-lt"/>
                <a:ea typeface="+mn-ea"/>
                <a:cs typeface="+mn-ea"/>
                <a:sym typeface="+mn-lt"/>
              </a:rPr>
              <a:t>v.s</a:t>
            </a:r>
            <a:r>
              <a:rPr lang="en-US" altLang="zh-TW" sz="3200">
                <a:solidFill>
                  <a:schemeClr val="tx1">
                    <a:lumMod val="95000"/>
                    <a:lumOff val="5000"/>
                  </a:schemeClr>
                </a:solidFill>
                <a:latin typeface="+mn-lt"/>
                <a:ea typeface="+mn-ea"/>
                <a:cs typeface="+mn-ea"/>
                <a:sym typeface="+mn-lt"/>
              </a:rPr>
              <a:t>. TBS-453DX</a:t>
            </a:r>
            <a:endParaRPr lang="zh-TW" altLang="en-US" sz="3200">
              <a:solidFill>
                <a:schemeClr val="tx1">
                  <a:lumMod val="95000"/>
                  <a:lumOff val="5000"/>
                </a:schemeClr>
              </a:solidFill>
              <a:latin typeface="+mn-lt"/>
              <a:ea typeface="+mn-ea"/>
              <a:cs typeface="+mn-ea"/>
            </a:endParaRPr>
          </a:p>
        </p:txBody>
      </p:sp>
      <p:pic>
        <p:nvPicPr>
          <p:cNvPr id="13" name="圖片 13" descr="一張含有 文字, 電子用品, 投影機 的圖片&#10;&#10;自動產生的描述">
            <a:extLst>
              <a:ext uri="{FF2B5EF4-FFF2-40B4-BE49-F238E27FC236}">
                <a16:creationId xmlns:a16="http://schemas.microsoft.com/office/drawing/2014/main" id="{E65EB633-9589-4D79-81B5-C164D7AB84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19192" y="966859"/>
            <a:ext cx="2743200" cy="1714500"/>
          </a:xfrm>
          <a:prstGeom prst="rect">
            <a:avLst/>
          </a:prstGeom>
        </p:spPr>
      </p:pic>
      <p:sp>
        <p:nvSpPr>
          <p:cNvPr id="9" name="矩形: 圓角化同側角落 8">
            <a:extLst>
              <a:ext uri="{FF2B5EF4-FFF2-40B4-BE49-F238E27FC236}">
                <a16:creationId xmlns:a16="http://schemas.microsoft.com/office/drawing/2014/main" id="{292E2C35-F288-4DD0-96A2-13BE8F7E3A7B}"/>
              </a:ext>
            </a:extLst>
          </p:cNvPr>
          <p:cNvSpPr/>
          <p:nvPr/>
        </p:nvSpPr>
        <p:spPr>
          <a:xfrm>
            <a:off x="521495" y="2424800"/>
            <a:ext cx="1449842" cy="428453"/>
          </a:xfrm>
          <a:prstGeom prst="round2SameRect">
            <a:avLst>
              <a:gd name="adj1" fmla="val 9935"/>
              <a:gd name="adj2" fmla="val 0"/>
            </a:avLst>
          </a:prstGeom>
          <a:gradFill>
            <a:gsLst>
              <a:gs pos="95000">
                <a:srgbClr val="C35E1A"/>
              </a:gs>
              <a:gs pos="0">
                <a:srgbClr val="EB6C15"/>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化同側角落 10">
            <a:extLst>
              <a:ext uri="{FF2B5EF4-FFF2-40B4-BE49-F238E27FC236}">
                <a16:creationId xmlns:a16="http://schemas.microsoft.com/office/drawing/2014/main" id="{B651CA70-D1E2-4FFE-9024-AC16B86243C9}"/>
              </a:ext>
            </a:extLst>
          </p:cNvPr>
          <p:cNvSpPr/>
          <p:nvPr/>
        </p:nvSpPr>
        <p:spPr>
          <a:xfrm>
            <a:off x="2028655" y="2424797"/>
            <a:ext cx="3236119" cy="428453"/>
          </a:xfrm>
          <a:prstGeom prst="round2SameRect">
            <a:avLst>
              <a:gd name="adj1" fmla="val 9935"/>
              <a:gd name="adj2" fmla="val 0"/>
            </a:avLst>
          </a:prstGeom>
          <a:gradFill>
            <a:gsLst>
              <a:gs pos="95000">
                <a:srgbClr val="C35E1A"/>
              </a:gs>
              <a:gs pos="0">
                <a:srgbClr val="EB6C15"/>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化同側角落 13">
            <a:extLst>
              <a:ext uri="{FF2B5EF4-FFF2-40B4-BE49-F238E27FC236}">
                <a16:creationId xmlns:a16="http://schemas.microsoft.com/office/drawing/2014/main" id="{2551AAC9-46A7-4738-B510-5F160ED01FE5}"/>
              </a:ext>
            </a:extLst>
          </p:cNvPr>
          <p:cNvSpPr/>
          <p:nvPr/>
        </p:nvSpPr>
        <p:spPr>
          <a:xfrm>
            <a:off x="5322093" y="2424796"/>
            <a:ext cx="3300411" cy="428453"/>
          </a:xfrm>
          <a:prstGeom prst="round2SameRect">
            <a:avLst>
              <a:gd name="adj1" fmla="val 9935"/>
              <a:gd name="adj2" fmla="val 0"/>
            </a:avLst>
          </a:prstGeom>
          <a:gradFill>
            <a:gsLst>
              <a:gs pos="95000">
                <a:srgbClr val="C35E1A"/>
              </a:gs>
              <a:gs pos="0">
                <a:srgbClr val="EB6C15"/>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 name="表格 3">
            <a:extLst>
              <a:ext uri="{FF2B5EF4-FFF2-40B4-BE49-F238E27FC236}">
                <a16:creationId xmlns:a16="http://schemas.microsoft.com/office/drawing/2014/main" id="{63E1A486-9D50-4D0D-ABD1-13DCEE49427D}"/>
              </a:ext>
            </a:extLst>
          </p:cNvPr>
          <p:cNvGraphicFramePr>
            <a:graphicFrameLocks noGrp="1"/>
          </p:cNvGraphicFramePr>
          <p:nvPr>
            <p:extLst>
              <p:ext uri="{D42A27DB-BD31-4B8C-83A1-F6EECF244321}">
                <p14:modId xmlns:p14="http://schemas.microsoft.com/office/powerpoint/2010/main" val="554549835"/>
              </p:ext>
            </p:extLst>
          </p:nvPr>
        </p:nvGraphicFramePr>
        <p:xfrm>
          <a:off x="521494" y="2464694"/>
          <a:ext cx="8101010" cy="2445592"/>
        </p:xfrm>
        <a:graphic>
          <a:graphicData uri="http://schemas.openxmlformats.org/drawingml/2006/table">
            <a:tbl>
              <a:tblPr firstRow="1" bandRow="1">
                <a:tableStyleId>{C083E6E3-FA7D-4D7B-A595-EF9225AFEA82}</a:tableStyleId>
              </a:tblPr>
              <a:tblGrid>
                <a:gridCol w="1346016">
                  <a:extLst>
                    <a:ext uri="{9D8B030D-6E8A-4147-A177-3AD203B41FA5}">
                      <a16:colId xmlns:a16="http://schemas.microsoft.com/office/drawing/2014/main" val="1888140025"/>
                    </a:ext>
                  </a:extLst>
                </a:gridCol>
                <a:gridCol w="3458022">
                  <a:extLst>
                    <a:ext uri="{9D8B030D-6E8A-4147-A177-3AD203B41FA5}">
                      <a16:colId xmlns:a16="http://schemas.microsoft.com/office/drawing/2014/main" val="3485480092"/>
                    </a:ext>
                  </a:extLst>
                </a:gridCol>
                <a:gridCol w="3296972">
                  <a:extLst>
                    <a:ext uri="{9D8B030D-6E8A-4147-A177-3AD203B41FA5}">
                      <a16:colId xmlns:a16="http://schemas.microsoft.com/office/drawing/2014/main" val="3836106865"/>
                    </a:ext>
                  </a:extLst>
                </a:gridCol>
              </a:tblGrid>
              <a:tr h="449152">
                <a:tc>
                  <a:txBody>
                    <a:bodyPr/>
                    <a:lstStyle/>
                    <a:p>
                      <a:r>
                        <a:rPr lang="zh-TW" altLang="en-US">
                          <a:solidFill>
                            <a:schemeClr val="bg1"/>
                          </a:solidFill>
                        </a:rPr>
                        <a:t>Model</a:t>
                      </a:r>
                      <a:r>
                        <a:rPr lang="zh-TW" altLang="en-US"/>
                        <a:t> </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zh-TW" altLang="en-US" sz="1600">
                          <a:solidFill>
                            <a:schemeClr val="bg1"/>
                          </a:solidFill>
                        </a:rPr>
                        <a:t>TBS-464</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zh-TW" altLang="en-US" sz="1600">
                          <a:solidFill>
                            <a:schemeClr val="bg1"/>
                          </a:solidFill>
                        </a:rPr>
                        <a:t>TBS-453DX</a:t>
                      </a:r>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4721259"/>
                  </a:ext>
                </a:extLst>
              </a:tr>
              <a:tr h="567266">
                <a:tc>
                  <a:txBody>
                    <a:bodyPr/>
                    <a:lstStyle/>
                    <a:p>
                      <a:r>
                        <a:rPr lang="zh-TW" altLang="en-US"/>
                        <a:t>CPU</a:t>
                      </a:r>
                    </a:p>
                  </a:txBody>
                  <a:tcPr anchor="ctr">
                    <a:lnL>
                      <a:noFill/>
                    </a:lnL>
                    <a:lnR>
                      <a:noFill/>
                    </a:lnR>
                    <a:lnT w="12700" cmpd="sng">
                      <a:noFill/>
                    </a:lnT>
                    <a:lnB>
                      <a:noFill/>
                    </a:lnB>
                    <a:lnTlToBr w="12700" cmpd="sng">
                      <a:noFill/>
                      <a:prstDash val="solid"/>
                    </a:lnTlToBr>
                    <a:lnBlToTr w="12700" cmpd="sng">
                      <a:noFill/>
                      <a:prstDash val="solid"/>
                    </a:lnBlToTr>
                    <a:solidFill>
                      <a:schemeClr val="bg2"/>
                    </a:solidFill>
                  </a:tcPr>
                </a:tc>
                <a:tc>
                  <a:txBody>
                    <a:bodyPr/>
                    <a:lstStyle/>
                    <a:p>
                      <a:pPr marL="177800" lvl="0" indent="0" algn="l">
                        <a:lnSpc>
                          <a:spcPct val="100000"/>
                        </a:lnSpc>
                        <a:spcBef>
                          <a:spcPts val="0"/>
                        </a:spcBef>
                        <a:spcAft>
                          <a:spcPts val="0"/>
                        </a:spcAft>
                        <a:buNone/>
                      </a:pPr>
                      <a:r>
                        <a:rPr lang="zh-TW" sz="1350" b="0" u="none" strike="noStrike" noProof="0"/>
                        <a:t>Intel® Celeron® N5105/N5095 4-core/4-thread processor, burst up to 2.9 GHz</a:t>
                      </a:r>
                      <a:endParaRPr lang="zh-TW"/>
                    </a:p>
                  </a:txBody>
                  <a:tcPr anchor="ctr">
                    <a:lnL>
                      <a:noFill/>
                    </a:lnL>
                    <a:lnR>
                      <a:noFill/>
                    </a:lnR>
                    <a:lnT w="12700" cmpd="sng">
                      <a:noFill/>
                    </a:lnT>
                    <a:lnB>
                      <a:noFill/>
                    </a:lnB>
                    <a:lnTlToBr w="12700" cmpd="sng">
                      <a:noFill/>
                      <a:prstDash val="solid"/>
                    </a:lnTlToBr>
                    <a:lnBlToTr w="12700" cmpd="sng">
                      <a:noFill/>
                      <a:prstDash val="solid"/>
                    </a:lnBlToTr>
                    <a:solidFill>
                      <a:schemeClr val="bg2"/>
                    </a:solidFill>
                  </a:tcPr>
                </a:tc>
                <a:tc>
                  <a:txBody>
                    <a:bodyPr/>
                    <a:lstStyle/>
                    <a:p>
                      <a:pPr marL="177800" lvl="1" indent="0">
                        <a:buNone/>
                      </a:pPr>
                      <a:r>
                        <a:rPr lang="zh-TW" sz="1350" b="0" u="none" strike="noStrike" noProof="0"/>
                        <a:t>Intel® Celeron® J4115 4-core/4-thread processor, burst up to 2.5 GHz</a:t>
                      </a:r>
                      <a:endParaRPr lang="zh-TW"/>
                    </a:p>
                  </a:txBody>
                  <a:tcPr anchor="ctr">
                    <a:lnL>
                      <a:noFill/>
                    </a:lnL>
                    <a:lnR>
                      <a:noFill/>
                    </a:lnR>
                    <a:lnT w="12700" cmpd="sng">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05970114"/>
                  </a:ext>
                </a:extLst>
              </a:tr>
              <a:tr h="423334">
                <a:tc>
                  <a:txBody>
                    <a:bodyPr/>
                    <a:lstStyle/>
                    <a:p>
                      <a:r>
                        <a:rPr lang="zh-TW" altLang="en-US"/>
                        <a:t>M.2 slots</a:t>
                      </a:r>
                    </a:p>
                  </a:txBody>
                  <a:tcPr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177800" lvl="0" indent="0">
                        <a:buNone/>
                      </a:pPr>
                      <a:r>
                        <a:rPr lang="zh-TW" sz="1350" b="0" u="none" strike="noStrike" noProof="0"/>
                        <a:t>4 x M.2 2280 NVMe Gen3 x2 slots</a:t>
                      </a:r>
                      <a:endParaRPr lang="zh-TW" sz="1350" b="0" i="0" u="none" strike="noStrike" baseline="30000" noProof="0">
                        <a:latin typeface="Arial"/>
                      </a:endParaRPr>
                    </a:p>
                  </a:txBody>
                  <a:tcPr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177800" lvl="1" indent="0">
                        <a:buNone/>
                      </a:pPr>
                      <a:r>
                        <a:rPr lang="zh-TW" sz="1350" b="0" u="none" strike="noStrike" noProof="0"/>
                        <a:t>4 x M.2 2280 SATA 6Gb/s slots</a:t>
                      </a:r>
                      <a:endParaRPr lang="zh-TW" sz="1350" b="0" i="0" u="none" strike="noStrike" baseline="30000" noProof="0">
                        <a:latin typeface="Arial"/>
                      </a:endParaRPr>
                    </a:p>
                  </a:txBody>
                  <a:tcPr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640961"/>
                  </a:ext>
                </a:extLst>
              </a:tr>
              <a:tr h="370840">
                <a:tc>
                  <a:txBody>
                    <a:bodyPr/>
                    <a:lstStyle/>
                    <a:p>
                      <a:r>
                        <a:rPr lang="zh-TW" altLang="en-US"/>
                        <a:t>Ethernet ports</a:t>
                      </a:r>
                    </a:p>
                  </a:txBody>
                  <a:tcPr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marL="177800" indent="0">
                        <a:tabLst/>
                      </a:pPr>
                      <a:r>
                        <a:rPr lang="zh-TW" altLang="en-US"/>
                        <a:t>2 x 2.5GbE</a:t>
                      </a:r>
                    </a:p>
                  </a:txBody>
                  <a:tcPr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marL="177800" lvl="1" indent="0"/>
                      <a:r>
                        <a:rPr lang="zh-TW" altLang="en-US"/>
                        <a:t>1 x 10GbE</a:t>
                      </a:r>
                      <a:endParaRPr lang="zh-TW"/>
                    </a:p>
                    <a:p>
                      <a:pPr marL="177800" lvl="1" indent="0">
                        <a:buNone/>
                      </a:pPr>
                      <a:r>
                        <a:rPr lang="zh-TW" altLang="en-US"/>
                        <a:t>1 x 1GbE</a:t>
                      </a:r>
                    </a:p>
                  </a:txBody>
                  <a:tcPr anchor="ctr">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79692159"/>
                  </a:ext>
                </a:extLst>
              </a:tr>
              <a:tr h="370840">
                <a:tc>
                  <a:txBody>
                    <a:bodyPr/>
                    <a:lstStyle/>
                    <a:p>
                      <a:r>
                        <a:rPr lang="zh-TW" altLang="en-US"/>
                        <a:t>HDMI output</a:t>
                      </a:r>
                    </a:p>
                  </a:txBody>
                  <a:tcPr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marL="177800" lvl="0" indent="0">
                        <a:buNone/>
                      </a:pPr>
                      <a:r>
                        <a:rPr lang="zh-TW" sz="1350" b="0" u="none" strike="noStrike" noProof="0"/>
                        <a:t>2 </a:t>
                      </a:r>
                      <a:r>
                        <a:rPr lang="en-US" altLang="zh-TW" sz="1350" b="0" u="none" strike="noStrike" noProof="0"/>
                        <a:t>x </a:t>
                      </a:r>
                      <a:r>
                        <a:rPr lang="zh-TW" sz="1350" b="0" u="none" strike="noStrike" noProof="0"/>
                        <a:t>HDMI (up to 2.0 resolution 3840 x 2160 @ 60Hz)</a:t>
                      </a:r>
                      <a:endParaRPr lang="zh-TW"/>
                    </a:p>
                  </a:txBody>
                  <a:tcPr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marL="177800" lvl="1" indent="0">
                        <a:buNone/>
                      </a:pPr>
                      <a:r>
                        <a:rPr lang="zh-TW" sz="1350" b="0" u="none" strike="noStrike" noProof="0"/>
                        <a:t>1</a:t>
                      </a:r>
                      <a:r>
                        <a:rPr lang="zh-TW" altLang="en-US" sz="1350" b="0" u="none" strike="noStrike" noProof="0"/>
                        <a:t> </a:t>
                      </a:r>
                      <a:r>
                        <a:rPr lang="en-US" altLang="zh-TW" sz="1350" b="0" u="none" strike="noStrike" noProof="0"/>
                        <a:t>x </a:t>
                      </a:r>
                      <a:r>
                        <a:rPr lang="zh-TW" sz="1350" b="0" u="none" strike="noStrike" noProof="0"/>
                        <a:t>HDMI 2.0 (up to resolution 3840 x 2160 @ 60Hz)</a:t>
                      </a:r>
                      <a:endParaRPr lang="zh-TW"/>
                    </a:p>
                  </a:txBody>
                  <a:tcPr anchor="ct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4854569"/>
                  </a:ext>
                </a:extLst>
              </a:tr>
            </a:tbl>
          </a:graphicData>
        </a:graphic>
      </p:graphicFrame>
      <p:grpSp>
        <p:nvGrpSpPr>
          <p:cNvPr id="6" name="群組 5">
            <a:extLst>
              <a:ext uri="{FF2B5EF4-FFF2-40B4-BE49-F238E27FC236}">
                <a16:creationId xmlns:a16="http://schemas.microsoft.com/office/drawing/2014/main" id="{1219F972-B7C9-4B33-8502-87B5E9860035}"/>
              </a:ext>
            </a:extLst>
          </p:cNvPr>
          <p:cNvGrpSpPr/>
          <p:nvPr/>
        </p:nvGrpSpPr>
        <p:grpSpPr>
          <a:xfrm>
            <a:off x="1779950" y="2806970"/>
            <a:ext cx="3525209" cy="2028254"/>
            <a:chOff x="5209285" y="1967237"/>
            <a:chExt cx="3400157" cy="4285497"/>
          </a:xfrm>
        </p:grpSpPr>
        <p:pic>
          <p:nvPicPr>
            <p:cNvPr id="7" name="图片 57">
              <a:extLst>
                <a:ext uri="{FF2B5EF4-FFF2-40B4-BE49-F238E27FC236}">
                  <a16:creationId xmlns:a16="http://schemas.microsoft.com/office/drawing/2014/main" id="{897CC8A8-604B-4A07-9B0F-FA85E56EE1C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3177624" y="4004841"/>
              <a:ext cx="4279554" cy="216232"/>
            </a:xfrm>
            <a:prstGeom prst="rect">
              <a:avLst/>
            </a:prstGeom>
          </p:spPr>
        </p:pic>
        <p:pic>
          <p:nvPicPr>
            <p:cNvPr id="8" name="图片 57">
              <a:extLst>
                <a:ext uri="{FF2B5EF4-FFF2-40B4-BE49-F238E27FC236}">
                  <a16:creationId xmlns:a16="http://schemas.microsoft.com/office/drawing/2014/main" id="{8CED5CE4-7284-4C05-A2B4-DE669D1FAAA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6361548" y="3998899"/>
              <a:ext cx="4279555" cy="216232"/>
            </a:xfrm>
            <a:prstGeom prst="rect">
              <a:avLst/>
            </a:prstGeom>
          </p:spPr>
        </p:pic>
      </p:grpSp>
      <p:pic>
        <p:nvPicPr>
          <p:cNvPr id="18" name="圖片 17">
            <a:extLst>
              <a:ext uri="{FF2B5EF4-FFF2-40B4-BE49-F238E27FC236}">
                <a16:creationId xmlns:a16="http://schemas.microsoft.com/office/drawing/2014/main" id="{D66307F5-2951-4DB7-AD52-4D549844039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37122" y="1972732"/>
            <a:ext cx="3091476" cy="363543"/>
          </a:xfrm>
          <a:prstGeom prst="rect">
            <a:avLst/>
          </a:prstGeom>
        </p:spPr>
      </p:pic>
      <p:pic>
        <p:nvPicPr>
          <p:cNvPr id="4" name="圖片 12" descr="一張含有 文字, 室內, 電子用品, 投影機 的圖片&#10;&#10;自動產生的描述">
            <a:extLst>
              <a:ext uri="{FF2B5EF4-FFF2-40B4-BE49-F238E27FC236}">
                <a16:creationId xmlns:a16="http://schemas.microsoft.com/office/drawing/2014/main" id="{BA7E43CF-8776-4A13-860E-DFE78F80F3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55311" y="966859"/>
            <a:ext cx="2743200" cy="1714500"/>
          </a:xfrm>
          <a:prstGeom prst="rect">
            <a:avLst/>
          </a:prstGeom>
        </p:spPr>
      </p:pic>
    </p:spTree>
    <p:extLst>
      <p:ext uri="{BB962C8B-B14F-4D97-AF65-F5344CB8AC3E}">
        <p14:creationId xmlns:p14="http://schemas.microsoft.com/office/powerpoint/2010/main" val="1115294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A4C2BAA2-3D58-40F8-BA0F-B2B692A47CE9}"/>
              </a:ext>
            </a:extLst>
          </p:cNvPr>
          <p:cNvSpPr txBox="1"/>
          <p:nvPr/>
        </p:nvSpPr>
        <p:spPr>
          <a:xfrm>
            <a:off x="1422399" y="4763271"/>
            <a:ext cx="2810933" cy="391517"/>
          </a:xfrm>
          <a:prstGeom prst="rect">
            <a:avLst/>
          </a:prstGeom>
          <a:noFill/>
        </p:spPr>
        <p:txBody>
          <a:bodyPr wrap="square" rtlCol="0">
            <a:spAutoFit/>
          </a:bodyPr>
          <a:lstStyle/>
          <a:p>
            <a:pPr>
              <a:lnSpc>
                <a:spcPts val="750"/>
              </a:lnSpc>
            </a:pPr>
            <a:r>
              <a:rPr lang="en-US" altLang="zh-TW" sz="580">
                <a:solidFill>
                  <a:srgbClr val="F1F0EE"/>
                </a:solidFill>
                <a:latin typeface="微軟正黑體" panose="020B0604030504040204" pitchFamily="34" charset="-120"/>
                <a:ea typeface="微軟正黑體" panose="020B0604030504040204" pitchFamily="34" charset="-120"/>
              </a:rPr>
              <a:t>©2021</a:t>
            </a:r>
            <a:r>
              <a:rPr lang="zh-TW" altLang="en-US" sz="580">
                <a:solidFill>
                  <a:srgbClr val="F1F0EE"/>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a:t>
            </a:r>
          </a:p>
        </p:txBody>
      </p:sp>
    </p:spTree>
    <p:extLst>
      <p:ext uri="{BB962C8B-B14F-4D97-AF65-F5344CB8AC3E}">
        <p14:creationId xmlns:p14="http://schemas.microsoft.com/office/powerpoint/2010/main" val="4065415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5DAC-5412-9E4B-B425-3A422A158EA9}"/>
              </a:ext>
            </a:extLst>
          </p:cNvPr>
          <p:cNvSpPr>
            <a:spLocks noGrp="1"/>
          </p:cNvSpPr>
          <p:nvPr>
            <p:ph type="title"/>
          </p:nvPr>
        </p:nvSpPr>
        <p:spPr>
          <a:xfrm>
            <a:off x="0" y="100847"/>
            <a:ext cx="9143999" cy="944523"/>
          </a:xfrm>
          <a:effectLst/>
        </p:spPr>
        <p:txBody>
          <a:bodyPr>
            <a:noAutofit/>
          </a:bodyPr>
          <a:lstStyle/>
          <a:p>
            <a:pPr algn="ctr">
              <a:lnSpc>
                <a:spcPts val="3400"/>
              </a:lnSpc>
            </a:pPr>
            <a:r>
              <a:rPr lang="en-US" sz="3600">
                <a:solidFill>
                  <a:schemeClr val="bg2">
                    <a:lumMod val="10000"/>
                  </a:schemeClr>
                </a:solidFill>
                <a:latin typeface="+mn-lt"/>
                <a:ea typeface="+mn-ea"/>
                <a:cs typeface="+mn-ea"/>
                <a:sym typeface="+mn-lt"/>
              </a:rPr>
              <a:t>QTS 5.0 + Linux </a:t>
            </a:r>
            <a:r>
              <a:rPr lang="zh-TW" altLang="en-US" sz="3600">
                <a:solidFill>
                  <a:schemeClr val="bg2">
                    <a:lumMod val="10000"/>
                  </a:schemeClr>
                </a:solidFill>
                <a:latin typeface="+mn-lt"/>
                <a:ea typeface="+mn-ea"/>
                <a:cs typeface="+mn-ea"/>
                <a:sym typeface="+mn-lt"/>
              </a:rPr>
              <a:t>核心</a:t>
            </a:r>
            <a:r>
              <a:rPr lang="en-US" altLang="ja-JP" sz="3600">
                <a:solidFill>
                  <a:schemeClr val="bg2">
                    <a:lumMod val="10000"/>
                  </a:schemeClr>
                </a:solidFill>
                <a:latin typeface="+mn-lt"/>
                <a:ea typeface="+mn-ea"/>
                <a:cs typeface="+mn-ea"/>
                <a:sym typeface="+mn-lt"/>
              </a:rPr>
              <a:t> 5</a:t>
            </a:r>
            <a:r>
              <a:rPr lang="en-US" sz="3600">
                <a:solidFill>
                  <a:schemeClr val="bg2">
                    <a:lumMod val="10000"/>
                  </a:schemeClr>
                </a:solidFill>
                <a:latin typeface="+mn-lt"/>
                <a:ea typeface="+mn-ea"/>
                <a:cs typeface="+mn-ea"/>
                <a:sym typeface="+mn-lt"/>
              </a:rPr>
              <a:t>.10</a:t>
            </a:r>
          </a:p>
        </p:txBody>
      </p:sp>
      <p:sp>
        <p:nvSpPr>
          <p:cNvPr id="3" name="Rectangle 2">
            <a:extLst>
              <a:ext uri="{FF2B5EF4-FFF2-40B4-BE49-F238E27FC236}">
                <a16:creationId xmlns:a16="http://schemas.microsoft.com/office/drawing/2014/main" id="{48A7C1C2-4914-4D49-8829-EB3980042B45}"/>
              </a:ext>
            </a:extLst>
          </p:cNvPr>
          <p:cNvSpPr/>
          <p:nvPr/>
        </p:nvSpPr>
        <p:spPr>
          <a:xfrm>
            <a:off x="657592" y="1194315"/>
            <a:ext cx="7886699" cy="1015663"/>
          </a:xfrm>
          <a:prstGeom prst="rect">
            <a:avLst/>
          </a:prstGeom>
        </p:spPr>
        <p:txBody>
          <a:bodyPr wrap="square" lIns="91440" tIns="45720" rIns="91440" bIns="45720" anchor="t">
            <a:spAutoFit/>
          </a:bodyPr>
          <a:lstStyle/>
          <a:p>
            <a:pPr>
              <a:lnSpc>
                <a:spcPts val="2400"/>
              </a:lnSpc>
              <a:buClr>
                <a:srgbClr val="FFCC99"/>
              </a:buClr>
              <a:buSzPct val="70000"/>
            </a:pPr>
            <a:r>
              <a:rPr lang="zh-TW" altLang="en-US" sz="1700">
                <a:solidFill>
                  <a:schemeClr val="bg2">
                    <a:lumMod val="10000"/>
                  </a:schemeClr>
                </a:solidFill>
                <a:cs typeface="+mn-ea"/>
                <a:sym typeface="+mn-lt"/>
              </a:rPr>
              <a:t>為了提供最好的效能</a:t>
            </a:r>
            <a:r>
              <a:rPr lang="en-US" sz="1700">
                <a:solidFill>
                  <a:schemeClr val="bg2">
                    <a:lumMod val="10000"/>
                  </a:schemeClr>
                </a:solidFill>
                <a:cs typeface="+mn-ea"/>
                <a:sym typeface="+mn-lt"/>
              </a:rPr>
              <a:t>, </a:t>
            </a:r>
            <a:r>
              <a:rPr lang="en-US" altLang="ja-JP" sz="1700">
                <a:solidFill>
                  <a:schemeClr val="bg2">
                    <a:lumMod val="10000"/>
                  </a:schemeClr>
                </a:solidFill>
                <a:cs typeface="+mn-ea"/>
                <a:sym typeface="+mn-lt"/>
              </a:rPr>
              <a:t>TBS-464</a:t>
            </a:r>
            <a:r>
              <a:rPr lang="zh-TW" altLang="en-US" sz="1700">
                <a:solidFill>
                  <a:schemeClr val="bg2">
                    <a:lumMod val="10000"/>
                  </a:schemeClr>
                </a:solidFill>
                <a:cs typeface="+mn-ea"/>
                <a:sym typeface="+mn-lt"/>
              </a:rPr>
              <a:t> 搭載</a:t>
            </a:r>
            <a:r>
              <a:rPr lang="ja-JP" altLang="en-US" sz="1700">
                <a:solidFill>
                  <a:schemeClr val="bg2">
                    <a:lumMod val="10000"/>
                  </a:schemeClr>
                </a:solidFill>
                <a:cs typeface="+mn-ea"/>
                <a:sym typeface="+mn-lt"/>
              </a:rPr>
              <a:t> QTS </a:t>
            </a:r>
            <a:r>
              <a:rPr lang="en-US" altLang="ja-JP" sz="1700">
                <a:solidFill>
                  <a:schemeClr val="bg2">
                    <a:lumMod val="10000"/>
                  </a:schemeClr>
                </a:solidFill>
                <a:cs typeface="+mn-ea"/>
                <a:sym typeface="+mn-lt"/>
              </a:rPr>
              <a:t>5</a:t>
            </a:r>
            <a:r>
              <a:rPr lang="ja-JP" altLang="en-US" sz="1700">
                <a:solidFill>
                  <a:schemeClr val="bg2">
                    <a:lumMod val="10000"/>
                  </a:schemeClr>
                </a:solidFill>
                <a:cs typeface="+mn-ea"/>
                <a:sym typeface="+mn-lt"/>
              </a:rPr>
              <a:t>.0</a:t>
            </a:r>
            <a:r>
              <a:rPr lang="en-US" altLang="ja-JP" sz="1700">
                <a:solidFill>
                  <a:schemeClr val="bg2">
                    <a:lumMod val="10000"/>
                  </a:schemeClr>
                </a:solidFill>
                <a:cs typeface="+mn-ea"/>
                <a:sym typeface="+mn-lt"/>
              </a:rPr>
              <a:t>, </a:t>
            </a:r>
            <a:r>
              <a:rPr lang="zh-TW" altLang="en-US" sz="1700">
                <a:solidFill>
                  <a:schemeClr val="bg2">
                    <a:lumMod val="10000"/>
                  </a:schemeClr>
                </a:solidFill>
                <a:cs typeface="+mn-ea"/>
                <a:sym typeface="+mn-lt"/>
              </a:rPr>
              <a:t>並使用新的</a:t>
            </a:r>
            <a:r>
              <a:rPr lang="en-US" altLang="ja-JP" sz="1700">
                <a:solidFill>
                  <a:schemeClr val="bg2">
                    <a:lumMod val="10000"/>
                  </a:schemeClr>
                </a:solidFill>
                <a:cs typeface="+mn-ea"/>
                <a:sym typeface="+mn-lt"/>
              </a:rPr>
              <a:t> </a:t>
            </a:r>
            <a:r>
              <a:rPr lang="ja-JP" altLang="en-US" sz="1700">
                <a:solidFill>
                  <a:schemeClr val="bg2">
                    <a:lumMod val="10000"/>
                  </a:schemeClr>
                </a:solidFill>
                <a:cs typeface="+mn-ea"/>
                <a:sym typeface="+mn-lt"/>
              </a:rPr>
              <a:t>Linux </a:t>
            </a:r>
            <a:r>
              <a:rPr lang="zh-TW" altLang="en-US" sz="1700">
                <a:solidFill>
                  <a:schemeClr val="bg2">
                    <a:lumMod val="10000"/>
                  </a:schemeClr>
                </a:solidFill>
                <a:cs typeface="+mn-ea"/>
                <a:sym typeface="+mn-lt"/>
              </a:rPr>
              <a:t>核心 </a:t>
            </a:r>
            <a:r>
              <a:rPr lang="en-US" altLang="zh-TW" sz="1700">
                <a:solidFill>
                  <a:schemeClr val="bg2">
                    <a:lumMod val="10000"/>
                  </a:schemeClr>
                </a:solidFill>
                <a:cs typeface="+mn-ea"/>
                <a:sym typeface="+mn-lt"/>
              </a:rPr>
              <a:t>5</a:t>
            </a:r>
            <a:r>
              <a:rPr lang="en-US" sz="1700">
                <a:solidFill>
                  <a:schemeClr val="bg2">
                    <a:lumMod val="10000"/>
                  </a:schemeClr>
                </a:solidFill>
                <a:cs typeface="+mn-ea"/>
                <a:sym typeface="+mn-lt"/>
              </a:rPr>
              <a:t>.10</a:t>
            </a:r>
            <a:r>
              <a:rPr lang="zh-TW" altLang="en-US" sz="1700">
                <a:solidFill>
                  <a:schemeClr val="bg2">
                    <a:lumMod val="10000"/>
                  </a:schemeClr>
                </a:solidFill>
                <a:cs typeface="+mn-ea"/>
                <a:sym typeface="+mn-lt"/>
              </a:rPr>
              <a:t>以 發揮</a:t>
            </a:r>
            <a:r>
              <a:rPr lang="en-US" altLang="ja-JP" sz="1700">
                <a:solidFill>
                  <a:schemeClr val="bg2">
                    <a:lumMod val="10000"/>
                  </a:schemeClr>
                </a:solidFill>
                <a:cs typeface="+mn-ea"/>
                <a:sym typeface="+mn-lt"/>
              </a:rPr>
              <a:t>Intel</a:t>
            </a:r>
            <a:r>
              <a:rPr lang="en-US" altLang="zh-TW" sz="1700" baseline="30000">
                <a:solidFill>
                  <a:schemeClr val="bg2">
                    <a:lumMod val="10000"/>
                  </a:schemeClr>
                </a:solidFill>
                <a:cs typeface="+mn-ea"/>
                <a:sym typeface="+mn-lt"/>
              </a:rPr>
              <a:t>®</a:t>
            </a:r>
            <a:r>
              <a:rPr lang="en-US" altLang="zh-TW" sz="1700">
                <a:solidFill>
                  <a:schemeClr val="bg2">
                    <a:lumMod val="10000"/>
                  </a:schemeClr>
                </a:solidFill>
                <a:cs typeface="+mn-ea"/>
                <a:sym typeface="+mn-lt"/>
              </a:rPr>
              <a:t> Celeron</a:t>
            </a:r>
            <a:r>
              <a:rPr lang="en-US" altLang="zh-TW" sz="1700" baseline="30000">
                <a:solidFill>
                  <a:schemeClr val="bg2">
                    <a:lumMod val="10000"/>
                  </a:schemeClr>
                </a:solidFill>
                <a:cs typeface="+mn-ea"/>
                <a:sym typeface="+mn-lt"/>
              </a:rPr>
              <a:t>®</a:t>
            </a:r>
            <a:r>
              <a:rPr lang="en-US" altLang="zh-TW" sz="1700">
                <a:solidFill>
                  <a:schemeClr val="bg2">
                    <a:lumMod val="10000"/>
                  </a:schemeClr>
                </a:solidFill>
                <a:cs typeface="+mn-ea"/>
                <a:sym typeface="+mn-lt"/>
              </a:rPr>
              <a:t> N5105/N5095</a:t>
            </a:r>
            <a:r>
              <a:rPr lang="zh-TW" altLang="en-US" sz="1700">
                <a:solidFill>
                  <a:schemeClr val="bg2">
                    <a:lumMod val="10000"/>
                  </a:schemeClr>
                </a:solidFill>
                <a:cs typeface="+mn-ea"/>
                <a:sym typeface="+mn-lt"/>
              </a:rPr>
              <a:t>潛力</a:t>
            </a:r>
            <a:r>
              <a:rPr lang="en-US" altLang="zh-TW" sz="1700">
                <a:solidFill>
                  <a:schemeClr val="bg2">
                    <a:lumMod val="10000"/>
                  </a:schemeClr>
                </a:solidFill>
                <a:cs typeface="+mn-ea"/>
                <a:sym typeface="+mn-lt"/>
              </a:rPr>
              <a:t>. QTS 5.0 </a:t>
            </a:r>
            <a:r>
              <a:rPr lang="zh-TW" altLang="en-US" sz="1700">
                <a:solidFill>
                  <a:schemeClr val="bg2">
                    <a:lumMod val="10000"/>
                  </a:schemeClr>
                </a:solidFill>
                <a:cs typeface="+mn-ea"/>
                <a:sym typeface="+mn-lt"/>
              </a:rPr>
              <a:t>最佳化整體系統效能及 </a:t>
            </a:r>
            <a:r>
              <a:rPr lang="en-US" altLang="zh-TW" sz="1700">
                <a:solidFill>
                  <a:schemeClr val="bg2">
                    <a:lumMod val="10000"/>
                  </a:schemeClr>
                </a:solidFill>
                <a:cs typeface="+mn-ea"/>
                <a:sym typeface="+mn-lt"/>
              </a:rPr>
              <a:t>NVMe SSD over-provisioning &amp;</a:t>
            </a:r>
            <a:r>
              <a:rPr lang="en-US" altLang="zh-CN" sz="1700">
                <a:solidFill>
                  <a:schemeClr val="bg2">
                    <a:lumMod val="10000"/>
                  </a:schemeClr>
                </a:solidFill>
                <a:cs typeface="+mn-ea"/>
                <a:sym typeface="+mn-lt"/>
              </a:rPr>
              <a:t> </a:t>
            </a:r>
            <a:r>
              <a:rPr lang="zh-TW" altLang="en-US" sz="1700">
                <a:solidFill>
                  <a:schemeClr val="bg2">
                    <a:lumMod val="10000"/>
                  </a:schemeClr>
                </a:solidFill>
                <a:cs typeface="+mn-ea"/>
                <a:sym typeface="+mn-lt"/>
              </a:rPr>
              <a:t>快取效能以增強</a:t>
            </a:r>
            <a:r>
              <a:rPr lang="en-US" altLang="ja-JP" sz="1700">
                <a:solidFill>
                  <a:schemeClr val="bg2">
                    <a:lumMod val="10000"/>
                  </a:schemeClr>
                </a:solidFill>
                <a:cs typeface="+mn-ea"/>
                <a:sym typeface="+mn-lt"/>
              </a:rPr>
              <a:t>TBS-464 </a:t>
            </a:r>
            <a:r>
              <a:rPr lang="zh-TW" altLang="en-US" sz="1700">
                <a:solidFill>
                  <a:schemeClr val="bg2">
                    <a:lumMod val="10000"/>
                  </a:schemeClr>
                </a:solidFill>
                <a:cs typeface="+mn-ea"/>
                <a:sym typeface="+mn-lt"/>
              </a:rPr>
              <a:t>的多功能</a:t>
            </a:r>
            <a:endParaRPr lang="en-US" sz="1700">
              <a:solidFill>
                <a:schemeClr val="bg2">
                  <a:lumMod val="10000"/>
                </a:schemeClr>
              </a:solidFill>
              <a:cs typeface="+mn-ea"/>
              <a:sym typeface="+mn-lt"/>
            </a:endParaRPr>
          </a:p>
        </p:txBody>
      </p:sp>
      <p:sp>
        <p:nvSpPr>
          <p:cNvPr id="14" name="TextBox 22">
            <a:extLst>
              <a:ext uri="{FF2B5EF4-FFF2-40B4-BE49-F238E27FC236}">
                <a16:creationId xmlns:a16="http://schemas.microsoft.com/office/drawing/2014/main" id="{961C41D6-76BE-4EA8-A647-4962DA79CC9A}"/>
              </a:ext>
            </a:extLst>
          </p:cNvPr>
          <p:cNvSpPr txBox="1"/>
          <p:nvPr/>
        </p:nvSpPr>
        <p:spPr>
          <a:xfrm>
            <a:off x="1861089" y="4238415"/>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D26604"/>
                </a:solidFill>
                <a:cs typeface="+mn-ea"/>
                <a:sym typeface="+mn-lt"/>
              </a:rPr>
              <a:t>2.9</a:t>
            </a:r>
            <a:r>
              <a:rPr lang="en-US" altLang="zh-TW" sz="1800" b="1">
                <a:solidFill>
                  <a:srgbClr val="D26604"/>
                </a:solidFill>
                <a:cs typeface="+mn-ea"/>
                <a:sym typeface="+mn-lt"/>
              </a:rPr>
              <a:t>GHz</a:t>
            </a:r>
          </a:p>
          <a:p>
            <a:pPr eaLnBrk="1" hangingPunct="1">
              <a:lnSpc>
                <a:spcPts val="1800"/>
              </a:lnSpc>
              <a:defRPr/>
            </a:pPr>
            <a:r>
              <a:rPr lang="en-US">
                <a:cs typeface="+mn-ea"/>
                <a:sym typeface="+mn-lt"/>
              </a:rPr>
              <a:t>Burst</a:t>
            </a:r>
            <a:endParaRPr lang="en-US" sz="1800">
              <a:cs typeface="+mn-ea"/>
              <a:sym typeface="+mn-lt"/>
            </a:endParaRPr>
          </a:p>
        </p:txBody>
      </p:sp>
      <p:sp>
        <p:nvSpPr>
          <p:cNvPr id="15" name="TextBox 22">
            <a:extLst>
              <a:ext uri="{FF2B5EF4-FFF2-40B4-BE49-F238E27FC236}">
                <a16:creationId xmlns:a16="http://schemas.microsoft.com/office/drawing/2014/main" id="{246773B6-6A08-4978-9E2C-CEB53F247F16}"/>
              </a:ext>
            </a:extLst>
          </p:cNvPr>
          <p:cNvSpPr txBox="1"/>
          <p:nvPr/>
        </p:nvSpPr>
        <p:spPr>
          <a:xfrm>
            <a:off x="446555" y="3380428"/>
            <a:ext cx="2983657"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D26604"/>
                </a:solidFill>
                <a:cs typeface="+mn-ea"/>
                <a:sym typeface="+mn-lt"/>
              </a:rPr>
              <a:t>N5105/ N5095</a:t>
            </a:r>
          </a:p>
          <a:p>
            <a:pPr eaLnBrk="1" hangingPunct="1">
              <a:lnSpc>
                <a:spcPts val="1800"/>
              </a:lnSpc>
              <a:defRPr/>
            </a:pPr>
            <a:r>
              <a:rPr lang="en-US">
                <a:cs typeface="+mn-ea"/>
                <a:sym typeface="+mn-lt"/>
              </a:rPr>
              <a:t>Jasper</a:t>
            </a:r>
            <a:r>
              <a:rPr lang="en-US" sz="1800">
                <a:cs typeface="+mn-ea"/>
                <a:sym typeface="+mn-lt"/>
              </a:rPr>
              <a:t> Lake </a:t>
            </a:r>
          </a:p>
        </p:txBody>
      </p:sp>
      <p:sp>
        <p:nvSpPr>
          <p:cNvPr id="16" name="TextBox 22">
            <a:extLst>
              <a:ext uri="{FF2B5EF4-FFF2-40B4-BE49-F238E27FC236}">
                <a16:creationId xmlns:a16="http://schemas.microsoft.com/office/drawing/2014/main" id="{1EF6B803-0245-4D25-9EFD-52B8096E180E}"/>
              </a:ext>
            </a:extLst>
          </p:cNvPr>
          <p:cNvSpPr txBox="1"/>
          <p:nvPr/>
        </p:nvSpPr>
        <p:spPr>
          <a:xfrm>
            <a:off x="6160059" y="3524194"/>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D26604"/>
                </a:solidFill>
                <a:cs typeface="+mn-ea"/>
                <a:sym typeface="+mn-lt"/>
              </a:rPr>
              <a:t>4</a:t>
            </a:r>
            <a:r>
              <a:rPr lang="en-US" altLang="zh-TW" b="1">
                <a:solidFill>
                  <a:srgbClr val="D26604"/>
                </a:solidFill>
                <a:cs typeface="+mn-ea"/>
                <a:sym typeface="+mn-lt"/>
              </a:rPr>
              <a:t>-c</a:t>
            </a:r>
            <a:r>
              <a:rPr lang="en-US" altLang="zh-CN" b="1">
                <a:solidFill>
                  <a:srgbClr val="D26604"/>
                </a:solidFill>
                <a:cs typeface="+mn-ea"/>
                <a:sym typeface="+mn-lt"/>
              </a:rPr>
              <a:t>ore</a:t>
            </a:r>
            <a:endParaRPr lang="en-US" altLang="zh-TW" sz="1800" b="1">
              <a:solidFill>
                <a:srgbClr val="D26604"/>
              </a:solidFill>
              <a:cs typeface="+mn-ea"/>
              <a:sym typeface="+mn-lt"/>
            </a:endParaRPr>
          </a:p>
          <a:p>
            <a:pPr eaLnBrk="1" hangingPunct="1">
              <a:lnSpc>
                <a:spcPts val="1800"/>
              </a:lnSpc>
              <a:defRPr/>
            </a:pPr>
            <a:r>
              <a:rPr lang="en-US">
                <a:cs typeface="+mn-ea"/>
                <a:sym typeface="+mn-lt"/>
              </a:rPr>
              <a:t>4-thread</a:t>
            </a:r>
            <a:endParaRPr lang="en-US" sz="1800">
              <a:cs typeface="+mn-ea"/>
              <a:sym typeface="+mn-lt"/>
            </a:endParaRPr>
          </a:p>
        </p:txBody>
      </p:sp>
      <p:sp>
        <p:nvSpPr>
          <p:cNvPr id="17" name="TextBox 22">
            <a:extLst>
              <a:ext uri="{FF2B5EF4-FFF2-40B4-BE49-F238E27FC236}">
                <a16:creationId xmlns:a16="http://schemas.microsoft.com/office/drawing/2014/main" id="{00527197-9706-4934-BED3-64994CC823CE}"/>
              </a:ext>
            </a:extLst>
          </p:cNvPr>
          <p:cNvSpPr txBox="1"/>
          <p:nvPr/>
        </p:nvSpPr>
        <p:spPr>
          <a:xfrm>
            <a:off x="446555" y="2439199"/>
            <a:ext cx="3156871"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D26604"/>
                </a:solidFill>
                <a:cs typeface="+mn-ea"/>
                <a:sym typeface="+mn-lt"/>
              </a:rPr>
              <a:t>AES-NI </a:t>
            </a:r>
            <a:r>
              <a:rPr lang="en-US" altLang="zh-CN" b="1">
                <a:solidFill>
                  <a:srgbClr val="D26604"/>
                </a:solidFill>
                <a:cs typeface="+mn-ea"/>
                <a:sym typeface="+mn-lt"/>
              </a:rPr>
              <a:t>encryption</a:t>
            </a:r>
            <a:endParaRPr lang="en-US" altLang="zh-TW" sz="1800" b="1">
              <a:solidFill>
                <a:srgbClr val="D26604"/>
              </a:solidFill>
              <a:cs typeface="+mn-ea"/>
              <a:sym typeface="+mn-lt"/>
            </a:endParaRPr>
          </a:p>
          <a:p>
            <a:pPr eaLnBrk="1" hangingPunct="1">
              <a:lnSpc>
                <a:spcPts val="1800"/>
              </a:lnSpc>
              <a:defRPr/>
            </a:pPr>
            <a:r>
              <a:rPr lang="en-US" altLang="zh-CN">
                <a:cs typeface="+mn-ea"/>
                <a:sym typeface="+mn-lt"/>
              </a:rPr>
              <a:t>Volume &amp; folder support</a:t>
            </a:r>
            <a:endParaRPr lang="en-US" sz="1800">
              <a:cs typeface="+mn-ea"/>
              <a:sym typeface="+mn-lt"/>
            </a:endParaRPr>
          </a:p>
        </p:txBody>
      </p:sp>
      <p:sp>
        <p:nvSpPr>
          <p:cNvPr id="18" name="TextBox 22">
            <a:extLst>
              <a:ext uri="{FF2B5EF4-FFF2-40B4-BE49-F238E27FC236}">
                <a16:creationId xmlns:a16="http://schemas.microsoft.com/office/drawing/2014/main" id="{1E4662C3-2295-4B54-B021-BA3D53003FD3}"/>
              </a:ext>
            </a:extLst>
          </p:cNvPr>
          <p:cNvSpPr txBox="1"/>
          <p:nvPr/>
        </p:nvSpPr>
        <p:spPr>
          <a:xfrm>
            <a:off x="5826527" y="2502224"/>
            <a:ext cx="3438938"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D26604"/>
                </a:solidFill>
                <a:cs typeface="+mn-ea"/>
                <a:sym typeface="+mn-lt"/>
              </a:rPr>
              <a:t>GPU </a:t>
            </a:r>
            <a:r>
              <a:rPr lang="en-US" altLang="zh-CN" b="1">
                <a:solidFill>
                  <a:srgbClr val="D26604"/>
                </a:solidFill>
                <a:cs typeface="+mn-ea"/>
                <a:sym typeface="+mn-lt"/>
              </a:rPr>
              <a:t>up to 800 MHz</a:t>
            </a:r>
            <a:endParaRPr lang="en-US" altLang="zh-TW" sz="1800" b="1">
              <a:solidFill>
                <a:srgbClr val="D26604"/>
              </a:solidFill>
              <a:cs typeface="+mn-ea"/>
              <a:sym typeface="+mn-lt"/>
            </a:endParaRPr>
          </a:p>
          <a:p>
            <a:pPr eaLnBrk="1" hangingPunct="1">
              <a:lnSpc>
                <a:spcPts val="1800"/>
              </a:lnSpc>
              <a:defRPr/>
            </a:pPr>
            <a:r>
              <a:rPr lang="en-US" altLang="zh-CN" sz="1800">
                <a:cs typeface="+mn-ea"/>
                <a:sym typeface="+mn-lt"/>
              </a:rPr>
              <a:t>UHD Graphics </a:t>
            </a:r>
            <a:endParaRPr lang="en-US" sz="1800">
              <a:cs typeface="+mn-ea"/>
              <a:sym typeface="+mn-lt"/>
            </a:endParaRPr>
          </a:p>
        </p:txBody>
      </p:sp>
      <p:sp>
        <p:nvSpPr>
          <p:cNvPr id="10" name="矩形: 圓角 9">
            <a:extLst>
              <a:ext uri="{FF2B5EF4-FFF2-40B4-BE49-F238E27FC236}">
                <a16:creationId xmlns:a16="http://schemas.microsoft.com/office/drawing/2014/main" id="{A982940A-AB46-4CC4-ACFA-A01618D02A91}"/>
              </a:ext>
            </a:extLst>
          </p:cNvPr>
          <p:cNvSpPr/>
          <p:nvPr/>
        </p:nvSpPr>
        <p:spPr>
          <a:xfrm>
            <a:off x="2989983" y="2585203"/>
            <a:ext cx="3221916" cy="278088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9" name="圖形 18">
            <a:extLst>
              <a:ext uri="{FF2B5EF4-FFF2-40B4-BE49-F238E27FC236}">
                <a16:creationId xmlns:a16="http://schemas.microsoft.com/office/drawing/2014/main" id="{D7E4DB6C-5660-493B-A84A-7BC607B8B30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12962" y="3269673"/>
            <a:ext cx="1342090" cy="13420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06913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0" y="169189"/>
            <a:ext cx="9203267" cy="822960"/>
          </a:xfrm>
          <a:prstGeom prst="rect">
            <a:avLst/>
          </a:prstGeom>
          <a:noFill/>
          <a:ln>
            <a:noFill/>
          </a:ln>
          <a:effectLst/>
        </p:spPr>
        <p:txBody>
          <a:bodyPr spcFirstLastPara="1" wrap="square" lIns="91425" tIns="91425" rIns="91425" bIns="91425" anchor="ctr" anchorCtr="0">
            <a:noAutofit/>
          </a:bodyPr>
          <a:lstStyle/>
          <a:p>
            <a:pPr lvl="0" algn="ctr">
              <a:buSzPts val="3200"/>
            </a:pPr>
            <a:r>
              <a:rPr lang="en-US" altLang="zh-TW" sz="3600">
                <a:solidFill>
                  <a:schemeClr val="bg2">
                    <a:lumMod val="10000"/>
                  </a:schemeClr>
                </a:solidFill>
                <a:latin typeface="+mn-lt"/>
                <a:ea typeface="+mn-ea"/>
                <a:cs typeface="+mn-ea"/>
                <a:sym typeface="+mn-lt"/>
              </a:rPr>
              <a:t>SSD </a:t>
            </a:r>
            <a:r>
              <a:rPr lang="zh-TW" altLang="en-US" sz="3600">
                <a:solidFill>
                  <a:schemeClr val="bg2">
                    <a:lumMod val="10000"/>
                  </a:schemeClr>
                </a:solidFill>
                <a:latin typeface="+mn-lt"/>
                <a:ea typeface="+mn-ea"/>
                <a:cs typeface="+mn-ea"/>
                <a:sym typeface="+mn-lt"/>
              </a:rPr>
              <a:t>預留空間 </a:t>
            </a:r>
            <a:r>
              <a:rPr lang="en-US" altLang="zh-TW" sz="3600" kern="1000" spc="-150">
                <a:solidFill>
                  <a:schemeClr val="bg2">
                    <a:lumMod val="10000"/>
                  </a:schemeClr>
                </a:solidFill>
                <a:latin typeface="+mn-lt"/>
                <a:ea typeface="+mn-ea"/>
                <a:cs typeface="+mn-ea"/>
                <a:sym typeface="+mn-lt"/>
              </a:rPr>
              <a:t>(Over-provisioning)</a:t>
            </a:r>
            <a:endParaRPr lang="en-US" sz="3600" kern="1000" spc="-150">
              <a:solidFill>
                <a:schemeClr val="bg2">
                  <a:lumMod val="10000"/>
                </a:schemeClr>
              </a:solidFill>
              <a:latin typeface="+mn-lt"/>
              <a:ea typeface="+mn-ea"/>
              <a:cs typeface="+mn-ea"/>
              <a:sym typeface="+mn-lt"/>
            </a:endParaRPr>
          </a:p>
        </p:txBody>
      </p:sp>
      <p:sp>
        <p:nvSpPr>
          <p:cNvPr id="26" name="內容版面配置區 1">
            <a:extLst>
              <a:ext uri="{FF2B5EF4-FFF2-40B4-BE49-F238E27FC236}">
                <a16:creationId xmlns:a16="http://schemas.microsoft.com/office/drawing/2014/main" id="{6F286F3D-5343-4C89-8CCE-A86136270D67}"/>
              </a:ext>
            </a:extLst>
          </p:cNvPr>
          <p:cNvSpPr txBox="1">
            <a:spLocks/>
          </p:cNvSpPr>
          <p:nvPr/>
        </p:nvSpPr>
        <p:spPr>
          <a:xfrm>
            <a:off x="516196" y="1217125"/>
            <a:ext cx="8180918" cy="671604"/>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
                <a:srgbClr val="000000">
                  <a:lumMod val="75000"/>
                  <a:lumOff val="25000"/>
                </a:srgbClr>
              </a:buClr>
              <a:buSzTx/>
              <a:buFont typeface="Arial"/>
              <a:buNone/>
              <a:tabLst/>
              <a:defRPr/>
            </a:pPr>
            <a:r>
              <a:rPr kumimoji="1" lang="en-US" altLang="zh-TW" i="0" u="none" strike="noStrike" kern="0" cap="none" spc="0" normalizeH="0" baseline="0" noProof="0">
                <a:ln>
                  <a:noFill/>
                </a:ln>
                <a:solidFill>
                  <a:schemeClr val="bg2">
                    <a:lumMod val="10000"/>
                  </a:schemeClr>
                </a:solidFill>
                <a:effectLst/>
                <a:uLnTx/>
                <a:uFillTx/>
                <a:cs typeface="+mn-ea"/>
                <a:sym typeface="+mn-lt"/>
              </a:rPr>
              <a:t>SSD</a:t>
            </a:r>
            <a:r>
              <a:rPr kumimoji="1" lang="zh-TW" altLang="en-US" i="0" u="none" strike="noStrike" kern="0" cap="none" spc="0" normalizeH="0" baseline="0" noProof="0">
                <a:ln>
                  <a:noFill/>
                </a:ln>
                <a:solidFill>
                  <a:schemeClr val="bg2">
                    <a:lumMod val="10000"/>
                  </a:schemeClr>
                </a:solidFill>
                <a:effectLst/>
                <a:uLnTx/>
                <a:uFillTx/>
                <a:cs typeface="+mn-ea"/>
                <a:sym typeface="+mn-lt"/>
              </a:rPr>
              <a:t> 預留空間 </a:t>
            </a:r>
            <a:r>
              <a:rPr kumimoji="1" lang="en-US" altLang="zh-TW" i="0" u="none" strike="noStrike" kern="0" cap="none" spc="0" normalizeH="0" baseline="0" noProof="0">
                <a:ln>
                  <a:noFill/>
                </a:ln>
                <a:solidFill>
                  <a:schemeClr val="bg2">
                    <a:lumMod val="10000"/>
                  </a:schemeClr>
                </a:solidFill>
                <a:effectLst/>
                <a:uLnTx/>
                <a:uFillTx/>
                <a:cs typeface="+mn-ea"/>
                <a:sym typeface="+mn-lt"/>
              </a:rPr>
              <a:t>(Over-provisioning)</a:t>
            </a:r>
            <a:r>
              <a:rPr kumimoji="1" lang="zh-TW" altLang="en-US" i="0" u="none" strike="noStrike" kern="0" cap="none" spc="0" normalizeH="0" baseline="0" noProof="0">
                <a:ln>
                  <a:noFill/>
                </a:ln>
                <a:solidFill>
                  <a:schemeClr val="bg2">
                    <a:lumMod val="10000"/>
                  </a:schemeClr>
                </a:solidFill>
                <a:effectLst/>
                <a:uLnTx/>
                <a:uFillTx/>
                <a:cs typeface="+mn-ea"/>
                <a:sym typeface="+mn-lt"/>
              </a:rPr>
              <a:t> 是在 </a:t>
            </a:r>
            <a:r>
              <a:rPr kumimoji="1" lang="en-US" altLang="zh-TW" i="0" u="none" strike="noStrike" kern="0" cap="none" spc="0" normalizeH="0" baseline="0" noProof="0">
                <a:ln>
                  <a:noFill/>
                </a:ln>
                <a:solidFill>
                  <a:schemeClr val="bg2">
                    <a:lumMod val="10000"/>
                  </a:schemeClr>
                </a:solidFill>
                <a:effectLst/>
                <a:uLnTx/>
                <a:uFillTx/>
                <a:cs typeface="+mn-ea"/>
                <a:sym typeface="+mn-lt"/>
              </a:rPr>
              <a:t>SSD</a:t>
            </a:r>
            <a:r>
              <a:rPr kumimoji="1" lang="zh-TW" altLang="en-US" i="0" u="none" strike="noStrike" kern="0" cap="none" spc="0" normalizeH="0" baseline="0" noProof="0">
                <a:ln>
                  <a:noFill/>
                </a:ln>
                <a:solidFill>
                  <a:schemeClr val="bg2">
                    <a:lumMod val="10000"/>
                  </a:schemeClr>
                </a:solidFill>
                <a:effectLst/>
                <a:uLnTx/>
                <a:uFillTx/>
                <a:cs typeface="+mn-ea"/>
                <a:sym typeface="+mn-lt"/>
              </a:rPr>
              <a:t> 中保留空間以降低寫入放大：</a:t>
            </a:r>
            <a:endParaRPr kumimoji="1" lang="en-US" altLang="zh-TW" i="0" u="none" strike="noStrike" kern="0" cap="none" spc="0" normalizeH="0" baseline="0" noProof="0">
              <a:ln>
                <a:noFill/>
              </a:ln>
              <a:solidFill>
                <a:schemeClr val="bg2">
                  <a:lumMod val="10000"/>
                </a:schemeClr>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lumMod val="75000"/>
                  <a:lumOff val="25000"/>
                </a:srgbClr>
              </a:buClr>
              <a:buSzTx/>
              <a:buFont typeface="Arial"/>
              <a:buNone/>
              <a:tabLst/>
              <a:defRPr/>
            </a:pPr>
            <a:r>
              <a:rPr kumimoji="1" lang="zh-TW" altLang="en-US" i="0" u="none" strike="noStrike" kern="0" cap="none" spc="0" normalizeH="0" baseline="0" noProof="0">
                <a:ln>
                  <a:noFill/>
                </a:ln>
                <a:solidFill>
                  <a:schemeClr val="bg2">
                    <a:lumMod val="10000"/>
                  </a:schemeClr>
                </a:solidFill>
                <a:effectLst/>
                <a:uLnTx/>
                <a:uFillTx/>
                <a:cs typeface="+mn-ea"/>
                <a:sym typeface="+mn-lt"/>
              </a:rPr>
              <a:t>透</a:t>
            </a:r>
            <a:r>
              <a:rPr kumimoji="1" lang="zh-TW" altLang="en-US" kern="0">
                <a:solidFill>
                  <a:schemeClr val="bg2">
                    <a:lumMod val="10000"/>
                  </a:schemeClr>
                </a:solidFill>
                <a:cs typeface="+mn-ea"/>
                <a:sym typeface="+mn-lt"/>
              </a:rPr>
              <a:t>過</a:t>
            </a:r>
            <a:r>
              <a:rPr kumimoji="1" lang="zh-TW" altLang="en-US" i="0" u="none" strike="noStrike" kern="0" cap="none" spc="0" normalizeH="0" baseline="0" noProof="0">
                <a:ln>
                  <a:noFill/>
                </a:ln>
                <a:solidFill>
                  <a:schemeClr val="bg2">
                    <a:lumMod val="10000"/>
                  </a:schemeClr>
                </a:solidFill>
                <a:effectLst/>
                <a:uLnTx/>
                <a:uFillTx/>
                <a:cs typeface="+mn-ea"/>
                <a:sym typeface="+mn-lt"/>
              </a:rPr>
              <a:t>預</a:t>
            </a:r>
            <a:r>
              <a:rPr kumimoji="1" lang="zh-TW" altLang="en-US" kern="0">
                <a:solidFill>
                  <a:schemeClr val="bg2">
                    <a:lumMod val="10000"/>
                  </a:schemeClr>
                </a:solidFill>
                <a:cs typeface="+mn-ea"/>
                <a:sym typeface="+mn-lt"/>
              </a:rPr>
              <a:t>留</a:t>
            </a:r>
            <a:r>
              <a:rPr kumimoji="1" lang="zh-TW" altLang="en-US" i="0" u="none" strike="noStrike" kern="0" cap="none" spc="0" normalizeH="0" baseline="0" noProof="0">
                <a:ln>
                  <a:noFill/>
                </a:ln>
                <a:solidFill>
                  <a:schemeClr val="bg2">
                    <a:lumMod val="10000"/>
                  </a:schemeClr>
                </a:solidFill>
                <a:effectLst/>
                <a:uLnTx/>
                <a:uFillTx/>
                <a:cs typeface="+mn-ea"/>
                <a:sym typeface="+mn-lt"/>
              </a:rPr>
              <a:t>空間，在任一時機點可避免額外的 </a:t>
            </a:r>
            <a:r>
              <a:rPr kumimoji="1" lang="en-US" altLang="zh-TW" i="0" u="none" strike="noStrike" kern="0" cap="none" spc="0" normalizeH="0" baseline="0" noProof="0">
                <a:ln>
                  <a:noFill/>
                </a:ln>
                <a:solidFill>
                  <a:schemeClr val="bg2">
                    <a:lumMod val="10000"/>
                  </a:schemeClr>
                </a:solidFill>
                <a:effectLst/>
                <a:uLnTx/>
                <a:uFillTx/>
                <a:cs typeface="+mn-ea"/>
                <a:sym typeface="+mn-lt"/>
              </a:rPr>
              <a:t>Garbage Collection </a:t>
            </a:r>
            <a:r>
              <a:rPr kumimoji="1" lang="zh-TW" altLang="en-US" i="0" u="none" strike="noStrike" kern="0" cap="none" spc="0" normalizeH="0" baseline="0" noProof="0">
                <a:ln>
                  <a:noFill/>
                </a:ln>
                <a:solidFill>
                  <a:schemeClr val="bg2">
                    <a:lumMod val="10000"/>
                  </a:schemeClr>
                </a:solidFill>
                <a:effectLst/>
                <a:uLnTx/>
                <a:uFillTx/>
                <a:cs typeface="+mn-ea"/>
                <a:sym typeface="+mn-lt"/>
              </a:rPr>
              <a:t>操作。</a:t>
            </a:r>
            <a:endParaRPr kumimoji="0" lang="zh-TW" altLang="en-US" i="0" u="none" strike="noStrike" kern="0" cap="none" spc="0" normalizeH="0" baseline="0" noProof="0">
              <a:ln>
                <a:noFill/>
              </a:ln>
              <a:solidFill>
                <a:schemeClr val="bg2">
                  <a:lumMod val="10000"/>
                </a:schemeClr>
              </a:solidFill>
              <a:effectLst/>
              <a:uLnTx/>
              <a:uFillTx/>
              <a:cs typeface="+mn-ea"/>
              <a:sym typeface="+mn-lt"/>
            </a:endParaRPr>
          </a:p>
        </p:txBody>
      </p:sp>
      <p:sp>
        <p:nvSpPr>
          <p:cNvPr id="96" name="語音泡泡: 圓角矩形 95">
            <a:extLst>
              <a:ext uri="{FF2B5EF4-FFF2-40B4-BE49-F238E27FC236}">
                <a16:creationId xmlns:a16="http://schemas.microsoft.com/office/drawing/2014/main" id="{3F13F4EC-8D6A-4118-B068-AC550699C2D8}"/>
              </a:ext>
            </a:extLst>
          </p:cNvPr>
          <p:cNvSpPr/>
          <p:nvPr/>
        </p:nvSpPr>
        <p:spPr>
          <a:xfrm>
            <a:off x="4542190" y="2115645"/>
            <a:ext cx="3704039" cy="544266"/>
          </a:xfrm>
          <a:prstGeom prst="wedgeRoundRectCallout">
            <a:avLst>
              <a:gd name="adj1" fmla="val -418"/>
              <a:gd name="adj2" fmla="val 87916"/>
              <a:gd name="adj3" fmla="val 16667"/>
            </a:avLst>
          </a:prstGeom>
          <a:solidFill>
            <a:srgbClr val="E2CB9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sp>
        <p:nvSpPr>
          <p:cNvPr id="288" name="Shape 171">
            <a:extLst>
              <a:ext uri="{FF2B5EF4-FFF2-40B4-BE49-F238E27FC236}">
                <a16:creationId xmlns:a16="http://schemas.microsoft.com/office/drawing/2014/main" id="{771767F3-F6D5-4C7B-901C-BB38552EE1EE}"/>
              </a:ext>
            </a:extLst>
          </p:cNvPr>
          <p:cNvSpPr/>
          <p:nvPr/>
        </p:nvSpPr>
        <p:spPr>
          <a:xfrm>
            <a:off x="1670904" y="2923436"/>
            <a:ext cx="2161080" cy="1717365"/>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p:txBody>
      </p:sp>
      <p:grpSp>
        <p:nvGrpSpPr>
          <p:cNvPr id="289" name="群組 288">
            <a:extLst>
              <a:ext uri="{FF2B5EF4-FFF2-40B4-BE49-F238E27FC236}">
                <a16:creationId xmlns:a16="http://schemas.microsoft.com/office/drawing/2014/main" id="{A5F993D4-F51D-4D3F-83E2-EB3AAAFC21C5}"/>
              </a:ext>
            </a:extLst>
          </p:cNvPr>
          <p:cNvGrpSpPr/>
          <p:nvPr/>
        </p:nvGrpSpPr>
        <p:grpSpPr>
          <a:xfrm>
            <a:off x="1835964" y="3003685"/>
            <a:ext cx="1938365" cy="1398953"/>
            <a:chOff x="2462789" y="3160377"/>
            <a:chExt cx="2076569" cy="1498696"/>
          </a:xfrm>
        </p:grpSpPr>
        <p:graphicFrame>
          <p:nvGraphicFramePr>
            <p:cNvPr id="290" name="Shape 177">
              <a:extLst>
                <a:ext uri="{FF2B5EF4-FFF2-40B4-BE49-F238E27FC236}">
                  <a16:creationId xmlns:a16="http://schemas.microsoft.com/office/drawing/2014/main" id="{0CBE6238-0860-413D-B7B2-D72A84FA117D}"/>
                </a:ext>
              </a:extLst>
            </p:cNvPr>
            <p:cNvGraphicFramePr/>
            <p:nvPr>
              <p:extLst>
                <p:ext uri="{D42A27DB-BD31-4B8C-83A1-F6EECF244321}">
                  <p14:modId xmlns:p14="http://schemas.microsoft.com/office/powerpoint/2010/main" val="706141829"/>
                </p:ext>
              </p:extLst>
            </p:nvPr>
          </p:nvGraphicFramePr>
          <p:xfrm>
            <a:off x="2462789" y="3912813"/>
            <a:ext cx="1024068" cy="713724"/>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latin typeface="+mn-lt"/>
                            <a:ea typeface="+mn-ea"/>
                            <a:cs typeface="+mn-ea"/>
                            <a:sym typeface="+mn-lt"/>
                          </a:rPr>
                          <a:t>D</a:t>
                        </a:r>
                        <a:endParaRPr sz="1800" b="1" strike="noStrike">
                          <a:solidFill>
                            <a:schemeClr val="lt1"/>
                          </a:solidFill>
                          <a:latin typeface="+mn-lt"/>
                          <a:ea typeface="+mn-ea"/>
                          <a:cs typeface="+mn-ea"/>
                          <a:sym typeface="+mn-lt"/>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291" name="Shape 184">
              <a:extLst>
                <a:ext uri="{FF2B5EF4-FFF2-40B4-BE49-F238E27FC236}">
                  <a16:creationId xmlns:a16="http://schemas.microsoft.com/office/drawing/2014/main" id="{83CFC4BB-D2D9-49A4-BBD7-64D869DDE88E}"/>
                </a:ext>
              </a:extLst>
            </p:cNvPr>
            <p:cNvGraphicFramePr/>
            <p:nvPr>
              <p:extLst>
                <p:ext uri="{D42A27DB-BD31-4B8C-83A1-F6EECF244321}">
                  <p14:modId xmlns:p14="http://schemas.microsoft.com/office/powerpoint/2010/main" val="2449571092"/>
                </p:ext>
              </p:extLst>
            </p:nvPr>
          </p:nvGraphicFramePr>
          <p:xfrm>
            <a:off x="3515288" y="3914442"/>
            <a:ext cx="1024070" cy="744631"/>
          </p:xfrm>
          <a:graphic>
            <a:graphicData uri="http://schemas.openxmlformats.org/drawingml/2006/table">
              <a:tbl>
                <a:tblPr>
                  <a:noFill/>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latin typeface="+mn-lt"/>
                          <a:ea typeface="+mn-ea"/>
                          <a:cs typeface="+mn-ea"/>
                          <a:sym typeface="+mn-lt"/>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endParaRPr lang="en-US" altLang="zh-TW" sz="1400" b="1">
                          <a:solidFill>
                            <a:srgbClr val="FFFFFF"/>
                          </a:solidFill>
                          <a:latin typeface="+mn-lt"/>
                          <a:ea typeface="+mn-ea"/>
                          <a:cs typeface="+mn-ea"/>
                          <a:sym typeface="+mn-lt"/>
                        </a:endParaRPr>
                      </a:p>
                    </a:txBody>
                    <a:tcPr marL="91450" marR="91450" marT="45725" marB="45725">
                      <a:solidFill>
                        <a:schemeClr val="accent5">
                          <a:lumMod val="75000"/>
                        </a:schemeClr>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latin typeface="+mn-lt"/>
                          <a:ea typeface="+mn-ea"/>
                          <a:cs typeface="+mn-ea"/>
                          <a:sym typeface="+mn-lt"/>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endParaRPr lang="en-US" altLang="zh-TW" sz="1400" b="1">
                          <a:solidFill>
                            <a:srgbClr val="FFFFFF"/>
                          </a:solidFill>
                          <a:latin typeface="+mn-lt"/>
                          <a:ea typeface="+mn-ea"/>
                          <a:cs typeface="+mn-ea"/>
                          <a:sym typeface="+mn-lt"/>
                        </a:endParaRP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aphicFrame>
          <p:nvGraphicFramePr>
            <p:cNvPr id="292" name="Shape 177">
              <a:extLst>
                <a:ext uri="{FF2B5EF4-FFF2-40B4-BE49-F238E27FC236}">
                  <a16:creationId xmlns:a16="http://schemas.microsoft.com/office/drawing/2014/main" id="{38947C5F-6EA6-42FF-9489-86283F27152F}"/>
                </a:ext>
              </a:extLst>
            </p:cNvPr>
            <p:cNvGraphicFramePr/>
            <p:nvPr>
              <p:extLst>
                <p:ext uri="{D42A27DB-BD31-4B8C-83A1-F6EECF244321}">
                  <p14:modId xmlns:p14="http://schemas.microsoft.com/office/powerpoint/2010/main" val="4067155578"/>
                </p:ext>
              </p:extLst>
            </p:nvPr>
          </p:nvGraphicFramePr>
          <p:xfrm>
            <a:off x="2462789" y="3161600"/>
            <a:ext cx="1024068" cy="713724"/>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latin typeface="+mn-lt"/>
                            <a:ea typeface="+mn-ea"/>
                            <a:cs typeface="+mn-ea"/>
                            <a:sym typeface="+mn-lt"/>
                          </a:rPr>
                          <a:t>D</a:t>
                        </a:r>
                        <a:endParaRPr sz="1800" b="1" strike="noStrike">
                          <a:solidFill>
                            <a:schemeClr val="lt1"/>
                          </a:solidFill>
                          <a:latin typeface="+mn-lt"/>
                          <a:ea typeface="+mn-ea"/>
                          <a:cs typeface="+mn-ea"/>
                          <a:sym typeface="+mn-lt"/>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293" name="Shape 177">
              <a:extLst>
                <a:ext uri="{FF2B5EF4-FFF2-40B4-BE49-F238E27FC236}">
                  <a16:creationId xmlns:a16="http://schemas.microsoft.com/office/drawing/2014/main" id="{2CCE4E1E-2E9C-422C-9760-42F0E61D9FB9}"/>
                </a:ext>
              </a:extLst>
            </p:cNvPr>
            <p:cNvGraphicFramePr/>
            <p:nvPr>
              <p:extLst>
                <p:ext uri="{D42A27DB-BD31-4B8C-83A1-F6EECF244321}">
                  <p14:modId xmlns:p14="http://schemas.microsoft.com/office/powerpoint/2010/main" val="3416634472"/>
                </p:ext>
              </p:extLst>
            </p:nvPr>
          </p:nvGraphicFramePr>
          <p:xfrm>
            <a:off x="3515290" y="3160377"/>
            <a:ext cx="1024068" cy="713724"/>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latin typeface="+mn-lt"/>
                            <a:ea typeface="+mn-ea"/>
                            <a:cs typeface="+mn-ea"/>
                            <a:sym typeface="+mn-lt"/>
                          </a:rPr>
                          <a:t>D</a:t>
                        </a:r>
                        <a:endParaRPr sz="1800" b="1" strike="noStrike">
                          <a:solidFill>
                            <a:schemeClr val="lt1"/>
                          </a:solidFill>
                          <a:latin typeface="+mn-lt"/>
                          <a:ea typeface="+mn-ea"/>
                          <a:cs typeface="+mn-ea"/>
                          <a:sym typeface="+mn-lt"/>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pSp>
      <p:sp>
        <p:nvSpPr>
          <p:cNvPr id="294" name="矩形: 圓角 23">
            <a:extLst>
              <a:ext uri="{FF2B5EF4-FFF2-40B4-BE49-F238E27FC236}">
                <a16:creationId xmlns:a16="http://schemas.microsoft.com/office/drawing/2014/main" id="{E41B7168-E0C7-402D-9769-82548CF60D64}"/>
              </a:ext>
            </a:extLst>
          </p:cNvPr>
          <p:cNvSpPr/>
          <p:nvPr/>
        </p:nvSpPr>
        <p:spPr>
          <a:xfrm>
            <a:off x="1667413" y="4481785"/>
            <a:ext cx="2161080" cy="425400"/>
          </a:xfrm>
          <a:prstGeom prst="roundRect">
            <a:avLst>
              <a:gd name="adj" fmla="val 0"/>
            </a:avLst>
          </a:prstGeom>
          <a:solidFill>
            <a:schemeClr val="bg2">
              <a:lumMod val="25000"/>
            </a:schemeClr>
          </a:solidFill>
          <a:ln>
            <a:noFill/>
          </a:ln>
          <a:effectLst>
            <a:outerShdw blurRad="127000" dist="88900" dir="558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100" b="1" i="0" u="none" strike="noStrike" kern="0" cap="none" spc="0" normalizeH="0" baseline="0" noProof="0">
                <a:ln>
                  <a:noFill/>
                </a:ln>
                <a:solidFill>
                  <a:srgbClr val="FFFFFF"/>
                </a:solidFill>
                <a:effectLst/>
                <a:uLnTx/>
                <a:uFillTx/>
                <a:cs typeface="+mn-ea"/>
                <a:sym typeface="+mn-lt"/>
              </a:rPr>
              <a:t>SSD</a:t>
            </a:r>
            <a:r>
              <a:rPr kumimoji="0" lang="zh-TW" altLang="en-US" sz="1100" b="1" i="0" u="none" strike="noStrike" kern="0" cap="none" spc="0" normalizeH="0" baseline="0" noProof="0">
                <a:ln>
                  <a:noFill/>
                </a:ln>
                <a:solidFill>
                  <a:srgbClr val="FFFFFF"/>
                </a:solidFill>
                <a:effectLst/>
                <a:uLnTx/>
                <a:uFillTx/>
                <a:cs typeface="+mn-ea"/>
                <a:sym typeface="+mn-lt"/>
              </a:rPr>
              <a:t> 寫入新資料，</a:t>
            </a:r>
            <a:r>
              <a:rPr kumimoji="0" lang="en-US" altLang="zh-TW" sz="1100" b="1" i="0" u="none" strike="noStrike" kern="0" cap="none" spc="0" normalizeH="0" baseline="0" noProof="0">
                <a:ln>
                  <a:noFill/>
                </a:ln>
                <a:solidFill>
                  <a:srgbClr val="FFFFFF"/>
                </a:solidFill>
                <a:effectLst/>
                <a:uLnTx/>
                <a:uFillTx/>
                <a:cs typeface="+mn-ea"/>
                <a:sym typeface="+mn-lt"/>
              </a:rPr>
              <a:t/>
            </a:r>
            <a:br>
              <a:rPr kumimoji="0" lang="en-US" altLang="zh-TW" sz="1100" b="1" i="0" u="none" strike="noStrike" kern="0" cap="none" spc="0" normalizeH="0" baseline="0" noProof="0">
                <a:ln>
                  <a:noFill/>
                </a:ln>
                <a:solidFill>
                  <a:srgbClr val="FFFFFF"/>
                </a:solidFill>
                <a:effectLst/>
                <a:uLnTx/>
                <a:uFillTx/>
                <a:cs typeface="+mn-ea"/>
                <a:sym typeface="+mn-lt"/>
              </a:rPr>
            </a:br>
            <a:r>
              <a:rPr kumimoji="0" lang="zh-TW" altLang="en-US" sz="1100" b="1" i="0" u="none" strike="noStrike" kern="0" cap="none" spc="0" normalizeH="0" baseline="0" noProof="0">
                <a:ln>
                  <a:noFill/>
                </a:ln>
                <a:solidFill>
                  <a:srgbClr val="FFFFFF"/>
                </a:solidFill>
                <a:effectLst/>
                <a:uLnTx/>
                <a:uFillTx/>
                <a:cs typeface="+mn-ea"/>
                <a:sym typeface="+mn-lt"/>
              </a:rPr>
              <a:t>僅能一次清除區塊上所有資料</a:t>
            </a:r>
          </a:p>
        </p:txBody>
      </p:sp>
      <p:graphicFrame>
        <p:nvGraphicFramePr>
          <p:cNvPr id="295" name="Shape 189">
            <a:extLst>
              <a:ext uri="{FF2B5EF4-FFF2-40B4-BE49-F238E27FC236}">
                <a16:creationId xmlns:a16="http://schemas.microsoft.com/office/drawing/2014/main" id="{094D4344-12FD-4DA7-A9EF-AD60E1C963E8}"/>
              </a:ext>
            </a:extLst>
          </p:cNvPr>
          <p:cNvGraphicFramePr/>
          <p:nvPr>
            <p:extLst>
              <p:ext uri="{D42A27DB-BD31-4B8C-83A1-F6EECF244321}">
                <p14:modId xmlns:p14="http://schemas.microsoft.com/office/powerpoint/2010/main" val="2316132629"/>
              </p:ext>
            </p:extLst>
          </p:nvPr>
        </p:nvGraphicFramePr>
        <p:xfrm>
          <a:off x="526395" y="2329131"/>
          <a:ext cx="1135504" cy="1843890"/>
        </p:xfrm>
        <a:graphic>
          <a:graphicData uri="http://schemas.openxmlformats.org/drawingml/2006/table">
            <a:tbl>
              <a:tblPr>
                <a:noFill/>
              </a:tblPr>
              <a:tblGrid>
                <a:gridCol w="350301">
                  <a:extLst>
                    <a:ext uri="{9D8B030D-6E8A-4147-A177-3AD203B41FA5}">
                      <a16:colId xmlns:a16="http://schemas.microsoft.com/office/drawing/2014/main" val="20000"/>
                    </a:ext>
                  </a:extLst>
                </a:gridCol>
                <a:gridCol w="785203">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n-lt"/>
                          <a:ea typeface="+mn-ea"/>
                          <a:cs typeface="+mn-ea"/>
                          <a:sym typeface="+mn-lt"/>
                        </a:rPr>
                        <a:t>N</a:t>
                      </a:r>
                      <a:endParaRPr sz="1400" b="1">
                        <a:solidFill>
                          <a:srgbClr val="FFFFFF"/>
                        </a:solidFill>
                        <a:latin typeface="+mn-lt"/>
                        <a:ea typeface="+mn-ea"/>
                        <a:cs typeface="+mn-ea"/>
                        <a:sym typeface="+mn-lt"/>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zh-TW" altLang="en-US" sz="1050" b="1">
                          <a:latin typeface="+mn-lt"/>
                          <a:ea typeface="+mn-ea"/>
                          <a:cs typeface="+mn-ea"/>
                          <a:sym typeface="+mn-lt"/>
                        </a:rPr>
                        <a:t>新資料</a:t>
                      </a:r>
                      <a:endParaRPr sz="1050" b="1">
                        <a:latin typeface="+mn-lt"/>
                        <a:ea typeface="+mn-ea"/>
                        <a:cs typeface="+mn-ea"/>
                        <a:sym typeface="+mn-lt"/>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n-lt"/>
                          <a:ea typeface="+mn-ea"/>
                          <a:cs typeface="+mn-ea"/>
                          <a:sym typeface="+mn-lt"/>
                        </a:rPr>
                        <a:t>D</a:t>
                      </a:r>
                      <a:endParaRPr sz="1400" b="1">
                        <a:solidFill>
                          <a:srgbClr val="FFFFFF"/>
                        </a:solidFill>
                        <a:latin typeface="+mn-lt"/>
                        <a:ea typeface="+mn-ea"/>
                        <a:cs typeface="+mn-ea"/>
                        <a:sym typeface="+mn-lt"/>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zh-TW" altLang="en-US" sz="1050" b="1">
                          <a:latin typeface="+mn-lt"/>
                          <a:ea typeface="+mn-ea"/>
                          <a:cs typeface="+mn-ea"/>
                          <a:sym typeface="+mn-lt"/>
                        </a:rPr>
                        <a:t>有效資料</a:t>
                      </a:r>
                      <a:endParaRPr sz="1050" b="1">
                        <a:latin typeface="+mn-lt"/>
                        <a:ea typeface="+mn-ea"/>
                        <a:cs typeface="+mn-ea"/>
                        <a:sym typeface="+mn-lt"/>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n-lt"/>
                        <a:ea typeface="+mn-ea"/>
                        <a:cs typeface="+mn-ea"/>
                        <a:sym typeface="+mn-lt"/>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lvl="0" indent="0" rtl="0">
                        <a:spcBef>
                          <a:spcPts val="0"/>
                        </a:spcBef>
                        <a:spcAft>
                          <a:spcPts val="0"/>
                        </a:spcAft>
                        <a:buNone/>
                      </a:pPr>
                      <a:r>
                        <a:rPr lang="zh-TW" altLang="en-US" sz="1050" b="1">
                          <a:latin typeface="+mn-lt"/>
                          <a:ea typeface="+mn-ea"/>
                          <a:cs typeface="+mn-ea"/>
                          <a:sym typeface="+mn-lt"/>
                        </a:rPr>
                        <a:t>無效資料</a:t>
                      </a:r>
                      <a:endParaRPr lang="zh-TW" sz="1050" b="1">
                        <a:latin typeface="+mn-lt"/>
                        <a:ea typeface="+mn-ea"/>
                        <a:cs typeface="+mn-ea"/>
                        <a:sym typeface="+mn-lt"/>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n-lt"/>
                        <a:ea typeface="+mn-ea"/>
                        <a:cs typeface="+mn-ea"/>
                        <a:sym typeface="+mn-lt"/>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marL="0" lvl="0" indent="0" rtl="0">
                        <a:spcBef>
                          <a:spcPts val="0"/>
                        </a:spcBef>
                        <a:spcAft>
                          <a:spcPts val="0"/>
                        </a:spcAft>
                        <a:buNone/>
                      </a:pPr>
                      <a:r>
                        <a:rPr lang="zh-TW" altLang="en-US" sz="1050" b="1">
                          <a:latin typeface="+mn-lt"/>
                          <a:ea typeface="+mn-ea"/>
                          <a:cs typeface="+mn-ea"/>
                          <a:sym typeface="+mn-lt"/>
                        </a:rPr>
                        <a:t>預留空間</a:t>
                      </a:r>
                      <a:endParaRPr sz="1050" b="1">
                        <a:latin typeface="+mn-lt"/>
                        <a:ea typeface="+mn-ea"/>
                        <a:cs typeface="+mn-ea"/>
                        <a:sym typeface="+mn-lt"/>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0380">
                <a:tc>
                  <a:txBody>
                    <a:bodyPr/>
                    <a:lstStyle/>
                    <a:p>
                      <a:pPr marL="0" lvl="0" indent="0" algn="ctr" rtl="0">
                        <a:spcBef>
                          <a:spcPts val="0"/>
                        </a:spcBef>
                        <a:spcAft>
                          <a:spcPts val="0"/>
                        </a:spcAft>
                        <a:buNone/>
                      </a:pPr>
                      <a:endParaRPr sz="1100" b="1">
                        <a:solidFill>
                          <a:srgbClr val="FFFFFF"/>
                        </a:solidFill>
                        <a:latin typeface="+mn-lt"/>
                        <a:ea typeface="+mn-ea"/>
                        <a:cs typeface="+mn-ea"/>
                        <a:sym typeface="+mn-lt"/>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1">
                        <a:lumMod val="60000"/>
                        <a:lumOff val="40000"/>
                      </a:schemeClr>
                    </a:solidFill>
                  </a:tcPr>
                </a:tc>
                <a:tc>
                  <a:txBody>
                    <a:bodyPr/>
                    <a:lstStyle/>
                    <a:p>
                      <a:pPr marL="0" lvl="0" indent="0" rtl="0">
                        <a:spcBef>
                          <a:spcPts val="0"/>
                        </a:spcBef>
                        <a:spcAft>
                          <a:spcPts val="0"/>
                        </a:spcAft>
                        <a:buNone/>
                      </a:pPr>
                      <a:r>
                        <a:rPr lang="zh-TW" altLang="en-US" sz="1050" b="1">
                          <a:latin typeface="+mn-lt"/>
                          <a:ea typeface="+mn-ea"/>
                          <a:cs typeface="+mn-ea"/>
                          <a:sym typeface="+mn-lt"/>
                        </a:rPr>
                        <a:t>預留空間</a:t>
                      </a:r>
                      <a:endParaRPr sz="1050" b="1">
                        <a:latin typeface="+mn-lt"/>
                        <a:ea typeface="+mn-ea"/>
                        <a:cs typeface="+mn-ea"/>
                        <a:sym typeface="+mn-lt"/>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296" name="Shape 182">
            <a:extLst>
              <a:ext uri="{FF2B5EF4-FFF2-40B4-BE49-F238E27FC236}">
                <a16:creationId xmlns:a16="http://schemas.microsoft.com/office/drawing/2014/main" id="{A021AB25-6280-452D-9054-CE1B7BA9CE0A}"/>
              </a:ext>
            </a:extLst>
          </p:cNvPr>
          <p:cNvGraphicFramePr/>
          <p:nvPr>
            <p:extLst>
              <p:ext uri="{D42A27DB-BD31-4B8C-83A1-F6EECF244321}">
                <p14:modId xmlns:p14="http://schemas.microsoft.com/office/powerpoint/2010/main" val="1812995300"/>
              </p:ext>
            </p:extLst>
          </p:nvPr>
        </p:nvGraphicFramePr>
        <p:xfrm>
          <a:off x="1838376" y="2289406"/>
          <a:ext cx="953328" cy="686900"/>
        </p:xfrm>
        <a:graphic>
          <a:graphicData uri="http://schemas.openxmlformats.org/drawingml/2006/table">
            <a:tbl>
              <a:tblPr>
                <a:noFill/>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mn-lt"/>
                          <a:ea typeface="+mn-ea"/>
                          <a:cs typeface="+mn-ea"/>
                          <a:sym typeface="+mn-lt"/>
                        </a:rPr>
                        <a:t>N</a:t>
                      </a:r>
                      <a:endParaRPr lang="en-US" sz="1600" b="1">
                        <a:solidFill>
                          <a:schemeClr val="lt1"/>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N</a:t>
                      </a:r>
                      <a:endParaRPr sz="1600" b="1">
                        <a:solidFill>
                          <a:srgbClr val="FFFFFF"/>
                        </a:solidFill>
                        <a:latin typeface="+mn-lt"/>
                        <a:ea typeface="+mn-ea"/>
                        <a:cs typeface="+mn-ea"/>
                        <a:sym typeface="+mn-lt"/>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N</a:t>
                      </a:r>
                      <a:endParaRPr sz="1600" b="1">
                        <a:solidFill>
                          <a:srgbClr val="FFFFFF"/>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latin typeface="+mn-lt"/>
                          <a:ea typeface="+mn-ea"/>
                          <a:cs typeface="+mn-ea"/>
                          <a:sym typeface="+mn-lt"/>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97" name="Shape 182">
            <a:extLst>
              <a:ext uri="{FF2B5EF4-FFF2-40B4-BE49-F238E27FC236}">
                <a16:creationId xmlns:a16="http://schemas.microsoft.com/office/drawing/2014/main" id="{DB9C6BB1-BF47-4518-A50A-7E8DE4E2B349}"/>
              </a:ext>
            </a:extLst>
          </p:cNvPr>
          <p:cNvGraphicFramePr/>
          <p:nvPr>
            <p:extLst>
              <p:ext uri="{D42A27DB-BD31-4B8C-83A1-F6EECF244321}">
                <p14:modId xmlns:p14="http://schemas.microsoft.com/office/powerpoint/2010/main" val="2797199893"/>
              </p:ext>
            </p:extLst>
          </p:nvPr>
        </p:nvGraphicFramePr>
        <p:xfrm>
          <a:off x="2818915" y="2282251"/>
          <a:ext cx="955378" cy="686900"/>
        </p:xfrm>
        <a:graphic>
          <a:graphicData uri="http://schemas.openxmlformats.org/drawingml/2006/table">
            <a:tbl>
              <a:tblPr>
                <a:noFill/>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mn-lt"/>
                          <a:ea typeface="+mn-ea"/>
                          <a:cs typeface="+mn-ea"/>
                          <a:sym typeface="+mn-lt"/>
                        </a:rPr>
                        <a:t>N</a:t>
                      </a:r>
                      <a:endParaRPr lang="en-US" sz="1600" b="1">
                        <a:solidFill>
                          <a:schemeClr val="lt1"/>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N</a:t>
                      </a:r>
                      <a:endParaRPr sz="1600" b="1">
                        <a:solidFill>
                          <a:srgbClr val="FFFFFF"/>
                        </a:solidFill>
                        <a:latin typeface="+mn-lt"/>
                        <a:ea typeface="+mn-ea"/>
                        <a:cs typeface="+mn-ea"/>
                        <a:sym typeface="+mn-lt"/>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endParaRPr sz="1600" b="1">
                        <a:solidFill>
                          <a:srgbClr val="FFFFFF"/>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endParaRPr lang="en-US" altLang="zh-TW" sz="1600" b="1">
                        <a:solidFill>
                          <a:srgbClr val="FFFFFF"/>
                        </a:solidFill>
                        <a:latin typeface="+mn-lt"/>
                        <a:ea typeface="+mn-ea"/>
                        <a:cs typeface="+mn-ea"/>
                        <a:sym typeface="+mn-lt"/>
                      </a:endParaRP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298" name="群組 297">
            <a:extLst>
              <a:ext uri="{FF2B5EF4-FFF2-40B4-BE49-F238E27FC236}">
                <a16:creationId xmlns:a16="http://schemas.microsoft.com/office/drawing/2014/main" id="{C85A4AFF-74CC-4A3C-8132-9DEDAD03FD12}"/>
              </a:ext>
            </a:extLst>
          </p:cNvPr>
          <p:cNvGrpSpPr/>
          <p:nvPr/>
        </p:nvGrpSpPr>
        <p:grpSpPr>
          <a:xfrm>
            <a:off x="2963815" y="2485263"/>
            <a:ext cx="578805" cy="578805"/>
            <a:chOff x="7316158" y="2699146"/>
            <a:chExt cx="620073" cy="620073"/>
          </a:xfrm>
        </p:grpSpPr>
        <p:sp>
          <p:nvSpPr>
            <p:cNvPr id="299" name="Shape 180">
              <a:extLst>
                <a:ext uri="{FF2B5EF4-FFF2-40B4-BE49-F238E27FC236}">
                  <a16:creationId xmlns:a16="http://schemas.microsoft.com/office/drawing/2014/main" id="{1AD91C91-94C1-4F27-8693-405B16FE4EBB}"/>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cs typeface="+mn-ea"/>
                <a:sym typeface="+mn-lt"/>
              </a:endParaRPr>
            </a:p>
          </p:txBody>
        </p:sp>
        <p:pic>
          <p:nvPicPr>
            <p:cNvPr id="300" name="Picture 2" descr="ç¸éåç">
              <a:extLst>
                <a:ext uri="{FF2B5EF4-FFF2-40B4-BE49-F238E27FC236}">
                  <a16:creationId xmlns:a16="http://schemas.microsoft.com/office/drawing/2014/main" id="{7A31109B-846B-48E6-A480-8D19C74242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a:solidFill>
                    <a:srgbClr val="FFFFFF"/>
                  </a:solidFill>
                </a14:hiddenFill>
              </a:ext>
            </a:extLst>
          </p:spPr>
        </p:pic>
      </p:grpSp>
      <p:sp>
        <p:nvSpPr>
          <p:cNvPr id="301" name="Shape 180">
            <a:extLst>
              <a:ext uri="{FF2B5EF4-FFF2-40B4-BE49-F238E27FC236}">
                <a16:creationId xmlns:a16="http://schemas.microsoft.com/office/drawing/2014/main" id="{B5DB389A-808D-4296-BA18-4F5333D1A243}"/>
              </a:ext>
            </a:extLst>
          </p:cNvPr>
          <p:cNvSpPr/>
          <p:nvPr/>
        </p:nvSpPr>
        <p:spPr>
          <a:xfrm rot="16200000">
            <a:off x="3671033" y="3556764"/>
            <a:ext cx="469837" cy="246111"/>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cs typeface="+mn-ea"/>
              <a:sym typeface="+mn-lt"/>
            </a:endParaRPr>
          </a:p>
        </p:txBody>
      </p:sp>
      <p:sp>
        <p:nvSpPr>
          <p:cNvPr id="303" name="Shape 171">
            <a:extLst>
              <a:ext uri="{FF2B5EF4-FFF2-40B4-BE49-F238E27FC236}">
                <a16:creationId xmlns:a16="http://schemas.microsoft.com/office/drawing/2014/main" id="{DAD44DDB-8187-43B0-9D20-533214DDD842}"/>
              </a:ext>
            </a:extLst>
          </p:cNvPr>
          <p:cNvSpPr/>
          <p:nvPr/>
        </p:nvSpPr>
        <p:spPr>
          <a:xfrm>
            <a:off x="6389288" y="2923285"/>
            <a:ext cx="2103385" cy="170198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p:txBody>
      </p:sp>
      <p:sp>
        <p:nvSpPr>
          <p:cNvPr id="304" name="矩形: 圓角 62">
            <a:extLst>
              <a:ext uri="{FF2B5EF4-FFF2-40B4-BE49-F238E27FC236}">
                <a16:creationId xmlns:a16="http://schemas.microsoft.com/office/drawing/2014/main" id="{4133BC6B-830D-4A37-9BBB-B37BDAE591A9}"/>
              </a:ext>
            </a:extLst>
          </p:cNvPr>
          <p:cNvSpPr/>
          <p:nvPr/>
        </p:nvSpPr>
        <p:spPr>
          <a:xfrm>
            <a:off x="6385796" y="4466250"/>
            <a:ext cx="2103385" cy="422327"/>
          </a:xfrm>
          <a:prstGeom prst="roundRect">
            <a:avLst>
              <a:gd name="adj" fmla="val 0"/>
            </a:avLst>
          </a:prstGeom>
          <a:solidFill>
            <a:schemeClr val="bg2">
              <a:lumMod val="25000"/>
            </a:schemeClr>
          </a:solidFill>
          <a:ln>
            <a:noFill/>
          </a:ln>
          <a:effectLst>
            <a:outerShdw blurRad="127000" dist="88900" dir="558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100" b="1" i="0" u="none" strike="noStrike" kern="0" cap="none" spc="0" normalizeH="0" baseline="0" noProof="0">
                <a:ln>
                  <a:noFill/>
                </a:ln>
                <a:solidFill>
                  <a:srgbClr val="FFFFFF"/>
                </a:solidFill>
                <a:effectLst/>
                <a:uLnTx/>
                <a:uFillTx/>
                <a:cs typeface="+mn-ea"/>
                <a:sym typeface="+mn-lt"/>
              </a:rPr>
              <a:t>有兩個區塊當預留空間，</a:t>
            </a:r>
            <a:r>
              <a:rPr kumimoji="0" lang="en-US" altLang="zh-TW" sz="1100" b="1" i="0" u="none" strike="noStrike" kern="0" cap="none" spc="0" normalizeH="0" baseline="0" noProof="0">
                <a:ln>
                  <a:noFill/>
                </a:ln>
                <a:solidFill>
                  <a:srgbClr val="FFFFFF"/>
                </a:solidFill>
                <a:effectLst/>
                <a:uLnTx/>
                <a:uFillTx/>
                <a:cs typeface="+mn-ea"/>
                <a:sym typeface="+mn-lt"/>
              </a:rPr>
              <a:t/>
            </a:r>
            <a:br>
              <a:rPr kumimoji="0" lang="en-US" altLang="zh-TW" sz="1100" b="1" i="0" u="none" strike="noStrike" kern="0" cap="none" spc="0" normalizeH="0" baseline="0" noProof="0">
                <a:ln>
                  <a:noFill/>
                </a:ln>
                <a:solidFill>
                  <a:srgbClr val="FFFFFF"/>
                </a:solidFill>
                <a:effectLst/>
                <a:uLnTx/>
                <a:uFillTx/>
                <a:cs typeface="+mn-ea"/>
                <a:sym typeface="+mn-lt"/>
              </a:rPr>
            </a:br>
            <a:r>
              <a:rPr kumimoji="0" lang="zh-TW" altLang="en-US" sz="1100" b="1" i="0" u="none" strike="noStrike" kern="0" cap="none" spc="0" normalizeH="0" baseline="0" noProof="0">
                <a:ln>
                  <a:noFill/>
                </a:ln>
                <a:solidFill>
                  <a:srgbClr val="FFFFFF"/>
                </a:solidFill>
                <a:effectLst/>
                <a:uLnTx/>
                <a:uFillTx/>
                <a:cs typeface="+mn-ea"/>
                <a:sym typeface="+mn-lt"/>
              </a:rPr>
              <a:t>則新資料可直接寫入</a:t>
            </a:r>
          </a:p>
        </p:txBody>
      </p:sp>
      <p:sp>
        <p:nvSpPr>
          <p:cNvPr id="305" name="Shape 171">
            <a:extLst>
              <a:ext uri="{FF2B5EF4-FFF2-40B4-BE49-F238E27FC236}">
                <a16:creationId xmlns:a16="http://schemas.microsoft.com/office/drawing/2014/main" id="{E6436DE4-B22D-4423-A48D-6B881AEDB72C}"/>
              </a:ext>
            </a:extLst>
          </p:cNvPr>
          <p:cNvSpPr/>
          <p:nvPr/>
        </p:nvSpPr>
        <p:spPr>
          <a:xfrm>
            <a:off x="4045514" y="2935847"/>
            <a:ext cx="2161080" cy="171377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p:txBody>
      </p:sp>
      <p:sp>
        <p:nvSpPr>
          <p:cNvPr id="306" name="矩形: 圓角 128">
            <a:extLst>
              <a:ext uri="{FF2B5EF4-FFF2-40B4-BE49-F238E27FC236}">
                <a16:creationId xmlns:a16="http://schemas.microsoft.com/office/drawing/2014/main" id="{38FCB5DE-8EE3-4BD4-BF1A-86F715ECADC7}"/>
              </a:ext>
            </a:extLst>
          </p:cNvPr>
          <p:cNvSpPr/>
          <p:nvPr/>
        </p:nvSpPr>
        <p:spPr>
          <a:xfrm>
            <a:off x="4049006" y="4483496"/>
            <a:ext cx="2157588" cy="430113"/>
          </a:xfrm>
          <a:prstGeom prst="roundRect">
            <a:avLst>
              <a:gd name="adj" fmla="val 0"/>
            </a:avLst>
          </a:prstGeom>
          <a:solidFill>
            <a:schemeClr val="bg2">
              <a:lumMod val="25000"/>
            </a:schemeClr>
          </a:solidFill>
          <a:ln>
            <a:noFill/>
          </a:ln>
          <a:effectLst>
            <a:outerShdw blurRad="127000" dist="88900" dir="558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100" b="1" i="0" u="none" strike="noStrike" kern="0" cap="none" spc="0" normalizeH="0" baseline="0" noProof="0">
                <a:ln>
                  <a:noFill/>
                </a:ln>
                <a:solidFill>
                  <a:srgbClr val="FFFFFF"/>
                </a:solidFill>
                <a:effectLst/>
                <a:uLnTx/>
                <a:uFillTx/>
                <a:cs typeface="+mn-ea"/>
                <a:sym typeface="+mn-lt"/>
              </a:rPr>
              <a:t>為了避免有效資料也被清除，需要做 </a:t>
            </a:r>
            <a:r>
              <a:rPr kumimoji="0" lang="en-US" altLang="zh-TW" sz="1100" b="1" i="0" u="none" strike="noStrike" kern="0" cap="none" spc="0" normalizeH="0" baseline="0" noProof="0">
                <a:ln>
                  <a:noFill/>
                </a:ln>
                <a:solidFill>
                  <a:srgbClr val="FFFFFF"/>
                </a:solidFill>
                <a:effectLst/>
                <a:uLnTx/>
                <a:uFillTx/>
                <a:cs typeface="+mn-ea"/>
                <a:sym typeface="+mn-lt"/>
              </a:rPr>
              <a:t>Garbage</a:t>
            </a:r>
            <a:r>
              <a:rPr kumimoji="0" lang="zh-TW" altLang="en-US" sz="1100" b="1" i="0" u="none" strike="noStrike" kern="0" cap="none" spc="0" normalizeH="0" baseline="0" noProof="0">
                <a:ln>
                  <a:noFill/>
                </a:ln>
                <a:solidFill>
                  <a:srgbClr val="FFFFFF"/>
                </a:solidFill>
                <a:effectLst/>
                <a:uLnTx/>
                <a:uFillTx/>
                <a:cs typeface="+mn-ea"/>
                <a:sym typeface="+mn-lt"/>
              </a:rPr>
              <a:t> </a:t>
            </a:r>
            <a:r>
              <a:rPr kumimoji="0" lang="en-US" altLang="zh-TW" sz="1100" b="1" i="0" u="none" strike="noStrike" kern="0" cap="none" spc="0" normalizeH="0" baseline="0" noProof="0">
                <a:ln>
                  <a:noFill/>
                </a:ln>
                <a:solidFill>
                  <a:srgbClr val="FFFFFF"/>
                </a:solidFill>
                <a:effectLst/>
                <a:uLnTx/>
                <a:uFillTx/>
                <a:cs typeface="+mn-ea"/>
                <a:sym typeface="+mn-lt"/>
              </a:rPr>
              <a:t>Collection</a:t>
            </a:r>
            <a:endParaRPr kumimoji="0" lang="zh-TW" altLang="en-US" sz="1100" b="1" i="0" u="none" strike="noStrike" kern="0" cap="none" spc="0" normalizeH="0" baseline="0" noProof="0">
              <a:ln>
                <a:noFill/>
              </a:ln>
              <a:solidFill>
                <a:srgbClr val="FFFFFF"/>
              </a:solidFill>
              <a:effectLst/>
              <a:uLnTx/>
              <a:uFillTx/>
              <a:cs typeface="+mn-ea"/>
              <a:sym typeface="+mn-lt"/>
            </a:endParaRPr>
          </a:p>
        </p:txBody>
      </p:sp>
      <p:graphicFrame>
        <p:nvGraphicFramePr>
          <p:cNvPr id="307" name="Shape 177">
            <a:extLst>
              <a:ext uri="{FF2B5EF4-FFF2-40B4-BE49-F238E27FC236}">
                <a16:creationId xmlns:a16="http://schemas.microsoft.com/office/drawing/2014/main" id="{E71D8E7D-B1C7-48B2-B008-0D822871FD18}"/>
              </a:ext>
            </a:extLst>
          </p:cNvPr>
          <p:cNvGraphicFramePr/>
          <p:nvPr>
            <p:extLst>
              <p:ext uri="{D42A27DB-BD31-4B8C-83A1-F6EECF244321}">
                <p14:modId xmlns:p14="http://schemas.microsoft.com/office/powerpoint/2010/main" val="452423970"/>
              </p:ext>
            </p:extLst>
          </p:nvPr>
        </p:nvGraphicFramePr>
        <p:xfrm>
          <a:off x="7480802" y="3716194"/>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mn-lt"/>
                          <a:ea typeface="+mn-ea"/>
                          <a:cs typeface="+mn-ea"/>
                          <a:sym typeface="+mn-lt"/>
                        </a:rPr>
                        <a:t>N</a:t>
                      </a:r>
                      <a:endParaRPr sz="1600" b="1" strike="noStrike">
                        <a:solidFill>
                          <a:schemeClr val="lt1"/>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5">
                        <a:lumMod val="75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aphicFrame>
        <p:nvGraphicFramePr>
          <p:cNvPr id="337" name="Shape 177">
            <a:extLst>
              <a:ext uri="{FF2B5EF4-FFF2-40B4-BE49-F238E27FC236}">
                <a16:creationId xmlns:a16="http://schemas.microsoft.com/office/drawing/2014/main" id="{D451265F-4F11-47CB-AC09-6CD4C82B1A75}"/>
              </a:ext>
            </a:extLst>
          </p:cNvPr>
          <p:cNvGraphicFramePr/>
          <p:nvPr>
            <p:extLst>
              <p:ext uri="{D42A27DB-BD31-4B8C-83A1-F6EECF244321}">
                <p14:modId xmlns:p14="http://schemas.microsoft.com/office/powerpoint/2010/main" val="2330335116"/>
              </p:ext>
            </p:extLst>
          </p:nvPr>
        </p:nvGraphicFramePr>
        <p:xfrm>
          <a:off x="6507150" y="303756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mn-lt"/>
                          <a:ea typeface="+mn-ea"/>
                          <a:cs typeface="+mn-ea"/>
                          <a:sym typeface="+mn-lt"/>
                        </a:rPr>
                        <a:t>D</a:t>
                      </a:r>
                      <a:endParaRPr lang="en-US" sz="1600" b="1" strike="noStrike">
                        <a:solidFill>
                          <a:schemeClr val="lt1"/>
                        </a:solidFill>
                        <a:latin typeface="+mn-lt"/>
                        <a:ea typeface="+mn-ea"/>
                        <a:cs typeface="+mn-ea"/>
                        <a:sym typeface="+mn-lt"/>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cxnSp>
        <p:nvCxnSpPr>
          <p:cNvPr id="356" name="直線接點 355">
            <a:extLst>
              <a:ext uri="{FF2B5EF4-FFF2-40B4-BE49-F238E27FC236}">
                <a16:creationId xmlns:a16="http://schemas.microsoft.com/office/drawing/2014/main" id="{2763DE26-61C4-46A6-B598-DF2CE183BB20}"/>
              </a:ext>
            </a:extLst>
          </p:cNvPr>
          <p:cNvCxnSpPr>
            <a:cxnSpLocks/>
          </p:cNvCxnSpPr>
          <p:nvPr/>
        </p:nvCxnSpPr>
        <p:spPr>
          <a:xfrm>
            <a:off x="7543617" y="3351800"/>
            <a:ext cx="0" cy="311716"/>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直線接點 356">
            <a:extLst>
              <a:ext uri="{FF2B5EF4-FFF2-40B4-BE49-F238E27FC236}">
                <a16:creationId xmlns:a16="http://schemas.microsoft.com/office/drawing/2014/main" id="{C043DD73-91B0-4FD6-B48F-A3C727EEAB39}"/>
              </a:ext>
            </a:extLst>
          </p:cNvPr>
          <p:cNvCxnSpPr>
            <a:cxnSpLocks/>
          </p:cNvCxnSpPr>
          <p:nvPr/>
        </p:nvCxnSpPr>
        <p:spPr>
          <a:xfrm>
            <a:off x="7609423" y="3351800"/>
            <a:ext cx="0" cy="311716"/>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直線接點 359">
            <a:extLst>
              <a:ext uri="{FF2B5EF4-FFF2-40B4-BE49-F238E27FC236}">
                <a16:creationId xmlns:a16="http://schemas.microsoft.com/office/drawing/2014/main" id="{B870DFC6-48AC-4AAF-A341-2B04F5803F6D}"/>
              </a:ext>
            </a:extLst>
          </p:cNvPr>
          <p:cNvCxnSpPr>
            <a:cxnSpLocks/>
          </p:cNvCxnSpPr>
          <p:nvPr/>
        </p:nvCxnSpPr>
        <p:spPr>
          <a:xfrm>
            <a:off x="7675230" y="3351800"/>
            <a:ext cx="0" cy="311716"/>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1" name="Shape 177">
            <a:extLst>
              <a:ext uri="{FF2B5EF4-FFF2-40B4-BE49-F238E27FC236}">
                <a16:creationId xmlns:a16="http://schemas.microsoft.com/office/drawing/2014/main" id="{AF60CBE8-7A50-4D50-9A90-E096D6EBA038}"/>
              </a:ext>
            </a:extLst>
          </p:cNvPr>
          <p:cNvGraphicFramePr/>
          <p:nvPr>
            <p:extLst>
              <p:ext uri="{D42A27DB-BD31-4B8C-83A1-F6EECF244321}">
                <p14:modId xmlns:p14="http://schemas.microsoft.com/office/powerpoint/2010/main" val="3578537980"/>
              </p:ext>
            </p:extLst>
          </p:nvPr>
        </p:nvGraphicFramePr>
        <p:xfrm>
          <a:off x="7485375" y="303667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mn-lt"/>
                          <a:ea typeface="+mn-ea"/>
                          <a:cs typeface="+mn-ea"/>
                          <a:sym typeface="+mn-lt"/>
                        </a:rPr>
                        <a:t>D</a:t>
                      </a:r>
                      <a:endParaRPr lang="en-US" sz="1600" b="1" strike="noStrike">
                        <a:solidFill>
                          <a:schemeClr val="lt1"/>
                        </a:solidFill>
                        <a:latin typeface="+mn-lt"/>
                        <a:ea typeface="+mn-ea"/>
                        <a:cs typeface="+mn-ea"/>
                        <a:sym typeface="+mn-lt"/>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pSp>
        <p:nvGrpSpPr>
          <p:cNvPr id="313" name="群組 216">
            <a:extLst>
              <a:ext uri="{FF2B5EF4-FFF2-40B4-BE49-F238E27FC236}">
                <a16:creationId xmlns:a16="http://schemas.microsoft.com/office/drawing/2014/main" id="{ED797E5E-81A5-44F5-84C3-4846C32D7486}"/>
              </a:ext>
            </a:extLst>
          </p:cNvPr>
          <p:cNvGrpSpPr/>
          <p:nvPr/>
        </p:nvGrpSpPr>
        <p:grpSpPr>
          <a:xfrm>
            <a:off x="7991456" y="3359950"/>
            <a:ext cx="394837" cy="311716"/>
            <a:chOff x="7376502" y="4321835"/>
            <a:chExt cx="422989" cy="335290"/>
          </a:xfrm>
        </p:grpSpPr>
        <p:cxnSp>
          <p:nvCxnSpPr>
            <p:cNvPr id="323" name="直線接點 322">
              <a:extLst>
                <a:ext uri="{FF2B5EF4-FFF2-40B4-BE49-F238E27FC236}">
                  <a16:creationId xmlns:a16="http://schemas.microsoft.com/office/drawing/2014/main" id="{D2E40CD2-4AF3-4E5F-8D4F-F83CE9E9661C}"/>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 name="直線接點 323">
              <a:extLst>
                <a:ext uri="{FF2B5EF4-FFF2-40B4-BE49-F238E27FC236}">
                  <a16:creationId xmlns:a16="http://schemas.microsoft.com/office/drawing/2014/main" id="{7F40CF25-A8E1-4165-ADD3-780F668E3686}"/>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5" name="直線接點 324">
              <a:extLst>
                <a:ext uri="{FF2B5EF4-FFF2-40B4-BE49-F238E27FC236}">
                  <a16:creationId xmlns:a16="http://schemas.microsoft.com/office/drawing/2014/main" id="{4C36C4AF-0011-48DA-B937-317860B4560B}"/>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6" name="直線接點 325">
              <a:extLst>
                <a:ext uri="{FF2B5EF4-FFF2-40B4-BE49-F238E27FC236}">
                  <a16:creationId xmlns:a16="http://schemas.microsoft.com/office/drawing/2014/main" id="{4947EB95-9CAB-40C0-A82E-609573B46AB9}"/>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直線接點 326">
              <a:extLst>
                <a:ext uri="{FF2B5EF4-FFF2-40B4-BE49-F238E27FC236}">
                  <a16:creationId xmlns:a16="http://schemas.microsoft.com/office/drawing/2014/main" id="{F036D94B-FD71-4073-BC4B-3181CA727C55}"/>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8" name="直線接點 327">
              <a:extLst>
                <a:ext uri="{FF2B5EF4-FFF2-40B4-BE49-F238E27FC236}">
                  <a16:creationId xmlns:a16="http://schemas.microsoft.com/office/drawing/2014/main" id="{051652B2-CC69-46CD-ABEA-E03BBE19F47C}"/>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9" name="直線接點 328">
              <a:extLst>
                <a:ext uri="{FF2B5EF4-FFF2-40B4-BE49-F238E27FC236}">
                  <a16:creationId xmlns:a16="http://schemas.microsoft.com/office/drawing/2014/main" id="{984C7596-FD6D-4884-9342-C0C343FF6AD9}"/>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61" name="Shape 177">
            <a:extLst>
              <a:ext uri="{FF2B5EF4-FFF2-40B4-BE49-F238E27FC236}">
                <a16:creationId xmlns:a16="http://schemas.microsoft.com/office/drawing/2014/main" id="{72303097-218C-4F34-875C-74F9F0B163CE}"/>
              </a:ext>
            </a:extLst>
          </p:cNvPr>
          <p:cNvGraphicFramePr/>
          <p:nvPr>
            <p:extLst>
              <p:ext uri="{D42A27DB-BD31-4B8C-83A1-F6EECF244321}">
                <p14:modId xmlns:p14="http://schemas.microsoft.com/office/powerpoint/2010/main" val="1927932076"/>
              </p:ext>
            </p:extLst>
          </p:nvPr>
        </p:nvGraphicFramePr>
        <p:xfrm>
          <a:off x="6497566" y="3716194"/>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mn-lt"/>
                          <a:ea typeface="+mn-ea"/>
                          <a:cs typeface="+mn-ea"/>
                          <a:sym typeface="+mn-lt"/>
                        </a:rPr>
                        <a:t>N</a:t>
                      </a:r>
                      <a:endParaRPr sz="1600" b="1" strike="noStrike">
                        <a:solidFill>
                          <a:schemeClr val="lt1"/>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mn-lt"/>
                          <a:ea typeface="+mn-ea"/>
                          <a:cs typeface="+mn-ea"/>
                          <a:sym typeface="+mn-lt"/>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mn-lt"/>
                          <a:ea typeface="+mn-ea"/>
                          <a:cs typeface="+mn-ea"/>
                          <a:sym typeface="+mn-lt"/>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362" name="群組 361">
            <a:extLst>
              <a:ext uri="{FF2B5EF4-FFF2-40B4-BE49-F238E27FC236}">
                <a16:creationId xmlns:a16="http://schemas.microsoft.com/office/drawing/2014/main" id="{BE880467-8013-4978-A1FA-2560BF95E1CD}"/>
              </a:ext>
            </a:extLst>
          </p:cNvPr>
          <p:cNvGrpSpPr/>
          <p:nvPr/>
        </p:nvGrpSpPr>
        <p:grpSpPr>
          <a:xfrm>
            <a:off x="557219" y="3737032"/>
            <a:ext cx="263230" cy="286389"/>
            <a:chOff x="7453527" y="3844180"/>
            <a:chExt cx="281998" cy="335290"/>
          </a:xfrm>
        </p:grpSpPr>
        <p:cxnSp>
          <p:nvCxnSpPr>
            <p:cNvPr id="363" name="直線接點 362">
              <a:extLst>
                <a:ext uri="{FF2B5EF4-FFF2-40B4-BE49-F238E27FC236}">
                  <a16:creationId xmlns:a16="http://schemas.microsoft.com/office/drawing/2014/main" id="{8A3A34DB-0E33-4CFC-B8BD-2CD475BC5E02}"/>
                </a:ext>
              </a:extLst>
            </p:cNvPr>
            <p:cNvCxnSpPr>
              <a:cxnSpLocks/>
            </p:cNvCxnSpPr>
            <p:nvPr/>
          </p:nvCxnSpPr>
          <p:spPr>
            <a:xfrm flipH="1">
              <a:off x="7594519" y="3844184"/>
              <a:ext cx="1" cy="32676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直線接點 363">
              <a:extLst>
                <a:ext uri="{FF2B5EF4-FFF2-40B4-BE49-F238E27FC236}">
                  <a16:creationId xmlns:a16="http://schemas.microsoft.com/office/drawing/2014/main" id="{0505A30A-E8AA-4135-B7F8-8AB0BF607ED5}"/>
                </a:ext>
              </a:extLst>
            </p:cNvPr>
            <p:cNvCxnSpPr>
              <a:cxnSpLocks/>
            </p:cNvCxnSpPr>
            <p:nvPr/>
          </p:nvCxnSpPr>
          <p:spPr>
            <a:xfrm>
              <a:off x="7665021"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直線接點 364">
              <a:extLst>
                <a:ext uri="{FF2B5EF4-FFF2-40B4-BE49-F238E27FC236}">
                  <a16:creationId xmlns:a16="http://schemas.microsoft.com/office/drawing/2014/main" id="{F9DAC006-A439-4205-8CAE-7C6D6B1B9233}"/>
                </a:ext>
              </a:extLst>
            </p:cNvPr>
            <p:cNvCxnSpPr>
              <a:cxnSpLocks/>
            </p:cNvCxnSpPr>
            <p:nvPr/>
          </p:nvCxnSpPr>
          <p:spPr>
            <a:xfrm>
              <a:off x="7735525"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直線接點 365">
              <a:extLst>
                <a:ext uri="{FF2B5EF4-FFF2-40B4-BE49-F238E27FC236}">
                  <a16:creationId xmlns:a16="http://schemas.microsoft.com/office/drawing/2014/main" id="{E3D46963-9B94-4B9B-AC81-9D03BACC319B}"/>
                </a:ext>
              </a:extLst>
            </p:cNvPr>
            <p:cNvCxnSpPr>
              <a:cxnSpLocks/>
            </p:cNvCxnSpPr>
            <p:nvPr/>
          </p:nvCxnSpPr>
          <p:spPr>
            <a:xfrm>
              <a:off x="7524026"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直線接點 366">
              <a:extLst>
                <a:ext uri="{FF2B5EF4-FFF2-40B4-BE49-F238E27FC236}">
                  <a16:creationId xmlns:a16="http://schemas.microsoft.com/office/drawing/2014/main" id="{A728D3DA-529C-4680-AA22-C00545322A07}"/>
                </a:ext>
              </a:extLst>
            </p:cNvPr>
            <p:cNvCxnSpPr>
              <a:cxnSpLocks/>
            </p:cNvCxnSpPr>
            <p:nvPr/>
          </p:nvCxnSpPr>
          <p:spPr>
            <a:xfrm>
              <a:off x="7453527"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68" name="Shape 177">
            <a:extLst>
              <a:ext uri="{FF2B5EF4-FFF2-40B4-BE49-F238E27FC236}">
                <a16:creationId xmlns:a16="http://schemas.microsoft.com/office/drawing/2014/main" id="{06F728C8-99A3-4F90-B2A9-78DBEE2A81DF}"/>
              </a:ext>
            </a:extLst>
          </p:cNvPr>
          <p:cNvGraphicFramePr/>
          <p:nvPr>
            <p:extLst>
              <p:ext uri="{D42A27DB-BD31-4B8C-83A1-F6EECF244321}">
                <p14:modId xmlns:p14="http://schemas.microsoft.com/office/powerpoint/2010/main" val="1999724162"/>
              </p:ext>
            </p:extLst>
          </p:nvPr>
        </p:nvGraphicFramePr>
        <p:xfrm>
          <a:off x="5164287" y="301465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marL="0" marR="0" lvl="0" indent="0" algn="ctr" rtl="0">
                        <a:spcBef>
                          <a:spcPts val="0"/>
                        </a:spcBef>
                        <a:spcAft>
                          <a:spcPts val="0"/>
                        </a:spcAft>
                        <a:buNone/>
                      </a:pPr>
                      <a:endParaRPr lang="af-ZA" sz="1600" b="1">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69" name="Shape 177">
            <a:extLst>
              <a:ext uri="{FF2B5EF4-FFF2-40B4-BE49-F238E27FC236}">
                <a16:creationId xmlns:a16="http://schemas.microsoft.com/office/drawing/2014/main" id="{9D823CD8-5D1A-4F53-85F6-983787722731}"/>
              </a:ext>
            </a:extLst>
          </p:cNvPr>
          <p:cNvGraphicFramePr/>
          <p:nvPr>
            <p:extLst>
              <p:ext uri="{D42A27DB-BD31-4B8C-83A1-F6EECF244321}">
                <p14:modId xmlns:p14="http://schemas.microsoft.com/office/powerpoint/2010/main" val="897125802"/>
              </p:ext>
            </p:extLst>
          </p:nvPr>
        </p:nvGraphicFramePr>
        <p:xfrm>
          <a:off x="4184293" y="301465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marL="0" marR="0" lvl="0" indent="0" algn="ctr" rtl="0">
                        <a:spcBef>
                          <a:spcPts val="0"/>
                        </a:spcBef>
                        <a:spcAft>
                          <a:spcPts val="0"/>
                        </a:spcAft>
                        <a:buNone/>
                      </a:pPr>
                      <a:endParaRPr lang="af-ZA" sz="1600" b="1">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70" name="Shape 177">
            <a:extLst>
              <a:ext uri="{FF2B5EF4-FFF2-40B4-BE49-F238E27FC236}">
                <a16:creationId xmlns:a16="http://schemas.microsoft.com/office/drawing/2014/main" id="{830CEEB1-6506-490F-AECB-145B28ACB3A9}"/>
              </a:ext>
            </a:extLst>
          </p:cNvPr>
          <p:cNvGraphicFramePr/>
          <p:nvPr>
            <p:extLst>
              <p:ext uri="{D42A27DB-BD31-4B8C-83A1-F6EECF244321}">
                <p14:modId xmlns:p14="http://schemas.microsoft.com/office/powerpoint/2010/main" val="3007614886"/>
              </p:ext>
            </p:extLst>
          </p:nvPr>
        </p:nvGraphicFramePr>
        <p:xfrm>
          <a:off x="4190616" y="371145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lvl="0" algn="ctr">
                        <a:buNone/>
                      </a:pPr>
                      <a:r>
                        <a:rPr lang="af-ZA" altLang="zh-TW" sz="1600" b="1" i="0" u="none" strike="noStrike" noProof="0">
                          <a:solidFill>
                            <a:srgbClr val="FFFFFF"/>
                          </a:solidFill>
                          <a:latin typeface="+mn-lt"/>
                          <a:ea typeface="+mn-ea"/>
                          <a:cs typeface="+mn-ea"/>
                          <a:sym typeface="+mn-lt"/>
                        </a:rPr>
                        <a:t>D</a:t>
                      </a:r>
                      <a:endParaRPr lang="af-ZA" i="0" u="none" strike="noStrike" noProof="0">
                        <a:solidFill>
                          <a:srgbClr val="FFFFFF"/>
                        </a:solidFill>
                        <a:latin typeface="+mn-lt"/>
                        <a:ea typeface="+mn-ea"/>
                        <a:cs typeface="+mn-ea"/>
                        <a:sym typeface="+mn-lt"/>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71" name="Shape 177">
            <a:extLst>
              <a:ext uri="{FF2B5EF4-FFF2-40B4-BE49-F238E27FC236}">
                <a16:creationId xmlns:a16="http://schemas.microsoft.com/office/drawing/2014/main" id="{5E6F3AF6-AC65-43A7-872C-1B22C2BA9679}"/>
              </a:ext>
            </a:extLst>
          </p:cNvPr>
          <p:cNvGraphicFramePr/>
          <p:nvPr>
            <p:extLst>
              <p:ext uri="{D42A27DB-BD31-4B8C-83A1-F6EECF244321}">
                <p14:modId xmlns:p14="http://schemas.microsoft.com/office/powerpoint/2010/main" val="830762023"/>
              </p:ext>
            </p:extLst>
          </p:nvPr>
        </p:nvGraphicFramePr>
        <p:xfrm>
          <a:off x="5171400" y="371145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latin typeface="+mn-lt"/>
                          <a:ea typeface="+mn-ea"/>
                          <a:cs typeface="+mn-ea"/>
                          <a:sym typeface="+mn-lt"/>
                        </a:rPr>
                        <a:t>D</a:t>
                      </a:r>
                      <a:endParaRPr sz="1600" b="1" strike="noStrike">
                        <a:solidFill>
                          <a:schemeClr val="lt1"/>
                        </a:solidFill>
                        <a:latin typeface="+mn-lt"/>
                        <a:ea typeface="+mn-ea"/>
                        <a:cs typeface="+mn-ea"/>
                        <a:sym typeface="+mn-lt"/>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D</a:t>
                      </a:r>
                    </a:p>
                  </a:txBody>
                  <a:tcPr marL="91450" marR="91450" marT="45725" marB="45725">
                    <a:solidFill>
                      <a:schemeClr val="accent5">
                        <a:lumMod val="75000"/>
                      </a:schemeClr>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mn-lt"/>
                          <a:ea typeface="+mn-ea"/>
                          <a:cs typeface="+mn-ea"/>
                          <a:sym typeface="+mn-lt"/>
                        </a:rPr>
                        <a:t>D</a:t>
                      </a:r>
                    </a:p>
                  </a:txBody>
                  <a:tcPr marL="91450" marR="91450" marT="45725" marB="45725">
                    <a:solidFill>
                      <a:schemeClr val="accent5">
                        <a:lumMod val="75000"/>
                      </a:schemeClr>
                    </a:solidFill>
                  </a:tcPr>
                </a:tc>
                <a:tc>
                  <a:txBody>
                    <a:bodyPr/>
                    <a:lstStyle/>
                    <a:p>
                      <a:pPr lvl="0" algn="ctr">
                        <a:buNone/>
                      </a:pPr>
                      <a:r>
                        <a:rPr lang="af-ZA" altLang="zh-TW" sz="1600" b="1" i="0" u="none" strike="noStrike" noProof="0">
                          <a:solidFill>
                            <a:srgbClr val="FFFFFF"/>
                          </a:solidFill>
                          <a:latin typeface="+mn-lt"/>
                          <a:ea typeface="+mn-ea"/>
                          <a:cs typeface="+mn-ea"/>
                          <a:sym typeface="+mn-lt"/>
                        </a:rPr>
                        <a:t>D</a:t>
                      </a: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pSp>
        <p:nvGrpSpPr>
          <p:cNvPr id="104" name="群組 216">
            <a:extLst>
              <a:ext uri="{FF2B5EF4-FFF2-40B4-BE49-F238E27FC236}">
                <a16:creationId xmlns:a16="http://schemas.microsoft.com/office/drawing/2014/main" id="{AF109EB8-59AB-4B8B-8DF0-DF138FD6476D}"/>
              </a:ext>
            </a:extLst>
          </p:cNvPr>
          <p:cNvGrpSpPr/>
          <p:nvPr/>
        </p:nvGrpSpPr>
        <p:grpSpPr>
          <a:xfrm>
            <a:off x="7991456" y="3057462"/>
            <a:ext cx="394837" cy="311716"/>
            <a:chOff x="7376502" y="4321835"/>
            <a:chExt cx="422989" cy="335290"/>
          </a:xfrm>
        </p:grpSpPr>
        <p:cxnSp>
          <p:nvCxnSpPr>
            <p:cNvPr id="105" name="直線接點 104">
              <a:extLst>
                <a:ext uri="{FF2B5EF4-FFF2-40B4-BE49-F238E27FC236}">
                  <a16:creationId xmlns:a16="http://schemas.microsoft.com/office/drawing/2014/main" id="{51F60015-ED4F-45F4-AB3C-7DB9456C7075}"/>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CDD90729-12DB-441E-9839-C05DC424191E}"/>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直線接點 106">
              <a:extLst>
                <a:ext uri="{FF2B5EF4-FFF2-40B4-BE49-F238E27FC236}">
                  <a16:creationId xmlns:a16="http://schemas.microsoft.com/office/drawing/2014/main" id="{B069A872-A87D-4FAF-ADD5-522C9B7E2ED3}"/>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7F95583E-DA89-4BCC-B369-0F193C74C865}"/>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A39B4938-D369-4770-850B-279FCF25B22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0CD35476-2446-44A7-B521-894B15788A60}"/>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CA7BCCC8-68DF-4EA2-9D58-24D537F4CF6D}"/>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2" name="群組 216">
            <a:extLst>
              <a:ext uri="{FF2B5EF4-FFF2-40B4-BE49-F238E27FC236}">
                <a16:creationId xmlns:a16="http://schemas.microsoft.com/office/drawing/2014/main" id="{093AFBB2-7EA5-4BEF-BA48-62323D40F1EE}"/>
              </a:ext>
            </a:extLst>
          </p:cNvPr>
          <p:cNvGrpSpPr/>
          <p:nvPr/>
        </p:nvGrpSpPr>
        <p:grpSpPr>
          <a:xfrm>
            <a:off x="7540572" y="3372688"/>
            <a:ext cx="394837" cy="311716"/>
            <a:chOff x="7376502" y="4321835"/>
            <a:chExt cx="422989" cy="335290"/>
          </a:xfrm>
        </p:grpSpPr>
        <p:cxnSp>
          <p:nvCxnSpPr>
            <p:cNvPr id="113" name="直線接點 112">
              <a:extLst>
                <a:ext uri="{FF2B5EF4-FFF2-40B4-BE49-F238E27FC236}">
                  <a16:creationId xmlns:a16="http://schemas.microsoft.com/office/drawing/2014/main" id="{7F1D7452-60E2-4216-A685-7F9657E080D2}"/>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634D556A-8F86-4488-A2B4-E49D43C29BC4}"/>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BF76496E-811B-41A4-8AEB-60D3B31C44FE}"/>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87E6CF52-7ED9-413B-8D9A-BD5D1D256289}"/>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01A3E04D-BAC8-41FF-A83E-C60DD013281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F2D76B7B-F95C-45AD-A7B8-ECB3EE785BC4}"/>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3687359A-105D-4261-878F-933950EDE913}"/>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0" name="群組 216">
            <a:extLst>
              <a:ext uri="{FF2B5EF4-FFF2-40B4-BE49-F238E27FC236}">
                <a16:creationId xmlns:a16="http://schemas.microsoft.com/office/drawing/2014/main" id="{A4ADD086-B99B-43FF-89FB-FBCC455302F2}"/>
              </a:ext>
            </a:extLst>
          </p:cNvPr>
          <p:cNvGrpSpPr/>
          <p:nvPr/>
        </p:nvGrpSpPr>
        <p:grpSpPr>
          <a:xfrm>
            <a:off x="7013029" y="3359950"/>
            <a:ext cx="394837" cy="311716"/>
            <a:chOff x="7376502" y="4321835"/>
            <a:chExt cx="422989" cy="335290"/>
          </a:xfrm>
        </p:grpSpPr>
        <p:cxnSp>
          <p:nvCxnSpPr>
            <p:cNvPr id="121" name="直線接點 120">
              <a:extLst>
                <a:ext uri="{FF2B5EF4-FFF2-40B4-BE49-F238E27FC236}">
                  <a16:creationId xmlns:a16="http://schemas.microsoft.com/office/drawing/2014/main" id="{D490C111-082C-4D0F-9E14-4E8850C1E710}"/>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22D011CF-FAC5-49A1-825B-C79BA5FFD2B9}"/>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線接點 122">
              <a:extLst>
                <a:ext uri="{FF2B5EF4-FFF2-40B4-BE49-F238E27FC236}">
                  <a16:creationId xmlns:a16="http://schemas.microsoft.com/office/drawing/2014/main" id="{16193C34-9568-4DB4-AE74-46E00148D4ED}"/>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A5FADFFE-6D6F-476B-B4D3-2F3C45E98C2F}"/>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直線接點 124">
              <a:extLst>
                <a:ext uri="{FF2B5EF4-FFF2-40B4-BE49-F238E27FC236}">
                  <a16:creationId xmlns:a16="http://schemas.microsoft.com/office/drawing/2014/main" id="{73115C23-EFF3-4ED1-A0B2-83B2141753B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A3BF1B07-0E22-4181-91ED-391498DCC680}"/>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直線接點 126">
              <a:extLst>
                <a:ext uri="{FF2B5EF4-FFF2-40B4-BE49-F238E27FC236}">
                  <a16:creationId xmlns:a16="http://schemas.microsoft.com/office/drawing/2014/main" id="{786AF75A-D95D-4107-8843-9840250B1170}"/>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8" name="群組 216">
            <a:extLst>
              <a:ext uri="{FF2B5EF4-FFF2-40B4-BE49-F238E27FC236}">
                <a16:creationId xmlns:a16="http://schemas.microsoft.com/office/drawing/2014/main" id="{4AB915DF-1F48-4DC1-9728-675CF2050332}"/>
              </a:ext>
            </a:extLst>
          </p:cNvPr>
          <p:cNvGrpSpPr/>
          <p:nvPr/>
        </p:nvGrpSpPr>
        <p:grpSpPr>
          <a:xfrm>
            <a:off x="7013029" y="3057462"/>
            <a:ext cx="394837" cy="311716"/>
            <a:chOff x="7376502" y="4321835"/>
            <a:chExt cx="422989" cy="335290"/>
          </a:xfrm>
        </p:grpSpPr>
        <p:cxnSp>
          <p:nvCxnSpPr>
            <p:cNvPr id="129" name="直線接點 128">
              <a:extLst>
                <a:ext uri="{FF2B5EF4-FFF2-40B4-BE49-F238E27FC236}">
                  <a16:creationId xmlns:a16="http://schemas.microsoft.com/office/drawing/2014/main" id="{940C9BC0-E167-4204-AC96-40E99DE7606D}"/>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864C49A0-4E6D-4AC8-9942-BF1A8505EA5E}"/>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直線接點 130">
              <a:extLst>
                <a:ext uri="{FF2B5EF4-FFF2-40B4-BE49-F238E27FC236}">
                  <a16:creationId xmlns:a16="http://schemas.microsoft.com/office/drawing/2014/main" id="{D7231959-1C33-4D81-81A9-A60C426F01DD}"/>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50BC8E27-E28D-4025-AB91-620A750350ED}"/>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直線接點 132">
              <a:extLst>
                <a:ext uri="{FF2B5EF4-FFF2-40B4-BE49-F238E27FC236}">
                  <a16:creationId xmlns:a16="http://schemas.microsoft.com/office/drawing/2014/main" id="{47ADF497-7873-4F1B-A3E5-3C1158E91526}"/>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直線接點 133">
              <a:extLst>
                <a:ext uri="{FF2B5EF4-FFF2-40B4-BE49-F238E27FC236}">
                  <a16:creationId xmlns:a16="http://schemas.microsoft.com/office/drawing/2014/main" id="{90A8AA79-33F8-4833-B5F1-A9609374E07C}"/>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652C8F88-3118-4196-9505-AF8506FB944D}"/>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6" name="群組 216">
            <a:extLst>
              <a:ext uri="{FF2B5EF4-FFF2-40B4-BE49-F238E27FC236}">
                <a16:creationId xmlns:a16="http://schemas.microsoft.com/office/drawing/2014/main" id="{9BF201CC-8CC6-4525-9C7A-5C8104DA64C6}"/>
              </a:ext>
            </a:extLst>
          </p:cNvPr>
          <p:cNvGrpSpPr/>
          <p:nvPr/>
        </p:nvGrpSpPr>
        <p:grpSpPr>
          <a:xfrm>
            <a:off x="6562145" y="3372688"/>
            <a:ext cx="394837" cy="311716"/>
            <a:chOff x="7376502" y="4321835"/>
            <a:chExt cx="422989" cy="335290"/>
          </a:xfrm>
        </p:grpSpPr>
        <p:cxnSp>
          <p:nvCxnSpPr>
            <p:cNvPr id="137" name="直線接點 136">
              <a:extLst>
                <a:ext uri="{FF2B5EF4-FFF2-40B4-BE49-F238E27FC236}">
                  <a16:creationId xmlns:a16="http://schemas.microsoft.com/office/drawing/2014/main" id="{40C934BE-8AD3-4540-AA94-39D9B8735AC0}"/>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44FB502B-6CF0-4A44-8220-3E01648EC7BB}"/>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FAA3E439-2512-4593-A579-11BBA9F2DA5A}"/>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a:extLst>
                <a:ext uri="{FF2B5EF4-FFF2-40B4-BE49-F238E27FC236}">
                  <a16:creationId xmlns:a16="http://schemas.microsoft.com/office/drawing/2014/main" id="{42A33181-5E02-48F6-9E88-832B1EB4CE3C}"/>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9A4A5517-2A21-4703-A241-5E5B1765B58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線接點 141">
              <a:extLst>
                <a:ext uri="{FF2B5EF4-FFF2-40B4-BE49-F238E27FC236}">
                  <a16:creationId xmlns:a16="http://schemas.microsoft.com/office/drawing/2014/main" id="{9463AD94-F049-41C0-B194-850438F79ADD}"/>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線接點 142">
              <a:extLst>
                <a:ext uri="{FF2B5EF4-FFF2-40B4-BE49-F238E27FC236}">
                  <a16:creationId xmlns:a16="http://schemas.microsoft.com/office/drawing/2014/main" id="{8635347F-0397-44E6-9D25-CA6AA48CD86C}"/>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矩形 2">
            <a:extLst>
              <a:ext uri="{FF2B5EF4-FFF2-40B4-BE49-F238E27FC236}">
                <a16:creationId xmlns:a16="http://schemas.microsoft.com/office/drawing/2014/main" id="{38893136-480F-415B-B59C-41A03B3AA9EF}"/>
              </a:ext>
            </a:extLst>
          </p:cNvPr>
          <p:cNvSpPr/>
          <p:nvPr/>
        </p:nvSpPr>
        <p:spPr>
          <a:xfrm>
            <a:off x="4505760" y="2116929"/>
            <a:ext cx="380627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a:ln>
                  <a:noFill/>
                </a:ln>
                <a:solidFill>
                  <a:schemeClr val="tx1">
                    <a:lumMod val="95000"/>
                    <a:lumOff val="5000"/>
                  </a:schemeClr>
                </a:solidFill>
                <a:uLnTx/>
                <a:uFillTx/>
                <a:cs typeface="+mn-ea"/>
                <a:sym typeface="+mn-lt"/>
              </a:rPr>
              <a:t>兩邊比較，左方需要進行 </a:t>
            </a:r>
            <a:r>
              <a:rPr kumimoji="0" lang="en-US" altLang="zh-TW" sz="1400" b="1" i="0" u="none" strike="noStrike" kern="0" cap="none" spc="0" normalizeH="0" baseline="0" noProof="0">
                <a:ln>
                  <a:noFill/>
                </a:ln>
                <a:solidFill>
                  <a:schemeClr val="tx1">
                    <a:lumMod val="95000"/>
                    <a:lumOff val="5000"/>
                  </a:schemeClr>
                </a:solidFill>
                <a:uLnTx/>
                <a:uFillTx/>
                <a:cs typeface="+mn-ea"/>
                <a:sym typeface="+mn-lt"/>
              </a:rPr>
              <a:t>Garbage</a:t>
            </a:r>
            <a:r>
              <a:rPr kumimoji="0" lang="zh-TW" altLang="en-US" sz="1400" b="1" i="0" u="none" strike="noStrike" kern="0" cap="none" spc="0" normalizeH="0" baseline="0" noProof="0">
                <a:ln>
                  <a:noFill/>
                </a:ln>
                <a:solidFill>
                  <a:schemeClr val="tx1">
                    <a:lumMod val="95000"/>
                    <a:lumOff val="5000"/>
                  </a:schemeClr>
                </a:solidFill>
                <a:uLnTx/>
                <a:uFillTx/>
                <a:cs typeface="+mn-ea"/>
                <a:sym typeface="+mn-lt"/>
              </a:rPr>
              <a:t> </a:t>
            </a:r>
            <a:r>
              <a:rPr kumimoji="0" lang="en-US" altLang="zh-TW" sz="1400" b="1" i="0" u="none" strike="noStrike" kern="0" cap="none" spc="0" normalizeH="0" baseline="0" noProof="0">
                <a:ln>
                  <a:noFill/>
                </a:ln>
                <a:solidFill>
                  <a:schemeClr val="tx1">
                    <a:lumMod val="95000"/>
                    <a:lumOff val="5000"/>
                  </a:schemeClr>
                </a:solidFill>
                <a:uLnTx/>
                <a:uFillTx/>
                <a:cs typeface="+mn-ea"/>
                <a:sym typeface="+mn-lt"/>
              </a:rPr>
              <a:t>Collection</a:t>
            </a:r>
            <a:r>
              <a:rPr kumimoji="0" lang="zh-TW" altLang="en-US" sz="1400" b="1" i="0" u="none" strike="noStrike" kern="0" cap="none" spc="0" normalizeH="0" baseline="0" noProof="0">
                <a:ln>
                  <a:noFill/>
                </a:ln>
                <a:solidFill>
                  <a:schemeClr val="tx1">
                    <a:lumMod val="95000"/>
                    <a:lumOff val="5000"/>
                  </a:schemeClr>
                </a:solidFill>
                <a:uLnTx/>
                <a:uFillTx/>
                <a:cs typeface="+mn-ea"/>
                <a:sym typeface="+mn-lt"/>
              </a:rPr>
              <a:t> 總計需寫 </a:t>
            </a:r>
            <a:r>
              <a:rPr kumimoji="0" lang="en-US" altLang="zh-TW" sz="1400" b="1" i="0" u="none" strike="noStrike" kern="0" cap="none" spc="0" normalizeH="0" baseline="0" noProof="0">
                <a:ln>
                  <a:noFill/>
                </a:ln>
                <a:solidFill>
                  <a:schemeClr val="tx1">
                    <a:lumMod val="95000"/>
                    <a:lumOff val="5000"/>
                  </a:schemeClr>
                </a:solidFill>
                <a:uLnTx/>
                <a:uFillTx/>
                <a:cs typeface="+mn-ea"/>
                <a:sym typeface="+mn-lt"/>
              </a:rPr>
              <a:t>10 </a:t>
            </a:r>
            <a:r>
              <a:rPr kumimoji="0" lang="zh-TW" altLang="en-US" sz="1400" b="1" i="0" u="none" strike="noStrike" kern="0" cap="none" spc="0" normalizeH="0" baseline="0" noProof="0">
                <a:ln>
                  <a:noFill/>
                </a:ln>
                <a:solidFill>
                  <a:schemeClr val="tx1">
                    <a:lumMod val="95000"/>
                    <a:lumOff val="5000"/>
                  </a:schemeClr>
                </a:solidFill>
                <a:uLnTx/>
                <a:uFillTx/>
                <a:cs typeface="+mn-ea"/>
                <a:sym typeface="+mn-lt"/>
              </a:rPr>
              <a:t>次，而右方僅 </a:t>
            </a:r>
            <a:r>
              <a:rPr kumimoji="0" lang="en-US" altLang="zh-TW" sz="1400" b="1" i="0" u="none" strike="noStrike" kern="0" cap="none" spc="0" normalizeH="0" baseline="0" noProof="0">
                <a:ln>
                  <a:noFill/>
                </a:ln>
                <a:solidFill>
                  <a:schemeClr val="tx1">
                    <a:lumMod val="95000"/>
                    <a:lumOff val="5000"/>
                  </a:schemeClr>
                </a:solidFill>
                <a:uLnTx/>
                <a:uFillTx/>
                <a:cs typeface="+mn-ea"/>
                <a:sym typeface="+mn-lt"/>
              </a:rPr>
              <a:t>6</a:t>
            </a:r>
            <a:r>
              <a:rPr kumimoji="0" lang="zh-TW" altLang="en-US" sz="1400" b="1" i="0" u="none" strike="noStrike" kern="0" cap="none" spc="0" normalizeH="0" baseline="0" noProof="0">
                <a:ln>
                  <a:noFill/>
                </a:ln>
                <a:solidFill>
                  <a:schemeClr val="tx1">
                    <a:lumMod val="95000"/>
                    <a:lumOff val="5000"/>
                  </a:schemeClr>
                </a:solidFill>
                <a:uLnTx/>
                <a:uFillTx/>
                <a:cs typeface="+mn-ea"/>
                <a:sym typeface="+mn-lt"/>
              </a:rPr>
              <a:t> 次。</a:t>
            </a:r>
          </a:p>
        </p:txBody>
      </p:sp>
    </p:spTree>
    <p:extLst>
      <p:ext uri="{BB962C8B-B14F-4D97-AF65-F5344CB8AC3E}">
        <p14:creationId xmlns:p14="http://schemas.microsoft.com/office/powerpoint/2010/main" val="1621086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10" name="矩形: 圓角 9">
            <a:extLst>
              <a:ext uri="{FF2B5EF4-FFF2-40B4-BE49-F238E27FC236}">
                <a16:creationId xmlns:a16="http://schemas.microsoft.com/office/drawing/2014/main" id="{D72F43C3-9CBE-41AF-BF1D-7D77D2A259F2}"/>
              </a:ext>
            </a:extLst>
          </p:cNvPr>
          <p:cNvSpPr/>
          <p:nvPr/>
        </p:nvSpPr>
        <p:spPr>
          <a:xfrm rot="10800000">
            <a:off x="615259" y="2036632"/>
            <a:ext cx="5963090" cy="3016042"/>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cs typeface="+mn-ea"/>
              <a:sym typeface="+mn-lt"/>
            </a:endParaRPr>
          </a:p>
        </p:txBody>
      </p:sp>
      <p:sp>
        <p:nvSpPr>
          <p:cNvPr id="322" name="Shape 322"/>
          <p:cNvSpPr txBox="1">
            <a:spLocks noGrp="1"/>
          </p:cNvSpPr>
          <p:nvPr>
            <p:ph type="title"/>
          </p:nvPr>
        </p:nvSpPr>
        <p:spPr>
          <a:xfrm>
            <a:off x="0" y="173515"/>
            <a:ext cx="9143999" cy="822960"/>
          </a:xfrm>
          <a:prstGeom prst="rect">
            <a:avLst/>
          </a:prstGeom>
          <a:noFill/>
          <a:ln>
            <a:noFill/>
          </a:ln>
          <a:effectLst/>
        </p:spPr>
        <p:txBody>
          <a:bodyPr spcFirstLastPara="1" wrap="square" lIns="91425" tIns="91425" rIns="91425" bIns="91425" anchor="ctr" anchorCtr="0">
            <a:noAutofit/>
          </a:bodyPr>
          <a:lstStyle/>
          <a:p>
            <a:pPr lvl="0" algn="ctr">
              <a:buSzPts val="3200"/>
            </a:pPr>
            <a:r>
              <a:rPr lang="zh-TW" altLang="en-US" sz="3600">
                <a:solidFill>
                  <a:schemeClr val="bg2">
                    <a:lumMod val="10000"/>
                  </a:schemeClr>
                </a:solidFill>
                <a:latin typeface="+mn-lt"/>
                <a:ea typeface="+mn-ea"/>
                <a:cs typeface="+mn-ea"/>
                <a:sym typeface="+mn-lt"/>
              </a:rPr>
              <a:t>選對 </a:t>
            </a:r>
            <a:r>
              <a:rPr lang="en-US" altLang="zh-TW" sz="3600">
                <a:solidFill>
                  <a:schemeClr val="bg2">
                    <a:lumMod val="10000"/>
                  </a:schemeClr>
                </a:solidFill>
                <a:latin typeface="+mn-lt"/>
                <a:ea typeface="+mn-ea"/>
                <a:cs typeface="+mn-ea"/>
                <a:sym typeface="+mn-lt"/>
              </a:rPr>
              <a:t>SSD </a:t>
            </a:r>
            <a:r>
              <a:rPr lang="zh-TW" altLang="en-US" sz="3600">
                <a:solidFill>
                  <a:schemeClr val="bg2">
                    <a:lumMod val="10000"/>
                  </a:schemeClr>
                </a:solidFill>
                <a:latin typeface="+mn-lt"/>
                <a:ea typeface="+mn-ea"/>
                <a:cs typeface="+mn-ea"/>
                <a:sym typeface="+mn-lt"/>
              </a:rPr>
              <a:t>很困難，選 </a:t>
            </a:r>
            <a:r>
              <a:rPr lang="en-US" altLang="zh-TW" sz="3600">
                <a:solidFill>
                  <a:schemeClr val="bg2">
                    <a:lumMod val="10000"/>
                  </a:schemeClr>
                </a:solidFill>
                <a:latin typeface="+mn-lt"/>
                <a:ea typeface="+mn-ea"/>
                <a:cs typeface="+mn-ea"/>
                <a:sym typeface="+mn-lt"/>
              </a:rPr>
              <a:t>QNAP </a:t>
            </a:r>
            <a:r>
              <a:rPr lang="zh-TW" altLang="en-US" sz="3600">
                <a:solidFill>
                  <a:schemeClr val="bg2">
                    <a:lumMod val="10000"/>
                  </a:schemeClr>
                </a:solidFill>
                <a:latin typeface="+mn-lt"/>
                <a:ea typeface="+mn-ea"/>
                <a:cs typeface="+mn-ea"/>
                <a:sym typeface="+mn-lt"/>
              </a:rPr>
              <a:t>很簡單</a:t>
            </a:r>
            <a:endParaRPr lang="zh-TW" altLang="en-US" sz="3600" u="none" strike="noStrike" cap="none">
              <a:solidFill>
                <a:schemeClr val="bg2">
                  <a:lumMod val="10000"/>
                </a:schemeClr>
              </a:solidFill>
              <a:latin typeface="+mn-lt"/>
              <a:ea typeface="+mn-ea"/>
              <a:cs typeface="+mn-ea"/>
              <a:sym typeface="+mn-lt"/>
            </a:endParaRPr>
          </a:p>
        </p:txBody>
      </p:sp>
      <p:sp>
        <p:nvSpPr>
          <p:cNvPr id="11" name="內容版面配置區 1">
            <a:extLst>
              <a:ext uri="{FF2B5EF4-FFF2-40B4-BE49-F238E27FC236}">
                <a16:creationId xmlns:a16="http://schemas.microsoft.com/office/drawing/2014/main" id="{137EB46C-0AD5-4805-91BC-2B2DC4CA5948}"/>
              </a:ext>
            </a:extLst>
          </p:cNvPr>
          <p:cNvSpPr txBox="1">
            <a:spLocks/>
          </p:cNvSpPr>
          <p:nvPr/>
        </p:nvSpPr>
        <p:spPr>
          <a:xfrm>
            <a:off x="498505" y="1145574"/>
            <a:ext cx="6661260" cy="918186"/>
          </a:xfrm>
          <a:prstGeom prst="rect">
            <a:avLst/>
          </a:prstGeom>
        </p:spPr>
        <p:txBody>
          <a:bodyPr anchor="t">
            <a:normAutofit/>
          </a:bodyPr>
          <a:lstStyle/>
          <a:p>
            <a:pPr marL="0" marR="0" lvl="0" indent="0" algn="l" defTabSz="914400" rtl="0" eaLnBrk="1" fontAlgn="auto" latinLnBrk="0" hangingPunct="1">
              <a:lnSpc>
                <a:spcPct val="100000"/>
              </a:lnSpc>
              <a:spcBef>
                <a:spcPts val="0"/>
              </a:spcBef>
              <a:spcAft>
                <a:spcPts val="0"/>
              </a:spcAft>
              <a:buClr>
                <a:srgbClr val="000000">
                  <a:lumMod val="75000"/>
                  <a:lumOff val="25000"/>
                </a:srgbClr>
              </a:buClr>
              <a:buSzTx/>
              <a:buFont typeface="Arial"/>
              <a:buNone/>
              <a:tabLst/>
              <a:defRPr/>
            </a:pPr>
            <a:r>
              <a:rPr kumimoji="1" lang="zh-TW" altLang="en-US" sz="1600" b="1" i="0" u="none" strike="noStrike" kern="0" cap="none" spc="0" normalizeH="0" baseline="0" noProof="0">
                <a:ln>
                  <a:noFill/>
                </a:ln>
                <a:solidFill>
                  <a:schemeClr val="bg2">
                    <a:lumMod val="10000"/>
                  </a:schemeClr>
                </a:solidFill>
                <a:effectLst/>
                <a:uLnTx/>
                <a:uFillTx/>
                <a:cs typeface="+mn-ea"/>
                <a:sym typeface="+mn-lt"/>
              </a:rPr>
              <a:t>消費者</a:t>
            </a:r>
            <a:r>
              <a:rPr kumimoji="1" lang="zh-TW" altLang="en-US" sz="1600" b="1" kern="0">
                <a:solidFill>
                  <a:schemeClr val="bg2">
                    <a:lumMod val="10000"/>
                  </a:schemeClr>
                </a:solidFill>
                <a:cs typeface="+mn-ea"/>
                <a:sym typeface="+mn-lt"/>
              </a:rPr>
              <a:t>部署 </a:t>
            </a:r>
            <a:r>
              <a:rPr kumimoji="1" lang="en-US" altLang="zh-TW" sz="1600" b="1" i="0" u="none" strike="noStrike" kern="0" cap="none" spc="0" normalizeH="0" baseline="0" noProof="0">
                <a:ln>
                  <a:noFill/>
                </a:ln>
                <a:solidFill>
                  <a:schemeClr val="bg2">
                    <a:lumMod val="10000"/>
                  </a:schemeClr>
                </a:solidFill>
                <a:effectLst/>
                <a:uLnTx/>
                <a:uFillTx/>
                <a:cs typeface="+mn-ea"/>
                <a:sym typeface="+mn-lt"/>
              </a:rPr>
              <a:t>SSD</a:t>
            </a:r>
            <a:r>
              <a:rPr kumimoji="1" lang="zh-TW" altLang="en-US" sz="1600" b="1" i="0" u="none" strike="noStrike" kern="0" cap="none" spc="0" normalizeH="0" baseline="0" noProof="0">
                <a:ln>
                  <a:noFill/>
                </a:ln>
                <a:solidFill>
                  <a:schemeClr val="bg2">
                    <a:lumMod val="10000"/>
                  </a:schemeClr>
                </a:solidFill>
                <a:effectLst/>
                <a:uLnTx/>
                <a:uFillTx/>
                <a:cs typeface="+mn-ea"/>
                <a:sym typeface="+mn-lt"/>
              </a:rPr>
              <a:t> 儲存最大的問題，在於確保 </a:t>
            </a:r>
            <a:r>
              <a:rPr kumimoji="1" lang="en-US" altLang="zh-TW" sz="1600" b="1" i="0" u="none" strike="noStrike" kern="0" cap="none" spc="0" normalizeH="0" baseline="0" noProof="0">
                <a:ln>
                  <a:noFill/>
                </a:ln>
                <a:solidFill>
                  <a:schemeClr val="bg2">
                    <a:lumMod val="10000"/>
                  </a:schemeClr>
                </a:solidFill>
                <a:effectLst/>
                <a:uLnTx/>
                <a:uFillTx/>
                <a:cs typeface="+mn-ea"/>
                <a:sym typeface="+mn-lt"/>
              </a:rPr>
              <a:t>SSD</a:t>
            </a:r>
            <a:r>
              <a:rPr kumimoji="1" lang="zh-TW" altLang="en-US" sz="1600" b="1" i="0" u="none" strike="noStrike" kern="0" cap="none" spc="0" normalizeH="0" baseline="0" noProof="0">
                <a:ln>
                  <a:noFill/>
                </a:ln>
                <a:solidFill>
                  <a:schemeClr val="bg2">
                    <a:lumMod val="10000"/>
                  </a:schemeClr>
                </a:solidFill>
                <a:effectLst/>
                <a:uLnTx/>
                <a:uFillTx/>
                <a:cs typeface="+mn-ea"/>
                <a:sym typeface="+mn-lt"/>
              </a:rPr>
              <a:t> 效能能否達到期望。針對 </a:t>
            </a:r>
            <a:r>
              <a:rPr kumimoji="1" lang="en" altLang="zh-TW" sz="1600" b="1" i="0" u="none" strike="noStrike" kern="0" cap="none" spc="0" normalizeH="0" baseline="0" noProof="0">
                <a:ln>
                  <a:noFill/>
                </a:ln>
                <a:solidFill>
                  <a:schemeClr val="bg2">
                    <a:lumMod val="10000"/>
                  </a:schemeClr>
                </a:solidFill>
                <a:effectLst/>
                <a:uLnTx/>
                <a:uFillTx/>
                <a:cs typeface="+mn-ea"/>
                <a:sym typeface="+mn-lt"/>
              </a:rPr>
              <a:t>SSD </a:t>
            </a:r>
            <a:r>
              <a:rPr kumimoji="1" lang="zh-TW" altLang="en-US" sz="1600" b="1" i="0" u="none" strike="noStrike" kern="0" cap="none" spc="0" normalizeH="0" baseline="0" noProof="0">
                <a:ln>
                  <a:noFill/>
                </a:ln>
                <a:solidFill>
                  <a:schemeClr val="bg2">
                    <a:lumMod val="10000"/>
                  </a:schemeClr>
                </a:solidFill>
                <a:effectLst/>
                <a:uLnTx/>
                <a:uFillTx/>
                <a:cs typeface="+mn-ea"/>
                <a:sym typeface="+mn-lt"/>
              </a:rPr>
              <a:t>的持續寫入效能，</a:t>
            </a:r>
            <a:r>
              <a:rPr kumimoji="1" lang="en-US" altLang="zh-TW" sz="1600" b="1" i="0" u="none" strike="noStrike" kern="0" cap="none" spc="0" normalizeH="0" baseline="0" noProof="0">
                <a:ln>
                  <a:noFill/>
                </a:ln>
                <a:solidFill>
                  <a:schemeClr val="bg2">
                    <a:lumMod val="10000"/>
                  </a:schemeClr>
                </a:solidFill>
                <a:effectLst/>
                <a:uLnTx/>
                <a:uFillTx/>
                <a:cs typeface="+mn-ea"/>
                <a:sym typeface="+mn-lt"/>
              </a:rPr>
              <a:t>QNAP</a:t>
            </a:r>
            <a:r>
              <a:rPr kumimoji="1" lang="zh-TW" altLang="en-US" sz="1600" b="1" i="0" u="none" strike="noStrike" kern="0" cap="none" spc="0" normalizeH="0" baseline="0" noProof="0">
                <a:ln>
                  <a:noFill/>
                </a:ln>
                <a:solidFill>
                  <a:schemeClr val="bg2">
                    <a:lumMod val="10000"/>
                  </a:schemeClr>
                </a:solidFill>
                <a:effectLst/>
                <a:uLnTx/>
                <a:uFillTx/>
                <a:cs typeface="+mn-ea"/>
                <a:sym typeface="+mn-lt"/>
              </a:rPr>
              <a:t> 同步推出 </a:t>
            </a:r>
            <a:r>
              <a:rPr kumimoji="1" lang="en" altLang="zh-TW" sz="1600" b="1" i="0" u="none" strike="noStrike" kern="0" cap="none" spc="0" normalizeH="0" baseline="0" noProof="0">
                <a:ln>
                  <a:noFill/>
                </a:ln>
                <a:solidFill>
                  <a:schemeClr val="bg2">
                    <a:lumMod val="10000"/>
                  </a:schemeClr>
                </a:solidFill>
                <a:effectLst/>
                <a:uLnTx/>
                <a:uFillTx/>
                <a:cs typeface="+mn-ea"/>
                <a:sym typeface="+mn-lt"/>
              </a:rPr>
              <a:t>SSD </a:t>
            </a:r>
            <a:r>
              <a:rPr kumimoji="1" lang="zh-TW" altLang="en-US" sz="1600" b="1" i="0" u="none" strike="noStrike" kern="0" cap="none" spc="0" normalizeH="0" baseline="0" noProof="0">
                <a:ln>
                  <a:noFill/>
                </a:ln>
                <a:solidFill>
                  <a:schemeClr val="bg2">
                    <a:lumMod val="10000"/>
                  </a:schemeClr>
                </a:solidFill>
                <a:effectLst/>
                <a:uLnTx/>
                <a:uFillTx/>
                <a:cs typeface="+mn-ea"/>
                <a:sym typeface="+mn-lt"/>
              </a:rPr>
              <a:t>分析工具，量測不同</a:t>
            </a:r>
            <a:r>
              <a:rPr lang="en-US" altLang="zh-TW" sz="1600" b="1" kern="0">
                <a:solidFill>
                  <a:schemeClr val="bg2">
                    <a:lumMod val="10000"/>
                  </a:schemeClr>
                </a:solidFill>
                <a:cs typeface="+mn-ea"/>
                <a:sym typeface="+mn-lt"/>
              </a:rPr>
              <a:t> </a:t>
            </a:r>
            <a:r>
              <a:rPr kumimoji="1" lang="zh-TW" altLang="en-US" sz="1600" b="1" i="0" u="none" strike="noStrike" kern="0" cap="none" spc="0" normalizeH="0" baseline="0" noProof="0">
                <a:ln>
                  <a:noFill/>
                </a:ln>
                <a:solidFill>
                  <a:schemeClr val="bg2">
                    <a:lumMod val="10000"/>
                  </a:schemeClr>
                </a:solidFill>
                <a:effectLst/>
                <a:uLnTx/>
                <a:uFillTx/>
                <a:cs typeface="+mn-ea"/>
                <a:sym typeface="+mn-lt"/>
              </a:rPr>
              <a:t>SSD 外掛預留空間的效能，依應用情境建議最佳策略。</a:t>
            </a:r>
            <a:endParaRPr kumimoji="0" lang="zh-TW" altLang="en-US" sz="1600" b="1" i="0" u="none" strike="noStrike" kern="0" cap="none" spc="0" normalizeH="0" baseline="0" noProof="0">
              <a:ln>
                <a:noFill/>
              </a:ln>
              <a:solidFill>
                <a:schemeClr val="bg2">
                  <a:lumMod val="10000"/>
                </a:schemeClr>
              </a:solidFill>
              <a:effectLst/>
              <a:uLnTx/>
              <a:uFillTx/>
              <a:cs typeface="+mn-ea"/>
              <a:sym typeface="+mn-lt"/>
            </a:endParaRPr>
          </a:p>
        </p:txBody>
      </p:sp>
      <p:sp>
        <p:nvSpPr>
          <p:cNvPr id="20" name="Shape 141">
            <a:extLst>
              <a:ext uri="{FF2B5EF4-FFF2-40B4-BE49-F238E27FC236}">
                <a16:creationId xmlns:a16="http://schemas.microsoft.com/office/drawing/2014/main" id="{583B6497-BFD1-234E-BDDB-F29AD4D3088E}"/>
              </a:ext>
            </a:extLst>
          </p:cNvPr>
          <p:cNvSpPr txBox="1"/>
          <p:nvPr/>
        </p:nvSpPr>
        <p:spPr>
          <a:xfrm>
            <a:off x="3767053" y="4730543"/>
            <a:ext cx="2764266" cy="24612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700" b="1" i="0" u="none" strike="noStrike" kern="0" cap="none" spc="0" normalizeH="0" baseline="0" noProof="0" dirty="0">
              <a:ln>
                <a:noFill/>
              </a:ln>
              <a:solidFill>
                <a:srgbClr val="604878">
                  <a:lumMod val="50000"/>
                </a:srgbClr>
              </a:solidFill>
              <a:effectLst/>
              <a:uLnTx/>
              <a:uFillTx/>
              <a:cs typeface="+mn-ea"/>
              <a:sym typeface="+mn-lt"/>
            </a:endParaRPr>
          </a:p>
        </p:txBody>
      </p:sp>
      <p:pic>
        <p:nvPicPr>
          <p:cNvPr id="8" name="圖片 5" descr="一張含有 螢幕擷取畫面 的圖片&#10;&#10;描述是以非常高的可信度產生">
            <a:extLst>
              <a:ext uri="{FF2B5EF4-FFF2-40B4-BE49-F238E27FC236}">
                <a16:creationId xmlns:a16="http://schemas.microsoft.com/office/drawing/2014/main" id="{79653759-9DC9-443F-A46B-268A84BAE5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209" y="2212859"/>
            <a:ext cx="5605467" cy="2434040"/>
          </a:xfrm>
          <a:prstGeom prst="rect">
            <a:avLst/>
          </a:prstGeom>
          <a:ln>
            <a:noFill/>
          </a:ln>
        </p:spPr>
      </p:pic>
      <p:pic>
        <p:nvPicPr>
          <p:cNvPr id="9" name="Shape 242"/>
          <p:cNvPicPr preferRelativeResize="0"/>
          <p:nvPr/>
        </p:nvPicPr>
        <p:blipFill>
          <a:blip r:embed="rId4">
            <a:extLst>
              <a:ext uri="{28A0092B-C50C-407E-A947-70E740481C1C}">
                <a14:useLocalDpi xmlns:a14="http://schemas.microsoft.com/office/drawing/2010/main"/>
              </a:ext>
            </a:extLst>
          </a:blip>
          <a:stretch>
            <a:fillRect/>
          </a:stretch>
        </p:blipFill>
        <p:spPr>
          <a:xfrm>
            <a:off x="6625379" y="1583267"/>
            <a:ext cx="2518622" cy="3558285"/>
          </a:xfrm>
          <a:prstGeom prst="rect">
            <a:avLst/>
          </a:prstGeom>
          <a:noFill/>
          <a:ln>
            <a:noFill/>
          </a:ln>
          <a:effectLst/>
        </p:spPr>
      </p:pic>
      <p:sp>
        <p:nvSpPr>
          <p:cNvPr id="2" name="語音泡泡: 圓角矩形 1">
            <a:extLst>
              <a:ext uri="{FF2B5EF4-FFF2-40B4-BE49-F238E27FC236}">
                <a16:creationId xmlns:a16="http://schemas.microsoft.com/office/drawing/2014/main" id="{0FE03BB9-9883-465A-8BE7-A0109F913745}"/>
              </a:ext>
            </a:extLst>
          </p:cNvPr>
          <p:cNvSpPr/>
          <p:nvPr/>
        </p:nvSpPr>
        <p:spPr>
          <a:xfrm>
            <a:off x="5515517" y="2895431"/>
            <a:ext cx="1904668" cy="1029737"/>
          </a:xfrm>
          <a:prstGeom prst="wedgeRoundRectCallout">
            <a:avLst>
              <a:gd name="adj1" fmla="val 64077"/>
              <a:gd name="adj2" fmla="val 8823"/>
              <a:gd name="adj3" fmla="val 16667"/>
            </a:avLst>
          </a:prstGeom>
          <a:solidFill>
            <a:srgbClr val="E2CB9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sp>
        <p:nvSpPr>
          <p:cNvPr id="17" name="Shape 179">
            <a:extLst>
              <a:ext uri="{FF2B5EF4-FFF2-40B4-BE49-F238E27FC236}">
                <a16:creationId xmlns:a16="http://schemas.microsoft.com/office/drawing/2014/main" id="{BD6333FF-263F-4AD5-A38B-D59A91D0D78A}"/>
              </a:ext>
            </a:extLst>
          </p:cNvPr>
          <p:cNvSpPr/>
          <p:nvPr/>
        </p:nvSpPr>
        <p:spPr>
          <a:xfrm>
            <a:off x="5529314" y="2895431"/>
            <a:ext cx="1890871" cy="1021486"/>
          </a:xfrm>
          <a:prstGeom prst="wedgeRectCallout">
            <a:avLst>
              <a:gd name="adj1" fmla="val 38118"/>
              <a:gd name="adj2" fmla="val 72904"/>
            </a:avLst>
          </a:prstGeom>
          <a:noFill/>
          <a:ln w="25400" cap="flat" cmpd="sng">
            <a:no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TW" altLang="en-US" sz="1600" b="1" i="0" u="none" strike="noStrike" kern="0" cap="none" spc="0" normalizeH="0" baseline="0" noProof="0">
                <a:ln>
                  <a:noFill/>
                </a:ln>
                <a:solidFill>
                  <a:schemeClr val="bg2">
                    <a:lumMod val="25000"/>
                  </a:schemeClr>
                </a:solidFill>
                <a:effectLst/>
                <a:uLnTx/>
                <a:uFillTx/>
                <a:cs typeface="+mn-ea"/>
                <a:sym typeface="+mn-lt"/>
              </a:rPr>
              <a:t>使用者可依應用情境快速判斷最佳預留空間部署策略</a:t>
            </a:r>
            <a:endParaRPr kumimoji="0" lang="en-US" altLang="zh-TW" sz="1600" b="1" i="0" u="none" strike="noStrike" kern="0" cap="none" spc="0" normalizeH="0" baseline="0" noProof="0">
              <a:ln>
                <a:noFill/>
              </a:ln>
              <a:solidFill>
                <a:schemeClr val="bg2">
                  <a:lumMod val="25000"/>
                </a:schemeClr>
              </a:solidFill>
              <a:effectLst/>
              <a:uLnTx/>
              <a:uFillTx/>
              <a:cs typeface="+mn-ea"/>
              <a:sym typeface="+mn-lt"/>
            </a:endParaRPr>
          </a:p>
        </p:txBody>
      </p:sp>
    </p:spTree>
    <p:extLst>
      <p:ext uri="{BB962C8B-B14F-4D97-AF65-F5344CB8AC3E}">
        <p14:creationId xmlns:p14="http://schemas.microsoft.com/office/powerpoint/2010/main" val="260638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圓角 55">
            <a:extLst>
              <a:ext uri="{FF2B5EF4-FFF2-40B4-BE49-F238E27FC236}">
                <a16:creationId xmlns:a16="http://schemas.microsoft.com/office/drawing/2014/main" id="{97438296-5914-4D6E-B080-AAAC3E3168EC}"/>
              </a:ext>
            </a:extLst>
          </p:cNvPr>
          <p:cNvSpPr/>
          <p:nvPr/>
        </p:nvSpPr>
        <p:spPr>
          <a:xfrm>
            <a:off x="4524550" y="3838825"/>
            <a:ext cx="3125967" cy="1032370"/>
          </a:xfrm>
          <a:prstGeom prst="roundRect">
            <a:avLst>
              <a:gd name="adj" fmla="val 6082"/>
            </a:avLst>
          </a:prstGeom>
          <a:solidFill>
            <a:srgbClr val="099DCA"/>
          </a:soli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a:solidFill>
                <a:schemeClr val="bg1"/>
              </a:solidFill>
              <a:cs typeface="+mn-ea"/>
              <a:sym typeface="+mn-lt"/>
            </a:endParaRPr>
          </a:p>
        </p:txBody>
      </p:sp>
      <p:sp>
        <p:nvSpPr>
          <p:cNvPr id="57" name="矩形: 圓角 55">
            <a:extLst>
              <a:ext uri="{FF2B5EF4-FFF2-40B4-BE49-F238E27FC236}">
                <a16:creationId xmlns:a16="http://schemas.microsoft.com/office/drawing/2014/main" id="{7655EB3E-24AD-4959-93B6-3A12946511C7}"/>
              </a:ext>
            </a:extLst>
          </p:cNvPr>
          <p:cNvSpPr/>
          <p:nvPr/>
        </p:nvSpPr>
        <p:spPr>
          <a:xfrm>
            <a:off x="1180505" y="3838825"/>
            <a:ext cx="3125967" cy="1041804"/>
          </a:xfrm>
          <a:prstGeom prst="roundRect">
            <a:avLst>
              <a:gd name="adj" fmla="val 6082"/>
            </a:avLst>
          </a:prstGeom>
          <a:solidFill>
            <a:srgbClr val="099DCA"/>
          </a:soli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a:solidFill>
                <a:schemeClr val="bg1"/>
              </a:solidFill>
              <a:cs typeface="+mn-ea"/>
              <a:sym typeface="+mn-lt"/>
            </a:endParaRPr>
          </a:p>
        </p:txBody>
      </p:sp>
      <p:sp>
        <p:nvSpPr>
          <p:cNvPr id="2" name="標題 1"/>
          <p:cNvSpPr>
            <a:spLocks noGrp="1"/>
          </p:cNvSpPr>
          <p:nvPr>
            <p:ph type="title"/>
          </p:nvPr>
        </p:nvSpPr>
        <p:spPr>
          <a:xfrm>
            <a:off x="110067" y="165041"/>
            <a:ext cx="8906933" cy="822960"/>
          </a:xfrm>
          <a:effectLst/>
        </p:spPr>
        <p:txBody>
          <a:bodyPr>
            <a:normAutofit/>
          </a:bodyPr>
          <a:lstStyle/>
          <a:p>
            <a:pPr algn="ctr"/>
            <a:r>
              <a:rPr lang="zh-TW" altLang="en-US" sz="3600">
                <a:solidFill>
                  <a:schemeClr val="bg2">
                    <a:lumMod val="10000"/>
                  </a:schemeClr>
                </a:solidFill>
                <a:latin typeface="+mn-lt"/>
                <a:ea typeface="+mn-ea"/>
                <a:cs typeface="+mn-ea"/>
                <a:sym typeface="+mn-lt"/>
              </a:rPr>
              <a:t>擁抱雲端 創造緊密混和雲</a:t>
            </a:r>
          </a:p>
        </p:txBody>
      </p:sp>
      <p:sp>
        <p:nvSpPr>
          <p:cNvPr id="3" name="內容版面配置區 2"/>
          <p:cNvSpPr>
            <a:spLocks noGrp="1"/>
          </p:cNvSpPr>
          <p:nvPr>
            <p:ph idx="4294967295"/>
          </p:nvPr>
        </p:nvSpPr>
        <p:spPr>
          <a:xfrm>
            <a:off x="865553" y="1456821"/>
            <a:ext cx="8229600" cy="665163"/>
          </a:xfrm>
        </p:spPr>
        <p:txBody>
          <a:bodyPr vert="horz" lIns="91440" tIns="45720" rIns="91440" bIns="45720" rtlCol="0" anchor="t">
            <a:normAutofit/>
          </a:bodyPr>
          <a:lstStyle/>
          <a:p>
            <a:pPr>
              <a:buNone/>
            </a:pPr>
            <a:r>
              <a:rPr lang="zh-TW" altLang="en-US" sz="2000">
                <a:solidFill>
                  <a:schemeClr val="bg2">
                    <a:lumMod val="10000"/>
                  </a:schemeClr>
                </a:solidFill>
                <a:cs typeface="+mn-ea"/>
                <a:sym typeface="+mn-lt"/>
              </a:rPr>
              <a:t>輕巧 </a:t>
            </a:r>
            <a:r>
              <a:rPr lang="en-US" altLang="zh-TW" sz="2000">
                <a:solidFill>
                  <a:schemeClr val="bg2">
                    <a:lumMod val="10000"/>
                  </a:schemeClr>
                </a:solidFill>
                <a:cs typeface="+mn-ea"/>
                <a:sym typeface="+mn-lt"/>
              </a:rPr>
              <a:t>NAS</a:t>
            </a:r>
            <a:r>
              <a:rPr lang="zh-TW" altLang="en-US" sz="2000">
                <a:solidFill>
                  <a:schemeClr val="bg2">
                    <a:lumMod val="10000"/>
                  </a:schemeClr>
                </a:solidFill>
                <a:cs typeface="+mn-ea"/>
                <a:sym typeface="+mn-lt"/>
              </a:rPr>
              <a:t> 空間 </a:t>
            </a:r>
            <a:r>
              <a:rPr lang="en-US" altLang="zh-TW" sz="2000">
                <a:solidFill>
                  <a:schemeClr val="bg2">
                    <a:lumMod val="10000"/>
                  </a:schemeClr>
                </a:solidFill>
                <a:cs typeface="+mn-ea"/>
                <a:sym typeface="+mn-lt"/>
              </a:rPr>
              <a:t>+ </a:t>
            </a:r>
            <a:r>
              <a:rPr lang="zh-TW" altLang="en-US" sz="2000">
                <a:solidFill>
                  <a:schemeClr val="bg2">
                    <a:lumMod val="10000"/>
                  </a:schemeClr>
                </a:solidFill>
                <a:cs typeface="+mn-ea"/>
                <a:sym typeface="+mn-lt"/>
              </a:rPr>
              <a:t>無限雲端空間 </a:t>
            </a:r>
            <a:r>
              <a:rPr lang="en-US" altLang="zh-TW" sz="2000">
                <a:solidFill>
                  <a:schemeClr val="bg2">
                    <a:lumMod val="10000"/>
                  </a:schemeClr>
                </a:solidFill>
                <a:cs typeface="+mn-ea"/>
                <a:sym typeface="+mn-lt"/>
              </a:rPr>
              <a:t>= </a:t>
            </a:r>
            <a:r>
              <a:rPr lang="zh-TW" altLang="en-US" sz="2000">
                <a:solidFill>
                  <a:schemeClr val="bg2">
                    <a:lumMod val="10000"/>
                  </a:schemeClr>
                </a:solidFill>
                <a:cs typeface="+mn-ea"/>
                <a:sym typeface="+mn-lt"/>
              </a:rPr>
              <a:t>創造無盡可能</a:t>
            </a:r>
          </a:p>
        </p:txBody>
      </p:sp>
      <p:sp>
        <p:nvSpPr>
          <p:cNvPr id="5" name="文字方塊 4"/>
          <p:cNvSpPr txBox="1"/>
          <p:nvPr/>
        </p:nvSpPr>
        <p:spPr>
          <a:xfrm>
            <a:off x="5182804" y="3949522"/>
            <a:ext cx="1869101" cy="369332"/>
          </a:xfrm>
          <a:prstGeom prst="rect">
            <a:avLst/>
          </a:prstGeom>
          <a:noFill/>
        </p:spPr>
        <p:txBody>
          <a:bodyPr wrap="none" rtlCol="0">
            <a:spAutoFit/>
          </a:bodyPr>
          <a:lstStyle/>
          <a:p>
            <a:r>
              <a:rPr lang="zh-TW" altLang="en-US" b="1">
                <a:solidFill>
                  <a:schemeClr val="bg1"/>
                </a:solidFill>
                <a:cs typeface="+mn-ea"/>
                <a:sym typeface="+mn-lt"/>
              </a:rPr>
              <a:t>區塊型 </a:t>
            </a:r>
            <a:r>
              <a:rPr lang="en-US" altLang="zh-TW">
                <a:solidFill>
                  <a:schemeClr val="bg1"/>
                </a:solidFill>
                <a:cs typeface="+mn-ea"/>
                <a:sym typeface="+mn-lt"/>
              </a:rPr>
              <a:t>Gateway</a:t>
            </a:r>
            <a:endParaRPr lang="zh-TW" altLang="en-US">
              <a:solidFill>
                <a:schemeClr val="bg1"/>
              </a:solidFill>
              <a:cs typeface="+mn-ea"/>
              <a:sym typeface="+mn-lt"/>
            </a:endParaRPr>
          </a:p>
        </p:txBody>
      </p:sp>
      <p:sp>
        <p:nvSpPr>
          <p:cNvPr id="7" name="文字方塊 6"/>
          <p:cNvSpPr txBox="1"/>
          <p:nvPr/>
        </p:nvSpPr>
        <p:spPr>
          <a:xfrm>
            <a:off x="4744871" y="4203525"/>
            <a:ext cx="2745432" cy="584775"/>
          </a:xfrm>
          <a:prstGeom prst="rect">
            <a:avLst/>
          </a:prstGeom>
          <a:noFill/>
        </p:spPr>
        <p:txBody>
          <a:bodyPr wrap="none" rtlCol="0">
            <a:spAutoFit/>
          </a:bodyPr>
          <a:lstStyle/>
          <a:p>
            <a:r>
              <a:rPr lang="en-US" altLang="zh-TW" sz="3200">
                <a:solidFill>
                  <a:schemeClr val="bg1"/>
                </a:solidFill>
                <a:cs typeface="+mn-ea"/>
                <a:sym typeface="+mn-lt"/>
              </a:rPr>
              <a:t>VJBOD Cloud</a:t>
            </a:r>
            <a:endParaRPr lang="zh-TW" altLang="en-US" sz="3200">
              <a:solidFill>
                <a:schemeClr val="bg1"/>
              </a:solidFill>
              <a:cs typeface="+mn-ea"/>
              <a:sym typeface="+mn-lt"/>
            </a:endParaRPr>
          </a:p>
        </p:txBody>
      </p:sp>
      <p:sp>
        <p:nvSpPr>
          <p:cNvPr id="27" name="文字方塊 26">
            <a:extLst>
              <a:ext uri="{FF2B5EF4-FFF2-40B4-BE49-F238E27FC236}">
                <a16:creationId xmlns:a16="http://schemas.microsoft.com/office/drawing/2014/main" id="{A7011BFA-5E99-464A-96E8-D72AB1B5B0A1}"/>
              </a:ext>
            </a:extLst>
          </p:cNvPr>
          <p:cNvSpPr txBox="1"/>
          <p:nvPr/>
        </p:nvSpPr>
        <p:spPr>
          <a:xfrm>
            <a:off x="6973715" y="3257367"/>
            <a:ext cx="1299411"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2">
                    <a:lumMod val="10000"/>
                  </a:schemeClr>
                </a:solidFill>
                <a:cs typeface="+mn-ea"/>
                <a:sym typeface="+mn-lt"/>
              </a:rPr>
              <a:t>容量無限擴充</a:t>
            </a:r>
          </a:p>
        </p:txBody>
      </p:sp>
      <p:pic>
        <p:nvPicPr>
          <p:cNvPr id="19" name="圖形 30">
            <a:extLst>
              <a:ext uri="{FF2B5EF4-FFF2-40B4-BE49-F238E27FC236}">
                <a16:creationId xmlns:a16="http://schemas.microsoft.com/office/drawing/2014/main" id="{8B40316B-E72A-4F31-9332-10DEC370F95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662943" y="2509480"/>
            <a:ext cx="676396" cy="715894"/>
          </a:xfrm>
          <a:prstGeom prst="rect">
            <a:avLst/>
          </a:prstGeom>
        </p:spPr>
      </p:pic>
      <p:pic>
        <p:nvPicPr>
          <p:cNvPr id="20" name="圖形 32">
            <a:extLst>
              <a:ext uri="{FF2B5EF4-FFF2-40B4-BE49-F238E27FC236}">
                <a16:creationId xmlns:a16="http://schemas.microsoft.com/office/drawing/2014/main" id="{384A6475-9929-4B7E-8D99-164208B189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662943" y="1866270"/>
            <a:ext cx="676396" cy="715894"/>
          </a:xfrm>
          <a:prstGeom prst="rect">
            <a:avLst/>
          </a:prstGeom>
        </p:spPr>
      </p:pic>
      <p:grpSp>
        <p:nvGrpSpPr>
          <p:cNvPr id="40" name="群組 39">
            <a:extLst>
              <a:ext uri="{FF2B5EF4-FFF2-40B4-BE49-F238E27FC236}">
                <a16:creationId xmlns:a16="http://schemas.microsoft.com/office/drawing/2014/main" id="{6DC29BD8-B037-4B68-A480-52992163662F}"/>
              </a:ext>
            </a:extLst>
          </p:cNvPr>
          <p:cNvGrpSpPr/>
          <p:nvPr/>
        </p:nvGrpSpPr>
        <p:grpSpPr>
          <a:xfrm>
            <a:off x="6947025" y="1222754"/>
            <a:ext cx="676396" cy="2002620"/>
            <a:chOff x="6996637" y="985474"/>
            <a:chExt cx="676396" cy="2002620"/>
          </a:xfrm>
        </p:grpSpPr>
        <p:pic>
          <p:nvPicPr>
            <p:cNvPr id="31" name="圖形 30">
              <a:extLst>
                <a:ext uri="{FF2B5EF4-FFF2-40B4-BE49-F238E27FC236}">
                  <a16:creationId xmlns:a16="http://schemas.microsoft.com/office/drawing/2014/main" id="{8B40316B-E72A-4F31-9332-10DEC370F95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996637" y="2272200"/>
              <a:ext cx="676396" cy="715894"/>
            </a:xfrm>
            <a:prstGeom prst="rect">
              <a:avLst/>
            </a:prstGeom>
          </p:spPr>
        </p:pic>
        <p:pic>
          <p:nvPicPr>
            <p:cNvPr id="33" name="圖形 32">
              <a:extLst>
                <a:ext uri="{FF2B5EF4-FFF2-40B4-BE49-F238E27FC236}">
                  <a16:creationId xmlns:a16="http://schemas.microsoft.com/office/drawing/2014/main" id="{384A6475-9929-4B7E-8D99-164208B189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96637" y="1628990"/>
              <a:ext cx="676396" cy="715894"/>
            </a:xfrm>
            <a:prstGeom prst="rect">
              <a:avLst/>
            </a:prstGeom>
          </p:spPr>
        </p:pic>
        <p:pic>
          <p:nvPicPr>
            <p:cNvPr id="34" name="圖形 33">
              <a:extLst>
                <a:ext uri="{FF2B5EF4-FFF2-40B4-BE49-F238E27FC236}">
                  <a16:creationId xmlns:a16="http://schemas.microsoft.com/office/drawing/2014/main" id="{4D898D05-5136-4B93-82DD-8BD069B35A9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996637" y="985474"/>
              <a:ext cx="676396" cy="715894"/>
            </a:xfrm>
            <a:prstGeom prst="rect">
              <a:avLst/>
            </a:prstGeom>
          </p:spPr>
        </p:pic>
      </p:grpSp>
      <p:pic>
        <p:nvPicPr>
          <p:cNvPr id="21" name="圖形 33">
            <a:extLst>
              <a:ext uri="{FF2B5EF4-FFF2-40B4-BE49-F238E27FC236}">
                <a16:creationId xmlns:a16="http://schemas.microsoft.com/office/drawing/2014/main" id="{4D898D05-5136-4B93-82DD-8BD069B35A9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7662943" y="1222754"/>
            <a:ext cx="676396" cy="715894"/>
          </a:xfrm>
          <a:prstGeom prst="rect">
            <a:avLst/>
          </a:prstGeom>
        </p:spPr>
      </p:pic>
      <p:pic>
        <p:nvPicPr>
          <p:cNvPr id="35" name="圖片 34">
            <a:extLst>
              <a:ext uri="{FF2B5EF4-FFF2-40B4-BE49-F238E27FC236}">
                <a16:creationId xmlns:a16="http://schemas.microsoft.com/office/drawing/2014/main" id="{26671707-4BA7-4F4C-876C-036AC6EB1F6F}"/>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496923" y="3179771"/>
            <a:ext cx="2315820" cy="326397"/>
          </a:xfrm>
          <a:prstGeom prst="rect">
            <a:avLst/>
          </a:prstGeom>
        </p:spPr>
      </p:pic>
      <p:pic>
        <p:nvPicPr>
          <p:cNvPr id="39" name="圖片 38">
            <a:extLst>
              <a:ext uri="{FF2B5EF4-FFF2-40B4-BE49-F238E27FC236}">
                <a16:creationId xmlns:a16="http://schemas.microsoft.com/office/drawing/2014/main" id="{5DB7D1E0-0EA3-455A-9051-01EB4D3582C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76611" y="3085310"/>
            <a:ext cx="2089160" cy="326397"/>
          </a:xfrm>
          <a:prstGeom prst="rect">
            <a:avLst/>
          </a:prstGeom>
        </p:spPr>
      </p:pic>
      <p:sp>
        <p:nvSpPr>
          <p:cNvPr id="41" name="文字方塊 40">
            <a:extLst>
              <a:ext uri="{FF2B5EF4-FFF2-40B4-BE49-F238E27FC236}">
                <a16:creationId xmlns:a16="http://schemas.microsoft.com/office/drawing/2014/main" id="{42EEC233-6594-4463-878F-D5CFDDE9935E}"/>
              </a:ext>
            </a:extLst>
          </p:cNvPr>
          <p:cNvSpPr txBox="1"/>
          <p:nvPr/>
        </p:nvSpPr>
        <p:spPr>
          <a:xfrm>
            <a:off x="2437638" y="2270081"/>
            <a:ext cx="1506867"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a:solidFill>
                  <a:schemeClr val="bg2">
                    <a:lumMod val="10000"/>
                  </a:schemeClr>
                </a:solidFill>
                <a:cs typeface="+mn-ea"/>
                <a:sym typeface="+mn-lt"/>
              </a:rPr>
              <a:t>容量</a:t>
            </a:r>
          </a:p>
        </p:txBody>
      </p:sp>
      <p:pic>
        <p:nvPicPr>
          <p:cNvPr id="42" name="圖形 24">
            <a:extLst>
              <a:ext uri="{FF2B5EF4-FFF2-40B4-BE49-F238E27FC236}">
                <a16:creationId xmlns:a16="http://schemas.microsoft.com/office/drawing/2014/main" id="{092028BD-921C-4868-9467-DBF37095419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865771" y="2584701"/>
            <a:ext cx="676396" cy="715894"/>
          </a:xfrm>
          <a:prstGeom prst="rect">
            <a:avLst/>
          </a:prstGeom>
        </p:spPr>
      </p:pic>
      <p:pic>
        <p:nvPicPr>
          <p:cNvPr id="43" name="圖形 42">
            <a:extLst>
              <a:ext uri="{FF2B5EF4-FFF2-40B4-BE49-F238E27FC236}">
                <a16:creationId xmlns:a16="http://schemas.microsoft.com/office/drawing/2014/main" id="{103DF339-DC1B-41D5-B0B1-70A9E7DA9049}"/>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609632" y="2498297"/>
            <a:ext cx="656324" cy="671240"/>
          </a:xfrm>
          <a:prstGeom prst="rect">
            <a:avLst/>
          </a:prstGeom>
          <a:effectLst>
            <a:outerShdw blurRad="50800" dist="38100" dir="2700000" algn="tl" rotWithShape="0">
              <a:prstClr val="black">
                <a:alpha val="40000"/>
              </a:prstClr>
            </a:outerShdw>
          </a:effectLst>
        </p:spPr>
      </p:pic>
      <p:pic>
        <p:nvPicPr>
          <p:cNvPr id="44" name="圖片 43">
            <a:extLst>
              <a:ext uri="{FF2B5EF4-FFF2-40B4-BE49-F238E27FC236}">
                <a16:creationId xmlns:a16="http://schemas.microsoft.com/office/drawing/2014/main" id="{7E800F79-F2EF-4C9C-A540-0AE3A5857A3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65553" y="2708311"/>
            <a:ext cx="1829168" cy="664809"/>
          </a:xfrm>
          <a:prstGeom prst="rect">
            <a:avLst/>
          </a:prstGeom>
        </p:spPr>
      </p:pic>
      <p:pic>
        <p:nvPicPr>
          <p:cNvPr id="49" name="圖片 48">
            <a:extLst>
              <a:ext uri="{FF2B5EF4-FFF2-40B4-BE49-F238E27FC236}">
                <a16:creationId xmlns:a16="http://schemas.microsoft.com/office/drawing/2014/main" id="{3F035001-3A99-4C85-83D5-3A7A7439A6C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577594" y="2446032"/>
            <a:ext cx="2085523" cy="1303684"/>
          </a:xfrm>
          <a:prstGeom prst="rect">
            <a:avLst/>
          </a:prstGeom>
        </p:spPr>
      </p:pic>
      <p:pic>
        <p:nvPicPr>
          <p:cNvPr id="50" name="圖形 16">
            <a:extLst>
              <a:ext uri="{FF2B5EF4-FFF2-40B4-BE49-F238E27FC236}">
                <a16:creationId xmlns:a16="http://schemas.microsoft.com/office/drawing/2014/main" id="{F1FCDB0C-F131-43B1-AAF0-473CC51E71C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4755183" y="1961132"/>
            <a:ext cx="1716311" cy="1031418"/>
          </a:xfrm>
          <a:prstGeom prst="rect">
            <a:avLst/>
          </a:prstGeom>
        </p:spPr>
      </p:pic>
      <p:sp>
        <p:nvSpPr>
          <p:cNvPr id="51" name="矩形: 圓角 50">
            <a:extLst>
              <a:ext uri="{FF2B5EF4-FFF2-40B4-BE49-F238E27FC236}">
                <a16:creationId xmlns:a16="http://schemas.microsoft.com/office/drawing/2014/main" id="{245F9912-92D9-400A-AEC4-1C54D81D9178}"/>
              </a:ext>
            </a:extLst>
          </p:cNvPr>
          <p:cNvSpPr/>
          <p:nvPr/>
        </p:nvSpPr>
        <p:spPr>
          <a:xfrm>
            <a:off x="4734234" y="2679578"/>
            <a:ext cx="824163" cy="267705"/>
          </a:xfrm>
          <a:prstGeom prst="roundRect">
            <a:avLst/>
          </a:prstGeom>
          <a:solidFill>
            <a:srgbClr val="D26604"/>
          </a:solidFill>
          <a:ln w="6350">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TW" altLang="en-US" sz="900">
              <a:solidFill>
                <a:schemeClr val="bg1"/>
              </a:solidFill>
              <a:cs typeface="+mn-ea"/>
              <a:sym typeface="+mn-lt"/>
            </a:endParaRPr>
          </a:p>
        </p:txBody>
      </p:sp>
      <p:sp>
        <p:nvSpPr>
          <p:cNvPr id="52" name="矩形: 圓角 51">
            <a:extLst>
              <a:ext uri="{FF2B5EF4-FFF2-40B4-BE49-F238E27FC236}">
                <a16:creationId xmlns:a16="http://schemas.microsoft.com/office/drawing/2014/main" id="{1F508484-51C0-450F-9E59-B933E72D58A5}"/>
              </a:ext>
            </a:extLst>
          </p:cNvPr>
          <p:cNvSpPr/>
          <p:nvPr/>
        </p:nvSpPr>
        <p:spPr>
          <a:xfrm>
            <a:off x="5628293" y="2676712"/>
            <a:ext cx="861762" cy="267002"/>
          </a:xfrm>
          <a:prstGeom prst="roundRect">
            <a:avLst/>
          </a:prstGeom>
          <a:solidFill>
            <a:srgbClr val="D26604"/>
          </a:solidFill>
          <a:ln w="6350">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TW">
              <a:solidFill>
                <a:schemeClr val="bg1"/>
              </a:solidFill>
              <a:cs typeface="+mn-ea"/>
              <a:sym typeface="+mn-lt"/>
            </a:endParaRPr>
          </a:p>
        </p:txBody>
      </p:sp>
      <p:sp>
        <p:nvSpPr>
          <p:cNvPr id="53" name="文字方塊 4">
            <a:extLst>
              <a:ext uri="{FF2B5EF4-FFF2-40B4-BE49-F238E27FC236}">
                <a16:creationId xmlns:a16="http://schemas.microsoft.com/office/drawing/2014/main" id="{8600B4C7-B191-432B-8A7D-5DEFDC347FA7}"/>
              </a:ext>
            </a:extLst>
          </p:cNvPr>
          <p:cNvSpPr txBox="1"/>
          <p:nvPr/>
        </p:nvSpPr>
        <p:spPr>
          <a:xfrm>
            <a:off x="4689632" y="2689786"/>
            <a:ext cx="925644" cy="2308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900" b="1" dirty="0" smtClean="0">
                <a:solidFill>
                  <a:schemeClr val="bg1"/>
                </a:solidFill>
                <a:cs typeface="+mn-ea"/>
                <a:sym typeface="+mn-lt"/>
              </a:rPr>
              <a:t>Hybrid</a:t>
            </a:r>
            <a:r>
              <a:rPr lang="zh-TW" altLang="en-US" sz="900" b="1" dirty="0" smtClean="0">
                <a:solidFill>
                  <a:schemeClr val="bg1"/>
                </a:solidFill>
                <a:cs typeface="+mn-ea"/>
                <a:sym typeface="+mn-lt"/>
              </a:rPr>
              <a:t>Mount</a:t>
            </a:r>
            <a:endParaRPr lang="zh-TW" altLang="en-US" sz="900" b="1" dirty="0">
              <a:solidFill>
                <a:schemeClr val="bg1"/>
              </a:solidFill>
              <a:cs typeface="+mn-ea"/>
              <a:sym typeface="+mn-lt"/>
            </a:endParaRPr>
          </a:p>
        </p:txBody>
      </p:sp>
      <p:sp>
        <p:nvSpPr>
          <p:cNvPr id="54" name="文字方塊 5">
            <a:extLst>
              <a:ext uri="{FF2B5EF4-FFF2-40B4-BE49-F238E27FC236}">
                <a16:creationId xmlns:a16="http://schemas.microsoft.com/office/drawing/2014/main" id="{41E6F43D-96C0-4537-B9A6-F00E34CF5CEC}"/>
              </a:ext>
            </a:extLst>
          </p:cNvPr>
          <p:cNvSpPr txBox="1"/>
          <p:nvPr/>
        </p:nvSpPr>
        <p:spPr>
          <a:xfrm>
            <a:off x="5468893" y="2684706"/>
            <a:ext cx="1204587" cy="2308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TW" altLang="en-US" sz="900" b="1">
                <a:solidFill>
                  <a:schemeClr val="bg1"/>
                </a:solidFill>
                <a:cs typeface="+mn-ea"/>
                <a:sym typeface="+mn-lt"/>
              </a:rPr>
              <a:t>V</a:t>
            </a:r>
            <a:r>
              <a:rPr lang="en-US" altLang="zh-TW" sz="900" b="1">
                <a:solidFill>
                  <a:schemeClr val="bg1"/>
                </a:solidFill>
                <a:cs typeface="+mn-ea"/>
                <a:sym typeface="+mn-lt"/>
              </a:rPr>
              <a:t>J</a:t>
            </a:r>
            <a:r>
              <a:rPr lang="en-US" altLang="en-US" sz="900" b="1">
                <a:solidFill>
                  <a:schemeClr val="bg1"/>
                </a:solidFill>
                <a:cs typeface="+mn-ea"/>
                <a:sym typeface="+mn-lt"/>
              </a:rPr>
              <a:t>BOD Cloud</a:t>
            </a:r>
            <a:endParaRPr lang="zh-TW" b="1">
              <a:solidFill>
                <a:schemeClr val="bg1"/>
              </a:solidFill>
              <a:cs typeface="+mn-ea"/>
              <a:sym typeface="+mn-lt"/>
            </a:endParaRPr>
          </a:p>
        </p:txBody>
      </p:sp>
      <p:sp>
        <p:nvSpPr>
          <p:cNvPr id="4" name="文字方塊 3"/>
          <p:cNvSpPr txBox="1"/>
          <p:nvPr/>
        </p:nvSpPr>
        <p:spPr>
          <a:xfrm>
            <a:off x="1834602" y="3959447"/>
            <a:ext cx="1869101" cy="369332"/>
          </a:xfrm>
          <a:prstGeom prst="rect">
            <a:avLst/>
          </a:prstGeom>
          <a:noFill/>
        </p:spPr>
        <p:txBody>
          <a:bodyPr wrap="none" rtlCol="0">
            <a:spAutoFit/>
          </a:bodyPr>
          <a:lstStyle/>
          <a:p>
            <a:r>
              <a:rPr lang="zh-TW" altLang="en-US" b="1">
                <a:solidFill>
                  <a:schemeClr val="bg1"/>
                </a:solidFill>
                <a:cs typeface="+mn-ea"/>
                <a:sym typeface="+mn-lt"/>
              </a:rPr>
              <a:t>檔案型 </a:t>
            </a:r>
            <a:r>
              <a:rPr lang="en-US" altLang="zh-TW">
                <a:solidFill>
                  <a:schemeClr val="bg1"/>
                </a:solidFill>
                <a:cs typeface="+mn-ea"/>
                <a:sym typeface="+mn-lt"/>
              </a:rPr>
              <a:t>Gateway</a:t>
            </a:r>
            <a:endParaRPr lang="zh-TW" altLang="en-US">
              <a:solidFill>
                <a:schemeClr val="bg1"/>
              </a:solidFill>
              <a:cs typeface="+mn-ea"/>
              <a:sym typeface="+mn-lt"/>
            </a:endParaRPr>
          </a:p>
        </p:txBody>
      </p:sp>
      <p:sp>
        <p:nvSpPr>
          <p:cNvPr id="6" name="文字方塊 5"/>
          <p:cNvSpPr txBox="1"/>
          <p:nvPr/>
        </p:nvSpPr>
        <p:spPr>
          <a:xfrm>
            <a:off x="1437087" y="4213450"/>
            <a:ext cx="2507418" cy="584775"/>
          </a:xfrm>
          <a:prstGeom prst="rect">
            <a:avLst/>
          </a:prstGeom>
          <a:noFill/>
        </p:spPr>
        <p:txBody>
          <a:bodyPr wrap="none" rtlCol="0">
            <a:spAutoFit/>
          </a:bodyPr>
          <a:lstStyle/>
          <a:p>
            <a:r>
              <a:rPr lang="en-US" altLang="zh-TW" sz="3200" dirty="0" err="1" smtClean="0">
                <a:solidFill>
                  <a:schemeClr val="bg1"/>
                </a:solidFill>
                <a:cs typeface="+mn-ea"/>
                <a:sym typeface="+mn-lt"/>
              </a:rPr>
              <a:t>Hybrid</a:t>
            </a:r>
            <a:r>
              <a:rPr lang="en-US" altLang="zh-TW" sz="3200" dirty="0" err="1" smtClean="0">
                <a:solidFill>
                  <a:schemeClr val="bg1"/>
                </a:solidFill>
                <a:cs typeface="+mn-ea"/>
                <a:sym typeface="+mn-lt"/>
              </a:rPr>
              <a:t>Mount</a:t>
            </a:r>
            <a:endParaRPr lang="zh-TW" altLang="en-US" sz="3200" dirty="0">
              <a:solidFill>
                <a:schemeClr val="bg1"/>
              </a:solidFill>
              <a:cs typeface="+mn-ea"/>
              <a:sym typeface="+mn-lt"/>
            </a:endParaRPr>
          </a:p>
        </p:txBody>
      </p:sp>
      <p:sp>
        <p:nvSpPr>
          <p:cNvPr id="26" name="內容版面配置區 2">
            <a:extLst>
              <a:ext uri="{FF2B5EF4-FFF2-40B4-BE49-F238E27FC236}">
                <a16:creationId xmlns:a16="http://schemas.microsoft.com/office/drawing/2014/main" id="{AE877288-19E3-42A5-8E22-45FC09A694BF}"/>
              </a:ext>
            </a:extLst>
          </p:cNvPr>
          <p:cNvSpPr txBox="1">
            <a:spLocks/>
          </p:cNvSpPr>
          <p:nvPr/>
        </p:nvSpPr>
        <p:spPr>
          <a:xfrm>
            <a:off x="1784623" y="3264091"/>
            <a:ext cx="5319354" cy="66480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endParaRPr lang="zh-TW" sz="2100" b="1">
              <a:cs typeface="+mn-ea"/>
              <a:sym typeface="+mn-lt"/>
            </a:endParaRPr>
          </a:p>
        </p:txBody>
      </p:sp>
    </p:spTree>
    <p:extLst>
      <p:ext uri="{BB962C8B-B14F-4D97-AF65-F5344CB8AC3E}">
        <p14:creationId xmlns:p14="http://schemas.microsoft.com/office/powerpoint/2010/main" val="652157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AF620EA3-E36D-45DC-B655-75307507DB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0920" y="3712376"/>
            <a:ext cx="2639192" cy="330312"/>
          </a:xfrm>
          <a:prstGeom prst="rect">
            <a:avLst/>
          </a:prstGeom>
        </p:spPr>
      </p:pic>
      <p:pic>
        <p:nvPicPr>
          <p:cNvPr id="1053" name="Picture 29" descr="Image result for cloud"/>
          <p:cNvPicPr>
            <a:picLocks noChangeAspect="1" noChangeArrowheads="1"/>
          </p:cNvPicPr>
          <p:nvPr/>
        </p:nvPicPr>
        <p:blipFill>
          <a:blip r:embed="rId4" cstate="print"/>
          <a:srcRect/>
          <a:stretch>
            <a:fillRect/>
          </a:stretch>
        </p:blipFill>
        <p:spPr bwMode="auto">
          <a:xfrm>
            <a:off x="-828600" y="734025"/>
            <a:ext cx="4659982" cy="4659984"/>
          </a:xfrm>
          <a:prstGeom prst="rect">
            <a:avLst/>
          </a:prstGeom>
        </p:spPr>
      </p:pic>
      <p:sp>
        <p:nvSpPr>
          <p:cNvPr id="2" name="標題 1"/>
          <p:cNvSpPr>
            <a:spLocks noGrp="1"/>
          </p:cNvSpPr>
          <p:nvPr>
            <p:ph type="title"/>
          </p:nvPr>
        </p:nvSpPr>
        <p:spPr>
          <a:xfrm>
            <a:off x="628650" y="114652"/>
            <a:ext cx="7886700" cy="813592"/>
          </a:xfrm>
          <a:effectLst/>
        </p:spPr>
        <p:txBody>
          <a:bodyPr vert="horz" lIns="91440" tIns="45720" rIns="91440" bIns="45720" rtlCol="0" anchor="ctr">
            <a:noAutofit/>
          </a:bodyPr>
          <a:lstStyle/>
          <a:p>
            <a:pPr algn="ctr">
              <a:lnSpc>
                <a:spcPts val="3600"/>
              </a:lnSpc>
            </a:pPr>
            <a:r>
              <a:rPr lang="en-US" sz="3000" dirty="0" err="1" smtClean="0">
                <a:solidFill>
                  <a:schemeClr val="bg2">
                    <a:lumMod val="10000"/>
                  </a:schemeClr>
                </a:solidFill>
                <a:latin typeface="+mn-lt"/>
                <a:ea typeface="+mn-ea"/>
                <a:cs typeface="+mn-ea"/>
                <a:sym typeface="+mn-lt"/>
              </a:rPr>
              <a:t>Hybrid</a:t>
            </a:r>
            <a:r>
              <a:rPr lang="en-US" sz="3000" dirty="0" err="1" smtClean="0">
                <a:solidFill>
                  <a:schemeClr val="bg2">
                    <a:lumMod val="10000"/>
                  </a:schemeClr>
                </a:solidFill>
                <a:latin typeface="+mn-lt"/>
                <a:ea typeface="+mn-ea"/>
                <a:cs typeface="+mn-ea"/>
                <a:sym typeface="+mn-lt"/>
              </a:rPr>
              <a:t>Mount</a:t>
            </a:r>
            <a:r>
              <a:rPr lang="en-US" sz="3000" dirty="0">
                <a:solidFill>
                  <a:schemeClr val="bg2">
                    <a:lumMod val="10000"/>
                  </a:schemeClr>
                </a:solidFill>
                <a:latin typeface="+mn-lt"/>
                <a:ea typeface="+mn-ea"/>
                <a:cs typeface="+mn-ea"/>
                <a:sym typeface="+mn-lt"/>
              </a:rPr>
              <a:t/>
            </a:r>
            <a:br>
              <a:rPr lang="en-US" sz="3000" dirty="0">
                <a:solidFill>
                  <a:schemeClr val="bg2">
                    <a:lumMod val="10000"/>
                  </a:schemeClr>
                </a:solidFill>
                <a:latin typeface="+mn-lt"/>
                <a:ea typeface="+mn-ea"/>
                <a:cs typeface="+mn-ea"/>
                <a:sym typeface="+mn-lt"/>
              </a:rPr>
            </a:br>
            <a:r>
              <a:rPr lang="zh-TW" altLang="en-US" sz="3000" dirty="0">
                <a:solidFill>
                  <a:schemeClr val="bg2">
                    <a:lumMod val="10000"/>
                  </a:schemeClr>
                </a:solidFill>
                <a:latin typeface="+mn-lt"/>
                <a:ea typeface="+mn-ea"/>
                <a:cs typeface="+mn-ea"/>
                <a:sym typeface="+mn-lt"/>
              </a:rPr>
              <a:t>啟動快取</a:t>
            </a:r>
            <a:r>
              <a:rPr lang="en-US" sz="3000" dirty="0">
                <a:solidFill>
                  <a:schemeClr val="bg2">
                    <a:lumMod val="10000"/>
                  </a:schemeClr>
                </a:solidFill>
                <a:latin typeface="+mn-lt"/>
                <a:ea typeface="+mn-ea"/>
                <a:cs typeface="+mn-ea"/>
                <a:sym typeface="+mn-lt"/>
              </a:rPr>
              <a:t>，</a:t>
            </a:r>
            <a:r>
              <a:rPr lang="en-US" sz="3000" dirty="0" err="1">
                <a:solidFill>
                  <a:schemeClr val="bg2">
                    <a:lumMod val="10000"/>
                  </a:schemeClr>
                </a:solidFill>
                <a:latin typeface="+mn-lt"/>
                <a:ea typeface="+mn-ea"/>
                <a:cs typeface="+mn-ea"/>
                <a:sym typeface="+mn-lt"/>
              </a:rPr>
              <a:t>提升雲端讀寫體驗</a:t>
            </a:r>
            <a:endParaRPr lang="en-US" sz="3000" dirty="0">
              <a:solidFill>
                <a:schemeClr val="bg2">
                  <a:lumMod val="10000"/>
                </a:schemeClr>
              </a:solidFill>
              <a:latin typeface="+mn-lt"/>
              <a:ea typeface="+mn-ea"/>
              <a:cs typeface="+mn-ea"/>
              <a:sym typeface="+mn-lt"/>
            </a:endParaRPr>
          </a:p>
        </p:txBody>
      </p:sp>
      <p:pic>
        <p:nvPicPr>
          <p:cNvPr id="1027" name="Picture 3" descr="https://lh4.googleusercontent.com/K9V2IiA9lNjQ1bEivo1ZgqjOHErvSxm5mVIOkLfvS4AV_fruAS_ZGl8d77W240EC3k6e504hgmF0cHbqKzwGjNf5PitpvqSoTAJTXYJRjml246jnOQT5Pi8XFvCM9bHK5-as3-f__KM"/>
          <p:cNvPicPr>
            <a:picLocks noChangeAspect="1" noChangeArrowheads="1"/>
          </p:cNvPicPr>
          <p:nvPr/>
        </p:nvPicPr>
        <p:blipFill>
          <a:blip r:embed="rId5" cstate="print"/>
          <a:srcRect/>
          <a:stretch>
            <a:fillRect/>
          </a:stretch>
        </p:blipFill>
        <p:spPr bwMode="auto">
          <a:xfrm>
            <a:off x="1835696" y="3830367"/>
            <a:ext cx="427038" cy="427038"/>
          </a:xfrm>
          <a:prstGeom prst="rect">
            <a:avLst/>
          </a:prstGeom>
          <a:noFill/>
        </p:spPr>
      </p:pic>
      <p:pic>
        <p:nvPicPr>
          <p:cNvPr id="1028" name="Picture 4" descr="https://lh6.googleusercontent.com/SA4uCyR_L2jYMxGHC8JcQTlO_Fi9fvJ01WwSys_hjF9oiyvEopa8yurvBgrShk7u3W0l2n2QRfE8VniYiUpT9MM2LO5_H_HvyxoJmc3E-O73Jp3siIe-6VnvGCawf8RH_MkgmPsSCCc"/>
          <p:cNvPicPr>
            <a:picLocks noChangeAspect="1" noChangeArrowheads="1"/>
          </p:cNvPicPr>
          <p:nvPr/>
        </p:nvPicPr>
        <p:blipFill>
          <a:blip r:embed="rId6" cstate="print"/>
          <a:srcRect/>
          <a:stretch>
            <a:fillRect/>
          </a:stretch>
        </p:blipFill>
        <p:spPr bwMode="auto">
          <a:xfrm>
            <a:off x="1331640" y="3830367"/>
            <a:ext cx="427038" cy="427038"/>
          </a:xfrm>
          <a:prstGeom prst="rect">
            <a:avLst/>
          </a:prstGeom>
          <a:noFill/>
        </p:spPr>
      </p:pic>
      <p:pic>
        <p:nvPicPr>
          <p:cNvPr id="1029" name="Picture 5" descr="https://lh5.googleusercontent.com/b23u0ELh4hL_awB9Ww8vAh7Zb4GFaTyM9JSXkjRp0Op_jSl8QgyYQgVBe80qtGNDzwNoQ_JvJG05J8wcqXnnj88_y22ro12VeuppteRlA4uAOloCT_8w_iXv6JburYdSsGUPeN8tvh0"/>
          <p:cNvPicPr>
            <a:picLocks noChangeAspect="1" noChangeArrowheads="1"/>
          </p:cNvPicPr>
          <p:nvPr/>
        </p:nvPicPr>
        <p:blipFill>
          <a:blip r:embed="rId7" cstate="print"/>
          <a:srcRect/>
          <a:stretch>
            <a:fillRect/>
          </a:stretch>
        </p:blipFill>
        <p:spPr bwMode="auto">
          <a:xfrm>
            <a:off x="827584" y="3830367"/>
            <a:ext cx="427038" cy="427038"/>
          </a:xfrm>
          <a:prstGeom prst="rect">
            <a:avLst/>
          </a:prstGeom>
          <a:noFill/>
        </p:spPr>
      </p:pic>
      <p:pic>
        <p:nvPicPr>
          <p:cNvPr id="1030" name="Picture 6" descr="https://lh4.googleusercontent.com/JLwINZBR99tkGPRx3FA7rWHaz4lrB4beEXvVDTvYNOP5IjDY41yBYtDUGLBFNzd38AYzYdEORsJ-Hu3sSmrbpf6Ffqy12-Oo0oN_j-ZoxY98DIhex5SxovJCSE67G7Vulk2lJvUhbwo"/>
          <p:cNvPicPr>
            <a:picLocks noChangeAspect="1" noChangeArrowheads="1"/>
          </p:cNvPicPr>
          <p:nvPr/>
        </p:nvPicPr>
        <p:blipFill>
          <a:blip r:embed="rId8" cstate="print"/>
          <a:srcRect/>
          <a:stretch>
            <a:fillRect/>
          </a:stretch>
        </p:blipFill>
        <p:spPr bwMode="auto">
          <a:xfrm>
            <a:off x="2339752" y="3326311"/>
            <a:ext cx="427038" cy="427038"/>
          </a:xfrm>
          <a:prstGeom prst="rect">
            <a:avLst/>
          </a:prstGeom>
          <a:noFill/>
        </p:spPr>
      </p:pic>
      <p:pic>
        <p:nvPicPr>
          <p:cNvPr id="1031" name="Picture 7" descr="https://lh4.googleusercontent.com/H0XP8Jf23xF4_It_H1HIamwPlS0OZnb3ZwylCZIXa5x1H1pjl1FKTmmTa11CmKxi-TwaH1XwEv7df8G1O0IuSBfh7FZdZEG3Xi9ZVf7j1NH65lhVqI8w79kvWfz-rfCtXFel6RoBJoI"/>
          <p:cNvPicPr>
            <a:picLocks noChangeAspect="1" noChangeArrowheads="1"/>
          </p:cNvPicPr>
          <p:nvPr/>
        </p:nvPicPr>
        <p:blipFill>
          <a:blip r:embed="rId9" cstate="print"/>
          <a:srcRect/>
          <a:stretch>
            <a:fillRect/>
          </a:stretch>
        </p:blipFill>
        <p:spPr bwMode="auto">
          <a:xfrm>
            <a:off x="1835696" y="3326311"/>
            <a:ext cx="427038" cy="427038"/>
          </a:xfrm>
          <a:prstGeom prst="rect">
            <a:avLst/>
          </a:prstGeom>
          <a:noFill/>
        </p:spPr>
      </p:pic>
      <p:pic>
        <p:nvPicPr>
          <p:cNvPr id="1032" name="Picture 8" descr="https://lh3.googleusercontent.com/hnn68hOWXAfi-2buhync8Ho5N6Mh1Cia1p0BYKEFmgSCSweBZZvfugkqQyrghaN8zyIsBFAl27eld7JprW8x9O13h7UnOZtO0T-xd_Tym8bWTlhrMjby8MzOdHSSIAxcK-61egURb-U"/>
          <p:cNvPicPr>
            <a:picLocks noChangeAspect="1" noChangeArrowheads="1"/>
          </p:cNvPicPr>
          <p:nvPr/>
        </p:nvPicPr>
        <p:blipFill>
          <a:blip r:embed="rId10" cstate="print"/>
          <a:srcRect/>
          <a:stretch>
            <a:fillRect/>
          </a:stretch>
        </p:blipFill>
        <p:spPr bwMode="auto">
          <a:xfrm>
            <a:off x="1331640" y="3326311"/>
            <a:ext cx="427038" cy="427038"/>
          </a:xfrm>
          <a:prstGeom prst="rect">
            <a:avLst/>
          </a:prstGeom>
          <a:noFill/>
        </p:spPr>
      </p:pic>
      <p:pic>
        <p:nvPicPr>
          <p:cNvPr id="1033" name="Picture 9" descr="https://lh3.googleusercontent.com/P4OJxLNf-0l3nfs9F8p39ujclzvA-Sa4M3YFDfLyGXNdBF1S3hW2XVX-Pa8PtbpzLQ3_u9J04ppaJpMsBi50EFF2NsGeZerLXGD3JSyvXDdNG-CPz4isgqbQJzagwjjPyqb3c8hNW_s"/>
          <p:cNvPicPr>
            <a:picLocks noChangeAspect="1" noChangeArrowheads="1"/>
          </p:cNvPicPr>
          <p:nvPr/>
        </p:nvPicPr>
        <p:blipFill>
          <a:blip r:embed="rId11" cstate="print"/>
          <a:srcRect/>
          <a:stretch>
            <a:fillRect/>
          </a:stretch>
        </p:blipFill>
        <p:spPr bwMode="auto">
          <a:xfrm>
            <a:off x="827584" y="3326311"/>
            <a:ext cx="427038" cy="427038"/>
          </a:xfrm>
          <a:prstGeom prst="rect">
            <a:avLst/>
          </a:prstGeom>
          <a:noFill/>
        </p:spPr>
      </p:pic>
      <p:pic>
        <p:nvPicPr>
          <p:cNvPr id="1034" name="Picture 10" descr="https://lh5.googleusercontent.com/yDLc8xkAuuVx7crlIE2KNk0ewYBuVYjSKxQ5-0kgPW8S4En-3J4DTgJmPELmxQwN8JbJhTMB-lKlBnEcEA2ejrh6oEbgoTK2g0aeYzDlI4TflzYSmKvfwz4Q5HPlbLA48sdewMmt2yE"/>
          <p:cNvPicPr>
            <a:picLocks noChangeAspect="1" noChangeArrowheads="1"/>
          </p:cNvPicPr>
          <p:nvPr/>
        </p:nvPicPr>
        <p:blipFill>
          <a:blip r:embed="rId12" cstate="print"/>
          <a:srcRect/>
          <a:stretch>
            <a:fillRect/>
          </a:stretch>
        </p:blipFill>
        <p:spPr bwMode="auto">
          <a:xfrm>
            <a:off x="323528" y="3326311"/>
            <a:ext cx="427038" cy="427038"/>
          </a:xfrm>
          <a:prstGeom prst="rect">
            <a:avLst/>
          </a:prstGeom>
          <a:noFill/>
        </p:spPr>
      </p:pic>
      <p:pic>
        <p:nvPicPr>
          <p:cNvPr id="1035" name="Picture 11" descr="https://lh4.googleusercontent.com/mK6k9HxxlQ3iieT8IW0gEWxdyKJgYfYBWwdBvN0lRLu8_cGB7X1lN2KOXLFP9TXD-UMxtXANPXor198AJF-FyeUM35snyzMMvdZbcQ_OmxIfdMdUejC5Cy8R8FjD2RfZBKEHA0hMPus"/>
          <p:cNvPicPr>
            <a:picLocks noChangeAspect="1" noChangeArrowheads="1"/>
          </p:cNvPicPr>
          <p:nvPr/>
        </p:nvPicPr>
        <p:blipFill>
          <a:blip r:embed="rId13" cstate="print"/>
          <a:srcRect/>
          <a:stretch>
            <a:fillRect/>
          </a:stretch>
        </p:blipFill>
        <p:spPr bwMode="auto">
          <a:xfrm>
            <a:off x="2339752" y="2822255"/>
            <a:ext cx="427038" cy="427038"/>
          </a:xfrm>
          <a:prstGeom prst="rect">
            <a:avLst/>
          </a:prstGeom>
          <a:noFill/>
        </p:spPr>
      </p:pic>
      <p:pic>
        <p:nvPicPr>
          <p:cNvPr id="1036" name="Picture 12" descr="https://lh6.googleusercontent.com/2xwQyO-ybTkAAlCBIc-utXfwa8yEQQSBOAN-mgL1KmFDhzHTcwDZurEnS8G2FhqCXXCnpOPtRB_CV8CWFBHxHvni3DZq0v5Sk5cCLBPtfAkLh-dgfn7WvbsGNgqzb29qmdTvvAUQc_E"/>
          <p:cNvPicPr>
            <a:picLocks noChangeAspect="1" noChangeArrowheads="1"/>
          </p:cNvPicPr>
          <p:nvPr/>
        </p:nvPicPr>
        <p:blipFill>
          <a:blip r:embed="rId14" cstate="print"/>
          <a:srcRect/>
          <a:stretch>
            <a:fillRect/>
          </a:stretch>
        </p:blipFill>
        <p:spPr bwMode="auto">
          <a:xfrm>
            <a:off x="1835696" y="2822255"/>
            <a:ext cx="427038" cy="427038"/>
          </a:xfrm>
          <a:prstGeom prst="rect">
            <a:avLst/>
          </a:prstGeom>
          <a:noFill/>
        </p:spPr>
      </p:pic>
      <p:pic>
        <p:nvPicPr>
          <p:cNvPr id="1037" name="Picture 13" descr="https://lh5.googleusercontent.com/Un2FspDsSs-A7u1QrWpTV3KlHwhMgCy3UIZ2tLWbfcIB6mPl-7BdzEpD06UtzBsVPLwneo2U0bzBA89nvv9YudgnqGutPfpcvjkJs1D25xY_alzqWo-znyDdLeS9QE5Up-7UQO0qZIE"/>
          <p:cNvPicPr>
            <a:picLocks noChangeAspect="1" noChangeArrowheads="1"/>
          </p:cNvPicPr>
          <p:nvPr/>
        </p:nvPicPr>
        <p:blipFill>
          <a:blip r:embed="rId15" cstate="print"/>
          <a:srcRect/>
          <a:stretch>
            <a:fillRect/>
          </a:stretch>
        </p:blipFill>
        <p:spPr bwMode="auto">
          <a:xfrm>
            <a:off x="1835696" y="2318199"/>
            <a:ext cx="427038" cy="427038"/>
          </a:xfrm>
          <a:prstGeom prst="rect">
            <a:avLst/>
          </a:prstGeom>
          <a:noFill/>
        </p:spPr>
      </p:pic>
      <p:pic>
        <p:nvPicPr>
          <p:cNvPr id="1038" name="Picture 14" descr="https://lh5.googleusercontent.com/c-VuMbfcURQcWQtCVz--q6LxBcxY3slbhaPIm-dpbfmvPNMaYWQ0ipmkTPMv3hgaGWf0TANE0FBtUZDit-HSbunIQrWF1jmbyek1KF3PBDz6g-NiamNTqP8O87dLx0eyXxwaNQ9vD-Y"/>
          <p:cNvPicPr>
            <a:picLocks noChangeAspect="1" noChangeArrowheads="1"/>
          </p:cNvPicPr>
          <p:nvPr/>
        </p:nvPicPr>
        <p:blipFill>
          <a:blip r:embed="rId16" cstate="print"/>
          <a:srcRect/>
          <a:stretch>
            <a:fillRect/>
          </a:stretch>
        </p:blipFill>
        <p:spPr bwMode="auto">
          <a:xfrm>
            <a:off x="1331640" y="2822255"/>
            <a:ext cx="427038" cy="427038"/>
          </a:xfrm>
          <a:prstGeom prst="rect">
            <a:avLst/>
          </a:prstGeom>
          <a:noFill/>
        </p:spPr>
      </p:pic>
      <p:pic>
        <p:nvPicPr>
          <p:cNvPr id="1039" name="Picture 15" descr="https://lh4.googleusercontent.com/jAQgNPnfGRQtJiItDhMyoQENWRIQueXO-SLCN41rfXwPvMZuHJtzjbth4T8SNT5oRKkLFgmEAadaVDCJB13v1Az3VFJT2I3_g54luBgTg4dwUO_hTpbJCci5nMf47m0hNNun4ZJmKe8"/>
          <p:cNvPicPr>
            <a:picLocks noChangeAspect="1" noChangeArrowheads="1"/>
          </p:cNvPicPr>
          <p:nvPr/>
        </p:nvPicPr>
        <p:blipFill>
          <a:blip r:embed="rId17" cstate="print"/>
          <a:srcRect/>
          <a:stretch>
            <a:fillRect/>
          </a:stretch>
        </p:blipFill>
        <p:spPr bwMode="auto">
          <a:xfrm>
            <a:off x="827584" y="2822255"/>
            <a:ext cx="427038" cy="427038"/>
          </a:xfrm>
          <a:prstGeom prst="rect">
            <a:avLst/>
          </a:prstGeom>
          <a:noFill/>
        </p:spPr>
      </p:pic>
      <p:pic>
        <p:nvPicPr>
          <p:cNvPr id="1040" name="Picture 16" descr="https://lh3.googleusercontent.com/6NBXHIDeSHzKas-KeL_-8NU77BUwwUodC8lXj_BGNUvuNeIFJ8y0d_XVUE3GGZkgdaAi7g31BOFz7W1nsfAWuDXt_ZNuak58YvwKvtxkNI4xEIRA9sr0IOjH5_EX8BEtt9F1XtuwGe4"/>
          <p:cNvPicPr>
            <a:picLocks noChangeAspect="1" noChangeArrowheads="1"/>
          </p:cNvPicPr>
          <p:nvPr/>
        </p:nvPicPr>
        <p:blipFill>
          <a:blip r:embed="rId18" cstate="print"/>
          <a:srcRect/>
          <a:stretch>
            <a:fillRect/>
          </a:stretch>
        </p:blipFill>
        <p:spPr bwMode="auto">
          <a:xfrm>
            <a:off x="323528" y="2822255"/>
            <a:ext cx="427038" cy="427038"/>
          </a:xfrm>
          <a:prstGeom prst="rect">
            <a:avLst/>
          </a:prstGeom>
          <a:noFill/>
        </p:spPr>
      </p:pic>
      <p:pic>
        <p:nvPicPr>
          <p:cNvPr id="1041" name="Picture 17" descr="https://lh5.googleusercontent.com/C8QzIakFcFWiw6MJ3mPEyu4TKurUeb60BiG6wDhqfyOBNvUzPhk8fpG1lpEDSsKBCcuqpuH6rj2PFlRi0SPcQAvS-8RgaQm8Xqw9Gqs6GtdCOCGwoRa_L_cpxFOIQmIEnwV5SWCLxcM"/>
          <p:cNvPicPr>
            <a:picLocks noChangeAspect="1" noChangeArrowheads="1"/>
          </p:cNvPicPr>
          <p:nvPr/>
        </p:nvPicPr>
        <p:blipFill>
          <a:blip r:embed="rId19" cstate="print"/>
          <a:srcRect/>
          <a:stretch>
            <a:fillRect/>
          </a:stretch>
        </p:blipFill>
        <p:spPr bwMode="auto">
          <a:xfrm>
            <a:off x="1331640" y="2318199"/>
            <a:ext cx="427038" cy="427038"/>
          </a:xfrm>
          <a:prstGeom prst="rect">
            <a:avLst/>
          </a:prstGeom>
          <a:noFill/>
        </p:spPr>
      </p:pic>
      <p:pic>
        <p:nvPicPr>
          <p:cNvPr id="1042" name="Picture 18" descr="https://lh6.googleusercontent.com/1Fw3w_v3U-JCXnaUH8XlVuQyMkyy_8VgeJh6BG0241g0x8Qug7joSVqEqrkf7KpGjCj2Gqadcur-sVBW0hsMJcZlMz6ZadniH0IO-8I6aEw5qfIPXR9HtNX2-SkhY3vz4vyaUqDOMlo"/>
          <p:cNvPicPr>
            <a:picLocks noChangeAspect="1" noChangeArrowheads="1"/>
          </p:cNvPicPr>
          <p:nvPr/>
        </p:nvPicPr>
        <p:blipFill>
          <a:blip r:embed="rId20" cstate="print"/>
          <a:srcRect/>
          <a:stretch>
            <a:fillRect/>
          </a:stretch>
        </p:blipFill>
        <p:spPr bwMode="auto">
          <a:xfrm>
            <a:off x="827584" y="2318199"/>
            <a:ext cx="427038" cy="427038"/>
          </a:xfrm>
          <a:prstGeom prst="rect">
            <a:avLst/>
          </a:prstGeom>
          <a:noFill/>
        </p:spPr>
      </p:pic>
      <p:pic>
        <p:nvPicPr>
          <p:cNvPr id="1026" name="Picture 2" descr="https://lh3.googleusercontent.com/tt_AoumHnwvy4yDK_XqLGyDQRXd4qwpAD7lhoInKWc-stRPWnIZWWSYYLae7i3UfSpefEhRxYlb5d03ZVA71X7QTHmkwEUknw0I9qEGn5XeMBDgWDCSXJFpOO_4jxFHFhk5qQNgB238"/>
          <p:cNvPicPr>
            <a:picLocks noChangeAspect="1" noChangeArrowheads="1"/>
          </p:cNvPicPr>
          <p:nvPr/>
        </p:nvPicPr>
        <p:blipFill>
          <a:blip r:embed="rId21" cstate="print"/>
          <a:srcRect/>
          <a:stretch>
            <a:fillRect/>
          </a:stretch>
        </p:blipFill>
        <p:spPr bwMode="auto">
          <a:xfrm>
            <a:off x="323528" y="2318199"/>
            <a:ext cx="427038" cy="427037"/>
          </a:xfrm>
          <a:prstGeom prst="rect">
            <a:avLst/>
          </a:prstGeom>
          <a:noFill/>
        </p:spPr>
      </p:pic>
      <p:pic>
        <p:nvPicPr>
          <p:cNvPr id="1044" name="Picture 20" descr="Image result for è¯çºé²"/>
          <p:cNvPicPr>
            <a:picLocks noChangeAspect="1" noChangeArrowheads="1"/>
          </p:cNvPicPr>
          <p:nvPr/>
        </p:nvPicPr>
        <p:blipFill>
          <a:blip r:embed="rId22" cstate="screen">
            <a:extLst>
              <a:ext uri="{28A0092B-C50C-407E-A947-70E740481C1C}">
                <a14:useLocalDpi xmlns:a14="http://schemas.microsoft.com/office/drawing/2010/main"/>
              </a:ext>
            </a:extLst>
          </a:blip>
          <a:srcRect l="32299" t="2107" r="32593" b="45223"/>
          <a:stretch>
            <a:fillRect/>
          </a:stretch>
        </p:blipFill>
        <p:spPr bwMode="auto">
          <a:xfrm>
            <a:off x="2339752" y="3830367"/>
            <a:ext cx="428400" cy="428400"/>
          </a:xfrm>
          <a:prstGeom prst="rect">
            <a:avLst/>
          </a:prstGeom>
          <a:noFill/>
        </p:spPr>
      </p:pic>
      <p:pic>
        <p:nvPicPr>
          <p:cNvPr id="1047" name="Picture 23" descr="C:\Users\Josh Chen\Desktop\sharefile.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339752" y="2318199"/>
            <a:ext cx="428399" cy="428400"/>
          </a:xfrm>
          <a:prstGeom prst="rect">
            <a:avLst/>
          </a:prstGeom>
          <a:noFill/>
        </p:spPr>
      </p:pic>
      <p:pic>
        <p:nvPicPr>
          <p:cNvPr id="1049" name="Picture 25" descr="C:\Users\Josh Chen\Desktop\OneDrive.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23528" y="3830367"/>
            <a:ext cx="428400" cy="428400"/>
          </a:xfrm>
          <a:prstGeom prst="rect">
            <a:avLst/>
          </a:prstGeom>
          <a:noFill/>
        </p:spPr>
      </p:pic>
      <p:pic>
        <p:nvPicPr>
          <p:cNvPr id="1056" name="Picture 32" descr="https://lh3.googleusercontent.com/chs6pQD-X6UyRXZuYeM1tFXKbRIqJOvUzy6RQLIvrX8Dvyiy5chgMIFTjd9aPhRcl_f1ny-nrhNbO8w2Cejq6cKOdkRPZUqfXrUhK67YmCJEnFkegcgX4VYwuaia4YYecN0UOlWdUw4"/>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575549" y="2144062"/>
            <a:ext cx="365083" cy="360000"/>
          </a:xfrm>
          <a:prstGeom prst="rect">
            <a:avLst/>
          </a:prstGeom>
          <a:noFill/>
        </p:spPr>
      </p:pic>
      <p:pic>
        <p:nvPicPr>
          <p:cNvPr id="1057" name="Picture 33" descr="https://lh6.googleusercontent.com/bW29_yvH75Vn6wbRJPiIKI51BuVkrFJXccrFSRBTGM9aeuVVeN1GG1LoMondYE0t6QE37fHHQ-QmFcV6MukgRZV8tokyUyjujehFQshYuGs7dOyEAfgkq91VAB0CyFoiTIdn-Na8fvY"/>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575549" y="2864142"/>
            <a:ext cx="360000" cy="360000"/>
          </a:xfrm>
          <a:prstGeom prst="rect">
            <a:avLst/>
          </a:prstGeom>
          <a:noFill/>
        </p:spPr>
      </p:pic>
      <p:pic>
        <p:nvPicPr>
          <p:cNvPr id="1058" name="Picture 34" descr="https://lh4.googleusercontent.com/qlHbpHWDPOvb8tmQ36uLXbml7Ar_n2UsUW1uI_ODoNwzzJ2k0WFDMA38k7_-PSZY4oN4SQHXipZ5okkgdCMDStEbT89-NPaVpkX0d-b8URdNscrujmN518AyGjEBMz_yiaFOMKZtS8U"/>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143501" y="2864142"/>
            <a:ext cx="360000" cy="360000"/>
          </a:xfrm>
          <a:prstGeom prst="rect">
            <a:avLst/>
          </a:prstGeom>
          <a:noFill/>
        </p:spPr>
      </p:pic>
      <p:pic>
        <p:nvPicPr>
          <p:cNvPr id="1059" name="Picture 35" descr="https://lh4.googleusercontent.com/ETlYkxMtNwBhq_pF5u1Y0xJwnaq7RXkdBxqpC3lVyjcob8rGPOWaXiTlFupURIDJ0HJjjiUV9J85QzE7q_rLvINO7Ow9ShVw_x_KIq7Mfm-4ukuNjXC_AnFPBN4-2jjw7GL0pN0LihM"/>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007597" y="3584222"/>
            <a:ext cx="360000" cy="360000"/>
          </a:xfrm>
          <a:prstGeom prst="rect">
            <a:avLst/>
          </a:prstGeom>
          <a:noFill/>
        </p:spPr>
      </p:pic>
      <p:pic>
        <p:nvPicPr>
          <p:cNvPr id="1060" name="Picture 36" descr="https://lh5.googleusercontent.com/jaEJsTRg1m6hO4L2NtcnAuQJysnZF61QuFMbhNiaatTRFEyK7edX0aREqsr7DEDVD48cbhhuxxwpie9GdlDEuzl1xp6oB-ioM-J8vOJtHSgVkYD3MEn-UfSN4PjLQrysmfjISjlnt7M"/>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575549" y="3584222"/>
            <a:ext cx="360000" cy="360000"/>
          </a:xfrm>
          <a:prstGeom prst="rect">
            <a:avLst/>
          </a:prstGeom>
          <a:noFill/>
        </p:spPr>
      </p:pic>
      <p:pic>
        <p:nvPicPr>
          <p:cNvPr id="1061" name="Picture 37" descr="https://lh3.googleusercontent.com/-NG0S4Pwe25TCICHnKWyvCv5tMwZQO4HmP1zJ8VIaAY2muB5NPdEhMsO7o3dAh04YrJwLxVE18ona_WuHYZ-pY4HnfTbOIjEhgKUWAxuOT-lfh14fMdFHPjdg1b6fdTOQIgUIO9wjn0"/>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6143501" y="3584222"/>
            <a:ext cx="360000" cy="360000"/>
          </a:xfrm>
          <a:prstGeom prst="rect">
            <a:avLst/>
          </a:prstGeom>
          <a:noFill/>
        </p:spPr>
      </p:pic>
      <p:pic>
        <p:nvPicPr>
          <p:cNvPr id="1055" name="Picture 31" descr="https://lh3.googleusercontent.com/PKs9J0_BhmHhYRsOjqADk-jh5FRH0EFAhwUKfw9OnvSTt1t6dJsJyy_Xhtmo5wRrpUS1PMqenxZXMddGgdBRpCrwQVqfgxyTvMo4UO4cMq_yxor4ok7drZMM2nfAi4TEDRP-Hpsk9a8"/>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007597" y="2144062"/>
            <a:ext cx="360000" cy="360000"/>
          </a:xfrm>
          <a:prstGeom prst="rect">
            <a:avLst/>
          </a:prstGeom>
          <a:noFill/>
        </p:spPr>
      </p:pic>
      <p:pic>
        <p:nvPicPr>
          <p:cNvPr id="1062" name="Picture 38" descr="C:\Users\Josh Chen\Desktop\FS.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6143501" y="2144062"/>
            <a:ext cx="359999" cy="360000"/>
          </a:xfrm>
          <a:prstGeom prst="rect">
            <a:avLst/>
          </a:prstGeom>
          <a:noFill/>
        </p:spPr>
      </p:pic>
      <p:pic>
        <p:nvPicPr>
          <p:cNvPr id="1065" name="Picture 41" descr="http://designcenter.qnap.com.tw:8080/cgi-bin/filemanager/utilRequest.cgi?func=get_thumb&amp;size=800&amp;sid=98howkd2&amp;path=%2FDesignCenter%2FPM%E3%80%81RD%20%E8%AB%8B%E9%80%B2%E5%85%A5%2FWEB%2FStations%2FA_CacheMount%2Fv2%2Fv2_181023%2Fslice%2FAPP%20icon&amp;name=smb.png&amp;radno=2018/09/19%2015:39:572307"/>
          <p:cNvPicPr>
            <a:picLocks noChangeAspect="1" noChangeArrowheads="1"/>
          </p:cNvPicPr>
          <p:nvPr/>
        </p:nvPicPr>
        <p:blipFill>
          <a:blip r:embed="rId33" cstate="print"/>
          <a:srcRect/>
          <a:stretch>
            <a:fillRect/>
          </a:stretch>
        </p:blipFill>
        <p:spPr bwMode="auto">
          <a:xfrm>
            <a:off x="6143501" y="4309312"/>
            <a:ext cx="360000" cy="360000"/>
          </a:xfrm>
          <a:prstGeom prst="rect">
            <a:avLst/>
          </a:prstGeom>
          <a:noFill/>
        </p:spPr>
      </p:pic>
      <p:cxnSp>
        <p:nvCxnSpPr>
          <p:cNvPr id="44" name="直線接點 43"/>
          <p:cNvCxnSpPr/>
          <p:nvPr/>
        </p:nvCxnSpPr>
        <p:spPr>
          <a:xfrm>
            <a:off x="2866029" y="3429370"/>
            <a:ext cx="864096" cy="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圖說文字 47"/>
          <p:cNvSpPr/>
          <p:nvPr/>
        </p:nvSpPr>
        <p:spPr>
          <a:xfrm>
            <a:off x="5999485" y="2005016"/>
            <a:ext cx="1512168" cy="648072"/>
          </a:xfrm>
          <a:prstGeom prst="wedgeRoundRectCallout">
            <a:avLst>
              <a:gd name="adj1" fmla="val -76263"/>
              <a:gd name="adj2" fmla="val -993"/>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圓角矩形圖說文字 48"/>
          <p:cNvSpPr/>
          <p:nvPr/>
        </p:nvSpPr>
        <p:spPr>
          <a:xfrm>
            <a:off x="5999485" y="2725096"/>
            <a:ext cx="1512168" cy="648072"/>
          </a:xfrm>
          <a:prstGeom prst="wedgeRoundRectCallout">
            <a:avLst>
              <a:gd name="adj1" fmla="val -74583"/>
              <a:gd name="adj2" fmla="val -9615"/>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圓角矩形圖說文字 49"/>
          <p:cNvSpPr/>
          <p:nvPr/>
        </p:nvSpPr>
        <p:spPr>
          <a:xfrm>
            <a:off x="5999485" y="3445176"/>
            <a:ext cx="1512168" cy="648072"/>
          </a:xfrm>
          <a:prstGeom prst="wedgeRoundRectCallout">
            <a:avLst>
              <a:gd name="adj1" fmla="val -76599"/>
              <a:gd name="adj2" fmla="val -17454"/>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1" name="圓角矩形圖說文字 50"/>
          <p:cNvSpPr/>
          <p:nvPr/>
        </p:nvSpPr>
        <p:spPr>
          <a:xfrm>
            <a:off x="5999485" y="4165256"/>
            <a:ext cx="1021134" cy="648072"/>
          </a:xfrm>
          <a:prstGeom prst="wedgeRoundRectCallout">
            <a:avLst>
              <a:gd name="adj1" fmla="val -100423"/>
              <a:gd name="adj2" fmla="val -31564"/>
              <a:gd name="adj3" fmla="val 16667"/>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2" name="文字方塊 51"/>
          <p:cNvSpPr txBox="1"/>
          <p:nvPr/>
        </p:nvSpPr>
        <p:spPr>
          <a:xfrm>
            <a:off x="7583661" y="2164907"/>
            <a:ext cx="902811" cy="307777"/>
          </a:xfrm>
          <a:prstGeom prst="rect">
            <a:avLst/>
          </a:prstGeom>
          <a:noFill/>
        </p:spPr>
        <p:txBody>
          <a:bodyPr wrap="none" rtlCol="0">
            <a:spAutoFit/>
          </a:bodyPr>
          <a:lstStyle/>
          <a:p>
            <a:r>
              <a:rPr lang="zh-TW" altLang="en-US" sz="1400">
                <a:solidFill>
                  <a:schemeClr val="bg2">
                    <a:lumMod val="10000"/>
                  </a:schemeClr>
                </a:solidFill>
                <a:cs typeface="+mn-ea"/>
                <a:sym typeface="+mn-lt"/>
              </a:rPr>
              <a:t>檔案管理</a:t>
            </a:r>
          </a:p>
        </p:txBody>
      </p:sp>
      <p:sp>
        <p:nvSpPr>
          <p:cNvPr id="53" name="文字方塊 52"/>
          <p:cNvSpPr txBox="1"/>
          <p:nvPr/>
        </p:nvSpPr>
        <p:spPr>
          <a:xfrm>
            <a:off x="7583661" y="2869112"/>
            <a:ext cx="902811" cy="307777"/>
          </a:xfrm>
          <a:prstGeom prst="rect">
            <a:avLst/>
          </a:prstGeom>
          <a:noFill/>
        </p:spPr>
        <p:txBody>
          <a:bodyPr wrap="none" rtlCol="0">
            <a:spAutoFit/>
          </a:bodyPr>
          <a:lstStyle/>
          <a:p>
            <a:r>
              <a:rPr lang="zh-TW" altLang="en-US" sz="1400">
                <a:solidFill>
                  <a:schemeClr val="bg2">
                    <a:lumMod val="10000"/>
                  </a:schemeClr>
                </a:solidFill>
                <a:cs typeface="+mn-ea"/>
                <a:sym typeface="+mn-lt"/>
              </a:rPr>
              <a:t>編輯工具</a:t>
            </a:r>
          </a:p>
        </p:txBody>
      </p:sp>
      <p:sp>
        <p:nvSpPr>
          <p:cNvPr id="54" name="文字方塊 53"/>
          <p:cNvSpPr txBox="1"/>
          <p:nvPr/>
        </p:nvSpPr>
        <p:spPr>
          <a:xfrm>
            <a:off x="7583661" y="3605067"/>
            <a:ext cx="1082348" cy="307777"/>
          </a:xfrm>
          <a:prstGeom prst="rect">
            <a:avLst/>
          </a:prstGeom>
          <a:noFill/>
        </p:spPr>
        <p:txBody>
          <a:bodyPr wrap="none" rtlCol="0">
            <a:spAutoFit/>
          </a:bodyPr>
          <a:lstStyle/>
          <a:p>
            <a:r>
              <a:rPr lang="zh-TW" altLang="en-US" sz="1400">
                <a:solidFill>
                  <a:schemeClr val="bg2">
                    <a:lumMod val="10000"/>
                  </a:schemeClr>
                </a:solidFill>
                <a:cs typeface="+mn-ea"/>
                <a:sym typeface="+mn-lt"/>
              </a:rPr>
              <a:t>多媒體應用</a:t>
            </a:r>
          </a:p>
        </p:txBody>
      </p:sp>
      <p:sp>
        <p:nvSpPr>
          <p:cNvPr id="55" name="文字方塊 54"/>
          <p:cNvSpPr txBox="1"/>
          <p:nvPr/>
        </p:nvSpPr>
        <p:spPr>
          <a:xfrm>
            <a:off x="7100565" y="4329785"/>
            <a:ext cx="1620957" cy="307777"/>
          </a:xfrm>
          <a:prstGeom prst="rect">
            <a:avLst/>
          </a:prstGeom>
          <a:noFill/>
        </p:spPr>
        <p:txBody>
          <a:bodyPr wrap="none" rtlCol="0" anchor="t">
            <a:spAutoFit/>
          </a:bodyPr>
          <a:lstStyle/>
          <a:p>
            <a:r>
              <a:rPr lang="zh-TW" altLang="en-US" sz="1400">
                <a:solidFill>
                  <a:schemeClr val="bg2">
                    <a:lumMod val="10000"/>
                  </a:schemeClr>
                </a:solidFill>
                <a:cs typeface="+mn-ea"/>
                <a:sym typeface="+mn-lt"/>
              </a:rPr>
              <a:t>遠端通訊協議存取</a:t>
            </a:r>
          </a:p>
        </p:txBody>
      </p:sp>
      <p:pic>
        <p:nvPicPr>
          <p:cNvPr id="1066" name="Picture 42" descr="C:\Users\Josh Chen\Desktop\SW5-431P-450_files\TextEditor_80.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007597" y="2869112"/>
            <a:ext cx="360000" cy="360000"/>
          </a:xfrm>
          <a:prstGeom prst="rect">
            <a:avLst/>
          </a:prstGeom>
          <a:noFill/>
        </p:spPr>
      </p:pic>
      <p:pic>
        <p:nvPicPr>
          <p:cNvPr id="3" name="圖片 3">
            <a:extLst>
              <a:ext uri="{FF2B5EF4-FFF2-40B4-BE49-F238E27FC236}">
                <a16:creationId xmlns:a16="http://schemas.microsoft.com/office/drawing/2014/main" id="{E7007638-DD8B-4614-A655-57D08D4753B1}"/>
              </a:ext>
            </a:extLst>
          </p:cNvPr>
          <p:cNvPicPr>
            <a:picLocks noChangeAspect="1"/>
          </p:cNvPicPr>
          <p:nvPr/>
        </p:nvPicPr>
        <p:blipFill>
          <a:blip r:embed="rId35"/>
          <a:stretch>
            <a:fillRect/>
          </a:stretch>
        </p:blipFill>
        <p:spPr>
          <a:xfrm>
            <a:off x="6574879" y="4305230"/>
            <a:ext cx="349251" cy="365125"/>
          </a:xfrm>
          <a:prstGeom prst="rect">
            <a:avLst/>
          </a:prstGeom>
        </p:spPr>
      </p:pic>
      <p:pic>
        <p:nvPicPr>
          <p:cNvPr id="12" name="圖片 11">
            <a:extLst>
              <a:ext uri="{FF2B5EF4-FFF2-40B4-BE49-F238E27FC236}">
                <a16:creationId xmlns:a16="http://schemas.microsoft.com/office/drawing/2014/main" id="{7D69ED5E-C9DA-4E2B-B5CE-9015270BF012}"/>
              </a:ext>
            </a:extLst>
          </p:cNvPr>
          <p:cNvPicPr>
            <a:picLocks noChangeAspect="1"/>
          </p:cNvPicPr>
          <p:nvPr/>
        </p:nvPicPr>
        <p:blipFill>
          <a:blip r:embed="rId36" cstate="screen">
            <a:duotone>
              <a:schemeClr val="accent2">
                <a:shade val="45000"/>
                <a:satMod val="135000"/>
              </a:schemeClr>
              <a:prstClr val="white"/>
            </a:duotone>
            <a:extLst>
              <a:ext uri="{BEBA8EAE-BF5A-486C-A8C5-ECC9F3942E4B}">
                <a14:imgProps xmlns:a14="http://schemas.microsoft.com/office/drawing/2010/main">
                  <a14:imgLayer r:embed="rId3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8" y="1422399"/>
            <a:ext cx="3568498" cy="540170"/>
          </a:xfrm>
          <a:prstGeom prst="rect">
            <a:avLst/>
          </a:prstGeom>
        </p:spPr>
      </p:pic>
      <p:sp>
        <p:nvSpPr>
          <p:cNvPr id="6" name="文字方塊 5">
            <a:extLst>
              <a:ext uri="{FF2B5EF4-FFF2-40B4-BE49-F238E27FC236}">
                <a16:creationId xmlns:a16="http://schemas.microsoft.com/office/drawing/2014/main" id="{4EA61F71-95C2-43B6-A1C1-63548E33899A}"/>
              </a:ext>
            </a:extLst>
          </p:cNvPr>
          <p:cNvSpPr txBox="1"/>
          <p:nvPr/>
        </p:nvSpPr>
        <p:spPr>
          <a:xfrm>
            <a:off x="160554" y="1453197"/>
            <a:ext cx="3120386"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b="1">
                <a:solidFill>
                  <a:srgbClr val="FFFFFF"/>
                </a:solidFill>
                <a:cs typeface="+mn-ea"/>
                <a:sym typeface="+mn-lt"/>
              </a:rPr>
              <a:t>支援掛載超過</a:t>
            </a:r>
            <a:r>
              <a:rPr lang="en-US" altLang="zh-TW" b="1">
                <a:solidFill>
                  <a:srgbClr val="FFFFFF"/>
                </a:solidFill>
                <a:cs typeface="+mn-ea"/>
                <a:sym typeface="+mn-lt"/>
              </a:rPr>
              <a:t>20</a:t>
            </a:r>
            <a:r>
              <a:rPr lang="zh-TW" b="1">
                <a:solidFill>
                  <a:srgbClr val="FFFFFF"/>
                </a:solidFill>
                <a:cs typeface="+mn-ea"/>
                <a:sym typeface="+mn-lt"/>
              </a:rPr>
              <a:t>個雲端服務​​</a:t>
            </a:r>
            <a:endParaRPr lang="zh-TW" altLang="en-US" b="1">
              <a:solidFill>
                <a:srgbClr val="FFFFFF"/>
              </a:solidFill>
              <a:cs typeface="+mn-ea"/>
              <a:sym typeface="+mn-lt"/>
            </a:endParaRPr>
          </a:p>
        </p:txBody>
      </p:sp>
      <p:pic>
        <p:nvPicPr>
          <p:cNvPr id="63" name="圖片 62">
            <a:extLst>
              <a:ext uri="{FF2B5EF4-FFF2-40B4-BE49-F238E27FC236}">
                <a16:creationId xmlns:a16="http://schemas.microsoft.com/office/drawing/2014/main" id="{60D892CA-94BA-4A52-BA9A-6CC77451C4B0}"/>
              </a:ext>
            </a:extLst>
          </p:cNvPr>
          <p:cNvPicPr>
            <a:picLocks noChangeAspect="1"/>
          </p:cNvPicPr>
          <p:nvPr/>
        </p:nvPicPr>
        <p:blipFill>
          <a:blip r:embed="rId38" cstate="screen">
            <a:duotone>
              <a:schemeClr val="accent2">
                <a:shade val="45000"/>
                <a:satMod val="135000"/>
              </a:schemeClr>
              <a:prstClr val="white"/>
            </a:duotone>
            <a:extLst>
              <a:ext uri="{BEBA8EAE-BF5A-486C-A8C5-ECC9F3942E4B}">
                <a14:imgProps xmlns:a14="http://schemas.microsoft.com/office/drawing/2010/main">
                  <a14:imgLayer r:embed="rId3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1030" y="1422399"/>
            <a:ext cx="4093153" cy="530801"/>
          </a:xfrm>
          <a:prstGeom prst="rect">
            <a:avLst/>
          </a:prstGeom>
        </p:spPr>
      </p:pic>
      <p:sp>
        <p:nvSpPr>
          <p:cNvPr id="5" name="文字方塊 4">
            <a:extLst>
              <a:ext uri="{FF2B5EF4-FFF2-40B4-BE49-F238E27FC236}">
                <a16:creationId xmlns:a16="http://schemas.microsoft.com/office/drawing/2014/main" id="{B1EE3A37-55F2-4885-86EC-E5CE18CF91C8}"/>
              </a:ext>
            </a:extLst>
          </p:cNvPr>
          <p:cNvSpPr txBox="1"/>
          <p:nvPr/>
        </p:nvSpPr>
        <p:spPr>
          <a:xfrm>
            <a:off x="5116019" y="1448814"/>
            <a:ext cx="3941990"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b="1">
                <a:solidFill>
                  <a:srgbClr val="FFFFFF"/>
                </a:solidFill>
                <a:cs typeface="+mn-ea"/>
                <a:sym typeface="+mn-lt"/>
              </a:rPr>
              <a:t>開啟</a:t>
            </a:r>
            <a:r>
              <a:rPr lang="en-US" altLang="zh-TW" b="1">
                <a:solidFill>
                  <a:srgbClr val="FFFFFF"/>
                </a:solidFill>
                <a:cs typeface="+mn-ea"/>
                <a:sym typeface="+mn-lt"/>
              </a:rPr>
              <a:t>QTS</a:t>
            </a:r>
            <a:r>
              <a:rPr lang="zh-TW" b="1">
                <a:solidFill>
                  <a:srgbClr val="FFFFFF"/>
                </a:solidFill>
                <a:cs typeface="+mn-ea"/>
                <a:sym typeface="+mn-lt"/>
              </a:rPr>
              <a:t>應用程式對雲端服務的大門​</a:t>
            </a:r>
            <a:endParaRPr lang="zh-TW" altLang="en-US" b="1">
              <a:solidFill>
                <a:srgbClr val="FFFFFF"/>
              </a:solidFill>
              <a:cs typeface="+mn-ea"/>
              <a:sym typeface="+mn-lt"/>
            </a:endParaRPr>
          </a:p>
        </p:txBody>
      </p:sp>
      <p:pic>
        <p:nvPicPr>
          <p:cNvPr id="57" name="圖片 56">
            <a:extLst>
              <a:ext uri="{FF2B5EF4-FFF2-40B4-BE49-F238E27FC236}">
                <a16:creationId xmlns:a16="http://schemas.microsoft.com/office/drawing/2014/main" id="{E6A655F7-DC0A-4891-83C8-EE9358AECB97}"/>
              </a:ext>
            </a:extLst>
          </p:cNvPr>
          <p:cNvPicPr>
            <a:picLocks noChangeAspect="1"/>
          </p:cNvPicPr>
          <p:nvPr/>
        </p:nvPicPr>
        <p:blipFill rotWithShape="1">
          <a:blip r:embed="rId40" cstate="print">
            <a:extLst>
              <a:ext uri="{28A0092B-C50C-407E-A947-70E740481C1C}">
                <a14:useLocalDpi xmlns:a14="http://schemas.microsoft.com/office/drawing/2010/main"/>
              </a:ext>
            </a:extLst>
          </a:blip>
          <a:srcRect/>
          <a:stretch/>
        </p:blipFill>
        <p:spPr>
          <a:xfrm>
            <a:off x="3664235" y="3207581"/>
            <a:ext cx="2108651" cy="766802"/>
          </a:xfrm>
          <a:prstGeom prst="rect">
            <a:avLst/>
          </a:prstGeom>
        </p:spPr>
      </p:pic>
    </p:spTree>
    <p:extLst>
      <p:ext uri="{BB962C8B-B14F-4D97-AF65-F5344CB8AC3E}">
        <p14:creationId xmlns:p14="http://schemas.microsoft.com/office/powerpoint/2010/main" val="362634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665F5481-CE86-4217-97EC-9B94971FB6F1}"/>
              </a:ext>
            </a:extLst>
          </p:cNvPr>
          <p:cNvSpPr/>
          <p:nvPr/>
        </p:nvSpPr>
        <p:spPr>
          <a:xfrm>
            <a:off x="3621731" y="3499424"/>
            <a:ext cx="965688" cy="914399"/>
          </a:xfrm>
          <a:prstGeom prst="roundRect">
            <a:avLst>
              <a:gd name="adj" fmla="val 5466"/>
            </a:avLst>
          </a:prstGeom>
          <a:solidFill>
            <a:schemeClr val="bg1">
              <a:lumMod val="95000"/>
            </a:schemeClr>
          </a:solidFill>
          <a:effectLst>
            <a:outerShdw blurRad="215900" dist="127000" dir="4320000" sx="93000" sy="93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cs typeface="+mn-ea"/>
              <a:sym typeface="+mn-lt"/>
            </a:endParaRPr>
          </a:p>
        </p:txBody>
      </p:sp>
      <p:sp>
        <p:nvSpPr>
          <p:cNvPr id="31" name="矩形: 圓角 30">
            <a:extLst>
              <a:ext uri="{FF2B5EF4-FFF2-40B4-BE49-F238E27FC236}">
                <a16:creationId xmlns:a16="http://schemas.microsoft.com/office/drawing/2014/main" id="{03965B5D-04B4-4A73-918A-1F6D096ECA8F}"/>
              </a:ext>
            </a:extLst>
          </p:cNvPr>
          <p:cNvSpPr/>
          <p:nvPr/>
        </p:nvSpPr>
        <p:spPr>
          <a:xfrm>
            <a:off x="2073096" y="3492096"/>
            <a:ext cx="939035" cy="907074"/>
          </a:xfrm>
          <a:prstGeom prst="roundRect">
            <a:avLst>
              <a:gd name="adj" fmla="val 8266"/>
            </a:avLst>
          </a:prstGeom>
          <a:solidFill>
            <a:schemeClr val="bg1">
              <a:lumMod val="95000"/>
            </a:schemeClr>
          </a:solidFill>
          <a:effectLst>
            <a:outerShdw blurRad="215900" dist="127000" dir="4320000" sx="93000" sy="93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cs typeface="+mn-ea"/>
              <a:sym typeface="+mn-lt"/>
            </a:endParaRPr>
          </a:p>
        </p:txBody>
      </p:sp>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330444" y="148192"/>
            <a:ext cx="8421565" cy="822960"/>
          </a:xfrm>
          <a:effectLst/>
        </p:spPr>
        <p:txBody>
          <a:bodyPr>
            <a:noAutofit/>
          </a:bodyPr>
          <a:lstStyle/>
          <a:p>
            <a:pPr algn="ctr">
              <a:lnSpc>
                <a:spcPts val="3600"/>
              </a:lnSpc>
            </a:pPr>
            <a:r>
              <a:rPr lang="zh-CN" altLang="en-US" sz="3000">
                <a:solidFill>
                  <a:schemeClr val="bg2">
                    <a:lumMod val="10000"/>
                  </a:schemeClr>
                </a:solidFill>
                <a:latin typeface="+mn-lt"/>
                <a:ea typeface="+mn-ea"/>
                <a:cs typeface="+mn-ea"/>
                <a:sym typeface="+mn-lt"/>
              </a:rPr>
              <a:t>雲端虛擬擴充櫃 (VJBOD Cloud) </a:t>
            </a:r>
            <a:br>
              <a:rPr lang="zh-CN" altLang="en-US" sz="3000">
                <a:solidFill>
                  <a:schemeClr val="bg2">
                    <a:lumMod val="10000"/>
                  </a:schemeClr>
                </a:solidFill>
                <a:latin typeface="+mn-lt"/>
                <a:ea typeface="+mn-ea"/>
                <a:cs typeface="+mn-ea"/>
                <a:sym typeface="+mn-lt"/>
              </a:rPr>
            </a:br>
            <a:r>
              <a:rPr lang="zh-CN" altLang="en-US" sz="3000">
                <a:solidFill>
                  <a:schemeClr val="bg2">
                    <a:lumMod val="10000"/>
                  </a:schemeClr>
                </a:solidFill>
                <a:latin typeface="+mn-lt"/>
                <a:ea typeface="+mn-ea"/>
                <a:cs typeface="+mn-ea"/>
                <a:sym typeface="+mn-lt"/>
              </a:rPr>
              <a:t>以公有雲解放私有雲儲存備份限制</a:t>
            </a:r>
          </a:p>
        </p:txBody>
      </p:sp>
      <p:sp>
        <p:nvSpPr>
          <p:cNvPr id="4" name="矩形: 圓角 3">
            <a:extLst>
              <a:ext uri="{FF2B5EF4-FFF2-40B4-BE49-F238E27FC236}">
                <a16:creationId xmlns:a16="http://schemas.microsoft.com/office/drawing/2014/main" id="{70B5AC86-9B44-4A7E-90C7-C7720AB4CC2F}"/>
              </a:ext>
            </a:extLst>
          </p:cNvPr>
          <p:cNvSpPr/>
          <p:nvPr/>
        </p:nvSpPr>
        <p:spPr>
          <a:xfrm>
            <a:off x="2075751" y="2532271"/>
            <a:ext cx="936381" cy="855785"/>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7" name="Rectangle 12">
            <a:extLst>
              <a:ext uri="{FF2B5EF4-FFF2-40B4-BE49-F238E27FC236}">
                <a16:creationId xmlns:a16="http://schemas.microsoft.com/office/drawing/2014/main" id="{F84D67BF-C121-4ACE-A261-73262BE147B0}"/>
              </a:ext>
            </a:extLst>
          </p:cNvPr>
          <p:cNvSpPr/>
          <p:nvPr/>
        </p:nvSpPr>
        <p:spPr>
          <a:xfrm>
            <a:off x="644110" y="1231116"/>
            <a:ext cx="8107899" cy="1028680"/>
          </a:xfrm>
          <a:prstGeom prst="rect">
            <a:avLst/>
          </a:prstGeom>
        </p:spPr>
        <p:txBody>
          <a:bodyPr wrap="square" anchor="t">
            <a:spAutoFit/>
          </a:bodyPr>
          <a:lstStyle/>
          <a:p>
            <a:pPr>
              <a:lnSpc>
                <a:spcPts val="2500"/>
              </a:lnSpc>
            </a:pPr>
            <a:r>
              <a:rPr lang="zh-TW" altLang="en-US" sz="1600">
                <a:solidFill>
                  <a:schemeClr val="bg2">
                    <a:lumMod val="10000"/>
                  </a:schemeClr>
                </a:solidFill>
                <a:cs typeface="+mn-ea"/>
                <a:sym typeface="+mn-lt"/>
              </a:rPr>
              <a:t>將</a:t>
            </a:r>
            <a:r>
              <a:rPr lang="zh-CN" sz="1600">
                <a:solidFill>
                  <a:schemeClr val="bg2">
                    <a:lumMod val="10000"/>
                  </a:schemeClr>
                </a:solidFill>
                <a:cs typeface="+mn-ea"/>
                <a:sym typeface="+mn-lt"/>
              </a:rPr>
              <a:t>雲端空間在 </a:t>
            </a:r>
            <a:r>
              <a:rPr lang="en-US" altLang="zh-CN" sz="1600">
                <a:solidFill>
                  <a:schemeClr val="bg2">
                    <a:lumMod val="10000"/>
                  </a:schemeClr>
                </a:solidFill>
                <a:cs typeface="+mn-ea"/>
                <a:sym typeface="+mn-lt"/>
              </a:rPr>
              <a:t>NAS</a:t>
            </a:r>
            <a:r>
              <a:rPr lang="zh-CN" altLang="en-US" sz="1600">
                <a:solidFill>
                  <a:schemeClr val="bg2">
                    <a:lumMod val="10000"/>
                  </a:schemeClr>
                </a:solidFill>
                <a:cs typeface="+mn-ea"/>
                <a:sym typeface="+mn-lt"/>
              </a:rPr>
              <a:t> 模擬為區塊裝置，不僅</a:t>
            </a:r>
            <a:r>
              <a:rPr lang="zh-CN" sz="1600">
                <a:solidFill>
                  <a:schemeClr val="bg2">
                    <a:lumMod val="10000"/>
                  </a:schemeClr>
                </a:solidFill>
                <a:cs typeface="+mn-ea"/>
                <a:sym typeface="+mn-lt"/>
              </a:rPr>
              <a:t>磁碟區</a:t>
            </a:r>
            <a:r>
              <a:rPr lang="zh-CN" altLang="en-US" sz="1600">
                <a:solidFill>
                  <a:schemeClr val="bg2">
                    <a:lumMod val="10000"/>
                  </a:schemeClr>
                </a:solidFill>
                <a:cs typeface="+mn-ea"/>
                <a:sym typeface="+mn-lt"/>
              </a:rPr>
              <a:t>，更可建立</a:t>
            </a:r>
            <a:r>
              <a:rPr lang="zh-CN" sz="1600">
                <a:solidFill>
                  <a:schemeClr val="bg2">
                    <a:lumMod val="10000"/>
                  </a:schemeClr>
                </a:solidFill>
                <a:cs typeface="+mn-ea"/>
                <a:sym typeface="+mn-lt"/>
              </a:rPr>
              <a:t> iSCSI</a:t>
            </a:r>
            <a:r>
              <a:rPr lang="zh-CN" altLang="en-US" sz="1600">
                <a:solidFill>
                  <a:schemeClr val="bg2">
                    <a:lumMod val="10000"/>
                  </a:schemeClr>
                </a:solidFill>
                <a:cs typeface="+mn-ea"/>
                <a:sym typeface="+mn-lt"/>
              </a:rPr>
              <a:t> </a:t>
            </a:r>
            <a:r>
              <a:rPr lang="zh-CN" sz="1600">
                <a:solidFill>
                  <a:schemeClr val="bg2">
                    <a:lumMod val="10000"/>
                  </a:schemeClr>
                </a:solidFill>
                <a:cs typeface="+mn-ea"/>
                <a:sym typeface="+mn-lt"/>
              </a:rPr>
              <a:t>LUN：</a:t>
            </a:r>
          </a:p>
          <a:p>
            <a:pPr>
              <a:lnSpc>
                <a:spcPts val="2500"/>
              </a:lnSpc>
            </a:pPr>
            <a:r>
              <a:rPr lang="zh-CN" sz="1600">
                <a:solidFill>
                  <a:schemeClr val="bg2">
                    <a:lumMod val="10000"/>
                  </a:schemeClr>
                </a:solidFill>
                <a:cs typeface="+mn-ea"/>
                <a:sym typeface="+mn-lt"/>
              </a:rPr>
              <a:t>比</a:t>
            </a:r>
            <a:r>
              <a:rPr lang="zh-CN" altLang="en-US" sz="1600">
                <a:solidFill>
                  <a:schemeClr val="bg2">
                    <a:lumMod val="10000"/>
                  </a:schemeClr>
                </a:solidFill>
                <a:cs typeface="+mn-ea"/>
                <a:sym typeface="+mn-lt"/>
              </a:rPr>
              <a:t>起檔案層級，傳輸大量小檔或單一大檔部分修改效率更佳，加上邊緣快取，</a:t>
            </a:r>
            <a:br>
              <a:rPr lang="zh-CN" altLang="en-US" sz="1600">
                <a:solidFill>
                  <a:schemeClr val="bg2">
                    <a:lumMod val="10000"/>
                  </a:schemeClr>
                </a:solidFill>
                <a:cs typeface="+mn-ea"/>
                <a:sym typeface="+mn-lt"/>
              </a:rPr>
            </a:br>
            <a:r>
              <a:rPr lang="zh-CN" altLang="en-US" sz="1600">
                <a:solidFill>
                  <a:schemeClr val="bg2">
                    <a:lumMod val="10000"/>
                  </a:schemeClr>
                </a:solidFill>
                <a:cs typeface="+mn-ea"/>
                <a:sym typeface="+mn-lt"/>
              </a:rPr>
              <a:t>在維持效能情境下以公有雲</a:t>
            </a:r>
            <a:r>
              <a:rPr lang="zh-TW" altLang="en-US" sz="1600">
                <a:solidFill>
                  <a:schemeClr val="bg2">
                    <a:lumMod val="10000"/>
                  </a:schemeClr>
                </a:solidFill>
                <a:cs typeface="+mn-ea"/>
                <a:sym typeface="+mn-lt"/>
              </a:rPr>
              <a:t>對應</a:t>
            </a:r>
            <a:r>
              <a:rPr lang="zh-CN" altLang="en-US" sz="1600">
                <a:solidFill>
                  <a:schemeClr val="bg2">
                    <a:lumMod val="10000"/>
                  </a:schemeClr>
                </a:solidFill>
                <a:cs typeface="+mn-ea"/>
                <a:sym typeface="+mn-lt"/>
              </a:rPr>
              <a:t>私有雲的儲存與備份</a:t>
            </a:r>
            <a:r>
              <a:rPr lang="zh-CN" sz="1600">
                <a:solidFill>
                  <a:schemeClr val="bg2">
                    <a:lumMod val="10000"/>
                  </a:schemeClr>
                </a:solidFill>
                <a:cs typeface="+mn-ea"/>
                <a:sym typeface="+mn-lt"/>
              </a:rPr>
              <a:t>保護問題</a:t>
            </a:r>
            <a:r>
              <a:rPr lang="zh-CN" altLang="en-US" sz="1600">
                <a:solidFill>
                  <a:schemeClr val="bg2">
                    <a:lumMod val="10000"/>
                  </a:schemeClr>
                </a:solidFill>
                <a:cs typeface="+mn-ea"/>
                <a:sym typeface="+mn-lt"/>
              </a:rPr>
              <a:t>！</a:t>
            </a:r>
            <a:endParaRPr lang="zh-TW" altLang="en-US" sz="1600">
              <a:solidFill>
                <a:schemeClr val="bg2">
                  <a:lumMod val="10000"/>
                </a:schemeClr>
              </a:solidFill>
              <a:cs typeface="+mn-ea"/>
              <a:sym typeface="+mn-lt"/>
            </a:endParaRPr>
          </a:p>
        </p:txBody>
      </p:sp>
      <p:sp>
        <p:nvSpPr>
          <p:cNvPr id="3" name="文字方塊 2">
            <a:extLst>
              <a:ext uri="{FF2B5EF4-FFF2-40B4-BE49-F238E27FC236}">
                <a16:creationId xmlns:a16="http://schemas.microsoft.com/office/drawing/2014/main" id="{5F85458F-0400-462C-9E9B-3364A1823497}"/>
              </a:ext>
            </a:extLst>
          </p:cNvPr>
          <p:cNvSpPr txBox="1"/>
          <p:nvPr/>
        </p:nvSpPr>
        <p:spPr>
          <a:xfrm>
            <a:off x="3843678" y="4820230"/>
            <a:ext cx="5048428"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800" dirty="0">
                <a:solidFill>
                  <a:schemeClr val="bg2">
                    <a:lumMod val="10000"/>
                  </a:schemeClr>
                </a:solidFill>
                <a:cs typeface="+mn-ea"/>
                <a:sym typeface="+mn-lt"/>
              </a:rPr>
              <a:t>*採用區塊層級雲端虛擬擴充櫃</a:t>
            </a:r>
            <a:r>
              <a:rPr lang="zh-TW" altLang="en-US" sz="800" dirty="0" smtClean="0">
                <a:solidFill>
                  <a:schemeClr val="bg2">
                    <a:lumMod val="10000"/>
                  </a:schemeClr>
                </a:solidFill>
                <a:cs typeface="+mn-ea"/>
                <a:sym typeface="+mn-lt"/>
              </a:rPr>
              <a:t>方案，</a:t>
            </a:r>
            <a:r>
              <a:rPr lang="zh-TW" altLang="en-US" sz="800" dirty="0">
                <a:solidFill>
                  <a:schemeClr val="bg2">
                    <a:lumMod val="10000"/>
                  </a:schemeClr>
                </a:solidFill>
                <a:cs typeface="+mn-ea"/>
                <a:sym typeface="+mn-lt"/>
              </a:rPr>
              <a:t>上傳雲端檔案將不可直接由雲端識別並使用</a:t>
            </a:r>
          </a:p>
        </p:txBody>
      </p:sp>
      <p:sp>
        <p:nvSpPr>
          <p:cNvPr id="8" name="矩形: 圓角 7">
            <a:extLst>
              <a:ext uri="{FF2B5EF4-FFF2-40B4-BE49-F238E27FC236}">
                <a16:creationId xmlns:a16="http://schemas.microsoft.com/office/drawing/2014/main" id="{1359286C-B7CE-498D-BB7D-878AD34502C7}"/>
              </a:ext>
            </a:extLst>
          </p:cNvPr>
          <p:cNvSpPr/>
          <p:nvPr/>
        </p:nvSpPr>
        <p:spPr>
          <a:xfrm>
            <a:off x="2075751" y="2532271"/>
            <a:ext cx="474785" cy="445477"/>
          </a:xfrm>
          <a:prstGeom prst="roundRect">
            <a:avLst/>
          </a:prstGeom>
          <a:solidFill>
            <a:schemeClr val="accent2"/>
          </a:soli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12" name="Rectangle 12">
            <a:extLst>
              <a:ext uri="{FF2B5EF4-FFF2-40B4-BE49-F238E27FC236}">
                <a16:creationId xmlns:a16="http://schemas.microsoft.com/office/drawing/2014/main" id="{C2129B6B-3BD3-4E50-8DCB-0A672E626EE3}"/>
              </a:ext>
            </a:extLst>
          </p:cNvPr>
          <p:cNvSpPr/>
          <p:nvPr/>
        </p:nvSpPr>
        <p:spPr>
          <a:xfrm>
            <a:off x="4698787" y="2571750"/>
            <a:ext cx="3960862" cy="584775"/>
          </a:xfrm>
          <a:prstGeom prst="rect">
            <a:avLst/>
          </a:prstGeom>
        </p:spPr>
        <p:txBody>
          <a:bodyPr wrap="square" anchor="t">
            <a:spAutoFit/>
          </a:bodyPr>
          <a:lstStyle/>
          <a:p>
            <a:r>
              <a:rPr lang="zh-CN" altLang="en-US" sz="1600">
                <a:solidFill>
                  <a:schemeClr val="bg2">
                    <a:lumMod val="10000"/>
                  </a:schemeClr>
                </a:solidFill>
                <a:cs typeface="+mn-ea"/>
                <a:sym typeface="+mn-lt"/>
              </a:rPr>
              <a:t>在檔案層級，修改檔案後需要傳輸整個檔案上雲端，且不支援 LUN</a:t>
            </a:r>
            <a:r>
              <a:rPr lang="zh-TW" altLang="en-US" sz="1600">
                <a:solidFill>
                  <a:schemeClr val="bg2">
                    <a:lumMod val="10000"/>
                  </a:schemeClr>
                </a:solidFill>
                <a:cs typeface="+mn-ea"/>
                <a:sym typeface="+mn-lt"/>
              </a:rPr>
              <a:t> </a:t>
            </a:r>
            <a:r>
              <a:rPr lang="zh-CN" altLang="en-US" sz="1600">
                <a:solidFill>
                  <a:schemeClr val="bg2">
                    <a:lumMod val="10000"/>
                  </a:schemeClr>
                </a:solidFill>
                <a:cs typeface="+mn-ea"/>
                <a:sym typeface="+mn-lt"/>
              </a:rPr>
              <a:t>建立。</a:t>
            </a:r>
          </a:p>
        </p:txBody>
      </p:sp>
      <p:sp>
        <p:nvSpPr>
          <p:cNvPr id="13" name="Rectangle 12">
            <a:extLst>
              <a:ext uri="{FF2B5EF4-FFF2-40B4-BE49-F238E27FC236}">
                <a16:creationId xmlns:a16="http://schemas.microsoft.com/office/drawing/2014/main" id="{2F089D68-F5B7-4643-8256-EF32C8280560}"/>
              </a:ext>
            </a:extLst>
          </p:cNvPr>
          <p:cNvSpPr/>
          <p:nvPr/>
        </p:nvSpPr>
        <p:spPr>
          <a:xfrm>
            <a:off x="4698786" y="3458307"/>
            <a:ext cx="3872940" cy="584775"/>
          </a:xfrm>
          <a:prstGeom prst="rect">
            <a:avLst/>
          </a:prstGeom>
        </p:spPr>
        <p:txBody>
          <a:bodyPr wrap="square" anchor="t">
            <a:spAutoFit/>
          </a:bodyPr>
          <a:lstStyle/>
          <a:p>
            <a:r>
              <a:rPr lang="zh-CN" altLang="en-US" sz="1600">
                <a:solidFill>
                  <a:schemeClr val="bg2">
                    <a:lumMod val="10000"/>
                  </a:schemeClr>
                </a:solidFill>
                <a:cs typeface="+mn-ea"/>
                <a:sym typeface="+mn-lt"/>
              </a:rPr>
              <a:t>在區塊層級，僅</a:t>
            </a:r>
            <a:r>
              <a:rPr lang="zh-TW" altLang="en-US" sz="1600">
                <a:solidFill>
                  <a:schemeClr val="bg2">
                    <a:lumMod val="10000"/>
                  </a:schemeClr>
                </a:solidFill>
                <a:cs typeface="+mn-ea"/>
                <a:sym typeface="+mn-lt"/>
              </a:rPr>
              <a:t>須</a:t>
            </a:r>
            <a:r>
              <a:rPr lang="zh-CN" altLang="en-US" sz="1600">
                <a:solidFill>
                  <a:schemeClr val="bg2">
                    <a:lumMod val="10000"/>
                  </a:schemeClr>
                </a:solidFill>
                <a:cs typeface="+mn-ea"/>
                <a:sym typeface="+mn-lt"/>
              </a:rPr>
              <a:t>上傳檔案修改區塊，節省流量並加速儲存效能。</a:t>
            </a:r>
            <a:endParaRPr lang="zh-CN" sz="1600">
              <a:solidFill>
                <a:schemeClr val="bg2">
                  <a:lumMod val="10000"/>
                </a:schemeClr>
              </a:solidFill>
              <a:cs typeface="+mn-ea"/>
              <a:sym typeface="+mn-lt"/>
            </a:endParaRPr>
          </a:p>
        </p:txBody>
      </p:sp>
      <p:sp>
        <p:nvSpPr>
          <p:cNvPr id="15" name="Rectangle 12">
            <a:extLst>
              <a:ext uri="{FF2B5EF4-FFF2-40B4-BE49-F238E27FC236}">
                <a16:creationId xmlns:a16="http://schemas.microsoft.com/office/drawing/2014/main" id="{643C55B8-CC8E-47CB-BFB3-F5D2DCA32680}"/>
              </a:ext>
            </a:extLst>
          </p:cNvPr>
          <p:cNvSpPr/>
          <p:nvPr/>
        </p:nvSpPr>
        <p:spPr>
          <a:xfrm>
            <a:off x="970198" y="3199729"/>
            <a:ext cx="956823" cy="369332"/>
          </a:xfrm>
          <a:prstGeom prst="rect">
            <a:avLst/>
          </a:prstGeom>
        </p:spPr>
        <p:txBody>
          <a:bodyPr wrap="square" anchor="t">
            <a:spAutoFit/>
          </a:bodyPr>
          <a:lstStyle/>
          <a:p>
            <a:r>
              <a:rPr lang="zh-CN" altLang="en-US">
                <a:solidFill>
                  <a:schemeClr val="bg2">
                    <a:lumMod val="10000"/>
                  </a:schemeClr>
                </a:solidFill>
                <a:cs typeface="+mn-ea"/>
                <a:sym typeface="+mn-lt"/>
              </a:rPr>
              <a:t>修改處</a:t>
            </a:r>
          </a:p>
        </p:txBody>
      </p:sp>
      <p:sp>
        <p:nvSpPr>
          <p:cNvPr id="17" name="矩形: 圓角 16">
            <a:extLst>
              <a:ext uri="{FF2B5EF4-FFF2-40B4-BE49-F238E27FC236}">
                <a16:creationId xmlns:a16="http://schemas.microsoft.com/office/drawing/2014/main" id="{32D14377-9B11-45BA-B1EE-38ACE3F63F74}"/>
              </a:ext>
            </a:extLst>
          </p:cNvPr>
          <p:cNvSpPr/>
          <p:nvPr/>
        </p:nvSpPr>
        <p:spPr>
          <a:xfrm>
            <a:off x="551752" y="3191694"/>
            <a:ext cx="430823" cy="423496"/>
          </a:xfrm>
          <a:prstGeom prst="roundRect">
            <a:avLst/>
          </a:prstGeom>
          <a:solidFill>
            <a:schemeClr val="accent2"/>
          </a:solidFill>
          <a:ln>
            <a:noFill/>
          </a:ln>
          <a:effectLst>
            <a:outerShdw blurRad="2413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18" name="矩形: 圓角 17">
            <a:extLst>
              <a:ext uri="{FF2B5EF4-FFF2-40B4-BE49-F238E27FC236}">
                <a16:creationId xmlns:a16="http://schemas.microsoft.com/office/drawing/2014/main" id="{834B88DC-2080-403D-83CB-932E6FD06401}"/>
              </a:ext>
            </a:extLst>
          </p:cNvPr>
          <p:cNvSpPr/>
          <p:nvPr/>
        </p:nvSpPr>
        <p:spPr>
          <a:xfrm>
            <a:off x="551749" y="2561578"/>
            <a:ext cx="416170" cy="423496"/>
          </a:xfrm>
          <a:prstGeom prst="roundRect">
            <a:avLst/>
          </a:prstGeom>
          <a:solidFill>
            <a:srgbClr val="0070C0"/>
          </a:solidFill>
          <a:ln>
            <a:noFill/>
          </a:ln>
          <a:effectLst>
            <a:outerShdw blurRad="2413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20" name="矩形: 圓角 19">
            <a:extLst>
              <a:ext uri="{FF2B5EF4-FFF2-40B4-BE49-F238E27FC236}">
                <a16:creationId xmlns:a16="http://schemas.microsoft.com/office/drawing/2014/main" id="{A60662BB-D4DD-412A-9D9E-2A35F612D9CE}"/>
              </a:ext>
            </a:extLst>
          </p:cNvPr>
          <p:cNvSpPr/>
          <p:nvPr/>
        </p:nvSpPr>
        <p:spPr>
          <a:xfrm>
            <a:off x="3621731" y="2532270"/>
            <a:ext cx="936381" cy="855785"/>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21" name="矩形: 圓角 20">
            <a:extLst>
              <a:ext uri="{FF2B5EF4-FFF2-40B4-BE49-F238E27FC236}">
                <a16:creationId xmlns:a16="http://schemas.microsoft.com/office/drawing/2014/main" id="{D0F6E927-E011-4181-B877-8C089D286ACA}"/>
              </a:ext>
            </a:extLst>
          </p:cNvPr>
          <p:cNvSpPr/>
          <p:nvPr/>
        </p:nvSpPr>
        <p:spPr>
          <a:xfrm>
            <a:off x="3621731" y="2532271"/>
            <a:ext cx="474785" cy="445477"/>
          </a:xfrm>
          <a:prstGeom prst="roundRect">
            <a:avLst/>
          </a:prstGeom>
          <a:solidFill>
            <a:schemeClr val="accent2"/>
          </a:soli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28" name="箭號: 向下 27">
            <a:extLst>
              <a:ext uri="{FF2B5EF4-FFF2-40B4-BE49-F238E27FC236}">
                <a16:creationId xmlns:a16="http://schemas.microsoft.com/office/drawing/2014/main" id="{0025648C-CD07-4C31-811C-FD3480ECEBAF}"/>
              </a:ext>
            </a:extLst>
          </p:cNvPr>
          <p:cNvSpPr/>
          <p:nvPr/>
        </p:nvSpPr>
        <p:spPr>
          <a:xfrm rot="16200000">
            <a:off x="3202835" y="2687101"/>
            <a:ext cx="191556" cy="590083"/>
          </a:xfrm>
          <a:prstGeom prst="downArrow">
            <a:avLst/>
          </a:prstGeom>
          <a:ln>
            <a:noFill/>
          </a:ln>
          <a:effectLst>
            <a:outerShdw blurRad="508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29" name="Rectangle 12">
            <a:extLst>
              <a:ext uri="{FF2B5EF4-FFF2-40B4-BE49-F238E27FC236}">
                <a16:creationId xmlns:a16="http://schemas.microsoft.com/office/drawing/2014/main" id="{A4C66BCF-B227-4071-9DD5-499AF9CDA37B}"/>
              </a:ext>
            </a:extLst>
          </p:cNvPr>
          <p:cNvSpPr/>
          <p:nvPr/>
        </p:nvSpPr>
        <p:spPr>
          <a:xfrm>
            <a:off x="962871" y="2635555"/>
            <a:ext cx="1015439" cy="369332"/>
          </a:xfrm>
          <a:prstGeom prst="rect">
            <a:avLst/>
          </a:prstGeom>
        </p:spPr>
        <p:txBody>
          <a:bodyPr wrap="square" anchor="t">
            <a:spAutoFit/>
          </a:bodyPr>
          <a:lstStyle/>
          <a:p>
            <a:r>
              <a:rPr lang="zh-CN" altLang="en-US">
                <a:solidFill>
                  <a:schemeClr val="bg2">
                    <a:lumMod val="10000"/>
                  </a:schemeClr>
                </a:solidFill>
                <a:cs typeface="+mn-ea"/>
                <a:sym typeface="+mn-lt"/>
              </a:rPr>
              <a:t>原始檔</a:t>
            </a:r>
          </a:p>
        </p:txBody>
      </p:sp>
      <p:sp>
        <p:nvSpPr>
          <p:cNvPr id="22" name="矩形: 圓角 21">
            <a:extLst>
              <a:ext uri="{FF2B5EF4-FFF2-40B4-BE49-F238E27FC236}">
                <a16:creationId xmlns:a16="http://schemas.microsoft.com/office/drawing/2014/main" id="{55D530CD-6F72-4F1A-9430-A2125BC648FD}"/>
              </a:ext>
            </a:extLst>
          </p:cNvPr>
          <p:cNvSpPr/>
          <p:nvPr/>
        </p:nvSpPr>
        <p:spPr>
          <a:xfrm>
            <a:off x="3636733" y="3500565"/>
            <a:ext cx="430823" cy="423496"/>
          </a:xfrm>
          <a:prstGeom prst="roundRect">
            <a:avLst/>
          </a:prstGeom>
          <a:solidFill>
            <a:schemeClr val="accent2"/>
          </a:solidFill>
          <a:ln>
            <a:noFill/>
          </a:ln>
          <a:effectLst>
            <a:outerShdw blurRad="114300" dist="38100" dir="5400000" algn="t"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24" name="矩形: 圓角 23">
            <a:extLst>
              <a:ext uri="{FF2B5EF4-FFF2-40B4-BE49-F238E27FC236}">
                <a16:creationId xmlns:a16="http://schemas.microsoft.com/office/drawing/2014/main" id="{58C18519-E875-4B76-B923-C7143A16F1FE}"/>
              </a:ext>
            </a:extLst>
          </p:cNvPr>
          <p:cNvSpPr/>
          <p:nvPr/>
        </p:nvSpPr>
        <p:spPr>
          <a:xfrm>
            <a:off x="4156595" y="3515218"/>
            <a:ext cx="416170" cy="423496"/>
          </a:xfrm>
          <a:prstGeom prst="roundRect">
            <a:avLst/>
          </a:prstGeom>
          <a:solidFill>
            <a:srgbClr val="B6D2EC"/>
          </a:solidFill>
          <a:ln>
            <a:noFill/>
          </a:ln>
          <a:effectLst>
            <a:outerShdw blurRad="1143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25" name="矩形: 圓角 24">
            <a:extLst>
              <a:ext uri="{FF2B5EF4-FFF2-40B4-BE49-F238E27FC236}">
                <a16:creationId xmlns:a16="http://schemas.microsoft.com/office/drawing/2014/main" id="{103C73AE-281B-426E-9A92-BC073321002B}"/>
              </a:ext>
            </a:extLst>
          </p:cNvPr>
          <p:cNvSpPr/>
          <p:nvPr/>
        </p:nvSpPr>
        <p:spPr>
          <a:xfrm>
            <a:off x="3644849" y="3981862"/>
            <a:ext cx="416170" cy="423496"/>
          </a:xfrm>
          <a:prstGeom prst="roundRect">
            <a:avLst/>
          </a:prstGeom>
          <a:solidFill>
            <a:srgbClr val="B6D2EC"/>
          </a:solidFill>
          <a:ln>
            <a:noFill/>
          </a:ln>
          <a:effectLst>
            <a:outerShdw blurRad="1143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26" name="矩形: 圓角 25">
            <a:extLst>
              <a:ext uri="{FF2B5EF4-FFF2-40B4-BE49-F238E27FC236}">
                <a16:creationId xmlns:a16="http://schemas.microsoft.com/office/drawing/2014/main" id="{2262DCE2-DC36-4078-B1BA-4F27AB07754A}"/>
              </a:ext>
            </a:extLst>
          </p:cNvPr>
          <p:cNvSpPr/>
          <p:nvPr/>
        </p:nvSpPr>
        <p:spPr>
          <a:xfrm>
            <a:off x="4156594" y="3981862"/>
            <a:ext cx="416170" cy="423496"/>
          </a:xfrm>
          <a:prstGeom prst="roundRect">
            <a:avLst/>
          </a:prstGeom>
          <a:solidFill>
            <a:srgbClr val="B6D2EC"/>
          </a:solidFill>
          <a:ln>
            <a:noFill/>
          </a:ln>
          <a:effectLst>
            <a:outerShdw blurRad="1143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14" name="矩形: 圓角 13">
            <a:extLst>
              <a:ext uri="{FF2B5EF4-FFF2-40B4-BE49-F238E27FC236}">
                <a16:creationId xmlns:a16="http://schemas.microsoft.com/office/drawing/2014/main" id="{B9FAA9DF-E206-4DF7-9CAF-FD42D7E1A592}"/>
              </a:ext>
            </a:extLst>
          </p:cNvPr>
          <p:cNvSpPr/>
          <p:nvPr/>
        </p:nvSpPr>
        <p:spPr>
          <a:xfrm>
            <a:off x="2081396" y="3503387"/>
            <a:ext cx="430823" cy="423496"/>
          </a:xfrm>
          <a:prstGeom prst="roundRect">
            <a:avLst/>
          </a:prstGeom>
          <a:solidFill>
            <a:schemeClr val="accent2"/>
          </a:solidFill>
          <a:ln>
            <a:noFill/>
          </a:ln>
          <a:effectLst>
            <a:outerShdw blurRad="381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9" name="矩形: 圓角 8">
            <a:extLst>
              <a:ext uri="{FF2B5EF4-FFF2-40B4-BE49-F238E27FC236}">
                <a16:creationId xmlns:a16="http://schemas.microsoft.com/office/drawing/2014/main" id="{EA75805A-0773-4234-AF53-E5630CA1083C}"/>
              </a:ext>
            </a:extLst>
          </p:cNvPr>
          <p:cNvSpPr/>
          <p:nvPr/>
        </p:nvSpPr>
        <p:spPr>
          <a:xfrm>
            <a:off x="2590318" y="3503386"/>
            <a:ext cx="416170" cy="423496"/>
          </a:xfrm>
          <a:prstGeom prst="roundRect">
            <a:avLst/>
          </a:prstGeom>
          <a:solidFill>
            <a:srgbClr val="0070C0"/>
          </a:solidFill>
          <a:ln>
            <a:noFill/>
          </a:ln>
          <a:effectLst>
            <a:outerShdw blurRad="381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10" name="矩形: 圓角 9">
            <a:extLst>
              <a:ext uri="{FF2B5EF4-FFF2-40B4-BE49-F238E27FC236}">
                <a16:creationId xmlns:a16="http://schemas.microsoft.com/office/drawing/2014/main" id="{21265713-733F-436A-8C8C-993A9AC37203}"/>
              </a:ext>
            </a:extLst>
          </p:cNvPr>
          <p:cNvSpPr/>
          <p:nvPr/>
        </p:nvSpPr>
        <p:spPr>
          <a:xfrm>
            <a:off x="2081394" y="3964386"/>
            <a:ext cx="416170" cy="423496"/>
          </a:xfrm>
          <a:prstGeom prst="roundRect">
            <a:avLst/>
          </a:prstGeom>
          <a:solidFill>
            <a:srgbClr val="0070C0"/>
          </a:solidFill>
          <a:ln>
            <a:noFill/>
          </a:ln>
          <a:effectLst>
            <a:outerShdw blurRad="381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11" name="矩形: 圓角 10">
            <a:extLst>
              <a:ext uri="{FF2B5EF4-FFF2-40B4-BE49-F238E27FC236}">
                <a16:creationId xmlns:a16="http://schemas.microsoft.com/office/drawing/2014/main" id="{EDE3DFFE-34EB-4C86-A992-3E6F10792326}"/>
              </a:ext>
            </a:extLst>
          </p:cNvPr>
          <p:cNvSpPr/>
          <p:nvPr/>
        </p:nvSpPr>
        <p:spPr>
          <a:xfrm>
            <a:off x="2590317" y="3964386"/>
            <a:ext cx="416170" cy="423496"/>
          </a:xfrm>
          <a:prstGeom prst="roundRect">
            <a:avLst/>
          </a:prstGeom>
          <a:solidFill>
            <a:srgbClr val="0070C0"/>
          </a:solidFill>
          <a:ln>
            <a:noFill/>
          </a:ln>
          <a:effectLst>
            <a:outerShdw blurRad="381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5" name="箭號: 向下 4">
            <a:extLst>
              <a:ext uri="{FF2B5EF4-FFF2-40B4-BE49-F238E27FC236}">
                <a16:creationId xmlns:a16="http://schemas.microsoft.com/office/drawing/2014/main" id="{7F8E9994-6EA8-48B0-B870-60D29B43B88C}"/>
              </a:ext>
            </a:extLst>
          </p:cNvPr>
          <p:cNvSpPr/>
          <p:nvPr/>
        </p:nvSpPr>
        <p:spPr>
          <a:xfrm rot="16200000">
            <a:off x="2988040" y="3204998"/>
            <a:ext cx="213535" cy="997694"/>
          </a:xfrm>
          <a:prstGeom prst="down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pic>
        <p:nvPicPr>
          <p:cNvPr id="6" name="圖片 15" descr="一張含有 圍欄 的圖片&#10;&#10;描述是以高可信度產生">
            <a:extLst>
              <a:ext uri="{FF2B5EF4-FFF2-40B4-BE49-F238E27FC236}">
                <a16:creationId xmlns:a16="http://schemas.microsoft.com/office/drawing/2014/main" id="{E7DECFA2-261B-4A42-BDFC-E9D5718FF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0097" y="4122216"/>
            <a:ext cx="635979" cy="621324"/>
          </a:xfrm>
          <a:prstGeom prst="rect">
            <a:avLst/>
          </a:prstGeom>
        </p:spPr>
      </p:pic>
      <p:pic>
        <p:nvPicPr>
          <p:cNvPr id="32" name="圖片 32">
            <a:extLst>
              <a:ext uri="{FF2B5EF4-FFF2-40B4-BE49-F238E27FC236}">
                <a16:creationId xmlns:a16="http://schemas.microsoft.com/office/drawing/2014/main" id="{DF102E84-C12A-4851-A5FA-79731F5E8E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4178" y="4183347"/>
            <a:ext cx="677008" cy="521040"/>
          </a:xfrm>
          <a:prstGeom prst="rect">
            <a:avLst/>
          </a:prstGeom>
        </p:spPr>
      </p:pic>
    </p:spTree>
    <p:extLst>
      <p:ext uri="{BB962C8B-B14F-4D97-AF65-F5344CB8AC3E}">
        <p14:creationId xmlns:p14="http://schemas.microsoft.com/office/powerpoint/2010/main" val="3129606596"/>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rb3bahs">
      <a:majorFont>
        <a:latin typeface="Arial" panose="020F0302020204030204"/>
        <a:ea typeface="微軟正黑體"/>
        <a:cs typeface=""/>
      </a:majorFont>
      <a:minorFont>
        <a:latin typeface="Arial" panose="020F0502020204030204"/>
        <a:ea typeface="微軟正黑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1229507F8BA50F49B96D6B128D2A8CC1" ma:contentTypeVersion="10" ma:contentTypeDescription="建立新的文件。" ma:contentTypeScope="" ma:versionID="9f52f5681740f76f5843e77465ed1e09">
  <xsd:schema xmlns:xsd="http://www.w3.org/2001/XMLSchema" xmlns:xs="http://www.w3.org/2001/XMLSchema" xmlns:p="http://schemas.microsoft.com/office/2006/metadata/properties" xmlns:ns2="87d3ebbd-6ca3-4a85-9e4c-14b927094cf2" xmlns:ns3="a3a6bb4f-3a27-47ba-be24-844c90db280c" targetNamespace="http://schemas.microsoft.com/office/2006/metadata/properties" ma:root="true" ma:fieldsID="7cac9d7b6d916f58c500541180353319" ns2:_="" ns3:_="">
    <xsd:import namespace="87d3ebbd-6ca3-4a85-9e4c-14b927094cf2"/>
    <xsd:import namespace="a3a6bb4f-3a27-47ba-be24-844c90db28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3ebbd-6ca3-4a85-9e4c-14b927094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a6bb4f-3a27-47ba-be24-844c90db280c" elementFormDefault="qualified">
    <xsd:import namespace="http://schemas.microsoft.com/office/2006/documentManagement/types"/>
    <xsd:import namespace="http://schemas.microsoft.com/office/infopath/2007/PartnerControls"/>
    <xsd:element name="SharedWithUsers" ma:index="16"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用詳細資料"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8A6A9B-2C36-44C0-B5F2-887FC701CD60}">
  <ds:schemaRefs>
    <ds:schemaRef ds:uri="87d3ebbd-6ca3-4a85-9e4c-14b927094cf2"/>
    <ds:schemaRef ds:uri="a3a6bb4f-3a27-47ba-be24-844c90db28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5D8972-232F-4EB2-A572-3FF918FE2FA9}">
  <ds:schemaRefs>
    <ds:schemaRef ds:uri="http://schemas.microsoft.com/sharepoint/v3/contenttype/forms"/>
  </ds:schemaRefs>
</ds:datastoreItem>
</file>

<file path=customXml/itemProps3.xml><?xml version="1.0" encoding="utf-8"?>
<ds:datastoreItem xmlns:ds="http://schemas.openxmlformats.org/officeDocument/2006/customXml" ds:itemID="{297E0975-0133-4C43-A403-73D4440AFEC3}">
  <ds:schemaRefs>
    <ds:schemaRef ds:uri="87d3ebbd-6ca3-4a85-9e4c-14b927094cf2"/>
    <ds:schemaRef ds:uri="a3a6bb4f-3a27-47ba-be24-844c90db28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TotalTime>
  <Words>1838</Words>
  <Application>Microsoft Office PowerPoint</Application>
  <PresentationFormat>如螢幕大小 (16:9)</PresentationFormat>
  <Paragraphs>365</Paragraphs>
  <Slides>37</Slides>
  <Notes>26</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37</vt:i4>
      </vt:variant>
    </vt:vector>
  </HeadingPairs>
  <TitlesOfParts>
    <vt:vector size="48" baseType="lpstr">
      <vt:lpstr>等线</vt:lpstr>
      <vt:lpstr>Poppins Light</vt:lpstr>
      <vt:lpstr>游ゴシック</vt:lpstr>
      <vt:lpstr>微軟正黑體</vt:lpstr>
      <vt:lpstr>新細明體</vt:lpstr>
      <vt:lpstr>Arial</vt:lpstr>
      <vt:lpstr>Calibri</vt:lpstr>
      <vt:lpstr>Calibri Light</vt:lpstr>
      <vt:lpstr>Verdana</vt:lpstr>
      <vt:lpstr>Wingdings</vt:lpstr>
      <vt:lpstr>Office 佈景主題</vt:lpstr>
      <vt:lpstr>PowerPoint 簡報</vt:lpstr>
      <vt:lpstr>PowerPoint 簡報</vt:lpstr>
      <vt:lpstr>M.2 NVMe SSD 為快而生</vt:lpstr>
      <vt:lpstr>QTS 5.0 + Linux 核心 5.10</vt:lpstr>
      <vt:lpstr>SSD 預留空間 (Over-provisioning)</vt:lpstr>
      <vt:lpstr>選對 SSD 很困難，選 QNAP 很簡單</vt:lpstr>
      <vt:lpstr>擁抱雲端 創造緊密混和雲</vt:lpstr>
      <vt:lpstr>HybridMount 啟動快取，提升雲端讀寫體驗</vt:lpstr>
      <vt:lpstr>雲端虛擬擴充櫃 (VJBOD Cloud)  以公有雲解放私有雲儲存備份限制</vt:lpstr>
      <vt:lpstr>PowerPoint 簡報</vt:lpstr>
      <vt:lpstr>2.5GbE 網路傳輸效能</vt:lpstr>
      <vt:lpstr>TBS-464 正面</vt:lpstr>
      <vt:lpstr>TBS-464 側面</vt:lpstr>
      <vt:lpstr>PowerPoint 簡報</vt:lpstr>
      <vt:lpstr>M.2 NVMe SSD 安裝</vt:lpstr>
      <vt:lpstr>最佳化的散熱設計</vt:lpstr>
      <vt:lpstr>HDMI 2.0 4K 60FPS 流暢影像體驗</vt:lpstr>
      <vt:lpstr>HybridDesk Station 提供多樣化多媒體功能 </vt:lpstr>
      <vt:lpstr>多樣化的 HybridDesk Station 應用程式</vt:lpstr>
      <vt:lpstr>QButton 讓您隨心設定，一鍵開啟</vt:lpstr>
      <vt:lpstr>Linux Station 讓 NAS 變身 Ubuntu PC</vt:lpstr>
      <vt:lpstr>PowerPoint 簡報</vt:lpstr>
      <vt:lpstr>用 PLEX 建構個人媒體收藏指揮中心</vt:lpstr>
      <vt:lpstr>完整備份方案對抗惡意軟體</vt:lpstr>
      <vt:lpstr>最實惠的企業級快照防護</vt:lpstr>
      <vt:lpstr>異地備份 - 多重保護備份資料</vt:lpstr>
      <vt:lpstr>QVR Pro 監控應用解決方案</vt:lpstr>
      <vt:lpstr>彈性擴充儲存空間</vt:lpstr>
      <vt:lpstr>TR-004 RAID 外接盒交換資料或擴容</vt:lpstr>
      <vt:lpstr>QuMagie</vt:lpstr>
      <vt:lpstr>Coral M.2 加速器 ( B+M 鍵 )</vt:lpstr>
      <vt:lpstr>Coral USB 加速器</vt:lpstr>
      <vt:lpstr>PowerPoint 簡報</vt:lpstr>
      <vt:lpstr>PowerPoint 簡報</vt:lpstr>
      <vt:lpstr>PowerPoint 簡報</vt:lpstr>
      <vt:lpstr>TBS-464 v.s. TBS-453DX</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Joseph Chiang 江奇詠</cp:lastModifiedBy>
  <cp:revision>2</cp:revision>
  <dcterms:created xsi:type="dcterms:W3CDTF">2018-09-25T05:06:16Z</dcterms:created>
  <dcterms:modified xsi:type="dcterms:W3CDTF">2021-10-28T10:06:23Z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0x0101001229507F8BA50F49B96D6B128D2A8CC1</vt:lpwstr>
  </property>
</Properties>
</file>