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handoutMasterIdLst>
    <p:handoutMasterId r:id="rId43"/>
  </p:handoutMasterIdLst>
  <p:sldIdLst>
    <p:sldId id="266" r:id="rId5"/>
    <p:sldId id="464" r:id="rId6"/>
    <p:sldId id="443" r:id="rId7"/>
    <p:sldId id="467" r:id="rId8"/>
    <p:sldId id="469" r:id="rId9"/>
    <p:sldId id="471" r:id="rId10"/>
    <p:sldId id="450" r:id="rId11"/>
    <p:sldId id="449" r:id="rId12"/>
    <p:sldId id="452" r:id="rId13"/>
    <p:sldId id="465" r:id="rId14"/>
    <p:sldId id="476" r:id="rId15"/>
    <p:sldId id="437" r:id="rId16"/>
    <p:sldId id="440" r:id="rId17"/>
    <p:sldId id="442" r:id="rId18"/>
    <p:sldId id="472" r:id="rId19"/>
    <p:sldId id="473" r:id="rId20"/>
    <p:sldId id="441" r:id="rId21"/>
    <p:sldId id="352" r:id="rId22"/>
    <p:sldId id="360" r:id="rId23"/>
    <p:sldId id="429" r:id="rId24"/>
    <p:sldId id="356" r:id="rId25"/>
    <p:sldId id="348" r:id="rId26"/>
    <p:sldId id="355" r:id="rId27"/>
    <p:sldId id="434" r:id="rId28"/>
    <p:sldId id="435" r:id="rId29"/>
    <p:sldId id="279" r:id="rId30"/>
    <p:sldId id="299" r:id="rId31"/>
    <p:sldId id="347" r:id="rId32"/>
    <p:sldId id="462" r:id="rId33"/>
    <p:sldId id="480" r:id="rId34"/>
    <p:sldId id="481" r:id="rId35"/>
    <p:sldId id="483" r:id="rId36"/>
    <p:sldId id="484" r:id="rId37"/>
    <p:sldId id="486" r:id="rId38"/>
    <p:sldId id="487" r:id="rId39"/>
    <p:sldId id="516" r:id="rId40"/>
    <p:sldId id="488"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D9F5A69-C7C7-46D5-A657-6DC5C717084B}">
          <p14:sldIdLst>
            <p14:sldId id="266"/>
            <p14:sldId id="464"/>
            <p14:sldId id="443"/>
            <p14:sldId id="467"/>
            <p14:sldId id="469"/>
            <p14:sldId id="471"/>
            <p14:sldId id="450"/>
            <p14:sldId id="449"/>
            <p14:sldId id="452"/>
            <p14:sldId id="465"/>
            <p14:sldId id="476"/>
            <p14:sldId id="437"/>
            <p14:sldId id="440"/>
            <p14:sldId id="442"/>
            <p14:sldId id="472"/>
            <p14:sldId id="473"/>
            <p14:sldId id="441"/>
            <p14:sldId id="352"/>
            <p14:sldId id="360"/>
            <p14:sldId id="429"/>
            <p14:sldId id="356"/>
            <p14:sldId id="348"/>
            <p14:sldId id="355"/>
            <p14:sldId id="434"/>
            <p14:sldId id="435"/>
            <p14:sldId id="279"/>
            <p14:sldId id="299"/>
            <p14:sldId id="347"/>
            <p14:sldId id="462"/>
            <p14:sldId id="480"/>
            <p14:sldId id="481"/>
            <p14:sldId id="483"/>
            <p14:sldId id="484"/>
            <p14:sldId id="486"/>
            <p14:sldId id="487"/>
            <p14:sldId id="516"/>
            <p14:sldId id="48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604"/>
    <a:srgbClr val="FFC000"/>
    <a:srgbClr val="363636"/>
    <a:srgbClr val="EB6C15"/>
    <a:srgbClr val="E6E6E6"/>
    <a:srgbClr val="C3601D"/>
    <a:srgbClr val="2A2A2A"/>
    <a:srgbClr val="2E2E2E"/>
    <a:srgbClr val="1D1D1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F0BB6-E6CE-4FFE-9D53-54B00713E64B}" v="8886" dt="2021-10-19T10:04:42.309"/>
  </p1510:revLst>
</p1510:revInfo>
</file>

<file path=ppt/tableStyles.xml><?xml version="1.0" encoding="utf-8"?>
<a:tblStyleLst xmlns:a="http://schemas.openxmlformats.org/drawingml/2006/main" def="{5C22544A-7EE6-4342-B048-85BDC9FD1C3A}">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27D1B7DD-F4BF-48C3-B7F3-D4C64505BD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CC9353DD-C4B3-4DEB-89E0-F0FF37293E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E173FD-923F-47C5-A25C-3273F68F3493}" type="datetimeFigureOut">
              <a:rPr lang="zh-TW" altLang="en-US" smtClean="0"/>
              <a:t>2021/10/28</a:t>
            </a:fld>
            <a:endParaRPr lang="zh-TW" altLang="en-US"/>
          </a:p>
        </p:txBody>
      </p:sp>
      <p:sp>
        <p:nvSpPr>
          <p:cNvPr id="4" name="頁尾版面配置區 3">
            <a:extLst>
              <a:ext uri="{FF2B5EF4-FFF2-40B4-BE49-F238E27FC236}">
                <a16:creationId xmlns:a16="http://schemas.microsoft.com/office/drawing/2014/main" id="{4A76121C-3EF2-40DF-945F-74855111A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21C432B3-503B-4CA5-8807-1A61CF237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4AA53A-4CE7-4EA9-9CE1-FD17FB3BEBC0}" type="slidenum">
              <a:rPr lang="zh-TW" altLang="en-US" smtClean="0"/>
              <a:t>‹#›</a:t>
            </a:fld>
            <a:endParaRPr lang="zh-TW" altLang="en-US"/>
          </a:p>
        </p:txBody>
      </p:sp>
    </p:spTree>
    <p:extLst>
      <p:ext uri="{BB962C8B-B14F-4D97-AF65-F5344CB8AC3E}">
        <p14:creationId xmlns:p14="http://schemas.microsoft.com/office/powerpoint/2010/main" val="204072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68894-CE52-4C63-8C32-03CB5B3330FF}" type="datetimeFigureOut">
              <a:rPr lang="zh-TW" altLang="en-US" smtClean="0"/>
              <a:t>2021/10/28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F5F86-B0F1-43BF-B309-396ECD5630CA}" type="slidenum">
              <a:rPr lang="zh-TW" altLang="en-US" smtClean="0"/>
              <a:t>‹#›</a:t>
            </a:fld>
            <a:endParaRPr lang="zh-TW" altLang="en-US"/>
          </a:p>
        </p:txBody>
      </p:sp>
    </p:spTree>
    <p:extLst>
      <p:ext uri="{BB962C8B-B14F-4D97-AF65-F5344CB8AC3E}">
        <p14:creationId xmlns:p14="http://schemas.microsoft.com/office/powerpoint/2010/main" val="370482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latin typeface="游ゴシック"/>
              <a:ea typeface="游ゴシック"/>
            </a:endParaRPr>
          </a:p>
        </p:txBody>
      </p:sp>
      <p:sp>
        <p:nvSpPr>
          <p:cNvPr id="4" name="Slide Number Placeholder 3"/>
          <p:cNvSpPr>
            <a:spLocks noGrp="1"/>
          </p:cNvSpPr>
          <p:nvPr>
            <p:ph type="sldNum" sz="quarter" idx="5"/>
          </p:nvPr>
        </p:nvSpPr>
        <p:spPr/>
        <p:txBody>
          <a:bodyPr/>
          <a:lstStyle/>
          <a:p>
            <a:fld id="{C26F5F86-B0F1-43BF-B309-396ECD5630CA}" type="slidenum">
              <a:rPr lang="zh-TW" altLang="en-US" smtClean="0"/>
              <a:t>1</a:t>
            </a:fld>
            <a:endParaRPr lang="zh-TW" altLang="en-US"/>
          </a:p>
        </p:txBody>
      </p:sp>
    </p:spTree>
    <p:extLst>
      <p:ext uri="{BB962C8B-B14F-4D97-AF65-F5344CB8AC3E}">
        <p14:creationId xmlns:p14="http://schemas.microsoft.com/office/powerpoint/2010/main" val="202240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21</a:t>
            </a:fld>
            <a:endParaRPr lang="zh-TW" altLang="en-US"/>
          </a:p>
        </p:txBody>
      </p:sp>
    </p:spTree>
    <p:extLst>
      <p:ext uri="{BB962C8B-B14F-4D97-AF65-F5344CB8AC3E}">
        <p14:creationId xmlns:p14="http://schemas.microsoft.com/office/powerpoint/2010/main" val="4053534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7868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8630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Shape 3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6985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003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076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35043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26bb316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b26bb31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sz="500" dirty="0">
              <a:latin typeface="+mj-lt"/>
            </a:endParaRPr>
          </a:p>
        </p:txBody>
      </p:sp>
    </p:spTree>
    <p:extLst>
      <p:ext uri="{BB962C8B-B14F-4D97-AF65-F5344CB8AC3E}">
        <p14:creationId xmlns:p14="http://schemas.microsoft.com/office/powerpoint/2010/main" val="133487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78467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6001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f1c6ddca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cf1c6ddca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381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6F5F86-B0F1-43BF-B309-396ECD5630CA}" type="slidenum">
              <a:rPr lang="zh-TW" altLang="en-US" smtClean="0"/>
              <a:t>4</a:t>
            </a:fld>
            <a:endParaRPr lang="zh-TW" altLang="en-US"/>
          </a:p>
        </p:txBody>
      </p:sp>
    </p:spTree>
    <p:extLst>
      <p:ext uri="{BB962C8B-B14F-4D97-AF65-F5344CB8AC3E}">
        <p14:creationId xmlns:p14="http://schemas.microsoft.com/office/powerpoint/2010/main" val="18612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59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49518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latin typeface="游ゴシック"/>
              <a:ea typeface="游ゴシック"/>
            </a:endParaRPr>
          </a:p>
        </p:txBody>
      </p:sp>
      <p:sp>
        <p:nvSpPr>
          <p:cNvPr id="4" name="Slide Number Placeholder 3"/>
          <p:cNvSpPr>
            <a:spLocks noGrp="1"/>
          </p:cNvSpPr>
          <p:nvPr>
            <p:ph type="sldNum" sz="quarter" idx="5"/>
          </p:nvPr>
        </p:nvSpPr>
        <p:spPr/>
        <p:txBody>
          <a:bodyPr/>
          <a:lstStyle/>
          <a:p>
            <a:fld id="{C26F5F86-B0F1-43BF-B309-396ECD5630CA}" type="slidenum">
              <a:rPr lang="zh-TW" altLang="en-US" smtClean="0"/>
              <a:t>37</a:t>
            </a:fld>
            <a:endParaRPr lang="zh-TW" altLang="en-US"/>
          </a:p>
        </p:txBody>
      </p:sp>
    </p:spTree>
    <p:extLst>
      <p:ext uri="{BB962C8B-B14F-4D97-AF65-F5344CB8AC3E}">
        <p14:creationId xmlns:p14="http://schemas.microsoft.com/office/powerpoint/2010/main" val="284648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121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095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新細明體"/>
              <a:ea typeface="新細明體"/>
            </a:endParaRPr>
          </a:p>
        </p:txBody>
      </p:sp>
      <p:sp>
        <p:nvSpPr>
          <p:cNvPr id="4" name="投影片編號版面配置區 3"/>
          <p:cNvSpPr>
            <a:spLocks noGrp="1"/>
          </p:cNvSpPr>
          <p:nvPr>
            <p:ph type="sldNum" sz="quarter" idx="5"/>
          </p:nvPr>
        </p:nvSpPr>
        <p:spPr/>
        <p:txBody>
          <a:bodyPr/>
          <a:lstStyle/>
          <a:p>
            <a:fld id="{AEF594D0-86F4-4239-AFF9-7FF5FBDEDC71}" type="slidenum">
              <a:rPr lang="en-US" altLang="zh-TW"/>
              <a:t>7</a:t>
            </a:fld>
            <a:endParaRPr lang="zh-TW" altLang="en-US"/>
          </a:p>
        </p:txBody>
      </p:sp>
    </p:spTree>
    <p:extLst>
      <p:ext uri="{BB962C8B-B14F-4D97-AF65-F5344CB8AC3E}">
        <p14:creationId xmlns:p14="http://schemas.microsoft.com/office/powerpoint/2010/main" val="233858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8</a:t>
            </a:fld>
            <a:endParaRPr lang="zh-TW" altLang="en-US"/>
          </a:p>
        </p:txBody>
      </p:sp>
    </p:spTree>
    <p:extLst>
      <p:ext uri="{BB962C8B-B14F-4D97-AF65-F5344CB8AC3E}">
        <p14:creationId xmlns:p14="http://schemas.microsoft.com/office/powerpoint/2010/main" val="2180631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CN" altLang="en-US" dirty="0">
              <a:latin typeface="等线"/>
              <a:ea typeface="等线"/>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9</a:t>
            </a:fld>
            <a:endParaRPr lang="zh-TW" altLang="en-US"/>
          </a:p>
        </p:txBody>
      </p:sp>
    </p:spTree>
    <p:extLst>
      <p:ext uri="{BB962C8B-B14F-4D97-AF65-F5344CB8AC3E}">
        <p14:creationId xmlns:p14="http://schemas.microsoft.com/office/powerpoint/2010/main" val="262537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C26F5F86-B0F1-43BF-B309-396ECD5630CA}" type="slidenum">
              <a:rPr lang="zh-TW" altLang="en-US" smtClean="0"/>
              <a:t>10</a:t>
            </a:fld>
            <a:endParaRPr lang="zh-TW" altLang="en-US"/>
          </a:p>
        </p:txBody>
      </p:sp>
    </p:spTree>
    <p:extLst>
      <p:ext uri="{BB962C8B-B14F-4D97-AF65-F5344CB8AC3E}">
        <p14:creationId xmlns:p14="http://schemas.microsoft.com/office/powerpoint/2010/main" val="10205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26F5F86-B0F1-43BF-B309-396ECD5630CA}" type="slidenum">
              <a:rPr lang="zh-TW" altLang="en-US" smtClean="0"/>
              <a:t>13</a:t>
            </a:fld>
            <a:endParaRPr lang="zh-TW" altLang="en-US"/>
          </a:p>
        </p:txBody>
      </p:sp>
    </p:spTree>
    <p:extLst>
      <p:ext uri="{BB962C8B-B14F-4D97-AF65-F5344CB8AC3E}">
        <p14:creationId xmlns:p14="http://schemas.microsoft.com/office/powerpoint/2010/main" val="4081379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37" y="2532"/>
            <a:ext cx="9143363" cy="5140968"/>
          </a:xfrm>
          <a:prstGeom prst="rect">
            <a:avLst/>
          </a:prstGeom>
        </p:spPr>
      </p:pic>
    </p:spTree>
    <p:extLst>
      <p:ext uri="{BB962C8B-B14F-4D97-AF65-F5344CB8AC3E}">
        <p14:creationId xmlns:p14="http://schemas.microsoft.com/office/powerpoint/2010/main" val="227833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79047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378"/>
            <a:ext cx="9143999"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75927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4230" y="2378"/>
            <a:ext cx="9135538"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49824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1" y="1338"/>
            <a:ext cx="9135536" cy="5140819"/>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solidFill>
                  <a:srgbClr val="E2CB9E"/>
                </a:solidFill>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317370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56" y="3716"/>
            <a:ext cx="9127086" cy="5136065"/>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p:spPr>
        <p:txBody>
          <a:bodyPr>
            <a:normAutofit/>
          </a:bodyPr>
          <a:lstStyle>
            <a:lvl1pPr>
              <a:defRPr sz="3800" b="1">
                <a:latin typeface="微軟正黑體" panose="020B0604030504040204" pitchFamily="34" charset="-120"/>
                <a:ea typeface="微軟正黑體" panose="020B0604030504040204" pitchFamily="34" charset="-120"/>
              </a:defRPr>
            </a:lvl1pPr>
          </a:lstStyle>
          <a:p>
            <a:r>
              <a:rPr lang="zh-TW" altLang="en-US"/>
              <a:t>按一下以編輯母片標題樣式</a:t>
            </a:r>
            <a:endParaRPr lang="en-US"/>
          </a:p>
        </p:txBody>
      </p:sp>
    </p:spTree>
    <p:extLst>
      <p:ext uri="{BB962C8B-B14F-4D97-AF65-F5344CB8AC3E}">
        <p14:creationId xmlns:p14="http://schemas.microsoft.com/office/powerpoint/2010/main" val="1068814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1461100-966E-48AE-A1CA-A18912E9B7BF}" type="datetimeFigureOut">
              <a:rPr lang="zh-TW" altLang="en-US" smtClean="0"/>
              <a:t>2021/10/28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FABEF51-7B07-49CF-BE6F-EA381E9C16B3}" type="slidenum">
              <a:rPr lang="zh-TW" altLang="en-US" smtClean="0"/>
              <a:t>‹#›</a:t>
            </a:fld>
            <a:endParaRPr lang="zh-TW" altLang="en-US"/>
          </a:p>
        </p:txBody>
      </p:sp>
    </p:spTree>
    <p:extLst>
      <p:ext uri="{BB962C8B-B14F-4D97-AF65-F5344CB8AC3E}">
        <p14:creationId xmlns:p14="http://schemas.microsoft.com/office/powerpoint/2010/main" val="406614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19"/>
        <p:cNvGrpSpPr/>
        <p:nvPr/>
      </p:nvGrpSpPr>
      <p:grpSpPr>
        <a:xfrm>
          <a:off x="0" y="0"/>
          <a:ext cx="0" cy="0"/>
          <a:chOff x="0" y="0"/>
          <a:chExt cx="0" cy="0"/>
        </a:xfrm>
      </p:grpSpPr>
      <p:pic>
        <p:nvPicPr>
          <p:cNvPr id="3" name="圖片 2">
            <a:extLst>
              <a:ext uri="{FF2B5EF4-FFF2-40B4-BE49-F238E27FC236}">
                <a16:creationId xmlns:a16="http://schemas.microsoft.com/office/drawing/2014/main" id="{612DC0BD-B16F-48B5-9400-F4DC84769E24}"/>
              </a:ext>
            </a:extLst>
          </p:cNvPr>
          <p:cNvPicPr>
            <a:picLocks noChangeAspect="1"/>
          </p:cNvPicPr>
          <p:nvPr userDrawn="1"/>
        </p:nvPicPr>
        <p:blipFill>
          <a:blip r:embed="rId2"/>
          <a:srcRect/>
          <a:stretch/>
        </p:blipFill>
        <p:spPr>
          <a:xfrm>
            <a:off x="0" y="0"/>
            <a:ext cx="9144000" cy="5143500"/>
          </a:xfrm>
          <a:prstGeom prst="rect">
            <a:avLst/>
          </a:prstGeom>
        </p:spPr>
      </p:pic>
      <p:sp>
        <p:nvSpPr>
          <p:cNvPr id="6" name="矩形: 圓角 5">
            <a:extLst>
              <a:ext uri="{FF2B5EF4-FFF2-40B4-BE49-F238E27FC236}">
                <a16:creationId xmlns:a16="http://schemas.microsoft.com/office/drawing/2014/main" id="{68C2FC71-E5BF-4575-B230-60559BB3DD91}"/>
              </a:ext>
            </a:extLst>
          </p:cNvPr>
          <p:cNvSpPr/>
          <p:nvPr userDrawn="1"/>
        </p:nvSpPr>
        <p:spPr>
          <a:xfrm>
            <a:off x="245900" y="1073150"/>
            <a:ext cx="8663150" cy="4070350"/>
          </a:xfrm>
          <a:prstGeom prst="roundRect">
            <a:avLst>
              <a:gd name="adj" fmla="val 0"/>
            </a:avLst>
          </a:prstGeom>
          <a:solidFill>
            <a:schemeClr val="bg1"/>
          </a:solidFill>
          <a:ln>
            <a:noFill/>
          </a:ln>
          <a:effectLst>
            <a:outerShdw blurRad="292100" dist="342900" dir="72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Google Shape;126;p11"/>
          <p:cNvSpPr txBox="1">
            <a:spLocks noGrp="1"/>
          </p:cNvSpPr>
          <p:nvPr>
            <p:ph type="title"/>
          </p:nvPr>
        </p:nvSpPr>
        <p:spPr>
          <a:xfrm>
            <a:off x="468150" y="225525"/>
            <a:ext cx="7598400" cy="6831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b="0">
                <a:solidFill>
                  <a:schemeClr val="bg1"/>
                </a:solidFill>
                <a:latin typeface="+mj-lt"/>
                <a:ea typeface="微軟正黑體" panose="020B0604030504040204" pitchFamily="34" charset="-12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8" name="Google Shape;128;p11"/>
          <p:cNvSpPr txBox="1">
            <a:spLocks noGrp="1"/>
          </p:cNvSpPr>
          <p:nvPr>
            <p:ph type="body" idx="1"/>
          </p:nvPr>
        </p:nvSpPr>
        <p:spPr>
          <a:xfrm>
            <a:off x="597300" y="1262375"/>
            <a:ext cx="7340100" cy="30918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None/>
              <a:defRPr>
                <a:solidFill>
                  <a:schemeClr val="tx1"/>
                </a:solidFill>
                <a:latin typeface="+mj-lt"/>
                <a:ea typeface="微軟正黑體" panose="020B0604030504040204" pitchFamily="34" charset="-120"/>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8207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1"/>
        <p:cNvGrpSpPr/>
        <p:nvPr/>
      </p:nvGrpSpPr>
      <p:grpSpPr>
        <a:xfrm>
          <a:off x="0" y="0"/>
          <a:ext cx="0" cy="0"/>
          <a:chOff x="0" y="0"/>
          <a:chExt cx="0" cy="0"/>
        </a:xfrm>
      </p:grpSpPr>
      <p:pic>
        <p:nvPicPr>
          <p:cNvPr id="3" name="圖片 2">
            <a:extLst>
              <a:ext uri="{FF2B5EF4-FFF2-40B4-BE49-F238E27FC236}">
                <a16:creationId xmlns:a16="http://schemas.microsoft.com/office/drawing/2014/main" id="{0528EE3B-C647-4B2F-922B-F61032710F4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圖片 5">
            <a:extLst>
              <a:ext uri="{FF2B5EF4-FFF2-40B4-BE49-F238E27FC236}">
                <a16:creationId xmlns:a16="http://schemas.microsoft.com/office/drawing/2014/main" id="{BA3C8C3C-DB6A-4955-A1D4-FD27BFEF81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45533" y="1039283"/>
            <a:ext cx="8640234" cy="4104217"/>
          </a:xfrm>
          <a:prstGeom prst="rect">
            <a:avLst/>
          </a:prstGeom>
        </p:spPr>
      </p:pic>
    </p:spTree>
    <p:extLst>
      <p:ext uri="{BB962C8B-B14F-4D97-AF65-F5344CB8AC3E}">
        <p14:creationId xmlns:p14="http://schemas.microsoft.com/office/powerpoint/2010/main" val="1074921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84F544-0B72-431A-B631-4FA3E5F2A33E}" type="datetimeFigureOut">
              <a:rPr lang="zh-TW" altLang="en-US" smtClean="0"/>
              <a:t>2021/10/28</a:t>
            </a:fld>
            <a:endParaRPr lang="zh-TW"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C03733-EA9C-4FC2-8676-01C971E7FF87}" type="slidenum">
              <a:rPr lang="zh-TW" altLang="en-US" smtClean="0"/>
              <a:t>‹#›</a:t>
            </a:fld>
            <a:endParaRPr lang="zh-TW" altLang="en-US"/>
          </a:p>
        </p:txBody>
      </p:sp>
    </p:spTree>
    <p:extLst>
      <p:ext uri="{BB962C8B-B14F-4D97-AF65-F5344CB8AC3E}">
        <p14:creationId xmlns:p14="http://schemas.microsoft.com/office/powerpoint/2010/main" val="2095732264"/>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83" r:id="rId3"/>
    <p:sldLayoutId id="2147483684" r:id="rId4"/>
    <p:sldLayoutId id="2147483685" r:id="rId5"/>
    <p:sldLayoutId id="2147483681" r:id="rId6"/>
    <p:sldLayoutId id="2147483682" r:id="rId7"/>
    <p:sldLayoutId id="2147483686" r:id="rId8"/>
    <p:sldLayoutId id="2147483698"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5.sv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90.sv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91.png"/><Relationship Id="rId7" Type="http://schemas.openxmlformats.org/officeDocument/2006/relationships/image" Target="../media/image93.png"/><Relationship Id="rId12" Type="http://schemas.openxmlformats.org/officeDocument/2006/relationships/image" Target="../media/image114.sv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08.svg"/><Relationship Id="rId11" Type="http://schemas.openxmlformats.org/officeDocument/2006/relationships/image" Target="../media/image95.png"/><Relationship Id="rId5" Type="http://schemas.openxmlformats.org/officeDocument/2006/relationships/image" Target="../media/image92.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8.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88.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microsoft.com/office/2007/relationships/hdphoto" Target="../media/hdphoto3.wdp"/><Relationship Id="rId9" Type="http://schemas.openxmlformats.org/officeDocument/2006/relationships/image" Target="../media/image107.png"/></Relationships>
</file>

<file path=ppt/slides/_rels/slide2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5.png"/><Relationship Id="rId7"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2.png"/><Relationship Id="rId5" Type="http://schemas.microsoft.com/office/2007/relationships/hdphoto" Target="../media/hdphoto3.wdp"/><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5.png"/><Relationship Id="rId4" Type="http://schemas.openxmlformats.org/officeDocument/2006/relationships/image" Target="../media/image116.png"/></Relationships>
</file>

<file path=ppt/slides/_rels/slide26.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8.png"/><Relationship Id="rId7" Type="http://schemas.openxmlformats.org/officeDocument/2006/relationships/image" Target="../media/image122.png"/><Relationship Id="rId12" Type="http://schemas.microsoft.com/office/2007/relationships/hdphoto" Target="../media/hdphoto4.wdp"/><Relationship Id="rId17" Type="http://schemas.openxmlformats.org/officeDocument/2006/relationships/image" Target="../media/image130.png"/><Relationship Id="rId2" Type="http://schemas.openxmlformats.org/officeDocument/2006/relationships/notesSlide" Target="../notesSlides/notesSlide15.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5.png"/><Relationship Id="rId5" Type="http://schemas.openxmlformats.org/officeDocument/2006/relationships/image" Target="../media/image120.png"/><Relationship Id="rId15" Type="http://schemas.openxmlformats.org/officeDocument/2006/relationships/image" Target="../media/image128.png"/><Relationship Id="rId10" Type="http://schemas.openxmlformats.org/officeDocument/2006/relationships/image" Target="../media/image124.png"/><Relationship Id="rId19" Type="http://schemas.openxmlformats.org/officeDocument/2006/relationships/image" Target="../media/image132.png"/><Relationship Id="rId4" Type="http://schemas.openxmlformats.org/officeDocument/2006/relationships/image" Target="../media/image119.png"/><Relationship Id="rId9" Type="http://schemas.openxmlformats.org/officeDocument/2006/relationships/image" Target="../media/image123.png"/><Relationship Id="rId1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36.png"/><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emf"/><Relationship Id="rId12" Type="http://schemas.openxmlformats.org/officeDocument/2006/relationships/image" Target="../media/image149.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5.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75.svg"/><Relationship Id="rId13" Type="http://schemas.openxmlformats.org/officeDocument/2006/relationships/image" Target="../media/image155.png"/><Relationship Id="rId18" Type="http://schemas.openxmlformats.org/officeDocument/2006/relationships/image" Target="../media/image158.png"/><Relationship Id="rId3" Type="http://schemas.openxmlformats.org/officeDocument/2006/relationships/image" Target="../media/image150.png"/><Relationship Id="rId21" Type="http://schemas.openxmlformats.org/officeDocument/2006/relationships/image" Target="../media/image188.svg"/><Relationship Id="rId7" Type="http://schemas.openxmlformats.org/officeDocument/2006/relationships/image" Target="../media/image152.png"/><Relationship Id="rId12" Type="http://schemas.openxmlformats.org/officeDocument/2006/relationships/image" Target="../media/image179.svg"/><Relationship Id="rId17" Type="http://schemas.openxmlformats.org/officeDocument/2006/relationships/image" Target="../media/image157.png"/><Relationship Id="rId2" Type="http://schemas.openxmlformats.org/officeDocument/2006/relationships/notesSlide" Target="../notesSlides/notesSlide16.xml"/><Relationship Id="rId16" Type="http://schemas.openxmlformats.org/officeDocument/2006/relationships/image" Target="../media/image183.svg"/><Relationship Id="rId20"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73.svg"/><Relationship Id="rId11" Type="http://schemas.openxmlformats.org/officeDocument/2006/relationships/image" Target="../media/image154.png"/><Relationship Id="rId5" Type="http://schemas.openxmlformats.org/officeDocument/2006/relationships/image" Target="../media/image151.png"/><Relationship Id="rId15" Type="http://schemas.openxmlformats.org/officeDocument/2006/relationships/image" Target="../media/image156.png"/><Relationship Id="rId23" Type="http://schemas.openxmlformats.org/officeDocument/2006/relationships/image" Target="../media/image161.png"/><Relationship Id="rId10" Type="http://schemas.openxmlformats.org/officeDocument/2006/relationships/image" Target="../media/image177.svg"/><Relationship Id="rId19" Type="http://schemas.openxmlformats.org/officeDocument/2006/relationships/image" Target="../media/image186.svg"/><Relationship Id="rId4" Type="http://schemas.openxmlformats.org/officeDocument/2006/relationships/image" Target="../media/image171.svg"/><Relationship Id="rId9" Type="http://schemas.openxmlformats.org/officeDocument/2006/relationships/image" Target="../media/image153.png"/><Relationship Id="rId14" Type="http://schemas.openxmlformats.org/officeDocument/2006/relationships/image" Target="../media/image181.svg"/><Relationship Id="rId22" Type="http://schemas.openxmlformats.org/officeDocument/2006/relationships/image" Target="../media/image160.png"/></Relationships>
</file>

<file path=ppt/slides/_rels/slide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4.png"/><Relationship Id="rId4" Type="http://schemas.openxmlformats.org/officeDocument/2006/relationships/image" Target="../media/image163.jpeg"/></Relationships>
</file>

<file path=ppt/slides/_rels/slide3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99.svg"/><Relationship Id="rId5" Type="http://schemas.openxmlformats.org/officeDocument/2006/relationships/image" Target="../media/image169.png"/><Relationship Id="rId4" Type="http://schemas.openxmlformats.org/officeDocument/2006/relationships/image" Target="../media/image168.jpeg"/></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03.svg"/><Relationship Id="rId4" Type="http://schemas.openxmlformats.org/officeDocument/2006/relationships/image" Target="../media/image172.png"/></Relationships>
</file>

<file path=ppt/slides/_rels/slide36.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3.jpeg"/><Relationship Id="rId7" Type="http://schemas.microsoft.com/office/2007/relationships/hdphoto" Target="../media/hdphoto7.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6.svg"/><Relationship Id="rId18" Type="http://schemas.openxmlformats.org/officeDocument/2006/relationships/image" Target="../media/image31.svg"/><Relationship Id="rId3" Type="http://schemas.openxmlformats.org/officeDocument/2006/relationships/image" Target="../media/image15.png"/><Relationship Id="rId7" Type="http://schemas.openxmlformats.org/officeDocument/2006/relationships/image" Target="../media/image20.sv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image" Target="../media/image16.png"/><Relationship Id="rId9" Type="http://schemas.openxmlformats.org/officeDocument/2006/relationships/image" Target="../media/image22.sv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microsoft.com/office/2007/relationships/hdphoto" Target="../media/hdphoto2.wdp"/><Relationship Id="rId21" Type="http://schemas.openxmlformats.org/officeDocument/2006/relationships/image" Target="../media/image40.png"/><Relationship Id="rId34" Type="http://schemas.openxmlformats.org/officeDocument/2006/relationships/image" Target="../media/image53.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6.png"/><Relationship Id="rId2" Type="http://schemas.openxmlformats.org/officeDocument/2006/relationships/notesSlide" Target="../notesSlides/notesSlide6.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microsoft.com/office/2007/relationships/hdphoto" Target="../media/hdphoto1.wdp"/><Relationship Id="rId40" Type="http://schemas.openxmlformats.org/officeDocument/2006/relationships/image" Target="../media/image57.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8" Type="http://schemas.openxmlformats.org/officeDocument/2006/relationships/image" Target="../media/image27.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33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線單箭頭接點 37">
            <a:extLst>
              <a:ext uri="{FF2B5EF4-FFF2-40B4-BE49-F238E27FC236}">
                <a16:creationId xmlns:a16="http://schemas.microsoft.com/office/drawing/2014/main" id="{AC08713C-94D9-4E90-ADC5-80BD810B597F}"/>
              </a:ext>
            </a:extLst>
          </p:cNvPr>
          <p:cNvCxnSpPr>
            <a:cxnSpLocks/>
          </p:cNvCxnSpPr>
          <p:nvPr/>
        </p:nvCxnSpPr>
        <p:spPr>
          <a:xfrm>
            <a:off x="2426513" y="3638224"/>
            <a:ext cx="11692" cy="701102"/>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90FDF601-F8AB-4812-A61B-912E343996E5}"/>
              </a:ext>
            </a:extLst>
          </p:cNvPr>
          <p:cNvCxnSpPr>
            <a:cxnSpLocks/>
          </p:cNvCxnSpPr>
          <p:nvPr/>
        </p:nvCxnSpPr>
        <p:spPr>
          <a:xfrm>
            <a:off x="1604433" y="3636849"/>
            <a:ext cx="823290" cy="0"/>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7069325-8440-4D84-BEB1-F5367F9F838D}"/>
              </a:ext>
            </a:extLst>
          </p:cNvPr>
          <p:cNvCxnSpPr>
            <a:cxnSpLocks/>
          </p:cNvCxnSpPr>
          <p:nvPr/>
        </p:nvCxnSpPr>
        <p:spPr>
          <a:xfrm flipH="1" flipV="1">
            <a:off x="2438205" y="4342818"/>
            <a:ext cx="4199790" cy="1466"/>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0B4DAF36-85D1-488F-BEFE-F297B2314FB3}"/>
              </a:ext>
            </a:extLst>
          </p:cNvPr>
          <p:cNvSpPr txBox="1">
            <a:spLocks/>
          </p:cNvSpPr>
          <p:nvPr/>
        </p:nvSpPr>
        <p:spPr>
          <a:xfrm>
            <a:off x="-40563" y="174442"/>
            <a:ext cx="9198131" cy="822960"/>
          </a:xfrm>
          <a:prstGeom prst="rect">
            <a:avLst/>
          </a:prstGeom>
          <a:effectLst/>
        </p:spPr>
        <p:txBody>
          <a:bodyPr vert="horz" lIns="91440" tIns="45720" rIns="91440" bIns="45720" rtlCol="0" anchor="ctr">
            <a:noAutofit/>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zh-CN" altLang="en-US" sz="2850">
                <a:solidFill>
                  <a:schemeClr val="bg2">
                    <a:lumMod val="10000"/>
                  </a:schemeClr>
                </a:solidFill>
                <a:latin typeface="+mn-lt"/>
                <a:ea typeface="+mn-ea"/>
                <a:cs typeface="+mn-ea"/>
                <a:sym typeface="+mn-lt"/>
              </a:rPr>
              <a:t>Using VJBOD Cloud to </a:t>
            </a:r>
            <a:r>
              <a:rPr lang="en-US" altLang="zh-CN" sz="2850">
                <a:solidFill>
                  <a:schemeClr val="bg2">
                    <a:lumMod val="10000"/>
                  </a:schemeClr>
                </a:solidFill>
                <a:latin typeface="+mn-lt"/>
                <a:ea typeface="+mn-ea"/>
                <a:cs typeface="+mn-ea"/>
                <a:sym typeface="+mn-lt"/>
              </a:rPr>
              <a:t>c</a:t>
            </a:r>
            <a:r>
              <a:rPr lang="zh-CN" altLang="en-US" sz="2850">
                <a:solidFill>
                  <a:schemeClr val="bg2">
                    <a:lumMod val="10000"/>
                  </a:schemeClr>
                </a:solidFill>
                <a:latin typeface="+mn-lt"/>
                <a:ea typeface="+mn-ea"/>
                <a:cs typeface="+mn-ea"/>
                <a:sym typeface="+mn-lt"/>
              </a:rPr>
              <a:t>reate </a:t>
            </a:r>
            <a:r>
              <a:rPr lang="en-US" altLang="zh-CN" sz="2850">
                <a:solidFill>
                  <a:schemeClr val="bg2">
                    <a:lumMod val="10000"/>
                  </a:schemeClr>
                </a:solidFill>
                <a:latin typeface="+mn-lt"/>
                <a:ea typeface="+mn-ea"/>
                <a:cs typeface="+mn-ea"/>
                <a:sym typeface="+mn-lt"/>
              </a:rPr>
              <a:t>a</a:t>
            </a:r>
            <a:r>
              <a:rPr lang="zh-CN" altLang="en-US" sz="2850">
                <a:solidFill>
                  <a:schemeClr val="bg2">
                    <a:lumMod val="10000"/>
                  </a:schemeClr>
                </a:solidFill>
                <a:latin typeface="+mn-lt"/>
                <a:ea typeface="+mn-ea"/>
                <a:cs typeface="+mn-ea"/>
                <a:sym typeface="+mn-lt"/>
              </a:rPr>
              <a:t> </a:t>
            </a:r>
            <a:r>
              <a:rPr lang="en-US" altLang="zh-CN" sz="2850">
                <a:solidFill>
                  <a:schemeClr val="bg2">
                    <a:lumMod val="10000"/>
                  </a:schemeClr>
                </a:solidFill>
                <a:latin typeface="+mn-lt"/>
                <a:ea typeface="+mn-ea"/>
                <a:cs typeface="+mn-ea"/>
                <a:sym typeface="+mn-lt"/>
              </a:rPr>
              <a:t>r</a:t>
            </a:r>
            <a:r>
              <a:rPr lang="zh-CN" altLang="en-US" sz="2850">
                <a:solidFill>
                  <a:schemeClr val="bg2">
                    <a:lumMod val="10000"/>
                  </a:schemeClr>
                </a:solidFill>
                <a:latin typeface="+mn-lt"/>
                <a:ea typeface="+mn-ea"/>
                <a:cs typeface="+mn-ea"/>
                <a:sym typeface="+mn-lt"/>
              </a:rPr>
              <a:t>eliable </a:t>
            </a:r>
            <a:r>
              <a:rPr lang="en-US" altLang="zh-CN" sz="2850">
                <a:solidFill>
                  <a:schemeClr val="bg2">
                    <a:lumMod val="10000"/>
                  </a:schemeClr>
                </a:solidFill>
                <a:latin typeface="+mn-lt"/>
                <a:ea typeface="+mn-ea"/>
                <a:cs typeface="+mn-ea"/>
                <a:sym typeface="+mn-lt"/>
              </a:rPr>
              <a:t>d</a:t>
            </a:r>
            <a:r>
              <a:rPr lang="zh-CN" altLang="en-US" sz="2850">
                <a:solidFill>
                  <a:schemeClr val="bg2">
                    <a:lumMod val="10000"/>
                  </a:schemeClr>
                </a:solidFill>
                <a:latin typeface="+mn-lt"/>
                <a:ea typeface="+mn-ea"/>
                <a:cs typeface="+mn-ea"/>
                <a:sym typeface="+mn-lt"/>
              </a:rPr>
              <a:t>ata</a:t>
            </a:r>
            <a:r>
              <a:rPr lang="en-US" altLang="zh-CN" sz="2850">
                <a:solidFill>
                  <a:schemeClr val="bg2">
                    <a:lumMod val="10000"/>
                  </a:schemeClr>
                </a:solidFill>
                <a:latin typeface="+mn-lt"/>
                <a:ea typeface="+mn-ea"/>
                <a:cs typeface="+mn-ea"/>
                <a:sym typeface="+mn-lt"/>
              </a:rPr>
              <a:t>b</a:t>
            </a:r>
            <a:r>
              <a:rPr lang="zh-CN" altLang="en-US" sz="2850">
                <a:solidFill>
                  <a:schemeClr val="bg2">
                    <a:lumMod val="10000"/>
                  </a:schemeClr>
                </a:solidFill>
                <a:latin typeface="+mn-lt"/>
                <a:ea typeface="+mn-ea"/>
                <a:cs typeface="+mn-ea"/>
                <a:sym typeface="+mn-lt"/>
              </a:rPr>
              <a:t>ase</a:t>
            </a:r>
          </a:p>
        </p:txBody>
      </p:sp>
      <p:sp>
        <p:nvSpPr>
          <p:cNvPr id="6" name="Rectangle 12">
            <a:extLst>
              <a:ext uri="{FF2B5EF4-FFF2-40B4-BE49-F238E27FC236}">
                <a16:creationId xmlns:a16="http://schemas.microsoft.com/office/drawing/2014/main" id="{1BCE1674-7EEB-4682-8535-A146463D2FA1}"/>
              </a:ext>
            </a:extLst>
          </p:cNvPr>
          <p:cNvSpPr/>
          <p:nvPr/>
        </p:nvSpPr>
        <p:spPr>
          <a:xfrm>
            <a:off x="450356" y="1176905"/>
            <a:ext cx="8669666" cy="1077218"/>
          </a:xfrm>
          <a:prstGeom prst="rect">
            <a:avLst/>
          </a:prstGeom>
        </p:spPr>
        <p:txBody>
          <a:bodyPr wrap="square" anchor="t">
            <a:spAutoFit/>
          </a:bodyPr>
          <a:lstStyle/>
          <a:p>
            <a:r>
              <a:rPr lang="en-US" altLang="zh-CN" sz="1450">
                <a:cs typeface="+mn-ea"/>
                <a:sym typeface="+mn-lt"/>
              </a:rPr>
              <a:t>Even the best RAID protection cannot stand again physical shock!</a:t>
            </a:r>
            <a:endParaRPr lang="zh-TW" sz="1450">
              <a:cs typeface="+mn-ea"/>
              <a:sym typeface="+mn-lt"/>
            </a:endParaRPr>
          </a:p>
          <a:p>
            <a:r>
              <a:rPr lang="en-US" altLang="zh-CN" sz="1450">
                <a:cs typeface="+mn-ea"/>
                <a:sym typeface="+mn-lt"/>
              </a:rPr>
              <a:t>For files, they can be upload to cloud, how about iSCSI LUN?</a:t>
            </a:r>
            <a:endParaRPr lang="en-US" sz="1450">
              <a:cs typeface="+mn-ea"/>
              <a:sym typeface="+mn-lt"/>
            </a:endParaRPr>
          </a:p>
          <a:p>
            <a:endParaRPr lang="en-US" altLang="zh-CN" sz="600">
              <a:cs typeface="+mn-ea"/>
              <a:sym typeface="+mn-lt"/>
            </a:endParaRPr>
          </a:p>
          <a:p>
            <a:r>
              <a:rPr lang="en-US" altLang="en-US" sz="1450">
                <a:cs typeface="+mn-ea"/>
                <a:sym typeface="+mn-lt"/>
              </a:rPr>
              <a:t>With VJBOD Cloud, an iSCSI LUN can be created at Cloud and shared via NAS. Using the edge solution to accelerate performance while allowing new device to connect &amp; share the LUN at any time!</a:t>
            </a:r>
          </a:p>
        </p:txBody>
      </p:sp>
      <p:sp>
        <p:nvSpPr>
          <p:cNvPr id="16" name="文字方塊 15">
            <a:extLst>
              <a:ext uri="{FF2B5EF4-FFF2-40B4-BE49-F238E27FC236}">
                <a16:creationId xmlns:a16="http://schemas.microsoft.com/office/drawing/2014/main" id="{889B71D1-9839-4467-9D15-BA14E6A671F5}"/>
              </a:ext>
            </a:extLst>
          </p:cNvPr>
          <p:cNvSpPr txBox="1"/>
          <p:nvPr/>
        </p:nvSpPr>
        <p:spPr>
          <a:xfrm>
            <a:off x="3224766" y="3581303"/>
            <a:ext cx="2606467"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rgbClr val="D26604"/>
                </a:solidFill>
                <a:cs typeface="+mn-ea"/>
                <a:sym typeface="+mn-lt"/>
              </a:rPr>
              <a:t>Using Different NAS to share the LUN when needed</a:t>
            </a:r>
          </a:p>
        </p:txBody>
      </p:sp>
      <p:pic>
        <p:nvPicPr>
          <p:cNvPr id="35" name="圖片 35">
            <a:extLst>
              <a:ext uri="{FF2B5EF4-FFF2-40B4-BE49-F238E27FC236}">
                <a16:creationId xmlns:a16="http://schemas.microsoft.com/office/drawing/2014/main" id="{B961AA89-9913-47EC-BEBA-11410AFAEB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46" y="2328496"/>
            <a:ext cx="2076451" cy="2069124"/>
          </a:xfrm>
          <a:prstGeom prst="rect">
            <a:avLst/>
          </a:prstGeom>
        </p:spPr>
      </p:pic>
      <p:sp>
        <p:nvSpPr>
          <p:cNvPr id="20" name="文字方塊 19">
            <a:extLst>
              <a:ext uri="{FF2B5EF4-FFF2-40B4-BE49-F238E27FC236}">
                <a16:creationId xmlns:a16="http://schemas.microsoft.com/office/drawing/2014/main" id="{70F73F8B-B191-47C1-8774-AD8F995459CE}"/>
              </a:ext>
            </a:extLst>
          </p:cNvPr>
          <p:cNvSpPr txBox="1"/>
          <p:nvPr/>
        </p:nvSpPr>
        <p:spPr>
          <a:xfrm>
            <a:off x="-179421" y="4221386"/>
            <a:ext cx="2134518"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zh-TW" altLang="en-US" sz="1100" b="1">
                <a:solidFill>
                  <a:srgbClr val="D26604"/>
                </a:solidFill>
                <a:cs typeface="+mn-ea"/>
                <a:sym typeface="+mn-lt"/>
              </a:rPr>
              <a:t>Cloud LUN as Object </a:t>
            </a:r>
          </a:p>
        </p:txBody>
      </p:sp>
      <p:cxnSp>
        <p:nvCxnSpPr>
          <p:cNvPr id="26" name="直線單箭頭接點 25">
            <a:extLst>
              <a:ext uri="{FF2B5EF4-FFF2-40B4-BE49-F238E27FC236}">
                <a16:creationId xmlns:a16="http://schemas.microsoft.com/office/drawing/2014/main" id="{65276684-5436-4456-9E4E-D883899D9565}"/>
              </a:ext>
            </a:extLst>
          </p:cNvPr>
          <p:cNvCxnSpPr>
            <a:cxnSpLocks/>
          </p:cNvCxnSpPr>
          <p:nvPr/>
        </p:nvCxnSpPr>
        <p:spPr>
          <a:xfrm>
            <a:off x="6623435" y="3779226"/>
            <a:ext cx="9074" cy="563592"/>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78A68743-DAD5-4BBE-81B1-FA4AC8842DAF}"/>
              </a:ext>
            </a:extLst>
          </p:cNvPr>
          <p:cNvCxnSpPr>
            <a:cxnSpLocks/>
          </p:cNvCxnSpPr>
          <p:nvPr/>
        </p:nvCxnSpPr>
        <p:spPr>
          <a:xfrm flipV="1">
            <a:off x="6622220" y="3768101"/>
            <a:ext cx="504093" cy="1466"/>
          </a:xfrm>
          <a:prstGeom prst="straightConnector1">
            <a:avLst/>
          </a:prstGeom>
          <a:ln w="57150" cap="rnd">
            <a:prstDash val="solid"/>
            <a:round/>
          </a:ln>
        </p:spPr>
        <p:style>
          <a:lnRef idx="1">
            <a:schemeClr val="accent1"/>
          </a:lnRef>
          <a:fillRef idx="0">
            <a:schemeClr val="accent1"/>
          </a:fillRef>
          <a:effectRef idx="0">
            <a:schemeClr val="accent1"/>
          </a:effectRef>
          <a:fontRef idx="minor">
            <a:schemeClr val="tx1"/>
          </a:fontRef>
        </p:style>
      </p:cxnSp>
      <p:pic>
        <p:nvPicPr>
          <p:cNvPr id="5" name="圖片 6" descr="一張含有 監視器, 牆, 坐 的圖片&#10;&#10;描述是以高可信度產生">
            <a:extLst>
              <a:ext uri="{FF2B5EF4-FFF2-40B4-BE49-F238E27FC236}">
                <a16:creationId xmlns:a16="http://schemas.microsoft.com/office/drawing/2014/main" id="{70122383-B4D1-43D7-A62D-E4A5E083B65E}"/>
              </a:ext>
            </a:extLst>
          </p:cNvPr>
          <p:cNvPicPr>
            <a:picLocks noChangeAspect="1"/>
          </p:cNvPicPr>
          <p:nvPr/>
        </p:nvPicPr>
        <p:blipFill>
          <a:blip r:embed="rId4"/>
          <a:stretch>
            <a:fillRect/>
          </a:stretch>
        </p:blipFill>
        <p:spPr>
          <a:xfrm>
            <a:off x="6943228" y="2708102"/>
            <a:ext cx="1844920" cy="1844920"/>
          </a:xfrm>
          <a:prstGeom prst="rect">
            <a:avLst/>
          </a:prstGeom>
        </p:spPr>
      </p:pic>
      <p:pic>
        <p:nvPicPr>
          <p:cNvPr id="23" name="圖片 13" descr="一張含有 室外, 房間, 景色 的圖片&#10;&#10;描述是以高可信度產生">
            <a:extLst>
              <a:ext uri="{FF2B5EF4-FFF2-40B4-BE49-F238E27FC236}">
                <a16:creationId xmlns:a16="http://schemas.microsoft.com/office/drawing/2014/main" id="{AD64961F-90AE-4AD9-A9E6-25154CAC5C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7321" y="3327911"/>
            <a:ext cx="735624" cy="730815"/>
          </a:xfrm>
          <a:prstGeom prst="rect">
            <a:avLst/>
          </a:prstGeom>
        </p:spPr>
      </p:pic>
      <p:sp>
        <p:nvSpPr>
          <p:cNvPr id="29" name="文字方塊 28">
            <a:extLst>
              <a:ext uri="{FF2B5EF4-FFF2-40B4-BE49-F238E27FC236}">
                <a16:creationId xmlns:a16="http://schemas.microsoft.com/office/drawing/2014/main" id="{91009AAE-1DF9-4258-A66E-C43C2F8B3DCA}"/>
              </a:ext>
            </a:extLst>
          </p:cNvPr>
          <p:cNvSpPr txBox="1"/>
          <p:nvPr/>
        </p:nvSpPr>
        <p:spPr>
          <a:xfrm>
            <a:off x="6297036" y="2302112"/>
            <a:ext cx="2622307" cy="43088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rgbClr val="D26604"/>
                </a:solidFill>
                <a:cs typeface="+mn-ea"/>
                <a:sym typeface="+mn-lt"/>
              </a:rPr>
              <a:t>Having a reliable database backup solution for y</a:t>
            </a:r>
            <a:r>
              <a:rPr lang="en-US" altLang="en-US" sz="1100" b="1">
                <a:solidFill>
                  <a:srgbClr val="D26604"/>
                </a:solidFill>
                <a:cs typeface="+mn-ea"/>
                <a:sym typeface="+mn-lt"/>
              </a:rPr>
              <a:t>our</a:t>
            </a:r>
            <a:r>
              <a:rPr lang="zh-TW" altLang="en-US" sz="1100" b="1">
                <a:solidFill>
                  <a:srgbClr val="D26604"/>
                </a:solidFill>
                <a:cs typeface="+mn-ea"/>
                <a:sym typeface="+mn-lt"/>
              </a:rPr>
              <a:t> </a:t>
            </a:r>
            <a:r>
              <a:rPr lang="en-US" altLang="en-US" sz="1100" b="1">
                <a:solidFill>
                  <a:srgbClr val="D26604"/>
                </a:solidFill>
                <a:cs typeface="+mn-ea"/>
                <a:sym typeface="+mn-lt"/>
              </a:rPr>
              <a:t>a</a:t>
            </a:r>
            <a:r>
              <a:rPr lang="zh-TW" sz="1100" b="1">
                <a:solidFill>
                  <a:srgbClr val="D26604"/>
                </a:solidFill>
                <a:cs typeface="+mn-ea"/>
                <a:sym typeface="+mn-lt"/>
              </a:rPr>
              <a:t>pplication</a:t>
            </a:r>
          </a:p>
        </p:txBody>
      </p:sp>
      <p:sp>
        <p:nvSpPr>
          <p:cNvPr id="25" name="文字方塊 24">
            <a:extLst>
              <a:ext uri="{FF2B5EF4-FFF2-40B4-BE49-F238E27FC236}">
                <a16:creationId xmlns:a16="http://schemas.microsoft.com/office/drawing/2014/main" id="{CD17C60F-B73C-4F46-8C6C-7783BB695287}"/>
              </a:ext>
            </a:extLst>
          </p:cNvPr>
          <p:cNvSpPr txBox="1"/>
          <p:nvPr/>
        </p:nvSpPr>
        <p:spPr>
          <a:xfrm>
            <a:off x="4000143" y="4724231"/>
            <a:ext cx="4852804" cy="2308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900">
                <a:cs typeface="+mn-ea"/>
                <a:sym typeface="+mn-lt"/>
              </a:rPr>
              <a:t>* </a:t>
            </a:r>
            <a:r>
              <a:rPr lang="zh-TW" altLang="en-US" sz="900">
                <a:cs typeface="+mn-ea"/>
                <a:sym typeface="+mn-lt"/>
              </a:rPr>
              <a:t>One Cloud LUN can only be connected by one NAS at a time</a:t>
            </a:r>
          </a:p>
        </p:txBody>
      </p:sp>
      <p:pic>
        <p:nvPicPr>
          <p:cNvPr id="30" name="圖片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57546" y="2620332"/>
            <a:ext cx="1899841" cy="1187612"/>
          </a:xfrm>
          <a:prstGeom prst="rect">
            <a:avLst/>
          </a:prstGeom>
          <a:effectLst>
            <a:outerShdw blurRad="228600" dist="203200" dir="2700000" algn="tl" rotWithShape="0">
              <a:prstClr val="black">
                <a:alpha val="32000"/>
              </a:prstClr>
            </a:outerShdw>
          </a:effectLst>
        </p:spPr>
      </p:pic>
      <p:pic>
        <p:nvPicPr>
          <p:cNvPr id="11" name="圖片 11">
            <a:extLst>
              <a:ext uri="{FF2B5EF4-FFF2-40B4-BE49-F238E27FC236}">
                <a16:creationId xmlns:a16="http://schemas.microsoft.com/office/drawing/2014/main" id="{516F4772-D981-4C9A-81D3-C039E378D1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1740" y="2330106"/>
            <a:ext cx="1145931" cy="1145931"/>
          </a:xfrm>
          <a:prstGeom prst="rect">
            <a:avLst/>
          </a:prstGeom>
        </p:spPr>
      </p:pic>
      <p:pic>
        <p:nvPicPr>
          <p:cNvPr id="33" name="圖片 33">
            <a:extLst>
              <a:ext uri="{FF2B5EF4-FFF2-40B4-BE49-F238E27FC236}">
                <a16:creationId xmlns:a16="http://schemas.microsoft.com/office/drawing/2014/main" id="{2A521C30-A59B-471B-A298-DFA501B74B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28354" y="2425356"/>
            <a:ext cx="1116625" cy="1109298"/>
          </a:xfrm>
          <a:prstGeom prst="rect">
            <a:avLst/>
          </a:prstGeom>
        </p:spPr>
      </p:pic>
      <p:pic>
        <p:nvPicPr>
          <p:cNvPr id="28" name="圖片 2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42688" y="3872299"/>
            <a:ext cx="1977196" cy="1235967"/>
          </a:xfrm>
          <a:prstGeom prst="rect">
            <a:avLst/>
          </a:prstGeom>
          <a:effectLst>
            <a:outerShdw blurRad="228600" dist="203200" dir="2700000" algn="tl" rotWithShape="0">
              <a:prstClr val="black">
                <a:alpha val="32000"/>
              </a:prstClr>
            </a:outerShdw>
          </a:effectLst>
        </p:spPr>
      </p:pic>
      <p:pic>
        <p:nvPicPr>
          <p:cNvPr id="19" name="圖片 11">
            <a:extLst>
              <a:ext uri="{FF2B5EF4-FFF2-40B4-BE49-F238E27FC236}">
                <a16:creationId xmlns:a16="http://schemas.microsoft.com/office/drawing/2014/main" id="{4580BBD6-0286-4356-BCAE-87E834590A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0631" y="3779226"/>
            <a:ext cx="1145931" cy="1145931"/>
          </a:xfrm>
          <a:prstGeom prst="rect">
            <a:avLst/>
          </a:prstGeom>
        </p:spPr>
      </p:pic>
    </p:spTree>
    <p:extLst>
      <p:ext uri="{BB962C8B-B14F-4D97-AF65-F5344CB8AC3E}">
        <p14:creationId xmlns:p14="http://schemas.microsoft.com/office/powerpoint/2010/main" val="1600548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圖片 42">
            <a:extLst>
              <a:ext uri="{FF2B5EF4-FFF2-40B4-BE49-F238E27FC236}">
                <a16:creationId xmlns:a16="http://schemas.microsoft.com/office/drawing/2014/main" id="{AEC11765-20F6-4F40-BBAB-C2503D498B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8485" y="4139353"/>
            <a:ext cx="7371080" cy="742218"/>
          </a:xfrm>
          <a:prstGeom prst="rect">
            <a:avLst/>
          </a:prstGeom>
        </p:spPr>
      </p:pic>
      <p:sp>
        <p:nvSpPr>
          <p:cNvPr id="13" name="Title 1">
            <a:extLst>
              <a:ext uri="{FF2B5EF4-FFF2-40B4-BE49-F238E27FC236}">
                <a16:creationId xmlns:a16="http://schemas.microsoft.com/office/drawing/2014/main" id="{8DB26BDD-EBAF-1E4C-BF95-607A1D5983EB}"/>
              </a:ext>
            </a:extLst>
          </p:cNvPr>
          <p:cNvSpPr>
            <a:spLocks noGrp="1"/>
          </p:cNvSpPr>
          <p:nvPr>
            <p:ph type="title"/>
          </p:nvPr>
        </p:nvSpPr>
        <p:spPr>
          <a:xfrm>
            <a:off x="1" y="128721"/>
            <a:ext cx="9144000" cy="822960"/>
          </a:xfrm>
          <a:effectLst/>
        </p:spPr>
        <p:txBody>
          <a:bodyPr>
            <a:noAutofit/>
          </a:bodyPr>
          <a:lstStyle/>
          <a:p>
            <a:pPr algn="ctr"/>
            <a:r>
              <a:rPr lang="en-US" altLang="zh-CN" sz="3000">
                <a:solidFill>
                  <a:schemeClr val="bg2">
                    <a:lumMod val="10000"/>
                  </a:schemeClr>
                </a:solidFill>
                <a:latin typeface="+mn-lt"/>
                <a:ea typeface="+mn-ea"/>
                <a:cs typeface="+mn-ea"/>
                <a:sym typeface="+mn-lt"/>
              </a:rPr>
              <a:t>2.5GbE Bandwidth brings out SSD potential</a:t>
            </a:r>
            <a:endParaRPr lang="en-US" sz="3000">
              <a:solidFill>
                <a:schemeClr val="bg2">
                  <a:lumMod val="10000"/>
                </a:schemeClr>
              </a:solidFill>
              <a:latin typeface="+mn-lt"/>
              <a:ea typeface="+mn-ea"/>
              <a:cs typeface="+mn-ea"/>
              <a:sym typeface="+mn-lt"/>
            </a:endParaRPr>
          </a:p>
        </p:txBody>
      </p:sp>
      <p:pic>
        <p:nvPicPr>
          <p:cNvPr id="87" name="圖片 8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2718" y="2007956"/>
            <a:ext cx="5882614" cy="3677288"/>
          </a:xfrm>
          <a:prstGeom prst="rect">
            <a:avLst/>
          </a:prstGeom>
        </p:spPr>
      </p:pic>
      <p:sp>
        <p:nvSpPr>
          <p:cNvPr id="86" name="Rectangle 2">
            <a:extLst>
              <a:ext uri="{FF2B5EF4-FFF2-40B4-BE49-F238E27FC236}">
                <a16:creationId xmlns:a16="http://schemas.microsoft.com/office/drawing/2014/main" id="{C229B35B-A4B2-0C43-A5FC-D924AA5F8BD2}"/>
              </a:ext>
            </a:extLst>
          </p:cNvPr>
          <p:cNvSpPr/>
          <p:nvPr/>
        </p:nvSpPr>
        <p:spPr>
          <a:xfrm>
            <a:off x="1939610" y="4740586"/>
            <a:ext cx="7607704" cy="338554"/>
          </a:xfrm>
          <a:prstGeom prst="rect">
            <a:avLst/>
          </a:prstGeom>
        </p:spPr>
        <p:txBody>
          <a:bodyPr wrap="square">
            <a:spAutoFit/>
          </a:bodyPr>
          <a:lstStyle/>
          <a:p>
            <a:r>
              <a:rPr lang="en-US" altLang="ja-JP" sz="800">
                <a:solidFill>
                  <a:srgbClr val="2E2E2E"/>
                </a:solidFill>
                <a:latin typeface="+mj-lt"/>
                <a:cs typeface="+mn-ea"/>
                <a:sym typeface="+mn-lt"/>
              </a:rPr>
              <a:t>Test environment:</a:t>
            </a:r>
            <a:r>
              <a:rPr lang="zh-TW" altLang="en-US" sz="800">
                <a:solidFill>
                  <a:srgbClr val="2E2E2E"/>
                </a:solidFill>
                <a:latin typeface="+mj-lt"/>
                <a:cs typeface="+mn-ea"/>
                <a:sym typeface="+mn-lt"/>
              </a:rPr>
              <a:t> </a:t>
            </a:r>
            <a:r>
              <a:rPr lang="en-US" altLang="zh-TW" sz="800">
                <a:solidFill>
                  <a:srgbClr val="2E2E2E"/>
                </a:solidFill>
                <a:latin typeface="+mj-lt"/>
                <a:cs typeface="+mn-ea"/>
                <a:sym typeface="+mn-lt"/>
              </a:rPr>
              <a:t>TBS</a:t>
            </a:r>
            <a:r>
              <a:rPr lang="en-US" sz="800">
                <a:solidFill>
                  <a:srgbClr val="2E2E2E"/>
                </a:solidFill>
                <a:latin typeface="+mj-lt"/>
                <a:cs typeface="+mn-ea"/>
                <a:sym typeface="+mn-lt"/>
              </a:rPr>
              <a:t>-464: 4 x Seagate </a:t>
            </a:r>
            <a:r>
              <a:rPr lang="en-US" sz="800" err="1">
                <a:solidFill>
                  <a:srgbClr val="2E2E2E"/>
                </a:solidFill>
                <a:latin typeface="+mj-lt"/>
                <a:cs typeface="+mn-ea"/>
                <a:sym typeface="+mn-lt"/>
              </a:rPr>
              <a:t>Ironwolf</a:t>
            </a:r>
            <a:r>
              <a:rPr lang="en-US" sz="800">
                <a:solidFill>
                  <a:srgbClr val="2E2E2E"/>
                </a:solidFill>
                <a:latin typeface="+mj-lt"/>
                <a:cs typeface="+mn-ea"/>
                <a:sym typeface="+mn-lt"/>
              </a:rPr>
              <a:t> 510 </a:t>
            </a:r>
            <a:r>
              <a:rPr lang="en-US" altLang="zh-TW" sz="800">
                <a:solidFill>
                  <a:srgbClr val="2E2E2E"/>
                </a:solidFill>
                <a:latin typeface="+mj-lt"/>
                <a:cs typeface="+mn-ea"/>
                <a:sym typeface="+mn-lt"/>
              </a:rPr>
              <a:t>M.2 2280 </a:t>
            </a:r>
            <a:r>
              <a:rPr lang="en-US" altLang="zh-TW" sz="800" err="1">
                <a:solidFill>
                  <a:srgbClr val="2E2E2E"/>
                </a:solidFill>
                <a:latin typeface="+mj-lt"/>
                <a:cs typeface="+mn-ea"/>
                <a:sym typeface="+mn-lt"/>
              </a:rPr>
              <a:t>NVMe</a:t>
            </a:r>
            <a:r>
              <a:rPr lang="en-US" altLang="zh-TW" sz="800">
                <a:solidFill>
                  <a:srgbClr val="2E2E2E"/>
                </a:solidFill>
                <a:latin typeface="+mj-lt"/>
                <a:cs typeface="+mn-ea"/>
                <a:sym typeface="+mn-lt"/>
              </a:rPr>
              <a:t> </a:t>
            </a:r>
            <a:r>
              <a:rPr lang="en-US" sz="800">
                <a:solidFill>
                  <a:srgbClr val="2E2E2E"/>
                </a:solidFill>
                <a:latin typeface="+mj-lt"/>
                <a:cs typeface="+mn-ea"/>
                <a:sym typeface="+mn-lt"/>
              </a:rPr>
              <a:t>SSD, RAID 5, QTS 5.0, onboard 8GB RAM</a:t>
            </a:r>
          </a:p>
          <a:p>
            <a:r>
              <a:rPr lang="en-US" altLang="ja-JP" sz="800">
                <a:solidFill>
                  <a:srgbClr val="2E2E2E"/>
                </a:solidFill>
                <a:latin typeface="+mj-lt"/>
                <a:cs typeface="+mn-ea"/>
                <a:sym typeface="+mn-lt"/>
              </a:rPr>
              <a:t>Client</a:t>
            </a:r>
            <a:r>
              <a:rPr lang="ja-JP" altLang="en-US" sz="800">
                <a:solidFill>
                  <a:srgbClr val="2E2E2E"/>
                </a:solidFill>
                <a:latin typeface="+mj-lt"/>
                <a:cs typeface="+mn-ea"/>
                <a:sym typeface="+mn-lt"/>
              </a:rPr>
              <a:t> </a:t>
            </a:r>
            <a:r>
              <a:rPr lang="en-US" sz="800">
                <a:solidFill>
                  <a:srgbClr val="2E2E2E"/>
                </a:solidFill>
                <a:latin typeface="+mj-lt"/>
                <a:cs typeface="+mn-ea"/>
                <a:sym typeface="+mn-lt"/>
              </a:rPr>
              <a:t>PC: Windows Server 2019, Intel Xeon W-1250, 32GB RAM, onboard 2.5GbE (Intel i225)</a:t>
            </a:r>
            <a:endParaRPr lang="en-US" sz="800" b="0" i="0">
              <a:solidFill>
                <a:srgbClr val="2E2E2E"/>
              </a:solidFill>
              <a:effectLst/>
              <a:latin typeface="+mj-lt"/>
              <a:cs typeface="+mn-ea"/>
              <a:sym typeface="+mn-lt"/>
            </a:endParaRPr>
          </a:p>
        </p:txBody>
      </p:sp>
      <p:cxnSp>
        <p:nvCxnSpPr>
          <p:cNvPr id="46" name="直線單箭頭接點 26">
            <a:extLst>
              <a:ext uri="{FF2B5EF4-FFF2-40B4-BE49-F238E27FC236}">
                <a16:creationId xmlns:a16="http://schemas.microsoft.com/office/drawing/2014/main" id="{894920EC-E956-4CAB-806A-E058FB46837E}"/>
              </a:ext>
            </a:extLst>
          </p:cNvPr>
          <p:cNvCxnSpPr>
            <a:cxnSpLocks/>
          </p:cNvCxnSpPr>
          <p:nvPr/>
        </p:nvCxnSpPr>
        <p:spPr>
          <a:xfrm flipV="1">
            <a:off x="4785782" y="3348440"/>
            <a:ext cx="1631950" cy="837421"/>
          </a:xfrm>
          <a:prstGeom prst="bentConnector3">
            <a:avLst>
              <a:gd name="adj1" fmla="val 68677"/>
            </a:avLst>
          </a:prstGeom>
          <a:noFill/>
          <a:ln w="31750" cap="flat" cmpd="sng">
            <a:solidFill>
              <a:srgbClr val="ED7D31"/>
            </a:solidFill>
            <a:prstDash val="solid"/>
            <a:round/>
            <a:headEnd type="oval" w="lg" len="lg"/>
            <a:tailEnd type="none" w="lg" len="lg"/>
          </a:ln>
          <a:effectLst/>
        </p:spPr>
      </p:cxnSp>
      <p:cxnSp>
        <p:nvCxnSpPr>
          <p:cNvPr id="84" name="直線單箭頭接點 26">
            <a:extLst>
              <a:ext uri="{FF2B5EF4-FFF2-40B4-BE49-F238E27FC236}">
                <a16:creationId xmlns:a16="http://schemas.microsoft.com/office/drawing/2014/main" id="{2FA1A86B-7C03-4330-9857-409F66D1925A}"/>
              </a:ext>
            </a:extLst>
          </p:cNvPr>
          <p:cNvCxnSpPr>
            <a:cxnSpLocks/>
          </p:cNvCxnSpPr>
          <p:nvPr/>
        </p:nvCxnSpPr>
        <p:spPr>
          <a:xfrm rot="16200000" flipV="1">
            <a:off x="2912032" y="3290671"/>
            <a:ext cx="1767652" cy="48756"/>
          </a:xfrm>
          <a:prstGeom prst="bentConnector4">
            <a:avLst>
              <a:gd name="adj1" fmla="val 47331"/>
              <a:gd name="adj2" fmla="val 568865"/>
            </a:avLst>
          </a:prstGeom>
          <a:noFill/>
          <a:ln w="31750" cap="flat" cmpd="sng">
            <a:solidFill>
              <a:srgbClr val="ED7D31"/>
            </a:solidFill>
            <a:prstDash val="solid"/>
            <a:round/>
            <a:headEnd type="oval" w="lg" len="lg"/>
            <a:tailEnd type="none" w="lg" len="lg"/>
          </a:ln>
          <a:effectLst/>
        </p:spPr>
      </p:cxnSp>
      <p:sp>
        <p:nvSpPr>
          <p:cNvPr id="50" name="圓角矩形 73">
            <a:extLst>
              <a:ext uri="{FF2B5EF4-FFF2-40B4-BE49-F238E27FC236}">
                <a16:creationId xmlns:a16="http://schemas.microsoft.com/office/drawing/2014/main" id="{E575FCF8-B1F9-924F-A7FB-9B96B86903D1}"/>
              </a:ext>
            </a:extLst>
          </p:cNvPr>
          <p:cNvSpPr/>
          <p:nvPr/>
        </p:nvSpPr>
        <p:spPr>
          <a:xfrm>
            <a:off x="2820899" y="1251152"/>
            <a:ext cx="1606843" cy="2200299"/>
          </a:xfrm>
          <a:prstGeom prst="roundRect">
            <a:avLst>
              <a:gd name="adj" fmla="val 863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51" name="圓角矩形 74">
            <a:extLst>
              <a:ext uri="{FF2B5EF4-FFF2-40B4-BE49-F238E27FC236}">
                <a16:creationId xmlns:a16="http://schemas.microsoft.com/office/drawing/2014/main" id="{954B16CA-A770-1A42-BF97-9F5D61924E28}"/>
              </a:ext>
            </a:extLst>
          </p:cNvPr>
          <p:cNvSpPr/>
          <p:nvPr/>
        </p:nvSpPr>
        <p:spPr>
          <a:xfrm>
            <a:off x="5146103" y="1251152"/>
            <a:ext cx="1606843" cy="2200299"/>
          </a:xfrm>
          <a:prstGeom prst="roundRect">
            <a:avLst>
              <a:gd name="adj" fmla="val 8630"/>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52" name="Shape 81">
            <a:extLst>
              <a:ext uri="{FF2B5EF4-FFF2-40B4-BE49-F238E27FC236}">
                <a16:creationId xmlns:a16="http://schemas.microsoft.com/office/drawing/2014/main" id="{0C033AE8-224F-6642-B9B7-AF63912F3208}"/>
              </a:ext>
            </a:extLst>
          </p:cNvPr>
          <p:cNvSpPr txBox="1"/>
          <p:nvPr/>
        </p:nvSpPr>
        <p:spPr>
          <a:xfrm>
            <a:off x="3000523"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i="0" u="none" strike="noStrike" cap="none">
                <a:solidFill>
                  <a:schemeClr val="tx1">
                    <a:lumMod val="65000"/>
                    <a:lumOff val="35000"/>
                  </a:schemeClr>
                </a:solidFill>
                <a:cs typeface="+mn-ea"/>
                <a:sym typeface="+mn-lt"/>
              </a:rPr>
              <a:t>Upload</a:t>
            </a:r>
            <a:endParaRPr lang="zh-TW" sz="600" b="1" i="0" u="none" strike="noStrike" cap="none">
              <a:solidFill>
                <a:schemeClr val="tx1">
                  <a:lumMod val="65000"/>
                  <a:lumOff val="35000"/>
                </a:schemeClr>
              </a:solidFill>
              <a:cs typeface="+mn-ea"/>
              <a:sym typeface="+mn-lt"/>
            </a:endParaRPr>
          </a:p>
        </p:txBody>
      </p:sp>
      <p:sp>
        <p:nvSpPr>
          <p:cNvPr id="53" name="Shape 82">
            <a:extLst>
              <a:ext uri="{FF2B5EF4-FFF2-40B4-BE49-F238E27FC236}">
                <a16:creationId xmlns:a16="http://schemas.microsoft.com/office/drawing/2014/main" id="{396F8E54-AB98-8A42-91C5-B6FC675ECF7F}"/>
              </a:ext>
            </a:extLst>
          </p:cNvPr>
          <p:cNvSpPr txBox="1"/>
          <p:nvPr/>
        </p:nvSpPr>
        <p:spPr>
          <a:xfrm>
            <a:off x="3681046"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a:solidFill>
                  <a:schemeClr val="tx1">
                    <a:lumMod val="65000"/>
                    <a:lumOff val="35000"/>
                  </a:schemeClr>
                </a:solidFill>
                <a:cs typeface="+mn-ea"/>
                <a:sym typeface="+mn-lt"/>
              </a:rPr>
              <a:t>Download</a:t>
            </a:r>
            <a:endParaRPr lang="zh-TW" sz="600" b="1" i="0" u="none" strike="noStrike" cap="none">
              <a:solidFill>
                <a:schemeClr val="tx1">
                  <a:lumMod val="65000"/>
                  <a:lumOff val="35000"/>
                </a:schemeClr>
              </a:solidFill>
              <a:cs typeface="+mn-ea"/>
              <a:sym typeface="+mn-lt"/>
            </a:endParaRPr>
          </a:p>
        </p:txBody>
      </p:sp>
      <p:sp>
        <p:nvSpPr>
          <p:cNvPr id="57" name="Shape 81">
            <a:extLst>
              <a:ext uri="{FF2B5EF4-FFF2-40B4-BE49-F238E27FC236}">
                <a16:creationId xmlns:a16="http://schemas.microsoft.com/office/drawing/2014/main" id="{418CA5EC-C652-5948-90A0-0BB07ECD48CA}"/>
              </a:ext>
            </a:extLst>
          </p:cNvPr>
          <p:cNvSpPr txBox="1"/>
          <p:nvPr/>
        </p:nvSpPr>
        <p:spPr>
          <a:xfrm>
            <a:off x="5327138"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i="0" u="none" strike="noStrike" cap="none">
                <a:solidFill>
                  <a:schemeClr val="tx1">
                    <a:lumMod val="65000"/>
                    <a:lumOff val="35000"/>
                  </a:schemeClr>
                </a:solidFill>
                <a:cs typeface="+mn-ea"/>
                <a:sym typeface="+mn-lt"/>
              </a:rPr>
              <a:t>Upload</a:t>
            </a:r>
            <a:endParaRPr lang="zh-TW" sz="600" b="1" i="0" u="none" strike="noStrike" cap="none">
              <a:solidFill>
                <a:schemeClr val="tx1">
                  <a:lumMod val="65000"/>
                  <a:lumOff val="35000"/>
                </a:schemeClr>
              </a:solidFill>
              <a:cs typeface="+mn-ea"/>
              <a:sym typeface="+mn-lt"/>
            </a:endParaRPr>
          </a:p>
        </p:txBody>
      </p:sp>
      <p:sp>
        <p:nvSpPr>
          <p:cNvPr id="58" name="Shape 82">
            <a:extLst>
              <a:ext uri="{FF2B5EF4-FFF2-40B4-BE49-F238E27FC236}">
                <a16:creationId xmlns:a16="http://schemas.microsoft.com/office/drawing/2014/main" id="{E54AF59F-5C96-0C46-BB71-D43E599A3E48}"/>
              </a:ext>
            </a:extLst>
          </p:cNvPr>
          <p:cNvSpPr txBox="1"/>
          <p:nvPr/>
        </p:nvSpPr>
        <p:spPr>
          <a:xfrm>
            <a:off x="6006035" y="2912770"/>
            <a:ext cx="565933" cy="27874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600" b="1" i="0" u="none" strike="noStrike" cap="none">
                <a:solidFill>
                  <a:schemeClr val="tx1">
                    <a:lumMod val="65000"/>
                    <a:lumOff val="35000"/>
                  </a:schemeClr>
                </a:solidFill>
                <a:cs typeface="+mn-ea"/>
                <a:sym typeface="+mn-lt"/>
              </a:rPr>
              <a:t>Download</a:t>
            </a:r>
            <a:endParaRPr lang="zh-TW" sz="600" b="1" i="0" u="none" strike="noStrike" cap="none">
              <a:solidFill>
                <a:schemeClr val="tx1">
                  <a:lumMod val="65000"/>
                  <a:lumOff val="35000"/>
                </a:schemeClr>
              </a:solidFill>
              <a:cs typeface="+mn-ea"/>
              <a:sym typeface="+mn-lt"/>
            </a:endParaRPr>
          </a:p>
        </p:txBody>
      </p:sp>
      <p:grpSp>
        <p:nvGrpSpPr>
          <p:cNvPr id="59" name="群組 107">
            <a:extLst>
              <a:ext uri="{FF2B5EF4-FFF2-40B4-BE49-F238E27FC236}">
                <a16:creationId xmlns:a16="http://schemas.microsoft.com/office/drawing/2014/main" id="{90EF4B17-50A1-5D4C-A266-C6C438D8AD77}"/>
              </a:ext>
            </a:extLst>
          </p:cNvPr>
          <p:cNvGrpSpPr/>
          <p:nvPr/>
        </p:nvGrpSpPr>
        <p:grpSpPr>
          <a:xfrm>
            <a:off x="2612322" y="1327524"/>
            <a:ext cx="4244127" cy="1589372"/>
            <a:chOff x="3211849" y="1319826"/>
            <a:chExt cx="4950804" cy="2325750"/>
          </a:xfrm>
        </p:grpSpPr>
        <p:cxnSp>
          <p:nvCxnSpPr>
            <p:cNvPr id="76" name="Shape 90">
              <a:extLst>
                <a:ext uri="{FF2B5EF4-FFF2-40B4-BE49-F238E27FC236}">
                  <a16:creationId xmlns:a16="http://schemas.microsoft.com/office/drawing/2014/main" id="{3F4B9E39-48EB-FB41-8926-1E04DFA2A28C}"/>
                </a:ext>
              </a:extLst>
            </p:cNvPr>
            <p:cNvCxnSpPr/>
            <p:nvPr/>
          </p:nvCxnSpPr>
          <p:spPr>
            <a:xfrm>
              <a:off x="3211849" y="3311197"/>
              <a:ext cx="4950776"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77" name="Shape 89">
              <a:extLst>
                <a:ext uri="{FF2B5EF4-FFF2-40B4-BE49-F238E27FC236}">
                  <a16:creationId xmlns:a16="http://schemas.microsoft.com/office/drawing/2014/main" id="{8FF54262-3D56-4647-B7EF-D857467578CE}"/>
                </a:ext>
              </a:extLst>
            </p:cNvPr>
            <p:cNvCxnSpPr/>
            <p:nvPr/>
          </p:nvCxnSpPr>
          <p:spPr>
            <a:xfrm>
              <a:off x="3211851" y="297930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78" name="Shape 93">
              <a:extLst>
                <a:ext uri="{FF2B5EF4-FFF2-40B4-BE49-F238E27FC236}">
                  <a16:creationId xmlns:a16="http://schemas.microsoft.com/office/drawing/2014/main" id="{9E3A2515-B582-2142-AE62-1F0B45C840FF}"/>
                </a:ext>
              </a:extLst>
            </p:cNvPr>
            <p:cNvCxnSpPr/>
            <p:nvPr/>
          </p:nvCxnSpPr>
          <p:spPr>
            <a:xfrm>
              <a:off x="3211851" y="3643092"/>
              <a:ext cx="4950802"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79" name="Shape 89">
              <a:extLst>
                <a:ext uri="{FF2B5EF4-FFF2-40B4-BE49-F238E27FC236}">
                  <a16:creationId xmlns:a16="http://schemas.microsoft.com/office/drawing/2014/main" id="{CA6CD141-DD6F-B049-9098-3A9CC68A103E}"/>
                </a:ext>
              </a:extLst>
            </p:cNvPr>
            <p:cNvCxnSpPr/>
            <p:nvPr/>
          </p:nvCxnSpPr>
          <p:spPr>
            <a:xfrm>
              <a:off x="3211851" y="2647407"/>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80" name="Shape 89">
              <a:extLst>
                <a:ext uri="{FF2B5EF4-FFF2-40B4-BE49-F238E27FC236}">
                  <a16:creationId xmlns:a16="http://schemas.microsoft.com/office/drawing/2014/main" id="{57BAEFEB-DC84-8947-BF4C-E8694DBDB5C2}"/>
                </a:ext>
              </a:extLst>
            </p:cNvPr>
            <p:cNvCxnSpPr/>
            <p:nvPr/>
          </p:nvCxnSpPr>
          <p:spPr>
            <a:xfrm>
              <a:off x="3211851" y="231551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81" name="Shape 89">
              <a:extLst>
                <a:ext uri="{FF2B5EF4-FFF2-40B4-BE49-F238E27FC236}">
                  <a16:creationId xmlns:a16="http://schemas.microsoft.com/office/drawing/2014/main" id="{BD5CBC94-052F-544C-988B-51E6F4EA524F}"/>
                </a:ext>
              </a:extLst>
            </p:cNvPr>
            <p:cNvCxnSpPr/>
            <p:nvPr/>
          </p:nvCxnSpPr>
          <p:spPr>
            <a:xfrm>
              <a:off x="3211851" y="1983617"/>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82" name="Shape 89">
              <a:extLst>
                <a:ext uri="{FF2B5EF4-FFF2-40B4-BE49-F238E27FC236}">
                  <a16:creationId xmlns:a16="http://schemas.microsoft.com/office/drawing/2014/main" id="{48F0E8A3-04DB-084F-8DBC-6428A327F19D}"/>
                </a:ext>
              </a:extLst>
            </p:cNvPr>
            <p:cNvCxnSpPr/>
            <p:nvPr/>
          </p:nvCxnSpPr>
          <p:spPr>
            <a:xfrm>
              <a:off x="3211851" y="1651722"/>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cxnSp>
          <p:nvCxnSpPr>
            <p:cNvPr id="83" name="Shape 89">
              <a:extLst>
                <a:ext uri="{FF2B5EF4-FFF2-40B4-BE49-F238E27FC236}">
                  <a16:creationId xmlns:a16="http://schemas.microsoft.com/office/drawing/2014/main" id="{50366B24-FA95-974D-9180-0E6AC701D593}"/>
                </a:ext>
              </a:extLst>
            </p:cNvPr>
            <p:cNvCxnSpPr/>
            <p:nvPr/>
          </p:nvCxnSpPr>
          <p:spPr>
            <a:xfrm>
              <a:off x="3211851" y="1319826"/>
              <a:ext cx="4950799" cy="2484"/>
            </a:xfrm>
            <a:prstGeom prst="straightConnector1">
              <a:avLst/>
            </a:prstGeom>
            <a:noFill/>
            <a:ln w="6350" cap="flat" cmpd="sng">
              <a:solidFill>
                <a:schemeClr val="bg2">
                  <a:lumMod val="50000"/>
                </a:schemeClr>
              </a:solidFill>
              <a:prstDash val="solid"/>
              <a:round/>
              <a:headEnd type="none" w="med" len="med"/>
              <a:tailEnd type="none" w="med" len="med"/>
            </a:ln>
          </p:spPr>
        </p:cxnSp>
      </p:grpSp>
      <p:sp>
        <p:nvSpPr>
          <p:cNvPr id="68" name="矩形: 圓角 113">
            <a:extLst>
              <a:ext uri="{FF2B5EF4-FFF2-40B4-BE49-F238E27FC236}">
                <a16:creationId xmlns:a16="http://schemas.microsoft.com/office/drawing/2014/main" id="{6B34D4F8-4AB1-2748-800B-81DD01163987}"/>
              </a:ext>
            </a:extLst>
          </p:cNvPr>
          <p:cNvSpPr/>
          <p:nvPr/>
        </p:nvSpPr>
        <p:spPr>
          <a:xfrm rot="16200000">
            <a:off x="2931755" y="2417144"/>
            <a:ext cx="703470" cy="399351"/>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69" name="矩形: 圓角 114">
            <a:extLst>
              <a:ext uri="{FF2B5EF4-FFF2-40B4-BE49-F238E27FC236}">
                <a16:creationId xmlns:a16="http://schemas.microsoft.com/office/drawing/2014/main" id="{1A9940C6-6349-1944-8E6F-029B9DD48FBE}"/>
              </a:ext>
            </a:extLst>
          </p:cNvPr>
          <p:cNvSpPr/>
          <p:nvPr/>
        </p:nvSpPr>
        <p:spPr>
          <a:xfrm rot="16200000">
            <a:off x="3644618" y="2449481"/>
            <a:ext cx="638793" cy="399350"/>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70" name="Shape 83">
            <a:extLst>
              <a:ext uri="{FF2B5EF4-FFF2-40B4-BE49-F238E27FC236}">
                <a16:creationId xmlns:a16="http://schemas.microsoft.com/office/drawing/2014/main" id="{AA751938-647B-0245-BE18-EA728AA72C5C}"/>
              </a:ext>
            </a:extLst>
          </p:cNvPr>
          <p:cNvSpPr txBox="1"/>
          <p:nvPr/>
        </p:nvSpPr>
        <p:spPr>
          <a:xfrm>
            <a:off x="3058558" y="2249462"/>
            <a:ext cx="424607"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294</a:t>
            </a:r>
            <a:endParaRPr lang="zh-TW" sz="900" b="1" i="0" u="none" strike="noStrike" cap="none">
              <a:solidFill>
                <a:schemeClr val="lt1"/>
              </a:solidFill>
              <a:cs typeface="+mn-ea"/>
              <a:sym typeface="+mn-lt"/>
            </a:endParaRPr>
          </a:p>
        </p:txBody>
      </p:sp>
      <p:sp>
        <p:nvSpPr>
          <p:cNvPr id="71" name="Shape 83">
            <a:extLst>
              <a:ext uri="{FF2B5EF4-FFF2-40B4-BE49-F238E27FC236}">
                <a16:creationId xmlns:a16="http://schemas.microsoft.com/office/drawing/2014/main" id="{887D8D0C-03CE-5C45-B8D9-CA929BE3A87C}"/>
              </a:ext>
            </a:extLst>
          </p:cNvPr>
          <p:cNvSpPr txBox="1"/>
          <p:nvPr/>
        </p:nvSpPr>
        <p:spPr>
          <a:xfrm>
            <a:off x="3746080" y="2336862"/>
            <a:ext cx="417609"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2</a:t>
            </a:r>
            <a:r>
              <a:rPr lang="en-US" altLang="zh-TW" sz="900" b="1" i="0" u="none" strike="noStrike" cap="none">
                <a:solidFill>
                  <a:schemeClr val="lt1"/>
                </a:solidFill>
                <a:cs typeface="+mn-ea"/>
                <a:sym typeface="+mn-lt"/>
              </a:rPr>
              <a:t>87</a:t>
            </a:r>
            <a:endParaRPr lang="zh-TW" sz="900" b="1" i="0" u="none" strike="noStrike" cap="none">
              <a:solidFill>
                <a:schemeClr val="lt1"/>
              </a:solidFill>
              <a:cs typeface="+mn-ea"/>
              <a:sym typeface="+mn-lt"/>
            </a:endParaRPr>
          </a:p>
        </p:txBody>
      </p:sp>
      <p:sp>
        <p:nvSpPr>
          <p:cNvPr id="72" name="矩形: 圓角 115">
            <a:extLst>
              <a:ext uri="{FF2B5EF4-FFF2-40B4-BE49-F238E27FC236}">
                <a16:creationId xmlns:a16="http://schemas.microsoft.com/office/drawing/2014/main" id="{BD09918B-CED1-0143-8098-C803642B19B4}"/>
              </a:ext>
            </a:extLst>
          </p:cNvPr>
          <p:cNvSpPr/>
          <p:nvPr/>
        </p:nvSpPr>
        <p:spPr>
          <a:xfrm rot="16200000">
            <a:off x="4929299" y="2098232"/>
            <a:ext cx="1361612" cy="399351"/>
          </a:xfrm>
          <a:prstGeom prst="roundRect">
            <a:avLst/>
          </a:prstGeom>
          <a:gradFill>
            <a:gsLst>
              <a:gs pos="0">
                <a:schemeClr val="accent1">
                  <a:lumMod val="5000"/>
                  <a:lumOff val="95000"/>
                  <a:alpha val="0"/>
                </a:schemeClr>
              </a:gs>
              <a:gs pos="62000">
                <a:schemeClr val="tx2">
                  <a:lumMod val="75000"/>
                </a:schemeClr>
              </a:gs>
              <a:gs pos="7000">
                <a:schemeClr val="tx2">
                  <a:lumMod val="60000"/>
                  <a:lumOff val="40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73" name="矩形: 圓角 116">
            <a:extLst>
              <a:ext uri="{FF2B5EF4-FFF2-40B4-BE49-F238E27FC236}">
                <a16:creationId xmlns:a16="http://schemas.microsoft.com/office/drawing/2014/main" id="{B0C596A3-5EC9-5D43-9D3F-A8F365CBC68B}"/>
              </a:ext>
            </a:extLst>
          </p:cNvPr>
          <p:cNvSpPr/>
          <p:nvPr/>
        </p:nvSpPr>
        <p:spPr>
          <a:xfrm rot="16200000">
            <a:off x="5624892" y="2109848"/>
            <a:ext cx="1328220" cy="399350"/>
          </a:xfrm>
          <a:prstGeom prst="roundRect">
            <a:avLst/>
          </a:prstGeom>
          <a:gradFill>
            <a:gsLst>
              <a:gs pos="0">
                <a:schemeClr val="accent1">
                  <a:lumMod val="5000"/>
                  <a:lumOff val="95000"/>
                  <a:alpha val="0"/>
                </a:schemeClr>
              </a:gs>
              <a:gs pos="62000">
                <a:srgbClr val="1B2911"/>
              </a:gs>
              <a:gs pos="7000">
                <a:schemeClr val="accent6">
                  <a:lumMod val="75000"/>
                </a:schemeClr>
              </a:gs>
            </a:gsLst>
            <a:lin ang="0" scaled="0"/>
          </a:gradFill>
          <a:ln>
            <a:noFill/>
          </a:ln>
          <a:effectLst>
            <a:outerShdw blurRad="50800" dist="127000" dir="1920000" sx="91000" sy="91000" algn="ctr" rotWithShape="0">
              <a:schemeClr val="bg2">
                <a:lumMod val="50000"/>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cs typeface="+mn-ea"/>
              <a:sym typeface="+mn-lt"/>
            </a:endParaRPr>
          </a:p>
        </p:txBody>
      </p:sp>
      <p:sp>
        <p:nvSpPr>
          <p:cNvPr id="74" name="Shape 83">
            <a:extLst>
              <a:ext uri="{FF2B5EF4-FFF2-40B4-BE49-F238E27FC236}">
                <a16:creationId xmlns:a16="http://schemas.microsoft.com/office/drawing/2014/main" id="{8A7453A8-4EF6-D444-BBB4-AFFE1F9D9AFC}"/>
              </a:ext>
            </a:extLst>
          </p:cNvPr>
          <p:cNvSpPr txBox="1"/>
          <p:nvPr/>
        </p:nvSpPr>
        <p:spPr>
          <a:xfrm>
            <a:off x="5385174" y="1601764"/>
            <a:ext cx="439882"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586</a:t>
            </a:r>
            <a:endParaRPr lang="zh-TW" sz="900" b="1" i="0" u="none" strike="noStrike" cap="none">
              <a:solidFill>
                <a:schemeClr val="lt1"/>
              </a:solidFill>
              <a:cs typeface="+mn-ea"/>
              <a:sym typeface="+mn-lt"/>
            </a:endParaRPr>
          </a:p>
        </p:txBody>
      </p:sp>
      <p:sp>
        <p:nvSpPr>
          <p:cNvPr id="75" name="Shape 83">
            <a:extLst>
              <a:ext uri="{FF2B5EF4-FFF2-40B4-BE49-F238E27FC236}">
                <a16:creationId xmlns:a16="http://schemas.microsoft.com/office/drawing/2014/main" id="{8494B6E2-681D-A442-BB80-97E6A3BF6C75}"/>
              </a:ext>
            </a:extLst>
          </p:cNvPr>
          <p:cNvSpPr txBox="1"/>
          <p:nvPr/>
        </p:nvSpPr>
        <p:spPr>
          <a:xfrm>
            <a:off x="6089327" y="1632342"/>
            <a:ext cx="399350" cy="188721"/>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900" b="1">
                <a:solidFill>
                  <a:schemeClr val="lt1"/>
                </a:solidFill>
                <a:cs typeface="+mn-ea"/>
                <a:sym typeface="+mn-lt"/>
              </a:rPr>
              <a:t>574</a:t>
            </a:r>
            <a:endParaRPr lang="zh-TW" sz="900" b="1" i="0" u="none" strike="noStrike" cap="none">
              <a:solidFill>
                <a:schemeClr val="lt1"/>
              </a:solidFill>
              <a:cs typeface="+mn-ea"/>
              <a:sym typeface="+mn-lt"/>
            </a:endParaRPr>
          </a:p>
        </p:txBody>
      </p:sp>
      <p:sp>
        <p:nvSpPr>
          <p:cNvPr id="45" name="Shape 92">
            <a:extLst>
              <a:ext uri="{FF2B5EF4-FFF2-40B4-BE49-F238E27FC236}">
                <a16:creationId xmlns:a16="http://schemas.microsoft.com/office/drawing/2014/main" id="{59752BB4-A7EE-4F83-AD14-2750F175F2C0}"/>
              </a:ext>
            </a:extLst>
          </p:cNvPr>
          <p:cNvSpPr txBox="1"/>
          <p:nvPr/>
        </p:nvSpPr>
        <p:spPr>
          <a:xfrm>
            <a:off x="2193374" y="2810498"/>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0</a:t>
            </a:r>
          </a:p>
        </p:txBody>
      </p:sp>
      <p:sp>
        <p:nvSpPr>
          <p:cNvPr id="47" name="Shape 92">
            <a:extLst>
              <a:ext uri="{FF2B5EF4-FFF2-40B4-BE49-F238E27FC236}">
                <a16:creationId xmlns:a16="http://schemas.microsoft.com/office/drawing/2014/main" id="{D90D4458-D4A1-42B6-BBE6-9EF28BC8ED33}"/>
              </a:ext>
            </a:extLst>
          </p:cNvPr>
          <p:cNvSpPr txBox="1"/>
          <p:nvPr/>
        </p:nvSpPr>
        <p:spPr>
          <a:xfrm>
            <a:off x="2193374" y="2468736"/>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1</a:t>
            </a:r>
            <a:r>
              <a:rPr lang="en-US" altLang="zh-TW" sz="800" b="1" i="0" u="none" strike="noStrike" cap="none">
                <a:solidFill>
                  <a:srgbClr val="2A2A2A"/>
                </a:solidFill>
                <a:cs typeface="+mn-ea"/>
                <a:sym typeface="+mn-lt"/>
              </a:rPr>
              <a:t>00</a:t>
            </a:r>
            <a:endParaRPr lang="zh-TW" sz="800" b="1" i="0" u="none" strike="noStrike" cap="none">
              <a:solidFill>
                <a:srgbClr val="2A2A2A"/>
              </a:solidFill>
              <a:cs typeface="+mn-ea"/>
              <a:sym typeface="+mn-lt"/>
            </a:endParaRPr>
          </a:p>
        </p:txBody>
      </p:sp>
      <p:sp>
        <p:nvSpPr>
          <p:cNvPr id="48" name="Shape 92">
            <a:extLst>
              <a:ext uri="{FF2B5EF4-FFF2-40B4-BE49-F238E27FC236}">
                <a16:creationId xmlns:a16="http://schemas.microsoft.com/office/drawing/2014/main" id="{F3D0C6D4-7F2B-47A6-89E9-7C911BC1621B}"/>
              </a:ext>
            </a:extLst>
          </p:cNvPr>
          <p:cNvSpPr txBox="1"/>
          <p:nvPr/>
        </p:nvSpPr>
        <p:spPr>
          <a:xfrm>
            <a:off x="2193374" y="2237585"/>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2</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85" name="Shape 92">
            <a:extLst>
              <a:ext uri="{FF2B5EF4-FFF2-40B4-BE49-F238E27FC236}">
                <a16:creationId xmlns:a16="http://schemas.microsoft.com/office/drawing/2014/main" id="{0B1C2984-5991-4209-93F4-B5B75B1035AF}"/>
              </a:ext>
            </a:extLst>
          </p:cNvPr>
          <p:cNvSpPr txBox="1"/>
          <p:nvPr/>
        </p:nvSpPr>
        <p:spPr>
          <a:xfrm>
            <a:off x="2193374" y="2016380"/>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3</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88" name="Shape 92">
            <a:extLst>
              <a:ext uri="{FF2B5EF4-FFF2-40B4-BE49-F238E27FC236}">
                <a16:creationId xmlns:a16="http://schemas.microsoft.com/office/drawing/2014/main" id="{5C4A9851-B3B5-4A0F-A854-CED437113FAB}"/>
              </a:ext>
            </a:extLst>
          </p:cNvPr>
          <p:cNvSpPr txBox="1"/>
          <p:nvPr/>
        </p:nvSpPr>
        <p:spPr>
          <a:xfrm>
            <a:off x="2193374" y="1782307"/>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4</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89" name="Shape 92">
            <a:extLst>
              <a:ext uri="{FF2B5EF4-FFF2-40B4-BE49-F238E27FC236}">
                <a16:creationId xmlns:a16="http://schemas.microsoft.com/office/drawing/2014/main" id="{D59F275B-98E2-456B-9272-174EDB513872}"/>
              </a:ext>
            </a:extLst>
          </p:cNvPr>
          <p:cNvSpPr txBox="1"/>
          <p:nvPr/>
        </p:nvSpPr>
        <p:spPr>
          <a:xfrm>
            <a:off x="2193374" y="1562921"/>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5</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90" name="Shape 92">
            <a:extLst>
              <a:ext uri="{FF2B5EF4-FFF2-40B4-BE49-F238E27FC236}">
                <a16:creationId xmlns:a16="http://schemas.microsoft.com/office/drawing/2014/main" id="{80520666-CFA0-48CA-AEAC-A6907A680165}"/>
              </a:ext>
            </a:extLst>
          </p:cNvPr>
          <p:cNvSpPr txBox="1"/>
          <p:nvPr/>
        </p:nvSpPr>
        <p:spPr>
          <a:xfrm>
            <a:off x="2193374" y="1334754"/>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6</a:t>
            </a:r>
            <a:r>
              <a:rPr lang="en-US" altLang="zh-TW" sz="800" b="1" i="0" u="none" strike="noStrike" cap="none">
                <a:solidFill>
                  <a:srgbClr val="2A2A2A"/>
                </a:solidFill>
                <a:cs typeface="+mn-ea"/>
                <a:sym typeface="+mn-lt"/>
              </a:rPr>
              <a:t>0</a:t>
            </a:r>
            <a:r>
              <a:rPr lang="zh-TW" sz="800" b="1" i="0" u="none" strike="noStrike" cap="none">
                <a:solidFill>
                  <a:srgbClr val="2A2A2A"/>
                </a:solidFill>
                <a:cs typeface="+mn-ea"/>
                <a:sym typeface="+mn-lt"/>
              </a:rPr>
              <a:t>0</a:t>
            </a:r>
          </a:p>
        </p:txBody>
      </p:sp>
      <p:sp>
        <p:nvSpPr>
          <p:cNvPr id="91" name="Shape 92">
            <a:extLst>
              <a:ext uri="{FF2B5EF4-FFF2-40B4-BE49-F238E27FC236}">
                <a16:creationId xmlns:a16="http://schemas.microsoft.com/office/drawing/2014/main" id="{40107265-DE06-4CCB-8CEA-599072792EA5}"/>
              </a:ext>
            </a:extLst>
          </p:cNvPr>
          <p:cNvSpPr txBox="1"/>
          <p:nvPr/>
        </p:nvSpPr>
        <p:spPr>
          <a:xfrm>
            <a:off x="2193374" y="1098732"/>
            <a:ext cx="354926" cy="16327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zh-TW" sz="800" b="1" i="0" u="none" strike="noStrike" cap="none">
                <a:solidFill>
                  <a:srgbClr val="2A2A2A"/>
                </a:solidFill>
                <a:cs typeface="+mn-ea"/>
                <a:sym typeface="+mn-lt"/>
              </a:rPr>
              <a:t>  </a:t>
            </a:r>
            <a:r>
              <a:rPr lang="en-US" altLang="zh-TW" sz="800" b="1">
                <a:solidFill>
                  <a:srgbClr val="2A2A2A"/>
                </a:solidFill>
                <a:cs typeface="+mn-ea"/>
                <a:sym typeface="+mn-lt"/>
              </a:rPr>
              <a:t>70</a:t>
            </a:r>
            <a:r>
              <a:rPr lang="zh-TW" sz="800" b="1" i="0" u="none" strike="noStrike" cap="none">
                <a:solidFill>
                  <a:srgbClr val="2A2A2A"/>
                </a:solidFill>
                <a:cs typeface="+mn-ea"/>
                <a:sym typeface="+mn-lt"/>
              </a:rPr>
              <a:t>0</a:t>
            </a:r>
          </a:p>
        </p:txBody>
      </p:sp>
      <p:sp>
        <p:nvSpPr>
          <p:cNvPr id="92" name="Shape 89">
            <a:extLst>
              <a:ext uri="{FF2B5EF4-FFF2-40B4-BE49-F238E27FC236}">
                <a16:creationId xmlns:a16="http://schemas.microsoft.com/office/drawing/2014/main" id="{416E671B-CC35-458E-9345-F13960D89D85}"/>
              </a:ext>
            </a:extLst>
          </p:cNvPr>
          <p:cNvSpPr txBox="1"/>
          <p:nvPr/>
        </p:nvSpPr>
        <p:spPr>
          <a:xfrm>
            <a:off x="1935098" y="2920980"/>
            <a:ext cx="646780" cy="242543"/>
          </a:xfrm>
          <a:prstGeom prst="rect">
            <a:avLst/>
          </a:prstGeom>
          <a:noFill/>
          <a:ln>
            <a:noFill/>
          </a:ln>
        </p:spPr>
        <p:txBody>
          <a:bodyPr wrap="square" lIns="91425" tIns="45700" rIns="91425" bIns="45700" anchor="t" anchorCtr="0">
            <a:noAutofit/>
          </a:bodyPr>
          <a:lstStyle/>
          <a:p>
            <a:pPr lvl="0">
              <a:buClr>
                <a:srgbClr val="9F5900"/>
              </a:buClr>
              <a:buSzPct val="25000"/>
            </a:pPr>
            <a:r>
              <a:rPr lang="en-US" sz="650" b="1">
                <a:solidFill>
                  <a:srgbClr val="2A2A2A"/>
                </a:solidFill>
                <a:cs typeface="+mn-ea"/>
                <a:sym typeface="+mn-lt"/>
              </a:rPr>
              <a:t>  </a:t>
            </a:r>
            <a:r>
              <a:rPr lang="en-US" altLang="zh-TW" sz="650" b="1">
                <a:solidFill>
                  <a:srgbClr val="2A2A2A"/>
                </a:solidFill>
                <a:cs typeface="+mn-ea"/>
                <a:sym typeface="+mn-lt"/>
              </a:rPr>
              <a:t>(</a:t>
            </a:r>
            <a:r>
              <a:rPr lang="en-US" sz="650" b="1">
                <a:solidFill>
                  <a:srgbClr val="2A2A2A"/>
                </a:solidFill>
                <a:cs typeface="+mn-ea"/>
                <a:sym typeface="+mn-lt"/>
              </a:rPr>
              <a:t>MB/s)</a:t>
            </a:r>
            <a:endParaRPr lang="en-US" sz="650" b="1" i="0" u="none" strike="noStrike" cap="none">
              <a:solidFill>
                <a:srgbClr val="2A2A2A"/>
              </a:solidFill>
              <a:cs typeface="+mn-ea"/>
              <a:sym typeface="+mn-lt"/>
            </a:endParaRPr>
          </a:p>
        </p:txBody>
      </p:sp>
      <p:sp>
        <p:nvSpPr>
          <p:cNvPr id="93" name="Shape 100">
            <a:extLst>
              <a:ext uri="{FF2B5EF4-FFF2-40B4-BE49-F238E27FC236}">
                <a16:creationId xmlns:a16="http://schemas.microsoft.com/office/drawing/2014/main" id="{E26B5908-5281-4E2F-B85A-A99EEB6B235B}"/>
              </a:ext>
            </a:extLst>
          </p:cNvPr>
          <p:cNvSpPr txBox="1"/>
          <p:nvPr/>
        </p:nvSpPr>
        <p:spPr>
          <a:xfrm>
            <a:off x="5150877" y="3144373"/>
            <a:ext cx="1606664" cy="325970"/>
          </a:xfrm>
          <a:prstGeom prst="rect">
            <a:avLst/>
          </a:prstGeom>
          <a:gradFill>
            <a:gsLst>
              <a:gs pos="3000">
                <a:srgbClr val="EF8D4B"/>
              </a:gs>
              <a:gs pos="100000">
                <a:srgbClr val="EB6E19"/>
              </a:gs>
            </a:gsLst>
            <a:lin ang="0" scaled="0"/>
          </a:gradFill>
          <a:ln>
            <a:noFill/>
          </a:ln>
        </p:spPr>
        <p:txBody>
          <a:bodyPr wrap="square" lIns="91425" tIns="45700" rIns="91425" bIns="45700" anchor="ctr" anchorCtr="0">
            <a:noAutofit/>
          </a:bodyPr>
          <a:lstStyle/>
          <a:p>
            <a:pPr algn="ctr">
              <a:buClr>
                <a:srgbClr val="9F5900"/>
              </a:buClr>
              <a:buSzPct val="25000"/>
            </a:pPr>
            <a:r>
              <a:rPr lang="en-US" altLang="zh-TW" sz="1000" b="1" dirty="0">
                <a:solidFill>
                  <a:schemeClr val="bg1"/>
                </a:solidFill>
                <a:cs typeface="+mn-ea"/>
                <a:sym typeface="+mn-lt"/>
              </a:rPr>
              <a:t>2 x 2.5GbE </a:t>
            </a:r>
            <a:r>
              <a:rPr lang="en-US" altLang="zh-TW" sz="1000" b="1" dirty="0" smtClean="0">
                <a:solidFill>
                  <a:schemeClr val="bg1"/>
                </a:solidFill>
                <a:cs typeface="+mn-ea"/>
                <a:sym typeface="+mn-lt"/>
              </a:rPr>
              <a:t>port </a:t>
            </a:r>
            <a:r>
              <a:rPr lang="en-US" altLang="zh-TW" sz="1000" b="1" dirty="0" err="1" smtClean="0">
                <a:solidFill>
                  <a:schemeClr val="bg1"/>
                </a:solidFill>
                <a:cs typeface="+mn-ea"/>
                <a:sym typeface="+mn-lt"/>
              </a:rPr>
              <a:t>trunking</a:t>
            </a:r>
            <a:endParaRPr lang="en-US" altLang="zh-TW" sz="1000" b="1" dirty="0">
              <a:solidFill>
                <a:schemeClr val="bg1"/>
              </a:solidFill>
              <a:cs typeface="+mn-ea"/>
              <a:sym typeface="+mn-lt"/>
            </a:endParaRPr>
          </a:p>
        </p:txBody>
      </p:sp>
      <p:sp>
        <p:nvSpPr>
          <p:cNvPr id="94" name="Shape 101">
            <a:extLst>
              <a:ext uri="{FF2B5EF4-FFF2-40B4-BE49-F238E27FC236}">
                <a16:creationId xmlns:a16="http://schemas.microsoft.com/office/drawing/2014/main" id="{3E581164-796B-4195-84B0-E94D19C3FC83}"/>
              </a:ext>
            </a:extLst>
          </p:cNvPr>
          <p:cNvSpPr txBox="1"/>
          <p:nvPr/>
        </p:nvSpPr>
        <p:spPr>
          <a:xfrm>
            <a:off x="2825662" y="3144370"/>
            <a:ext cx="1606843" cy="325971"/>
          </a:xfrm>
          <a:prstGeom prst="rect">
            <a:avLst/>
          </a:prstGeom>
          <a:gradFill>
            <a:gsLst>
              <a:gs pos="3000">
                <a:srgbClr val="EF8D4B"/>
              </a:gs>
              <a:gs pos="100000">
                <a:srgbClr val="EB6E19"/>
              </a:gs>
            </a:gsLst>
            <a:lin ang="0" scaled="0"/>
          </a:gradFill>
          <a:ln>
            <a:noFill/>
          </a:ln>
        </p:spPr>
        <p:txBody>
          <a:bodyPr wrap="square" lIns="91425" tIns="45700" rIns="91425" bIns="45700" anchor="ctr" anchorCtr="0">
            <a:noAutofit/>
          </a:bodyPr>
          <a:lstStyle/>
          <a:p>
            <a:pPr lvl="0" algn="ctr">
              <a:buClr>
                <a:srgbClr val="9F5900"/>
              </a:buClr>
              <a:buSzPct val="25000"/>
            </a:pPr>
            <a:r>
              <a:rPr lang="en-US" altLang="zh-TW" sz="1100" b="1">
                <a:solidFill>
                  <a:schemeClr val="bg1"/>
                </a:solidFill>
                <a:cs typeface="+mn-ea"/>
                <a:sym typeface="+mn-lt"/>
              </a:rPr>
              <a:t>1 x 2.5GbE</a:t>
            </a:r>
          </a:p>
        </p:txBody>
      </p:sp>
    </p:spTree>
    <p:extLst>
      <p:ext uri="{BB962C8B-B14F-4D97-AF65-F5344CB8AC3E}">
        <p14:creationId xmlns:p14="http://schemas.microsoft.com/office/powerpoint/2010/main" val="1855575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9C3E05C8-2881-45AE-8E61-D953224BCA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2813" y="798896"/>
            <a:ext cx="7634230" cy="4802259"/>
          </a:xfrm>
          <a:prstGeom prst="rect">
            <a:avLst/>
          </a:prstGeom>
        </p:spPr>
      </p:pic>
      <p:pic>
        <p:nvPicPr>
          <p:cNvPr id="26" name="圖片 25">
            <a:extLst>
              <a:ext uri="{FF2B5EF4-FFF2-40B4-BE49-F238E27FC236}">
                <a16:creationId xmlns:a16="http://schemas.microsoft.com/office/drawing/2014/main" id="{BE88B492-769A-4903-8C22-3B98183425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132" y="3827314"/>
            <a:ext cx="8695267" cy="692976"/>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0" y="132859"/>
            <a:ext cx="9143999" cy="822960"/>
          </a:xfrm>
          <a:effectLst/>
        </p:spPr>
        <p:txBody>
          <a:bodyPr>
            <a:normAutofit/>
          </a:bodyPr>
          <a:lstStyle/>
          <a:p>
            <a:pPr algn="ctr"/>
            <a:r>
              <a:rPr lang="en-US" altLang="ja-JP" sz="3200">
                <a:solidFill>
                  <a:schemeClr val="bg2">
                    <a:lumMod val="10000"/>
                  </a:schemeClr>
                </a:solidFill>
                <a:latin typeface="+mn-lt"/>
                <a:ea typeface="+mn-ea"/>
                <a:cs typeface="+mn-ea"/>
                <a:sym typeface="+mn-lt"/>
              </a:rPr>
              <a:t>TBS-4</a:t>
            </a:r>
            <a:r>
              <a:rPr lang="en-US" altLang="zh-TW" sz="3200">
                <a:solidFill>
                  <a:schemeClr val="bg2">
                    <a:lumMod val="10000"/>
                  </a:schemeClr>
                </a:solidFill>
                <a:latin typeface="+mn-lt"/>
                <a:ea typeface="+mn-ea"/>
                <a:cs typeface="+mn-ea"/>
                <a:sym typeface="+mn-lt"/>
              </a:rPr>
              <a:t>64</a:t>
            </a:r>
            <a:r>
              <a:rPr lang="en-US" altLang="ja-JP" sz="3200">
                <a:solidFill>
                  <a:schemeClr val="bg2">
                    <a:lumMod val="10000"/>
                  </a:schemeClr>
                </a:solidFill>
                <a:latin typeface="+mn-lt"/>
                <a:ea typeface="+mn-ea"/>
                <a:cs typeface="+mn-ea"/>
                <a:sym typeface="+mn-lt"/>
              </a:rPr>
              <a:t> </a:t>
            </a:r>
            <a:r>
              <a:rPr lang="en-US" altLang="zh-CN" sz="3200">
                <a:solidFill>
                  <a:schemeClr val="bg2">
                    <a:lumMod val="10000"/>
                  </a:schemeClr>
                </a:solidFill>
                <a:latin typeface="+mn-lt"/>
                <a:ea typeface="+mn-ea"/>
                <a:cs typeface="+mn-ea"/>
                <a:sym typeface="+mn-lt"/>
              </a:rPr>
              <a:t>front view</a:t>
            </a:r>
            <a:endParaRPr lang="en-US" sz="3200">
              <a:solidFill>
                <a:schemeClr val="bg2">
                  <a:lumMod val="10000"/>
                </a:schemeClr>
              </a:solidFill>
              <a:latin typeface="+mn-lt"/>
              <a:ea typeface="+mn-ea"/>
              <a:cs typeface="+mn-ea"/>
              <a:sym typeface="+mn-lt"/>
            </a:endParaRPr>
          </a:p>
        </p:txBody>
      </p:sp>
      <p:sp>
        <p:nvSpPr>
          <p:cNvPr id="5" name="TextBox 4">
            <a:extLst>
              <a:ext uri="{FF2B5EF4-FFF2-40B4-BE49-F238E27FC236}">
                <a16:creationId xmlns:a16="http://schemas.microsoft.com/office/drawing/2014/main" id="{1240DD9B-52B7-6D47-B827-243DA7440920}"/>
              </a:ext>
            </a:extLst>
          </p:cNvPr>
          <p:cNvSpPr txBox="1"/>
          <p:nvPr/>
        </p:nvSpPr>
        <p:spPr>
          <a:xfrm>
            <a:off x="670796" y="1373257"/>
            <a:ext cx="1627369" cy="323165"/>
          </a:xfrm>
          <a:prstGeom prst="rect">
            <a:avLst/>
          </a:prstGeom>
          <a:noFill/>
        </p:spPr>
        <p:txBody>
          <a:bodyPr wrap="none" rtlCol="0">
            <a:spAutoFit/>
          </a:bodyPr>
          <a:lstStyle/>
          <a:p>
            <a:r>
              <a:rPr lang="en-US" sz="1500">
                <a:cs typeface="+mn-ea"/>
                <a:sym typeface="+mn-lt"/>
              </a:rPr>
              <a:t>USB OTC </a:t>
            </a:r>
            <a:r>
              <a:rPr lang="en-US" altLang="zh-CN" sz="1500">
                <a:cs typeface="+mn-ea"/>
                <a:sym typeface="+mn-lt"/>
              </a:rPr>
              <a:t>button</a:t>
            </a:r>
          </a:p>
        </p:txBody>
      </p:sp>
      <p:sp>
        <p:nvSpPr>
          <p:cNvPr id="6" name="TextBox 5">
            <a:extLst>
              <a:ext uri="{FF2B5EF4-FFF2-40B4-BE49-F238E27FC236}">
                <a16:creationId xmlns:a16="http://schemas.microsoft.com/office/drawing/2014/main" id="{A58CAF36-4989-444D-B218-5CB0AA580097}"/>
              </a:ext>
            </a:extLst>
          </p:cNvPr>
          <p:cNvSpPr txBox="1"/>
          <p:nvPr/>
        </p:nvSpPr>
        <p:spPr>
          <a:xfrm>
            <a:off x="1178774" y="4597971"/>
            <a:ext cx="1959191" cy="323165"/>
          </a:xfrm>
          <a:prstGeom prst="rect">
            <a:avLst/>
          </a:prstGeom>
          <a:noFill/>
        </p:spPr>
        <p:txBody>
          <a:bodyPr wrap="none" rtlCol="0">
            <a:spAutoFit/>
          </a:bodyPr>
          <a:lstStyle/>
          <a:p>
            <a:r>
              <a:rPr lang="en-US" altLang="zh-CN" sz="1500">
                <a:cs typeface="+mn-ea"/>
                <a:sym typeface="+mn-lt"/>
              </a:rPr>
              <a:t>USB 3.2 Gen 1 ports</a:t>
            </a:r>
            <a:endParaRPr lang="en-US" sz="1500">
              <a:cs typeface="+mn-ea"/>
              <a:sym typeface="+mn-lt"/>
            </a:endParaRPr>
          </a:p>
        </p:txBody>
      </p:sp>
      <p:sp>
        <p:nvSpPr>
          <p:cNvPr id="7" name="TextBox 6">
            <a:extLst>
              <a:ext uri="{FF2B5EF4-FFF2-40B4-BE49-F238E27FC236}">
                <a16:creationId xmlns:a16="http://schemas.microsoft.com/office/drawing/2014/main" id="{92562A29-C952-F04B-A40C-583B34EEBDD1}"/>
              </a:ext>
            </a:extLst>
          </p:cNvPr>
          <p:cNvSpPr txBox="1"/>
          <p:nvPr/>
        </p:nvSpPr>
        <p:spPr>
          <a:xfrm>
            <a:off x="3625479" y="4597971"/>
            <a:ext cx="2867424" cy="323165"/>
          </a:xfrm>
          <a:prstGeom prst="rect">
            <a:avLst/>
          </a:prstGeom>
          <a:noFill/>
        </p:spPr>
        <p:txBody>
          <a:bodyPr wrap="square" rtlCol="0">
            <a:spAutoFit/>
          </a:bodyPr>
          <a:lstStyle/>
          <a:p>
            <a:r>
              <a:rPr lang="en-US" altLang="zh-CN" sz="1500">
                <a:cs typeface="+mn-ea"/>
                <a:sym typeface="+mn-lt"/>
              </a:rPr>
              <a:t>M.2 SSD status LEDs</a:t>
            </a:r>
          </a:p>
        </p:txBody>
      </p:sp>
      <p:sp>
        <p:nvSpPr>
          <p:cNvPr id="9" name="TextBox 8">
            <a:extLst>
              <a:ext uri="{FF2B5EF4-FFF2-40B4-BE49-F238E27FC236}">
                <a16:creationId xmlns:a16="http://schemas.microsoft.com/office/drawing/2014/main" id="{0A2B9CFA-5487-1B4B-B991-B1308EDDDF94}"/>
              </a:ext>
            </a:extLst>
          </p:cNvPr>
          <p:cNvSpPr txBox="1"/>
          <p:nvPr/>
        </p:nvSpPr>
        <p:spPr>
          <a:xfrm>
            <a:off x="6867517" y="4502176"/>
            <a:ext cx="1530331" cy="553998"/>
          </a:xfrm>
          <a:prstGeom prst="rect">
            <a:avLst/>
          </a:prstGeom>
          <a:noFill/>
        </p:spPr>
        <p:txBody>
          <a:bodyPr wrap="square" rtlCol="0">
            <a:spAutoFit/>
          </a:bodyPr>
          <a:lstStyle/>
          <a:p>
            <a:r>
              <a:rPr lang="en-US" altLang="zh-CN" sz="1500">
                <a:cs typeface="+mn-ea"/>
                <a:sym typeface="+mn-lt"/>
              </a:rPr>
              <a:t>Power button and status LED</a:t>
            </a:r>
            <a:endParaRPr lang="en-US" sz="1500">
              <a:cs typeface="+mn-ea"/>
              <a:sym typeface="+mn-lt"/>
            </a:endParaRPr>
          </a:p>
        </p:txBody>
      </p:sp>
      <p:sp>
        <p:nvSpPr>
          <p:cNvPr id="17" name="TextBox 16">
            <a:extLst>
              <a:ext uri="{FF2B5EF4-FFF2-40B4-BE49-F238E27FC236}">
                <a16:creationId xmlns:a16="http://schemas.microsoft.com/office/drawing/2014/main" id="{351E2056-3B78-5941-8179-FFC07B12189C}"/>
              </a:ext>
            </a:extLst>
          </p:cNvPr>
          <p:cNvSpPr txBox="1"/>
          <p:nvPr/>
        </p:nvSpPr>
        <p:spPr>
          <a:xfrm>
            <a:off x="5487332" y="1373257"/>
            <a:ext cx="1116011" cy="323165"/>
          </a:xfrm>
          <a:prstGeom prst="rect">
            <a:avLst/>
          </a:prstGeom>
          <a:noFill/>
        </p:spPr>
        <p:txBody>
          <a:bodyPr wrap="none" rtlCol="0">
            <a:spAutoFit/>
          </a:bodyPr>
          <a:lstStyle/>
          <a:p>
            <a:r>
              <a:rPr lang="en-US" altLang="zh-CN" sz="1500">
                <a:cs typeface="+mn-ea"/>
                <a:sym typeface="+mn-lt"/>
              </a:rPr>
              <a:t>IR receiver</a:t>
            </a:r>
            <a:endParaRPr lang="en-US" sz="1500">
              <a:cs typeface="+mn-ea"/>
              <a:sym typeface="+mn-lt"/>
            </a:endParaRPr>
          </a:p>
        </p:txBody>
      </p:sp>
      <p:cxnSp>
        <p:nvCxnSpPr>
          <p:cNvPr id="18" name="直線單箭頭接點 26">
            <a:extLst>
              <a:ext uri="{FF2B5EF4-FFF2-40B4-BE49-F238E27FC236}">
                <a16:creationId xmlns:a16="http://schemas.microsoft.com/office/drawing/2014/main" id="{DC22C746-1811-48E6-8803-760C14ECBAC1}"/>
              </a:ext>
            </a:extLst>
          </p:cNvPr>
          <p:cNvCxnSpPr>
            <a:cxnSpLocks/>
          </p:cNvCxnSpPr>
          <p:nvPr/>
        </p:nvCxnSpPr>
        <p:spPr>
          <a:xfrm>
            <a:off x="1503311" y="1859107"/>
            <a:ext cx="0" cy="1806281"/>
          </a:xfrm>
          <a:prstGeom prst="straightConnector1">
            <a:avLst/>
          </a:prstGeom>
          <a:noFill/>
          <a:ln w="25400" cap="rnd" cmpd="sng">
            <a:solidFill>
              <a:srgbClr val="ED7D31"/>
            </a:solidFill>
            <a:prstDash val="solid"/>
            <a:round/>
            <a:headEnd type="oval" w="lg" len="lg"/>
            <a:tailEnd type="none" w="lg" len="lg"/>
          </a:ln>
          <a:effectLst/>
        </p:spPr>
      </p:cxnSp>
      <p:cxnSp>
        <p:nvCxnSpPr>
          <p:cNvPr id="20" name="直線單箭頭接點 26">
            <a:extLst>
              <a:ext uri="{FF2B5EF4-FFF2-40B4-BE49-F238E27FC236}">
                <a16:creationId xmlns:a16="http://schemas.microsoft.com/office/drawing/2014/main" id="{0CC75B86-D8B5-4FB1-9150-9EC530FFAFFE}"/>
              </a:ext>
            </a:extLst>
          </p:cNvPr>
          <p:cNvCxnSpPr>
            <a:cxnSpLocks/>
          </p:cNvCxnSpPr>
          <p:nvPr/>
        </p:nvCxnSpPr>
        <p:spPr>
          <a:xfrm flipV="1">
            <a:off x="4566921" y="3772106"/>
            <a:ext cx="0" cy="680685"/>
          </a:xfrm>
          <a:prstGeom prst="straightConnector1">
            <a:avLst/>
          </a:prstGeom>
          <a:noFill/>
          <a:ln w="25400" cap="rnd" cmpd="sng">
            <a:solidFill>
              <a:srgbClr val="ED7D31"/>
            </a:solidFill>
            <a:prstDash val="solid"/>
            <a:round/>
            <a:headEnd type="oval" w="lg" len="lg"/>
            <a:tailEnd type="none" w="lg" len="lg"/>
          </a:ln>
          <a:effectLst/>
        </p:spPr>
      </p:cxnSp>
      <p:cxnSp>
        <p:nvCxnSpPr>
          <p:cNvPr id="21" name="直線單箭頭接點 26">
            <a:extLst>
              <a:ext uri="{FF2B5EF4-FFF2-40B4-BE49-F238E27FC236}">
                <a16:creationId xmlns:a16="http://schemas.microsoft.com/office/drawing/2014/main" id="{40B8F8B3-5FE7-4BDE-AB8A-62BF2944D59E}"/>
              </a:ext>
            </a:extLst>
          </p:cNvPr>
          <p:cNvCxnSpPr>
            <a:cxnSpLocks/>
          </p:cNvCxnSpPr>
          <p:nvPr/>
        </p:nvCxnSpPr>
        <p:spPr>
          <a:xfrm>
            <a:off x="6032031" y="1819583"/>
            <a:ext cx="0" cy="1952524"/>
          </a:xfrm>
          <a:prstGeom prst="straightConnector1">
            <a:avLst/>
          </a:prstGeom>
          <a:noFill/>
          <a:ln w="25400" cap="rnd" cmpd="sng">
            <a:solidFill>
              <a:srgbClr val="ED7D31"/>
            </a:solidFill>
            <a:prstDash val="solid"/>
            <a:round/>
            <a:headEnd type="oval" w="lg" len="lg"/>
            <a:tailEnd type="none" w="lg" len="lg"/>
          </a:ln>
          <a:effectLst/>
        </p:spPr>
      </p:cxnSp>
      <p:cxnSp>
        <p:nvCxnSpPr>
          <p:cNvPr id="22" name="直線單箭頭接點 26">
            <a:extLst>
              <a:ext uri="{FF2B5EF4-FFF2-40B4-BE49-F238E27FC236}">
                <a16:creationId xmlns:a16="http://schemas.microsoft.com/office/drawing/2014/main" id="{D143845E-B9CC-49AC-B990-F2C328BD6FAA}"/>
              </a:ext>
            </a:extLst>
          </p:cNvPr>
          <p:cNvCxnSpPr>
            <a:cxnSpLocks/>
          </p:cNvCxnSpPr>
          <p:nvPr/>
        </p:nvCxnSpPr>
        <p:spPr>
          <a:xfrm flipV="1">
            <a:off x="7629063" y="3884491"/>
            <a:ext cx="0" cy="568299"/>
          </a:xfrm>
          <a:prstGeom prst="straightConnector1">
            <a:avLst/>
          </a:prstGeom>
          <a:noFill/>
          <a:ln w="25400" cap="rnd" cmpd="sng">
            <a:solidFill>
              <a:srgbClr val="ED7D31"/>
            </a:solidFill>
            <a:prstDash val="solid"/>
            <a:round/>
            <a:headEnd type="oval" w="lg" len="lg"/>
            <a:tailEnd type="none" w="lg" len="lg"/>
          </a:ln>
          <a:effectLst/>
        </p:spPr>
      </p:cxnSp>
      <p:cxnSp>
        <p:nvCxnSpPr>
          <p:cNvPr id="23" name="接點: 肘形 22">
            <a:extLst>
              <a:ext uri="{FF2B5EF4-FFF2-40B4-BE49-F238E27FC236}">
                <a16:creationId xmlns:a16="http://schemas.microsoft.com/office/drawing/2014/main" id="{46218ECA-84CC-4E78-B02A-6DCFDAA7EB50}"/>
              </a:ext>
            </a:extLst>
          </p:cNvPr>
          <p:cNvCxnSpPr>
            <a:cxnSpLocks/>
          </p:cNvCxnSpPr>
          <p:nvPr/>
        </p:nvCxnSpPr>
        <p:spPr>
          <a:xfrm rot="16200000">
            <a:off x="2259799" y="3548637"/>
            <a:ext cx="1" cy="592658"/>
          </a:xfrm>
          <a:prstGeom prst="bentConnector3">
            <a:avLst>
              <a:gd name="adj1" fmla="val -24977300000"/>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線單箭頭接點 26">
            <a:extLst>
              <a:ext uri="{FF2B5EF4-FFF2-40B4-BE49-F238E27FC236}">
                <a16:creationId xmlns:a16="http://schemas.microsoft.com/office/drawing/2014/main" id="{B310C95B-46E2-47B1-A928-D1A7704E31F7}"/>
              </a:ext>
            </a:extLst>
          </p:cNvPr>
          <p:cNvCxnSpPr>
            <a:cxnSpLocks/>
          </p:cNvCxnSpPr>
          <p:nvPr/>
        </p:nvCxnSpPr>
        <p:spPr>
          <a:xfrm flipV="1">
            <a:off x="2259799" y="4091925"/>
            <a:ext cx="0" cy="410251"/>
          </a:xfrm>
          <a:prstGeom prst="straightConnector1">
            <a:avLst/>
          </a:prstGeom>
          <a:noFill/>
          <a:ln w="25400" cap="rnd" cmpd="sng">
            <a:solidFill>
              <a:srgbClr val="ED7D31"/>
            </a:solidFill>
            <a:prstDash val="solid"/>
            <a:round/>
            <a:headEnd type="oval" w="lg" len="lg"/>
            <a:tailEnd type="none" w="lg" len="lg"/>
          </a:ln>
          <a:effectLst/>
        </p:spPr>
      </p:cxnSp>
    </p:spTree>
    <p:extLst>
      <p:ext uri="{BB962C8B-B14F-4D97-AF65-F5344CB8AC3E}">
        <p14:creationId xmlns:p14="http://schemas.microsoft.com/office/powerpoint/2010/main" val="2634852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圓角 19">
            <a:extLst>
              <a:ext uri="{FF2B5EF4-FFF2-40B4-BE49-F238E27FC236}">
                <a16:creationId xmlns:a16="http://schemas.microsoft.com/office/drawing/2014/main" id="{A32A6809-815B-4284-A542-776CF42EF4F5}"/>
              </a:ext>
            </a:extLst>
          </p:cNvPr>
          <p:cNvSpPr/>
          <p:nvPr/>
        </p:nvSpPr>
        <p:spPr>
          <a:xfrm>
            <a:off x="514472" y="3920130"/>
            <a:ext cx="1529542" cy="379603"/>
          </a:xfrm>
          <a:prstGeom prst="roundRect">
            <a:avLst/>
          </a:prstGeom>
          <a:solidFill>
            <a:srgbClr val="E2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 name="矩形: 圓角 2">
            <a:extLst>
              <a:ext uri="{FF2B5EF4-FFF2-40B4-BE49-F238E27FC236}">
                <a16:creationId xmlns:a16="http://schemas.microsoft.com/office/drawing/2014/main" id="{18EAF44C-606C-4F57-910C-23653604DD4E}"/>
              </a:ext>
            </a:extLst>
          </p:cNvPr>
          <p:cNvSpPr/>
          <p:nvPr/>
        </p:nvSpPr>
        <p:spPr>
          <a:xfrm>
            <a:off x="514472" y="2193028"/>
            <a:ext cx="1575821" cy="379603"/>
          </a:xfrm>
          <a:prstGeom prst="roundRect">
            <a:avLst/>
          </a:prstGeom>
          <a:solidFill>
            <a:srgbClr val="E2CB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3" name="圖片 12">
            <a:extLst>
              <a:ext uri="{FF2B5EF4-FFF2-40B4-BE49-F238E27FC236}">
                <a16:creationId xmlns:a16="http://schemas.microsoft.com/office/drawing/2014/main" id="{986C0C27-F076-4034-AD2F-1BC9311A9B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55" y="2404835"/>
            <a:ext cx="10284680" cy="742218"/>
          </a:xfrm>
          <a:prstGeom prst="rect">
            <a:avLst/>
          </a:prstGeom>
        </p:spPr>
      </p:pic>
      <p:pic>
        <p:nvPicPr>
          <p:cNvPr id="12" name="圖片 11">
            <a:extLst>
              <a:ext uri="{FF2B5EF4-FFF2-40B4-BE49-F238E27FC236}">
                <a16:creationId xmlns:a16="http://schemas.microsoft.com/office/drawing/2014/main" id="{E161D2BC-6126-43F7-BA4A-0F133D8529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8909" y="4506405"/>
            <a:ext cx="10284680" cy="742218"/>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0" y="152222"/>
            <a:ext cx="9143999" cy="822960"/>
          </a:xfrm>
          <a:effectLst/>
        </p:spPr>
        <p:txBody>
          <a:bodyPr>
            <a:normAutofit/>
          </a:bodyPr>
          <a:lstStyle/>
          <a:p>
            <a:pPr algn="ctr"/>
            <a:r>
              <a:rPr lang="en-US" altLang="ja-JP" sz="3200">
                <a:solidFill>
                  <a:schemeClr val="bg2">
                    <a:lumMod val="10000"/>
                  </a:schemeClr>
                </a:solidFill>
                <a:latin typeface="+mn-lt"/>
                <a:ea typeface="+mn-ea"/>
                <a:cs typeface="+mn-ea"/>
                <a:sym typeface="+mn-lt"/>
              </a:rPr>
              <a:t>TBS-</a:t>
            </a:r>
            <a:r>
              <a:rPr lang="en-US" altLang="zh-TW" sz="3200">
                <a:solidFill>
                  <a:schemeClr val="bg2">
                    <a:lumMod val="10000"/>
                  </a:schemeClr>
                </a:solidFill>
                <a:latin typeface="+mn-lt"/>
                <a:ea typeface="+mn-ea"/>
                <a:cs typeface="+mn-ea"/>
                <a:sym typeface="+mn-lt"/>
              </a:rPr>
              <a:t>464</a:t>
            </a:r>
            <a:r>
              <a:rPr lang="en-US" altLang="ja-JP" sz="3200">
                <a:solidFill>
                  <a:schemeClr val="bg2">
                    <a:lumMod val="10000"/>
                  </a:schemeClr>
                </a:solidFill>
                <a:latin typeface="+mn-lt"/>
                <a:ea typeface="+mn-ea"/>
                <a:cs typeface="+mn-ea"/>
                <a:sym typeface="+mn-lt"/>
              </a:rPr>
              <a:t> </a:t>
            </a:r>
            <a:r>
              <a:rPr lang="en-US" altLang="zh-CN" sz="3200">
                <a:solidFill>
                  <a:schemeClr val="bg2">
                    <a:lumMod val="10000"/>
                  </a:schemeClr>
                </a:solidFill>
                <a:latin typeface="+mn-lt"/>
                <a:ea typeface="+mn-ea"/>
                <a:cs typeface="+mn-ea"/>
                <a:sym typeface="+mn-lt"/>
              </a:rPr>
              <a:t>side views</a:t>
            </a:r>
            <a:endParaRPr lang="en-US" sz="3200">
              <a:solidFill>
                <a:schemeClr val="bg2">
                  <a:lumMod val="10000"/>
                </a:schemeClr>
              </a:solidFill>
              <a:latin typeface="+mn-lt"/>
              <a:ea typeface="+mn-ea"/>
              <a:cs typeface="+mn-ea"/>
              <a:sym typeface="+mn-lt"/>
            </a:endParaRPr>
          </a:p>
        </p:txBody>
      </p:sp>
      <p:sp>
        <p:nvSpPr>
          <p:cNvPr id="5" name="TextBox 4">
            <a:extLst>
              <a:ext uri="{FF2B5EF4-FFF2-40B4-BE49-F238E27FC236}">
                <a16:creationId xmlns:a16="http://schemas.microsoft.com/office/drawing/2014/main" id="{1240DD9B-52B7-6D47-B827-243DA7440920}"/>
              </a:ext>
            </a:extLst>
          </p:cNvPr>
          <p:cNvSpPr txBox="1"/>
          <p:nvPr/>
        </p:nvSpPr>
        <p:spPr>
          <a:xfrm>
            <a:off x="241969" y="1774830"/>
            <a:ext cx="1505540" cy="369332"/>
          </a:xfrm>
          <a:prstGeom prst="rect">
            <a:avLst/>
          </a:prstGeom>
          <a:noFill/>
        </p:spPr>
        <p:txBody>
          <a:bodyPr wrap="none" rtlCol="0">
            <a:spAutoFit/>
          </a:bodyPr>
          <a:lstStyle/>
          <a:p>
            <a:r>
              <a:rPr lang="en-US" altLang="zh-CN">
                <a:solidFill>
                  <a:schemeClr val="bg1"/>
                </a:solidFill>
                <a:cs typeface="+mn-ea"/>
                <a:sym typeface="+mn-lt"/>
              </a:rPr>
              <a:t>USB 2.0 port</a:t>
            </a:r>
            <a:endParaRPr lang="en-US">
              <a:solidFill>
                <a:schemeClr val="bg1"/>
              </a:solidFill>
              <a:cs typeface="+mn-ea"/>
              <a:sym typeface="+mn-lt"/>
            </a:endParaRPr>
          </a:p>
        </p:txBody>
      </p:sp>
      <p:sp>
        <p:nvSpPr>
          <p:cNvPr id="21" name="TextBox 20">
            <a:extLst>
              <a:ext uri="{FF2B5EF4-FFF2-40B4-BE49-F238E27FC236}">
                <a16:creationId xmlns:a16="http://schemas.microsoft.com/office/drawing/2014/main" id="{A770831B-3CE3-7D44-BC01-E346B8EDAE7C}"/>
              </a:ext>
            </a:extLst>
          </p:cNvPr>
          <p:cNvSpPr txBox="1"/>
          <p:nvPr/>
        </p:nvSpPr>
        <p:spPr>
          <a:xfrm>
            <a:off x="514473" y="2198163"/>
            <a:ext cx="1210588" cy="369332"/>
          </a:xfrm>
          <a:prstGeom prst="rect">
            <a:avLst/>
          </a:prstGeom>
          <a:noFill/>
        </p:spPr>
        <p:txBody>
          <a:bodyPr wrap="none" rtlCol="0">
            <a:spAutoFit/>
          </a:bodyPr>
          <a:lstStyle/>
          <a:p>
            <a:r>
              <a:rPr lang="en-US" altLang="zh-CN">
                <a:cs typeface="+mn-ea"/>
                <a:sym typeface="+mn-lt"/>
              </a:rPr>
              <a:t>Right side</a:t>
            </a:r>
            <a:endParaRPr lang="en-US">
              <a:cs typeface="+mn-ea"/>
              <a:sym typeface="+mn-lt"/>
            </a:endParaRPr>
          </a:p>
        </p:txBody>
      </p:sp>
      <p:sp>
        <p:nvSpPr>
          <p:cNvPr id="22" name="TextBox 21">
            <a:extLst>
              <a:ext uri="{FF2B5EF4-FFF2-40B4-BE49-F238E27FC236}">
                <a16:creationId xmlns:a16="http://schemas.microsoft.com/office/drawing/2014/main" id="{DBD88617-1F47-0A4A-8A54-AA72E24B32B3}"/>
              </a:ext>
            </a:extLst>
          </p:cNvPr>
          <p:cNvSpPr txBox="1"/>
          <p:nvPr/>
        </p:nvSpPr>
        <p:spPr>
          <a:xfrm>
            <a:off x="558944" y="3930401"/>
            <a:ext cx="1161757" cy="369332"/>
          </a:xfrm>
          <a:prstGeom prst="rect">
            <a:avLst/>
          </a:prstGeom>
          <a:noFill/>
        </p:spPr>
        <p:txBody>
          <a:bodyPr wrap="square" rtlCol="0">
            <a:spAutoFit/>
          </a:bodyPr>
          <a:lstStyle/>
          <a:p>
            <a:r>
              <a:rPr lang="en-US" altLang="zh-CN">
                <a:cs typeface="+mn-ea"/>
                <a:sym typeface="+mn-lt"/>
              </a:rPr>
              <a:t>Left side</a:t>
            </a:r>
            <a:endParaRPr lang="en-US">
              <a:cs typeface="+mn-ea"/>
              <a:sym typeface="+mn-lt"/>
            </a:endParaRPr>
          </a:p>
        </p:txBody>
      </p:sp>
      <p:pic>
        <p:nvPicPr>
          <p:cNvPr id="15" name="Picture 16">
            <a:extLst>
              <a:ext uri="{FF2B5EF4-FFF2-40B4-BE49-F238E27FC236}">
                <a16:creationId xmlns:a16="http://schemas.microsoft.com/office/drawing/2014/main" id="{831C8C0A-C99D-434A-A799-CE2668D78C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62041" y="1662242"/>
            <a:ext cx="7067486" cy="1425576"/>
          </a:xfrm>
          <a:prstGeom prst="rect">
            <a:avLst/>
          </a:prstGeom>
        </p:spPr>
      </p:pic>
      <p:pic>
        <p:nvPicPr>
          <p:cNvPr id="16" name="Picture 16">
            <a:extLst>
              <a:ext uri="{FF2B5EF4-FFF2-40B4-BE49-F238E27FC236}">
                <a16:creationId xmlns:a16="http://schemas.microsoft.com/office/drawing/2014/main" id="{6E25A07C-4010-43D4-A1DB-A53E3DCDA75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67660" y="3338918"/>
            <a:ext cx="6876945" cy="1702923"/>
          </a:xfrm>
          <a:prstGeom prst="rect">
            <a:avLst/>
          </a:prstGeom>
        </p:spPr>
      </p:pic>
      <p:cxnSp>
        <p:nvCxnSpPr>
          <p:cNvPr id="24" name="直線單箭頭接點 26">
            <a:extLst>
              <a:ext uri="{FF2B5EF4-FFF2-40B4-BE49-F238E27FC236}">
                <a16:creationId xmlns:a16="http://schemas.microsoft.com/office/drawing/2014/main" id="{2DA48D18-4ECE-40B8-B986-20A7432EA375}"/>
              </a:ext>
            </a:extLst>
          </p:cNvPr>
          <p:cNvCxnSpPr>
            <a:cxnSpLocks/>
          </p:cNvCxnSpPr>
          <p:nvPr/>
        </p:nvCxnSpPr>
        <p:spPr>
          <a:xfrm rot="16200000" flipH="1">
            <a:off x="1982263" y="1562723"/>
            <a:ext cx="740721" cy="617218"/>
          </a:xfrm>
          <a:prstGeom prst="bentConnector3">
            <a:avLst>
              <a:gd name="adj1" fmla="val -1292"/>
            </a:avLst>
          </a:prstGeom>
          <a:noFill/>
          <a:ln w="25400" cap="rnd" cmpd="sng">
            <a:solidFill>
              <a:srgbClr val="ED7D31"/>
            </a:solidFill>
            <a:prstDash val="solid"/>
            <a:round/>
            <a:headEnd type="oval" w="lg" len="lg"/>
            <a:tailEnd type="none" w="lg" len="lg"/>
          </a:ln>
          <a:effectLst/>
        </p:spPr>
      </p:cxnSp>
      <p:sp>
        <p:nvSpPr>
          <p:cNvPr id="25" name="TextBox 4">
            <a:extLst>
              <a:ext uri="{FF2B5EF4-FFF2-40B4-BE49-F238E27FC236}">
                <a16:creationId xmlns:a16="http://schemas.microsoft.com/office/drawing/2014/main" id="{4AF3B8E2-BE61-4EE3-86B2-F59C1645D54A}"/>
              </a:ext>
            </a:extLst>
          </p:cNvPr>
          <p:cNvSpPr txBox="1"/>
          <p:nvPr/>
        </p:nvSpPr>
        <p:spPr>
          <a:xfrm>
            <a:off x="392673" y="1316306"/>
            <a:ext cx="1531188" cy="369332"/>
          </a:xfrm>
          <a:prstGeom prst="rect">
            <a:avLst/>
          </a:prstGeom>
          <a:noFill/>
        </p:spPr>
        <p:txBody>
          <a:bodyPr wrap="none" rtlCol="0">
            <a:spAutoFit/>
          </a:bodyPr>
          <a:lstStyle/>
          <a:p>
            <a:r>
              <a:rPr lang="en-US" altLang="zh-CN">
                <a:solidFill>
                  <a:schemeClr val="bg2">
                    <a:lumMod val="25000"/>
                  </a:schemeClr>
                </a:solidFill>
                <a:cs typeface="+mn-ea"/>
                <a:sym typeface="+mn-lt"/>
              </a:rPr>
              <a:t>USB 2.0 </a:t>
            </a:r>
            <a:r>
              <a:rPr lang="en-US" altLang="zh-TW">
                <a:solidFill>
                  <a:schemeClr val="bg2">
                    <a:lumMod val="25000"/>
                  </a:schemeClr>
                </a:solidFill>
                <a:cs typeface="+mn-ea"/>
                <a:sym typeface="+mn-lt"/>
              </a:rPr>
              <a:t>Port</a:t>
            </a:r>
            <a:endParaRPr lang="en-US">
              <a:solidFill>
                <a:schemeClr val="bg2">
                  <a:lumMod val="25000"/>
                </a:schemeClr>
              </a:solidFill>
              <a:cs typeface="+mn-ea"/>
              <a:sym typeface="+mn-lt"/>
            </a:endParaRPr>
          </a:p>
        </p:txBody>
      </p:sp>
    </p:spTree>
    <p:extLst>
      <p:ext uri="{BB962C8B-B14F-4D97-AF65-F5344CB8AC3E}">
        <p14:creationId xmlns:p14="http://schemas.microsoft.com/office/powerpoint/2010/main" val="1155797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28E14C3E-5FFC-4815-A342-9145176F9B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6460" y="3869696"/>
            <a:ext cx="7371080" cy="742218"/>
          </a:xfrm>
          <a:prstGeom prst="rect">
            <a:avLst/>
          </a:prstGeom>
        </p:spPr>
      </p:pic>
      <p:pic>
        <p:nvPicPr>
          <p:cNvPr id="18" name="圖片 17">
            <a:extLst>
              <a:ext uri="{FF2B5EF4-FFF2-40B4-BE49-F238E27FC236}">
                <a16:creationId xmlns:a16="http://schemas.microsoft.com/office/drawing/2014/main" id="{20DD4FA6-CD85-4B65-9F87-C569DFE1D9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7444" y="2495095"/>
            <a:ext cx="6486525" cy="2016695"/>
          </a:xfrm>
          <a:prstGeom prst="rect">
            <a:avLst/>
          </a:prstGeom>
        </p:spPr>
      </p:pic>
      <p:cxnSp>
        <p:nvCxnSpPr>
          <p:cNvPr id="19" name="接點: 肘形 18">
            <a:extLst>
              <a:ext uri="{FF2B5EF4-FFF2-40B4-BE49-F238E27FC236}">
                <a16:creationId xmlns:a16="http://schemas.microsoft.com/office/drawing/2014/main" id="{0AE04492-C557-4483-AC61-82B89E1DE799}"/>
              </a:ext>
            </a:extLst>
          </p:cNvPr>
          <p:cNvCxnSpPr>
            <a:cxnSpLocks/>
          </p:cNvCxnSpPr>
          <p:nvPr/>
        </p:nvCxnSpPr>
        <p:spPr>
          <a:xfrm rot="5400000">
            <a:off x="4203745" y="3437302"/>
            <a:ext cx="12700" cy="1064986"/>
          </a:xfrm>
          <a:prstGeom prst="bentConnector3">
            <a:avLst>
              <a:gd name="adj1" fmla="val -1966724"/>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線單箭頭接點 26">
            <a:extLst>
              <a:ext uri="{FF2B5EF4-FFF2-40B4-BE49-F238E27FC236}">
                <a16:creationId xmlns:a16="http://schemas.microsoft.com/office/drawing/2014/main" id="{8E90C8D5-D286-45DA-9909-CBE377E7BB16}"/>
              </a:ext>
            </a:extLst>
          </p:cNvPr>
          <p:cNvCxnSpPr>
            <a:cxnSpLocks/>
          </p:cNvCxnSpPr>
          <p:nvPr/>
        </p:nvCxnSpPr>
        <p:spPr>
          <a:xfrm>
            <a:off x="4218561" y="2019211"/>
            <a:ext cx="0" cy="1682954"/>
          </a:xfrm>
          <a:prstGeom prst="straightConnector1">
            <a:avLst/>
          </a:prstGeom>
          <a:noFill/>
          <a:ln w="25400" cap="rnd" cmpd="sng">
            <a:solidFill>
              <a:srgbClr val="ED7D31"/>
            </a:solidFill>
            <a:prstDash val="solid"/>
            <a:round/>
            <a:headEnd type="oval" w="lg" len="lg"/>
            <a:tailEnd type="none" w="lg" len="lg"/>
          </a:ln>
          <a:effectLst/>
        </p:spPr>
      </p:cxnSp>
      <p:cxnSp>
        <p:nvCxnSpPr>
          <p:cNvPr id="21" name="接點: 肘形 20">
            <a:extLst>
              <a:ext uri="{FF2B5EF4-FFF2-40B4-BE49-F238E27FC236}">
                <a16:creationId xmlns:a16="http://schemas.microsoft.com/office/drawing/2014/main" id="{57FD85A7-9528-4602-A912-DAF67ED6B49D}"/>
              </a:ext>
            </a:extLst>
          </p:cNvPr>
          <p:cNvCxnSpPr>
            <a:cxnSpLocks/>
          </p:cNvCxnSpPr>
          <p:nvPr/>
        </p:nvCxnSpPr>
        <p:spPr>
          <a:xfrm rot="5400000" flipV="1">
            <a:off x="5849993" y="3625128"/>
            <a:ext cx="1" cy="638764"/>
          </a:xfrm>
          <a:prstGeom prst="bentConnector3">
            <a:avLst>
              <a:gd name="adj1" fmla="val -24977300000"/>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單箭頭接點 26">
            <a:extLst>
              <a:ext uri="{FF2B5EF4-FFF2-40B4-BE49-F238E27FC236}">
                <a16:creationId xmlns:a16="http://schemas.microsoft.com/office/drawing/2014/main" id="{4A18F0AB-1BBF-48C1-81E0-7E06055D5F08}"/>
              </a:ext>
            </a:extLst>
          </p:cNvPr>
          <p:cNvCxnSpPr>
            <a:cxnSpLocks/>
          </p:cNvCxnSpPr>
          <p:nvPr/>
        </p:nvCxnSpPr>
        <p:spPr>
          <a:xfrm>
            <a:off x="5860621" y="1773767"/>
            <a:ext cx="0" cy="1898764"/>
          </a:xfrm>
          <a:prstGeom prst="straightConnector1">
            <a:avLst/>
          </a:prstGeom>
          <a:noFill/>
          <a:ln w="25400" cap="rnd" cmpd="sng">
            <a:solidFill>
              <a:srgbClr val="ED7D31"/>
            </a:solidFill>
            <a:prstDash val="solid"/>
            <a:round/>
            <a:headEnd type="oval" w="lg" len="lg"/>
            <a:tailEnd type="none" w="lg" len="lg"/>
          </a:ln>
          <a:effectLst/>
        </p:spPr>
      </p:cxnSp>
      <p:cxnSp>
        <p:nvCxnSpPr>
          <p:cNvPr id="23" name="接點: 肘形 22">
            <a:extLst>
              <a:ext uri="{FF2B5EF4-FFF2-40B4-BE49-F238E27FC236}">
                <a16:creationId xmlns:a16="http://schemas.microsoft.com/office/drawing/2014/main" id="{ECCE125A-AF33-4CE2-BF81-626F713365D9}"/>
              </a:ext>
            </a:extLst>
          </p:cNvPr>
          <p:cNvCxnSpPr>
            <a:cxnSpLocks/>
          </p:cNvCxnSpPr>
          <p:nvPr/>
        </p:nvCxnSpPr>
        <p:spPr>
          <a:xfrm rot="5400000" flipV="1">
            <a:off x="2750725" y="3656269"/>
            <a:ext cx="1" cy="638764"/>
          </a:xfrm>
          <a:prstGeom prst="bentConnector3">
            <a:avLst>
              <a:gd name="adj1" fmla="val -24977300000"/>
            </a:avLst>
          </a:prstGeom>
          <a:ln w="25400" cap="rnd">
            <a:solidFill>
              <a:srgbClr val="ED7D3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線單箭頭接點 26">
            <a:extLst>
              <a:ext uri="{FF2B5EF4-FFF2-40B4-BE49-F238E27FC236}">
                <a16:creationId xmlns:a16="http://schemas.microsoft.com/office/drawing/2014/main" id="{9D705BB6-5E75-42C0-803B-726763D564AD}"/>
              </a:ext>
            </a:extLst>
          </p:cNvPr>
          <p:cNvCxnSpPr>
            <a:cxnSpLocks/>
          </p:cNvCxnSpPr>
          <p:nvPr/>
        </p:nvCxnSpPr>
        <p:spPr>
          <a:xfrm>
            <a:off x="2761353" y="1804908"/>
            <a:ext cx="0" cy="1898764"/>
          </a:xfrm>
          <a:prstGeom prst="straightConnector1">
            <a:avLst/>
          </a:prstGeom>
          <a:noFill/>
          <a:ln w="25400" cap="rnd" cmpd="sng">
            <a:solidFill>
              <a:srgbClr val="ED7D31"/>
            </a:solidFill>
            <a:prstDash val="solid"/>
            <a:round/>
            <a:headEnd type="oval" w="lg" len="lg"/>
            <a:tailEnd type="none" w="lg" len="lg"/>
          </a:ln>
          <a:effectLst/>
        </p:spPr>
      </p:cxnSp>
      <p:cxnSp>
        <p:nvCxnSpPr>
          <p:cNvPr id="25" name="直線單箭頭接點 26">
            <a:extLst>
              <a:ext uri="{FF2B5EF4-FFF2-40B4-BE49-F238E27FC236}">
                <a16:creationId xmlns:a16="http://schemas.microsoft.com/office/drawing/2014/main" id="{A125CC11-05D5-43E9-BEBE-D40C3AF4EA84}"/>
              </a:ext>
            </a:extLst>
          </p:cNvPr>
          <p:cNvCxnSpPr>
            <a:cxnSpLocks/>
          </p:cNvCxnSpPr>
          <p:nvPr/>
        </p:nvCxnSpPr>
        <p:spPr>
          <a:xfrm flipV="1">
            <a:off x="7028449" y="4067548"/>
            <a:ext cx="0" cy="529852"/>
          </a:xfrm>
          <a:prstGeom prst="straightConnector1">
            <a:avLst/>
          </a:prstGeom>
          <a:noFill/>
          <a:ln w="25400" cap="rnd" cmpd="sng">
            <a:solidFill>
              <a:srgbClr val="ED7D31"/>
            </a:solidFill>
            <a:prstDash val="solid"/>
            <a:round/>
            <a:headEnd type="oval" w="lg" len="lg"/>
            <a:tailEnd type="none" w="lg" len="lg"/>
          </a:ln>
          <a:effectLst/>
        </p:spPr>
      </p:cxnSp>
      <p:cxnSp>
        <p:nvCxnSpPr>
          <p:cNvPr id="26" name="直線單箭頭接點 26">
            <a:extLst>
              <a:ext uri="{FF2B5EF4-FFF2-40B4-BE49-F238E27FC236}">
                <a16:creationId xmlns:a16="http://schemas.microsoft.com/office/drawing/2014/main" id="{BAF60BF8-4D24-4D53-99A3-23131DD29090}"/>
              </a:ext>
            </a:extLst>
          </p:cNvPr>
          <p:cNvCxnSpPr>
            <a:cxnSpLocks/>
          </p:cNvCxnSpPr>
          <p:nvPr/>
        </p:nvCxnSpPr>
        <p:spPr>
          <a:xfrm flipV="1">
            <a:off x="2050731" y="4067548"/>
            <a:ext cx="0" cy="529852"/>
          </a:xfrm>
          <a:prstGeom prst="straightConnector1">
            <a:avLst/>
          </a:prstGeom>
          <a:noFill/>
          <a:ln w="31750" cap="rnd" cmpd="sng">
            <a:solidFill>
              <a:srgbClr val="ED7D31"/>
            </a:solidFill>
            <a:prstDash val="solid"/>
            <a:round/>
            <a:headEnd type="oval" w="lg" len="lg"/>
            <a:tailEnd type="none" w="lg" len="lg"/>
          </a:ln>
          <a:effectLst/>
        </p:spPr>
      </p:cxnSp>
      <p:cxnSp>
        <p:nvCxnSpPr>
          <p:cNvPr id="27" name="直線單箭頭接點 26">
            <a:extLst>
              <a:ext uri="{FF2B5EF4-FFF2-40B4-BE49-F238E27FC236}">
                <a16:creationId xmlns:a16="http://schemas.microsoft.com/office/drawing/2014/main" id="{3BFC22A6-15F9-4C26-967E-DE394554F3EC}"/>
              </a:ext>
            </a:extLst>
          </p:cNvPr>
          <p:cNvCxnSpPr>
            <a:cxnSpLocks/>
          </p:cNvCxnSpPr>
          <p:nvPr/>
        </p:nvCxnSpPr>
        <p:spPr>
          <a:xfrm rot="16200000" flipH="1">
            <a:off x="944295" y="3247024"/>
            <a:ext cx="925045" cy="667328"/>
          </a:xfrm>
          <a:prstGeom prst="bentConnector3">
            <a:avLst>
              <a:gd name="adj1" fmla="val 100798"/>
            </a:avLst>
          </a:prstGeom>
          <a:noFill/>
          <a:ln w="25400" cap="rnd" cmpd="sng">
            <a:solidFill>
              <a:srgbClr val="ED7D31"/>
            </a:solidFill>
            <a:prstDash val="solid"/>
            <a:round/>
            <a:headEnd type="oval" w="lg" len="lg"/>
            <a:tailEnd type="none" w="lg" len="lg"/>
          </a:ln>
          <a:effectLst/>
        </p:spPr>
      </p:cxnSp>
      <p:sp>
        <p:nvSpPr>
          <p:cNvPr id="46" name="Title 1">
            <a:extLst>
              <a:ext uri="{FF2B5EF4-FFF2-40B4-BE49-F238E27FC236}">
                <a16:creationId xmlns:a16="http://schemas.microsoft.com/office/drawing/2014/main" id="{C21AC169-C780-4055-823F-A8D07165EDCE}"/>
              </a:ext>
            </a:extLst>
          </p:cNvPr>
          <p:cNvSpPr txBox="1">
            <a:spLocks/>
          </p:cNvSpPr>
          <p:nvPr/>
        </p:nvSpPr>
        <p:spPr>
          <a:xfrm>
            <a:off x="1" y="162076"/>
            <a:ext cx="9144000" cy="822960"/>
          </a:xfrm>
          <a:prstGeom prst="rect">
            <a:avLst/>
          </a:prstGeom>
          <a:effectLst/>
        </p:spPr>
        <p:txBody>
          <a:bodyPr vert="horz" lIns="91440" tIns="45720" rIns="91440" bIns="45720" rtlCol="0" anchor="ctr">
            <a:normAutofit/>
          </a:bodyPr>
          <a:lstStyle>
            <a:lvl1pPr algn="l" defTabSz="6858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altLang="ja-JP" sz="3200">
                <a:solidFill>
                  <a:schemeClr val="bg2">
                    <a:lumMod val="10000"/>
                  </a:schemeClr>
                </a:solidFill>
                <a:latin typeface="+mn-lt"/>
                <a:ea typeface="+mn-ea"/>
                <a:cs typeface="+mn-ea"/>
                <a:sym typeface="+mn-lt"/>
              </a:rPr>
              <a:t>TBS-4</a:t>
            </a:r>
            <a:r>
              <a:rPr lang="en-US" altLang="zh-TW" sz="3200">
                <a:solidFill>
                  <a:schemeClr val="bg2">
                    <a:lumMod val="10000"/>
                  </a:schemeClr>
                </a:solidFill>
                <a:latin typeface="+mn-lt"/>
                <a:ea typeface="+mn-ea"/>
                <a:cs typeface="+mn-ea"/>
                <a:sym typeface="+mn-lt"/>
              </a:rPr>
              <a:t>64</a:t>
            </a:r>
            <a:r>
              <a:rPr lang="en-US" altLang="ja-JP" sz="3200">
                <a:solidFill>
                  <a:schemeClr val="bg2">
                    <a:lumMod val="10000"/>
                  </a:schemeClr>
                </a:solidFill>
                <a:latin typeface="+mn-lt"/>
                <a:ea typeface="+mn-ea"/>
                <a:cs typeface="+mn-ea"/>
                <a:sym typeface="+mn-lt"/>
              </a:rPr>
              <a:t> rear</a:t>
            </a:r>
            <a:r>
              <a:rPr lang="en-US" altLang="zh-CN" sz="3200">
                <a:solidFill>
                  <a:schemeClr val="bg2">
                    <a:lumMod val="10000"/>
                  </a:schemeClr>
                </a:solidFill>
                <a:latin typeface="+mn-lt"/>
                <a:ea typeface="+mn-ea"/>
                <a:cs typeface="+mn-ea"/>
                <a:sym typeface="+mn-lt"/>
              </a:rPr>
              <a:t> views</a:t>
            </a:r>
            <a:endParaRPr lang="en-US" sz="3200">
              <a:solidFill>
                <a:schemeClr val="bg2">
                  <a:lumMod val="10000"/>
                </a:schemeClr>
              </a:solidFill>
              <a:latin typeface="+mn-lt"/>
              <a:ea typeface="+mn-ea"/>
              <a:cs typeface="+mn-ea"/>
              <a:sym typeface="+mn-lt"/>
            </a:endParaRPr>
          </a:p>
        </p:txBody>
      </p:sp>
      <p:sp>
        <p:nvSpPr>
          <p:cNvPr id="48" name="TextBox 4">
            <a:extLst>
              <a:ext uri="{FF2B5EF4-FFF2-40B4-BE49-F238E27FC236}">
                <a16:creationId xmlns:a16="http://schemas.microsoft.com/office/drawing/2014/main" id="{1240DD9B-52B7-6D47-B827-243DA7440920}"/>
              </a:ext>
            </a:extLst>
          </p:cNvPr>
          <p:cNvSpPr txBox="1"/>
          <p:nvPr/>
        </p:nvSpPr>
        <p:spPr>
          <a:xfrm>
            <a:off x="3537670" y="1580433"/>
            <a:ext cx="1544012" cy="369332"/>
          </a:xfrm>
          <a:prstGeom prst="rect">
            <a:avLst/>
          </a:prstGeom>
          <a:noFill/>
        </p:spPr>
        <p:txBody>
          <a:bodyPr wrap="none" rtlCol="0">
            <a:spAutoFit/>
          </a:bodyPr>
          <a:lstStyle/>
          <a:p>
            <a:r>
              <a:rPr lang="en-US">
                <a:cs typeface="+mn-ea"/>
                <a:sym typeface="+mn-lt"/>
              </a:rPr>
              <a:t>2.5GbE ports</a:t>
            </a:r>
            <a:endParaRPr lang="en-US" altLang="zh-CN">
              <a:cs typeface="+mn-ea"/>
              <a:sym typeface="+mn-lt"/>
            </a:endParaRPr>
          </a:p>
        </p:txBody>
      </p:sp>
      <p:sp>
        <p:nvSpPr>
          <p:cNvPr id="49" name="TextBox 5">
            <a:extLst>
              <a:ext uri="{FF2B5EF4-FFF2-40B4-BE49-F238E27FC236}">
                <a16:creationId xmlns:a16="http://schemas.microsoft.com/office/drawing/2014/main" id="{A58CAF36-4989-444D-B218-5CB0AA580097}"/>
              </a:ext>
            </a:extLst>
          </p:cNvPr>
          <p:cNvSpPr txBox="1"/>
          <p:nvPr/>
        </p:nvSpPr>
        <p:spPr>
          <a:xfrm>
            <a:off x="1866275" y="1194830"/>
            <a:ext cx="1620957" cy="369332"/>
          </a:xfrm>
          <a:prstGeom prst="rect">
            <a:avLst/>
          </a:prstGeom>
          <a:noFill/>
        </p:spPr>
        <p:txBody>
          <a:bodyPr wrap="none" rtlCol="0">
            <a:spAutoFit/>
          </a:bodyPr>
          <a:lstStyle/>
          <a:p>
            <a:r>
              <a:rPr lang="en-US" altLang="zh-CN">
                <a:cs typeface="+mn-ea"/>
                <a:sym typeface="+mn-lt"/>
              </a:rPr>
              <a:t>USB 2.0 ports</a:t>
            </a:r>
            <a:endParaRPr lang="en-US">
              <a:cs typeface="+mn-ea"/>
              <a:sym typeface="+mn-lt"/>
            </a:endParaRPr>
          </a:p>
        </p:txBody>
      </p:sp>
      <p:sp>
        <p:nvSpPr>
          <p:cNvPr id="53" name="TextBox 4">
            <a:extLst>
              <a:ext uri="{FF2B5EF4-FFF2-40B4-BE49-F238E27FC236}">
                <a16:creationId xmlns:a16="http://schemas.microsoft.com/office/drawing/2014/main" id="{1240DD9B-52B7-6D47-B827-243DA7440920}"/>
              </a:ext>
            </a:extLst>
          </p:cNvPr>
          <p:cNvSpPr txBox="1"/>
          <p:nvPr/>
        </p:nvSpPr>
        <p:spPr>
          <a:xfrm>
            <a:off x="4935705" y="1190266"/>
            <a:ext cx="2467342" cy="369332"/>
          </a:xfrm>
          <a:prstGeom prst="rect">
            <a:avLst/>
          </a:prstGeom>
          <a:noFill/>
        </p:spPr>
        <p:txBody>
          <a:bodyPr wrap="none" rtlCol="0">
            <a:spAutoFit/>
          </a:bodyPr>
          <a:lstStyle/>
          <a:p>
            <a:r>
              <a:rPr lang="en-US">
                <a:cs typeface="+mn-ea"/>
                <a:sym typeface="+mn-lt"/>
              </a:rPr>
              <a:t>HDMI ports (up to 2.0)</a:t>
            </a:r>
            <a:endParaRPr lang="en-US" altLang="zh-CN">
              <a:cs typeface="+mn-ea"/>
              <a:sym typeface="+mn-lt"/>
            </a:endParaRPr>
          </a:p>
        </p:txBody>
      </p:sp>
      <p:sp>
        <p:nvSpPr>
          <p:cNvPr id="8" name="矩形 7"/>
          <p:cNvSpPr/>
          <p:nvPr/>
        </p:nvSpPr>
        <p:spPr>
          <a:xfrm>
            <a:off x="595470" y="2214357"/>
            <a:ext cx="1159658" cy="646331"/>
          </a:xfrm>
          <a:prstGeom prst="rect">
            <a:avLst/>
          </a:prstGeom>
        </p:spPr>
        <p:txBody>
          <a:bodyPr wrap="square">
            <a:spAutoFit/>
          </a:bodyPr>
          <a:lstStyle/>
          <a:p>
            <a:r>
              <a:rPr lang="en-US" altLang="zh-CN">
                <a:cs typeface="+mn-ea"/>
                <a:sym typeface="+mn-lt"/>
              </a:rPr>
              <a:t>Kensington lock</a:t>
            </a:r>
            <a:endParaRPr lang="en-US" altLang="zh-TW">
              <a:cs typeface="+mn-ea"/>
              <a:sym typeface="+mn-lt"/>
            </a:endParaRPr>
          </a:p>
        </p:txBody>
      </p:sp>
      <p:sp>
        <p:nvSpPr>
          <p:cNvPr id="57" name="矩形 56"/>
          <p:cNvSpPr/>
          <p:nvPr/>
        </p:nvSpPr>
        <p:spPr>
          <a:xfrm>
            <a:off x="1701917" y="4679321"/>
            <a:ext cx="697627" cy="369332"/>
          </a:xfrm>
          <a:prstGeom prst="rect">
            <a:avLst/>
          </a:prstGeom>
        </p:spPr>
        <p:txBody>
          <a:bodyPr wrap="none">
            <a:spAutoFit/>
          </a:bodyPr>
          <a:lstStyle/>
          <a:p>
            <a:r>
              <a:rPr lang="en-US" altLang="zh-TW">
                <a:cs typeface="+mn-ea"/>
                <a:sym typeface="+mn-lt"/>
              </a:rPr>
              <a:t>reset</a:t>
            </a:r>
          </a:p>
        </p:txBody>
      </p:sp>
      <p:sp>
        <p:nvSpPr>
          <p:cNvPr id="58" name="TextBox 4">
            <a:extLst>
              <a:ext uri="{FF2B5EF4-FFF2-40B4-BE49-F238E27FC236}">
                <a16:creationId xmlns:a16="http://schemas.microsoft.com/office/drawing/2014/main" id="{1240DD9B-52B7-6D47-B827-243DA7440920}"/>
              </a:ext>
            </a:extLst>
          </p:cNvPr>
          <p:cNvSpPr txBox="1"/>
          <p:nvPr/>
        </p:nvSpPr>
        <p:spPr>
          <a:xfrm>
            <a:off x="6279789" y="4679321"/>
            <a:ext cx="1467068" cy="369332"/>
          </a:xfrm>
          <a:prstGeom prst="rect">
            <a:avLst/>
          </a:prstGeom>
          <a:noFill/>
        </p:spPr>
        <p:txBody>
          <a:bodyPr wrap="none" rtlCol="0">
            <a:spAutoFit/>
          </a:bodyPr>
          <a:lstStyle/>
          <a:p>
            <a:r>
              <a:rPr lang="en-US" dirty="0">
                <a:cs typeface="+mn-ea"/>
                <a:sym typeface="+mn-lt"/>
              </a:rPr>
              <a:t>Power </a:t>
            </a:r>
            <a:r>
              <a:rPr lang="en-US" dirty="0" smtClean="0">
                <a:cs typeface="+mn-ea"/>
                <a:sym typeface="+mn-lt"/>
              </a:rPr>
              <a:t>input </a:t>
            </a:r>
            <a:endParaRPr lang="en-US" altLang="zh-CN" dirty="0">
              <a:cs typeface="+mn-ea"/>
              <a:sym typeface="+mn-lt"/>
            </a:endParaRPr>
          </a:p>
        </p:txBody>
      </p:sp>
    </p:spTree>
    <p:extLst>
      <p:ext uri="{BB962C8B-B14F-4D97-AF65-F5344CB8AC3E}">
        <p14:creationId xmlns:p14="http://schemas.microsoft.com/office/powerpoint/2010/main" val="40839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31DA1AFF-B736-4E19-95C5-FF3066C323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7234" y="4097006"/>
            <a:ext cx="5596766" cy="742218"/>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2346" y="1789418"/>
            <a:ext cx="4524500" cy="2822513"/>
          </a:xfrm>
          <a:prstGeom prst="rect">
            <a:avLst/>
          </a:prstGeom>
        </p:spPr>
      </p:pic>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634469" y="150162"/>
            <a:ext cx="7886700" cy="822960"/>
          </a:xfrm>
          <a:effectLst/>
        </p:spPr>
        <p:txBody>
          <a:bodyPr>
            <a:normAutofit/>
          </a:bodyPr>
          <a:lstStyle/>
          <a:p>
            <a:pPr algn="ctr"/>
            <a:r>
              <a:rPr lang="en-US" altLang="zh-CN" sz="3200">
                <a:solidFill>
                  <a:schemeClr val="bg2">
                    <a:lumMod val="10000"/>
                  </a:schemeClr>
                </a:solidFill>
                <a:latin typeface="+mn-lt"/>
                <a:ea typeface="+mn-ea"/>
                <a:cs typeface="+mn-ea"/>
                <a:sym typeface="+mn-lt"/>
              </a:rPr>
              <a:t>M.2 </a:t>
            </a:r>
            <a:r>
              <a:rPr lang="en-US" altLang="zh-CN" sz="3200" err="1">
                <a:solidFill>
                  <a:schemeClr val="bg2">
                    <a:lumMod val="10000"/>
                  </a:schemeClr>
                </a:solidFill>
                <a:latin typeface="+mn-lt"/>
                <a:ea typeface="+mn-ea"/>
                <a:cs typeface="+mn-ea"/>
                <a:sym typeface="+mn-lt"/>
              </a:rPr>
              <a:t>NVMe</a:t>
            </a:r>
            <a:r>
              <a:rPr lang="en-US" altLang="zh-CN" sz="3200">
                <a:solidFill>
                  <a:schemeClr val="bg2">
                    <a:lumMod val="10000"/>
                  </a:schemeClr>
                </a:solidFill>
                <a:latin typeface="+mn-lt"/>
                <a:ea typeface="+mn-ea"/>
                <a:cs typeface="+mn-ea"/>
                <a:sym typeface="+mn-lt"/>
              </a:rPr>
              <a:t> SSD installation</a:t>
            </a:r>
            <a:endParaRPr lang="en-US" sz="3200">
              <a:solidFill>
                <a:schemeClr val="bg2">
                  <a:lumMod val="10000"/>
                </a:schemeClr>
              </a:solidFill>
              <a:latin typeface="+mn-lt"/>
              <a:ea typeface="+mn-ea"/>
              <a:cs typeface="+mn-ea"/>
              <a:sym typeface="+mn-lt"/>
            </a:endParaRPr>
          </a:p>
        </p:txBody>
      </p:sp>
      <p:sp>
        <p:nvSpPr>
          <p:cNvPr id="20" name="TextBox 19">
            <a:extLst>
              <a:ext uri="{FF2B5EF4-FFF2-40B4-BE49-F238E27FC236}">
                <a16:creationId xmlns:a16="http://schemas.microsoft.com/office/drawing/2014/main" id="{E375B476-5235-AC44-BBBC-6B66FDFBCE95}"/>
              </a:ext>
            </a:extLst>
          </p:cNvPr>
          <p:cNvSpPr txBox="1"/>
          <p:nvPr/>
        </p:nvSpPr>
        <p:spPr>
          <a:xfrm>
            <a:off x="4790381" y="1269157"/>
            <a:ext cx="2518638" cy="877163"/>
          </a:xfrm>
          <a:prstGeom prst="rect">
            <a:avLst/>
          </a:prstGeom>
          <a:noFill/>
        </p:spPr>
        <p:txBody>
          <a:bodyPr wrap="none" rtlCol="0">
            <a:spAutoFit/>
          </a:bodyPr>
          <a:lstStyle/>
          <a:p>
            <a:r>
              <a:rPr lang="en-US" altLang="zh-CN" sz="2000" dirty="0">
                <a:cs typeface="+mn-ea"/>
                <a:sym typeface="+mn-lt"/>
              </a:rPr>
              <a:t>4 x M.2 2280 </a:t>
            </a:r>
            <a:r>
              <a:rPr lang="en-US" altLang="zh-CN" sz="2000" dirty="0" err="1" smtClean="0">
                <a:cs typeface="+mn-ea"/>
                <a:sym typeface="+mn-lt"/>
              </a:rPr>
              <a:t>NVMe</a:t>
            </a:r>
            <a:r>
              <a:rPr lang="en-US" altLang="zh-CN" sz="2000" dirty="0" smtClean="0">
                <a:cs typeface="+mn-ea"/>
                <a:sym typeface="+mn-lt"/>
              </a:rPr>
              <a:t> </a:t>
            </a:r>
            <a:endParaRPr lang="en-US" altLang="zh-CN" sz="2000" dirty="0">
              <a:cs typeface="+mn-ea"/>
              <a:sym typeface="+mn-lt"/>
            </a:endParaRPr>
          </a:p>
          <a:p>
            <a:r>
              <a:rPr lang="en-US" altLang="zh-CN" sz="2000" dirty="0">
                <a:cs typeface="+mn-ea"/>
                <a:sym typeface="+mn-lt"/>
              </a:rPr>
              <a:t>SSD</a:t>
            </a:r>
            <a:r>
              <a:rPr lang="zh-TW" altLang="en-US" sz="2000" dirty="0">
                <a:cs typeface="+mn-ea"/>
                <a:sym typeface="+mn-lt"/>
              </a:rPr>
              <a:t> </a:t>
            </a:r>
            <a:r>
              <a:rPr lang="en-US" altLang="zh-TW" sz="2000" dirty="0">
                <a:cs typeface="+mn-ea"/>
                <a:sym typeface="+mn-lt"/>
              </a:rPr>
              <a:t>slots</a:t>
            </a:r>
          </a:p>
          <a:p>
            <a:r>
              <a:rPr lang="en-US" altLang="zh-TW" sz="1100" dirty="0">
                <a:cs typeface="+mn-ea"/>
                <a:sym typeface="+mn-lt"/>
              </a:rPr>
              <a:t>(</a:t>
            </a:r>
            <a:r>
              <a:rPr lang="en-US" altLang="zh-CN" sz="1100" dirty="0">
                <a:cs typeface="+mn-ea"/>
                <a:sym typeface="+mn-lt"/>
              </a:rPr>
              <a:t>SSDs not included)</a:t>
            </a:r>
            <a:endParaRPr lang="en-US" sz="1100" dirty="0">
              <a:cs typeface="+mn-ea"/>
              <a:sym typeface="+mn-lt"/>
            </a:endParaRPr>
          </a:p>
        </p:txBody>
      </p:sp>
      <p:cxnSp>
        <p:nvCxnSpPr>
          <p:cNvPr id="17" name="直線單箭頭接點 26">
            <a:extLst>
              <a:ext uri="{FF2B5EF4-FFF2-40B4-BE49-F238E27FC236}">
                <a16:creationId xmlns:a16="http://schemas.microsoft.com/office/drawing/2014/main" id="{6122AAC6-D638-43B8-892C-B9D8B58FFC26}"/>
              </a:ext>
            </a:extLst>
          </p:cNvPr>
          <p:cNvCxnSpPr>
            <a:cxnSpLocks/>
          </p:cNvCxnSpPr>
          <p:nvPr/>
        </p:nvCxnSpPr>
        <p:spPr>
          <a:xfrm>
            <a:off x="5536771" y="2247900"/>
            <a:ext cx="0" cy="1219200"/>
          </a:xfrm>
          <a:prstGeom prst="straightConnector1">
            <a:avLst/>
          </a:prstGeom>
          <a:noFill/>
          <a:ln w="25400" cap="rnd" cmpd="sng">
            <a:solidFill>
              <a:srgbClr val="ED7D31"/>
            </a:solidFill>
            <a:prstDash val="solid"/>
            <a:round/>
            <a:headEnd type="oval" w="lg" len="lg"/>
            <a:tailEnd type="none" w="lg" len="lg"/>
          </a:ln>
          <a:effectLst/>
        </p:spPr>
      </p:cxnSp>
      <p:sp>
        <p:nvSpPr>
          <p:cNvPr id="18" name="箭號: 向右 17">
            <a:extLst>
              <a:ext uri="{FF2B5EF4-FFF2-40B4-BE49-F238E27FC236}">
                <a16:creationId xmlns:a16="http://schemas.microsoft.com/office/drawing/2014/main" id="{2F0C249D-52D4-4A55-8D90-5C2FBF510F79}"/>
              </a:ext>
            </a:extLst>
          </p:cNvPr>
          <p:cNvSpPr/>
          <p:nvPr/>
        </p:nvSpPr>
        <p:spPr>
          <a:xfrm>
            <a:off x="3441604" y="3650252"/>
            <a:ext cx="904392" cy="742218"/>
          </a:xfrm>
          <a:prstGeom prst="rightArrow">
            <a:avLst>
              <a:gd name="adj1" fmla="val 58555"/>
              <a:gd name="adj2" fmla="val 58555"/>
            </a:avLst>
          </a:prstGeom>
          <a:gradFill>
            <a:gsLst>
              <a:gs pos="0">
                <a:srgbClr val="EF8D4B"/>
              </a:gs>
              <a:gs pos="100000">
                <a:srgbClr val="ED7D3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nvGrpSpPr>
          <p:cNvPr id="21" name="群組 20">
            <a:extLst>
              <a:ext uri="{FF2B5EF4-FFF2-40B4-BE49-F238E27FC236}">
                <a16:creationId xmlns:a16="http://schemas.microsoft.com/office/drawing/2014/main" id="{A82B2F47-62B7-48D9-BF81-0C6DA37CCE6F}"/>
              </a:ext>
            </a:extLst>
          </p:cNvPr>
          <p:cNvGrpSpPr/>
          <p:nvPr/>
        </p:nvGrpSpPr>
        <p:grpSpPr>
          <a:xfrm>
            <a:off x="546095" y="773430"/>
            <a:ext cx="3657605" cy="4579620"/>
            <a:chOff x="6260091" y="1217707"/>
            <a:chExt cx="4012793" cy="4160999"/>
          </a:xfrm>
        </p:grpSpPr>
        <p:sp>
          <p:nvSpPr>
            <p:cNvPr id="22" name="矩形: 圓角 21">
              <a:extLst>
                <a:ext uri="{FF2B5EF4-FFF2-40B4-BE49-F238E27FC236}">
                  <a16:creationId xmlns:a16="http://schemas.microsoft.com/office/drawing/2014/main" id="{08C89DB6-957E-4A5C-8BB5-FECDDC4DE9CE}"/>
                </a:ext>
              </a:extLst>
            </p:cNvPr>
            <p:cNvSpPr/>
            <p:nvPr/>
          </p:nvSpPr>
          <p:spPr>
            <a:xfrm>
              <a:off x="6260091" y="1217707"/>
              <a:ext cx="4012793"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7" name="矩形 26">
              <a:extLst>
                <a:ext uri="{FF2B5EF4-FFF2-40B4-BE49-F238E27FC236}">
                  <a16:creationId xmlns:a16="http://schemas.microsoft.com/office/drawing/2014/main" id="{2B593F92-47DA-419F-8736-FC3A43B9C55F}"/>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28" name="圖形 27">
            <a:extLst>
              <a:ext uri="{FF2B5EF4-FFF2-40B4-BE49-F238E27FC236}">
                <a16:creationId xmlns:a16="http://schemas.microsoft.com/office/drawing/2014/main" id="{93430329-BD0C-4FBF-A032-E23F87CF580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18622" y="1319525"/>
            <a:ext cx="1994132" cy="3507326"/>
          </a:xfrm>
          <a:prstGeom prst="rect">
            <a:avLst/>
          </a:prstGeom>
        </p:spPr>
      </p:pic>
    </p:spTree>
    <p:extLst>
      <p:ext uri="{BB962C8B-B14F-4D97-AF65-F5344CB8AC3E}">
        <p14:creationId xmlns:p14="http://schemas.microsoft.com/office/powerpoint/2010/main" val="123559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群組 33">
            <a:extLst>
              <a:ext uri="{FF2B5EF4-FFF2-40B4-BE49-F238E27FC236}">
                <a16:creationId xmlns:a16="http://schemas.microsoft.com/office/drawing/2014/main" id="{DC8BE3BE-0CA9-4ACA-BA83-5C989A46E3DA}"/>
              </a:ext>
            </a:extLst>
          </p:cNvPr>
          <p:cNvGrpSpPr/>
          <p:nvPr/>
        </p:nvGrpSpPr>
        <p:grpSpPr>
          <a:xfrm>
            <a:off x="539932" y="1989976"/>
            <a:ext cx="2051483" cy="3288143"/>
            <a:chOff x="6260091" y="1217707"/>
            <a:chExt cx="4307317" cy="4160999"/>
          </a:xfrm>
        </p:grpSpPr>
        <p:sp>
          <p:nvSpPr>
            <p:cNvPr id="35" name="矩形: 圓角 34">
              <a:extLst>
                <a:ext uri="{FF2B5EF4-FFF2-40B4-BE49-F238E27FC236}">
                  <a16:creationId xmlns:a16="http://schemas.microsoft.com/office/drawing/2014/main" id="{EE071EE9-E08F-4290-8D87-85E56248870B}"/>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6" name="矩形 35">
              <a:extLst>
                <a:ext uri="{FF2B5EF4-FFF2-40B4-BE49-F238E27FC236}">
                  <a16:creationId xmlns:a16="http://schemas.microsoft.com/office/drawing/2014/main" id="{882B2DFD-55B3-472F-AD88-1F53AA8ADCD2}"/>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31" name="群組 30">
            <a:extLst>
              <a:ext uri="{FF2B5EF4-FFF2-40B4-BE49-F238E27FC236}">
                <a16:creationId xmlns:a16="http://schemas.microsoft.com/office/drawing/2014/main" id="{64C704EF-7F29-47D3-9D80-27AC1F00398F}"/>
              </a:ext>
            </a:extLst>
          </p:cNvPr>
          <p:cNvGrpSpPr/>
          <p:nvPr/>
        </p:nvGrpSpPr>
        <p:grpSpPr>
          <a:xfrm>
            <a:off x="2170767" y="2732063"/>
            <a:ext cx="2922208" cy="2465600"/>
            <a:chOff x="6260091" y="1217707"/>
            <a:chExt cx="4307317" cy="4160999"/>
          </a:xfrm>
        </p:grpSpPr>
        <p:sp>
          <p:nvSpPr>
            <p:cNvPr id="32" name="矩形: 圓角 31">
              <a:extLst>
                <a:ext uri="{FF2B5EF4-FFF2-40B4-BE49-F238E27FC236}">
                  <a16:creationId xmlns:a16="http://schemas.microsoft.com/office/drawing/2014/main" id="{05DA79FB-FA5F-42EA-9593-680420B8F3B7}"/>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3" name="矩形 32">
              <a:extLst>
                <a:ext uri="{FF2B5EF4-FFF2-40B4-BE49-F238E27FC236}">
                  <a16:creationId xmlns:a16="http://schemas.microsoft.com/office/drawing/2014/main" id="{FD29AAE9-29D0-45DD-8276-08E26431D641}"/>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2" name="Title 1">
            <a:extLst>
              <a:ext uri="{FF2B5EF4-FFF2-40B4-BE49-F238E27FC236}">
                <a16:creationId xmlns:a16="http://schemas.microsoft.com/office/drawing/2014/main" id="{1D34B8D1-DE30-C040-97A0-9A04100891F6}"/>
              </a:ext>
            </a:extLst>
          </p:cNvPr>
          <p:cNvSpPr>
            <a:spLocks noGrp="1"/>
          </p:cNvSpPr>
          <p:nvPr>
            <p:ph type="title"/>
          </p:nvPr>
        </p:nvSpPr>
        <p:spPr>
          <a:xfrm>
            <a:off x="1" y="164214"/>
            <a:ext cx="9188450" cy="822960"/>
          </a:xfrm>
          <a:effectLst/>
        </p:spPr>
        <p:txBody>
          <a:bodyPr>
            <a:noAutofit/>
          </a:bodyPr>
          <a:lstStyle/>
          <a:p>
            <a:pPr algn="ctr"/>
            <a:r>
              <a:rPr lang="en-US" altLang="zh-CN" sz="3000">
                <a:solidFill>
                  <a:schemeClr val="bg2">
                    <a:lumMod val="10000"/>
                  </a:schemeClr>
                </a:solidFill>
                <a:latin typeface="+mn-lt"/>
                <a:ea typeface="+mn-ea"/>
                <a:cs typeface="+mn-ea"/>
                <a:sym typeface="+mn-lt"/>
              </a:rPr>
              <a:t>Smart </a:t>
            </a:r>
            <a:r>
              <a:rPr lang="en-US" altLang="zh-TW" sz="3000">
                <a:solidFill>
                  <a:schemeClr val="bg2">
                    <a:lumMod val="10000"/>
                  </a:schemeClr>
                </a:solidFill>
                <a:latin typeface="+mn-lt"/>
                <a:ea typeface="+mn-ea"/>
                <a:cs typeface="+mn-ea"/>
                <a:sym typeface="+mn-lt"/>
              </a:rPr>
              <a:t>‘</a:t>
            </a:r>
            <a:r>
              <a:rPr lang="en-US" altLang="zh-CN" sz="3000">
                <a:solidFill>
                  <a:schemeClr val="bg2">
                    <a:lumMod val="10000"/>
                  </a:schemeClr>
                </a:solidFill>
                <a:latin typeface="+mn-lt"/>
                <a:ea typeface="+mn-ea"/>
                <a:cs typeface="+mn-ea"/>
                <a:sym typeface="+mn-lt"/>
              </a:rPr>
              <a:t>n quiet fan with optimal thermal design</a:t>
            </a:r>
            <a:endParaRPr lang="en-US" sz="3000">
              <a:solidFill>
                <a:schemeClr val="bg2">
                  <a:lumMod val="10000"/>
                </a:schemeClr>
              </a:solidFill>
              <a:latin typeface="+mn-lt"/>
              <a:ea typeface="+mn-ea"/>
              <a:cs typeface="+mn-ea"/>
              <a:sym typeface="+mn-lt"/>
            </a:endParaRPr>
          </a:p>
        </p:txBody>
      </p:sp>
      <p:sp>
        <p:nvSpPr>
          <p:cNvPr id="17" name="TextBox 16">
            <a:extLst>
              <a:ext uri="{FF2B5EF4-FFF2-40B4-BE49-F238E27FC236}">
                <a16:creationId xmlns:a16="http://schemas.microsoft.com/office/drawing/2014/main" id="{D0579027-81FC-9C4D-BE5A-795E0A3A406C}"/>
              </a:ext>
            </a:extLst>
          </p:cNvPr>
          <p:cNvSpPr txBox="1"/>
          <p:nvPr/>
        </p:nvSpPr>
        <p:spPr>
          <a:xfrm>
            <a:off x="4876614" y="1417950"/>
            <a:ext cx="3506088" cy="338554"/>
          </a:xfrm>
          <a:prstGeom prst="rect">
            <a:avLst/>
          </a:prstGeom>
          <a:noFill/>
        </p:spPr>
        <p:txBody>
          <a:bodyPr wrap="none" rtlCol="0">
            <a:spAutoFit/>
          </a:bodyPr>
          <a:lstStyle/>
          <a:p>
            <a:pPr algn="ctr"/>
            <a:r>
              <a:rPr lang="en-US" altLang="zh-CN" sz="1600" b="1">
                <a:solidFill>
                  <a:schemeClr val="accent2"/>
                </a:solidFill>
                <a:cs typeface="+mn-ea"/>
                <a:sym typeface="+mn-lt"/>
              </a:rPr>
              <a:t>Air flow brings out excessive heat</a:t>
            </a:r>
            <a:endParaRPr lang="en-US" sz="1600" b="1">
              <a:solidFill>
                <a:schemeClr val="accent2"/>
              </a:solidFill>
              <a:cs typeface="+mn-ea"/>
              <a:sym typeface="+mn-lt"/>
            </a:endParaRPr>
          </a:p>
        </p:txBody>
      </p:sp>
      <p:pic>
        <p:nvPicPr>
          <p:cNvPr id="25" name="Picture 15">
            <a:extLst>
              <a:ext uri="{FF2B5EF4-FFF2-40B4-BE49-F238E27FC236}">
                <a16:creationId xmlns:a16="http://schemas.microsoft.com/office/drawing/2014/main" id="{7ED16A5F-EF4A-4182-9B24-3E302E5F45DF}"/>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46750" y="1132707"/>
            <a:ext cx="2220638" cy="1535412"/>
          </a:xfrm>
          <a:prstGeom prst="rect">
            <a:avLst/>
          </a:prstGeom>
        </p:spPr>
      </p:pic>
      <p:pic>
        <p:nvPicPr>
          <p:cNvPr id="26" name="Picture 11">
            <a:extLst>
              <a:ext uri="{FF2B5EF4-FFF2-40B4-BE49-F238E27FC236}">
                <a16:creationId xmlns:a16="http://schemas.microsoft.com/office/drawing/2014/main" id="{9E529A06-78A3-4D8A-8D03-6F929F4AEEAE}"/>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1640" y="2451501"/>
            <a:ext cx="1061422" cy="1128273"/>
          </a:xfrm>
          <a:prstGeom prst="rect">
            <a:avLst/>
          </a:prstGeom>
        </p:spPr>
      </p:pic>
      <p:pic>
        <p:nvPicPr>
          <p:cNvPr id="27" name="Picture 13">
            <a:extLst>
              <a:ext uri="{FF2B5EF4-FFF2-40B4-BE49-F238E27FC236}">
                <a16:creationId xmlns:a16="http://schemas.microsoft.com/office/drawing/2014/main" id="{2C52CD75-E703-408B-81A1-82A617CD13D6}"/>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1640" y="3663814"/>
            <a:ext cx="1061422" cy="1181792"/>
          </a:xfrm>
          <a:prstGeom prst="rect">
            <a:avLst/>
          </a:prstGeom>
        </p:spPr>
      </p:pic>
      <p:sp>
        <p:nvSpPr>
          <p:cNvPr id="18" name="TextBox 17">
            <a:extLst>
              <a:ext uri="{FF2B5EF4-FFF2-40B4-BE49-F238E27FC236}">
                <a16:creationId xmlns:a16="http://schemas.microsoft.com/office/drawing/2014/main" id="{BCBDD493-93A7-C942-B190-210F4D246F8E}"/>
              </a:ext>
            </a:extLst>
          </p:cNvPr>
          <p:cNvSpPr txBox="1"/>
          <p:nvPr/>
        </p:nvSpPr>
        <p:spPr>
          <a:xfrm>
            <a:off x="2314889" y="2355628"/>
            <a:ext cx="2020621" cy="584968"/>
          </a:xfrm>
          <a:prstGeom prst="rect">
            <a:avLst/>
          </a:prstGeom>
          <a:noFill/>
        </p:spPr>
        <p:txBody>
          <a:bodyPr wrap="square" rtlCol="0">
            <a:spAutoFit/>
          </a:bodyPr>
          <a:lstStyle/>
          <a:p>
            <a:pPr>
              <a:lnSpc>
                <a:spcPts val="2000"/>
              </a:lnSpc>
            </a:pPr>
            <a:r>
              <a:rPr lang="en-US" altLang="zh-CN" sz="1500" b="1">
                <a:cs typeface="+mn-ea"/>
                <a:sym typeface="+mn-lt"/>
              </a:rPr>
              <a:t>Brand new </a:t>
            </a:r>
            <a:r>
              <a:rPr lang="en-US" sz="1500" b="1">
                <a:cs typeface="+mn-ea"/>
                <a:sym typeface="+mn-lt"/>
              </a:rPr>
              <a:t>M.2 SSD </a:t>
            </a:r>
            <a:r>
              <a:rPr lang="en-US" altLang="zh-CN" sz="1500" b="1">
                <a:cs typeface="+mn-ea"/>
                <a:sym typeface="+mn-lt"/>
              </a:rPr>
              <a:t>heatsink</a:t>
            </a:r>
            <a:endParaRPr lang="en-US" sz="1500" b="1">
              <a:cs typeface="+mn-ea"/>
              <a:sym typeface="+mn-lt"/>
            </a:endParaRPr>
          </a:p>
        </p:txBody>
      </p:sp>
      <p:sp>
        <p:nvSpPr>
          <p:cNvPr id="19" name="TextBox 18">
            <a:extLst>
              <a:ext uri="{FF2B5EF4-FFF2-40B4-BE49-F238E27FC236}">
                <a16:creationId xmlns:a16="http://schemas.microsoft.com/office/drawing/2014/main" id="{CB4CFD04-B946-8B42-AC35-0B2658D00761}"/>
              </a:ext>
            </a:extLst>
          </p:cNvPr>
          <p:cNvSpPr txBox="1"/>
          <p:nvPr/>
        </p:nvSpPr>
        <p:spPr>
          <a:xfrm>
            <a:off x="454706" y="1196651"/>
            <a:ext cx="1999737" cy="841449"/>
          </a:xfrm>
          <a:prstGeom prst="rect">
            <a:avLst/>
          </a:prstGeom>
          <a:noFill/>
        </p:spPr>
        <p:txBody>
          <a:bodyPr wrap="square" rtlCol="0">
            <a:spAutoFit/>
          </a:bodyPr>
          <a:lstStyle/>
          <a:p>
            <a:pPr>
              <a:lnSpc>
                <a:spcPts val="2000"/>
              </a:lnSpc>
            </a:pPr>
            <a:r>
              <a:rPr lang="en-US" altLang="zh-CN" sz="1500" b="1">
                <a:cs typeface="+mn-ea"/>
                <a:sym typeface="+mn-lt"/>
              </a:rPr>
              <a:t>Include thermal pads for single &amp; dual-sided M.2 SSD</a:t>
            </a:r>
            <a:endParaRPr lang="en-US" sz="1500" b="1">
              <a:cs typeface="+mn-ea"/>
              <a:sym typeface="+mn-lt"/>
            </a:endParaRPr>
          </a:p>
        </p:txBody>
      </p:sp>
      <p:pic>
        <p:nvPicPr>
          <p:cNvPr id="20" name="圖形 19">
            <a:extLst>
              <a:ext uri="{FF2B5EF4-FFF2-40B4-BE49-F238E27FC236}">
                <a16:creationId xmlns:a16="http://schemas.microsoft.com/office/drawing/2014/main" id="{E7C66A53-73D7-4485-AA02-9634E072342C}"/>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rcRect b="30683"/>
          <a:stretch/>
        </p:blipFill>
        <p:spPr>
          <a:xfrm>
            <a:off x="2430924" y="3050768"/>
            <a:ext cx="1786543" cy="850979"/>
          </a:xfrm>
          <a:prstGeom prst="rect">
            <a:avLst/>
          </a:prstGeom>
        </p:spPr>
      </p:pic>
      <p:pic>
        <p:nvPicPr>
          <p:cNvPr id="21" name="圖形 20">
            <a:extLst>
              <a:ext uri="{FF2B5EF4-FFF2-40B4-BE49-F238E27FC236}">
                <a16:creationId xmlns:a16="http://schemas.microsoft.com/office/drawing/2014/main" id="{81DDE4ED-B501-4A7F-AD77-D3140CC80164}"/>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rcRect b="21910"/>
          <a:stretch/>
        </p:blipFill>
        <p:spPr>
          <a:xfrm>
            <a:off x="2429384" y="4010793"/>
            <a:ext cx="1777380" cy="958687"/>
          </a:xfrm>
          <a:prstGeom prst="rect">
            <a:avLst/>
          </a:prstGeom>
        </p:spPr>
      </p:pic>
      <p:sp>
        <p:nvSpPr>
          <p:cNvPr id="22" name="矩形: 圓角 21">
            <a:extLst>
              <a:ext uri="{FF2B5EF4-FFF2-40B4-BE49-F238E27FC236}">
                <a16:creationId xmlns:a16="http://schemas.microsoft.com/office/drawing/2014/main" id="{53D431A9-BCCA-4D50-81F8-261AB36EEFB2}"/>
              </a:ext>
            </a:extLst>
          </p:cNvPr>
          <p:cNvSpPr/>
          <p:nvPr/>
        </p:nvSpPr>
        <p:spPr>
          <a:xfrm>
            <a:off x="4389543" y="1775444"/>
            <a:ext cx="4824880" cy="3401625"/>
          </a:xfrm>
          <a:prstGeom prst="roundRect">
            <a:avLst>
              <a:gd name="adj" fmla="val 6832"/>
            </a:avLst>
          </a:prstGeom>
          <a:gradFill>
            <a:gsLst>
              <a:gs pos="0">
                <a:schemeClr val="tx1">
                  <a:lumMod val="65000"/>
                  <a:lumOff val="35000"/>
                  <a:alpha val="29000"/>
                </a:schemeClr>
              </a:gs>
              <a:gs pos="94000">
                <a:schemeClr val="bg2">
                  <a:lumMod val="10000"/>
                  <a:alpha val="63000"/>
                </a:schemeClr>
              </a:gs>
            </a:gsLst>
            <a:lin ang="5400000" scaled="1"/>
          </a:gradFill>
          <a:ln>
            <a:noFill/>
          </a:ln>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8" name="圖片 27">
            <a:extLst>
              <a:ext uri="{FF2B5EF4-FFF2-40B4-BE49-F238E27FC236}">
                <a16:creationId xmlns:a16="http://schemas.microsoft.com/office/drawing/2014/main" id="{6197A58D-21EC-4444-9B2D-0F7C70C4DEA4}"/>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4739555" y="1948035"/>
            <a:ext cx="3864512" cy="2749618"/>
          </a:xfrm>
          <a:prstGeom prst="rect">
            <a:avLst/>
          </a:prstGeom>
        </p:spPr>
      </p:pic>
    </p:spTree>
    <p:extLst>
      <p:ext uri="{BB962C8B-B14F-4D97-AF65-F5344CB8AC3E}">
        <p14:creationId xmlns:p14="http://schemas.microsoft.com/office/powerpoint/2010/main" val="404979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7BF6262-4080-4C7F-9C32-3B2BA225C8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7455" y="4531662"/>
            <a:ext cx="12958461" cy="742218"/>
          </a:xfrm>
          <a:prstGeom prst="rect">
            <a:avLst/>
          </a:prstGeom>
        </p:spPr>
      </p:pic>
      <p:pic>
        <p:nvPicPr>
          <p:cNvPr id="4" name="圖片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930" y="1216304"/>
            <a:ext cx="8228137" cy="5143500"/>
          </a:xfrm>
          <a:prstGeom prst="rect">
            <a:avLst/>
          </a:prstGeom>
        </p:spPr>
      </p:pic>
      <p:pic>
        <p:nvPicPr>
          <p:cNvPr id="5" name="圖片 4" descr="一張含有 室內, 牆 的圖片&#10;&#10;描述是以非常高的可信度產生">
            <a:extLst>
              <a:ext uri="{FF2B5EF4-FFF2-40B4-BE49-F238E27FC236}">
                <a16:creationId xmlns:a16="http://schemas.microsoft.com/office/drawing/2014/main" id="{A12C4608-0D14-42B4-8DEF-1741104012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7572" y="1322907"/>
            <a:ext cx="4648855" cy="2711046"/>
          </a:xfrm>
          <a:prstGeom prst="rect">
            <a:avLst/>
          </a:prstGeom>
        </p:spPr>
      </p:pic>
      <p:sp>
        <p:nvSpPr>
          <p:cNvPr id="2" name="Title 1">
            <a:extLst>
              <a:ext uri="{FF2B5EF4-FFF2-40B4-BE49-F238E27FC236}">
                <a16:creationId xmlns:a16="http://schemas.microsoft.com/office/drawing/2014/main" id="{E831E5D9-C357-2A4E-A7C0-F3B0E94ACB3A}"/>
              </a:ext>
            </a:extLst>
          </p:cNvPr>
          <p:cNvSpPr>
            <a:spLocks noGrp="1"/>
          </p:cNvSpPr>
          <p:nvPr>
            <p:ph type="title"/>
          </p:nvPr>
        </p:nvSpPr>
        <p:spPr>
          <a:xfrm>
            <a:off x="0" y="143088"/>
            <a:ext cx="9144000" cy="822960"/>
          </a:xfrm>
          <a:effectLst/>
        </p:spPr>
        <p:txBody>
          <a:bodyPr>
            <a:noAutofit/>
          </a:bodyPr>
          <a:lstStyle/>
          <a:p>
            <a:pPr algn="ctr"/>
            <a:r>
              <a:rPr lang="en-US" sz="3000">
                <a:solidFill>
                  <a:schemeClr val="bg2">
                    <a:lumMod val="10000"/>
                  </a:schemeClr>
                </a:solidFill>
                <a:latin typeface="+mn-lt"/>
                <a:ea typeface="+mn-ea"/>
                <a:cs typeface="+mn-ea"/>
                <a:sym typeface="+mn-lt"/>
              </a:rPr>
              <a:t>HDMI 2.0 4K 60FPS sharp picture quality</a:t>
            </a:r>
          </a:p>
        </p:txBody>
      </p:sp>
    </p:spTree>
    <p:extLst>
      <p:ext uri="{BB962C8B-B14F-4D97-AF65-F5344CB8AC3E}">
        <p14:creationId xmlns:p14="http://schemas.microsoft.com/office/powerpoint/2010/main" val="78600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itle 1">
            <a:extLst>
              <a:ext uri="{FF2B5EF4-FFF2-40B4-BE49-F238E27FC236}">
                <a16:creationId xmlns:a16="http://schemas.microsoft.com/office/drawing/2014/main" id="{2A776AE7-221D-144C-A648-632A55F1A9D0}"/>
              </a:ext>
            </a:extLst>
          </p:cNvPr>
          <p:cNvSpPr txBox="1">
            <a:spLocks/>
          </p:cNvSpPr>
          <p:nvPr/>
        </p:nvSpPr>
        <p:spPr>
          <a:xfrm>
            <a:off x="184245" y="0"/>
            <a:ext cx="8795982" cy="717571"/>
          </a:xfrm>
          <a:prstGeom prst="rect">
            <a:avLst/>
          </a:prstGeom>
        </p:spPr>
        <p:txBody>
          <a:bodyPr anchor="t"/>
          <a:lstStyle/>
          <a:p>
            <a:endParaRPr kumimoji="0" lang="en-US" sz="3200" b="1" i="0" u="none" strike="noStrike" kern="0" cap="none" spc="0" normalizeH="0" baseline="0" noProof="0">
              <a:ln>
                <a:noFill/>
              </a:ln>
              <a:solidFill>
                <a:schemeClr val="bg1"/>
              </a:solidFill>
              <a:effectLst/>
              <a:uLnTx/>
              <a:uFillTx/>
              <a:cs typeface="+mn-ea"/>
              <a:sym typeface="+mn-lt"/>
            </a:endParaRPr>
          </a:p>
        </p:txBody>
      </p:sp>
      <p:sp>
        <p:nvSpPr>
          <p:cNvPr id="2" name="Title 1">
            <a:extLst>
              <a:ext uri="{FF2B5EF4-FFF2-40B4-BE49-F238E27FC236}">
                <a16:creationId xmlns:a16="http://schemas.microsoft.com/office/drawing/2014/main" id="{4944D0F7-A0BC-7A4C-929D-6A5F102B398F}"/>
              </a:ext>
            </a:extLst>
          </p:cNvPr>
          <p:cNvSpPr>
            <a:spLocks noGrp="1"/>
          </p:cNvSpPr>
          <p:nvPr>
            <p:ph type="title"/>
          </p:nvPr>
        </p:nvSpPr>
        <p:spPr>
          <a:xfrm>
            <a:off x="0" y="156793"/>
            <a:ext cx="9144000" cy="822960"/>
          </a:xfrm>
          <a:effectLst/>
        </p:spPr>
        <p:txBody>
          <a:bodyPr>
            <a:noAutofit/>
          </a:bodyPr>
          <a:lstStyle/>
          <a:p>
            <a:pPr algn="ctr"/>
            <a:r>
              <a:rPr lang="en-US" altLang="zh-TW" sz="3200" err="1">
                <a:solidFill>
                  <a:schemeClr val="bg2">
                    <a:lumMod val="10000"/>
                  </a:schemeClr>
                </a:solidFill>
                <a:latin typeface="+mn-lt"/>
                <a:ea typeface="+mn-ea"/>
                <a:cs typeface="+mn-ea"/>
                <a:sym typeface="+mn-lt"/>
              </a:rPr>
              <a:t>HybridDesk</a:t>
            </a:r>
            <a:r>
              <a:rPr lang="en-US" altLang="zh-TW" sz="3200">
                <a:solidFill>
                  <a:schemeClr val="bg2">
                    <a:lumMod val="10000"/>
                  </a:schemeClr>
                </a:solidFill>
                <a:latin typeface="+mn-lt"/>
                <a:ea typeface="+mn-ea"/>
                <a:cs typeface="+mn-ea"/>
                <a:sym typeface="+mn-lt"/>
              </a:rPr>
              <a:t> Station for various A/V needs </a:t>
            </a:r>
            <a:endParaRPr lang="en-US" sz="3200" spc="-150">
              <a:solidFill>
                <a:schemeClr val="bg2">
                  <a:lumMod val="10000"/>
                </a:schemeClr>
              </a:solidFill>
              <a:latin typeface="+mn-lt"/>
              <a:ea typeface="+mn-ea"/>
              <a:cs typeface="+mn-ea"/>
              <a:sym typeface="+mn-lt"/>
            </a:endParaRPr>
          </a:p>
        </p:txBody>
      </p:sp>
      <p:pic>
        <p:nvPicPr>
          <p:cNvPr id="20" name="圖片 19">
            <a:extLst>
              <a:ext uri="{FF2B5EF4-FFF2-40B4-BE49-F238E27FC236}">
                <a16:creationId xmlns:a16="http://schemas.microsoft.com/office/drawing/2014/main" id="{554B1DF2-034C-4533-BCD8-D156D7C2D6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63863" y="2742053"/>
            <a:ext cx="4074913" cy="742218"/>
          </a:xfrm>
          <a:prstGeom prst="rect">
            <a:avLst/>
          </a:prstGeom>
        </p:spPr>
      </p:pic>
      <p:cxnSp>
        <p:nvCxnSpPr>
          <p:cNvPr id="22" name="Shape 358">
            <a:extLst>
              <a:ext uri="{FF2B5EF4-FFF2-40B4-BE49-F238E27FC236}">
                <a16:creationId xmlns:a16="http://schemas.microsoft.com/office/drawing/2014/main" id="{04A67E73-8A64-441E-A3C4-C0196012E646}"/>
              </a:ext>
            </a:extLst>
          </p:cNvPr>
          <p:cNvCxnSpPr/>
          <p:nvPr/>
        </p:nvCxnSpPr>
        <p:spPr>
          <a:xfrm rot="10800000">
            <a:off x="2102173" y="2086147"/>
            <a:ext cx="1045737" cy="1550"/>
          </a:xfrm>
          <a:prstGeom prst="straightConnector1">
            <a:avLst/>
          </a:prstGeom>
          <a:noFill/>
          <a:ln w="28575" cap="rnd" cmpd="sng">
            <a:solidFill>
              <a:schemeClr val="tx1">
                <a:lumMod val="85000"/>
                <a:lumOff val="15000"/>
              </a:schemeClr>
            </a:solidFill>
            <a:prstDash val="sysDot"/>
            <a:round/>
            <a:headEnd type="none" w="lg" len="lg"/>
            <a:tailEnd type="none" w="lg" len="lg"/>
          </a:ln>
        </p:spPr>
      </p:cxnSp>
      <p:pic>
        <p:nvPicPr>
          <p:cNvPr id="23" name="Shape 351">
            <a:extLst>
              <a:ext uri="{FF2B5EF4-FFF2-40B4-BE49-F238E27FC236}">
                <a16:creationId xmlns:a16="http://schemas.microsoft.com/office/drawing/2014/main" id="{C4524D22-77B7-471B-A289-978A8D9905C0}"/>
              </a:ext>
            </a:extLst>
          </p:cNvPr>
          <p:cNvPicPr preferRelativeResize="0"/>
          <p:nvPr/>
        </p:nvPicPr>
        <p:blipFill>
          <a:blip r:embed="rId3" cstate="screen">
            <a:alphaModFix/>
            <a:lum bright="70000" contrast="-70000"/>
            <a:extLst>
              <a:ext uri="{28A0092B-C50C-407E-A947-70E740481C1C}">
                <a14:useLocalDpi xmlns:a14="http://schemas.microsoft.com/office/drawing/2010/main"/>
              </a:ext>
            </a:extLst>
          </a:blip>
          <a:stretch>
            <a:fillRect/>
          </a:stretch>
        </p:blipFill>
        <p:spPr>
          <a:xfrm rot="2070020">
            <a:off x="651055" y="1863172"/>
            <a:ext cx="762128" cy="762219"/>
          </a:xfrm>
          <a:prstGeom prst="rect">
            <a:avLst/>
          </a:prstGeom>
          <a:noFill/>
          <a:ln>
            <a:noFill/>
          </a:ln>
        </p:spPr>
      </p:pic>
      <p:pic>
        <p:nvPicPr>
          <p:cNvPr id="24" name="Shape 352">
            <a:extLst>
              <a:ext uri="{FF2B5EF4-FFF2-40B4-BE49-F238E27FC236}">
                <a16:creationId xmlns:a16="http://schemas.microsoft.com/office/drawing/2014/main" id="{DD61FD44-F505-4CCB-A15B-DB234E9A32A0}"/>
              </a:ext>
            </a:extLst>
          </p:cNvPr>
          <p:cNvPicPr preferRelativeResize="0"/>
          <p:nvPr/>
        </p:nvPicPr>
        <p:blipFill>
          <a:blip r:embed="rId4" cstate="screen">
            <a:alphaModFix/>
            <a:lum bright="70000" contrast="-70000"/>
            <a:extLst>
              <a:ext uri="{28A0092B-C50C-407E-A947-70E740481C1C}">
                <a14:useLocalDpi xmlns:a14="http://schemas.microsoft.com/office/drawing/2010/main"/>
              </a:ext>
            </a:extLst>
          </a:blip>
          <a:stretch>
            <a:fillRect/>
          </a:stretch>
        </p:blipFill>
        <p:spPr>
          <a:xfrm>
            <a:off x="1266705" y="2231578"/>
            <a:ext cx="697158" cy="697241"/>
          </a:xfrm>
          <a:prstGeom prst="rect">
            <a:avLst/>
          </a:prstGeom>
          <a:noFill/>
          <a:ln>
            <a:noFill/>
          </a:ln>
        </p:spPr>
      </p:pic>
      <p:sp>
        <p:nvSpPr>
          <p:cNvPr id="25" name="Shape 364">
            <a:extLst>
              <a:ext uri="{FF2B5EF4-FFF2-40B4-BE49-F238E27FC236}">
                <a16:creationId xmlns:a16="http://schemas.microsoft.com/office/drawing/2014/main" id="{E40C227B-2A1C-4357-A285-52C53D4B7049}"/>
              </a:ext>
            </a:extLst>
          </p:cNvPr>
          <p:cNvSpPr txBox="1"/>
          <p:nvPr/>
        </p:nvSpPr>
        <p:spPr>
          <a:xfrm>
            <a:off x="5524141" y="4177345"/>
            <a:ext cx="1373959" cy="29631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r>
              <a:rPr lang="en-US" sz="1200" b="1" err="1">
                <a:solidFill>
                  <a:schemeClr val="tx1"/>
                </a:solidFill>
                <a:latin typeface="+mn-lt"/>
                <a:ea typeface="+mn-ea"/>
                <a:cs typeface="+mn-ea"/>
                <a:sym typeface="+mn-lt"/>
              </a:rPr>
              <a:t>Qremote</a:t>
            </a:r>
            <a:r>
              <a:rPr lang="en-US" sz="1200" b="1">
                <a:solidFill>
                  <a:schemeClr val="tx1"/>
                </a:solidFill>
                <a:latin typeface="+mn-lt"/>
                <a:ea typeface="+mn-ea"/>
                <a:cs typeface="+mn-ea"/>
                <a:sym typeface="+mn-lt"/>
              </a:rPr>
              <a:t> App</a:t>
            </a:r>
          </a:p>
        </p:txBody>
      </p:sp>
      <p:sp>
        <p:nvSpPr>
          <p:cNvPr id="27" name="Shape 366">
            <a:extLst>
              <a:ext uri="{FF2B5EF4-FFF2-40B4-BE49-F238E27FC236}">
                <a16:creationId xmlns:a16="http://schemas.microsoft.com/office/drawing/2014/main" id="{05D5567D-3EA3-4E58-8A97-9A511C607BE3}"/>
              </a:ext>
            </a:extLst>
          </p:cNvPr>
          <p:cNvSpPr txBox="1"/>
          <p:nvPr/>
        </p:nvSpPr>
        <p:spPr>
          <a:xfrm>
            <a:off x="350897" y="2719646"/>
            <a:ext cx="1054118" cy="296317"/>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rtl="0">
              <a:spcBef>
                <a:spcPts val="0"/>
              </a:spcBef>
              <a:buNone/>
            </a:pPr>
            <a:r>
              <a:rPr lang="en-US" sz="1200" b="1">
                <a:solidFill>
                  <a:schemeClr val="tx1"/>
                </a:solidFill>
                <a:latin typeface="+mn-lt"/>
                <a:ea typeface="+mn-ea"/>
                <a:cs typeface="+mn-ea"/>
                <a:sym typeface="+mn-lt"/>
              </a:rPr>
              <a:t>Mouse &amp; </a:t>
            </a:r>
          </a:p>
          <a:p>
            <a:pPr lvl="0" rtl="0">
              <a:spcBef>
                <a:spcPts val="0"/>
              </a:spcBef>
              <a:buNone/>
            </a:pPr>
            <a:r>
              <a:rPr lang="en-US" sz="1200" b="1">
                <a:solidFill>
                  <a:schemeClr val="tx1"/>
                </a:solidFill>
                <a:latin typeface="+mn-lt"/>
                <a:ea typeface="+mn-ea"/>
                <a:cs typeface="+mn-ea"/>
                <a:sym typeface="+mn-lt"/>
              </a:rPr>
              <a:t>Keyboard</a:t>
            </a:r>
          </a:p>
        </p:txBody>
      </p:sp>
      <p:pic>
        <p:nvPicPr>
          <p:cNvPr id="29" name="Shape 363">
            <a:extLst>
              <a:ext uri="{FF2B5EF4-FFF2-40B4-BE49-F238E27FC236}">
                <a16:creationId xmlns:a16="http://schemas.microsoft.com/office/drawing/2014/main" id="{71658215-CE61-4C2C-B269-032BA22CB284}"/>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814042" y="3781925"/>
            <a:ext cx="623207" cy="1108574"/>
          </a:xfrm>
          <a:prstGeom prst="rect">
            <a:avLst/>
          </a:prstGeom>
          <a:noFill/>
          <a:ln>
            <a:noFill/>
          </a:ln>
          <a:effectLst>
            <a:outerShdw blurRad="228600" dist="190500" dir="4140000" algn="t" rotWithShape="0">
              <a:prstClr val="black">
                <a:alpha val="40000"/>
              </a:prstClr>
            </a:outerShdw>
          </a:effectLst>
        </p:spPr>
      </p:pic>
      <p:cxnSp>
        <p:nvCxnSpPr>
          <p:cNvPr id="30" name="直線接點 29">
            <a:extLst>
              <a:ext uri="{FF2B5EF4-FFF2-40B4-BE49-F238E27FC236}">
                <a16:creationId xmlns:a16="http://schemas.microsoft.com/office/drawing/2014/main" id="{82A42274-850C-4EDD-93CC-CEEE4A3BD963}"/>
              </a:ext>
            </a:extLst>
          </p:cNvPr>
          <p:cNvCxnSpPr/>
          <p:nvPr/>
        </p:nvCxnSpPr>
        <p:spPr>
          <a:xfrm>
            <a:off x="4054216" y="2086148"/>
            <a:ext cx="2997780" cy="155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Shape 723">
            <a:extLst>
              <a:ext uri="{FF2B5EF4-FFF2-40B4-BE49-F238E27FC236}">
                <a16:creationId xmlns:a16="http://schemas.microsoft.com/office/drawing/2014/main" id="{7783EE7B-1BF6-43CC-92B4-1027987E4369}"/>
              </a:ext>
            </a:extLst>
          </p:cNvPr>
          <p:cNvSpPr/>
          <p:nvPr/>
        </p:nvSpPr>
        <p:spPr>
          <a:xfrm>
            <a:off x="2988886" y="1321517"/>
            <a:ext cx="1742895" cy="1743102"/>
          </a:xfrm>
          <a:prstGeom prst="ellipse">
            <a:avLst/>
          </a:prstGeom>
          <a:solidFill>
            <a:schemeClr val="tx1">
              <a:lumMod val="85000"/>
              <a:lumOff val="15000"/>
            </a:schemeClr>
          </a:solidFill>
          <a:ln w="12700" cap="flat" cmpd="sng">
            <a:solidFill>
              <a:schemeClr val="bg2">
                <a:lumMod val="75000"/>
              </a:schemeClr>
            </a:solidFill>
            <a:prstDash val="solid"/>
            <a:round/>
            <a:headEnd type="none" w="med" len="med"/>
            <a:tailEnd type="none" w="med" len="med"/>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200">
              <a:solidFill>
                <a:schemeClr val="dk1"/>
              </a:solidFill>
              <a:latin typeface="+mn-lt"/>
              <a:ea typeface="+mn-ea"/>
              <a:cs typeface="+mn-ea"/>
              <a:sym typeface="+mn-lt"/>
            </a:endParaRPr>
          </a:p>
        </p:txBody>
      </p:sp>
      <p:pic>
        <p:nvPicPr>
          <p:cNvPr id="32" name="Picture 2" descr="C:\Users\Han Tsai\Desktop\HD_直播\MPNITOR.png">
            <a:extLst>
              <a:ext uri="{FF2B5EF4-FFF2-40B4-BE49-F238E27FC236}">
                <a16:creationId xmlns:a16="http://schemas.microsoft.com/office/drawing/2014/main" id="{8D4A2F6F-74CA-48FD-A55E-E057B9A9B50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31977" y="1432004"/>
            <a:ext cx="2511144" cy="1956371"/>
          </a:xfrm>
          <a:prstGeom prst="rect">
            <a:avLst/>
          </a:prstGeom>
          <a:noFill/>
        </p:spPr>
      </p:pic>
      <p:pic>
        <p:nvPicPr>
          <p:cNvPr id="33" name="圖片 32">
            <a:extLst>
              <a:ext uri="{FF2B5EF4-FFF2-40B4-BE49-F238E27FC236}">
                <a16:creationId xmlns:a16="http://schemas.microsoft.com/office/drawing/2014/main" id="{850C847A-CA88-4B5B-8F65-81266164F3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9530" y="1519638"/>
            <a:ext cx="981609" cy="981725"/>
          </a:xfrm>
          <a:prstGeom prst="rect">
            <a:avLst/>
          </a:prstGeom>
        </p:spPr>
      </p:pic>
      <p:cxnSp>
        <p:nvCxnSpPr>
          <p:cNvPr id="36" name="接點: 肘形 35">
            <a:extLst>
              <a:ext uri="{FF2B5EF4-FFF2-40B4-BE49-F238E27FC236}">
                <a16:creationId xmlns:a16="http://schemas.microsoft.com/office/drawing/2014/main" id="{0EA6BE09-C3FF-44BC-96DF-611D0F624EEE}"/>
              </a:ext>
            </a:extLst>
          </p:cNvPr>
          <p:cNvCxnSpPr>
            <a:cxnSpLocks/>
          </p:cNvCxnSpPr>
          <p:nvPr/>
        </p:nvCxnSpPr>
        <p:spPr>
          <a:xfrm rot="16200000" flipH="1">
            <a:off x="3602496" y="3082038"/>
            <a:ext cx="1497286" cy="1013027"/>
          </a:xfrm>
          <a:prstGeom prst="bentConnector2">
            <a:avLst/>
          </a:prstGeom>
          <a:ln w="28575" cap="rnd">
            <a:solidFill>
              <a:srgbClr val="262626"/>
            </a:solidFill>
            <a:prstDash val="sysDot"/>
            <a:round/>
          </a:ln>
        </p:spPr>
        <p:style>
          <a:lnRef idx="1">
            <a:schemeClr val="accent1"/>
          </a:lnRef>
          <a:fillRef idx="0">
            <a:schemeClr val="accent1"/>
          </a:fillRef>
          <a:effectRef idx="0">
            <a:schemeClr val="accent1"/>
          </a:effectRef>
          <a:fontRef idx="minor">
            <a:schemeClr val="tx1"/>
          </a:fontRef>
        </p:style>
      </p:cxnSp>
      <p:sp>
        <p:nvSpPr>
          <p:cNvPr id="38" name="矩形: 圓角 37">
            <a:extLst>
              <a:ext uri="{FF2B5EF4-FFF2-40B4-BE49-F238E27FC236}">
                <a16:creationId xmlns:a16="http://schemas.microsoft.com/office/drawing/2014/main" id="{AA25F107-4D5B-44AC-974E-88D2573FCC5A}"/>
              </a:ext>
            </a:extLst>
          </p:cNvPr>
          <p:cNvSpPr/>
          <p:nvPr/>
        </p:nvSpPr>
        <p:spPr>
          <a:xfrm>
            <a:off x="1292551" y="1915197"/>
            <a:ext cx="1033972" cy="343449"/>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u="none" strike="noStrike" cap="none">
                <a:solidFill>
                  <a:schemeClr val="bg1"/>
                </a:solidFill>
                <a:cs typeface="+mn-ea"/>
                <a:sym typeface="+mn-lt"/>
              </a:rPr>
              <a:t>USB</a:t>
            </a:r>
            <a:endParaRPr lang="en-US" altLang="zh-TW" b="1" i="0" u="none" strike="noStrike" cap="none">
              <a:solidFill>
                <a:schemeClr val="bg1"/>
              </a:solidFill>
              <a:cs typeface="+mn-ea"/>
              <a:sym typeface="+mn-lt"/>
            </a:endParaRPr>
          </a:p>
        </p:txBody>
      </p:sp>
      <p:sp>
        <p:nvSpPr>
          <p:cNvPr id="40" name="矩形: 圓角 39">
            <a:extLst>
              <a:ext uri="{FF2B5EF4-FFF2-40B4-BE49-F238E27FC236}">
                <a16:creationId xmlns:a16="http://schemas.microsoft.com/office/drawing/2014/main" id="{57A19016-64D9-4A6A-B2BD-6092071131BD}"/>
              </a:ext>
            </a:extLst>
          </p:cNvPr>
          <p:cNvSpPr/>
          <p:nvPr/>
        </p:nvSpPr>
        <p:spPr>
          <a:xfrm>
            <a:off x="4899481" y="1915197"/>
            <a:ext cx="1033972" cy="343449"/>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n-US" altLang="zh-TW" b="1" u="none" strike="noStrike" cap="none">
                <a:solidFill>
                  <a:schemeClr val="bg1"/>
                </a:solidFill>
                <a:cs typeface="+mn-ea"/>
                <a:sym typeface="+mn-lt"/>
              </a:rPr>
              <a:t>HDMI</a:t>
            </a:r>
            <a:endParaRPr lang="en-US" altLang="zh-TW" b="1" i="0" u="none" strike="noStrike" cap="none">
              <a:solidFill>
                <a:schemeClr val="bg1"/>
              </a:solidFill>
              <a:cs typeface="+mn-ea"/>
              <a:sym typeface="+mn-lt"/>
            </a:endParaRPr>
          </a:p>
        </p:txBody>
      </p:sp>
      <p:sp>
        <p:nvSpPr>
          <p:cNvPr id="41" name="矩形: 圓角 40">
            <a:extLst>
              <a:ext uri="{FF2B5EF4-FFF2-40B4-BE49-F238E27FC236}">
                <a16:creationId xmlns:a16="http://schemas.microsoft.com/office/drawing/2014/main" id="{2084AF25-93F6-4A6C-813E-86541938870A}"/>
              </a:ext>
            </a:extLst>
          </p:cNvPr>
          <p:cNvSpPr/>
          <p:nvPr/>
        </p:nvSpPr>
        <p:spPr>
          <a:xfrm>
            <a:off x="3275741" y="3726308"/>
            <a:ext cx="1128264" cy="343449"/>
          </a:xfrm>
          <a:prstGeom prst="roundRect">
            <a:avLst>
              <a:gd name="adj" fmla="val 8555"/>
            </a:avLst>
          </a:prstGeom>
          <a:solidFill>
            <a:srgbClr val="C7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400"/>
            </a:pPr>
            <a:r>
              <a:rPr lang="en-US" altLang="zh-TW" b="1">
                <a:solidFill>
                  <a:schemeClr val="bg1"/>
                </a:solidFill>
                <a:cs typeface="+mn-ea"/>
                <a:sym typeface="+mn-lt"/>
              </a:rPr>
              <a:t>Network</a:t>
            </a:r>
          </a:p>
        </p:txBody>
      </p:sp>
      <p:pic>
        <p:nvPicPr>
          <p:cNvPr id="34" name="圖片 33">
            <a:extLst>
              <a:ext uri="{FF2B5EF4-FFF2-40B4-BE49-F238E27FC236}">
                <a16:creationId xmlns:a16="http://schemas.microsoft.com/office/drawing/2014/main" id="{62789B95-63E1-4A61-AF79-E776E23423F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249276" y="2258646"/>
            <a:ext cx="3296892" cy="1043564"/>
          </a:xfrm>
          <a:prstGeom prst="rect">
            <a:avLst/>
          </a:prstGeom>
        </p:spPr>
      </p:pic>
    </p:spTree>
    <p:extLst>
      <p:ext uri="{BB962C8B-B14F-4D97-AF65-F5344CB8AC3E}">
        <p14:creationId xmlns:p14="http://schemas.microsoft.com/office/powerpoint/2010/main" val="3433918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群組 57">
            <a:extLst>
              <a:ext uri="{FF2B5EF4-FFF2-40B4-BE49-F238E27FC236}">
                <a16:creationId xmlns:a16="http://schemas.microsoft.com/office/drawing/2014/main" id="{57626917-53C0-44B1-9F66-EF5041F63602}"/>
              </a:ext>
            </a:extLst>
          </p:cNvPr>
          <p:cNvGrpSpPr/>
          <p:nvPr/>
        </p:nvGrpSpPr>
        <p:grpSpPr>
          <a:xfrm>
            <a:off x="6195870" y="2795427"/>
            <a:ext cx="3086633" cy="1484178"/>
            <a:chOff x="6260091" y="1217707"/>
            <a:chExt cx="4307317" cy="4160999"/>
          </a:xfrm>
        </p:grpSpPr>
        <p:sp>
          <p:nvSpPr>
            <p:cNvPr id="59" name="矩形: 圓角 58">
              <a:extLst>
                <a:ext uri="{FF2B5EF4-FFF2-40B4-BE49-F238E27FC236}">
                  <a16:creationId xmlns:a16="http://schemas.microsoft.com/office/drawing/2014/main" id="{85818583-6331-4026-BA21-61C830E0C504}"/>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0" name="矩形 59">
              <a:extLst>
                <a:ext uri="{FF2B5EF4-FFF2-40B4-BE49-F238E27FC236}">
                  <a16:creationId xmlns:a16="http://schemas.microsoft.com/office/drawing/2014/main" id="{D334BB4C-AD17-4A2A-81F8-C933715BC419}"/>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5" name="群組 54">
            <a:extLst>
              <a:ext uri="{FF2B5EF4-FFF2-40B4-BE49-F238E27FC236}">
                <a16:creationId xmlns:a16="http://schemas.microsoft.com/office/drawing/2014/main" id="{503F3B60-3779-4A60-9B85-BE4D5D36996B}"/>
              </a:ext>
            </a:extLst>
          </p:cNvPr>
          <p:cNvGrpSpPr/>
          <p:nvPr/>
        </p:nvGrpSpPr>
        <p:grpSpPr>
          <a:xfrm>
            <a:off x="3333714" y="2798441"/>
            <a:ext cx="3086633" cy="1484178"/>
            <a:chOff x="6260091" y="1217707"/>
            <a:chExt cx="4307317" cy="4160999"/>
          </a:xfrm>
        </p:grpSpPr>
        <p:sp>
          <p:nvSpPr>
            <p:cNvPr id="56" name="矩形: 圓角 55">
              <a:extLst>
                <a:ext uri="{FF2B5EF4-FFF2-40B4-BE49-F238E27FC236}">
                  <a16:creationId xmlns:a16="http://schemas.microsoft.com/office/drawing/2014/main" id="{56862DCA-F0F9-4E28-AEE9-77BB3065D921}"/>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7" name="矩形 56">
              <a:extLst>
                <a:ext uri="{FF2B5EF4-FFF2-40B4-BE49-F238E27FC236}">
                  <a16:creationId xmlns:a16="http://schemas.microsoft.com/office/drawing/2014/main" id="{CD3AB0C3-285D-47F8-B6DC-52265EA2BAFE}"/>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51" name="群組 50">
            <a:extLst>
              <a:ext uri="{FF2B5EF4-FFF2-40B4-BE49-F238E27FC236}">
                <a16:creationId xmlns:a16="http://schemas.microsoft.com/office/drawing/2014/main" id="{D5EFAA83-B7A9-4328-8BC0-35E26B02EBDC}"/>
              </a:ext>
            </a:extLst>
          </p:cNvPr>
          <p:cNvGrpSpPr/>
          <p:nvPr/>
        </p:nvGrpSpPr>
        <p:grpSpPr>
          <a:xfrm>
            <a:off x="471558" y="2808422"/>
            <a:ext cx="3086633" cy="1484178"/>
            <a:chOff x="6260091" y="1217707"/>
            <a:chExt cx="4307317" cy="4160999"/>
          </a:xfrm>
        </p:grpSpPr>
        <p:sp>
          <p:nvSpPr>
            <p:cNvPr id="53" name="矩形: 圓角 52">
              <a:extLst>
                <a:ext uri="{FF2B5EF4-FFF2-40B4-BE49-F238E27FC236}">
                  <a16:creationId xmlns:a16="http://schemas.microsoft.com/office/drawing/2014/main" id="{9E0C38C4-B347-4236-9819-617874A978F5}"/>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4" name="矩形 53">
              <a:extLst>
                <a:ext uri="{FF2B5EF4-FFF2-40B4-BE49-F238E27FC236}">
                  <a16:creationId xmlns:a16="http://schemas.microsoft.com/office/drawing/2014/main" id="{53D80966-F40F-4542-B0E8-B70975696FA9}"/>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8" name="群組 47">
            <a:extLst>
              <a:ext uri="{FF2B5EF4-FFF2-40B4-BE49-F238E27FC236}">
                <a16:creationId xmlns:a16="http://schemas.microsoft.com/office/drawing/2014/main" id="{849F5311-6210-4FE3-A9C2-21BA50379C0B}"/>
              </a:ext>
            </a:extLst>
          </p:cNvPr>
          <p:cNvGrpSpPr/>
          <p:nvPr/>
        </p:nvGrpSpPr>
        <p:grpSpPr>
          <a:xfrm>
            <a:off x="6179658" y="1421785"/>
            <a:ext cx="3086633" cy="1077218"/>
            <a:chOff x="6260091" y="1217707"/>
            <a:chExt cx="4307317" cy="4160999"/>
          </a:xfrm>
        </p:grpSpPr>
        <p:sp>
          <p:nvSpPr>
            <p:cNvPr id="49" name="矩形: 圓角 48">
              <a:extLst>
                <a:ext uri="{FF2B5EF4-FFF2-40B4-BE49-F238E27FC236}">
                  <a16:creationId xmlns:a16="http://schemas.microsoft.com/office/drawing/2014/main" id="{CD650352-287F-41F5-BF4B-10CB9529EEFD}"/>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矩形 49">
              <a:extLst>
                <a:ext uri="{FF2B5EF4-FFF2-40B4-BE49-F238E27FC236}">
                  <a16:creationId xmlns:a16="http://schemas.microsoft.com/office/drawing/2014/main" id="{6085BCD2-DCDC-4236-B0D2-2D4168D7F640}"/>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45" name="群組 44">
            <a:extLst>
              <a:ext uri="{FF2B5EF4-FFF2-40B4-BE49-F238E27FC236}">
                <a16:creationId xmlns:a16="http://schemas.microsoft.com/office/drawing/2014/main" id="{1719F5AD-14B2-43DF-9386-F32939100A19}"/>
              </a:ext>
            </a:extLst>
          </p:cNvPr>
          <p:cNvGrpSpPr/>
          <p:nvPr/>
        </p:nvGrpSpPr>
        <p:grpSpPr>
          <a:xfrm>
            <a:off x="3330962" y="1432231"/>
            <a:ext cx="3086633" cy="1077218"/>
            <a:chOff x="6260091" y="1217707"/>
            <a:chExt cx="4307317" cy="4160999"/>
          </a:xfrm>
        </p:grpSpPr>
        <p:sp>
          <p:nvSpPr>
            <p:cNvPr id="46" name="矩形: 圓角 45">
              <a:extLst>
                <a:ext uri="{FF2B5EF4-FFF2-40B4-BE49-F238E27FC236}">
                  <a16:creationId xmlns:a16="http://schemas.microsoft.com/office/drawing/2014/main" id="{C1549152-2203-41C2-ADE0-66F0476EC168}"/>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7" name="矩形 46">
              <a:extLst>
                <a:ext uri="{FF2B5EF4-FFF2-40B4-BE49-F238E27FC236}">
                  <a16:creationId xmlns:a16="http://schemas.microsoft.com/office/drawing/2014/main" id="{5846A7B5-55B2-47E6-8336-27A6DAC0FD41}"/>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24" name="群組 23">
            <a:extLst>
              <a:ext uri="{FF2B5EF4-FFF2-40B4-BE49-F238E27FC236}">
                <a16:creationId xmlns:a16="http://schemas.microsoft.com/office/drawing/2014/main" id="{76B501E4-79E3-423A-887F-6042989BCFB5}"/>
              </a:ext>
            </a:extLst>
          </p:cNvPr>
          <p:cNvGrpSpPr/>
          <p:nvPr/>
        </p:nvGrpSpPr>
        <p:grpSpPr>
          <a:xfrm>
            <a:off x="474447" y="1437025"/>
            <a:ext cx="3086633" cy="1077218"/>
            <a:chOff x="6260091" y="1217707"/>
            <a:chExt cx="4307317" cy="4160999"/>
          </a:xfrm>
        </p:grpSpPr>
        <p:sp>
          <p:nvSpPr>
            <p:cNvPr id="43" name="矩形: 圓角 42">
              <a:extLst>
                <a:ext uri="{FF2B5EF4-FFF2-40B4-BE49-F238E27FC236}">
                  <a16:creationId xmlns:a16="http://schemas.microsoft.com/office/drawing/2014/main" id="{A3466460-AFA4-4A8F-BACA-638EF2C6D12B}"/>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矩形 43">
              <a:extLst>
                <a:ext uri="{FF2B5EF4-FFF2-40B4-BE49-F238E27FC236}">
                  <a16:creationId xmlns:a16="http://schemas.microsoft.com/office/drawing/2014/main" id="{88CB20D4-1663-490E-8D74-567B50271AAA}"/>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52" name="標題 18">
            <a:extLst>
              <a:ext uri="{FF2B5EF4-FFF2-40B4-BE49-F238E27FC236}">
                <a16:creationId xmlns:a16="http://schemas.microsoft.com/office/drawing/2014/main" id="{DC8FC468-85B0-4AA9-9D9A-85F079CF4611}"/>
              </a:ext>
            </a:extLst>
          </p:cNvPr>
          <p:cNvSpPr txBox="1">
            <a:spLocks/>
          </p:cNvSpPr>
          <p:nvPr/>
        </p:nvSpPr>
        <p:spPr>
          <a:xfrm>
            <a:off x="1732712" y="305227"/>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a:latin typeface="+mn-lt"/>
              <a:ea typeface="+mn-ea"/>
              <a:cs typeface="+mn-ea"/>
              <a:sym typeface="+mn-lt"/>
            </a:endParaRPr>
          </a:p>
        </p:txBody>
      </p:sp>
      <p:sp>
        <p:nvSpPr>
          <p:cNvPr id="4" name="Title 1">
            <a:extLst>
              <a:ext uri="{FF2B5EF4-FFF2-40B4-BE49-F238E27FC236}">
                <a16:creationId xmlns:a16="http://schemas.microsoft.com/office/drawing/2014/main" id="{C4F0B8E3-30BC-4126-BB3D-71B97D705D68}"/>
              </a:ext>
            </a:extLst>
          </p:cNvPr>
          <p:cNvSpPr txBox="1">
            <a:spLocks/>
          </p:cNvSpPr>
          <p:nvPr/>
        </p:nvSpPr>
        <p:spPr>
          <a:xfrm>
            <a:off x="184245" y="0"/>
            <a:ext cx="8795982" cy="634621"/>
          </a:xfrm>
          <a:prstGeom prst="rect">
            <a:avLst/>
          </a:prstGeom>
        </p:spPr>
        <p:txBody>
          <a:bodyPr/>
          <a:lstStyle/>
          <a:p>
            <a:pPr lvl="0"/>
            <a:endParaRPr kumimoji="0" lang="en-US" sz="3200" b="1" i="0" u="none" strike="noStrike" kern="0" cap="none" spc="0" normalizeH="0" baseline="0" noProof="0">
              <a:ln>
                <a:noFill/>
              </a:ln>
              <a:solidFill>
                <a:schemeClr val="bg1"/>
              </a:solidFill>
              <a:effectLst/>
              <a:uLnTx/>
              <a:uFillTx/>
              <a:cs typeface="+mn-ea"/>
              <a:sym typeface="+mn-lt"/>
            </a:endParaRPr>
          </a:p>
        </p:txBody>
      </p:sp>
      <p:sp>
        <p:nvSpPr>
          <p:cNvPr id="2" name="Title 1">
            <a:extLst>
              <a:ext uri="{FF2B5EF4-FFF2-40B4-BE49-F238E27FC236}">
                <a16:creationId xmlns:a16="http://schemas.microsoft.com/office/drawing/2014/main" id="{2446E12F-098C-1B44-A15C-115F7B9AD9F1}"/>
              </a:ext>
            </a:extLst>
          </p:cNvPr>
          <p:cNvSpPr>
            <a:spLocks noGrp="1"/>
          </p:cNvSpPr>
          <p:nvPr>
            <p:ph type="title"/>
          </p:nvPr>
        </p:nvSpPr>
        <p:spPr>
          <a:xfrm>
            <a:off x="638886" y="175194"/>
            <a:ext cx="7886700" cy="822960"/>
          </a:xfrm>
          <a:effectLst/>
        </p:spPr>
        <p:txBody>
          <a:bodyPr>
            <a:normAutofit/>
          </a:bodyPr>
          <a:lstStyle/>
          <a:p>
            <a:pPr algn="ctr"/>
            <a:r>
              <a:rPr lang="en-US" altLang="zh-TW" sz="3000">
                <a:solidFill>
                  <a:schemeClr val="tx1">
                    <a:lumMod val="95000"/>
                    <a:lumOff val="5000"/>
                  </a:schemeClr>
                </a:solidFill>
                <a:latin typeface="+mn-lt"/>
                <a:ea typeface="+mn-ea"/>
                <a:cs typeface="+mn-ea"/>
                <a:sym typeface="+mn-lt"/>
              </a:rPr>
              <a:t>Versatile </a:t>
            </a:r>
            <a:r>
              <a:rPr lang="en-US" altLang="zh-TW" sz="3000" err="1">
                <a:solidFill>
                  <a:schemeClr val="tx1">
                    <a:lumMod val="95000"/>
                    <a:lumOff val="5000"/>
                  </a:schemeClr>
                </a:solidFill>
                <a:latin typeface="+mn-lt"/>
                <a:ea typeface="+mn-ea"/>
                <a:cs typeface="+mn-ea"/>
                <a:sym typeface="+mn-lt"/>
              </a:rPr>
              <a:t>HybridDesk</a:t>
            </a:r>
            <a:r>
              <a:rPr lang="zh-TW" altLang="en-US" sz="3000">
                <a:solidFill>
                  <a:schemeClr val="tx1">
                    <a:lumMod val="95000"/>
                    <a:lumOff val="5000"/>
                  </a:schemeClr>
                </a:solidFill>
                <a:latin typeface="+mn-lt"/>
                <a:ea typeface="+mn-ea"/>
                <a:cs typeface="+mn-ea"/>
                <a:sym typeface="+mn-lt"/>
              </a:rPr>
              <a:t> </a:t>
            </a:r>
            <a:r>
              <a:rPr lang="en-US" altLang="zh-TW" sz="3000">
                <a:solidFill>
                  <a:schemeClr val="tx1">
                    <a:lumMod val="95000"/>
                    <a:lumOff val="5000"/>
                  </a:schemeClr>
                </a:solidFill>
                <a:latin typeface="+mn-lt"/>
                <a:ea typeface="+mn-ea"/>
                <a:cs typeface="+mn-ea"/>
                <a:sym typeface="+mn-lt"/>
              </a:rPr>
              <a:t>Station apps</a:t>
            </a:r>
            <a:endParaRPr lang="en-US" sz="3000">
              <a:solidFill>
                <a:schemeClr val="tx1">
                  <a:lumMod val="95000"/>
                  <a:lumOff val="5000"/>
                </a:schemeClr>
              </a:solidFill>
              <a:latin typeface="+mn-lt"/>
              <a:ea typeface="+mn-ea"/>
              <a:cs typeface="+mn-ea"/>
              <a:sym typeface="+mn-lt"/>
            </a:endParaRPr>
          </a:p>
        </p:txBody>
      </p:sp>
      <p:pic>
        <p:nvPicPr>
          <p:cNvPr id="25" name="圖片 4">
            <a:extLst>
              <a:ext uri="{FF2B5EF4-FFF2-40B4-BE49-F238E27FC236}">
                <a16:creationId xmlns:a16="http://schemas.microsoft.com/office/drawing/2014/main" id="{F1E92F6A-6970-C341-B70A-AF3B194F90DB}"/>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20816" y="1286160"/>
            <a:ext cx="2313073" cy="540171"/>
          </a:xfrm>
          <a:prstGeom prst="rect">
            <a:avLst/>
          </a:prstGeom>
        </p:spPr>
      </p:pic>
      <p:sp>
        <p:nvSpPr>
          <p:cNvPr id="26" name="TextBox 6">
            <a:extLst>
              <a:ext uri="{FF2B5EF4-FFF2-40B4-BE49-F238E27FC236}">
                <a16:creationId xmlns:a16="http://schemas.microsoft.com/office/drawing/2014/main" id="{DFA0D559-D315-D040-8072-071CFD35D009}"/>
              </a:ext>
            </a:extLst>
          </p:cNvPr>
          <p:cNvSpPr txBox="1"/>
          <p:nvPr/>
        </p:nvSpPr>
        <p:spPr>
          <a:xfrm>
            <a:off x="824016" y="1312034"/>
            <a:ext cx="1715192" cy="338554"/>
          </a:xfrm>
          <a:prstGeom prst="rect">
            <a:avLst/>
          </a:prstGeom>
          <a:noFill/>
        </p:spPr>
        <p:txBody>
          <a:bodyPr wrap="square" rtlCol="0" anchor="t">
            <a:spAutoFit/>
          </a:bodyPr>
          <a:lstStyle/>
          <a:p>
            <a:pPr algn="ctr" fontAlgn="base"/>
            <a:r>
              <a:rPr lang="en-US" altLang="zh-TW" sz="1600" b="1">
                <a:solidFill>
                  <a:schemeClr val="bg1"/>
                </a:solidFill>
                <a:cs typeface="+mn-ea"/>
                <a:sym typeface="+mn-lt"/>
              </a:rPr>
              <a:t>System Mgmt.</a:t>
            </a:r>
            <a:endParaRPr lang="zh-TW" altLang="en-US" sz="1600" b="1">
              <a:solidFill>
                <a:schemeClr val="bg1"/>
              </a:solidFill>
              <a:cs typeface="+mn-ea"/>
              <a:sym typeface="+mn-lt"/>
            </a:endParaRPr>
          </a:p>
        </p:txBody>
      </p:sp>
      <p:pic>
        <p:nvPicPr>
          <p:cNvPr id="27" name="圖片 6">
            <a:extLst>
              <a:ext uri="{FF2B5EF4-FFF2-40B4-BE49-F238E27FC236}">
                <a16:creationId xmlns:a16="http://schemas.microsoft.com/office/drawing/2014/main" id="{815C6693-AA83-5B45-9088-2481D96EAAAE}"/>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381780" y="2558657"/>
            <a:ext cx="2313073" cy="540171"/>
          </a:xfrm>
          <a:prstGeom prst="rect">
            <a:avLst/>
          </a:prstGeom>
        </p:spPr>
      </p:pic>
      <p:sp>
        <p:nvSpPr>
          <p:cNvPr id="28" name="TextBox 6">
            <a:extLst>
              <a:ext uri="{FF2B5EF4-FFF2-40B4-BE49-F238E27FC236}">
                <a16:creationId xmlns:a16="http://schemas.microsoft.com/office/drawing/2014/main" id="{AF642434-D9DF-5143-91B5-85023BF07DD6}"/>
              </a:ext>
            </a:extLst>
          </p:cNvPr>
          <p:cNvSpPr txBox="1"/>
          <p:nvPr/>
        </p:nvSpPr>
        <p:spPr>
          <a:xfrm>
            <a:off x="3506420" y="2584531"/>
            <a:ext cx="2072313" cy="338554"/>
          </a:xfrm>
          <a:prstGeom prst="rect">
            <a:avLst/>
          </a:prstGeom>
          <a:noFill/>
        </p:spPr>
        <p:txBody>
          <a:bodyPr wrap="square" rtlCol="0" anchor="t">
            <a:spAutoFit/>
          </a:bodyPr>
          <a:lstStyle/>
          <a:p>
            <a:pPr algn="ctr" fontAlgn="base"/>
            <a:r>
              <a:rPr lang="en-US" altLang="zh-TW" sz="1600" b="1">
                <a:solidFill>
                  <a:schemeClr val="bg1"/>
                </a:solidFill>
                <a:cs typeface="+mn-ea"/>
                <a:sym typeface="+mn-lt"/>
              </a:rPr>
              <a:t>Multimedia Mgmt.</a:t>
            </a:r>
            <a:endParaRPr lang="zh-TW" altLang="en-US" sz="1600" b="1">
              <a:solidFill>
                <a:schemeClr val="bg1"/>
              </a:solidFill>
              <a:cs typeface="+mn-ea"/>
              <a:sym typeface="+mn-lt"/>
            </a:endParaRPr>
          </a:p>
        </p:txBody>
      </p:sp>
      <p:pic>
        <p:nvPicPr>
          <p:cNvPr id="29" name="圖片 8">
            <a:extLst>
              <a:ext uri="{FF2B5EF4-FFF2-40B4-BE49-F238E27FC236}">
                <a16:creationId xmlns:a16="http://schemas.microsoft.com/office/drawing/2014/main" id="{A5EE92AA-008B-7445-BBDD-856101F91A95}"/>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20816" y="2564211"/>
            <a:ext cx="2313073" cy="540171"/>
          </a:xfrm>
          <a:prstGeom prst="rect">
            <a:avLst/>
          </a:prstGeom>
        </p:spPr>
      </p:pic>
      <p:sp>
        <p:nvSpPr>
          <p:cNvPr id="30" name="TextBox 6">
            <a:extLst>
              <a:ext uri="{FF2B5EF4-FFF2-40B4-BE49-F238E27FC236}">
                <a16:creationId xmlns:a16="http://schemas.microsoft.com/office/drawing/2014/main" id="{A3DBCC5A-3425-2048-B13B-234E620387EC}"/>
              </a:ext>
            </a:extLst>
          </p:cNvPr>
          <p:cNvSpPr txBox="1"/>
          <p:nvPr/>
        </p:nvSpPr>
        <p:spPr>
          <a:xfrm>
            <a:off x="824016" y="2590085"/>
            <a:ext cx="1715192" cy="338554"/>
          </a:xfrm>
          <a:prstGeom prst="rect">
            <a:avLst/>
          </a:prstGeom>
          <a:noFill/>
        </p:spPr>
        <p:txBody>
          <a:bodyPr wrap="square" rtlCol="0" anchor="t">
            <a:spAutoFit/>
          </a:bodyPr>
          <a:lstStyle/>
          <a:p>
            <a:pPr algn="ctr" fontAlgn="base"/>
            <a:r>
              <a:rPr lang="en-US" altLang="zh-TW" sz="1600" b="1">
                <a:solidFill>
                  <a:schemeClr val="bg1"/>
                </a:solidFill>
                <a:cs typeface="+mn-ea"/>
                <a:sym typeface="+mn-lt"/>
              </a:rPr>
              <a:t>Multimedia</a:t>
            </a:r>
            <a:endParaRPr lang="zh-TW" altLang="en-US" sz="1600" b="1">
              <a:solidFill>
                <a:schemeClr val="bg1"/>
              </a:solidFill>
              <a:cs typeface="+mn-ea"/>
              <a:sym typeface="+mn-lt"/>
            </a:endParaRPr>
          </a:p>
        </p:txBody>
      </p:sp>
      <p:pic>
        <p:nvPicPr>
          <p:cNvPr id="31" name="圖片 10">
            <a:extLst>
              <a:ext uri="{FF2B5EF4-FFF2-40B4-BE49-F238E27FC236}">
                <a16:creationId xmlns:a16="http://schemas.microsoft.com/office/drawing/2014/main" id="{4E3B7C97-3AC5-684E-AA85-86D89DB0A98E}"/>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381780" y="1286160"/>
            <a:ext cx="2313073" cy="540171"/>
          </a:xfrm>
          <a:prstGeom prst="rect">
            <a:avLst/>
          </a:prstGeom>
        </p:spPr>
      </p:pic>
      <p:sp>
        <p:nvSpPr>
          <p:cNvPr id="32" name="TextBox 6">
            <a:extLst>
              <a:ext uri="{FF2B5EF4-FFF2-40B4-BE49-F238E27FC236}">
                <a16:creationId xmlns:a16="http://schemas.microsoft.com/office/drawing/2014/main" id="{94B0C304-6D39-124D-955D-D4E20FA7951E}"/>
              </a:ext>
            </a:extLst>
          </p:cNvPr>
          <p:cNvSpPr txBox="1"/>
          <p:nvPr/>
        </p:nvSpPr>
        <p:spPr>
          <a:xfrm>
            <a:off x="3684982" y="1312034"/>
            <a:ext cx="1715192" cy="338554"/>
          </a:xfrm>
          <a:prstGeom prst="rect">
            <a:avLst/>
          </a:prstGeom>
          <a:noFill/>
        </p:spPr>
        <p:txBody>
          <a:bodyPr wrap="square" rtlCol="0" anchor="t">
            <a:spAutoFit/>
          </a:bodyPr>
          <a:lstStyle/>
          <a:p>
            <a:pPr algn="ctr" fontAlgn="base"/>
            <a:r>
              <a:rPr lang="en-US" altLang="zh-TW" sz="1600" b="1">
                <a:solidFill>
                  <a:schemeClr val="bg1"/>
                </a:solidFill>
                <a:cs typeface="+mn-ea"/>
                <a:sym typeface="+mn-lt"/>
              </a:rPr>
              <a:t>Surveillance</a:t>
            </a:r>
            <a:endParaRPr lang="zh-TW" altLang="en-US" sz="1600" b="1">
              <a:solidFill>
                <a:schemeClr val="bg1"/>
              </a:solidFill>
              <a:cs typeface="+mn-ea"/>
              <a:sym typeface="+mn-lt"/>
            </a:endParaRPr>
          </a:p>
        </p:txBody>
      </p:sp>
      <p:pic>
        <p:nvPicPr>
          <p:cNvPr id="33" name="圖片 12">
            <a:extLst>
              <a:ext uri="{FF2B5EF4-FFF2-40B4-BE49-F238E27FC236}">
                <a16:creationId xmlns:a16="http://schemas.microsoft.com/office/drawing/2014/main" id="{005DCDDE-6211-DC47-9E08-3FE1950490D9}"/>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242744" y="2548021"/>
            <a:ext cx="2313073" cy="540171"/>
          </a:xfrm>
          <a:prstGeom prst="rect">
            <a:avLst/>
          </a:prstGeom>
        </p:spPr>
      </p:pic>
      <p:sp>
        <p:nvSpPr>
          <p:cNvPr id="34" name="TextBox 6">
            <a:extLst>
              <a:ext uri="{FF2B5EF4-FFF2-40B4-BE49-F238E27FC236}">
                <a16:creationId xmlns:a16="http://schemas.microsoft.com/office/drawing/2014/main" id="{BD4EE6C5-425B-8F42-96F4-2638C243D353}"/>
              </a:ext>
            </a:extLst>
          </p:cNvPr>
          <p:cNvSpPr txBox="1"/>
          <p:nvPr/>
        </p:nvSpPr>
        <p:spPr>
          <a:xfrm>
            <a:off x="6387745" y="2531786"/>
            <a:ext cx="2072313" cy="477054"/>
          </a:xfrm>
          <a:prstGeom prst="rect">
            <a:avLst/>
          </a:prstGeom>
          <a:noFill/>
        </p:spPr>
        <p:txBody>
          <a:bodyPr wrap="square" rtlCol="0" anchor="t">
            <a:spAutoFit/>
          </a:bodyPr>
          <a:lstStyle/>
          <a:p>
            <a:pPr algn="ctr" fontAlgn="base">
              <a:lnSpc>
                <a:spcPts val="1500"/>
              </a:lnSpc>
            </a:pPr>
            <a:r>
              <a:rPr lang="en-US" altLang="zh-TW" sz="1400" b="1">
                <a:solidFill>
                  <a:schemeClr val="bg1"/>
                </a:solidFill>
                <a:cs typeface="+mn-ea"/>
                <a:sym typeface="+mn-lt"/>
              </a:rPr>
              <a:t>Browser &amp; Productivity</a:t>
            </a:r>
            <a:endParaRPr lang="zh-TW" altLang="en-US" sz="1400" b="1">
              <a:solidFill>
                <a:schemeClr val="bg1"/>
              </a:solidFill>
              <a:cs typeface="+mn-ea"/>
              <a:sym typeface="+mn-lt"/>
            </a:endParaRPr>
          </a:p>
        </p:txBody>
      </p:sp>
      <p:pic>
        <p:nvPicPr>
          <p:cNvPr id="35" name="圖片 14">
            <a:extLst>
              <a:ext uri="{FF2B5EF4-FFF2-40B4-BE49-F238E27FC236}">
                <a16:creationId xmlns:a16="http://schemas.microsoft.com/office/drawing/2014/main" id="{732AF46E-CE24-4C41-9FF4-CA3A65A121D9}"/>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234225" y="1286160"/>
            <a:ext cx="2313073" cy="540171"/>
          </a:xfrm>
          <a:prstGeom prst="rect">
            <a:avLst/>
          </a:prstGeom>
        </p:spPr>
      </p:pic>
      <p:sp>
        <p:nvSpPr>
          <p:cNvPr id="36" name="TextBox 6">
            <a:extLst>
              <a:ext uri="{FF2B5EF4-FFF2-40B4-BE49-F238E27FC236}">
                <a16:creationId xmlns:a16="http://schemas.microsoft.com/office/drawing/2014/main" id="{2C129A92-9E9E-EC42-9C9A-74C081C37D30}"/>
              </a:ext>
            </a:extLst>
          </p:cNvPr>
          <p:cNvSpPr txBox="1"/>
          <p:nvPr/>
        </p:nvSpPr>
        <p:spPr>
          <a:xfrm>
            <a:off x="6354167" y="1312034"/>
            <a:ext cx="1898452" cy="338554"/>
          </a:xfrm>
          <a:prstGeom prst="rect">
            <a:avLst/>
          </a:prstGeom>
          <a:noFill/>
        </p:spPr>
        <p:txBody>
          <a:bodyPr wrap="square" rtlCol="0" anchor="t">
            <a:spAutoFit/>
          </a:bodyPr>
          <a:lstStyle/>
          <a:p>
            <a:pPr algn="ctr" fontAlgn="base"/>
            <a:r>
              <a:rPr lang="en-US" altLang="zh-TW" sz="1600" b="1">
                <a:solidFill>
                  <a:schemeClr val="bg1"/>
                </a:solidFill>
                <a:cs typeface="+mn-ea"/>
                <a:sym typeface="+mn-lt"/>
              </a:rPr>
              <a:t>Comm. &amp; Social</a:t>
            </a:r>
            <a:endParaRPr lang="zh-TW" altLang="en-US" sz="1600" b="1">
              <a:solidFill>
                <a:schemeClr val="bg1"/>
              </a:solidFill>
              <a:cs typeface="+mn-ea"/>
              <a:sym typeface="+mn-lt"/>
            </a:endParaRPr>
          </a:p>
        </p:txBody>
      </p:sp>
      <p:sp>
        <p:nvSpPr>
          <p:cNvPr id="37" name="TextBox 6">
            <a:extLst>
              <a:ext uri="{FF2B5EF4-FFF2-40B4-BE49-F238E27FC236}">
                <a16:creationId xmlns:a16="http://schemas.microsoft.com/office/drawing/2014/main" id="{D87F6694-4CFD-A24A-9E5B-1CB6DDD8E248}"/>
              </a:ext>
            </a:extLst>
          </p:cNvPr>
          <p:cNvSpPr txBox="1"/>
          <p:nvPr/>
        </p:nvSpPr>
        <p:spPr>
          <a:xfrm>
            <a:off x="600687" y="1721223"/>
            <a:ext cx="2018393"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QTS</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FileStation</a:t>
            </a:r>
            <a:r>
              <a:rPr lang="en-US" altLang="zh-TW" sz="1600" b="1">
                <a:cs typeface="+mn-ea"/>
                <a:sym typeface="+mn-lt"/>
              </a:rPr>
              <a:t> HD</a:t>
            </a:r>
            <a:endParaRPr lang="zh-TW" altLang="en-US" sz="1600" b="1">
              <a:cs typeface="+mn-ea"/>
              <a:sym typeface="+mn-lt"/>
            </a:endParaRPr>
          </a:p>
        </p:txBody>
      </p:sp>
      <p:sp>
        <p:nvSpPr>
          <p:cNvPr id="38" name="TextBox 6">
            <a:extLst>
              <a:ext uri="{FF2B5EF4-FFF2-40B4-BE49-F238E27FC236}">
                <a16:creationId xmlns:a16="http://schemas.microsoft.com/office/drawing/2014/main" id="{C26ED2F0-0B06-6440-94BD-EC1DE70DA728}"/>
              </a:ext>
            </a:extLst>
          </p:cNvPr>
          <p:cNvSpPr txBox="1"/>
          <p:nvPr/>
        </p:nvSpPr>
        <p:spPr>
          <a:xfrm>
            <a:off x="3470765" y="1721223"/>
            <a:ext cx="2580200" cy="338554"/>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QVR Pro Client</a:t>
            </a:r>
          </a:p>
        </p:txBody>
      </p:sp>
      <p:sp>
        <p:nvSpPr>
          <p:cNvPr id="39" name="TextBox 6">
            <a:extLst>
              <a:ext uri="{FF2B5EF4-FFF2-40B4-BE49-F238E27FC236}">
                <a16:creationId xmlns:a16="http://schemas.microsoft.com/office/drawing/2014/main" id="{9BA888C3-D720-8643-8A37-CC4218143954}"/>
              </a:ext>
            </a:extLst>
          </p:cNvPr>
          <p:cNvSpPr txBox="1"/>
          <p:nvPr/>
        </p:nvSpPr>
        <p:spPr>
          <a:xfrm>
            <a:off x="6242744" y="1721223"/>
            <a:ext cx="2580200" cy="584775"/>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Skype</a:t>
            </a:r>
          </a:p>
          <a:p>
            <a:pPr marL="179388" indent="-179388" fontAlgn="base">
              <a:buClr>
                <a:srgbClr val="D26604"/>
              </a:buClr>
              <a:buSzPct val="95000"/>
              <a:buFont typeface="Arial" panose="020B0604020202020204" pitchFamily="34" charset="0"/>
              <a:buChar char="•"/>
            </a:pPr>
            <a:r>
              <a:rPr lang="en-US" altLang="zh-TW" sz="1600" b="1">
                <a:cs typeface="+mn-ea"/>
                <a:sym typeface="+mn-lt"/>
              </a:rPr>
              <a:t>Facebook</a:t>
            </a:r>
          </a:p>
        </p:txBody>
      </p:sp>
      <p:sp>
        <p:nvSpPr>
          <p:cNvPr id="40" name="TextBox 6">
            <a:extLst>
              <a:ext uri="{FF2B5EF4-FFF2-40B4-BE49-F238E27FC236}">
                <a16:creationId xmlns:a16="http://schemas.microsoft.com/office/drawing/2014/main" id="{01620AFA-A109-C84F-BF05-E2BC954B77DB}"/>
              </a:ext>
            </a:extLst>
          </p:cNvPr>
          <p:cNvSpPr txBox="1"/>
          <p:nvPr/>
        </p:nvSpPr>
        <p:spPr>
          <a:xfrm>
            <a:off x="600687" y="2993489"/>
            <a:ext cx="2424981" cy="1077218"/>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HD Player</a:t>
            </a:r>
          </a:p>
          <a:p>
            <a:pPr marL="179388" indent="-179388" fontAlgn="base">
              <a:buClr>
                <a:srgbClr val="D26604"/>
              </a:buClr>
              <a:buSzPct val="95000"/>
              <a:buFont typeface="Arial" panose="020B0604020202020204" pitchFamily="34" charset="0"/>
              <a:buChar char="•"/>
            </a:pPr>
            <a:r>
              <a:rPr lang="en-US" altLang="zh-TW" sz="1600" b="1">
                <a:cs typeface="+mn-ea"/>
                <a:sym typeface="+mn-lt"/>
              </a:rPr>
              <a:t>Clementine</a:t>
            </a:r>
          </a:p>
          <a:p>
            <a:pPr marL="179388" indent="-179388" fontAlgn="base">
              <a:buClr>
                <a:srgbClr val="D26604"/>
              </a:buClr>
              <a:buSzPct val="95000"/>
              <a:buFont typeface="Arial" panose="020B0604020202020204" pitchFamily="34" charset="0"/>
              <a:buChar char="•"/>
            </a:pPr>
            <a:r>
              <a:rPr lang="en-US" altLang="zh-TW" sz="1600" b="1">
                <a:cs typeface="+mn-ea"/>
                <a:sym typeface="+mn-lt"/>
              </a:rPr>
              <a:t>Spotify</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TuneIn</a:t>
            </a:r>
            <a:r>
              <a:rPr lang="en-US" altLang="zh-TW" sz="1600" b="1">
                <a:cs typeface="+mn-ea"/>
                <a:sym typeface="+mn-lt"/>
              </a:rPr>
              <a:t> Radio</a:t>
            </a:r>
          </a:p>
        </p:txBody>
      </p:sp>
      <p:sp>
        <p:nvSpPr>
          <p:cNvPr id="41" name="TextBox 6">
            <a:extLst>
              <a:ext uri="{FF2B5EF4-FFF2-40B4-BE49-F238E27FC236}">
                <a16:creationId xmlns:a16="http://schemas.microsoft.com/office/drawing/2014/main" id="{B26904CC-139F-0748-B767-754F8C079DD5}"/>
              </a:ext>
            </a:extLst>
          </p:cNvPr>
          <p:cNvSpPr txBox="1"/>
          <p:nvPr/>
        </p:nvSpPr>
        <p:spPr>
          <a:xfrm>
            <a:off x="3470765" y="2993489"/>
            <a:ext cx="2580200"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err="1">
                <a:cs typeface="+mn-ea"/>
                <a:sym typeface="+mn-lt"/>
              </a:rPr>
              <a:t>PhotoStation</a:t>
            </a:r>
            <a:r>
              <a:rPr lang="en-US" altLang="zh-TW" sz="1600" b="1">
                <a:cs typeface="+mn-ea"/>
                <a:sym typeface="+mn-lt"/>
              </a:rPr>
              <a:t> HD</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VideoStation</a:t>
            </a:r>
            <a:r>
              <a:rPr lang="en-US" altLang="zh-TW" sz="1600" b="1">
                <a:cs typeface="+mn-ea"/>
                <a:sym typeface="+mn-lt"/>
              </a:rPr>
              <a:t> HD</a:t>
            </a:r>
          </a:p>
          <a:p>
            <a:pPr marL="179388" indent="-179388" fontAlgn="base">
              <a:buClr>
                <a:srgbClr val="D26604"/>
              </a:buClr>
              <a:buSzPct val="95000"/>
              <a:buFont typeface="Arial" panose="020B0604020202020204" pitchFamily="34" charset="0"/>
              <a:buChar char="•"/>
            </a:pPr>
            <a:r>
              <a:rPr lang="en-US" altLang="zh-TW" sz="1600" b="1" err="1">
                <a:cs typeface="+mn-ea"/>
                <a:sym typeface="+mn-lt"/>
              </a:rPr>
              <a:t>MusicStation</a:t>
            </a:r>
            <a:r>
              <a:rPr lang="en-US" altLang="zh-TW" sz="1600" b="1">
                <a:cs typeface="+mn-ea"/>
                <a:sym typeface="+mn-lt"/>
              </a:rPr>
              <a:t> HD</a:t>
            </a:r>
          </a:p>
        </p:txBody>
      </p:sp>
      <p:sp>
        <p:nvSpPr>
          <p:cNvPr id="42" name="TextBox 6">
            <a:extLst>
              <a:ext uri="{FF2B5EF4-FFF2-40B4-BE49-F238E27FC236}">
                <a16:creationId xmlns:a16="http://schemas.microsoft.com/office/drawing/2014/main" id="{DC72E784-797D-A04C-8904-B2639BA3B343}"/>
              </a:ext>
            </a:extLst>
          </p:cNvPr>
          <p:cNvSpPr txBox="1"/>
          <p:nvPr/>
        </p:nvSpPr>
        <p:spPr>
          <a:xfrm>
            <a:off x="6242744" y="2993489"/>
            <a:ext cx="2580200" cy="830997"/>
          </a:xfrm>
          <a:prstGeom prst="rect">
            <a:avLst/>
          </a:prstGeom>
          <a:noFill/>
        </p:spPr>
        <p:txBody>
          <a:bodyPr wrap="square" rtlCol="0" anchor="t">
            <a:spAutoFit/>
          </a:bodyPr>
          <a:lstStyle/>
          <a:p>
            <a:pPr marL="179388" indent="-179388" fontAlgn="base">
              <a:buClr>
                <a:srgbClr val="D26604"/>
              </a:buClr>
              <a:buSzPct val="95000"/>
              <a:buFont typeface="Arial" panose="020B0604020202020204" pitchFamily="34" charset="0"/>
              <a:buChar char="•"/>
            </a:pPr>
            <a:r>
              <a:rPr lang="en-US" altLang="zh-TW" sz="1600" b="1">
                <a:cs typeface="+mn-ea"/>
                <a:sym typeface="+mn-lt"/>
              </a:rPr>
              <a:t>Chrome</a:t>
            </a:r>
          </a:p>
          <a:p>
            <a:pPr marL="179388" indent="-179388" fontAlgn="base">
              <a:buClr>
                <a:srgbClr val="D26604"/>
              </a:buClr>
              <a:buSzPct val="95000"/>
              <a:buFont typeface="Arial" panose="020B0604020202020204" pitchFamily="34" charset="0"/>
              <a:buChar char="•"/>
            </a:pPr>
            <a:r>
              <a:rPr lang="en-US" altLang="zh-TW" sz="1600" b="1">
                <a:cs typeface="+mn-ea"/>
                <a:sym typeface="+mn-lt"/>
              </a:rPr>
              <a:t>Firefox</a:t>
            </a:r>
          </a:p>
          <a:p>
            <a:pPr marL="179388" indent="-179388" fontAlgn="base">
              <a:buClr>
                <a:srgbClr val="D26604"/>
              </a:buClr>
              <a:buSzPct val="95000"/>
              <a:buFont typeface="Arial" panose="020B0604020202020204" pitchFamily="34" charset="0"/>
              <a:buChar char="•"/>
            </a:pPr>
            <a:r>
              <a:rPr lang="en-US" altLang="zh-TW" sz="1600" b="1">
                <a:cs typeface="+mn-ea"/>
                <a:sym typeface="+mn-lt"/>
              </a:rPr>
              <a:t>LibreOffice</a:t>
            </a:r>
          </a:p>
        </p:txBody>
      </p:sp>
      <p:pic>
        <p:nvPicPr>
          <p:cNvPr id="3" name="圖片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3324" y="3456495"/>
            <a:ext cx="3196317" cy="1998053"/>
          </a:xfrm>
          <a:prstGeom prst="rect">
            <a:avLst/>
          </a:prstGeom>
          <a:effectLst>
            <a:outerShdw blurRad="165100" dist="76200" dir="5400000" algn="t" rotWithShape="0">
              <a:prstClr val="black">
                <a:alpha val="40000"/>
              </a:prstClr>
            </a:outerShdw>
          </a:effectLst>
        </p:spPr>
      </p:pic>
    </p:spTree>
    <p:extLst>
      <p:ext uri="{BB962C8B-B14F-4D97-AF65-F5344CB8AC3E}">
        <p14:creationId xmlns:p14="http://schemas.microsoft.com/office/powerpoint/2010/main" val="1935561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B6E8-8007-BC45-8290-8664B62C6388}"/>
              </a:ext>
            </a:extLst>
          </p:cNvPr>
          <p:cNvSpPr>
            <a:spLocks noGrp="1"/>
          </p:cNvSpPr>
          <p:nvPr>
            <p:ph type="title"/>
          </p:nvPr>
        </p:nvSpPr>
        <p:spPr>
          <a:xfrm>
            <a:off x="1" y="351448"/>
            <a:ext cx="9144000" cy="822960"/>
          </a:xfrm>
          <a:effectLst/>
        </p:spPr>
        <p:txBody>
          <a:bodyPr>
            <a:noAutofit/>
          </a:bodyPr>
          <a:lstStyle/>
          <a:p>
            <a:pPr algn="ctr">
              <a:lnSpc>
                <a:spcPts val="3200"/>
              </a:lnSpc>
            </a:pPr>
            <a:r>
              <a:rPr lang="en-US" altLang="zh-CN" sz="2800">
                <a:solidFill>
                  <a:schemeClr val="bg2">
                    <a:lumMod val="10000"/>
                  </a:schemeClr>
                </a:solidFill>
                <a:latin typeface="+mn-lt"/>
                <a:ea typeface="+mn-ea"/>
                <a:cs typeface="+mn-ea"/>
                <a:sym typeface="+mn-lt"/>
              </a:rPr>
              <a:t>Maker x Backup x Sharing x Work x Entertainment</a:t>
            </a:r>
            <a:br>
              <a:rPr lang="en-US" altLang="zh-CN" sz="2800">
                <a:solidFill>
                  <a:schemeClr val="bg2">
                    <a:lumMod val="10000"/>
                  </a:schemeClr>
                </a:solidFill>
                <a:latin typeface="+mn-lt"/>
                <a:ea typeface="+mn-ea"/>
                <a:cs typeface="+mn-ea"/>
                <a:sym typeface="+mn-lt"/>
              </a:rPr>
            </a:br>
            <a:r>
              <a:rPr lang="en-US" altLang="zh-CN" sz="2800">
                <a:solidFill>
                  <a:schemeClr val="bg2">
                    <a:lumMod val="10000"/>
                  </a:schemeClr>
                </a:solidFill>
                <a:latin typeface="+mn-lt"/>
                <a:ea typeface="+mn-ea"/>
                <a:cs typeface="+mn-ea"/>
                <a:sym typeface="+mn-lt"/>
              </a:rPr>
              <a:t>everywhere</a:t>
            </a:r>
            <a:br>
              <a:rPr lang="en-US" altLang="zh-CN" sz="2800">
                <a:solidFill>
                  <a:schemeClr val="bg2">
                    <a:lumMod val="10000"/>
                  </a:schemeClr>
                </a:solidFill>
                <a:latin typeface="+mn-lt"/>
                <a:ea typeface="+mn-ea"/>
                <a:cs typeface="+mn-ea"/>
                <a:sym typeface="+mn-lt"/>
              </a:rPr>
            </a:br>
            <a:endParaRPr lang="en-US" sz="2800">
              <a:solidFill>
                <a:schemeClr val="bg2">
                  <a:lumMod val="10000"/>
                </a:schemeClr>
              </a:solidFill>
              <a:latin typeface="+mn-lt"/>
              <a:ea typeface="+mn-ea"/>
              <a:cs typeface="+mn-ea"/>
              <a:sym typeface="+mn-lt"/>
            </a:endParaRPr>
          </a:p>
        </p:txBody>
      </p:sp>
      <p:sp>
        <p:nvSpPr>
          <p:cNvPr id="5" name="Rectangle 4">
            <a:extLst>
              <a:ext uri="{FF2B5EF4-FFF2-40B4-BE49-F238E27FC236}">
                <a16:creationId xmlns:a16="http://schemas.microsoft.com/office/drawing/2014/main" id="{363C917F-AE2E-8C41-A9D2-53C4EEB75411}"/>
              </a:ext>
            </a:extLst>
          </p:cNvPr>
          <p:cNvSpPr/>
          <p:nvPr/>
        </p:nvSpPr>
        <p:spPr>
          <a:xfrm>
            <a:off x="730340" y="3285052"/>
            <a:ext cx="4663479" cy="1175963"/>
          </a:xfrm>
          <a:prstGeom prst="rect">
            <a:avLst/>
          </a:prstGeom>
        </p:spPr>
        <p:txBody>
          <a:bodyPr wrap="square">
            <a:spAutoFit/>
          </a:bodyPr>
          <a:lstStyle/>
          <a:p>
            <a:r>
              <a:rPr lang="en-US" sz="3200" b="1">
                <a:solidFill>
                  <a:srgbClr val="D26604"/>
                </a:solidFill>
                <a:cs typeface="+mn-ea"/>
                <a:sym typeface="+mn-lt"/>
              </a:rPr>
              <a:t>B5</a:t>
            </a:r>
            <a:r>
              <a:rPr lang="en-US" b="1">
                <a:solidFill>
                  <a:srgbClr val="D26604"/>
                </a:solidFill>
                <a:cs typeface="+mn-ea"/>
                <a:sym typeface="+mn-lt"/>
              </a:rPr>
              <a:t> </a:t>
            </a:r>
            <a:r>
              <a:rPr lang="en-US" altLang="zh-CN" b="1">
                <a:solidFill>
                  <a:srgbClr val="D26604"/>
                </a:solidFill>
                <a:cs typeface="+mn-ea"/>
                <a:sym typeface="+mn-lt"/>
              </a:rPr>
              <a:t>size</a:t>
            </a:r>
          </a:p>
          <a:p>
            <a:pPr>
              <a:lnSpc>
                <a:spcPts val="2400"/>
              </a:lnSpc>
            </a:pPr>
            <a:r>
              <a:rPr lang="en-US">
                <a:cs typeface="+mn-ea"/>
                <a:sym typeface="+mn-lt"/>
              </a:rPr>
              <a:t>30 x 230 x 165 mm</a:t>
            </a:r>
          </a:p>
          <a:p>
            <a:pPr>
              <a:lnSpc>
                <a:spcPts val="2400"/>
              </a:lnSpc>
            </a:pPr>
            <a:r>
              <a:rPr lang="en-US">
                <a:cs typeface="+mn-ea"/>
                <a:sym typeface="+mn-lt"/>
              </a:rPr>
              <a:t>1.18 x 9.06 x 6.50 inch (H x W x D)</a:t>
            </a:r>
          </a:p>
        </p:txBody>
      </p:sp>
      <p:sp>
        <p:nvSpPr>
          <p:cNvPr id="6" name="Rectangle 5">
            <a:extLst>
              <a:ext uri="{FF2B5EF4-FFF2-40B4-BE49-F238E27FC236}">
                <a16:creationId xmlns:a16="http://schemas.microsoft.com/office/drawing/2014/main" id="{6771B521-10C8-DD4B-AAB2-1AC1F03AE67A}"/>
              </a:ext>
            </a:extLst>
          </p:cNvPr>
          <p:cNvSpPr/>
          <p:nvPr/>
        </p:nvSpPr>
        <p:spPr>
          <a:xfrm>
            <a:off x="730340" y="2207201"/>
            <a:ext cx="3285109" cy="861774"/>
          </a:xfrm>
          <a:prstGeom prst="rect">
            <a:avLst/>
          </a:prstGeom>
        </p:spPr>
        <p:txBody>
          <a:bodyPr wrap="square">
            <a:spAutoFit/>
          </a:bodyPr>
          <a:lstStyle/>
          <a:p>
            <a:r>
              <a:rPr lang="en-US" sz="3200" b="1">
                <a:solidFill>
                  <a:srgbClr val="D26604"/>
                </a:solidFill>
                <a:cs typeface="+mn-ea"/>
                <a:sym typeface="+mn-lt"/>
              </a:rPr>
              <a:t>740</a:t>
            </a:r>
            <a:r>
              <a:rPr lang="en-US" b="1">
                <a:solidFill>
                  <a:srgbClr val="D26604"/>
                </a:solidFill>
                <a:cs typeface="+mn-ea"/>
                <a:sym typeface="+mn-lt"/>
              </a:rPr>
              <a:t>g </a:t>
            </a:r>
            <a:r>
              <a:rPr lang="en-US" sz="3200" b="1">
                <a:solidFill>
                  <a:srgbClr val="D26604"/>
                </a:solidFill>
                <a:cs typeface="+mn-ea"/>
                <a:sym typeface="+mn-lt"/>
              </a:rPr>
              <a:t>/ 1.63</a:t>
            </a:r>
            <a:r>
              <a:rPr lang="en-US" b="1">
                <a:solidFill>
                  <a:srgbClr val="D26604"/>
                </a:solidFill>
                <a:cs typeface="+mn-ea"/>
                <a:sym typeface="+mn-lt"/>
              </a:rPr>
              <a:t>lbs</a:t>
            </a:r>
          </a:p>
          <a:p>
            <a:r>
              <a:rPr lang="en-US" altLang="zh-CN">
                <a:cs typeface="+mn-ea"/>
                <a:sym typeface="+mn-lt"/>
              </a:rPr>
              <a:t>Light weight for portability</a:t>
            </a:r>
            <a:endParaRPr lang="en-US">
              <a:cs typeface="+mn-ea"/>
              <a:sym typeface="+mn-lt"/>
            </a:endParaRPr>
          </a:p>
        </p:txBody>
      </p:sp>
      <p:sp>
        <p:nvSpPr>
          <p:cNvPr id="7" name="Rectangle 6">
            <a:extLst>
              <a:ext uri="{FF2B5EF4-FFF2-40B4-BE49-F238E27FC236}">
                <a16:creationId xmlns:a16="http://schemas.microsoft.com/office/drawing/2014/main" id="{5AB2E195-0A28-1F46-BAE6-C8D2F86D8221}"/>
              </a:ext>
            </a:extLst>
          </p:cNvPr>
          <p:cNvSpPr/>
          <p:nvPr/>
        </p:nvSpPr>
        <p:spPr>
          <a:xfrm>
            <a:off x="723990" y="1529460"/>
            <a:ext cx="4820550" cy="492443"/>
          </a:xfrm>
          <a:prstGeom prst="rect">
            <a:avLst/>
          </a:prstGeom>
        </p:spPr>
        <p:txBody>
          <a:bodyPr wrap="none" anchor="t">
            <a:spAutoFit/>
          </a:bodyPr>
          <a:lstStyle/>
          <a:p>
            <a:r>
              <a:rPr lang="en-US" altLang="zh-CN" sz="2500" b="1">
                <a:cs typeface="+mn-ea"/>
                <a:sym typeface="+mn-lt"/>
              </a:rPr>
              <a:t>Thin &amp; light</a:t>
            </a:r>
            <a:r>
              <a:rPr lang="en-US" altLang="zh-CN" sz="2500">
                <a:cs typeface="+mn-ea"/>
                <a:sym typeface="+mn-lt"/>
              </a:rPr>
              <a:t>; use it everywhere</a:t>
            </a:r>
            <a:endParaRPr lang="en-US" sz="2500">
              <a:cs typeface="+mn-ea"/>
              <a:sym typeface="+mn-lt"/>
            </a:endParaRPr>
          </a:p>
        </p:txBody>
      </p:sp>
    </p:spTree>
    <p:extLst>
      <p:ext uri="{BB962C8B-B14F-4D97-AF65-F5344CB8AC3E}">
        <p14:creationId xmlns:p14="http://schemas.microsoft.com/office/powerpoint/2010/main" val="1567102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533" y="1640050"/>
            <a:ext cx="917433" cy="823817"/>
          </a:xfrm>
          <a:prstGeom prst="rect">
            <a:avLst/>
          </a:prstGeom>
        </p:spPr>
      </p:pic>
      <p:sp>
        <p:nvSpPr>
          <p:cNvPr id="2" name="Title 1">
            <a:extLst>
              <a:ext uri="{FF2B5EF4-FFF2-40B4-BE49-F238E27FC236}">
                <a16:creationId xmlns:a16="http://schemas.microsoft.com/office/drawing/2014/main" id="{E05CCFC5-0F05-4040-A792-B34986FF5E9E}"/>
              </a:ext>
            </a:extLst>
          </p:cNvPr>
          <p:cNvSpPr>
            <a:spLocks noGrp="1"/>
          </p:cNvSpPr>
          <p:nvPr>
            <p:ph type="title"/>
          </p:nvPr>
        </p:nvSpPr>
        <p:spPr>
          <a:xfrm>
            <a:off x="580033" y="143789"/>
            <a:ext cx="8005532" cy="822960"/>
          </a:xfrm>
          <a:effectLst/>
        </p:spPr>
        <p:txBody>
          <a:bodyPr>
            <a:noAutofit/>
          </a:bodyPr>
          <a:lstStyle/>
          <a:p>
            <a:pPr algn="ctr"/>
            <a:r>
              <a:rPr lang="en-US" altLang="zh-TW" sz="2800" err="1">
                <a:solidFill>
                  <a:schemeClr val="bg2">
                    <a:lumMod val="10000"/>
                  </a:schemeClr>
                </a:solidFill>
                <a:latin typeface="+mn-lt"/>
                <a:ea typeface="+mn-ea"/>
                <a:cs typeface="+mn-ea"/>
                <a:sym typeface="+mn-lt"/>
              </a:rPr>
              <a:t>Qbutton</a:t>
            </a:r>
            <a:r>
              <a:rPr lang="en-US" altLang="zh-TW" sz="2800">
                <a:solidFill>
                  <a:schemeClr val="bg2">
                    <a:lumMod val="10000"/>
                  </a:schemeClr>
                </a:solidFill>
                <a:latin typeface="+mn-lt"/>
                <a:ea typeface="+mn-ea"/>
                <a:cs typeface="+mn-ea"/>
                <a:sym typeface="+mn-lt"/>
              </a:rPr>
              <a:t>:</a:t>
            </a:r>
            <a:br>
              <a:rPr lang="en-US" altLang="zh-TW" sz="2800">
                <a:solidFill>
                  <a:schemeClr val="bg2">
                    <a:lumMod val="10000"/>
                  </a:schemeClr>
                </a:solidFill>
                <a:latin typeface="+mn-lt"/>
                <a:ea typeface="+mn-ea"/>
                <a:cs typeface="+mn-ea"/>
                <a:sym typeface="+mn-lt"/>
              </a:rPr>
            </a:br>
            <a:r>
              <a:rPr lang="en-US" altLang="zh-TW" sz="2800">
                <a:solidFill>
                  <a:schemeClr val="bg2">
                    <a:lumMod val="10000"/>
                  </a:schemeClr>
                </a:solidFill>
                <a:latin typeface="+mn-lt"/>
                <a:ea typeface="+mn-ea"/>
                <a:cs typeface="+mn-ea"/>
                <a:sym typeface="+mn-lt"/>
              </a:rPr>
              <a:t>customize remote button actions</a:t>
            </a:r>
            <a:endParaRPr lang="en-US" sz="2800">
              <a:solidFill>
                <a:schemeClr val="bg2">
                  <a:lumMod val="10000"/>
                </a:schemeClr>
              </a:solidFill>
              <a:latin typeface="+mn-lt"/>
              <a:ea typeface="+mn-ea"/>
              <a:cs typeface="+mn-ea"/>
              <a:sym typeface="+mn-lt"/>
            </a:endParaRPr>
          </a:p>
        </p:txBody>
      </p:sp>
      <p:sp>
        <p:nvSpPr>
          <p:cNvPr id="14" name="文字方塊 1">
            <a:extLst>
              <a:ext uri="{FF2B5EF4-FFF2-40B4-BE49-F238E27FC236}">
                <a16:creationId xmlns:a16="http://schemas.microsoft.com/office/drawing/2014/main" id="{675EAAE2-67EB-4DD4-8FA4-35D81A5F8AA8}"/>
              </a:ext>
            </a:extLst>
          </p:cNvPr>
          <p:cNvSpPr txBox="1"/>
          <p:nvPr/>
        </p:nvSpPr>
        <p:spPr>
          <a:xfrm>
            <a:off x="7035846" y="1461578"/>
            <a:ext cx="1708621" cy="738664"/>
          </a:xfrm>
          <a:prstGeom prst="rect">
            <a:avLst/>
          </a:prstGeom>
          <a:noFill/>
        </p:spPr>
        <p:txBody>
          <a:bodyPr wrap="square" rtlCol="0">
            <a:spAutoFit/>
          </a:bodyPr>
          <a:lstStyle/>
          <a:p>
            <a:r>
              <a:rPr lang="en-US" altLang="zh-CN" sz="1350">
                <a:cs typeface="+mn-ea"/>
                <a:sym typeface="+mn-lt"/>
              </a:rPr>
              <a:t>Optional purchase of </a:t>
            </a:r>
            <a:r>
              <a:rPr lang="en-US" altLang="zh-TW" sz="1350" b="1">
                <a:cs typeface="+mn-ea"/>
                <a:sym typeface="+mn-lt"/>
              </a:rPr>
              <a:t>QNAP RM-IR004 </a:t>
            </a:r>
            <a:r>
              <a:rPr lang="en-US" altLang="zh-TW" sz="1350">
                <a:cs typeface="+mn-ea"/>
                <a:sym typeface="+mn-lt"/>
              </a:rPr>
              <a:t/>
            </a:r>
            <a:br>
              <a:rPr lang="en-US" altLang="zh-TW" sz="1350">
                <a:cs typeface="+mn-ea"/>
                <a:sym typeface="+mn-lt"/>
              </a:rPr>
            </a:br>
            <a:r>
              <a:rPr lang="en-US" altLang="zh-CN" sz="1350">
                <a:cs typeface="+mn-ea"/>
                <a:sym typeface="+mn-lt"/>
              </a:rPr>
              <a:t>IR remote control</a:t>
            </a:r>
            <a:endParaRPr lang="zh-TW" altLang="en-US" sz="1350">
              <a:cs typeface="+mn-ea"/>
              <a:sym typeface="+mn-lt"/>
            </a:endParaRPr>
          </a:p>
        </p:txBody>
      </p:sp>
      <p:grpSp>
        <p:nvGrpSpPr>
          <p:cNvPr id="29" name="群組 28">
            <a:extLst>
              <a:ext uri="{FF2B5EF4-FFF2-40B4-BE49-F238E27FC236}">
                <a16:creationId xmlns:a16="http://schemas.microsoft.com/office/drawing/2014/main" id="{6D1E8623-8E2E-4FC9-A07F-D6DBCDC5AF59}"/>
              </a:ext>
            </a:extLst>
          </p:cNvPr>
          <p:cNvGrpSpPr/>
          <p:nvPr/>
        </p:nvGrpSpPr>
        <p:grpSpPr>
          <a:xfrm>
            <a:off x="399533" y="1640050"/>
            <a:ext cx="917433" cy="823817"/>
            <a:chOff x="450333" y="1500350"/>
            <a:chExt cx="917433" cy="823817"/>
          </a:xfrm>
        </p:grpSpPr>
        <p:pic>
          <p:nvPicPr>
            <p:cNvPr id="16" name="圖片 15">
              <a:extLst>
                <a:ext uri="{FF2B5EF4-FFF2-40B4-BE49-F238E27FC236}">
                  <a16:creationId xmlns:a16="http://schemas.microsoft.com/office/drawing/2014/main" id="{B60A000A-EDD9-4F9A-87BF-6ED7D448B2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1500350"/>
              <a:ext cx="917433" cy="823817"/>
            </a:xfrm>
            <a:prstGeom prst="rect">
              <a:avLst/>
            </a:prstGeom>
          </p:spPr>
        </p:pic>
        <p:pic>
          <p:nvPicPr>
            <p:cNvPr id="22" name="圖形 21">
              <a:extLst>
                <a:ext uri="{FF2B5EF4-FFF2-40B4-BE49-F238E27FC236}">
                  <a16:creationId xmlns:a16="http://schemas.microsoft.com/office/drawing/2014/main" id="{304FBE74-7B2F-4AE0-8A41-10501B91AA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73006" y="1652601"/>
              <a:ext cx="388833" cy="456672"/>
            </a:xfrm>
            <a:prstGeom prst="rect">
              <a:avLst/>
            </a:prstGeom>
            <a:effectLst>
              <a:innerShdw blurRad="38100">
                <a:schemeClr val="tx1">
                  <a:lumMod val="65000"/>
                  <a:lumOff val="35000"/>
                </a:schemeClr>
              </a:innerShdw>
            </a:effectLst>
          </p:spPr>
        </p:pic>
      </p:grpSp>
      <p:grpSp>
        <p:nvGrpSpPr>
          <p:cNvPr id="30" name="群組 29">
            <a:extLst>
              <a:ext uri="{FF2B5EF4-FFF2-40B4-BE49-F238E27FC236}">
                <a16:creationId xmlns:a16="http://schemas.microsoft.com/office/drawing/2014/main" id="{133638BA-7BAC-47C5-9E42-A90EB73BBCA5}"/>
              </a:ext>
            </a:extLst>
          </p:cNvPr>
          <p:cNvGrpSpPr/>
          <p:nvPr/>
        </p:nvGrpSpPr>
        <p:grpSpPr>
          <a:xfrm>
            <a:off x="399533" y="2666988"/>
            <a:ext cx="917433" cy="823817"/>
            <a:chOff x="450333" y="2527288"/>
            <a:chExt cx="917433" cy="823817"/>
          </a:xfrm>
        </p:grpSpPr>
        <p:pic>
          <p:nvPicPr>
            <p:cNvPr id="23" name="圖片 22">
              <a:extLst>
                <a:ext uri="{FF2B5EF4-FFF2-40B4-BE49-F238E27FC236}">
                  <a16:creationId xmlns:a16="http://schemas.microsoft.com/office/drawing/2014/main" id="{BBAC5D40-77B9-4276-8466-F4BF267F0C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333" y="2527288"/>
              <a:ext cx="917433" cy="823817"/>
            </a:xfrm>
            <a:prstGeom prst="rect">
              <a:avLst/>
            </a:prstGeom>
          </p:spPr>
        </p:pic>
        <p:pic>
          <p:nvPicPr>
            <p:cNvPr id="25" name="圖形 24">
              <a:extLst>
                <a:ext uri="{FF2B5EF4-FFF2-40B4-BE49-F238E27FC236}">
                  <a16:creationId xmlns:a16="http://schemas.microsoft.com/office/drawing/2014/main" id="{261D75E6-C70D-4AFF-8212-119B0DBBFDD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32717" y="2716232"/>
              <a:ext cx="366029" cy="439632"/>
            </a:xfrm>
            <a:prstGeom prst="rect">
              <a:avLst/>
            </a:prstGeom>
            <a:effectLst>
              <a:innerShdw blurRad="38100">
                <a:prstClr val="black"/>
              </a:innerShdw>
            </a:effectLst>
          </p:spPr>
        </p:pic>
      </p:grpSp>
      <p:pic>
        <p:nvPicPr>
          <p:cNvPr id="26" name="圖片 25">
            <a:extLst>
              <a:ext uri="{FF2B5EF4-FFF2-40B4-BE49-F238E27FC236}">
                <a16:creationId xmlns:a16="http://schemas.microsoft.com/office/drawing/2014/main" id="{74DE9C64-8334-4773-92AB-98E9F69E9F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8927" y="3698298"/>
            <a:ext cx="917433" cy="823817"/>
          </a:xfrm>
          <a:prstGeom prst="rect">
            <a:avLst/>
          </a:prstGeom>
        </p:spPr>
      </p:pic>
      <p:pic>
        <p:nvPicPr>
          <p:cNvPr id="41" name="圖形 40">
            <a:extLst>
              <a:ext uri="{FF2B5EF4-FFF2-40B4-BE49-F238E27FC236}">
                <a16:creationId xmlns:a16="http://schemas.microsoft.com/office/drawing/2014/main" id="{5107D6BC-53E7-4BF5-A9F4-EC6CD969E44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53053" y="3879413"/>
            <a:ext cx="414472" cy="450058"/>
          </a:xfrm>
          <a:prstGeom prst="rect">
            <a:avLst/>
          </a:prstGeom>
          <a:effectLst>
            <a:innerShdw blurRad="38100">
              <a:prstClr val="black"/>
            </a:innerShdw>
          </a:effectLst>
        </p:spPr>
      </p:pic>
      <p:sp>
        <p:nvSpPr>
          <p:cNvPr id="27" name="Shape 704">
            <a:extLst>
              <a:ext uri="{FF2B5EF4-FFF2-40B4-BE49-F238E27FC236}">
                <a16:creationId xmlns:a16="http://schemas.microsoft.com/office/drawing/2014/main" id="{E53F8500-5D4D-4340-BD6F-152E2B272168}"/>
              </a:ext>
            </a:extLst>
          </p:cNvPr>
          <p:cNvSpPr txBox="1"/>
          <p:nvPr/>
        </p:nvSpPr>
        <p:spPr>
          <a:xfrm>
            <a:off x="1330268" y="1640050"/>
            <a:ext cx="3857652" cy="642702"/>
          </a:xfrm>
          <a:prstGeom prst="rect">
            <a:avLst/>
          </a:prstGeom>
          <a:noFill/>
          <a:ln>
            <a:noFill/>
          </a:ln>
        </p:spPr>
        <p:txBody>
          <a:bodyPr wrap="square" lIns="91425" tIns="45700" rIns="91425" bIns="45700" anchor="t" anchorCtr="0">
            <a:noAutofit/>
          </a:bodyPr>
          <a:lstStyle/>
          <a:p>
            <a:r>
              <a:rPr lang="en-US" altLang="zh-TW" sz="1700">
                <a:cs typeface="+mn-ea"/>
                <a:sym typeface="+mn-lt"/>
              </a:rPr>
              <a:t>Play your favorite music playlist with a single button or set other buttons to play the previous or next song</a:t>
            </a:r>
            <a:endParaRPr lang="zh-TW" altLang="en-US" sz="1700">
              <a:cs typeface="+mn-ea"/>
              <a:sym typeface="+mn-lt"/>
            </a:endParaRPr>
          </a:p>
        </p:txBody>
      </p:sp>
      <p:sp>
        <p:nvSpPr>
          <p:cNvPr id="28" name="Shape 704">
            <a:extLst>
              <a:ext uri="{FF2B5EF4-FFF2-40B4-BE49-F238E27FC236}">
                <a16:creationId xmlns:a16="http://schemas.microsoft.com/office/drawing/2014/main" id="{7C38680C-B8C5-494A-8D8C-631770872706}"/>
              </a:ext>
            </a:extLst>
          </p:cNvPr>
          <p:cNvSpPr txBox="1"/>
          <p:nvPr/>
        </p:nvSpPr>
        <p:spPr>
          <a:xfrm>
            <a:off x="1330268" y="2687858"/>
            <a:ext cx="3643338" cy="642702"/>
          </a:xfrm>
          <a:prstGeom prst="rect">
            <a:avLst/>
          </a:prstGeom>
          <a:noFill/>
          <a:ln>
            <a:noFill/>
          </a:ln>
        </p:spPr>
        <p:txBody>
          <a:bodyPr wrap="square" lIns="91425" tIns="45700" rIns="91425" bIns="45700" anchor="t" anchorCtr="0">
            <a:noAutofit/>
          </a:bodyPr>
          <a:lstStyle/>
          <a:p>
            <a:r>
              <a:rPr lang="en-CA" altLang="zh-TW" sz="1700">
                <a:cs typeface="+mn-ea"/>
                <a:sym typeface="+mn-lt"/>
              </a:rPr>
              <a:t>View pre-selected channels on Surveillance Station for quick surveillance monitoring</a:t>
            </a:r>
            <a:endParaRPr lang="zh-TW" altLang="en-US" sz="1700">
              <a:cs typeface="+mn-ea"/>
              <a:sym typeface="+mn-lt"/>
            </a:endParaRPr>
          </a:p>
        </p:txBody>
      </p:sp>
      <p:sp>
        <p:nvSpPr>
          <p:cNvPr id="31" name="Shape 704">
            <a:extLst>
              <a:ext uri="{FF2B5EF4-FFF2-40B4-BE49-F238E27FC236}">
                <a16:creationId xmlns:a16="http://schemas.microsoft.com/office/drawing/2014/main" id="{2A42D064-6801-1842-94FF-F777A87EB56A}"/>
              </a:ext>
            </a:extLst>
          </p:cNvPr>
          <p:cNvSpPr txBox="1"/>
          <p:nvPr/>
        </p:nvSpPr>
        <p:spPr>
          <a:xfrm>
            <a:off x="1316360" y="3758112"/>
            <a:ext cx="3816424" cy="642702"/>
          </a:xfrm>
          <a:prstGeom prst="rect">
            <a:avLst/>
          </a:prstGeom>
          <a:noFill/>
          <a:ln>
            <a:noFill/>
          </a:ln>
        </p:spPr>
        <p:txBody>
          <a:bodyPr wrap="square" lIns="91425" tIns="45700" rIns="91425" bIns="45700" anchor="t" anchorCtr="0">
            <a:noAutofit/>
          </a:bodyPr>
          <a:lstStyle/>
          <a:p>
            <a:r>
              <a:rPr lang="en-US" altLang="zh-TW" sz="1700">
                <a:cs typeface="+mn-ea"/>
                <a:sym typeface="+mn-lt"/>
              </a:rPr>
              <a:t>Set a button to restart or power off your NAS for greater convenience</a:t>
            </a:r>
            <a:endParaRPr lang="zh-TW" altLang="en-US" sz="1700">
              <a:cs typeface="+mn-ea"/>
              <a:sym typeface="+mn-lt"/>
            </a:endParaRPr>
          </a:p>
        </p:txBody>
      </p:sp>
      <p:grpSp>
        <p:nvGrpSpPr>
          <p:cNvPr id="33" name="群組 32">
            <a:extLst>
              <a:ext uri="{FF2B5EF4-FFF2-40B4-BE49-F238E27FC236}">
                <a16:creationId xmlns:a16="http://schemas.microsoft.com/office/drawing/2014/main" id="{2EFDFFFB-D1CA-4E43-A5E9-57732B95509F}"/>
              </a:ext>
            </a:extLst>
          </p:cNvPr>
          <p:cNvGrpSpPr/>
          <p:nvPr/>
        </p:nvGrpSpPr>
        <p:grpSpPr>
          <a:xfrm>
            <a:off x="4987853" y="1240505"/>
            <a:ext cx="2861851" cy="3524109"/>
            <a:chOff x="5031607" y="1207224"/>
            <a:chExt cx="2927035" cy="3665720"/>
          </a:xfrm>
        </p:grpSpPr>
        <p:pic>
          <p:nvPicPr>
            <p:cNvPr id="42" name="圖片 41">
              <a:extLst>
                <a:ext uri="{FF2B5EF4-FFF2-40B4-BE49-F238E27FC236}">
                  <a16:creationId xmlns:a16="http://schemas.microsoft.com/office/drawing/2014/main" id="{602C1BD8-E244-404C-8149-3D17668FBDD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55738" y="1207224"/>
              <a:ext cx="1281034" cy="3665720"/>
            </a:xfrm>
            <a:prstGeom prst="rect">
              <a:avLst/>
            </a:prstGeom>
            <a:effectLst>
              <a:outerShdw blurRad="203200" sx="102000" sy="102000" algn="ctr" rotWithShape="0">
                <a:schemeClr val="bg1">
                  <a:alpha val="99000"/>
                </a:schemeClr>
              </a:outerShdw>
              <a:reflection blurRad="76200" stA="46000" endPos="37000" dir="5400000" sy="-100000" algn="bl" rotWithShape="0"/>
            </a:effectLst>
          </p:spPr>
        </p:pic>
        <p:cxnSp>
          <p:nvCxnSpPr>
            <p:cNvPr id="43" name="直線接點 42">
              <a:extLst>
                <a:ext uri="{FF2B5EF4-FFF2-40B4-BE49-F238E27FC236}">
                  <a16:creationId xmlns:a16="http://schemas.microsoft.com/office/drawing/2014/main" id="{259FFB20-1AE5-4CDC-BAC8-643E7D22C6B8}"/>
                </a:ext>
              </a:extLst>
            </p:cNvPr>
            <p:cNvCxnSpPr>
              <a:cxnSpLocks/>
            </p:cNvCxnSpPr>
            <p:nvPr/>
          </p:nvCxnSpPr>
          <p:spPr>
            <a:xfrm>
              <a:off x="6709628" y="3582874"/>
              <a:ext cx="9211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8C300A37-5136-496B-B3EB-FF3813C9D9CB}"/>
                </a:ext>
              </a:extLst>
            </p:cNvPr>
            <p:cNvCxnSpPr>
              <a:cxnSpLocks/>
            </p:cNvCxnSpPr>
            <p:nvPr/>
          </p:nvCxnSpPr>
          <p:spPr>
            <a:xfrm>
              <a:off x="6983409" y="3856655"/>
              <a:ext cx="372251"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17E2CC87-FCC9-4297-B0B5-9A5C36977BC4}"/>
                </a:ext>
              </a:extLst>
            </p:cNvPr>
            <p:cNvCxnSpPr>
              <a:cxnSpLocks/>
            </p:cNvCxnSpPr>
            <p:nvPr/>
          </p:nvCxnSpPr>
          <p:spPr>
            <a:xfrm>
              <a:off x="5955738" y="4118735"/>
              <a:ext cx="53270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CE75CE82-7521-4B08-A0A2-1C933CA321B4}"/>
                </a:ext>
              </a:extLst>
            </p:cNvPr>
            <p:cNvCxnSpPr/>
            <p:nvPr/>
          </p:nvCxnSpPr>
          <p:spPr>
            <a:xfrm>
              <a:off x="5313753" y="3848563"/>
              <a:ext cx="87394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49" name="圖形 48">
              <a:extLst>
                <a:ext uri="{FF2B5EF4-FFF2-40B4-BE49-F238E27FC236}">
                  <a16:creationId xmlns:a16="http://schemas.microsoft.com/office/drawing/2014/main" id="{29C81733-9D5B-4518-81F6-420BE7715CC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031607" y="3550078"/>
              <a:ext cx="388833" cy="456672"/>
            </a:xfrm>
            <a:prstGeom prst="rect">
              <a:avLst/>
            </a:prstGeom>
            <a:effectLst>
              <a:innerShdw blurRad="38100">
                <a:schemeClr val="tx1">
                  <a:lumMod val="65000"/>
                  <a:lumOff val="35000"/>
                </a:schemeClr>
              </a:innerShdw>
            </a:effectLst>
          </p:spPr>
        </p:pic>
        <p:pic>
          <p:nvPicPr>
            <p:cNvPr id="50" name="圖形 49">
              <a:extLst>
                <a:ext uri="{FF2B5EF4-FFF2-40B4-BE49-F238E27FC236}">
                  <a16:creationId xmlns:a16="http://schemas.microsoft.com/office/drawing/2014/main" id="{E83AF425-9827-4FEF-A569-F53888B8D49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592613" y="3338782"/>
              <a:ext cx="366029" cy="439632"/>
            </a:xfrm>
            <a:prstGeom prst="rect">
              <a:avLst/>
            </a:prstGeom>
            <a:effectLst>
              <a:innerShdw blurRad="38100">
                <a:prstClr val="black"/>
              </a:innerShdw>
            </a:effectLst>
          </p:spPr>
        </p:pic>
        <p:pic>
          <p:nvPicPr>
            <p:cNvPr id="51" name="圖形 50">
              <a:extLst>
                <a:ext uri="{FF2B5EF4-FFF2-40B4-BE49-F238E27FC236}">
                  <a16:creationId xmlns:a16="http://schemas.microsoft.com/office/drawing/2014/main" id="{CBE43205-82B7-4882-883B-F2BFE009BD0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5601871" y="3903625"/>
              <a:ext cx="414472" cy="450058"/>
            </a:xfrm>
            <a:prstGeom prst="rect">
              <a:avLst/>
            </a:prstGeom>
            <a:effectLst>
              <a:innerShdw blurRad="38100">
                <a:prstClr val="black"/>
              </a:innerShdw>
            </a:effectLst>
          </p:spPr>
        </p:pic>
        <p:pic>
          <p:nvPicPr>
            <p:cNvPr id="52" name="圖形 51">
              <a:extLst>
                <a:ext uri="{FF2B5EF4-FFF2-40B4-BE49-F238E27FC236}">
                  <a16:creationId xmlns:a16="http://schemas.microsoft.com/office/drawing/2014/main" id="{D08A4499-9766-48F6-AEE7-85DAA739C82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7222122" y="3740187"/>
              <a:ext cx="436856" cy="472584"/>
            </a:xfrm>
            <a:prstGeom prst="rect">
              <a:avLst/>
            </a:prstGeom>
            <a:effectLst>
              <a:innerShdw blurRad="38100">
                <a:prstClr val="black"/>
              </a:innerShdw>
            </a:effectLst>
          </p:spPr>
        </p:pic>
      </p:grpSp>
    </p:spTree>
    <p:extLst>
      <p:ext uri="{BB962C8B-B14F-4D97-AF65-F5344CB8AC3E}">
        <p14:creationId xmlns:p14="http://schemas.microsoft.com/office/powerpoint/2010/main" val="3416246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DAEB6246-9046-4EDB-9860-DB40175F37A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1571" y="562500"/>
            <a:ext cx="4930795" cy="4018500"/>
          </a:xfrm>
          <a:prstGeom prst="rect">
            <a:avLst/>
          </a:prstGeom>
          <a:noFill/>
        </p:spPr>
      </p:pic>
      <p:pic>
        <p:nvPicPr>
          <p:cNvPr id="21" name="圖片 20">
            <a:extLst>
              <a:ext uri="{FF2B5EF4-FFF2-40B4-BE49-F238E27FC236}">
                <a16:creationId xmlns:a16="http://schemas.microsoft.com/office/drawing/2014/main" id="{F9EC33FB-50DE-4F87-8725-8F856A315DD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9252" y="3265160"/>
            <a:ext cx="3139008" cy="742218"/>
          </a:xfrm>
          <a:prstGeom prst="rect">
            <a:avLst/>
          </a:prstGeom>
        </p:spPr>
      </p:pic>
      <p:grpSp>
        <p:nvGrpSpPr>
          <p:cNvPr id="16" name="群組 15">
            <a:extLst>
              <a:ext uri="{FF2B5EF4-FFF2-40B4-BE49-F238E27FC236}">
                <a16:creationId xmlns:a16="http://schemas.microsoft.com/office/drawing/2014/main" id="{8C727067-ED44-48B4-BACF-D329BCA7C05F}"/>
              </a:ext>
            </a:extLst>
          </p:cNvPr>
          <p:cNvGrpSpPr/>
          <p:nvPr/>
        </p:nvGrpSpPr>
        <p:grpSpPr>
          <a:xfrm>
            <a:off x="6385560" y="2031483"/>
            <a:ext cx="3073400" cy="1102878"/>
            <a:chOff x="6260091" y="1217707"/>
            <a:chExt cx="4307317" cy="4160999"/>
          </a:xfrm>
        </p:grpSpPr>
        <p:sp>
          <p:nvSpPr>
            <p:cNvPr id="19" name="矩形: 圓角 18">
              <a:extLst>
                <a:ext uri="{FF2B5EF4-FFF2-40B4-BE49-F238E27FC236}">
                  <a16:creationId xmlns:a16="http://schemas.microsoft.com/office/drawing/2014/main" id="{DB5D0176-6FBC-4435-AAEC-64E0939CE733}"/>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0" name="矩形 19">
              <a:extLst>
                <a:ext uri="{FF2B5EF4-FFF2-40B4-BE49-F238E27FC236}">
                  <a16:creationId xmlns:a16="http://schemas.microsoft.com/office/drawing/2014/main" id="{141FF364-B13F-45B5-AAC7-1B7AEC03BC05}"/>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24" name="文字方塊 15">
            <a:extLst>
              <a:ext uri="{FF2B5EF4-FFF2-40B4-BE49-F238E27FC236}">
                <a16:creationId xmlns:a16="http://schemas.microsoft.com/office/drawing/2014/main" id="{A7A01C27-7941-2044-887C-09C30B98070B}"/>
              </a:ext>
            </a:extLst>
          </p:cNvPr>
          <p:cNvSpPr txBox="1"/>
          <p:nvPr/>
        </p:nvSpPr>
        <p:spPr>
          <a:xfrm>
            <a:off x="6598260" y="2442268"/>
            <a:ext cx="2306979" cy="523220"/>
          </a:xfrm>
          <a:prstGeom prst="rect">
            <a:avLst/>
          </a:prstGeom>
          <a:noFill/>
        </p:spPr>
        <p:txBody>
          <a:bodyPr wrap="square" rtlCol="0">
            <a:spAutoFit/>
          </a:bodyPr>
          <a:lstStyle/>
          <a:p>
            <a:pPr>
              <a:buFont typeface="Arial" pitchFamily="34" charset="0"/>
              <a:buChar char="•"/>
            </a:pPr>
            <a:r>
              <a:rPr lang="zh-TW" altLang="en-US" sz="1400" b="1">
                <a:solidFill>
                  <a:schemeClr val="tx1"/>
                </a:solidFill>
                <a:cs typeface="+mn-ea"/>
                <a:sym typeface="+mn-lt"/>
              </a:rPr>
              <a:t> </a:t>
            </a:r>
            <a:r>
              <a:rPr lang="en-US" altLang="zh-TW" sz="1400" b="1">
                <a:solidFill>
                  <a:schemeClr val="tx1"/>
                </a:solidFill>
                <a:cs typeface="+mn-ea"/>
                <a:sym typeface="+mn-lt"/>
              </a:rPr>
              <a:t>Ubuntu </a:t>
            </a:r>
            <a:r>
              <a:rPr lang="en-US" altLang="zh-TW" sz="1400" b="1">
                <a:cs typeface="+mn-ea"/>
                <a:sym typeface="+mn-lt"/>
              </a:rPr>
              <a:t>18</a:t>
            </a:r>
            <a:r>
              <a:rPr lang="en-US" altLang="zh-TW" sz="1400" b="1">
                <a:solidFill>
                  <a:schemeClr val="tx1"/>
                </a:solidFill>
                <a:cs typeface="+mn-ea"/>
                <a:sym typeface="+mn-lt"/>
              </a:rPr>
              <a:t>.04</a:t>
            </a:r>
          </a:p>
          <a:p>
            <a:pPr>
              <a:buFont typeface="Arial" pitchFamily="34" charset="0"/>
              <a:buChar char="•"/>
            </a:pPr>
            <a:r>
              <a:rPr lang="zh-TW" altLang="en-US" sz="1400" b="1">
                <a:solidFill>
                  <a:schemeClr val="tx1"/>
                </a:solidFill>
                <a:cs typeface="+mn-ea"/>
                <a:sym typeface="+mn-lt"/>
              </a:rPr>
              <a:t> </a:t>
            </a:r>
            <a:r>
              <a:rPr lang="en-US" altLang="zh-TW" sz="1400" b="1">
                <a:solidFill>
                  <a:schemeClr val="tx1"/>
                </a:solidFill>
                <a:cs typeface="+mn-ea"/>
                <a:sym typeface="+mn-lt"/>
              </a:rPr>
              <a:t>Ubuntu </a:t>
            </a:r>
            <a:r>
              <a:rPr lang="en-US" altLang="zh-TW" sz="1400" b="1">
                <a:cs typeface="+mn-ea"/>
                <a:sym typeface="+mn-lt"/>
              </a:rPr>
              <a:t>20</a:t>
            </a:r>
            <a:r>
              <a:rPr lang="en-US" altLang="zh-TW" sz="1400" b="1">
                <a:solidFill>
                  <a:schemeClr val="tx1"/>
                </a:solidFill>
                <a:cs typeface="+mn-ea"/>
                <a:sym typeface="+mn-lt"/>
              </a:rPr>
              <a:t>.04</a:t>
            </a:r>
          </a:p>
        </p:txBody>
      </p:sp>
      <p:sp>
        <p:nvSpPr>
          <p:cNvPr id="5" name="Title 1">
            <a:extLst>
              <a:ext uri="{FF2B5EF4-FFF2-40B4-BE49-F238E27FC236}">
                <a16:creationId xmlns:a16="http://schemas.microsoft.com/office/drawing/2014/main" id="{3E7F8431-7852-4932-9126-7CD873C2CDE0}"/>
              </a:ext>
            </a:extLst>
          </p:cNvPr>
          <p:cNvSpPr>
            <a:spLocks noGrp="1"/>
          </p:cNvSpPr>
          <p:nvPr/>
        </p:nvSpPr>
        <p:spPr>
          <a:xfrm>
            <a:off x="184245" y="0"/>
            <a:ext cx="8795982" cy="634621"/>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sz="2800">
              <a:latin typeface="+mn-lt"/>
              <a:ea typeface="+mn-ea"/>
              <a:cs typeface="+mn-ea"/>
              <a:sym typeface="+mn-lt"/>
            </a:endParaRPr>
          </a:p>
        </p:txBody>
      </p:sp>
      <p:sp>
        <p:nvSpPr>
          <p:cNvPr id="11" name="文字方塊 10">
            <a:extLst>
              <a:ext uri="{FF2B5EF4-FFF2-40B4-BE49-F238E27FC236}">
                <a16:creationId xmlns:a16="http://schemas.microsoft.com/office/drawing/2014/main" id="{FC56D4FB-ECB7-4DFE-930E-CB42546E7125}"/>
              </a:ext>
            </a:extLst>
          </p:cNvPr>
          <p:cNvSpPr txBox="1"/>
          <p:nvPr/>
        </p:nvSpPr>
        <p:spPr>
          <a:xfrm>
            <a:off x="4649791" y="1405216"/>
            <a:ext cx="4330436" cy="369332"/>
          </a:xfrm>
          <a:prstGeom prst="rect">
            <a:avLst/>
          </a:prstGeom>
          <a:noFill/>
        </p:spPr>
        <p:txBody>
          <a:bodyPr wrap="square" rtlCol="0">
            <a:spAutoFit/>
          </a:bodyPr>
          <a:lstStyle/>
          <a:p>
            <a:r>
              <a:rPr lang="en-US" altLang="zh-TW" b="1">
                <a:cs typeface="+mn-ea"/>
                <a:sym typeface="+mn-lt"/>
              </a:rPr>
              <a:t>HDMI output from NAS to a monitor</a:t>
            </a:r>
            <a:endParaRPr lang="zh-TW" altLang="en-US" b="1">
              <a:cs typeface="+mn-ea"/>
              <a:sym typeface="+mn-lt"/>
            </a:endParaRPr>
          </a:p>
        </p:txBody>
      </p:sp>
      <p:sp>
        <p:nvSpPr>
          <p:cNvPr id="17" name="矩形: 圓角 16">
            <a:extLst>
              <a:ext uri="{FF2B5EF4-FFF2-40B4-BE49-F238E27FC236}">
                <a16:creationId xmlns:a16="http://schemas.microsoft.com/office/drawing/2014/main" id="{E672ED78-BFB9-4F5B-A2C5-75A7EA9241D5}"/>
              </a:ext>
            </a:extLst>
          </p:cNvPr>
          <p:cNvSpPr/>
          <p:nvPr/>
        </p:nvSpPr>
        <p:spPr>
          <a:xfrm>
            <a:off x="4168141" y="1328564"/>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cs typeface="+mn-ea"/>
                <a:sym typeface="+mn-lt"/>
              </a:rPr>
              <a:t>1</a:t>
            </a:r>
            <a:endParaRPr lang="zh-TW" altLang="en-US" sz="3200" b="1">
              <a:cs typeface="+mn-ea"/>
              <a:sym typeface="+mn-lt"/>
            </a:endParaRPr>
          </a:p>
        </p:txBody>
      </p:sp>
      <p:sp>
        <p:nvSpPr>
          <p:cNvPr id="12" name="文字方塊 11">
            <a:extLst>
              <a:ext uri="{FF2B5EF4-FFF2-40B4-BE49-F238E27FC236}">
                <a16:creationId xmlns:a16="http://schemas.microsoft.com/office/drawing/2014/main" id="{0294A528-F566-4B50-A7BF-97EF7297E1F8}"/>
              </a:ext>
            </a:extLst>
          </p:cNvPr>
          <p:cNvSpPr txBox="1"/>
          <p:nvPr/>
        </p:nvSpPr>
        <p:spPr>
          <a:xfrm>
            <a:off x="3089158" y="4430924"/>
            <a:ext cx="5881470" cy="646331"/>
          </a:xfrm>
          <a:prstGeom prst="rect">
            <a:avLst/>
          </a:prstGeom>
          <a:noFill/>
        </p:spPr>
        <p:txBody>
          <a:bodyPr wrap="square" rtlCol="0">
            <a:spAutoFit/>
          </a:bodyPr>
          <a:lstStyle/>
          <a:p>
            <a:pPr indent="-457200">
              <a:buNone/>
            </a:pPr>
            <a:r>
              <a:rPr lang="en-US" altLang="zh-TW" b="1">
                <a:cs typeface="+mn-ea"/>
                <a:sym typeface="+mn-lt"/>
              </a:rPr>
              <a:t>Connect a USB keyboard and a mouse to the NAS to start using Ubuntu</a:t>
            </a:r>
          </a:p>
        </p:txBody>
      </p:sp>
      <p:sp>
        <p:nvSpPr>
          <p:cNvPr id="18" name="矩形: 圓角 17">
            <a:extLst>
              <a:ext uri="{FF2B5EF4-FFF2-40B4-BE49-F238E27FC236}">
                <a16:creationId xmlns:a16="http://schemas.microsoft.com/office/drawing/2014/main" id="{97E8B62A-117D-4984-8B20-48C02DDADA7D}"/>
              </a:ext>
            </a:extLst>
          </p:cNvPr>
          <p:cNvSpPr/>
          <p:nvPr/>
        </p:nvSpPr>
        <p:spPr>
          <a:xfrm>
            <a:off x="2611600" y="4513364"/>
            <a:ext cx="482200" cy="488079"/>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a:cs typeface="+mn-ea"/>
                <a:sym typeface="+mn-lt"/>
              </a:rPr>
              <a:t>2</a:t>
            </a:r>
            <a:endParaRPr lang="zh-TW" altLang="en-US" sz="3200" b="1">
              <a:cs typeface="+mn-ea"/>
              <a:sym typeface="+mn-lt"/>
            </a:endParaRPr>
          </a:p>
        </p:txBody>
      </p:sp>
      <p:sp>
        <p:nvSpPr>
          <p:cNvPr id="2" name="Title 1">
            <a:extLst>
              <a:ext uri="{FF2B5EF4-FFF2-40B4-BE49-F238E27FC236}">
                <a16:creationId xmlns:a16="http://schemas.microsoft.com/office/drawing/2014/main" id="{7045FC5F-3450-3D4F-99E3-AE2DCDDE9298}"/>
              </a:ext>
            </a:extLst>
          </p:cNvPr>
          <p:cNvSpPr>
            <a:spLocks noGrp="1"/>
          </p:cNvSpPr>
          <p:nvPr>
            <p:ph type="title"/>
          </p:nvPr>
        </p:nvSpPr>
        <p:spPr>
          <a:xfrm>
            <a:off x="275952" y="173990"/>
            <a:ext cx="8629287" cy="822960"/>
          </a:xfrm>
        </p:spPr>
        <p:txBody>
          <a:bodyPr>
            <a:noAutofit/>
          </a:bodyPr>
          <a:lstStyle/>
          <a:p>
            <a:pPr algn="ctr"/>
            <a:r>
              <a:rPr lang="zh-TW" altLang="en-US" sz="3000">
                <a:solidFill>
                  <a:schemeClr val="bg2">
                    <a:lumMod val="10000"/>
                  </a:schemeClr>
                </a:solidFill>
                <a:latin typeface="+mn-lt"/>
                <a:ea typeface="+mn-ea"/>
                <a:cs typeface="+mn-ea"/>
                <a:sym typeface="+mn-lt"/>
              </a:rPr>
              <a:t>Linux Station </a:t>
            </a:r>
            <a:r>
              <a:rPr lang="en-US" altLang="zh-TW" sz="3000">
                <a:solidFill>
                  <a:schemeClr val="bg2">
                    <a:lumMod val="10000"/>
                  </a:schemeClr>
                </a:solidFill>
                <a:latin typeface="+mn-lt"/>
                <a:ea typeface="+mn-ea"/>
                <a:cs typeface="+mn-ea"/>
                <a:sym typeface="+mn-lt"/>
              </a:rPr>
              <a:t>turns</a:t>
            </a:r>
            <a:r>
              <a:rPr lang="zh-TW" altLang="en-US" sz="3000">
                <a:solidFill>
                  <a:schemeClr val="bg2">
                    <a:lumMod val="10000"/>
                  </a:schemeClr>
                </a:solidFill>
                <a:latin typeface="+mn-lt"/>
                <a:ea typeface="+mn-ea"/>
                <a:cs typeface="+mn-ea"/>
                <a:sym typeface="+mn-lt"/>
              </a:rPr>
              <a:t> NAS </a:t>
            </a:r>
            <a:r>
              <a:rPr lang="en-US" altLang="zh-TW" sz="3000">
                <a:solidFill>
                  <a:schemeClr val="bg2">
                    <a:lumMod val="10000"/>
                  </a:schemeClr>
                </a:solidFill>
                <a:latin typeface="+mn-lt"/>
                <a:ea typeface="+mn-ea"/>
                <a:cs typeface="+mn-ea"/>
                <a:sym typeface="+mn-lt"/>
              </a:rPr>
              <a:t>into a</a:t>
            </a:r>
            <a:r>
              <a:rPr lang="zh-TW" altLang="en-US" sz="3000">
                <a:solidFill>
                  <a:schemeClr val="bg2">
                    <a:lumMod val="10000"/>
                  </a:schemeClr>
                </a:solidFill>
                <a:latin typeface="+mn-lt"/>
                <a:ea typeface="+mn-ea"/>
                <a:cs typeface="+mn-ea"/>
                <a:sym typeface="+mn-lt"/>
              </a:rPr>
              <a:t> Ubuntu </a:t>
            </a:r>
            <a:r>
              <a:rPr lang="en-US" altLang="zh-TW" sz="3000">
                <a:solidFill>
                  <a:schemeClr val="bg2">
                    <a:lumMod val="10000"/>
                  </a:schemeClr>
                </a:solidFill>
                <a:latin typeface="+mn-lt"/>
                <a:ea typeface="+mn-ea"/>
                <a:cs typeface="+mn-ea"/>
                <a:sym typeface="+mn-lt"/>
              </a:rPr>
              <a:t>PC</a:t>
            </a:r>
            <a:endParaRPr lang="en-US" sz="3000">
              <a:solidFill>
                <a:schemeClr val="bg2">
                  <a:lumMod val="10000"/>
                </a:schemeClr>
              </a:solidFill>
              <a:latin typeface="+mn-lt"/>
              <a:ea typeface="+mn-ea"/>
              <a:cs typeface="+mn-ea"/>
              <a:sym typeface="+mn-lt"/>
            </a:endParaRPr>
          </a:p>
        </p:txBody>
      </p:sp>
      <p:grpSp>
        <p:nvGrpSpPr>
          <p:cNvPr id="3" name="群組 2">
            <a:extLst>
              <a:ext uri="{FF2B5EF4-FFF2-40B4-BE49-F238E27FC236}">
                <a16:creationId xmlns:a16="http://schemas.microsoft.com/office/drawing/2014/main" id="{4BE75357-3A51-41CC-8BEE-DCF1E92D4F5F}"/>
              </a:ext>
            </a:extLst>
          </p:cNvPr>
          <p:cNvGrpSpPr/>
          <p:nvPr/>
        </p:nvGrpSpPr>
        <p:grpSpPr>
          <a:xfrm>
            <a:off x="6438805" y="1983989"/>
            <a:ext cx="2378463" cy="540171"/>
            <a:chOff x="6705129" y="2259784"/>
            <a:chExt cx="2378463" cy="540171"/>
          </a:xfrm>
        </p:grpSpPr>
        <p:pic>
          <p:nvPicPr>
            <p:cNvPr id="15" name="圖片 4">
              <a:extLst>
                <a:ext uri="{FF2B5EF4-FFF2-40B4-BE49-F238E27FC236}">
                  <a16:creationId xmlns:a16="http://schemas.microsoft.com/office/drawing/2014/main" id="{FB13F8E6-166D-45AB-A50B-B337CE827541}"/>
                </a:ext>
              </a:extLst>
            </p:cNvPr>
            <p:cNvPicPr>
              <a:picLocks noChangeAspect="1"/>
            </p:cNvPicPr>
            <p:nvPr/>
          </p:nvPicPr>
          <p:blipFill>
            <a:blip r:embed="rId5" cstate="screen">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705129" y="2259784"/>
              <a:ext cx="2313073" cy="540171"/>
            </a:xfrm>
            <a:prstGeom prst="rect">
              <a:avLst/>
            </a:prstGeom>
          </p:spPr>
        </p:pic>
        <p:sp>
          <p:nvSpPr>
            <p:cNvPr id="26" name="文字方塊 14">
              <a:extLst>
                <a:ext uri="{FF2B5EF4-FFF2-40B4-BE49-F238E27FC236}">
                  <a16:creationId xmlns:a16="http://schemas.microsoft.com/office/drawing/2014/main" id="{D5D56F33-822A-004C-8687-A74BB006BE48}"/>
                </a:ext>
              </a:extLst>
            </p:cNvPr>
            <p:cNvSpPr txBox="1"/>
            <p:nvPr/>
          </p:nvSpPr>
          <p:spPr>
            <a:xfrm>
              <a:off x="6776612" y="2288243"/>
              <a:ext cx="2306980" cy="338554"/>
            </a:xfrm>
            <a:prstGeom prst="rect">
              <a:avLst/>
            </a:prstGeom>
            <a:noFill/>
          </p:spPr>
          <p:txBody>
            <a:bodyPr wrap="square" rtlCol="0">
              <a:spAutoFit/>
            </a:bodyPr>
            <a:lstStyle/>
            <a:p>
              <a:pPr lvl="0"/>
              <a:r>
                <a:rPr lang="en-US" altLang="zh-TW" sz="1600" b="1">
                  <a:solidFill>
                    <a:schemeClr val="bg1"/>
                  </a:solidFill>
                  <a:cs typeface="+mn-ea"/>
                  <a:sym typeface="+mn-lt"/>
                </a:rPr>
                <a:t>Multi-version Ubuntu</a:t>
              </a:r>
              <a:r>
                <a:rPr lang="zh-TW" altLang="en-US" sz="1600" b="1">
                  <a:solidFill>
                    <a:schemeClr val="bg1"/>
                  </a:solidFill>
                  <a:cs typeface="+mn-ea"/>
                  <a:sym typeface="+mn-lt"/>
                </a:rPr>
                <a:t> </a:t>
              </a:r>
              <a:endParaRPr lang="en-US" altLang="zh-TW" sz="1600" b="1">
                <a:solidFill>
                  <a:schemeClr val="bg1"/>
                </a:solidFill>
                <a:cs typeface="+mn-ea"/>
                <a:sym typeface="+mn-lt"/>
              </a:endParaRPr>
            </a:p>
          </p:txBody>
        </p:sp>
      </p:grpSp>
      <p:pic>
        <p:nvPicPr>
          <p:cNvPr id="22" name="圖片 21">
            <a:extLst>
              <a:ext uri="{FF2B5EF4-FFF2-40B4-BE49-F238E27FC236}">
                <a16:creationId xmlns:a16="http://schemas.microsoft.com/office/drawing/2014/main" id="{A395B330-4D9A-46C4-A727-6880DED7CF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9252" y="3265160"/>
            <a:ext cx="3139008" cy="742218"/>
          </a:xfrm>
          <a:prstGeom prst="rect">
            <a:avLst/>
          </a:prstGeom>
        </p:spPr>
      </p:pic>
      <p:pic>
        <p:nvPicPr>
          <p:cNvPr id="23" name="圖片 22">
            <a:extLst>
              <a:ext uri="{FF2B5EF4-FFF2-40B4-BE49-F238E27FC236}">
                <a16:creationId xmlns:a16="http://schemas.microsoft.com/office/drawing/2014/main" id="{1DB9CCD1-012A-4FAB-A15C-03FCD05A5B3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32154" y="2900630"/>
            <a:ext cx="2798618" cy="898808"/>
          </a:xfrm>
          <a:prstGeom prst="rect">
            <a:avLst/>
          </a:prstGeom>
        </p:spPr>
      </p:pic>
    </p:spTree>
    <p:extLst>
      <p:ext uri="{BB962C8B-B14F-4D97-AF65-F5344CB8AC3E}">
        <p14:creationId xmlns:p14="http://schemas.microsoft.com/office/powerpoint/2010/main" val="2566849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C807C76A-E080-4CB5-B7C7-10906BECB5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920" y="1783080"/>
            <a:ext cx="4675863" cy="3375659"/>
          </a:xfrm>
          <a:prstGeom prst="rect">
            <a:avLst/>
          </a:prstGeom>
        </p:spPr>
      </p:pic>
      <p:sp>
        <p:nvSpPr>
          <p:cNvPr id="2" name="Title 1">
            <a:extLst>
              <a:ext uri="{FF2B5EF4-FFF2-40B4-BE49-F238E27FC236}">
                <a16:creationId xmlns:a16="http://schemas.microsoft.com/office/drawing/2014/main" id="{2A776AE7-221D-144C-A648-632A55F1A9D0}"/>
              </a:ext>
            </a:extLst>
          </p:cNvPr>
          <p:cNvSpPr>
            <a:spLocks noGrp="1"/>
          </p:cNvSpPr>
          <p:nvPr>
            <p:ph type="title"/>
          </p:nvPr>
        </p:nvSpPr>
        <p:spPr>
          <a:xfrm>
            <a:off x="0" y="150815"/>
            <a:ext cx="9144000" cy="822960"/>
          </a:xfrm>
        </p:spPr>
        <p:txBody>
          <a:bodyPr>
            <a:noAutofit/>
          </a:bodyPr>
          <a:lstStyle/>
          <a:p>
            <a:pPr algn="ctr"/>
            <a:r>
              <a:rPr lang="zh-TW" altLang="en-US" sz="3000">
                <a:solidFill>
                  <a:schemeClr val="tx1"/>
                </a:solidFill>
                <a:latin typeface="+mn-lt"/>
                <a:ea typeface="+mn-ea"/>
                <a:cs typeface="+mn-ea"/>
                <a:sym typeface="+mn-lt"/>
              </a:rPr>
              <a:t> </a:t>
            </a:r>
            <a:r>
              <a:rPr lang="en-US" altLang="zh-TW" sz="3000">
                <a:solidFill>
                  <a:schemeClr val="tx1"/>
                </a:solidFill>
                <a:latin typeface="+mn-lt"/>
                <a:ea typeface="+mn-ea"/>
                <a:cs typeface="+mn-ea"/>
                <a:sym typeface="+mn-lt"/>
              </a:rPr>
              <a:t>Streaming &amp; a</a:t>
            </a:r>
            <a:r>
              <a:rPr lang="en-US" altLang="zh-CN" sz="3000">
                <a:solidFill>
                  <a:schemeClr val="tx1"/>
                </a:solidFill>
                <a:latin typeface="+mn-lt"/>
                <a:ea typeface="+mn-ea"/>
                <a:cs typeface="+mn-ea"/>
                <a:sym typeface="+mn-lt"/>
              </a:rPr>
              <a:t>ccelerated transcoding</a:t>
            </a:r>
            <a:endParaRPr lang="en-US" sz="3000">
              <a:solidFill>
                <a:schemeClr val="tx1"/>
              </a:solidFill>
              <a:latin typeface="+mn-lt"/>
              <a:ea typeface="+mn-ea"/>
              <a:cs typeface="+mn-ea"/>
              <a:sym typeface="+mn-lt"/>
            </a:endParaRPr>
          </a:p>
        </p:txBody>
      </p:sp>
      <p:sp>
        <p:nvSpPr>
          <p:cNvPr id="8" name="TextBox 7">
            <a:extLst>
              <a:ext uri="{FF2B5EF4-FFF2-40B4-BE49-F238E27FC236}">
                <a16:creationId xmlns:a16="http://schemas.microsoft.com/office/drawing/2014/main" id="{930DC7FA-D267-CA4F-8869-5D3A1524EEC4}"/>
              </a:ext>
            </a:extLst>
          </p:cNvPr>
          <p:cNvSpPr txBox="1"/>
          <p:nvPr/>
        </p:nvSpPr>
        <p:spPr>
          <a:xfrm>
            <a:off x="609696" y="1133968"/>
            <a:ext cx="8125097" cy="1097929"/>
          </a:xfrm>
          <a:prstGeom prst="rect">
            <a:avLst/>
          </a:prstGeom>
          <a:noFill/>
        </p:spPr>
        <p:txBody>
          <a:bodyPr wrap="square" rtlCol="0" anchor="t">
            <a:spAutoFit/>
          </a:bodyPr>
          <a:lstStyle/>
          <a:p>
            <a:pPr marL="180975" indent="-180975">
              <a:lnSpc>
                <a:spcPts val="2000"/>
              </a:lnSpc>
              <a:buClr>
                <a:schemeClr val="tx1"/>
              </a:buClr>
              <a:buSzPct val="70000"/>
              <a:buFont typeface="Wingdings" panose="05000000000000000000" pitchFamily="2" charset="2"/>
              <a:buChar char="l"/>
            </a:pPr>
            <a:r>
              <a:rPr kumimoji="1" lang="en-US" sz="1500">
                <a:cs typeface="+mn-ea"/>
                <a:sym typeface="+mn-lt"/>
              </a:rPr>
              <a:t>4K H.264 </a:t>
            </a:r>
            <a:r>
              <a:rPr kumimoji="1" lang="en-US" altLang="zh-TW" sz="1500">
                <a:cs typeface="+mn-ea"/>
                <a:sym typeface="+mn-lt"/>
              </a:rPr>
              <a:t>decoding &amp; encoding</a:t>
            </a:r>
            <a:r>
              <a:rPr kumimoji="1" lang="zh-TW" altLang="en-US" sz="1500">
                <a:cs typeface="+mn-ea"/>
                <a:sym typeface="+mn-lt"/>
              </a:rPr>
              <a:t> </a:t>
            </a:r>
            <a:r>
              <a:rPr kumimoji="1" lang="en-US" altLang="zh-TW" sz="1500">
                <a:cs typeface="+mn-ea"/>
                <a:sym typeface="+mn-lt"/>
              </a:rPr>
              <a:t>for real-time or offline 4</a:t>
            </a:r>
            <a:r>
              <a:rPr kumimoji="1" lang="en-US" sz="1500">
                <a:cs typeface="+mn-ea"/>
                <a:sym typeface="+mn-lt"/>
              </a:rPr>
              <a:t>K video transcoding on various client players for smooth playback and support more clients</a:t>
            </a:r>
            <a:endParaRPr kumimoji="1" lang="en-US" altLang="zh-TW" sz="1500">
              <a:cs typeface="+mn-ea"/>
              <a:sym typeface="+mn-lt"/>
            </a:endParaRPr>
          </a:p>
          <a:p>
            <a:pPr marL="180975" indent="-180975">
              <a:lnSpc>
                <a:spcPts val="2000"/>
              </a:lnSpc>
              <a:buClr>
                <a:schemeClr val="tx1"/>
              </a:buClr>
              <a:buSzPct val="70000"/>
              <a:buFont typeface="Wingdings" panose="05000000000000000000" pitchFamily="2" charset="2"/>
              <a:buChar char="l"/>
            </a:pPr>
            <a:r>
              <a:rPr kumimoji="1" lang="en-US" sz="1500">
                <a:cs typeface="+mn-ea"/>
                <a:sym typeface="+mn-lt"/>
              </a:rPr>
              <a:t>HDMI output for</a:t>
            </a:r>
            <a:r>
              <a:rPr kumimoji="1" lang="zh-TW" altLang="en-US" sz="1500">
                <a:cs typeface="+mn-ea"/>
                <a:sym typeface="+mn-lt"/>
              </a:rPr>
              <a:t> </a:t>
            </a:r>
            <a:r>
              <a:rPr kumimoji="1" lang="en-US" altLang="zh-TW" sz="1500">
                <a:cs typeface="+mn-ea"/>
                <a:sym typeface="+mn-lt"/>
              </a:rPr>
              <a:t>4K Ultra HD (3840 x 2160</a:t>
            </a:r>
            <a:r>
              <a:rPr kumimoji="1" lang="en-US" sz="1500">
                <a:cs typeface="+mn-ea"/>
                <a:sym typeface="+mn-lt"/>
              </a:rPr>
              <a:t>, 60FPS</a:t>
            </a:r>
            <a:r>
              <a:rPr kumimoji="1" lang="en-US" altLang="zh-TW" sz="1500">
                <a:cs typeface="+mn-ea"/>
                <a:sym typeface="+mn-lt"/>
              </a:rPr>
              <a:t>) </a:t>
            </a:r>
            <a:r>
              <a:rPr kumimoji="1" lang="en-US" altLang="zh-CN" sz="1500">
                <a:cs typeface="+mn-ea"/>
                <a:sym typeface="+mn-lt"/>
              </a:rPr>
              <a:t>content</a:t>
            </a:r>
            <a:endParaRPr kumimoji="1" lang="en-US" sz="1500">
              <a:cs typeface="+mn-ea"/>
              <a:sym typeface="+mn-lt"/>
            </a:endParaRPr>
          </a:p>
          <a:p>
            <a:pPr marL="180975" indent="-180975">
              <a:lnSpc>
                <a:spcPts val="2000"/>
              </a:lnSpc>
              <a:buClr>
                <a:schemeClr val="tx1"/>
              </a:buClr>
              <a:buSzPct val="70000"/>
              <a:buFont typeface="Wingdings" panose="05000000000000000000" pitchFamily="2" charset="2"/>
              <a:buChar char="l"/>
            </a:pPr>
            <a:r>
              <a:rPr kumimoji="1" lang="en-US" altLang="zh-TW" sz="1500">
                <a:cs typeface="+mn-ea"/>
                <a:sym typeface="+mn-lt"/>
              </a:rPr>
              <a:t>Stream content through</a:t>
            </a:r>
            <a:r>
              <a:rPr kumimoji="1" lang="zh-TW" altLang="en-US" sz="1500">
                <a:cs typeface="+mn-ea"/>
                <a:sym typeface="+mn-lt"/>
              </a:rPr>
              <a:t> </a:t>
            </a:r>
            <a:r>
              <a:rPr kumimoji="1" lang="en-US" sz="1500">
                <a:cs typeface="+mn-ea"/>
                <a:sym typeface="+mn-lt"/>
              </a:rPr>
              <a:t>DLNA, </a:t>
            </a:r>
            <a:r>
              <a:rPr kumimoji="1" lang="en-US" sz="1500" err="1">
                <a:cs typeface="+mn-ea"/>
                <a:sym typeface="+mn-lt"/>
              </a:rPr>
              <a:t>AirPlay</a:t>
            </a:r>
            <a:r>
              <a:rPr kumimoji="1" lang="en-US" sz="1500">
                <a:cs typeface="+mn-ea"/>
                <a:sym typeface="+mn-lt"/>
              </a:rPr>
              <a:t>, Chromecast and</a:t>
            </a:r>
            <a:r>
              <a:rPr kumimoji="1" lang="zh-TW" altLang="en-US" sz="1500">
                <a:cs typeface="+mn-ea"/>
                <a:sym typeface="+mn-lt"/>
              </a:rPr>
              <a:t> </a:t>
            </a:r>
            <a:r>
              <a:rPr kumimoji="1" lang="en-US" sz="1500">
                <a:cs typeface="+mn-ea"/>
                <a:sym typeface="+mn-lt"/>
              </a:rPr>
              <a:t>Plex</a:t>
            </a:r>
            <a:endParaRPr lang="en-US" sz="1500">
              <a:cs typeface="+mn-ea"/>
              <a:sym typeface="+mn-lt"/>
            </a:endParaRPr>
          </a:p>
        </p:txBody>
      </p:sp>
      <p:grpSp>
        <p:nvGrpSpPr>
          <p:cNvPr id="9" name="群組 8">
            <a:extLst>
              <a:ext uri="{FF2B5EF4-FFF2-40B4-BE49-F238E27FC236}">
                <a16:creationId xmlns:a16="http://schemas.microsoft.com/office/drawing/2014/main" id="{41487E7F-5811-4666-B1F1-F1415E60D3E9}"/>
              </a:ext>
            </a:extLst>
          </p:cNvPr>
          <p:cNvGrpSpPr/>
          <p:nvPr/>
        </p:nvGrpSpPr>
        <p:grpSpPr>
          <a:xfrm>
            <a:off x="4028606" y="2781018"/>
            <a:ext cx="4419904" cy="1313462"/>
            <a:chOff x="2800165" y="2571750"/>
            <a:chExt cx="5407733" cy="1607015"/>
          </a:xfrm>
        </p:grpSpPr>
        <p:pic>
          <p:nvPicPr>
            <p:cNvPr id="14" name="圖片 13">
              <a:extLst>
                <a:ext uri="{FF2B5EF4-FFF2-40B4-BE49-F238E27FC236}">
                  <a16:creationId xmlns:a16="http://schemas.microsoft.com/office/drawing/2014/main" id="{94DC80A6-9DB6-4085-8FF4-7E5CEFCA8B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8263" y="2571750"/>
              <a:ext cx="1969635" cy="774468"/>
            </a:xfrm>
            <a:prstGeom prst="rect">
              <a:avLst/>
            </a:prstGeom>
          </p:spPr>
        </p:pic>
        <p:pic>
          <p:nvPicPr>
            <p:cNvPr id="18" name="圖片 17">
              <a:extLst>
                <a:ext uri="{FF2B5EF4-FFF2-40B4-BE49-F238E27FC236}">
                  <a16:creationId xmlns:a16="http://schemas.microsoft.com/office/drawing/2014/main" id="{AE203A64-31F9-4285-B3DE-9DAFDF0B06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8295" y="3609439"/>
              <a:ext cx="3019152" cy="569326"/>
            </a:xfrm>
            <a:prstGeom prst="rect">
              <a:avLst/>
            </a:prstGeom>
          </p:spPr>
        </p:pic>
        <p:pic>
          <p:nvPicPr>
            <p:cNvPr id="20" name="圖片 19">
              <a:extLst>
                <a:ext uri="{FF2B5EF4-FFF2-40B4-BE49-F238E27FC236}">
                  <a16:creationId xmlns:a16="http://schemas.microsoft.com/office/drawing/2014/main" id="{850FFC75-E7DC-4C7A-AEE9-A28AB54236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68295" y="2630419"/>
              <a:ext cx="1486706" cy="715800"/>
            </a:xfrm>
            <a:prstGeom prst="rect">
              <a:avLst/>
            </a:prstGeom>
          </p:spPr>
        </p:pic>
        <p:pic>
          <p:nvPicPr>
            <p:cNvPr id="7" name="圖片 6">
              <a:extLst>
                <a:ext uri="{FF2B5EF4-FFF2-40B4-BE49-F238E27FC236}">
                  <a16:creationId xmlns:a16="http://schemas.microsoft.com/office/drawing/2014/main" id="{8CD7C25E-67A6-43E4-80AF-87A244AD1C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00165" y="2630419"/>
              <a:ext cx="1548346" cy="1548346"/>
            </a:xfrm>
            <a:prstGeom prst="rect">
              <a:avLst/>
            </a:prstGeom>
          </p:spPr>
        </p:pic>
      </p:grpSp>
    </p:spTree>
    <p:extLst>
      <p:ext uri="{BB962C8B-B14F-4D97-AF65-F5344CB8AC3E}">
        <p14:creationId xmlns:p14="http://schemas.microsoft.com/office/powerpoint/2010/main" val="1294133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a:extLst>
              <a:ext uri="{FF2B5EF4-FFF2-40B4-BE49-F238E27FC236}">
                <a16:creationId xmlns:a16="http://schemas.microsoft.com/office/drawing/2014/main" id="{EE96E32C-1B6B-437B-A929-15C6681F0A54}"/>
              </a:ext>
            </a:extLst>
          </p:cNvPr>
          <p:cNvGrpSpPr/>
          <p:nvPr/>
        </p:nvGrpSpPr>
        <p:grpSpPr>
          <a:xfrm>
            <a:off x="358957" y="3741565"/>
            <a:ext cx="4416334" cy="1330931"/>
            <a:chOff x="6260091" y="1217707"/>
            <a:chExt cx="4307317" cy="4160999"/>
          </a:xfrm>
        </p:grpSpPr>
        <p:sp>
          <p:nvSpPr>
            <p:cNvPr id="43" name="矩形: 圓角 42">
              <a:extLst>
                <a:ext uri="{FF2B5EF4-FFF2-40B4-BE49-F238E27FC236}">
                  <a16:creationId xmlns:a16="http://schemas.microsoft.com/office/drawing/2014/main" id="{F49DDB08-1EE1-48C4-9D00-0B44B06E20C2}"/>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4" name="矩形 43">
              <a:extLst>
                <a:ext uri="{FF2B5EF4-FFF2-40B4-BE49-F238E27FC236}">
                  <a16:creationId xmlns:a16="http://schemas.microsoft.com/office/drawing/2014/main" id="{19A99250-7A18-4A99-A7A6-5E3F7B10B9AF}"/>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37" name="群組 36">
            <a:extLst>
              <a:ext uri="{FF2B5EF4-FFF2-40B4-BE49-F238E27FC236}">
                <a16:creationId xmlns:a16="http://schemas.microsoft.com/office/drawing/2014/main" id="{3F2BCF32-A966-4DF0-8998-8CD30D7E03E8}"/>
              </a:ext>
            </a:extLst>
          </p:cNvPr>
          <p:cNvGrpSpPr/>
          <p:nvPr/>
        </p:nvGrpSpPr>
        <p:grpSpPr>
          <a:xfrm>
            <a:off x="334542" y="2438680"/>
            <a:ext cx="6005274" cy="1330931"/>
            <a:chOff x="6260091" y="1217707"/>
            <a:chExt cx="4307317" cy="4160999"/>
          </a:xfrm>
        </p:grpSpPr>
        <p:sp>
          <p:nvSpPr>
            <p:cNvPr id="40" name="矩形: 圓角 39">
              <a:extLst>
                <a:ext uri="{FF2B5EF4-FFF2-40B4-BE49-F238E27FC236}">
                  <a16:creationId xmlns:a16="http://schemas.microsoft.com/office/drawing/2014/main" id="{7EEC8B6D-4DC0-48CC-AAB7-3EB3646DF849}"/>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1" name="矩形 40">
              <a:extLst>
                <a:ext uri="{FF2B5EF4-FFF2-40B4-BE49-F238E27FC236}">
                  <a16:creationId xmlns:a16="http://schemas.microsoft.com/office/drawing/2014/main" id="{D9F59A22-A737-4A45-8DE4-43398F37176F}"/>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grpSp>
        <p:nvGrpSpPr>
          <p:cNvPr id="32" name="群組 31">
            <a:extLst>
              <a:ext uri="{FF2B5EF4-FFF2-40B4-BE49-F238E27FC236}">
                <a16:creationId xmlns:a16="http://schemas.microsoft.com/office/drawing/2014/main" id="{B15898E6-1E79-4FC0-A35A-9DF52B9A4264}"/>
              </a:ext>
            </a:extLst>
          </p:cNvPr>
          <p:cNvGrpSpPr/>
          <p:nvPr/>
        </p:nvGrpSpPr>
        <p:grpSpPr>
          <a:xfrm>
            <a:off x="309166" y="1128187"/>
            <a:ext cx="7143996" cy="1330931"/>
            <a:chOff x="6260091" y="1217707"/>
            <a:chExt cx="4307317" cy="4160999"/>
          </a:xfrm>
        </p:grpSpPr>
        <p:sp>
          <p:nvSpPr>
            <p:cNvPr id="35" name="矩形: 圓角 34">
              <a:extLst>
                <a:ext uri="{FF2B5EF4-FFF2-40B4-BE49-F238E27FC236}">
                  <a16:creationId xmlns:a16="http://schemas.microsoft.com/office/drawing/2014/main" id="{B4D12699-C803-40B6-B8A7-0E3FFEB1E24F}"/>
                </a:ext>
              </a:extLst>
            </p:cNvPr>
            <p:cNvSpPr/>
            <p:nvPr/>
          </p:nvSpPr>
          <p:spPr>
            <a:xfrm>
              <a:off x="6260091" y="1217707"/>
              <a:ext cx="4307317" cy="4160999"/>
            </a:xfrm>
            <a:prstGeom prst="roundRect">
              <a:avLst>
                <a:gd name="adj" fmla="val 4997"/>
              </a:avLst>
            </a:prstGeom>
            <a:gradFill>
              <a:gsLst>
                <a:gs pos="0">
                  <a:schemeClr val="tx1">
                    <a:alpha val="0"/>
                  </a:schemeClr>
                </a:gs>
                <a:gs pos="100000">
                  <a:schemeClr val="tx1">
                    <a:alpha val="49000"/>
                  </a:schemeClr>
                </a:gs>
              </a:gsLst>
              <a:lin ang="5400000" scaled="1"/>
            </a:gra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36" name="矩形 35">
              <a:extLst>
                <a:ext uri="{FF2B5EF4-FFF2-40B4-BE49-F238E27FC236}">
                  <a16:creationId xmlns:a16="http://schemas.microsoft.com/office/drawing/2014/main" id="{6242085D-C820-4013-81E4-978614229354}"/>
                </a:ext>
              </a:extLst>
            </p:cNvPr>
            <p:cNvSpPr/>
            <p:nvPr/>
          </p:nvSpPr>
          <p:spPr>
            <a:xfrm>
              <a:off x="6331517" y="1611709"/>
              <a:ext cx="3096215" cy="3391072"/>
            </a:xfrm>
            <a:prstGeom prst="rect">
              <a:avLst/>
            </a:prstGeom>
            <a:gradFill>
              <a:gsLst>
                <a:gs pos="27000">
                  <a:schemeClr val="bg1"/>
                </a:gs>
                <a:gs pos="100000">
                  <a:srgbClr val="F3F3F3"/>
                </a:gs>
              </a:gsLst>
              <a:lin ang="5400000" scaled="1"/>
            </a:gradFill>
            <a:ln>
              <a:noFill/>
            </a:ln>
            <a:effectLst>
              <a:outerShdw blurRad="342900" dist="38100" dir="36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pic>
        <p:nvPicPr>
          <p:cNvPr id="34" name="圖片 4">
            <a:extLst>
              <a:ext uri="{FF2B5EF4-FFF2-40B4-BE49-F238E27FC236}">
                <a16:creationId xmlns:a16="http://schemas.microsoft.com/office/drawing/2014/main" id="{A6AA944B-4597-4C99-85BA-F98733C42759}"/>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4386" y="3747469"/>
            <a:ext cx="1354099" cy="540171"/>
          </a:xfrm>
          <a:prstGeom prst="rect">
            <a:avLst/>
          </a:prstGeom>
        </p:spPr>
      </p:pic>
      <p:pic>
        <p:nvPicPr>
          <p:cNvPr id="33" name="圖片 4">
            <a:extLst>
              <a:ext uri="{FF2B5EF4-FFF2-40B4-BE49-F238E27FC236}">
                <a16:creationId xmlns:a16="http://schemas.microsoft.com/office/drawing/2014/main" id="{7FB7A5D8-403E-4C7A-A9F5-9553E91FB407}"/>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4386" y="2451069"/>
            <a:ext cx="1354099" cy="540171"/>
          </a:xfrm>
          <a:prstGeom prst="rect">
            <a:avLst/>
          </a:prstGeom>
        </p:spPr>
      </p:pic>
      <p:sp>
        <p:nvSpPr>
          <p:cNvPr id="52" name="標題 18">
            <a:extLst>
              <a:ext uri="{FF2B5EF4-FFF2-40B4-BE49-F238E27FC236}">
                <a16:creationId xmlns:a16="http://schemas.microsoft.com/office/drawing/2014/main" id="{DC8FC468-85B0-4AA9-9D9A-85F079CF4611}"/>
              </a:ext>
            </a:extLst>
          </p:cNvPr>
          <p:cNvSpPr txBox="1">
            <a:spLocks/>
          </p:cNvSpPr>
          <p:nvPr/>
        </p:nvSpPr>
        <p:spPr>
          <a:xfrm>
            <a:off x="1732712" y="305227"/>
            <a:ext cx="8229600" cy="8572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chemeClr val="bg1"/>
                </a:solidFill>
                <a:latin typeface="+mj-lt"/>
                <a:ea typeface="微軟正黑體" pitchFamily="34" charset="-12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zh-TW" altLang="en-US">
              <a:latin typeface="+mn-lt"/>
              <a:ea typeface="+mn-ea"/>
              <a:cs typeface="+mn-ea"/>
              <a:sym typeface="+mn-lt"/>
            </a:endParaRPr>
          </a:p>
        </p:txBody>
      </p:sp>
      <p:sp>
        <p:nvSpPr>
          <p:cNvPr id="2" name="標題 1">
            <a:extLst>
              <a:ext uri="{FF2B5EF4-FFF2-40B4-BE49-F238E27FC236}">
                <a16:creationId xmlns:a16="http://schemas.microsoft.com/office/drawing/2014/main" id="{534E37C7-7E9D-43C6-8268-9851FD3F8D21}"/>
              </a:ext>
            </a:extLst>
          </p:cNvPr>
          <p:cNvSpPr>
            <a:spLocks noGrp="1"/>
          </p:cNvSpPr>
          <p:nvPr>
            <p:ph type="title"/>
          </p:nvPr>
        </p:nvSpPr>
        <p:spPr>
          <a:xfrm>
            <a:off x="0" y="200463"/>
            <a:ext cx="9093277" cy="822960"/>
          </a:xfrm>
          <a:effectLst/>
        </p:spPr>
        <p:txBody>
          <a:bodyPr>
            <a:noAutofit/>
          </a:bodyPr>
          <a:lstStyle/>
          <a:p>
            <a:pPr algn="ctr"/>
            <a:r>
              <a:rPr lang="en-US" altLang="zh-TW" sz="3000">
                <a:solidFill>
                  <a:schemeClr val="bg2">
                    <a:lumMod val="10000"/>
                  </a:schemeClr>
                </a:solidFill>
                <a:latin typeface="+mn-lt"/>
                <a:ea typeface="+mn-ea"/>
                <a:cs typeface="+mn-ea"/>
                <a:sym typeface="+mn-lt"/>
              </a:rPr>
              <a:t>Use PLEX to stream media collections</a:t>
            </a:r>
            <a:endParaRPr lang="zh-TW" altLang="en-US" sz="3000">
              <a:solidFill>
                <a:schemeClr val="bg2">
                  <a:lumMod val="10000"/>
                </a:schemeClr>
              </a:solidFill>
              <a:latin typeface="+mn-lt"/>
              <a:ea typeface="+mn-ea"/>
              <a:cs typeface="+mn-ea"/>
              <a:sym typeface="+mn-lt"/>
            </a:endParaRPr>
          </a:p>
        </p:txBody>
      </p:sp>
      <p:sp>
        <p:nvSpPr>
          <p:cNvPr id="60" name="矩形 59">
            <a:extLst>
              <a:ext uri="{FF2B5EF4-FFF2-40B4-BE49-F238E27FC236}">
                <a16:creationId xmlns:a16="http://schemas.microsoft.com/office/drawing/2014/main" id="{D19FD498-50D9-455E-979E-5560A0513553}"/>
              </a:ext>
            </a:extLst>
          </p:cNvPr>
          <p:cNvSpPr/>
          <p:nvPr/>
        </p:nvSpPr>
        <p:spPr>
          <a:xfrm>
            <a:off x="542173" y="2460872"/>
            <a:ext cx="1098378" cy="369332"/>
          </a:xfrm>
          <a:prstGeom prst="rect">
            <a:avLst/>
          </a:prstGeom>
        </p:spPr>
        <p:txBody>
          <a:bodyPr wrap="none">
            <a:spAutoFit/>
          </a:bodyPr>
          <a:lstStyle/>
          <a:p>
            <a:pPr lvl="0" indent="-69850">
              <a:buClr>
                <a:schemeClr val="dk1"/>
              </a:buClr>
              <a:buSzPts val="1100"/>
            </a:pPr>
            <a:r>
              <a:rPr lang="en-US" altLang="zh-TW" b="1">
                <a:solidFill>
                  <a:srgbClr val="FFFFFF"/>
                </a:solidFill>
                <a:cs typeface="+mn-ea"/>
                <a:sym typeface="+mn-lt"/>
              </a:rPr>
              <a:t>TV &amp; PC</a:t>
            </a:r>
          </a:p>
        </p:txBody>
      </p:sp>
      <p:sp>
        <p:nvSpPr>
          <p:cNvPr id="64" name="矩形 63">
            <a:extLst>
              <a:ext uri="{FF2B5EF4-FFF2-40B4-BE49-F238E27FC236}">
                <a16:creationId xmlns:a16="http://schemas.microsoft.com/office/drawing/2014/main" id="{6E6E5C8E-3377-4064-ABA6-C7DBF9706412}"/>
              </a:ext>
            </a:extLst>
          </p:cNvPr>
          <p:cNvSpPr/>
          <p:nvPr/>
        </p:nvSpPr>
        <p:spPr>
          <a:xfrm>
            <a:off x="575025" y="3747688"/>
            <a:ext cx="915635" cy="369332"/>
          </a:xfrm>
          <a:prstGeom prst="rect">
            <a:avLst/>
          </a:prstGeom>
        </p:spPr>
        <p:txBody>
          <a:bodyPr wrap="none">
            <a:spAutoFit/>
          </a:bodyPr>
          <a:lstStyle/>
          <a:p>
            <a:pPr lvl="0" indent="-69850">
              <a:buClr>
                <a:schemeClr val="dk1"/>
              </a:buClr>
              <a:buSzPts val="1100"/>
            </a:pPr>
            <a:r>
              <a:rPr lang="en-US" altLang="zh-TW" b="1">
                <a:solidFill>
                  <a:srgbClr val="FFFFFF"/>
                </a:solidFill>
                <a:cs typeface="+mn-ea"/>
                <a:sym typeface="+mn-lt"/>
              </a:rPr>
              <a:t>Mobile</a:t>
            </a:r>
          </a:p>
        </p:txBody>
      </p:sp>
      <p:pic>
        <p:nvPicPr>
          <p:cNvPr id="45" name="Shape 369" descr="「streaming device icon png」的圖片搜尋結果">
            <a:extLst>
              <a:ext uri="{FF2B5EF4-FFF2-40B4-BE49-F238E27FC236}">
                <a16:creationId xmlns:a16="http://schemas.microsoft.com/office/drawing/2014/main" id="{363B45F0-B5C1-4FE4-A909-9269712D607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27599" y="1417002"/>
            <a:ext cx="3668059" cy="779399"/>
          </a:xfrm>
          <a:prstGeom prst="rect">
            <a:avLst/>
          </a:prstGeom>
          <a:noFill/>
          <a:ln>
            <a:noFill/>
          </a:ln>
        </p:spPr>
      </p:pic>
      <p:grpSp>
        <p:nvGrpSpPr>
          <p:cNvPr id="6" name="群組 5">
            <a:extLst>
              <a:ext uri="{FF2B5EF4-FFF2-40B4-BE49-F238E27FC236}">
                <a16:creationId xmlns:a16="http://schemas.microsoft.com/office/drawing/2014/main" id="{93178D51-3350-423B-8EBF-E0759B354C53}"/>
              </a:ext>
            </a:extLst>
          </p:cNvPr>
          <p:cNvGrpSpPr/>
          <p:nvPr/>
        </p:nvGrpSpPr>
        <p:grpSpPr>
          <a:xfrm>
            <a:off x="1875602" y="3973743"/>
            <a:ext cx="1259442" cy="967231"/>
            <a:chOff x="5147402" y="2663353"/>
            <a:chExt cx="1133251" cy="870321"/>
          </a:xfrm>
        </p:grpSpPr>
        <p:sp>
          <p:nvSpPr>
            <p:cNvPr id="46" name="Shape 372">
              <a:extLst>
                <a:ext uri="{FF2B5EF4-FFF2-40B4-BE49-F238E27FC236}">
                  <a16:creationId xmlns:a16="http://schemas.microsoft.com/office/drawing/2014/main" id="{B8F017FD-700E-4724-822A-ED9C9A53D52C}"/>
                </a:ext>
              </a:extLst>
            </p:cNvPr>
            <p:cNvSpPr txBox="1"/>
            <p:nvPr/>
          </p:nvSpPr>
          <p:spPr>
            <a:xfrm>
              <a:off x="5147402" y="3206374"/>
              <a:ext cx="642942"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a:solidFill>
                    <a:schemeClr val="tx1"/>
                  </a:solidFill>
                  <a:cs typeface="+mn-ea"/>
                  <a:sym typeface="+mn-lt"/>
                </a:rPr>
                <a:t>Phone</a:t>
              </a:r>
            </a:p>
          </p:txBody>
        </p:sp>
        <p:pic>
          <p:nvPicPr>
            <p:cNvPr id="58" name="Shape 65" descr="D:\Fullppt\PNG이미지\핸드폰2.png">
              <a:extLst>
                <a:ext uri="{FF2B5EF4-FFF2-40B4-BE49-F238E27FC236}">
                  <a16:creationId xmlns:a16="http://schemas.microsoft.com/office/drawing/2014/main" id="{C74EDF98-D326-42F2-ADBF-8E43C46A8E51}"/>
                </a:ext>
              </a:extLst>
            </p:cNvPr>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5265810" y="2783518"/>
              <a:ext cx="262604" cy="476912"/>
            </a:xfrm>
            <a:prstGeom prst="rect">
              <a:avLst/>
            </a:prstGeom>
            <a:noFill/>
            <a:ln>
              <a:noFill/>
            </a:ln>
          </p:spPr>
        </p:pic>
        <p:sp>
          <p:nvSpPr>
            <p:cNvPr id="83" name="矩形 82">
              <a:extLst>
                <a:ext uri="{FF2B5EF4-FFF2-40B4-BE49-F238E27FC236}">
                  <a16:creationId xmlns:a16="http://schemas.microsoft.com/office/drawing/2014/main" id="{881ECF07-AD0E-48C9-B3DF-1EF540C145E6}"/>
                </a:ext>
              </a:extLst>
            </p:cNvPr>
            <p:cNvSpPr/>
            <p:nvPr/>
          </p:nvSpPr>
          <p:spPr>
            <a:xfrm>
              <a:off x="5775528" y="3245905"/>
              <a:ext cx="505125" cy="221551"/>
            </a:xfrm>
            <a:prstGeom prst="rect">
              <a:avLst/>
            </a:prstGeom>
          </p:spPr>
          <p:txBody>
            <a:bodyPr wrap="none">
              <a:spAutoFit/>
            </a:bodyPr>
            <a:lstStyle/>
            <a:p>
              <a:pPr lvl="0"/>
              <a:r>
                <a:rPr lang="en-US" sz="1000" b="1">
                  <a:solidFill>
                    <a:schemeClr val="tx1"/>
                  </a:solidFill>
                  <a:cs typeface="+mn-ea"/>
                  <a:sym typeface="+mn-lt"/>
                </a:rPr>
                <a:t>Tablet</a:t>
              </a:r>
            </a:p>
          </p:txBody>
        </p:sp>
        <p:pic>
          <p:nvPicPr>
            <p:cNvPr id="90" name="Shape 65" descr="D:\Fullppt\PNG이미지\핸드폰2.png">
              <a:extLst>
                <a:ext uri="{FF2B5EF4-FFF2-40B4-BE49-F238E27FC236}">
                  <a16:creationId xmlns:a16="http://schemas.microsoft.com/office/drawing/2014/main" id="{A38ACEAE-D954-44B0-8955-C606C2C91C53}"/>
                </a:ext>
              </a:extLst>
            </p:cNvPr>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5753358" y="2663353"/>
              <a:ext cx="463316" cy="611575"/>
            </a:xfrm>
            <a:prstGeom prst="rect">
              <a:avLst/>
            </a:prstGeom>
            <a:noFill/>
            <a:ln>
              <a:noFill/>
            </a:ln>
          </p:spPr>
        </p:pic>
      </p:grpSp>
      <p:grpSp>
        <p:nvGrpSpPr>
          <p:cNvPr id="7" name="群組 6">
            <a:extLst>
              <a:ext uri="{FF2B5EF4-FFF2-40B4-BE49-F238E27FC236}">
                <a16:creationId xmlns:a16="http://schemas.microsoft.com/office/drawing/2014/main" id="{E3484C9D-5F8E-4031-8ABD-5936599AE7B0}"/>
              </a:ext>
            </a:extLst>
          </p:cNvPr>
          <p:cNvGrpSpPr/>
          <p:nvPr/>
        </p:nvGrpSpPr>
        <p:grpSpPr>
          <a:xfrm>
            <a:off x="2063703" y="2691375"/>
            <a:ext cx="2304531" cy="941545"/>
            <a:chOff x="5282116" y="1924177"/>
            <a:chExt cx="2073628" cy="847208"/>
          </a:xfrm>
        </p:grpSpPr>
        <p:sp>
          <p:nvSpPr>
            <p:cNvPr id="47" name="Shape 373">
              <a:extLst>
                <a:ext uri="{FF2B5EF4-FFF2-40B4-BE49-F238E27FC236}">
                  <a16:creationId xmlns:a16="http://schemas.microsoft.com/office/drawing/2014/main" id="{67D4D436-B0EE-42D4-8B6A-63E1DA2752C9}"/>
                </a:ext>
              </a:extLst>
            </p:cNvPr>
            <p:cNvSpPr txBox="1"/>
            <p:nvPr/>
          </p:nvSpPr>
          <p:spPr>
            <a:xfrm>
              <a:off x="6753534" y="2444085"/>
              <a:ext cx="431514"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a:cs typeface="+mn-ea"/>
                  <a:sym typeface="+mn-lt"/>
                </a:rPr>
                <a:t>PC</a:t>
              </a:r>
              <a:endParaRPr lang="en-US" sz="1000" b="1">
                <a:solidFill>
                  <a:schemeClr val="tx1"/>
                </a:solidFill>
                <a:cs typeface="+mn-ea"/>
                <a:sym typeface="+mn-lt"/>
              </a:endParaRPr>
            </a:p>
          </p:txBody>
        </p:sp>
        <p:sp>
          <p:nvSpPr>
            <p:cNvPr id="49" name="Shape 376">
              <a:extLst>
                <a:ext uri="{FF2B5EF4-FFF2-40B4-BE49-F238E27FC236}">
                  <a16:creationId xmlns:a16="http://schemas.microsoft.com/office/drawing/2014/main" id="{54B9C434-D151-4E3F-8441-F35F69D60153}"/>
                </a:ext>
              </a:extLst>
            </p:cNvPr>
            <p:cNvSpPr txBox="1"/>
            <p:nvPr/>
          </p:nvSpPr>
          <p:spPr>
            <a:xfrm>
              <a:off x="5460836" y="2444085"/>
              <a:ext cx="1292698" cy="3273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sz="1000" b="1" err="1">
                  <a:solidFill>
                    <a:schemeClr val="tx1"/>
                  </a:solidFill>
                  <a:cs typeface="+mn-ea"/>
                  <a:sym typeface="+mn-lt"/>
                </a:rPr>
                <a:t>SmartTV</a:t>
              </a:r>
              <a:endParaRPr lang="en-US" sz="1000" b="1">
                <a:solidFill>
                  <a:schemeClr val="tx1"/>
                </a:solidFill>
                <a:cs typeface="+mn-ea"/>
                <a:sym typeface="+mn-lt"/>
              </a:endParaRPr>
            </a:p>
          </p:txBody>
        </p:sp>
        <p:grpSp>
          <p:nvGrpSpPr>
            <p:cNvPr id="80" name="群組 7">
              <a:extLst>
                <a:ext uri="{FF2B5EF4-FFF2-40B4-BE49-F238E27FC236}">
                  <a16:creationId xmlns:a16="http://schemas.microsoft.com/office/drawing/2014/main" id="{E5E01314-6CC0-4CAC-AE4C-7B66949C0A39}"/>
                </a:ext>
              </a:extLst>
            </p:cNvPr>
            <p:cNvGrpSpPr/>
            <p:nvPr/>
          </p:nvGrpSpPr>
          <p:grpSpPr>
            <a:xfrm>
              <a:off x="6385941" y="1992558"/>
              <a:ext cx="969803" cy="573498"/>
              <a:chOff x="5669477" y="2620125"/>
              <a:chExt cx="3474523" cy="2256184"/>
            </a:xfrm>
          </p:grpSpPr>
          <p:pic>
            <p:nvPicPr>
              <p:cNvPr id="81" name="Picture 4" descr="相關圖片">
                <a:extLst>
                  <a:ext uri="{FF2B5EF4-FFF2-40B4-BE49-F238E27FC236}">
                    <a16:creationId xmlns:a16="http://schemas.microsoft.com/office/drawing/2014/main" id="{C99A9FEB-7493-45D1-893E-31FC88FE3D5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69477" y="2620125"/>
                <a:ext cx="3474523" cy="2256184"/>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圖片 81">
                <a:extLst>
                  <a:ext uri="{FF2B5EF4-FFF2-40B4-BE49-F238E27FC236}">
                    <a16:creationId xmlns:a16="http://schemas.microsoft.com/office/drawing/2014/main" id="{C91EE653-EFF4-428E-9596-41F1C31924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92025" y="2913432"/>
                <a:ext cx="2240418" cy="1451593"/>
              </a:xfrm>
              <a:prstGeom prst="rect">
                <a:avLst/>
              </a:prstGeom>
            </p:spPr>
          </p:pic>
        </p:grpSp>
        <p:pic>
          <p:nvPicPr>
            <p:cNvPr id="95" name="Shape 215">
              <a:extLst>
                <a:ext uri="{FF2B5EF4-FFF2-40B4-BE49-F238E27FC236}">
                  <a16:creationId xmlns:a16="http://schemas.microsoft.com/office/drawing/2014/main" id="{DE8BE110-1580-4715-98C8-F8ACB1FEEDFF}"/>
                </a:ext>
              </a:extLst>
            </p:cNvPr>
            <p:cNvPicPr preferRelativeResize="0"/>
            <p:nvPr/>
          </p:nvPicPr>
          <p:blipFill>
            <a:blip r:embed="rId10" cstate="screen">
              <a:extLst>
                <a:ext uri="{28A0092B-C50C-407E-A947-70E740481C1C}">
                  <a14:useLocalDpi xmlns:a14="http://schemas.microsoft.com/office/drawing/2010/main"/>
                </a:ext>
              </a:extLst>
            </a:blip>
            <a:stretch>
              <a:fillRect/>
            </a:stretch>
          </p:blipFill>
          <p:spPr>
            <a:xfrm rot="10800000" flipV="1">
              <a:off x="5282116" y="1924177"/>
              <a:ext cx="1018140" cy="640154"/>
            </a:xfrm>
            <a:prstGeom prst="rect">
              <a:avLst/>
            </a:prstGeom>
            <a:noFill/>
            <a:ln>
              <a:noFill/>
            </a:ln>
          </p:spPr>
        </p:pic>
      </p:grpSp>
      <p:grpSp>
        <p:nvGrpSpPr>
          <p:cNvPr id="39" name="群組 38">
            <a:extLst>
              <a:ext uri="{FF2B5EF4-FFF2-40B4-BE49-F238E27FC236}">
                <a16:creationId xmlns:a16="http://schemas.microsoft.com/office/drawing/2014/main" id="{F66B0B74-5FD2-4299-9754-0609BBC2CBDA}"/>
              </a:ext>
            </a:extLst>
          </p:cNvPr>
          <p:cNvGrpSpPr/>
          <p:nvPr/>
        </p:nvGrpSpPr>
        <p:grpSpPr>
          <a:xfrm>
            <a:off x="3333696" y="3880775"/>
            <a:ext cx="4000303" cy="1034538"/>
            <a:chOff x="4327395" y="2607052"/>
            <a:chExt cx="4389108" cy="1135089"/>
          </a:xfrm>
        </p:grpSpPr>
        <p:pic>
          <p:nvPicPr>
            <p:cNvPr id="38" name="圖片 37">
              <a:extLst>
                <a:ext uri="{FF2B5EF4-FFF2-40B4-BE49-F238E27FC236}">
                  <a16:creationId xmlns:a16="http://schemas.microsoft.com/office/drawing/2014/main" id="{99F64EFA-53CC-446A-9ED9-C0038F7D439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11938" y="2679610"/>
              <a:ext cx="3104565" cy="1005879"/>
            </a:xfrm>
            <a:prstGeom prst="rect">
              <a:avLst/>
            </a:prstGeom>
          </p:spPr>
        </p:pic>
        <p:pic>
          <p:nvPicPr>
            <p:cNvPr id="72" name="Shape 362">
              <a:extLst>
                <a:ext uri="{FF2B5EF4-FFF2-40B4-BE49-F238E27FC236}">
                  <a16:creationId xmlns:a16="http://schemas.microsoft.com/office/drawing/2014/main" id="{4F70AE37-E547-47DF-8415-F69545C3D44C}"/>
                </a:ext>
              </a:extLst>
            </p:cNvPr>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4327395" y="2607052"/>
              <a:ext cx="1135089" cy="1135089"/>
            </a:xfrm>
            <a:prstGeom prst="rect">
              <a:avLst/>
            </a:prstGeom>
            <a:noFill/>
            <a:ln>
              <a:noFill/>
            </a:ln>
          </p:spPr>
        </p:pic>
      </p:grpSp>
      <p:pic>
        <p:nvPicPr>
          <p:cNvPr id="30" name="圖片 4">
            <a:extLst>
              <a:ext uri="{FF2B5EF4-FFF2-40B4-BE49-F238E27FC236}">
                <a16:creationId xmlns:a16="http://schemas.microsoft.com/office/drawing/2014/main" id="{7FA6F2A2-D6B9-484D-9516-116477AE43CB}"/>
              </a:ext>
            </a:extLst>
          </p:cNvPr>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24386" y="1171809"/>
            <a:ext cx="1172345" cy="540171"/>
          </a:xfrm>
          <a:prstGeom prst="rect">
            <a:avLst/>
          </a:prstGeom>
        </p:spPr>
      </p:pic>
      <p:sp>
        <p:nvSpPr>
          <p:cNvPr id="31" name="文字方塊 14">
            <a:extLst>
              <a:ext uri="{FF2B5EF4-FFF2-40B4-BE49-F238E27FC236}">
                <a16:creationId xmlns:a16="http://schemas.microsoft.com/office/drawing/2014/main" id="{285990B3-124B-4A22-9811-16953DADD798}"/>
              </a:ext>
            </a:extLst>
          </p:cNvPr>
          <p:cNvSpPr txBox="1"/>
          <p:nvPr/>
        </p:nvSpPr>
        <p:spPr>
          <a:xfrm>
            <a:off x="495869" y="1200268"/>
            <a:ext cx="1100862" cy="338554"/>
          </a:xfrm>
          <a:prstGeom prst="rect">
            <a:avLst/>
          </a:prstGeom>
          <a:noFill/>
        </p:spPr>
        <p:txBody>
          <a:bodyPr wrap="square" rtlCol="0">
            <a:spAutoFit/>
          </a:bodyPr>
          <a:lstStyle/>
          <a:p>
            <a:pPr lvl="0" indent="-69850">
              <a:buClr>
                <a:schemeClr val="dk1"/>
              </a:buClr>
              <a:buSzPts val="1100"/>
            </a:pPr>
            <a:r>
              <a:rPr lang="en-US" altLang="zh-TW" sz="1600" b="1">
                <a:solidFill>
                  <a:srgbClr val="FFFFFF"/>
                </a:solidFill>
                <a:cs typeface="+mn-ea"/>
                <a:sym typeface="+mn-lt"/>
              </a:rPr>
              <a:t>Players</a:t>
            </a:r>
          </a:p>
        </p:txBody>
      </p:sp>
      <p:pic>
        <p:nvPicPr>
          <p:cNvPr id="3" name="圖片 2"/>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91280" y="1948234"/>
            <a:ext cx="3621347" cy="2263744"/>
          </a:xfrm>
          <a:prstGeom prst="rect">
            <a:avLst/>
          </a:prstGeom>
          <a:effectLst>
            <a:outerShdw blurRad="215900" dist="50800" dir="5400000" algn="t" rotWithShape="0">
              <a:prstClr val="black">
                <a:alpha val="40000"/>
              </a:prstClr>
            </a:outerShdw>
          </a:effectLst>
        </p:spPr>
      </p:pic>
    </p:spTree>
    <p:extLst>
      <p:ext uri="{BB962C8B-B14F-4D97-AF65-F5344CB8AC3E}">
        <p14:creationId xmlns:p14="http://schemas.microsoft.com/office/powerpoint/2010/main" val="2173075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17" name="圖片 16">
            <a:extLst>
              <a:ext uri="{FF2B5EF4-FFF2-40B4-BE49-F238E27FC236}">
                <a16:creationId xmlns:a16="http://schemas.microsoft.com/office/drawing/2014/main" id="{7C5F1A87-71CF-4486-8C29-CF5FD6A9F4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833" y="4429447"/>
            <a:ext cx="2627380" cy="409177"/>
          </a:xfrm>
          <a:prstGeom prst="rect">
            <a:avLst/>
          </a:prstGeom>
        </p:spPr>
      </p:pic>
      <p:pic>
        <p:nvPicPr>
          <p:cNvPr id="16" name="圖片 15">
            <a:extLst>
              <a:ext uri="{FF2B5EF4-FFF2-40B4-BE49-F238E27FC236}">
                <a16:creationId xmlns:a16="http://schemas.microsoft.com/office/drawing/2014/main" id="{0B7E8D48-9B26-4F6E-99D2-75C27E1D88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361" y="2586985"/>
            <a:ext cx="2627380" cy="411297"/>
          </a:xfrm>
          <a:prstGeom prst="rect">
            <a:avLst/>
          </a:prstGeom>
        </p:spPr>
      </p:pic>
      <p:sp>
        <p:nvSpPr>
          <p:cNvPr id="19" name="Shape 392">
            <a:extLst>
              <a:ext uri="{FF2B5EF4-FFF2-40B4-BE49-F238E27FC236}">
                <a16:creationId xmlns:a16="http://schemas.microsoft.com/office/drawing/2014/main" id="{5165A0ED-C5CB-4B75-BD7F-4DD1E2A221F7}"/>
              </a:ext>
            </a:extLst>
          </p:cNvPr>
          <p:cNvSpPr/>
          <p:nvPr/>
        </p:nvSpPr>
        <p:spPr>
          <a:xfrm rot="16200000">
            <a:off x="5761065" y="825882"/>
            <a:ext cx="1739456" cy="3858014"/>
          </a:xfrm>
          <a:prstGeom prst="rect">
            <a:avLst/>
          </a:prstGeom>
          <a:gradFill>
            <a:gsLst>
              <a:gs pos="0">
                <a:schemeClr val="accent1">
                  <a:lumMod val="5000"/>
                  <a:lumOff val="95000"/>
                  <a:alpha val="0"/>
                </a:schemeClr>
              </a:gs>
              <a:gs pos="83000">
                <a:schemeClr val="bg1">
                  <a:lumMod val="65000"/>
                  <a:alpha val="55000"/>
                </a:schemeClr>
              </a:gs>
            </a:gsLst>
            <a:lin ang="0" scaled="0"/>
          </a:gradFill>
          <a:ln>
            <a:noFill/>
          </a:ln>
        </p:spPr>
        <p:style>
          <a:lnRef idx="3">
            <a:schemeClr val="lt1"/>
          </a:lnRef>
          <a:fillRef idx="1">
            <a:schemeClr val="accent3"/>
          </a:fillRef>
          <a:effectRef idx="1">
            <a:schemeClr val="accent3"/>
          </a:effectRef>
          <a:fontRef idx="minor">
            <a:schemeClr val="lt1"/>
          </a:fontRef>
        </p:style>
        <p:txBody>
          <a:bodyPr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cs typeface="+mn-ea"/>
              <a:sym typeface="+mn-lt"/>
            </a:endParaRPr>
          </a:p>
        </p:txBody>
      </p:sp>
      <p:pic>
        <p:nvPicPr>
          <p:cNvPr id="20" name="圖片 4">
            <a:extLst>
              <a:ext uri="{FF2B5EF4-FFF2-40B4-BE49-F238E27FC236}">
                <a16:creationId xmlns:a16="http://schemas.microsoft.com/office/drawing/2014/main" id="{0938C302-B32A-474B-A0C9-2D6DF5BA9E10}"/>
              </a:ext>
            </a:extLst>
          </p:cNvPr>
          <p:cNvPicPr>
            <a:picLocks noChangeAspect="1"/>
          </p:cNvPicPr>
          <p:nvPr/>
        </p:nvPicPr>
        <p:blipFill>
          <a:blip r:embed="rId4" cstate="screen">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701786" y="1487448"/>
            <a:ext cx="3986325" cy="601502"/>
          </a:xfrm>
          <a:prstGeom prst="rect">
            <a:avLst/>
          </a:prstGeom>
        </p:spPr>
      </p:pic>
      <p:pic>
        <p:nvPicPr>
          <p:cNvPr id="26" name="Shape 312">
            <a:extLst>
              <a:ext uri="{FF2B5EF4-FFF2-40B4-BE49-F238E27FC236}">
                <a16:creationId xmlns:a16="http://schemas.microsoft.com/office/drawing/2014/main" id="{62DADB59-7B0B-43D8-8E85-8E7D1FB7D3B2}"/>
              </a:ext>
            </a:extLst>
          </p:cNvPr>
          <p:cNvPicPr preferRelativeResize="0"/>
          <p:nvPr/>
        </p:nvPicPr>
        <p:blipFill rotWithShape="1">
          <a:blip r:embed="rId6" cstate="screen">
            <a:extLst>
              <a:ext uri="{28A0092B-C50C-407E-A947-70E740481C1C}">
                <a14:useLocalDpi xmlns:a14="http://schemas.microsoft.com/office/drawing/2010/main"/>
              </a:ext>
            </a:extLst>
          </a:blip>
          <a:srcRect r="13721"/>
          <a:stretch/>
        </p:blipFill>
        <p:spPr>
          <a:xfrm>
            <a:off x="418556" y="1504186"/>
            <a:ext cx="2482736" cy="1490932"/>
          </a:xfrm>
          <a:prstGeom prst="rect">
            <a:avLst/>
          </a:prstGeom>
        </p:spPr>
      </p:pic>
      <p:pic>
        <p:nvPicPr>
          <p:cNvPr id="33" name="Shape 313">
            <a:extLst>
              <a:ext uri="{FF2B5EF4-FFF2-40B4-BE49-F238E27FC236}">
                <a16:creationId xmlns:a16="http://schemas.microsoft.com/office/drawing/2014/main" id="{A1727079-4FFC-4FE0-B59B-32715FBF594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85882" y="1743956"/>
            <a:ext cx="1379212" cy="908463"/>
          </a:xfrm>
          <a:prstGeom prst="rect">
            <a:avLst/>
          </a:prstGeom>
          <a:noFill/>
          <a:ln>
            <a:noFill/>
          </a:ln>
        </p:spPr>
      </p:pic>
      <p:pic>
        <p:nvPicPr>
          <p:cNvPr id="32" name="Shape 312">
            <a:extLst>
              <a:ext uri="{FF2B5EF4-FFF2-40B4-BE49-F238E27FC236}">
                <a16:creationId xmlns:a16="http://schemas.microsoft.com/office/drawing/2014/main" id="{393A85B6-120D-4031-BC5F-17435668F5C7}"/>
              </a:ext>
            </a:extLst>
          </p:cNvPr>
          <p:cNvPicPr preferRelativeResize="0"/>
          <p:nvPr/>
        </p:nvPicPr>
        <p:blipFill rotWithShape="1">
          <a:blip r:embed="rId6" cstate="screen">
            <a:extLst>
              <a:ext uri="{28A0092B-C50C-407E-A947-70E740481C1C}">
                <a14:useLocalDpi xmlns:a14="http://schemas.microsoft.com/office/drawing/2010/main"/>
              </a:ext>
            </a:extLst>
          </a:blip>
          <a:srcRect r="13721"/>
          <a:stretch/>
        </p:blipFill>
        <p:spPr>
          <a:xfrm>
            <a:off x="427527" y="3339264"/>
            <a:ext cx="2482736" cy="1490932"/>
          </a:xfrm>
          <a:prstGeom prst="rect">
            <a:avLst/>
          </a:prstGeom>
        </p:spPr>
      </p:pic>
      <p:sp>
        <p:nvSpPr>
          <p:cNvPr id="31" name="Shape 310">
            <a:extLst>
              <a:ext uri="{FF2B5EF4-FFF2-40B4-BE49-F238E27FC236}">
                <a16:creationId xmlns:a16="http://schemas.microsoft.com/office/drawing/2014/main" id="{1680E7CB-997D-4B5E-90CF-570ADDFD42E8}"/>
              </a:ext>
            </a:extLst>
          </p:cNvPr>
          <p:cNvSpPr/>
          <p:nvPr/>
        </p:nvSpPr>
        <p:spPr>
          <a:xfrm>
            <a:off x="2785543" y="3736078"/>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err="1">
                <a:ln>
                  <a:noFill/>
                </a:ln>
                <a:effectLst/>
                <a:uLnTx/>
                <a:uFillTx/>
                <a:cs typeface="+mn-ea"/>
                <a:sym typeface="+mn-lt"/>
              </a:rPr>
              <a:t>NetBak</a:t>
            </a:r>
            <a:r>
              <a:rPr kumimoji="0" lang="en-US" sz="1400" b="1" i="0" u="none" strike="noStrike" kern="0" cap="none" spc="0" normalizeH="0" baseline="0" noProof="0">
                <a:ln>
                  <a:noFill/>
                </a:ln>
                <a:effectLst/>
                <a:uLnTx/>
                <a:uFillTx/>
                <a:cs typeface="+mn-ea"/>
                <a:sym typeface="+mn-lt"/>
              </a:rPr>
              <a:t> Replicator</a:t>
            </a:r>
            <a:endParaRPr lang="en-US">
              <a:cs typeface="+mn-ea"/>
              <a:sym typeface="+mn-lt"/>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cs typeface="+mn-ea"/>
                <a:sym typeface="+mn-lt"/>
              </a:rPr>
              <a:t>Qsync</a:t>
            </a:r>
            <a:r>
              <a:rPr kumimoji="0" lang="en-US" sz="1400" b="1" i="0" u="none" strike="noStrike" kern="0" cap="none" spc="0" normalizeH="0" baseline="0" noProof="0">
                <a:ln>
                  <a:noFill/>
                </a:ln>
                <a:effectLst/>
                <a:uLnTx/>
                <a:uFillTx/>
                <a:cs typeface="+mn-ea"/>
                <a:sym typeface="+mn-lt"/>
              </a:rPr>
              <a:t> </a:t>
            </a:r>
            <a:endParaRPr lang="zh-TW" altLang="en-US" sz="1400" b="0" i="0" u="none" strike="noStrike" kern="0" cap="none" spc="0" baseline="0" noProof="0">
              <a:cs typeface="+mn-ea"/>
              <a:sym typeface="+mn-lt"/>
            </a:endParaRPr>
          </a:p>
        </p:txBody>
      </p:sp>
      <p:sp>
        <p:nvSpPr>
          <p:cNvPr id="35" name="Shape 315">
            <a:extLst>
              <a:ext uri="{FF2B5EF4-FFF2-40B4-BE49-F238E27FC236}">
                <a16:creationId xmlns:a16="http://schemas.microsoft.com/office/drawing/2014/main" id="{D9016EC4-0C89-4BBB-9F88-9CD10C705966}"/>
              </a:ext>
            </a:extLst>
          </p:cNvPr>
          <p:cNvSpPr/>
          <p:nvPr/>
        </p:nvSpPr>
        <p:spPr>
          <a:xfrm>
            <a:off x="1056728" y="1240334"/>
            <a:ext cx="1253337"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effectLst/>
                <a:uLnTx/>
                <a:uFillTx/>
                <a:cs typeface="+mn-ea"/>
                <a:sym typeface="+mn-lt"/>
              </a:rPr>
              <a:t>macOS</a:t>
            </a:r>
            <a:endParaRPr kumimoji="0" lang="en-US" sz="1600" b="0" i="0" u="none" strike="noStrike" kern="0" cap="none" spc="0" normalizeH="0" baseline="0" noProof="0">
              <a:ln>
                <a:noFill/>
              </a:ln>
              <a:effectLst/>
              <a:uLnTx/>
              <a:uFillTx/>
              <a:cs typeface="+mn-ea"/>
              <a:sym typeface="+mn-lt"/>
            </a:endParaRPr>
          </a:p>
        </p:txBody>
      </p:sp>
      <p:sp>
        <p:nvSpPr>
          <p:cNvPr id="36" name="Shape 316">
            <a:extLst>
              <a:ext uri="{FF2B5EF4-FFF2-40B4-BE49-F238E27FC236}">
                <a16:creationId xmlns:a16="http://schemas.microsoft.com/office/drawing/2014/main" id="{C72C9043-E4FA-4C9B-B9A6-20604604A140}"/>
              </a:ext>
            </a:extLst>
          </p:cNvPr>
          <p:cNvSpPr/>
          <p:nvPr/>
        </p:nvSpPr>
        <p:spPr>
          <a:xfrm>
            <a:off x="1029477" y="3094819"/>
            <a:ext cx="1326031" cy="30777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1" i="0" u="none" strike="noStrike" kern="0" cap="none" spc="0" normalizeH="0" baseline="0" noProof="0">
                <a:ln>
                  <a:noFill/>
                </a:ln>
                <a:effectLst/>
                <a:uLnTx/>
                <a:uFillTx/>
                <a:cs typeface="+mn-ea"/>
                <a:sym typeface="+mn-lt"/>
              </a:rPr>
              <a:t>Windows</a:t>
            </a:r>
            <a:endParaRPr kumimoji="0" lang="en-US" sz="1600" b="0" i="0" u="none" strike="noStrike" kern="0" cap="none" spc="0" normalizeH="0" baseline="0" noProof="0">
              <a:ln>
                <a:noFill/>
              </a:ln>
              <a:effectLst/>
              <a:uLnTx/>
              <a:uFillTx/>
              <a:cs typeface="+mn-ea"/>
              <a:sym typeface="+mn-lt"/>
            </a:endParaRPr>
          </a:p>
        </p:txBody>
      </p:sp>
      <p:sp>
        <p:nvSpPr>
          <p:cNvPr id="3" name="標題 2">
            <a:extLst>
              <a:ext uri="{FF2B5EF4-FFF2-40B4-BE49-F238E27FC236}">
                <a16:creationId xmlns:a16="http://schemas.microsoft.com/office/drawing/2014/main" id="{19781F0C-9CE6-4598-9BA6-39FA959A489E}"/>
              </a:ext>
            </a:extLst>
          </p:cNvPr>
          <p:cNvSpPr>
            <a:spLocks noGrp="1"/>
          </p:cNvSpPr>
          <p:nvPr>
            <p:ph type="title"/>
          </p:nvPr>
        </p:nvSpPr>
        <p:spPr>
          <a:xfrm>
            <a:off x="0" y="196981"/>
            <a:ext cx="9143999" cy="822960"/>
          </a:xfrm>
          <a:effectLst/>
        </p:spPr>
        <p:txBody>
          <a:bodyPr>
            <a:normAutofit/>
          </a:bodyPr>
          <a:lstStyle/>
          <a:p>
            <a:pPr algn="ctr"/>
            <a:r>
              <a:rPr lang="en-US" altLang="zh-TW" sz="3000">
                <a:solidFill>
                  <a:schemeClr val="bg2">
                    <a:lumMod val="10000"/>
                  </a:schemeClr>
                </a:solidFill>
                <a:latin typeface="+mn-lt"/>
                <a:ea typeface="+mn-ea"/>
                <a:cs typeface="+mn-ea"/>
                <a:sym typeface="+mn-lt"/>
              </a:rPr>
              <a:t>Backup or sync data at your choice</a:t>
            </a:r>
            <a:endParaRPr lang="zh-TW" altLang="en-US" sz="3000">
              <a:solidFill>
                <a:schemeClr val="bg2">
                  <a:lumMod val="10000"/>
                </a:schemeClr>
              </a:solidFill>
              <a:latin typeface="+mn-lt"/>
              <a:ea typeface="+mn-ea"/>
              <a:cs typeface="+mn-ea"/>
              <a:sym typeface="+mn-lt"/>
            </a:endParaRPr>
          </a:p>
        </p:txBody>
      </p:sp>
      <p:sp>
        <p:nvSpPr>
          <p:cNvPr id="18" name="Shape 317">
            <a:extLst>
              <a:ext uri="{FF2B5EF4-FFF2-40B4-BE49-F238E27FC236}">
                <a16:creationId xmlns:a16="http://schemas.microsoft.com/office/drawing/2014/main" id="{6F27D743-B0BB-4CBB-A3BB-A312E85F6C82}"/>
              </a:ext>
            </a:extLst>
          </p:cNvPr>
          <p:cNvSpPr/>
          <p:nvPr/>
        </p:nvSpPr>
        <p:spPr>
          <a:xfrm>
            <a:off x="4810720" y="3822472"/>
            <a:ext cx="1796037" cy="1002469"/>
          </a:xfrm>
          <a:prstGeom prst="rect">
            <a:avLst/>
          </a:prstGeom>
          <a:noFill/>
          <a:ln>
            <a:noFill/>
          </a:ln>
        </p:spPr>
        <p:txBody>
          <a:bodyPr spcFirstLastPara="1" wrap="square" lIns="91425" tIns="45700" rIns="91425" bIns="45700" anchor="t" anchorCtr="0">
            <a:noAutofit/>
          </a:bodyPr>
          <a:lstStyle/>
          <a:p>
            <a:pPr defTabSz="914400">
              <a:buClr>
                <a:srgbClr val="000000"/>
              </a:buClr>
              <a:buSzPts val="1400"/>
              <a:defRPr/>
            </a:pPr>
            <a:r>
              <a:rPr lang="en-US" b="1" kern="0">
                <a:cs typeface="+mn-ea"/>
                <a:sym typeface="+mn-lt"/>
              </a:rPr>
              <a:t>Scheduled or real-time backup/sync</a:t>
            </a:r>
            <a:r>
              <a:rPr kumimoji="0" lang="en-US" sz="1800" b="1" i="0" u="none" strike="noStrike" kern="0" cap="none" spc="0" normalizeH="0" baseline="0" noProof="0">
                <a:ln>
                  <a:noFill/>
                </a:ln>
                <a:effectLst/>
                <a:uLnTx/>
                <a:uFillTx/>
                <a:cs typeface="+mn-ea"/>
                <a:sym typeface="+mn-lt"/>
              </a:rPr>
              <a:t> </a:t>
            </a:r>
          </a:p>
        </p:txBody>
      </p:sp>
      <p:cxnSp>
        <p:nvCxnSpPr>
          <p:cNvPr id="5" name="直線單箭頭接點 4">
            <a:extLst>
              <a:ext uri="{FF2B5EF4-FFF2-40B4-BE49-F238E27FC236}">
                <a16:creationId xmlns:a16="http://schemas.microsoft.com/office/drawing/2014/main" id="{BFD94408-8BC7-4D10-BEDF-3C50D353A1B4}"/>
              </a:ext>
            </a:extLst>
          </p:cNvPr>
          <p:cNvCxnSpPr>
            <a:cxnSpLocks/>
          </p:cNvCxnSpPr>
          <p:nvPr/>
        </p:nvCxnSpPr>
        <p:spPr>
          <a:xfrm>
            <a:off x="2787761" y="3272171"/>
            <a:ext cx="1786761" cy="0"/>
          </a:xfrm>
          <a:prstGeom prst="straightConnector1">
            <a:avLst/>
          </a:prstGeom>
          <a:ln w="76200">
            <a:solidFill>
              <a:srgbClr val="D26604"/>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Shape 310">
            <a:extLst>
              <a:ext uri="{FF2B5EF4-FFF2-40B4-BE49-F238E27FC236}">
                <a16:creationId xmlns:a16="http://schemas.microsoft.com/office/drawing/2014/main" id="{A1793FFB-8569-C240-BA81-E6CE2EF245B6}"/>
              </a:ext>
            </a:extLst>
          </p:cNvPr>
          <p:cNvSpPr/>
          <p:nvPr/>
        </p:nvSpPr>
        <p:spPr>
          <a:xfrm>
            <a:off x="2787761" y="1935062"/>
            <a:ext cx="2329118" cy="307777"/>
          </a:xfrm>
          <a:prstGeom prst="rect">
            <a:avLst/>
          </a:prstGeom>
          <a:noFill/>
          <a:ln>
            <a:noFill/>
          </a:ln>
        </p:spPr>
        <p:txBody>
          <a:bodyPr spcFirstLastPara="1" wrap="square" lIns="91425" tIns="45700" rIns="91425" bIns="45700" anchor="t" anchorCtr="0">
            <a:noAutofit/>
          </a:bodyPr>
          <a:lstStyle/>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kumimoji="0" lang="en-US" sz="1400" b="1" i="0" u="none" strike="noStrike" kern="0" cap="none" spc="0" normalizeH="0" baseline="0" noProof="0">
                <a:ln>
                  <a:noFill/>
                </a:ln>
                <a:effectLst/>
                <a:uLnTx/>
                <a:uFillTx/>
                <a:cs typeface="+mn-ea"/>
                <a:sym typeface="+mn-lt"/>
              </a:rPr>
              <a:t>Time Machine</a:t>
            </a:r>
            <a:endParaRPr lang="en-US">
              <a:cs typeface="+mn-ea"/>
              <a:sym typeface="+mn-lt"/>
            </a:endParaRPr>
          </a:p>
          <a:p>
            <a:pPr marL="180975" marR="0" lvl="0" indent="-180975" algn="l" defTabSz="914400" rtl="0" eaLnBrk="1" fontAlgn="auto" latinLnBrk="0" hangingPunct="1">
              <a:lnSpc>
                <a:spcPct val="100000"/>
              </a:lnSpc>
              <a:spcBef>
                <a:spcPts val="0"/>
              </a:spcBef>
              <a:spcAft>
                <a:spcPts val="0"/>
              </a:spcAft>
              <a:buClr>
                <a:srgbClr val="E2CB9E"/>
              </a:buClr>
              <a:buSzPts val="1400"/>
              <a:buFont typeface="Wingdings" panose="05000000000000000000" pitchFamily="2" charset="2"/>
              <a:buChar char="l"/>
              <a:tabLst/>
              <a:defRPr/>
            </a:pPr>
            <a:r>
              <a:rPr lang="en-US" sz="1400" b="1" kern="0" err="1">
                <a:cs typeface="+mn-ea"/>
                <a:sym typeface="+mn-lt"/>
              </a:rPr>
              <a:t>Qsync</a:t>
            </a:r>
            <a:r>
              <a:rPr kumimoji="0" lang="en-US" sz="1400" b="1" i="0" u="none" strike="noStrike" kern="0" cap="none" spc="0" normalizeH="0" baseline="0" noProof="0">
                <a:ln>
                  <a:noFill/>
                </a:ln>
                <a:effectLst/>
                <a:uLnTx/>
                <a:uFillTx/>
                <a:cs typeface="+mn-ea"/>
                <a:sym typeface="+mn-lt"/>
              </a:rPr>
              <a:t> </a:t>
            </a:r>
            <a:endParaRPr lang="zh-TW" altLang="en-US" sz="1400" b="0" i="0" u="none" strike="noStrike" kern="0" cap="none" spc="0" baseline="0" noProof="0">
              <a:cs typeface="+mn-ea"/>
              <a:sym typeface="+mn-lt"/>
            </a:endParaRPr>
          </a:p>
        </p:txBody>
      </p:sp>
      <p:sp>
        <p:nvSpPr>
          <p:cNvPr id="25" name="Shape 308">
            <a:extLst>
              <a:ext uri="{FF2B5EF4-FFF2-40B4-BE49-F238E27FC236}">
                <a16:creationId xmlns:a16="http://schemas.microsoft.com/office/drawing/2014/main" id="{BA4A7189-B8F5-4698-A5A1-B56B56C846D2}"/>
              </a:ext>
            </a:extLst>
          </p:cNvPr>
          <p:cNvSpPr txBox="1">
            <a:spLocks/>
          </p:cNvSpPr>
          <p:nvPr/>
        </p:nvSpPr>
        <p:spPr>
          <a:xfrm>
            <a:off x="4742986" y="1454969"/>
            <a:ext cx="4333280" cy="552762"/>
          </a:xfrm>
          <a:prstGeom prst="rect">
            <a:avLst/>
          </a:prstGeom>
          <a:noFill/>
          <a:ln>
            <a:noFill/>
          </a:ln>
        </p:spPr>
        <p:txBody>
          <a:bodyPr spcFirstLastPara="1" wrap="square" lIns="91425" tIns="91425" rIns="91425" bIns="91425" anchor="t" anchorCtr="0">
            <a:noAutofit/>
          </a:bodyPr>
          <a:lstStyle/>
          <a:p>
            <a:pPr marL="400050" lvl="0" indent="-285750" defTabSz="914400">
              <a:lnSpc>
                <a:spcPct val="115000"/>
              </a:lnSpc>
              <a:buClr>
                <a:srgbClr val="323232"/>
              </a:buClr>
              <a:buSzPts val="1800"/>
              <a:defRPr/>
            </a:pPr>
            <a:r>
              <a:rPr lang="en-US" altLang="zh-TW" b="1" kern="0">
                <a:solidFill>
                  <a:srgbClr val="FFFFFF"/>
                </a:solidFill>
                <a:cs typeface="+mn-ea"/>
                <a:sym typeface="+mn-lt"/>
              </a:rPr>
              <a:t>Protection against ransomware!</a:t>
            </a:r>
          </a:p>
        </p:txBody>
      </p:sp>
      <p:pic>
        <p:nvPicPr>
          <p:cNvPr id="2" name="圖片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683456" y="2022798"/>
            <a:ext cx="3997281" cy="2498745"/>
          </a:xfrm>
          <a:prstGeom prst="rect">
            <a:avLst/>
          </a:prstGeom>
          <a:effectLst>
            <a:outerShdw blurRad="190500" dist="127000" dir="5400000" algn="t" rotWithShape="0">
              <a:prstClr val="black">
                <a:alpha val="40000"/>
              </a:prstClr>
            </a:outerShdw>
          </a:effectLst>
        </p:spPr>
      </p:pic>
    </p:spTree>
    <p:extLst>
      <p:ext uri="{BB962C8B-B14F-4D97-AF65-F5344CB8AC3E}">
        <p14:creationId xmlns:p14="http://schemas.microsoft.com/office/powerpoint/2010/main" val="2869371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3" name="Shape 3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14870" y="1263351"/>
            <a:ext cx="5772150" cy="3162451"/>
          </a:xfrm>
          <a:prstGeom prst="rect">
            <a:avLst/>
          </a:prstGeom>
          <a:noFill/>
          <a:ln>
            <a:noFill/>
          </a:ln>
          <a:effectLst>
            <a:outerShdw blurRad="431800" dist="368300" dir="5760000" sx="106000" sy="106000" algn="ctr" rotWithShape="0">
              <a:srgbClr val="000000">
                <a:alpha val="34000"/>
              </a:srgbClr>
            </a:outerShdw>
          </a:effectLst>
        </p:spPr>
      </p:pic>
      <p:sp>
        <p:nvSpPr>
          <p:cNvPr id="322" name="Shape 322"/>
          <p:cNvSpPr txBox="1">
            <a:spLocks noGrp="1"/>
          </p:cNvSpPr>
          <p:nvPr>
            <p:ph type="title"/>
          </p:nvPr>
        </p:nvSpPr>
        <p:spPr>
          <a:xfrm>
            <a:off x="1" y="135890"/>
            <a:ext cx="9162094" cy="822960"/>
          </a:xfrm>
          <a:prstGeom prst="rect">
            <a:avLst/>
          </a:prstGeom>
          <a:noFill/>
          <a:ln>
            <a:noFill/>
          </a:ln>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Verdana"/>
              <a:buNone/>
            </a:pPr>
            <a:r>
              <a:rPr lang="en-US" altLang="zh-TW" sz="3200" u="none" strike="noStrike" cap="none">
                <a:solidFill>
                  <a:schemeClr val="bg2">
                    <a:lumMod val="10000"/>
                  </a:schemeClr>
                </a:solidFill>
                <a:latin typeface="+mn-lt"/>
                <a:ea typeface="+mn-ea"/>
                <a:cs typeface="+mn-ea"/>
                <a:sym typeface="+mn-lt"/>
              </a:rPr>
              <a:t>Business-level snapshot</a:t>
            </a:r>
            <a:endParaRPr lang="zh-TW" altLang="en-US" sz="3200" u="none" strike="noStrike" cap="none">
              <a:solidFill>
                <a:schemeClr val="bg2">
                  <a:lumMod val="10000"/>
                </a:schemeClr>
              </a:solidFill>
              <a:latin typeface="+mn-lt"/>
              <a:ea typeface="+mn-ea"/>
              <a:cs typeface="+mn-ea"/>
              <a:sym typeface="+mn-lt"/>
            </a:endParaRPr>
          </a:p>
        </p:txBody>
      </p:sp>
      <p:grpSp>
        <p:nvGrpSpPr>
          <p:cNvPr id="2" name="群組 1">
            <a:extLst>
              <a:ext uri="{FF2B5EF4-FFF2-40B4-BE49-F238E27FC236}">
                <a16:creationId xmlns:a16="http://schemas.microsoft.com/office/drawing/2014/main" id="{0A0D4517-7A96-4824-9985-EAB5677FB16A}"/>
              </a:ext>
            </a:extLst>
          </p:cNvPr>
          <p:cNvGrpSpPr/>
          <p:nvPr/>
        </p:nvGrpSpPr>
        <p:grpSpPr>
          <a:xfrm>
            <a:off x="1401831" y="3220545"/>
            <a:ext cx="1689348" cy="1333667"/>
            <a:chOff x="1306814" y="3370338"/>
            <a:chExt cx="1689348" cy="1333667"/>
          </a:xfrm>
        </p:grpSpPr>
        <p:sp>
          <p:nvSpPr>
            <p:cNvPr id="22" name="橢圓 21"/>
            <p:cNvSpPr/>
            <p:nvPr/>
          </p:nvSpPr>
          <p:spPr>
            <a:xfrm>
              <a:off x="1306814" y="3370338"/>
              <a:ext cx="1221430" cy="1221430"/>
            </a:xfrm>
            <a:prstGeom prst="ellipse">
              <a:avLst/>
            </a:prstGeom>
            <a:solidFill>
              <a:srgbClr val="0070C0"/>
            </a:solidFill>
            <a:ln w="190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pic>
          <p:nvPicPr>
            <p:cNvPr id="21" name="Picture 3" descr="\\Marketing\Marketing\MarketingMaterials\DM\NAS\Software_Section_brochure\QNAP product icon_20170816-assets\Snapsho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4537" y="3762380"/>
              <a:ext cx="941625" cy="941625"/>
            </a:xfrm>
            <a:prstGeom prst="rect">
              <a:avLst/>
            </a:prstGeom>
            <a:noFill/>
          </p:spPr>
        </p:pic>
        <p:sp>
          <p:nvSpPr>
            <p:cNvPr id="15" name="文字方塊 14"/>
            <p:cNvSpPr txBox="1"/>
            <p:nvPr/>
          </p:nvSpPr>
          <p:spPr>
            <a:xfrm>
              <a:off x="1521426" y="3662485"/>
              <a:ext cx="1043193" cy="3231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lang="en-US" altLang="zh-TW" b="1" kern="0">
                  <a:solidFill>
                    <a:srgbClr val="FFFFFF"/>
                  </a:solidFill>
                  <a:cs typeface="+mn-ea"/>
                  <a:sym typeface="+mn-lt"/>
                </a:rPr>
                <a:t>Best</a:t>
              </a:r>
              <a:endParaRPr kumimoji="0" lang="zh-TW" altLang="en-US" b="1" i="0" u="none" strike="noStrike" kern="0" cap="none" spc="0" normalizeH="0" baseline="0" noProof="0">
                <a:ln>
                  <a:noFill/>
                </a:ln>
                <a:solidFill>
                  <a:srgbClr val="FFFFFF"/>
                </a:solidFill>
                <a:effectLst/>
                <a:uLnTx/>
                <a:uFillTx/>
                <a:cs typeface="+mn-ea"/>
                <a:sym typeface="+mn-lt"/>
              </a:endParaRPr>
            </a:p>
          </p:txBody>
        </p:sp>
      </p:grpSp>
      <p:grpSp>
        <p:nvGrpSpPr>
          <p:cNvPr id="3" name="群組 2">
            <a:extLst>
              <a:ext uri="{FF2B5EF4-FFF2-40B4-BE49-F238E27FC236}">
                <a16:creationId xmlns:a16="http://schemas.microsoft.com/office/drawing/2014/main" id="{7F3DBAF1-6291-4094-9167-801E416E322C}"/>
              </a:ext>
            </a:extLst>
          </p:cNvPr>
          <p:cNvGrpSpPr/>
          <p:nvPr/>
        </p:nvGrpSpPr>
        <p:grpSpPr>
          <a:xfrm>
            <a:off x="466453" y="1792299"/>
            <a:ext cx="2736274" cy="1208482"/>
            <a:chOff x="353071" y="1379130"/>
            <a:chExt cx="2736274" cy="1208482"/>
          </a:xfrm>
          <a:effectLst>
            <a:outerShdw blurRad="50800" dist="38100" dir="2700000" algn="tl" rotWithShape="0">
              <a:prstClr val="black">
                <a:alpha val="40000"/>
              </a:prstClr>
            </a:outerShdw>
          </a:effectLst>
        </p:grpSpPr>
        <p:sp>
          <p:nvSpPr>
            <p:cNvPr id="31" name="矩形 21">
              <a:extLst>
                <a:ext uri="{FF2B5EF4-FFF2-40B4-BE49-F238E27FC236}">
                  <a16:creationId xmlns:a16="http://schemas.microsoft.com/office/drawing/2014/main" id="{784C5B3E-0D99-D148-9A7B-31CE0C81DEF4}"/>
                </a:ext>
              </a:extLst>
            </p:cNvPr>
            <p:cNvSpPr/>
            <p:nvPr/>
          </p:nvSpPr>
          <p:spPr>
            <a:xfrm>
              <a:off x="1997885" y="1379130"/>
              <a:ext cx="858539" cy="120848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sp>
          <p:nvSpPr>
            <p:cNvPr id="32" name="Shape 326">
              <a:extLst>
                <a:ext uri="{FF2B5EF4-FFF2-40B4-BE49-F238E27FC236}">
                  <a16:creationId xmlns:a16="http://schemas.microsoft.com/office/drawing/2014/main" id="{0BA14ABA-6F7B-4D43-A13C-10B80ADF2B55}"/>
                </a:ext>
              </a:extLst>
            </p:cNvPr>
            <p:cNvSpPr/>
            <p:nvPr/>
          </p:nvSpPr>
          <p:spPr>
            <a:xfrm>
              <a:off x="429271" y="1393250"/>
              <a:ext cx="1548943" cy="1194362"/>
            </a:xfrm>
            <a:prstGeom prst="wedgeRectCallout">
              <a:avLst>
                <a:gd name="adj1" fmla="val -5727"/>
                <a:gd name="adj2" fmla="val 61451"/>
              </a:avLst>
            </a:prstGeom>
            <a:solidFill>
              <a:schemeClr val="tx1">
                <a:lumMod val="75000"/>
                <a:lumOff val="25000"/>
              </a:schemeClr>
            </a:solidFill>
            <a:ln/>
          </p:spPr>
          <p:style>
            <a:lnRef idx="3">
              <a:schemeClr val="lt1"/>
            </a:lnRef>
            <a:fillRef idx="1">
              <a:schemeClr val="accent4"/>
            </a:fillRef>
            <a:effectRef idx="1">
              <a:schemeClr val="accent4"/>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cs typeface="+mn-ea"/>
                <a:sym typeface="+mn-lt"/>
              </a:endParaRPr>
            </a:p>
          </p:txBody>
        </p:sp>
        <p:sp>
          <p:nvSpPr>
            <p:cNvPr id="33" name="Shape 327">
              <a:extLst>
                <a:ext uri="{FF2B5EF4-FFF2-40B4-BE49-F238E27FC236}">
                  <a16:creationId xmlns:a16="http://schemas.microsoft.com/office/drawing/2014/main" id="{728DEC9A-BA73-1646-A1D9-6ACCF99616C6}"/>
                </a:ext>
              </a:extLst>
            </p:cNvPr>
            <p:cNvSpPr txBox="1"/>
            <p:nvPr/>
          </p:nvSpPr>
          <p:spPr>
            <a:xfrm>
              <a:off x="531018" y="1913490"/>
              <a:ext cx="1359011" cy="50165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50000"/>
                </a:lnSpc>
                <a:spcBef>
                  <a:spcPts val="0"/>
                </a:spcBef>
                <a:spcAft>
                  <a:spcPts val="0"/>
                </a:spcAft>
                <a:buClr>
                  <a:srgbClr val="FFFFFF"/>
                </a:buClr>
                <a:buSzPts val="1600"/>
                <a:buFont typeface="Arial"/>
                <a:buNone/>
                <a:tabLst/>
                <a:defRPr/>
              </a:pPr>
              <a:r>
                <a:rPr lang="en-US" sz="1400" b="1" kern="0">
                  <a:solidFill>
                    <a:srgbClr val="FFFFFF"/>
                  </a:solidFill>
                  <a:cs typeface="+mn-ea"/>
                  <a:sym typeface="+mn-lt"/>
                </a:rPr>
                <a:t>Snapshot # </a:t>
              </a:r>
              <a:r>
                <a:rPr kumimoji="0" lang="en-US" sz="1400" b="1" i="0" u="none" strike="noStrike" kern="0" cap="none" spc="0" normalizeH="0" baseline="0" noProof="0">
                  <a:ln>
                    <a:noFill/>
                  </a:ln>
                  <a:solidFill>
                    <a:srgbClr val="FFFFFF"/>
                  </a:solidFill>
                  <a:effectLst/>
                  <a:uLnTx/>
                  <a:uFillTx/>
                  <a:cs typeface="+mn-ea"/>
                  <a:sym typeface="+mn-lt"/>
                </a:rPr>
                <a:t>Volume/LUN</a:t>
              </a:r>
              <a:endParaRPr kumimoji="0" lang="zh-TW" altLang="en-US" sz="1400" b="1" i="0" u="none" strike="noStrike" kern="0" cap="none" spc="0" normalizeH="0" baseline="0" noProof="0">
                <a:ln>
                  <a:noFill/>
                </a:ln>
                <a:solidFill>
                  <a:srgbClr val="FFFFFF"/>
                </a:solidFill>
                <a:effectLst/>
                <a:uLnTx/>
                <a:uFillTx/>
                <a:cs typeface="+mn-ea"/>
                <a:sym typeface="+mn-lt"/>
              </a:endParaRPr>
            </a:p>
          </p:txBody>
        </p:sp>
        <p:sp>
          <p:nvSpPr>
            <p:cNvPr id="35" name="Shape 331">
              <a:extLst>
                <a:ext uri="{FF2B5EF4-FFF2-40B4-BE49-F238E27FC236}">
                  <a16:creationId xmlns:a16="http://schemas.microsoft.com/office/drawing/2014/main" id="{CE97B580-A6AE-DB40-BEF1-53CA3F94CEEC}"/>
                </a:ext>
              </a:extLst>
            </p:cNvPr>
            <p:cNvSpPr txBox="1"/>
            <p:nvPr/>
          </p:nvSpPr>
          <p:spPr>
            <a:xfrm>
              <a:off x="1711310" y="1934155"/>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323232">
                    <a:lumMod val="90000"/>
                    <a:lumOff val="10000"/>
                  </a:srgbClr>
                </a:solidFill>
                <a:effectLst/>
                <a:uLnTx/>
                <a:uFillTx/>
                <a:cs typeface="+mn-ea"/>
                <a:sym typeface="+mn-lt"/>
              </a:endParaRPr>
            </a:p>
          </p:txBody>
        </p:sp>
        <p:sp>
          <p:nvSpPr>
            <p:cNvPr id="36" name="Shape 332">
              <a:extLst>
                <a:ext uri="{FF2B5EF4-FFF2-40B4-BE49-F238E27FC236}">
                  <a16:creationId xmlns:a16="http://schemas.microsoft.com/office/drawing/2014/main" id="{B2F73BD0-FC5B-3F4D-8EFB-EEE44EB4FA10}"/>
                </a:ext>
              </a:extLst>
            </p:cNvPr>
            <p:cNvSpPr txBox="1"/>
            <p:nvPr/>
          </p:nvSpPr>
          <p:spPr>
            <a:xfrm>
              <a:off x="510168" y="1387807"/>
              <a:ext cx="1359011" cy="501658"/>
            </a:xfrm>
            <a:prstGeom prst="rect">
              <a:avLst/>
            </a:prstGeom>
            <a:noFill/>
            <a:ln>
              <a:noFill/>
            </a:ln>
          </p:spPr>
          <p:txBody>
            <a:bodyPr spcFirstLastPara="1" wrap="square" lIns="91425" tIns="45700" rIns="91425" bIns="45700" anchor="t" anchorCtr="0">
              <a:noAutofit/>
            </a:bodyPr>
            <a:lstStyle/>
            <a:p>
              <a:pPr lvl="0" algn="ctr" defTabSz="914400">
                <a:buClr>
                  <a:srgbClr val="FFFFFF"/>
                </a:buClr>
                <a:buSzPts val="1600"/>
                <a:defRPr/>
              </a:pPr>
              <a:r>
                <a:rPr lang="en-US" sz="1400" b="1" kern="0">
                  <a:solidFill>
                    <a:srgbClr val="FFFFFF"/>
                  </a:solidFill>
                  <a:cs typeface="+mn-ea"/>
                  <a:sym typeface="+mn-lt"/>
                </a:rPr>
                <a:t>Snapshot # per NAS</a:t>
              </a:r>
            </a:p>
          </p:txBody>
        </p:sp>
        <p:sp>
          <p:nvSpPr>
            <p:cNvPr id="37" name="Shape 328">
              <a:extLst>
                <a:ext uri="{FF2B5EF4-FFF2-40B4-BE49-F238E27FC236}">
                  <a16:creationId xmlns:a16="http://schemas.microsoft.com/office/drawing/2014/main" id="{CC218F56-3C28-5641-8836-7C9F4EED34EF}"/>
                </a:ext>
              </a:extLst>
            </p:cNvPr>
            <p:cNvSpPr txBox="1"/>
            <p:nvPr/>
          </p:nvSpPr>
          <p:spPr>
            <a:xfrm>
              <a:off x="353071" y="1672648"/>
              <a:ext cx="2576819" cy="2904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ts val="2800"/>
                </a:lnSpc>
                <a:spcBef>
                  <a:spcPts val="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cs typeface="+mn-ea"/>
                  <a:sym typeface="+mn-lt"/>
                </a:rPr>
                <a:t>-------------------------------------------</a:t>
              </a:r>
              <a:r>
                <a:rPr kumimoji="0" lang="en-US" altLang="zh-TW" sz="1600" b="1" i="0" u="none" strike="noStrike" kern="0" cap="none" spc="0" normalizeH="0" baseline="0" noProof="0">
                  <a:ln>
                    <a:noFill/>
                  </a:ln>
                  <a:solidFill>
                    <a:srgbClr val="FFFFFF"/>
                  </a:solidFill>
                  <a:effectLst/>
                  <a:uLnTx/>
                  <a:uFillTx/>
                  <a:cs typeface="+mn-ea"/>
                  <a:sym typeface="+mn-lt"/>
                </a:rPr>
                <a:t>-</a:t>
              </a:r>
              <a:r>
                <a:rPr kumimoji="0" lang="en-US" sz="1600" b="1" i="0" u="none" strike="noStrike" kern="0" cap="none" spc="0" normalizeH="0" baseline="0" noProof="0">
                  <a:ln>
                    <a:noFill/>
                  </a:ln>
                  <a:solidFill>
                    <a:srgbClr val="FFFFFF"/>
                  </a:solidFill>
                  <a:effectLst/>
                  <a:uLnTx/>
                  <a:uFillTx/>
                  <a:cs typeface="+mn-ea"/>
                  <a:sym typeface="+mn-lt"/>
                </a:rPr>
                <a:t>-------------</a:t>
              </a:r>
              <a:endParaRPr kumimoji="0" sz="1600" b="1" i="0" u="none" strike="noStrike" kern="0" cap="none" spc="0" normalizeH="0" baseline="0" noProof="0">
                <a:ln>
                  <a:noFill/>
                </a:ln>
                <a:solidFill>
                  <a:srgbClr val="FFFFFF"/>
                </a:solidFill>
                <a:effectLst/>
                <a:uLnTx/>
                <a:uFillTx/>
                <a:cs typeface="+mn-ea"/>
                <a:sym typeface="+mn-lt"/>
              </a:endParaRPr>
            </a:p>
          </p:txBody>
        </p:sp>
        <p:sp>
          <p:nvSpPr>
            <p:cNvPr id="38" name="Shape 330">
              <a:extLst>
                <a:ext uri="{FF2B5EF4-FFF2-40B4-BE49-F238E27FC236}">
                  <a16:creationId xmlns:a16="http://schemas.microsoft.com/office/drawing/2014/main" id="{31EECA48-E152-F24C-A272-BD4A49DAF462}"/>
                </a:ext>
              </a:extLst>
            </p:cNvPr>
            <p:cNvSpPr txBox="1"/>
            <p:nvPr/>
          </p:nvSpPr>
          <p:spPr>
            <a:xfrm>
              <a:off x="1727973" y="1419930"/>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altLang="zh-TW" sz="2800" b="1" i="0" u="none" strike="noStrike" kern="0" cap="none" spc="0" normalizeH="0" baseline="0" noProof="0">
                  <a:ln>
                    <a:noFill/>
                  </a:ln>
                  <a:solidFill>
                    <a:srgbClr val="323232">
                      <a:lumMod val="90000"/>
                      <a:lumOff val="10000"/>
                    </a:srgbClr>
                  </a:solidFill>
                  <a:effectLst/>
                  <a:uLnTx/>
                  <a:uFillTx/>
                  <a:cs typeface="+mn-ea"/>
                  <a:sym typeface="+mn-lt"/>
                </a:rPr>
                <a:t>1024</a:t>
              </a:r>
              <a:endParaRPr kumimoji="0" sz="2800" b="1" i="0" u="none" strike="noStrike" kern="0" cap="none" spc="0" normalizeH="0" baseline="0" noProof="0">
                <a:ln>
                  <a:noFill/>
                </a:ln>
                <a:solidFill>
                  <a:srgbClr val="323232">
                    <a:lumMod val="90000"/>
                    <a:lumOff val="10000"/>
                  </a:srgbClr>
                </a:solidFill>
                <a:effectLst/>
                <a:uLnTx/>
                <a:uFillTx/>
                <a:cs typeface="+mn-ea"/>
                <a:sym typeface="+mn-lt"/>
              </a:endParaRPr>
            </a:p>
          </p:txBody>
        </p:sp>
        <p:sp>
          <p:nvSpPr>
            <p:cNvPr id="39" name="Shape 330">
              <a:extLst>
                <a:ext uri="{FF2B5EF4-FFF2-40B4-BE49-F238E27FC236}">
                  <a16:creationId xmlns:a16="http://schemas.microsoft.com/office/drawing/2014/main" id="{1CEE1F04-2F23-0849-A736-3CBA1F0B2CC0}"/>
                </a:ext>
              </a:extLst>
            </p:cNvPr>
            <p:cNvSpPr txBox="1"/>
            <p:nvPr/>
          </p:nvSpPr>
          <p:spPr>
            <a:xfrm>
              <a:off x="1730334" y="2011422"/>
              <a:ext cx="1359011" cy="44885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323232">
                      <a:lumMod val="90000"/>
                      <a:lumOff val="10000"/>
                    </a:srgbClr>
                  </a:solidFill>
                  <a:effectLst/>
                  <a:uLnTx/>
                  <a:uFillTx/>
                  <a:cs typeface="+mn-ea"/>
                  <a:sym typeface="+mn-lt"/>
                </a:rPr>
                <a:t>256</a:t>
              </a:r>
              <a:endParaRPr kumimoji="0" sz="2800" b="1" i="0" u="none" strike="noStrike" kern="0" cap="none" spc="0" normalizeH="0" baseline="0" noProof="0">
                <a:ln>
                  <a:noFill/>
                </a:ln>
                <a:solidFill>
                  <a:srgbClr val="323232">
                    <a:lumMod val="90000"/>
                    <a:lumOff val="10000"/>
                  </a:srgbClr>
                </a:solidFill>
                <a:effectLst/>
                <a:uLnTx/>
                <a:uFillTx/>
                <a:cs typeface="+mn-ea"/>
                <a:sym typeface="+mn-lt"/>
              </a:endParaRPr>
            </a:p>
          </p:txBody>
        </p:sp>
      </p:grpSp>
      <p:pic>
        <p:nvPicPr>
          <p:cNvPr id="7" name="圖片 6">
            <a:extLst>
              <a:ext uri="{FF2B5EF4-FFF2-40B4-BE49-F238E27FC236}">
                <a16:creationId xmlns:a16="http://schemas.microsoft.com/office/drawing/2014/main" id="{DE9DCFE4-851F-49D3-A4AA-76F55D6B7A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09413" y="4544505"/>
            <a:ext cx="6152681" cy="665265"/>
          </a:xfrm>
          <a:prstGeom prst="rect">
            <a:avLst/>
          </a:prstGeom>
        </p:spPr>
      </p:pic>
      <p:pic>
        <p:nvPicPr>
          <p:cNvPr id="4" name="圖片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92659" y="2571750"/>
            <a:ext cx="5308973" cy="3318698"/>
          </a:xfrm>
          <a:prstGeom prst="rect">
            <a:avLst/>
          </a:prstGeom>
        </p:spPr>
      </p:pic>
      <p:sp>
        <p:nvSpPr>
          <p:cNvPr id="19" name="文字方塊 18">
            <a:extLst>
              <a:ext uri="{FF2B5EF4-FFF2-40B4-BE49-F238E27FC236}">
                <a16:creationId xmlns:a16="http://schemas.microsoft.com/office/drawing/2014/main" id="{53E0DE57-95CF-40CC-9E64-B649A28DD63E}"/>
              </a:ext>
            </a:extLst>
          </p:cNvPr>
          <p:cNvSpPr txBox="1"/>
          <p:nvPr/>
        </p:nvSpPr>
        <p:spPr>
          <a:xfrm>
            <a:off x="1436345" y="3792244"/>
            <a:ext cx="1043193" cy="3231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lang="en-US" altLang="zh-TW" sz="1500" b="1" kern="0">
                <a:solidFill>
                  <a:srgbClr val="FFFFFF"/>
                </a:solidFill>
                <a:cs typeface="+mn-ea"/>
                <a:sym typeface="+mn-lt"/>
              </a:rPr>
              <a:t>choice!</a:t>
            </a:r>
            <a:endParaRPr kumimoji="0" lang="zh-TW" altLang="en-US" sz="1500" b="1" i="0" u="none" strike="noStrike" kern="0" cap="none" spc="0" normalizeH="0" baseline="0" noProof="0">
              <a:ln>
                <a:noFill/>
              </a:ln>
              <a:solidFill>
                <a:srgbClr val="FFFFFF"/>
              </a:solidFill>
              <a:effectLst/>
              <a:uLnTx/>
              <a:uFillTx/>
              <a:cs typeface="+mn-ea"/>
              <a:sym typeface="+mn-lt"/>
            </a:endParaRPr>
          </a:p>
        </p:txBody>
      </p:sp>
    </p:spTree>
    <p:extLst>
      <p:ext uri="{BB962C8B-B14F-4D97-AF65-F5344CB8AC3E}">
        <p14:creationId xmlns:p14="http://schemas.microsoft.com/office/powerpoint/2010/main" val="2067029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17" name="矩形: 圓角 16">
            <a:extLst>
              <a:ext uri="{FF2B5EF4-FFF2-40B4-BE49-F238E27FC236}">
                <a16:creationId xmlns:a16="http://schemas.microsoft.com/office/drawing/2014/main" id="{EB3B7C6C-96BB-4C2F-8DC6-97FBE78D422C}"/>
              </a:ext>
            </a:extLst>
          </p:cNvPr>
          <p:cNvSpPr/>
          <p:nvPr/>
        </p:nvSpPr>
        <p:spPr>
          <a:xfrm>
            <a:off x="368950" y="1115168"/>
            <a:ext cx="1435224" cy="148161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25" name="Shape 425"/>
          <p:cNvSpPr txBox="1">
            <a:spLocks noGrp="1"/>
          </p:cNvSpPr>
          <p:nvPr>
            <p:ph type="title"/>
          </p:nvPr>
        </p:nvSpPr>
        <p:spPr>
          <a:xfrm>
            <a:off x="574693" y="191948"/>
            <a:ext cx="7886700" cy="822960"/>
          </a:xfrm>
          <a:prstGeom prst="rect">
            <a:avLst/>
          </a:prstGeom>
          <a:effectLst/>
        </p:spPr>
        <p:txBody>
          <a:bodyPr spcFirstLastPara="1" wrap="square" lIns="91425" tIns="91425" rIns="91425" bIns="91425" anchor="ctr" anchorCtr="0">
            <a:noAutofit/>
          </a:bodyPr>
          <a:lstStyle/>
          <a:p>
            <a:pPr lvl="0" algn="ctr"/>
            <a:r>
              <a:rPr lang="en-US" altLang="zh-TW" sz="3200">
                <a:solidFill>
                  <a:schemeClr val="bg2">
                    <a:lumMod val="10000"/>
                  </a:schemeClr>
                </a:solidFill>
                <a:latin typeface="+mn-lt"/>
                <a:ea typeface="+mn-ea"/>
                <a:cs typeface="+mn-ea"/>
                <a:sym typeface="+mn-lt"/>
              </a:rPr>
              <a:t>Backup the NAS data</a:t>
            </a:r>
            <a:endParaRPr lang="zh-TW" altLang="en-US" sz="3200">
              <a:solidFill>
                <a:schemeClr val="bg2">
                  <a:lumMod val="10000"/>
                </a:schemeClr>
              </a:solidFill>
              <a:latin typeface="+mn-lt"/>
              <a:ea typeface="+mn-ea"/>
              <a:cs typeface="+mn-ea"/>
              <a:sym typeface="+mn-lt"/>
            </a:endParaRPr>
          </a:p>
        </p:txBody>
      </p:sp>
      <p:grpSp>
        <p:nvGrpSpPr>
          <p:cNvPr id="28" name="群組 27">
            <a:extLst>
              <a:ext uri="{FF2B5EF4-FFF2-40B4-BE49-F238E27FC236}">
                <a16:creationId xmlns:a16="http://schemas.microsoft.com/office/drawing/2014/main" id="{132363ED-0090-4978-ABF8-B4FEACBB668E}"/>
              </a:ext>
            </a:extLst>
          </p:cNvPr>
          <p:cNvGrpSpPr/>
          <p:nvPr/>
        </p:nvGrpSpPr>
        <p:grpSpPr>
          <a:xfrm>
            <a:off x="604016" y="1387039"/>
            <a:ext cx="5314318" cy="849255"/>
            <a:chOff x="500664" y="1327620"/>
            <a:chExt cx="5314318" cy="849255"/>
          </a:xfrm>
        </p:grpSpPr>
        <p:sp>
          <p:nvSpPr>
            <p:cNvPr id="427" name="Shape 427"/>
            <p:cNvSpPr txBox="1"/>
            <p:nvPr/>
          </p:nvSpPr>
          <p:spPr>
            <a:xfrm>
              <a:off x="1445079" y="1440393"/>
              <a:ext cx="4369903" cy="672825"/>
            </a:xfrm>
            <a:prstGeom prst="rect">
              <a:avLst/>
            </a:prstGeom>
            <a:noFill/>
            <a:ln>
              <a:noFill/>
            </a:ln>
          </p:spPr>
          <p:txBody>
            <a:bodyPr spcFirstLastPara="1" wrap="square" lIns="91425" tIns="91425" rIns="91425" bIns="91425" anchor="t" anchorCtr="0">
              <a:noAutofit/>
            </a:bodyPr>
            <a:lstStyle/>
            <a:p>
              <a:pPr marL="0" marR="0" lvl="0" indent="927100" defTabSz="914400" rtl="1" eaLnBrk="1" fontAlgn="auto" latinLnBrk="0" hangingPunct="1">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effectLst/>
                  <a:uLnTx/>
                  <a:uFillTx/>
                  <a:cs typeface="+mn-ea"/>
                  <a:sym typeface="+mn-lt"/>
                </a:rPr>
                <a:t>Hybrid Backup Sync </a:t>
              </a:r>
              <a:endParaRPr kumimoji="0" sz="2400" b="1" i="0" u="none" strike="noStrike" kern="0" cap="none" spc="0" normalizeH="0" baseline="0" noProof="0">
                <a:ln>
                  <a:noFill/>
                </a:ln>
                <a:effectLst/>
                <a:uLnTx/>
                <a:uFillTx/>
                <a:cs typeface="+mn-ea"/>
                <a:sym typeface="+mn-lt"/>
              </a:endParaRPr>
            </a:p>
          </p:txBody>
        </p:sp>
        <p:pic>
          <p:nvPicPr>
            <p:cNvPr id="426" name="Shape 426"/>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500664" y="1327620"/>
              <a:ext cx="849255" cy="849255"/>
            </a:xfrm>
            <a:prstGeom prst="rect">
              <a:avLst/>
            </a:prstGeom>
            <a:noFill/>
            <a:ln>
              <a:noFill/>
            </a:ln>
            <a:effectLst/>
          </p:spPr>
        </p:pic>
      </p:grpSp>
      <p:pic>
        <p:nvPicPr>
          <p:cNvPr id="2" name="圖片 1">
            <a:extLst>
              <a:ext uri="{FF2B5EF4-FFF2-40B4-BE49-F238E27FC236}">
                <a16:creationId xmlns:a16="http://schemas.microsoft.com/office/drawing/2014/main" id="{956D0A68-7CBD-428C-B00B-F2E6250D30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7165" y="1275286"/>
            <a:ext cx="3685333" cy="3681828"/>
          </a:xfrm>
          <a:prstGeom prst="rect">
            <a:avLst/>
          </a:prstGeom>
        </p:spPr>
      </p:pic>
      <p:sp>
        <p:nvSpPr>
          <p:cNvPr id="9" name="Shape 826"/>
          <p:cNvSpPr txBox="1"/>
          <p:nvPr/>
        </p:nvSpPr>
        <p:spPr>
          <a:xfrm>
            <a:off x="5037165" y="3639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rPr>
              <a:t>Cloud</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endParaRPr>
          </a:p>
        </p:txBody>
      </p:sp>
      <p:sp>
        <p:nvSpPr>
          <p:cNvPr id="10" name="Shape 827"/>
          <p:cNvSpPr txBox="1"/>
          <p:nvPr/>
        </p:nvSpPr>
        <p:spPr>
          <a:xfrm>
            <a:off x="6789905" y="2666702"/>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rPr>
              <a:t>Local</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endParaRPr>
          </a:p>
        </p:txBody>
      </p:sp>
      <p:sp>
        <p:nvSpPr>
          <p:cNvPr id="11" name="Shape 828"/>
          <p:cNvSpPr txBox="1"/>
          <p:nvPr/>
        </p:nvSpPr>
        <p:spPr>
          <a:xfrm>
            <a:off x="5880253" y="1496248"/>
            <a:ext cx="2143153" cy="604837"/>
          </a:xfrm>
          <a:prstGeom prst="rect">
            <a:avLst/>
          </a:prstGeom>
          <a:noFill/>
          <a:ln>
            <a:noFill/>
          </a:ln>
        </p:spPr>
        <p:txBody>
          <a:bodyPr wrap="square" lIns="91425" tIns="45700" rIns="91425" bIns="45700" anchor="t" anchorCtr="0">
            <a:noAutofit/>
          </a:bodyPr>
          <a:lstStyle/>
          <a:p>
            <a:pPr marL="0" marR="0" lvl="0" indent="-203200" algn="ctr" defTabSz="914400" rtl="0" eaLnBrk="1" fontAlgn="auto" latinLnBrk="0" hangingPunct="1">
              <a:lnSpc>
                <a:spcPct val="100000"/>
              </a:lnSpc>
              <a:spcBef>
                <a:spcPts val="0"/>
              </a:spcBef>
              <a:spcAft>
                <a:spcPts val="0"/>
              </a:spcAft>
              <a:buClr>
                <a:srgbClr val="FFFFFF"/>
              </a:buClr>
              <a:buSzPct val="100000"/>
              <a:buFont typeface="Arial"/>
              <a:buNone/>
              <a:tabLst/>
              <a:defRPr/>
            </a:pPr>
            <a:r>
              <a:rPr lang="en-US" altLang="zh-TW" sz="3200" b="1" kern="0">
                <a:solidFill>
                  <a:srgbClr val="FFFFFF"/>
                </a:solidFill>
                <a:effectLst>
                  <a:outerShdw blurRad="50800" dist="38100" dir="2700000" algn="tl" rotWithShape="0">
                    <a:prstClr val="black">
                      <a:alpha val="40000"/>
                    </a:prstClr>
                  </a:outerShdw>
                </a:effectLst>
                <a:cs typeface="+mn-ea"/>
                <a:sym typeface="+mn-lt"/>
              </a:rPr>
              <a:t>R</a:t>
            </a:r>
            <a:r>
              <a:rPr kumimoji="0" lang="en-US" altLang="zh-TW"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rPr>
              <a:t>emote</a:t>
            </a:r>
            <a:endParaRPr kumimoji="0" lang="zh-TW" altLang="en-US" sz="3200" b="1" i="0" u="none" strike="noStrike" kern="0" cap="none" spc="0" normalizeH="0" baseline="0" noProof="0">
              <a:ln>
                <a:noFill/>
              </a:ln>
              <a:solidFill>
                <a:srgbClr val="FFFFFF"/>
              </a:solidFill>
              <a:effectLst>
                <a:outerShdw blurRad="50800" dist="38100" dir="2700000" algn="tl" rotWithShape="0">
                  <a:prstClr val="black">
                    <a:alpha val="40000"/>
                  </a:prstClr>
                </a:outerShdw>
              </a:effectLst>
              <a:uLnTx/>
              <a:uFillTx/>
              <a:cs typeface="+mn-ea"/>
              <a:sym typeface="+mn-lt"/>
            </a:endParaRPr>
          </a:p>
        </p:txBody>
      </p:sp>
      <p:pic>
        <p:nvPicPr>
          <p:cNvPr id="20" name="Shape 837" descr="P3-2-3.pn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80513" y="3202816"/>
            <a:ext cx="1116121" cy="1320126"/>
          </a:xfrm>
          <a:prstGeom prst="rect">
            <a:avLst/>
          </a:prstGeom>
          <a:noFill/>
          <a:ln>
            <a:noFill/>
          </a:ln>
        </p:spPr>
      </p:pic>
      <p:pic>
        <p:nvPicPr>
          <p:cNvPr id="23" name="Shape 837" descr="P3-2-3.png">
            <a:extLst>
              <a:ext uri="{FF2B5EF4-FFF2-40B4-BE49-F238E27FC236}">
                <a16:creationId xmlns:a16="http://schemas.microsoft.com/office/drawing/2014/main" id="{EB103544-2B0C-46D5-8321-4C99D4F23964}"/>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82398" y="3213680"/>
            <a:ext cx="1116121" cy="857448"/>
          </a:xfrm>
          <a:prstGeom prst="rect">
            <a:avLst/>
          </a:prstGeom>
          <a:noFill/>
          <a:ln>
            <a:noFill/>
          </a:ln>
        </p:spPr>
      </p:pic>
      <p:pic>
        <p:nvPicPr>
          <p:cNvPr id="3" name="圖形 2">
            <a:extLst>
              <a:ext uri="{FF2B5EF4-FFF2-40B4-BE49-F238E27FC236}">
                <a16:creationId xmlns:a16="http://schemas.microsoft.com/office/drawing/2014/main" id="{B01F472E-B597-44E5-9DE3-9F8259F7D7D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105637" y="4098793"/>
            <a:ext cx="225777" cy="406399"/>
          </a:xfrm>
          <a:prstGeom prst="rect">
            <a:avLst/>
          </a:prstGeom>
        </p:spPr>
      </p:pic>
      <p:pic>
        <p:nvPicPr>
          <p:cNvPr id="4" name="圖片 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8950" y="2236294"/>
            <a:ext cx="4053582" cy="2533939"/>
          </a:xfrm>
          <a:prstGeom prst="rect">
            <a:avLst/>
          </a:prstGeom>
          <a:effectLst>
            <a:outerShdw blurRad="190500" dist="177800" dir="5400000" algn="t" rotWithShape="0">
              <a:prstClr val="black">
                <a:alpha val="29000"/>
              </a:prstClr>
            </a:outerShdw>
          </a:effectLst>
        </p:spPr>
      </p:pic>
      <p:pic>
        <p:nvPicPr>
          <p:cNvPr id="18" name="Shape 838" descr="P3-2-2.png">
            <a:extLst>
              <a:ext uri="{FF2B5EF4-FFF2-40B4-BE49-F238E27FC236}">
                <a16:creationId xmlns:a16="http://schemas.microsoft.com/office/drawing/2014/main" id="{5700FCE7-A476-4FA3-95CF-BB6C664B5FF3}"/>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l="55038"/>
          <a:stretch/>
        </p:blipFill>
        <p:spPr>
          <a:xfrm>
            <a:off x="5753100" y="2090524"/>
            <a:ext cx="826246" cy="778087"/>
          </a:xfrm>
          <a:prstGeom prst="rect">
            <a:avLst/>
          </a:prstGeom>
          <a:noFill/>
          <a:ln>
            <a:noFill/>
          </a:ln>
        </p:spPr>
      </p:pic>
      <p:pic>
        <p:nvPicPr>
          <p:cNvPr id="19" name="Shape 838" descr="P3-2-2.png">
            <a:extLst>
              <a:ext uri="{FF2B5EF4-FFF2-40B4-BE49-F238E27FC236}">
                <a16:creationId xmlns:a16="http://schemas.microsoft.com/office/drawing/2014/main" id="{F17CBDBE-38D4-4143-B48D-9EA73209D297}"/>
              </a:ext>
            </a:extLst>
          </p:cNvPr>
          <p:cNvPicPr preferRelativeResize="0"/>
          <p:nvPr/>
        </p:nvPicPr>
        <p:blipFill rotWithShape="1">
          <a:blip r:embed="rId11" cstate="print">
            <a:alphaModFix/>
            <a:duotone>
              <a:schemeClr val="accent4">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5208193" y="2065254"/>
            <a:ext cx="528134" cy="778087"/>
          </a:xfrm>
          <a:prstGeom prst="rect">
            <a:avLst/>
          </a:prstGeom>
          <a:noFill/>
          <a:ln>
            <a:noFill/>
          </a:ln>
        </p:spPr>
      </p:pic>
      <p:pic>
        <p:nvPicPr>
          <p:cNvPr id="24" name="Shape 838" descr="P3-2-2.png">
            <a:extLst>
              <a:ext uri="{FF2B5EF4-FFF2-40B4-BE49-F238E27FC236}">
                <a16:creationId xmlns:a16="http://schemas.microsoft.com/office/drawing/2014/main" id="{74D099AD-E4A7-46C6-B85E-DBD42EE11123}"/>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r="76085"/>
          <a:stretch/>
        </p:blipFill>
        <p:spPr>
          <a:xfrm>
            <a:off x="4741680" y="2077107"/>
            <a:ext cx="439481" cy="778087"/>
          </a:xfrm>
          <a:prstGeom prst="rect">
            <a:avLst/>
          </a:prstGeom>
          <a:noFill/>
          <a:ln>
            <a:noFill/>
          </a:ln>
        </p:spPr>
      </p:pic>
      <p:grpSp>
        <p:nvGrpSpPr>
          <p:cNvPr id="25" name="Shape 829">
            <a:extLst>
              <a:ext uri="{FF2B5EF4-FFF2-40B4-BE49-F238E27FC236}">
                <a16:creationId xmlns:a16="http://schemas.microsoft.com/office/drawing/2014/main" id="{77030BAE-5CC2-4C9E-958B-345FB71C03F1}"/>
              </a:ext>
            </a:extLst>
          </p:cNvPr>
          <p:cNvGrpSpPr/>
          <p:nvPr/>
        </p:nvGrpSpPr>
        <p:grpSpPr>
          <a:xfrm>
            <a:off x="2728555" y="4082343"/>
            <a:ext cx="1661875" cy="813277"/>
            <a:chOff x="251519" y="2499741"/>
            <a:chExt cx="1944025" cy="951357"/>
          </a:xfrm>
        </p:grpSpPr>
        <p:pic>
          <p:nvPicPr>
            <p:cNvPr id="26" name="Shape 830">
              <a:extLst>
                <a:ext uri="{FF2B5EF4-FFF2-40B4-BE49-F238E27FC236}">
                  <a16:creationId xmlns:a16="http://schemas.microsoft.com/office/drawing/2014/main" id="{55D4CE38-8F3C-4983-AF2B-E9F509DC2BC3}"/>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95536" y="2499741"/>
              <a:ext cx="447300" cy="447300"/>
            </a:xfrm>
            <a:prstGeom prst="rect">
              <a:avLst/>
            </a:prstGeom>
            <a:noFill/>
            <a:ln>
              <a:noFill/>
            </a:ln>
          </p:spPr>
        </p:pic>
        <p:pic>
          <p:nvPicPr>
            <p:cNvPr id="27" name="Shape 831">
              <a:extLst>
                <a:ext uri="{FF2B5EF4-FFF2-40B4-BE49-F238E27FC236}">
                  <a16:creationId xmlns:a16="http://schemas.microsoft.com/office/drawing/2014/main" id="{0AE59C28-1DF4-4949-8810-FA2D7464B123}"/>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899591" y="2499741"/>
              <a:ext cx="447300" cy="447300"/>
            </a:xfrm>
            <a:prstGeom prst="rect">
              <a:avLst/>
            </a:prstGeom>
            <a:noFill/>
            <a:ln>
              <a:noFill/>
            </a:ln>
          </p:spPr>
        </p:pic>
        <p:pic>
          <p:nvPicPr>
            <p:cNvPr id="29" name="Shape 832">
              <a:extLst>
                <a:ext uri="{FF2B5EF4-FFF2-40B4-BE49-F238E27FC236}">
                  <a16:creationId xmlns:a16="http://schemas.microsoft.com/office/drawing/2014/main" id="{34F6EED6-CBEA-4BF4-982D-30A575994F55}"/>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763688" y="3003798"/>
              <a:ext cx="431856" cy="431856"/>
            </a:xfrm>
            <a:prstGeom prst="rect">
              <a:avLst/>
            </a:prstGeom>
            <a:noFill/>
            <a:ln>
              <a:noFill/>
            </a:ln>
          </p:spPr>
        </p:pic>
        <p:pic>
          <p:nvPicPr>
            <p:cNvPr id="30" name="Shape 833">
              <a:extLst>
                <a:ext uri="{FF2B5EF4-FFF2-40B4-BE49-F238E27FC236}">
                  <a16:creationId xmlns:a16="http://schemas.microsoft.com/office/drawing/2014/main" id="{B57D6C08-FF74-490E-A335-5D8DB04B2006}"/>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331640" y="2499741"/>
              <a:ext cx="447300" cy="447300"/>
            </a:xfrm>
            <a:prstGeom prst="rect">
              <a:avLst/>
            </a:prstGeom>
            <a:noFill/>
            <a:ln>
              <a:noFill/>
            </a:ln>
          </p:spPr>
        </p:pic>
        <p:pic>
          <p:nvPicPr>
            <p:cNvPr id="31" name="Shape 834">
              <a:extLst>
                <a:ext uri="{FF2B5EF4-FFF2-40B4-BE49-F238E27FC236}">
                  <a16:creationId xmlns:a16="http://schemas.microsoft.com/office/drawing/2014/main" id="{C0DAB52F-42EE-4053-81BD-7DAFC775F790}"/>
                </a:ext>
              </a:extLst>
            </p:cNvPr>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755575" y="3003798"/>
              <a:ext cx="447300" cy="447300"/>
            </a:xfrm>
            <a:prstGeom prst="rect">
              <a:avLst/>
            </a:prstGeom>
            <a:noFill/>
            <a:ln>
              <a:noFill/>
            </a:ln>
          </p:spPr>
        </p:pic>
        <p:pic>
          <p:nvPicPr>
            <p:cNvPr id="32" name="Shape 835">
              <a:extLst>
                <a:ext uri="{FF2B5EF4-FFF2-40B4-BE49-F238E27FC236}">
                  <a16:creationId xmlns:a16="http://schemas.microsoft.com/office/drawing/2014/main" id="{123D9AC5-5091-4F99-89CA-3C452E8E3673}"/>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251519" y="3003798"/>
              <a:ext cx="447300" cy="447300"/>
            </a:xfrm>
            <a:prstGeom prst="rect">
              <a:avLst/>
            </a:prstGeom>
            <a:noFill/>
            <a:ln>
              <a:noFill/>
            </a:ln>
          </p:spPr>
        </p:pic>
        <p:pic>
          <p:nvPicPr>
            <p:cNvPr id="33" name="Shape 836">
              <a:extLst>
                <a:ext uri="{FF2B5EF4-FFF2-40B4-BE49-F238E27FC236}">
                  <a16:creationId xmlns:a16="http://schemas.microsoft.com/office/drawing/2014/main" id="{82E70107-F93D-464F-A4F4-A10DD9373C8D}"/>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259632" y="3003798"/>
              <a:ext cx="447300" cy="447300"/>
            </a:xfrm>
            <a:prstGeom prst="rect">
              <a:avLst/>
            </a:prstGeom>
            <a:noFill/>
            <a:ln>
              <a:noFill/>
            </a:ln>
          </p:spPr>
        </p:pic>
      </p:grpSp>
      <p:pic>
        <p:nvPicPr>
          <p:cNvPr id="34" name="Shape 839" descr="P3-2-1.png">
            <a:extLst>
              <a:ext uri="{FF2B5EF4-FFF2-40B4-BE49-F238E27FC236}">
                <a16:creationId xmlns:a16="http://schemas.microsoft.com/office/drawing/2014/main" id="{F23B4AC6-EC3C-4895-9CCD-5987CABE38BC}"/>
              </a:ext>
            </a:extLst>
          </p:cNvPr>
          <p:cNvPicPr preferRelativeResize="0"/>
          <p:nvPr/>
        </p:nvPicPr>
        <p:blipFill rotWithShape="1">
          <a:blip r:embed="rId20" cstate="screen">
            <a:alphaModFix/>
            <a:duotone>
              <a:prstClr val="black"/>
              <a:srgbClr val="D9C3A5">
                <a:tint val="50000"/>
                <a:satMod val="180000"/>
              </a:srgbClr>
            </a:duotone>
            <a:extLst>
              <a:ext uri="{28A0092B-C50C-407E-A947-70E740481C1C}">
                <a14:useLocalDpi xmlns:a14="http://schemas.microsoft.com/office/drawing/2010/main"/>
              </a:ext>
            </a:extLst>
          </a:blip>
          <a:srcRect/>
          <a:stretch/>
        </p:blipFill>
        <p:spPr>
          <a:xfrm flipH="1">
            <a:off x="7861481" y="4327781"/>
            <a:ext cx="679182" cy="806744"/>
          </a:xfrm>
          <a:prstGeom prst="rect">
            <a:avLst/>
          </a:prstGeom>
          <a:noFill/>
          <a:ln>
            <a:noFill/>
          </a:ln>
        </p:spPr>
      </p:pic>
    </p:spTree>
    <p:extLst>
      <p:ext uri="{BB962C8B-B14F-4D97-AF65-F5344CB8AC3E}">
        <p14:creationId xmlns:p14="http://schemas.microsoft.com/office/powerpoint/2010/main" val="741981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D9CB120E-E934-4D2F-9F31-4C70767C828F}"/>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23391" y="2488413"/>
            <a:ext cx="3309582" cy="737388"/>
          </a:xfrm>
          <a:prstGeom prst="rect">
            <a:avLst/>
          </a:prstGeom>
        </p:spPr>
      </p:pic>
      <p:pic>
        <p:nvPicPr>
          <p:cNvPr id="4" name="圖片 3">
            <a:extLst>
              <a:ext uri="{FF2B5EF4-FFF2-40B4-BE49-F238E27FC236}">
                <a16:creationId xmlns:a16="http://schemas.microsoft.com/office/drawing/2014/main" id="{6BBE00EC-86D6-4739-8106-53EEA9848C31}"/>
              </a:ext>
            </a:extLst>
          </p:cNvPr>
          <p:cNvPicPr>
            <a:picLocks noChangeAspect="1"/>
          </p:cNvPicPr>
          <p:nvPr/>
        </p:nvPicPr>
        <p:blipFill>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23391" y="1512055"/>
            <a:ext cx="3309582" cy="737388"/>
          </a:xfrm>
          <a:prstGeom prst="rect">
            <a:avLst/>
          </a:prstGeom>
        </p:spPr>
      </p:pic>
      <p:sp>
        <p:nvSpPr>
          <p:cNvPr id="2" name="Title 1">
            <a:extLst>
              <a:ext uri="{FF2B5EF4-FFF2-40B4-BE49-F238E27FC236}">
                <a16:creationId xmlns:a16="http://schemas.microsoft.com/office/drawing/2014/main" id="{8964D2F9-4321-B045-9015-96EDE8167F2D}"/>
              </a:ext>
            </a:extLst>
          </p:cNvPr>
          <p:cNvSpPr>
            <a:spLocks noGrp="1"/>
          </p:cNvSpPr>
          <p:nvPr>
            <p:ph type="title"/>
          </p:nvPr>
        </p:nvSpPr>
        <p:spPr>
          <a:xfrm>
            <a:off x="0" y="199675"/>
            <a:ext cx="9144000" cy="822960"/>
          </a:xfrm>
          <a:effectLst/>
        </p:spPr>
        <p:txBody>
          <a:bodyPr>
            <a:normAutofit/>
          </a:bodyPr>
          <a:lstStyle/>
          <a:p>
            <a:pPr algn="ctr"/>
            <a:r>
              <a:rPr lang="en-US" sz="3000">
                <a:solidFill>
                  <a:schemeClr val="bg2">
                    <a:lumMod val="10000"/>
                  </a:schemeClr>
                </a:solidFill>
                <a:latin typeface="+mn-lt"/>
                <a:ea typeface="+mn-ea"/>
                <a:cs typeface="+mn-ea"/>
                <a:sym typeface="+mn-lt"/>
              </a:rPr>
              <a:t>QVR Pro </a:t>
            </a:r>
            <a:r>
              <a:rPr lang="en-US" altLang="zh-TW" sz="3000">
                <a:solidFill>
                  <a:schemeClr val="bg2">
                    <a:lumMod val="10000"/>
                  </a:schemeClr>
                </a:solidFill>
                <a:latin typeface="+mn-lt"/>
                <a:ea typeface="+mn-ea"/>
                <a:cs typeface="+mn-ea"/>
                <a:sym typeface="+mn-lt"/>
              </a:rPr>
              <a:t>24/7 surveillance solution</a:t>
            </a:r>
            <a:endParaRPr lang="en-US" sz="3000">
              <a:solidFill>
                <a:schemeClr val="bg2">
                  <a:lumMod val="10000"/>
                </a:schemeClr>
              </a:solidFill>
              <a:latin typeface="+mn-lt"/>
              <a:ea typeface="+mn-ea"/>
              <a:cs typeface="+mn-ea"/>
              <a:sym typeface="+mn-lt"/>
            </a:endParaRPr>
          </a:p>
        </p:txBody>
      </p:sp>
      <p:pic>
        <p:nvPicPr>
          <p:cNvPr id="8" name="圖片 7">
            <a:extLst>
              <a:ext uri="{FF2B5EF4-FFF2-40B4-BE49-F238E27FC236}">
                <a16:creationId xmlns:a16="http://schemas.microsoft.com/office/drawing/2014/main" id="{4CF5D7C6-5859-4799-8B42-D17AEA2DF2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760" y="1373501"/>
            <a:ext cx="4390045" cy="3582236"/>
          </a:xfrm>
          <a:prstGeom prst="rect">
            <a:avLst/>
          </a:prstGeom>
          <a:effectLst/>
        </p:spPr>
      </p:pic>
      <p:sp>
        <p:nvSpPr>
          <p:cNvPr id="7" name="TextBox 6">
            <a:extLst>
              <a:ext uri="{FF2B5EF4-FFF2-40B4-BE49-F238E27FC236}">
                <a16:creationId xmlns:a16="http://schemas.microsoft.com/office/drawing/2014/main" id="{D3176D4D-3E40-C24C-A222-7A816BA0799F}"/>
              </a:ext>
            </a:extLst>
          </p:cNvPr>
          <p:cNvSpPr txBox="1"/>
          <p:nvPr/>
        </p:nvSpPr>
        <p:spPr>
          <a:xfrm>
            <a:off x="5132976" y="1610313"/>
            <a:ext cx="3773212" cy="1815882"/>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cs typeface="+mn-ea"/>
                <a:sym typeface="+mn-lt"/>
              </a:rPr>
              <a:t>6,000+ IP cameras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chemeClr val="tx1">
                    <a:lumMod val="95000"/>
                    <a:lumOff val="5000"/>
                  </a:schemeClr>
                </a:solidFill>
                <a:effectLst/>
                <a:uLnTx/>
                <a:uFillTx/>
                <a:cs typeface="+mn-ea"/>
                <a:sym typeface="+mn-lt"/>
              </a:rPr>
              <a:t>8 free channels</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zh-TW" altLang="en-US" sz="1600" b="1" i="0" u="none" strike="noStrike" kern="0" cap="none" spc="0" normalizeH="0" baseline="0" noProof="0">
              <a:ln>
                <a:noFill/>
              </a:ln>
              <a:solidFill>
                <a:srgbClr val="FFFFFF"/>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rgbClr val="FFFFFF"/>
                </a:solidFill>
                <a:effectLst/>
                <a:uLnTx/>
                <a:uFillTx/>
                <a:cs typeface="+mn-ea"/>
                <a:sym typeface="+mn-lt"/>
              </a:rPr>
              <a:t>128 </a:t>
            </a:r>
            <a:r>
              <a:rPr kumimoji="0" lang="en-US" altLang="zh-TW" sz="1600" b="1" i="0" u="none" strike="noStrike" kern="0" cap="none" spc="0" normalizeH="0" baseline="0" noProof="0" err="1">
                <a:ln>
                  <a:noFill/>
                </a:ln>
                <a:solidFill>
                  <a:srgbClr val="FFFFFF"/>
                </a:solidFill>
                <a:effectLst/>
                <a:uLnTx/>
                <a:uFillTx/>
                <a:cs typeface="+mn-ea"/>
                <a:sym typeface="+mn-lt"/>
              </a:rPr>
              <a:t>ch</a:t>
            </a:r>
            <a:r>
              <a:rPr kumimoji="0" lang="en-US" altLang="zh-TW" sz="1600" b="1" i="0" u="none" strike="noStrike" kern="0" cap="none" spc="0" normalizeH="0" baseline="0" noProof="0">
                <a:ln>
                  <a:noFill/>
                </a:ln>
                <a:solidFill>
                  <a:srgbClr val="FFFFFF"/>
                </a:solidFill>
                <a:effectLst/>
                <a:uLnTx/>
                <a:uFillTx/>
                <a:cs typeface="+mn-ea"/>
                <a:sym typeface="+mn-lt"/>
              </a:rPr>
              <a:t> max channels (license)</a:t>
            </a:r>
            <a:endParaRPr kumimoji="0" lang="en-US" altLang="zh-TW" sz="1600" b="1" i="0" u="none" strike="noStrike" kern="0" cap="none" spc="0" normalizeH="0" baseline="0" noProof="0">
              <a:ln>
                <a:noFill/>
              </a:ln>
              <a:solidFill>
                <a:schemeClr val="tx1">
                  <a:lumMod val="95000"/>
                  <a:lumOff val="5000"/>
                </a:schemeClr>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altLang="zh-TW" sz="1600" b="1" i="0" u="none" strike="noStrike" kern="0" cap="none" spc="0" normalizeH="0" baseline="0" noProof="0">
              <a:ln>
                <a:noFill/>
              </a:ln>
              <a:solidFill>
                <a:schemeClr val="tx1">
                  <a:lumMod val="95000"/>
                  <a:lumOff val="5000"/>
                </a:schemeClr>
              </a:solidFill>
              <a:effectLst/>
              <a:uLnTx/>
              <a:uFillTx/>
              <a:cs typeface="+mn-ea"/>
              <a:sym typeface="+mn-lt"/>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a:ln>
                  <a:noFill/>
                </a:ln>
                <a:solidFill>
                  <a:schemeClr val="tx1">
                    <a:lumMod val="95000"/>
                    <a:lumOff val="5000"/>
                  </a:schemeClr>
                </a:solidFill>
                <a:effectLst/>
                <a:uLnTx/>
                <a:uFillTx/>
                <a:cs typeface="+mn-ea"/>
                <a:sym typeface="+mn-lt"/>
              </a:rPr>
              <a:t>QUSBCam2 for webcam recording</a:t>
            </a:r>
            <a:endParaRPr kumimoji="0" lang="zh-TW" altLang="en-US" sz="1600" b="1" i="0" u="none" strike="noStrike" kern="0" cap="none" spc="0" normalizeH="0" baseline="0" noProof="0">
              <a:ln>
                <a:noFill/>
              </a:ln>
              <a:solidFill>
                <a:schemeClr val="tx1">
                  <a:lumMod val="95000"/>
                  <a:lumOff val="5000"/>
                </a:schemeClr>
              </a:solidFill>
              <a:effectLst/>
              <a:uLnTx/>
              <a:uFillTx/>
              <a:cs typeface="+mn-ea"/>
              <a:sym typeface="+mn-lt"/>
            </a:endParaRPr>
          </a:p>
        </p:txBody>
      </p:sp>
      <p:pic>
        <p:nvPicPr>
          <p:cNvPr id="15" name="圖片 14">
            <a:extLst>
              <a:ext uri="{FF2B5EF4-FFF2-40B4-BE49-F238E27FC236}">
                <a16:creationId xmlns:a16="http://schemas.microsoft.com/office/drawing/2014/main" id="{6B4EF9F5-8F2D-4331-94DD-6DB6CB3EF1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5549" y="3660024"/>
            <a:ext cx="1026451" cy="1142749"/>
          </a:xfrm>
          <a:prstGeom prst="rect">
            <a:avLst/>
          </a:prstGeom>
        </p:spPr>
      </p:pic>
      <p:pic>
        <p:nvPicPr>
          <p:cNvPr id="10" name="圖片 9">
            <a:extLst>
              <a:ext uri="{FF2B5EF4-FFF2-40B4-BE49-F238E27FC236}">
                <a16:creationId xmlns:a16="http://schemas.microsoft.com/office/drawing/2014/main" id="{AD1043DD-297C-47C0-BBA1-D695BD95B9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91171" y="2950645"/>
            <a:ext cx="3997281" cy="2498745"/>
          </a:xfrm>
          <a:prstGeom prst="rect">
            <a:avLst/>
          </a:prstGeom>
          <a:effectLst>
            <a:outerShdw blurRad="190500" dist="127000" dir="5400000" algn="t" rotWithShape="0">
              <a:prstClr val="black">
                <a:alpha val="40000"/>
              </a:prstClr>
            </a:outerShdw>
          </a:effectLst>
        </p:spPr>
      </p:pic>
    </p:spTree>
    <p:extLst>
      <p:ext uri="{BB962C8B-B14F-4D97-AF65-F5344CB8AC3E}">
        <p14:creationId xmlns:p14="http://schemas.microsoft.com/office/powerpoint/2010/main" val="395496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圓角化同側角落 17">
            <a:extLst>
              <a:ext uri="{FF2B5EF4-FFF2-40B4-BE49-F238E27FC236}">
                <a16:creationId xmlns:a16="http://schemas.microsoft.com/office/drawing/2014/main" id="{9A1725AC-BAEA-41CD-82C5-EF60B3FC86A4}"/>
              </a:ext>
            </a:extLst>
          </p:cNvPr>
          <p:cNvSpPr/>
          <p:nvPr/>
        </p:nvSpPr>
        <p:spPr>
          <a:xfrm rot="10800000">
            <a:off x="5057198" y="1397136"/>
            <a:ext cx="2715202" cy="590557"/>
          </a:xfrm>
          <a:prstGeom prst="round2SameRect">
            <a:avLst/>
          </a:prstGeom>
          <a:gradFill>
            <a:gsLst>
              <a:gs pos="100000">
                <a:srgbClr val="00489E"/>
              </a:gs>
              <a:gs pos="0">
                <a:srgbClr val="008E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cs typeface="+mn-ea"/>
              <a:sym typeface="+mn-lt"/>
            </a:endParaRPr>
          </a:p>
        </p:txBody>
      </p:sp>
      <p:sp>
        <p:nvSpPr>
          <p:cNvPr id="2" name="Title 1">
            <a:extLst>
              <a:ext uri="{FF2B5EF4-FFF2-40B4-BE49-F238E27FC236}">
                <a16:creationId xmlns:a16="http://schemas.microsoft.com/office/drawing/2014/main" id="{0CEFD320-D381-0B41-852C-97560DA85FCD}"/>
              </a:ext>
            </a:extLst>
          </p:cNvPr>
          <p:cNvSpPr>
            <a:spLocks noGrp="1"/>
          </p:cNvSpPr>
          <p:nvPr>
            <p:ph type="title"/>
          </p:nvPr>
        </p:nvSpPr>
        <p:spPr>
          <a:xfrm>
            <a:off x="-25399" y="122461"/>
            <a:ext cx="9203267" cy="822960"/>
          </a:xfrm>
          <a:effectLst/>
        </p:spPr>
        <p:txBody>
          <a:bodyPr>
            <a:normAutofit/>
          </a:bodyPr>
          <a:lstStyle/>
          <a:p>
            <a:pPr algn="ctr"/>
            <a:r>
              <a:rPr lang="en-US" altLang="zh-CN" sz="3200">
                <a:solidFill>
                  <a:schemeClr val="bg2">
                    <a:lumMod val="10000"/>
                  </a:schemeClr>
                </a:solidFill>
                <a:latin typeface="+mn-lt"/>
                <a:ea typeface="+mn-ea"/>
                <a:cs typeface="+mn-ea"/>
                <a:sym typeface="+mn-lt"/>
              </a:rPr>
              <a:t>Expand storage via VJBOD</a:t>
            </a:r>
            <a:endParaRPr lang="en-US" sz="3200">
              <a:solidFill>
                <a:schemeClr val="bg2">
                  <a:lumMod val="10000"/>
                </a:schemeClr>
              </a:solidFill>
              <a:latin typeface="+mn-lt"/>
              <a:ea typeface="+mn-ea"/>
              <a:cs typeface="+mn-ea"/>
              <a:sym typeface="+mn-lt"/>
            </a:endParaRPr>
          </a:p>
        </p:txBody>
      </p:sp>
      <p:pic>
        <p:nvPicPr>
          <p:cNvPr id="63" name="圖片 62">
            <a:extLst>
              <a:ext uri="{FF2B5EF4-FFF2-40B4-BE49-F238E27FC236}">
                <a16:creationId xmlns:a16="http://schemas.microsoft.com/office/drawing/2014/main" id="{2054EC25-D861-4CC5-A0D7-1E1F28796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522" y="2610018"/>
            <a:ext cx="7565634" cy="2275196"/>
          </a:xfrm>
          <a:prstGeom prst="rect">
            <a:avLst/>
          </a:prstGeom>
        </p:spPr>
      </p:pic>
      <p:cxnSp>
        <p:nvCxnSpPr>
          <p:cNvPr id="6" name="Elbow Connector 5">
            <a:extLst>
              <a:ext uri="{FF2B5EF4-FFF2-40B4-BE49-F238E27FC236}">
                <a16:creationId xmlns:a16="http://schemas.microsoft.com/office/drawing/2014/main" id="{6D49629B-C8C3-2646-A446-D81EA8E1AA66}"/>
              </a:ext>
            </a:extLst>
          </p:cNvPr>
          <p:cNvCxnSpPr>
            <a:cxnSpLocks/>
          </p:cNvCxnSpPr>
          <p:nvPr/>
        </p:nvCxnSpPr>
        <p:spPr>
          <a:xfrm>
            <a:off x="1408636" y="1738574"/>
            <a:ext cx="1081343" cy="753085"/>
          </a:xfrm>
          <a:prstGeom prst="bentConnector2">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326F92E-29D1-6E4C-BCAC-4565A60D6156}"/>
              </a:ext>
            </a:extLst>
          </p:cNvPr>
          <p:cNvSpPr txBox="1"/>
          <p:nvPr/>
        </p:nvSpPr>
        <p:spPr>
          <a:xfrm>
            <a:off x="1496041" y="1829915"/>
            <a:ext cx="14764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600" b="1" i="0" u="none" strike="noStrike" kern="0" cap="none" spc="0" normalizeH="0" baseline="0" noProof="0">
                <a:ln>
                  <a:noFill/>
                </a:ln>
                <a:solidFill>
                  <a:schemeClr val="bg1"/>
                </a:solidFill>
                <a:effectLst/>
                <a:uLnTx/>
                <a:uFillTx/>
                <a:cs typeface="+mn-ea"/>
                <a:sym typeface="+mn-lt"/>
              </a:rPr>
              <a:t>iSCSI</a:t>
            </a:r>
          </a:p>
        </p:txBody>
      </p:sp>
      <p:sp>
        <p:nvSpPr>
          <p:cNvPr id="25" name="TextBox 29">
            <a:extLst>
              <a:ext uri="{FF2B5EF4-FFF2-40B4-BE49-F238E27FC236}">
                <a16:creationId xmlns:a16="http://schemas.microsoft.com/office/drawing/2014/main" id="{11998CC0-9BDF-5C4D-918A-736E2608000E}"/>
              </a:ext>
            </a:extLst>
          </p:cNvPr>
          <p:cNvSpPr txBox="1"/>
          <p:nvPr/>
        </p:nvSpPr>
        <p:spPr>
          <a:xfrm>
            <a:off x="5363743" y="1507752"/>
            <a:ext cx="3481825" cy="369324"/>
          </a:xfrm>
          <a:prstGeom prst="rect">
            <a:avLst/>
          </a:prstGeom>
          <a:noFill/>
        </p:spPr>
        <p:txBody>
          <a:bodyPr wrap="square" lIns="91431" tIns="45716" rIns="91431" bIns="45716"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zh-TW" sz="1800" b="1" i="0" u="none" strike="noStrike" kern="0" cap="none" spc="0" normalizeH="0" baseline="0" noProof="0">
                <a:ln>
                  <a:noFill/>
                </a:ln>
                <a:solidFill>
                  <a:srgbClr val="FFFFFF"/>
                </a:solidFill>
                <a:effectLst/>
                <a:uLnTx/>
                <a:uFillTx/>
                <a:latin typeface="+mn-lt"/>
                <a:ea typeface="+mn-ea"/>
                <a:cs typeface="+mn-ea"/>
                <a:sym typeface="+mn-lt"/>
              </a:rPr>
              <a:t>Max </a:t>
            </a:r>
            <a:r>
              <a:rPr kumimoji="1" lang="en-US" altLang="zh-TW" sz="1800" b="1" i="0" u="none" strike="noStrike" kern="0" cap="none" spc="0" normalizeH="0" baseline="0" noProof="0">
                <a:ln>
                  <a:noFill/>
                </a:ln>
                <a:solidFill>
                  <a:srgbClr val="FFFF00"/>
                </a:solidFill>
                <a:effectLst/>
                <a:uLnTx/>
                <a:uFillTx/>
                <a:latin typeface="+mn-lt"/>
                <a:ea typeface="+mn-ea"/>
                <a:cs typeface="+mn-ea"/>
                <a:sym typeface="+mn-lt"/>
              </a:rPr>
              <a:t>8</a:t>
            </a:r>
            <a:r>
              <a:rPr kumimoji="1" lang="en-US" altLang="zh-TW" sz="1800" b="1" i="0" u="none" strike="noStrike" kern="0" cap="none" spc="0" normalizeH="0" baseline="0" noProof="0">
                <a:ln>
                  <a:noFill/>
                </a:ln>
                <a:solidFill>
                  <a:srgbClr val="FFFFFF"/>
                </a:solidFill>
                <a:effectLst/>
                <a:uLnTx/>
                <a:uFillTx/>
                <a:latin typeface="+mn-lt"/>
                <a:ea typeface="+mn-ea"/>
                <a:cs typeface="+mn-ea"/>
                <a:sym typeface="+mn-lt"/>
              </a:rPr>
              <a:t> remote NAS</a:t>
            </a:r>
          </a:p>
        </p:txBody>
      </p:sp>
      <p:grpSp>
        <p:nvGrpSpPr>
          <p:cNvPr id="13" name="群組 12">
            <a:extLst>
              <a:ext uri="{FF2B5EF4-FFF2-40B4-BE49-F238E27FC236}">
                <a16:creationId xmlns:a16="http://schemas.microsoft.com/office/drawing/2014/main" id="{FF07EC5E-DBDC-0F44-B234-670AF083D47C}"/>
              </a:ext>
            </a:extLst>
          </p:cNvPr>
          <p:cNvGrpSpPr/>
          <p:nvPr/>
        </p:nvGrpSpPr>
        <p:grpSpPr>
          <a:xfrm>
            <a:off x="1900406" y="2491659"/>
            <a:ext cx="1250198" cy="1250197"/>
            <a:chOff x="428596" y="2321809"/>
            <a:chExt cx="1440187" cy="1440000"/>
          </a:xfrm>
        </p:grpSpPr>
        <p:sp>
          <p:nvSpPr>
            <p:cNvPr id="43" name="橢圓 42">
              <a:extLst>
                <a:ext uri="{FF2B5EF4-FFF2-40B4-BE49-F238E27FC236}">
                  <a16:creationId xmlns:a16="http://schemas.microsoft.com/office/drawing/2014/main" id="{E1F6B0E3-DD74-1649-B5C3-77A634FFFC6C}"/>
                </a:ext>
              </a:extLst>
            </p:cNvPr>
            <p:cNvSpPr/>
            <p:nvPr/>
          </p:nvSpPr>
          <p:spPr>
            <a:xfrm>
              <a:off x="428596" y="2321809"/>
              <a:ext cx="1440187" cy="14400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350" b="0" i="0" u="none" strike="noStrike" kern="0" cap="none" spc="0" normalizeH="0" baseline="0" noProof="0">
                <a:ln>
                  <a:noFill/>
                </a:ln>
                <a:solidFill>
                  <a:srgbClr val="FFFFFF"/>
                </a:solidFill>
                <a:effectLst/>
                <a:uLnTx/>
                <a:uFillTx/>
                <a:cs typeface="+mn-ea"/>
                <a:sym typeface="+mn-lt"/>
              </a:endParaRPr>
            </a:p>
          </p:txBody>
        </p:sp>
        <p:pic>
          <p:nvPicPr>
            <p:cNvPr id="44" name="圖片 43" descr="VJBOD.png">
              <a:extLst>
                <a:ext uri="{FF2B5EF4-FFF2-40B4-BE49-F238E27FC236}">
                  <a16:creationId xmlns:a16="http://schemas.microsoft.com/office/drawing/2014/main" id="{B270A285-20D5-BC45-8D01-14895BC3256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4930" y="2609841"/>
              <a:ext cx="1095944" cy="963171"/>
            </a:xfrm>
            <a:prstGeom prst="rect">
              <a:avLst/>
            </a:prstGeom>
          </p:spPr>
        </p:pic>
      </p:grpSp>
      <p:sp>
        <p:nvSpPr>
          <p:cNvPr id="7" name="TextBox 6">
            <a:extLst>
              <a:ext uri="{FF2B5EF4-FFF2-40B4-BE49-F238E27FC236}">
                <a16:creationId xmlns:a16="http://schemas.microsoft.com/office/drawing/2014/main" id="{48C061A3-D8CB-324A-ADB3-79690891E259}"/>
              </a:ext>
            </a:extLst>
          </p:cNvPr>
          <p:cNvSpPr txBox="1"/>
          <p:nvPr/>
        </p:nvSpPr>
        <p:spPr>
          <a:xfrm>
            <a:off x="1935131" y="4280310"/>
            <a:ext cx="2303958" cy="707886"/>
          </a:xfrm>
          <a:prstGeom prst="rect">
            <a:avLst/>
          </a:prstGeom>
          <a:noFill/>
        </p:spPr>
        <p:txBody>
          <a:bodyPr wrap="square" rtlCol="0">
            <a:spAutoFit/>
          </a:bodyPr>
          <a:lstStyle/>
          <a:p>
            <a:pPr lvl="0" defTabSz="914400">
              <a:lnSpc>
                <a:spcPts val="1550"/>
              </a:lnSpc>
              <a:buClr>
                <a:srgbClr val="000000"/>
              </a:buClr>
              <a:defRPr/>
            </a:pPr>
            <a:r>
              <a:rPr kumimoji="1" lang="en-US" altLang="zh-CN" sz="1400" b="1" kern="0">
                <a:cs typeface="+mn-ea"/>
                <a:sym typeface="+mn-lt"/>
              </a:rPr>
              <a:t>Use other NAS capacity to expand own capacity via network connection</a:t>
            </a:r>
            <a:endParaRPr kumimoji="1" lang="en-US" sz="1400" b="1" kern="0">
              <a:cs typeface="+mn-ea"/>
              <a:sym typeface="+mn-lt"/>
            </a:endParaRPr>
          </a:p>
        </p:txBody>
      </p:sp>
      <p:sp>
        <p:nvSpPr>
          <p:cNvPr id="14" name="TextBox 13">
            <a:extLst>
              <a:ext uri="{FF2B5EF4-FFF2-40B4-BE49-F238E27FC236}">
                <a16:creationId xmlns:a16="http://schemas.microsoft.com/office/drawing/2014/main" id="{0342BCF1-CA8C-46CD-93F9-3240A9AFA4D5}"/>
              </a:ext>
            </a:extLst>
          </p:cNvPr>
          <p:cNvSpPr txBox="1"/>
          <p:nvPr/>
        </p:nvSpPr>
        <p:spPr>
          <a:xfrm>
            <a:off x="2471408" y="1836136"/>
            <a:ext cx="2512791" cy="338554"/>
          </a:xfrm>
          <a:prstGeom prst="rect">
            <a:avLst/>
          </a:prstGeom>
          <a:noFill/>
        </p:spPr>
        <p:txBody>
          <a:bodyPr wrap="square" rtlCol="0" anchor="t">
            <a:spAutoFit/>
          </a:bodyPr>
          <a:lstStyle/>
          <a:p>
            <a:pPr defTabSz="914400">
              <a:buClr>
                <a:srgbClr val="000000"/>
              </a:buClr>
              <a:defRPr/>
            </a:pPr>
            <a:r>
              <a:rPr kumimoji="1" lang="en-US" sz="1600" b="1" kern="0">
                <a:solidFill>
                  <a:schemeClr val="bg1"/>
                </a:solidFill>
                <a:cs typeface="+mn-ea"/>
                <a:sym typeface="+mn-lt"/>
              </a:rPr>
              <a:t>10GbE</a:t>
            </a:r>
            <a:r>
              <a:rPr lang="en-US" sz="1600" b="1" kern="0">
                <a:solidFill>
                  <a:schemeClr val="bg1"/>
                </a:solidFill>
                <a:cs typeface="+mn-ea"/>
                <a:sym typeface="+mn-lt"/>
              </a:rPr>
              <a:t> / 1GbE </a:t>
            </a:r>
            <a:r>
              <a:rPr lang="en-US" altLang="ja-JP" sz="1600" b="1" kern="0">
                <a:solidFill>
                  <a:schemeClr val="bg1"/>
                </a:solidFill>
                <a:cs typeface="+mn-ea"/>
                <a:sym typeface="+mn-lt"/>
              </a:rPr>
              <a:t>mount</a:t>
            </a:r>
            <a:endParaRPr lang="en-US" sz="1600" b="1" i="0" u="none" strike="noStrike" kern="0" cap="none" spc="0" baseline="0" noProof="0">
              <a:solidFill>
                <a:schemeClr val="bg1"/>
              </a:solidFill>
              <a:cs typeface="+mn-ea"/>
              <a:sym typeface="+mn-lt"/>
            </a:endParaRPr>
          </a:p>
        </p:txBody>
      </p:sp>
      <p:sp>
        <p:nvSpPr>
          <p:cNvPr id="17" name="TextBox 6">
            <a:extLst>
              <a:ext uri="{FF2B5EF4-FFF2-40B4-BE49-F238E27FC236}">
                <a16:creationId xmlns:a16="http://schemas.microsoft.com/office/drawing/2014/main" id="{2F29D8AC-54C0-4CC1-B646-3F69E1A8AC3F}"/>
              </a:ext>
            </a:extLst>
          </p:cNvPr>
          <p:cNvSpPr txBox="1"/>
          <p:nvPr/>
        </p:nvSpPr>
        <p:spPr>
          <a:xfrm>
            <a:off x="1935131" y="3833066"/>
            <a:ext cx="2303958"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2500" b="1" i="0" u="none" strike="noStrike" kern="0" cap="none" spc="0" normalizeH="0" baseline="0" noProof="0">
                <a:ln>
                  <a:noFill/>
                </a:ln>
                <a:effectLst/>
                <a:uLnTx/>
                <a:uFillTx/>
                <a:cs typeface="+mn-ea"/>
                <a:sym typeface="+mn-lt"/>
              </a:rPr>
              <a:t>VJBOD</a:t>
            </a:r>
            <a:endParaRPr kumimoji="1" lang="en-US" sz="2500" b="1" kern="0">
              <a:cs typeface="+mn-ea"/>
              <a:sym typeface="+mn-lt"/>
            </a:endParaRPr>
          </a:p>
        </p:txBody>
      </p:sp>
      <p:cxnSp>
        <p:nvCxnSpPr>
          <p:cNvPr id="19" name="Elbow Connector 5">
            <a:extLst>
              <a:ext uri="{FF2B5EF4-FFF2-40B4-BE49-F238E27FC236}">
                <a16:creationId xmlns:a16="http://schemas.microsoft.com/office/drawing/2014/main" id="{7AE16C89-B14E-4811-B831-F32195BB132E}"/>
              </a:ext>
            </a:extLst>
          </p:cNvPr>
          <p:cNvCxnSpPr>
            <a:cxnSpLocks/>
          </p:cNvCxnSpPr>
          <p:nvPr/>
        </p:nvCxnSpPr>
        <p:spPr>
          <a:xfrm>
            <a:off x="1422283" y="1686113"/>
            <a:ext cx="1112427" cy="798753"/>
          </a:xfrm>
          <a:prstGeom prst="bentConnector2">
            <a:avLst/>
          </a:prstGeom>
          <a:ln w="50800">
            <a:solidFill>
              <a:srgbClr val="D26604"/>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AC2BA373-C21D-455F-BF35-02B574152E2C}"/>
              </a:ext>
            </a:extLst>
          </p:cNvPr>
          <p:cNvGrpSpPr/>
          <p:nvPr/>
        </p:nvGrpSpPr>
        <p:grpSpPr>
          <a:xfrm>
            <a:off x="376713" y="336913"/>
            <a:ext cx="4183750" cy="2256675"/>
            <a:chOff x="3009413" y="2571750"/>
            <a:chExt cx="6152681" cy="3318698"/>
          </a:xfrm>
        </p:grpSpPr>
        <p:pic>
          <p:nvPicPr>
            <p:cNvPr id="21" name="圖片 20">
              <a:extLst>
                <a:ext uri="{FF2B5EF4-FFF2-40B4-BE49-F238E27FC236}">
                  <a16:creationId xmlns:a16="http://schemas.microsoft.com/office/drawing/2014/main" id="{41792508-EBAF-498B-B2A8-6D02EA66A8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9413" y="4544505"/>
              <a:ext cx="6152681" cy="665265"/>
            </a:xfrm>
            <a:prstGeom prst="rect">
              <a:avLst/>
            </a:prstGeom>
          </p:spPr>
        </p:pic>
        <p:pic>
          <p:nvPicPr>
            <p:cNvPr id="22" name="圖片 21">
              <a:extLst>
                <a:ext uri="{FF2B5EF4-FFF2-40B4-BE49-F238E27FC236}">
                  <a16:creationId xmlns:a16="http://schemas.microsoft.com/office/drawing/2014/main" id="{D04B92AA-D10D-4EA5-B525-30912302DE9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2659" y="2571750"/>
              <a:ext cx="5308974" cy="3318698"/>
            </a:xfrm>
            <a:prstGeom prst="rect">
              <a:avLst/>
            </a:prstGeom>
          </p:spPr>
        </p:pic>
      </p:grpSp>
      <p:sp>
        <p:nvSpPr>
          <p:cNvPr id="23" name="TextBox 13">
            <a:extLst>
              <a:ext uri="{FF2B5EF4-FFF2-40B4-BE49-F238E27FC236}">
                <a16:creationId xmlns:a16="http://schemas.microsoft.com/office/drawing/2014/main" id="{A9E0C2B8-3A58-4F35-910A-A9D86BB0A986}"/>
              </a:ext>
            </a:extLst>
          </p:cNvPr>
          <p:cNvSpPr txBox="1"/>
          <p:nvPr/>
        </p:nvSpPr>
        <p:spPr>
          <a:xfrm>
            <a:off x="2707143" y="2043454"/>
            <a:ext cx="2512791" cy="338554"/>
          </a:xfrm>
          <a:prstGeom prst="rect">
            <a:avLst/>
          </a:prstGeom>
          <a:noFill/>
        </p:spPr>
        <p:txBody>
          <a:bodyPr wrap="square" rtlCol="0" anchor="t">
            <a:spAutoFit/>
          </a:bodyPr>
          <a:lstStyle/>
          <a:p>
            <a:pPr defTabSz="914400">
              <a:buClr>
                <a:srgbClr val="000000"/>
              </a:buClr>
              <a:defRPr/>
            </a:pPr>
            <a:r>
              <a:rPr kumimoji="1" lang="en-US" sz="1600" b="1" kern="0">
                <a:solidFill>
                  <a:schemeClr val="bg2">
                    <a:lumMod val="25000"/>
                  </a:schemeClr>
                </a:solidFill>
                <a:cs typeface="+mn-ea"/>
                <a:sym typeface="+mn-lt"/>
              </a:rPr>
              <a:t>2.5GbE</a:t>
            </a:r>
            <a:endParaRPr lang="en-US" sz="1600" b="1" i="0" u="none" strike="noStrike" kern="0" cap="none" spc="0" baseline="0" noProof="0">
              <a:solidFill>
                <a:schemeClr val="bg2">
                  <a:lumMod val="25000"/>
                </a:schemeClr>
              </a:solidFill>
              <a:cs typeface="+mn-ea"/>
              <a:sym typeface="+mn-lt"/>
            </a:endParaRPr>
          </a:p>
        </p:txBody>
      </p:sp>
      <p:sp>
        <p:nvSpPr>
          <p:cNvPr id="24" name="TextBox 7">
            <a:extLst>
              <a:ext uri="{FF2B5EF4-FFF2-40B4-BE49-F238E27FC236}">
                <a16:creationId xmlns:a16="http://schemas.microsoft.com/office/drawing/2014/main" id="{0554F374-8536-47F3-B37A-033AEC763D3B}"/>
              </a:ext>
            </a:extLst>
          </p:cNvPr>
          <p:cNvSpPr txBox="1"/>
          <p:nvPr/>
        </p:nvSpPr>
        <p:spPr>
          <a:xfrm>
            <a:off x="1660472" y="2050247"/>
            <a:ext cx="14764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1600" b="1" i="0" u="none" strike="noStrike" kern="0" cap="none" spc="0" normalizeH="0" baseline="0" noProof="0">
                <a:ln>
                  <a:noFill/>
                </a:ln>
                <a:solidFill>
                  <a:schemeClr val="bg2">
                    <a:lumMod val="25000"/>
                  </a:schemeClr>
                </a:solidFill>
                <a:effectLst/>
                <a:uLnTx/>
                <a:uFillTx/>
                <a:cs typeface="+mn-ea"/>
                <a:sym typeface="+mn-lt"/>
              </a:rPr>
              <a:t>iSCSI</a:t>
            </a:r>
          </a:p>
        </p:txBody>
      </p:sp>
    </p:spTree>
    <p:extLst>
      <p:ext uri="{BB962C8B-B14F-4D97-AF65-F5344CB8AC3E}">
        <p14:creationId xmlns:p14="http://schemas.microsoft.com/office/powerpoint/2010/main" val="3237898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22E5-92D8-0D4D-A0FD-11144AB4DA96}"/>
              </a:ext>
            </a:extLst>
          </p:cNvPr>
          <p:cNvSpPr>
            <a:spLocks noGrp="1"/>
          </p:cNvSpPr>
          <p:nvPr>
            <p:ph type="title"/>
          </p:nvPr>
        </p:nvSpPr>
        <p:spPr>
          <a:xfrm>
            <a:off x="0" y="161451"/>
            <a:ext cx="9143999" cy="822960"/>
          </a:xfrm>
          <a:effectLst/>
        </p:spPr>
        <p:txBody>
          <a:bodyPr>
            <a:noAutofit/>
          </a:bodyPr>
          <a:lstStyle/>
          <a:p>
            <a:pPr algn="ctr"/>
            <a:r>
              <a:rPr lang="en-US" altLang="zh-CN" sz="2800">
                <a:solidFill>
                  <a:schemeClr val="bg2">
                    <a:lumMod val="10000"/>
                  </a:schemeClr>
                </a:solidFill>
                <a:latin typeface="+mn-lt"/>
                <a:ea typeface="+mn-ea"/>
                <a:cs typeface="+mn-ea"/>
                <a:sym typeface="+mn-lt"/>
              </a:rPr>
              <a:t>TR-004 RAID box for expansion </a:t>
            </a:r>
            <a:br>
              <a:rPr lang="en-US" altLang="zh-CN" sz="2800">
                <a:solidFill>
                  <a:schemeClr val="bg2">
                    <a:lumMod val="10000"/>
                  </a:schemeClr>
                </a:solidFill>
                <a:latin typeface="+mn-lt"/>
                <a:ea typeface="+mn-ea"/>
                <a:cs typeface="+mn-ea"/>
                <a:sym typeface="+mn-lt"/>
              </a:rPr>
            </a:br>
            <a:r>
              <a:rPr lang="en-US" altLang="zh-CN" sz="2800">
                <a:solidFill>
                  <a:schemeClr val="bg2">
                    <a:lumMod val="10000"/>
                  </a:schemeClr>
                </a:solidFill>
                <a:latin typeface="+mn-lt"/>
                <a:ea typeface="+mn-ea"/>
                <a:cs typeface="+mn-ea"/>
                <a:sym typeface="+mn-lt"/>
              </a:rPr>
              <a:t>or data sharing</a:t>
            </a:r>
            <a:endParaRPr lang="en-US" sz="2800">
              <a:solidFill>
                <a:schemeClr val="bg2">
                  <a:lumMod val="10000"/>
                </a:schemeClr>
              </a:solidFill>
              <a:latin typeface="+mn-lt"/>
              <a:ea typeface="+mn-ea"/>
              <a:cs typeface="+mn-ea"/>
              <a:sym typeface="+mn-lt"/>
            </a:endParaRPr>
          </a:p>
        </p:txBody>
      </p:sp>
      <p:sp>
        <p:nvSpPr>
          <p:cNvPr id="38" name="文字方塊 40">
            <a:extLst>
              <a:ext uri="{FF2B5EF4-FFF2-40B4-BE49-F238E27FC236}">
                <a16:creationId xmlns:a16="http://schemas.microsoft.com/office/drawing/2014/main" id="{149A8850-6B56-434D-9381-C3774237535D}"/>
              </a:ext>
            </a:extLst>
          </p:cNvPr>
          <p:cNvSpPr txBox="1"/>
          <p:nvPr/>
        </p:nvSpPr>
        <p:spPr>
          <a:xfrm>
            <a:off x="973020" y="1174283"/>
            <a:ext cx="8345387" cy="917815"/>
          </a:xfrm>
          <a:prstGeom prst="rect">
            <a:avLst/>
          </a:prstGeom>
          <a:noFill/>
        </p:spPr>
        <p:txBody>
          <a:bodyPr wrap="square" rtlCol="0" anchor="t">
            <a:spAutoFit/>
          </a:bodyPr>
          <a:lstStyle/>
          <a:p>
            <a:pPr>
              <a:lnSpc>
                <a:spcPts val="2200"/>
              </a:lnSpc>
            </a:pPr>
            <a:r>
              <a:rPr lang="en-US" altLang="zh-CN" sz="1700">
                <a:cs typeface="+mn-ea"/>
                <a:sym typeface="+mn-lt"/>
              </a:rPr>
              <a:t>Two use cases:</a:t>
            </a:r>
            <a:endParaRPr lang="en-US" altLang="zh-TW" sz="1700">
              <a:cs typeface="+mn-ea"/>
              <a:sym typeface="+mn-lt"/>
            </a:endParaRPr>
          </a:p>
          <a:p>
            <a:pPr>
              <a:lnSpc>
                <a:spcPts val="2200"/>
              </a:lnSpc>
            </a:pPr>
            <a:r>
              <a:rPr lang="en-US" altLang="zh-TW" sz="1700">
                <a:cs typeface="+mn-ea"/>
                <a:sym typeface="+mn-lt"/>
              </a:rPr>
              <a:t>1.</a:t>
            </a:r>
            <a:r>
              <a:rPr lang="zh-TW" altLang="en-US" sz="1700">
                <a:cs typeface="+mn-ea"/>
                <a:sym typeface="+mn-lt"/>
              </a:rPr>
              <a:t> </a:t>
            </a:r>
            <a:r>
              <a:rPr lang="en-US" altLang="zh-TW" sz="1700">
                <a:cs typeface="+mn-ea"/>
                <a:sym typeface="+mn-lt"/>
              </a:rPr>
              <a:t>NAS, Windows, macOS &amp; Linux </a:t>
            </a:r>
            <a:r>
              <a:rPr lang="en-US" altLang="zh-CN" sz="1700">
                <a:cs typeface="+mn-ea"/>
                <a:sym typeface="+mn-lt"/>
              </a:rPr>
              <a:t>cross-platform external device mode</a:t>
            </a:r>
            <a:r>
              <a:rPr lang="zh-TW" altLang="en-US" sz="1700">
                <a:cs typeface="+mn-ea"/>
                <a:sym typeface="+mn-lt"/>
              </a:rPr>
              <a:t/>
            </a:r>
            <a:br>
              <a:rPr lang="zh-TW" altLang="en-US" sz="1700">
                <a:cs typeface="+mn-ea"/>
                <a:sym typeface="+mn-lt"/>
              </a:rPr>
            </a:br>
            <a:r>
              <a:rPr lang="zh-TW" altLang="en-US" sz="1700">
                <a:cs typeface="+mn-ea"/>
                <a:sym typeface="+mn-lt"/>
              </a:rPr>
              <a:t>2. </a:t>
            </a:r>
            <a:r>
              <a:rPr lang="en-US" altLang="zh-TW" sz="1700">
                <a:cs typeface="+mn-ea"/>
                <a:sym typeface="+mn-lt"/>
              </a:rPr>
              <a:t>QNAP NAS</a:t>
            </a:r>
            <a:r>
              <a:rPr lang="zh-TW" altLang="en-US" sz="1700">
                <a:cs typeface="+mn-ea"/>
                <a:sym typeface="+mn-lt"/>
              </a:rPr>
              <a:t> </a:t>
            </a:r>
            <a:r>
              <a:rPr lang="en-US" altLang="zh-TW" sz="1700">
                <a:cs typeface="+mn-ea"/>
                <a:sym typeface="+mn-lt"/>
              </a:rPr>
              <a:t>capacity expansion mode</a:t>
            </a:r>
          </a:p>
        </p:txBody>
      </p:sp>
      <p:grpSp>
        <p:nvGrpSpPr>
          <p:cNvPr id="41" name="群組 40">
            <a:extLst>
              <a:ext uri="{FF2B5EF4-FFF2-40B4-BE49-F238E27FC236}">
                <a16:creationId xmlns:a16="http://schemas.microsoft.com/office/drawing/2014/main" id="{BBEE3A6C-6217-48ED-B10E-722C49F29940}"/>
              </a:ext>
            </a:extLst>
          </p:cNvPr>
          <p:cNvGrpSpPr/>
          <p:nvPr/>
        </p:nvGrpSpPr>
        <p:grpSpPr>
          <a:xfrm>
            <a:off x="416068" y="2087614"/>
            <a:ext cx="8163542" cy="2773393"/>
            <a:chOff x="569817" y="2235050"/>
            <a:chExt cx="7347448" cy="2496143"/>
          </a:xfrm>
        </p:grpSpPr>
        <p:cxnSp>
          <p:nvCxnSpPr>
            <p:cNvPr id="3" name="直線接點 56">
              <a:extLst>
                <a:ext uri="{FF2B5EF4-FFF2-40B4-BE49-F238E27FC236}">
                  <a16:creationId xmlns:a16="http://schemas.microsoft.com/office/drawing/2014/main" id="{6A995D7F-3243-424E-B33E-A00CA4004F95}"/>
                </a:ext>
              </a:extLst>
            </p:cNvPr>
            <p:cNvCxnSpPr>
              <a:cxnSpLocks/>
            </p:cNvCxnSpPr>
            <p:nvPr/>
          </p:nvCxnSpPr>
          <p:spPr>
            <a:xfrm flipV="1">
              <a:off x="2772434" y="3511210"/>
              <a:ext cx="4076712" cy="28400"/>
            </a:xfrm>
            <a:prstGeom prst="line">
              <a:avLst/>
            </a:prstGeom>
            <a:ln w="19050">
              <a:solidFill>
                <a:srgbClr val="85D8DE"/>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952B9F57-D54A-8347-9F22-8B067B114088}"/>
                </a:ext>
              </a:extLst>
            </p:cNvPr>
            <p:cNvSpPr txBox="1"/>
            <p:nvPr/>
          </p:nvSpPr>
          <p:spPr>
            <a:xfrm>
              <a:off x="1921156" y="3724198"/>
              <a:ext cx="1080198" cy="221607"/>
            </a:xfrm>
            <a:prstGeom prst="rect">
              <a:avLst/>
            </a:prstGeom>
            <a:noFill/>
          </p:spPr>
          <p:txBody>
            <a:bodyPr wrap="square" rtlCol="0" anchor="t">
              <a:spAutoFit/>
            </a:bodyPr>
            <a:lstStyle/>
            <a:p>
              <a:pPr algn="ctr"/>
              <a:r>
                <a:rPr lang="en-US" altLang="zh-TW" sz="1000" b="1">
                  <a:cs typeface="+mn-ea"/>
                  <a:sym typeface="+mn-lt"/>
                </a:rPr>
                <a:t>Pool</a:t>
              </a:r>
            </a:p>
          </p:txBody>
        </p:sp>
        <p:sp>
          <p:nvSpPr>
            <p:cNvPr id="5" name="文字方塊 6">
              <a:extLst>
                <a:ext uri="{FF2B5EF4-FFF2-40B4-BE49-F238E27FC236}">
                  <a16:creationId xmlns:a16="http://schemas.microsoft.com/office/drawing/2014/main" id="{37707ECC-00CF-EE47-B70D-2A5708570B17}"/>
                </a:ext>
              </a:extLst>
            </p:cNvPr>
            <p:cNvSpPr txBox="1"/>
            <p:nvPr/>
          </p:nvSpPr>
          <p:spPr>
            <a:xfrm>
              <a:off x="5817079" y="3549039"/>
              <a:ext cx="1210825" cy="360112"/>
            </a:xfrm>
            <a:prstGeom prst="rect">
              <a:avLst/>
            </a:prstGeom>
            <a:noFill/>
          </p:spPr>
          <p:txBody>
            <a:bodyPr wrap="square" rtlCol="0" anchor="t">
              <a:spAutoFit/>
            </a:bodyPr>
            <a:lstStyle/>
            <a:p>
              <a:pPr algn="ctr"/>
              <a:r>
                <a:rPr lang="en-US" altLang="zh-TW" sz="1000" b="1">
                  <a:cs typeface="+mn-ea"/>
                  <a:sym typeface="+mn-lt"/>
                </a:rPr>
                <a:t>External</a:t>
              </a:r>
            </a:p>
            <a:p>
              <a:pPr algn="ctr"/>
              <a:r>
                <a:rPr lang="en-US" altLang="zh-TW" sz="1000" b="1">
                  <a:cs typeface="+mn-ea"/>
                  <a:sym typeface="+mn-lt"/>
                </a:rPr>
                <a:t>device</a:t>
              </a:r>
            </a:p>
          </p:txBody>
        </p:sp>
        <p:pic>
          <p:nvPicPr>
            <p:cNvPr id="6" name="圖片 8">
              <a:extLst>
                <a:ext uri="{FF2B5EF4-FFF2-40B4-BE49-F238E27FC236}">
                  <a16:creationId xmlns:a16="http://schemas.microsoft.com/office/drawing/2014/main" id="{1C943FB6-FC2D-F042-9432-D15F705F49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0523" y="2657095"/>
              <a:ext cx="1698926" cy="1818201"/>
            </a:xfrm>
            <a:prstGeom prst="rect">
              <a:avLst/>
            </a:prstGeom>
            <a:effectLst>
              <a:glow rad="127000">
                <a:schemeClr val="bg1">
                  <a:alpha val="20000"/>
                </a:schemeClr>
              </a:glow>
            </a:effectLst>
          </p:spPr>
        </p:pic>
        <p:pic>
          <p:nvPicPr>
            <p:cNvPr id="7" name="圖片 32">
              <a:extLst>
                <a:ext uri="{FF2B5EF4-FFF2-40B4-BE49-F238E27FC236}">
                  <a16:creationId xmlns:a16="http://schemas.microsoft.com/office/drawing/2014/main" id="{75D238C4-CC39-9946-B2E5-70C4E74EB7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84" y="3198354"/>
              <a:ext cx="417393" cy="555999"/>
            </a:xfrm>
            <a:prstGeom prst="rect">
              <a:avLst/>
            </a:prstGeom>
          </p:spPr>
        </p:pic>
        <p:grpSp>
          <p:nvGrpSpPr>
            <p:cNvPr id="8" name="群組 57">
              <a:extLst>
                <a:ext uri="{FF2B5EF4-FFF2-40B4-BE49-F238E27FC236}">
                  <a16:creationId xmlns:a16="http://schemas.microsoft.com/office/drawing/2014/main" id="{728F2EE4-B9BB-8F49-B370-A13B8B81D5C0}"/>
                </a:ext>
              </a:extLst>
            </p:cNvPr>
            <p:cNvGrpSpPr/>
            <p:nvPr/>
          </p:nvGrpSpPr>
          <p:grpSpPr>
            <a:xfrm>
              <a:off x="6902316" y="2470705"/>
              <a:ext cx="1014949" cy="2081010"/>
              <a:chOff x="6060535" y="2471511"/>
              <a:chExt cx="1014949" cy="2081010"/>
            </a:xfrm>
          </p:grpSpPr>
          <p:grpSp>
            <p:nvGrpSpPr>
              <p:cNvPr id="9" name="群組 13">
                <a:extLst>
                  <a:ext uri="{FF2B5EF4-FFF2-40B4-BE49-F238E27FC236}">
                    <a16:creationId xmlns:a16="http://schemas.microsoft.com/office/drawing/2014/main" id="{E1B91889-A4AC-D04A-8957-42FF074C027E}"/>
                  </a:ext>
                </a:extLst>
              </p:cNvPr>
              <p:cNvGrpSpPr/>
              <p:nvPr/>
            </p:nvGrpSpPr>
            <p:grpSpPr>
              <a:xfrm rot="5400000">
                <a:off x="6060535" y="2471511"/>
                <a:ext cx="1014949" cy="1014949"/>
                <a:chOff x="3377220" y="2581728"/>
                <a:chExt cx="1184801" cy="1184801"/>
              </a:xfrm>
            </p:grpSpPr>
            <p:sp>
              <p:nvSpPr>
                <p:cNvPr id="17" name="Shape 279">
                  <a:extLst>
                    <a:ext uri="{FF2B5EF4-FFF2-40B4-BE49-F238E27FC236}">
                      <a16:creationId xmlns:a16="http://schemas.microsoft.com/office/drawing/2014/main" id="{95FF6421-2A2C-4A4B-926C-0C9D742781BB}"/>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18" name="Shape 280">
                  <a:extLst>
                    <a:ext uri="{FF2B5EF4-FFF2-40B4-BE49-F238E27FC236}">
                      <a16:creationId xmlns:a16="http://schemas.microsoft.com/office/drawing/2014/main" id="{37A93DE2-FF20-D845-880C-A3B50D0F111B}"/>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nvGrpSpPr>
              <p:cNvPr id="10" name="群組 14">
                <a:extLst>
                  <a:ext uri="{FF2B5EF4-FFF2-40B4-BE49-F238E27FC236}">
                    <a16:creationId xmlns:a16="http://schemas.microsoft.com/office/drawing/2014/main" id="{CDEF0E5B-9C0D-D741-8358-24C5167902CA}"/>
                  </a:ext>
                </a:extLst>
              </p:cNvPr>
              <p:cNvGrpSpPr/>
              <p:nvPr/>
            </p:nvGrpSpPr>
            <p:grpSpPr>
              <a:xfrm rot="16200000" flipV="1">
                <a:off x="6060535" y="3537572"/>
                <a:ext cx="1014949" cy="1014949"/>
                <a:chOff x="3377220" y="2581728"/>
                <a:chExt cx="1184801" cy="1184801"/>
              </a:xfrm>
            </p:grpSpPr>
            <p:sp>
              <p:nvSpPr>
                <p:cNvPr id="15" name="Shape 279">
                  <a:extLst>
                    <a:ext uri="{FF2B5EF4-FFF2-40B4-BE49-F238E27FC236}">
                      <a16:creationId xmlns:a16="http://schemas.microsoft.com/office/drawing/2014/main" id="{80CA3899-F77D-1544-B8AB-B5ED381CD36A}"/>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16" name="Shape 280">
                  <a:extLst>
                    <a:ext uri="{FF2B5EF4-FFF2-40B4-BE49-F238E27FC236}">
                      <a16:creationId xmlns:a16="http://schemas.microsoft.com/office/drawing/2014/main" id="{F26DA883-9643-0D47-95F5-E1F89A2F6A47}"/>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pic>
            <p:nvPicPr>
              <p:cNvPr id="11" name="Shape 628" descr="C:\Users\user\Desktop\Qfinder_PPT\電腦2.png">
                <a:extLst>
                  <a:ext uri="{FF2B5EF4-FFF2-40B4-BE49-F238E27FC236}">
                    <a16:creationId xmlns:a16="http://schemas.microsoft.com/office/drawing/2014/main" id="{DEC0C86F-171D-2244-9044-D1DEF5B8DD7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52197" y="3796066"/>
                <a:ext cx="666619" cy="680036"/>
              </a:xfrm>
              <a:prstGeom prst="rect">
                <a:avLst/>
              </a:prstGeom>
              <a:noFill/>
              <a:ln>
                <a:noFill/>
              </a:ln>
            </p:spPr>
          </p:pic>
          <p:pic>
            <p:nvPicPr>
              <p:cNvPr id="12" name="圖片 18" descr="螢幕+手機.png">
                <a:extLst>
                  <a:ext uri="{FF2B5EF4-FFF2-40B4-BE49-F238E27FC236}">
                    <a16:creationId xmlns:a16="http://schemas.microsoft.com/office/drawing/2014/main" id="{C691CCA1-90D6-1F40-9427-7BC8385277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3556" y="2705382"/>
                <a:ext cx="801400" cy="712602"/>
              </a:xfrm>
              <a:prstGeom prst="rect">
                <a:avLst/>
              </a:prstGeom>
            </p:spPr>
          </p:pic>
          <p:pic>
            <p:nvPicPr>
              <p:cNvPr id="13" name="圖片 41">
                <a:extLst>
                  <a:ext uri="{FF2B5EF4-FFF2-40B4-BE49-F238E27FC236}">
                    <a16:creationId xmlns:a16="http://schemas.microsoft.com/office/drawing/2014/main" id="{10396061-3F5F-9C4D-B8C8-8797BA1F0C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2935" y="3845048"/>
                <a:ext cx="342642" cy="337489"/>
              </a:xfrm>
              <a:prstGeom prst="rect">
                <a:avLst/>
              </a:prstGeom>
            </p:spPr>
          </p:pic>
          <p:pic>
            <p:nvPicPr>
              <p:cNvPr id="14" name="圖片 45">
                <a:extLst>
                  <a:ext uri="{FF2B5EF4-FFF2-40B4-BE49-F238E27FC236}">
                    <a16:creationId xmlns:a16="http://schemas.microsoft.com/office/drawing/2014/main" id="{A5A96815-119A-4F4B-ACDA-CF99A391D8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4612" y="2822403"/>
                <a:ext cx="317734" cy="320830"/>
              </a:xfrm>
              <a:prstGeom prst="rect">
                <a:avLst/>
              </a:prstGeom>
            </p:spPr>
          </p:pic>
        </p:grpSp>
        <p:grpSp>
          <p:nvGrpSpPr>
            <p:cNvPr id="20" name="群組 53">
              <a:extLst>
                <a:ext uri="{FF2B5EF4-FFF2-40B4-BE49-F238E27FC236}">
                  <a16:creationId xmlns:a16="http://schemas.microsoft.com/office/drawing/2014/main" id="{606475DD-DC36-BB48-96C7-AF07E787BCE4}"/>
                </a:ext>
              </a:extLst>
            </p:cNvPr>
            <p:cNvGrpSpPr/>
            <p:nvPr/>
          </p:nvGrpSpPr>
          <p:grpSpPr>
            <a:xfrm>
              <a:off x="569817" y="2235050"/>
              <a:ext cx="1916078" cy="2476314"/>
              <a:chOff x="-85087" y="2377006"/>
              <a:chExt cx="1916078" cy="2476314"/>
            </a:xfrm>
          </p:grpSpPr>
          <p:grpSp>
            <p:nvGrpSpPr>
              <p:cNvPr id="21" name="群組 28">
                <a:extLst>
                  <a:ext uri="{FF2B5EF4-FFF2-40B4-BE49-F238E27FC236}">
                    <a16:creationId xmlns:a16="http://schemas.microsoft.com/office/drawing/2014/main" id="{CB4DF6A9-61BE-0B47-BE36-3D2FCA8C6215}"/>
                  </a:ext>
                </a:extLst>
              </p:cNvPr>
              <p:cNvGrpSpPr/>
              <p:nvPr/>
            </p:nvGrpSpPr>
            <p:grpSpPr>
              <a:xfrm rot="838089">
                <a:off x="-85087" y="2377006"/>
                <a:ext cx="1916078" cy="2476314"/>
                <a:chOff x="659413" y="2282127"/>
                <a:chExt cx="1916078" cy="2476314"/>
              </a:xfrm>
            </p:grpSpPr>
            <p:grpSp>
              <p:nvGrpSpPr>
                <p:cNvPr id="25" name="群組 19">
                  <a:extLst>
                    <a:ext uri="{FF2B5EF4-FFF2-40B4-BE49-F238E27FC236}">
                      <a16:creationId xmlns:a16="http://schemas.microsoft.com/office/drawing/2014/main" id="{A671703A-4872-904B-8D72-1DDDDA4F0BD3}"/>
                    </a:ext>
                  </a:extLst>
                </p:cNvPr>
                <p:cNvGrpSpPr/>
                <p:nvPr/>
              </p:nvGrpSpPr>
              <p:grpSpPr>
                <a:xfrm rot="18106256" flipH="1">
                  <a:off x="1221457" y="2282127"/>
                  <a:ext cx="1014949" cy="1014949"/>
                  <a:chOff x="3375501" y="2635069"/>
                  <a:chExt cx="1184801" cy="1184801"/>
                </a:xfrm>
              </p:grpSpPr>
              <p:sp>
                <p:nvSpPr>
                  <p:cNvPr id="32" name="Shape 279">
                    <a:extLst>
                      <a:ext uri="{FF2B5EF4-FFF2-40B4-BE49-F238E27FC236}">
                        <a16:creationId xmlns:a16="http://schemas.microsoft.com/office/drawing/2014/main" id="{BEDA415C-F838-3445-ABD7-62143ED1CF7F}"/>
                      </a:ext>
                    </a:extLst>
                  </p:cNvPr>
                  <p:cNvSpPr/>
                  <p:nvPr/>
                </p:nvSpPr>
                <p:spPr>
                  <a:xfrm rot="5400000">
                    <a:off x="3375501" y="2635069"/>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33" name="Shape 280">
                    <a:extLst>
                      <a:ext uri="{FF2B5EF4-FFF2-40B4-BE49-F238E27FC236}">
                        <a16:creationId xmlns:a16="http://schemas.microsoft.com/office/drawing/2014/main" id="{4BFEF5BF-5C50-254A-8E79-42EF89B1EFB9}"/>
                      </a:ext>
                    </a:extLst>
                  </p:cNvPr>
                  <p:cNvSpPr/>
                  <p:nvPr/>
                </p:nvSpPr>
                <p:spPr>
                  <a:xfrm rot="2700000">
                    <a:off x="3439953" y="2692477"/>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nvGrpSpPr>
                <p:cNvPr id="26" name="群組 22">
                  <a:extLst>
                    <a:ext uri="{FF2B5EF4-FFF2-40B4-BE49-F238E27FC236}">
                      <a16:creationId xmlns:a16="http://schemas.microsoft.com/office/drawing/2014/main" id="{6D147808-7350-4545-8318-64F7CE2CC766}"/>
                    </a:ext>
                  </a:extLst>
                </p:cNvPr>
                <p:cNvGrpSpPr/>
                <p:nvPr/>
              </p:nvGrpSpPr>
              <p:grpSpPr>
                <a:xfrm rot="7306256" flipH="1" flipV="1">
                  <a:off x="659413" y="3184141"/>
                  <a:ext cx="1014949" cy="1014949"/>
                  <a:chOff x="3377220" y="2581728"/>
                  <a:chExt cx="1184801" cy="1184801"/>
                </a:xfrm>
              </p:grpSpPr>
              <p:sp>
                <p:nvSpPr>
                  <p:cNvPr id="30" name="Shape 279">
                    <a:extLst>
                      <a:ext uri="{FF2B5EF4-FFF2-40B4-BE49-F238E27FC236}">
                        <a16:creationId xmlns:a16="http://schemas.microsoft.com/office/drawing/2014/main" id="{6847BEE0-35FA-9D45-B277-76B39D836581}"/>
                      </a:ext>
                    </a:extLst>
                  </p:cNvPr>
                  <p:cNvSpPr/>
                  <p:nvPr/>
                </p:nvSpPr>
                <p:spPr>
                  <a:xfrm rot="5400000">
                    <a:off x="3377220" y="2581728"/>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31" name="Shape 280">
                    <a:extLst>
                      <a:ext uri="{FF2B5EF4-FFF2-40B4-BE49-F238E27FC236}">
                        <a16:creationId xmlns:a16="http://schemas.microsoft.com/office/drawing/2014/main" id="{490C169D-9C01-0A49-A246-EEE91C1E30F5}"/>
                      </a:ext>
                    </a:extLst>
                  </p:cNvPr>
                  <p:cNvSpPr/>
                  <p:nvPr/>
                </p:nvSpPr>
                <p:spPr>
                  <a:xfrm rot="2700000">
                    <a:off x="3441672" y="2639134"/>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nvGrpSpPr>
                <p:cNvPr id="27" name="群組 25">
                  <a:extLst>
                    <a:ext uri="{FF2B5EF4-FFF2-40B4-BE49-F238E27FC236}">
                      <a16:creationId xmlns:a16="http://schemas.microsoft.com/office/drawing/2014/main" id="{793B2C50-328F-2342-BCD7-96595103A268}"/>
                    </a:ext>
                  </a:extLst>
                </p:cNvPr>
                <p:cNvGrpSpPr/>
                <p:nvPr/>
              </p:nvGrpSpPr>
              <p:grpSpPr>
                <a:xfrm rot="2039683" flipH="1" flipV="1">
                  <a:off x="1560542" y="3743492"/>
                  <a:ext cx="1014949" cy="1014949"/>
                  <a:chOff x="3363160" y="2603372"/>
                  <a:chExt cx="1184801" cy="1184801"/>
                </a:xfrm>
              </p:grpSpPr>
              <p:sp>
                <p:nvSpPr>
                  <p:cNvPr id="28" name="Shape 279">
                    <a:extLst>
                      <a:ext uri="{FF2B5EF4-FFF2-40B4-BE49-F238E27FC236}">
                        <a16:creationId xmlns:a16="http://schemas.microsoft.com/office/drawing/2014/main" id="{BFEDAC15-8AF2-2846-8723-47A17F523064}"/>
                      </a:ext>
                    </a:extLst>
                  </p:cNvPr>
                  <p:cNvSpPr/>
                  <p:nvPr/>
                </p:nvSpPr>
                <p:spPr>
                  <a:xfrm rot="5260893">
                    <a:off x="3363160" y="2603372"/>
                    <a:ext cx="1184801" cy="1184801"/>
                  </a:xfrm>
                  <a:prstGeom prst="teardrop">
                    <a:avLst>
                      <a:gd name="adj" fmla="val 100000"/>
                    </a:avLst>
                  </a:prstGeom>
                  <a:solidFill>
                    <a:srgbClr val="85D8DE"/>
                  </a:solidFill>
                  <a:ln>
                    <a:noFill/>
                  </a:ln>
                </p:spPr>
                <p:txBody>
                  <a:bodyPr wrap="square" lIns="91425" tIns="45700" rIns="91425" bIns="45700" anchor="ctr" anchorCtr="0">
                    <a:noAutofit/>
                  </a:bodyPr>
                  <a:lstStyle/>
                  <a:p>
                    <a:pPr marL="0" marR="0" lvl="0" indent="0" algn="ctr" rtl="0">
                      <a:spcBef>
                        <a:spcPts val="0"/>
                      </a:spcBef>
                      <a:buNone/>
                    </a:pPr>
                    <a:endParaRPr sz="1800">
                      <a:cs typeface="+mn-ea"/>
                      <a:sym typeface="+mn-lt"/>
                    </a:endParaRPr>
                  </a:p>
                </p:txBody>
              </p:sp>
              <p:sp>
                <p:nvSpPr>
                  <p:cNvPr id="29" name="Shape 280">
                    <a:extLst>
                      <a:ext uri="{FF2B5EF4-FFF2-40B4-BE49-F238E27FC236}">
                        <a16:creationId xmlns:a16="http://schemas.microsoft.com/office/drawing/2014/main" id="{DED7C5F4-D59D-3243-B2B3-9A87DA684E0F}"/>
                      </a:ext>
                    </a:extLst>
                  </p:cNvPr>
                  <p:cNvSpPr/>
                  <p:nvPr/>
                </p:nvSpPr>
                <p:spPr>
                  <a:xfrm rot="2560893">
                    <a:off x="3427613" y="2660779"/>
                    <a:ext cx="1058759" cy="1058760"/>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cs typeface="+mn-ea"/>
                      <a:sym typeface="+mn-lt"/>
                    </a:endParaRPr>
                  </a:p>
                </p:txBody>
              </p:sp>
            </p:grpSp>
          </p:grpSp>
          <p:pic>
            <p:nvPicPr>
              <p:cNvPr id="22" name="圖片 34">
                <a:extLst>
                  <a:ext uri="{FF2B5EF4-FFF2-40B4-BE49-F238E27FC236}">
                    <a16:creationId xmlns:a16="http://schemas.microsoft.com/office/drawing/2014/main" id="{75E09817-092B-7548-9263-D37873F622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025" y="3400720"/>
                <a:ext cx="557003" cy="557003"/>
              </a:xfrm>
              <a:prstGeom prst="rect">
                <a:avLst/>
              </a:prstGeom>
              <a:effectLst>
                <a:outerShdw blurRad="63500" sx="102000" sy="102000" algn="ctr" rotWithShape="0">
                  <a:prstClr val="black">
                    <a:alpha val="40000"/>
                  </a:prstClr>
                </a:outerShdw>
              </a:effectLst>
            </p:spPr>
          </p:pic>
          <p:pic>
            <p:nvPicPr>
              <p:cNvPr id="23" name="圖片 52">
                <a:extLst>
                  <a:ext uri="{FF2B5EF4-FFF2-40B4-BE49-F238E27FC236}">
                    <a16:creationId xmlns:a16="http://schemas.microsoft.com/office/drawing/2014/main" id="{AD196CF0-6AC3-E342-8AB6-3058278C22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449" y="2646844"/>
                <a:ext cx="558000" cy="558000"/>
              </a:xfrm>
              <a:prstGeom prst="rect">
                <a:avLst/>
              </a:prstGeom>
              <a:effectLst>
                <a:outerShdw blurRad="63500" sx="102000" sy="102000" algn="ctr" rotWithShape="0">
                  <a:prstClr val="black">
                    <a:alpha val="40000"/>
                  </a:prstClr>
                </a:outerShdw>
              </a:effectLst>
            </p:spPr>
          </p:pic>
          <p:pic>
            <p:nvPicPr>
              <p:cNvPr id="24" name="圖片 6">
                <a:extLst>
                  <a:ext uri="{FF2B5EF4-FFF2-40B4-BE49-F238E27FC236}">
                    <a16:creationId xmlns:a16="http://schemas.microsoft.com/office/drawing/2014/main" id="{8014FA8F-EC99-3F4F-BB39-90F24C873E0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7199" y="4153997"/>
                <a:ext cx="576936" cy="558000"/>
              </a:xfrm>
              <a:prstGeom prst="roundRect">
                <a:avLst>
                  <a:gd name="adj" fmla="val 17421"/>
                </a:avLst>
              </a:prstGeom>
              <a:effectLst>
                <a:outerShdw blurRad="63500" sx="102000" sy="102000" algn="ctr" rotWithShape="0">
                  <a:prstClr val="black">
                    <a:alpha val="40000"/>
                  </a:prstClr>
                </a:outerShdw>
              </a:effectLst>
            </p:spPr>
          </p:pic>
        </p:grpSp>
        <p:sp>
          <p:nvSpPr>
            <p:cNvPr id="35" name="文字方塊 38">
              <a:extLst>
                <a:ext uri="{FF2B5EF4-FFF2-40B4-BE49-F238E27FC236}">
                  <a16:creationId xmlns:a16="http://schemas.microsoft.com/office/drawing/2014/main" id="{AB6B6716-AF56-3047-B956-82400A5B2E5E}"/>
                </a:ext>
              </a:extLst>
            </p:cNvPr>
            <p:cNvSpPr txBox="1"/>
            <p:nvPr/>
          </p:nvSpPr>
          <p:spPr>
            <a:xfrm>
              <a:off x="6012954" y="3255166"/>
              <a:ext cx="830887" cy="221607"/>
            </a:xfrm>
            <a:prstGeom prst="rect">
              <a:avLst/>
            </a:prstGeom>
            <a:noFill/>
          </p:spPr>
          <p:txBody>
            <a:bodyPr wrap="square" rtlCol="0" anchor="t">
              <a:spAutoFit/>
            </a:bodyPr>
            <a:lstStyle/>
            <a:p>
              <a:pPr algn="ctr"/>
              <a:r>
                <a:rPr lang="en-US" altLang="zh-TW" sz="1000" b="1">
                  <a:cs typeface="+mn-ea"/>
                  <a:sym typeface="+mn-lt"/>
                </a:rPr>
                <a:t>USB 3.0</a:t>
              </a:r>
            </a:p>
          </p:txBody>
        </p:sp>
        <p:sp>
          <p:nvSpPr>
            <p:cNvPr id="36" name="文字方塊 40">
              <a:extLst>
                <a:ext uri="{FF2B5EF4-FFF2-40B4-BE49-F238E27FC236}">
                  <a16:creationId xmlns:a16="http://schemas.microsoft.com/office/drawing/2014/main" id="{F244C7D7-F7B5-024B-95F7-FB84426DB9C6}"/>
                </a:ext>
              </a:extLst>
            </p:cNvPr>
            <p:cNvSpPr txBox="1"/>
            <p:nvPr/>
          </p:nvSpPr>
          <p:spPr>
            <a:xfrm>
              <a:off x="3751656" y="3286308"/>
              <a:ext cx="830887" cy="221607"/>
            </a:xfrm>
            <a:prstGeom prst="rect">
              <a:avLst/>
            </a:prstGeom>
            <a:noFill/>
          </p:spPr>
          <p:txBody>
            <a:bodyPr wrap="square" rtlCol="0" anchor="t">
              <a:spAutoFit/>
            </a:bodyPr>
            <a:lstStyle/>
            <a:p>
              <a:pPr algn="ctr"/>
              <a:r>
                <a:rPr lang="en-US" altLang="zh-TW" sz="1000" b="1">
                  <a:cs typeface="+mn-ea"/>
                  <a:sym typeface="+mn-lt"/>
                </a:rPr>
                <a:t>USB 3.0</a:t>
              </a:r>
            </a:p>
          </p:txBody>
        </p:sp>
        <p:sp>
          <p:nvSpPr>
            <p:cNvPr id="39" name="文字方塊 37">
              <a:extLst>
                <a:ext uri="{FF2B5EF4-FFF2-40B4-BE49-F238E27FC236}">
                  <a16:creationId xmlns:a16="http://schemas.microsoft.com/office/drawing/2014/main" id="{9E12A87C-AF52-E44F-8A7D-0904550EEEFD}"/>
                </a:ext>
              </a:extLst>
            </p:cNvPr>
            <p:cNvSpPr txBox="1"/>
            <p:nvPr/>
          </p:nvSpPr>
          <p:spPr>
            <a:xfrm>
              <a:off x="4636736" y="4481885"/>
              <a:ext cx="1210825" cy="249308"/>
            </a:xfrm>
            <a:prstGeom prst="rect">
              <a:avLst/>
            </a:prstGeom>
            <a:noFill/>
          </p:spPr>
          <p:txBody>
            <a:bodyPr wrap="square" rtlCol="0" anchor="t">
              <a:spAutoFit/>
            </a:bodyPr>
            <a:lstStyle/>
            <a:p>
              <a:pPr algn="ctr"/>
              <a:r>
                <a:rPr lang="en-US" altLang="zh-TW" sz="1200" b="1">
                  <a:cs typeface="+mn-ea"/>
                  <a:sym typeface="+mn-lt"/>
                </a:rPr>
                <a:t>TR-004</a:t>
              </a:r>
            </a:p>
          </p:txBody>
        </p:sp>
        <p:sp>
          <p:nvSpPr>
            <p:cNvPr id="40" name="文字方塊 37">
              <a:extLst>
                <a:ext uri="{FF2B5EF4-FFF2-40B4-BE49-F238E27FC236}">
                  <a16:creationId xmlns:a16="http://schemas.microsoft.com/office/drawing/2014/main" id="{A2E8EFFB-3705-494C-9A75-2408172844D1}"/>
                </a:ext>
              </a:extLst>
            </p:cNvPr>
            <p:cNvSpPr txBox="1"/>
            <p:nvPr/>
          </p:nvSpPr>
          <p:spPr>
            <a:xfrm>
              <a:off x="4606254" y="2363602"/>
              <a:ext cx="1210825" cy="277009"/>
            </a:xfrm>
            <a:prstGeom prst="rect">
              <a:avLst/>
            </a:prstGeom>
            <a:noFill/>
          </p:spPr>
          <p:txBody>
            <a:bodyPr wrap="square" rtlCol="0" anchor="t">
              <a:spAutoFit/>
            </a:bodyPr>
            <a:lstStyle/>
            <a:p>
              <a:pPr algn="ctr"/>
              <a:r>
                <a:rPr lang="en-US" altLang="zh-TW" sz="1400" b="1">
                  <a:cs typeface="+mn-ea"/>
                  <a:sym typeface="+mn-lt"/>
                </a:rPr>
                <a:t>Two modes</a:t>
              </a:r>
            </a:p>
          </p:txBody>
        </p:sp>
        <p:sp>
          <p:nvSpPr>
            <p:cNvPr id="34" name="文字方塊 37">
              <a:extLst>
                <a:ext uri="{FF2B5EF4-FFF2-40B4-BE49-F238E27FC236}">
                  <a16:creationId xmlns:a16="http://schemas.microsoft.com/office/drawing/2014/main" id="{DFC76267-16A2-F149-BB63-884B9F1FE634}"/>
                </a:ext>
              </a:extLst>
            </p:cNvPr>
            <p:cNvSpPr txBox="1"/>
            <p:nvPr/>
          </p:nvSpPr>
          <p:spPr>
            <a:xfrm>
              <a:off x="2802847" y="3775491"/>
              <a:ext cx="1210825" cy="249308"/>
            </a:xfrm>
            <a:prstGeom prst="rect">
              <a:avLst/>
            </a:prstGeom>
            <a:noFill/>
          </p:spPr>
          <p:txBody>
            <a:bodyPr wrap="square" rtlCol="0" anchor="t">
              <a:spAutoFit/>
            </a:bodyPr>
            <a:lstStyle/>
            <a:p>
              <a:pPr algn="ctr"/>
              <a:r>
                <a:rPr lang="en-US" altLang="zh-TW" sz="1200" b="1">
                  <a:cs typeface="+mn-ea"/>
                  <a:sym typeface="+mn-lt"/>
                </a:rPr>
                <a:t>TBS-464</a:t>
              </a:r>
            </a:p>
          </p:txBody>
        </p:sp>
      </p:grpSp>
      <p:grpSp>
        <p:nvGrpSpPr>
          <p:cNvPr id="42" name="群組 41">
            <a:extLst>
              <a:ext uri="{FF2B5EF4-FFF2-40B4-BE49-F238E27FC236}">
                <a16:creationId xmlns:a16="http://schemas.microsoft.com/office/drawing/2014/main" id="{0D7C86EE-0735-4ED1-957C-BCB5EE328775}"/>
              </a:ext>
            </a:extLst>
          </p:cNvPr>
          <p:cNvGrpSpPr/>
          <p:nvPr/>
        </p:nvGrpSpPr>
        <p:grpSpPr>
          <a:xfrm>
            <a:off x="2837841" y="3120548"/>
            <a:ext cx="1485929" cy="801496"/>
            <a:chOff x="3009413" y="2571750"/>
            <a:chExt cx="6152681" cy="3318698"/>
          </a:xfrm>
        </p:grpSpPr>
        <p:pic>
          <p:nvPicPr>
            <p:cNvPr id="43" name="圖片 42">
              <a:extLst>
                <a:ext uri="{FF2B5EF4-FFF2-40B4-BE49-F238E27FC236}">
                  <a16:creationId xmlns:a16="http://schemas.microsoft.com/office/drawing/2014/main" id="{075667A1-8C58-45F9-96B3-6EC66CC572D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009413" y="4544505"/>
              <a:ext cx="6152681" cy="665265"/>
            </a:xfrm>
            <a:prstGeom prst="rect">
              <a:avLst/>
            </a:prstGeom>
          </p:spPr>
        </p:pic>
        <p:pic>
          <p:nvPicPr>
            <p:cNvPr id="44" name="圖片 43">
              <a:extLst>
                <a:ext uri="{FF2B5EF4-FFF2-40B4-BE49-F238E27FC236}">
                  <a16:creationId xmlns:a16="http://schemas.microsoft.com/office/drawing/2014/main" id="{D2C1DCEB-2D8C-435F-86FD-E6B87229954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392659" y="2571750"/>
              <a:ext cx="5308973" cy="3318698"/>
            </a:xfrm>
            <a:prstGeom prst="rect">
              <a:avLst/>
            </a:prstGeom>
          </p:spPr>
        </p:pic>
      </p:grpSp>
    </p:spTree>
    <p:extLst>
      <p:ext uri="{BB962C8B-B14F-4D97-AF65-F5344CB8AC3E}">
        <p14:creationId xmlns:p14="http://schemas.microsoft.com/office/powerpoint/2010/main" val="340906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CFB4C2F2-2FB5-4E51-B80A-60C2A702C56B}"/>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1" name="圖片 10">
            <a:extLst>
              <a:ext uri="{FF2B5EF4-FFF2-40B4-BE49-F238E27FC236}">
                <a16:creationId xmlns:a16="http://schemas.microsoft.com/office/drawing/2014/main" id="{07DC7F25-E506-4F69-80AA-CF9FED7DD6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4528" y="1113315"/>
            <a:ext cx="4530737" cy="3811351"/>
          </a:xfrm>
          <a:prstGeom prst="rect">
            <a:avLst/>
          </a:prstGeom>
          <a:effectLst>
            <a:outerShdw blurRad="317500" dist="38100" dir="2700000" sx="98000" sy="98000" algn="tl" rotWithShape="0">
              <a:prstClr val="black">
                <a:alpha val="23000"/>
              </a:prstClr>
            </a:outerShdw>
          </a:effectLst>
        </p:spPr>
      </p:pic>
      <p:cxnSp>
        <p:nvCxnSpPr>
          <p:cNvPr id="12" name="直線單箭頭接點 26">
            <a:extLst>
              <a:ext uri="{FF2B5EF4-FFF2-40B4-BE49-F238E27FC236}">
                <a16:creationId xmlns:a16="http://schemas.microsoft.com/office/drawing/2014/main" id="{1F61D139-F861-4E64-A259-06D2C103FC69}"/>
              </a:ext>
            </a:extLst>
          </p:cNvPr>
          <p:cNvCxnSpPr>
            <a:cxnSpLocks/>
          </p:cNvCxnSpPr>
          <p:nvPr/>
        </p:nvCxnSpPr>
        <p:spPr>
          <a:xfrm flipH="1">
            <a:off x="2222989" y="2455599"/>
            <a:ext cx="3173848" cy="0"/>
          </a:xfrm>
          <a:prstGeom prst="straightConnector1">
            <a:avLst/>
          </a:prstGeom>
          <a:noFill/>
          <a:ln w="19050" cap="rnd" cmpd="sng">
            <a:solidFill>
              <a:srgbClr val="ED7D31"/>
            </a:solidFill>
            <a:prstDash val="solid"/>
            <a:round/>
            <a:headEnd type="oval" w="lg" len="lg"/>
            <a:tailEnd type="none" w="lg" len="lg"/>
          </a:ln>
          <a:effectLst/>
        </p:spPr>
      </p:cxnSp>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270933" y="166046"/>
            <a:ext cx="8661399" cy="822960"/>
          </a:xfrm>
          <a:effectLst/>
        </p:spPr>
        <p:txBody>
          <a:bodyPr>
            <a:normAutofit/>
          </a:bodyPr>
          <a:lstStyle/>
          <a:p>
            <a:pPr algn="ctr"/>
            <a:r>
              <a:rPr lang="en-US" altLang="zh-CN" sz="3200">
                <a:solidFill>
                  <a:schemeClr val="bg2">
                    <a:lumMod val="10000"/>
                  </a:schemeClr>
                </a:solidFill>
                <a:latin typeface="+mn-lt"/>
                <a:ea typeface="+mn-ea"/>
                <a:cs typeface="+mn-ea"/>
                <a:sym typeface="+mn-lt"/>
              </a:rPr>
              <a:t>M.2 SSD for the best performance</a:t>
            </a:r>
            <a:endParaRPr lang="en-US" sz="3200">
              <a:solidFill>
                <a:schemeClr val="bg2">
                  <a:lumMod val="10000"/>
                </a:schemeClr>
              </a:solidFill>
              <a:latin typeface="+mn-lt"/>
              <a:ea typeface="+mn-ea"/>
              <a:cs typeface="+mn-ea"/>
              <a:sym typeface="+mn-lt"/>
            </a:endParaRPr>
          </a:p>
        </p:txBody>
      </p:sp>
      <p:sp>
        <p:nvSpPr>
          <p:cNvPr id="20" name="TextBox 19">
            <a:extLst>
              <a:ext uri="{FF2B5EF4-FFF2-40B4-BE49-F238E27FC236}">
                <a16:creationId xmlns:a16="http://schemas.microsoft.com/office/drawing/2014/main" id="{E375B476-5235-AC44-BBBC-6B66FDFBCE95}"/>
              </a:ext>
            </a:extLst>
          </p:cNvPr>
          <p:cNvSpPr txBox="1"/>
          <p:nvPr/>
        </p:nvSpPr>
        <p:spPr>
          <a:xfrm>
            <a:off x="5539830" y="1993934"/>
            <a:ext cx="3461176" cy="923330"/>
          </a:xfrm>
          <a:prstGeom prst="rect">
            <a:avLst/>
          </a:prstGeom>
          <a:noFill/>
        </p:spPr>
        <p:txBody>
          <a:bodyPr wrap="square" rtlCol="0">
            <a:spAutoFit/>
          </a:bodyPr>
          <a:lstStyle/>
          <a:p>
            <a:r>
              <a:rPr lang="en-US" altLang="zh-CN">
                <a:cs typeface="+mn-ea"/>
                <a:sym typeface="+mn-lt"/>
              </a:rPr>
              <a:t>4 x M.2 2280 </a:t>
            </a:r>
            <a:r>
              <a:rPr lang="en-US" altLang="zh-TW" err="1">
                <a:cs typeface="+mn-ea"/>
                <a:sym typeface="+mn-lt"/>
              </a:rPr>
              <a:t>NVMe</a:t>
            </a:r>
            <a:r>
              <a:rPr lang="en-US" altLang="zh-TW">
                <a:cs typeface="+mn-ea"/>
                <a:sym typeface="+mn-lt"/>
              </a:rPr>
              <a:t> Gen 3 x 2 </a:t>
            </a:r>
            <a:r>
              <a:rPr lang="en-US" altLang="zh-CN">
                <a:cs typeface="+mn-ea"/>
                <a:sym typeface="+mn-lt"/>
              </a:rPr>
              <a:t>SSD</a:t>
            </a:r>
            <a:r>
              <a:rPr lang="zh-TW" altLang="en-US">
                <a:cs typeface="+mn-ea"/>
                <a:sym typeface="+mn-lt"/>
              </a:rPr>
              <a:t> </a:t>
            </a:r>
            <a:r>
              <a:rPr lang="en-US" altLang="zh-TW">
                <a:cs typeface="+mn-ea"/>
                <a:sym typeface="+mn-lt"/>
              </a:rPr>
              <a:t>slots</a:t>
            </a:r>
          </a:p>
          <a:p>
            <a:r>
              <a:rPr lang="en-US" altLang="zh-TW">
                <a:cs typeface="+mn-ea"/>
                <a:sym typeface="+mn-lt"/>
              </a:rPr>
              <a:t>(</a:t>
            </a:r>
            <a:r>
              <a:rPr lang="en-US" altLang="zh-CN">
                <a:cs typeface="+mn-ea"/>
                <a:sym typeface="+mn-lt"/>
              </a:rPr>
              <a:t>optional SSD purchase)</a:t>
            </a:r>
            <a:endParaRPr lang="en-US">
              <a:cs typeface="+mn-ea"/>
              <a:sym typeface="+mn-lt"/>
            </a:endParaRPr>
          </a:p>
        </p:txBody>
      </p:sp>
    </p:spTree>
    <p:extLst>
      <p:ext uri="{BB962C8B-B14F-4D97-AF65-F5344CB8AC3E}">
        <p14:creationId xmlns:p14="http://schemas.microsoft.com/office/powerpoint/2010/main" val="718218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69" name="箭號: 向右 68">
            <a:extLst>
              <a:ext uri="{FF2B5EF4-FFF2-40B4-BE49-F238E27FC236}">
                <a16:creationId xmlns:a16="http://schemas.microsoft.com/office/drawing/2014/main" id="{B24DE1F0-BCA1-450A-AC23-61A0CE9391F5}"/>
              </a:ext>
            </a:extLst>
          </p:cNvPr>
          <p:cNvSpPr/>
          <p:nvPr/>
        </p:nvSpPr>
        <p:spPr>
          <a:xfrm rot="10800000" flipH="1">
            <a:off x="5383245" y="2616213"/>
            <a:ext cx="1972639" cy="734830"/>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0" name="箭號: 向右 69">
            <a:extLst>
              <a:ext uri="{FF2B5EF4-FFF2-40B4-BE49-F238E27FC236}">
                <a16:creationId xmlns:a16="http://schemas.microsoft.com/office/drawing/2014/main" id="{2873B383-2DEA-4732-8344-4FDED82B2D72}"/>
              </a:ext>
            </a:extLst>
          </p:cNvPr>
          <p:cNvSpPr/>
          <p:nvPr/>
        </p:nvSpPr>
        <p:spPr>
          <a:xfrm rot="10800000" flipH="1">
            <a:off x="1698696" y="3092393"/>
            <a:ext cx="1987692"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71" name="箭號: 向右 70">
            <a:extLst>
              <a:ext uri="{FF2B5EF4-FFF2-40B4-BE49-F238E27FC236}">
                <a16:creationId xmlns:a16="http://schemas.microsoft.com/office/drawing/2014/main" id="{B821D021-4866-40F0-8A63-8D08497B5DA0}"/>
              </a:ext>
            </a:extLst>
          </p:cNvPr>
          <p:cNvSpPr/>
          <p:nvPr/>
        </p:nvSpPr>
        <p:spPr>
          <a:xfrm rot="10800000" flipH="1">
            <a:off x="5383314" y="3845216"/>
            <a:ext cx="1972639" cy="752597"/>
          </a:xfrm>
          <a:prstGeom prst="rightArrow">
            <a:avLst>
              <a:gd name="adj1" fmla="val 50000"/>
              <a:gd name="adj2" fmla="val 43081"/>
            </a:avLst>
          </a:prstGeom>
          <a:gradFill>
            <a:gsLst>
              <a:gs pos="92391">
                <a:srgbClr val="FA9F4C"/>
              </a:gs>
              <a:gs pos="1087">
                <a:srgbClr val="FCA538"/>
              </a:gs>
              <a:gs pos="64681">
                <a:srgbClr val="F36E55"/>
              </a:gs>
              <a:gs pos="33000">
                <a:srgbClr val="F36E5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211" name="Google Shape;211;p23"/>
          <p:cNvSpPr txBox="1">
            <a:spLocks noGrp="1"/>
          </p:cNvSpPr>
          <p:nvPr>
            <p:ph type="title"/>
          </p:nvPr>
        </p:nvSpPr>
        <p:spPr>
          <a:xfrm>
            <a:off x="0" y="116840"/>
            <a:ext cx="9143999" cy="8229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solidFill>
                  <a:schemeClr val="bg2">
                    <a:lumMod val="10000"/>
                  </a:schemeClr>
                </a:solidFill>
                <a:latin typeface="+mn-lt"/>
                <a:ea typeface="+mn-ea"/>
                <a:cs typeface="+mn-ea"/>
                <a:sym typeface="+mn-lt"/>
              </a:rPr>
              <a:t>QuMagie</a:t>
            </a:r>
          </a:p>
        </p:txBody>
      </p:sp>
      <p:sp>
        <p:nvSpPr>
          <p:cNvPr id="213" name="Google Shape;213;p23"/>
          <p:cNvSpPr txBox="1">
            <a:spLocks noGrp="1"/>
          </p:cNvSpPr>
          <p:nvPr>
            <p:ph type="body" idx="4294967295"/>
          </p:nvPr>
        </p:nvSpPr>
        <p:spPr>
          <a:xfrm>
            <a:off x="574823" y="1099650"/>
            <a:ext cx="8159828" cy="3092450"/>
          </a:xfrm>
          <a:prstGeom prst="rect">
            <a:avLst/>
          </a:prstGeom>
        </p:spPr>
        <p:txBody>
          <a:bodyPr spcFirstLastPara="1" wrap="square" lIns="91425" tIns="91425" rIns="91425" bIns="91425" anchor="t" anchorCtr="0">
            <a:noAutofit/>
          </a:bodyPr>
          <a:lstStyle/>
          <a:p>
            <a:pPr marL="0" lvl="0" indent="0" algn="l" rtl="0">
              <a:lnSpc>
                <a:spcPts val="2300"/>
              </a:lnSpc>
              <a:spcBef>
                <a:spcPts val="600"/>
              </a:spcBef>
              <a:spcAft>
                <a:spcPts val="0"/>
              </a:spcAft>
              <a:buSzPts val="1600"/>
              <a:buNone/>
            </a:pPr>
            <a:r>
              <a:rPr lang="en" sz="1800" b="1">
                <a:cs typeface="+mn-ea"/>
                <a:sym typeface="+mn-lt"/>
              </a:rPr>
              <a:t>What is QuMagie?</a:t>
            </a:r>
            <a:endParaRPr sz="1800" b="1">
              <a:cs typeface="+mn-ea"/>
              <a:sym typeface="+mn-lt"/>
            </a:endParaRPr>
          </a:p>
          <a:p>
            <a:pPr marL="269875" lvl="1" indent="-182563" algn="l" rtl="0">
              <a:lnSpc>
                <a:spcPts val="2300"/>
              </a:lnSpc>
              <a:spcBef>
                <a:spcPts val="0"/>
              </a:spcBef>
              <a:spcAft>
                <a:spcPts val="0"/>
              </a:spcAft>
              <a:buClr>
                <a:schemeClr val="bg2">
                  <a:lumMod val="50000"/>
                </a:schemeClr>
              </a:buClr>
              <a:buSzPct val="40000"/>
              <a:buFont typeface="Wingdings" panose="05000000000000000000" pitchFamily="2" charset="2"/>
              <a:buChar char="l"/>
            </a:pPr>
            <a:r>
              <a:rPr lang="en" sz="1500">
                <a:solidFill>
                  <a:schemeClr val="tx1"/>
                </a:solidFill>
                <a:cs typeface="+mn-ea"/>
                <a:sym typeface="+mn-lt"/>
              </a:rPr>
              <a:t>QuMagie is an AI-powered photo management solution with flexible storage space</a:t>
            </a:r>
            <a:endParaRPr lang="en-US" sz="1500">
              <a:solidFill>
                <a:schemeClr val="tx1"/>
              </a:solidFill>
              <a:cs typeface="+mn-ea"/>
              <a:sym typeface="+mn-lt"/>
            </a:endParaRPr>
          </a:p>
          <a:p>
            <a:pPr marL="269875" lvl="1" indent="-182563" algn="l" rtl="0">
              <a:lnSpc>
                <a:spcPts val="2300"/>
              </a:lnSpc>
              <a:spcBef>
                <a:spcPts val="0"/>
              </a:spcBef>
              <a:spcAft>
                <a:spcPts val="0"/>
              </a:spcAft>
              <a:buClr>
                <a:schemeClr val="bg2">
                  <a:lumMod val="50000"/>
                </a:schemeClr>
              </a:buClr>
              <a:buSzPct val="40000"/>
              <a:buFont typeface="Wingdings" panose="05000000000000000000" pitchFamily="2" charset="2"/>
              <a:buChar char="l"/>
            </a:pPr>
            <a:r>
              <a:rPr lang="en-US" sz="1500" err="1">
                <a:solidFill>
                  <a:schemeClr val="tx1"/>
                </a:solidFill>
                <a:cs typeface="+mn-ea"/>
                <a:sym typeface="+mn-lt"/>
              </a:rPr>
              <a:t>QuMagie</a:t>
            </a:r>
            <a:r>
              <a:rPr lang="en" sz="1500">
                <a:solidFill>
                  <a:schemeClr val="tx1"/>
                </a:solidFill>
                <a:cs typeface="+mn-ea"/>
                <a:sym typeface="+mn-lt"/>
              </a:rPr>
              <a:t> is a free application within QNAP NAS system</a:t>
            </a:r>
            <a:endParaRPr lang="zh-TW" altLang="en-US" sz="1500">
              <a:solidFill>
                <a:schemeClr val="tx1"/>
              </a:solidFill>
              <a:cs typeface="+mn-ea"/>
              <a:sym typeface="+mn-lt"/>
            </a:endParaRPr>
          </a:p>
        </p:txBody>
      </p:sp>
      <p:sp>
        <p:nvSpPr>
          <p:cNvPr id="33" name="文字方塊 32">
            <a:extLst>
              <a:ext uri="{FF2B5EF4-FFF2-40B4-BE49-F238E27FC236}">
                <a16:creationId xmlns:a16="http://schemas.microsoft.com/office/drawing/2014/main" id="{869F466C-B337-4A25-A254-5C86F22EA9F9}"/>
              </a:ext>
            </a:extLst>
          </p:cNvPr>
          <p:cNvSpPr txBox="1"/>
          <p:nvPr/>
        </p:nvSpPr>
        <p:spPr>
          <a:xfrm>
            <a:off x="5235971" y="2843343"/>
            <a:ext cx="2119913" cy="261610"/>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zh-TW" sz="1080" b="1">
                <a:solidFill>
                  <a:schemeClr val="bg1"/>
                </a:solidFill>
                <a:cs typeface="+mn-ea"/>
                <a:sym typeface="+mn-lt"/>
              </a:rPr>
              <a:t>Browse, Manage Photos</a:t>
            </a:r>
            <a:endParaRPr lang="zh-TW" altLang="en-US" sz="1080" b="1">
              <a:solidFill>
                <a:schemeClr val="bg1"/>
              </a:solidFill>
              <a:cs typeface="+mn-ea"/>
              <a:sym typeface="+mn-lt"/>
            </a:endParaRPr>
          </a:p>
        </p:txBody>
      </p:sp>
      <p:sp>
        <p:nvSpPr>
          <p:cNvPr id="37" name="文字方塊 36">
            <a:extLst>
              <a:ext uri="{FF2B5EF4-FFF2-40B4-BE49-F238E27FC236}">
                <a16:creationId xmlns:a16="http://schemas.microsoft.com/office/drawing/2014/main" id="{6092F14F-4CB8-45DF-881B-60A1A5AACBA2}"/>
              </a:ext>
            </a:extLst>
          </p:cNvPr>
          <p:cNvSpPr txBox="1"/>
          <p:nvPr/>
        </p:nvSpPr>
        <p:spPr>
          <a:xfrm>
            <a:off x="526863" y="4581700"/>
            <a:ext cx="1405359" cy="303096"/>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38" name="文字方塊 37">
            <a:extLst>
              <a:ext uri="{FF2B5EF4-FFF2-40B4-BE49-F238E27FC236}">
                <a16:creationId xmlns:a16="http://schemas.microsoft.com/office/drawing/2014/main" id="{4BF8E90F-9252-40EA-8995-1903E330DC3B}"/>
              </a:ext>
            </a:extLst>
          </p:cNvPr>
          <p:cNvSpPr txBox="1"/>
          <p:nvPr/>
        </p:nvSpPr>
        <p:spPr>
          <a:xfrm>
            <a:off x="526863" y="3650094"/>
            <a:ext cx="1405359" cy="303096"/>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50" name="文字方塊 49">
            <a:extLst>
              <a:ext uri="{FF2B5EF4-FFF2-40B4-BE49-F238E27FC236}">
                <a16:creationId xmlns:a16="http://schemas.microsoft.com/office/drawing/2014/main" id="{AD148C47-D384-4F90-8F04-50154B700011}"/>
              </a:ext>
            </a:extLst>
          </p:cNvPr>
          <p:cNvSpPr txBox="1"/>
          <p:nvPr/>
        </p:nvSpPr>
        <p:spPr>
          <a:xfrm>
            <a:off x="7056242" y="3661501"/>
            <a:ext cx="1405359" cy="303096"/>
          </a:xfrm>
          <a:prstGeom prst="rect">
            <a:avLst/>
          </a:prstGeom>
          <a:noFill/>
        </p:spPr>
        <p:txBody>
          <a:bodyPr wrap="square">
            <a:spAutoFit/>
          </a:bodyPr>
          <a:lstStyle/>
          <a:p>
            <a:pPr marL="0" lvl="0" indent="0" algn="ctr" rtl="0">
              <a:lnSpc>
                <a:spcPct val="115000"/>
              </a:lnSpc>
              <a:spcBef>
                <a:spcPts val="0"/>
              </a:spcBef>
              <a:spcAft>
                <a:spcPts val="0"/>
              </a:spcAft>
              <a:buNone/>
            </a:pPr>
            <a:r>
              <a:rPr lang="zh-TW" altLang="en-US" sz="1300" b="1">
                <a:solidFill>
                  <a:srgbClr val="FFFFFF"/>
                </a:solidFill>
                <a:cs typeface="+mn-ea"/>
                <a:sym typeface="+mn-lt"/>
              </a:rPr>
              <a:t>手持裝置</a:t>
            </a:r>
          </a:p>
        </p:txBody>
      </p:sp>
      <p:sp>
        <p:nvSpPr>
          <p:cNvPr id="63" name="文字方塊 62">
            <a:extLst>
              <a:ext uri="{FF2B5EF4-FFF2-40B4-BE49-F238E27FC236}">
                <a16:creationId xmlns:a16="http://schemas.microsoft.com/office/drawing/2014/main" id="{1531A845-DF5A-48D3-8872-FA931BF51687}"/>
              </a:ext>
            </a:extLst>
          </p:cNvPr>
          <p:cNvSpPr txBox="1"/>
          <p:nvPr/>
        </p:nvSpPr>
        <p:spPr>
          <a:xfrm>
            <a:off x="1354385" y="3339929"/>
            <a:ext cx="2544538" cy="261610"/>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zh-TW" sz="1080" b="1">
                <a:solidFill>
                  <a:schemeClr val="bg1"/>
                </a:solidFill>
                <a:cs typeface="+mn-ea"/>
                <a:sym typeface="+mn-lt"/>
              </a:rPr>
              <a:t>Upload, Backup Photos</a:t>
            </a:r>
            <a:endParaRPr lang="zh-TW" altLang="en-US" sz="1080" b="1">
              <a:solidFill>
                <a:schemeClr val="bg1"/>
              </a:solidFill>
              <a:cs typeface="+mn-ea"/>
              <a:sym typeface="+mn-lt"/>
            </a:endParaRPr>
          </a:p>
        </p:txBody>
      </p:sp>
      <p:sp>
        <p:nvSpPr>
          <p:cNvPr id="65" name="文字方塊 64">
            <a:extLst>
              <a:ext uri="{FF2B5EF4-FFF2-40B4-BE49-F238E27FC236}">
                <a16:creationId xmlns:a16="http://schemas.microsoft.com/office/drawing/2014/main" id="{319B7F37-1B80-49ED-A40D-E1490DAC54CB}"/>
              </a:ext>
            </a:extLst>
          </p:cNvPr>
          <p:cNvSpPr txBox="1"/>
          <p:nvPr/>
        </p:nvSpPr>
        <p:spPr>
          <a:xfrm>
            <a:off x="5322451" y="4095703"/>
            <a:ext cx="1788332" cy="261610"/>
          </a:xfrm>
          <a:prstGeom prst="rect">
            <a:avLst/>
          </a:prstGeom>
          <a:noFill/>
        </p:spPr>
        <p:txBody>
          <a:bodyPr wrap="square">
            <a:spAutoFit/>
          </a:bodyPr>
          <a:lstStyle/>
          <a:p>
            <a:pPr marL="0" marR="0" lvl="0" indent="0" algn="ctr" rtl="0">
              <a:lnSpc>
                <a:spcPct val="100000"/>
              </a:lnSpc>
              <a:spcBef>
                <a:spcPts val="0"/>
              </a:spcBef>
              <a:spcAft>
                <a:spcPts val="0"/>
              </a:spcAft>
              <a:buNone/>
            </a:pPr>
            <a:r>
              <a:rPr lang="en-US" altLang="zh-TW" sz="1080" b="1">
                <a:solidFill>
                  <a:schemeClr val="bg1"/>
                </a:solidFill>
                <a:cs typeface="+mn-ea"/>
                <a:sym typeface="+mn-lt"/>
              </a:rPr>
              <a:t>Share</a:t>
            </a:r>
            <a:r>
              <a:rPr lang="zh-TW" altLang="en-US" sz="1080" b="1">
                <a:solidFill>
                  <a:schemeClr val="bg1"/>
                </a:solidFill>
                <a:cs typeface="+mn-ea"/>
                <a:sym typeface="+mn-lt"/>
              </a:rPr>
              <a:t> </a:t>
            </a:r>
            <a:r>
              <a:rPr lang="en-US" altLang="zh-TW" sz="1080" b="1">
                <a:solidFill>
                  <a:schemeClr val="bg1"/>
                </a:solidFill>
                <a:cs typeface="+mn-ea"/>
                <a:sym typeface="+mn-lt"/>
              </a:rPr>
              <a:t>Photos</a:t>
            </a:r>
          </a:p>
        </p:txBody>
      </p:sp>
      <p:sp>
        <p:nvSpPr>
          <p:cNvPr id="72" name="矩形: 圓角 71">
            <a:extLst>
              <a:ext uri="{FF2B5EF4-FFF2-40B4-BE49-F238E27FC236}">
                <a16:creationId xmlns:a16="http://schemas.microsoft.com/office/drawing/2014/main" id="{7D105F3F-E963-4C36-AA7E-DDB2D46C8826}"/>
              </a:ext>
            </a:extLst>
          </p:cNvPr>
          <p:cNvSpPr/>
          <p:nvPr/>
        </p:nvSpPr>
        <p:spPr>
          <a:xfrm>
            <a:off x="3753010" y="4599706"/>
            <a:ext cx="1652855" cy="342147"/>
          </a:xfrm>
          <a:prstGeom prst="roundRect">
            <a:avLst>
              <a:gd name="adj" fmla="val 13461"/>
            </a:avLst>
          </a:prstGeom>
          <a:gradFill>
            <a:gsLst>
              <a:gs pos="100000">
                <a:srgbClr val="DB6BD3"/>
              </a:gs>
              <a:gs pos="0">
                <a:srgbClr val="4338D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3" name="圖形 2">
            <a:extLst>
              <a:ext uri="{FF2B5EF4-FFF2-40B4-BE49-F238E27FC236}">
                <a16:creationId xmlns:a16="http://schemas.microsoft.com/office/drawing/2014/main" id="{51B7623D-A894-4DDF-B8DE-31BCB98D4B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5600" y="2291442"/>
            <a:ext cx="968708" cy="2608058"/>
          </a:xfrm>
          <a:prstGeom prst="rect">
            <a:avLst/>
          </a:prstGeom>
          <a:effectLst>
            <a:outerShdw blurRad="342900" dist="177800" dir="3600000" algn="t" rotWithShape="0">
              <a:prstClr val="black">
                <a:alpha val="21000"/>
              </a:prstClr>
            </a:outerShdw>
          </a:effectLst>
        </p:spPr>
      </p:pic>
      <p:pic>
        <p:nvPicPr>
          <p:cNvPr id="5" name="圖形 4">
            <a:extLst>
              <a:ext uri="{FF2B5EF4-FFF2-40B4-BE49-F238E27FC236}">
                <a16:creationId xmlns:a16="http://schemas.microsoft.com/office/drawing/2014/main" id="{F134D271-ED9C-4DB6-A4E9-67C5C2655F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746486" y="2302455"/>
            <a:ext cx="1644320" cy="2165931"/>
          </a:xfrm>
          <a:prstGeom prst="rect">
            <a:avLst/>
          </a:prstGeom>
          <a:effectLst>
            <a:outerShdw blurRad="342900" dist="177800" dir="3600000" algn="t" rotWithShape="0">
              <a:prstClr val="black">
                <a:alpha val="21000"/>
              </a:prstClr>
            </a:outerShdw>
          </a:effectLst>
        </p:spPr>
      </p:pic>
      <p:pic>
        <p:nvPicPr>
          <p:cNvPr id="7" name="圖形 6">
            <a:extLst>
              <a:ext uri="{FF2B5EF4-FFF2-40B4-BE49-F238E27FC236}">
                <a16:creationId xmlns:a16="http://schemas.microsoft.com/office/drawing/2014/main" id="{C721AE4E-D9ED-4A12-8D4A-8E90828371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406044" y="2114561"/>
            <a:ext cx="983610" cy="1609544"/>
          </a:xfrm>
          <a:prstGeom prst="rect">
            <a:avLst/>
          </a:prstGeom>
          <a:effectLst>
            <a:outerShdw blurRad="342900" dist="177800" dir="3600000" algn="t" rotWithShape="0">
              <a:prstClr val="black">
                <a:alpha val="21000"/>
              </a:prstClr>
            </a:outerShdw>
          </a:effectLst>
        </p:spPr>
      </p:pic>
      <p:pic>
        <p:nvPicPr>
          <p:cNvPr id="9" name="圖形 8">
            <a:extLst>
              <a:ext uri="{FF2B5EF4-FFF2-40B4-BE49-F238E27FC236}">
                <a16:creationId xmlns:a16="http://schemas.microsoft.com/office/drawing/2014/main" id="{E23E9A1D-6B10-4DCF-B051-EFD283CCDFD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401238" y="3824494"/>
            <a:ext cx="983611" cy="834579"/>
          </a:xfrm>
          <a:prstGeom prst="rect">
            <a:avLst/>
          </a:prstGeom>
          <a:effectLst>
            <a:outerShdw blurRad="342900" dist="177800" dir="3600000" algn="t" rotWithShape="0">
              <a:prstClr val="black">
                <a:alpha val="21000"/>
              </a:prstClr>
            </a:outerShdw>
          </a:effectLst>
        </p:spPr>
      </p:pic>
      <p:pic>
        <p:nvPicPr>
          <p:cNvPr id="34" name="圖形 33">
            <a:extLst>
              <a:ext uri="{FF2B5EF4-FFF2-40B4-BE49-F238E27FC236}">
                <a16:creationId xmlns:a16="http://schemas.microsoft.com/office/drawing/2014/main" id="{91380EA8-4BCE-4C2D-9A5E-E3DB0A69F0B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95379" y="2410655"/>
            <a:ext cx="286124" cy="485745"/>
          </a:xfrm>
          <a:prstGeom prst="rect">
            <a:avLst/>
          </a:prstGeom>
        </p:spPr>
      </p:pic>
      <p:sp>
        <p:nvSpPr>
          <p:cNvPr id="35" name="文字方塊 34">
            <a:extLst>
              <a:ext uri="{FF2B5EF4-FFF2-40B4-BE49-F238E27FC236}">
                <a16:creationId xmlns:a16="http://schemas.microsoft.com/office/drawing/2014/main" id="{171984F5-9D07-4CA5-8225-F56ACD875EF1}"/>
              </a:ext>
            </a:extLst>
          </p:cNvPr>
          <p:cNvSpPr txBox="1"/>
          <p:nvPr/>
        </p:nvSpPr>
        <p:spPr>
          <a:xfrm>
            <a:off x="763700" y="2886670"/>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Mobile</a:t>
            </a:r>
            <a:endParaRPr lang="zh-TW" altLang="en-US" sz="1000" b="1">
              <a:solidFill>
                <a:srgbClr val="1E4A93"/>
              </a:solidFill>
              <a:cs typeface="+mn-ea"/>
              <a:sym typeface="+mn-lt"/>
            </a:endParaRPr>
          </a:p>
        </p:txBody>
      </p:sp>
      <p:sp>
        <p:nvSpPr>
          <p:cNvPr id="39" name="文字方塊 38">
            <a:extLst>
              <a:ext uri="{FF2B5EF4-FFF2-40B4-BE49-F238E27FC236}">
                <a16:creationId xmlns:a16="http://schemas.microsoft.com/office/drawing/2014/main" id="{E87405E0-FFD7-4C6B-88AB-662305D91216}"/>
              </a:ext>
            </a:extLst>
          </p:cNvPr>
          <p:cNvSpPr txBox="1"/>
          <p:nvPr/>
        </p:nvSpPr>
        <p:spPr>
          <a:xfrm>
            <a:off x="734653" y="3716929"/>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Camera</a:t>
            </a:r>
            <a:endParaRPr lang="zh-TW" altLang="en-US" sz="1000" b="1">
              <a:solidFill>
                <a:srgbClr val="1E4A93"/>
              </a:solidFill>
              <a:cs typeface="+mn-ea"/>
              <a:sym typeface="+mn-lt"/>
            </a:endParaRPr>
          </a:p>
        </p:txBody>
      </p:sp>
      <p:sp>
        <p:nvSpPr>
          <p:cNvPr id="41" name="文字方塊 40">
            <a:extLst>
              <a:ext uri="{FF2B5EF4-FFF2-40B4-BE49-F238E27FC236}">
                <a16:creationId xmlns:a16="http://schemas.microsoft.com/office/drawing/2014/main" id="{190F30C5-C9A0-41CA-A274-81EA26F37CB9}"/>
              </a:ext>
            </a:extLst>
          </p:cNvPr>
          <p:cNvSpPr txBox="1"/>
          <p:nvPr/>
        </p:nvSpPr>
        <p:spPr>
          <a:xfrm>
            <a:off x="735043" y="4599508"/>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PC</a:t>
            </a:r>
          </a:p>
        </p:txBody>
      </p:sp>
      <p:pic>
        <p:nvPicPr>
          <p:cNvPr id="42" name="圖形 41">
            <a:extLst>
              <a:ext uri="{FF2B5EF4-FFF2-40B4-BE49-F238E27FC236}">
                <a16:creationId xmlns:a16="http://schemas.microsoft.com/office/drawing/2014/main" id="{BB9CB1A9-8C45-4A41-9DF6-17038A8961D2}"/>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24918" y="3291652"/>
            <a:ext cx="552017" cy="444680"/>
          </a:xfrm>
          <a:prstGeom prst="rect">
            <a:avLst/>
          </a:prstGeom>
        </p:spPr>
      </p:pic>
      <p:pic>
        <p:nvPicPr>
          <p:cNvPr id="43" name="圖形 42">
            <a:extLst>
              <a:ext uri="{FF2B5EF4-FFF2-40B4-BE49-F238E27FC236}">
                <a16:creationId xmlns:a16="http://schemas.microsoft.com/office/drawing/2014/main" id="{3C867E14-F6A8-4912-B18E-BCD1D5929EFB}"/>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931786" y="4097989"/>
            <a:ext cx="586191" cy="497581"/>
          </a:xfrm>
          <a:prstGeom prst="rect">
            <a:avLst/>
          </a:prstGeom>
        </p:spPr>
      </p:pic>
      <p:sp>
        <p:nvSpPr>
          <p:cNvPr id="45" name="矩形: 圓角 44">
            <a:extLst>
              <a:ext uri="{FF2B5EF4-FFF2-40B4-BE49-F238E27FC236}">
                <a16:creationId xmlns:a16="http://schemas.microsoft.com/office/drawing/2014/main" id="{90E5AA0E-3600-4E71-8C52-1E954C3BD7CC}"/>
              </a:ext>
            </a:extLst>
          </p:cNvPr>
          <p:cNvSpPr/>
          <p:nvPr/>
        </p:nvSpPr>
        <p:spPr>
          <a:xfrm>
            <a:off x="3885580" y="2840829"/>
            <a:ext cx="1361593" cy="1441611"/>
          </a:xfrm>
          <a:prstGeom prst="roundRect">
            <a:avLst>
              <a:gd name="adj" fmla="val 5166"/>
            </a:avLst>
          </a:prstGeom>
          <a:gradFill>
            <a:gsLst>
              <a:gs pos="100000">
                <a:srgbClr val="2C6FD0"/>
              </a:gs>
              <a:gs pos="0">
                <a:srgbClr val="1F4B99"/>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60" name="Google Shape;216;p23">
            <a:extLst>
              <a:ext uri="{FF2B5EF4-FFF2-40B4-BE49-F238E27FC236}">
                <a16:creationId xmlns:a16="http://schemas.microsoft.com/office/drawing/2014/main" id="{FE8D472F-8D63-4A80-9B2F-0B827257A074}"/>
              </a:ext>
            </a:extLst>
          </p:cNvPr>
          <p:cNvSpPr txBox="1"/>
          <p:nvPr/>
        </p:nvSpPr>
        <p:spPr>
          <a:xfrm>
            <a:off x="3724298" y="2368872"/>
            <a:ext cx="1622079" cy="435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450" b="1">
                <a:solidFill>
                  <a:srgbClr val="1A4081"/>
                </a:solidFill>
                <a:cs typeface="+mn-ea"/>
                <a:sym typeface="+mn-lt"/>
              </a:rPr>
              <a:t>QNAP NAS</a:t>
            </a:r>
            <a:endParaRPr sz="1450" b="1">
              <a:solidFill>
                <a:srgbClr val="1A4081"/>
              </a:solidFill>
              <a:cs typeface="+mn-ea"/>
              <a:sym typeface="+mn-lt"/>
            </a:endParaRPr>
          </a:p>
        </p:txBody>
      </p:sp>
      <p:pic>
        <p:nvPicPr>
          <p:cNvPr id="61" name="圖片 60">
            <a:extLst>
              <a:ext uri="{FF2B5EF4-FFF2-40B4-BE49-F238E27FC236}">
                <a16:creationId xmlns:a16="http://schemas.microsoft.com/office/drawing/2014/main" id="{1EAB41A7-FF73-405F-ADF3-C5A13763E93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245123" y="3049680"/>
            <a:ext cx="625759" cy="625759"/>
          </a:xfrm>
          <a:prstGeom prst="rect">
            <a:avLst/>
          </a:prstGeom>
          <a:effectLst>
            <a:outerShdw blurRad="304800" dist="203200" dir="4140000" algn="t" rotWithShape="0">
              <a:prstClr val="black">
                <a:alpha val="25000"/>
              </a:prstClr>
            </a:outerShdw>
          </a:effectLst>
        </p:spPr>
      </p:pic>
      <p:sp>
        <p:nvSpPr>
          <p:cNvPr id="62" name="文字方塊 61">
            <a:extLst>
              <a:ext uri="{FF2B5EF4-FFF2-40B4-BE49-F238E27FC236}">
                <a16:creationId xmlns:a16="http://schemas.microsoft.com/office/drawing/2014/main" id="{A2FAFCBA-2D12-4395-B4C3-3172C58D78C5}"/>
              </a:ext>
            </a:extLst>
          </p:cNvPr>
          <p:cNvSpPr txBox="1"/>
          <p:nvPr/>
        </p:nvSpPr>
        <p:spPr>
          <a:xfrm>
            <a:off x="3577490" y="3791470"/>
            <a:ext cx="1990471" cy="306302"/>
          </a:xfrm>
          <a:prstGeom prst="rect">
            <a:avLst/>
          </a:prstGeom>
          <a:noFill/>
        </p:spPr>
        <p:txBody>
          <a:bodyPr wrap="square">
            <a:spAutoFit/>
          </a:bodyPr>
          <a:lstStyle/>
          <a:p>
            <a:pPr marL="0" lvl="0" indent="0" algn="ctr" rtl="0">
              <a:lnSpc>
                <a:spcPts val="1800"/>
              </a:lnSpc>
              <a:spcBef>
                <a:spcPts val="0"/>
              </a:spcBef>
              <a:spcAft>
                <a:spcPts val="0"/>
              </a:spcAft>
              <a:buNone/>
            </a:pPr>
            <a:r>
              <a:rPr lang="en-US" altLang="zh-TW" sz="1480" b="1" err="1">
                <a:solidFill>
                  <a:srgbClr val="FFFFFF"/>
                </a:solidFill>
                <a:cs typeface="+mn-ea"/>
                <a:sym typeface="+mn-lt"/>
              </a:rPr>
              <a:t>QuMagie</a:t>
            </a:r>
            <a:endParaRPr lang="en-US" altLang="zh-TW" sz="1480" b="1">
              <a:solidFill>
                <a:srgbClr val="FFFFFF"/>
              </a:solidFill>
              <a:cs typeface="+mn-ea"/>
              <a:sym typeface="+mn-lt"/>
            </a:endParaRPr>
          </a:p>
        </p:txBody>
      </p:sp>
      <p:pic>
        <p:nvPicPr>
          <p:cNvPr id="46" name="圖形 45">
            <a:extLst>
              <a:ext uri="{FF2B5EF4-FFF2-40B4-BE49-F238E27FC236}">
                <a16:creationId xmlns:a16="http://schemas.microsoft.com/office/drawing/2014/main" id="{9E79130D-4E86-4675-81AA-B116403021E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729156" y="2203913"/>
            <a:ext cx="286124" cy="485745"/>
          </a:xfrm>
          <a:prstGeom prst="rect">
            <a:avLst/>
          </a:prstGeom>
        </p:spPr>
      </p:pic>
      <p:sp>
        <p:nvSpPr>
          <p:cNvPr id="47" name="文字方塊 46">
            <a:extLst>
              <a:ext uri="{FF2B5EF4-FFF2-40B4-BE49-F238E27FC236}">
                <a16:creationId xmlns:a16="http://schemas.microsoft.com/office/drawing/2014/main" id="{DFE9DFDC-55FF-4440-B430-D65F037FF0FF}"/>
              </a:ext>
            </a:extLst>
          </p:cNvPr>
          <p:cNvSpPr txBox="1"/>
          <p:nvPr/>
        </p:nvSpPr>
        <p:spPr>
          <a:xfrm>
            <a:off x="7397477" y="2680428"/>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Mobile</a:t>
            </a:r>
            <a:endParaRPr lang="zh-TW" altLang="en-US" sz="1000" b="1">
              <a:solidFill>
                <a:srgbClr val="1E4A93"/>
              </a:solidFill>
              <a:cs typeface="+mn-ea"/>
              <a:sym typeface="+mn-lt"/>
            </a:endParaRPr>
          </a:p>
        </p:txBody>
      </p:sp>
      <p:sp>
        <p:nvSpPr>
          <p:cNvPr id="52" name="文字方塊 51">
            <a:extLst>
              <a:ext uri="{FF2B5EF4-FFF2-40B4-BE49-F238E27FC236}">
                <a16:creationId xmlns:a16="http://schemas.microsoft.com/office/drawing/2014/main" id="{1DFB66D2-B89F-4AE2-8A70-082FA776F400}"/>
              </a:ext>
            </a:extLst>
          </p:cNvPr>
          <p:cNvSpPr txBox="1"/>
          <p:nvPr/>
        </p:nvSpPr>
        <p:spPr>
          <a:xfrm>
            <a:off x="7408290" y="3465461"/>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PC</a:t>
            </a:r>
            <a:endParaRPr lang="zh-TW" altLang="en-US" sz="1000" b="1">
              <a:solidFill>
                <a:srgbClr val="1E4A93"/>
              </a:solidFill>
              <a:cs typeface="+mn-ea"/>
              <a:sym typeface="+mn-lt"/>
            </a:endParaRPr>
          </a:p>
        </p:txBody>
      </p:sp>
      <p:pic>
        <p:nvPicPr>
          <p:cNvPr id="53" name="圖形 52">
            <a:extLst>
              <a:ext uri="{FF2B5EF4-FFF2-40B4-BE49-F238E27FC236}">
                <a16:creationId xmlns:a16="http://schemas.microsoft.com/office/drawing/2014/main" id="{2EC51FF9-BF11-4A10-B2FF-A7B8A00732A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7608501" y="2982792"/>
            <a:ext cx="586191" cy="497581"/>
          </a:xfrm>
          <a:prstGeom prst="rect">
            <a:avLst/>
          </a:prstGeom>
        </p:spPr>
      </p:pic>
      <p:sp>
        <p:nvSpPr>
          <p:cNvPr id="57" name="文字方塊 56">
            <a:extLst>
              <a:ext uri="{FF2B5EF4-FFF2-40B4-BE49-F238E27FC236}">
                <a16:creationId xmlns:a16="http://schemas.microsoft.com/office/drawing/2014/main" id="{F1705573-BB81-450E-9EAF-6581C19DFBD0}"/>
              </a:ext>
            </a:extLst>
          </p:cNvPr>
          <p:cNvSpPr txBox="1"/>
          <p:nvPr/>
        </p:nvSpPr>
        <p:spPr>
          <a:xfrm>
            <a:off x="7401238" y="4396790"/>
            <a:ext cx="982940" cy="254237"/>
          </a:xfrm>
          <a:prstGeom prst="rect">
            <a:avLst/>
          </a:prstGeom>
          <a:noFill/>
        </p:spPr>
        <p:txBody>
          <a:bodyPr wrap="square">
            <a:spAutoFit/>
          </a:bodyPr>
          <a:lstStyle/>
          <a:p>
            <a:pPr marL="0" lvl="0" indent="0" algn="ctr" rtl="0">
              <a:lnSpc>
                <a:spcPct val="115000"/>
              </a:lnSpc>
              <a:spcBef>
                <a:spcPts val="0"/>
              </a:spcBef>
              <a:spcAft>
                <a:spcPts val="0"/>
              </a:spcAft>
              <a:buNone/>
            </a:pPr>
            <a:r>
              <a:rPr lang="en-US" altLang="zh-TW" sz="1000" b="1">
                <a:solidFill>
                  <a:srgbClr val="1E4A93"/>
                </a:solidFill>
                <a:cs typeface="+mn-ea"/>
                <a:sym typeface="+mn-lt"/>
              </a:rPr>
              <a:t>Social</a:t>
            </a:r>
            <a:r>
              <a:rPr lang="zh-TW" altLang="en-US" sz="1000" b="1">
                <a:solidFill>
                  <a:srgbClr val="1E4A93"/>
                </a:solidFill>
                <a:cs typeface="+mn-ea"/>
                <a:sym typeface="+mn-lt"/>
              </a:rPr>
              <a:t> </a:t>
            </a:r>
            <a:r>
              <a:rPr lang="en-US" altLang="zh-TW" sz="1000" b="1">
                <a:solidFill>
                  <a:srgbClr val="1E4A93"/>
                </a:solidFill>
                <a:cs typeface="+mn-ea"/>
                <a:sym typeface="+mn-lt"/>
              </a:rPr>
              <a:t>Media</a:t>
            </a:r>
            <a:endParaRPr lang="zh-TW" altLang="en-US" sz="1000" b="1">
              <a:solidFill>
                <a:srgbClr val="1E4A93"/>
              </a:solidFill>
              <a:cs typeface="+mn-ea"/>
              <a:sym typeface="+mn-lt"/>
            </a:endParaRPr>
          </a:p>
        </p:txBody>
      </p:sp>
      <p:grpSp>
        <p:nvGrpSpPr>
          <p:cNvPr id="11" name="群組 10">
            <a:extLst>
              <a:ext uri="{FF2B5EF4-FFF2-40B4-BE49-F238E27FC236}">
                <a16:creationId xmlns:a16="http://schemas.microsoft.com/office/drawing/2014/main" id="{EFA37F7E-92C1-4C4E-9EAE-EDC737B78AA2}"/>
              </a:ext>
            </a:extLst>
          </p:cNvPr>
          <p:cNvGrpSpPr/>
          <p:nvPr/>
        </p:nvGrpSpPr>
        <p:grpSpPr>
          <a:xfrm>
            <a:off x="7615111" y="3953146"/>
            <a:ext cx="562734" cy="393633"/>
            <a:chOff x="10391369" y="3997800"/>
            <a:chExt cx="562734" cy="393633"/>
          </a:xfrm>
        </p:grpSpPr>
        <p:pic>
          <p:nvPicPr>
            <p:cNvPr id="58" name="圖形 57">
              <a:extLst>
                <a:ext uri="{FF2B5EF4-FFF2-40B4-BE49-F238E27FC236}">
                  <a16:creationId xmlns:a16="http://schemas.microsoft.com/office/drawing/2014/main" id="{5C64A112-D31C-4F41-8BDD-81285ADFED37}"/>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391369" y="3997800"/>
              <a:ext cx="562734" cy="393633"/>
            </a:xfrm>
            <a:prstGeom prst="rect">
              <a:avLst/>
            </a:prstGeom>
          </p:spPr>
        </p:pic>
        <p:pic>
          <p:nvPicPr>
            <p:cNvPr id="59" name="圖形 58">
              <a:extLst>
                <a:ext uri="{FF2B5EF4-FFF2-40B4-BE49-F238E27FC236}">
                  <a16:creationId xmlns:a16="http://schemas.microsoft.com/office/drawing/2014/main" id="{1E924950-941F-4386-BFE5-2890632B1A20}"/>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0572634" y="4151120"/>
              <a:ext cx="181326" cy="181326"/>
            </a:xfrm>
            <a:prstGeom prst="rect">
              <a:avLst/>
            </a:prstGeom>
          </p:spPr>
        </p:pic>
      </p:grpSp>
      <p:pic>
        <p:nvPicPr>
          <p:cNvPr id="48" name="圖片 6" descr="一張含有 文字 的圖片&#10;&#10;自動產生的描述">
            <a:extLst>
              <a:ext uri="{FF2B5EF4-FFF2-40B4-BE49-F238E27FC236}">
                <a16:creationId xmlns:a16="http://schemas.microsoft.com/office/drawing/2014/main" id="{8A6224CE-6D51-4744-8155-C62000CC73E3}"/>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316017" y="3997288"/>
            <a:ext cx="324393" cy="1023250"/>
          </a:xfrm>
          <a:prstGeom prst="rect">
            <a:avLst/>
          </a:prstGeom>
          <a:effectLst>
            <a:outerShdw blurRad="342900" dist="177800" dir="3600000" algn="t" rotWithShape="0">
              <a:prstClr val="black">
                <a:alpha val="40000"/>
              </a:prstClr>
            </a:outerShdw>
          </a:effectLst>
        </p:spPr>
      </p:pic>
      <p:pic>
        <p:nvPicPr>
          <p:cNvPr id="49" name="圖片 5">
            <a:extLst>
              <a:ext uri="{FF2B5EF4-FFF2-40B4-BE49-F238E27FC236}">
                <a16:creationId xmlns:a16="http://schemas.microsoft.com/office/drawing/2014/main" id="{AF88372F-5A6A-4F84-BDCD-B39A3C3DC72D}"/>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2970595" y="4004841"/>
            <a:ext cx="254006" cy="930715"/>
          </a:xfrm>
          <a:prstGeom prst="rect">
            <a:avLst/>
          </a:prstGeom>
        </p:spPr>
      </p:pic>
      <p:sp>
        <p:nvSpPr>
          <p:cNvPr id="73" name="文字方塊 72">
            <a:extLst>
              <a:ext uri="{FF2B5EF4-FFF2-40B4-BE49-F238E27FC236}">
                <a16:creationId xmlns:a16="http://schemas.microsoft.com/office/drawing/2014/main" id="{141561A1-FC3E-4FAD-A54E-9BC0BFE5CD08}"/>
              </a:ext>
            </a:extLst>
          </p:cNvPr>
          <p:cNvSpPr txBox="1"/>
          <p:nvPr/>
        </p:nvSpPr>
        <p:spPr>
          <a:xfrm>
            <a:off x="3519481" y="4608820"/>
            <a:ext cx="2119912" cy="323165"/>
          </a:xfrm>
          <a:prstGeom prst="rect">
            <a:avLst/>
          </a:prstGeom>
          <a:noFill/>
        </p:spPr>
        <p:txBody>
          <a:bodyPr wrap="square" lIns="91440" tIns="45720" rIns="91440" bIns="45720" anchor="t">
            <a:spAutoFit/>
          </a:bodyPr>
          <a:lstStyle/>
          <a:p>
            <a:pPr algn="ctr"/>
            <a:r>
              <a:rPr lang="en-US" altLang="zh-TW" sz="1500" b="1">
                <a:solidFill>
                  <a:schemeClr val="bg1"/>
                </a:solidFill>
                <a:cs typeface="+mn-ea"/>
                <a:sym typeface="+mn-lt"/>
              </a:rPr>
              <a:t>QNAP AI Core</a:t>
            </a:r>
          </a:p>
        </p:txBody>
      </p:sp>
    </p:spTree>
    <p:extLst>
      <p:ext uri="{BB962C8B-B14F-4D97-AF65-F5344CB8AC3E}">
        <p14:creationId xmlns:p14="http://schemas.microsoft.com/office/powerpoint/2010/main" val="1780555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143899"/>
            <a:ext cx="9143999" cy="822960"/>
          </a:xfrm>
        </p:spPr>
        <p:txBody>
          <a:bodyPr/>
          <a:lstStyle/>
          <a:p>
            <a:pPr algn="ctr"/>
            <a:r>
              <a:rPr lang="en-US" altLang="zh-TW" sz="2800" dirty="0" smtClean="0">
                <a:solidFill>
                  <a:schemeClr val="bg2">
                    <a:lumMod val="10000"/>
                  </a:schemeClr>
                </a:solidFill>
                <a:latin typeface="+mn-lt"/>
                <a:ea typeface="+mn-ea"/>
                <a:cs typeface="+mn-ea"/>
                <a:sym typeface="+mn-lt"/>
              </a:rPr>
              <a:t>Coral </a:t>
            </a:r>
            <a:r>
              <a:rPr lang="en-US" altLang="zh-TW" sz="2800" dirty="0">
                <a:solidFill>
                  <a:schemeClr val="bg2">
                    <a:lumMod val="10000"/>
                  </a:schemeClr>
                </a:solidFill>
                <a:latin typeface="+mn-lt"/>
                <a:ea typeface="+mn-ea"/>
                <a:cs typeface="+mn-ea"/>
                <a:sym typeface="+mn-lt"/>
              </a:rPr>
              <a:t>M.2 Accelerator B+M key </a:t>
            </a:r>
            <a:endParaRPr lang="zh-TW" altLang="en-US" sz="2800" dirty="0">
              <a:solidFill>
                <a:schemeClr val="bg2">
                  <a:lumMod val="10000"/>
                </a:schemeClr>
              </a:solidFill>
              <a:latin typeface="+mn-lt"/>
              <a:ea typeface="+mn-ea"/>
              <a:cs typeface="+mn-ea"/>
              <a:sym typeface="+mn-lt"/>
            </a:endParaRPr>
          </a:p>
        </p:txBody>
      </p:sp>
      <p:sp>
        <p:nvSpPr>
          <p:cNvPr id="4" name="文字版面配置區 3">
            <a:extLst>
              <a:ext uri="{FF2B5EF4-FFF2-40B4-BE49-F238E27FC236}">
                <a16:creationId xmlns:a16="http://schemas.microsoft.com/office/drawing/2014/main" id="{6147F128-E404-4096-8B61-22BB8F61E073}"/>
              </a:ext>
            </a:extLst>
          </p:cNvPr>
          <p:cNvSpPr>
            <a:spLocks noGrp="1"/>
          </p:cNvSpPr>
          <p:nvPr>
            <p:ph type="body" idx="4294967295"/>
          </p:nvPr>
        </p:nvSpPr>
        <p:spPr>
          <a:xfrm>
            <a:off x="531590" y="1230663"/>
            <a:ext cx="7339013" cy="3659188"/>
          </a:xfrm>
        </p:spPr>
        <p:txBody>
          <a:bodyPr>
            <a:normAutofit/>
          </a:bodyPr>
          <a:lstStyle/>
          <a:p>
            <a:pPr marL="127000" indent="0">
              <a:lnSpc>
                <a:spcPts val="2200"/>
              </a:lnSpc>
              <a:spcBef>
                <a:spcPts val="500"/>
              </a:spcBef>
              <a:buClr>
                <a:schemeClr val="bg1"/>
              </a:buClr>
            </a:pPr>
            <a:r>
              <a:rPr lang="en-US" altLang="zh-TW" sz="1400" dirty="0" smtClean="0">
                <a:cs typeface="+mn-ea"/>
                <a:sym typeface="+mn-lt"/>
              </a:rPr>
              <a:t>Coral </a:t>
            </a:r>
            <a:r>
              <a:rPr lang="en-US" altLang="zh-TW" sz="1400" dirty="0">
                <a:cs typeface="+mn-ea"/>
                <a:sym typeface="+mn-lt"/>
              </a:rPr>
              <a:t>M.2 Accelerator B+M key </a:t>
            </a:r>
          </a:p>
          <a:p>
            <a:pPr marL="806450" lvl="1" indent="-222250">
              <a:lnSpc>
                <a:spcPts val="2000"/>
              </a:lnSpc>
              <a:spcBef>
                <a:spcPts val="500"/>
              </a:spcBef>
              <a:buClr>
                <a:schemeClr val="bg1"/>
              </a:buClr>
              <a:buFont typeface="Arial" panose="020B0604020202020204" pitchFamily="34" charset="0"/>
              <a:buChar char="•"/>
            </a:pPr>
            <a:r>
              <a:rPr lang="en-US" altLang="zh-TW" sz="1400" dirty="0">
                <a:cs typeface="+mn-ea"/>
                <a:sym typeface="+mn-lt"/>
              </a:rPr>
              <a:t>Coral P/N: </a:t>
            </a:r>
            <a:r>
              <a:rPr lang="en-US" altLang="zh-TW" sz="1400" b="1" dirty="0">
                <a:cs typeface="+mn-ea"/>
                <a:sym typeface="+mn-lt"/>
              </a:rPr>
              <a:t>G650-04686-01</a:t>
            </a:r>
            <a:endParaRPr lang="zh-TW" sz="1400" b="1" dirty="0">
              <a:cs typeface="+mn-ea"/>
              <a:sym typeface="+mn-lt"/>
            </a:endParaRPr>
          </a:p>
          <a:p>
            <a:pPr marL="806450" lvl="1" indent="-222250">
              <a:lnSpc>
                <a:spcPts val="2000"/>
              </a:lnSpc>
              <a:spcBef>
                <a:spcPts val="500"/>
              </a:spcBef>
              <a:buClr>
                <a:schemeClr val="bg1"/>
              </a:buClr>
              <a:buSzPct val="80000"/>
              <a:buFont typeface="Arial" panose="020B0604020202020204" pitchFamily="34" charset="0"/>
              <a:buChar char="•"/>
            </a:pPr>
            <a:r>
              <a:rPr lang="zh-TW" sz="1400" dirty="0">
                <a:cs typeface="+mn-ea"/>
                <a:sym typeface="+mn-lt"/>
              </a:rPr>
              <a:t>4 TOPS</a:t>
            </a:r>
            <a:r>
              <a:rPr lang="en-US" altLang="zh-TW" sz="1400" dirty="0">
                <a:cs typeface="+mn-ea"/>
                <a:sym typeface="+mn-lt"/>
              </a:rPr>
              <a:t> </a:t>
            </a:r>
            <a:r>
              <a:rPr lang="zh-TW" sz="1400" dirty="0">
                <a:cs typeface="+mn-ea"/>
                <a:sym typeface="+mn-lt"/>
              </a:rPr>
              <a:t>total peak performance (int8)</a:t>
            </a:r>
          </a:p>
          <a:p>
            <a:pPr marL="806450" lvl="1" indent="-222250">
              <a:lnSpc>
                <a:spcPts val="2000"/>
              </a:lnSpc>
              <a:spcBef>
                <a:spcPts val="500"/>
              </a:spcBef>
              <a:buClr>
                <a:schemeClr val="bg1"/>
              </a:buClr>
              <a:buSzPct val="80000"/>
              <a:buFont typeface="Arial" panose="020B0604020202020204" pitchFamily="34" charset="0"/>
              <a:buChar char="•"/>
            </a:pPr>
            <a:r>
              <a:rPr lang="zh-TW" sz="1400" dirty="0">
                <a:cs typeface="+mn-ea"/>
                <a:sym typeface="+mn-lt"/>
              </a:rPr>
              <a:t>2 TOPS per watt</a:t>
            </a:r>
            <a:r>
              <a:rPr lang="en-US" altLang="zh-TW" sz="1400" dirty="0">
                <a:cs typeface="+mn-ea"/>
                <a:sym typeface="+mn-lt"/>
              </a:rPr>
              <a:t> (TOPS = trillion operations per second) </a:t>
            </a:r>
          </a:p>
          <a:p>
            <a:pPr marL="806450" lvl="1" indent="-222250">
              <a:lnSpc>
                <a:spcPts val="2000"/>
              </a:lnSpc>
              <a:spcBef>
                <a:spcPts val="500"/>
              </a:spcBef>
              <a:buClr>
                <a:schemeClr val="bg1"/>
              </a:buClr>
              <a:buSzPct val="80000"/>
              <a:buFont typeface="Arial" panose="020B0604020202020204" pitchFamily="34" charset="0"/>
              <a:buChar char="•"/>
            </a:pPr>
            <a:r>
              <a:rPr lang="zh-TW" altLang="en-US" sz="1400" dirty="0">
                <a:cs typeface="+mn-ea"/>
                <a:sym typeface="+mn-lt"/>
              </a:rPr>
              <a:t>M.2 2280 </a:t>
            </a:r>
            <a:r>
              <a:rPr lang="zh-TW" sz="1400" dirty="0">
                <a:cs typeface="+mn-ea"/>
                <a:sym typeface="+mn-lt"/>
              </a:rPr>
              <a:t>B+M key</a:t>
            </a:r>
            <a:r>
              <a:rPr lang="zh-TW" altLang="en-US" sz="1400" dirty="0">
                <a:cs typeface="+mn-ea"/>
                <a:sym typeface="+mn-lt"/>
              </a:rPr>
              <a:t> form factor</a:t>
            </a:r>
            <a:endParaRPr lang="en-US" altLang="zh-TW" sz="1400" dirty="0">
              <a:cs typeface="+mn-ea"/>
              <a:sym typeface="+mn-lt"/>
            </a:endParaRPr>
          </a:p>
          <a:p>
            <a:pPr marL="806450" lvl="1" indent="-222250">
              <a:lnSpc>
                <a:spcPts val="2300"/>
              </a:lnSpc>
              <a:spcBef>
                <a:spcPts val="500"/>
              </a:spcBef>
              <a:buClr>
                <a:schemeClr val="bg1"/>
              </a:buClr>
              <a:buSzPct val="80000"/>
              <a:buFont typeface="Arial" panose="020B0604020202020204" pitchFamily="34" charset="0"/>
              <a:buChar char="•"/>
            </a:pPr>
            <a:r>
              <a:rPr lang="zh-TW" sz="1400" dirty="0">
                <a:cs typeface="+mn-ea"/>
                <a:sym typeface="+mn-lt"/>
              </a:rPr>
              <a:t>PCIe Gen</a:t>
            </a:r>
            <a:r>
              <a:rPr lang="zh-TW" altLang="en-US" sz="1400" dirty="0">
                <a:cs typeface="+mn-ea"/>
                <a:sym typeface="+mn-lt"/>
              </a:rPr>
              <a:t> </a:t>
            </a:r>
            <a:r>
              <a:rPr lang="zh-TW" sz="1400" dirty="0">
                <a:cs typeface="+mn-ea"/>
                <a:sym typeface="+mn-lt"/>
              </a:rPr>
              <a:t>2 x</a:t>
            </a:r>
            <a:r>
              <a:rPr lang="zh-TW" altLang="en-US" sz="1400" dirty="0">
                <a:cs typeface="+mn-ea"/>
                <a:sym typeface="+mn-lt"/>
              </a:rPr>
              <a:t> </a:t>
            </a:r>
            <a:r>
              <a:rPr lang="zh-TW" sz="1400" dirty="0">
                <a:cs typeface="+mn-ea"/>
                <a:sym typeface="+mn-lt"/>
              </a:rPr>
              <a:t>1 interface</a:t>
            </a:r>
          </a:p>
          <a:p>
            <a:pPr marL="127000" indent="0">
              <a:lnSpc>
                <a:spcPts val="2200"/>
              </a:lnSpc>
              <a:spcBef>
                <a:spcPts val="500"/>
              </a:spcBef>
              <a:buClr>
                <a:schemeClr val="bg1"/>
              </a:buClr>
            </a:pPr>
            <a:r>
              <a:rPr lang="en-US" altLang="zh-TW" sz="1400" dirty="0">
                <a:cs typeface="+mn-ea"/>
                <a:sym typeface="+mn-lt"/>
              </a:rPr>
              <a:t>QNAP P/N: </a:t>
            </a:r>
            <a:r>
              <a:rPr lang="en-US" altLang="zh-TW" sz="1400" b="1" dirty="0">
                <a:cs typeface="+mn-ea"/>
                <a:sym typeface="+mn-lt"/>
              </a:rPr>
              <a:t>G650-04686-01-QNAP</a:t>
            </a:r>
          </a:p>
          <a:p>
            <a:pPr marL="869950" lvl="1" indent="-285750">
              <a:lnSpc>
                <a:spcPts val="2200"/>
              </a:lnSpc>
              <a:spcBef>
                <a:spcPts val="500"/>
              </a:spcBef>
              <a:buClr>
                <a:schemeClr val="bg1"/>
              </a:buClr>
              <a:buFont typeface="Arial" panose="020B0604020202020204" pitchFamily="34" charset="0"/>
              <a:buChar char="•"/>
            </a:pPr>
            <a:r>
              <a:rPr lang="en-US" altLang="zh-TW" sz="1400" dirty="0">
                <a:cs typeface="+mn-ea"/>
                <a:sym typeface="+mn-lt"/>
              </a:rPr>
              <a:t>Package</a:t>
            </a:r>
            <a:r>
              <a:rPr lang="zh-TW" altLang="zh-TW" sz="1400" dirty="0">
                <a:cs typeface="+mn-ea"/>
                <a:sym typeface="+mn-lt"/>
              </a:rPr>
              <a:t> </a:t>
            </a:r>
            <a:r>
              <a:rPr lang="en-US" altLang="zh-TW" sz="1400" dirty="0">
                <a:cs typeface="+mn-ea"/>
                <a:sym typeface="+mn-lt"/>
              </a:rPr>
              <a:t>contents</a:t>
            </a:r>
            <a:endParaRPr lang="zh-TW" sz="1400" dirty="0">
              <a:cs typeface="+mn-ea"/>
              <a:sym typeface="+mn-lt"/>
            </a:endParaRPr>
          </a:p>
          <a:p>
            <a:pPr marL="1263650" lvl="2" indent="-222250">
              <a:lnSpc>
                <a:spcPts val="2000"/>
              </a:lnSpc>
              <a:spcBef>
                <a:spcPts val="500"/>
              </a:spcBef>
              <a:buClr>
                <a:schemeClr val="bg1"/>
              </a:buClr>
              <a:buSzPct val="80000"/>
              <a:buFont typeface="Arial" panose="020B0604020202020204" pitchFamily="34" charset="0"/>
              <a:buChar char="•"/>
            </a:pPr>
            <a:r>
              <a:rPr lang="en-US" altLang="zh-TW" sz="1400" dirty="0" smtClean="0">
                <a:cs typeface="+mn-ea"/>
                <a:sym typeface="+mn-lt"/>
              </a:rPr>
              <a:t>Coral </a:t>
            </a:r>
            <a:r>
              <a:rPr lang="en-US" altLang="zh-TW" sz="1400" dirty="0" smtClean="0">
                <a:cs typeface="+mn-ea"/>
                <a:sym typeface="+mn-lt"/>
              </a:rPr>
              <a:t>M.2 </a:t>
            </a:r>
            <a:r>
              <a:rPr lang="en-US" altLang="zh-TW" sz="1400" dirty="0">
                <a:cs typeface="+mn-ea"/>
                <a:sym typeface="+mn-lt"/>
              </a:rPr>
              <a:t>Accelerator B+M key </a:t>
            </a:r>
          </a:p>
          <a:p>
            <a:pPr marL="1263650" lvl="2" indent="-222250">
              <a:lnSpc>
                <a:spcPts val="2000"/>
              </a:lnSpc>
              <a:spcBef>
                <a:spcPts val="500"/>
              </a:spcBef>
              <a:buClr>
                <a:schemeClr val="bg1"/>
              </a:buClr>
              <a:buSzPct val="80000"/>
              <a:buFont typeface="Arial" panose="020B0604020202020204" pitchFamily="34" charset="0"/>
              <a:buChar char="•"/>
            </a:pPr>
            <a:r>
              <a:rPr lang="en-US" altLang="zh-TW" sz="1400" dirty="0">
                <a:cs typeface="+mn-ea"/>
                <a:sym typeface="+mn-lt"/>
              </a:rPr>
              <a:t>QNAP Heatsink</a:t>
            </a:r>
          </a:p>
          <a:p>
            <a:pPr marL="1263650" lvl="2" indent="-222250">
              <a:lnSpc>
                <a:spcPts val="2000"/>
              </a:lnSpc>
              <a:spcBef>
                <a:spcPts val="500"/>
              </a:spcBef>
              <a:buClr>
                <a:schemeClr val="bg1"/>
              </a:buClr>
              <a:buSzPct val="80000"/>
              <a:buFont typeface="Arial" panose="020B0604020202020204" pitchFamily="34" charset="0"/>
              <a:buChar char="•"/>
            </a:pPr>
            <a:r>
              <a:rPr lang="en-US" altLang="zh-TW" sz="1400" dirty="0">
                <a:cs typeface="+mn-ea"/>
                <a:sym typeface="+mn-lt"/>
              </a:rPr>
              <a:t>NAS Installation guide</a:t>
            </a:r>
          </a:p>
        </p:txBody>
      </p:sp>
      <p:pic>
        <p:nvPicPr>
          <p:cNvPr id="5" name="圖片 5">
            <a:extLst>
              <a:ext uri="{FF2B5EF4-FFF2-40B4-BE49-F238E27FC236}">
                <a16:creationId xmlns:a16="http://schemas.microsoft.com/office/drawing/2014/main" id="{483757F9-A19D-4D2C-B817-22332964BA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74618" y="1321466"/>
            <a:ext cx="949084" cy="3477581"/>
          </a:xfrm>
          <a:prstGeom prst="rect">
            <a:avLst/>
          </a:prstGeom>
        </p:spPr>
      </p:pic>
      <p:grpSp>
        <p:nvGrpSpPr>
          <p:cNvPr id="6" name="群組 5">
            <a:extLst>
              <a:ext uri="{FF2B5EF4-FFF2-40B4-BE49-F238E27FC236}">
                <a16:creationId xmlns:a16="http://schemas.microsoft.com/office/drawing/2014/main" id="{103AB232-AE58-4662-8B4C-75A00D0B9228}"/>
              </a:ext>
            </a:extLst>
          </p:cNvPr>
          <p:cNvGrpSpPr/>
          <p:nvPr/>
        </p:nvGrpSpPr>
        <p:grpSpPr>
          <a:xfrm>
            <a:off x="4140842" y="4349229"/>
            <a:ext cx="650374" cy="650372"/>
            <a:chOff x="4870770" y="4410310"/>
            <a:chExt cx="618389" cy="618387"/>
          </a:xfrm>
        </p:grpSpPr>
        <p:grpSp>
          <p:nvGrpSpPr>
            <p:cNvPr id="9" name="群組 8">
              <a:extLst>
                <a:ext uri="{FF2B5EF4-FFF2-40B4-BE49-F238E27FC236}">
                  <a16:creationId xmlns:a16="http://schemas.microsoft.com/office/drawing/2014/main" id="{1070B76B-ECC6-44D3-A2D5-BF6E4C164A84}"/>
                </a:ext>
              </a:extLst>
            </p:cNvPr>
            <p:cNvGrpSpPr/>
            <p:nvPr/>
          </p:nvGrpSpPr>
          <p:grpSpPr>
            <a:xfrm>
              <a:off x="4870770" y="4410310"/>
              <a:ext cx="618389" cy="618387"/>
              <a:chOff x="4572152" y="3863513"/>
              <a:chExt cx="845515" cy="845515"/>
            </a:xfrm>
          </p:grpSpPr>
          <p:pic>
            <p:nvPicPr>
              <p:cNvPr id="10" name="Picture 2" descr="http://www.sunca.com.tw/upload/product/2019515174615.jpg">
                <a:extLst>
                  <a:ext uri="{FF2B5EF4-FFF2-40B4-BE49-F238E27FC236}">
                    <a16:creationId xmlns:a16="http://schemas.microsoft.com/office/drawing/2014/main" id="{6B2DC5D6-CC9E-4987-8E27-3E6F209E47A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152" y="3863513"/>
                <a:ext cx="845515" cy="845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CAF64A80-ECC9-467F-A065-399256E80C47}"/>
                  </a:ext>
                </a:extLst>
              </p:cNvPr>
              <p:cNvSpPr/>
              <p:nvPr/>
            </p:nvSpPr>
            <p:spPr>
              <a:xfrm rot="2432588">
                <a:off x="4833692" y="4309919"/>
                <a:ext cx="103885" cy="100124"/>
              </a:xfrm>
              <a:prstGeom prst="rect">
                <a:avLst/>
              </a:prstGeom>
              <a:solidFill>
                <a:srgbClr val="E0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grpSp>
        <p:sp>
          <p:nvSpPr>
            <p:cNvPr id="7" name="橢圓 6"/>
            <p:cNvSpPr/>
            <p:nvPr/>
          </p:nvSpPr>
          <p:spPr>
            <a:xfrm>
              <a:off x="4928062" y="4456575"/>
              <a:ext cx="526036" cy="53928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grpSp>
      <p:pic>
        <p:nvPicPr>
          <p:cNvPr id="8" name="圖片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182086" y="4499145"/>
            <a:ext cx="510564" cy="380730"/>
          </a:xfrm>
          <a:prstGeom prst="rect">
            <a:avLst/>
          </a:prstGeom>
        </p:spPr>
      </p:pic>
    </p:spTree>
    <p:extLst>
      <p:ext uri="{BB962C8B-B14F-4D97-AF65-F5344CB8AC3E}">
        <p14:creationId xmlns:p14="http://schemas.microsoft.com/office/powerpoint/2010/main" val="2958427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168136"/>
            <a:ext cx="9143999" cy="822960"/>
          </a:xfrm>
        </p:spPr>
        <p:txBody>
          <a:bodyPr/>
          <a:lstStyle/>
          <a:p>
            <a:pPr algn="ctr" fontAlgn="auto"/>
            <a:r>
              <a:rPr lang="en-US" altLang="zh-TW" sz="2800" dirty="0" smtClean="0">
                <a:solidFill>
                  <a:schemeClr val="bg2">
                    <a:lumMod val="10000"/>
                  </a:schemeClr>
                </a:solidFill>
                <a:latin typeface="+mn-lt"/>
                <a:ea typeface="+mn-ea"/>
                <a:cs typeface="+mn-ea"/>
                <a:sym typeface="+mn-lt"/>
              </a:rPr>
              <a:t>Coral </a:t>
            </a:r>
            <a:r>
              <a:rPr lang="en-US" altLang="zh-TW" sz="2800" dirty="0">
                <a:solidFill>
                  <a:schemeClr val="bg2">
                    <a:lumMod val="10000"/>
                  </a:schemeClr>
                </a:solidFill>
                <a:latin typeface="+mn-lt"/>
                <a:ea typeface="+mn-ea"/>
                <a:cs typeface="+mn-ea"/>
                <a:sym typeface="+mn-lt"/>
              </a:rPr>
              <a:t>USB Accelerator </a:t>
            </a:r>
          </a:p>
        </p:txBody>
      </p:sp>
      <p:sp>
        <p:nvSpPr>
          <p:cNvPr id="4" name="文字版面配置區 3">
            <a:extLst>
              <a:ext uri="{FF2B5EF4-FFF2-40B4-BE49-F238E27FC236}">
                <a16:creationId xmlns:a16="http://schemas.microsoft.com/office/drawing/2014/main" id="{6147F128-E404-4096-8B61-22BB8F61E073}"/>
              </a:ext>
            </a:extLst>
          </p:cNvPr>
          <p:cNvSpPr>
            <a:spLocks noGrp="1"/>
          </p:cNvSpPr>
          <p:nvPr>
            <p:ph type="body" idx="4294967295"/>
          </p:nvPr>
        </p:nvSpPr>
        <p:spPr>
          <a:xfrm>
            <a:off x="275953" y="1268336"/>
            <a:ext cx="6581939" cy="3778250"/>
          </a:xfrm>
        </p:spPr>
        <p:txBody>
          <a:bodyPr>
            <a:normAutofit/>
          </a:bodyPr>
          <a:lstStyle/>
          <a:p>
            <a:pPr marL="127000" indent="0">
              <a:lnSpc>
                <a:spcPts val="1900"/>
              </a:lnSpc>
              <a:buClr>
                <a:schemeClr val="bg1"/>
              </a:buClr>
            </a:pPr>
            <a:r>
              <a:rPr lang="en-US" altLang="zh-TW" sz="1400" dirty="0" smtClean="0">
                <a:cs typeface="+mn-ea"/>
                <a:sym typeface="+mn-lt"/>
              </a:rPr>
              <a:t>Coral </a:t>
            </a:r>
            <a:r>
              <a:rPr lang="en-US" altLang="zh-TW" sz="1400" dirty="0">
                <a:cs typeface="+mn-ea"/>
                <a:sym typeface="+mn-lt"/>
              </a:rPr>
              <a:t>USB Accelerator </a:t>
            </a:r>
          </a:p>
          <a:p>
            <a:pPr marL="625475" lvl="1" indent="-265113">
              <a:lnSpc>
                <a:spcPts val="1900"/>
              </a:lnSpc>
              <a:spcBef>
                <a:spcPts val="600"/>
              </a:spcBef>
              <a:buClr>
                <a:schemeClr val="bg1"/>
              </a:buClr>
              <a:buSzPct val="80000"/>
              <a:buFont typeface="Arial" panose="020B0604020202020204" pitchFamily="34" charset="0"/>
              <a:buChar char="•"/>
            </a:pPr>
            <a:r>
              <a:rPr lang="en-US" altLang="zh-TW" sz="1400" dirty="0">
                <a:cs typeface="+mn-ea"/>
                <a:sym typeface="+mn-lt"/>
              </a:rPr>
              <a:t>Coral P/N: </a:t>
            </a:r>
            <a:r>
              <a:rPr lang="en-US" altLang="zh-TW" sz="1400" b="1" dirty="0">
                <a:cs typeface="+mn-ea"/>
                <a:sym typeface="+mn-lt"/>
              </a:rPr>
              <a:t>G950-06809-01</a:t>
            </a:r>
            <a:r>
              <a:rPr lang="en-US" altLang="zh-TW" sz="1400" dirty="0">
                <a:cs typeface="+mn-ea"/>
                <a:sym typeface="+mn-lt"/>
              </a:rPr>
              <a:t> &amp; </a:t>
            </a:r>
            <a:r>
              <a:rPr lang="en-US" altLang="zh-TW" sz="1400" b="1" dirty="0">
                <a:cs typeface="+mn-ea"/>
                <a:sym typeface="+mn-lt"/>
              </a:rPr>
              <a:t>G950-01456-01</a:t>
            </a:r>
            <a:endParaRPr lang="zh-TW" sz="1400" b="1" dirty="0">
              <a:cs typeface="+mn-ea"/>
              <a:sym typeface="+mn-lt"/>
            </a:endParaRPr>
          </a:p>
          <a:p>
            <a:pPr marL="625475" lvl="1" indent="-265113">
              <a:lnSpc>
                <a:spcPts val="1900"/>
              </a:lnSpc>
              <a:spcBef>
                <a:spcPts val="600"/>
              </a:spcBef>
              <a:buClr>
                <a:schemeClr val="bg1"/>
              </a:buClr>
              <a:buSzPct val="80000"/>
              <a:buFont typeface="Arial" panose="020B0604020202020204" pitchFamily="34" charset="0"/>
              <a:buChar char="•"/>
            </a:pPr>
            <a:r>
              <a:rPr lang="zh-TW" sz="1400" dirty="0">
                <a:cs typeface="+mn-ea"/>
                <a:sym typeface="+mn-lt"/>
              </a:rPr>
              <a:t>4 TOPS total peak performance (int8)</a:t>
            </a:r>
          </a:p>
          <a:p>
            <a:pPr marL="625475" lvl="1" indent="-265113">
              <a:lnSpc>
                <a:spcPts val="1900"/>
              </a:lnSpc>
              <a:spcBef>
                <a:spcPts val="600"/>
              </a:spcBef>
              <a:buClr>
                <a:schemeClr val="bg1"/>
              </a:buClr>
              <a:buSzPct val="80000"/>
              <a:buFont typeface="Arial" panose="020B0604020202020204" pitchFamily="34" charset="0"/>
              <a:buChar char="•"/>
            </a:pPr>
            <a:r>
              <a:rPr lang="zh-TW" sz="1400" dirty="0">
                <a:cs typeface="+mn-ea"/>
                <a:sym typeface="+mn-lt"/>
              </a:rPr>
              <a:t>2 TOPS per watt</a:t>
            </a:r>
            <a:r>
              <a:rPr lang="en-US" altLang="zh-TW" sz="1400" dirty="0">
                <a:cs typeface="+mn-ea"/>
                <a:sym typeface="+mn-lt"/>
              </a:rPr>
              <a:t> (TOPS = trillion operations per second) </a:t>
            </a:r>
          </a:p>
          <a:p>
            <a:pPr marL="625475" lvl="1" indent="-265113">
              <a:lnSpc>
                <a:spcPts val="1900"/>
              </a:lnSpc>
              <a:spcBef>
                <a:spcPts val="600"/>
              </a:spcBef>
              <a:buClr>
                <a:schemeClr val="bg1"/>
              </a:buClr>
              <a:buSzPct val="80000"/>
              <a:buFont typeface="Arial" panose="020B0604020202020204" pitchFamily="34" charset="0"/>
              <a:buChar char="•"/>
            </a:pPr>
            <a:r>
              <a:rPr lang="en-US" altLang="zh-TW" sz="1400" dirty="0">
                <a:cs typeface="+mn-ea"/>
                <a:sym typeface="+mn-lt"/>
              </a:rPr>
              <a:t>No extra power adapter needed</a:t>
            </a:r>
          </a:p>
          <a:p>
            <a:pPr marL="625475" lvl="1" indent="-265113">
              <a:lnSpc>
                <a:spcPts val="2200"/>
              </a:lnSpc>
              <a:spcBef>
                <a:spcPts val="600"/>
              </a:spcBef>
              <a:buClr>
                <a:schemeClr val="bg1"/>
              </a:buClr>
              <a:buSzPct val="80000"/>
              <a:buFont typeface="Arial" panose="020B0604020202020204" pitchFamily="34" charset="0"/>
              <a:buChar char="•"/>
            </a:pPr>
            <a:r>
              <a:rPr lang="en-US" altLang="zh-TW" sz="1400" dirty="0">
                <a:cs typeface="+mn-ea"/>
                <a:sym typeface="+mn-lt"/>
              </a:rPr>
              <a:t>USB</a:t>
            </a:r>
            <a:r>
              <a:rPr lang="zh-TW" altLang="en-US" sz="1400" dirty="0">
                <a:cs typeface="+mn-ea"/>
                <a:sym typeface="+mn-lt"/>
              </a:rPr>
              <a:t> </a:t>
            </a:r>
            <a:r>
              <a:rPr lang="en-US" altLang="zh-TW" sz="1400" dirty="0">
                <a:cs typeface="+mn-ea"/>
                <a:sym typeface="+mn-lt"/>
              </a:rPr>
              <a:t>3.2 Gen 1</a:t>
            </a:r>
            <a:r>
              <a:rPr lang="zh-TW" altLang="en-US" sz="1400" dirty="0">
                <a:cs typeface="+mn-ea"/>
                <a:sym typeface="+mn-lt"/>
              </a:rPr>
              <a:t> </a:t>
            </a:r>
            <a:r>
              <a:rPr lang="en-US" altLang="zh-TW" sz="1400" dirty="0">
                <a:cs typeface="+mn-ea"/>
                <a:sym typeface="+mn-lt"/>
              </a:rPr>
              <a:t>(USB 3.0) Type-C</a:t>
            </a:r>
            <a:r>
              <a:rPr lang="zh-TW" altLang="en-US" sz="1400" dirty="0">
                <a:cs typeface="+mn-ea"/>
                <a:sym typeface="+mn-lt"/>
              </a:rPr>
              <a:t> interface (</a:t>
            </a:r>
            <a:r>
              <a:rPr lang="zh-TW" sz="1400" dirty="0">
                <a:cs typeface="+mn-ea"/>
                <a:sym typeface="+mn-lt"/>
              </a:rPr>
              <a:t>data/power</a:t>
            </a:r>
            <a:r>
              <a:rPr lang="zh-TW" altLang="en-US" sz="1400" dirty="0">
                <a:cs typeface="+mn-ea"/>
                <a:sym typeface="+mn-lt"/>
              </a:rPr>
              <a:t>)</a:t>
            </a:r>
            <a:endParaRPr lang="en-US" altLang="en-US" sz="1400" dirty="0">
              <a:cs typeface="+mn-ea"/>
              <a:sym typeface="+mn-lt"/>
            </a:endParaRPr>
          </a:p>
          <a:p>
            <a:pPr marL="127000" indent="0">
              <a:lnSpc>
                <a:spcPts val="1900"/>
              </a:lnSpc>
              <a:buClr>
                <a:schemeClr val="bg1"/>
              </a:buClr>
            </a:pPr>
            <a:r>
              <a:rPr lang="en-US" altLang="zh-TW" sz="1400" dirty="0">
                <a:cs typeface="+mn-ea"/>
                <a:sym typeface="+mn-lt"/>
              </a:rPr>
              <a:t>QNAP P/N: </a:t>
            </a:r>
            <a:r>
              <a:rPr lang="en-US" altLang="zh-TW" sz="1400" b="1" dirty="0">
                <a:cs typeface="+mn-ea"/>
                <a:sym typeface="+mn-lt"/>
              </a:rPr>
              <a:t>G950-06809-01-QNAP</a:t>
            </a:r>
            <a:r>
              <a:rPr lang="en-US" altLang="zh-TW" sz="1400" dirty="0">
                <a:cs typeface="+mn-ea"/>
                <a:sym typeface="+mn-lt"/>
              </a:rPr>
              <a:t> </a:t>
            </a:r>
          </a:p>
          <a:p>
            <a:pPr marL="625475" lvl="1" indent="-265113">
              <a:lnSpc>
                <a:spcPts val="1900"/>
              </a:lnSpc>
              <a:spcBef>
                <a:spcPts val="600"/>
              </a:spcBef>
              <a:buClr>
                <a:schemeClr val="bg1"/>
              </a:buClr>
              <a:buSzPct val="80000"/>
              <a:buFont typeface="Arial" panose="020B0604020202020204" pitchFamily="34" charset="0"/>
              <a:buChar char="•"/>
            </a:pPr>
            <a:r>
              <a:rPr lang="en-US" altLang="zh-TW" sz="1400" dirty="0" smtClean="0">
                <a:cs typeface="+mn-ea"/>
                <a:sym typeface="+mn-lt"/>
              </a:rPr>
              <a:t>Package</a:t>
            </a:r>
            <a:r>
              <a:rPr lang="zh-TW" sz="1400" dirty="0">
                <a:cs typeface="+mn-ea"/>
                <a:sym typeface="+mn-lt"/>
              </a:rPr>
              <a:t> </a:t>
            </a:r>
            <a:r>
              <a:rPr lang="en-US" altLang="zh-TW" sz="1400" dirty="0">
                <a:cs typeface="+mn-ea"/>
                <a:sym typeface="+mn-lt"/>
              </a:rPr>
              <a:t>contents</a:t>
            </a:r>
            <a:endParaRPr lang="zh-TW" sz="1400" dirty="0">
              <a:cs typeface="+mn-ea"/>
              <a:sym typeface="+mn-lt"/>
            </a:endParaRPr>
          </a:p>
          <a:p>
            <a:pPr marL="1174750" lvl="3" indent="-177800">
              <a:lnSpc>
                <a:spcPts val="1900"/>
              </a:lnSpc>
              <a:spcBef>
                <a:spcPts val="600"/>
              </a:spcBef>
              <a:buClr>
                <a:schemeClr val="bg1"/>
              </a:buClr>
              <a:buSzPct val="80000"/>
              <a:buFont typeface="Arial" panose="020B0604020202020204" pitchFamily="34" charset="0"/>
              <a:buChar char="•"/>
            </a:pPr>
            <a:r>
              <a:rPr lang="en-US" sz="1400" dirty="0" smtClean="0">
                <a:cs typeface="+mn-ea"/>
                <a:sym typeface="+mn-lt"/>
              </a:rPr>
              <a:t>Coral USB </a:t>
            </a:r>
            <a:r>
              <a:rPr lang="en-US" sz="1400" dirty="0">
                <a:cs typeface="+mn-ea"/>
                <a:sym typeface="+mn-lt"/>
              </a:rPr>
              <a:t>Accelerator </a:t>
            </a:r>
          </a:p>
          <a:p>
            <a:pPr marL="1174750" lvl="3" indent="-177800">
              <a:lnSpc>
                <a:spcPts val="1900"/>
              </a:lnSpc>
              <a:spcBef>
                <a:spcPts val="600"/>
              </a:spcBef>
              <a:buClr>
                <a:schemeClr val="bg1"/>
              </a:buClr>
              <a:buSzPct val="80000"/>
              <a:buFont typeface="Arial" panose="020B0604020202020204" pitchFamily="34" charset="0"/>
              <a:buChar char="•"/>
            </a:pPr>
            <a:r>
              <a:rPr lang="en-US" sz="1400" dirty="0" smtClean="0">
                <a:cs typeface="+mn-ea"/>
                <a:sym typeface="+mn-lt"/>
              </a:rPr>
              <a:t>NAS </a:t>
            </a:r>
            <a:r>
              <a:rPr lang="en-US" sz="1400" dirty="0">
                <a:cs typeface="+mn-ea"/>
                <a:sym typeface="+mn-lt"/>
              </a:rPr>
              <a:t>installation guide</a:t>
            </a:r>
            <a:endParaRPr lang="en-US" altLang="zh-TW" sz="1400" dirty="0">
              <a:cs typeface="+mn-ea"/>
              <a:sym typeface="+mn-lt"/>
            </a:endParaRPr>
          </a:p>
        </p:txBody>
      </p:sp>
      <p:pic>
        <p:nvPicPr>
          <p:cNvPr id="7" name="圖片 6" descr="一張含有 文字 的圖片&#10;&#10;自動產生的描述">
            <a:extLst>
              <a:ext uri="{FF2B5EF4-FFF2-40B4-BE49-F238E27FC236}">
                <a16:creationId xmlns:a16="http://schemas.microsoft.com/office/drawing/2014/main" id="{952098FF-5CF9-439B-A222-6CF770252C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89649" y="1523339"/>
            <a:ext cx="1239971" cy="3911302"/>
          </a:xfrm>
          <a:prstGeom prst="rect">
            <a:avLst/>
          </a:prstGeom>
          <a:effectLst>
            <a:outerShdw blurRad="342900" dist="177800" dir="3600000" algn="t" rotWithShape="0">
              <a:prstClr val="black">
                <a:alpha val="40000"/>
              </a:prstClr>
            </a:outerShdw>
          </a:effectLst>
        </p:spPr>
      </p:pic>
      <p:grpSp>
        <p:nvGrpSpPr>
          <p:cNvPr id="6" name="群組 5"/>
          <p:cNvGrpSpPr/>
          <p:nvPr/>
        </p:nvGrpSpPr>
        <p:grpSpPr>
          <a:xfrm>
            <a:off x="3844592" y="3306889"/>
            <a:ext cx="845515" cy="845515"/>
            <a:chOff x="4572152" y="3863513"/>
            <a:chExt cx="845515" cy="845515"/>
          </a:xfrm>
        </p:grpSpPr>
        <p:pic>
          <p:nvPicPr>
            <p:cNvPr id="1026" name="Picture 2" descr="http://www.sunca.com.tw/upload/product/201951517461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152" y="3863513"/>
              <a:ext cx="845515" cy="8455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矩形 2"/>
            <p:cNvSpPr/>
            <p:nvPr/>
          </p:nvSpPr>
          <p:spPr>
            <a:xfrm rot="2432588">
              <a:off x="4833692" y="4309919"/>
              <a:ext cx="103885" cy="100124"/>
            </a:xfrm>
            <a:prstGeom prst="rect">
              <a:avLst/>
            </a:prstGeom>
            <a:solidFill>
              <a:srgbClr val="E0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5" name="矩形 4">
            <a:extLst>
              <a:ext uri="{FF2B5EF4-FFF2-40B4-BE49-F238E27FC236}">
                <a16:creationId xmlns:a16="http://schemas.microsoft.com/office/drawing/2014/main" id="{6B1E585F-D4AA-BC46-A178-87217D589629}"/>
              </a:ext>
            </a:extLst>
          </p:cNvPr>
          <p:cNvSpPr/>
          <p:nvPr/>
        </p:nvSpPr>
        <p:spPr>
          <a:xfrm>
            <a:off x="7716770" y="2665018"/>
            <a:ext cx="1151277" cy="492443"/>
          </a:xfrm>
          <a:prstGeom prst="rect">
            <a:avLst/>
          </a:prstGeom>
        </p:spPr>
        <p:txBody>
          <a:bodyPr wrap="none">
            <a:spAutoFit/>
          </a:bodyPr>
          <a:lstStyle/>
          <a:p>
            <a:r>
              <a:rPr lang="en-US" altLang="zh-TW" sz="1300">
                <a:cs typeface="+mn-ea"/>
                <a:sym typeface="+mn-lt"/>
              </a:rPr>
              <a:t>65</a:t>
            </a:r>
            <a:r>
              <a:rPr lang="zh-TW" altLang="zh-TW" sz="1300">
                <a:cs typeface="+mn-ea"/>
                <a:sym typeface="+mn-lt"/>
              </a:rPr>
              <a:t> </a:t>
            </a:r>
            <a:r>
              <a:rPr lang="en-US" altLang="zh-TW" sz="1300">
                <a:cs typeface="+mn-ea"/>
                <a:sym typeface="+mn-lt"/>
              </a:rPr>
              <a:t>mm</a:t>
            </a:r>
            <a:r>
              <a:rPr lang="zh-TW" altLang="zh-TW" sz="1300">
                <a:cs typeface="+mn-ea"/>
                <a:sym typeface="+mn-lt"/>
              </a:rPr>
              <a:t> </a:t>
            </a:r>
            <a:endParaRPr lang="en-US" altLang="zh-TW" sz="1300">
              <a:cs typeface="+mn-ea"/>
              <a:sym typeface="+mn-lt"/>
            </a:endParaRPr>
          </a:p>
          <a:p>
            <a:r>
              <a:rPr lang="en-US" altLang="zh-TW" sz="1300">
                <a:cs typeface="+mn-ea"/>
                <a:sym typeface="+mn-lt"/>
              </a:rPr>
              <a:t>(2.56 inches)</a:t>
            </a:r>
            <a:endParaRPr lang="zh-TW" altLang="en-US" sz="1300">
              <a:cs typeface="+mn-ea"/>
              <a:sym typeface="+mn-lt"/>
            </a:endParaRPr>
          </a:p>
        </p:txBody>
      </p:sp>
      <p:sp>
        <p:nvSpPr>
          <p:cNvPr id="9" name="矩形 8">
            <a:extLst>
              <a:ext uri="{FF2B5EF4-FFF2-40B4-BE49-F238E27FC236}">
                <a16:creationId xmlns:a16="http://schemas.microsoft.com/office/drawing/2014/main" id="{7E13E625-8B29-A947-AE4B-1A07577DA871}"/>
              </a:ext>
            </a:extLst>
          </p:cNvPr>
          <p:cNvSpPr/>
          <p:nvPr/>
        </p:nvSpPr>
        <p:spPr>
          <a:xfrm>
            <a:off x="6167399" y="1191485"/>
            <a:ext cx="1755609" cy="292388"/>
          </a:xfrm>
          <a:prstGeom prst="rect">
            <a:avLst/>
          </a:prstGeom>
        </p:spPr>
        <p:txBody>
          <a:bodyPr wrap="none">
            <a:spAutoFit/>
          </a:bodyPr>
          <a:lstStyle/>
          <a:p>
            <a:r>
              <a:rPr lang="en-US" altLang="zh-TW" sz="1300">
                <a:cs typeface="+mn-ea"/>
                <a:sym typeface="+mn-lt"/>
              </a:rPr>
              <a:t>30</a:t>
            </a:r>
            <a:r>
              <a:rPr lang="zh-TW" altLang="zh-TW" sz="1300">
                <a:cs typeface="+mn-ea"/>
                <a:sym typeface="+mn-lt"/>
              </a:rPr>
              <a:t> </a:t>
            </a:r>
            <a:r>
              <a:rPr lang="en-US" altLang="zh-TW" sz="1300">
                <a:cs typeface="+mn-ea"/>
                <a:sym typeface="+mn-lt"/>
              </a:rPr>
              <a:t>mm (1.18 inches)</a:t>
            </a:r>
            <a:r>
              <a:rPr lang="zh-TW" altLang="zh-TW" sz="1300">
                <a:cs typeface="+mn-ea"/>
                <a:sym typeface="+mn-lt"/>
              </a:rPr>
              <a:t> </a:t>
            </a:r>
            <a:endParaRPr lang="zh-TW" altLang="en-US" sz="1300">
              <a:cs typeface="+mn-ea"/>
              <a:sym typeface="+mn-lt"/>
            </a:endParaRPr>
          </a:p>
        </p:txBody>
      </p:sp>
    </p:spTree>
    <p:extLst>
      <p:ext uri="{BB962C8B-B14F-4D97-AF65-F5344CB8AC3E}">
        <p14:creationId xmlns:p14="http://schemas.microsoft.com/office/powerpoint/2010/main" val="448031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9" name="群組 8">
            <a:extLst>
              <a:ext uri="{FF2B5EF4-FFF2-40B4-BE49-F238E27FC236}">
                <a16:creationId xmlns:a16="http://schemas.microsoft.com/office/drawing/2014/main" id="{B0C4F38B-379A-4B93-842C-23E24C5C6624}"/>
              </a:ext>
            </a:extLst>
          </p:cNvPr>
          <p:cNvGrpSpPr/>
          <p:nvPr/>
        </p:nvGrpSpPr>
        <p:grpSpPr>
          <a:xfrm>
            <a:off x="3852562" y="929595"/>
            <a:ext cx="5831417" cy="3164488"/>
            <a:chOff x="3539692" y="349803"/>
            <a:chExt cx="6295447" cy="3416299"/>
          </a:xfrm>
        </p:grpSpPr>
        <p:pic>
          <p:nvPicPr>
            <p:cNvPr id="7" name="圖片 6" descr="一張含有 文字, 電子用品, 監視器, 電腦 的圖片&#10;&#10;自動產生的描述">
              <a:extLst>
                <a:ext uri="{FF2B5EF4-FFF2-40B4-BE49-F238E27FC236}">
                  <a16:creationId xmlns:a16="http://schemas.microsoft.com/office/drawing/2014/main" id="{B5A9A7E8-C7B5-445C-89F5-BFFD0B684C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52"/>
            <a:stretch/>
          </p:blipFill>
          <p:spPr>
            <a:xfrm>
              <a:off x="3539692" y="349803"/>
              <a:ext cx="6295447" cy="3416299"/>
            </a:xfrm>
            <a:prstGeom prst="rect">
              <a:avLst/>
            </a:prstGeom>
          </p:spPr>
        </p:pic>
        <p:pic>
          <p:nvPicPr>
            <p:cNvPr id="3" name="圖片 2" descr="一張含有 個人, 室外, 團體, 數個 的圖片&#10;&#10;自動產生的描述">
              <a:extLst>
                <a:ext uri="{FF2B5EF4-FFF2-40B4-BE49-F238E27FC236}">
                  <a16:creationId xmlns:a16="http://schemas.microsoft.com/office/drawing/2014/main" id="{3FB0A7AF-FD99-4C04-A2E6-D4FC40503D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7117" y="555638"/>
              <a:ext cx="4430145" cy="2798970"/>
            </a:xfrm>
            <a:prstGeom prst="rect">
              <a:avLst/>
            </a:prstGeom>
            <a:effectLst>
              <a:innerShdw blurRad="114300">
                <a:prstClr val="black"/>
              </a:innerShdw>
            </a:effectLst>
          </p:spPr>
        </p:pic>
      </p:grpSp>
      <p:sp>
        <p:nvSpPr>
          <p:cNvPr id="11" name="Google Shape;61;p14">
            <a:extLst>
              <a:ext uri="{FF2B5EF4-FFF2-40B4-BE49-F238E27FC236}">
                <a16:creationId xmlns:a16="http://schemas.microsoft.com/office/drawing/2014/main" id="{81F46595-4E0C-44B1-833C-8FEEEEA49F1B}"/>
              </a:ext>
            </a:extLst>
          </p:cNvPr>
          <p:cNvSpPr txBox="1">
            <a:spLocks/>
          </p:cNvSpPr>
          <p:nvPr/>
        </p:nvSpPr>
        <p:spPr>
          <a:xfrm>
            <a:off x="599000" y="2968766"/>
            <a:ext cx="3043415"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a:solidFill>
                  <a:schemeClr val="dk1"/>
                </a:solidFill>
                <a:latin typeface="+mn-lt"/>
                <a:ea typeface="+mn-ea"/>
                <a:cs typeface="+mn-ea"/>
                <a:sym typeface="+mn-lt"/>
              </a:rPr>
              <a:t>QVR Face helps users build intelligent face recognition
QVR Human proactively calculates the number of people passing through a specific region</a:t>
            </a:r>
            <a:endParaRPr lang="zh-TW" altLang="en-US" sz="1200">
              <a:solidFill>
                <a:schemeClr val="dk1"/>
              </a:solidFill>
              <a:latin typeface="+mn-lt"/>
              <a:ea typeface="+mn-ea"/>
              <a:cs typeface="+mn-ea"/>
              <a:sym typeface="+mn-lt"/>
            </a:endParaRPr>
          </a:p>
        </p:txBody>
      </p:sp>
      <p:sp>
        <p:nvSpPr>
          <p:cNvPr id="12" name="Google Shape;79;p16">
            <a:extLst>
              <a:ext uri="{FF2B5EF4-FFF2-40B4-BE49-F238E27FC236}">
                <a16:creationId xmlns:a16="http://schemas.microsoft.com/office/drawing/2014/main" id="{C8B3CCF9-4FB8-4872-9B78-D9DDAD593950}"/>
              </a:ext>
            </a:extLst>
          </p:cNvPr>
          <p:cNvSpPr txBox="1">
            <a:spLocks/>
          </p:cNvSpPr>
          <p:nvPr/>
        </p:nvSpPr>
        <p:spPr>
          <a:xfrm>
            <a:off x="0" y="231542"/>
            <a:ext cx="9143999"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3200" b="1">
                <a:solidFill>
                  <a:schemeClr val="bg2">
                    <a:lumMod val="10000"/>
                  </a:schemeClr>
                </a:solidFill>
                <a:latin typeface="+mn-lt"/>
                <a:ea typeface="+mn-ea"/>
                <a:cs typeface="+mn-ea"/>
                <a:sym typeface="+mn-lt"/>
              </a:rPr>
              <a:t>QVR Face / Human</a:t>
            </a:r>
            <a:endParaRPr lang="en-US" sz="3200" b="1">
              <a:solidFill>
                <a:schemeClr val="bg2">
                  <a:lumMod val="10000"/>
                </a:schemeClr>
              </a:solidFill>
              <a:latin typeface="+mn-lt"/>
              <a:ea typeface="+mn-ea"/>
              <a:cs typeface="+mn-ea"/>
              <a:sym typeface="+mn-lt"/>
            </a:endParaRPr>
          </a:p>
        </p:txBody>
      </p:sp>
      <p:sp>
        <p:nvSpPr>
          <p:cNvPr id="17" name="矩形: 圓角 16">
            <a:extLst>
              <a:ext uri="{FF2B5EF4-FFF2-40B4-BE49-F238E27FC236}">
                <a16:creationId xmlns:a16="http://schemas.microsoft.com/office/drawing/2014/main" id="{3B95E637-44EC-49C8-875A-ED13CFE37BB6}"/>
              </a:ext>
            </a:extLst>
          </p:cNvPr>
          <p:cNvSpPr/>
          <p:nvPr/>
        </p:nvSpPr>
        <p:spPr>
          <a:xfrm>
            <a:off x="1083366" y="1120258"/>
            <a:ext cx="2074685" cy="2141745"/>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20" name="圖形 19">
            <a:extLst>
              <a:ext uri="{FF2B5EF4-FFF2-40B4-BE49-F238E27FC236}">
                <a16:creationId xmlns:a16="http://schemas.microsoft.com/office/drawing/2014/main" id="{CE0A1798-4C88-4745-831B-56FC44339A1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527764" y="1446675"/>
            <a:ext cx="1456051" cy="1456051"/>
          </a:xfrm>
          <a:prstGeom prst="rect">
            <a:avLst/>
          </a:prstGeom>
        </p:spPr>
      </p:pic>
    </p:spTree>
    <p:extLst>
      <p:ext uri="{BB962C8B-B14F-4D97-AF65-F5344CB8AC3E}">
        <p14:creationId xmlns:p14="http://schemas.microsoft.com/office/powerpoint/2010/main" val="2307479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6" name="矩形: 圓角 5">
            <a:extLst>
              <a:ext uri="{FF2B5EF4-FFF2-40B4-BE49-F238E27FC236}">
                <a16:creationId xmlns:a16="http://schemas.microsoft.com/office/drawing/2014/main" id="{EDEE0237-E2A6-4A60-948F-90286584D457}"/>
              </a:ext>
            </a:extLst>
          </p:cNvPr>
          <p:cNvSpPr/>
          <p:nvPr/>
        </p:nvSpPr>
        <p:spPr>
          <a:xfrm>
            <a:off x="4142409" y="1011612"/>
            <a:ext cx="5038165" cy="2764578"/>
          </a:xfrm>
          <a:prstGeom prst="roundRect">
            <a:avLst>
              <a:gd name="adj" fmla="val 0"/>
            </a:avLst>
          </a:prstGeom>
          <a:gradFill>
            <a:gsLst>
              <a:gs pos="0">
                <a:schemeClr val="tx1">
                  <a:alpha val="0"/>
                </a:schemeClr>
              </a:gs>
              <a:gs pos="100000">
                <a:srgbClr val="1F2127">
                  <a:alpha val="32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pic>
        <p:nvPicPr>
          <p:cNvPr id="124" name="Google Shape;124;p22"/>
          <p:cNvPicPr preferRelativeResize="0"/>
          <p:nvPr/>
        </p:nvPicPr>
        <p:blipFill rotWithShape="1">
          <a:blip r:embed="rId3" cstate="print">
            <a:alphaModFix/>
            <a:extLst>
              <a:ext uri="{28A0092B-C50C-407E-A947-70E740481C1C}">
                <a14:useLocalDpi xmlns:a14="http://schemas.microsoft.com/office/drawing/2010/main"/>
              </a:ext>
            </a:extLst>
          </a:blip>
          <a:srcRect b="-1"/>
          <a:stretch/>
        </p:blipFill>
        <p:spPr>
          <a:xfrm>
            <a:off x="4047526" y="1299422"/>
            <a:ext cx="5096474" cy="2764578"/>
          </a:xfrm>
          <a:prstGeom prst="rect">
            <a:avLst/>
          </a:prstGeom>
          <a:noFill/>
          <a:ln>
            <a:noFill/>
          </a:ln>
          <a:effectLst>
            <a:outerShdw blurRad="431800" dist="368300" dir="5760000" sx="106000" sy="106000" algn="ctr" rotWithShape="0">
              <a:srgbClr val="000000">
                <a:alpha val="34000"/>
              </a:srgbClr>
            </a:outerShdw>
          </a:effectLst>
        </p:spPr>
      </p:pic>
      <p:sp>
        <p:nvSpPr>
          <p:cNvPr id="7" name="Google Shape;79;p16">
            <a:extLst>
              <a:ext uri="{FF2B5EF4-FFF2-40B4-BE49-F238E27FC236}">
                <a16:creationId xmlns:a16="http://schemas.microsoft.com/office/drawing/2014/main" id="{175B133B-CB8E-48C3-B7D0-A61BDFD95ECA}"/>
              </a:ext>
            </a:extLst>
          </p:cNvPr>
          <p:cNvSpPr txBox="1">
            <a:spLocks/>
          </p:cNvSpPr>
          <p:nvPr/>
        </p:nvSpPr>
        <p:spPr>
          <a:xfrm>
            <a:off x="0" y="234908"/>
            <a:ext cx="914400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3200" b="1">
                <a:solidFill>
                  <a:schemeClr val="bg2">
                    <a:lumMod val="10000"/>
                  </a:schemeClr>
                </a:solidFill>
                <a:latin typeface="+mn-lt"/>
                <a:ea typeface="+mn-ea"/>
                <a:cs typeface="+mn-ea"/>
                <a:sym typeface="+mn-lt"/>
              </a:rPr>
              <a:t>Improve </a:t>
            </a:r>
            <a:r>
              <a:rPr lang="en-US" altLang="zh-TW" sz="3200" b="1" err="1">
                <a:solidFill>
                  <a:schemeClr val="bg2">
                    <a:lumMod val="10000"/>
                  </a:schemeClr>
                </a:solidFill>
                <a:latin typeface="+mn-lt"/>
                <a:ea typeface="+mn-ea"/>
                <a:cs typeface="+mn-ea"/>
                <a:sym typeface="+mn-lt"/>
              </a:rPr>
              <a:t>NVMe</a:t>
            </a:r>
            <a:r>
              <a:rPr lang="en-US" altLang="zh-TW" sz="3200" b="1">
                <a:solidFill>
                  <a:schemeClr val="bg2">
                    <a:lumMod val="10000"/>
                  </a:schemeClr>
                </a:solidFill>
                <a:latin typeface="+mn-lt"/>
                <a:ea typeface="+mn-ea"/>
                <a:cs typeface="+mn-ea"/>
                <a:sym typeface="+mn-lt"/>
              </a:rPr>
              <a:t> SSD Performance
</a:t>
            </a:r>
            <a:endParaRPr lang="en-US" sz="3200" b="1">
              <a:solidFill>
                <a:schemeClr val="bg2">
                  <a:lumMod val="10000"/>
                </a:schemeClr>
              </a:solidFill>
              <a:latin typeface="+mn-lt"/>
              <a:ea typeface="+mn-ea"/>
              <a:cs typeface="+mn-ea"/>
              <a:sym typeface="+mn-lt"/>
            </a:endParaRPr>
          </a:p>
        </p:txBody>
      </p:sp>
      <p:sp>
        <p:nvSpPr>
          <p:cNvPr id="8" name="Google Shape;61;p14">
            <a:extLst>
              <a:ext uri="{FF2B5EF4-FFF2-40B4-BE49-F238E27FC236}">
                <a16:creationId xmlns:a16="http://schemas.microsoft.com/office/drawing/2014/main" id="{C84E6063-B7DB-40C3-A0CC-253DF0A97E6B}"/>
              </a:ext>
            </a:extLst>
          </p:cNvPr>
          <p:cNvSpPr txBox="1">
            <a:spLocks/>
          </p:cNvSpPr>
          <p:nvPr/>
        </p:nvSpPr>
        <p:spPr>
          <a:xfrm>
            <a:off x="585674" y="1890093"/>
            <a:ext cx="3220740" cy="313656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1200"/>
              </a:spcBef>
              <a:buClr>
                <a:srgbClr val="E9613B"/>
              </a:buClr>
              <a:buSzPts val="1100"/>
              <a:buFont typeface="Wingdings" panose="05000000000000000000" pitchFamily="2" charset="2"/>
              <a:buChar char="l"/>
            </a:pPr>
            <a:r>
              <a:rPr lang="en-US" altLang="zh-TW" sz="1200" dirty="0">
                <a:solidFill>
                  <a:schemeClr val="dk1"/>
                </a:solidFill>
                <a:latin typeface="+mn-lt"/>
                <a:ea typeface="+mn-ea"/>
                <a:cs typeface="+mn-ea"/>
                <a:sym typeface="+mn-lt"/>
              </a:rPr>
              <a:t>With the new kernel, </a:t>
            </a:r>
            <a:r>
              <a:rPr lang="en-US" altLang="zh-TW" sz="1200" dirty="0" err="1">
                <a:solidFill>
                  <a:schemeClr val="dk1"/>
                </a:solidFill>
                <a:latin typeface="+mn-lt"/>
                <a:ea typeface="+mn-ea"/>
                <a:cs typeface="+mn-ea"/>
                <a:sym typeface="+mn-lt"/>
              </a:rPr>
              <a:t>NVMe</a:t>
            </a:r>
            <a:r>
              <a:rPr lang="en-US" altLang="zh-TW" sz="1200" dirty="0">
                <a:solidFill>
                  <a:schemeClr val="dk1"/>
                </a:solidFill>
                <a:latin typeface="+mn-lt"/>
                <a:ea typeface="+mn-ea"/>
                <a:cs typeface="+mn-ea"/>
                <a:sym typeface="+mn-lt"/>
              </a:rPr>
              <a:t> usage efficiency is greatly improved
Optimized cache module, SSD space can be used more efficiently, and memory usage is less then before
Improve the efficiency of multi-users access to the same folder</a:t>
            </a:r>
            <a:endParaRPr lang="zh-TW" altLang="en-US" sz="1200" dirty="0">
              <a:solidFill>
                <a:schemeClr val="dk1"/>
              </a:solidFill>
              <a:latin typeface="+mn-lt"/>
              <a:ea typeface="+mn-ea"/>
              <a:cs typeface="+mn-ea"/>
              <a:sym typeface="+mn-lt"/>
            </a:endParaRPr>
          </a:p>
        </p:txBody>
      </p:sp>
    </p:spTree>
    <p:extLst>
      <p:ext uri="{BB962C8B-B14F-4D97-AF65-F5344CB8AC3E}">
        <p14:creationId xmlns:p14="http://schemas.microsoft.com/office/powerpoint/2010/main" val="388839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grpSp>
        <p:nvGrpSpPr>
          <p:cNvPr id="7" name="群組 6">
            <a:extLst>
              <a:ext uri="{FF2B5EF4-FFF2-40B4-BE49-F238E27FC236}">
                <a16:creationId xmlns:a16="http://schemas.microsoft.com/office/drawing/2014/main" id="{0335D847-3E49-42A3-A1A3-305E01ECE520}"/>
              </a:ext>
            </a:extLst>
          </p:cNvPr>
          <p:cNvGrpSpPr/>
          <p:nvPr/>
        </p:nvGrpSpPr>
        <p:grpSpPr>
          <a:xfrm>
            <a:off x="4025961" y="988443"/>
            <a:ext cx="5118039" cy="3064203"/>
            <a:chOff x="4025961" y="701899"/>
            <a:chExt cx="5118039" cy="3064203"/>
          </a:xfrm>
        </p:grpSpPr>
        <p:pic>
          <p:nvPicPr>
            <p:cNvPr id="3" name="圖片 2" descr="一張含有 文字, 電子用品, 監視器, 電腦 的圖片&#10;&#10;自動產生的描述">
              <a:extLst>
                <a:ext uri="{FF2B5EF4-FFF2-40B4-BE49-F238E27FC236}">
                  <a16:creationId xmlns:a16="http://schemas.microsoft.com/office/drawing/2014/main" id="{D088DE7D-B0C4-46FC-80CE-3E356B0567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25961" y="701899"/>
              <a:ext cx="5118039" cy="3064203"/>
            </a:xfrm>
            <a:prstGeom prst="rect">
              <a:avLst/>
            </a:prstGeom>
          </p:spPr>
        </p:pic>
        <p:sp>
          <p:nvSpPr>
            <p:cNvPr id="6" name="矩形 5">
              <a:extLst>
                <a:ext uri="{FF2B5EF4-FFF2-40B4-BE49-F238E27FC236}">
                  <a16:creationId xmlns:a16="http://schemas.microsoft.com/office/drawing/2014/main" id="{5B0C30D9-860A-4834-9F87-0D80D66109CE}"/>
                </a:ext>
              </a:extLst>
            </p:cNvPr>
            <p:cNvSpPr/>
            <p:nvPr/>
          </p:nvSpPr>
          <p:spPr>
            <a:xfrm>
              <a:off x="4881092" y="882204"/>
              <a:ext cx="3895859" cy="2479182"/>
            </a:xfrm>
            <a:prstGeom prst="rect">
              <a:avLst/>
            </a:prstGeom>
            <a:solidFill>
              <a:srgbClr val="2C2C2C">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grpSp>
      <p:sp>
        <p:nvSpPr>
          <p:cNvPr id="11" name="Google Shape;79;p16">
            <a:extLst>
              <a:ext uri="{FF2B5EF4-FFF2-40B4-BE49-F238E27FC236}">
                <a16:creationId xmlns:a16="http://schemas.microsoft.com/office/drawing/2014/main" id="{E6D09418-6026-4302-B913-F1FDEA07D3FE}"/>
              </a:ext>
            </a:extLst>
          </p:cNvPr>
          <p:cNvSpPr txBox="1">
            <a:spLocks/>
          </p:cNvSpPr>
          <p:nvPr/>
        </p:nvSpPr>
        <p:spPr>
          <a:xfrm>
            <a:off x="1" y="218964"/>
            <a:ext cx="919988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b="1">
                <a:solidFill>
                  <a:schemeClr val="bg2">
                    <a:lumMod val="10000"/>
                  </a:schemeClr>
                </a:solidFill>
                <a:latin typeface="+mn-lt"/>
                <a:ea typeface="+mn-ea"/>
                <a:cs typeface="+mn-ea"/>
                <a:sym typeface="+mn-lt"/>
              </a:rPr>
              <a:t>Increase the level of security
</a:t>
            </a:r>
            <a:endParaRPr lang="en-US" b="1">
              <a:solidFill>
                <a:schemeClr val="bg2">
                  <a:lumMod val="10000"/>
                </a:schemeClr>
              </a:solidFill>
              <a:latin typeface="+mn-lt"/>
              <a:ea typeface="+mn-ea"/>
              <a:cs typeface="+mn-ea"/>
              <a:sym typeface="+mn-lt"/>
            </a:endParaRPr>
          </a:p>
        </p:txBody>
      </p:sp>
      <p:sp>
        <p:nvSpPr>
          <p:cNvPr id="12" name="Google Shape;61;p14">
            <a:extLst>
              <a:ext uri="{FF2B5EF4-FFF2-40B4-BE49-F238E27FC236}">
                <a16:creationId xmlns:a16="http://schemas.microsoft.com/office/drawing/2014/main" id="{30213053-FCBC-43EE-8BE6-B997438AD7DB}"/>
              </a:ext>
            </a:extLst>
          </p:cNvPr>
          <p:cNvSpPr txBox="1">
            <a:spLocks/>
          </p:cNvSpPr>
          <p:nvPr/>
        </p:nvSpPr>
        <p:spPr>
          <a:xfrm>
            <a:off x="605685" y="1329488"/>
            <a:ext cx="3481236" cy="3136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975" indent="-180975">
              <a:lnSpc>
                <a:spcPts val="1800"/>
              </a:lnSpc>
              <a:spcBef>
                <a:spcPts val="800"/>
              </a:spcBef>
              <a:buClr>
                <a:srgbClr val="E9613B"/>
              </a:buClr>
              <a:buSzPts val="1100"/>
              <a:buFont typeface="Wingdings" panose="05000000000000000000" pitchFamily="2" charset="2"/>
              <a:buChar char="l"/>
            </a:pPr>
            <a:r>
              <a:rPr lang="en-US" altLang="zh-TW" sz="1200">
                <a:solidFill>
                  <a:schemeClr val="dk1"/>
                </a:solidFill>
                <a:latin typeface="+mn-lt"/>
                <a:ea typeface="+mn-ea"/>
                <a:cs typeface="+mn-ea"/>
                <a:sym typeface="+mn-lt"/>
              </a:rPr>
              <a:t>Support TLS 1.3
The admin account is disabled by default
Advanced encryption suite support
adjusted safety settings and more stronger safety protection options
SSH Key login
Firmware automatic updates (recommended updates, automatic updates)
App automatic updates (recommended updates, automatic updates)</a:t>
            </a:r>
          </a:p>
        </p:txBody>
      </p:sp>
      <p:pic>
        <p:nvPicPr>
          <p:cNvPr id="5" name="圖形 4">
            <a:extLst>
              <a:ext uri="{FF2B5EF4-FFF2-40B4-BE49-F238E27FC236}">
                <a16:creationId xmlns:a16="http://schemas.microsoft.com/office/drawing/2014/main" id="{347FF8C2-33FB-42BC-BDDA-2480C4AA020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855079" y="1418140"/>
            <a:ext cx="1944959" cy="2078328"/>
          </a:xfrm>
          <a:prstGeom prst="rect">
            <a:avLst/>
          </a:prstGeom>
          <a:effectLst>
            <a:outerShdw blurRad="152400" dist="190500" dir="8100000" algn="tr" rotWithShape="0">
              <a:prstClr val="black">
                <a:alpha val="13000"/>
              </a:prstClr>
            </a:outerShdw>
          </a:effectLst>
        </p:spPr>
      </p:pic>
    </p:spTree>
    <p:extLst>
      <p:ext uri="{BB962C8B-B14F-4D97-AF65-F5344CB8AC3E}">
        <p14:creationId xmlns:p14="http://schemas.microsoft.com/office/powerpoint/2010/main" val="1891977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9D8133D2-51DF-4C92-B31C-2D618031E52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9" name="圖片 18">
            <a:extLst>
              <a:ext uri="{FF2B5EF4-FFF2-40B4-BE49-F238E27FC236}">
                <a16:creationId xmlns:a16="http://schemas.microsoft.com/office/drawing/2014/main" id="{BE105C3B-76B6-4304-AB7A-13E43C2C042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05159" y="1944881"/>
            <a:ext cx="3091476" cy="363543"/>
          </a:xfrm>
          <a:prstGeom prst="rect">
            <a:avLst/>
          </a:prstGeom>
        </p:spPr>
      </p:pic>
      <p:sp>
        <p:nvSpPr>
          <p:cNvPr id="2" name="標題 1">
            <a:extLst>
              <a:ext uri="{FF2B5EF4-FFF2-40B4-BE49-F238E27FC236}">
                <a16:creationId xmlns:a16="http://schemas.microsoft.com/office/drawing/2014/main" id="{86DCC8C7-D85A-4392-B016-ADE9A46C1A86}"/>
              </a:ext>
            </a:extLst>
          </p:cNvPr>
          <p:cNvSpPr>
            <a:spLocks noGrp="1"/>
          </p:cNvSpPr>
          <p:nvPr>
            <p:ph type="title"/>
          </p:nvPr>
        </p:nvSpPr>
        <p:spPr>
          <a:xfrm>
            <a:off x="0" y="143899"/>
            <a:ext cx="9143999" cy="822960"/>
          </a:xfrm>
        </p:spPr>
        <p:txBody>
          <a:bodyPr>
            <a:normAutofit/>
          </a:bodyPr>
          <a:lstStyle/>
          <a:p>
            <a:pPr algn="ctr"/>
            <a:r>
              <a:rPr lang="en-US" altLang="zh-TW" sz="3200">
                <a:solidFill>
                  <a:schemeClr val="tx1">
                    <a:lumMod val="95000"/>
                    <a:lumOff val="5000"/>
                  </a:schemeClr>
                </a:solidFill>
                <a:latin typeface="+mn-lt"/>
                <a:ea typeface="+mn-ea"/>
                <a:cs typeface="+mn-ea"/>
                <a:sym typeface="+mn-lt"/>
              </a:rPr>
              <a:t>TBS-464 </a:t>
            </a:r>
            <a:r>
              <a:rPr lang="en-US" altLang="zh-TW" sz="3200" err="1">
                <a:solidFill>
                  <a:schemeClr val="tx1">
                    <a:lumMod val="95000"/>
                    <a:lumOff val="5000"/>
                  </a:schemeClr>
                </a:solidFill>
                <a:latin typeface="+mn-lt"/>
                <a:ea typeface="+mn-ea"/>
                <a:cs typeface="+mn-ea"/>
                <a:sym typeface="+mn-lt"/>
              </a:rPr>
              <a:t>v.s</a:t>
            </a:r>
            <a:r>
              <a:rPr lang="en-US" altLang="zh-TW" sz="3200">
                <a:solidFill>
                  <a:schemeClr val="tx1">
                    <a:lumMod val="95000"/>
                    <a:lumOff val="5000"/>
                  </a:schemeClr>
                </a:solidFill>
                <a:latin typeface="+mn-lt"/>
                <a:ea typeface="+mn-ea"/>
                <a:cs typeface="+mn-ea"/>
                <a:sym typeface="+mn-lt"/>
              </a:rPr>
              <a:t>. TBS-453DX</a:t>
            </a:r>
            <a:endParaRPr lang="zh-TW" altLang="en-US" sz="3200">
              <a:solidFill>
                <a:schemeClr val="tx1">
                  <a:lumMod val="95000"/>
                  <a:lumOff val="5000"/>
                </a:schemeClr>
              </a:solidFill>
              <a:latin typeface="+mn-lt"/>
              <a:ea typeface="+mn-ea"/>
              <a:cs typeface="+mn-ea"/>
            </a:endParaRPr>
          </a:p>
        </p:txBody>
      </p:sp>
      <p:pic>
        <p:nvPicPr>
          <p:cNvPr id="13" name="圖片 13" descr="一張含有 文字, 電子用品, 投影機 的圖片&#10;&#10;自動產生的描述">
            <a:extLst>
              <a:ext uri="{FF2B5EF4-FFF2-40B4-BE49-F238E27FC236}">
                <a16:creationId xmlns:a16="http://schemas.microsoft.com/office/drawing/2014/main" id="{E65EB633-9589-4D79-81B5-C164D7AB84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19192" y="966859"/>
            <a:ext cx="2743200" cy="1714500"/>
          </a:xfrm>
          <a:prstGeom prst="rect">
            <a:avLst/>
          </a:prstGeom>
        </p:spPr>
      </p:pic>
      <p:sp>
        <p:nvSpPr>
          <p:cNvPr id="9" name="矩形: 圓角化同側角落 8">
            <a:extLst>
              <a:ext uri="{FF2B5EF4-FFF2-40B4-BE49-F238E27FC236}">
                <a16:creationId xmlns:a16="http://schemas.microsoft.com/office/drawing/2014/main" id="{292E2C35-F288-4DD0-96A2-13BE8F7E3A7B}"/>
              </a:ext>
            </a:extLst>
          </p:cNvPr>
          <p:cNvSpPr/>
          <p:nvPr/>
        </p:nvSpPr>
        <p:spPr>
          <a:xfrm>
            <a:off x="521495" y="2424800"/>
            <a:ext cx="1449842" cy="428453"/>
          </a:xfrm>
          <a:prstGeom prst="round2SameRect">
            <a:avLst>
              <a:gd name="adj1" fmla="val 9935"/>
              <a:gd name="adj2" fmla="val 0"/>
            </a:avLst>
          </a:prstGeom>
          <a:gradFill>
            <a:gsLst>
              <a:gs pos="95000">
                <a:srgbClr val="C35E1A"/>
              </a:gs>
              <a:gs pos="0">
                <a:srgbClr val="EB6C15"/>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化同側角落 10">
            <a:extLst>
              <a:ext uri="{FF2B5EF4-FFF2-40B4-BE49-F238E27FC236}">
                <a16:creationId xmlns:a16="http://schemas.microsoft.com/office/drawing/2014/main" id="{B651CA70-D1E2-4FFE-9024-AC16B86243C9}"/>
              </a:ext>
            </a:extLst>
          </p:cNvPr>
          <p:cNvSpPr/>
          <p:nvPr/>
        </p:nvSpPr>
        <p:spPr>
          <a:xfrm>
            <a:off x="2028655" y="2424797"/>
            <a:ext cx="3236119" cy="428453"/>
          </a:xfrm>
          <a:prstGeom prst="round2SameRect">
            <a:avLst>
              <a:gd name="adj1" fmla="val 9935"/>
              <a:gd name="adj2" fmla="val 0"/>
            </a:avLst>
          </a:prstGeom>
          <a:gradFill>
            <a:gsLst>
              <a:gs pos="95000">
                <a:srgbClr val="C35E1A"/>
              </a:gs>
              <a:gs pos="0">
                <a:srgbClr val="EB6C15"/>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化同側角落 13">
            <a:extLst>
              <a:ext uri="{FF2B5EF4-FFF2-40B4-BE49-F238E27FC236}">
                <a16:creationId xmlns:a16="http://schemas.microsoft.com/office/drawing/2014/main" id="{2551AAC9-46A7-4738-B510-5F160ED01FE5}"/>
              </a:ext>
            </a:extLst>
          </p:cNvPr>
          <p:cNvSpPr/>
          <p:nvPr/>
        </p:nvSpPr>
        <p:spPr>
          <a:xfrm>
            <a:off x="5322093" y="2424796"/>
            <a:ext cx="3300411" cy="428453"/>
          </a:xfrm>
          <a:prstGeom prst="round2SameRect">
            <a:avLst>
              <a:gd name="adj1" fmla="val 9935"/>
              <a:gd name="adj2" fmla="val 0"/>
            </a:avLst>
          </a:prstGeom>
          <a:gradFill>
            <a:gsLst>
              <a:gs pos="95000">
                <a:srgbClr val="C35E1A"/>
              </a:gs>
              <a:gs pos="0">
                <a:srgbClr val="EB6C15"/>
              </a:gs>
            </a:gsLst>
            <a:lin ang="0" scaled="0"/>
          </a:gradFill>
          <a:ln>
            <a:gradFill>
              <a:gsLst>
                <a:gs pos="1000">
                  <a:schemeClr val="accent1">
                    <a:lumMod val="5000"/>
                    <a:lumOff val="95000"/>
                    <a:alpha val="69000"/>
                  </a:schemeClr>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 name="表格 3">
            <a:extLst>
              <a:ext uri="{FF2B5EF4-FFF2-40B4-BE49-F238E27FC236}">
                <a16:creationId xmlns:a16="http://schemas.microsoft.com/office/drawing/2014/main" id="{63E1A486-9D50-4D0D-ABD1-13DCEE49427D}"/>
              </a:ext>
            </a:extLst>
          </p:cNvPr>
          <p:cNvGraphicFramePr>
            <a:graphicFrameLocks noGrp="1"/>
          </p:cNvGraphicFramePr>
          <p:nvPr/>
        </p:nvGraphicFramePr>
        <p:xfrm>
          <a:off x="521494" y="2464694"/>
          <a:ext cx="8101010" cy="2445592"/>
        </p:xfrm>
        <a:graphic>
          <a:graphicData uri="http://schemas.openxmlformats.org/drawingml/2006/table">
            <a:tbl>
              <a:tblPr firstRow="1" bandRow="1">
                <a:tableStyleId>{C083E6E3-FA7D-4D7B-A595-EF9225AFEA82}</a:tableStyleId>
              </a:tblPr>
              <a:tblGrid>
                <a:gridCol w="1346016">
                  <a:extLst>
                    <a:ext uri="{9D8B030D-6E8A-4147-A177-3AD203B41FA5}">
                      <a16:colId xmlns:a16="http://schemas.microsoft.com/office/drawing/2014/main" val="1888140025"/>
                    </a:ext>
                  </a:extLst>
                </a:gridCol>
                <a:gridCol w="3458022">
                  <a:extLst>
                    <a:ext uri="{9D8B030D-6E8A-4147-A177-3AD203B41FA5}">
                      <a16:colId xmlns:a16="http://schemas.microsoft.com/office/drawing/2014/main" val="3485480092"/>
                    </a:ext>
                  </a:extLst>
                </a:gridCol>
                <a:gridCol w="3296972">
                  <a:extLst>
                    <a:ext uri="{9D8B030D-6E8A-4147-A177-3AD203B41FA5}">
                      <a16:colId xmlns:a16="http://schemas.microsoft.com/office/drawing/2014/main" val="3836106865"/>
                    </a:ext>
                  </a:extLst>
                </a:gridCol>
              </a:tblGrid>
              <a:tr h="449152">
                <a:tc>
                  <a:txBody>
                    <a:bodyPr/>
                    <a:lstStyle/>
                    <a:p>
                      <a:r>
                        <a:rPr lang="zh-TW" altLang="en-US">
                          <a:solidFill>
                            <a:schemeClr val="bg1"/>
                          </a:solidFill>
                        </a:rPr>
                        <a:t>Model</a:t>
                      </a:r>
                      <a:r>
                        <a:rPr lang="zh-TW" altLang="en-US"/>
                        <a:t> </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zh-TW" altLang="en-US" sz="1600">
                          <a:solidFill>
                            <a:schemeClr val="bg1"/>
                          </a:solidFill>
                        </a:rPr>
                        <a:t>TBS-464</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zh-TW" altLang="en-US" sz="1600">
                          <a:solidFill>
                            <a:schemeClr val="bg1"/>
                          </a:solidFill>
                        </a:rPr>
                        <a:t>TBS-453DX</a:t>
                      </a:r>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4721259"/>
                  </a:ext>
                </a:extLst>
              </a:tr>
              <a:tr h="567266">
                <a:tc>
                  <a:txBody>
                    <a:bodyPr/>
                    <a:lstStyle/>
                    <a:p>
                      <a:r>
                        <a:rPr lang="zh-TW" altLang="en-US"/>
                        <a:t>CPU</a:t>
                      </a:r>
                    </a:p>
                  </a:txBody>
                  <a:tcPr anchor="ctr">
                    <a:lnL>
                      <a:noFill/>
                    </a:lnL>
                    <a:lnR>
                      <a:noFill/>
                    </a:lnR>
                    <a:lnT w="12700" cmpd="sng">
                      <a:noFill/>
                    </a:lnT>
                    <a:lnB>
                      <a:noFill/>
                    </a:lnB>
                    <a:lnTlToBr w="12700" cmpd="sng">
                      <a:noFill/>
                      <a:prstDash val="solid"/>
                    </a:lnTlToBr>
                    <a:lnBlToTr w="12700" cmpd="sng">
                      <a:noFill/>
                      <a:prstDash val="solid"/>
                    </a:lnBlToTr>
                    <a:solidFill>
                      <a:schemeClr val="bg2"/>
                    </a:solidFill>
                  </a:tcPr>
                </a:tc>
                <a:tc>
                  <a:txBody>
                    <a:bodyPr/>
                    <a:lstStyle/>
                    <a:p>
                      <a:pPr marL="177800" lvl="0" indent="0" algn="l">
                        <a:lnSpc>
                          <a:spcPct val="100000"/>
                        </a:lnSpc>
                        <a:spcBef>
                          <a:spcPts val="0"/>
                        </a:spcBef>
                        <a:spcAft>
                          <a:spcPts val="0"/>
                        </a:spcAft>
                        <a:buNone/>
                      </a:pPr>
                      <a:r>
                        <a:rPr lang="zh-TW" sz="1350" b="0" u="none" strike="noStrike" noProof="0"/>
                        <a:t>Intel® Celeron® N5105/N5095 4-core/4-thread processor, burst up to 2.9 GHz</a:t>
                      </a:r>
                      <a:endParaRPr lang="zh-TW"/>
                    </a:p>
                  </a:txBody>
                  <a:tcPr anchor="ctr">
                    <a:lnL>
                      <a:noFill/>
                    </a:lnL>
                    <a:lnR>
                      <a:noFill/>
                    </a:lnR>
                    <a:lnT w="12700" cmpd="sng">
                      <a:noFill/>
                    </a:lnT>
                    <a:lnB>
                      <a:noFill/>
                    </a:lnB>
                    <a:lnTlToBr w="12700" cmpd="sng">
                      <a:noFill/>
                      <a:prstDash val="solid"/>
                    </a:lnTlToBr>
                    <a:lnBlToTr w="12700" cmpd="sng">
                      <a:noFill/>
                      <a:prstDash val="solid"/>
                    </a:lnBlToTr>
                    <a:solidFill>
                      <a:schemeClr val="bg2"/>
                    </a:solidFill>
                  </a:tcPr>
                </a:tc>
                <a:tc>
                  <a:txBody>
                    <a:bodyPr/>
                    <a:lstStyle/>
                    <a:p>
                      <a:pPr marL="177800" lvl="1" indent="0">
                        <a:buNone/>
                      </a:pPr>
                      <a:r>
                        <a:rPr lang="zh-TW" sz="1350" b="0" u="none" strike="noStrike" noProof="0"/>
                        <a:t>Intel® Celeron® J4115 4-core/4-thread processor, burst up to 2.5 GHz</a:t>
                      </a:r>
                      <a:endParaRPr lang="zh-TW"/>
                    </a:p>
                  </a:txBody>
                  <a:tcPr anchor="ctr">
                    <a:lnL>
                      <a:noFill/>
                    </a:lnL>
                    <a:lnR>
                      <a:noFill/>
                    </a:lnR>
                    <a:lnT w="12700" cmpd="sng">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05970114"/>
                  </a:ext>
                </a:extLst>
              </a:tr>
              <a:tr h="423334">
                <a:tc>
                  <a:txBody>
                    <a:bodyPr/>
                    <a:lstStyle/>
                    <a:p>
                      <a:r>
                        <a:rPr lang="zh-TW" altLang="en-US"/>
                        <a:t>M.2 slots</a:t>
                      </a: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177800" lvl="0" indent="0">
                        <a:buNone/>
                      </a:pPr>
                      <a:r>
                        <a:rPr lang="zh-TW" sz="1350" b="0" u="none" strike="noStrike" noProof="0"/>
                        <a:t>4 x M.2 2280 NVMe Gen3 x2 slots</a:t>
                      </a:r>
                      <a:endParaRPr lang="zh-TW" sz="1350" b="0" i="0" u="none" strike="noStrike" baseline="30000" noProof="0">
                        <a:latin typeface="Arial"/>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177800" lvl="1" indent="0">
                        <a:buNone/>
                      </a:pPr>
                      <a:r>
                        <a:rPr lang="zh-TW" sz="1350" b="0" u="none" strike="noStrike" noProof="0"/>
                        <a:t>4 x M.2 2280 SATA 6Gb/s slots</a:t>
                      </a:r>
                      <a:endParaRPr lang="zh-TW" sz="1350" b="0" i="0" u="none" strike="noStrike" baseline="30000" noProof="0">
                        <a:latin typeface="Arial"/>
                      </a:endParaRPr>
                    </a:p>
                  </a:txBody>
                  <a:tcPr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640961"/>
                  </a:ext>
                </a:extLst>
              </a:tr>
              <a:tr h="370840">
                <a:tc>
                  <a:txBody>
                    <a:bodyPr/>
                    <a:lstStyle/>
                    <a:p>
                      <a:r>
                        <a:rPr lang="zh-TW" altLang="en-US"/>
                        <a:t>Ethernet ports</a:t>
                      </a:r>
                    </a:p>
                  </a:txBody>
                  <a:tcPr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177800" indent="0">
                        <a:tabLst/>
                      </a:pPr>
                      <a:r>
                        <a:rPr lang="zh-TW" altLang="en-US"/>
                        <a:t>2 x 2.5GbE</a:t>
                      </a:r>
                    </a:p>
                  </a:txBody>
                  <a:tcPr anchor="ctr">
                    <a:lnL>
                      <a:noFill/>
                    </a:lnL>
                    <a:lnR>
                      <a:noFill/>
                    </a:lnR>
                    <a:lnT>
                      <a:noFill/>
                    </a:lnT>
                    <a:lnB>
                      <a:noFill/>
                    </a:lnB>
                    <a:lnTlToBr w="12700" cmpd="sng">
                      <a:noFill/>
                      <a:prstDash val="solid"/>
                    </a:lnTlToBr>
                    <a:lnBlToTr w="12700" cmpd="sng">
                      <a:noFill/>
                      <a:prstDash val="solid"/>
                    </a:lnBlToTr>
                    <a:solidFill>
                      <a:schemeClr val="bg2"/>
                    </a:solidFill>
                  </a:tcPr>
                </a:tc>
                <a:tc>
                  <a:txBody>
                    <a:bodyPr/>
                    <a:lstStyle/>
                    <a:p>
                      <a:pPr marL="177800" lvl="1" indent="0"/>
                      <a:r>
                        <a:rPr lang="zh-TW" altLang="en-US"/>
                        <a:t>1 x 10GbE</a:t>
                      </a:r>
                      <a:endParaRPr lang="zh-TW"/>
                    </a:p>
                    <a:p>
                      <a:pPr marL="177800" lvl="1" indent="0">
                        <a:buNone/>
                      </a:pPr>
                      <a:r>
                        <a:rPr lang="zh-TW" altLang="en-US"/>
                        <a:t>1 x 1GbE</a:t>
                      </a:r>
                    </a:p>
                  </a:txBody>
                  <a:tcPr anchor="ctr">
                    <a:lnL>
                      <a:noFill/>
                    </a:lnL>
                    <a:lnR>
                      <a:noFill/>
                    </a:lnR>
                    <a:lnT>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79692159"/>
                  </a:ext>
                </a:extLst>
              </a:tr>
              <a:tr h="370840">
                <a:tc>
                  <a:txBody>
                    <a:bodyPr/>
                    <a:lstStyle/>
                    <a:p>
                      <a:r>
                        <a:rPr lang="zh-TW" altLang="en-US"/>
                        <a:t>HDMI output</a:t>
                      </a:r>
                    </a:p>
                  </a:txBody>
                  <a:tcPr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marL="177800" lvl="0" indent="0">
                        <a:buNone/>
                      </a:pPr>
                      <a:r>
                        <a:rPr lang="zh-TW" sz="1350" b="0" u="none" strike="noStrike" noProof="0"/>
                        <a:t>2 </a:t>
                      </a:r>
                      <a:r>
                        <a:rPr lang="en-US" altLang="zh-TW" sz="1350" b="0" u="none" strike="noStrike" noProof="0"/>
                        <a:t>x </a:t>
                      </a:r>
                      <a:r>
                        <a:rPr lang="zh-TW" sz="1350" b="0" u="none" strike="noStrike" noProof="0"/>
                        <a:t>HDMI (up to 2.0 resolution 3840 x 2160 @ 60Hz)</a:t>
                      </a:r>
                      <a:endParaRPr lang="zh-TW"/>
                    </a:p>
                  </a:txBody>
                  <a:tcPr anchor="ct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pPr marL="177800" lvl="1" indent="0">
                        <a:buNone/>
                      </a:pPr>
                      <a:r>
                        <a:rPr lang="zh-TW" sz="1350" b="0" u="none" strike="noStrike" noProof="0"/>
                        <a:t>1</a:t>
                      </a:r>
                      <a:r>
                        <a:rPr lang="zh-TW" altLang="en-US" sz="1350" b="0" u="none" strike="noStrike" noProof="0"/>
                        <a:t> </a:t>
                      </a:r>
                      <a:r>
                        <a:rPr lang="en-US" altLang="zh-TW" sz="1350" b="0" u="none" strike="noStrike" noProof="0"/>
                        <a:t>x </a:t>
                      </a:r>
                      <a:r>
                        <a:rPr lang="zh-TW" sz="1350" b="0" u="none" strike="noStrike" noProof="0"/>
                        <a:t>HDMI 2.0 (up to resolution 3840 x 2160 @ 60Hz)</a:t>
                      </a:r>
                      <a:endParaRPr lang="zh-TW"/>
                    </a:p>
                  </a:txBody>
                  <a:tcPr anchor="ct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4854569"/>
                  </a:ext>
                </a:extLst>
              </a:tr>
            </a:tbl>
          </a:graphicData>
        </a:graphic>
      </p:graphicFrame>
      <p:grpSp>
        <p:nvGrpSpPr>
          <p:cNvPr id="6" name="群組 5">
            <a:extLst>
              <a:ext uri="{FF2B5EF4-FFF2-40B4-BE49-F238E27FC236}">
                <a16:creationId xmlns:a16="http://schemas.microsoft.com/office/drawing/2014/main" id="{1219F972-B7C9-4B33-8502-87B5E9860035}"/>
              </a:ext>
            </a:extLst>
          </p:cNvPr>
          <p:cNvGrpSpPr/>
          <p:nvPr/>
        </p:nvGrpSpPr>
        <p:grpSpPr>
          <a:xfrm>
            <a:off x="1779950" y="2806970"/>
            <a:ext cx="3525209" cy="2028254"/>
            <a:chOff x="5209285" y="1967237"/>
            <a:chExt cx="3400157" cy="4285497"/>
          </a:xfrm>
        </p:grpSpPr>
        <p:pic>
          <p:nvPicPr>
            <p:cNvPr id="7" name="图片 57">
              <a:extLst>
                <a:ext uri="{FF2B5EF4-FFF2-40B4-BE49-F238E27FC236}">
                  <a16:creationId xmlns:a16="http://schemas.microsoft.com/office/drawing/2014/main" id="{897CC8A8-604B-4A07-9B0F-FA85E56EE1C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3177624" y="4004841"/>
              <a:ext cx="4279554" cy="216232"/>
            </a:xfrm>
            <a:prstGeom prst="rect">
              <a:avLst/>
            </a:prstGeom>
          </p:spPr>
        </p:pic>
        <p:pic>
          <p:nvPicPr>
            <p:cNvPr id="8" name="图片 57">
              <a:extLst>
                <a:ext uri="{FF2B5EF4-FFF2-40B4-BE49-F238E27FC236}">
                  <a16:creationId xmlns:a16="http://schemas.microsoft.com/office/drawing/2014/main" id="{8CED5CE4-7284-4C05-A2B4-DE669D1FAAA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a:xfrm rot="5400000">
              <a:off x="6361548" y="3998899"/>
              <a:ext cx="4279555" cy="216232"/>
            </a:xfrm>
            <a:prstGeom prst="rect">
              <a:avLst/>
            </a:prstGeom>
          </p:spPr>
        </p:pic>
      </p:grpSp>
      <p:pic>
        <p:nvPicPr>
          <p:cNvPr id="18" name="圖片 17">
            <a:extLst>
              <a:ext uri="{FF2B5EF4-FFF2-40B4-BE49-F238E27FC236}">
                <a16:creationId xmlns:a16="http://schemas.microsoft.com/office/drawing/2014/main" id="{D66307F5-2951-4DB7-AD52-4D54984403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37122" y="1972732"/>
            <a:ext cx="3091476" cy="363543"/>
          </a:xfrm>
          <a:prstGeom prst="rect">
            <a:avLst/>
          </a:prstGeom>
        </p:spPr>
      </p:pic>
      <p:pic>
        <p:nvPicPr>
          <p:cNvPr id="4" name="圖片 12" descr="一張含有 文字, 室內, 電子用品, 投影機 的圖片&#10;&#10;自動產生的描述">
            <a:extLst>
              <a:ext uri="{FF2B5EF4-FFF2-40B4-BE49-F238E27FC236}">
                <a16:creationId xmlns:a16="http://schemas.microsoft.com/office/drawing/2014/main" id="{BA7E43CF-8776-4A13-860E-DFE78F80F3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55311" y="966859"/>
            <a:ext cx="2743200" cy="1714500"/>
          </a:xfrm>
          <a:prstGeom prst="rect">
            <a:avLst/>
          </a:prstGeom>
        </p:spPr>
      </p:pic>
    </p:spTree>
    <p:extLst>
      <p:ext uri="{BB962C8B-B14F-4D97-AF65-F5344CB8AC3E}">
        <p14:creationId xmlns:p14="http://schemas.microsoft.com/office/powerpoint/2010/main" val="1115294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16">
            <a:extLst>
              <a:ext uri="{FF2B5EF4-FFF2-40B4-BE49-F238E27FC236}">
                <a16:creationId xmlns:a16="http://schemas.microsoft.com/office/drawing/2014/main" id="{C40FAF73-8CDB-4968-AFF1-D88278427153}"/>
              </a:ext>
            </a:extLst>
          </p:cNvPr>
          <p:cNvSpPr txBox="1">
            <a:spLocks/>
          </p:cNvSpPr>
          <p:nvPr/>
        </p:nvSpPr>
        <p:spPr>
          <a:xfrm>
            <a:off x="1360098" y="4783358"/>
            <a:ext cx="2805501" cy="2289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700"/>
              </a:lnSpc>
              <a:buNone/>
            </a:pPr>
            <a:r>
              <a:rPr lang="en-US" altLang="zh-TW" sz="500">
                <a:solidFill>
                  <a:srgbClr val="F1F0EE"/>
                </a:solidFill>
                <a:cs typeface="+mn-ea"/>
                <a:sym typeface="+mn-lt"/>
              </a:rPr>
              <a:t>Copyright</a:t>
            </a:r>
            <a:r>
              <a:rPr lang="en-US" altLang="zh-TW" sz="500" baseline="30000">
                <a:solidFill>
                  <a:srgbClr val="F1F0EE"/>
                </a:solidFill>
                <a:cs typeface="+mn-ea"/>
                <a:sym typeface="+mn-lt"/>
              </a:rPr>
              <a:t>©</a:t>
            </a:r>
            <a:r>
              <a:rPr lang="en-US" altLang="zh-TW" sz="500">
                <a:solidFill>
                  <a:srgbClr val="F1F0EE"/>
                </a:solidFill>
                <a:cs typeface="+mn-ea"/>
                <a:sym typeface="+mn-lt"/>
              </a:rPr>
              <a:t> 2021 QNAP Systems, Inc. All rights reserved. QNAP</a:t>
            </a:r>
            <a:r>
              <a:rPr lang="en-US" altLang="zh-TW" sz="500" baseline="30000">
                <a:solidFill>
                  <a:srgbClr val="F1F0EE"/>
                </a:solidFill>
                <a:cs typeface="+mn-ea"/>
                <a:sym typeface="+mn-lt"/>
              </a:rPr>
              <a:t>®</a:t>
            </a:r>
            <a:r>
              <a:rPr lang="en-US" altLang="zh-TW" sz="500">
                <a:solidFill>
                  <a:srgbClr val="F1F0EE"/>
                </a:solidFill>
                <a:cs typeface="+mn-ea"/>
                <a:sym typeface="+mn-lt"/>
              </a:rPr>
              <a:t> and other names of QNAP Products are proprietary marks or registered trademarks of QNAP Systems, Inc. Other products and company names mentioned herein are trademarks of their respective holders.</a:t>
            </a:r>
            <a:endParaRPr lang="zh-TW" altLang="en-US" sz="500">
              <a:solidFill>
                <a:srgbClr val="F1F0EE"/>
              </a:solidFill>
              <a:cs typeface="+mn-ea"/>
              <a:sym typeface="+mn-lt"/>
            </a:endParaRPr>
          </a:p>
        </p:txBody>
      </p:sp>
    </p:spTree>
    <p:extLst>
      <p:ext uri="{BB962C8B-B14F-4D97-AF65-F5344CB8AC3E}">
        <p14:creationId xmlns:p14="http://schemas.microsoft.com/office/powerpoint/2010/main" val="2205403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5DAC-5412-9E4B-B425-3A422A158EA9}"/>
              </a:ext>
            </a:extLst>
          </p:cNvPr>
          <p:cNvSpPr>
            <a:spLocks noGrp="1"/>
          </p:cNvSpPr>
          <p:nvPr>
            <p:ph type="title"/>
          </p:nvPr>
        </p:nvSpPr>
        <p:spPr>
          <a:xfrm>
            <a:off x="572925" y="100847"/>
            <a:ext cx="7886700" cy="944523"/>
          </a:xfrm>
          <a:effectLst/>
        </p:spPr>
        <p:txBody>
          <a:bodyPr>
            <a:noAutofit/>
          </a:bodyPr>
          <a:lstStyle/>
          <a:p>
            <a:pPr algn="ctr">
              <a:lnSpc>
                <a:spcPts val="3400"/>
              </a:lnSpc>
            </a:pPr>
            <a:r>
              <a:rPr lang="en-US" sz="3200">
                <a:solidFill>
                  <a:schemeClr val="bg2">
                    <a:lumMod val="10000"/>
                  </a:schemeClr>
                </a:solidFill>
                <a:latin typeface="+mn-lt"/>
                <a:ea typeface="+mn-ea"/>
                <a:cs typeface="+mn-ea"/>
                <a:sym typeface="+mn-lt"/>
              </a:rPr>
              <a:t>QTS 5.0 + Linux </a:t>
            </a:r>
            <a:r>
              <a:rPr lang="en-US" altLang="ja-JP" sz="3200">
                <a:solidFill>
                  <a:schemeClr val="bg2">
                    <a:lumMod val="10000"/>
                  </a:schemeClr>
                </a:solidFill>
                <a:latin typeface="+mn-lt"/>
                <a:ea typeface="+mn-ea"/>
                <a:cs typeface="+mn-ea"/>
                <a:sym typeface="+mn-lt"/>
              </a:rPr>
              <a:t>kernel 5</a:t>
            </a:r>
            <a:r>
              <a:rPr lang="en-US" sz="3200">
                <a:solidFill>
                  <a:schemeClr val="bg2">
                    <a:lumMod val="10000"/>
                  </a:schemeClr>
                </a:solidFill>
                <a:latin typeface="+mn-lt"/>
                <a:ea typeface="+mn-ea"/>
                <a:cs typeface="+mn-ea"/>
                <a:sym typeface="+mn-lt"/>
              </a:rPr>
              <a:t>.10</a:t>
            </a:r>
          </a:p>
        </p:txBody>
      </p:sp>
      <p:sp>
        <p:nvSpPr>
          <p:cNvPr id="3" name="Rectangle 2">
            <a:extLst>
              <a:ext uri="{FF2B5EF4-FFF2-40B4-BE49-F238E27FC236}">
                <a16:creationId xmlns:a16="http://schemas.microsoft.com/office/drawing/2014/main" id="{48A7C1C2-4914-4D49-8829-EB3980042B45}"/>
              </a:ext>
            </a:extLst>
          </p:cNvPr>
          <p:cNvSpPr/>
          <p:nvPr/>
        </p:nvSpPr>
        <p:spPr>
          <a:xfrm>
            <a:off x="446555" y="1219686"/>
            <a:ext cx="8500595" cy="911981"/>
          </a:xfrm>
          <a:prstGeom prst="rect">
            <a:avLst/>
          </a:prstGeom>
        </p:spPr>
        <p:txBody>
          <a:bodyPr wrap="square" anchor="t">
            <a:spAutoFit/>
          </a:bodyPr>
          <a:lstStyle/>
          <a:p>
            <a:pPr>
              <a:lnSpc>
                <a:spcPts val="2200"/>
              </a:lnSpc>
              <a:buClr>
                <a:srgbClr val="FFCC99"/>
              </a:buClr>
              <a:buSzPct val="70000"/>
            </a:pPr>
            <a:r>
              <a:rPr lang="en-US" altLang="ja-JP" sz="1500" dirty="0">
                <a:cs typeface="+mn-ea"/>
                <a:sym typeface="+mn-lt"/>
              </a:rPr>
              <a:t>To provide the best performance of Intel</a:t>
            </a:r>
            <a:r>
              <a:rPr lang="en-US" sz="1500" baseline="30000" dirty="0">
                <a:cs typeface="+mn-ea"/>
                <a:sym typeface="+mn-lt"/>
              </a:rPr>
              <a:t>®</a:t>
            </a:r>
            <a:r>
              <a:rPr lang="en-US" sz="1500" dirty="0">
                <a:cs typeface="+mn-ea"/>
                <a:sym typeface="+mn-lt"/>
              </a:rPr>
              <a:t> Celeron</a:t>
            </a:r>
            <a:r>
              <a:rPr lang="en-US" sz="1500" baseline="30000" dirty="0">
                <a:cs typeface="+mn-ea"/>
                <a:sym typeface="+mn-lt"/>
              </a:rPr>
              <a:t>®</a:t>
            </a:r>
            <a:r>
              <a:rPr lang="en-US" sz="1500" dirty="0">
                <a:cs typeface="+mn-ea"/>
                <a:sym typeface="+mn-lt"/>
              </a:rPr>
              <a:t> N5105/N5095, </a:t>
            </a:r>
            <a:r>
              <a:rPr lang="en-US" altLang="ja-JP" sz="1500" dirty="0">
                <a:cs typeface="+mn-ea"/>
                <a:sym typeface="+mn-lt"/>
              </a:rPr>
              <a:t>TBS-464</a:t>
            </a:r>
            <a:r>
              <a:rPr lang="zh-TW" altLang="en-US" sz="1500" dirty="0">
                <a:cs typeface="+mn-ea"/>
                <a:sym typeface="+mn-lt"/>
              </a:rPr>
              <a:t> </a:t>
            </a:r>
            <a:r>
              <a:rPr lang="en-US" altLang="zh-TW" sz="1500" dirty="0">
                <a:cs typeface="+mn-ea"/>
                <a:sym typeface="+mn-lt"/>
              </a:rPr>
              <a:t>is shipped with</a:t>
            </a:r>
            <a:r>
              <a:rPr lang="ja-JP" altLang="en-US" sz="1500" dirty="0">
                <a:cs typeface="+mn-ea"/>
                <a:sym typeface="+mn-lt"/>
              </a:rPr>
              <a:t> QTS </a:t>
            </a:r>
            <a:r>
              <a:rPr lang="en-US" altLang="ja-JP" sz="1500" dirty="0">
                <a:cs typeface="+mn-ea"/>
                <a:sym typeface="+mn-lt"/>
              </a:rPr>
              <a:t>5</a:t>
            </a:r>
            <a:r>
              <a:rPr lang="ja-JP" altLang="en-US" sz="1500" dirty="0">
                <a:cs typeface="+mn-ea"/>
                <a:sym typeface="+mn-lt"/>
              </a:rPr>
              <a:t>.0</a:t>
            </a:r>
            <a:r>
              <a:rPr lang="en-US" altLang="ja-JP" sz="1500" dirty="0">
                <a:cs typeface="+mn-ea"/>
                <a:sym typeface="+mn-lt"/>
              </a:rPr>
              <a:t>, using the new </a:t>
            </a:r>
            <a:r>
              <a:rPr lang="ja-JP" altLang="en-US" sz="1500" dirty="0">
                <a:cs typeface="+mn-ea"/>
                <a:sym typeface="+mn-lt"/>
              </a:rPr>
              <a:t>Linux </a:t>
            </a:r>
            <a:r>
              <a:rPr lang="en-US" altLang="zh-TW" sz="1500" dirty="0">
                <a:cs typeface="+mn-ea"/>
                <a:sym typeface="+mn-lt"/>
              </a:rPr>
              <a:t>kernel</a:t>
            </a:r>
            <a:r>
              <a:rPr lang="zh-TW" altLang="en-US" sz="1500" dirty="0">
                <a:cs typeface="+mn-ea"/>
                <a:sym typeface="+mn-lt"/>
              </a:rPr>
              <a:t> </a:t>
            </a:r>
            <a:r>
              <a:rPr lang="en-US" altLang="zh-TW" sz="1500" dirty="0">
                <a:cs typeface="+mn-ea"/>
                <a:sym typeface="+mn-lt"/>
              </a:rPr>
              <a:t>5</a:t>
            </a:r>
            <a:r>
              <a:rPr lang="en-US" sz="1500" dirty="0">
                <a:cs typeface="+mn-ea"/>
                <a:sym typeface="+mn-lt"/>
              </a:rPr>
              <a:t>.10</a:t>
            </a:r>
            <a:r>
              <a:rPr lang="en-US" altLang="zh-TW" sz="1500" dirty="0">
                <a:cs typeface="+mn-ea"/>
                <a:sym typeface="+mn-lt"/>
              </a:rPr>
              <a:t>. QTS 5.0 optimizes overall </a:t>
            </a:r>
            <a:r>
              <a:rPr lang="en-US" altLang="ja-JP" sz="1500" dirty="0">
                <a:cs typeface="+mn-ea"/>
                <a:sym typeface="+mn-lt"/>
              </a:rPr>
              <a:t>system performance </a:t>
            </a:r>
            <a:r>
              <a:rPr lang="en-US" sz="1500" dirty="0">
                <a:cs typeface="+mn-ea"/>
                <a:sym typeface="+mn-lt"/>
              </a:rPr>
              <a:t>and </a:t>
            </a:r>
            <a:r>
              <a:rPr lang="en-US" sz="1500" dirty="0" err="1">
                <a:cs typeface="+mn-ea"/>
                <a:sym typeface="+mn-lt"/>
              </a:rPr>
              <a:t>NVMe</a:t>
            </a:r>
            <a:r>
              <a:rPr lang="zh-TW" altLang="en-US" sz="1500" dirty="0">
                <a:cs typeface="+mn-ea"/>
                <a:sym typeface="+mn-lt"/>
              </a:rPr>
              <a:t> </a:t>
            </a:r>
            <a:r>
              <a:rPr lang="en-US" altLang="zh-TW" sz="1500" dirty="0">
                <a:cs typeface="+mn-ea"/>
                <a:sym typeface="+mn-lt"/>
              </a:rPr>
              <a:t>SSD over-provisioning &amp;</a:t>
            </a:r>
            <a:r>
              <a:rPr lang="en-US" altLang="zh-CN" sz="1500" dirty="0">
                <a:cs typeface="+mn-ea"/>
                <a:sym typeface="+mn-lt"/>
              </a:rPr>
              <a:t> cache performance to enhance </a:t>
            </a:r>
            <a:r>
              <a:rPr lang="en-US" altLang="ja-JP" sz="1500" dirty="0">
                <a:cs typeface="+mn-ea"/>
                <a:sym typeface="+mn-lt"/>
              </a:rPr>
              <a:t>TBS-464 functionality.</a:t>
            </a:r>
            <a:endParaRPr lang="en-US" sz="1500" dirty="0">
              <a:cs typeface="+mn-ea"/>
              <a:sym typeface="+mn-lt"/>
            </a:endParaRPr>
          </a:p>
        </p:txBody>
      </p:sp>
      <p:sp>
        <p:nvSpPr>
          <p:cNvPr id="7" name="TextBox 22">
            <a:extLst>
              <a:ext uri="{FF2B5EF4-FFF2-40B4-BE49-F238E27FC236}">
                <a16:creationId xmlns:a16="http://schemas.microsoft.com/office/drawing/2014/main" id="{C687A300-BA74-A245-90A5-CE10CDE8760D}"/>
              </a:ext>
            </a:extLst>
          </p:cNvPr>
          <p:cNvSpPr txBox="1"/>
          <p:nvPr/>
        </p:nvSpPr>
        <p:spPr>
          <a:xfrm>
            <a:off x="1861089" y="4238415"/>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2.9</a:t>
            </a:r>
            <a:r>
              <a:rPr lang="en-US" altLang="zh-TW" sz="1800" b="1">
                <a:solidFill>
                  <a:srgbClr val="D26604"/>
                </a:solidFill>
                <a:cs typeface="+mn-ea"/>
                <a:sym typeface="+mn-lt"/>
              </a:rPr>
              <a:t>GHz</a:t>
            </a:r>
          </a:p>
          <a:p>
            <a:pPr eaLnBrk="1" hangingPunct="1">
              <a:lnSpc>
                <a:spcPts val="1800"/>
              </a:lnSpc>
              <a:defRPr/>
            </a:pPr>
            <a:r>
              <a:rPr lang="en-US">
                <a:cs typeface="+mn-ea"/>
                <a:sym typeface="+mn-lt"/>
              </a:rPr>
              <a:t>Burst</a:t>
            </a:r>
            <a:endParaRPr lang="en-US" sz="1800">
              <a:cs typeface="+mn-ea"/>
              <a:sym typeface="+mn-lt"/>
            </a:endParaRPr>
          </a:p>
        </p:txBody>
      </p:sp>
      <p:sp>
        <p:nvSpPr>
          <p:cNvPr id="8" name="TextBox 22">
            <a:extLst>
              <a:ext uri="{FF2B5EF4-FFF2-40B4-BE49-F238E27FC236}">
                <a16:creationId xmlns:a16="http://schemas.microsoft.com/office/drawing/2014/main" id="{1BD47BDA-633D-794E-B080-C6D044F704F7}"/>
              </a:ext>
            </a:extLst>
          </p:cNvPr>
          <p:cNvSpPr txBox="1"/>
          <p:nvPr/>
        </p:nvSpPr>
        <p:spPr>
          <a:xfrm>
            <a:off x="446555" y="3380428"/>
            <a:ext cx="2983657"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N5105/ N5095</a:t>
            </a:r>
          </a:p>
          <a:p>
            <a:pPr eaLnBrk="1" hangingPunct="1">
              <a:lnSpc>
                <a:spcPts val="1800"/>
              </a:lnSpc>
              <a:defRPr/>
            </a:pPr>
            <a:r>
              <a:rPr lang="en-US">
                <a:cs typeface="+mn-ea"/>
                <a:sym typeface="+mn-lt"/>
              </a:rPr>
              <a:t>Jasper</a:t>
            </a:r>
            <a:r>
              <a:rPr lang="en-US" sz="1800">
                <a:cs typeface="+mn-ea"/>
                <a:sym typeface="+mn-lt"/>
              </a:rPr>
              <a:t> Lake </a:t>
            </a:r>
          </a:p>
        </p:txBody>
      </p:sp>
      <p:sp>
        <p:nvSpPr>
          <p:cNvPr id="10" name="TextBox 22">
            <a:extLst>
              <a:ext uri="{FF2B5EF4-FFF2-40B4-BE49-F238E27FC236}">
                <a16:creationId xmlns:a16="http://schemas.microsoft.com/office/drawing/2014/main" id="{39177977-DDF4-7C4E-8102-69B3D5713D9F}"/>
              </a:ext>
            </a:extLst>
          </p:cNvPr>
          <p:cNvSpPr txBox="1"/>
          <p:nvPr/>
        </p:nvSpPr>
        <p:spPr>
          <a:xfrm>
            <a:off x="6160059" y="3524194"/>
            <a:ext cx="153730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4</a:t>
            </a:r>
            <a:r>
              <a:rPr lang="en-US" altLang="zh-TW" b="1">
                <a:solidFill>
                  <a:srgbClr val="D26604"/>
                </a:solidFill>
                <a:cs typeface="+mn-ea"/>
                <a:sym typeface="+mn-lt"/>
              </a:rPr>
              <a:t>-c</a:t>
            </a:r>
            <a:r>
              <a:rPr lang="en-US" altLang="zh-CN" b="1">
                <a:solidFill>
                  <a:srgbClr val="D26604"/>
                </a:solidFill>
                <a:cs typeface="+mn-ea"/>
                <a:sym typeface="+mn-lt"/>
              </a:rPr>
              <a:t>ore</a:t>
            </a:r>
            <a:endParaRPr lang="en-US" altLang="zh-TW" sz="1800" b="1">
              <a:solidFill>
                <a:srgbClr val="D26604"/>
              </a:solidFill>
              <a:cs typeface="+mn-ea"/>
              <a:sym typeface="+mn-lt"/>
            </a:endParaRPr>
          </a:p>
          <a:p>
            <a:pPr eaLnBrk="1" hangingPunct="1">
              <a:lnSpc>
                <a:spcPts val="1800"/>
              </a:lnSpc>
              <a:defRPr/>
            </a:pPr>
            <a:r>
              <a:rPr lang="en-US">
                <a:cs typeface="+mn-ea"/>
                <a:sym typeface="+mn-lt"/>
              </a:rPr>
              <a:t>4-thread</a:t>
            </a:r>
            <a:endParaRPr lang="en-US" sz="1800">
              <a:cs typeface="+mn-ea"/>
              <a:sym typeface="+mn-lt"/>
            </a:endParaRPr>
          </a:p>
        </p:txBody>
      </p:sp>
      <p:sp>
        <p:nvSpPr>
          <p:cNvPr id="11" name="TextBox 22">
            <a:extLst>
              <a:ext uri="{FF2B5EF4-FFF2-40B4-BE49-F238E27FC236}">
                <a16:creationId xmlns:a16="http://schemas.microsoft.com/office/drawing/2014/main" id="{9A9EBB34-6C88-1649-BAD8-A6B2F2A7795B}"/>
              </a:ext>
            </a:extLst>
          </p:cNvPr>
          <p:cNvSpPr txBox="1"/>
          <p:nvPr/>
        </p:nvSpPr>
        <p:spPr>
          <a:xfrm>
            <a:off x="446555" y="2439199"/>
            <a:ext cx="3156871"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AES-NI </a:t>
            </a:r>
            <a:r>
              <a:rPr lang="en-US" altLang="zh-CN" b="1">
                <a:solidFill>
                  <a:srgbClr val="D26604"/>
                </a:solidFill>
                <a:cs typeface="+mn-ea"/>
                <a:sym typeface="+mn-lt"/>
              </a:rPr>
              <a:t>encryption</a:t>
            </a:r>
            <a:endParaRPr lang="en-US" altLang="zh-TW" sz="1800" b="1">
              <a:solidFill>
                <a:srgbClr val="D26604"/>
              </a:solidFill>
              <a:cs typeface="+mn-ea"/>
              <a:sym typeface="+mn-lt"/>
            </a:endParaRPr>
          </a:p>
          <a:p>
            <a:pPr eaLnBrk="1" hangingPunct="1">
              <a:lnSpc>
                <a:spcPts val="1800"/>
              </a:lnSpc>
              <a:defRPr/>
            </a:pPr>
            <a:r>
              <a:rPr lang="en-US" altLang="zh-CN">
                <a:cs typeface="+mn-ea"/>
                <a:sym typeface="+mn-lt"/>
              </a:rPr>
              <a:t>Volume &amp; folder support</a:t>
            </a:r>
            <a:endParaRPr lang="en-US" sz="1800">
              <a:cs typeface="+mn-ea"/>
              <a:sym typeface="+mn-lt"/>
            </a:endParaRPr>
          </a:p>
        </p:txBody>
      </p:sp>
      <p:sp>
        <p:nvSpPr>
          <p:cNvPr id="12" name="TextBox 22">
            <a:extLst>
              <a:ext uri="{FF2B5EF4-FFF2-40B4-BE49-F238E27FC236}">
                <a16:creationId xmlns:a16="http://schemas.microsoft.com/office/drawing/2014/main" id="{B38B6424-64DA-3B41-8504-5A8AF846E238}"/>
              </a:ext>
            </a:extLst>
          </p:cNvPr>
          <p:cNvSpPr txBox="1"/>
          <p:nvPr/>
        </p:nvSpPr>
        <p:spPr>
          <a:xfrm>
            <a:off x="5826527" y="2502224"/>
            <a:ext cx="3438938" cy="584763"/>
          </a:xfrm>
          <a:prstGeom prst="rect">
            <a:avLst/>
          </a:prstGeom>
          <a:noFill/>
        </p:spPr>
        <p:txBody>
          <a:bodyPr wrap="square" lIns="121908" tIns="60954" rIns="121908" bIns="60954">
            <a:spAutoFit/>
          </a:bodyPr>
          <a:lstStyle/>
          <a:p>
            <a:pPr eaLnBrk="1" hangingPunct="1">
              <a:lnSpc>
                <a:spcPts val="1800"/>
              </a:lnSpc>
              <a:defRPr/>
            </a:pPr>
            <a:r>
              <a:rPr lang="en-US" altLang="zh-TW" sz="3200" b="1">
                <a:solidFill>
                  <a:srgbClr val="D26604"/>
                </a:solidFill>
                <a:cs typeface="+mn-ea"/>
                <a:sym typeface="+mn-lt"/>
              </a:rPr>
              <a:t>GPU </a:t>
            </a:r>
            <a:r>
              <a:rPr lang="en-US" altLang="zh-CN" b="1">
                <a:solidFill>
                  <a:srgbClr val="D26604"/>
                </a:solidFill>
                <a:cs typeface="+mn-ea"/>
                <a:sym typeface="+mn-lt"/>
              </a:rPr>
              <a:t>up to 800 MHz</a:t>
            </a:r>
            <a:endParaRPr lang="en-US" altLang="zh-TW" sz="1800" b="1">
              <a:solidFill>
                <a:srgbClr val="D26604"/>
              </a:solidFill>
              <a:cs typeface="+mn-ea"/>
              <a:sym typeface="+mn-lt"/>
            </a:endParaRPr>
          </a:p>
          <a:p>
            <a:pPr eaLnBrk="1" hangingPunct="1">
              <a:lnSpc>
                <a:spcPts val="1800"/>
              </a:lnSpc>
              <a:defRPr/>
            </a:pPr>
            <a:r>
              <a:rPr lang="en-US" altLang="zh-CN" sz="1800">
                <a:cs typeface="+mn-ea"/>
                <a:sym typeface="+mn-lt"/>
              </a:rPr>
              <a:t>UHD Graphics </a:t>
            </a:r>
            <a:endParaRPr lang="en-US" sz="1800">
              <a:cs typeface="+mn-ea"/>
              <a:sym typeface="+mn-lt"/>
            </a:endParaRPr>
          </a:p>
        </p:txBody>
      </p:sp>
      <p:pic>
        <p:nvPicPr>
          <p:cNvPr id="5" name="圖形 4">
            <a:extLst>
              <a:ext uri="{FF2B5EF4-FFF2-40B4-BE49-F238E27FC236}">
                <a16:creationId xmlns:a16="http://schemas.microsoft.com/office/drawing/2014/main" id="{641190DE-9D2C-4BC3-9C14-C13536CDDD5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15710" y="3272673"/>
            <a:ext cx="1342090" cy="134209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06913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11668" y="110559"/>
            <a:ext cx="8692090" cy="822960"/>
          </a:xfrm>
          <a:prstGeom prst="rect">
            <a:avLst/>
          </a:prstGeom>
          <a:noFill/>
          <a:ln>
            <a:noFill/>
          </a:ln>
          <a:effectLst/>
        </p:spPr>
        <p:txBody>
          <a:bodyPr spcFirstLastPara="1" wrap="square" lIns="91425" tIns="91425" rIns="91425" bIns="91425" anchor="ctr" anchorCtr="0">
            <a:noAutofit/>
          </a:bodyPr>
          <a:lstStyle/>
          <a:p>
            <a:pPr lvl="0" algn="ctr">
              <a:buSzPts val="3200"/>
            </a:pPr>
            <a:r>
              <a:rPr lang="en-US" altLang="zh-TW" sz="3000">
                <a:solidFill>
                  <a:schemeClr val="bg2">
                    <a:lumMod val="10000"/>
                  </a:schemeClr>
                </a:solidFill>
                <a:latin typeface="+mn-lt"/>
                <a:ea typeface="+mn-ea"/>
                <a:cs typeface="+mn-ea"/>
                <a:sym typeface="+mn-lt"/>
              </a:rPr>
              <a:t>What is SSD over-provisioning</a:t>
            </a:r>
            <a:endParaRPr lang="en-US" sz="3000" kern="1000" spc="-150">
              <a:solidFill>
                <a:schemeClr val="bg2">
                  <a:lumMod val="10000"/>
                </a:schemeClr>
              </a:solidFill>
              <a:latin typeface="+mn-lt"/>
              <a:ea typeface="+mn-ea"/>
              <a:cs typeface="+mn-ea"/>
              <a:sym typeface="+mn-lt"/>
            </a:endParaRPr>
          </a:p>
        </p:txBody>
      </p:sp>
      <p:sp>
        <p:nvSpPr>
          <p:cNvPr id="26" name="內容版面配置區 1">
            <a:extLst>
              <a:ext uri="{FF2B5EF4-FFF2-40B4-BE49-F238E27FC236}">
                <a16:creationId xmlns:a16="http://schemas.microsoft.com/office/drawing/2014/main" id="{6F286F3D-5343-4C89-8CCE-A86136270D67}"/>
              </a:ext>
            </a:extLst>
          </p:cNvPr>
          <p:cNvSpPr txBox="1">
            <a:spLocks/>
          </p:cNvSpPr>
          <p:nvPr/>
        </p:nvSpPr>
        <p:spPr>
          <a:xfrm>
            <a:off x="275953" y="1107313"/>
            <a:ext cx="8627805" cy="671604"/>
          </a:xfrm>
          <a:prstGeom prst="rect">
            <a:avLst/>
          </a:prstGeom>
        </p:spPr>
        <p:txBody>
          <a:bodyPr vert="horz" lIns="91440" tIns="45720" rIns="91440" bIns="45720" rtlCol="0" anchor="t">
            <a:noAutofit/>
          </a:bodyPr>
          <a:lstStyle/>
          <a:p>
            <a:pPr marL="177800" indent="-177800">
              <a:buClr>
                <a:srgbClr val="E2CB9E"/>
              </a:buClr>
              <a:buFont typeface="Arial" panose="020B0604020202020204" pitchFamily="34" charset="0"/>
              <a:buChar char="•"/>
            </a:pPr>
            <a:r>
              <a:rPr kumimoji="1" lang="en-US" altLang="zh-TW" sz="1600" b="1">
                <a:cs typeface="+mn-ea"/>
                <a:sym typeface="+mn-lt"/>
              </a:rPr>
              <a:t>SSD Over-provisioning reserves space in the SSD to decrease write </a:t>
            </a:r>
            <a:r>
              <a:rPr lang="en-US" altLang="zh-TW" sz="1600" b="1">
                <a:cs typeface="+mn-ea"/>
                <a:sym typeface="+mn-lt"/>
              </a:rPr>
              <a:t>amplification &amp; increase consisted performance and endurance. </a:t>
            </a:r>
            <a:endParaRPr kumimoji="1" lang="zh-TW" altLang="en-US" sz="1600" b="1">
              <a:cs typeface="+mn-ea"/>
              <a:sym typeface="+mn-lt"/>
            </a:endParaRPr>
          </a:p>
          <a:p>
            <a:pPr marL="177800" indent="-177800">
              <a:buClr>
                <a:srgbClr val="E2CB9E"/>
              </a:buClr>
              <a:buFont typeface="Arial" panose="020B0604020202020204" pitchFamily="34" charset="0"/>
              <a:buChar char="•"/>
            </a:pPr>
            <a:r>
              <a:rPr kumimoji="1" lang="en-US" altLang="zh-TW" sz="1600" b="1">
                <a:cs typeface="+mn-ea"/>
                <a:sym typeface="+mn-lt"/>
              </a:rPr>
              <a:t>Reason: to avoid Garbage Collection in any giving point of time </a:t>
            </a:r>
            <a:endParaRPr kumimoji="1" lang="zh-TW" altLang="en-US" sz="1600" b="1">
              <a:cs typeface="+mn-ea"/>
              <a:sym typeface="+mn-lt"/>
            </a:endParaRPr>
          </a:p>
        </p:txBody>
      </p:sp>
      <p:sp>
        <p:nvSpPr>
          <p:cNvPr id="96" name="語音泡泡: 圓角矩形 95">
            <a:extLst>
              <a:ext uri="{FF2B5EF4-FFF2-40B4-BE49-F238E27FC236}">
                <a16:creationId xmlns:a16="http://schemas.microsoft.com/office/drawing/2014/main" id="{3F13F4EC-8D6A-4118-B068-AC550699C2D8}"/>
              </a:ext>
            </a:extLst>
          </p:cNvPr>
          <p:cNvSpPr/>
          <p:nvPr/>
        </p:nvSpPr>
        <p:spPr>
          <a:xfrm>
            <a:off x="4606019" y="2080238"/>
            <a:ext cx="3661074" cy="566947"/>
          </a:xfrm>
          <a:prstGeom prst="wedgeRoundRectCallout">
            <a:avLst>
              <a:gd name="adj1" fmla="val -418"/>
              <a:gd name="adj2" fmla="val 87916"/>
              <a:gd name="adj3" fmla="val 16667"/>
            </a:avLst>
          </a:prstGeom>
          <a:solidFill>
            <a:srgbClr val="E2CB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chemeClr val="tx1">
                  <a:lumMod val="85000"/>
                  <a:lumOff val="15000"/>
                </a:schemeClr>
              </a:solidFill>
              <a:effectLst/>
              <a:uLnTx/>
              <a:uFillTx/>
              <a:cs typeface="+mn-ea"/>
              <a:sym typeface="+mn-lt"/>
            </a:endParaRPr>
          </a:p>
        </p:txBody>
      </p:sp>
      <p:sp>
        <p:nvSpPr>
          <p:cNvPr id="288" name="Shape 171">
            <a:extLst>
              <a:ext uri="{FF2B5EF4-FFF2-40B4-BE49-F238E27FC236}">
                <a16:creationId xmlns:a16="http://schemas.microsoft.com/office/drawing/2014/main" id="{771767F3-F6D5-4C7B-901C-BB38552EE1EE}"/>
              </a:ext>
            </a:extLst>
          </p:cNvPr>
          <p:cNvSpPr/>
          <p:nvPr/>
        </p:nvSpPr>
        <p:spPr>
          <a:xfrm>
            <a:off x="1615078" y="2921692"/>
            <a:ext cx="2251139" cy="1788934"/>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p:txBody>
      </p:sp>
      <p:grpSp>
        <p:nvGrpSpPr>
          <p:cNvPr id="289" name="群組 288">
            <a:extLst>
              <a:ext uri="{FF2B5EF4-FFF2-40B4-BE49-F238E27FC236}">
                <a16:creationId xmlns:a16="http://schemas.microsoft.com/office/drawing/2014/main" id="{A5F993D4-F51D-4D3F-83E2-EB3AAAFC21C5}"/>
              </a:ext>
            </a:extLst>
          </p:cNvPr>
          <p:cNvGrpSpPr/>
          <p:nvPr/>
        </p:nvGrpSpPr>
        <p:grpSpPr>
          <a:xfrm>
            <a:off x="1787016" y="3005286"/>
            <a:ext cx="1979307" cy="1428287"/>
            <a:chOff x="2462789" y="3160377"/>
            <a:chExt cx="2035600" cy="1468906"/>
          </a:xfrm>
        </p:grpSpPr>
        <p:graphicFrame>
          <p:nvGraphicFramePr>
            <p:cNvPr id="290" name="Shape 177">
              <a:extLst>
                <a:ext uri="{FF2B5EF4-FFF2-40B4-BE49-F238E27FC236}">
                  <a16:creationId xmlns:a16="http://schemas.microsoft.com/office/drawing/2014/main" id="{0CBE6238-0860-413D-B7B2-D72A84FA117D}"/>
                </a:ext>
              </a:extLst>
            </p:cNvPr>
            <p:cNvGraphicFramePr/>
            <p:nvPr>
              <p:extLst>
                <p:ext uri="{D42A27DB-BD31-4B8C-83A1-F6EECF244321}">
                  <p14:modId xmlns:p14="http://schemas.microsoft.com/office/powerpoint/2010/main" val="1528931039"/>
                </p:ext>
              </p:extLst>
            </p:nvPr>
          </p:nvGraphicFramePr>
          <p:xfrm>
            <a:off x="2462789" y="3912813"/>
            <a:ext cx="983099" cy="680689"/>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latin typeface="+mn-lt"/>
                            <a:ea typeface="+mn-ea"/>
                            <a:cs typeface="+mn-ea"/>
                            <a:sym typeface="+mn-lt"/>
                          </a:rPr>
                          <a:t>D</a:t>
                        </a:r>
                        <a:endParaRPr sz="14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1" name="Shape 184">
              <a:extLst>
                <a:ext uri="{FF2B5EF4-FFF2-40B4-BE49-F238E27FC236}">
                  <a16:creationId xmlns:a16="http://schemas.microsoft.com/office/drawing/2014/main" id="{83CFC4BB-D2D9-49A4-BBD7-64D869DDE88E}"/>
                </a:ext>
              </a:extLst>
            </p:cNvPr>
            <p:cNvGraphicFramePr/>
            <p:nvPr>
              <p:extLst>
                <p:ext uri="{D42A27DB-BD31-4B8C-83A1-F6EECF244321}">
                  <p14:modId xmlns:p14="http://schemas.microsoft.com/office/powerpoint/2010/main" val="1360019795"/>
                </p:ext>
              </p:extLst>
            </p:nvPr>
          </p:nvGraphicFramePr>
          <p:xfrm>
            <a:off x="3515288" y="3914443"/>
            <a:ext cx="983101" cy="714840"/>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endParaRPr lang="en-US" altLang="zh-TW" sz="1400" b="1">
                          <a:solidFill>
                            <a:srgbClr val="FFFFFF"/>
                          </a:solidFill>
                          <a:latin typeface="+mn-lt"/>
                          <a:ea typeface="+mn-ea"/>
                          <a:cs typeface="+mn-ea"/>
                          <a:sym typeface="+mn-lt"/>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292" name="Shape 177">
              <a:extLst>
                <a:ext uri="{FF2B5EF4-FFF2-40B4-BE49-F238E27FC236}">
                  <a16:creationId xmlns:a16="http://schemas.microsoft.com/office/drawing/2014/main" id="{38947C5F-6EA6-42FF-9489-86283F27152F}"/>
                </a:ext>
              </a:extLst>
            </p:cNvPr>
            <p:cNvGraphicFramePr/>
            <p:nvPr>
              <p:extLst>
                <p:ext uri="{D42A27DB-BD31-4B8C-83A1-F6EECF244321}">
                  <p14:modId xmlns:p14="http://schemas.microsoft.com/office/powerpoint/2010/main" val="568387049"/>
                </p:ext>
              </p:extLst>
            </p:nvPr>
          </p:nvGraphicFramePr>
          <p:xfrm>
            <a:off x="2462789" y="3161600"/>
            <a:ext cx="983099" cy="680689"/>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latin typeface="+mn-lt"/>
                            <a:ea typeface="+mn-ea"/>
                            <a:cs typeface="+mn-ea"/>
                            <a:sym typeface="+mn-lt"/>
                          </a:rPr>
                          <a:t>D</a:t>
                        </a:r>
                        <a:endParaRPr sz="14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293" name="Shape 177">
              <a:extLst>
                <a:ext uri="{FF2B5EF4-FFF2-40B4-BE49-F238E27FC236}">
                  <a16:creationId xmlns:a16="http://schemas.microsoft.com/office/drawing/2014/main" id="{2CCE4E1E-2E9C-422C-9760-42F0E61D9FB9}"/>
                </a:ext>
              </a:extLst>
            </p:cNvPr>
            <p:cNvGraphicFramePr/>
            <p:nvPr>
              <p:extLst>
                <p:ext uri="{D42A27DB-BD31-4B8C-83A1-F6EECF244321}">
                  <p14:modId xmlns:p14="http://schemas.microsoft.com/office/powerpoint/2010/main" val="2155738404"/>
                </p:ext>
              </p:extLst>
            </p:nvPr>
          </p:nvGraphicFramePr>
          <p:xfrm>
            <a:off x="3515290" y="3160377"/>
            <a:ext cx="983099" cy="680689"/>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latin typeface="+mn-lt"/>
                            <a:ea typeface="+mn-ea"/>
                            <a:cs typeface="+mn-ea"/>
                            <a:sym typeface="+mn-lt"/>
                          </a:rPr>
                          <a:t>D</a:t>
                        </a:r>
                        <a:endParaRPr sz="14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4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sp>
        <p:nvSpPr>
          <p:cNvPr id="294" name="矩形: 圓角 23">
            <a:extLst>
              <a:ext uri="{FF2B5EF4-FFF2-40B4-BE49-F238E27FC236}">
                <a16:creationId xmlns:a16="http://schemas.microsoft.com/office/drawing/2014/main" id="{E41B7168-E0C7-402D-9769-82548CF60D64}"/>
              </a:ext>
            </a:extLst>
          </p:cNvPr>
          <p:cNvSpPr/>
          <p:nvPr/>
        </p:nvSpPr>
        <p:spPr>
          <a:xfrm>
            <a:off x="1611441" y="4490440"/>
            <a:ext cx="2251139" cy="443128"/>
          </a:xfrm>
          <a:prstGeom prst="roundRect">
            <a:avLst>
              <a:gd name="adj" fmla="val 0"/>
            </a:avLst>
          </a:prstGeom>
          <a:solidFill>
            <a:schemeClr val="bg2">
              <a:lumMod val="25000"/>
            </a:schemeClr>
          </a:solidFill>
          <a:ln>
            <a:no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cs typeface="+mn-ea"/>
                <a:sym typeface="+mn-lt"/>
              </a:rPr>
              <a:t>6 pages of new data cannot all be stored to the SSD</a:t>
            </a:r>
            <a:endParaRPr lang="zh-TW" altLang="en-US" sz="1100" b="1">
              <a:cs typeface="+mn-ea"/>
              <a:sym typeface="+mn-lt"/>
            </a:endParaRPr>
          </a:p>
        </p:txBody>
      </p:sp>
      <p:graphicFrame>
        <p:nvGraphicFramePr>
          <p:cNvPr id="295" name="Shape 189">
            <a:extLst>
              <a:ext uri="{FF2B5EF4-FFF2-40B4-BE49-F238E27FC236}">
                <a16:creationId xmlns:a16="http://schemas.microsoft.com/office/drawing/2014/main" id="{094D4344-12FD-4DA7-A9EF-AD60E1C963E8}"/>
              </a:ext>
            </a:extLst>
          </p:cNvPr>
          <p:cNvGraphicFramePr/>
          <p:nvPr>
            <p:extLst>
              <p:ext uri="{D42A27DB-BD31-4B8C-83A1-F6EECF244321}">
                <p14:modId xmlns:p14="http://schemas.microsoft.com/office/powerpoint/2010/main" val="602606761"/>
              </p:ext>
            </p:extLst>
          </p:nvPr>
        </p:nvGraphicFramePr>
        <p:xfrm>
          <a:off x="422873" y="2302621"/>
          <a:ext cx="1135504" cy="210297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n-lt"/>
                          <a:ea typeface="+mn-ea"/>
                          <a:cs typeface="+mn-ea"/>
                          <a:sym typeface="+mn-lt"/>
                        </a:rPr>
                        <a:t>N</a:t>
                      </a:r>
                      <a:endParaRPr sz="14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en-US" sz="1050" b="1">
                          <a:solidFill>
                            <a:schemeClr val="accent5">
                              <a:lumMod val="50000"/>
                            </a:schemeClr>
                          </a:solidFill>
                          <a:latin typeface="+mn-lt"/>
                          <a:ea typeface="+mn-ea"/>
                          <a:cs typeface="+mn-ea"/>
                          <a:sym typeface="+mn-lt"/>
                        </a:rPr>
                        <a:t>New</a:t>
                      </a:r>
                      <a:r>
                        <a:rPr lang="en-US" sz="1050" b="1" baseline="0">
                          <a:solidFill>
                            <a:schemeClr val="accent5">
                              <a:lumMod val="50000"/>
                            </a:schemeClr>
                          </a:solidFill>
                          <a:latin typeface="+mn-lt"/>
                          <a:ea typeface="+mn-ea"/>
                          <a:cs typeface="+mn-ea"/>
                          <a:sym typeface="+mn-lt"/>
                        </a:rPr>
                        <a:t> Data</a:t>
                      </a:r>
                      <a:endParaRPr sz="1050" b="1">
                        <a:solidFill>
                          <a:schemeClr val="accent5">
                            <a:lumMod val="50000"/>
                          </a:schemeClr>
                        </a:solidFill>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n-lt"/>
                          <a:ea typeface="+mn-ea"/>
                          <a:cs typeface="+mn-ea"/>
                          <a:sym typeface="+mn-lt"/>
                        </a:rPr>
                        <a:t>D</a:t>
                      </a:r>
                      <a:endParaRPr sz="14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n-lt"/>
                          <a:ea typeface="+mn-ea"/>
                          <a:cs typeface="+mn-ea"/>
                          <a:sym typeface="+mn-lt"/>
                        </a:rPr>
                        <a:t>Valid Data</a:t>
                      </a:r>
                      <a:endParaRPr sz="1050" b="1">
                        <a:solidFill>
                          <a:schemeClr val="accent5">
                            <a:lumMod val="50000"/>
                          </a:schemeClr>
                        </a:solidFill>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n-lt"/>
                          <a:ea typeface="+mn-ea"/>
                          <a:cs typeface="+mn-ea"/>
                          <a:sym typeface="+mn-lt"/>
                        </a:rPr>
                        <a:t>Invalid </a:t>
                      </a:r>
                      <a:r>
                        <a:rPr lang="en-US" altLang="zh-TW" sz="1050" b="1" baseline="0">
                          <a:solidFill>
                            <a:schemeClr val="accent5">
                              <a:lumMod val="50000"/>
                            </a:schemeClr>
                          </a:solidFill>
                          <a:latin typeface="+mn-lt"/>
                          <a:ea typeface="+mn-ea"/>
                          <a:cs typeface="+mn-ea"/>
                          <a:sym typeface="+mn-lt"/>
                        </a:rPr>
                        <a:t>Data</a:t>
                      </a:r>
                      <a:endParaRPr lang="zh-TW" sz="1050" b="1">
                        <a:solidFill>
                          <a:schemeClr val="accent5">
                            <a:lumMod val="50000"/>
                          </a:schemeClr>
                        </a:solidFill>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75000"/>
                      </a:schemeClr>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n-lt"/>
                          <a:ea typeface="+mn-ea"/>
                          <a:cs typeface="+mn-ea"/>
                          <a:sym typeface="+mn-lt"/>
                        </a:rPr>
                        <a:t>OP</a:t>
                      </a:r>
                      <a:endParaRPr sz="1050" b="1">
                        <a:solidFill>
                          <a:schemeClr val="accent5">
                            <a:lumMod val="50000"/>
                          </a:schemeClr>
                        </a:solidFill>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n-lt"/>
                        <a:ea typeface="+mn-ea"/>
                        <a:cs typeface="+mn-ea"/>
                        <a:sym typeface="+mn-lt"/>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1">
                        <a:lumMod val="60000"/>
                        <a:lumOff val="40000"/>
                      </a:schemeClr>
                    </a:solidFill>
                  </a:tcPr>
                </a:tc>
                <a:tc>
                  <a:txBody>
                    <a:bodyPr/>
                    <a:lstStyle/>
                    <a:p>
                      <a:pPr marL="0" lvl="0" indent="0" rtl="0">
                        <a:spcBef>
                          <a:spcPts val="0"/>
                        </a:spcBef>
                        <a:spcAft>
                          <a:spcPts val="0"/>
                        </a:spcAft>
                        <a:buNone/>
                      </a:pPr>
                      <a:r>
                        <a:rPr lang="en-US" altLang="zh-TW" sz="1050" b="1">
                          <a:solidFill>
                            <a:schemeClr val="accent5">
                              <a:lumMod val="50000"/>
                            </a:schemeClr>
                          </a:solidFill>
                          <a:latin typeface="+mn-lt"/>
                          <a:ea typeface="+mn-ea"/>
                          <a:cs typeface="+mn-ea"/>
                          <a:sym typeface="+mn-lt"/>
                        </a:rPr>
                        <a:t>OP</a:t>
                      </a:r>
                      <a:endParaRPr sz="1050" b="1">
                        <a:solidFill>
                          <a:schemeClr val="accent5">
                            <a:lumMod val="50000"/>
                          </a:schemeClr>
                        </a:solidFill>
                        <a:latin typeface="+mn-lt"/>
                        <a:ea typeface="+mn-ea"/>
                        <a:cs typeface="+mn-ea"/>
                        <a:sym typeface="+mn-lt"/>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96" name="Shape 182">
            <a:extLst>
              <a:ext uri="{FF2B5EF4-FFF2-40B4-BE49-F238E27FC236}">
                <a16:creationId xmlns:a16="http://schemas.microsoft.com/office/drawing/2014/main" id="{A021AB25-6280-452D-9054-CE1B7BA9CE0A}"/>
              </a:ext>
            </a:extLst>
          </p:cNvPr>
          <p:cNvGraphicFramePr/>
          <p:nvPr>
            <p:extLst>
              <p:ext uri="{D42A27DB-BD31-4B8C-83A1-F6EECF244321}">
                <p14:modId xmlns:p14="http://schemas.microsoft.com/office/powerpoint/2010/main" val="3651169375"/>
              </p:ext>
            </p:extLst>
          </p:nvPr>
        </p:nvGraphicFramePr>
        <p:xfrm>
          <a:off x="1789528" y="2261240"/>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N</a:t>
                      </a:r>
                      <a:endParaRPr sz="1600" b="1">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endParaRPr sz="1600" b="1">
                        <a:solidFill>
                          <a:srgbClr val="FFFFFF"/>
                        </a:solidFill>
                        <a:latin typeface="+mn-lt"/>
                        <a:ea typeface="+mn-ea"/>
                        <a:cs typeface="+mn-ea"/>
                        <a:sym typeface="+mn-lt"/>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endParaRPr sz="1600" b="1">
                        <a:solidFill>
                          <a:srgbClr val="FFFFFF"/>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97" name="Shape 182">
            <a:extLst>
              <a:ext uri="{FF2B5EF4-FFF2-40B4-BE49-F238E27FC236}">
                <a16:creationId xmlns:a16="http://schemas.microsoft.com/office/drawing/2014/main" id="{DB9C6BB1-BF47-4518-A50A-7E8DE4E2B349}"/>
              </a:ext>
            </a:extLst>
          </p:cNvPr>
          <p:cNvGraphicFramePr/>
          <p:nvPr>
            <p:extLst>
              <p:ext uri="{D42A27DB-BD31-4B8C-83A1-F6EECF244321}">
                <p14:modId xmlns:p14="http://schemas.microsoft.com/office/powerpoint/2010/main" val="4241658797"/>
              </p:ext>
            </p:extLst>
          </p:nvPr>
        </p:nvGraphicFramePr>
        <p:xfrm>
          <a:off x="2810930" y="2253787"/>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N</a:t>
                      </a:r>
                      <a:endParaRPr sz="1600" b="1">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endParaRPr sz="1600" b="1">
                        <a:solidFill>
                          <a:srgbClr val="FFFFFF"/>
                        </a:solidFill>
                        <a:latin typeface="+mn-lt"/>
                        <a:ea typeface="+mn-ea"/>
                        <a:cs typeface="+mn-ea"/>
                        <a:sym typeface="+mn-lt"/>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sz="1600" b="1">
                        <a:solidFill>
                          <a:srgbClr val="FFFFFF"/>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latin typeface="+mn-lt"/>
                        <a:ea typeface="+mn-ea"/>
                        <a:cs typeface="+mn-ea"/>
                        <a:sym typeface="+mn-lt"/>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98" name="群組 297">
            <a:extLst>
              <a:ext uri="{FF2B5EF4-FFF2-40B4-BE49-F238E27FC236}">
                <a16:creationId xmlns:a16="http://schemas.microsoft.com/office/drawing/2014/main" id="{C85A4AFF-74CC-4A3C-8132-9DEDAD03FD12}"/>
              </a:ext>
            </a:extLst>
          </p:cNvPr>
          <p:cNvGrpSpPr/>
          <p:nvPr/>
        </p:nvGrpSpPr>
        <p:grpSpPr>
          <a:xfrm>
            <a:off x="2961868" y="2465259"/>
            <a:ext cx="602925" cy="602926"/>
            <a:chOff x="7316158" y="2699146"/>
            <a:chExt cx="620073" cy="620073"/>
          </a:xfrm>
        </p:grpSpPr>
        <p:sp>
          <p:nvSpPr>
            <p:cNvPr id="299" name="Shape 180">
              <a:extLst>
                <a:ext uri="{FF2B5EF4-FFF2-40B4-BE49-F238E27FC236}">
                  <a16:creationId xmlns:a16="http://schemas.microsoft.com/office/drawing/2014/main" id="{1AD91C91-94C1-4F27-8693-405B16FE4EBB}"/>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cs typeface="+mn-ea"/>
                <a:sym typeface="+mn-lt"/>
              </a:endParaRPr>
            </a:p>
          </p:txBody>
        </p:sp>
        <p:pic>
          <p:nvPicPr>
            <p:cNvPr id="300" name="Picture 2" descr="ç¸éåç">
              <a:extLst>
                <a:ext uri="{FF2B5EF4-FFF2-40B4-BE49-F238E27FC236}">
                  <a16:creationId xmlns:a16="http://schemas.microsoft.com/office/drawing/2014/main" id="{7A31109B-846B-48E6-A480-8D19C7424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301" name="Shape 180">
            <a:extLst>
              <a:ext uri="{FF2B5EF4-FFF2-40B4-BE49-F238E27FC236}">
                <a16:creationId xmlns:a16="http://schemas.microsoft.com/office/drawing/2014/main" id="{B5DB389A-808D-4296-BA18-4F5333D1A243}"/>
              </a:ext>
            </a:extLst>
          </p:cNvPr>
          <p:cNvSpPr/>
          <p:nvPr/>
        </p:nvSpPr>
        <p:spPr>
          <a:xfrm rot="16200000">
            <a:off x="3698558" y="3581414"/>
            <a:ext cx="489417" cy="256367"/>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cs typeface="+mn-ea"/>
              <a:sym typeface="+mn-lt"/>
            </a:endParaRPr>
          </a:p>
        </p:txBody>
      </p:sp>
      <p:sp>
        <p:nvSpPr>
          <p:cNvPr id="303" name="Shape 171">
            <a:extLst>
              <a:ext uri="{FF2B5EF4-FFF2-40B4-BE49-F238E27FC236}">
                <a16:creationId xmlns:a16="http://schemas.microsoft.com/office/drawing/2014/main" id="{DAD44DDB-8187-43B0-9D20-533214DDD842}"/>
              </a:ext>
            </a:extLst>
          </p:cNvPr>
          <p:cNvSpPr/>
          <p:nvPr/>
        </p:nvSpPr>
        <p:spPr>
          <a:xfrm>
            <a:off x="6530092" y="2921535"/>
            <a:ext cx="2191040" cy="1772908"/>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p:txBody>
      </p:sp>
      <p:sp>
        <p:nvSpPr>
          <p:cNvPr id="304" name="矩形: 圓角 62">
            <a:extLst>
              <a:ext uri="{FF2B5EF4-FFF2-40B4-BE49-F238E27FC236}">
                <a16:creationId xmlns:a16="http://schemas.microsoft.com/office/drawing/2014/main" id="{4133BC6B-830D-4A37-9BBB-B37BDAE591A9}"/>
              </a:ext>
            </a:extLst>
          </p:cNvPr>
          <p:cNvSpPr/>
          <p:nvPr/>
        </p:nvSpPr>
        <p:spPr>
          <a:xfrm>
            <a:off x="6646261" y="4474261"/>
            <a:ext cx="1950311" cy="439928"/>
          </a:xfrm>
          <a:prstGeom prst="roundRect">
            <a:avLst>
              <a:gd name="adj" fmla="val 0"/>
            </a:avLst>
          </a:prstGeom>
          <a:solidFill>
            <a:schemeClr val="bg2">
              <a:lumMod val="25000"/>
            </a:schemeClr>
          </a:solidFill>
          <a:ln>
            <a:no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cs typeface="+mn-ea"/>
                <a:sym typeface="+mn-lt"/>
              </a:rPr>
              <a:t>With more reserved block, the GC is not required</a:t>
            </a:r>
            <a:endParaRPr lang="zh-TW" altLang="en-US" sz="1100" b="1">
              <a:cs typeface="+mn-ea"/>
              <a:sym typeface="+mn-lt"/>
            </a:endParaRPr>
          </a:p>
        </p:txBody>
      </p:sp>
      <p:sp>
        <p:nvSpPr>
          <p:cNvPr id="305" name="Shape 171">
            <a:extLst>
              <a:ext uri="{FF2B5EF4-FFF2-40B4-BE49-F238E27FC236}">
                <a16:creationId xmlns:a16="http://schemas.microsoft.com/office/drawing/2014/main" id="{E6436DE4-B22D-4423-A48D-6B881AEDB72C}"/>
              </a:ext>
            </a:extLst>
          </p:cNvPr>
          <p:cNvSpPr/>
          <p:nvPr/>
        </p:nvSpPr>
        <p:spPr>
          <a:xfrm>
            <a:off x="4088645" y="2934621"/>
            <a:ext cx="2251139" cy="178519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1" i="0" u="none" strike="noStrike" kern="0" cap="none" spc="0" normalizeH="0" baseline="0" noProof="0">
              <a:ln>
                <a:noFill/>
              </a:ln>
              <a:solidFill>
                <a:srgbClr val="FFFFFF"/>
              </a:solidFill>
              <a:effectLst/>
              <a:uLnTx/>
              <a:uFillTx/>
              <a:cs typeface="+mn-ea"/>
              <a:sym typeface="+mn-lt"/>
            </a:endParaRPr>
          </a:p>
        </p:txBody>
      </p:sp>
      <p:sp>
        <p:nvSpPr>
          <p:cNvPr id="306" name="矩形: 圓角 128">
            <a:extLst>
              <a:ext uri="{FF2B5EF4-FFF2-40B4-BE49-F238E27FC236}">
                <a16:creationId xmlns:a16="http://schemas.microsoft.com/office/drawing/2014/main" id="{38FCB5DE-8EE3-4BD4-BF1A-86F715ECADC7}"/>
              </a:ext>
            </a:extLst>
          </p:cNvPr>
          <p:cNvSpPr/>
          <p:nvPr/>
        </p:nvSpPr>
        <p:spPr>
          <a:xfrm>
            <a:off x="4254373" y="4492223"/>
            <a:ext cx="1929145" cy="448037"/>
          </a:xfrm>
          <a:prstGeom prst="roundRect">
            <a:avLst>
              <a:gd name="adj" fmla="val 0"/>
            </a:avLst>
          </a:prstGeom>
          <a:solidFill>
            <a:schemeClr val="bg2">
              <a:lumMod val="25000"/>
            </a:schemeClr>
          </a:solidFill>
          <a:ln>
            <a:noFill/>
          </a:ln>
          <a:effectLst>
            <a:outerShdw blurRad="203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cs typeface="+mn-ea"/>
                <a:sym typeface="+mn-lt"/>
              </a:rPr>
              <a:t>Unless the SSD conduct GC internally first</a:t>
            </a:r>
          </a:p>
        </p:txBody>
      </p:sp>
      <p:graphicFrame>
        <p:nvGraphicFramePr>
          <p:cNvPr id="307" name="Shape 177">
            <a:extLst>
              <a:ext uri="{FF2B5EF4-FFF2-40B4-BE49-F238E27FC236}">
                <a16:creationId xmlns:a16="http://schemas.microsoft.com/office/drawing/2014/main" id="{E71D8E7D-B1C7-48B2-B008-0D822871FD18}"/>
              </a:ext>
            </a:extLst>
          </p:cNvPr>
          <p:cNvGraphicFramePr/>
          <p:nvPr>
            <p:extLst>
              <p:ext uri="{D42A27DB-BD31-4B8C-83A1-F6EECF244321}">
                <p14:modId xmlns:p14="http://schemas.microsoft.com/office/powerpoint/2010/main" val="3672889721"/>
              </p:ext>
            </p:extLst>
          </p:nvPr>
        </p:nvGraphicFramePr>
        <p:xfrm>
          <a:off x="7667093" y="3747488"/>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N</a:t>
                      </a:r>
                      <a:endParaRPr sz="1600" b="1" strike="noStrike">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5">
                        <a:lumMod val="75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aphicFrame>
        <p:nvGraphicFramePr>
          <p:cNvPr id="337" name="Shape 177">
            <a:extLst>
              <a:ext uri="{FF2B5EF4-FFF2-40B4-BE49-F238E27FC236}">
                <a16:creationId xmlns:a16="http://schemas.microsoft.com/office/drawing/2014/main" id="{D451265F-4F11-47CB-AC09-6CD4C82B1A75}"/>
              </a:ext>
            </a:extLst>
          </p:cNvPr>
          <p:cNvGraphicFramePr/>
          <p:nvPr>
            <p:extLst>
              <p:ext uri="{D42A27DB-BD31-4B8C-83A1-F6EECF244321}">
                <p14:modId xmlns:p14="http://schemas.microsoft.com/office/powerpoint/2010/main" val="3215682481"/>
              </p:ext>
            </p:extLst>
          </p:nvPr>
        </p:nvGraphicFramePr>
        <p:xfrm>
          <a:off x="6652865" y="3040579"/>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D</a:t>
                      </a:r>
                      <a:endParaRPr sz="1600" b="1" strike="noStrike">
                        <a:solidFill>
                          <a:schemeClr val="lt1"/>
                        </a:solidFill>
                        <a:latin typeface="+mn-lt"/>
                        <a:ea typeface="+mn-ea"/>
                        <a:cs typeface="+mn-ea"/>
                        <a:sym typeface="+mn-lt"/>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cxnSp>
        <p:nvCxnSpPr>
          <p:cNvPr id="356" name="直線接點 355">
            <a:extLst>
              <a:ext uri="{FF2B5EF4-FFF2-40B4-BE49-F238E27FC236}">
                <a16:creationId xmlns:a16="http://schemas.microsoft.com/office/drawing/2014/main" id="{2763DE26-61C4-46A6-B598-DF2CE183BB20}"/>
              </a:ext>
            </a:extLst>
          </p:cNvPr>
          <p:cNvCxnSpPr>
            <a:cxnSpLocks/>
          </p:cNvCxnSpPr>
          <p:nvPr/>
        </p:nvCxnSpPr>
        <p:spPr>
          <a:xfrm>
            <a:off x="7732525" y="3367908"/>
            <a:ext cx="0" cy="32470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直線接點 356">
            <a:extLst>
              <a:ext uri="{FF2B5EF4-FFF2-40B4-BE49-F238E27FC236}">
                <a16:creationId xmlns:a16="http://schemas.microsoft.com/office/drawing/2014/main" id="{C043DD73-91B0-4FD6-B48F-A3C727EEAB39}"/>
              </a:ext>
            </a:extLst>
          </p:cNvPr>
          <p:cNvCxnSpPr>
            <a:cxnSpLocks/>
          </p:cNvCxnSpPr>
          <p:nvPr/>
        </p:nvCxnSpPr>
        <p:spPr>
          <a:xfrm>
            <a:off x="7801073" y="3367908"/>
            <a:ext cx="0" cy="32470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直線接點 359">
            <a:extLst>
              <a:ext uri="{FF2B5EF4-FFF2-40B4-BE49-F238E27FC236}">
                <a16:creationId xmlns:a16="http://schemas.microsoft.com/office/drawing/2014/main" id="{B870DFC6-48AC-4AAF-A341-2B04F5803F6D}"/>
              </a:ext>
            </a:extLst>
          </p:cNvPr>
          <p:cNvCxnSpPr>
            <a:cxnSpLocks/>
          </p:cNvCxnSpPr>
          <p:nvPr/>
        </p:nvCxnSpPr>
        <p:spPr>
          <a:xfrm>
            <a:off x="7869623" y="3367908"/>
            <a:ext cx="0" cy="32470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1" name="Shape 177">
            <a:extLst>
              <a:ext uri="{FF2B5EF4-FFF2-40B4-BE49-F238E27FC236}">
                <a16:creationId xmlns:a16="http://schemas.microsoft.com/office/drawing/2014/main" id="{AF60CBE8-7A50-4D50-9A90-E096D6EBA038}"/>
              </a:ext>
            </a:extLst>
          </p:cNvPr>
          <p:cNvGraphicFramePr/>
          <p:nvPr>
            <p:extLst>
              <p:ext uri="{D42A27DB-BD31-4B8C-83A1-F6EECF244321}">
                <p14:modId xmlns:p14="http://schemas.microsoft.com/office/powerpoint/2010/main" val="2981469694"/>
              </p:ext>
            </p:extLst>
          </p:nvPr>
        </p:nvGraphicFramePr>
        <p:xfrm>
          <a:off x="7671856" y="3039647"/>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D</a:t>
                      </a:r>
                      <a:endParaRPr sz="16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pSp>
        <p:nvGrpSpPr>
          <p:cNvPr id="313" name="群組 216">
            <a:extLst>
              <a:ext uri="{FF2B5EF4-FFF2-40B4-BE49-F238E27FC236}">
                <a16:creationId xmlns:a16="http://schemas.microsoft.com/office/drawing/2014/main" id="{ED797E5E-81A5-44F5-84C3-4846C32D7486}"/>
              </a:ext>
            </a:extLst>
          </p:cNvPr>
          <p:cNvGrpSpPr/>
          <p:nvPr/>
        </p:nvGrpSpPr>
        <p:grpSpPr>
          <a:xfrm>
            <a:off x="8141739" y="3356052"/>
            <a:ext cx="411292" cy="324706"/>
            <a:chOff x="7376502" y="4321835"/>
            <a:chExt cx="422989" cy="335290"/>
          </a:xfrm>
        </p:grpSpPr>
        <p:cxnSp>
          <p:nvCxnSpPr>
            <p:cNvPr id="323" name="直線接點 322">
              <a:extLst>
                <a:ext uri="{FF2B5EF4-FFF2-40B4-BE49-F238E27FC236}">
                  <a16:creationId xmlns:a16="http://schemas.microsoft.com/office/drawing/2014/main" id="{D2E40CD2-4AF3-4E5F-8D4F-F83CE9E9661C}"/>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線接點 323">
              <a:extLst>
                <a:ext uri="{FF2B5EF4-FFF2-40B4-BE49-F238E27FC236}">
                  <a16:creationId xmlns:a16="http://schemas.microsoft.com/office/drawing/2014/main" id="{7F40CF25-A8E1-4165-ADD3-780F668E3686}"/>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直線接點 324">
              <a:extLst>
                <a:ext uri="{FF2B5EF4-FFF2-40B4-BE49-F238E27FC236}">
                  <a16:creationId xmlns:a16="http://schemas.microsoft.com/office/drawing/2014/main" id="{4C36C4AF-0011-48DA-B937-317860B4560B}"/>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6" name="直線接點 325">
              <a:extLst>
                <a:ext uri="{FF2B5EF4-FFF2-40B4-BE49-F238E27FC236}">
                  <a16:creationId xmlns:a16="http://schemas.microsoft.com/office/drawing/2014/main" id="{4947EB95-9CAB-40C0-A82E-609573B46AB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線接點 326">
              <a:extLst>
                <a:ext uri="{FF2B5EF4-FFF2-40B4-BE49-F238E27FC236}">
                  <a16:creationId xmlns:a16="http://schemas.microsoft.com/office/drawing/2014/main" id="{F036D94B-FD71-4073-BC4B-3181CA727C55}"/>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直線接點 327">
              <a:extLst>
                <a:ext uri="{FF2B5EF4-FFF2-40B4-BE49-F238E27FC236}">
                  <a16:creationId xmlns:a16="http://schemas.microsoft.com/office/drawing/2014/main" id="{051652B2-CC69-46CD-ABEA-E03BBE19F4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直線接點 328">
              <a:extLst>
                <a:ext uri="{FF2B5EF4-FFF2-40B4-BE49-F238E27FC236}">
                  <a16:creationId xmlns:a16="http://schemas.microsoft.com/office/drawing/2014/main" id="{984C7596-FD6D-4884-9342-C0C343FF6AD9}"/>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1" name="Shape 177">
            <a:extLst>
              <a:ext uri="{FF2B5EF4-FFF2-40B4-BE49-F238E27FC236}">
                <a16:creationId xmlns:a16="http://schemas.microsoft.com/office/drawing/2014/main" id="{72303097-218C-4F34-875C-74F9F0B163CE}"/>
              </a:ext>
            </a:extLst>
          </p:cNvPr>
          <p:cNvGraphicFramePr/>
          <p:nvPr>
            <p:extLst>
              <p:ext uri="{D42A27DB-BD31-4B8C-83A1-F6EECF244321}">
                <p14:modId xmlns:p14="http://schemas.microsoft.com/office/powerpoint/2010/main" val="277174716"/>
              </p:ext>
            </p:extLst>
          </p:nvPr>
        </p:nvGraphicFramePr>
        <p:xfrm>
          <a:off x="6642882" y="3747488"/>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mn-lt"/>
                          <a:ea typeface="+mn-ea"/>
                          <a:cs typeface="+mn-ea"/>
                          <a:sym typeface="+mn-lt"/>
                        </a:rPr>
                        <a:t>N</a:t>
                      </a:r>
                      <a:endParaRPr sz="1600" b="1" strike="noStrike">
                        <a:solidFill>
                          <a:schemeClr val="lt1"/>
                        </a:solidFill>
                        <a:latin typeface="+mn-lt"/>
                        <a:ea typeface="+mn-ea"/>
                        <a:cs typeface="+mn-ea"/>
                        <a:sym typeface="+mn-lt"/>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mn-lt"/>
                          <a:ea typeface="+mn-ea"/>
                          <a:cs typeface="+mn-ea"/>
                          <a:sym typeface="+mn-lt"/>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mn-lt"/>
                          <a:ea typeface="+mn-ea"/>
                          <a:cs typeface="+mn-ea"/>
                          <a:sym typeface="+mn-lt"/>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362" name="群組 361">
            <a:extLst>
              <a:ext uri="{FF2B5EF4-FFF2-40B4-BE49-F238E27FC236}">
                <a16:creationId xmlns:a16="http://schemas.microsoft.com/office/drawing/2014/main" id="{BE880467-8013-4978-A1FA-2560BF95E1CD}"/>
              </a:ext>
            </a:extLst>
          </p:cNvPr>
          <p:cNvGrpSpPr/>
          <p:nvPr/>
        </p:nvGrpSpPr>
        <p:grpSpPr>
          <a:xfrm>
            <a:off x="1348453" y="3889051"/>
            <a:ext cx="274200" cy="337223"/>
            <a:chOff x="7453527" y="3844180"/>
            <a:chExt cx="281998" cy="335290"/>
          </a:xfrm>
        </p:grpSpPr>
        <p:cxnSp>
          <p:nvCxnSpPr>
            <p:cNvPr id="363" name="直線接點 362">
              <a:extLst>
                <a:ext uri="{FF2B5EF4-FFF2-40B4-BE49-F238E27FC236}">
                  <a16:creationId xmlns:a16="http://schemas.microsoft.com/office/drawing/2014/main" id="{8A3A34DB-0E33-4CFC-B8BD-2CD475BC5E02}"/>
                </a:ext>
              </a:extLst>
            </p:cNvPr>
            <p:cNvCxnSpPr>
              <a:cxnSpLocks/>
            </p:cNvCxnSpPr>
            <p:nvPr/>
          </p:nvCxnSpPr>
          <p:spPr>
            <a:xfrm flipH="1">
              <a:off x="7594519" y="3844184"/>
              <a:ext cx="1" cy="32676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直線接點 363">
              <a:extLst>
                <a:ext uri="{FF2B5EF4-FFF2-40B4-BE49-F238E27FC236}">
                  <a16:creationId xmlns:a16="http://schemas.microsoft.com/office/drawing/2014/main" id="{0505A30A-E8AA-4135-B7F8-8AB0BF607ED5}"/>
                </a:ext>
              </a:extLst>
            </p:cNvPr>
            <p:cNvCxnSpPr>
              <a:cxnSpLocks/>
            </p:cNvCxnSpPr>
            <p:nvPr/>
          </p:nvCxnSpPr>
          <p:spPr>
            <a:xfrm>
              <a:off x="7665021"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直線接點 364">
              <a:extLst>
                <a:ext uri="{FF2B5EF4-FFF2-40B4-BE49-F238E27FC236}">
                  <a16:creationId xmlns:a16="http://schemas.microsoft.com/office/drawing/2014/main" id="{F9DAC006-A439-4205-8CAE-7C6D6B1B9233}"/>
                </a:ext>
              </a:extLst>
            </p:cNvPr>
            <p:cNvCxnSpPr>
              <a:cxnSpLocks/>
            </p:cNvCxnSpPr>
            <p:nvPr/>
          </p:nvCxnSpPr>
          <p:spPr>
            <a:xfrm>
              <a:off x="7735525"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直線接點 365">
              <a:extLst>
                <a:ext uri="{FF2B5EF4-FFF2-40B4-BE49-F238E27FC236}">
                  <a16:creationId xmlns:a16="http://schemas.microsoft.com/office/drawing/2014/main" id="{E3D46963-9B94-4B9B-AC81-9D03BACC319B}"/>
                </a:ext>
              </a:extLst>
            </p:cNvPr>
            <p:cNvCxnSpPr>
              <a:cxnSpLocks/>
            </p:cNvCxnSpPr>
            <p:nvPr/>
          </p:nvCxnSpPr>
          <p:spPr>
            <a:xfrm>
              <a:off x="7524026"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線接點 366">
              <a:extLst>
                <a:ext uri="{FF2B5EF4-FFF2-40B4-BE49-F238E27FC236}">
                  <a16:creationId xmlns:a16="http://schemas.microsoft.com/office/drawing/2014/main" id="{A728D3DA-529C-4680-AA22-C00545322A07}"/>
                </a:ext>
              </a:extLst>
            </p:cNvPr>
            <p:cNvCxnSpPr>
              <a:cxnSpLocks/>
            </p:cNvCxnSpPr>
            <p:nvPr/>
          </p:nvCxnSpPr>
          <p:spPr>
            <a:xfrm>
              <a:off x="7453527" y="3844180"/>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68" name="Shape 177">
            <a:extLst>
              <a:ext uri="{FF2B5EF4-FFF2-40B4-BE49-F238E27FC236}">
                <a16:creationId xmlns:a16="http://schemas.microsoft.com/office/drawing/2014/main" id="{06F728C8-99A3-4F90-B2A9-78DBEE2A81DF}"/>
              </a:ext>
            </a:extLst>
          </p:cNvPr>
          <p:cNvGraphicFramePr/>
          <p:nvPr>
            <p:extLst>
              <p:ext uri="{D42A27DB-BD31-4B8C-83A1-F6EECF244321}">
                <p14:modId xmlns:p14="http://schemas.microsoft.com/office/powerpoint/2010/main" val="2151827064"/>
              </p:ext>
            </p:extLst>
          </p:nvPr>
        </p:nvGraphicFramePr>
        <p:xfrm>
          <a:off x="5254041" y="3016715"/>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69" name="Shape 177">
            <a:extLst>
              <a:ext uri="{FF2B5EF4-FFF2-40B4-BE49-F238E27FC236}">
                <a16:creationId xmlns:a16="http://schemas.microsoft.com/office/drawing/2014/main" id="{9D823CD8-5D1A-4F53-85F6-983787722731}"/>
              </a:ext>
            </a:extLst>
          </p:cNvPr>
          <p:cNvGraphicFramePr/>
          <p:nvPr>
            <p:extLst>
              <p:ext uri="{D42A27DB-BD31-4B8C-83A1-F6EECF244321}">
                <p14:modId xmlns:p14="http://schemas.microsoft.com/office/powerpoint/2010/main" val="1463928001"/>
              </p:ext>
            </p:extLst>
          </p:nvPr>
        </p:nvGraphicFramePr>
        <p:xfrm>
          <a:off x="4233207" y="3016715"/>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marL="0" marR="0" lvl="0" indent="0" algn="ctr" rtl="0">
                        <a:spcBef>
                          <a:spcPts val="0"/>
                        </a:spcBef>
                        <a:spcAft>
                          <a:spcPts val="0"/>
                        </a:spcAft>
                        <a:buNone/>
                      </a:pPr>
                      <a:endParaRPr lang="af-ZA" sz="1600" b="1">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0" name="Shape 177">
            <a:extLst>
              <a:ext uri="{FF2B5EF4-FFF2-40B4-BE49-F238E27FC236}">
                <a16:creationId xmlns:a16="http://schemas.microsoft.com/office/drawing/2014/main" id="{830CEEB1-6506-490F-AECB-145B28ACB3A9}"/>
              </a:ext>
            </a:extLst>
          </p:cNvPr>
          <p:cNvGraphicFramePr/>
          <p:nvPr>
            <p:extLst>
              <p:ext uri="{D42A27DB-BD31-4B8C-83A1-F6EECF244321}">
                <p14:modId xmlns:p14="http://schemas.microsoft.com/office/powerpoint/2010/main" val="2087171674"/>
              </p:ext>
            </p:extLst>
          </p:nvPr>
        </p:nvGraphicFramePr>
        <p:xfrm>
          <a:off x="4239794" y="3742553"/>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latin typeface="+mn-lt"/>
                          <a:ea typeface="+mn-ea"/>
                          <a:cs typeface="+mn-ea"/>
                          <a:sym typeface="+mn-lt"/>
                        </a:rPr>
                        <a:t>D</a:t>
                      </a:r>
                      <a:endParaRPr sz="1600" b="1" strike="noStrike">
                        <a:solidFill>
                          <a:schemeClr val="lt1"/>
                        </a:solidFill>
                        <a:latin typeface="+mn-lt"/>
                        <a:ea typeface="+mn-ea"/>
                        <a:cs typeface="+mn-ea"/>
                        <a:sym typeface="+mn-lt"/>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tc>
                  <a:txBody>
                    <a:bodyPr/>
                    <a:lstStyle/>
                    <a:p>
                      <a:pPr lvl="0" algn="ctr">
                        <a:buNone/>
                      </a:pPr>
                      <a:endParaRPr lang="af-ZA" altLang="zh-TW" sz="1600" b="1" i="0" u="none" strike="noStrike" noProof="0">
                        <a:solidFill>
                          <a:srgbClr val="FFFFFF"/>
                        </a:solidFill>
                        <a:latin typeface="+mn-lt"/>
                        <a:ea typeface="+mn-ea"/>
                        <a:cs typeface="+mn-ea"/>
                        <a:sym typeface="+mn-lt"/>
                      </a:endParaRPr>
                    </a:p>
                  </a:txBody>
                  <a:tcPr marL="91450" marR="91450" marT="45725" marB="45725">
                    <a:solidFill>
                      <a:schemeClr val="accent1">
                        <a:lumMod val="60000"/>
                        <a:lumOff val="40000"/>
                      </a:schemeClr>
                    </a:solidFill>
                  </a:tcPr>
                </a:tc>
                <a:extLst>
                  <a:ext uri="{0D108BD9-81ED-4DB2-BD59-A6C34878D82A}">
                    <a16:rowId xmlns:a16="http://schemas.microsoft.com/office/drawing/2014/main" val="10001"/>
                  </a:ext>
                </a:extLst>
              </a:tr>
            </a:tbl>
          </a:graphicData>
        </a:graphic>
      </p:graphicFrame>
      <p:graphicFrame>
        <p:nvGraphicFramePr>
          <p:cNvPr id="371" name="Shape 177">
            <a:extLst>
              <a:ext uri="{FF2B5EF4-FFF2-40B4-BE49-F238E27FC236}">
                <a16:creationId xmlns:a16="http://schemas.microsoft.com/office/drawing/2014/main" id="{5E6F3AF6-AC65-43A7-872C-1B22C2BA9679}"/>
              </a:ext>
            </a:extLst>
          </p:cNvPr>
          <p:cNvGraphicFramePr/>
          <p:nvPr>
            <p:extLst>
              <p:ext uri="{D42A27DB-BD31-4B8C-83A1-F6EECF244321}">
                <p14:modId xmlns:p14="http://schemas.microsoft.com/office/powerpoint/2010/main" val="645806664"/>
              </p:ext>
            </p:extLst>
          </p:nvPr>
        </p:nvGraphicFramePr>
        <p:xfrm>
          <a:off x="5261450" y="3742553"/>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latin typeface="+mn-lt"/>
                          <a:ea typeface="+mn-ea"/>
                          <a:cs typeface="+mn-ea"/>
                          <a:sym typeface="+mn-lt"/>
                        </a:rPr>
                        <a:t>D</a:t>
                      </a:r>
                      <a:endParaRPr sz="1600" b="1" strike="noStrike">
                        <a:solidFill>
                          <a:schemeClr val="lt1"/>
                        </a:solidFill>
                        <a:latin typeface="+mn-lt"/>
                        <a:ea typeface="+mn-ea"/>
                        <a:cs typeface="+mn-ea"/>
                        <a:sym typeface="+mn-lt"/>
                      </a:endParaRPr>
                    </a:p>
                  </a:txBody>
                  <a:tcPr marL="91450" marR="91450" marT="45725" marB="45725">
                    <a:solidFill>
                      <a:schemeClr val="accent5">
                        <a:lumMod val="75000"/>
                      </a:schemeClr>
                    </a:solidFill>
                  </a:tcPr>
                </a:tc>
                <a:tc>
                  <a:txBody>
                    <a:bodyPr/>
                    <a:lstStyle/>
                    <a:p>
                      <a:pPr marL="0" marR="0" lvl="0" indent="0" algn="ctr" rtl="0">
                        <a:spcBef>
                          <a:spcPts val="0"/>
                        </a:spcBef>
                        <a:spcAft>
                          <a:spcPts val="0"/>
                        </a:spcAft>
                        <a:buNone/>
                      </a:pPr>
                      <a:r>
                        <a:rPr lang="af-ZA" sz="1600" b="1">
                          <a:solidFill>
                            <a:srgbClr val="FFFFFF"/>
                          </a:solidFill>
                          <a:latin typeface="+mn-lt"/>
                          <a:ea typeface="+mn-ea"/>
                          <a:cs typeface="+mn-ea"/>
                          <a:sym typeface="+mn-lt"/>
                        </a:rPr>
                        <a:t>D</a:t>
                      </a:r>
                    </a:p>
                  </a:txBody>
                  <a:tcPr marL="91450" marR="91450" marT="45725" marB="45725">
                    <a:solidFill>
                      <a:schemeClr val="accent5">
                        <a:lumMod val="75000"/>
                      </a:schemeClr>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mn-lt"/>
                          <a:ea typeface="+mn-ea"/>
                          <a:cs typeface="+mn-ea"/>
                          <a:sym typeface="+mn-lt"/>
                        </a:rPr>
                        <a:t>D</a:t>
                      </a:r>
                    </a:p>
                  </a:txBody>
                  <a:tcPr marL="91450" marR="91450" marT="45725" marB="45725">
                    <a:solidFill>
                      <a:schemeClr val="accent5">
                        <a:lumMod val="75000"/>
                      </a:schemeClr>
                    </a:solidFill>
                  </a:tcPr>
                </a:tc>
                <a:tc>
                  <a:txBody>
                    <a:bodyPr/>
                    <a:lstStyle/>
                    <a:p>
                      <a:pPr lvl="0" algn="ctr">
                        <a:buNone/>
                      </a:pPr>
                      <a:r>
                        <a:rPr lang="af-ZA" altLang="zh-TW" sz="1600" b="1" i="0" u="none" strike="noStrike" noProof="0">
                          <a:solidFill>
                            <a:srgbClr val="FFFFFF"/>
                          </a:solidFill>
                          <a:latin typeface="+mn-lt"/>
                          <a:ea typeface="+mn-ea"/>
                          <a:cs typeface="+mn-ea"/>
                          <a:sym typeface="+mn-lt"/>
                        </a:rPr>
                        <a:t>D</a:t>
                      </a:r>
                    </a:p>
                  </a:txBody>
                  <a:tcPr marL="91450" marR="91450" marT="45725" marB="45725">
                    <a:solidFill>
                      <a:schemeClr val="accent5">
                        <a:lumMod val="75000"/>
                      </a:schemeClr>
                    </a:solidFill>
                  </a:tcPr>
                </a:tc>
                <a:extLst>
                  <a:ext uri="{0D108BD9-81ED-4DB2-BD59-A6C34878D82A}">
                    <a16:rowId xmlns:a16="http://schemas.microsoft.com/office/drawing/2014/main" val="10001"/>
                  </a:ext>
                </a:extLst>
              </a:tr>
            </a:tbl>
          </a:graphicData>
        </a:graphic>
      </p:graphicFrame>
      <p:grpSp>
        <p:nvGrpSpPr>
          <p:cNvPr id="104" name="群組 216">
            <a:extLst>
              <a:ext uri="{FF2B5EF4-FFF2-40B4-BE49-F238E27FC236}">
                <a16:creationId xmlns:a16="http://schemas.microsoft.com/office/drawing/2014/main" id="{AF109EB8-59AB-4B8B-8DF0-DF138FD6476D}"/>
              </a:ext>
            </a:extLst>
          </p:cNvPr>
          <p:cNvGrpSpPr/>
          <p:nvPr/>
        </p:nvGrpSpPr>
        <p:grpSpPr>
          <a:xfrm>
            <a:off x="8141739" y="3040958"/>
            <a:ext cx="411292" cy="324706"/>
            <a:chOff x="7376502" y="4321835"/>
            <a:chExt cx="422989" cy="335290"/>
          </a:xfrm>
        </p:grpSpPr>
        <p:cxnSp>
          <p:nvCxnSpPr>
            <p:cNvPr id="105" name="直線接點 104">
              <a:extLst>
                <a:ext uri="{FF2B5EF4-FFF2-40B4-BE49-F238E27FC236}">
                  <a16:creationId xmlns:a16="http://schemas.microsoft.com/office/drawing/2014/main" id="{51F60015-ED4F-45F4-AB3C-7DB9456C7075}"/>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CDD90729-12DB-441E-9839-C05DC424191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直線接點 106">
              <a:extLst>
                <a:ext uri="{FF2B5EF4-FFF2-40B4-BE49-F238E27FC236}">
                  <a16:creationId xmlns:a16="http://schemas.microsoft.com/office/drawing/2014/main" id="{B069A872-A87D-4FAF-ADD5-522C9B7E2ED3}"/>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7F95583E-DA89-4BCC-B369-0F193C74C865}"/>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A39B4938-D369-4770-850B-279FCF25B22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0CD35476-2446-44A7-B521-894B15788A6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CA7BCCC8-68DF-4EA2-9D58-24D537F4CF6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群組 216">
            <a:extLst>
              <a:ext uri="{FF2B5EF4-FFF2-40B4-BE49-F238E27FC236}">
                <a16:creationId xmlns:a16="http://schemas.microsoft.com/office/drawing/2014/main" id="{093AFBB2-7EA5-4BEF-BA48-62323D40F1EE}"/>
              </a:ext>
            </a:extLst>
          </p:cNvPr>
          <p:cNvGrpSpPr/>
          <p:nvPr/>
        </p:nvGrpSpPr>
        <p:grpSpPr>
          <a:xfrm>
            <a:off x="7672066" y="3369321"/>
            <a:ext cx="411292" cy="324706"/>
            <a:chOff x="7376502" y="4321835"/>
            <a:chExt cx="422989" cy="335290"/>
          </a:xfrm>
        </p:grpSpPr>
        <p:cxnSp>
          <p:nvCxnSpPr>
            <p:cNvPr id="113" name="直線接點 112">
              <a:extLst>
                <a:ext uri="{FF2B5EF4-FFF2-40B4-BE49-F238E27FC236}">
                  <a16:creationId xmlns:a16="http://schemas.microsoft.com/office/drawing/2014/main" id="{7F1D7452-60E2-4216-A685-7F9657E080D2}"/>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線接點 113">
              <a:extLst>
                <a:ext uri="{FF2B5EF4-FFF2-40B4-BE49-F238E27FC236}">
                  <a16:creationId xmlns:a16="http://schemas.microsoft.com/office/drawing/2014/main" id="{634D556A-8F86-4488-A2B4-E49D43C29BC4}"/>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線接點 114">
              <a:extLst>
                <a:ext uri="{FF2B5EF4-FFF2-40B4-BE49-F238E27FC236}">
                  <a16:creationId xmlns:a16="http://schemas.microsoft.com/office/drawing/2014/main" id="{BF76496E-811B-41A4-8AEB-60D3B31C44FE}"/>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接點 115">
              <a:extLst>
                <a:ext uri="{FF2B5EF4-FFF2-40B4-BE49-F238E27FC236}">
                  <a16:creationId xmlns:a16="http://schemas.microsoft.com/office/drawing/2014/main" id="{87E6CF52-7ED9-413B-8D9A-BD5D1D256289}"/>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線接點 116">
              <a:extLst>
                <a:ext uri="{FF2B5EF4-FFF2-40B4-BE49-F238E27FC236}">
                  <a16:creationId xmlns:a16="http://schemas.microsoft.com/office/drawing/2014/main" id="{01A3E04D-BAC8-41FF-A83E-C60DD013281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F2D76B7B-F95C-45AD-A7B8-ECB3EE785BC4}"/>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接點 118">
              <a:extLst>
                <a:ext uri="{FF2B5EF4-FFF2-40B4-BE49-F238E27FC236}">
                  <a16:creationId xmlns:a16="http://schemas.microsoft.com/office/drawing/2014/main" id="{3687359A-105D-4261-878F-933950EDE913}"/>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0" name="群組 216">
            <a:extLst>
              <a:ext uri="{FF2B5EF4-FFF2-40B4-BE49-F238E27FC236}">
                <a16:creationId xmlns:a16="http://schemas.microsoft.com/office/drawing/2014/main" id="{A4ADD086-B99B-43FF-89FB-FBCC455302F2}"/>
              </a:ext>
            </a:extLst>
          </p:cNvPr>
          <p:cNvGrpSpPr/>
          <p:nvPr/>
        </p:nvGrpSpPr>
        <p:grpSpPr>
          <a:xfrm>
            <a:off x="7122538" y="3356052"/>
            <a:ext cx="411292" cy="324706"/>
            <a:chOff x="7376502" y="4321835"/>
            <a:chExt cx="422989" cy="335290"/>
          </a:xfrm>
        </p:grpSpPr>
        <p:cxnSp>
          <p:nvCxnSpPr>
            <p:cNvPr id="121" name="直線接點 120">
              <a:extLst>
                <a:ext uri="{FF2B5EF4-FFF2-40B4-BE49-F238E27FC236}">
                  <a16:creationId xmlns:a16="http://schemas.microsoft.com/office/drawing/2014/main" id="{D490C111-082C-4D0F-9E14-4E8850C1E71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線接點 121">
              <a:extLst>
                <a:ext uri="{FF2B5EF4-FFF2-40B4-BE49-F238E27FC236}">
                  <a16:creationId xmlns:a16="http://schemas.microsoft.com/office/drawing/2014/main" id="{22D011CF-FAC5-49A1-825B-C79BA5FFD2B9}"/>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16193C34-9568-4DB4-AE74-46E00148D4E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線接點 123">
              <a:extLst>
                <a:ext uri="{FF2B5EF4-FFF2-40B4-BE49-F238E27FC236}">
                  <a16:creationId xmlns:a16="http://schemas.microsoft.com/office/drawing/2014/main" id="{A5FADFFE-6D6F-476B-B4D3-2F3C45E98C2F}"/>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線接點 124">
              <a:extLst>
                <a:ext uri="{FF2B5EF4-FFF2-40B4-BE49-F238E27FC236}">
                  <a16:creationId xmlns:a16="http://schemas.microsoft.com/office/drawing/2014/main" id="{73115C23-EFF3-4ED1-A0B2-83B2141753B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線接點 125">
              <a:extLst>
                <a:ext uri="{FF2B5EF4-FFF2-40B4-BE49-F238E27FC236}">
                  <a16:creationId xmlns:a16="http://schemas.microsoft.com/office/drawing/2014/main" id="{A3BF1B07-0E22-4181-91ED-391498DCC680}"/>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線接點 126">
              <a:extLst>
                <a:ext uri="{FF2B5EF4-FFF2-40B4-BE49-F238E27FC236}">
                  <a16:creationId xmlns:a16="http://schemas.microsoft.com/office/drawing/2014/main" id="{786AF75A-D95D-4107-8843-9840250B1170}"/>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群組 216">
            <a:extLst>
              <a:ext uri="{FF2B5EF4-FFF2-40B4-BE49-F238E27FC236}">
                <a16:creationId xmlns:a16="http://schemas.microsoft.com/office/drawing/2014/main" id="{4AB915DF-1F48-4DC1-9728-675CF2050332}"/>
              </a:ext>
            </a:extLst>
          </p:cNvPr>
          <p:cNvGrpSpPr/>
          <p:nvPr/>
        </p:nvGrpSpPr>
        <p:grpSpPr>
          <a:xfrm>
            <a:off x="7122538" y="3040958"/>
            <a:ext cx="411292" cy="324706"/>
            <a:chOff x="7376502" y="4321835"/>
            <a:chExt cx="422989" cy="335290"/>
          </a:xfrm>
        </p:grpSpPr>
        <p:cxnSp>
          <p:nvCxnSpPr>
            <p:cNvPr id="129" name="直線接點 128">
              <a:extLst>
                <a:ext uri="{FF2B5EF4-FFF2-40B4-BE49-F238E27FC236}">
                  <a16:creationId xmlns:a16="http://schemas.microsoft.com/office/drawing/2014/main" id="{940C9BC0-E167-4204-AC96-40E99DE7606D}"/>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864C49A0-4E6D-4AC8-9942-BF1A8505EA5E}"/>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D7231959-1C33-4D81-81A9-A60C426F01DD}"/>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50BC8E27-E28D-4025-AB91-620A750350ED}"/>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47ADF497-7873-4F1B-A3E5-3C1158E91526}"/>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90A8AA79-33F8-4833-B5F1-A9609374E07C}"/>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652C8F88-3118-4196-9505-AF8506FB944D}"/>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6" name="群組 216">
            <a:extLst>
              <a:ext uri="{FF2B5EF4-FFF2-40B4-BE49-F238E27FC236}">
                <a16:creationId xmlns:a16="http://schemas.microsoft.com/office/drawing/2014/main" id="{9BF201CC-8CC6-4525-9C7A-5C8104DA64C6}"/>
              </a:ext>
            </a:extLst>
          </p:cNvPr>
          <p:cNvGrpSpPr/>
          <p:nvPr/>
        </p:nvGrpSpPr>
        <p:grpSpPr>
          <a:xfrm>
            <a:off x="6652865" y="3369321"/>
            <a:ext cx="411292" cy="324706"/>
            <a:chOff x="7376502" y="4321835"/>
            <a:chExt cx="422989" cy="335290"/>
          </a:xfrm>
        </p:grpSpPr>
        <p:cxnSp>
          <p:nvCxnSpPr>
            <p:cNvPr id="137" name="直線接點 136">
              <a:extLst>
                <a:ext uri="{FF2B5EF4-FFF2-40B4-BE49-F238E27FC236}">
                  <a16:creationId xmlns:a16="http://schemas.microsoft.com/office/drawing/2014/main" id="{40C934BE-8AD3-4540-AA94-39D9B8735AC0}"/>
                </a:ext>
              </a:extLst>
            </p:cNvPr>
            <p:cNvCxnSpPr>
              <a:cxnSpLocks/>
            </p:cNvCxnSpPr>
            <p:nvPr/>
          </p:nvCxnSpPr>
          <p:spPr>
            <a:xfrm>
              <a:off x="7517498"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44FB502B-6CF0-4A44-8220-3E01648EC7BB}"/>
                </a:ext>
              </a:extLst>
            </p:cNvPr>
            <p:cNvCxnSpPr>
              <a:cxnSpLocks/>
            </p:cNvCxnSpPr>
            <p:nvPr/>
          </p:nvCxnSpPr>
          <p:spPr>
            <a:xfrm>
              <a:off x="7587996"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FAA3E439-2512-4593-A579-11BBA9F2DA5A}"/>
                </a:ext>
              </a:extLst>
            </p:cNvPr>
            <p:cNvCxnSpPr>
              <a:cxnSpLocks/>
            </p:cNvCxnSpPr>
            <p:nvPr/>
          </p:nvCxnSpPr>
          <p:spPr>
            <a:xfrm>
              <a:off x="7658494"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42A33181-5E02-48F6-9E88-832B1EB4CE3C}"/>
                </a:ext>
              </a:extLst>
            </p:cNvPr>
            <p:cNvCxnSpPr>
              <a:cxnSpLocks/>
            </p:cNvCxnSpPr>
            <p:nvPr/>
          </p:nvCxnSpPr>
          <p:spPr>
            <a:xfrm>
              <a:off x="772899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9A4A5517-2A21-4703-A241-5E5B1765B58C}"/>
                </a:ext>
              </a:extLst>
            </p:cNvPr>
            <p:cNvCxnSpPr>
              <a:cxnSpLocks/>
            </p:cNvCxnSpPr>
            <p:nvPr/>
          </p:nvCxnSpPr>
          <p:spPr>
            <a:xfrm>
              <a:off x="7447000"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9463AD94-F049-41C0-B194-850438F79ADD}"/>
                </a:ext>
              </a:extLst>
            </p:cNvPr>
            <p:cNvCxnSpPr>
              <a:cxnSpLocks/>
            </p:cNvCxnSpPr>
            <p:nvPr/>
          </p:nvCxnSpPr>
          <p:spPr>
            <a:xfrm>
              <a:off x="7376502"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8635347F-0397-44E6-9D25-CA6AA48CD86C}"/>
                </a:ext>
              </a:extLst>
            </p:cNvPr>
            <p:cNvCxnSpPr>
              <a:cxnSpLocks/>
            </p:cNvCxnSpPr>
            <p:nvPr/>
          </p:nvCxnSpPr>
          <p:spPr>
            <a:xfrm>
              <a:off x="7799491" y="4321835"/>
              <a:ext cx="0" cy="33529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矩形 2">
            <a:extLst>
              <a:ext uri="{FF2B5EF4-FFF2-40B4-BE49-F238E27FC236}">
                <a16:creationId xmlns:a16="http://schemas.microsoft.com/office/drawing/2014/main" id="{38893136-480F-415B-B59C-41A03B3AA9EF}"/>
              </a:ext>
            </a:extLst>
          </p:cNvPr>
          <p:cNvSpPr/>
          <p:nvPr/>
        </p:nvSpPr>
        <p:spPr>
          <a:xfrm>
            <a:off x="4667613" y="2111149"/>
            <a:ext cx="3522543" cy="523220"/>
          </a:xfrm>
          <a:prstGeom prst="rect">
            <a:avLst/>
          </a:prstGeom>
          <a:effectLst/>
        </p:spPr>
        <p:txBody>
          <a:bodyPr wrap="square" anchor="t">
            <a:spAutoFit/>
          </a:bodyPr>
          <a:lstStyle/>
          <a:p>
            <a:pPr algn="ctr" defTabSz="914400">
              <a:buClr>
                <a:srgbClr val="000000"/>
              </a:buClr>
              <a:defRPr/>
            </a:pPr>
            <a:r>
              <a:rPr lang="en-US" altLang="zh-TW" sz="1400" b="1">
                <a:solidFill>
                  <a:schemeClr val="tx1">
                    <a:lumMod val="95000"/>
                    <a:lumOff val="5000"/>
                  </a:schemeClr>
                </a:solidFill>
                <a:cs typeface="+mn-ea"/>
                <a:sym typeface="+mn-lt"/>
              </a:rPr>
              <a:t>With limited OP, 4 more write is needed. With more OP the GC is not required. </a:t>
            </a:r>
          </a:p>
        </p:txBody>
      </p:sp>
    </p:spTree>
    <p:extLst>
      <p:ext uri="{BB962C8B-B14F-4D97-AF65-F5344CB8AC3E}">
        <p14:creationId xmlns:p14="http://schemas.microsoft.com/office/powerpoint/2010/main" val="1953125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9" name="Shape 242"/>
          <p:cNvPicPr preferRelativeResize="0"/>
          <p:nvPr/>
        </p:nvPicPr>
        <p:blipFill>
          <a:blip r:embed="rId3">
            <a:extLst>
              <a:ext uri="{28A0092B-C50C-407E-A947-70E740481C1C}">
                <a14:useLocalDpi xmlns:a14="http://schemas.microsoft.com/office/drawing/2010/main"/>
              </a:ext>
            </a:extLst>
          </a:blip>
          <a:stretch>
            <a:fillRect/>
          </a:stretch>
        </p:blipFill>
        <p:spPr>
          <a:xfrm>
            <a:off x="6520922" y="1435693"/>
            <a:ext cx="2623078" cy="3705859"/>
          </a:xfrm>
          <a:prstGeom prst="rect">
            <a:avLst/>
          </a:prstGeom>
          <a:noFill/>
          <a:ln>
            <a:noFill/>
          </a:ln>
        </p:spPr>
      </p:pic>
      <p:sp>
        <p:nvSpPr>
          <p:cNvPr id="13" name="圓角矩形 15">
            <a:extLst>
              <a:ext uri="{FF2B5EF4-FFF2-40B4-BE49-F238E27FC236}">
                <a16:creationId xmlns:a16="http://schemas.microsoft.com/office/drawing/2014/main" id="{004DCAA7-3780-4A1C-A9AE-15D44D4C778C}"/>
              </a:ext>
            </a:extLst>
          </p:cNvPr>
          <p:cNvSpPr/>
          <p:nvPr/>
        </p:nvSpPr>
        <p:spPr>
          <a:xfrm>
            <a:off x="498505" y="2136361"/>
            <a:ext cx="5906353"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zh-TW" altLang="en-US" sz="1400" b="0" i="0" u="none" strike="noStrike" kern="0" cap="none" spc="0" normalizeH="0" baseline="0" noProof="0">
              <a:ln>
                <a:noFill/>
              </a:ln>
              <a:solidFill>
                <a:srgbClr val="FFFFFF"/>
              </a:solidFill>
              <a:effectLst/>
              <a:uLnTx/>
              <a:uFillTx/>
              <a:cs typeface="+mn-ea"/>
              <a:sym typeface="+mn-lt"/>
            </a:endParaRPr>
          </a:p>
        </p:txBody>
      </p:sp>
      <p:sp>
        <p:nvSpPr>
          <p:cNvPr id="322" name="Shape 322"/>
          <p:cNvSpPr txBox="1">
            <a:spLocks noGrp="1"/>
          </p:cNvSpPr>
          <p:nvPr>
            <p:ph type="title"/>
          </p:nvPr>
        </p:nvSpPr>
        <p:spPr>
          <a:xfrm>
            <a:off x="0" y="143774"/>
            <a:ext cx="9144000" cy="822960"/>
          </a:xfrm>
          <a:prstGeom prst="rect">
            <a:avLst/>
          </a:prstGeom>
          <a:noFill/>
          <a:ln>
            <a:noFill/>
          </a:ln>
          <a:effectLst/>
        </p:spPr>
        <p:txBody>
          <a:bodyPr spcFirstLastPara="1" wrap="square" lIns="91425" tIns="91425" rIns="91425" bIns="91425" anchor="ctr" anchorCtr="0">
            <a:noAutofit/>
          </a:bodyPr>
          <a:lstStyle/>
          <a:p>
            <a:pPr lvl="0" algn="ctr">
              <a:buSzPts val="3200"/>
            </a:pPr>
            <a:r>
              <a:rPr lang="en-US" altLang="zh-TW" sz="2850">
                <a:solidFill>
                  <a:schemeClr val="bg2">
                    <a:lumMod val="10000"/>
                  </a:schemeClr>
                </a:solidFill>
                <a:latin typeface="+mn-lt"/>
                <a:ea typeface="+mn-ea"/>
                <a:cs typeface="+mn-ea"/>
                <a:sym typeface="+mn-lt"/>
              </a:rPr>
              <a:t>Choosing SSD is hard, choosing QNAP is simple</a:t>
            </a:r>
            <a:endParaRPr lang="zh-TW" altLang="en-US" sz="2850" u="none" strike="noStrike" cap="none">
              <a:solidFill>
                <a:schemeClr val="bg2">
                  <a:lumMod val="10000"/>
                </a:schemeClr>
              </a:solidFill>
              <a:latin typeface="+mn-lt"/>
              <a:ea typeface="+mn-ea"/>
              <a:cs typeface="+mn-ea"/>
              <a:sym typeface="+mn-lt"/>
            </a:endParaRPr>
          </a:p>
        </p:txBody>
      </p:sp>
      <p:sp>
        <p:nvSpPr>
          <p:cNvPr id="11" name="內容版面配置區 1">
            <a:extLst>
              <a:ext uri="{FF2B5EF4-FFF2-40B4-BE49-F238E27FC236}">
                <a16:creationId xmlns:a16="http://schemas.microsoft.com/office/drawing/2014/main" id="{137EB46C-0AD5-4805-91BC-2B2DC4CA5948}"/>
              </a:ext>
            </a:extLst>
          </p:cNvPr>
          <p:cNvSpPr txBox="1">
            <a:spLocks/>
          </p:cNvSpPr>
          <p:nvPr/>
        </p:nvSpPr>
        <p:spPr>
          <a:xfrm>
            <a:off x="498505" y="1143352"/>
            <a:ext cx="6681228" cy="918186"/>
          </a:xfrm>
          <a:prstGeom prst="rect">
            <a:avLst/>
          </a:prstGeom>
        </p:spPr>
        <p:txBody>
          <a:bodyPr anchor="t">
            <a:normAutofit/>
          </a:bodyPr>
          <a:lstStyle/>
          <a:p>
            <a:pPr>
              <a:buClr>
                <a:schemeClr val="tx1">
                  <a:lumMod val="75000"/>
                  <a:lumOff val="25000"/>
                </a:schemeClr>
              </a:buClr>
            </a:pPr>
            <a:r>
              <a:rPr kumimoji="1" lang="en-US" altLang="zh-TW" sz="1300" b="1">
                <a:cs typeface="+mn-ea"/>
                <a:sym typeface="+mn-lt"/>
              </a:rPr>
              <a:t>SSD consisted performance can only be observed after</a:t>
            </a:r>
            <a:r>
              <a:rPr kumimoji="1" lang="zh-TW" altLang="en-US" sz="1300" b="1">
                <a:cs typeface="+mn-ea"/>
                <a:sym typeface="+mn-lt"/>
              </a:rPr>
              <a:t> </a:t>
            </a:r>
            <a:r>
              <a:rPr kumimoji="1" lang="en-US" altLang="zh-TW" sz="1300" b="1">
                <a:cs typeface="+mn-ea"/>
                <a:sym typeface="+mn-lt"/>
              </a:rPr>
              <a:t>long time of usage. </a:t>
            </a:r>
            <a:endParaRPr kumimoji="1" lang="zh-TW" altLang="en-US" sz="1300" b="1">
              <a:cs typeface="+mn-ea"/>
              <a:sym typeface="+mn-lt"/>
            </a:endParaRPr>
          </a:p>
          <a:p>
            <a:r>
              <a:rPr kumimoji="1" lang="en-US" altLang="zh-TW" sz="1300" b="1">
                <a:cs typeface="+mn-ea"/>
                <a:sym typeface="+mn-lt"/>
              </a:rPr>
              <a:t>QNAP has provided the unique SSD Profiling Tool to help user measure the performance difference with different</a:t>
            </a:r>
            <a:r>
              <a:rPr kumimoji="1" lang="zh-TW" altLang="en-US" sz="1300" b="1">
                <a:cs typeface="+mn-ea"/>
                <a:sym typeface="+mn-lt"/>
              </a:rPr>
              <a:t> </a:t>
            </a:r>
            <a:r>
              <a:rPr kumimoji="1" lang="en-US" altLang="zh-TW" sz="1300" b="1">
                <a:cs typeface="+mn-ea"/>
                <a:sym typeface="+mn-lt"/>
              </a:rPr>
              <a:t>over-provisioning amounts. </a:t>
            </a:r>
          </a:p>
          <a:p>
            <a:r>
              <a:rPr kumimoji="1" lang="en-US" altLang="zh-TW" sz="1300" b="1">
                <a:cs typeface="+mn-ea"/>
                <a:sym typeface="+mn-lt"/>
              </a:rPr>
              <a:t>Not just IT manager, home user can also evaluate the capability of SSD. </a:t>
            </a:r>
          </a:p>
        </p:txBody>
      </p:sp>
      <p:pic>
        <p:nvPicPr>
          <p:cNvPr id="10" name="Picture 3">
            <a:extLst>
              <a:ext uri="{FF2B5EF4-FFF2-40B4-BE49-F238E27FC236}">
                <a16:creationId xmlns:a16="http://schemas.microsoft.com/office/drawing/2014/main" id="{539EBE77-B089-F049-922D-791C5A940A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846" y="2279283"/>
            <a:ext cx="5376450" cy="2372687"/>
          </a:xfrm>
          <a:prstGeom prst="rect">
            <a:avLst/>
          </a:prstGeom>
          <a:noFill/>
          <a:ln w="9525">
            <a:noFill/>
            <a:miter lim="800000"/>
            <a:headEnd/>
            <a:tailEnd/>
          </a:ln>
        </p:spPr>
      </p:pic>
      <p:sp>
        <p:nvSpPr>
          <p:cNvPr id="2" name="語音泡泡: 圓角矩形 1">
            <a:extLst>
              <a:ext uri="{FF2B5EF4-FFF2-40B4-BE49-F238E27FC236}">
                <a16:creationId xmlns:a16="http://schemas.microsoft.com/office/drawing/2014/main" id="{0FE03BB9-9883-465A-8BE7-A0109F913745}"/>
              </a:ext>
            </a:extLst>
          </p:cNvPr>
          <p:cNvSpPr/>
          <p:nvPr/>
        </p:nvSpPr>
        <p:spPr>
          <a:xfrm>
            <a:off x="5714418" y="2671491"/>
            <a:ext cx="1765408" cy="997152"/>
          </a:xfrm>
          <a:prstGeom prst="wedgeRoundRectCallout">
            <a:avLst>
              <a:gd name="adj1" fmla="val 67914"/>
              <a:gd name="adj2" fmla="val 2030"/>
              <a:gd name="adj3" fmla="val 16667"/>
            </a:avLst>
          </a:prstGeom>
          <a:solidFill>
            <a:srgbClr val="E2CB9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cs typeface="+mn-ea"/>
              <a:sym typeface="+mn-lt"/>
            </a:endParaRPr>
          </a:p>
        </p:txBody>
      </p:sp>
      <p:sp>
        <p:nvSpPr>
          <p:cNvPr id="17" name="Shape 179">
            <a:extLst>
              <a:ext uri="{FF2B5EF4-FFF2-40B4-BE49-F238E27FC236}">
                <a16:creationId xmlns:a16="http://schemas.microsoft.com/office/drawing/2014/main" id="{BD6333FF-263F-4AD5-A38B-D59A91D0D78A}"/>
              </a:ext>
            </a:extLst>
          </p:cNvPr>
          <p:cNvSpPr/>
          <p:nvPr/>
        </p:nvSpPr>
        <p:spPr>
          <a:xfrm>
            <a:off x="5820770" y="2712446"/>
            <a:ext cx="1840472" cy="956197"/>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r>
              <a:rPr kumimoji="1" lang="en-US" altLang="zh-TW" sz="1400" b="1">
                <a:solidFill>
                  <a:schemeClr val="tx1">
                    <a:lumMod val="85000"/>
                    <a:lumOff val="15000"/>
                  </a:schemeClr>
                </a:solidFill>
                <a:cs typeface="+mn-ea"/>
                <a:sym typeface="+mn-lt"/>
              </a:rPr>
              <a:t>Using SSD Profiling Tool to identify the best OP amount.</a:t>
            </a:r>
          </a:p>
        </p:txBody>
      </p:sp>
    </p:spTree>
    <p:extLst>
      <p:ext uri="{BB962C8B-B14F-4D97-AF65-F5344CB8AC3E}">
        <p14:creationId xmlns:p14="http://schemas.microsoft.com/office/powerpoint/2010/main" val="290273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圓角 55">
            <a:extLst>
              <a:ext uri="{FF2B5EF4-FFF2-40B4-BE49-F238E27FC236}">
                <a16:creationId xmlns:a16="http://schemas.microsoft.com/office/drawing/2014/main" id="{46579A1D-C16D-443E-869C-1085E0D6177F}"/>
              </a:ext>
            </a:extLst>
          </p:cNvPr>
          <p:cNvSpPr/>
          <p:nvPr/>
        </p:nvSpPr>
        <p:spPr>
          <a:xfrm>
            <a:off x="4524550" y="3838825"/>
            <a:ext cx="3125967" cy="1032370"/>
          </a:xfrm>
          <a:prstGeom prst="roundRect">
            <a:avLst>
              <a:gd name="adj" fmla="val 6082"/>
            </a:avLst>
          </a:prstGeom>
          <a:solidFill>
            <a:srgbClr val="099DCA"/>
          </a:soli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cs typeface="+mn-ea"/>
              <a:sym typeface="+mn-lt"/>
            </a:endParaRPr>
          </a:p>
        </p:txBody>
      </p:sp>
      <p:sp>
        <p:nvSpPr>
          <p:cNvPr id="39" name="矩形: 圓角 55">
            <a:extLst>
              <a:ext uri="{FF2B5EF4-FFF2-40B4-BE49-F238E27FC236}">
                <a16:creationId xmlns:a16="http://schemas.microsoft.com/office/drawing/2014/main" id="{509BFD0C-6DDA-4F21-8636-3046C201E4FD}"/>
              </a:ext>
            </a:extLst>
          </p:cNvPr>
          <p:cNvSpPr/>
          <p:nvPr/>
        </p:nvSpPr>
        <p:spPr>
          <a:xfrm>
            <a:off x="1180505" y="3838825"/>
            <a:ext cx="3125967" cy="1041804"/>
          </a:xfrm>
          <a:prstGeom prst="roundRect">
            <a:avLst>
              <a:gd name="adj" fmla="val 6082"/>
            </a:avLst>
          </a:prstGeom>
          <a:solidFill>
            <a:srgbClr val="099DCA"/>
          </a:solidFill>
          <a:ln w="12700">
            <a:noFill/>
          </a:ln>
          <a:effectLst>
            <a:outerShdw blurRad="114300" dist="165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endParaRPr lang="zh-TW" altLang="zh-TW" sz="1600">
              <a:solidFill>
                <a:schemeClr val="bg1"/>
              </a:solidFill>
              <a:cs typeface="+mn-ea"/>
              <a:sym typeface="+mn-lt"/>
            </a:endParaRPr>
          </a:p>
        </p:txBody>
      </p:sp>
      <p:pic>
        <p:nvPicPr>
          <p:cNvPr id="35" name="圖片 34">
            <a:extLst>
              <a:ext uri="{FF2B5EF4-FFF2-40B4-BE49-F238E27FC236}">
                <a16:creationId xmlns:a16="http://schemas.microsoft.com/office/drawing/2014/main" id="{5F3BEEEB-5C9F-4A34-9942-DC6C908E85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3845" y="3202924"/>
            <a:ext cx="2315820" cy="326397"/>
          </a:xfrm>
          <a:prstGeom prst="rect">
            <a:avLst/>
          </a:prstGeom>
        </p:spPr>
      </p:pic>
      <p:pic>
        <p:nvPicPr>
          <p:cNvPr id="32" name="圖片 31">
            <a:extLst>
              <a:ext uri="{FF2B5EF4-FFF2-40B4-BE49-F238E27FC236}">
                <a16:creationId xmlns:a16="http://schemas.microsoft.com/office/drawing/2014/main" id="{78DE4DE9-860B-4D50-BF03-E8885FD2F7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3533" y="3108463"/>
            <a:ext cx="2089160" cy="326397"/>
          </a:xfrm>
          <a:prstGeom prst="rect">
            <a:avLst/>
          </a:prstGeom>
        </p:spPr>
      </p:pic>
      <p:sp>
        <p:nvSpPr>
          <p:cNvPr id="2" name="標題 1"/>
          <p:cNvSpPr>
            <a:spLocks noGrp="1"/>
          </p:cNvSpPr>
          <p:nvPr>
            <p:ph type="title"/>
          </p:nvPr>
        </p:nvSpPr>
        <p:spPr>
          <a:xfrm>
            <a:off x="0" y="145791"/>
            <a:ext cx="9144000" cy="832328"/>
          </a:xfrm>
          <a:effectLst/>
        </p:spPr>
        <p:txBody>
          <a:bodyPr>
            <a:normAutofit/>
          </a:bodyPr>
          <a:lstStyle/>
          <a:p>
            <a:pPr algn="ctr"/>
            <a:r>
              <a:rPr lang="zh-TW" altLang="en-US" sz="3000">
                <a:solidFill>
                  <a:schemeClr val="bg2">
                    <a:lumMod val="10000"/>
                  </a:schemeClr>
                </a:solidFill>
                <a:latin typeface="+mn-lt"/>
                <a:ea typeface="+mn-ea"/>
                <a:cs typeface="+mn-ea"/>
                <a:sym typeface="+mn-lt"/>
              </a:rPr>
              <a:t>Creat</a:t>
            </a:r>
            <a:r>
              <a:rPr lang="en-US" altLang="zh-TW" sz="3000">
                <a:solidFill>
                  <a:schemeClr val="bg2">
                    <a:lumMod val="10000"/>
                  </a:schemeClr>
                </a:solidFill>
                <a:latin typeface="+mn-lt"/>
                <a:ea typeface="+mn-ea"/>
                <a:cs typeface="+mn-ea"/>
                <a:sym typeface="+mn-lt"/>
              </a:rPr>
              <a:t>e</a:t>
            </a:r>
            <a:r>
              <a:rPr lang="zh-TW" altLang="en-US" sz="3000">
                <a:solidFill>
                  <a:schemeClr val="bg2">
                    <a:lumMod val="10000"/>
                  </a:schemeClr>
                </a:solidFill>
                <a:latin typeface="+mn-lt"/>
                <a:ea typeface="+mn-ea"/>
                <a:cs typeface="+mn-ea"/>
                <a:sym typeface="+mn-lt"/>
              </a:rPr>
              <a:t> </a:t>
            </a:r>
            <a:r>
              <a:rPr lang="en-US" altLang="en-US" sz="3000">
                <a:solidFill>
                  <a:schemeClr val="bg2">
                    <a:lumMod val="10000"/>
                  </a:schemeClr>
                </a:solidFill>
                <a:latin typeface="+mn-lt"/>
                <a:ea typeface="+mn-ea"/>
                <a:cs typeface="+mn-ea"/>
                <a:sym typeface="+mn-lt"/>
              </a:rPr>
              <a:t>a tighter hybrid cloud system</a:t>
            </a:r>
            <a:endParaRPr lang="zh-TW" altLang="en-US" sz="3000">
              <a:solidFill>
                <a:schemeClr val="bg2">
                  <a:lumMod val="10000"/>
                </a:schemeClr>
              </a:solidFill>
              <a:latin typeface="+mn-lt"/>
              <a:ea typeface="+mn-ea"/>
              <a:cs typeface="+mn-ea"/>
              <a:sym typeface="+mn-lt"/>
            </a:endParaRPr>
          </a:p>
        </p:txBody>
      </p:sp>
      <p:sp>
        <p:nvSpPr>
          <p:cNvPr id="3" name="內容版面配置區 2"/>
          <p:cNvSpPr>
            <a:spLocks noGrp="1"/>
          </p:cNvSpPr>
          <p:nvPr>
            <p:ph idx="4294967295"/>
          </p:nvPr>
        </p:nvSpPr>
        <p:spPr>
          <a:xfrm>
            <a:off x="842475" y="1355569"/>
            <a:ext cx="8229600" cy="665163"/>
          </a:xfrm>
        </p:spPr>
        <p:txBody>
          <a:bodyPr vert="horz" lIns="91440" tIns="45720" rIns="91440" bIns="45720" rtlCol="0" anchor="t">
            <a:normAutofit fontScale="92500" lnSpcReduction="10000"/>
          </a:bodyPr>
          <a:lstStyle/>
          <a:p>
            <a:pPr>
              <a:buNone/>
            </a:pPr>
            <a:r>
              <a:rPr lang="zh-TW">
                <a:cs typeface="+mn-ea"/>
                <a:sym typeface="+mn-lt"/>
              </a:rPr>
              <a:t>Light storage in NAS </a:t>
            </a:r>
            <a:r>
              <a:rPr lang="en-US" altLang="zh-TW">
                <a:cs typeface="+mn-ea"/>
                <a:sym typeface="+mn-lt"/>
              </a:rPr>
              <a:t>+</a:t>
            </a:r>
            <a:r>
              <a:rPr lang="zh-TW" altLang="en-US">
                <a:cs typeface="+mn-ea"/>
                <a:sym typeface="+mn-lt"/>
              </a:rPr>
              <a:t> </a:t>
            </a:r>
            <a:r>
              <a:rPr lang="zh-TW">
                <a:cs typeface="+mn-ea"/>
                <a:sym typeface="+mn-lt"/>
              </a:rPr>
              <a:t>Unlimited storage in Cloud</a:t>
            </a:r>
            <a:r>
              <a:rPr lang="zh-TW" altLang="en-US">
                <a:cs typeface="+mn-ea"/>
                <a:sym typeface="+mn-lt"/>
              </a:rPr>
              <a:t> </a:t>
            </a:r>
          </a:p>
          <a:p>
            <a:pPr>
              <a:buNone/>
            </a:pPr>
            <a:r>
              <a:rPr lang="en-US" altLang="zh-TW">
                <a:cs typeface="+mn-ea"/>
                <a:sym typeface="+mn-lt"/>
              </a:rPr>
              <a:t>=</a:t>
            </a:r>
            <a:r>
              <a:rPr lang="zh-TW" altLang="en-US">
                <a:cs typeface="+mn-ea"/>
                <a:sym typeface="+mn-lt"/>
              </a:rPr>
              <a:t> </a:t>
            </a:r>
            <a:r>
              <a:rPr lang="zh-TW">
                <a:cs typeface="+mn-ea"/>
                <a:sym typeface="+mn-lt"/>
              </a:rPr>
              <a:t>Everything is Possible</a:t>
            </a:r>
            <a:r>
              <a:rPr lang="zh-TW" altLang="en-US">
                <a:cs typeface="+mn-ea"/>
                <a:sym typeface="+mn-lt"/>
              </a:rPr>
              <a:t> </a:t>
            </a:r>
            <a:endParaRPr lang="zh-TW">
              <a:cs typeface="+mn-ea"/>
              <a:sym typeface="+mn-lt"/>
            </a:endParaRPr>
          </a:p>
        </p:txBody>
      </p:sp>
      <p:sp>
        <p:nvSpPr>
          <p:cNvPr id="4" name="文字方塊 3"/>
          <p:cNvSpPr txBox="1"/>
          <p:nvPr/>
        </p:nvSpPr>
        <p:spPr>
          <a:xfrm>
            <a:off x="1188973" y="3899161"/>
            <a:ext cx="3125966" cy="369332"/>
          </a:xfrm>
          <a:prstGeom prst="rect">
            <a:avLst/>
          </a:prstGeom>
          <a:noFill/>
        </p:spPr>
        <p:txBody>
          <a:bodyPr wrap="square" rtlCol="0">
            <a:spAutoFit/>
          </a:bodyPr>
          <a:lstStyle/>
          <a:p>
            <a:pPr algn="ctr"/>
            <a:r>
              <a:rPr lang="en-US" altLang="zh-TW">
                <a:solidFill>
                  <a:schemeClr val="bg1"/>
                </a:solidFill>
                <a:cs typeface="+mn-ea"/>
                <a:sym typeface="+mn-lt"/>
              </a:rPr>
              <a:t>File-level</a:t>
            </a:r>
            <a:r>
              <a:rPr lang="zh-TW" altLang="en-US">
                <a:solidFill>
                  <a:schemeClr val="bg1"/>
                </a:solidFill>
                <a:cs typeface="+mn-ea"/>
                <a:sym typeface="+mn-lt"/>
              </a:rPr>
              <a:t> </a:t>
            </a:r>
            <a:r>
              <a:rPr lang="en-US" altLang="zh-TW">
                <a:solidFill>
                  <a:schemeClr val="bg1"/>
                </a:solidFill>
                <a:cs typeface="+mn-ea"/>
                <a:sym typeface="+mn-lt"/>
              </a:rPr>
              <a:t>Gateway</a:t>
            </a:r>
            <a:endParaRPr lang="zh-TW" altLang="en-US">
              <a:solidFill>
                <a:schemeClr val="bg1"/>
              </a:solidFill>
              <a:cs typeface="+mn-ea"/>
              <a:sym typeface="+mn-lt"/>
            </a:endParaRPr>
          </a:p>
        </p:txBody>
      </p:sp>
      <p:sp>
        <p:nvSpPr>
          <p:cNvPr id="6" name="文字方塊 5"/>
          <p:cNvSpPr txBox="1"/>
          <p:nvPr/>
        </p:nvSpPr>
        <p:spPr>
          <a:xfrm>
            <a:off x="1188973" y="4180469"/>
            <a:ext cx="3117499" cy="584775"/>
          </a:xfrm>
          <a:prstGeom prst="rect">
            <a:avLst/>
          </a:prstGeom>
          <a:noFill/>
        </p:spPr>
        <p:txBody>
          <a:bodyPr wrap="square" rtlCol="0">
            <a:spAutoFit/>
          </a:bodyPr>
          <a:lstStyle/>
          <a:p>
            <a:pPr algn="ctr"/>
            <a:r>
              <a:rPr lang="en-US" altLang="zh-TW" sz="3200" dirty="0" err="1" smtClean="0">
                <a:solidFill>
                  <a:schemeClr val="bg1"/>
                </a:solidFill>
                <a:cs typeface="+mn-ea"/>
                <a:sym typeface="+mn-lt"/>
              </a:rPr>
              <a:t>Hybrid</a:t>
            </a:r>
            <a:r>
              <a:rPr lang="en-US" altLang="zh-TW" sz="3200" dirty="0" err="1" smtClean="0">
                <a:solidFill>
                  <a:schemeClr val="bg1"/>
                </a:solidFill>
                <a:cs typeface="+mn-ea"/>
                <a:sym typeface="+mn-lt"/>
              </a:rPr>
              <a:t>Mount</a:t>
            </a:r>
            <a:endParaRPr lang="zh-TW" altLang="en-US" sz="3200" dirty="0">
              <a:solidFill>
                <a:schemeClr val="bg1"/>
              </a:solidFill>
              <a:cs typeface="+mn-ea"/>
              <a:sym typeface="+mn-lt"/>
            </a:endParaRPr>
          </a:p>
        </p:txBody>
      </p:sp>
      <p:sp>
        <p:nvSpPr>
          <p:cNvPr id="5" name="文字方塊 4"/>
          <p:cNvSpPr txBox="1"/>
          <p:nvPr/>
        </p:nvSpPr>
        <p:spPr>
          <a:xfrm>
            <a:off x="4577594" y="3912493"/>
            <a:ext cx="3026030" cy="369332"/>
          </a:xfrm>
          <a:prstGeom prst="rect">
            <a:avLst/>
          </a:prstGeom>
          <a:noFill/>
        </p:spPr>
        <p:txBody>
          <a:bodyPr wrap="square" rtlCol="0">
            <a:spAutoFit/>
          </a:bodyPr>
          <a:lstStyle/>
          <a:p>
            <a:pPr algn="ctr"/>
            <a:r>
              <a:rPr lang="en-US" altLang="zh-TW">
                <a:solidFill>
                  <a:schemeClr val="bg1"/>
                </a:solidFill>
                <a:cs typeface="+mn-ea"/>
                <a:sym typeface="+mn-lt"/>
              </a:rPr>
              <a:t>Block-level</a:t>
            </a:r>
            <a:r>
              <a:rPr lang="zh-TW" altLang="en-US">
                <a:solidFill>
                  <a:schemeClr val="bg1"/>
                </a:solidFill>
                <a:cs typeface="+mn-ea"/>
                <a:sym typeface="+mn-lt"/>
              </a:rPr>
              <a:t> </a:t>
            </a:r>
            <a:r>
              <a:rPr lang="en-US" altLang="zh-TW">
                <a:solidFill>
                  <a:schemeClr val="bg1"/>
                </a:solidFill>
                <a:cs typeface="+mn-ea"/>
                <a:sym typeface="+mn-lt"/>
              </a:rPr>
              <a:t>Gateway</a:t>
            </a:r>
            <a:endParaRPr lang="zh-TW" altLang="en-US">
              <a:solidFill>
                <a:schemeClr val="bg1"/>
              </a:solidFill>
              <a:cs typeface="+mn-ea"/>
              <a:sym typeface="+mn-lt"/>
            </a:endParaRPr>
          </a:p>
        </p:txBody>
      </p:sp>
      <p:sp>
        <p:nvSpPr>
          <p:cNvPr id="7" name="文字方塊 6"/>
          <p:cNvSpPr txBox="1"/>
          <p:nvPr/>
        </p:nvSpPr>
        <p:spPr>
          <a:xfrm>
            <a:off x="4566406" y="4192920"/>
            <a:ext cx="3026029" cy="584775"/>
          </a:xfrm>
          <a:prstGeom prst="rect">
            <a:avLst/>
          </a:prstGeom>
          <a:noFill/>
        </p:spPr>
        <p:txBody>
          <a:bodyPr wrap="square" rtlCol="0">
            <a:spAutoFit/>
          </a:bodyPr>
          <a:lstStyle/>
          <a:p>
            <a:pPr algn="ctr"/>
            <a:r>
              <a:rPr lang="en-US" altLang="zh-TW" sz="3200">
                <a:solidFill>
                  <a:schemeClr val="bg1"/>
                </a:solidFill>
                <a:cs typeface="+mn-ea"/>
                <a:sym typeface="+mn-lt"/>
              </a:rPr>
              <a:t>VJBOD Cloud</a:t>
            </a:r>
            <a:endParaRPr lang="zh-TW" altLang="en-US" sz="3200">
              <a:solidFill>
                <a:schemeClr val="bg1"/>
              </a:solidFill>
              <a:cs typeface="+mn-ea"/>
              <a:sym typeface="+mn-lt"/>
            </a:endParaRPr>
          </a:p>
        </p:txBody>
      </p:sp>
      <p:sp>
        <p:nvSpPr>
          <p:cNvPr id="27" name="文字方塊 26">
            <a:extLst>
              <a:ext uri="{FF2B5EF4-FFF2-40B4-BE49-F238E27FC236}">
                <a16:creationId xmlns:a16="http://schemas.microsoft.com/office/drawing/2014/main" id="{A7011BFA-5E99-464A-96E8-D72AB1B5B0A1}"/>
              </a:ext>
            </a:extLst>
          </p:cNvPr>
          <p:cNvSpPr txBox="1"/>
          <p:nvPr/>
        </p:nvSpPr>
        <p:spPr>
          <a:xfrm>
            <a:off x="2414560" y="2293234"/>
            <a:ext cx="1506867"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cs typeface="+mn-ea"/>
                <a:sym typeface="+mn-lt"/>
              </a:rPr>
              <a:t>Ca</a:t>
            </a:r>
            <a:r>
              <a:rPr lang="en-US" altLang="en-US" sz="1200" err="1">
                <a:cs typeface="+mn-ea"/>
                <a:sym typeface="+mn-lt"/>
              </a:rPr>
              <a:t>pacity</a:t>
            </a:r>
            <a:endParaRPr lang="zh-TW">
              <a:cs typeface="+mn-ea"/>
              <a:sym typeface="+mn-lt"/>
            </a:endParaRPr>
          </a:p>
        </p:txBody>
      </p:sp>
      <p:pic>
        <p:nvPicPr>
          <p:cNvPr id="13" name="圖形 24">
            <a:extLst>
              <a:ext uri="{FF2B5EF4-FFF2-40B4-BE49-F238E27FC236}">
                <a16:creationId xmlns:a16="http://schemas.microsoft.com/office/drawing/2014/main" id="{EE62631C-8EBE-4548-BF79-23CD7A31F1B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842693" y="2607854"/>
            <a:ext cx="676396" cy="715894"/>
          </a:xfrm>
          <a:prstGeom prst="rect">
            <a:avLst/>
          </a:prstGeom>
        </p:spPr>
      </p:pic>
      <p:pic>
        <p:nvPicPr>
          <p:cNvPr id="19" name="圖形 30">
            <a:extLst>
              <a:ext uri="{FF2B5EF4-FFF2-40B4-BE49-F238E27FC236}">
                <a16:creationId xmlns:a16="http://schemas.microsoft.com/office/drawing/2014/main" id="{8B40316B-E72A-4F31-9332-10DEC370F9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603624" y="2545272"/>
            <a:ext cx="676396" cy="715894"/>
          </a:xfrm>
          <a:prstGeom prst="rect">
            <a:avLst/>
          </a:prstGeom>
        </p:spPr>
      </p:pic>
      <p:pic>
        <p:nvPicPr>
          <p:cNvPr id="20" name="圖形 32">
            <a:extLst>
              <a:ext uri="{FF2B5EF4-FFF2-40B4-BE49-F238E27FC236}">
                <a16:creationId xmlns:a16="http://schemas.microsoft.com/office/drawing/2014/main" id="{384A6475-9929-4B7E-8D99-164208B1895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603624" y="1902062"/>
            <a:ext cx="676396" cy="715894"/>
          </a:xfrm>
          <a:prstGeom prst="rect">
            <a:avLst/>
          </a:prstGeom>
        </p:spPr>
      </p:pic>
      <p:pic>
        <p:nvPicPr>
          <p:cNvPr id="28" name="圖形 27">
            <a:extLst>
              <a:ext uri="{FF2B5EF4-FFF2-40B4-BE49-F238E27FC236}">
                <a16:creationId xmlns:a16="http://schemas.microsoft.com/office/drawing/2014/main" id="{814490DF-843C-4050-88E5-E9D4B909571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586554" y="2521450"/>
            <a:ext cx="656324" cy="671240"/>
          </a:xfrm>
          <a:prstGeom prst="rect">
            <a:avLst/>
          </a:prstGeom>
          <a:effectLst>
            <a:outerShdw blurRad="50800" dist="38100" dir="2700000" algn="tl" rotWithShape="0">
              <a:prstClr val="black">
                <a:alpha val="40000"/>
              </a:prstClr>
            </a:outerShdw>
          </a:effectLst>
        </p:spPr>
      </p:pic>
      <p:grpSp>
        <p:nvGrpSpPr>
          <p:cNvPr id="40" name="群組 39">
            <a:extLst>
              <a:ext uri="{FF2B5EF4-FFF2-40B4-BE49-F238E27FC236}">
                <a16:creationId xmlns:a16="http://schemas.microsoft.com/office/drawing/2014/main" id="{6DC29BD8-B037-4B68-A480-52992163662F}"/>
              </a:ext>
            </a:extLst>
          </p:cNvPr>
          <p:cNvGrpSpPr/>
          <p:nvPr/>
        </p:nvGrpSpPr>
        <p:grpSpPr>
          <a:xfrm>
            <a:off x="6887706" y="1258546"/>
            <a:ext cx="676396" cy="2002620"/>
            <a:chOff x="6996637" y="985474"/>
            <a:chExt cx="676396" cy="2002620"/>
          </a:xfrm>
        </p:grpSpPr>
        <p:pic>
          <p:nvPicPr>
            <p:cNvPr id="31" name="圖形 30">
              <a:extLst>
                <a:ext uri="{FF2B5EF4-FFF2-40B4-BE49-F238E27FC236}">
                  <a16:creationId xmlns:a16="http://schemas.microsoft.com/office/drawing/2014/main" id="{8B40316B-E72A-4F31-9332-10DEC370F95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996637" y="2272200"/>
              <a:ext cx="676396" cy="715894"/>
            </a:xfrm>
            <a:prstGeom prst="rect">
              <a:avLst/>
            </a:prstGeom>
          </p:spPr>
        </p:pic>
        <p:pic>
          <p:nvPicPr>
            <p:cNvPr id="33" name="圖形 32">
              <a:extLst>
                <a:ext uri="{FF2B5EF4-FFF2-40B4-BE49-F238E27FC236}">
                  <a16:creationId xmlns:a16="http://schemas.microsoft.com/office/drawing/2014/main" id="{384A6475-9929-4B7E-8D99-164208B1895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996637" y="1628990"/>
              <a:ext cx="676396" cy="715894"/>
            </a:xfrm>
            <a:prstGeom prst="rect">
              <a:avLst/>
            </a:prstGeom>
          </p:spPr>
        </p:pic>
        <p:pic>
          <p:nvPicPr>
            <p:cNvPr id="34" name="圖形 33">
              <a:extLst>
                <a:ext uri="{FF2B5EF4-FFF2-40B4-BE49-F238E27FC236}">
                  <a16:creationId xmlns:a16="http://schemas.microsoft.com/office/drawing/2014/main" id="{4D898D05-5136-4B93-82DD-8BD069B35A9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6996637" y="985474"/>
              <a:ext cx="676396" cy="715894"/>
            </a:xfrm>
            <a:prstGeom prst="rect">
              <a:avLst/>
            </a:prstGeom>
          </p:spPr>
        </p:pic>
      </p:grpSp>
      <p:pic>
        <p:nvPicPr>
          <p:cNvPr id="21" name="圖形 33">
            <a:extLst>
              <a:ext uri="{FF2B5EF4-FFF2-40B4-BE49-F238E27FC236}">
                <a16:creationId xmlns:a16="http://schemas.microsoft.com/office/drawing/2014/main" id="{4D898D05-5136-4B93-82DD-8BD069B35A9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7603624" y="1258546"/>
            <a:ext cx="676396" cy="715894"/>
          </a:xfrm>
          <a:prstGeom prst="rect">
            <a:avLst/>
          </a:prstGeom>
        </p:spPr>
      </p:pic>
      <p:sp>
        <p:nvSpPr>
          <p:cNvPr id="42" name="文字方塊 41">
            <a:extLst>
              <a:ext uri="{FF2B5EF4-FFF2-40B4-BE49-F238E27FC236}">
                <a16:creationId xmlns:a16="http://schemas.microsoft.com/office/drawing/2014/main" id="{EEFF6AD2-3202-44B0-8563-CCC966542132}"/>
              </a:ext>
            </a:extLst>
          </p:cNvPr>
          <p:cNvSpPr txBox="1"/>
          <p:nvPr/>
        </p:nvSpPr>
        <p:spPr>
          <a:xfrm>
            <a:off x="6789665" y="3342786"/>
            <a:ext cx="1704074"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chemeClr val="tx1">
                    <a:lumMod val="95000"/>
                    <a:lumOff val="5000"/>
                  </a:schemeClr>
                </a:solidFill>
                <a:cs typeface="+mn-ea"/>
                <a:sym typeface="+mn-lt"/>
              </a:rPr>
              <a:t>Unlimited  Expansion</a:t>
            </a:r>
          </a:p>
        </p:txBody>
      </p:sp>
      <p:pic>
        <p:nvPicPr>
          <p:cNvPr id="8" name="圖片 7"/>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842475" y="2731464"/>
            <a:ext cx="1829168" cy="664809"/>
          </a:xfrm>
          <a:prstGeom prst="rect">
            <a:avLst/>
          </a:prstGeom>
        </p:spPr>
      </p:pic>
      <p:pic>
        <p:nvPicPr>
          <p:cNvPr id="11" name="圖片 1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554516" y="2469185"/>
            <a:ext cx="2085523" cy="1303684"/>
          </a:xfrm>
          <a:prstGeom prst="rect">
            <a:avLst/>
          </a:prstGeom>
        </p:spPr>
      </p:pic>
      <p:pic>
        <p:nvPicPr>
          <p:cNvPr id="16" name="圖形 16">
            <a:extLst>
              <a:ext uri="{FF2B5EF4-FFF2-40B4-BE49-F238E27FC236}">
                <a16:creationId xmlns:a16="http://schemas.microsoft.com/office/drawing/2014/main" id="{331A2F32-580F-4A70-9B52-B01B7B1D2FAE}"/>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xmlns="" r:embed="rId18"/>
              </a:ext>
            </a:extLst>
          </a:blip>
          <a:stretch>
            <a:fillRect/>
          </a:stretch>
        </p:blipFill>
        <p:spPr>
          <a:xfrm>
            <a:off x="4732105" y="1984285"/>
            <a:ext cx="1716311" cy="1031418"/>
          </a:xfrm>
          <a:prstGeom prst="rect">
            <a:avLst/>
          </a:prstGeom>
        </p:spPr>
      </p:pic>
      <p:sp>
        <p:nvSpPr>
          <p:cNvPr id="49" name="矩形: 圓角 48">
            <a:extLst>
              <a:ext uri="{FF2B5EF4-FFF2-40B4-BE49-F238E27FC236}">
                <a16:creationId xmlns:a16="http://schemas.microsoft.com/office/drawing/2014/main" id="{8522B581-1253-40C0-A63A-5787C3E12131}"/>
              </a:ext>
            </a:extLst>
          </p:cNvPr>
          <p:cNvSpPr/>
          <p:nvPr/>
        </p:nvSpPr>
        <p:spPr>
          <a:xfrm>
            <a:off x="4711156" y="2702731"/>
            <a:ext cx="824163" cy="267705"/>
          </a:xfrm>
          <a:prstGeom prst="roundRect">
            <a:avLst/>
          </a:prstGeom>
          <a:solidFill>
            <a:srgbClr val="D26604"/>
          </a:solidFill>
          <a:ln w="6350">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TW" altLang="en-US" sz="900">
              <a:solidFill>
                <a:schemeClr val="bg1"/>
              </a:solidFill>
              <a:cs typeface="+mn-ea"/>
              <a:sym typeface="+mn-lt"/>
            </a:endParaRPr>
          </a:p>
        </p:txBody>
      </p:sp>
      <p:sp>
        <p:nvSpPr>
          <p:cNvPr id="50" name="矩形: 圓角 49">
            <a:extLst>
              <a:ext uri="{FF2B5EF4-FFF2-40B4-BE49-F238E27FC236}">
                <a16:creationId xmlns:a16="http://schemas.microsoft.com/office/drawing/2014/main" id="{4CC90071-0D1B-40FF-A224-9681594213A2}"/>
              </a:ext>
            </a:extLst>
          </p:cNvPr>
          <p:cNvSpPr/>
          <p:nvPr/>
        </p:nvSpPr>
        <p:spPr>
          <a:xfrm>
            <a:off x="5605215" y="2699865"/>
            <a:ext cx="861762" cy="267002"/>
          </a:xfrm>
          <a:prstGeom prst="roundRect">
            <a:avLst/>
          </a:prstGeom>
          <a:solidFill>
            <a:srgbClr val="D26604"/>
          </a:solidFill>
          <a:ln w="6350">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TW">
              <a:solidFill>
                <a:schemeClr val="bg1"/>
              </a:solidFill>
              <a:cs typeface="+mn-ea"/>
              <a:sym typeface="+mn-lt"/>
            </a:endParaRPr>
          </a:p>
        </p:txBody>
      </p:sp>
      <p:sp>
        <p:nvSpPr>
          <p:cNvPr id="51" name="文字方塊 4">
            <a:extLst>
              <a:ext uri="{FF2B5EF4-FFF2-40B4-BE49-F238E27FC236}">
                <a16:creationId xmlns:a16="http://schemas.microsoft.com/office/drawing/2014/main" id="{8976C337-525D-4550-834A-FAD719901D4C}"/>
              </a:ext>
            </a:extLst>
          </p:cNvPr>
          <p:cNvSpPr txBox="1"/>
          <p:nvPr/>
        </p:nvSpPr>
        <p:spPr>
          <a:xfrm>
            <a:off x="4666554" y="2712939"/>
            <a:ext cx="925644" cy="2308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900" b="1" dirty="0" smtClean="0">
                <a:solidFill>
                  <a:schemeClr val="bg1"/>
                </a:solidFill>
                <a:cs typeface="+mn-ea"/>
                <a:sym typeface="+mn-lt"/>
              </a:rPr>
              <a:t>Hybrid</a:t>
            </a:r>
            <a:r>
              <a:rPr lang="zh-TW" altLang="en-US" sz="900" b="1" dirty="0" smtClean="0">
                <a:solidFill>
                  <a:schemeClr val="bg1"/>
                </a:solidFill>
                <a:cs typeface="+mn-ea"/>
                <a:sym typeface="+mn-lt"/>
              </a:rPr>
              <a:t>Mount</a:t>
            </a:r>
            <a:endParaRPr lang="zh-TW" altLang="en-US" sz="900" b="1" dirty="0">
              <a:solidFill>
                <a:schemeClr val="bg1"/>
              </a:solidFill>
              <a:cs typeface="+mn-ea"/>
              <a:sym typeface="+mn-lt"/>
            </a:endParaRPr>
          </a:p>
        </p:txBody>
      </p:sp>
      <p:sp>
        <p:nvSpPr>
          <p:cNvPr id="52" name="文字方塊 5">
            <a:extLst>
              <a:ext uri="{FF2B5EF4-FFF2-40B4-BE49-F238E27FC236}">
                <a16:creationId xmlns:a16="http://schemas.microsoft.com/office/drawing/2014/main" id="{0B7B9E7B-E9B2-4898-B4E9-BA9FE2A0E292}"/>
              </a:ext>
            </a:extLst>
          </p:cNvPr>
          <p:cNvSpPr txBox="1"/>
          <p:nvPr/>
        </p:nvSpPr>
        <p:spPr>
          <a:xfrm>
            <a:off x="5445815" y="2707859"/>
            <a:ext cx="1204587" cy="230832"/>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sz="900" b="1">
                <a:solidFill>
                  <a:schemeClr val="bg1"/>
                </a:solidFill>
                <a:cs typeface="+mn-ea"/>
                <a:sym typeface="+mn-lt"/>
              </a:rPr>
              <a:t>V</a:t>
            </a:r>
            <a:r>
              <a:rPr lang="en-US" altLang="zh-TW" sz="900" b="1">
                <a:solidFill>
                  <a:schemeClr val="bg1"/>
                </a:solidFill>
                <a:cs typeface="+mn-ea"/>
                <a:sym typeface="+mn-lt"/>
              </a:rPr>
              <a:t>J</a:t>
            </a:r>
            <a:r>
              <a:rPr lang="en-US" altLang="en-US" sz="900" b="1">
                <a:solidFill>
                  <a:schemeClr val="bg1"/>
                </a:solidFill>
                <a:cs typeface="+mn-ea"/>
                <a:sym typeface="+mn-lt"/>
              </a:rPr>
              <a:t>BOD Cloud</a:t>
            </a:r>
            <a:endParaRPr lang="zh-TW" b="1">
              <a:solidFill>
                <a:schemeClr val="bg1"/>
              </a:solidFill>
              <a:cs typeface="+mn-ea"/>
              <a:sym typeface="+mn-lt"/>
            </a:endParaRPr>
          </a:p>
        </p:txBody>
      </p:sp>
    </p:spTree>
    <p:extLst>
      <p:ext uri="{BB962C8B-B14F-4D97-AF65-F5344CB8AC3E}">
        <p14:creationId xmlns:p14="http://schemas.microsoft.com/office/powerpoint/2010/main" val="560875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AF620EA3-E36D-45DC-B655-75307507DB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2928" y="3666672"/>
            <a:ext cx="2639192" cy="330312"/>
          </a:xfrm>
          <a:prstGeom prst="rect">
            <a:avLst/>
          </a:prstGeom>
        </p:spPr>
      </p:pic>
      <p:pic>
        <p:nvPicPr>
          <p:cNvPr id="1053" name="Picture 29" descr="Image result for cloud"/>
          <p:cNvPicPr>
            <a:picLocks noChangeAspect="1" noChangeArrowheads="1"/>
          </p:cNvPicPr>
          <p:nvPr/>
        </p:nvPicPr>
        <p:blipFill>
          <a:blip r:embed="rId4" cstate="print"/>
          <a:srcRect/>
          <a:stretch>
            <a:fillRect/>
          </a:stretch>
        </p:blipFill>
        <p:spPr bwMode="auto">
          <a:xfrm>
            <a:off x="-828600" y="734025"/>
            <a:ext cx="4659982" cy="4659984"/>
          </a:xfrm>
          <a:prstGeom prst="rect">
            <a:avLst/>
          </a:prstGeom>
        </p:spPr>
      </p:pic>
      <p:sp>
        <p:nvSpPr>
          <p:cNvPr id="2" name="標題 1"/>
          <p:cNvSpPr>
            <a:spLocks noGrp="1"/>
          </p:cNvSpPr>
          <p:nvPr>
            <p:ph type="title"/>
          </p:nvPr>
        </p:nvSpPr>
        <p:spPr>
          <a:xfrm>
            <a:off x="1" y="142684"/>
            <a:ext cx="9144000" cy="813592"/>
          </a:xfrm>
          <a:effectLst/>
        </p:spPr>
        <p:txBody>
          <a:bodyPr vert="horz" lIns="91440" tIns="45720" rIns="91440" bIns="45720" rtlCol="0" anchor="ctr">
            <a:noAutofit/>
          </a:bodyPr>
          <a:lstStyle/>
          <a:p>
            <a:pPr algn="ctr"/>
            <a:r>
              <a:rPr lang="en-US" sz="2800" dirty="0" err="1" smtClean="0">
                <a:solidFill>
                  <a:schemeClr val="bg2">
                    <a:lumMod val="10000"/>
                  </a:schemeClr>
                </a:solidFill>
                <a:latin typeface="+mn-lt"/>
                <a:ea typeface="+mn-ea"/>
                <a:cs typeface="+mn-ea"/>
                <a:sym typeface="+mn-lt"/>
              </a:rPr>
              <a:t>HybridMount</a:t>
            </a:r>
            <a:r>
              <a:rPr lang="en-US" sz="2800" dirty="0">
                <a:solidFill>
                  <a:schemeClr val="bg2">
                    <a:lumMod val="10000"/>
                  </a:schemeClr>
                </a:solidFill>
                <a:latin typeface="+mn-lt"/>
                <a:ea typeface="+mn-ea"/>
                <a:cs typeface="+mn-ea"/>
                <a:sym typeface="+mn-lt"/>
              </a:rPr>
              <a:t>:</a:t>
            </a:r>
            <a:br>
              <a:rPr lang="en-US" sz="2800" dirty="0">
                <a:solidFill>
                  <a:schemeClr val="bg2">
                    <a:lumMod val="10000"/>
                  </a:schemeClr>
                </a:solidFill>
                <a:latin typeface="+mn-lt"/>
                <a:ea typeface="+mn-ea"/>
                <a:cs typeface="+mn-ea"/>
                <a:sym typeface="+mn-lt"/>
              </a:rPr>
            </a:br>
            <a:r>
              <a:rPr lang="en-US" altLang="zh-TW" sz="2800" dirty="0">
                <a:solidFill>
                  <a:schemeClr val="bg2">
                    <a:lumMod val="10000"/>
                  </a:schemeClr>
                </a:solidFill>
                <a:latin typeface="+mn-lt"/>
                <a:ea typeface="+mn-ea"/>
                <a:cs typeface="+mn-ea"/>
                <a:sym typeface="+mn-lt"/>
              </a:rPr>
              <a:t>e</a:t>
            </a:r>
            <a:r>
              <a:rPr lang="zh-TW" altLang="en-US" sz="2800" dirty="0">
                <a:solidFill>
                  <a:schemeClr val="bg2">
                    <a:lumMod val="10000"/>
                  </a:schemeClr>
                </a:solidFill>
                <a:latin typeface="+mn-lt"/>
                <a:ea typeface="+mn-ea"/>
                <a:cs typeface="+mn-ea"/>
                <a:sym typeface="+mn-lt"/>
              </a:rPr>
              <a:t>nable </a:t>
            </a:r>
            <a:r>
              <a:rPr lang="en-US" altLang="zh-TW" sz="2800" dirty="0">
                <a:solidFill>
                  <a:schemeClr val="bg2">
                    <a:lumMod val="10000"/>
                  </a:schemeClr>
                </a:solidFill>
                <a:latin typeface="+mn-lt"/>
                <a:ea typeface="+mn-ea"/>
                <a:cs typeface="+mn-ea"/>
                <a:sym typeface="+mn-lt"/>
              </a:rPr>
              <a:t>c</a:t>
            </a:r>
            <a:r>
              <a:rPr lang="zh-TW" altLang="en-US" sz="2800" dirty="0">
                <a:solidFill>
                  <a:schemeClr val="bg2">
                    <a:lumMod val="10000"/>
                  </a:schemeClr>
                </a:solidFill>
                <a:latin typeface="+mn-lt"/>
                <a:ea typeface="+mn-ea"/>
                <a:cs typeface="+mn-ea"/>
                <a:sym typeface="+mn-lt"/>
              </a:rPr>
              <a:t>ache </a:t>
            </a:r>
            <a:r>
              <a:rPr lang="en-US" altLang="zh-TW" sz="2800" dirty="0">
                <a:solidFill>
                  <a:schemeClr val="bg2">
                    <a:lumMod val="10000"/>
                  </a:schemeClr>
                </a:solidFill>
                <a:latin typeface="+mn-lt"/>
                <a:ea typeface="+mn-ea"/>
                <a:cs typeface="+mn-ea"/>
                <a:sym typeface="+mn-lt"/>
              </a:rPr>
              <a:t>t</a:t>
            </a:r>
            <a:r>
              <a:rPr lang="zh-TW" altLang="en-US" sz="2800" dirty="0">
                <a:solidFill>
                  <a:schemeClr val="bg2">
                    <a:lumMod val="10000"/>
                  </a:schemeClr>
                </a:solidFill>
                <a:latin typeface="+mn-lt"/>
                <a:ea typeface="+mn-ea"/>
                <a:cs typeface="+mn-ea"/>
                <a:sym typeface="+mn-lt"/>
              </a:rPr>
              <a:t>o </a:t>
            </a:r>
            <a:r>
              <a:rPr lang="en-US" altLang="zh-TW" sz="2800" dirty="0">
                <a:solidFill>
                  <a:schemeClr val="bg2">
                    <a:lumMod val="10000"/>
                  </a:schemeClr>
                </a:solidFill>
                <a:latin typeface="+mn-lt"/>
                <a:ea typeface="+mn-ea"/>
                <a:cs typeface="+mn-ea"/>
                <a:sym typeface="+mn-lt"/>
              </a:rPr>
              <a:t>e</a:t>
            </a:r>
            <a:r>
              <a:rPr lang="zh-TW" altLang="en-US" sz="2800" dirty="0">
                <a:solidFill>
                  <a:schemeClr val="bg2">
                    <a:lumMod val="10000"/>
                  </a:schemeClr>
                </a:solidFill>
                <a:latin typeface="+mn-lt"/>
                <a:ea typeface="+mn-ea"/>
                <a:cs typeface="+mn-ea"/>
                <a:sym typeface="+mn-lt"/>
              </a:rPr>
              <a:t>nhance </a:t>
            </a:r>
            <a:r>
              <a:rPr lang="en-US" altLang="zh-TW" sz="2800" dirty="0">
                <a:solidFill>
                  <a:schemeClr val="bg2">
                    <a:lumMod val="10000"/>
                  </a:schemeClr>
                </a:solidFill>
                <a:latin typeface="+mn-lt"/>
                <a:ea typeface="+mn-ea"/>
                <a:cs typeface="+mn-ea"/>
                <a:sym typeface="+mn-lt"/>
              </a:rPr>
              <a:t>c</a:t>
            </a:r>
            <a:r>
              <a:rPr lang="zh-TW" altLang="en-US" sz="2800" dirty="0">
                <a:solidFill>
                  <a:schemeClr val="bg2">
                    <a:lumMod val="10000"/>
                  </a:schemeClr>
                </a:solidFill>
                <a:latin typeface="+mn-lt"/>
                <a:ea typeface="+mn-ea"/>
                <a:cs typeface="+mn-ea"/>
                <a:sym typeface="+mn-lt"/>
              </a:rPr>
              <a:t>loud </a:t>
            </a:r>
            <a:r>
              <a:rPr lang="en-US" altLang="zh-TW" sz="2800" dirty="0">
                <a:solidFill>
                  <a:schemeClr val="bg2">
                    <a:lumMod val="10000"/>
                  </a:schemeClr>
                </a:solidFill>
                <a:latin typeface="+mn-lt"/>
                <a:ea typeface="+mn-ea"/>
                <a:cs typeface="+mn-ea"/>
                <a:sym typeface="+mn-lt"/>
              </a:rPr>
              <a:t>e</a:t>
            </a:r>
            <a:r>
              <a:rPr lang="zh-TW" altLang="en-US" sz="2800" dirty="0">
                <a:solidFill>
                  <a:schemeClr val="bg2">
                    <a:lumMod val="10000"/>
                  </a:schemeClr>
                </a:solidFill>
                <a:latin typeface="+mn-lt"/>
                <a:ea typeface="+mn-ea"/>
                <a:cs typeface="+mn-ea"/>
                <a:sym typeface="+mn-lt"/>
              </a:rPr>
              <a:t>xperience</a:t>
            </a:r>
            <a:endParaRPr lang="en-US" sz="2800" dirty="0">
              <a:solidFill>
                <a:schemeClr val="bg2">
                  <a:lumMod val="10000"/>
                </a:schemeClr>
              </a:solidFill>
              <a:latin typeface="+mn-lt"/>
              <a:ea typeface="+mn-ea"/>
              <a:cs typeface="+mn-ea"/>
              <a:sym typeface="+mn-lt"/>
            </a:endParaRPr>
          </a:p>
        </p:txBody>
      </p:sp>
      <p:pic>
        <p:nvPicPr>
          <p:cNvPr id="1027" name="Picture 3" descr="https://lh4.googleusercontent.com/K9V2IiA9lNjQ1bEivo1ZgqjOHErvSxm5mVIOkLfvS4AV_fruAS_ZGl8d77W240EC3k6e504hgmF0cHbqKzwGjNf5PitpvqSoTAJTXYJRjml246jnOQT5Pi8XFvCM9bHK5-as3-f__KM"/>
          <p:cNvPicPr>
            <a:picLocks noChangeAspect="1" noChangeArrowheads="1"/>
          </p:cNvPicPr>
          <p:nvPr/>
        </p:nvPicPr>
        <p:blipFill>
          <a:blip r:embed="rId5" cstate="print"/>
          <a:srcRect/>
          <a:stretch>
            <a:fillRect/>
          </a:stretch>
        </p:blipFill>
        <p:spPr bwMode="auto">
          <a:xfrm>
            <a:off x="1835696" y="3830367"/>
            <a:ext cx="427038" cy="427038"/>
          </a:xfrm>
          <a:prstGeom prst="rect">
            <a:avLst/>
          </a:prstGeom>
          <a:noFill/>
        </p:spPr>
      </p:pic>
      <p:pic>
        <p:nvPicPr>
          <p:cNvPr id="1028" name="Picture 4" descr="https://lh6.googleusercontent.com/SA4uCyR_L2jYMxGHC8JcQTlO_Fi9fvJ01WwSys_hjF9oiyvEopa8yurvBgrShk7u3W0l2n2QRfE8VniYiUpT9MM2LO5_H_HvyxoJmc3E-O73Jp3siIe-6VnvGCawf8RH_MkgmPsSCCc"/>
          <p:cNvPicPr>
            <a:picLocks noChangeAspect="1" noChangeArrowheads="1"/>
          </p:cNvPicPr>
          <p:nvPr/>
        </p:nvPicPr>
        <p:blipFill>
          <a:blip r:embed="rId6" cstate="print"/>
          <a:srcRect/>
          <a:stretch>
            <a:fillRect/>
          </a:stretch>
        </p:blipFill>
        <p:spPr bwMode="auto">
          <a:xfrm>
            <a:off x="1331640" y="3830367"/>
            <a:ext cx="427038" cy="427038"/>
          </a:xfrm>
          <a:prstGeom prst="rect">
            <a:avLst/>
          </a:prstGeom>
          <a:noFill/>
        </p:spPr>
      </p:pic>
      <p:pic>
        <p:nvPicPr>
          <p:cNvPr id="1029" name="Picture 5" descr="https://lh5.googleusercontent.com/b23u0ELh4hL_awB9Ww8vAh7Zb4GFaTyM9JSXkjRp0Op_jSl8QgyYQgVBe80qtGNDzwNoQ_JvJG05J8wcqXnnj88_y22ro12VeuppteRlA4uAOloCT_8w_iXv6JburYdSsGUPeN8tvh0"/>
          <p:cNvPicPr>
            <a:picLocks noChangeAspect="1" noChangeArrowheads="1"/>
          </p:cNvPicPr>
          <p:nvPr/>
        </p:nvPicPr>
        <p:blipFill>
          <a:blip r:embed="rId7" cstate="print"/>
          <a:srcRect/>
          <a:stretch>
            <a:fillRect/>
          </a:stretch>
        </p:blipFill>
        <p:spPr bwMode="auto">
          <a:xfrm>
            <a:off x="827584" y="3830367"/>
            <a:ext cx="427038" cy="427038"/>
          </a:xfrm>
          <a:prstGeom prst="rect">
            <a:avLst/>
          </a:prstGeom>
          <a:noFill/>
        </p:spPr>
      </p:pic>
      <p:pic>
        <p:nvPicPr>
          <p:cNvPr id="1030" name="Picture 6" descr="https://lh4.googleusercontent.com/JLwINZBR99tkGPRx3FA7rWHaz4lrB4beEXvVDTvYNOP5IjDY41yBYtDUGLBFNzd38AYzYdEORsJ-Hu3sSmrbpf6Ffqy12-Oo0oN_j-ZoxY98DIhex5SxovJCSE67G7Vulk2lJvUhbwo"/>
          <p:cNvPicPr>
            <a:picLocks noChangeAspect="1" noChangeArrowheads="1"/>
          </p:cNvPicPr>
          <p:nvPr/>
        </p:nvPicPr>
        <p:blipFill>
          <a:blip r:embed="rId8" cstate="print"/>
          <a:srcRect/>
          <a:stretch>
            <a:fillRect/>
          </a:stretch>
        </p:blipFill>
        <p:spPr bwMode="auto">
          <a:xfrm>
            <a:off x="2339752" y="3326311"/>
            <a:ext cx="427038" cy="427038"/>
          </a:xfrm>
          <a:prstGeom prst="rect">
            <a:avLst/>
          </a:prstGeom>
          <a:noFill/>
        </p:spPr>
      </p:pic>
      <p:pic>
        <p:nvPicPr>
          <p:cNvPr id="1031" name="Picture 7" descr="https://lh4.googleusercontent.com/H0XP8Jf23xF4_It_H1HIamwPlS0OZnb3ZwylCZIXa5x1H1pjl1FKTmmTa11CmKxi-TwaH1XwEv7df8G1O0IuSBfh7FZdZEG3Xi9ZVf7j1NH65lhVqI8w79kvWfz-rfCtXFel6RoBJoI"/>
          <p:cNvPicPr>
            <a:picLocks noChangeAspect="1" noChangeArrowheads="1"/>
          </p:cNvPicPr>
          <p:nvPr/>
        </p:nvPicPr>
        <p:blipFill>
          <a:blip r:embed="rId9" cstate="print"/>
          <a:srcRect/>
          <a:stretch>
            <a:fillRect/>
          </a:stretch>
        </p:blipFill>
        <p:spPr bwMode="auto">
          <a:xfrm>
            <a:off x="1835696" y="3326311"/>
            <a:ext cx="427038" cy="427038"/>
          </a:xfrm>
          <a:prstGeom prst="rect">
            <a:avLst/>
          </a:prstGeom>
          <a:noFill/>
        </p:spPr>
      </p:pic>
      <p:pic>
        <p:nvPicPr>
          <p:cNvPr id="1032" name="Picture 8" descr="https://lh3.googleusercontent.com/hnn68hOWXAfi-2buhync8Ho5N6Mh1Cia1p0BYKEFmgSCSweBZZvfugkqQyrghaN8zyIsBFAl27eld7JprW8x9O13h7UnOZtO0T-xd_Tym8bWTlhrMjby8MzOdHSSIAxcK-61egURb-U"/>
          <p:cNvPicPr>
            <a:picLocks noChangeAspect="1" noChangeArrowheads="1"/>
          </p:cNvPicPr>
          <p:nvPr/>
        </p:nvPicPr>
        <p:blipFill>
          <a:blip r:embed="rId10" cstate="print"/>
          <a:srcRect/>
          <a:stretch>
            <a:fillRect/>
          </a:stretch>
        </p:blipFill>
        <p:spPr bwMode="auto">
          <a:xfrm>
            <a:off x="1331640" y="3326311"/>
            <a:ext cx="427038" cy="427038"/>
          </a:xfrm>
          <a:prstGeom prst="rect">
            <a:avLst/>
          </a:prstGeom>
          <a:noFill/>
        </p:spPr>
      </p:pic>
      <p:pic>
        <p:nvPicPr>
          <p:cNvPr id="1033" name="Picture 9" descr="https://lh3.googleusercontent.com/P4OJxLNf-0l3nfs9F8p39ujclzvA-Sa4M3YFDfLyGXNdBF1S3hW2XVX-Pa8PtbpzLQ3_u9J04ppaJpMsBi50EFF2NsGeZerLXGD3JSyvXDdNG-CPz4isgqbQJzagwjjPyqb3c8hNW_s"/>
          <p:cNvPicPr>
            <a:picLocks noChangeAspect="1" noChangeArrowheads="1"/>
          </p:cNvPicPr>
          <p:nvPr/>
        </p:nvPicPr>
        <p:blipFill>
          <a:blip r:embed="rId11" cstate="print"/>
          <a:srcRect/>
          <a:stretch>
            <a:fillRect/>
          </a:stretch>
        </p:blipFill>
        <p:spPr bwMode="auto">
          <a:xfrm>
            <a:off x="827584" y="3326311"/>
            <a:ext cx="427038" cy="427038"/>
          </a:xfrm>
          <a:prstGeom prst="rect">
            <a:avLst/>
          </a:prstGeom>
          <a:noFill/>
        </p:spPr>
      </p:pic>
      <p:pic>
        <p:nvPicPr>
          <p:cNvPr id="1034" name="Picture 10" descr="https://lh5.googleusercontent.com/yDLc8xkAuuVx7crlIE2KNk0ewYBuVYjSKxQ5-0kgPW8S4En-3J4DTgJmPELmxQwN8JbJhTMB-lKlBnEcEA2ejrh6oEbgoTK2g0aeYzDlI4TflzYSmKvfwz4Q5HPlbLA48sdewMmt2yE"/>
          <p:cNvPicPr>
            <a:picLocks noChangeAspect="1" noChangeArrowheads="1"/>
          </p:cNvPicPr>
          <p:nvPr/>
        </p:nvPicPr>
        <p:blipFill>
          <a:blip r:embed="rId12" cstate="print"/>
          <a:srcRect/>
          <a:stretch>
            <a:fillRect/>
          </a:stretch>
        </p:blipFill>
        <p:spPr bwMode="auto">
          <a:xfrm>
            <a:off x="323528" y="3326311"/>
            <a:ext cx="427038" cy="427038"/>
          </a:xfrm>
          <a:prstGeom prst="rect">
            <a:avLst/>
          </a:prstGeom>
          <a:noFill/>
        </p:spPr>
      </p:pic>
      <p:pic>
        <p:nvPicPr>
          <p:cNvPr id="1035" name="Picture 11" descr="https://lh4.googleusercontent.com/mK6k9HxxlQ3iieT8IW0gEWxdyKJgYfYBWwdBvN0lRLu8_cGB7X1lN2KOXLFP9TXD-UMxtXANPXor198AJF-FyeUM35snyzMMvdZbcQ_OmxIfdMdUejC5Cy8R8FjD2RfZBKEHA0hMPus"/>
          <p:cNvPicPr>
            <a:picLocks noChangeAspect="1" noChangeArrowheads="1"/>
          </p:cNvPicPr>
          <p:nvPr/>
        </p:nvPicPr>
        <p:blipFill>
          <a:blip r:embed="rId13" cstate="print"/>
          <a:srcRect/>
          <a:stretch>
            <a:fillRect/>
          </a:stretch>
        </p:blipFill>
        <p:spPr bwMode="auto">
          <a:xfrm>
            <a:off x="2339752" y="2822255"/>
            <a:ext cx="427038" cy="427038"/>
          </a:xfrm>
          <a:prstGeom prst="rect">
            <a:avLst/>
          </a:prstGeom>
          <a:noFill/>
        </p:spPr>
      </p:pic>
      <p:pic>
        <p:nvPicPr>
          <p:cNvPr id="1036" name="Picture 12" descr="https://lh6.googleusercontent.com/2xwQyO-ybTkAAlCBIc-utXfwa8yEQQSBOAN-mgL1KmFDhzHTcwDZurEnS8G2FhqCXXCnpOPtRB_CV8CWFBHxHvni3DZq0v5Sk5cCLBPtfAkLh-dgfn7WvbsGNgqzb29qmdTvvAUQc_E"/>
          <p:cNvPicPr>
            <a:picLocks noChangeAspect="1" noChangeArrowheads="1"/>
          </p:cNvPicPr>
          <p:nvPr/>
        </p:nvPicPr>
        <p:blipFill>
          <a:blip r:embed="rId14" cstate="print"/>
          <a:srcRect/>
          <a:stretch>
            <a:fillRect/>
          </a:stretch>
        </p:blipFill>
        <p:spPr bwMode="auto">
          <a:xfrm>
            <a:off x="1835696" y="2822255"/>
            <a:ext cx="427038" cy="427038"/>
          </a:xfrm>
          <a:prstGeom prst="rect">
            <a:avLst/>
          </a:prstGeom>
          <a:noFill/>
        </p:spPr>
      </p:pic>
      <p:pic>
        <p:nvPicPr>
          <p:cNvPr id="1037" name="Picture 13" descr="https://lh5.googleusercontent.com/Un2FspDsSs-A7u1QrWpTV3KlHwhMgCy3UIZ2tLWbfcIB6mPl-7BdzEpD06UtzBsVPLwneo2U0bzBA89nvv9YudgnqGutPfpcvjkJs1D25xY_alzqWo-znyDdLeS9QE5Up-7UQO0qZIE"/>
          <p:cNvPicPr>
            <a:picLocks noChangeAspect="1" noChangeArrowheads="1"/>
          </p:cNvPicPr>
          <p:nvPr/>
        </p:nvPicPr>
        <p:blipFill>
          <a:blip r:embed="rId15" cstate="print"/>
          <a:srcRect/>
          <a:stretch>
            <a:fillRect/>
          </a:stretch>
        </p:blipFill>
        <p:spPr bwMode="auto">
          <a:xfrm>
            <a:off x="1835696" y="2318199"/>
            <a:ext cx="427038" cy="427038"/>
          </a:xfrm>
          <a:prstGeom prst="rect">
            <a:avLst/>
          </a:prstGeom>
          <a:noFill/>
        </p:spPr>
      </p:pic>
      <p:pic>
        <p:nvPicPr>
          <p:cNvPr id="1038" name="Picture 14" descr="https://lh5.googleusercontent.com/c-VuMbfcURQcWQtCVz--q6LxBcxY3slbhaPIm-dpbfmvPNMaYWQ0ipmkTPMv3hgaGWf0TANE0FBtUZDit-HSbunIQrWF1jmbyek1KF3PBDz6g-NiamNTqP8O87dLx0eyXxwaNQ9vD-Y"/>
          <p:cNvPicPr>
            <a:picLocks noChangeAspect="1" noChangeArrowheads="1"/>
          </p:cNvPicPr>
          <p:nvPr/>
        </p:nvPicPr>
        <p:blipFill>
          <a:blip r:embed="rId16" cstate="print"/>
          <a:srcRect/>
          <a:stretch>
            <a:fillRect/>
          </a:stretch>
        </p:blipFill>
        <p:spPr bwMode="auto">
          <a:xfrm>
            <a:off x="1331640" y="2822255"/>
            <a:ext cx="427038" cy="427038"/>
          </a:xfrm>
          <a:prstGeom prst="rect">
            <a:avLst/>
          </a:prstGeom>
          <a:noFill/>
        </p:spPr>
      </p:pic>
      <p:pic>
        <p:nvPicPr>
          <p:cNvPr id="1039" name="Picture 15" descr="https://lh4.googleusercontent.com/jAQgNPnfGRQtJiItDhMyoQENWRIQueXO-SLCN41rfXwPvMZuHJtzjbth4T8SNT5oRKkLFgmEAadaVDCJB13v1Az3VFJT2I3_g54luBgTg4dwUO_hTpbJCci5nMf47m0hNNun4ZJmKe8"/>
          <p:cNvPicPr>
            <a:picLocks noChangeAspect="1" noChangeArrowheads="1"/>
          </p:cNvPicPr>
          <p:nvPr/>
        </p:nvPicPr>
        <p:blipFill>
          <a:blip r:embed="rId17" cstate="print"/>
          <a:srcRect/>
          <a:stretch>
            <a:fillRect/>
          </a:stretch>
        </p:blipFill>
        <p:spPr bwMode="auto">
          <a:xfrm>
            <a:off x="827584" y="2822255"/>
            <a:ext cx="427038" cy="427038"/>
          </a:xfrm>
          <a:prstGeom prst="rect">
            <a:avLst/>
          </a:prstGeom>
          <a:noFill/>
        </p:spPr>
      </p:pic>
      <p:pic>
        <p:nvPicPr>
          <p:cNvPr id="1040" name="Picture 16" descr="https://lh3.googleusercontent.com/6NBXHIDeSHzKas-KeL_-8NU77BUwwUodC8lXj_BGNUvuNeIFJ8y0d_XVUE3GGZkgdaAi7g31BOFz7W1nsfAWuDXt_ZNuak58YvwKvtxkNI4xEIRA9sr0IOjH5_EX8BEtt9F1XtuwGe4"/>
          <p:cNvPicPr>
            <a:picLocks noChangeAspect="1" noChangeArrowheads="1"/>
          </p:cNvPicPr>
          <p:nvPr/>
        </p:nvPicPr>
        <p:blipFill>
          <a:blip r:embed="rId18" cstate="print"/>
          <a:srcRect/>
          <a:stretch>
            <a:fillRect/>
          </a:stretch>
        </p:blipFill>
        <p:spPr bwMode="auto">
          <a:xfrm>
            <a:off x="323528" y="2822255"/>
            <a:ext cx="427038" cy="427038"/>
          </a:xfrm>
          <a:prstGeom prst="rect">
            <a:avLst/>
          </a:prstGeom>
          <a:noFill/>
        </p:spPr>
      </p:pic>
      <p:pic>
        <p:nvPicPr>
          <p:cNvPr id="1041" name="Picture 17" descr="https://lh5.googleusercontent.com/C8QzIakFcFWiw6MJ3mPEyu4TKurUeb60BiG6wDhqfyOBNvUzPhk8fpG1lpEDSsKBCcuqpuH6rj2PFlRi0SPcQAvS-8RgaQm8Xqw9Gqs6GtdCOCGwoRa_L_cpxFOIQmIEnwV5SWCLxcM"/>
          <p:cNvPicPr>
            <a:picLocks noChangeAspect="1" noChangeArrowheads="1"/>
          </p:cNvPicPr>
          <p:nvPr/>
        </p:nvPicPr>
        <p:blipFill>
          <a:blip r:embed="rId19" cstate="print"/>
          <a:srcRect/>
          <a:stretch>
            <a:fillRect/>
          </a:stretch>
        </p:blipFill>
        <p:spPr bwMode="auto">
          <a:xfrm>
            <a:off x="1331640" y="2318199"/>
            <a:ext cx="427038" cy="427038"/>
          </a:xfrm>
          <a:prstGeom prst="rect">
            <a:avLst/>
          </a:prstGeom>
          <a:noFill/>
        </p:spPr>
      </p:pic>
      <p:pic>
        <p:nvPicPr>
          <p:cNvPr id="1042" name="Picture 18" descr="https://lh6.googleusercontent.com/1Fw3w_v3U-JCXnaUH8XlVuQyMkyy_8VgeJh6BG0241g0x8Qug7joSVqEqrkf7KpGjCj2Gqadcur-sVBW0hsMJcZlMz6ZadniH0IO-8I6aEw5qfIPXR9HtNX2-SkhY3vz4vyaUqDOMlo"/>
          <p:cNvPicPr>
            <a:picLocks noChangeAspect="1" noChangeArrowheads="1"/>
          </p:cNvPicPr>
          <p:nvPr/>
        </p:nvPicPr>
        <p:blipFill>
          <a:blip r:embed="rId20" cstate="print"/>
          <a:srcRect/>
          <a:stretch>
            <a:fillRect/>
          </a:stretch>
        </p:blipFill>
        <p:spPr bwMode="auto">
          <a:xfrm>
            <a:off x="827584" y="2318199"/>
            <a:ext cx="427038" cy="427038"/>
          </a:xfrm>
          <a:prstGeom prst="rect">
            <a:avLst/>
          </a:prstGeom>
          <a:noFill/>
        </p:spPr>
      </p:pic>
      <p:pic>
        <p:nvPicPr>
          <p:cNvPr id="1026" name="Picture 2" descr="https://lh3.googleusercontent.com/tt_AoumHnwvy4yDK_XqLGyDQRXd4qwpAD7lhoInKWc-stRPWnIZWWSYYLae7i3UfSpefEhRxYlb5d03ZVA71X7QTHmkwEUknw0I9qEGn5XeMBDgWDCSXJFpOO_4jxFHFhk5qQNgB238"/>
          <p:cNvPicPr>
            <a:picLocks noChangeAspect="1" noChangeArrowheads="1"/>
          </p:cNvPicPr>
          <p:nvPr/>
        </p:nvPicPr>
        <p:blipFill>
          <a:blip r:embed="rId21" cstate="print"/>
          <a:srcRect/>
          <a:stretch>
            <a:fillRect/>
          </a:stretch>
        </p:blipFill>
        <p:spPr bwMode="auto">
          <a:xfrm>
            <a:off x="323528" y="2318199"/>
            <a:ext cx="427038" cy="427037"/>
          </a:xfrm>
          <a:prstGeom prst="rect">
            <a:avLst/>
          </a:prstGeom>
          <a:noFill/>
        </p:spPr>
      </p:pic>
      <p:pic>
        <p:nvPicPr>
          <p:cNvPr id="1044" name="Picture 20" descr="Image result for è¯çºé²"/>
          <p:cNvPicPr>
            <a:picLocks noChangeAspect="1" noChangeArrowheads="1"/>
          </p:cNvPicPr>
          <p:nvPr/>
        </p:nvPicPr>
        <p:blipFill>
          <a:blip r:embed="rId22" cstate="screen">
            <a:extLst>
              <a:ext uri="{28A0092B-C50C-407E-A947-70E740481C1C}">
                <a14:useLocalDpi xmlns:a14="http://schemas.microsoft.com/office/drawing/2010/main"/>
              </a:ext>
            </a:extLst>
          </a:blip>
          <a:srcRect l="32299" t="2107" r="32593" b="45223"/>
          <a:stretch>
            <a:fillRect/>
          </a:stretch>
        </p:blipFill>
        <p:spPr bwMode="auto">
          <a:xfrm>
            <a:off x="2339752" y="3830367"/>
            <a:ext cx="428400" cy="428400"/>
          </a:xfrm>
          <a:prstGeom prst="rect">
            <a:avLst/>
          </a:prstGeom>
          <a:noFill/>
        </p:spPr>
      </p:pic>
      <p:pic>
        <p:nvPicPr>
          <p:cNvPr id="1047" name="Picture 23" descr="C:\Users\Josh Chen\Desktop\sharefile.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2339752" y="2318199"/>
            <a:ext cx="428399" cy="428400"/>
          </a:xfrm>
          <a:prstGeom prst="rect">
            <a:avLst/>
          </a:prstGeom>
          <a:noFill/>
        </p:spPr>
      </p:pic>
      <p:pic>
        <p:nvPicPr>
          <p:cNvPr id="1049" name="Picture 25" descr="C:\Users\Josh Chen\Desktop\OneDrive.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23528" y="3830367"/>
            <a:ext cx="428400" cy="428400"/>
          </a:xfrm>
          <a:prstGeom prst="rect">
            <a:avLst/>
          </a:prstGeom>
          <a:noFill/>
        </p:spPr>
      </p:pic>
      <p:pic>
        <p:nvPicPr>
          <p:cNvPr id="1056" name="Picture 32" descr="https://lh3.googleusercontent.com/chs6pQD-X6UyRXZuYeM1tFXKbRIqJOvUzy6RQLIvrX8Dvyiy5chgMIFTjd9aPhRcl_f1ny-nrhNbO8w2Cejq6cKOdkRPZUqfXrUhK67YmCJEnFkegcgX4VYwuaia4YYecN0UOlWdUw4"/>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575549" y="2117647"/>
            <a:ext cx="365083" cy="360000"/>
          </a:xfrm>
          <a:prstGeom prst="rect">
            <a:avLst/>
          </a:prstGeom>
          <a:noFill/>
        </p:spPr>
      </p:pic>
      <p:pic>
        <p:nvPicPr>
          <p:cNvPr id="1057" name="Picture 33" descr="https://lh6.googleusercontent.com/bW29_yvH75Vn6wbRJPiIKI51BuVkrFJXccrFSRBTGM9aeuVVeN1GG1LoMondYE0t6QE37fHHQ-QmFcV6MukgRZV8tokyUyjujehFQshYuGs7dOyEAfgkq91VAB0CyFoiTIdn-Na8fvY"/>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575549" y="2837727"/>
            <a:ext cx="360000" cy="360000"/>
          </a:xfrm>
          <a:prstGeom prst="rect">
            <a:avLst/>
          </a:prstGeom>
          <a:noFill/>
        </p:spPr>
      </p:pic>
      <p:pic>
        <p:nvPicPr>
          <p:cNvPr id="1058" name="Picture 34" descr="https://lh4.googleusercontent.com/qlHbpHWDPOvb8tmQ36uLXbml7Ar_n2UsUW1uI_ODoNwzzJ2k0WFDMA38k7_-PSZY4oN4SQHXipZ5okkgdCMDStEbT89-NPaVpkX0d-b8URdNscrujmN518AyGjEBMz_yiaFOMKZtS8U"/>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143501" y="2837727"/>
            <a:ext cx="360000" cy="360000"/>
          </a:xfrm>
          <a:prstGeom prst="rect">
            <a:avLst/>
          </a:prstGeom>
          <a:noFill/>
        </p:spPr>
      </p:pic>
      <p:pic>
        <p:nvPicPr>
          <p:cNvPr id="1059" name="Picture 35" descr="https://lh4.googleusercontent.com/ETlYkxMtNwBhq_pF5u1Y0xJwnaq7RXkdBxqpC3lVyjcob8rGPOWaXiTlFupURIDJ0HJjjiUV9J85QzE7q_rLvINO7Ow9ShVw_x_KIq7Mfm-4ukuNjXC_AnFPBN4-2jjw7GL0pN0LihM"/>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7007597" y="3557807"/>
            <a:ext cx="360000" cy="360000"/>
          </a:xfrm>
          <a:prstGeom prst="rect">
            <a:avLst/>
          </a:prstGeom>
          <a:noFill/>
        </p:spPr>
      </p:pic>
      <p:pic>
        <p:nvPicPr>
          <p:cNvPr id="1060" name="Picture 36" descr="https://lh5.googleusercontent.com/jaEJsTRg1m6hO4L2NtcnAuQJysnZF61QuFMbhNiaatTRFEyK7edX0aREqsr7DEDVD48cbhhuxxwpie9GdlDEuzl1xp6oB-ioM-J8vOJtHSgVkYD3MEn-UfSN4PjLQrysmfjISjlnt7M"/>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575549" y="3557807"/>
            <a:ext cx="360000" cy="360000"/>
          </a:xfrm>
          <a:prstGeom prst="rect">
            <a:avLst/>
          </a:prstGeom>
          <a:noFill/>
        </p:spPr>
      </p:pic>
      <p:pic>
        <p:nvPicPr>
          <p:cNvPr id="1061" name="Picture 37" descr="https://lh3.googleusercontent.com/-NG0S4Pwe25TCICHnKWyvCv5tMwZQO4HmP1zJ8VIaAY2muB5NPdEhMsO7o3dAh04YrJwLxVE18ona_WuHYZ-pY4HnfTbOIjEhgKUWAxuOT-lfh14fMdFHPjdg1b6fdTOQIgUIO9wjn0"/>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143501" y="3557807"/>
            <a:ext cx="360000" cy="360000"/>
          </a:xfrm>
          <a:prstGeom prst="rect">
            <a:avLst/>
          </a:prstGeom>
          <a:noFill/>
        </p:spPr>
      </p:pic>
      <p:pic>
        <p:nvPicPr>
          <p:cNvPr id="1055" name="Picture 31" descr="https://lh3.googleusercontent.com/PKs9J0_BhmHhYRsOjqADk-jh5FRH0EFAhwUKfw9OnvSTt1t6dJsJyy_Xhtmo5wRrpUS1PMqenxZXMddGgdBRpCrwQVqfgxyTvMo4UO4cMq_yxor4ok7drZMM2nfAi4TEDRP-Hpsk9a8"/>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7007597" y="2117647"/>
            <a:ext cx="360000" cy="360000"/>
          </a:xfrm>
          <a:prstGeom prst="rect">
            <a:avLst/>
          </a:prstGeom>
          <a:noFill/>
        </p:spPr>
      </p:pic>
      <p:pic>
        <p:nvPicPr>
          <p:cNvPr id="1062" name="Picture 38" descr="C:\Users\Josh Chen\Desktop\FS.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143501" y="2117647"/>
            <a:ext cx="359999" cy="360000"/>
          </a:xfrm>
          <a:prstGeom prst="rect">
            <a:avLst/>
          </a:prstGeom>
          <a:noFill/>
        </p:spPr>
      </p:pic>
      <p:pic>
        <p:nvPicPr>
          <p:cNvPr id="1065" name="Picture 41" descr="http://designcenter.qnap.com.tw:8080/cgi-bin/filemanager/utilRequest.cgi?func=get_thumb&amp;size=800&amp;sid=98howkd2&amp;path=%2FDesignCenter%2FPM%E3%80%81RD%20%E8%AB%8B%E9%80%B2%E5%85%A5%2FWEB%2FStations%2FA_CacheMount%2Fv2%2Fv2_181023%2Fslice%2FAPP%20icon&amp;name=smb.png&amp;radno=2018/09/19%2015:39:572307"/>
          <p:cNvPicPr>
            <a:picLocks noChangeAspect="1" noChangeArrowheads="1"/>
          </p:cNvPicPr>
          <p:nvPr/>
        </p:nvPicPr>
        <p:blipFill>
          <a:blip r:embed="rId33" cstate="print"/>
          <a:srcRect/>
          <a:stretch>
            <a:fillRect/>
          </a:stretch>
        </p:blipFill>
        <p:spPr bwMode="auto">
          <a:xfrm>
            <a:off x="6143501" y="4282897"/>
            <a:ext cx="360000" cy="360000"/>
          </a:xfrm>
          <a:prstGeom prst="rect">
            <a:avLst/>
          </a:prstGeom>
          <a:noFill/>
        </p:spPr>
      </p:pic>
      <p:cxnSp>
        <p:nvCxnSpPr>
          <p:cNvPr id="44" name="直線接點 43"/>
          <p:cNvCxnSpPr/>
          <p:nvPr/>
        </p:nvCxnSpPr>
        <p:spPr>
          <a:xfrm>
            <a:off x="2866029" y="3429370"/>
            <a:ext cx="864096" cy="0"/>
          </a:xfrm>
          <a:prstGeom prst="line">
            <a:avLst/>
          </a:prstGeom>
          <a:ln w="190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圖說文字 47"/>
          <p:cNvSpPr/>
          <p:nvPr/>
        </p:nvSpPr>
        <p:spPr>
          <a:xfrm>
            <a:off x="5999485" y="1978601"/>
            <a:ext cx="1512168" cy="648072"/>
          </a:xfrm>
          <a:prstGeom prst="wedgeRoundRectCallout">
            <a:avLst>
              <a:gd name="adj1" fmla="val -76263"/>
              <a:gd name="adj2" fmla="val -993"/>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49" name="圓角矩形圖說文字 48"/>
          <p:cNvSpPr/>
          <p:nvPr/>
        </p:nvSpPr>
        <p:spPr>
          <a:xfrm>
            <a:off x="5999485" y="2698681"/>
            <a:ext cx="1512168" cy="648072"/>
          </a:xfrm>
          <a:prstGeom prst="wedgeRoundRectCallout">
            <a:avLst>
              <a:gd name="adj1" fmla="val -74583"/>
              <a:gd name="adj2" fmla="val -9615"/>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0" name="圓角矩形圖說文字 49"/>
          <p:cNvSpPr/>
          <p:nvPr/>
        </p:nvSpPr>
        <p:spPr>
          <a:xfrm>
            <a:off x="5999485" y="3418761"/>
            <a:ext cx="1512168" cy="648072"/>
          </a:xfrm>
          <a:prstGeom prst="wedgeRoundRectCallout">
            <a:avLst>
              <a:gd name="adj1" fmla="val -76599"/>
              <a:gd name="adj2" fmla="val -17454"/>
              <a:gd name="adj3" fmla="val 16667"/>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1" name="圓角矩形圖說文字 50"/>
          <p:cNvSpPr/>
          <p:nvPr/>
        </p:nvSpPr>
        <p:spPr>
          <a:xfrm>
            <a:off x="5999485" y="4138841"/>
            <a:ext cx="1021134" cy="648072"/>
          </a:xfrm>
          <a:prstGeom prst="wedgeRoundRectCallout">
            <a:avLst>
              <a:gd name="adj1" fmla="val -100423"/>
              <a:gd name="adj2" fmla="val -31564"/>
              <a:gd name="adj3" fmla="val 16667"/>
            </a:avLst>
          </a:prstGeom>
          <a:no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cs typeface="+mn-ea"/>
              <a:sym typeface="+mn-lt"/>
            </a:endParaRPr>
          </a:p>
        </p:txBody>
      </p:sp>
      <p:sp>
        <p:nvSpPr>
          <p:cNvPr id="52" name="文字方塊 51"/>
          <p:cNvSpPr txBox="1"/>
          <p:nvPr/>
        </p:nvSpPr>
        <p:spPr>
          <a:xfrm>
            <a:off x="7543021" y="2166890"/>
            <a:ext cx="1274708" cy="261610"/>
          </a:xfrm>
          <a:prstGeom prst="rect">
            <a:avLst/>
          </a:prstGeom>
          <a:noFill/>
        </p:spPr>
        <p:txBody>
          <a:bodyPr wrap="none" rtlCol="0" anchor="t">
            <a:spAutoFit/>
          </a:bodyPr>
          <a:lstStyle/>
          <a:p>
            <a:r>
              <a:rPr lang="zh-TW" altLang="en-US" sz="1100">
                <a:cs typeface="+mn-ea"/>
                <a:sym typeface="+mn-lt"/>
              </a:rPr>
              <a:t>File Management</a:t>
            </a:r>
            <a:endParaRPr lang="zh-TW" sz="1100">
              <a:cs typeface="+mn-ea"/>
              <a:sym typeface="+mn-lt"/>
            </a:endParaRPr>
          </a:p>
        </p:txBody>
      </p:sp>
      <p:sp>
        <p:nvSpPr>
          <p:cNvPr id="53" name="文字方塊 52"/>
          <p:cNvSpPr txBox="1"/>
          <p:nvPr/>
        </p:nvSpPr>
        <p:spPr>
          <a:xfrm>
            <a:off x="7543021" y="2871095"/>
            <a:ext cx="931665" cy="261610"/>
          </a:xfrm>
          <a:prstGeom prst="rect">
            <a:avLst/>
          </a:prstGeom>
          <a:noFill/>
        </p:spPr>
        <p:txBody>
          <a:bodyPr wrap="none" rtlCol="0" anchor="t">
            <a:spAutoFit/>
          </a:bodyPr>
          <a:lstStyle/>
          <a:p>
            <a:r>
              <a:rPr lang="zh-TW" altLang="en-US" sz="1100">
                <a:cs typeface="+mn-ea"/>
                <a:sym typeface="+mn-lt"/>
              </a:rPr>
              <a:t>Editing Tool</a:t>
            </a:r>
          </a:p>
        </p:txBody>
      </p:sp>
      <p:sp>
        <p:nvSpPr>
          <p:cNvPr id="54" name="文字方塊 53"/>
          <p:cNvSpPr txBox="1"/>
          <p:nvPr/>
        </p:nvSpPr>
        <p:spPr>
          <a:xfrm>
            <a:off x="7543021" y="3528956"/>
            <a:ext cx="906017" cy="430887"/>
          </a:xfrm>
          <a:prstGeom prst="rect">
            <a:avLst/>
          </a:prstGeom>
          <a:noFill/>
        </p:spPr>
        <p:txBody>
          <a:bodyPr wrap="none" rtlCol="0" anchor="t">
            <a:spAutoFit/>
          </a:bodyPr>
          <a:lstStyle/>
          <a:p>
            <a:r>
              <a:rPr lang="zh-TW" altLang="en-US" sz="1100">
                <a:cs typeface="+mn-ea"/>
                <a:sym typeface="+mn-lt"/>
              </a:rPr>
              <a:t>M</a:t>
            </a:r>
            <a:r>
              <a:rPr lang="en-US" altLang="en-US" sz="1100">
                <a:cs typeface="+mn-ea"/>
                <a:sym typeface="+mn-lt"/>
              </a:rPr>
              <a:t>ultimedia </a:t>
            </a:r>
            <a:endParaRPr lang="zh-TW" altLang="en-US" sz="1100">
              <a:cs typeface="+mn-ea"/>
              <a:sym typeface="+mn-lt"/>
            </a:endParaRPr>
          </a:p>
          <a:p>
            <a:r>
              <a:rPr lang="en-US" altLang="en-US" sz="1100">
                <a:cs typeface="+mn-ea"/>
                <a:sym typeface="+mn-lt"/>
              </a:rPr>
              <a:t>Application</a:t>
            </a:r>
            <a:endParaRPr lang="zh-TW" sz="1100">
              <a:cs typeface="+mn-ea"/>
              <a:sym typeface="+mn-lt"/>
            </a:endParaRPr>
          </a:p>
        </p:txBody>
      </p:sp>
      <p:sp>
        <p:nvSpPr>
          <p:cNvPr id="55" name="文字方塊 54"/>
          <p:cNvSpPr txBox="1"/>
          <p:nvPr/>
        </p:nvSpPr>
        <p:spPr>
          <a:xfrm>
            <a:off x="7059925" y="4253674"/>
            <a:ext cx="1258678" cy="430887"/>
          </a:xfrm>
          <a:prstGeom prst="rect">
            <a:avLst/>
          </a:prstGeom>
          <a:noFill/>
        </p:spPr>
        <p:txBody>
          <a:bodyPr wrap="none" rtlCol="0" anchor="t">
            <a:spAutoFit/>
          </a:bodyPr>
          <a:lstStyle/>
          <a:p>
            <a:r>
              <a:rPr lang="zh-TW" altLang="en-US" sz="1100" dirty="0">
                <a:cs typeface="+mn-ea"/>
                <a:sym typeface="+mn-lt"/>
              </a:rPr>
              <a:t>Access </a:t>
            </a:r>
            <a:r>
              <a:rPr lang="en-US" altLang="zh-TW" sz="1100" dirty="0">
                <a:cs typeface="+mn-ea"/>
                <a:sym typeface="+mn-lt"/>
              </a:rPr>
              <a:t>with</a:t>
            </a:r>
            <a:r>
              <a:rPr lang="zh-TW" altLang="en-US" sz="1100" dirty="0">
                <a:cs typeface="+mn-ea"/>
                <a:sym typeface="+mn-lt"/>
              </a:rPr>
              <a:t> </a:t>
            </a:r>
          </a:p>
          <a:p>
            <a:r>
              <a:rPr lang="zh-TW" altLang="en-US" sz="1100" dirty="0">
                <a:cs typeface="+mn-ea"/>
                <a:sym typeface="+mn-lt"/>
              </a:rPr>
              <a:t>Network P</a:t>
            </a:r>
            <a:r>
              <a:rPr lang="en-US" altLang="zh-TW" sz="1100" dirty="0" err="1">
                <a:cs typeface="+mn-ea"/>
                <a:sym typeface="+mn-lt"/>
              </a:rPr>
              <a:t>ro</a:t>
            </a:r>
            <a:r>
              <a:rPr lang="zh-TW" altLang="en-US" sz="1100" dirty="0">
                <a:cs typeface="+mn-ea"/>
                <a:sym typeface="+mn-lt"/>
              </a:rPr>
              <a:t>tocol</a:t>
            </a:r>
          </a:p>
        </p:txBody>
      </p:sp>
      <p:pic>
        <p:nvPicPr>
          <p:cNvPr id="1066" name="Picture 42" descr="C:\Users\Josh Chen\Desktop\SW5-431P-450_files\TextEditor_80.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007597" y="2842697"/>
            <a:ext cx="360000" cy="360000"/>
          </a:xfrm>
          <a:prstGeom prst="rect">
            <a:avLst/>
          </a:prstGeom>
          <a:noFill/>
        </p:spPr>
      </p:pic>
      <p:pic>
        <p:nvPicPr>
          <p:cNvPr id="3" name="圖片 3">
            <a:extLst>
              <a:ext uri="{FF2B5EF4-FFF2-40B4-BE49-F238E27FC236}">
                <a16:creationId xmlns:a16="http://schemas.microsoft.com/office/drawing/2014/main" id="{E7007638-DD8B-4614-A655-57D08D4753B1}"/>
              </a:ext>
            </a:extLst>
          </p:cNvPr>
          <p:cNvPicPr>
            <a:picLocks noChangeAspect="1"/>
          </p:cNvPicPr>
          <p:nvPr/>
        </p:nvPicPr>
        <p:blipFill>
          <a:blip r:embed="rId35"/>
          <a:stretch>
            <a:fillRect/>
          </a:stretch>
        </p:blipFill>
        <p:spPr>
          <a:xfrm>
            <a:off x="6574879" y="4278815"/>
            <a:ext cx="349251" cy="365125"/>
          </a:xfrm>
          <a:prstGeom prst="rect">
            <a:avLst/>
          </a:prstGeom>
        </p:spPr>
      </p:pic>
      <p:pic>
        <p:nvPicPr>
          <p:cNvPr id="12" name="圖片 11">
            <a:extLst>
              <a:ext uri="{FF2B5EF4-FFF2-40B4-BE49-F238E27FC236}">
                <a16:creationId xmlns:a16="http://schemas.microsoft.com/office/drawing/2014/main" id="{7D69ED5E-C9DA-4E2B-B5CE-9015270BF012}"/>
              </a:ext>
            </a:extLst>
          </p:cNvPr>
          <p:cNvPicPr>
            <a:picLocks noChangeAspect="1"/>
          </p:cNvPicPr>
          <p:nvPr/>
        </p:nvPicPr>
        <p:blipFill>
          <a:blip r:embed="rId36" cstate="screen">
            <a:duotone>
              <a:schemeClr val="accent2">
                <a:shade val="45000"/>
                <a:satMod val="135000"/>
              </a:schemeClr>
              <a:prstClr val="white"/>
            </a:duotone>
            <a:extLst>
              <a:ext uri="{BEBA8EAE-BF5A-486C-A8C5-ECC9F3942E4B}">
                <a14:imgProps xmlns:a14="http://schemas.microsoft.com/office/drawing/2010/main">
                  <a14:imgLayer r:embed="rId3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558" y="1447800"/>
            <a:ext cx="3568498" cy="540170"/>
          </a:xfrm>
          <a:prstGeom prst="rect">
            <a:avLst/>
          </a:prstGeom>
        </p:spPr>
      </p:pic>
      <p:sp>
        <p:nvSpPr>
          <p:cNvPr id="6" name="文字方塊 5">
            <a:extLst>
              <a:ext uri="{FF2B5EF4-FFF2-40B4-BE49-F238E27FC236}">
                <a16:creationId xmlns:a16="http://schemas.microsoft.com/office/drawing/2014/main" id="{4EA61F71-95C2-43B6-A1C1-63548E33899A}"/>
              </a:ext>
            </a:extLst>
          </p:cNvPr>
          <p:cNvSpPr txBox="1"/>
          <p:nvPr/>
        </p:nvSpPr>
        <p:spPr>
          <a:xfrm>
            <a:off x="83828" y="1479413"/>
            <a:ext cx="3500202"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solidFill>
                  <a:srgbClr val="FFFFFF"/>
                </a:solidFill>
                <a:cs typeface="+mn-ea"/>
                <a:sym typeface="+mn-lt"/>
              </a:rPr>
              <a:t>Mount space of 20 cloud providers</a:t>
            </a:r>
            <a:r>
              <a:rPr lang="zh-TW" sz="1400" b="1">
                <a:solidFill>
                  <a:srgbClr val="FFFFFF"/>
                </a:solidFill>
                <a:cs typeface="+mn-ea"/>
                <a:sym typeface="+mn-lt"/>
              </a:rPr>
              <a:t>​​</a:t>
            </a:r>
            <a:endParaRPr lang="zh-TW" altLang="en-US" sz="1400" b="1">
              <a:solidFill>
                <a:srgbClr val="FFFFFF"/>
              </a:solidFill>
              <a:cs typeface="+mn-ea"/>
              <a:sym typeface="+mn-lt"/>
            </a:endParaRPr>
          </a:p>
        </p:txBody>
      </p:sp>
      <p:pic>
        <p:nvPicPr>
          <p:cNvPr id="63" name="圖片 62">
            <a:extLst>
              <a:ext uri="{FF2B5EF4-FFF2-40B4-BE49-F238E27FC236}">
                <a16:creationId xmlns:a16="http://schemas.microsoft.com/office/drawing/2014/main" id="{60D892CA-94BA-4A52-BA9A-6CC77451C4B0}"/>
              </a:ext>
            </a:extLst>
          </p:cNvPr>
          <p:cNvPicPr>
            <a:picLocks noChangeAspect="1"/>
          </p:cNvPicPr>
          <p:nvPr/>
        </p:nvPicPr>
        <p:blipFill>
          <a:blip r:embed="rId38" cstate="screen">
            <a:duotone>
              <a:schemeClr val="accent2">
                <a:shade val="45000"/>
                <a:satMod val="135000"/>
              </a:schemeClr>
              <a:prstClr val="white"/>
            </a:duotone>
            <a:extLst>
              <a:ext uri="{BEBA8EAE-BF5A-486C-A8C5-ECC9F3942E4B}">
                <a14:imgProps xmlns:a14="http://schemas.microsoft.com/office/drawing/2010/main">
                  <a14:imgLayer r:embed="rId3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001030" y="1447800"/>
            <a:ext cx="4093153" cy="530801"/>
          </a:xfrm>
          <a:prstGeom prst="rect">
            <a:avLst/>
          </a:prstGeom>
        </p:spPr>
      </p:pic>
      <p:sp>
        <p:nvSpPr>
          <p:cNvPr id="5" name="文字方塊 4">
            <a:extLst>
              <a:ext uri="{FF2B5EF4-FFF2-40B4-BE49-F238E27FC236}">
                <a16:creationId xmlns:a16="http://schemas.microsoft.com/office/drawing/2014/main" id="{B1EE3A37-55F2-4885-86EC-E5CE18CF91C8}"/>
              </a:ext>
            </a:extLst>
          </p:cNvPr>
          <p:cNvSpPr txBox="1"/>
          <p:nvPr/>
        </p:nvSpPr>
        <p:spPr>
          <a:xfrm>
            <a:off x="5042290" y="1484311"/>
            <a:ext cx="3998785" cy="31842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a:solidFill>
                  <a:schemeClr val="bg1"/>
                </a:solidFill>
                <a:cs typeface="+mn-ea"/>
                <a:sym typeface="+mn-lt"/>
              </a:rPr>
              <a:t>Enjoy</a:t>
            </a:r>
            <a:r>
              <a:rPr lang="zh-TW" altLang="en-US" sz="1400" b="1">
                <a:solidFill>
                  <a:schemeClr val="bg1"/>
                </a:solidFill>
                <a:cs typeface="+mn-ea"/>
                <a:sym typeface="+mn-lt"/>
              </a:rPr>
              <a:t> </a:t>
            </a:r>
            <a:r>
              <a:rPr lang="en-US" altLang="zh-TW" sz="1400" b="1">
                <a:solidFill>
                  <a:schemeClr val="bg1"/>
                </a:solidFill>
                <a:cs typeface="+mn-ea"/>
                <a:sym typeface="+mn-lt"/>
              </a:rPr>
              <a:t>QTS</a:t>
            </a:r>
            <a:r>
              <a:rPr lang="zh-TW" altLang="en-US" sz="1400" b="1">
                <a:solidFill>
                  <a:schemeClr val="bg1"/>
                </a:solidFill>
                <a:cs typeface="+mn-ea"/>
                <a:sym typeface="+mn-lt"/>
              </a:rPr>
              <a:t> </a:t>
            </a:r>
            <a:r>
              <a:rPr lang="en-US" altLang="zh-TW" sz="1400" b="1">
                <a:solidFill>
                  <a:schemeClr val="bg1"/>
                </a:solidFill>
                <a:cs typeface="+mn-ea"/>
                <a:sym typeface="+mn-lt"/>
              </a:rPr>
              <a:t>applications</a:t>
            </a:r>
            <a:r>
              <a:rPr lang="zh-TW" altLang="en-US" sz="1400" b="1">
                <a:solidFill>
                  <a:schemeClr val="bg1"/>
                </a:solidFill>
                <a:cs typeface="+mn-ea"/>
                <a:sym typeface="+mn-lt"/>
              </a:rPr>
              <a:t> </a:t>
            </a:r>
            <a:r>
              <a:rPr lang="en-US" altLang="zh-TW" sz="1400" b="1">
                <a:solidFill>
                  <a:schemeClr val="bg1"/>
                </a:solidFill>
                <a:cs typeface="+mn-ea"/>
                <a:sym typeface="+mn-lt"/>
              </a:rPr>
              <a:t>with</a:t>
            </a:r>
            <a:r>
              <a:rPr lang="zh-TW" altLang="en-US" sz="1400" b="1">
                <a:solidFill>
                  <a:schemeClr val="bg1"/>
                </a:solidFill>
                <a:cs typeface="+mn-ea"/>
                <a:sym typeface="+mn-lt"/>
              </a:rPr>
              <a:t> </a:t>
            </a:r>
            <a:r>
              <a:rPr lang="en-US" altLang="zh-TW" sz="1400" b="1">
                <a:solidFill>
                  <a:schemeClr val="bg1"/>
                </a:solidFill>
                <a:cs typeface="+mn-ea"/>
                <a:sym typeface="+mn-lt"/>
              </a:rPr>
              <a:t>your</a:t>
            </a:r>
            <a:r>
              <a:rPr lang="zh-TW" altLang="en-US" sz="1400" b="1">
                <a:solidFill>
                  <a:schemeClr val="bg1"/>
                </a:solidFill>
                <a:cs typeface="+mn-ea"/>
                <a:sym typeface="+mn-lt"/>
              </a:rPr>
              <a:t> </a:t>
            </a:r>
            <a:r>
              <a:rPr lang="en-US" altLang="zh-TW" sz="1400" b="1">
                <a:solidFill>
                  <a:schemeClr val="bg1"/>
                </a:solidFill>
                <a:cs typeface="+mn-ea"/>
                <a:sym typeface="+mn-lt"/>
              </a:rPr>
              <a:t>cloud</a:t>
            </a:r>
            <a:r>
              <a:rPr lang="zh-TW" altLang="en-US" sz="1400" b="1">
                <a:solidFill>
                  <a:schemeClr val="bg1"/>
                </a:solidFill>
                <a:cs typeface="+mn-ea"/>
                <a:sym typeface="+mn-lt"/>
              </a:rPr>
              <a:t> </a:t>
            </a:r>
            <a:r>
              <a:rPr lang="en-US" altLang="zh-TW" sz="1400" b="1">
                <a:solidFill>
                  <a:schemeClr val="bg1"/>
                </a:solidFill>
                <a:cs typeface="+mn-ea"/>
                <a:sym typeface="+mn-lt"/>
              </a:rPr>
              <a:t>data</a:t>
            </a:r>
            <a:endParaRPr lang="zh-TW" altLang="en-US" sz="1400" b="1">
              <a:solidFill>
                <a:schemeClr val="bg1"/>
              </a:solidFill>
              <a:cs typeface="+mn-ea"/>
              <a:sym typeface="+mn-lt"/>
            </a:endParaRPr>
          </a:p>
        </p:txBody>
      </p:sp>
      <p:pic>
        <p:nvPicPr>
          <p:cNvPr id="7" name="圖片 6"/>
          <p:cNvPicPr>
            <a:picLocks noChangeAspect="1"/>
          </p:cNvPicPr>
          <p:nvPr/>
        </p:nvPicPr>
        <p:blipFill rotWithShape="1">
          <a:blip r:embed="rId40" cstate="print">
            <a:extLst>
              <a:ext uri="{28A0092B-C50C-407E-A947-70E740481C1C}">
                <a14:useLocalDpi xmlns:a14="http://schemas.microsoft.com/office/drawing/2010/main"/>
              </a:ext>
            </a:extLst>
          </a:blip>
          <a:srcRect/>
          <a:stretch/>
        </p:blipFill>
        <p:spPr>
          <a:xfrm>
            <a:off x="3664235" y="3207581"/>
            <a:ext cx="2108651" cy="766802"/>
          </a:xfrm>
          <a:prstGeom prst="rect">
            <a:avLst/>
          </a:prstGeom>
        </p:spPr>
      </p:pic>
    </p:spTree>
    <p:extLst>
      <p:ext uri="{BB962C8B-B14F-4D97-AF65-F5344CB8AC3E}">
        <p14:creationId xmlns:p14="http://schemas.microsoft.com/office/powerpoint/2010/main" val="1022322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C169-C780-4055-823F-A8D07165EDCE}"/>
              </a:ext>
            </a:extLst>
          </p:cNvPr>
          <p:cNvSpPr>
            <a:spLocks noGrp="1"/>
          </p:cNvSpPr>
          <p:nvPr>
            <p:ph type="title"/>
          </p:nvPr>
        </p:nvSpPr>
        <p:spPr>
          <a:xfrm>
            <a:off x="194859" y="161244"/>
            <a:ext cx="8754282" cy="822960"/>
          </a:xfrm>
          <a:effectLst/>
        </p:spPr>
        <p:txBody>
          <a:bodyPr>
            <a:noAutofit/>
          </a:bodyPr>
          <a:lstStyle/>
          <a:p>
            <a:pPr algn="ctr"/>
            <a:r>
              <a:rPr lang="zh-CN" altLang="en-US" sz="2800" dirty="0">
                <a:solidFill>
                  <a:schemeClr val="bg2">
                    <a:lumMod val="10000"/>
                  </a:schemeClr>
                </a:solidFill>
                <a:latin typeface="+mn-lt"/>
                <a:ea typeface="+mn-ea"/>
                <a:cs typeface="+mn-ea"/>
                <a:sym typeface="+mn-lt"/>
              </a:rPr>
              <a:t>VJBOD Cloud </a:t>
            </a:r>
            <a:r>
              <a:rPr lang="en-US" altLang="zh-CN" sz="2800" dirty="0">
                <a:solidFill>
                  <a:schemeClr val="bg2">
                    <a:lumMod val="10000"/>
                  </a:schemeClr>
                </a:solidFill>
                <a:latin typeface="+mn-lt"/>
                <a:ea typeface="+mn-ea"/>
                <a:cs typeface="+mn-ea"/>
                <a:sym typeface="+mn-lt"/>
              </a:rPr>
              <a:t>+ p</a:t>
            </a:r>
            <a:r>
              <a:rPr lang="zh-CN" altLang="en-US" sz="2800" dirty="0">
                <a:solidFill>
                  <a:schemeClr val="bg2">
                    <a:lumMod val="10000"/>
                  </a:schemeClr>
                </a:solidFill>
                <a:latin typeface="+mn-lt"/>
                <a:ea typeface="+mn-ea"/>
                <a:cs typeface="+mn-ea"/>
                <a:sym typeface="+mn-lt"/>
              </a:rPr>
              <a:t>ublic </a:t>
            </a:r>
            <a:r>
              <a:rPr lang="en-US" altLang="zh-CN" sz="2800" dirty="0">
                <a:solidFill>
                  <a:schemeClr val="bg2">
                    <a:lumMod val="10000"/>
                  </a:schemeClr>
                </a:solidFill>
                <a:latin typeface="+mn-lt"/>
                <a:ea typeface="+mn-ea"/>
                <a:cs typeface="+mn-ea"/>
                <a:sym typeface="+mn-lt"/>
              </a:rPr>
              <a:t>c</a:t>
            </a:r>
            <a:r>
              <a:rPr lang="zh-CN" altLang="en-US" sz="2800" dirty="0">
                <a:solidFill>
                  <a:schemeClr val="bg2">
                    <a:lumMod val="10000"/>
                  </a:schemeClr>
                </a:solidFill>
                <a:latin typeface="+mn-lt"/>
                <a:ea typeface="+mn-ea"/>
                <a:cs typeface="+mn-ea"/>
                <a:sym typeface="+mn-lt"/>
              </a:rPr>
              <a:t>loud </a:t>
            </a:r>
            <a:r>
              <a:rPr lang="en-US" altLang="zh-CN" sz="2800" dirty="0">
                <a:solidFill>
                  <a:schemeClr val="bg2">
                    <a:lumMod val="10000"/>
                  </a:schemeClr>
                </a:solidFill>
                <a:latin typeface="+mn-lt"/>
                <a:ea typeface="+mn-ea"/>
                <a:cs typeface="+mn-ea"/>
                <a:sym typeface="+mn-lt"/>
              </a:rPr>
              <a:t>frees</a:t>
            </a:r>
            <a:r>
              <a:rPr lang="zh-CN" altLang="en-US" sz="2800" dirty="0">
                <a:solidFill>
                  <a:schemeClr val="bg2">
                    <a:lumMod val="10000"/>
                  </a:schemeClr>
                </a:solidFill>
                <a:latin typeface="+mn-lt"/>
                <a:ea typeface="+mn-ea"/>
                <a:cs typeface="+mn-ea"/>
                <a:sym typeface="+mn-lt"/>
              </a:rPr>
              <a:t> the </a:t>
            </a:r>
            <a:r>
              <a:rPr lang="en-US" altLang="zh-CN" sz="2800" dirty="0">
                <a:solidFill>
                  <a:schemeClr val="bg2">
                    <a:lumMod val="10000"/>
                  </a:schemeClr>
                </a:solidFill>
                <a:latin typeface="+mn-lt"/>
                <a:ea typeface="+mn-ea"/>
                <a:cs typeface="+mn-ea"/>
                <a:sym typeface="+mn-lt"/>
              </a:rPr>
              <a:t>p</a:t>
            </a:r>
            <a:r>
              <a:rPr lang="zh-CN" altLang="en-US" sz="2800" dirty="0">
                <a:solidFill>
                  <a:schemeClr val="bg2">
                    <a:lumMod val="10000"/>
                  </a:schemeClr>
                </a:solidFill>
                <a:latin typeface="+mn-lt"/>
                <a:ea typeface="+mn-ea"/>
                <a:cs typeface="+mn-ea"/>
                <a:sym typeface="+mn-lt"/>
              </a:rPr>
              <a:t>rivate </a:t>
            </a:r>
            <a:r>
              <a:rPr lang="en-US" altLang="zh-CN" sz="2800" dirty="0">
                <a:solidFill>
                  <a:schemeClr val="bg2">
                    <a:lumMod val="10000"/>
                  </a:schemeClr>
                </a:solidFill>
                <a:latin typeface="+mn-lt"/>
                <a:ea typeface="+mn-ea"/>
                <a:cs typeface="+mn-ea"/>
                <a:sym typeface="+mn-lt"/>
              </a:rPr>
              <a:t>c</a:t>
            </a:r>
            <a:r>
              <a:rPr lang="zh-CN" altLang="en-US" sz="2800" dirty="0">
                <a:solidFill>
                  <a:schemeClr val="bg2">
                    <a:lumMod val="10000"/>
                  </a:schemeClr>
                </a:solidFill>
                <a:latin typeface="+mn-lt"/>
                <a:ea typeface="+mn-ea"/>
                <a:cs typeface="+mn-ea"/>
                <a:sym typeface="+mn-lt"/>
              </a:rPr>
              <a:t>loud from it</a:t>
            </a:r>
            <a:r>
              <a:rPr lang="en-US" altLang="zh-CN" sz="2800" dirty="0">
                <a:solidFill>
                  <a:schemeClr val="bg2">
                    <a:lumMod val="10000"/>
                  </a:schemeClr>
                </a:solidFill>
                <a:latin typeface="+mn-lt"/>
                <a:ea typeface="+mn-ea"/>
                <a:cs typeface="+mn-ea"/>
                <a:sym typeface="+mn-lt"/>
              </a:rPr>
              <a:t>s</a:t>
            </a:r>
            <a:r>
              <a:rPr lang="zh-CN" altLang="en-US" sz="2800" dirty="0">
                <a:solidFill>
                  <a:schemeClr val="bg2">
                    <a:lumMod val="10000"/>
                  </a:schemeClr>
                </a:solidFill>
                <a:latin typeface="+mn-lt"/>
                <a:ea typeface="+mn-ea"/>
                <a:cs typeface="+mn-ea"/>
                <a:sym typeface="+mn-lt"/>
              </a:rPr>
              <a:t> </a:t>
            </a:r>
            <a:r>
              <a:rPr lang="en-US" altLang="zh-CN" sz="2800" dirty="0" smtClean="0">
                <a:solidFill>
                  <a:schemeClr val="bg2">
                    <a:lumMod val="10000"/>
                  </a:schemeClr>
                </a:solidFill>
                <a:latin typeface="+mn-lt"/>
                <a:ea typeface="+mn-ea"/>
                <a:cs typeface="+mn-ea"/>
                <a:sym typeface="+mn-lt"/>
              </a:rPr>
              <a:t>limitation</a:t>
            </a:r>
            <a:endParaRPr lang="zh-CN" altLang="en-US" sz="2800" dirty="0">
              <a:solidFill>
                <a:schemeClr val="bg2">
                  <a:lumMod val="10000"/>
                </a:schemeClr>
              </a:solidFill>
              <a:latin typeface="+mn-lt"/>
              <a:ea typeface="+mn-ea"/>
              <a:cs typeface="+mn-ea"/>
              <a:sym typeface="+mn-lt"/>
            </a:endParaRPr>
          </a:p>
        </p:txBody>
      </p:sp>
      <p:sp>
        <p:nvSpPr>
          <p:cNvPr id="7" name="Rectangle 12">
            <a:extLst>
              <a:ext uri="{FF2B5EF4-FFF2-40B4-BE49-F238E27FC236}">
                <a16:creationId xmlns:a16="http://schemas.microsoft.com/office/drawing/2014/main" id="{F84D67BF-C121-4ACE-A261-73262BE147B0}"/>
              </a:ext>
            </a:extLst>
          </p:cNvPr>
          <p:cNvSpPr/>
          <p:nvPr/>
        </p:nvSpPr>
        <p:spPr>
          <a:xfrm>
            <a:off x="420640" y="1285258"/>
            <a:ext cx="8421565" cy="784830"/>
          </a:xfrm>
          <a:prstGeom prst="rect">
            <a:avLst/>
          </a:prstGeom>
        </p:spPr>
        <p:txBody>
          <a:bodyPr wrap="square" anchor="t">
            <a:spAutoFit/>
          </a:bodyPr>
          <a:lstStyle/>
          <a:p>
            <a:r>
              <a:rPr lang="en-US" altLang="zh-CN" sz="1500" dirty="0">
                <a:cs typeface="+mn-ea"/>
                <a:sym typeface="+mn-lt"/>
              </a:rPr>
              <a:t>Using</a:t>
            </a:r>
            <a:r>
              <a:rPr lang="zh-CN" altLang="en-US" sz="1500" dirty="0">
                <a:cs typeface="+mn-ea"/>
                <a:sym typeface="+mn-lt"/>
              </a:rPr>
              <a:t> the </a:t>
            </a:r>
            <a:r>
              <a:rPr lang="en-US" altLang="zh-CN" sz="1500" dirty="0">
                <a:cs typeface="+mn-ea"/>
                <a:sym typeface="+mn-lt"/>
              </a:rPr>
              <a:t>public c</a:t>
            </a:r>
            <a:r>
              <a:rPr lang="zh-CN" altLang="en-US" sz="1500" dirty="0">
                <a:cs typeface="+mn-ea"/>
                <a:sym typeface="+mn-lt"/>
              </a:rPr>
              <a:t>lou</a:t>
            </a:r>
            <a:r>
              <a:rPr lang="en-US" altLang="zh-CN" sz="1500" dirty="0">
                <a:cs typeface="+mn-ea"/>
                <a:sym typeface="+mn-lt"/>
              </a:rPr>
              <a:t>d</a:t>
            </a:r>
            <a:r>
              <a:rPr lang="zh-CN" altLang="en-US" sz="1500" dirty="0">
                <a:cs typeface="+mn-ea"/>
                <a:sym typeface="+mn-lt"/>
              </a:rPr>
              <a:t> </a:t>
            </a:r>
            <a:r>
              <a:rPr lang="en-US" altLang="zh-CN" sz="1500" dirty="0">
                <a:cs typeface="+mn-ea"/>
                <a:sym typeface="+mn-lt"/>
              </a:rPr>
              <a:t>s</a:t>
            </a:r>
            <a:r>
              <a:rPr lang="en-US" altLang="en-US" sz="1500" dirty="0">
                <a:cs typeface="+mn-ea"/>
                <a:sym typeface="+mn-lt"/>
              </a:rPr>
              <a:t>torage space just like a volume (or iSCSI LUN) on the NAS. </a:t>
            </a:r>
            <a:endParaRPr lang="zh-CN" altLang="en-US" sz="1500" dirty="0">
              <a:cs typeface="+mn-ea"/>
              <a:sym typeface="+mn-lt"/>
            </a:endParaRPr>
          </a:p>
          <a:p>
            <a:r>
              <a:rPr lang="en-US" altLang="en-US" sz="1500" dirty="0">
                <a:cs typeface="+mn-ea"/>
                <a:sym typeface="+mn-lt"/>
              </a:rPr>
              <a:t>Compared to file-level </a:t>
            </a:r>
            <a:r>
              <a:rPr lang="en-US" altLang="en-US" sz="1500" dirty="0" err="1" smtClean="0">
                <a:cs typeface="+mn-ea"/>
                <a:sym typeface="+mn-lt"/>
              </a:rPr>
              <a:t>Hybrid</a:t>
            </a:r>
            <a:r>
              <a:rPr lang="en-US" altLang="en-US" sz="1500" dirty="0" err="1" smtClean="0">
                <a:cs typeface="+mn-ea"/>
                <a:sym typeface="+mn-lt"/>
              </a:rPr>
              <a:t>Mount</a:t>
            </a:r>
            <a:r>
              <a:rPr lang="en-US" altLang="en-US" sz="1500" dirty="0">
                <a:cs typeface="+mn-ea"/>
                <a:sym typeface="+mn-lt"/>
              </a:rPr>
              <a:t>, the block-level VJBOD Cloud increase the efficiency</a:t>
            </a:r>
            <a:r>
              <a:rPr lang="en-US" altLang="zh-CN" sz="1500" dirty="0">
                <a:cs typeface="+mn-ea"/>
                <a:sym typeface="+mn-lt"/>
              </a:rPr>
              <a:t> of transferring random data and large files to the cloud to provide business-level gateway solution.</a:t>
            </a:r>
          </a:p>
        </p:txBody>
      </p:sp>
      <p:sp>
        <p:nvSpPr>
          <p:cNvPr id="3" name="文字方塊 2">
            <a:extLst>
              <a:ext uri="{FF2B5EF4-FFF2-40B4-BE49-F238E27FC236}">
                <a16:creationId xmlns:a16="http://schemas.microsoft.com/office/drawing/2014/main" id="{5F85458F-0400-462C-9E9B-3364A1823497}"/>
              </a:ext>
            </a:extLst>
          </p:cNvPr>
          <p:cNvSpPr txBox="1"/>
          <p:nvPr/>
        </p:nvSpPr>
        <p:spPr>
          <a:xfrm>
            <a:off x="1102591" y="4810195"/>
            <a:ext cx="7651691"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a:cs typeface="+mn-ea"/>
                <a:sym typeface="+mn-lt"/>
              </a:rPr>
              <a:t>With Block-level solution， the uploaded data cannot be recongized by the cloud or its application</a:t>
            </a:r>
            <a:r>
              <a:rPr lang="en-US" altLang="zh-TW" sz="1100">
                <a:cs typeface="+mn-ea"/>
                <a:sym typeface="+mn-lt"/>
              </a:rPr>
              <a:t>s</a:t>
            </a:r>
            <a:endParaRPr lang="zh-TW" altLang="en-US" sz="1100">
              <a:cs typeface="+mn-ea"/>
              <a:sym typeface="+mn-lt"/>
            </a:endParaRPr>
          </a:p>
        </p:txBody>
      </p:sp>
      <p:sp>
        <p:nvSpPr>
          <p:cNvPr id="12" name="Rectangle 12">
            <a:extLst>
              <a:ext uri="{FF2B5EF4-FFF2-40B4-BE49-F238E27FC236}">
                <a16:creationId xmlns:a16="http://schemas.microsoft.com/office/drawing/2014/main" id="{C2129B6B-3BD3-4E50-8DCB-0A672E626EE3}"/>
              </a:ext>
            </a:extLst>
          </p:cNvPr>
          <p:cNvSpPr/>
          <p:nvPr/>
        </p:nvSpPr>
        <p:spPr>
          <a:xfrm>
            <a:off x="4881343" y="2517010"/>
            <a:ext cx="3960862" cy="523220"/>
          </a:xfrm>
          <a:prstGeom prst="rect">
            <a:avLst/>
          </a:prstGeom>
        </p:spPr>
        <p:txBody>
          <a:bodyPr wrap="square" anchor="t">
            <a:spAutoFit/>
          </a:bodyPr>
          <a:lstStyle/>
          <a:p>
            <a:r>
              <a:rPr lang="zh-CN" altLang="en-US" sz="1400">
                <a:cs typeface="+mn-ea"/>
                <a:sym typeface="+mn-lt"/>
              </a:rPr>
              <a:t>In </a:t>
            </a:r>
            <a:r>
              <a:rPr lang="en-US" altLang="zh-CN" sz="1400">
                <a:cs typeface="+mn-ea"/>
                <a:sym typeface="+mn-lt"/>
              </a:rPr>
              <a:t>f</a:t>
            </a:r>
            <a:r>
              <a:rPr lang="zh-CN" altLang="en-US" sz="1400">
                <a:cs typeface="+mn-ea"/>
                <a:sym typeface="+mn-lt"/>
              </a:rPr>
              <a:t>ile-level, a modified file need to be re-upload </a:t>
            </a:r>
            <a:r>
              <a:rPr lang="en-US" altLang="zh-CN" sz="1400">
                <a:cs typeface="+mn-ea"/>
                <a:sym typeface="+mn-lt"/>
              </a:rPr>
              <a:t>in full</a:t>
            </a:r>
            <a:r>
              <a:rPr lang="zh-CN" altLang="en-US" sz="1400">
                <a:cs typeface="+mn-ea"/>
                <a:sym typeface="+mn-lt"/>
              </a:rPr>
              <a:t>. </a:t>
            </a:r>
          </a:p>
        </p:txBody>
      </p:sp>
      <p:sp>
        <p:nvSpPr>
          <p:cNvPr id="13" name="Rectangle 12">
            <a:extLst>
              <a:ext uri="{FF2B5EF4-FFF2-40B4-BE49-F238E27FC236}">
                <a16:creationId xmlns:a16="http://schemas.microsoft.com/office/drawing/2014/main" id="{2F089D68-F5B7-4643-8256-EF32C8280560}"/>
              </a:ext>
            </a:extLst>
          </p:cNvPr>
          <p:cNvSpPr/>
          <p:nvPr/>
        </p:nvSpPr>
        <p:spPr>
          <a:xfrm>
            <a:off x="4881342" y="3403567"/>
            <a:ext cx="3872940" cy="523220"/>
          </a:xfrm>
          <a:prstGeom prst="rect">
            <a:avLst/>
          </a:prstGeom>
        </p:spPr>
        <p:txBody>
          <a:bodyPr wrap="square" anchor="t">
            <a:spAutoFit/>
          </a:bodyPr>
          <a:lstStyle/>
          <a:p>
            <a:r>
              <a:rPr lang="zh-CN" altLang="en-US" sz="1400">
                <a:cs typeface="+mn-ea"/>
                <a:sym typeface="+mn-lt"/>
              </a:rPr>
              <a:t>In </a:t>
            </a:r>
            <a:r>
              <a:rPr lang="en-US" altLang="zh-CN" sz="1400">
                <a:cs typeface="+mn-ea"/>
                <a:sym typeface="+mn-lt"/>
              </a:rPr>
              <a:t>b</a:t>
            </a:r>
            <a:r>
              <a:rPr lang="zh-CN" altLang="en-US" sz="1400">
                <a:cs typeface="+mn-ea"/>
                <a:sym typeface="+mn-lt"/>
              </a:rPr>
              <a:t>lock-level, only the modified block need</a:t>
            </a:r>
            <a:r>
              <a:rPr lang="en-US" altLang="zh-CN" sz="1400">
                <a:cs typeface="+mn-ea"/>
                <a:sym typeface="+mn-lt"/>
              </a:rPr>
              <a:t>s</a:t>
            </a:r>
            <a:r>
              <a:rPr lang="zh-CN" altLang="en-US" sz="1400">
                <a:cs typeface="+mn-ea"/>
                <a:sym typeface="+mn-lt"/>
              </a:rPr>
              <a:t> to be uploaded to the cloud.</a:t>
            </a:r>
          </a:p>
        </p:txBody>
      </p:sp>
      <p:sp>
        <p:nvSpPr>
          <p:cNvPr id="15" name="Rectangle 12">
            <a:extLst>
              <a:ext uri="{FF2B5EF4-FFF2-40B4-BE49-F238E27FC236}">
                <a16:creationId xmlns:a16="http://schemas.microsoft.com/office/drawing/2014/main" id="{643C55B8-CC8E-47CB-BFB3-F5D2DCA32680}"/>
              </a:ext>
            </a:extLst>
          </p:cNvPr>
          <p:cNvSpPr/>
          <p:nvPr/>
        </p:nvSpPr>
        <p:spPr>
          <a:xfrm>
            <a:off x="968878" y="3248617"/>
            <a:ext cx="2129131" cy="276999"/>
          </a:xfrm>
          <a:prstGeom prst="rect">
            <a:avLst/>
          </a:prstGeom>
        </p:spPr>
        <p:txBody>
          <a:bodyPr wrap="square" anchor="t">
            <a:spAutoFit/>
          </a:bodyPr>
          <a:lstStyle/>
          <a:p>
            <a:r>
              <a:rPr lang="zh-CN" altLang="en-US" sz="1200">
                <a:latin typeface="+mj-lt"/>
                <a:cs typeface="+mn-ea"/>
                <a:sym typeface="+mn-lt"/>
              </a:rPr>
              <a:t>Modified Data</a:t>
            </a:r>
            <a:endParaRPr lang="zh-TW" altLang="en-US" sz="1200">
              <a:latin typeface="+mj-lt"/>
              <a:cs typeface="+mn-ea"/>
              <a:sym typeface="+mn-lt"/>
            </a:endParaRPr>
          </a:p>
        </p:txBody>
      </p:sp>
      <p:sp>
        <p:nvSpPr>
          <p:cNvPr id="29" name="Rectangle 12">
            <a:extLst>
              <a:ext uri="{FF2B5EF4-FFF2-40B4-BE49-F238E27FC236}">
                <a16:creationId xmlns:a16="http://schemas.microsoft.com/office/drawing/2014/main" id="{A4C66BCF-B227-4071-9DD5-499AF9CDA37B}"/>
              </a:ext>
            </a:extLst>
          </p:cNvPr>
          <p:cNvSpPr/>
          <p:nvPr/>
        </p:nvSpPr>
        <p:spPr>
          <a:xfrm>
            <a:off x="965061" y="2646957"/>
            <a:ext cx="2195074" cy="276999"/>
          </a:xfrm>
          <a:prstGeom prst="rect">
            <a:avLst/>
          </a:prstGeom>
        </p:spPr>
        <p:txBody>
          <a:bodyPr wrap="square" anchor="t">
            <a:spAutoFit/>
          </a:bodyPr>
          <a:lstStyle/>
          <a:p>
            <a:r>
              <a:rPr lang="zh-CN" altLang="en-US" sz="1200">
                <a:latin typeface="+mj-lt"/>
                <a:cs typeface="+mn-ea"/>
                <a:sym typeface="+mn-lt"/>
              </a:rPr>
              <a:t>Oringial Data</a:t>
            </a:r>
          </a:p>
        </p:txBody>
      </p:sp>
      <p:sp>
        <p:nvSpPr>
          <p:cNvPr id="30" name="Rectangle 12">
            <a:extLst>
              <a:ext uri="{FF2B5EF4-FFF2-40B4-BE49-F238E27FC236}">
                <a16:creationId xmlns:a16="http://schemas.microsoft.com/office/drawing/2014/main" id="{1A61C113-FDE4-41F8-911C-446499C4F040}"/>
              </a:ext>
            </a:extLst>
          </p:cNvPr>
          <p:cNvSpPr/>
          <p:nvPr/>
        </p:nvSpPr>
        <p:spPr>
          <a:xfrm>
            <a:off x="2049421" y="4767601"/>
            <a:ext cx="934842" cy="376658"/>
          </a:xfrm>
          <a:prstGeom prst="rect">
            <a:avLst/>
          </a:prstGeom>
        </p:spPr>
        <p:txBody>
          <a:bodyPr wrap="square" anchor="t">
            <a:spAutoFit/>
          </a:bodyPr>
          <a:lstStyle/>
          <a:p>
            <a:endParaRPr lang="zh-CN" altLang="en-US">
              <a:cs typeface="+mn-ea"/>
              <a:sym typeface="+mn-lt"/>
            </a:endParaRPr>
          </a:p>
        </p:txBody>
      </p:sp>
      <p:sp>
        <p:nvSpPr>
          <p:cNvPr id="31" name="矩形: 圓角 30">
            <a:extLst>
              <a:ext uri="{FF2B5EF4-FFF2-40B4-BE49-F238E27FC236}">
                <a16:creationId xmlns:a16="http://schemas.microsoft.com/office/drawing/2014/main" id="{0CE47935-BA39-4B2E-8EDD-FCE95B53B8AA}"/>
              </a:ext>
            </a:extLst>
          </p:cNvPr>
          <p:cNvSpPr/>
          <p:nvPr/>
        </p:nvSpPr>
        <p:spPr>
          <a:xfrm>
            <a:off x="3621731" y="3499424"/>
            <a:ext cx="965688" cy="914399"/>
          </a:xfrm>
          <a:prstGeom prst="roundRect">
            <a:avLst>
              <a:gd name="adj" fmla="val 5466"/>
            </a:avLst>
          </a:prstGeom>
          <a:solidFill>
            <a:schemeClr val="bg1">
              <a:lumMod val="95000"/>
            </a:schemeClr>
          </a:solidFill>
          <a:effectLst>
            <a:outerShdw blurRad="215900" dist="127000" dir="4320000" sx="93000" sy="93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cs typeface="+mn-ea"/>
              <a:sym typeface="+mn-lt"/>
            </a:endParaRPr>
          </a:p>
        </p:txBody>
      </p:sp>
      <p:sp>
        <p:nvSpPr>
          <p:cNvPr id="32" name="矩形: 圓角 31">
            <a:extLst>
              <a:ext uri="{FF2B5EF4-FFF2-40B4-BE49-F238E27FC236}">
                <a16:creationId xmlns:a16="http://schemas.microsoft.com/office/drawing/2014/main" id="{587F0ADC-DA4A-47AC-B9ED-00BBC75F6554}"/>
              </a:ext>
            </a:extLst>
          </p:cNvPr>
          <p:cNvSpPr/>
          <p:nvPr/>
        </p:nvSpPr>
        <p:spPr>
          <a:xfrm>
            <a:off x="2073096" y="3492096"/>
            <a:ext cx="939035" cy="907074"/>
          </a:xfrm>
          <a:prstGeom prst="roundRect">
            <a:avLst>
              <a:gd name="adj" fmla="val 8266"/>
            </a:avLst>
          </a:prstGeom>
          <a:solidFill>
            <a:schemeClr val="bg1">
              <a:lumMod val="95000"/>
            </a:schemeClr>
          </a:solidFill>
          <a:effectLst>
            <a:outerShdw blurRad="215900" dist="127000" dir="4320000" sx="93000" sy="93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cs typeface="+mn-ea"/>
              <a:sym typeface="+mn-lt"/>
            </a:endParaRPr>
          </a:p>
        </p:txBody>
      </p:sp>
      <p:sp>
        <p:nvSpPr>
          <p:cNvPr id="33" name="矩形: 圓角 32">
            <a:extLst>
              <a:ext uri="{FF2B5EF4-FFF2-40B4-BE49-F238E27FC236}">
                <a16:creationId xmlns:a16="http://schemas.microsoft.com/office/drawing/2014/main" id="{AC3F58F8-A6A8-4FBE-AF90-E27B435264D7}"/>
              </a:ext>
            </a:extLst>
          </p:cNvPr>
          <p:cNvSpPr/>
          <p:nvPr/>
        </p:nvSpPr>
        <p:spPr>
          <a:xfrm>
            <a:off x="2075751" y="2532271"/>
            <a:ext cx="936381" cy="855785"/>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35" name="矩形: 圓角 34">
            <a:extLst>
              <a:ext uri="{FF2B5EF4-FFF2-40B4-BE49-F238E27FC236}">
                <a16:creationId xmlns:a16="http://schemas.microsoft.com/office/drawing/2014/main" id="{46FAFD5E-CC99-415A-B127-D957DFC674A7}"/>
              </a:ext>
            </a:extLst>
          </p:cNvPr>
          <p:cNvSpPr/>
          <p:nvPr/>
        </p:nvSpPr>
        <p:spPr>
          <a:xfrm>
            <a:off x="2075751" y="2532271"/>
            <a:ext cx="474785" cy="445477"/>
          </a:xfrm>
          <a:prstGeom prst="roundRect">
            <a:avLst/>
          </a:prstGeom>
          <a:solidFill>
            <a:schemeClr val="accent2"/>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39" name="矩形: 圓角 38">
            <a:extLst>
              <a:ext uri="{FF2B5EF4-FFF2-40B4-BE49-F238E27FC236}">
                <a16:creationId xmlns:a16="http://schemas.microsoft.com/office/drawing/2014/main" id="{83369EAF-2C60-466D-BF63-8DA242D1AD8F}"/>
              </a:ext>
            </a:extLst>
          </p:cNvPr>
          <p:cNvSpPr/>
          <p:nvPr/>
        </p:nvSpPr>
        <p:spPr>
          <a:xfrm>
            <a:off x="551752" y="3191694"/>
            <a:ext cx="430823" cy="423496"/>
          </a:xfrm>
          <a:prstGeom prst="roundRect">
            <a:avLst/>
          </a:prstGeom>
          <a:solidFill>
            <a:schemeClr val="accent2"/>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0" name="矩形: 圓角 39">
            <a:extLst>
              <a:ext uri="{FF2B5EF4-FFF2-40B4-BE49-F238E27FC236}">
                <a16:creationId xmlns:a16="http://schemas.microsoft.com/office/drawing/2014/main" id="{E0EE0286-FDF2-4FBB-8AD6-D95EB6A82467}"/>
              </a:ext>
            </a:extLst>
          </p:cNvPr>
          <p:cNvSpPr/>
          <p:nvPr/>
        </p:nvSpPr>
        <p:spPr>
          <a:xfrm>
            <a:off x="551749" y="2561578"/>
            <a:ext cx="416170" cy="423496"/>
          </a:xfrm>
          <a:prstGeom prst="roundRect">
            <a:avLst/>
          </a:prstGeom>
          <a:solidFill>
            <a:srgbClr val="0070C0"/>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1" name="矩形: 圓角 40">
            <a:extLst>
              <a:ext uri="{FF2B5EF4-FFF2-40B4-BE49-F238E27FC236}">
                <a16:creationId xmlns:a16="http://schemas.microsoft.com/office/drawing/2014/main" id="{A3300336-0AA3-4349-A4C8-6A80ADE26B79}"/>
              </a:ext>
            </a:extLst>
          </p:cNvPr>
          <p:cNvSpPr/>
          <p:nvPr/>
        </p:nvSpPr>
        <p:spPr>
          <a:xfrm>
            <a:off x="3621731" y="2532270"/>
            <a:ext cx="936381" cy="855785"/>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2" name="矩形: 圓角 41">
            <a:extLst>
              <a:ext uri="{FF2B5EF4-FFF2-40B4-BE49-F238E27FC236}">
                <a16:creationId xmlns:a16="http://schemas.microsoft.com/office/drawing/2014/main" id="{DBEAE3CA-8C11-4ACD-8416-2E1E7180370E}"/>
              </a:ext>
            </a:extLst>
          </p:cNvPr>
          <p:cNvSpPr/>
          <p:nvPr/>
        </p:nvSpPr>
        <p:spPr>
          <a:xfrm>
            <a:off x="3621731" y="2532271"/>
            <a:ext cx="474785" cy="445477"/>
          </a:xfrm>
          <a:prstGeom prst="roundRect">
            <a:avLst/>
          </a:prstGeom>
          <a:solidFill>
            <a:schemeClr val="accent2"/>
          </a:solidFill>
          <a:ln>
            <a:noFill/>
          </a:ln>
          <a:effectLst>
            <a:outerShdw blurRad="241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8" name="箭號: 向下 47">
            <a:extLst>
              <a:ext uri="{FF2B5EF4-FFF2-40B4-BE49-F238E27FC236}">
                <a16:creationId xmlns:a16="http://schemas.microsoft.com/office/drawing/2014/main" id="{DB638653-858F-41E2-B681-6DDB43B2174B}"/>
              </a:ext>
            </a:extLst>
          </p:cNvPr>
          <p:cNvSpPr/>
          <p:nvPr/>
        </p:nvSpPr>
        <p:spPr>
          <a:xfrm rot="16200000">
            <a:off x="3202835" y="2687101"/>
            <a:ext cx="191556" cy="590083"/>
          </a:xfrm>
          <a:prstGeom prst="downArrow">
            <a:avLst/>
          </a:prstGeom>
          <a:ln>
            <a:noFill/>
          </a:ln>
          <a:effectLst>
            <a:outerShdw blurRad="50800" dist="381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3" name="矩形: 圓角 42">
            <a:extLst>
              <a:ext uri="{FF2B5EF4-FFF2-40B4-BE49-F238E27FC236}">
                <a16:creationId xmlns:a16="http://schemas.microsoft.com/office/drawing/2014/main" id="{A075D7E4-3A7B-41B0-B81E-E0A39A958940}"/>
              </a:ext>
            </a:extLst>
          </p:cNvPr>
          <p:cNvSpPr/>
          <p:nvPr/>
        </p:nvSpPr>
        <p:spPr>
          <a:xfrm>
            <a:off x="4156595" y="3515218"/>
            <a:ext cx="416170" cy="423496"/>
          </a:xfrm>
          <a:prstGeom prst="roundRect">
            <a:avLst/>
          </a:prstGeom>
          <a:solidFill>
            <a:srgbClr val="B6D2EC"/>
          </a:solidFill>
          <a:ln>
            <a:noFill/>
          </a:ln>
          <a:effectLst>
            <a:outerShdw blurRad="1143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4" name="矩形: 圓角 43">
            <a:extLst>
              <a:ext uri="{FF2B5EF4-FFF2-40B4-BE49-F238E27FC236}">
                <a16:creationId xmlns:a16="http://schemas.microsoft.com/office/drawing/2014/main" id="{6116036F-5C19-49A7-BE7D-D9274C64B15B}"/>
              </a:ext>
            </a:extLst>
          </p:cNvPr>
          <p:cNvSpPr/>
          <p:nvPr/>
        </p:nvSpPr>
        <p:spPr>
          <a:xfrm>
            <a:off x="3644849" y="3981862"/>
            <a:ext cx="416170" cy="423496"/>
          </a:xfrm>
          <a:prstGeom prst="roundRect">
            <a:avLst/>
          </a:prstGeom>
          <a:solidFill>
            <a:srgbClr val="B6D2EC"/>
          </a:solidFill>
          <a:ln>
            <a:noFill/>
          </a:ln>
          <a:effectLst>
            <a:outerShdw blurRad="1143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5" name="矩形: 圓角 44">
            <a:extLst>
              <a:ext uri="{FF2B5EF4-FFF2-40B4-BE49-F238E27FC236}">
                <a16:creationId xmlns:a16="http://schemas.microsoft.com/office/drawing/2014/main" id="{D523C425-2B6E-44E1-9B19-1E8C28C5B8F9}"/>
              </a:ext>
            </a:extLst>
          </p:cNvPr>
          <p:cNvSpPr/>
          <p:nvPr/>
        </p:nvSpPr>
        <p:spPr>
          <a:xfrm>
            <a:off x="4156594" y="3981862"/>
            <a:ext cx="416170" cy="423496"/>
          </a:xfrm>
          <a:prstGeom prst="roundRect">
            <a:avLst/>
          </a:prstGeom>
          <a:solidFill>
            <a:srgbClr val="B6D2EC"/>
          </a:solidFill>
          <a:ln>
            <a:noFill/>
          </a:ln>
          <a:effectLst>
            <a:outerShdw blurRad="114300" dist="38100" dir="5400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pic>
        <p:nvPicPr>
          <p:cNvPr id="50" name="圖片 32">
            <a:extLst>
              <a:ext uri="{FF2B5EF4-FFF2-40B4-BE49-F238E27FC236}">
                <a16:creationId xmlns:a16="http://schemas.microsoft.com/office/drawing/2014/main" id="{EADC94F9-EA9E-4498-B8DF-BB69C622E9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4178" y="4183347"/>
            <a:ext cx="677008" cy="521040"/>
          </a:xfrm>
          <a:prstGeom prst="rect">
            <a:avLst/>
          </a:prstGeom>
        </p:spPr>
      </p:pic>
      <p:sp>
        <p:nvSpPr>
          <p:cNvPr id="46" name="矩形: 圓角 45">
            <a:extLst>
              <a:ext uri="{FF2B5EF4-FFF2-40B4-BE49-F238E27FC236}">
                <a16:creationId xmlns:a16="http://schemas.microsoft.com/office/drawing/2014/main" id="{824F32C2-CAA6-4821-B959-D54068DEDC5F}"/>
              </a:ext>
            </a:extLst>
          </p:cNvPr>
          <p:cNvSpPr/>
          <p:nvPr/>
        </p:nvSpPr>
        <p:spPr>
          <a:xfrm>
            <a:off x="3636733" y="3500565"/>
            <a:ext cx="430823" cy="423496"/>
          </a:xfrm>
          <a:prstGeom prst="roundRect">
            <a:avLst/>
          </a:prstGeom>
          <a:solidFill>
            <a:schemeClr val="accent2"/>
          </a:solidFill>
          <a:ln>
            <a:noFill/>
          </a:ln>
          <a:effectLst>
            <a:outerShdw blurRad="114300" dist="38100" dir="5400000" algn="t"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34" name="矩形: 圓角 33">
            <a:extLst>
              <a:ext uri="{FF2B5EF4-FFF2-40B4-BE49-F238E27FC236}">
                <a16:creationId xmlns:a16="http://schemas.microsoft.com/office/drawing/2014/main" id="{6F83AF83-1D63-42A6-86D5-3E37B4F56FCB}"/>
              </a:ext>
            </a:extLst>
          </p:cNvPr>
          <p:cNvSpPr/>
          <p:nvPr/>
        </p:nvSpPr>
        <p:spPr>
          <a:xfrm>
            <a:off x="2081396" y="3503387"/>
            <a:ext cx="430823" cy="423496"/>
          </a:xfrm>
          <a:prstGeom prst="roundRect">
            <a:avLst/>
          </a:prstGeom>
          <a:solidFill>
            <a:schemeClr val="accent2"/>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36" name="矩形: 圓角 35">
            <a:extLst>
              <a:ext uri="{FF2B5EF4-FFF2-40B4-BE49-F238E27FC236}">
                <a16:creationId xmlns:a16="http://schemas.microsoft.com/office/drawing/2014/main" id="{21E3ED76-7564-4FDE-8E6E-593A42B3B08D}"/>
              </a:ext>
            </a:extLst>
          </p:cNvPr>
          <p:cNvSpPr/>
          <p:nvPr/>
        </p:nvSpPr>
        <p:spPr>
          <a:xfrm>
            <a:off x="2590318" y="3503386"/>
            <a:ext cx="416170" cy="423496"/>
          </a:xfrm>
          <a:prstGeom prst="roundRect">
            <a:avLst/>
          </a:prstGeom>
          <a:solidFill>
            <a:srgbClr val="0070C0"/>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37" name="矩形: 圓角 36">
            <a:extLst>
              <a:ext uri="{FF2B5EF4-FFF2-40B4-BE49-F238E27FC236}">
                <a16:creationId xmlns:a16="http://schemas.microsoft.com/office/drawing/2014/main" id="{EAFF579B-BE9D-47BB-A8F9-C4990534C666}"/>
              </a:ext>
            </a:extLst>
          </p:cNvPr>
          <p:cNvSpPr/>
          <p:nvPr/>
        </p:nvSpPr>
        <p:spPr>
          <a:xfrm>
            <a:off x="2081394" y="3964386"/>
            <a:ext cx="416170" cy="423496"/>
          </a:xfrm>
          <a:prstGeom prst="roundRect">
            <a:avLst/>
          </a:prstGeom>
          <a:solidFill>
            <a:srgbClr val="0070C0"/>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38" name="矩形: 圓角 37">
            <a:extLst>
              <a:ext uri="{FF2B5EF4-FFF2-40B4-BE49-F238E27FC236}">
                <a16:creationId xmlns:a16="http://schemas.microsoft.com/office/drawing/2014/main" id="{4BFB2EB3-78FA-4AEE-B1FD-EB841A5563C8}"/>
              </a:ext>
            </a:extLst>
          </p:cNvPr>
          <p:cNvSpPr/>
          <p:nvPr/>
        </p:nvSpPr>
        <p:spPr>
          <a:xfrm>
            <a:off x="2590317" y="3964386"/>
            <a:ext cx="416170" cy="423496"/>
          </a:xfrm>
          <a:prstGeom prst="roundRect">
            <a:avLst/>
          </a:prstGeom>
          <a:solidFill>
            <a:srgbClr val="0070C0"/>
          </a:solidFill>
          <a:ln>
            <a:noFill/>
          </a:ln>
          <a:effectLst>
            <a:outerShdw blurRad="381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sp>
        <p:nvSpPr>
          <p:cNvPr id="47" name="箭號: 向下 46">
            <a:extLst>
              <a:ext uri="{FF2B5EF4-FFF2-40B4-BE49-F238E27FC236}">
                <a16:creationId xmlns:a16="http://schemas.microsoft.com/office/drawing/2014/main" id="{7C2109DC-7654-41C5-AE60-D77939BCD3AA}"/>
              </a:ext>
            </a:extLst>
          </p:cNvPr>
          <p:cNvSpPr/>
          <p:nvPr/>
        </p:nvSpPr>
        <p:spPr>
          <a:xfrm rot="16200000">
            <a:off x="2988040" y="3204998"/>
            <a:ext cx="213535" cy="997694"/>
          </a:xfrm>
          <a:prstGeom prst="down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10000"/>
                </a:schemeClr>
              </a:solidFill>
              <a:cs typeface="+mn-ea"/>
              <a:sym typeface="+mn-lt"/>
            </a:endParaRPr>
          </a:p>
        </p:txBody>
      </p:sp>
      <p:pic>
        <p:nvPicPr>
          <p:cNvPr id="49" name="圖片 15" descr="一張含有 圍欄 的圖片&#10;&#10;描述是以高可信度產生">
            <a:extLst>
              <a:ext uri="{FF2B5EF4-FFF2-40B4-BE49-F238E27FC236}">
                <a16:creationId xmlns:a16="http://schemas.microsoft.com/office/drawing/2014/main" id="{54C51355-C667-4A7A-9F30-A7D8B2465C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0097" y="4122216"/>
            <a:ext cx="635979" cy="621324"/>
          </a:xfrm>
          <a:prstGeom prst="rect">
            <a:avLst/>
          </a:prstGeom>
        </p:spPr>
      </p:pic>
    </p:spTree>
    <p:extLst>
      <p:ext uri="{BB962C8B-B14F-4D97-AF65-F5344CB8AC3E}">
        <p14:creationId xmlns:p14="http://schemas.microsoft.com/office/powerpoint/2010/main" val="2071612395"/>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pjlioud">
      <a:majorFont>
        <a:latin typeface="Arial" panose="020F0302020204030204"/>
        <a:ea typeface="微軟正黑體"/>
        <a:cs typeface=""/>
      </a:majorFont>
      <a:minorFont>
        <a:latin typeface="Arial" panose="020F0502020204030204"/>
        <a:ea typeface="微軟正黑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1229507F8BA50F49B96D6B128D2A8CC1" ma:contentTypeVersion="10" ma:contentTypeDescription="建立新的文件。" ma:contentTypeScope="" ma:versionID="9f52f5681740f76f5843e77465ed1e09">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7cac9d7b6d916f58c500541180353319"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用詳細資料"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8A6A9B-2C36-44C0-B5F2-887FC701CD60}">
  <ds:schemaRefs>
    <ds:schemaRef ds:uri="87d3ebbd-6ca3-4a85-9e4c-14b927094cf2"/>
    <ds:schemaRef ds:uri="a3a6bb4f-3a27-47ba-be24-844c90db28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7E0975-0133-4C43-A403-73D4440AFEC3}">
  <ds:schemaRefs>
    <ds:schemaRef ds:uri="http://www.w3.org/XML/1998/namespace"/>
    <ds:schemaRef ds:uri="http://purl.org/dc/terms/"/>
    <ds:schemaRef ds:uri="http://schemas.microsoft.com/office/2006/metadata/properties"/>
    <ds:schemaRef ds:uri="http://schemas.microsoft.com/office/infopath/2007/PartnerControls"/>
    <ds:schemaRef ds:uri="a3a6bb4f-3a27-47ba-be24-844c90db280c"/>
    <ds:schemaRef ds:uri="http://purl.org/dc/elements/1.1/"/>
    <ds:schemaRef ds:uri="http://schemas.openxmlformats.org/package/2006/metadata/core-properties"/>
    <ds:schemaRef ds:uri="http://schemas.microsoft.com/office/2006/documentManagement/types"/>
    <ds:schemaRef ds:uri="87d3ebbd-6ca3-4a85-9e4c-14b927094cf2"/>
    <ds:schemaRef ds:uri="http://purl.org/dc/dcmitype/"/>
  </ds:schemaRefs>
</ds:datastoreItem>
</file>

<file path=customXml/itemProps3.xml><?xml version="1.0" encoding="utf-8"?>
<ds:datastoreItem xmlns:ds="http://schemas.openxmlformats.org/officeDocument/2006/customXml" ds:itemID="{3C5D8972-232F-4EB2-A572-3FF918FE2F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1429</Words>
  <Application>Microsoft Office PowerPoint</Application>
  <PresentationFormat>如螢幕大小 (16:9)</PresentationFormat>
  <Paragraphs>348</Paragraphs>
  <Slides>37</Slides>
  <Notes>22</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37</vt:i4>
      </vt:variant>
    </vt:vector>
  </HeadingPairs>
  <TitlesOfParts>
    <vt:vector size="47" baseType="lpstr">
      <vt:lpstr>等线</vt:lpstr>
      <vt:lpstr>游ゴシック</vt:lpstr>
      <vt:lpstr>微軟正黑體</vt:lpstr>
      <vt:lpstr>新細明體</vt:lpstr>
      <vt:lpstr>Arial</vt:lpstr>
      <vt:lpstr>Calibri</vt:lpstr>
      <vt:lpstr>Calibri Light</vt:lpstr>
      <vt:lpstr>Verdana</vt:lpstr>
      <vt:lpstr>Wingdings</vt:lpstr>
      <vt:lpstr>Office 佈景主題</vt:lpstr>
      <vt:lpstr>PowerPoint 簡報</vt:lpstr>
      <vt:lpstr>Maker x Backup x Sharing x Work x Entertainment everywhere </vt:lpstr>
      <vt:lpstr>M.2 SSD for the best performance</vt:lpstr>
      <vt:lpstr>QTS 5.0 + Linux kernel 5.10</vt:lpstr>
      <vt:lpstr>What is SSD over-provisioning</vt:lpstr>
      <vt:lpstr>Choosing SSD is hard, choosing QNAP is simple</vt:lpstr>
      <vt:lpstr>Create a tighter hybrid cloud system</vt:lpstr>
      <vt:lpstr>HybridMount: enable cache to enhance cloud experience</vt:lpstr>
      <vt:lpstr>VJBOD Cloud + public cloud frees the private cloud from its limitation</vt:lpstr>
      <vt:lpstr>PowerPoint 簡報</vt:lpstr>
      <vt:lpstr>2.5GbE Bandwidth brings out SSD potential</vt:lpstr>
      <vt:lpstr>TBS-464 front view</vt:lpstr>
      <vt:lpstr>TBS-464 side views</vt:lpstr>
      <vt:lpstr>PowerPoint 簡報</vt:lpstr>
      <vt:lpstr>M.2 NVMe SSD installation</vt:lpstr>
      <vt:lpstr>Smart ‘n quiet fan with optimal thermal design</vt:lpstr>
      <vt:lpstr>HDMI 2.0 4K 60FPS sharp picture quality</vt:lpstr>
      <vt:lpstr>HybridDesk Station for various A/V needs </vt:lpstr>
      <vt:lpstr>Versatile HybridDesk Station apps</vt:lpstr>
      <vt:lpstr>Qbutton: customize remote button actions</vt:lpstr>
      <vt:lpstr>Linux Station turns NAS into a Ubuntu PC</vt:lpstr>
      <vt:lpstr> Streaming &amp; accelerated transcoding</vt:lpstr>
      <vt:lpstr>Use PLEX to stream media collections</vt:lpstr>
      <vt:lpstr>Backup or sync data at your choice</vt:lpstr>
      <vt:lpstr>Business-level snapshot</vt:lpstr>
      <vt:lpstr>Backup the NAS data</vt:lpstr>
      <vt:lpstr>QVR Pro 24/7 surveillance solution</vt:lpstr>
      <vt:lpstr>Expand storage via VJBOD</vt:lpstr>
      <vt:lpstr>TR-004 RAID box for expansion  or data sharing</vt:lpstr>
      <vt:lpstr>QuMagie</vt:lpstr>
      <vt:lpstr>Coral M.2 Accelerator B+M key </vt:lpstr>
      <vt:lpstr>Coral USB Accelerator </vt:lpstr>
      <vt:lpstr>PowerPoint 簡報</vt:lpstr>
      <vt:lpstr>PowerPoint 簡報</vt:lpstr>
      <vt:lpstr>PowerPoint 簡報</vt:lpstr>
      <vt:lpstr>TBS-464 v.s. TBS-453DX</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Joseph Chiang 江奇詠</cp:lastModifiedBy>
  <cp:revision>3</cp:revision>
  <dcterms:created xsi:type="dcterms:W3CDTF">2018-09-25T05:06:16Z</dcterms:created>
  <dcterms:modified xsi:type="dcterms:W3CDTF">2021-10-28T09:59:04Z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0x0101001229507F8BA50F49B96D6B128D2A8CC1</vt:lpwstr>
  </property>
</Properties>
</file>