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266" r:id="rId2"/>
    <p:sldId id="464" r:id="rId3"/>
    <p:sldId id="443" r:id="rId4"/>
    <p:sldId id="467" r:id="rId5"/>
    <p:sldId id="469" r:id="rId6"/>
    <p:sldId id="471" r:id="rId7"/>
    <p:sldId id="450" r:id="rId8"/>
    <p:sldId id="449" r:id="rId9"/>
    <p:sldId id="452" r:id="rId10"/>
    <p:sldId id="465" r:id="rId11"/>
    <p:sldId id="476" r:id="rId12"/>
    <p:sldId id="437" r:id="rId13"/>
    <p:sldId id="440" r:id="rId14"/>
    <p:sldId id="442" r:id="rId15"/>
    <p:sldId id="472" r:id="rId16"/>
    <p:sldId id="473" r:id="rId17"/>
    <p:sldId id="441" r:id="rId18"/>
    <p:sldId id="352" r:id="rId19"/>
    <p:sldId id="360" r:id="rId20"/>
    <p:sldId id="429" r:id="rId21"/>
    <p:sldId id="356" r:id="rId22"/>
    <p:sldId id="348" r:id="rId23"/>
    <p:sldId id="355" r:id="rId24"/>
    <p:sldId id="434" r:id="rId25"/>
    <p:sldId id="435" r:id="rId26"/>
    <p:sldId id="279" r:id="rId27"/>
    <p:sldId id="299" r:id="rId28"/>
    <p:sldId id="347" r:id="rId29"/>
    <p:sldId id="462" r:id="rId30"/>
    <p:sldId id="480" r:id="rId31"/>
    <p:sldId id="481" r:id="rId32"/>
    <p:sldId id="483" r:id="rId33"/>
    <p:sldId id="484" r:id="rId34"/>
    <p:sldId id="486" r:id="rId35"/>
    <p:sldId id="487" r:id="rId36"/>
    <p:sldId id="516" r:id="rId37"/>
    <p:sldId id="488" r:id="rId3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FD9F5A69-C7C7-46D5-A657-6DC5C717084B}">
          <p14:sldIdLst>
            <p14:sldId id="266"/>
            <p14:sldId id="464"/>
            <p14:sldId id="443"/>
            <p14:sldId id="467"/>
            <p14:sldId id="469"/>
            <p14:sldId id="471"/>
            <p14:sldId id="450"/>
            <p14:sldId id="449"/>
            <p14:sldId id="452"/>
            <p14:sldId id="465"/>
            <p14:sldId id="476"/>
            <p14:sldId id="437"/>
            <p14:sldId id="440"/>
            <p14:sldId id="442"/>
            <p14:sldId id="472"/>
            <p14:sldId id="473"/>
            <p14:sldId id="441"/>
            <p14:sldId id="352"/>
            <p14:sldId id="360"/>
            <p14:sldId id="429"/>
            <p14:sldId id="356"/>
            <p14:sldId id="348"/>
            <p14:sldId id="355"/>
            <p14:sldId id="434"/>
            <p14:sldId id="435"/>
            <p14:sldId id="279"/>
            <p14:sldId id="299"/>
            <p14:sldId id="347"/>
            <p14:sldId id="462"/>
            <p14:sldId id="480"/>
            <p14:sldId id="481"/>
            <p14:sldId id="483"/>
            <p14:sldId id="484"/>
            <p14:sldId id="486"/>
            <p14:sldId id="487"/>
            <p14:sldId id="516"/>
            <p14:sldId id="48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D26604"/>
    <a:srgbClr val="FFC000"/>
    <a:srgbClr val="363636"/>
    <a:srgbClr val="EB6C15"/>
    <a:srgbClr val="E6E6E6"/>
    <a:srgbClr val="C3601D"/>
    <a:srgbClr val="2A2A2A"/>
    <a:srgbClr val="2E2E2E"/>
    <a:srgbClr val="1D1D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3F0BB6-E6CE-4FFE-9D53-54B00713E64B}" v="8886" dt="2021-10-19T10:04:42.309"/>
  </p1510:revLst>
</p1510:revInfo>
</file>

<file path=ppt/tableStyles.xml><?xml version="1.0" encoding="utf-8"?>
<a:tblStyleLst xmlns:a="http://schemas.openxmlformats.org/drawingml/2006/main" def="{5C22544A-7EE6-4342-B048-85BDC9FD1C3A}">
  <a:tblStyle styleId="{5202B0CA-FC54-4496-8BCA-5EF66A818D29}" styleName="深色樣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深色樣式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6" y="3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27D1B7DD-F4BF-48C3-B7F3-D4C64505BD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C9353DD-C4B3-4DEB-89E0-F0FF37293ED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E173FD-923F-47C5-A25C-3273F68F3493}" type="datetimeFigureOut">
              <a:rPr lang="zh-TW" altLang="en-US" smtClean="0"/>
              <a:t>2021/11/2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4A76121C-3EF2-40DF-945F-74855111A4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1C432B3-503B-4CA5-8807-1A61CF237B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4AA53A-4CE7-4EA9-9CE1-FD17FB3BEBC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407225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368894-CE52-4C63-8C32-03CB5B3330FF}" type="datetimeFigureOut">
              <a:rPr lang="zh-TW" altLang="en-US" smtClean="0"/>
              <a:t>2021/11/2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6F5F86-B0F1-43BF-B309-396ECD5630C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4822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>
              <a:latin typeface="游ゴシック"/>
              <a:ea typeface="游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F5F86-B0F1-43BF-B309-396ECD5630CA}" type="slidenum">
              <a:rPr lang="zh-TW" altLang="en-US" smtClean="0"/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22407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F5F86-B0F1-43BF-B309-396ECD5630CA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535344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8681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863021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5" name="Shape 3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698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0036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80763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Shape 42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50434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F5F86-B0F1-43BF-B309-396ECD5630CA}" type="slidenum">
              <a:rPr lang="zh-TW" altLang="en-US" smtClean="0"/>
              <a:t>27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5086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b26bb3165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b26bb3165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5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348774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84678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cf1c6ddcaf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cf1c6ddcaf_0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46001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F5F86-B0F1-43BF-B309-396ECD5630CA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1245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cf1c6ddcaf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cf1c6ddcaf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538191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cf1c6ddcaf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cf1c6ddcaf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15913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95189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>
              <a:latin typeface="游ゴシック"/>
              <a:ea typeface="游ゴシック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F5F86-B0F1-43BF-B309-396ECD5630CA}" type="slidenum">
              <a:rPr lang="zh-TW" altLang="en-US" smtClean="0"/>
              <a:t>37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6484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61216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50955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新細明體"/>
              <a:ea typeface="新細明體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F594D0-86F4-4239-AFF9-7FF5FBDEDC71}" type="slidenum">
              <a:rPr lang="en-US" altLang="zh-TW"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38583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新細明體"/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F5F86-B0F1-43BF-B309-396ECD5630CA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06314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>
              <a:latin typeface="等线"/>
              <a:ea typeface="等线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F5F86-B0F1-43BF-B309-396ECD5630CA}" type="slidenum">
              <a:rPr lang="zh-TW" altLang="en-US" smtClean="0"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53701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dirty="0">
              <a:latin typeface="新細明體"/>
              <a:ea typeface="新細明體"/>
              <a:cs typeface="Calibri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6F5F86-B0F1-43BF-B309-396ECD5630CA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2053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6F5F86-B0F1-43BF-B309-396ECD5630CA}" type="slidenum">
              <a:rPr lang="zh-TW" altLang="en-US" smtClean="0"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13796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" y="2532"/>
            <a:ext cx="9143363" cy="5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334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</p:spPr>
        <p:txBody>
          <a:bodyPr>
            <a:normAutofit/>
          </a:bodyPr>
          <a:lstStyle>
            <a:lvl1pPr>
              <a:defRPr sz="38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70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378"/>
            <a:ext cx="9143999" cy="513874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</p:spPr>
        <p:txBody>
          <a:bodyPr>
            <a:normAutofit/>
          </a:bodyPr>
          <a:lstStyle>
            <a:lvl1pPr>
              <a:defRPr sz="3800" b="1">
                <a:solidFill>
                  <a:srgbClr val="E2CB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72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30" y="2378"/>
            <a:ext cx="9135538" cy="513874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</p:spPr>
        <p:txBody>
          <a:bodyPr>
            <a:normAutofit/>
          </a:bodyPr>
          <a:lstStyle>
            <a:lvl1pPr>
              <a:defRPr sz="3800" b="1">
                <a:solidFill>
                  <a:srgbClr val="E2CB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249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1" y="1338"/>
            <a:ext cx="9135536" cy="514081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</p:spPr>
        <p:txBody>
          <a:bodyPr>
            <a:normAutofit/>
          </a:bodyPr>
          <a:lstStyle>
            <a:lvl1pPr>
              <a:defRPr sz="3800" b="1">
                <a:solidFill>
                  <a:srgbClr val="E2CB9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704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CC6B3A1-57D5-4E10-B705-9D970ACF90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6" y="3716"/>
            <a:ext cx="9127086" cy="51360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3535B788-A06C-414C-BE28-DEB5649BA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3" y="91440"/>
            <a:ext cx="7886700" cy="822960"/>
          </a:xfrm>
        </p:spPr>
        <p:txBody>
          <a:bodyPr>
            <a:normAutofit/>
          </a:bodyPr>
          <a:lstStyle>
            <a:lvl1pPr>
              <a:defRPr sz="3800" b="1"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814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61100-966E-48AE-A1CA-A18912E9B7BF}" type="datetimeFigureOut">
              <a:rPr lang="zh-TW" altLang="en-US" smtClean="0"/>
              <a:t>2021/11/2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BEF51-7B07-49CF-BE6F-EA381E9C16B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66140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>
  <p:cSld name="Title &amp; Content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12DC0BD-B16F-48B5-9400-F4DC84769E2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矩形: 圓角 5">
            <a:extLst>
              <a:ext uri="{FF2B5EF4-FFF2-40B4-BE49-F238E27FC236}">
                <a16:creationId xmlns:a16="http://schemas.microsoft.com/office/drawing/2014/main" id="{68C2FC71-E5BF-4575-B230-60559BB3DD91}"/>
              </a:ext>
            </a:extLst>
          </p:cNvPr>
          <p:cNvSpPr/>
          <p:nvPr userDrawn="1"/>
        </p:nvSpPr>
        <p:spPr>
          <a:xfrm>
            <a:off x="245900" y="1073150"/>
            <a:ext cx="8663150" cy="4070350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  <a:effectLst>
            <a:outerShdw blurRad="292100" dist="342900" dir="72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6" name="Google Shape;126;p11"/>
          <p:cNvSpPr txBox="1">
            <a:spLocks noGrp="1"/>
          </p:cNvSpPr>
          <p:nvPr>
            <p:ph type="title"/>
          </p:nvPr>
        </p:nvSpPr>
        <p:spPr>
          <a:xfrm>
            <a:off x="468150" y="225525"/>
            <a:ext cx="7598400" cy="68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 b="0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1"/>
          <p:cNvSpPr txBox="1">
            <a:spLocks noGrp="1"/>
          </p:cNvSpPr>
          <p:nvPr>
            <p:ph type="body" idx="1"/>
          </p:nvPr>
        </p:nvSpPr>
        <p:spPr>
          <a:xfrm>
            <a:off x="597300" y="1262375"/>
            <a:ext cx="7340100" cy="309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600"/>
              </a:spcBef>
              <a:spcAft>
                <a:spcPts val="0"/>
              </a:spcAft>
              <a:buSzPts val="1600"/>
              <a:buNone/>
              <a:defRPr>
                <a:solidFill>
                  <a:schemeClr val="tx1"/>
                </a:solidFill>
                <a:latin typeface="+mj-lt"/>
                <a:ea typeface="微軟正黑體" panose="020B0604030504040204" pitchFamily="34" charset="-120"/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￮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2071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528EE3B-C647-4B2F-922B-F61032710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BA3C8C3C-DB6A-4955-A1D4-FD27BFEF81C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533" y="1039283"/>
            <a:ext cx="8640234" cy="4104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21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4F544-0B72-431A-B631-4FA3E5F2A33E}" type="datetimeFigureOut">
              <a:rPr lang="zh-TW" altLang="en-US" smtClean="0"/>
              <a:t>2021/11/2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03733-EA9C-4FC2-8676-01C971E7FF8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5732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3" r:id="rId2"/>
    <p:sldLayoutId id="2147483683" r:id="rId3"/>
    <p:sldLayoutId id="2147483684" r:id="rId4"/>
    <p:sldLayoutId id="2147483685" r:id="rId5"/>
    <p:sldLayoutId id="2147483681" r:id="rId6"/>
    <p:sldLayoutId id="2147483682" r:id="rId7"/>
    <p:sldLayoutId id="2147483686" r:id="rId8"/>
    <p:sldLayoutId id="2147483698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.svg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svg"/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svg"/><Relationship Id="rId5" Type="http://schemas.openxmlformats.org/officeDocument/2006/relationships/image" Target="../media/image77.png"/><Relationship Id="rId4" Type="http://schemas.openxmlformats.org/officeDocument/2006/relationships/image" Target="../media/image76.png"/><Relationship Id="rId9" Type="http://schemas.openxmlformats.org/officeDocument/2006/relationships/image" Target="../media/image7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svg"/><Relationship Id="rId3" Type="http://schemas.openxmlformats.org/officeDocument/2006/relationships/image" Target="../media/image91.png"/><Relationship Id="rId7" Type="http://schemas.openxmlformats.org/officeDocument/2006/relationships/image" Target="../media/image93.png"/><Relationship Id="rId12" Type="http://schemas.openxmlformats.org/officeDocument/2006/relationships/image" Target="../media/image114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svg"/><Relationship Id="rId11" Type="http://schemas.openxmlformats.org/officeDocument/2006/relationships/image" Target="../media/image95.png"/><Relationship Id="rId5" Type="http://schemas.openxmlformats.org/officeDocument/2006/relationships/image" Target="../media/image92.png"/><Relationship Id="rId10" Type="http://schemas.openxmlformats.org/officeDocument/2006/relationships/image" Target="../media/image112.svg"/><Relationship Id="rId4" Type="http://schemas.openxmlformats.org/officeDocument/2006/relationships/image" Target="../media/image106.svg"/><Relationship Id="rId9" Type="http://schemas.openxmlformats.org/officeDocument/2006/relationships/image" Target="../media/image9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8.pn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13" Type="http://schemas.openxmlformats.org/officeDocument/2006/relationships/image" Target="../media/image111.png"/><Relationship Id="rId3" Type="http://schemas.openxmlformats.org/officeDocument/2006/relationships/image" Target="../media/image88.png"/><Relationship Id="rId7" Type="http://schemas.openxmlformats.org/officeDocument/2006/relationships/image" Target="../media/image105.pn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11" Type="http://schemas.openxmlformats.org/officeDocument/2006/relationships/image" Target="../media/image109.png"/><Relationship Id="rId5" Type="http://schemas.openxmlformats.org/officeDocument/2006/relationships/image" Target="../media/image103.png"/><Relationship Id="rId10" Type="http://schemas.openxmlformats.org/officeDocument/2006/relationships/image" Target="../media/image108.png"/><Relationship Id="rId4" Type="http://schemas.microsoft.com/office/2007/relationships/hdphoto" Target="../media/hdphoto3.wdp"/><Relationship Id="rId9" Type="http://schemas.openxmlformats.org/officeDocument/2006/relationships/image" Target="../media/image10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5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microsoft.com/office/2007/relationships/hdphoto" Target="../media/hdphoto3.wdp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5.png"/><Relationship Id="rId4" Type="http://schemas.openxmlformats.org/officeDocument/2006/relationships/image" Target="../media/image11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svg"/><Relationship Id="rId13" Type="http://schemas.openxmlformats.org/officeDocument/2006/relationships/image" Target="../media/image126.png"/><Relationship Id="rId18" Type="http://schemas.openxmlformats.org/officeDocument/2006/relationships/image" Target="../media/image131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12" Type="http://schemas.microsoft.com/office/2007/relationships/hdphoto" Target="../media/hdphoto4.wdp"/><Relationship Id="rId17" Type="http://schemas.openxmlformats.org/officeDocument/2006/relationships/image" Target="../media/image130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29.png"/><Relationship Id="rId20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png"/><Relationship Id="rId11" Type="http://schemas.openxmlformats.org/officeDocument/2006/relationships/image" Target="../media/image125.png"/><Relationship Id="rId5" Type="http://schemas.openxmlformats.org/officeDocument/2006/relationships/image" Target="../media/image120.png"/><Relationship Id="rId15" Type="http://schemas.openxmlformats.org/officeDocument/2006/relationships/image" Target="../media/image128.png"/><Relationship Id="rId10" Type="http://schemas.openxmlformats.org/officeDocument/2006/relationships/image" Target="../media/image124.png"/><Relationship Id="rId19" Type="http://schemas.openxmlformats.org/officeDocument/2006/relationships/image" Target="../media/image132.png"/><Relationship Id="rId4" Type="http://schemas.openxmlformats.org/officeDocument/2006/relationships/image" Target="../media/image119.png"/><Relationship Id="rId9" Type="http://schemas.openxmlformats.org/officeDocument/2006/relationships/image" Target="../media/image123.png"/><Relationship Id="rId14" Type="http://schemas.openxmlformats.org/officeDocument/2006/relationships/image" Target="../media/image1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5.png"/><Relationship Id="rId4" Type="http://schemas.microsoft.com/office/2007/relationships/hdphoto" Target="../media/hdphoto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9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3" Type="http://schemas.openxmlformats.org/officeDocument/2006/relationships/image" Target="../media/image141.png"/><Relationship Id="rId7" Type="http://schemas.openxmlformats.org/officeDocument/2006/relationships/image" Target="../media/image145.emf"/><Relationship Id="rId12" Type="http://schemas.openxmlformats.org/officeDocument/2006/relationships/image" Target="../media/image149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11" Type="http://schemas.openxmlformats.org/officeDocument/2006/relationships/image" Target="../media/image15.png"/><Relationship Id="rId5" Type="http://schemas.openxmlformats.org/officeDocument/2006/relationships/image" Target="../media/image143.png"/><Relationship Id="rId10" Type="http://schemas.openxmlformats.org/officeDocument/2006/relationships/image" Target="../media/image148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svg"/><Relationship Id="rId13" Type="http://schemas.openxmlformats.org/officeDocument/2006/relationships/image" Target="../media/image155.png"/><Relationship Id="rId18" Type="http://schemas.openxmlformats.org/officeDocument/2006/relationships/image" Target="../media/image158.png"/><Relationship Id="rId3" Type="http://schemas.openxmlformats.org/officeDocument/2006/relationships/image" Target="../media/image150.png"/><Relationship Id="rId21" Type="http://schemas.openxmlformats.org/officeDocument/2006/relationships/image" Target="../media/image188.svg"/><Relationship Id="rId7" Type="http://schemas.openxmlformats.org/officeDocument/2006/relationships/image" Target="../media/image152.png"/><Relationship Id="rId12" Type="http://schemas.openxmlformats.org/officeDocument/2006/relationships/image" Target="../media/image179.svg"/><Relationship Id="rId17" Type="http://schemas.openxmlformats.org/officeDocument/2006/relationships/image" Target="../media/image157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83.svg"/><Relationship Id="rId20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svg"/><Relationship Id="rId11" Type="http://schemas.openxmlformats.org/officeDocument/2006/relationships/image" Target="../media/image154.png"/><Relationship Id="rId5" Type="http://schemas.openxmlformats.org/officeDocument/2006/relationships/image" Target="../media/image151.png"/><Relationship Id="rId15" Type="http://schemas.openxmlformats.org/officeDocument/2006/relationships/image" Target="../media/image156.png"/><Relationship Id="rId23" Type="http://schemas.openxmlformats.org/officeDocument/2006/relationships/image" Target="../media/image161.png"/><Relationship Id="rId10" Type="http://schemas.openxmlformats.org/officeDocument/2006/relationships/image" Target="../media/image177.svg"/><Relationship Id="rId19" Type="http://schemas.openxmlformats.org/officeDocument/2006/relationships/image" Target="../media/image186.svg"/><Relationship Id="rId4" Type="http://schemas.openxmlformats.org/officeDocument/2006/relationships/image" Target="../media/image171.svg"/><Relationship Id="rId9" Type="http://schemas.openxmlformats.org/officeDocument/2006/relationships/image" Target="../media/image153.png"/><Relationship Id="rId14" Type="http://schemas.openxmlformats.org/officeDocument/2006/relationships/image" Target="../media/image181.svg"/><Relationship Id="rId22" Type="http://schemas.openxmlformats.org/officeDocument/2006/relationships/image" Target="../media/image1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64.png"/><Relationship Id="rId4" Type="http://schemas.openxmlformats.org/officeDocument/2006/relationships/image" Target="../media/image1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99.svg"/><Relationship Id="rId5" Type="http://schemas.openxmlformats.org/officeDocument/2006/relationships/image" Target="../media/image169.png"/><Relationship Id="rId4" Type="http://schemas.openxmlformats.org/officeDocument/2006/relationships/image" Target="../media/image16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03.svg"/><Relationship Id="rId4" Type="http://schemas.openxmlformats.org/officeDocument/2006/relationships/image" Target="../media/image17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73.jpeg"/><Relationship Id="rId7" Type="http://schemas.microsoft.com/office/2007/relationships/hdphoto" Target="../media/hdphoto7.wd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1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6.svg"/><Relationship Id="rId18" Type="http://schemas.openxmlformats.org/officeDocument/2006/relationships/image" Target="../media/image31.svg"/><Relationship Id="rId3" Type="http://schemas.openxmlformats.org/officeDocument/2006/relationships/image" Target="../media/image15.png"/><Relationship Id="rId7" Type="http://schemas.openxmlformats.org/officeDocument/2006/relationships/image" Target="../media/image20.svg"/><Relationship Id="rId12" Type="http://schemas.openxmlformats.org/officeDocument/2006/relationships/image" Target="../media/image19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4.svg"/><Relationship Id="rId5" Type="http://schemas.openxmlformats.org/officeDocument/2006/relationships/image" Target="../media/image18.svg"/><Relationship Id="rId15" Type="http://schemas.openxmlformats.org/officeDocument/2006/relationships/image" Target="../media/image20.png"/><Relationship Id="rId10" Type="http://schemas.openxmlformats.org/officeDocument/2006/relationships/image" Target="../media/image23.svg"/><Relationship Id="rId4" Type="http://schemas.openxmlformats.org/officeDocument/2006/relationships/image" Target="../media/image16.png"/><Relationship Id="rId9" Type="http://schemas.openxmlformats.org/officeDocument/2006/relationships/image" Target="../media/image22.svg"/><Relationship Id="rId14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26" Type="http://schemas.openxmlformats.org/officeDocument/2006/relationships/image" Target="../media/image45.png"/><Relationship Id="rId39" Type="http://schemas.microsoft.com/office/2007/relationships/hdphoto" Target="../media/hdphoto2.wdp"/><Relationship Id="rId21" Type="http://schemas.openxmlformats.org/officeDocument/2006/relationships/image" Target="../media/image40.png"/><Relationship Id="rId34" Type="http://schemas.openxmlformats.org/officeDocument/2006/relationships/image" Target="../media/image53.pn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33" Type="http://schemas.openxmlformats.org/officeDocument/2006/relationships/image" Target="../media/image52.png"/><Relationship Id="rId38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5.png"/><Relationship Id="rId20" Type="http://schemas.openxmlformats.org/officeDocument/2006/relationships/image" Target="../media/image39.png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24" Type="http://schemas.openxmlformats.org/officeDocument/2006/relationships/image" Target="../media/image43.png"/><Relationship Id="rId32" Type="http://schemas.openxmlformats.org/officeDocument/2006/relationships/image" Target="../media/image51.png"/><Relationship Id="rId37" Type="http://schemas.microsoft.com/office/2007/relationships/hdphoto" Target="../media/hdphoto1.wdp"/><Relationship Id="rId40" Type="http://schemas.openxmlformats.org/officeDocument/2006/relationships/image" Target="../media/image57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23" Type="http://schemas.openxmlformats.org/officeDocument/2006/relationships/image" Target="../media/image42.png"/><Relationship Id="rId28" Type="http://schemas.openxmlformats.org/officeDocument/2006/relationships/image" Target="../media/image47.png"/><Relationship Id="rId36" Type="http://schemas.openxmlformats.org/officeDocument/2006/relationships/image" Target="../media/image55.png"/><Relationship Id="rId10" Type="http://schemas.openxmlformats.org/officeDocument/2006/relationships/image" Target="../media/image29.png"/><Relationship Id="rId19" Type="http://schemas.openxmlformats.org/officeDocument/2006/relationships/image" Target="../media/image38.png"/><Relationship Id="rId31" Type="http://schemas.openxmlformats.org/officeDocument/2006/relationships/image" Target="../media/image50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Relationship Id="rId22" Type="http://schemas.openxmlformats.org/officeDocument/2006/relationships/image" Target="../media/image41.png"/><Relationship Id="rId27" Type="http://schemas.openxmlformats.org/officeDocument/2006/relationships/image" Target="../media/image46.png"/><Relationship Id="rId30" Type="http://schemas.openxmlformats.org/officeDocument/2006/relationships/image" Target="../media/image49.png"/><Relationship Id="rId35" Type="http://schemas.openxmlformats.org/officeDocument/2006/relationships/image" Target="../media/image54.png"/><Relationship Id="rId8" Type="http://schemas.openxmlformats.org/officeDocument/2006/relationships/image" Target="../media/image27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0533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直線單箭頭接點 37">
            <a:extLst>
              <a:ext uri="{FF2B5EF4-FFF2-40B4-BE49-F238E27FC236}">
                <a16:creationId xmlns:a16="http://schemas.microsoft.com/office/drawing/2014/main" id="{AC08713C-94D9-4E90-ADC5-80BD810B597F}"/>
              </a:ext>
            </a:extLst>
          </p:cNvPr>
          <p:cNvCxnSpPr>
            <a:cxnSpLocks/>
          </p:cNvCxnSpPr>
          <p:nvPr/>
        </p:nvCxnSpPr>
        <p:spPr>
          <a:xfrm>
            <a:off x="2426513" y="3638224"/>
            <a:ext cx="11692" cy="701102"/>
          </a:xfrm>
          <a:prstGeom prst="straightConnector1">
            <a:avLst/>
          </a:prstGeom>
          <a:ln w="57150" cap="rnd"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90FDF601-F8AB-4812-A61B-912E343996E5}"/>
              </a:ext>
            </a:extLst>
          </p:cNvPr>
          <p:cNvCxnSpPr>
            <a:cxnSpLocks/>
          </p:cNvCxnSpPr>
          <p:nvPr/>
        </p:nvCxnSpPr>
        <p:spPr>
          <a:xfrm>
            <a:off x="1604433" y="3636849"/>
            <a:ext cx="823290" cy="0"/>
          </a:xfrm>
          <a:prstGeom prst="straightConnector1">
            <a:avLst/>
          </a:prstGeom>
          <a:ln w="57150" cap="rnd"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>
            <a:extLst>
              <a:ext uri="{FF2B5EF4-FFF2-40B4-BE49-F238E27FC236}">
                <a16:creationId xmlns:a16="http://schemas.microsoft.com/office/drawing/2014/main" id="{C7069325-8440-4D84-BEB1-F5367F9F838D}"/>
              </a:ext>
            </a:extLst>
          </p:cNvPr>
          <p:cNvCxnSpPr>
            <a:cxnSpLocks/>
          </p:cNvCxnSpPr>
          <p:nvPr/>
        </p:nvCxnSpPr>
        <p:spPr>
          <a:xfrm flipH="1" flipV="1">
            <a:off x="2438205" y="4342818"/>
            <a:ext cx="4199790" cy="1466"/>
          </a:xfrm>
          <a:prstGeom prst="straightConnector1">
            <a:avLst/>
          </a:prstGeom>
          <a:ln w="57150" cap="rnd"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0B4DAF36-85D1-488F-BEFE-F297B2314FB3}"/>
              </a:ext>
            </a:extLst>
          </p:cNvPr>
          <p:cNvSpPr txBox="1">
            <a:spLocks/>
          </p:cNvSpPr>
          <p:nvPr/>
        </p:nvSpPr>
        <p:spPr>
          <a:xfrm>
            <a:off x="-40563" y="174442"/>
            <a:ext cx="9198131" cy="82296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en-US" altLang="ja-JP" sz="285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VJBOD</a:t>
            </a:r>
            <a:r>
              <a:rPr lang="ja-JP" altLang="en-US" sz="285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クラウドを使用し</a:t>
            </a:r>
            <a:r>
              <a:rPr lang="ja-JP" altLang="en-US" sz="285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て</a:t>
            </a:r>
            <a:r>
              <a:rPr lang="ja-JP" altLang="en-US" sz="285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高</a:t>
            </a:r>
            <a:r>
              <a:rPr lang="ja-JP" altLang="en-US" sz="285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信頼デ</a:t>
            </a:r>
            <a:r>
              <a:rPr lang="ja-JP" altLang="en-US" sz="285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ータベースを作</a:t>
            </a:r>
            <a:r>
              <a:rPr lang="ja-JP" altLang="en-US" sz="285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成</a:t>
            </a:r>
            <a:endParaRPr lang="ja-JP" altLang="en-US" sz="2850" dirty="0">
              <a:solidFill>
                <a:schemeClr val="bg2">
                  <a:lumMod val="1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1BCE1674-7EEB-4682-8535-A146463D2FA1}"/>
              </a:ext>
            </a:extLst>
          </p:cNvPr>
          <p:cNvSpPr/>
          <p:nvPr/>
        </p:nvSpPr>
        <p:spPr>
          <a:xfrm>
            <a:off x="292696" y="1074427"/>
            <a:ext cx="8669666" cy="1208023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ja-JP" altLang="en-US" sz="145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最高の</a:t>
            </a:r>
            <a:r>
              <a:rPr lang="en-US" altLang="ja-JP" sz="145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RAID</a:t>
            </a:r>
            <a:r>
              <a:rPr lang="ja-JP" altLang="en-US" sz="145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保護でさえ、物理</a:t>
            </a:r>
            <a:r>
              <a:rPr lang="ja-JP" altLang="en-US" sz="14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的</a:t>
            </a:r>
            <a:r>
              <a:rPr lang="ja-JP" altLang="en-US" sz="145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に破</a:t>
            </a:r>
            <a:r>
              <a:rPr lang="ja-JP" altLang="en-US" sz="14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損の可能性があります。</a:t>
            </a:r>
          </a:p>
          <a:p>
            <a:r>
              <a:rPr lang="ja-JP" altLang="en-US" sz="14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ファイルの場合、クラウドにアップロードできますが、</a:t>
            </a:r>
            <a:r>
              <a:rPr lang="en-US" altLang="ja-JP" sz="14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iSCSI LUN</a:t>
            </a:r>
            <a:r>
              <a:rPr lang="ja-JP" altLang="en-US" sz="14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はどうですか？</a:t>
            </a:r>
          </a:p>
          <a:p>
            <a:endParaRPr lang="ja-JP" altLang="en-US" sz="145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r>
              <a:rPr lang="en-US" altLang="ja-JP" sz="14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VJBOD</a:t>
            </a:r>
            <a:r>
              <a:rPr lang="ja-JP" altLang="en-US" sz="14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クラウドを</a:t>
            </a:r>
            <a:r>
              <a:rPr lang="ja-JP" altLang="en-US" sz="145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使用すると、</a:t>
            </a:r>
            <a:r>
              <a:rPr lang="en-US" altLang="ja-JP" sz="145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iSCSI LUN</a:t>
            </a:r>
            <a:r>
              <a:rPr lang="ja-JP" altLang="en-US" sz="145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をクラウドで作成し、</a:t>
            </a:r>
            <a:r>
              <a:rPr lang="en-US" altLang="ja-JP" sz="145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NAS</a:t>
            </a:r>
            <a:r>
              <a:rPr lang="ja-JP" altLang="en-US" sz="145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を介して共</a:t>
            </a:r>
            <a:r>
              <a:rPr lang="ja-JP" altLang="en-US" sz="14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有</a:t>
            </a:r>
            <a:r>
              <a:rPr lang="ja-JP" altLang="en-US" sz="145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可能</a:t>
            </a:r>
            <a:r>
              <a:rPr lang="ja-JP" altLang="en-US" sz="14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。</a:t>
            </a:r>
            <a:r>
              <a:rPr lang="ja-JP" altLang="en-US" sz="145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エッジソリューションを使用してパフォーマンスを加速する</a:t>
            </a:r>
            <a:r>
              <a:rPr lang="ja-JP" altLang="en-US" sz="14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と供に、</a:t>
            </a:r>
            <a:r>
              <a:rPr lang="ja-JP" altLang="en-US" sz="145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新しいデバイスがいつでも</a:t>
            </a:r>
            <a:r>
              <a:rPr lang="en-US" altLang="ja-JP" sz="145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LUN</a:t>
            </a:r>
            <a:r>
              <a:rPr lang="ja-JP" altLang="en-US" sz="145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に接続して共有できるようにします。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889B71D1-9839-4467-9D15-BA14E6A671F5}"/>
              </a:ext>
            </a:extLst>
          </p:cNvPr>
          <p:cNvSpPr txBox="1"/>
          <p:nvPr/>
        </p:nvSpPr>
        <p:spPr>
          <a:xfrm>
            <a:off x="3224766" y="3581303"/>
            <a:ext cx="2900137" cy="2616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ja-JP" altLang="en-US" sz="1100" b="1" dirty="0" smtClean="0">
                <a:solidFill>
                  <a:srgbClr val="D2660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必要に応じて、他の</a:t>
            </a:r>
            <a:r>
              <a:rPr lang="en-US" altLang="ja-JP" sz="1100" b="1" dirty="0" smtClean="0">
                <a:solidFill>
                  <a:srgbClr val="D2660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NAS</a:t>
            </a:r>
            <a:r>
              <a:rPr lang="ja-JP" altLang="en-US" sz="1100" b="1" dirty="0" smtClean="0">
                <a:solidFill>
                  <a:srgbClr val="D2660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から</a:t>
            </a:r>
            <a:r>
              <a:rPr lang="en-US" altLang="ja-JP" sz="1100" b="1" dirty="0" smtClean="0">
                <a:solidFill>
                  <a:srgbClr val="D2660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LUN</a:t>
            </a:r>
            <a:r>
              <a:rPr lang="ja-JP" altLang="en-US" sz="1100" b="1" dirty="0" smtClean="0">
                <a:solidFill>
                  <a:srgbClr val="D2660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にアクセス</a:t>
            </a:r>
            <a:endParaRPr lang="zh-TW" altLang="en-US" sz="1100" b="1" dirty="0">
              <a:solidFill>
                <a:srgbClr val="D26604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35" name="圖片 35">
            <a:extLst>
              <a:ext uri="{FF2B5EF4-FFF2-40B4-BE49-F238E27FC236}">
                <a16:creationId xmlns:a16="http://schemas.microsoft.com/office/drawing/2014/main" id="{B961AA89-9913-47EC-BEBA-11410AFAEB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46" y="2328496"/>
            <a:ext cx="2076451" cy="2069124"/>
          </a:xfrm>
          <a:prstGeom prst="rect">
            <a:avLst/>
          </a:prstGeom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70F73F8B-B191-47C1-8774-AD8F995459CE}"/>
              </a:ext>
            </a:extLst>
          </p:cNvPr>
          <p:cNvSpPr txBox="1"/>
          <p:nvPr/>
        </p:nvSpPr>
        <p:spPr>
          <a:xfrm>
            <a:off x="-179421" y="4221386"/>
            <a:ext cx="2134518" cy="43088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ja-JP" altLang="en-US" sz="1100" b="1" dirty="0" smtClean="0">
                <a:solidFill>
                  <a:srgbClr val="D2660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オブジェクトベースの</a:t>
            </a:r>
            <a:endParaRPr lang="en-US" altLang="ja-JP" sz="1100" b="1" dirty="0" smtClean="0">
              <a:solidFill>
                <a:srgbClr val="D26604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algn="r"/>
            <a:r>
              <a:rPr lang="ja-JP" altLang="en-US" sz="1100" b="1" dirty="0">
                <a:solidFill>
                  <a:srgbClr val="D2660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クラウ</a:t>
            </a:r>
            <a:r>
              <a:rPr lang="ja-JP" altLang="en-US" sz="1100" b="1" dirty="0" smtClean="0">
                <a:solidFill>
                  <a:srgbClr val="D2660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ド</a:t>
            </a:r>
            <a:r>
              <a:rPr lang="en-US" altLang="ja-JP" sz="1100" b="1" dirty="0" smtClean="0">
                <a:solidFill>
                  <a:srgbClr val="D2660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LUN</a:t>
            </a:r>
            <a:endParaRPr lang="zh-TW" altLang="en-US" sz="1100" b="1" dirty="0">
              <a:solidFill>
                <a:srgbClr val="D26604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cxnSp>
        <p:nvCxnSpPr>
          <p:cNvPr id="26" name="直線單箭頭接點 25">
            <a:extLst>
              <a:ext uri="{FF2B5EF4-FFF2-40B4-BE49-F238E27FC236}">
                <a16:creationId xmlns:a16="http://schemas.microsoft.com/office/drawing/2014/main" id="{65276684-5436-4456-9E4E-D883899D9565}"/>
              </a:ext>
            </a:extLst>
          </p:cNvPr>
          <p:cNvCxnSpPr>
            <a:cxnSpLocks/>
          </p:cNvCxnSpPr>
          <p:nvPr/>
        </p:nvCxnSpPr>
        <p:spPr>
          <a:xfrm>
            <a:off x="6623435" y="3779226"/>
            <a:ext cx="9074" cy="563592"/>
          </a:xfrm>
          <a:prstGeom prst="straightConnector1">
            <a:avLst/>
          </a:prstGeom>
          <a:ln w="57150" cap="rnd"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78A68743-DAD5-4BBE-81B1-FA4AC8842DAF}"/>
              </a:ext>
            </a:extLst>
          </p:cNvPr>
          <p:cNvCxnSpPr>
            <a:cxnSpLocks/>
          </p:cNvCxnSpPr>
          <p:nvPr/>
        </p:nvCxnSpPr>
        <p:spPr>
          <a:xfrm flipV="1">
            <a:off x="6622220" y="3768101"/>
            <a:ext cx="504093" cy="1466"/>
          </a:xfrm>
          <a:prstGeom prst="straightConnector1">
            <a:avLst/>
          </a:prstGeom>
          <a:ln w="57150" cap="rnd">
            <a:prstDash val="solid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圖片 6" descr="一張含有 監視器, 牆, 坐 的圖片&#10;&#10;描述是以高可信度產生">
            <a:extLst>
              <a:ext uri="{FF2B5EF4-FFF2-40B4-BE49-F238E27FC236}">
                <a16:creationId xmlns:a16="http://schemas.microsoft.com/office/drawing/2014/main" id="{70122383-B4D1-43D7-A62D-E4A5E083B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3228" y="2708102"/>
            <a:ext cx="1844920" cy="1844920"/>
          </a:xfrm>
          <a:prstGeom prst="rect">
            <a:avLst/>
          </a:prstGeom>
        </p:spPr>
      </p:pic>
      <p:pic>
        <p:nvPicPr>
          <p:cNvPr id="23" name="圖片 13" descr="一張含有 室外, 房間, 景色 的圖片&#10;&#10;描述是以高可信度產生">
            <a:extLst>
              <a:ext uri="{FF2B5EF4-FFF2-40B4-BE49-F238E27FC236}">
                <a16:creationId xmlns:a16="http://schemas.microsoft.com/office/drawing/2014/main" id="{AD64961F-90AE-4AD9-A9E6-25154CAC5C0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7321" y="3327911"/>
            <a:ext cx="735624" cy="730815"/>
          </a:xfrm>
          <a:prstGeom prst="rect">
            <a:avLst/>
          </a:prstGeom>
        </p:spPr>
      </p:pic>
      <p:sp>
        <p:nvSpPr>
          <p:cNvPr id="29" name="文字方塊 28">
            <a:extLst>
              <a:ext uri="{FF2B5EF4-FFF2-40B4-BE49-F238E27FC236}">
                <a16:creationId xmlns:a16="http://schemas.microsoft.com/office/drawing/2014/main" id="{91009AAE-1DF9-4258-A66E-C43C2F8B3DCA}"/>
              </a:ext>
            </a:extLst>
          </p:cNvPr>
          <p:cNvSpPr txBox="1"/>
          <p:nvPr/>
        </p:nvSpPr>
        <p:spPr>
          <a:xfrm>
            <a:off x="6297036" y="2302112"/>
            <a:ext cx="2622307" cy="430887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ja-JP" altLang="en-US" sz="1100" b="1" dirty="0" smtClean="0">
                <a:solidFill>
                  <a:srgbClr val="D2660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アプリケーションに信頼性の高いデータベースバックアップソリューションを用意</a:t>
            </a:r>
            <a:endParaRPr lang="zh-TW" sz="1100" b="1" dirty="0">
              <a:solidFill>
                <a:srgbClr val="D26604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5" name="文字方塊 24">
            <a:extLst>
              <a:ext uri="{FF2B5EF4-FFF2-40B4-BE49-F238E27FC236}">
                <a16:creationId xmlns:a16="http://schemas.microsoft.com/office/drawing/2014/main" id="{CD17C60F-B73C-4F46-8C6C-7783BB695287}"/>
              </a:ext>
            </a:extLst>
          </p:cNvPr>
          <p:cNvSpPr txBox="1"/>
          <p:nvPr/>
        </p:nvSpPr>
        <p:spPr>
          <a:xfrm>
            <a:off x="4000143" y="4724231"/>
            <a:ext cx="4852804" cy="230832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* </a:t>
            </a:r>
            <a:r>
              <a:rPr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1</a:t>
            </a:r>
            <a:r>
              <a:rPr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つのクラウド</a:t>
            </a:r>
            <a:r>
              <a:rPr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LUN</a:t>
            </a:r>
            <a:r>
              <a:rPr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は一度に</a:t>
            </a:r>
            <a:r>
              <a:rPr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1</a:t>
            </a:r>
            <a:r>
              <a:rPr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つの</a:t>
            </a:r>
            <a:r>
              <a:rPr lang="en-US" altLang="ja-JP" sz="9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NAS</a:t>
            </a:r>
            <a:r>
              <a:rPr lang="ja-JP" altLang="en-US" sz="9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でのみ接続できます</a:t>
            </a:r>
          </a:p>
        </p:txBody>
      </p:sp>
      <p:pic>
        <p:nvPicPr>
          <p:cNvPr id="30" name="圖片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7546" y="2620332"/>
            <a:ext cx="1899841" cy="1187612"/>
          </a:xfrm>
          <a:prstGeom prst="rect">
            <a:avLst/>
          </a:prstGeom>
          <a:effectLst>
            <a:outerShdw blurRad="228600" dist="203200" dir="2700000" algn="tl" rotWithShape="0">
              <a:prstClr val="black">
                <a:alpha val="32000"/>
              </a:prstClr>
            </a:outerShdw>
          </a:effectLst>
        </p:spPr>
      </p:pic>
      <p:pic>
        <p:nvPicPr>
          <p:cNvPr id="11" name="圖片 11">
            <a:extLst>
              <a:ext uri="{FF2B5EF4-FFF2-40B4-BE49-F238E27FC236}">
                <a16:creationId xmlns:a16="http://schemas.microsoft.com/office/drawing/2014/main" id="{516F4772-D981-4C9A-81D3-C039E378D12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1740" y="2330106"/>
            <a:ext cx="1145931" cy="1145931"/>
          </a:xfrm>
          <a:prstGeom prst="rect">
            <a:avLst/>
          </a:prstGeom>
        </p:spPr>
      </p:pic>
      <p:pic>
        <p:nvPicPr>
          <p:cNvPr id="33" name="圖片 33">
            <a:extLst>
              <a:ext uri="{FF2B5EF4-FFF2-40B4-BE49-F238E27FC236}">
                <a16:creationId xmlns:a16="http://schemas.microsoft.com/office/drawing/2014/main" id="{2A521C30-A59B-471B-A298-DFA501B74B4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28354" y="2425356"/>
            <a:ext cx="1116625" cy="1109298"/>
          </a:xfrm>
          <a:prstGeom prst="rect">
            <a:avLst/>
          </a:prstGeom>
        </p:spPr>
      </p:pic>
      <p:pic>
        <p:nvPicPr>
          <p:cNvPr id="28" name="圖片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2688" y="3872299"/>
            <a:ext cx="1977196" cy="1235967"/>
          </a:xfrm>
          <a:prstGeom prst="rect">
            <a:avLst/>
          </a:prstGeom>
          <a:effectLst>
            <a:outerShdw blurRad="228600" dist="203200" dir="2700000" algn="tl" rotWithShape="0">
              <a:prstClr val="black">
                <a:alpha val="32000"/>
              </a:prstClr>
            </a:outerShdw>
          </a:effectLst>
        </p:spPr>
      </p:pic>
      <p:pic>
        <p:nvPicPr>
          <p:cNvPr id="19" name="圖片 11">
            <a:extLst>
              <a:ext uri="{FF2B5EF4-FFF2-40B4-BE49-F238E27FC236}">
                <a16:creationId xmlns:a16="http://schemas.microsoft.com/office/drawing/2014/main" id="{4580BBD6-0286-4356-BCAE-87E834590A7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0631" y="3779226"/>
            <a:ext cx="1145931" cy="1145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48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圖片 42">
            <a:extLst>
              <a:ext uri="{FF2B5EF4-FFF2-40B4-BE49-F238E27FC236}">
                <a16:creationId xmlns:a16="http://schemas.microsoft.com/office/drawing/2014/main" id="{AEC11765-20F6-4F40-BBAB-C2503D498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485" y="4139353"/>
            <a:ext cx="7371080" cy="74221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8DB26BDD-EBAF-1E4C-BF95-607A1D59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28721"/>
            <a:ext cx="9144000" cy="822960"/>
          </a:xfrm>
          <a:effectLst/>
        </p:spPr>
        <p:txBody>
          <a:bodyPr>
            <a:noAutofit/>
          </a:bodyPr>
          <a:lstStyle/>
          <a:p>
            <a:pPr algn="ctr"/>
            <a:r>
              <a:rPr lang="en-US" altLang="ja-JP" sz="30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2.5GbE</a:t>
            </a:r>
            <a:r>
              <a:rPr lang="ja-JP" altLang="en-US" sz="30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帯域</a:t>
            </a:r>
            <a:r>
              <a:rPr lang="ja-JP" altLang="en-US" sz="30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幅で</a:t>
            </a:r>
            <a:r>
              <a:rPr lang="en-US" altLang="ja-JP" sz="30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SSD</a:t>
            </a:r>
            <a:r>
              <a:rPr lang="ja-JP" altLang="en-US" sz="30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の可能性を引き出します</a:t>
            </a:r>
          </a:p>
        </p:txBody>
      </p:sp>
      <p:pic>
        <p:nvPicPr>
          <p:cNvPr id="87" name="圖片 8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2718" y="2007956"/>
            <a:ext cx="5882614" cy="3677288"/>
          </a:xfrm>
          <a:prstGeom prst="rect">
            <a:avLst/>
          </a:prstGeom>
        </p:spPr>
      </p:pic>
      <p:sp>
        <p:nvSpPr>
          <p:cNvPr id="86" name="Rectangle 2">
            <a:extLst>
              <a:ext uri="{FF2B5EF4-FFF2-40B4-BE49-F238E27FC236}">
                <a16:creationId xmlns:a16="http://schemas.microsoft.com/office/drawing/2014/main" id="{C229B35B-A4B2-0C43-A5FC-D924AA5F8BD2}"/>
              </a:ext>
            </a:extLst>
          </p:cNvPr>
          <p:cNvSpPr/>
          <p:nvPr/>
        </p:nvSpPr>
        <p:spPr>
          <a:xfrm>
            <a:off x="1939610" y="4740586"/>
            <a:ext cx="7607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800" dirty="0" smtClean="0">
                <a:solidFill>
                  <a:srgbClr val="2E2E2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テスト環境：</a:t>
            </a:r>
            <a:r>
              <a:rPr lang="zh-TW" altLang="en-US" sz="800" dirty="0" smtClean="0">
                <a:solidFill>
                  <a:srgbClr val="2E2E2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r>
              <a:rPr lang="en-US" altLang="zh-TW" sz="800" dirty="0">
                <a:solidFill>
                  <a:srgbClr val="2E2E2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TBS</a:t>
            </a:r>
            <a:r>
              <a:rPr lang="en-US" sz="800" dirty="0">
                <a:solidFill>
                  <a:srgbClr val="2E2E2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-464: 4 x Seagate </a:t>
            </a:r>
            <a:r>
              <a:rPr lang="en-US" sz="800" dirty="0" err="1">
                <a:solidFill>
                  <a:srgbClr val="2E2E2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Ironwolf</a:t>
            </a:r>
            <a:r>
              <a:rPr lang="en-US" sz="800" dirty="0">
                <a:solidFill>
                  <a:srgbClr val="2E2E2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510 </a:t>
            </a:r>
            <a:r>
              <a:rPr lang="en-US" altLang="zh-TW" sz="800" dirty="0">
                <a:solidFill>
                  <a:srgbClr val="2E2E2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M.2 2280 </a:t>
            </a:r>
            <a:r>
              <a:rPr lang="en-US" altLang="zh-TW" sz="800" dirty="0" err="1">
                <a:solidFill>
                  <a:srgbClr val="2E2E2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NVMe</a:t>
            </a:r>
            <a:r>
              <a:rPr lang="en-US" altLang="zh-TW" sz="800" dirty="0">
                <a:solidFill>
                  <a:srgbClr val="2E2E2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r>
              <a:rPr lang="en-US" sz="800" dirty="0">
                <a:solidFill>
                  <a:srgbClr val="2E2E2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SSD, RAID 5, QTS 5.0, onboard 8GB RAM</a:t>
            </a:r>
          </a:p>
          <a:p>
            <a:r>
              <a:rPr lang="en-US" altLang="ja-JP" sz="800" dirty="0">
                <a:solidFill>
                  <a:srgbClr val="2E2E2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Client</a:t>
            </a:r>
            <a:r>
              <a:rPr lang="ja-JP" altLang="en-US" sz="800" dirty="0">
                <a:solidFill>
                  <a:srgbClr val="2E2E2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r>
              <a:rPr lang="en-US" sz="800" dirty="0">
                <a:solidFill>
                  <a:srgbClr val="2E2E2E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PC: Windows Server 2019, Intel Xeon W-1250, 32GB RAM, onboard 2.5GbE (Intel i225)</a:t>
            </a:r>
            <a:endParaRPr lang="en-US" sz="800" b="0" i="0" dirty="0">
              <a:solidFill>
                <a:srgbClr val="2E2E2E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cxnSp>
        <p:nvCxnSpPr>
          <p:cNvPr id="46" name="直線單箭頭接點 26">
            <a:extLst>
              <a:ext uri="{FF2B5EF4-FFF2-40B4-BE49-F238E27FC236}">
                <a16:creationId xmlns:a16="http://schemas.microsoft.com/office/drawing/2014/main" id="{894920EC-E956-4CAB-806A-E058FB46837E}"/>
              </a:ext>
            </a:extLst>
          </p:cNvPr>
          <p:cNvCxnSpPr>
            <a:cxnSpLocks/>
          </p:cNvCxnSpPr>
          <p:nvPr/>
        </p:nvCxnSpPr>
        <p:spPr>
          <a:xfrm flipV="1">
            <a:off x="4785782" y="3348440"/>
            <a:ext cx="1631950" cy="837421"/>
          </a:xfrm>
          <a:prstGeom prst="bentConnector3">
            <a:avLst>
              <a:gd name="adj1" fmla="val 68677"/>
            </a:avLst>
          </a:prstGeom>
          <a:noFill/>
          <a:ln w="31750" cap="flat" cmpd="sng">
            <a:solidFill>
              <a:srgbClr val="ED7D31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84" name="直線單箭頭接點 26">
            <a:extLst>
              <a:ext uri="{FF2B5EF4-FFF2-40B4-BE49-F238E27FC236}">
                <a16:creationId xmlns:a16="http://schemas.microsoft.com/office/drawing/2014/main" id="{2FA1A86B-7C03-4330-9857-409F66D1925A}"/>
              </a:ext>
            </a:extLst>
          </p:cNvPr>
          <p:cNvCxnSpPr>
            <a:cxnSpLocks/>
          </p:cNvCxnSpPr>
          <p:nvPr/>
        </p:nvCxnSpPr>
        <p:spPr>
          <a:xfrm rot="16200000" flipV="1">
            <a:off x="2912032" y="3290671"/>
            <a:ext cx="1767652" cy="48756"/>
          </a:xfrm>
          <a:prstGeom prst="bentConnector4">
            <a:avLst>
              <a:gd name="adj1" fmla="val 47331"/>
              <a:gd name="adj2" fmla="val 568865"/>
            </a:avLst>
          </a:prstGeom>
          <a:noFill/>
          <a:ln w="31750" cap="flat" cmpd="sng">
            <a:solidFill>
              <a:srgbClr val="ED7D31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50" name="圓角矩形 73">
            <a:extLst>
              <a:ext uri="{FF2B5EF4-FFF2-40B4-BE49-F238E27FC236}">
                <a16:creationId xmlns:a16="http://schemas.microsoft.com/office/drawing/2014/main" id="{E575FCF8-B1F9-924F-A7FB-9B96B86903D1}"/>
              </a:ext>
            </a:extLst>
          </p:cNvPr>
          <p:cNvSpPr/>
          <p:nvPr/>
        </p:nvSpPr>
        <p:spPr>
          <a:xfrm>
            <a:off x="2820899" y="1251152"/>
            <a:ext cx="1606843" cy="2200299"/>
          </a:xfrm>
          <a:prstGeom prst="roundRect">
            <a:avLst>
              <a:gd name="adj" fmla="val 8630"/>
            </a:avLst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10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51" name="圓角矩形 74">
            <a:extLst>
              <a:ext uri="{FF2B5EF4-FFF2-40B4-BE49-F238E27FC236}">
                <a16:creationId xmlns:a16="http://schemas.microsoft.com/office/drawing/2014/main" id="{954B16CA-A770-1A42-BF97-9F5D61924E28}"/>
              </a:ext>
            </a:extLst>
          </p:cNvPr>
          <p:cNvSpPr/>
          <p:nvPr/>
        </p:nvSpPr>
        <p:spPr>
          <a:xfrm>
            <a:off x="5146103" y="1251152"/>
            <a:ext cx="1606843" cy="2200299"/>
          </a:xfrm>
          <a:prstGeom prst="roundRect">
            <a:avLst>
              <a:gd name="adj" fmla="val 8630"/>
            </a:avLst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10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52" name="Shape 81">
            <a:extLst>
              <a:ext uri="{FF2B5EF4-FFF2-40B4-BE49-F238E27FC236}">
                <a16:creationId xmlns:a16="http://schemas.microsoft.com/office/drawing/2014/main" id="{0C033AE8-224F-6642-B9B7-AF63912F3208}"/>
              </a:ext>
            </a:extLst>
          </p:cNvPr>
          <p:cNvSpPr txBox="1"/>
          <p:nvPr/>
        </p:nvSpPr>
        <p:spPr>
          <a:xfrm>
            <a:off x="3000523" y="2912770"/>
            <a:ext cx="565933" cy="27874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600" b="1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Upload</a:t>
            </a:r>
            <a:endParaRPr lang="zh-TW" sz="600" b="1" i="0" u="none" strike="noStrike" cap="none">
              <a:solidFill>
                <a:schemeClr val="tx1">
                  <a:lumMod val="65000"/>
                  <a:lumOff val="3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53" name="Shape 82">
            <a:extLst>
              <a:ext uri="{FF2B5EF4-FFF2-40B4-BE49-F238E27FC236}">
                <a16:creationId xmlns:a16="http://schemas.microsoft.com/office/drawing/2014/main" id="{396F8E54-AB98-8A42-91C5-B6FC675ECF7F}"/>
              </a:ext>
            </a:extLst>
          </p:cNvPr>
          <p:cNvSpPr txBox="1"/>
          <p:nvPr/>
        </p:nvSpPr>
        <p:spPr>
          <a:xfrm>
            <a:off x="3681046" y="2912770"/>
            <a:ext cx="565933" cy="27874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600" b="1">
                <a:solidFill>
                  <a:schemeClr val="tx1">
                    <a:lumMod val="65000"/>
                    <a:lumOff val="3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Download</a:t>
            </a:r>
            <a:endParaRPr lang="zh-TW" sz="600" b="1" i="0" u="none" strike="noStrike" cap="none">
              <a:solidFill>
                <a:schemeClr val="tx1">
                  <a:lumMod val="65000"/>
                  <a:lumOff val="3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57" name="Shape 81">
            <a:extLst>
              <a:ext uri="{FF2B5EF4-FFF2-40B4-BE49-F238E27FC236}">
                <a16:creationId xmlns:a16="http://schemas.microsoft.com/office/drawing/2014/main" id="{418CA5EC-C652-5948-90A0-0BB07ECD48CA}"/>
              </a:ext>
            </a:extLst>
          </p:cNvPr>
          <p:cNvSpPr txBox="1"/>
          <p:nvPr/>
        </p:nvSpPr>
        <p:spPr>
          <a:xfrm>
            <a:off x="5327138" y="2912770"/>
            <a:ext cx="565933" cy="27874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600" b="1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Upload</a:t>
            </a:r>
            <a:endParaRPr lang="zh-TW" sz="600" b="1" i="0" u="none" strike="noStrike" cap="none">
              <a:solidFill>
                <a:schemeClr val="tx1">
                  <a:lumMod val="65000"/>
                  <a:lumOff val="3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58" name="Shape 82">
            <a:extLst>
              <a:ext uri="{FF2B5EF4-FFF2-40B4-BE49-F238E27FC236}">
                <a16:creationId xmlns:a16="http://schemas.microsoft.com/office/drawing/2014/main" id="{E54AF59F-5C96-0C46-BB71-D43E599A3E48}"/>
              </a:ext>
            </a:extLst>
          </p:cNvPr>
          <p:cNvSpPr txBox="1"/>
          <p:nvPr/>
        </p:nvSpPr>
        <p:spPr>
          <a:xfrm>
            <a:off x="6006035" y="2912770"/>
            <a:ext cx="565933" cy="27874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en-US" altLang="zh-TW" sz="600" b="1" i="0" u="none" strike="noStrike" cap="none">
                <a:solidFill>
                  <a:schemeClr val="tx1">
                    <a:lumMod val="65000"/>
                    <a:lumOff val="3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Download</a:t>
            </a:r>
            <a:endParaRPr lang="zh-TW" sz="600" b="1" i="0" u="none" strike="noStrike" cap="none">
              <a:solidFill>
                <a:schemeClr val="tx1">
                  <a:lumMod val="65000"/>
                  <a:lumOff val="3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grpSp>
        <p:nvGrpSpPr>
          <p:cNvPr id="59" name="群組 107">
            <a:extLst>
              <a:ext uri="{FF2B5EF4-FFF2-40B4-BE49-F238E27FC236}">
                <a16:creationId xmlns:a16="http://schemas.microsoft.com/office/drawing/2014/main" id="{90EF4B17-50A1-5D4C-A266-C6C438D8AD77}"/>
              </a:ext>
            </a:extLst>
          </p:cNvPr>
          <p:cNvGrpSpPr/>
          <p:nvPr/>
        </p:nvGrpSpPr>
        <p:grpSpPr>
          <a:xfrm>
            <a:off x="2612322" y="1327524"/>
            <a:ext cx="4244127" cy="1589372"/>
            <a:chOff x="3211849" y="1319826"/>
            <a:chExt cx="4950804" cy="2325750"/>
          </a:xfrm>
        </p:grpSpPr>
        <p:cxnSp>
          <p:nvCxnSpPr>
            <p:cNvPr id="76" name="Shape 90">
              <a:extLst>
                <a:ext uri="{FF2B5EF4-FFF2-40B4-BE49-F238E27FC236}">
                  <a16:creationId xmlns:a16="http://schemas.microsoft.com/office/drawing/2014/main" id="{3F4B9E39-48EB-FB41-8926-1E04DFA2A28C}"/>
                </a:ext>
              </a:extLst>
            </p:cNvPr>
            <p:cNvCxnSpPr/>
            <p:nvPr/>
          </p:nvCxnSpPr>
          <p:spPr>
            <a:xfrm>
              <a:off x="3211849" y="3311197"/>
              <a:ext cx="4950776" cy="2484"/>
            </a:xfrm>
            <a:prstGeom prst="straightConnector1">
              <a:avLst/>
            </a:prstGeom>
            <a:noFill/>
            <a:ln w="6350" cap="flat" cmpd="sng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Shape 89">
              <a:extLst>
                <a:ext uri="{FF2B5EF4-FFF2-40B4-BE49-F238E27FC236}">
                  <a16:creationId xmlns:a16="http://schemas.microsoft.com/office/drawing/2014/main" id="{8FF54262-3D56-4647-B7EF-D857467578CE}"/>
                </a:ext>
              </a:extLst>
            </p:cNvPr>
            <p:cNvCxnSpPr/>
            <p:nvPr/>
          </p:nvCxnSpPr>
          <p:spPr>
            <a:xfrm>
              <a:off x="3211851" y="2979302"/>
              <a:ext cx="4950799" cy="2484"/>
            </a:xfrm>
            <a:prstGeom prst="straightConnector1">
              <a:avLst/>
            </a:prstGeom>
            <a:noFill/>
            <a:ln w="6350" cap="flat" cmpd="sng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Shape 93">
              <a:extLst>
                <a:ext uri="{FF2B5EF4-FFF2-40B4-BE49-F238E27FC236}">
                  <a16:creationId xmlns:a16="http://schemas.microsoft.com/office/drawing/2014/main" id="{9E3A2515-B582-2142-AE62-1F0B45C840FF}"/>
                </a:ext>
              </a:extLst>
            </p:cNvPr>
            <p:cNvCxnSpPr/>
            <p:nvPr/>
          </p:nvCxnSpPr>
          <p:spPr>
            <a:xfrm>
              <a:off x="3211851" y="3643092"/>
              <a:ext cx="4950802" cy="2484"/>
            </a:xfrm>
            <a:prstGeom prst="straightConnector1">
              <a:avLst/>
            </a:prstGeom>
            <a:noFill/>
            <a:ln w="6350" cap="flat" cmpd="sng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Shape 89">
              <a:extLst>
                <a:ext uri="{FF2B5EF4-FFF2-40B4-BE49-F238E27FC236}">
                  <a16:creationId xmlns:a16="http://schemas.microsoft.com/office/drawing/2014/main" id="{CA6CD141-DD6F-B049-9098-3A9CC68A103E}"/>
                </a:ext>
              </a:extLst>
            </p:cNvPr>
            <p:cNvCxnSpPr/>
            <p:nvPr/>
          </p:nvCxnSpPr>
          <p:spPr>
            <a:xfrm>
              <a:off x="3211851" y="2647407"/>
              <a:ext cx="4950799" cy="2484"/>
            </a:xfrm>
            <a:prstGeom prst="straightConnector1">
              <a:avLst/>
            </a:prstGeom>
            <a:noFill/>
            <a:ln w="6350" cap="flat" cmpd="sng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Shape 89">
              <a:extLst>
                <a:ext uri="{FF2B5EF4-FFF2-40B4-BE49-F238E27FC236}">
                  <a16:creationId xmlns:a16="http://schemas.microsoft.com/office/drawing/2014/main" id="{57BAEFEB-DC84-8947-BF4C-E8694DBDB5C2}"/>
                </a:ext>
              </a:extLst>
            </p:cNvPr>
            <p:cNvCxnSpPr/>
            <p:nvPr/>
          </p:nvCxnSpPr>
          <p:spPr>
            <a:xfrm>
              <a:off x="3211851" y="2315512"/>
              <a:ext cx="4950799" cy="2484"/>
            </a:xfrm>
            <a:prstGeom prst="straightConnector1">
              <a:avLst/>
            </a:prstGeom>
            <a:noFill/>
            <a:ln w="6350" cap="flat" cmpd="sng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Shape 89">
              <a:extLst>
                <a:ext uri="{FF2B5EF4-FFF2-40B4-BE49-F238E27FC236}">
                  <a16:creationId xmlns:a16="http://schemas.microsoft.com/office/drawing/2014/main" id="{BD5CBC94-052F-544C-988B-51E6F4EA524F}"/>
                </a:ext>
              </a:extLst>
            </p:cNvPr>
            <p:cNvCxnSpPr/>
            <p:nvPr/>
          </p:nvCxnSpPr>
          <p:spPr>
            <a:xfrm>
              <a:off x="3211851" y="1983617"/>
              <a:ext cx="4950799" cy="2484"/>
            </a:xfrm>
            <a:prstGeom prst="straightConnector1">
              <a:avLst/>
            </a:prstGeom>
            <a:noFill/>
            <a:ln w="6350" cap="flat" cmpd="sng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Shape 89">
              <a:extLst>
                <a:ext uri="{FF2B5EF4-FFF2-40B4-BE49-F238E27FC236}">
                  <a16:creationId xmlns:a16="http://schemas.microsoft.com/office/drawing/2014/main" id="{48F0E8A3-04DB-084F-8DBC-6428A327F19D}"/>
                </a:ext>
              </a:extLst>
            </p:cNvPr>
            <p:cNvCxnSpPr/>
            <p:nvPr/>
          </p:nvCxnSpPr>
          <p:spPr>
            <a:xfrm>
              <a:off x="3211851" y="1651722"/>
              <a:ext cx="4950799" cy="2484"/>
            </a:xfrm>
            <a:prstGeom prst="straightConnector1">
              <a:avLst/>
            </a:prstGeom>
            <a:noFill/>
            <a:ln w="6350" cap="flat" cmpd="sng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Shape 89">
              <a:extLst>
                <a:ext uri="{FF2B5EF4-FFF2-40B4-BE49-F238E27FC236}">
                  <a16:creationId xmlns:a16="http://schemas.microsoft.com/office/drawing/2014/main" id="{50366B24-FA95-974D-9180-0E6AC701D593}"/>
                </a:ext>
              </a:extLst>
            </p:cNvPr>
            <p:cNvCxnSpPr/>
            <p:nvPr/>
          </p:nvCxnSpPr>
          <p:spPr>
            <a:xfrm>
              <a:off x="3211851" y="1319826"/>
              <a:ext cx="4950799" cy="2484"/>
            </a:xfrm>
            <a:prstGeom prst="straightConnector1">
              <a:avLst/>
            </a:prstGeom>
            <a:noFill/>
            <a:ln w="6350" cap="flat" cmpd="sng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8" name="矩形: 圓角 113">
            <a:extLst>
              <a:ext uri="{FF2B5EF4-FFF2-40B4-BE49-F238E27FC236}">
                <a16:creationId xmlns:a16="http://schemas.microsoft.com/office/drawing/2014/main" id="{6B34D4F8-4AB1-2748-800B-81DD01163987}"/>
              </a:ext>
            </a:extLst>
          </p:cNvPr>
          <p:cNvSpPr/>
          <p:nvPr/>
        </p:nvSpPr>
        <p:spPr>
          <a:xfrm rot="16200000">
            <a:off x="2931755" y="2417144"/>
            <a:ext cx="703470" cy="399351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2000">
                <a:schemeClr val="tx2">
                  <a:lumMod val="75000"/>
                </a:schemeClr>
              </a:gs>
              <a:gs pos="700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  <a:effectLst>
            <a:outerShdw blurRad="50800" dist="127000" dir="1920000" sx="91000" sy="91000" algn="ctr" rotWithShape="0">
              <a:schemeClr val="bg2">
                <a:lumMod val="50000"/>
                <a:alpha val="5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10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69" name="矩形: 圓角 114">
            <a:extLst>
              <a:ext uri="{FF2B5EF4-FFF2-40B4-BE49-F238E27FC236}">
                <a16:creationId xmlns:a16="http://schemas.microsoft.com/office/drawing/2014/main" id="{1A9940C6-6349-1944-8E6F-029B9DD48FBE}"/>
              </a:ext>
            </a:extLst>
          </p:cNvPr>
          <p:cNvSpPr/>
          <p:nvPr/>
        </p:nvSpPr>
        <p:spPr>
          <a:xfrm rot="16200000">
            <a:off x="3644618" y="2449481"/>
            <a:ext cx="638793" cy="39935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2000">
                <a:srgbClr val="1B2911"/>
              </a:gs>
              <a:gs pos="7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  <a:effectLst>
            <a:outerShdw blurRad="50800" dist="127000" dir="1920000" sx="91000" sy="91000" algn="ctr" rotWithShape="0">
              <a:schemeClr val="bg2">
                <a:lumMod val="50000"/>
                <a:alpha val="5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10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70" name="Shape 83">
            <a:extLst>
              <a:ext uri="{FF2B5EF4-FFF2-40B4-BE49-F238E27FC236}">
                <a16:creationId xmlns:a16="http://schemas.microsoft.com/office/drawing/2014/main" id="{AA751938-647B-0245-BE18-EA728AA72C5C}"/>
              </a:ext>
            </a:extLst>
          </p:cNvPr>
          <p:cNvSpPr txBox="1"/>
          <p:nvPr/>
        </p:nvSpPr>
        <p:spPr>
          <a:xfrm>
            <a:off x="3058558" y="2249462"/>
            <a:ext cx="424607" cy="18872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900" b="1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294</a:t>
            </a:r>
            <a:endParaRPr lang="zh-TW" sz="900" b="1" i="0" u="none" strike="noStrike" cap="none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71" name="Shape 83">
            <a:extLst>
              <a:ext uri="{FF2B5EF4-FFF2-40B4-BE49-F238E27FC236}">
                <a16:creationId xmlns:a16="http://schemas.microsoft.com/office/drawing/2014/main" id="{887D8D0C-03CE-5C45-B8D9-CA929BE3A87C}"/>
              </a:ext>
            </a:extLst>
          </p:cNvPr>
          <p:cNvSpPr txBox="1"/>
          <p:nvPr/>
        </p:nvSpPr>
        <p:spPr>
          <a:xfrm>
            <a:off x="3746080" y="2336862"/>
            <a:ext cx="417609" cy="18872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900" b="1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2</a:t>
            </a:r>
            <a:r>
              <a:rPr lang="en-US" altLang="zh-TW" sz="900" b="1" i="0" u="none" strike="noStrike" cap="none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87</a:t>
            </a:r>
            <a:endParaRPr lang="zh-TW" sz="900" b="1" i="0" u="none" strike="noStrike" cap="none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72" name="矩形: 圓角 115">
            <a:extLst>
              <a:ext uri="{FF2B5EF4-FFF2-40B4-BE49-F238E27FC236}">
                <a16:creationId xmlns:a16="http://schemas.microsoft.com/office/drawing/2014/main" id="{BD09918B-CED1-0143-8098-C803642B19B4}"/>
              </a:ext>
            </a:extLst>
          </p:cNvPr>
          <p:cNvSpPr/>
          <p:nvPr/>
        </p:nvSpPr>
        <p:spPr>
          <a:xfrm rot="16200000">
            <a:off x="4929299" y="2098232"/>
            <a:ext cx="1361612" cy="399351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2000">
                <a:schemeClr val="tx2">
                  <a:lumMod val="75000"/>
                </a:schemeClr>
              </a:gs>
              <a:gs pos="700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  <a:effectLst>
            <a:outerShdw blurRad="50800" dist="127000" dir="1920000" sx="91000" sy="91000" algn="ctr" rotWithShape="0">
              <a:schemeClr val="bg2">
                <a:lumMod val="50000"/>
                <a:alpha val="5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10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73" name="矩形: 圓角 116">
            <a:extLst>
              <a:ext uri="{FF2B5EF4-FFF2-40B4-BE49-F238E27FC236}">
                <a16:creationId xmlns:a16="http://schemas.microsoft.com/office/drawing/2014/main" id="{B0C596A3-5EC9-5D43-9D3F-A8F365CBC68B}"/>
              </a:ext>
            </a:extLst>
          </p:cNvPr>
          <p:cNvSpPr/>
          <p:nvPr/>
        </p:nvSpPr>
        <p:spPr>
          <a:xfrm rot="16200000">
            <a:off x="5624892" y="2109848"/>
            <a:ext cx="1328220" cy="399350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62000">
                <a:srgbClr val="1B2911"/>
              </a:gs>
              <a:gs pos="7000">
                <a:schemeClr val="accent6">
                  <a:lumMod val="75000"/>
                </a:schemeClr>
              </a:gs>
            </a:gsLst>
            <a:lin ang="0" scaled="0"/>
          </a:gradFill>
          <a:ln>
            <a:noFill/>
          </a:ln>
          <a:effectLst>
            <a:outerShdw blurRad="50800" dist="127000" dir="1920000" sx="91000" sy="91000" algn="ctr" rotWithShape="0">
              <a:schemeClr val="bg2">
                <a:lumMod val="50000"/>
                <a:alpha val="5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10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74" name="Shape 83">
            <a:extLst>
              <a:ext uri="{FF2B5EF4-FFF2-40B4-BE49-F238E27FC236}">
                <a16:creationId xmlns:a16="http://schemas.microsoft.com/office/drawing/2014/main" id="{8A7453A8-4EF6-D444-BBB4-AFFE1F9D9AFC}"/>
              </a:ext>
            </a:extLst>
          </p:cNvPr>
          <p:cNvSpPr txBox="1"/>
          <p:nvPr/>
        </p:nvSpPr>
        <p:spPr>
          <a:xfrm>
            <a:off x="5385174" y="1601764"/>
            <a:ext cx="439882" cy="18872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900" b="1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586</a:t>
            </a:r>
            <a:endParaRPr lang="zh-TW" sz="900" b="1" i="0" u="none" strike="noStrike" cap="none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75" name="Shape 83">
            <a:extLst>
              <a:ext uri="{FF2B5EF4-FFF2-40B4-BE49-F238E27FC236}">
                <a16:creationId xmlns:a16="http://schemas.microsoft.com/office/drawing/2014/main" id="{8494B6E2-681D-A442-BB80-97E6A3BF6C75}"/>
              </a:ext>
            </a:extLst>
          </p:cNvPr>
          <p:cNvSpPr txBox="1"/>
          <p:nvPr/>
        </p:nvSpPr>
        <p:spPr>
          <a:xfrm>
            <a:off x="6089327" y="1632342"/>
            <a:ext cx="399350" cy="188721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altLang="zh-TW" sz="900" b="1">
                <a:solidFill>
                  <a:schemeClr val="lt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574</a:t>
            </a:r>
            <a:endParaRPr lang="zh-TW" sz="900" b="1" i="0" u="none" strike="noStrike" cap="none">
              <a:solidFill>
                <a:schemeClr val="lt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45" name="Shape 92">
            <a:extLst>
              <a:ext uri="{FF2B5EF4-FFF2-40B4-BE49-F238E27FC236}">
                <a16:creationId xmlns:a16="http://schemas.microsoft.com/office/drawing/2014/main" id="{59752BB4-A7EE-4F83-AD14-2750F175F2C0}"/>
              </a:ext>
            </a:extLst>
          </p:cNvPr>
          <p:cNvSpPr txBox="1"/>
          <p:nvPr/>
        </p:nvSpPr>
        <p:spPr>
          <a:xfrm>
            <a:off x="2193374" y="2810498"/>
            <a:ext cx="354926" cy="16327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800" b="1" i="0" u="none" strike="noStrike" cap="none">
                <a:solidFill>
                  <a:srgbClr val="2A2A2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 0</a:t>
            </a:r>
          </a:p>
        </p:txBody>
      </p:sp>
      <p:sp>
        <p:nvSpPr>
          <p:cNvPr id="47" name="Shape 92">
            <a:extLst>
              <a:ext uri="{FF2B5EF4-FFF2-40B4-BE49-F238E27FC236}">
                <a16:creationId xmlns:a16="http://schemas.microsoft.com/office/drawing/2014/main" id="{D90D4458-D4A1-42B6-BBE6-9EF28BC8ED33}"/>
              </a:ext>
            </a:extLst>
          </p:cNvPr>
          <p:cNvSpPr txBox="1"/>
          <p:nvPr/>
        </p:nvSpPr>
        <p:spPr>
          <a:xfrm>
            <a:off x="2193374" y="2468736"/>
            <a:ext cx="354926" cy="16327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800" b="1" i="0" u="none" strike="noStrike" cap="none">
                <a:solidFill>
                  <a:srgbClr val="2A2A2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 </a:t>
            </a:r>
            <a:r>
              <a:rPr lang="en-US" altLang="zh-TW" sz="800" b="1">
                <a:solidFill>
                  <a:srgbClr val="2A2A2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1</a:t>
            </a:r>
            <a:r>
              <a:rPr lang="en-US" altLang="zh-TW" sz="800" b="1" i="0" u="none" strike="noStrike" cap="none">
                <a:solidFill>
                  <a:srgbClr val="2A2A2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00</a:t>
            </a:r>
            <a:endParaRPr lang="zh-TW" sz="800" b="1" i="0" u="none" strike="noStrike" cap="none">
              <a:solidFill>
                <a:srgbClr val="2A2A2A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48" name="Shape 92">
            <a:extLst>
              <a:ext uri="{FF2B5EF4-FFF2-40B4-BE49-F238E27FC236}">
                <a16:creationId xmlns:a16="http://schemas.microsoft.com/office/drawing/2014/main" id="{F3D0C6D4-7F2B-47A6-89E9-7C911BC1621B}"/>
              </a:ext>
            </a:extLst>
          </p:cNvPr>
          <p:cNvSpPr txBox="1"/>
          <p:nvPr/>
        </p:nvSpPr>
        <p:spPr>
          <a:xfrm>
            <a:off x="2193374" y="2237585"/>
            <a:ext cx="354926" cy="16327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800" b="1" i="0" u="none" strike="noStrike" cap="none">
                <a:solidFill>
                  <a:srgbClr val="2A2A2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 </a:t>
            </a:r>
            <a:r>
              <a:rPr lang="en-US" altLang="zh-TW" sz="800" b="1">
                <a:solidFill>
                  <a:srgbClr val="2A2A2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2</a:t>
            </a:r>
            <a:r>
              <a:rPr lang="en-US" altLang="zh-TW" sz="800" b="1" i="0" u="none" strike="noStrike" cap="none">
                <a:solidFill>
                  <a:srgbClr val="2A2A2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0</a:t>
            </a:r>
            <a:r>
              <a:rPr lang="zh-TW" sz="800" b="1" i="0" u="none" strike="noStrike" cap="none">
                <a:solidFill>
                  <a:srgbClr val="2A2A2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0</a:t>
            </a:r>
          </a:p>
        </p:txBody>
      </p:sp>
      <p:sp>
        <p:nvSpPr>
          <p:cNvPr id="85" name="Shape 92">
            <a:extLst>
              <a:ext uri="{FF2B5EF4-FFF2-40B4-BE49-F238E27FC236}">
                <a16:creationId xmlns:a16="http://schemas.microsoft.com/office/drawing/2014/main" id="{0B1C2984-5991-4209-93F4-B5B75B1035AF}"/>
              </a:ext>
            </a:extLst>
          </p:cNvPr>
          <p:cNvSpPr txBox="1"/>
          <p:nvPr/>
        </p:nvSpPr>
        <p:spPr>
          <a:xfrm>
            <a:off x="2193374" y="2016380"/>
            <a:ext cx="354926" cy="16327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800" b="1" i="0" u="none" strike="noStrike" cap="none">
                <a:solidFill>
                  <a:srgbClr val="2A2A2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 </a:t>
            </a:r>
            <a:r>
              <a:rPr lang="en-US" altLang="zh-TW" sz="800" b="1">
                <a:solidFill>
                  <a:srgbClr val="2A2A2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3</a:t>
            </a:r>
            <a:r>
              <a:rPr lang="en-US" altLang="zh-TW" sz="800" b="1" i="0" u="none" strike="noStrike" cap="none">
                <a:solidFill>
                  <a:srgbClr val="2A2A2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0</a:t>
            </a:r>
            <a:r>
              <a:rPr lang="zh-TW" sz="800" b="1" i="0" u="none" strike="noStrike" cap="none">
                <a:solidFill>
                  <a:srgbClr val="2A2A2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0</a:t>
            </a:r>
          </a:p>
        </p:txBody>
      </p:sp>
      <p:sp>
        <p:nvSpPr>
          <p:cNvPr id="88" name="Shape 92">
            <a:extLst>
              <a:ext uri="{FF2B5EF4-FFF2-40B4-BE49-F238E27FC236}">
                <a16:creationId xmlns:a16="http://schemas.microsoft.com/office/drawing/2014/main" id="{5C4A9851-B3B5-4A0F-A854-CED437113FAB}"/>
              </a:ext>
            </a:extLst>
          </p:cNvPr>
          <p:cNvSpPr txBox="1"/>
          <p:nvPr/>
        </p:nvSpPr>
        <p:spPr>
          <a:xfrm>
            <a:off x="2193374" y="1782307"/>
            <a:ext cx="354926" cy="16327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800" b="1" i="0" u="none" strike="noStrike" cap="none">
                <a:solidFill>
                  <a:srgbClr val="2A2A2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 </a:t>
            </a:r>
            <a:r>
              <a:rPr lang="en-US" altLang="zh-TW" sz="800" b="1">
                <a:solidFill>
                  <a:srgbClr val="2A2A2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4</a:t>
            </a:r>
            <a:r>
              <a:rPr lang="en-US" altLang="zh-TW" sz="800" b="1" i="0" u="none" strike="noStrike" cap="none">
                <a:solidFill>
                  <a:srgbClr val="2A2A2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0</a:t>
            </a:r>
            <a:r>
              <a:rPr lang="zh-TW" sz="800" b="1" i="0" u="none" strike="noStrike" cap="none">
                <a:solidFill>
                  <a:srgbClr val="2A2A2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0</a:t>
            </a:r>
          </a:p>
        </p:txBody>
      </p:sp>
      <p:sp>
        <p:nvSpPr>
          <p:cNvPr id="89" name="Shape 92">
            <a:extLst>
              <a:ext uri="{FF2B5EF4-FFF2-40B4-BE49-F238E27FC236}">
                <a16:creationId xmlns:a16="http://schemas.microsoft.com/office/drawing/2014/main" id="{D59F275B-98E2-456B-9272-174EDB513872}"/>
              </a:ext>
            </a:extLst>
          </p:cNvPr>
          <p:cNvSpPr txBox="1"/>
          <p:nvPr/>
        </p:nvSpPr>
        <p:spPr>
          <a:xfrm>
            <a:off x="2193374" y="1562921"/>
            <a:ext cx="354926" cy="16327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800" b="1" i="0" u="none" strike="noStrike" cap="none">
                <a:solidFill>
                  <a:srgbClr val="2A2A2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 </a:t>
            </a:r>
            <a:r>
              <a:rPr lang="en-US" altLang="zh-TW" sz="800" b="1">
                <a:solidFill>
                  <a:srgbClr val="2A2A2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5</a:t>
            </a:r>
            <a:r>
              <a:rPr lang="en-US" altLang="zh-TW" sz="800" b="1" i="0" u="none" strike="noStrike" cap="none">
                <a:solidFill>
                  <a:srgbClr val="2A2A2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0</a:t>
            </a:r>
            <a:r>
              <a:rPr lang="zh-TW" sz="800" b="1" i="0" u="none" strike="noStrike" cap="none">
                <a:solidFill>
                  <a:srgbClr val="2A2A2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0</a:t>
            </a:r>
          </a:p>
        </p:txBody>
      </p:sp>
      <p:sp>
        <p:nvSpPr>
          <p:cNvPr id="90" name="Shape 92">
            <a:extLst>
              <a:ext uri="{FF2B5EF4-FFF2-40B4-BE49-F238E27FC236}">
                <a16:creationId xmlns:a16="http://schemas.microsoft.com/office/drawing/2014/main" id="{80520666-CFA0-48CA-AEAC-A6907A680165}"/>
              </a:ext>
            </a:extLst>
          </p:cNvPr>
          <p:cNvSpPr txBox="1"/>
          <p:nvPr/>
        </p:nvSpPr>
        <p:spPr>
          <a:xfrm>
            <a:off x="2193374" y="1334754"/>
            <a:ext cx="354926" cy="16327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800" b="1" i="0" u="none" strike="noStrike" cap="none">
                <a:solidFill>
                  <a:srgbClr val="2A2A2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 </a:t>
            </a:r>
            <a:r>
              <a:rPr lang="en-US" altLang="zh-TW" sz="800" b="1">
                <a:solidFill>
                  <a:srgbClr val="2A2A2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6</a:t>
            </a:r>
            <a:r>
              <a:rPr lang="en-US" altLang="zh-TW" sz="800" b="1" i="0" u="none" strike="noStrike" cap="none">
                <a:solidFill>
                  <a:srgbClr val="2A2A2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0</a:t>
            </a:r>
            <a:r>
              <a:rPr lang="zh-TW" sz="800" b="1" i="0" u="none" strike="noStrike" cap="none">
                <a:solidFill>
                  <a:srgbClr val="2A2A2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0</a:t>
            </a:r>
          </a:p>
        </p:txBody>
      </p:sp>
      <p:sp>
        <p:nvSpPr>
          <p:cNvPr id="91" name="Shape 92">
            <a:extLst>
              <a:ext uri="{FF2B5EF4-FFF2-40B4-BE49-F238E27FC236}">
                <a16:creationId xmlns:a16="http://schemas.microsoft.com/office/drawing/2014/main" id="{40107265-DE06-4CCB-8CEA-599072792EA5}"/>
              </a:ext>
            </a:extLst>
          </p:cNvPr>
          <p:cNvSpPr txBox="1"/>
          <p:nvPr/>
        </p:nvSpPr>
        <p:spPr>
          <a:xfrm>
            <a:off x="2193374" y="1098732"/>
            <a:ext cx="354926" cy="163278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F5900"/>
              </a:buClr>
              <a:buSzPct val="25000"/>
              <a:buFont typeface="Arial"/>
              <a:buNone/>
            </a:pPr>
            <a:r>
              <a:rPr lang="zh-TW" sz="800" b="1" i="0" u="none" strike="noStrike" cap="none">
                <a:solidFill>
                  <a:srgbClr val="2A2A2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 </a:t>
            </a:r>
            <a:r>
              <a:rPr lang="en-US" altLang="zh-TW" sz="800" b="1">
                <a:solidFill>
                  <a:srgbClr val="2A2A2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70</a:t>
            </a:r>
            <a:r>
              <a:rPr lang="zh-TW" sz="800" b="1" i="0" u="none" strike="noStrike" cap="none">
                <a:solidFill>
                  <a:srgbClr val="2A2A2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0</a:t>
            </a:r>
          </a:p>
        </p:txBody>
      </p:sp>
      <p:sp>
        <p:nvSpPr>
          <p:cNvPr id="92" name="Shape 89">
            <a:extLst>
              <a:ext uri="{FF2B5EF4-FFF2-40B4-BE49-F238E27FC236}">
                <a16:creationId xmlns:a16="http://schemas.microsoft.com/office/drawing/2014/main" id="{416E671B-CC35-458E-9345-F13960D89D85}"/>
              </a:ext>
            </a:extLst>
          </p:cNvPr>
          <p:cNvSpPr txBox="1"/>
          <p:nvPr/>
        </p:nvSpPr>
        <p:spPr>
          <a:xfrm>
            <a:off x="1935098" y="2920980"/>
            <a:ext cx="646780" cy="242543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lvl="0">
              <a:buClr>
                <a:srgbClr val="9F5900"/>
              </a:buClr>
              <a:buSzPct val="25000"/>
            </a:pPr>
            <a:r>
              <a:rPr lang="en-US" sz="650" b="1">
                <a:solidFill>
                  <a:srgbClr val="2A2A2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 </a:t>
            </a:r>
            <a:r>
              <a:rPr lang="en-US" altLang="zh-TW" sz="650" b="1">
                <a:solidFill>
                  <a:srgbClr val="2A2A2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(</a:t>
            </a:r>
            <a:r>
              <a:rPr lang="en-US" sz="650" b="1">
                <a:solidFill>
                  <a:srgbClr val="2A2A2A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MB/s)</a:t>
            </a:r>
            <a:endParaRPr lang="en-US" sz="650" b="1" i="0" u="none" strike="noStrike" cap="none">
              <a:solidFill>
                <a:srgbClr val="2A2A2A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93" name="Shape 100">
            <a:extLst>
              <a:ext uri="{FF2B5EF4-FFF2-40B4-BE49-F238E27FC236}">
                <a16:creationId xmlns:a16="http://schemas.microsoft.com/office/drawing/2014/main" id="{E26B5908-5281-4E2F-B85A-A99EEB6B235B}"/>
              </a:ext>
            </a:extLst>
          </p:cNvPr>
          <p:cNvSpPr txBox="1"/>
          <p:nvPr/>
        </p:nvSpPr>
        <p:spPr>
          <a:xfrm>
            <a:off x="5150877" y="3144373"/>
            <a:ext cx="1606664" cy="325970"/>
          </a:xfrm>
          <a:prstGeom prst="rect">
            <a:avLst/>
          </a:prstGeom>
          <a:gradFill>
            <a:gsLst>
              <a:gs pos="3000">
                <a:srgbClr val="EF8D4B"/>
              </a:gs>
              <a:gs pos="100000">
                <a:srgbClr val="EB6E19"/>
              </a:gs>
            </a:gsLst>
            <a:lin ang="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ctr">
              <a:buClr>
                <a:srgbClr val="9F5900"/>
              </a:buClr>
              <a:buSzPct val="25000"/>
            </a:pPr>
            <a:r>
              <a:rPr lang="en-US" altLang="zh-TW" sz="1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2 x 2.5GbE </a:t>
            </a:r>
            <a:r>
              <a:rPr lang="en-US" altLang="zh-TW" sz="10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port </a:t>
            </a:r>
            <a:r>
              <a:rPr lang="en-US" altLang="zh-TW" sz="1000" b="1" dirty="0" err="1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trunking</a:t>
            </a:r>
            <a:endParaRPr lang="en-US" altLang="zh-TW" sz="10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94" name="Shape 101">
            <a:extLst>
              <a:ext uri="{FF2B5EF4-FFF2-40B4-BE49-F238E27FC236}">
                <a16:creationId xmlns:a16="http://schemas.microsoft.com/office/drawing/2014/main" id="{3E581164-796B-4195-84B0-E94D19C3FC83}"/>
              </a:ext>
            </a:extLst>
          </p:cNvPr>
          <p:cNvSpPr txBox="1"/>
          <p:nvPr/>
        </p:nvSpPr>
        <p:spPr>
          <a:xfrm>
            <a:off x="2825662" y="3144370"/>
            <a:ext cx="1606843" cy="325971"/>
          </a:xfrm>
          <a:prstGeom prst="rect">
            <a:avLst/>
          </a:prstGeom>
          <a:gradFill>
            <a:gsLst>
              <a:gs pos="3000">
                <a:srgbClr val="EF8D4B"/>
              </a:gs>
              <a:gs pos="100000">
                <a:srgbClr val="EB6E19"/>
              </a:gs>
            </a:gsLst>
            <a:lin ang="0" scaled="0"/>
          </a:gradFill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lvl="0" algn="ctr">
              <a:buClr>
                <a:srgbClr val="9F5900"/>
              </a:buClr>
              <a:buSzPct val="25000"/>
            </a:pPr>
            <a:r>
              <a:rPr lang="en-US" altLang="zh-TW" sz="11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1 x 2.5GbE</a:t>
            </a:r>
          </a:p>
        </p:txBody>
      </p:sp>
    </p:spTree>
    <p:extLst>
      <p:ext uri="{BB962C8B-B14F-4D97-AF65-F5344CB8AC3E}">
        <p14:creationId xmlns:p14="http://schemas.microsoft.com/office/powerpoint/2010/main" val="18555750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圖片 24">
            <a:extLst>
              <a:ext uri="{FF2B5EF4-FFF2-40B4-BE49-F238E27FC236}">
                <a16:creationId xmlns:a16="http://schemas.microsoft.com/office/drawing/2014/main" id="{9C3E05C8-2881-45AE-8E61-D953224BCA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813" y="798896"/>
            <a:ext cx="7634230" cy="4802259"/>
          </a:xfrm>
          <a:prstGeom prst="rect">
            <a:avLst/>
          </a:prstGeom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BE88B492-769A-4903-8C22-3B98183425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132" y="3827314"/>
            <a:ext cx="8695267" cy="6929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AC169-C780-4055-823F-A8D07165E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32859"/>
            <a:ext cx="9143999" cy="822960"/>
          </a:xfrm>
          <a:effectLst/>
        </p:spPr>
        <p:txBody>
          <a:bodyPr>
            <a:normAutofit/>
          </a:bodyPr>
          <a:lstStyle/>
          <a:p>
            <a:pPr algn="ctr"/>
            <a:r>
              <a:rPr lang="en-US" altLang="ja-JP" sz="32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TBS-464</a:t>
            </a:r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正面図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40DD9B-52B7-6D47-B827-243DA7440920}"/>
              </a:ext>
            </a:extLst>
          </p:cNvPr>
          <p:cNvSpPr txBox="1"/>
          <p:nvPr/>
        </p:nvSpPr>
        <p:spPr>
          <a:xfrm>
            <a:off x="670796" y="1373257"/>
            <a:ext cx="153920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USB OTC </a:t>
            </a:r>
            <a:r>
              <a:rPr lang="ja-JP" altLang="en-US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ボタン</a:t>
            </a:r>
            <a:endParaRPr lang="en-US" altLang="zh-CN" sz="15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8CAF36-4989-444D-B218-5CB0AA580097}"/>
              </a:ext>
            </a:extLst>
          </p:cNvPr>
          <p:cNvSpPr txBox="1"/>
          <p:nvPr/>
        </p:nvSpPr>
        <p:spPr>
          <a:xfrm>
            <a:off x="1178774" y="4597971"/>
            <a:ext cx="192552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USB 3.2 </a:t>
            </a:r>
            <a:r>
              <a:rPr lang="en-US" altLang="zh-CN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Gen1 </a:t>
            </a:r>
            <a:r>
              <a:rPr lang="ja-JP" altLang="en-US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ポート</a:t>
            </a:r>
            <a:endParaRPr lang="en-US" sz="15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562A29-C952-F04B-A40C-583B34EEBDD1}"/>
              </a:ext>
            </a:extLst>
          </p:cNvPr>
          <p:cNvSpPr txBox="1"/>
          <p:nvPr/>
        </p:nvSpPr>
        <p:spPr>
          <a:xfrm>
            <a:off x="3625479" y="4597971"/>
            <a:ext cx="286742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M.2 SSD </a:t>
            </a:r>
            <a:r>
              <a:rPr lang="ja-JP" altLang="en-US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ステータス</a:t>
            </a:r>
            <a:r>
              <a:rPr lang="en-US" altLang="zh-CN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LED</a:t>
            </a:r>
            <a:endParaRPr lang="en-US" altLang="zh-CN" sz="15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2B9CFA-5487-1B4B-B991-B1308EDDDF94}"/>
              </a:ext>
            </a:extLst>
          </p:cNvPr>
          <p:cNvSpPr txBox="1"/>
          <p:nvPr/>
        </p:nvSpPr>
        <p:spPr>
          <a:xfrm>
            <a:off x="6867517" y="4502176"/>
            <a:ext cx="153033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電源ボタ</a:t>
            </a:r>
            <a:r>
              <a:rPr lang="ja-JP" altLang="en-US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ン</a:t>
            </a:r>
            <a:endParaRPr lang="en-US" altLang="ja-JP" sz="15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r>
              <a:rPr lang="ja-JP" altLang="en-US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ステータ</a:t>
            </a:r>
            <a:r>
              <a:rPr lang="ja-JP" altLang="en-US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ス</a:t>
            </a:r>
            <a:r>
              <a:rPr lang="en-US" altLang="ja-JP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LED</a:t>
            </a:r>
            <a:endParaRPr lang="en-US" sz="15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1E2056-3B78-5941-8179-FFC07B12189C}"/>
              </a:ext>
            </a:extLst>
          </p:cNvPr>
          <p:cNvSpPr txBox="1"/>
          <p:nvPr/>
        </p:nvSpPr>
        <p:spPr>
          <a:xfrm>
            <a:off x="5487332" y="1373257"/>
            <a:ext cx="95410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IR</a:t>
            </a:r>
            <a:r>
              <a:rPr lang="ja-JP" altLang="en-US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受信機</a:t>
            </a:r>
            <a:endParaRPr lang="en-US" sz="15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cxnSp>
        <p:nvCxnSpPr>
          <p:cNvPr id="18" name="直線單箭頭接點 26">
            <a:extLst>
              <a:ext uri="{FF2B5EF4-FFF2-40B4-BE49-F238E27FC236}">
                <a16:creationId xmlns:a16="http://schemas.microsoft.com/office/drawing/2014/main" id="{DC22C746-1811-48E6-8803-760C14ECBAC1}"/>
              </a:ext>
            </a:extLst>
          </p:cNvPr>
          <p:cNvCxnSpPr>
            <a:cxnSpLocks/>
          </p:cNvCxnSpPr>
          <p:nvPr/>
        </p:nvCxnSpPr>
        <p:spPr>
          <a:xfrm>
            <a:off x="1503311" y="1859107"/>
            <a:ext cx="0" cy="1806281"/>
          </a:xfrm>
          <a:prstGeom prst="straightConnector1">
            <a:avLst/>
          </a:prstGeom>
          <a:noFill/>
          <a:ln w="25400" cap="rnd" cmpd="sng">
            <a:solidFill>
              <a:srgbClr val="ED7D31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20" name="直線單箭頭接點 26">
            <a:extLst>
              <a:ext uri="{FF2B5EF4-FFF2-40B4-BE49-F238E27FC236}">
                <a16:creationId xmlns:a16="http://schemas.microsoft.com/office/drawing/2014/main" id="{0CC75B86-D8B5-4FB1-9150-9EC530FFAFFE}"/>
              </a:ext>
            </a:extLst>
          </p:cNvPr>
          <p:cNvCxnSpPr>
            <a:cxnSpLocks/>
          </p:cNvCxnSpPr>
          <p:nvPr/>
        </p:nvCxnSpPr>
        <p:spPr>
          <a:xfrm flipV="1">
            <a:off x="4566921" y="3772106"/>
            <a:ext cx="0" cy="680685"/>
          </a:xfrm>
          <a:prstGeom prst="straightConnector1">
            <a:avLst/>
          </a:prstGeom>
          <a:noFill/>
          <a:ln w="25400" cap="rnd" cmpd="sng">
            <a:solidFill>
              <a:srgbClr val="ED7D31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21" name="直線單箭頭接點 26">
            <a:extLst>
              <a:ext uri="{FF2B5EF4-FFF2-40B4-BE49-F238E27FC236}">
                <a16:creationId xmlns:a16="http://schemas.microsoft.com/office/drawing/2014/main" id="{40B8F8B3-5FE7-4BDE-AB8A-62BF2944D59E}"/>
              </a:ext>
            </a:extLst>
          </p:cNvPr>
          <p:cNvCxnSpPr>
            <a:cxnSpLocks/>
          </p:cNvCxnSpPr>
          <p:nvPr/>
        </p:nvCxnSpPr>
        <p:spPr>
          <a:xfrm>
            <a:off x="6032031" y="1819583"/>
            <a:ext cx="0" cy="1952524"/>
          </a:xfrm>
          <a:prstGeom prst="straightConnector1">
            <a:avLst/>
          </a:prstGeom>
          <a:noFill/>
          <a:ln w="25400" cap="rnd" cmpd="sng">
            <a:solidFill>
              <a:srgbClr val="ED7D31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22" name="直線單箭頭接點 26">
            <a:extLst>
              <a:ext uri="{FF2B5EF4-FFF2-40B4-BE49-F238E27FC236}">
                <a16:creationId xmlns:a16="http://schemas.microsoft.com/office/drawing/2014/main" id="{D143845E-B9CC-49AC-B990-F2C328BD6FAA}"/>
              </a:ext>
            </a:extLst>
          </p:cNvPr>
          <p:cNvCxnSpPr>
            <a:cxnSpLocks/>
          </p:cNvCxnSpPr>
          <p:nvPr/>
        </p:nvCxnSpPr>
        <p:spPr>
          <a:xfrm flipV="1">
            <a:off x="7629063" y="3884491"/>
            <a:ext cx="0" cy="568299"/>
          </a:xfrm>
          <a:prstGeom prst="straightConnector1">
            <a:avLst/>
          </a:prstGeom>
          <a:noFill/>
          <a:ln w="25400" cap="rnd" cmpd="sng">
            <a:solidFill>
              <a:srgbClr val="ED7D31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23" name="接點: 肘形 22">
            <a:extLst>
              <a:ext uri="{FF2B5EF4-FFF2-40B4-BE49-F238E27FC236}">
                <a16:creationId xmlns:a16="http://schemas.microsoft.com/office/drawing/2014/main" id="{46218ECA-84CC-4E78-B02A-6DCFDAA7EB50}"/>
              </a:ext>
            </a:extLst>
          </p:cNvPr>
          <p:cNvCxnSpPr>
            <a:cxnSpLocks/>
          </p:cNvCxnSpPr>
          <p:nvPr/>
        </p:nvCxnSpPr>
        <p:spPr>
          <a:xfrm rot="16200000">
            <a:off x="2259799" y="3548637"/>
            <a:ext cx="1" cy="592658"/>
          </a:xfrm>
          <a:prstGeom prst="bentConnector3">
            <a:avLst>
              <a:gd name="adj1" fmla="val -24977300000"/>
            </a:avLst>
          </a:prstGeom>
          <a:ln w="25400" cap="rnd">
            <a:solidFill>
              <a:srgbClr val="ED7D3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6">
            <a:extLst>
              <a:ext uri="{FF2B5EF4-FFF2-40B4-BE49-F238E27FC236}">
                <a16:creationId xmlns:a16="http://schemas.microsoft.com/office/drawing/2014/main" id="{B310C95B-46E2-47B1-A928-D1A7704E31F7}"/>
              </a:ext>
            </a:extLst>
          </p:cNvPr>
          <p:cNvCxnSpPr>
            <a:cxnSpLocks/>
          </p:cNvCxnSpPr>
          <p:nvPr/>
        </p:nvCxnSpPr>
        <p:spPr>
          <a:xfrm flipV="1">
            <a:off x="2259799" y="4091925"/>
            <a:ext cx="0" cy="410251"/>
          </a:xfrm>
          <a:prstGeom prst="straightConnector1">
            <a:avLst/>
          </a:prstGeom>
          <a:noFill/>
          <a:ln w="25400" cap="rnd" cmpd="sng">
            <a:solidFill>
              <a:srgbClr val="ED7D31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26348523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A32A6809-815B-4284-A542-776CF42EF4F5}"/>
              </a:ext>
            </a:extLst>
          </p:cNvPr>
          <p:cNvSpPr/>
          <p:nvPr/>
        </p:nvSpPr>
        <p:spPr>
          <a:xfrm>
            <a:off x="514472" y="3920130"/>
            <a:ext cx="1529542" cy="379603"/>
          </a:xfrm>
          <a:prstGeom prst="roundRect">
            <a:avLst/>
          </a:prstGeom>
          <a:solidFill>
            <a:srgbClr val="E2CB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" name="矩形: 圓角 2">
            <a:extLst>
              <a:ext uri="{FF2B5EF4-FFF2-40B4-BE49-F238E27FC236}">
                <a16:creationId xmlns:a16="http://schemas.microsoft.com/office/drawing/2014/main" id="{18EAF44C-606C-4F57-910C-23653604DD4E}"/>
              </a:ext>
            </a:extLst>
          </p:cNvPr>
          <p:cNvSpPr/>
          <p:nvPr/>
        </p:nvSpPr>
        <p:spPr>
          <a:xfrm>
            <a:off x="514472" y="2193028"/>
            <a:ext cx="1575821" cy="379603"/>
          </a:xfrm>
          <a:prstGeom prst="roundRect">
            <a:avLst/>
          </a:prstGeom>
          <a:solidFill>
            <a:srgbClr val="E2CB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986C0C27-F076-4034-AD2F-1BC9311A9B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3355" y="2404835"/>
            <a:ext cx="10284680" cy="74221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E161D2BC-6126-43F7-BA4A-0F133D852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18909" y="4506405"/>
            <a:ext cx="10284680" cy="7422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AC169-C780-4055-823F-A8D07165E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222"/>
            <a:ext cx="9143999" cy="822960"/>
          </a:xfrm>
          <a:effectLst/>
        </p:spPr>
        <p:txBody>
          <a:bodyPr>
            <a:normAutofit/>
          </a:bodyPr>
          <a:lstStyle/>
          <a:p>
            <a:pPr algn="ctr"/>
            <a:r>
              <a:rPr lang="en-US" altLang="ja-JP" sz="32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TBS-464</a:t>
            </a:r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側面図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40DD9B-52B7-6D47-B827-243DA7440920}"/>
              </a:ext>
            </a:extLst>
          </p:cNvPr>
          <p:cNvSpPr txBox="1"/>
          <p:nvPr/>
        </p:nvSpPr>
        <p:spPr>
          <a:xfrm>
            <a:off x="241969" y="1774830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USB 2.0 port</a:t>
            </a:r>
            <a:endParaRPr lang="en-US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770831B-3CE3-7D44-BC01-E346B8EDAE7C}"/>
              </a:ext>
            </a:extLst>
          </p:cNvPr>
          <p:cNvSpPr txBox="1"/>
          <p:nvPr/>
        </p:nvSpPr>
        <p:spPr>
          <a:xfrm>
            <a:off x="514473" y="219816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右側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D88617-1F47-0A4A-8A54-AA72E24B32B3}"/>
              </a:ext>
            </a:extLst>
          </p:cNvPr>
          <p:cNvSpPr txBox="1"/>
          <p:nvPr/>
        </p:nvSpPr>
        <p:spPr>
          <a:xfrm>
            <a:off x="558944" y="3930401"/>
            <a:ext cx="1161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左側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15" name="Picture 16">
            <a:extLst>
              <a:ext uri="{FF2B5EF4-FFF2-40B4-BE49-F238E27FC236}">
                <a16:creationId xmlns:a16="http://schemas.microsoft.com/office/drawing/2014/main" id="{831C8C0A-C99D-434A-A799-CE2668D78CE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2041" y="1662242"/>
            <a:ext cx="7067486" cy="1425576"/>
          </a:xfrm>
          <a:prstGeom prst="rect">
            <a:avLst/>
          </a:prstGeom>
        </p:spPr>
      </p:pic>
      <p:pic>
        <p:nvPicPr>
          <p:cNvPr id="16" name="Picture 16">
            <a:extLst>
              <a:ext uri="{FF2B5EF4-FFF2-40B4-BE49-F238E27FC236}">
                <a16:creationId xmlns:a16="http://schemas.microsoft.com/office/drawing/2014/main" id="{6E25A07C-4010-43D4-A1DB-A53E3DCDA75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7660" y="3338918"/>
            <a:ext cx="6876945" cy="1702923"/>
          </a:xfrm>
          <a:prstGeom prst="rect">
            <a:avLst/>
          </a:prstGeom>
        </p:spPr>
      </p:pic>
      <p:cxnSp>
        <p:nvCxnSpPr>
          <p:cNvPr id="24" name="直線單箭頭接點 26">
            <a:extLst>
              <a:ext uri="{FF2B5EF4-FFF2-40B4-BE49-F238E27FC236}">
                <a16:creationId xmlns:a16="http://schemas.microsoft.com/office/drawing/2014/main" id="{2DA48D18-4ECE-40B8-B986-20A7432EA375}"/>
              </a:ext>
            </a:extLst>
          </p:cNvPr>
          <p:cNvCxnSpPr>
            <a:cxnSpLocks/>
          </p:cNvCxnSpPr>
          <p:nvPr/>
        </p:nvCxnSpPr>
        <p:spPr>
          <a:xfrm rot="16200000" flipH="1">
            <a:off x="1982263" y="1562723"/>
            <a:ext cx="740721" cy="617218"/>
          </a:xfrm>
          <a:prstGeom prst="bentConnector3">
            <a:avLst>
              <a:gd name="adj1" fmla="val -1292"/>
            </a:avLst>
          </a:prstGeom>
          <a:noFill/>
          <a:ln w="25400" cap="rnd" cmpd="sng">
            <a:solidFill>
              <a:srgbClr val="ED7D31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25" name="TextBox 4">
            <a:extLst>
              <a:ext uri="{FF2B5EF4-FFF2-40B4-BE49-F238E27FC236}">
                <a16:creationId xmlns:a16="http://schemas.microsoft.com/office/drawing/2014/main" id="{4AF3B8E2-BE61-4EE3-86B2-F59C1645D54A}"/>
              </a:ext>
            </a:extLst>
          </p:cNvPr>
          <p:cNvSpPr txBox="1"/>
          <p:nvPr/>
        </p:nvSpPr>
        <p:spPr>
          <a:xfrm>
            <a:off x="392673" y="1316306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USB </a:t>
            </a:r>
            <a:r>
              <a:rPr lang="en-US" altLang="zh-CN" dirty="0" smtClean="0">
                <a:solidFill>
                  <a:schemeClr val="bg2">
                    <a:lumMod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2.0</a:t>
            </a:r>
            <a:r>
              <a:rPr lang="ja-JP" altLang="en-US" dirty="0" smtClean="0">
                <a:solidFill>
                  <a:schemeClr val="bg2">
                    <a:lumMod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ポート</a:t>
            </a:r>
            <a:endParaRPr lang="en-US" dirty="0">
              <a:solidFill>
                <a:schemeClr val="bg2">
                  <a:lumMod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55797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28E14C3E-5FFC-4815-A342-9145176F9B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460" y="3869696"/>
            <a:ext cx="7371080" cy="742218"/>
          </a:xfrm>
          <a:prstGeom prst="rect">
            <a:avLst/>
          </a:prstGeom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20DD4FA6-CD85-4B65-9F87-C569DFE1D9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7444" y="2495095"/>
            <a:ext cx="6486525" cy="2016695"/>
          </a:xfrm>
          <a:prstGeom prst="rect">
            <a:avLst/>
          </a:prstGeom>
        </p:spPr>
      </p:pic>
      <p:cxnSp>
        <p:nvCxnSpPr>
          <p:cNvPr id="19" name="接點: 肘形 18">
            <a:extLst>
              <a:ext uri="{FF2B5EF4-FFF2-40B4-BE49-F238E27FC236}">
                <a16:creationId xmlns:a16="http://schemas.microsoft.com/office/drawing/2014/main" id="{0AE04492-C557-4483-AC61-82B89E1DE799}"/>
              </a:ext>
            </a:extLst>
          </p:cNvPr>
          <p:cNvCxnSpPr>
            <a:cxnSpLocks/>
          </p:cNvCxnSpPr>
          <p:nvPr/>
        </p:nvCxnSpPr>
        <p:spPr>
          <a:xfrm rot="5400000">
            <a:off x="4203745" y="3437302"/>
            <a:ext cx="12700" cy="1064986"/>
          </a:xfrm>
          <a:prstGeom prst="bentConnector3">
            <a:avLst>
              <a:gd name="adj1" fmla="val -1966724"/>
            </a:avLst>
          </a:prstGeom>
          <a:ln w="25400" cap="rnd">
            <a:solidFill>
              <a:srgbClr val="ED7D3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26">
            <a:extLst>
              <a:ext uri="{FF2B5EF4-FFF2-40B4-BE49-F238E27FC236}">
                <a16:creationId xmlns:a16="http://schemas.microsoft.com/office/drawing/2014/main" id="{8E90C8D5-D286-45DA-9909-CBE377E7BB16}"/>
              </a:ext>
            </a:extLst>
          </p:cNvPr>
          <p:cNvCxnSpPr>
            <a:cxnSpLocks/>
          </p:cNvCxnSpPr>
          <p:nvPr/>
        </p:nvCxnSpPr>
        <p:spPr>
          <a:xfrm>
            <a:off x="4218561" y="2019211"/>
            <a:ext cx="0" cy="1682954"/>
          </a:xfrm>
          <a:prstGeom prst="straightConnector1">
            <a:avLst/>
          </a:prstGeom>
          <a:noFill/>
          <a:ln w="25400" cap="rnd" cmpd="sng">
            <a:solidFill>
              <a:srgbClr val="ED7D31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21" name="接點: 肘形 20">
            <a:extLst>
              <a:ext uri="{FF2B5EF4-FFF2-40B4-BE49-F238E27FC236}">
                <a16:creationId xmlns:a16="http://schemas.microsoft.com/office/drawing/2014/main" id="{57FD85A7-9528-4602-A912-DAF67ED6B49D}"/>
              </a:ext>
            </a:extLst>
          </p:cNvPr>
          <p:cNvCxnSpPr>
            <a:cxnSpLocks/>
          </p:cNvCxnSpPr>
          <p:nvPr/>
        </p:nvCxnSpPr>
        <p:spPr>
          <a:xfrm rot="5400000" flipV="1">
            <a:off x="5849993" y="3625128"/>
            <a:ext cx="1" cy="638764"/>
          </a:xfrm>
          <a:prstGeom prst="bentConnector3">
            <a:avLst>
              <a:gd name="adj1" fmla="val -24977300000"/>
            </a:avLst>
          </a:prstGeom>
          <a:ln w="25400" cap="rnd">
            <a:solidFill>
              <a:srgbClr val="ED7D3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6">
            <a:extLst>
              <a:ext uri="{FF2B5EF4-FFF2-40B4-BE49-F238E27FC236}">
                <a16:creationId xmlns:a16="http://schemas.microsoft.com/office/drawing/2014/main" id="{4A18F0AB-1BBF-48C1-81E0-7E06055D5F08}"/>
              </a:ext>
            </a:extLst>
          </p:cNvPr>
          <p:cNvCxnSpPr>
            <a:cxnSpLocks/>
          </p:cNvCxnSpPr>
          <p:nvPr/>
        </p:nvCxnSpPr>
        <p:spPr>
          <a:xfrm>
            <a:off x="5860621" y="1773767"/>
            <a:ext cx="0" cy="1898764"/>
          </a:xfrm>
          <a:prstGeom prst="straightConnector1">
            <a:avLst/>
          </a:prstGeom>
          <a:noFill/>
          <a:ln w="25400" cap="rnd" cmpd="sng">
            <a:solidFill>
              <a:srgbClr val="ED7D31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23" name="接點: 肘形 22">
            <a:extLst>
              <a:ext uri="{FF2B5EF4-FFF2-40B4-BE49-F238E27FC236}">
                <a16:creationId xmlns:a16="http://schemas.microsoft.com/office/drawing/2014/main" id="{ECCE125A-AF33-4CE2-BF81-626F713365D9}"/>
              </a:ext>
            </a:extLst>
          </p:cNvPr>
          <p:cNvCxnSpPr>
            <a:cxnSpLocks/>
          </p:cNvCxnSpPr>
          <p:nvPr/>
        </p:nvCxnSpPr>
        <p:spPr>
          <a:xfrm rot="5400000" flipV="1">
            <a:off x="2750725" y="3656269"/>
            <a:ext cx="1" cy="638764"/>
          </a:xfrm>
          <a:prstGeom prst="bentConnector3">
            <a:avLst>
              <a:gd name="adj1" fmla="val -24977300000"/>
            </a:avLst>
          </a:prstGeom>
          <a:ln w="25400" cap="rnd">
            <a:solidFill>
              <a:srgbClr val="ED7D3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6">
            <a:extLst>
              <a:ext uri="{FF2B5EF4-FFF2-40B4-BE49-F238E27FC236}">
                <a16:creationId xmlns:a16="http://schemas.microsoft.com/office/drawing/2014/main" id="{9D705BB6-5E75-42C0-803B-726763D564AD}"/>
              </a:ext>
            </a:extLst>
          </p:cNvPr>
          <p:cNvCxnSpPr>
            <a:cxnSpLocks/>
          </p:cNvCxnSpPr>
          <p:nvPr/>
        </p:nvCxnSpPr>
        <p:spPr>
          <a:xfrm>
            <a:off x="2761353" y="1804908"/>
            <a:ext cx="0" cy="1898764"/>
          </a:xfrm>
          <a:prstGeom prst="straightConnector1">
            <a:avLst/>
          </a:prstGeom>
          <a:noFill/>
          <a:ln w="25400" cap="rnd" cmpd="sng">
            <a:solidFill>
              <a:srgbClr val="ED7D31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25" name="直線單箭頭接點 26">
            <a:extLst>
              <a:ext uri="{FF2B5EF4-FFF2-40B4-BE49-F238E27FC236}">
                <a16:creationId xmlns:a16="http://schemas.microsoft.com/office/drawing/2014/main" id="{A125CC11-05D5-43E9-BEBE-D40C3AF4EA84}"/>
              </a:ext>
            </a:extLst>
          </p:cNvPr>
          <p:cNvCxnSpPr>
            <a:cxnSpLocks/>
          </p:cNvCxnSpPr>
          <p:nvPr/>
        </p:nvCxnSpPr>
        <p:spPr>
          <a:xfrm flipV="1">
            <a:off x="7028449" y="4067548"/>
            <a:ext cx="0" cy="529852"/>
          </a:xfrm>
          <a:prstGeom prst="straightConnector1">
            <a:avLst/>
          </a:prstGeom>
          <a:noFill/>
          <a:ln w="25400" cap="rnd" cmpd="sng">
            <a:solidFill>
              <a:srgbClr val="ED7D31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26" name="直線單箭頭接點 26">
            <a:extLst>
              <a:ext uri="{FF2B5EF4-FFF2-40B4-BE49-F238E27FC236}">
                <a16:creationId xmlns:a16="http://schemas.microsoft.com/office/drawing/2014/main" id="{BAF60BF8-4D24-4D53-99A3-23131DD29090}"/>
              </a:ext>
            </a:extLst>
          </p:cNvPr>
          <p:cNvCxnSpPr>
            <a:cxnSpLocks/>
          </p:cNvCxnSpPr>
          <p:nvPr/>
        </p:nvCxnSpPr>
        <p:spPr>
          <a:xfrm flipV="1">
            <a:off x="2050731" y="4067548"/>
            <a:ext cx="0" cy="529852"/>
          </a:xfrm>
          <a:prstGeom prst="straightConnector1">
            <a:avLst/>
          </a:prstGeom>
          <a:noFill/>
          <a:ln w="31750" cap="rnd" cmpd="sng">
            <a:solidFill>
              <a:srgbClr val="ED7D31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cxnSp>
        <p:nvCxnSpPr>
          <p:cNvPr id="27" name="直線單箭頭接點 26">
            <a:extLst>
              <a:ext uri="{FF2B5EF4-FFF2-40B4-BE49-F238E27FC236}">
                <a16:creationId xmlns:a16="http://schemas.microsoft.com/office/drawing/2014/main" id="{3BFC22A6-15F9-4C26-967E-DE394554F3EC}"/>
              </a:ext>
            </a:extLst>
          </p:cNvPr>
          <p:cNvCxnSpPr>
            <a:cxnSpLocks/>
          </p:cNvCxnSpPr>
          <p:nvPr/>
        </p:nvCxnSpPr>
        <p:spPr>
          <a:xfrm rot="16200000" flipH="1">
            <a:off x="944295" y="3247024"/>
            <a:ext cx="925045" cy="667328"/>
          </a:xfrm>
          <a:prstGeom prst="bentConnector3">
            <a:avLst>
              <a:gd name="adj1" fmla="val 100798"/>
            </a:avLst>
          </a:prstGeom>
          <a:noFill/>
          <a:ln w="25400" cap="rnd" cmpd="sng">
            <a:solidFill>
              <a:srgbClr val="ED7D31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46" name="Title 1">
            <a:extLst>
              <a:ext uri="{FF2B5EF4-FFF2-40B4-BE49-F238E27FC236}">
                <a16:creationId xmlns:a16="http://schemas.microsoft.com/office/drawing/2014/main" id="{C21AC169-C780-4055-823F-A8D07165EDCE}"/>
              </a:ext>
            </a:extLst>
          </p:cNvPr>
          <p:cNvSpPr txBox="1">
            <a:spLocks/>
          </p:cNvSpPr>
          <p:nvPr/>
        </p:nvSpPr>
        <p:spPr>
          <a:xfrm>
            <a:off x="1" y="162076"/>
            <a:ext cx="9144000" cy="82296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800" b="1" kern="12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defRPr>
            </a:lvl1pPr>
          </a:lstStyle>
          <a:p>
            <a:pPr algn="ctr"/>
            <a:r>
              <a:rPr lang="en-US" altLang="ja-JP" sz="32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TBS-464</a:t>
            </a:r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背面図</a:t>
            </a:r>
          </a:p>
        </p:txBody>
      </p:sp>
      <p:sp>
        <p:nvSpPr>
          <p:cNvPr id="48" name="TextBox 4">
            <a:extLst>
              <a:ext uri="{FF2B5EF4-FFF2-40B4-BE49-F238E27FC236}">
                <a16:creationId xmlns:a16="http://schemas.microsoft.com/office/drawing/2014/main" id="{1240DD9B-52B7-6D47-B827-243DA7440920}"/>
              </a:ext>
            </a:extLst>
          </p:cNvPr>
          <p:cNvSpPr txBox="1"/>
          <p:nvPr/>
        </p:nvSpPr>
        <p:spPr>
          <a:xfrm>
            <a:off x="3537670" y="1580433"/>
            <a:ext cx="1524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2.5GbE 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ポート</a:t>
            </a:r>
            <a:endParaRPr lang="en-US" altLang="zh-CN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49" name="TextBox 5">
            <a:extLst>
              <a:ext uri="{FF2B5EF4-FFF2-40B4-BE49-F238E27FC236}">
                <a16:creationId xmlns:a16="http://schemas.microsoft.com/office/drawing/2014/main" id="{A58CAF36-4989-444D-B218-5CB0AA580097}"/>
              </a:ext>
            </a:extLst>
          </p:cNvPr>
          <p:cNvSpPr txBox="1"/>
          <p:nvPr/>
        </p:nvSpPr>
        <p:spPr>
          <a:xfrm>
            <a:off x="1866275" y="1194830"/>
            <a:ext cx="162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USB 2.0 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ポート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53" name="TextBox 4">
            <a:extLst>
              <a:ext uri="{FF2B5EF4-FFF2-40B4-BE49-F238E27FC236}">
                <a16:creationId xmlns:a16="http://schemas.microsoft.com/office/drawing/2014/main" id="{1240DD9B-52B7-6D47-B827-243DA7440920}"/>
              </a:ext>
            </a:extLst>
          </p:cNvPr>
          <p:cNvSpPr txBox="1"/>
          <p:nvPr/>
        </p:nvSpPr>
        <p:spPr>
          <a:xfrm>
            <a:off x="4935705" y="1190266"/>
            <a:ext cx="24529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HDMI 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ポート</a:t>
            </a:r>
            <a:r>
              <a:rPr 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(HDMI 2.0</a:t>
            </a:r>
            <a:r>
              <a:rPr 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)</a:t>
            </a:r>
            <a:endParaRPr lang="en-US" altLang="zh-CN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87458" y="2214357"/>
            <a:ext cx="13676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ケンジントンロック</a:t>
            </a:r>
            <a:endParaRPr lang="en-US" altLang="zh-TW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57" name="矩形 56"/>
          <p:cNvSpPr/>
          <p:nvPr/>
        </p:nvSpPr>
        <p:spPr>
          <a:xfrm>
            <a:off x="1291215" y="4679321"/>
            <a:ext cx="1471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初期化ボタン</a:t>
            </a:r>
            <a:endParaRPr lang="en-US" altLang="zh-TW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58" name="TextBox 4">
            <a:extLst>
              <a:ext uri="{FF2B5EF4-FFF2-40B4-BE49-F238E27FC236}">
                <a16:creationId xmlns:a16="http://schemas.microsoft.com/office/drawing/2014/main" id="{1240DD9B-52B7-6D47-B827-243DA7440920}"/>
              </a:ext>
            </a:extLst>
          </p:cNvPr>
          <p:cNvSpPr txBox="1"/>
          <p:nvPr/>
        </p:nvSpPr>
        <p:spPr>
          <a:xfrm>
            <a:off x="6279789" y="467932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電源入力</a:t>
            </a:r>
            <a:endParaRPr lang="en-US" altLang="zh-CN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3974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31DA1AFF-B736-4E19-95C5-FF3066C32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7234" y="4097006"/>
            <a:ext cx="5596766" cy="74221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2346" y="1789418"/>
            <a:ext cx="4524500" cy="28225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1AC169-C780-4055-823F-A8D07165E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469" y="150162"/>
            <a:ext cx="7886700" cy="822960"/>
          </a:xfrm>
          <a:effectLst/>
        </p:spPr>
        <p:txBody>
          <a:bodyPr>
            <a:normAutofit/>
          </a:bodyPr>
          <a:lstStyle/>
          <a:p>
            <a:pPr algn="ctr"/>
            <a:r>
              <a:rPr lang="en-US" altLang="ja-JP" sz="32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M.2 </a:t>
            </a:r>
            <a:r>
              <a:rPr lang="en-US" altLang="ja-JP" sz="3200" dirty="0" err="1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NVMeSSD</a:t>
            </a:r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のインストー</a:t>
            </a:r>
            <a:r>
              <a:rPr lang="ja-JP" altLang="en-US" sz="32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ル方法</a:t>
            </a:r>
            <a:endParaRPr lang="ja-JP" altLang="en-US" sz="3200" dirty="0">
              <a:solidFill>
                <a:schemeClr val="bg2">
                  <a:lumMod val="1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75B476-5235-AC44-BBBC-6B66FDFBCE95}"/>
              </a:ext>
            </a:extLst>
          </p:cNvPr>
          <p:cNvSpPr txBox="1"/>
          <p:nvPr/>
        </p:nvSpPr>
        <p:spPr>
          <a:xfrm>
            <a:off x="4790381" y="1269157"/>
            <a:ext cx="2355132" cy="8771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4x </a:t>
            </a:r>
            <a:r>
              <a:rPr lang="en-US" altLang="zh-CN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M.2 2280 </a:t>
            </a:r>
            <a:r>
              <a:rPr lang="en-US" altLang="zh-CN" sz="2000" dirty="0" err="1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NVMe</a:t>
            </a:r>
            <a:r>
              <a:rPr lang="en-US" altLang="zh-CN" sz="20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endParaRPr lang="en-US" altLang="zh-CN" sz="20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r>
              <a:rPr lang="en-US" altLang="zh-CN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SSD</a:t>
            </a:r>
            <a:r>
              <a:rPr lang="zh-TW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スロット</a:t>
            </a:r>
            <a:endParaRPr lang="en-US" altLang="zh-TW" sz="20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r>
              <a:rPr lang="en-US" altLang="zh-TW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(</a:t>
            </a:r>
            <a:r>
              <a:rPr lang="en-US" altLang="zh-CN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SSD</a:t>
            </a:r>
            <a:r>
              <a:rPr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は別売り</a:t>
            </a:r>
            <a:r>
              <a:rPr lang="en-US" altLang="zh-CN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)</a:t>
            </a:r>
            <a:endParaRPr lang="en-US" sz="11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cxnSp>
        <p:nvCxnSpPr>
          <p:cNvPr id="17" name="直線單箭頭接點 26">
            <a:extLst>
              <a:ext uri="{FF2B5EF4-FFF2-40B4-BE49-F238E27FC236}">
                <a16:creationId xmlns:a16="http://schemas.microsoft.com/office/drawing/2014/main" id="{6122AAC6-D638-43B8-892C-B9D8B58FFC26}"/>
              </a:ext>
            </a:extLst>
          </p:cNvPr>
          <p:cNvCxnSpPr>
            <a:cxnSpLocks/>
          </p:cNvCxnSpPr>
          <p:nvPr/>
        </p:nvCxnSpPr>
        <p:spPr>
          <a:xfrm>
            <a:off x="5536771" y="2247900"/>
            <a:ext cx="0" cy="1219200"/>
          </a:xfrm>
          <a:prstGeom prst="straightConnector1">
            <a:avLst/>
          </a:prstGeom>
          <a:noFill/>
          <a:ln w="25400" cap="rnd" cmpd="sng">
            <a:solidFill>
              <a:srgbClr val="ED7D31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18" name="箭號: 向右 17">
            <a:extLst>
              <a:ext uri="{FF2B5EF4-FFF2-40B4-BE49-F238E27FC236}">
                <a16:creationId xmlns:a16="http://schemas.microsoft.com/office/drawing/2014/main" id="{2F0C249D-52D4-4A55-8D90-5C2FBF510F79}"/>
              </a:ext>
            </a:extLst>
          </p:cNvPr>
          <p:cNvSpPr/>
          <p:nvPr/>
        </p:nvSpPr>
        <p:spPr>
          <a:xfrm>
            <a:off x="3441604" y="3650252"/>
            <a:ext cx="904392" cy="742218"/>
          </a:xfrm>
          <a:prstGeom prst="rightArrow">
            <a:avLst>
              <a:gd name="adj1" fmla="val 58555"/>
              <a:gd name="adj2" fmla="val 58555"/>
            </a:avLst>
          </a:prstGeom>
          <a:gradFill>
            <a:gsLst>
              <a:gs pos="0">
                <a:srgbClr val="EF8D4B"/>
              </a:gs>
              <a:gs pos="100000">
                <a:srgbClr val="ED7D3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A82B2F47-62B7-48D9-BF81-0C6DA37CCE6F}"/>
              </a:ext>
            </a:extLst>
          </p:cNvPr>
          <p:cNvGrpSpPr/>
          <p:nvPr/>
        </p:nvGrpSpPr>
        <p:grpSpPr>
          <a:xfrm>
            <a:off x="546095" y="773430"/>
            <a:ext cx="3657605" cy="4579620"/>
            <a:chOff x="6260091" y="1217707"/>
            <a:chExt cx="4012793" cy="4160999"/>
          </a:xfrm>
        </p:grpSpPr>
        <p:sp>
          <p:nvSpPr>
            <p:cNvPr id="22" name="矩形: 圓角 21">
              <a:extLst>
                <a:ext uri="{FF2B5EF4-FFF2-40B4-BE49-F238E27FC236}">
                  <a16:creationId xmlns:a16="http://schemas.microsoft.com/office/drawing/2014/main" id="{08C89DB6-957E-4A5C-8BB5-FECDDC4DE9CE}"/>
                </a:ext>
              </a:extLst>
            </p:cNvPr>
            <p:cNvSpPr/>
            <p:nvPr/>
          </p:nvSpPr>
          <p:spPr>
            <a:xfrm>
              <a:off x="6260091" y="1217707"/>
              <a:ext cx="4012793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2B593F92-47DA-419F-8736-FC3A43B9C55F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</p:grpSp>
      <p:pic>
        <p:nvPicPr>
          <p:cNvPr id="28" name="圖形 27">
            <a:extLst>
              <a:ext uri="{FF2B5EF4-FFF2-40B4-BE49-F238E27FC236}">
                <a16:creationId xmlns:a16="http://schemas.microsoft.com/office/drawing/2014/main" id="{93430329-BD0C-4FBF-A032-E23F87CF5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18622" y="1319525"/>
            <a:ext cx="1994132" cy="350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599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群組 33">
            <a:extLst>
              <a:ext uri="{FF2B5EF4-FFF2-40B4-BE49-F238E27FC236}">
                <a16:creationId xmlns:a16="http://schemas.microsoft.com/office/drawing/2014/main" id="{DC8BE3BE-0CA9-4ACA-BA83-5C989A46E3DA}"/>
              </a:ext>
            </a:extLst>
          </p:cNvPr>
          <p:cNvGrpSpPr/>
          <p:nvPr/>
        </p:nvGrpSpPr>
        <p:grpSpPr>
          <a:xfrm>
            <a:off x="539932" y="1989976"/>
            <a:ext cx="2051483" cy="3288143"/>
            <a:chOff x="6260091" y="1217707"/>
            <a:chExt cx="4307317" cy="4160999"/>
          </a:xfrm>
        </p:grpSpPr>
        <p:sp>
          <p:nvSpPr>
            <p:cNvPr id="35" name="矩形: 圓角 34">
              <a:extLst>
                <a:ext uri="{FF2B5EF4-FFF2-40B4-BE49-F238E27FC236}">
                  <a16:creationId xmlns:a16="http://schemas.microsoft.com/office/drawing/2014/main" id="{EE071EE9-E08F-4290-8D87-85E56248870B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882B2DFD-55B3-472F-AD88-1F53AA8ADCD2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</p:grpSp>
      <p:grpSp>
        <p:nvGrpSpPr>
          <p:cNvPr id="31" name="群組 30">
            <a:extLst>
              <a:ext uri="{FF2B5EF4-FFF2-40B4-BE49-F238E27FC236}">
                <a16:creationId xmlns:a16="http://schemas.microsoft.com/office/drawing/2014/main" id="{64C704EF-7F29-47D3-9D80-27AC1F00398F}"/>
              </a:ext>
            </a:extLst>
          </p:cNvPr>
          <p:cNvGrpSpPr/>
          <p:nvPr/>
        </p:nvGrpSpPr>
        <p:grpSpPr>
          <a:xfrm>
            <a:off x="2170767" y="2732063"/>
            <a:ext cx="2922208" cy="2465600"/>
            <a:chOff x="6260091" y="1217707"/>
            <a:chExt cx="4307317" cy="4160999"/>
          </a:xfrm>
        </p:grpSpPr>
        <p:sp>
          <p:nvSpPr>
            <p:cNvPr id="32" name="矩形: 圓角 31">
              <a:extLst>
                <a:ext uri="{FF2B5EF4-FFF2-40B4-BE49-F238E27FC236}">
                  <a16:creationId xmlns:a16="http://schemas.microsoft.com/office/drawing/2014/main" id="{05DA79FB-FA5F-42EA-9593-680420B8F3B7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FD29AAE9-29D0-45DD-8276-08E26431D641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D34B8D1-DE30-C040-97A0-9A0410089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64214"/>
            <a:ext cx="9188450" cy="822960"/>
          </a:xfrm>
          <a:effectLst/>
        </p:spPr>
        <p:txBody>
          <a:bodyPr>
            <a:noAutofit/>
          </a:bodyPr>
          <a:lstStyle/>
          <a:p>
            <a:pPr algn="ctr"/>
            <a:r>
              <a:rPr lang="ja-JP" altLang="en-US" sz="30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最適な熱設</a:t>
            </a:r>
            <a:r>
              <a:rPr lang="ja-JP" altLang="en-US" sz="30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計</a:t>
            </a:r>
            <a:r>
              <a:rPr lang="ja-JP" altLang="en-US" sz="30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による</a:t>
            </a:r>
            <a:r>
              <a:rPr lang="ja-JP" altLang="en-US" sz="30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ス</a:t>
            </a:r>
            <a:r>
              <a:rPr lang="ja-JP" altLang="en-US" sz="30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マートで静かなファン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0579027-81FC-9C4D-BE5A-795E0A3A406C}"/>
              </a:ext>
            </a:extLst>
          </p:cNvPr>
          <p:cNvSpPr txBox="1"/>
          <p:nvPr/>
        </p:nvSpPr>
        <p:spPr>
          <a:xfrm>
            <a:off x="5511403" y="1417950"/>
            <a:ext cx="22365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600" b="1" dirty="0">
                <a:solidFill>
                  <a:schemeClr val="accent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空気の流</a:t>
            </a:r>
            <a:r>
              <a:rPr lang="ja-JP" altLang="en-US" sz="1600" b="1" dirty="0" smtClean="0">
                <a:solidFill>
                  <a:schemeClr val="accent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れ</a:t>
            </a:r>
            <a:r>
              <a:rPr lang="ja-JP" altLang="en-US" sz="1600" b="1" dirty="0">
                <a:solidFill>
                  <a:schemeClr val="accent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によ</a:t>
            </a:r>
            <a:r>
              <a:rPr lang="ja-JP" altLang="en-US" sz="1600" b="1" dirty="0" smtClean="0">
                <a:solidFill>
                  <a:schemeClr val="accent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り</a:t>
            </a:r>
            <a:r>
              <a:rPr lang="ja-JP" altLang="en-US" sz="1600" b="1" dirty="0">
                <a:solidFill>
                  <a:schemeClr val="accent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排熱</a:t>
            </a:r>
          </a:p>
        </p:txBody>
      </p:sp>
      <p:pic>
        <p:nvPicPr>
          <p:cNvPr id="25" name="Picture 15">
            <a:extLst>
              <a:ext uri="{FF2B5EF4-FFF2-40B4-BE49-F238E27FC236}">
                <a16:creationId xmlns:a16="http://schemas.microsoft.com/office/drawing/2014/main" id="{7ED16A5F-EF4A-4182-9B24-3E302E5F45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6750" y="1132707"/>
            <a:ext cx="2220638" cy="1535412"/>
          </a:xfrm>
          <a:prstGeom prst="rect">
            <a:avLst/>
          </a:prstGeom>
        </p:spPr>
      </p:pic>
      <p:pic>
        <p:nvPicPr>
          <p:cNvPr id="26" name="Picture 11">
            <a:extLst>
              <a:ext uri="{FF2B5EF4-FFF2-40B4-BE49-F238E27FC236}">
                <a16:creationId xmlns:a16="http://schemas.microsoft.com/office/drawing/2014/main" id="{9E529A06-78A3-4D8A-8D03-6F929F4AEEA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640" y="2451501"/>
            <a:ext cx="1061422" cy="1128273"/>
          </a:xfrm>
          <a:prstGeom prst="rect">
            <a:avLst/>
          </a:prstGeom>
        </p:spPr>
      </p:pic>
      <p:pic>
        <p:nvPicPr>
          <p:cNvPr id="27" name="Picture 13">
            <a:extLst>
              <a:ext uri="{FF2B5EF4-FFF2-40B4-BE49-F238E27FC236}">
                <a16:creationId xmlns:a16="http://schemas.microsoft.com/office/drawing/2014/main" id="{2C52CD75-E703-408B-81A1-82A617CD13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1640" y="3663814"/>
            <a:ext cx="1061422" cy="118179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CBDD493-93A7-C942-B190-210F4D246F8E}"/>
              </a:ext>
            </a:extLst>
          </p:cNvPr>
          <p:cNvSpPr txBox="1"/>
          <p:nvPr/>
        </p:nvSpPr>
        <p:spPr>
          <a:xfrm>
            <a:off x="2314889" y="2355628"/>
            <a:ext cx="2020621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ja-JP" altLang="en-US" sz="15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新品の</a:t>
            </a:r>
            <a:r>
              <a:rPr lang="en-US" altLang="ja-JP" sz="15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M.2 SSD</a:t>
            </a:r>
            <a:endParaRPr lang="en-US" altLang="ja-JP" sz="1500" b="1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>
              <a:lnSpc>
                <a:spcPts val="2000"/>
              </a:lnSpc>
            </a:pPr>
            <a:r>
              <a:rPr lang="ja-JP" altLang="en-US" sz="15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ヒ</a:t>
            </a:r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ートシンク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B4CFD04-B946-8B42-AC35-0B2658D00761}"/>
              </a:ext>
            </a:extLst>
          </p:cNvPr>
          <p:cNvSpPr txBox="1"/>
          <p:nvPr/>
        </p:nvSpPr>
        <p:spPr>
          <a:xfrm>
            <a:off x="271220" y="1196651"/>
            <a:ext cx="22162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片面および両面</a:t>
            </a:r>
            <a:r>
              <a:rPr lang="en-US" altLang="ja-JP" sz="15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M.2 SSD</a:t>
            </a:r>
            <a:r>
              <a:rPr lang="ja-JP" altLang="en-US" sz="1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用のサーマルパッドを含む</a:t>
            </a:r>
          </a:p>
        </p:txBody>
      </p:sp>
      <p:pic>
        <p:nvPicPr>
          <p:cNvPr id="20" name="圖形 19">
            <a:extLst>
              <a:ext uri="{FF2B5EF4-FFF2-40B4-BE49-F238E27FC236}">
                <a16:creationId xmlns:a16="http://schemas.microsoft.com/office/drawing/2014/main" id="{E7C66A53-73D7-4485-AA02-9634E072342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b="30683"/>
          <a:stretch/>
        </p:blipFill>
        <p:spPr>
          <a:xfrm>
            <a:off x="2430924" y="3050768"/>
            <a:ext cx="1786543" cy="850979"/>
          </a:xfrm>
          <a:prstGeom prst="rect">
            <a:avLst/>
          </a:prstGeom>
        </p:spPr>
      </p:pic>
      <p:pic>
        <p:nvPicPr>
          <p:cNvPr id="21" name="圖形 20">
            <a:extLst>
              <a:ext uri="{FF2B5EF4-FFF2-40B4-BE49-F238E27FC236}">
                <a16:creationId xmlns:a16="http://schemas.microsoft.com/office/drawing/2014/main" id="{81DDE4ED-B501-4A7F-AD77-D3140CC801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b="21910"/>
          <a:stretch/>
        </p:blipFill>
        <p:spPr>
          <a:xfrm>
            <a:off x="2429384" y="4010793"/>
            <a:ext cx="1777380" cy="958687"/>
          </a:xfrm>
          <a:prstGeom prst="rect">
            <a:avLst/>
          </a:prstGeom>
        </p:spPr>
      </p:pic>
      <p:sp>
        <p:nvSpPr>
          <p:cNvPr id="22" name="矩形: 圓角 21">
            <a:extLst>
              <a:ext uri="{FF2B5EF4-FFF2-40B4-BE49-F238E27FC236}">
                <a16:creationId xmlns:a16="http://schemas.microsoft.com/office/drawing/2014/main" id="{53D431A9-BCCA-4D50-81F8-261AB36EEFB2}"/>
              </a:ext>
            </a:extLst>
          </p:cNvPr>
          <p:cNvSpPr/>
          <p:nvPr/>
        </p:nvSpPr>
        <p:spPr>
          <a:xfrm>
            <a:off x="4389543" y="1775444"/>
            <a:ext cx="4824880" cy="3401625"/>
          </a:xfrm>
          <a:prstGeom prst="roundRect">
            <a:avLst>
              <a:gd name="adj" fmla="val 6832"/>
            </a:avLst>
          </a:prstGeom>
          <a:gradFill>
            <a:gsLst>
              <a:gs pos="0">
                <a:schemeClr val="tx1">
                  <a:lumMod val="65000"/>
                  <a:lumOff val="35000"/>
                  <a:alpha val="29000"/>
                </a:schemeClr>
              </a:gs>
              <a:gs pos="94000">
                <a:schemeClr val="bg2">
                  <a:lumMod val="10000"/>
                  <a:alpha val="63000"/>
                </a:schemeClr>
              </a:gs>
            </a:gsLst>
            <a:lin ang="5400000" scaled="1"/>
          </a:gradFill>
          <a:ln>
            <a:noFill/>
          </a:ln>
          <a:effectLst>
            <a:softEdge rad="482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pic>
        <p:nvPicPr>
          <p:cNvPr id="28" name="圖片 27">
            <a:extLst>
              <a:ext uri="{FF2B5EF4-FFF2-40B4-BE49-F238E27FC236}">
                <a16:creationId xmlns:a16="http://schemas.microsoft.com/office/drawing/2014/main" id="{6197A58D-21EC-4444-9B2D-0F7C70C4DEA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9555" y="1948035"/>
            <a:ext cx="3864512" cy="274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7952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97BF6262-4080-4C7F-9C32-3B2BA225C8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7455" y="4531662"/>
            <a:ext cx="12958461" cy="742218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930" y="1216304"/>
            <a:ext cx="8228137" cy="5143500"/>
          </a:xfrm>
          <a:prstGeom prst="rect">
            <a:avLst/>
          </a:prstGeom>
        </p:spPr>
      </p:pic>
      <p:pic>
        <p:nvPicPr>
          <p:cNvPr id="5" name="圖片 4" descr="一張含有 室內, 牆 的圖片&#10;&#10;描述是以非常高的可信度產生">
            <a:extLst>
              <a:ext uri="{FF2B5EF4-FFF2-40B4-BE49-F238E27FC236}">
                <a16:creationId xmlns:a16="http://schemas.microsoft.com/office/drawing/2014/main" id="{A12C4608-0D14-42B4-8DEF-1741104012F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7572" y="1322907"/>
            <a:ext cx="4648855" cy="27110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831E5D9-C357-2A4E-A7C0-F3B0E94AC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3088"/>
            <a:ext cx="9144000" cy="822960"/>
          </a:xfrm>
          <a:effectLst/>
        </p:spPr>
        <p:txBody>
          <a:bodyPr>
            <a:noAutofit/>
          </a:bodyPr>
          <a:lstStyle/>
          <a:p>
            <a:pPr algn="ctr"/>
            <a:r>
              <a:rPr lang="en-US" altLang="ja-JP" sz="30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HDMI 2.0 4K60FPS</a:t>
            </a:r>
            <a:r>
              <a:rPr lang="ja-JP" altLang="en-US" sz="30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シャープな画質</a:t>
            </a:r>
          </a:p>
        </p:txBody>
      </p:sp>
    </p:spTree>
    <p:extLst>
      <p:ext uri="{BB962C8B-B14F-4D97-AF65-F5344CB8AC3E}">
        <p14:creationId xmlns:p14="http://schemas.microsoft.com/office/powerpoint/2010/main" val="7860048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le 1">
            <a:extLst>
              <a:ext uri="{FF2B5EF4-FFF2-40B4-BE49-F238E27FC236}">
                <a16:creationId xmlns:a16="http://schemas.microsoft.com/office/drawing/2014/main" id="{2A776AE7-221D-144C-A648-632A55F1A9D0}"/>
              </a:ext>
            </a:extLst>
          </p:cNvPr>
          <p:cNvSpPr txBox="1">
            <a:spLocks/>
          </p:cNvSpPr>
          <p:nvPr/>
        </p:nvSpPr>
        <p:spPr>
          <a:xfrm>
            <a:off x="184245" y="0"/>
            <a:ext cx="8795982" cy="717571"/>
          </a:xfrm>
          <a:prstGeom prst="rect">
            <a:avLst/>
          </a:prstGeom>
        </p:spPr>
        <p:txBody>
          <a:bodyPr anchor="t"/>
          <a:lstStyle/>
          <a:p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4D0F7-A0BC-7A4C-929D-6A5F102B39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6793"/>
            <a:ext cx="9144000" cy="822960"/>
          </a:xfrm>
          <a:effectLst/>
        </p:spPr>
        <p:txBody>
          <a:bodyPr>
            <a:noAutofit/>
          </a:bodyPr>
          <a:lstStyle/>
          <a:p>
            <a:pPr algn="ctr"/>
            <a:r>
              <a:rPr lang="en-US" altLang="ja-JP" sz="3200" dirty="0" err="1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HybridDeskStation</a:t>
            </a:r>
            <a:r>
              <a:rPr lang="ja-JP" altLang="en-US" sz="32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でさ</a:t>
            </a:r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まざま</a:t>
            </a:r>
            <a:r>
              <a:rPr lang="ja-JP" altLang="en-US" sz="32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な</a:t>
            </a:r>
            <a:r>
              <a:rPr lang="en-US" altLang="ja-JP" sz="32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A/V</a:t>
            </a:r>
            <a:r>
              <a:rPr lang="ja-JP" altLang="en-US" sz="32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ニ</a:t>
            </a:r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ーズに対</a:t>
            </a:r>
            <a:r>
              <a:rPr lang="ja-JP" altLang="en-US" sz="32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応</a:t>
            </a:r>
            <a:endParaRPr lang="en-US" altLang="ja-JP" sz="3200" dirty="0">
              <a:solidFill>
                <a:schemeClr val="bg2">
                  <a:lumMod val="1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554B1DF2-034C-4533-BCD8-D156D7C2D6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3863" y="2742053"/>
            <a:ext cx="4074913" cy="742218"/>
          </a:xfrm>
          <a:prstGeom prst="rect">
            <a:avLst/>
          </a:prstGeom>
        </p:spPr>
      </p:pic>
      <p:cxnSp>
        <p:nvCxnSpPr>
          <p:cNvPr id="22" name="Shape 358">
            <a:extLst>
              <a:ext uri="{FF2B5EF4-FFF2-40B4-BE49-F238E27FC236}">
                <a16:creationId xmlns:a16="http://schemas.microsoft.com/office/drawing/2014/main" id="{04A67E73-8A64-441E-A3C4-C0196012E646}"/>
              </a:ext>
            </a:extLst>
          </p:cNvPr>
          <p:cNvCxnSpPr/>
          <p:nvPr/>
        </p:nvCxnSpPr>
        <p:spPr>
          <a:xfrm rot="10800000">
            <a:off x="2102173" y="2086147"/>
            <a:ext cx="1045737" cy="1550"/>
          </a:xfrm>
          <a:prstGeom prst="straightConnector1">
            <a:avLst/>
          </a:prstGeom>
          <a:noFill/>
          <a:ln w="28575" cap="rnd" cmpd="sng">
            <a:solidFill>
              <a:schemeClr val="tx1">
                <a:lumMod val="85000"/>
                <a:lumOff val="15000"/>
              </a:schemeClr>
            </a:solidFill>
            <a:prstDash val="sysDot"/>
            <a:round/>
            <a:headEnd type="none" w="lg" len="lg"/>
            <a:tailEnd type="none" w="lg" len="lg"/>
          </a:ln>
        </p:spPr>
      </p:cxnSp>
      <p:pic>
        <p:nvPicPr>
          <p:cNvPr id="23" name="Shape 351">
            <a:extLst>
              <a:ext uri="{FF2B5EF4-FFF2-40B4-BE49-F238E27FC236}">
                <a16:creationId xmlns:a16="http://schemas.microsoft.com/office/drawing/2014/main" id="{C4524D22-77B7-471B-A289-978A8D9905C0}"/>
              </a:ext>
            </a:extLst>
          </p:cNvPr>
          <p:cNvPicPr preferRelativeResize="0"/>
          <p:nvPr/>
        </p:nvPicPr>
        <p:blipFill>
          <a:blip r:embed="rId3" cstate="screen">
            <a:alphaModFix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0020">
            <a:off x="651055" y="1863172"/>
            <a:ext cx="762128" cy="762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352">
            <a:extLst>
              <a:ext uri="{FF2B5EF4-FFF2-40B4-BE49-F238E27FC236}">
                <a16:creationId xmlns:a16="http://schemas.microsoft.com/office/drawing/2014/main" id="{DD61FD44-F505-4CCB-A15B-DB234E9A32A0}"/>
              </a:ext>
            </a:extLst>
          </p:cNvPr>
          <p:cNvPicPr preferRelativeResize="0"/>
          <p:nvPr/>
        </p:nvPicPr>
        <p:blipFill>
          <a:blip r:embed="rId4" cstate="screen">
            <a:alphaModFix/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6705" y="2231578"/>
            <a:ext cx="697158" cy="697241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Shape 364">
            <a:extLst>
              <a:ext uri="{FF2B5EF4-FFF2-40B4-BE49-F238E27FC236}">
                <a16:creationId xmlns:a16="http://schemas.microsoft.com/office/drawing/2014/main" id="{E40C227B-2A1C-4357-A285-52C53D4B7049}"/>
              </a:ext>
            </a:extLst>
          </p:cNvPr>
          <p:cNvSpPr txBox="1"/>
          <p:nvPr/>
        </p:nvSpPr>
        <p:spPr>
          <a:xfrm>
            <a:off x="5524141" y="4177345"/>
            <a:ext cx="1373959" cy="29631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>
              <a:spcBef>
                <a:spcPts val="0"/>
              </a:spcBef>
              <a:buNone/>
            </a:pPr>
            <a:r>
              <a:rPr lang="en-US" sz="1200" b="1" dirty="0" err="1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Qremote</a:t>
            </a:r>
            <a:r>
              <a:rPr lang="ja-JP" altLang="en-US" sz="1200" b="1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アプリ</a:t>
            </a:r>
            <a:endParaRPr lang="en-US" sz="1200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7" name="Shape 366">
            <a:extLst>
              <a:ext uri="{FF2B5EF4-FFF2-40B4-BE49-F238E27FC236}">
                <a16:creationId xmlns:a16="http://schemas.microsoft.com/office/drawing/2014/main" id="{05D5567D-3EA3-4E58-8A97-9A511C607BE3}"/>
              </a:ext>
            </a:extLst>
          </p:cNvPr>
          <p:cNvSpPr txBox="1"/>
          <p:nvPr/>
        </p:nvSpPr>
        <p:spPr>
          <a:xfrm>
            <a:off x="350897" y="2719646"/>
            <a:ext cx="1054118" cy="296317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rtl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Mouse &amp; </a:t>
            </a:r>
          </a:p>
          <a:p>
            <a:pPr lvl="0" rtl="0">
              <a:spcBef>
                <a:spcPts val="0"/>
              </a:spcBef>
              <a:buNone/>
            </a:pPr>
            <a:r>
              <a:rPr lang="en-US" sz="1200" b="1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Keyboard</a:t>
            </a:r>
          </a:p>
        </p:txBody>
      </p:sp>
      <p:pic>
        <p:nvPicPr>
          <p:cNvPr id="29" name="Shape 363">
            <a:extLst>
              <a:ext uri="{FF2B5EF4-FFF2-40B4-BE49-F238E27FC236}">
                <a16:creationId xmlns:a16="http://schemas.microsoft.com/office/drawing/2014/main" id="{71658215-CE61-4C2C-B269-032BA22CB284}"/>
              </a:ext>
            </a:extLst>
          </p:cNvPr>
          <p:cNvPicPr preferRelativeResize="0"/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4042" y="3781925"/>
            <a:ext cx="623207" cy="1108574"/>
          </a:xfrm>
          <a:prstGeom prst="rect">
            <a:avLst/>
          </a:prstGeom>
          <a:noFill/>
          <a:ln>
            <a:noFill/>
          </a:ln>
          <a:effectLst>
            <a:outerShdw blurRad="228600" dist="190500" dir="414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30" name="直線接點 29">
            <a:extLst>
              <a:ext uri="{FF2B5EF4-FFF2-40B4-BE49-F238E27FC236}">
                <a16:creationId xmlns:a16="http://schemas.microsoft.com/office/drawing/2014/main" id="{82A42274-850C-4EDD-93CC-CEEE4A3BD963}"/>
              </a:ext>
            </a:extLst>
          </p:cNvPr>
          <p:cNvCxnSpPr/>
          <p:nvPr/>
        </p:nvCxnSpPr>
        <p:spPr>
          <a:xfrm>
            <a:off x="4054216" y="2086148"/>
            <a:ext cx="2997780" cy="1550"/>
          </a:xfrm>
          <a:prstGeom prst="line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Shape 723">
            <a:extLst>
              <a:ext uri="{FF2B5EF4-FFF2-40B4-BE49-F238E27FC236}">
                <a16:creationId xmlns:a16="http://schemas.microsoft.com/office/drawing/2014/main" id="{7783EE7B-1BF6-43CC-92B4-1027987E4369}"/>
              </a:ext>
            </a:extLst>
          </p:cNvPr>
          <p:cNvSpPr/>
          <p:nvPr/>
        </p:nvSpPr>
        <p:spPr>
          <a:xfrm>
            <a:off x="2988886" y="1321517"/>
            <a:ext cx="1742895" cy="1743102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2700" cap="flat" cmpd="sng">
            <a:solidFill>
              <a:schemeClr val="bg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buNone/>
            </a:pPr>
            <a:endParaRPr sz="120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32" name="Picture 2" descr="C:\Users\Han Tsai\Desktop\HD_直播\MPNITOR.png">
            <a:extLst>
              <a:ext uri="{FF2B5EF4-FFF2-40B4-BE49-F238E27FC236}">
                <a16:creationId xmlns:a16="http://schemas.microsoft.com/office/drawing/2014/main" id="{8D4A2F6F-74CA-48FD-A55E-E057B9A9B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1977" y="1432004"/>
            <a:ext cx="2511144" cy="1956371"/>
          </a:xfrm>
          <a:prstGeom prst="rect">
            <a:avLst/>
          </a:prstGeom>
          <a:noFill/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850C847A-CA88-4B5B-8F65-81266164F3A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9530" y="1519638"/>
            <a:ext cx="981609" cy="981725"/>
          </a:xfrm>
          <a:prstGeom prst="rect">
            <a:avLst/>
          </a:prstGeom>
        </p:spPr>
      </p:pic>
      <p:cxnSp>
        <p:nvCxnSpPr>
          <p:cNvPr id="36" name="接點: 肘形 35">
            <a:extLst>
              <a:ext uri="{FF2B5EF4-FFF2-40B4-BE49-F238E27FC236}">
                <a16:creationId xmlns:a16="http://schemas.microsoft.com/office/drawing/2014/main" id="{0EA6BE09-C3FF-44BC-96DF-611D0F624EEE}"/>
              </a:ext>
            </a:extLst>
          </p:cNvPr>
          <p:cNvCxnSpPr>
            <a:cxnSpLocks/>
          </p:cNvCxnSpPr>
          <p:nvPr/>
        </p:nvCxnSpPr>
        <p:spPr>
          <a:xfrm rot="16200000" flipH="1">
            <a:off x="3602496" y="3082038"/>
            <a:ext cx="1497286" cy="1013027"/>
          </a:xfrm>
          <a:prstGeom prst="bentConnector2">
            <a:avLst/>
          </a:prstGeom>
          <a:ln w="28575" cap="rnd">
            <a:solidFill>
              <a:srgbClr val="262626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AA25F107-4D5B-44AC-974E-88D2573FCC5A}"/>
              </a:ext>
            </a:extLst>
          </p:cNvPr>
          <p:cNvSpPr/>
          <p:nvPr/>
        </p:nvSpPr>
        <p:spPr>
          <a:xfrm>
            <a:off x="1292551" y="1915197"/>
            <a:ext cx="1033972" cy="343449"/>
          </a:xfrm>
          <a:prstGeom prst="roundRect">
            <a:avLst>
              <a:gd name="adj" fmla="val 8555"/>
            </a:avLst>
          </a:prstGeom>
          <a:solidFill>
            <a:srgbClr val="C768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b="1" u="none" strike="noStrike" cap="none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USB</a:t>
            </a:r>
            <a:endParaRPr lang="en-US" altLang="zh-TW" b="1" i="0" u="none" strike="noStrike" cap="none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57A19016-64D9-4A6A-B2BD-6092071131BD}"/>
              </a:ext>
            </a:extLst>
          </p:cNvPr>
          <p:cNvSpPr/>
          <p:nvPr/>
        </p:nvSpPr>
        <p:spPr>
          <a:xfrm>
            <a:off x="4899481" y="1915197"/>
            <a:ext cx="1033972" cy="343449"/>
          </a:xfrm>
          <a:prstGeom prst="roundRect">
            <a:avLst>
              <a:gd name="adj" fmla="val 8555"/>
            </a:avLst>
          </a:prstGeom>
          <a:solidFill>
            <a:srgbClr val="C768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altLang="zh-TW" b="1" u="none" strike="noStrike" cap="none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HDMI</a:t>
            </a:r>
            <a:endParaRPr lang="en-US" altLang="zh-TW" b="1" i="0" u="none" strike="noStrike" cap="none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2084AF25-93F6-4A6C-813E-86541938870A}"/>
              </a:ext>
            </a:extLst>
          </p:cNvPr>
          <p:cNvSpPr/>
          <p:nvPr/>
        </p:nvSpPr>
        <p:spPr>
          <a:xfrm>
            <a:off x="3275741" y="3726308"/>
            <a:ext cx="1128264" cy="343449"/>
          </a:xfrm>
          <a:prstGeom prst="roundRect">
            <a:avLst>
              <a:gd name="adj" fmla="val 8555"/>
            </a:avLst>
          </a:prstGeom>
          <a:solidFill>
            <a:srgbClr val="C768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SzPts val="1400"/>
            </a:pPr>
            <a:r>
              <a:rPr lang="en-US" altLang="zh-TW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Network</a:t>
            </a:r>
          </a:p>
        </p:txBody>
      </p:sp>
      <p:pic>
        <p:nvPicPr>
          <p:cNvPr id="34" name="圖片 33">
            <a:extLst>
              <a:ext uri="{FF2B5EF4-FFF2-40B4-BE49-F238E27FC236}">
                <a16:creationId xmlns:a16="http://schemas.microsoft.com/office/drawing/2014/main" id="{62789B95-63E1-4A61-AF79-E776E23423F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9276" y="2258646"/>
            <a:ext cx="3296892" cy="104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18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群組 57">
            <a:extLst>
              <a:ext uri="{FF2B5EF4-FFF2-40B4-BE49-F238E27FC236}">
                <a16:creationId xmlns:a16="http://schemas.microsoft.com/office/drawing/2014/main" id="{57626917-53C0-44B1-9F66-EF5041F63602}"/>
              </a:ext>
            </a:extLst>
          </p:cNvPr>
          <p:cNvGrpSpPr/>
          <p:nvPr/>
        </p:nvGrpSpPr>
        <p:grpSpPr>
          <a:xfrm>
            <a:off x="6195870" y="2795427"/>
            <a:ext cx="3086633" cy="1484178"/>
            <a:chOff x="6260091" y="1217707"/>
            <a:chExt cx="4307317" cy="4160999"/>
          </a:xfrm>
        </p:grpSpPr>
        <p:sp>
          <p:nvSpPr>
            <p:cNvPr id="59" name="矩形: 圓角 58">
              <a:extLst>
                <a:ext uri="{FF2B5EF4-FFF2-40B4-BE49-F238E27FC236}">
                  <a16:creationId xmlns:a16="http://schemas.microsoft.com/office/drawing/2014/main" id="{85818583-6331-4026-BA21-61C830E0C504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sp>
          <p:nvSpPr>
            <p:cNvPr id="60" name="矩形 59">
              <a:extLst>
                <a:ext uri="{FF2B5EF4-FFF2-40B4-BE49-F238E27FC236}">
                  <a16:creationId xmlns:a16="http://schemas.microsoft.com/office/drawing/2014/main" id="{D334BB4C-AD17-4A2A-81F8-C933715BC419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</p:grpSp>
      <p:grpSp>
        <p:nvGrpSpPr>
          <p:cNvPr id="55" name="群組 54">
            <a:extLst>
              <a:ext uri="{FF2B5EF4-FFF2-40B4-BE49-F238E27FC236}">
                <a16:creationId xmlns:a16="http://schemas.microsoft.com/office/drawing/2014/main" id="{503F3B60-3779-4A60-9B85-BE4D5D36996B}"/>
              </a:ext>
            </a:extLst>
          </p:cNvPr>
          <p:cNvGrpSpPr/>
          <p:nvPr/>
        </p:nvGrpSpPr>
        <p:grpSpPr>
          <a:xfrm>
            <a:off x="3333714" y="2798441"/>
            <a:ext cx="3086633" cy="1484178"/>
            <a:chOff x="6260091" y="1217707"/>
            <a:chExt cx="4307317" cy="4160999"/>
          </a:xfrm>
        </p:grpSpPr>
        <p:sp>
          <p:nvSpPr>
            <p:cNvPr id="56" name="矩形: 圓角 55">
              <a:extLst>
                <a:ext uri="{FF2B5EF4-FFF2-40B4-BE49-F238E27FC236}">
                  <a16:creationId xmlns:a16="http://schemas.microsoft.com/office/drawing/2014/main" id="{56862DCA-F0F9-4E28-AEE9-77BB3065D921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CD3AB0C3-285D-47F8-B6DC-52265EA2BAFE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</p:grpSp>
      <p:grpSp>
        <p:nvGrpSpPr>
          <p:cNvPr id="51" name="群組 50">
            <a:extLst>
              <a:ext uri="{FF2B5EF4-FFF2-40B4-BE49-F238E27FC236}">
                <a16:creationId xmlns:a16="http://schemas.microsoft.com/office/drawing/2014/main" id="{D5EFAA83-B7A9-4328-8BC0-35E26B02EBDC}"/>
              </a:ext>
            </a:extLst>
          </p:cNvPr>
          <p:cNvGrpSpPr/>
          <p:nvPr/>
        </p:nvGrpSpPr>
        <p:grpSpPr>
          <a:xfrm>
            <a:off x="471558" y="2808422"/>
            <a:ext cx="3086633" cy="1484178"/>
            <a:chOff x="6260091" y="1217707"/>
            <a:chExt cx="4307317" cy="4160999"/>
          </a:xfrm>
        </p:grpSpPr>
        <p:sp>
          <p:nvSpPr>
            <p:cNvPr id="53" name="矩形: 圓角 52">
              <a:extLst>
                <a:ext uri="{FF2B5EF4-FFF2-40B4-BE49-F238E27FC236}">
                  <a16:creationId xmlns:a16="http://schemas.microsoft.com/office/drawing/2014/main" id="{9E0C38C4-B347-4236-9819-617874A978F5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53D80966-F40F-4542-B0E8-B70975696FA9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</p:grpSp>
      <p:grpSp>
        <p:nvGrpSpPr>
          <p:cNvPr id="48" name="群組 47">
            <a:extLst>
              <a:ext uri="{FF2B5EF4-FFF2-40B4-BE49-F238E27FC236}">
                <a16:creationId xmlns:a16="http://schemas.microsoft.com/office/drawing/2014/main" id="{849F5311-6210-4FE3-A9C2-21BA50379C0B}"/>
              </a:ext>
            </a:extLst>
          </p:cNvPr>
          <p:cNvGrpSpPr/>
          <p:nvPr/>
        </p:nvGrpSpPr>
        <p:grpSpPr>
          <a:xfrm>
            <a:off x="6179658" y="1421785"/>
            <a:ext cx="3086633" cy="1077218"/>
            <a:chOff x="6260091" y="1217707"/>
            <a:chExt cx="4307317" cy="4160999"/>
          </a:xfrm>
        </p:grpSpPr>
        <p:sp>
          <p:nvSpPr>
            <p:cNvPr id="49" name="矩形: 圓角 48">
              <a:extLst>
                <a:ext uri="{FF2B5EF4-FFF2-40B4-BE49-F238E27FC236}">
                  <a16:creationId xmlns:a16="http://schemas.microsoft.com/office/drawing/2014/main" id="{CD650352-287F-41F5-BF4B-10CB9529EEFD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sp>
          <p:nvSpPr>
            <p:cNvPr id="50" name="矩形 49">
              <a:extLst>
                <a:ext uri="{FF2B5EF4-FFF2-40B4-BE49-F238E27FC236}">
                  <a16:creationId xmlns:a16="http://schemas.microsoft.com/office/drawing/2014/main" id="{6085BCD2-DCDC-4236-B0D2-2D4168D7F640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</p:grpSp>
      <p:grpSp>
        <p:nvGrpSpPr>
          <p:cNvPr id="45" name="群組 44">
            <a:extLst>
              <a:ext uri="{FF2B5EF4-FFF2-40B4-BE49-F238E27FC236}">
                <a16:creationId xmlns:a16="http://schemas.microsoft.com/office/drawing/2014/main" id="{1719F5AD-14B2-43DF-9386-F32939100A19}"/>
              </a:ext>
            </a:extLst>
          </p:cNvPr>
          <p:cNvGrpSpPr/>
          <p:nvPr/>
        </p:nvGrpSpPr>
        <p:grpSpPr>
          <a:xfrm>
            <a:off x="3330962" y="1432231"/>
            <a:ext cx="3086633" cy="1077218"/>
            <a:chOff x="6260091" y="1217707"/>
            <a:chExt cx="4307317" cy="4160999"/>
          </a:xfrm>
        </p:grpSpPr>
        <p:sp>
          <p:nvSpPr>
            <p:cNvPr id="46" name="矩形: 圓角 45">
              <a:extLst>
                <a:ext uri="{FF2B5EF4-FFF2-40B4-BE49-F238E27FC236}">
                  <a16:creationId xmlns:a16="http://schemas.microsoft.com/office/drawing/2014/main" id="{C1549152-2203-41C2-ADE0-66F0476EC168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sp>
          <p:nvSpPr>
            <p:cNvPr id="47" name="矩形 46">
              <a:extLst>
                <a:ext uri="{FF2B5EF4-FFF2-40B4-BE49-F238E27FC236}">
                  <a16:creationId xmlns:a16="http://schemas.microsoft.com/office/drawing/2014/main" id="{5846A7B5-55B2-47E6-8336-27A6DAC0FD41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</p:grp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76B501E4-79E3-423A-887F-6042989BCFB5}"/>
              </a:ext>
            </a:extLst>
          </p:cNvPr>
          <p:cNvGrpSpPr/>
          <p:nvPr/>
        </p:nvGrpSpPr>
        <p:grpSpPr>
          <a:xfrm>
            <a:off x="474447" y="1437025"/>
            <a:ext cx="3086633" cy="1077218"/>
            <a:chOff x="6260091" y="1217707"/>
            <a:chExt cx="4307317" cy="4160999"/>
          </a:xfrm>
        </p:grpSpPr>
        <p:sp>
          <p:nvSpPr>
            <p:cNvPr id="43" name="矩形: 圓角 42">
              <a:extLst>
                <a:ext uri="{FF2B5EF4-FFF2-40B4-BE49-F238E27FC236}">
                  <a16:creationId xmlns:a16="http://schemas.microsoft.com/office/drawing/2014/main" id="{A3466460-AFA4-4A8F-BACA-638EF2C6D12B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88CB20D4-1663-490E-8D74-567B50271AAA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</p:grpSp>
      <p:sp>
        <p:nvSpPr>
          <p:cNvPr id="52" name="標題 18">
            <a:extLst>
              <a:ext uri="{FF2B5EF4-FFF2-40B4-BE49-F238E27FC236}">
                <a16:creationId xmlns:a16="http://schemas.microsoft.com/office/drawing/2014/main" id="{DC8FC468-85B0-4AA9-9D9A-85F079CF4611}"/>
              </a:ext>
            </a:extLst>
          </p:cNvPr>
          <p:cNvSpPr txBox="1">
            <a:spLocks/>
          </p:cNvSpPr>
          <p:nvPr/>
        </p:nvSpPr>
        <p:spPr>
          <a:xfrm>
            <a:off x="1732712" y="305227"/>
            <a:ext cx="8229600" cy="8572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1" i="0" u="none" strike="noStrike" cap="none">
                <a:solidFill>
                  <a:schemeClr val="bg1"/>
                </a:solidFill>
                <a:latin typeface="+mj-lt"/>
                <a:ea typeface="微軟正黑體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4F0B8E3-30BC-4126-BB3D-71B97D705D68}"/>
              </a:ext>
            </a:extLst>
          </p:cNvPr>
          <p:cNvSpPr txBox="1">
            <a:spLocks/>
          </p:cNvSpPr>
          <p:nvPr/>
        </p:nvSpPr>
        <p:spPr>
          <a:xfrm>
            <a:off x="184245" y="0"/>
            <a:ext cx="8795982" cy="634621"/>
          </a:xfrm>
          <a:prstGeom prst="rect">
            <a:avLst/>
          </a:prstGeom>
        </p:spPr>
        <p:txBody>
          <a:bodyPr/>
          <a:lstStyle/>
          <a:p>
            <a:pPr lvl="0"/>
            <a:endParaRPr kumimoji="0" lang="en-US" sz="32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46E12F-098C-1B44-A15C-115F7B9AD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6" y="175194"/>
            <a:ext cx="7886700" cy="822960"/>
          </a:xfrm>
          <a:effectLst/>
        </p:spPr>
        <p:txBody>
          <a:bodyPr>
            <a:normAutofit/>
          </a:bodyPr>
          <a:lstStyle/>
          <a:p>
            <a:pPr algn="ctr"/>
            <a:r>
              <a:rPr lang="ja-JP" alt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用途の広い</a:t>
            </a:r>
            <a:r>
              <a:rPr lang="en-US" altLang="zh-TW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HybridDeskStation</a:t>
            </a:r>
            <a:r>
              <a:rPr lang="ja-JP" alt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アプリ</a:t>
            </a:r>
          </a:p>
        </p:txBody>
      </p:sp>
      <p:pic>
        <p:nvPicPr>
          <p:cNvPr id="25" name="圖片 4">
            <a:extLst>
              <a:ext uri="{FF2B5EF4-FFF2-40B4-BE49-F238E27FC236}">
                <a16:creationId xmlns:a16="http://schemas.microsoft.com/office/drawing/2014/main" id="{F1E92F6A-6970-C341-B70A-AF3B194F90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816" y="1286160"/>
            <a:ext cx="2313073" cy="540171"/>
          </a:xfrm>
          <a:prstGeom prst="rect">
            <a:avLst/>
          </a:prstGeom>
        </p:spPr>
      </p:pic>
      <p:sp>
        <p:nvSpPr>
          <p:cNvPr id="26" name="TextBox 6">
            <a:extLst>
              <a:ext uri="{FF2B5EF4-FFF2-40B4-BE49-F238E27FC236}">
                <a16:creationId xmlns:a16="http://schemas.microsoft.com/office/drawing/2014/main" id="{DFA0D559-D315-D040-8072-071CFD35D009}"/>
              </a:ext>
            </a:extLst>
          </p:cNvPr>
          <p:cNvSpPr txBox="1"/>
          <p:nvPr/>
        </p:nvSpPr>
        <p:spPr>
          <a:xfrm>
            <a:off x="824016" y="1312034"/>
            <a:ext cx="171519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ja-JP" altLang="en-US" sz="16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システム管理</a:t>
            </a:r>
            <a:endParaRPr lang="zh-TW" altLang="en-US" sz="16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27" name="圖片 6">
            <a:extLst>
              <a:ext uri="{FF2B5EF4-FFF2-40B4-BE49-F238E27FC236}">
                <a16:creationId xmlns:a16="http://schemas.microsoft.com/office/drawing/2014/main" id="{815C6693-AA83-5B45-9088-2481D96EAAA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780" y="2558657"/>
            <a:ext cx="2313073" cy="540171"/>
          </a:xfrm>
          <a:prstGeom prst="rect">
            <a:avLst/>
          </a:prstGeom>
        </p:spPr>
      </p:pic>
      <p:sp>
        <p:nvSpPr>
          <p:cNvPr id="28" name="TextBox 6">
            <a:extLst>
              <a:ext uri="{FF2B5EF4-FFF2-40B4-BE49-F238E27FC236}">
                <a16:creationId xmlns:a16="http://schemas.microsoft.com/office/drawing/2014/main" id="{AF642434-D9DF-5143-91B5-85023BF07DD6}"/>
              </a:ext>
            </a:extLst>
          </p:cNvPr>
          <p:cNvSpPr txBox="1"/>
          <p:nvPr/>
        </p:nvSpPr>
        <p:spPr>
          <a:xfrm>
            <a:off x="3506420" y="2584531"/>
            <a:ext cx="2072313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ja-JP" altLang="en-US" sz="16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コンテンツ管理</a:t>
            </a:r>
            <a:endParaRPr lang="zh-TW" altLang="en-US" sz="16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29" name="圖片 8">
            <a:extLst>
              <a:ext uri="{FF2B5EF4-FFF2-40B4-BE49-F238E27FC236}">
                <a16:creationId xmlns:a16="http://schemas.microsoft.com/office/drawing/2014/main" id="{A5EE92AA-008B-7445-BBDD-856101F91A9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816" y="2564211"/>
            <a:ext cx="2313073" cy="540171"/>
          </a:xfrm>
          <a:prstGeom prst="rect">
            <a:avLst/>
          </a:prstGeom>
        </p:spPr>
      </p:pic>
      <p:sp>
        <p:nvSpPr>
          <p:cNvPr id="30" name="TextBox 6">
            <a:extLst>
              <a:ext uri="{FF2B5EF4-FFF2-40B4-BE49-F238E27FC236}">
                <a16:creationId xmlns:a16="http://schemas.microsoft.com/office/drawing/2014/main" id="{A3DBCC5A-3425-2048-B13B-234E620387EC}"/>
              </a:ext>
            </a:extLst>
          </p:cNvPr>
          <p:cNvSpPr txBox="1"/>
          <p:nvPr/>
        </p:nvSpPr>
        <p:spPr>
          <a:xfrm>
            <a:off x="824016" y="2590085"/>
            <a:ext cx="171519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ja-JP" altLang="en-US" sz="16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マルチメディア</a:t>
            </a:r>
            <a:endParaRPr lang="zh-TW" altLang="en-US" sz="16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31" name="圖片 10">
            <a:extLst>
              <a:ext uri="{FF2B5EF4-FFF2-40B4-BE49-F238E27FC236}">
                <a16:creationId xmlns:a16="http://schemas.microsoft.com/office/drawing/2014/main" id="{4E3B7C97-3AC5-684E-AA85-86D89DB0A9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780" y="1286160"/>
            <a:ext cx="2313073" cy="540171"/>
          </a:xfrm>
          <a:prstGeom prst="rect">
            <a:avLst/>
          </a:prstGeom>
        </p:spPr>
      </p:pic>
      <p:sp>
        <p:nvSpPr>
          <p:cNvPr id="32" name="TextBox 6">
            <a:extLst>
              <a:ext uri="{FF2B5EF4-FFF2-40B4-BE49-F238E27FC236}">
                <a16:creationId xmlns:a16="http://schemas.microsoft.com/office/drawing/2014/main" id="{94B0C304-6D39-124D-955D-D4E20FA7951E}"/>
              </a:ext>
            </a:extLst>
          </p:cNvPr>
          <p:cNvSpPr txBox="1"/>
          <p:nvPr/>
        </p:nvSpPr>
        <p:spPr>
          <a:xfrm>
            <a:off x="3684982" y="1312034"/>
            <a:ext cx="171519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ja-JP" altLang="en-US" sz="16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監視カメラ</a:t>
            </a:r>
            <a:endParaRPr lang="zh-TW" altLang="en-US" sz="16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33" name="圖片 12">
            <a:extLst>
              <a:ext uri="{FF2B5EF4-FFF2-40B4-BE49-F238E27FC236}">
                <a16:creationId xmlns:a16="http://schemas.microsoft.com/office/drawing/2014/main" id="{005DCDDE-6211-DC47-9E08-3FE1950490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2744" y="2548021"/>
            <a:ext cx="2313073" cy="540171"/>
          </a:xfrm>
          <a:prstGeom prst="rect">
            <a:avLst/>
          </a:prstGeom>
        </p:spPr>
      </p:pic>
      <p:sp>
        <p:nvSpPr>
          <p:cNvPr id="34" name="TextBox 6">
            <a:extLst>
              <a:ext uri="{FF2B5EF4-FFF2-40B4-BE49-F238E27FC236}">
                <a16:creationId xmlns:a16="http://schemas.microsoft.com/office/drawing/2014/main" id="{BD4EE6C5-425B-8F42-96F4-2638C243D353}"/>
              </a:ext>
            </a:extLst>
          </p:cNvPr>
          <p:cNvSpPr txBox="1"/>
          <p:nvPr/>
        </p:nvSpPr>
        <p:spPr>
          <a:xfrm>
            <a:off x="6387745" y="2531786"/>
            <a:ext cx="2072313" cy="28469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>
              <a:lnSpc>
                <a:spcPts val="1500"/>
              </a:lnSpc>
            </a:pPr>
            <a:r>
              <a:rPr lang="ja-JP" altLang="en-US" sz="14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ブラウザと生産性</a:t>
            </a:r>
            <a:endParaRPr lang="zh-TW" altLang="en-US" sz="1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35" name="圖片 14">
            <a:extLst>
              <a:ext uri="{FF2B5EF4-FFF2-40B4-BE49-F238E27FC236}">
                <a16:creationId xmlns:a16="http://schemas.microsoft.com/office/drawing/2014/main" id="{732AF46E-CE24-4C41-9FF4-CA3A65A121D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4225" y="1286160"/>
            <a:ext cx="2313073" cy="540171"/>
          </a:xfrm>
          <a:prstGeom prst="rect">
            <a:avLst/>
          </a:prstGeom>
        </p:spPr>
      </p:pic>
      <p:sp>
        <p:nvSpPr>
          <p:cNvPr id="36" name="TextBox 6">
            <a:extLst>
              <a:ext uri="{FF2B5EF4-FFF2-40B4-BE49-F238E27FC236}">
                <a16:creationId xmlns:a16="http://schemas.microsoft.com/office/drawing/2014/main" id="{2C129A92-9E9E-EC42-9C9A-74C081C37D30}"/>
              </a:ext>
            </a:extLst>
          </p:cNvPr>
          <p:cNvSpPr txBox="1"/>
          <p:nvPr/>
        </p:nvSpPr>
        <p:spPr>
          <a:xfrm>
            <a:off x="6354167" y="1312034"/>
            <a:ext cx="1898452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 fontAlgn="base"/>
            <a:r>
              <a:rPr lang="ja-JP" altLang="en-US" sz="16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コミュニケーション</a:t>
            </a:r>
            <a:endParaRPr lang="zh-TW" altLang="en-US" sz="16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7" name="TextBox 6">
            <a:extLst>
              <a:ext uri="{FF2B5EF4-FFF2-40B4-BE49-F238E27FC236}">
                <a16:creationId xmlns:a16="http://schemas.microsoft.com/office/drawing/2014/main" id="{D87F6694-4CFD-A24A-9E5B-1CB6DDD8E248}"/>
              </a:ext>
            </a:extLst>
          </p:cNvPr>
          <p:cNvSpPr txBox="1"/>
          <p:nvPr/>
        </p:nvSpPr>
        <p:spPr>
          <a:xfrm>
            <a:off x="600687" y="1721223"/>
            <a:ext cx="2018393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QTS</a:t>
            </a:r>
          </a:p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FileStation</a:t>
            </a:r>
            <a:r>
              <a:rPr lang="en-US" altLang="zh-TW" sz="16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HD</a:t>
            </a:r>
            <a:endParaRPr lang="zh-TW" altLang="en-US" sz="1600" b="1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C26ED2F0-0B06-6440-94BD-EC1DE70DA728}"/>
              </a:ext>
            </a:extLst>
          </p:cNvPr>
          <p:cNvSpPr txBox="1"/>
          <p:nvPr/>
        </p:nvSpPr>
        <p:spPr>
          <a:xfrm>
            <a:off x="3470765" y="1721223"/>
            <a:ext cx="2580200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QVR Pro Client</a:t>
            </a:r>
          </a:p>
        </p:txBody>
      </p:sp>
      <p:sp>
        <p:nvSpPr>
          <p:cNvPr id="39" name="TextBox 6">
            <a:extLst>
              <a:ext uri="{FF2B5EF4-FFF2-40B4-BE49-F238E27FC236}">
                <a16:creationId xmlns:a16="http://schemas.microsoft.com/office/drawing/2014/main" id="{9BA888C3-D720-8643-8A37-CC4218143954}"/>
              </a:ext>
            </a:extLst>
          </p:cNvPr>
          <p:cNvSpPr txBox="1"/>
          <p:nvPr/>
        </p:nvSpPr>
        <p:spPr>
          <a:xfrm>
            <a:off x="6242744" y="1721223"/>
            <a:ext cx="258020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Skype</a:t>
            </a:r>
          </a:p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Facebook</a:t>
            </a:r>
          </a:p>
        </p:txBody>
      </p:sp>
      <p:sp>
        <p:nvSpPr>
          <p:cNvPr id="40" name="TextBox 6">
            <a:extLst>
              <a:ext uri="{FF2B5EF4-FFF2-40B4-BE49-F238E27FC236}">
                <a16:creationId xmlns:a16="http://schemas.microsoft.com/office/drawing/2014/main" id="{01620AFA-A109-C84F-BF05-E2BC954B77DB}"/>
              </a:ext>
            </a:extLst>
          </p:cNvPr>
          <p:cNvSpPr txBox="1"/>
          <p:nvPr/>
        </p:nvSpPr>
        <p:spPr>
          <a:xfrm>
            <a:off x="600687" y="2993489"/>
            <a:ext cx="2424981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HD Player</a:t>
            </a:r>
          </a:p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Clementine</a:t>
            </a:r>
          </a:p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Spotify</a:t>
            </a:r>
          </a:p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TuneIn</a:t>
            </a:r>
            <a:r>
              <a:rPr lang="en-US" altLang="zh-TW" sz="16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Radio</a:t>
            </a:r>
          </a:p>
        </p:txBody>
      </p:sp>
      <p:sp>
        <p:nvSpPr>
          <p:cNvPr id="41" name="TextBox 6">
            <a:extLst>
              <a:ext uri="{FF2B5EF4-FFF2-40B4-BE49-F238E27FC236}">
                <a16:creationId xmlns:a16="http://schemas.microsoft.com/office/drawing/2014/main" id="{B26904CC-139F-0748-B767-754F8C079DD5}"/>
              </a:ext>
            </a:extLst>
          </p:cNvPr>
          <p:cNvSpPr txBox="1"/>
          <p:nvPr/>
        </p:nvSpPr>
        <p:spPr>
          <a:xfrm>
            <a:off x="3470765" y="2993489"/>
            <a:ext cx="258020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PhotoStation</a:t>
            </a:r>
            <a:r>
              <a:rPr lang="en-US" altLang="zh-TW" sz="16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HD</a:t>
            </a:r>
          </a:p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VideoStation</a:t>
            </a:r>
            <a:r>
              <a:rPr lang="en-US" altLang="zh-TW" sz="16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HD</a:t>
            </a:r>
          </a:p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MusicStation</a:t>
            </a:r>
            <a:r>
              <a:rPr lang="en-US" altLang="zh-TW" sz="16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HD</a:t>
            </a:r>
          </a:p>
        </p:txBody>
      </p:sp>
      <p:sp>
        <p:nvSpPr>
          <p:cNvPr id="42" name="TextBox 6">
            <a:extLst>
              <a:ext uri="{FF2B5EF4-FFF2-40B4-BE49-F238E27FC236}">
                <a16:creationId xmlns:a16="http://schemas.microsoft.com/office/drawing/2014/main" id="{DC72E784-797D-A04C-8904-B2639BA3B343}"/>
              </a:ext>
            </a:extLst>
          </p:cNvPr>
          <p:cNvSpPr txBox="1"/>
          <p:nvPr/>
        </p:nvSpPr>
        <p:spPr>
          <a:xfrm>
            <a:off x="6242744" y="2993489"/>
            <a:ext cx="2580200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Chrome</a:t>
            </a:r>
          </a:p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Firefox</a:t>
            </a:r>
          </a:p>
          <a:p>
            <a:pPr marL="179388" indent="-179388" fontAlgn="base">
              <a:buClr>
                <a:srgbClr val="D26604"/>
              </a:buClr>
              <a:buSzPct val="95000"/>
              <a:buFont typeface="Arial" panose="020B0604020202020204" pitchFamily="34" charset="0"/>
              <a:buChar char="•"/>
            </a:pPr>
            <a:r>
              <a:rPr lang="en-US" altLang="zh-TW" sz="16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LibreOffice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324" y="3456495"/>
            <a:ext cx="3196317" cy="1998053"/>
          </a:xfrm>
          <a:prstGeom prst="rect">
            <a:avLst/>
          </a:prstGeom>
          <a:effectLst>
            <a:outerShdw blurRad="165100" dist="762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5561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30B6E8-8007-BC45-8290-8664B62C6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51448"/>
            <a:ext cx="9144000" cy="822960"/>
          </a:xfrm>
          <a:effectLst/>
        </p:spPr>
        <p:txBody>
          <a:bodyPr>
            <a:noAutofit/>
          </a:bodyPr>
          <a:lstStyle/>
          <a:p>
            <a:pPr algn="ctr">
              <a:lnSpc>
                <a:spcPts val="3200"/>
              </a:lnSpc>
            </a:pPr>
            <a:r>
              <a:rPr lang="ja-JP" altLang="en-US" sz="28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メーカー</a:t>
            </a:r>
            <a:r>
              <a:rPr lang="en-US" altLang="ja-JP" sz="28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x</a:t>
            </a:r>
            <a:r>
              <a:rPr lang="ja-JP" altLang="en-US" sz="28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バックアップ</a:t>
            </a:r>
            <a:r>
              <a:rPr lang="en-US" altLang="ja-JP" sz="28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x</a:t>
            </a:r>
            <a:r>
              <a:rPr lang="ja-JP" altLang="en-US" sz="28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共有</a:t>
            </a:r>
            <a:r>
              <a:rPr lang="en-US" altLang="ja-JP" sz="28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x</a:t>
            </a:r>
            <a:r>
              <a:rPr lang="ja-JP" altLang="en-US" sz="28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仕事</a:t>
            </a:r>
            <a:r>
              <a:rPr lang="en-US" altLang="ja-JP" sz="28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x</a:t>
            </a:r>
            <a:r>
              <a:rPr lang="ja-JP" altLang="en-US" sz="28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エンターテインメント</a:t>
            </a:r>
            <a:r>
              <a:rPr lang="en-US" altLang="zh-CN" sz="28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/>
            </a:r>
            <a:br>
              <a:rPr lang="en-US" altLang="zh-CN" sz="28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</a:br>
            <a:r>
              <a:rPr lang="ja-JP" altLang="en-US" sz="28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どん</a:t>
            </a:r>
            <a:r>
              <a:rPr lang="ja-JP" altLang="en-US" sz="28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な</a:t>
            </a:r>
            <a:r>
              <a:rPr lang="ja-JP" altLang="en-US" sz="28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場面</a:t>
            </a:r>
            <a:r>
              <a:rPr lang="ja-JP" altLang="en-US" sz="28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で</a:t>
            </a:r>
            <a:r>
              <a:rPr lang="ja-JP" altLang="en-US" sz="28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も</a:t>
            </a:r>
            <a:r>
              <a:rPr lang="en-US" altLang="zh-CN" sz="28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/>
            </a:r>
            <a:br>
              <a:rPr lang="en-US" altLang="zh-CN" sz="28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</a:br>
            <a:endParaRPr lang="en-US" sz="2800" dirty="0">
              <a:solidFill>
                <a:schemeClr val="bg2">
                  <a:lumMod val="1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3C917F-AE2E-8C41-A9D2-53C4EEB75411}"/>
              </a:ext>
            </a:extLst>
          </p:cNvPr>
          <p:cNvSpPr/>
          <p:nvPr/>
        </p:nvSpPr>
        <p:spPr>
          <a:xfrm>
            <a:off x="730340" y="3285052"/>
            <a:ext cx="46634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D2660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B5</a:t>
            </a:r>
            <a:r>
              <a:rPr lang="en-US" b="1">
                <a:solidFill>
                  <a:srgbClr val="D2660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r>
              <a:rPr lang="en-US" altLang="zh-CN" b="1">
                <a:solidFill>
                  <a:srgbClr val="D2660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size</a:t>
            </a:r>
          </a:p>
          <a:p>
            <a:pPr>
              <a:lnSpc>
                <a:spcPts val="2400"/>
              </a:lnSpc>
            </a:pPr>
            <a:r>
              <a:rPr 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30 x 230 x 165 mm</a:t>
            </a:r>
          </a:p>
          <a:p>
            <a:pPr>
              <a:lnSpc>
                <a:spcPts val="2400"/>
              </a:lnSpc>
            </a:pPr>
            <a:r>
              <a:rPr 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1.18 x 9.06 x 6.50 inch (H x W x D)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71B521-10C8-DD4B-AAB2-1AC1F03AE67A}"/>
              </a:ext>
            </a:extLst>
          </p:cNvPr>
          <p:cNvSpPr/>
          <p:nvPr/>
        </p:nvSpPr>
        <p:spPr>
          <a:xfrm>
            <a:off x="730340" y="2207201"/>
            <a:ext cx="328510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D2660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740</a:t>
            </a:r>
            <a:r>
              <a:rPr lang="en-US" b="1" dirty="0">
                <a:solidFill>
                  <a:srgbClr val="D2660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g </a:t>
            </a:r>
            <a:r>
              <a:rPr lang="en-US" sz="3200" b="1" dirty="0">
                <a:solidFill>
                  <a:srgbClr val="D2660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/ 1.63</a:t>
            </a:r>
            <a:r>
              <a:rPr lang="en-US" b="1" dirty="0">
                <a:solidFill>
                  <a:srgbClr val="D2660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lbs</a:t>
            </a:r>
          </a:p>
          <a:p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軽く、携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帯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性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に優れ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た筐体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B2E195-0A28-1F46-BAE6-C8D2F86D8221}"/>
              </a:ext>
            </a:extLst>
          </p:cNvPr>
          <p:cNvSpPr/>
          <p:nvPr/>
        </p:nvSpPr>
        <p:spPr>
          <a:xfrm>
            <a:off x="723990" y="1529460"/>
            <a:ext cx="5243743" cy="4770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ja-JP" altLang="en-US" sz="2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薄く</a:t>
            </a:r>
            <a:r>
              <a:rPr lang="ja-JP" altLang="en-US" sz="25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て</a:t>
            </a:r>
            <a:r>
              <a:rPr lang="ja-JP" altLang="en-US" sz="25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軽</a:t>
            </a:r>
            <a:r>
              <a:rPr lang="ja-JP" altLang="en-US" sz="25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量 </a:t>
            </a:r>
            <a:r>
              <a:rPr lang="en-US" altLang="ja-JP" sz="2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:</a:t>
            </a:r>
            <a:r>
              <a:rPr lang="en-US" altLang="zh-CN" sz="2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r>
              <a:rPr lang="ja-JP" altLang="en-US" sz="2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どんな場所でも使用可能</a:t>
            </a:r>
            <a:endParaRPr lang="en-US" sz="25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671029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15">
            <a:extLst>
              <a:ext uri="{FF2B5EF4-FFF2-40B4-BE49-F238E27FC236}">
                <a16:creationId xmlns:a16="http://schemas.microsoft.com/office/drawing/2014/main" id="{B60A000A-EDD9-4F9A-87BF-6ED7D448B2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533" y="1640050"/>
            <a:ext cx="917433" cy="8238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5CCFC5-0F05-4040-A792-B34986FF5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033" y="143789"/>
            <a:ext cx="8005532" cy="822960"/>
          </a:xfrm>
          <a:effectLst/>
        </p:spPr>
        <p:txBody>
          <a:bodyPr>
            <a:noAutofit/>
          </a:bodyPr>
          <a:lstStyle/>
          <a:p>
            <a:pPr algn="ctr"/>
            <a:r>
              <a:rPr lang="en-US" altLang="zh-TW" sz="2800" dirty="0" err="1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Qbutton</a:t>
            </a:r>
            <a:r>
              <a:rPr lang="en-US" altLang="zh-TW" sz="28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:</a:t>
            </a:r>
            <a:br>
              <a:rPr lang="en-US" altLang="zh-TW" sz="28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</a:br>
            <a:r>
              <a:rPr lang="ja-JP" altLang="en-US" sz="28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カスタマイズ可能なリモコン</a:t>
            </a:r>
            <a:endParaRPr lang="en-US" sz="2800" dirty="0">
              <a:solidFill>
                <a:schemeClr val="bg2">
                  <a:lumMod val="1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4" name="文字方塊 1">
            <a:extLst>
              <a:ext uri="{FF2B5EF4-FFF2-40B4-BE49-F238E27FC236}">
                <a16:creationId xmlns:a16="http://schemas.microsoft.com/office/drawing/2014/main" id="{675EAAE2-67EB-4DD4-8FA4-35D81A5F8AA8}"/>
              </a:ext>
            </a:extLst>
          </p:cNvPr>
          <p:cNvSpPr txBox="1"/>
          <p:nvPr/>
        </p:nvSpPr>
        <p:spPr>
          <a:xfrm>
            <a:off x="7035846" y="1461578"/>
            <a:ext cx="170862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35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QNAP </a:t>
            </a:r>
            <a:r>
              <a:rPr lang="en-US" altLang="ja-JP" sz="13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RM-IR004IR</a:t>
            </a:r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リモコ</a:t>
            </a:r>
            <a:r>
              <a:rPr lang="ja-JP" altLang="en-US" sz="13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ン</a:t>
            </a:r>
            <a:r>
              <a:rPr lang="ja-JP" altLang="en-US" sz="135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をオプショ</a:t>
            </a:r>
            <a:r>
              <a:rPr lang="ja-JP" altLang="en-US" sz="13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ン購</a:t>
            </a:r>
            <a:r>
              <a:rPr lang="ja-JP" altLang="en-US" sz="135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入可能</a:t>
            </a:r>
            <a:endParaRPr lang="ja-JP" altLang="en-US" sz="135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grpSp>
        <p:nvGrpSpPr>
          <p:cNvPr id="29" name="群組 28">
            <a:extLst>
              <a:ext uri="{FF2B5EF4-FFF2-40B4-BE49-F238E27FC236}">
                <a16:creationId xmlns:a16="http://schemas.microsoft.com/office/drawing/2014/main" id="{6D1E8623-8E2E-4FC9-A07F-D6DBCDC5AF59}"/>
              </a:ext>
            </a:extLst>
          </p:cNvPr>
          <p:cNvGrpSpPr/>
          <p:nvPr/>
        </p:nvGrpSpPr>
        <p:grpSpPr>
          <a:xfrm>
            <a:off x="399533" y="1640050"/>
            <a:ext cx="917433" cy="823817"/>
            <a:chOff x="450333" y="1500350"/>
            <a:chExt cx="917433" cy="823817"/>
          </a:xfrm>
        </p:grpSpPr>
        <p:pic>
          <p:nvPicPr>
            <p:cNvPr id="16" name="圖片 15">
              <a:extLst>
                <a:ext uri="{FF2B5EF4-FFF2-40B4-BE49-F238E27FC236}">
                  <a16:creationId xmlns:a16="http://schemas.microsoft.com/office/drawing/2014/main" id="{B60A000A-EDD9-4F9A-87BF-6ED7D448B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33" y="1500350"/>
              <a:ext cx="917433" cy="823817"/>
            </a:xfrm>
            <a:prstGeom prst="rect">
              <a:avLst/>
            </a:prstGeom>
          </p:spPr>
        </p:pic>
        <p:pic>
          <p:nvPicPr>
            <p:cNvPr id="22" name="圖形 21">
              <a:extLst>
                <a:ext uri="{FF2B5EF4-FFF2-40B4-BE49-F238E27FC236}">
                  <a16:creationId xmlns:a16="http://schemas.microsoft.com/office/drawing/2014/main" id="{304FBE74-7B2F-4AE0-8A41-10501B91AA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673006" y="1652601"/>
              <a:ext cx="388833" cy="456672"/>
            </a:xfrm>
            <a:prstGeom prst="rect">
              <a:avLst/>
            </a:prstGeom>
            <a:effectLst>
              <a:innerShdw blurRad="38100">
                <a:schemeClr val="tx1">
                  <a:lumMod val="65000"/>
                  <a:lumOff val="35000"/>
                </a:schemeClr>
              </a:innerShdw>
            </a:effectLst>
          </p:spPr>
        </p:pic>
      </p:grpSp>
      <p:grpSp>
        <p:nvGrpSpPr>
          <p:cNvPr id="30" name="群組 29">
            <a:extLst>
              <a:ext uri="{FF2B5EF4-FFF2-40B4-BE49-F238E27FC236}">
                <a16:creationId xmlns:a16="http://schemas.microsoft.com/office/drawing/2014/main" id="{133638BA-7BAC-47C5-9E42-A90EB73BBCA5}"/>
              </a:ext>
            </a:extLst>
          </p:cNvPr>
          <p:cNvGrpSpPr/>
          <p:nvPr/>
        </p:nvGrpSpPr>
        <p:grpSpPr>
          <a:xfrm>
            <a:off x="399533" y="2666988"/>
            <a:ext cx="917433" cy="823817"/>
            <a:chOff x="450333" y="2527288"/>
            <a:chExt cx="917433" cy="823817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BBAC5D40-77B9-4276-8466-F4BF267F0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33" y="2527288"/>
              <a:ext cx="917433" cy="823817"/>
            </a:xfrm>
            <a:prstGeom prst="rect">
              <a:avLst/>
            </a:prstGeom>
          </p:spPr>
        </p:pic>
        <p:pic>
          <p:nvPicPr>
            <p:cNvPr id="25" name="圖形 24">
              <a:extLst>
                <a:ext uri="{FF2B5EF4-FFF2-40B4-BE49-F238E27FC236}">
                  <a16:creationId xmlns:a16="http://schemas.microsoft.com/office/drawing/2014/main" id="{261D75E6-C70D-4AFF-8212-119B0DBBFD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32717" y="2716232"/>
              <a:ext cx="366029" cy="439632"/>
            </a:xfrm>
            <a:prstGeom prst="rect">
              <a:avLst/>
            </a:prstGeom>
            <a:effectLst>
              <a:innerShdw blurRad="38100">
                <a:prstClr val="black"/>
              </a:innerShdw>
            </a:effectLst>
          </p:spPr>
        </p:pic>
      </p:grpSp>
      <p:pic>
        <p:nvPicPr>
          <p:cNvPr id="26" name="圖片 25">
            <a:extLst>
              <a:ext uri="{FF2B5EF4-FFF2-40B4-BE49-F238E27FC236}">
                <a16:creationId xmlns:a16="http://schemas.microsoft.com/office/drawing/2014/main" id="{74DE9C64-8334-4773-92AB-98E9F69E9F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927" y="3698298"/>
            <a:ext cx="917433" cy="823817"/>
          </a:xfrm>
          <a:prstGeom prst="rect">
            <a:avLst/>
          </a:prstGeom>
        </p:spPr>
      </p:pic>
      <p:pic>
        <p:nvPicPr>
          <p:cNvPr id="41" name="圖形 40">
            <a:extLst>
              <a:ext uri="{FF2B5EF4-FFF2-40B4-BE49-F238E27FC236}">
                <a16:creationId xmlns:a16="http://schemas.microsoft.com/office/drawing/2014/main" id="{5107D6BC-53E7-4BF5-A9F4-EC6CD969E44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53053" y="3879413"/>
            <a:ext cx="414472" cy="450058"/>
          </a:xfrm>
          <a:prstGeom prst="rect">
            <a:avLst/>
          </a:prstGeom>
          <a:effectLst>
            <a:innerShdw blurRad="38100">
              <a:prstClr val="black"/>
            </a:innerShdw>
          </a:effectLst>
        </p:spPr>
      </p:pic>
      <p:sp>
        <p:nvSpPr>
          <p:cNvPr id="27" name="Shape 704">
            <a:extLst>
              <a:ext uri="{FF2B5EF4-FFF2-40B4-BE49-F238E27FC236}">
                <a16:creationId xmlns:a16="http://schemas.microsoft.com/office/drawing/2014/main" id="{E53F8500-5D4D-4340-BD6F-152E2B272168}"/>
              </a:ext>
            </a:extLst>
          </p:cNvPr>
          <p:cNvSpPr txBox="1"/>
          <p:nvPr/>
        </p:nvSpPr>
        <p:spPr>
          <a:xfrm>
            <a:off x="1330268" y="1640050"/>
            <a:ext cx="3857652" cy="64270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en-US" altLang="ja-JP" sz="17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1</a:t>
            </a:r>
            <a:r>
              <a:rPr lang="ja-JP" altLang="en-US" sz="17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つのボタンでお気に入りの音楽プレイリストを再</a:t>
            </a:r>
            <a:r>
              <a:rPr lang="ja-JP" altLang="en-US" sz="1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生、</a:t>
            </a:r>
            <a:r>
              <a:rPr lang="ja-JP" altLang="en-US" sz="17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他のボタン</a:t>
            </a:r>
            <a:r>
              <a:rPr lang="ja-JP" altLang="en-US" sz="1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を前後の曲への移動に設定</a:t>
            </a:r>
            <a:endParaRPr lang="ja-JP" altLang="en-US" sz="17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8" name="Shape 704">
            <a:extLst>
              <a:ext uri="{FF2B5EF4-FFF2-40B4-BE49-F238E27FC236}">
                <a16:creationId xmlns:a16="http://schemas.microsoft.com/office/drawing/2014/main" id="{7C38680C-B8C5-494A-8D8C-631770872706}"/>
              </a:ext>
            </a:extLst>
          </p:cNvPr>
          <p:cNvSpPr txBox="1"/>
          <p:nvPr/>
        </p:nvSpPr>
        <p:spPr>
          <a:xfrm>
            <a:off x="1330268" y="2687858"/>
            <a:ext cx="3643338" cy="64270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ja-JP" altLang="en-US" sz="1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監視カメラ機能を使用している場合に、あらかじめ設定したチャネルに素早く移動</a:t>
            </a:r>
            <a:endParaRPr lang="zh-TW" altLang="en-US" sz="17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1" name="Shape 704">
            <a:extLst>
              <a:ext uri="{FF2B5EF4-FFF2-40B4-BE49-F238E27FC236}">
                <a16:creationId xmlns:a16="http://schemas.microsoft.com/office/drawing/2014/main" id="{2A42D064-6801-1842-94FF-F777A87EB56A}"/>
              </a:ext>
            </a:extLst>
          </p:cNvPr>
          <p:cNvSpPr txBox="1"/>
          <p:nvPr/>
        </p:nvSpPr>
        <p:spPr>
          <a:xfrm>
            <a:off x="1316360" y="3758112"/>
            <a:ext cx="3816424" cy="642702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r>
              <a:rPr lang="en-US" altLang="zh-TW" sz="1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NAS</a:t>
            </a:r>
            <a:r>
              <a:rPr lang="ja-JP" altLang="en-US" sz="1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の使い勝手を良くするために、電源オフに設定</a:t>
            </a:r>
            <a:endParaRPr lang="zh-TW" altLang="en-US" sz="17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grpSp>
        <p:nvGrpSpPr>
          <p:cNvPr id="33" name="群組 32">
            <a:extLst>
              <a:ext uri="{FF2B5EF4-FFF2-40B4-BE49-F238E27FC236}">
                <a16:creationId xmlns:a16="http://schemas.microsoft.com/office/drawing/2014/main" id="{2EFDFFFB-D1CA-4E43-A5E9-57732B95509F}"/>
              </a:ext>
            </a:extLst>
          </p:cNvPr>
          <p:cNvGrpSpPr/>
          <p:nvPr/>
        </p:nvGrpSpPr>
        <p:grpSpPr>
          <a:xfrm>
            <a:off x="4987853" y="1240505"/>
            <a:ext cx="2861851" cy="3524109"/>
            <a:chOff x="5031607" y="1207224"/>
            <a:chExt cx="2927035" cy="3665720"/>
          </a:xfrm>
        </p:grpSpPr>
        <p:pic>
          <p:nvPicPr>
            <p:cNvPr id="42" name="圖片 41">
              <a:extLst>
                <a:ext uri="{FF2B5EF4-FFF2-40B4-BE49-F238E27FC236}">
                  <a16:creationId xmlns:a16="http://schemas.microsoft.com/office/drawing/2014/main" id="{602C1BD8-E244-404C-8149-3D17668FBD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5738" y="1207224"/>
              <a:ext cx="1281034" cy="3665720"/>
            </a:xfrm>
            <a:prstGeom prst="rect">
              <a:avLst/>
            </a:prstGeom>
            <a:effectLst>
              <a:outerShdw blurRad="203200" sx="102000" sy="102000" algn="ctr" rotWithShape="0">
                <a:schemeClr val="bg1">
                  <a:alpha val="99000"/>
                </a:schemeClr>
              </a:outerShdw>
              <a:reflection blurRad="76200" stA="46000" endPos="37000" dir="5400000" sy="-100000" algn="bl" rotWithShape="0"/>
            </a:effectLst>
          </p:spPr>
        </p:pic>
        <p:cxnSp>
          <p:nvCxnSpPr>
            <p:cNvPr id="43" name="直線接點 42">
              <a:extLst>
                <a:ext uri="{FF2B5EF4-FFF2-40B4-BE49-F238E27FC236}">
                  <a16:creationId xmlns:a16="http://schemas.microsoft.com/office/drawing/2014/main" id="{259FFB20-1AE5-4CDC-BAC8-643E7D22C6B8}"/>
                </a:ext>
              </a:extLst>
            </p:cNvPr>
            <p:cNvCxnSpPr>
              <a:cxnSpLocks/>
            </p:cNvCxnSpPr>
            <p:nvPr/>
          </p:nvCxnSpPr>
          <p:spPr>
            <a:xfrm>
              <a:off x="6709628" y="3582874"/>
              <a:ext cx="92116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線接點 43">
              <a:extLst>
                <a:ext uri="{FF2B5EF4-FFF2-40B4-BE49-F238E27FC236}">
                  <a16:creationId xmlns:a16="http://schemas.microsoft.com/office/drawing/2014/main" id="{8C300A37-5136-496B-B3EB-FF3813C9D9CB}"/>
                </a:ext>
              </a:extLst>
            </p:cNvPr>
            <p:cNvCxnSpPr>
              <a:cxnSpLocks/>
            </p:cNvCxnSpPr>
            <p:nvPr/>
          </p:nvCxnSpPr>
          <p:spPr>
            <a:xfrm>
              <a:off x="6983409" y="3856655"/>
              <a:ext cx="372251" cy="0"/>
            </a:xfrm>
            <a:prstGeom prst="line">
              <a:avLst/>
            </a:prstGeom>
            <a:ln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線接點 44">
              <a:extLst>
                <a:ext uri="{FF2B5EF4-FFF2-40B4-BE49-F238E27FC236}">
                  <a16:creationId xmlns:a16="http://schemas.microsoft.com/office/drawing/2014/main" id="{17E2CC87-FCC9-4297-B0B5-9A5C36977BC4}"/>
                </a:ext>
              </a:extLst>
            </p:cNvPr>
            <p:cNvCxnSpPr>
              <a:cxnSpLocks/>
            </p:cNvCxnSpPr>
            <p:nvPr/>
          </p:nvCxnSpPr>
          <p:spPr>
            <a:xfrm>
              <a:off x="5955738" y="4118735"/>
              <a:ext cx="532709" cy="0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線接點 47">
              <a:extLst>
                <a:ext uri="{FF2B5EF4-FFF2-40B4-BE49-F238E27FC236}">
                  <a16:creationId xmlns:a16="http://schemas.microsoft.com/office/drawing/2014/main" id="{CE75CE82-7521-4B08-A0A2-1C933CA321B4}"/>
                </a:ext>
              </a:extLst>
            </p:cNvPr>
            <p:cNvCxnSpPr/>
            <p:nvPr/>
          </p:nvCxnSpPr>
          <p:spPr>
            <a:xfrm>
              <a:off x="5313753" y="3848563"/>
              <a:ext cx="873940" cy="0"/>
            </a:xfrm>
            <a:prstGeom prst="lin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9" name="圖形 48">
              <a:extLst>
                <a:ext uri="{FF2B5EF4-FFF2-40B4-BE49-F238E27FC236}">
                  <a16:creationId xmlns:a16="http://schemas.microsoft.com/office/drawing/2014/main" id="{29C81733-9D5B-4518-81F6-420BE7715C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031607" y="3550078"/>
              <a:ext cx="388833" cy="456672"/>
            </a:xfrm>
            <a:prstGeom prst="rect">
              <a:avLst/>
            </a:prstGeom>
            <a:effectLst>
              <a:innerShdw blurRad="38100">
                <a:schemeClr val="tx1">
                  <a:lumMod val="65000"/>
                  <a:lumOff val="35000"/>
                </a:schemeClr>
              </a:innerShdw>
            </a:effectLst>
          </p:spPr>
        </p:pic>
        <p:pic>
          <p:nvPicPr>
            <p:cNvPr id="50" name="圖形 49">
              <a:extLst>
                <a:ext uri="{FF2B5EF4-FFF2-40B4-BE49-F238E27FC236}">
                  <a16:creationId xmlns:a16="http://schemas.microsoft.com/office/drawing/2014/main" id="{E83AF425-9827-4FEF-A569-F53888B8D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7592613" y="3338782"/>
              <a:ext cx="366029" cy="439632"/>
            </a:xfrm>
            <a:prstGeom prst="rect">
              <a:avLst/>
            </a:prstGeom>
            <a:effectLst>
              <a:innerShdw blurRad="38100">
                <a:prstClr val="black"/>
              </a:innerShdw>
            </a:effectLst>
          </p:spPr>
        </p:pic>
        <p:pic>
          <p:nvPicPr>
            <p:cNvPr id="51" name="圖形 50">
              <a:extLst>
                <a:ext uri="{FF2B5EF4-FFF2-40B4-BE49-F238E27FC236}">
                  <a16:creationId xmlns:a16="http://schemas.microsoft.com/office/drawing/2014/main" id="{CBE43205-82B7-4882-883B-F2BFE009BD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5601871" y="3903625"/>
              <a:ext cx="414472" cy="450058"/>
            </a:xfrm>
            <a:prstGeom prst="rect">
              <a:avLst/>
            </a:prstGeom>
            <a:effectLst>
              <a:innerShdw blurRad="38100">
                <a:prstClr val="black"/>
              </a:innerShdw>
            </a:effectLst>
          </p:spPr>
        </p:pic>
        <p:pic>
          <p:nvPicPr>
            <p:cNvPr id="52" name="圖形 51">
              <a:extLst>
                <a:ext uri="{FF2B5EF4-FFF2-40B4-BE49-F238E27FC236}">
                  <a16:creationId xmlns:a16="http://schemas.microsoft.com/office/drawing/2014/main" id="{D08A4499-9766-48F6-AEE7-85DAA739C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7222122" y="3740187"/>
              <a:ext cx="436856" cy="472584"/>
            </a:xfrm>
            <a:prstGeom prst="rect">
              <a:avLst/>
            </a:prstGeom>
            <a:effectLst>
              <a:innerShdw blurRad="38100">
                <a:prstClr val="black"/>
              </a:innerShdw>
            </a:effectLst>
          </p:spPr>
        </p:pic>
      </p:grpSp>
    </p:spTree>
    <p:extLst>
      <p:ext uri="{BB962C8B-B14F-4D97-AF65-F5344CB8AC3E}">
        <p14:creationId xmlns:p14="http://schemas.microsoft.com/office/powerpoint/2010/main" val="3416246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4">
            <a:extLst>
              <a:ext uri="{FF2B5EF4-FFF2-40B4-BE49-F238E27FC236}">
                <a16:creationId xmlns:a16="http://schemas.microsoft.com/office/drawing/2014/main" id="{DAEB6246-9046-4EDB-9860-DB40175F37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1571" y="562500"/>
            <a:ext cx="4930795" cy="4018500"/>
          </a:xfrm>
          <a:prstGeom prst="rect">
            <a:avLst/>
          </a:prstGeom>
          <a:noFill/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F9EC33FB-50DE-4F87-8725-8F856A315D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9252" y="3265160"/>
            <a:ext cx="3139008" cy="742218"/>
          </a:xfrm>
          <a:prstGeom prst="rect">
            <a:avLst/>
          </a:prstGeom>
        </p:spPr>
      </p:pic>
      <p:grpSp>
        <p:nvGrpSpPr>
          <p:cNvPr id="16" name="群組 15">
            <a:extLst>
              <a:ext uri="{FF2B5EF4-FFF2-40B4-BE49-F238E27FC236}">
                <a16:creationId xmlns:a16="http://schemas.microsoft.com/office/drawing/2014/main" id="{8C727067-ED44-48B4-BACF-D329BCA7C05F}"/>
              </a:ext>
            </a:extLst>
          </p:cNvPr>
          <p:cNvGrpSpPr/>
          <p:nvPr/>
        </p:nvGrpSpPr>
        <p:grpSpPr>
          <a:xfrm>
            <a:off x="6385560" y="2031483"/>
            <a:ext cx="3073400" cy="1102878"/>
            <a:chOff x="6260091" y="1217707"/>
            <a:chExt cx="4307317" cy="4160999"/>
          </a:xfrm>
        </p:grpSpPr>
        <p:sp>
          <p:nvSpPr>
            <p:cNvPr id="19" name="矩形: 圓角 18">
              <a:extLst>
                <a:ext uri="{FF2B5EF4-FFF2-40B4-BE49-F238E27FC236}">
                  <a16:creationId xmlns:a16="http://schemas.microsoft.com/office/drawing/2014/main" id="{DB5D0176-6FBC-4435-AAEC-64E0939CE733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141FF364-B13F-45B5-AAC7-1B7AEC03BC05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</p:grpSp>
      <p:sp>
        <p:nvSpPr>
          <p:cNvPr id="24" name="文字方塊 15">
            <a:extLst>
              <a:ext uri="{FF2B5EF4-FFF2-40B4-BE49-F238E27FC236}">
                <a16:creationId xmlns:a16="http://schemas.microsoft.com/office/drawing/2014/main" id="{A7A01C27-7941-2044-887C-09C30B98070B}"/>
              </a:ext>
            </a:extLst>
          </p:cNvPr>
          <p:cNvSpPr txBox="1"/>
          <p:nvPr/>
        </p:nvSpPr>
        <p:spPr>
          <a:xfrm>
            <a:off x="6598260" y="2442268"/>
            <a:ext cx="23069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zh-TW" altLang="en-US" sz="1400" b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r>
              <a:rPr lang="en-US" altLang="zh-TW" sz="1400" b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Ubuntu </a:t>
            </a:r>
            <a:r>
              <a:rPr lang="en-US" altLang="zh-TW" sz="14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18</a:t>
            </a:r>
            <a:r>
              <a:rPr lang="en-US" altLang="zh-TW" sz="1400" b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.04</a:t>
            </a:r>
          </a:p>
          <a:p>
            <a:pPr>
              <a:buFont typeface="Arial" pitchFamily="34" charset="0"/>
              <a:buChar char="•"/>
            </a:pPr>
            <a:r>
              <a:rPr lang="zh-TW" altLang="en-US" sz="1400" b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r>
              <a:rPr lang="en-US" altLang="zh-TW" sz="1400" b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Ubuntu </a:t>
            </a:r>
            <a:r>
              <a:rPr lang="en-US" altLang="zh-TW" sz="14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20</a:t>
            </a:r>
            <a:r>
              <a:rPr lang="en-US" altLang="zh-TW" sz="1400" b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.04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E7F8431-7852-4932-9126-7CD873C2CDE0}"/>
              </a:ext>
            </a:extLst>
          </p:cNvPr>
          <p:cNvSpPr>
            <a:spLocks noGrp="1"/>
          </p:cNvSpPr>
          <p:nvPr/>
        </p:nvSpPr>
        <p:spPr>
          <a:xfrm>
            <a:off x="184245" y="0"/>
            <a:ext cx="8795982" cy="634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1" i="0" u="none" strike="noStrike" cap="none">
                <a:solidFill>
                  <a:schemeClr val="bg1"/>
                </a:solidFill>
                <a:latin typeface="+mj-lt"/>
                <a:ea typeface="微軟正黑體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 sz="280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FC56D4FB-ECB7-4DFE-930E-CB42546E7125}"/>
              </a:ext>
            </a:extLst>
          </p:cNvPr>
          <p:cNvSpPr txBox="1"/>
          <p:nvPr/>
        </p:nvSpPr>
        <p:spPr>
          <a:xfrm>
            <a:off x="4649791" y="1405216"/>
            <a:ext cx="4330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NAS</a:t>
            </a:r>
            <a:r>
              <a:rPr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からモニターへの</a:t>
            </a:r>
            <a:r>
              <a:rPr lang="en-US" altLang="ja-JP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HDMI</a:t>
            </a:r>
            <a:r>
              <a:rPr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出力</a:t>
            </a: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E672ED78-BFB9-4F5B-A2C5-75A7EA9241D5}"/>
              </a:ext>
            </a:extLst>
          </p:cNvPr>
          <p:cNvSpPr/>
          <p:nvPr/>
        </p:nvSpPr>
        <p:spPr>
          <a:xfrm>
            <a:off x="4168141" y="1328564"/>
            <a:ext cx="482200" cy="488079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1</a:t>
            </a:r>
            <a:endParaRPr lang="zh-TW" altLang="en-US" sz="3200" b="1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294A528-F566-4B50-A7BF-97EF7297E1F8}"/>
              </a:ext>
            </a:extLst>
          </p:cNvPr>
          <p:cNvSpPr txBox="1"/>
          <p:nvPr/>
        </p:nvSpPr>
        <p:spPr>
          <a:xfrm>
            <a:off x="3089158" y="4430924"/>
            <a:ext cx="5881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457200">
              <a:buNone/>
            </a:pPr>
            <a:r>
              <a:rPr lang="en-US" altLang="ja-JP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USB</a:t>
            </a:r>
            <a:r>
              <a:rPr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キーボードとマウスを</a:t>
            </a:r>
            <a:r>
              <a:rPr lang="en-US" altLang="ja-JP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NAS</a:t>
            </a:r>
            <a:r>
              <a:rPr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に接続して、</a:t>
            </a:r>
            <a:r>
              <a:rPr lang="en-US" altLang="ja-JP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Ubuntu</a:t>
            </a:r>
            <a:r>
              <a:rPr lang="ja-JP" altLang="en-US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を</a:t>
            </a:r>
            <a:endParaRPr lang="en-US" altLang="ja-JP" b="1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indent="-457200">
              <a:buNone/>
            </a:pPr>
            <a:r>
              <a:rPr lang="ja-JP" altLang="en-US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使用開始</a:t>
            </a:r>
          </a:p>
        </p:txBody>
      </p:sp>
      <p:sp>
        <p:nvSpPr>
          <p:cNvPr id="18" name="矩形: 圓角 17">
            <a:extLst>
              <a:ext uri="{FF2B5EF4-FFF2-40B4-BE49-F238E27FC236}">
                <a16:creationId xmlns:a16="http://schemas.microsoft.com/office/drawing/2014/main" id="{97E8B62A-117D-4984-8B20-48C02DDADA7D}"/>
              </a:ext>
            </a:extLst>
          </p:cNvPr>
          <p:cNvSpPr/>
          <p:nvPr/>
        </p:nvSpPr>
        <p:spPr>
          <a:xfrm>
            <a:off x="2611600" y="4513364"/>
            <a:ext cx="482200" cy="488079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2</a:t>
            </a:r>
            <a:endParaRPr lang="zh-TW" altLang="en-US" sz="3200" b="1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45FC5F-3450-3D4F-99E3-AE2DCDDE9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952" y="173990"/>
            <a:ext cx="8629287" cy="822960"/>
          </a:xfrm>
        </p:spPr>
        <p:txBody>
          <a:bodyPr>
            <a:noAutofit/>
          </a:bodyPr>
          <a:lstStyle/>
          <a:p>
            <a:pPr algn="ctr"/>
            <a:r>
              <a:rPr lang="en-US" altLang="ja-JP" sz="3000" dirty="0" err="1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LinuxStation</a:t>
            </a:r>
            <a:r>
              <a:rPr lang="ja-JP" altLang="en-US" sz="30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で</a:t>
            </a:r>
            <a:r>
              <a:rPr lang="en-US" altLang="ja-JP" sz="30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NAS</a:t>
            </a:r>
            <a:r>
              <a:rPr lang="ja-JP" altLang="en-US" sz="30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を</a:t>
            </a:r>
            <a:r>
              <a:rPr lang="en-US" altLang="ja-JP" sz="30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Ubuntu PC</a:t>
            </a:r>
            <a:r>
              <a:rPr lang="ja-JP" altLang="en-US" sz="30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とし</a:t>
            </a:r>
            <a:r>
              <a:rPr lang="ja-JP" altLang="en-US" sz="30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て使用</a:t>
            </a:r>
            <a:endParaRPr lang="ja-JP" altLang="en-US" sz="3000" dirty="0">
              <a:solidFill>
                <a:schemeClr val="bg2">
                  <a:lumMod val="1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4BE75357-3A51-41CC-8BEE-DCF1E92D4F5F}"/>
              </a:ext>
            </a:extLst>
          </p:cNvPr>
          <p:cNvGrpSpPr/>
          <p:nvPr/>
        </p:nvGrpSpPr>
        <p:grpSpPr>
          <a:xfrm>
            <a:off x="6438805" y="1983989"/>
            <a:ext cx="2378463" cy="540171"/>
            <a:chOff x="6705129" y="2259784"/>
            <a:chExt cx="2378463" cy="540171"/>
          </a:xfrm>
        </p:grpSpPr>
        <p:pic>
          <p:nvPicPr>
            <p:cNvPr id="15" name="圖片 4">
              <a:extLst>
                <a:ext uri="{FF2B5EF4-FFF2-40B4-BE49-F238E27FC236}">
                  <a16:creationId xmlns:a16="http://schemas.microsoft.com/office/drawing/2014/main" id="{FB13F8E6-166D-45AB-A50B-B337CE8275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05129" y="2259784"/>
              <a:ext cx="2313073" cy="540171"/>
            </a:xfrm>
            <a:prstGeom prst="rect">
              <a:avLst/>
            </a:prstGeom>
          </p:spPr>
        </p:pic>
        <p:sp>
          <p:nvSpPr>
            <p:cNvPr id="26" name="文字方塊 14">
              <a:extLst>
                <a:ext uri="{FF2B5EF4-FFF2-40B4-BE49-F238E27FC236}">
                  <a16:creationId xmlns:a16="http://schemas.microsoft.com/office/drawing/2014/main" id="{D5D56F33-822A-004C-8687-A74BB006BE48}"/>
                </a:ext>
              </a:extLst>
            </p:cNvPr>
            <p:cNvSpPr txBox="1"/>
            <p:nvPr/>
          </p:nvSpPr>
          <p:spPr>
            <a:xfrm>
              <a:off x="6776612" y="2288243"/>
              <a:ext cx="23069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altLang="zh-TW" sz="1600" b="1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rPr>
                <a:t>Multi-version Ubuntu</a:t>
              </a:r>
              <a:r>
                <a:rPr lang="zh-TW" altLang="en-US" sz="1600" b="1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rPr>
                <a:t> </a:t>
              </a:r>
              <a:endParaRPr lang="en-US" altLang="zh-TW" sz="16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</p:grpSp>
      <p:pic>
        <p:nvPicPr>
          <p:cNvPr id="22" name="圖片 21">
            <a:extLst>
              <a:ext uri="{FF2B5EF4-FFF2-40B4-BE49-F238E27FC236}">
                <a16:creationId xmlns:a16="http://schemas.microsoft.com/office/drawing/2014/main" id="{A395B330-4D9A-46C4-A727-6880DED7CF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9252" y="3265160"/>
            <a:ext cx="3139008" cy="742218"/>
          </a:xfrm>
          <a:prstGeom prst="rect">
            <a:avLst/>
          </a:prstGeom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1DB9CCD1-012A-4FAB-A15C-03FCD05A5B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32154" y="2900630"/>
            <a:ext cx="2798618" cy="89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499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圖片 15">
            <a:extLst>
              <a:ext uri="{FF2B5EF4-FFF2-40B4-BE49-F238E27FC236}">
                <a16:creationId xmlns:a16="http://schemas.microsoft.com/office/drawing/2014/main" id="{C807C76A-E080-4CB5-B7C7-10906BECB51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920" y="1783080"/>
            <a:ext cx="4675863" cy="337565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776AE7-221D-144C-A648-632A55F1A9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0815"/>
            <a:ext cx="9144000" cy="822960"/>
          </a:xfrm>
        </p:spPr>
        <p:txBody>
          <a:bodyPr>
            <a:noAutofit/>
          </a:bodyPr>
          <a:lstStyle/>
          <a:p>
            <a:pPr algn="ctr"/>
            <a:r>
              <a:rPr lang="ja-JP" altLang="en-US" sz="3000" dirty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ストリーミングと高速トランスコーディング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0DC7FA-D267-CA4F-8869-5D3A1524EEC4}"/>
              </a:ext>
            </a:extLst>
          </p:cNvPr>
          <p:cNvSpPr txBox="1"/>
          <p:nvPr/>
        </p:nvSpPr>
        <p:spPr>
          <a:xfrm>
            <a:off x="609696" y="1133968"/>
            <a:ext cx="8125097" cy="86177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80975" indent="-180975">
              <a:lnSpc>
                <a:spcPts val="2000"/>
              </a:lnSpc>
              <a:buClr>
                <a:schemeClr val="tx1"/>
              </a:buClr>
              <a:buSzPct val="70000"/>
              <a:buFont typeface="Wingdings" panose="05000000000000000000" pitchFamily="2" charset="2"/>
              <a:buChar char="l"/>
            </a:pPr>
            <a:r>
              <a:rPr kumimoji="1" lang="en-US" altLang="ja-JP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4K H.264</a:t>
            </a:r>
            <a:r>
              <a:rPr kumimoji="1" lang="ja-JP" altLang="en-US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リアルタイムデ</a:t>
            </a:r>
            <a:r>
              <a:rPr kumimoji="1" lang="ja-JP" altLang="en-US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コー</a:t>
            </a:r>
            <a:r>
              <a:rPr kumimoji="1" lang="ja-JP" altLang="en-US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ド</a:t>
            </a:r>
            <a:r>
              <a:rPr kumimoji="1" lang="en-US" altLang="ja-JP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/</a:t>
            </a:r>
            <a:r>
              <a:rPr kumimoji="1" lang="ja-JP" altLang="en-US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エンコードにより、</a:t>
            </a:r>
            <a:r>
              <a:rPr kumimoji="1" lang="ja-JP" altLang="en-US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スムーズな再生</a:t>
            </a:r>
            <a:r>
              <a:rPr kumimoji="1" lang="ja-JP" altLang="en-US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と</a:t>
            </a:r>
            <a:r>
              <a:rPr kumimoji="1" lang="ja-JP" altLang="en-US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様々</a:t>
            </a:r>
            <a:r>
              <a:rPr kumimoji="1" lang="ja-JP" altLang="en-US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な</a:t>
            </a:r>
            <a:r>
              <a:rPr kumimoji="1" lang="ja-JP" altLang="en-US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クライアントをサポート</a:t>
            </a:r>
          </a:p>
          <a:p>
            <a:pPr marL="180975" indent="-180975">
              <a:lnSpc>
                <a:spcPts val="2000"/>
              </a:lnSpc>
              <a:buClr>
                <a:schemeClr val="tx1"/>
              </a:buClr>
              <a:buSzPct val="70000"/>
              <a:buFont typeface="Wingdings" panose="05000000000000000000" pitchFamily="2" charset="2"/>
              <a:buChar char="l"/>
            </a:pPr>
            <a:r>
              <a:rPr kumimoji="1" lang="en-US" altLang="ja-JP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4K Ultra HD</a:t>
            </a:r>
            <a:r>
              <a:rPr kumimoji="1" lang="ja-JP" altLang="en-US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（</a:t>
            </a:r>
            <a:r>
              <a:rPr kumimoji="1" lang="en-US" altLang="ja-JP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3840 x 2160</a:t>
            </a:r>
            <a:r>
              <a:rPr kumimoji="1" lang="ja-JP" altLang="en-US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、</a:t>
            </a:r>
            <a:r>
              <a:rPr kumimoji="1" lang="en-US" altLang="ja-JP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60FPS</a:t>
            </a:r>
            <a:r>
              <a:rPr kumimoji="1" lang="ja-JP" altLang="en-US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）コンテンツ用の</a:t>
            </a:r>
            <a:r>
              <a:rPr kumimoji="1" lang="en-US" altLang="ja-JP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HDMI</a:t>
            </a:r>
            <a:r>
              <a:rPr kumimoji="1" lang="ja-JP" altLang="en-US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出力</a:t>
            </a:r>
          </a:p>
          <a:p>
            <a:pPr marL="180975" indent="-180975">
              <a:lnSpc>
                <a:spcPts val="2000"/>
              </a:lnSpc>
              <a:buClr>
                <a:schemeClr val="tx1"/>
              </a:buClr>
              <a:buSzPct val="70000"/>
              <a:buFont typeface="Wingdings" panose="05000000000000000000" pitchFamily="2" charset="2"/>
              <a:buChar char="l"/>
            </a:pPr>
            <a:r>
              <a:rPr kumimoji="1" lang="en-US" altLang="ja-JP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DLNA</a:t>
            </a:r>
            <a:r>
              <a:rPr kumimoji="1" lang="ja-JP" altLang="en-US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、</a:t>
            </a:r>
            <a:r>
              <a:rPr kumimoji="1" lang="en-US" altLang="ja-JP" sz="15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AirPlay</a:t>
            </a:r>
            <a:r>
              <a:rPr kumimoji="1" lang="ja-JP" altLang="en-US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、</a:t>
            </a:r>
            <a:r>
              <a:rPr kumimoji="1" lang="en-US" altLang="ja-JP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Chromecast</a:t>
            </a:r>
            <a:r>
              <a:rPr kumimoji="1" lang="ja-JP" altLang="en-US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、</a:t>
            </a:r>
            <a:r>
              <a:rPr kumimoji="1" lang="en-US" altLang="ja-JP" sz="15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Plex</a:t>
            </a:r>
            <a:r>
              <a:rPr kumimoji="1" lang="ja-JP" altLang="en-US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を介してコンテンツをストリーミン</a:t>
            </a:r>
            <a:r>
              <a:rPr kumimoji="1" lang="ja-JP" altLang="en-US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グ</a:t>
            </a:r>
            <a:endParaRPr kumimoji="1" lang="ja-JP" altLang="en-US" sz="15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41487E7F-5811-4666-B1F1-F1415E60D3E9}"/>
              </a:ext>
            </a:extLst>
          </p:cNvPr>
          <p:cNvGrpSpPr/>
          <p:nvPr/>
        </p:nvGrpSpPr>
        <p:grpSpPr>
          <a:xfrm>
            <a:off x="4028606" y="2781018"/>
            <a:ext cx="4419904" cy="1313462"/>
            <a:chOff x="2800165" y="2571750"/>
            <a:chExt cx="5407733" cy="1607015"/>
          </a:xfrm>
        </p:grpSpPr>
        <p:pic>
          <p:nvPicPr>
            <p:cNvPr id="14" name="圖片 13">
              <a:extLst>
                <a:ext uri="{FF2B5EF4-FFF2-40B4-BE49-F238E27FC236}">
                  <a16:creationId xmlns:a16="http://schemas.microsoft.com/office/drawing/2014/main" id="{94DC80A6-9DB6-4085-8FF4-7E5CEFCA8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38263" y="2571750"/>
              <a:ext cx="1969635" cy="774468"/>
            </a:xfrm>
            <a:prstGeom prst="rect">
              <a:avLst/>
            </a:prstGeom>
          </p:spPr>
        </p:pic>
        <p:pic>
          <p:nvPicPr>
            <p:cNvPr id="18" name="圖片 17">
              <a:extLst>
                <a:ext uri="{FF2B5EF4-FFF2-40B4-BE49-F238E27FC236}">
                  <a16:creationId xmlns:a16="http://schemas.microsoft.com/office/drawing/2014/main" id="{AE203A64-31F9-4285-B3DE-9DAFDF0B06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68295" y="3609439"/>
              <a:ext cx="3019152" cy="569326"/>
            </a:xfrm>
            <a:prstGeom prst="rect">
              <a:avLst/>
            </a:prstGeom>
          </p:spPr>
        </p:pic>
        <p:pic>
          <p:nvPicPr>
            <p:cNvPr id="20" name="圖片 19">
              <a:extLst>
                <a:ext uri="{FF2B5EF4-FFF2-40B4-BE49-F238E27FC236}">
                  <a16:creationId xmlns:a16="http://schemas.microsoft.com/office/drawing/2014/main" id="{850FFC75-E7DC-4C7A-AEE9-A28AB54236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68295" y="2630419"/>
              <a:ext cx="1486706" cy="715800"/>
            </a:xfrm>
            <a:prstGeom prst="rect">
              <a:avLst/>
            </a:prstGeom>
          </p:spPr>
        </p:pic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8CD7C25E-67A6-43E4-80AF-87A244AD1C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00165" y="2630419"/>
              <a:ext cx="1548346" cy="15483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94133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群組 41">
            <a:extLst>
              <a:ext uri="{FF2B5EF4-FFF2-40B4-BE49-F238E27FC236}">
                <a16:creationId xmlns:a16="http://schemas.microsoft.com/office/drawing/2014/main" id="{EE96E32C-1B6B-437B-A929-15C6681F0A54}"/>
              </a:ext>
            </a:extLst>
          </p:cNvPr>
          <p:cNvGrpSpPr/>
          <p:nvPr/>
        </p:nvGrpSpPr>
        <p:grpSpPr>
          <a:xfrm>
            <a:off x="358957" y="3741565"/>
            <a:ext cx="4416334" cy="1330931"/>
            <a:chOff x="6260091" y="1217707"/>
            <a:chExt cx="4307317" cy="4160999"/>
          </a:xfrm>
        </p:grpSpPr>
        <p:sp>
          <p:nvSpPr>
            <p:cNvPr id="43" name="矩形: 圓角 42">
              <a:extLst>
                <a:ext uri="{FF2B5EF4-FFF2-40B4-BE49-F238E27FC236}">
                  <a16:creationId xmlns:a16="http://schemas.microsoft.com/office/drawing/2014/main" id="{F49DDB08-1EE1-48C4-9D00-0B44B06E20C2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sp>
          <p:nvSpPr>
            <p:cNvPr id="44" name="矩形 43">
              <a:extLst>
                <a:ext uri="{FF2B5EF4-FFF2-40B4-BE49-F238E27FC236}">
                  <a16:creationId xmlns:a16="http://schemas.microsoft.com/office/drawing/2014/main" id="{19A99250-7A18-4A99-A7A6-5E3F7B10B9AF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</p:grpSp>
      <p:grpSp>
        <p:nvGrpSpPr>
          <p:cNvPr id="37" name="群組 36">
            <a:extLst>
              <a:ext uri="{FF2B5EF4-FFF2-40B4-BE49-F238E27FC236}">
                <a16:creationId xmlns:a16="http://schemas.microsoft.com/office/drawing/2014/main" id="{3F2BCF32-A966-4DF0-8998-8CD30D7E03E8}"/>
              </a:ext>
            </a:extLst>
          </p:cNvPr>
          <p:cNvGrpSpPr/>
          <p:nvPr/>
        </p:nvGrpSpPr>
        <p:grpSpPr>
          <a:xfrm>
            <a:off x="334542" y="2438680"/>
            <a:ext cx="6005274" cy="1330931"/>
            <a:chOff x="6260091" y="1217707"/>
            <a:chExt cx="4307317" cy="4160999"/>
          </a:xfrm>
        </p:grpSpPr>
        <p:sp>
          <p:nvSpPr>
            <p:cNvPr id="40" name="矩形: 圓角 39">
              <a:extLst>
                <a:ext uri="{FF2B5EF4-FFF2-40B4-BE49-F238E27FC236}">
                  <a16:creationId xmlns:a16="http://schemas.microsoft.com/office/drawing/2014/main" id="{7EEC8B6D-4DC0-48CC-AAB7-3EB3646DF849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sp>
          <p:nvSpPr>
            <p:cNvPr id="41" name="矩形 40">
              <a:extLst>
                <a:ext uri="{FF2B5EF4-FFF2-40B4-BE49-F238E27FC236}">
                  <a16:creationId xmlns:a16="http://schemas.microsoft.com/office/drawing/2014/main" id="{D9F59A22-A737-4A45-8DE4-43398F37176F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</p:grpSp>
      <p:grpSp>
        <p:nvGrpSpPr>
          <p:cNvPr id="32" name="群組 31">
            <a:extLst>
              <a:ext uri="{FF2B5EF4-FFF2-40B4-BE49-F238E27FC236}">
                <a16:creationId xmlns:a16="http://schemas.microsoft.com/office/drawing/2014/main" id="{B15898E6-1E79-4FC0-A35A-9DF52B9A4264}"/>
              </a:ext>
            </a:extLst>
          </p:cNvPr>
          <p:cNvGrpSpPr/>
          <p:nvPr/>
        </p:nvGrpSpPr>
        <p:grpSpPr>
          <a:xfrm>
            <a:off x="309166" y="1128187"/>
            <a:ext cx="7143996" cy="1330931"/>
            <a:chOff x="6260091" y="1217707"/>
            <a:chExt cx="4307317" cy="4160999"/>
          </a:xfrm>
        </p:grpSpPr>
        <p:sp>
          <p:nvSpPr>
            <p:cNvPr id="35" name="矩形: 圓角 34">
              <a:extLst>
                <a:ext uri="{FF2B5EF4-FFF2-40B4-BE49-F238E27FC236}">
                  <a16:creationId xmlns:a16="http://schemas.microsoft.com/office/drawing/2014/main" id="{B4D12699-C803-40B6-B8A7-0E3FFEB1E24F}"/>
                </a:ext>
              </a:extLst>
            </p:cNvPr>
            <p:cNvSpPr/>
            <p:nvPr/>
          </p:nvSpPr>
          <p:spPr>
            <a:xfrm>
              <a:off x="6260091" y="1217707"/>
              <a:ext cx="4307317" cy="4160999"/>
            </a:xfrm>
            <a:prstGeom prst="roundRect">
              <a:avLst>
                <a:gd name="adj" fmla="val 4997"/>
              </a:avLst>
            </a:prstGeom>
            <a:gradFill>
              <a:gsLst>
                <a:gs pos="0">
                  <a:schemeClr val="tx1">
                    <a:alpha val="0"/>
                  </a:schemeClr>
                </a:gs>
                <a:gs pos="100000">
                  <a:schemeClr val="tx1">
                    <a:alpha val="49000"/>
                  </a:schemeClr>
                </a:gs>
              </a:gsLst>
              <a:lin ang="5400000" scaled="1"/>
            </a:gradFill>
            <a:ln>
              <a:noFill/>
            </a:ln>
            <a:effectLst>
              <a:softEdge rad="609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sp>
          <p:nvSpPr>
            <p:cNvPr id="36" name="矩形 35">
              <a:extLst>
                <a:ext uri="{FF2B5EF4-FFF2-40B4-BE49-F238E27FC236}">
                  <a16:creationId xmlns:a16="http://schemas.microsoft.com/office/drawing/2014/main" id="{6242085D-C820-4013-81E4-978614229354}"/>
                </a:ext>
              </a:extLst>
            </p:cNvPr>
            <p:cNvSpPr/>
            <p:nvPr/>
          </p:nvSpPr>
          <p:spPr>
            <a:xfrm>
              <a:off x="6331517" y="1611709"/>
              <a:ext cx="3096215" cy="3391072"/>
            </a:xfrm>
            <a:prstGeom prst="rect">
              <a:avLst/>
            </a:prstGeom>
            <a:gradFill>
              <a:gsLst>
                <a:gs pos="27000">
                  <a:schemeClr val="bg1"/>
                </a:gs>
                <a:gs pos="100000">
                  <a:srgbClr val="F3F3F3"/>
                </a:gs>
              </a:gsLst>
              <a:lin ang="5400000" scaled="1"/>
            </a:gradFill>
            <a:ln>
              <a:noFill/>
            </a:ln>
            <a:effectLst>
              <a:outerShdw blurRad="342900" dist="38100" dir="36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</p:grpSp>
      <p:pic>
        <p:nvPicPr>
          <p:cNvPr id="34" name="圖片 4">
            <a:extLst>
              <a:ext uri="{FF2B5EF4-FFF2-40B4-BE49-F238E27FC236}">
                <a16:creationId xmlns:a16="http://schemas.microsoft.com/office/drawing/2014/main" id="{A6AA944B-4597-4C99-85BA-F98733C427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386" y="3747469"/>
            <a:ext cx="1354099" cy="540171"/>
          </a:xfrm>
          <a:prstGeom prst="rect">
            <a:avLst/>
          </a:prstGeom>
        </p:spPr>
      </p:pic>
      <p:pic>
        <p:nvPicPr>
          <p:cNvPr id="33" name="圖片 4">
            <a:extLst>
              <a:ext uri="{FF2B5EF4-FFF2-40B4-BE49-F238E27FC236}">
                <a16:creationId xmlns:a16="http://schemas.microsoft.com/office/drawing/2014/main" id="{7FB7A5D8-403E-4C7A-A9F5-9553E91FB40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386" y="2451069"/>
            <a:ext cx="1354099" cy="540171"/>
          </a:xfrm>
          <a:prstGeom prst="rect">
            <a:avLst/>
          </a:prstGeom>
        </p:spPr>
      </p:pic>
      <p:sp>
        <p:nvSpPr>
          <p:cNvPr id="52" name="標題 18">
            <a:extLst>
              <a:ext uri="{FF2B5EF4-FFF2-40B4-BE49-F238E27FC236}">
                <a16:creationId xmlns:a16="http://schemas.microsoft.com/office/drawing/2014/main" id="{DC8FC468-85B0-4AA9-9D9A-85F079CF4611}"/>
              </a:ext>
            </a:extLst>
          </p:cNvPr>
          <p:cNvSpPr txBox="1">
            <a:spLocks/>
          </p:cNvSpPr>
          <p:nvPr/>
        </p:nvSpPr>
        <p:spPr>
          <a:xfrm>
            <a:off x="1732712" y="305227"/>
            <a:ext cx="8229600" cy="85725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3200" b="1" i="0" u="none" strike="noStrike" cap="none">
                <a:solidFill>
                  <a:schemeClr val="bg1"/>
                </a:solidFill>
                <a:latin typeface="+mj-lt"/>
                <a:ea typeface="微軟正黑體" pitchFamily="34" charset="-12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34E37C7-7E9D-43C6-8268-9851FD3F8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0463"/>
            <a:ext cx="9093277" cy="822960"/>
          </a:xfrm>
          <a:effectLst/>
        </p:spPr>
        <p:txBody>
          <a:bodyPr>
            <a:noAutofit/>
          </a:bodyPr>
          <a:lstStyle/>
          <a:p>
            <a:pPr algn="ctr"/>
            <a:r>
              <a:rPr lang="en-US" altLang="ja-JP" sz="30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PLEX</a:t>
            </a:r>
            <a:r>
              <a:rPr lang="ja-JP" altLang="en-US" sz="30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を使用してメディアコレクションをストリーミン</a:t>
            </a:r>
            <a:r>
              <a:rPr lang="ja-JP" altLang="en-US" sz="30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グ</a:t>
            </a:r>
            <a:endParaRPr lang="ja-JP" altLang="en-US" sz="3000" dirty="0">
              <a:solidFill>
                <a:schemeClr val="bg2">
                  <a:lumMod val="1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D19FD498-50D9-455E-979E-5560A0513553}"/>
              </a:ext>
            </a:extLst>
          </p:cNvPr>
          <p:cNvSpPr/>
          <p:nvPr/>
        </p:nvSpPr>
        <p:spPr>
          <a:xfrm>
            <a:off x="542173" y="2460872"/>
            <a:ext cx="1045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69850">
              <a:buClr>
                <a:schemeClr val="dk1"/>
              </a:buClr>
              <a:buSzPts val="1100"/>
            </a:pPr>
            <a:r>
              <a:rPr lang="en-US" altLang="zh-TW" b="1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TV &amp; PC</a:t>
            </a:r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6E6E5C8E-3377-4064-ABA6-C7DBF9706412}"/>
              </a:ext>
            </a:extLst>
          </p:cNvPr>
          <p:cNvSpPr/>
          <p:nvPr/>
        </p:nvSpPr>
        <p:spPr>
          <a:xfrm>
            <a:off x="575025" y="3747688"/>
            <a:ext cx="8066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-69850">
              <a:buClr>
                <a:schemeClr val="dk1"/>
              </a:buClr>
              <a:buSzPts val="1100"/>
            </a:pPr>
            <a:r>
              <a:rPr lang="en-US" altLang="zh-TW" b="1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Mobile</a:t>
            </a:r>
          </a:p>
        </p:txBody>
      </p:sp>
      <p:pic>
        <p:nvPicPr>
          <p:cNvPr id="45" name="Shape 369" descr="「streaming device icon png」的圖片搜尋結果">
            <a:extLst>
              <a:ext uri="{FF2B5EF4-FFF2-40B4-BE49-F238E27FC236}">
                <a16:creationId xmlns:a16="http://schemas.microsoft.com/office/drawing/2014/main" id="{363B45F0-B5C1-4FE4-A909-9269712D6076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7599" y="1417002"/>
            <a:ext cx="3668059" cy="779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93178D51-3350-423B-8EBF-E0759B354C53}"/>
              </a:ext>
            </a:extLst>
          </p:cNvPr>
          <p:cNvGrpSpPr/>
          <p:nvPr/>
        </p:nvGrpSpPr>
        <p:grpSpPr>
          <a:xfrm>
            <a:off x="1875601" y="3973743"/>
            <a:ext cx="1220970" cy="967231"/>
            <a:chOff x="5147402" y="2663353"/>
            <a:chExt cx="1098634" cy="870321"/>
          </a:xfrm>
        </p:grpSpPr>
        <p:sp>
          <p:nvSpPr>
            <p:cNvPr id="46" name="Shape 372">
              <a:extLst>
                <a:ext uri="{FF2B5EF4-FFF2-40B4-BE49-F238E27FC236}">
                  <a16:creationId xmlns:a16="http://schemas.microsoft.com/office/drawing/2014/main" id="{B8F017FD-700E-4724-822A-ED9C9A53D52C}"/>
                </a:ext>
              </a:extLst>
            </p:cNvPr>
            <p:cNvSpPr txBox="1"/>
            <p:nvPr/>
          </p:nvSpPr>
          <p:spPr>
            <a:xfrm>
              <a:off x="5147402" y="3206374"/>
              <a:ext cx="642942" cy="327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r>
                <a:rPr lang="en-US" sz="1000" b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rPr>
                <a:t>Phone</a:t>
              </a:r>
            </a:p>
          </p:txBody>
        </p:sp>
        <p:pic>
          <p:nvPicPr>
            <p:cNvPr id="58" name="Shape 65" descr="D:\Fullppt\PNG이미지\핸드폰2.png">
              <a:extLst>
                <a:ext uri="{FF2B5EF4-FFF2-40B4-BE49-F238E27FC236}">
                  <a16:creationId xmlns:a16="http://schemas.microsoft.com/office/drawing/2014/main" id="{C74EDF98-D326-42F2-ADBF-8E43C46A8E51}"/>
                </a:ext>
              </a:extLst>
            </p:cNvPr>
            <p:cNvPicPr preferRelativeResize="0"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65810" y="2783518"/>
              <a:ext cx="262604" cy="4769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3" name="矩形 82">
              <a:extLst>
                <a:ext uri="{FF2B5EF4-FFF2-40B4-BE49-F238E27FC236}">
                  <a16:creationId xmlns:a16="http://schemas.microsoft.com/office/drawing/2014/main" id="{881ECF07-AD0E-48C9-B3DF-1EF540C145E6}"/>
                </a:ext>
              </a:extLst>
            </p:cNvPr>
            <p:cNvSpPr/>
            <p:nvPr/>
          </p:nvSpPr>
          <p:spPr>
            <a:xfrm>
              <a:off x="5775528" y="3245905"/>
              <a:ext cx="470508" cy="22155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US" sz="1000" b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rPr>
                <a:t>Tablet</a:t>
              </a:r>
            </a:p>
          </p:txBody>
        </p:sp>
        <p:pic>
          <p:nvPicPr>
            <p:cNvPr id="90" name="Shape 65" descr="D:\Fullppt\PNG이미지\핸드폰2.png">
              <a:extLst>
                <a:ext uri="{FF2B5EF4-FFF2-40B4-BE49-F238E27FC236}">
                  <a16:creationId xmlns:a16="http://schemas.microsoft.com/office/drawing/2014/main" id="{A38ACEAE-D954-44B0-8955-C606C2C91C53}"/>
                </a:ext>
              </a:extLst>
            </p:cNvPr>
            <p:cNvPicPr preferRelativeResize="0"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53358" y="2663353"/>
              <a:ext cx="463316" cy="6115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E3484C9D-5F8E-4031-8ABD-5936599AE7B0}"/>
              </a:ext>
            </a:extLst>
          </p:cNvPr>
          <p:cNvGrpSpPr/>
          <p:nvPr/>
        </p:nvGrpSpPr>
        <p:grpSpPr>
          <a:xfrm>
            <a:off x="2063703" y="2691375"/>
            <a:ext cx="2304531" cy="941545"/>
            <a:chOff x="5282116" y="1924177"/>
            <a:chExt cx="2073628" cy="847208"/>
          </a:xfrm>
        </p:grpSpPr>
        <p:sp>
          <p:nvSpPr>
            <p:cNvPr id="47" name="Shape 373">
              <a:extLst>
                <a:ext uri="{FF2B5EF4-FFF2-40B4-BE49-F238E27FC236}">
                  <a16:creationId xmlns:a16="http://schemas.microsoft.com/office/drawing/2014/main" id="{67D4D436-B0EE-42D4-8B6A-63E1DA2752C9}"/>
                </a:ext>
              </a:extLst>
            </p:cNvPr>
            <p:cNvSpPr txBox="1"/>
            <p:nvPr/>
          </p:nvSpPr>
          <p:spPr>
            <a:xfrm>
              <a:off x="6753534" y="2444085"/>
              <a:ext cx="431514" cy="327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r>
                <a:rPr lang="en-US" sz="1000" b="1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rPr>
                <a:t>PC</a:t>
              </a:r>
              <a:endParaRPr lang="en-US" sz="1000" b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sp>
          <p:nvSpPr>
            <p:cNvPr id="49" name="Shape 376">
              <a:extLst>
                <a:ext uri="{FF2B5EF4-FFF2-40B4-BE49-F238E27FC236}">
                  <a16:creationId xmlns:a16="http://schemas.microsoft.com/office/drawing/2014/main" id="{54B9C434-D151-4E3F-8441-F35F69D60153}"/>
                </a:ext>
              </a:extLst>
            </p:cNvPr>
            <p:cNvSpPr txBox="1"/>
            <p:nvPr/>
          </p:nvSpPr>
          <p:spPr>
            <a:xfrm>
              <a:off x="5460836" y="2444085"/>
              <a:ext cx="1292698" cy="3273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25" tIns="91425" rIns="91425" bIns="91425" anchor="t" anchorCtr="0">
              <a:noAutofit/>
            </a:bodyPr>
            <a:lstStyle/>
            <a:p>
              <a:pPr marL="0" lvl="0" indent="0" rtl="0">
                <a:spcBef>
                  <a:spcPts val="0"/>
                </a:spcBef>
                <a:buNone/>
              </a:pPr>
              <a:r>
                <a:rPr lang="en-US" sz="1000" b="1" err="1">
                  <a:solidFill>
                    <a:schemeClr val="tx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rPr>
                <a:t>SmartTV</a:t>
              </a:r>
              <a:endParaRPr lang="en-US" sz="1000" b="1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grpSp>
          <p:nvGrpSpPr>
            <p:cNvPr id="80" name="群組 7">
              <a:extLst>
                <a:ext uri="{FF2B5EF4-FFF2-40B4-BE49-F238E27FC236}">
                  <a16:creationId xmlns:a16="http://schemas.microsoft.com/office/drawing/2014/main" id="{E5E01314-6CC0-4CAC-AE4C-7B66949C0A39}"/>
                </a:ext>
              </a:extLst>
            </p:cNvPr>
            <p:cNvGrpSpPr/>
            <p:nvPr/>
          </p:nvGrpSpPr>
          <p:grpSpPr>
            <a:xfrm>
              <a:off x="6385941" y="1992558"/>
              <a:ext cx="969803" cy="573498"/>
              <a:chOff x="5669477" y="2620125"/>
              <a:chExt cx="3474523" cy="2256184"/>
            </a:xfrm>
          </p:grpSpPr>
          <p:pic>
            <p:nvPicPr>
              <p:cNvPr id="81" name="Picture 4" descr="相關圖片">
                <a:extLst>
                  <a:ext uri="{FF2B5EF4-FFF2-40B4-BE49-F238E27FC236}">
                    <a16:creationId xmlns:a16="http://schemas.microsoft.com/office/drawing/2014/main" id="{C99A9FEB-7493-45D1-893E-31FC88FE3D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69477" y="2620125"/>
                <a:ext cx="3474523" cy="22561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2" name="圖片 81">
                <a:extLst>
                  <a:ext uri="{FF2B5EF4-FFF2-40B4-BE49-F238E27FC236}">
                    <a16:creationId xmlns:a16="http://schemas.microsoft.com/office/drawing/2014/main" id="{C91EE653-EFF4-428E-9596-41F1C31924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92025" y="2913432"/>
                <a:ext cx="2240418" cy="1451593"/>
              </a:xfrm>
              <a:prstGeom prst="rect">
                <a:avLst/>
              </a:prstGeom>
            </p:spPr>
          </p:pic>
        </p:grpSp>
        <p:pic>
          <p:nvPicPr>
            <p:cNvPr id="95" name="Shape 215">
              <a:extLst>
                <a:ext uri="{FF2B5EF4-FFF2-40B4-BE49-F238E27FC236}">
                  <a16:creationId xmlns:a16="http://schemas.microsoft.com/office/drawing/2014/main" id="{DE8BE110-1580-4715-98C8-F8ACB1FEEDFF}"/>
                </a:ext>
              </a:extLst>
            </p:cNvPr>
            <p:cNvPicPr preferRelativeResize="0"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 flipV="1">
              <a:off x="5282116" y="1924177"/>
              <a:ext cx="1018140" cy="6401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" name="群組 38">
            <a:extLst>
              <a:ext uri="{FF2B5EF4-FFF2-40B4-BE49-F238E27FC236}">
                <a16:creationId xmlns:a16="http://schemas.microsoft.com/office/drawing/2014/main" id="{F66B0B74-5FD2-4299-9754-0609BBC2CBDA}"/>
              </a:ext>
            </a:extLst>
          </p:cNvPr>
          <p:cNvGrpSpPr/>
          <p:nvPr/>
        </p:nvGrpSpPr>
        <p:grpSpPr>
          <a:xfrm>
            <a:off x="3333696" y="3880775"/>
            <a:ext cx="4000303" cy="1034538"/>
            <a:chOff x="4327395" y="2607052"/>
            <a:chExt cx="4389108" cy="1135089"/>
          </a:xfrm>
        </p:grpSpPr>
        <p:pic>
          <p:nvPicPr>
            <p:cNvPr id="38" name="圖片 37">
              <a:extLst>
                <a:ext uri="{FF2B5EF4-FFF2-40B4-BE49-F238E27FC236}">
                  <a16:creationId xmlns:a16="http://schemas.microsoft.com/office/drawing/2014/main" id="{99F64EFA-53CC-446A-9ED9-C0038F7D4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1938" y="2679610"/>
              <a:ext cx="3104565" cy="1005879"/>
            </a:xfrm>
            <a:prstGeom prst="rect">
              <a:avLst/>
            </a:prstGeom>
          </p:spPr>
        </p:pic>
        <p:pic>
          <p:nvPicPr>
            <p:cNvPr id="72" name="Shape 362">
              <a:extLst>
                <a:ext uri="{FF2B5EF4-FFF2-40B4-BE49-F238E27FC236}">
                  <a16:creationId xmlns:a16="http://schemas.microsoft.com/office/drawing/2014/main" id="{4F70AE37-E547-47DF-8415-F69545C3D44C}"/>
                </a:ext>
              </a:extLst>
            </p:cNvPr>
            <p:cNvPicPr preferRelativeResize="0"/>
            <p:nvPr/>
          </p:nvPicPr>
          <p:blipFill>
            <a:blip r:embed="rId1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27395" y="2607052"/>
              <a:ext cx="1135089" cy="113508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" name="圖片 4">
            <a:extLst>
              <a:ext uri="{FF2B5EF4-FFF2-40B4-BE49-F238E27FC236}">
                <a16:creationId xmlns:a16="http://schemas.microsoft.com/office/drawing/2014/main" id="{7FA6F2A2-D6B9-484D-9516-116477AE43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386" y="1171809"/>
            <a:ext cx="1172345" cy="540171"/>
          </a:xfrm>
          <a:prstGeom prst="rect">
            <a:avLst/>
          </a:prstGeom>
        </p:spPr>
      </p:pic>
      <p:sp>
        <p:nvSpPr>
          <p:cNvPr id="31" name="文字方塊 14">
            <a:extLst>
              <a:ext uri="{FF2B5EF4-FFF2-40B4-BE49-F238E27FC236}">
                <a16:creationId xmlns:a16="http://schemas.microsoft.com/office/drawing/2014/main" id="{285990B3-124B-4A22-9811-16953DADD798}"/>
              </a:ext>
            </a:extLst>
          </p:cNvPr>
          <p:cNvSpPr txBox="1"/>
          <p:nvPr/>
        </p:nvSpPr>
        <p:spPr>
          <a:xfrm>
            <a:off x="495869" y="1200268"/>
            <a:ext cx="11008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-69850">
              <a:buClr>
                <a:schemeClr val="dk1"/>
              </a:buClr>
              <a:buSzPts val="1100"/>
            </a:pPr>
            <a:r>
              <a:rPr lang="en-US" altLang="zh-TW" sz="1600" b="1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Players</a:t>
            </a: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1280" y="1948234"/>
            <a:ext cx="3621347" cy="2263744"/>
          </a:xfrm>
          <a:prstGeom prst="rect">
            <a:avLst/>
          </a:prstGeom>
          <a:effectLst>
            <a:outerShdw blurRad="215900" dist="508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3075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7C5F1A87-71CF-4486-8C29-CF5FD6A9F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833" y="4429447"/>
            <a:ext cx="2627380" cy="409177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0B7E8D48-9B26-4F6E-99D2-75C27E1D88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361" y="2586985"/>
            <a:ext cx="2627380" cy="411297"/>
          </a:xfrm>
          <a:prstGeom prst="rect">
            <a:avLst/>
          </a:prstGeom>
        </p:spPr>
      </p:pic>
      <p:sp>
        <p:nvSpPr>
          <p:cNvPr id="19" name="Shape 392">
            <a:extLst>
              <a:ext uri="{FF2B5EF4-FFF2-40B4-BE49-F238E27FC236}">
                <a16:creationId xmlns:a16="http://schemas.microsoft.com/office/drawing/2014/main" id="{5165A0ED-C5CB-4B75-BD7F-4DD1E2A221F7}"/>
              </a:ext>
            </a:extLst>
          </p:cNvPr>
          <p:cNvSpPr/>
          <p:nvPr/>
        </p:nvSpPr>
        <p:spPr>
          <a:xfrm rot="16200000">
            <a:off x="5761065" y="825882"/>
            <a:ext cx="1739456" cy="385801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83000">
                <a:schemeClr val="bg1">
                  <a:lumMod val="65000"/>
                  <a:alpha val="55000"/>
                </a:schemeClr>
              </a:gs>
            </a:gsLst>
            <a:lin ang="0" scaled="0"/>
          </a:gradFill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20" name="圖片 4">
            <a:extLst>
              <a:ext uri="{FF2B5EF4-FFF2-40B4-BE49-F238E27FC236}">
                <a16:creationId xmlns:a16="http://schemas.microsoft.com/office/drawing/2014/main" id="{0938C302-B32A-474B-A0C9-2D6DF5BA9E1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1786" y="1487448"/>
            <a:ext cx="3986325" cy="601502"/>
          </a:xfrm>
          <a:prstGeom prst="rect">
            <a:avLst/>
          </a:prstGeom>
        </p:spPr>
      </p:pic>
      <p:pic>
        <p:nvPicPr>
          <p:cNvPr id="26" name="Shape 312">
            <a:extLst>
              <a:ext uri="{FF2B5EF4-FFF2-40B4-BE49-F238E27FC236}">
                <a16:creationId xmlns:a16="http://schemas.microsoft.com/office/drawing/2014/main" id="{62DADB59-7B0B-43D8-8E85-8E7D1FB7D3B2}"/>
              </a:ext>
            </a:extLst>
          </p:cNvPr>
          <p:cNvPicPr preferRelativeResize="0"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721"/>
          <a:stretch/>
        </p:blipFill>
        <p:spPr>
          <a:xfrm>
            <a:off x="418556" y="1504186"/>
            <a:ext cx="2482736" cy="1490932"/>
          </a:xfrm>
          <a:prstGeom prst="rect">
            <a:avLst/>
          </a:prstGeom>
        </p:spPr>
      </p:pic>
      <p:pic>
        <p:nvPicPr>
          <p:cNvPr id="33" name="Shape 313">
            <a:extLst>
              <a:ext uri="{FF2B5EF4-FFF2-40B4-BE49-F238E27FC236}">
                <a16:creationId xmlns:a16="http://schemas.microsoft.com/office/drawing/2014/main" id="{A1727079-4FFC-4FE0-B59B-32715FBF5948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882" y="1743956"/>
            <a:ext cx="1379212" cy="908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Shape 312">
            <a:extLst>
              <a:ext uri="{FF2B5EF4-FFF2-40B4-BE49-F238E27FC236}">
                <a16:creationId xmlns:a16="http://schemas.microsoft.com/office/drawing/2014/main" id="{393A85B6-120D-4031-BC5F-17435668F5C7}"/>
              </a:ext>
            </a:extLst>
          </p:cNvPr>
          <p:cNvPicPr preferRelativeResize="0"/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721"/>
          <a:stretch/>
        </p:blipFill>
        <p:spPr>
          <a:xfrm>
            <a:off x="427527" y="3339264"/>
            <a:ext cx="2482736" cy="1490932"/>
          </a:xfrm>
          <a:prstGeom prst="rect">
            <a:avLst/>
          </a:prstGeom>
        </p:spPr>
      </p:pic>
      <p:sp>
        <p:nvSpPr>
          <p:cNvPr id="31" name="Shape 310">
            <a:extLst>
              <a:ext uri="{FF2B5EF4-FFF2-40B4-BE49-F238E27FC236}">
                <a16:creationId xmlns:a16="http://schemas.microsoft.com/office/drawing/2014/main" id="{1680E7CB-997D-4B5E-90CF-570ADDFD42E8}"/>
              </a:ext>
            </a:extLst>
          </p:cNvPr>
          <p:cNvSpPr/>
          <p:nvPr/>
        </p:nvSpPr>
        <p:spPr>
          <a:xfrm>
            <a:off x="2785543" y="3736078"/>
            <a:ext cx="232911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CB9E"/>
              </a:buClr>
              <a:buSzPts val="14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sz="1400" b="1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NetBak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Replicator</a:t>
            </a:r>
            <a:endParaRPr 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CB9E"/>
              </a:buClr>
              <a:buSzPts val="1400"/>
              <a:buFont typeface="Wingdings" panose="05000000000000000000" pitchFamily="2" charset="2"/>
              <a:buChar char="l"/>
              <a:tabLst/>
              <a:defRPr/>
            </a:pPr>
            <a:r>
              <a:rPr lang="en-US" sz="1400" b="1" kern="0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Qsync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endParaRPr lang="zh-TW" altLang="en-US" sz="1400" b="0" i="0" u="none" strike="noStrike" kern="0" cap="none" spc="0" baseline="0" noProof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5" name="Shape 315">
            <a:extLst>
              <a:ext uri="{FF2B5EF4-FFF2-40B4-BE49-F238E27FC236}">
                <a16:creationId xmlns:a16="http://schemas.microsoft.com/office/drawing/2014/main" id="{D9016EC4-0C89-4BBB-9F88-9CD10C705966}"/>
              </a:ext>
            </a:extLst>
          </p:cNvPr>
          <p:cNvSpPr/>
          <p:nvPr/>
        </p:nvSpPr>
        <p:spPr>
          <a:xfrm>
            <a:off x="1056728" y="1240334"/>
            <a:ext cx="125333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macOS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6" name="Shape 316">
            <a:extLst>
              <a:ext uri="{FF2B5EF4-FFF2-40B4-BE49-F238E27FC236}">
                <a16:creationId xmlns:a16="http://schemas.microsoft.com/office/drawing/2014/main" id="{C72C9043-E4FA-4C9B-B9A6-20604604A140}"/>
              </a:ext>
            </a:extLst>
          </p:cNvPr>
          <p:cNvSpPr/>
          <p:nvPr/>
        </p:nvSpPr>
        <p:spPr>
          <a:xfrm>
            <a:off x="1029477" y="3094819"/>
            <a:ext cx="1326031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Windows</a:t>
            </a:r>
            <a:endParaRPr kumimoji="0" lang="en-US" sz="16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" name="標題 2">
            <a:extLst>
              <a:ext uri="{FF2B5EF4-FFF2-40B4-BE49-F238E27FC236}">
                <a16:creationId xmlns:a16="http://schemas.microsoft.com/office/drawing/2014/main" id="{19781F0C-9CE6-4598-9BA6-39FA959A48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6981"/>
            <a:ext cx="9143999" cy="822960"/>
          </a:xfrm>
          <a:effectLst/>
        </p:spPr>
        <p:txBody>
          <a:bodyPr>
            <a:normAutofit/>
          </a:bodyPr>
          <a:lstStyle/>
          <a:p>
            <a:pPr algn="ctr"/>
            <a:r>
              <a:rPr lang="ja-JP" altLang="en-US" sz="30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選択したデータのバックアップまたは同期</a:t>
            </a:r>
          </a:p>
        </p:txBody>
      </p:sp>
      <p:sp>
        <p:nvSpPr>
          <p:cNvPr id="18" name="Shape 317">
            <a:extLst>
              <a:ext uri="{FF2B5EF4-FFF2-40B4-BE49-F238E27FC236}">
                <a16:creationId xmlns:a16="http://schemas.microsoft.com/office/drawing/2014/main" id="{6F27D743-B0BB-4CBB-A3BB-A312E85F6C82}"/>
              </a:ext>
            </a:extLst>
          </p:cNvPr>
          <p:cNvSpPr/>
          <p:nvPr/>
        </p:nvSpPr>
        <p:spPr>
          <a:xfrm>
            <a:off x="4810720" y="3923209"/>
            <a:ext cx="2504480" cy="1002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defTabSz="914400">
              <a:buClr>
                <a:srgbClr val="000000"/>
              </a:buClr>
              <a:buSzPts val="1400"/>
              <a:defRPr/>
            </a:pPr>
            <a:r>
              <a:rPr lang="ja-JP" altLang="en-US" b="1" kern="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バックアップ</a:t>
            </a:r>
            <a:r>
              <a:rPr lang="en-US" altLang="ja-JP" b="1" kern="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/sync</a:t>
            </a:r>
            <a:r>
              <a:rPr lang="ja-JP" altLang="en-US" b="1" kern="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の</a:t>
            </a:r>
            <a:endParaRPr lang="en-US" altLang="ja-JP" b="1" kern="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defTabSz="914400">
              <a:buClr>
                <a:srgbClr val="000000"/>
              </a:buClr>
              <a:buSzPts val="1400"/>
              <a:defRPr/>
            </a:pPr>
            <a:r>
              <a:rPr lang="ja-JP" altLang="en-US" b="1" kern="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リアルタイム</a:t>
            </a:r>
            <a:r>
              <a:rPr lang="en-US" altLang="ja-JP" b="1" kern="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/</a:t>
            </a:r>
            <a:r>
              <a:rPr lang="ja-JP" altLang="en-US" b="1" kern="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定期実行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cxnSp>
        <p:nvCxnSpPr>
          <p:cNvPr id="5" name="直線單箭頭接點 4">
            <a:extLst>
              <a:ext uri="{FF2B5EF4-FFF2-40B4-BE49-F238E27FC236}">
                <a16:creationId xmlns:a16="http://schemas.microsoft.com/office/drawing/2014/main" id="{BFD94408-8BC7-4D10-BEDF-3C50D353A1B4}"/>
              </a:ext>
            </a:extLst>
          </p:cNvPr>
          <p:cNvCxnSpPr>
            <a:cxnSpLocks/>
          </p:cNvCxnSpPr>
          <p:nvPr/>
        </p:nvCxnSpPr>
        <p:spPr>
          <a:xfrm>
            <a:off x="2787761" y="3272171"/>
            <a:ext cx="1786761" cy="0"/>
          </a:xfrm>
          <a:prstGeom prst="straightConnector1">
            <a:avLst/>
          </a:prstGeom>
          <a:ln w="76200">
            <a:solidFill>
              <a:srgbClr val="D26604"/>
            </a:solidFill>
            <a:prstDash val="sysDot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hape 310">
            <a:extLst>
              <a:ext uri="{FF2B5EF4-FFF2-40B4-BE49-F238E27FC236}">
                <a16:creationId xmlns:a16="http://schemas.microsoft.com/office/drawing/2014/main" id="{A1793FFB-8569-C240-BA81-E6CE2EF245B6}"/>
              </a:ext>
            </a:extLst>
          </p:cNvPr>
          <p:cNvSpPr/>
          <p:nvPr/>
        </p:nvSpPr>
        <p:spPr>
          <a:xfrm>
            <a:off x="2787761" y="1935062"/>
            <a:ext cx="232911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CB9E"/>
              </a:buClr>
              <a:buSzPts val="14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Time Machine</a:t>
            </a:r>
            <a:endParaRPr 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2CB9E"/>
              </a:buClr>
              <a:buSzPts val="1400"/>
              <a:buFont typeface="Wingdings" panose="05000000000000000000" pitchFamily="2" charset="2"/>
              <a:buChar char="l"/>
              <a:tabLst/>
              <a:defRPr/>
            </a:pPr>
            <a:r>
              <a:rPr lang="en-US" sz="1400" b="1" kern="0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Qsync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endParaRPr lang="zh-TW" altLang="en-US" sz="1400" b="0" i="0" u="none" strike="noStrike" kern="0" cap="none" spc="0" baseline="0" noProof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5" name="Shape 308">
            <a:extLst>
              <a:ext uri="{FF2B5EF4-FFF2-40B4-BE49-F238E27FC236}">
                <a16:creationId xmlns:a16="http://schemas.microsoft.com/office/drawing/2014/main" id="{BA4A7189-B8F5-4698-A5A1-B56B56C846D2}"/>
              </a:ext>
            </a:extLst>
          </p:cNvPr>
          <p:cNvSpPr txBox="1">
            <a:spLocks/>
          </p:cNvSpPr>
          <p:nvPr/>
        </p:nvSpPr>
        <p:spPr>
          <a:xfrm>
            <a:off x="4742986" y="1454969"/>
            <a:ext cx="4333280" cy="552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00050" lvl="0" indent="-285750" defTabSz="914400">
              <a:lnSpc>
                <a:spcPct val="115000"/>
              </a:lnSpc>
              <a:buClr>
                <a:srgbClr val="323232"/>
              </a:buClr>
              <a:buSzPts val="1800"/>
              <a:defRPr/>
            </a:pPr>
            <a:r>
              <a:rPr lang="ja-JP" altLang="en-US" b="1" kern="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ランサムウェアからの保護！</a:t>
            </a: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3456" y="2022798"/>
            <a:ext cx="3997281" cy="2498745"/>
          </a:xfrm>
          <a:prstGeom prst="rect">
            <a:avLst/>
          </a:prstGeom>
          <a:effectLst>
            <a:outerShdw blurRad="190500" dist="1270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93714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Shape 323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14870" y="1263351"/>
            <a:ext cx="5772150" cy="3162451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xfrm>
            <a:off x="1" y="135890"/>
            <a:ext cx="9162094" cy="82296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ts val="3200"/>
            </a:pPr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ビジネスレベルのスナップショット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0A0D4517-7A96-4824-9985-EAB5677FB16A}"/>
              </a:ext>
            </a:extLst>
          </p:cNvPr>
          <p:cNvGrpSpPr/>
          <p:nvPr/>
        </p:nvGrpSpPr>
        <p:grpSpPr>
          <a:xfrm>
            <a:off x="1401831" y="3220545"/>
            <a:ext cx="1689348" cy="1333667"/>
            <a:chOff x="1306814" y="3370338"/>
            <a:chExt cx="1689348" cy="1333667"/>
          </a:xfrm>
        </p:grpSpPr>
        <p:sp>
          <p:nvSpPr>
            <p:cNvPr id="22" name="橢圓 21"/>
            <p:cNvSpPr/>
            <p:nvPr/>
          </p:nvSpPr>
          <p:spPr>
            <a:xfrm>
              <a:off x="1306814" y="3370338"/>
              <a:ext cx="1221430" cy="1221430"/>
            </a:xfrm>
            <a:prstGeom prst="ellipse">
              <a:avLst/>
            </a:prstGeom>
            <a:solidFill>
              <a:srgbClr val="0070C0"/>
            </a:solidFill>
            <a:ln w="19050"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TW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pic>
          <p:nvPicPr>
            <p:cNvPr id="21" name="Picture 3" descr="\\Marketing\Marketing\MarketingMaterials\DM\NAS\Software_Section_brochure\QNAP product icon_20170816-assets\Snapshot.png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4537" y="3762380"/>
              <a:ext cx="941625" cy="941625"/>
            </a:xfrm>
            <a:prstGeom prst="rect">
              <a:avLst/>
            </a:prstGeom>
            <a:noFill/>
          </p:spPr>
        </p:pic>
        <p:sp>
          <p:nvSpPr>
            <p:cNvPr id="15" name="文字方塊 14"/>
            <p:cNvSpPr txBox="1"/>
            <p:nvPr/>
          </p:nvSpPr>
          <p:spPr>
            <a:xfrm>
              <a:off x="1521426" y="3662485"/>
              <a:ext cx="104319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1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zh-TW" b="1" kern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rPr>
                <a:t>Best</a:t>
              </a:r>
              <a:endParaRPr kumimoji="0" lang="zh-TW" altLang="en-US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</p:grpSp>
      <p:grpSp>
        <p:nvGrpSpPr>
          <p:cNvPr id="3" name="群組 2">
            <a:extLst>
              <a:ext uri="{FF2B5EF4-FFF2-40B4-BE49-F238E27FC236}">
                <a16:creationId xmlns:a16="http://schemas.microsoft.com/office/drawing/2014/main" id="{7F3DBAF1-6291-4094-9167-801E416E322C}"/>
              </a:ext>
            </a:extLst>
          </p:cNvPr>
          <p:cNvGrpSpPr/>
          <p:nvPr/>
        </p:nvGrpSpPr>
        <p:grpSpPr>
          <a:xfrm>
            <a:off x="466453" y="1792299"/>
            <a:ext cx="2736274" cy="1208482"/>
            <a:chOff x="353071" y="1379130"/>
            <a:chExt cx="2736274" cy="12084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1" name="矩形 21">
              <a:extLst>
                <a:ext uri="{FF2B5EF4-FFF2-40B4-BE49-F238E27FC236}">
                  <a16:creationId xmlns:a16="http://schemas.microsoft.com/office/drawing/2014/main" id="{784C5B3E-0D99-D148-9A7B-31CE0C81DEF4}"/>
                </a:ext>
              </a:extLst>
            </p:cNvPr>
            <p:cNvSpPr/>
            <p:nvPr/>
          </p:nvSpPr>
          <p:spPr>
            <a:xfrm>
              <a:off x="1997885" y="1379130"/>
              <a:ext cx="858539" cy="1208482"/>
            </a:xfrm>
            <a:prstGeom prst="rect">
              <a:avLst/>
            </a:prstGeom>
            <a:solidFill>
              <a:srgbClr val="FFC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TW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sp>
          <p:nvSpPr>
            <p:cNvPr id="32" name="Shape 326">
              <a:extLst>
                <a:ext uri="{FF2B5EF4-FFF2-40B4-BE49-F238E27FC236}">
                  <a16:creationId xmlns:a16="http://schemas.microsoft.com/office/drawing/2014/main" id="{0BA14ABA-6F7B-4D43-A13C-10B80ADF2B55}"/>
                </a:ext>
              </a:extLst>
            </p:cNvPr>
            <p:cNvSpPr/>
            <p:nvPr/>
          </p:nvSpPr>
          <p:spPr>
            <a:xfrm>
              <a:off x="429271" y="1393250"/>
              <a:ext cx="1548943" cy="1194362"/>
            </a:xfrm>
            <a:prstGeom prst="wedgeRectCallout">
              <a:avLst>
                <a:gd name="adj1" fmla="val -5727"/>
                <a:gd name="adj2" fmla="val 61451"/>
              </a:avLst>
            </a:prstGeom>
            <a:solidFill>
              <a:schemeClr val="tx1">
                <a:lumMod val="75000"/>
                <a:lumOff val="25000"/>
              </a:schemeClr>
            </a:solidFill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sp>
          <p:nvSpPr>
            <p:cNvPr id="33" name="Shape 327">
              <a:extLst>
                <a:ext uri="{FF2B5EF4-FFF2-40B4-BE49-F238E27FC236}">
                  <a16:creationId xmlns:a16="http://schemas.microsoft.com/office/drawing/2014/main" id="{728DEC9A-BA73-1646-A1D9-6ACCF99616C6}"/>
                </a:ext>
              </a:extLst>
            </p:cNvPr>
            <p:cNvSpPr txBox="1"/>
            <p:nvPr/>
          </p:nvSpPr>
          <p:spPr>
            <a:xfrm>
              <a:off x="531018" y="1913490"/>
              <a:ext cx="1359011" cy="501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  <a:tabLst/>
                <a:defRPr/>
              </a:pPr>
              <a:r>
                <a:rPr lang="en-US" sz="1400" b="1" kern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rPr>
                <a:t>Snapshot # </a:t>
              </a:r>
              <a:r>
                <a:rPr kumimoji="0" lang="en-US" sz="1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rPr>
                <a:t>Volume/LUN</a:t>
              </a:r>
              <a:endParaRPr kumimoji="0" lang="zh-TW" alt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sp>
          <p:nvSpPr>
            <p:cNvPr id="35" name="Shape 331">
              <a:extLst>
                <a:ext uri="{FF2B5EF4-FFF2-40B4-BE49-F238E27FC236}">
                  <a16:creationId xmlns:a16="http://schemas.microsoft.com/office/drawing/2014/main" id="{CE97B580-A6AE-DB40-BEF1-53CA3F94CEEC}"/>
                </a:ext>
              </a:extLst>
            </p:cNvPr>
            <p:cNvSpPr txBox="1"/>
            <p:nvPr/>
          </p:nvSpPr>
          <p:spPr>
            <a:xfrm>
              <a:off x="1711310" y="1934155"/>
              <a:ext cx="1359011" cy="4488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  <a:tabLst/>
                <a:defRPr/>
              </a:pP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323232">
                    <a:lumMod val="90000"/>
                    <a:lumOff val="1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sp>
          <p:nvSpPr>
            <p:cNvPr id="36" name="Shape 332">
              <a:extLst>
                <a:ext uri="{FF2B5EF4-FFF2-40B4-BE49-F238E27FC236}">
                  <a16:creationId xmlns:a16="http://schemas.microsoft.com/office/drawing/2014/main" id="{B2F73BD0-FC5B-3F4D-8EFB-EEE44EB4FA10}"/>
                </a:ext>
              </a:extLst>
            </p:cNvPr>
            <p:cNvSpPr txBox="1"/>
            <p:nvPr/>
          </p:nvSpPr>
          <p:spPr>
            <a:xfrm>
              <a:off x="510168" y="1387807"/>
              <a:ext cx="1359011" cy="5016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 algn="ctr" defTabSz="914400">
                <a:buClr>
                  <a:srgbClr val="FFFFFF"/>
                </a:buClr>
                <a:buSzPts val="1600"/>
                <a:defRPr/>
              </a:pPr>
              <a:r>
                <a:rPr lang="en-US" sz="1400" b="1" kern="0">
                  <a:solidFill>
                    <a:srgbClr val="FFFFFF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rPr>
                <a:t>Snapshot # per NAS</a:t>
              </a:r>
            </a:p>
          </p:txBody>
        </p:sp>
        <p:sp>
          <p:nvSpPr>
            <p:cNvPr id="37" name="Shape 328">
              <a:extLst>
                <a:ext uri="{FF2B5EF4-FFF2-40B4-BE49-F238E27FC236}">
                  <a16:creationId xmlns:a16="http://schemas.microsoft.com/office/drawing/2014/main" id="{CC218F56-3C28-5641-8836-7C9F4EED34EF}"/>
                </a:ext>
              </a:extLst>
            </p:cNvPr>
            <p:cNvSpPr txBox="1"/>
            <p:nvPr/>
          </p:nvSpPr>
          <p:spPr>
            <a:xfrm>
              <a:off x="353071" y="1672648"/>
              <a:ext cx="2576819" cy="2904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rPr>
                <a:t>-------------------------------------------</a:t>
              </a:r>
              <a:r>
                <a:rPr kumimoji="0" lang="en-US" altLang="zh-TW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rPr>
                <a:t>-</a:t>
              </a:r>
              <a:r>
                <a:rPr kumimoji="0" lang="en-US" sz="16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rPr>
                <a:t>-------------</a:t>
              </a:r>
              <a:endParaRPr kumimoji="0" sz="16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sp>
          <p:nvSpPr>
            <p:cNvPr id="38" name="Shape 330">
              <a:extLst>
                <a:ext uri="{FF2B5EF4-FFF2-40B4-BE49-F238E27FC236}">
                  <a16:creationId xmlns:a16="http://schemas.microsoft.com/office/drawing/2014/main" id="{31EECA48-E152-F24C-A272-BD4A49DAF462}"/>
                </a:ext>
              </a:extLst>
            </p:cNvPr>
            <p:cNvSpPr txBox="1"/>
            <p:nvPr/>
          </p:nvSpPr>
          <p:spPr>
            <a:xfrm>
              <a:off x="1727973" y="1419930"/>
              <a:ext cx="1359011" cy="4488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altLang="zh-TW" sz="2800" b="1" i="0" u="none" strike="noStrike" kern="0" cap="none" spc="0" normalizeH="0" baseline="0" noProof="0">
                  <a:ln>
                    <a:noFill/>
                  </a:ln>
                  <a:solidFill>
                    <a:srgbClr val="323232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rPr>
                <a:t>1024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323232">
                    <a:lumMod val="90000"/>
                    <a:lumOff val="1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sp>
          <p:nvSpPr>
            <p:cNvPr id="39" name="Shape 330">
              <a:extLst>
                <a:ext uri="{FF2B5EF4-FFF2-40B4-BE49-F238E27FC236}">
                  <a16:creationId xmlns:a16="http://schemas.microsoft.com/office/drawing/2014/main" id="{1CEE1F04-2F23-0849-A736-3CBA1F0B2CC0}"/>
                </a:ext>
              </a:extLst>
            </p:cNvPr>
            <p:cNvSpPr txBox="1"/>
            <p:nvPr/>
          </p:nvSpPr>
          <p:spPr>
            <a:xfrm>
              <a:off x="1730334" y="2011422"/>
              <a:ext cx="1359011" cy="44885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323232">
                      <a:lumMod val="90000"/>
                      <a:lumOff val="10000"/>
                    </a:srgbClr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rPr>
                <a:t>256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srgbClr val="323232">
                    <a:lumMod val="90000"/>
                    <a:lumOff val="10000"/>
                  </a:srgb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</p:grpSp>
      <p:pic>
        <p:nvPicPr>
          <p:cNvPr id="7" name="圖片 6">
            <a:extLst>
              <a:ext uri="{FF2B5EF4-FFF2-40B4-BE49-F238E27FC236}">
                <a16:creationId xmlns:a16="http://schemas.microsoft.com/office/drawing/2014/main" id="{DE9DCFE4-851F-49D3-A4AA-76F55D6B7A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9413" y="4544505"/>
            <a:ext cx="6152681" cy="665265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2659" y="2571750"/>
            <a:ext cx="5308973" cy="3318698"/>
          </a:xfrm>
          <a:prstGeom prst="rect">
            <a:avLst/>
          </a:prstGeom>
        </p:spPr>
      </p:pic>
      <p:sp>
        <p:nvSpPr>
          <p:cNvPr id="19" name="文字方塊 18">
            <a:extLst>
              <a:ext uri="{FF2B5EF4-FFF2-40B4-BE49-F238E27FC236}">
                <a16:creationId xmlns:a16="http://schemas.microsoft.com/office/drawing/2014/main" id="{53E0DE57-95CF-40CC-9E64-B649A28DD63E}"/>
              </a:ext>
            </a:extLst>
          </p:cNvPr>
          <p:cNvSpPr txBox="1"/>
          <p:nvPr/>
        </p:nvSpPr>
        <p:spPr>
          <a:xfrm>
            <a:off x="1436345" y="3792244"/>
            <a:ext cx="104319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altLang="zh-TW" sz="1500" b="1" ker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choice!</a:t>
            </a:r>
            <a:endParaRPr kumimoji="0" lang="zh-TW" altLang="en-US" sz="15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7029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EB3B7C6C-96BB-4C2F-8DC6-97FBE78D422C}"/>
              </a:ext>
            </a:extLst>
          </p:cNvPr>
          <p:cNvSpPr/>
          <p:nvPr/>
        </p:nvSpPr>
        <p:spPr>
          <a:xfrm>
            <a:off x="368950" y="1115168"/>
            <a:ext cx="1435224" cy="1481615"/>
          </a:xfrm>
          <a:prstGeom prst="roundRect">
            <a:avLst>
              <a:gd name="adj" fmla="val 5874"/>
            </a:avLst>
          </a:prstGeom>
          <a:gradFill>
            <a:gsLst>
              <a:gs pos="0">
                <a:schemeClr val="tx1">
                  <a:alpha val="12000"/>
                </a:schemeClr>
              </a:gs>
              <a:gs pos="100000">
                <a:srgbClr val="1F2127">
                  <a:alpha val="20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425" name="Shape 425"/>
          <p:cNvSpPr txBox="1">
            <a:spLocks noGrp="1"/>
          </p:cNvSpPr>
          <p:nvPr>
            <p:ph type="title"/>
          </p:nvPr>
        </p:nvSpPr>
        <p:spPr>
          <a:xfrm>
            <a:off x="574693" y="191948"/>
            <a:ext cx="7886700" cy="822960"/>
          </a:xfrm>
          <a:prstGeom prst="rect">
            <a:avLst/>
          </a:prstGeom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en-US" altLang="ja-JP" sz="32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NAS</a:t>
            </a:r>
            <a:r>
              <a:rPr lang="ja-JP" altLang="en-US" sz="32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のデ</a:t>
            </a:r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ータをバックアッ</a:t>
            </a:r>
            <a:r>
              <a:rPr lang="ja-JP" altLang="en-US" sz="32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プ</a:t>
            </a:r>
            <a:endParaRPr lang="ja-JP" altLang="en-US" sz="3200" dirty="0">
              <a:solidFill>
                <a:schemeClr val="bg2">
                  <a:lumMod val="1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grpSp>
        <p:nvGrpSpPr>
          <p:cNvPr id="28" name="群組 27">
            <a:extLst>
              <a:ext uri="{FF2B5EF4-FFF2-40B4-BE49-F238E27FC236}">
                <a16:creationId xmlns:a16="http://schemas.microsoft.com/office/drawing/2014/main" id="{132363ED-0090-4978-ABF8-B4FEACBB668E}"/>
              </a:ext>
            </a:extLst>
          </p:cNvPr>
          <p:cNvGrpSpPr/>
          <p:nvPr/>
        </p:nvGrpSpPr>
        <p:grpSpPr>
          <a:xfrm>
            <a:off x="604016" y="1387039"/>
            <a:ext cx="5314318" cy="849255"/>
            <a:chOff x="500664" y="1327620"/>
            <a:chExt cx="5314318" cy="849255"/>
          </a:xfrm>
        </p:grpSpPr>
        <p:sp>
          <p:nvSpPr>
            <p:cNvPr id="427" name="Shape 427"/>
            <p:cNvSpPr txBox="1"/>
            <p:nvPr/>
          </p:nvSpPr>
          <p:spPr>
            <a:xfrm>
              <a:off x="1445079" y="1440393"/>
              <a:ext cx="4369903" cy="6728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927100" defTabSz="914400" rtl="1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rPr>
                <a:t>Hybrid Backup Sync </a:t>
              </a:r>
              <a:endParaRPr kumimoji="0" sz="24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pic>
          <p:nvPicPr>
            <p:cNvPr id="426" name="Shape 426"/>
            <p:cNvPicPr preferRelativeResize="0"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0664" y="1327620"/>
              <a:ext cx="849255" cy="849255"/>
            </a:xfrm>
            <a:prstGeom prst="rect">
              <a:avLst/>
            </a:prstGeom>
            <a:noFill/>
            <a:ln>
              <a:noFill/>
            </a:ln>
            <a:effectLst/>
          </p:spPr>
        </p:pic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956D0A68-7CBD-428C-B00B-F2E6250D30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7165" y="1275286"/>
            <a:ext cx="3685333" cy="3681828"/>
          </a:xfrm>
          <a:prstGeom prst="rect">
            <a:avLst/>
          </a:prstGeom>
        </p:spPr>
      </p:pic>
      <p:sp>
        <p:nvSpPr>
          <p:cNvPr id="9" name="Shape 826"/>
          <p:cNvSpPr txBox="1"/>
          <p:nvPr/>
        </p:nvSpPr>
        <p:spPr>
          <a:xfrm>
            <a:off x="5037165" y="3639248"/>
            <a:ext cx="2143153" cy="6048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US" altLang="zh-TW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Cloud</a:t>
            </a:r>
            <a:endParaRPr kumimoji="0" lang="zh-TW" altLang="en-US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0" name="Shape 827"/>
          <p:cNvSpPr txBox="1"/>
          <p:nvPr/>
        </p:nvSpPr>
        <p:spPr>
          <a:xfrm>
            <a:off x="6789905" y="2666702"/>
            <a:ext cx="2143153" cy="6048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US" altLang="zh-TW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Local</a:t>
            </a:r>
            <a:endParaRPr kumimoji="0" lang="zh-TW" altLang="en-US" sz="32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1" name="Shape 828"/>
          <p:cNvSpPr txBox="1"/>
          <p:nvPr/>
        </p:nvSpPr>
        <p:spPr>
          <a:xfrm>
            <a:off x="5880253" y="1496248"/>
            <a:ext cx="2143153" cy="604837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t" anchorCtr="0">
            <a:noAutofit/>
          </a:bodyPr>
          <a:lstStyle/>
          <a:p>
            <a:pPr marL="0" marR="0" lvl="0" indent="-2032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lang="en-US" altLang="zh-TW" sz="3200" b="1" kern="0" dirty="0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R</a:t>
            </a:r>
            <a:r>
              <a:rPr kumimoji="0" lang="en-US" altLang="zh-TW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emote</a:t>
            </a:r>
            <a:endParaRPr kumimoji="0" lang="zh-TW" altLang="en-US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20" name="Shape 837" descr="P3-2-3.png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0513" y="3202816"/>
            <a:ext cx="1116121" cy="132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Shape 837" descr="P3-2-3.png">
            <a:extLst>
              <a:ext uri="{FF2B5EF4-FFF2-40B4-BE49-F238E27FC236}">
                <a16:creationId xmlns:a16="http://schemas.microsoft.com/office/drawing/2014/main" id="{EB103544-2B0C-46D5-8321-4C99D4F23964}"/>
              </a:ext>
            </a:extLst>
          </p:cNvPr>
          <p:cNvPicPr preferRelativeResize="0"/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2398" y="3213680"/>
            <a:ext cx="1116121" cy="857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圖形 2">
            <a:extLst>
              <a:ext uri="{FF2B5EF4-FFF2-40B4-BE49-F238E27FC236}">
                <a16:creationId xmlns:a16="http://schemas.microsoft.com/office/drawing/2014/main" id="{B01F472E-B597-44E5-9DE3-9F8259F7D7D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105637" y="4098793"/>
            <a:ext cx="225777" cy="406399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950" y="2236294"/>
            <a:ext cx="4053582" cy="2533939"/>
          </a:xfrm>
          <a:prstGeom prst="rect">
            <a:avLst/>
          </a:prstGeom>
          <a:effectLst>
            <a:outerShdw blurRad="190500" dist="177800" dir="5400000" algn="t" rotWithShape="0">
              <a:prstClr val="black">
                <a:alpha val="29000"/>
              </a:prstClr>
            </a:outerShdw>
          </a:effectLst>
        </p:spPr>
      </p:pic>
      <p:pic>
        <p:nvPicPr>
          <p:cNvPr id="18" name="Shape 838" descr="P3-2-2.png">
            <a:extLst>
              <a:ext uri="{FF2B5EF4-FFF2-40B4-BE49-F238E27FC236}">
                <a16:creationId xmlns:a16="http://schemas.microsoft.com/office/drawing/2014/main" id="{5700FCE7-A476-4FA3-95CF-BB6C664B5FF3}"/>
              </a:ext>
            </a:extLst>
          </p:cNvPr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038"/>
          <a:stretch/>
        </p:blipFill>
        <p:spPr>
          <a:xfrm>
            <a:off x="5753100" y="2090524"/>
            <a:ext cx="826246" cy="778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Shape 838" descr="P3-2-2.png">
            <a:extLst>
              <a:ext uri="{FF2B5EF4-FFF2-40B4-BE49-F238E27FC236}">
                <a16:creationId xmlns:a16="http://schemas.microsoft.com/office/drawing/2014/main" id="{F17CBDBE-38D4-4143-B48D-9EA73209D297}"/>
              </a:ext>
            </a:extLst>
          </p:cNvPr>
          <p:cNvPicPr preferRelativeResize="0"/>
          <p:nvPr/>
        </p:nvPicPr>
        <p:blipFill rotWithShape="1">
          <a:blip r:embed="rId11" cstate="print">
            <a:alphaModFix/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-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8193" y="2065254"/>
            <a:ext cx="528134" cy="778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Shape 838" descr="P3-2-2.png">
            <a:extLst>
              <a:ext uri="{FF2B5EF4-FFF2-40B4-BE49-F238E27FC236}">
                <a16:creationId xmlns:a16="http://schemas.microsoft.com/office/drawing/2014/main" id="{74D099AD-E4A7-46C6-B85E-DBD42EE11123}"/>
              </a:ext>
            </a:extLst>
          </p:cNvPr>
          <p:cNvPicPr preferRelativeResize="0"/>
          <p:nvPr/>
        </p:nvPicPr>
        <p:blipFill rotWithShape="1">
          <a:blip r:embed="rId10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6085"/>
          <a:stretch/>
        </p:blipFill>
        <p:spPr>
          <a:xfrm>
            <a:off x="4741680" y="2077107"/>
            <a:ext cx="439481" cy="77808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" name="Shape 829">
            <a:extLst>
              <a:ext uri="{FF2B5EF4-FFF2-40B4-BE49-F238E27FC236}">
                <a16:creationId xmlns:a16="http://schemas.microsoft.com/office/drawing/2014/main" id="{77030BAE-5CC2-4C9E-958B-345FB71C03F1}"/>
              </a:ext>
            </a:extLst>
          </p:cNvPr>
          <p:cNvGrpSpPr/>
          <p:nvPr/>
        </p:nvGrpSpPr>
        <p:grpSpPr>
          <a:xfrm>
            <a:off x="2728555" y="4082343"/>
            <a:ext cx="1661875" cy="813277"/>
            <a:chOff x="251519" y="2499741"/>
            <a:chExt cx="1944025" cy="951357"/>
          </a:xfrm>
        </p:grpSpPr>
        <p:pic>
          <p:nvPicPr>
            <p:cNvPr id="26" name="Shape 830">
              <a:extLst>
                <a:ext uri="{FF2B5EF4-FFF2-40B4-BE49-F238E27FC236}">
                  <a16:creationId xmlns:a16="http://schemas.microsoft.com/office/drawing/2014/main" id="{55D4CE38-8F3C-4983-AF2B-E9F509DC2BC3}"/>
                </a:ext>
              </a:extLst>
            </p:cNvPr>
            <p:cNvPicPr preferRelativeResize="0"/>
            <p:nvPr/>
          </p:nvPicPr>
          <p:blipFill rotWithShape="1">
            <a:blip r:embed="rId13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5536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" name="Shape 831">
              <a:extLst>
                <a:ext uri="{FF2B5EF4-FFF2-40B4-BE49-F238E27FC236}">
                  <a16:creationId xmlns:a16="http://schemas.microsoft.com/office/drawing/2014/main" id="{0AE59C28-1DF4-4949-8810-FA2D7464B123}"/>
                </a:ext>
              </a:extLst>
            </p:cNvPr>
            <p:cNvPicPr preferRelativeResize="0"/>
            <p:nvPr/>
          </p:nvPicPr>
          <p:blipFill rotWithShape="1">
            <a:blip r:embed="rId1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9591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Shape 832">
              <a:extLst>
                <a:ext uri="{FF2B5EF4-FFF2-40B4-BE49-F238E27FC236}">
                  <a16:creationId xmlns:a16="http://schemas.microsoft.com/office/drawing/2014/main" id="{34F6EED6-CBEA-4BF4-982D-30A575994F55}"/>
                </a:ext>
              </a:extLst>
            </p:cNvPr>
            <p:cNvPicPr preferRelativeResize="0"/>
            <p:nvPr/>
          </p:nvPicPr>
          <p:blipFill rotWithShape="1">
            <a:blip r:embed="rId1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63688" y="3003798"/>
              <a:ext cx="431856" cy="4318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Shape 833">
              <a:extLst>
                <a:ext uri="{FF2B5EF4-FFF2-40B4-BE49-F238E27FC236}">
                  <a16:creationId xmlns:a16="http://schemas.microsoft.com/office/drawing/2014/main" id="{B57D6C08-FF74-490E-A335-5D8DB04B2006}"/>
                </a:ext>
              </a:extLst>
            </p:cNvPr>
            <p:cNvPicPr preferRelativeResize="0"/>
            <p:nvPr/>
          </p:nvPicPr>
          <p:blipFill rotWithShape="1">
            <a:blip r:embed="rId1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31640" y="2499741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Shape 834">
              <a:extLst>
                <a:ext uri="{FF2B5EF4-FFF2-40B4-BE49-F238E27FC236}">
                  <a16:creationId xmlns:a16="http://schemas.microsoft.com/office/drawing/2014/main" id="{C0DAB52F-42EE-4053-81BD-7DAFC775F790}"/>
                </a:ext>
              </a:extLst>
            </p:cNvPr>
            <p:cNvPicPr preferRelativeResize="0"/>
            <p:nvPr/>
          </p:nvPicPr>
          <p:blipFill rotWithShape="1">
            <a:blip r:embed="rId1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5575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Shape 835">
              <a:extLst>
                <a:ext uri="{FF2B5EF4-FFF2-40B4-BE49-F238E27FC236}">
                  <a16:creationId xmlns:a16="http://schemas.microsoft.com/office/drawing/2014/main" id="{123D9AC5-5091-4F99-89CA-3C452E8E3673}"/>
                </a:ext>
              </a:extLst>
            </p:cNvPr>
            <p:cNvPicPr preferRelativeResize="0"/>
            <p:nvPr/>
          </p:nvPicPr>
          <p:blipFill rotWithShape="1">
            <a:blip r:embed="rId1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1519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" name="Shape 836">
              <a:extLst>
                <a:ext uri="{FF2B5EF4-FFF2-40B4-BE49-F238E27FC236}">
                  <a16:creationId xmlns:a16="http://schemas.microsoft.com/office/drawing/2014/main" id="{82E70107-F93D-464F-A4F4-A10DD9373C8D}"/>
                </a:ext>
              </a:extLst>
            </p:cNvPr>
            <p:cNvPicPr preferRelativeResize="0"/>
            <p:nvPr/>
          </p:nvPicPr>
          <p:blipFill rotWithShape="1">
            <a:blip r:embed="rId19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59632" y="3003798"/>
              <a:ext cx="447300" cy="4473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4" name="Shape 839" descr="P3-2-1.png">
            <a:extLst>
              <a:ext uri="{FF2B5EF4-FFF2-40B4-BE49-F238E27FC236}">
                <a16:creationId xmlns:a16="http://schemas.microsoft.com/office/drawing/2014/main" id="{F23B4AC6-EC3C-4895-9CCD-5987CABE38BC}"/>
              </a:ext>
            </a:extLst>
          </p:cNvPr>
          <p:cNvPicPr preferRelativeResize="0"/>
          <p:nvPr/>
        </p:nvPicPr>
        <p:blipFill rotWithShape="1">
          <a:blip r:embed="rId20" cstate="screen">
            <a:alphaModFix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861481" y="4327781"/>
            <a:ext cx="679182" cy="8067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19816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D9CB120E-E934-4D2F-9F31-4C70767C82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391" y="2488413"/>
            <a:ext cx="3309582" cy="737388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6BBE00EC-86D6-4739-8106-53EEA9848C3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3391" y="1512055"/>
            <a:ext cx="3309582" cy="7373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964D2F9-4321-B045-9015-96EDE8167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9675"/>
            <a:ext cx="9144000" cy="822960"/>
          </a:xfrm>
          <a:effectLst/>
        </p:spPr>
        <p:txBody>
          <a:bodyPr>
            <a:normAutofit/>
          </a:bodyPr>
          <a:lstStyle/>
          <a:p>
            <a:pPr algn="ctr"/>
            <a:r>
              <a:rPr lang="en-US" altLang="ja-JP" sz="32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QVR </a:t>
            </a:r>
            <a:r>
              <a:rPr lang="en-US" altLang="ja-JP" sz="32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Pro : </a:t>
            </a:r>
            <a:r>
              <a:rPr lang="en-US" altLang="ja-JP" sz="32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24/7</a:t>
            </a:r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監視ソリューション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CF5D7C6-5859-4799-8B42-D17AEA2DF27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760" y="1373501"/>
            <a:ext cx="4390045" cy="3582236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176D4D-3E40-C24C-A222-7A816BA0799F}"/>
              </a:ext>
            </a:extLst>
          </p:cNvPr>
          <p:cNvSpPr txBox="1"/>
          <p:nvPr/>
        </p:nvSpPr>
        <p:spPr>
          <a:xfrm>
            <a:off x="5132976" y="1610313"/>
            <a:ext cx="3773212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6,000+ IP cameras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8</a:t>
            </a:r>
            <a:r>
              <a:rPr kumimoji="0" lang="ja-JP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つの</a:t>
            </a:r>
            <a:r>
              <a:rPr lang="ja-JP" altLang="en-US" sz="16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フ</a:t>
            </a:r>
            <a:r>
              <a:rPr lang="ja-JP" altLang="en-US" sz="16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リ</a:t>
            </a:r>
            <a:r>
              <a:rPr lang="ja-JP" altLang="en-US" sz="1600" b="1" kern="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ー</a:t>
            </a:r>
            <a:r>
              <a:rPr lang="en-US" altLang="ja-JP" sz="1600" b="1" kern="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ch</a:t>
            </a:r>
            <a:endParaRPr kumimoji="0" lang="en-US" altLang="zh-TW" sz="1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6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ja-JP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最大</a:t>
            </a:r>
            <a:r>
              <a:rPr kumimoji="0" lang="en-US" altLang="ja-JP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128ch </a:t>
            </a:r>
            <a:r>
              <a:rPr kumimoji="0" lang="en-US" altLang="zh-TW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(</a:t>
            </a:r>
            <a:r>
              <a:rPr kumimoji="0" lang="ja-JP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追加ライセンス必要</a:t>
            </a:r>
            <a:r>
              <a:rPr kumimoji="0" lang="en-US" altLang="zh-TW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)</a:t>
            </a:r>
            <a:endParaRPr kumimoji="0" lang="en-US" altLang="zh-TW" sz="1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zh-TW" sz="1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TW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QUSBCam2</a:t>
            </a:r>
            <a:r>
              <a:rPr kumimoji="0" lang="ja-JP" alt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でウェブカム録画</a:t>
            </a:r>
            <a:endParaRPr kumimoji="0" lang="zh-TW" altLang="en-US" sz="16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6B4EF9F5-8F2D-4331-94DD-6DB6CB3EF10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5549" y="3660024"/>
            <a:ext cx="1026451" cy="114274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AD1043DD-297C-47C0-BBA1-D695BD95B9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91171" y="2950645"/>
            <a:ext cx="3997281" cy="2498745"/>
          </a:xfrm>
          <a:prstGeom prst="rect">
            <a:avLst/>
          </a:prstGeom>
          <a:effectLst>
            <a:outerShdw blurRad="190500" dist="1270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49633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圓角化同側角落 17">
            <a:extLst>
              <a:ext uri="{FF2B5EF4-FFF2-40B4-BE49-F238E27FC236}">
                <a16:creationId xmlns:a16="http://schemas.microsoft.com/office/drawing/2014/main" id="{9A1725AC-BAEA-41CD-82C5-EF60B3FC86A4}"/>
              </a:ext>
            </a:extLst>
          </p:cNvPr>
          <p:cNvSpPr/>
          <p:nvPr/>
        </p:nvSpPr>
        <p:spPr>
          <a:xfrm rot="10800000">
            <a:off x="5057198" y="1397136"/>
            <a:ext cx="2715202" cy="590557"/>
          </a:xfrm>
          <a:prstGeom prst="round2SameRect">
            <a:avLst/>
          </a:prstGeom>
          <a:gradFill>
            <a:gsLst>
              <a:gs pos="100000">
                <a:srgbClr val="00489E"/>
              </a:gs>
              <a:gs pos="0">
                <a:srgbClr val="008EC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05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EFD320-D381-0B41-852C-97560DA85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399" y="122461"/>
            <a:ext cx="9203267" cy="822960"/>
          </a:xfrm>
          <a:effectLst/>
        </p:spPr>
        <p:txBody>
          <a:bodyPr>
            <a:normAutofit/>
          </a:bodyPr>
          <a:lstStyle/>
          <a:p>
            <a:pPr algn="ctr"/>
            <a:r>
              <a:rPr lang="en-US" altLang="ja-JP" sz="32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VJBOD</a:t>
            </a:r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を介してストレージを拡</a:t>
            </a:r>
            <a:r>
              <a:rPr lang="ja-JP" altLang="en-US" sz="32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張</a:t>
            </a:r>
            <a:endParaRPr lang="ja-JP" altLang="en-US" sz="3200" dirty="0">
              <a:solidFill>
                <a:schemeClr val="bg2">
                  <a:lumMod val="1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63" name="圖片 62">
            <a:extLst>
              <a:ext uri="{FF2B5EF4-FFF2-40B4-BE49-F238E27FC236}">
                <a16:creationId xmlns:a16="http://schemas.microsoft.com/office/drawing/2014/main" id="{2054EC25-D861-4CC5-A0D7-1E1F28796F4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522" y="2610018"/>
            <a:ext cx="7565634" cy="2275196"/>
          </a:xfrm>
          <a:prstGeom prst="rect">
            <a:avLst/>
          </a:prstGeom>
        </p:spPr>
      </p:pic>
      <p:cxnSp>
        <p:nvCxnSpPr>
          <p:cNvPr id="6" name="Elbow Connector 5">
            <a:extLst>
              <a:ext uri="{FF2B5EF4-FFF2-40B4-BE49-F238E27FC236}">
                <a16:creationId xmlns:a16="http://schemas.microsoft.com/office/drawing/2014/main" id="{6D49629B-C8C3-2646-A446-D81EA8E1AA66}"/>
              </a:ext>
            </a:extLst>
          </p:cNvPr>
          <p:cNvCxnSpPr>
            <a:cxnSpLocks/>
          </p:cNvCxnSpPr>
          <p:nvPr/>
        </p:nvCxnSpPr>
        <p:spPr>
          <a:xfrm>
            <a:off x="1408636" y="1738574"/>
            <a:ext cx="1081343" cy="753085"/>
          </a:xfrm>
          <a:prstGeom prst="bentConnector2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326F92E-29D1-6E4C-BCAC-4565A60D6156}"/>
              </a:ext>
            </a:extLst>
          </p:cNvPr>
          <p:cNvSpPr txBox="1"/>
          <p:nvPr/>
        </p:nvSpPr>
        <p:spPr>
          <a:xfrm>
            <a:off x="1496041" y="1829915"/>
            <a:ext cx="1476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16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iSCSI</a:t>
            </a:r>
          </a:p>
        </p:txBody>
      </p:sp>
      <p:sp>
        <p:nvSpPr>
          <p:cNvPr id="25" name="TextBox 29">
            <a:extLst>
              <a:ext uri="{FF2B5EF4-FFF2-40B4-BE49-F238E27FC236}">
                <a16:creationId xmlns:a16="http://schemas.microsoft.com/office/drawing/2014/main" id="{11998CC0-9BDF-5C4D-918A-736E2608000E}"/>
              </a:ext>
            </a:extLst>
          </p:cNvPr>
          <p:cNvSpPr txBox="1"/>
          <p:nvPr/>
        </p:nvSpPr>
        <p:spPr>
          <a:xfrm>
            <a:off x="5363743" y="1507752"/>
            <a:ext cx="3481825" cy="369324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ja-JP" alt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最大：</a:t>
            </a:r>
            <a:r>
              <a:rPr kumimoji="1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8</a:t>
            </a:r>
            <a:r>
              <a:rPr kumimoji="1" lang="ja-JP" altLang="en-US" sz="1800" b="1" kern="0" dirty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リモー</a:t>
            </a:r>
            <a:r>
              <a:rPr kumimoji="1" lang="ja-JP" altLang="en-US" sz="1800" b="1" kern="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ト</a:t>
            </a:r>
            <a:r>
              <a:rPr kumimoji="1" lang="en-US" altLang="ja-JP" sz="1800" b="1" kern="0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NAS</a:t>
            </a:r>
            <a:endParaRPr kumimoji="1" lang="en-US" altLang="zh-TW" sz="1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FF07EC5E-DBDC-0F44-B234-670AF083D47C}"/>
              </a:ext>
            </a:extLst>
          </p:cNvPr>
          <p:cNvGrpSpPr/>
          <p:nvPr/>
        </p:nvGrpSpPr>
        <p:grpSpPr>
          <a:xfrm>
            <a:off x="1900406" y="2491659"/>
            <a:ext cx="1250198" cy="1250197"/>
            <a:chOff x="428596" y="2321809"/>
            <a:chExt cx="1440187" cy="1440000"/>
          </a:xfrm>
        </p:grpSpPr>
        <p:sp>
          <p:nvSpPr>
            <p:cNvPr id="43" name="橢圓 42">
              <a:extLst>
                <a:ext uri="{FF2B5EF4-FFF2-40B4-BE49-F238E27FC236}">
                  <a16:creationId xmlns:a16="http://schemas.microsoft.com/office/drawing/2014/main" id="{E1F6B0E3-DD74-1649-B5C3-77A634FFFC6C}"/>
                </a:ext>
              </a:extLst>
            </p:cNvPr>
            <p:cNvSpPr/>
            <p:nvPr/>
          </p:nvSpPr>
          <p:spPr>
            <a:xfrm>
              <a:off x="428596" y="2321809"/>
              <a:ext cx="1440187" cy="1440000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chemeClr val="lt1"/>
                  </a:solidFill>
                  <a:latin typeface="+mn-lt"/>
                  <a:ea typeface="+mn-ea"/>
                  <a:cs typeface="+mn-cs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TW" altLang="en-US" sz="135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pic>
          <p:nvPicPr>
            <p:cNvPr id="44" name="圖片 43" descr="VJBOD.png">
              <a:extLst>
                <a:ext uri="{FF2B5EF4-FFF2-40B4-BE49-F238E27FC236}">
                  <a16:creationId xmlns:a16="http://schemas.microsoft.com/office/drawing/2014/main" id="{B270A285-20D5-BC45-8D01-14895BC32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84930" y="2609841"/>
              <a:ext cx="1095944" cy="963171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8C061A3-D8CB-324A-ADB3-79690891E259}"/>
              </a:ext>
            </a:extLst>
          </p:cNvPr>
          <p:cNvSpPr txBox="1"/>
          <p:nvPr/>
        </p:nvSpPr>
        <p:spPr>
          <a:xfrm>
            <a:off x="1935131" y="4280310"/>
            <a:ext cx="2303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>
              <a:lnSpc>
                <a:spcPts val="1550"/>
              </a:lnSpc>
              <a:buClr>
                <a:srgbClr val="000000"/>
              </a:buClr>
              <a:defRPr/>
            </a:pPr>
            <a:r>
              <a:rPr kumimoji="1" lang="ja-JP" altLang="en-US" sz="1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ネットワーク接続を介して</a:t>
            </a:r>
            <a:r>
              <a:rPr kumimoji="1" lang="ja-JP" altLang="en-US" sz="1400" b="1" kern="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他</a:t>
            </a:r>
            <a:r>
              <a:rPr kumimoji="1" lang="ja-JP" altLang="en-US" sz="1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の</a:t>
            </a:r>
            <a:r>
              <a:rPr kumimoji="1" lang="en-US" altLang="ja-JP" sz="1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NAS</a:t>
            </a:r>
            <a:r>
              <a:rPr kumimoji="1" lang="ja-JP" altLang="en-US" sz="1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容</a:t>
            </a:r>
            <a:r>
              <a:rPr kumimoji="1" lang="ja-JP" altLang="en-US" sz="1400" b="1" kern="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量を使用し、容</a:t>
            </a:r>
            <a:r>
              <a:rPr kumimoji="1" lang="ja-JP" altLang="en-US" sz="1400" b="1" kern="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量を拡張します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42BCF1-CA8C-46CD-93F9-3240A9AFA4D5}"/>
              </a:ext>
            </a:extLst>
          </p:cNvPr>
          <p:cNvSpPr txBox="1"/>
          <p:nvPr/>
        </p:nvSpPr>
        <p:spPr>
          <a:xfrm>
            <a:off x="2471408" y="1836136"/>
            <a:ext cx="2512791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400">
              <a:buClr>
                <a:srgbClr val="000000"/>
              </a:buClr>
              <a:defRPr/>
            </a:pPr>
            <a:r>
              <a:rPr kumimoji="1" lang="en-US" sz="1600" b="1" ker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10GbE</a:t>
            </a:r>
            <a:r>
              <a:rPr lang="en-US" sz="1600" b="1" ker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/ 1GbE </a:t>
            </a:r>
            <a:r>
              <a:rPr lang="en-US" altLang="ja-JP" sz="1600" b="1" ker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mount</a:t>
            </a:r>
            <a:endParaRPr lang="en-US" sz="1600" b="1" i="0" u="none" strike="noStrike" kern="0" cap="none" spc="0" baseline="0" noProof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7" name="TextBox 6">
            <a:extLst>
              <a:ext uri="{FF2B5EF4-FFF2-40B4-BE49-F238E27FC236}">
                <a16:creationId xmlns:a16="http://schemas.microsoft.com/office/drawing/2014/main" id="{2F29D8AC-54C0-4CC1-B646-3F69E1A8AC3F}"/>
              </a:ext>
            </a:extLst>
          </p:cNvPr>
          <p:cNvSpPr txBox="1"/>
          <p:nvPr/>
        </p:nvSpPr>
        <p:spPr>
          <a:xfrm>
            <a:off x="1935131" y="3833066"/>
            <a:ext cx="230395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25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VJBOD</a:t>
            </a:r>
            <a:endParaRPr kumimoji="1" lang="en-US" sz="2500" b="1" kern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cxnSp>
        <p:nvCxnSpPr>
          <p:cNvPr id="19" name="Elbow Connector 5">
            <a:extLst>
              <a:ext uri="{FF2B5EF4-FFF2-40B4-BE49-F238E27FC236}">
                <a16:creationId xmlns:a16="http://schemas.microsoft.com/office/drawing/2014/main" id="{7AE16C89-B14E-4811-B831-F32195BB132E}"/>
              </a:ext>
            </a:extLst>
          </p:cNvPr>
          <p:cNvCxnSpPr>
            <a:cxnSpLocks/>
          </p:cNvCxnSpPr>
          <p:nvPr/>
        </p:nvCxnSpPr>
        <p:spPr>
          <a:xfrm>
            <a:off x="1422283" y="1686113"/>
            <a:ext cx="1112427" cy="798753"/>
          </a:xfrm>
          <a:prstGeom prst="bentConnector2">
            <a:avLst/>
          </a:prstGeom>
          <a:ln w="50800">
            <a:solidFill>
              <a:srgbClr val="D2660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群組 19">
            <a:extLst>
              <a:ext uri="{FF2B5EF4-FFF2-40B4-BE49-F238E27FC236}">
                <a16:creationId xmlns:a16="http://schemas.microsoft.com/office/drawing/2014/main" id="{AC2BA373-C21D-455F-BF35-02B574152E2C}"/>
              </a:ext>
            </a:extLst>
          </p:cNvPr>
          <p:cNvGrpSpPr/>
          <p:nvPr/>
        </p:nvGrpSpPr>
        <p:grpSpPr>
          <a:xfrm>
            <a:off x="376713" y="336913"/>
            <a:ext cx="4183750" cy="2256675"/>
            <a:chOff x="3009413" y="2571750"/>
            <a:chExt cx="6152681" cy="3318698"/>
          </a:xfrm>
        </p:grpSpPr>
        <p:pic>
          <p:nvPicPr>
            <p:cNvPr id="21" name="圖片 20">
              <a:extLst>
                <a:ext uri="{FF2B5EF4-FFF2-40B4-BE49-F238E27FC236}">
                  <a16:creationId xmlns:a16="http://schemas.microsoft.com/office/drawing/2014/main" id="{41792508-EBAF-498B-B2A8-6D02EA66A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9413" y="4544505"/>
              <a:ext cx="6152681" cy="665265"/>
            </a:xfrm>
            <a:prstGeom prst="rect">
              <a:avLst/>
            </a:prstGeom>
          </p:spPr>
        </p:pic>
        <p:pic>
          <p:nvPicPr>
            <p:cNvPr id="22" name="圖片 21">
              <a:extLst>
                <a:ext uri="{FF2B5EF4-FFF2-40B4-BE49-F238E27FC236}">
                  <a16:creationId xmlns:a16="http://schemas.microsoft.com/office/drawing/2014/main" id="{D04B92AA-D10D-4EA5-B525-30912302D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2659" y="2571750"/>
              <a:ext cx="5308974" cy="3318698"/>
            </a:xfrm>
            <a:prstGeom prst="rect">
              <a:avLst/>
            </a:prstGeom>
          </p:spPr>
        </p:pic>
      </p:grpSp>
      <p:sp>
        <p:nvSpPr>
          <p:cNvPr id="23" name="TextBox 13">
            <a:extLst>
              <a:ext uri="{FF2B5EF4-FFF2-40B4-BE49-F238E27FC236}">
                <a16:creationId xmlns:a16="http://schemas.microsoft.com/office/drawing/2014/main" id="{A9E0C2B8-3A58-4F35-910A-A9D86BB0A986}"/>
              </a:ext>
            </a:extLst>
          </p:cNvPr>
          <p:cNvSpPr txBox="1"/>
          <p:nvPr/>
        </p:nvSpPr>
        <p:spPr>
          <a:xfrm>
            <a:off x="2707143" y="2043454"/>
            <a:ext cx="2512791" cy="33855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defTabSz="914400">
              <a:buClr>
                <a:srgbClr val="000000"/>
              </a:buClr>
              <a:defRPr/>
            </a:pPr>
            <a:r>
              <a:rPr kumimoji="1" lang="en-US" sz="1600" b="1" kern="0">
                <a:solidFill>
                  <a:schemeClr val="bg2">
                    <a:lumMod val="2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2.5GbE</a:t>
            </a:r>
            <a:endParaRPr lang="en-US" sz="1600" b="1" i="0" u="none" strike="noStrike" kern="0" cap="none" spc="0" baseline="0" noProof="0">
              <a:solidFill>
                <a:schemeClr val="bg2">
                  <a:lumMod val="2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4" name="TextBox 7">
            <a:extLst>
              <a:ext uri="{FF2B5EF4-FFF2-40B4-BE49-F238E27FC236}">
                <a16:creationId xmlns:a16="http://schemas.microsoft.com/office/drawing/2014/main" id="{0554F374-8536-47F3-B37A-033AEC763D3B}"/>
              </a:ext>
            </a:extLst>
          </p:cNvPr>
          <p:cNvSpPr txBox="1"/>
          <p:nvPr/>
        </p:nvSpPr>
        <p:spPr>
          <a:xfrm>
            <a:off x="1660472" y="2050247"/>
            <a:ext cx="14764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1" lang="en-US" sz="1600" b="1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25000"/>
                  </a:schemeClr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iSCSI</a:t>
            </a:r>
          </a:p>
        </p:txBody>
      </p:sp>
    </p:spTree>
    <p:extLst>
      <p:ext uri="{BB962C8B-B14F-4D97-AF65-F5344CB8AC3E}">
        <p14:creationId xmlns:p14="http://schemas.microsoft.com/office/powerpoint/2010/main" val="32378982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622E5-92D8-0D4D-A0FD-11144AB4D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1451"/>
            <a:ext cx="9143999" cy="822960"/>
          </a:xfrm>
          <a:effectLst/>
        </p:spPr>
        <p:txBody>
          <a:bodyPr>
            <a:noAutofit/>
          </a:bodyPr>
          <a:lstStyle/>
          <a:p>
            <a:pPr algn="ctr"/>
            <a:r>
              <a:rPr lang="ja-JP" altLang="en-US" sz="28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拡張またはデータ共有</a:t>
            </a:r>
            <a:r>
              <a:rPr lang="ja-JP" altLang="en-US" sz="28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用に</a:t>
            </a:r>
            <a:r>
              <a:rPr lang="en-US" altLang="ja-JP" sz="28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TR-004</a:t>
            </a:r>
            <a:r>
              <a:rPr lang="ja-JP" altLang="en-US" sz="28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を使用可能</a:t>
            </a:r>
            <a:endParaRPr lang="ja-JP" altLang="en-US" sz="2800" dirty="0">
              <a:solidFill>
                <a:schemeClr val="bg2">
                  <a:lumMod val="1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8" name="文字方塊 40">
            <a:extLst>
              <a:ext uri="{FF2B5EF4-FFF2-40B4-BE49-F238E27FC236}">
                <a16:creationId xmlns:a16="http://schemas.microsoft.com/office/drawing/2014/main" id="{149A8850-6B56-434D-9381-C3774237535D}"/>
              </a:ext>
            </a:extLst>
          </p:cNvPr>
          <p:cNvSpPr txBox="1"/>
          <p:nvPr/>
        </p:nvSpPr>
        <p:spPr>
          <a:xfrm>
            <a:off x="973020" y="1174283"/>
            <a:ext cx="8345387" cy="93871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ts val="2200"/>
              </a:lnSpc>
            </a:pPr>
            <a:r>
              <a:rPr lang="en-US" altLang="zh-CN" sz="1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2</a:t>
            </a:r>
            <a:r>
              <a:rPr lang="ja-JP" altLang="en-US" sz="1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つのユースケース</a:t>
            </a:r>
            <a:r>
              <a:rPr lang="en-US" altLang="zh-CN" sz="1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:</a:t>
            </a:r>
            <a:endParaRPr lang="en-US" altLang="zh-TW" sz="17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342900" indent="-342900">
              <a:lnSpc>
                <a:spcPts val="2200"/>
              </a:lnSpc>
              <a:buAutoNum type="arabicPeriod"/>
            </a:pPr>
            <a:r>
              <a:rPr lang="en-US" altLang="zh-TW" sz="1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NAS</a:t>
            </a:r>
            <a:r>
              <a:rPr lang="en-US" altLang="zh-TW" sz="17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, Windows, </a:t>
            </a:r>
            <a:r>
              <a:rPr lang="en-US" altLang="zh-TW" sz="17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macOS</a:t>
            </a:r>
            <a:r>
              <a:rPr lang="en-US" altLang="zh-TW" sz="17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&amp; Linux </a:t>
            </a:r>
            <a:r>
              <a:rPr lang="ja-JP" altLang="en-US" sz="1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クロスプラットフォーム外部デバイスモード</a:t>
            </a:r>
            <a:endParaRPr lang="en-US" altLang="ja-JP" sz="17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342900" indent="-342900">
              <a:lnSpc>
                <a:spcPts val="2200"/>
              </a:lnSpc>
              <a:buAutoNum type="arabicPeriod"/>
            </a:pPr>
            <a:r>
              <a:rPr lang="en-US" altLang="zh-TW" sz="1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QNAP NAS</a:t>
            </a:r>
            <a:r>
              <a:rPr lang="ja-JP" altLang="en-US" sz="17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の容量拡張モード</a:t>
            </a:r>
            <a:endParaRPr lang="en-US" altLang="zh-TW" sz="17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grpSp>
        <p:nvGrpSpPr>
          <p:cNvPr id="41" name="群組 40">
            <a:extLst>
              <a:ext uri="{FF2B5EF4-FFF2-40B4-BE49-F238E27FC236}">
                <a16:creationId xmlns:a16="http://schemas.microsoft.com/office/drawing/2014/main" id="{BBEE3A6C-6217-48ED-B10E-722C49F29940}"/>
              </a:ext>
            </a:extLst>
          </p:cNvPr>
          <p:cNvGrpSpPr/>
          <p:nvPr/>
        </p:nvGrpSpPr>
        <p:grpSpPr>
          <a:xfrm>
            <a:off x="416068" y="2087614"/>
            <a:ext cx="8163542" cy="2773393"/>
            <a:chOff x="569817" y="2235050"/>
            <a:chExt cx="7347448" cy="2496143"/>
          </a:xfrm>
        </p:grpSpPr>
        <p:cxnSp>
          <p:nvCxnSpPr>
            <p:cNvPr id="3" name="直線接點 56">
              <a:extLst>
                <a:ext uri="{FF2B5EF4-FFF2-40B4-BE49-F238E27FC236}">
                  <a16:creationId xmlns:a16="http://schemas.microsoft.com/office/drawing/2014/main" id="{6A995D7F-3243-424E-B33E-A00CA4004F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72434" y="3511210"/>
              <a:ext cx="4076712" cy="28400"/>
            </a:xfrm>
            <a:prstGeom prst="line">
              <a:avLst/>
            </a:prstGeom>
            <a:ln w="19050">
              <a:solidFill>
                <a:srgbClr val="85D8DE"/>
              </a:solidFill>
              <a:prstDash val="sysDash"/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文字方塊 3">
              <a:extLst>
                <a:ext uri="{FF2B5EF4-FFF2-40B4-BE49-F238E27FC236}">
                  <a16:creationId xmlns:a16="http://schemas.microsoft.com/office/drawing/2014/main" id="{952B9F57-D54A-8347-9F22-8B067B114088}"/>
                </a:ext>
              </a:extLst>
            </p:cNvPr>
            <p:cNvSpPr txBox="1"/>
            <p:nvPr/>
          </p:nvSpPr>
          <p:spPr>
            <a:xfrm>
              <a:off x="1921156" y="3724198"/>
              <a:ext cx="1080198" cy="2216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TW" sz="1000" b="1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rPr>
                <a:t>Pool</a:t>
              </a:r>
            </a:p>
          </p:txBody>
        </p:sp>
        <p:sp>
          <p:nvSpPr>
            <p:cNvPr id="5" name="文字方塊 6">
              <a:extLst>
                <a:ext uri="{FF2B5EF4-FFF2-40B4-BE49-F238E27FC236}">
                  <a16:creationId xmlns:a16="http://schemas.microsoft.com/office/drawing/2014/main" id="{37707ECC-00CF-EE47-B70D-2A5708570B17}"/>
                </a:ext>
              </a:extLst>
            </p:cNvPr>
            <p:cNvSpPr txBox="1"/>
            <p:nvPr/>
          </p:nvSpPr>
          <p:spPr>
            <a:xfrm>
              <a:off x="5817079" y="3549039"/>
              <a:ext cx="1210825" cy="2216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ja-JP" altLang="en-US" sz="1000" b="1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rPr>
                <a:t>外部デバイス</a:t>
              </a:r>
              <a:endParaRPr lang="en-US" altLang="zh-TW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pic>
          <p:nvPicPr>
            <p:cNvPr id="6" name="圖片 8">
              <a:extLst>
                <a:ext uri="{FF2B5EF4-FFF2-40B4-BE49-F238E27FC236}">
                  <a16:creationId xmlns:a16="http://schemas.microsoft.com/office/drawing/2014/main" id="{1C943FB6-FC2D-F042-9432-D15F705F4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80523" y="2657095"/>
              <a:ext cx="1698926" cy="1818201"/>
            </a:xfrm>
            <a:prstGeom prst="rect">
              <a:avLst/>
            </a:prstGeom>
            <a:effectLst>
              <a:glow rad="127000">
                <a:schemeClr val="bg1">
                  <a:alpha val="20000"/>
                </a:schemeClr>
              </a:glow>
            </a:effectLst>
          </p:spPr>
        </p:pic>
        <p:pic>
          <p:nvPicPr>
            <p:cNvPr id="7" name="圖片 32">
              <a:extLst>
                <a:ext uri="{FF2B5EF4-FFF2-40B4-BE49-F238E27FC236}">
                  <a16:creationId xmlns:a16="http://schemas.microsoft.com/office/drawing/2014/main" id="{75D238C4-CC39-9946-B2E5-70C4E74EB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41684" y="3198354"/>
              <a:ext cx="417393" cy="555999"/>
            </a:xfrm>
            <a:prstGeom prst="rect">
              <a:avLst/>
            </a:prstGeom>
          </p:spPr>
        </p:pic>
        <p:grpSp>
          <p:nvGrpSpPr>
            <p:cNvPr id="8" name="群組 57">
              <a:extLst>
                <a:ext uri="{FF2B5EF4-FFF2-40B4-BE49-F238E27FC236}">
                  <a16:creationId xmlns:a16="http://schemas.microsoft.com/office/drawing/2014/main" id="{728F2EE4-B9BB-8F49-B370-A13B8B81D5C0}"/>
                </a:ext>
              </a:extLst>
            </p:cNvPr>
            <p:cNvGrpSpPr/>
            <p:nvPr/>
          </p:nvGrpSpPr>
          <p:grpSpPr>
            <a:xfrm>
              <a:off x="6902316" y="2470705"/>
              <a:ext cx="1014949" cy="2081010"/>
              <a:chOff x="6060535" y="2471511"/>
              <a:chExt cx="1014949" cy="2081010"/>
            </a:xfrm>
          </p:grpSpPr>
          <p:grpSp>
            <p:nvGrpSpPr>
              <p:cNvPr id="9" name="群組 13">
                <a:extLst>
                  <a:ext uri="{FF2B5EF4-FFF2-40B4-BE49-F238E27FC236}">
                    <a16:creationId xmlns:a16="http://schemas.microsoft.com/office/drawing/2014/main" id="{E1B91889-A4AC-D04A-8957-42FF074C027E}"/>
                  </a:ext>
                </a:extLst>
              </p:cNvPr>
              <p:cNvGrpSpPr/>
              <p:nvPr/>
            </p:nvGrpSpPr>
            <p:grpSpPr>
              <a:xfrm rot="5400000">
                <a:off x="6060535" y="2471511"/>
                <a:ext cx="1014949" cy="1014949"/>
                <a:chOff x="3377220" y="2581728"/>
                <a:chExt cx="1184801" cy="1184801"/>
              </a:xfrm>
            </p:grpSpPr>
            <p:sp>
              <p:nvSpPr>
                <p:cNvPr id="17" name="Shape 279">
                  <a:extLst>
                    <a:ext uri="{FF2B5EF4-FFF2-40B4-BE49-F238E27FC236}">
                      <a16:creationId xmlns:a16="http://schemas.microsoft.com/office/drawing/2014/main" id="{95FF6421-2A2C-4A4B-926C-0C9D742781BB}"/>
                    </a:ext>
                  </a:extLst>
                </p:cNvPr>
                <p:cNvSpPr/>
                <p:nvPr/>
              </p:nvSpPr>
              <p:spPr>
                <a:xfrm rot="5400000">
                  <a:off x="3377220" y="2581728"/>
                  <a:ext cx="1184801" cy="1184801"/>
                </a:xfrm>
                <a:prstGeom prst="teardrop">
                  <a:avLst>
                    <a:gd name="adj" fmla="val 100000"/>
                  </a:avLst>
                </a:prstGeom>
                <a:solidFill>
                  <a:srgbClr val="85D8DE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ea"/>
                    <a:sym typeface="+mn-lt"/>
                  </a:endParaRPr>
                </a:p>
              </p:txBody>
            </p:sp>
            <p:sp>
              <p:nvSpPr>
                <p:cNvPr id="18" name="Shape 280">
                  <a:extLst>
                    <a:ext uri="{FF2B5EF4-FFF2-40B4-BE49-F238E27FC236}">
                      <a16:creationId xmlns:a16="http://schemas.microsoft.com/office/drawing/2014/main" id="{37A93DE2-FF20-D845-880C-A3B50D0F111B}"/>
                    </a:ext>
                  </a:extLst>
                </p:cNvPr>
                <p:cNvSpPr/>
                <p:nvPr/>
              </p:nvSpPr>
              <p:spPr>
                <a:xfrm rot="2700000">
                  <a:off x="3441672" y="2639134"/>
                  <a:ext cx="1058759" cy="1058760"/>
                </a:xfrm>
                <a:prstGeom prst="ellipse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280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0" name="群組 14">
                <a:extLst>
                  <a:ext uri="{FF2B5EF4-FFF2-40B4-BE49-F238E27FC236}">
                    <a16:creationId xmlns:a16="http://schemas.microsoft.com/office/drawing/2014/main" id="{CDEF0E5B-9C0D-D741-8358-24C5167902CA}"/>
                  </a:ext>
                </a:extLst>
              </p:cNvPr>
              <p:cNvGrpSpPr/>
              <p:nvPr/>
            </p:nvGrpSpPr>
            <p:grpSpPr>
              <a:xfrm rot="16200000" flipV="1">
                <a:off x="6060535" y="3537572"/>
                <a:ext cx="1014949" cy="1014949"/>
                <a:chOff x="3377220" y="2581728"/>
                <a:chExt cx="1184801" cy="1184801"/>
              </a:xfrm>
            </p:grpSpPr>
            <p:sp>
              <p:nvSpPr>
                <p:cNvPr id="15" name="Shape 279">
                  <a:extLst>
                    <a:ext uri="{FF2B5EF4-FFF2-40B4-BE49-F238E27FC236}">
                      <a16:creationId xmlns:a16="http://schemas.microsoft.com/office/drawing/2014/main" id="{80CA3899-F77D-1544-B8AB-B5ED381CD36A}"/>
                    </a:ext>
                  </a:extLst>
                </p:cNvPr>
                <p:cNvSpPr/>
                <p:nvPr/>
              </p:nvSpPr>
              <p:spPr>
                <a:xfrm rot="5400000">
                  <a:off x="3377220" y="2581728"/>
                  <a:ext cx="1184801" cy="1184801"/>
                </a:xfrm>
                <a:prstGeom prst="teardrop">
                  <a:avLst>
                    <a:gd name="adj" fmla="val 100000"/>
                  </a:avLst>
                </a:prstGeom>
                <a:solidFill>
                  <a:srgbClr val="85D8DE"/>
                </a:solidFill>
                <a:ln>
                  <a:noFill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180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ea"/>
                    <a:sym typeface="+mn-lt"/>
                  </a:endParaRPr>
                </a:p>
              </p:txBody>
            </p:sp>
            <p:sp>
              <p:nvSpPr>
                <p:cNvPr id="16" name="Shape 280">
                  <a:extLst>
                    <a:ext uri="{FF2B5EF4-FFF2-40B4-BE49-F238E27FC236}">
                      <a16:creationId xmlns:a16="http://schemas.microsoft.com/office/drawing/2014/main" id="{F26DA883-9643-0D47-95F5-E1F89A2F6A47}"/>
                    </a:ext>
                  </a:extLst>
                </p:cNvPr>
                <p:cNvSpPr/>
                <p:nvPr/>
              </p:nvSpPr>
              <p:spPr>
                <a:xfrm rot="2700000">
                  <a:off x="3441672" y="2639134"/>
                  <a:ext cx="1058759" cy="1058760"/>
                </a:xfrm>
                <a:prstGeom prst="ellipse">
                  <a:avLst/>
                </a:prstGeom>
                <a:solidFill>
                  <a:schemeClr val="lt1"/>
                </a:solidFill>
                <a:ln w="9525" cap="flat" cmpd="sng">
                  <a:solidFill>
                    <a:schemeClr val="lt1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buNone/>
                  </a:pPr>
                  <a:endParaRPr sz="280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+mn-ea"/>
                    <a:sym typeface="+mn-lt"/>
                  </a:endParaRPr>
                </a:p>
              </p:txBody>
            </p:sp>
          </p:grpSp>
          <p:pic>
            <p:nvPicPr>
              <p:cNvPr id="11" name="Shape 628" descr="C:\Users\user\Desktop\Qfinder_PPT\電腦2.png">
                <a:extLst>
                  <a:ext uri="{FF2B5EF4-FFF2-40B4-BE49-F238E27FC236}">
                    <a16:creationId xmlns:a16="http://schemas.microsoft.com/office/drawing/2014/main" id="{DEC0C86F-171D-2244-9044-D1DEF5B8DD72}"/>
                  </a:ext>
                </a:extLst>
              </p:cNvPr>
              <p:cNvPicPr preferRelativeResize="0"/>
              <p:nvPr/>
            </p:nvPicPr>
            <p:blipFill rotWithShape="1">
              <a:blip r:embed="rId4" cstate="screen">
                <a:alphaModFix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52197" y="3796066"/>
                <a:ext cx="666619" cy="68003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2" name="圖片 18" descr="螢幕+手機.png">
                <a:extLst>
                  <a:ext uri="{FF2B5EF4-FFF2-40B4-BE49-F238E27FC236}">
                    <a16:creationId xmlns:a16="http://schemas.microsoft.com/office/drawing/2014/main" id="{C691CCA1-90D6-1F40-9427-7BC8385277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83556" y="2705382"/>
                <a:ext cx="801400" cy="712602"/>
              </a:xfrm>
              <a:prstGeom prst="rect">
                <a:avLst/>
              </a:prstGeom>
            </p:spPr>
          </p:pic>
          <p:pic>
            <p:nvPicPr>
              <p:cNvPr id="13" name="圖片 41">
                <a:extLst>
                  <a:ext uri="{FF2B5EF4-FFF2-40B4-BE49-F238E27FC236}">
                    <a16:creationId xmlns:a16="http://schemas.microsoft.com/office/drawing/2014/main" id="{10396061-3F5F-9C4D-B8C8-8797BA1F0C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12935" y="3845048"/>
                <a:ext cx="342642" cy="337489"/>
              </a:xfrm>
              <a:prstGeom prst="rect">
                <a:avLst/>
              </a:prstGeom>
            </p:spPr>
          </p:pic>
          <p:pic>
            <p:nvPicPr>
              <p:cNvPr id="14" name="圖片 45">
                <a:extLst>
                  <a:ext uri="{FF2B5EF4-FFF2-40B4-BE49-F238E27FC236}">
                    <a16:creationId xmlns:a16="http://schemas.microsoft.com/office/drawing/2014/main" id="{A5A96815-119A-4F4B-ACDA-CF99A391D8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404612" y="2822403"/>
                <a:ext cx="317734" cy="320830"/>
              </a:xfrm>
              <a:prstGeom prst="rect">
                <a:avLst/>
              </a:prstGeom>
            </p:spPr>
          </p:pic>
        </p:grpSp>
        <p:grpSp>
          <p:nvGrpSpPr>
            <p:cNvPr id="20" name="群組 53">
              <a:extLst>
                <a:ext uri="{FF2B5EF4-FFF2-40B4-BE49-F238E27FC236}">
                  <a16:creationId xmlns:a16="http://schemas.microsoft.com/office/drawing/2014/main" id="{606475DD-DC36-BB48-96C7-AF07E787BCE4}"/>
                </a:ext>
              </a:extLst>
            </p:cNvPr>
            <p:cNvGrpSpPr/>
            <p:nvPr/>
          </p:nvGrpSpPr>
          <p:grpSpPr>
            <a:xfrm>
              <a:off x="569817" y="2235050"/>
              <a:ext cx="1916078" cy="2476314"/>
              <a:chOff x="-85087" y="2377006"/>
              <a:chExt cx="1916078" cy="2476314"/>
            </a:xfrm>
          </p:grpSpPr>
          <p:grpSp>
            <p:nvGrpSpPr>
              <p:cNvPr id="21" name="群組 28">
                <a:extLst>
                  <a:ext uri="{FF2B5EF4-FFF2-40B4-BE49-F238E27FC236}">
                    <a16:creationId xmlns:a16="http://schemas.microsoft.com/office/drawing/2014/main" id="{CB4DF6A9-61BE-0B47-BE36-3D2FCA8C6215}"/>
                  </a:ext>
                </a:extLst>
              </p:cNvPr>
              <p:cNvGrpSpPr/>
              <p:nvPr/>
            </p:nvGrpSpPr>
            <p:grpSpPr>
              <a:xfrm rot="838089">
                <a:off x="-85087" y="2377006"/>
                <a:ext cx="1916078" cy="2476314"/>
                <a:chOff x="659413" y="2282127"/>
                <a:chExt cx="1916078" cy="2476314"/>
              </a:xfrm>
            </p:grpSpPr>
            <p:grpSp>
              <p:nvGrpSpPr>
                <p:cNvPr id="25" name="群組 19">
                  <a:extLst>
                    <a:ext uri="{FF2B5EF4-FFF2-40B4-BE49-F238E27FC236}">
                      <a16:creationId xmlns:a16="http://schemas.microsoft.com/office/drawing/2014/main" id="{A671703A-4872-904B-8D72-1DDDDA4F0BD3}"/>
                    </a:ext>
                  </a:extLst>
                </p:cNvPr>
                <p:cNvGrpSpPr/>
                <p:nvPr/>
              </p:nvGrpSpPr>
              <p:grpSpPr>
                <a:xfrm rot="18106256" flipH="1">
                  <a:off x="1221457" y="2282127"/>
                  <a:ext cx="1014949" cy="1014949"/>
                  <a:chOff x="3375501" y="2635069"/>
                  <a:chExt cx="1184801" cy="1184801"/>
                </a:xfrm>
              </p:grpSpPr>
              <p:sp>
                <p:nvSpPr>
                  <p:cNvPr id="32" name="Shape 279">
                    <a:extLst>
                      <a:ext uri="{FF2B5EF4-FFF2-40B4-BE49-F238E27FC236}">
                        <a16:creationId xmlns:a16="http://schemas.microsoft.com/office/drawing/2014/main" id="{BEDA415C-F838-3445-ABD7-62143ED1CF7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375501" y="2635069"/>
                    <a:ext cx="1184801" cy="1184801"/>
                  </a:xfrm>
                  <a:prstGeom prst="teardrop">
                    <a:avLst>
                      <a:gd name="adj" fmla="val 100000"/>
                    </a:avLst>
                  </a:prstGeom>
                  <a:solidFill>
                    <a:srgbClr val="85D8DE"/>
                  </a:solidFill>
                  <a:ln>
                    <a:noFill/>
                  </a:ln>
                </p:spPr>
                <p:txBody>
                  <a:bodyPr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buNone/>
                    </a:pPr>
                    <a:endParaRPr sz="1800"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3" name="Shape 280">
                    <a:extLst>
                      <a:ext uri="{FF2B5EF4-FFF2-40B4-BE49-F238E27FC236}">
                        <a16:creationId xmlns:a16="http://schemas.microsoft.com/office/drawing/2014/main" id="{4BFEF5BF-5C50-254A-8E79-42EF89B1EFB9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3439953" y="2692477"/>
                    <a:ext cx="1058759" cy="1058760"/>
                  </a:xfrm>
                  <a:prstGeom prst="ellipse">
                    <a:avLst/>
                  </a:prstGeom>
                  <a:solidFill>
                    <a:schemeClr val="lt1"/>
                  </a:solidFill>
                  <a:ln w="9525" cap="flat" cmpd="sng">
                    <a:solidFill>
                      <a:schemeClr val="lt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buNone/>
                    </a:pPr>
                    <a:endParaRPr sz="2800"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26" name="群組 22">
                  <a:extLst>
                    <a:ext uri="{FF2B5EF4-FFF2-40B4-BE49-F238E27FC236}">
                      <a16:creationId xmlns:a16="http://schemas.microsoft.com/office/drawing/2014/main" id="{6D147808-7350-4545-8318-64F7CE2CC766}"/>
                    </a:ext>
                  </a:extLst>
                </p:cNvPr>
                <p:cNvGrpSpPr/>
                <p:nvPr/>
              </p:nvGrpSpPr>
              <p:grpSpPr>
                <a:xfrm rot="7306256" flipH="1" flipV="1">
                  <a:off x="659413" y="3184141"/>
                  <a:ext cx="1014949" cy="1014949"/>
                  <a:chOff x="3377220" y="2581728"/>
                  <a:chExt cx="1184801" cy="1184801"/>
                </a:xfrm>
              </p:grpSpPr>
              <p:sp>
                <p:nvSpPr>
                  <p:cNvPr id="30" name="Shape 279">
                    <a:extLst>
                      <a:ext uri="{FF2B5EF4-FFF2-40B4-BE49-F238E27FC236}">
                        <a16:creationId xmlns:a16="http://schemas.microsoft.com/office/drawing/2014/main" id="{6847BEE0-35FA-9D45-B277-76B39D83658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3377220" y="2581728"/>
                    <a:ext cx="1184801" cy="1184801"/>
                  </a:xfrm>
                  <a:prstGeom prst="teardrop">
                    <a:avLst>
                      <a:gd name="adj" fmla="val 100000"/>
                    </a:avLst>
                  </a:prstGeom>
                  <a:solidFill>
                    <a:srgbClr val="85D8DE"/>
                  </a:solidFill>
                  <a:ln>
                    <a:noFill/>
                  </a:ln>
                </p:spPr>
                <p:txBody>
                  <a:bodyPr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buNone/>
                    </a:pPr>
                    <a:endParaRPr sz="1800"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31" name="Shape 280">
                    <a:extLst>
                      <a:ext uri="{FF2B5EF4-FFF2-40B4-BE49-F238E27FC236}">
                        <a16:creationId xmlns:a16="http://schemas.microsoft.com/office/drawing/2014/main" id="{490C169D-9C01-0A49-A246-EEE91C1E30F5}"/>
                      </a:ext>
                    </a:extLst>
                  </p:cNvPr>
                  <p:cNvSpPr/>
                  <p:nvPr/>
                </p:nvSpPr>
                <p:spPr>
                  <a:xfrm rot="2700000">
                    <a:off x="3441672" y="2639134"/>
                    <a:ext cx="1058759" cy="1058760"/>
                  </a:xfrm>
                  <a:prstGeom prst="ellipse">
                    <a:avLst/>
                  </a:prstGeom>
                  <a:solidFill>
                    <a:schemeClr val="lt1"/>
                  </a:solidFill>
                  <a:ln w="9525" cap="flat" cmpd="sng">
                    <a:solidFill>
                      <a:schemeClr val="lt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buNone/>
                    </a:pPr>
                    <a:endParaRPr sz="2800"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ea"/>
                      <a:sym typeface="+mn-lt"/>
                    </a:endParaRPr>
                  </a:p>
                </p:txBody>
              </p:sp>
            </p:grpSp>
            <p:grpSp>
              <p:nvGrpSpPr>
                <p:cNvPr id="27" name="群組 25">
                  <a:extLst>
                    <a:ext uri="{FF2B5EF4-FFF2-40B4-BE49-F238E27FC236}">
                      <a16:creationId xmlns:a16="http://schemas.microsoft.com/office/drawing/2014/main" id="{793B2C50-328F-2342-BCD7-96595103A268}"/>
                    </a:ext>
                  </a:extLst>
                </p:cNvPr>
                <p:cNvGrpSpPr/>
                <p:nvPr/>
              </p:nvGrpSpPr>
              <p:grpSpPr>
                <a:xfrm rot="2039683" flipH="1" flipV="1">
                  <a:off x="1560542" y="3743492"/>
                  <a:ext cx="1014949" cy="1014949"/>
                  <a:chOff x="3363160" y="2603372"/>
                  <a:chExt cx="1184801" cy="1184801"/>
                </a:xfrm>
              </p:grpSpPr>
              <p:sp>
                <p:nvSpPr>
                  <p:cNvPr id="28" name="Shape 279">
                    <a:extLst>
                      <a:ext uri="{FF2B5EF4-FFF2-40B4-BE49-F238E27FC236}">
                        <a16:creationId xmlns:a16="http://schemas.microsoft.com/office/drawing/2014/main" id="{BFEDAC15-8AF2-2846-8723-47A17F523064}"/>
                      </a:ext>
                    </a:extLst>
                  </p:cNvPr>
                  <p:cNvSpPr/>
                  <p:nvPr/>
                </p:nvSpPr>
                <p:spPr>
                  <a:xfrm rot="5260893">
                    <a:off x="3363160" y="2603372"/>
                    <a:ext cx="1184801" cy="1184801"/>
                  </a:xfrm>
                  <a:prstGeom prst="teardrop">
                    <a:avLst>
                      <a:gd name="adj" fmla="val 100000"/>
                    </a:avLst>
                  </a:prstGeom>
                  <a:solidFill>
                    <a:srgbClr val="85D8DE"/>
                  </a:solidFill>
                  <a:ln>
                    <a:noFill/>
                  </a:ln>
                </p:spPr>
                <p:txBody>
                  <a:bodyPr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buNone/>
                    </a:pPr>
                    <a:endParaRPr sz="1800"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ea"/>
                      <a:sym typeface="+mn-lt"/>
                    </a:endParaRPr>
                  </a:p>
                </p:txBody>
              </p:sp>
              <p:sp>
                <p:nvSpPr>
                  <p:cNvPr id="29" name="Shape 280">
                    <a:extLst>
                      <a:ext uri="{FF2B5EF4-FFF2-40B4-BE49-F238E27FC236}">
                        <a16:creationId xmlns:a16="http://schemas.microsoft.com/office/drawing/2014/main" id="{DED7C5F4-D59D-3243-B2B3-9A87DA684E0F}"/>
                      </a:ext>
                    </a:extLst>
                  </p:cNvPr>
                  <p:cNvSpPr/>
                  <p:nvPr/>
                </p:nvSpPr>
                <p:spPr>
                  <a:xfrm rot="2560893">
                    <a:off x="3427613" y="2660779"/>
                    <a:ext cx="1058759" cy="1058760"/>
                  </a:xfrm>
                  <a:prstGeom prst="ellipse">
                    <a:avLst/>
                  </a:prstGeom>
                  <a:solidFill>
                    <a:schemeClr val="lt1"/>
                  </a:solidFill>
                  <a:ln w="9525" cap="flat" cmpd="sng">
                    <a:solidFill>
                      <a:schemeClr val="lt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buNone/>
                    </a:pPr>
                    <a:endParaRPr sz="2800">
                      <a:latin typeface="ＭＳ Ｐゴシック" panose="020B0600070205080204" pitchFamily="50" charset="-128"/>
                      <a:ea typeface="ＭＳ Ｐゴシック" panose="020B0600070205080204" pitchFamily="50" charset="-128"/>
                      <a:cs typeface="+mn-ea"/>
                      <a:sym typeface="+mn-lt"/>
                    </a:endParaRPr>
                  </a:p>
                </p:txBody>
              </p:sp>
            </p:grpSp>
          </p:grpSp>
          <p:pic>
            <p:nvPicPr>
              <p:cNvPr id="22" name="圖片 34">
                <a:extLst>
                  <a:ext uri="{FF2B5EF4-FFF2-40B4-BE49-F238E27FC236}">
                    <a16:creationId xmlns:a16="http://schemas.microsoft.com/office/drawing/2014/main" id="{75E09817-092B-7548-9263-D37873F622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4025" y="3400720"/>
                <a:ext cx="557003" cy="557003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3" name="圖片 52">
                <a:extLst>
                  <a:ext uri="{FF2B5EF4-FFF2-40B4-BE49-F238E27FC236}">
                    <a16:creationId xmlns:a16="http://schemas.microsoft.com/office/drawing/2014/main" id="{AD196CF0-6AC3-E342-8AB6-3058278C22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66449" y="2646844"/>
                <a:ext cx="558000" cy="558000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  <p:pic>
            <p:nvPicPr>
              <p:cNvPr id="24" name="圖片 6">
                <a:extLst>
                  <a:ext uri="{FF2B5EF4-FFF2-40B4-BE49-F238E27FC236}">
                    <a16:creationId xmlns:a16="http://schemas.microsoft.com/office/drawing/2014/main" id="{8014FA8F-EC99-3F4F-BB39-90F24C873E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47199" y="4153997"/>
                <a:ext cx="576936" cy="558000"/>
              </a:xfrm>
              <a:prstGeom prst="roundRect">
                <a:avLst>
                  <a:gd name="adj" fmla="val 17421"/>
                </a:avLst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sp>
          <p:nvSpPr>
            <p:cNvPr id="35" name="文字方塊 38">
              <a:extLst>
                <a:ext uri="{FF2B5EF4-FFF2-40B4-BE49-F238E27FC236}">
                  <a16:creationId xmlns:a16="http://schemas.microsoft.com/office/drawing/2014/main" id="{AB6B6716-AF56-3047-B956-82400A5B2E5E}"/>
                </a:ext>
              </a:extLst>
            </p:cNvPr>
            <p:cNvSpPr txBox="1"/>
            <p:nvPr/>
          </p:nvSpPr>
          <p:spPr>
            <a:xfrm>
              <a:off x="6012954" y="3255166"/>
              <a:ext cx="830887" cy="2216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TW" sz="1000" b="1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rPr>
                <a:t>USB 3.0</a:t>
              </a:r>
            </a:p>
          </p:txBody>
        </p:sp>
        <p:sp>
          <p:nvSpPr>
            <p:cNvPr id="36" name="文字方塊 40">
              <a:extLst>
                <a:ext uri="{FF2B5EF4-FFF2-40B4-BE49-F238E27FC236}">
                  <a16:creationId xmlns:a16="http://schemas.microsoft.com/office/drawing/2014/main" id="{F244C7D7-F7B5-024B-95F7-FB84426DB9C6}"/>
                </a:ext>
              </a:extLst>
            </p:cNvPr>
            <p:cNvSpPr txBox="1"/>
            <p:nvPr/>
          </p:nvSpPr>
          <p:spPr>
            <a:xfrm>
              <a:off x="3751656" y="3286308"/>
              <a:ext cx="830887" cy="221607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TW" sz="1000" b="1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rPr>
                <a:t>USB 3.0</a:t>
              </a:r>
            </a:p>
          </p:txBody>
        </p:sp>
        <p:sp>
          <p:nvSpPr>
            <p:cNvPr id="39" name="文字方塊 37">
              <a:extLst>
                <a:ext uri="{FF2B5EF4-FFF2-40B4-BE49-F238E27FC236}">
                  <a16:creationId xmlns:a16="http://schemas.microsoft.com/office/drawing/2014/main" id="{9E12A87C-AF52-E44F-8A7D-0904550EEEFD}"/>
                </a:ext>
              </a:extLst>
            </p:cNvPr>
            <p:cNvSpPr txBox="1"/>
            <p:nvPr/>
          </p:nvSpPr>
          <p:spPr>
            <a:xfrm>
              <a:off x="4636736" y="4481885"/>
              <a:ext cx="1210825" cy="2493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TW" sz="1200" b="1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rPr>
                <a:t>TR-004</a:t>
              </a:r>
            </a:p>
          </p:txBody>
        </p:sp>
        <p:sp>
          <p:nvSpPr>
            <p:cNvPr id="40" name="文字方塊 37">
              <a:extLst>
                <a:ext uri="{FF2B5EF4-FFF2-40B4-BE49-F238E27FC236}">
                  <a16:creationId xmlns:a16="http://schemas.microsoft.com/office/drawing/2014/main" id="{A2E8EFFB-3705-494C-9A75-2408172844D1}"/>
                </a:ext>
              </a:extLst>
            </p:cNvPr>
            <p:cNvSpPr txBox="1"/>
            <p:nvPr/>
          </p:nvSpPr>
          <p:spPr>
            <a:xfrm>
              <a:off x="4606254" y="2363602"/>
              <a:ext cx="1210825" cy="277009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TW" sz="1400" b="1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rPr>
                <a:t>2</a:t>
              </a:r>
              <a:r>
                <a:rPr lang="ja-JP" altLang="en-US" sz="1400" b="1" dirty="0" smtClean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rPr>
                <a:t>つのモード</a:t>
              </a:r>
              <a:endParaRPr lang="en-US" altLang="zh-TW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sp>
          <p:nvSpPr>
            <p:cNvPr id="34" name="文字方塊 37">
              <a:extLst>
                <a:ext uri="{FF2B5EF4-FFF2-40B4-BE49-F238E27FC236}">
                  <a16:creationId xmlns:a16="http://schemas.microsoft.com/office/drawing/2014/main" id="{DFC76267-16A2-F149-BB63-884B9F1FE634}"/>
                </a:ext>
              </a:extLst>
            </p:cNvPr>
            <p:cNvSpPr txBox="1"/>
            <p:nvPr/>
          </p:nvSpPr>
          <p:spPr>
            <a:xfrm>
              <a:off x="2802847" y="3775491"/>
              <a:ext cx="1210825" cy="249308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 altLang="zh-TW" sz="1200" b="1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rPr>
                <a:t>TBS-464</a:t>
              </a:r>
            </a:p>
          </p:txBody>
        </p:sp>
      </p:grpSp>
      <p:grpSp>
        <p:nvGrpSpPr>
          <p:cNvPr id="42" name="群組 41">
            <a:extLst>
              <a:ext uri="{FF2B5EF4-FFF2-40B4-BE49-F238E27FC236}">
                <a16:creationId xmlns:a16="http://schemas.microsoft.com/office/drawing/2014/main" id="{0D7C86EE-0735-4ED1-957C-BCB5EE328775}"/>
              </a:ext>
            </a:extLst>
          </p:cNvPr>
          <p:cNvGrpSpPr/>
          <p:nvPr/>
        </p:nvGrpSpPr>
        <p:grpSpPr>
          <a:xfrm>
            <a:off x="2837841" y="3120548"/>
            <a:ext cx="1485929" cy="801496"/>
            <a:chOff x="3009413" y="2571750"/>
            <a:chExt cx="6152681" cy="3318698"/>
          </a:xfrm>
        </p:grpSpPr>
        <p:pic>
          <p:nvPicPr>
            <p:cNvPr id="43" name="圖片 42">
              <a:extLst>
                <a:ext uri="{FF2B5EF4-FFF2-40B4-BE49-F238E27FC236}">
                  <a16:creationId xmlns:a16="http://schemas.microsoft.com/office/drawing/2014/main" id="{075667A1-8C58-45F9-96B3-6EC66CC572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09413" y="4544505"/>
              <a:ext cx="6152681" cy="665265"/>
            </a:xfrm>
            <a:prstGeom prst="rect">
              <a:avLst/>
            </a:prstGeom>
          </p:spPr>
        </p:pic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D2C1DCEB-2D8C-435F-86FD-E6B872299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92659" y="2571750"/>
              <a:ext cx="5308973" cy="33186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090695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CFB4C2F2-2FB5-4E51-B80A-60C2A702C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7DC7F25-E506-4F69-80AA-CF9FED7DD6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528" y="1113315"/>
            <a:ext cx="4530737" cy="3811351"/>
          </a:xfrm>
          <a:prstGeom prst="rect">
            <a:avLst/>
          </a:prstGeom>
          <a:effectLst>
            <a:outerShdw blurRad="317500" dist="38100" dir="2700000" sx="98000" sy="98000" algn="tl" rotWithShape="0">
              <a:prstClr val="black">
                <a:alpha val="23000"/>
              </a:prstClr>
            </a:outerShdw>
          </a:effectLst>
        </p:spPr>
      </p:pic>
      <p:cxnSp>
        <p:nvCxnSpPr>
          <p:cNvPr id="12" name="直線單箭頭接點 26">
            <a:extLst>
              <a:ext uri="{FF2B5EF4-FFF2-40B4-BE49-F238E27FC236}">
                <a16:creationId xmlns:a16="http://schemas.microsoft.com/office/drawing/2014/main" id="{1F61D139-F861-4E64-A259-06D2C103FC69}"/>
              </a:ext>
            </a:extLst>
          </p:cNvPr>
          <p:cNvCxnSpPr>
            <a:cxnSpLocks/>
          </p:cNvCxnSpPr>
          <p:nvPr/>
        </p:nvCxnSpPr>
        <p:spPr>
          <a:xfrm flipH="1">
            <a:off x="2222989" y="2455599"/>
            <a:ext cx="3173848" cy="0"/>
          </a:xfrm>
          <a:prstGeom prst="straightConnector1">
            <a:avLst/>
          </a:prstGeom>
          <a:noFill/>
          <a:ln w="19050" cap="rnd" cmpd="sng">
            <a:solidFill>
              <a:srgbClr val="ED7D31"/>
            </a:solidFill>
            <a:prstDash val="solid"/>
            <a:round/>
            <a:headEnd type="oval" w="lg" len="lg"/>
            <a:tailEnd type="none" w="lg" len="lg"/>
          </a:ln>
          <a:effectLst/>
        </p:spPr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C21AC169-C780-4055-823F-A8D07165E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933" y="166046"/>
            <a:ext cx="8661399" cy="822960"/>
          </a:xfrm>
          <a:effectLst/>
        </p:spPr>
        <p:txBody>
          <a:bodyPr>
            <a:normAutofit/>
          </a:bodyPr>
          <a:lstStyle/>
          <a:p>
            <a:pPr algn="ctr"/>
            <a:r>
              <a:rPr lang="en-US" altLang="ja-JP" sz="32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M.2</a:t>
            </a:r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r>
              <a:rPr lang="en-US" altLang="ja-JP" sz="32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SSD</a:t>
            </a:r>
            <a:r>
              <a:rPr lang="ja-JP" altLang="en-US" sz="32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で最</a:t>
            </a:r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高のパフォーマンスを実</a:t>
            </a:r>
            <a:r>
              <a:rPr lang="ja-JP" altLang="en-US" sz="32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現</a:t>
            </a:r>
            <a:endParaRPr lang="en-US" altLang="ja-JP" sz="3200" dirty="0">
              <a:solidFill>
                <a:schemeClr val="bg2">
                  <a:lumMod val="1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75B476-5235-AC44-BBBC-6B66FDFBCE95}"/>
              </a:ext>
            </a:extLst>
          </p:cNvPr>
          <p:cNvSpPr txBox="1"/>
          <p:nvPr/>
        </p:nvSpPr>
        <p:spPr>
          <a:xfrm>
            <a:off x="5539830" y="1993934"/>
            <a:ext cx="3461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4x </a:t>
            </a:r>
            <a:r>
              <a:rPr lang="en-US" altLang="zh-CN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M.2 2280 </a:t>
            </a:r>
            <a:r>
              <a:rPr lang="en-US" altLang="zh-TW" dirty="0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NVMe</a:t>
            </a:r>
            <a:r>
              <a:rPr lang="en-US" altLang="zh-TW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r>
              <a:rPr lang="en-US" altLang="zh-TW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Gen3 x2 </a:t>
            </a:r>
            <a:r>
              <a:rPr lang="en-US" altLang="zh-CN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SSD</a:t>
            </a:r>
            <a:r>
              <a:rPr lang="zh-TW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スロット</a:t>
            </a:r>
            <a:endParaRPr lang="en-US" altLang="zh-TW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r>
              <a:rPr lang="en-US" altLang="zh-TW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(SSD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は別途購入必要</a:t>
            </a:r>
            <a:r>
              <a:rPr lang="en-US" altLang="zh-CN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)</a:t>
            </a:r>
            <a:endParaRPr 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82180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箭號: 向右 68">
            <a:extLst>
              <a:ext uri="{FF2B5EF4-FFF2-40B4-BE49-F238E27FC236}">
                <a16:creationId xmlns:a16="http://schemas.microsoft.com/office/drawing/2014/main" id="{B24DE1F0-BCA1-450A-AC23-61A0CE9391F5}"/>
              </a:ext>
            </a:extLst>
          </p:cNvPr>
          <p:cNvSpPr/>
          <p:nvPr/>
        </p:nvSpPr>
        <p:spPr>
          <a:xfrm rot="10800000" flipH="1">
            <a:off x="5383245" y="2616213"/>
            <a:ext cx="1972639" cy="734830"/>
          </a:xfrm>
          <a:prstGeom prst="rightArrow">
            <a:avLst>
              <a:gd name="adj1" fmla="val 50000"/>
              <a:gd name="adj2" fmla="val 43081"/>
            </a:avLst>
          </a:prstGeom>
          <a:gradFill>
            <a:gsLst>
              <a:gs pos="92391">
                <a:srgbClr val="FA9F4C"/>
              </a:gs>
              <a:gs pos="1087">
                <a:srgbClr val="FCA538"/>
              </a:gs>
              <a:gs pos="64681">
                <a:srgbClr val="F36E55"/>
              </a:gs>
              <a:gs pos="33000">
                <a:srgbClr val="F36E5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70" name="箭號: 向右 69">
            <a:extLst>
              <a:ext uri="{FF2B5EF4-FFF2-40B4-BE49-F238E27FC236}">
                <a16:creationId xmlns:a16="http://schemas.microsoft.com/office/drawing/2014/main" id="{2873B383-2DEA-4732-8344-4FDED82B2D72}"/>
              </a:ext>
            </a:extLst>
          </p:cNvPr>
          <p:cNvSpPr/>
          <p:nvPr/>
        </p:nvSpPr>
        <p:spPr>
          <a:xfrm rot="10800000" flipH="1">
            <a:off x="1698696" y="3092393"/>
            <a:ext cx="1987692" cy="752597"/>
          </a:xfrm>
          <a:prstGeom prst="rightArrow">
            <a:avLst>
              <a:gd name="adj1" fmla="val 50000"/>
              <a:gd name="adj2" fmla="val 43081"/>
            </a:avLst>
          </a:prstGeom>
          <a:gradFill>
            <a:gsLst>
              <a:gs pos="92391">
                <a:srgbClr val="FA9F4C"/>
              </a:gs>
              <a:gs pos="1087">
                <a:srgbClr val="FCA538"/>
              </a:gs>
              <a:gs pos="64681">
                <a:srgbClr val="F36E55"/>
              </a:gs>
              <a:gs pos="33000">
                <a:srgbClr val="F36E5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71" name="箭號: 向右 70">
            <a:extLst>
              <a:ext uri="{FF2B5EF4-FFF2-40B4-BE49-F238E27FC236}">
                <a16:creationId xmlns:a16="http://schemas.microsoft.com/office/drawing/2014/main" id="{B821D021-4866-40F0-8A63-8D08497B5DA0}"/>
              </a:ext>
            </a:extLst>
          </p:cNvPr>
          <p:cNvSpPr/>
          <p:nvPr/>
        </p:nvSpPr>
        <p:spPr>
          <a:xfrm rot="10800000" flipH="1">
            <a:off x="5383314" y="3845216"/>
            <a:ext cx="1972639" cy="752597"/>
          </a:xfrm>
          <a:prstGeom prst="rightArrow">
            <a:avLst>
              <a:gd name="adj1" fmla="val 50000"/>
              <a:gd name="adj2" fmla="val 43081"/>
            </a:avLst>
          </a:prstGeom>
          <a:gradFill>
            <a:gsLst>
              <a:gs pos="92391">
                <a:srgbClr val="FA9F4C"/>
              </a:gs>
              <a:gs pos="1087">
                <a:srgbClr val="FCA538"/>
              </a:gs>
              <a:gs pos="64681">
                <a:srgbClr val="F36E55"/>
              </a:gs>
              <a:gs pos="33000">
                <a:srgbClr val="F36E5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11" name="Google Shape;211;p23"/>
          <p:cNvSpPr txBox="1">
            <a:spLocks noGrp="1"/>
          </p:cNvSpPr>
          <p:nvPr>
            <p:ph type="title"/>
          </p:nvPr>
        </p:nvSpPr>
        <p:spPr>
          <a:xfrm>
            <a:off x="0" y="116840"/>
            <a:ext cx="9143999" cy="82296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QuMagie</a:t>
            </a:r>
          </a:p>
        </p:txBody>
      </p:sp>
      <p:sp>
        <p:nvSpPr>
          <p:cNvPr id="213" name="Google Shape;213;p23"/>
          <p:cNvSpPr txBox="1">
            <a:spLocks noGrp="1"/>
          </p:cNvSpPr>
          <p:nvPr>
            <p:ph type="body" idx="4294967295"/>
          </p:nvPr>
        </p:nvSpPr>
        <p:spPr>
          <a:xfrm>
            <a:off x="574823" y="1099650"/>
            <a:ext cx="8159828" cy="3092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ts val="23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</a:pPr>
            <a:r>
              <a:rPr lang="en" sz="18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QuMagie</a:t>
            </a:r>
            <a:r>
              <a:rPr lang="ja-JP" altLang="en-US" sz="18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とは</a:t>
            </a:r>
            <a:r>
              <a:rPr lang="en" sz="18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?</a:t>
            </a:r>
            <a:endParaRPr sz="18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269875" lvl="1" indent="-182563">
              <a:lnSpc>
                <a:spcPts val="23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SzPct val="40000"/>
              <a:buFont typeface="Wingdings" panose="05000000000000000000" pitchFamily="2" charset="2"/>
              <a:buChar char="l"/>
            </a:pPr>
            <a:r>
              <a:rPr lang="en-US" altLang="ja-JP" sz="15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QuMagie</a:t>
            </a:r>
            <a:r>
              <a:rPr lang="ja-JP" altLang="en-US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は、柔軟なストレージスペースを備えた</a:t>
            </a:r>
            <a:r>
              <a:rPr lang="en-US" altLang="ja-JP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AI</a:t>
            </a:r>
            <a:r>
              <a:rPr lang="ja-JP" altLang="en-US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を活用した写真管理ソリューショ</a:t>
            </a:r>
            <a:r>
              <a:rPr lang="ja-JP" altLang="en-US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ン</a:t>
            </a:r>
            <a:endParaRPr lang="ja-JP" altLang="en-US" sz="15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269875" lvl="1" indent="-182563">
              <a:lnSpc>
                <a:spcPts val="2300"/>
              </a:lnSpc>
              <a:spcBef>
                <a:spcPts val="0"/>
              </a:spcBef>
              <a:buClr>
                <a:schemeClr val="bg2">
                  <a:lumMod val="50000"/>
                </a:schemeClr>
              </a:buClr>
              <a:buSzPct val="40000"/>
              <a:buFont typeface="Wingdings" panose="05000000000000000000" pitchFamily="2" charset="2"/>
              <a:buChar char="l"/>
            </a:pPr>
            <a:r>
              <a:rPr lang="en-US" altLang="ja-JP" sz="15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QuMagie</a:t>
            </a:r>
            <a:r>
              <a:rPr lang="ja-JP" altLang="en-US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は</a:t>
            </a:r>
            <a:r>
              <a:rPr lang="en-US" altLang="ja-JP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QNAPNAS</a:t>
            </a:r>
            <a:r>
              <a:rPr lang="ja-JP" altLang="en-US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システム内の無料アプリケーショ</a:t>
            </a:r>
            <a:r>
              <a:rPr lang="ja-JP" altLang="en-US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ン</a:t>
            </a:r>
            <a:endParaRPr lang="ja-JP" altLang="en-US" sz="15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3" name="文字方塊 32">
            <a:extLst>
              <a:ext uri="{FF2B5EF4-FFF2-40B4-BE49-F238E27FC236}">
                <a16:creationId xmlns:a16="http://schemas.microsoft.com/office/drawing/2014/main" id="{869F466C-B337-4A25-A254-5C86F22EA9F9}"/>
              </a:ext>
            </a:extLst>
          </p:cNvPr>
          <p:cNvSpPr txBox="1"/>
          <p:nvPr/>
        </p:nvSpPr>
        <p:spPr>
          <a:xfrm>
            <a:off x="5235971" y="2843343"/>
            <a:ext cx="211991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08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写真の閲覧、管理</a:t>
            </a:r>
            <a:endParaRPr lang="zh-TW" altLang="en-US" sz="108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7" name="文字方塊 36">
            <a:extLst>
              <a:ext uri="{FF2B5EF4-FFF2-40B4-BE49-F238E27FC236}">
                <a16:creationId xmlns:a16="http://schemas.microsoft.com/office/drawing/2014/main" id="{6092F14F-4CB8-45DF-881B-60A1A5AACBA2}"/>
              </a:ext>
            </a:extLst>
          </p:cNvPr>
          <p:cNvSpPr txBox="1"/>
          <p:nvPr/>
        </p:nvSpPr>
        <p:spPr>
          <a:xfrm>
            <a:off x="526863" y="4581700"/>
            <a:ext cx="1405359" cy="322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300" b="1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手持裝置</a:t>
            </a:r>
          </a:p>
        </p:txBody>
      </p:sp>
      <p:sp>
        <p:nvSpPr>
          <p:cNvPr id="38" name="文字方塊 37">
            <a:extLst>
              <a:ext uri="{FF2B5EF4-FFF2-40B4-BE49-F238E27FC236}">
                <a16:creationId xmlns:a16="http://schemas.microsoft.com/office/drawing/2014/main" id="{4BF8E90F-9252-40EA-8995-1903E330DC3B}"/>
              </a:ext>
            </a:extLst>
          </p:cNvPr>
          <p:cNvSpPr txBox="1"/>
          <p:nvPr/>
        </p:nvSpPr>
        <p:spPr>
          <a:xfrm>
            <a:off x="526863" y="3650094"/>
            <a:ext cx="1405359" cy="322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300" b="1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手持裝置</a:t>
            </a:r>
          </a:p>
        </p:txBody>
      </p:sp>
      <p:sp>
        <p:nvSpPr>
          <p:cNvPr id="50" name="文字方塊 49">
            <a:extLst>
              <a:ext uri="{FF2B5EF4-FFF2-40B4-BE49-F238E27FC236}">
                <a16:creationId xmlns:a16="http://schemas.microsoft.com/office/drawing/2014/main" id="{AD148C47-D384-4F90-8F04-50154B700011}"/>
              </a:ext>
            </a:extLst>
          </p:cNvPr>
          <p:cNvSpPr txBox="1"/>
          <p:nvPr/>
        </p:nvSpPr>
        <p:spPr>
          <a:xfrm>
            <a:off x="7056242" y="3661501"/>
            <a:ext cx="1405359" cy="3223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300" b="1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手持裝置</a:t>
            </a:r>
          </a:p>
        </p:txBody>
      </p:sp>
      <p:sp>
        <p:nvSpPr>
          <p:cNvPr id="63" name="文字方塊 62">
            <a:extLst>
              <a:ext uri="{FF2B5EF4-FFF2-40B4-BE49-F238E27FC236}">
                <a16:creationId xmlns:a16="http://schemas.microsoft.com/office/drawing/2014/main" id="{1531A845-DF5A-48D3-8872-FA931BF51687}"/>
              </a:ext>
            </a:extLst>
          </p:cNvPr>
          <p:cNvSpPr txBox="1"/>
          <p:nvPr/>
        </p:nvSpPr>
        <p:spPr>
          <a:xfrm>
            <a:off x="1354385" y="3339929"/>
            <a:ext cx="254453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08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写真のアップロード</a:t>
            </a:r>
            <a:endParaRPr lang="zh-TW" altLang="en-US" sz="108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65" name="文字方塊 64">
            <a:extLst>
              <a:ext uri="{FF2B5EF4-FFF2-40B4-BE49-F238E27FC236}">
                <a16:creationId xmlns:a16="http://schemas.microsoft.com/office/drawing/2014/main" id="{319B7F37-1B80-49ED-A40D-E1490DAC54CB}"/>
              </a:ext>
            </a:extLst>
          </p:cNvPr>
          <p:cNvSpPr txBox="1"/>
          <p:nvPr/>
        </p:nvSpPr>
        <p:spPr>
          <a:xfrm>
            <a:off x="5322451" y="4095703"/>
            <a:ext cx="178833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-JP" altLang="en-US" sz="108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写真の共有</a:t>
            </a:r>
            <a:endParaRPr lang="en-US" altLang="zh-TW" sz="108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72" name="矩形: 圓角 71">
            <a:extLst>
              <a:ext uri="{FF2B5EF4-FFF2-40B4-BE49-F238E27FC236}">
                <a16:creationId xmlns:a16="http://schemas.microsoft.com/office/drawing/2014/main" id="{7D105F3F-E963-4C36-AA7E-DDB2D46C8826}"/>
              </a:ext>
            </a:extLst>
          </p:cNvPr>
          <p:cNvSpPr/>
          <p:nvPr/>
        </p:nvSpPr>
        <p:spPr>
          <a:xfrm>
            <a:off x="3753010" y="4599706"/>
            <a:ext cx="1652855" cy="342147"/>
          </a:xfrm>
          <a:prstGeom prst="roundRect">
            <a:avLst>
              <a:gd name="adj" fmla="val 13461"/>
            </a:avLst>
          </a:prstGeom>
          <a:gradFill>
            <a:gsLst>
              <a:gs pos="100000">
                <a:srgbClr val="DB6BD3"/>
              </a:gs>
              <a:gs pos="0">
                <a:srgbClr val="4338D0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3" name="圖形 2">
            <a:extLst>
              <a:ext uri="{FF2B5EF4-FFF2-40B4-BE49-F238E27FC236}">
                <a16:creationId xmlns:a16="http://schemas.microsoft.com/office/drawing/2014/main" id="{51B7623D-A894-4DDF-B8DE-31BCB98D4B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25600" y="2291442"/>
            <a:ext cx="968708" cy="2608058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21000"/>
              </a:prstClr>
            </a:outerShdw>
          </a:effectLst>
        </p:spPr>
      </p:pic>
      <p:pic>
        <p:nvPicPr>
          <p:cNvPr id="5" name="圖形 4">
            <a:extLst>
              <a:ext uri="{FF2B5EF4-FFF2-40B4-BE49-F238E27FC236}">
                <a16:creationId xmlns:a16="http://schemas.microsoft.com/office/drawing/2014/main" id="{F134D271-ED9C-4DB6-A4E9-67C5C2655F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3746486" y="2302455"/>
            <a:ext cx="1644320" cy="2165931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21000"/>
              </a:prstClr>
            </a:outerShdw>
          </a:effectLst>
        </p:spPr>
      </p:pic>
      <p:pic>
        <p:nvPicPr>
          <p:cNvPr id="7" name="圖形 6">
            <a:extLst>
              <a:ext uri="{FF2B5EF4-FFF2-40B4-BE49-F238E27FC236}">
                <a16:creationId xmlns:a16="http://schemas.microsoft.com/office/drawing/2014/main" id="{C721AE4E-D9ED-4A12-8D4A-8E90828371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406044" y="2114561"/>
            <a:ext cx="983610" cy="1609544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21000"/>
              </a:prstClr>
            </a:outerShdw>
          </a:effectLst>
        </p:spPr>
      </p:pic>
      <p:pic>
        <p:nvPicPr>
          <p:cNvPr id="9" name="圖形 8">
            <a:extLst>
              <a:ext uri="{FF2B5EF4-FFF2-40B4-BE49-F238E27FC236}">
                <a16:creationId xmlns:a16="http://schemas.microsoft.com/office/drawing/2014/main" id="{E23E9A1D-6B10-4DCF-B051-EFD283CCDF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401238" y="3824494"/>
            <a:ext cx="983611" cy="834579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21000"/>
              </a:prstClr>
            </a:outerShdw>
          </a:effectLst>
        </p:spPr>
      </p:pic>
      <p:pic>
        <p:nvPicPr>
          <p:cNvPr id="34" name="圖形 33">
            <a:extLst>
              <a:ext uri="{FF2B5EF4-FFF2-40B4-BE49-F238E27FC236}">
                <a16:creationId xmlns:a16="http://schemas.microsoft.com/office/drawing/2014/main" id="{91380EA8-4BCE-4C2D-9A5E-E3DB0A69F0B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1095379" y="2410655"/>
            <a:ext cx="286124" cy="485745"/>
          </a:xfrm>
          <a:prstGeom prst="rect">
            <a:avLst/>
          </a:prstGeom>
        </p:spPr>
      </p:pic>
      <p:sp>
        <p:nvSpPr>
          <p:cNvPr id="35" name="文字方塊 34">
            <a:extLst>
              <a:ext uri="{FF2B5EF4-FFF2-40B4-BE49-F238E27FC236}">
                <a16:creationId xmlns:a16="http://schemas.microsoft.com/office/drawing/2014/main" id="{171984F5-9D07-4CA5-8225-F56ACD875EF1}"/>
              </a:ext>
            </a:extLst>
          </p:cNvPr>
          <p:cNvSpPr txBox="1"/>
          <p:nvPr/>
        </p:nvSpPr>
        <p:spPr>
          <a:xfrm>
            <a:off x="763700" y="2886670"/>
            <a:ext cx="982940" cy="269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b="1">
                <a:solidFill>
                  <a:srgbClr val="1E4A93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Mobile</a:t>
            </a:r>
            <a:endParaRPr lang="zh-TW" altLang="en-US" sz="1000" b="1">
              <a:solidFill>
                <a:srgbClr val="1E4A93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9" name="文字方塊 38">
            <a:extLst>
              <a:ext uri="{FF2B5EF4-FFF2-40B4-BE49-F238E27FC236}">
                <a16:creationId xmlns:a16="http://schemas.microsoft.com/office/drawing/2014/main" id="{E87405E0-FFD7-4C6B-88AB-662305D91216}"/>
              </a:ext>
            </a:extLst>
          </p:cNvPr>
          <p:cNvSpPr txBox="1"/>
          <p:nvPr/>
        </p:nvSpPr>
        <p:spPr>
          <a:xfrm>
            <a:off x="734653" y="3716929"/>
            <a:ext cx="982940" cy="269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b="1">
                <a:solidFill>
                  <a:srgbClr val="1E4A93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Camera</a:t>
            </a:r>
            <a:endParaRPr lang="zh-TW" altLang="en-US" sz="1000" b="1">
              <a:solidFill>
                <a:srgbClr val="1E4A93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41" name="文字方塊 40">
            <a:extLst>
              <a:ext uri="{FF2B5EF4-FFF2-40B4-BE49-F238E27FC236}">
                <a16:creationId xmlns:a16="http://schemas.microsoft.com/office/drawing/2014/main" id="{190F30C5-C9A0-41CA-A274-81EA26F37CB9}"/>
              </a:ext>
            </a:extLst>
          </p:cNvPr>
          <p:cNvSpPr txBox="1"/>
          <p:nvPr/>
        </p:nvSpPr>
        <p:spPr>
          <a:xfrm>
            <a:off x="735043" y="4599508"/>
            <a:ext cx="982940" cy="269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b="1">
                <a:solidFill>
                  <a:srgbClr val="1E4A93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PC</a:t>
            </a:r>
          </a:p>
        </p:txBody>
      </p:sp>
      <p:pic>
        <p:nvPicPr>
          <p:cNvPr id="42" name="圖形 41">
            <a:extLst>
              <a:ext uri="{FF2B5EF4-FFF2-40B4-BE49-F238E27FC236}">
                <a16:creationId xmlns:a16="http://schemas.microsoft.com/office/drawing/2014/main" id="{BB9CB1A9-8C45-4A41-9DF6-17038A8961D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924918" y="3291652"/>
            <a:ext cx="552017" cy="444680"/>
          </a:xfrm>
          <a:prstGeom prst="rect">
            <a:avLst/>
          </a:prstGeom>
        </p:spPr>
      </p:pic>
      <p:pic>
        <p:nvPicPr>
          <p:cNvPr id="43" name="圖形 42">
            <a:extLst>
              <a:ext uri="{FF2B5EF4-FFF2-40B4-BE49-F238E27FC236}">
                <a16:creationId xmlns:a16="http://schemas.microsoft.com/office/drawing/2014/main" id="{3C867E14-F6A8-4912-B18E-BCD1D5929EF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931786" y="4097989"/>
            <a:ext cx="586191" cy="497581"/>
          </a:xfrm>
          <a:prstGeom prst="rect">
            <a:avLst/>
          </a:prstGeom>
        </p:spPr>
      </p:pic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90E5AA0E-3600-4E71-8C52-1E954C3BD7CC}"/>
              </a:ext>
            </a:extLst>
          </p:cNvPr>
          <p:cNvSpPr/>
          <p:nvPr/>
        </p:nvSpPr>
        <p:spPr>
          <a:xfrm>
            <a:off x="3885580" y="2840829"/>
            <a:ext cx="1361593" cy="1441611"/>
          </a:xfrm>
          <a:prstGeom prst="roundRect">
            <a:avLst>
              <a:gd name="adj" fmla="val 5166"/>
            </a:avLst>
          </a:prstGeom>
          <a:gradFill>
            <a:gsLst>
              <a:gs pos="100000">
                <a:srgbClr val="2C6FD0"/>
              </a:gs>
              <a:gs pos="0">
                <a:srgbClr val="1F4B99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60" name="Google Shape;216;p23">
            <a:extLst>
              <a:ext uri="{FF2B5EF4-FFF2-40B4-BE49-F238E27FC236}">
                <a16:creationId xmlns:a16="http://schemas.microsoft.com/office/drawing/2014/main" id="{FE8D472F-8D63-4A80-9B2F-0B827257A074}"/>
              </a:ext>
            </a:extLst>
          </p:cNvPr>
          <p:cNvSpPr txBox="1"/>
          <p:nvPr/>
        </p:nvSpPr>
        <p:spPr>
          <a:xfrm>
            <a:off x="3724298" y="2368872"/>
            <a:ext cx="1622079" cy="4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 b="1">
                <a:solidFill>
                  <a:srgbClr val="1A408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QNAP NAS</a:t>
            </a:r>
            <a:endParaRPr sz="1450" b="1">
              <a:solidFill>
                <a:srgbClr val="1A408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61" name="圖片 60">
            <a:extLst>
              <a:ext uri="{FF2B5EF4-FFF2-40B4-BE49-F238E27FC236}">
                <a16:creationId xmlns:a16="http://schemas.microsoft.com/office/drawing/2014/main" id="{1EAB41A7-FF73-405F-ADF3-C5A13763E93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5123" y="3049680"/>
            <a:ext cx="625759" cy="625759"/>
          </a:xfrm>
          <a:prstGeom prst="rect">
            <a:avLst/>
          </a:prstGeom>
          <a:effectLst>
            <a:outerShdw blurRad="304800" dist="203200" dir="4140000" algn="t" rotWithShape="0">
              <a:prstClr val="black">
                <a:alpha val="25000"/>
              </a:prstClr>
            </a:outerShdw>
          </a:effectLst>
        </p:spPr>
      </p:pic>
      <p:sp>
        <p:nvSpPr>
          <p:cNvPr id="62" name="文字方塊 61">
            <a:extLst>
              <a:ext uri="{FF2B5EF4-FFF2-40B4-BE49-F238E27FC236}">
                <a16:creationId xmlns:a16="http://schemas.microsoft.com/office/drawing/2014/main" id="{A2FAFCBA-2D12-4395-B4C3-3172C58D78C5}"/>
              </a:ext>
            </a:extLst>
          </p:cNvPr>
          <p:cNvSpPr txBox="1"/>
          <p:nvPr/>
        </p:nvSpPr>
        <p:spPr>
          <a:xfrm>
            <a:off x="3577490" y="3791470"/>
            <a:ext cx="199047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480" b="1" err="1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QuMagie</a:t>
            </a:r>
            <a:endParaRPr lang="en-US" altLang="zh-TW" sz="1480" b="1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46" name="圖形 45">
            <a:extLst>
              <a:ext uri="{FF2B5EF4-FFF2-40B4-BE49-F238E27FC236}">
                <a16:creationId xmlns:a16="http://schemas.microsoft.com/office/drawing/2014/main" id="{9E79130D-4E86-4675-81AA-B116403021E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7729156" y="2203913"/>
            <a:ext cx="286124" cy="485745"/>
          </a:xfrm>
          <a:prstGeom prst="rect">
            <a:avLst/>
          </a:prstGeom>
        </p:spPr>
      </p:pic>
      <p:sp>
        <p:nvSpPr>
          <p:cNvPr id="47" name="文字方塊 46">
            <a:extLst>
              <a:ext uri="{FF2B5EF4-FFF2-40B4-BE49-F238E27FC236}">
                <a16:creationId xmlns:a16="http://schemas.microsoft.com/office/drawing/2014/main" id="{DFE9DFDC-55FF-4440-B430-D65F037FF0FF}"/>
              </a:ext>
            </a:extLst>
          </p:cNvPr>
          <p:cNvSpPr txBox="1"/>
          <p:nvPr/>
        </p:nvSpPr>
        <p:spPr>
          <a:xfrm>
            <a:off x="7397477" y="2680428"/>
            <a:ext cx="982940" cy="269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b="1">
                <a:solidFill>
                  <a:srgbClr val="1E4A93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Mobile</a:t>
            </a:r>
            <a:endParaRPr lang="zh-TW" altLang="en-US" sz="1000" b="1">
              <a:solidFill>
                <a:srgbClr val="1E4A93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52" name="文字方塊 51">
            <a:extLst>
              <a:ext uri="{FF2B5EF4-FFF2-40B4-BE49-F238E27FC236}">
                <a16:creationId xmlns:a16="http://schemas.microsoft.com/office/drawing/2014/main" id="{1DFB66D2-B89F-4AE2-8A70-082FA776F400}"/>
              </a:ext>
            </a:extLst>
          </p:cNvPr>
          <p:cNvSpPr txBox="1"/>
          <p:nvPr/>
        </p:nvSpPr>
        <p:spPr>
          <a:xfrm>
            <a:off x="7408290" y="3465461"/>
            <a:ext cx="982940" cy="269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b="1">
                <a:solidFill>
                  <a:srgbClr val="1E4A93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PC</a:t>
            </a:r>
            <a:endParaRPr lang="zh-TW" altLang="en-US" sz="1000" b="1">
              <a:solidFill>
                <a:srgbClr val="1E4A93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53" name="圖形 52">
            <a:extLst>
              <a:ext uri="{FF2B5EF4-FFF2-40B4-BE49-F238E27FC236}">
                <a16:creationId xmlns:a16="http://schemas.microsoft.com/office/drawing/2014/main" id="{2EC51FF9-BF11-4A10-B2FF-A7B8A00732A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7608501" y="2982792"/>
            <a:ext cx="586191" cy="497581"/>
          </a:xfrm>
          <a:prstGeom prst="rect">
            <a:avLst/>
          </a:prstGeom>
        </p:spPr>
      </p:pic>
      <p:sp>
        <p:nvSpPr>
          <p:cNvPr id="57" name="文字方塊 56">
            <a:extLst>
              <a:ext uri="{FF2B5EF4-FFF2-40B4-BE49-F238E27FC236}">
                <a16:creationId xmlns:a16="http://schemas.microsoft.com/office/drawing/2014/main" id="{F1705573-BB81-450E-9EAF-6581C19DFBD0}"/>
              </a:ext>
            </a:extLst>
          </p:cNvPr>
          <p:cNvSpPr txBox="1"/>
          <p:nvPr/>
        </p:nvSpPr>
        <p:spPr>
          <a:xfrm>
            <a:off x="7401238" y="4396790"/>
            <a:ext cx="982940" cy="269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000" b="1" dirty="0" smtClean="0">
                <a:solidFill>
                  <a:srgbClr val="1E4A93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SNS</a:t>
            </a:r>
            <a:endParaRPr lang="zh-TW" altLang="en-US" sz="1000" b="1" dirty="0">
              <a:solidFill>
                <a:srgbClr val="1E4A93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EFA37F7E-92C1-4C4E-9EAE-EDC737B78AA2}"/>
              </a:ext>
            </a:extLst>
          </p:cNvPr>
          <p:cNvGrpSpPr/>
          <p:nvPr/>
        </p:nvGrpSpPr>
        <p:grpSpPr>
          <a:xfrm>
            <a:off x="7615111" y="3953146"/>
            <a:ext cx="562734" cy="393633"/>
            <a:chOff x="10391369" y="3997800"/>
            <a:chExt cx="562734" cy="393633"/>
          </a:xfrm>
        </p:grpSpPr>
        <p:pic>
          <p:nvPicPr>
            <p:cNvPr id="58" name="圖形 57">
              <a:extLst>
                <a:ext uri="{FF2B5EF4-FFF2-40B4-BE49-F238E27FC236}">
                  <a16:creationId xmlns:a16="http://schemas.microsoft.com/office/drawing/2014/main" id="{5C64A112-D31C-4F41-8BDD-81285ADFE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p:blipFill>
          <p:spPr>
            <a:xfrm>
              <a:off x="10391369" y="3997800"/>
              <a:ext cx="562734" cy="393633"/>
            </a:xfrm>
            <a:prstGeom prst="rect">
              <a:avLst/>
            </a:prstGeom>
          </p:spPr>
        </p:pic>
        <p:pic>
          <p:nvPicPr>
            <p:cNvPr id="59" name="圖形 58">
              <a:extLst>
                <a:ext uri="{FF2B5EF4-FFF2-40B4-BE49-F238E27FC236}">
                  <a16:creationId xmlns:a16="http://schemas.microsoft.com/office/drawing/2014/main" id="{1E924950-941F-4386-BFE5-2890632B1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p:blipFill>
          <p:spPr>
            <a:xfrm>
              <a:off x="10572634" y="4151120"/>
              <a:ext cx="181326" cy="181326"/>
            </a:xfrm>
            <a:prstGeom prst="rect">
              <a:avLst/>
            </a:prstGeom>
          </p:spPr>
        </p:pic>
      </p:grpSp>
      <p:pic>
        <p:nvPicPr>
          <p:cNvPr id="48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8A6224CE-6D51-4744-8155-C62000CC73E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6017" y="3997288"/>
            <a:ext cx="324393" cy="1023250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9" name="圖片 5">
            <a:extLst>
              <a:ext uri="{FF2B5EF4-FFF2-40B4-BE49-F238E27FC236}">
                <a16:creationId xmlns:a16="http://schemas.microsoft.com/office/drawing/2014/main" id="{AF88372F-5A6A-4F84-BDCD-B39A3C3DC72D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70595" y="4004841"/>
            <a:ext cx="254006" cy="930715"/>
          </a:xfrm>
          <a:prstGeom prst="rect">
            <a:avLst/>
          </a:prstGeom>
        </p:spPr>
      </p:pic>
      <p:sp>
        <p:nvSpPr>
          <p:cNvPr id="73" name="文字方塊 72">
            <a:extLst>
              <a:ext uri="{FF2B5EF4-FFF2-40B4-BE49-F238E27FC236}">
                <a16:creationId xmlns:a16="http://schemas.microsoft.com/office/drawing/2014/main" id="{141561A1-FC3E-4FAD-A54E-9BC0BFE5CD08}"/>
              </a:ext>
            </a:extLst>
          </p:cNvPr>
          <p:cNvSpPr txBox="1"/>
          <p:nvPr/>
        </p:nvSpPr>
        <p:spPr>
          <a:xfrm>
            <a:off x="3519481" y="4608820"/>
            <a:ext cx="2119912" cy="32316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US" altLang="zh-TW" sz="15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QNAP AI Core</a:t>
            </a:r>
          </a:p>
        </p:txBody>
      </p:sp>
    </p:spTree>
    <p:extLst>
      <p:ext uri="{BB962C8B-B14F-4D97-AF65-F5344CB8AC3E}">
        <p14:creationId xmlns:p14="http://schemas.microsoft.com/office/powerpoint/2010/main" val="17805559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DCC8C7-D85A-4392-B016-ADE9A46C1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3899"/>
            <a:ext cx="9143999" cy="822960"/>
          </a:xfrm>
        </p:spPr>
        <p:txBody>
          <a:bodyPr/>
          <a:lstStyle/>
          <a:p>
            <a:pPr algn="ctr"/>
            <a:r>
              <a:rPr lang="en-US" altLang="zh-TW" sz="28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Coral </a:t>
            </a:r>
            <a:r>
              <a:rPr lang="en-US" altLang="zh-TW" sz="28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M.2 </a:t>
            </a:r>
            <a:r>
              <a:rPr lang="ja-JP" altLang="en-US" sz="28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アクセラレータ</a:t>
            </a:r>
            <a:r>
              <a:rPr lang="en-US" altLang="zh-TW" sz="28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r>
              <a:rPr lang="en-US" altLang="zh-TW" sz="28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B+M key </a:t>
            </a:r>
            <a:endParaRPr lang="zh-TW" altLang="en-US" sz="2800" dirty="0">
              <a:solidFill>
                <a:schemeClr val="bg2">
                  <a:lumMod val="1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147F128-E404-4096-8B61-22BB8F61E07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31590" y="1230663"/>
            <a:ext cx="7339013" cy="3659188"/>
          </a:xfrm>
        </p:spPr>
        <p:txBody>
          <a:bodyPr>
            <a:normAutofit/>
          </a:bodyPr>
          <a:lstStyle/>
          <a:p>
            <a:pPr marL="127000" indent="0">
              <a:lnSpc>
                <a:spcPts val="2200"/>
              </a:lnSpc>
              <a:spcBef>
                <a:spcPts val="500"/>
              </a:spcBef>
              <a:buClr>
                <a:schemeClr val="bg1"/>
              </a:buClr>
            </a:pPr>
            <a:r>
              <a:rPr lang="en-US" altLang="zh-TW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Coral </a:t>
            </a:r>
            <a:r>
              <a:rPr lang="en-US" alt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M.2 Accelerator B+M key </a:t>
            </a:r>
          </a:p>
          <a:p>
            <a:pPr marL="806450" lvl="1" indent="-222250">
              <a:lnSpc>
                <a:spcPts val="20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Coral P/N: </a:t>
            </a:r>
            <a:r>
              <a:rPr lang="en-US" altLang="zh-TW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G650-04686-01</a:t>
            </a:r>
            <a:endParaRPr lang="zh-TW" sz="1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806450" lvl="1" indent="-222250">
              <a:lnSpc>
                <a:spcPts val="2000"/>
              </a:lnSpc>
              <a:spcBef>
                <a:spcPts val="500"/>
              </a:spcBef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4 TOPS</a:t>
            </a:r>
            <a:r>
              <a:rPr lang="en-US" alt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r>
              <a:rPr 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total peak performance (int8)</a:t>
            </a:r>
          </a:p>
          <a:p>
            <a:pPr marL="806450" lvl="1" indent="-222250">
              <a:lnSpc>
                <a:spcPts val="2000"/>
              </a:lnSpc>
              <a:spcBef>
                <a:spcPts val="500"/>
              </a:spcBef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2 TOPS per watt</a:t>
            </a:r>
            <a:r>
              <a:rPr lang="en-US" alt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(TOPS = trillion operations per second) </a:t>
            </a:r>
          </a:p>
          <a:p>
            <a:pPr marL="806450" lvl="1" indent="-222250">
              <a:lnSpc>
                <a:spcPts val="2000"/>
              </a:lnSpc>
              <a:spcBef>
                <a:spcPts val="500"/>
              </a:spcBef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zh-TW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M.2 2280 </a:t>
            </a:r>
            <a:r>
              <a:rPr 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B+M key</a:t>
            </a:r>
            <a:r>
              <a:rPr lang="zh-TW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 form factor</a:t>
            </a:r>
            <a:endParaRPr lang="en-US" altLang="zh-TW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806450" lvl="1" indent="-222250">
              <a:lnSpc>
                <a:spcPts val="2300"/>
              </a:lnSpc>
              <a:spcBef>
                <a:spcPts val="500"/>
              </a:spcBef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PCIe Gen</a:t>
            </a:r>
            <a:r>
              <a:rPr lang="zh-TW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r>
              <a:rPr 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2 </a:t>
            </a:r>
            <a:r>
              <a:rPr lang="zh-TW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x1 </a:t>
            </a:r>
            <a:r>
              <a:rPr 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interface</a:t>
            </a:r>
          </a:p>
          <a:p>
            <a:pPr marL="127000" indent="0">
              <a:lnSpc>
                <a:spcPts val="2200"/>
              </a:lnSpc>
              <a:spcBef>
                <a:spcPts val="500"/>
              </a:spcBef>
              <a:buClr>
                <a:schemeClr val="bg1"/>
              </a:buClr>
            </a:pPr>
            <a:r>
              <a:rPr lang="en-US" alt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QNAP P/N: </a:t>
            </a:r>
            <a:r>
              <a:rPr lang="en-US" altLang="zh-TW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G650-04686-01-QNAP</a:t>
            </a:r>
          </a:p>
          <a:p>
            <a:pPr marL="869950" lvl="1" indent="-285750">
              <a:lnSpc>
                <a:spcPts val="2200"/>
              </a:lnSpc>
              <a:spcBef>
                <a:spcPts val="500"/>
              </a:spcBef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alt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Package</a:t>
            </a:r>
            <a:r>
              <a:rPr lang="zh-TW" alt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r>
              <a:rPr lang="en-US" alt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contents</a:t>
            </a:r>
            <a:endParaRPr lang="zh-TW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1263650" lvl="2" indent="-222250">
              <a:lnSpc>
                <a:spcPts val="2000"/>
              </a:lnSpc>
              <a:spcBef>
                <a:spcPts val="500"/>
              </a:spcBef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zh-TW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Coral M.2 </a:t>
            </a:r>
            <a:r>
              <a:rPr lang="en-US" alt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Accelerator B+M key </a:t>
            </a:r>
          </a:p>
          <a:p>
            <a:pPr marL="1263650" lvl="2" indent="-222250">
              <a:lnSpc>
                <a:spcPts val="2000"/>
              </a:lnSpc>
              <a:spcBef>
                <a:spcPts val="500"/>
              </a:spcBef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QNAP Heatsink</a:t>
            </a:r>
          </a:p>
          <a:p>
            <a:pPr marL="1263650" lvl="2" indent="-222250">
              <a:lnSpc>
                <a:spcPts val="2000"/>
              </a:lnSpc>
              <a:spcBef>
                <a:spcPts val="500"/>
              </a:spcBef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NAS Installation guide</a:t>
            </a:r>
          </a:p>
        </p:txBody>
      </p:sp>
      <p:pic>
        <p:nvPicPr>
          <p:cNvPr id="5" name="圖片 5">
            <a:extLst>
              <a:ext uri="{FF2B5EF4-FFF2-40B4-BE49-F238E27FC236}">
                <a16:creationId xmlns:a16="http://schemas.microsoft.com/office/drawing/2014/main" id="{483757F9-A19D-4D2C-B817-22332964BA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4618" y="1321466"/>
            <a:ext cx="949084" cy="3477581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103AB232-AE58-4662-8B4C-75A00D0B9228}"/>
              </a:ext>
            </a:extLst>
          </p:cNvPr>
          <p:cNvGrpSpPr/>
          <p:nvPr/>
        </p:nvGrpSpPr>
        <p:grpSpPr>
          <a:xfrm>
            <a:off x="4140842" y="4349229"/>
            <a:ext cx="650374" cy="650372"/>
            <a:chOff x="4870770" y="4410310"/>
            <a:chExt cx="618389" cy="618387"/>
          </a:xfrm>
        </p:grpSpPr>
        <p:grpSp>
          <p:nvGrpSpPr>
            <p:cNvPr id="9" name="群組 8">
              <a:extLst>
                <a:ext uri="{FF2B5EF4-FFF2-40B4-BE49-F238E27FC236}">
                  <a16:creationId xmlns:a16="http://schemas.microsoft.com/office/drawing/2014/main" id="{1070B76B-ECC6-44D3-A2D5-BF6E4C164A84}"/>
                </a:ext>
              </a:extLst>
            </p:cNvPr>
            <p:cNvGrpSpPr/>
            <p:nvPr/>
          </p:nvGrpSpPr>
          <p:grpSpPr>
            <a:xfrm>
              <a:off x="4870770" y="4410310"/>
              <a:ext cx="618389" cy="618387"/>
              <a:chOff x="4572152" y="3863513"/>
              <a:chExt cx="845515" cy="845515"/>
            </a:xfrm>
          </p:grpSpPr>
          <p:pic>
            <p:nvPicPr>
              <p:cNvPr id="10" name="Picture 2" descr="http://www.sunca.com.tw/upload/product/2019515174615.jpg">
                <a:extLst>
                  <a:ext uri="{FF2B5EF4-FFF2-40B4-BE49-F238E27FC236}">
                    <a16:creationId xmlns:a16="http://schemas.microsoft.com/office/drawing/2014/main" id="{6B2DC5D6-CC9E-4987-8E27-3E6F209E47A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72152" y="3863513"/>
                <a:ext cx="845515" cy="845515"/>
              </a:xfrm>
              <a:prstGeom prst="ellipse">
                <a:avLst/>
              </a:prstGeom>
              <a:ln w="63500" cap="rnd">
                <a:solidFill>
                  <a:srgbClr val="333333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CAF64A80-ECC9-467F-A065-399256E80C47}"/>
                  </a:ext>
                </a:extLst>
              </p:cNvPr>
              <p:cNvSpPr/>
              <p:nvPr/>
            </p:nvSpPr>
            <p:spPr>
              <a:xfrm rot="2432588">
                <a:off x="4833692" y="4309919"/>
                <a:ext cx="103885" cy="100124"/>
              </a:xfrm>
              <a:prstGeom prst="rect">
                <a:avLst/>
              </a:prstGeom>
              <a:solidFill>
                <a:srgbClr val="E0DD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zh-TW" alt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+mn-ea"/>
                  <a:sym typeface="+mn-lt"/>
                </a:endParaRPr>
              </a:p>
            </p:txBody>
          </p:sp>
        </p:grpSp>
        <p:sp>
          <p:nvSpPr>
            <p:cNvPr id="7" name="橢圓 6"/>
            <p:cNvSpPr/>
            <p:nvPr/>
          </p:nvSpPr>
          <p:spPr>
            <a:xfrm>
              <a:off x="4928062" y="4456575"/>
              <a:ext cx="526036" cy="53928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zh-TW" alt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</p:grpSp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2086" y="4499145"/>
            <a:ext cx="510564" cy="380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4276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6DCC8C7-D85A-4392-B016-ADE9A46C1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8136"/>
            <a:ext cx="9143999" cy="822960"/>
          </a:xfrm>
        </p:spPr>
        <p:txBody>
          <a:bodyPr/>
          <a:lstStyle/>
          <a:p>
            <a:pPr algn="ctr" fontAlgn="auto"/>
            <a:r>
              <a:rPr lang="en-US" altLang="zh-TW" sz="28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Coral </a:t>
            </a:r>
            <a:r>
              <a:rPr lang="en-US" altLang="zh-TW" sz="28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USB </a:t>
            </a:r>
            <a:r>
              <a:rPr lang="ja-JP" altLang="en-US" sz="28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アクセラレータ</a:t>
            </a:r>
            <a:endParaRPr lang="en-US" altLang="zh-TW" sz="2800" dirty="0">
              <a:solidFill>
                <a:schemeClr val="bg2">
                  <a:lumMod val="1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6147F128-E404-4096-8B61-22BB8F61E07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275953" y="1268336"/>
            <a:ext cx="6581939" cy="3778250"/>
          </a:xfrm>
        </p:spPr>
        <p:txBody>
          <a:bodyPr>
            <a:normAutofit/>
          </a:bodyPr>
          <a:lstStyle/>
          <a:p>
            <a:pPr marL="127000" indent="0">
              <a:lnSpc>
                <a:spcPts val="1900"/>
              </a:lnSpc>
              <a:buClr>
                <a:schemeClr val="bg1"/>
              </a:buClr>
            </a:pPr>
            <a:r>
              <a:rPr lang="en-US" altLang="zh-TW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Coral </a:t>
            </a:r>
            <a:r>
              <a:rPr lang="en-US" alt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USB 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アクセラレータ</a:t>
            </a:r>
            <a:r>
              <a:rPr lang="en-US" altLang="zh-TW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endParaRPr lang="en-US" altLang="zh-TW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625475" lvl="1" indent="-265113">
              <a:lnSpc>
                <a:spcPts val="1900"/>
              </a:lnSpc>
              <a:spcBef>
                <a:spcPts val="600"/>
              </a:spcBef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Coral P/N: </a:t>
            </a:r>
            <a:r>
              <a:rPr lang="en-US" altLang="zh-TW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G950-06809-01</a:t>
            </a:r>
            <a:r>
              <a:rPr lang="en-US" alt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&amp; </a:t>
            </a:r>
            <a:r>
              <a:rPr lang="en-US" altLang="zh-TW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G950-01456-01</a:t>
            </a:r>
            <a:endParaRPr lang="zh-TW" sz="14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625475" lvl="1" indent="-265113">
              <a:lnSpc>
                <a:spcPts val="1900"/>
              </a:lnSpc>
              <a:spcBef>
                <a:spcPts val="600"/>
              </a:spcBef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4 TOPS </a:t>
            </a: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トータ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ルピークパフォーマンス</a:t>
            </a:r>
            <a:r>
              <a:rPr lang="zh-TW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r>
              <a:rPr 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(int8)</a:t>
            </a:r>
          </a:p>
          <a:p>
            <a:pPr marL="625475" lvl="1" indent="-265113">
              <a:lnSpc>
                <a:spcPts val="1900"/>
              </a:lnSpc>
              <a:spcBef>
                <a:spcPts val="600"/>
              </a:spcBef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2 TOPS </a:t>
            </a:r>
            <a:r>
              <a:rPr lang="en-US" altLang="zh-TW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/W </a:t>
            </a:r>
            <a:r>
              <a:rPr lang="en-US" alt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(TOPS = </a:t>
            </a:r>
            <a:r>
              <a:rPr lang="en-US" altLang="zh-TW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1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兆回の命令実行</a:t>
            </a:r>
            <a:r>
              <a:rPr lang="en-US" altLang="ja-JP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/1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秒</a:t>
            </a:r>
            <a:r>
              <a:rPr lang="en-US" altLang="zh-TW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) </a:t>
            </a:r>
            <a:endParaRPr lang="en-US" altLang="zh-TW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625475" lvl="1" indent="-265113">
              <a:lnSpc>
                <a:spcPts val="1900"/>
              </a:lnSpc>
              <a:spcBef>
                <a:spcPts val="600"/>
              </a:spcBef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外部から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の電源入力は不要</a:t>
            </a:r>
            <a:endParaRPr lang="en-US" altLang="zh-TW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625475" lvl="1" indent="-265113">
              <a:lnSpc>
                <a:spcPts val="2200"/>
              </a:lnSpc>
              <a:spcBef>
                <a:spcPts val="600"/>
              </a:spcBef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USB</a:t>
            </a:r>
            <a:r>
              <a:rPr lang="zh-TW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r>
              <a:rPr lang="en-US" alt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3.2 Gen 1</a:t>
            </a:r>
            <a:r>
              <a:rPr lang="zh-TW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r>
              <a:rPr lang="en-US" alt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(USB 3.0) Type-C</a:t>
            </a:r>
            <a:r>
              <a:rPr lang="zh-TW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 interface (</a:t>
            </a:r>
            <a:r>
              <a:rPr 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data/power</a:t>
            </a:r>
            <a:r>
              <a:rPr lang="zh-TW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)</a:t>
            </a:r>
            <a:endParaRPr lang="en-US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127000" indent="0">
              <a:lnSpc>
                <a:spcPts val="1900"/>
              </a:lnSpc>
              <a:buClr>
                <a:schemeClr val="bg1"/>
              </a:buClr>
            </a:pPr>
            <a:r>
              <a:rPr lang="en-US" alt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QNAP P/N: </a:t>
            </a:r>
            <a:r>
              <a:rPr lang="en-US" altLang="zh-TW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G950-06809-01-QNAP</a:t>
            </a:r>
            <a:r>
              <a:rPr lang="en-US" altLang="zh-TW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</a:p>
          <a:p>
            <a:pPr marL="625475" lvl="1" indent="-265113">
              <a:lnSpc>
                <a:spcPts val="1900"/>
              </a:lnSpc>
              <a:spcBef>
                <a:spcPts val="600"/>
              </a:spcBef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ja-JP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パッケージ内容</a:t>
            </a:r>
            <a:endParaRPr lang="zh-TW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1174750" lvl="3" indent="-177800">
              <a:lnSpc>
                <a:spcPts val="1900"/>
              </a:lnSpc>
              <a:spcBef>
                <a:spcPts val="600"/>
              </a:spcBef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Coral USB 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アクセラレータ</a:t>
            </a:r>
            <a:r>
              <a:rPr 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endParaRPr 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1174750" lvl="3" indent="-177800">
              <a:lnSpc>
                <a:spcPts val="1900"/>
              </a:lnSpc>
              <a:spcBef>
                <a:spcPts val="600"/>
              </a:spcBef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NAS 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インストールガイド</a:t>
            </a:r>
            <a:endParaRPr lang="en-US" altLang="zh-TW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952098FF-5CF9-439B-A222-6CF770252C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9649" y="1523339"/>
            <a:ext cx="1239971" cy="3911302"/>
          </a:xfrm>
          <a:prstGeom prst="rect">
            <a:avLst/>
          </a:prstGeom>
          <a:effectLst>
            <a:outerShdw blurRad="342900" dist="177800" dir="36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6" name="群組 5"/>
          <p:cNvGrpSpPr/>
          <p:nvPr/>
        </p:nvGrpSpPr>
        <p:grpSpPr>
          <a:xfrm>
            <a:off x="3844592" y="3306889"/>
            <a:ext cx="845515" cy="845515"/>
            <a:chOff x="4572152" y="3863513"/>
            <a:chExt cx="845515" cy="845515"/>
          </a:xfrm>
        </p:grpSpPr>
        <p:pic>
          <p:nvPicPr>
            <p:cNvPr id="1026" name="Picture 2" descr="http://www.sunca.com.tw/upload/product/201951517461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152" y="3863513"/>
              <a:ext cx="845515" cy="845515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矩形 2"/>
            <p:cNvSpPr/>
            <p:nvPr/>
          </p:nvSpPr>
          <p:spPr>
            <a:xfrm rot="2432588">
              <a:off x="4833692" y="4309919"/>
              <a:ext cx="103885" cy="100124"/>
            </a:xfrm>
            <a:prstGeom prst="rect">
              <a:avLst/>
            </a:prstGeom>
            <a:solidFill>
              <a:srgbClr val="E0DD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</p:grpSp>
      <p:sp>
        <p:nvSpPr>
          <p:cNvPr id="5" name="矩形 4">
            <a:extLst>
              <a:ext uri="{FF2B5EF4-FFF2-40B4-BE49-F238E27FC236}">
                <a16:creationId xmlns:a16="http://schemas.microsoft.com/office/drawing/2014/main" id="{6B1E585F-D4AA-BC46-A178-87217D589629}"/>
              </a:ext>
            </a:extLst>
          </p:cNvPr>
          <p:cNvSpPr/>
          <p:nvPr/>
        </p:nvSpPr>
        <p:spPr>
          <a:xfrm>
            <a:off x="7716770" y="2665018"/>
            <a:ext cx="106792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0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65</a:t>
            </a:r>
            <a:r>
              <a:rPr lang="zh-TW" altLang="zh-TW" sz="130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r>
              <a:rPr lang="en-US" altLang="zh-TW" sz="130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mm</a:t>
            </a:r>
            <a:r>
              <a:rPr lang="zh-TW" altLang="zh-TW" sz="130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endParaRPr lang="en-US" altLang="zh-TW" sz="130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r>
              <a:rPr lang="en-US" altLang="zh-TW" sz="130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(2.56 inches)</a:t>
            </a:r>
            <a:endParaRPr lang="zh-TW" altLang="en-US" sz="130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E13E625-8B29-A947-AE4B-1A07577DA871}"/>
              </a:ext>
            </a:extLst>
          </p:cNvPr>
          <p:cNvSpPr/>
          <p:nvPr/>
        </p:nvSpPr>
        <p:spPr>
          <a:xfrm>
            <a:off x="6167399" y="1191485"/>
            <a:ext cx="163217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30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30</a:t>
            </a:r>
            <a:r>
              <a:rPr lang="zh-TW" altLang="zh-TW" sz="130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r>
              <a:rPr lang="en-US" altLang="zh-TW" sz="130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mm (1.18 inches)</a:t>
            </a:r>
            <a:r>
              <a:rPr lang="zh-TW" altLang="zh-TW" sz="130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endParaRPr lang="zh-TW" altLang="en-US" sz="130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480310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>
            <a:extLst>
              <a:ext uri="{FF2B5EF4-FFF2-40B4-BE49-F238E27FC236}">
                <a16:creationId xmlns:a16="http://schemas.microsoft.com/office/drawing/2014/main" id="{B0C4F38B-379A-4B93-842C-23E24C5C6624}"/>
              </a:ext>
            </a:extLst>
          </p:cNvPr>
          <p:cNvGrpSpPr/>
          <p:nvPr/>
        </p:nvGrpSpPr>
        <p:grpSpPr>
          <a:xfrm>
            <a:off x="3852562" y="929595"/>
            <a:ext cx="5831417" cy="3164488"/>
            <a:chOff x="3539692" y="349803"/>
            <a:chExt cx="6295447" cy="3416299"/>
          </a:xfrm>
        </p:grpSpPr>
        <p:pic>
          <p:nvPicPr>
            <p:cNvPr id="7" name="圖片 6" descr="一張含有 文字, 電子用品, 監視器, 電腦 的圖片&#10;&#10;自動產生的描述">
              <a:extLst>
                <a:ext uri="{FF2B5EF4-FFF2-40B4-BE49-F238E27FC236}">
                  <a16:creationId xmlns:a16="http://schemas.microsoft.com/office/drawing/2014/main" id="{B5A9A7E8-C7B5-445C-89F5-BFFD0B684C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852"/>
            <a:stretch/>
          </p:blipFill>
          <p:spPr>
            <a:xfrm>
              <a:off x="3539692" y="349803"/>
              <a:ext cx="6295447" cy="3416299"/>
            </a:xfrm>
            <a:prstGeom prst="rect">
              <a:avLst/>
            </a:prstGeom>
          </p:spPr>
        </p:pic>
        <p:pic>
          <p:nvPicPr>
            <p:cNvPr id="3" name="圖片 2" descr="一張含有 個人, 室外, 團體, 數個 的圖片&#10;&#10;自動產生的描述">
              <a:extLst>
                <a:ext uri="{FF2B5EF4-FFF2-40B4-BE49-F238E27FC236}">
                  <a16:creationId xmlns:a16="http://schemas.microsoft.com/office/drawing/2014/main" id="{3FB0A7AF-FD99-4C04-A2E6-D4FC40503D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67117" y="555638"/>
              <a:ext cx="4430145" cy="2798970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11" name="Google Shape;61;p14">
            <a:extLst>
              <a:ext uri="{FF2B5EF4-FFF2-40B4-BE49-F238E27FC236}">
                <a16:creationId xmlns:a16="http://schemas.microsoft.com/office/drawing/2014/main" id="{81F46595-4E0C-44B1-833C-8FEEEEA49F1B}"/>
              </a:ext>
            </a:extLst>
          </p:cNvPr>
          <p:cNvSpPr txBox="1">
            <a:spLocks/>
          </p:cNvSpPr>
          <p:nvPr/>
        </p:nvSpPr>
        <p:spPr>
          <a:xfrm>
            <a:off x="599000" y="2968766"/>
            <a:ext cx="3043415" cy="313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zh-TW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QVR </a:t>
            </a:r>
            <a:r>
              <a:rPr lang="en-US" altLang="zh-TW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Face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は</a:t>
            </a:r>
            <a:r>
              <a:rPr lang="en-US" altLang="ja-JP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AI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による顔認識を提供</a:t>
            </a:r>
            <a:r>
              <a:rPr lang="en-US" altLang="zh-TW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
QVR </a:t>
            </a:r>
            <a:r>
              <a:rPr lang="en-US" altLang="zh-TW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Human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は特定の場所を通過する人々の数を測定</a:t>
            </a:r>
            <a:endParaRPr lang="zh-TW" altLang="en-US" sz="1200" dirty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2" name="Google Shape;79;p16">
            <a:extLst>
              <a:ext uri="{FF2B5EF4-FFF2-40B4-BE49-F238E27FC236}">
                <a16:creationId xmlns:a16="http://schemas.microsoft.com/office/drawing/2014/main" id="{C8B3CCF9-4FB8-4872-9B78-D9DDAD593950}"/>
              </a:ext>
            </a:extLst>
          </p:cNvPr>
          <p:cNvSpPr txBox="1">
            <a:spLocks/>
          </p:cNvSpPr>
          <p:nvPr/>
        </p:nvSpPr>
        <p:spPr>
          <a:xfrm>
            <a:off x="0" y="231542"/>
            <a:ext cx="9143999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zh-TW" sz="3200" b="1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QVR Face / Human</a:t>
            </a:r>
            <a:endParaRPr lang="en-US" sz="3200" b="1">
              <a:solidFill>
                <a:schemeClr val="bg2">
                  <a:lumMod val="1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7" name="矩形: 圓角 16">
            <a:extLst>
              <a:ext uri="{FF2B5EF4-FFF2-40B4-BE49-F238E27FC236}">
                <a16:creationId xmlns:a16="http://schemas.microsoft.com/office/drawing/2014/main" id="{3B95E637-44EC-49C8-875A-ED13CFE37BB6}"/>
              </a:ext>
            </a:extLst>
          </p:cNvPr>
          <p:cNvSpPr/>
          <p:nvPr/>
        </p:nvSpPr>
        <p:spPr>
          <a:xfrm>
            <a:off x="1083366" y="1120258"/>
            <a:ext cx="2074685" cy="2141745"/>
          </a:xfrm>
          <a:prstGeom prst="roundRect">
            <a:avLst>
              <a:gd name="adj" fmla="val 5874"/>
            </a:avLst>
          </a:prstGeom>
          <a:gradFill>
            <a:gsLst>
              <a:gs pos="0">
                <a:schemeClr val="tx1">
                  <a:alpha val="12000"/>
                </a:schemeClr>
              </a:gs>
              <a:gs pos="100000">
                <a:srgbClr val="1F2127">
                  <a:alpha val="20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20" name="圖形 19">
            <a:extLst>
              <a:ext uri="{FF2B5EF4-FFF2-40B4-BE49-F238E27FC236}">
                <a16:creationId xmlns:a16="http://schemas.microsoft.com/office/drawing/2014/main" id="{CE0A1798-4C88-4745-831B-56FC44339A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527764" y="1446675"/>
            <a:ext cx="1456051" cy="1456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797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圓角 5">
            <a:extLst>
              <a:ext uri="{FF2B5EF4-FFF2-40B4-BE49-F238E27FC236}">
                <a16:creationId xmlns:a16="http://schemas.microsoft.com/office/drawing/2014/main" id="{EDEE0237-E2A6-4A60-948F-90286584D457}"/>
              </a:ext>
            </a:extLst>
          </p:cNvPr>
          <p:cNvSpPr/>
          <p:nvPr/>
        </p:nvSpPr>
        <p:spPr>
          <a:xfrm>
            <a:off x="4142409" y="1011612"/>
            <a:ext cx="5038165" cy="2764578"/>
          </a:xfrm>
          <a:prstGeom prst="roundRect">
            <a:avLst>
              <a:gd name="adj" fmla="val 0"/>
            </a:avLst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rgbClr val="1F2127">
                  <a:alpha val="32000"/>
                </a:srgbClr>
              </a:gs>
            </a:gsLst>
            <a:lin ang="5400000" scaled="1"/>
          </a:gradFill>
          <a:ln>
            <a:noFill/>
          </a:ln>
          <a:effectLst>
            <a:outerShdw dist="50800" dir="5400000" algn="ctr" rotWithShape="0">
              <a:srgbClr val="000000">
                <a:alpha val="43137"/>
              </a:srgbClr>
            </a:outerShdw>
            <a:softEdge rad="444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124" name="Google Shape;124;p22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047526" y="1299422"/>
            <a:ext cx="5096474" cy="2764578"/>
          </a:xfrm>
          <a:prstGeom prst="rect">
            <a:avLst/>
          </a:prstGeom>
          <a:noFill/>
          <a:ln>
            <a:noFill/>
          </a:ln>
          <a:effectLst>
            <a:outerShdw blurRad="431800" dist="368300" dir="5760000" sx="106000" sy="106000" algn="ctr" rotWithShape="0">
              <a:srgbClr val="000000">
                <a:alpha val="34000"/>
              </a:srgbClr>
            </a:outerShdw>
          </a:effectLst>
        </p:spPr>
      </p:pic>
      <p:sp>
        <p:nvSpPr>
          <p:cNvPr id="7" name="Google Shape;79;p16">
            <a:extLst>
              <a:ext uri="{FF2B5EF4-FFF2-40B4-BE49-F238E27FC236}">
                <a16:creationId xmlns:a16="http://schemas.microsoft.com/office/drawing/2014/main" id="{175B133B-CB8E-48C3-B7D0-A61BDFD95ECA}"/>
              </a:ext>
            </a:extLst>
          </p:cNvPr>
          <p:cNvSpPr txBox="1">
            <a:spLocks/>
          </p:cNvSpPr>
          <p:nvPr/>
        </p:nvSpPr>
        <p:spPr>
          <a:xfrm>
            <a:off x="0" y="234908"/>
            <a:ext cx="914400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altLang="ja-JP" sz="3200" b="1" dirty="0" err="1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NVMeSSD</a:t>
            </a:r>
            <a:r>
              <a:rPr lang="ja-JP" altLang="en-US" sz="3200" b="1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のパフォーマンスを向</a:t>
            </a:r>
            <a:r>
              <a:rPr lang="ja-JP" altLang="en-US" sz="3200" b="1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上</a:t>
            </a:r>
            <a:endParaRPr lang="ja-JP" altLang="en-US" sz="3200" b="1" dirty="0">
              <a:solidFill>
                <a:schemeClr val="bg2">
                  <a:lumMod val="1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8" name="Google Shape;61;p14">
            <a:extLst>
              <a:ext uri="{FF2B5EF4-FFF2-40B4-BE49-F238E27FC236}">
                <a16:creationId xmlns:a16="http://schemas.microsoft.com/office/drawing/2014/main" id="{C84E6063-B7DB-40C3-A0CC-253DF0A97E6B}"/>
              </a:ext>
            </a:extLst>
          </p:cNvPr>
          <p:cNvSpPr txBox="1">
            <a:spLocks/>
          </p:cNvSpPr>
          <p:nvPr/>
        </p:nvSpPr>
        <p:spPr>
          <a:xfrm>
            <a:off x="585674" y="1890093"/>
            <a:ext cx="3220740" cy="313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ts val="1800"/>
              </a:lnSpc>
              <a:spcBef>
                <a:spcPts val="12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新しいカーネルにより、</a:t>
            </a:r>
            <a:r>
              <a:rPr lang="en-US" altLang="ja-JP" sz="1200" dirty="0" err="1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NVMe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の使用効率が大幅に向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上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。</a:t>
            </a:r>
            <a:r>
              <a:rPr lang="en-US" altLang="zh-TW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
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最適化されたキャッシュモジュール、</a:t>
            </a:r>
            <a:r>
              <a:rPr lang="en-US" altLang="ja-JP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SSD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スペースをより効率的に使用でき、メモリ使用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量も以前に比べ減少。</a:t>
            </a:r>
            <a:r>
              <a:rPr lang="en-US" altLang="zh-TW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
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同一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フ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ォル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ダへ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のマルチユーザーアクセスの効率が向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上</a:t>
            </a:r>
            <a:endParaRPr lang="zh-TW" altLang="en-US" sz="1200" dirty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88393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群組 6">
            <a:extLst>
              <a:ext uri="{FF2B5EF4-FFF2-40B4-BE49-F238E27FC236}">
                <a16:creationId xmlns:a16="http://schemas.microsoft.com/office/drawing/2014/main" id="{0335D847-3E49-42A3-A1A3-305E01ECE520}"/>
              </a:ext>
            </a:extLst>
          </p:cNvPr>
          <p:cNvGrpSpPr/>
          <p:nvPr/>
        </p:nvGrpSpPr>
        <p:grpSpPr>
          <a:xfrm>
            <a:off x="4025961" y="988443"/>
            <a:ext cx="5118039" cy="3064203"/>
            <a:chOff x="4025961" y="701899"/>
            <a:chExt cx="5118039" cy="3064203"/>
          </a:xfrm>
        </p:grpSpPr>
        <p:pic>
          <p:nvPicPr>
            <p:cNvPr id="3" name="圖片 2" descr="一張含有 文字, 電子用品, 監視器, 電腦 的圖片&#10;&#10;自動產生的描述">
              <a:extLst>
                <a:ext uri="{FF2B5EF4-FFF2-40B4-BE49-F238E27FC236}">
                  <a16:creationId xmlns:a16="http://schemas.microsoft.com/office/drawing/2014/main" id="{D088DE7D-B0C4-46FC-80CE-3E356B0567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25961" y="701899"/>
              <a:ext cx="5118039" cy="3064203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5B0C30D9-860A-4834-9F87-0D80D66109CE}"/>
                </a:ext>
              </a:extLst>
            </p:cNvPr>
            <p:cNvSpPr/>
            <p:nvPr/>
          </p:nvSpPr>
          <p:spPr>
            <a:xfrm>
              <a:off x="4881092" y="882204"/>
              <a:ext cx="3895859" cy="2479182"/>
            </a:xfrm>
            <a:prstGeom prst="rect">
              <a:avLst/>
            </a:prstGeom>
            <a:solidFill>
              <a:srgbClr val="2C2C2C">
                <a:alpha val="52000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</p:grpSp>
      <p:sp>
        <p:nvSpPr>
          <p:cNvPr id="11" name="Google Shape;79;p16">
            <a:extLst>
              <a:ext uri="{FF2B5EF4-FFF2-40B4-BE49-F238E27FC236}">
                <a16:creationId xmlns:a16="http://schemas.microsoft.com/office/drawing/2014/main" id="{E6D09418-6026-4302-B913-F1FDEA07D3FE}"/>
              </a:ext>
            </a:extLst>
          </p:cNvPr>
          <p:cNvSpPr txBox="1">
            <a:spLocks/>
          </p:cNvSpPr>
          <p:nvPr/>
        </p:nvSpPr>
        <p:spPr>
          <a:xfrm>
            <a:off x="1" y="218964"/>
            <a:ext cx="9199880" cy="573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ja-JP" altLang="en-US" b="1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セキュリティレベルを向上</a:t>
            </a:r>
            <a:endParaRPr lang="en-US" b="1" dirty="0">
              <a:solidFill>
                <a:schemeClr val="bg2">
                  <a:lumMod val="1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2" name="Google Shape;61;p14">
            <a:extLst>
              <a:ext uri="{FF2B5EF4-FFF2-40B4-BE49-F238E27FC236}">
                <a16:creationId xmlns:a16="http://schemas.microsoft.com/office/drawing/2014/main" id="{30213053-FCBC-43EE-8BE6-B997438AD7DB}"/>
              </a:ext>
            </a:extLst>
          </p:cNvPr>
          <p:cNvSpPr txBox="1">
            <a:spLocks/>
          </p:cNvSpPr>
          <p:nvPr/>
        </p:nvSpPr>
        <p:spPr>
          <a:xfrm>
            <a:off x="605685" y="1329488"/>
            <a:ext cx="3481236" cy="3136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80975" indent="-180975">
              <a:lnSpc>
                <a:spcPts val="1800"/>
              </a:lnSpc>
              <a:spcBef>
                <a:spcPts val="8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en-US" altLang="zh-TW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TLS 1.3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をサポート</a:t>
            </a:r>
            <a:r>
              <a:rPr lang="en-US" altLang="zh-TW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
</a:t>
            </a:r>
            <a:r>
              <a:rPr lang="en-US" altLang="zh-TW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admin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アカウントをデフォルトで無効化</a:t>
            </a:r>
            <a:endParaRPr lang="en-US" altLang="zh-TW" sz="1200" dirty="0" smtClean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180975" indent="-180975">
              <a:lnSpc>
                <a:spcPts val="1800"/>
              </a:lnSpc>
              <a:spcBef>
                <a:spcPts val="8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より高度な暗号化方法をサポート</a:t>
            </a:r>
            <a:endParaRPr lang="en-US" altLang="zh-TW" sz="1200" dirty="0" smtClean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180975" indent="-180975">
              <a:lnSpc>
                <a:spcPts val="1800"/>
              </a:lnSpc>
              <a:spcBef>
                <a:spcPts val="8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調整された安全設定とより強力な安全保護オプションをサポート</a:t>
            </a:r>
            <a:r>
              <a:rPr lang="en-US" altLang="zh-TW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
SSH Key </a:t>
            </a: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ログイ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ン</a:t>
            </a:r>
            <a:endParaRPr lang="en-US" altLang="zh-TW" sz="1200" dirty="0" smtClean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180975" indent="-180975">
              <a:lnSpc>
                <a:spcPts val="1800"/>
              </a:lnSpc>
              <a:spcBef>
                <a:spcPts val="800"/>
              </a:spcBef>
              <a:buClr>
                <a:srgbClr val="E9613B"/>
              </a:buClr>
              <a:buSzPts val="1100"/>
              <a:buFont typeface="Wingdings" panose="05000000000000000000" pitchFamily="2" charset="2"/>
              <a:buChar char="l"/>
            </a:pPr>
            <a:r>
              <a:rPr lang="ja-JP" altLang="en-US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ファームウェ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ア自動更新</a:t>
            </a:r>
            <a:r>
              <a:rPr lang="en-US" altLang="ja-JP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(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推奨のみ更新、自動更新</a:t>
            </a:r>
            <a:r>
              <a:rPr lang="en-US" altLang="ja-JP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)</a:t>
            </a:r>
            <a:r>
              <a:rPr lang="en-US" altLang="zh-TW" sz="1200" dirty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
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アプリケーションの自動更新</a:t>
            </a:r>
            <a:r>
              <a:rPr lang="en-US" altLang="ja-JP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(</a:t>
            </a:r>
            <a:r>
              <a:rPr lang="ja-JP" altLang="en-US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推奨のみ更新、完全自動更新</a:t>
            </a:r>
            <a:r>
              <a:rPr lang="en-US" altLang="ja-JP" sz="1200" dirty="0" smtClean="0">
                <a:solidFill>
                  <a:schemeClr val="dk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)</a:t>
            </a:r>
            <a:endParaRPr lang="en-US" altLang="zh-TW" sz="1200" dirty="0">
              <a:solidFill>
                <a:schemeClr val="dk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347FF8C2-33FB-42BC-BDDA-2480C4AA02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855079" y="1418140"/>
            <a:ext cx="1944959" cy="2078328"/>
          </a:xfrm>
          <a:prstGeom prst="rect">
            <a:avLst/>
          </a:prstGeom>
          <a:effectLst>
            <a:outerShdw blurRad="152400" dist="190500" dir="8100000" algn="tr" rotWithShape="0">
              <a:prstClr val="black">
                <a:alpha val="13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19779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9D8133D2-51DF-4C92-B31C-2D618031E5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BE105C3B-76B6-4304-AB7A-13E43C2C04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5159" y="1944881"/>
            <a:ext cx="3091476" cy="363543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6DCC8C7-D85A-4392-B016-ADE9A46C1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3899"/>
            <a:ext cx="9143999" cy="822960"/>
          </a:xfrm>
        </p:spPr>
        <p:txBody>
          <a:bodyPr>
            <a:normAutofit/>
          </a:bodyPr>
          <a:lstStyle/>
          <a:p>
            <a:pPr algn="ctr"/>
            <a:r>
              <a:rPr lang="en-US" altLang="zh-TW" sz="3200">
                <a:solidFill>
                  <a:schemeClr val="tx1">
                    <a:lumMod val="95000"/>
                    <a:lumOff val="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TBS-464 </a:t>
            </a:r>
            <a:r>
              <a:rPr lang="en-US" altLang="zh-TW" sz="3200" err="1">
                <a:solidFill>
                  <a:schemeClr val="tx1">
                    <a:lumMod val="95000"/>
                    <a:lumOff val="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v.s</a:t>
            </a:r>
            <a:r>
              <a:rPr lang="en-US" altLang="zh-TW" sz="3200">
                <a:solidFill>
                  <a:schemeClr val="tx1">
                    <a:lumMod val="95000"/>
                    <a:lumOff val="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. TBS-453DX</a:t>
            </a:r>
            <a:endParaRPr lang="zh-TW" altLang="en-US" sz="3200">
              <a:solidFill>
                <a:schemeClr val="tx1">
                  <a:lumMod val="95000"/>
                  <a:lumOff val="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</a:endParaRPr>
          </a:p>
        </p:txBody>
      </p:sp>
      <p:pic>
        <p:nvPicPr>
          <p:cNvPr id="13" name="圖片 13" descr="一張含有 文字, 電子用品, 投影機 的圖片&#10;&#10;自動產生的描述">
            <a:extLst>
              <a:ext uri="{FF2B5EF4-FFF2-40B4-BE49-F238E27FC236}">
                <a16:creationId xmlns:a16="http://schemas.microsoft.com/office/drawing/2014/main" id="{E65EB633-9589-4D79-81B5-C164D7AB84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192" y="966859"/>
            <a:ext cx="2743200" cy="1714500"/>
          </a:xfrm>
          <a:prstGeom prst="rect">
            <a:avLst/>
          </a:prstGeom>
        </p:spPr>
      </p:pic>
      <p:sp>
        <p:nvSpPr>
          <p:cNvPr id="9" name="矩形: 圓角化同側角落 8">
            <a:extLst>
              <a:ext uri="{FF2B5EF4-FFF2-40B4-BE49-F238E27FC236}">
                <a16:creationId xmlns:a16="http://schemas.microsoft.com/office/drawing/2014/main" id="{292E2C35-F288-4DD0-96A2-13BE8F7E3A7B}"/>
              </a:ext>
            </a:extLst>
          </p:cNvPr>
          <p:cNvSpPr/>
          <p:nvPr/>
        </p:nvSpPr>
        <p:spPr>
          <a:xfrm>
            <a:off x="521495" y="2424800"/>
            <a:ext cx="1449842" cy="428453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C35E1A"/>
              </a:gs>
              <a:gs pos="0">
                <a:srgbClr val="EB6C15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1" name="矩形: 圓角化同側角落 10">
            <a:extLst>
              <a:ext uri="{FF2B5EF4-FFF2-40B4-BE49-F238E27FC236}">
                <a16:creationId xmlns:a16="http://schemas.microsoft.com/office/drawing/2014/main" id="{B651CA70-D1E2-4FFE-9024-AC16B86243C9}"/>
              </a:ext>
            </a:extLst>
          </p:cNvPr>
          <p:cNvSpPr/>
          <p:nvPr/>
        </p:nvSpPr>
        <p:spPr>
          <a:xfrm>
            <a:off x="2028655" y="2424797"/>
            <a:ext cx="3236119" cy="428453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C35E1A"/>
              </a:gs>
              <a:gs pos="0">
                <a:srgbClr val="EB6C15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矩形: 圓角化同側角落 13">
            <a:extLst>
              <a:ext uri="{FF2B5EF4-FFF2-40B4-BE49-F238E27FC236}">
                <a16:creationId xmlns:a16="http://schemas.microsoft.com/office/drawing/2014/main" id="{2551AAC9-46A7-4738-B510-5F160ED01FE5}"/>
              </a:ext>
            </a:extLst>
          </p:cNvPr>
          <p:cNvSpPr/>
          <p:nvPr/>
        </p:nvSpPr>
        <p:spPr>
          <a:xfrm>
            <a:off x="5322093" y="2424796"/>
            <a:ext cx="3300411" cy="428453"/>
          </a:xfrm>
          <a:prstGeom prst="round2SameRect">
            <a:avLst>
              <a:gd name="adj1" fmla="val 9935"/>
              <a:gd name="adj2" fmla="val 0"/>
            </a:avLst>
          </a:prstGeom>
          <a:gradFill>
            <a:gsLst>
              <a:gs pos="95000">
                <a:srgbClr val="C35E1A"/>
              </a:gs>
              <a:gs pos="0">
                <a:srgbClr val="EB6C15"/>
              </a:gs>
            </a:gsLst>
            <a:lin ang="0" scaled="0"/>
          </a:gradFill>
          <a:ln>
            <a:gradFill>
              <a:gsLst>
                <a:gs pos="1000">
                  <a:schemeClr val="accent1">
                    <a:lumMod val="5000"/>
                    <a:lumOff val="95000"/>
                    <a:alpha val="69000"/>
                  </a:schemeClr>
                </a:gs>
                <a:gs pos="100000">
                  <a:schemeClr val="accent1">
                    <a:lumMod val="30000"/>
                    <a:lumOff val="7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63E1A486-9D50-4D0D-ABD1-13DCEE4942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995392"/>
              </p:ext>
            </p:extLst>
          </p:nvPr>
        </p:nvGraphicFramePr>
        <p:xfrm>
          <a:off x="521494" y="2464694"/>
          <a:ext cx="8101010" cy="2445592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1346016">
                  <a:extLst>
                    <a:ext uri="{9D8B030D-6E8A-4147-A177-3AD203B41FA5}">
                      <a16:colId xmlns:a16="http://schemas.microsoft.com/office/drawing/2014/main" val="1888140025"/>
                    </a:ext>
                  </a:extLst>
                </a:gridCol>
                <a:gridCol w="3458022">
                  <a:extLst>
                    <a:ext uri="{9D8B030D-6E8A-4147-A177-3AD203B41FA5}">
                      <a16:colId xmlns:a16="http://schemas.microsoft.com/office/drawing/2014/main" val="3485480092"/>
                    </a:ext>
                  </a:extLst>
                </a:gridCol>
                <a:gridCol w="3296972">
                  <a:extLst>
                    <a:ext uri="{9D8B030D-6E8A-4147-A177-3AD203B41FA5}">
                      <a16:colId xmlns:a16="http://schemas.microsoft.com/office/drawing/2014/main" val="3836106865"/>
                    </a:ext>
                  </a:extLst>
                </a:gridCol>
              </a:tblGrid>
              <a:tr h="449152">
                <a:tc>
                  <a:txBody>
                    <a:bodyPr/>
                    <a:lstStyle/>
                    <a:p>
                      <a:r>
                        <a:rPr lang="ja-JP" altLang="en-US" dirty="0" smtClean="0">
                          <a:solidFill>
                            <a:schemeClr val="bg1"/>
                          </a:solidFill>
                        </a:rPr>
                        <a:t>モデル名</a:t>
                      </a:r>
                      <a:endParaRPr lang="zh-TW" altLang="en-US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>
                          <a:solidFill>
                            <a:schemeClr val="bg1"/>
                          </a:solidFill>
                        </a:rPr>
                        <a:t>TBS-464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>
                          <a:solidFill>
                            <a:schemeClr val="bg1"/>
                          </a:solidFill>
                        </a:rPr>
                        <a:t>TBS-453DX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24721259"/>
                  </a:ext>
                </a:extLst>
              </a:tr>
              <a:tr h="567266">
                <a:tc>
                  <a:txBody>
                    <a:bodyPr/>
                    <a:lstStyle/>
                    <a:p>
                      <a:r>
                        <a:rPr lang="zh-TW" altLang="en-US" dirty="0"/>
                        <a:t>CPU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350" b="0" u="none" strike="noStrike" noProof="0" dirty="0"/>
                        <a:t>Intel® Celeron® N5105/N5095 4-core/4-thread processor</a:t>
                      </a:r>
                      <a:r>
                        <a:rPr lang="zh-TW" sz="1350" b="0" u="none" strike="noStrike" noProof="0" dirty="0" smtClean="0"/>
                        <a:t>,</a:t>
                      </a:r>
                      <a:r>
                        <a:rPr lang="en-US" altLang="zh-TW" sz="1350" b="0" u="none" strike="noStrike" baseline="0" noProof="0" dirty="0" smtClean="0"/>
                        <a:t> </a:t>
                      </a:r>
                      <a:r>
                        <a:rPr lang="ja-JP" altLang="en-US" sz="1350" b="0" u="none" strike="noStrike" baseline="0" noProof="0" dirty="0" smtClean="0"/>
                        <a:t>バースト時</a:t>
                      </a:r>
                      <a:r>
                        <a:rPr lang="zh-TW" sz="1350" b="0" u="none" strike="noStrike" noProof="0" dirty="0" smtClean="0"/>
                        <a:t>2</a:t>
                      </a:r>
                      <a:r>
                        <a:rPr lang="zh-TW" sz="1350" b="0" u="none" strike="noStrike" noProof="0" dirty="0"/>
                        <a:t>.9 GHz</a:t>
                      </a:r>
                      <a:endParaRPr lang="zh-TW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1" indent="0">
                        <a:buNone/>
                      </a:pPr>
                      <a:r>
                        <a:rPr lang="zh-TW" sz="1350" b="0" u="none" strike="noStrike" noProof="0" dirty="0"/>
                        <a:t>Intel® Celeron® J4115 4-core/4-thread processor, </a:t>
                      </a:r>
                      <a:r>
                        <a:rPr lang="ja-JP" altLang="en-US" sz="1350" b="0" u="none" strike="noStrike" noProof="0" dirty="0" smtClean="0"/>
                        <a:t>バースト時</a:t>
                      </a:r>
                      <a:r>
                        <a:rPr lang="zh-TW" sz="1350" b="0" u="none" strike="noStrike" noProof="0" dirty="0" smtClean="0"/>
                        <a:t>2</a:t>
                      </a:r>
                      <a:r>
                        <a:rPr lang="zh-TW" sz="1350" b="0" u="none" strike="noStrike" noProof="0" dirty="0"/>
                        <a:t>.5 GHz</a:t>
                      </a:r>
                      <a:endParaRPr lang="zh-TW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5970114"/>
                  </a:ext>
                </a:extLst>
              </a:tr>
              <a:tr h="423334">
                <a:tc>
                  <a:txBody>
                    <a:bodyPr/>
                    <a:lstStyle/>
                    <a:p>
                      <a:r>
                        <a:rPr lang="zh-TW" altLang="en-US" dirty="0"/>
                        <a:t>M.2 </a:t>
                      </a:r>
                      <a:r>
                        <a:rPr lang="ja-JP" altLang="en-US" dirty="0" smtClean="0"/>
                        <a:t>スロット</a:t>
                      </a:r>
                      <a:endParaRPr lang="zh-TW" alt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0">
                        <a:buNone/>
                      </a:pPr>
                      <a:r>
                        <a:rPr lang="zh-TW" sz="1350" b="0" u="none" strike="noStrike" noProof="0" dirty="0" smtClean="0"/>
                        <a:t>4x </a:t>
                      </a:r>
                      <a:r>
                        <a:rPr lang="zh-TW" sz="1350" b="0" u="none" strike="noStrike" noProof="0" dirty="0"/>
                        <a:t>M.2 2280 NVMe Gen3 x2 </a:t>
                      </a:r>
                      <a:r>
                        <a:rPr lang="ja-JP" altLang="en-US" sz="1350" b="0" u="none" strike="noStrike" noProof="0" dirty="0" smtClean="0"/>
                        <a:t>スロット</a:t>
                      </a:r>
                      <a:endParaRPr lang="zh-TW" sz="1350" b="0" i="0" u="none" strike="noStrike" baseline="30000" noProof="0" dirty="0">
                        <a:latin typeface="Arial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1" indent="0">
                        <a:buNone/>
                      </a:pPr>
                      <a:r>
                        <a:rPr lang="zh-TW" sz="1350" b="0" u="none" strike="noStrike" noProof="0" dirty="0" smtClean="0"/>
                        <a:t>4x </a:t>
                      </a:r>
                      <a:r>
                        <a:rPr lang="zh-TW" sz="1350" b="0" u="none" strike="noStrike" noProof="0" dirty="0"/>
                        <a:t>M.2 2280 SATA 6Gb/s </a:t>
                      </a:r>
                      <a:r>
                        <a:rPr lang="ja-JP" altLang="en-US" sz="1350" b="0" u="none" strike="noStrike" noProof="0" dirty="0" smtClean="0"/>
                        <a:t>スロット</a:t>
                      </a:r>
                      <a:endParaRPr lang="zh-TW" sz="1350" b="0" i="0" u="none" strike="noStrike" baseline="30000" noProof="0" dirty="0">
                        <a:latin typeface="Arial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6409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/>
                        <a:t>Etherne</a:t>
                      </a:r>
                      <a:r>
                        <a:rPr lang="zh-TW" altLang="en-US" dirty="0" smtClean="0"/>
                        <a:t>t</a:t>
                      </a:r>
                      <a:r>
                        <a:rPr lang="ja-JP" altLang="en-US" dirty="0" smtClean="0"/>
                        <a:t>ポート</a:t>
                      </a:r>
                      <a:endParaRPr lang="zh-TW" alt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77800" indent="0">
                        <a:tabLst/>
                      </a:pPr>
                      <a:r>
                        <a:rPr lang="zh-TW" altLang="en-US" dirty="0" smtClean="0"/>
                        <a:t>2x </a:t>
                      </a:r>
                      <a:r>
                        <a:rPr lang="zh-TW" altLang="en-US" dirty="0"/>
                        <a:t>2.5GbE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1" indent="0"/>
                      <a:r>
                        <a:rPr lang="zh-TW" altLang="en-US" dirty="0" smtClean="0"/>
                        <a:t>1x </a:t>
                      </a:r>
                      <a:r>
                        <a:rPr lang="zh-TW" altLang="en-US" dirty="0"/>
                        <a:t>10GbE</a:t>
                      </a:r>
                      <a:endParaRPr lang="zh-TW" dirty="0"/>
                    </a:p>
                    <a:p>
                      <a:pPr marL="177800" lvl="1" indent="0">
                        <a:buNone/>
                      </a:pPr>
                      <a:r>
                        <a:rPr lang="zh-TW" altLang="en-US" dirty="0" smtClean="0"/>
                        <a:t>1x </a:t>
                      </a:r>
                      <a:r>
                        <a:rPr lang="zh-TW" altLang="en-US" dirty="0"/>
                        <a:t>1GbE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96921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dirty="0"/>
                        <a:t>HDMI </a:t>
                      </a:r>
                      <a:r>
                        <a:rPr lang="ja-JP" altLang="en-US" dirty="0" smtClean="0"/>
                        <a:t>出力</a:t>
                      </a:r>
                      <a:endParaRPr lang="zh-TW" alt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0" indent="0">
                        <a:buNone/>
                      </a:pPr>
                      <a:r>
                        <a:rPr lang="zh-TW" sz="1350" b="0" u="none" strike="noStrike" noProof="0" dirty="0" smtClean="0"/>
                        <a:t>2</a:t>
                      </a:r>
                      <a:r>
                        <a:rPr lang="en-US" altLang="zh-TW" sz="1350" b="0" u="none" strike="noStrike" noProof="0" dirty="0" smtClean="0"/>
                        <a:t>x</a:t>
                      </a:r>
                      <a:r>
                        <a:rPr lang="en-US" altLang="zh-TW" sz="1350" b="0" u="none" strike="noStrike" noProof="0" dirty="0"/>
                        <a:t> </a:t>
                      </a:r>
                      <a:r>
                        <a:rPr lang="zh-TW" sz="1350" b="0" u="none" strike="noStrike" noProof="0" dirty="0"/>
                        <a:t>HDM</a:t>
                      </a:r>
                      <a:r>
                        <a:rPr lang="zh-TW" sz="1350" b="0" u="none" strike="noStrike" noProof="0" dirty="0" smtClean="0"/>
                        <a:t>I</a:t>
                      </a:r>
                      <a:r>
                        <a:rPr lang="en-US" altLang="zh-TW" sz="1350" b="0" u="none" strike="noStrike" noProof="0" dirty="0" smtClean="0"/>
                        <a:t> 2.0</a:t>
                      </a:r>
                      <a:r>
                        <a:rPr lang="zh-TW" sz="1350" b="0" u="none" strike="noStrike" noProof="0" dirty="0" smtClean="0"/>
                        <a:t> (</a:t>
                      </a:r>
                      <a:r>
                        <a:rPr lang="ja-JP" altLang="en-US" sz="1350" b="0" u="none" strike="noStrike" noProof="0" dirty="0" smtClean="0"/>
                        <a:t>最大解像度</a:t>
                      </a:r>
                      <a:r>
                        <a:rPr lang="zh-TW" sz="1350" b="0" u="none" strike="noStrike" noProof="0" dirty="0" smtClean="0"/>
                        <a:t>3</a:t>
                      </a:r>
                      <a:r>
                        <a:rPr lang="zh-TW" sz="1350" b="0" u="none" strike="noStrike" noProof="0" dirty="0"/>
                        <a:t>840 x 2160 @ 60Hz)</a:t>
                      </a:r>
                      <a:endParaRPr lang="zh-TW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77800" lvl="1" indent="0">
                        <a:buNone/>
                      </a:pPr>
                      <a:r>
                        <a:rPr lang="zh-TW" sz="1350" b="0" u="none" strike="noStrike" noProof="0" dirty="0" smtClean="0"/>
                        <a:t>1</a:t>
                      </a:r>
                      <a:r>
                        <a:rPr lang="en-US" altLang="zh-TW" sz="1350" b="0" u="none" strike="noStrike" noProof="0" dirty="0" smtClean="0"/>
                        <a:t>x</a:t>
                      </a:r>
                      <a:r>
                        <a:rPr lang="en-US" altLang="zh-TW" sz="1350" b="0" u="none" strike="noStrike" noProof="0" dirty="0"/>
                        <a:t> </a:t>
                      </a:r>
                      <a:r>
                        <a:rPr lang="zh-TW" sz="1350" b="0" u="none" strike="noStrike" noProof="0" dirty="0"/>
                        <a:t>HDMI 2.0 </a:t>
                      </a:r>
                      <a:r>
                        <a:rPr lang="en-US" altLang="zh-TW" sz="1350" b="0" u="none" strike="noStrike" noProof="0" dirty="0" smtClean="0"/>
                        <a:t>(</a:t>
                      </a:r>
                      <a:r>
                        <a:rPr lang="ja-JP" altLang="en-US" sz="1350" b="0" u="none" strike="noStrike" noProof="0" dirty="0" smtClean="0"/>
                        <a:t>最大解像度</a:t>
                      </a:r>
                      <a:r>
                        <a:rPr lang="zh-TW" sz="1350" b="0" u="none" strike="noStrike" noProof="0" dirty="0" smtClean="0"/>
                        <a:t>3</a:t>
                      </a:r>
                      <a:r>
                        <a:rPr lang="zh-TW" sz="1350" b="0" u="none" strike="noStrike" noProof="0" dirty="0"/>
                        <a:t>840 x 2160 @ 60Hz)</a:t>
                      </a:r>
                      <a:endParaRPr lang="zh-TW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4854569"/>
                  </a:ext>
                </a:extLst>
              </a:tr>
            </a:tbl>
          </a:graphicData>
        </a:graphic>
      </p:graphicFrame>
      <p:grpSp>
        <p:nvGrpSpPr>
          <p:cNvPr id="6" name="群組 5">
            <a:extLst>
              <a:ext uri="{FF2B5EF4-FFF2-40B4-BE49-F238E27FC236}">
                <a16:creationId xmlns:a16="http://schemas.microsoft.com/office/drawing/2014/main" id="{1219F972-B7C9-4B33-8502-87B5E9860035}"/>
              </a:ext>
            </a:extLst>
          </p:cNvPr>
          <p:cNvGrpSpPr/>
          <p:nvPr/>
        </p:nvGrpSpPr>
        <p:grpSpPr>
          <a:xfrm>
            <a:off x="1779950" y="2806970"/>
            <a:ext cx="3525209" cy="2028254"/>
            <a:chOff x="5209285" y="1967237"/>
            <a:chExt cx="3400157" cy="4285497"/>
          </a:xfrm>
        </p:grpSpPr>
        <p:pic>
          <p:nvPicPr>
            <p:cNvPr id="7" name="图片 57">
              <a:extLst>
                <a:ext uri="{FF2B5EF4-FFF2-40B4-BE49-F238E27FC236}">
                  <a16:creationId xmlns:a16="http://schemas.microsoft.com/office/drawing/2014/main" id="{897CC8A8-604B-4A07-9B0F-FA85E56EE1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3177624" y="4004841"/>
              <a:ext cx="4279554" cy="216232"/>
            </a:xfrm>
            <a:prstGeom prst="rect">
              <a:avLst/>
            </a:prstGeom>
          </p:spPr>
        </p:pic>
        <p:pic>
          <p:nvPicPr>
            <p:cNvPr id="8" name="图片 57">
              <a:extLst>
                <a:ext uri="{FF2B5EF4-FFF2-40B4-BE49-F238E27FC236}">
                  <a16:creationId xmlns:a16="http://schemas.microsoft.com/office/drawing/2014/main" id="{8CED5CE4-7284-4C05-A2B4-DE669D1FAA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6361548" y="3998899"/>
              <a:ext cx="4279555" cy="216232"/>
            </a:xfrm>
            <a:prstGeom prst="rect">
              <a:avLst/>
            </a:prstGeom>
          </p:spPr>
        </p:pic>
      </p:grpSp>
      <p:pic>
        <p:nvPicPr>
          <p:cNvPr id="18" name="圖片 17">
            <a:extLst>
              <a:ext uri="{FF2B5EF4-FFF2-40B4-BE49-F238E27FC236}">
                <a16:creationId xmlns:a16="http://schemas.microsoft.com/office/drawing/2014/main" id="{D66307F5-2951-4DB7-AD52-4D54984403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7122" y="1972732"/>
            <a:ext cx="3091476" cy="363543"/>
          </a:xfrm>
          <a:prstGeom prst="rect">
            <a:avLst/>
          </a:prstGeom>
        </p:spPr>
      </p:pic>
      <p:pic>
        <p:nvPicPr>
          <p:cNvPr id="4" name="圖片 12" descr="一張含有 文字, 室內, 電子用品, 投影機 的圖片&#10;&#10;自動產生的描述">
            <a:extLst>
              <a:ext uri="{FF2B5EF4-FFF2-40B4-BE49-F238E27FC236}">
                <a16:creationId xmlns:a16="http://schemas.microsoft.com/office/drawing/2014/main" id="{BA7E43CF-8776-4A13-860E-DFE78F80F3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5311" y="966859"/>
            <a:ext cx="27432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948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16">
            <a:extLst>
              <a:ext uri="{FF2B5EF4-FFF2-40B4-BE49-F238E27FC236}">
                <a16:creationId xmlns:a16="http://schemas.microsoft.com/office/drawing/2014/main" id="{C40FAF73-8CDB-4968-AFF1-D88278427153}"/>
              </a:ext>
            </a:extLst>
          </p:cNvPr>
          <p:cNvSpPr txBox="1">
            <a:spLocks/>
          </p:cNvSpPr>
          <p:nvPr/>
        </p:nvSpPr>
        <p:spPr>
          <a:xfrm>
            <a:off x="1360098" y="4783358"/>
            <a:ext cx="2805501" cy="22891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700"/>
              </a:lnSpc>
              <a:buNone/>
            </a:pPr>
            <a:r>
              <a:rPr lang="en-US" altLang="zh-TW" sz="500">
                <a:solidFill>
                  <a:srgbClr val="F1F0EE"/>
                </a:solidFill>
                <a:cs typeface="+mn-ea"/>
                <a:sym typeface="+mn-lt"/>
              </a:rPr>
              <a:t>Copyright</a:t>
            </a:r>
            <a:r>
              <a:rPr lang="en-US" altLang="zh-TW" sz="500" baseline="30000">
                <a:solidFill>
                  <a:srgbClr val="F1F0EE"/>
                </a:solidFill>
                <a:cs typeface="+mn-ea"/>
                <a:sym typeface="+mn-lt"/>
              </a:rPr>
              <a:t>©</a:t>
            </a:r>
            <a:r>
              <a:rPr lang="en-US" altLang="zh-TW" sz="500">
                <a:solidFill>
                  <a:srgbClr val="F1F0EE"/>
                </a:solidFill>
                <a:cs typeface="+mn-ea"/>
                <a:sym typeface="+mn-lt"/>
              </a:rPr>
              <a:t> 2021 QNAP Systems, Inc. All rights reserved. QNAP</a:t>
            </a:r>
            <a:r>
              <a:rPr lang="en-US" altLang="zh-TW" sz="500" baseline="30000">
                <a:solidFill>
                  <a:srgbClr val="F1F0EE"/>
                </a:solidFill>
                <a:cs typeface="+mn-ea"/>
                <a:sym typeface="+mn-lt"/>
              </a:rPr>
              <a:t>®</a:t>
            </a:r>
            <a:r>
              <a:rPr lang="en-US" altLang="zh-TW" sz="500">
                <a:solidFill>
                  <a:srgbClr val="F1F0EE"/>
                </a:solidFill>
                <a:cs typeface="+mn-ea"/>
                <a:sym typeface="+mn-lt"/>
              </a:rPr>
              <a:t> and other names of QNAP Products are proprietary marks or registered trademarks of QNAP Systems, Inc. Other products and company names mentioned herein are trademarks of their respective holders.</a:t>
            </a:r>
            <a:endParaRPr lang="zh-TW" altLang="en-US" sz="500">
              <a:solidFill>
                <a:srgbClr val="F1F0EE"/>
              </a:solidFill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05403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415DAC-5412-9E4B-B425-3A422A158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925" y="100847"/>
            <a:ext cx="7886700" cy="944523"/>
          </a:xfrm>
          <a:effectLst/>
        </p:spPr>
        <p:txBody>
          <a:bodyPr>
            <a:noAutofit/>
          </a:bodyPr>
          <a:lstStyle/>
          <a:p>
            <a:pPr algn="ctr">
              <a:lnSpc>
                <a:spcPts val="3400"/>
              </a:lnSpc>
            </a:pPr>
            <a:r>
              <a:rPr lang="en-US" altLang="ja-JP" sz="32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QTS 5.0 + Linux</a:t>
            </a:r>
            <a:r>
              <a:rPr lang="ja-JP" altLang="en-US" sz="32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カーネル</a:t>
            </a:r>
            <a:r>
              <a:rPr lang="en-US" altLang="ja-JP" sz="32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5.10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A7C1C2-4914-4D49-8829-EB3980042B45}"/>
              </a:ext>
            </a:extLst>
          </p:cNvPr>
          <p:cNvSpPr/>
          <p:nvPr/>
        </p:nvSpPr>
        <p:spPr>
          <a:xfrm>
            <a:off x="446555" y="1219686"/>
            <a:ext cx="8500595" cy="93871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ts val="2200"/>
              </a:lnSpc>
              <a:buClr>
                <a:srgbClr val="FFCC99"/>
              </a:buClr>
              <a:buSzPct val="70000"/>
            </a:pPr>
            <a:r>
              <a:rPr lang="en-US" altLang="ja-JP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TBS-464</a:t>
            </a:r>
            <a:r>
              <a:rPr lang="ja-JP" altLang="en-US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は</a:t>
            </a:r>
            <a:r>
              <a:rPr lang="en-US" altLang="ja-JP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Linux</a:t>
            </a:r>
            <a:r>
              <a:rPr lang="ja-JP" altLang="en-US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カーネル</a:t>
            </a:r>
            <a:r>
              <a:rPr lang="en-US" altLang="ja-JP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5.10</a:t>
            </a:r>
            <a:r>
              <a:rPr lang="ja-JP" altLang="en-US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を</a:t>
            </a:r>
            <a:r>
              <a:rPr lang="ja-JP" altLang="en-US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使用する</a:t>
            </a:r>
            <a:r>
              <a:rPr lang="en-US" altLang="ja-JP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QTS5.0</a:t>
            </a:r>
            <a:r>
              <a:rPr lang="ja-JP" altLang="en-US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を採用。</a:t>
            </a:r>
            <a:r>
              <a:rPr lang="en-US" altLang="ja-JP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Intel®Celeron®N5105</a:t>
            </a:r>
            <a:r>
              <a:rPr lang="en-US" altLang="ja-JP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/ N5095</a:t>
            </a:r>
            <a:r>
              <a:rPr lang="ja-JP" altLang="en-US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の最高のパフォーマン</a:t>
            </a:r>
            <a:r>
              <a:rPr lang="ja-JP" altLang="en-US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ス</a:t>
            </a:r>
            <a:r>
              <a:rPr lang="ja-JP" altLang="en-US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ご提供しま</a:t>
            </a:r>
            <a:r>
              <a:rPr lang="ja-JP" altLang="en-US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す。 </a:t>
            </a:r>
            <a:r>
              <a:rPr lang="en-US" altLang="ja-JP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QTS 5.0</a:t>
            </a:r>
            <a:r>
              <a:rPr lang="ja-JP" altLang="en-US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は、システム全体のパフォーマンスと</a:t>
            </a:r>
            <a:r>
              <a:rPr lang="en-US" altLang="ja-JP" sz="15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NVMe</a:t>
            </a:r>
            <a:r>
              <a:rPr lang="en-US" altLang="ja-JP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SSD</a:t>
            </a:r>
            <a:r>
              <a:rPr lang="ja-JP" altLang="en-US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のオーバープロビジョニングとキャッシュのパフォーマンスを最適化</a:t>
            </a:r>
            <a:r>
              <a:rPr lang="ja-JP" altLang="en-US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し、</a:t>
            </a:r>
            <a:r>
              <a:rPr lang="en-US" altLang="ja-JP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TBS-464</a:t>
            </a:r>
            <a:r>
              <a:rPr lang="ja-JP" altLang="en-US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の</a:t>
            </a:r>
            <a:r>
              <a:rPr lang="ja-JP" altLang="en-US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性能</a:t>
            </a:r>
            <a:r>
              <a:rPr lang="ja-JP" altLang="en-US" sz="15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を余すことなく使用できます。</a:t>
            </a:r>
            <a:endParaRPr lang="ja-JP" altLang="en-US" sz="15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7" name="TextBox 22">
            <a:extLst>
              <a:ext uri="{FF2B5EF4-FFF2-40B4-BE49-F238E27FC236}">
                <a16:creationId xmlns:a16="http://schemas.microsoft.com/office/drawing/2014/main" id="{C687A300-BA74-A245-90A5-CE10CDE8760D}"/>
              </a:ext>
            </a:extLst>
          </p:cNvPr>
          <p:cNvSpPr txBox="1"/>
          <p:nvPr/>
        </p:nvSpPr>
        <p:spPr>
          <a:xfrm>
            <a:off x="1861089" y="4238415"/>
            <a:ext cx="1537308" cy="5847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lnSpc>
                <a:spcPts val="1800"/>
              </a:lnSpc>
              <a:defRPr/>
            </a:pPr>
            <a:r>
              <a:rPr lang="en-US" altLang="zh-TW" sz="3200" b="1" dirty="0">
                <a:solidFill>
                  <a:srgbClr val="D2660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2.9</a:t>
            </a:r>
            <a:r>
              <a:rPr lang="en-US" altLang="zh-TW" sz="1800" b="1" dirty="0">
                <a:solidFill>
                  <a:srgbClr val="D2660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GHz</a:t>
            </a:r>
          </a:p>
          <a:p>
            <a:pPr eaLnBrk="1" hangingPunct="1">
              <a:lnSpc>
                <a:spcPts val="1800"/>
              </a:lnSpc>
              <a:defRPr/>
            </a:pP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バースト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時</a:t>
            </a:r>
            <a:endParaRPr lang="en-US" sz="18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8" name="TextBox 22">
            <a:extLst>
              <a:ext uri="{FF2B5EF4-FFF2-40B4-BE49-F238E27FC236}">
                <a16:creationId xmlns:a16="http://schemas.microsoft.com/office/drawing/2014/main" id="{1BD47BDA-633D-794E-B080-C6D044F704F7}"/>
              </a:ext>
            </a:extLst>
          </p:cNvPr>
          <p:cNvSpPr txBox="1"/>
          <p:nvPr/>
        </p:nvSpPr>
        <p:spPr>
          <a:xfrm>
            <a:off x="446555" y="3380428"/>
            <a:ext cx="2983657" cy="5847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lnSpc>
                <a:spcPts val="1800"/>
              </a:lnSpc>
              <a:defRPr/>
            </a:pPr>
            <a:r>
              <a:rPr lang="en-US" altLang="zh-TW" sz="3200" b="1">
                <a:solidFill>
                  <a:srgbClr val="D2660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N5105/ N5095</a:t>
            </a:r>
          </a:p>
          <a:p>
            <a:pPr eaLnBrk="1" hangingPunct="1">
              <a:lnSpc>
                <a:spcPts val="1800"/>
              </a:lnSpc>
              <a:defRPr/>
            </a:pPr>
            <a:r>
              <a:rPr 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Jasper</a:t>
            </a:r>
            <a:r>
              <a:rPr lang="en-US" sz="180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Lake </a:t>
            </a: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39177977-DDF4-7C4E-8102-69B3D5713D9F}"/>
              </a:ext>
            </a:extLst>
          </p:cNvPr>
          <p:cNvSpPr txBox="1"/>
          <p:nvPr/>
        </p:nvSpPr>
        <p:spPr>
          <a:xfrm>
            <a:off x="6160059" y="3524194"/>
            <a:ext cx="1537308" cy="5847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lnSpc>
                <a:spcPts val="1800"/>
              </a:lnSpc>
              <a:defRPr/>
            </a:pPr>
            <a:r>
              <a:rPr lang="en-US" altLang="zh-TW" sz="3200" b="1">
                <a:solidFill>
                  <a:srgbClr val="D2660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4</a:t>
            </a:r>
            <a:r>
              <a:rPr lang="en-US" altLang="zh-TW" b="1">
                <a:solidFill>
                  <a:srgbClr val="D2660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-c</a:t>
            </a:r>
            <a:r>
              <a:rPr lang="en-US" altLang="zh-CN" b="1">
                <a:solidFill>
                  <a:srgbClr val="D2660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ore</a:t>
            </a:r>
            <a:endParaRPr lang="en-US" altLang="zh-TW" sz="1800" b="1">
              <a:solidFill>
                <a:srgbClr val="D26604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eaLnBrk="1" hangingPunct="1">
              <a:lnSpc>
                <a:spcPts val="1800"/>
              </a:lnSpc>
              <a:defRPr/>
            </a:pPr>
            <a:r>
              <a:rPr lang="en-US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4-thread</a:t>
            </a:r>
            <a:endParaRPr lang="en-US" sz="180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1" name="TextBox 22">
            <a:extLst>
              <a:ext uri="{FF2B5EF4-FFF2-40B4-BE49-F238E27FC236}">
                <a16:creationId xmlns:a16="http://schemas.microsoft.com/office/drawing/2014/main" id="{9A9EBB34-6C88-1649-BAD8-A6B2F2A7795B}"/>
              </a:ext>
            </a:extLst>
          </p:cNvPr>
          <p:cNvSpPr txBox="1"/>
          <p:nvPr/>
        </p:nvSpPr>
        <p:spPr>
          <a:xfrm>
            <a:off x="446555" y="2439199"/>
            <a:ext cx="3156871" cy="815596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lnSpc>
                <a:spcPts val="1800"/>
              </a:lnSpc>
              <a:defRPr/>
            </a:pPr>
            <a:r>
              <a:rPr lang="en-US" altLang="zh-TW" sz="3200" b="1" dirty="0">
                <a:solidFill>
                  <a:srgbClr val="D2660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AES-NI </a:t>
            </a:r>
            <a:r>
              <a:rPr lang="ja-JP" altLang="en-US" b="1" dirty="0" smtClean="0">
                <a:solidFill>
                  <a:srgbClr val="D2660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暗号化</a:t>
            </a:r>
            <a:endParaRPr lang="en-US" altLang="zh-TW" sz="1800" b="1" dirty="0">
              <a:solidFill>
                <a:srgbClr val="D26604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>
              <a:lnSpc>
                <a:spcPts val="1800"/>
              </a:lnSpc>
              <a:defRPr/>
            </a:pP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ボ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リュームとフォルダ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の</a:t>
            </a:r>
            <a:endParaRPr lang="en-US" altLang="ja-JP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>
              <a:lnSpc>
                <a:spcPts val="1800"/>
              </a:lnSpc>
              <a:defRPr/>
            </a:pP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暗号化をサ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ポート</a:t>
            </a:r>
            <a:endParaRPr lang="en-US" sz="18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B38B6424-64DA-3B41-8504-5A8AF846E238}"/>
              </a:ext>
            </a:extLst>
          </p:cNvPr>
          <p:cNvSpPr txBox="1"/>
          <p:nvPr/>
        </p:nvSpPr>
        <p:spPr>
          <a:xfrm>
            <a:off x="5826527" y="2502224"/>
            <a:ext cx="3438938" cy="584763"/>
          </a:xfrm>
          <a:prstGeom prst="rect">
            <a:avLst/>
          </a:prstGeom>
          <a:noFill/>
        </p:spPr>
        <p:txBody>
          <a:bodyPr wrap="square" lIns="121908" tIns="60954" rIns="121908" bIns="60954">
            <a:spAutoFit/>
          </a:bodyPr>
          <a:lstStyle/>
          <a:p>
            <a:pPr eaLnBrk="1" hangingPunct="1">
              <a:lnSpc>
                <a:spcPts val="1800"/>
              </a:lnSpc>
              <a:defRPr/>
            </a:pPr>
            <a:r>
              <a:rPr lang="en-US" altLang="zh-TW" sz="3200" b="1" dirty="0">
                <a:solidFill>
                  <a:srgbClr val="D2660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GPU </a:t>
            </a:r>
            <a:r>
              <a:rPr lang="ja-JP" altLang="en-US" b="1" dirty="0">
                <a:solidFill>
                  <a:srgbClr val="D2660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最大</a:t>
            </a:r>
            <a:r>
              <a:rPr lang="en-US" altLang="zh-CN" b="1" dirty="0" smtClean="0">
                <a:solidFill>
                  <a:srgbClr val="D2660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r>
              <a:rPr lang="en-US" altLang="zh-CN" b="1" dirty="0">
                <a:solidFill>
                  <a:srgbClr val="D26604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800 MHz</a:t>
            </a:r>
            <a:endParaRPr lang="en-US" altLang="zh-TW" sz="1800" b="1" dirty="0">
              <a:solidFill>
                <a:srgbClr val="D26604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eaLnBrk="1" hangingPunct="1">
              <a:lnSpc>
                <a:spcPts val="1800"/>
              </a:lnSpc>
              <a:defRPr/>
            </a:pPr>
            <a:r>
              <a:rPr lang="en-US" altLang="zh-CN" sz="18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UHD </a:t>
            </a:r>
            <a:r>
              <a:rPr lang="en-US" altLang="zh-CN" sz="18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Graphics </a:t>
            </a:r>
            <a:endParaRPr lang="en-US" sz="18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5" name="圖形 4">
            <a:extLst>
              <a:ext uri="{FF2B5EF4-FFF2-40B4-BE49-F238E27FC236}">
                <a16:creationId xmlns:a16="http://schemas.microsoft.com/office/drawing/2014/main" id="{641190DE-9D2C-4BC3-9C14-C13536CDD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915710" y="3272673"/>
            <a:ext cx="1342090" cy="134209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69131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xfrm>
            <a:off x="211668" y="110559"/>
            <a:ext cx="8692090" cy="82296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3200"/>
            </a:pPr>
            <a:r>
              <a:rPr lang="en-US" altLang="ja-JP" sz="30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SSD</a:t>
            </a:r>
            <a:r>
              <a:rPr lang="ja-JP" altLang="en-US" sz="30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オ</a:t>
            </a:r>
            <a:r>
              <a:rPr lang="ja-JP" altLang="en-US" sz="30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ーバープロビジョニングとは</a:t>
            </a:r>
          </a:p>
        </p:txBody>
      </p:sp>
      <p:sp>
        <p:nvSpPr>
          <p:cNvPr id="26" name="內容版面配置區 1">
            <a:extLst>
              <a:ext uri="{FF2B5EF4-FFF2-40B4-BE49-F238E27FC236}">
                <a16:creationId xmlns:a16="http://schemas.microsoft.com/office/drawing/2014/main" id="{6F286F3D-5343-4C89-8CCE-A86136270D67}"/>
              </a:ext>
            </a:extLst>
          </p:cNvPr>
          <p:cNvSpPr txBox="1">
            <a:spLocks/>
          </p:cNvSpPr>
          <p:nvPr/>
        </p:nvSpPr>
        <p:spPr>
          <a:xfrm>
            <a:off x="275953" y="1107313"/>
            <a:ext cx="8627805" cy="6716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marL="177800" indent="-177800">
              <a:buClr>
                <a:srgbClr val="E2CB9E"/>
              </a:buClr>
              <a:buFont typeface="Arial" panose="020B0604020202020204" pitchFamily="34" charset="0"/>
              <a:buChar char="•"/>
            </a:pPr>
            <a:r>
              <a:rPr kumimoji="1" lang="en-US" altLang="ja-JP" sz="1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SSD</a:t>
            </a:r>
            <a:r>
              <a:rPr kumimoji="1" lang="ja-JP" altLang="en-US" sz="1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オーバープロビジョニングは、書き込</a:t>
            </a:r>
            <a:r>
              <a:rPr kumimoji="1" lang="ja-JP" altLang="en-US" sz="16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み</a:t>
            </a:r>
            <a:r>
              <a:rPr kumimoji="1" lang="ja-JP" altLang="en-US" sz="1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回数</a:t>
            </a:r>
            <a:r>
              <a:rPr kumimoji="1" lang="ja-JP" altLang="en-US" sz="16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を最小限に抑え、</a:t>
            </a:r>
            <a:r>
              <a:rPr kumimoji="1" lang="en-US" altLang="ja-JP" sz="1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SSD</a:t>
            </a:r>
            <a:r>
              <a:rPr kumimoji="1" lang="ja-JP" altLang="en-US" sz="1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にスペースを予</a:t>
            </a:r>
            <a:r>
              <a:rPr kumimoji="1" lang="ja-JP" altLang="en-US" sz="16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約</a:t>
            </a:r>
            <a:r>
              <a:rPr kumimoji="1" lang="ja-JP" altLang="en-US" sz="1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することで、</a:t>
            </a:r>
            <a:r>
              <a:rPr kumimoji="1" lang="ja-JP" altLang="en-US" sz="16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一</a:t>
            </a:r>
            <a:r>
              <a:rPr kumimoji="1" lang="ja-JP" altLang="en-US" sz="1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貫したパフォーマンスと耐久性を向上さ</a:t>
            </a:r>
            <a:r>
              <a:rPr kumimoji="1" lang="ja-JP" altLang="en-US" sz="16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せ</a:t>
            </a:r>
            <a:r>
              <a:rPr kumimoji="1" lang="ja-JP" altLang="en-US" sz="1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ま</a:t>
            </a:r>
            <a:r>
              <a:rPr kumimoji="1" lang="ja-JP" altLang="en-US" sz="16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す。</a:t>
            </a:r>
            <a:endParaRPr kumimoji="1" lang="ja-JP" altLang="en-US" sz="16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177800" indent="-177800">
              <a:buClr>
                <a:srgbClr val="E2CB9E"/>
              </a:buClr>
              <a:buFont typeface="Arial" panose="020B0604020202020204" pitchFamily="34" charset="0"/>
              <a:buChar char="•"/>
            </a:pPr>
            <a:r>
              <a:rPr kumimoji="1" lang="ja-JP" altLang="en-US" sz="1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理由</a:t>
            </a:r>
            <a:r>
              <a:rPr kumimoji="1" lang="ja-JP" altLang="en-US" sz="16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：</a:t>
            </a:r>
            <a:r>
              <a:rPr kumimoji="1" lang="ja-JP" altLang="en-US" sz="1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意図しな</a:t>
            </a:r>
            <a:r>
              <a:rPr kumimoji="1" lang="ja-JP" altLang="en-US" sz="1600" b="1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いタイミングでのガ</a:t>
            </a:r>
            <a:r>
              <a:rPr kumimoji="1" lang="ja-JP" altLang="en-US" sz="1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ベージコレクションを回避するため</a:t>
            </a:r>
          </a:p>
        </p:txBody>
      </p:sp>
      <p:sp>
        <p:nvSpPr>
          <p:cNvPr id="96" name="語音泡泡: 圓角矩形 95">
            <a:extLst>
              <a:ext uri="{FF2B5EF4-FFF2-40B4-BE49-F238E27FC236}">
                <a16:creationId xmlns:a16="http://schemas.microsoft.com/office/drawing/2014/main" id="{3F13F4EC-8D6A-4118-B068-AC550699C2D8}"/>
              </a:ext>
            </a:extLst>
          </p:cNvPr>
          <p:cNvSpPr/>
          <p:nvPr/>
        </p:nvSpPr>
        <p:spPr>
          <a:xfrm>
            <a:off x="4606019" y="2080238"/>
            <a:ext cx="3661074" cy="566947"/>
          </a:xfrm>
          <a:prstGeom prst="wedgeRoundRectCallout">
            <a:avLst>
              <a:gd name="adj1" fmla="val -418"/>
              <a:gd name="adj2" fmla="val 87916"/>
              <a:gd name="adj3" fmla="val 16667"/>
            </a:avLst>
          </a:prstGeom>
          <a:solidFill>
            <a:srgbClr val="E2CB9E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88" name="Shape 171">
            <a:extLst>
              <a:ext uri="{FF2B5EF4-FFF2-40B4-BE49-F238E27FC236}">
                <a16:creationId xmlns:a16="http://schemas.microsoft.com/office/drawing/2014/main" id="{771767F3-F6D5-4C7B-901C-BB38552EE1EE}"/>
              </a:ext>
            </a:extLst>
          </p:cNvPr>
          <p:cNvSpPr/>
          <p:nvPr/>
        </p:nvSpPr>
        <p:spPr>
          <a:xfrm>
            <a:off x="1615078" y="2921692"/>
            <a:ext cx="2251139" cy="1788934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grpSp>
        <p:nvGrpSpPr>
          <p:cNvPr id="289" name="群組 288">
            <a:extLst>
              <a:ext uri="{FF2B5EF4-FFF2-40B4-BE49-F238E27FC236}">
                <a16:creationId xmlns:a16="http://schemas.microsoft.com/office/drawing/2014/main" id="{A5F993D4-F51D-4D3F-83E2-EB3AAAFC21C5}"/>
              </a:ext>
            </a:extLst>
          </p:cNvPr>
          <p:cNvGrpSpPr/>
          <p:nvPr/>
        </p:nvGrpSpPr>
        <p:grpSpPr>
          <a:xfrm>
            <a:off x="1787016" y="3005286"/>
            <a:ext cx="1979307" cy="1428287"/>
            <a:chOff x="2462789" y="3160377"/>
            <a:chExt cx="2035600" cy="1468906"/>
          </a:xfrm>
        </p:grpSpPr>
        <p:graphicFrame>
          <p:nvGraphicFramePr>
            <p:cNvPr id="290" name="Shape 177">
              <a:extLst>
                <a:ext uri="{FF2B5EF4-FFF2-40B4-BE49-F238E27FC236}">
                  <a16:creationId xmlns:a16="http://schemas.microsoft.com/office/drawing/2014/main" id="{0CBE6238-0860-413D-B7B2-D72A84FA117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28931039"/>
                </p:ext>
              </p:extLst>
            </p:nvPr>
          </p:nvGraphicFramePr>
          <p:xfrm>
            <a:off x="2462789" y="3912813"/>
            <a:ext cx="983099" cy="680689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 dirty="0">
                            <a:solidFill>
                              <a:srgbClr val="FFFFFF"/>
                            </a:solidFill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marL="91450" marR="91450" marT="45725" marB="457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marL="91450" marR="91450" marT="45725" marB="457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291" name="Shape 184">
              <a:extLst>
                <a:ext uri="{FF2B5EF4-FFF2-40B4-BE49-F238E27FC236}">
                  <a16:creationId xmlns:a16="http://schemas.microsoft.com/office/drawing/2014/main" id="{83CFC4BB-D2D9-49A4-BBD7-64D869DDE88E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360019795"/>
                </p:ext>
              </p:extLst>
            </p:nvPr>
          </p:nvGraphicFramePr>
          <p:xfrm>
            <a:off x="3515288" y="3914443"/>
            <a:ext cx="983101" cy="714840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7957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77957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43085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marL="91450" marR="91450" marT="45725" marB="45725">
                      <a:solidFill>
                        <a:schemeClr val="accent5">
                          <a:lumMod val="7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marL="91450" marR="91450" marT="45725" marB="45725">
                      <a:solidFill>
                        <a:schemeClr val="accent5">
                          <a:lumMod val="7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51988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marL="91450" marR="91450" marT="45725" marB="45725">
                      <a:solidFill>
                        <a:schemeClr val="accent5">
                          <a:lumMod val="75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endParaRPr lang="en-US" altLang="zh-TW" sz="1400" b="1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marL="91450" marR="91450" marT="45725" marB="45725">
                      <a:solidFill>
                        <a:schemeClr val="accent5">
                          <a:lumMod val="75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292" name="Shape 177">
              <a:extLst>
                <a:ext uri="{FF2B5EF4-FFF2-40B4-BE49-F238E27FC236}">
                  <a16:creationId xmlns:a16="http://schemas.microsoft.com/office/drawing/2014/main" id="{38947C5F-6EA6-42FF-9489-86283F27152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568387049"/>
                </p:ext>
              </p:extLst>
            </p:nvPr>
          </p:nvGraphicFramePr>
          <p:xfrm>
            <a:off x="2462789" y="3161600"/>
            <a:ext cx="983099" cy="680689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marL="91450" marR="91450" marT="45725" marB="457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marL="91450" marR="91450" marT="45725" marB="457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293" name="Shape 177">
              <a:extLst>
                <a:ext uri="{FF2B5EF4-FFF2-40B4-BE49-F238E27FC236}">
                  <a16:creationId xmlns:a16="http://schemas.microsoft.com/office/drawing/2014/main" id="{2CCE4E1E-2E9C-422C-9760-42F0E61D9FB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155738404"/>
                </p:ext>
              </p:extLst>
            </p:nvPr>
          </p:nvGraphicFramePr>
          <p:xfrm>
            <a:off x="3515290" y="3160377"/>
            <a:ext cx="983099" cy="680689"/>
          </p:xfrm>
          <a:graphic>
            <a:graphicData uri="http://schemas.openxmlformats.org/drawingml/2006/table">
              <a:tbl>
                <a:tblPr>
                  <a:noFill/>
                </a:tblPr>
                <a:tblGrid>
                  <a:gridCol w="474649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81263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330933"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zh-TW" b="1">
                            <a:solidFill>
                              <a:schemeClr val="lt1"/>
                            </a:solidFill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D</a:t>
                        </a:r>
                        <a:endParaRPr sz="1400" b="1" strike="noStrike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rtl="0">
                          <a:spcBef>
                            <a:spcPts val="0"/>
                          </a:spcBef>
                          <a:spcAft>
                            <a:spcPts val="0"/>
                          </a:spcAft>
                          <a:buNone/>
                        </a:pPr>
                        <a:r>
                          <a:rPr lang="af-ZA" b="1">
                            <a:solidFill>
                              <a:srgbClr val="FFFFFF"/>
                            </a:solidFill>
                            <a:latin typeface="+mn-lt"/>
                            <a:ea typeface="+mn-ea"/>
                            <a:cs typeface="+mn-ea"/>
                            <a:sym typeface="+mn-lt"/>
                          </a:rPr>
                          <a:t>D</a:t>
                        </a:r>
                      </a:p>
                    </a:txBody>
                    <a:tcPr marL="91450" marR="91450" marT="45725" marB="45725">
                      <a:solidFill>
                        <a:srgbClr val="00B050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330933"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en-US" altLang="zh-TW" sz="1400" b="1" i="0" u="none" strike="noStrike" noProof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marL="91450" marR="91450" marT="45725" marB="457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lvl="0" algn="ctr">
                          <a:buNone/>
                        </a:pPr>
                        <a:endParaRPr lang="af-ZA" altLang="zh-TW" sz="1400" b="1" i="0" u="none" strike="noStrike" noProof="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endParaRPr>
                      </a:p>
                    </a:txBody>
                    <a:tcPr marL="91450" marR="91450" marT="45725" marB="457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</a:tbl>
            </a:graphicData>
          </a:graphic>
        </p:graphicFrame>
      </p:grpSp>
      <p:sp>
        <p:nvSpPr>
          <p:cNvPr id="294" name="矩形: 圓角 23">
            <a:extLst>
              <a:ext uri="{FF2B5EF4-FFF2-40B4-BE49-F238E27FC236}">
                <a16:creationId xmlns:a16="http://schemas.microsoft.com/office/drawing/2014/main" id="{E41B7168-E0C7-402D-9769-82548CF60D64}"/>
              </a:ext>
            </a:extLst>
          </p:cNvPr>
          <p:cNvSpPr/>
          <p:nvPr/>
        </p:nvSpPr>
        <p:spPr>
          <a:xfrm>
            <a:off x="1611441" y="4490440"/>
            <a:ext cx="2251139" cy="443128"/>
          </a:xfrm>
          <a:prstGeom prst="roundRect">
            <a:avLst>
              <a:gd name="adj" fmla="val 0"/>
            </a:avLst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203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6</a:t>
            </a:r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ページの新しいデータをすべて</a:t>
            </a:r>
            <a:r>
              <a:rPr lang="en-US" altLang="ja-JP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SSD</a:t>
            </a:r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に保存することはできません</a:t>
            </a:r>
          </a:p>
        </p:txBody>
      </p:sp>
      <p:graphicFrame>
        <p:nvGraphicFramePr>
          <p:cNvPr id="295" name="Shape 189">
            <a:extLst>
              <a:ext uri="{FF2B5EF4-FFF2-40B4-BE49-F238E27FC236}">
                <a16:creationId xmlns:a16="http://schemas.microsoft.com/office/drawing/2014/main" id="{094D4344-12FD-4DA7-A9EF-AD60E1C963E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9790293"/>
              </p:ext>
            </p:extLst>
          </p:nvPr>
        </p:nvGraphicFramePr>
        <p:xfrm>
          <a:off x="422873" y="2302621"/>
          <a:ext cx="1135504" cy="24153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503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52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56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N</a:t>
                      </a:r>
                      <a:endParaRPr sz="1400" b="1">
                        <a:solidFill>
                          <a:srgbClr val="FFFFFF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New</a:t>
                      </a:r>
                      <a:r>
                        <a:rPr lang="en-US" sz="1050" b="1" baseline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Data</a:t>
                      </a:r>
                      <a:endParaRPr sz="1050" b="1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563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4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D</a:t>
                      </a:r>
                      <a:endParaRPr sz="1400" b="1">
                        <a:solidFill>
                          <a:srgbClr val="FFFFFF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Valid Data</a:t>
                      </a:r>
                      <a:endParaRPr sz="1050" b="1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 strike="sngStrike">
                        <a:solidFill>
                          <a:srgbClr val="FFFFFF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Invalid </a:t>
                      </a:r>
                      <a:r>
                        <a:rPr lang="en-US" altLang="zh-TW" sz="1050" b="1" baseline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Data</a:t>
                      </a:r>
                      <a:endParaRPr lang="zh-TW" sz="1050" b="1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>
                        <a:solidFill>
                          <a:srgbClr val="FFFFFF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OP</a:t>
                      </a:r>
                      <a:endParaRPr sz="1050" b="1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038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1">
                        <a:solidFill>
                          <a:srgbClr val="FFFFFF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050" b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OP</a:t>
                      </a:r>
                      <a:r>
                        <a:rPr lang="ja-JP" altLang="en-US" sz="105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 </a:t>
                      </a:r>
                      <a:r>
                        <a:rPr lang="en-US" altLang="ja-JP" sz="105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W/</a:t>
                      </a:r>
                    </a:p>
                    <a:p>
                      <a:pPr marL="0" lvl="0" indent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Invalid data</a:t>
                      </a:r>
                      <a:endParaRPr sz="1050" b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96" name="Shape 182">
            <a:extLst>
              <a:ext uri="{FF2B5EF4-FFF2-40B4-BE49-F238E27FC236}">
                <a16:creationId xmlns:a16="http://schemas.microsoft.com/office/drawing/2014/main" id="{A021AB25-6280-452D-9054-CE1B7BA9CE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4695103"/>
              </p:ext>
            </p:extLst>
          </p:nvPr>
        </p:nvGraphicFramePr>
        <p:xfrm>
          <a:off x="1789528" y="2261240"/>
          <a:ext cx="953328" cy="6869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66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66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N</a:t>
                      </a:r>
                      <a:endParaRPr sz="1600" b="1">
                        <a:solidFill>
                          <a:schemeClr val="lt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N</a:t>
                      </a:r>
                      <a:endParaRPr sz="1600" b="1">
                        <a:solidFill>
                          <a:srgbClr val="FFFFFF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N</a:t>
                      </a:r>
                      <a:endParaRPr sz="1600" b="1">
                        <a:solidFill>
                          <a:srgbClr val="FFFFFF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97" name="Shape 182">
            <a:extLst>
              <a:ext uri="{FF2B5EF4-FFF2-40B4-BE49-F238E27FC236}">
                <a16:creationId xmlns:a16="http://schemas.microsoft.com/office/drawing/2014/main" id="{DB9C6BB1-BF47-4518-A50A-7E8DE4E2B34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1445921"/>
              </p:ext>
            </p:extLst>
          </p:nvPr>
        </p:nvGraphicFramePr>
        <p:xfrm>
          <a:off x="2810930" y="2253787"/>
          <a:ext cx="955378" cy="6869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7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7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N</a:t>
                      </a:r>
                      <a:endParaRPr sz="1600" b="1">
                        <a:solidFill>
                          <a:schemeClr val="lt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N</a:t>
                      </a:r>
                      <a:endParaRPr sz="1600" b="1">
                        <a:solidFill>
                          <a:srgbClr val="FFFFFF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4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>
                        <a:solidFill>
                          <a:srgbClr val="FFFFFF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altLang="zh-TW" sz="1600" b="1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98" name="群組 297">
            <a:extLst>
              <a:ext uri="{FF2B5EF4-FFF2-40B4-BE49-F238E27FC236}">
                <a16:creationId xmlns:a16="http://schemas.microsoft.com/office/drawing/2014/main" id="{C85A4AFF-74CC-4A3C-8132-9DEDAD03FD12}"/>
              </a:ext>
            </a:extLst>
          </p:cNvPr>
          <p:cNvGrpSpPr/>
          <p:nvPr/>
        </p:nvGrpSpPr>
        <p:grpSpPr>
          <a:xfrm>
            <a:off x="2961868" y="2465259"/>
            <a:ext cx="602925" cy="602926"/>
            <a:chOff x="7316158" y="2699146"/>
            <a:chExt cx="620073" cy="620073"/>
          </a:xfrm>
        </p:grpSpPr>
        <p:sp>
          <p:nvSpPr>
            <p:cNvPr id="299" name="Shape 180">
              <a:extLst>
                <a:ext uri="{FF2B5EF4-FFF2-40B4-BE49-F238E27FC236}">
                  <a16:creationId xmlns:a16="http://schemas.microsoft.com/office/drawing/2014/main" id="{1AD91C91-94C1-4F27-8693-405B16FE4EBB}"/>
                </a:ext>
              </a:extLst>
            </p:cNvPr>
            <p:cNvSpPr/>
            <p:nvPr/>
          </p:nvSpPr>
          <p:spPr>
            <a:xfrm>
              <a:off x="7485422" y="2780274"/>
              <a:ext cx="281547" cy="461237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CC009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endParaRPr>
            </a:p>
          </p:txBody>
        </p:sp>
        <p:pic>
          <p:nvPicPr>
            <p:cNvPr id="300" name="Picture 2" descr="ç¸éåç">
              <a:extLst>
                <a:ext uri="{FF2B5EF4-FFF2-40B4-BE49-F238E27FC236}">
                  <a16:creationId xmlns:a16="http://schemas.microsoft.com/office/drawing/2014/main" id="{7A31109B-846B-48E6-A480-8D19C74242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16158" y="2699146"/>
              <a:ext cx="620073" cy="620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01" name="Shape 180">
            <a:extLst>
              <a:ext uri="{FF2B5EF4-FFF2-40B4-BE49-F238E27FC236}">
                <a16:creationId xmlns:a16="http://schemas.microsoft.com/office/drawing/2014/main" id="{B5DB389A-808D-4296-BA18-4F5333D1A243}"/>
              </a:ext>
            </a:extLst>
          </p:cNvPr>
          <p:cNvSpPr/>
          <p:nvPr/>
        </p:nvSpPr>
        <p:spPr>
          <a:xfrm rot="16200000">
            <a:off x="3698558" y="3581414"/>
            <a:ext cx="489417" cy="256367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03" name="Shape 171">
            <a:extLst>
              <a:ext uri="{FF2B5EF4-FFF2-40B4-BE49-F238E27FC236}">
                <a16:creationId xmlns:a16="http://schemas.microsoft.com/office/drawing/2014/main" id="{DAD44DDB-8187-43B0-9D20-533214DDD842}"/>
              </a:ext>
            </a:extLst>
          </p:cNvPr>
          <p:cNvSpPr/>
          <p:nvPr/>
        </p:nvSpPr>
        <p:spPr>
          <a:xfrm>
            <a:off x="6530092" y="2921535"/>
            <a:ext cx="2191040" cy="1772908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04" name="矩形: 圓角 62">
            <a:extLst>
              <a:ext uri="{FF2B5EF4-FFF2-40B4-BE49-F238E27FC236}">
                <a16:creationId xmlns:a16="http://schemas.microsoft.com/office/drawing/2014/main" id="{4133BC6B-830D-4A37-9BBB-B37BDAE591A9}"/>
              </a:ext>
            </a:extLst>
          </p:cNvPr>
          <p:cNvSpPr/>
          <p:nvPr/>
        </p:nvSpPr>
        <p:spPr>
          <a:xfrm>
            <a:off x="6646261" y="4474261"/>
            <a:ext cx="2074871" cy="439928"/>
          </a:xfrm>
          <a:prstGeom prst="roundRect">
            <a:avLst>
              <a:gd name="adj" fmla="val 0"/>
            </a:avLst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203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より多くの予約済みブロックがある場合、</a:t>
            </a:r>
            <a:r>
              <a:rPr lang="en-US" altLang="ja-JP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GC</a:t>
            </a:r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は必要ありません</a:t>
            </a:r>
          </a:p>
        </p:txBody>
      </p:sp>
      <p:sp>
        <p:nvSpPr>
          <p:cNvPr id="305" name="Shape 171">
            <a:extLst>
              <a:ext uri="{FF2B5EF4-FFF2-40B4-BE49-F238E27FC236}">
                <a16:creationId xmlns:a16="http://schemas.microsoft.com/office/drawing/2014/main" id="{E6436DE4-B22D-4423-A48D-6B881AEDB72C}"/>
              </a:ext>
            </a:extLst>
          </p:cNvPr>
          <p:cNvSpPr/>
          <p:nvPr/>
        </p:nvSpPr>
        <p:spPr>
          <a:xfrm>
            <a:off x="4088645" y="2934621"/>
            <a:ext cx="2251139" cy="1785199"/>
          </a:xfrm>
          <a:prstGeom prst="rect">
            <a:avLst/>
          </a:prstGeom>
          <a:solidFill>
            <a:srgbClr val="FF7C8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06" name="矩形: 圓角 128">
            <a:extLst>
              <a:ext uri="{FF2B5EF4-FFF2-40B4-BE49-F238E27FC236}">
                <a16:creationId xmlns:a16="http://schemas.microsoft.com/office/drawing/2014/main" id="{38FCB5DE-8EE3-4BD4-BF1A-86F715ECADC7}"/>
              </a:ext>
            </a:extLst>
          </p:cNvPr>
          <p:cNvSpPr/>
          <p:nvPr/>
        </p:nvSpPr>
        <p:spPr>
          <a:xfrm>
            <a:off x="4254373" y="4492223"/>
            <a:ext cx="1929145" cy="448037"/>
          </a:xfrm>
          <a:prstGeom prst="roundRect">
            <a:avLst>
              <a:gd name="adj" fmla="val 0"/>
            </a:avLst>
          </a:prstGeom>
          <a:solidFill>
            <a:schemeClr val="bg2">
              <a:lumMod val="25000"/>
            </a:schemeClr>
          </a:solidFill>
          <a:ln>
            <a:noFill/>
          </a:ln>
          <a:effectLst>
            <a:outerShdw blurRad="2032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SSD</a:t>
            </a:r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が最初に内部で</a:t>
            </a:r>
            <a:r>
              <a:rPr lang="en-US" altLang="ja-JP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GC</a:t>
            </a:r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を実行しない限り</a:t>
            </a:r>
          </a:p>
        </p:txBody>
      </p:sp>
      <p:graphicFrame>
        <p:nvGraphicFramePr>
          <p:cNvPr id="307" name="Shape 177">
            <a:extLst>
              <a:ext uri="{FF2B5EF4-FFF2-40B4-BE49-F238E27FC236}">
                <a16:creationId xmlns:a16="http://schemas.microsoft.com/office/drawing/2014/main" id="{E71D8E7D-B1C7-48B2-B008-0D822871FD1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4648496"/>
              </p:ext>
            </p:extLst>
          </p:nvPr>
        </p:nvGraphicFramePr>
        <p:xfrm>
          <a:off x="7667093" y="3747488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N</a:t>
                      </a:r>
                      <a:endParaRPr sz="1600" b="1" strike="noStrike">
                        <a:solidFill>
                          <a:schemeClr val="lt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50" marR="91450" marT="45725" marB="457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50" marR="91450" marT="45725" marB="457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37" name="Shape 177">
            <a:extLst>
              <a:ext uri="{FF2B5EF4-FFF2-40B4-BE49-F238E27FC236}">
                <a16:creationId xmlns:a16="http://schemas.microsoft.com/office/drawing/2014/main" id="{D451265F-4F11-47CB-AC09-6CD4C82B1A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4074413"/>
              </p:ext>
            </p:extLst>
          </p:nvPr>
        </p:nvGraphicFramePr>
        <p:xfrm>
          <a:off x="6652865" y="3040579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defTabSz="6858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D</a:t>
                      </a:r>
                      <a:endParaRPr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f-ZA" altLang="ja-JP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f-ZA" altLang="ja-JP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f-ZA" altLang="ja-JP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cxnSp>
        <p:nvCxnSpPr>
          <p:cNvPr id="356" name="直線接點 355">
            <a:extLst>
              <a:ext uri="{FF2B5EF4-FFF2-40B4-BE49-F238E27FC236}">
                <a16:creationId xmlns:a16="http://schemas.microsoft.com/office/drawing/2014/main" id="{2763DE26-61C4-46A6-B598-DF2CE183BB20}"/>
              </a:ext>
            </a:extLst>
          </p:cNvPr>
          <p:cNvCxnSpPr>
            <a:cxnSpLocks/>
          </p:cNvCxnSpPr>
          <p:nvPr/>
        </p:nvCxnSpPr>
        <p:spPr>
          <a:xfrm>
            <a:off x="7732525" y="3367908"/>
            <a:ext cx="0" cy="324706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直線接點 356">
            <a:extLst>
              <a:ext uri="{FF2B5EF4-FFF2-40B4-BE49-F238E27FC236}">
                <a16:creationId xmlns:a16="http://schemas.microsoft.com/office/drawing/2014/main" id="{C043DD73-91B0-4FD6-B48F-A3C727EEAB39}"/>
              </a:ext>
            </a:extLst>
          </p:cNvPr>
          <p:cNvCxnSpPr>
            <a:cxnSpLocks/>
          </p:cNvCxnSpPr>
          <p:nvPr/>
        </p:nvCxnSpPr>
        <p:spPr>
          <a:xfrm>
            <a:off x="7801073" y="3367908"/>
            <a:ext cx="0" cy="324706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直線接點 359">
            <a:extLst>
              <a:ext uri="{FF2B5EF4-FFF2-40B4-BE49-F238E27FC236}">
                <a16:creationId xmlns:a16="http://schemas.microsoft.com/office/drawing/2014/main" id="{B870DFC6-48AC-4AAF-A341-2B04F5803F6D}"/>
              </a:ext>
            </a:extLst>
          </p:cNvPr>
          <p:cNvCxnSpPr>
            <a:cxnSpLocks/>
          </p:cNvCxnSpPr>
          <p:nvPr/>
        </p:nvCxnSpPr>
        <p:spPr>
          <a:xfrm>
            <a:off x="7869623" y="3367908"/>
            <a:ext cx="0" cy="324706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61" name="Shape 177">
            <a:extLst>
              <a:ext uri="{FF2B5EF4-FFF2-40B4-BE49-F238E27FC236}">
                <a16:creationId xmlns:a16="http://schemas.microsoft.com/office/drawing/2014/main" id="{72303097-218C-4F34-875C-74F9F0B163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81001504"/>
              </p:ext>
            </p:extLst>
          </p:nvPr>
        </p:nvGraphicFramePr>
        <p:xfrm>
          <a:off x="6642882" y="3747488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altLang="zh-TW" sz="1600" b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N</a:t>
                      </a:r>
                      <a:endParaRPr sz="1600" b="1" strike="noStrike">
                        <a:solidFill>
                          <a:schemeClr val="lt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2926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600" b="1" i="0" u="none" strike="noStrike" noProof="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N</a:t>
                      </a:r>
                    </a:p>
                  </a:txBody>
                  <a:tcPr marL="91450" marR="91450" marT="45725" marB="45725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62" name="群組 361">
            <a:extLst>
              <a:ext uri="{FF2B5EF4-FFF2-40B4-BE49-F238E27FC236}">
                <a16:creationId xmlns:a16="http://schemas.microsoft.com/office/drawing/2014/main" id="{BE880467-8013-4978-A1FA-2560BF95E1CD}"/>
              </a:ext>
            </a:extLst>
          </p:cNvPr>
          <p:cNvGrpSpPr/>
          <p:nvPr/>
        </p:nvGrpSpPr>
        <p:grpSpPr>
          <a:xfrm>
            <a:off x="463526" y="4061558"/>
            <a:ext cx="274200" cy="632885"/>
            <a:chOff x="7453527" y="3844180"/>
            <a:chExt cx="281998" cy="335290"/>
          </a:xfrm>
        </p:grpSpPr>
        <p:cxnSp>
          <p:nvCxnSpPr>
            <p:cNvPr id="363" name="直線接點 362">
              <a:extLst>
                <a:ext uri="{FF2B5EF4-FFF2-40B4-BE49-F238E27FC236}">
                  <a16:creationId xmlns:a16="http://schemas.microsoft.com/office/drawing/2014/main" id="{8A3A34DB-0E33-4CFC-B8BD-2CD475BC5E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594519" y="3844184"/>
              <a:ext cx="1" cy="32676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直線接點 363">
              <a:extLst>
                <a:ext uri="{FF2B5EF4-FFF2-40B4-BE49-F238E27FC236}">
                  <a16:creationId xmlns:a16="http://schemas.microsoft.com/office/drawing/2014/main" id="{0505A30A-E8AA-4135-B7F8-8AB0BF607ED5}"/>
                </a:ext>
              </a:extLst>
            </p:cNvPr>
            <p:cNvCxnSpPr>
              <a:cxnSpLocks/>
            </p:cNvCxnSpPr>
            <p:nvPr/>
          </p:nvCxnSpPr>
          <p:spPr>
            <a:xfrm>
              <a:off x="7665021" y="3844180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直線接點 364">
              <a:extLst>
                <a:ext uri="{FF2B5EF4-FFF2-40B4-BE49-F238E27FC236}">
                  <a16:creationId xmlns:a16="http://schemas.microsoft.com/office/drawing/2014/main" id="{F9DAC006-A439-4205-8CAE-7C6D6B1B9233}"/>
                </a:ext>
              </a:extLst>
            </p:cNvPr>
            <p:cNvCxnSpPr>
              <a:cxnSpLocks/>
            </p:cNvCxnSpPr>
            <p:nvPr/>
          </p:nvCxnSpPr>
          <p:spPr>
            <a:xfrm>
              <a:off x="7735525" y="3844180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直線接點 365">
              <a:extLst>
                <a:ext uri="{FF2B5EF4-FFF2-40B4-BE49-F238E27FC236}">
                  <a16:creationId xmlns:a16="http://schemas.microsoft.com/office/drawing/2014/main" id="{E3D46963-9B94-4B9B-AC81-9D03BACC319B}"/>
                </a:ext>
              </a:extLst>
            </p:cNvPr>
            <p:cNvCxnSpPr>
              <a:cxnSpLocks/>
            </p:cNvCxnSpPr>
            <p:nvPr/>
          </p:nvCxnSpPr>
          <p:spPr>
            <a:xfrm>
              <a:off x="7524026" y="3844180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直線接點 366">
              <a:extLst>
                <a:ext uri="{FF2B5EF4-FFF2-40B4-BE49-F238E27FC236}">
                  <a16:creationId xmlns:a16="http://schemas.microsoft.com/office/drawing/2014/main" id="{A728D3DA-529C-4680-AA22-C00545322A07}"/>
                </a:ext>
              </a:extLst>
            </p:cNvPr>
            <p:cNvCxnSpPr>
              <a:cxnSpLocks/>
            </p:cNvCxnSpPr>
            <p:nvPr/>
          </p:nvCxnSpPr>
          <p:spPr>
            <a:xfrm>
              <a:off x="7453527" y="3844180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68" name="Shape 177">
            <a:extLst>
              <a:ext uri="{FF2B5EF4-FFF2-40B4-BE49-F238E27FC236}">
                <a16:creationId xmlns:a16="http://schemas.microsoft.com/office/drawing/2014/main" id="{06F728C8-99A3-4F90-B2A9-78DBEE2A81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9831189"/>
              </p:ext>
            </p:extLst>
          </p:nvPr>
        </p:nvGraphicFramePr>
        <p:xfrm>
          <a:off x="5254041" y="3016715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strike="noStrike">
                        <a:solidFill>
                          <a:schemeClr val="lt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1600" b="1">
                        <a:solidFill>
                          <a:srgbClr val="FFFFFF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69" name="Shape 177">
            <a:extLst>
              <a:ext uri="{FF2B5EF4-FFF2-40B4-BE49-F238E27FC236}">
                <a16:creationId xmlns:a16="http://schemas.microsoft.com/office/drawing/2014/main" id="{9D823CD8-5D1A-4F53-85F6-9837877227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0211953"/>
              </p:ext>
            </p:extLst>
          </p:nvPr>
        </p:nvGraphicFramePr>
        <p:xfrm>
          <a:off x="4233207" y="3016715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strike="noStrike">
                        <a:solidFill>
                          <a:schemeClr val="lt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af-ZA" sz="1600" b="1">
                        <a:solidFill>
                          <a:srgbClr val="FFFFFF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70" name="Shape 177">
            <a:extLst>
              <a:ext uri="{FF2B5EF4-FFF2-40B4-BE49-F238E27FC236}">
                <a16:creationId xmlns:a16="http://schemas.microsoft.com/office/drawing/2014/main" id="{830CEEB1-6506-490F-AECB-145B28ACB3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3094290"/>
              </p:ext>
            </p:extLst>
          </p:nvPr>
        </p:nvGraphicFramePr>
        <p:xfrm>
          <a:off x="4239794" y="3742553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D</a:t>
                      </a:r>
                      <a:endParaRPr sz="1600" b="1" strike="noStrike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71" name="Shape 177">
            <a:extLst>
              <a:ext uri="{FF2B5EF4-FFF2-40B4-BE49-F238E27FC236}">
                <a16:creationId xmlns:a16="http://schemas.microsoft.com/office/drawing/2014/main" id="{5E6F3AF6-AC65-43A7-872C-1B22C2BA967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8839304"/>
              </p:ext>
            </p:extLst>
          </p:nvPr>
        </p:nvGraphicFramePr>
        <p:xfrm>
          <a:off x="5261450" y="3742553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 strike="noStrike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D</a:t>
                      </a:r>
                      <a:endParaRPr sz="1600" b="1" strike="noStrike">
                        <a:solidFill>
                          <a:schemeClr val="lt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50" marR="91450" marT="45725" marB="457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en-US" altLang="zh-TW" sz="1600" b="1" i="0" u="none" strike="noStrike" noProof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af-ZA" altLang="zh-TW" sz="1600" b="1" i="0" u="none" strike="noStrike" noProof="0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矩形 2">
            <a:extLst>
              <a:ext uri="{FF2B5EF4-FFF2-40B4-BE49-F238E27FC236}">
                <a16:creationId xmlns:a16="http://schemas.microsoft.com/office/drawing/2014/main" id="{38893136-480F-415B-B59C-41A03B3AA9EF}"/>
              </a:ext>
            </a:extLst>
          </p:cNvPr>
          <p:cNvSpPr/>
          <p:nvPr/>
        </p:nvSpPr>
        <p:spPr>
          <a:xfrm>
            <a:off x="4667613" y="2111149"/>
            <a:ext cx="3522543" cy="523220"/>
          </a:xfrm>
          <a:prstGeom prst="rect">
            <a:avLst/>
          </a:prstGeom>
          <a:effectLst/>
        </p:spPr>
        <p:txBody>
          <a:bodyPr wrap="square" anchor="t">
            <a:spAutoFit/>
          </a:bodyPr>
          <a:lstStyle/>
          <a:p>
            <a:pPr algn="ctr" defTabSz="914400">
              <a:buClr>
                <a:srgbClr val="000000"/>
              </a:buClr>
              <a:defRPr/>
            </a:pPr>
            <a:r>
              <a:rPr lang="ja-JP" altLang="en-US" sz="1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より多く</a:t>
            </a:r>
            <a:r>
              <a:rPr lang="ja-JP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の</a:t>
            </a:r>
            <a:r>
              <a:rPr lang="en-US" altLang="ja-JP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OP</a:t>
            </a:r>
            <a:r>
              <a:rPr lang="ja-JP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領域を用意するように設定しておくことで、</a:t>
            </a:r>
            <a:r>
              <a:rPr lang="en-US" altLang="ja-JP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GC</a:t>
            </a:r>
            <a:r>
              <a:rPr lang="ja-JP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が不要となります。</a:t>
            </a:r>
            <a:endParaRPr lang="ja-JP" altLang="en-US" sz="1400" b="1" dirty="0">
              <a:solidFill>
                <a:schemeClr val="tx1">
                  <a:lumMod val="95000"/>
                  <a:lumOff val="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graphicFrame>
        <p:nvGraphicFramePr>
          <p:cNvPr id="89" name="Shape 177">
            <a:extLst>
              <a:ext uri="{FF2B5EF4-FFF2-40B4-BE49-F238E27FC236}">
                <a16:creationId xmlns:a16="http://schemas.microsoft.com/office/drawing/2014/main" id="{830CEEB1-6506-490F-AECB-145B28ACB3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06492814"/>
              </p:ext>
            </p:extLst>
          </p:nvPr>
        </p:nvGraphicFramePr>
        <p:xfrm>
          <a:off x="7671656" y="3028433"/>
          <a:ext cx="955912" cy="67058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46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2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0933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600" b="1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D</a:t>
                      </a:r>
                      <a:endParaRPr sz="1600" b="1" strike="noStrike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f-ZA" sz="1600" b="1" dirty="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ea"/>
                          <a:sym typeface="+mn-lt"/>
                        </a:rPr>
                        <a:t>D</a:t>
                      </a:r>
                    </a:p>
                  </a:txBody>
                  <a:tcPr marL="91450" marR="91450" marT="45725" marB="45725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933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en-US" altLang="zh-TW" sz="1600" b="1" i="0" u="none" strike="noStrike" noProof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af-ZA" altLang="zh-TW" sz="1600" b="1" i="0" u="none" strike="noStrike" noProof="0" dirty="0">
                        <a:solidFill>
                          <a:srgbClr val="FFFFFF"/>
                        </a:solidFill>
                        <a:latin typeface="+mn-lt"/>
                        <a:ea typeface="+mn-ea"/>
                        <a:cs typeface="+mn-ea"/>
                        <a:sym typeface="+mn-lt"/>
                      </a:endParaRPr>
                    </a:p>
                  </a:txBody>
                  <a:tcPr marL="91450" marR="91450" marT="45725" marB="45725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12" name="群組 216">
            <a:extLst>
              <a:ext uri="{FF2B5EF4-FFF2-40B4-BE49-F238E27FC236}">
                <a16:creationId xmlns:a16="http://schemas.microsoft.com/office/drawing/2014/main" id="{093AFBB2-7EA5-4BEF-BA48-62323D40F1EE}"/>
              </a:ext>
            </a:extLst>
          </p:cNvPr>
          <p:cNvGrpSpPr/>
          <p:nvPr/>
        </p:nvGrpSpPr>
        <p:grpSpPr>
          <a:xfrm>
            <a:off x="7672066" y="3369321"/>
            <a:ext cx="411292" cy="324706"/>
            <a:chOff x="7376502" y="4321835"/>
            <a:chExt cx="422989" cy="335290"/>
          </a:xfrm>
        </p:grpSpPr>
        <p:cxnSp>
          <p:nvCxnSpPr>
            <p:cNvPr id="113" name="直線接點 112">
              <a:extLst>
                <a:ext uri="{FF2B5EF4-FFF2-40B4-BE49-F238E27FC236}">
                  <a16:creationId xmlns:a16="http://schemas.microsoft.com/office/drawing/2014/main" id="{7F1D7452-60E2-4216-A685-7F9657E080D2}"/>
                </a:ext>
              </a:extLst>
            </p:cNvPr>
            <p:cNvCxnSpPr>
              <a:cxnSpLocks/>
            </p:cNvCxnSpPr>
            <p:nvPr/>
          </p:nvCxnSpPr>
          <p:spPr>
            <a:xfrm>
              <a:off x="7517498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直線接點 113">
              <a:extLst>
                <a:ext uri="{FF2B5EF4-FFF2-40B4-BE49-F238E27FC236}">
                  <a16:creationId xmlns:a16="http://schemas.microsoft.com/office/drawing/2014/main" id="{634D556A-8F86-4488-A2B4-E49D43C29BC4}"/>
                </a:ext>
              </a:extLst>
            </p:cNvPr>
            <p:cNvCxnSpPr>
              <a:cxnSpLocks/>
            </p:cNvCxnSpPr>
            <p:nvPr/>
          </p:nvCxnSpPr>
          <p:spPr>
            <a:xfrm>
              <a:off x="7587996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直線接點 114">
              <a:extLst>
                <a:ext uri="{FF2B5EF4-FFF2-40B4-BE49-F238E27FC236}">
                  <a16:creationId xmlns:a16="http://schemas.microsoft.com/office/drawing/2014/main" id="{BF76496E-811B-41A4-8AEB-60D3B31C44FE}"/>
                </a:ext>
              </a:extLst>
            </p:cNvPr>
            <p:cNvCxnSpPr>
              <a:cxnSpLocks/>
            </p:cNvCxnSpPr>
            <p:nvPr/>
          </p:nvCxnSpPr>
          <p:spPr>
            <a:xfrm>
              <a:off x="7658494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線接點 115">
              <a:extLst>
                <a:ext uri="{FF2B5EF4-FFF2-40B4-BE49-F238E27FC236}">
                  <a16:creationId xmlns:a16="http://schemas.microsoft.com/office/drawing/2014/main" id="{87E6CF52-7ED9-413B-8D9A-BD5D1D256289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9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直線接點 116">
              <a:extLst>
                <a:ext uri="{FF2B5EF4-FFF2-40B4-BE49-F238E27FC236}">
                  <a16:creationId xmlns:a16="http://schemas.microsoft.com/office/drawing/2014/main" id="{01A3E04D-BAC8-41FF-A83E-C60DD013281C}"/>
                </a:ext>
              </a:extLst>
            </p:cNvPr>
            <p:cNvCxnSpPr>
              <a:cxnSpLocks/>
            </p:cNvCxnSpPr>
            <p:nvPr/>
          </p:nvCxnSpPr>
          <p:spPr>
            <a:xfrm>
              <a:off x="7447000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直線接點 117">
              <a:extLst>
                <a:ext uri="{FF2B5EF4-FFF2-40B4-BE49-F238E27FC236}">
                  <a16:creationId xmlns:a16="http://schemas.microsoft.com/office/drawing/2014/main" id="{F2D76B7B-F95C-45AD-A7B8-ECB3EE785BC4}"/>
                </a:ext>
              </a:extLst>
            </p:cNvPr>
            <p:cNvCxnSpPr>
              <a:cxnSpLocks/>
            </p:cNvCxnSpPr>
            <p:nvPr/>
          </p:nvCxnSpPr>
          <p:spPr>
            <a:xfrm>
              <a:off x="737650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直線接點 118">
              <a:extLst>
                <a:ext uri="{FF2B5EF4-FFF2-40B4-BE49-F238E27FC236}">
                  <a16:creationId xmlns:a16="http://schemas.microsoft.com/office/drawing/2014/main" id="{3687359A-105D-4261-878F-933950EDE913}"/>
                </a:ext>
              </a:extLst>
            </p:cNvPr>
            <p:cNvCxnSpPr>
              <a:cxnSpLocks/>
            </p:cNvCxnSpPr>
            <p:nvPr/>
          </p:nvCxnSpPr>
          <p:spPr>
            <a:xfrm>
              <a:off x="7799491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3" name="群組 216">
            <a:extLst>
              <a:ext uri="{FF2B5EF4-FFF2-40B4-BE49-F238E27FC236}">
                <a16:creationId xmlns:a16="http://schemas.microsoft.com/office/drawing/2014/main" id="{ED797E5E-81A5-44F5-84C3-4846C32D7486}"/>
              </a:ext>
            </a:extLst>
          </p:cNvPr>
          <p:cNvGrpSpPr/>
          <p:nvPr/>
        </p:nvGrpSpPr>
        <p:grpSpPr>
          <a:xfrm>
            <a:off x="8157237" y="3356052"/>
            <a:ext cx="411292" cy="324706"/>
            <a:chOff x="7376502" y="4321835"/>
            <a:chExt cx="422989" cy="335290"/>
          </a:xfrm>
        </p:grpSpPr>
        <p:cxnSp>
          <p:nvCxnSpPr>
            <p:cNvPr id="323" name="直線接點 322">
              <a:extLst>
                <a:ext uri="{FF2B5EF4-FFF2-40B4-BE49-F238E27FC236}">
                  <a16:creationId xmlns:a16="http://schemas.microsoft.com/office/drawing/2014/main" id="{D2E40CD2-4AF3-4E5F-8D4F-F83CE9E9661C}"/>
                </a:ext>
              </a:extLst>
            </p:cNvPr>
            <p:cNvCxnSpPr>
              <a:cxnSpLocks/>
            </p:cNvCxnSpPr>
            <p:nvPr/>
          </p:nvCxnSpPr>
          <p:spPr>
            <a:xfrm>
              <a:off x="7517498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直線接點 323">
              <a:extLst>
                <a:ext uri="{FF2B5EF4-FFF2-40B4-BE49-F238E27FC236}">
                  <a16:creationId xmlns:a16="http://schemas.microsoft.com/office/drawing/2014/main" id="{7F40CF25-A8E1-4165-ADD3-780F668E3686}"/>
                </a:ext>
              </a:extLst>
            </p:cNvPr>
            <p:cNvCxnSpPr>
              <a:cxnSpLocks/>
            </p:cNvCxnSpPr>
            <p:nvPr/>
          </p:nvCxnSpPr>
          <p:spPr>
            <a:xfrm>
              <a:off x="7587996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直線接點 324">
              <a:extLst>
                <a:ext uri="{FF2B5EF4-FFF2-40B4-BE49-F238E27FC236}">
                  <a16:creationId xmlns:a16="http://schemas.microsoft.com/office/drawing/2014/main" id="{4C36C4AF-0011-48DA-B937-317860B4560B}"/>
                </a:ext>
              </a:extLst>
            </p:cNvPr>
            <p:cNvCxnSpPr>
              <a:cxnSpLocks/>
            </p:cNvCxnSpPr>
            <p:nvPr/>
          </p:nvCxnSpPr>
          <p:spPr>
            <a:xfrm>
              <a:off x="7658494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6" name="直線接點 325">
              <a:extLst>
                <a:ext uri="{FF2B5EF4-FFF2-40B4-BE49-F238E27FC236}">
                  <a16:creationId xmlns:a16="http://schemas.microsoft.com/office/drawing/2014/main" id="{4947EB95-9CAB-40C0-A82E-609573B46AB9}"/>
                </a:ext>
              </a:extLst>
            </p:cNvPr>
            <p:cNvCxnSpPr>
              <a:cxnSpLocks/>
            </p:cNvCxnSpPr>
            <p:nvPr/>
          </p:nvCxnSpPr>
          <p:spPr>
            <a:xfrm>
              <a:off x="772899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7" name="直線接點 326">
              <a:extLst>
                <a:ext uri="{FF2B5EF4-FFF2-40B4-BE49-F238E27FC236}">
                  <a16:creationId xmlns:a16="http://schemas.microsoft.com/office/drawing/2014/main" id="{F036D94B-FD71-4073-BC4B-3181CA727C55}"/>
                </a:ext>
              </a:extLst>
            </p:cNvPr>
            <p:cNvCxnSpPr>
              <a:cxnSpLocks/>
            </p:cNvCxnSpPr>
            <p:nvPr/>
          </p:nvCxnSpPr>
          <p:spPr>
            <a:xfrm>
              <a:off x="7447000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直線接點 327">
              <a:extLst>
                <a:ext uri="{FF2B5EF4-FFF2-40B4-BE49-F238E27FC236}">
                  <a16:creationId xmlns:a16="http://schemas.microsoft.com/office/drawing/2014/main" id="{051652B2-CC69-46CD-ABEA-E03BBE19F47C}"/>
                </a:ext>
              </a:extLst>
            </p:cNvPr>
            <p:cNvCxnSpPr>
              <a:cxnSpLocks/>
            </p:cNvCxnSpPr>
            <p:nvPr/>
          </p:nvCxnSpPr>
          <p:spPr>
            <a:xfrm>
              <a:off x="7376502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9" name="直線接點 328">
              <a:extLst>
                <a:ext uri="{FF2B5EF4-FFF2-40B4-BE49-F238E27FC236}">
                  <a16:creationId xmlns:a16="http://schemas.microsoft.com/office/drawing/2014/main" id="{984C7596-FD6D-4884-9342-C0C343FF6AD9}"/>
                </a:ext>
              </a:extLst>
            </p:cNvPr>
            <p:cNvCxnSpPr>
              <a:cxnSpLocks/>
            </p:cNvCxnSpPr>
            <p:nvPr/>
          </p:nvCxnSpPr>
          <p:spPr>
            <a:xfrm>
              <a:off x="7799491" y="4321835"/>
              <a:ext cx="0" cy="335290"/>
            </a:xfrm>
            <a:prstGeom prst="line">
              <a:avLst/>
            </a:prstGeom>
            <a:ln w="381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53125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242"/>
          <p:cNvPicPr preferRelativeResize="0"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0922" y="1435693"/>
            <a:ext cx="2623078" cy="370585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圓角矩形 15">
            <a:extLst>
              <a:ext uri="{FF2B5EF4-FFF2-40B4-BE49-F238E27FC236}">
                <a16:creationId xmlns:a16="http://schemas.microsoft.com/office/drawing/2014/main" id="{004DCAA7-3780-4A1C-A9AE-15D44D4C778C}"/>
              </a:ext>
            </a:extLst>
          </p:cNvPr>
          <p:cNvSpPr/>
          <p:nvPr/>
        </p:nvSpPr>
        <p:spPr>
          <a:xfrm>
            <a:off x="498505" y="2136361"/>
            <a:ext cx="5906353" cy="2658532"/>
          </a:xfrm>
          <a:prstGeom prst="roundRect">
            <a:avLst>
              <a:gd name="adj" fmla="val 3914"/>
            </a:avLst>
          </a:prstGeom>
          <a:solidFill>
            <a:schemeClr val="bg1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1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22" name="Shape 322"/>
          <p:cNvSpPr txBox="1">
            <a:spLocks noGrp="1"/>
          </p:cNvSpPr>
          <p:nvPr>
            <p:ph type="title"/>
          </p:nvPr>
        </p:nvSpPr>
        <p:spPr>
          <a:xfrm>
            <a:off x="0" y="143774"/>
            <a:ext cx="9144000" cy="82296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buSzPts val="3200"/>
            </a:pPr>
            <a:r>
              <a:rPr lang="en-US" altLang="ja-JP" sz="285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SSD</a:t>
            </a:r>
            <a:r>
              <a:rPr lang="ja-JP" altLang="en-US" sz="285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プロファイリングツールによる</a:t>
            </a:r>
            <a:r>
              <a:rPr lang="en-US" altLang="ja-JP" sz="285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OP</a:t>
            </a:r>
            <a:r>
              <a:rPr lang="ja-JP" altLang="en-US" sz="285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量の決定サポート</a:t>
            </a:r>
            <a:endParaRPr lang="ja-JP" altLang="en-US" sz="2850" dirty="0">
              <a:solidFill>
                <a:schemeClr val="bg2">
                  <a:lumMod val="1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1" name="內容版面配置區 1">
            <a:extLst>
              <a:ext uri="{FF2B5EF4-FFF2-40B4-BE49-F238E27FC236}">
                <a16:creationId xmlns:a16="http://schemas.microsoft.com/office/drawing/2014/main" id="{137EB46C-0AD5-4805-91BC-2B2DC4CA5948}"/>
              </a:ext>
            </a:extLst>
          </p:cNvPr>
          <p:cNvSpPr txBox="1">
            <a:spLocks/>
          </p:cNvSpPr>
          <p:nvPr/>
        </p:nvSpPr>
        <p:spPr>
          <a:xfrm>
            <a:off x="498505" y="1143352"/>
            <a:ext cx="6681228" cy="918186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kumimoji="1" lang="en-US" altLang="ja-JP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SSD</a:t>
            </a:r>
            <a:r>
              <a:rPr kumimoji="1"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で構成されたパフォーマンスは、長期間使用した後にのみ観察できます。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kumimoji="1" lang="en-US" altLang="ja-JP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QNAP</a:t>
            </a:r>
            <a:r>
              <a:rPr kumimoji="1"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は、ユーザーがさまざまなオーバープロビジョニング量でパフォーマンスの違いを測定するのに役立つ独自の</a:t>
            </a:r>
            <a:r>
              <a:rPr kumimoji="1" lang="en-US" altLang="ja-JP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SSD</a:t>
            </a:r>
            <a:r>
              <a:rPr kumimoji="1"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プロファイリングツールを提供しています。</a:t>
            </a:r>
          </a:p>
          <a:p>
            <a:pPr>
              <a:buClr>
                <a:schemeClr val="tx1">
                  <a:lumMod val="75000"/>
                  <a:lumOff val="25000"/>
                </a:schemeClr>
              </a:buClr>
            </a:pPr>
            <a:r>
              <a:rPr kumimoji="1" lang="en-US" altLang="ja-JP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IT</a:t>
            </a:r>
            <a:r>
              <a:rPr kumimoji="1"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マネージャーだけでなく、ホームユーザーも</a:t>
            </a:r>
            <a:r>
              <a:rPr kumimoji="1" lang="en-US" altLang="ja-JP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SSD</a:t>
            </a:r>
            <a:r>
              <a:rPr kumimoji="1"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の機能を評価できます。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539EBE77-B089-F049-922D-791C5A940A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846" y="2279283"/>
            <a:ext cx="5376450" cy="237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語音泡泡: 圓角矩形 1">
            <a:extLst>
              <a:ext uri="{FF2B5EF4-FFF2-40B4-BE49-F238E27FC236}">
                <a16:creationId xmlns:a16="http://schemas.microsoft.com/office/drawing/2014/main" id="{0FE03BB9-9883-465A-8BE7-A0109F913745}"/>
              </a:ext>
            </a:extLst>
          </p:cNvPr>
          <p:cNvSpPr/>
          <p:nvPr/>
        </p:nvSpPr>
        <p:spPr>
          <a:xfrm>
            <a:off x="5714418" y="2671491"/>
            <a:ext cx="1765408" cy="997152"/>
          </a:xfrm>
          <a:prstGeom prst="wedgeRoundRectCallout">
            <a:avLst>
              <a:gd name="adj1" fmla="val 67914"/>
              <a:gd name="adj2" fmla="val 2030"/>
              <a:gd name="adj3" fmla="val 16667"/>
            </a:avLst>
          </a:prstGeom>
          <a:solidFill>
            <a:srgbClr val="E2CB9E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zh-TW" alt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7" name="Shape 179">
            <a:extLst>
              <a:ext uri="{FF2B5EF4-FFF2-40B4-BE49-F238E27FC236}">
                <a16:creationId xmlns:a16="http://schemas.microsoft.com/office/drawing/2014/main" id="{BD6333FF-263F-4AD5-A38B-D59A91D0D78A}"/>
              </a:ext>
            </a:extLst>
          </p:cNvPr>
          <p:cNvSpPr/>
          <p:nvPr/>
        </p:nvSpPr>
        <p:spPr>
          <a:xfrm>
            <a:off x="5714418" y="2712446"/>
            <a:ext cx="1946824" cy="956197"/>
          </a:xfrm>
          <a:prstGeom prst="wedgeRectCallout">
            <a:avLst>
              <a:gd name="adj1" fmla="val 38118"/>
              <a:gd name="adj2" fmla="val 72904"/>
            </a:avLst>
          </a:prstGeom>
          <a:noFill/>
          <a:ln w="25400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kumimoji="1" lang="en-US" altLang="ja-JP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SSD</a:t>
            </a:r>
            <a:r>
              <a:rPr kumimoji="1" lang="ja-JP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プロファイリングツールを使用して、最適な</a:t>
            </a:r>
            <a:r>
              <a:rPr kumimoji="1" lang="en-US" altLang="ja-JP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OP</a:t>
            </a:r>
            <a:r>
              <a:rPr kumimoji="1" lang="ja-JP" altLang="en-US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量を特定します。</a:t>
            </a:r>
          </a:p>
        </p:txBody>
      </p:sp>
    </p:spTree>
    <p:extLst>
      <p:ext uri="{BB962C8B-B14F-4D97-AF65-F5344CB8AC3E}">
        <p14:creationId xmlns:p14="http://schemas.microsoft.com/office/powerpoint/2010/main" val="2902735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: 圓角 55">
            <a:extLst>
              <a:ext uri="{FF2B5EF4-FFF2-40B4-BE49-F238E27FC236}">
                <a16:creationId xmlns:a16="http://schemas.microsoft.com/office/drawing/2014/main" id="{46579A1D-C16D-443E-869C-1085E0D6177F}"/>
              </a:ext>
            </a:extLst>
          </p:cNvPr>
          <p:cNvSpPr/>
          <p:nvPr/>
        </p:nvSpPr>
        <p:spPr>
          <a:xfrm>
            <a:off x="4524550" y="3838825"/>
            <a:ext cx="3125967" cy="1032370"/>
          </a:xfrm>
          <a:prstGeom prst="roundRect">
            <a:avLst>
              <a:gd name="adj" fmla="val 6082"/>
            </a:avLst>
          </a:prstGeom>
          <a:solidFill>
            <a:srgbClr val="099DCA"/>
          </a:solidFill>
          <a:ln w="12700">
            <a:noFill/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endParaRPr lang="zh-TW" altLang="zh-TW" sz="160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9" name="矩形: 圓角 55">
            <a:extLst>
              <a:ext uri="{FF2B5EF4-FFF2-40B4-BE49-F238E27FC236}">
                <a16:creationId xmlns:a16="http://schemas.microsoft.com/office/drawing/2014/main" id="{509BFD0C-6DDA-4F21-8636-3046C201E4FD}"/>
              </a:ext>
            </a:extLst>
          </p:cNvPr>
          <p:cNvSpPr/>
          <p:nvPr/>
        </p:nvSpPr>
        <p:spPr>
          <a:xfrm>
            <a:off x="1180505" y="3838825"/>
            <a:ext cx="3125967" cy="1041804"/>
          </a:xfrm>
          <a:prstGeom prst="roundRect">
            <a:avLst>
              <a:gd name="adj" fmla="val 6082"/>
            </a:avLst>
          </a:prstGeom>
          <a:solidFill>
            <a:srgbClr val="099DCA"/>
          </a:solidFill>
          <a:ln w="12700">
            <a:noFill/>
          </a:ln>
          <a:effectLst>
            <a:outerShdw blurRad="114300" dist="165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3F3F3F"/>
              </a:buClr>
              <a:buSzPts val="1000"/>
            </a:pPr>
            <a:endParaRPr lang="zh-TW" altLang="zh-TW" sz="160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5F3BEEEB-5C9F-4A34-9942-DC6C908E85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3845" y="3202924"/>
            <a:ext cx="2315820" cy="326397"/>
          </a:xfrm>
          <a:prstGeom prst="rect">
            <a:avLst/>
          </a:prstGeom>
        </p:spPr>
      </p:pic>
      <p:pic>
        <p:nvPicPr>
          <p:cNvPr id="32" name="圖片 31">
            <a:extLst>
              <a:ext uri="{FF2B5EF4-FFF2-40B4-BE49-F238E27FC236}">
                <a16:creationId xmlns:a16="http://schemas.microsoft.com/office/drawing/2014/main" id="{78DE4DE9-860B-4D50-BF03-E8885FD2F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33" y="3108463"/>
            <a:ext cx="2089160" cy="326397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45791"/>
            <a:ext cx="9144000" cy="832328"/>
          </a:xfrm>
          <a:effectLst/>
        </p:spPr>
        <p:txBody>
          <a:bodyPr>
            <a:normAutofit/>
          </a:bodyPr>
          <a:lstStyle/>
          <a:p>
            <a:pPr algn="ctr"/>
            <a:r>
              <a:rPr lang="ja-JP" altLang="en-US" sz="30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ハイブリッドクラウドゲートウェイ</a:t>
            </a:r>
            <a:endParaRPr lang="zh-TW" altLang="en-US" sz="3000" dirty="0">
              <a:solidFill>
                <a:schemeClr val="bg2">
                  <a:lumMod val="1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842475" y="1355569"/>
            <a:ext cx="8229600" cy="66516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buNone/>
            </a:pP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NAS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のライトストレージ</a:t>
            </a:r>
            <a:r>
              <a:rPr lang="en-US" altLang="ja-JP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+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クラウドの無制限ストレージ</a:t>
            </a:r>
          </a:p>
          <a:p>
            <a:pPr>
              <a:buNone/>
            </a:pPr>
            <a:r>
              <a:rPr lang="en-US" altLang="ja-JP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=</a:t>
            </a:r>
            <a:r>
              <a:rPr lang="ja-JP" altLang="en-US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どんなデータ</a:t>
            </a:r>
            <a:r>
              <a:rPr lang="ja-JP" altLang="en-US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も保存できます</a:t>
            </a:r>
            <a:endParaRPr lang="ja-JP" altLang="en-US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188973" y="3899161"/>
            <a:ext cx="3125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File-level</a:t>
            </a:r>
            <a:r>
              <a:rPr lang="zh-TW" altLang="en-US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r>
              <a:rPr lang="en-US" altLang="zh-TW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Gateway</a:t>
            </a:r>
            <a:endParaRPr lang="zh-TW" altLang="en-US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188973" y="4180469"/>
            <a:ext cx="31174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 err="1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HybridMount</a:t>
            </a:r>
            <a:endParaRPr lang="zh-TW" altLang="en-US" sz="320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4577594" y="3912493"/>
            <a:ext cx="3026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Block-level</a:t>
            </a:r>
            <a:r>
              <a:rPr lang="zh-TW" altLang="en-US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 </a:t>
            </a:r>
            <a:r>
              <a:rPr lang="en-US" altLang="zh-TW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Gateway</a:t>
            </a:r>
            <a:endParaRPr lang="zh-TW" altLang="en-US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4566406" y="4192920"/>
            <a:ext cx="3026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VJBOD Cloud</a:t>
            </a:r>
            <a:endParaRPr lang="zh-TW" altLang="en-US" sz="320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7" name="文字方塊 26">
            <a:extLst>
              <a:ext uri="{FF2B5EF4-FFF2-40B4-BE49-F238E27FC236}">
                <a16:creationId xmlns:a16="http://schemas.microsoft.com/office/drawing/2014/main" id="{A7011BFA-5E99-464A-96E8-D72AB1B5B0A1}"/>
              </a:ext>
            </a:extLst>
          </p:cNvPr>
          <p:cNvSpPr txBox="1"/>
          <p:nvPr/>
        </p:nvSpPr>
        <p:spPr>
          <a:xfrm>
            <a:off x="2414560" y="2293234"/>
            <a:ext cx="1506867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zh-TW" altLang="en-US" sz="12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容量</a:t>
            </a:r>
          </a:p>
        </p:txBody>
      </p:sp>
      <p:pic>
        <p:nvPicPr>
          <p:cNvPr id="13" name="圖形 24">
            <a:extLst>
              <a:ext uri="{FF2B5EF4-FFF2-40B4-BE49-F238E27FC236}">
                <a16:creationId xmlns:a16="http://schemas.microsoft.com/office/drawing/2014/main" id="{EE62631C-8EBE-4548-BF79-23CD7A31F1B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842693" y="2607854"/>
            <a:ext cx="676396" cy="715894"/>
          </a:xfrm>
          <a:prstGeom prst="rect">
            <a:avLst/>
          </a:prstGeom>
        </p:spPr>
      </p:pic>
      <p:pic>
        <p:nvPicPr>
          <p:cNvPr id="19" name="圖形 30">
            <a:extLst>
              <a:ext uri="{FF2B5EF4-FFF2-40B4-BE49-F238E27FC236}">
                <a16:creationId xmlns:a16="http://schemas.microsoft.com/office/drawing/2014/main" id="{8B40316B-E72A-4F31-9332-10DEC370F9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603624" y="2545272"/>
            <a:ext cx="676396" cy="715894"/>
          </a:xfrm>
          <a:prstGeom prst="rect">
            <a:avLst/>
          </a:prstGeom>
        </p:spPr>
      </p:pic>
      <p:pic>
        <p:nvPicPr>
          <p:cNvPr id="20" name="圖形 32">
            <a:extLst>
              <a:ext uri="{FF2B5EF4-FFF2-40B4-BE49-F238E27FC236}">
                <a16:creationId xmlns:a16="http://schemas.microsoft.com/office/drawing/2014/main" id="{384A6475-9929-4B7E-8D99-164208B1895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603624" y="1902062"/>
            <a:ext cx="676396" cy="715894"/>
          </a:xfrm>
          <a:prstGeom prst="rect">
            <a:avLst/>
          </a:prstGeom>
        </p:spPr>
      </p:pic>
      <p:pic>
        <p:nvPicPr>
          <p:cNvPr id="28" name="圖形 27">
            <a:extLst>
              <a:ext uri="{FF2B5EF4-FFF2-40B4-BE49-F238E27FC236}">
                <a16:creationId xmlns:a16="http://schemas.microsoft.com/office/drawing/2014/main" id="{814490DF-843C-4050-88E5-E9D4B90957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3586554" y="2521450"/>
            <a:ext cx="656324" cy="6712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0" name="群組 39">
            <a:extLst>
              <a:ext uri="{FF2B5EF4-FFF2-40B4-BE49-F238E27FC236}">
                <a16:creationId xmlns:a16="http://schemas.microsoft.com/office/drawing/2014/main" id="{6DC29BD8-B037-4B68-A480-52992163662F}"/>
              </a:ext>
            </a:extLst>
          </p:cNvPr>
          <p:cNvGrpSpPr/>
          <p:nvPr/>
        </p:nvGrpSpPr>
        <p:grpSpPr>
          <a:xfrm>
            <a:off x="6887706" y="1258546"/>
            <a:ext cx="676396" cy="2002620"/>
            <a:chOff x="6996637" y="985474"/>
            <a:chExt cx="676396" cy="2002620"/>
          </a:xfrm>
        </p:grpSpPr>
        <p:pic>
          <p:nvPicPr>
            <p:cNvPr id="31" name="圖形 30">
              <a:extLst>
                <a:ext uri="{FF2B5EF4-FFF2-40B4-BE49-F238E27FC236}">
                  <a16:creationId xmlns:a16="http://schemas.microsoft.com/office/drawing/2014/main" id="{8B40316B-E72A-4F31-9332-10DEC370F9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6996637" y="2272200"/>
              <a:ext cx="676396" cy="715894"/>
            </a:xfrm>
            <a:prstGeom prst="rect">
              <a:avLst/>
            </a:prstGeom>
          </p:spPr>
        </p:pic>
        <p:pic>
          <p:nvPicPr>
            <p:cNvPr id="33" name="圖形 32">
              <a:extLst>
                <a:ext uri="{FF2B5EF4-FFF2-40B4-BE49-F238E27FC236}">
                  <a16:creationId xmlns:a16="http://schemas.microsoft.com/office/drawing/2014/main" id="{384A6475-9929-4B7E-8D99-164208B18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p:blipFill>
          <p:spPr>
            <a:xfrm>
              <a:off x="6996637" y="1628990"/>
              <a:ext cx="676396" cy="715894"/>
            </a:xfrm>
            <a:prstGeom prst="rect">
              <a:avLst/>
            </a:prstGeom>
          </p:spPr>
        </p:pic>
        <p:pic>
          <p:nvPicPr>
            <p:cNvPr id="34" name="圖形 33">
              <a:extLst>
                <a:ext uri="{FF2B5EF4-FFF2-40B4-BE49-F238E27FC236}">
                  <a16:creationId xmlns:a16="http://schemas.microsoft.com/office/drawing/2014/main" id="{4D898D05-5136-4B93-82DD-8BD069B35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6996637" y="985474"/>
              <a:ext cx="676396" cy="715894"/>
            </a:xfrm>
            <a:prstGeom prst="rect">
              <a:avLst/>
            </a:prstGeom>
          </p:spPr>
        </p:pic>
      </p:grpSp>
      <p:pic>
        <p:nvPicPr>
          <p:cNvPr id="21" name="圖形 33">
            <a:extLst>
              <a:ext uri="{FF2B5EF4-FFF2-40B4-BE49-F238E27FC236}">
                <a16:creationId xmlns:a16="http://schemas.microsoft.com/office/drawing/2014/main" id="{4D898D05-5136-4B93-82DD-8BD069B35A9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603624" y="1258546"/>
            <a:ext cx="676396" cy="715894"/>
          </a:xfrm>
          <a:prstGeom prst="rect">
            <a:avLst/>
          </a:prstGeom>
        </p:spPr>
      </p:pic>
      <p:sp>
        <p:nvSpPr>
          <p:cNvPr id="42" name="文字方塊 41">
            <a:extLst>
              <a:ext uri="{FF2B5EF4-FFF2-40B4-BE49-F238E27FC236}">
                <a16:creationId xmlns:a16="http://schemas.microsoft.com/office/drawing/2014/main" id="{EEFF6AD2-3202-44B0-8563-CCC966542132}"/>
              </a:ext>
            </a:extLst>
          </p:cNvPr>
          <p:cNvSpPr txBox="1"/>
          <p:nvPr/>
        </p:nvSpPr>
        <p:spPr>
          <a:xfrm>
            <a:off x="6789665" y="3342786"/>
            <a:ext cx="1704074" cy="27699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無制限の拡張</a:t>
            </a: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2475" y="2731464"/>
            <a:ext cx="1829168" cy="664809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4516" y="2469185"/>
            <a:ext cx="2085523" cy="1303684"/>
          </a:xfrm>
          <a:prstGeom prst="rect">
            <a:avLst/>
          </a:prstGeom>
        </p:spPr>
      </p:pic>
      <p:pic>
        <p:nvPicPr>
          <p:cNvPr id="16" name="圖形 16">
            <a:extLst>
              <a:ext uri="{FF2B5EF4-FFF2-40B4-BE49-F238E27FC236}">
                <a16:creationId xmlns:a16="http://schemas.microsoft.com/office/drawing/2014/main" id="{331A2F32-580F-4A70-9B52-B01B7B1D2FAE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4732105" y="1984285"/>
            <a:ext cx="1716311" cy="1031418"/>
          </a:xfrm>
          <a:prstGeom prst="rect">
            <a:avLst/>
          </a:prstGeom>
        </p:spPr>
      </p:pic>
      <p:sp>
        <p:nvSpPr>
          <p:cNvPr id="49" name="矩形: 圓角 48">
            <a:extLst>
              <a:ext uri="{FF2B5EF4-FFF2-40B4-BE49-F238E27FC236}">
                <a16:creationId xmlns:a16="http://schemas.microsoft.com/office/drawing/2014/main" id="{8522B581-1253-40C0-A63A-5787C3E12131}"/>
              </a:ext>
            </a:extLst>
          </p:cNvPr>
          <p:cNvSpPr/>
          <p:nvPr/>
        </p:nvSpPr>
        <p:spPr>
          <a:xfrm>
            <a:off x="4711156" y="2702731"/>
            <a:ext cx="824163" cy="267705"/>
          </a:xfrm>
          <a:prstGeom prst="roundRect">
            <a:avLst/>
          </a:prstGeom>
          <a:solidFill>
            <a:srgbClr val="D26604"/>
          </a:solidFill>
          <a:ln w="63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 altLang="en-US" sz="90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50" name="矩形: 圓角 49">
            <a:extLst>
              <a:ext uri="{FF2B5EF4-FFF2-40B4-BE49-F238E27FC236}">
                <a16:creationId xmlns:a16="http://schemas.microsoft.com/office/drawing/2014/main" id="{4CC90071-0D1B-40FF-A224-9681594213A2}"/>
              </a:ext>
            </a:extLst>
          </p:cNvPr>
          <p:cNvSpPr/>
          <p:nvPr/>
        </p:nvSpPr>
        <p:spPr>
          <a:xfrm>
            <a:off x="5605215" y="2699865"/>
            <a:ext cx="861762" cy="267002"/>
          </a:xfrm>
          <a:prstGeom prst="roundRect">
            <a:avLst/>
          </a:prstGeom>
          <a:solidFill>
            <a:srgbClr val="D26604"/>
          </a:solidFill>
          <a:ln w="6350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TW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51" name="文字方塊 4">
            <a:extLst>
              <a:ext uri="{FF2B5EF4-FFF2-40B4-BE49-F238E27FC236}">
                <a16:creationId xmlns:a16="http://schemas.microsoft.com/office/drawing/2014/main" id="{8976C337-525D-4550-834A-FAD719901D4C}"/>
              </a:ext>
            </a:extLst>
          </p:cNvPr>
          <p:cNvSpPr txBox="1"/>
          <p:nvPr/>
        </p:nvSpPr>
        <p:spPr>
          <a:xfrm>
            <a:off x="4666554" y="2712939"/>
            <a:ext cx="925644" cy="230832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TW" sz="9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Hybrid</a:t>
            </a:r>
            <a:r>
              <a:rPr lang="zh-TW" altLang="en-US" sz="9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Mount</a:t>
            </a:r>
            <a:endParaRPr lang="zh-TW" altLang="en-US" sz="9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52" name="文字方塊 5">
            <a:extLst>
              <a:ext uri="{FF2B5EF4-FFF2-40B4-BE49-F238E27FC236}">
                <a16:creationId xmlns:a16="http://schemas.microsoft.com/office/drawing/2014/main" id="{0B7B9E7B-E9B2-4898-B4E9-BA9FE2A0E292}"/>
              </a:ext>
            </a:extLst>
          </p:cNvPr>
          <p:cNvSpPr txBox="1"/>
          <p:nvPr/>
        </p:nvSpPr>
        <p:spPr>
          <a:xfrm>
            <a:off x="5445815" y="2707859"/>
            <a:ext cx="1204587" cy="230832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9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V</a:t>
            </a:r>
            <a:r>
              <a:rPr lang="en-US" altLang="zh-TW" sz="9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J</a:t>
            </a:r>
            <a:r>
              <a:rPr lang="en-US" altLang="en-US" sz="900" b="1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BOD Cloud</a:t>
            </a:r>
            <a:endParaRPr lang="zh-TW" b="1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08759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>
            <a:extLst>
              <a:ext uri="{FF2B5EF4-FFF2-40B4-BE49-F238E27FC236}">
                <a16:creationId xmlns:a16="http://schemas.microsoft.com/office/drawing/2014/main" id="{AF620EA3-E36D-45DC-B655-75307507DB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2928" y="3666672"/>
            <a:ext cx="2639192" cy="330312"/>
          </a:xfrm>
          <a:prstGeom prst="rect">
            <a:avLst/>
          </a:prstGeom>
        </p:spPr>
      </p:pic>
      <p:pic>
        <p:nvPicPr>
          <p:cNvPr id="1053" name="Picture 29" descr="Image result for clou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828600" y="734025"/>
            <a:ext cx="4659982" cy="4659984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" y="142684"/>
            <a:ext cx="9144000" cy="813592"/>
          </a:xfrm>
          <a:effectLst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2800" dirty="0" err="1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HybridMount</a:t>
            </a:r>
            <a:r>
              <a:rPr lang="en-US" sz="28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:</a:t>
            </a:r>
            <a:br>
              <a:rPr lang="en-US" sz="28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</a:br>
            <a:r>
              <a:rPr lang="ja-JP" altLang="en-US" sz="28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キ</a:t>
            </a:r>
            <a:r>
              <a:rPr lang="ja-JP" altLang="en-US" sz="28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ャッシュを有</a:t>
            </a:r>
            <a:r>
              <a:rPr lang="ja-JP" altLang="en-US" sz="28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効化しク</a:t>
            </a:r>
            <a:r>
              <a:rPr lang="ja-JP" altLang="en-US" sz="28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ラウドエクスペリエンスを強化</a:t>
            </a:r>
            <a:endParaRPr lang="en-US" sz="2800" dirty="0">
              <a:solidFill>
                <a:schemeClr val="bg2">
                  <a:lumMod val="1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1027" name="Picture 3" descr="https://lh4.googleusercontent.com/K9V2IiA9lNjQ1bEivo1ZgqjOHErvSxm5mVIOkLfvS4AV_fruAS_ZGl8d77W240EC3k6e504hgmF0cHbqKzwGjNf5PitpvqSoTAJTXYJRjml246jnOQT5Pi8XFvCM9bHK5-as3-f__K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35696" y="3830367"/>
            <a:ext cx="427038" cy="427038"/>
          </a:xfrm>
          <a:prstGeom prst="rect">
            <a:avLst/>
          </a:prstGeom>
          <a:noFill/>
        </p:spPr>
      </p:pic>
      <p:pic>
        <p:nvPicPr>
          <p:cNvPr id="1028" name="Picture 4" descr="https://lh6.googleusercontent.com/SA4uCyR_L2jYMxGHC8JcQTlO_Fi9fvJ01WwSys_hjF9oiyvEopa8yurvBgrShk7u3W0l2n2QRfE8VniYiUpT9MM2LO5_H_HvyxoJmc3E-O73Jp3siIe-6VnvGCawf8RH_MkgmPsSCC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31640" y="3830367"/>
            <a:ext cx="427038" cy="427038"/>
          </a:xfrm>
          <a:prstGeom prst="rect">
            <a:avLst/>
          </a:prstGeom>
          <a:noFill/>
        </p:spPr>
      </p:pic>
      <p:pic>
        <p:nvPicPr>
          <p:cNvPr id="1029" name="Picture 5" descr="https://lh5.googleusercontent.com/b23u0ELh4hL_awB9Ww8vAh7Zb4GFaTyM9JSXkjRp0Op_jSl8QgyYQgVBe80qtGNDzwNoQ_JvJG05J8wcqXnnj88_y22ro12VeuppteRlA4uAOloCT_8w_iXv6JburYdSsGUPeN8tvh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7584" y="3830367"/>
            <a:ext cx="427038" cy="427038"/>
          </a:xfrm>
          <a:prstGeom prst="rect">
            <a:avLst/>
          </a:prstGeom>
          <a:noFill/>
        </p:spPr>
      </p:pic>
      <p:pic>
        <p:nvPicPr>
          <p:cNvPr id="1030" name="Picture 6" descr="https://lh4.googleusercontent.com/JLwINZBR99tkGPRx3FA7rWHaz4lrB4beEXvVDTvYNOP5IjDY41yBYtDUGLBFNzd38AYzYdEORsJ-Hu3sSmrbpf6Ffqy12-Oo0oN_j-ZoxY98DIhex5SxovJCSE67G7Vulk2lJvUhbwo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39752" y="3326311"/>
            <a:ext cx="427038" cy="427038"/>
          </a:xfrm>
          <a:prstGeom prst="rect">
            <a:avLst/>
          </a:prstGeom>
          <a:noFill/>
        </p:spPr>
      </p:pic>
      <p:pic>
        <p:nvPicPr>
          <p:cNvPr id="1031" name="Picture 7" descr="https://lh4.googleusercontent.com/H0XP8Jf23xF4_It_H1HIamwPlS0OZnb3ZwylCZIXa5x1H1pjl1FKTmmTa11CmKxi-TwaH1XwEv7df8G1O0IuSBfh7FZdZEG3Xi9ZVf7j1NH65lhVqI8w79kvWfz-rfCtXFel6RoBJoI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35696" y="3326311"/>
            <a:ext cx="427038" cy="427038"/>
          </a:xfrm>
          <a:prstGeom prst="rect">
            <a:avLst/>
          </a:prstGeom>
          <a:noFill/>
        </p:spPr>
      </p:pic>
      <p:pic>
        <p:nvPicPr>
          <p:cNvPr id="1032" name="Picture 8" descr="https://lh3.googleusercontent.com/hnn68hOWXAfi-2buhync8Ho5N6Mh1Cia1p0BYKEFmgSCSweBZZvfugkqQyrghaN8zyIsBFAl27eld7JprW8x9O13h7UnOZtO0T-xd_Tym8bWTlhrMjby8MzOdHSSIAxcK-61egURb-U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331640" y="3326311"/>
            <a:ext cx="427038" cy="427038"/>
          </a:xfrm>
          <a:prstGeom prst="rect">
            <a:avLst/>
          </a:prstGeom>
          <a:noFill/>
        </p:spPr>
      </p:pic>
      <p:pic>
        <p:nvPicPr>
          <p:cNvPr id="1033" name="Picture 9" descr="https://lh3.googleusercontent.com/P4OJxLNf-0l3nfs9F8p39ujclzvA-Sa4M3YFDfLyGXNdBF1S3hW2XVX-Pa8PtbpzLQ3_u9J04ppaJpMsBi50EFF2NsGeZerLXGD3JSyvXDdNG-CPz4isgqbQJzagwjjPyqb3c8hNW_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27584" y="3326311"/>
            <a:ext cx="427038" cy="427038"/>
          </a:xfrm>
          <a:prstGeom prst="rect">
            <a:avLst/>
          </a:prstGeom>
          <a:noFill/>
        </p:spPr>
      </p:pic>
      <p:pic>
        <p:nvPicPr>
          <p:cNvPr id="1034" name="Picture 10" descr="https://lh5.googleusercontent.com/yDLc8xkAuuVx7crlIE2KNk0ewYBuVYjSKxQ5-0kgPW8S4En-3J4DTgJmPELmxQwN8JbJhTMB-lKlBnEcEA2ejrh6oEbgoTK2g0aeYzDlI4TflzYSmKvfwz4Q5HPlbLA48sdewMmt2yE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3528" y="3326311"/>
            <a:ext cx="427038" cy="427038"/>
          </a:xfrm>
          <a:prstGeom prst="rect">
            <a:avLst/>
          </a:prstGeom>
          <a:noFill/>
        </p:spPr>
      </p:pic>
      <p:pic>
        <p:nvPicPr>
          <p:cNvPr id="1035" name="Picture 11" descr="https://lh4.googleusercontent.com/mK6k9HxxlQ3iieT8IW0gEWxdyKJgYfYBWwdBvN0lRLu8_cGB7X1lN2KOXLFP9TXD-UMxtXANPXor198AJF-FyeUM35snyzMMvdZbcQ_OmxIfdMdUejC5Cy8R8FjD2RfZBKEHA0hMPu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339752" y="2822255"/>
            <a:ext cx="427038" cy="427038"/>
          </a:xfrm>
          <a:prstGeom prst="rect">
            <a:avLst/>
          </a:prstGeom>
          <a:noFill/>
        </p:spPr>
      </p:pic>
      <p:pic>
        <p:nvPicPr>
          <p:cNvPr id="1036" name="Picture 12" descr="https://lh6.googleusercontent.com/2xwQyO-ybTkAAlCBIc-utXfwa8yEQQSBOAN-mgL1KmFDhzHTcwDZurEnS8G2FhqCXXCnpOPtRB_CV8CWFBHxHvni3DZq0v5Sk5cCLBPtfAkLh-dgfn7WvbsGNgqzb29qmdTvvAUQc_E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835696" y="2822255"/>
            <a:ext cx="427038" cy="427038"/>
          </a:xfrm>
          <a:prstGeom prst="rect">
            <a:avLst/>
          </a:prstGeom>
          <a:noFill/>
        </p:spPr>
      </p:pic>
      <p:pic>
        <p:nvPicPr>
          <p:cNvPr id="1037" name="Picture 13" descr="https://lh5.googleusercontent.com/Un2FspDsSs-A7u1QrWpTV3KlHwhMgCy3UIZ2tLWbfcIB6mPl-7BdzEpD06UtzBsVPLwneo2U0bzBA89nvv9YudgnqGutPfpcvjkJs1D25xY_alzqWo-znyDdLeS9QE5Up-7UQO0qZIE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835696" y="2318199"/>
            <a:ext cx="427038" cy="427038"/>
          </a:xfrm>
          <a:prstGeom prst="rect">
            <a:avLst/>
          </a:prstGeom>
          <a:noFill/>
        </p:spPr>
      </p:pic>
      <p:pic>
        <p:nvPicPr>
          <p:cNvPr id="1038" name="Picture 14" descr="https://lh5.googleusercontent.com/c-VuMbfcURQcWQtCVz--q6LxBcxY3slbhaPIm-dpbfmvPNMaYWQ0ipmkTPMv3hgaGWf0TANE0FBtUZDit-HSbunIQrWF1jmbyek1KF3PBDz6g-NiamNTqP8O87dLx0eyXxwaNQ9vD-Y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331640" y="2822255"/>
            <a:ext cx="427038" cy="427038"/>
          </a:xfrm>
          <a:prstGeom prst="rect">
            <a:avLst/>
          </a:prstGeom>
          <a:noFill/>
        </p:spPr>
      </p:pic>
      <p:pic>
        <p:nvPicPr>
          <p:cNvPr id="1039" name="Picture 15" descr="https://lh4.googleusercontent.com/jAQgNPnfGRQtJiItDhMyoQENWRIQueXO-SLCN41rfXwPvMZuHJtzjbth4T8SNT5oRKkLFgmEAadaVDCJB13v1Az3VFJT2I3_g54luBgTg4dwUO_hTpbJCci5nMf47m0hNNun4ZJmKe8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827584" y="2822255"/>
            <a:ext cx="427038" cy="427038"/>
          </a:xfrm>
          <a:prstGeom prst="rect">
            <a:avLst/>
          </a:prstGeom>
          <a:noFill/>
        </p:spPr>
      </p:pic>
      <p:pic>
        <p:nvPicPr>
          <p:cNvPr id="1040" name="Picture 16" descr="https://lh3.googleusercontent.com/6NBXHIDeSHzKas-KeL_-8NU77BUwwUodC8lXj_BGNUvuNeIFJ8y0d_XVUE3GGZkgdaAi7g31BOFz7W1nsfAWuDXt_ZNuak58YvwKvtxkNI4xEIRA9sr0IOjH5_EX8BEtt9F1XtuwGe4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23528" y="2822255"/>
            <a:ext cx="427038" cy="427038"/>
          </a:xfrm>
          <a:prstGeom prst="rect">
            <a:avLst/>
          </a:prstGeom>
          <a:noFill/>
        </p:spPr>
      </p:pic>
      <p:pic>
        <p:nvPicPr>
          <p:cNvPr id="1041" name="Picture 17" descr="https://lh5.googleusercontent.com/C8QzIakFcFWiw6MJ3mPEyu4TKurUeb60BiG6wDhqfyOBNvUzPhk8fpG1lpEDSsKBCcuqpuH6rj2PFlRi0SPcQAvS-8RgaQm8Xqw9Gqs6GtdCOCGwoRa_L_cpxFOIQmIEnwV5SWCLxcM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331640" y="2318199"/>
            <a:ext cx="427038" cy="427038"/>
          </a:xfrm>
          <a:prstGeom prst="rect">
            <a:avLst/>
          </a:prstGeom>
          <a:noFill/>
        </p:spPr>
      </p:pic>
      <p:pic>
        <p:nvPicPr>
          <p:cNvPr id="1042" name="Picture 18" descr="https://lh6.googleusercontent.com/1Fw3w_v3U-JCXnaUH8XlVuQyMkyy_8VgeJh6BG0241g0x8Qug7joSVqEqrkf7KpGjCj2Gqadcur-sVBW0hsMJcZlMz6ZadniH0IO-8I6aEw5qfIPXR9HtNX2-SkhY3vz4vyaUqDOMlo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27584" y="2318199"/>
            <a:ext cx="427038" cy="427038"/>
          </a:xfrm>
          <a:prstGeom prst="rect">
            <a:avLst/>
          </a:prstGeom>
          <a:noFill/>
        </p:spPr>
      </p:pic>
      <p:pic>
        <p:nvPicPr>
          <p:cNvPr id="1026" name="Picture 2" descr="https://lh3.googleusercontent.com/tt_AoumHnwvy4yDK_XqLGyDQRXd4qwpAD7lhoInKWc-stRPWnIZWWSYYLae7i3UfSpefEhRxYlb5d03ZVA71X7QTHmkwEUknw0I9qEGn5XeMBDgWDCSXJFpOO_4jxFHFhk5qQNgB238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323528" y="2318199"/>
            <a:ext cx="427038" cy="427037"/>
          </a:xfrm>
          <a:prstGeom prst="rect">
            <a:avLst/>
          </a:prstGeom>
          <a:noFill/>
        </p:spPr>
      </p:pic>
      <p:pic>
        <p:nvPicPr>
          <p:cNvPr id="1044" name="Picture 20" descr="Image result for è¯çºé²"/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299" t="2107" r="32593" b="45223"/>
          <a:stretch>
            <a:fillRect/>
          </a:stretch>
        </p:blipFill>
        <p:spPr bwMode="auto">
          <a:xfrm>
            <a:off x="2339752" y="3830367"/>
            <a:ext cx="428400" cy="428400"/>
          </a:xfrm>
          <a:prstGeom prst="rect">
            <a:avLst/>
          </a:prstGeom>
          <a:noFill/>
        </p:spPr>
      </p:pic>
      <p:pic>
        <p:nvPicPr>
          <p:cNvPr id="1047" name="Picture 23" descr="C:\Users\Josh Chen\Desktop\sharefile.png"/>
          <p:cNvPicPr>
            <a:picLocks noChangeAspect="1" noChangeArrowheads="1"/>
          </p:cNvPicPr>
          <p:nvPr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2318199"/>
            <a:ext cx="428399" cy="428400"/>
          </a:xfrm>
          <a:prstGeom prst="rect">
            <a:avLst/>
          </a:prstGeom>
          <a:noFill/>
        </p:spPr>
      </p:pic>
      <p:pic>
        <p:nvPicPr>
          <p:cNvPr id="1049" name="Picture 25" descr="C:\Users\Josh Chen\Desktop\OneDrive.png"/>
          <p:cNvPicPr>
            <a:picLocks noChangeAspect="1" noChangeArrowheads="1"/>
          </p:cNvPicPr>
          <p:nvPr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3830367"/>
            <a:ext cx="428400" cy="428400"/>
          </a:xfrm>
          <a:prstGeom prst="rect">
            <a:avLst/>
          </a:prstGeom>
          <a:noFill/>
        </p:spPr>
      </p:pic>
      <p:pic>
        <p:nvPicPr>
          <p:cNvPr id="1056" name="Picture 32" descr="https://lh3.googleusercontent.com/chs6pQD-X6UyRXZuYeM1tFXKbRIqJOvUzy6RQLIvrX8Dvyiy5chgMIFTjd9aPhRcl_f1ny-nrhNbO8w2Cejq6cKOdkRPZUqfXrUhK67YmCJEnFkegcgX4VYwuaia4YYecN0UOlWdUw4"/>
          <p:cNvPicPr>
            <a:picLocks noChangeAspect="1" noChangeArrowheads="1"/>
          </p:cNvPicPr>
          <p:nvPr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5549" y="2117647"/>
            <a:ext cx="365083" cy="360000"/>
          </a:xfrm>
          <a:prstGeom prst="rect">
            <a:avLst/>
          </a:prstGeom>
          <a:noFill/>
        </p:spPr>
      </p:pic>
      <p:pic>
        <p:nvPicPr>
          <p:cNvPr id="1057" name="Picture 33" descr="https://lh6.googleusercontent.com/bW29_yvH75Vn6wbRJPiIKI51BuVkrFJXccrFSRBTGM9aeuVVeN1GG1LoMondYE0t6QE37fHHQ-QmFcV6MukgRZV8tokyUyjujehFQshYuGs7dOyEAfgkq91VAB0CyFoiTIdn-Na8fvY"/>
          <p:cNvPicPr>
            <a:picLocks noChangeAspect="1" noChangeArrowheads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5549" y="2837727"/>
            <a:ext cx="360000" cy="360000"/>
          </a:xfrm>
          <a:prstGeom prst="rect">
            <a:avLst/>
          </a:prstGeom>
          <a:noFill/>
        </p:spPr>
      </p:pic>
      <p:pic>
        <p:nvPicPr>
          <p:cNvPr id="1058" name="Picture 34" descr="https://lh4.googleusercontent.com/qlHbpHWDPOvb8tmQ36uLXbml7Ar_n2UsUW1uI_ODoNwzzJ2k0WFDMA38k7_-PSZY4oN4SQHXipZ5okkgdCMDStEbT89-NPaVpkX0d-b8URdNscrujmN518AyGjEBMz_yiaFOMKZtS8U"/>
          <p:cNvPicPr>
            <a:picLocks noChangeAspect="1" noChangeArrowheads="1"/>
          </p:cNvPicPr>
          <p:nvPr/>
        </p:nvPicPr>
        <p:blipFill>
          <a:blip r:embed="rId2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501" y="2837727"/>
            <a:ext cx="360000" cy="360000"/>
          </a:xfrm>
          <a:prstGeom prst="rect">
            <a:avLst/>
          </a:prstGeom>
          <a:noFill/>
        </p:spPr>
      </p:pic>
      <p:pic>
        <p:nvPicPr>
          <p:cNvPr id="1059" name="Picture 35" descr="https://lh4.googleusercontent.com/ETlYkxMtNwBhq_pF5u1Y0xJwnaq7RXkdBxqpC3lVyjcob8rGPOWaXiTlFupURIDJ0HJjjiUV9J85QzE7q_rLvINO7Ow9ShVw_x_KIq7Mfm-4ukuNjXC_AnFPBN4-2jjw7GL0pN0LihM"/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7597" y="3557807"/>
            <a:ext cx="360000" cy="360000"/>
          </a:xfrm>
          <a:prstGeom prst="rect">
            <a:avLst/>
          </a:prstGeom>
          <a:noFill/>
        </p:spPr>
      </p:pic>
      <p:pic>
        <p:nvPicPr>
          <p:cNvPr id="1060" name="Picture 36" descr="https://lh5.googleusercontent.com/jaEJsTRg1m6hO4L2NtcnAuQJysnZF61QuFMbhNiaatTRFEyK7edX0aREqsr7DEDVD48cbhhuxxwpie9GdlDEuzl1xp6oB-ioM-J8vOJtHSgVkYD3MEn-UfSN4PjLQrysmfjISjlnt7M"/>
          <p:cNvPicPr>
            <a:picLocks noChangeAspect="1" noChangeArrowheads="1"/>
          </p:cNvPicPr>
          <p:nvPr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5549" y="3557807"/>
            <a:ext cx="360000" cy="360000"/>
          </a:xfrm>
          <a:prstGeom prst="rect">
            <a:avLst/>
          </a:prstGeom>
          <a:noFill/>
        </p:spPr>
      </p:pic>
      <p:pic>
        <p:nvPicPr>
          <p:cNvPr id="1061" name="Picture 37" descr="https://lh3.googleusercontent.com/-NG0S4Pwe25TCICHnKWyvCv5tMwZQO4HmP1zJ8VIaAY2muB5NPdEhMsO7o3dAh04YrJwLxVE18ona_WuHYZ-pY4HnfTbOIjEhgKUWAxuOT-lfh14fMdFHPjdg1b6fdTOQIgUIO9wjn0"/>
          <p:cNvPicPr>
            <a:picLocks noChangeAspect="1" noChangeArrowheads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501" y="3557807"/>
            <a:ext cx="360000" cy="360000"/>
          </a:xfrm>
          <a:prstGeom prst="rect">
            <a:avLst/>
          </a:prstGeom>
          <a:noFill/>
        </p:spPr>
      </p:pic>
      <p:pic>
        <p:nvPicPr>
          <p:cNvPr id="1055" name="Picture 31" descr="https://lh3.googleusercontent.com/PKs9J0_BhmHhYRsOjqADk-jh5FRH0EFAhwUKfw9OnvSTt1t6dJsJyy_Xhtmo5wRrpUS1PMqenxZXMddGgdBRpCrwQVqfgxyTvMo4UO4cMq_yxor4ok7drZMM2nfAi4TEDRP-Hpsk9a8"/>
          <p:cNvPicPr>
            <a:picLocks noChangeAspect="1" noChangeArrowheads="1"/>
          </p:cNvPicPr>
          <p:nvPr/>
        </p:nvPicPr>
        <p:blipFill>
          <a:blip r:embed="rId3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7597" y="2117647"/>
            <a:ext cx="360000" cy="360000"/>
          </a:xfrm>
          <a:prstGeom prst="rect">
            <a:avLst/>
          </a:prstGeom>
          <a:noFill/>
        </p:spPr>
      </p:pic>
      <p:pic>
        <p:nvPicPr>
          <p:cNvPr id="1062" name="Picture 38" descr="C:\Users\Josh Chen\Desktop\FS.png"/>
          <p:cNvPicPr>
            <a:picLocks noChangeAspect="1" noChangeArrowheads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3501" y="2117647"/>
            <a:ext cx="359999" cy="360000"/>
          </a:xfrm>
          <a:prstGeom prst="rect">
            <a:avLst/>
          </a:prstGeom>
          <a:noFill/>
        </p:spPr>
      </p:pic>
      <p:pic>
        <p:nvPicPr>
          <p:cNvPr id="1065" name="Picture 41" descr="http://designcenter.qnap.com.tw:8080/cgi-bin/filemanager/utilRequest.cgi?func=get_thumb&amp;size=800&amp;sid=98howkd2&amp;path=%2FDesignCenter%2FPM%E3%80%81RD%20%E8%AB%8B%E9%80%B2%E5%85%A5%2FWEB%2FStations%2FA_CacheMount%2Fv2%2Fv2_181023%2Fslice%2FAPP%20icon&amp;name=smb.png&amp;radno=2018/09/19%2015:39:572307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6143501" y="4282897"/>
            <a:ext cx="360000" cy="360000"/>
          </a:xfrm>
          <a:prstGeom prst="rect">
            <a:avLst/>
          </a:prstGeom>
          <a:noFill/>
        </p:spPr>
      </p:pic>
      <p:cxnSp>
        <p:nvCxnSpPr>
          <p:cNvPr id="44" name="直線接點 43"/>
          <p:cNvCxnSpPr/>
          <p:nvPr/>
        </p:nvCxnSpPr>
        <p:spPr>
          <a:xfrm>
            <a:off x="2866029" y="3429370"/>
            <a:ext cx="864096" cy="0"/>
          </a:xfrm>
          <a:prstGeom prst="line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圓角矩形圖說文字 47"/>
          <p:cNvSpPr/>
          <p:nvPr/>
        </p:nvSpPr>
        <p:spPr>
          <a:xfrm>
            <a:off x="5999485" y="1978601"/>
            <a:ext cx="1512168" cy="648072"/>
          </a:xfrm>
          <a:prstGeom prst="wedgeRoundRectCallout">
            <a:avLst>
              <a:gd name="adj1" fmla="val -76263"/>
              <a:gd name="adj2" fmla="val -993"/>
              <a:gd name="adj3" fmla="val 16667"/>
            </a:avLst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49" name="圓角矩形圖說文字 48"/>
          <p:cNvSpPr/>
          <p:nvPr/>
        </p:nvSpPr>
        <p:spPr>
          <a:xfrm>
            <a:off x="5999485" y="2698681"/>
            <a:ext cx="1512168" cy="648072"/>
          </a:xfrm>
          <a:prstGeom prst="wedgeRoundRectCallout">
            <a:avLst>
              <a:gd name="adj1" fmla="val -74583"/>
              <a:gd name="adj2" fmla="val -9615"/>
              <a:gd name="adj3" fmla="val 16667"/>
            </a:avLst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50" name="圓角矩形圖說文字 49"/>
          <p:cNvSpPr/>
          <p:nvPr/>
        </p:nvSpPr>
        <p:spPr>
          <a:xfrm>
            <a:off x="5999485" y="3418761"/>
            <a:ext cx="1512168" cy="648072"/>
          </a:xfrm>
          <a:prstGeom prst="wedgeRoundRectCallout">
            <a:avLst>
              <a:gd name="adj1" fmla="val -76599"/>
              <a:gd name="adj2" fmla="val -17454"/>
              <a:gd name="adj3" fmla="val 16667"/>
            </a:avLst>
          </a:prstGeom>
          <a:noFill/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51" name="圓角矩形圖說文字 50"/>
          <p:cNvSpPr/>
          <p:nvPr/>
        </p:nvSpPr>
        <p:spPr>
          <a:xfrm>
            <a:off x="5999485" y="4138841"/>
            <a:ext cx="1021134" cy="648072"/>
          </a:xfrm>
          <a:prstGeom prst="wedgeRoundRectCallout">
            <a:avLst>
              <a:gd name="adj1" fmla="val -100423"/>
              <a:gd name="adj2" fmla="val -31564"/>
              <a:gd name="adj3" fmla="val 16667"/>
            </a:avLst>
          </a:prstGeom>
          <a:noFill/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52" name="文字方塊 51"/>
          <p:cNvSpPr txBox="1"/>
          <p:nvPr/>
        </p:nvSpPr>
        <p:spPr>
          <a:xfrm>
            <a:off x="7543021" y="2166890"/>
            <a:ext cx="946093" cy="2616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ja-JP" altLang="en-US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ファイル管理</a:t>
            </a:r>
          </a:p>
        </p:txBody>
      </p:sp>
      <p:sp>
        <p:nvSpPr>
          <p:cNvPr id="53" name="文字方塊 52"/>
          <p:cNvSpPr txBox="1"/>
          <p:nvPr/>
        </p:nvSpPr>
        <p:spPr>
          <a:xfrm>
            <a:off x="7543021" y="2871095"/>
            <a:ext cx="889987" cy="26161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TW" altLang="en-US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編集</a:t>
            </a:r>
            <a:r>
              <a:rPr lang="ja-JP" altLang="en-US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ツール</a:t>
            </a:r>
          </a:p>
        </p:txBody>
      </p:sp>
      <p:sp>
        <p:nvSpPr>
          <p:cNvPr id="54" name="文字方塊 53"/>
          <p:cNvSpPr txBox="1"/>
          <p:nvPr/>
        </p:nvSpPr>
        <p:spPr>
          <a:xfrm>
            <a:off x="7543021" y="3528956"/>
            <a:ext cx="1035861" cy="43088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ja-JP" altLang="en-US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マルチメディア</a:t>
            </a:r>
          </a:p>
          <a:p>
            <a:r>
              <a:rPr lang="ja-JP" altLang="en-US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アプリ</a:t>
            </a:r>
          </a:p>
        </p:txBody>
      </p:sp>
      <p:sp>
        <p:nvSpPr>
          <p:cNvPr id="55" name="文字方塊 54"/>
          <p:cNvSpPr txBox="1"/>
          <p:nvPr/>
        </p:nvSpPr>
        <p:spPr>
          <a:xfrm>
            <a:off x="7059925" y="4253674"/>
            <a:ext cx="1612942" cy="43088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ネットワークプロトコルで</a:t>
            </a:r>
            <a:endParaRPr lang="en-US" altLang="ja-JP" sz="11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  <a:p>
            <a:r>
              <a:rPr lang="ja-JP" altLang="en-US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アクセス</a:t>
            </a:r>
            <a:endParaRPr lang="zh-TW" altLang="en-US" sz="11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1066" name="Picture 42" descr="C:\Users\Josh Chen\Desktop\SW5-431P-450_files\TextEditor_80.png"/>
          <p:cNvPicPr>
            <a:picLocks noChangeAspect="1" noChangeArrowheads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07597" y="2842697"/>
            <a:ext cx="360000" cy="360000"/>
          </a:xfrm>
          <a:prstGeom prst="rect">
            <a:avLst/>
          </a:prstGeom>
          <a:noFill/>
        </p:spPr>
      </p:pic>
      <p:pic>
        <p:nvPicPr>
          <p:cNvPr id="3" name="圖片 3">
            <a:extLst>
              <a:ext uri="{FF2B5EF4-FFF2-40B4-BE49-F238E27FC236}">
                <a16:creationId xmlns:a16="http://schemas.microsoft.com/office/drawing/2014/main" id="{E7007638-DD8B-4614-A655-57D08D4753B1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6574879" y="4278815"/>
            <a:ext cx="349251" cy="365125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7D69ED5E-C9DA-4E2B-B5CE-9015270BF012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8" y="1447800"/>
            <a:ext cx="3568498" cy="54017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4EA61F71-95C2-43B6-A1C1-63548E33899A}"/>
              </a:ext>
            </a:extLst>
          </p:cNvPr>
          <p:cNvSpPr txBox="1"/>
          <p:nvPr/>
        </p:nvSpPr>
        <p:spPr>
          <a:xfrm>
            <a:off x="83828" y="1479413"/>
            <a:ext cx="3500202" cy="30777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zh-TW" sz="1400" b="1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20</a:t>
            </a:r>
            <a:r>
              <a:rPr lang="ja-JP" altLang="en-US" sz="1400" b="1" dirty="0" smtClean="0">
                <a:solidFill>
                  <a:srgbClr val="FFFF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のクラウドプロバイダをサポート</a:t>
            </a:r>
            <a:endParaRPr lang="zh-TW" altLang="en-US" sz="1400" b="1" dirty="0">
              <a:solidFill>
                <a:srgbClr val="FFFFFF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63" name="圖片 62">
            <a:extLst>
              <a:ext uri="{FF2B5EF4-FFF2-40B4-BE49-F238E27FC236}">
                <a16:creationId xmlns:a16="http://schemas.microsoft.com/office/drawing/2014/main" id="{60D892CA-94BA-4A52-BA9A-6CC77451C4B0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1030" y="1447800"/>
            <a:ext cx="4093153" cy="530801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B1EE3A37-55F2-4885-86EC-E5CE18CF91C8}"/>
              </a:ext>
            </a:extLst>
          </p:cNvPr>
          <p:cNvSpPr txBox="1"/>
          <p:nvPr/>
        </p:nvSpPr>
        <p:spPr>
          <a:xfrm>
            <a:off x="5042290" y="1484311"/>
            <a:ext cx="3998785" cy="3184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ja-JP" altLang="en-US" sz="14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クラウドにデータを保存し、</a:t>
            </a:r>
            <a:r>
              <a:rPr lang="en-US" altLang="ja-JP" sz="14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QTS</a:t>
            </a:r>
            <a:r>
              <a:rPr lang="ja-JP" altLang="en-US" sz="14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を活用</a:t>
            </a:r>
            <a:endParaRPr lang="zh-TW" altLang="en-US" sz="1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4235" y="3207581"/>
            <a:ext cx="2108651" cy="76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322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AC169-C780-4055-823F-A8D07165E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859" y="161244"/>
            <a:ext cx="8754282" cy="822960"/>
          </a:xfrm>
          <a:effectLst/>
        </p:spPr>
        <p:txBody>
          <a:bodyPr>
            <a:noAutofit/>
          </a:bodyPr>
          <a:lstStyle/>
          <a:p>
            <a:pPr algn="ctr"/>
            <a:r>
              <a:rPr lang="en-US" altLang="ja-JP" sz="28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VJBOD</a:t>
            </a:r>
            <a:r>
              <a:rPr lang="ja-JP" altLang="en-US" sz="28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クラウド</a:t>
            </a:r>
            <a:r>
              <a:rPr lang="en-US" altLang="ja-JP" sz="28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+</a:t>
            </a:r>
            <a:r>
              <a:rPr lang="ja-JP" altLang="en-US" sz="28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パブリッククラウ</a:t>
            </a:r>
            <a:r>
              <a:rPr lang="ja-JP" altLang="en-US" sz="28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ドで</a:t>
            </a:r>
            <a:r>
              <a:rPr lang="ja-JP" altLang="en-US" sz="28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、</a:t>
            </a:r>
            <a:r>
              <a:rPr lang="en-US" altLang="ja-JP" sz="28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/>
            </a:r>
            <a:br>
              <a:rPr lang="en-US" altLang="ja-JP" sz="28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</a:br>
            <a:r>
              <a:rPr lang="ja-JP" altLang="en-US" sz="28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プ</a:t>
            </a:r>
            <a:r>
              <a:rPr lang="ja-JP" altLang="en-US" sz="28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ライベートクラウ</a:t>
            </a:r>
            <a:r>
              <a:rPr lang="ja-JP" altLang="en-US" sz="28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ドの</a:t>
            </a:r>
            <a:r>
              <a:rPr lang="ja-JP" altLang="en-US" sz="28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制限か</a:t>
            </a:r>
            <a:r>
              <a:rPr lang="ja-JP" altLang="en-US" sz="2800" dirty="0" smtClean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ら</a:t>
            </a:r>
            <a:r>
              <a:rPr lang="ja-JP" altLang="en-US" sz="2800" dirty="0">
                <a:solidFill>
                  <a:schemeClr val="bg2">
                    <a:lumMod val="1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解放</a:t>
            </a:r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F84D67BF-C121-4ACE-A261-73262BE147B0}"/>
              </a:ext>
            </a:extLst>
          </p:cNvPr>
          <p:cNvSpPr/>
          <p:nvPr/>
        </p:nvSpPr>
        <p:spPr>
          <a:xfrm>
            <a:off x="420640" y="1285258"/>
            <a:ext cx="8421565" cy="78483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ja-JP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NAS</a:t>
            </a:r>
            <a:r>
              <a:rPr lang="ja-JP" altLang="en-US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のボリューム（または</a:t>
            </a:r>
            <a:r>
              <a:rPr lang="en-US" altLang="ja-JP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iSCSI LUN</a:t>
            </a:r>
            <a:r>
              <a:rPr lang="ja-JP" altLang="en-US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）と同じようにパブリッククラウドストレージスペースを使用します。</a:t>
            </a:r>
          </a:p>
          <a:p>
            <a:r>
              <a:rPr lang="ja-JP" altLang="en-US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ファイルレベルの</a:t>
            </a:r>
            <a:r>
              <a:rPr lang="en-US" altLang="ja-JP" sz="1500" dirty="0" err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HybridMount</a:t>
            </a:r>
            <a:r>
              <a:rPr lang="ja-JP" altLang="en-US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と比較して、ブロックレベルの</a:t>
            </a:r>
            <a:r>
              <a:rPr lang="en-US" altLang="ja-JP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VJBOD</a:t>
            </a:r>
            <a:r>
              <a:rPr lang="ja-JP" altLang="en-US" sz="15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クラウドは、ランダムデータと大きなファイルをクラウドに転送する効率を高め、ビジネスレベルのゲートウェイソリューションを提供します。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F85458F-0400-462C-9E9B-3364A1823497}"/>
              </a:ext>
            </a:extLst>
          </p:cNvPr>
          <p:cNvSpPr txBox="1"/>
          <p:nvPr/>
        </p:nvSpPr>
        <p:spPr>
          <a:xfrm>
            <a:off x="1102591" y="4810195"/>
            <a:ext cx="7651691" cy="261610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altLang="zh-TW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Block-level</a:t>
            </a:r>
            <a:r>
              <a:rPr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でアップロードされたデータ</a:t>
            </a:r>
            <a:r>
              <a:rPr lang="ja-JP" altLang="en-US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は、</a:t>
            </a:r>
            <a:r>
              <a:rPr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ク</a:t>
            </a:r>
            <a:r>
              <a:rPr lang="ja-JP" altLang="en-US" sz="1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ラウ</a:t>
            </a:r>
            <a:r>
              <a:rPr lang="ja-JP" altLang="en-US" sz="11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ド、またはそのアプリケーションでは認識できません。</a:t>
            </a:r>
            <a:endParaRPr lang="en-US" altLang="ja-JP" sz="1100" dirty="0" smtClean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C2129B6B-3BD3-4E50-8DCB-0A672E626EE3}"/>
              </a:ext>
            </a:extLst>
          </p:cNvPr>
          <p:cNvSpPr/>
          <p:nvPr/>
        </p:nvSpPr>
        <p:spPr>
          <a:xfrm>
            <a:off x="4881343" y="2517010"/>
            <a:ext cx="3960862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CN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f</a:t>
            </a:r>
            <a:r>
              <a:rPr lang="zh-CN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ile-level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では変更された元データ全体を再度アップロードする必要があります。</a:t>
            </a:r>
            <a:endParaRPr lang="zh-CN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089D68-F5B7-4643-8256-EF32C8280560}"/>
              </a:ext>
            </a:extLst>
          </p:cNvPr>
          <p:cNvSpPr/>
          <p:nvPr/>
        </p:nvSpPr>
        <p:spPr>
          <a:xfrm>
            <a:off x="4881342" y="3403567"/>
            <a:ext cx="3872940" cy="523220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altLang="zh-CN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b</a:t>
            </a:r>
            <a:r>
              <a:rPr lang="zh-CN" altLang="en-US" sz="14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lock-leve</a:t>
            </a:r>
            <a:r>
              <a:rPr lang="zh-CN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l</a:t>
            </a:r>
            <a:r>
              <a:rPr lang="ja-JP" altLang="en-US" sz="14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では、変更されたブロックのみをクラウドにアップロードします。</a:t>
            </a:r>
            <a:endParaRPr lang="zh-CN" altLang="en-US" sz="14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15" name="Rectangle 12">
            <a:extLst>
              <a:ext uri="{FF2B5EF4-FFF2-40B4-BE49-F238E27FC236}">
                <a16:creationId xmlns:a16="http://schemas.microsoft.com/office/drawing/2014/main" id="{643C55B8-CC8E-47CB-BFB3-F5D2DCA32680}"/>
              </a:ext>
            </a:extLst>
          </p:cNvPr>
          <p:cNvSpPr/>
          <p:nvPr/>
        </p:nvSpPr>
        <p:spPr>
          <a:xfrm>
            <a:off x="968878" y="3248617"/>
            <a:ext cx="2129131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変更後データ</a:t>
            </a:r>
            <a:endParaRPr lang="zh-TW" altLang="en-US" sz="1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A4C66BCF-B227-4071-9DD5-499AF9CDA37B}"/>
              </a:ext>
            </a:extLst>
          </p:cNvPr>
          <p:cNvSpPr/>
          <p:nvPr/>
        </p:nvSpPr>
        <p:spPr>
          <a:xfrm>
            <a:off x="965061" y="2646957"/>
            <a:ext cx="2195074" cy="27699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ja-JP" altLang="en-US" sz="12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ea"/>
                <a:sym typeface="+mn-lt"/>
              </a:rPr>
              <a:t>元データ</a:t>
            </a:r>
            <a:endParaRPr lang="zh-CN" altLang="en-US" sz="12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0" name="Rectangle 12">
            <a:extLst>
              <a:ext uri="{FF2B5EF4-FFF2-40B4-BE49-F238E27FC236}">
                <a16:creationId xmlns:a16="http://schemas.microsoft.com/office/drawing/2014/main" id="{1A61C113-FDE4-41F8-911C-446499C4F040}"/>
              </a:ext>
            </a:extLst>
          </p:cNvPr>
          <p:cNvSpPr/>
          <p:nvPr/>
        </p:nvSpPr>
        <p:spPr>
          <a:xfrm>
            <a:off x="2049421" y="4767601"/>
            <a:ext cx="934842" cy="37665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endParaRPr lang="zh-CN" altLang="en-US"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0CE47935-BA39-4B2E-8EDD-FCE95B53B8AA}"/>
              </a:ext>
            </a:extLst>
          </p:cNvPr>
          <p:cNvSpPr/>
          <p:nvPr/>
        </p:nvSpPr>
        <p:spPr>
          <a:xfrm>
            <a:off x="3621731" y="3499424"/>
            <a:ext cx="965688" cy="914399"/>
          </a:xfrm>
          <a:prstGeom prst="roundRect">
            <a:avLst>
              <a:gd name="adj" fmla="val 5466"/>
            </a:avLst>
          </a:prstGeom>
          <a:solidFill>
            <a:schemeClr val="bg1">
              <a:lumMod val="95000"/>
            </a:schemeClr>
          </a:solidFill>
          <a:effectLst>
            <a:outerShdw blurRad="215900" dist="127000" dir="4320000" sx="93000" sy="93000" algn="t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587F0ADC-DA4A-47AC-B9ED-00BBC75F6554}"/>
              </a:ext>
            </a:extLst>
          </p:cNvPr>
          <p:cNvSpPr/>
          <p:nvPr/>
        </p:nvSpPr>
        <p:spPr>
          <a:xfrm>
            <a:off x="2073096" y="3492096"/>
            <a:ext cx="939035" cy="907074"/>
          </a:xfrm>
          <a:prstGeom prst="roundRect">
            <a:avLst>
              <a:gd name="adj" fmla="val 8266"/>
            </a:avLst>
          </a:prstGeom>
          <a:solidFill>
            <a:schemeClr val="bg1">
              <a:lumMod val="95000"/>
            </a:schemeClr>
          </a:solidFill>
          <a:effectLst>
            <a:outerShdw blurRad="215900" dist="127000" dir="4320000" sx="93000" sy="93000" algn="t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AC3F58F8-A6A8-4FBE-AF90-E27B435264D7}"/>
              </a:ext>
            </a:extLst>
          </p:cNvPr>
          <p:cNvSpPr/>
          <p:nvPr/>
        </p:nvSpPr>
        <p:spPr>
          <a:xfrm>
            <a:off x="2075751" y="2532271"/>
            <a:ext cx="936381" cy="855785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2">
                  <a:lumMod val="1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46FAFD5E-CC99-415A-B127-D957DFC674A7}"/>
              </a:ext>
            </a:extLst>
          </p:cNvPr>
          <p:cNvSpPr/>
          <p:nvPr/>
        </p:nvSpPr>
        <p:spPr>
          <a:xfrm>
            <a:off x="2075751" y="2532271"/>
            <a:ext cx="474785" cy="445477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2413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2">
                  <a:lumMod val="1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83369EAF-2C60-466D-BF63-8DA242D1AD8F}"/>
              </a:ext>
            </a:extLst>
          </p:cNvPr>
          <p:cNvSpPr/>
          <p:nvPr/>
        </p:nvSpPr>
        <p:spPr>
          <a:xfrm>
            <a:off x="551752" y="3191694"/>
            <a:ext cx="430823" cy="423496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2159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2">
                  <a:lumMod val="1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E0EE0286-FDF2-4FBB-8AD6-D95EB6A82467}"/>
              </a:ext>
            </a:extLst>
          </p:cNvPr>
          <p:cNvSpPr/>
          <p:nvPr/>
        </p:nvSpPr>
        <p:spPr>
          <a:xfrm>
            <a:off x="551749" y="2561578"/>
            <a:ext cx="416170" cy="423496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2159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2">
                  <a:lumMod val="1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41" name="矩形: 圓角 40">
            <a:extLst>
              <a:ext uri="{FF2B5EF4-FFF2-40B4-BE49-F238E27FC236}">
                <a16:creationId xmlns:a16="http://schemas.microsoft.com/office/drawing/2014/main" id="{A3300336-0AA3-4349-A4C8-6A80ADE26B79}"/>
              </a:ext>
            </a:extLst>
          </p:cNvPr>
          <p:cNvSpPr/>
          <p:nvPr/>
        </p:nvSpPr>
        <p:spPr>
          <a:xfrm>
            <a:off x="3621731" y="2532270"/>
            <a:ext cx="936381" cy="855785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2">
                  <a:lumMod val="1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DBEAE3CA-8C11-4ACD-8416-2E1E7180370E}"/>
              </a:ext>
            </a:extLst>
          </p:cNvPr>
          <p:cNvSpPr/>
          <p:nvPr/>
        </p:nvSpPr>
        <p:spPr>
          <a:xfrm>
            <a:off x="3621731" y="2532271"/>
            <a:ext cx="474785" cy="445477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241300" dist="1524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2">
                  <a:lumMod val="1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48" name="箭號: 向下 47">
            <a:extLst>
              <a:ext uri="{FF2B5EF4-FFF2-40B4-BE49-F238E27FC236}">
                <a16:creationId xmlns:a16="http://schemas.microsoft.com/office/drawing/2014/main" id="{DB638653-858F-41E2-B681-6DDB43B2174B}"/>
              </a:ext>
            </a:extLst>
          </p:cNvPr>
          <p:cNvSpPr/>
          <p:nvPr/>
        </p:nvSpPr>
        <p:spPr>
          <a:xfrm rot="16200000">
            <a:off x="3202835" y="2687101"/>
            <a:ext cx="191556" cy="590083"/>
          </a:xfrm>
          <a:prstGeom prst="downArrow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1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2">
                  <a:lumMod val="1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43" name="矩形: 圓角 42">
            <a:extLst>
              <a:ext uri="{FF2B5EF4-FFF2-40B4-BE49-F238E27FC236}">
                <a16:creationId xmlns:a16="http://schemas.microsoft.com/office/drawing/2014/main" id="{A075D7E4-3A7B-41B0-B81E-E0A39A958940}"/>
              </a:ext>
            </a:extLst>
          </p:cNvPr>
          <p:cNvSpPr/>
          <p:nvPr/>
        </p:nvSpPr>
        <p:spPr>
          <a:xfrm>
            <a:off x="4156595" y="3515218"/>
            <a:ext cx="416170" cy="423496"/>
          </a:xfrm>
          <a:prstGeom prst="roundRect">
            <a:avLst/>
          </a:prstGeom>
          <a:solidFill>
            <a:srgbClr val="B6D2EC"/>
          </a:solidFill>
          <a:ln>
            <a:noFill/>
          </a:ln>
          <a:effectLst>
            <a:outerShdw blurRad="114300" dist="38100" dir="5400000" algn="t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2">
                  <a:lumMod val="1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6116036F-5C19-49A7-BE7D-D9274C64B15B}"/>
              </a:ext>
            </a:extLst>
          </p:cNvPr>
          <p:cNvSpPr/>
          <p:nvPr/>
        </p:nvSpPr>
        <p:spPr>
          <a:xfrm>
            <a:off x="3644849" y="3981862"/>
            <a:ext cx="416170" cy="423496"/>
          </a:xfrm>
          <a:prstGeom prst="roundRect">
            <a:avLst/>
          </a:prstGeom>
          <a:solidFill>
            <a:srgbClr val="B6D2EC"/>
          </a:solidFill>
          <a:ln>
            <a:noFill/>
          </a:ln>
          <a:effectLst>
            <a:outerShdw blurRad="114300" dist="38100" dir="5400000" algn="t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2">
                  <a:lumMod val="1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45" name="矩形: 圓角 44">
            <a:extLst>
              <a:ext uri="{FF2B5EF4-FFF2-40B4-BE49-F238E27FC236}">
                <a16:creationId xmlns:a16="http://schemas.microsoft.com/office/drawing/2014/main" id="{D523C425-2B6E-44E1-9B19-1E8C28C5B8F9}"/>
              </a:ext>
            </a:extLst>
          </p:cNvPr>
          <p:cNvSpPr/>
          <p:nvPr/>
        </p:nvSpPr>
        <p:spPr>
          <a:xfrm>
            <a:off x="4156594" y="3981862"/>
            <a:ext cx="416170" cy="423496"/>
          </a:xfrm>
          <a:prstGeom prst="roundRect">
            <a:avLst/>
          </a:prstGeom>
          <a:solidFill>
            <a:srgbClr val="B6D2EC"/>
          </a:solidFill>
          <a:ln>
            <a:noFill/>
          </a:ln>
          <a:effectLst>
            <a:outerShdw blurRad="114300" dist="38100" dir="5400000" algn="t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2">
                  <a:lumMod val="1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50" name="圖片 32">
            <a:extLst>
              <a:ext uri="{FF2B5EF4-FFF2-40B4-BE49-F238E27FC236}">
                <a16:creationId xmlns:a16="http://schemas.microsoft.com/office/drawing/2014/main" id="{EADC94F9-EA9E-4498-B8DF-BB69C622E98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4178" y="4183347"/>
            <a:ext cx="677008" cy="521040"/>
          </a:xfrm>
          <a:prstGeom prst="rect">
            <a:avLst/>
          </a:prstGeom>
        </p:spPr>
      </p:pic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824F32C2-CAA6-4821-B959-D54068DEDC5F}"/>
              </a:ext>
            </a:extLst>
          </p:cNvPr>
          <p:cNvSpPr/>
          <p:nvPr/>
        </p:nvSpPr>
        <p:spPr>
          <a:xfrm>
            <a:off x="3636733" y="3500565"/>
            <a:ext cx="430823" cy="423496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14300" dist="38100" dir="5400000" algn="t" rotWithShape="0">
              <a:prstClr val="black">
                <a:alpha val="3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2">
                  <a:lumMod val="1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4" name="矩形: 圓角 33">
            <a:extLst>
              <a:ext uri="{FF2B5EF4-FFF2-40B4-BE49-F238E27FC236}">
                <a16:creationId xmlns:a16="http://schemas.microsoft.com/office/drawing/2014/main" id="{6F83AF83-1D63-42A6-86D5-3E37B4F56FCB}"/>
              </a:ext>
            </a:extLst>
          </p:cNvPr>
          <p:cNvSpPr/>
          <p:nvPr/>
        </p:nvSpPr>
        <p:spPr>
          <a:xfrm>
            <a:off x="2081396" y="3503387"/>
            <a:ext cx="430823" cy="423496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381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2">
                  <a:lumMod val="1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21E3ED76-7564-4FDE-8E6E-593A42B3B08D}"/>
              </a:ext>
            </a:extLst>
          </p:cNvPr>
          <p:cNvSpPr/>
          <p:nvPr/>
        </p:nvSpPr>
        <p:spPr>
          <a:xfrm>
            <a:off x="2590318" y="3503386"/>
            <a:ext cx="416170" cy="423496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381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2">
                  <a:lumMod val="1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7" name="矩形: 圓角 36">
            <a:extLst>
              <a:ext uri="{FF2B5EF4-FFF2-40B4-BE49-F238E27FC236}">
                <a16:creationId xmlns:a16="http://schemas.microsoft.com/office/drawing/2014/main" id="{EAFF579B-BE9D-47BB-A8F9-C4990534C666}"/>
              </a:ext>
            </a:extLst>
          </p:cNvPr>
          <p:cNvSpPr/>
          <p:nvPr/>
        </p:nvSpPr>
        <p:spPr>
          <a:xfrm>
            <a:off x="2081394" y="3964386"/>
            <a:ext cx="416170" cy="423496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381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2">
                  <a:lumMod val="1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4BFB2EB3-78FA-4AEE-B1FD-EB841A5563C8}"/>
              </a:ext>
            </a:extLst>
          </p:cNvPr>
          <p:cNvSpPr/>
          <p:nvPr/>
        </p:nvSpPr>
        <p:spPr>
          <a:xfrm>
            <a:off x="2590317" y="3964386"/>
            <a:ext cx="416170" cy="423496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38100" dist="381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2">
                  <a:lumMod val="1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sp>
        <p:nvSpPr>
          <p:cNvPr id="47" name="箭號: 向下 46">
            <a:extLst>
              <a:ext uri="{FF2B5EF4-FFF2-40B4-BE49-F238E27FC236}">
                <a16:creationId xmlns:a16="http://schemas.microsoft.com/office/drawing/2014/main" id="{7C2109DC-7654-41C5-AE60-D77939BCD3AA}"/>
              </a:ext>
            </a:extLst>
          </p:cNvPr>
          <p:cNvSpPr/>
          <p:nvPr/>
        </p:nvSpPr>
        <p:spPr>
          <a:xfrm rot="16200000">
            <a:off x="2988040" y="3204998"/>
            <a:ext cx="213535" cy="997694"/>
          </a:xfrm>
          <a:prstGeom prst="downArrow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bg2">
                  <a:lumMod val="1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+mn-ea"/>
              <a:sym typeface="+mn-lt"/>
            </a:endParaRPr>
          </a:p>
        </p:txBody>
      </p:sp>
      <p:pic>
        <p:nvPicPr>
          <p:cNvPr id="49" name="圖片 15" descr="一張含有 圍欄 的圖片&#10;&#10;描述是以高可信度產生">
            <a:extLst>
              <a:ext uri="{FF2B5EF4-FFF2-40B4-BE49-F238E27FC236}">
                <a16:creationId xmlns:a16="http://schemas.microsoft.com/office/drawing/2014/main" id="{54C51355-C667-4A7A-9F30-A7D8B2465C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0097" y="4122216"/>
            <a:ext cx="635979" cy="62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6123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wpjlioud">
      <a:majorFont>
        <a:latin typeface="Arial" panose="020F0302020204030204"/>
        <a:ea typeface="微軟正黑體"/>
        <a:cs typeface=""/>
      </a:majorFont>
      <a:minorFont>
        <a:latin typeface="Arial" panose="020F0502020204030204"/>
        <a:ea typeface="微軟正黑體"/>
        <a:cs typeface="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3077</Words>
  <Application>Microsoft Office PowerPoint</Application>
  <PresentationFormat>On-screen Show (16:9)</PresentationFormat>
  <Paragraphs>363</Paragraphs>
  <Slides>37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等线</vt:lpstr>
      <vt:lpstr>微軟正黑體</vt:lpstr>
      <vt:lpstr>ＭＳ Ｐゴシック</vt:lpstr>
      <vt:lpstr>新細明體</vt:lpstr>
      <vt:lpstr>游ゴシック</vt:lpstr>
      <vt:lpstr>Arial</vt:lpstr>
      <vt:lpstr>Calibri</vt:lpstr>
      <vt:lpstr>Calibri Light</vt:lpstr>
      <vt:lpstr>Wingdings</vt:lpstr>
      <vt:lpstr>Office 佈景主題</vt:lpstr>
      <vt:lpstr>PowerPoint Presentation</vt:lpstr>
      <vt:lpstr>メーカーxバックアップx共有x仕事xエンターテインメント どんな場面でも </vt:lpstr>
      <vt:lpstr>M.2 SSDで最高のパフォーマンスを実現</vt:lpstr>
      <vt:lpstr>QTS 5.0 + Linuxカーネル5.10</vt:lpstr>
      <vt:lpstr>SSDオーバープロビジョニングとは</vt:lpstr>
      <vt:lpstr>SSDプロファイリングツールによるOP量の決定サポート</vt:lpstr>
      <vt:lpstr>ハイブリッドクラウドゲートウェイ</vt:lpstr>
      <vt:lpstr>HybridMount: キャッシュを有効化しクラウドエクスペリエンスを強化</vt:lpstr>
      <vt:lpstr>VJBODクラウド+パブリッククラウドで、 プライベートクラウドの制限から解放</vt:lpstr>
      <vt:lpstr>PowerPoint Presentation</vt:lpstr>
      <vt:lpstr>2.5GbE帯域幅でSSDの可能性を引き出します</vt:lpstr>
      <vt:lpstr>TBS-464正面図</vt:lpstr>
      <vt:lpstr>TBS-464側面図</vt:lpstr>
      <vt:lpstr>PowerPoint Presentation</vt:lpstr>
      <vt:lpstr>M.2 NVMeSSDのインストール方法</vt:lpstr>
      <vt:lpstr>最適な熱設計によるスマートで静かなファン</vt:lpstr>
      <vt:lpstr>HDMI 2.0 4K60FPSシャープな画質</vt:lpstr>
      <vt:lpstr>HybridDeskStationでさまざまなA/Vニーズに対応</vt:lpstr>
      <vt:lpstr>用途の広いHybridDeskStationアプリ</vt:lpstr>
      <vt:lpstr>Qbutton: カスタマイズ可能なリモコン</vt:lpstr>
      <vt:lpstr>LinuxStationでNASをUbuntu PCとして使用</vt:lpstr>
      <vt:lpstr> ストリーミングと高速トランスコーディング</vt:lpstr>
      <vt:lpstr>PLEXを使用してメディアコレクションをストリーミング</vt:lpstr>
      <vt:lpstr>選択したデータのバックアップまたは同期</vt:lpstr>
      <vt:lpstr>ビジネスレベルのスナップショット</vt:lpstr>
      <vt:lpstr>NASのデータをバックアップ</vt:lpstr>
      <vt:lpstr>QVR Pro : 24/7監視ソリューション</vt:lpstr>
      <vt:lpstr>VJBODを介してストレージを拡張</vt:lpstr>
      <vt:lpstr>拡張またはデータ共有用にTR-004を使用可能</vt:lpstr>
      <vt:lpstr>QuMagie</vt:lpstr>
      <vt:lpstr>Coral M.2 アクセラレータ B+M key </vt:lpstr>
      <vt:lpstr>Coral USB アクセラレータ</vt:lpstr>
      <vt:lpstr>PowerPoint Presentation</vt:lpstr>
      <vt:lpstr>PowerPoint Presentation</vt:lpstr>
      <vt:lpstr>PowerPoint Presentation</vt:lpstr>
      <vt:lpstr>TBS-464 v.s. TBS-453DX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2021-11-02T02:00:17Z</dcterms:created>
  <dcterms:modified xsi:type="dcterms:W3CDTF">2021-11-02T02:00:24Z</dcterms:modified>
</cp:coreProperties>
</file>