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92" r:id="rId2"/>
    <p:sldId id="297" r:id="rId3"/>
    <p:sldId id="295" r:id="rId4"/>
    <p:sldId id="304" r:id="rId5"/>
    <p:sldId id="307" r:id="rId6"/>
    <p:sldId id="265" r:id="rId7"/>
    <p:sldId id="280" r:id="rId8"/>
    <p:sldId id="273" r:id="rId9"/>
    <p:sldId id="326" r:id="rId10"/>
    <p:sldId id="298" r:id="rId11"/>
    <p:sldId id="282" r:id="rId12"/>
    <p:sldId id="300" r:id="rId13"/>
    <p:sldId id="268" r:id="rId14"/>
    <p:sldId id="309" r:id="rId15"/>
    <p:sldId id="308" r:id="rId16"/>
    <p:sldId id="327" r:id="rId17"/>
    <p:sldId id="328" r:id="rId18"/>
    <p:sldId id="329" r:id="rId19"/>
    <p:sldId id="275" r:id="rId20"/>
    <p:sldId id="313" r:id="rId21"/>
    <p:sldId id="305" r:id="rId22"/>
    <p:sldId id="303" r:id="rId23"/>
    <p:sldId id="312" r:id="rId24"/>
    <p:sldId id="291" r:id="rId2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ky Ho 何佾龍" initials="RH何" lastIdx="1" clrIdx="0">
    <p:extLst>
      <p:ext uri="{19B8F6BF-5375-455C-9EA6-DF929625EA0E}">
        <p15:presenceInfo xmlns:p15="http://schemas.microsoft.com/office/powerpoint/2012/main" userId="S::rickyho@ieinet.onmicrosoft.com::c645d475-58f8-4554-9c20-ed35686a3d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F2571"/>
    <a:srgbClr val="9036F4"/>
    <a:srgbClr val="FCDE32"/>
    <a:srgbClr val="FF0066"/>
    <a:srgbClr val="FFFFFF"/>
    <a:srgbClr val="DDF000"/>
    <a:srgbClr val="F4D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4C1A8A3-306A-4EB7-A6B1-4F7E0EB9C5D6}" styleName="中等深淺樣式 3 - 輔色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25E5076-3810-47DD-B79F-674D7AD40C01}" styleName="深色樣式 1 - 輔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639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707DACD1-A100-45C7-B98E-F63DA33F200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BA2411E-F9E3-40B3-90DC-F3604DE542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3F593B-8B4C-4ECA-9F66-57A6D4ED1569}" type="datetimeFigureOut">
              <a:rPr lang="zh-TW" altLang="en-US" smtClean="0"/>
              <a:t>2021/10/7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F642B7BA-7608-442E-ACA5-14AA4CD04C0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DFA1562-2668-4E61-99C5-BBBD066803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B694D7-F8F6-4809-88D5-01362A10F00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2820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1EE57-B801-4766-83FD-C5E693732D1B}" type="datetimeFigureOut">
              <a:rPr lang="zh-TW" altLang="en-US" smtClean="0"/>
              <a:t>2021/10/7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68D1C2-080A-4C20-AC00-2EDB36CCFF4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3681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8D1C2-080A-4C20-AC00-2EDB36CCFF48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7420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8D1C2-080A-4C20-AC00-2EDB36CCFF48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0958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68D1C2-080A-4C20-AC00-2EDB36CCFF4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823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94398-990D-4E43-91E7-031E77300CB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832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68D1C2-080A-4C20-AC00-2EDB36CCFF4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885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8D1C2-080A-4C20-AC00-2EDB36CCFF48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8666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107F205-C73B-47D4-AC4F-B89AE416DB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12"/>
            <a:ext cx="12182353" cy="685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87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52573C3-F407-4AB6-9605-7CBFC302A6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0478" cy="685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28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52573C3-F407-4AB6-9605-7CBFC302A6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" y="0"/>
            <a:ext cx="12179294" cy="685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3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52573C3-F407-4AB6-9605-7CBFC302A6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" y="0"/>
            <a:ext cx="12179294" cy="685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79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61FF22F-D1F3-4D19-9313-082074A494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68"/>
            <a:ext cx="12197492" cy="686261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7438" y="0"/>
            <a:ext cx="11418195" cy="114654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F257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750958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61FF22F-D1F3-4D19-9313-082074A494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377"/>
            <a:ext cx="12197492" cy="686023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13464" y="0"/>
            <a:ext cx="7892169" cy="114654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F257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67220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3038AD2-D8A1-4865-ACD5-4F7343407C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050"/>
            <a:ext cx="12191998" cy="685714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361645" y="287628"/>
            <a:ext cx="7787425" cy="1400541"/>
          </a:xfrm>
        </p:spPr>
        <p:txBody>
          <a:bodyPr anchor="ctr">
            <a:normAutofit/>
          </a:bodyPr>
          <a:lstStyle>
            <a:lvl1pPr>
              <a:defRPr sz="4000" b="1">
                <a:solidFill>
                  <a:srgbClr val="0F257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907262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F9C54E6-03D9-48E4-B9CC-4FF4D23181F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568"/>
            <a:ext cx="12197492" cy="6862613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229998" y="-6567"/>
            <a:ext cx="11640424" cy="1105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51638" y="1249069"/>
            <a:ext cx="11518783" cy="247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079999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60" r:id="rId4"/>
    <p:sldLayoutId id="2147483656" r:id="rId5"/>
    <p:sldLayoutId id="2147483661" r:id="rId6"/>
    <p:sldLayoutId id="214748365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altLang="en-US" sz="4000" b="1" kern="1200" dirty="0">
          <a:solidFill>
            <a:srgbClr val="0F257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800" kern="1200">
          <a:solidFill>
            <a:srgbClr val="0F257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rgbClr val="0F257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rgbClr val="0F257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rgbClr val="0F257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rgbClr val="0F257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4.png"/><Relationship Id="rId7" Type="http://schemas.openxmlformats.org/officeDocument/2006/relationships/image" Target="../media/image58.svg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15.svg"/><Relationship Id="rId3" Type="http://schemas.openxmlformats.org/officeDocument/2006/relationships/image" Target="../media/image80.png"/><Relationship Id="rId7" Type="http://schemas.openxmlformats.org/officeDocument/2006/relationships/image" Target="../media/image28.svg"/><Relationship Id="rId12" Type="http://schemas.openxmlformats.org/officeDocument/2006/relationships/image" Target="../media/image1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image" Target="../media/image86.svg"/><Relationship Id="rId5" Type="http://schemas.openxmlformats.org/officeDocument/2006/relationships/image" Target="../media/image82.png"/><Relationship Id="rId15" Type="http://schemas.openxmlformats.org/officeDocument/2006/relationships/image" Target="../media/image58.svg"/><Relationship Id="rId10" Type="http://schemas.openxmlformats.org/officeDocument/2006/relationships/image" Target="../media/image85.png"/><Relationship Id="rId4" Type="http://schemas.openxmlformats.org/officeDocument/2006/relationships/image" Target="../media/image81.svg"/><Relationship Id="rId9" Type="http://schemas.openxmlformats.org/officeDocument/2006/relationships/image" Target="../media/image84.svg"/><Relationship Id="rId1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3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93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0.png"/><Relationship Id="rId3" Type="http://schemas.openxmlformats.org/officeDocument/2006/relationships/image" Target="../media/image103.png"/><Relationship Id="rId7" Type="http://schemas.microsoft.com/office/2007/relationships/hdphoto" Target="../media/hdphoto3.wdp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5.png"/><Relationship Id="rId11" Type="http://schemas.openxmlformats.org/officeDocument/2006/relationships/image" Target="../media/image108.png"/><Relationship Id="rId5" Type="http://schemas.openxmlformats.org/officeDocument/2006/relationships/image" Target="../media/image104.png"/><Relationship Id="rId15" Type="http://schemas.microsoft.com/office/2007/relationships/hdphoto" Target="../media/hdphoto5.wdp"/><Relationship Id="rId10" Type="http://schemas.openxmlformats.org/officeDocument/2006/relationships/image" Target="../media/image107.png"/><Relationship Id="rId4" Type="http://schemas.microsoft.com/office/2007/relationships/hdphoto" Target="../media/hdphoto2.wdp"/><Relationship Id="rId9" Type="http://schemas.microsoft.com/office/2007/relationships/hdphoto" Target="../media/hdphoto4.wdp"/><Relationship Id="rId14" Type="http://schemas.openxmlformats.org/officeDocument/2006/relationships/image" Target="../media/image1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3.png"/><Relationship Id="rId7" Type="http://schemas.openxmlformats.org/officeDocument/2006/relationships/image" Target="../media/image116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15.png"/><Relationship Id="rId10" Type="http://schemas.openxmlformats.org/officeDocument/2006/relationships/image" Target="../media/image119.png"/><Relationship Id="rId4" Type="http://schemas.openxmlformats.org/officeDocument/2006/relationships/image" Target="../media/image114.png"/><Relationship Id="rId9" Type="http://schemas.openxmlformats.org/officeDocument/2006/relationships/image" Target="../media/image1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20.png"/><Relationship Id="rId7" Type="http://schemas.openxmlformats.org/officeDocument/2006/relationships/hyperlink" Target="https://www.qnap.com/en/product/qna-uc5g1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03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6.png"/><Relationship Id="rId11" Type="http://schemas.microsoft.com/office/2007/relationships/hdphoto" Target="../media/hdphoto6.wdp"/><Relationship Id="rId5" Type="http://schemas.openxmlformats.org/officeDocument/2006/relationships/image" Target="../media/image125.png"/><Relationship Id="rId10" Type="http://schemas.openxmlformats.org/officeDocument/2006/relationships/image" Target="../media/image130.png"/><Relationship Id="rId4" Type="http://schemas.microsoft.com/office/2007/relationships/hdphoto" Target="../media/hdphoto2.wdp"/><Relationship Id="rId9" Type="http://schemas.openxmlformats.org/officeDocument/2006/relationships/image" Target="../media/image1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3" Type="http://schemas.openxmlformats.org/officeDocument/2006/relationships/image" Target="../media/image15.sv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14.png"/><Relationship Id="rId16" Type="http://schemas.openxmlformats.org/officeDocument/2006/relationships/image" Target="../media/image28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svg"/><Relationship Id="rId15" Type="http://schemas.openxmlformats.org/officeDocument/2006/relationships/image" Target="../media/image27.png"/><Relationship Id="rId10" Type="http://schemas.openxmlformats.org/officeDocument/2006/relationships/image" Target="../media/image22.sv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6.svg"/><Relationship Id="rId7" Type="http://schemas.openxmlformats.org/officeDocument/2006/relationships/image" Target="../media/image42.svg"/><Relationship Id="rId12" Type="http://schemas.openxmlformats.org/officeDocument/2006/relationships/image" Target="../media/image47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38.svg"/><Relationship Id="rId10" Type="http://schemas.openxmlformats.org/officeDocument/2006/relationships/image" Target="../media/image45.svg"/><Relationship Id="rId4" Type="http://schemas.openxmlformats.org/officeDocument/2006/relationships/image" Target="../media/image37.pn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6.svg"/><Relationship Id="rId7" Type="http://schemas.microsoft.com/office/2007/relationships/hdphoto" Target="../media/hdphoto1.wdp"/><Relationship Id="rId12" Type="http://schemas.openxmlformats.org/officeDocument/2006/relationships/image" Target="../media/image53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38.svg"/><Relationship Id="rId10" Type="http://schemas.openxmlformats.org/officeDocument/2006/relationships/image" Target="../media/image51.png"/><Relationship Id="rId4" Type="http://schemas.openxmlformats.org/officeDocument/2006/relationships/image" Target="../media/image37.png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55.png"/><Relationship Id="rId7" Type="http://schemas.openxmlformats.org/officeDocument/2006/relationships/image" Target="../media/image1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58.svg"/><Relationship Id="rId4" Type="http://schemas.openxmlformats.org/officeDocument/2006/relationships/image" Target="../media/image56.png"/><Relationship Id="rId9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105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群組 34">
            <a:extLst>
              <a:ext uri="{FF2B5EF4-FFF2-40B4-BE49-F238E27FC236}">
                <a16:creationId xmlns:a16="http://schemas.microsoft.com/office/drawing/2014/main" id="{E1DCF457-14CF-4194-BA4B-73C3CEB9298E}"/>
              </a:ext>
            </a:extLst>
          </p:cNvPr>
          <p:cNvGrpSpPr/>
          <p:nvPr/>
        </p:nvGrpSpPr>
        <p:grpSpPr>
          <a:xfrm>
            <a:off x="957520" y="2412430"/>
            <a:ext cx="2952000" cy="2952002"/>
            <a:chOff x="4464948" y="3697745"/>
            <a:chExt cx="2060554" cy="971773"/>
          </a:xfrm>
        </p:grpSpPr>
        <p:sp>
          <p:nvSpPr>
            <p:cNvPr id="36" name="矩形: 圓角 35">
              <a:extLst>
                <a:ext uri="{FF2B5EF4-FFF2-40B4-BE49-F238E27FC236}">
                  <a16:creationId xmlns:a16="http://schemas.microsoft.com/office/drawing/2014/main" id="{D96AE70D-4E37-48A7-9208-F82435212518}"/>
                </a:ext>
              </a:extLst>
            </p:cNvPr>
            <p:cNvSpPr/>
            <p:nvPr/>
          </p:nvSpPr>
          <p:spPr>
            <a:xfrm>
              <a:off x="4464948" y="3697745"/>
              <a:ext cx="2060554" cy="9717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矩形: 圓角 36">
              <a:extLst>
                <a:ext uri="{FF2B5EF4-FFF2-40B4-BE49-F238E27FC236}">
                  <a16:creationId xmlns:a16="http://schemas.microsoft.com/office/drawing/2014/main" id="{630A7187-DDD7-41CF-A19B-E38FFD7D53B3}"/>
                </a:ext>
              </a:extLst>
            </p:cNvPr>
            <p:cNvSpPr/>
            <p:nvPr/>
          </p:nvSpPr>
          <p:spPr>
            <a:xfrm>
              <a:off x="4515205" y="3721448"/>
              <a:ext cx="1960039" cy="924369"/>
            </a:xfrm>
            <a:prstGeom prst="roundRect">
              <a:avLst>
                <a:gd name="adj" fmla="val 15455"/>
              </a:avLst>
            </a:prstGeom>
            <a:solidFill>
              <a:srgbClr val="0F257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CC6C96F2-BA29-4458-A23A-1B219862BAC4}"/>
              </a:ext>
            </a:extLst>
          </p:cNvPr>
          <p:cNvGrpSpPr/>
          <p:nvPr/>
        </p:nvGrpSpPr>
        <p:grpSpPr>
          <a:xfrm>
            <a:off x="8141899" y="2412430"/>
            <a:ext cx="2952000" cy="2952002"/>
            <a:chOff x="4464948" y="3697745"/>
            <a:chExt cx="2060554" cy="971773"/>
          </a:xfrm>
        </p:grpSpPr>
        <p:sp>
          <p:nvSpPr>
            <p:cNvPr id="39" name="矩形: 圓角 38">
              <a:extLst>
                <a:ext uri="{FF2B5EF4-FFF2-40B4-BE49-F238E27FC236}">
                  <a16:creationId xmlns:a16="http://schemas.microsoft.com/office/drawing/2014/main" id="{D62A5D18-C372-4273-A5F7-A2F1799BF0F4}"/>
                </a:ext>
              </a:extLst>
            </p:cNvPr>
            <p:cNvSpPr/>
            <p:nvPr/>
          </p:nvSpPr>
          <p:spPr>
            <a:xfrm>
              <a:off x="4464948" y="3697745"/>
              <a:ext cx="2060554" cy="9717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矩形: 圓角 39">
              <a:extLst>
                <a:ext uri="{FF2B5EF4-FFF2-40B4-BE49-F238E27FC236}">
                  <a16:creationId xmlns:a16="http://schemas.microsoft.com/office/drawing/2014/main" id="{742FD5C9-7F15-4B78-8AA8-E06710F1E186}"/>
                </a:ext>
              </a:extLst>
            </p:cNvPr>
            <p:cNvSpPr/>
            <p:nvPr/>
          </p:nvSpPr>
          <p:spPr>
            <a:xfrm>
              <a:off x="4515205" y="3721448"/>
              <a:ext cx="1960039" cy="924369"/>
            </a:xfrm>
            <a:prstGeom prst="roundRect">
              <a:avLst>
                <a:gd name="adj" fmla="val 15455"/>
              </a:avLst>
            </a:prstGeom>
            <a:solidFill>
              <a:srgbClr val="0F257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F5FDDD1F-AE36-48CA-AEEE-7A8BC79AF50F}"/>
              </a:ext>
            </a:extLst>
          </p:cNvPr>
          <p:cNvGrpSpPr/>
          <p:nvPr/>
        </p:nvGrpSpPr>
        <p:grpSpPr>
          <a:xfrm>
            <a:off x="4549710" y="2412430"/>
            <a:ext cx="2952000" cy="2952002"/>
            <a:chOff x="4464948" y="3697745"/>
            <a:chExt cx="2060554" cy="971773"/>
          </a:xfrm>
        </p:grpSpPr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93E14771-9DF3-448C-8433-6572704CC534}"/>
                </a:ext>
              </a:extLst>
            </p:cNvPr>
            <p:cNvSpPr/>
            <p:nvPr/>
          </p:nvSpPr>
          <p:spPr>
            <a:xfrm>
              <a:off x="4464948" y="3697745"/>
              <a:ext cx="2060554" cy="9717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矩形: 圓角 16">
              <a:extLst>
                <a:ext uri="{FF2B5EF4-FFF2-40B4-BE49-F238E27FC236}">
                  <a16:creationId xmlns:a16="http://schemas.microsoft.com/office/drawing/2014/main" id="{CB8C0BFD-DBBA-4F2C-A109-4E4570792B6C}"/>
                </a:ext>
              </a:extLst>
            </p:cNvPr>
            <p:cNvSpPr/>
            <p:nvPr/>
          </p:nvSpPr>
          <p:spPr>
            <a:xfrm>
              <a:off x="4515205" y="3721448"/>
              <a:ext cx="1960039" cy="924369"/>
            </a:xfrm>
            <a:prstGeom prst="roundRect">
              <a:avLst>
                <a:gd name="adj" fmla="val 15455"/>
              </a:avLst>
            </a:prstGeom>
            <a:solidFill>
              <a:srgbClr val="0F257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71722540-259A-45B6-96A8-CB02F9869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/>
                <a:ea typeface="微軟正黑體"/>
              </a:rPr>
              <a:t>最實惠的網速升級 </a:t>
            </a:r>
            <a:r>
              <a:rPr lang="en-US" altLang="zh-TW">
                <a:latin typeface="微軟正黑體"/>
                <a:ea typeface="微軟正黑體"/>
              </a:rPr>
              <a:t>-</a:t>
            </a:r>
            <a:r>
              <a:rPr lang="zh-TW" altLang="en-US">
                <a:latin typeface="微軟正黑體"/>
                <a:ea typeface="微軟正黑體"/>
              </a:rPr>
              <a:t> </a:t>
            </a:r>
            <a:r>
              <a:rPr lang="en-US" altLang="zh-TW">
                <a:latin typeface="微軟正黑體"/>
                <a:ea typeface="微軟正黑體"/>
              </a:rPr>
              <a:t>2.5GbE</a:t>
            </a:r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AC01507-7F4F-4F43-9910-37515CB05D4C}"/>
              </a:ext>
            </a:extLst>
          </p:cNvPr>
          <p:cNvSpPr txBox="1"/>
          <p:nvPr/>
        </p:nvSpPr>
        <p:spPr>
          <a:xfrm>
            <a:off x="1639135" y="5454352"/>
            <a:ext cx="1588770" cy="384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zh-TW" altLang="zh-TW" sz="1800" b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 Unicode MS"/>
              </a:rPr>
              <a:t>2.5 </a:t>
            </a:r>
            <a:r>
              <a:rPr lang="zh-TW" altLang="zh-TW" sz="1800" b="1">
                <a:solidFill>
                  <a:srgbClr val="222222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rPr>
              <a:t>倍網速</a:t>
            </a:r>
            <a:endParaRPr lang="zh-TW" altLang="zh-TW" sz="1800"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FAC0DE58-D03B-4931-8BCE-3E92CC441713}"/>
              </a:ext>
            </a:extLst>
          </p:cNvPr>
          <p:cNvSpPr txBox="1"/>
          <p:nvPr/>
        </p:nvSpPr>
        <p:spPr>
          <a:xfrm>
            <a:off x="5456249" y="5454352"/>
            <a:ext cx="1112178" cy="384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zh-TW" altLang="zh-TW" sz="1800" b="1">
                <a:solidFill>
                  <a:srgbClr val="222222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rPr>
              <a:t>價格親民</a:t>
            </a:r>
            <a:endParaRPr lang="zh-TW" altLang="zh-TW" sz="1800"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E2E9177-4143-450D-816F-88BBB9837CDF}"/>
              </a:ext>
            </a:extLst>
          </p:cNvPr>
          <p:cNvSpPr txBox="1"/>
          <p:nvPr/>
        </p:nvSpPr>
        <p:spPr>
          <a:xfrm>
            <a:off x="9025851" y="5469164"/>
            <a:ext cx="11840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zh-TW" sz="1800" b="1">
                <a:solidFill>
                  <a:srgbClr val="222222"/>
                </a:solidFill>
                <a:effectLst/>
                <a:ea typeface="微軟正黑體" panose="020B0604030504040204" pitchFamily="34" charset="-120"/>
                <a:cs typeface="微軟正黑體" panose="020B0604030504040204" pitchFamily="34" charset="-120"/>
              </a:rPr>
              <a:t>無痛升級</a:t>
            </a:r>
            <a:endParaRPr lang="zh-TW" altLang="en-US"/>
          </a:p>
        </p:txBody>
      </p:sp>
      <p:pic>
        <p:nvPicPr>
          <p:cNvPr id="46" name="圖形 45">
            <a:extLst>
              <a:ext uri="{FF2B5EF4-FFF2-40B4-BE49-F238E27FC236}">
                <a16:creationId xmlns:a16="http://schemas.microsoft.com/office/drawing/2014/main" id="{49E339F8-CA1F-4F98-B2E8-D7077DADF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21341" y="2658048"/>
            <a:ext cx="1793117" cy="2460766"/>
          </a:xfrm>
          <a:prstGeom prst="rect">
            <a:avLst/>
          </a:prstGeom>
        </p:spPr>
      </p:pic>
      <p:pic>
        <p:nvPicPr>
          <p:cNvPr id="50" name="圖形 49">
            <a:extLst>
              <a:ext uri="{FF2B5EF4-FFF2-40B4-BE49-F238E27FC236}">
                <a16:creationId xmlns:a16="http://schemas.microsoft.com/office/drawing/2014/main" id="{A6403D35-1501-4320-BD4D-6508F8DA13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73328" y="2719981"/>
            <a:ext cx="2320384" cy="2336900"/>
          </a:xfrm>
          <a:prstGeom prst="rect">
            <a:avLst/>
          </a:prstGeom>
        </p:spPr>
      </p:pic>
      <p:pic>
        <p:nvPicPr>
          <p:cNvPr id="52" name="圖形 51">
            <a:extLst>
              <a:ext uri="{FF2B5EF4-FFF2-40B4-BE49-F238E27FC236}">
                <a16:creationId xmlns:a16="http://schemas.microsoft.com/office/drawing/2014/main" id="{08517301-38A9-470F-AEB3-5FF9B3B7BE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99906" y="2574739"/>
            <a:ext cx="2168099" cy="262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32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C37A5F38-51C3-45CC-B1FC-CF0FC7F689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125" y="3092960"/>
            <a:ext cx="11284641" cy="3267253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/>
              <a:t>升級網速不用花大錢，</a:t>
            </a:r>
            <a:br>
              <a:rPr lang="en-US" altLang="zh-TW"/>
            </a:br>
            <a:r>
              <a:rPr lang="zh-TW" altLang="zh-TW"/>
              <a:t>隨插即用，輕鬆升級</a:t>
            </a:r>
            <a:r>
              <a:rPr lang="en-US" altLang="zh-TW"/>
              <a:t>2.5GbE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idx="4294967295"/>
          </p:nvPr>
        </p:nvSpPr>
        <p:spPr>
          <a:xfrm>
            <a:off x="760358" y="2078037"/>
            <a:ext cx="10802938" cy="1350963"/>
          </a:xfrm>
        </p:spPr>
        <p:txBody>
          <a:bodyPr>
            <a:normAutofit/>
          </a:bodyPr>
          <a:lstStyle/>
          <a:p>
            <a:r>
              <a:rPr lang="zh-TW" altLang="en-US" sz="2400"/>
              <a:t>低價位全</a:t>
            </a:r>
            <a:r>
              <a:rPr lang="en-US" altLang="zh-TW" sz="2400"/>
              <a:t>2.5G switch,</a:t>
            </a:r>
            <a:r>
              <a:rPr lang="zh-TW" altLang="en-US" sz="2400"/>
              <a:t> 讓使用者可以在提升線路速度跟布建成本間取得平衡</a:t>
            </a:r>
            <a:endParaRPr lang="en-US" altLang="zh-TW" sz="2400"/>
          </a:p>
          <a:p>
            <a:r>
              <a:rPr lang="zh-TW" altLang="en-US" sz="2400"/>
              <a:t>可直接使用現有</a:t>
            </a:r>
            <a:r>
              <a:rPr lang="en-US" altLang="zh-TW" sz="2400"/>
              <a:t>RJ45</a:t>
            </a:r>
            <a:r>
              <a:rPr lang="zh-TW" altLang="en-US" sz="2400"/>
              <a:t> </a:t>
            </a:r>
            <a:r>
              <a:rPr lang="en-US" altLang="zh-TW" sz="2400"/>
              <a:t>Cat5e</a:t>
            </a:r>
            <a:r>
              <a:rPr lang="zh-TW" altLang="en-US" sz="2400"/>
              <a:t>線路</a:t>
            </a:r>
            <a:r>
              <a:rPr lang="en-US" altLang="zh-TW" sz="2400"/>
              <a:t>,</a:t>
            </a:r>
            <a:r>
              <a:rPr lang="zh-TW" altLang="en-US" sz="2400"/>
              <a:t> 節省重新佈線成本</a:t>
            </a:r>
            <a:endParaRPr lang="en-US" altLang="zh-TW" sz="2400"/>
          </a:p>
        </p:txBody>
      </p:sp>
      <p:sp>
        <p:nvSpPr>
          <p:cNvPr id="17" name="文字方塊 16"/>
          <p:cNvSpPr txBox="1"/>
          <p:nvPr/>
        </p:nvSpPr>
        <p:spPr>
          <a:xfrm>
            <a:off x="1996653" y="5903402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2.5GbE solution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8200739" y="5903402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10GbE solution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323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形 14">
            <a:extLst>
              <a:ext uri="{FF2B5EF4-FFF2-40B4-BE49-F238E27FC236}">
                <a16:creationId xmlns:a16="http://schemas.microsoft.com/office/drawing/2014/main" id="{DE9B0EA6-4BC0-42FE-99E1-6D4CD1CC4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-178291" y="4425456"/>
            <a:ext cx="2466565" cy="2432543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5B30E32C-FECF-43D2-A356-025401CD4E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42110" y="158684"/>
            <a:ext cx="2590884" cy="2184471"/>
          </a:xfrm>
          <a:prstGeom prst="rect">
            <a:avLst/>
          </a:prstGeom>
        </p:spPr>
      </p:pic>
      <p:pic>
        <p:nvPicPr>
          <p:cNvPr id="9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FF476428-CE2A-4253-A921-E2F8F7785E5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7942" y="2443533"/>
            <a:ext cx="7536116" cy="1338326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FBB4D4A1-1BC6-42E7-8C14-955DCD1CF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QSW-1108-8T</a:t>
            </a:r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1EDB7929-375C-4355-AC1E-098567382419}"/>
              </a:ext>
            </a:extLst>
          </p:cNvPr>
          <p:cNvSpPr txBox="1"/>
          <p:nvPr/>
        </p:nvSpPr>
        <p:spPr>
          <a:xfrm>
            <a:off x="6537934" y="1379768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8x 2.5GbE</a:t>
            </a:r>
            <a:r>
              <a:rPr lang="zh-TW" altLang="en-US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RJ45</a:t>
            </a:r>
            <a:endParaRPr lang="zh-TW" altLang="en-US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CE5289B-1B4F-4617-AA1E-1256EA596FBD}"/>
              </a:ext>
            </a:extLst>
          </p:cNvPr>
          <p:cNvSpPr/>
          <p:nvPr/>
        </p:nvSpPr>
        <p:spPr>
          <a:xfrm>
            <a:off x="4986278" y="2910304"/>
            <a:ext cx="3771373" cy="753342"/>
          </a:xfrm>
          <a:prstGeom prst="rect">
            <a:avLst/>
          </a:prstGeom>
          <a:noFill/>
          <a:ln w="19050" cap="flat" cmpd="sng" algn="ctr">
            <a:solidFill>
              <a:srgbClr val="5B9BD5">
                <a:lumMod val="40000"/>
                <a:lumOff val="60000"/>
              </a:srgbClr>
            </a:solidFill>
            <a:prstDash val="sysDash"/>
            <a:miter lim="800000"/>
            <a:headEnd type="oval" w="med" len="med"/>
            <a:tailEnd type="oval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FC37E1A4-D885-440B-AFF8-1CFEC8A77F5F}"/>
              </a:ext>
            </a:extLst>
          </p:cNvPr>
          <p:cNvSpPr txBox="1"/>
          <p:nvPr/>
        </p:nvSpPr>
        <p:spPr>
          <a:xfrm>
            <a:off x="483101" y="3073264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LED</a:t>
            </a:r>
            <a:endParaRPr lang="zh-TW" altLang="en-US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5473BB1-0F49-49C9-8700-82E6ADF164E6}"/>
              </a:ext>
            </a:extLst>
          </p:cNvPr>
          <p:cNvSpPr txBox="1"/>
          <p:nvPr/>
        </p:nvSpPr>
        <p:spPr>
          <a:xfrm>
            <a:off x="2190854" y="1355295"/>
            <a:ext cx="2024588" cy="418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Loop indicator</a:t>
            </a:r>
            <a:endParaRPr lang="zh-TW" altLang="en-US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DBF10DD7-9A16-4A79-BCE2-5732240D04D0}"/>
              </a:ext>
            </a:extLst>
          </p:cNvPr>
          <p:cNvCxnSpPr>
            <a:cxnSpLocks/>
          </p:cNvCxnSpPr>
          <p:nvPr/>
        </p:nvCxnSpPr>
        <p:spPr>
          <a:xfrm flipH="1">
            <a:off x="1356586" y="3494637"/>
            <a:ext cx="2670494" cy="0"/>
          </a:xfrm>
          <a:prstGeom prst="line">
            <a:avLst/>
          </a:prstGeom>
          <a:noFill/>
          <a:ln w="19050" cap="flat" cmpd="sng" algn="ctr">
            <a:gradFill flip="none" rotWithShape="1">
              <a:gsLst>
                <a:gs pos="0">
                  <a:srgbClr val="4472C4">
                    <a:lumMod val="5000"/>
                    <a:lumOff val="95000"/>
                  </a:srgbClr>
                </a:gs>
                <a:gs pos="51000">
                  <a:srgbClr val="44546A"/>
                </a:gs>
                <a:gs pos="100000">
                  <a:srgbClr val="44546A"/>
                </a:gs>
              </a:gsLst>
              <a:lin ang="0" scaled="1"/>
              <a:tileRect/>
            </a:gradFill>
            <a:prstDash val="sysDash"/>
            <a:miter lim="800000"/>
            <a:headEnd type="oval" w="med" len="med"/>
            <a:tailEnd type="oval" w="med" len="med"/>
          </a:ln>
          <a:effectLst/>
        </p:spPr>
      </p:cxnSp>
      <p:sp>
        <p:nvSpPr>
          <p:cNvPr id="24" name="矩形 23">
            <a:extLst>
              <a:ext uri="{FF2B5EF4-FFF2-40B4-BE49-F238E27FC236}">
                <a16:creationId xmlns:a16="http://schemas.microsoft.com/office/drawing/2014/main" id="{086CD93F-3B2E-4DE7-971D-EFB8064AE40D}"/>
              </a:ext>
            </a:extLst>
          </p:cNvPr>
          <p:cNvSpPr/>
          <p:nvPr/>
        </p:nvSpPr>
        <p:spPr>
          <a:xfrm>
            <a:off x="4318944" y="2910305"/>
            <a:ext cx="527361" cy="716972"/>
          </a:xfrm>
          <a:prstGeom prst="rect">
            <a:avLst/>
          </a:prstGeom>
          <a:noFill/>
          <a:ln w="19050" cap="flat" cmpd="sng" algn="ctr">
            <a:solidFill>
              <a:srgbClr val="5B9BD5">
                <a:lumMod val="40000"/>
                <a:lumOff val="60000"/>
              </a:srgbClr>
            </a:solidFill>
            <a:prstDash val="sysDash"/>
            <a:miter lim="800000"/>
            <a:headEnd type="oval" w="med" len="med"/>
            <a:tailEnd type="oval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E984C598-B5FF-4C00-90BC-004943088C27}"/>
              </a:ext>
            </a:extLst>
          </p:cNvPr>
          <p:cNvSpPr txBox="1"/>
          <p:nvPr/>
        </p:nvSpPr>
        <p:spPr>
          <a:xfrm>
            <a:off x="4962112" y="1379768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 LED</a:t>
            </a:r>
            <a:endParaRPr lang="zh-TW" altLang="en-US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2119C8FF-F004-4372-BE9A-0CE3556CC080}"/>
              </a:ext>
            </a:extLst>
          </p:cNvPr>
          <p:cNvGrpSpPr/>
          <p:nvPr/>
        </p:nvGrpSpPr>
        <p:grpSpPr>
          <a:xfrm>
            <a:off x="4104116" y="1558350"/>
            <a:ext cx="2373120" cy="1476645"/>
            <a:chOff x="4489372" y="1471755"/>
            <a:chExt cx="2373120" cy="1802467"/>
          </a:xfrm>
        </p:grpSpPr>
        <p:cxnSp>
          <p:nvCxnSpPr>
            <p:cNvPr id="19" name="直線接點 18">
              <a:extLst>
                <a:ext uri="{FF2B5EF4-FFF2-40B4-BE49-F238E27FC236}">
                  <a16:creationId xmlns:a16="http://schemas.microsoft.com/office/drawing/2014/main" id="{186ECC73-767C-4A85-9F76-72CB9DDEF252}"/>
                </a:ext>
              </a:extLst>
            </p:cNvPr>
            <p:cNvCxnSpPr>
              <a:cxnSpLocks/>
            </p:cNvCxnSpPr>
            <p:nvPr/>
          </p:nvCxnSpPr>
          <p:spPr>
            <a:xfrm>
              <a:off x="6862492" y="1471755"/>
              <a:ext cx="0" cy="1677775"/>
            </a:xfrm>
            <a:prstGeom prst="line">
              <a:avLst/>
            </a:prstGeom>
            <a:noFill/>
            <a:ln w="19050" cap="flat" cmpd="sng" algn="ctr">
              <a:gradFill flip="none" rotWithShape="1"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51000">
                    <a:srgbClr val="44546A"/>
                  </a:gs>
                  <a:gs pos="100000">
                    <a:srgbClr val="44546A"/>
                  </a:gs>
                </a:gsLst>
                <a:lin ang="16200000" scaled="1"/>
                <a:tileRect/>
              </a:gradFill>
              <a:prstDash val="sysDash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22" name="直線接點 21">
              <a:extLst>
                <a:ext uri="{FF2B5EF4-FFF2-40B4-BE49-F238E27FC236}">
                  <a16:creationId xmlns:a16="http://schemas.microsoft.com/office/drawing/2014/main" id="{EF9251FA-FB1D-40FB-84A5-CF5B63E19F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89372" y="1471755"/>
              <a:ext cx="0" cy="1802467"/>
            </a:xfrm>
            <a:prstGeom prst="line">
              <a:avLst/>
            </a:prstGeom>
            <a:noFill/>
            <a:ln w="19050" cap="flat" cmpd="sng" algn="ctr"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51000">
                    <a:srgbClr val="44546A"/>
                  </a:gs>
                  <a:gs pos="100000">
                    <a:srgbClr val="44546A"/>
                  </a:gs>
                </a:gsLst>
                <a:lin ang="5400000" scaled="1"/>
              </a:gradFill>
              <a:prstDash val="sysDash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26" name="直線接點 25">
              <a:extLst>
                <a:ext uri="{FF2B5EF4-FFF2-40B4-BE49-F238E27FC236}">
                  <a16:creationId xmlns:a16="http://schemas.microsoft.com/office/drawing/2014/main" id="{56C164F9-94F5-4CCD-B3F8-0384C52C4F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31561" y="1471755"/>
              <a:ext cx="0" cy="1677776"/>
            </a:xfrm>
            <a:prstGeom prst="line">
              <a:avLst/>
            </a:prstGeom>
            <a:noFill/>
            <a:ln w="19050" cap="flat" cmpd="sng" algn="ctr"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51000">
                    <a:srgbClr val="44546A"/>
                  </a:gs>
                  <a:gs pos="100000">
                    <a:srgbClr val="44546A"/>
                  </a:gs>
                </a:gsLst>
                <a:lin ang="5400000" scaled="1"/>
              </a:gradFill>
              <a:prstDash val="sysDash"/>
              <a:miter lim="800000"/>
              <a:headEnd type="oval" w="med" len="med"/>
              <a:tailEnd type="oval" w="med" len="med"/>
            </a:ln>
            <a:effectLst/>
          </p:spPr>
        </p:cxnSp>
      </p:grp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D04D3A65-FC44-4756-9ED7-6DD5E0498D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793164"/>
              </p:ext>
            </p:extLst>
          </p:nvPr>
        </p:nvGraphicFramePr>
        <p:xfrm>
          <a:off x="2599804" y="3995581"/>
          <a:ext cx="6992391" cy="23963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82808">
                  <a:extLst>
                    <a:ext uri="{9D8B030D-6E8A-4147-A177-3AD203B41FA5}">
                      <a16:colId xmlns:a16="http://schemas.microsoft.com/office/drawing/2014/main" val="2930686894"/>
                    </a:ext>
                  </a:extLst>
                </a:gridCol>
                <a:gridCol w="2109583">
                  <a:extLst>
                    <a:ext uri="{9D8B030D-6E8A-4147-A177-3AD203B41FA5}">
                      <a16:colId xmlns:a16="http://schemas.microsoft.com/office/drawing/2014/main" val="1410483056"/>
                    </a:ext>
                  </a:extLst>
                </a:gridCol>
              </a:tblGrid>
              <a:tr h="488645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QSW-1108-8T</a:t>
                      </a:r>
                      <a:endParaRPr lang="en-US" altLang="zh-TW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TW" altLang="en-US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0702390"/>
                  </a:ext>
                </a:extLst>
              </a:tr>
              <a:tr h="533033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2.5GbE RJ45</a:t>
                      </a:r>
                      <a:endParaRPr lang="en-US" altLang="zh-TW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(backward compatible with 1G/100M)</a:t>
                      </a:r>
                      <a:endParaRPr lang="en-US" altLang="zh-TW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59474720"/>
                  </a:ext>
                </a:extLst>
              </a:tr>
              <a:tr h="275268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 table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16K</a:t>
                      </a:r>
                      <a:endParaRPr lang="en-US" altLang="zh-TW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92233242"/>
                  </a:ext>
                </a:extLst>
              </a:tr>
              <a:tr h="283162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kern="1200" baseline="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Packet buffer size</a:t>
                      </a:r>
                      <a:endParaRPr lang="en-US" altLang="zh-TW" sz="1600" b="0" i="0" u="none" strike="noStrike" kern="1200" baseline="0" noProof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kern="12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12Mbit 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85040670"/>
                  </a:ext>
                </a:extLst>
              </a:tr>
              <a:tr h="283161">
                <a:tc>
                  <a:txBody>
                    <a:bodyPr/>
                    <a:lstStyle/>
                    <a:p>
                      <a:pPr marL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kern="1200" baseline="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Jumbo Frame</a:t>
                      </a:r>
                      <a:endParaRPr lang="zh-TW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kern="1200" noProof="0">
                          <a:effectLst/>
                          <a:latin typeface="Arial"/>
                          <a:cs typeface="Arial"/>
                        </a:rPr>
                        <a:t>12Kbytes 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92119215"/>
                  </a:ext>
                </a:extLst>
              </a:tr>
              <a:tr h="266516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Switching Bandwidth</a:t>
                      </a:r>
                      <a:endParaRPr lang="en-US" altLang="zh-TW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40Gbps</a:t>
                      </a:r>
                      <a:endParaRPr lang="en-US" altLang="zh-TW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94647975"/>
                  </a:ext>
                </a:extLst>
              </a:tr>
              <a:tr h="266516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Fan</a:t>
                      </a:r>
                      <a:endParaRPr lang="en-US" altLang="zh-TW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err="1">
                          <a:effectLst/>
                          <a:latin typeface="Arial"/>
                          <a:cs typeface="Arial"/>
                        </a:rPr>
                        <a:t>Fanless</a:t>
                      </a:r>
                      <a:endParaRPr lang="en-US" sz="1600" kern="120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055561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1180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618EAD-55A2-4C89-9B45-FE487A00C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9915" y="937230"/>
            <a:ext cx="7892169" cy="1146543"/>
          </a:xfrm>
        </p:spPr>
        <p:txBody>
          <a:bodyPr/>
          <a:lstStyle/>
          <a:p>
            <a:r>
              <a:rPr lang="zh-TW" altLang="en-US"/>
              <a:t>防迴圈功能避免不小心接錯網路線</a:t>
            </a:r>
            <a:endParaRPr lang="zh-TW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BCD296-539F-4A6C-AA94-3D3CC19739A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49915" y="1989873"/>
            <a:ext cx="8680149" cy="1146175"/>
          </a:xfrm>
        </p:spPr>
        <p:txBody>
          <a:bodyPr>
            <a:normAutofit/>
          </a:bodyPr>
          <a:lstStyle/>
          <a:p>
            <a:r>
              <a:rPr lang="zh-TW" altLang="en-US" sz="2400"/>
              <a:t>通常是高階有管理介面的交換機才支援</a:t>
            </a:r>
            <a:endParaRPr lang="en-US" altLang="zh-TW" sz="2400"/>
          </a:p>
          <a:p>
            <a:r>
              <a:rPr lang="zh-TW" altLang="en-US" sz="2400"/>
              <a:t>內建自動迴圈偵測，不用擔心迴圈讓整個網路癱瘓</a:t>
            </a:r>
            <a:endParaRPr lang="en-US" altLang="zh-TW" sz="2400"/>
          </a:p>
          <a:p>
            <a:endParaRPr lang="en-US" altLang="zh-TW" sz="240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6A89E90-42A8-49C2-9299-939B32A598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919" b="11673"/>
          <a:stretch/>
        </p:blipFill>
        <p:spPr>
          <a:xfrm>
            <a:off x="1587612" y="2970663"/>
            <a:ext cx="8338781" cy="3073987"/>
          </a:xfrm>
          <a:prstGeom prst="rect">
            <a:avLst/>
          </a:prstGeom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B0F1D092-FA27-4A1E-955F-90498DC2DEAF}"/>
              </a:ext>
            </a:extLst>
          </p:cNvPr>
          <p:cNvGrpSpPr/>
          <p:nvPr/>
        </p:nvGrpSpPr>
        <p:grpSpPr>
          <a:xfrm>
            <a:off x="694215" y="3887336"/>
            <a:ext cx="3497641" cy="2028824"/>
            <a:chOff x="1202909" y="4308629"/>
            <a:chExt cx="3510404" cy="1759592"/>
          </a:xfrm>
        </p:grpSpPr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FCDFE0F1-7EBD-4697-85A4-E3003475FBB6}"/>
                </a:ext>
              </a:extLst>
            </p:cNvPr>
            <p:cNvSpPr txBox="1"/>
            <p:nvPr/>
          </p:nvSpPr>
          <p:spPr>
            <a:xfrm>
              <a:off x="1202909" y="5668111"/>
              <a:ext cx="2743200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zh-TW" altLang="en-US" sz="2000">
                  <a:latin typeface="微軟正黑體"/>
                  <a:ea typeface="微軟正黑體"/>
                </a:rPr>
                <a:t>Loop時警示燈會恆亮                           </a:t>
              </a:r>
            </a:p>
          </p:txBody>
        </p:sp>
        <p:pic>
          <p:nvPicPr>
            <p:cNvPr id="9" name="圖片 8" descr="一張含有 光, 畫畫 的圖片&#10;&#10;自動產生的描述">
              <a:extLst>
                <a:ext uri="{FF2B5EF4-FFF2-40B4-BE49-F238E27FC236}">
                  <a16:creationId xmlns:a16="http://schemas.microsoft.com/office/drawing/2014/main" id="{0FD8687F-6E42-4105-B67C-5DE96A494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465691" y="4308629"/>
              <a:ext cx="247622" cy="1587245"/>
            </a:xfrm>
            <a:prstGeom prst="rect">
              <a:avLst/>
            </a:prstGeom>
          </p:spPr>
        </p:pic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B252CE00-503C-4985-8D67-19BE129357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27098" y="5868166"/>
              <a:ext cx="780878" cy="0"/>
            </a:xfrm>
            <a:prstGeom prst="line">
              <a:avLst/>
            </a:prstGeom>
            <a:ln w="57150">
              <a:solidFill>
                <a:srgbClr val="9036F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F5FFCD91-E680-4831-91D9-A3F3F036A153}"/>
              </a:ext>
            </a:extLst>
          </p:cNvPr>
          <p:cNvGrpSpPr/>
          <p:nvPr/>
        </p:nvGrpSpPr>
        <p:grpSpPr>
          <a:xfrm>
            <a:off x="10103814" y="4296850"/>
            <a:ext cx="2406013" cy="2756329"/>
            <a:chOff x="10175848" y="4881722"/>
            <a:chExt cx="1764036" cy="2020880"/>
          </a:xfrm>
        </p:grpSpPr>
        <p:pic>
          <p:nvPicPr>
            <p:cNvPr id="18" name="圖形 17">
              <a:extLst>
                <a:ext uri="{FF2B5EF4-FFF2-40B4-BE49-F238E27FC236}">
                  <a16:creationId xmlns:a16="http://schemas.microsoft.com/office/drawing/2014/main" id="{658E3498-06AB-422A-A1FB-A6D3BA79D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395602" y="5850972"/>
              <a:ext cx="1544282" cy="950327"/>
            </a:xfrm>
            <a:prstGeom prst="rect">
              <a:avLst/>
            </a:prstGeom>
          </p:spPr>
        </p:pic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53CD8A17-BBE4-4E44-8794-844F5F224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175848" y="4881722"/>
              <a:ext cx="1469731" cy="2020880"/>
            </a:xfrm>
            <a:prstGeom prst="rect">
              <a:avLst/>
            </a:prstGeom>
          </p:spPr>
        </p:pic>
      </p:grpSp>
      <p:pic>
        <p:nvPicPr>
          <p:cNvPr id="22" name="圖形 21">
            <a:extLst>
              <a:ext uri="{FF2B5EF4-FFF2-40B4-BE49-F238E27FC236}">
                <a16:creationId xmlns:a16="http://schemas.microsoft.com/office/drawing/2014/main" id="{900A6228-A22A-40B1-8162-4C046AD921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5194" y="419946"/>
            <a:ext cx="1257300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73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618EAD-55A2-4C89-9B45-FE487A00C9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8772" y="3429000"/>
            <a:ext cx="7412038" cy="1146175"/>
          </a:xfrm>
        </p:spPr>
        <p:txBody>
          <a:bodyPr/>
          <a:lstStyle/>
          <a:p>
            <a:r>
              <a:rPr lang="zh-TW" altLang="en-US"/>
              <a:t>無風扇設計讓你不受噪音干擾</a:t>
            </a:r>
            <a:endParaRPr lang="zh-TW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BCD296-539F-4A6C-AA94-3D3CC19739A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78772" y="4456770"/>
            <a:ext cx="6637338" cy="12287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桌上型無風扇設計</a:t>
            </a:r>
            <a:endParaRPr lang="en-US" altLang="zh-TW"/>
          </a:p>
          <a:p>
            <a:r>
              <a:rPr lang="zh-TW" altLang="en-US"/>
              <a:t>擺在家裡室內也不擔心噪音問題</a:t>
            </a: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C376CA21-218F-42EC-BFA4-630DC89C5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3192" y="272585"/>
            <a:ext cx="4371975" cy="2524125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0FE63399-7A1B-4AEB-B738-44F3DEDA9D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88813" y="177175"/>
            <a:ext cx="5435465" cy="428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22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618EAD-55A2-4C89-9B45-FE487A00C9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19837" y="2077036"/>
            <a:ext cx="5929312" cy="1146175"/>
          </a:xfrm>
        </p:spPr>
        <p:txBody>
          <a:bodyPr/>
          <a:lstStyle/>
          <a:p>
            <a:r>
              <a:rPr lang="zh-TW" altLang="en-US">
                <a:solidFill>
                  <a:srgbClr val="0F2571"/>
                </a:solidFill>
                <a:cs typeface="+mj-lt"/>
              </a:rPr>
              <a:t>全自動設計不需設定</a:t>
            </a:r>
            <a:endParaRPr lang="zh-TW">
              <a:solidFill>
                <a:srgbClr val="0F2571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BCD296-539F-4A6C-AA94-3D3CC19739A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16643" y="3103648"/>
            <a:ext cx="4543425" cy="10287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>
                <a:solidFill>
                  <a:srgbClr val="0F2571"/>
                </a:solidFill>
                <a:cs typeface="+mn-lt"/>
              </a:rPr>
              <a:t>隨插即用不需設定</a:t>
            </a:r>
            <a:endParaRPr lang="en-US" altLang="zh-TW">
              <a:solidFill>
                <a:srgbClr val="0F2571"/>
              </a:solidFill>
              <a:cs typeface="+mn-lt"/>
            </a:endParaRPr>
          </a:p>
          <a:p>
            <a:r>
              <a:rPr lang="zh-TW" altLang="en-US">
                <a:solidFill>
                  <a:srgbClr val="0F2571"/>
                </a:solidFill>
                <a:cs typeface="+mn-lt"/>
              </a:rPr>
              <a:t>簡單到任何人都可以操作</a:t>
            </a:r>
            <a:endParaRPr lang="en-US" altLang="zh-TW">
              <a:solidFill>
                <a:srgbClr val="0F2571"/>
              </a:solidFill>
              <a:cs typeface="Calibri"/>
            </a:endParaRPr>
          </a:p>
        </p:txBody>
      </p:sp>
      <p:pic>
        <p:nvPicPr>
          <p:cNvPr id="6" name="圖片 5" descr="一張含有 文字 的圖片&#10;&#10;自動產生的描述">
            <a:extLst>
              <a:ext uri="{FF2B5EF4-FFF2-40B4-BE49-F238E27FC236}">
                <a16:creationId xmlns:a16="http://schemas.microsoft.com/office/drawing/2014/main" id="{5C02B54D-1A0F-4989-9C56-4B6CDBDBC8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6303" y="4226820"/>
            <a:ext cx="6574067" cy="1167477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921A29B9-074E-408D-BF39-1478AC00B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41730" y="4190605"/>
            <a:ext cx="1543194" cy="2407383"/>
          </a:xfrm>
          <a:prstGeom prst="rect">
            <a:avLst/>
          </a:prstGeom>
        </p:spPr>
      </p:pic>
      <p:pic>
        <p:nvPicPr>
          <p:cNvPr id="10" name="圖片 9" descr="一張含有 纜線, 連接器 的圖片&#10;&#10;自動產生的描述">
            <a:extLst>
              <a:ext uri="{FF2B5EF4-FFF2-40B4-BE49-F238E27FC236}">
                <a16:creationId xmlns:a16="http://schemas.microsoft.com/office/drawing/2014/main" id="{54875E94-47A1-4B5D-8BEC-FABD28A5F7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019837" y="4865826"/>
            <a:ext cx="2038101" cy="1973074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DCA1726A-736E-4954-A2E4-81DF1279D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9770" y="2166965"/>
            <a:ext cx="1160959" cy="1873366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5360B76F-F531-4399-AC5F-560B595635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33421" y="2455262"/>
            <a:ext cx="1037618" cy="2450175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89373404-11C3-46CB-9BE4-35E0D7795B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21209" y="78232"/>
            <a:ext cx="1192118" cy="856835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1CCBA9F2-E6F2-4E24-8820-43FF2047CEB5}"/>
              </a:ext>
            </a:extLst>
          </p:cNvPr>
          <p:cNvGrpSpPr/>
          <p:nvPr/>
        </p:nvGrpSpPr>
        <p:grpSpPr>
          <a:xfrm>
            <a:off x="8172256" y="78232"/>
            <a:ext cx="1710749" cy="1959834"/>
            <a:chOff x="7874236" y="363248"/>
            <a:chExt cx="1764036" cy="2020880"/>
          </a:xfrm>
        </p:grpSpPr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D177BBDA-15E1-41D5-9F6F-1A1674102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093990" y="1332498"/>
              <a:ext cx="1544282" cy="950327"/>
            </a:xfrm>
            <a:prstGeom prst="rect">
              <a:avLst/>
            </a:prstGeom>
          </p:spPr>
        </p:pic>
        <p:pic>
          <p:nvPicPr>
            <p:cNvPr id="22" name="圖形 21">
              <a:extLst>
                <a:ext uri="{FF2B5EF4-FFF2-40B4-BE49-F238E27FC236}">
                  <a16:creationId xmlns:a16="http://schemas.microsoft.com/office/drawing/2014/main" id="{01065F96-9AE7-4E40-B5DA-4F1D88B8C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874236" y="363248"/>
              <a:ext cx="1469731" cy="20208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7461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1579A9-FAEE-4C5C-B73F-7AC722FBB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五埠</a:t>
            </a:r>
            <a:r>
              <a:rPr lang="en-US" altLang="zh-TW"/>
              <a:t>2.5GbE </a:t>
            </a:r>
            <a:r>
              <a:rPr lang="zh-TW" altLang="en-US"/>
              <a:t>交換器</a:t>
            </a: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E648E5BE-4743-42B3-82A3-6B55AAE65F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4776249"/>
              </p:ext>
            </p:extLst>
          </p:nvPr>
        </p:nvGraphicFramePr>
        <p:xfrm>
          <a:off x="451496" y="2022299"/>
          <a:ext cx="11332398" cy="4129524"/>
        </p:xfrm>
        <a:graphic>
          <a:graphicData uri="http://schemas.openxmlformats.org/drawingml/2006/table">
            <a:tbl>
              <a:tblPr/>
              <a:tblGrid>
                <a:gridCol w="1824139">
                  <a:extLst>
                    <a:ext uri="{9D8B030D-6E8A-4147-A177-3AD203B41FA5}">
                      <a16:colId xmlns:a16="http://schemas.microsoft.com/office/drawing/2014/main" val="583879509"/>
                    </a:ext>
                  </a:extLst>
                </a:gridCol>
                <a:gridCol w="1953327">
                  <a:extLst>
                    <a:ext uri="{9D8B030D-6E8A-4147-A177-3AD203B41FA5}">
                      <a16:colId xmlns:a16="http://schemas.microsoft.com/office/drawing/2014/main" val="825308852"/>
                    </a:ext>
                  </a:extLst>
                </a:gridCol>
                <a:gridCol w="1888733">
                  <a:extLst>
                    <a:ext uri="{9D8B030D-6E8A-4147-A177-3AD203B41FA5}">
                      <a16:colId xmlns:a16="http://schemas.microsoft.com/office/drawing/2014/main" val="1507872790"/>
                    </a:ext>
                  </a:extLst>
                </a:gridCol>
                <a:gridCol w="1888733">
                  <a:extLst>
                    <a:ext uri="{9D8B030D-6E8A-4147-A177-3AD203B41FA5}">
                      <a16:colId xmlns:a16="http://schemas.microsoft.com/office/drawing/2014/main" val="83722782"/>
                    </a:ext>
                  </a:extLst>
                </a:gridCol>
                <a:gridCol w="1888733">
                  <a:extLst>
                    <a:ext uri="{9D8B030D-6E8A-4147-A177-3AD203B41FA5}">
                      <a16:colId xmlns:a16="http://schemas.microsoft.com/office/drawing/2014/main" val="255477446"/>
                    </a:ext>
                  </a:extLst>
                </a:gridCol>
                <a:gridCol w="1888733">
                  <a:extLst>
                    <a:ext uri="{9D8B030D-6E8A-4147-A177-3AD203B41FA5}">
                      <a16:colId xmlns:a16="http://schemas.microsoft.com/office/drawing/2014/main" val="84580160"/>
                    </a:ext>
                  </a:extLst>
                </a:gridCol>
              </a:tblGrid>
              <a:tr h="584128">
                <a:tc>
                  <a:txBody>
                    <a:bodyPr/>
                    <a:lstStyle/>
                    <a:p>
                      <a:pPr algn="l" fontAlgn="b"/>
                      <a:endParaRPr lang="zh-TW" alt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1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1445269"/>
                  </a:ext>
                </a:extLst>
              </a:tr>
              <a:tr h="497599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effectLst/>
                          <a:latin typeface="Arial" panose="020B0604020202020204" pitchFamily="34" charset="0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QSW-1105-5T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ZyXEL</a:t>
                      </a:r>
                      <a:b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MG-105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ASUSTOR</a:t>
                      </a:r>
                      <a:b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ASW205T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TP-Link </a:t>
                      </a:r>
                      <a:b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TL-SG105-M2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TRENDnet</a:t>
                      </a:r>
                      <a:b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TEG-S350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048951"/>
                  </a:ext>
                </a:extLst>
              </a:tr>
              <a:tr h="3109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Management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Unmanaged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Unmanaged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Unmanaged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Unmanaged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Unmanaged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8245949"/>
                  </a:ext>
                </a:extLst>
              </a:tr>
              <a:tr h="248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Switch Chipset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Broadcom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Realtek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Realtek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Realtek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Realtek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771397"/>
                  </a:ext>
                </a:extLst>
              </a:tr>
              <a:tr h="248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Number of Ports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315323"/>
                  </a:ext>
                </a:extLst>
              </a:tr>
              <a:tr h="248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1GbE RJ45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268517"/>
                  </a:ext>
                </a:extLst>
              </a:tr>
              <a:tr h="248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2.5GbE RJ45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84531"/>
                  </a:ext>
                </a:extLst>
              </a:tr>
              <a:tr h="49759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Switching Capacity (Gbps)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784713"/>
                  </a:ext>
                </a:extLst>
              </a:tr>
              <a:tr h="49759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Loop detection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and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blocking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8510503"/>
                  </a:ext>
                </a:extLst>
              </a:tr>
              <a:tr h="248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Packet buffer size​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6.1Mbit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12Mbit 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4.1Mbit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 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12Mbit 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15430"/>
                  </a:ext>
                </a:extLst>
              </a:tr>
              <a:tr h="248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Jumbo Frame​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9Kbytes 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12Kbytes 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12Kbytes 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10Kbytes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12Kbytes 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746884"/>
                  </a:ext>
                </a:extLst>
              </a:tr>
              <a:tr h="248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MAC table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16K​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16K​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16K​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16K​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831715"/>
                  </a:ext>
                </a:extLst>
              </a:tr>
            </a:tbl>
          </a:graphicData>
        </a:graphic>
      </p:graphicFrame>
      <p:pic>
        <p:nvPicPr>
          <p:cNvPr id="10" name="圖片 9">
            <a:extLst>
              <a:ext uri="{FF2B5EF4-FFF2-40B4-BE49-F238E27FC236}">
                <a16:creationId xmlns:a16="http://schemas.microsoft.com/office/drawing/2014/main" id="{5EB561B7-F61F-4FFB-ABB1-BCE1D5418D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7393" y="2067213"/>
            <a:ext cx="1565591" cy="42052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4B08A9E-9BE7-4C6E-B1ED-8A6D5600FC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8708" y="2045517"/>
            <a:ext cx="1702120" cy="486045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620E9509-12B3-4042-8192-63666915D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063" y="1964224"/>
            <a:ext cx="1501368" cy="581845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41FBA852-B120-402C-BEDF-B9EEAA31A2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2666" y="2071063"/>
            <a:ext cx="1651403" cy="445161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8682ABAC-4CCB-4EB2-9145-223AA96401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310" y="2045517"/>
            <a:ext cx="1634956" cy="453060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1663A63F-41C5-499F-92BF-E818152DE1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51085" y="4838909"/>
            <a:ext cx="518582" cy="54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131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1579A9-FAEE-4C5C-B73F-7AC722FBB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八埠</a:t>
            </a:r>
            <a:r>
              <a:rPr lang="en-US" altLang="zh-TW"/>
              <a:t>2.5GbE </a:t>
            </a:r>
            <a:r>
              <a:rPr lang="zh-TW" altLang="en-US"/>
              <a:t>交換器</a:t>
            </a:r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FE190D86-9596-4398-82B3-97587AA8EE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994101"/>
              </p:ext>
            </p:extLst>
          </p:nvPr>
        </p:nvGraphicFramePr>
        <p:xfrm>
          <a:off x="914400" y="2002941"/>
          <a:ext cx="10510839" cy="4234669"/>
        </p:xfrm>
        <a:graphic>
          <a:graphicData uri="http://schemas.openxmlformats.org/drawingml/2006/table">
            <a:tbl>
              <a:tblPr/>
              <a:tblGrid>
                <a:gridCol w="2057677">
                  <a:extLst>
                    <a:ext uri="{9D8B030D-6E8A-4147-A177-3AD203B41FA5}">
                      <a16:colId xmlns:a16="http://schemas.microsoft.com/office/drawing/2014/main" val="4096180936"/>
                    </a:ext>
                  </a:extLst>
                </a:gridCol>
                <a:gridCol w="2182806">
                  <a:extLst>
                    <a:ext uri="{9D8B030D-6E8A-4147-A177-3AD203B41FA5}">
                      <a16:colId xmlns:a16="http://schemas.microsoft.com/office/drawing/2014/main" val="1325201520"/>
                    </a:ext>
                  </a:extLst>
                </a:gridCol>
                <a:gridCol w="2182806">
                  <a:extLst>
                    <a:ext uri="{9D8B030D-6E8A-4147-A177-3AD203B41FA5}">
                      <a16:colId xmlns:a16="http://schemas.microsoft.com/office/drawing/2014/main" val="1845426150"/>
                    </a:ext>
                  </a:extLst>
                </a:gridCol>
                <a:gridCol w="2085484">
                  <a:extLst>
                    <a:ext uri="{9D8B030D-6E8A-4147-A177-3AD203B41FA5}">
                      <a16:colId xmlns:a16="http://schemas.microsoft.com/office/drawing/2014/main" val="3887639167"/>
                    </a:ext>
                  </a:extLst>
                </a:gridCol>
                <a:gridCol w="2002066">
                  <a:extLst>
                    <a:ext uri="{9D8B030D-6E8A-4147-A177-3AD203B41FA5}">
                      <a16:colId xmlns:a16="http://schemas.microsoft.com/office/drawing/2014/main" val="4231875523"/>
                    </a:ext>
                  </a:extLst>
                </a:gridCol>
              </a:tblGrid>
              <a:tr h="508651">
                <a:tc>
                  <a:txBody>
                    <a:bodyPr/>
                    <a:lstStyle/>
                    <a:p>
                      <a:pPr algn="l" fontAlgn="b"/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2865545"/>
                  </a:ext>
                </a:extLst>
              </a:tr>
              <a:tr h="21799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>
                          <a:effectLst/>
                          <a:latin typeface="Arial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QSW-1108-8T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ZyXEL</a:t>
                      </a:r>
                      <a:b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MG-108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TRENDnet</a:t>
                      </a:r>
                      <a:b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TEG-S380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TP-Link </a:t>
                      </a:r>
                      <a:b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TL-SG108-M2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378416"/>
                  </a:ext>
                </a:extLst>
              </a:tr>
              <a:tr h="1362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Management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Unmanaged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Unmanaged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Unmanaged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Unmanaged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137203"/>
                  </a:ext>
                </a:extLst>
              </a:tr>
              <a:tr h="25129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Switch Chipset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Realtek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Realtek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Realtek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Realtek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778468"/>
                  </a:ext>
                </a:extLst>
              </a:tr>
              <a:tr h="1362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Number of Ports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886447"/>
                  </a:ext>
                </a:extLst>
              </a:tr>
              <a:tr h="1362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1GbE RJ45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052357"/>
                  </a:ext>
                </a:extLst>
              </a:tr>
              <a:tr h="1362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2.5GbE RJ45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256234"/>
                  </a:ext>
                </a:extLst>
              </a:tr>
              <a:tr h="1362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10GbE SFP+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170151"/>
                  </a:ext>
                </a:extLst>
              </a:tr>
              <a:tr h="1362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10GbE RJ45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892756"/>
                  </a:ext>
                </a:extLst>
              </a:tr>
              <a:tr h="2482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Switching Capacity (Gbps)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5382554"/>
                  </a:ext>
                </a:extLst>
              </a:tr>
              <a:tr h="10899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Loop detection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59794"/>
                  </a:ext>
                </a:extLst>
              </a:tr>
              <a:tr h="10899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Packet buffer size​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12Mbit 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12Mbit 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12Mbit 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1.5 Mb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573678"/>
                  </a:ext>
                </a:extLst>
              </a:tr>
              <a:tr h="10899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Jumbo Frame​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12Kbytes 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12Kbytes 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12Kbytes 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10Kbytes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740226"/>
                  </a:ext>
                </a:extLst>
              </a:tr>
              <a:tr h="10899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MAC table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16K​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16K​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16K​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4394697"/>
                  </a:ext>
                </a:extLst>
              </a:tr>
            </a:tbl>
          </a:graphicData>
        </a:graphic>
      </p:graphicFrame>
      <p:pic>
        <p:nvPicPr>
          <p:cNvPr id="12" name="圖片 11">
            <a:extLst>
              <a:ext uri="{FF2B5EF4-FFF2-40B4-BE49-F238E27FC236}">
                <a16:creationId xmlns:a16="http://schemas.microsoft.com/office/drawing/2014/main" id="{2F20CDA3-5B9D-4F4A-B59D-D641D71DE9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5937" y="1952090"/>
            <a:ext cx="2314992" cy="50943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BA2528D0-8A07-4EC6-B30B-3E8B0FBF57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5538" y="1978770"/>
            <a:ext cx="1473200" cy="43815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A21E298B-0898-498A-B50D-1D08E6E9A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695" y="1926523"/>
            <a:ext cx="1785549" cy="490397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45C2D1DA-C4C6-466E-A493-00E6D4049D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2235" y="2064312"/>
            <a:ext cx="1744356" cy="352608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C373F36D-50C9-4A41-AB9A-E3177092F4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61016" y="4975574"/>
            <a:ext cx="518582" cy="54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0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0FC680-F3B3-4E28-B0B1-3FB585771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10GbE+2.5GbE</a:t>
            </a:r>
            <a:r>
              <a:rPr lang="zh-TW" altLang="en-US"/>
              <a:t>交換器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C5F450A2-DAE3-43BE-83F8-FC702829A4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179308"/>
              </p:ext>
            </p:extLst>
          </p:nvPr>
        </p:nvGraphicFramePr>
        <p:xfrm>
          <a:off x="860874" y="1959843"/>
          <a:ext cx="10419699" cy="4228120"/>
        </p:xfrm>
        <a:graphic>
          <a:graphicData uri="http://schemas.openxmlformats.org/drawingml/2006/table">
            <a:tbl>
              <a:tblPr/>
              <a:tblGrid>
                <a:gridCol w="2495333">
                  <a:extLst>
                    <a:ext uri="{9D8B030D-6E8A-4147-A177-3AD203B41FA5}">
                      <a16:colId xmlns:a16="http://schemas.microsoft.com/office/drawing/2014/main" val="2320192803"/>
                    </a:ext>
                  </a:extLst>
                </a:gridCol>
                <a:gridCol w="1820918">
                  <a:extLst>
                    <a:ext uri="{9D8B030D-6E8A-4147-A177-3AD203B41FA5}">
                      <a16:colId xmlns:a16="http://schemas.microsoft.com/office/drawing/2014/main" val="2288827261"/>
                    </a:ext>
                  </a:extLst>
                </a:gridCol>
                <a:gridCol w="1820918">
                  <a:extLst>
                    <a:ext uri="{9D8B030D-6E8A-4147-A177-3AD203B41FA5}">
                      <a16:colId xmlns:a16="http://schemas.microsoft.com/office/drawing/2014/main" val="2743877179"/>
                    </a:ext>
                  </a:extLst>
                </a:gridCol>
                <a:gridCol w="2174984">
                  <a:extLst>
                    <a:ext uri="{9D8B030D-6E8A-4147-A177-3AD203B41FA5}">
                      <a16:colId xmlns:a16="http://schemas.microsoft.com/office/drawing/2014/main" val="1899349432"/>
                    </a:ext>
                  </a:extLst>
                </a:gridCol>
                <a:gridCol w="2107546">
                  <a:extLst>
                    <a:ext uri="{9D8B030D-6E8A-4147-A177-3AD203B41FA5}">
                      <a16:colId xmlns:a16="http://schemas.microsoft.com/office/drawing/2014/main" val="1687099402"/>
                    </a:ext>
                  </a:extLst>
                </a:gridCol>
              </a:tblGrid>
              <a:tr h="534773">
                <a:tc>
                  <a:txBody>
                    <a:bodyPr/>
                    <a:lstStyle/>
                    <a:p>
                      <a:pPr algn="l" fontAlgn="b"/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6258987"/>
                  </a:ext>
                </a:extLst>
              </a:tr>
              <a:tr h="21510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effectLst/>
                          <a:latin typeface="Arial" panose="020B0604020202020204" pitchFamily="34" charset="0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QSW-2104-2S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QSW-2104-2T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Zyxel</a:t>
                      </a:r>
                      <a:b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XGS1010-12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D-Link</a:t>
                      </a:r>
                      <a:b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DMS-106XT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7405420"/>
                  </a:ext>
                </a:extLst>
              </a:tr>
              <a:tr h="1344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Management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Unamaged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Unamaged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Unamaged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Unamaged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9589551"/>
                  </a:ext>
                </a:extLst>
              </a:tr>
              <a:tr h="24796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Switch Chipset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Broadcom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Broadcom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Realtek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Broadcom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6017593"/>
                  </a:ext>
                </a:extLst>
              </a:tr>
              <a:tr h="1344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Number of Ports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639928"/>
                  </a:ext>
                </a:extLst>
              </a:tr>
              <a:tr h="1344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1GbE RJ45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0511841"/>
                  </a:ext>
                </a:extLst>
              </a:tr>
              <a:tr h="1344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2.5GbE RJ45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823990"/>
                  </a:ext>
                </a:extLst>
              </a:tr>
              <a:tr h="1344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10GbE SFP+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405302"/>
                  </a:ext>
                </a:extLst>
              </a:tr>
              <a:tr h="1344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10GbE RJ45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1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4975575"/>
                  </a:ext>
                </a:extLst>
              </a:tr>
              <a:tr h="2449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Switching Capacity (Gbps)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565341"/>
                  </a:ext>
                </a:extLst>
              </a:tr>
              <a:tr h="1075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Loop detection</a:t>
                      </a:r>
                      <a:r>
                        <a:rPr lang="zh-TW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and</a:t>
                      </a:r>
                      <a:r>
                        <a:rPr lang="zh-TW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blocking</a:t>
                      </a:r>
                      <a:endParaRPr lang="en-US" altLang="zh-TW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Yes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0614933"/>
                  </a:ext>
                </a:extLst>
              </a:tr>
              <a:tr h="1075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Packet buffer size​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6.1Mbit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6.1Mbit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12Mbit 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6.1Mbit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767127"/>
                  </a:ext>
                </a:extLst>
              </a:tr>
              <a:tr h="1075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Jumbo Frame​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9.7Kbytes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9.7Kbytes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12Kbytes 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9.7Kbytes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182060"/>
                  </a:ext>
                </a:extLst>
              </a:tr>
              <a:tr h="1075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MAC table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16K​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16K​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16K​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2127930"/>
                  </a:ext>
                </a:extLst>
              </a:tr>
            </a:tbl>
          </a:graphicData>
        </a:graphic>
      </p:graphicFrame>
      <p:pic>
        <p:nvPicPr>
          <p:cNvPr id="5" name="圖片 4">
            <a:extLst>
              <a:ext uri="{FF2B5EF4-FFF2-40B4-BE49-F238E27FC236}">
                <a16:creationId xmlns:a16="http://schemas.microsoft.com/office/drawing/2014/main" id="{91FE75D7-4E19-40BD-97F4-BBBDF90692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1795" y="1831352"/>
            <a:ext cx="1306513" cy="61912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8D701DE-741A-457C-A6D8-E7728876F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5171" y="2027368"/>
            <a:ext cx="1437898" cy="42310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28C6AF7-A2F6-446B-BCD0-9CFBB01AC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4571" y="2026583"/>
            <a:ext cx="1449699" cy="43659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14FD69B-DA79-497E-A450-DDB5E9C2F3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8674" y="2027368"/>
            <a:ext cx="1508462" cy="398462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41964D14-0E8F-4DD3-9FFB-BC8CD24958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60973" y="4895286"/>
            <a:ext cx="518582" cy="543043"/>
          </a:xfrm>
          <a:prstGeom prst="rect">
            <a:avLst/>
          </a:prstGeom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3756A3D5-6A77-4069-92D3-709FF6981A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00349" y="4895286"/>
            <a:ext cx="518582" cy="54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50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 idx="4294967295"/>
          </p:nvPr>
        </p:nvSpPr>
        <p:spPr>
          <a:xfrm>
            <a:off x="5299882" y="2192362"/>
            <a:ext cx="6660106" cy="19208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zh-TW" sz="3600" b="1">
                <a:solidFill>
                  <a:srgbClr val="0F2571"/>
                </a:solidFill>
                <a:effectLst/>
              </a:rPr>
              <a:t>QNAP</a:t>
            </a:r>
            <a:r>
              <a:rPr lang="zh-TW" altLang="zh-TW" sz="3600" b="1">
                <a:solidFill>
                  <a:srgbClr val="0F2571"/>
                </a:solidFill>
                <a:effectLst/>
                <a:cs typeface="Open Sans" panose="020B0606030504020204" pitchFamily="34" charset="0"/>
              </a:rPr>
              <a:t>提供完整</a:t>
            </a:r>
            <a:r>
              <a:rPr lang="zh-TW" altLang="zh-TW" sz="3600" b="1">
                <a:solidFill>
                  <a:srgbClr val="0F2571"/>
                </a:solidFill>
                <a:effectLst/>
              </a:rPr>
              <a:t>2.5GbE</a:t>
            </a:r>
            <a:r>
              <a:rPr lang="zh-TW" altLang="zh-TW" sz="3600" b="1">
                <a:solidFill>
                  <a:srgbClr val="0F2571"/>
                </a:solidFill>
                <a:effectLst/>
                <a:cs typeface="Open Sans" panose="020B0606030504020204" pitchFamily="34" charset="0"/>
              </a:rPr>
              <a:t>方案，</a:t>
            </a:r>
            <a:br>
              <a:rPr lang="en-US" altLang="zh-TW" sz="3600" b="1">
                <a:solidFill>
                  <a:srgbClr val="0F2571"/>
                </a:solidFill>
                <a:effectLst/>
                <a:cs typeface="Open Sans" panose="020B0606030504020204" pitchFamily="34" charset="0"/>
              </a:rPr>
            </a:br>
            <a:r>
              <a:rPr lang="zh-TW" altLang="zh-TW" sz="3600" b="1">
                <a:solidFill>
                  <a:srgbClr val="0F2571"/>
                </a:solidFill>
                <a:effectLst/>
                <a:cs typeface="Open Sans" panose="020B0606030504020204" pitchFamily="34" charset="0"/>
              </a:rPr>
              <a:t>讓您一次購足邁入</a:t>
            </a:r>
            <a:r>
              <a:rPr lang="zh-TW" altLang="zh-TW" sz="3600" b="1">
                <a:solidFill>
                  <a:srgbClr val="0F2571"/>
                </a:solidFill>
                <a:effectLst/>
              </a:rPr>
              <a:t> 2.5GbE </a:t>
            </a:r>
            <a:r>
              <a:rPr lang="zh-TW" altLang="zh-TW" sz="3600" b="1">
                <a:solidFill>
                  <a:srgbClr val="0F2571"/>
                </a:solidFill>
                <a:effectLst/>
                <a:cs typeface="Open Sans" panose="020B0606030504020204" pitchFamily="34" charset="0"/>
              </a:rPr>
              <a:t>世代</a:t>
            </a:r>
            <a:endParaRPr lang="zh-TW" altLang="en-US" sz="9600" b="1">
              <a:solidFill>
                <a:srgbClr val="0F2571"/>
              </a:solidFill>
            </a:endParaRPr>
          </a:p>
        </p:txBody>
      </p:sp>
      <p:pic>
        <p:nvPicPr>
          <p:cNvPr id="3" name="圖片 2" descr="一張含有 室內, 監視器, 微波爐, 電腦 的圖片&#10;&#10;自動產生的描述">
            <a:extLst>
              <a:ext uri="{FF2B5EF4-FFF2-40B4-BE49-F238E27FC236}">
                <a16:creationId xmlns:a16="http://schemas.microsoft.com/office/drawing/2014/main" id="{D462109C-F0F6-4157-83A9-23D5B8E713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7697" y="4061936"/>
            <a:ext cx="7575172" cy="258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5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43CFB5-7A31-42D7-B5B7-78B0CE12A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1GbE</a:t>
            </a:r>
            <a:r>
              <a:rPr lang="zh-TW" altLang="en-US"/>
              <a:t>目前夠用</a:t>
            </a:r>
            <a:r>
              <a:rPr lang="en-US" altLang="zh-TW"/>
              <a:t>, </a:t>
            </a:r>
            <a:r>
              <a:rPr lang="zh-TW" altLang="en-US"/>
              <a:t>以後呢</a:t>
            </a:r>
            <a:r>
              <a:rPr lang="en-US" altLang="zh-TW"/>
              <a:t>?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9B602DD-169A-4EB0-901F-72FC90339B0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63116" y="2060294"/>
            <a:ext cx="4574941" cy="1616010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zh-TW" altLang="en-US" sz="2400"/>
              <a:t>越來越多設備配備</a:t>
            </a:r>
            <a:r>
              <a:rPr lang="en-US" altLang="zh-TW" sz="2400"/>
              <a:t>2.5GbE</a:t>
            </a:r>
          </a:p>
          <a:p>
            <a:pPr>
              <a:lnSpc>
                <a:spcPct val="130000"/>
              </a:lnSpc>
            </a:pPr>
            <a:r>
              <a:rPr lang="zh-TW" altLang="en-US" sz="2400"/>
              <a:t>購買交換器，與其之後受限，</a:t>
            </a:r>
            <a:r>
              <a:rPr lang="en-US" altLang="zh-TW" sz="2400"/>
              <a:t> </a:t>
            </a:r>
            <a:r>
              <a:rPr lang="zh-TW" altLang="en-US" sz="2400"/>
              <a:t>不如一次到位</a:t>
            </a:r>
            <a:r>
              <a:rPr lang="en-US" altLang="zh-TW" sz="2400"/>
              <a:t>2.5GbE</a:t>
            </a:r>
          </a:p>
        </p:txBody>
      </p:sp>
      <p:sp>
        <p:nvSpPr>
          <p:cNvPr id="4" name="文字方塊 33">
            <a:extLst>
              <a:ext uri="{FF2B5EF4-FFF2-40B4-BE49-F238E27FC236}">
                <a16:creationId xmlns:a16="http://schemas.microsoft.com/office/drawing/2014/main" id="{8BCE7CEF-6E98-DF4B-9DD7-BCD9FEE290F6}"/>
              </a:ext>
            </a:extLst>
          </p:cNvPr>
          <p:cNvSpPr txBox="1"/>
          <p:nvPr/>
        </p:nvSpPr>
        <p:spPr>
          <a:xfrm>
            <a:off x="668794" y="5897162"/>
            <a:ext cx="2520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Gigabyte Z490 AORUS MASTER</a:t>
            </a:r>
            <a:endParaRPr kumimoji="1"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圖片 4" descr="一張含有 坐, 書, 貨車, 桌 的圖片&#10;&#10;自動產生的描述">
            <a:extLst>
              <a:ext uri="{FF2B5EF4-FFF2-40B4-BE49-F238E27FC236}">
                <a16:creationId xmlns:a16="http://schemas.microsoft.com/office/drawing/2014/main" id="{E1F2779E-3343-CA46-A184-961645BF86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998" y="3822637"/>
            <a:ext cx="2750540" cy="2139931"/>
          </a:xfrm>
          <a:prstGeom prst="rect">
            <a:avLst/>
          </a:prstGeom>
        </p:spPr>
      </p:pic>
      <p:sp>
        <p:nvSpPr>
          <p:cNvPr id="6" name="文字方塊 34">
            <a:extLst>
              <a:ext uri="{FF2B5EF4-FFF2-40B4-BE49-F238E27FC236}">
                <a16:creationId xmlns:a16="http://schemas.microsoft.com/office/drawing/2014/main" id="{6502F697-9501-4647-BD9F-60FB64EAA703}"/>
              </a:ext>
            </a:extLst>
          </p:cNvPr>
          <p:cNvSpPr txBox="1"/>
          <p:nvPr/>
        </p:nvSpPr>
        <p:spPr>
          <a:xfrm>
            <a:off x="6447868" y="5897162"/>
            <a:ext cx="15742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sz="1200" b="1" err="1">
                <a:latin typeface="Arial" panose="020B0604020202020204" pitchFamily="34" charset="0"/>
                <a:cs typeface="Arial" panose="020B0604020202020204" pitchFamily="34" charset="0"/>
              </a:rPr>
              <a:t>Asrock</a:t>
            </a:r>
            <a:r>
              <a:rPr kumimoji="1"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 Z490 </a:t>
            </a:r>
            <a:r>
              <a:rPr kumimoji="1" lang="en-US" altLang="zh-TW" sz="1200" b="1" err="1">
                <a:latin typeface="Arial" panose="020B0604020202020204" pitchFamily="34" charset="0"/>
                <a:cs typeface="Arial" panose="020B0604020202020204" pitchFamily="34" charset="0"/>
              </a:rPr>
              <a:t>Taichi</a:t>
            </a:r>
            <a:endParaRPr kumimoji="1"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圖片 6" descr="一張含有 室內, 黑色, 相機, 坐 的圖片&#10;&#10;自動產生的描述">
            <a:extLst>
              <a:ext uri="{FF2B5EF4-FFF2-40B4-BE49-F238E27FC236}">
                <a16:creationId xmlns:a16="http://schemas.microsoft.com/office/drawing/2014/main" id="{9BBB1483-3E87-594A-A699-915D238AB7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2604" y="3954603"/>
            <a:ext cx="2489985" cy="2074988"/>
          </a:xfrm>
          <a:prstGeom prst="rect">
            <a:avLst/>
          </a:prstGeom>
        </p:spPr>
      </p:pic>
      <p:sp>
        <p:nvSpPr>
          <p:cNvPr id="8" name="文字方塊 17">
            <a:extLst>
              <a:ext uri="{FF2B5EF4-FFF2-40B4-BE49-F238E27FC236}">
                <a16:creationId xmlns:a16="http://schemas.microsoft.com/office/drawing/2014/main" id="{D7A5EDDF-8D2C-419C-A586-7F699FEBCECF}"/>
              </a:ext>
            </a:extLst>
          </p:cNvPr>
          <p:cNvSpPr txBox="1"/>
          <p:nvPr/>
        </p:nvSpPr>
        <p:spPr>
          <a:xfrm>
            <a:off x="4084084" y="5897162"/>
            <a:ext cx="1338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Apple MacBook</a:t>
            </a:r>
            <a:endParaRPr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Apple MREC2X/A MacBook Air 13&quot; Retina 1.6GHz Core i5 256GB Silver ...">
            <a:extLst>
              <a:ext uri="{FF2B5EF4-FFF2-40B4-BE49-F238E27FC236}">
                <a16:creationId xmlns:a16="http://schemas.microsoft.com/office/drawing/2014/main" id="{6908BC75-E74C-426C-ADD6-FAA549450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2795" y="4308928"/>
            <a:ext cx="2333216" cy="152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片 10" descr="一張含有 文字, 電腦, 外殼 的圖片&#10;&#10;自動產生的描述">
            <a:extLst>
              <a:ext uri="{FF2B5EF4-FFF2-40B4-BE49-F238E27FC236}">
                <a16:creationId xmlns:a16="http://schemas.microsoft.com/office/drawing/2014/main" id="{4E82E6C5-154C-4641-849F-F5381D70D0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3886" y="1860478"/>
            <a:ext cx="1036650" cy="1677327"/>
          </a:xfrm>
          <a:prstGeom prst="rect">
            <a:avLst/>
          </a:prstGeom>
        </p:spPr>
      </p:pic>
      <p:sp>
        <p:nvSpPr>
          <p:cNvPr id="12" name="文字方塊 17">
            <a:extLst>
              <a:ext uri="{FF2B5EF4-FFF2-40B4-BE49-F238E27FC236}">
                <a16:creationId xmlns:a16="http://schemas.microsoft.com/office/drawing/2014/main" id="{DDFB5B79-9411-491F-8C59-75456565D3C3}"/>
              </a:ext>
            </a:extLst>
          </p:cNvPr>
          <p:cNvSpPr txBox="1"/>
          <p:nvPr/>
        </p:nvSpPr>
        <p:spPr>
          <a:xfrm>
            <a:off x="6773727" y="3537805"/>
            <a:ext cx="13773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b="1" err="1">
                <a:latin typeface="Arial" panose="020B0604020202020204" pitchFamily="34" charset="0"/>
                <a:cs typeface="Arial" panose="020B0604020202020204" pitchFamily="34" charset="0"/>
              </a:rPr>
              <a:t>Netgear</a:t>
            </a:r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 CM2000</a:t>
            </a:r>
          </a:p>
        </p:txBody>
      </p:sp>
      <p:pic>
        <p:nvPicPr>
          <p:cNvPr id="14" name="圖片 13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0168D2A4-118F-4FC2-8C6D-83CA3DAEB9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877" y="1995034"/>
            <a:ext cx="2250800" cy="1486854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FEFBC393-91D4-4E13-A98C-23DBD1B99D1F}"/>
              </a:ext>
            </a:extLst>
          </p:cNvPr>
          <p:cNvSpPr txBox="1"/>
          <p:nvPr/>
        </p:nvSpPr>
        <p:spPr>
          <a:xfrm>
            <a:off x="9185059" y="3537805"/>
            <a:ext cx="18724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</a:lstStyle>
          <a:p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TP-Link Archer AX6000</a:t>
            </a:r>
          </a:p>
        </p:txBody>
      </p:sp>
      <p:sp>
        <p:nvSpPr>
          <p:cNvPr id="27" name="文字方塊 6">
            <a:extLst>
              <a:ext uri="{FF2B5EF4-FFF2-40B4-BE49-F238E27FC236}">
                <a16:creationId xmlns:a16="http://schemas.microsoft.com/office/drawing/2014/main" id="{D76249F7-F689-4417-B887-E37356E1B34C}"/>
              </a:ext>
            </a:extLst>
          </p:cNvPr>
          <p:cNvSpPr txBox="1"/>
          <p:nvPr/>
        </p:nvSpPr>
        <p:spPr>
          <a:xfrm>
            <a:off x="8671433" y="5897162"/>
            <a:ext cx="1713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QNAP TS-431P3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60A7B7B8-DD2F-4985-A21B-7BA635E911F8}"/>
              </a:ext>
            </a:extLst>
          </p:cNvPr>
          <p:cNvSpPr txBox="1"/>
          <p:nvPr/>
        </p:nvSpPr>
        <p:spPr>
          <a:xfrm>
            <a:off x="10047827" y="5897162"/>
            <a:ext cx="1826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QNAP TS-231P3</a:t>
            </a:r>
            <a:endParaRPr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圖片 29" descr="一張含有 室內, 白色, 電腦, 差異 的圖片&#10;&#10;自動產生的描述">
            <a:extLst>
              <a:ext uri="{FF2B5EF4-FFF2-40B4-BE49-F238E27FC236}">
                <a16:creationId xmlns:a16="http://schemas.microsoft.com/office/drawing/2014/main" id="{104E3F7C-A7A9-4DE4-A9C1-83281CD6DAE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4077" y="3954134"/>
            <a:ext cx="2883477" cy="217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1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>
            <a:extLst>
              <a:ext uri="{FF2B5EF4-FFF2-40B4-BE49-F238E27FC236}">
                <a16:creationId xmlns:a16="http://schemas.microsoft.com/office/drawing/2014/main" id="{C2CB3B94-4688-49ED-9E62-80270D9DB4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73614" y="1700322"/>
            <a:ext cx="11345264" cy="215134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DBA07901-5124-4E4A-AB38-6A664B33C1F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642" y="4407756"/>
            <a:ext cx="11345264" cy="222422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E9CF2DD-1B03-4547-BA41-4293AED73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QNAP 2.5GbE</a:t>
            </a:r>
            <a:r>
              <a:rPr lang="zh-TW" altLang="en-US"/>
              <a:t>交換器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9C0329-1E18-4D89-BD96-762B1CCDBBFB}"/>
              </a:ext>
            </a:extLst>
          </p:cNvPr>
          <p:cNvSpPr txBox="1"/>
          <p:nvPr/>
        </p:nvSpPr>
        <p:spPr>
          <a:xfrm>
            <a:off x="6433521" y="6148686"/>
            <a:ext cx="1180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QSW-2104-2S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A6C5D17-C9A1-4831-A15D-4BB9D42173E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9" b="89720" l="4458" r="951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559" y="5526275"/>
            <a:ext cx="2037558" cy="66267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9BBF4E9-5089-4306-80DA-856471BC5FB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24" b="89524" l="2717" r="968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8297" y="4675254"/>
            <a:ext cx="2013258" cy="66267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D19F6670-CBC3-479C-9FB4-5C77EC1F06C6}"/>
              </a:ext>
            </a:extLst>
          </p:cNvPr>
          <p:cNvSpPr txBox="1"/>
          <p:nvPr/>
        </p:nvSpPr>
        <p:spPr>
          <a:xfrm>
            <a:off x="8048132" y="4891874"/>
            <a:ext cx="2952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4x 2.5GbE RJ45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2x 10GbE RJ45 (2T)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2x 10GbE SFP+ (2S)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Auto loop detected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Desktop design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Fan less design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368A4D7-36D2-4463-87BC-BF5406A030A4}"/>
              </a:ext>
            </a:extLst>
          </p:cNvPr>
          <p:cNvSpPr txBox="1"/>
          <p:nvPr/>
        </p:nvSpPr>
        <p:spPr>
          <a:xfrm>
            <a:off x="1048728" y="6259504"/>
            <a:ext cx="1163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QSW-1105-5T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FA6C2613-9738-426B-A06D-A3F28E890B2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765" y="5644306"/>
            <a:ext cx="2165707" cy="672656"/>
          </a:xfrm>
          <a:prstGeom prst="rect">
            <a:avLst/>
          </a:prstGeom>
          <a:noFill/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45F01151-4C25-4713-9B38-1F12BDA705D6}"/>
              </a:ext>
            </a:extLst>
          </p:cNvPr>
          <p:cNvSpPr txBox="1"/>
          <p:nvPr/>
        </p:nvSpPr>
        <p:spPr>
          <a:xfrm>
            <a:off x="2778503" y="5617554"/>
            <a:ext cx="22203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5x 2.5GbE RJ45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Auto loop detected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Desktop design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Fan less design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6FEEFBCD-C1A8-48F1-98AE-429FED5E7843}"/>
              </a:ext>
            </a:extLst>
          </p:cNvPr>
          <p:cNvSpPr txBox="1"/>
          <p:nvPr/>
        </p:nvSpPr>
        <p:spPr>
          <a:xfrm>
            <a:off x="972201" y="2511735"/>
            <a:ext cx="1316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914400">
              <a:defRPr sz="1600">
                <a:latin typeface="Tw Cen MT" panose="020B0602020104020603"/>
                <a:ea typeface="微軟正黑體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QSW-M2108-2C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8AA95642-B87F-4FDD-8FCA-222BC27CB08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182" y="2001732"/>
            <a:ext cx="2016872" cy="598222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A5B4AE04-0896-4058-A2C6-68C1AAB0E09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028" y="2816739"/>
            <a:ext cx="2023180" cy="598161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4C4A4E7E-B92E-4C87-B288-557B78C11BB4}"/>
              </a:ext>
            </a:extLst>
          </p:cNvPr>
          <p:cNvSpPr txBox="1"/>
          <p:nvPr/>
        </p:nvSpPr>
        <p:spPr>
          <a:xfrm>
            <a:off x="6321626" y="3471524"/>
            <a:ext cx="14271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QSW-M2108R-2C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167E7D8C-87E1-487F-BE83-935F8F4D916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6039" y="2934416"/>
            <a:ext cx="1838296" cy="601874"/>
          </a:xfrm>
          <a:prstGeom prst="rect">
            <a:avLst/>
          </a:prstGeom>
          <a:noFill/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230E0EC3-3FAC-4E32-AD83-A4942A5325C1}"/>
              </a:ext>
            </a:extLst>
          </p:cNvPr>
          <p:cNvSpPr txBox="1"/>
          <p:nvPr/>
        </p:nvSpPr>
        <p:spPr>
          <a:xfrm>
            <a:off x="2778503" y="2313149"/>
            <a:ext cx="32334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8x 2.5GbE RJ45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2x 10GbE SFP+/RJ45 combo (2C)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2x 10GbE SFP+ (2S)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Layer 2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Desktop design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67DA0C87-8125-43F3-B365-F99C6AF306AC}"/>
              </a:ext>
            </a:extLst>
          </p:cNvPr>
          <p:cNvSpPr txBox="1"/>
          <p:nvPr/>
        </p:nvSpPr>
        <p:spPr>
          <a:xfrm>
            <a:off x="8048132" y="2942064"/>
            <a:ext cx="3535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8x 2.5GbE RJ45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2x 10GbE SFP+/RJ45 combo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Layer 2 Management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Rack mount and 2 for 1 design</a:t>
            </a:r>
          </a:p>
        </p:txBody>
      </p:sp>
      <p:sp>
        <p:nvSpPr>
          <p:cNvPr id="21" name="文字方塊 18">
            <a:extLst>
              <a:ext uri="{FF2B5EF4-FFF2-40B4-BE49-F238E27FC236}">
                <a16:creationId xmlns:a16="http://schemas.microsoft.com/office/drawing/2014/main" id="{FEE79259-1B7D-45AE-8228-6B5AB6640060}"/>
              </a:ext>
            </a:extLst>
          </p:cNvPr>
          <p:cNvSpPr txBox="1"/>
          <p:nvPr/>
        </p:nvSpPr>
        <p:spPr>
          <a:xfrm>
            <a:off x="427540" y="1200376"/>
            <a:ext cx="4376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latin typeface="微軟正黑體" panose="020B0604030504040204" pitchFamily="34" charset="-120"/>
                <a:ea typeface="+mn-lt"/>
                <a:cs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>
                <a:ln>
                  <a:noFill/>
                </a:ln>
                <a:solidFill>
                  <a:srgbClr val="0F2571"/>
                </a:solidFill>
                <a:effectLst/>
                <a:uLnTx/>
                <a:uFillTx/>
                <a:latin typeface="Arial"/>
                <a:cs typeface="Arial"/>
              </a:rPr>
              <a:t>Managed switches</a:t>
            </a:r>
            <a:endParaRPr kumimoji="0" lang="zh-TW" altLang="zh-TW" sz="2400" b="1" i="0" u="none" strike="noStrike" kern="1200" cap="none" spc="0" normalizeH="0" baseline="0" noProof="0">
              <a:ln>
                <a:noFill/>
              </a:ln>
              <a:solidFill>
                <a:srgbClr val="0F257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2" name="文字方塊 18">
            <a:extLst>
              <a:ext uri="{FF2B5EF4-FFF2-40B4-BE49-F238E27FC236}">
                <a16:creationId xmlns:a16="http://schemas.microsoft.com/office/drawing/2014/main" id="{6915CC55-332D-442B-80D4-1C6CD4239595}"/>
              </a:ext>
            </a:extLst>
          </p:cNvPr>
          <p:cNvSpPr txBox="1"/>
          <p:nvPr/>
        </p:nvSpPr>
        <p:spPr>
          <a:xfrm>
            <a:off x="427540" y="3911340"/>
            <a:ext cx="4376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latin typeface="微軟正黑體" panose="020B0604030504040204" pitchFamily="34" charset="-120"/>
                <a:ea typeface="+mn-lt"/>
                <a:cs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Unmanaged switches</a:t>
            </a:r>
            <a:endParaRPr kumimoji="0" lang="zh-TW" altLang="zh-TW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07D69BD-309A-419E-A9C2-21EE55C1DF9E}"/>
              </a:ext>
            </a:extLst>
          </p:cNvPr>
          <p:cNvSpPr txBox="1"/>
          <p:nvPr/>
        </p:nvSpPr>
        <p:spPr>
          <a:xfrm>
            <a:off x="6244105" y="2512828"/>
            <a:ext cx="15821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QSW-M2116P-2T2S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881EBAC0-7D8E-4F48-8A64-F1ED83597D9F}"/>
              </a:ext>
            </a:extLst>
          </p:cNvPr>
          <p:cNvSpPr txBox="1"/>
          <p:nvPr/>
        </p:nvSpPr>
        <p:spPr>
          <a:xfrm>
            <a:off x="8067918" y="1788122"/>
            <a:ext cx="35157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285750" marR="0" lvl="1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16x 2.5GbE RJ45 with 802.3at(30W)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2x 10GbE RJ45 with 802.3 </a:t>
            </a:r>
            <a:r>
              <a:rPr kumimoji="0" lang="en-US" altLang="zh-TW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bt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(90W)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2x 10GbE SFP+ 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Layer 2 Management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Rackmount design</a:t>
            </a: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87159EF6-7A9E-4618-82B8-36C5A912ACE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484" b="90000" l="1294" r="958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2958" y="1998623"/>
            <a:ext cx="2144459" cy="661475"/>
          </a:xfrm>
          <a:prstGeom prst="rect">
            <a:avLst/>
          </a:prstGeom>
        </p:spPr>
      </p:pic>
      <p:sp>
        <p:nvSpPr>
          <p:cNvPr id="30" name="文字方塊 29">
            <a:extLst>
              <a:ext uri="{FF2B5EF4-FFF2-40B4-BE49-F238E27FC236}">
                <a16:creationId xmlns:a16="http://schemas.microsoft.com/office/drawing/2014/main" id="{96289702-1CBA-4334-92C8-90F2863D03A9}"/>
              </a:ext>
            </a:extLst>
          </p:cNvPr>
          <p:cNvSpPr txBox="1"/>
          <p:nvPr/>
        </p:nvSpPr>
        <p:spPr>
          <a:xfrm>
            <a:off x="972201" y="3352074"/>
            <a:ext cx="1316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914400">
              <a:defRPr sz="1600">
                <a:latin typeface="Tw Cen MT" panose="020B0602020104020603"/>
                <a:ea typeface="微軟正黑體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QSW-M2108-2S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86016A50-7EEC-4D4C-B03B-BFFD217CB37B}"/>
              </a:ext>
            </a:extLst>
          </p:cNvPr>
          <p:cNvSpPr txBox="1"/>
          <p:nvPr/>
        </p:nvSpPr>
        <p:spPr>
          <a:xfrm>
            <a:off x="6403368" y="5215040"/>
            <a:ext cx="12405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QSW-2104-2T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5A65F3B5-6395-4AE9-AA30-7390184547E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122" y="4669039"/>
            <a:ext cx="2314992" cy="509430"/>
          </a:xfrm>
          <a:prstGeom prst="rect">
            <a:avLst/>
          </a:prstGeom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7D4E31D4-1C10-47FD-8D49-6CFF1DC8A9E3}"/>
              </a:ext>
            </a:extLst>
          </p:cNvPr>
          <p:cNvSpPr txBox="1"/>
          <p:nvPr/>
        </p:nvSpPr>
        <p:spPr>
          <a:xfrm>
            <a:off x="1048728" y="5137347"/>
            <a:ext cx="1163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QSW-1108-8T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1AD7C9CF-CE6F-4140-AAC4-AD5292A69041}"/>
              </a:ext>
            </a:extLst>
          </p:cNvPr>
          <p:cNvSpPr txBox="1"/>
          <p:nvPr/>
        </p:nvSpPr>
        <p:spPr>
          <a:xfrm>
            <a:off x="2778503" y="4552571"/>
            <a:ext cx="22203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TW" sz="120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x 2.5GbE RJ45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Auto loop detected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Desktop design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Fan less design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255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307B0EE5-6105-4438-B537-B071AD038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QNAP 2.5GbE NAS </a:t>
            </a:r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8BA90ED-DAA1-484B-AECC-B3584F93BC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190" y="2220925"/>
            <a:ext cx="2883477" cy="282594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F11628B-271F-4421-886E-E90A8A5CD7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19" y="2216954"/>
            <a:ext cx="5295564" cy="282594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CCCD04A-8B98-4E86-8C03-CFA9038DDE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318" y="2217913"/>
            <a:ext cx="2893954" cy="2825942"/>
          </a:xfrm>
          <a:prstGeom prst="rect">
            <a:avLst/>
          </a:prstGeom>
        </p:spPr>
      </p:pic>
      <p:sp>
        <p:nvSpPr>
          <p:cNvPr id="8" name="文字方塊 6">
            <a:extLst>
              <a:ext uri="{FF2B5EF4-FFF2-40B4-BE49-F238E27FC236}">
                <a16:creationId xmlns:a16="http://schemas.microsoft.com/office/drawing/2014/main" id="{D8BD9A7D-1000-43B7-AB0D-FED08D7B8507}"/>
              </a:ext>
            </a:extLst>
          </p:cNvPr>
          <p:cNvSpPr txBox="1"/>
          <p:nvPr/>
        </p:nvSpPr>
        <p:spPr>
          <a:xfrm>
            <a:off x="9124628" y="5061725"/>
            <a:ext cx="1175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TS-431P3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E11A0DA-E320-42B2-ABF1-C361F2ED6A35}"/>
              </a:ext>
            </a:extLst>
          </p:cNvPr>
          <p:cNvSpPr txBox="1"/>
          <p:nvPr/>
        </p:nvSpPr>
        <p:spPr>
          <a:xfrm>
            <a:off x="10476928" y="5073593"/>
            <a:ext cx="1175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TS-231P3</a:t>
            </a:r>
            <a:endParaRPr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字方塊 1">
            <a:extLst>
              <a:ext uri="{FF2B5EF4-FFF2-40B4-BE49-F238E27FC236}">
                <a16:creationId xmlns:a16="http://schemas.microsoft.com/office/drawing/2014/main" id="{E15568D1-39F6-4140-A1AB-A474B080BA5F}"/>
              </a:ext>
            </a:extLst>
          </p:cNvPr>
          <p:cNvSpPr txBox="1"/>
          <p:nvPr/>
        </p:nvSpPr>
        <p:spPr>
          <a:xfrm>
            <a:off x="8778474" y="1816726"/>
            <a:ext cx="3022672" cy="383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/>
              <a:t>數位家庭高品質影音享受</a:t>
            </a:r>
          </a:p>
        </p:txBody>
      </p:sp>
      <p:sp>
        <p:nvSpPr>
          <p:cNvPr id="11" name="文字方塊 18">
            <a:extLst>
              <a:ext uri="{FF2B5EF4-FFF2-40B4-BE49-F238E27FC236}">
                <a16:creationId xmlns:a16="http://schemas.microsoft.com/office/drawing/2014/main" id="{83DD97E1-0285-471B-8A78-69BFAD7819EA}"/>
              </a:ext>
            </a:extLst>
          </p:cNvPr>
          <p:cNvSpPr txBox="1"/>
          <p:nvPr/>
        </p:nvSpPr>
        <p:spPr>
          <a:xfrm>
            <a:off x="390855" y="1816726"/>
            <a:ext cx="2344322" cy="383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專業人士高效存取</a:t>
            </a:r>
          </a:p>
        </p:txBody>
      </p:sp>
      <p:pic>
        <p:nvPicPr>
          <p:cNvPr id="12" name="圖片 11" descr="一張含有 電子用品, 室內, 電腦, 監視器 的圖片&#10;&#10;自動產生的描述">
            <a:extLst>
              <a:ext uri="{FF2B5EF4-FFF2-40B4-BE49-F238E27FC236}">
                <a16:creationId xmlns:a16="http://schemas.microsoft.com/office/drawing/2014/main" id="{8628E5E2-B49F-49FF-8F97-C3326BB851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855" y="3157198"/>
            <a:ext cx="5360184" cy="2253159"/>
          </a:xfrm>
          <a:prstGeom prst="rect">
            <a:avLst/>
          </a:prstGeom>
        </p:spPr>
      </p:pic>
      <p:pic>
        <p:nvPicPr>
          <p:cNvPr id="13" name="圖片 12" descr="一張含有 室內, 白色, 電腦, 差異 的圖片&#10;&#10;自動產生的描述">
            <a:extLst>
              <a:ext uri="{FF2B5EF4-FFF2-40B4-BE49-F238E27FC236}">
                <a16:creationId xmlns:a16="http://schemas.microsoft.com/office/drawing/2014/main" id="{451150FE-2020-46C9-B629-58BE79B950D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8318" y="3157198"/>
            <a:ext cx="2883477" cy="2171551"/>
          </a:xfrm>
          <a:prstGeom prst="rect">
            <a:avLst/>
          </a:prstGeom>
        </p:spPr>
      </p:pic>
      <p:sp>
        <p:nvSpPr>
          <p:cNvPr id="14" name="文字方塊 27">
            <a:extLst>
              <a:ext uri="{FF2B5EF4-FFF2-40B4-BE49-F238E27FC236}">
                <a16:creationId xmlns:a16="http://schemas.microsoft.com/office/drawing/2014/main" id="{F459A22B-8074-AE4C-86CF-67E2D2A6CE4F}"/>
              </a:ext>
            </a:extLst>
          </p:cNvPr>
          <p:cNvSpPr txBox="1"/>
          <p:nvPr/>
        </p:nvSpPr>
        <p:spPr>
          <a:xfrm>
            <a:off x="1474266" y="2294859"/>
            <a:ext cx="3484142" cy="47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Intel Celeron J4125 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四核</a:t>
            </a: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2.0GHz, 2 x 2.5GbE, </a:t>
            </a:r>
          </a:p>
          <a:p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PCIe </a:t>
            </a:r>
            <a:r>
              <a:rPr lang="zh-CN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擴充</a:t>
            </a:r>
            <a:r>
              <a:rPr lang="en-US" altLang="zh-CN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M.2 </a:t>
            </a:r>
            <a:r>
              <a:rPr lang="en-US" altLang="zh-CN" sz="12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NVMe</a:t>
            </a:r>
            <a:r>
              <a:rPr lang="en-US" altLang="zh-CN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/ SATA SSD </a:t>
            </a:r>
            <a:r>
              <a:rPr lang="zh-CN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en-US" altLang="zh-CN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10GbE</a:t>
            </a:r>
            <a:endParaRPr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28">
            <a:extLst>
              <a:ext uri="{FF2B5EF4-FFF2-40B4-BE49-F238E27FC236}">
                <a16:creationId xmlns:a16="http://schemas.microsoft.com/office/drawing/2014/main" id="{32E141C8-13CC-EC45-874B-A74A341219E9}"/>
              </a:ext>
            </a:extLst>
          </p:cNvPr>
          <p:cNvSpPr txBox="1"/>
          <p:nvPr/>
        </p:nvSpPr>
        <p:spPr>
          <a:xfrm>
            <a:off x="5799315" y="2294859"/>
            <a:ext cx="2893954" cy="4791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b="1">
                <a:latin typeface="微軟正黑體"/>
                <a:ea typeface="微軟正黑體"/>
              </a:rPr>
              <a:t>Annapurna Labs AL-314 </a:t>
            </a:r>
            <a:r>
              <a:rPr lang="zh-TW" altLang="en-US" sz="1200" b="1">
                <a:latin typeface="微軟正黑體"/>
                <a:ea typeface="微軟正黑體"/>
              </a:rPr>
              <a:t>四核</a:t>
            </a:r>
            <a:r>
              <a:rPr lang="en-US" altLang="zh-TW" sz="1200" b="1">
                <a:latin typeface="微軟正黑體"/>
                <a:ea typeface="微軟正黑體"/>
              </a:rPr>
              <a:t> 1.7GHz, 1 x 10GbE SFP+, 1 x 2.5GbE</a:t>
            </a:r>
            <a:endParaRPr lang="zh-TW" altLang="en-US" sz="1200" b="1">
              <a:latin typeface="微軟正黑體"/>
              <a:ea typeface="微軟正黑體"/>
            </a:endParaRPr>
          </a:p>
        </p:txBody>
      </p:sp>
      <p:sp>
        <p:nvSpPr>
          <p:cNvPr id="16" name="文字方塊 30">
            <a:extLst>
              <a:ext uri="{FF2B5EF4-FFF2-40B4-BE49-F238E27FC236}">
                <a16:creationId xmlns:a16="http://schemas.microsoft.com/office/drawing/2014/main" id="{F1E9D8B8-6278-BE4E-ACA1-EE9D0F168EAB}"/>
              </a:ext>
            </a:extLst>
          </p:cNvPr>
          <p:cNvSpPr txBox="1"/>
          <p:nvPr/>
        </p:nvSpPr>
        <p:spPr>
          <a:xfrm>
            <a:off x="8850581" y="2294859"/>
            <a:ext cx="2022627" cy="47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Annapurna Labs AL-314</a:t>
            </a:r>
          </a:p>
          <a:p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四核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1.7GHz, 1 x 2.5GbE</a:t>
            </a:r>
            <a:endParaRPr lang="zh-TW" altLang="en-US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F7DDABB5-81C3-E143-973F-A32E1BE31DD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98" y="2312091"/>
            <a:ext cx="742328" cy="742424"/>
          </a:xfrm>
          <a:prstGeom prst="rect">
            <a:avLst/>
          </a:prstGeom>
          <a:effectLst/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2CA2D264-B491-9145-8264-2B7FBC859D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4446" y="2822977"/>
            <a:ext cx="1754897" cy="329091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393535F1-66A1-44C8-9D49-74A09FAE84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0115" y="2840865"/>
            <a:ext cx="1659504" cy="311203"/>
          </a:xfrm>
          <a:prstGeom prst="rect">
            <a:avLst/>
          </a:prstGeom>
        </p:spPr>
      </p:pic>
      <p:sp>
        <p:nvSpPr>
          <p:cNvPr id="20" name="文字方塊 4">
            <a:extLst>
              <a:ext uri="{FF2B5EF4-FFF2-40B4-BE49-F238E27FC236}">
                <a16:creationId xmlns:a16="http://schemas.microsoft.com/office/drawing/2014/main" id="{151B88F4-9D6D-41F3-88F6-F7CE0D384995}"/>
              </a:ext>
            </a:extLst>
          </p:cNvPr>
          <p:cNvSpPr txBox="1"/>
          <p:nvPr/>
        </p:nvSpPr>
        <p:spPr>
          <a:xfrm>
            <a:off x="6631424" y="5073593"/>
            <a:ext cx="11768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TS-431X3</a:t>
            </a:r>
            <a:endParaRPr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字方塊 12">
            <a:extLst>
              <a:ext uri="{FF2B5EF4-FFF2-40B4-BE49-F238E27FC236}">
                <a16:creationId xmlns:a16="http://schemas.microsoft.com/office/drawing/2014/main" id="{F374E328-9169-412E-AF7B-8996794A005D}"/>
              </a:ext>
            </a:extLst>
          </p:cNvPr>
          <p:cNvSpPr txBox="1"/>
          <p:nvPr/>
        </p:nvSpPr>
        <p:spPr>
          <a:xfrm>
            <a:off x="4638472" y="5073593"/>
            <a:ext cx="10719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TS-253D</a:t>
            </a:r>
            <a:endParaRPr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字方塊 13">
            <a:extLst>
              <a:ext uri="{FF2B5EF4-FFF2-40B4-BE49-F238E27FC236}">
                <a16:creationId xmlns:a16="http://schemas.microsoft.com/office/drawing/2014/main" id="{E5D007FF-698A-409E-8254-2B250E0827A0}"/>
              </a:ext>
            </a:extLst>
          </p:cNvPr>
          <p:cNvSpPr txBox="1"/>
          <p:nvPr/>
        </p:nvSpPr>
        <p:spPr>
          <a:xfrm>
            <a:off x="3104702" y="5073593"/>
            <a:ext cx="10719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TS-453D</a:t>
            </a:r>
            <a:endParaRPr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字方塊 14">
            <a:extLst>
              <a:ext uri="{FF2B5EF4-FFF2-40B4-BE49-F238E27FC236}">
                <a16:creationId xmlns:a16="http://schemas.microsoft.com/office/drawing/2014/main" id="{9778D5E8-1580-42D8-9AF9-860C3073C17B}"/>
              </a:ext>
            </a:extLst>
          </p:cNvPr>
          <p:cNvSpPr txBox="1"/>
          <p:nvPr/>
        </p:nvSpPr>
        <p:spPr>
          <a:xfrm>
            <a:off x="1071870" y="5073593"/>
            <a:ext cx="10719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TS-653D</a:t>
            </a:r>
            <a:endParaRPr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圖片 23" descr="一張含有 電子用品, 室內, 電腦, 監視器 的圖片&#10;&#10;自動產生的描述">
            <a:extLst>
              <a:ext uri="{FF2B5EF4-FFF2-40B4-BE49-F238E27FC236}">
                <a16:creationId xmlns:a16="http://schemas.microsoft.com/office/drawing/2014/main" id="{3D4844DA-165A-4756-8DAF-3F37C95F32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3403" y="3152068"/>
            <a:ext cx="1752929" cy="225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97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矩形: 圓角 115">
            <a:extLst>
              <a:ext uri="{FF2B5EF4-FFF2-40B4-BE49-F238E27FC236}">
                <a16:creationId xmlns:a16="http://schemas.microsoft.com/office/drawing/2014/main" id="{0F4BCEF3-352E-48FF-B9F8-8FD102C8AD81}"/>
              </a:ext>
            </a:extLst>
          </p:cNvPr>
          <p:cNvSpPr/>
          <p:nvPr/>
        </p:nvSpPr>
        <p:spPr>
          <a:xfrm>
            <a:off x="6974916" y="1827287"/>
            <a:ext cx="4184088" cy="4137418"/>
          </a:xfrm>
          <a:prstGeom prst="roundRect">
            <a:avLst>
              <a:gd name="adj" fmla="val 5481"/>
            </a:avLst>
          </a:prstGeom>
          <a:solidFill>
            <a:srgbClr val="0F2571">
              <a:alpha val="0"/>
            </a:srgbClr>
          </a:solidFill>
          <a:ln w="25400" cap="flat" cmpd="sng" algn="ctr">
            <a:gradFill>
              <a:gsLst>
                <a:gs pos="0">
                  <a:schemeClr val="tx2"/>
                </a:gs>
                <a:gs pos="100000">
                  <a:schemeClr val="tx2">
                    <a:lumMod val="75000"/>
                  </a:schemeClr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tx2">
                <a:lumMod val="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  <a:sym typeface="Arial" panose="020B0604020202020204" pitchFamily="34" charset="0"/>
            </a:endParaRPr>
          </a:p>
        </p:txBody>
      </p:sp>
      <p:sp>
        <p:nvSpPr>
          <p:cNvPr id="118" name="矩形: 圓角化同側角落 117">
            <a:extLst>
              <a:ext uri="{FF2B5EF4-FFF2-40B4-BE49-F238E27FC236}">
                <a16:creationId xmlns:a16="http://schemas.microsoft.com/office/drawing/2014/main" id="{BD5F15E2-BA4F-49A9-B0CB-B4395EFB7746}"/>
              </a:ext>
            </a:extLst>
          </p:cNvPr>
          <p:cNvSpPr/>
          <p:nvPr/>
        </p:nvSpPr>
        <p:spPr>
          <a:xfrm>
            <a:off x="6974915" y="1827288"/>
            <a:ext cx="4184087" cy="428185"/>
          </a:xfrm>
          <a:prstGeom prst="round2SameRect">
            <a:avLst>
              <a:gd name="adj1" fmla="val 50000"/>
              <a:gd name="adj2" fmla="val 1213"/>
            </a:avLst>
          </a:prstGeom>
          <a:gradFill>
            <a:gsLst>
              <a:gs pos="0">
                <a:srgbClr val="0F2571"/>
              </a:gs>
              <a:gs pos="100000">
                <a:schemeClr val="tx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endParaRPr kumimoji="0" lang="zh-TW" altLang="en-US" sz="20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BD1CCAD-7633-48E8-A7A9-A89E305A1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PCIe</a:t>
            </a:r>
            <a:r>
              <a:rPr lang="zh-TW" altLang="en-US"/>
              <a:t>與攜帶式網路擴充卡</a:t>
            </a:r>
          </a:p>
        </p:txBody>
      </p:sp>
      <p:sp>
        <p:nvSpPr>
          <p:cNvPr id="144" name="文字方塊 143">
            <a:extLst>
              <a:ext uri="{FF2B5EF4-FFF2-40B4-BE49-F238E27FC236}">
                <a16:creationId xmlns:a16="http://schemas.microsoft.com/office/drawing/2014/main" id="{A68393A2-8FE3-4EE6-9B23-70CCF4586143}"/>
              </a:ext>
            </a:extLst>
          </p:cNvPr>
          <p:cNvSpPr txBox="1"/>
          <p:nvPr/>
        </p:nvSpPr>
        <p:spPr>
          <a:xfrm>
            <a:off x="7732275" y="1858224"/>
            <a:ext cx="244649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微軟正黑體"/>
                <a:cs typeface="Arial"/>
              </a:rPr>
              <a:t>QXG-2.5G Family</a:t>
            </a:r>
            <a:endParaRPr kumimoji="0" lang="zh-TW" altLang="en-US" sz="20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sp>
        <p:nvSpPr>
          <p:cNvPr id="145" name="文字方塊 144">
            <a:extLst>
              <a:ext uri="{FF2B5EF4-FFF2-40B4-BE49-F238E27FC236}">
                <a16:creationId xmlns:a16="http://schemas.microsoft.com/office/drawing/2014/main" id="{9CE2784E-AAC5-4DDB-B6C0-467503C6B5BE}"/>
              </a:ext>
            </a:extLst>
          </p:cNvPr>
          <p:cNvSpPr txBox="1"/>
          <p:nvPr/>
        </p:nvSpPr>
        <p:spPr>
          <a:xfrm>
            <a:off x="7681599" y="1342825"/>
            <a:ext cx="2497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-38036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1" u="none" strike="noStrike" kern="1200" cap="none" spc="0" normalizeH="0" baseline="0" noProof="0">
                <a:ln>
                  <a:noFill/>
                </a:ln>
                <a:solidFill>
                  <a:srgbClr val="0F2571"/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2.5GbE series</a:t>
            </a:r>
            <a:endParaRPr kumimoji="0" lang="zh-TW" altLang="en-US" sz="2400" b="1" i="1" u="none" strike="noStrike" kern="1200" cap="none" spc="0" normalizeH="0" baseline="0" noProof="0">
              <a:ln>
                <a:noFill/>
              </a:ln>
              <a:solidFill>
                <a:srgbClr val="0F2571"/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</p:txBody>
      </p:sp>
      <p:sp>
        <p:nvSpPr>
          <p:cNvPr id="149" name="文字方塊 148">
            <a:extLst>
              <a:ext uri="{FF2B5EF4-FFF2-40B4-BE49-F238E27FC236}">
                <a16:creationId xmlns:a16="http://schemas.microsoft.com/office/drawing/2014/main" id="{2E2C1716-496C-4D20-A021-1B788984A352}"/>
              </a:ext>
            </a:extLst>
          </p:cNvPr>
          <p:cNvSpPr txBox="1"/>
          <p:nvPr/>
        </p:nvSpPr>
        <p:spPr>
          <a:xfrm>
            <a:off x="9264683" y="2731529"/>
            <a:ext cx="139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RJ45</a:t>
            </a:r>
          </a:p>
        </p:txBody>
      </p:sp>
      <p:sp>
        <p:nvSpPr>
          <p:cNvPr id="150" name="文字方塊 149">
            <a:extLst>
              <a:ext uri="{FF2B5EF4-FFF2-40B4-BE49-F238E27FC236}">
                <a16:creationId xmlns:a16="http://schemas.microsoft.com/office/drawing/2014/main" id="{4548855E-D68E-4A20-AC6C-DF071BC5A45F}"/>
              </a:ext>
            </a:extLst>
          </p:cNvPr>
          <p:cNvSpPr txBox="1"/>
          <p:nvPr/>
        </p:nvSpPr>
        <p:spPr>
          <a:xfrm>
            <a:off x="9264683" y="3748785"/>
            <a:ext cx="1571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x RJ45    </a:t>
            </a:r>
          </a:p>
        </p:txBody>
      </p:sp>
      <p:sp>
        <p:nvSpPr>
          <p:cNvPr id="151" name="文字方塊 150">
            <a:extLst>
              <a:ext uri="{FF2B5EF4-FFF2-40B4-BE49-F238E27FC236}">
                <a16:creationId xmlns:a16="http://schemas.microsoft.com/office/drawing/2014/main" id="{2370DA73-8DE4-41CD-9095-E67C563E39BB}"/>
              </a:ext>
            </a:extLst>
          </p:cNvPr>
          <p:cNvSpPr txBox="1"/>
          <p:nvPr/>
        </p:nvSpPr>
        <p:spPr>
          <a:xfrm>
            <a:off x="9264683" y="4766041"/>
            <a:ext cx="1328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x  RJ45</a:t>
            </a:r>
          </a:p>
        </p:txBody>
      </p:sp>
      <p:pic>
        <p:nvPicPr>
          <p:cNvPr id="158" name="圖片 7" descr="一張含有 電子用品, 電路 的圖片&#10;&#10;自動產生的描述">
            <a:extLst>
              <a:ext uri="{FF2B5EF4-FFF2-40B4-BE49-F238E27FC236}">
                <a16:creationId xmlns:a16="http://schemas.microsoft.com/office/drawing/2014/main" id="{12717BC7-BE2B-435E-B2E6-D188BD4311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6657" y="2331817"/>
            <a:ext cx="1605887" cy="998298"/>
          </a:xfrm>
          <a:prstGeom prst="rect">
            <a:avLst/>
          </a:prstGeom>
        </p:spPr>
      </p:pic>
      <p:pic>
        <p:nvPicPr>
          <p:cNvPr id="159" name="圖片 9" descr="一張含有 電子用品, 電路 的圖片&#10;&#10;自動產生的描述">
            <a:extLst>
              <a:ext uri="{FF2B5EF4-FFF2-40B4-BE49-F238E27FC236}">
                <a16:creationId xmlns:a16="http://schemas.microsoft.com/office/drawing/2014/main" id="{9F0FB73A-2166-4866-A3D1-BA1C73F2B5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3916" y="3393021"/>
            <a:ext cx="1605887" cy="998298"/>
          </a:xfrm>
          <a:prstGeom prst="rect">
            <a:avLst/>
          </a:prstGeom>
        </p:spPr>
      </p:pic>
      <p:pic>
        <p:nvPicPr>
          <p:cNvPr id="160" name="圖片 10" descr="一張含有 電子用品, 電路 的圖片&#10;&#10;自動產生的描述">
            <a:extLst>
              <a:ext uri="{FF2B5EF4-FFF2-40B4-BE49-F238E27FC236}">
                <a16:creationId xmlns:a16="http://schemas.microsoft.com/office/drawing/2014/main" id="{B9A3746E-9053-406A-8F14-008E5A4A50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4022" y="4496968"/>
            <a:ext cx="1605887" cy="998298"/>
          </a:xfrm>
          <a:prstGeom prst="rect">
            <a:avLst/>
          </a:prstGeom>
        </p:spPr>
      </p:pic>
      <p:sp>
        <p:nvSpPr>
          <p:cNvPr id="104" name="橢圓 103">
            <a:extLst>
              <a:ext uri="{FF2B5EF4-FFF2-40B4-BE49-F238E27FC236}">
                <a16:creationId xmlns:a16="http://schemas.microsoft.com/office/drawing/2014/main" id="{82BBAA3A-0255-49A7-BA99-AAD578C1053F}"/>
              </a:ext>
            </a:extLst>
          </p:cNvPr>
          <p:cNvSpPr/>
          <p:nvPr/>
        </p:nvSpPr>
        <p:spPr>
          <a:xfrm>
            <a:off x="8686864" y="5508527"/>
            <a:ext cx="859808" cy="859808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0">
                  <a:schemeClr val="tx2"/>
                </a:gs>
                <a:gs pos="100000">
                  <a:schemeClr val="tx2">
                    <a:lumMod val="8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pic>
        <p:nvPicPr>
          <p:cNvPr id="105" name="圖片 16" descr="一張含有 盤 的圖片&#10;&#10;自動產生的描述">
            <a:extLst>
              <a:ext uri="{FF2B5EF4-FFF2-40B4-BE49-F238E27FC236}">
                <a16:creationId xmlns:a16="http://schemas.microsoft.com/office/drawing/2014/main" id="{A0599DBD-7C4E-415A-9E5B-86B75F662D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3458" y="5702325"/>
            <a:ext cx="720615" cy="479275"/>
          </a:xfrm>
          <a:prstGeom prst="rect">
            <a:avLst/>
          </a:prstGeom>
        </p:spPr>
      </p:pic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56A24798-0FC4-470E-8D7F-E4BEE7A6B432}"/>
              </a:ext>
            </a:extLst>
          </p:cNvPr>
          <p:cNvSpPr/>
          <p:nvPr/>
        </p:nvSpPr>
        <p:spPr>
          <a:xfrm>
            <a:off x="1091772" y="2145365"/>
            <a:ext cx="4511173" cy="3461653"/>
          </a:xfrm>
          <a:prstGeom prst="roundRect">
            <a:avLst>
              <a:gd name="adj" fmla="val 5481"/>
            </a:avLst>
          </a:prstGeom>
          <a:solidFill>
            <a:srgbClr val="0F2571">
              <a:alpha val="0"/>
            </a:srgbClr>
          </a:solidFill>
          <a:ln w="25400" cap="flat" cmpd="sng" algn="ctr">
            <a:gradFill>
              <a:gsLst>
                <a:gs pos="0">
                  <a:schemeClr val="tx2"/>
                </a:gs>
                <a:gs pos="100000">
                  <a:schemeClr val="tx2">
                    <a:lumMod val="75000"/>
                  </a:schemeClr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tx2">
                <a:lumMod val="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  <a:sym typeface="Arial" panose="020B0604020202020204" pitchFamily="34" charset="0"/>
            </a:endParaRPr>
          </a:p>
        </p:txBody>
      </p:sp>
      <p:sp>
        <p:nvSpPr>
          <p:cNvPr id="55" name="矩形: 圓角化同側角落 54">
            <a:extLst>
              <a:ext uri="{FF2B5EF4-FFF2-40B4-BE49-F238E27FC236}">
                <a16:creationId xmlns:a16="http://schemas.microsoft.com/office/drawing/2014/main" id="{CC26D12B-7B9C-4D08-8EF9-AFE9C074BC75}"/>
              </a:ext>
            </a:extLst>
          </p:cNvPr>
          <p:cNvSpPr/>
          <p:nvPr/>
        </p:nvSpPr>
        <p:spPr>
          <a:xfrm>
            <a:off x="1079071" y="2145367"/>
            <a:ext cx="4523874" cy="789544"/>
          </a:xfrm>
          <a:prstGeom prst="round2SameRect">
            <a:avLst>
              <a:gd name="adj1" fmla="val 20822"/>
              <a:gd name="adj2" fmla="val 0"/>
            </a:avLst>
          </a:prstGeom>
          <a:gradFill>
            <a:gsLst>
              <a:gs pos="0">
                <a:srgbClr val="0F2571"/>
              </a:gs>
              <a:gs pos="100000">
                <a:schemeClr val="tx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70000"/>
              <a:buFontTx/>
              <a:buNone/>
              <a:tabLst/>
              <a:defRPr/>
            </a:pPr>
            <a:endParaRPr kumimoji="0" lang="zh-TW" altLang="en-US" sz="20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  <a:sym typeface="Arial" panose="020B0604020202020204" pitchFamily="34" charset="0"/>
            </a:endParaRPr>
          </a:p>
        </p:txBody>
      </p:sp>
      <p:sp>
        <p:nvSpPr>
          <p:cNvPr id="56" name="TextBox 7">
            <a:extLst>
              <a:ext uri="{FF2B5EF4-FFF2-40B4-BE49-F238E27FC236}">
                <a16:creationId xmlns:a16="http://schemas.microsoft.com/office/drawing/2014/main" id="{1C8FFB45-F0E6-48A1-88E6-94547C0F5F6A}"/>
              </a:ext>
            </a:extLst>
          </p:cNvPr>
          <p:cNvSpPr txBox="1"/>
          <p:nvPr/>
        </p:nvSpPr>
        <p:spPr>
          <a:xfrm>
            <a:off x="1309047" y="4448220"/>
            <a:ext cx="2898952" cy="97719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RJ45 NBASE-T</a:t>
            </a:r>
          </a:p>
          <a:p>
            <a:pPr marL="177800" marR="0" lvl="0" indent="-17780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4</a:t>
            </a:r>
            <a:r>
              <a:rPr kumimoji="0" lang="zh-TW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speed:</a:t>
            </a:r>
            <a:r>
              <a:rPr kumimoji="0" lang="zh-TW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5G/2.5G/1G/100M</a:t>
            </a:r>
          </a:p>
          <a:p>
            <a:pPr marL="177800" marR="0" lvl="0" indent="-17780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7" name="矩形 64">
            <a:extLst>
              <a:ext uri="{FF2B5EF4-FFF2-40B4-BE49-F238E27FC236}">
                <a16:creationId xmlns:a16="http://schemas.microsoft.com/office/drawing/2014/main" id="{DA952F31-A211-4D98-9C5F-BA56D0D6DE44}"/>
              </a:ext>
            </a:extLst>
          </p:cNvPr>
          <p:cNvSpPr/>
          <p:nvPr/>
        </p:nvSpPr>
        <p:spPr>
          <a:xfrm>
            <a:off x="1309046" y="2300322"/>
            <a:ext cx="4153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QNA-UC5G1T</a:t>
            </a:r>
          </a:p>
        </p:txBody>
      </p:sp>
      <p:sp>
        <p:nvSpPr>
          <p:cNvPr id="58" name="TextBox 1">
            <a:extLst>
              <a:ext uri="{FF2B5EF4-FFF2-40B4-BE49-F238E27FC236}">
                <a16:creationId xmlns:a16="http://schemas.microsoft.com/office/drawing/2014/main" id="{7D10BAD3-E26A-4B52-9B0B-30587B62B4BF}"/>
              </a:ext>
            </a:extLst>
          </p:cNvPr>
          <p:cNvSpPr txBox="1"/>
          <p:nvPr/>
        </p:nvSpPr>
        <p:spPr>
          <a:xfrm>
            <a:off x="1309047" y="3933426"/>
            <a:ext cx="254300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USB 3.2 Gen 1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cxnSp>
        <p:nvCxnSpPr>
          <p:cNvPr id="59" name="直線接點 58">
            <a:extLst>
              <a:ext uri="{FF2B5EF4-FFF2-40B4-BE49-F238E27FC236}">
                <a16:creationId xmlns:a16="http://schemas.microsoft.com/office/drawing/2014/main" id="{C315C416-CB92-4C57-A1C0-573F91C2C725}"/>
              </a:ext>
            </a:extLst>
          </p:cNvPr>
          <p:cNvCxnSpPr>
            <a:cxnSpLocks/>
          </p:cNvCxnSpPr>
          <p:nvPr/>
        </p:nvCxnSpPr>
        <p:spPr>
          <a:xfrm>
            <a:off x="1309047" y="4386721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1497CFAA-54E9-477B-AB6E-6868C3AF73B1}"/>
              </a:ext>
            </a:extLst>
          </p:cNvPr>
          <p:cNvSpPr txBox="1"/>
          <p:nvPr/>
        </p:nvSpPr>
        <p:spPr>
          <a:xfrm>
            <a:off x="678026" y="5677223"/>
            <a:ext cx="509743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+mn-lt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https://www.qnap.com/en/product/qna-uc5g1t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ea typeface="新細明體"/>
              <a:cs typeface="Calibri"/>
            </a:endParaRPr>
          </a:p>
        </p:txBody>
      </p:sp>
      <p:sp>
        <p:nvSpPr>
          <p:cNvPr id="61" name="橢圓 60">
            <a:extLst>
              <a:ext uri="{FF2B5EF4-FFF2-40B4-BE49-F238E27FC236}">
                <a16:creationId xmlns:a16="http://schemas.microsoft.com/office/drawing/2014/main" id="{1B71B8EE-89CC-4086-A19D-4558A631F789}"/>
              </a:ext>
            </a:extLst>
          </p:cNvPr>
          <p:cNvSpPr/>
          <p:nvPr/>
        </p:nvSpPr>
        <p:spPr>
          <a:xfrm>
            <a:off x="4433076" y="4198569"/>
            <a:ext cx="1763279" cy="1763279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0">
                  <a:schemeClr val="tx2"/>
                </a:gs>
                <a:gs pos="100000">
                  <a:schemeClr val="tx2">
                    <a:lumMod val="85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62" name="TextBox 2">
            <a:extLst>
              <a:ext uri="{FF2B5EF4-FFF2-40B4-BE49-F238E27FC236}">
                <a16:creationId xmlns:a16="http://schemas.microsoft.com/office/drawing/2014/main" id="{5578CABD-525B-4F6F-9BE2-5BB165D0AED6}"/>
              </a:ext>
            </a:extLst>
          </p:cNvPr>
          <p:cNvSpPr txBox="1"/>
          <p:nvPr/>
        </p:nvSpPr>
        <p:spPr>
          <a:xfrm>
            <a:off x="4588749" y="4532348"/>
            <a:ext cx="1491841" cy="11695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Upgrade your laptop or PC to 5GbE with portable USB dongle</a:t>
            </a: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3" name="圖片 34">
            <a:extLst>
              <a:ext uri="{FF2B5EF4-FFF2-40B4-BE49-F238E27FC236}">
                <a16:creationId xmlns:a16="http://schemas.microsoft.com/office/drawing/2014/main" id="{8F6200B6-72EF-4D13-8A08-4BFCF23976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7152" y="2503647"/>
            <a:ext cx="3406456" cy="2129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4" name="文字方塊 63">
            <a:extLst>
              <a:ext uri="{FF2B5EF4-FFF2-40B4-BE49-F238E27FC236}">
                <a16:creationId xmlns:a16="http://schemas.microsoft.com/office/drawing/2014/main" id="{076C31D3-E813-4184-9DEF-EEB779CC8720}"/>
              </a:ext>
            </a:extLst>
          </p:cNvPr>
          <p:cNvSpPr txBox="1"/>
          <p:nvPr/>
        </p:nvSpPr>
        <p:spPr>
          <a:xfrm>
            <a:off x="1710826" y="1429911"/>
            <a:ext cx="3031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-38036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b="1" i="1">
                <a:solidFill>
                  <a:srgbClr val="0F2571"/>
                </a:solidFill>
                <a:latin typeface="Arial"/>
                <a:ea typeface="微軟正黑體"/>
                <a:cs typeface="Arial"/>
              </a:rPr>
              <a:t>5</a:t>
            </a:r>
            <a:r>
              <a:rPr kumimoji="0" lang="en-US" altLang="zh-TW" sz="2400" b="1" i="1" u="none" strike="noStrike" kern="1200" cap="none" spc="0" normalizeH="0" baseline="0" noProof="0">
                <a:ln>
                  <a:noFill/>
                </a:ln>
                <a:solidFill>
                  <a:srgbClr val="0F2571"/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GbE</a:t>
            </a:r>
            <a:r>
              <a:rPr kumimoji="0" lang="zh-TW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F2571"/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 </a:t>
            </a:r>
            <a:r>
              <a:rPr kumimoji="0" lang="en-US" altLang="zh-TW" sz="2400" b="1" i="1" u="none" strike="noStrike" kern="1200" cap="none" spc="0" normalizeH="0" baseline="0" noProof="0">
                <a:ln>
                  <a:noFill/>
                </a:ln>
                <a:solidFill>
                  <a:srgbClr val="0F2571"/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USB</a:t>
            </a:r>
            <a:r>
              <a:rPr kumimoji="0" lang="zh-TW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F2571"/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 </a:t>
            </a:r>
            <a:r>
              <a:rPr kumimoji="0" lang="en-US" altLang="zh-TW" sz="2400" b="1" i="1" u="none" strike="noStrike" kern="1200" cap="none" spc="0" normalizeH="0" baseline="0" noProof="0">
                <a:ln>
                  <a:noFill/>
                </a:ln>
                <a:solidFill>
                  <a:srgbClr val="0F2571"/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dongle </a:t>
            </a:r>
            <a:endParaRPr kumimoji="0" lang="zh-TW" altLang="en-US" sz="2400" b="1" i="1" u="none" strike="noStrike" kern="1200" cap="none" spc="0" normalizeH="0" baseline="0" noProof="0">
              <a:ln>
                <a:noFill/>
              </a:ln>
              <a:solidFill>
                <a:srgbClr val="0F2571"/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5607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>
            <a:extLst>
              <a:ext uri="{FF2B5EF4-FFF2-40B4-BE49-F238E27FC236}">
                <a16:creationId xmlns:a16="http://schemas.microsoft.com/office/drawing/2014/main" id="{39F4E387-03D4-43EB-9312-5A7B44CE7D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73614" y="1833555"/>
            <a:ext cx="11345264" cy="282179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3EFA338B-EB44-4D44-8269-EE95816DF1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642" y="5316056"/>
            <a:ext cx="5356496" cy="1221082"/>
          </a:xfrm>
          <a:prstGeom prst="rect">
            <a:avLst/>
          </a:prstGeom>
        </p:spPr>
      </p:pic>
      <p:sp>
        <p:nvSpPr>
          <p:cNvPr id="26" name="文字方塊 18">
            <a:extLst>
              <a:ext uri="{FF2B5EF4-FFF2-40B4-BE49-F238E27FC236}">
                <a16:creationId xmlns:a16="http://schemas.microsoft.com/office/drawing/2014/main" id="{57F79B9D-88FB-40FC-94AD-B0D1401233B9}"/>
              </a:ext>
            </a:extLst>
          </p:cNvPr>
          <p:cNvSpPr txBox="1"/>
          <p:nvPr/>
        </p:nvSpPr>
        <p:spPr>
          <a:xfrm>
            <a:off x="427540" y="1310944"/>
            <a:ext cx="4376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latin typeface="微軟正黑體" panose="020B0604030504040204" pitchFamily="34" charset="-120"/>
                <a:ea typeface="+mn-lt"/>
                <a:cs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>
                <a:ln>
                  <a:noFill/>
                </a:ln>
                <a:solidFill>
                  <a:srgbClr val="0F2571"/>
                </a:solidFill>
                <a:effectLst/>
                <a:uLnTx/>
                <a:uFillTx/>
                <a:latin typeface="Arial"/>
                <a:cs typeface="Arial"/>
              </a:rPr>
              <a:t>Managed switches</a:t>
            </a:r>
            <a:endParaRPr kumimoji="0" lang="zh-TW" altLang="zh-TW" sz="2400" b="1" i="0" u="none" strike="noStrike" kern="1200" cap="none" spc="0" normalizeH="0" baseline="0" noProof="0">
              <a:ln>
                <a:noFill/>
              </a:ln>
              <a:solidFill>
                <a:srgbClr val="0F257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7" name="文字方塊 18">
            <a:extLst>
              <a:ext uri="{FF2B5EF4-FFF2-40B4-BE49-F238E27FC236}">
                <a16:creationId xmlns:a16="http://schemas.microsoft.com/office/drawing/2014/main" id="{F38A430D-6176-4CB4-B863-F38EB705D736}"/>
              </a:ext>
            </a:extLst>
          </p:cNvPr>
          <p:cNvSpPr txBox="1"/>
          <p:nvPr/>
        </p:nvSpPr>
        <p:spPr>
          <a:xfrm>
            <a:off x="427540" y="4854391"/>
            <a:ext cx="4376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 b="1">
                <a:latin typeface="微軟正黑體" panose="020B0604030504040204" pitchFamily="34" charset="-120"/>
                <a:ea typeface="+mn-lt"/>
                <a:cs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Unmanaged switches</a:t>
            </a:r>
            <a:endParaRPr kumimoji="0" lang="zh-TW" altLang="zh-TW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E9CF2DD-1B03-4547-BA41-4293AED7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39" y="0"/>
            <a:ext cx="9965354" cy="1146543"/>
          </a:xfrm>
        </p:spPr>
        <p:txBody>
          <a:bodyPr>
            <a:normAutofit fontScale="90000"/>
          </a:bodyPr>
          <a:lstStyle/>
          <a:p>
            <a:r>
              <a:rPr lang="zh-TW" altLang="en-US"/>
              <a:t>如果</a:t>
            </a:r>
            <a:r>
              <a:rPr lang="en-US" altLang="zh-TW"/>
              <a:t>2.5GbE</a:t>
            </a:r>
            <a:r>
              <a:rPr lang="zh-TW" altLang="en-US"/>
              <a:t>不夠用</a:t>
            </a:r>
            <a:r>
              <a:rPr lang="en-US" altLang="zh-TW"/>
              <a:t>, </a:t>
            </a:r>
            <a:br>
              <a:rPr lang="en-US" altLang="zh-TW"/>
            </a:br>
            <a:r>
              <a:rPr lang="zh-TW" altLang="en-US"/>
              <a:t>預算又足夠</a:t>
            </a:r>
            <a:r>
              <a:rPr lang="en-US" altLang="zh-TW"/>
              <a:t>, </a:t>
            </a:r>
            <a:r>
              <a:rPr lang="zh-TW" altLang="en-US"/>
              <a:t>您可以選擇全</a:t>
            </a:r>
            <a:r>
              <a:rPr lang="en-US" altLang="zh-TW"/>
              <a:t>10GbE</a:t>
            </a:r>
            <a:r>
              <a:rPr lang="zh-TW" altLang="en-US"/>
              <a:t>交換器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24B4539-8FC3-4D24-BA49-FF01EC4B9733}"/>
              </a:ext>
            </a:extLst>
          </p:cNvPr>
          <p:cNvSpPr txBox="1"/>
          <p:nvPr/>
        </p:nvSpPr>
        <p:spPr>
          <a:xfrm>
            <a:off x="2818748" y="5455380"/>
            <a:ext cx="32719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4x 10GbE SFP+ 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8x 10GbE SFP+/RJ45 combo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Rack mount design</a:t>
            </a: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1576C28-2F47-4BF7-8C2C-744A575B361C}"/>
              </a:ext>
            </a:extLst>
          </p:cNvPr>
          <p:cNvSpPr txBox="1"/>
          <p:nvPr/>
        </p:nvSpPr>
        <p:spPr>
          <a:xfrm>
            <a:off x="2753778" y="3486805"/>
            <a:ext cx="28313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4x 10GbE SFP+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4x</a:t>
            </a:r>
            <a:r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10GbE SFP+/RJ45 combo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Layer 2 Management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Rack mount design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EB6A4E6-966A-4542-A4F7-9D779448A155}"/>
              </a:ext>
            </a:extLst>
          </p:cNvPr>
          <p:cNvSpPr txBox="1"/>
          <p:nvPr/>
        </p:nvSpPr>
        <p:spPr>
          <a:xfrm>
            <a:off x="1027096" y="4087272"/>
            <a:ext cx="12315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QSW-M804-4C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18A2F6D-D906-4F45-A852-9FE5236A74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206" y="3536864"/>
            <a:ext cx="2223334" cy="599276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A6AC026-88C4-4033-859C-A82FB1C3D22C}"/>
              </a:ext>
            </a:extLst>
          </p:cNvPr>
          <p:cNvSpPr txBox="1"/>
          <p:nvPr/>
        </p:nvSpPr>
        <p:spPr>
          <a:xfrm>
            <a:off x="8468003" y="2248098"/>
            <a:ext cx="2900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8x 10GbE SFP+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4x</a:t>
            </a:r>
            <a:r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10GbE SFP+/RJ45 combo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Layer 2 Management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Rack mount design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F9D0A84-C871-489B-93F7-B26C7E353561}"/>
              </a:ext>
            </a:extLst>
          </p:cNvPr>
          <p:cNvSpPr txBox="1"/>
          <p:nvPr/>
        </p:nvSpPr>
        <p:spPr>
          <a:xfrm>
            <a:off x="6697534" y="2962258"/>
            <a:ext cx="1316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QSW-M1204-4C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EB817886-F47E-4801-A852-AD67EFAF5D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0151" y="2466673"/>
            <a:ext cx="2271280" cy="551396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10254F60-2DBE-40D9-A1A1-39DDAB3BB5B4}"/>
              </a:ext>
            </a:extLst>
          </p:cNvPr>
          <p:cNvGrpSpPr/>
          <p:nvPr/>
        </p:nvGrpSpPr>
        <p:grpSpPr>
          <a:xfrm>
            <a:off x="461745" y="5457650"/>
            <a:ext cx="2362258" cy="789522"/>
            <a:chOff x="4146484" y="1044354"/>
            <a:chExt cx="2362258" cy="789522"/>
          </a:xfrm>
        </p:grpSpPr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45EBC92C-5671-4812-98BA-5F79EB859141}"/>
                </a:ext>
              </a:extLst>
            </p:cNvPr>
            <p:cNvSpPr txBox="1"/>
            <p:nvPr/>
          </p:nvSpPr>
          <p:spPr>
            <a:xfrm>
              <a:off x="4367909" y="1556877"/>
              <a:ext cx="19276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QSW-1208-8C</a:t>
              </a:r>
              <a:endParaRPr kumimoji="0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92BD3AC2-10C0-4636-90C4-06D246150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46484" y="1044354"/>
              <a:ext cx="2362258" cy="590480"/>
            </a:xfrm>
            <a:prstGeom prst="rect">
              <a:avLst/>
            </a:prstGeom>
          </p:spPr>
        </p:pic>
      </p:grp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1196AB1-797D-437D-9F5A-904397496A36}"/>
              </a:ext>
            </a:extLst>
          </p:cNvPr>
          <p:cNvSpPr txBox="1"/>
          <p:nvPr/>
        </p:nvSpPr>
        <p:spPr>
          <a:xfrm>
            <a:off x="8468003" y="3459518"/>
            <a:ext cx="29630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4x 10GbE SFP+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8x</a:t>
            </a:r>
            <a:r>
              <a:rPr kumimoji="0" lang="zh-TW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10GbE SFP+/RJ45 combo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Layer 2 Management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Rack mount design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204F6FFF-536D-4864-B467-B8815662857D}"/>
              </a:ext>
            </a:extLst>
          </p:cNvPr>
          <p:cNvSpPr txBox="1"/>
          <p:nvPr/>
        </p:nvSpPr>
        <p:spPr>
          <a:xfrm>
            <a:off x="6673561" y="4087272"/>
            <a:ext cx="1316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QSW-M1208-8C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22E56635-E726-4C5A-89B3-E7639A94284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0151" y="3605677"/>
            <a:ext cx="2223334" cy="547973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6C4235D4-2676-4881-9376-470163D6E7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34" b="89623" l="3409" r="94886">
                        <a14:foregroundMark x1="5114" y1="41509" x2="10227" y2="73585"/>
                        <a14:foregroundMark x1="10227" y1="73585" x2="3693" y2="48113"/>
                        <a14:foregroundMark x1="3693" y1="48113" x2="3693" y2="43396"/>
                        <a14:foregroundMark x1="33523" y1="56604" x2="45170" y2="66038"/>
                        <a14:foregroundMark x1="45170" y1="66038" x2="33807" y2="59434"/>
                        <a14:foregroundMark x1="33807" y1="59434" x2="32670" y2="51887"/>
                        <a14:foregroundMark x1="74148" y1="52830" x2="90057" y2="81132"/>
                        <a14:foregroundMark x1="90057" y1="81132" x2="94886" y2="55660"/>
                        <a14:foregroundMark x1="94886" y1="55660" x2="89205" y2="27358"/>
                        <a14:foregroundMark x1="89205" y1="27358" x2="75284" y2="47170"/>
                        <a14:foregroundMark x1="75284" y1="47170" x2="73011" y2="462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679" y="2353893"/>
            <a:ext cx="2228389" cy="671049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BAD7E5C6-B3F9-4471-A7F9-125366558736}"/>
              </a:ext>
            </a:extLst>
          </p:cNvPr>
          <p:cNvSpPr txBox="1"/>
          <p:nvPr/>
        </p:nvSpPr>
        <p:spPr>
          <a:xfrm>
            <a:off x="621055" y="2930983"/>
            <a:ext cx="2043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285750" marR="0" lvl="1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QSW-IM1200-8C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C484A708-0EB5-493C-892B-8D484FBF397B}"/>
              </a:ext>
            </a:extLst>
          </p:cNvPr>
          <p:cNvSpPr txBox="1"/>
          <p:nvPr/>
        </p:nvSpPr>
        <p:spPr>
          <a:xfrm>
            <a:off x="2754540" y="2032655"/>
            <a:ext cx="40092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285750" marR="0" lvl="1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3 x powers with redundant design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4 x10GbE SFP+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8 x10GbE SFP+/RJ45 combo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Layer 2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Rackmount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 panose="020B0604030504040204" pitchFamily="34" charset="-120"/>
                <a:cs typeface="Arial" panose="020B0604020202020204" pitchFamily="34" charset="0"/>
              </a:rPr>
              <a:t>Fan less </a:t>
            </a:r>
          </a:p>
        </p:txBody>
      </p:sp>
    </p:spTree>
    <p:extLst>
      <p:ext uri="{BB962C8B-B14F-4D97-AF65-F5344CB8AC3E}">
        <p14:creationId xmlns:p14="http://schemas.microsoft.com/office/powerpoint/2010/main" val="4030327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40A9391E-E57A-4CEE-9881-35BB4190294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23322" y="2923161"/>
            <a:ext cx="6922676" cy="895017"/>
          </a:xfrm>
        </p:spPr>
        <p:txBody>
          <a:bodyPr>
            <a:noAutofit/>
          </a:bodyPr>
          <a:lstStyle/>
          <a:p>
            <a:r>
              <a:rPr lang="zh-TW" altLang="zh-TW" sz="3600" spc="600">
                <a:solidFill>
                  <a:srgbClr val="0F2571"/>
                </a:solidFill>
                <a:latin typeface="Microsoft JhengHei"/>
                <a:ea typeface="Microsoft JhengHei"/>
              </a:rPr>
              <a:t>輕鬆升級頻寬又不必花大錢</a:t>
            </a:r>
            <a:br>
              <a:rPr lang="zh-TW" altLang="zh-TW" sz="3600" spc="600">
                <a:effectLst/>
                <a:latin typeface="Arial" panose="020B0604020202020204" pitchFamily="34" charset="0"/>
                <a:ea typeface="新細明體" panose="02020500000000000000" pitchFamily="18" charset="-120"/>
              </a:rPr>
            </a:br>
            <a:endParaRPr lang="zh-TW" altLang="en-US" sz="3600" spc="600">
              <a:latin typeface="微軟正黑體"/>
              <a:ea typeface="微軟正黑體"/>
            </a:endParaRPr>
          </a:p>
        </p:txBody>
      </p:sp>
      <p:sp>
        <p:nvSpPr>
          <p:cNvPr id="7" name="標題 2">
            <a:extLst>
              <a:ext uri="{FF2B5EF4-FFF2-40B4-BE49-F238E27FC236}">
                <a16:creationId xmlns:a16="http://schemas.microsoft.com/office/drawing/2014/main" id="{988C9101-923E-4B15-B301-B7714C1E16C0}"/>
              </a:ext>
            </a:extLst>
          </p:cNvPr>
          <p:cNvSpPr txBox="1">
            <a:spLocks/>
          </p:cNvSpPr>
          <p:nvPr/>
        </p:nvSpPr>
        <p:spPr>
          <a:xfrm>
            <a:off x="1571225" y="6515495"/>
            <a:ext cx="6274773" cy="3090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700"/>
              <a:t>©2021</a:t>
            </a:r>
            <a:r>
              <a:rPr lang="zh-TW" altLang="en-US" sz="700"/>
              <a:t>著作權為威聯通科技股份有限公司所有。威聯通科技並保留所有權利。威聯通科技股份有限公司所使用或註冊之商標或標章。檔案中所提及之產品及公司名稱可能為其他公司所有之商標。</a:t>
            </a:r>
          </a:p>
        </p:txBody>
      </p:sp>
      <p:sp>
        <p:nvSpPr>
          <p:cNvPr id="6" name="標題 2">
            <a:extLst>
              <a:ext uri="{FF2B5EF4-FFF2-40B4-BE49-F238E27FC236}">
                <a16:creationId xmlns:a16="http://schemas.microsoft.com/office/drawing/2014/main" id="{234CD446-4D4B-4BA9-81E7-1D8F4D7963FD}"/>
              </a:ext>
            </a:extLst>
          </p:cNvPr>
          <p:cNvSpPr txBox="1">
            <a:spLocks/>
          </p:cNvSpPr>
          <p:nvPr/>
        </p:nvSpPr>
        <p:spPr>
          <a:xfrm>
            <a:off x="923322" y="1133685"/>
            <a:ext cx="6922676" cy="8950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3200" b="1">
                <a:solidFill>
                  <a:srgbClr val="0F2571"/>
                </a:solidFill>
                <a:latin typeface="Microsoft JhengHei"/>
                <a:ea typeface="Microsoft JhengHei"/>
              </a:rPr>
              <a:t>8 </a:t>
            </a:r>
            <a:r>
              <a:rPr lang="zh-TW" altLang="en-US" sz="3200" b="1">
                <a:solidFill>
                  <a:srgbClr val="0F2571"/>
                </a:solidFill>
                <a:latin typeface="Microsoft JhengHei"/>
                <a:ea typeface="Microsoft JhengHei"/>
              </a:rPr>
              <a:t>埠 </a:t>
            </a:r>
            <a:r>
              <a:rPr lang="en-US" altLang="zh-TW" sz="3200" b="1">
                <a:solidFill>
                  <a:srgbClr val="0F2571"/>
                </a:solidFill>
                <a:latin typeface="Microsoft JhengHei"/>
                <a:ea typeface="Microsoft JhengHei"/>
              </a:rPr>
              <a:t>2.5GbE </a:t>
            </a:r>
            <a:r>
              <a:rPr lang="zh-TW" altLang="en-US" sz="3200" b="1">
                <a:solidFill>
                  <a:srgbClr val="0F2571"/>
                </a:solidFill>
                <a:latin typeface="Microsoft JhengHei"/>
                <a:ea typeface="Microsoft JhengHei"/>
              </a:rPr>
              <a:t>無網管型交換器</a:t>
            </a:r>
            <a:endParaRPr lang="zh-TW" altLang="en-US" sz="3600" b="1">
              <a:latin typeface="微軟正黑體"/>
              <a:ea typeface="微軟正黑體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5044612D-6A1E-4E56-BD63-FCA5CC40E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3322" y="1924584"/>
            <a:ext cx="6445404" cy="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21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群組 122">
            <a:extLst>
              <a:ext uri="{FF2B5EF4-FFF2-40B4-BE49-F238E27FC236}">
                <a16:creationId xmlns:a16="http://schemas.microsoft.com/office/drawing/2014/main" id="{88D5939C-60A3-4036-A370-DE396C0F44E3}"/>
              </a:ext>
            </a:extLst>
          </p:cNvPr>
          <p:cNvGrpSpPr/>
          <p:nvPr/>
        </p:nvGrpSpPr>
        <p:grpSpPr>
          <a:xfrm>
            <a:off x="10901422" y="5122380"/>
            <a:ext cx="1120374" cy="1870336"/>
            <a:chOff x="8748193" y="214694"/>
            <a:chExt cx="852251" cy="1422733"/>
          </a:xfrm>
        </p:grpSpPr>
        <p:pic>
          <p:nvPicPr>
            <p:cNvPr id="119" name="圖形 118">
              <a:extLst>
                <a:ext uri="{FF2B5EF4-FFF2-40B4-BE49-F238E27FC236}">
                  <a16:creationId xmlns:a16="http://schemas.microsoft.com/office/drawing/2014/main" id="{F54F1769-84D2-456A-AAF4-CC3866695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51105" y="1237834"/>
              <a:ext cx="649339" cy="399593"/>
            </a:xfrm>
            <a:prstGeom prst="rect">
              <a:avLst/>
            </a:prstGeom>
          </p:spPr>
        </p:pic>
        <p:pic>
          <p:nvPicPr>
            <p:cNvPr id="122" name="圖形 121">
              <a:extLst>
                <a:ext uri="{FF2B5EF4-FFF2-40B4-BE49-F238E27FC236}">
                  <a16:creationId xmlns:a16="http://schemas.microsoft.com/office/drawing/2014/main" id="{1DD4373D-A838-460C-B20F-00C103740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48193" y="214694"/>
              <a:ext cx="694373" cy="1234440"/>
            </a:xfrm>
            <a:prstGeom prst="rect">
              <a:avLst/>
            </a:prstGeom>
          </p:spPr>
        </p:pic>
      </p:grpSp>
      <p:grpSp>
        <p:nvGrpSpPr>
          <p:cNvPr id="115" name="群組 114">
            <a:extLst>
              <a:ext uri="{FF2B5EF4-FFF2-40B4-BE49-F238E27FC236}">
                <a16:creationId xmlns:a16="http://schemas.microsoft.com/office/drawing/2014/main" id="{B07BFF43-376A-41BF-90FF-05CBC8348336}"/>
              </a:ext>
            </a:extLst>
          </p:cNvPr>
          <p:cNvGrpSpPr/>
          <p:nvPr/>
        </p:nvGrpSpPr>
        <p:grpSpPr>
          <a:xfrm flipH="1">
            <a:off x="6421909" y="1750889"/>
            <a:ext cx="3255774" cy="3156585"/>
            <a:chOff x="2512171" y="2457482"/>
            <a:chExt cx="3255774" cy="3156585"/>
          </a:xfrm>
        </p:grpSpPr>
        <p:cxnSp>
          <p:nvCxnSpPr>
            <p:cNvPr id="116" name="接點: 肘形 115">
              <a:extLst>
                <a:ext uri="{FF2B5EF4-FFF2-40B4-BE49-F238E27FC236}">
                  <a16:creationId xmlns:a16="http://schemas.microsoft.com/office/drawing/2014/main" id="{3B738C5D-1E15-40FF-A846-B289075C6B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12171" y="3864482"/>
              <a:ext cx="3255774" cy="1749585"/>
            </a:xfrm>
            <a:prstGeom prst="bentConnector3">
              <a:avLst>
                <a:gd name="adj1" fmla="val 60372"/>
              </a:avLst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接點: 肘形 116">
              <a:extLst>
                <a:ext uri="{FF2B5EF4-FFF2-40B4-BE49-F238E27FC236}">
                  <a16:creationId xmlns:a16="http://schemas.microsoft.com/office/drawing/2014/main" id="{B23CFB66-F9EB-4DBA-B220-E88585B051AC}"/>
                </a:ext>
              </a:extLst>
            </p:cNvPr>
            <p:cNvCxnSpPr>
              <a:cxnSpLocks/>
            </p:cNvCxnSpPr>
            <p:nvPr/>
          </p:nvCxnSpPr>
          <p:spPr>
            <a:xfrm>
              <a:off x="2990232" y="2457482"/>
              <a:ext cx="1480262" cy="1398784"/>
            </a:xfrm>
            <a:prstGeom prst="bentConnector3">
              <a:avLst>
                <a:gd name="adj1" fmla="val 100190"/>
              </a:avLst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F9EAA6D8-D840-468C-8A7E-0D9D1928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8258" y="0"/>
            <a:ext cx="7892169" cy="1146543"/>
          </a:xfrm>
        </p:spPr>
        <p:txBody>
          <a:bodyPr/>
          <a:lstStyle/>
          <a:p>
            <a:r>
              <a:rPr lang="zh-TW" altLang="en-US"/>
              <a:t>別讓交換器成為網路瓶頸</a:t>
            </a:r>
          </a:p>
        </p:txBody>
      </p: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D2A24A3B-9CD0-4164-B770-BF1EF86E03E2}"/>
              </a:ext>
            </a:extLst>
          </p:cNvPr>
          <p:cNvGrpSpPr/>
          <p:nvPr/>
        </p:nvGrpSpPr>
        <p:grpSpPr>
          <a:xfrm>
            <a:off x="2460730" y="2800996"/>
            <a:ext cx="3255774" cy="3156585"/>
            <a:chOff x="2512171" y="2457482"/>
            <a:chExt cx="3255774" cy="3156585"/>
          </a:xfrm>
        </p:grpSpPr>
        <p:cxnSp>
          <p:nvCxnSpPr>
            <p:cNvPr id="22" name="接點: 肘形 21">
              <a:extLst>
                <a:ext uri="{FF2B5EF4-FFF2-40B4-BE49-F238E27FC236}">
                  <a16:creationId xmlns:a16="http://schemas.microsoft.com/office/drawing/2014/main" id="{31D96218-3AF2-42B9-986B-56A1DB54DB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12171" y="3864482"/>
              <a:ext cx="3255774" cy="1749585"/>
            </a:xfrm>
            <a:prstGeom prst="bentConnector3">
              <a:avLst>
                <a:gd name="adj1" fmla="val 60372"/>
              </a:avLst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接點: 肘形 59">
              <a:extLst>
                <a:ext uri="{FF2B5EF4-FFF2-40B4-BE49-F238E27FC236}">
                  <a16:creationId xmlns:a16="http://schemas.microsoft.com/office/drawing/2014/main" id="{65709B0A-7A1E-4557-936A-18B52DB78749}"/>
                </a:ext>
              </a:extLst>
            </p:cNvPr>
            <p:cNvCxnSpPr>
              <a:cxnSpLocks/>
            </p:cNvCxnSpPr>
            <p:nvPr/>
          </p:nvCxnSpPr>
          <p:spPr>
            <a:xfrm>
              <a:off x="2990232" y="2457482"/>
              <a:ext cx="1480262" cy="1398784"/>
            </a:xfrm>
            <a:prstGeom prst="bentConnector3">
              <a:avLst>
                <a:gd name="adj1" fmla="val 100190"/>
              </a:avLst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AB247888-F6A9-49D9-8B51-BC220D7B2A44}"/>
              </a:ext>
            </a:extLst>
          </p:cNvPr>
          <p:cNvGrpSpPr/>
          <p:nvPr/>
        </p:nvGrpSpPr>
        <p:grpSpPr>
          <a:xfrm>
            <a:off x="2185022" y="2342606"/>
            <a:ext cx="1737188" cy="890512"/>
            <a:chOff x="4094955" y="2256815"/>
            <a:chExt cx="2779746" cy="1424945"/>
          </a:xfrm>
        </p:grpSpPr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23AF5C02-C1F8-42A3-8C2A-37DCEF301F65}"/>
                </a:ext>
              </a:extLst>
            </p:cNvPr>
            <p:cNvGrpSpPr/>
            <p:nvPr/>
          </p:nvGrpSpPr>
          <p:grpSpPr>
            <a:xfrm>
              <a:off x="4094955" y="2256815"/>
              <a:ext cx="2779746" cy="1424945"/>
              <a:chOff x="4464948" y="3697745"/>
              <a:chExt cx="2096429" cy="976846"/>
            </a:xfrm>
          </p:grpSpPr>
          <p:sp>
            <p:nvSpPr>
              <p:cNvPr id="26" name="矩形: 圓角 25">
                <a:extLst>
                  <a:ext uri="{FF2B5EF4-FFF2-40B4-BE49-F238E27FC236}">
                    <a16:creationId xmlns:a16="http://schemas.microsoft.com/office/drawing/2014/main" id="{3C0BDDE4-33E0-40CA-A213-7212AEB6DDAA}"/>
                  </a:ext>
                </a:extLst>
              </p:cNvPr>
              <p:cNvSpPr/>
              <p:nvPr/>
            </p:nvSpPr>
            <p:spPr>
              <a:xfrm>
                <a:off x="4464948" y="3697745"/>
                <a:ext cx="2096429" cy="9768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F25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7" name="矩形: 圓角 26">
                <a:extLst>
                  <a:ext uri="{FF2B5EF4-FFF2-40B4-BE49-F238E27FC236}">
                    <a16:creationId xmlns:a16="http://schemas.microsoft.com/office/drawing/2014/main" id="{699A0D60-A446-451A-B180-DB667CA15869}"/>
                  </a:ext>
                </a:extLst>
              </p:cNvPr>
              <p:cNvSpPr/>
              <p:nvPr/>
            </p:nvSpPr>
            <p:spPr>
              <a:xfrm>
                <a:off x="4514014" y="3752013"/>
                <a:ext cx="1998297" cy="870148"/>
              </a:xfrm>
              <a:prstGeom prst="roundRect">
                <a:avLst>
                  <a:gd name="adj" fmla="val 15455"/>
                </a:avLst>
              </a:prstGeom>
              <a:solidFill>
                <a:srgbClr val="0F2571"/>
              </a:solidFill>
              <a:ln>
                <a:solidFill>
                  <a:srgbClr val="0F25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pic>
          <p:nvPicPr>
            <p:cNvPr id="25" name="圖形 7">
              <a:extLst>
                <a:ext uri="{FF2B5EF4-FFF2-40B4-BE49-F238E27FC236}">
                  <a16:creationId xmlns:a16="http://schemas.microsoft.com/office/drawing/2014/main" id="{519F84ED-DD4B-49DE-ACFA-C3A8A40F2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21285" y="2435109"/>
              <a:ext cx="2527086" cy="1084467"/>
            </a:xfrm>
            <a:prstGeom prst="rect">
              <a:avLst/>
            </a:prstGeom>
          </p:spPr>
        </p:pic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CB7205ED-999F-49E1-AB9E-6D1BA8FF67D9}"/>
              </a:ext>
            </a:extLst>
          </p:cNvPr>
          <p:cNvGrpSpPr/>
          <p:nvPr/>
        </p:nvGrpSpPr>
        <p:grpSpPr>
          <a:xfrm>
            <a:off x="2185021" y="5513571"/>
            <a:ext cx="1737188" cy="890512"/>
            <a:chOff x="4094955" y="2256815"/>
            <a:chExt cx="2779746" cy="1424945"/>
          </a:xfrm>
        </p:grpSpPr>
        <p:grpSp>
          <p:nvGrpSpPr>
            <p:cNvPr id="34" name="群組 33">
              <a:extLst>
                <a:ext uri="{FF2B5EF4-FFF2-40B4-BE49-F238E27FC236}">
                  <a16:creationId xmlns:a16="http://schemas.microsoft.com/office/drawing/2014/main" id="{5E52DFF5-7DED-4C3F-88E6-D7578B4E8F02}"/>
                </a:ext>
              </a:extLst>
            </p:cNvPr>
            <p:cNvGrpSpPr/>
            <p:nvPr/>
          </p:nvGrpSpPr>
          <p:grpSpPr>
            <a:xfrm>
              <a:off x="4094955" y="2256815"/>
              <a:ext cx="2779746" cy="1424945"/>
              <a:chOff x="4464948" y="3697745"/>
              <a:chExt cx="2096429" cy="976846"/>
            </a:xfrm>
          </p:grpSpPr>
          <p:sp>
            <p:nvSpPr>
              <p:cNvPr id="36" name="矩形: 圓角 35">
                <a:extLst>
                  <a:ext uri="{FF2B5EF4-FFF2-40B4-BE49-F238E27FC236}">
                    <a16:creationId xmlns:a16="http://schemas.microsoft.com/office/drawing/2014/main" id="{9A3161EF-8AED-497C-9AC4-973AD37B1DAF}"/>
                  </a:ext>
                </a:extLst>
              </p:cNvPr>
              <p:cNvSpPr/>
              <p:nvPr/>
            </p:nvSpPr>
            <p:spPr>
              <a:xfrm>
                <a:off x="4464948" y="3697745"/>
                <a:ext cx="2096429" cy="9768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F25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7" name="矩形: 圓角 36">
                <a:extLst>
                  <a:ext uri="{FF2B5EF4-FFF2-40B4-BE49-F238E27FC236}">
                    <a16:creationId xmlns:a16="http://schemas.microsoft.com/office/drawing/2014/main" id="{EBAD2B62-2A4B-4910-A5D5-EEB836B74C3F}"/>
                  </a:ext>
                </a:extLst>
              </p:cNvPr>
              <p:cNvSpPr/>
              <p:nvPr/>
            </p:nvSpPr>
            <p:spPr>
              <a:xfrm>
                <a:off x="4514014" y="3752013"/>
                <a:ext cx="1998297" cy="870148"/>
              </a:xfrm>
              <a:prstGeom prst="roundRect">
                <a:avLst>
                  <a:gd name="adj" fmla="val 15455"/>
                </a:avLst>
              </a:prstGeom>
              <a:solidFill>
                <a:srgbClr val="0F2571"/>
              </a:solidFill>
              <a:ln>
                <a:solidFill>
                  <a:srgbClr val="0F25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pic>
          <p:nvPicPr>
            <p:cNvPr id="35" name="圖形 7">
              <a:extLst>
                <a:ext uri="{FF2B5EF4-FFF2-40B4-BE49-F238E27FC236}">
                  <a16:creationId xmlns:a16="http://schemas.microsoft.com/office/drawing/2014/main" id="{9B33A9E4-0743-4E93-9054-5A068886E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21285" y="2435109"/>
              <a:ext cx="2527086" cy="1084467"/>
            </a:xfrm>
            <a:prstGeom prst="rect">
              <a:avLst/>
            </a:prstGeom>
          </p:spPr>
        </p:pic>
      </p:grpSp>
      <p:pic>
        <p:nvPicPr>
          <p:cNvPr id="9" name="圖形 8">
            <a:extLst>
              <a:ext uri="{FF2B5EF4-FFF2-40B4-BE49-F238E27FC236}">
                <a16:creationId xmlns:a16="http://schemas.microsoft.com/office/drawing/2014/main" id="{621525F5-BC6A-4059-A8AE-63A7C81635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9197" y="1684715"/>
            <a:ext cx="1972763" cy="2624632"/>
          </a:xfrm>
          <a:prstGeom prst="rect">
            <a:avLst/>
          </a:prstGeom>
        </p:spPr>
      </p:pic>
      <p:pic>
        <p:nvPicPr>
          <p:cNvPr id="183" name="圖形 182">
            <a:extLst>
              <a:ext uri="{FF2B5EF4-FFF2-40B4-BE49-F238E27FC236}">
                <a16:creationId xmlns:a16="http://schemas.microsoft.com/office/drawing/2014/main" id="{0DA3F8D6-83B9-4C3B-BCC5-AA29C54ED8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9512" y="4582460"/>
            <a:ext cx="1664774" cy="1720267"/>
          </a:xfrm>
          <a:prstGeom prst="rect">
            <a:avLst/>
          </a:prstGeom>
        </p:spPr>
      </p:pic>
      <p:grpSp>
        <p:nvGrpSpPr>
          <p:cNvPr id="54" name="群組 53">
            <a:extLst>
              <a:ext uri="{FF2B5EF4-FFF2-40B4-BE49-F238E27FC236}">
                <a16:creationId xmlns:a16="http://schemas.microsoft.com/office/drawing/2014/main" id="{1054FDB7-2D23-4EB7-8BAD-7B70433EDCA5}"/>
              </a:ext>
            </a:extLst>
          </p:cNvPr>
          <p:cNvGrpSpPr/>
          <p:nvPr/>
        </p:nvGrpSpPr>
        <p:grpSpPr>
          <a:xfrm>
            <a:off x="8226788" y="1292499"/>
            <a:ext cx="1737188" cy="890512"/>
            <a:chOff x="4094955" y="2256815"/>
            <a:chExt cx="2779746" cy="1424945"/>
          </a:xfrm>
        </p:grpSpPr>
        <p:grpSp>
          <p:nvGrpSpPr>
            <p:cNvPr id="55" name="群組 54">
              <a:extLst>
                <a:ext uri="{FF2B5EF4-FFF2-40B4-BE49-F238E27FC236}">
                  <a16:creationId xmlns:a16="http://schemas.microsoft.com/office/drawing/2014/main" id="{B9ED8CB0-8DE4-4646-8CE9-0185578C12CF}"/>
                </a:ext>
              </a:extLst>
            </p:cNvPr>
            <p:cNvGrpSpPr/>
            <p:nvPr/>
          </p:nvGrpSpPr>
          <p:grpSpPr>
            <a:xfrm>
              <a:off x="4094955" y="2256815"/>
              <a:ext cx="2779746" cy="1424945"/>
              <a:chOff x="4464948" y="3697745"/>
              <a:chExt cx="2096429" cy="976846"/>
            </a:xfrm>
          </p:grpSpPr>
          <p:sp>
            <p:nvSpPr>
              <p:cNvPr id="57" name="矩形: 圓角 56">
                <a:extLst>
                  <a:ext uri="{FF2B5EF4-FFF2-40B4-BE49-F238E27FC236}">
                    <a16:creationId xmlns:a16="http://schemas.microsoft.com/office/drawing/2014/main" id="{7D60FF04-D1D4-41AD-BED9-450527B1B1FF}"/>
                  </a:ext>
                </a:extLst>
              </p:cNvPr>
              <p:cNvSpPr/>
              <p:nvPr/>
            </p:nvSpPr>
            <p:spPr>
              <a:xfrm>
                <a:off x="4464948" y="3697745"/>
                <a:ext cx="2096429" cy="9768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F25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8" name="矩形: 圓角 57">
                <a:extLst>
                  <a:ext uri="{FF2B5EF4-FFF2-40B4-BE49-F238E27FC236}">
                    <a16:creationId xmlns:a16="http://schemas.microsoft.com/office/drawing/2014/main" id="{F784FC81-49E3-433C-B5C5-8398A4B7F55C}"/>
                  </a:ext>
                </a:extLst>
              </p:cNvPr>
              <p:cNvSpPr/>
              <p:nvPr/>
            </p:nvSpPr>
            <p:spPr>
              <a:xfrm>
                <a:off x="4514014" y="3752013"/>
                <a:ext cx="1998297" cy="870148"/>
              </a:xfrm>
              <a:prstGeom prst="roundRect">
                <a:avLst>
                  <a:gd name="adj" fmla="val 15455"/>
                </a:avLst>
              </a:prstGeom>
              <a:solidFill>
                <a:srgbClr val="0F2571"/>
              </a:solidFill>
              <a:ln>
                <a:solidFill>
                  <a:srgbClr val="0F25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pic>
          <p:nvPicPr>
            <p:cNvPr id="56" name="圖形 7">
              <a:extLst>
                <a:ext uri="{FF2B5EF4-FFF2-40B4-BE49-F238E27FC236}">
                  <a16:creationId xmlns:a16="http://schemas.microsoft.com/office/drawing/2014/main" id="{5BCA41AE-697E-4974-A76A-14171FA24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21285" y="2435109"/>
              <a:ext cx="2527086" cy="1084467"/>
            </a:xfrm>
            <a:prstGeom prst="rect">
              <a:avLst/>
            </a:prstGeom>
          </p:spPr>
        </p:pic>
      </p:grpSp>
      <p:pic>
        <p:nvPicPr>
          <p:cNvPr id="72" name="圖形 71">
            <a:extLst>
              <a:ext uri="{FF2B5EF4-FFF2-40B4-BE49-F238E27FC236}">
                <a16:creationId xmlns:a16="http://schemas.microsoft.com/office/drawing/2014/main" id="{ADCF2690-631D-490F-919E-343DC183E26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677683" y="792344"/>
            <a:ext cx="2091944" cy="1247272"/>
          </a:xfrm>
          <a:prstGeom prst="rect">
            <a:avLst/>
          </a:prstGeom>
        </p:spPr>
      </p:pic>
      <p:grpSp>
        <p:nvGrpSpPr>
          <p:cNvPr id="75" name="圖形 73">
            <a:extLst>
              <a:ext uri="{FF2B5EF4-FFF2-40B4-BE49-F238E27FC236}">
                <a16:creationId xmlns:a16="http://schemas.microsoft.com/office/drawing/2014/main" id="{EBC5B7B0-FCCE-439F-9007-0AFBE347BBA0}"/>
              </a:ext>
            </a:extLst>
          </p:cNvPr>
          <p:cNvGrpSpPr/>
          <p:nvPr/>
        </p:nvGrpSpPr>
        <p:grpSpPr>
          <a:xfrm>
            <a:off x="4117134" y="3246260"/>
            <a:ext cx="609676" cy="548309"/>
            <a:chOff x="4480210" y="2046069"/>
            <a:chExt cx="444082" cy="399383"/>
          </a:xfrm>
        </p:grpSpPr>
        <p:sp>
          <p:nvSpPr>
            <p:cNvPr id="76" name="手繪多邊形: 圖案 75">
              <a:extLst>
                <a:ext uri="{FF2B5EF4-FFF2-40B4-BE49-F238E27FC236}">
                  <a16:creationId xmlns:a16="http://schemas.microsoft.com/office/drawing/2014/main" id="{7DD1AEC8-BCF9-44C3-BAE5-CC0765FB81F1}"/>
                </a:ext>
              </a:extLst>
            </p:cNvPr>
            <p:cNvSpPr/>
            <p:nvPr/>
          </p:nvSpPr>
          <p:spPr>
            <a:xfrm>
              <a:off x="4480210" y="2046069"/>
              <a:ext cx="444082" cy="399383"/>
            </a:xfrm>
            <a:custGeom>
              <a:avLst/>
              <a:gdLst>
                <a:gd name="connsiteX0" fmla="*/ 221803 w 444082"/>
                <a:gd name="connsiteY0" fmla="*/ 18209 h 399383"/>
                <a:gd name="connsiteX1" fmla="*/ 254086 w 444082"/>
                <a:gd name="connsiteY1" fmla="*/ 36850 h 399383"/>
                <a:gd name="connsiteX2" fmla="*/ 420240 w 444082"/>
                <a:gd name="connsiteY2" fmla="*/ 324639 h 399383"/>
                <a:gd name="connsiteX3" fmla="*/ 406595 w 444082"/>
                <a:gd name="connsiteY3" fmla="*/ 375565 h 399383"/>
                <a:gd name="connsiteX4" fmla="*/ 387957 w 444082"/>
                <a:gd name="connsiteY4" fmla="*/ 380560 h 399383"/>
                <a:gd name="connsiteX5" fmla="*/ 55650 w 444082"/>
                <a:gd name="connsiteY5" fmla="*/ 380560 h 399383"/>
                <a:gd name="connsiteX6" fmla="*/ 18372 w 444082"/>
                <a:gd name="connsiteY6" fmla="*/ 343276 h 399383"/>
                <a:gd name="connsiteX7" fmla="*/ 23367 w 444082"/>
                <a:gd name="connsiteY7" fmla="*/ 324639 h 399383"/>
                <a:gd name="connsiteX8" fmla="*/ 189520 w 444082"/>
                <a:gd name="connsiteY8" fmla="*/ 36850 h 399383"/>
                <a:gd name="connsiteX9" fmla="*/ 221803 w 444082"/>
                <a:gd name="connsiteY9" fmla="*/ 18209 h 399383"/>
                <a:gd name="connsiteX10" fmla="*/ 221803 w 444082"/>
                <a:gd name="connsiteY10" fmla="*/ -312 h 399383"/>
                <a:gd name="connsiteX11" fmla="*/ 173481 w 444082"/>
                <a:gd name="connsiteY11" fmla="*/ 27585 h 399383"/>
                <a:gd name="connsiteX12" fmla="*/ 7327 w 444082"/>
                <a:gd name="connsiteY12" fmla="*/ 315365 h 399383"/>
                <a:gd name="connsiteX13" fmla="*/ 7327 w 444082"/>
                <a:gd name="connsiteY13" fmla="*/ 371164 h 399383"/>
                <a:gd name="connsiteX14" fmla="*/ 55650 w 444082"/>
                <a:gd name="connsiteY14" fmla="*/ 399064 h 399383"/>
                <a:gd name="connsiteX15" fmla="*/ 387957 w 444082"/>
                <a:gd name="connsiteY15" fmla="*/ 399064 h 399383"/>
                <a:gd name="connsiteX16" fmla="*/ 436280 w 444082"/>
                <a:gd name="connsiteY16" fmla="*/ 371164 h 399383"/>
                <a:gd name="connsiteX17" fmla="*/ 436280 w 444082"/>
                <a:gd name="connsiteY17" fmla="*/ 315365 h 399383"/>
                <a:gd name="connsiteX18" fmla="*/ 270126 w 444082"/>
                <a:gd name="connsiteY18" fmla="*/ 27576 h 399383"/>
                <a:gd name="connsiteX19" fmla="*/ 221803 w 444082"/>
                <a:gd name="connsiteY19" fmla="*/ -320 h 39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44082" h="399383">
                  <a:moveTo>
                    <a:pt x="221803" y="18209"/>
                  </a:moveTo>
                  <a:cubicBezTo>
                    <a:pt x="235143" y="18131"/>
                    <a:pt x="247487" y="25258"/>
                    <a:pt x="254086" y="36850"/>
                  </a:cubicBezTo>
                  <a:lnTo>
                    <a:pt x="420240" y="324639"/>
                  </a:lnTo>
                  <a:cubicBezTo>
                    <a:pt x="430536" y="342469"/>
                    <a:pt x="424426" y="365269"/>
                    <a:pt x="406595" y="375565"/>
                  </a:cubicBezTo>
                  <a:cubicBezTo>
                    <a:pt x="400927" y="378836"/>
                    <a:pt x="394499" y="380560"/>
                    <a:pt x="387957" y="380560"/>
                  </a:cubicBezTo>
                  <a:lnTo>
                    <a:pt x="55650" y="380560"/>
                  </a:lnTo>
                  <a:cubicBezTo>
                    <a:pt x="35060" y="380557"/>
                    <a:pt x="18370" y="363865"/>
                    <a:pt x="18372" y="343276"/>
                  </a:cubicBezTo>
                  <a:cubicBezTo>
                    <a:pt x="18372" y="336732"/>
                    <a:pt x="20095" y="330306"/>
                    <a:pt x="23367" y="324639"/>
                  </a:cubicBezTo>
                  <a:lnTo>
                    <a:pt x="189520" y="36850"/>
                  </a:lnTo>
                  <a:cubicBezTo>
                    <a:pt x="196121" y="25258"/>
                    <a:pt x="208464" y="18131"/>
                    <a:pt x="221803" y="18209"/>
                  </a:cubicBezTo>
                  <a:close/>
                  <a:moveTo>
                    <a:pt x="221803" y="-312"/>
                  </a:moveTo>
                  <a:cubicBezTo>
                    <a:pt x="201634" y="-312"/>
                    <a:pt x="183570" y="10118"/>
                    <a:pt x="173481" y="27585"/>
                  </a:cubicBezTo>
                  <a:lnTo>
                    <a:pt x="7327" y="315365"/>
                  </a:lnTo>
                  <a:cubicBezTo>
                    <a:pt x="-2759" y="332840"/>
                    <a:pt x="-2759" y="353691"/>
                    <a:pt x="7327" y="371164"/>
                  </a:cubicBezTo>
                  <a:cubicBezTo>
                    <a:pt x="17413" y="388637"/>
                    <a:pt x="35477" y="399064"/>
                    <a:pt x="55650" y="399064"/>
                  </a:cubicBezTo>
                  <a:lnTo>
                    <a:pt x="387957" y="399064"/>
                  </a:lnTo>
                  <a:cubicBezTo>
                    <a:pt x="408130" y="399064"/>
                    <a:pt x="426193" y="388634"/>
                    <a:pt x="436280" y="371164"/>
                  </a:cubicBezTo>
                  <a:cubicBezTo>
                    <a:pt x="446366" y="353694"/>
                    <a:pt x="446366" y="332834"/>
                    <a:pt x="436280" y="315365"/>
                  </a:cubicBezTo>
                  <a:lnTo>
                    <a:pt x="270126" y="27576"/>
                  </a:lnTo>
                  <a:cubicBezTo>
                    <a:pt x="260037" y="10101"/>
                    <a:pt x="241973" y="-320"/>
                    <a:pt x="221803" y="-320"/>
                  </a:cubicBezTo>
                  <a:close/>
                </a:path>
              </a:pathLst>
            </a:custGeom>
            <a:solidFill>
              <a:schemeClr val="bg1"/>
            </a:solidFill>
            <a:ln w="2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7" name="手繪多邊形: 圖案 76">
              <a:extLst>
                <a:ext uri="{FF2B5EF4-FFF2-40B4-BE49-F238E27FC236}">
                  <a16:creationId xmlns:a16="http://schemas.microsoft.com/office/drawing/2014/main" id="{71153D7A-7AA2-4892-B786-49B78E05B2DA}"/>
                </a:ext>
              </a:extLst>
            </p:cNvPr>
            <p:cNvSpPr/>
            <p:nvPr/>
          </p:nvSpPr>
          <p:spPr>
            <a:xfrm>
              <a:off x="4511129" y="2076935"/>
              <a:ext cx="382242" cy="337650"/>
            </a:xfrm>
            <a:custGeom>
              <a:avLst/>
              <a:gdLst>
                <a:gd name="connsiteX0" fmla="*/ 3139 w 382242"/>
                <a:gd name="connsiteY0" fmla="*/ 299933 h 337650"/>
                <a:gd name="connsiteX1" fmla="*/ 169293 w 382242"/>
                <a:gd name="connsiteY1" fmla="*/ 12144 h 337650"/>
                <a:gd name="connsiteX2" fmla="*/ 212474 w 382242"/>
                <a:gd name="connsiteY2" fmla="*/ 12144 h 337650"/>
                <a:gd name="connsiteX3" fmla="*/ 378628 w 382242"/>
                <a:gd name="connsiteY3" fmla="*/ 299933 h 337650"/>
                <a:gd name="connsiteX4" fmla="*/ 357037 w 382242"/>
                <a:gd name="connsiteY4" fmla="*/ 337330 h 337650"/>
                <a:gd name="connsiteX5" fmla="*/ 24730 w 382242"/>
                <a:gd name="connsiteY5" fmla="*/ 337330 h 337650"/>
                <a:gd name="connsiteX6" fmla="*/ 3139 w 382242"/>
                <a:gd name="connsiteY6" fmla="*/ 299933 h 33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2242" h="337650">
                  <a:moveTo>
                    <a:pt x="3139" y="299933"/>
                  </a:moveTo>
                  <a:lnTo>
                    <a:pt x="169293" y="12144"/>
                  </a:lnTo>
                  <a:cubicBezTo>
                    <a:pt x="178904" y="-4475"/>
                    <a:pt x="202877" y="-4475"/>
                    <a:pt x="212474" y="12144"/>
                  </a:cubicBezTo>
                  <a:lnTo>
                    <a:pt x="378628" y="299933"/>
                  </a:lnTo>
                  <a:cubicBezTo>
                    <a:pt x="388222" y="316555"/>
                    <a:pt x="376228" y="337330"/>
                    <a:pt x="357037" y="337330"/>
                  </a:cubicBezTo>
                  <a:lnTo>
                    <a:pt x="24730" y="337330"/>
                  </a:lnTo>
                  <a:cubicBezTo>
                    <a:pt x="5539" y="337330"/>
                    <a:pt x="-6455" y="316555"/>
                    <a:pt x="3139" y="299933"/>
                  </a:cubicBezTo>
                  <a:close/>
                </a:path>
              </a:pathLst>
            </a:custGeom>
            <a:solidFill>
              <a:srgbClr val="C00000"/>
            </a:solidFill>
            <a:ln w="2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8" name="手繪多邊形: 圖案 77">
              <a:extLst>
                <a:ext uri="{FF2B5EF4-FFF2-40B4-BE49-F238E27FC236}">
                  <a16:creationId xmlns:a16="http://schemas.microsoft.com/office/drawing/2014/main" id="{E9E72CAA-7C32-48CF-8DEA-4AA6046FE124}"/>
                </a:ext>
              </a:extLst>
            </p:cNvPr>
            <p:cNvSpPr/>
            <p:nvPr/>
          </p:nvSpPr>
          <p:spPr>
            <a:xfrm>
              <a:off x="4674351" y="2172052"/>
              <a:ext cx="55808" cy="208872"/>
            </a:xfrm>
            <a:custGeom>
              <a:avLst/>
              <a:gdLst>
                <a:gd name="connsiteX0" fmla="*/ 45606 w 55808"/>
                <a:gd name="connsiteY0" fmla="*/ 190608 h 208872"/>
                <a:gd name="connsiteX1" fmla="*/ 27662 w 55808"/>
                <a:gd name="connsiteY1" fmla="*/ 208552 h 208872"/>
                <a:gd name="connsiteX2" fmla="*/ 9718 w 55808"/>
                <a:gd name="connsiteY2" fmla="*/ 190608 h 208872"/>
                <a:gd name="connsiteX3" fmla="*/ 27662 w 55808"/>
                <a:gd name="connsiteY3" fmla="*/ 172663 h 208872"/>
                <a:gd name="connsiteX4" fmla="*/ 45606 w 55808"/>
                <a:gd name="connsiteY4" fmla="*/ 190608 h 208872"/>
                <a:gd name="connsiteX5" fmla="*/ 27662 w 55808"/>
                <a:gd name="connsiteY5" fmla="*/ -320 h 208872"/>
                <a:gd name="connsiteX6" fmla="*/ -238 w 55808"/>
                <a:gd name="connsiteY6" fmla="*/ 27398 h 208872"/>
                <a:gd name="connsiteX7" fmla="*/ 537 w 55808"/>
                <a:gd name="connsiteY7" fmla="*/ 34007 h 208872"/>
                <a:gd name="connsiteX8" fmla="*/ 13900 w 55808"/>
                <a:gd name="connsiteY8" fmla="*/ 145038 h 208872"/>
                <a:gd name="connsiteX9" fmla="*/ 27662 w 55808"/>
                <a:gd name="connsiteY9" fmla="*/ 158800 h 208872"/>
                <a:gd name="connsiteX10" fmla="*/ 41424 w 55808"/>
                <a:gd name="connsiteY10" fmla="*/ 145038 h 208872"/>
                <a:gd name="connsiteX11" fmla="*/ 54787 w 55808"/>
                <a:gd name="connsiteY11" fmla="*/ 34019 h 208872"/>
                <a:gd name="connsiteX12" fmla="*/ 34285 w 55808"/>
                <a:gd name="connsiteY12" fmla="*/ 457 h 208872"/>
                <a:gd name="connsiteX13" fmla="*/ 27662 w 55808"/>
                <a:gd name="connsiteY13" fmla="*/ -320 h 20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808" h="208872">
                  <a:moveTo>
                    <a:pt x="45606" y="190608"/>
                  </a:moveTo>
                  <a:cubicBezTo>
                    <a:pt x="45606" y="200519"/>
                    <a:pt x="37574" y="208552"/>
                    <a:pt x="27662" y="208552"/>
                  </a:cubicBezTo>
                  <a:cubicBezTo>
                    <a:pt x="17752" y="208552"/>
                    <a:pt x="9718" y="200519"/>
                    <a:pt x="9718" y="190608"/>
                  </a:cubicBezTo>
                  <a:cubicBezTo>
                    <a:pt x="9718" y="180696"/>
                    <a:pt x="17752" y="172663"/>
                    <a:pt x="27662" y="172663"/>
                  </a:cubicBezTo>
                  <a:cubicBezTo>
                    <a:pt x="37574" y="172663"/>
                    <a:pt x="45606" y="180696"/>
                    <a:pt x="45606" y="190608"/>
                  </a:cubicBezTo>
                  <a:close/>
                  <a:moveTo>
                    <a:pt x="27662" y="-320"/>
                  </a:moveTo>
                  <a:cubicBezTo>
                    <a:pt x="12303" y="-370"/>
                    <a:pt x="-187" y="12040"/>
                    <a:pt x="-238" y="27398"/>
                  </a:cubicBezTo>
                  <a:cubicBezTo>
                    <a:pt x="-245" y="29625"/>
                    <a:pt x="16" y="31843"/>
                    <a:pt x="537" y="34007"/>
                  </a:cubicBezTo>
                  <a:lnTo>
                    <a:pt x="13900" y="145038"/>
                  </a:lnTo>
                  <a:cubicBezTo>
                    <a:pt x="13900" y="152639"/>
                    <a:pt x="20062" y="158800"/>
                    <a:pt x="27662" y="158800"/>
                  </a:cubicBezTo>
                  <a:cubicBezTo>
                    <a:pt x="35264" y="158800"/>
                    <a:pt x="41424" y="152639"/>
                    <a:pt x="41424" y="145038"/>
                  </a:cubicBezTo>
                  <a:lnTo>
                    <a:pt x="54787" y="34019"/>
                  </a:lnTo>
                  <a:cubicBezTo>
                    <a:pt x="58393" y="19090"/>
                    <a:pt x="49215" y="4064"/>
                    <a:pt x="34285" y="457"/>
                  </a:cubicBezTo>
                  <a:cubicBezTo>
                    <a:pt x="32115" y="-67"/>
                    <a:pt x="29893" y="-328"/>
                    <a:pt x="27662" y="-320"/>
                  </a:cubicBezTo>
                  <a:close/>
                </a:path>
              </a:pathLst>
            </a:custGeom>
            <a:solidFill>
              <a:schemeClr val="bg1"/>
            </a:solidFill>
            <a:ln w="2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80" name="圖形 73">
            <a:extLst>
              <a:ext uri="{FF2B5EF4-FFF2-40B4-BE49-F238E27FC236}">
                <a16:creationId xmlns:a16="http://schemas.microsoft.com/office/drawing/2014/main" id="{BA3EC026-BAD2-4E2C-AA67-E8A24AA95A3D}"/>
              </a:ext>
            </a:extLst>
          </p:cNvPr>
          <p:cNvGrpSpPr/>
          <p:nvPr/>
        </p:nvGrpSpPr>
        <p:grpSpPr>
          <a:xfrm>
            <a:off x="4117134" y="4769407"/>
            <a:ext cx="609676" cy="548309"/>
            <a:chOff x="4480210" y="2046069"/>
            <a:chExt cx="444082" cy="399383"/>
          </a:xfrm>
        </p:grpSpPr>
        <p:sp>
          <p:nvSpPr>
            <p:cNvPr id="81" name="手繪多邊形: 圖案 80">
              <a:extLst>
                <a:ext uri="{FF2B5EF4-FFF2-40B4-BE49-F238E27FC236}">
                  <a16:creationId xmlns:a16="http://schemas.microsoft.com/office/drawing/2014/main" id="{73E7CA7F-7E05-414F-8AB7-82D9666959D6}"/>
                </a:ext>
              </a:extLst>
            </p:cNvPr>
            <p:cNvSpPr/>
            <p:nvPr/>
          </p:nvSpPr>
          <p:spPr>
            <a:xfrm>
              <a:off x="4480210" y="2046069"/>
              <a:ext cx="444082" cy="399383"/>
            </a:xfrm>
            <a:custGeom>
              <a:avLst/>
              <a:gdLst>
                <a:gd name="connsiteX0" fmla="*/ 221803 w 444082"/>
                <a:gd name="connsiteY0" fmla="*/ 18209 h 399383"/>
                <a:gd name="connsiteX1" fmla="*/ 254086 w 444082"/>
                <a:gd name="connsiteY1" fmla="*/ 36850 h 399383"/>
                <a:gd name="connsiteX2" fmla="*/ 420240 w 444082"/>
                <a:gd name="connsiteY2" fmla="*/ 324639 h 399383"/>
                <a:gd name="connsiteX3" fmla="*/ 406595 w 444082"/>
                <a:gd name="connsiteY3" fmla="*/ 375565 h 399383"/>
                <a:gd name="connsiteX4" fmla="*/ 387957 w 444082"/>
                <a:gd name="connsiteY4" fmla="*/ 380560 h 399383"/>
                <a:gd name="connsiteX5" fmla="*/ 55650 w 444082"/>
                <a:gd name="connsiteY5" fmla="*/ 380560 h 399383"/>
                <a:gd name="connsiteX6" fmla="*/ 18372 w 444082"/>
                <a:gd name="connsiteY6" fmla="*/ 343276 h 399383"/>
                <a:gd name="connsiteX7" fmla="*/ 23367 w 444082"/>
                <a:gd name="connsiteY7" fmla="*/ 324639 h 399383"/>
                <a:gd name="connsiteX8" fmla="*/ 189520 w 444082"/>
                <a:gd name="connsiteY8" fmla="*/ 36850 h 399383"/>
                <a:gd name="connsiteX9" fmla="*/ 221803 w 444082"/>
                <a:gd name="connsiteY9" fmla="*/ 18209 h 399383"/>
                <a:gd name="connsiteX10" fmla="*/ 221803 w 444082"/>
                <a:gd name="connsiteY10" fmla="*/ -312 h 399383"/>
                <a:gd name="connsiteX11" fmla="*/ 173481 w 444082"/>
                <a:gd name="connsiteY11" fmla="*/ 27585 h 399383"/>
                <a:gd name="connsiteX12" fmla="*/ 7327 w 444082"/>
                <a:gd name="connsiteY12" fmla="*/ 315365 h 399383"/>
                <a:gd name="connsiteX13" fmla="*/ 7327 w 444082"/>
                <a:gd name="connsiteY13" fmla="*/ 371164 h 399383"/>
                <a:gd name="connsiteX14" fmla="*/ 55650 w 444082"/>
                <a:gd name="connsiteY14" fmla="*/ 399064 h 399383"/>
                <a:gd name="connsiteX15" fmla="*/ 387957 w 444082"/>
                <a:gd name="connsiteY15" fmla="*/ 399064 h 399383"/>
                <a:gd name="connsiteX16" fmla="*/ 436280 w 444082"/>
                <a:gd name="connsiteY16" fmla="*/ 371164 h 399383"/>
                <a:gd name="connsiteX17" fmla="*/ 436280 w 444082"/>
                <a:gd name="connsiteY17" fmla="*/ 315365 h 399383"/>
                <a:gd name="connsiteX18" fmla="*/ 270126 w 444082"/>
                <a:gd name="connsiteY18" fmla="*/ 27576 h 399383"/>
                <a:gd name="connsiteX19" fmla="*/ 221803 w 444082"/>
                <a:gd name="connsiteY19" fmla="*/ -320 h 39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44082" h="399383">
                  <a:moveTo>
                    <a:pt x="221803" y="18209"/>
                  </a:moveTo>
                  <a:cubicBezTo>
                    <a:pt x="235143" y="18131"/>
                    <a:pt x="247487" y="25258"/>
                    <a:pt x="254086" y="36850"/>
                  </a:cubicBezTo>
                  <a:lnTo>
                    <a:pt x="420240" y="324639"/>
                  </a:lnTo>
                  <a:cubicBezTo>
                    <a:pt x="430536" y="342469"/>
                    <a:pt x="424426" y="365269"/>
                    <a:pt x="406595" y="375565"/>
                  </a:cubicBezTo>
                  <a:cubicBezTo>
                    <a:pt x="400927" y="378836"/>
                    <a:pt x="394499" y="380560"/>
                    <a:pt x="387957" y="380560"/>
                  </a:cubicBezTo>
                  <a:lnTo>
                    <a:pt x="55650" y="380560"/>
                  </a:lnTo>
                  <a:cubicBezTo>
                    <a:pt x="35060" y="380557"/>
                    <a:pt x="18370" y="363865"/>
                    <a:pt x="18372" y="343276"/>
                  </a:cubicBezTo>
                  <a:cubicBezTo>
                    <a:pt x="18372" y="336732"/>
                    <a:pt x="20095" y="330306"/>
                    <a:pt x="23367" y="324639"/>
                  </a:cubicBezTo>
                  <a:lnTo>
                    <a:pt x="189520" y="36850"/>
                  </a:lnTo>
                  <a:cubicBezTo>
                    <a:pt x="196121" y="25258"/>
                    <a:pt x="208464" y="18131"/>
                    <a:pt x="221803" y="18209"/>
                  </a:cubicBezTo>
                  <a:close/>
                  <a:moveTo>
                    <a:pt x="221803" y="-312"/>
                  </a:moveTo>
                  <a:cubicBezTo>
                    <a:pt x="201634" y="-312"/>
                    <a:pt x="183570" y="10118"/>
                    <a:pt x="173481" y="27585"/>
                  </a:cubicBezTo>
                  <a:lnTo>
                    <a:pt x="7327" y="315365"/>
                  </a:lnTo>
                  <a:cubicBezTo>
                    <a:pt x="-2759" y="332840"/>
                    <a:pt x="-2759" y="353691"/>
                    <a:pt x="7327" y="371164"/>
                  </a:cubicBezTo>
                  <a:cubicBezTo>
                    <a:pt x="17413" y="388637"/>
                    <a:pt x="35477" y="399064"/>
                    <a:pt x="55650" y="399064"/>
                  </a:cubicBezTo>
                  <a:lnTo>
                    <a:pt x="387957" y="399064"/>
                  </a:lnTo>
                  <a:cubicBezTo>
                    <a:pt x="408130" y="399064"/>
                    <a:pt x="426193" y="388634"/>
                    <a:pt x="436280" y="371164"/>
                  </a:cubicBezTo>
                  <a:cubicBezTo>
                    <a:pt x="446366" y="353694"/>
                    <a:pt x="446366" y="332834"/>
                    <a:pt x="436280" y="315365"/>
                  </a:cubicBezTo>
                  <a:lnTo>
                    <a:pt x="270126" y="27576"/>
                  </a:lnTo>
                  <a:cubicBezTo>
                    <a:pt x="260037" y="10101"/>
                    <a:pt x="241973" y="-320"/>
                    <a:pt x="221803" y="-320"/>
                  </a:cubicBezTo>
                  <a:close/>
                </a:path>
              </a:pathLst>
            </a:custGeom>
            <a:solidFill>
              <a:schemeClr val="bg1"/>
            </a:solidFill>
            <a:ln w="2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2" name="手繪多邊形: 圖案 81">
              <a:extLst>
                <a:ext uri="{FF2B5EF4-FFF2-40B4-BE49-F238E27FC236}">
                  <a16:creationId xmlns:a16="http://schemas.microsoft.com/office/drawing/2014/main" id="{C1A7B3CC-3E8F-4A56-ACC8-7823A5F846FB}"/>
                </a:ext>
              </a:extLst>
            </p:cNvPr>
            <p:cNvSpPr/>
            <p:nvPr/>
          </p:nvSpPr>
          <p:spPr>
            <a:xfrm>
              <a:off x="4511129" y="2076935"/>
              <a:ext cx="382242" cy="337650"/>
            </a:xfrm>
            <a:custGeom>
              <a:avLst/>
              <a:gdLst>
                <a:gd name="connsiteX0" fmla="*/ 3139 w 382242"/>
                <a:gd name="connsiteY0" fmla="*/ 299933 h 337650"/>
                <a:gd name="connsiteX1" fmla="*/ 169293 w 382242"/>
                <a:gd name="connsiteY1" fmla="*/ 12144 h 337650"/>
                <a:gd name="connsiteX2" fmla="*/ 212474 w 382242"/>
                <a:gd name="connsiteY2" fmla="*/ 12144 h 337650"/>
                <a:gd name="connsiteX3" fmla="*/ 378628 w 382242"/>
                <a:gd name="connsiteY3" fmla="*/ 299933 h 337650"/>
                <a:gd name="connsiteX4" fmla="*/ 357037 w 382242"/>
                <a:gd name="connsiteY4" fmla="*/ 337330 h 337650"/>
                <a:gd name="connsiteX5" fmla="*/ 24730 w 382242"/>
                <a:gd name="connsiteY5" fmla="*/ 337330 h 337650"/>
                <a:gd name="connsiteX6" fmla="*/ 3139 w 382242"/>
                <a:gd name="connsiteY6" fmla="*/ 299933 h 33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2242" h="337650">
                  <a:moveTo>
                    <a:pt x="3139" y="299933"/>
                  </a:moveTo>
                  <a:lnTo>
                    <a:pt x="169293" y="12144"/>
                  </a:lnTo>
                  <a:cubicBezTo>
                    <a:pt x="178904" y="-4475"/>
                    <a:pt x="202877" y="-4475"/>
                    <a:pt x="212474" y="12144"/>
                  </a:cubicBezTo>
                  <a:lnTo>
                    <a:pt x="378628" y="299933"/>
                  </a:lnTo>
                  <a:cubicBezTo>
                    <a:pt x="388222" y="316555"/>
                    <a:pt x="376228" y="337330"/>
                    <a:pt x="357037" y="337330"/>
                  </a:cubicBezTo>
                  <a:lnTo>
                    <a:pt x="24730" y="337330"/>
                  </a:lnTo>
                  <a:cubicBezTo>
                    <a:pt x="5539" y="337330"/>
                    <a:pt x="-6455" y="316555"/>
                    <a:pt x="3139" y="299933"/>
                  </a:cubicBezTo>
                  <a:close/>
                </a:path>
              </a:pathLst>
            </a:custGeom>
            <a:solidFill>
              <a:srgbClr val="C00000"/>
            </a:solidFill>
            <a:ln w="2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3" name="手繪多邊形: 圖案 82">
              <a:extLst>
                <a:ext uri="{FF2B5EF4-FFF2-40B4-BE49-F238E27FC236}">
                  <a16:creationId xmlns:a16="http://schemas.microsoft.com/office/drawing/2014/main" id="{96A5E894-DFFA-4C68-BFA2-DC62DCAC3B66}"/>
                </a:ext>
              </a:extLst>
            </p:cNvPr>
            <p:cNvSpPr/>
            <p:nvPr/>
          </p:nvSpPr>
          <p:spPr>
            <a:xfrm>
              <a:off x="4674351" y="2172052"/>
              <a:ext cx="55808" cy="208872"/>
            </a:xfrm>
            <a:custGeom>
              <a:avLst/>
              <a:gdLst>
                <a:gd name="connsiteX0" fmla="*/ 45606 w 55808"/>
                <a:gd name="connsiteY0" fmla="*/ 190608 h 208872"/>
                <a:gd name="connsiteX1" fmla="*/ 27662 w 55808"/>
                <a:gd name="connsiteY1" fmla="*/ 208552 h 208872"/>
                <a:gd name="connsiteX2" fmla="*/ 9718 w 55808"/>
                <a:gd name="connsiteY2" fmla="*/ 190608 h 208872"/>
                <a:gd name="connsiteX3" fmla="*/ 27662 w 55808"/>
                <a:gd name="connsiteY3" fmla="*/ 172663 h 208872"/>
                <a:gd name="connsiteX4" fmla="*/ 45606 w 55808"/>
                <a:gd name="connsiteY4" fmla="*/ 190608 h 208872"/>
                <a:gd name="connsiteX5" fmla="*/ 27662 w 55808"/>
                <a:gd name="connsiteY5" fmla="*/ -320 h 208872"/>
                <a:gd name="connsiteX6" fmla="*/ -238 w 55808"/>
                <a:gd name="connsiteY6" fmla="*/ 27398 h 208872"/>
                <a:gd name="connsiteX7" fmla="*/ 537 w 55808"/>
                <a:gd name="connsiteY7" fmla="*/ 34007 h 208872"/>
                <a:gd name="connsiteX8" fmla="*/ 13900 w 55808"/>
                <a:gd name="connsiteY8" fmla="*/ 145038 h 208872"/>
                <a:gd name="connsiteX9" fmla="*/ 27662 w 55808"/>
                <a:gd name="connsiteY9" fmla="*/ 158800 h 208872"/>
                <a:gd name="connsiteX10" fmla="*/ 41424 w 55808"/>
                <a:gd name="connsiteY10" fmla="*/ 145038 h 208872"/>
                <a:gd name="connsiteX11" fmla="*/ 54787 w 55808"/>
                <a:gd name="connsiteY11" fmla="*/ 34019 h 208872"/>
                <a:gd name="connsiteX12" fmla="*/ 34285 w 55808"/>
                <a:gd name="connsiteY12" fmla="*/ 457 h 208872"/>
                <a:gd name="connsiteX13" fmla="*/ 27662 w 55808"/>
                <a:gd name="connsiteY13" fmla="*/ -320 h 20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808" h="208872">
                  <a:moveTo>
                    <a:pt x="45606" y="190608"/>
                  </a:moveTo>
                  <a:cubicBezTo>
                    <a:pt x="45606" y="200519"/>
                    <a:pt x="37574" y="208552"/>
                    <a:pt x="27662" y="208552"/>
                  </a:cubicBezTo>
                  <a:cubicBezTo>
                    <a:pt x="17752" y="208552"/>
                    <a:pt x="9718" y="200519"/>
                    <a:pt x="9718" y="190608"/>
                  </a:cubicBezTo>
                  <a:cubicBezTo>
                    <a:pt x="9718" y="180696"/>
                    <a:pt x="17752" y="172663"/>
                    <a:pt x="27662" y="172663"/>
                  </a:cubicBezTo>
                  <a:cubicBezTo>
                    <a:pt x="37574" y="172663"/>
                    <a:pt x="45606" y="180696"/>
                    <a:pt x="45606" y="190608"/>
                  </a:cubicBezTo>
                  <a:close/>
                  <a:moveTo>
                    <a:pt x="27662" y="-320"/>
                  </a:moveTo>
                  <a:cubicBezTo>
                    <a:pt x="12303" y="-370"/>
                    <a:pt x="-187" y="12040"/>
                    <a:pt x="-238" y="27398"/>
                  </a:cubicBezTo>
                  <a:cubicBezTo>
                    <a:pt x="-245" y="29625"/>
                    <a:pt x="16" y="31843"/>
                    <a:pt x="537" y="34007"/>
                  </a:cubicBezTo>
                  <a:lnTo>
                    <a:pt x="13900" y="145038"/>
                  </a:lnTo>
                  <a:cubicBezTo>
                    <a:pt x="13900" y="152639"/>
                    <a:pt x="20062" y="158800"/>
                    <a:pt x="27662" y="158800"/>
                  </a:cubicBezTo>
                  <a:cubicBezTo>
                    <a:pt x="35264" y="158800"/>
                    <a:pt x="41424" y="152639"/>
                    <a:pt x="41424" y="145038"/>
                  </a:cubicBezTo>
                  <a:lnTo>
                    <a:pt x="54787" y="34019"/>
                  </a:lnTo>
                  <a:cubicBezTo>
                    <a:pt x="58393" y="19090"/>
                    <a:pt x="49215" y="4064"/>
                    <a:pt x="34285" y="457"/>
                  </a:cubicBezTo>
                  <a:cubicBezTo>
                    <a:pt x="32115" y="-67"/>
                    <a:pt x="29893" y="-328"/>
                    <a:pt x="27662" y="-320"/>
                  </a:cubicBezTo>
                  <a:close/>
                </a:path>
              </a:pathLst>
            </a:custGeom>
            <a:solidFill>
              <a:schemeClr val="bg1"/>
            </a:solidFill>
            <a:ln w="2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84" name="圖形 73">
            <a:extLst>
              <a:ext uri="{FF2B5EF4-FFF2-40B4-BE49-F238E27FC236}">
                <a16:creationId xmlns:a16="http://schemas.microsoft.com/office/drawing/2014/main" id="{169A6FB2-710A-4C8C-AD67-E244D8921330}"/>
              </a:ext>
            </a:extLst>
          </p:cNvPr>
          <p:cNvGrpSpPr/>
          <p:nvPr/>
        </p:nvGrpSpPr>
        <p:grpSpPr>
          <a:xfrm>
            <a:off x="7403187" y="2196153"/>
            <a:ext cx="609676" cy="548309"/>
            <a:chOff x="4480210" y="2046069"/>
            <a:chExt cx="444082" cy="399383"/>
          </a:xfrm>
        </p:grpSpPr>
        <p:sp>
          <p:nvSpPr>
            <p:cNvPr id="85" name="手繪多邊形: 圖案 84">
              <a:extLst>
                <a:ext uri="{FF2B5EF4-FFF2-40B4-BE49-F238E27FC236}">
                  <a16:creationId xmlns:a16="http://schemas.microsoft.com/office/drawing/2014/main" id="{EB26B224-D81C-4893-B90C-FBD4296E0BCC}"/>
                </a:ext>
              </a:extLst>
            </p:cNvPr>
            <p:cNvSpPr/>
            <p:nvPr/>
          </p:nvSpPr>
          <p:spPr>
            <a:xfrm>
              <a:off x="4480210" y="2046069"/>
              <a:ext cx="444082" cy="399383"/>
            </a:xfrm>
            <a:custGeom>
              <a:avLst/>
              <a:gdLst>
                <a:gd name="connsiteX0" fmla="*/ 221803 w 444082"/>
                <a:gd name="connsiteY0" fmla="*/ 18209 h 399383"/>
                <a:gd name="connsiteX1" fmla="*/ 254086 w 444082"/>
                <a:gd name="connsiteY1" fmla="*/ 36850 h 399383"/>
                <a:gd name="connsiteX2" fmla="*/ 420240 w 444082"/>
                <a:gd name="connsiteY2" fmla="*/ 324639 h 399383"/>
                <a:gd name="connsiteX3" fmla="*/ 406595 w 444082"/>
                <a:gd name="connsiteY3" fmla="*/ 375565 h 399383"/>
                <a:gd name="connsiteX4" fmla="*/ 387957 w 444082"/>
                <a:gd name="connsiteY4" fmla="*/ 380560 h 399383"/>
                <a:gd name="connsiteX5" fmla="*/ 55650 w 444082"/>
                <a:gd name="connsiteY5" fmla="*/ 380560 h 399383"/>
                <a:gd name="connsiteX6" fmla="*/ 18372 w 444082"/>
                <a:gd name="connsiteY6" fmla="*/ 343276 h 399383"/>
                <a:gd name="connsiteX7" fmla="*/ 23367 w 444082"/>
                <a:gd name="connsiteY7" fmla="*/ 324639 h 399383"/>
                <a:gd name="connsiteX8" fmla="*/ 189520 w 444082"/>
                <a:gd name="connsiteY8" fmla="*/ 36850 h 399383"/>
                <a:gd name="connsiteX9" fmla="*/ 221803 w 444082"/>
                <a:gd name="connsiteY9" fmla="*/ 18209 h 399383"/>
                <a:gd name="connsiteX10" fmla="*/ 221803 w 444082"/>
                <a:gd name="connsiteY10" fmla="*/ -312 h 399383"/>
                <a:gd name="connsiteX11" fmla="*/ 173481 w 444082"/>
                <a:gd name="connsiteY11" fmla="*/ 27585 h 399383"/>
                <a:gd name="connsiteX12" fmla="*/ 7327 w 444082"/>
                <a:gd name="connsiteY12" fmla="*/ 315365 h 399383"/>
                <a:gd name="connsiteX13" fmla="*/ 7327 w 444082"/>
                <a:gd name="connsiteY13" fmla="*/ 371164 h 399383"/>
                <a:gd name="connsiteX14" fmla="*/ 55650 w 444082"/>
                <a:gd name="connsiteY14" fmla="*/ 399064 h 399383"/>
                <a:gd name="connsiteX15" fmla="*/ 387957 w 444082"/>
                <a:gd name="connsiteY15" fmla="*/ 399064 h 399383"/>
                <a:gd name="connsiteX16" fmla="*/ 436280 w 444082"/>
                <a:gd name="connsiteY16" fmla="*/ 371164 h 399383"/>
                <a:gd name="connsiteX17" fmla="*/ 436280 w 444082"/>
                <a:gd name="connsiteY17" fmla="*/ 315365 h 399383"/>
                <a:gd name="connsiteX18" fmla="*/ 270126 w 444082"/>
                <a:gd name="connsiteY18" fmla="*/ 27576 h 399383"/>
                <a:gd name="connsiteX19" fmla="*/ 221803 w 444082"/>
                <a:gd name="connsiteY19" fmla="*/ -320 h 39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44082" h="399383">
                  <a:moveTo>
                    <a:pt x="221803" y="18209"/>
                  </a:moveTo>
                  <a:cubicBezTo>
                    <a:pt x="235143" y="18131"/>
                    <a:pt x="247487" y="25258"/>
                    <a:pt x="254086" y="36850"/>
                  </a:cubicBezTo>
                  <a:lnTo>
                    <a:pt x="420240" y="324639"/>
                  </a:lnTo>
                  <a:cubicBezTo>
                    <a:pt x="430536" y="342469"/>
                    <a:pt x="424426" y="365269"/>
                    <a:pt x="406595" y="375565"/>
                  </a:cubicBezTo>
                  <a:cubicBezTo>
                    <a:pt x="400927" y="378836"/>
                    <a:pt x="394499" y="380560"/>
                    <a:pt x="387957" y="380560"/>
                  </a:cubicBezTo>
                  <a:lnTo>
                    <a:pt x="55650" y="380560"/>
                  </a:lnTo>
                  <a:cubicBezTo>
                    <a:pt x="35060" y="380557"/>
                    <a:pt x="18370" y="363865"/>
                    <a:pt x="18372" y="343276"/>
                  </a:cubicBezTo>
                  <a:cubicBezTo>
                    <a:pt x="18372" y="336732"/>
                    <a:pt x="20095" y="330306"/>
                    <a:pt x="23367" y="324639"/>
                  </a:cubicBezTo>
                  <a:lnTo>
                    <a:pt x="189520" y="36850"/>
                  </a:lnTo>
                  <a:cubicBezTo>
                    <a:pt x="196121" y="25258"/>
                    <a:pt x="208464" y="18131"/>
                    <a:pt x="221803" y="18209"/>
                  </a:cubicBezTo>
                  <a:close/>
                  <a:moveTo>
                    <a:pt x="221803" y="-312"/>
                  </a:moveTo>
                  <a:cubicBezTo>
                    <a:pt x="201634" y="-312"/>
                    <a:pt x="183570" y="10118"/>
                    <a:pt x="173481" y="27585"/>
                  </a:cubicBezTo>
                  <a:lnTo>
                    <a:pt x="7327" y="315365"/>
                  </a:lnTo>
                  <a:cubicBezTo>
                    <a:pt x="-2759" y="332840"/>
                    <a:pt x="-2759" y="353691"/>
                    <a:pt x="7327" y="371164"/>
                  </a:cubicBezTo>
                  <a:cubicBezTo>
                    <a:pt x="17413" y="388637"/>
                    <a:pt x="35477" y="399064"/>
                    <a:pt x="55650" y="399064"/>
                  </a:cubicBezTo>
                  <a:lnTo>
                    <a:pt x="387957" y="399064"/>
                  </a:lnTo>
                  <a:cubicBezTo>
                    <a:pt x="408130" y="399064"/>
                    <a:pt x="426193" y="388634"/>
                    <a:pt x="436280" y="371164"/>
                  </a:cubicBezTo>
                  <a:cubicBezTo>
                    <a:pt x="446366" y="353694"/>
                    <a:pt x="446366" y="332834"/>
                    <a:pt x="436280" y="315365"/>
                  </a:cubicBezTo>
                  <a:lnTo>
                    <a:pt x="270126" y="27576"/>
                  </a:lnTo>
                  <a:cubicBezTo>
                    <a:pt x="260037" y="10101"/>
                    <a:pt x="241973" y="-320"/>
                    <a:pt x="221803" y="-320"/>
                  </a:cubicBezTo>
                  <a:close/>
                </a:path>
              </a:pathLst>
            </a:custGeom>
            <a:solidFill>
              <a:schemeClr val="bg1"/>
            </a:solidFill>
            <a:ln w="2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6" name="手繪多邊形: 圖案 85">
              <a:extLst>
                <a:ext uri="{FF2B5EF4-FFF2-40B4-BE49-F238E27FC236}">
                  <a16:creationId xmlns:a16="http://schemas.microsoft.com/office/drawing/2014/main" id="{3A225545-59AD-4F27-BB17-3B17F519FD4A}"/>
                </a:ext>
              </a:extLst>
            </p:cNvPr>
            <p:cNvSpPr/>
            <p:nvPr/>
          </p:nvSpPr>
          <p:spPr>
            <a:xfrm>
              <a:off x="4511129" y="2076935"/>
              <a:ext cx="382242" cy="337650"/>
            </a:xfrm>
            <a:custGeom>
              <a:avLst/>
              <a:gdLst>
                <a:gd name="connsiteX0" fmla="*/ 3139 w 382242"/>
                <a:gd name="connsiteY0" fmla="*/ 299933 h 337650"/>
                <a:gd name="connsiteX1" fmla="*/ 169293 w 382242"/>
                <a:gd name="connsiteY1" fmla="*/ 12144 h 337650"/>
                <a:gd name="connsiteX2" fmla="*/ 212474 w 382242"/>
                <a:gd name="connsiteY2" fmla="*/ 12144 h 337650"/>
                <a:gd name="connsiteX3" fmla="*/ 378628 w 382242"/>
                <a:gd name="connsiteY3" fmla="*/ 299933 h 337650"/>
                <a:gd name="connsiteX4" fmla="*/ 357037 w 382242"/>
                <a:gd name="connsiteY4" fmla="*/ 337330 h 337650"/>
                <a:gd name="connsiteX5" fmla="*/ 24730 w 382242"/>
                <a:gd name="connsiteY5" fmla="*/ 337330 h 337650"/>
                <a:gd name="connsiteX6" fmla="*/ 3139 w 382242"/>
                <a:gd name="connsiteY6" fmla="*/ 299933 h 33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2242" h="337650">
                  <a:moveTo>
                    <a:pt x="3139" y="299933"/>
                  </a:moveTo>
                  <a:lnTo>
                    <a:pt x="169293" y="12144"/>
                  </a:lnTo>
                  <a:cubicBezTo>
                    <a:pt x="178904" y="-4475"/>
                    <a:pt x="202877" y="-4475"/>
                    <a:pt x="212474" y="12144"/>
                  </a:cubicBezTo>
                  <a:lnTo>
                    <a:pt x="378628" y="299933"/>
                  </a:lnTo>
                  <a:cubicBezTo>
                    <a:pt x="388222" y="316555"/>
                    <a:pt x="376228" y="337330"/>
                    <a:pt x="357037" y="337330"/>
                  </a:cubicBezTo>
                  <a:lnTo>
                    <a:pt x="24730" y="337330"/>
                  </a:lnTo>
                  <a:cubicBezTo>
                    <a:pt x="5539" y="337330"/>
                    <a:pt x="-6455" y="316555"/>
                    <a:pt x="3139" y="299933"/>
                  </a:cubicBezTo>
                  <a:close/>
                </a:path>
              </a:pathLst>
            </a:custGeom>
            <a:solidFill>
              <a:srgbClr val="C00000"/>
            </a:solidFill>
            <a:ln w="2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7" name="手繪多邊形: 圖案 86">
              <a:extLst>
                <a:ext uri="{FF2B5EF4-FFF2-40B4-BE49-F238E27FC236}">
                  <a16:creationId xmlns:a16="http://schemas.microsoft.com/office/drawing/2014/main" id="{6975B2F6-E853-4E7F-817D-9C95C2F0AFB3}"/>
                </a:ext>
              </a:extLst>
            </p:cNvPr>
            <p:cNvSpPr/>
            <p:nvPr/>
          </p:nvSpPr>
          <p:spPr>
            <a:xfrm>
              <a:off x="4674351" y="2172052"/>
              <a:ext cx="55808" cy="208872"/>
            </a:xfrm>
            <a:custGeom>
              <a:avLst/>
              <a:gdLst>
                <a:gd name="connsiteX0" fmla="*/ 45606 w 55808"/>
                <a:gd name="connsiteY0" fmla="*/ 190608 h 208872"/>
                <a:gd name="connsiteX1" fmla="*/ 27662 w 55808"/>
                <a:gd name="connsiteY1" fmla="*/ 208552 h 208872"/>
                <a:gd name="connsiteX2" fmla="*/ 9718 w 55808"/>
                <a:gd name="connsiteY2" fmla="*/ 190608 h 208872"/>
                <a:gd name="connsiteX3" fmla="*/ 27662 w 55808"/>
                <a:gd name="connsiteY3" fmla="*/ 172663 h 208872"/>
                <a:gd name="connsiteX4" fmla="*/ 45606 w 55808"/>
                <a:gd name="connsiteY4" fmla="*/ 190608 h 208872"/>
                <a:gd name="connsiteX5" fmla="*/ 27662 w 55808"/>
                <a:gd name="connsiteY5" fmla="*/ -320 h 208872"/>
                <a:gd name="connsiteX6" fmla="*/ -238 w 55808"/>
                <a:gd name="connsiteY6" fmla="*/ 27398 h 208872"/>
                <a:gd name="connsiteX7" fmla="*/ 537 w 55808"/>
                <a:gd name="connsiteY7" fmla="*/ 34007 h 208872"/>
                <a:gd name="connsiteX8" fmla="*/ 13900 w 55808"/>
                <a:gd name="connsiteY8" fmla="*/ 145038 h 208872"/>
                <a:gd name="connsiteX9" fmla="*/ 27662 w 55808"/>
                <a:gd name="connsiteY9" fmla="*/ 158800 h 208872"/>
                <a:gd name="connsiteX10" fmla="*/ 41424 w 55808"/>
                <a:gd name="connsiteY10" fmla="*/ 145038 h 208872"/>
                <a:gd name="connsiteX11" fmla="*/ 54787 w 55808"/>
                <a:gd name="connsiteY11" fmla="*/ 34019 h 208872"/>
                <a:gd name="connsiteX12" fmla="*/ 34285 w 55808"/>
                <a:gd name="connsiteY12" fmla="*/ 457 h 208872"/>
                <a:gd name="connsiteX13" fmla="*/ 27662 w 55808"/>
                <a:gd name="connsiteY13" fmla="*/ -320 h 20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808" h="208872">
                  <a:moveTo>
                    <a:pt x="45606" y="190608"/>
                  </a:moveTo>
                  <a:cubicBezTo>
                    <a:pt x="45606" y="200519"/>
                    <a:pt x="37574" y="208552"/>
                    <a:pt x="27662" y="208552"/>
                  </a:cubicBezTo>
                  <a:cubicBezTo>
                    <a:pt x="17752" y="208552"/>
                    <a:pt x="9718" y="200519"/>
                    <a:pt x="9718" y="190608"/>
                  </a:cubicBezTo>
                  <a:cubicBezTo>
                    <a:pt x="9718" y="180696"/>
                    <a:pt x="17752" y="172663"/>
                    <a:pt x="27662" y="172663"/>
                  </a:cubicBezTo>
                  <a:cubicBezTo>
                    <a:pt x="37574" y="172663"/>
                    <a:pt x="45606" y="180696"/>
                    <a:pt x="45606" y="190608"/>
                  </a:cubicBezTo>
                  <a:close/>
                  <a:moveTo>
                    <a:pt x="27662" y="-320"/>
                  </a:moveTo>
                  <a:cubicBezTo>
                    <a:pt x="12303" y="-370"/>
                    <a:pt x="-187" y="12040"/>
                    <a:pt x="-238" y="27398"/>
                  </a:cubicBezTo>
                  <a:cubicBezTo>
                    <a:pt x="-245" y="29625"/>
                    <a:pt x="16" y="31843"/>
                    <a:pt x="537" y="34007"/>
                  </a:cubicBezTo>
                  <a:lnTo>
                    <a:pt x="13900" y="145038"/>
                  </a:lnTo>
                  <a:cubicBezTo>
                    <a:pt x="13900" y="152639"/>
                    <a:pt x="20062" y="158800"/>
                    <a:pt x="27662" y="158800"/>
                  </a:cubicBezTo>
                  <a:cubicBezTo>
                    <a:pt x="35264" y="158800"/>
                    <a:pt x="41424" y="152639"/>
                    <a:pt x="41424" y="145038"/>
                  </a:cubicBezTo>
                  <a:lnTo>
                    <a:pt x="54787" y="34019"/>
                  </a:lnTo>
                  <a:cubicBezTo>
                    <a:pt x="58393" y="19090"/>
                    <a:pt x="49215" y="4064"/>
                    <a:pt x="34285" y="457"/>
                  </a:cubicBezTo>
                  <a:cubicBezTo>
                    <a:pt x="32115" y="-67"/>
                    <a:pt x="29893" y="-328"/>
                    <a:pt x="27662" y="-320"/>
                  </a:cubicBezTo>
                  <a:close/>
                </a:path>
              </a:pathLst>
            </a:custGeom>
            <a:solidFill>
              <a:schemeClr val="bg1"/>
            </a:solidFill>
            <a:ln w="2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88" name="圖形 73">
            <a:extLst>
              <a:ext uri="{FF2B5EF4-FFF2-40B4-BE49-F238E27FC236}">
                <a16:creationId xmlns:a16="http://schemas.microsoft.com/office/drawing/2014/main" id="{0980B16D-B7B5-4BA1-94DC-3C25778FD22C}"/>
              </a:ext>
            </a:extLst>
          </p:cNvPr>
          <p:cNvGrpSpPr/>
          <p:nvPr/>
        </p:nvGrpSpPr>
        <p:grpSpPr>
          <a:xfrm>
            <a:off x="7403187" y="3719300"/>
            <a:ext cx="609676" cy="548309"/>
            <a:chOff x="4480210" y="2046069"/>
            <a:chExt cx="444082" cy="399383"/>
          </a:xfrm>
        </p:grpSpPr>
        <p:sp>
          <p:nvSpPr>
            <p:cNvPr id="89" name="手繪多邊形: 圖案 88">
              <a:extLst>
                <a:ext uri="{FF2B5EF4-FFF2-40B4-BE49-F238E27FC236}">
                  <a16:creationId xmlns:a16="http://schemas.microsoft.com/office/drawing/2014/main" id="{BC1F4AEB-4A1C-4ED4-A287-FE919D9160F0}"/>
                </a:ext>
              </a:extLst>
            </p:cNvPr>
            <p:cNvSpPr/>
            <p:nvPr/>
          </p:nvSpPr>
          <p:spPr>
            <a:xfrm>
              <a:off x="4480210" y="2046069"/>
              <a:ext cx="444082" cy="399383"/>
            </a:xfrm>
            <a:custGeom>
              <a:avLst/>
              <a:gdLst>
                <a:gd name="connsiteX0" fmla="*/ 221803 w 444082"/>
                <a:gd name="connsiteY0" fmla="*/ 18209 h 399383"/>
                <a:gd name="connsiteX1" fmla="*/ 254086 w 444082"/>
                <a:gd name="connsiteY1" fmla="*/ 36850 h 399383"/>
                <a:gd name="connsiteX2" fmla="*/ 420240 w 444082"/>
                <a:gd name="connsiteY2" fmla="*/ 324639 h 399383"/>
                <a:gd name="connsiteX3" fmla="*/ 406595 w 444082"/>
                <a:gd name="connsiteY3" fmla="*/ 375565 h 399383"/>
                <a:gd name="connsiteX4" fmla="*/ 387957 w 444082"/>
                <a:gd name="connsiteY4" fmla="*/ 380560 h 399383"/>
                <a:gd name="connsiteX5" fmla="*/ 55650 w 444082"/>
                <a:gd name="connsiteY5" fmla="*/ 380560 h 399383"/>
                <a:gd name="connsiteX6" fmla="*/ 18372 w 444082"/>
                <a:gd name="connsiteY6" fmla="*/ 343276 h 399383"/>
                <a:gd name="connsiteX7" fmla="*/ 23367 w 444082"/>
                <a:gd name="connsiteY7" fmla="*/ 324639 h 399383"/>
                <a:gd name="connsiteX8" fmla="*/ 189520 w 444082"/>
                <a:gd name="connsiteY8" fmla="*/ 36850 h 399383"/>
                <a:gd name="connsiteX9" fmla="*/ 221803 w 444082"/>
                <a:gd name="connsiteY9" fmla="*/ 18209 h 399383"/>
                <a:gd name="connsiteX10" fmla="*/ 221803 w 444082"/>
                <a:gd name="connsiteY10" fmla="*/ -312 h 399383"/>
                <a:gd name="connsiteX11" fmla="*/ 173481 w 444082"/>
                <a:gd name="connsiteY11" fmla="*/ 27585 h 399383"/>
                <a:gd name="connsiteX12" fmla="*/ 7327 w 444082"/>
                <a:gd name="connsiteY12" fmla="*/ 315365 h 399383"/>
                <a:gd name="connsiteX13" fmla="*/ 7327 w 444082"/>
                <a:gd name="connsiteY13" fmla="*/ 371164 h 399383"/>
                <a:gd name="connsiteX14" fmla="*/ 55650 w 444082"/>
                <a:gd name="connsiteY14" fmla="*/ 399064 h 399383"/>
                <a:gd name="connsiteX15" fmla="*/ 387957 w 444082"/>
                <a:gd name="connsiteY15" fmla="*/ 399064 h 399383"/>
                <a:gd name="connsiteX16" fmla="*/ 436280 w 444082"/>
                <a:gd name="connsiteY16" fmla="*/ 371164 h 399383"/>
                <a:gd name="connsiteX17" fmla="*/ 436280 w 444082"/>
                <a:gd name="connsiteY17" fmla="*/ 315365 h 399383"/>
                <a:gd name="connsiteX18" fmla="*/ 270126 w 444082"/>
                <a:gd name="connsiteY18" fmla="*/ 27576 h 399383"/>
                <a:gd name="connsiteX19" fmla="*/ 221803 w 444082"/>
                <a:gd name="connsiteY19" fmla="*/ -320 h 399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44082" h="399383">
                  <a:moveTo>
                    <a:pt x="221803" y="18209"/>
                  </a:moveTo>
                  <a:cubicBezTo>
                    <a:pt x="235143" y="18131"/>
                    <a:pt x="247487" y="25258"/>
                    <a:pt x="254086" y="36850"/>
                  </a:cubicBezTo>
                  <a:lnTo>
                    <a:pt x="420240" y="324639"/>
                  </a:lnTo>
                  <a:cubicBezTo>
                    <a:pt x="430536" y="342469"/>
                    <a:pt x="424426" y="365269"/>
                    <a:pt x="406595" y="375565"/>
                  </a:cubicBezTo>
                  <a:cubicBezTo>
                    <a:pt x="400927" y="378836"/>
                    <a:pt x="394499" y="380560"/>
                    <a:pt x="387957" y="380560"/>
                  </a:cubicBezTo>
                  <a:lnTo>
                    <a:pt x="55650" y="380560"/>
                  </a:lnTo>
                  <a:cubicBezTo>
                    <a:pt x="35060" y="380557"/>
                    <a:pt x="18370" y="363865"/>
                    <a:pt x="18372" y="343276"/>
                  </a:cubicBezTo>
                  <a:cubicBezTo>
                    <a:pt x="18372" y="336732"/>
                    <a:pt x="20095" y="330306"/>
                    <a:pt x="23367" y="324639"/>
                  </a:cubicBezTo>
                  <a:lnTo>
                    <a:pt x="189520" y="36850"/>
                  </a:lnTo>
                  <a:cubicBezTo>
                    <a:pt x="196121" y="25258"/>
                    <a:pt x="208464" y="18131"/>
                    <a:pt x="221803" y="18209"/>
                  </a:cubicBezTo>
                  <a:close/>
                  <a:moveTo>
                    <a:pt x="221803" y="-312"/>
                  </a:moveTo>
                  <a:cubicBezTo>
                    <a:pt x="201634" y="-312"/>
                    <a:pt x="183570" y="10118"/>
                    <a:pt x="173481" y="27585"/>
                  </a:cubicBezTo>
                  <a:lnTo>
                    <a:pt x="7327" y="315365"/>
                  </a:lnTo>
                  <a:cubicBezTo>
                    <a:pt x="-2759" y="332840"/>
                    <a:pt x="-2759" y="353691"/>
                    <a:pt x="7327" y="371164"/>
                  </a:cubicBezTo>
                  <a:cubicBezTo>
                    <a:pt x="17413" y="388637"/>
                    <a:pt x="35477" y="399064"/>
                    <a:pt x="55650" y="399064"/>
                  </a:cubicBezTo>
                  <a:lnTo>
                    <a:pt x="387957" y="399064"/>
                  </a:lnTo>
                  <a:cubicBezTo>
                    <a:pt x="408130" y="399064"/>
                    <a:pt x="426193" y="388634"/>
                    <a:pt x="436280" y="371164"/>
                  </a:cubicBezTo>
                  <a:cubicBezTo>
                    <a:pt x="446366" y="353694"/>
                    <a:pt x="446366" y="332834"/>
                    <a:pt x="436280" y="315365"/>
                  </a:cubicBezTo>
                  <a:lnTo>
                    <a:pt x="270126" y="27576"/>
                  </a:lnTo>
                  <a:cubicBezTo>
                    <a:pt x="260037" y="10101"/>
                    <a:pt x="241973" y="-320"/>
                    <a:pt x="221803" y="-320"/>
                  </a:cubicBezTo>
                  <a:close/>
                </a:path>
              </a:pathLst>
            </a:custGeom>
            <a:solidFill>
              <a:schemeClr val="bg1"/>
            </a:solidFill>
            <a:ln w="2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0" name="手繪多邊形: 圖案 89">
              <a:extLst>
                <a:ext uri="{FF2B5EF4-FFF2-40B4-BE49-F238E27FC236}">
                  <a16:creationId xmlns:a16="http://schemas.microsoft.com/office/drawing/2014/main" id="{F755516F-D07C-42FC-894E-E1ADC24F05FE}"/>
                </a:ext>
              </a:extLst>
            </p:cNvPr>
            <p:cNvSpPr/>
            <p:nvPr/>
          </p:nvSpPr>
          <p:spPr>
            <a:xfrm>
              <a:off x="4511129" y="2076935"/>
              <a:ext cx="382242" cy="337650"/>
            </a:xfrm>
            <a:custGeom>
              <a:avLst/>
              <a:gdLst>
                <a:gd name="connsiteX0" fmla="*/ 3139 w 382242"/>
                <a:gd name="connsiteY0" fmla="*/ 299933 h 337650"/>
                <a:gd name="connsiteX1" fmla="*/ 169293 w 382242"/>
                <a:gd name="connsiteY1" fmla="*/ 12144 h 337650"/>
                <a:gd name="connsiteX2" fmla="*/ 212474 w 382242"/>
                <a:gd name="connsiteY2" fmla="*/ 12144 h 337650"/>
                <a:gd name="connsiteX3" fmla="*/ 378628 w 382242"/>
                <a:gd name="connsiteY3" fmla="*/ 299933 h 337650"/>
                <a:gd name="connsiteX4" fmla="*/ 357037 w 382242"/>
                <a:gd name="connsiteY4" fmla="*/ 337330 h 337650"/>
                <a:gd name="connsiteX5" fmla="*/ 24730 w 382242"/>
                <a:gd name="connsiteY5" fmla="*/ 337330 h 337650"/>
                <a:gd name="connsiteX6" fmla="*/ 3139 w 382242"/>
                <a:gd name="connsiteY6" fmla="*/ 299933 h 33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2242" h="337650">
                  <a:moveTo>
                    <a:pt x="3139" y="299933"/>
                  </a:moveTo>
                  <a:lnTo>
                    <a:pt x="169293" y="12144"/>
                  </a:lnTo>
                  <a:cubicBezTo>
                    <a:pt x="178904" y="-4475"/>
                    <a:pt x="202877" y="-4475"/>
                    <a:pt x="212474" y="12144"/>
                  </a:cubicBezTo>
                  <a:lnTo>
                    <a:pt x="378628" y="299933"/>
                  </a:lnTo>
                  <a:cubicBezTo>
                    <a:pt x="388222" y="316555"/>
                    <a:pt x="376228" y="337330"/>
                    <a:pt x="357037" y="337330"/>
                  </a:cubicBezTo>
                  <a:lnTo>
                    <a:pt x="24730" y="337330"/>
                  </a:lnTo>
                  <a:cubicBezTo>
                    <a:pt x="5539" y="337330"/>
                    <a:pt x="-6455" y="316555"/>
                    <a:pt x="3139" y="299933"/>
                  </a:cubicBezTo>
                  <a:close/>
                </a:path>
              </a:pathLst>
            </a:custGeom>
            <a:solidFill>
              <a:srgbClr val="C00000"/>
            </a:solidFill>
            <a:ln w="2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1" name="手繪多邊形: 圖案 90">
              <a:extLst>
                <a:ext uri="{FF2B5EF4-FFF2-40B4-BE49-F238E27FC236}">
                  <a16:creationId xmlns:a16="http://schemas.microsoft.com/office/drawing/2014/main" id="{89E37BE2-A2EE-465D-A78B-749808B1DCB3}"/>
                </a:ext>
              </a:extLst>
            </p:cNvPr>
            <p:cNvSpPr/>
            <p:nvPr/>
          </p:nvSpPr>
          <p:spPr>
            <a:xfrm>
              <a:off x="4674351" y="2172052"/>
              <a:ext cx="55808" cy="208872"/>
            </a:xfrm>
            <a:custGeom>
              <a:avLst/>
              <a:gdLst>
                <a:gd name="connsiteX0" fmla="*/ 45606 w 55808"/>
                <a:gd name="connsiteY0" fmla="*/ 190608 h 208872"/>
                <a:gd name="connsiteX1" fmla="*/ 27662 w 55808"/>
                <a:gd name="connsiteY1" fmla="*/ 208552 h 208872"/>
                <a:gd name="connsiteX2" fmla="*/ 9718 w 55808"/>
                <a:gd name="connsiteY2" fmla="*/ 190608 h 208872"/>
                <a:gd name="connsiteX3" fmla="*/ 27662 w 55808"/>
                <a:gd name="connsiteY3" fmla="*/ 172663 h 208872"/>
                <a:gd name="connsiteX4" fmla="*/ 45606 w 55808"/>
                <a:gd name="connsiteY4" fmla="*/ 190608 h 208872"/>
                <a:gd name="connsiteX5" fmla="*/ 27662 w 55808"/>
                <a:gd name="connsiteY5" fmla="*/ -320 h 208872"/>
                <a:gd name="connsiteX6" fmla="*/ -238 w 55808"/>
                <a:gd name="connsiteY6" fmla="*/ 27398 h 208872"/>
                <a:gd name="connsiteX7" fmla="*/ 537 w 55808"/>
                <a:gd name="connsiteY7" fmla="*/ 34007 h 208872"/>
                <a:gd name="connsiteX8" fmla="*/ 13900 w 55808"/>
                <a:gd name="connsiteY8" fmla="*/ 145038 h 208872"/>
                <a:gd name="connsiteX9" fmla="*/ 27662 w 55808"/>
                <a:gd name="connsiteY9" fmla="*/ 158800 h 208872"/>
                <a:gd name="connsiteX10" fmla="*/ 41424 w 55808"/>
                <a:gd name="connsiteY10" fmla="*/ 145038 h 208872"/>
                <a:gd name="connsiteX11" fmla="*/ 54787 w 55808"/>
                <a:gd name="connsiteY11" fmla="*/ 34019 h 208872"/>
                <a:gd name="connsiteX12" fmla="*/ 34285 w 55808"/>
                <a:gd name="connsiteY12" fmla="*/ 457 h 208872"/>
                <a:gd name="connsiteX13" fmla="*/ 27662 w 55808"/>
                <a:gd name="connsiteY13" fmla="*/ -320 h 20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808" h="208872">
                  <a:moveTo>
                    <a:pt x="45606" y="190608"/>
                  </a:moveTo>
                  <a:cubicBezTo>
                    <a:pt x="45606" y="200519"/>
                    <a:pt x="37574" y="208552"/>
                    <a:pt x="27662" y="208552"/>
                  </a:cubicBezTo>
                  <a:cubicBezTo>
                    <a:pt x="17752" y="208552"/>
                    <a:pt x="9718" y="200519"/>
                    <a:pt x="9718" y="190608"/>
                  </a:cubicBezTo>
                  <a:cubicBezTo>
                    <a:pt x="9718" y="180696"/>
                    <a:pt x="17752" y="172663"/>
                    <a:pt x="27662" y="172663"/>
                  </a:cubicBezTo>
                  <a:cubicBezTo>
                    <a:pt x="37574" y="172663"/>
                    <a:pt x="45606" y="180696"/>
                    <a:pt x="45606" y="190608"/>
                  </a:cubicBezTo>
                  <a:close/>
                  <a:moveTo>
                    <a:pt x="27662" y="-320"/>
                  </a:moveTo>
                  <a:cubicBezTo>
                    <a:pt x="12303" y="-370"/>
                    <a:pt x="-187" y="12040"/>
                    <a:pt x="-238" y="27398"/>
                  </a:cubicBezTo>
                  <a:cubicBezTo>
                    <a:pt x="-245" y="29625"/>
                    <a:pt x="16" y="31843"/>
                    <a:pt x="537" y="34007"/>
                  </a:cubicBezTo>
                  <a:lnTo>
                    <a:pt x="13900" y="145038"/>
                  </a:lnTo>
                  <a:cubicBezTo>
                    <a:pt x="13900" y="152639"/>
                    <a:pt x="20062" y="158800"/>
                    <a:pt x="27662" y="158800"/>
                  </a:cubicBezTo>
                  <a:cubicBezTo>
                    <a:pt x="35264" y="158800"/>
                    <a:pt x="41424" y="152639"/>
                    <a:pt x="41424" y="145038"/>
                  </a:cubicBezTo>
                  <a:lnTo>
                    <a:pt x="54787" y="34019"/>
                  </a:lnTo>
                  <a:cubicBezTo>
                    <a:pt x="58393" y="19090"/>
                    <a:pt x="49215" y="4064"/>
                    <a:pt x="34285" y="457"/>
                  </a:cubicBezTo>
                  <a:cubicBezTo>
                    <a:pt x="32115" y="-67"/>
                    <a:pt x="29893" y="-328"/>
                    <a:pt x="27662" y="-320"/>
                  </a:cubicBezTo>
                  <a:close/>
                </a:path>
              </a:pathLst>
            </a:custGeom>
            <a:solidFill>
              <a:schemeClr val="bg1"/>
            </a:solidFill>
            <a:ln w="2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92" name="群組 91">
            <a:extLst>
              <a:ext uri="{FF2B5EF4-FFF2-40B4-BE49-F238E27FC236}">
                <a16:creationId xmlns:a16="http://schemas.microsoft.com/office/drawing/2014/main" id="{7EAC4A54-ABC3-4C12-B498-A5F5FA4830A2}"/>
              </a:ext>
            </a:extLst>
          </p:cNvPr>
          <p:cNvGrpSpPr/>
          <p:nvPr/>
        </p:nvGrpSpPr>
        <p:grpSpPr>
          <a:xfrm>
            <a:off x="8226787" y="4379289"/>
            <a:ext cx="1737188" cy="890512"/>
            <a:chOff x="4094955" y="2256815"/>
            <a:chExt cx="2779746" cy="1424945"/>
          </a:xfrm>
        </p:grpSpPr>
        <p:grpSp>
          <p:nvGrpSpPr>
            <p:cNvPr id="93" name="群組 92">
              <a:extLst>
                <a:ext uri="{FF2B5EF4-FFF2-40B4-BE49-F238E27FC236}">
                  <a16:creationId xmlns:a16="http://schemas.microsoft.com/office/drawing/2014/main" id="{3C4459A2-D5E7-405E-B89B-6C6FA26A96E5}"/>
                </a:ext>
              </a:extLst>
            </p:cNvPr>
            <p:cNvGrpSpPr/>
            <p:nvPr/>
          </p:nvGrpSpPr>
          <p:grpSpPr>
            <a:xfrm>
              <a:off x="4094955" y="2256815"/>
              <a:ext cx="2779746" cy="1424945"/>
              <a:chOff x="4464948" y="3697745"/>
              <a:chExt cx="2096429" cy="976846"/>
            </a:xfrm>
          </p:grpSpPr>
          <p:sp>
            <p:nvSpPr>
              <p:cNvPr id="95" name="矩形: 圓角 94">
                <a:extLst>
                  <a:ext uri="{FF2B5EF4-FFF2-40B4-BE49-F238E27FC236}">
                    <a16:creationId xmlns:a16="http://schemas.microsoft.com/office/drawing/2014/main" id="{059D648E-DED6-47BD-8C95-53B53B8248EE}"/>
                  </a:ext>
                </a:extLst>
              </p:cNvPr>
              <p:cNvSpPr/>
              <p:nvPr/>
            </p:nvSpPr>
            <p:spPr>
              <a:xfrm>
                <a:off x="4464948" y="3697745"/>
                <a:ext cx="2096429" cy="9768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F25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6" name="矩形: 圓角 95">
                <a:extLst>
                  <a:ext uri="{FF2B5EF4-FFF2-40B4-BE49-F238E27FC236}">
                    <a16:creationId xmlns:a16="http://schemas.microsoft.com/office/drawing/2014/main" id="{D951164A-5128-4242-AD67-40437CD045D9}"/>
                  </a:ext>
                </a:extLst>
              </p:cNvPr>
              <p:cNvSpPr/>
              <p:nvPr/>
            </p:nvSpPr>
            <p:spPr>
              <a:xfrm>
                <a:off x="4514014" y="3752013"/>
                <a:ext cx="1998297" cy="870148"/>
              </a:xfrm>
              <a:prstGeom prst="roundRect">
                <a:avLst>
                  <a:gd name="adj" fmla="val 15455"/>
                </a:avLst>
              </a:prstGeom>
              <a:solidFill>
                <a:srgbClr val="0F2571"/>
              </a:solidFill>
              <a:ln>
                <a:solidFill>
                  <a:srgbClr val="0F25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pic>
          <p:nvPicPr>
            <p:cNvPr id="94" name="圖形 7">
              <a:extLst>
                <a:ext uri="{FF2B5EF4-FFF2-40B4-BE49-F238E27FC236}">
                  <a16:creationId xmlns:a16="http://schemas.microsoft.com/office/drawing/2014/main" id="{F945A412-C7F7-4D7F-BA56-7DA85D492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21285" y="2435109"/>
              <a:ext cx="2527086" cy="1084467"/>
            </a:xfrm>
            <a:prstGeom prst="rect">
              <a:avLst/>
            </a:prstGeom>
          </p:spPr>
        </p:pic>
      </p:grpSp>
      <p:pic>
        <p:nvPicPr>
          <p:cNvPr id="10" name="圖形 9">
            <a:extLst>
              <a:ext uri="{FF2B5EF4-FFF2-40B4-BE49-F238E27FC236}">
                <a16:creationId xmlns:a16="http://schemas.microsoft.com/office/drawing/2014/main" id="{EFE6B5FD-F17D-4134-9277-1B077EC771E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00444" y="2844981"/>
            <a:ext cx="1919681" cy="2090842"/>
          </a:xfrm>
          <a:prstGeom prst="rect">
            <a:avLst/>
          </a:prstGeom>
        </p:spPr>
      </p:pic>
      <p:grpSp>
        <p:nvGrpSpPr>
          <p:cNvPr id="113" name="群組 112">
            <a:extLst>
              <a:ext uri="{FF2B5EF4-FFF2-40B4-BE49-F238E27FC236}">
                <a16:creationId xmlns:a16="http://schemas.microsoft.com/office/drawing/2014/main" id="{B5AA61D8-CD34-4C16-A940-F32C0ED804D1}"/>
              </a:ext>
            </a:extLst>
          </p:cNvPr>
          <p:cNvGrpSpPr/>
          <p:nvPr/>
        </p:nvGrpSpPr>
        <p:grpSpPr>
          <a:xfrm>
            <a:off x="5315939" y="2993518"/>
            <a:ext cx="1631192" cy="1436285"/>
            <a:chOff x="5426591" y="1771119"/>
            <a:chExt cx="1449821" cy="1276586"/>
          </a:xfrm>
        </p:grpSpPr>
        <p:sp>
          <p:nvSpPr>
            <p:cNvPr id="79" name="橢圓 78">
              <a:extLst>
                <a:ext uri="{FF2B5EF4-FFF2-40B4-BE49-F238E27FC236}">
                  <a16:creationId xmlns:a16="http://schemas.microsoft.com/office/drawing/2014/main" id="{0038EB01-EE15-4E22-9147-42D7D00DE5E0}"/>
                </a:ext>
              </a:extLst>
            </p:cNvPr>
            <p:cNvSpPr/>
            <p:nvPr/>
          </p:nvSpPr>
          <p:spPr>
            <a:xfrm>
              <a:off x="5521060" y="1771119"/>
              <a:ext cx="1276586" cy="1276586"/>
            </a:xfrm>
            <a:prstGeom prst="ellipse">
              <a:avLst/>
            </a:prstGeom>
            <a:solidFill>
              <a:schemeClr val="bg1"/>
            </a:solidFill>
            <a:ln w="1301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9" name="文字方塊 108">
              <a:extLst>
                <a:ext uri="{FF2B5EF4-FFF2-40B4-BE49-F238E27FC236}">
                  <a16:creationId xmlns:a16="http://schemas.microsoft.com/office/drawing/2014/main" id="{F60DE1EB-1C36-4763-BBFD-6E5F03CF6529}"/>
                </a:ext>
              </a:extLst>
            </p:cNvPr>
            <p:cNvSpPr txBox="1"/>
            <p:nvPr/>
          </p:nvSpPr>
          <p:spPr>
            <a:xfrm>
              <a:off x="5426591" y="2161001"/>
              <a:ext cx="144982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3200" b="1">
                  <a:latin typeface="Arial" panose="020B0604020202020204" pitchFamily="34" charset="0"/>
                  <a:cs typeface="Arial" panose="020B0604020202020204" pitchFamily="34" charset="0"/>
                </a:rPr>
                <a:t>1GbE </a:t>
              </a:r>
              <a:endParaRPr lang="zh-TW" alt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1" name="圖形 120">
            <a:extLst>
              <a:ext uri="{FF2B5EF4-FFF2-40B4-BE49-F238E27FC236}">
                <a16:creationId xmlns:a16="http://schemas.microsoft.com/office/drawing/2014/main" id="{817F8E20-D5A6-4F1B-99CA-090E82C517D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18864" y="327977"/>
            <a:ext cx="917321" cy="148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79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9DE673-216A-454D-BAB2-58EC7BF53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/>
                <a:ea typeface="微軟正黑體"/>
              </a:rPr>
              <a:t>換交換器的考量</a:t>
            </a: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C4EF7AEF-2AD1-4855-9187-39B250177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958" y="1522208"/>
            <a:ext cx="3069081" cy="5541396"/>
          </a:xfrm>
          <a:prstGeom prst="rect">
            <a:avLst/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8641B855-9A95-4CF3-BC8F-A86258C804BD}"/>
              </a:ext>
            </a:extLst>
          </p:cNvPr>
          <p:cNvGrpSpPr/>
          <p:nvPr/>
        </p:nvGrpSpPr>
        <p:grpSpPr>
          <a:xfrm>
            <a:off x="7849220" y="1884811"/>
            <a:ext cx="2779746" cy="1424945"/>
            <a:chOff x="4464948" y="3697745"/>
            <a:chExt cx="2096429" cy="976846"/>
          </a:xfrm>
        </p:grpSpPr>
        <p:sp>
          <p:nvSpPr>
            <p:cNvPr id="21" name="矩形: 圓角 20">
              <a:extLst>
                <a:ext uri="{FF2B5EF4-FFF2-40B4-BE49-F238E27FC236}">
                  <a16:creationId xmlns:a16="http://schemas.microsoft.com/office/drawing/2014/main" id="{BCD458B1-1B6C-44D8-81B3-45CC55BEFE2D}"/>
                </a:ext>
              </a:extLst>
            </p:cNvPr>
            <p:cNvSpPr/>
            <p:nvPr/>
          </p:nvSpPr>
          <p:spPr>
            <a:xfrm>
              <a:off x="4464948" y="3697745"/>
              <a:ext cx="2096429" cy="9768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矩形: 圓角 21">
              <a:extLst>
                <a:ext uri="{FF2B5EF4-FFF2-40B4-BE49-F238E27FC236}">
                  <a16:creationId xmlns:a16="http://schemas.microsoft.com/office/drawing/2014/main" id="{08A068FA-9590-491F-9375-C46E467844A5}"/>
                </a:ext>
              </a:extLst>
            </p:cNvPr>
            <p:cNvSpPr/>
            <p:nvPr/>
          </p:nvSpPr>
          <p:spPr>
            <a:xfrm>
              <a:off x="4514014" y="3752013"/>
              <a:ext cx="1998297" cy="870148"/>
            </a:xfrm>
            <a:prstGeom prst="roundRect">
              <a:avLst>
                <a:gd name="adj" fmla="val 15455"/>
              </a:avLst>
            </a:prstGeom>
            <a:solidFill>
              <a:srgbClr val="0F257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945636B6-6F20-4130-9580-5717A3279645}"/>
              </a:ext>
            </a:extLst>
          </p:cNvPr>
          <p:cNvGrpSpPr/>
          <p:nvPr/>
        </p:nvGrpSpPr>
        <p:grpSpPr>
          <a:xfrm>
            <a:off x="3999571" y="1884811"/>
            <a:ext cx="2779746" cy="1424945"/>
            <a:chOff x="4464948" y="3697745"/>
            <a:chExt cx="2096429" cy="976846"/>
          </a:xfrm>
        </p:grpSpPr>
        <p:sp>
          <p:nvSpPr>
            <p:cNvPr id="18" name="矩形: 圓角 17">
              <a:extLst>
                <a:ext uri="{FF2B5EF4-FFF2-40B4-BE49-F238E27FC236}">
                  <a16:creationId xmlns:a16="http://schemas.microsoft.com/office/drawing/2014/main" id="{F5163BA0-E767-4708-B44D-B61CA275B2E7}"/>
                </a:ext>
              </a:extLst>
            </p:cNvPr>
            <p:cNvSpPr/>
            <p:nvPr/>
          </p:nvSpPr>
          <p:spPr>
            <a:xfrm>
              <a:off x="4464948" y="3697745"/>
              <a:ext cx="2096429" cy="9768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17EEE732-DA6C-46A1-B3B8-6B8FD17A99EA}"/>
                </a:ext>
              </a:extLst>
            </p:cNvPr>
            <p:cNvSpPr/>
            <p:nvPr/>
          </p:nvSpPr>
          <p:spPr>
            <a:xfrm>
              <a:off x="4514014" y="3752013"/>
              <a:ext cx="1998297" cy="870148"/>
            </a:xfrm>
            <a:prstGeom prst="roundRect">
              <a:avLst>
                <a:gd name="adj" fmla="val 15455"/>
              </a:avLst>
            </a:prstGeom>
            <a:solidFill>
              <a:srgbClr val="0F257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8" name="圖形 7">
            <a:extLst>
              <a:ext uri="{FF2B5EF4-FFF2-40B4-BE49-F238E27FC236}">
                <a16:creationId xmlns:a16="http://schemas.microsoft.com/office/drawing/2014/main" id="{7403AC92-BBB7-4994-95BB-020FD4FA5A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5900" y="1997852"/>
            <a:ext cx="2503235" cy="1198862"/>
          </a:xfrm>
          <a:prstGeom prst="rect">
            <a:avLst/>
          </a:prstGeom>
        </p:spPr>
      </p:pic>
      <p:pic>
        <p:nvPicPr>
          <p:cNvPr id="15" name="圖形 7">
            <a:extLst>
              <a:ext uri="{FF2B5EF4-FFF2-40B4-BE49-F238E27FC236}">
                <a16:creationId xmlns:a16="http://schemas.microsoft.com/office/drawing/2014/main" id="{D39A1B47-0772-47AC-8636-FA06246510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5550" y="2063105"/>
            <a:ext cx="2527086" cy="1084467"/>
          </a:xfrm>
          <a:prstGeom prst="rect">
            <a:avLst/>
          </a:prstGeom>
        </p:spPr>
      </p:pic>
      <p:grpSp>
        <p:nvGrpSpPr>
          <p:cNvPr id="23" name="群組 22">
            <a:extLst>
              <a:ext uri="{FF2B5EF4-FFF2-40B4-BE49-F238E27FC236}">
                <a16:creationId xmlns:a16="http://schemas.microsoft.com/office/drawing/2014/main" id="{7DD8025C-8FB6-4323-A0BC-5ACAD75E23F0}"/>
              </a:ext>
            </a:extLst>
          </p:cNvPr>
          <p:cNvGrpSpPr/>
          <p:nvPr/>
        </p:nvGrpSpPr>
        <p:grpSpPr>
          <a:xfrm>
            <a:off x="3999571" y="4061528"/>
            <a:ext cx="1442224" cy="1424945"/>
            <a:chOff x="4464948" y="3697745"/>
            <a:chExt cx="2096429" cy="976846"/>
          </a:xfrm>
        </p:grpSpPr>
        <p:sp>
          <p:nvSpPr>
            <p:cNvPr id="24" name="矩形: 圓角 23">
              <a:extLst>
                <a:ext uri="{FF2B5EF4-FFF2-40B4-BE49-F238E27FC236}">
                  <a16:creationId xmlns:a16="http://schemas.microsoft.com/office/drawing/2014/main" id="{727AEDC4-D8BD-4814-9AFE-A77714278F02}"/>
                </a:ext>
              </a:extLst>
            </p:cNvPr>
            <p:cNvSpPr/>
            <p:nvPr/>
          </p:nvSpPr>
          <p:spPr>
            <a:xfrm>
              <a:off x="4464948" y="3697745"/>
              <a:ext cx="2096429" cy="9768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矩形: 圓角 24">
              <a:extLst>
                <a:ext uri="{FF2B5EF4-FFF2-40B4-BE49-F238E27FC236}">
                  <a16:creationId xmlns:a16="http://schemas.microsoft.com/office/drawing/2014/main" id="{63F6515E-04BD-41DC-A796-7344329EB1DE}"/>
                </a:ext>
              </a:extLst>
            </p:cNvPr>
            <p:cNvSpPr/>
            <p:nvPr/>
          </p:nvSpPr>
          <p:spPr>
            <a:xfrm>
              <a:off x="4552133" y="3752013"/>
              <a:ext cx="1917917" cy="870148"/>
            </a:xfrm>
            <a:prstGeom prst="roundRect">
              <a:avLst>
                <a:gd name="adj" fmla="val 15455"/>
              </a:avLst>
            </a:prstGeom>
            <a:solidFill>
              <a:srgbClr val="0F257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8" name="圖形 26">
            <a:extLst>
              <a:ext uri="{FF2B5EF4-FFF2-40B4-BE49-F238E27FC236}">
                <a16:creationId xmlns:a16="http://schemas.microsoft.com/office/drawing/2014/main" id="{01D16CDE-3A94-4DFC-A4D2-89E040AE8B3F}"/>
              </a:ext>
            </a:extLst>
          </p:cNvPr>
          <p:cNvSpPr/>
          <p:nvPr/>
        </p:nvSpPr>
        <p:spPr>
          <a:xfrm>
            <a:off x="4302623" y="4226151"/>
            <a:ext cx="836120" cy="1087166"/>
          </a:xfrm>
          <a:custGeom>
            <a:avLst/>
            <a:gdLst>
              <a:gd name="connsiteX0" fmla="*/ 3365615 w 4602347"/>
              <a:gd name="connsiteY0" fmla="*/ 3135344 h 5984210"/>
              <a:gd name="connsiteX1" fmla="*/ 3147111 w 4602347"/>
              <a:gd name="connsiteY1" fmla="*/ 3353847 h 5984210"/>
              <a:gd name="connsiteX2" fmla="*/ 3365615 w 4602347"/>
              <a:gd name="connsiteY2" fmla="*/ 3572255 h 5984210"/>
              <a:gd name="connsiteX3" fmla="*/ 3584118 w 4602347"/>
              <a:gd name="connsiteY3" fmla="*/ 3353752 h 5984210"/>
              <a:gd name="connsiteX4" fmla="*/ 3365615 w 4602347"/>
              <a:gd name="connsiteY4" fmla="*/ 3135344 h 5984210"/>
              <a:gd name="connsiteX5" fmla="*/ 3365615 w 4602347"/>
              <a:gd name="connsiteY5" fmla="*/ 3426618 h 5984210"/>
              <a:gd name="connsiteX6" fmla="*/ 3292749 w 4602347"/>
              <a:gd name="connsiteY6" fmla="*/ 3353847 h 5984210"/>
              <a:gd name="connsiteX7" fmla="*/ 3365615 w 4602347"/>
              <a:gd name="connsiteY7" fmla="*/ 3280981 h 5984210"/>
              <a:gd name="connsiteX8" fmla="*/ 3438385 w 4602347"/>
              <a:gd name="connsiteY8" fmla="*/ 3353847 h 5984210"/>
              <a:gd name="connsiteX9" fmla="*/ 3365615 w 4602347"/>
              <a:gd name="connsiteY9" fmla="*/ 3426618 h 5984210"/>
              <a:gd name="connsiteX10" fmla="*/ 3151969 w 4602347"/>
              <a:gd name="connsiteY10" fmla="*/ 4808505 h 5984210"/>
              <a:gd name="connsiteX11" fmla="*/ 3119488 w 4602347"/>
              <a:gd name="connsiteY11" fmla="*/ 4906165 h 5984210"/>
              <a:gd name="connsiteX12" fmla="*/ 3119393 w 4602347"/>
              <a:gd name="connsiteY12" fmla="*/ 4906232 h 5984210"/>
              <a:gd name="connsiteX13" fmla="*/ 2337200 w 4602347"/>
              <a:gd name="connsiteY13" fmla="*/ 5088064 h 5984210"/>
              <a:gd name="connsiteX14" fmla="*/ 1315263 w 4602347"/>
              <a:gd name="connsiteY14" fmla="*/ 4759737 h 5984210"/>
              <a:gd name="connsiteX15" fmla="*/ 1299738 w 4602347"/>
              <a:gd name="connsiteY15" fmla="*/ 4658134 h 5984210"/>
              <a:gd name="connsiteX16" fmla="*/ 1299833 w 4602347"/>
              <a:gd name="connsiteY16" fmla="*/ 4658010 h 5984210"/>
              <a:gd name="connsiteX17" fmla="*/ 1401464 w 4602347"/>
              <a:gd name="connsiteY17" fmla="*/ 4642408 h 5984210"/>
              <a:gd name="connsiteX18" fmla="*/ 1401655 w 4602347"/>
              <a:gd name="connsiteY18" fmla="*/ 4642580 h 5984210"/>
              <a:gd name="connsiteX19" fmla="*/ 2337200 w 4602347"/>
              <a:gd name="connsiteY19" fmla="*/ 4942427 h 5984210"/>
              <a:gd name="connsiteX20" fmla="*/ 3054338 w 4602347"/>
              <a:gd name="connsiteY20" fmla="*/ 4775930 h 5984210"/>
              <a:gd name="connsiteX21" fmla="*/ 3151969 w 4602347"/>
              <a:gd name="connsiteY21" fmla="*/ 4808505 h 5984210"/>
              <a:gd name="connsiteX22" fmla="*/ 3350756 w 4602347"/>
              <a:gd name="connsiteY22" fmla="*/ 4701159 h 5984210"/>
              <a:gd name="connsiteX23" fmla="*/ 3268841 w 4602347"/>
              <a:gd name="connsiteY23" fmla="*/ 4783074 h 5984210"/>
              <a:gd name="connsiteX24" fmla="*/ 3186831 w 4602347"/>
              <a:gd name="connsiteY24" fmla="*/ 4701159 h 5984210"/>
              <a:gd name="connsiteX25" fmla="*/ 3268841 w 4602347"/>
              <a:gd name="connsiteY25" fmla="*/ 4619244 h 5984210"/>
              <a:gd name="connsiteX26" fmla="*/ 3350469 w 4602347"/>
              <a:gd name="connsiteY26" fmla="*/ 4701159 h 5984210"/>
              <a:gd name="connsiteX27" fmla="*/ 3811956 w 4602347"/>
              <a:gd name="connsiteY27" fmla="*/ 5902833 h 5984210"/>
              <a:gd name="connsiteX28" fmla="*/ 3730040 w 4602347"/>
              <a:gd name="connsiteY28" fmla="*/ 5984843 h 5984210"/>
              <a:gd name="connsiteX29" fmla="*/ 3648126 w 4602347"/>
              <a:gd name="connsiteY29" fmla="*/ 5902833 h 5984210"/>
              <a:gd name="connsiteX30" fmla="*/ 3730040 w 4602347"/>
              <a:gd name="connsiteY30" fmla="*/ 5820918 h 5984210"/>
              <a:gd name="connsiteX31" fmla="*/ 3811670 w 4602347"/>
              <a:gd name="connsiteY31" fmla="*/ 5902833 h 5984210"/>
              <a:gd name="connsiteX32" fmla="*/ 3584404 w 4602347"/>
              <a:gd name="connsiteY32" fmla="*/ 5902833 h 5984210"/>
              <a:gd name="connsiteX33" fmla="*/ 3511728 w 4602347"/>
              <a:gd name="connsiteY33" fmla="*/ 5975699 h 5984210"/>
              <a:gd name="connsiteX34" fmla="*/ 3511538 w 4602347"/>
              <a:gd name="connsiteY34" fmla="*/ 5975699 h 5984210"/>
              <a:gd name="connsiteX35" fmla="*/ 889686 w 4602347"/>
              <a:gd name="connsiteY35" fmla="*/ 5975699 h 5984210"/>
              <a:gd name="connsiteX36" fmla="*/ 816819 w 4602347"/>
              <a:gd name="connsiteY36" fmla="*/ 5903023 h 5984210"/>
              <a:gd name="connsiteX37" fmla="*/ 816819 w 4602347"/>
              <a:gd name="connsiteY37" fmla="*/ 5902833 h 5984210"/>
              <a:gd name="connsiteX38" fmla="*/ 889591 w 4602347"/>
              <a:gd name="connsiteY38" fmla="*/ 5830062 h 5984210"/>
              <a:gd name="connsiteX39" fmla="*/ 889686 w 4602347"/>
              <a:gd name="connsiteY39" fmla="*/ 5830062 h 5984210"/>
              <a:gd name="connsiteX40" fmla="*/ 3511538 w 4602347"/>
              <a:gd name="connsiteY40" fmla="*/ 5830062 h 5984210"/>
              <a:gd name="connsiteX41" fmla="*/ 3584118 w 4602347"/>
              <a:gd name="connsiteY41" fmla="*/ 5902833 h 5984210"/>
              <a:gd name="connsiteX42" fmla="*/ 406864 w 4602347"/>
              <a:gd name="connsiteY42" fmla="*/ 5611558 h 5984210"/>
              <a:gd name="connsiteX43" fmla="*/ 4121614 w 4602347"/>
              <a:gd name="connsiteY43" fmla="*/ 5611558 h 5984210"/>
              <a:gd name="connsiteX44" fmla="*/ 4121614 w 4602347"/>
              <a:gd name="connsiteY44" fmla="*/ 5757195 h 5984210"/>
              <a:gd name="connsiteX45" fmla="*/ 406864 w 4602347"/>
              <a:gd name="connsiteY45" fmla="*/ 5757195 h 5984210"/>
              <a:gd name="connsiteX46" fmla="*/ 2556656 w 4602347"/>
              <a:gd name="connsiteY46" fmla="*/ 1678781 h 5984210"/>
              <a:gd name="connsiteX47" fmla="*/ 2556656 w 4602347"/>
              <a:gd name="connsiteY47" fmla="*/ 1678781 h 5984210"/>
              <a:gd name="connsiteX48" fmla="*/ 2794781 w 4602347"/>
              <a:gd name="connsiteY48" fmla="*/ 1638014 h 5984210"/>
              <a:gd name="connsiteX49" fmla="*/ 3237789 w 4602347"/>
              <a:gd name="connsiteY49" fmla="*/ 717803 h 5984210"/>
              <a:gd name="connsiteX50" fmla="*/ 2556180 w 4602347"/>
              <a:gd name="connsiteY50" fmla="*/ 234124 h 5984210"/>
              <a:gd name="connsiteX51" fmla="*/ 2318055 w 4602347"/>
              <a:gd name="connsiteY51" fmla="*/ 274796 h 5984210"/>
              <a:gd name="connsiteX52" fmla="*/ 1905909 w 4602347"/>
              <a:gd name="connsiteY52" fmla="*/ 643127 h 5984210"/>
              <a:gd name="connsiteX53" fmla="*/ 1875047 w 4602347"/>
              <a:gd name="connsiteY53" fmla="*/ 1195006 h 5984210"/>
              <a:gd name="connsiteX54" fmla="*/ 2556656 w 4602347"/>
              <a:gd name="connsiteY54" fmla="*/ 1678781 h 5984210"/>
              <a:gd name="connsiteX55" fmla="*/ 2037544 w 4602347"/>
              <a:gd name="connsiteY55" fmla="*/ 706278 h 5984210"/>
              <a:gd name="connsiteX56" fmla="*/ 2366538 w 4602347"/>
              <a:gd name="connsiteY56" fmla="*/ 412337 h 5984210"/>
              <a:gd name="connsiteX57" fmla="*/ 2557038 w 4602347"/>
              <a:gd name="connsiteY57" fmla="*/ 379761 h 5984210"/>
              <a:gd name="connsiteX58" fmla="*/ 3101201 w 4602347"/>
              <a:gd name="connsiteY58" fmla="*/ 766000 h 5984210"/>
              <a:gd name="connsiteX59" fmla="*/ 3076530 w 4602347"/>
              <a:gd name="connsiteY59" fmla="*/ 1206531 h 5984210"/>
              <a:gd name="connsiteX60" fmla="*/ 2747538 w 4602347"/>
              <a:gd name="connsiteY60" fmla="*/ 1500568 h 5984210"/>
              <a:gd name="connsiteX61" fmla="*/ 2557038 w 4602347"/>
              <a:gd name="connsiteY61" fmla="*/ 1533048 h 5984210"/>
              <a:gd name="connsiteX62" fmla="*/ 2557038 w 4602347"/>
              <a:gd name="connsiteY62" fmla="*/ 1533048 h 5984210"/>
              <a:gd name="connsiteX63" fmla="*/ 2012970 w 4602347"/>
              <a:gd name="connsiteY63" fmla="*/ 1146809 h 5984210"/>
              <a:gd name="connsiteX64" fmla="*/ 2037544 w 4602347"/>
              <a:gd name="connsiteY64" fmla="*/ 706278 h 5984210"/>
              <a:gd name="connsiteX65" fmla="*/ 2242427 w 4602347"/>
              <a:gd name="connsiteY65" fmla="*/ 801528 h 5984210"/>
              <a:gd name="connsiteX66" fmla="*/ 2368919 w 4602347"/>
              <a:gd name="connsiteY66" fmla="*/ 619505 h 5984210"/>
              <a:gd name="connsiteX67" fmla="*/ 2365584 w 4602347"/>
              <a:gd name="connsiteY67" fmla="*/ 609980 h 5984210"/>
              <a:gd name="connsiteX68" fmla="*/ 2405876 w 4602347"/>
              <a:gd name="connsiteY68" fmla="*/ 526065 h 5984210"/>
              <a:gd name="connsiteX69" fmla="*/ 2405876 w 4602347"/>
              <a:gd name="connsiteY69" fmla="*/ 526065 h 5984210"/>
              <a:gd name="connsiteX70" fmla="*/ 2489695 w 4602347"/>
              <a:gd name="connsiteY70" fmla="*/ 566280 h 5984210"/>
              <a:gd name="connsiteX71" fmla="*/ 2489695 w 4602347"/>
              <a:gd name="connsiteY71" fmla="*/ 566356 h 5984210"/>
              <a:gd name="connsiteX72" fmla="*/ 2496077 w 4602347"/>
              <a:gd name="connsiteY72" fmla="*/ 584453 h 5984210"/>
              <a:gd name="connsiteX73" fmla="*/ 2652192 w 4602347"/>
              <a:gd name="connsiteY73" fmla="*/ 628268 h 5984210"/>
              <a:gd name="connsiteX74" fmla="*/ 2673242 w 4602347"/>
              <a:gd name="connsiteY74" fmla="*/ 718937 h 5984210"/>
              <a:gd name="connsiteX75" fmla="*/ 2673242 w 4602347"/>
              <a:gd name="connsiteY75" fmla="*/ 718946 h 5984210"/>
              <a:gd name="connsiteX76" fmla="*/ 2582564 w 4602347"/>
              <a:gd name="connsiteY76" fmla="*/ 739901 h 5984210"/>
              <a:gd name="connsiteX77" fmla="*/ 2466359 w 4602347"/>
              <a:gd name="connsiteY77" fmla="*/ 720375 h 5984210"/>
              <a:gd name="connsiteX78" fmla="*/ 2373777 w 4602347"/>
              <a:gd name="connsiteY78" fmla="*/ 808958 h 5984210"/>
              <a:gd name="connsiteX79" fmla="*/ 2411877 w 4602347"/>
              <a:gd name="connsiteY79" fmla="*/ 882967 h 5984210"/>
              <a:gd name="connsiteX80" fmla="*/ 2526748 w 4602347"/>
              <a:gd name="connsiteY80" fmla="*/ 883729 h 5984210"/>
              <a:gd name="connsiteX81" fmla="*/ 2751442 w 4602347"/>
              <a:gd name="connsiteY81" fmla="*/ 901064 h 5984210"/>
              <a:gd name="connsiteX82" fmla="*/ 2868886 w 4602347"/>
              <a:gd name="connsiteY82" fmla="*/ 1093469 h 5984210"/>
              <a:gd name="connsiteX83" fmla="*/ 2745061 w 4602347"/>
              <a:gd name="connsiteY83" fmla="*/ 1293494 h 5984210"/>
              <a:gd name="connsiteX84" fmla="*/ 2751919 w 4602347"/>
              <a:gd name="connsiteY84" fmla="*/ 1312544 h 5984210"/>
              <a:gd name="connsiteX85" fmla="*/ 2711438 w 4602347"/>
              <a:gd name="connsiteY85" fmla="*/ 1396364 h 5984210"/>
              <a:gd name="connsiteX86" fmla="*/ 2689720 w 4602347"/>
              <a:gd name="connsiteY86" fmla="*/ 1400079 h 5984210"/>
              <a:gd name="connsiteX87" fmla="*/ 2627617 w 4602347"/>
              <a:gd name="connsiteY87" fmla="*/ 1355978 h 5984210"/>
              <a:gd name="connsiteX88" fmla="*/ 2622379 w 4602347"/>
              <a:gd name="connsiteY88" fmla="*/ 1340834 h 5984210"/>
              <a:gd name="connsiteX89" fmla="*/ 2577802 w 4602347"/>
              <a:gd name="connsiteY89" fmla="*/ 1344548 h 5984210"/>
              <a:gd name="connsiteX90" fmla="*/ 2418353 w 4602347"/>
              <a:gd name="connsiteY90" fmla="*/ 1304639 h 5984210"/>
              <a:gd name="connsiteX91" fmla="*/ 2391016 w 4602347"/>
              <a:gd name="connsiteY91" fmla="*/ 1215675 h 5984210"/>
              <a:gd name="connsiteX92" fmla="*/ 2479980 w 4602347"/>
              <a:gd name="connsiteY92" fmla="*/ 1188434 h 5984210"/>
              <a:gd name="connsiteX93" fmla="*/ 2643048 w 4602347"/>
              <a:gd name="connsiteY93" fmla="*/ 1199578 h 5984210"/>
              <a:gd name="connsiteX94" fmla="*/ 2737631 w 4602347"/>
              <a:gd name="connsiteY94" fmla="*/ 1094803 h 5984210"/>
              <a:gd name="connsiteX95" fmla="*/ 2684672 w 4602347"/>
              <a:gd name="connsiteY95" fmla="*/ 1013555 h 5984210"/>
              <a:gd name="connsiteX96" fmla="*/ 2554370 w 4602347"/>
              <a:gd name="connsiteY96" fmla="*/ 1011745 h 5984210"/>
              <a:gd name="connsiteX97" fmla="*/ 2337963 w 4602347"/>
              <a:gd name="connsiteY97" fmla="*/ 990790 h 5984210"/>
              <a:gd name="connsiteX98" fmla="*/ 2242141 w 4602347"/>
              <a:gd name="connsiteY98" fmla="*/ 801243 h 5984210"/>
              <a:gd name="connsiteX99" fmla="*/ 2628951 w 4602347"/>
              <a:gd name="connsiteY99" fmla="*/ 66865 h 5984210"/>
              <a:gd name="connsiteX100" fmla="*/ 2707818 w 4602347"/>
              <a:gd name="connsiteY100" fmla="*/ 923 h 5984210"/>
              <a:gd name="connsiteX101" fmla="*/ 2708104 w 4602347"/>
              <a:gd name="connsiteY101" fmla="*/ 952 h 5984210"/>
              <a:gd name="connsiteX102" fmla="*/ 3545541 w 4602347"/>
              <a:gd name="connsiteY102" fmla="*/ 1009554 h 5984210"/>
              <a:gd name="connsiteX103" fmla="*/ 3473056 w 4602347"/>
              <a:gd name="connsiteY103" fmla="*/ 1075658 h 5984210"/>
              <a:gd name="connsiteX104" fmla="*/ 3466294 w 4602347"/>
              <a:gd name="connsiteY104" fmla="*/ 1075658 h 5984210"/>
              <a:gd name="connsiteX105" fmla="*/ 3400476 w 4602347"/>
              <a:gd name="connsiteY105" fmla="*/ 996543 h 5984210"/>
              <a:gd name="connsiteX106" fmla="*/ 3400476 w 4602347"/>
              <a:gd name="connsiteY106" fmla="*/ 996505 h 5984210"/>
              <a:gd name="connsiteX107" fmla="*/ 2694769 w 4602347"/>
              <a:gd name="connsiteY107" fmla="*/ 145732 h 5984210"/>
              <a:gd name="connsiteX108" fmla="*/ 2628666 w 4602347"/>
              <a:gd name="connsiteY108" fmla="*/ 67055 h 5984210"/>
              <a:gd name="connsiteX109" fmla="*/ 3528397 w 4602347"/>
              <a:gd name="connsiteY109" fmla="*/ 1220914 h 5984210"/>
              <a:gd name="connsiteX110" fmla="*/ 3515252 w 4602347"/>
              <a:gd name="connsiteY110" fmla="*/ 1282350 h 5984210"/>
              <a:gd name="connsiteX111" fmla="*/ 3506966 w 4602347"/>
              <a:gd name="connsiteY111" fmla="*/ 1294352 h 5984210"/>
              <a:gd name="connsiteX112" fmla="*/ 3439243 w 4602347"/>
              <a:gd name="connsiteY112" fmla="*/ 1329689 h 5984210"/>
              <a:gd name="connsiteX113" fmla="*/ 3392761 w 4602347"/>
              <a:gd name="connsiteY113" fmla="*/ 1315211 h 5984210"/>
              <a:gd name="connsiteX114" fmla="*/ 3380664 w 4602347"/>
              <a:gd name="connsiteY114" fmla="*/ 1306829 h 5984210"/>
              <a:gd name="connsiteX115" fmla="*/ 3346755 w 4602347"/>
              <a:gd name="connsiteY115" fmla="*/ 1254061 h 5984210"/>
              <a:gd name="connsiteX116" fmla="*/ 3359804 w 4602347"/>
              <a:gd name="connsiteY116" fmla="*/ 1192720 h 5984210"/>
              <a:gd name="connsiteX117" fmla="*/ 3368186 w 4602347"/>
              <a:gd name="connsiteY117" fmla="*/ 1180718 h 5984210"/>
              <a:gd name="connsiteX118" fmla="*/ 3482486 w 4602347"/>
              <a:gd name="connsiteY118" fmla="*/ 1159859 h 5984210"/>
              <a:gd name="connsiteX119" fmla="*/ 3494487 w 4602347"/>
              <a:gd name="connsiteY119" fmla="*/ 1168240 h 5984210"/>
              <a:gd name="connsiteX120" fmla="*/ 3528111 w 4602347"/>
              <a:gd name="connsiteY120" fmla="*/ 1220628 h 5984210"/>
              <a:gd name="connsiteX121" fmla="*/ 891686 w 4602347"/>
              <a:gd name="connsiteY121" fmla="*/ 2353817 h 5984210"/>
              <a:gd name="connsiteX122" fmla="*/ 918547 w 4602347"/>
              <a:gd name="connsiteY122" fmla="*/ 2265111 h 5984210"/>
              <a:gd name="connsiteX123" fmla="*/ 918642 w 4602347"/>
              <a:gd name="connsiteY123" fmla="*/ 2265045 h 5984210"/>
              <a:gd name="connsiteX124" fmla="*/ 1007035 w 4602347"/>
              <a:gd name="connsiteY124" fmla="*/ 2291200 h 5984210"/>
              <a:gd name="connsiteX125" fmla="*/ 1007415 w 4602347"/>
              <a:gd name="connsiteY125" fmla="*/ 2292000 h 5984210"/>
              <a:gd name="connsiteX126" fmla="*/ 1111333 w 4602347"/>
              <a:gd name="connsiteY126" fmla="*/ 2380773 h 5984210"/>
              <a:gd name="connsiteX127" fmla="*/ 1129715 w 4602347"/>
              <a:gd name="connsiteY127" fmla="*/ 2386012 h 5984210"/>
              <a:gd name="connsiteX128" fmla="*/ 1257255 w 4602347"/>
              <a:gd name="connsiteY128" fmla="*/ 2354389 h 5984210"/>
              <a:gd name="connsiteX129" fmla="*/ 1261256 w 4602347"/>
              <a:gd name="connsiteY129" fmla="*/ 2270283 h 5984210"/>
              <a:gd name="connsiteX130" fmla="*/ 1258589 w 4602347"/>
              <a:gd name="connsiteY130" fmla="*/ 2264378 h 5984210"/>
              <a:gd name="connsiteX131" fmla="*/ 1157338 w 4602347"/>
              <a:gd name="connsiteY131" fmla="*/ 2194655 h 5984210"/>
              <a:gd name="connsiteX132" fmla="*/ 995413 w 4602347"/>
              <a:gd name="connsiteY132" fmla="*/ 2061305 h 5984210"/>
              <a:gd name="connsiteX133" fmla="*/ 1021036 w 4602347"/>
              <a:gd name="connsiteY133" fmla="*/ 1857470 h 5984210"/>
              <a:gd name="connsiteX134" fmla="*/ 1218966 w 4602347"/>
              <a:gd name="connsiteY134" fmla="*/ 1778603 h 5984210"/>
              <a:gd name="connsiteX135" fmla="*/ 1220298 w 4602347"/>
              <a:gd name="connsiteY135" fmla="*/ 1771364 h 5984210"/>
              <a:gd name="connsiteX136" fmla="*/ 1300499 w 4602347"/>
              <a:gd name="connsiteY136" fmla="*/ 1723739 h 5984210"/>
              <a:gd name="connsiteX137" fmla="*/ 1348220 w 4602347"/>
              <a:gd name="connsiteY137" fmla="*/ 1803672 h 5984210"/>
              <a:gd name="connsiteX138" fmla="*/ 1348124 w 4602347"/>
              <a:gd name="connsiteY138" fmla="*/ 1803939 h 5984210"/>
              <a:gd name="connsiteX139" fmla="*/ 1344123 w 4602347"/>
              <a:gd name="connsiteY139" fmla="*/ 1819751 h 5984210"/>
              <a:gd name="connsiteX140" fmla="*/ 1444136 w 4602347"/>
              <a:gd name="connsiteY140" fmla="*/ 1937384 h 5984210"/>
              <a:gd name="connsiteX141" fmla="*/ 1411847 w 4602347"/>
              <a:gd name="connsiteY141" fmla="*/ 2024824 h 5984210"/>
              <a:gd name="connsiteX142" fmla="*/ 1324407 w 4602347"/>
              <a:gd name="connsiteY142" fmla="*/ 1991963 h 5984210"/>
              <a:gd name="connsiteX143" fmla="*/ 1244206 w 4602347"/>
              <a:gd name="connsiteY143" fmla="*/ 1915763 h 5984210"/>
              <a:gd name="connsiteX144" fmla="*/ 1126573 w 4602347"/>
              <a:gd name="connsiteY144" fmla="*/ 1936146 h 5984210"/>
              <a:gd name="connsiteX145" fmla="*/ 1117048 w 4602347"/>
              <a:gd name="connsiteY145" fmla="*/ 2012346 h 5984210"/>
              <a:gd name="connsiteX146" fmla="*/ 1206487 w 4602347"/>
              <a:gd name="connsiteY146" fmla="*/ 2072830 h 5984210"/>
              <a:gd name="connsiteX147" fmla="*/ 1374127 w 4602347"/>
              <a:gd name="connsiteY147" fmla="*/ 2201703 h 5984210"/>
              <a:gd name="connsiteX148" fmla="*/ 1377365 w 4602347"/>
              <a:gd name="connsiteY148" fmla="*/ 2207609 h 5984210"/>
              <a:gd name="connsiteX149" fmla="*/ 1399083 w 4602347"/>
              <a:gd name="connsiteY149" fmla="*/ 2339149 h 5984210"/>
              <a:gd name="connsiteX150" fmla="*/ 1368222 w 4602347"/>
              <a:gd name="connsiteY150" fmla="*/ 2424874 h 5984210"/>
              <a:gd name="connsiteX151" fmla="*/ 1166388 w 4602347"/>
              <a:gd name="connsiteY151" fmla="*/ 2520124 h 5984210"/>
              <a:gd name="connsiteX152" fmla="*/ 1163053 w 4602347"/>
              <a:gd name="connsiteY152" fmla="*/ 2520124 h 5984210"/>
              <a:gd name="connsiteX153" fmla="*/ 1158481 w 4602347"/>
              <a:gd name="connsiteY153" fmla="*/ 2536507 h 5984210"/>
              <a:gd name="connsiteX154" fmla="*/ 1094664 w 4602347"/>
              <a:gd name="connsiteY154" fmla="*/ 2585846 h 5984210"/>
              <a:gd name="connsiteX155" fmla="*/ 1085139 w 4602347"/>
              <a:gd name="connsiteY155" fmla="*/ 2584513 h 5984210"/>
              <a:gd name="connsiteX156" fmla="*/ 1078566 w 4602347"/>
              <a:gd name="connsiteY156" fmla="*/ 2583846 h 5984210"/>
              <a:gd name="connsiteX157" fmla="*/ 1030941 w 4602347"/>
              <a:gd name="connsiteY157" fmla="*/ 2503646 h 5984210"/>
              <a:gd name="connsiteX158" fmla="*/ 1034847 w 4602347"/>
              <a:gd name="connsiteY158" fmla="*/ 2490501 h 5984210"/>
              <a:gd name="connsiteX159" fmla="*/ 1007891 w 4602347"/>
              <a:gd name="connsiteY159" fmla="*/ 2475356 h 5984210"/>
              <a:gd name="connsiteX160" fmla="*/ 891401 w 4602347"/>
              <a:gd name="connsiteY160" fmla="*/ 2353532 h 5984210"/>
              <a:gd name="connsiteX161" fmla="*/ 309422 w 4602347"/>
              <a:gd name="connsiteY161" fmla="*/ 1859946 h 5984210"/>
              <a:gd name="connsiteX162" fmla="*/ 719570 w 4602347"/>
              <a:gd name="connsiteY162" fmla="*/ 1315783 h 5984210"/>
              <a:gd name="connsiteX163" fmla="*/ 1394320 w 4602347"/>
              <a:gd name="connsiteY163" fmla="*/ 1220533 h 5984210"/>
              <a:gd name="connsiteX164" fmla="*/ 1446708 w 4602347"/>
              <a:gd name="connsiteY164" fmla="*/ 1308982 h 5984210"/>
              <a:gd name="connsiteX165" fmla="*/ 1446612 w 4602347"/>
              <a:gd name="connsiteY165" fmla="*/ 1309211 h 5984210"/>
              <a:gd name="connsiteX166" fmla="*/ 1358126 w 4602347"/>
              <a:gd name="connsiteY166" fmla="*/ 1361560 h 5984210"/>
              <a:gd name="connsiteX167" fmla="*/ 1357935 w 4602347"/>
              <a:gd name="connsiteY167" fmla="*/ 1361503 h 5984210"/>
              <a:gd name="connsiteX168" fmla="*/ 793484 w 4602347"/>
              <a:gd name="connsiteY168" fmla="*/ 1441322 h 5984210"/>
              <a:gd name="connsiteX169" fmla="*/ 450584 w 4602347"/>
              <a:gd name="connsiteY169" fmla="*/ 1896522 h 5984210"/>
              <a:gd name="connsiteX170" fmla="*/ 380098 w 4602347"/>
              <a:gd name="connsiteY170" fmla="*/ 1951100 h 5984210"/>
              <a:gd name="connsiteX171" fmla="*/ 361810 w 4602347"/>
              <a:gd name="connsiteY171" fmla="*/ 1948719 h 5984210"/>
              <a:gd name="connsiteX172" fmla="*/ 308852 w 4602347"/>
              <a:gd name="connsiteY172" fmla="*/ 1860794 h 5984210"/>
              <a:gd name="connsiteX173" fmla="*/ 309138 w 4602347"/>
              <a:gd name="connsiteY173" fmla="*/ 1859660 h 5984210"/>
              <a:gd name="connsiteX174" fmla="*/ 1539386 w 4602347"/>
              <a:gd name="connsiteY174" fmla="*/ 1423796 h 5984210"/>
              <a:gd name="connsiteX175" fmla="*/ 1515955 w 4602347"/>
              <a:gd name="connsiteY175" fmla="*/ 1370171 h 5984210"/>
              <a:gd name="connsiteX176" fmla="*/ 1537195 w 4602347"/>
              <a:gd name="connsiteY176" fmla="*/ 1315688 h 5984210"/>
              <a:gd name="connsiteX177" fmla="*/ 1550816 w 4602347"/>
              <a:gd name="connsiteY177" fmla="*/ 1301400 h 5984210"/>
              <a:gd name="connsiteX178" fmla="*/ 1658925 w 4602347"/>
              <a:gd name="connsiteY178" fmla="*/ 1299209 h 5984210"/>
              <a:gd name="connsiteX179" fmla="*/ 1673212 w 4602347"/>
              <a:gd name="connsiteY179" fmla="*/ 1312925 h 5984210"/>
              <a:gd name="connsiteX180" fmla="*/ 1696644 w 4602347"/>
              <a:gd name="connsiteY180" fmla="*/ 1366551 h 5984210"/>
              <a:gd name="connsiteX181" fmla="*/ 1675403 w 4602347"/>
              <a:gd name="connsiteY181" fmla="*/ 1421034 h 5984210"/>
              <a:gd name="connsiteX182" fmla="*/ 1661783 w 4602347"/>
              <a:gd name="connsiteY182" fmla="*/ 1435322 h 5984210"/>
              <a:gd name="connsiteX183" fmla="*/ 1606537 w 4602347"/>
              <a:gd name="connsiteY183" fmla="*/ 1458753 h 5984210"/>
              <a:gd name="connsiteX184" fmla="*/ 1553673 w 4602347"/>
              <a:gd name="connsiteY184" fmla="*/ 1437608 h 5984210"/>
              <a:gd name="connsiteX185" fmla="*/ 4386313 w 4602347"/>
              <a:gd name="connsiteY185" fmla="*/ 2997231 h 5984210"/>
              <a:gd name="connsiteX186" fmla="*/ 3701752 w 4602347"/>
              <a:gd name="connsiteY186" fmla="*/ 2695003 h 5984210"/>
              <a:gd name="connsiteX187" fmla="*/ 3887489 w 4602347"/>
              <a:gd name="connsiteY187" fmla="*/ 2083212 h 5984210"/>
              <a:gd name="connsiteX188" fmla="*/ 3851770 w 4602347"/>
              <a:gd name="connsiteY188" fmla="*/ 2034444 h 5984210"/>
              <a:gd name="connsiteX189" fmla="*/ 3791287 w 4602347"/>
              <a:gd name="connsiteY189" fmla="*/ 2030063 h 5984210"/>
              <a:gd name="connsiteX190" fmla="*/ 3176638 w 4602347"/>
              <a:gd name="connsiteY190" fmla="*/ 2134171 h 5984210"/>
              <a:gd name="connsiteX191" fmla="*/ 3141682 w 4602347"/>
              <a:gd name="connsiteY191" fmla="*/ 2134171 h 5984210"/>
              <a:gd name="connsiteX192" fmla="*/ 2328152 w 4602347"/>
              <a:gd name="connsiteY192" fmla="*/ 1970341 h 5984210"/>
              <a:gd name="connsiteX193" fmla="*/ 1875047 w 4602347"/>
              <a:gd name="connsiteY193" fmla="*/ 2023490 h 5984210"/>
              <a:gd name="connsiteX194" fmla="*/ 1365841 w 4602347"/>
              <a:gd name="connsiteY194" fmla="*/ 1476755 h 5984210"/>
              <a:gd name="connsiteX195" fmla="*/ 1191534 w 4602347"/>
              <a:gd name="connsiteY195" fmla="*/ 1454467 h 5984210"/>
              <a:gd name="connsiteX196" fmla="*/ 519735 w 4602347"/>
              <a:gd name="connsiteY196" fmla="*/ 1975389 h 5984210"/>
              <a:gd name="connsiteX197" fmla="*/ 807010 w 4602347"/>
              <a:gd name="connsiteY197" fmla="*/ 2726721 h 5984210"/>
              <a:gd name="connsiteX198" fmla="*/ 526307 w 4602347"/>
              <a:gd name="connsiteY198" fmla="*/ 3407949 h 5984210"/>
              <a:gd name="connsiteX199" fmla="*/ 515734 w 4602347"/>
              <a:gd name="connsiteY199" fmla="*/ 3409378 h 5984210"/>
              <a:gd name="connsiteX200" fmla="*/ 302565 w 4602347"/>
              <a:gd name="connsiteY200" fmla="*/ 3394805 h 5984210"/>
              <a:gd name="connsiteX201" fmla="*/ 162071 w 4602347"/>
              <a:gd name="connsiteY201" fmla="*/ 3233832 h 5984210"/>
              <a:gd name="connsiteX202" fmla="*/ 337617 w 4602347"/>
              <a:gd name="connsiteY202" fmla="*/ 2880169 h 5984210"/>
              <a:gd name="connsiteX203" fmla="*/ 383432 w 4602347"/>
              <a:gd name="connsiteY203" fmla="*/ 2787872 h 5984210"/>
              <a:gd name="connsiteX204" fmla="*/ 291135 w 4602347"/>
              <a:gd name="connsiteY204" fmla="*/ 2742056 h 5984210"/>
              <a:gd name="connsiteX205" fmla="*/ 46057 w 4602347"/>
              <a:gd name="connsiteY205" fmla="*/ 2955893 h 5984210"/>
              <a:gd name="connsiteX206" fmla="*/ 24054 w 4602347"/>
              <a:gd name="connsiteY206" fmla="*/ 3280314 h 5984210"/>
              <a:gd name="connsiteX207" fmla="*/ 237795 w 4602347"/>
              <a:gd name="connsiteY207" fmla="*/ 3525297 h 5984210"/>
              <a:gd name="connsiteX208" fmla="*/ 426199 w 4602347"/>
              <a:gd name="connsiteY208" fmla="*/ 3569779 h 5984210"/>
              <a:gd name="connsiteX209" fmla="*/ 510781 w 4602347"/>
              <a:gd name="connsiteY209" fmla="*/ 3560254 h 5984210"/>
              <a:gd name="connsiteX210" fmla="*/ 507162 w 4602347"/>
              <a:gd name="connsiteY210" fmla="*/ 3644836 h 5984210"/>
              <a:gd name="connsiteX211" fmla="*/ 1107999 w 4602347"/>
              <a:gd name="connsiteY211" fmla="*/ 4888039 h 5984210"/>
              <a:gd name="connsiteX212" fmla="*/ 1107999 w 4602347"/>
              <a:gd name="connsiteY212" fmla="*/ 5319903 h 5984210"/>
              <a:gd name="connsiteX213" fmla="*/ 1121429 w 4602347"/>
              <a:gd name="connsiteY213" fmla="*/ 5392769 h 5984210"/>
              <a:gd name="connsiteX214" fmla="*/ 452393 w 4602347"/>
              <a:gd name="connsiteY214" fmla="*/ 5392769 h 5984210"/>
              <a:gd name="connsiteX215" fmla="*/ 379527 w 4602347"/>
              <a:gd name="connsiteY215" fmla="*/ 5465445 h 5984210"/>
              <a:gd name="connsiteX216" fmla="*/ 379527 w 4602347"/>
              <a:gd name="connsiteY216" fmla="*/ 5465635 h 5984210"/>
              <a:gd name="connsiteX217" fmla="*/ 452297 w 4602347"/>
              <a:gd name="connsiteY217" fmla="*/ 5538406 h 5984210"/>
              <a:gd name="connsiteX218" fmla="*/ 452393 w 4602347"/>
              <a:gd name="connsiteY218" fmla="*/ 5538406 h 5984210"/>
              <a:gd name="connsiteX219" fmla="*/ 2345963 w 4602347"/>
              <a:gd name="connsiteY219" fmla="*/ 5538406 h 5984210"/>
              <a:gd name="connsiteX220" fmla="*/ 2418830 w 4602347"/>
              <a:gd name="connsiteY220" fmla="*/ 5465730 h 5984210"/>
              <a:gd name="connsiteX221" fmla="*/ 2418830 w 4602347"/>
              <a:gd name="connsiteY221" fmla="*/ 5465635 h 5984210"/>
              <a:gd name="connsiteX222" fmla="*/ 2346154 w 4602347"/>
              <a:gd name="connsiteY222" fmla="*/ 5392769 h 5984210"/>
              <a:gd name="connsiteX223" fmla="*/ 2345963 w 4602347"/>
              <a:gd name="connsiteY223" fmla="*/ 5392769 h 5984210"/>
              <a:gd name="connsiteX224" fmla="*/ 1822755 w 4602347"/>
              <a:gd name="connsiteY224" fmla="*/ 5392769 h 5984210"/>
              <a:gd name="connsiteX225" fmla="*/ 1836280 w 4602347"/>
              <a:gd name="connsiteY225" fmla="*/ 5319903 h 5984210"/>
              <a:gd name="connsiteX226" fmla="*/ 1836280 w 4602347"/>
              <a:gd name="connsiteY226" fmla="*/ 5258181 h 5984210"/>
              <a:gd name="connsiteX227" fmla="*/ 2861742 w 4602347"/>
              <a:gd name="connsiteY227" fmla="*/ 5246560 h 5984210"/>
              <a:gd name="connsiteX228" fmla="*/ 2861742 w 4602347"/>
              <a:gd name="connsiteY228" fmla="*/ 5320093 h 5984210"/>
              <a:gd name="connsiteX229" fmla="*/ 3080245 w 4602347"/>
              <a:gd name="connsiteY229" fmla="*/ 5538597 h 5984210"/>
              <a:gd name="connsiteX230" fmla="*/ 4021030 w 4602347"/>
              <a:gd name="connsiteY230" fmla="*/ 5538597 h 5984210"/>
              <a:gd name="connsiteX231" fmla="*/ 4093896 w 4602347"/>
              <a:gd name="connsiteY231" fmla="*/ 5465921 h 5984210"/>
              <a:gd name="connsiteX232" fmla="*/ 4093896 w 4602347"/>
              <a:gd name="connsiteY232" fmla="*/ 5465826 h 5984210"/>
              <a:gd name="connsiteX233" fmla="*/ 4021220 w 4602347"/>
              <a:gd name="connsiteY233" fmla="*/ 5392959 h 5984210"/>
              <a:gd name="connsiteX234" fmla="*/ 4021030 w 4602347"/>
              <a:gd name="connsiteY234" fmla="*/ 5392959 h 5984210"/>
              <a:gd name="connsiteX235" fmla="*/ 3576593 w 4602347"/>
              <a:gd name="connsiteY235" fmla="*/ 5392959 h 5984210"/>
              <a:gd name="connsiteX236" fmla="*/ 3590023 w 4602347"/>
              <a:gd name="connsiteY236" fmla="*/ 5320093 h 5984210"/>
              <a:gd name="connsiteX237" fmla="*/ 3590023 w 4602347"/>
              <a:gd name="connsiteY237" fmla="*/ 4851844 h 5984210"/>
              <a:gd name="connsiteX238" fmla="*/ 3990073 w 4602347"/>
              <a:gd name="connsiteY238" fmla="*/ 4327969 h 5984210"/>
              <a:gd name="connsiteX239" fmla="*/ 4603959 w 4602347"/>
              <a:gd name="connsiteY239" fmla="*/ 3608450 h 5984210"/>
              <a:gd name="connsiteX240" fmla="*/ 4603959 w 4602347"/>
              <a:gd name="connsiteY240" fmla="*/ 3215163 h 5984210"/>
              <a:gd name="connsiteX241" fmla="*/ 4386028 w 4602347"/>
              <a:gd name="connsiteY241" fmla="*/ 2996945 h 5984210"/>
              <a:gd name="connsiteX242" fmla="*/ 660991 w 4602347"/>
              <a:gd name="connsiteY242" fmla="*/ 2012632 h 5984210"/>
              <a:gd name="connsiteX243" fmla="*/ 1191534 w 4602347"/>
              <a:gd name="connsiteY243" fmla="*/ 1600580 h 5984210"/>
              <a:gd name="connsiteX244" fmla="*/ 1329456 w 4602347"/>
              <a:gd name="connsiteY244" fmla="*/ 1618202 h 5984210"/>
              <a:gd name="connsiteX245" fmla="*/ 1732744 w 4602347"/>
              <a:gd name="connsiteY245" fmla="*/ 2054256 h 5984210"/>
              <a:gd name="connsiteX246" fmla="*/ 1739697 w 4602347"/>
              <a:gd name="connsiteY246" fmla="*/ 2186558 h 5984210"/>
              <a:gd name="connsiteX247" fmla="*/ 1723695 w 4602347"/>
              <a:gd name="connsiteY247" fmla="*/ 2286857 h 5984210"/>
              <a:gd name="connsiteX248" fmla="*/ 1662354 w 4602347"/>
              <a:gd name="connsiteY248" fmla="*/ 2432208 h 5984210"/>
              <a:gd name="connsiteX249" fmla="*/ 1257827 w 4602347"/>
              <a:gd name="connsiteY249" fmla="*/ 2694241 h 5984210"/>
              <a:gd name="connsiteX250" fmla="*/ 1192772 w 4602347"/>
              <a:gd name="connsiteY250" fmla="*/ 2698622 h 5984210"/>
              <a:gd name="connsiteX251" fmla="*/ 1056373 w 4602347"/>
              <a:gd name="connsiteY251" fmla="*/ 2681382 h 5984210"/>
              <a:gd name="connsiteX252" fmla="*/ 1007224 w 4602347"/>
              <a:gd name="connsiteY252" fmla="*/ 2666142 h 5984210"/>
              <a:gd name="connsiteX253" fmla="*/ 890447 w 4602347"/>
              <a:gd name="connsiteY253" fmla="*/ 2607659 h 5984210"/>
              <a:gd name="connsiteX254" fmla="*/ 660704 w 4602347"/>
              <a:gd name="connsiteY254" fmla="*/ 2012346 h 5984210"/>
              <a:gd name="connsiteX255" fmla="*/ 4458418 w 4602347"/>
              <a:gd name="connsiteY255" fmla="*/ 3609022 h 5984210"/>
              <a:gd name="connsiteX256" fmla="*/ 3934066 w 4602347"/>
              <a:gd name="connsiteY256" fmla="*/ 4188713 h 5984210"/>
              <a:gd name="connsiteX257" fmla="*/ 3875107 w 4602347"/>
              <a:gd name="connsiteY257" fmla="*/ 4231005 h 5984210"/>
              <a:gd name="connsiteX258" fmla="*/ 3469818 w 4602347"/>
              <a:gd name="connsiteY258" fmla="*/ 4762881 h 5984210"/>
              <a:gd name="connsiteX259" fmla="*/ 3444386 w 4602347"/>
              <a:gd name="connsiteY259" fmla="*/ 4818221 h 5984210"/>
              <a:gd name="connsiteX260" fmla="*/ 3444386 w 4602347"/>
              <a:gd name="connsiteY260" fmla="*/ 5319998 h 5984210"/>
              <a:gd name="connsiteX261" fmla="*/ 3371521 w 4602347"/>
              <a:gd name="connsiteY261" fmla="*/ 5392864 h 5984210"/>
              <a:gd name="connsiteX262" fmla="*/ 3080245 w 4602347"/>
              <a:gd name="connsiteY262" fmla="*/ 5392864 h 5984210"/>
              <a:gd name="connsiteX263" fmla="*/ 3007379 w 4602347"/>
              <a:gd name="connsiteY263" fmla="*/ 5319998 h 5984210"/>
              <a:gd name="connsiteX264" fmla="*/ 3007379 w 4602347"/>
              <a:gd name="connsiteY264" fmla="*/ 5148548 h 5984210"/>
              <a:gd name="connsiteX265" fmla="*/ 2976804 w 4602347"/>
              <a:gd name="connsiteY265" fmla="*/ 5088826 h 5984210"/>
              <a:gd name="connsiteX266" fmla="*/ 2934513 w 4602347"/>
              <a:gd name="connsiteY266" fmla="*/ 5075682 h 5984210"/>
              <a:gd name="connsiteX267" fmla="*/ 2911272 w 4602347"/>
              <a:gd name="connsiteY267" fmla="*/ 5079396 h 5984210"/>
              <a:gd name="connsiteX268" fmla="*/ 1785322 w 4602347"/>
              <a:gd name="connsiteY268" fmla="*/ 5092446 h 5984210"/>
              <a:gd name="connsiteX269" fmla="*/ 1720456 w 4602347"/>
              <a:gd name="connsiteY269" fmla="*/ 5102637 h 5984210"/>
              <a:gd name="connsiteX270" fmla="*/ 1690643 w 4602347"/>
              <a:gd name="connsiteY270" fmla="*/ 5161692 h 5984210"/>
              <a:gd name="connsiteX271" fmla="*/ 1690643 w 4602347"/>
              <a:gd name="connsiteY271" fmla="*/ 5320379 h 5984210"/>
              <a:gd name="connsiteX272" fmla="*/ 1617778 w 4602347"/>
              <a:gd name="connsiteY272" fmla="*/ 5393245 h 5984210"/>
              <a:gd name="connsiteX273" fmla="*/ 1326502 w 4602347"/>
              <a:gd name="connsiteY273" fmla="*/ 5393245 h 5984210"/>
              <a:gd name="connsiteX274" fmla="*/ 1253636 w 4602347"/>
              <a:gd name="connsiteY274" fmla="*/ 5320379 h 5984210"/>
              <a:gd name="connsiteX275" fmla="*/ 1253636 w 4602347"/>
              <a:gd name="connsiteY275" fmla="*/ 4853654 h 5984210"/>
              <a:gd name="connsiteX276" fmla="*/ 1226014 w 4602347"/>
              <a:gd name="connsiteY276" fmla="*/ 4796504 h 5984210"/>
              <a:gd name="connsiteX277" fmla="*/ 652799 w 4602347"/>
              <a:gd name="connsiteY277" fmla="*/ 3645026 h 5984210"/>
              <a:gd name="connsiteX278" fmla="*/ 936454 w 4602347"/>
              <a:gd name="connsiteY278" fmla="*/ 2794825 h 5984210"/>
              <a:gd name="connsiteX279" fmla="*/ 957218 w 4602347"/>
              <a:gd name="connsiteY279" fmla="*/ 2802921 h 5984210"/>
              <a:gd name="connsiteX280" fmla="*/ 1018369 w 4602347"/>
              <a:gd name="connsiteY280" fmla="*/ 2821971 h 5984210"/>
              <a:gd name="connsiteX281" fmla="*/ 1122191 w 4602347"/>
              <a:gd name="connsiteY281" fmla="*/ 2840259 h 5984210"/>
              <a:gd name="connsiteX282" fmla="*/ 977126 w 4602347"/>
              <a:gd name="connsiteY282" fmla="*/ 3067430 h 5984210"/>
              <a:gd name="connsiteX283" fmla="*/ 1043801 w 4602347"/>
              <a:gd name="connsiteY283" fmla="*/ 3262407 h 5984210"/>
              <a:gd name="connsiteX284" fmla="*/ 1107904 w 4602347"/>
              <a:gd name="connsiteY284" fmla="*/ 3277362 h 5984210"/>
              <a:gd name="connsiteX285" fmla="*/ 1238777 w 4602347"/>
              <a:gd name="connsiteY285" fmla="*/ 3195923 h 5984210"/>
              <a:gd name="connsiteX286" fmla="*/ 2022780 w 4602347"/>
              <a:gd name="connsiteY286" fmla="*/ 2622899 h 5984210"/>
              <a:gd name="connsiteX287" fmla="*/ 2137080 w 4602347"/>
              <a:gd name="connsiteY287" fmla="*/ 2451449 h 5984210"/>
              <a:gd name="connsiteX288" fmla="*/ 1965630 w 4602347"/>
              <a:gd name="connsiteY288" fmla="*/ 2337149 h 5984210"/>
              <a:gd name="connsiteX289" fmla="*/ 1852568 w 4602347"/>
              <a:gd name="connsiteY289" fmla="*/ 2365057 h 5984210"/>
              <a:gd name="connsiteX290" fmla="*/ 1865046 w 4602347"/>
              <a:gd name="connsiteY290" fmla="*/ 2324099 h 5984210"/>
              <a:gd name="connsiteX291" fmla="*/ 1885525 w 4602347"/>
              <a:gd name="connsiteY291" fmla="*/ 2196083 h 5984210"/>
              <a:gd name="connsiteX292" fmla="*/ 1886573 w 4602347"/>
              <a:gd name="connsiteY292" fmla="*/ 2170652 h 5984210"/>
              <a:gd name="connsiteX293" fmla="*/ 2328533 w 4602347"/>
              <a:gd name="connsiteY293" fmla="*/ 2115788 h 5984210"/>
              <a:gd name="connsiteX294" fmla="*/ 3104916 w 4602347"/>
              <a:gd name="connsiteY294" fmla="*/ 2275331 h 5984210"/>
              <a:gd name="connsiteX295" fmla="*/ 3128918 w 4602347"/>
              <a:gd name="connsiteY295" fmla="*/ 2279713 h 5984210"/>
              <a:gd name="connsiteX296" fmla="*/ 3176543 w 4602347"/>
              <a:gd name="connsiteY296" fmla="*/ 2279713 h 5984210"/>
              <a:gd name="connsiteX297" fmla="*/ 3748996 w 4602347"/>
              <a:gd name="connsiteY297" fmla="*/ 2198084 h 5984210"/>
              <a:gd name="connsiteX298" fmla="*/ 3566211 w 4602347"/>
              <a:gd name="connsiteY298" fmla="*/ 2626709 h 5984210"/>
              <a:gd name="connsiteX299" fmla="*/ 3547923 w 4602347"/>
              <a:gd name="connsiteY299" fmla="*/ 2706052 h 5984210"/>
              <a:gd name="connsiteX300" fmla="*/ 4384790 w 4602347"/>
              <a:gd name="connsiteY300" fmla="*/ 3142297 h 5984210"/>
              <a:gd name="connsiteX301" fmla="*/ 4458323 w 4602347"/>
              <a:gd name="connsiteY301" fmla="*/ 3215163 h 5984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</a:cxnLst>
            <a:rect l="l" t="t" r="r" b="b"/>
            <a:pathLst>
              <a:path w="4602347" h="5984210">
                <a:moveTo>
                  <a:pt x="3365615" y="3135344"/>
                </a:moveTo>
                <a:cubicBezTo>
                  <a:pt x="3245028" y="3135658"/>
                  <a:pt x="3147397" y="3233299"/>
                  <a:pt x="3147111" y="3353847"/>
                </a:cubicBezTo>
                <a:cubicBezTo>
                  <a:pt x="3147492" y="3474357"/>
                  <a:pt x="3245124" y="3571941"/>
                  <a:pt x="3365615" y="3572255"/>
                </a:cubicBezTo>
                <a:cubicBezTo>
                  <a:pt x="3486201" y="3571941"/>
                  <a:pt x="3583832" y="3474300"/>
                  <a:pt x="3584118" y="3353752"/>
                </a:cubicBezTo>
                <a:cubicBezTo>
                  <a:pt x="3583737" y="3233242"/>
                  <a:pt x="3486105" y="3135658"/>
                  <a:pt x="3365615" y="3135344"/>
                </a:cubicBezTo>
                <a:close/>
                <a:moveTo>
                  <a:pt x="3365615" y="3426618"/>
                </a:moveTo>
                <a:cubicBezTo>
                  <a:pt x="3325419" y="3426618"/>
                  <a:pt x="3292844" y="3394052"/>
                  <a:pt x="3292749" y="3353847"/>
                </a:cubicBezTo>
                <a:cubicBezTo>
                  <a:pt x="3292844" y="3313623"/>
                  <a:pt x="3325419" y="3281028"/>
                  <a:pt x="3365615" y="3280981"/>
                </a:cubicBezTo>
                <a:cubicBezTo>
                  <a:pt x="3405810" y="3281038"/>
                  <a:pt x="3438385" y="3313642"/>
                  <a:pt x="3438385" y="3353847"/>
                </a:cubicBezTo>
                <a:cubicBezTo>
                  <a:pt x="3438385" y="3394033"/>
                  <a:pt x="3405810" y="3426618"/>
                  <a:pt x="3365615" y="3426618"/>
                </a:cubicBezTo>
                <a:close/>
                <a:moveTo>
                  <a:pt x="3151969" y="4808505"/>
                </a:moveTo>
                <a:cubicBezTo>
                  <a:pt x="3169971" y="4844434"/>
                  <a:pt x="3155493" y="4888163"/>
                  <a:pt x="3119488" y="4906165"/>
                </a:cubicBezTo>
                <a:cubicBezTo>
                  <a:pt x="3119488" y="4906194"/>
                  <a:pt x="3119393" y="4906213"/>
                  <a:pt x="3119393" y="4906232"/>
                </a:cubicBezTo>
                <a:cubicBezTo>
                  <a:pt x="2876221" y="5026371"/>
                  <a:pt x="2608472" y="5088609"/>
                  <a:pt x="2337200" y="5088064"/>
                </a:cubicBezTo>
                <a:cubicBezTo>
                  <a:pt x="1965725" y="5088064"/>
                  <a:pt x="1602537" y="4971478"/>
                  <a:pt x="1315263" y="4759737"/>
                </a:cubicBezTo>
                <a:cubicBezTo>
                  <a:pt x="1282878" y="4735972"/>
                  <a:pt x="1275925" y="4690481"/>
                  <a:pt x="1299738" y="4658134"/>
                </a:cubicBezTo>
                <a:cubicBezTo>
                  <a:pt x="1299738" y="4658096"/>
                  <a:pt x="1299833" y="4658048"/>
                  <a:pt x="1299833" y="4658010"/>
                </a:cubicBezTo>
                <a:cubicBezTo>
                  <a:pt x="1323550" y="4625644"/>
                  <a:pt x="1369079" y="4618662"/>
                  <a:pt x="1401464" y="4642408"/>
                </a:cubicBezTo>
                <a:cubicBezTo>
                  <a:pt x="1401464" y="4642466"/>
                  <a:pt x="1401559" y="4642523"/>
                  <a:pt x="1401655" y="4642580"/>
                </a:cubicBezTo>
                <a:cubicBezTo>
                  <a:pt x="1664164" y="4835937"/>
                  <a:pt x="1996301" y="4942427"/>
                  <a:pt x="2337200" y="4942427"/>
                </a:cubicBezTo>
                <a:cubicBezTo>
                  <a:pt x="2585898" y="4942951"/>
                  <a:pt x="2831357" y="4885972"/>
                  <a:pt x="3054338" y="4775930"/>
                </a:cubicBezTo>
                <a:cubicBezTo>
                  <a:pt x="3090342" y="4758023"/>
                  <a:pt x="3133966" y="4772587"/>
                  <a:pt x="3151969" y="4808505"/>
                </a:cubicBezTo>
                <a:close/>
                <a:moveTo>
                  <a:pt x="3350756" y="4701159"/>
                </a:moveTo>
                <a:cubicBezTo>
                  <a:pt x="3350660" y="4746374"/>
                  <a:pt x="3314084" y="4783016"/>
                  <a:pt x="3268841" y="4783074"/>
                </a:cubicBezTo>
                <a:cubicBezTo>
                  <a:pt x="3223597" y="4783074"/>
                  <a:pt x="3186926" y="4746412"/>
                  <a:pt x="3186831" y="4701159"/>
                </a:cubicBezTo>
                <a:cubicBezTo>
                  <a:pt x="3186926" y="4655905"/>
                  <a:pt x="3223597" y="4619244"/>
                  <a:pt x="3268841" y="4619244"/>
                </a:cubicBezTo>
                <a:cubicBezTo>
                  <a:pt x="3313989" y="4619453"/>
                  <a:pt x="3350374" y="4656048"/>
                  <a:pt x="3350469" y="4701159"/>
                </a:cubicBezTo>
                <a:close/>
                <a:moveTo>
                  <a:pt x="3811956" y="5902833"/>
                </a:moveTo>
                <a:cubicBezTo>
                  <a:pt x="3811861" y="5948067"/>
                  <a:pt x="3775284" y="5984738"/>
                  <a:pt x="3730040" y="5984843"/>
                </a:cubicBezTo>
                <a:cubicBezTo>
                  <a:pt x="3684797" y="5984738"/>
                  <a:pt x="3648221" y="5948067"/>
                  <a:pt x="3648126" y="5902833"/>
                </a:cubicBezTo>
                <a:cubicBezTo>
                  <a:pt x="3648221" y="5857614"/>
                  <a:pt x="3684797" y="5820970"/>
                  <a:pt x="3730040" y="5820918"/>
                </a:cubicBezTo>
                <a:cubicBezTo>
                  <a:pt x="3775190" y="5821127"/>
                  <a:pt x="3811575" y="5857725"/>
                  <a:pt x="3811670" y="5902833"/>
                </a:cubicBezTo>
                <a:close/>
                <a:moveTo>
                  <a:pt x="3584404" y="5902833"/>
                </a:moveTo>
                <a:cubicBezTo>
                  <a:pt x="3584499" y="5943023"/>
                  <a:pt x="3551923" y="5975646"/>
                  <a:pt x="3511728" y="5975699"/>
                </a:cubicBezTo>
                <a:cubicBezTo>
                  <a:pt x="3511633" y="5975699"/>
                  <a:pt x="3511633" y="5975699"/>
                  <a:pt x="3511538" y="5975699"/>
                </a:cubicBezTo>
                <a:lnTo>
                  <a:pt x="889686" y="5975699"/>
                </a:lnTo>
                <a:cubicBezTo>
                  <a:pt x="849491" y="5975751"/>
                  <a:pt x="816915" y="5943214"/>
                  <a:pt x="816819" y="5903023"/>
                </a:cubicBezTo>
                <a:cubicBezTo>
                  <a:pt x="816819" y="5902959"/>
                  <a:pt x="816819" y="5902896"/>
                  <a:pt x="816819" y="5902833"/>
                </a:cubicBezTo>
                <a:cubicBezTo>
                  <a:pt x="816819" y="5862642"/>
                  <a:pt x="849395" y="5830062"/>
                  <a:pt x="889591" y="5830062"/>
                </a:cubicBezTo>
                <a:cubicBezTo>
                  <a:pt x="889591" y="5830062"/>
                  <a:pt x="889686" y="5830062"/>
                  <a:pt x="889686" y="5830062"/>
                </a:cubicBezTo>
                <a:lnTo>
                  <a:pt x="3511538" y="5830062"/>
                </a:lnTo>
                <a:cubicBezTo>
                  <a:pt x="3551637" y="5830166"/>
                  <a:pt x="3584118" y="5862716"/>
                  <a:pt x="3584118" y="5902833"/>
                </a:cubicBezTo>
                <a:close/>
                <a:moveTo>
                  <a:pt x="406864" y="5611558"/>
                </a:moveTo>
                <a:lnTo>
                  <a:pt x="4121614" y="5611558"/>
                </a:lnTo>
                <a:lnTo>
                  <a:pt x="4121614" y="5757195"/>
                </a:lnTo>
                <a:lnTo>
                  <a:pt x="406864" y="5757195"/>
                </a:lnTo>
                <a:close/>
                <a:moveTo>
                  <a:pt x="2556656" y="1678781"/>
                </a:moveTo>
                <a:lnTo>
                  <a:pt x="2556656" y="1678781"/>
                </a:lnTo>
                <a:cubicBezTo>
                  <a:pt x="2637714" y="1678704"/>
                  <a:pt x="2718295" y="1664922"/>
                  <a:pt x="2794781" y="1638014"/>
                </a:cubicBezTo>
                <a:cubicBezTo>
                  <a:pt x="3170923" y="1505892"/>
                  <a:pt x="3369139" y="1094222"/>
                  <a:pt x="3237789" y="717803"/>
                </a:cubicBezTo>
                <a:cubicBezTo>
                  <a:pt x="3136252" y="428291"/>
                  <a:pt x="2862981" y="234410"/>
                  <a:pt x="2556180" y="234124"/>
                </a:cubicBezTo>
                <a:cubicBezTo>
                  <a:pt x="2475122" y="234162"/>
                  <a:pt x="2394541" y="247906"/>
                  <a:pt x="2318055" y="274796"/>
                </a:cubicBezTo>
                <a:cubicBezTo>
                  <a:pt x="2136984" y="337623"/>
                  <a:pt x="1988585" y="470249"/>
                  <a:pt x="1905909" y="643127"/>
                </a:cubicBezTo>
                <a:cubicBezTo>
                  <a:pt x="1822279" y="815578"/>
                  <a:pt x="1811230" y="1014307"/>
                  <a:pt x="1875047" y="1195006"/>
                </a:cubicBezTo>
                <a:cubicBezTo>
                  <a:pt x="1976584" y="1484537"/>
                  <a:pt x="2249856" y="1678457"/>
                  <a:pt x="2556656" y="1678781"/>
                </a:cubicBezTo>
                <a:close/>
                <a:moveTo>
                  <a:pt x="2037544" y="706278"/>
                </a:moveTo>
                <a:cubicBezTo>
                  <a:pt x="2103553" y="568289"/>
                  <a:pt x="2222043" y="462447"/>
                  <a:pt x="2366538" y="412337"/>
                </a:cubicBezTo>
                <a:cubicBezTo>
                  <a:pt x="2427783" y="390801"/>
                  <a:pt x="2492172" y="379780"/>
                  <a:pt x="2557038" y="379761"/>
                </a:cubicBezTo>
                <a:cubicBezTo>
                  <a:pt x="2802020" y="379990"/>
                  <a:pt x="3020143" y="534828"/>
                  <a:pt x="3101201" y="766000"/>
                </a:cubicBezTo>
                <a:cubicBezTo>
                  <a:pt x="3152159" y="910246"/>
                  <a:pt x="3143205" y="1068876"/>
                  <a:pt x="3076530" y="1206531"/>
                </a:cubicBezTo>
                <a:cubicBezTo>
                  <a:pt x="3010523" y="1344520"/>
                  <a:pt x="2892031" y="1450390"/>
                  <a:pt x="2747538" y="1500568"/>
                </a:cubicBezTo>
                <a:cubicBezTo>
                  <a:pt x="2686291" y="1522028"/>
                  <a:pt x="2621902" y="1533010"/>
                  <a:pt x="2557038" y="1533048"/>
                </a:cubicBezTo>
                <a:lnTo>
                  <a:pt x="2557038" y="1533048"/>
                </a:lnTo>
                <a:cubicBezTo>
                  <a:pt x="2312054" y="1532810"/>
                  <a:pt x="2094028" y="1377972"/>
                  <a:pt x="2012970" y="1146809"/>
                </a:cubicBezTo>
                <a:cubicBezTo>
                  <a:pt x="1962010" y="1002572"/>
                  <a:pt x="1970869" y="843953"/>
                  <a:pt x="2037544" y="706278"/>
                </a:cubicBezTo>
                <a:close/>
                <a:moveTo>
                  <a:pt x="2242427" y="801528"/>
                </a:moveTo>
                <a:cubicBezTo>
                  <a:pt x="2246998" y="718851"/>
                  <a:pt x="2303862" y="655700"/>
                  <a:pt x="2368919" y="619505"/>
                </a:cubicBezTo>
                <a:lnTo>
                  <a:pt x="2365584" y="609980"/>
                </a:lnTo>
                <a:cubicBezTo>
                  <a:pt x="2353584" y="575681"/>
                  <a:pt x="2371585" y="538114"/>
                  <a:pt x="2405876" y="526065"/>
                </a:cubicBezTo>
                <a:cubicBezTo>
                  <a:pt x="2405876" y="526065"/>
                  <a:pt x="2405876" y="526065"/>
                  <a:pt x="2405876" y="526065"/>
                </a:cubicBezTo>
                <a:cubicBezTo>
                  <a:pt x="2440166" y="514035"/>
                  <a:pt x="2477598" y="532037"/>
                  <a:pt x="2489695" y="566280"/>
                </a:cubicBezTo>
                <a:cubicBezTo>
                  <a:pt x="2489695" y="566308"/>
                  <a:pt x="2489695" y="566327"/>
                  <a:pt x="2489695" y="566356"/>
                </a:cubicBezTo>
                <a:lnTo>
                  <a:pt x="2496077" y="584453"/>
                </a:lnTo>
                <a:cubicBezTo>
                  <a:pt x="2551228" y="584206"/>
                  <a:pt x="2605234" y="599379"/>
                  <a:pt x="2652192" y="628268"/>
                </a:cubicBezTo>
                <a:cubicBezTo>
                  <a:pt x="2683053" y="647490"/>
                  <a:pt x="2692483" y="688085"/>
                  <a:pt x="2673242" y="718937"/>
                </a:cubicBezTo>
                <a:cubicBezTo>
                  <a:pt x="2673242" y="718937"/>
                  <a:pt x="2673242" y="718946"/>
                  <a:pt x="2673242" y="718946"/>
                </a:cubicBezTo>
                <a:cubicBezTo>
                  <a:pt x="2654002" y="749769"/>
                  <a:pt x="2613425" y="759151"/>
                  <a:pt x="2582564" y="739901"/>
                </a:cubicBezTo>
                <a:cubicBezTo>
                  <a:pt x="2569039" y="731519"/>
                  <a:pt x="2520842" y="705135"/>
                  <a:pt x="2466359" y="720375"/>
                </a:cubicBezTo>
                <a:cubicBezTo>
                  <a:pt x="2422545" y="732567"/>
                  <a:pt x="2375967" y="769048"/>
                  <a:pt x="2373777" y="808958"/>
                </a:cubicBezTo>
                <a:cubicBezTo>
                  <a:pt x="2373681" y="838361"/>
                  <a:pt x="2387874" y="865984"/>
                  <a:pt x="2411877" y="882967"/>
                </a:cubicBezTo>
                <a:cubicBezTo>
                  <a:pt x="2438641" y="901160"/>
                  <a:pt x="2471408" y="895540"/>
                  <a:pt x="2526748" y="883729"/>
                </a:cubicBezTo>
                <a:cubicBezTo>
                  <a:pt x="2590946" y="870108"/>
                  <a:pt x="2670766" y="853344"/>
                  <a:pt x="2751442" y="901064"/>
                </a:cubicBezTo>
                <a:cubicBezTo>
                  <a:pt x="2821641" y="942784"/>
                  <a:pt x="2867743" y="1018317"/>
                  <a:pt x="2868886" y="1093469"/>
                </a:cubicBezTo>
                <a:cubicBezTo>
                  <a:pt x="2870220" y="1182528"/>
                  <a:pt x="2810307" y="1251489"/>
                  <a:pt x="2745061" y="1293494"/>
                </a:cubicBezTo>
                <a:lnTo>
                  <a:pt x="2751919" y="1312544"/>
                </a:lnTo>
                <a:cubicBezTo>
                  <a:pt x="2763825" y="1346863"/>
                  <a:pt x="2745727" y="1384353"/>
                  <a:pt x="2711438" y="1396364"/>
                </a:cubicBezTo>
                <a:cubicBezTo>
                  <a:pt x="2704484" y="1398851"/>
                  <a:pt x="2697150" y="1400108"/>
                  <a:pt x="2689720" y="1400079"/>
                </a:cubicBezTo>
                <a:cubicBezTo>
                  <a:pt x="2661717" y="1400070"/>
                  <a:pt x="2636857" y="1382382"/>
                  <a:pt x="2627617" y="1355978"/>
                </a:cubicBezTo>
                <a:lnTo>
                  <a:pt x="2622379" y="1340834"/>
                </a:lnTo>
                <a:cubicBezTo>
                  <a:pt x="2607615" y="1343167"/>
                  <a:pt x="2592756" y="1344415"/>
                  <a:pt x="2577802" y="1344548"/>
                </a:cubicBezTo>
                <a:cubicBezTo>
                  <a:pt x="2522271" y="1343967"/>
                  <a:pt x="2467598" y="1330289"/>
                  <a:pt x="2418353" y="1304639"/>
                </a:cubicBezTo>
                <a:cubicBezTo>
                  <a:pt x="2386254" y="1287617"/>
                  <a:pt x="2373966" y="1247793"/>
                  <a:pt x="2391016" y="1215675"/>
                </a:cubicBezTo>
                <a:cubicBezTo>
                  <a:pt x="2408067" y="1183642"/>
                  <a:pt x="2447880" y="1171460"/>
                  <a:pt x="2479980" y="1188434"/>
                </a:cubicBezTo>
                <a:cubicBezTo>
                  <a:pt x="2494172" y="1195958"/>
                  <a:pt x="2568753" y="1231868"/>
                  <a:pt x="2643048" y="1199578"/>
                </a:cubicBezTo>
                <a:cubicBezTo>
                  <a:pt x="2681148" y="1182909"/>
                  <a:pt x="2738298" y="1141285"/>
                  <a:pt x="2737631" y="1094803"/>
                </a:cubicBezTo>
                <a:cubicBezTo>
                  <a:pt x="2737631" y="1066228"/>
                  <a:pt x="2714962" y="1031557"/>
                  <a:pt x="2684672" y="1013555"/>
                </a:cubicBezTo>
                <a:cubicBezTo>
                  <a:pt x="2650002" y="992981"/>
                  <a:pt x="2612568" y="999553"/>
                  <a:pt x="2554370" y="1011745"/>
                </a:cubicBezTo>
                <a:cubicBezTo>
                  <a:pt x="2491124" y="1025080"/>
                  <a:pt x="2412448" y="1041844"/>
                  <a:pt x="2337963" y="990790"/>
                </a:cubicBezTo>
                <a:cubicBezTo>
                  <a:pt x="2275669" y="948203"/>
                  <a:pt x="2239473" y="876671"/>
                  <a:pt x="2242141" y="801243"/>
                </a:cubicBezTo>
                <a:close/>
                <a:moveTo>
                  <a:pt x="2628951" y="66865"/>
                </a:moveTo>
                <a:cubicBezTo>
                  <a:pt x="2632475" y="26889"/>
                  <a:pt x="2667813" y="-2639"/>
                  <a:pt x="2707818" y="923"/>
                </a:cubicBezTo>
                <a:cubicBezTo>
                  <a:pt x="2707913" y="933"/>
                  <a:pt x="2708009" y="942"/>
                  <a:pt x="2708104" y="952"/>
                </a:cubicBezTo>
                <a:cubicBezTo>
                  <a:pt x="3217596" y="48815"/>
                  <a:pt x="3592119" y="499986"/>
                  <a:pt x="3545541" y="1009554"/>
                </a:cubicBezTo>
                <a:cubicBezTo>
                  <a:pt x="3542017" y="1046987"/>
                  <a:pt x="3510681" y="1075619"/>
                  <a:pt x="3473056" y="1075658"/>
                </a:cubicBezTo>
                <a:cubicBezTo>
                  <a:pt x="3470770" y="1075801"/>
                  <a:pt x="3468580" y="1075801"/>
                  <a:pt x="3466294" y="1075658"/>
                </a:cubicBezTo>
                <a:cubicBezTo>
                  <a:pt x="3426289" y="1071991"/>
                  <a:pt x="3396761" y="1036567"/>
                  <a:pt x="3400476" y="996543"/>
                </a:cubicBezTo>
                <a:cubicBezTo>
                  <a:pt x="3400476" y="996533"/>
                  <a:pt x="3400476" y="996514"/>
                  <a:pt x="3400476" y="996505"/>
                </a:cubicBezTo>
                <a:cubicBezTo>
                  <a:pt x="3440195" y="566794"/>
                  <a:pt x="3124441" y="186099"/>
                  <a:pt x="2694769" y="145732"/>
                </a:cubicBezTo>
                <a:cubicBezTo>
                  <a:pt x="2654860" y="142198"/>
                  <a:pt x="2625236" y="107013"/>
                  <a:pt x="2628666" y="67055"/>
                </a:cubicBezTo>
                <a:close/>
                <a:moveTo>
                  <a:pt x="3528397" y="1220914"/>
                </a:moveTo>
                <a:cubicBezTo>
                  <a:pt x="3532303" y="1242326"/>
                  <a:pt x="3527634" y="1264424"/>
                  <a:pt x="3515252" y="1282350"/>
                </a:cubicBezTo>
                <a:lnTo>
                  <a:pt x="3506966" y="1294352"/>
                </a:lnTo>
                <a:cubicBezTo>
                  <a:pt x="3491535" y="1316545"/>
                  <a:pt x="3466294" y="1329756"/>
                  <a:pt x="3439243" y="1329689"/>
                </a:cubicBezTo>
                <a:cubicBezTo>
                  <a:pt x="3422670" y="1329737"/>
                  <a:pt x="3406381" y="1324689"/>
                  <a:pt x="3392761" y="1315211"/>
                </a:cubicBezTo>
                <a:lnTo>
                  <a:pt x="3380664" y="1306829"/>
                </a:lnTo>
                <a:cubicBezTo>
                  <a:pt x="3362757" y="1294485"/>
                  <a:pt x="3350565" y="1275473"/>
                  <a:pt x="3346755" y="1254061"/>
                </a:cubicBezTo>
                <a:cubicBezTo>
                  <a:pt x="3342755" y="1232687"/>
                  <a:pt x="3347422" y="1210598"/>
                  <a:pt x="3359804" y="1192720"/>
                </a:cubicBezTo>
                <a:lnTo>
                  <a:pt x="3368186" y="1180718"/>
                </a:lnTo>
                <a:cubicBezTo>
                  <a:pt x="3394666" y="1144466"/>
                  <a:pt x="3444863" y="1135303"/>
                  <a:pt x="3482486" y="1159859"/>
                </a:cubicBezTo>
                <a:lnTo>
                  <a:pt x="3494487" y="1168240"/>
                </a:lnTo>
                <a:cubicBezTo>
                  <a:pt x="3512204" y="1180595"/>
                  <a:pt x="3524205" y="1199416"/>
                  <a:pt x="3528111" y="1220628"/>
                </a:cubicBezTo>
                <a:close/>
                <a:moveTo>
                  <a:pt x="891686" y="2353817"/>
                </a:moveTo>
                <a:cubicBezTo>
                  <a:pt x="874637" y="2321909"/>
                  <a:pt x="886638" y="2282199"/>
                  <a:pt x="918547" y="2265111"/>
                </a:cubicBezTo>
                <a:cubicBezTo>
                  <a:pt x="918547" y="2265092"/>
                  <a:pt x="918642" y="2265063"/>
                  <a:pt x="918642" y="2265045"/>
                </a:cubicBezTo>
                <a:cubicBezTo>
                  <a:pt x="950265" y="2247871"/>
                  <a:pt x="989794" y="2259587"/>
                  <a:pt x="1007035" y="2291200"/>
                </a:cubicBezTo>
                <a:cubicBezTo>
                  <a:pt x="1007129" y="2291467"/>
                  <a:pt x="1007319" y="2291734"/>
                  <a:pt x="1007415" y="2292000"/>
                </a:cubicBezTo>
                <a:cubicBezTo>
                  <a:pt x="1013988" y="2303811"/>
                  <a:pt x="1047516" y="2360961"/>
                  <a:pt x="1111333" y="2380773"/>
                </a:cubicBezTo>
                <a:cubicBezTo>
                  <a:pt x="1117238" y="2383173"/>
                  <a:pt x="1123430" y="2384935"/>
                  <a:pt x="1129715" y="2386012"/>
                </a:cubicBezTo>
                <a:cubicBezTo>
                  <a:pt x="1166578" y="2392584"/>
                  <a:pt x="1234490" y="2389917"/>
                  <a:pt x="1257255" y="2354389"/>
                </a:cubicBezTo>
                <a:cubicBezTo>
                  <a:pt x="1271734" y="2332767"/>
                  <a:pt x="1272401" y="2298572"/>
                  <a:pt x="1261256" y="2270283"/>
                </a:cubicBezTo>
                <a:cubicBezTo>
                  <a:pt x="1260590" y="2268283"/>
                  <a:pt x="1259256" y="2266283"/>
                  <a:pt x="1258589" y="2264378"/>
                </a:cubicBezTo>
                <a:cubicBezTo>
                  <a:pt x="1242111" y="2230183"/>
                  <a:pt x="1209250" y="2215705"/>
                  <a:pt x="1157338" y="2194655"/>
                </a:cubicBezTo>
                <a:cubicBezTo>
                  <a:pt x="1099522" y="2171699"/>
                  <a:pt x="1027132" y="2142744"/>
                  <a:pt x="995413" y="2061305"/>
                </a:cubicBezTo>
                <a:cubicBezTo>
                  <a:pt x="968458" y="1993458"/>
                  <a:pt x="978173" y="1916544"/>
                  <a:pt x="1021036" y="1857470"/>
                </a:cubicBezTo>
                <a:cubicBezTo>
                  <a:pt x="1068661" y="1793747"/>
                  <a:pt x="1147242" y="1773364"/>
                  <a:pt x="1218966" y="1778603"/>
                </a:cubicBezTo>
                <a:lnTo>
                  <a:pt x="1220298" y="1771364"/>
                </a:lnTo>
                <a:cubicBezTo>
                  <a:pt x="1229634" y="1736321"/>
                  <a:pt x="1265257" y="1715157"/>
                  <a:pt x="1300499" y="1723739"/>
                </a:cubicBezTo>
                <a:cubicBezTo>
                  <a:pt x="1335741" y="1732644"/>
                  <a:pt x="1357078" y="1768430"/>
                  <a:pt x="1348220" y="1803672"/>
                </a:cubicBezTo>
                <a:cubicBezTo>
                  <a:pt x="1348124" y="1803758"/>
                  <a:pt x="1348124" y="1803853"/>
                  <a:pt x="1348124" y="1803939"/>
                </a:cubicBezTo>
                <a:lnTo>
                  <a:pt x="1344123" y="1819751"/>
                </a:lnTo>
                <a:cubicBezTo>
                  <a:pt x="1387462" y="1849183"/>
                  <a:pt x="1422038" y="1889836"/>
                  <a:pt x="1444136" y="1937384"/>
                </a:cubicBezTo>
                <a:cubicBezTo>
                  <a:pt x="1458900" y="1970465"/>
                  <a:pt x="1444612" y="2009289"/>
                  <a:pt x="1411847" y="2024824"/>
                </a:cubicBezTo>
                <a:cubicBezTo>
                  <a:pt x="1378604" y="2039531"/>
                  <a:pt x="1339742" y="2024919"/>
                  <a:pt x="1324407" y="1991963"/>
                </a:cubicBezTo>
                <a:cubicBezTo>
                  <a:pt x="1316597" y="1974913"/>
                  <a:pt x="1292212" y="1932146"/>
                  <a:pt x="1244206" y="1915763"/>
                </a:cubicBezTo>
                <a:cubicBezTo>
                  <a:pt x="1204772" y="1903285"/>
                  <a:pt x="1148195" y="1907285"/>
                  <a:pt x="1126573" y="1936146"/>
                </a:cubicBezTo>
                <a:cubicBezTo>
                  <a:pt x="1110951" y="1958397"/>
                  <a:pt x="1107427" y="1986934"/>
                  <a:pt x="1117048" y="2012346"/>
                </a:cubicBezTo>
                <a:cubicBezTo>
                  <a:pt x="1128192" y="2039969"/>
                  <a:pt x="1157147" y="2052446"/>
                  <a:pt x="1206487" y="2072830"/>
                </a:cubicBezTo>
                <a:cubicBezTo>
                  <a:pt x="1263637" y="2095214"/>
                  <a:pt x="1334694" y="2124170"/>
                  <a:pt x="1374127" y="2201703"/>
                </a:cubicBezTo>
                <a:cubicBezTo>
                  <a:pt x="1375461" y="2203522"/>
                  <a:pt x="1376509" y="2205504"/>
                  <a:pt x="1377365" y="2207609"/>
                </a:cubicBezTo>
                <a:cubicBezTo>
                  <a:pt x="1396797" y="2248557"/>
                  <a:pt x="1404322" y="2294134"/>
                  <a:pt x="1399083" y="2339149"/>
                </a:cubicBezTo>
                <a:cubicBezTo>
                  <a:pt x="1395368" y="2369677"/>
                  <a:pt x="1384795" y="2398966"/>
                  <a:pt x="1368222" y="2424874"/>
                </a:cubicBezTo>
                <a:cubicBezTo>
                  <a:pt x="1322883" y="2495835"/>
                  <a:pt x="1240016" y="2520124"/>
                  <a:pt x="1166388" y="2520124"/>
                </a:cubicBezTo>
                <a:lnTo>
                  <a:pt x="1163053" y="2520124"/>
                </a:lnTo>
                <a:lnTo>
                  <a:pt x="1158481" y="2536507"/>
                </a:lnTo>
                <a:cubicBezTo>
                  <a:pt x="1150957" y="2565568"/>
                  <a:pt x="1124668" y="2585856"/>
                  <a:pt x="1094664" y="2585846"/>
                </a:cubicBezTo>
                <a:cubicBezTo>
                  <a:pt x="1091426" y="2586028"/>
                  <a:pt x="1088187" y="2585570"/>
                  <a:pt x="1085139" y="2584513"/>
                </a:cubicBezTo>
                <a:cubicBezTo>
                  <a:pt x="1082949" y="2584599"/>
                  <a:pt x="1080758" y="2584370"/>
                  <a:pt x="1078566" y="2583846"/>
                </a:cubicBezTo>
                <a:cubicBezTo>
                  <a:pt x="1043515" y="2574512"/>
                  <a:pt x="1022370" y="2538879"/>
                  <a:pt x="1030941" y="2503646"/>
                </a:cubicBezTo>
                <a:lnTo>
                  <a:pt x="1034847" y="2490501"/>
                </a:lnTo>
                <a:cubicBezTo>
                  <a:pt x="1025512" y="2486015"/>
                  <a:pt x="1016560" y="2480957"/>
                  <a:pt x="1007891" y="2475356"/>
                </a:cubicBezTo>
                <a:cubicBezTo>
                  <a:pt x="959314" y="2445381"/>
                  <a:pt x="919213" y="2403433"/>
                  <a:pt x="891401" y="2353532"/>
                </a:cubicBezTo>
                <a:close/>
                <a:moveTo>
                  <a:pt x="309422" y="1859946"/>
                </a:moveTo>
                <a:cubicBezTo>
                  <a:pt x="367906" y="1631041"/>
                  <a:pt x="515639" y="1435083"/>
                  <a:pt x="719570" y="1315783"/>
                </a:cubicBezTo>
                <a:cubicBezTo>
                  <a:pt x="922737" y="1195082"/>
                  <a:pt x="1165720" y="1160783"/>
                  <a:pt x="1394320" y="1220533"/>
                </a:cubicBezTo>
                <a:cubicBezTo>
                  <a:pt x="1433183" y="1230496"/>
                  <a:pt x="1456614" y="1270101"/>
                  <a:pt x="1446708" y="1308982"/>
                </a:cubicBezTo>
                <a:cubicBezTo>
                  <a:pt x="1446612" y="1309058"/>
                  <a:pt x="1446612" y="1309134"/>
                  <a:pt x="1446612" y="1309211"/>
                </a:cubicBezTo>
                <a:cubicBezTo>
                  <a:pt x="1436612" y="1348092"/>
                  <a:pt x="1397083" y="1371533"/>
                  <a:pt x="1358126" y="1361560"/>
                </a:cubicBezTo>
                <a:cubicBezTo>
                  <a:pt x="1358126" y="1361541"/>
                  <a:pt x="1358031" y="1361522"/>
                  <a:pt x="1357935" y="1361503"/>
                </a:cubicBezTo>
                <a:cubicBezTo>
                  <a:pt x="1166672" y="1311706"/>
                  <a:pt x="963409" y="1340443"/>
                  <a:pt x="793484" y="1441322"/>
                </a:cubicBezTo>
                <a:cubicBezTo>
                  <a:pt x="622986" y="1541192"/>
                  <a:pt x="499542" y="1705098"/>
                  <a:pt x="450584" y="1896522"/>
                </a:cubicBezTo>
                <a:cubicBezTo>
                  <a:pt x="442202" y="1928621"/>
                  <a:pt x="413245" y="1951043"/>
                  <a:pt x="380098" y="1951100"/>
                </a:cubicBezTo>
                <a:cubicBezTo>
                  <a:pt x="373907" y="1951091"/>
                  <a:pt x="367811" y="1950291"/>
                  <a:pt x="361810" y="1948719"/>
                </a:cubicBezTo>
                <a:cubicBezTo>
                  <a:pt x="322948" y="1939070"/>
                  <a:pt x="299231" y="1899703"/>
                  <a:pt x="308852" y="1860794"/>
                </a:cubicBezTo>
                <a:cubicBezTo>
                  <a:pt x="308947" y="1860413"/>
                  <a:pt x="309042" y="1860041"/>
                  <a:pt x="309138" y="1859660"/>
                </a:cubicBezTo>
                <a:close/>
                <a:moveTo>
                  <a:pt x="1539386" y="1423796"/>
                </a:moveTo>
                <a:cubicBezTo>
                  <a:pt x="1524623" y="1409804"/>
                  <a:pt x="1516241" y="1390468"/>
                  <a:pt x="1515955" y="1370171"/>
                </a:cubicBezTo>
                <a:cubicBezTo>
                  <a:pt x="1515478" y="1349911"/>
                  <a:pt x="1523194" y="1330299"/>
                  <a:pt x="1537195" y="1315688"/>
                </a:cubicBezTo>
                <a:lnTo>
                  <a:pt x="1550816" y="1301400"/>
                </a:lnTo>
                <a:cubicBezTo>
                  <a:pt x="1580534" y="1272006"/>
                  <a:pt x="1628064" y="1271044"/>
                  <a:pt x="1658925" y="1299209"/>
                </a:cubicBezTo>
                <a:lnTo>
                  <a:pt x="1673212" y="1312925"/>
                </a:lnTo>
                <a:cubicBezTo>
                  <a:pt x="1687881" y="1326927"/>
                  <a:pt x="1696359" y="1346253"/>
                  <a:pt x="1696644" y="1366551"/>
                </a:cubicBezTo>
                <a:cubicBezTo>
                  <a:pt x="1697120" y="1386811"/>
                  <a:pt x="1689405" y="1406423"/>
                  <a:pt x="1675403" y="1421034"/>
                </a:cubicBezTo>
                <a:lnTo>
                  <a:pt x="1661783" y="1435322"/>
                </a:lnTo>
                <a:cubicBezTo>
                  <a:pt x="1647305" y="1450276"/>
                  <a:pt x="1627397" y="1458724"/>
                  <a:pt x="1606537" y="1458753"/>
                </a:cubicBezTo>
                <a:cubicBezTo>
                  <a:pt x="1586821" y="1458801"/>
                  <a:pt x="1567865" y="1451219"/>
                  <a:pt x="1553673" y="1437608"/>
                </a:cubicBezTo>
                <a:close/>
                <a:moveTo>
                  <a:pt x="4386313" y="2997231"/>
                </a:moveTo>
                <a:cubicBezTo>
                  <a:pt x="4099420" y="2994374"/>
                  <a:pt x="3831387" y="2968656"/>
                  <a:pt x="3701752" y="2695003"/>
                </a:cubicBezTo>
                <a:cubicBezTo>
                  <a:pt x="3811670" y="2558795"/>
                  <a:pt x="3928256" y="2272569"/>
                  <a:pt x="3887489" y="2083212"/>
                </a:cubicBezTo>
                <a:cubicBezTo>
                  <a:pt x="3883299" y="2062533"/>
                  <a:pt x="3870249" y="2044722"/>
                  <a:pt x="3851770" y="2034444"/>
                </a:cubicBezTo>
                <a:cubicBezTo>
                  <a:pt x="3833197" y="2024348"/>
                  <a:pt x="3811098" y="2022757"/>
                  <a:pt x="3791287" y="2030063"/>
                </a:cubicBezTo>
                <a:cubicBezTo>
                  <a:pt x="3553923" y="2116740"/>
                  <a:pt x="3379807" y="2134171"/>
                  <a:pt x="3176638" y="2134171"/>
                </a:cubicBezTo>
                <a:lnTo>
                  <a:pt x="3141682" y="2134171"/>
                </a:lnTo>
                <a:cubicBezTo>
                  <a:pt x="2947181" y="2066448"/>
                  <a:pt x="2563419" y="1970341"/>
                  <a:pt x="2328152" y="1970341"/>
                </a:cubicBezTo>
                <a:cubicBezTo>
                  <a:pt x="2175561" y="1970179"/>
                  <a:pt x="2023447" y="1988019"/>
                  <a:pt x="1875047" y="2023490"/>
                </a:cubicBezTo>
                <a:cubicBezTo>
                  <a:pt x="1826089" y="1757695"/>
                  <a:pt x="1627492" y="1544411"/>
                  <a:pt x="1365841" y="1476755"/>
                </a:cubicBezTo>
                <a:cubicBezTo>
                  <a:pt x="1308881" y="1462001"/>
                  <a:pt x="1250302" y="1454515"/>
                  <a:pt x="1191534" y="1454467"/>
                </a:cubicBezTo>
                <a:cubicBezTo>
                  <a:pt x="875017" y="1454619"/>
                  <a:pt x="598697" y="1668884"/>
                  <a:pt x="519735" y="1975389"/>
                </a:cubicBezTo>
                <a:cubicBezTo>
                  <a:pt x="445630" y="2261463"/>
                  <a:pt x="560978" y="2563063"/>
                  <a:pt x="807010" y="2726721"/>
                </a:cubicBezTo>
                <a:cubicBezTo>
                  <a:pt x="661086" y="2928546"/>
                  <a:pt x="564979" y="3161947"/>
                  <a:pt x="526307" y="3407949"/>
                </a:cubicBezTo>
                <a:cubicBezTo>
                  <a:pt x="522783" y="3408140"/>
                  <a:pt x="519258" y="3408616"/>
                  <a:pt x="515734" y="3409378"/>
                </a:cubicBezTo>
                <a:cubicBezTo>
                  <a:pt x="445535" y="3433105"/>
                  <a:pt x="368860" y="3427866"/>
                  <a:pt x="302565" y="3394805"/>
                </a:cubicBezTo>
                <a:cubicBezTo>
                  <a:pt x="236080" y="3362077"/>
                  <a:pt x="185503" y="3304108"/>
                  <a:pt x="162071" y="3233832"/>
                </a:cubicBezTo>
                <a:cubicBezTo>
                  <a:pt x="113017" y="3087709"/>
                  <a:pt x="191598" y="2929480"/>
                  <a:pt x="337617" y="2880169"/>
                </a:cubicBezTo>
                <a:cubicBezTo>
                  <a:pt x="375717" y="2867291"/>
                  <a:pt x="396196" y="2826010"/>
                  <a:pt x="383432" y="2787872"/>
                </a:cubicBezTo>
                <a:cubicBezTo>
                  <a:pt x="370573" y="2749772"/>
                  <a:pt x="329235" y="2729283"/>
                  <a:pt x="291135" y="2742056"/>
                </a:cubicBezTo>
                <a:cubicBezTo>
                  <a:pt x="184170" y="2777766"/>
                  <a:pt x="95968" y="2854756"/>
                  <a:pt x="46057" y="2955893"/>
                </a:cubicBezTo>
                <a:cubicBezTo>
                  <a:pt x="-4235" y="3056762"/>
                  <a:pt x="-12236" y="3173568"/>
                  <a:pt x="24054" y="3280314"/>
                </a:cubicBezTo>
                <a:cubicBezTo>
                  <a:pt x="59773" y="3387232"/>
                  <a:pt x="136734" y="3475443"/>
                  <a:pt x="237795" y="3525297"/>
                </a:cubicBezTo>
                <a:cubicBezTo>
                  <a:pt x="296278" y="3554472"/>
                  <a:pt x="360762" y="3569703"/>
                  <a:pt x="426199" y="3569779"/>
                </a:cubicBezTo>
                <a:cubicBezTo>
                  <a:pt x="454679" y="3569445"/>
                  <a:pt x="482969" y="3566255"/>
                  <a:pt x="510781" y="3560254"/>
                </a:cubicBezTo>
                <a:cubicBezTo>
                  <a:pt x="509258" y="3588829"/>
                  <a:pt x="507162" y="3616356"/>
                  <a:pt x="507162" y="3644836"/>
                </a:cubicBezTo>
                <a:cubicBezTo>
                  <a:pt x="507162" y="4118990"/>
                  <a:pt x="725666" y="4570476"/>
                  <a:pt x="1107999" y="4888039"/>
                </a:cubicBezTo>
                <a:lnTo>
                  <a:pt x="1107999" y="5319903"/>
                </a:lnTo>
                <a:cubicBezTo>
                  <a:pt x="1108190" y="5344786"/>
                  <a:pt x="1112762" y="5369440"/>
                  <a:pt x="1121429" y="5392769"/>
                </a:cubicBezTo>
                <a:lnTo>
                  <a:pt x="452393" y="5392769"/>
                </a:lnTo>
                <a:cubicBezTo>
                  <a:pt x="412198" y="5392716"/>
                  <a:pt x="379622" y="5425254"/>
                  <a:pt x="379527" y="5465445"/>
                </a:cubicBezTo>
                <a:cubicBezTo>
                  <a:pt x="379527" y="5465508"/>
                  <a:pt x="379527" y="5465571"/>
                  <a:pt x="379527" y="5465635"/>
                </a:cubicBezTo>
                <a:cubicBezTo>
                  <a:pt x="379527" y="5505826"/>
                  <a:pt x="412102" y="5538406"/>
                  <a:pt x="452297" y="5538406"/>
                </a:cubicBezTo>
                <a:cubicBezTo>
                  <a:pt x="452297" y="5538406"/>
                  <a:pt x="452393" y="5538406"/>
                  <a:pt x="452393" y="5538406"/>
                </a:cubicBezTo>
                <a:lnTo>
                  <a:pt x="2345963" y="5538406"/>
                </a:lnTo>
                <a:cubicBezTo>
                  <a:pt x="2386159" y="5538458"/>
                  <a:pt x="2418734" y="5505921"/>
                  <a:pt x="2418830" y="5465730"/>
                </a:cubicBezTo>
                <a:cubicBezTo>
                  <a:pt x="2418830" y="5465699"/>
                  <a:pt x="2418830" y="5465666"/>
                  <a:pt x="2418830" y="5465635"/>
                </a:cubicBezTo>
                <a:cubicBezTo>
                  <a:pt x="2418925" y="5425444"/>
                  <a:pt x="2386349" y="5392821"/>
                  <a:pt x="2346154" y="5392769"/>
                </a:cubicBezTo>
                <a:cubicBezTo>
                  <a:pt x="2346059" y="5392769"/>
                  <a:pt x="2346059" y="5392769"/>
                  <a:pt x="2345963" y="5392769"/>
                </a:cubicBezTo>
                <a:lnTo>
                  <a:pt x="1822755" y="5392769"/>
                </a:lnTo>
                <a:cubicBezTo>
                  <a:pt x="1831423" y="5369446"/>
                  <a:pt x="1835994" y="5344791"/>
                  <a:pt x="1836280" y="5319903"/>
                </a:cubicBezTo>
                <a:lnTo>
                  <a:pt x="1836280" y="5258181"/>
                </a:lnTo>
                <a:cubicBezTo>
                  <a:pt x="2173275" y="5344018"/>
                  <a:pt x="2526843" y="5340012"/>
                  <a:pt x="2861742" y="5246560"/>
                </a:cubicBezTo>
                <a:lnTo>
                  <a:pt x="2861742" y="5320093"/>
                </a:lnTo>
                <a:cubicBezTo>
                  <a:pt x="2862028" y="5440639"/>
                  <a:pt x="2959660" y="5538282"/>
                  <a:pt x="3080245" y="5538597"/>
                </a:cubicBezTo>
                <a:lnTo>
                  <a:pt x="4021030" y="5538597"/>
                </a:lnTo>
                <a:cubicBezTo>
                  <a:pt x="4061225" y="5538649"/>
                  <a:pt x="4093801" y="5506112"/>
                  <a:pt x="4093896" y="5465921"/>
                </a:cubicBezTo>
                <a:cubicBezTo>
                  <a:pt x="4093896" y="5465889"/>
                  <a:pt x="4093896" y="5465857"/>
                  <a:pt x="4093896" y="5465826"/>
                </a:cubicBezTo>
                <a:cubicBezTo>
                  <a:pt x="4093992" y="5425635"/>
                  <a:pt x="4061416" y="5393012"/>
                  <a:pt x="4021220" y="5392959"/>
                </a:cubicBezTo>
                <a:cubicBezTo>
                  <a:pt x="4021125" y="5392959"/>
                  <a:pt x="4021125" y="5392959"/>
                  <a:pt x="4021030" y="5392959"/>
                </a:cubicBezTo>
                <a:lnTo>
                  <a:pt x="3576593" y="5392959"/>
                </a:lnTo>
                <a:cubicBezTo>
                  <a:pt x="3585261" y="5369631"/>
                  <a:pt x="3589833" y="5344976"/>
                  <a:pt x="3590023" y="5320093"/>
                </a:cubicBezTo>
                <a:lnTo>
                  <a:pt x="3590023" y="4851844"/>
                </a:lnTo>
                <a:cubicBezTo>
                  <a:pt x="3756330" y="4705073"/>
                  <a:pt x="3892252" y="4527080"/>
                  <a:pt x="3990073" y="4327969"/>
                </a:cubicBezTo>
                <a:cubicBezTo>
                  <a:pt x="4344214" y="4272457"/>
                  <a:pt x="4604913" y="3966905"/>
                  <a:pt x="4603959" y="3608450"/>
                </a:cubicBezTo>
                <a:lnTo>
                  <a:pt x="4603959" y="3215163"/>
                </a:lnTo>
                <a:cubicBezTo>
                  <a:pt x="4603102" y="3095120"/>
                  <a:pt x="4506043" y="2997984"/>
                  <a:pt x="4386028" y="2996945"/>
                </a:cubicBezTo>
                <a:close/>
                <a:moveTo>
                  <a:pt x="660991" y="2012632"/>
                </a:moveTo>
                <a:cubicBezTo>
                  <a:pt x="723189" y="1770354"/>
                  <a:pt x="941407" y="1600857"/>
                  <a:pt x="1191534" y="1600580"/>
                </a:cubicBezTo>
                <a:cubicBezTo>
                  <a:pt x="1238110" y="1600609"/>
                  <a:pt x="1284403" y="1606533"/>
                  <a:pt x="1329456" y="1618202"/>
                </a:cubicBezTo>
                <a:cubicBezTo>
                  <a:pt x="1537672" y="1671989"/>
                  <a:pt x="1695310" y="1842449"/>
                  <a:pt x="1732744" y="2054256"/>
                </a:cubicBezTo>
                <a:cubicBezTo>
                  <a:pt x="1740554" y="2097890"/>
                  <a:pt x="1742935" y="2142343"/>
                  <a:pt x="1739697" y="2186558"/>
                </a:cubicBezTo>
                <a:cubicBezTo>
                  <a:pt x="1737888" y="2220458"/>
                  <a:pt x="1732553" y="2254072"/>
                  <a:pt x="1723695" y="2286857"/>
                </a:cubicBezTo>
                <a:cubicBezTo>
                  <a:pt x="1710360" y="2337996"/>
                  <a:pt x="1689691" y="2386955"/>
                  <a:pt x="1662354" y="2432208"/>
                </a:cubicBezTo>
                <a:cubicBezTo>
                  <a:pt x="1513669" y="2496121"/>
                  <a:pt x="1376890" y="2584713"/>
                  <a:pt x="1257827" y="2694241"/>
                </a:cubicBezTo>
                <a:cubicBezTo>
                  <a:pt x="1236205" y="2697003"/>
                  <a:pt x="1214488" y="2698461"/>
                  <a:pt x="1192772" y="2698622"/>
                </a:cubicBezTo>
                <a:cubicBezTo>
                  <a:pt x="1146766" y="2698575"/>
                  <a:pt x="1100951" y="2692784"/>
                  <a:pt x="1056373" y="2681382"/>
                </a:cubicBezTo>
                <a:cubicBezTo>
                  <a:pt x="1040181" y="2676810"/>
                  <a:pt x="1023988" y="2672429"/>
                  <a:pt x="1007224" y="2666142"/>
                </a:cubicBezTo>
                <a:cubicBezTo>
                  <a:pt x="966077" y="2651445"/>
                  <a:pt x="926834" y="2631805"/>
                  <a:pt x="890447" y="2607659"/>
                </a:cubicBezTo>
                <a:cubicBezTo>
                  <a:pt x="694328" y="2478890"/>
                  <a:pt x="601936" y="2239508"/>
                  <a:pt x="660704" y="2012346"/>
                </a:cubicBezTo>
                <a:close/>
                <a:moveTo>
                  <a:pt x="4458418" y="3609022"/>
                </a:moveTo>
                <a:cubicBezTo>
                  <a:pt x="4458418" y="3904297"/>
                  <a:pt x="4228294" y="4158900"/>
                  <a:pt x="3934066" y="4188713"/>
                </a:cubicBezTo>
                <a:cubicBezTo>
                  <a:pt x="3908445" y="4191657"/>
                  <a:pt x="3886155" y="4207649"/>
                  <a:pt x="3875107" y="4231005"/>
                </a:cubicBezTo>
                <a:cubicBezTo>
                  <a:pt x="3780237" y="4435630"/>
                  <a:pt x="3641934" y="4617129"/>
                  <a:pt x="3469818" y="4762881"/>
                </a:cubicBezTo>
                <a:cubicBezTo>
                  <a:pt x="3453721" y="4776787"/>
                  <a:pt x="3444481" y="4796961"/>
                  <a:pt x="3444386" y="4818221"/>
                </a:cubicBezTo>
                <a:lnTo>
                  <a:pt x="3444386" y="5319998"/>
                </a:lnTo>
                <a:cubicBezTo>
                  <a:pt x="3444290" y="5360197"/>
                  <a:pt x="3411716" y="5392759"/>
                  <a:pt x="3371521" y="5392864"/>
                </a:cubicBezTo>
                <a:lnTo>
                  <a:pt x="3080245" y="5392864"/>
                </a:lnTo>
                <a:cubicBezTo>
                  <a:pt x="3040050" y="5392759"/>
                  <a:pt x="3007474" y="5360197"/>
                  <a:pt x="3007379" y="5319998"/>
                </a:cubicBezTo>
                <a:lnTo>
                  <a:pt x="3007379" y="5148548"/>
                </a:lnTo>
                <a:cubicBezTo>
                  <a:pt x="3007665" y="5124818"/>
                  <a:pt x="2996235" y="5102479"/>
                  <a:pt x="2976804" y="5088826"/>
                </a:cubicBezTo>
                <a:cubicBezTo>
                  <a:pt x="2964422" y="5080140"/>
                  <a:pt x="2949658" y="5075543"/>
                  <a:pt x="2934513" y="5075682"/>
                </a:cubicBezTo>
                <a:cubicBezTo>
                  <a:pt x="2926607" y="5075408"/>
                  <a:pt x="2918702" y="5076669"/>
                  <a:pt x="2911272" y="5079396"/>
                </a:cubicBezTo>
                <a:cubicBezTo>
                  <a:pt x="2546559" y="5201242"/>
                  <a:pt x="2152796" y="5205805"/>
                  <a:pt x="1785322" y="5092446"/>
                </a:cubicBezTo>
                <a:cubicBezTo>
                  <a:pt x="1763319" y="5085465"/>
                  <a:pt x="1739315" y="5089239"/>
                  <a:pt x="1720456" y="5102637"/>
                </a:cubicBezTo>
                <a:cubicBezTo>
                  <a:pt x="1701692" y="5116428"/>
                  <a:pt x="1690547" y="5138374"/>
                  <a:pt x="1690643" y="5161692"/>
                </a:cubicBezTo>
                <a:lnTo>
                  <a:pt x="1690643" y="5320379"/>
                </a:lnTo>
                <a:cubicBezTo>
                  <a:pt x="1690547" y="5360578"/>
                  <a:pt x="1657973" y="5393140"/>
                  <a:pt x="1617778" y="5393245"/>
                </a:cubicBezTo>
                <a:lnTo>
                  <a:pt x="1326502" y="5393245"/>
                </a:lnTo>
                <a:cubicBezTo>
                  <a:pt x="1286307" y="5393140"/>
                  <a:pt x="1253731" y="5360578"/>
                  <a:pt x="1253636" y="5320379"/>
                </a:cubicBezTo>
                <a:lnTo>
                  <a:pt x="1253636" y="4853654"/>
                </a:lnTo>
                <a:cubicBezTo>
                  <a:pt x="1253636" y="4831384"/>
                  <a:pt x="1243445" y="4810334"/>
                  <a:pt x="1226014" y="4796504"/>
                </a:cubicBezTo>
                <a:cubicBezTo>
                  <a:pt x="861778" y="4505896"/>
                  <a:pt x="652799" y="4085653"/>
                  <a:pt x="652799" y="3645026"/>
                </a:cubicBezTo>
                <a:cubicBezTo>
                  <a:pt x="652799" y="3330702"/>
                  <a:pt x="757574" y="3038379"/>
                  <a:pt x="936454" y="2794825"/>
                </a:cubicBezTo>
                <a:cubicBezTo>
                  <a:pt x="943312" y="2797492"/>
                  <a:pt x="950265" y="2800445"/>
                  <a:pt x="957218" y="2802921"/>
                </a:cubicBezTo>
                <a:cubicBezTo>
                  <a:pt x="977983" y="2810637"/>
                  <a:pt x="998747" y="2816447"/>
                  <a:pt x="1018369" y="2821971"/>
                </a:cubicBezTo>
                <a:cubicBezTo>
                  <a:pt x="1052468" y="2830610"/>
                  <a:pt x="1087139" y="2836725"/>
                  <a:pt x="1122191" y="2840259"/>
                </a:cubicBezTo>
                <a:cubicBezTo>
                  <a:pt x="1065708" y="2910506"/>
                  <a:pt x="1017130" y="2986678"/>
                  <a:pt x="977126" y="3067430"/>
                </a:cubicBezTo>
                <a:cubicBezTo>
                  <a:pt x="941692" y="3139687"/>
                  <a:pt x="971601" y="3226965"/>
                  <a:pt x="1043801" y="3262407"/>
                </a:cubicBezTo>
                <a:cubicBezTo>
                  <a:pt x="1063708" y="3272256"/>
                  <a:pt x="1085710" y="3277371"/>
                  <a:pt x="1107904" y="3277362"/>
                </a:cubicBezTo>
                <a:cubicBezTo>
                  <a:pt x="1163530" y="3277400"/>
                  <a:pt x="1214297" y="3245805"/>
                  <a:pt x="1238777" y="3195923"/>
                </a:cubicBezTo>
                <a:cubicBezTo>
                  <a:pt x="1380509" y="2907601"/>
                  <a:pt x="1673594" y="2693288"/>
                  <a:pt x="2022780" y="2622899"/>
                </a:cubicBezTo>
                <a:cubicBezTo>
                  <a:pt x="2101647" y="2607059"/>
                  <a:pt x="2152796" y="2530344"/>
                  <a:pt x="2137080" y="2451449"/>
                </a:cubicBezTo>
                <a:cubicBezTo>
                  <a:pt x="2121174" y="2372610"/>
                  <a:pt x="2044497" y="2321499"/>
                  <a:pt x="1965630" y="2337149"/>
                </a:cubicBezTo>
                <a:cubicBezTo>
                  <a:pt x="1927530" y="2344864"/>
                  <a:pt x="1889430" y="2354484"/>
                  <a:pt x="1852568" y="2365057"/>
                </a:cubicBezTo>
                <a:cubicBezTo>
                  <a:pt x="1856950" y="2351531"/>
                  <a:pt x="1861427" y="2338006"/>
                  <a:pt x="1865046" y="2324099"/>
                </a:cubicBezTo>
                <a:cubicBezTo>
                  <a:pt x="1876191" y="2282237"/>
                  <a:pt x="1883049" y="2239337"/>
                  <a:pt x="1885525" y="2196083"/>
                </a:cubicBezTo>
                <a:cubicBezTo>
                  <a:pt x="1886191" y="2187606"/>
                  <a:pt x="1886287" y="2179129"/>
                  <a:pt x="1886573" y="2170652"/>
                </a:cubicBezTo>
                <a:cubicBezTo>
                  <a:pt x="2031066" y="2134095"/>
                  <a:pt x="2179467" y="2115664"/>
                  <a:pt x="2328533" y="2115788"/>
                </a:cubicBezTo>
                <a:cubicBezTo>
                  <a:pt x="2541892" y="2115788"/>
                  <a:pt x="2916320" y="2208275"/>
                  <a:pt x="3104916" y="2275331"/>
                </a:cubicBezTo>
                <a:cubicBezTo>
                  <a:pt x="3112631" y="2278160"/>
                  <a:pt x="3120727" y="2279646"/>
                  <a:pt x="3128918" y="2279713"/>
                </a:cubicBezTo>
                <a:lnTo>
                  <a:pt x="3176543" y="2279713"/>
                </a:lnTo>
                <a:cubicBezTo>
                  <a:pt x="3363709" y="2279713"/>
                  <a:pt x="3536302" y="2265140"/>
                  <a:pt x="3748996" y="2198084"/>
                </a:cubicBezTo>
                <a:cubicBezTo>
                  <a:pt x="3737375" y="2351055"/>
                  <a:pt x="3641173" y="2556414"/>
                  <a:pt x="3566211" y="2626709"/>
                </a:cubicBezTo>
                <a:cubicBezTo>
                  <a:pt x="3544684" y="2647035"/>
                  <a:pt x="3537445" y="2678334"/>
                  <a:pt x="3547923" y="2706052"/>
                </a:cubicBezTo>
                <a:cubicBezTo>
                  <a:pt x="3716230" y="3135820"/>
                  <a:pt x="4134948" y="3140106"/>
                  <a:pt x="4384790" y="3142297"/>
                </a:cubicBezTo>
                <a:cubicBezTo>
                  <a:pt x="4425081" y="3142402"/>
                  <a:pt x="4457846" y="3174854"/>
                  <a:pt x="4458323" y="321516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C2653E16-9569-407D-9E78-D895EBB51C0D}"/>
              </a:ext>
            </a:extLst>
          </p:cNvPr>
          <p:cNvGrpSpPr/>
          <p:nvPr/>
        </p:nvGrpSpPr>
        <p:grpSpPr>
          <a:xfrm>
            <a:off x="6593157" y="4061528"/>
            <a:ext cx="1442224" cy="1424945"/>
            <a:chOff x="4464948" y="3697745"/>
            <a:chExt cx="2096429" cy="976846"/>
          </a:xfrm>
        </p:grpSpPr>
        <p:sp>
          <p:nvSpPr>
            <p:cNvPr id="35" name="矩形: 圓角 34">
              <a:extLst>
                <a:ext uri="{FF2B5EF4-FFF2-40B4-BE49-F238E27FC236}">
                  <a16:creationId xmlns:a16="http://schemas.microsoft.com/office/drawing/2014/main" id="{C4FDB57E-63A7-416C-B799-377B21D4F2FD}"/>
                </a:ext>
              </a:extLst>
            </p:cNvPr>
            <p:cNvSpPr/>
            <p:nvPr/>
          </p:nvSpPr>
          <p:spPr>
            <a:xfrm>
              <a:off x="4464948" y="3697745"/>
              <a:ext cx="2096429" cy="9768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矩形: 圓角 35">
              <a:extLst>
                <a:ext uri="{FF2B5EF4-FFF2-40B4-BE49-F238E27FC236}">
                  <a16:creationId xmlns:a16="http://schemas.microsoft.com/office/drawing/2014/main" id="{3F16EDAE-D730-4F32-B027-985B703A3FE6}"/>
                </a:ext>
              </a:extLst>
            </p:cNvPr>
            <p:cNvSpPr/>
            <p:nvPr/>
          </p:nvSpPr>
          <p:spPr>
            <a:xfrm>
              <a:off x="4552133" y="3752013"/>
              <a:ext cx="1917917" cy="870148"/>
            </a:xfrm>
            <a:prstGeom prst="roundRect">
              <a:avLst>
                <a:gd name="adj" fmla="val 15455"/>
              </a:avLst>
            </a:prstGeom>
            <a:solidFill>
              <a:srgbClr val="0F257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7EC5A744-6EF9-48AF-8827-C88DF2E15BB2}"/>
              </a:ext>
            </a:extLst>
          </p:cNvPr>
          <p:cNvSpPr txBox="1"/>
          <p:nvPr/>
        </p:nvSpPr>
        <p:spPr>
          <a:xfrm>
            <a:off x="4777020" y="3332407"/>
            <a:ext cx="12248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>
                <a:solidFill>
                  <a:srgbClr val="0F25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10GbE? </a:t>
            </a:r>
            <a:endParaRPr lang="zh-TW" altLang="en-US" sz="2400" b="1">
              <a:solidFill>
                <a:srgbClr val="0F25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944E5201-76D2-43B8-B959-44758863470F}"/>
              </a:ext>
            </a:extLst>
          </p:cNvPr>
          <p:cNvSpPr txBox="1"/>
          <p:nvPr/>
        </p:nvSpPr>
        <p:spPr>
          <a:xfrm>
            <a:off x="8626668" y="3332407"/>
            <a:ext cx="1442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>
                <a:solidFill>
                  <a:srgbClr val="0F25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2.5GbE? </a:t>
            </a:r>
            <a:endParaRPr lang="zh-TW" altLang="en-US" sz="2400" b="1">
              <a:solidFill>
                <a:srgbClr val="0F25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A5CF3745-3D54-4FD2-87A1-76AED2ACD11E}"/>
              </a:ext>
            </a:extLst>
          </p:cNvPr>
          <p:cNvSpPr txBox="1"/>
          <p:nvPr/>
        </p:nvSpPr>
        <p:spPr>
          <a:xfrm>
            <a:off x="4216950" y="5587829"/>
            <a:ext cx="12248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>
                <a:solidFill>
                  <a:srgbClr val="0F257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價錢</a:t>
            </a:r>
            <a:r>
              <a:rPr lang="en-US" altLang="zh-TW" sz="2400" b="1">
                <a:solidFill>
                  <a:srgbClr val="0F257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? </a:t>
            </a:r>
            <a:endParaRPr lang="zh-TW" altLang="en-US" sz="2400" b="1">
              <a:solidFill>
                <a:srgbClr val="0F257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9836D183-CE58-4B99-B620-626F673B74AB}"/>
              </a:ext>
            </a:extLst>
          </p:cNvPr>
          <p:cNvGrpSpPr/>
          <p:nvPr/>
        </p:nvGrpSpPr>
        <p:grpSpPr>
          <a:xfrm>
            <a:off x="9186742" y="4061528"/>
            <a:ext cx="1442224" cy="1424945"/>
            <a:chOff x="4464948" y="3697745"/>
            <a:chExt cx="2096429" cy="976846"/>
          </a:xfrm>
        </p:grpSpPr>
        <p:sp>
          <p:nvSpPr>
            <p:cNvPr id="46" name="矩形: 圓角 45">
              <a:extLst>
                <a:ext uri="{FF2B5EF4-FFF2-40B4-BE49-F238E27FC236}">
                  <a16:creationId xmlns:a16="http://schemas.microsoft.com/office/drawing/2014/main" id="{B7D6AAFA-F935-4B8B-83D4-7F51BA6C8746}"/>
                </a:ext>
              </a:extLst>
            </p:cNvPr>
            <p:cNvSpPr/>
            <p:nvPr/>
          </p:nvSpPr>
          <p:spPr>
            <a:xfrm>
              <a:off x="4464948" y="3697745"/>
              <a:ext cx="2096429" cy="9768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7" name="矩形: 圓角 46">
              <a:extLst>
                <a:ext uri="{FF2B5EF4-FFF2-40B4-BE49-F238E27FC236}">
                  <a16:creationId xmlns:a16="http://schemas.microsoft.com/office/drawing/2014/main" id="{39B33A4F-4BA9-4DF4-A9D0-B500D42C9396}"/>
                </a:ext>
              </a:extLst>
            </p:cNvPr>
            <p:cNvSpPr/>
            <p:nvPr/>
          </p:nvSpPr>
          <p:spPr>
            <a:xfrm>
              <a:off x="4552133" y="3752013"/>
              <a:ext cx="1917917" cy="870148"/>
            </a:xfrm>
            <a:prstGeom prst="roundRect">
              <a:avLst>
                <a:gd name="adj" fmla="val 15455"/>
              </a:avLst>
            </a:prstGeom>
            <a:solidFill>
              <a:srgbClr val="0F2571"/>
            </a:solidFill>
            <a:ln>
              <a:solidFill>
                <a:srgbClr val="0F25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553DE9FC-5418-4EF4-ACB1-79377EB3A948}"/>
              </a:ext>
            </a:extLst>
          </p:cNvPr>
          <p:cNvSpPr txBox="1"/>
          <p:nvPr/>
        </p:nvSpPr>
        <p:spPr>
          <a:xfrm>
            <a:off x="5804455" y="5587829"/>
            <a:ext cx="30167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>
                <a:solidFill>
                  <a:srgbClr val="0F257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既有的設備也要升級</a:t>
            </a:r>
            <a:r>
              <a:rPr lang="en-US" altLang="zh-TW" sz="2400" b="1">
                <a:solidFill>
                  <a:srgbClr val="0F257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EAF82745-1EA7-417B-9333-D3D477BB30E9}"/>
              </a:ext>
            </a:extLst>
          </p:cNvPr>
          <p:cNvSpPr txBox="1"/>
          <p:nvPr/>
        </p:nvSpPr>
        <p:spPr>
          <a:xfrm>
            <a:off x="9186742" y="5587829"/>
            <a:ext cx="15700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>
                <a:solidFill>
                  <a:srgbClr val="0F257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線路重拉</a:t>
            </a:r>
            <a:r>
              <a:rPr lang="en-US" altLang="zh-TW" sz="2400" b="1">
                <a:solidFill>
                  <a:srgbClr val="0F257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1" name="手繪多邊形: 圖案 60">
            <a:extLst>
              <a:ext uri="{FF2B5EF4-FFF2-40B4-BE49-F238E27FC236}">
                <a16:creationId xmlns:a16="http://schemas.microsoft.com/office/drawing/2014/main" id="{CECB7628-9717-4BDC-AA7F-764232C23FE7}"/>
              </a:ext>
            </a:extLst>
          </p:cNvPr>
          <p:cNvSpPr/>
          <p:nvPr/>
        </p:nvSpPr>
        <p:spPr>
          <a:xfrm>
            <a:off x="7024321" y="4452684"/>
            <a:ext cx="582985" cy="682061"/>
          </a:xfrm>
          <a:custGeom>
            <a:avLst/>
            <a:gdLst>
              <a:gd name="connsiteX0" fmla="*/ 582985 w 582985"/>
              <a:gd name="connsiteY0" fmla="*/ 382531 h 682061"/>
              <a:gd name="connsiteX1" fmla="*/ 291493 w 582985"/>
              <a:gd name="connsiteY1" fmla="*/ 0 h 682061"/>
              <a:gd name="connsiteX2" fmla="*/ 0 w 582985"/>
              <a:gd name="connsiteY2" fmla="*/ 382531 h 682061"/>
              <a:gd name="connsiteX3" fmla="*/ 163724 w 582985"/>
              <a:gd name="connsiteY3" fmla="*/ 382531 h 682061"/>
              <a:gd name="connsiteX4" fmla="*/ 163724 w 582985"/>
              <a:gd name="connsiteY4" fmla="*/ 682062 h 682061"/>
              <a:gd name="connsiteX5" fmla="*/ 287781 w 582985"/>
              <a:gd name="connsiteY5" fmla="*/ 632854 h 682061"/>
              <a:gd name="connsiteX6" fmla="*/ 419261 w 582985"/>
              <a:gd name="connsiteY6" fmla="*/ 682062 h 682061"/>
              <a:gd name="connsiteX7" fmla="*/ 419261 w 582985"/>
              <a:gd name="connsiteY7" fmla="*/ 382531 h 682061"/>
              <a:gd name="connsiteX8" fmla="*/ 582985 w 582985"/>
              <a:gd name="connsiteY8" fmla="*/ 382531 h 682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2985" h="682061">
                <a:moveTo>
                  <a:pt x="582985" y="382531"/>
                </a:moveTo>
                <a:lnTo>
                  <a:pt x="291493" y="0"/>
                </a:lnTo>
                <a:lnTo>
                  <a:pt x="0" y="382531"/>
                </a:lnTo>
                <a:lnTo>
                  <a:pt x="163724" y="382531"/>
                </a:lnTo>
                <a:lnTo>
                  <a:pt x="163724" y="682062"/>
                </a:lnTo>
                <a:lnTo>
                  <a:pt x="287781" y="632854"/>
                </a:lnTo>
                <a:lnTo>
                  <a:pt x="419261" y="682062"/>
                </a:lnTo>
                <a:lnTo>
                  <a:pt x="419261" y="382531"/>
                </a:lnTo>
                <a:lnTo>
                  <a:pt x="582985" y="382531"/>
                </a:lnTo>
                <a:close/>
              </a:path>
            </a:pathLst>
          </a:custGeom>
          <a:solidFill>
            <a:schemeClr val="bg1"/>
          </a:solidFill>
          <a:ln w="2269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64" name="手繪多邊形: 圖案 63">
            <a:extLst>
              <a:ext uri="{FF2B5EF4-FFF2-40B4-BE49-F238E27FC236}">
                <a16:creationId xmlns:a16="http://schemas.microsoft.com/office/drawing/2014/main" id="{E496185F-BB70-44F5-8F4E-83590488556E}"/>
              </a:ext>
            </a:extLst>
          </p:cNvPr>
          <p:cNvSpPr/>
          <p:nvPr/>
        </p:nvSpPr>
        <p:spPr>
          <a:xfrm>
            <a:off x="7174906" y="4295450"/>
            <a:ext cx="286050" cy="186290"/>
          </a:xfrm>
          <a:custGeom>
            <a:avLst/>
            <a:gdLst>
              <a:gd name="connsiteX0" fmla="*/ 0 w 286050"/>
              <a:gd name="connsiteY0" fmla="*/ 170692 h 186290"/>
              <a:gd name="connsiteX1" fmla="*/ 143799 w 286050"/>
              <a:gd name="connsiteY1" fmla="*/ 0 h 186290"/>
              <a:gd name="connsiteX2" fmla="*/ 286050 w 286050"/>
              <a:gd name="connsiteY2" fmla="*/ 170601 h 186290"/>
              <a:gd name="connsiteX3" fmla="*/ 267469 w 286050"/>
              <a:gd name="connsiteY3" fmla="*/ 186108 h 186290"/>
              <a:gd name="connsiteX4" fmla="*/ 143708 w 286050"/>
              <a:gd name="connsiteY4" fmla="*/ 37663 h 186290"/>
              <a:gd name="connsiteX5" fmla="*/ 18490 w 286050"/>
              <a:gd name="connsiteY5" fmla="*/ 186290 h 186290"/>
              <a:gd name="connsiteX6" fmla="*/ 0 w 286050"/>
              <a:gd name="connsiteY6" fmla="*/ 170692 h 186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6050" h="186290">
                <a:moveTo>
                  <a:pt x="0" y="170692"/>
                </a:moveTo>
                <a:lnTo>
                  <a:pt x="143799" y="0"/>
                </a:lnTo>
                <a:lnTo>
                  <a:pt x="286050" y="170601"/>
                </a:lnTo>
                <a:lnTo>
                  <a:pt x="267469" y="186108"/>
                </a:lnTo>
                <a:lnTo>
                  <a:pt x="143708" y="37663"/>
                </a:lnTo>
                <a:lnTo>
                  <a:pt x="18490" y="186290"/>
                </a:lnTo>
                <a:lnTo>
                  <a:pt x="0" y="170692"/>
                </a:lnTo>
                <a:close/>
              </a:path>
            </a:pathLst>
          </a:custGeom>
          <a:solidFill>
            <a:srgbClr val="BDE4F8"/>
          </a:solidFill>
          <a:ln w="2269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66" name="手繪多邊形: 圖案 65">
            <a:extLst>
              <a:ext uri="{FF2B5EF4-FFF2-40B4-BE49-F238E27FC236}">
                <a16:creationId xmlns:a16="http://schemas.microsoft.com/office/drawing/2014/main" id="{3C59E2CD-9860-4EB0-8F06-D8764D6DB474}"/>
              </a:ext>
            </a:extLst>
          </p:cNvPr>
          <p:cNvSpPr/>
          <p:nvPr/>
        </p:nvSpPr>
        <p:spPr>
          <a:xfrm>
            <a:off x="7183901" y="5156492"/>
            <a:ext cx="267104" cy="74051"/>
          </a:xfrm>
          <a:custGeom>
            <a:avLst/>
            <a:gdLst>
              <a:gd name="connsiteX0" fmla="*/ 0 w 267104"/>
              <a:gd name="connsiteY0" fmla="*/ 51463 h 74051"/>
              <a:gd name="connsiteX1" fmla="*/ 129772 w 267104"/>
              <a:gd name="connsiteY1" fmla="*/ 0 h 74051"/>
              <a:gd name="connsiteX2" fmla="*/ 267105 w 267104"/>
              <a:gd name="connsiteY2" fmla="*/ 51394 h 74051"/>
              <a:gd name="connsiteX3" fmla="*/ 258634 w 267104"/>
              <a:gd name="connsiteY3" fmla="*/ 74052 h 74051"/>
              <a:gd name="connsiteX4" fmla="*/ 130023 w 267104"/>
              <a:gd name="connsiteY4" fmla="*/ 25913 h 74051"/>
              <a:gd name="connsiteX5" fmla="*/ 8926 w 267104"/>
              <a:gd name="connsiteY5" fmla="*/ 73960 h 74051"/>
              <a:gd name="connsiteX6" fmla="*/ 0 w 267104"/>
              <a:gd name="connsiteY6" fmla="*/ 51463 h 74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104" h="74051">
                <a:moveTo>
                  <a:pt x="0" y="51463"/>
                </a:moveTo>
                <a:lnTo>
                  <a:pt x="129772" y="0"/>
                </a:lnTo>
                <a:lnTo>
                  <a:pt x="267105" y="51394"/>
                </a:lnTo>
                <a:lnTo>
                  <a:pt x="258634" y="74052"/>
                </a:lnTo>
                <a:lnTo>
                  <a:pt x="130023" y="25913"/>
                </a:lnTo>
                <a:lnTo>
                  <a:pt x="8926" y="73960"/>
                </a:lnTo>
                <a:lnTo>
                  <a:pt x="0" y="51463"/>
                </a:lnTo>
                <a:close/>
              </a:path>
            </a:pathLst>
          </a:custGeom>
          <a:solidFill>
            <a:srgbClr val="BDE4F8"/>
          </a:solidFill>
          <a:ln w="2269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67" name="手繪多邊形: 圖案 66">
            <a:extLst>
              <a:ext uri="{FF2B5EF4-FFF2-40B4-BE49-F238E27FC236}">
                <a16:creationId xmlns:a16="http://schemas.microsoft.com/office/drawing/2014/main" id="{A5CAACE5-B271-42FF-9AFF-A8EF8B89FFAE}"/>
              </a:ext>
            </a:extLst>
          </p:cNvPr>
          <p:cNvSpPr/>
          <p:nvPr/>
        </p:nvSpPr>
        <p:spPr>
          <a:xfrm>
            <a:off x="7183901" y="5239106"/>
            <a:ext cx="267104" cy="74074"/>
          </a:xfrm>
          <a:custGeom>
            <a:avLst/>
            <a:gdLst>
              <a:gd name="connsiteX0" fmla="*/ 0 w 267104"/>
              <a:gd name="connsiteY0" fmla="*/ 51485 h 74074"/>
              <a:gd name="connsiteX1" fmla="*/ 129772 w 267104"/>
              <a:gd name="connsiteY1" fmla="*/ 0 h 74074"/>
              <a:gd name="connsiteX2" fmla="*/ 267105 w 267104"/>
              <a:gd name="connsiteY2" fmla="*/ 51394 h 74074"/>
              <a:gd name="connsiteX3" fmla="*/ 258634 w 267104"/>
              <a:gd name="connsiteY3" fmla="*/ 74074 h 74074"/>
              <a:gd name="connsiteX4" fmla="*/ 130023 w 267104"/>
              <a:gd name="connsiteY4" fmla="*/ 25936 h 74074"/>
              <a:gd name="connsiteX5" fmla="*/ 8926 w 267104"/>
              <a:gd name="connsiteY5" fmla="*/ 73983 h 74074"/>
              <a:gd name="connsiteX6" fmla="*/ 0 w 267104"/>
              <a:gd name="connsiteY6" fmla="*/ 51485 h 7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104" h="74074">
                <a:moveTo>
                  <a:pt x="0" y="51485"/>
                </a:moveTo>
                <a:lnTo>
                  <a:pt x="129772" y="0"/>
                </a:lnTo>
                <a:lnTo>
                  <a:pt x="267105" y="51394"/>
                </a:lnTo>
                <a:lnTo>
                  <a:pt x="258634" y="74074"/>
                </a:lnTo>
                <a:lnTo>
                  <a:pt x="130023" y="25936"/>
                </a:lnTo>
                <a:lnTo>
                  <a:pt x="8926" y="73983"/>
                </a:lnTo>
                <a:lnTo>
                  <a:pt x="0" y="51485"/>
                </a:lnTo>
                <a:close/>
              </a:path>
            </a:pathLst>
          </a:custGeom>
          <a:solidFill>
            <a:srgbClr val="BDE4F8"/>
          </a:solidFill>
          <a:ln w="2269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pic>
        <p:nvPicPr>
          <p:cNvPr id="69" name="圖形 68">
            <a:extLst>
              <a:ext uri="{FF2B5EF4-FFF2-40B4-BE49-F238E27FC236}">
                <a16:creationId xmlns:a16="http://schemas.microsoft.com/office/drawing/2014/main" id="{BF4A8115-8DFD-41DA-BFB0-BD67F9F3F9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90940" y="4243099"/>
            <a:ext cx="1030978" cy="11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02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AD219C50-C5A5-4C50-A0BC-9A854D743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3293" y="3304952"/>
            <a:ext cx="8825554" cy="319812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/>
                <a:ea typeface="微軟正黑體"/>
              </a:rPr>
              <a:t>最實惠的網速升級</a:t>
            </a:r>
            <a:r>
              <a:rPr lang="en-US" altLang="zh-TW">
                <a:latin typeface="微軟正黑體"/>
                <a:ea typeface="微軟正黑體"/>
              </a:rPr>
              <a:t>-2.5GbE</a:t>
            </a:r>
            <a:endParaRPr lang="zh-TW" altLang="en-US">
              <a:latin typeface="微軟正黑體"/>
              <a:ea typeface="微軟正黑體"/>
            </a:endParaRPr>
          </a:p>
        </p:txBody>
      </p:sp>
      <p:sp>
        <p:nvSpPr>
          <p:cNvPr id="22" name="內容版面配置區 21">
            <a:extLst>
              <a:ext uri="{FF2B5EF4-FFF2-40B4-BE49-F238E27FC236}">
                <a16:creationId xmlns:a16="http://schemas.microsoft.com/office/drawing/2014/main" id="{7F2913FE-EB3C-4126-95DF-3E719EA9814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02344" y="1868356"/>
            <a:ext cx="5053013" cy="960438"/>
          </a:xfrm>
        </p:spPr>
        <p:txBody>
          <a:bodyPr>
            <a:normAutofit/>
          </a:bodyPr>
          <a:lstStyle/>
          <a:p>
            <a:pPr marL="342900" indent="-342900">
              <a:lnSpc>
                <a:spcPts val="3000"/>
              </a:lnSpc>
            </a:pPr>
            <a:r>
              <a:rPr lang="zh-TW" altLang="en-US" sz="2400">
                <a:cs typeface="Arial" pitchFamily="34" charset="0"/>
              </a:rPr>
              <a:t>要花</a:t>
            </a:r>
            <a:r>
              <a:rPr lang="en-US" altLang="zh-TW" sz="2400">
                <a:cs typeface="Arial" pitchFamily="34" charset="0"/>
              </a:rPr>
              <a:t> $$$ </a:t>
            </a:r>
            <a:r>
              <a:rPr lang="zh-TW" altLang="en-US" sz="2400">
                <a:cs typeface="Arial" pitchFamily="34" charset="0"/>
              </a:rPr>
              <a:t>買到</a:t>
            </a:r>
            <a:r>
              <a:rPr lang="en-US" altLang="zh-TW" sz="2400">
                <a:cs typeface="Arial" pitchFamily="34" charset="0"/>
              </a:rPr>
              <a:t> 10GbE </a:t>
            </a:r>
            <a:r>
              <a:rPr lang="zh-CN" altLang="en-US" sz="2400">
                <a:cs typeface="Arial" pitchFamily="34" charset="0"/>
              </a:rPr>
              <a:t>交換器</a:t>
            </a:r>
            <a:r>
              <a:rPr lang="en-US" altLang="zh-TW" sz="2400">
                <a:cs typeface="Arial" pitchFamily="34" charset="0"/>
              </a:rPr>
              <a:t>?</a:t>
            </a:r>
          </a:p>
          <a:p>
            <a:pPr marL="342900" indent="-342900">
              <a:lnSpc>
                <a:spcPts val="3000"/>
              </a:lnSpc>
            </a:pPr>
            <a:r>
              <a:rPr lang="zh-CN" altLang="en-US" sz="2400">
                <a:cs typeface="Arial" pitchFamily="34" charset="0"/>
              </a:rPr>
              <a:t>要花</a:t>
            </a:r>
            <a:r>
              <a:rPr lang="en-US" altLang="zh-CN" sz="2400">
                <a:cs typeface="Arial" pitchFamily="34" charset="0"/>
              </a:rPr>
              <a:t> $$$ </a:t>
            </a:r>
            <a:r>
              <a:rPr lang="zh-CN" altLang="en-US" sz="2400">
                <a:cs typeface="Arial" pitchFamily="34" charset="0"/>
              </a:rPr>
              <a:t>升級環境網路佈線</a:t>
            </a:r>
            <a:r>
              <a:rPr lang="en-US" altLang="zh-CN" sz="2400">
                <a:cs typeface="Arial" pitchFamily="34" charset="0"/>
              </a:rPr>
              <a:t>?</a:t>
            </a:r>
            <a:endParaRPr lang="en-US" altLang="zh-TW" sz="2400">
              <a:cs typeface="Arial" pitchFamily="34" charset="0"/>
            </a:endParaRPr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20AED4C0-7829-49DF-B6E8-248B60F41E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9928" y="3713795"/>
            <a:ext cx="2886075" cy="3086100"/>
          </a:xfrm>
          <a:prstGeom prst="rect">
            <a:avLst/>
          </a:prstGeom>
        </p:spPr>
      </p:pic>
      <p:grpSp>
        <p:nvGrpSpPr>
          <p:cNvPr id="33" name="群組 32">
            <a:extLst>
              <a:ext uri="{FF2B5EF4-FFF2-40B4-BE49-F238E27FC236}">
                <a16:creationId xmlns:a16="http://schemas.microsoft.com/office/drawing/2014/main" id="{B4CE61DF-25AC-4CDF-96BA-8191FF3AA21D}"/>
              </a:ext>
            </a:extLst>
          </p:cNvPr>
          <p:cNvGrpSpPr/>
          <p:nvPr/>
        </p:nvGrpSpPr>
        <p:grpSpPr>
          <a:xfrm>
            <a:off x="7537820" y="3031968"/>
            <a:ext cx="3670506" cy="3300594"/>
            <a:chOff x="4464948" y="3697745"/>
            <a:chExt cx="2096429" cy="976846"/>
          </a:xfrm>
        </p:grpSpPr>
        <p:sp>
          <p:nvSpPr>
            <p:cNvPr id="34" name="矩形: 圓角 33">
              <a:extLst>
                <a:ext uri="{FF2B5EF4-FFF2-40B4-BE49-F238E27FC236}">
                  <a16:creationId xmlns:a16="http://schemas.microsoft.com/office/drawing/2014/main" id="{DC03EC6F-A12B-409F-BAF6-66C3D37070E3}"/>
                </a:ext>
              </a:extLst>
            </p:cNvPr>
            <p:cNvSpPr/>
            <p:nvPr/>
          </p:nvSpPr>
          <p:spPr>
            <a:xfrm>
              <a:off x="4464948" y="3697745"/>
              <a:ext cx="2096429" cy="976846"/>
            </a:xfrm>
            <a:prstGeom prst="roundRect">
              <a:avLst>
                <a:gd name="adj" fmla="val 5755"/>
              </a:avLst>
            </a:prstGeom>
            <a:solidFill>
              <a:schemeClr val="bg1"/>
            </a:solidFill>
            <a:ln w="38100">
              <a:solidFill>
                <a:srgbClr val="9036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矩形: 圓角 34">
              <a:extLst>
                <a:ext uri="{FF2B5EF4-FFF2-40B4-BE49-F238E27FC236}">
                  <a16:creationId xmlns:a16="http://schemas.microsoft.com/office/drawing/2014/main" id="{224B402D-0623-4B40-86D3-1B2F2E48C6D8}"/>
                </a:ext>
              </a:extLst>
            </p:cNvPr>
            <p:cNvSpPr/>
            <p:nvPr/>
          </p:nvSpPr>
          <p:spPr>
            <a:xfrm>
              <a:off x="4498828" y="3716043"/>
              <a:ext cx="2030529" cy="940775"/>
            </a:xfrm>
            <a:prstGeom prst="roundRect">
              <a:avLst>
                <a:gd name="adj" fmla="val 379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2FE7C1E3-3ADE-4A68-9DAF-E73E59C450C3}"/>
              </a:ext>
            </a:extLst>
          </p:cNvPr>
          <p:cNvGrpSpPr/>
          <p:nvPr/>
        </p:nvGrpSpPr>
        <p:grpSpPr>
          <a:xfrm>
            <a:off x="3575008" y="3031968"/>
            <a:ext cx="3670506" cy="3300594"/>
            <a:chOff x="4464948" y="3697745"/>
            <a:chExt cx="2096429" cy="976846"/>
          </a:xfrm>
        </p:grpSpPr>
        <p:sp>
          <p:nvSpPr>
            <p:cNvPr id="37" name="矩形: 圓角 36">
              <a:extLst>
                <a:ext uri="{FF2B5EF4-FFF2-40B4-BE49-F238E27FC236}">
                  <a16:creationId xmlns:a16="http://schemas.microsoft.com/office/drawing/2014/main" id="{B652B695-43C7-4BD9-82DD-DD995D7BD1B1}"/>
                </a:ext>
              </a:extLst>
            </p:cNvPr>
            <p:cNvSpPr/>
            <p:nvPr/>
          </p:nvSpPr>
          <p:spPr>
            <a:xfrm>
              <a:off x="4464948" y="3697745"/>
              <a:ext cx="2096429" cy="976846"/>
            </a:xfrm>
            <a:prstGeom prst="roundRect">
              <a:avLst>
                <a:gd name="adj" fmla="val 5755"/>
              </a:avLst>
            </a:prstGeom>
            <a:solidFill>
              <a:schemeClr val="bg1"/>
            </a:solidFill>
            <a:ln w="38100">
              <a:solidFill>
                <a:srgbClr val="9036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矩形: 圓角 37">
              <a:extLst>
                <a:ext uri="{FF2B5EF4-FFF2-40B4-BE49-F238E27FC236}">
                  <a16:creationId xmlns:a16="http://schemas.microsoft.com/office/drawing/2014/main" id="{58D72CD3-E80F-4E19-9C61-025018115204}"/>
                </a:ext>
              </a:extLst>
            </p:cNvPr>
            <p:cNvSpPr/>
            <p:nvPr/>
          </p:nvSpPr>
          <p:spPr>
            <a:xfrm>
              <a:off x="4498828" y="3716043"/>
              <a:ext cx="2030529" cy="940775"/>
            </a:xfrm>
            <a:prstGeom prst="roundRect">
              <a:avLst>
                <a:gd name="adj" fmla="val 379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68FBEB7F-0D9E-435F-8B6A-E7F6663229F2}"/>
              </a:ext>
            </a:extLst>
          </p:cNvPr>
          <p:cNvSpPr txBox="1"/>
          <p:nvPr/>
        </p:nvSpPr>
        <p:spPr>
          <a:xfrm>
            <a:off x="8656913" y="5884430"/>
            <a:ext cx="1846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1GbE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10GbE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D9F42797-4A0C-4892-A03E-6FD87FF6BC73}"/>
              </a:ext>
            </a:extLst>
          </p:cNvPr>
          <p:cNvGrpSpPr/>
          <p:nvPr/>
        </p:nvGrpSpPr>
        <p:grpSpPr>
          <a:xfrm>
            <a:off x="3988757" y="4136118"/>
            <a:ext cx="2843007" cy="2085122"/>
            <a:chOff x="2148929" y="3849981"/>
            <a:chExt cx="2989553" cy="2192602"/>
          </a:xfrm>
        </p:grpSpPr>
        <p:pic>
          <p:nvPicPr>
            <p:cNvPr id="41" name="圖片 40" descr="一張含有 光 的圖片&#10;&#10;自動產生的描述">
              <a:extLst>
                <a:ext uri="{FF2B5EF4-FFF2-40B4-BE49-F238E27FC236}">
                  <a16:creationId xmlns:a16="http://schemas.microsoft.com/office/drawing/2014/main" id="{545AB280-378B-4484-9AEA-669DCC4CE6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84479" y="4257926"/>
              <a:ext cx="796359" cy="1396288"/>
            </a:xfrm>
            <a:prstGeom prst="rect">
              <a:avLst/>
            </a:prstGeom>
          </p:spPr>
        </p:pic>
        <p:cxnSp>
          <p:nvCxnSpPr>
            <p:cNvPr id="42" name="直線接點 41">
              <a:extLst>
                <a:ext uri="{FF2B5EF4-FFF2-40B4-BE49-F238E27FC236}">
                  <a16:creationId xmlns:a16="http://schemas.microsoft.com/office/drawing/2014/main" id="{8C76461D-0E1B-4237-9E1A-DEF19E0F2388}"/>
                </a:ext>
              </a:extLst>
            </p:cNvPr>
            <p:cNvCxnSpPr>
              <a:cxnSpLocks/>
            </p:cNvCxnSpPr>
            <p:nvPr/>
          </p:nvCxnSpPr>
          <p:spPr>
            <a:xfrm>
              <a:off x="2148929" y="5651909"/>
              <a:ext cx="2989553" cy="0"/>
            </a:xfrm>
            <a:prstGeom prst="line">
              <a:avLst/>
            </a:prstGeom>
            <a:ln w="76200">
              <a:solidFill>
                <a:srgbClr val="FCDE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文字方塊 42">
              <a:extLst>
                <a:ext uri="{FF2B5EF4-FFF2-40B4-BE49-F238E27FC236}">
                  <a16:creationId xmlns:a16="http://schemas.microsoft.com/office/drawing/2014/main" id="{BBA5C9A0-EBD6-46B6-841F-1519CE80067B}"/>
                </a:ext>
              </a:extLst>
            </p:cNvPr>
            <p:cNvSpPr txBox="1"/>
            <p:nvPr/>
          </p:nvSpPr>
          <p:spPr>
            <a:xfrm>
              <a:off x="2941226" y="5654213"/>
              <a:ext cx="2009611" cy="388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>
                  <a:latin typeface="Arial" panose="020B0604020202020204" pitchFamily="34" charset="0"/>
                  <a:cs typeface="Arial" panose="020B0604020202020204" pitchFamily="34" charset="0"/>
                </a:rPr>
                <a:t>1GbE </a:t>
              </a:r>
              <a:r>
                <a:rPr lang="en-US" altLang="zh-TW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 2.5GbE</a:t>
              </a:r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文字方塊 43">
              <a:extLst>
                <a:ext uri="{FF2B5EF4-FFF2-40B4-BE49-F238E27FC236}">
                  <a16:creationId xmlns:a16="http://schemas.microsoft.com/office/drawing/2014/main" id="{F02B54B5-DC65-44E8-881A-448732761D81}"/>
                </a:ext>
              </a:extLst>
            </p:cNvPr>
            <p:cNvSpPr txBox="1"/>
            <p:nvPr/>
          </p:nvSpPr>
          <p:spPr>
            <a:xfrm>
              <a:off x="2283205" y="3849981"/>
              <a:ext cx="1448294" cy="388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>
                  <a:latin typeface="Arial" panose="020B0604020202020204" pitchFamily="34" charset="0"/>
                  <a:cs typeface="Arial" panose="020B0604020202020204" pitchFamily="34" charset="0"/>
                </a:rPr>
                <a:t>Device cost</a:t>
              </a:r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DC9D9CE7-F623-40C3-92C0-ADE75D716F54}"/>
                </a:ext>
              </a:extLst>
            </p:cNvPr>
            <p:cNvSpPr txBox="1"/>
            <p:nvPr/>
          </p:nvSpPr>
          <p:spPr>
            <a:xfrm>
              <a:off x="3747418" y="5238766"/>
              <a:ext cx="1340414" cy="388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>
                  <a:latin typeface="Arial" panose="020B0604020202020204" pitchFamily="34" charset="0"/>
                  <a:cs typeface="Arial" panose="020B0604020202020204" pitchFamily="34" charset="0"/>
                </a:rPr>
                <a:t>Cable cost</a:t>
              </a:r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6" name="圖片 45" descr="一張含有 光 的圖片&#10;&#10;自動產生的描述">
            <a:extLst>
              <a:ext uri="{FF2B5EF4-FFF2-40B4-BE49-F238E27FC236}">
                <a16:creationId xmlns:a16="http://schemas.microsoft.com/office/drawing/2014/main" id="{26B6C02B-54CA-4325-924C-5071D17367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775"/>
          <a:stretch/>
        </p:blipFill>
        <p:spPr>
          <a:xfrm>
            <a:off x="8278253" y="3509307"/>
            <a:ext cx="757322" cy="2368781"/>
          </a:xfrm>
          <a:prstGeom prst="rect">
            <a:avLst/>
          </a:prstGeom>
        </p:spPr>
      </p:pic>
      <p:sp>
        <p:nvSpPr>
          <p:cNvPr id="47" name="文字方塊 46">
            <a:extLst>
              <a:ext uri="{FF2B5EF4-FFF2-40B4-BE49-F238E27FC236}">
                <a16:creationId xmlns:a16="http://schemas.microsoft.com/office/drawing/2014/main" id="{EAE32D24-1146-4801-868F-1ADA23CABCBA}"/>
              </a:ext>
            </a:extLst>
          </p:cNvPr>
          <p:cNvSpPr txBox="1"/>
          <p:nvPr/>
        </p:nvSpPr>
        <p:spPr>
          <a:xfrm>
            <a:off x="8052685" y="3101778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Device cost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0CAA41BF-0166-422E-804B-308B8E7F1908}"/>
              </a:ext>
            </a:extLst>
          </p:cNvPr>
          <p:cNvSpPr txBox="1"/>
          <p:nvPr/>
        </p:nvSpPr>
        <p:spPr>
          <a:xfrm>
            <a:off x="9479283" y="3712064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TW">
                <a:solidFill>
                  <a:schemeClr val="tx1"/>
                </a:solidFill>
              </a:rPr>
              <a:t>Cable cost</a:t>
            </a:r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49" name="圖片 48" descr="一張含有 光 的圖片&#10;&#10;自動產生的描述">
            <a:extLst>
              <a:ext uri="{FF2B5EF4-FFF2-40B4-BE49-F238E27FC236}">
                <a16:creationId xmlns:a16="http://schemas.microsoft.com/office/drawing/2014/main" id="{EF5ACDC8-3AC0-4EF7-A044-A3AE2D606D1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7425"/>
          <a:stretch/>
        </p:blipFill>
        <p:spPr>
          <a:xfrm>
            <a:off x="9670206" y="4086585"/>
            <a:ext cx="757322" cy="1791504"/>
          </a:xfrm>
          <a:prstGeom prst="rect">
            <a:avLst/>
          </a:prstGeom>
        </p:spPr>
      </p:pic>
      <p:cxnSp>
        <p:nvCxnSpPr>
          <p:cNvPr id="50" name="直線接點 49">
            <a:extLst>
              <a:ext uri="{FF2B5EF4-FFF2-40B4-BE49-F238E27FC236}">
                <a16:creationId xmlns:a16="http://schemas.microsoft.com/office/drawing/2014/main" id="{20408125-F8A5-48FD-BBEA-DFB4D261A6B2}"/>
              </a:ext>
            </a:extLst>
          </p:cNvPr>
          <p:cNvCxnSpPr/>
          <p:nvPr/>
        </p:nvCxnSpPr>
        <p:spPr>
          <a:xfrm>
            <a:off x="7807774" y="5884430"/>
            <a:ext cx="3109395" cy="0"/>
          </a:xfrm>
          <a:prstGeom prst="line">
            <a:avLst/>
          </a:prstGeom>
          <a:ln w="76200">
            <a:solidFill>
              <a:srgbClr val="FCDE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7123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形 28">
            <a:extLst>
              <a:ext uri="{FF2B5EF4-FFF2-40B4-BE49-F238E27FC236}">
                <a16:creationId xmlns:a16="http://schemas.microsoft.com/office/drawing/2014/main" id="{6F7B273F-14ED-4492-8905-E0A4A567B7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293" y="4535554"/>
            <a:ext cx="5428850" cy="1967260"/>
          </a:xfrm>
          <a:prstGeom prst="rect">
            <a:avLst/>
          </a:prstGeom>
        </p:spPr>
      </p:pic>
      <p:pic>
        <p:nvPicPr>
          <p:cNvPr id="31" name="圖形 30">
            <a:extLst>
              <a:ext uri="{FF2B5EF4-FFF2-40B4-BE49-F238E27FC236}">
                <a16:creationId xmlns:a16="http://schemas.microsoft.com/office/drawing/2014/main" id="{0E442FA4-47B5-4056-B3C7-0E4AE938A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9928" y="4901547"/>
            <a:ext cx="1775307" cy="1898348"/>
          </a:xfrm>
          <a:prstGeom prst="rect">
            <a:avLst/>
          </a:prstGeom>
        </p:spPr>
      </p:pic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688FC60B-BC2D-4205-BFE6-5186D8FF1285}"/>
              </a:ext>
            </a:extLst>
          </p:cNvPr>
          <p:cNvCxnSpPr/>
          <p:nvPr/>
        </p:nvCxnSpPr>
        <p:spPr>
          <a:xfrm>
            <a:off x="2493330" y="4217766"/>
            <a:ext cx="2855417" cy="0"/>
          </a:xfrm>
          <a:prstGeom prst="line">
            <a:avLst/>
          </a:prstGeom>
          <a:ln w="57150">
            <a:solidFill>
              <a:srgbClr val="9036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接點: 肘形 23">
            <a:extLst>
              <a:ext uri="{FF2B5EF4-FFF2-40B4-BE49-F238E27FC236}">
                <a16:creationId xmlns:a16="http://schemas.microsoft.com/office/drawing/2014/main" id="{1AD1DC5C-9E7B-49DF-A0D0-B60398E2E794}"/>
              </a:ext>
            </a:extLst>
          </p:cNvPr>
          <p:cNvCxnSpPr>
            <a:cxnSpLocks/>
          </p:cNvCxnSpPr>
          <p:nvPr/>
        </p:nvCxnSpPr>
        <p:spPr>
          <a:xfrm>
            <a:off x="6436400" y="4108205"/>
            <a:ext cx="3233854" cy="1237323"/>
          </a:xfrm>
          <a:prstGeom prst="bentConnector3">
            <a:avLst>
              <a:gd name="adj1" fmla="val 50000"/>
            </a:avLst>
          </a:prstGeom>
          <a:ln w="57150">
            <a:solidFill>
              <a:srgbClr val="9036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接點: 肘形 13">
            <a:extLst>
              <a:ext uri="{FF2B5EF4-FFF2-40B4-BE49-F238E27FC236}">
                <a16:creationId xmlns:a16="http://schemas.microsoft.com/office/drawing/2014/main" id="{1ABC7A73-EDA1-439E-8DCB-9F3021F0E6EF}"/>
              </a:ext>
            </a:extLst>
          </p:cNvPr>
          <p:cNvCxnSpPr>
            <a:cxnSpLocks/>
          </p:cNvCxnSpPr>
          <p:nvPr/>
        </p:nvCxnSpPr>
        <p:spPr>
          <a:xfrm flipV="1">
            <a:off x="6436400" y="2965214"/>
            <a:ext cx="3185268" cy="1067172"/>
          </a:xfrm>
          <a:prstGeom prst="bentConnector3">
            <a:avLst>
              <a:gd name="adj1" fmla="val 50000"/>
            </a:avLst>
          </a:prstGeom>
          <a:ln w="57150">
            <a:solidFill>
              <a:srgbClr val="9036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自由搭配現有網速的設備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4294967295"/>
          </p:nvPr>
        </p:nvSpPr>
        <p:spPr>
          <a:xfrm>
            <a:off x="923322" y="2105391"/>
            <a:ext cx="9536183" cy="1350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/>
              <a:t>如果現有網路設備只有</a:t>
            </a:r>
            <a:r>
              <a:rPr lang="en-US" altLang="zh-TW" sz="2400"/>
              <a:t>1GbE</a:t>
            </a:r>
            <a:r>
              <a:rPr lang="zh-TW" altLang="en-US" sz="2400"/>
              <a:t>或甚至</a:t>
            </a:r>
            <a:r>
              <a:rPr lang="en-US" altLang="zh-TW" sz="2400"/>
              <a:t>100MbE</a:t>
            </a:r>
            <a:r>
              <a:rPr lang="zh-TW" altLang="en-US" sz="2400"/>
              <a:t>，</a:t>
            </a:r>
            <a:endParaRPr lang="en-US" altLang="zh-TW" sz="2400"/>
          </a:p>
          <a:p>
            <a:pPr marL="0" indent="0">
              <a:buNone/>
            </a:pPr>
            <a:r>
              <a:rPr lang="zh-TW" altLang="en-US" sz="2400"/>
              <a:t>一樣可以無痛直連</a:t>
            </a:r>
            <a:endParaRPr lang="en-US" altLang="zh-TW" sz="2400"/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4BD82F1F-AA51-437A-A075-CA2227B96F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9853" y="3538989"/>
            <a:ext cx="1908897" cy="1357553"/>
          </a:xfrm>
          <a:prstGeom prst="rect">
            <a:avLst/>
          </a:prstGeom>
        </p:spPr>
      </p:pic>
      <p:pic>
        <p:nvPicPr>
          <p:cNvPr id="11" name="圖片 10" descr="一張含有 文字 的圖片&#10;&#10;自動產生的描述">
            <a:extLst>
              <a:ext uri="{FF2B5EF4-FFF2-40B4-BE49-F238E27FC236}">
                <a16:creationId xmlns:a16="http://schemas.microsoft.com/office/drawing/2014/main" id="{8E812D1D-3291-4C2F-9B95-066FD40921A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2506" y="3774299"/>
            <a:ext cx="4291635" cy="762144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C1795CCD-8790-4071-8831-E23EE31FDE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38417" y="2006360"/>
            <a:ext cx="1826116" cy="1917708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D04D7982-077B-4A96-AF4E-59F073DD66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994060" y="3838201"/>
            <a:ext cx="2172098" cy="2354338"/>
          </a:xfrm>
          <a:prstGeom prst="rect">
            <a:avLst/>
          </a:prstGeom>
        </p:spPr>
      </p:pic>
      <p:grpSp>
        <p:nvGrpSpPr>
          <p:cNvPr id="34" name="群組 33">
            <a:extLst>
              <a:ext uri="{FF2B5EF4-FFF2-40B4-BE49-F238E27FC236}">
                <a16:creationId xmlns:a16="http://schemas.microsoft.com/office/drawing/2014/main" id="{B31D5CE9-C060-4A56-952A-64939F23B316}"/>
              </a:ext>
            </a:extLst>
          </p:cNvPr>
          <p:cNvGrpSpPr/>
          <p:nvPr/>
        </p:nvGrpSpPr>
        <p:grpSpPr>
          <a:xfrm>
            <a:off x="2964826" y="4009236"/>
            <a:ext cx="1133404" cy="397180"/>
            <a:chOff x="2715997" y="4468143"/>
            <a:chExt cx="1133404" cy="397180"/>
          </a:xfrm>
        </p:grpSpPr>
        <p:grpSp>
          <p:nvGrpSpPr>
            <p:cNvPr id="30" name="群組 29">
              <a:extLst>
                <a:ext uri="{FF2B5EF4-FFF2-40B4-BE49-F238E27FC236}">
                  <a16:creationId xmlns:a16="http://schemas.microsoft.com/office/drawing/2014/main" id="{39CB76DA-AD25-4064-A900-D084649A8CB6}"/>
                </a:ext>
              </a:extLst>
            </p:cNvPr>
            <p:cNvGrpSpPr/>
            <p:nvPr/>
          </p:nvGrpSpPr>
          <p:grpSpPr>
            <a:xfrm>
              <a:off x="2715997" y="4468143"/>
              <a:ext cx="1133404" cy="397180"/>
              <a:chOff x="4464948" y="3697745"/>
              <a:chExt cx="2096429" cy="976846"/>
            </a:xfrm>
          </p:grpSpPr>
          <p:sp>
            <p:nvSpPr>
              <p:cNvPr id="32" name="矩形: 圓角 31">
                <a:extLst>
                  <a:ext uri="{FF2B5EF4-FFF2-40B4-BE49-F238E27FC236}">
                    <a16:creationId xmlns:a16="http://schemas.microsoft.com/office/drawing/2014/main" id="{2519D78C-1824-4EA2-806D-F4C65ED2DF62}"/>
                  </a:ext>
                </a:extLst>
              </p:cNvPr>
              <p:cNvSpPr/>
              <p:nvPr/>
            </p:nvSpPr>
            <p:spPr>
              <a:xfrm>
                <a:off x="4464948" y="3697745"/>
                <a:ext cx="2096429" cy="9768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F25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3" name="矩形: 圓角 32">
                <a:extLst>
                  <a:ext uri="{FF2B5EF4-FFF2-40B4-BE49-F238E27FC236}">
                    <a16:creationId xmlns:a16="http://schemas.microsoft.com/office/drawing/2014/main" id="{CCF2CCEE-2A96-43B8-9754-4FDE8A2E194B}"/>
                  </a:ext>
                </a:extLst>
              </p:cNvPr>
              <p:cNvSpPr/>
              <p:nvPr/>
            </p:nvSpPr>
            <p:spPr>
              <a:xfrm>
                <a:off x="4514014" y="3752013"/>
                <a:ext cx="1998297" cy="870148"/>
              </a:xfrm>
              <a:prstGeom prst="roundRect">
                <a:avLst>
                  <a:gd name="adj" fmla="val 15455"/>
                </a:avLst>
              </a:prstGeom>
              <a:solidFill>
                <a:srgbClr val="0F2571"/>
              </a:solidFill>
              <a:ln>
                <a:solidFill>
                  <a:srgbClr val="0F25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5" name="文字方塊 14"/>
            <p:cNvSpPr txBox="1"/>
            <p:nvPr/>
          </p:nvSpPr>
          <p:spPr>
            <a:xfrm>
              <a:off x="2729261" y="4482067"/>
              <a:ext cx="11068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100MbE</a:t>
              </a:r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52443C3D-9FB6-45DB-8374-E7A0F6500966}"/>
              </a:ext>
            </a:extLst>
          </p:cNvPr>
          <p:cNvGrpSpPr/>
          <p:nvPr/>
        </p:nvGrpSpPr>
        <p:grpSpPr>
          <a:xfrm>
            <a:off x="7462332" y="2794321"/>
            <a:ext cx="1133404" cy="397180"/>
            <a:chOff x="2715997" y="4468143"/>
            <a:chExt cx="1133404" cy="397180"/>
          </a:xfrm>
        </p:grpSpPr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E87F8875-CE02-400F-8E2F-D0D24E6926D4}"/>
                </a:ext>
              </a:extLst>
            </p:cNvPr>
            <p:cNvGrpSpPr/>
            <p:nvPr/>
          </p:nvGrpSpPr>
          <p:grpSpPr>
            <a:xfrm>
              <a:off x="2715997" y="4468143"/>
              <a:ext cx="1133404" cy="397180"/>
              <a:chOff x="4464948" y="3697745"/>
              <a:chExt cx="2096429" cy="976846"/>
            </a:xfrm>
          </p:grpSpPr>
          <p:sp>
            <p:nvSpPr>
              <p:cNvPr id="38" name="矩形: 圓角 37">
                <a:extLst>
                  <a:ext uri="{FF2B5EF4-FFF2-40B4-BE49-F238E27FC236}">
                    <a16:creationId xmlns:a16="http://schemas.microsoft.com/office/drawing/2014/main" id="{36E509C3-1BD4-4B9E-A0CA-2C941E29AA49}"/>
                  </a:ext>
                </a:extLst>
              </p:cNvPr>
              <p:cNvSpPr/>
              <p:nvPr/>
            </p:nvSpPr>
            <p:spPr>
              <a:xfrm>
                <a:off x="4464948" y="3697745"/>
                <a:ext cx="2096429" cy="9768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F25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9" name="矩形: 圓角 38">
                <a:extLst>
                  <a:ext uri="{FF2B5EF4-FFF2-40B4-BE49-F238E27FC236}">
                    <a16:creationId xmlns:a16="http://schemas.microsoft.com/office/drawing/2014/main" id="{DB869C50-FBB7-46A0-A653-DB41BE39C1E4}"/>
                  </a:ext>
                </a:extLst>
              </p:cNvPr>
              <p:cNvSpPr/>
              <p:nvPr/>
            </p:nvSpPr>
            <p:spPr>
              <a:xfrm>
                <a:off x="4514014" y="3752013"/>
                <a:ext cx="1998297" cy="870148"/>
              </a:xfrm>
              <a:prstGeom prst="roundRect">
                <a:avLst>
                  <a:gd name="adj" fmla="val 15455"/>
                </a:avLst>
              </a:prstGeom>
              <a:solidFill>
                <a:srgbClr val="0F2571"/>
              </a:solidFill>
              <a:ln>
                <a:solidFill>
                  <a:srgbClr val="0F25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D7B5AEF9-8C9B-47BC-B46F-814C660B0FBE}"/>
                </a:ext>
              </a:extLst>
            </p:cNvPr>
            <p:cNvSpPr txBox="1"/>
            <p:nvPr/>
          </p:nvSpPr>
          <p:spPr>
            <a:xfrm>
              <a:off x="2729261" y="4482067"/>
              <a:ext cx="11068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2.5GbE</a:t>
              </a:r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1670B4E9-1883-45B2-B3EB-2B70BEBECCF6}"/>
              </a:ext>
            </a:extLst>
          </p:cNvPr>
          <p:cNvGrpSpPr/>
          <p:nvPr/>
        </p:nvGrpSpPr>
        <p:grpSpPr>
          <a:xfrm>
            <a:off x="7462332" y="5146938"/>
            <a:ext cx="1133404" cy="397180"/>
            <a:chOff x="2715997" y="4468143"/>
            <a:chExt cx="1133404" cy="397180"/>
          </a:xfrm>
        </p:grpSpPr>
        <p:grpSp>
          <p:nvGrpSpPr>
            <p:cNvPr id="41" name="群組 40">
              <a:extLst>
                <a:ext uri="{FF2B5EF4-FFF2-40B4-BE49-F238E27FC236}">
                  <a16:creationId xmlns:a16="http://schemas.microsoft.com/office/drawing/2014/main" id="{A686A6DD-BEA2-4F7E-BDEF-C0BE29BB5AA2}"/>
                </a:ext>
              </a:extLst>
            </p:cNvPr>
            <p:cNvGrpSpPr/>
            <p:nvPr/>
          </p:nvGrpSpPr>
          <p:grpSpPr>
            <a:xfrm>
              <a:off x="2715997" y="4468143"/>
              <a:ext cx="1133404" cy="397180"/>
              <a:chOff x="4464948" y="3697745"/>
              <a:chExt cx="2096429" cy="976846"/>
            </a:xfrm>
          </p:grpSpPr>
          <p:sp>
            <p:nvSpPr>
              <p:cNvPr id="43" name="矩形: 圓角 42">
                <a:extLst>
                  <a:ext uri="{FF2B5EF4-FFF2-40B4-BE49-F238E27FC236}">
                    <a16:creationId xmlns:a16="http://schemas.microsoft.com/office/drawing/2014/main" id="{47A8FE75-D461-46E8-A48D-82DF7BAA8FDD}"/>
                  </a:ext>
                </a:extLst>
              </p:cNvPr>
              <p:cNvSpPr/>
              <p:nvPr/>
            </p:nvSpPr>
            <p:spPr>
              <a:xfrm>
                <a:off x="4464948" y="3697745"/>
                <a:ext cx="2096429" cy="9768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F25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4" name="矩形: 圓角 43">
                <a:extLst>
                  <a:ext uri="{FF2B5EF4-FFF2-40B4-BE49-F238E27FC236}">
                    <a16:creationId xmlns:a16="http://schemas.microsoft.com/office/drawing/2014/main" id="{AA88376F-495E-4416-A128-495F3223DB8A}"/>
                  </a:ext>
                </a:extLst>
              </p:cNvPr>
              <p:cNvSpPr/>
              <p:nvPr/>
            </p:nvSpPr>
            <p:spPr>
              <a:xfrm>
                <a:off x="4514014" y="3752013"/>
                <a:ext cx="1998297" cy="870148"/>
              </a:xfrm>
              <a:prstGeom prst="roundRect">
                <a:avLst>
                  <a:gd name="adj" fmla="val 15455"/>
                </a:avLst>
              </a:prstGeom>
              <a:solidFill>
                <a:srgbClr val="0F2571"/>
              </a:solidFill>
              <a:ln>
                <a:solidFill>
                  <a:srgbClr val="0F25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42" name="文字方塊 41">
              <a:extLst>
                <a:ext uri="{FF2B5EF4-FFF2-40B4-BE49-F238E27FC236}">
                  <a16:creationId xmlns:a16="http://schemas.microsoft.com/office/drawing/2014/main" id="{6BC7C539-4C6F-4902-934C-388D7B4433DE}"/>
                </a:ext>
              </a:extLst>
            </p:cNvPr>
            <p:cNvSpPr txBox="1"/>
            <p:nvPr/>
          </p:nvSpPr>
          <p:spPr>
            <a:xfrm>
              <a:off x="2729261" y="4482067"/>
              <a:ext cx="11068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1GbE</a:t>
              </a:r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7804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形 22">
            <a:extLst>
              <a:ext uri="{FF2B5EF4-FFF2-40B4-BE49-F238E27FC236}">
                <a16:creationId xmlns:a16="http://schemas.microsoft.com/office/drawing/2014/main" id="{4073EB9E-6D11-45AC-A267-7A52215F98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890740"/>
            <a:ext cx="5428850" cy="1967260"/>
          </a:xfrm>
          <a:prstGeom prst="rect">
            <a:avLst/>
          </a:prstGeom>
        </p:spPr>
      </p:pic>
      <p:pic>
        <p:nvPicPr>
          <p:cNvPr id="24" name="圖形 23">
            <a:extLst>
              <a:ext uri="{FF2B5EF4-FFF2-40B4-BE49-F238E27FC236}">
                <a16:creationId xmlns:a16="http://schemas.microsoft.com/office/drawing/2014/main" id="{E07365DC-19E2-457B-A0E5-45F225E841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33365" y="4717209"/>
            <a:ext cx="2267347" cy="242449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交換機升級了那網路線呢</a:t>
            </a:r>
            <a:r>
              <a:rPr lang="en-US" altLang="zh-TW"/>
              <a:t>?</a:t>
            </a:r>
            <a:endParaRPr lang="zh-TW" altLang="en-US"/>
          </a:p>
        </p:txBody>
      </p:sp>
      <p:sp>
        <p:nvSpPr>
          <p:cNvPr id="8" name="內容版面配置區 7">
            <a:extLst>
              <a:ext uri="{FF2B5EF4-FFF2-40B4-BE49-F238E27FC236}">
                <a16:creationId xmlns:a16="http://schemas.microsoft.com/office/drawing/2014/main" id="{8474947F-673B-4D1B-A960-83BE928F694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91473" y="2226133"/>
            <a:ext cx="10379075" cy="774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/>
              <a:t>交換機都換一台了，那是不是網路線也要跟著換才有辦法把網速也提升</a:t>
            </a:r>
            <a:r>
              <a:rPr lang="en-US" altLang="zh-TW" sz="2400"/>
              <a:t>?</a:t>
            </a:r>
            <a:endParaRPr lang="zh-TW" altLang="en-US" sz="2400"/>
          </a:p>
        </p:txBody>
      </p:sp>
      <p:grpSp>
        <p:nvGrpSpPr>
          <p:cNvPr id="57" name="群組 56">
            <a:extLst>
              <a:ext uri="{FF2B5EF4-FFF2-40B4-BE49-F238E27FC236}">
                <a16:creationId xmlns:a16="http://schemas.microsoft.com/office/drawing/2014/main" id="{58545858-5A9D-4451-9047-9BC659B89F0B}"/>
              </a:ext>
            </a:extLst>
          </p:cNvPr>
          <p:cNvGrpSpPr/>
          <p:nvPr/>
        </p:nvGrpSpPr>
        <p:grpSpPr>
          <a:xfrm>
            <a:off x="2370875" y="3206110"/>
            <a:ext cx="8005316" cy="2300859"/>
            <a:chOff x="2140806" y="2932547"/>
            <a:chExt cx="8005316" cy="2300859"/>
          </a:xfrm>
        </p:grpSpPr>
        <p:sp>
          <p:nvSpPr>
            <p:cNvPr id="55" name="矩形: 圓角 54">
              <a:extLst>
                <a:ext uri="{FF2B5EF4-FFF2-40B4-BE49-F238E27FC236}">
                  <a16:creationId xmlns:a16="http://schemas.microsoft.com/office/drawing/2014/main" id="{63CE3C8A-534C-4ED7-9397-CA316218DC10}"/>
                </a:ext>
              </a:extLst>
            </p:cNvPr>
            <p:cNvSpPr/>
            <p:nvPr/>
          </p:nvSpPr>
          <p:spPr>
            <a:xfrm>
              <a:off x="7697959" y="3031968"/>
              <a:ext cx="2448163" cy="2201438"/>
            </a:xfrm>
            <a:prstGeom prst="roundRect">
              <a:avLst>
                <a:gd name="adj" fmla="val 5755"/>
              </a:avLst>
            </a:prstGeom>
            <a:solidFill>
              <a:schemeClr val="bg1"/>
            </a:solidFill>
            <a:ln w="38100">
              <a:solidFill>
                <a:srgbClr val="9036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C13BF398-5598-45EC-B1C7-C310DA420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63321" y="3672592"/>
              <a:ext cx="3081852" cy="959390"/>
            </a:xfrm>
            <a:prstGeom prst="rect">
              <a:avLst/>
            </a:prstGeom>
          </p:spPr>
        </p:pic>
        <p:sp>
          <p:nvSpPr>
            <p:cNvPr id="52" name="矩形: 圓角 51">
              <a:extLst>
                <a:ext uri="{FF2B5EF4-FFF2-40B4-BE49-F238E27FC236}">
                  <a16:creationId xmlns:a16="http://schemas.microsoft.com/office/drawing/2014/main" id="{EBAC0C35-B699-4A81-918A-838C59480D39}"/>
                </a:ext>
              </a:extLst>
            </p:cNvPr>
            <p:cNvSpPr/>
            <p:nvPr/>
          </p:nvSpPr>
          <p:spPr>
            <a:xfrm>
              <a:off x="2140806" y="3031968"/>
              <a:ext cx="2448163" cy="2201438"/>
            </a:xfrm>
            <a:prstGeom prst="roundRect">
              <a:avLst>
                <a:gd name="adj" fmla="val 5755"/>
              </a:avLst>
            </a:prstGeom>
            <a:solidFill>
              <a:schemeClr val="bg1"/>
            </a:solidFill>
            <a:ln w="38100">
              <a:solidFill>
                <a:srgbClr val="9036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圖片 10" descr="一張含有 畫畫 的圖片&#10;&#10;自動產生的描述">
              <a:extLst>
                <a:ext uri="{FF2B5EF4-FFF2-40B4-BE49-F238E27FC236}">
                  <a16:creationId xmlns:a16="http://schemas.microsoft.com/office/drawing/2014/main" id="{11F6AF57-AE70-4CF3-B6A2-75E27C071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65850" y="2932547"/>
              <a:ext cx="988965" cy="988965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5A83CC90-9022-4812-ABB9-A16E12795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82837" y="3056654"/>
              <a:ext cx="2176752" cy="2176752"/>
            </a:xfrm>
            <a:prstGeom prst="rect">
              <a:avLst/>
            </a:prstGeom>
          </p:spPr>
        </p:pic>
        <p:pic>
          <p:nvPicPr>
            <p:cNvPr id="7" name="圖片 6" descr="一張含有 連接器, 纜線, 黑暗 的圖片&#10;&#10;自動產生的描述">
              <a:extLst>
                <a:ext uri="{FF2B5EF4-FFF2-40B4-BE49-F238E27FC236}">
                  <a16:creationId xmlns:a16="http://schemas.microsoft.com/office/drawing/2014/main" id="{862B1C2F-39D2-4786-A24E-B5DDF2430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9109" y="3424017"/>
              <a:ext cx="2546620" cy="1534762"/>
            </a:xfrm>
            <a:prstGeom prst="rect">
              <a:avLst/>
            </a:prstGeom>
          </p:spPr>
        </p:pic>
      </p:grpSp>
      <p:pic>
        <p:nvPicPr>
          <p:cNvPr id="59" name="圖形 58">
            <a:extLst>
              <a:ext uri="{FF2B5EF4-FFF2-40B4-BE49-F238E27FC236}">
                <a16:creationId xmlns:a16="http://schemas.microsoft.com/office/drawing/2014/main" id="{5688F653-8CD9-4BA5-8E27-F1E5EFC794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62087" y="635524"/>
            <a:ext cx="2279101" cy="224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26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44203C2F-6CC9-40CA-B36E-94975C2625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8042" y="2401779"/>
            <a:ext cx="7600366" cy="363326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2.5GbE</a:t>
            </a:r>
            <a:r>
              <a:rPr lang="zh-TW" altLang="en-US"/>
              <a:t>是可以直接使用</a:t>
            </a:r>
            <a:br>
              <a:rPr lang="en-US" altLang="zh-TW"/>
            </a:br>
            <a:r>
              <a:rPr lang="zh-TW" altLang="en-US"/>
              <a:t>原本</a:t>
            </a:r>
            <a:r>
              <a:rPr lang="en-US" altLang="zh-TW"/>
              <a:t>Cat5e</a:t>
            </a:r>
            <a:r>
              <a:rPr lang="zh-TW" altLang="en-US"/>
              <a:t>的網路線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660152" y="2436711"/>
            <a:ext cx="10016025" cy="783760"/>
          </a:xfrm>
        </p:spPr>
        <p:txBody>
          <a:bodyPr/>
          <a:lstStyle/>
          <a:p>
            <a:r>
              <a:rPr lang="zh-TW" altLang="en-US"/>
              <a:t>省去重新拉線佈線的麻煩</a:t>
            </a:r>
            <a:endParaRPr lang="en-US" altLang="zh-TW"/>
          </a:p>
        </p:txBody>
      </p:sp>
      <p:graphicFrame>
        <p:nvGraphicFramePr>
          <p:cNvPr id="10" name="Shape 253">
            <a:extLst>
              <a:ext uri="{FF2B5EF4-FFF2-40B4-BE49-F238E27FC236}">
                <a16:creationId xmlns:a16="http://schemas.microsoft.com/office/drawing/2014/main" id="{B05784B8-C1D9-4DB0-BCD4-AEA7B092FD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2408885"/>
              </p:ext>
            </p:extLst>
          </p:nvPr>
        </p:nvGraphicFramePr>
        <p:xfrm>
          <a:off x="685882" y="3126609"/>
          <a:ext cx="4420486" cy="2158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96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3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49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22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297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icrosoft JhengHei"/>
                        </a:rPr>
                        <a:t>CAT 5e</a:t>
                      </a: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icrosoft JhengHei"/>
                        </a:rPr>
                        <a:t>CAT 6</a:t>
                      </a:r>
                      <a:endParaRPr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icrosoft JhengHei"/>
                        </a:rPr>
                        <a:t>CAT 6A</a:t>
                      </a:r>
                      <a:endParaRPr lang="en-US" altLang="zh-TW"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anose="020B0604020202020204" pitchFamily="34" charset="0"/>
                          <a:cs typeface="Arial" panose="020B0604020202020204" pitchFamily="34" charset="0"/>
                          <a:sym typeface="Microsoft JhengHei"/>
                        </a:rPr>
                        <a:t>100M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80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anose="020B0604020202020204" pitchFamily="34" charset="0"/>
                          <a:cs typeface="Arial" panose="020B0604020202020204" pitchFamily="34" charset="0"/>
                          <a:sym typeface="Microsoft JhengHei"/>
                        </a:rPr>
                        <a:t>1G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anose="020B0604020202020204" pitchFamily="34" charset="0"/>
                          <a:cs typeface="Arial" panose="020B0604020202020204" pitchFamily="34" charset="0"/>
                          <a:sym typeface="Microsoft JhengHei"/>
                        </a:rPr>
                        <a:t>2.5G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anose="020B0604020202020204" pitchFamily="34" charset="0"/>
                          <a:cs typeface="Arial" panose="020B0604020202020204" pitchFamily="34" charset="0"/>
                          <a:sym typeface="Microsoft JhengHei"/>
                        </a:rPr>
                        <a:t>5G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Arial" panose="020B0604020202020204" pitchFamily="34" charset="0"/>
                          <a:cs typeface="Arial" panose="020B0604020202020204" pitchFamily="34" charset="0"/>
                          <a:sym typeface="Microsoft JhengHei"/>
                        </a:rPr>
                        <a:t>10G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latin typeface="Arial" panose="020B0604020202020204" pitchFamily="34" charset="0"/>
                          <a:cs typeface="Arial" panose="020B0604020202020204" pitchFamily="34" charset="0"/>
                          <a:sym typeface="Microsoft JhengHei"/>
                        </a:rPr>
                        <a:t>X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60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✓</a:t>
                      </a:r>
                      <a:r>
                        <a:rPr lang="zh-TW" sz="1400" b="1">
                          <a:latin typeface="Arial" panose="020B0604020202020204" pitchFamily="34" charset="0"/>
                          <a:cs typeface="Arial" panose="020B0604020202020204" pitchFamily="34" charset="0"/>
                          <a:sym typeface="Microsoft JhengHei"/>
                        </a:rPr>
                        <a:t>(55m)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80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圖片 7">
            <a:extLst>
              <a:ext uri="{FF2B5EF4-FFF2-40B4-BE49-F238E27FC236}">
                <a16:creationId xmlns:a16="http://schemas.microsoft.com/office/drawing/2014/main" id="{DE6ABAF1-DD03-499B-B832-CBD264342D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3078" y="3409198"/>
            <a:ext cx="6249655" cy="1537484"/>
          </a:xfrm>
          <a:prstGeom prst="rect">
            <a:avLst/>
          </a:prstGeom>
        </p:spPr>
      </p:pic>
      <p:pic>
        <p:nvPicPr>
          <p:cNvPr id="12" name="圖片 11" descr="一張含有 纜線, 連接器 的圖片&#10;&#10;自動產生的描述">
            <a:extLst>
              <a:ext uri="{FF2B5EF4-FFF2-40B4-BE49-F238E27FC236}">
                <a16:creationId xmlns:a16="http://schemas.microsoft.com/office/drawing/2014/main" id="{02AFF96F-5D85-4F5F-907E-BBA530C104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9444" y="4067178"/>
            <a:ext cx="2516457" cy="2436169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3D61D01C-6065-4B31-97DD-675988741F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943" y="5172153"/>
            <a:ext cx="1114482" cy="1798369"/>
          </a:xfrm>
          <a:prstGeom prst="rect">
            <a:avLst/>
          </a:prstGeom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F4138DA2-7949-42AD-A903-26573BCAF0A7}"/>
              </a:ext>
            </a:extLst>
          </p:cNvPr>
          <p:cNvGrpSpPr/>
          <p:nvPr/>
        </p:nvGrpSpPr>
        <p:grpSpPr>
          <a:xfrm>
            <a:off x="10486618" y="513996"/>
            <a:ext cx="1764036" cy="2020880"/>
            <a:chOff x="9827929" y="247276"/>
            <a:chExt cx="1764036" cy="2020880"/>
          </a:xfrm>
        </p:grpSpPr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D984BCC0-26A9-40FA-89B9-EA0DE01B2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047683" y="1216526"/>
              <a:ext cx="1544282" cy="950327"/>
            </a:xfrm>
            <a:prstGeom prst="rect">
              <a:avLst/>
            </a:prstGeom>
          </p:spPr>
        </p:pic>
        <p:pic>
          <p:nvPicPr>
            <p:cNvPr id="15" name="圖形 14">
              <a:extLst>
                <a:ext uri="{FF2B5EF4-FFF2-40B4-BE49-F238E27FC236}">
                  <a16:creationId xmlns:a16="http://schemas.microsoft.com/office/drawing/2014/main" id="{205A30C5-369A-4B2E-8987-160624ADB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827929" y="247276"/>
              <a:ext cx="1469731" cy="20208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551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D84468B-C163-481E-B0D1-EAEDAEC3F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比</a:t>
            </a:r>
            <a:r>
              <a:rPr lang="en-US" altLang="zh-TW"/>
              <a:t>1GbE</a:t>
            </a:r>
            <a:r>
              <a:rPr lang="zh-TW" altLang="en-US"/>
              <a:t>快</a:t>
            </a:r>
            <a:r>
              <a:rPr lang="en-US" altLang="zh-TW"/>
              <a:t>2.5</a:t>
            </a:r>
            <a:r>
              <a:rPr lang="zh-TW" altLang="en-US"/>
              <a:t>倍</a:t>
            </a:r>
          </a:p>
        </p:txBody>
      </p:sp>
      <p:sp>
        <p:nvSpPr>
          <p:cNvPr id="3" name="矩形: 圓角 106">
            <a:extLst>
              <a:ext uri="{FF2B5EF4-FFF2-40B4-BE49-F238E27FC236}">
                <a16:creationId xmlns:a16="http://schemas.microsoft.com/office/drawing/2014/main" id="{99AA5617-DB0A-4409-8EB8-76C6A2B1464F}"/>
              </a:ext>
            </a:extLst>
          </p:cNvPr>
          <p:cNvSpPr/>
          <p:nvPr/>
        </p:nvSpPr>
        <p:spPr>
          <a:xfrm>
            <a:off x="1908264" y="3184882"/>
            <a:ext cx="4187736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A53010">
                  <a:lumMod val="40000"/>
                  <a:lumOff val="60000"/>
                </a:srgbClr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矩形: 圓角 106">
            <a:extLst>
              <a:ext uri="{FF2B5EF4-FFF2-40B4-BE49-F238E27FC236}">
                <a16:creationId xmlns:a16="http://schemas.microsoft.com/office/drawing/2014/main" id="{80A9E8E8-2B04-4F6E-AFA5-281F379F3283}"/>
              </a:ext>
            </a:extLst>
          </p:cNvPr>
          <p:cNvSpPr/>
          <p:nvPr/>
        </p:nvSpPr>
        <p:spPr>
          <a:xfrm>
            <a:off x="1721392" y="5593401"/>
            <a:ext cx="7329053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70C0"/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EC583474-B57E-438D-86F2-FC941C8CAC63}"/>
              </a:ext>
            </a:extLst>
          </p:cNvPr>
          <p:cNvCxnSpPr>
            <a:cxnSpLocks/>
          </p:cNvCxnSpPr>
          <p:nvPr/>
        </p:nvCxnSpPr>
        <p:spPr>
          <a:xfrm>
            <a:off x="1919356" y="2874601"/>
            <a:ext cx="0" cy="3182557"/>
          </a:xfrm>
          <a:prstGeom prst="straightConnector1">
            <a:avLst/>
          </a:prstGeom>
          <a:noFill/>
          <a:ln w="28575" cap="rnd" cmpd="sng" algn="ctr">
            <a:solidFill>
              <a:srgbClr val="7030A0"/>
            </a:solidFill>
            <a:prstDash val="solid"/>
          </a:ln>
          <a:effectLst/>
        </p:spPr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CA5D61A8-FAE0-4329-9A7C-2E1917AE3D47}"/>
              </a:ext>
            </a:extLst>
          </p:cNvPr>
          <p:cNvSpPr/>
          <p:nvPr/>
        </p:nvSpPr>
        <p:spPr>
          <a:xfrm>
            <a:off x="2068422" y="5646073"/>
            <a:ext cx="6792774" cy="387928"/>
          </a:xfrm>
          <a:prstGeom prst="rect">
            <a:avLst/>
          </a:prstGeom>
          <a:noFill/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TW" b="1" kern="0" dirty="0">
                <a:solidFill>
                  <a:prstClr val="black"/>
                </a:solidFill>
                <a:latin typeface="Arial"/>
                <a:ea typeface="+mn-lt"/>
                <a:cs typeface="Arial"/>
              </a:rPr>
              <a:t>1d4h34m38s</a:t>
            </a:r>
            <a:endParaRPr lang="zh-TW" altLang="zh-TW" b="1" kern="0" dirty="0">
              <a:solidFill>
                <a:prstClr val="black"/>
              </a:solidFill>
              <a:latin typeface="Arial"/>
              <a:ea typeface="+mn-lt"/>
              <a:cs typeface="Arial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F821DBA-C457-4EBC-A14F-1866CEECA215}"/>
              </a:ext>
            </a:extLst>
          </p:cNvPr>
          <p:cNvSpPr/>
          <p:nvPr/>
        </p:nvSpPr>
        <p:spPr>
          <a:xfrm>
            <a:off x="1749101" y="3233420"/>
            <a:ext cx="5597235" cy="401783"/>
          </a:xfrm>
          <a:prstGeom prst="rect">
            <a:avLst/>
          </a:prstGeom>
          <a:noFill/>
          <a:ln w="15875" cap="rnd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1h8m35s</a:t>
            </a:r>
            <a:endParaRPr kumimoji="0" lang="zh-TW" altLang="en-US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9E2D1031-564B-48A2-9944-11AFF4246CC0}"/>
              </a:ext>
            </a:extLst>
          </p:cNvPr>
          <p:cNvSpPr txBox="1">
            <a:spLocks/>
          </p:cNvSpPr>
          <p:nvPr/>
        </p:nvSpPr>
        <p:spPr>
          <a:xfrm>
            <a:off x="691521" y="3195455"/>
            <a:ext cx="1189031" cy="4443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2.5Gbps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994ED175-FBD3-4FDF-830B-FE09EA1EE780}"/>
              </a:ext>
            </a:extLst>
          </p:cNvPr>
          <p:cNvSpPr txBox="1">
            <a:spLocks/>
          </p:cNvSpPr>
          <p:nvPr/>
        </p:nvSpPr>
        <p:spPr>
          <a:xfrm>
            <a:off x="703811" y="5640823"/>
            <a:ext cx="1287808" cy="4443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100Mbps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C189894F-5EA2-4DA3-9D0D-EC450D8CF3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60692" y="2684269"/>
            <a:ext cx="1203477" cy="1323825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2D32B5CD-05A1-44EB-8574-482DFC81C0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47529" y="5024066"/>
            <a:ext cx="1231870" cy="1355057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8E1234D6-0BA2-4F25-9201-8C18C638D2FA}"/>
              </a:ext>
            </a:extLst>
          </p:cNvPr>
          <p:cNvGrpSpPr/>
          <p:nvPr/>
        </p:nvGrpSpPr>
        <p:grpSpPr>
          <a:xfrm flipH="1">
            <a:off x="9922225" y="4536521"/>
            <a:ext cx="1470944" cy="1323826"/>
            <a:chOff x="4924424" y="2376487"/>
            <a:chExt cx="2338959" cy="2105026"/>
          </a:xfrm>
        </p:grpSpPr>
        <p:sp>
          <p:nvSpPr>
            <p:cNvPr id="14" name="圖形 46">
              <a:extLst>
                <a:ext uri="{FF2B5EF4-FFF2-40B4-BE49-F238E27FC236}">
                  <a16:creationId xmlns:a16="http://schemas.microsoft.com/office/drawing/2014/main" id="{1B1FB4CE-CA91-406B-B3FA-400AF2D421AF}"/>
                </a:ext>
              </a:extLst>
            </p:cNvPr>
            <p:cNvSpPr/>
            <p:nvPr/>
          </p:nvSpPr>
          <p:spPr>
            <a:xfrm>
              <a:off x="4924424" y="2376487"/>
              <a:ext cx="2338959" cy="2105026"/>
            </a:xfrm>
            <a:custGeom>
              <a:avLst/>
              <a:gdLst>
                <a:gd name="connsiteX0" fmla="*/ 1710488 w 2338959"/>
                <a:gd name="connsiteY0" fmla="*/ 1873756 h 2105026"/>
                <a:gd name="connsiteX1" fmla="*/ 1055549 w 2338959"/>
                <a:gd name="connsiteY1" fmla="*/ 2102356 h 2105026"/>
                <a:gd name="connsiteX2" fmla="*/ 3036 w 2338959"/>
                <a:gd name="connsiteY2" fmla="*/ 1049844 h 2105026"/>
                <a:gd name="connsiteX3" fmla="*/ 1055549 w 2338959"/>
                <a:gd name="connsiteY3" fmla="*/ -2669 h 2105026"/>
                <a:gd name="connsiteX4" fmla="*/ 2108061 w 2338959"/>
                <a:gd name="connsiteY4" fmla="*/ 1049844 h 2105026"/>
                <a:gd name="connsiteX5" fmla="*/ 2039577 w 2338959"/>
                <a:gd name="connsiteY5" fmla="*/ 1423986 h 2105026"/>
                <a:gd name="connsiteX6" fmla="*/ 2341996 w 2338959"/>
                <a:gd name="connsiteY6" fmla="*/ 1877947 h 2105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8959" h="2105026">
                  <a:moveTo>
                    <a:pt x="1710488" y="1873756"/>
                  </a:moveTo>
                  <a:cubicBezTo>
                    <a:pt x="1524464" y="2022156"/>
                    <a:pt x="1293483" y="2102737"/>
                    <a:pt x="1055549" y="2102356"/>
                  </a:cubicBezTo>
                  <a:cubicBezTo>
                    <a:pt x="474237" y="2102356"/>
                    <a:pt x="3036" y="1631155"/>
                    <a:pt x="3036" y="1049844"/>
                  </a:cubicBezTo>
                  <a:cubicBezTo>
                    <a:pt x="3036" y="468532"/>
                    <a:pt x="474237" y="-2669"/>
                    <a:pt x="1055549" y="-2669"/>
                  </a:cubicBezTo>
                  <a:cubicBezTo>
                    <a:pt x="1636860" y="-2669"/>
                    <a:pt x="2108061" y="468532"/>
                    <a:pt x="2108061" y="1049844"/>
                  </a:cubicBezTo>
                  <a:cubicBezTo>
                    <a:pt x="2108252" y="1177668"/>
                    <a:pt x="2085011" y="1304447"/>
                    <a:pt x="2039577" y="1423986"/>
                  </a:cubicBezTo>
                  <a:lnTo>
                    <a:pt x="2341996" y="1877947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sp>
          <p:nvSpPr>
            <p:cNvPr id="15" name="圖形 46">
              <a:extLst>
                <a:ext uri="{FF2B5EF4-FFF2-40B4-BE49-F238E27FC236}">
                  <a16:creationId xmlns:a16="http://schemas.microsoft.com/office/drawing/2014/main" id="{94A95EF0-D4F1-4731-8A90-17B8BF7B3BD9}"/>
                </a:ext>
              </a:extLst>
            </p:cNvPr>
            <p:cNvSpPr/>
            <p:nvPr/>
          </p:nvSpPr>
          <p:spPr>
            <a:xfrm>
              <a:off x="518159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sp>
          <p:nvSpPr>
            <p:cNvPr id="16" name="圖形 46">
              <a:extLst>
                <a:ext uri="{FF2B5EF4-FFF2-40B4-BE49-F238E27FC236}">
                  <a16:creationId xmlns:a16="http://schemas.microsoft.com/office/drawing/2014/main" id="{1D020A9D-2456-4BF8-B406-D43E881B1B1F}"/>
                </a:ext>
              </a:extLst>
            </p:cNvPr>
            <p:cNvSpPr/>
            <p:nvPr/>
          </p:nvSpPr>
          <p:spPr>
            <a:xfrm>
              <a:off x="561974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sp>
          <p:nvSpPr>
            <p:cNvPr id="17" name="圖形 46">
              <a:extLst>
                <a:ext uri="{FF2B5EF4-FFF2-40B4-BE49-F238E27FC236}">
                  <a16:creationId xmlns:a16="http://schemas.microsoft.com/office/drawing/2014/main" id="{3ABDBE6B-6B65-4683-AC97-BABCF3106665}"/>
                </a:ext>
              </a:extLst>
            </p:cNvPr>
            <p:cNvSpPr/>
            <p:nvPr/>
          </p:nvSpPr>
          <p:spPr>
            <a:xfrm>
              <a:off x="605789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sp>
          <p:nvSpPr>
            <p:cNvPr id="18" name="圖形 46">
              <a:extLst>
                <a:ext uri="{FF2B5EF4-FFF2-40B4-BE49-F238E27FC236}">
                  <a16:creationId xmlns:a16="http://schemas.microsoft.com/office/drawing/2014/main" id="{1ECBF0D2-6E1D-41AC-B6C9-CB43A28DD5DB}"/>
                </a:ext>
              </a:extLst>
            </p:cNvPr>
            <p:cNvSpPr/>
            <p:nvPr/>
          </p:nvSpPr>
          <p:spPr>
            <a:xfrm>
              <a:off x="649604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962FE342-2AEA-42F6-9D4A-8250C7E599AE}"/>
              </a:ext>
            </a:extLst>
          </p:cNvPr>
          <p:cNvGrpSpPr/>
          <p:nvPr/>
        </p:nvGrpSpPr>
        <p:grpSpPr>
          <a:xfrm>
            <a:off x="7459922" y="2531981"/>
            <a:ext cx="1470944" cy="1323826"/>
            <a:chOff x="4297607" y="2044317"/>
            <a:chExt cx="1470944" cy="1323826"/>
          </a:xfrm>
        </p:grpSpPr>
        <p:sp>
          <p:nvSpPr>
            <p:cNvPr id="20" name="圖形 46">
              <a:extLst>
                <a:ext uri="{FF2B5EF4-FFF2-40B4-BE49-F238E27FC236}">
                  <a16:creationId xmlns:a16="http://schemas.microsoft.com/office/drawing/2014/main" id="{1ADCCEC2-4426-4FC6-92AC-BFAB50B1ECA0}"/>
                </a:ext>
              </a:extLst>
            </p:cNvPr>
            <p:cNvSpPr/>
            <p:nvPr/>
          </p:nvSpPr>
          <p:spPr>
            <a:xfrm flipH="1">
              <a:off x="4297607" y="2044317"/>
              <a:ext cx="1470944" cy="1323826"/>
            </a:xfrm>
            <a:custGeom>
              <a:avLst/>
              <a:gdLst>
                <a:gd name="connsiteX0" fmla="*/ 1710488 w 2338959"/>
                <a:gd name="connsiteY0" fmla="*/ 1873756 h 2105026"/>
                <a:gd name="connsiteX1" fmla="*/ 1055549 w 2338959"/>
                <a:gd name="connsiteY1" fmla="*/ 2102356 h 2105026"/>
                <a:gd name="connsiteX2" fmla="*/ 3036 w 2338959"/>
                <a:gd name="connsiteY2" fmla="*/ 1049844 h 2105026"/>
                <a:gd name="connsiteX3" fmla="*/ 1055549 w 2338959"/>
                <a:gd name="connsiteY3" fmla="*/ -2669 h 2105026"/>
                <a:gd name="connsiteX4" fmla="*/ 2108061 w 2338959"/>
                <a:gd name="connsiteY4" fmla="*/ 1049844 h 2105026"/>
                <a:gd name="connsiteX5" fmla="*/ 2039577 w 2338959"/>
                <a:gd name="connsiteY5" fmla="*/ 1423986 h 2105026"/>
                <a:gd name="connsiteX6" fmla="*/ 2341996 w 2338959"/>
                <a:gd name="connsiteY6" fmla="*/ 1877947 h 2105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8959" h="2105026">
                  <a:moveTo>
                    <a:pt x="1710488" y="1873756"/>
                  </a:moveTo>
                  <a:cubicBezTo>
                    <a:pt x="1524464" y="2022156"/>
                    <a:pt x="1293483" y="2102737"/>
                    <a:pt x="1055549" y="2102356"/>
                  </a:cubicBezTo>
                  <a:cubicBezTo>
                    <a:pt x="474237" y="2102356"/>
                    <a:pt x="3036" y="1631155"/>
                    <a:pt x="3036" y="1049844"/>
                  </a:cubicBezTo>
                  <a:cubicBezTo>
                    <a:pt x="3036" y="468532"/>
                    <a:pt x="474237" y="-2669"/>
                    <a:pt x="1055549" y="-2669"/>
                  </a:cubicBezTo>
                  <a:cubicBezTo>
                    <a:pt x="1636860" y="-2669"/>
                    <a:pt x="2108061" y="468532"/>
                    <a:pt x="2108061" y="1049844"/>
                  </a:cubicBezTo>
                  <a:cubicBezTo>
                    <a:pt x="2108252" y="1177668"/>
                    <a:pt x="2085011" y="1304447"/>
                    <a:pt x="2039577" y="1423986"/>
                  </a:cubicBezTo>
                  <a:lnTo>
                    <a:pt x="2341996" y="1877947"/>
                  </a:lnTo>
                  <a:close/>
                </a:path>
              </a:pathLst>
            </a:custGeom>
            <a:solidFill>
              <a:srgbClr val="FFC000"/>
            </a:solidFill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sp>
          <p:nvSpPr>
            <p:cNvPr id="21" name="圖形 60">
              <a:extLst>
                <a:ext uri="{FF2B5EF4-FFF2-40B4-BE49-F238E27FC236}">
                  <a16:creationId xmlns:a16="http://schemas.microsoft.com/office/drawing/2014/main" id="{3D1EA7DD-3619-42E1-B73B-0923E8712BD1}"/>
                </a:ext>
              </a:extLst>
            </p:cNvPr>
            <p:cNvSpPr/>
            <p:nvPr/>
          </p:nvSpPr>
          <p:spPr>
            <a:xfrm>
              <a:off x="4779818" y="2361549"/>
              <a:ext cx="626935" cy="670080"/>
            </a:xfrm>
            <a:custGeom>
              <a:avLst/>
              <a:gdLst>
                <a:gd name="connsiteX0" fmla="*/ 0 w 731457"/>
                <a:gd name="connsiteY0" fmla="*/ 342823 h 781795"/>
                <a:gd name="connsiteX1" fmla="*/ 253079 w 731457"/>
                <a:gd name="connsiteY1" fmla="*/ 781795 h 781795"/>
                <a:gd name="connsiteX2" fmla="*/ 731458 w 731457"/>
                <a:gd name="connsiteY2" fmla="*/ 0 h 781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1457" h="781795">
                  <a:moveTo>
                    <a:pt x="0" y="342823"/>
                  </a:moveTo>
                  <a:lnTo>
                    <a:pt x="253079" y="781795"/>
                  </a:lnTo>
                  <a:lnTo>
                    <a:pt x="731458" y="0"/>
                  </a:lnTo>
                </a:path>
              </a:pathLst>
            </a:custGeom>
            <a:noFill/>
            <a:ln w="57150" cap="flat">
              <a:solidFill>
                <a:srgbClr val="A5301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</p:grpSp>
      <p:sp>
        <p:nvSpPr>
          <p:cNvPr id="22" name="矩形: 圓角 106">
            <a:extLst>
              <a:ext uri="{FF2B5EF4-FFF2-40B4-BE49-F238E27FC236}">
                <a16:creationId xmlns:a16="http://schemas.microsoft.com/office/drawing/2014/main" id="{3FBC82CC-BF4C-4D85-99A3-E67F9BF00ACD}"/>
              </a:ext>
            </a:extLst>
          </p:cNvPr>
          <p:cNvSpPr/>
          <p:nvPr/>
        </p:nvSpPr>
        <p:spPr>
          <a:xfrm>
            <a:off x="1928859" y="4344144"/>
            <a:ext cx="5759212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6AAC91">
                  <a:lumMod val="75000"/>
                </a:srgbClr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5E3AF32-9728-4F3D-954C-F4877388203A}"/>
              </a:ext>
            </a:extLst>
          </p:cNvPr>
          <p:cNvSpPr/>
          <p:nvPr/>
        </p:nvSpPr>
        <p:spPr>
          <a:xfrm>
            <a:off x="1757665" y="4392682"/>
            <a:ext cx="5597235" cy="401783"/>
          </a:xfrm>
          <a:prstGeom prst="rect">
            <a:avLst/>
          </a:prstGeom>
          <a:noFill/>
          <a:ln w="15875" cap="rnd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2h51m28s</a:t>
            </a:r>
            <a:endParaRPr kumimoji="0" lang="zh-TW" altLang="en-US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D8A2D540-5A5D-4F85-A773-F3F247F4C4E4}"/>
              </a:ext>
            </a:extLst>
          </p:cNvPr>
          <p:cNvSpPr txBox="1">
            <a:spLocks/>
          </p:cNvSpPr>
          <p:nvPr/>
        </p:nvSpPr>
        <p:spPr>
          <a:xfrm>
            <a:off x="700085" y="4354717"/>
            <a:ext cx="1189031" cy="4443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1Gbps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</p:txBody>
      </p:sp>
      <p:sp>
        <p:nvSpPr>
          <p:cNvPr id="25" name="內容版面配置區 2">
            <a:extLst>
              <a:ext uri="{FF2B5EF4-FFF2-40B4-BE49-F238E27FC236}">
                <a16:creationId xmlns:a16="http://schemas.microsoft.com/office/drawing/2014/main" id="{4E3A38A3-624F-441D-87B8-97FF4276BBE6}"/>
              </a:ext>
            </a:extLst>
          </p:cNvPr>
          <p:cNvSpPr txBox="1">
            <a:spLocks/>
          </p:cNvSpPr>
          <p:nvPr/>
        </p:nvSpPr>
        <p:spPr>
          <a:xfrm>
            <a:off x="707329" y="1794347"/>
            <a:ext cx="7488065" cy="10603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F2571"/>
                </a:solidFill>
                <a:latin typeface="+mj-lt"/>
                <a:ea typeface="微軟正黑體" panose="020B0604030504040204" pitchFamily="34" charset="-120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F2571"/>
                </a:solidFill>
                <a:latin typeface="+mj-lt"/>
                <a:ea typeface="微軟正黑體" panose="020B0604030504040204" pitchFamily="34" charset="-120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F2571"/>
                </a:solidFill>
                <a:latin typeface="+mj-lt"/>
                <a:ea typeface="微軟正黑體" panose="020B0604030504040204" pitchFamily="34" charset="-120"/>
                <a:cs typeface="+mn-cs"/>
              </a:defRPr>
            </a:lvl3pPr>
            <a:lvl4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F2571"/>
                </a:solidFill>
                <a:latin typeface="+mj-lt"/>
                <a:ea typeface="微軟正黑體" panose="020B0604030504040204" pitchFamily="34" charset="-120"/>
                <a:cs typeface="+mn-cs"/>
              </a:defRPr>
            </a:lvl4pPr>
            <a:lvl5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F2571"/>
                </a:solidFill>
                <a:latin typeface="+mj-lt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TW" sz="2400" b="1">
                <a:cs typeface="Arial"/>
              </a:rPr>
              <a:t>備份1 </a:t>
            </a:r>
            <a:r>
              <a:rPr lang="en-US" altLang="zh-TW" sz="2400" b="1" err="1">
                <a:cs typeface="Arial"/>
              </a:rPr>
              <a:t>TB所需預估時間</a:t>
            </a:r>
            <a:endParaRPr lang="en-US" altLang="zh-TW" sz="2400" b="1"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TW" sz="1600" b="1" err="1">
                <a:cs typeface="Arial"/>
              </a:rPr>
              <a:t>條件:</a:t>
            </a:r>
            <a:r>
              <a:rPr lang="en-US" sz="1600" err="1">
                <a:ea typeface="+mn-lt"/>
                <a:cs typeface="+mn-lt"/>
              </a:rPr>
              <a:t>Effective</a:t>
            </a:r>
            <a:r>
              <a:rPr lang="en-US" sz="1600">
                <a:ea typeface="+mn-lt"/>
                <a:cs typeface="+mn-lt"/>
              </a:rPr>
              <a:t> Data Rate 95%, Payload Data Rate (w/ Overhead) 90%</a:t>
            </a:r>
          </a:p>
        </p:txBody>
      </p:sp>
    </p:spTree>
    <p:extLst>
      <p:ext uri="{BB962C8B-B14F-4D97-AF65-F5344CB8AC3E}">
        <p14:creationId xmlns:p14="http://schemas.microsoft.com/office/powerpoint/2010/main" val="2312979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1245</Words>
  <Application>Microsoft Office PowerPoint</Application>
  <PresentationFormat>寬螢幕</PresentationFormat>
  <Paragraphs>411</Paragraphs>
  <Slides>24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32" baseType="lpstr">
      <vt:lpstr>Microsoft JhengHei</vt:lpstr>
      <vt:lpstr>Microsoft JhengHei</vt:lpstr>
      <vt:lpstr>Arial</vt:lpstr>
      <vt:lpstr>Calibri</vt:lpstr>
      <vt:lpstr>Calibri Light</vt:lpstr>
      <vt:lpstr>Corbel</vt:lpstr>
      <vt:lpstr>Wingdings</vt:lpstr>
      <vt:lpstr>Office 佈景主題</vt:lpstr>
      <vt:lpstr>PowerPoint 簡報</vt:lpstr>
      <vt:lpstr>1GbE目前夠用, 以後呢?</vt:lpstr>
      <vt:lpstr>別讓交換器成為網路瓶頸</vt:lpstr>
      <vt:lpstr>換交換器的考量</vt:lpstr>
      <vt:lpstr>最實惠的網速升級-2.5GbE</vt:lpstr>
      <vt:lpstr>自由搭配現有網速的設備</vt:lpstr>
      <vt:lpstr>交換機升級了那網路線呢?</vt:lpstr>
      <vt:lpstr>2.5GbE是可以直接使用 原本Cat5e的網路線</vt:lpstr>
      <vt:lpstr>比1GbE快2.5倍</vt:lpstr>
      <vt:lpstr>最實惠的網速升級 - 2.5GbE</vt:lpstr>
      <vt:lpstr>升級網速不用花大錢， 隨插即用，輕鬆升級2.5GbE</vt:lpstr>
      <vt:lpstr>QSW-1108-8T</vt:lpstr>
      <vt:lpstr>防迴圈功能避免不小心接錯網路線</vt:lpstr>
      <vt:lpstr>無風扇設計讓你不受噪音干擾</vt:lpstr>
      <vt:lpstr>全自動設計不需設定</vt:lpstr>
      <vt:lpstr>五埠2.5GbE 交換器</vt:lpstr>
      <vt:lpstr>八埠2.5GbE 交換器</vt:lpstr>
      <vt:lpstr>10GbE+2.5GbE交換器</vt:lpstr>
      <vt:lpstr>QNAP提供完整2.5GbE方案， 讓您一次購足邁入 2.5GbE 世代</vt:lpstr>
      <vt:lpstr>QNAP 2.5GbE交換器</vt:lpstr>
      <vt:lpstr>QNAP 2.5GbE NAS </vt:lpstr>
      <vt:lpstr>PCIe與攜帶式網路擴充卡</vt:lpstr>
      <vt:lpstr>如果2.5GbE不夠用,  預算又足夠, 您可以選擇全10GbE交換器</vt:lpstr>
      <vt:lpstr>輕鬆升級頻寬又不必花大錢 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QSW-1105</dc:title>
  <dc:creator>Frank Liao</dc:creator>
  <cp:lastModifiedBy>Yvonne Tsai 蔡亞彣</cp:lastModifiedBy>
  <cp:revision>2</cp:revision>
  <dcterms:created xsi:type="dcterms:W3CDTF">2020-05-19T06:26:29Z</dcterms:created>
  <dcterms:modified xsi:type="dcterms:W3CDTF">2021-10-07T01:23:09Z</dcterms:modified>
</cp:coreProperties>
</file>