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58" r:id="rId7"/>
    <p:sldId id="259" r:id="rId8"/>
    <p:sldId id="271" r:id="rId9"/>
    <p:sldId id="266" r:id="rId10"/>
    <p:sldId id="267" r:id="rId11"/>
    <p:sldId id="288" r:id="rId12"/>
    <p:sldId id="290" r:id="rId13"/>
    <p:sldId id="289" r:id="rId14"/>
    <p:sldId id="291" r:id="rId15"/>
    <p:sldId id="292" r:id="rId16"/>
    <p:sldId id="268" r:id="rId17"/>
    <p:sldId id="272" r:id="rId18"/>
    <p:sldId id="273" r:id="rId19"/>
    <p:sldId id="275" r:id="rId20"/>
    <p:sldId id="276" r:id="rId21"/>
    <p:sldId id="278" r:id="rId22"/>
    <p:sldId id="279" r:id="rId23"/>
    <p:sldId id="277" r:id="rId24"/>
    <p:sldId id="262" r:id="rId25"/>
    <p:sldId id="263" r:id="rId26"/>
    <p:sldId id="265" r:id="rId27"/>
    <p:sldId id="260" r:id="rId28"/>
    <p:sldId id="269" r:id="rId29"/>
    <p:sldId id="270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93" r:id="rId39"/>
  </p:sldIdLst>
  <p:sldSz cx="12192000" cy="6858000"/>
  <p:notesSz cx="6858000" cy="9144000"/>
  <p:custDataLst>
    <p:tags r:id="rId41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712" userDrawn="1">
          <p15:clr>
            <a:srgbClr val="A4A3A4"/>
          </p15:clr>
        </p15:guide>
        <p15:guide id="7" orient="horz" pos="3928" userDrawn="1">
          <p15:clr>
            <a:srgbClr val="A4A3A4"/>
          </p15:clr>
        </p15:guide>
        <p15:guide id="8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70B0C"/>
    <a:srgbClr val="1F3763"/>
    <a:srgbClr val="66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10140-1D84-1F24-5D62-F9FD95C67C5D}" v="847" dt="2021-09-24T07:33:05.046"/>
    <p1510:client id="{FCF21C7E-12F3-4DBF-AC62-4AA7F93F7B88}" v="565" dt="2021-09-27T02:14:01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1" d="100"/>
          <a:sy n="51" d="100"/>
        </p:scale>
        <p:origin x="53" y="422"/>
      </p:cViewPr>
      <p:guideLst>
        <p:guide orient="horz" pos="2273"/>
        <p:guide pos="3840"/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B513B-0A21-46D7-A9FD-D1A225CC93E2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1C496-31C2-45D4-B635-8502ABB8EE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48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C496-31C2-45D4-B635-8502ABB8EE7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18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1C496-31C2-45D4-B635-8502ABB8EE78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1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070446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B7CDF43-DFE1-4BF6-8A3B-E21BAC06C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2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節肢動物, 水螅 的圖片&#10;&#10;自動產生的描述">
            <a:extLst>
              <a:ext uri="{FF2B5EF4-FFF2-40B4-BE49-F238E27FC236}">
                <a16:creationId xmlns:a16="http://schemas.microsoft.com/office/drawing/2014/main" id="{C3F5A6AD-2DBC-47F4-BBAF-8343ED0DC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070446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30051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C7B0504-5876-479D-B381-673D7697A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070446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4212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C68815A-BA3E-4C7F-90AA-05A24C131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31065" y="2463799"/>
            <a:ext cx="4084868" cy="1693333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95987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133F65A-66F5-4BC8-A487-EC2D11E35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 hidden="1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070446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0030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58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ea typeface="新細明體"/>
              </a:rPr>
              <a:t>What’s new for QuWAN 2.1</a:t>
            </a:r>
            <a:endParaRPr lang="zh-TW" altLang="en-US" dirty="0"/>
          </a:p>
        </p:txBody>
      </p:sp>
      <p:sp>
        <p:nvSpPr>
          <p:cNvPr id="3" name="副標題 2" hidden="1"/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dirty="0">
                <a:ea typeface="新細明體"/>
              </a:rPr>
              <a:t>Making flexible QuWAN + QVPN more </a:t>
            </a:r>
            <a:r>
              <a:rPr lang="en-US" dirty="0">
                <a:ea typeface="+mn-lt"/>
                <a:cs typeface="+mn-lt"/>
              </a:rPr>
              <a:t>flexible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100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DB2961EF-3EBB-406E-AD48-F0E8C6A50B0B}"/>
              </a:ext>
            </a:extLst>
          </p:cNvPr>
          <p:cNvCxnSpPr>
            <a:cxnSpLocks/>
          </p:cNvCxnSpPr>
          <p:nvPr/>
        </p:nvCxnSpPr>
        <p:spPr>
          <a:xfrm>
            <a:off x="1941470" y="3385065"/>
            <a:ext cx="1118925" cy="948564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17DEC201-99B0-49C7-AE71-4C3EA3762BAE}"/>
              </a:ext>
            </a:extLst>
          </p:cNvPr>
          <p:cNvCxnSpPr>
            <a:cxnSpLocks/>
          </p:cNvCxnSpPr>
          <p:nvPr/>
        </p:nvCxnSpPr>
        <p:spPr>
          <a:xfrm flipV="1">
            <a:off x="1868803" y="4610186"/>
            <a:ext cx="1165605" cy="576413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圖片 27">
            <a:extLst>
              <a:ext uri="{FF2B5EF4-FFF2-40B4-BE49-F238E27FC236}">
                <a16:creationId xmlns:a16="http://schemas.microsoft.com/office/drawing/2014/main" id="{914B347B-1E8C-464D-B5B2-BA19481A70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95421" y="4350932"/>
            <a:ext cx="3835008" cy="221682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21AD086A-57D0-438E-984E-8A8693B8F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95421" y="1281136"/>
            <a:ext cx="3835008" cy="2216827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 fontScale="90000"/>
          </a:bodyPr>
          <a:lstStyle/>
          <a:p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VPN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接続で複数の</a:t>
            </a:r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QTS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が必要な場合はどうなりますか？</a:t>
            </a: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5D4F8428-0E1C-4420-9A60-B87FB40221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92846" y="4039676"/>
            <a:ext cx="756977" cy="756977"/>
          </a:xfrm>
          <a:prstGeom prst="rect">
            <a:avLst/>
          </a:prstGeom>
        </p:spPr>
      </p:pic>
      <p:cxnSp>
        <p:nvCxnSpPr>
          <p:cNvPr id="17" name="直線接點 16"/>
          <p:cNvCxnSpPr>
            <a:cxnSpLocks/>
            <a:stCxn id="25" idx="3"/>
          </p:cNvCxnSpPr>
          <p:nvPr/>
        </p:nvCxnSpPr>
        <p:spPr>
          <a:xfrm flipV="1">
            <a:off x="3649823" y="4380433"/>
            <a:ext cx="2106138" cy="37732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圖片 39" descr="一張含有 電腦 的圖片&#10;&#10;自動產生的描述">
            <a:extLst>
              <a:ext uri="{FF2B5EF4-FFF2-40B4-BE49-F238E27FC236}">
                <a16:creationId xmlns:a16="http://schemas.microsoft.com/office/drawing/2014/main" id="{DEF06514-5A12-4912-BD6F-D3B0F251C7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444" y="2468477"/>
            <a:ext cx="2144338" cy="3615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cxnSp>
        <p:nvCxnSpPr>
          <p:cNvPr id="20" name="直線接點 19"/>
          <p:cNvCxnSpPr>
            <a:cxnSpLocks/>
            <a:stCxn id="40" idx="3"/>
          </p:cNvCxnSpPr>
          <p:nvPr/>
        </p:nvCxnSpPr>
        <p:spPr>
          <a:xfrm>
            <a:off x="5524782" y="2649269"/>
            <a:ext cx="2404298" cy="151896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cxnSpLocks/>
          </p:cNvCxnSpPr>
          <p:nvPr/>
        </p:nvCxnSpPr>
        <p:spPr>
          <a:xfrm flipH="1">
            <a:off x="8083604" y="2528047"/>
            <a:ext cx="361149" cy="164019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>
            <a:cxnSpLocks/>
            <a:stCxn id="21" idx="3"/>
          </p:cNvCxnSpPr>
          <p:nvPr/>
        </p:nvCxnSpPr>
        <p:spPr>
          <a:xfrm>
            <a:off x="6616361" y="4391654"/>
            <a:ext cx="1384639" cy="764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>
            <a:stCxn id="25" idx="3"/>
            <a:endCxn id="40" idx="2"/>
          </p:cNvCxnSpPr>
          <p:nvPr/>
        </p:nvCxnSpPr>
        <p:spPr>
          <a:xfrm flipV="1">
            <a:off x="3649823" y="2830061"/>
            <a:ext cx="802790" cy="1588104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cxnSpLocks/>
            <a:stCxn id="25" idx="3"/>
          </p:cNvCxnSpPr>
          <p:nvPr/>
        </p:nvCxnSpPr>
        <p:spPr>
          <a:xfrm flipV="1">
            <a:off x="3649823" y="2358453"/>
            <a:ext cx="4639044" cy="2059712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圓角矩形圖說文字 59"/>
          <p:cNvSpPr/>
          <p:nvPr/>
        </p:nvSpPr>
        <p:spPr>
          <a:xfrm>
            <a:off x="426610" y="2274852"/>
            <a:ext cx="2529233" cy="86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lt"/>
              </a:rPr>
              <a:t>バックアップ用に複数の接続を設定する必要があります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2851989" y="479458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endParaRPr lang="zh-TW" altLang="en-US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2" name="圓角矩形圖說文字 61"/>
          <p:cNvSpPr/>
          <p:nvPr/>
        </p:nvSpPr>
        <p:spPr>
          <a:xfrm>
            <a:off x="398019" y="5186598"/>
            <a:ext cx="2941568" cy="1126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サーバー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構成の追加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</a:p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サーバー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構成の追加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</a:p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サーバー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構成の追加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</a:p>
        </p:txBody>
      </p:sp>
      <p:pic>
        <p:nvPicPr>
          <p:cNvPr id="18" name="圖片 17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298310F0-8D60-48D1-8930-AF214A04A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5214" y="1568356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21" name="圖片 20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298310F0-8D60-48D1-8930-AF214A04A2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090" y="3619388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19" name="圖形 11">
            <a:extLst>
              <a:ext uri="{FF2B5EF4-FFF2-40B4-BE49-F238E27FC236}">
                <a16:creationId xmlns:a16="http://schemas.microsoft.com/office/drawing/2014/main" id="{92507189-B695-4818-9D1A-8E4563D2F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6262" y="4039676"/>
            <a:ext cx="2532906" cy="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1371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線接點 46">
            <a:extLst>
              <a:ext uri="{FF2B5EF4-FFF2-40B4-BE49-F238E27FC236}">
                <a16:creationId xmlns:a16="http://schemas.microsoft.com/office/drawing/2014/main" id="{38FFA060-3CE0-403A-A05B-D35D8D152D96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260741" y="5236124"/>
            <a:ext cx="1399181" cy="577941"/>
          </a:xfrm>
          <a:prstGeom prst="bentConnector3">
            <a:avLst>
              <a:gd name="adj1" fmla="val 1123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圖片 42">
            <a:extLst>
              <a:ext uri="{FF2B5EF4-FFF2-40B4-BE49-F238E27FC236}">
                <a16:creationId xmlns:a16="http://schemas.microsoft.com/office/drawing/2014/main" id="{77D612B8-8BC5-4E86-A139-F27A57BA67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48534" y="4726527"/>
            <a:ext cx="2728825" cy="1784709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DBC37A09-DFB4-4E8A-80F7-EAE90D14FC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95421" y="1129025"/>
            <a:ext cx="3835008" cy="2508176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4"/>
            <a:ext cx="10929870" cy="1492537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altLang="ja-JP" sz="3600" dirty="0">
                <a:latin typeface="+mn-ea"/>
                <a:ea typeface="+mn-ea"/>
              </a:rPr>
              <a:t>QuWAN + QVPN</a:t>
            </a:r>
            <a:r>
              <a:rPr lang="ja-JP" altLang="en-US" sz="3600" dirty="0">
                <a:latin typeface="+mn-ea"/>
                <a:ea typeface="+mn-ea"/>
              </a:rPr>
              <a:t>をより柔軟にし、モバイルデバイス</a:t>
            </a:r>
            <a:r>
              <a:rPr lang="ja-JP" altLang="en-US" sz="3600" dirty="0" smtClean="0">
                <a:latin typeface="+mn-ea"/>
                <a:ea typeface="+mn-ea"/>
              </a:rPr>
              <a:t>が</a:t>
            </a:r>
            <a:r>
              <a:rPr lang="en-US" altLang="ja-JP" sz="3600" dirty="0" smtClean="0">
                <a:latin typeface="+mn-ea"/>
                <a:ea typeface="+mn-ea"/>
              </a:rPr>
              <a:t/>
            </a:r>
            <a:br>
              <a:rPr lang="en-US" altLang="ja-JP" sz="3600" dirty="0" smtClean="0">
                <a:latin typeface="+mn-ea"/>
                <a:ea typeface="+mn-ea"/>
              </a:rPr>
            </a:br>
            <a:r>
              <a:rPr lang="ja-JP" altLang="en-US" sz="3600" dirty="0" smtClean="0">
                <a:latin typeface="+mn-ea"/>
                <a:ea typeface="+mn-ea"/>
              </a:rPr>
              <a:t>ク</a:t>
            </a:r>
            <a:r>
              <a:rPr lang="ja-JP" altLang="en-US" sz="3600" dirty="0">
                <a:latin typeface="+mn-ea"/>
                <a:ea typeface="+mn-ea"/>
              </a:rPr>
              <a:t>ラウドから</a:t>
            </a:r>
            <a:r>
              <a:rPr lang="en-US" altLang="ja-JP" sz="3600" dirty="0">
                <a:latin typeface="+mn-ea"/>
                <a:ea typeface="+mn-ea"/>
              </a:rPr>
              <a:t>QBelt</a:t>
            </a:r>
            <a:r>
              <a:rPr lang="ja-JP" altLang="en-US" sz="3600" dirty="0">
                <a:latin typeface="+mn-ea"/>
                <a:ea typeface="+mn-ea"/>
              </a:rPr>
              <a:t>をセットアップできるようにします</a:t>
            </a:r>
          </a:p>
        </p:txBody>
      </p:sp>
      <p:sp>
        <p:nvSpPr>
          <p:cNvPr id="60" name="圓角矩形圖說文字 59"/>
          <p:cNvSpPr/>
          <p:nvPr/>
        </p:nvSpPr>
        <p:spPr>
          <a:xfrm>
            <a:off x="461301" y="2020152"/>
            <a:ext cx="2731465" cy="1507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+mn-ea"/>
              </a:rPr>
              <a:t>素晴らしい</a:t>
            </a:r>
            <a:r>
              <a:rPr lang="ja-JP" altLang="en-US" dirty="0" smtClean="0">
                <a:latin typeface="+mn-ea"/>
              </a:rPr>
              <a:t>！セ</a:t>
            </a:r>
            <a:r>
              <a:rPr lang="ja-JP" altLang="en-US" dirty="0">
                <a:latin typeface="+mn-ea"/>
              </a:rPr>
              <a:t>ットアッ</a:t>
            </a:r>
            <a:r>
              <a:rPr lang="ja-JP" altLang="en-US" dirty="0" smtClean="0">
                <a:latin typeface="+mn-ea"/>
              </a:rPr>
              <a:t>プは簡単で、</a:t>
            </a:r>
            <a:r>
              <a:rPr lang="ja-JP" altLang="en-US" dirty="0">
                <a:latin typeface="+mn-ea"/>
              </a:rPr>
              <a:t>接</a:t>
            </a:r>
            <a:r>
              <a:rPr lang="ja-JP" altLang="en-US" dirty="0" smtClean="0">
                <a:latin typeface="+mn-ea"/>
              </a:rPr>
              <a:t>続</a:t>
            </a:r>
            <a:r>
              <a:rPr lang="ja-JP" altLang="en-US" dirty="0">
                <a:latin typeface="+mn-ea"/>
              </a:rPr>
              <a:t>先の</a:t>
            </a:r>
            <a:r>
              <a:rPr lang="ja-JP" altLang="en-US" dirty="0" smtClean="0">
                <a:latin typeface="+mn-ea"/>
              </a:rPr>
              <a:t>サ</a:t>
            </a:r>
            <a:r>
              <a:rPr lang="ja-JP" altLang="en-US" dirty="0">
                <a:latin typeface="+mn-ea"/>
              </a:rPr>
              <a:t>ーバー</a:t>
            </a:r>
            <a:r>
              <a:rPr lang="ja-JP" altLang="en-US" dirty="0" smtClean="0">
                <a:latin typeface="+mn-ea"/>
              </a:rPr>
              <a:t>を</a:t>
            </a:r>
            <a:r>
              <a:rPr lang="ja-JP" altLang="en-US" dirty="0">
                <a:latin typeface="+mn-ea"/>
              </a:rPr>
              <a:t>設定</a:t>
            </a:r>
            <a:r>
              <a:rPr lang="ja-JP" altLang="en-US" dirty="0" smtClean="0">
                <a:latin typeface="+mn-ea"/>
              </a:rPr>
              <a:t>す</a:t>
            </a:r>
            <a:r>
              <a:rPr lang="ja-JP" altLang="en-US" dirty="0">
                <a:latin typeface="+mn-ea"/>
              </a:rPr>
              <a:t>る必要もありません。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2" y="4982079"/>
            <a:ext cx="2728825" cy="1663971"/>
          </a:xfrm>
          <a:prstGeom prst="rect">
            <a:avLst/>
          </a:prstGeom>
        </p:spPr>
      </p:pic>
      <p:sp>
        <p:nvSpPr>
          <p:cNvPr id="3" name="圓角矩形圖說文字 2"/>
          <p:cNvSpPr/>
          <p:nvPr/>
        </p:nvSpPr>
        <p:spPr>
          <a:xfrm>
            <a:off x="8773389" y="5522744"/>
            <a:ext cx="1764696" cy="843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+mn-ea"/>
              </a:rPr>
              <a:t>こ</a:t>
            </a:r>
            <a:r>
              <a:rPr lang="ja-JP" altLang="en-US" dirty="0">
                <a:latin typeface="+mn-ea"/>
              </a:rPr>
              <a:t>の設定を使用してください</a:t>
            </a: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79692240-3F57-4894-9248-36C9660D4F79}"/>
              </a:ext>
            </a:extLst>
          </p:cNvPr>
          <p:cNvCxnSpPr>
            <a:cxnSpLocks/>
          </p:cNvCxnSpPr>
          <p:nvPr/>
        </p:nvCxnSpPr>
        <p:spPr>
          <a:xfrm>
            <a:off x="1827033" y="3469217"/>
            <a:ext cx="1233362" cy="864412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838323D8-996B-4B87-ACD8-18FD4C34B548}"/>
              </a:ext>
            </a:extLst>
          </p:cNvPr>
          <p:cNvCxnSpPr>
            <a:cxnSpLocks/>
          </p:cNvCxnSpPr>
          <p:nvPr/>
        </p:nvCxnSpPr>
        <p:spPr>
          <a:xfrm flipV="1">
            <a:off x="9635779" y="4677050"/>
            <a:ext cx="12477" cy="709243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圖片 25">
            <a:extLst>
              <a:ext uri="{FF2B5EF4-FFF2-40B4-BE49-F238E27FC236}">
                <a16:creationId xmlns:a16="http://schemas.microsoft.com/office/drawing/2014/main" id="{2398F898-1A59-4A29-BD17-970F8BCD93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92846" y="4039676"/>
            <a:ext cx="756977" cy="756977"/>
          </a:xfrm>
          <a:prstGeom prst="rect">
            <a:avLst/>
          </a:prstGeom>
        </p:spPr>
      </p:pic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C2DB1030-4641-49A5-BAE3-E5BD8CCF7C0A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3649823" y="4380433"/>
            <a:ext cx="2106138" cy="37732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圖片 27" descr="一張含有 電腦 的圖片&#10;&#10;自動產生的描述">
            <a:extLst>
              <a:ext uri="{FF2B5EF4-FFF2-40B4-BE49-F238E27FC236}">
                <a16:creationId xmlns:a16="http://schemas.microsoft.com/office/drawing/2014/main" id="{EF3FE3E0-6892-46E7-90B2-4ADB2D404C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444" y="2468477"/>
            <a:ext cx="2144338" cy="3615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56C02A11-704B-4465-AF60-D0320319669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5524782" y="2649269"/>
            <a:ext cx="2404298" cy="151896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9735E2C0-079E-4C94-8C6A-182511CB7344}"/>
              </a:ext>
            </a:extLst>
          </p:cNvPr>
          <p:cNvCxnSpPr>
            <a:cxnSpLocks/>
          </p:cNvCxnSpPr>
          <p:nvPr/>
        </p:nvCxnSpPr>
        <p:spPr>
          <a:xfrm flipH="1">
            <a:off x="8144697" y="2529791"/>
            <a:ext cx="301924" cy="156717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6BA08775-53CD-429A-8938-6C3475E36953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6616361" y="4391654"/>
            <a:ext cx="1384639" cy="764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FF839FCB-E560-4C37-AC1E-DF3E52056DA3}"/>
              </a:ext>
            </a:extLst>
          </p:cNvPr>
          <p:cNvCxnSpPr>
            <a:stCxn id="26" idx="3"/>
            <a:endCxn id="28" idx="2"/>
          </p:cNvCxnSpPr>
          <p:nvPr/>
        </p:nvCxnSpPr>
        <p:spPr>
          <a:xfrm flipV="1">
            <a:off x="3649823" y="2830061"/>
            <a:ext cx="802790" cy="1588104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6595C0E0-D7BA-44AF-ABDD-12DA0F096FE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3649823" y="2358453"/>
            <a:ext cx="4639044" cy="2059712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0E8D9B6B-4CD3-4DA4-9837-35FA2EA512BF}"/>
              </a:ext>
            </a:extLst>
          </p:cNvPr>
          <p:cNvSpPr txBox="1"/>
          <p:nvPr/>
        </p:nvSpPr>
        <p:spPr>
          <a:xfrm>
            <a:off x="2851989" y="479458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+mn-ea"/>
              </a:rPr>
              <a:t>QVPN</a:t>
            </a:r>
            <a:endParaRPr lang="zh-TW" altLang="en-US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7" name="圖片 36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CD3ED116-010F-47F6-8A6A-3B0DFC8647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5214" y="1568356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38" name="圖片 37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C66CCE0B-5D93-4505-83A0-9F74770496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090" y="3619388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39" name="圖形 11">
            <a:extLst>
              <a:ext uri="{FF2B5EF4-FFF2-40B4-BE49-F238E27FC236}">
                <a16:creationId xmlns:a16="http://schemas.microsoft.com/office/drawing/2014/main" id="{51F8C2E7-B8F1-4E90-9561-876E537A1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6262" y="4039676"/>
            <a:ext cx="2532906" cy="667103"/>
          </a:xfrm>
          <a:prstGeom prst="rect">
            <a:avLst/>
          </a:prstGeom>
        </p:spPr>
      </p:pic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354B3623-883F-4BCE-AD68-C78D2422929A}"/>
              </a:ext>
            </a:extLst>
          </p:cNvPr>
          <p:cNvCxnSpPr>
            <a:cxnSpLocks/>
            <a:endCxn id="18" idx="3"/>
          </p:cNvCxnSpPr>
          <p:nvPr/>
        </p:nvCxnSpPr>
        <p:spPr>
          <a:xfrm rot="5400000">
            <a:off x="7116934" y="4929997"/>
            <a:ext cx="1155881" cy="612254"/>
          </a:xfrm>
          <a:prstGeom prst="bentConnector2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1032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4EB7D3E6-2846-4AAD-A3B7-35D75EBBB459}"/>
              </a:ext>
            </a:extLst>
          </p:cNvPr>
          <p:cNvSpPr/>
          <p:nvPr/>
        </p:nvSpPr>
        <p:spPr>
          <a:xfrm rot="16200000">
            <a:off x="4550589" y="-2280538"/>
            <a:ext cx="538674" cy="8377722"/>
          </a:xfrm>
          <a:prstGeom prst="roundRect">
            <a:avLst>
              <a:gd name="adj" fmla="val 4373"/>
            </a:avLst>
          </a:prstGeom>
          <a:solidFill>
            <a:srgbClr val="0099FF">
              <a:alpha val="4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2CEB1FE7-986E-42D7-B9D2-DDACFCF4A5F3}"/>
              </a:ext>
            </a:extLst>
          </p:cNvPr>
          <p:cNvSpPr/>
          <p:nvPr/>
        </p:nvSpPr>
        <p:spPr>
          <a:xfrm rot="16200000">
            <a:off x="4550589" y="-1310611"/>
            <a:ext cx="538674" cy="8377722"/>
          </a:xfrm>
          <a:prstGeom prst="roundRect">
            <a:avLst>
              <a:gd name="adj" fmla="val 4373"/>
            </a:avLst>
          </a:prstGeom>
          <a:solidFill>
            <a:srgbClr val="0099FF">
              <a:alpha val="4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4CF1385A-4BFD-43FC-B231-2B55CF0E69D8}"/>
              </a:ext>
            </a:extLst>
          </p:cNvPr>
          <p:cNvSpPr/>
          <p:nvPr/>
        </p:nvSpPr>
        <p:spPr>
          <a:xfrm rot="16200000">
            <a:off x="4550589" y="-331008"/>
            <a:ext cx="538674" cy="8377722"/>
          </a:xfrm>
          <a:prstGeom prst="roundRect">
            <a:avLst>
              <a:gd name="adj" fmla="val 4373"/>
            </a:avLst>
          </a:prstGeom>
          <a:solidFill>
            <a:srgbClr val="0099FF">
              <a:alpha val="4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8953F0F-FADA-49D9-B9B0-968B06B4F795}"/>
              </a:ext>
            </a:extLst>
          </p:cNvPr>
          <p:cNvSpPr/>
          <p:nvPr/>
        </p:nvSpPr>
        <p:spPr>
          <a:xfrm rot="16200000">
            <a:off x="4379994" y="819187"/>
            <a:ext cx="879863" cy="8377722"/>
          </a:xfrm>
          <a:prstGeom prst="roundRect">
            <a:avLst>
              <a:gd name="adj" fmla="val 4373"/>
            </a:avLst>
          </a:prstGeom>
          <a:solidFill>
            <a:srgbClr val="0099FF">
              <a:alpha val="4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上の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サーバーの利点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48145" y="1715825"/>
            <a:ext cx="8289977" cy="364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一元化されたユーザーアカウント管理ができます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複数の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サーバーを同時にセットアップできます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サーバーを同時に管理できます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クラウド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上でク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ライアントの接続情報を直接監視できます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ユーザーはサーバーの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アドレスをたくさん覚えておく必要はありません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クライアントに適したサーバーを決定するための自動ヘルスチェック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ユーザーが接続する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サーバーを選択するための手動オプションを保持します（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クライアント上）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748145" y="5673558"/>
            <a:ext cx="8207696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ja-JP" altLang="en-US" dirty="0">
                <a:solidFill>
                  <a:srgbClr val="66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知らせ</a:t>
            </a:r>
            <a:r>
              <a:rPr lang="ja-JP" altLang="en-US" dirty="0" smtClean="0">
                <a:solidFill>
                  <a:srgbClr val="66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endParaRPr lang="en-US" altLang="ja-JP" dirty="0" smtClean="0">
              <a:solidFill>
                <a:srgbClr val="66FF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現在、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QNE / QTS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および</a:t>
            </a:r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vRouter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での</a:t>
            </a:r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QuWAN2.1 QVPN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ーをサ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ポート</a:t>
            </a:r>
          </a:p>
        </p:txBody>
      </p:sp>
    </p:spTree>
    <p:extLst>
      <p:ext uri="{BB962C8B-B14F-4D97-AF65-F5344CB8AC3E}">
        <p14:creationId xmlns:p14="http://schemas.microsoft.com/office/powerpoint/2010/main" val="74749740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GUI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の紹介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4" y="1822869"/>
            <a:ext cx="11415712" cy="4620790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88144" y="3282215"/>
            <a:ext cx="2475129" cy="1246909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12655" y="2728033"/>
            <a:ext cx="2068945" cy="341746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48800" y="2238506"/>
            <a:ext cx="2355056" cy="660400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3493246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5" y="1513523"/>
            <a:ext cx="5264038" cy="1992602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QuWANQVPN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のクイックスタートの紹介</a:t>
            </a:r>
          </a:p>
        </p:txBody>
      </p:sp>
      <p:sp>
        <p:nvSpPr>
          <p:cNvPr id="3" name="矩形 2"/>
          <p:cNvSpPr/>
          <p:nvPr/>
        </p:nvSpPr>
        <p:spPr>
          <a:xfrm>
            <a:off x="787958" y="2231652"/>
            <a:ext cx="2263290" cy="278172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5" y="3636582"/>
            <a:ext cx="3680451" cy="266606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107" y="3632201"/>
            <a:ext cx="3601786" cy="266606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607" y="3632200"/>
            <a:ext cx="3649293" cy="266606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799CA6C-D5BF-426C-8A80-56DE648919A6}"/>
              </a:ext>
            </a:extLst>
          </p:cNvPr>
          <p:cNvSpPr txBox="1"/>
          <p:nvPr/>
        </p:nvSpPr>
        <p:spPr>
          <a:xfrm>
            <a:off x="6181725" y="2058085"/>
            <a:ext cx="46101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サーバーをセットアップする方法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をユ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ーザ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ーにご案内します</a:t>
            </a:r>
            <a:endParaRPr lang="en-US" altLang="ja-JP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1373871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上に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サーバー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ットアップする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F10E033-5C08-4CF5-AA4D-2AC536737A0F}"/>
              </a:ext>
            </a:extLst>
          </p:cNvPr>
          <p:cNvGrpSpPr/>
          <p:nvPr/>
        </p:nvGrpSpPr>
        <p:grpSpPr>
          <a:xfrm>
            <a:off x="704850" y="1804690"/>
            <a:ext cx="9830996" cy="5053310"/>
            <a:chOff x="1180502" y="1607126"/>
            <a:chExt cx="9830996" cy="505331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0502" y="1607126"/>
              <a:ext cx="9830996" cy="4483100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9430326" y="4119419"/>
              <a:ext cx="535710" cy="142240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349344" y="4119419"/>
              <a:ext cx="535710" cy="142240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611418" y="2225964"/>
              <a:ext cx="5181600" cy="391458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" name="弧形箭號 (下彎) 12"/>
            <p:cNvSpPr/>
            <p:nvPr/>
          </p:nvSpPr>
          <p:spPr>
            <a:xfrm rot="10800000">
              <a:off x="8584079" y="5541819"/>
              <a:ext cx="2061462" cy="1118617"/>
            </a:xfrm>
            <a:prstGeom prst="curvedDownArrow">
              <a:avLst>
                <a:gd name="adj1" fmla="val 19533"/>
                <a:gd name="adj2" fmla="val 46250"/>
                <a:gd name="adj3" fmla="val 31480"/>
              </a:avLst>
            </a:prstGeom>
            <a:solidFill>
              <a:srgbClr val="00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526DA093-852B-40DE-8F17-500C9E153611}"/>
              </a:ext>
            </a:extLst>
          </p:cNvPr>
          <p:cNvSpPr txBox="1"/>
          <p:nvPr/>
        </p:nvSpPr>
        <p:spPr>
          <a:xfrm>
            <a:off x="704850" y="1311243"/>
            <a:ext cx="91630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設定を編集するには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、それぞれの</a:t>
            </a:r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ーで</a:t>
            </a:r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アクション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を押します</a:t>
            </a:r>
          </a:p>
        </p:txBody>
      </p:sp>
    </p:spTree>
    <p:extLst>
      <p:ext uri="{BB962C8B-B14F-4D97-AF65-F5344CB8AC3E}">
        <p14:creationId xmlns:p14="http://schemas.microsoft.com/office/powerpoint/2010/main" val="253585875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4122328"/>
            <a:ext cx="10234431" cy="2011772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QBelt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ユーザーを作成します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EFACCB3-04AE-4DBA-8DA9-5A9BB7B0CBD5}"/>
              </a:ext>
            </a:extLst>
          </p:cNvPr>
          <p:cNvGrpSpPr/>
          <p:nvPr/>
        </p:nvGrpSpPr>
        <p:grpSpPr>
          <a:xfrm>
            <a:off x="7893355" y="1536229"/>
            <a:ext cx="3001475" cy="2986542"/>
            <a:chOff x="5925881" y="1591265"/>
            <a:chExt cx="3001475" cy="2986542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5882" y="1591265"/>
              <a:ext cx="3001474" cy="2986542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0" name="矩形 9"/>
            <p:cNvSpPr/>
            <p:nvPr/>
          </p:nvSpPr>
          <p:spPr>
            <a:xfrm>
              <a:off x="5925881" y="2382573"/>
              <a:ext cx="1639283" cy="2124362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629820" y="2373336"/>
              <a:ext cx="1297536" cy="517236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57F0E798-FD37-4C60-949E-87E645560FA9}"/>
              </a:ext>
            </a:extLst>
          </p:cNvPr>
          <p:cNvGrpSpPr/>
          <p:nvPr/>
        </p:nvGrpSpPr>
        <p:grpSpPr>
          <a:xfrm>
            <a:off x="2627874" y="2254895"/>
            <a:ext cx="4934383" cy="2214230"/>
            <a:chOff x="660400" y="2309931"/>
            <a:chExt cx="4934383" cy="221423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400" y="2309931"/>
              <a:ext cx="4934383" cy="2214230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4" name="矩形 13"/>
            <p:cNvSpPr/>
            <p:nvPr/>
          </p:nvSpPr>
          <p:spPr>
            <a:xfrm>
              <a:off x="847291" y="3084536"/>
              <a:ext cx="1293092" cy="301574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1147974C-A808-4D67-95C3-EBA7F2A246D7}"/>
              </a:ext>
            </a:extLst>
          </p:cNvPr>
          <p:cNvSpPr txBox="1"/>
          <p:nvPr/>
        </p:nvSpPr>
        <p:spPr>
          <a:xfrm>
            <a:off x="628650" y="1485900"/>
            <a:ext cx="7153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権限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設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定で</a:t>
            </a:r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 QBelt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ユーザーを追加します</a:t>
            </a:r>
          </a:p>
        </p:txBody>
      </p:sp>
    </p:spTree>
    <p:extLst>
      <p:ext uri="{BB962C8B-B14F-4D97-AF65-F5344CB8AC3E}">
        <p14:creationId xmlns:p14="http://schemas.microsoft.com/office/powerpoint/2010/main" val="3378123839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上のマネージド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QBelt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クライアント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32" y="1380067"/>
            <a:ext cx="7276564" cy="1938627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grpSp>
        <p:nvGrpSpPr>
          <p:cNvPr id="9" name="群組 8"/>
          <p:cNvGrpSpPr/>
          <p:nvPr/>
        </p:nvGrpSpPr>
        <p:grpSpPr>
          <a:xfrm>
            <a:off x="815332" y="3435010"/>
            <a:ext cx="4196678" cy="3380657"/>
            <a:chOff x="7738387" y="2743201"/>
            <a:chExt cx="4196678" cy="338065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8387" y="2743201"/>
              <a:ext cx="4196678" cy="3380657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8" name="矩形 7"/>
            <p:cNvSpPr/>
            <p:nvPr/>
          </p:nvSpPr>
          <p:spPr>
            <a:xfrm>
              <a:off x="8691418" y="4091709"/>
              <a:ext cx="997527" cy="184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76BB3421-2D6D-47B9-BA4C-F501CC1F14B0}"/>
              </a:ext>
            </a:extLst>
          </p:cNvPr>
          <p:cNvSpPr/>
          <p:nvPr/>
        </p:nvSpPr>
        <p:spPr>
          <a:xfrm>
            <a:off x="1994552" y="1964174"/>
            <a:ext cx="2419929" cy="318602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C85AB9E-121E-41C8-9693-9F76A717154E}"/>
              </a:ext>
            </a:extLst>
          </p:cNvPr>
          <p:cNvSpPr/>
          <p:nvPr/>
        </p:nvSpPr>
        <p:spPr>
          <a:xfrm>
            <a:off x="7412567" y="2833426"/>
            <a:ext cx="638348" cy="318602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5D9E48C-FF2D-48EE-9538-546D95455FAD}"/>
              </a:ext>
            </a:extLst>
          </p:cNvPr>
          <p:cNvSpPr txBox="1"/>
          <p:nvPr/>
        </p:nvSpPr>
        <p:spPr>
          <a:xfrm>
            <a:off x="5423158" y="3770842"/>
            <a:ext cx="34959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権限設定で設定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たマネージド</a:t>
            </a:r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 QBelt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ユーザー</a:t>
            </a:r>
            <a:endParaRPr lang="zh-TW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796154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通知メール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735666"/>
            <a:ext cx="8400356" cy="5122333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ED55389-2A82-4625-923C-E2752D1C0A5D}"/>
              </a:ext>
            </a:extLst>
          </p:cNvPr>
          <p:cNvSpPr txBox="1"/>
          <p:nvPr/>
        </p:nvSpPr>
        <p:spPr>
          <a:xfrm>
            <a:off x="628650" y="1194859"/>
            <a:ext cx="7153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から直接ユーザー通知メールを送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信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します</a:t>
            </a:r>
          </a:p>
        </p:txBody>
      </p:sp>
    </p:spTree>
    <p:extLst>
      <p:ext uri="{BB962C8B-B14F-4D97-AF65-F5344CB8AC3E}">
        <p14:creationId xmlns:p14="http://schemas.microsoft.com/office/powerpoint/2010/main" val="3267952972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 fontScale="90000"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クライアント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用の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QBelt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をセ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ットアッ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71" y="2087208"/>
            <a:ext cx="1944292" cy="366895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87" y="2083632"/>
            <a:ext cx="1924857" cy="364475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67" y="2085322"/>
            <a:ext cx="1928068" cy="3656189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4" y="2107933"/>
            <a:ext cx="1920893" cy="3621238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1" y="2107832"/>
            <a:ext cx="1925256" cy="362055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F44593C1-7882-4C29-9CDB-0316B12AAE16}"/>
              </a:ext>
            </a:extLst>
          </p:cNvPr>
          <p:cNvSpPr/>
          <p:nvPr/>
        </p:nvSpPr>
        <p:spPr>
          <a:xfrm>
            <a:off x="2427593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  <a:sym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8B74D6-4BD9-4D5B-8F04-8B8D03317D92}"/>
              </a:ext>
            </a:extLst>
          </p:cNvPr>
          <p:cNvSpPr/>
          <p:nvPr/>
        </p:nvSpPr>
        <p:spPr>
          <a:xfrm>
            <a:off x="1960563" y="2441574"/>
            <a:ext cx="623776" cy="204789"/>
          </a:xfrm>
          <a:prstGeom prst="rect">
            <a:avLst/>
          </a:prstGeom>
          <a:solidFill>
            <a:srgbClr val="66FFCC">
              <a:alpha val="10196"/>
            </a:srgbClr>
          </a:solidFill>
          <a:ln w="28575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9E3C44AB-FAC6-4F48-9900-8E60A10532CE}"/>
              </a:ext>
            </a:extLst>
          </p:cNvPr>
          <p:cNvSpPr/>
          <p:nvPr/>
        </p:nvSpPr>
        <p:spPr>
          <a:xfrm>
            <a:off x="4675144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  <a:sym typeface="Arial" panose="020B0604020202020204" pitchFamily="34" charset="0"/>
            </a:endParaRPr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D2B3B65C-D772-4144-8949-7E9676540C60}"/>
              </a:ext>
            </a:extLst>
          </p:cNvPr>
          <p:cNvSpPr/>
          <p:nvPr/>
        </p:nvSpPr>
        <p:spPr>
          <a:xfrm>
            <a:off x="6902330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  <a:sym typeface="Arial" panose="020B0604020202020204" pitchFamily="34" charset="0"/>
            </a:endParaRP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60E5CDDA-8679-4F73-96F0-708B01DD33B0}"/>
              </a:ext>
            </a:extLst>
          </p:cNvPr>
          <p:cNvSpPr/>
          <p:nvPr/>
        </p:nvSpPr>
        <p:spPr>
          <a:xfrm>
            <a:off x="9129516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  <a:sym typeface="Arial" panose="020B060402020202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15ACB92-64F2-4269-9F66-CD065F3CBA0D}"/>
              </a:ext>
            </a:extLst>
          </p:cNvPr>
          <p:cNvSpPr txBox="1"/>
          <p:nvPr/>
        </p:nvSpPr>
        <p:spPr>
          <a:xfrm>
            <a:off x="628650" y="1409700"/>
            <a:ext cx="79906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通知メールの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QBelt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情報をコピーして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クライアントに貼り付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</a:t>
            </a:r>
            <a:endParaRPr lang="ja-JP" altLang="en-US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63979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98237" y="1028700"/>
            <a:ext cx="4748307" cy="1070446"/>
          </a:xfrm>
        </p:spPr>
        <p:txBody>
          <a:bodyPr/>
          <a:lstStyle/>
          <a:p>
            <a:pPr algn="l"/>
            <a:r>
              <a:rPr lang="en-US" altLang="zh-TW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Agenda</a:t>
            </a:r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741606" y="2591858"/>
            <a:ext cx="4876087" cy="34660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QuWAN2.1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の新機能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主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アップデート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紹介：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上の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サーバー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ハブ対応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重複した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検出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その他の機能</a:t>
            </a:r>
            <a:endParaRPr lang="en-US" altLang="zh-TW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zh-TW" altLang="en-US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8487535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QBelt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ンラインユーザー情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報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7" y="1672523"/>
            <a:ext cx="2756569" cy="522727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9AE431B6-FD0C-4163-BE73-9E853963C7BA}"/>
              </a:ext>
            </a:extLst>
          </p:cNvPr>
          <p:cNvGrpSpPr/>
          <p:nvPr/>
        </p:nvGrpSpPr>
        <p:grpSpPr>
          <a:xfrm>
            <a:off x="3331984" y="3754238"/>
            <a:ext cx="8055239" cy="2019450"/>
            <a:chOff x="3870037" y="1276856"/>
            <a:chExt cx="8055239" cy="201945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037" y="1276856"/>
              <a:ext cx="8055239" cy="2019450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0AEA686-E270-43B4-A0B3-29CF638FCDAC}"/>
                </a:ext>
              </a:extLst>
            </p:cNvPr>
            <p:cNvSpPr/>
            <p:nvPr/>
          </p:nvSpPr>
          <p:spPr>
            <a:xfrm>
              <a:off x="11239991" y="2571692"/>
              <a:ext cx="340011" cy="60172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453" y="1790039"/>
            <a:ext cx="4097770" cy="2353897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C442550-A188-43F8-A6A7-23524C962696}"/>
              </a:ext>
            </a:extLst>
          </p:cNvPr>
          <p:cNvSpPr txBox="1"/>
          <p:nvPr/>
        </p:nvSpPr>
        <p:spPr>
          <a:xfrm>
            <a:off x="704850" y="1219200"/>
            <a:ext cx="7153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QuWAN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で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QBelt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接続情報を確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認</a:t>
            </a:r>
            <a:endParaRPr lang="ja-JP" altLang="en-US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792981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4" y="2582333"/>
            <a:ext cx="4450601" cy="1693333"/>
          </a:xfrm>
        </p:spPr>
        <p:txBody>
          <a:bodyPr/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主な機能の紹介：</a:t>
            </a:r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ハブ対</a:t>
            </a:r>
            <a:r>
              <a:rPr lang="ja-JP" altLang="en-US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応</a:t>
            </a:r>
            <a:endParaRPr lang="en-US" altLang="zh-TW" dirty="0">
              <a:solidFill>
                <a:srgbClr val="00FF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07517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A4A899F8-1AB8-46B9-918D-C4C049449083}"/>
              </a:ext>
            </a:extLst>
          </p:cNvPr>
          <p:cNvSpPr/>
          <p:nvPr/>
        </p:nvSpPr>
        <p:spPr>
          <a:xfrm rot="16200000">
            <a:off x="4647860" y="-1963925"/>
            <a:ext cx="1922618" cy="9897534"/>
          </a:xfrm>
          <a:prstGeom prst="roundRect">
            <a:avLst>
              <a:gd name="adj" fmla="val 4373"/>
            </a:avLst>
          </a:prstGeom>
          <a:solidFill>
            <a:schemeClr val="accent5">
              <a:lumMod val="75000"/>
              <a:alpha val="4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550C190A-18A2-4843-950C-7A1DA5BC706E}"/>
              </a:ext>
            </a:extLst>
          </p:cNvPr>
          <p:cNvSpPr/>
          <p:nvPr/>
        </p:nvSpPr>
        <p:spPr>
          <a:xfrm rot="16200000">
            <a:off x="4647855" y="159950"/>
            <a:ext cx="1922618" cy="9897532"/>
          </a:xfrm>
          <a:prstGeom prst="roundRect">
            <a:avLst>
              <a:gd name="adj" fmla="val 4688"/>
            </a:avLst>
          </a:prstGeom>
          <a:solidFill>
            <a:srgbClr val="33CCCC">
              <a:alpha val="4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82ABD61D-5D35-4A1A-A906-112EE9638B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42058" y="3755443"/>
            <a:ext cx="3072354" cy="1713379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38EE017C-D2CE-445E-9408-C789C548A1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16145" y="1446822"/>
            <a:ext cx="3072354" cy="1713379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EEF90790-55C0-4406-A0C4-BDAA517D1F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29414" y="3773683"/>
            <a:ext cx="2526319" cy="1408868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BEBEE07A-8225-4EAB-AFE1-4F91ECCC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29414" y="1731175"/>
            <a:ext cx="2526319" cy="1408868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なぜハブ対応が必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要で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すか？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583456C-B369-481D-811D-8D3CF4708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822" y="2881704"/>
            <a:ext cx="1912116" cy="608786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5000"/>
              </a:prstClr>
            </a:outerShdw>
          </a:effectLst>
        </p:spPr>
      </p:pic>
      <p:sp>
        <p:nvSpPr>
          <p:cNvPr id="14" name="文字方塊 13"/>
          <p:cNvSpPr txBox="1"/>
          <p:nvPr/>
        </p:nvSpPr>
        <p:spPr>
          <a:xfrm>
            <a:off x="5328927" y="3577429"/>
            <a:ext cx="12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NAT router</a:t>
            </a:r>
            <a:endParaRPr lang="zh-TW" altLang="en-US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572784" y="3498387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QNAP device</a:t>
            </a:r>
            <a:endParaRPr lang="zh-TW" altLang="en-US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圓角矩形圖說文字 15"/>
          <p:cNvSpPr/>
          <p:nvPr/>
        </p:nvSpPr>
        <p:spPr>
          <a:xfrm>
            <a:off x="2158135" y="2341027"/>
            <a:ext cx="2161309" cy="61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ハブになりたい</a:t>
            </a:r>
          </a:p>
        </p:txBody>
      </p:sp>
      <p:sp>
        <p:nvSpPr>
          <p:cNvPr id="17" name="圓角矩形圖說文字 16"/>
          <p:cNvSpPr/>
          <p:nvPr/>
        </p:nvSpPr>
        <p:spPr>
          <a:xfrm>
            <a:off x="8136362" y="2300048"/>
            <a:ext cx="1897503" cy="61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できません</a:t>
            </a:r>
            <a:endParaRPr lang="ja-JP" altLang="en-US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2583456C-B369-481D-811D-8D3CF4708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822" y="4949827"/>
            <a:ext cx="1912116" cy="608786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5000"/>
              </a:prstClr>
            </a:outerShdw>
          </a:effectLst>
        </p:spPr>
      </p:pic>
      <p:cxnSp>
        <p:nvCxnSpPr>
          <p:cNvPr id="10" name="直線接點 9"/>
          <p:cNvCxnSpPr>
            <a:cxnSpLocks/>
          </p:cNvCxnSpPr>
          <p:nvPr/>
        </p:nvCxnSpPr>
        <p:spPr>
          <a:xfrm>
            <a:off x="4199441" y="3186097"/>
            <a:ext cx="1227692" cy="0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cxnSpLocks/>
          </p:cNvCxnSpPr>
          <p:nvPr/>
        </p:nvCxnSpPr>
        <p:spPr>
          <a:xfrm flipV="1">
            <a:off x="4199441" y="5242208"/>
            <a:ext cx="1131604" cy="12012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>
            <a:cxnSpLocks/>
          </p:cNvCxnSpPr>
          <p:nvPr/>
        </p:nvCxnSpPr>
        <p:spPr>
          <a:xfrm>
            <a:off x="6412381" y="3174085"/>
            <a:ext cx="1565493" cy="1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cxnSpLocks/>
          </p:cNvCxnSpPr>
          <p:nvPr/>
        </p:nvCxnSpPr>
        <p:spPr>
          <a:xfrm>
            <a:off x="6412381" y="5242208"/>
            <a:ext cx="1565493" cy="1"/>
          </a:xfrm>
          <a:prstGeom prst="line">
            <a:avLst/>
          </a:prstGeom>
          <a:ln w="762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5328927" y="5672368"/>
            <a:ext cx="12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NAT router</a:t>
            </a:r>
            <a:endParaRPr lang="zh-TW" altLang="en-US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2572784" y="5566510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QNAP device</a:t>
            </a:r>
            <a:endParaRPr lang="zh-TW" altLang="en-US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圓角矩形圖說文字 25"/>
          <p:cNvSpPr/>
          <p:nvPr/>
        </p:nvSpPr>
        <p:spPr>
          <a:xfrm>
            <a:off x="7977874" y="4537674"/>
            <a:ext cx="1897503" cy="397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OK</a:t>
            </a:r>
            <a:r>
              <a:rPr lang="en-US" altLang="zh-TW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r>
              <a:rPr lang="ja-JP" altLang="en-US" sz="16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ようこそ</a:t>
            </a:r>
            <a:endParaRPr lang="zh-TW" altLang="en-US" sz="16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58553" y="28817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以前</a:t>
            </a:r>
            <a:endParaRPr lang="zh-TW" altLang="en-US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00188" y="4966727"/>
            <a:ext cx="1407758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TW" sz="2000" b="1" dirty="0">
                <a:solidFill>
                  <a:srgbClr val="66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 2.1</a:t>
            </a:r>
            <a:endParaRPr lang="zh-TW" altLang="en-US" sz="2000" b="1" dirty="0">
              <a:solidFill>
                <a:srgbClr val="66FF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42037" y="1309189"/>
            <a:ext cx="97911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一部のデバイスは、</a:t>
            </a:r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NAT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下で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のみセットアップできます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。以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前はエッ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ジ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としてし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か参加できませんでしたが、現在はハブとなり、エッジを追加することが可能となります。</a:t>
            </a:r>
            <a:endParaRPr lang="ja-JP" altLang="en-US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60400" y="6164674"/>
            <a:ext cx="972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66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注</a:t>
            </a:r>
            <a:r>
              <a:rPr lang="ja-JP" altLang="en-US" dirty="0" smtClean="0">
                <a:solidFill>
                  <a:srgbClr val="66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NAT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ルーターには、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サービスのポー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フォワーディング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ル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ールを設定する必要があります</a:t>
            </a:r>
          </a:p>
        </p:txBody>
      </p:sp>
      <p:pic>
        <p:nvPicPr>
          <p:cNvPr id="31" name="圖形 11">
            <a:extLst>
              <a:ext uri="{FF2B5EF4-FFF2-40B4-BE49-F238E27FC236}">
                <a16:creationId xmlns:a16="http://schemas.microsoft.com/office/drawing/2014/main" id="{827CA649-63E3-45FF-A28E-42C54B94D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4913" y="2844420"/>
            <a:ext cx="2532906" cy="667103"/>
          </a:xfrm>
          <a:prstGeom prst="rect">
            <a:avLst/>
          </a:prstGeom>
        </p:spPr>
      </p:pic>
      <p:pic>
        <p:nvPicPr>
          <p:cNvPr id="32" name="圖形 11">
            <a:extLst>
              <a:ext uri="{FF2B5EF4-FFF2-40B4-BE49-F238E27FC236}">
                <a16:creationId xmlns:a16="http://schemas.microsoft.com/office/drawing/2014/main" id="{DA8490CE-C9CE-4E65-B86B-FED93C4C2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4913" y="4949827"/>
            <a:ext cx="2532906" cy="667103"/>
          </a:xfrm>
          <a:prstGeom prst="rect">
            <a:avLst/>
          </a:prstGeom>
        </p:spPr>
      </p:pic>
      <p:pic>
        <p:nvPicPr>
          <p:cNvPr id="33" name="圖形 32">
            <a:extLst>
              <a:ext uri="{FF2B5EF4-FFF2-40B4-BE49-F238E27FC236}">
                <a16:creationId xmlns:a16="http://schemas.microsoft.com/office/drawing/2014/main" id="{5171423E-78BA-48E4-AED6-2AECDCE584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1045" y="2150038"/>
            <a:ext cx="1367657" cy="1367657"/>
          </a:xfrm>
          <a:prstGeom prst="rect">
            <a:avLst/>
          </a:prstGeom>
        </p:spPr>
      </p:pic>
      <p:pic>
        <p:nvPicPr>
          <p:cNvPr id="34" name="圖形 33">
            <a:extLst>
              <a:ext uri="{FF2B5EF4-FFF2-40B4-BE49-F238E27FC236}">
                <a16:creationId xmlns:a16="http://schemas.microsoft.com/office/drawing/2014/main" id="{3E61233F-617E-4ABA-8E5F-58F22FCDEA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1045" y="4341924"/>
            <a:ext cx="1367657" cy="1367657"/>
          </a:xfrm>
          <a:prstGeom prst="rect">
            <a:avLst/>
          </a:prstGeom>
        </p:spPr>
      </p:pic>
      <p:sp>
        <p:nvSpPr>
          <p:cNvPr id="39" name="圓角矩形圖說文字 15">
            <a:extLst>
              <a:ext uri="{FF2B5EF4-FFF2-40B4-BE49-F238E27FC236}">
                <a16:creationId xmlns:a16="http://schemas.microsoft.com/office/drawing/2014/main" id="{9B77B788-754D-431E-9E94-9765C59299D0}"/>
              </a:ext>
            </a:extLst>
          </p:cNvPr>
          <p:cNvSpPr/>
          <p:nvPr/>
        </p:nvSpPr>
        <p:spPr>
          <a:xfrm>
            <a:off x="2158135" y="4435042"/>
            <a:ext cx="2161309" cy="61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ハブになりたい</a:t>
            </a:r>
          </a:p>
        </p:txBody>
      </p:sp>
    </p:spTree>
    <p:extLst>
      <p:ext uri="{BB962C8B-B14F-4D97-AF65-F5344CB8AC3E}">
        <p14:creationId xmlns:p14="http://schemas.microsoft.com/office/powerpoint/2010/main" val="3695986426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631065" y="2916250"/>
            <a:ext cx="3422578" cy="2258244"/>
            <a:chOff x="249382" y="1500957"/>
            <a:chExt cx="3422578" cy="225824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82" y="1500957"/>
              <a:ext cx="3422578" cy="2258244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3" name="矩形 12"/>
            <p:cNvSpPr/>
            <p:nvPr/>
          </p:nvSpPr>
          <p:spPr>
            <a:xfrm>
              <a:off x="1597892" y="2379467"/>
              <a:ext cx="585826" cy="27940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598072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QuWAN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で役割をエッジからハブに変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更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可能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ポ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ー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トフォワーディングチ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ェックも提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供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28" y="2643910"/>
            <a:ext cx="4049165" cy="2733963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76" y="2856302"/>
            <a:ext cx="3974298" cy="2378139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8EA0FF90-8167-4F41-91EA-65E864C2B104}"/>
              </a:ext>
            </a:extLst>
          </p:cNvPr>
          <p:cNvSpPr/>
          <p:nvPr/>
        </p:nvSpPr>
        <p:spPr>
          <a:xfrm>
            <a:off x="7303735" y="3730281"/>
            <a:ext cx="720058" cy="764240"/>
          </a:xfrm>
          <a:prstGeom prst="rightArrow">
            <a:avLst>
              <a:gd name="adj1" fmla="val 50000"/>
              <a:gd name="adj2" fmla="val 50546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  <a:sym typeface="Arial" panose="020B0604020202020204" pitchFamily="34" charset="0"/>
            </a:endParaRPr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41B90089-CDD5-405A-9CAA-41EC957DAC32}"/>
              </a:ext>
            </a:extLst>
          </p:cNvPr>
          <p:cNvSpPr/>
          <p:nvPr/>
        </p:nvSpPr>
        <p:spPr>
          <a:xfrm>
            <a:off x="3552954" y="3730281"/>
            <a:ext cx="720058" cy="764240"/>
          </a:xfrm>
          <a:prstGeom prst="rightArrow">
            <a:avLst>
              <a:gd name="adj1" fmla="val 50000"/>
              <a:gd name="adj2" fmla="val 50546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80596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2463799"/>
            <a:ext cx="4390640" cy="2429934"/>
          </a:xfrm>
        </p:spPr>
        <p:txBody>
          <a:bodyPr/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主な機能の紹介：</a:t>
            </a:r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重複した</a:t>
            </a:r>
            <a:r>
              <a:rPr lang="en-US" altLang="ja-JP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</a:t>
            </a:r>
            <a:r>
              <a:rPr lang="ja-JP" altLang="en-US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検出</a:t>
            </a:r>
            <a:endParaRPr lang="zh-TW" altLang="en-US" dirty="0">
              <a:solidFill>
                <a:srgbClr val="00FF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5141236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, 螢幕, 甜點 的圖片&#10;&#10;自動產生的描述">
            <a:extLst>
              <a:ext uri="{FF2B5EF4-FFF2-40B4-BE49-F238E27FC236}">
                <a16:creationId xmlns:a16="http://schemas.microsoft.com/office/drawing/2014/main" id="{AFA3F380-DBFE-4F46-8EA2-21F88F460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" y="683977"/>
            <a:ext cx="9763492" cy="743978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B2E3A54-5195-43C6-ABDB-3CE5D0D325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68745" y="808610"/>
            <a:ext cx="3975114" cy="249285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6AE86DC-048A-4D31-8FB3-E6AE590F3C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55951" y="823197"/>
            <a:ext cx="3975114" cy="2492855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重複した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の検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出が必要なのはなぜですか？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1010653" y="1958831"/>
            <a:ext cx="24473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正しいはずなのに、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セットアップを完了できないのはな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ぜ？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6711919" y="2024563"/>
            <a:ext cx="2714324" cy="87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OK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、競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合していることがわかりましたが、どれと競合して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るの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？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C989CC2-D08F-4310-9BC0-AA4B131C5088}"/>
              </a:ext>
            </a:extLst>
          </p:cNvPr>
          <p:cNvCxnSpPr>
            <a:cxnSpLocks/>
          </p:cNvCxnSpPr>
          <p:nvPr/>
        </p:nvCxnSpPr>
        <p:spPr>
          <a:xfrm flipH="1" flipV="1">
            <a:off x="2174240" y="3124200"/>
            <a:ext cx="853440" cy="390797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4354F2B-036B-4A8B-AAC5-583AC466535B}"/>
              </a:ext>
            </a:extLst>
          </p:cNvPr>
          <p:cNvCxnSpPr>
            <a:cxnSpLocks/>
          </p:cNvCxnSpPr>
          <p:nvPr/>
        </p:nvCxnSpPr>
        <p:spPr>
          <a:xfrm flipH="1">
            <a:off x="7115416" y="3153833"/>
            <a:ext cx="1126884" cy="644296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96270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709678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設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定が競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合する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IP /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デバイス情報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を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/>
              </a:rPr>
              <a:t>表示</a:t>
            </a: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2583969"/>
            <a:ext cx="5692775" cy="3959225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BF0001C-1079-4CFD-BCDF-B8DA7E8D7FB6}"/>
              </a:ext>
            </a:extLst>
          </p:cNvPr>
          <p:cNvSpPr/>
          <p:nvPr/>
        </p:nvSpPr>
        <p:spPr>
          <a:xfrm>
            <a:off x="1667933" y="4165600"/>
            <a:ext cx="4148667" cy="728133"/>
          </a:xfrm>
          <a:prstGeom prst="rect">
            <a:avLst/>
          </a:prstGeom>
          <a:solidFill>
            <a:srgbClr val="66FFCC">
              <a:alpha val="10196"/>
            </a:srgbClr>
          </a:solidFill>
          <a:ln w="1016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6D08B264-46C1-46C0-89DD-DFD0F9915612}"/>
              </a:ext>
            </a:extLst>
          </p:cNvPr>
          <p:cNvGrpSpPr/>
          <p:nvPr/>
        </p:nvGrpSpPr>
        <p:grpSpPr>
          <a:xfrm>
            <a:off x="5985173" y="2068794"/>
            <a:ext cx="6505576" cy="3810536"/>
            <a:chOff x="6095404" y="2033540"/>
            <a:chExt cx="5921211" cy="34682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404" y="2033540"/>
              <a:ext cx="5921211" cy="3468254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D7646D3-C4E4-44D3-93A7-C3F0D6F97804}"/>
                </a:ext>
              </a:extLst>
            </p:cNvPr>
            <p:cNvSpPr/>
            <p:nvPr/>
          </p:nvSpPr>
          <p:spPr>
            <a:xfrm>
              <a:off x="6853469" y="3632201"/>
              <a:ext cx="2849332" cy="492759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1016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80190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がチェックする内容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750771" y="1841499"/>
            <a:ext cx="6984154" cy="412326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ja-JP" dirty="0">
                <a:solidFill>
                  <a:srgbClr val="66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WAN / LAN / VLAN</a:t>
            </a:r>
            <a:r>
              <a:rPr lang="ja-JP" altLang="en-US" dirty="0">
                <a:solidFill>
                  <a:srgbClr val="66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インターフェース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ja-JP" dirty="0">
                <a:solidFill>
                  <a:srgbClr val="66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VPN</a:t>
            </a:r>
            <a:r>
              <a:rPr lang="ja-JP" altLang="en-US" dirty="0">
                <a:solidFill>
                  <a:srgbClr val="66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サーバー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66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静的ルート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66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予約済み</a:t>
            </a:r>
            <a:r>
              <a:rPr lang="en-US" altLang="ja-JP" dirty="0">
                <a:solidFill>
                  <a:srgbClr val="66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</a:t>
            </a:r>
            <a:r>
              <a:rPr lang="ja-JP" altLang="en-US" dirty="0">
                <a:solidFill>
                  <a:srgbClr val="66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プールチェック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127.0.0.0/8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169.254.0.0/16</a:t>
            </a:r>
          </a:p>
        </p:txBody>
      </p:sp>
    </p:spTree>
    <p:extLst>
      <p:ext uri="{BB962C8B-B14F-4D97-AF65-F5344CB8AC3E}">
        <p14:creationId xmlns:p14="http://schemas.microsoft.com/office/powerpoint/2010/main" val="1646971804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3162297"/>
            <a:ext cx="4084868" cy="821267"/>
          </a:xfrm>
        </p:spPr>
        <p:txBody>
          <a:bodyPr/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その他の機能</a:t>
            </a:r>
          </a:p>
        </p:txBody>
      </p:sp>
    </p:spTree>
    <p:extLst>
      <p:ext uri="{BB962C8B-B14F-4D97-AF65-F5344CB8AC3E}">
        <p14:creationId xmlns:p14="http://schemas.microsoft.com/office/powerpoint/2010/main" val="3425218159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9485087" cy="1651422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ファイアウォールルー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ルにて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グメン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トで送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信元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設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定が可能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67" y="1868131"/>
            <a:ext cx="4275666" cy="4708223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1868131"/>
            <a:ext cx="5239037" cy="210355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7" name="內容版面配置區 6"/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660400" y="4170765"/>
            <a:ext cx="5239037" cy="2405589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372477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QuWAN2.1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の新機能</a:t>
            </a:r>
          </a:p>
        </p:txBody>
      </p:sp>
    </p:spTree>
    <p:extLst>
      <p:ext uri="{BB962C8B-B14F-4D97-AF65-F5344CB8AC3E}">
        <p14:creationId xmlns:p14="http://schemas.microsoft.com/office/powerpoint/2010/main" val="153425925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QoS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デフォルトルールにサービスクラスを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割当て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1377"/>
            <a:ext cx="9750808" cy="5456623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B456D07-52AC-42D1-A3BD-CEB8ED7250FD}"/>
              </a:ext>
            </a:extLst>
          </p:cNvPr>
          <p:cNvSpPr/>
          <p:nvPr/>
        </p:nvSpPr>
        <p:spPr>
          <a:xfrm>
            <a:off x="2448559" y="4130040"/>
            <a:ext cx="1468121" cy="2105660"/>
          </a:xfrm>
          <a:prstGeom prst="rect">
            <a:avLst/>
          </a:prstGeom>
          <a:solidFill>
            <a:srgbClr val="66FFCC">
              <a:alpha val="10196"/>
            </a:srgbClr>
          </a:solidFill>
          <a:ln w="1016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761289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レポート期間の強化</a:t>
            </a: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5" y="1697038"/>
            <a:ext cx="11275809" cy="476151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A36B84D-1BFE-4C45-8954-7F77D1F4F535}"/>
              </a:ext>
            </a:extLst>
          </p:cNvPr>
          <p:cNvSpPr/>
          <p:nvPr/>
        </p:nvSpPr>
        <p:spPr>
          <a:xfrm>
            <a:off x="1865678" y="4080510"/>
            <a:ext cx="2181854" cy="472440"/>
          </a:xfrm>
          <a:prstGeom prst="rect">
            <a:avLst/>
          </a:prstGeom>
          <a:solidFill>
            <a:srgbClr val="66FFCC">
              <a:alpha val="10196"/>
            </a:srgbClr>
          </a:solidFill>
          <a:ln w="1016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726904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5"/>
            <a:ext cx="10929870" cy="1652214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 /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デバイスサービスポート管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理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QNE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vRouter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のみ）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904659" y="2155645"/>
            <a:ext cx="9976282" cy="4012575"/>
            <a:chOff x="1107859" y="1707908"/>
            <a:chExt cx="9976282" cy="4012575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7859" y="1707908"/>
              <a:ext cx="9976282" cy="4012575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9744364" y="2835564"/>
              <a:ext cx="1339777" cy="2884919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762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561857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5" y="5032664"/>
            <a:ext cx="11202555" cy="1400319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UX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の強化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5" y="1375064"/>
            <a:ext cx="4762500" cy="3657600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80727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ログメッセージの機能強化</a:t>
            </a: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85913"/>
            <a:ext cx="8964315" cy="5028896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894665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 hidden="1">
            <a:extLst>
              <a:ext uri="{FF2B5EF4-FFF2-40B4-BE49-F238E27FC236}">
                <a16:creationId xmlns:a16="http://schemas.microsoft.com/office/drawing/2014/main" id="{180C1485-C118-4ECE-88ED-0ADDF7D41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46425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en-US" altLang="zh-TW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2.1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における機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能強化</a:t>
            </a:r>
          </a:p>
        </p:txBody>
      </p:sp>
      <p:sp>
        <p:nvSpPr>
          <p:cNvPr id="5" name="內容版面配置區 4" hidden="1"/>
          <p:cNvSpPr>
            <a:spLocks noGrp="1"/>
          </p:cNvSpPr>
          <p:nvPr>
            <p:ph idx="4294967295"/>
          </p:nvPr>
        </p:nvSpPr>
        <p:spPr>
          <a:xfrm>
            <a:off x="660400" y="1267191"/>
            <a:ext cx="8618354" cy="53769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600" dirty="0">
                <a:solidFill>
                  <a:srgbClr val="00FFCC"/>
                </a:solidFill>
                <a:ea typeface="微軟正黑體"/>
              </a:rPr>
              <a:t>QVPN server on QuWAN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 dirty="0">
                <a:solidFill>
                  <a:schemeClr val="bg1"/>
                </a:solidFill>
              </a:rPr>
              <a:t>Server setting, choose the Hub device in the org for QVPN server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 dirty="0">
                <a:solidFill>
                  <a:schemeClr val="bg1"/>
                </a:solidFill>
              </a:rPr>
              <a:t>Privilege, create/managed account and sending login information to user 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 dirty="0">
                <a:solidFill>
                  <a:schemeClr val="bg1"/>
                </a:solidFill>
                <a:ea typeface="微軟正黑體"/>
              </a:rPr>
              <a:t>Online user monitor, checking the QBelt user login information</a:t>
            </a:r>
            <a:endParaRPr lang="en-US" altLang="zh-TW" sz="1700" dirty="0">
              <a:solidFill>
                <a:schemeClr val="bg1"/>
              </a:solidFill>
              <a:ea typeface="微軟正黑體"/>
              <a:cs typeface="Arial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 dirty="0">
                <a:solidFill>
                  <a:schemeClr val="bg1"/>
                </a:solidFill>
              </a:rPr>
              <a:t>Quick start for introducing QVPN server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400" dirty="0">
                <a:solidFill>
                  <a:srgbClr val="00FFCC"/>
                </a:solidFill>
              </a:rPr>
              <a:t>Hub capable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 dirty="0">
                <a:solidFill>
                  <a:schemeClr val="bg1"/>
                </a:solidFill>
              </a:rPr>
              <a:t>Private IP can be Hub role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 dirty="0">
                <a:solidFill>
                  <a:schemeClr val="bg1"/>
                </a:solidFill>
              </a:rPr>
              <a:t>Including NAT check function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400" dirty="0">
                <a:solidFill>
                  <a:srgbClr val="00FFCC"/>
                </a:solidFill>
              </a:rPr>
              <a:t>Duplicate IP detect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 dirty="0">
                <a:solidFill>
                  <a:schemeClr val="bg1"/>
                </a:solidFill>
              </a:rPr>
              <a:t>Notice user for wrong/duplicate IP address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400" dirty="0">
                <a:solidFill>
                  <a:srgbClr val="00FFCC"/>
                </a:solidFill>
              </a:rPr>
              <a:t>Can setup segment for source IP in firewall rule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FFCC"/>
                </a:solidFill>
              </a:rPr>
              <a:t>Assign Service Class for </a:t>
            </a:r>
            <a:r>
              <a:rPr lang="en-US" sz="2400" dirty="0" err="1">
                <a:solidFill>
                  <a:srgbClr val="00FFCC"/>
                </a:solidFill>
              </a:rPr>
              <a:t>QoS</a:t>
            </a:r>
            <a:r>
              <a:rPr lang="en-US" sz="2400" dirty="0">
                <a:solidFill>
                  <a:srgbClr val="00FFCC"/>
                </a:solidFill>
              </a:rPr>
              <a:t> default rule</a:t>
            </a:r>
            <a:endParaRPr lang="en-US" sz="2400" dirty="0">
              <a:solidFill>
                <a:srgbClr val="00FFCC"/>
              </a:solidFill>
              <a:cs typeface="Calibri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TW" sz="2400" dirty="0">
                <a:solidFill>
                  <a:srgbClr val="00FFCC"/>
                </a:solidFill>
              </a:rPr>
              <a:t>Reporting time period enhancement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 dirty="0">
                <a:solidFill>
                  <a:schemeClr val="bg1"/>
                </a:solidFill>
                <a:ea typeface="微軟正黑體"/>
              </a:rPr>
              <a:t>Page change will not change time period setting</a:t>
            </a:r>
            <a:endParaRPr lang="en-US" altLang="zh-TW" sz="1700" dirty="0">
              <a:solidFill>
                <a:schemeClr val="bg1"/>
              </a:solidFill>
              <a:ea typeface="微軟正黑體"/>
              <a:cs typeface="Arial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zh-TW" sz="1700" dirty="0">
                <a:solidFill>
                  <a:schemeClr val="bg1"/>
                </a:solidFill>
              </a:rPr>
              <a:t>Default report display time period change to 1 week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altLang="zh-TW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內容版面配置區 4">
            <a:extLst>
              <a:ext uri="{FF2B5EF4-FFF2-40B4-BE49-F238E27FC236}">
                <a16:creationId xmlns:a16="http://schemas.microsoft.com/office/drawing/2014/main" id="{F739E943-5396-4620-8127-BA316FC7C20A}"/>
              </a:ext>
            </a:extLst>
          </p:cNvPr>
          <p:cNvSpPr txBox="1">
            <a:spLocks/>
          </p:cNvSpPr>
          <p:nvPr/>
        </p:nvSpPr>
        <p:spPr>
          <a:xfrm>
            <a:off x="508000" y="1305291"/>
            <a:ext cx="10020300" cy="5552709"/>
          </a:xfrm>
          <a:prstGeom prst="rect">
            <a:avLst/>
          </a:prstGeom>
        </p:spPr>
        <p:txBody>
          <a:bodyPr vert="horz" lIns="91440" tIns="45720" rIns="91440" bIns="45720" numCol="2" spcCol="54000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ja-JP" sz="2600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sz="2600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上の</a:t>
            </a:r>
            <a:r>
              <a:rPr lang="en-US" altLang="ja-JP" sz="2600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sz="2600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</a:t>
            </a:r>
            <a:r>
              <a:rPr lang="ja-JP" altLang="en-US" sz="26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</a:t>
            </a:r>
            <a:endParaRPr lang="en-US" altLang="zh-TW" sz="2600" dirty="0" smtClean="0">
              <a:solidFill>
                <a:srgbClr val="00FF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サーバー設定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、組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織内のハブデバイ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スから</a:t>
            </a:r>
            <a:r>
              <a:rPr lang="en-US" altLang="ja-JP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サーバーを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選択します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権限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アカウントの作成</a:t>
            </a:r>
            <a:r>
              <a:rPr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管理、およびログイン情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報をユ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ーザー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へ送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信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QBelt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ユーザーのログイン情報を確認す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る</a:t>
            </a:r>
            <a:r>
              <a:rPr lang="en-US" altLang="ja-JP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ンラインユーザーモニター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サーバーを導入するため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en-US" altLang="ja-JP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イックスター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</a:t>
            </a:r>
            <a:endParaRPr lang="en-US" altLang="zh-TW" sz="17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ja-JP" altLang="en-US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</a:t>
            </a:r>
            <a:r>
              <a:rPr lang="ja-JP" altLang="en-US" sz="2400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ブ対</a:t>
            </a:r>
            <a:r>
              <a:rPr lang="ja-JP" altLang="en-US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応</a:t>
            </a:r>
            <a:endParaRPr lang="en-US" altLang="zh-TW" sz="2400" dirty="0">
              <a:solidFill>
                <a:srgbClr val="00FF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プライベート</a:t>
            </a:r>
            <a:r>
              <a:rPr lang="en-US" altLang="ja-JP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でもハブに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なること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可能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NAT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チェック機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能</a:t>
            </a:r>
            <a:endParaRPr lang="ja-JP" altLang="en-US" sz="17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altLang="ja-JP" sz="2400" dirty="0" smtClean="0">
              <a:solidFill>
                <a:srgbClr val="00FF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ja-JP" altLang="en-US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重</a:t>
            </a:r>
            <a:r>
              <a:rPr lang="ja-JP" altLang="en-US" sz="2400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複</a:t>
            </a:r>
            <a:r>
              <a:rPr lang="en-US" altLang="zh-TW" sz="2400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</a:t>
            </a:r>
            <a:r>
              <a:rPr lang="ja-JP" altLang="en-US" sz="2400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</a:t>
            </a:r>
            <a:r>
              <a:rPr lang="ja-JP" altLang="en-US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</a:t>
            </a:r>
            <a:endParaRPr lang="en-US" altLang="zh-TW" sz="2400" dirty="0">
              <a:solidFill>
                <a:srgbClr val="00FF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アドレスが間違っている</a:t>
            </a:r>
            <a:r>
              <a:rPr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重複して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る場合に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ーザ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ーへ通知</a:t>
            </a:r>
            <a:endParaRPr lang="en-US" altLang="zh-TW" sz="17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ja-JP" altLang="en-US" sz="2400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ファイアウォールルー</a:t>
            </a:r>
            <a:r>
              <a:rPr lang="ja-JP" altLang="en-US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ルにおいて</a:t>
            </a:r>
            <a:r>
              <a:rPr lang="ja-JP" altLang="en-US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送</a:t>
            </a:r>
            <a:r>
              <a:rPr lang="ja-JP" altLang="en-US" sz="2400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信元</a:t>
            </a:r>
            <a:r>
              <a:rPr lang="en-US" altLang="ja-JP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</a:t>
            </a:r>
            <a:r>
              <a:rPr lang="ja-JP" altLang="en-US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にセ</a:t>
            </a:r>
            <a:r>
              <a:rPr lang="ja-JP" altLang="en-US" sz="2400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グメン</a:t>
            </a:r>
            <a:r>
              <a:rPr lang="ja-JP" altLang="en-US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トを設定可能に</a:t>
            </a:r>
            <a:endParaRPr lang="ja-JP" altLang="en-US" sz="2400" dirty="0">
              <a:solidFill>
                <a:srgbClr val="00FF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ja-JP" sz="2400" dirty="0" err="1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QoS</a:t>
            </a:r>
            <a:r>
              <a:rPr lang="ja-JP" altLang="en-US" sz="2400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デフォルトルール</a:t>
            </a:r>
            <a:r>
              <a:rPr lang="ja-JP" altLang="en-US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en-US" altLang="ja-JP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</a:t>
            </a:r>
            <a:r>
              <a:rPr lang="ja-JP" altLang="en-US" sz="2400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ービスクラスを割り当</a:t>
            </a:r>
            <a:r>
              <a:rPr lang="ja-JP" altLang="en-US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</a:t>
            </a:r>
            <a:endParaRPr lang="ja-JP" altLang="en-US" sz="2400" dirty="0">
              <a:solidFill>
                <a:srgbClr val="00FF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ja-JP" altLang="en-US" sz="2400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レポート期間の強</a:t>
            </a:r>
            <a:r>
              <a:rPr lang="ja-JP" altLang="en-US" sz="2400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化</a:t>
            </a:r>
            <a:endParaRPr lang="en-US" altLang="zh-TW" sz="2400" dirty="0">
              <a:solidFill>
                <a:srgbClr val="00FF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ページ変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更時に期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間設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定を変更しません</a:t>
            </a:r>
            <a:endParaRPr lang="ja-JP" altLang="en-US" sz="17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デフォルトのレポート表示期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間を</a:t>
            </a:r>
            <a:r>
              <a:rPr lang="en-US" altLang="ja-JP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週間に変</a:t>
            </a:r>
            <a:r>
              <a:rPr lang="ja-JP" altLang="en-US" sz="17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更</a:t>
            </a:r>
            <a:endParaRPr lang="en-US" altLang="zh-TW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TW" altLang="en-US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930590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 2.1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の機能強化（続き）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660400" y="1828799"/>
            <a:ext cx="10312400" cy="3683001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 /</a:t>
            </a:r>
            <a:r>
              <a:rPr lang="ja-JP" altLang="en-US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デバイスサービスポート管</a:t>
            </a:r>
            <a:r>
              <a:rPr lang="ja-JP" altLang="en-US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理</a:t>
            </a:r>
            <a:r>
              <a:rPr lang="en-US" altLang="ja-JP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QNE / QTS / </a:t>
            </a:r>
            <a:r>
              <a:rPr lang="en-US" altLang="ja-JP" dirty="0" err="1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vRouter</a:t>
            </a:r>
            <a:r>
              <a:rPr lang="ja-JP" altLang="en-US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のみ）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UX</a:t>
            </a:r>
            <a:r>
              <a:rPr lang="ja-JP" altLang="en-US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の強</a:t>
            </a:r>
            <a:r>
              <a:rPr lang="ja-JP" altLang="en-US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化</a:t>
            </a:r>
            <a:endParaRPr lang="en-US" altLang="zh-TW" dirty="0">
              <a:solidFill>
                <a:srgbClr val="00FF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地図上のアイコンの色を変更す</a:t>
            </a:r>
            <a:r>
              <a:rPr lang="ja-JP" altLang="en-US" sz="1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ることで、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</a:t>
            </a:r>
            <a:r>
              <a:rPr lang="ja-JP" altLang="en-US" sz="1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識</a:t>
            </a:r>
            <a:r>
              <a:rPr lang="ja-JP" altLang="en-US" sz="1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別しやすくなります</a:t>
            </a:r>
            <a:endParaRPr lang="ja-JP" altLang="en-US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デバイス接続の状態表示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ログメッセージの機能強</a:t>
            </a:r>
            <a:r>
              <a:rPr lang="ja-JP" altLang="en-US" dirty="0" smtClean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化</a:t>
            </a:r>
            <a:endParaRPr lang="en-US" altLang="zh-TW" dirty="0">
              <a:solidFill>
                <a:srgbClr val="00FF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VPN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接続ステータ</a:t>
            </a:r>
            <a:r>
              <a:rPr lang="ja-JP" altLang="en-US" sz="1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スをよりわかりやすく</a:t>
            </a:r>
            <a:endParaRPr lang="ja-JP" altLang="en-US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ユーザーアカウント</a:t>
            </a:r>
            <a:r>
              <a:rPr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パスワード変更ログ</a:t>
            </a:r>
            <a:r>
              <a:rPr lang="ja-JP" altLang="en-US" sz="1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フォーマッ</a:t>
            </a:r>
            <a:r>
              <a:rPr lang="ja-JP" altLang="en-US" sz="1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ト変更</a:t>
            </a:r>
            <a:endParaRPr lang="ja-JP" altLang="en-US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4113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2463799"/>
            <a:ext cx="4405630" cy="2463801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主な機能の紹介：</a:t>
            </a:r>
            <a:r>
              <a:rPr lang="en-US" altLang="zh-TW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zh-TW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上の</a:t>
            </a:r>
            <a:r>
              <a:rPr lang="en-US" altLang="ja-JP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dirty="0">
                <a:solidFill>
                  <a:srgbClr val="00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サーバー</a:t>
            </a:r>
            <a:endParaRPr lang="en-US" altLang="zh-TW" dirty="0">
              <a:solidFill>
                <a:srgbClr val="00FF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985950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0D1DB0D4-1A95-4E69-9F87-8273349710EE}"/>
              </a:ext>
            </a:extLst>
          </p:cNvPr>
          <p:cNvSpPr/>
          <p:nvPr/>
        </p:nvSpPr>
        <p:spPr>
          <a:xfrm rot="16200000">
            <a:off x="3622346" y="-1889454"/>
            <a:ext cx="4947307" cy="12192000"/>
          </a:xfrm>
          <a:prstGeom prst="roundRect">
            <a:avLst>
              <a:gd name="adj" fmla="val 0"/>
            </a:avLst>
          </a:prstGeom>
          <a:solidFill>
            <a:srgbClr val="070B0C">
              <a:alpha val="6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6" name="肘形接點 25"/>
          <p:cNvCxnSpPr>
            <a:cxnSpLocks/>
          </p:cNvCxnSpPr>
          <p:nvPr/>
        </p:nvCxnSpPr>
        <p:spPr>
          <a:xfrm flipH="1">
            <a:off x="6675156" y="3855598"/>
            <a:ext cx="1198034" cy="0"/>
          </a:xfrm>
          <a:prstGeom prst="straightConnector1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4"/>
            <a:ext cx="9841221" cy="1576135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様々な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ラットフォーム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対応した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SD-WAN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ソリューションです</a:t>
            </a:r>
          </a:p>
        </p:txBody>
      </p:sp>
      <p:pic>
        <p:nvPicPr>
          <p:cNvPr id="7" name="圖片 6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298310F0-8D60-48D1-8930-AF214A04A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755" y="1884468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8" name="圖片 7" descr="一張含有 電腦 的圖片&#10;&#10;自動產生的描述">
            <a:extLst>
              <a:ext uri="{FF2B5EF4-FFF2-40B4-BE49-F238E27FC236}">
                <a16:creationId xmlns:a16="http://schemas.microsoft.com/office/drawing/2014/main" id="{DEF06514-5A12-4912-BD6F-D3B0F251C7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127" y="4325543"/>
            <a:ext cx="2144338" cy="3615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583456C-B369-481D-811D-8D3CF4708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127" y="5390790"/>
            <a:ext cx="1912116" cy="608786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5000"/>
              </a:prst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25368"/>
          <a:stretch/>
        </p:blipFill>
        <p:spPr>
          <a:xfrm>
            <a:off x="7135556" y="1526778"/>
            <a:ext cx="1292168" cy="164355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r="28970"/>
          <a:stretch/>
        </p:blipFill>
        <p:spPr>
          <a:xfrm>
            <a:off x="7260587" y="3268452"/>
            <a:ext cx="1034902" cy="1541721"/>
          </a:xfrm>
          <a:prstGeom prst="rect">
            <a:avLst/>
          </a:prstGeom>
        </p:spPr>
      </p:pic>
      <p:cxnSp>
        <p:nvCxnSpPr>
          <p:cNvPr id="3" name="肘形接點 2"/>
          <p:cNvCxnSpPr>
            <a:cxnSpLocks/>
            <a:stCxn id="7" idx="3"/>
          </p:cNvCxnSpPr>
          <p:nvPr/>
        </p:nvCxnSpPr>
        <p:spPr>
          <a:xfrm>
            <a:off x="2782026" y="2656734"/>
            <a:ext cx="1389924" cy="117740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接點 17"/>
          <p:cNvCxnSpPr>
            <a:cxnSpLocks/>
            <a:stCxn id="8" idx="3"/>
            <a:endCxn id="23" idx="1"/>
          </p:cNvCxnSpPr>
          <p:nvPr/>
        </p:nvCxnSpPr>
        <p:spPr>
          <a:xfrm flipV="1">
            <a:off x="3337465" y="3855598"/>
            <a:ext cx="624298" cy="650737"/>
          </a:xfrm>
          <a:prstGeom prst="bentConnector3">
            <a:avLst>
              <a:gd name="adj1" fmla="val 22537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接點 20"/>
          <p:cNvCxnSpPr>
            <a:cxnSpLocks/>
            <a:stCxn id="9" idx="3"/>
          </p:cNvCxnSpPr>
          <p:nvPr/>
        </p:nvCxnSpPr>
        <p:spPr>
          <a:xfrm flipV="1">
            <a:off x="3105243" y="3855598"/>
            <a:ext cx="381206" cy="1839585"/>
          </a:xfrm>
          <a:prstGeom prst="bentConnector2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接點 23"/>
          <p:cNvCxnSpPr>
            <a:cxnSpLocks/>
            <a:stCxn id="10" idx="1"/>
            <a:endCxn id="23" idx="3"/>
          </p:cNvCxnSpPr>
          <p:nvPr/>
        </p:nvCxnSpPr>
        <p:spPr>
          <a:xfrm rot="10800000" flipV="1">
            <a:off x="6494670" y="2348554"/>
            <a:ext cx="640887" cy="1507044"/>
          </a:xfrm>
          <a:prstGeom prst="bentConnector3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接點 27"/>
          <p:cNvCxnSpPr>
            <a:cxnSpLocks/>
            <a:endCxn id="23" idx="3"/>
          </p:cNvCxnSpPr>
          <p:nvPr/>
        </p:nvCxnSpPr>
        <p:spPr>
          <a:xfrm rot="10800000">
            <a:off x="6494670" y="3855599"/>
            <a:ext cx="1132163" cy="1964743"/>
          </a:xfrm>
          <a:prstGeom prst="bentConnector3">
            <a:avLst>
              <a:gd name="adj1" fmla="val 70361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786715" y="3468206"/>
            <a:ext cx="23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QNAP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NAS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ストレージ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531885" y="4727368"/>
            <a:ext cx="299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QNAP QGD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スマートスイッチ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786715" y="5999576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QNAP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Qhora</a:t>
            </a:r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速ルーター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8317893" y="1908291"/>
            <a:ext cx="168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QNAP </a:t>
            </a:r>
            <a:r>
              <a:rPr lang="en-US" altLang="ja-JP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QMiroPlus</a:t>
            </a:r>
            <a:endParaRPr lang="en-US" altLang="ja-JP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Wi-Fi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メッシ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ュ</a:t>
            </a:r>
            <a:endParaRPr lang="en-US" altLang="ja-JP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ソ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リューション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8317894" y="3406543"/>
            <a:ext cx="1490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QNAP </a:t>
            </a:r>
            <a:r>
              <a:rPr lang="en-US" altLang="ja-JP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Qmiro</a:t>
            </a:r>
            <a:endParaRPr lang="en-US" altLang="ja-JP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Wi-Fi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メッシュソリューション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7030796" y="5944772"/>
            <a:ext cx="315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QNAPQuWAN</a:t>
            </a:r>
            <a:endParaRPr lang="en-US" altLang="ja-JP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仮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想マシンソリューション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3790422" y="4183241"/>
            <a:ext cx="28729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66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ルーターだけで</a:t>
            </a:r>
            <a:r>
              <a:rPr lang="ja-JP" altLang="en-US" sz="2800" b="1" dirty="0" smtClean="0">
                <a:solidFill>
                  <a:srgbClr val="66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lang="en-US" altLang="ja-JP" sz="2800" b="1" dirty="0" smtClean="0">
              <a:solidFill>
                <a:srgbClr val="66FF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b="1" dirty="0" smtClean="0">
                <a:solidFill>
                  <a:srgbClr val="66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</a:t>
            </a:r>
            <a:r>
              <a:rPr lang="ja-JP" altLang="en-US" sz="2800" b="1" dirty="0">
                <a:solidFill>
                  <a:srgbClr val="66FF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りません！</a:t>
            </a:r>
          </a:p>
        </p:txBody>
      </p:sp>
      <p:pic>
        <p:nvPicPr>
          <p:cNvPr id="23" name="圖形 11">
            <a:extLst>
              <a:ext uri="{FF2B5EF4-FFF2-40B4-BE49-F238E27FC236}">
                <a16:creationId xmlns:a16="http://schemas.microsoft.com/office/drawing/2014/main" id="{4B64DA92-8BAE-4F5F-9B66-0EF295A8D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61763" y="3522046"/>
            <a:ext cx="2532906" cy="667103"/>
          </a:xfrm>
          <a:prstGeom prst="rect">
            <a:avLst/>
          </a:prstGeom>
        </p:spPr>
      </p:pic>
      <p:pic>
        <p:nvPicPr>
          <p:cNvPr id="35" name="圖形 34">
            <a:extLst>
              <a:ext uri="{FF2B5EF4-FFF2-40B4-BE49-F238E27FC236}">
                <a16:creationId xmlns:a16="http://schemas.microsoft.com/office/drawing/2014/main" id="{EB93DB4A-4DAB-4C32-9A95-A182731283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00270" y="5125108"/>
            <a:ext cx="2550042" cy="7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5347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: 圓角 94">
            <a:extLst>
              <a:ext uri="{FF2B5EF4-FFF2-40B4-BE49-F238E27FC236}">
                <a16:creationId xmlns:a16="http://schemas.microsoft.com/office/drawing/2014/main" id="{6DD01C70-861E-47E8-B22B-47C80B20636A}"/>
              </a:ext>
            </a:extLst>
          </p:cNvPr>
          <p:cNvSpPr/>
          <p:nvPr/>
        </p:nvSpPr>
        <p:spPr>
          <a:xfrm rot="16200000">
            <a:off x="3529714" y="-1982086"/>
            <a:ext cx="5132571" cy="12192000"/>
          </a:xfrm>
          <a:prstGeom prst="roundRect">
            <a:avLst>
              <a:gd name="adj" fmla="val 0"/>
            </a:avLst>
          </a:prstGeom>
          <a:solidFill>
            <a:srgbClr val="070B0C">
              <a:alpha val="6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カバレッジ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拡張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きます</a:t>
            </a:r>
          </a:p>
        </p:txBody>
      </p:sp>
      <p:cxnSp>
        <p:nvCxnSpPr>
          <p:cNvPr id="97" name="直線接點 96">
            <a:extLst>
              <a:ext uri="{FF2B5EF4-FFF2-40B4-BE49-F238E27FC236}">
                <a16:creationId xmlns:a16="http://schemas.microsoft.com/office/drawing/2014/main" id="{4D02AA8F-A87A-4F12-80DD-81365113DA69}"/>
              </a:ext>
            </a:extLst>
          </p:cNvPr>
          <p:cNvCxnSpPr>
            <a:stCxn id="96" idx="3"/>
          </p:cNvCxnSpPr>
          <p:nvPr/>
        </p:nvCxnSpPr>
        <p:spPr>
          <a:xfrm>
            <a:off x="1302118" y="2635005"/>
            <a:ext cx="786537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肘形接點 25">
            <a:extLst>
              <a:ext uri="{FF2B5EF4-FFF2-40B4-BE49-F238E27FC236}">
                <a16:creationId xmlns:a16="http://schemas.microsoft.com/office/drawing/2014/main" id="{7C2A3360-3634-4A6A-974A-A3C6DF14CC5A}"/>
              </a:ext>
            </a:extLst>
          </p:cNvPr>
          <p:cNvCxnSpPr>
            <a:cxnSpLocks/>
          </p:cNvCxnSpPr>
          <p:nvPr/>
        </p:nvCxnSpPr>
        <p:spPr>
          <a:xfrm flipH="1">
            <a:off x="7006833" y="3855598"/>
            <a:ext cx="1198034" cy="0"/>
          </a:xfrm>
          <a:prstGeom prst="straightConnector1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>
            <a:extLst>
              <a:ext uri="{FF2B5EF4-FFF2-40B4-BE49-F238E27FC236}">
                <a16:creationId xmlns:a16="http://schemas.microsoft.com/office/drawing/2014/main" id="{53B23C82-F80D-463C-BE59-71BD511AE5DE}"/>
              </a:ext>
            </a:extLst>
          </p:cNvPr>
          <p:cNvCxnSpPr>
            <a:stCxn id="100" idx="3"/>
          </p:cNvCxnSpPr>
          <p:nvPr/>
        </p:nvCxnSpPr>
        <p:spPr>
          <a:xfrm>
            <a:off x="1302118" y="4484336"/>
            <a:ext cx="786537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>
            <a:extLst>
              <a:ext uri="{FF2B5EF4-FFF2-40B4-BE49-F238E27FC236}">
                <a16:creationId xmlns:a16="http://schemas.microsoft.com/office/drawing/2014/main" id="{020EE94B-850C-4663-9895-B310AA563BE7}"/>
              </a:ext>
            </a:extLst>
          </p:cNvPr>
          <p:cNvCxnSpPr>
            <a:stCxn id="103" idx="3"/>
          </p:cNvCxnSpPr>
          <p:nvPr/>
        </p:nvCxnSpPr>
        <p:spPr>
          <a:xfrm>
            <a:off x="1302118" y="5743498"/>
            <a:ext cx="786537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圖片 69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495A5C47-ACD6-4473-B635-E1D17F186B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432" y="1884468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71" name="圖片 70" descr="一張含有 電腦 的圖片&#10;&#10;自動產生的描述">
            <a:extLst>
              <a:ext uri="{FF2B5EF4-FFF2-40B4-BE49-F238E27FC236}">
                <a16:creationId xmlns:a16="http://schemas.microsoft.com/office/drawing/2014/main" id="{80EAD87E-0E82-41A2-B4F7-89B043BD92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804" y="4325543"/>
            <a:ext cx="2144338" cy="3615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72" name="圖片 71">
            <a:extLst>
              <a:ext uri="{FF2B5EF4-FFF2-40B4-BE49-F238E27FC236}">
                <a16:creationId xmlns:a16="http://schemas.microsoft.com/office/drawing/2014/main" id="{1F49737E-3980-4CA2-B72D-68D42AC615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804" y="5390790"/>
            <a:ext cx="1912116" cy="608786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5000"/>
              </a:prstClr>
            </a:outerShdw>
          </a:effectLst>
        </p:spPr>
      </p:pic>
      <p:pic>
        <p:nvPicPr>
          <p:cNvPr id="73" name="圖片 72">
            <a:extLst>
              <a:ext uri="{FF2B5EF4-FFF2-40B4-BE49-F238E27FC236}">
                <a16:creationId xmlns:a16="http://schemas.microsoft.com/office/drawing/2014/main" id="{1C07C15C-6104-4839-A286-51E3B57C9C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25368"/>
          <a:stretch/>
        </p:blipFill>
        <p:spPr>
          <a:xfrm>
            <a:off x="7467233" y="1196998"/>
            <a:ext cx="1292168" cy="1643552"/>
          </a:xfrm>
          <a:prstGeom prst="rect">
            <a:avLst/>
          </a:prstGeom>
        </p:spPr>
      </p:pic>
      <p:pic>
        <p:nvPicPr>
          <p:cNvPr id="74" name="圖片 73">
            <a:extLst>
              <a:ext uri="{FF2B5EF4-FFF2-40B4-BE49-F238E27FC236}">
                <a16:creationId xmlns:a16="http://schemas.microsoft.com/office/drawing/2014/main" id="{16B58333-88A8-499D-8A27-F9D7CAFD24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r="28970"/>
          <a:stretch/>
        </p:blipFill>
        <p:spPr>
          <a:xfrm>
            <a:off x="7592264" y="3133542"/>
            <a:ext cx="1034902" cy="1541721"/>
          </a:xfrm>
          <a:prstGeom prst="rect">
            <a:avLst/>
          </a:prstGeom>
        </p:spPr>
      </p:pic>
      <p:cxnSp>
        <p:nvCxnSpPr>
          <p:cNvPr id="75" name="肘形接點 2">
            <a:extLst>
              <a:ext uri="{FF2B5EF4-FFF2-40B4-BE49-F238E27FC236}">
                <a16:creationId xmlns:a16="http://schemas.microsoft.com/office/drawing/2014/main" id="{1B94A3BD-FD23-4066-891A-46BC535BECDE}"/>
              </a:ext>
            </a:extLst>
          </p:cNvPr>
          <p:cNvCxnSpPr>
            <a:cxnSpLocks/>
            <a:stCxn id="70" idx="3"/>
          </p:cNvCxnSpPr>
          <p:nvPr/>
        </p:nvCxnSpPr>
        <p:spPr>
          <a:xfrm>
            <a:off x="3113703" y="2656734"/>
            <a:ext cx="1389924" cy="117740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肘形接點 17">
            <a:extLst>
              <a:ext uri="{FF2B5EF4-FFF2-40B4-BE49-F238E27FC236}">
                <a16:creationId xmlns:a16="http://schemas.microsoft.com/office/drawing/2014/main" id="{56915A62-3585-4AFC-A4B6-2DF2673E8786}"/>
              </a:ext>
            </a:extLst>
          </p:cNvPr>
          <p:cNvCxnSpPr>
            <a:cxnSpLocks/>
            <a:stCxn id="71" idx="3"/>
            <a:endCxn id="87" idx="1"/>
          </p:cNvCxnSpPr>
          <p:nvPr/>
        </p:nvCxnSpPr>
        <p:spPr>
          <a:xfrm flipV="1">
            <a:off x="3669142" y="3855598"/>
            <a:ext cx="624298" cy="650737"/>
          </a:xfrm>
          <a:prstGeom prst="bentConnector3">
            <a:avLst>
              <a:gd name="adj1" fmla="val 22537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肘形接點 20">
            <a:extLst>
              <a:ext uri="{FF2B5EF4-FFF2-40B4-BE49-F238E27FC236}">
                <a16:creationId xmlns:a16="http://schemas.microsoft.com/office/drawing/2014/main" id="{A81DD17C-2E01-4141-A392-3F3986021ACD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3436920" y="3855598"/>
            <a:ext cx="381206" cy="1839585"/>
          </a:xfrm>
          <a:prstGeom prst="bentConnector2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肘形接點 23">
            <a:extLst>
              <a:ext uri="{FF2B5EF4-FFF2-40B4-BE49-F238E27FC236}">
                <a16:creationId xmlns:a16="http://schemas.microsoft.com/office/drawing/2014/main" id="{DBB1DBE0-8856-42CB-95D5-961565E2CCCE}"/>
              </a:ext>
            </a:extLst>
          </p:cNvPr>
          <p:cNvCxnSpPr>
            <a:cxnSpLocks/>
            <a:stCxn id="73" idx="1"/>
            <a:endCxn id="87" idx="3"/>
          </p:cNvCxnSpPr>
          <p:nvPr/>
        </p:nvCxnSpPr>
        <p:spPr>
          <a:xfrm rot="10800000" flipV="1">
            <a:off x="6826347" y="2018774"/>
            <a:ext cx="640887" cy="1836824"/>
          </a:xfrm>
          <a:prstGeom prst="bentConnector3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肘形接點 27">
            <a:extLst>
              <a:ext uri="{FF2B5EF4-FFF2-40B4-BE49-F238E27FC236}">
                <a16:creationId xmlns:a16="http://schemas.microsoft.com/office/drawing/2014/main" id="{77D8833D-EA3A-411B-8F21-4A4A55DD69D9}"/>
              </a:ext>
            </a:extLst>
          </p:cNvPr>
          <p:cNvCxnSpPr>
            <a:cxnSpLocks/>
            <a:endCxn id="87" idx="3"/>
          </p:cNvCxnSpPr>
          <p:nvPr/>
        </p:nvCxnSpPr>
        <p:spPr>
          <a:xfrm rot="10800000">
            <a:off x="6826347" y="3855599"/>
            <a:ext cx="1132163" cy="1964743"/>
          </a:xfrm>
          <a:prstGeom prst="bentConnector3">
            <a:avLst>
              <a:gd name="adj1" fmla="val 70361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D38CAD6C-355C-4DCE-B988-D1EB49998DAD}"/>
              </a:ext>
            </a:extLst>
          </p:cNvPr>
          <p:cNvSpPr txBox="1"/>
          <p:nvPr/>
        </p:nvSpPr>
        <p:spPr>
          <a:xfrm>
            <a:off x="1468385" y="3468206"/>
            <a:ext cx="23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QNAP NAS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ストレージ</a:t>
            </a:r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5BB67279-817F-4F06-BB8E-88B62F16CF62}"/>
              </a:ext>
            </a:extLst>
          </p:cNvPr>
          <p:cNvSpPr txBox="1"/>
          <p:nvPr/>
        </p:nvSpPr>
        <p:spPr>
          <a:xfrm>
            <a:off x="1532229" y="4727368"/>
            <a:ext cx="205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QNAP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QGD</a:t>
            </a:r>
          </a:p>
          <a:p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マートスイッチ</a:t>
            </a:r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84DE4AAC-885D-40D9-8F62-4CD8D0507311}"/>
              </a:ext>
            </a:extLst>
          </p:cNvPr>
          <p:cNvSpPr txBox="1"/>
          <p:nvPr/>
        </p:nvSpPr>
        <p:spPr>
          <a:xfrm>
            <a:off x="1532229" y="5999576"/>
            <a:ext cx="255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QNAP </a:t>
            </a:r>
            <a:r>
              <a:rPr lang="en-US" altLang="ja-JP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Qhora</a:t>
            </a:r>
            <a:endParaRPr lang="en-US" altLang="ja-JP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速ルーター</a:t>
            </a: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B1C037C0-1BBC-4FCA-94E5-457074851D92}"/>
              </a:ext>
            </a:extLst>
          </p:cNvPr>
          <p:cNvSpPr txBox="1"/>
          <p:nvPr/>
        </p:nvSpPr>
        <p:spPr>
          <a:xfrm>
            <a:off x="8649570" y="1908291"/>
            <a:ext cx="168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QNAP </a:t>
            </a:r>
            <a:r>
              <a:rPr lang="en-US" altLang="ja-JP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QMiroPlus</a:t>
            </a:r>
            <a:endParaRPr lang="en-US" altLang="ja-JP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Wi-Fi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メッシ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ュ</a:t>
            </a:r>
            <a:endParaRPr lang="en-US" altLang="ja-JP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ソ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リューション</a:t>
            </a:r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6D75F3C5-8A49-41BD-838A-823247E452D8}"/>
              </a:ext>
            </a:extLst>
          </p:cNvPr>
          <p:cNvSpPr txBox="1"/>
          <p:nvPr/>
        </p:nvSpPr>
        <p:spPr>
          <a:xfrm>
            <a:off x="8649571" y="3406543"/>
            <a:ext cx="1490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QNAP </a:t>
            </a:r>
            <a:r>
              <a:rPr lang="en-US" altLang="ja-JP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Qmiro</a:t>
            </a:r>
            <a:endParaRPr lang="en-US" altLang="ja-JP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Wi-Fi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メッシュソリューション</a:t>
            </a:r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D040C3A5-103B-4481-BFED-723B5AD6354D}"/>
              </a:ext>
            </a:extLst>
          </p:cNvPr>
          <p:cNvSpPr txBox="1"/>
          <p:nvPr/>
        </p:nvSpPr>
        <p:spPr>
          <a:xfrm>
            <a:off x="7467233" y="5944772"/>
            <a:ext cx="315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QNAPQuWAN</a:t>
            </a:r>
            <a:endParaRPr lang="en-US" altLang="ja-JP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仮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想マシンソリューション</a:t>
            </a:r>
          </a:p>
        </p:txBody>
      </p:sp>
      <p:pic>
        <p:nvPicPr>
          <p:cNvPr id="87" name="圖形 11">
            <a:extLst>
              <a:ext uri="{FF2B5EF4-FFF2-40B4-BE49-F238E27FC236}">
                <a16:creationId xmlns:a16="http://schemas.microsoft.com/office/drawing/2014/main" id="{C0F10F20-16E5-4CFC-9888-DA567796F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93440" y="3522046"/>
            <a:ext cx="2532906" cy="667103"/>
          </a:xfrm>
          <a:prstGeom prst="rect">
            <a:avLst/>
          </a:prstGeom>
        </p:spPr>
      </p:pic>
      <p:pic>
        <p:nvPicPr>
          <p:cNvPr id="88" name="圖形 87">
            <a:extLst>
              <a:ext uri="{FF2B5EF4-FFF2-40B4-BE49-F238E27FC236}">
                <a16:creationId xmlns:a16="http://schemas.microsoft.com/office/drawing/2014/main" id="{7BD975BE-9C49-4B6E-9545-9D11EF3854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1947" y="5125108"/>
            <a:ext cx="2550042" cy="763047"/>
          </a:xfrm>
          <a:prstGeom prst="rect">
            <a:avLst/>
          </a:prstGeom>
        </p:spPr>
      </p:pic>
      <p:pic>
        <p:nvPicPr>
          <p:cNvPr id="89" name="圖片 88">
            <a:extLst>
              <a:ext uri="{FF2B5EF4-FFF2-40B4-BE49-F238E27FC236}">
                <a16:creationId xmlns:a16="http://schemas.microsoft.com/office/drawing/2014/main" id="{C06ED53B-06E9-4EB7-AAE1-944F6BB9E26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491416" y="1547629"/>
            <a:ext cx="756977" cy="756977"/>
          </a:xfrm>
          <a:prstGeom prst="rect">
            <a:avLst/>
          </a:prstGeom>
        </p:spPr>
      </p:pic>
      <p:pic>
        <p:nvPicPr>
          <p:cNvPr id="90" name="圖片 89">
            <a:extLst>
              <a:ext uri="{FF2B5EF4-FFF2-40B4-BE49-F238E27FC236}">
                <a16:creationId xmlns:a16="http://schemas.microsoft.com/office/drawing/2014/main" id="{0EA66264-C9C5-4B82-A483-474BB6CD7A9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538467" y="3433257"/>
            <a:ext cx="756977" cy="756977"/>
          </a:xfrm>
          <a:prstGeom prst="rect">
            <a:avLst/>
          </a:prstGeom>
        </p:spPr>
      </p:pic>
      <p:cxnSp>
        <p:nvCxnSpPr>
          <p:cNvPr id="91" name="直線接點 90">
            <a:extLst>
              <a:ext uri="{FF2B5EF4-FFF2-40B4-BE49-F238E27FC236}">
                <a16:creationId xmlns:a16="http://schemas.microsoft.com/office/drawing/2014/main" id="{79AE9917-E9D2-4506-B3C0-BCADAC1CCE97}"/>
              </a:ext>
            </a:extLst>
          </p:cNvPr>
          <p:cNvCxnSpPr>
            <a:cxnSpLocks/>
            <a:endCxn id="89" idx="1"/>
          </p:cNvCxnSpPr>
          <p:nvPr/>
        </p:nvCxnSpPr>
        <p:spPr>
          <a:xfrm>
            <a:off x="9771035" y="1926118"/>
            <a:ext cx="720381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>
            <a:extLst>
              <a:ext uri="{FF2B5EF4-FFF2-40B4-BE49-F238E27FC236}">
                <a16:creationId xmlns:a16="http://schemas.microsoft.com/office/drawing/2014/main" id="{A580DE8A-C160-404C-8E5B-9E934420C792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9886294" y="3811746"/>
            <a:ext cx="652173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2B23CD6E-BB68-4600-B1D5-9C86E3C78D5F}"/>
              </a:ext>
            </a:extLst>
          </p:cNvPr>
          <p:cNvSpPr txBox="1"/>
          <p:nvPr/>
        </p:nvSpPr>
        <p:spPr>
          <a:xfrm>
            <a:off x="10527957" y="225080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endParaRPr lang="zh-TW" altLang="en-US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7C2DB524-A432-4B67-B5C1-74A407A687F4}"/>
              </a:ext>
            </a:extLst>
          </p:cNvPr>
          <p:cNvSpPr txBox="1"/>
          <p:nvPr/>
        </p:nvSpPr>
        <p:spPr>
          <a:xfrm>
            <a:off x="10558960" y="4182824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endParaRPr lang="zh-TW" altLang="en-US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6" name="圖片 95">
            <a:extLst>
              <a:ext uri="{FF2B5EF4-FFF2-40B4-BE49-F238E27FC236}">
                <a16:creationId xmlns:a16="http://schemas.microsoft.com/office/drawing/2014/main" id="{5592F35B-D86C-4472-9B28-3BBE6E20AE4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45141" y="2256516"/>
            <a:ext cx="756977" cy="756977"/>
          </a:xfrm>
          <a:prstGeom prst="rect">
            <a:avLst/>
          </a:prstGeom>
        </p:spPr>
      </p:pic>
      <p:sp>
        <p:nvSpPr>
          <p:cNvPr id="98" name="文字方塊 97">
            <a:extLst>
              <a:ext uri="{FF2B5EF4-FFF2-40B4-BE49-F238E27FC236}">
                <a16:creationId xmlns:a16="http://schemas.microsoft.com/office/drawing/2014/main" id="{4BFE0190-0115-49E3-9A1D-651FB12E39C3}"/>
              </a:ext>
            </a:extLst>
          </p:cNvPr>
          <p:cNvSpPr txBox="1"/>
          <p:nvPr/>
        </p:nvSpPr>
        <p:spPr>
          <a:xfrm>
            <a:off x="473474" y="303793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endParaRPr lang="zh-TW" altLang="en-US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0" name="圖片 99">
            <a:extLst>
              <a:ext uri="{FF2B5EF4-FFF2-40B4-BE49-F238E27FC236}">
                <a16:creationId xmlns:a16="http://schemas.microsoft.com/office/drawing/2014/main" id="{7604ED36-B1C0-4C7F-A073-4C8F6E2F3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45141" y="4105847"/>
            <a:ext cx="756977" cy="756977"/>
          </a:xfrm>
          <a:prstGeom prst="rect">
            <a:avLst/>
          </a:prstGeom>
        </p:spPr>
      </p:pic>
      <p:sp>
        <p:nvSpPr>
          <p:cNvPr id="101" name="文字方塊 100">
            <a:extLst>
              <a:ext uri="{FF2B5EF4-FFF2-40B4-BE49-F238E27FC236}">
                <a16:creationId xmlns:a16="http://schemas.microsoft.com/office/drawing/2014/main" id="{557BE334-37CC-40C6-BF0C-6F955964BEC4}"/>
              </a:ext>
            </a:extLst>
          </p:cNvPr>
          <p:cNvSpPr txBox="1"/>
          <p:nvPr/>
        </p:nvSpPr>
        <p:spPr>
          <a:xfrm>
            <a:off x="473474" y="4887269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endParaRPr lang="zh-TW" altLang="en-US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3" name="圖片 102">
            <a:extLst>
              <a:ext uri="{FF2B5EF4-FFF2-40B4-BE49-F238E27FC236}">
                <a16:creationId xmlns:a16="http://schemas.microsoft.com/office/drawing/2014/main" id="{AF947134-F3DE-4E74-95B4-C269B2FE41C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45141" y="5365009"/>
            <a:ext cx="756977" cy="756977"/>
          </a:xfrm>
          <a:prstGeom prst="rect">
            <a:avLst/>
          </a:prstGeom>
        </p:spPr>
      </p:pic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F31F9AD9-378F-4ABF-8F81-C89A9E3B3AEB}"/>
              </a:ext>
            </a:extLst>
          </p:cNvPr>
          <p:cNvSpPr txBox="1"/>
          <p:nvPr/>
        </p:nvSpPr>
        <p:spPr>
          <a:xfrm>
            <a:off x="473474" y="6146431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endParaRPr lang="zh-TW" altLang="en-US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7379041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31065" y="59854"/>
            <a:ext cx="10929870" cy="1651229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QTS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の場合、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展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に自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QBelt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ットアップする必要があります</a:t>
            </a: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5D4F8428-0E1C-4420-9A60-B87FB40221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57086" y="2945707"/>
            <a:ext cx="756977" cy="756977"/>
          </a:xfrm>
          <a:prstGeom prst="rect">
            <a:avLst/>
          </a:prstGeom>
        </p:spPr>
      </p:pic>
      <p:cxnSp>
        <p:nvCxnSpPr>
          <p:cNvPr id="17" name="直線接點 16"/>
          <p:cNvCxnSpPr>
            <a:cxnSpLocks/>
            <a:stCxn id="25" idx="3"/>
          </p:cNvCxnSpPr>
          <p:nvPr/>
        </p:nvCxnSpPr>
        <p:spPr>
          <a:xfrm>
            <a:off x="2214063" y="3324196"/>
            <a:ext cx="2616170" cy="0"/>
          </a:xfrm>
          <a:prstGeom prst="line">
            <a:avLst/>
          </a:prstGeom>
          <a:ln w="28575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1416228" y="2526804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endParaRPr lang="zh-TW" altLang="en-US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9" name="直線接點 18"/>
          <p:cNvCxnSpPr>
            <a:cxnSpLocks/>
          </p:cNvCxnSpPr>
          <p:nvPr/>
        </p:nvCxnSpPr>
        <p:spPr>
          <a:xfrm>
            <a:off x="5668775" y="3295994"/>
            <a:ext cx="110032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260478" y="3927376"/>
            <a:ext cx="4496680" cy="230832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QVPN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サービスをインストールします</a:t>
            </a:r>
          </a:p>
          <a:p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アドレスを見つける</a:t>
            </a:r>
          </a:p>
          <a:p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QuWAN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でファイアウォール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 NAT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を設定する</a:t>
            </a:r>
          </a:p>
          <a:p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クライアントのセットアップ</a:t>
            </a:r>
          </a:p>
          <a:p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ルーティングを確認してください</a:t>
            </a:r>
          </a:p>
          <a:p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</a:p>
          <a:p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</a:p>
          <a:p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</a:p>
        </p:txBody>
      </p:sp>
      <p:sp>
        <p:nvSpPr>
          <p:cNvPr id="51" name="文字方塊 50"/>
          <p:cNvSpPr txBox="1"/>
          <p:nvPr/>
        </p:nvSpPr>
        <p:spPr>
          <a:xfrm>
            <a:off x="1190041" y="3975916"/>
            <a:ext cx="30941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サーバー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IP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を入力してください</a:t>
            </a:r>
          </a:p>
          <a:p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サービスポート</a:t>
            </a:r>
          </a:p>
          <a:p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PSK</a:t>
            </a:r>
          </a:p>
          <a:p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</a:p>
          <a:p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</a:p>
          <a:p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</a:p>
          <a:p>
            <a:endParaRPr lang="ja-JP" altLang="en-US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2" name="圖片 11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298310F0-8D60-48D1-8930-AF214A04A2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9504" y="2329620"/>
            <a:ext cx="1359271" cy="15445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1000"/>
              </a:prstClr>
            </a:outerShdw>
          </a:effectLst>
        </p:spPr>
      </p:pic>
      <p:pic>
        <p:nvPicPr>
          <p:cNvPr id="11" name="圖形 11">
            <a:extLst>
              <a:ext uri="{FF2B5EF4-FFF2-40B4-BE49-F238E27FC236}">
                <a16:creationId xmlns:a16="http://schemas.microsoft.com/office/drawing/2014/main" id="{0071F4D6-9CE6-4A2D-B710-D3B327A52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1777" y="2883237"/>
            <a:ext cx="2532906" cy="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72124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229507F8BA50F49B96D6B128D2A8CC1" ma:contentTypeVersion="7" ma:contentTypeDescription="新しいドキュメントを作成します。" ma:contentTypeScope="" ma:versionID="536b1191020bf9fa4057db9426b2194f">
  <xsd:schema xmlns:xsd="http://www.w3.org/2001/XMLSchema" xmlns:xs="http://www.w3.org/2001/XMLSchema" xmlns:p="http://schemas.microsoft.com/office/2006/metadata/properties" xmlns:ns2="87d3ebbd-6ca3-4a85-9e4c-14b927094cf2" targetNamespace="http://schemas.microsoft.com/office/2006/metadata/properties" ma:root="true" ma:fieldsID="e935e848506f539e45aa792fc22fb738" ns2:_="">
    <xsd:import namespace="87d3ebbd-6ca3-4a85-9e4c-14b927094c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ebbd-6ca3-4a85-9e4c-14b927094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678534-912E-4248-BC3D-62F59794C535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ac8a4fcf-e4b4-422d-aba4-030a969ae197"/>
    <ds:schemaRef ds:uri="d54240f0-c15d-447b-b5a0-61f6192de339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73F09D-3043-4540-B687-CDF27F4563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04E22D-BC3B-483A-9536-B3FC27690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3ebbd-6ca3-4a85-9e4c-14b927094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1673</Words>
  <Application>Microsoft Office PowerPoint</Application>
  <PresentationFormat>Widescreen</PresentationFormat>
  <Paragraphs>169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微軟正黑體</vt:lpstr>
      <vt:lpstr>ＭＳ Ｐゴシック</vt:lpstr>
      <vt:lpstr>新細明體</vt:lpstr>
      <vt:lpstr>Arial</vt:lpstr>
      <vt:lpstr>Calibri</vt:lpstr>
      <vt:lpstr>Office 佈景主題</vt:lpstr>
      <vt:lpstr>What’s new for QuWAN 2.1</vt:lpstr>
      <vt:lpstr>Agenda</vt:lpstr>
      <vt:lpstr>QuWAN2.1の新機能</vt:lpstr>
      <vt:lpstr>QuWAN 2.1における機能強化</vt:lpstr>
      <vt:lpstr>QuWAN 2.1の機能強化（続き）</vt:lpstr>
      <vt:lpstr>主な機能の紹介： QuWAN上のQVPNサーバー</vt:lpstr>
      <vt:lpstr>QuWANは、様々なプラットフォームに対応したSD-WANソリューションです</vt:lpstr>
      <vt:lpstr>QVPNはQuWANカバレッジを拡張できます</vt:lpstr>
      <vt:lpstr>QTSの場合、QuWAN展開時に自分で QBeltをセットアップする必要があります</vt:lpstr>
      <vt:lpstr>VPN接続で複数のQTSが必要な場合はどうなりますか？</vt:lpstr>
      <vt:lpstr>QuWAN + QVPNをより柔軟にし、モバイルデバイスが クラウドからQBeltをセットアップできるようにします</vt:lpstr>
      <vt:lpstr>QuWAN上のQVPNサーバーの利点</vt:lpstr>
      <vt:lpstr>GUIの紹介</vt:lpstr>
      <vt:lpstr>QuWANQVPNのクイックスタートの紹介</vt:lpstr>
      <vt:lpstr>QuWAN上にQVPNサーバーを セットアップする</vt:lpstr>
      <vt:lpstr>QuWANでQVPN QBeltユーザーを作成します</vt:lpstr>
      <vt:lpstr>QuWAN上のマネージドQVPN QBeltクライアント</vt:lpstr>
      <vt:lpstr>QuWAN QVPN通知メール</vt:lpstr>
      <vt:lpstr>QVPNクライアントで QuWAN用のQBeltをセットアップ</vt:lpstr>
      <vt:lpstr>QuWAN QBeltオンラインユーザー情報</vt:lpstr>
      <vt:lpstr>主な機能の紹介： ハブ対応</vt:lpstr>
      <vt:lpstr>なぜハブ対応が必要ですか？</vt:lpstr>
      <vt:lpstr>QuWANで役割をエッジからハブに変更可能ポートフォワーディングチェックも提供</vt:lpstr>
      <vt:lpstr>主な機能の紹介： 重複したIP検出</vt:lpstr>
      <vt:lpstr>重複したIPの検出が必要なのはなぜですか？</vt:lpstr>
      <vt:lpstr>設定が競合するIP /デバイス情報を表示</vt:lpstr>
      <vt:lpstr>QuWANがチェックする内容</vt:lpstr>
      <vt:lpstr>その他の機能</vt:lpstr>
      <vt:lpstr>ファイアウォールルールにて セグメントで送信元IPを設定が可能</vt:lpstr>
      <vt:lpstr>QoSデフォルトルールにサービスクラスを割当て</vt:lpstr>
      <vt:lpstr>レポート期間の強化</vt:lpstr>
      <vt:lpstr>QuWAN /デバイスサービスポート管理 （QNE、vRouterのみ）</vt:lpstr>
      <vt:lpstr>UXの強化</vt:lpstr>
      <vt:lpstr>ログメッセージの機能強化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for QuWAN 2.1.5</dc:title>
  <dc:creator>QNAP_Frank Liao</dc:creator>
  <cp:lastModifiedBy>Yukihito H.</cp:lastModifiedBy>
  <cp:revision>17</cp:revision>
  <dcterms:created xsi:type="dcterms:W3CDTF">2021-09-13T01:38:14Z</dcterms:created>
  <dcterms:modified xsi:type="dcterms:W3CDTF">2021-10-12T09:44:01Z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0x0101001229507F8BA50F49B96D6B128D2A8CC1</vt:lpwstr>
  </property>
</Properties>
</file>