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71" r:id="rId9"/>
    <p:sldId id="266" r:id="rId10"/>
    <p:sldId id="267" r:id="rId11"/>
    <p:sldId id="288" r:id="rId12"/>
    <p:sldId id="290" r:id="rId13"/>
    <p:sldId id="289" r:id="rId14"/>
    <p:sldId id="291" r:id="rId15"/>
    <p:sldId id="292" r:id="rId16"/>
    <p:sldId id="268" r:id="rId17"/>
    <p:sldId id="272" r:id="rId18"/>
    <p:sldId id="273" r:id="rId19"/>
    <p:sldId id="275" r:id="rId20"/>
    <p:sldId id="276" r:id="rId21"/>
    <p:sldId id="278" r:id="rId22"/>
    <p:sldId id="279" r:id="rId23"/>
    <p:sldId id="277" r:id="rId24"/>
    <p:sldId id="262" r:id="rId25"/>
    <p:sldId id="263" r:id="rId26"/>
    <p:sldId id="265" r:id="rId27"/>
    <p:sldId id="260" r:id="rId28"/>
    <p:sldId id="269" r:id="rId29"/>
    <p:sldId id="27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3" r:id="rId39"/>
  </p:sldIdLst>
  <p:sldSz cx="12192000" cy="6858000"/>
  <p:notesSz cx="6858000" cy="9144000"/>
  <p:custDataLst>
    <p:tags r:id="rId4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70B0C"/>
    <a:srgbClr val="1F3763"/>
    <a:srgbClr val="66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10140-1D84-1F24-5D62-F9FD95C67C5D}" v="847" dt="2021-09-24T07:33:05.046"/>
    <p1510:client id="{FCF21C7E-12F3-4DBF-AC62-4AA7F93F7B88}" v="565" dt="2021-09-27T02:14:01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468" y="56"/>
      </p:cViewPr>
      <p:guideLst>
        <p:guide orient="horz" pos="2273"/>
        <p:guide pos="3840"/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513B-0A21-46D7-A9FD-D1A225CC93E2}" type="datetimeFigureOut">
              <a:rPr lang="zh-TW" altLang="en-US" smtClean="0"/>
              <a:t>2021/9/24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C496-31C2-45D4-B635-8502ABB8EE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48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C496-31C2-45D4-B635-8502ABB8EE7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8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C496-31C2-45D4-B635-8502ABB8EE7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1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節肢動物, 水螅 的圖片&#10;&#10;自動產生的描述">
            <a:extLst>
              <a:ext uri="{FF2B5EF4-FFF2-40B4-BE49-F238E27FC236}">
                <a16:creationId xmlns:a16="http://schemas.microsoft.com/office/drawing/2014/main" id="{C3F5A6AD-2DBC-47F4-BBAF-8343ED0DC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005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1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68815A-BA3E-4C7F-90AA-05A24C131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169333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8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33F65A-66F5-4BC8-A487-EC2D11E3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 hidden="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0030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5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/>
              </a:rPr>
              <a:t>What’s new for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2.1</a:t>
            </a:r>
            <a:endParaRPr lang="zh-TW" altLang="en-US"/>
          </a:p>
        </p:txBody>
      </p:sp>
      <p:sp>
        <p:nvSpPr>
          <p:cNvPr id="3" name="副標題 2" hidden="1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>
                <a:ea typeface="新細明體"/>
              </a:rPr>
              <a:t>Making flexible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+ QVPN more </a:t>
            </a:r>
            <a:r>
              <a:rPr lang="en-US">
                <a:ea typeface="+mn-lt"/>
                <a:cs typeface="+mn-lt"/>
              </a:rPr>
              <a:t>flexible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0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DB2961EF-3EBB-406E-AD48-F0E8C6A50B0B}"/>
              </a:ext>
            </a:extLst>
          </p:cNvPr>
          <p:cNvCxnSpPr>
            <a:cxnSpLocks/>
          </p:cNvCxnSpPr>
          <p:nvPr/>
        </p:nvCxnSpPr>
        <p:spPr>
          <a:xfrm>
            <a:off x="1941470" y="3385065"/>
            <a:ext cx="1118925" cy="948564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7DEC201-99B0-49C7-AE71-4C3EA3762BAE}"/>
              </a:ext>
            </a:extLst>
          </p:cNvPr>
          <p:cNvCxnSpPr>
            <a:cxnSpLocks/>
          </p:cNvCxnSpPr>
          <p:nvPr/>
        </p:nvCxnSpPr>
        <p:spPr>
          <a:xfrm flipV="1">
            <a:off x="1868803" y="4610186"/>
            <a:ext cx="1165605" cy="57641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914B347B-1E8C-464D-B5B2-BA19481A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4350932"/>
            <a:ext cx="3835008" cy="221682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1AD086A-57D0-438E-984E-8A8693B8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281136"/>
            <a:ext cx="3835008" cy="221682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sz="3600">
                <a:ea typeface="微軟正黑體"/>
              </a:rPr>
              <a:t>What if need multiple QTS with VPN connections?</a:t>
            </a:r>
            <a:endParaRPr lang="zh-TW" altLang="en-US" sz="3600">
              <a:ea typeface="微軟正黑體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D4F8428-0E1C-4420-9A60-B87FB402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17" name="直線接點 16"/>
          <p:cNvCxnSpPr>
            <a:cxnSpLocks/>
            <a:stCxn id="25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 descr="一張含有 電腦 的圖片&#10;&#10;自動產生的描述">
            <a:extLst>
              <a:ext uri="{FF2B5EF4-FFF2-40B4-BE49-F238E27FC236}">
                <a16:creationId xmlns:a16="http://schemas.microsoft.com/office/drawing/2014/main" id="{DEF06514-5A12-4912-BD6F-D3B0F251C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20" name="直線接點 19"/>
          <p:cNvCxnSpPr>
            <a:cxnSpLocks/>
            <a:stCxn id="40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cxnSpLocks/>
          </p:cNvCxnSpPr>
          <p:nvPr/>
        </p:nvCxnSpPr>
        <p:spPr>
          <a:xfrm flipH="1">
            <a:off x="8083604" y="2528047"/>
            <a:ext cx="361149" cy="16401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cxnSpLocks/>
            <a:stCxn id="21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25" idx="3"/>
            <a:endCxn id="40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cxnSpLocks/>
            <a:stCxn id="25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圖說文字 59"/>
          <p:cNvSpPr/>
          <p:nvPr/>
        </p:nvSpPr>
        <p:spPr>
          <a:xfrm>
            <a:off x="426610" y="2274852"/>
            <a:ext cx="2529233" cy="86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I need to setup multiple connections for back up</a:t>
            </a:r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2851989" y="47945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2" name="圓角矩形圖說文字 61"/>
          <p:cNvSpPr/>
          <p:nvPr/>
        </p:nvSpPr>
        <p:spPr>
          <a:xfrm>
            <a:off x="398019" y="5186598"/>
            <a:ext cx="2941568" cy="112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Adding server A config…</a:t>
            </a:r>
          </a:p>
          <a:p>
            <a:pPr algn="ctr"/>
            <a:r>
              <a:rPr lang="en-US" altLang="zh-TW"/>
              <a:t>Adding server B config…</a:t>
            </a:r>
          </a:p>
          <a:p>
            <a:pPr algn="ctr"/>
            <a:r>
              <a:rPr lang="en-US" altLang="zh-TW"/>
              <a:t>Adding server C config…</a:t>
            </a:r>
            <a:endParaRPr lang="zh-TW" altLang="en-US"/>
          </a:p>
        </p:txBody>
      </p:sp>
      <p:pic>
        <p:nvPicPr>
          <p:cNvPr id="18" name="圖片 17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21" name="圖片 2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19" name="圖形 11">
            <a:extLst>
              <a:ext uri="{FF2B5EF4-FFF2-40B4-BE49-F238E27FC236}">
                <a16:creationId xmlns:a16="http://schemas.microsoft.com/office/drawing/2014/main" id="{92507189-B695-4818-9D1A-8E4563D2F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37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接點 46">
            <a:extLst>
              <a:ext uri="{FF2B5EF4-FFF2-40B4-BE49-F238E27FC236}">
                <a16:creationId xmlns:a16="http://schemas.microsoft.com/office/drawing/2014/main" id="{38FFA060-3CE0-403A-A05B-D35D8D152D9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60741" y="5236124"/>
            <a:ext cx="1399181" cy="577941"/>
          </a:xfrm>
          <a:prstGeom prst="bentConnector3">
            <a:avLst>
              <a:gd name="adj1" fmla="val 1123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>
            <a:extLst>
              <a:ext uri="{FF2B5EF4-FFF2-40B4-BE49-F238E27FC236}">
                <a16:creationId xmlns:a16="http://schemas.microsoft.com/office/drawing/2014/main" id="{77D612B8-8BC5-4E86-A139-F27A57BA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48534" y="4726527"/>
            <a:ext cx="2728825" cy="1784709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DBC37A09-DFB4-4E8A-80F7-EAE90D14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129025"/>
            <a:ext cx="3835008" cy="250817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492537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zh-TW" sz="3600">
                <a:ea typeface="微軟正黑體"/>
              </a:rPr>
              <a:t>We can make </a:t>
            </a:r>
            <a:r>
              <a:rPr lang="en-US" altLang="zh-TW" sz="3600" err="1">
                <a:ea typeface="微軟正黑體"/>
              </a:rPr>
              <a:t>QuWAN</a:t>
            </a:r>
            <a:r>
              <a:rPr lang="en-US" altLang="zh-TW" sz="3600">
                <a:ea typeface="微軟正黑體"/>
              </a:rPr>
              <a:t> + QVPN more flexible now, help mobile device setup </a:t>
            </a:r>
            <a:r>
              <a:rPr lang="en-US" altLang="zh-TW" sz="3600" err="1">
                <a:ea typeface="微軟正黑體"/>
              </a:rPr>
              <a:t>QBelt</a:t>
            </a:r>
            <a:r>
              <a:rPr lang="en-US" altLang="zh-TW" sz="3600">
                <a:ea typeface="微軟正黑體"/>
              </a:rPr>
              <a:t> from cloud</a:t>
            </a:r>
            <a:endParaRPr lang="zh-TW" altLang="en-US" sz="3600">
              <a:ea typeface="微軟正黑體"/>
              <a:cs typeface="Arial"/>
            </a:endParaRPr>
          </a:p>
        </p:txBody>
      </p:sp>
      <p:sp>
        <p:nvSpPr>
          <p:cNvPr id="60" name="圓角矩形圖說文字 59"/>
          <p:cNvSpPr/>
          <p:nvPr/>
        </p:nvSpPr>
        <p:spPr>
          <a:xfrm>
            <a:off x="461301" y="2020152"/>
            <a:ext cx="2731465" cy="150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Great! I don’t need setup a lot and don’t need to decide which server I have to connect.</a:t>
            </a:r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2" y="4982079"/>
            <a:ext cx="2728825" cy="1663971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8911396" y="5522744"/>
            <a:ext cx="1473720" cy="843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Hey, use this config</a:t>
            </a:r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9692240-3F57-4894-9248-36C9660D4F79}"/>
              </a:ext>
            </a:extLst>
          </p:cNvPr>
          <p:cNvCxnSpPr>
            <a:cxnSpLocks/>
          </p:cNvCxnSpPr>
          <p:nvPr/>
        </p:nvCxnSpPr>
        <p:spPr>
          <a:xfrm>
            <a:off x="1827033" y="3469217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38323D8-996B-4B87-ACD8-18FD4C34B548}"/>
              </a:ext>
            </a:extLst>
          </p:cNvPr>
          <p:cNvCxnSpPr>
            <a:cxnSpLocks/>
          </p:cNvCxnSpPr>
          <p:nvPr/>
        </p:nvCxnSpPr>
        <p:spPr>
          <a:xfrm flipV="1">
            <a:off x="9635779" y="4677050"/>
            <a:ext cx="12477" cy="70924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2398F898-1A59-4A29-BD17-970F8BCD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2DB1030-4641-49A5-BAE3-E5BD8CCF7C0A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 descr="一張含有 電腦 的圖片&#10;&#10;自動產生的描述">
            <a:extLst>
              <a:ext uri="{FF2B5EF4-FFF2-40B4-BE49-F238E27FC236}">
                <a16:creationId xmlns:a16="http://schemas.microsoft.com/office/drawing/2014/main" id="{EF3FE3E0-6892-46E7-90B2-4ADB2D404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6C02A11-704B-4465-AF60-D0320319669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735E2C0-079E-4C94-8C6A-182511CB7344}"/>
              </a:ext>
            </a:extLst>
          </p:cNvPr>
          <p:cNvCxnSpPr>
            <a:cxnSpLocks/>
          </p:cNvCxnSpPr>
          <p:nvPr/>
        </p:nvCxnSpPr>
        <p:spPr>
          <a:xfrm flipH="1">
            <a:off x="8144697" y="2529791"/>
            <a:ext cx="301924" cy="15671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BA08775-53CD-429A-8938-6C3475E3695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F839FCB-E560-4C37-AC1E-DF3E52056DA3}"/>
              </a:ext>
            </a:extLst>
          </p:cNvPr>
          <p:cNvCxnSpPr>
            <a:stCxn id="26" idx="3"/>
            <a:endCxn id="28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6595C0E0-D7BA-44AF-ABDD-12DA0F096FE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E8D9B6B-4CD3-4DA4-9837-35FA2EA512BF}"/>
              </a:ext>
            </a:extLst>
          </p:cNvPr>
          <p:cNvSpPr txBox="1"/>
          <p:nvPr/>
        </p:nvSpPr>
        <p:spPr>
          <a:xfrm>
            <a:off x="2851989" y="47945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37" name="圖片 36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D3ED116-010F-47F6-8A6A-3B0DFC8647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8" name="圖片 37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66CCE0B-5D93-4505-83A0-9F74770496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9" name="圖形 11">
            <a:extLst>
              <a:ext uri="{FF2B5EF4-FFF2-40B4-BE49-F238E27FC236}">
                <a16:creationId xmlns:a16="http://schemas.microsoft.com/office/drawing/2014/main" id="{51F8C2E7-B8F1-4E90-9561-876E537A1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354B3623-883F-4BCE-AD68-C78D2422929A}"/>
              </a:ext>
            </a:extLst>
          </p:cNvPr>
          <p:cNvCxnSpPr>
            <a:cxnSpLocks/>
            <a:endCxn id="18" idx="3"/>
          </p:cNvCxnSpPr>
          <p:nvPr/>
        </p:nvCxnSpPr>
        <p:spPr>
          <a:xfrm rot="5400000">
            <a:off x="7116934" y="4929997"/>
            <a:ext cx="1155881" cy="612254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1032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EB7D3E6-2846-4AAD-A3B7-35D75EBBB459}"/>
              </a:ext>
            </a:extLst>
          </p:cNvPr>
          <p:cNvSpPr/>
          <p:nvPr/>
        </p:nvSpPr>
        <p:spPr>
          <a:xfrm rot="16200000">
            <a:off x="4550589" y="-2280538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CEB1FE7-986E-42D7-B9D2-DDACFCF4A5F3}"/>
              </a:ext>
            </a:extLst>
          </p:cNvPr>
          <p:cNvSpPr/>
          <p:nvPr/>
        </p:nvSpPr>
        <p:spPr>
          <a:xfrm rot="16200000">
            <a:off x="4550589" y="-1310611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CF1385A-4BFD-43FC-B231-2B55CF0E69D8}"/>
              </a:ext>
            </a:extLst>
          </p:cNvPr>
          <p:cNvSpPr/>
          <p:nvPr/>
        </p:nvSpPr>
        <p:spPr>
          <a:xfrm rot="16200000">
            <a:off x="4550589" y="-331008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8953F0F-FADA-49D9-B9B0-968B06B4F795}"/>
              </a:ext>
            </a:extLst>
          </p:cNvPr>
          <p:cNvSpPr/>
          <p:nvPr/>
        </p:nvSpPr>
        <p:spPr>
          <a:xfrm rot="16200000">
            <a:off x="4379994" y="819187"/>
            <a:ext cx="879863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/>
              <a:t>The advantage of QVPN server on </a:t>
            </a:r>
            <a:r>
              <a:rPr lang="en-US" altLang="zh-TW" sz="4000" err="1"/>
              <a:t>QuWAN</a:t>
            </a:r>
            <a:endParaRPr lang="zh-TW" altLang="en-US" sz="4000"/>
          </a:p>
        </p:txBody>
      </p:sp>
      <p:sp>
        <p:nvSpPr>
          <p:cNvPr id="5" name="文字方塊 4"/>
          <p:cNvSpPr txBox="1"/>
          <p:nvPr/>
        </p:nvSpPr>
        <p:spPr>
          <a:xfrm>
            <a:off x="748145" y="1715825"/>
            <a:ext cx="8289977" cy="364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Can centralized user account management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Can setup multiple QVPN server at the same time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Can manage QVPN server at the same time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Can monitor client's connection info on cloud directly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User don’t need to remember a lot of IP address for server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Auto health check to decide which server is suitable for QVPN client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>
                <a:solidFill>
                  <a:schemeClr val="bg1"/>
                </a:solidFill>
              </a:rPr>
              <a:t>Keep manual options for user to choose which QVPN server they like to connected(on QVPN client)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48145" y="5673558"/>
            <a:ext cx="864416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>
                <a:solidFill>
                  <a:srgbClr val="66FFCC"/>
                </a:solidFill>
                <a:ea typeface="新細明體"/>
              </a:rPr>
              <a:t>Notice:</a:t>
            </a:r>
            <a:r>
              <a:rPr lang="en-US" altLang="zh-TW">
                <a:solidFill>
                  <a:schemeClr val="bg1"/>
                </a:solidFill>
                <a:ea typeface="新細明體"/>
              </a:rPr>
              <a:t> </a:t>
            </a:r>
          </a:p>
          <a:p>
            <a:r>
              <a:rPr lang="en-US" altLang="zh-TW" err="1">
                <a:solidFill>
                  <a:schemeClr val="bg1"/>
                </a:solidFill>
                <a:ea typeface="新細明體"/>
              </a:rPr>
              <a:t>QuWAN</a:t>
            </a:r>
            <a:r>
              <a:rPr lang="en-US" altLang="zh-TW">
                <a:solidFill>
                  <a:schemeClr val="bg1"/>
                </a:solidFill>
                <a:ea typeface="新細明體"/>
              </a:rPr>
              <a:t> 2.1 QVPN server support on the QNE/QTS and </a:t>
            </a:r>
            <a:r>
              <a:rPr lang="en-US" altLang="zh-TW" err="1">
                <a:solidFill>
                  <a:schemeClr val="bg1"/>
                </a:solidFill>
                <a:ea typeface="新細明體"/>
              </a:rPr>
              <a:t>QuWAN</a:t>
            </a:r>
            <a:r>
              <a:rPr lang="en-US" altLang="zh-TW">
                <a:solidFill>
                  <a:schemeClr val="bg1"/>
                </a:solidFill>
                <a:ea typeface="新細明體"/>
              </a:rPr>
              <a:t> </a:t>
            </a:r>
            <a:r>
              <a:rPr lang="en-US" altLang="zh-TW" err="1">
                <a:solidFill>
                  <a:schemeClr val="bg1"/>
                </a:solidFill>
                <a:ea typeface="新細明體"/>
              </a:rPr>
              <a:t>vRouter</a:t>
            </a:r>
            <a:r>
              <a:rPr lang="en-US" altLang="zh-TW">
                <a:solidFill>
                  <a:schemeClr val="bg1"/>
                </a:solidFill>
                <a:ea typeface="新細明體"/>
              </a:rPr>
              <a:t> currently</a:t>
            </a:r>
            <a:endParaRPr lang="zh-TW" altLang="en-US">
              <a:solidFill>
                <a:schemeClr val="bg1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474974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GUI introduction</a:t>
            </a: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1822869"/>
            <a:ext cx="11415712" cy="46207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8144" y="3282215"/>
            <a:ext cx="2475129" cy="1246909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112655" y="2728033"/>
            <a:ext cx="2068945" cy="341746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448800" y="2238506"/>
            <a:ext cx="2355056" cy="660400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9324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Quick start introduction for </a:t>
            </a:r>
            <a:r>
              <a:rPr lang="en-US" altLang="zh-TW" err="1"/>
              <a:t>QuWAN</a:t>
            </a:r>
            <a:r>
              <a:rPr lang="en-US" altLang="zh-TW"/>
              <a:t> QVPN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799CA6C-D5BF-426C-8A80-56DE648919A6}"/>
              </a:ext>
            </a:extLst>
          </p:cNvPr>
          <p:cNvSpPr txBox="1"/>
          <p:nvPr/>
        </p:nvSpPr>
        <p:spPr>
          <a:xfrm>
            <a:off x="6181725" y="2058085"/>
            <a:ext cx="4610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Guiding user to know how to setup the QVPN server on QuWAN</a:t>
            </a:r>
            <a:endParaRPr lang="zh-TW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7387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Setup QVPN server on </a:t>
            </a:r>
            <a:r>
              <a:rPr lang="en-US" altLang="zh-TW" err="1"/>
              <a:t>QuWAN</a:t>
            </a:r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F10E033-5C08-4CF5-AA4D-2AC536737A0F}"/>
              </a:ext>
            </a:extLst>
          </p:cNvPr>
          <p:cNvGrpSpPr/>
          <p:nvPr/>
        </p:nvGrpSpPr>
        <p:grpSpPr>
          <a:xfrm>
            <a:off x="704850" y="1804690"/>
            <a:ext cx="9830996" cy="5053310"/>
            <a:chOff x="1180502" y="1607126"/>
            <a:chExt cx="9830996" cy="505331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弧形箭號 (下彎) 12"/>
            <p:cNvSpPr/>
            <p:nvPr/>
          </p:nvSpPr>
          <p:spPr>
            <a:xfrm rot="10800000">
              <a:off x="8584079" y="5541819"/>
              <a:ext cx="2061462" cy="1118617"/>
            </a:xfrm>
            <a:prstGeom prst="curvedDownArrow">
              <a:avLst>
                <a:gd name="adj1" fmla="val 19533"/>
                <a:gd name="adj2" fmla="val 46250"/>
                <a:gd name="adj3" fmla="val 31480"/>
              </a:avLst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526DA093-852B-40DE-8F17-500C9E153611}"/>
              </a:ext>
            </a:extLst>
          </p:cNvPr>
          <p:cNvSpPr txBox="1"/>
          <p:nvPr/>
        </p:nvSpPr>
        <p:spPr>
          <a:xfrm>
            <a:off x="704850" y="1311243"/>
            <a:ext cx="9163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Press Action for each QVPN server for editting the setting </a:t>
            </a:r>
            <a:endParaRPr lang="zh-TW" altLang="en-US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5875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ea typeface="微軟正黑體"/>
              </a:rPr>
              <a:t>Create QVPN </a:t>
            </a:r>
            <a:r>
              <a:rPr lang="en-US" altLang="zh-TW" err="1">
                <a:ea typeface="微軟正黑體"/>
              </a:rPr>
              <a:t>QBelt</a:t>
            </a:r>
            <a:r>
              <a:rPr lang="en-US" altLang="zh-TW">
                <a:ea typeface="微軟正黑體"/>
              </a:rPr>
              <a:t> user on </a:t>
            </a:r>
            <a:r>
              <a:rPr lang="en-US" altLang="zh-TW" err="1">
                <a:ea typeface="微軟正黑體"/>
              </a:rPr>
              <a:t>QuWAN</a:t>
            </a:r>
            <a:endParaRPr lang="zh-TW" altLang="en-US">
              <a:ea typeface="微軟正黑體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EFACCB3-04AE-4DBA-8DA9-5A9BB7B0CBD5}"/>
              </a:ext>
            </a:extLst>
          </p:cNvPr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7F0E798-FD37-4C60-949E-87E645560FA9}"/>
              </a:ext>
            </a:extLst>
          </p:cNvPr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47974C-A808-4D67-95C3-EBA7F2A246D7}"/>
              </a:ext>
            </a:extLst>
          </p:cNvPr>
          <p:cNvSpPr txBox="1"/>
          <p:nvPr/>
        </p:nvSpPr>
        <p:spPr>
          <a:xfrm>
            <a:off x="628650" y="1485900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Add QVPN QBelt user on the Privilege setting</a:t>
            </a:r>
            <a:endParaRPr lang="zh-TW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12383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Managed QVPN </a:t>
            </a:r>
            <a:r>
              <a:rPr lang="en-US" altLang="zh-TW" err="1"/>
              <a:t>QBelt</a:t>
            </a:r>
            <a:r>
              <a:rPr lang="en-US" altLang="zh-TW"/>
              <a:t> client on </a:t>
            </a:r>
            <a:r>
              <a:rPr lang="en-US" altLang="zh-TW" err="1"/>
              <a:t>QuWAN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2" y="1380067"/>
            <a:ext cx="7276564" cy="193862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9" name="群組 8"/>
          <p:cNvGrpSpPr/>
          <p:nvPr/>
        </p:nvGrpSpPr>
        <p:grpSpPr>
          <a:xfrm>
            <a:off x="815332" y="3435010"/>
            <a:ext cx="4196678" cy="3380657"/>
            <a:chOff x="7738387" y="2743201"/>
            <a:chExt cx="4196678" cy="338065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6BB3421-2D6D-47B9-BA4C-F501CC1F14B0}"/>
              </a:ext>
            </a:extLst>
          </p:cNvPr>
          <p:cNvSpPr/>
          <p:nvPr/>
        </p:nvSpPr>
        <p:spPr>
          <a:xfrm>
            <a:off x="1994552" y="1964174"/>
            <a:ext cx="2419929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85AB9E-121E-41C8-9693-9F76A717154E}"/>
              </a:ext>
            </a:extLst>
          </p:cNvPr>
          <p:cNvSpPr/>
          <p:nvPr/>
        </p:nvSpPr>
        <p:spPr>
          <a:xfrm>
            <a:off x="7412567" y="2833426"/>
            <a:ext cx="638348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D9E48C-FF2D-48EE-9538-546D95455FAD}"/>
              </a:ext>
            </a:extLst>
          </p:cNvPr>
          <p:cNvSpPr txBox="1"/>
          <p:nvPr/>
        </p:nvSpPr>
        <p:spPr>
          <a:xfrm>
            <a:off x="5423159" y="3770842"/>
            <a:ext cx="26687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Managed QVPN QBelt user on the Privilege setting</a:t>
            </a:r>
            <a:endParaRPr lang="zh-TW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79615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/>
              <a:t>QuWAN QVPN </a:t>
            </a:r>
            <a:r>
              <a:rPr lang="en-US">
                <a:ea typeface="微軟正黑體"/>
              </a:rPr>
              <a:t>n</a:t>
            </a:r>
            <a:r>
              <a:rPr lang="en-US" altLang="zh-TW">
                <a:ea typeface="微軟正黑體"/>
              </a:rPr>
              <a:t>otification mail</a:t>
            </a:r>
            <a:endParaRPr lang="zh-TW" altLang="en-US">
              <a:ea typeface="微軟正黑體"/>
              <a:cs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735666"/>
            <a:ext cx="8400356" cy="512233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ED55389-2A82-4625-923C-E2752D1C0A5D}"/>
              </a:ext>
            </a:extLst>
          </p:cNvPr>
          <p:cNvSpPr txBox="1"/>
          <p:nvPr/>
        </p:nvSpPr>
        <p:spPr>
          <a:xfrm>
            <a:off x="628650" y="1194859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Send out the user notification mail from QuWAN directly</a:t>
            </a:r>
            <a:endParaRPr lang="zh-TW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9529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 fontScale="90000"/>
          </a:bodyPr>
          <a:lstStyle/>
          <a:p>
            <a:r>
              <a:rPr lang="en-US" altLang="zh-TW">
                <a:ea typeface="微軟正黑體"/>
              </a:rPr>
              <a:t>Setup </a:t>
            </a:r>
            <a:r>
              <a:rPr lang="en-US" altLang="zh-TW" err="1">
                <a:ea typeface="微軟正黑體"/>
              </a:rPr>
              <a:t>QBelt</a:t>
            </a:r>
            <a:r>
              <a:rPr lang="en-US" altLang="zh-TW">
                <a:ea typeface="微軟正黑體"/>
              </a:rPr>
              <a:t> for </a:t>
            </a:r>
            <a:r>
              <a:rPr lang="en-US" altLang="zh-TW" err="1">
                <a:ea typeface="微軟正黑體"/>
              </a:rPr>
              <a:t>QuWAN</a:t>
            </a:r>
            <a:r>
              <a:rPr lang="en-US" altLang="zh-TW">
                <a:ea typeface="微軟正黑體"/>
              </a:rPr>
              <a:t> on the QVPN client</a:t>
            </a:r>
            <a:endParaRPr lang="zh-TW" altLang="en-US">
              <a:ea typeface="微軟正黑體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F44593C1-7882-4C29-9CDB-0316B12AAE16}"/>
              </a:ext>
            </a:extLst>
          </p:cNvPr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B74D6-4BD9-4D5B-8F04-8B8D03317D92}"/>
              </a:ext>
            </a:extLst>
          </p:cNvPr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10196"/>
            </a:srgb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9E3C44AB-FAC6-4F48-9900-8E60A10532CE}"/>
              </a:ext>
            </a:extLst>
          </p:cNvPr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D2B3B65C-D772-4144-8949-7E9676540C60}"/>
              </a:ext>
            </a:extLst>
          </p:cNvPr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60E5CDDA-8679-4F73-96F0-708B01DD33B0}"/>
              </a:ext>
            </a:extLst>
          </p:cNvPr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15ACB92-64F2-4269-9F66-CD065F3CBA0D}"/>
              </a:ext>
            </a:extLst>
          </p:cNvPr>
          <p:cNvSpPr txBox="1"/>
          <p:nvPr/>
        </p:nvSpPr>
        <p:spPr>
          <a:xfrm>
            <a:off x="628650" y="1409700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</a:rPr>
              <a:t>Copy and past the QBelt info on the notifcation email to QVPN client</a:t>
            </a:r>
            <a:endParaRPr lang="zh-TW" altLang="en-US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63979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98237" y="1028700"/>
            <a:ext cx="4748307" cy="1070446"/>
          </a:xfrm>
        </p:spPr>
        <p:txBody>
          <a:bodyPr/>
          <a:lstStyle/>
          <a:p>
            <a:pPr algn="l"/>
            <a:r>
              <a:rPr lang="en-US" altLang="zh-TW"/>
              <a:t>Agenda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741606" y="2591858"/>
            <a:ext cx="4876087" cy="3466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  <a:ea typeface="新細明體"/>
              </a:rPr>
              <a:t>What’s new for </a:t>
            </a:r>
            <a:r>
              <a:rPr lang="en-US" altLang="zh-TW" err="1">
                <a:solidFill>
                  <a:schemeClr val="bg1"/>
                </a:solidFill>
                <a:ea typeface="新細明體"/>
              </a:rPr>
              <a:t>QuWAN</a:t>
            </a:r>
            <a:r>
              <a:rPr lang="en-US" altLang="zh-TW">
                <a:solidFill>
                  <a:schemeClr val="bg1"/>
                </a:solidFill>
                <a:ea typeface="新細明體"/>
              </a:rPr>
              <a:t> 2.1</a:t>
            </a:r>
            <a:endParaRPr lang="en-US" altLang="zh-TW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  <a:ea typeface="新細明體"/>
              </a:rPr>
              <a:t>Key feature introduction: </a:t>
            </a:r>
            <a:endParaRPr lang="en-US" altLang="zh-TW">
              <a:solidFill>
                <a:schemeClr val="bg1"/>
              </a:solidFill>
              <a:ea typeface="新細明體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  <a:ea typeface="新細明體"/>
              </a:rPr>
              <a:t>QVPN server on </a:t>
            </a:r>
            <a:r>
              <a:rPr lang="en-US" altLang="zh-TW" sz="1800" err="1">
                <a:solidFill>
                  <a:schemeClr val="bg1"/>
                </a:solidFill>
                <a:ea typeface="新細明體"/>
              </a:rPr>
              <a:t>QuWAN</a:t>
            </a:r>
            <a:endParaRPr lang="en-US" altLang="zh-TW" sz="1800">
              <a:solidFill>
                <a:schemeClr val="bg1"/>
              </a:solidFill>
              <a:ea typeface="新細明體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  <a:ea typeface="新細明體"/>
              </a:rPr>
              <a:t>Hub capable</a:t>
            </a:r>
            <a:endParaRPr lang="en-US" altLang="zh-TW" sz="1800">
              <a:solidFill>
                <a:schemeClr val="bg1"/>
              </a:solidFill>
              <a:ea typeface="新細明體"/>
              <a:cs typeface="Calibri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  <a:ea typeface="新細明體"/>
              </a:rPr>
              <a:t>Duplicated IP detect</a:t>
            </a:r>
            <a:endParaRPr lang="en-US" altLang="zh-TW" sz="1800">
              <a:solidFill>
                <a:schemeClr val="bg1"/>
              </a:solidFill>
              <a:ea typeface="新細明體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  <a:ea typeface="新細明體"/>
              </a:rPr>
              <a:t>Other features</a:t>
            </a:r>
            <a:endParaRPr lang="en-US" altLang="zh-TW">
              <a:solidFill>
                <a:schemeClr val="bg1"/>
              </a:solidFill>
              <a:ea typeface="新細明體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TW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7535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ea typeface="微軟正黑體"/>
              </a:rPr>
              <a:t>QBelt</a:t>
            </a:r>
            <a:r>
              <a:rPr lang="en-US" altLang="zh-TW">
                <a:ea typeface="微軟正黑體"/>
              </a:rPr>
              <a:t> on </a:t>
            </a:r>
            <a:r>
              <a:rPr lang="en-US" altLang="zh-TW" err="1">
                <a:ea typeface="微軟正黑體"/>
              </a:rPr>
              <a:t>QuWAN</a:t>
            </a:r>
            <a:r>
              <a:rPr lang="en-US" altLang="zh-TW">
                <a:ea typeface="微軟正黑體"/>
              </a:rPr>
              <a:t> online user info</a:t>
            </a:r>
            <a:endParaRPr lang="zh-TW" altLang="en-US">
              <a:ea typeface="微軟正黑體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7" y="1672523"/>
            <a:ext cx="2756569" cy="522727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9AE431B6-FD0C-4163-BE73-9E853963C7BA}"/>
              </a:ext>
            </a:extLst>
          </p:cNvPr>
          <p:cNvGrpSpPr/>
          <p:nvPr/>
        </p:nvGrpSpPr>
        <p:grpSpPr>
          <a:xfrm>
            <a:off x="3331984" y="3754238"/>
            <a:ext cx="8055239" cy="2019450"/>
            <a:chOff x="3870037" y="1276856"/>
            <a:chExt cx="8055239" cy="20194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AEA686-E270-43B4-A0B3-29CF638FCDAC}"/>
                </a:ext>
              </a:extLst>
            </p:cNvPr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453" y="1790039"/>
            <a:ext cx="4097770" cy="235389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C442550-A188-43F8-A6A7-23524C962696}"/>
              </a:ext>
            </a:extLst>
          </p:cNvPr>
          <p:cNvSpPr txBox="1"/>
          <p:nvPr/>
        </p:nvSpPr>
        <p:spPr>
          <a:xfrm>
            <a:off x="704850" y="1219200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微軟正黑體"/>
                <a:cs typeface="Arial"/>
              </a:rPr>
              <a:t>Check QBelt connection info on QuWAN</a:t>
            </a:r>
          </a:p>
        </p:txBody>
      </p:sp>
    </p:spTree>
    <p:extLst>
      <p:ext uri="{BB962C8B-B14F-4D97-AF65-F5344CB8AC3E}">
        <p14:creationId xmlns:p14="http://schemas.microsoft.com/office/powerpoint/2010/main" val="131479298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582333"/>
            <a:ext cx="4084868" cy="1693333"/>
          </a:xfrm>
        </p:spPr>
        <p:txBody>
          <a:bodyPr/>
          <a:lstStyle/>
          <a:p>
            <a:r>
              <a:rPr lang="en-US" altLang="zh-TW"/>
              <a:t>Key feature introduction: </a:t>
            </a:r>
            <a:br>
              <a:rPr lang="en-US" altLang="zh-TW"/>
            </a:br>
            <a:r>
              <a:rPr lang="en-US" altLang="zh-TW">
                <a:solidFill>
                  <a:srgbClr val="00FFCC"/>
                </a:solidFill>
              </a:rPr>
              <a:t>Hub capable</a:t>
            </a:r>
          </a:p>
        </p:txBody>
      </p:sp>
    </p:spTree>
    <p:extLst>
      <p:ext uri="{BB962C8B-B14F-4D97-AF65-F5344CB8AC3E}">
        <p14:creationId xmlns:p14="http://schemas.microsoft.com/office/powerpoint/2010/main" val="35407517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A4A899F8-1AB8-46B9-918D-C4C049449083}"/>
              </a:ext>
            </a:extLst>
          </p:cNvPr>
          <p:cNvSpPr/>
          <p:nvPr/>
        </p:nvSpPr>
        <p:spPr>
          <a:xfrm rot="16200000">
            <a:off x="4647860" y="-1963925"/>
            <a:ext cx="1922618" cy="9897534"/>
          </a:xfrm>
          <a:prstGeom prst="roundRect">
            <a:avLst>
              <a:gd name="adj" fmla="val 4373"/>
            </a:avLst>
          </a:prstGeom>
          <a:solidFill>
            <a:schemeClr val="accent5">
              <a:lumMod val="75000"/>
              <a:alpha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50C190A-18A2-4843-950C-7A1DA5BC706E}"/>
              </a:ext>
            </a:extLst>
          </p:cNvPr>
          <p:cNvSpPr/>
          <p:nvPr/>
        </p:nvSpPr>
        <p:spPr>
          <a:xfrm rot="16200000">
            <a:off x="4647855" y="159950"/>
            <a:ext cx="1922618" cy="9897532"/>
          </a:xfrm>
          <a:prstGeom prst="roundRect">
            <a:avLst>
              <a:gd name="adj" fmla="val 4688"/>
            </a:avLst>
          </a:prstGeom>
          <a:solidFill>
            <a:srgbClr val="33CCCC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82ABD61D-5D35-4A1A-A906-112EE963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42058" y="3755443"/>
            <a:ext cx="3072354" cy="1713379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38EE017C-D2CE-445E-9408-C789C548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6145" y="1446822"/>
            <a:ext cx="3072354" cy="171337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EEF90790-55C0-4406-A0C4-BDAA517D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9414" y="3773683"/>
            <a:ext cx="2526319" cy="1408868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EBEE07A-8225-4EAB-AFE1-4F91ECCC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9414" y="1731175"/>
            <a:ext cx="2526319" cy="140886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Why we need Hub capable?</a:t>
            </a:r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2881704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5328927" y="3577429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NAT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72784" y="3498387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device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2158135" y="2341027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>
                <a:solidFill>
                  <a:schemeClr val="bg1"/>
                </a:solidFill>
                <a:ea typeface="微軟正黑體"/>
              </a:rPr>
              <a:t>I want to be Hub</a:t>
            </a:r>
            <a:endParaRPr lang="en-US" altLang="zh-TW" sz="1600">
              <a:solidFill>
                <a:schemeClr val="bg1"/>
              </a:solidFill>
              <a:ea typeface="微軟正黑體"/>
              <a:cs typeface="Arial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8136362" y="2300048"/>
            <a:ext cx="1897503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>
                <a:solidFill>
                  <a:schemeClr val="bg1"/>
                </a:solidFill>
                <a:ea typeface="微軟正黑體"/>
              </a:rPr>
              <a:t>I don't know who you are.</a:t>
            </a:r>
            <a:endParaRPr lang="en-US" altLang="zh-TW" sz="1600">
              <a:solidFill>
                <a:schemeClr val="bg1"/>
              </a:solidFill>
              <a:ea typeface="微軟正黑體"/>
              <a:cs typeface="Arial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4949827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cxnSp>
        <p:nvCxnSpPr>
          <p:cNvPr id="10" name="直線接點 9"/>
          <p:cNvCxnSpPr>
            <a:cxnSpLocks/>
          </p:cNvCxnSpPr>
          <p:nvPr/>
        </p:nvCxnSpPr>
        <p:spPr>
          <a:xfrm>
            <a:off x="4199441" y="3186097"/>
            <a:ext cx="1227692" cy="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cxnSpLocks/>
          </p:cNvCxnSpPr>
          <p:nvPr/>
        </p:nvCxnSpPr>
        <p:spPr>
          <a:xfrm flipV="1">
            <a:off x="4199441" y="5242208"/>
            <a:ext cx="1131604" cy="12012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cxnSpLocks/>
          </p:cNvCxnSpPr>
          <p:nvPr/>
        </p:nvCxnSpPr>
        <p:spPr>
          <a:xfrm>
            <a:off x="6412381" y="3174085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6412381" y="5242208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328927" y="5672368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NAT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572784" y="5566510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device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7977874" y="4537674"/>
            <a:ext cx="1897503" cy="39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solidFill>
                  <a:schemeClr val="bg1"/>
                </a:solidFill>
              </a:rPr>
              <a:t>Sure welcome</a:t>
            </a:r>
            <a:endParaRPr lang="zh-TW" altLang="en-US" sz="1600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8553" y="28817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Before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00188" y="4966727"/>
            <a:ext cx="156671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2000" b="1" err="1">
                <a:solidFill>
                  <a:srgbClr val="66FFCC"/>
                </a:solidFill>
                <a:ea typeface="新細明體"/>
              </a:rPr>
              <a:t>QuWAN</a:t>
            </a:r>
            <a:r>
              <a:rPr lang="en-US" altLang="zh-TW" sz="2000" b="1">
                <a:solidFill>
                  <a:srgbClr val="66FFCC"/>
                </a:solidFill>
                <a:ea typeface="新細明體"/>
              </a:rPr>
              <a:t> 2.1</a:t>
            </a:r>
            <a:endParaRPr lang="zh-TW" altLang="en-US" sz="2000" b="1">
              <a:solidFill>
                <a:srgbClr val="66FFCC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42038" y="1309189"/>
            <a:ext cx="77030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微軟正黑體"/>
              </a:rPr>
              <a:t>Some devices can only be setup behind NAT. Before they can only be Edges but now they can be Hubs, to be additional nodes for Edges. </a:t>
            </a:r>
            <a:endParaRPr lang="zh-TW" alt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0400" y="6164674"/>
            <a:ext cx="719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66FFCC"/>
                </a:solidFill>
              </a:rPr>
              <a:t>Note: </a:t>
            </a:r>
            <a:r>
              <a:rPr lang="en-US" altLang="zh-TW">
                <a:solidFill>
                  <a:schemeClr val="bg1"/>
                </a:solidFill>
              </a:rPr>
              <a:t>NAT router need setup port forwarding rule for </a:t>
            </a:r>
            <a:r>
              <a:rPr lang="en-US" altLang="zh-TW" err="1">
                <a:solidFill>
                  <a:schemeClr val="bg1"/>
                </a:solidFill>
              </a:rPr>
              <a:t>QuWAN</a:t>
            </a:r>
            <a:r>
              <a:rPr lang="en-US" altLang="zh-TW">
                <a:solidFill>
                  <a:schemeClr val="bg1"/>
                </a:solidFill>
              </a:rPr>
              <a:t> service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31" name="圖形 11">
            <a:extLst>
              <a:ext uri="{FF2B5EF4-FFF2-40B4-BE49-F238E27FC236}">
                <a16:creationId xmlns:a16="http://schemas.microsoft.com/office/drawing/2014/main" id="{827CA649-63E3-45FF-A28E-42C54B94D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4913" y="2844420"/>
            <a:ext cx="2532906" cy="667103"/>
          </a:xfrm>
          <a:prstGeom prst="rect">
            <a:avLst/>
          </a:prstGeom>
        </p:spPr>
      </p:pic>
      <p:pic>
        <p:nvPicPr>
          <p:cNvPr id="32" name="圖形 11">
            <a:extLst>
              <a:ext uri="{FF2B5EF4-FFF2-40B4-BE49-F238E27FC236}">
                <a16:creationId xmlns:a16="http://schemas.microsoft.com/office/drawing/2014/main" id="{DA8490CE-C9CE-4E65-B86B-FED93C4C2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4913" y="4949827"/>
            <a:ext cx="2532906" cy="667103"/>
          </a:xfrm>
          <a:prstGeom prst="rect">
            <a:avLst/>
          </a:prstGeom>
        </p:spPr>
      </p:pic>
      <p:pic>
        <p:nvPicPr>
          <p:cNvPr id="33" name="圖形 32">
            <a:extLst>
              <a:ext uri="{FF2B5EF4-FFF2-40B4-BE49-F238E27FC236}">
                <a16:creationId xmlns:a16="http://schemas.microsoft.com/office/drawing/2014/main" id="{5171423E-78BA-48E4-AED6-2AECDCE58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45" y="2150038"/>
            <a:ext cx="1367657" cy="1367657"/>
          </a:xfrm>
          <a:prstGeom prst="rect">
            <a:avLst/>
          </a:prstGeom>
        </p:spPr>
      </p:pic>
      <p:pic>
        <p:nvPicPr>
          <p:cNvPr id="34" name="圖形 33">
            <a:extLst>
              <a:ext uri="{FF2B5EF4-FFF2-40B4-BE49-F238E27FC236}">
                <a16:creationId xmlns:a16="http://schemas.microsoft.com/office/drawing/2014/main" id="{3E61233F-617E-4ABA-8E5F-58F22FCDE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45" y="4341924"/>
            <a:ext cx="1367657" cy="1367657"/>
          </a:xfrm>
          <a:prstGeom prst="rect">
            <a:avLst/>
          </a:prstGeom>
        </p:spPr>
      </p:pic>
      <p:sp>
        <p:nvSpPr>
          <p:cNvPr id="39" name="圓角矩形圖說文字 15">
            <a:extLst>
              <a:ext uri="{FF2B5EF4-FFF2-40B4-BE49-F238E27FC236}">
                <a16:creationId xmlns:a16="http://schemas.microsoft.com/office/drawing/2014/main" id="{9B77B788-754D-431E-9E94-9765C59299D0}"/>
              </a:ext>
            </a:extLst>
          </p:cNvPr>
          <p:cNvSpPr/>
          <p:nvPr/>
        </p:nvSpPr>
        <p:spPr>
          <a:xfrm>
            <a:off x="2158135" y="4435042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1600">
                <a:solidFill>
                  <a:schemeClr val="bg1"/>
                </a:solidFill>
                <a:ea typeface="微軟正黑體"/>
              </a:rPr>
              <a:t>I want to be Hub</a:t>
            </a:r>
            <a:endParaRPr lang="en-US" altLang="zh-TW" sz="1600">
              <a:solidFill>
                <a:schemeClr val="bg1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98642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631065" y="2916250"/>
            <a:ext cx="3422578" cy="2258244"/>
            <a:chOff x="249382" y="1500957"/>
            <a:chExt cx="3422578" cy="225824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2" y="1500957"/>
              <a:ext cx="3422578" cy="225824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1597892" y="2379467"/>
              <a:ext cx="585826" cy="279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598072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altLang="zh-TW">
                <a:ea typeface="微軟正黑體"/>
                <a:cs typeface="Arial"/>
              </a:rPr>
              <a:t>Can change role from Edge to Hub on the </a:t>
            </a:r>
            <a:r>
              <a:rPr lang="en-US" altLang="zh-TW" err="1">
                <a:ea typeface="微軟正黑體"/>
                <a:cs typeface="Arial"/>
              </a:rPr>
              <a:t>QuWAN</a:t>
            </a:r>
            <a:r>
              <a:rPr lang="en-US" altLang="zh-TW">
                <a:ea typeface="微軟正黑體"/>
                <a:cs typeface="Arial"/>
              </a:rPr>
              <a:t>, also provided port forwarding check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28" y="2643910"/>
            <a:ext cx="4049165" cy="273396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6" y="2856302"/>
            <a:ext cx="3974298" cy="237813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8EA0FF90-8167-4F41-91EA-65E864C2B104}"/>
              </a:ext>
            </a:extLst>
          </p:cNvPr>
          <p:cNvSpPr/>
          <p:nvPr/>
        </p:nvSpPr>
        <p:spPr>
          <a:xfrm>
            <a:off x="7303735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41B90089-CDD5-405A-9CAA-41EC957DAC32}"/>
              </a:ext>
            </a:extLst>
          </p:cNvPr>
          <p:cNvSpPr/>
          <p:nvPr/>
        </p:nvSpPr>
        <p:spPr>
          <a:xfrm>
            <a:off x="3552954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059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2429934"/>
          </a:xfrm>
        </p:spPr>
        <p:txBody>
          <a:bodyPr/>
          <a:lstStyle/>
          <a:p>
            <a:r>
              <a:rPr lang="en-US" altLang="zh-TW"/>
              <a:t>Key feature introduction:</a:t>
            </a:r>
            <a:br>
              <a:rPr lang="en-US" altLang="zh-TW"/>
            </a:br>
            <a:r>
              <a:rPr lang="en-US" altLang="zh-TW">
                <a:solidFill>
                  <a:srgbClr val="00FFCC"/>
                </a:solidFill>
              </a:rPr>
              <a:t>Duplicated IP detect</a:t>
            </a:r>
            <a:endParaRPr lang="zh-TW" altLang="en-US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4123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, 螢幕, 甜點 的圖片&#10;&#10;自動產生的描述">
            <a:extLst>
              <a:ext uri="{FF2B5EF4-FFF2-40B4-BE49-F238E27FC236}">
                <a16:creationId xmlns:a16="http://schemas.microsoft.com/office/drawing/2014/main" id="{AFA3F380-DBFE-4F46-8EA2-21F88F460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" y="683977"/>
            <a:ext cx="9763492" cy="74397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B2E3A54-5195-43C6-ABDB-3CE5D0D3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68745" y="808610"/>
            <a:ext cx="3975114" cy="249285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6AE86DC-048A-4D31-8FB3-E6AE590F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5951" y="823197"/>
            <a:ext cx="3975114" cy="249285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Why we need duplicated IP detect?</a:t>
            </a:r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010653" y="1958831"/>
            <a:ext cx="24473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Why can’t I finish the IP setup? it is supposed to be right.</a:t>
            </a:r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711919" y="2024563"/>
            <a:ext cx="2714324" cy="87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OK, now I know the setup conflicted, but with which one?</a:t>
            </a:r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C989CC2-D08F-4310-9BC0-AA4B131C5088}"/>
              </a:ext>
            </a:extLst>
          </p:cNvPr>
          <p:cNvCxnSpPr>
            <a:cxnSpLocks/>
          </p:cNvCxnSpPr>
          <p:nvPr/>
        </p:nvCxnSpPr>
        <p:spPr>
          <a:xfrm flipH="1" flipV="1">
            <a:off x="2174240" y="3124200"/>
            <a:ext cx="853440" cy="390797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4354F2B-036B-4A8B-AAC5-583AC466535B}"/>
              </a:ext>
            </a:extLst>
          </p:cNvPr>
          <p:cNvCxnSpPr>
            <a:cxnSpLocks/>
          </p:cNvCxnSpPr>
          <p:nvPr/>
        </p:nvCxnSpPr>
        <p:spPr>
          <a:xfrm flipH="1">
            <a:off x="7115416" y="3153833"/>
            <a:ext cx="1126884" cy="644296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9627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70967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ea typeface="微軟正黑體"/>
                <a:cs typeface="Arial"/>
              </a:rPr>
              <a:t>Show you the conflicted IP/device info for the setting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583969"/>
            <a:ext cx="5692775" cy="3959225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BF0001C-1079-4CFD-BCDF-B8DA7E8D7FB6}"/>
              </a:ext>
            </a:extLst>
          </p:cNvPr>
          <p:cNvSpPr/>
          <p:nvPr/>
        </p:nvSpPr>
        <p:spPr>
          <a:xfrm>
            <a:off x="1667933" y="4165600"/>
            <a:ext cx="4148667" cy="728133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D08B264-46C1-46C0-89DD-DFD0F9915612}"/>
              </a:ext>
            </a:extLst>
          </p:cNvPr>
          <p:cNvGrpSpPr/>
          <p:nvPr/>
        </p:nvGrpSpPr>
        <p:grpSpPr>
          <a:xfrm>
            <a:off x="5985173" y="2068794"/>
            <a:ext cx="6505576" cy="3810536"/>
            <a:chOff x="6095404" y="2033540"/>
            <a:chExt cx="5921211" cy="34682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404" y="2033540"/>
              <a:ext cx="5921211" cy="346825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D7646D3-C4E4-44D3-93A7-C3F0D6F97804}"/>
                </a:ext>
              </a:extLst>
            </p:cNvPr>
            <p:cNvSpPr/>
            <p:nvPr/>
          </p:nvSpPr>
          <p:spPr>
            <a:xfrm>
              <a:off x="6853469" y="3632201"/>
              <a:ext cx="2849332" cy="49275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1016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80190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What </a:t>
            </a:r>
            <a:r>
              <a:rPr lang="en-US" altLang="zh-TW" err="1"/>
              <a:t>QuWAN</a:t>
            </a:r>
            <a:r>
              <a:rPr lang="en-US" altLang="zh-TW"/>
              <a:t> going to check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750771" y="1841499"/>
            <a:ext cx="5345229" cy="41232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</a:rPr>
              <a:t>WAN/LAN/VLAN interface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</a:rPr>
              <a:t>VPN</a:t>
            </a:r>
            <a:r>
              <a:rPr lang="zh-TW" altLang="en-US">
                <a:solidFill>
                  <a:srgbClr val="66FFCC"/>
                </a:solidFill>
              </a:rPr>
              <a:t> </a:t>
            </a:r>
            <a:r>
              <a:rPr lang="en-US" altLang="zh-TW">
                <a:solidFill>
                  <a:srgbClr val="66FFCC"/>
                </a:solidFill>
              </a:rPr>
              <a:t>server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</a:rPr>
              <a:t>Static route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rgbClr val="66FFCC"/>
                </a:solidFill>
              </a:rPr>
              <a:t>Reserved IP pool check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</a:rPr>
              <a:t>127.0.0.0/8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>
                <a:solidFill>
                  <a:schemeClr val="bg1"/>
                </a:solidFill>
              </a:rPr>
              <a:t>169.254.0.0/16</a:t>
            </a: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7180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3162297"/>
            <a:ext cx="4084868" cy="821267"/>
          </a:xfrm>
        </p:spPr>
        <p:txBody>
          <a:bodyPr/>
          <a:lstStyle/>
          <a:p>
            <a:r>
              <a:rPr lang="en-US" altLang="zh-TW"/>
              <a:t>Other features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21815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9485087" cy="1651422"/>
          </a:xfrm>
        </p:spPr>
        <p:txBody>
          <a:bodyPr>
            <a:normAutofit/>
          </a:bodyPr>
          <a:lstStyle/>
          <a:p>
            <a:r>
              <a:rPr lang="en-US" altLang="zh-TW"/>
              <a:t>Can setup segment for source IP in firewall rule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7" y="1868131"/>
            <a:ext cx="4275666" cy="47082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868131"/>
            <a:ext cx="5239037" cy="210355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660400" y="4170765"/>
            <a:ext cx="5239037" cy="24055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3724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/>
              </a:rPr>
              <a:t>What’s new for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2.1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2592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ea typeface="新細明體"/>
              </a:rPr>
              <a:t>Assign Service Class for QoS </a:t>
            </a:r>
            <a:r>
              <a:rPr lang="en-US">
                <a:ea typeface="新細明體"/>
              </a:rPr>
              <a:t>default </a:t>
            </a:r>
            <a:r>
              <a:rPr lang="en-US" altLang="zh-TW">
                <a:ea typeface="新細明體"/>
              </a:rPr>
              <a:t>rule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377"/>
            <a:ext cx="9750808" cy="54566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456D07-52AC-42D1-A3BD-CEB8ED7250FD}"/>
              </a:ext>
            </a:extLst>
          </p:cNvPr>
          <p:cNvSpPr/>
          <p:nvPr/>
        </p:nvSpPr>
        <p:spPr>
          <a:xfrm>
            <a:off x="2448559" y="4130040"/>
            <a:ext cx="1468121" cy="210566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76128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Reporting time period enhancement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" y="1697038"/>
            <a:ext cx="11275809" cy="476151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A36B84D-1BFE-4C45-8954-7F77D1F4F535}"/>
              </a:ext>
            </a:extLst>
          </p:cNvPr>
          <p:cNvSpPr/>
          <p:nvPr/>
        </p:nvSpPr>
        <p:spPr>
          <a:xfrm>
            <a:off x="1865678" y="4080510"/>
            <a:ext cx="2181854" cy="47244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726904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652214"/>
          </a:xfrm>
        </p:spPr>
        <p:txBody>
          <a:bodyPr>
            <a:normAutofit/>
          </a:bodyPr>
          <a:lstStyle/>
          <a:p>
            <a:r>
              <a:rPr lang="en-US" altLang="zh-TW" err="1"/>
              <a:t>QuWAN</a:t>
            </a:r>
            <a:r>
              <a:rPr lang="en-US" altLang="zh-TW"/>
              <a:t>/device service port management</a:t>
            </a:r>
            <a:br>
              <a:rPr lang="en-US" altLang="zh-TW"/>
            </a:br>
            <a:r>
              <a:rPr lang="en-US" altLang="zh-TW"/>
              <a:t>(QNE, </a:t>
            </a:r>
            <a:r>
              <a:rPr lang="en-US" altLang="zh-TW" err="1"/>
              <a:t>vRouter</a:t>
            </a:r>
            <a:r>
              <a:rPr lang="en-US" altLang="zh-TW"/>
              <a:t> only)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04659" y="2155645"/>
            <a:ext cx="9976282" cy="4012575"/>
            <a:chOff x="1107859" y="1707908"/>
            <a:chExt cx="9976282" cy="40125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59" y="1707908"/>
              <a:ext cx="9976282" cy="4012575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9744364" y="2835564"/>
              <a:ext cx="1339777" cy="288491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561857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5032664"/>
            <a:ext cx="11202555" cy="140031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UX enhancement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1375064"/>
            <a:ext cx="4762500" cy="36576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0727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Log message enhancement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85913"/>
            <a:ext cx="8964315" cy="5028896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894665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 hidden="1">
            <a:extLst>
              <a:ext uri="{FF2B5EF4-FFF2-40B4-BE49-F238E27FC236}">
                <a16:creationId xmlns:a16="http://schemas.microsoft.com/office/drawing/2014/main" id="{180C1485-C118-4ECE-88ED-0ADDF7D41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46425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ea typeface="新細明體"/>
              </a:rPr>
              <a:t>Enhancement in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2.1</a:t>
            </a:r>
            <a:endParaRPr lang="zh-TW" altLang="en-US"/>
          </a:p>
        </p:txBody>
      </p:sp>
      <p:sp>
        <p:nvSpPr>
          <p:cNvPr id="5" name="內容版面配置區 4" hidden="1"/>
          <p:cNvSpPr>
            <a:spLocks noGrp="1"/>
          </p:cNvSpPr>
          <p:nvPr>
            <p:ph idx="4294967295"/>
          </p:nvPr>
        </p:nvSpPr>
        <p:spPr>
          <a:xfrm>
            <a:off x="660400" y="1267191"/>
            <a:ext cx="8618354" cy="53769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600">
                <a:solidFill>
                  <a:srgbClr val="00FFCC"/>
                </a:solidFill>
                <a:ea typeface="微軟正黑體"/>
              </a:rPr>
              <a:t>QVPN server on </a:t>
            </a:r>
            <a:r>
              <a:rPr lang="en-US" altLang="zh-TW" sz="2600" err="1">
                <a:solidFill>
                  <a:srgbClr val="00FFCC"/>
                </a:solidFill>
                <a:ea typeface="微軟正黑體"/>
              </a:rPr>
              <a:t>QuWAN</a:t>
            </a:r>
            <a:endParaRPr lang="en-US" altLang="zh-TW" sz="2600">
              <a:solidFill>
                <a:srgbClr val="00FFCC"/>
              </a:solidFill>
              <a:ea typeface="微軟正黑體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Server setting, choose the Hub device in the org for QVPN server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Privilege, create/managed account and sending login information to user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  <a:ea typeface="微軟正黑體"/>
              </a:rPr>
              <a:t>Online user monitor, checking the </a:t>
            </a:r>
            <a:r>
              <a:rPr lang="en-US" altLang="zh-TW" sz="1700" err="1">
                <a:solidFill>
                  <a:schemeClr val="bg1"/>
                </a:solidFill>
                <a:ea typeface="微軟正黑體"/>
              </a:rPr>
              <a:t>QBelt</a:t>
            </a:r>
            <a:r>
              <a:rPr lang="en-US" altLang="zh-TW" sz="1700">
                <a:solidFill>
                  <a:schemeClr val="bg1"/>
                </a:solidFill>
                <a:ea typeface="微軟正黑體"/>
              </a:rPr>
              <a:t> user login information</a:t>
            </a:r>
            <a:endParaRPr lang="en-US" altLang="zh-TW" sz="170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Quick start for introducing QVPN server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Hub capable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Private IP can be Hub role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Including NAT check function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Duplicate IP detect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Notice user for wrong/duplicate IP address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Can setup segment for source IP in firewall rule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400">
                <a:solidFill>
                  <a:srgbClr val="00FFCC"/>
                </a:solidFill>
              </a:rPr>
              <a:t>Assign Service Class for QoS default rule</a:t>
            </a:r>
            <a:endParaRPr lang="en-US" sz="2400">
              <a:solidFill>
                <a:srgbClr val="00FFCC"/>
              </a:solidFill>
              <a:cs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Reporting time period enhancement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  <a:ea typeface="微軟正黑體"/>
              </a:rPr>
              <a:t>Page change will not change time period setting</a:t>
            </a:r>
            <a:endParaRPr lang="en-US" altLang="zh-TW" sz="170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Default report display time period change to 1 week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TW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內容版面配置區 4">
            <a:extLst>
              <a:ext uri="{FF2B5EF4-FFF2-40B4-BE49-F238E27FC236}">
                <a16:creationId xmlns:a16="http://schemas.microsoft.com/office/drawing/2014/main" id="{F739E943-5396-4620-8127-BA316FC7C20A}"/>
              </a:ext>
            </a:extLst>
          </p:cNvPr>
          <p:cNvSpPr txBox="1">
            <a:spLocks/>
          </p:cNvSpPr>
          <p:nvPr/>
        </p:nvSpPr>
        <p:spPr>
          <a:xfrm>
            <a:off x="508000" y="1305291"/>
            <a:ext cx="10020300" cy="5376949"/>
          </a:xfrm>
          <a:prstGeom prst="rect">
            <a:avLst/>
          </a:prstGeom>
        </p:spPr>
        <p:txBody>
          <a:bodyPr vert="horz" lIns="91440" tIns="45720" rIns="91440" bIns="45720" numCol="2" spcCol="54000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600">
                <a:solidFill>
                  <a:srgbClr val="00FFCC"/>
                </a:solidFill>
                <a:ea typeface="微軟正黑體"/>
              </a:rPr>
              <a:t>QVPN server on </a:t>
            </a:r>
            <a:r>
              <a:rPr lang="en-US" altLang="zh-TW" sz="2600" err="1">
                <a:solidFill>
                  <a:srgbClr val="00FFCC"/>
                </a:solidFill>
                <a:ea typeface="微軟正黑體"/>
              </a:rPr>
              <a:t>QuWAN</a:t>
            </a:r>
            <a:endParaRPr lang="en-US" altLang="zh-TW" sz="2600">
              <a:solidFill>
                <a:srgbClr val="00FFCC"/>
              </a:solidFill>
              <a:ea typeface="微軟正黑體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Server setting, choose the Hub device in the org for QVPN server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Privilege, create/managed account and sending login information to user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  <a:ea typeface="微軟正黑體"/>
              </a:rPr>
              <a:t>Online user monitor, checking the </a:t>
            </a:r>
            <a:r>
              <a:rPr lang="en-US" altLang="zh-TW" sz="1700" err="1">
                <a:solidFill>
                  <a:schemeClr val="bg1"/>
                </a:solidFill>
                <a:ea typeface="微軟正黑體"/>
              </a:rPr>
              <a:t>QBelt</a:t>
            </a:r>
            <a:r>
              <a:rPr lang="en-US" altLang="zh-TW" sz="1700">
                <a:solidFill>
                  <a:schemeClr val="bg1"/>
                </a:solidFill>
                <a:ea typeface="微軟正黑體"/>
              </a:rPr>
              <a:t> user login information</a:t>
            </a:r>
            <a:endParaRPr lang="en-US" altLang="zh-TW" sz="170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Quick start for introducing QVPN server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Hub capable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Private IP can be Hub role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Including NAT check function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Duplicate IP detect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Notice user for wrong/duplicate IP address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Can setup segment for source IP in firewall rule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400">
                <a:solidFill>
                  <a:srgbClr val="00FFCC"/>
                </a:solidFill>
              </a:rPr>
              <a:t>Assign Service Class for QoS default rule</a:t>
            </a:r>
            <a:endParaRPr lang="en-US" sz="2400">
              <a:solidFill>
                <a:srgbClr val="00FFCC"/>
              </a:solidFill>
              <a:cs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>
                <a:solidFill>
                  <a:srgbClr val="00FFCC"/>
                </a:solidFill>
              </a:rPr>
              <a:t>Reporting time period enhancement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  <a:ea typeface="微軟正黑體"/>
              </a:rPr>
              <a:t>Page change will not change time period setting</a:t>
            </a:r>
            <a:endParaRPr lang="en-US" altLang="zh-TW" sz="170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>
                <a:solidFill>
                  <a:schemeClr val="bg1"/>
                </a:solidFill>
              </a:rPr>
              <a:t>Default report display time period change to 1 week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TW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059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ea typeface="新細明體"/>
              </a:rPr>
              <a:t>Enhancement in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2.1(</a:t>
            </a:r>
            <a:r>
              <a:rPr lang="en-US" altLang="zh-TW" err="1">
                <a:ea typeface="新細明體"/>
              </a:rPr>
              <a:t>con’t</a:t>
            </a:r>
            <a:r>
              <a:rPr lang="en-US" altLang="zh-TW">
                <a:ea typeface="新細明體"/>
              </a:rPr>
              <a:t>)</a:t>
            </a:r>
            <a:endParaRPr lang="zh-TW" altLang="en-US">
              <a:ea typeface="新細明體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60400" y="1828799"/>
            <a:ext cx="9855200" cy="368300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err="1">
                <a:solidFill>
                  <a:srgbClr val="00FFCC"/>
                </a:solidFill>
                <a:ea typeface="微軟正黑體"/>
              </a:rPr>
              <a:t>QuWAN</a:t>
            </a:r>
            <a:r>
              <a:rPr lang="en-US" altLang="zh-TW">
                <a:solidFill>
                  <a:srgbClr val="00FFCC"/>
                </a:solidFill>
                <a:ea typeface="微軟正黑體"/>
              </a:rPr>
              <a:t>/device service port management(QNE/QTS/</a:t>
            </a:r>
            <a:r>
              <a:rPr lang="en-US" altLang="zh-TW" err="1">
                <a:solidFill>
                  <a:srgbClr val="00FFCC"/>
                </a:solidFill>
                <a:ea typeface="微軟正黑體"/>
              </a:rPr>
              <a:t>vRouter</a:t>
            </a:r>
            <a:r>
              <a:rPr lang="en-US" altLang="zh-TW">
                <a:solidFill>
                  <a:srgbClr val="00FFCC"/>
                </a:solidFill>
                <a:ea typeface="微軟正黑體"/>
              </a:rPr>
              <a:t> only)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>
                <a:solidFill>
                  <a:srgbClr val="00FFCC"/>
                </a:solidFill>
              </a:rPr>
              <a:t>UX enhancement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</a:rPr>
              <a:t>Change the color of icon on the map makes more clear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</a:rPr>
              <a:t>Device connection health display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>
                <a:solidFill>
                  <a:srgbClr val="00FFCC"/>
                </a:solidFill>
              </a:rPr>
              <a:t>Log message enhancement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</a:rPr>
              <a:t>VPN server user friendly wording for VPN connection status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TW" sz="1800">
                <a:solidFill>
                  <a:schemeClr val="bg1"/>
                </a:solidFill>
              </a:rPr>
              <a:t>VPN server format changing for user account/password changing log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altLang="zh-TW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13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246380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/>
              <a:t>Key feature introduction: </a:t>
            </a:r>
            <a:br>
              <a:rPr lang="en-US" altLang="zh-TW">
                <a:solidFill>
                  <a:srgbClr val="00FFCC"/>
                </a:solidFill>
              </a:rPr>
            </a:br>
            <a:r>
              <a:rPr lang="en-US" altLang="zh-TW">
                <a:solidFill>
                  <a:srgbClr val="00FFCC"/>
                </a:solidFill>
              </a:rPr>
              <a:t>QVPN server on </a:t>
            </a:r>
            <a:r>
              <a:rPr lang="en-US" altLang="zh-TW" err="1">
                <a:solidFill>
                  <a:srgbClr val="00FFCC"/>
                </a:solidFill>
              </a:rPr>
              <a:t>QuWAN</a:t>
            </a:r>
            <a:endParaRPr lang="en-US" altLang="zh-TW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950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0D1DB0D4-1A95-4E69-9F87-8273349710EE}"/>
              </a:ext>
            </a:extLst>
          </p:cNvPr>
          <p:cNvSpPr/>
          <p:nvPr/>
        </p:nvSpPr>
        <p:spPr>
          <a:xfrm rot="16200000">
            <a:off x="3622346" y="-1889454"/>
            <a:ext cx="4947307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6" name="肘形接點 25"/>
          <p:cNvCxnSpPr>
            <a:cxnSpLocks/>
          </p:cNvCxnSpPr>
          <p:nvPr/>
        </p:nvCxnSpPr>
        <p:spPr>
          <a:xfrm flipH="1">
            <a:off x="6675156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9841221" cy="1576135"/>
          </a:xfrm>
        </p:spPr>
        <p:txBody>
          <a:bodyPr>
            <a:normAutofit/>
          </a:bodyPr>
          <a:lstStyle/>
          <a:p>
            <a:r>
              <a:rPr lang="en-US" altLang="zh-TW" err="1"/>
              <a:t>QuWAN</a:t>
            </a:r>
            <a:r>
              <a:rPr lang="en-US" altLang="zh-TW"/>
              <a:t> is the most platform flexible SD-WAN solution</a:t>
            </a:r>
            <a:endParaRPr lang="zh-TW" altLang="en-US"/>
          </a:p>
        </p:txBody>
      </p:sp>
      <p:pic>
        <p:nvPicPr>
          <p:cNvPr id="7" name="圖片 6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755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8" name="圖片 7" descr="一張含有 電腦 的圖片&#10;&#10;自動產生的描述">
            <a:extLst>
              <a:ext uri="{FF2B5EF4-FFF2-40B4-BE49-F238E27FC236}">
                <a16:creationId xmlns:a16="http://schemas.microsoft.com/office/drawing/2014/main" id="{DEF06514-5A12-4912-BD6F-D3B0F251C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135556" y="1196998"/>
            <a:ext cx="1292168" cy="16435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260587" y="3133542"/>
            <a:ext cx="1034902" cy="1541721"/>
          </a:xfrm>
          <a:prstGeom prst="rect">
            <a:avLst/>
          </a:prstGeom>
        </p:spPr>
      </p:pic>
      <p:cxnSp>
        <p:nvCxnSpPr>
          <p:cNvPr id="3" name="肘形接點 2"/>
          <p:cNvCxnSpPr>
            <a:cxnSpLocks/>
            <a:stCxn id="7" idx="3"/>
          </p:cNvCxnSpPr>
          <p:nvPr/>
        </p:nvCxnSpPr>
        <p:spPr>
          <a:xfrm>
            <a:off x="2782026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cxnSpLocks/>
            <a:stCxn id="8" idx="3"/>
            <a:endCxn id="23" idx="1"/>
          </p:cNvCxnSpPr>
          <p:nvPr/>
        </p:nvCxnSpPr>
        <p:spPr>
          <a:xfrm flipV="1">
            <a:off x="3337465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>
            <a:cxnSpLocks/>
            <a:stCxn id="9" idx="3"/>
          </p:cNvCxnSpPr>
          <p:nvPr/>
        </p:nvCxnSpPr>
        <p:spPr>
          <a:xfrm flipV="1">
            <a:off x="3105243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cxnSpLocks/>
            <a:stCxn id="10" idx="1"/>
            <a:endCxn id="23" idx="3"/>
          </p:cNvCxnSpPr>
          <p:nvPr/>
        </p:nvCxnSpPr>
        <p:spPr>
          <a:xfrm rot="10800000" flipV="1">
            <a:off x="6494670" y="2018774"/>
            <a:ext cx="640887" cy="183682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>
            <a:cxnSpLocks/>
            <a:endCxn id="23" idx="3"/>
          </p:cNvCxnSpPr>
          <p:nvPr/>
        </p:nvCxnSpPr>
        <p:spPr>
          <a:xfrm rot="10800000">
            <a:off x="6494670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86715" y="3468206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NAS storage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86715" y="472736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QGD smart switch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86715" y="5999576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QHora</a:t>
            </a:r>
            <a:r>
              <a:rPr lang="en-US" altLang="zh-TW">
                <a:solidFill>
                  <a:schemeClr val="bg1"/>
                </a:solidFill>
              </a:rPr>
              <a:t> high speed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8317893" y="1908291"/>
            <a:ext cx="16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QMiroPlus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17894" y="3406543"/>
            <a:ext cx="14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030796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QuWAN</a:t>
            </a:r>
            <a:r>
              <a:rPr lang="en-US" altLang="zh-TW">
                <a:solidFill>
                  <a:schemeClr val="bg1"/>
                </a:solidFill>
              </a:rPr>
              <a:t> virtual machine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790422" y="4183241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>
                <a:solidFill>
                  <a:srgbClr val="66FFCC"/>
                </a:solidFill>
              </a:rPr>
              <a:t>Not Router only!</a:t>
            </a:r>
            <a:endParaRPr lang="zh-TW" altLang="en-US" sz="2800" b="1">
              <a:solidFill>
                <a:srgbClr val="66FFCC"/>
              </a:solidFill>
            </a:endParaRPr>
          </a:p>
        </p:txBody>
      </p:sp>
      <p:pic>
        <p:nvPicPr>
          <p:cNvPr id="23" name="圖形 11">
            <a:extLst>
              <a:ext uri="{FF2B5EF4-FFF2-40B4-BE49-F238E27FC236}">
                <a16:creationId xmlns:a16="http://schemas.microsoft.com/office/drawing/2014/main" id="{4B64DA92-8BAE-4F5F-9B66-0EF295A8D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1763" y="3522046"/>
            <a:ext cx="2532906" cy="667103"/>
          </a:xfrm>
          <a:prstGeom prst="rect">
            <a:avLst/>
          </a:prstGeom>
        </p:spPr>
      </p:pic>
      <p:pic>
        <p:nvPicPr>
          <p:cNvPr id="35" name="圖形 34">
            <a:extLst>
              <a:ext uri="{FF2B5EF4-FFF2-40B4-BE49-F238E27FC236}">
                <a16:creationId xmlns:a16="http://schemas.microsoft.com/office/drawing/2014/main" id="{EB93DB4A-4DAB-4C32-9A95-A18273128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270" y="5125108"/>
            <a:ext cx="2550042" cy="7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347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6DD01C70-861E-47E8-B22B-47C80B20636A}"/>
              </a:ext>
            </a:extLst>
          </p:cNvPr>
          <p:cNvSpPr/>
          <p:nvPr/>
        </p:nvSpPr>
        <p:spPr>
          <a:xfrm rot="16200000">
            <a:off x="3529714" y="-1982086"/>
            <a:ext cx="5132571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>
                <a:ea typeface="微軟正黑體"/>
              </a:rPr>
              <a:t>QVPN can expend QuWAN coverage</a:t>
            </a:r>
            <a:endParaRPr lang="zh-TW" altLang="en-US">
              <a:ea typeface="微軟正黑體"/>
            </a:endParaRPr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4D02AA8F-A87A-4F12-80DD-81365113DA69}"/>
              </a:ext>
            </a:extLst>
          </p:cNvPr>
          <p:cNvCxnSpPr>
            <a:stCxn id="96" idx="3"/>
          </p:cNvCxnSpPr>
          <p:nvPr/>
        </p:nvCxnSpPr>
        <p:spPr>
          <a:xfrm>
            <a:off x="1302118" y="2635005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接點 25">
            <a:extLst>
              <a:ext uri="{FF2B5EF4-FFF2-40B4-BE49-F238E27FC236}">
                <a16:creationId xmlns:a16="http://schemas.microsoft.com/office/drawing/2014/main" id="{7C2A3360-3634-4A6A-974A-A3C6DF14CC5A}"/>
              </a:ext>
            </a:extLst>
          </p:cNvPr>
          <p:cNvCxnSpPr>
            <a:cxnSpLocks/>
          </p:cNvCxnSpPr>
          <p:nvPr/>
        </p:nvCxnSpPr>
        <p:spPr>
          <a:xfrm flipH="1">
            <a:off x="7006833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53B23C82-F80D-463C-BE59-71BD511AE5DE}"/>
              </a:ext>
            </a:extLst>
          </p:cNvPr>
          <p:cNvCxnSpPr>
            <a:stCxn id="100" idx="3"/>
          </p:cNvCxnSpPr>
          <p:nvPr/>
        </p:nvCxnSpPr>
        <p:spPr>
          <a:xfrm>
            <a:off x="1302118" y="4484336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020EE94B-850C-4663-9895-B310AA563BE7}"/>
              </a:ext>
            </a:extLst>
          </p:cNvPr>
          <p:cNvCxnSpPr>
            <a:stCxn id="103" idx="3"/>
          </p:cNvCxnSpPr>
          <p:nvPr/>
        </p:nvCxnSpPr>
        <p:spPr>
          <a:xfrm>
            <a:off x="1302118" y="5743498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495A5C47-ACD6-4473-B635-E1D17F18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432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71" name="圖片 70" descr="一張含有 電腦 的圖片&#10;&#10;自動產生的描述">
            <a:extLst>
              <a:ext uri="{FF2B5EF4-FFF2-40B4-BE49-F238E27FC236}">
                <a16:creationId xmlns:a16="http://schemas.microsoft.com/office/drawing/2014/main" id="{80EAD87E-0E82-41A2-B4F7-89B043BD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1F49737E-3980-4CA2-B72D-68D42AC615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1C07C15C-6104-4839-A286-51E3B57C9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467233" y="1196998"/>
            <a:ext cx="1292168" cy="1643552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16B58333-88A8-499D-8A27-F9D7CAFD24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592264" y="3133542"/>
            <a:ext cx="1034902" cy="1541721"/>
          </a:xfrm>
          <a:prstGeom prst="rect">
            <a:avLst/>
          </a:prstGeom>
        </p:spPr>
      </p:pic>
      <p:cxnSp>
        <p:nvCxnSpPr>
          <p:cNvPr id="75" name="肘形接點 2">
            <a:extLst>
              <a:ext uri="{FF2B5EF4-FFF2-40B4-BE49-F238E27FC236}">
                <a16:creationId xmlns:a16="http://schemas.microsoft.com/office/drawing/2014/main" id="{1B94A3BD-FD23-4066-891A-46BC535BECDE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3113703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接點 17">
            <a:extLst>
              <a:ext uri="{FF2B5EF4-FFF2-40B4-BE49-F238E27FC236}">
                <a16:creationId xmlns:a16="http://schemas.microsoft.com/office/drawing/2014/main" id="{56915A62-3585-4AFC-A4B6-2DF2673E8786}"/>
              </a:ext>
            </a:extLst>
          </p:cNvPr>
          <p:cNvCxnSpPr>
            <a:cxnSpLocks/>
            <a:stCxn id="71" idx="3"/>
            <a:endCxn id="87" idx="1"/>
          </p:cNvCxnSpPr>
          <p:nvPr/>
        </p:nvCxnSpPr>
        <p:spPr>
          <a:xfrm flipV="1">
            <a:off x="3669142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肘形接點 20">
            <a:extLst>
              <a:ext uri="{FF2B5EF4-FFF2-40B4-BE49-F238E27FC236}">
                <a16:creationId xmlns:a16="http://schemas.microsoft.com/office/drawing/2014/main" id="{A81DD17C-2E01-4141-A392-3F3986021ACD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3436920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肘形接點 23">
            <a:extLst>
              <a:ext uri="{FF2B5EF4-FFF2-40B4-BE49-F238E27FC236}">
                <a16:creationId xmlns:a16="http://schemas.microsoft.com/office/drawing/2014/main" id="{DBB1DBE0-8856-42CB-95D5-961565E2CCCE}"/>
              </a:ext>
            </a:extLst>
          </p:cNvPr>
          <p:cNvCxnSpPr>
            <a:cxnSpLocks/>
            <a:stCxn id="73" idx="1"/>
            <a:endCxn id="87" idx="3"/>
          </p:cNvCxnSpPr>
          <p:nvPr/>
        </p:nvCxnSpPr>
        <p:spPr>
          <a:xfrm rot="10800000" flipV="1">
            <a:off x="6826347" y="2018774"/>
            <a:ext cx="640887" cy="183682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肘形接點 27">
            <a:extLst>
              <a:ext uri="{FF2B5EF4-FFF2-40B4-BE49-F238E27FC236}">
                <a16:creationId xmlns:a16="http://schemas.microsoft.com/office/drawing/2014/main" id="{77D8833D-EA3A-411B-8F21-4A4A55DD69D9}"/>
              </a:ext>
            </a:extLst>
          </p:cNvPr>
          <p:cNvCxnSpPr>
            <a:cxnSpLocks/>
            <a:endCxn id="87" idx="3"/>
          </p:cNvCxnSpPr>
          <p:nvPr/>
        </p:nvCxnSpPr>
        <p:spPr>
          <a:xfrm rot="10800000">
            <a:off x="6826347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38CAD6C-355C-4DCE-B988-D1EB49998DAD}"/>
              </a:ext>
            </a:extLst>
          </p:cNvPr>
          <p:cNvSpPr txBox="1"/>
          <p:nvPr/>
        </p:nvSpPr>
        <p:spPr>
          <a:xfrm>
            <a:off x="1468385" y="3468206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NAS storage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5BB67279-817F-4F06-BB8E-88B62F16CF62}"/>
              </a:ext>
            </a:extLst>
          </p:cNvPr>
          <p:cNvSpPr txBox="1"/>
          <p:nvPr/>
        </p:nvSpPr>
        <p:spPr>
          <a:xfrm>
            <a:off x="1532229" y="4727368"/>
            <a:ext cx="20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QGD smart switch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84DE4AAC-885D-40D9-8F62-4CD8D0507311}"/>
              </a:ext>
            </a:extLst>
          </p:cNvPr>
          <p:cNvSpPr txBox="1"/>
          <p:nvPr/>
        </p:nvSpPr>
        <p:spPr>
          <a:xfrm>
            <a:off x="1532229" y="5999576"/>
            <a:ext cx="255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QHora</a:t>
            </a:r>
            <a:r>
              <a:rPr lang="en-US" altLang="zh-TW">
                <a:solidFill>
                  <a:schemeClr val="bg1"/>
                </a:solidFill>
              </a:rPr>
              <a:t> high speed router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B1C037C0-1BBC-4FCA-94E5-457074851D92}"/>
              </a:ext>
            </a:extLst>
          </p:cNvPr>
          <p:cNvSpPr txBox="1"/>
          <p:nvPr/>
        </p:nvSpPr>
        <p:spPr>
          <a:xfrm>
            <a:off x="8649570" y="1908291"/>
            <a:ext cx="168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QMiroPlus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6D75F3C5-8A49-41BD-838A-823247E452D8}"/>
              </a:ext>
            </a:extLst>
          </p:cNvPr>
          <p:cNvSpPr txBox="1"/>
          <p:nvPr/>
        </p:nvSpPr>
        <p:spPr>
          <a:xfrm>
            <a:off x="8649571" y="3406543"/>
            <a:ext cx="14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QMiro</a:t>
            </a:r>
            <a:r>
              <a:rPr lang="en-US" altLang="zh-TW">
                <a:solidFill>
                  <a:schemeClr val="bg1"/>
                </a:solidFill>
              </a:rPr>
              <a:t> </a:t>
            </a:r>
            <a:r>
              <a:rPr lang="en-US" altLang="zh-TW" err="1">
                <a:solidFill>
                  <a:schemeClr val="bg1"/>
                </a:solidFill>
              </a:rPr>
              <a:t>wifi</a:t>
            </a:r>
            <a:r>
              <a:rPr lang="en-US" altLang="zh-TW">
                <a:solidFill>
                  <a:schemeClr val="bg1"/>
                </a:solidFill>
              </a:rPr>
              <a:t> mesh solution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D040C3A5-103B-4481-BFED-723B5AD6354D}"/>
              </a:ext>
            </a:extLst>
          </p:cNvPr>
          <p:cNvSpPr txBox="1"/>
          <p:nvPr/>
        </p:nvSpPr>
        <p:spPr>
          <a:xfrm>
            <a:off x="7467233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QNAP </a:t>
            </a:r>
            <a:r>
              <a:rPr lang="en-US" altLang="zh-TW" err="1">
                <a:solidFill>
                  <a:schemeClr val="bg1"/>
                </a:solidFill>
              </a:rPr>
              <a:t>QuWAN</a:t>
            </a:r>
            <a:r>
              <a:rPr lang="en-US" altLang="zh-TW">
                <a:solidFill>
                  <a:schemeClr val="bg1"/>
                </a:solidFill>
              </a:rPr>
              <a:t> virtual machine solution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87" name="圖形 11">
            <a:extLst>
              <a:ext uri="{FF2B5EF4-FFF2-40B4-BE49-F238E27FC236}">
                <a16:creationId xmlns:a16="http://schemas.microsoft.com/office/drawing/2014/main" id="{C0F10F20-16E5-4CFC-9888-DA567796F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3440" y="3522046"/>
            <a:ext cx="2532906" cy="667103"/>
          </a:xfrm>
          <a:prstGeom prst="rect">
            <a:avLst/>
          </a:prstGeom>
        </p:spPr>
      </p:pic>
      <p:pic>
        <p:nvPicPr>
          <p:cNvPr id="88" name="圖形 87">
            <a:extLst>
              <a:ext uri="{FF2B5EF4-FFF2-40B4-BE49-F238E27FC236}">
                <a16:creationId xmlns:a16="http://schemas.microsoft.com/office/drawing/2014/main" id="{7BD975BE-9C49-4B6E-9545-9D11EF385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1947" y="5125108"/>
            <a:ext cx="2550042" cy="763047"/>
          </a:xfrm>
          <a:prstGeom prst="rect">
            <a:avLst/>
          </a:prstGeom>
        </p:spPr>
      </p:pic>
      <p:pic>
        <p:nvPicPr>
          <p:cNvPr id="89" name="圖片 88">
            <a:extLst>
              <a:ext uri="{FF2B5EF4-FFF2-40B4-BE49-F238E27FC236}">
                <a16:creationId xmlns:a16="http://schemas.microsoft.com/office/drawing/2014/main" id="{C06ED53B-06E9-4EB7-AAE1-944F6BB9E26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491416" y="1547629"/>
            <a:ext cx="756977" cy="756977"/>
          </a:xfrm>
          <a:prstGeom prst="rect">
            <a:avLst/>
          </a:prstGeom>
        </p:spPr>
      </p:pic>
      <p:pic>
        <p:nvPicPr>
          <p:cNvPr id="90" name="圖片 89">
            <a:extLst>
              <a:ext uri="{FF2B5EF4-FFF2-40B4-BE49-F238E27FC236}">
                <a16:creationId xmlns:a16="http://schemas.microsoft.com/office/drawing/2014/main" id="{0EA66264-C9C5-4B82-A483-474BB6CD7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538467" y="3433257"/>
            <a:ext cx="756977" cy="756977"/>
          </a:xfrm>
          <a:prstGeom prst="rect">
            <a:avLst/>
          </a:prstGeom>
        </p:spPr>
      </p:pic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79AE9917-E9D2-4506-B3C0-BCADAC1CCE97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9771035" y="1926118"/>
            <a:ext cx="720381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A580DE8A-C160-404C-8E5B-9E934420C792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9886294" y="3811746"/>
            <a:ext cx="652173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2B23CD6E-BB68-4600-B1D5-9C86E3C78D5F}"/>
              </a:ext>
            </a:extLst>
          </p:cNvPr>
          <p:cNvSpPr txBox="1"/>
          <p:nvPr/>
        </p:nvSpPr>
        <p:spPr>
          <a:xfrm>
            <a:off x="10527957" y="225080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7C2DB524-A432-4B67-B5C1-74A407A687F4}"/>
              </a:ext>
            </a:extLst>
          </p:cNvPr>
          <p:cNvSpPr txBox="1"/>
          <p:nvPr/>
        </p:nvSpPr>
        <p:spPr>
          <a:xfrm>
            <a:off x="10558960" y="41828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5592F35B-D86C-4472-9B28-3BBE6E20AE4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2256516"/>
            <a:ext cx="756977" cy="756977"/>
          </a:xfrm>
          <a:prstGeom prst="rect">
            <a:avLst/>
          </a:prstGeom>
        </p:spPr>
      </p:pic>
      <p:sp>
        <p:nvSpPr>
          <p:cNvPr id="98" name="文字方塊 97">
            <a:extLst>
              <a:ext uri="{FF2B5EF4-FFF2-40B4-BE49-F238E27FC236}">
                <a16:creationId xmlns:a16="http://schemas.microsoft.com/office/drawing/2014/main" id="{4BFE0190-0115-49E3-9A1D-651FB12E39C3}"/>
              </a:ext>
            </a:extLst>
          </p:cNvPr>
          <p:cNvSpPr txBox="1"/>
          <p:nvPr/>
        </p:nvSpPr>
        <p:spPr>
          <a:xfrm>
            <a:off x="473474" y="30379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00" name="圖片 99">
            <a:extLst>
              <a:ext uri="{FF2B5EF4-FFF2-40B4-BE49-F238E27FC236}">
                <a16:creationId xmlns:a16="http://schemas.microsoft.com/office/drawing/2014/main" id="{7604ED36-B1C0-4C7F-A073-4C8F6E2F3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4105847"/>
            <a:ext cx="756977" cy="756977"/>
          </a:xfrm>
          <a:prstGeom prst="rect">
            <a:avLst/>
          </a:prstGeom>
        </p:spPr>
      </p:pic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557BE334-37CC-40C6-BF0C-6F955964BEC4}"/>
              </a:ext>
            </a:extLst>
          </p:cNvPr>
          <p:cNvSpPr txBox="1"/>
          <p:nvPr/>
        </p:nvSpPr>
        <p:spPr>
          <a:xfrm>
            <a:off x="473474" y="488726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03" name="圖片 102">
            <a:extLst>
              <a:ext uri="{FF2B5EF4-FFF2-40B4-BE49-F238E27FC236}">
                <a16:creationId xmlns:a16="http://schemas.microsoft.com/office/drawing/2014/main" id="{AF947134-F3DE-4E74-95B4-C269B2FE4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5365009"/>
            <a:ext cx="756977" cy="756977"/>
          </a:xfrm>
          <a:prstGeom prst="rect">
            <a:avLst/>
          </a:prstGeom>
        </p:spPr>
      </p:pic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F31F9AD9-378F-4ABF-8F81-C89A9E3B3AEB}"/>
              </a:ext>
            </a:extLst>
          </p:cNvPr>
          <p:cNvSpPr txBox="1"/>
          <p:nvPr/>
        </p:nvSpPr>
        <p:spPr>
          <a:xfrm>
            <a:off x="473474" y="614643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7904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651229"/>
          </a:xfrm>
        </p:spPr>
        <p:txBody>
          <a:bodyPr>
            <a:normAutofit/>
          </a:bodyPr>
          <a:lstStyle/>
          <a:p>
            <a:r>
              <a:rPr lang="en-US" altLang="zh-TW">
                <a:ea typeface="新細明體"/>
              </a:rPr>
              <a:t>For QTS you need setup </a:t>
            </a:r>
            <a:r>
              <a:rPr lang="en-US" altLang="zh-TW" err="1">
                <a:ea typeface="新細明體"/>
              </a:rPr>
              <a:t>QBelt</a:t>
            </a:r>
            <a:r>
              <a:rPr lang="en-US" altLang="zh-TW">
                <a:ea typeface="新細明體"/>
              </a:rPr>
              <a:t> by yourselves under </a:t>
            </a:r>
            <a:r>
              <a:rPr lang="en-US" altLang="zh-TW" err="1">
                <a:ea typeface="新細明體"/>
              </a:rPr>
              <a:t>QuWAN</a:t>
            </a:r>
            <a:r>
              <a:rPr lang="en-US" altLang="zh-TW">
                <a:ea typeface="新細明體"/>
              </a:rPr>
              <a:t> deployment</a:t>
            </a:r>
            <a:endParaRPr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D4F8428-0E1C-4420-9A60-B87FB402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7086" y="2945707"/>
            <a:ext cx="756977" cy="756977"/>
          </a:xfrm>
          <a:prstGeom prst="rect">
            <a:avLst/>
          </a:prstGeom>
        </p:spPr>
      </p:pic>
      <p:cxnSp>
        <p:nvCxnSpPr>
          <p:cNvPr id="17" name="直線接點 16"/>
          <p:cNvCxnSpPr>
            <a:cxnSpLocks/>
            <a:stCxn id="25" idx="3"/>
          </p:cNvCxnSpPr>
          <p:nvPr/>
        </p:nvCxnSpPr>
        <p:spPr>
          <a:xfrm>
            <a:off x="2214063" y="3324196"/>
            <a:ext cx="2616170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1416228" y="25268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QVPN</a:t>
            </a:r>
            <a:endParaRPr lang="zh-TW" altLang="en-US">
              <a:solidFill>
                <a:schemeClr val="bg1"/>
              </a:solidFill>
            </a:endParaRPr>
          </a:p>
        </p:txBody>
      </p:sp>
      <p:cxnSp>
        <p:nvCxnSpPr>
          <p:cNvPr id="19" name="直線接點 18"/>
          <p:cNvCxnSpPr>
            <a:cxnSpLocks/>
          </p:cNvCxnSpPr>
          <p:nvPr/>
        </p:nvCxnSpPr>
        <p:spPr>
          <a:xfrm>
            <a:off x="5668775" y="3295994"/>
            <a:ext cx="110032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260478" y="3927376"/>
            <a:ext cx="3296672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Install QVPN service</a:t>
            </a:r>
          </a:p>
          <a:p>
            <a:r>
              <a:rPr lang="en-US" altLang="zh-TW">
                <a:solidFill>
                  <a:schemeClr val="bg1"/>
                </a:solidFill>
                <a:ea typeface="新細明體"/>
                <a:cs typeface="Calibri"/>
              </a:rPr>
              <a:t>Find the IP address</a:t>
            </a:r>
          </a:p>
          <a:p>
            <a:r>
              <a:rPr lang="en-US" altLang="zh-TW">
                <a:solidFill>
                  <a:schemeClr val="bg1"/>
                </a:solidFill>
                <a:ea typeface="新細明體"/>
                <a:cs typeface="Calibri"/>
              </a:rPr>
              <a:t>Setup firewall/NAT on </a:t>
            </a:r>
            <a:r>
              <a:rPr lang="en-US" altLang="zh-TW" err="1">
                <a:solidFill>
                  <a:schemeClr val="bg1"/>
                </a:solidFill>
                <a:ea typeface="新細明體"/>
                <a:cs typeface="Calibri"/>
              </a:rPr>
              <a:t>QuWAN</a:t>
            </a:r>
            <a:endParaRPr lang="en-US" altLang="zh-TW">
              <a:solidFill>
                <a:schemeClr val="bg1"/>
              </a:solidFill>
              <a:ea typeface="新細明體"/>
              <a:cs typeface="Calibri"/>
            </a:endParaRPr>
          </a:p>
          <a:p>
            <a:r>
              <a:rPr lang="en-US" altLang="zh-TW">
                <a:solidFill>
                  <a:schemeClr val="bg1"/>
                </a:solidFill>
                <a:ea typeface="新細明體"/>
                <a:cs typeface="Calibri"/>
              </a:rPr>
              <a:t>Setup for client</a:t>
            </a:r>
            <a:endParaRPr lang="en-US" altLang="zh-TW">
              <a:solidFill>
                <a:schemeClr val="bg1"/>
              </a:solidFill>
              <a:ea typeface="新細明體"/>
            </a:endParaRPr>
          </a:p>
          <a:p>
            <a:r>
              <a:rPr lang="en-US" altLang="zh-TW">
                <a:solidFill>
                  <a:schemeClr val="bg1"/>
                </a:solidFill>
                <a:ea typeface="新細明體"/>
                <a:cs typeface="Calibri"/>
              </a:rPr>
              <a:t>Check the routing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190041" y="3975916"/>
            <a:ext cx="17235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Enter server IP</a:t>
            </a:r>
          </a:p>
          <a:p>
            <a:r>
              <a:rPr lang="en-US" altLang="zh-TW">
                <a:solidFill>
                  <a:schemeClr val="bg1"/>
                </a:solidFill>
              </a:rPr>
              <a:t>Service port</a:t>
            </a:r>
          </a:p>
          <a:p>
            <a:r>
              <a:rPr lang="en-US" altLang="zh-TW">
                <a:solidFill>
                  <a:schemeClr val="bg1"/>
                </a:solidFill>
              </a:rPr>
              <a:t>PSK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  <a:p>
            <a:r>
              <a:rPr lang="en-US" altLang="zh-TW">
                <a:solidFill>
                  <a:schemeClr val="bg1"/>
                </a:solidFill>
              </a:rPr>
              <a:t>.</a:t>
            </a:r>
          </a:p>
          <a:p>
            <a:endParaRPr lang="en-US" altLang="zh-TW">
              <a:solidFill>
                <a:schemeClr val="bg1"/>
              </a:solidFill>
            </a:endParaRPr>
          </a:p>
        </p:txBody>
      </p:sp>
      <p:pic>
        <p:nvPicPr>
          <p:cNvPr id="12" name="圖片 11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504" y="2329620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11" name="圖形 11">
            <a:extLst>
              <a:ext uri="{FF2B5EF4-FFF2-40B4-BE49-F238E27FC236}">
                <a16:creationId xmlns:a16="http://schemas.microsoft.com/office/drawing/2014/main" id="{0071F4D6-9CE6-4A2D-B710-D3B327A52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1777" y="2883237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212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E52A5CA274F7243BF9BA88FF2D33C59" ma:contentTypeVersion="11" ma:contentTypeDescription="建立新的文件。" ma:contentTypeScope="" ma:versionID="76c5f8c046c97d18ee44b3a0990d0fb0">
  <xsd:schema xmlns:xsd="http://www.w3.org/2001/XMLSchema" xmlns:xs="http://www.w3.org/2001/XMLSchema" xmlns:p="http://schemas.microsoft.com/office/2006/metadata/properties" xmlns:ns3="ac8a4fcf-e4b4-422d-aba4-030a969ae197" xmlns:ns4="d54240f0-c15d-447b-b5a0-61f6192de339" targetNamespace="http://schemas.microsoft.com/office/2006/metadata/properties" ma:root="true" ma:fieldsID="dc31b8e91faa0ea95582d7763b3a66e5" ns3:_="" ns4:_="">
    <xsd:import namespace="ac8a4fcf-e4b4-422d-aba4-030a969ae197"/>
    <xsd:import namespace="d54240f0-c15d-447b-b5a0-61f6192de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cf-e4b4-422d-aba4-030a969ae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40f0-c15d-447b-b5a0-61f6192de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73F09D-3043-4540-B687-CDF27F456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F17545-8E0A-4695-B35D-151EAE630496}">
  <ds:schemaRefs>
    <ds:schemaRef ds:uri="ac8a4fcf-e4b4-422d-aba4-030a969ae197"/>
    <ds:schemaRef ds:uri="d54240f0-c15d-447b-b5a0-61f6192de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678534-912E-4248-BC3D-62F59794C53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ac8a4fcf-e4b4-422d-aba4-030a969ae197"/>
    <ds:schemaRef ds:uri="d54240f0-c15d-447b-b5a0-61f6192de33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941</Words>
  <Application>Microsoft Office PowerPoint</Application>
  <PresentationFormat>寬螢幕</PresentationFormat>
  <Paragraphs>157</Paragraphs>
  <Slides>35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佈景主題</vt:lpstr>
      <vt:lpstr>What’s new for QuWAN 2.1</vt:lpstr>
      <vt:lpstr>Agenda</vt:lpstr>
      <vt:lpstr>What’s new for QuWAN 2.1</vt:lpstr>
      <vt:lpstr>Enhancement in QuWAN 2.1</vt:lpstr>
      <vt:lpstr>Enhancement in QuWAN 2.1(con’t)</vt:lpstr>
      <vt:lpstr>Key feature introduction:  QVPN server on QuWAN</vt:lpstr>
      <vt:lpstr>QuWAN is the most platform flexible SD-WAN solution</vt:lpstr>
      <vt:lpstr>QVPN can expend QuWAN coverage</vt:lpstr>
      <vt:lpstr>For QTS you need setup QBelt by yourselves under QuWAN deployment</vt:lpstr>
      <vt:lpstr>What if need multiple QTS with VPN connections?</vt:lpstr>
      <vt:lpstr>We can make QuWAN + QVPN more flexible now, help mobile device setup QBelt from cloud</vt:lpstr>
      <vt:lpstr>The advantage of QVPN server on QuWAN</vt:lpstr>
      <vt:lpstr>GUI introduction</vt:lpstr>
      <vt:lpstr>Quick start introduction for QuWAN QVPN</vt:lpstr>
      <vt:lpstr>Setup QVPN server on QuWAN</vt:lpstr>
      <vt:lpstr>Create QVPN QBelt user on QuWAN</vt:lpstr>
      <vt:lpstr>Managed QVPN QBelt client on QuWAN</vt:lpstr>
      <vt:lpstr>QuWAN QVPN notification mail</vt:lpstr>
      <vt:lpstr>Setup QBelt for QuWAN on the QVPN client</vt:lpstr>
      <vt:lpstr>QBelt on QuWAN online user info</vt:lpstr>
      <vt:lpstr>Key feature introduction:  Hub capable</vt:lpstr>
      <vt:lpstr>Why we need Hub capable?</vt:lpstr>
      <vt:lpstr>Can change role from Edge to Hub on the QuWAN, also provided port forwarding check</vt:lpstr>
      <vt:lpstr>Key feature introduction: Duplicated IP detect</vt:lpstr>
      <vt:lpstr>Why we need duplicated IP detect?</vt:lpstr>
      <vt:lpstr>Show you the conflicted IP/device info for the setting</vt:lpstr>
      <vt:lpstr>What QuWAN going to check</vt:lpstr>
      <vt:lpstr>Other features</vt:lpstr>
      <vt:lpstr>Can setup segment for source IP in firewall rule</vt:lpstr>
      <vt:lpstr>Assign Service Class for QoS default rule</vt:lpstr>
      <vt:lpstr>Reporting time period enhancement</vt:lpstr>
      <vt:lpstr>QuWAN/device service port management (QNE, vRouter only)</vt:lpstr>
      <vt:lpstr>UX enhancement</vt:lpstr>
      <vt:lpstr>Log message enhancement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for QuWAN 2.1.5</dc:title>
  <dc:creator>QNAP_Frank Liao</dc:creator>
  <cp:lastModifiedBy>Lucas Lin 林彥呈</cp:lastModifiedBy>
  <cp:revision>1</cp:revision>
  <dcterms:created xsi:type="dcterms:W3CDTF">2021-09-13T01:38:14Z</dcterms:created>
  <dcterms:modified xsi:type="dcterms:W3CDTF">2021-09-27T02:14:01Z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0x0101001E52A5CA274F7243BF9BA88FF2D33C59</vt:lpwstr>
  </property>
</Properties>
</file>