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71" r:id="rId9"/>
    <p:sldId id="266" r:id="rId10"/>
    <p:sldId id="267" r:id="rId11"/>
    <p:sldId id="288" r:id="rId12"/>
    <p:sldId id="290" r:id="rId13"/>
    <p:sldId id="289" r:id="rId14"/>
    <p:sldId id="291" r:id="rId15"/>
    <p:sldId id="292" r:id="rId16"/>
    <p:sldId id="268" r:id="rId17"/>
    <p:sldId id="272" r:id="rId18"/>
    <p:sldId id="273" r:id="rId19"/>
    <p:sldId id="275" r:id="rId20"/>
    <p:sldId id="276" r:id="rId21"/>
    <p:sldId id="278" r:id="rId22"/>
    <p:sldId id="279" r:id="rId23"/>
    <p:sldId id="277" r:id="rId24"/>
    <p:sldId id="262" r:id="rId25"/>
    <p:sldId id="263" r:id="rId26"/>
    <p:sldId id="265" r:id="rId27"/>
    <p:sldId id="260" r:id="rId28"/>
    <p:sldId id="269" r:id="rId29"/>
    <p:sldId id="270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93" r:id="rId39"/>
  </p:sldIdLst>
  <p:sldSz cx="12192000" cy="6858000"/>
  <p:notesSz cx="6858000" cy="9144000"/>
  <p:custDataLst>
    <p:tags r:id="rId40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712" userDrawn="1">
          <p15:clr>
            <a:srgbClr val="A4A3A4"/>
          </p15:clr>
        </p15:guide>
        <p15:guide id="7" orient="horz" pos="3928" userDrawn="1">
          <p15:clr>
            <a:srgbClr val="A4A3A4"/>
          </p15:clr>
        </p15:guide>
        <p15:guide id="8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296" y="244"/>
      </p:cViewPr>
      <p:guideLst>
        <p:guide orient="horz" pos="2288"/>
        <p:guide pos="3840"/>
        <p:guide pos="416"/>
        <p:guide pos="7287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070446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B7CDF43-DFE1-4BF6-8A3B-E21BAC06C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2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節肢動物, 水螅 的圖片&#10;&#10;自動產生的描述">
            <a:extLst>
              <a:ext uri="{FF2B5EF4-FFF2-40B4-BE49-F238E27FC236}">
                <a16:creationId xmlns:a16="http://schemas.microsoft.com/office/drawing/2014/main" id="{C3F5A6AD-2DBC-47F4-BBAF-8343ED0DC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070446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30051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C7B0504-5876-479D-B381-673D7697A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070446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4212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C68815A-BA3E-4C7F-90AA-05A24C131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31065" y="2463799"/>
            <a:ext cx="4084868" cy="1693333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95987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133F65A-66F5-4BC8-A487-EC2D11E35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 hidden="1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070446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0030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58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What’s new for </a:t>
            </a:r>
            <a:r>
              <a:rPr lang="en-US" altLang="zh-TW" err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2.1</a:t>
            </a:r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" name="副標題 2" hidden="1"/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Making flexible </a:t>
            </a:r>
            <a:r>
              <a:rPr lang="en-US" altLang="zh-TW" err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+ QVPN more </a:t>
            </a:r>
            <a:r>
              <a:rPr lang="en-US"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flexible</a:t>
            </a:r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0425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 sz="400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如果同時有多台QTS設備QBelt連線需求呢</a:t>
            </a:r>
            <a:r>
              <a:rPr lang="en-US" altLang="zh-TW" sz="400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?</a:t>
            </a:r>
            <a:endParaRPr lang="zh-TW" altLang="en-US" sz="4000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59F69937-6163-4313-98D0-A9CEDEDF49E0}"/>
              </a:ext>
            </a:extLst>
          </p:cNvPr>
          <p:cNvCxnSpPr>
            <a:cxnSpLocks/>
          </p:cNvCxnSpPr>
          <p:nvPr/>
        </p:nvCxnSpPr>
        <p:spPr>
          <a:xfrm>
            <a:off x="1941470" y="3385065"/>
            <a:ext cx="1118925" cy="948564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773400D8-1C1C-48DA-8EAE-771F25B97E3F}"/>
              </a:ext>
            </a:extLst>
          </p:cNvPr>
          <p:cNvCxnSpPr>
            <a:cxnSpLocks/>
          </p:cNvCxnSpPr>
          <p:nvPr/>
        </p:nvCxnSpPr>
        <p:spPr>
          <a:xfrm flipV="1">
            <a:off x="1868803" y="4610186"/>
            <a:ext cx="1165605" cy="576413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>
            <a:extLst>
              <a:ext uri="{FF2B5EF4-FFF2-40B4-BE49-F238E27FC236}">
                <a16:creationId xmlns:a16="http://schemas.microsoft.com/office/drawing/2014/main" id="{0A7A5799-2603-41E2-9695-D9BA57CE33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95421" y="4350932"/>
            <a:ext cx="3835008" cy="2216827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040ED1EE-9A68-4049-9BB9-528D1DEB3E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95421" y="1281136"/>
            <a:ext cx="3835008" cy="2216827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31A27F76-F956-4B22-B806-51CA244D56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92846" y="4039676"/>
            <a:ext cx="756977" cy="756977"/>
          </a:xfrm>
          <a:prstGeom prst="rect">
            <a:avLst/>
          </a:prstGeom>
        </p:spPr>
      </p:pic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F68F66AF-84B7-4D50-B84A-FFECA9BC72D4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3649823" y="4380433"/>
            <a:ext cx="2106138" cy="37732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圖片 28" descr="一張含有 電腦 的圖片&#10;&#10;自動產生的描述">
            <a:extLst>
              <a:ext uri="{FF2B5EF4-FFF2-40B4-BE49-F238E27FC236}">
                <a16:creationId xmlns:a16="http://schemas.microsoft.com/office/drawing/2014/main" id="{DF034F0C-EBED-438C-A762-1B4CBE97D0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444" y="2468477"/>
            <a:ext cx="2144338" cy="3615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5CF99F55-83F6-42CD-9A04-BC18931D3FED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5524782" y="2649269"/>
            <a:ext cx="2404298" cy="151896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06D5FF39-797C-4E6A-A499-FBFB87364399}"/>
              </a:ext>
            </a:extLst>
          </p:cNvPr>
          <p:cNvCxnSpPr>
            <a:cxnSpLocks/>
          </p:cNvCxnSpPr>
          <p:nvPr/>
        </p:nvCxnSpPr>
        <p:spPr>
          <a:xfrm flipH="1">
            <a:off x="8083604" y="2528047"/>
            <a:ext cx="361149" cy="164019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B4F4F307-A96D-4625-91C7-D9B23F49F6EA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6616361" y="4391654"/>
            <a:ext cx="1384639" cy="764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8BB3201D-E2B3-45F1-8366-37231BB0C339}"/>
              </a:ext>
            </a:extLst>
          </p:cNvPr>
          <p:cNvCxnSpPr>
            <a:stCxn id="27" idx="3"/>
            <a:endCxn id="29" idx="2"/>
          </p:cNvCxnSpPr>
          <p:nvPr/>
        </p:nvCxnSpPr>
        <p:spPr>
          <a:xfrm flipV="1">
            <a:off x="3649823" y="2830061"/>
            <a:ext cx="802790" cy="1588104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D9909B3D-99A1-4EB1-97C1-EDB1C684C31C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3649823" y="2358453"/>
            <a:ext cx="4639044" cy="2059712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圓角矩形圖說文字 59">
            <a:extLst>
              <a:ext uri="{FF2B5EF4-FFF2-40B4-BE49-F238E27FC236}">
                <a16:creationId xmlns:a16="http://schemas.microsoft.com/office/drawing/2014/main" id="{BC108730-88BF-4903-A5EF-CAD242CD728F}"/>
              </a:ext>
            </a:extLst>
          </p:cNvPr>
          <p:cNvSpPr/>
          <p:nvPr/>
        </p:nvSpPr>
        <p:spPr>
          <a:xfrm>
            <a:off x="583778" y="2317716"/>
            <a:ext cx="2529233" cy="86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altLang="en-US">
                <a:ea typeface="+mn-lt"/>
                <a:cs typeface="+mn-lt"/>
              </a:rPr>
              <a:t>我需要設定多條連線免得需要備援</a:t>
            </a:r>
            <a:endParaRPr lang="en-US">
              <a:cs typeface="Arial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8F518ADF-81B0-41E9-895A-DC03FA510F9E}"/>
              </a:ext>
            </a:extLst>
          </p:cNvPr>
          <p:cNvSpPr txBox="1"/>
          <p:nvPr/>
        </p:nvSpPr>
        <p:spPr>
          <a:xfrm>
            <a:off x="2851989" y="479458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QVPN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7" name="圓角矩形圖說文字 61">
            <a:extLst>
              <a:ext uri="{FF2B5EF4-FFF2-40B4-BE49-F238E27FC236}">
                <a16:creationId xmlns:a16="http://schemas.microsoft.com/office/drawing/2014/main" id="{CEC9EBD9-807C-4483-9774-BD4382D502DB}"/>
              </a:ext>
            </a:extLst>
          </p:cNvPr>
          <p:cNvSpPr/>
          <p:nvPr/>
        </p:nvSpPr>
        <p:spPr>
          <a:xfrm>
            <a:off x="398019" y="5186598"/>
            <a:ext cx="2941568" cy="1126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err="1">
                <a:ea typeface="微軟正黑體"/>
              </a:rPr>
              <a:t>新增</a:t>
            </a:r>
            <a:r>
              <a:rPr lang="en-US" altLang="zh-TW">
                <a:ea typeface="微軟正黑體"/>
              </a:rPr>
              <a:t> server A </a:t>
            </a:r>
            <a:r>
              <a:rPr lang="en-US" altLang="zh-TW" err="1">
                <a:ea typeface="微軟正黑體"/>
              </a:rPr>
              <a:t>設定</a:t>
            </a:r>
            <a:r>
              <a:rPr lang="en-US" altLang="zh-TW">
                <a:ea typeface="微軟正黑體"/>
              </a:rPr>
              <a:t>…</a:t>
            </a:r>
          </a:p>
          <a:p>
            <a:pPr algn="ctr"/>
            <a:r>
              <a:rPr lang="en-US" err="1">
                <a:ea typeface="微軟正黑體"/>
              </a:rPr>
              <a:t>新增</a:t>
            </a:r>
            <a:r>
              <a:rPr lang="en-US" altLang="zh-TW">
                <a:ea typeface="微軟正黑體"/>
              </a:rPr>
              <a:t> server B </a:t>
            </a:r>
            <a:r>
              <a:rPr lang="en-US" altLang="zh-TW" err="1">
                <a:ea typeface="微軟正黑體"/>
              </a:rPr>
              <a:t>設定</a:t>
            </a:r>
            <a:r>
              <a:rPr lang="en-US" altLang="zh-TW">
                <a:ea typeface="微軟正黑體"/>
              </a:rPr>
              <a:t>…</a:t>
            </a:r>
            <a:endParaRPr lang="en-US" altLang="zh-TW">
              <a:ea typeface="微軟正黑體"/>
              <a:cs typeface="Arial"/>
            </a:endParaRPr>
          </a:p>
          <a:p>
            <a:pPr algn="ctr"/>
            <a:r>
              <a:rPr lang="en-US" err="1">
                <a:ea typeface="微軟正黑體"/>
              </a:rPr>
              <a:t>新增</a:t>
            </a:r>
            <a:r>
              <a:rPr lang="en-US" altLang="zh-TW">
                <a:ea typeface="微軟正黑體"/>
              </a:rPr>
              <a:t> server C </a:t>
            </a:r>
            <a:r>
              <a:rPr lang="en-US" altLang="zh-TW" err="1">
                <a:ea typeface="微軟正黑體"/>
              </a:rPr>
              <a:t>設定</a:t>
            </a:r>
            <a:r>
              <a:rPr lang="en-US" altLang="zh-TW">
                <a:ea typeface="微軟正黑體"/>
              </a:rPr>
              <a:t>…</a:t>
            </a:r>
            <a:endParaRPr lang="zh-TW" altLang="en-US">
              <a:ea typeface="微軟正黑體"/>
              <a:cs typeface="Arial"/>
            </a:endParaRPr>
          </a:p>
        </p:txBody>
      </p:sp>
      <p:pic>
        <p:nvPicPr>
          <p:cNvPr id="38" name="圖片 37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B06FCECB-B327-4F4D-A118-8C1FF7C223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5214" y="1568356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39" name="圖片 38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8FF74B63-4AFD-483F-9EC7-09B5BA3D7C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090" y="3619388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41" name="圖形 11">
            <a:extLst>
              <a:ext uri="{FF2B5EF4-FFF2-40B4-BE49-F238E27FC236}">
                <a16:creationId xmlns:a16="http://schemas.microsoft.com/office/drawing/2014/main" id="{7328EA40-2B35-4000-8BAF-DCEF19636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6262" y="4039676"/>
            <a:ext cx="2532906" cy="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1371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271296"/>
            <a:ext cx="10929870" cy="1395681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altLang="zh-TW" sz="400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我們讓QuWAN</a:t>
            </a:r>
            <a:r>
              <a:rPr lang="en-US" altLang="zh-TW" sz="400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+ </a:t>
            </a:r>
            <a:r>
              <a:rPr lang="en-US" altLang="zh-TW" sz="400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QVPN更靈活簡易，從雲端直接幫行動置裝置設定QBelt連線</a:t>
            </a:r>
            <a:endParaRPr lang="en-US" altLang="zh-TW" sz="4000">
              <a:latin typeface="Arial"/>
              <a:ea typeface="微軟正黑體"/>
              <a:cs typeface="Arial"/>
            </a:endParaRPr>
          </a:p>
        </p:txBody>
      </p:sp>
      <p:cxnSp>
        <p:nvCxnSpPr>
          <p:cNvPr id="23" name="直線接點 46">
            <a:extLst>
              <a:ext uri="{FF2B5EF4-FFF2-40B4-BE49-F238E27FC236}">
                <a16:creationId xmlns:a16="http://schemas.microsoft.com/office/drawing/2014/main" id="{C3F1596E-D208-4BA5-AFFA-D18031B9B636}"/>
              </a:ext>
            </a:extLst>
          </p:cNvPr>
          <p:cNvCxnSpPr>
            <a:cxnSpLocks/>
            <a:stCxn id="41" idx="2"/>
            <a:endCxn id="28" idx="1"/>
          </p:cNvCxnSpPr>
          <p:nvPr/>
        </p:nvCxnSpPr>
        <p:spPr>
          <a:xfrm rot="16200000" flipH="1">
            <a:off x="3584204" y="4851051"/>
            <a:ext cx="762851" cy="1388588"/>
          </a:xfrm>
          <a:prstGeom prst="bentConnector2">
            <a:avLst/>
          </a:prstGeom>
          <a:ln w="63500">
            <a:solidFill>
              <a:srgbClr val="FFC000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>
            <a:extLst>
              <a:ext uri="{FF2B5EF4-FFF2-40B4-BE49-F238E27FC236}">
                <a16:creationId xmlns:a16="http://schemas.microsoft.com/office/drawing/2014/main" id="{097A5F07-B376-4554-9698-AE352C1126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58387" y="4267631"/>
            <a:ext cx="2728825" cy="178470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2B0266D3-4CEA-47B8-8DD0-57DAC8E4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95421" y="1129025"/>
            <a:ext cx="3835008" cy="2508176"/>
          </a:xfrm>
          <a:prstGeom prst="rect">
            <a:avLst/>
          </a:prstGeom>
        </p:spPr>
      </p:pic>
      <p:sp>
        <p:nvSpPr>
          <p:cNvPr id="27" name="圓角矩形圖說文字 59">
            <a:extLst>
              <a:ext uri="{FF2B5EF4-FFF2-40B4-BE49-F238E27FC236}">
                <a16:creationId xmlns:a16="http://schemas.microsoft.com/office/drawing/2014/main" id="{34D296B3-7DA5-40E6-8F38-AB86A63AF6BC}"/>
              </a:ext>
            </a:extLst>
          </p:cNvPr>
          <p:cNvSpPr/>
          <p:nvPr/>
        </p:nvSpPr>
        <p:spPr>
          <a:xfrm>
            <a:off x="461301" y="2020152"/>
            <a:ext cx="2731465" cy="1507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太棒了，我不需要自己設定多條</a:t>
            </a:r>
            <a:r>
              <a:rPr lang="en-US" altLang="zh-TW" err="1"/>
              <a:t>QBelt</a:t>
            </a:r>
            <a:r>
              <a:rPr lang="zh-TW" altLang="en-US"/>
              <a:t>了，也不需要決定要連那一台</a:t>
            </a:r>
            <a:r>
              <a:rPr lang="en-US" altLang="zh-TW"/>
              <a:t>server</a:t>
            </a: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3E2D72BC-CEE0-456E-BD90-F742688D2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3" y="5207492"/>
            <a:ext cx="2359160" cy="1438558"/>
          </a:xfrm>
          <a:prstGeom prst="rect">
            <a:avLst/>
          </a:prstGeom>
        </p:spPr>
      </p:pic>
      <p:sp>
        <p:nvSpPr>
          <p:cNvPr id="29" name="圓角矩形圖說文字 2">
            <a:extLst>
              <a:ext uri="{FF2B5EF4-FFF2-40B4-BE49-F238E27FC236}">
                <a16:creationId xmlns:a16="http://schemas.microsoft.com/office/drawing/2014/main" id="{7B82863E-B971-4EF7-AA1E-1F2A82C29B78}"/>
              </a:ext>
            </a:extLst>
          </p:cNvPr>
          <p:cNvSpPr/>
          <p:nvPr/>
        </p:nvSpPr>
        <p:spPr>
          <a:xfrm>
            <a:off x="8626867" y="5063848"/>
            <a:ext cx="1262484" cy="843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這是你的設定檔</a:t>
            </a:r>
            <a:endParaRPr lang="en-US" altLang="zh-TW" dirty="0">
              <a:latin typeface="Arial"/>
              <a:ea typeface="微軟正黑體"/>
              <a:cs typeface="Arial"/>
            </a:endParaRP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73CC35BE-FF3F-446E-BEF6-9EB0DE9DDD5C}"/>
              </a:ext>
            </a:extLst>
          </p:cNvPr>
          <p:cNvCxnSpPr>
            <a:cxnSpLocks/>
          </p:cNvCxnSpPr>
          <p:nvPr/>
        </p:nvCxnSpPr>
        <p:spPr>
          <a:xfrm>
            <a:off x="1827033" y="3469217"/>
            <a:ext cx="1233362" cy="864412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996B03EE-BC81-49BF-A365-1D8F8BD12FA7}"/>
              </a:ext>
            </a:extLst>
          </p:cNvPr>
          <p:cNvCxnSpPr>
            <a:cxnSpLocks/>
          </p:cNvCxnSpPr>
          <p:nvPr/>
        </p:nvCxnSpPr>
        <p:spPr>
          <a:xfrm flipH="1" flipV="1">
            <a:off x="8001001" y="4658184"/>
            <a:ext cx="1103484" cy="272012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圖片 31">
            <a:extLst>
              <a:ext uri="{FF2B5EF4-FFF2-40B4-BE49-F238E27FC236}">
                <a16:creationId xmlns:a16="http://schemas.microsoft.com/office/drawing/2014/main" id="{069BABDC-E804-4AAB-804B-A63F610D4C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92846" y="4039676"/>
            <a:ext cx="756977" cy="756977"/>
          </a:xfrm>
          <a:prstGeom prst="rect">
            <a:avLst/>
          </a:prstGeom>
        </p:spPr>
      </p:pic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1021FBDB-59AC-4980-B8D2-8CA9C85E72F8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3649823" y="4380433"/>
            <a:ext cx="2106138" cy="37732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圖片 33" descr="一張含有 電腦 的圖片&#10;&#10;自動產生的描述">
            <a:extLst>
              <a:ext uri="{FF2B5EF4-FFF2-40B4-BE49-F238E27FC236}">
                <a16:creationId xmlns:a16="http://schemas.microsoft.com/office/drawing/2014/main" id="{76CE6894-3E0E-4948-94D6-31497FDED1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444" y="2468477"/>
            <a:ext cx="2144338" cy="3615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7B8BA573-7F64-4B21-9AE7-D6CE9F1D74F2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5524782" y="2649269"/>
            <a:ext cx="2404298" cy="151896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9A70503A-CC62-46DB-907A-F6176FACE7BA}"/>
              </a:ext>
            </a:extLst>
          </p:cNvPr>
          <p:cNvCxnSpPr>
            <a:cxnSpLocks/>
          </p:cNvCxnSpPr>
          <p:nvPr/>
        </p:nvCxnSpPr>
        <p:spPr>
          <a:xfrm flipH="1">
            <a:off x="8144697" y="2529791"/>
            <a:ext cx="301924" cy="156717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A5A63748-B4F0-4A9B-A746-EE6B10500972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6616361" y="4391654"/>
            <a:ext cx="1384639" cy="764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6A7B91B2-9513-4523-84B8-0DF885EAC3F6}"/>
              </a:ext>
            </a:extLst>
          </p:cNvPr>
          <p:cNvCxnSpPr>
            <a:stCxn id="32" idx="3"/>
            <a:endCxn id="34" idx="2"/>
          </p:cNvCxnSpPr>
          <p:nvPr/>
        </p:nvCxnSpPr>
        <p:spPr>
          <a:xfrm flipV="1">
            <a:off x="3649823" y="2830061"/>
            <a:ext cx="802790" cy="1588104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1440A253-1C38-42EE-834F-F44769A43183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3649823" y="2358453"/>
            <a:ext cx="4639044" cy="2059712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98AB4A90-2C4D-42F4-A486-C46B544E8261}"/>
              </a:ext>
            </a:extLst>
          </p:cNvPr>
          <p:cNvSpPr txBox="1"/>
          <p:nvPr/>
        </p:nvSpPr>
        <p:spPr>
          <a:xfrm>
            <a:off x="2851989" y="479458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QVPN</a:t>
            </a: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42" name="圖片 41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631E0E3F-4E44-4E39-B577-8732263E37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5214" y="1568356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43" name="圖片 42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27F5DC0A-BD2C-41F2-8560-EC2AB770F9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090" y="3619388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45" name="圖形 11">
            <a:extLst>
              <a:ext uri="{FF2B5EF4-FFF2-40B4-BE49-F238E27FC236}">
                <a16:creationId xmlns:a16="http://schemas.microsoft.com/office/drawing/2014/main" id="{9D143F19-B7D4-4611-96E3-D1C4ED1744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6262" y="4039676"/>
            <a:ext cx="2532906" cy="667103"/>
          </a:xfrm>
          <a:prstGeom prst="rect">
            <a:avLst/>
          </a:prstGeom>
        </p:spPr>
      </p:pic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AC7B7068-A377-4502-A67F-CBC5552B8C42}"/>
              </a:ext>
            </a:extLst>
          </p:cNvPr>
          <p:cNvCxnSpPr>
            <a:cxnSpLocks/>
            <a:endCxn id="28" idx="3"/>
          </p:cNvCxnSpPr>
          <p:nvPr/>
        </p:nvCxnSpPr>
        <p:spPr>
          <a:xfrm rot="5400000">
            <a:off x="6875750" y="4801517"/>
            <a:ext cx="1268587" cy="981920"/>
          </a:xfrm>
          <a:prstGeom prst="bentConnector2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1032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CC02CB7E-B865-4806-99E7-9523124BCA0E}"/>
              </a:ext>
            </a:extLst>
          </p:cNvPr>
          <p:cNvSpPr/>
          <p:nvPr/>
        </p:nvSpPr>
        <p:spPr>
          <a:xfrm rot="16200000">
            <a:off x="4840445" y="-2481664"/>
            <a:ext cx="538674" cy="8957435"/>
          </a:xfrm>
          <a:prstGeom prst="roundRect">
            <a:avLst>
              <a:gd name="adj" fmla="val 4373"/>
            </a:avLst>
          </a:prstGeom>
          <a:solidFill>
            <a:srgbClr val="0099FF">
              <a:alpha val="4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57ADBEF1-3AB7-49A4-8BFE-DFDD664F1ED0}"/>
              </a:ext>
            </a:extLst>
          </p:cNvPr>
          <p:cNvSpPr/>
          <p:nvPr/>
        </p:nvSpPr>
        <p:spPr>
          <a:xfrm rot="16200000">
            <a:off x="4840445" y="-1488427"/>
            <a:ext cx="538674" cy="8957435"/>
          </a:xfrm>
          <a:prstGeom prst="roundRect">
            <a:avLst>
              <a:gd name="adj" fmla="val 4373"/>
            </a:avLst>
          </a:prstGeom>
          <a:solidFill>
            <a:srgbClr val="0099FF">
              <a:alpha val="4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9DAEB8F4-A076-4852-8DE3-7669AE40683C}"/>
              </a:ext>
            </a:extLst>
          </p:cNvPr>
          <p:cNvSpPr/>
          <p:nvPr/>
        </p:nvSpPr>
        <p:spPr>
          <a:xfrm rot="16200000">
            <a:off x="4840445" y="-509910"/>
            <a:ext cx="538674" cy="8957435"/>
          </a:xfrm>
          <a:prstGeom prst="roundRect">
            <a:avLst>
              <a:gd name="adj" fmla="val 4373"/>
            </a:avLst>
          </a:prstGeom>
          <a:solidFill>
            <a:srgbClr val="0099FF">
              <a:alpha val="4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93D282AA-E58D-4296-A133-14832E1710F9}"/>
              </a:ext>
            </a:extLst>
          </p:cNvPr>
          <p:cNvSpPr/>
          <p:nvPr/>
        </p:nvSpPr>
        <p:spPr>
          <a:xfrm rot="16200000">
            <a:off x="4840445" y="549087"/>
            <a:ext cx="538674" cy="8957435"/>
          </a:xfrm>
          <a:prstGeom prst="roundRect">
            <a:avLst>
              <a:gd name="adj" fmla="val 4373"/>
            </a:avLst>
          </a:prstGeom>
          <a:solidFill>
            <a:srgbClr val="0099FF">
              <a:alpha val="4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QuWAN支援QVPN</a:t>
            </a:r>
            <a:r>
              <a:rPr lang="en-US" altLang="zh-TW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server的優勢</a:t>
            </a:r>
            <a:endParaRPr lang="zh-TW" altLang="en-US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48145" y="1752432"/>
            <a:ext cx="8840355" cy="34115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可集中管理QVPN使用者</a:t>
            </a:r>
            <a:endParaRPr lang="en-US" alt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可同時設定多台QVPN</a:t>
            </a:r>
            <a:r>
              <a:rPr lang="en-US" altLang="zh-TW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server</a:t>
            </a:r>
            <a:endParaRPr lang="en-US" alt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可同時管理多台QVPN</a:t>
            </a:r>
            <a:r>
              <a:rPr lang="en-US" altLang="zh-TW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server</a:t>
            </a:r>
            <a:endParaRPr lang="en-US" alt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可在雲端直接掌握所有QVPN使用者連線情況</a:t>
            </a:r>
            <a:endParaRPr lang="en-US" altLang="zh-TW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使用者不需要記錄多組QVPN</a:t>
            </a:r>
            <a:r>
              <a:rPr lang="en-US" altLang="zh-TW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server IP addresses</a:t>
            </a:r>
            <a:endParaRPr lang="en-US" alt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搭配QVPN</a:t>
            </a:r>
            <a:r>
              <a:rPr lang="en-US" altLang="zh-TW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client </a:t>
            </a:r>
            <a:r>
              <a:rPr lang="en-US" altLang="zh-TW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app上server連線狀況顯示，可直接連線當下最佳狀態的server</a:t>
            </a:r>
            <a:endParaRPr lang="en-US" alt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保留使用者想自行選擇要連線的server選項</a:t>
            </a:r>
            <a:r>
              <a:rPr lang="en-US" altLang="zh-TW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(</a:t>
            </a:r>
            <a:r>
              <a:rPr lang="en-US" altLang="zh-TW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在QVPN</a:t>
            </a:r>
            <a:r>
              <a:rPr lang="en-US" altLang="zh-TW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client上</a:t>
            </a:r>
            <a:r>
              <a:rPr lang="en-US" altLang="zh-TW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)</a:t>
            </a:r>
            <a:endParaRPr lang="zh-TW" altLang="en-US">
              <a:solidFill>
                <a:schemeClr val="bg1"/>
              </a:solidFill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48145" y="5412126"/>
            <a:ext cx="7772128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TW">
                <a:solidFill>
                  <a:srgbClr val="66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Notice: </a:t>
            </a:r>
          </a:p>
          <a:p>
            <a:r>
              <a:rPr lang="en-US" altLang="zh-TW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</a:t>
            </a:r>
            <a:r>
              <a:rPr lang="en-US" altLang="zh-TW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2.1 QVPN server </a:t>
            </a:r>
            <a:r>
              <a:rPr lang="en-US" altLang="zh-TW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目前僅支援QNE</a:t>
            </a:r>
            <a:r>
              <a:rPr lang="en-US" altLang="zh-TW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/QTS and </a:t>
            </a:r>
            <a:r>
              <a:rPr lang="en-US" altLang="zh-TW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</a:t>
            </a:r>
            <a:r>
              <a:rPr lang="en-US" altLang="zh-TW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vRouter平台</a:t>
            </a:r>
            <a:endParaRPr lang="zh-TW" altLang="en-US">
              <a:solidFill>
                <a:schemeClr val="bg1"/>
              </a:solidFill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9740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GUI介紹</a:t>
            </a:r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78248DD-C477-4658-8DEC-241DAED7C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4" y="1822869"/>
            <a:ext cx="11415712" cy="4620790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F64BB60-CEF4-4A8B-9FB8-0DAE3A3558E2}"/>
              </a:ext>
            </a:extLst>
          </p:cNvPr>
          <p:cNvSpPr/>
          <p:nvPr/>
        </p:nvSpPr>
        <p:spPr>
          <a:xfrm>
            <a:off x="388144" y="3282215"/>
            <a:ext cx="2475129" cy="1246909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7CD0F93-5F08-4FFD-B741-73AF6946AB74}"/>
              </a:ext>
            </a:extLst>
          </p:cNvPr>
          <p:cNvSpPr/>
          <p:nvPr/>
        </p:nvSpPr>
        <p:spPr>
          <a:xfrm>
            <a:off x="3112655" y="2728033"/>
            <a:ext cx="2068945" cy="341746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7F5B88F-E2B0-4974-883D-0DB5C21683DD}"/>
              </a:ext>
            </a:extLst>
          </p:cNvPr>
          <p:cNvSpPr/>
          <p:nvPr/>
        </p:nvSpPr>
        <p:spPr>
          <a:xfrm>
            <a:off x="9448800" y="2238506"/>
            <a:ext cx="2355056" cy="660400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493246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 QVPN快速入門</a:t>
            </a:r>
            <a:endParaRPr lang="zh-TW" altLang="en-US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884B83E-CE7D-4199-9629-4C847255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5" y="1513523"/>
            <a:ext cx="5264038" cy="1992602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3CE1D75-89DE-4F41-BD59-DA92A023CA7C}"/>
              </a:ext>
            </a:extLst>
          </p:cNvPr>
          <p:cNvSpPr/>
          <p:nvPr/>
        </p:nvSpPr>
        <p:spPr>
          <a:xfrm>
            <a:off x="787958" y="2231652"/>
            <a:ext cx="2263290" cy="278172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AA1219B-D86F-4DD3-BD89-C3018C9E7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5" y="3636582"/>
            <a:ext cx="3680451" cy="266606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3944695-EB8D-4AA6-B3F7-DB285B61B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107" y="3632201"/>
            <a:ext cx="3601786" cy="266606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C7C3CDC-A413-4F0A-BB0A-9714BAC3E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607" y="3632200"/>
            <a:ext cx="3649293" cy="266606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8" name="文字方塊 1">
            <a:extLst>
              <a:ext uri="{FF2B5EF4-FFF2-40B4-BE49-F238E27FC236}">
                <a16:creationId xmlns:a16="http://schemas.microsoft.com/office/drawing/2014/main" id="{3DD0B3E4-9F15-40F1-88C5-9665A9E323F8}"/>
              </a:ext>
            </a:extLst>
          </p:cNvPr>
          <p:cNvSpPr txBox="1"/>
          <p:nvPr/>
        </p:nvSpPr>
        <p:spPr>
          <a:xfrm>
            <a:off x="6181725" y="1666875"/>
            <a:ext cx="46101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>
                <a:solidFill>
                  <a:schemeClr val="bg1"/>
                </a:solidFill>
                <a:ea typeface="微軟正黑體"/>
                <a:cs typeface="Arial"/>
              </a:rPr>
              <a:t>讓使用者迅速瞭解怎麼啟用QuWAN上面的QVPN server</a:t>
            </a:r>
          </a:p>
        </p:txBody>
      </p:sp>
    </p:spTree>
    <p:extLst>
      <p:ext uri="{BB962C8B-B14F-4D97-AF65-F5344CB8AC3E}">
        <p14:creationId xmlns:p14="http://schemas.microsoft.com/office/powerpoint/2010/main" val="3941373871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在QuWAN上設定QVPN server</a:t>
            </a:r>
            <a:endParaRPr lang="zh-TW" altLang="en-US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B5ED6BA-1D0C-4595-8627-824F79EACAFF}"/>
              </a:ext>
            </a:extLst>
          </p:cNvPr>
          <p:cNvGrpSpPr/>
          <p:nvPr/>
        </p:nvGrpSpPr>
        <p:grpSpPr>
          <a:xfrm>
            <a:off x="660400" y="1804690"/>
            <a:ext cx="9830996" cy="5053310"/>
            <a:chOff x="1180502" y="1607126"/>
            <a:chExt cx="9830996" cy="505331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9898A14-2286-46A9-A602-D72409C0D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0502" y="1607126"/>
              <a:ext cx="9830996" cy="4483100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CAFFFF-84D4-4B36-BE1D-D2ACF76DAE89}"/>
                </a:ext>
              </a:extLst>
            </p:cNvPr>
            <p:cNvSpPr/>
            <p:nvPr/>
          </p:nvSpPr>
          <p:spPr>
            <a:xfrm>
              <a:off x="9430326" y="4119419"/>
              <a:ext cx="535710" cy="142240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0A08170-59A3-4114-B768-23999777B76E}"/>
                </a:ext>
              </a:extLst>
            </p:cNvPr>
            <p:cNvSpPr/>
            <p:nvPr/>
          </p:nvSpPr>
          <p:spPr>
            <a:xfrm>
              <a:off x="10349344" y="4119419"/>
              <a:ext cx="535710" cy="142240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5A0A30A-7403-457F-A355-A9A602F9F1E8}"/>
                </a:ext>
              </a:extLst>
            </p:cNvPr>
            <p:cNvSpPr/>
            <p:nvPr/>
          </p:nvSpPr>
          <p:spPr>
            <a:xfrm>
              <a:off x="3611418" y="2225964"/>
              <a:ext cx="5181600" cy="391458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弧形箭號 (下彎) 12">
              <a:extLst>
                <a:ext uri="{FF2B5EF4-FFF2-40B4-BE49-F238E27FC236}">
                  <a16:creationId xmlns:a16="http://schemas.microsoft.com/office/drawing/2014/main" id="{DFB9051F-22A0-40ED-821A-EC0E6BDEB320}"/>
                </a:ext>
              </a:extLst>
            </p:cNvPr>
            <p:cNvSpPr/>
            <p:nvPr/>
          </p:nvSpPr>
          <p:spPr>
            <a:xfrm rot="10800000">
              <a:off x="8584079" y="5541819"/>
              <a:ext cx="2061462" cy="1118617"/>
            </a:xfrm>
            <a:prstGeom prst="curvedDownArrow">
              <a:avLst>
                <a:gd name="adj1" fmla="val 19533"/>
                <a:gd name="adj2" fmla="val 46250"/>
                <a:gd name="adj3" fmla="val 31480"/>
              </a:avLst>
            </a:pr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字方塊 1">
            <a:extLst>
              <a:ext uri="{FF2B5EF4-FFF2-40B4-BE49-F238E27FC236}">
                <a16:creationId xmlns:a16="http://schemas.microsoft.com/office/drawing/2014/main" id="{3DD0B3E4-9F15-40F1-88C5-9665A9E323F8}"/>
              </a:ext>
            </a:extLst>
          </p:cNvPr>
          <p:cNvSpPr txBox="1"/>
          <p:nvPr/>
        </p:nvSpPr>
        <p:spPr>
          <a:xfrm>
            <a:off x="628650" y="1282829"/>
            <a:ext cx="863917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>
                <a:solidFill>
                  <a:schemeClr val="bg1"/>
                </a:solidFill>
                <a:ea typeface="微軟正黑體"/>
              </a:rPr>
              <a:t>按下各QVPN server的action鍵就可編輯server設定</a:t>
            </a:r>
            <a:endParaRPr lang="zh-TW">
              <a:solidFill>
                <a:schemeClr val="bg1"/>
              </a:solidFill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85875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在QuWAN上建立QVPN QBelt使用者</a:t>
            </a:r>
            <a:endParaRPr lang="en-US" altLang="zh-TW">
              <a:latin typeface="Arial"/>
              <a:ea typeface="微軟正黑體"/>
              <a:cs typeface="Arial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DD975AF-C66F-4F7C-B1DC-8889E946B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4122328"/>
            <a:ext cx="10234431" cy="2011772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7AD5E8D0-C52C-436E-BBD4-BECF6F27DF1B}"/>
              </a:ext>
            </a:extLst>
          </p:cNvPr>
          <p:cNvGrpSpPr/>
          <p:nvPr/>
        </p:nvGrpSpPr>
        <p:grpSpPr>
          <a:xfrm>
            <a:off x="7893355" y="1536229"/>
            <a:ext cx="3001475" cy="2986542"/>
            <a:chOff x="5925881" y="1591265"/>
            <a:chExt cx="3001475" cy="2986542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9F259168-995E-4D9D-84F7-15D4049FF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5882" y="1591265"/>
              <a:ext cx="3001474" cy="2986542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38CBC40-9CED-43CF-9A08-5594DF2C6B7F}"/>
                </a:ext>
              </a:extLst>
            </p:cNvPr>
            <p:cNvSpPr/>
            <p:nvPr/>
          </p:nvSpPr>
          <p:spPr>
            <a:xfrm>
              <a:off x="5925881" y="2382573"/>
              <a:ext cx="1639283" cy="2124362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26DC3C7-5FFC-4EDB-A461-9931E5FD58D8}"/>
                </a:ext>
              </a:extLst>
            </p:cNvPr>
            <p:cNvSpPr/>
            <p:nvPr/>
          </p:nvSpPr>
          <p:spPr>
            <a:xfrm>
              <a:off x="7629820" y="2373336"/>
              <a:ext cx="1297536" cy="517236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617E253D-81A7-44CE-8A05-3FBC62BE1986}"/>
              </a:ext>
            </a:extLst>
          </p:cNvPr>
          <p:cNvGrpSpPr/>
          <p:nvPr/>
        </p:nvGrpSpPr>
        <p:grpSpPr>
          <a:xfrm>
            <a:off x="2627874" y="2254895"/>
            <a:ext cx="4934383" cy="2214230"/>
            <a:chOff x="660400" y="2309931"/>
            <a:chExt cx="4934383" cy="2214230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8E3126DA-C493-40AD-B44E-634548B67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400" y="2309931"/>
              <a:ext cx="4934383" cy="2214230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03E05D6-119E-4F54-B536-D0353A7EE321}"/>
                </a:ext>
              </a:extLst>
            </p:cNvPr>
            <p:cNvSpPr/>
            <p:nvPr/>
          </p:nvSpPr>
          <p:spPr>
            <a:xfrm>
              <a:off x="847291" y="3084536"/>
              <a:ext cx="1293092" cy="301574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">
            <a:extLst>
              <a:ext uri="{FF2B5EF4-FFF2-40B4-BE49-F238E27FC236}">
                <a16:creationId xmlns:a16="http://schemas.microsoft.com/office/drawing/2014/main" id="{3DD0B3E4-9F15-40F1-88C5-9665A9E323F8}"/>
              </a:ext>
            </a:extLst>
          </p:cNvPr>
          <p:cNvSpPr txBox="1"/>
          <p:nvPr/>
        </p:nvSpPr>
        <p:spPr>
          <a:xfrm>
            <a:off x="657225" y="1533525"/>
            <a:ext cx="668655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>
                <a:solidFill>
                  <a:schemeClr val="bg1"/>
                </a:solidFill>
                <a:ea typeface="微軟正黑體"/>
                <a:cs typeface="Arial"/>
              </a:rPr>
              <a:t>可以在權限設定頁裡新增QVPN QBelt使用者</a:t>
            </a:r>
          </a:p>
        </p:txBody>
      </p:sp>
    </p:spTree>
    <p:extLst>
      <p:ext uri="{BB962C8B-B14F-4D97-AF65-F5344CB8AC3E}">
        <p14:creationId xmlns:p14="http://schemas.microsoft.com/office/powerpoint/2010/main" val="3378123839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在QuWAN上管理QVPN QBelt使用者</a:t>
            </a:r>
            <a:endParaRPr lang="zh-TW" altLang="en-US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D65E34C-E546-4E94-86D0-02D8AB7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32" y="1380067"/>
            <a:ext cx="7276564" cy="1938627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3B93B902-86D7-429D-859B-0E68036CAEB0}"/>
              </a:ext>
            </a:extLst>
          </p:cNvPr>
          <p:cNvGrpSpPr/>
          <p:nvPr/>
        </p:nvGrpSpPr>
        <p:grpSpPr>
          <a:xfrm>
            <a:off x="815332" y="3435010"/>
            <a:ext cx="4196678" cy="3380657"/>
            <a:chOff x="7738387" y="2743201"/>
            <a:chExt cx="4196678" cy="3380657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FF1B7F90-71FB-453E-8482-B59A8269F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8387" y="2743201"/>
              <a:ext cx="4196678" cy="3380657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1C14FF6-648F-433B-A5D2-F02AB31E23BB}"/>
                </a:ext>
              </a:extLst>
            </p:cNvPr>
            <p:cNvSpPr/>
            <p:nvPr/>
          </p:nvSpPr>
          <p:spPr>
            <a:xfrm>
              <a:off x="8691418" y="4091709"/>
              <a:ext cx="997527" cy="184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D17E6668-3C7A-43BA-BCDA-74248A3FC7D2}"/>
              </a:ext>
            </a:extLst>
          </p:cNvPr>
          <p:cNvSpPr/>
          <p:nvPr/>
        </p:nvSpPr>
        <p:spPr>
          <a:xfrm>
            <a:off x="1994552" y="1964174"/>
            <a:ext cx="2419929" cy="318602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3969804-6F51-4D28-A72D-E09A586341C7}"/>
              </a:ext>
            </a:extLst>
          </p:cNvPr>
          <p:cNvSpPr/>
          <p:nvPr/>
        </p:nvSpPr>
        <p:spPr>
          <a:xfrm>
            <a:off x="7412567" y="2833426"/>
            <a:ext cx="638348" cy="318602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CD799F1-88F6-465E-9593-3322BB4E04CD}"/>
              </a:ext>
            </a:extLst>
          </p:cNvPr>
          <p:cNvSpPr txBox="1"/>
          <p:nvPr/>
        </p:nvSpPr>
        <p:spPr>
          <a:xfrm>
            <a:off x="5324475" y="3838575"/>
            <a:ext cx="341312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>
                <a:solidFill>
                  <a:schemeClr val="bg1"/>
                </a:solidFill>
                <a:ea typeface="微軟正黑體"/>
                <a:cs typeface="Arial"/>
              </a:rPr>
              <a:t>也可以在權限設定頁裡管理QVPN QBelt使用者</a:t>
            </a:r>
          </a:p>
        </p:txBody>
      </p:sp>
    </p:spTree>
    <p:extLst>
      <p:ext uri="{BB962C8B-B14F-4D97-AF65-F5344CB8AC3E}">
        <p14:creationId xmlns:p14="http://schemas.microsoft.com/office/powerpoint/2010/main" val="4019796154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 QVPN通知信</a:t>
            </a:r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68DB6B7-0378-4BD6-9DA4-FF4AB9A68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854200"/>
            <a:ext cx="8205968" cy="5003800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6" name="文字方塊 1">
            <a:extLst>
              <a:ext uri="{FF2B5EF4-FFF2-40B4-BE49-F238E27FC236}">
                <a16:creationId xmlns:a16="http://schemas.microsoft.com/office/drawing/2014/main" id="{E52BC99F-0D10-40CE-8BAA-C5E48605FC53}"/>
              </a:ext>
            </a:extLst>
          </p:cNvPr>
          <p:cNvSpPr txBox="1"/>
          <p:nvPr/>
        </p:nvSpPr>
        <p:spPr>
          <a:xfrm>
            <a:off x="628650" y="1307584"/>
            <a:ext cx="715327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>
                <a:solidFill>
                  <a:schemeClr val="bg1"/>
                </a:solidFill>
                <a:ea typeface="微軟正黑體"/>
                <a:cs typeface="Arial"/>
              </a:rPr>
              <a:t>由QuWAN雲端直接發出使用者通知信</a:t>
            </a:r>
          </a:p>
        </p:txBody>
      </p:sp>
    </p:spTree>
    <p:extLst>
      <p:ext uri="{BB962C8B-B14F-4D97-AF65-F5344CB8AC3E}">
        <p14:creationId xmlns:p14="http://schemas.microsoft.com/office/powerpoint/2010/main" val="3267952972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在QVPN client上設定QuWAN QBelt</a:t>
            </a:r>
            <a:endParaRPr lang="zh-TW" altLang="en-US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0502E93-C2BE-400D-8CC6-04DE794D8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71" y="2087208"/>
            <a:ext cx="1944292" cy="366895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817DD56-553F-4B37-A27A-82771798C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87" y="2083632"/>
            <a:ext cx="1924857" cy="364475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E1E5ACA-A2A0-4A67-841C-02EC4B955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67" y="2085322"/>
            <a:ext cx="1928068" cy="3656189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05257CB-DB4F-4FD3-9D5F-9A601B120E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4" y="2107933"/>
            <a:ext cx="1920893" cy="3621238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5B93EDA-22B4-49C7-BDF7-8E14A6B4D8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1" y="2107832"/>
            <a:ext cx="1925256" cy="362055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3F9E1D55-E951-4C17-8463-22E4A80C0D7D}"/>
              </a:ext>
            </a:extLst>
          </p:cNvPr>
          <p:cNvSpPr/>
          <p:nvPr/>
        </p:nvSpPr>
        <p:spPr>
          <a:xfrm>
            <a:off x="2427593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69CCF4A-A308-4D93-9C6A-3ADB4C43ABFF}"/>
              </a:ext>
            </a:extLst>
          </p:cNvPr>
          <p:cNvSpPr/>
          <p:nvPr/>
        </p:nvSpPr>
        <p:spPr>
          <a:xfrm>
            <a:off x="1960563" y="2441574"/>
            <a:ext cx="623776" cy="204789"/>
          </a:xfrm>
          <a:prstGeom prst="rect">
            <a:avLst/>
          </a:prstGeom>
          <a:solidFill>
            <a:srgbClr val="66FFCC">
              <a:alpha val="10196"/>
            </a:srgbClr>
          </a:solidFill>
          <a:ln w="28575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843652A5-5E70-47AC-8710-DFEBA77AAB5E}"/>
              </a:ext>
            </a:extLst>
          </p:cNvPr>
          <p:cNvSpPr/>
          <p:nvPr/>
        </p:nvSpPr>
        <p:spPr>
          <a:xfrm>
            <a:off x="4675144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BE430F24-F8A6-49DE-B3F6-41175212AB1A}"/>
              </a:ext>
            </a:extLst>
          </p:cNvPr>
          <p:cNvSpPr/>
          <p:nvPr/>
        </p:nvSpPr>
        <p:spPr>
          <a:xfrm>
            <a:off x="6902330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8F364C05-B510-4A3E-9505-62EF9A76CF47}"/>
              </a:ext>
            </a:extLst>
          </p:cNvPr>
          <p:cNvSpPr/>
          <p:nvPr/>
        </p:nvSpPr>
        <p:spPr>
          <a:xfrm>
            <a:off x="9129516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0" name="文字方塊 1">
            <a:extLst>
              <a:ext uri="{FF2B5EF4-FFF2-40B4-BE49-F238E27FC236}">
                <a16:creationId xmlns:a16="http://schemas.microsoft.com/office/drawing/2014/main" id="{E52BC99F-0D10-40CE-8BAA-C5E48605FC53}"/>
              </a:ext>
            </a:extLst>
          </p:cNvPr>
          <p:cNvSpPr txBox="1"/>
          <p:nvPr/>
        </p:nvSpPr>
        <p:spPr>
          <a:xfrm>
            <a:off x="628650" y="1390650"/>
            <a:ext cx="715327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>
                <a:solidFill>
                  <a:schemeClr val="bg1"/>
                </a:solidFill>
                <a:ea typeface="微軟正黑體"/>
                <a:cs typeface="Arial"/>
              </a:rPr>
              <a:t>將通知信上的登入資訊貼到QVPN client建立QBelt連線</a:t>
            </a:r>
          </a:p>
        </p:txBody>
      </p:sp>
    </p:spTree>
    <p:extLst>
      <p:ext uri="{BB962C8B-B14F-4D97-AF65-F5344CB8AC3E}">
        <p14:creationId xmlns:p14="http://schemas.microsoft.com/office/powerpoint/2010/main" val="131863979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46505" y="1028700"/>
            <a:ext cx="3728686" cy="1070446"/>
          </a:xfrm>
        </p:spPr>
        <p:txBody>
          <a:bodyPr lIns="91440" tIns="45720" rIns="91440" bIns="45720" anchor="b"/>
          <a:lstStyle/>
          <a:p>
            <a:pPr algn="l"/>
            <a:r>
              <a:rPr lang="en-US" altLang="zh-TW" err="1"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大綱</a:t>
            </a:r>
            <a:endParaRPr lang="en-US" altLang="zh-TW"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7689873" y="2668058"/>
            <a:ext cx="3829027" cy="34660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2.1的新功能</a:t>
            </a:r>
          </a:p>
          <a:p>
            <a:r>
              <a:rPr lang="en-US" altLang="zh-TW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重點功能介紹</a:t>
            </a:r>
          </a:p>
          <a:p>
            <a:pPr lvl="1"/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QVPN server on </a:t>
            </a:r>
            <a:r>
              <a:rPr lang="en-US" altLang="zh-TW" sz="18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  <a:endParaRPr lang="en-US" altLang="zh-TW" sz="1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lvl="1"/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Hub capable</a:t>
            </a:r>
            <a:endParaRPr lang="en-US" altLang="zh-TW" sz="1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  <a:sym typeface="Arial" panose="020B0604020202020204" pitchFamily="34" charset="0"/>
            </a:endParaRPr>
          </a:p>
          <a:p>
            <a:pPr lvl="1"/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Duplicated IP detect</a:t>
            </a:r>
            <a:endParaRPr lang="en-US" altLang="zh-TW" sz="1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  <a:sym typeface="Arial" panose="020B0604020202020204" pitchFamily="34" charset="0"/>
            </a:endParaRPr>
          </a:p>
          <a:p>
            <a:r>
              <a:rPr lang="en-US" altLang="zh-TW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其他功能</a:t>
            </a:r>
          </a:p>
          <a:p>
            <a:endParaRPr lang="en-US" alt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endParaRPr lang="zh-TW" alt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87535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QuWAN上管理QBelt使用者</a:t>
            </a:r>
            <a:endParaRPr lang="zh-TW" altLang="en-US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2440824-2A74-48CA-9356-63155B0EB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7" y="1672523"/>
            <a:ext cx="2756569" cy="522727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D2DDF154-C7F9-4BF5-81F1-314492646436}"/>
              </a:ext>
            </a:extLst>
          </p:cNvPr>
          <p:cNvGrpSpPr/>
          <p:nvPr/>
        </p:nvGrpSpPr>
        <p:grpSpPr>
          <a:xfrm>
            <a:off x="3331984" y="3754238"/>
            <a:ext cx="8055239" cy="2019450"/>
            <a:chOff x="3870037" y="1276856"/>
            <a:chExt cx="8055239" cy="2019450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A94ACDB-D00B-4045-8609-3020EE5D0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037" y="1276856"/>
              <a:ext cx="8055239" cy="2019450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7322B65-D609-454E-83D4-B404BBCFCB88}"/>
                </a:ext>
              </a:extLst>
            </p:cNvPr>
            <p:cNvSpPr/>
            <p:nvPr/>
          </p:nvSpPr>
          <p:spPr>
            <a:xfrm>
              <a:off x="11239991" y="2571692"/>
              <a:ext cx="340011" cy="60172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B9B9BBBA-7E07-4EC0-B228-A6E7E23B9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453" y="1790039"/>
            <a:ext cx="4097770" cy="2353897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D9ED7A8-D62C-442E-A1A6-F8FE04F2E912}"/>
              </a:ext>
            </a:extLst>
          </p:cNvPr>
          <p:cNvSpPr txBox="1"/>
          <p:nvPr/>
        </p:nvSpPr>
        <p:spPr>
          <a:xfrm>
            <a:off x="628650" y="1216746"/>
            <a:ext cx="715327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>
                <a:solidFill>
                  <a:schemeClr val="bg1"/>
                </a:solidFill>
                <a:ea typeface="微軟正黑體"/>
                <a:cs typeface="Arial"/>
              </a:rPr>
              <a:t>在雲端直接瀏覽QBelt連線狀況</a:t>
            </a:r>
          </a:p>
        </p:txBody>
      </p:sp>
    </p:spTree>
    <p:extLst>
      <p:ext uri="{BB962C8B-B14F-4D97-AF65-F5344CB8AC3E}">
        <p14:creationId xmlns:p14="http://schemas.microsoft.com/office/powerpoint/2010/main" val="1314792981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重點功能介紹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: </a:t>
            </a:r>
            <a:b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</a:br>
            <a:r>
              <a:rPr lang="en-US" altLang="zh-TW">
                <a:solidFill>
                  <a:srgbClr val="00FFCC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Hub capable</a:t>
            </a:r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517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為什麼需要Hub</a:t>
            </a:r>
            <a:r>
              <a:rPr lang="en-US" altLang="zh-TW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capable?</a:t>
            </a:r>
            <a:endParaRPr lang="zh-TW" altLang="en-US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58553" y="1246177"/>
            <a:ext cx="62835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+mn-lt"/>
                <a:cs typeface="+mn-lt"/>
                <a:sym typeface="Arial" panose="020B0604020202020204" pitchFamily="34" charset="0"/>
              </a:rPr>
              <a:t>有些設備就是只能架設在NAT後面，但還是希望要設定為Hub供做Org裡的Edge有別的節點選擇。</a:t>
            </a:r>
            <a:endParaRPr lang="en-US">
              <a:solidFill>
                <a:schemeClr val="bg1"/>
              </a:solidFill>
              <a:ea typeface="微軟正黑體"/>
              <a:cs typeface="Arial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03116" y="6215332"/>
            <a:ext cx="639143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TW">
                <a:solidFill>
                  <a:srgbClr val="66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Note: </a:t>
            </a:r>
            <a:r>
              <a:rPr lang="en-US" altLang="zh-TW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必須在NAT上開啟相對應port</a:t>
            </a:r>
            <a:r>
              <a:rPr lang="en-US" altLang="zh-TW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forwarding規則給QuWAN</a:t>
            </a:r>
            <a:endParaRPr lang="en-US" altLang="zh-TW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03512B6B-EE03-4FA4-9EF0-43FBC8FD9C1A}"/>
              </a:ext>
            </a:extLst>
          </p:cNvPr>
          <p:cNvSpPr/>
          <p:nvPr/>
        </p:nvSpPr>
        <p:spPr>
          <a:xfrm rot="16200000">
            <a:off x="4647860" y="-1963925"/>
            <a:ext cx="1922618" cy="9897534"/>
          </a:xfrm>
          <a:prstGeom prst="roundRect">
            <a:avLst>
              <a:gd name="adj" fmla="val 4373"/>
            </a:avLst>
          </a:prstGeom>
          <a:solidFill>
            <a:schemeClr val="accent5">
              <a:lumMod val="75000"/>
              <a:alpha val="4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5AA69EB2-866D-465C-A5F1-8B1AC07B246C}"/>
              </a:ext>
            </a:extLst>
          </p:cNvPr>
          <p:cNvSpPr/>
          <p:nvPr/>
        </p:nvSpPr>
        <p:spPr>
          <a:xfrm rot="16200000">
            <a:off x="4647855" y="159950"/>
            <a:ext cx="1922618" cy="9897532"/>
          </a:xfrm>
          <a:prstGeom prst="roundRect">
            <a:avLst>
              <a:gd name="adj" fmla="val 4688"/>
            </a:avLst>
          </a:prstGeom>
          <a:solidFill>
            <a:srgbClr val="33CCCC">
              <a:alpha val="4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9" name="圖片 58">
            <a:extLst>
              <a:ext uri="{FF2B5EF4-FFF2-40B4-BE49-F238E27FC236}">
                <a16:creationId xmlns:a16="http://schemas.microsoft.com/office/drawing/2014/main" id="{558592BD-257D-454B-ADFA-8BCFA965D6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42058" y="3755443"/>
            <a:ext cx="3072354" cy="1713379"/>
          </a:xfrm>
          <a:prstGeom prst="rect">
            <a:avLst/>
          </a:prstGeom>
        </p:spPr>
      </p:pic>
      <p:pic>
        <p:nvPicPr>
          <p:cNvPr id="60" name="圖片 59">
            <a:extLst>
              <a:ext uri="{FF2B5EF4-FFF2-40B4-BE49-F238E27FC236}">
                <a16:creationId xmlns:a16="http://schemas.microsoft.com/office/drawing/2014/main" id="{6C2AD02C-D268-4D56-9A51-5DC8C06BBB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16145" y="1446822"/>
            <a:ext cx="3072354" cy="1713379"/>
          </a:xfrm>
          <a:prstGeom prst="rect">
            <a:avLst/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9F2B694B-30A2-42AB-8484-C869B1F21C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9414" y="3819406"/>
            <a:ext cx="2526319" cy="1408868"/>
          </a:xfrm>
          <a:prstGeom prst="rect">
            <a:avLst/>
          </a:prstGeom>
        </p:spPr>
      </p:pic>
      <p:pic>
        <p:nvPicPr>
          <p:cNvPr id="62" name="圖片 61">
            <a:extLst>
              <a:ext uri="{FF2B5EF4-FFF2-40B4-BE49-F238E27FC236}">
                <a16:creationId xmlns:a16="http://schemas.microsoft.com/office/drawing/2014/main" id="{7D626CC9-45C5-4780-A5C5-F120A8F63F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9414" y="1731175"/>
            <a:ext cx="2526319" cy="1408868"/>
          </a:xfrm>
          <a:prstGeom prst="rect">
            <a:avLst/>
          </a:prstGeom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id="{2D6A9F79-CF9F-4859-93AC-F71B2E5475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822" y="2881704"/>
            <a:ext cx="1912116" cy="608786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5000"/>
              </a:prstClr>
            </a:outerShdw>
          </a:effectLst>
        </p:spPr>
      </p:pic>
      <p:sp>
        <p:nvSpPr>
          <p:cNvPr id="64" name="文字方塊 63">
            <a:extLst>
              <a:ext uri="{FF2B5EF4-FFF2-40B4-BE49-F238E27FC236}">
                <a16:creationId xmlns:a16="http://schemas.microsoft.com/office/drawing/2014/main" id="{652DD86C-910D-4AF5-826D-DA80FFFAAFF4}"/>
              </a:ext>
            </a:extLst>
          </p:cNvPr>
          <p:cNvSpPr txBox="1"/>
          <p:nvPr/>
        </p:nvSpPr>
        <p:spPr>
          <a:xfrm>
            <a:off x="5328927" y="3577429"/>
            <a:ext cx="12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NAT router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735B49DA-11E4-418E-BD4C-1145EDA666C7}"/>
              </a:ext>
            </a:extLst>
          </p:cNvPr>
          <p:cNvSpPr txBox="1"/>
          <p:nvPr/>
        </p:nvSpPr>
        <p:spPr>
          <a:xfrm>
            <a:off x="2572784" y="3498387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device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66" name="圓角矩形圖說文字 15">
            <a:extLst>
              <a:ext uri="{FF2B5EF4-FFF2-40B4-BE49-F238E27FC236}">
                <a16:creationId xmlns:a16="http://schemas.microsoft.com/office/drawing/2014/main" id="{DCE1AED8-03EE-4D23-9D1A-390135974290}"/>
              </a:ext>
            </a:extLst>
          </p:cNvPr>
          <p:cNvSpPr/>
          <p:nvPr/>
        </p:nvSpPr>
        <p:spPr>
          <a:xfrm>
            <a:off x="2158135" y="2341027"/>
            <a:ext cx="2161309" cy="61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sz="1600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我要成為Hub</a:t>
            </a:r>
            <a:endParaRPr lang="en-US" altLang="zh-TW" sz="160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67" name="圓角矩形圖說文字 16">
            <a:extLst>
              <a:ext uri="{FF2B5EF4-FFF2-40B4-BE49-F238E27FC236}">
                <a16:creationId xmlns:a16="http://schemas.microsoft.com/office/drawing/2014/main" id="{AE493BDC-5A5F-4911-885E-3B6A1E98BA61}"/>
              </a:ext>
            </a:extLst>
          </p:cNvPr>
          <p:cNvSpPr/>
          <p:nvPr/>
        </p:nvSpPr>
        <p:spPr>
          <a:xfrm>
            <a:off x="8136362" y="2300048"/>
            <a:ext cx="1897503" cy="61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sz="1600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我不知道你是誰</a:t>
            </a:r>
            <a:endParaRPr lang="zh-TW" altLang="en-US" sz="1600">
              <a:solidFill>
                <a:schemeClr val="bg1"/>
              </a:solidFill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pic>
        <p:nvPicPr>
          <p:cNvPr id="68" name="圖片 67">
            <a:extLst>
              <a:ext uri="{FF2B5EF4-FFF2-40B4-BE49-F238E27FC236}">
                <a16:creationId xmlns:a16="http://schemas.microsoft.com/office/drawing/2014/main" id="{5777F976-E492-45A1-9BAA-B801C2B3F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822" y="4949827"/>
            <a:ext cx="1912116" cy="608786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5000"/>
              </a:prstClr>
            </a:outerShdw>
          </a:effectLst>
        </p:spPr>
      </p:pic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8254AC4E-A6E7-45B8-82E8-C150B58B898C}"/>
              </a:ext>
            </a:extLst>
          </p:cNvPr>
          <p:cNvCxnSpPr>
            <a:cxnSpLocks/>
          </p:cNvCxnSpPr>
          <p:nvPr/>
        </p:nvCxnSpPr>
        <p:spPr>
          <a:xfrm>
            <a:off x="4199441" y="3186097"/>
            <a:ext cx="1227692" cy="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>
            <a:extLst>
              <a:ext uri="{FF2B5EF4-FFF2-40B4-BE49-F238E27FC236}">
                <a16:creationId xmlns:a16="http://schemas.microsoft.com/office/drawing/2014/main" id="{2CF4ED79-8D64-4A40-BA60-0BE59954B975}"/>
              </a:ext>
            </a:extLst>
          </p:cNvPr>
          <p:cNvCxnSpPr>
            <a:cxnSpLocks/>
          </p:cNvCxnSpPr>
          <p:nvPr/>
        </p:nvCxnSpPr>
        <p:spPr>
          <a:xfrm flipV="1">
            <a:off x="4199441" y="5242208"/>
            <a:ext cx="1131604" cy="12012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D7002A5A-D44E-40E1-A88A-CD243051D5F3}"/>
              </a:ext>
            </a:extLst>
          </p:cNvPr>
          <p:cNvCxnSpPr>
            <a:cxnSpLocks/>
          </p:cNvCxnSpPr>
          <p:nvPr/>
        </p:nvCxnSpPr>
        <p:spPr>
          <a:xfrm>
            <a:off x="6412381" y="3174085"/>
            <a:ext cx="1565493" cy="1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>
            <a:extLst>
              <a:ext uri="{FF2B5EF4-FFF2-40B4-BE49-F238E27FC236}">
                <a16:creationId xmlns:a16="http://schemas.microsoft.com/office/drawing/2014/main" id="{31674F5B-BF9E-4C71-A698-45210B3848A5}"/>
              </a:ext>
            </a:extLst>
          </p:cNvPr>
          <p:cNvCxnSpPr>
            <a:cxnSpLocks/>
          </p:cNvCxnSpPr>
          <p:nvPr/>
        </p:nvCxnSpPr>
        <p:spPr>
          <a:xfrm>
            <a:off x="6412381" y="5242208"/>
            <a:ext cx="1565493" cy="1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8AA983FE-F52F-4682-9DA4-436B3F13E0DF}"/>
              </a:ext>
            </a:extLst>
          </p:cNvPr>
          <p:cNvSpPr txBox="1"/>
          <p:nvPr/>
        </p:nvSpPr>
        <p:spPr>
          <a:xfrm>
            <a:off x="5328927" y="5672368"/>
            <a:ext cx="12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NAT router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6D77204A-917B-4F8D-903D-1CBF74D40ED8}"/>
              </a:ext>
            </a:extLst>
          </p:cNvPr>
          <p:cNvSpPr txBox="1"/>
          <p:nvPr/>
        </p:nvSpPr>
        <p:spPr>
          <a:xfrm>
            <a:off x="2572784" y="5566510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device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75" name="圓角矩形圖說文字 25">
            <a:extLst>
              <a:ext uri="{FF2B5EF4-FFF2-40B4-BE49-F238E27FC236}">
                <a16:creationId xmlns:a16="http://schemas.microsoft.com/office/drawing/2014/main" id="{7F55ED36-1861-4522-BDB1-1726990F1B91}"/>
              </a:ext>
            </a:extLst>
          </p:cNvPr>
          <p:cNvSpPr/>
          <p:nvPr/>
        </p:nvSpPr>
        <p:spPr>
          <a:xfrm>
            <a:off x="7977874" y="4578421"/>
            <a:ext cx="1897503" cy="397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好的，歡迎</a:t>
            </a:r>
            <a:endParaRPr lang="en-US" altLang="zh-TW" sz="16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8498C123-E195-4815-A0B5-F2292C1C9593}"/>
              </a:ext>
            </a:extLst>
          </p:cNvPr>
          <p:cNvSpPr txBox="1"/>
          <p:nvPr/>
        </p:nvSpPr>
        <p:spPr>
          <a:xfrm>
            <a:off x="758553" y="288170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Before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B4803BEC-B5BB-4E5B-90AB-30665E9012B8}"/>
              </a:ext>
            </a:extLst>
          </p:cNvPr>
          <p:cNvSpPr txBox="1"/>
          <p:nvPr/>
        </p:nvSpPr>
        <p:spPr>
          <a:xfrm>
            <a:off x="686400" y="4966727"/>
            <a:ext cx="1566711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TW" sz="2000" b="1" err="1">
                <a:solidFill>
                  <a:srgbClr val="66FFCC"/>
                </a:solidFill>
                <a:ea typeface="新細明體"/>
              </a:rPr>
              <a:t>QuWAN</a:t>
            </a:r>
            <a:r>
              <a:rPr lang="en-US" altLang="zh-TW" sz="2000" b="1">
                <a:solidFill>
                  <a:srgbClr val="66FFCC"/>
                </a:solidFill>
                <a:ea typeface="新細明體"/>
              </a:rPr>
              <a:t> 2.1</a:t>
            </a:r>
            <a:endParaRPr lang="zh-TW" altLang="en-US" sz="2000" b="1">
              <a:solidFill>
                <a:srgbClr val="66FFCC"/>
              </a:solidFill>
            </a:endParaRPr>
          </a:p>
        </p:txBody>
      </p:sp>
      <p:pic>
        <p:nvPicPr>
          <p:cNvPr id="78" name="圖形 11">
            <a:extLst>
              <a:ext uri="{FF2B5EF4-FFF2-40B4-BE49-F238E27FC236}">
                <a16:creationId xmlns:a16="http://schemas.microsoft.com/office/drawing/2014/main" id="{431CAE35-B625-464B-866F-2800066F5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4913" y="2844420"/>
            <a:ext cx="2532906" cy="667103"/>
          </a:xfrm>
          <a:prstGeom prst="rect">
            <a:avLst/>
          </a:prstGeom>
        </p:spPr>
      </p:pic>
      <p:pic>
        <p:nvPicPr>
          <p:cNvPr id="79" name="圖形 11">
            <a:extLst>
              <a:ext uri="{FF2B5EF4-FFF2-40B4-BE49-F238E27FC236}">
                <a16:creationId xmlns:a16="http://schemas.microsoft.com/office/drawing/2014/main" id="{CCA02E0F-E3CB-48FF-8A66-6624B2FD1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4913" y="4949827"/>
            <a:ext cx="2532906" cy="667103"/>
          </a:xfrm>
          <a:prstGeom prst="rect">
            <a:avLst/>
          </a:prstGeom>
        </p:spPr>
      </p:pic>
      <p:pic>
        <p:nvPicPr>
          <p:cNvPr id="80" name="圖形 79">
            <a:extLst>
              <a:ext uri="{FF2B5EF4-FFF2-40B4-BE49-F238E27FC236}">
                <a16:creationId xmlns:a16="http://schemas.microsoft.com/office/drawing/2014/main" id="{00BDDCD0-0D0C-49B3-B7EA-615156338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91045" y="2150038"/>
            <a:ext cx="1367657" cy="1367657"/>
          </a:xfrm>
          <a:prstGeom prst="rect">
            <a:avLst/>
          </a:prstGeom>
        </p:spPr>
      </p:pic>
      <p:pic>
        <p:nvPicPr>
          <p:cNvPr id="81" name="圖形 80">
            <a:extLst>
              <a:ext uri="{FF2B5EF4-FFF2-40B4-BE49-F238E27FC236}">
                <a16:creationId xmlns:a16="http://schemas.microsoft.com/office/drawing/2014/main" id="{86E669AA-54D1-41FD-9BA1-DD1B021398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91045" y="4341924"/>
            <a:ext cx="1367657" cy="1367657"/>
          </a:xfrm>
          <a:prstGeom prst="rect">
            <a:avLst/>
          </a:prstGeom>
        </p:spPr>
      </p:pic>
      <p:sp>
        <p:nvSpPr>
          <p:cNvPr id="82" name="圓角矩形圖說文字 15">
            <a:extLst>
              <a:ext uri="{FF2B5EF4-FFF2-40B4-BE49-F238E27FC236}">
                <a16:creationId xmlns:a16="http://schemas.microsoft.com/office/drawing/2014/main" id="{0466AC69-57F3-432E-A11A-A0356804201F}"/>
              </a:ext>
            </a:extLst>
          </p:cNvPr>
          <p:cNvSpPr/>
          <p:nvPr/>
        </p:nvSpPr>
        <p:spPr>
          <a:xfrm>
            <a:off x="2158135" y="4435042"/>
            <a:ext cx="2161309" cy="61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sz="1600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我要成為Hub</a:t>
            </a:r>
            <a:endParaRPr lang="en-US" altLang="zh-TW" sz="160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5986426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563704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altLang="zh-TW" err="1">
                <a:latin typeface="Arial"/>
                <a:ea typeface="微軟正黑體"/>
                <a:cs typeface="Arial"/>
              </a:rPr>
              <a:t>QuWAN上可直接把Edge改成Hub</a:t>
            </a:r>
            <a:r>
              <a:rPr lang="en-US" altLang="zh-TW">
                <a:latin typeface="Arial"/>
                <a:ea typeface="微軟正黑體"/>
                <a:cs typeface="Arial"/>
              </a:rPr>
              <a:t>，</a:t>
            </a:r>
            <a:br>
              <a:rPr lang="en-US" altLang="zh-TW">
                <a:latin typeface="Arial"/>
                <a:ea typeface="微軟正黑體"/>
                <a:cs typeface="Arial"/>
              </a:rPr>
            </a:br>
            <a:r>
              <a:rPr lang="en-US" altLang="zh-TW">
                <a:latin typeface="Arial"/>
                <a:ea typeface="微軟正黑體"/>
                <a:cs typeface="Arial"/>
              </a:rPr>
              <a:t>並且提供</a:t>
            </a:r>
            <a:r>
              <a:rPr lang="en-US" altLang="zh-TW" err="1">
                <a:latin typeface="Arial"/>
                <a:ea typeface="微軟正黑體"/>
                <a:cs typeface="Arial"/>
              </a:rPr>
              <a:t>port</a:t>
            </a:r>
            <a:r>
              <a:rPr lang="en-US" altLang="zh-TW">
                <a:latin typeface="Arial"/>
                <a:ea typeface="微軟正黑體"/>
                <a:cs typeface="Arial"/>
              </a:rPr>
              <a:t> </a:t>
            </a:r>
            <a:r>
              <a:rPr lang="en-US" altLang="zh-TW" err="1">
                <a:latin typeface="Arial"/>
                <a:ea typeface="微軟正黑體"/>
                <a:cs typeface="Arial"/>
              </a:rPr>
              <a:t>forwarding連線測試功能</a:t>
            </a:r>
            <a:endParaRPr lang="en-US" altLang="zh-TW">
              <a:latin typeface="Arial"/>
              <a:ea typeface="微軟正黑體"/>
              <a:cs typeface="Arial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0780B5EE-BA22-465D-9340-56FABB503288}"/>
              </a:ext>
            </a:extLst>
          </p:cNvPr>
          <p:cNvGrpSpPr/>
          <p:nvPr/>
        </p:nvGrpSpPr>
        <p:grpSpPr>
          <a:xfrm>
            <a:off x="631065" y="2916250"/>
            <a:ext cx="3422578" cy="2258244"/>
            <a:chOff x="249382" y="1500957"/>
            <a:chExt cx="3422578" cy="2258244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F47FD2C6-FCF8-4EB5-9EA5-556E2B337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82" y="1500957"/>
              <a:ext cx="3422578" cy="2258244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0FFD747-674B-43DC-A9B0-11CE338A4ACA}"/>
                </a:ext>
              </a:extLst>
            </p:cNvPr>
            <p:cNvSpPr/>
            <p:nvPr/>
          </p:nvSpPr>
          <p:spPr>
            <a:xfrm>
              <a:off x="1597892" y="2379467"/>
              <a:ext cx="585826" cy="27940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3C8B7624-DFE8-4FB1-929A-BB16203E2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28" y="2643910"/>
            <a:ext cx="4049165" cy="2733963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BA9D108-B867-40AD-BAFD-6C4547A93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76" y="2856302"/>
            <a:ext cx="3974298" cy="2378139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F6E95DBD-068B-4C52-8D7B-0E15EBEF36E0}"/>
              </a:ext>
            </a:extLst>
          </p:cNvPr>
          <p:cNvSpPr/>
          <p:nvPr/>
        </p:nvSpPr>
        <p:spPr>
          <a:xfrm>
            <a:off x="7303735" y="3730281"/>
            <a:ext cx="720058" cy="764240"/>
          </a:xfrm>
          <a:prstGeom prst="rightArrow">
            <a:avLst>
              <a:gd name="adj1" fmla="val 50000"/>
              <a:gd name="adj2" fmla="val 50546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2BA0E3F0-4694-4283-BD59-C789045D22A7}"/>
              </a:ext>
            </a:extLst>
          </p:cNvPr>
          <p:cNvSpPr/>
          <p:nvPr/>
        </p:nvSpPr>
        <p:spPr>
          <a:xfrm>
            <a:off x="3552954" y="3730281"/>
            <a:ext cx="720058" cy="764240"/>
          </a:xfrm>
          <a:prstGeom prst="rightArrow">
            <a:avLst>
              <a:gd name="adj1" fmla="val 50000"/>
              <a:gd name="adj2" fmla="val 50546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80596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2463799"/>
            <a:ext cx="4084868" cy="2419486"/>
          </a:xfrm>
        </p:spPr>
        <p:txBody>
          <a:bodyPr lIns="91440" tIns="45720" rIns="91440" bIns="45720" anchor="b"/>
          <a:lstStyle/>
          <a:p>
            <a:r>
              <a:rPr lang="en-US" err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重點功能介紹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:</a:t>
            </a:r>
            <a:b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</a:br>
            <a:r>
              <a:rPr lang="en-US" altLang="zh-TW">
                <a:solidFill>
                  <a:srgbClr val="00FFCC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Duplicated IP detect</a:t>
            </a:r>
            <a:endParaRPr lang="zh-TW" altLang="en-US">
              <a:solidFill>
                <a:srgbClr val="00FF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41236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為什麼需要IP衝突偵測</a:t>
            </a:r>
            <a:r>
              <a:rPr lang="en-US" altLang="zh-TW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?</a:t>
            </a:r>
            <a:endParaRPr lang="zh-TW" altLang="en-US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pic>
        <p:nvPicPr>
          <p:cNvPr id="8" name="圖片 7" descr="一張含有 室內, 螢幕, 甜點 的圖片&#10;&#10;自動產生的描述">
            <a:extLst>
              <a:ext uri="{FF2B5EF4-FFF2-40B4-BE49-F238E27FC236}">
                <a16:creationId xmlns:a16="http://schemas.microsoft.com/office/drawing/2014/main" id="{67665D9E-D338-4605-B51B-C981A703D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" y="683977"/>
            <a:ext cx="9763492" cy="743978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105837A-2B1B-44C5-ABA2-5DA632F08A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68745" y="808610"/>
            <a:ext cx="3975114" cy="249285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3959A6E-8EC0-4297-8B37-1F7BB2D0A7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55951" y="823197"/>
            <a:ext cx="3975114" cy="2492855"/>
          </a:xfrm>
          <a:prstGeom prst="rect">
            <a:avLst/>
          </a:prstGeom>
        </p:spPr>
      </p:pic>
      <p:sp>
        <p:nvSpPr>
          <p:cNvPr id="11" name="圓角矩形圖說文字 5">
            <a:extLst>
              <a:ext uri="{FF2B5EF4-FFF2-40B4-BE49-F238E27FC236}">
                <a16:creationId xmlns:a16="http://schemas.microsoft.com/office/drawing/2014/main" id="{551A07D6-A9CB-456C-940A-98CA5877684D}"/>
              </a:ext>
            </a:extLst>
          </p:cNvPr>
          <p:cNvSpPr/>
          <p:nvPr/>
        </p:nvSpPr>
        <p:spPr>
          <a:xfrm>
            <a:off x="1010653" y="1958831"/>
            <a:ext cx="24473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err="1">
                <a:latin typeface="Arial"/>
                <a:ea typeface="微軟正黑體"/>
                <a:cs typeface="Arial"/>
              </a:rPr>
              <a:t>這IP應該是對的，為什麼不讓我設定下去</a:t>
            </a:r>
            <a:r>
              <a:rPr lang="en-US" altLang="zh-TW">
                <a:latin typeface="Arial"/>
                <a:ea typeface="微軟正黑體"/>
                <a:cs typeface="Arial"/>
              </a:rPr>
              <a:t>?</a:t>
            </a:r>
            <a:endParaRPr lang="en-US" altLang="zh-TW"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12" name="圓角矩形圖說文字 6">
            <a:extLst>
              <a:ext uri="{FF2B5EF4-FFF2-40B4-BE49-F238E27FC236}">
                <a16:creationId xmlns:a16="http://schemas.microsoft.com/office/drawing/2014/main" id="{B4C706EB-20AD-4463-A2F9-DCAB46A2F190}"/>
              </a:ext>
            </a:extLst>
          </p:cNvPr>
          <p:cNvSpPr/>
          <p:nvPr/>
        </p:nvSpPr>
        <p:spPr>
          <a:xfrm>
            <a:off x="6711919" y="2024563"/>
            <a:ext cx="2714324" cy="87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err="1">
                <a:latin typeface="Arial"/>
                <a:ea typeface="微軟正黑體"/>
                <a:cs typeface="Arial"/>
              </a:rPr>
              <a:t>感覺是跟其他設備設定到同樣的IP，但是是跟誰</a:t>
            </a:r>
            <a:r>
              <a:rPr lang="en-US" altLang="zh-TW">
                <a:latin typeface="Arial"/>
                <a:ea typeface="微軟正黑體"/>
                <a:cs typeface="Arial"/>
              </a:rPr>
              <a:t>?</a:t>
            </a:r>
            <a:endParaRPr lang="en-US" altLang="zh-TW"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84218E9-9DAE-407B-BC92-04AA0233E05E}"/>
              </a:ext>
            </a:extLst>
          </p:cNvPr>
          <p:cNvCxnSpPr>
            <a:cxnSpLocks/>
          </p:cNvCxnSpPr>
          <p:nvPr/>
        </p:nvCxnSpPr>
        <p:spPr>
          <a:xfrm flipH="1" flipV="1">
            <a:off x="2174240" y="3124200"/>
            <a:ext cx="853440" cy="390797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D3854277-FEBC-463E-91EE-B971F6514B64}"/>
              </a:ext>
            </a:extLst>
          </p:cNvPr>
          <p:cNvCxnSpPr>
            <a:cxnSpLocks/>
          </p:cNvCxnSpPr>
          <p:nvPr/>
        </p:nvCxnSpPr>
        <p:spPr>
          <a:xfrm flipH="1">
            <a:off x="7115416" y="3153833"/>
            <a:ext cx="1126884" cy="644296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96270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 err="1">
                <a:latin typeface="Arial"/>
                <a:ea typeface="微軟正黑體"/>
                <a:cs typeface="Arial"/>
              </a:rPr>
              <a:t>介面上提示相衝的IP及設備資訊</a:t>
            </a:r>
          </a:p>
        </p:txBody>
      </p:sp>
      <p:pic>
        <p:nvPicPr>
          <p:cNvPr id="5" name="內容版面配置區 1">
            <a:extLst>
              <a:ext uri="{FF2B5EF4-FFF2-40B4-BE49-F238E27FC236}">
                <a16:creationId xmlns:a16="http://schemas.microsoft.com/office/drawing/2014/main" id="{D8B60994-3450-44C6-AA6F-05B512591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2583969"/>
            <a:ext cx="5692775" cy="3959225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CB2AACD-1B27-4FEC-894A-11F9161CFCE3}"/>
              </a:ext>
            </a:extLst>
          </p:cNvPr>
          <p:cNvSpPr/>
          <p:nvPr/>
        </p:nvSpPr>
        <p:spPr>
          <a:xfrm>
            <a:off x="1667933" y="4165600"/>
            <a:ext cx="4148667" cy="728133"/>
          </a:xfrm>
          <a:prstGeom prst="rect">
            <a:avLst/>
          </a:prstGeom>
          <a:solidFill>
            <a:srgbClr val="66FFCC">
              <a:alpha val="10196"/>
            </a:srgbClr>
          </a:solidFill>
          <a:ln w="1016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9F6C9D85-4616-4E68-B5FF-859E190F58E1}"/>
              </a:ext>
            </a:extLst>
          </p:cNvPr>
          <p:cNvGrpSpPr/>
          <p:nvPr/>
        </p:nvGrpSpPr>
        <p:grpSpPr>
          <a:xfrm>
            <a:off x="5985173" y="2068794"/>
            <a:ext cx="6505576" cy="3810536"/>
            <a:chOff x="6095404" y="2033540"/>
            <a:chExt cx="5921211" cy="3468254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8C53174-C75F-4734-86A1-F05AB2656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404" y="2033540"/>
              <a:ext cx="5921211" cy="3468254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8869D87-FEE6-4A92-9F22-EAC9C41C6AF7}"/>
                </a:ext>
              </a:extLst>
            </p:cNvPr>
            <p:cNvSpPr/>
            <p:nvPr/>
          </p:nvSpPr>
          <p:spPr>
            <a:xfrm>
              <a:off x="6853469" y="3632201"/>
              <a:ext cx="2849332" cy="492759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1016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080190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QuWAN會檢查那些部分</a:t>
            </a:r>
            <a:r>
              <a:rPr lang="en-US" altLang="zh-TW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?</a:t>
            </a:r>
            <a:endParaRPr lang="zh-TW" altLang="en-US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750771" y="1828800"/>
            <a:ext cx="7295950" cy="304158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>
                <a:solidFill>
                  <a:srgbClr val="66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WAN/LAN/VLAN </a:t>
            </a:r>
            <a:r>
              <a:rPr lang="en-US" altLang="zh-TW" err="1">
                <a:solidFill>
                  <a:srgbClr val="66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介面</a:t>
            </a:r>
            <a:endParaRPr lang="en-US" altLang="zh-TW">
              <a:solidFill>
                <a:srgbClr val="66FFCC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>
                <a:solidFill>
                  <a:srgbClr val="66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VPN</a:t>
            </a:r>
            <a:r>
              <a:rPr lang="zh-TW" altLang="en-US">
                <a:solidFill>
                  <a:srgbClr val="66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>
                <a:solidFill>
                  <a:srgbClr val="66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server</a:t>
            </a:r>
            <a:endParaRPr lang="en-US" altLang="zh-TW">
              <a:solidFill>
                <a:srgbClr val="66FFCC"/>
              </a:solidFill>
              <a:latin typeface="Arial"/>
              <a:ea typeface="微軟正黑體"/>
              <a:cs typeface="Arial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>
                <a:solidFill>
                  <a:srgbClr val="66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Static route</a:t>
            </a:r>
            <a:endParaRPr lang="en-US" altLang="zh-TW">
              <a:solidFill>
                <a:srgbClr val="66FFCC"/>
              </a:solidFill>
              <a:latin typeface="Arial"/>
              <a:ea typeface="微軟正黑體"/>
              <a:cs typeface="Arial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err="1">
                <a:solidFill>
                  <a:srgbClr val="66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被保留的IP</a:t>
            </a:r>
            <a:r>
              <a:rPr lang="en-US" altLang="zh-TW">
                <a:solidFill>
                  <a:srgbClr val="66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pool</a:t>
            </a:r>
            <a:endParaRPr lang="en-US" altLang="zh-TW">
              <a:solidFill>
                <a:srgbClr val="66FFCC"/>
              </a:solidFill>
              <a:latin typeface="Arial"/>
              <a:ea typeface="微軟正黑體"/>
              <a:cs typeface="Arial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127.0.0.0/8</a:t>
            </a:r>
            <a:endParaRPr lang="en-US" altLang="zh-TW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169.254.0.0/16</a:t>
            </a:r>
            <a:endParaRPr lang="zh-TW" altLang="en-US">
              <a:solidFill>
                <a:schemeClr val="bg1"/>
              </a:solidFill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71804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altLang="zh-TW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其他功能</a:t>
            </a:r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18159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400101" cy="1651422"/>
          </a:xfrm>
        </p:spPr>
        <p:txBody>
          <a:bodyPr lIns="91440" tIns="45720" rIns="91440" bIns="45720" anchor="ctr">
            <a:normAutofit/>
          </a:bodyPr>
          <a:lstStyle/>
          <a:p>
            <a:pPr>
              <a:spcBef>
                <a:spcPts val="1000"/>
              </a:spcBef>
            </a:pPr>
            <a:r>
              <a:rPr lang="en-US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在Firewall裡可選擇Segment做為來源IP</a:t>
            </a:r>
            <a:endParaRPr lang="en-US">
              <a:latin typeface="Arial"/>
              <a:ea typeface="微軟正黑體"/>
              <a:cs typeface="Arial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396189F-F5A8-4D40-9328-CA40B5685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67" y="1868131"/>
            <a:ext cx="4275666" cy="4708223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6AAB33E-57C2-4A6D-8B55-3A18B1988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868131"/>
            <a:ext cx="5239037" cy="210355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0" name="內容版面配置區 6">
            <a:extLst>
              <a:ext uri="{FF2B5EF4-FFF2-40B4-BE49-F238E27FC236}">
                <a16:creationId xmlns:a16="http://schemas.microsoft.com/office/drawing/2014/main" id="{4099A404-8CE4-45D4-9284-3B31C189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4170765"/>
            <a:ext cx="5239037" cy="2405589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372477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err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  <a:r>
              <a:rPr 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2.1</a:t>
            </a:r>
            <a:br>
              <a:rPr 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</a:br>
            <a:r>
              <a:rPr lang="en-US" err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的新功能</a:t>
            </a:r>
            <a:endParaRPr lang="zh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5925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zh-CN" altLang="en-US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指定特定</a:t>
            </a:r>
            <a:r>
              <a:rPr lang="en-US" altLang="zh-CN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Service</a:t>
            </a:r>
            <a:r>
              <a:rPr lang="zh-CN" altLang="en-US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CN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Class</a:t>
            </a:r>
            <a:r>
              <a:rPr lang="zh-CN" altLang="en-US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做為</a:t>
            </a:r>
            <a:r>
              <a:rPr lang="en-US" altLang="zh-CN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QoS</a:t>
            </a:r>
            <a:r>
              <a:rPr lang="zh-CN" altLang="en-US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預設值</a:t>
            </a:r>
            <a:endParaRPr lang="zh-TW" altLang="en-US">
              <a:ea typeface="微軟正黑體"/>
              <a:cs typeface="Arial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193B1B-605A-410A-9E30-25168BDBA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1377"/>
            <a:ext cx="9750808" cy="5456623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9885F33-8E6F-4855-AB5B-47D687AD2ADD}"/>
              </a:ext>
            </a:extLst>
          </p:cNvPr>
          <p:cNvSpPr/>
          <p:nvPr/>
        </p:nvSpPr>
        <p:spPr>
          <a:xfrm>
            <a:off x="2448559" y="4130040"/>
            <a:ext cx="1468121" cy="2105660"/>
          </a:xfrm>
          <a:prstGeom prst="rect">
            <a:avLst/>
          </a:prstGeom>
          <a:solidFill>
            <a:srgbClr val="66FFCC">
              <a:alpha val="10196"/>
            </a:srgbClr>
          </a:solidFill>
          <a:ln w="1016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761289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修正事件紀錄時間區間設定</a:t>
            </a:r>
            <a:endParaRPr lang="zh-TW" altLang="en-US" err="1">
              <a:ea typeface="微軟正黑體"/>
              <a:cs typeface="Arial"/>
            </a:endParaRPr>
          </a:p>
        </p:txBody>
      </p:sp>
      <p:pic>
        <p:nvPicPr>
          <p:cNvPr id="5" name="內容版面配置區 1">
            <a:extLst>
              <a:ext uri="{FF2B5EF4-FFF2-40B4-BE49-F238E27FC236}">
                <a16:creationId xmlns:a16="http://schemas.microsoft.com/office/drawing/2014/main" id="{EC02CA39-CAB5-46BC-BA8F-25BBBAA40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5" y="1697038"/>
            <a:ext cx="11275809" cy="476151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6C5A209-0E2B-44D6-A402-03E86B4CDA90}"/>
              </a:ext>
            </a:extLst>
          </p:cNvPr>
          <p:cNvSpPr/>
          <p:nvPr/>
        </p:nvSpPr>
        <p:spPr>
          <a:xfrm>
            <a:off x="1865678" y="4080510"/>
            <a:ext cx="2181854" cy="472440"/>
          </a:xfrm>
          <a:prstGeom prst="rect">
            <a:avLst/>
          </a:prstGeom>
          <a:solidFill>
            <a:srgbClr val="66FFCC">
              <a:alpha val="10196"/>
            </a:srgbClr>
          </a:solidFill>
          <a:ln w="1016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726904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4"/>
            <a:ext cx="10929870" cy="1691125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新增QuWAN</a:t>
            </a:r>
            <a:r>
              <a:rPr lang="en-US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/</a:t>
            </a:r>
            <a:r>
              <a:rPr lang="en-US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設備服務埠管理</a:t>
            </a:r>
            <a:r>
              <a:rPr lang="en-US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(QNE/QTS/</a:t>
            </a:r>
            <a:r>
              <a:rPr lang="en-US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vRouter</a:t>
            </a:r>
            <a:r>
              <a:rPr lang="en-US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only)</a:t>
            </a:r>
            <a:endParaRPr lang="zh-TW">
              <a:latin typeface="Arial"/>
              <a:ea typeface="微軟正黑體"/>
              <a:cs typeface="Arial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13DF9205-774A-456C-8DA9-7D8FA0F493A2}"/>
              </a:ext>
            </a:extLst>
          </p:cNvPr>
          <p:cNvGrpSpPr/>
          <p:nvPr/>
        </p:nvGrpSpPr>
        <p:grpSpPr>
          <a:xfrm>
            <a:off x="904659" y="2155645"/>
            <a:ext cx="9976282" cy="4012575"/>
            <a:chOff x="1107859" y="1707908"/>
            <a:chExt cx="9976282" cy="4012575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3B43AD35-5948-4AAD-9CDC-2797B8F86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7859" y="1707908"/>
              <a:ext cx="9976282" cy="4012575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ED0E184-61A7-4FEF-8334-59B99C967918}"/>
                </a:ext>
              </a:extLst>
            </p:cNvPr>
            <p:cNvSpPr/>
            <p:nvPr/>
          </p:nvSpPr>
          <p:spPr>
            <a:xfrm>
              <a:off x="9744364" y="2835564"/>
              <a:ext cx="1339777" cy="2884919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1561857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UX介面升級</a:t>
            </a:r>
            <a:endParaRPr lang="zh-TW" altLang="en-US" err="1">
              <a:ea typeface="微軟正黑體"/>
              <a:cs typeface="Arial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BA17713-5C34-4216-BD2E-FEC351D20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5" y="5032664"/>
            <a:ext cx="11202555" cy="1400319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FCAFB6C-73E7-45FD-9406-F4E15AF86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5" y="1375064"/>
            <a:ext cx="4762500" cy="3657600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80727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pPr>
              <a:spcBef>
                <a:spcPts val="1000"/>
              </a:spcBef>
            </a:pPr>
            <a:r>
              <a:rPr lang="en-US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新增Log內容</a:t>
            </a:r>
            <a:endParaRPr lang="en-US" err="1">
              <a:ea typeface="微軟正黑體"/>
              <a:cs typeface="+mj-lt"/>
            </a:endParaRP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85913"/>
            <a:ext cx="8853251" cy="4966590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894665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 hidden="1">
            <a:extLst>
              <a:ext uri="{FF2B5EF4-FFF2-40B4-BE49-F238E27FC236}">
                <a16:creationId xmlns:a16="http://schemas.microsoft.com/office/drawing/2014/main" id="{180C1485-C118-4ECE-88ED-0ADDF7D41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6425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進化的QuWAN 2.1</a:t>
            </a:r>
            <a:endParaRPr lang="zh-TW" altLang="en-US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660400" y="1476844"/>
            <a:ext cx="9802734" cy="5321301"/>
          </a:xfrm>
          <a:prstGeom prst="rect">
            <a:avLst/>
          </a:prstGeom>
        </p:spPr>
        <p:txBody>
          <a:bodyPr vert="horz" lIns="91440" tIns="45720" rIns="91440" bIns="45720" numCol="2" spcCol="36000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TW" sz="2400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QVPN server on </a:t>
            </a:r>
            <a:r>
              <a:rPr lang="en-US" altLang="zh-TW" sz="2400" err="1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</a:t>
            </a:r>
            <a:endParaRPr lang="en-US" altLang="zh-TW" sz="2400">
              <a:solidFill>
                <a:srgbClr val="00FFCC"/>
              </a:solidFill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TW" sz="1400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在Orchestrator直接指定Hubs做為QVPN</a:t>
            </a:r>
            <a:r>
              <a:rPr lang="en-US" altLang="zh-TW" sz="1400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server</a:t>
            </a:r>
            <a:endParaRPr lang="en-US" altLang="zh-TW" sz="140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TW" sz="1400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可直接在Orchestrator建立</a:t>
            </a:r>
            <a:r>
              <a:rPr lang="en-US" altLang="zh-TW" sz="140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/</a:t>
            </a:r>
            <a:r>
              <a:rPr lang="en-US" altLang="zh-TW" sz="1400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管理QVPN</a:t>
            </a:r>
            <a:r>
              <a:rPr lang="en-US" altLang="zh-TW" sz="140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400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clients帳號</a:t>
            </a:r>
            <a:endParaRPr lang="en-US" altLang="zh-TW" sz="1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TW" sz="1400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QBelt建立狀況及Clients資料都可在Orchestrator上追蹤</a:t>
            </a:r>
            <a:endParaRPr lang="en-US" altLang="zh-TW" sz="140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TW" sz="1400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內建Quick</a:t>
            </a:r>
            <a:r>
              <a:rPr lang="en-US" altLang="zh-TW" sz="1400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1400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start讓使用者知道怎麼建立QuWAN</a:t>
            </a:r>
            <a:r>
              <a:rPr lang="en-US" altLang="zh-TW" sz="1400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QVPN server</a:t>
            </a:r>
            <a:endParaRPr lang="en-US" altLang="zh-TW" sz="140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TW" sz="2400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Hub capable</a:t>
            </a:r>
            <a:endParaRPr lang="en-US" altLang="zh-TW" sz="2400">
              <a:solidFill>
                <a:srgbClr val="00FFCC"/>
              </a:solidFill>
              <a:latin typeface="Arial"/>
              <a:ea typeface="微軟正黑體"/>
              <a:cs typeface="Arial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TW" sz="1400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Private IP </a:t>
            </a:r>
            <a:r>
              <a:rPr lang="en-US" altLang="zh-TW" sz="1400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也可設定成Hub</a:t>
            </a:r>
            <a:endParaRPr lang="en-US" altLang="zh-TW" sz="1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TW" sz="1400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內建NAT</a:t>
            </a:r>
            <a:r>
              <a:rPr lang="en-US" altLang="zh-TW" sz="140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port </a:t>
            </a:r>
            <a:r>
              <a:rPr lang="en-US" altLang="zh-TW" sz="1400" err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forwarding檢查，確保設備可轉換成Hub</a:t>
            </a:r>
            <a:endParaRPr lang="en-US" altLang="zh-TW" sz="1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TW" sz="2400" err="1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IP衝突偵測</a:t>
            </a:r>
            <a:endParaRPr lang="en-US" altLang="zh-TW" sz="2400">
              <a:solidFill>
                <a:srgbClr val="00FFCC"/>
              </a:solidFill>
              <a:latin typeface="Arial"/>
              <a:ea typeface="微軟正黑體"/>
              <a:cs typeface="Arial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TW" sz="1400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提醒使用者發生IP相衝或IP設定錯誤</a:t>
            </a:r>
            <a:endParaRPr lang="en-US" altLang="zh-TW" sz="1400">
              <a:solidFill>
                <a:schemeClr val="bg1"/>
              </a:solidFill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endParaRPr lang="en-US" altLang="zh-TW" sz="1400">
              <a:solidFill>
                <a:schemeClr val="bg1"/>
              </a:solidFill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endParaRPr lang="en-US" altLang="zh-TW" sz="140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TW" sz="2400" err="1">
                <a:solidFill>
                  <a:srgbClr val="00FFCC"/>
                </a:solidFill>
                <a:latin typeface="Arial"/>
                <a:ea typeface="微軟正黑體"/>
                <a:cs typeface="Arial"/>
              </a:rPr>
              <a:t>在Firewall裡可選擇Segment做為來源IP</a:t>
            </a:r>
            <a:endParaRPr lang="en-US" altLang="zh-TW" sz="2400">
              <a:solidFill>
                <a:srgbClr val="00FF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2400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指定特定Service Class做為QoS預設值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TW" sz="2400" err="1">
                <a:solidFill>
                  <a:srgbClr val="00FFCC"/>
                </a:solidFill>
                <a:latin typeface="Arial"/>
                <a:ea typeface="微軟正黑體"/>
                <a:cs typeface="Arial"/>
              </a:rPr>
              <a:t>修正事件紀錄時間區間設定</a:t>
            </a:r>
            <a:endParaRPr lang="en-US" altLang="zh-TW" sz="2400">
              <a:solidFill>
                <a:srgbClr val="00FFCC"/>
              </a:solidFill>
              <a:latin typeface="Arial"/>
              <a:ea typeface="微軟正黑體"/>
              <a:cs typeface="Arial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TW" sz="1400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頁面切換不會更動已選擇時間</a:t>
            </a:r>
            <a:endParaRPr lang="en-US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TW" sz="1400" err="1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預設時間區間修改為一週</a:t>
            </a:r>
            <a:endParaRPr lang="en-US" altLang="zh-TW" sz="140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alt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zh-TW" alt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30590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進化的</a:t>
            </a:r>
            <a:r>
              <a:rPr lang="en-US" altLang="zh-TW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 2.1(</a:t>
            </a:r>
            <a:r>
              <a:rPr lang="en-US" altLang="zh-TW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con’t</a:t>
            </a:r>
            <a:r>
              <a:rPr lang="en-US" altLang="zh-TW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)</a:t>
            </a:r>
            <a:endParaRPr lang="zh-TW" altLang="en-US">
              <a:latin typeface="Arial"/>
              <a:ea typeface="微軟正黑體"/>
              <a:cs typeface="Arial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660400" y="1828799"/>
            <a:ext cx="9855200" cy="368300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US" altLang="zh-TW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新增QuWAN/設備服務埠管理(QNE/QTS/vRouter only)</a:t>
            </a:r>
          </a:p>
          <a:p>
            <a:r>
              <a:rPr lang="en-US" altLang="zh-TW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UX介面升級</a:t>
            </a:r>
            <a:endParaRPr lang="en-US" altLang="zh-TW">
              <a:solidFill>
                <a:srgbClr val="00FF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 lvl="1"/>
            <a:r>
              <a:rPr lang="en-US" altLang="zh-TW" sz="1800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地圖圖示顏色讓使用者更清楚知道設備連線狀況</a:t>
            </a:r>
            <a:endParaRPr lang="en-US" altLang="zh-TW" sz="180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lvl="1"/>
            <a:r>
              <a:rPr lang="en-US" altLang="zh-TW" sz="1800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設備連線狀態清楚呈現</a:t>
            </a:r>
            <a:endParaRPr lang="en-US" altLang="zh-TW" sz="180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r>
              <a:rPr lang="en-US" altLang="zh-TW">
                <a:solidFill>
                  <a:srgbClr val="00FFCC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新增Log內容</a:t>
            </a:r>
            <a:endParaRPr lang="en-US" altLang="zh-TW">
              <a:solidFill>
                <a:srgbClr val="00FFCC"/>
              </a:solidFill>
              <a:latin typeface="Arial"/>
              <a:ea typeface="微軟正黑體"/>
              <a:cs typeface="Arial"/>
            </a:endParaRPr>
          </a:p>
          <a:p>
            <a:pPr lvl="1"/>
            <a:r>
              <a:rPr lang="en-US" altLang="zh-TW" sz="1800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更易懂的VPN server/連線相關log</a:t>
            </a:r>
            <a:endParaRPr lang="en-US" altLang="zh-TW" sz="1800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lvl="1"/>
            <a:r>
              <a:rPr lang="en-US" altLang="zh-TW" sz="1800">
                <a:solidFill>
                  <a:schemeClr val="bg1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 QVPN server使用者帳號及密碼相關log格式修正 </a:t>
            </a:r>
            <a:endParaRPr lang="en-US" altLang="zh-TW" sz="1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 lvl="1"/>
            <a:endParaRPr lang="en-US" alt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endParaRPr lang="zh-TW" alt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113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2463799"/>
            <a:ext cx="4084868" cy="2463801"/>
          </a:xfrm>
        </p:spPr>
        <p:txBody>
          <a:bodyPr lIns="91440" tIns="45720" rIns="91440" bIns="45720" anchor="b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err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重點功能介紹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: </a:t>
            </a:r>
            <a:br>
              <a:rPr lang="en-US" altLang="zh-TW">
                <a:solidFill>
                  <a:srgbClr val="00FFCC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</a:br>
            <a:r>
              <a:rPr lang="en-US" altLang="zh-TW">
                <a:solidFill>
                  <a:srgbClr val="00FFCC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QVPN server on </a:t>
            </a:r>
            <a:r>
              <a:rPr lang="en-US" altLang="zh-TW" err="1">
                <a:solidFill>
                  <a:srgbClr val="00FFCC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  <a:endParaRPr lang="en-US" altLang="zh-TW">
              <a:solidFill>
                <a:srgbClr val="00FF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5950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4"/>
            <a:ext cx="10929870" cy="1576135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altLang="zh-TW" sz="4000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</a:t>
            </a:r>
            <a:r>
              <a:rPr lang="en-US" altLang="zh-TW" sz="4000" dirty="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sz="4000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是硬體平臺支援度最高的SD</a:t>
            </a:r>
            <a:r>
              <a:rPr lang="en-US" altLang="zh-TW" sz="4000" dirty="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-WAN</a:t>
            </a:r>
            <a:endParaRPr lang="zh-TW" altLang="en-US" sz="4000" dirty="0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CA3FC5DA-36D3-469C-8938-D33F752E8BC0}"/>
              </a:ext>
            </a:extLst>
          </p:cNvPr>
          <p:cNvSpPr/>
          <p:nvPr/>
        </p:nvSpPr>
        <p:spPr>
          <a:xfrm rot="16200000">
            <a:off x="3622346" y="-1889454"/>
            <a:ext cx="4947307" cy="12192000"/>
          </a:xfrm>
          <a:prstGeom prst="roundRect">
            <a:avLst>
              <a:gd name="adj" fmla="val 0"/>
            </a:avLst>
          </a:prstGeom>
          <a:solidFill>
            <a:srgbClr val="070B0C">
              <a:alpha val="6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7" name="肘形接點 25">
            <a:extLst>
              <a:ext uri="{FF2B5EF4-FFF2-40B4-BE49-F238E27FC236}">
                <a16:creationId xmlns:a16="http://schemas.microsoft.com/office/drawing/2014/main" id="{57B52B1B-AA09-48D7-BD53-43C06271C026}"/>
              </a:ext>
            </a:extLst>
          </p:cNvPr>
          <p:cNvCxnSpPr>
            <a:cxnSpLocks/>
          </p:cNvCxnSpPr>
          <p:nvPr/>
        </p:nvCxnSpPr>
        <p:spPr>
          <a:xfrm flipH="1">
            <a:off x="6675156" y="3855598"/>
            <a:ext cx="1198034" cy="0"/>
          </a:xfrm>
          <a:prstGeom prst="straightConnector1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圖片 28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A17690E1-9723-4A87-B601-2B13ECBC35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755" y="1884468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34" name="圖片 33" descr="一張含有 電腦 的圖片&#10;&#10;自動產生的描述">
            <a:extLst>
              <a:ext uri="{FF2B5EF4-FFF2-40B4-BE49-F238E27FC236}">
                <a16:creationId xmlns:a16="http://schemas.microsoft.com/office/drawing/2014/main" id="{22FB005D-A25D-4DD4-B6AF-D24A917B80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127" y="4325543"/>
            <a:ext cx="2144338" cy="3615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12862DE9-0D7F-4FAC-88D3-BFAA49A6A9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127" y="5390790"/>
            <a:ext cx="1912116" cy="608786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5000"/>
              </a:prstClr>
            </a:outerShdw>
          </a:effectLst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DBEAACD1-1F31-4394-AF1F-435A09BDD4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25368"/>
          <a:stretch/>
        </p:blipFill>
        <p:spPr>
          <a:xfrm>
            <a:off x="7135556" y="1196998"/>
            <a:ext cx="1292168" cy="1643552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A7F59162-1275-4A5E-966B-070D8CA7C7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r="28970"/>
          <a:stretch/>
        </p:blipFill>
        <p:spPr>
          <a:xfrm>
            <a:off x="7260587" y="3133542"/>
            <a:ext cx="1034902" cy="1541721"/>
          </a:xfrm>
          <a:prstGeom prst="rect">
            <a:avLst/>
          </a:prstGeom>
        </p:spPr>
      </p:pic>
      <p:cxnSp>
        <p:nvCxnSpPr>
          <p:cNvPr id="41" name="肘形接點 2">
            <a:extLst>
              <a:ext uri="{FF2B5EF4-FFF2-40B4-BE49-F238E27FC236}">
                <a16:creationId xmlns:a16="http://schemas.microsoft.com/office/drawing/2014/main" id="{805007CC-4B2F-413E-BF56-D792626EA6C4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2782026" y="2656734"/>
            <a:ext cx="1389924" cy="117740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接點 17">
            <a:extLst>
              <a:ext uri="{FF2B5EF4-FFF2-40B4-BE49-F238E27FC236}">
                <a16:creationId xmlns:a16="http://schemas.microsoft.com/office/drawing/2014/main" id="{AACBEECD-188E-44A3-917D-7080BAC96370}"/>
              </a:ext>
            </a:extLst>
          </p:cNvPr>
          <p:cNvCxnSpPr>
            <a:cxnSpLocks/>
            <a:stCxn id="34" idx="3"/>
            <a:endCxn id="53" idx="1"/>
          </p:cNvCxnSpPr>
          <p:nvPr/>
        </p:nvCxnSpPr>
        <p:spPr>
          <a:xfrm flipV="1">
            <a:off x="3337465" y="3855598"/>
            <a:ext cx="624298" cy="650737"/>
          </a:xfrm>
          <a:prstGeom prst="bentConnector3">
            <a:avLst>
              <a:gd name="adj1" fmla="val 22537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肘形接點 20">
            <a:extLst>
              <a:ext uri="{FF2B5EF4-FFF2-40B4-BE49-F238E27FC236}">
                <a16:creationId xmlns:a16="http://schemas.microsoft.com/office/drawing/2014/main" id="{A3BEE7F7-42D7-4DA1-8E32-A3156105CD6D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3105243" y="3855598"/>
            <a:ext cx="381206" cy="1839585"/>
          </a:xfrm>
          <a:prstGeom prst="bentConnector2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肘形接點 23">
            <a:extLst>
              <a:ext uri="{FF2B5EF4-FFF2-40B4-BE49-F238E27FC236}">
                <a16:creationId xmlns:a16="http://schemas.microsoft.com/office/drawing/2014/main" id="{C60D7259-E1A0-4609-8E08-46A514EED077}"/>
              </a:ext>
            </a:extLst>
          </p:cNvPr>
          <p:cNvCxnSpPr>
            <a:cxnSpLocks/>
            <a:stCxn id="37" idx="1"/>
            <a:endCxn id="53" idx="3"/>
          </p:cNvCxnSpPr>
          <p:nvPr/>
        </p:nvCxnSpPr>
        <p:spPr>
          <a:xfrm rot="10800000" flipV="1">
            <a:off x="6494670" y="2018774"/>
            <a:ext cx="640887" cy="1836824"/>
          </a:xfrm>
          <a:prstGeom prst="bentConnector3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肘形接點 27">
            <a:extLst>
              <a:ext uri="{FF2B5EF4-FFF2-40B4-BE49-F238E27FC236}">
                <a16:creationId xmlns:a16="http://schemas.microsoft.com/office/drawing/2014/main" id="{66ABC93E-F904-4746-9371-3C184736F4E1}"/>
              </a:ext>
            </a:extLst>
          </p:cNvPr>
          <p:cNvCxnSpPr>
            <a:cxnSpLocks/>
            <a:endCxn id="53" idx="3"/>
          </p:cNvCxnSpPr>
          <p:nvPr/>
        </p:nvCxnSpPr>
        <p:spPr>
          <a:xfrm rot="10800000">
            <a:off x="6494670" y="3855599"/>
            <a:ext cx="1132163" cy="1964743"/>
          </a:xfrm>
          <a:prstGeom prst="bentConnector3">
            <a:avLst>
              <a:gd name="adj1" fmla="val 70361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7DEAF4A3-8D53-4427-897C-A048966CD51B}"/>
              </a:ext>
            </a:extLst>
          </p:cNvPr>
          <p:cNvSpPr txBox="1"/>
          <p:nvPr/>
        </p:nvSpPr>
        <p:spPr>
          <a:xfrm>
            <a:off x="786715" y="3468206"/>
            <a:ext cx="220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NAS storage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AD737696-D319-467A-9D18-2C9202E4EFE2}"/>
              </a:ext>
            </a:extLst>
          </p:cNvPr>
          <p:cNvSpPr txBox="1"/>
          <p:nvPr/>
        </p:nvSpPr>
        <p:spPr>
          <a:xfrm>
            <a:off x="786715" y="4727368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QGD smart switch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AE4F08E3-A22E-402D-826C-B7E578CF0333}"/>
              </a:ext>
            </a:extLst>
          </p:cNvPr>
          <p:cNvSpPr txBox="1"/>
          <p:nvPr/>
        </p:nvSpPr>
        <p:spPr>
          <a:xfrm>
            <a:off x="786715" y="5999576"/>
            <a:ext cx="343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</a:t>
            </a:r>
            <a:r>
              <a:rPr lang="en-US" altLang="zh-TW" err="1">
                <a:solidFill>
                  <a:schemeClr val="bg1"/>
                </a:solidFill>
              </a:rPr>
              <a:t>QHora</a:t>
            </a:r>
            <a:r>
              <a:rPr lang="en-US" altLang="zh-TW">
                <a:solidFill>
                  <a:schemeClr val="bg1"/>
                </a:solidFill>
              </a:rPr>
              <a:t> high speed router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AE3074A8-9815-424F-867B-5181F365B857}"/>
              </a:ext>
            </a:extLst>
          </p:cNvPr>
          <p:cNvSpPr txBox="1"/>
          <p:nvPr/>
        </p:nvSpPr>
        <p:spPr>
          <a:xfrm>
            <a:off x="8317893" y="1908291"/>
            <a:ext cx="1686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</a:t>
            </a:r>
            <a:r>
              <a:rPr lang="en-US" altLang="zh-TW" err="1">
                <a:solidFill>
                  <a:schemeClr val="bg1"/>
                </a:solidFill>
              </a:rPr>
              <a:t>QMiroPlus</a:t>
            </a:r>
            <a:r>
              <a:rPr lang="en-US" altLang="zh-TW">
                <a:solidFill>
                  <a:schemeClr val="bg1"/>
                </a:solidFill>
              </a:rPr>
              <a:t> </a:t>
            </a:r>
            <a:r>
              <a:rPr lang="en-US" altLang="zh-TW" err="1">
                <a:solidFill>
                  <a:schemeClr val="bg1"/>
                </a:solidFill>
              </a:rPr>
              <a:t>wifi</a:t>
            </a:r>
            <a:r>
              <a:rPr lang="en-US" altLang="zh-TW">
                <a:solidFill>
                  <a:schemeClr val="bg1"/>
                </a:solidFill>
              </a:rPr>
              <a:t> mesh solution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8FE161BC-C88C-4A74-9B04-BCBB97E3835D}"/>
              </a:ext>
            </a:extLst>
          </p:cNvPr>
          <p:cNvSpPr txBox="1"/>
          <p:nvPr/>
        </p:nvSpPr>
        <p:spPr>
          <a:xfrm>
            <a:off x="8317894" y="3406543"/>
            <a:ext cx="149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</a:t>
            </a:r>
            <a:r>
              <a:rPr lang="en-US" altLang="zh-TW" err="1">
                <a:solidFill>
                  <a:schemeClr val="bg1"/>
                </a:solidFill>
              </a:rPr>
              <a:t>QMiro</a:t>
            </a:r>
            <a:r>
              <a:rPr lang="en-US" altLang="zh-TW">
                <a:solidFill>
                  <a:schemeClr val="bg1"/>
                </a:solidFill>
              </a:rPr>
              <a:t> </a:t>
            </a:r>
            <a:r>
              <a:rPr lang="en-US" altLang="zh-TW" err="1">
                <a:solidFill>
                  <a:schemeClr val="bg1"/>
                </a:solidFill>
              </a:rPr>
              <a:t>wifi</a:t>
            </a:r>
            <a:r>
              <a:rPr lang="en-US" altLang="zh-TW">
                <a:solidFill>
                  <a:schemeClr val="bg1"/>
                </a:solidFill>
              </a:rPr>
              <a:t> mesh solution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5DDEEB70-05B7-452F-97AD-F42A71A885AF}"/>
              </a:ext>
            </a:extLst>
          </p:cNvPr>
          <p:cNvSpPr txBox="1"/>
          <p:nvPr/>
        </p:nvSpPr>
        <p:spPr>
          <a:xfrm>
            <a:off x="7030796" y="5944772"/>
            <a:ext cx="315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</a:t>
            </a:r>
            <a:r>
              <a:rPr lang="en-US" altLang="zh-TW" err="1">
                <a:solidFill>
                  <a:schemeClr val="bg1"/>
                </a:solidFill>
              </a:rPr>
              <a:t>QuWAN</a:t>
            </a:r>
            <a:r>
              <a:rPr lang="en-US" altLang="zh-TW">
                <a:solidFill>
                  <a:schemeClr val="bg1"/>
                </a:solidFill>
              </a:rPr>
              <a:t> virtual machine solution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56C9AA89-404F-482E-A31E-1CEC785AD6F5}"/>
              </a:ext>
            </a:extLst>
          </p:cNvPr>
          <p:cNvSpPr txBox="1"/>
          <p:nvPr/>
        </p:nvSpPr>
        <p:spPr>
          <a:xfrm>
            <a:off x="3931769" y="4318551"/>
            <a:ext cx="2453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>
                <a:solidFill>
                  <a:srgbClr val="66FFCC"/>
                </a:solidFill>
              </a:rPr>
              <a:t>不是只有路由器可以連</a:t>
            </a:r>
            <a:endParaRPr lang="en-US" altLang="zh-TW" sz="2800" b="1">
              <a:solidFill>
                <a:srgbClr val="66FFCC"/>
              </a:solidFill>
            </a:endParaRPr>
          </a:p>
          <a:p>
            <a:r>
              <a:rPr lang="en-US" altLang="zh-TW" sz="2800" b="1">
                <a:solidFill>
                  <a:srgbClr val="66FFCC"/>
                </a:solidFill>
              </a:rPr>
              <a:t>SD-WAN</a:t>
            </a:r>
          </a:p>
        </p:txBody>
      </p:sp>
      <p:pic>
        <p:nvPicPr>
          <p:cNvPr id="53" name="圖形 11">
            <a:extLst>
              <a:ext uri="{FF2B5EF4-FFF2-40B4-BE49-F238E27FC236}">
                <a16:creationId xmlns:a16="http://schemas.microsoft.com/office/drawing/2014/main" id="{3D5A3556-6FDB-41D9-9DBC-84C0531297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61763" y="3522046"/>
            <a:ext cx="2532906" cy="667103"/>
          </a:xfrm>
          <a:prstGeom prst="rect">
            <a:avLst/>
          </a:prstGeom>
        </p:spPr>
      </p:pic>
      <p:pic>
        <p:nvPicPr>
          <p:cNvPr id="54" name="圖形 53">
            <a:extLst>
              <a:ext uri="{FF2B5EF4-FFF2-40B4-BE49-F238E27FC236}">
                <a16:creationId xmlns:a16="http://schemas.microsoft.com/office/drawing/2014/main" id="{C670F78C-71E1-4304-BB12-7CD6643FF2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00270" y="5125108"/>
            <a:ext cx="2550042" cy="7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5347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QVPN可讓QuWAN覆蓋範圍更廣</a:t>
            </a:r>
            <a:endParaRPr lang="en-US" altLang="zh-TW" dirty="0">
              <a:latin typeface="Arial"/>
              <a:ea typeface="微軟正黑體"/>
              <a:cs typeface="Arial"/>
            </a:endParaRPr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2C933D9B-F187-45D4-99F2-64D8701FB44D}"/>
              </a:ext>
            </a:extLst>
          </p:cNvPr>
          <p:cNvSpPr/>
          <p:nvPr/>
        </p:nvSpPr>
        <p:spPr>
          <a:xfrm rot="16200000">
            <a:off x="3529714" y="-1982086"/>
            <a:ext cx="5132571" cy="12192000"/>
          </a:xfrm>
          <a:prstGeom prst="roundRect">
            <a:avLst>
              <a:gd name="adj" fmla="val 0"/>
            </a:avLst>
          </a:prstGeom>
          <a:solidFill>
            <a:srgbClr val="070B0C">
              <a:alpha val="6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D98308D5-DFB6-4D23-AEB7-3F3D33F19229}"/>
              </a:ext>
            </a:extLst>
          </p:cNvPr>
          <p:cNvCxnSpPr>
            <a:stCxn id="78" idx="3"/>
          </p:cNvCxnSpPr>
          <p:nvPr/>
        </p:nvCxnSpPr>
        <p:spPr>
          <a:xfrm>
            <a:off x="1302118" y="2635005"/>
            <a:ext cx="786537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肘形接點 25">
            <a:extLst>
              <a:ext uri="{FF2B5EF4-FFF2-40B4-BE49-F238E27FC236}">
                <a16:creationId xmlns:a16="http://schemas.microsoft.com/office/drawing/2014/main" id="{21D1A51C-126A-4DBF-B79A-1C5D531DE75E}"/>
              </a:ext>
            </a:extLst>
          </p:cNvPr>
          <p:cNvCxnSpPr>
            <a:cxnSpLocks/>
          </p:cNvCxnSpPr>
          <p:nvPr/>
        </p:nvCxnSpPr>
        <p:spPr>
          <a:xfrm flipH="1">
            <a:off x="7006833" y="3855598"/>
            <a:ext cx="1198034" cy="0"/>
          </a:xfrm>
          <a:prstGeom prst="straightConnector1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726FEBE3-6D19-440D-8ACE-9938397B6A7D}"/>
              </a:ext>
            </a:extLst>
          </p:cNvPr>
          <p:cNvCxnSpPr>
            <a:stCxn id="80" idx="3"/>
          </p:cNvCxnSpPr>
          <p:nvPr/>
        </p:nvCxnSpPr>
        <p:spPr>
          <a:xfrm>
            <a:off x="1302118" y="4484336"/>
            <a:ext cx="786537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B5DB6645-4BE7-4D47-A1B4-4BEEBF3102F7}"/>
              </a:ext>
            </a:extLst>
          </p:cNvPr>
          <p:cNvCxnSpPr>
            <a:stCxn id="82" idx="3"/>
          </p:cNvCxnSpPr>
          <p:nvPr/>
        </p:nvCxnSpPr>
        <p:spPr>
          <a:xfrm>
            <a:off x="1302118" y="5743498"/>
            <a:ext cx="786537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圖片 50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C31C5FC6-D9F5-4742-B0EB-275E6804AA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432" y="1884468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52" name="圖片 51" descr="一張含有 電腦 的圖片&#10;&#10;自動產生的描述">
            <a:extLst>
              <a:ext uri="{FF2B5EF4-FFF2-40B4-BE49-F238E27FC236}">
                <a16:creationId xmlns:a16="http://schemas.microsoft.com/office/drawing/2014/main" id="{C527E5FE-1286-43A8-81F6-642B16E260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804" y="4325543"/>
            <a:ext cx="2144338" cy="3615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84BC4888-76C2-441A-8B8E-07D066530E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804" y="5390790"/>
            <a:ext cx="1912116" cy="608786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5000"/>
              </a:prstClr>
            </a:outerShdw>
          </a:effectLst>
        </p:spPr>
      </p:pic>
      <p:pic>
        <p:nvPicPr>
          <p:cNvPr id="57" name="圖片 56">
            <a:extLst>
              <a:ext uri="{FF2B5EF4-FFF2-40B4-BE49-F238E27FC236}">
                <a16:creationId xmlns:a16="http://schemas.microsoft.com/office/drawing/2014/main" id="{52BE5DCF-E4F0-4EF3-A85E-4FEF271E28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25368"/>
          <a:stretch/>
        </p:blipFill>
        <p:spPr>
          <a:xfrm>
            <a:off x="7467233" y="1196998"/>
            <a:ext cx="1292168" cy="1643552"/>
          </a:xfrm>
          <a:prstGeom prst="rect">
            <a:avLst/>
          </a:prstGeom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id="{E1008DA9-8459-48AB-B269-822BC7B07A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r="28970"/>
          <a:stretch/>
        </p:blipFill>
        <p:spPr>
          <a:xfrm>
            <a:off x="7592264" y="3133542"/>
            <a:ext cx="1034902" cy="1541721"/>
          </a:xfrm>
          <a:prstGeom prst="rect">
            <a:avLst/>
          </a:prstGeom>
        </p:spPr>
      </p:pic>
      <p:cxnSp>
        <p:nvCxnSpPr>
          <p:cNvPr id="59" name="肘形接點 2">
            <a:extLst>
              <a:ext uri="{FF2B5EF4-FFF2-40B4-BE49-F238E27FC236}">
                <a16:creationId xmlns:a16="http://schemas.microsoft.com/office/drawing/2014/main" id="{86FD0CEB-C97A-4D6D-BF3A-38507BD03DB7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3113703" y="2656734"/>
            <a:ext cx="1389924" cy="117740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肘形接點 17">
            <a:extLst>
              <a:ext uri="{FF2B5EF4-FFF2-40B4-BE49-F238E27FC236}">
                <a16:creationId xmlns:a16="http://schemas.microsoft.com/office/drawing/2014/main" id="{2EAB128A-0E54-4D19-849D-29722DCAA59A}"/>
              </a:ext>
            </a:extLst>
          </p:cNvPr>
          <p:cNvCxnSpPr>
            <a:cxnSpLocks/>
            <a:stCxn id="52" idx="3"/>
            <a:endCxn id="70" idx="1"/>
          </p:cNvCxnSpPr>
          <p:nvPr/>
        </p:nvCxnSpPr>
        <p:spPr>
          <a:xfrm flipV="1">
            <a:off x="3669142" y="3855598"/>
            <a:ext cx="624298" cy="650737"/>
          </a:xfrm>
          <a:prstGeom prst="bentConnector3">
            <a:avLst>
              <a:gd name="adj1" fmla="val 22537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肘形接點 20">
            <a:extLst>
              <a:ext uri="{FF2B5EF4-FFF2-40B4-BE49-F238E27FC236}">
                <a16:creationId xmlns:a16="http://schemas.microsoft.com/office/drawing/2014/main" id="{58773CC7-B08D-4EB4-B0FB-CF09C2B7A3E7}"/>
              </a:ext>
            </a:extLst>
          </p:cNvPr>
          <p:cNvCxnSpPr>
            <a:cxnSpLocks/>
            <a:stCxn id="53" idx="3"/>
          </p:cNvCxnSpPr>
          <p:nvPr/>
        </p:nvCxnSpPr>
        <p:spPr>
          <a:xfrm flipV="1">
            <a:off x="3436920" y="3855598"/>
            <a:ext cx="381206" cy="1839585"/>
          </a:xfrm>
          <a:prstGeom prst="bentConnector2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肘形接點 23">
            <a:extLst>
              <a:ext uri="{FF2B5EF4-FFF2-40B4-BE49-F238E27FC236}">
                <a16:creationId xmlns:a16="http://schemas.microsoft.com/office/drawing/2014/main" id="{ECF4A592-D7F9-4A2D-B883-B16649475CE1}"/>
              </a:ext>
            </a:extLst>
          </p:cNvPr>
          <p:cNvCxnSpPr>
            <a:cxnSpLocks/>
            <a:stCxn id="57" idx="1"/>
            <a:endCxn id="70" idx="3"/>
          </p:cNvCxnSpPr>
          <p:nvPr/>
        </p:nvCxnSpPr>
        <p:spPr>
          <a:xfrm rot="10800000" flipV="1">
            <a:off x="6826347" y="2018774"/>
            <a:ext cx="640887" cy="1836824"/>
          </a:xfrm>
          <a:prstGeom prst="bentConnector3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肘形接點 27">
            <a:extLst>
              <a:ext uri="{FF2B5EF4-FFF2-40B4-BE49-F238E27FC236}">
                <a16:creationId xmlns:a16="http://schemas.microsoft.com/office/drawing/2014/main" id="{D1DB3AB8-656B-42C9-A212-4E8E66B59856}"/>
              </a:ext>
            </a:extLst>
          </p:cNvPr>
          <p:cNvCxnSpPr>
            <a:cxnSpLocks/>
            <a:endCxn id="70" idx="3"/>
          </p:cNvCxnSpPr>
          <p:nvPr/>
        </p:nvCxnSpPr>
        <p:spPr>
          <a:xfrm rot="10800000">
            <a:off x="6826347" y="3855599"/>
            <a:ext cx="1132163" cy="1964743"/>
          </a:xfrm>
          <a:prstGeom prst="bentConnector3">
            <a:avLst>
              <a:gd name="adj1" fmla="val 70361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71C7F885-A1C3-452F-AC6A-9863E76E3A16}"/>
              </a:ext>
            </a:extLst>
          </p:cNvPr>
          <p:cNvSpPr txBox="1"/>
          <p:nvPr/>
        </p:nvSpPr>
        <p:spPr>
          <a:xfrm>
            <a:off x="1468385" y="3468206"/>
            <a:ext cx="220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NAS storage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22596762-4A79-4AF0-B0DD-D1BC24CCEF7D}"/>
              </a:ext>
            </a:extLst>
          </p:cNvPr>
          <p:cNvSpPr txBox="1"/>
          <p:nvPr/>
        </p:nvSpPr>
        <p:spPr>
          <a:xfrm>
            <a:off x="1532229" y="4727368"/>
            <a:ext cx="205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QGD smart switch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AF3197FD-C1B3-44A6-92A3-725C409DEF9D}"/>
              </a:ext>
            </a:extLst>
          </p:cNvPr>
          <p:cNvSpPr txBox="1"/>
          <p:nvPr/>
        </p:nvSpPr>
        <p:spPr>
          <a:xfrm>
            <a:off x="1532229" y="5999576"/>
            <a:ext cx="255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</a:t>
            </a:r>
            <a:r>
              <a:rPr lang="en-US" altLang="zh-TW" err="1">
                <a:solidFill>
                  <a:schemeClr val="bg1"/>
                </a:solidFill>
              </a:rPr>
              <a:t>QHora</a:t>
            </a:r>
            <a:r>
              <a:rPr lang="en-US" altLang="zh-TW">
                <a:solidFill>
                  <a:schemeClr val="bg1"/>
                </a:solidFill>
              </a:rPr>
              <a:t> high speed router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69BE9405-A660-4272-83A1-9BD1CFC13A82}"/>
              </a:ext>
            </a:extLst>
          </p:cNvPr>
          <p:cNvSpPr txBox="1"/>
          <p:nvPr/>
        </p:nvSpPr>
        <p:spPr>
          <a:xfrm>
            <a:off x="8649570" y="1908291"/>
            <a:ext cx="1686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</a:t>
            </a:r>
            <a:r>
              <a:rPr lang="en-US" altLang="zh-TW" err="1">
                <a:solidFill>
                  <a:schemeClr val="bg1"/>
                </a:solidFill>
              </a:rPr>
              <a:t>QMiroPlus</a:t>
            </a:r>
            <a:r>
              <a:rPr lang="en-US" altLang="zh-TW">
                <a:solidFill>
                  <a:schemeClr val="bg1"/>
                </a:solidFill>
              </a:rPr>
              <a:t> </a:t>
            </a:r>
            <a:r>
              <a:rPr lang="en-US" altLang="zh-TW" err="1">
                <a:solidFill>
                  <a:schemeClr val="bg1"/>
                </a:solidFill>
              </a:rPr>
              <a:t>wifi</a:t>
            </a:r>
            <a:r>
              <a:rPr lang="en-US" altLang="zh-TW">
                <a:solidFill>
                  <a:schemeClr val="bg1"/>
                </a:solidFill>
              </a:rPr>
              <a:t> mesh solution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C9FBCA42-D50D-45E8-9E4A-3CB62A5467F3}"/>
              </a:ext>
            </a:extLst>
          </p:cNvPr>
          <p:cNvSpPr txBox="1"/>
          <p:nvPr/>
        </p:nvSpPr>
        <p:spPr>
          <a:xfrm>
            <a:off x="8649571" y="3406543"/>
            <a:ext cx="149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</a:t>
            </a:r>
            <a:r>
              <a:rPr lang="en-US" altLang="zh-TW" err="1">
                <a:solidFill>
                  <a:schemeClr val="bg1"/>
                </a:solidFill>
              </a:rPr>
              <a:t>QMiro</a:t>
            </a:r>
            <a:r>
              <a:rPr lang="en-US" altLang="zh-TW">
                <a:solidFill>
                  <a:schemeClr val="bg1"/>
                </a:solidFill>
              </a:rPr>
              <a:t> </a:t>
            </a:r>
            <a:r>
              <a:rPr lang="en-US" altLang="zh-TW" err="1">
                <a:solidFill>
                  <a:schemeClr val="bg1"/>
                </a:solidFill>
              </a:rPr>
              <a:t>wifi</a:t>
            </a:r>
            <a:r>
              <a:rPr lang="en-US" altLang="zh-TW">
                <a:solidFill>
                  <a:schemeClr val="bg1"/>
                </a:solidFill>
              </a:rPr>
              <a:t> mesh solution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E856776D-9F7C-4762-948C-459521CF2ABA}"/>
              </a:ext>
            </a:extLst>
          </p:cNvPr>
          <p:cNvSpPr txBox="1"/>
          <p:nvPr/>
        </p:nvSpPr>
        <p:spPr>
          <a:xfrm>
            <a:off x="7467233" y="5944772"/>
            <a:ext cx="315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</a:t>
            </a:r>
            <a:r>
              <a:rPr lang="en-US" altLang="zh-TW" err="1">
                <a:solidFill>
                  <a:schemeClr val="bg1"/>
                </a:solidFill>
              </a:rPr>
              <a:t>QuWAN</a:t>
            </a:r>
            <a:r>
              <a:rPr lang="en-US" altLang="zh-TW">
                <a:solidFill>
                  <a:schemeClr val="bg1"/>
                </a:solidFill>
              </a:rPr>
              <a:t> virtual machine solution</a:t>
            </a: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70" name="圖形 11">
            <a:extLst>
              <a:ext uri="{FF2B5EF4-FFF2-40B4-BE49-F238E27FC236}">
                <a16:creationId xmlns:a16="http://schemas.microsoft.com/office/drawing/2014/main" id="{72BDF1B2-E08F-4971-A3A4-4041731629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93440" y="3522046"/>
            <a:ext cx="2532906" cy="667103"/>
          </a:xfrm>
          <a:prstGeom prst="rect">
            <a:avLst/>
          </a:prstGeom>
        </p:spPr>
      </p:pic>
      <p:pic>
        <p:nvPicPr>
          <p:cNvPr id="71" name="圖形 70">
            <a:extLst>
              <a:ext uri="{FF2B5EF4-FFF2-40B4-BE49-F238E27FC236}">
                <a16:creationId xmlns:a16="http://schemas.microsoft.com/office/drawing/2014/main" id="{68471619-26FF-4F98-99E2-C7390CCDC6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1947" y="5125108"/>
            <a:ext cx="2550042" cy="763047"/>
          </a:xfrm>
          <a:prstGeom prst="rect">
            <a:avLst/>
          </a:prstGeom>
        </p:spPr>
      </p:pic>
      <p:pic>
        <p:nvPicPr>
          <p:cNvPr id="72" name="圖片 71">
            <a:extLst>
              <a:ext uri="{FF2B5EF4-FFF2-40B4-BE49-F238E27FC236}">
                <a16:creationId xmlns:a16="http://schemas.microsoft.com/office/drawing/2014/main" id="{CFB65065-4880-4B7E-B6BE-70E3E247187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491416" y="1547629"/>
            <a:ext cx="756977" cy="756977"/>
          </a:xfrm>
          <a:prstGeom prst="rect">
            <a:avLst/>
          </a:prstGeom>
        </p:spPr>
      </p:pic>
      <p:pic>
        <p:nvPicPr>
          <p:cNvPr id="73" name="圖片 72">
            <a:extLst>
              <a:ext uri="{FF2B5EF4-FFF2-40B4-BE49-F238E27FC236}">
                <a16:creationId xmlns:a16="http://schemas.microsoft.com/office/drawing/2014/main" id="{F36A628F-D3CF-40CA-941D-4337A023F90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538467" y="3433257"/>
            <a:ext cx="756977" cy="756977"/>
          </a:xfrm>
          <a:prstGeom prst="rect">
            <a:avLst/>
          </a:prstGeom>
        </p:spPr>
      </p:pic>
      <p:cxnSp>
        <p:nvCxnSpPr>
          <p:cNvPr id="74" name="直線接點 73">
            <a:extLst>
              <a:ext uri="{FF2B5EF4-FFF2-40B4-BE49-F238E27FC236}">
                <a16:creationId xmlns:a16="http://schemas.microsoft.com/office/drawing/2014/main" id="{D3AA7C76-1238-44F0-AC79-D6A769AB7AF0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9771035" y="1926118"/>
            <a:ext cx="720381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>
            <a:extLst>
              <a:ext uri="{FF2B5EF4-FFF2-40B4-BE49-F238E27FC236}">
                <a16:creationId xmlns:a16="http://schemas.microsoft.com/office/drawing/2014/main" id="{66F896E8-E104-4C9D-B6D1-C782C4A2934D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9886294" y="3811746"/>
            <a:ext cx="652173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C0B57878-8A51-4EAD-A937-8A75474B827E}"/>
              </a:ext>
            </a:extLst>
          </p:cNvPr>
          <p:cNvSpPr txBox="1"/>
          <p:nvPr/>
        </p:nvSpPr>
        <p:spPr>
          <a:xfrm>
            <a:off x="10527957" y="225080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QVPN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1CB0867B-5B94-46B2-8686-FED1B5220346}"/>
              </a:ext>
            </a:extLst>
          </p:cNvPr>
          <p:cNvSpPr txBox="1"/>
          <p:nvPr/>
        </p:nvSpPr>
        <p:spPr>
          <a:xfrm>
            <a:off x="10558960" y="418282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QVPN</a:t>
            </a: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78" name="圖片 77">
            <a:extLst>
              <a:ext uri="{FF2B5EF4-FFF2-40B4-BE49-F238E27FC236}">
                <a16:creationId xmlns:a16="http://schemas.microsoft.com/office/drawing/2014/main" id="{F2560D0C-6A6D-434B-BA04-F7B775EC9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45141" y="2256516"/>
            <a:ext cx="756977" cy="756977"/>
          </a:xfrm>
          <a:prstGeom prst="rect">
            <a:avLst/>
          </a:prstGeom>
        </p:spPr>
      </p:pic>
      <p:sp>
        <p:nvSpPr>
          <p:cNvPr id="79" name="文字方塊 78">
            <a:extLst>
              <a:ext uri="{FF2B5EF4-FFF2-40B4-BE49-F238E27FC236}">
                <a16:creationId xmlns:a16="http://schemas.microsoft.com/office/drawing/2014/main" id="{23838B61-60A1-4B31-8B80-836EB1C12FC6}"/>
              </a:ext>
            </a:extLst>
          </p:cNvPr>
          <p:cNvSpPr txBox="1"/>
          <p:nvPr/>
        </p:nvSpPr>
        <p:spPr>
          <a:xfrm>
            <a:off x="473474" y="303793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QVPN</a:t>
            </a: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80" name="圖片 79">
            <a:extLst>
              <a:ext uri="{FF2B5EF4-FFF2-40B4-BE49-F238E27FC236}">
                <a16:creationId xmlns:a16="http://schemas.microsoft.com/office/drawing/2014/main" id="{2846E56D-E9C8-4810-B9A9-863A7EAC02E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45141" y="4105847"/>
            <a:ext cx="756977" cy="756977"/>
          </a:xfrm>
          <a:prstGeom prst="rect">
            <a:avLst/>
          </a:prstGeom>
        </p:spPr>
      </p:pic>
      <p:sp>
        <p:nvSpPr>
          <p:cNvPr id="81" name="文字方塊 80">
            <a:extLst>
              <a:ext uri="{FF2B5EF4-FFF2-40B4-BE49-F238E27FC236}">
                <a16:creationId xmlns:a16="http://schemas.microsoft.com/office/drawing/2014/main" id="{54D8F203-C28F-4ED2-B947-3942F933A67C}"/>
              </a:ext>
            </a:extLst>
          </p:cNvPr>
          <p:cNvSpPr txBox="1"/>
          <p:nvPr/>
        </p:nvSpPr>
        <p:spPr>
          <a:xfrm>
            <a:off x="473474" y="488726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QVPN</a:t>
            </a: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82" name="圖片 81">
            <a:extLst>
              <a:ext uri="{FF2B5EF4-FFF2-40B4-BE49-F238E27FC236}">
                <a16:creationId xmlns:a16="http://schemas.microsoft.com/office/drawing/2014/main" id="{D2F361DE-DD8D-4BF9-AD48-1BD989F656C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45141" y="5365009"/>
            <a:ext cx="756977" cy="756977"/>
          </a:xfrm>
          <a:prstGeom prst="rect">
            <a:avLst/>
          </a:prstGeom>
        </p:spPr>
      </p:pic>
      <p:sp>
        <p:nvSpPr>
          <p:cNvPr id="83" name="文字方塊 82">
            <a:extLst>
              <a:ext uri="{FF2B5EF4-FFF2-40B4-BE49-F238E27FC236}">
                <a16:creationId xmlns:a16="http://schemas.microsoft.com/office/drawing/2014/main" id="{FD57FEFF-0BD5-48ED-B543-842B20D7360A}"/>
              </a:ext>
            </a:extLst>
          </p:cNvPr>
          <p:cNvSpPr txBox="1"/>
          <p:nvPr/>
        </p:nvSpPr>
        <p:spPr>
          <a:xfrm>
            <a:off x="473474" y="614643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QVPN</a:t>
            </a:r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79041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4"/>
            <a:ext cx="10929870" cy="1740793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altLang="zh-TW" err="1">
                <a:latin typeface="Arial"/>
                <a:ea typeface="微軟正黑體"/>
                <a:cs typeface="Arial"/>
              </a:rPr>
              <a:t>過往QTS平台在QuWAN架構下必須手動設定很多QVPN功能</a:t>
            </a:r>
            <a:endParaRPr lang="en-US" altLang="zh-TW"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5D4F8428-0E1C-4420-9A60-B87FB40221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09896" y="2773875"/>
            <a:ext cx="756977" cy="756977"/>
          </a:xfrm>
          <a:prstGeom prst="rect">
            <a:avLst/>
          </a:prstGeom>
        </p:spPr>
      </p:pic>
      <p:cxnSp>
        <p:nvCxnSpPr>
          <p:cNvPr id="17" name="直線接點 16"/>
          <p:cNvCxnSpPr>
            <a:cxnSpLocks/>
            <a:stCxn id="25" idx="3"/>
          </p:cNvCxnSpPr>
          <p:nvPr/>
        </p:nvCxnSpPr>
        <p:spPr>
          <a:xfrm>
            <a:off x="2066873" y="3152364"/>
            <a:ext cx="3629700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1228182" y="228574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QVPN</a:t>
            </a:r>
            <a:endParaRPr lang="zh-TW" alt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19" name="直線接點 18"/>
          <p:cNvCxnSpPr>
            <a:cxnSpLocks/>
          </p:cNvCxnSpPr>
          <p:nvPr/>
        </p:nvCxnSpPr>
        <p:spPr>
          <a:xfrm>
            <a:off x="6305126" y="3124162"/>
            <a:ext cx="90347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896829" y="3822782"/>
            <a:ext cx="3296672" cy="230832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Install QVPN service</a:t>
            </a:r>
          </a:p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Find the IP address</a:t>
            </a:r>
          </a:p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Setup firewall/NAT on </a:t>
            </a:r>
            <a:r>
              <a:rPr lang="en-US" altLang="zh-TW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QuWAN</a:t>
            </a:r>
            <a:endParaRPr lang="en-US" alt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  <a:sym typeface="Arial" panose="020B0604020202020204" pitchFamily="34" charset="0"/>
            </a:endParaRPr>
          </a:p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Setup for client</a:t>
            </a:r>
            <a:endParaRPr lang="en-US" alt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Check the routing</a:t>
            </a:r>
          </a:p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</a:t>
            </a:r>
          </a:p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</a:t>
            </a:r>
          </a:p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1" name="文字方塊 50"/>
          <p:cNvSpPr txBox="1"/>
          <p:nvPr/>
        </p:nvSpPr>
        <p:spPr>
          <a:xfrm>
            <a:off x="1042851" y="3822782"/>
            <a:ext cx="17235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Enter server IP</a:t>
            </a:r>
          </a:p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Service port</a:t>
            </a:r>
          </a:p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PSK</a:t>
            </a:r>
          </a:p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</a:t>
            </a:r>
          </a:p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</a:t>
            </a:r>
          </a:p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</a:t>
            </a:r>
          </a:p>
          <a:p>
            <a:endParaRPr lang="en-US" altLang="zh-TW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2" name="圖片 11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298310F0-8D60-48D1-8930-AF214A04A2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855" y="2157788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11" name="圖形 11">
            <a:extLst>
              <a:ext uri="{FF2B5EF4-FFF2-40B4-BE49-F238E27FC236}">
                <a16:creationId xmlns:a16="http://schemas.microsoft.com/office/drawing/2014/main" id="{0071F4D6-9CE6-4A2D-B710-D3B327A52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5844" y="2761897"/>
            <a:ext cx="2532906" cy="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72124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1E52A5CA274F7243BF9BA88FF2D33C59" ma:contentTypeVersion="11" ma:contentTypeDescription="建立新的文件。" ma:contentTypeScope="" ma:versionID="76c5f8c046c97d18ee44b3a0990d0fb0">
  <xsd:schema xmlns:xsd="http://www.w3.org/2001/XMLSchema" xmlns:xs="http://www.w3.org/2001/XMLSchema" xmlns:p="http://schemas.microsoft.com/office/2006/metadata/properties" xmlns:ns3="ac8a4fcf-e4b4-422d-aba4-030a969ae197" xmlns:ns4="d54240f0-c15d-447b-b5a0-61f6192de339" targetNamespace="http://schemas.microsoft.com/office/2006/metadata/properties" ma:root="true" ma:fieldsID="dc31b8e91faa0ea95582d7763b3a66e5" ns3:_="" ns4:_="">
    <xsd:import namespace="ac8a4fcf-e4b4-422d-aba4-030a969ae197"/>
    <xsd:import namespace="d54240f0-c15d-447b-b5a0-61f6192de3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a4fcf-e4b4-422d-aba4-030a969ae1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240f0-c15d-447b-b5a0-61f6192de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用提示雜湊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0C8A8A-D4DD-4B31-8085-97969BBE02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05D0AB-CA26-4023-AC9D-BAC52F3CFD64}">
  <ds:schemaRefs>
    <ds:schemaRef ds:uri="ac8a4fcf-e4b4-422d-aba4-030a969ae197"/>
    <ds:schemaRef ds:uri="d54240f0-c15d-447b-b5a0-61f6192de3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708D7B3-3573-4BFC-B828-75A11B576288}">
  <ds:schemaRefs>
    <ds:schemaRef ds:uri="ac8a4fcf-e4b4-422d-aba4-030a969ae197"/>
    <ds:schemaRef ds:uri="d54240f0-c15d-447b-b5a0-61f6192de3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720</Words>
  <Application>Microsoft Office PowerPoint</Application>
  <PresentationFormat>寬螢幕</PresentationFormat>
  <Paragraphs>143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7" baseType="lpstr">
      <vt:lpstr>Arial</vt:lpstr>
      <vt:lpstr>Office 佈景主題</vt:lpstr>
      <vt:lpstr>What’s new for QuWAN 2.1</vt:lpstr>
      <vt:lpstr>大綱</vt:lpstr>
      <vt:lpstr>QuWAN 2.1 的新功能</vt:lpstr>
      <vt:lpstr>進化的QuWAN 2.1</vt:lpstr>
      <vt:lpstr>進化的QuWAN 2.1(con’t)</vt:lpstr>
      <vt:lpstr>重點功能介紹:  QVPN server on QuWAN</vt:lpstr>
      <vt:lpstr>QuWAN 是硬體平臺支援度最高的SD-WAN</vt:lpstr>
      <vt:lpstr>QVPN可讓QuWAN覆蓋範圍更廣</vt:lpstr>
      <vt:lpstr>過往QTS平台在QuWAN架構下必須手動設定很多QVPN功能</vt:lpstr>
      <vt:lpstr>如果同時有多台QTS設備QBelt連線需求呢?</vt:lpstr>
      <vt:lpstr>我們讓QuWAN + QVPN更靈活簡易，從雲端直接幫行動置裝置設定QBelt連線</vt:lpstr>
      <vt:lpstr>QuWAN支援QVPN server的優勢</vt:lpstr>
      <vt:lpstr>GUI介紹</vt:lpstr>
      <vt:lpstr>QuWAN QVPN快速入門</vt:lpstr>
      <vt:lpstr>在QuWAN上設定QVPN server</vt:lpstr>
      <vt:lpstr>在QuWAN上建立QVPN QBelt使用者</vt:lpstr>
      <vt:lpstr>在QuWAN上管理QVPN QBelt使用者</vt:lpstr>
      <vt:lpstr>QuWAN QVPN通知信</vt:lpstr>
      <vt:lpstr>在QVPN client上設定QuWAN QBelt</vt:lpstr>
      <vt:lpstr>QuWAN上管理QBelt使用者</vt:lpstr>
      <vt:lpstr>重點功能介紹:  Hub capable</vt:lpstr>
      <vt:lpstr>為什麼需要Hub capable?</vt:lpstr>
      <vt:lpstr>QuWAN上可直接把Edge改成Hub， 並且提供port forwarding連線測試功能</vt:lpstr>
      <vt:lpstr>重點功能介紹: Duplicated IP detect</vt:lpstr>
      <vt:lpstr>為什麼需要IP衝突偵測?</vt:lpstr>
      <vt:lpstr>介面上提示相衝的IP及設備資訊</vt:lpstr>
      <vt:lpstr>QuWAN會檢查那些部分?</vt:lpstr>
      <vt:lpstr>其他功能</vt:lpstr>
      <vt:lpstr>在Firewall裡可選擇Segment做為來源IP</vt:lpstr>
      <vt:lpstr>指定特定Service Class做為QoS預設值</vt:lpstr>
      <vt:lpstr>修正事件紀錄時間區間設定</vt:lpstr>
      <vt:lpstr>新增QuWAN/設備服務埠管理(QNE/QTS/vRouter only)</vt:lpstr>
      <vt:lpstr>UX介面升級</vt:lpstr>
      <vt:lpstr>新增Log內容</vt:lpstr>
      <vt:lpstr>PowerPoint 簡報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for QuWAN 2.1.5</dc:title>
  <dc:creator>QNAP_Frank Liao</dc:creator>
  <cp:lastModifiedBy>Lucas Lin 林彥呈</cp:lastModifiedBy>
  <cp:revision>3</cp:revision>
  <dcterms:created xsi:type="dcterms:W3CDTF">2021-09-13T01:38:14Z</dcterms:created>
  <dcterms:modified xsi:type="dcterms:W3CDTF">2021-09-27T05:50:01Z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0x0101001E52A5CA274F7243BF9BA88FF2D33C59</vt:lpwstr>
  </property>
</Properties>
</file>