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1"/>
  </p:sldMasterIdLst>
  <p:notesMasterIdLst>
    <p:notesMasterId r:id="rId58"/>
  </p:notesMasterIdLst>
  <p:handoutMasterIdLst>
    <p:handoutMasterId r:id="rId59"/>
  </p:handoutMasterIdLst>
  <p:sldIdLst>
    <p:sldId id="1518" r:id="rId2"/>
    <p:sldId id="1507" r:id="rId3"/>
    <p:sldId id="1478" r:id="rId4"/>
    <p:sldId id="546" r:id="rId5"/>
    <p:sldId id="1326" r:id="rId6"/>
    <p:sldId id="1515" r:id="rId7"/>
    <p:sldId id="1514" r:id="rId8"/>
    <p:sldId id="1499" r:id="rId9"/>
    <p:sldId id="1475" r:id="rId10"/>
    <p:sldId id="1509" r:id="rId11"/>
    <p:sldId id="1511" r:id="rId12"/>
    <p:sldId id="1493" r:id="rId13"/>
    <p:sldId id="290" r:id="rId14"/>
    <p:sldId id="438" r:id="rId15"/>
    <p:sldId id="265" r:id="rId16"/>
    <p:sldId id="1431" r:id="rId17"/>
    <p:sldId id="1513" r:id="rId18"/>
    <p:sldId id="312" r:id="rId19"/>
    <p:sldId id="1510" r:id="rId20"/>
    <p:sldId id="1320" r:id="rId21"/>
    <p:sldId id="1502" r:id="rId22"/>
    <p:sldId id="1503" r:id="rId23"/>
    <p:sldId id="1477" r:id="rId24"/>
    <p:sldId id="315" r:id="rId25"/>
    <p:sldId id="1332" r:id="rId26"/>
    <p:sldId id="270" r:id="rId27"/>
    <p:sldId id="1457" r:id="rId28"/>
    <p:sldId id="559" r:id="rId29"/>
    <p:sldId id="1296" r:id="rId30"/>
    <p:sldId id="295" r:id="rId31"/>
    <p:sldId id="1474" r:id="rId32"/>
    <p:sldId id="1289" r:id="rId33"/>
    <p:sldId id="1468" r:id="rId34"/>
    <p:sldId id="550" r:id="rId35"/>
    <p:sldId id="1483" r:id="rId36"/>
    <p:sldId id="1491" r:id="rId37"/>
    <p:sldId id="1463" r:id="rId38"/>
    <p:sldId id="1484" r:id="rId39"/>
    <p:sldId id="1490" r:id="rId40"/>
    <p:sldId id="782" r:id="rId41"/>
    <p:sldId id="1492" r:id="rId42"/>
    <p:sldId id="1498" r:id="rId43"/>
    <p:sldId id="1471" r:id="rId44"/>
    <p:sldId id="1402" r:id="rId45"/>
    <p:sldId id="1418" r:id="rId46"/>
    <p:sldId id="1421" r:id="rId47"/>
    <p:sldId id="1419" r:id="rId48"/>
    <p:sldId id="1464" r:id="rId49"/>
    <p:sldId id="1495" r:id="rId50"/>
    <p:sldId id="1480" r:id="rId51"/>
    <p:sldId id="1506" r:id="rId52"/>
    <p:sldId id="1504" r:id="rId53"/>
    <p:sldId id="1505" r:id="rId54"/>
    <p:sldId id="409" r:id="rId55"/>
    <p:sldId id="1519" r:id="rId56"/>
    <p:sldId id="302" r:id="rId5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Stanley Huang" initials="QH" lastIdx="1" clrIdx="0">
    <p:extLst>
      <p:ext uri="{19B8F6BF-5375-455C-9EA6-DF929625EA0E}">
        <p15:presenceInfo xmlns:p15="http://schemas.microsoft.com/office/powerpoint/2012/main" userId="S::stanleyhuang@ieinet.onmicrosoft.com::1ea9dab3-32ba-4b62-a801-955acab0d90c" providerId="AD"/>
      </p:ext>
    </p:extLst>
  </p:cmAuthor>
  <p:cmAuthor id="2" name="QNAP_Yvonne Tsai" initials="QT" lastIdx="1" clrIdx="1">
    <p:extLst>
      <p:ext uri="{19B8F6BF-5375-455C-9EA6-DF929625EA0E}">
        <p15:presenceInfo xmlns:p15="http://schemas.microsoft.com/office/powerpoint/2012/main" userId="S::YvonneTsai@ieinet.onmicrosoft.com::8f1c54c7-c199-4e8e-aa94-a666be70c8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FFED01"/>
    <a:srgbClr val="C6E6FE"/>
    <a:srgbClr val="F5F5F5"/>
    <a:srgbClr val="E4E4E4"/>
    <a:srgbClr val="00499E"/>
    <a:srgbClr val="008EC0"/>
    <a:srgbClr val="00489E"/>
    <a:srgbClr val="F9F9F9"/>
    <a:srgbClr val="0049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A1E33B-7252-22D4-2FEE-58E7800F6D6D}" v="63" dt="2021-07-07T11:09:39.268"/>
    <p1510:client id="{81101F84-4D7D-436A-AF4C-224ABFEAA130}" v="7252" dt="2021-07-08T08:46:47.856"/>
    <p1510:client id="{F389C0FD-A40D-9C45-B420-BC6B3A16DDC2}" v="2307" dt="2021-07-08T08:44:37.582"/>
    <p1510:client id="{F9BD3863-18EB-9442-942B-CE06B9D60ED2}" v="786" dt="2021-07-08T07:32:47.650"/>
  </p1510:revLst>
</p1510:revInfo>
</file>

<file path=ppt/tableStyles.xml><?xml version="1.0" encoding="utf-8"?>
<a:tblStyleLst xmlns:a="http://schemas.openxmlformats.org/drawingml/2006/main" def="{CCF4F11A-23CF-4E7E-9DF9-85F2C6E581D8}">
  <a:tblStyle styleId="{CCF4F11A-23CF-4E7E-9DF9-85F2C6E581D8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707DFD8-C232-4B70-B17B-26034490E56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B74FD3F-7353-4200-B0B9-FC3B863CEA15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深色樣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8603FDC-E32A-4AB5-989C-0864C3EAD2B8}" styleName="佈景主題樣式 2 - 輔色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8034E78-7F5D-4C2E-B375-FC64B27BC917}" styleName="深色樣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1" d="100"/>
          <a:sy n="151" d="100"/>
        </p:scale>
        <p:origin x="706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0693B236-F5BA-40D3-B41B-7E13262083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170B9BA-93C4-4A18-B737-B79504CF7AC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D724A-10DA-42BA-B047-7EF4442B84BE}" type="datetimeFigureOut">
              <a:rPr lang="zh-TW" altLang="en-US" smtClean="0"/>
              <a:t>2021/11/12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0C07D90-8CCB-48F1-B2EB-EEDE9AD8728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AE5C2FD-CCB3-4EFC-95B5-B0E27F54968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7188A-4E1C-4323-B2BE-0D5DB84DCA2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8746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4043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3156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490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93279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487966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/>
          </a:p>
        </p:txBody>
      </p:sp>
    </p:spTree>
    <p:extLst>
      <p:ext uri="{BB962C8B-B14F-4D97-AF65-F5344CB8AC3E}">
        <p14:creationId xmlns:p14="http://schemas.microsoft.com/office/powerpoint/2010/main" val="31487966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33952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56196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912310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023963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5453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74420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altLang="zh-TW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11930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CBF60-BD95-FB4C-91CE-6D01F0698F47}" type="slidenum">
              <a:rPr kumimoji="1" lang="zh-TW" altLang="en-US" smtClean="0"/>
              <a:t>28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883212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541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E2EBB-CED9-4809-8834-A9C61EF8D3E0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13687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94732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altLang="en-US" sz="1100" b="0" u="none" strike="noStrike" noProof="0" err="1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網路磁碟</a:t>
            </a:r>
            <a:r>
              <a:rPr lang="en-US" altLang="en-US" sz="1100" b="0" u="none" strike="noStrike" noProof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 </a:t>
            </a:r>
            <a:r>
              <a:rPr lang="en-US" altLang="en-US" sz="1100" b="0" u="none" strike="noStrike" noProof="0" err="1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雲端</a:t>
            </a:r>
            <a:r>
              <a:rPr lang="zh-TW" altLang="en-US" sz="1100" b="0" u="none" strike="noStrike" noProof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掛載</a:t>
            </a:r>
            <a:r>
              <a:rPr lang="zh-TW" altLang="en-US" b="0"/>
              <a:t>：Network Drive</a:t>
            </a:r>
            <a:r>
              <a:rPr lang="en-US" altLang="zh-TW" b="0"/>
              <a:t> for Cloud Mounting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zh-TW" altLang="en-US" sz="1100" b="0">
                <a:solidFill>
                  <a:schemeClr val="tx1"/>
                </a:solidFill>
                <a:effectLst/>
                <a:latin typeface="微軟正黑體"/>
                <a:ea typeface="微軟正黑體"/>
              </a:rPr>
              <a:t>通過雲端認證建立</a:t>
            </a:r>
            <a:r>
              <a:rPr lang="en-US" altLang="zh-TW" sz="1100" b="0" err="1">
                <a:solidFill>
                  <a:schemeClr val="tx1"/>
                </a:solidFill>
                <a:effectLst/>
                <a:latin typeface="微軟正黑體"/>
                <a:ea typeface="微軟正黑體"/>
              </a:rPr>
              <a:t>網路磁碟</a:t>
            </a:r>
            <a:r>
              <a:rPr lang="zh-CN" altLang="en-US" sz="1100" b="0">
                <a:solidFill>
                  <a:schemeClr val="tx1"/>
                </a:solidFill>
                <a:effectLst/>
                <a:latin typeface="微軟正黑體"/>
                <a:ea typeface="微軟正黑體"/>
              </a:rPr>
              <a:t>雲端掛載：</a:t>
            </a:r>
            <a:r>
              <a:rPr lang="en-US" altLang="zh-CN" sz="1100" b="0">
                <a:solidFill>
                  <a:schemeClr val="tx1"/>
                </a:solidFill>
                <a:effectLst/>
                <a:latin typeface="微軟正黑體"/>
                <a:ea typeface="微軟正黑體"/>
              </a:rPr>
              <a:t>Mount a cloud storage with </a:t>
            </a:r>
            <a:r>
              <a:rPr lang="en-US" altLang="zh-CN" sz="1100" b="0" i="0" u="none" strike="noStrike" cap="none">
                <a:solidFill>
                  <a:schemeClr val="dk1"/>
                </a:solidFill>
                <a:effectLst/>
                <a:latin typeface="Arial"/>
                <a:ea typeface="微軟正黑體"/>
                <a:cs typeface="Arial"/>
                <a:sym typeface="Arial"/>
              </a:rPr>
              <a:t>a</a:t>
            </a:r>
            <a:r>
              <a:rPr lang="en-US" sz="1100" b="0" i="0" u="none" strike="noStrike" cap="none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uthorization</a:t>
            </a:r>
            <a:endParaRPr lang="zh-CN" altLang="en-US" sz="1100" b="0">
              <a:solidFill>
                <a:schemeClr val="tx1"/>
              </a:solidFill>
              <a:effectLst/>
              <a:latin typeface="微軟正黑體"/>
              <a:ea typeface="微軟正黑體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043C4-92AC-A149-A9E6-9687140153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247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TW"/>
              <a:t>Title: Hybridmount – Cascade share the access permission to remote devices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remote data mounted by SMB/NFS can be shared with other devices by users with folder permission to achieve a cascade share architecture. </a:t>
            </a:r>
            <a:endParaRPr lang="en-US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r>
              <a:rPr lang="en-TW"/>
              <a:t>To avoid local users access the remote data by VPN and to reduce the security concern and risk of VPN.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0" i="0" u="none" strike="noStrike" cap="none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No longer need to manage user accounts in the remote server. The local admin retains full control over assigning different permissions to local users.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7273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" altLang="zh-CN">
                <a:latin typeface="Calibri"/>
                <a:cs typeface="Calibri"/>
              </a:rPr>
              <a:t>https://</a:t>
            </a:r>
            <a:r>
              <a:rPr lang="en" altLang="zh-CN" err="1">
                <a:latin typeface="Calibri"/>
                <a:cs typeface="Calibri"/>
              </a:rPr>
              <a:t>www.qnap.com</a:t>
            </a:r>
            <a:r>
              <a:rPr lang="en" altLang="zh-CN">
                <a:latin typeface="Calibri"/>
                <a:cs typeface="Calibri"/>
              </a:rPr>
              <a:t>/</a:t>
            </a:r>
            <a:r>
              <a:rPr lang="en" altLang="zh-CN" err="1">
                <a:latin typeface="Calibri"/>
                <a:cs typeface="Calibri"/>
              </a:rPr>
              <a:t>zh-tw</a:t>
            </a:r>
            <a:r>
              <a:rPr lang="en" altLang="zh-CN">
                <a:latin typeface="Calibri"/>
                <a:cs typeface="Calibri"/>
              </a:rPr>
              <a:t>/software/</a:t>
            </a:r>
            <a:r>
              <a:rPr lang="en" altLang="zh-CN" err="1">
                <a:latin typeface="Calibri"/>
                <a:cs typeface="Calibri"/>
              </a:rPr>
              <a:t>qvr</a:t>
            </a:r>
            <a:r>
              <a:rPr lang="en" altLang="zh-CN">
                <a:latin typeface="Calibri"/>
                <a:cs typeface="Calibri"/>
              </a:rPr>
              <a:t>-elite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1072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45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343031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737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66521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84952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5559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43771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>
                <a:latin typeface="Arial" panose="020B0604020202020204" pitchFamily="34" charset="0"/>
                <a:ea typeface="+mn-ea"/>
                <a:sym typeface="Arial" panose="020B0604020202020204" pitchFamily="34" charset="0"/>
              </a:rPr>
              <a:t>保固比較</a:t>
            </a:r>
            <a:endParaRPr kumimoji="1" lang="en-US" altLang="zh-TW">
              <a:latin typeface="Arial" panose="020B0604020202020204" pitchFamily="34" charset="0"/>
              <a:ea typeface="+mn-ea"/>
              <a:sym typeface="Arial" panose="020B0604020202020204" pitchFamily="34" charset="0"/>
            </a:endParaRPr>
          </a:p>
          <a:p>
            <a:r>
              <a:rPr kumimoji="1" lang="en-US" altLang="zh-TW">
                <a:latin typeface="Arial" panose="020B0604020202020204" pitchFamily="34" charset="0"/>
                <a:ea typeface="+mn-ea"/>
                <a:sym typeface="Arial" panose="020B0604020202020204" pitchFamily="34" charset="0"/>
              </a:rPr>
              <a:t>Lacie: 5y</a:t>
            </a:r>
          </a:p>
          <a:p>
            <a:r>
              <a:rPr kumimoji="1" lang="en-US" altLang="zh-TW">
                <a:latin typeface="Arial" panose="020B0604020202020204" pitchFamily="34" charset="0"/>
                <a:ea typeface="+mn-ea"/>
                <a:sym typeface="Arial" panose="020B0604020202020204" pitchFamily="34" charset="0"/>
              </a:rPr>
              <a:t>G-technology: 5y</a:t>
            </a:r>
          </a:p>
          <a:p>
            <a:r>
              <a:rPr kumimoji="1" lang="en-US" altLang="zh-TW">
                <a:latin typeface="Arial" panose="020B0604020202020204" pitchFamily="34" charset="0"/>
                <a:ea typeface="+mn-ea"/>
                <a:sym typeface="Arial" panose="020B0604020202020204" pitchFamily="34" charset="0"/>
              </a:rPr>
              <a:t>Promise: 3y</a:t>
            </a:r>
          </a:p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17BF3A-3E68-EE42-952A-CF4CBE6041CF}" type="slidenum">
              <a:rPr kumimoji="1" lang="zh-TW" altLang="en-US" smtClean="0"/>
              <a:t>54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053370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29326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58750" indent="0">
              <a:buNone/>
            </a:pPr>
            <a:r>
              <a:rPr lang="en-US" altLang="zh-TW"/>
              <a:t>Brand new 8-core SMB dual OS NAS</a:t>
            </a:r>
          </a:p>
          <a:p>
            <a:pPr marL="158750" indent="0">
              <a:buNone/>
            </a:pPr>
            <a:r>
              <a:rPr lang="en-US" altLang="zh-TW" err="1"/>
              <a:t>ZhaoXin</a:t>
            </a:r>
            <a:r>
              <a:rPr lang="en-US" altLang="zh-TW"/>
              <a:t> </a:t>
            </a:r>
            <a:r>
              <a:rPr lang="en-US" altLang="zh-TW" err="1"/>
              <a:t>KaiXian</a:t>
            </a:r>
            <a:r>
              <a:rPr lang="en-US" altLang="zh-TW"/>
              <a:t> KX-U6580 8C / 8T 2.5GHz</a:t>
            </a:r>
          </a:p>
          <a:p>
            <a:pPr marL="158750" indent="0">
              <a:buNone/>
            </a:pPr>
            <a:r>
              <a:rPr lang="en-US" altLang="zh-TW"/>
              <a:t>Dual 2.5GbE</a:t>
            </a:r>
            <a:r>
              <a:rPr lang="zh-TW" altLang="en-US"/>
              <a:t>、</a:t>
            </a:r>
            <a:r>
              <a:rPr lang="en-US" altLang="zh-TW"/>
              <a:t>Dual PCIe 3.0 x4 slots</a:t>
            </a:r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259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2CA0A-BF03-524A-AC11-910D3A5D10B5}" type="slidenum">
              <a:rPr kumimoji="1" lang="zh-TW" altLang="en-US" smtClean="0"/>
              <a:t>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61199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1382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042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6851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2620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" y="126"/>
            <a:ext cx="9143776" cy="5143374"/>
          </a:xfrm>
          <a:prstGeom prst="rect">
            <a:avLst/>
          </a:prstGeom>
          <a:noFill/>
        </p:spPr>
      </p:pic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964165" y="1863604"/>
            <a:ext cx="3024797" cy="879596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03200"/>
            <a:ext cx="9143999" cy="816119"/>
          </a:xfrm>
        </p:spPr>
        <p:txBody>
          <a:bodyPr anchor="t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5A6FF737-6FAD-4DA9-BB9B-3728005E8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7031"/>
            <a:ext cx="9144000" cy="1033922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905080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3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6910" y="3932647"/>
            <a:ext cx="8817090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8B30A09-9439-49E0-A04D-7B5CF3D1BA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96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49FC3E1-7449-49FB-8EF5-84F8603ECD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8BD9613D-A2D1-4D55-9060-458FE02FD5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0987" y="285364"/>
            <a:ext cx="1096963" cy="1976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49FC3E1-7449-49FB-8EF5-84F8603ECD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AF9775F-9257-4D6B-9DDB-6BA7F46386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74075" y="741631"/>
            <a:ext cx="5016821" cy="399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176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49FC3E1-7449-49FB-8EF5-84F8603ECD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64FFFEF-C7F0-4FD7-BD4A-470BC2333C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50791" y="741631"/>
            <a:ext cx="5016821" cy="399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59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FC9E41B-4AEE-4973-82A4-8684F1A020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9CEC9CB-1998-4241-BE14-1A9D2109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0494"/>
            <a:ext cx="7886700" cy="99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807777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0"/>
          <a:srcRect/>
          <a:stretch/>
        </p:blipFill>
        <p:spPr bwMode="auto">
          <a:xfrm>
            <a:off x="1288" y="743"/>
            <a:ext cx="9142679" cy="5142757"/>
          </a:xfrm>
          <a:prstGeom prst="rect">
            <a:avLst/>
          </a:prstGeom>
          <a:noFill/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326910" y="120252"/>
            <a:ext cx="881709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339442"/>
            <a:ext cx="8229600" cy="3683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4" r:id="rId2"/>
    <p:sldLayoutId id="2147483695" r:id="rId3"/>
    <p:sldLayoutId id="2147483690" r:id="rId4"/>
    <p:sldLayoutId id="2147483684" r:id="rId5"/>
    <p:sldLayoutId id="2147483698" r:id="rId6"/>
    <p:sldLayoutId id="2147483699" r:id="rId7"/>
    <p:sldLayoutId id="2147483700" r:id="rId8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微軟正黑體" pitchFamily="34" charset="-12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sv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98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10" Type="http://schemas.openxmlformats.org/officeDocument/2006/relationships/image" Target="../media/image92.sv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svg"/><Relationship Id="rId9" Type="http://schemas.openxmlformats.org/officeDocument/2006/relationships/image" Target="../media/image10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3" Type="http://schemas.openxmlformats.org/officeDocument/2006/relationships/image" Target="../media/image80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gif"/><Relationship Id="rId5" Type="http://schemas.openxmlformats.org/officeDocument/2006/relationships/image" Target="../media/image112.svg"/><Relationship Id="rId4" Type="http://schemas.openxmlformats.org/officeDocument/2006/relationships/image" Target="../media/image111.png"/><Relationship Id="rId9" Type="http://schemas.openxmlformats.org/officeDocument/2006/relationships/image" Target="../media/image116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118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5.svg"/><Relationship Id="rId4" Type="http://schemas.openxmlformats.org/officeDocument/2006/relationships/image" Target="../media/image1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80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46.png"/><Relationship Id="rId3" Type="http://schemas.openxmlformats.org/officeDocument/2006/relationships/image" Target="../media/image138.tiff"/><Relationship Id="rId7" Type="http://schemas.openxmlformats.org/officeDocument/2006/relationships/image" Target="../media/image142.png"/><Relationship Id="rId12" Type="http://schemas.openxmlformats.org/officeDocument/2006/relationships/image" Target="../media/image1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1.png"/><Relationship Id="rId11" Type="http://schemas.openxmlformats.org/officeDocument/2006/relationships/image" Target="../media/image144.png"/><Relationship Id="rId5" Type="http://schemas.openxmlformats.org/officeDocument/2006/relationships/image" Target="../media/image140.png"/><Relationship Id="rId10" Type="http://schemas.openxmlformats.org/officeDocument/2006/relationships/image" Target="../media/image143.png"/><Relationship Id="rId4" Type="http://schemas.openxmlformats.org/officeDocument/2006/relationships/image" Target="../media/image139.tiff"/><Relationship Id="rId9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50.tiff"/><Relationship Id="rId4" Type="http://schemas.openxmlformats.org/officeDocument/2006/relationships/image" Target="../media/image1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7.png"/><Relationship Id="rId7" Type="http://schemas.openxmlformats.org/officeDocument/2006/relationships/image" Target="../media/image161.sv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0.png"/><Relationship Id="rId5" Type="http://schemas.openxmlformats.org/officeDocument/2006/relationships/image" Target="../media/image159.svg"/><Relationship Id="rId4" Type="http://schemas.openxmlformats.org/officeDocument/2006/relationships/image" Target="../media/image15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2.jpeg"/><Relationship Id="rId7" Type="http://schemas.openxmlformats.org/officeDocument/2006/relationships/image" Target="../media/image1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Relationship Id="rId9" Type="http://schemas.openxmlformats.org/officeDocument/2006/relationships/image" Target="../media/image168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tiff"/><Relationship Id="rId13" Type="http://schemas.openxmlformats.org/officeDocument/2006/relationships/image" Target="../media/image179.png"/><Relationship Id="rId18" Type="http://schemas.openxmlformats.org/officeDocument/2006/relationships/image" Target="../media/image184.svg"/><Relationship Id="rId3" Type="http://schemas.openxmlformats.org/officeDocument/2006/relationships/image" Target="../media/image169.jpeg"/><Relationship Id="rId7" Type="http://schemas.openxmlformats.org/officeDocument/2006/relationships/image" Target="../media/image173.tiff"/><Relationship Id="rId12" Type="http://schemas.openxmlformats.org/officeDocument/2006/relationships/image" Target="../media/image178.png"/><Relationship Id="rId17" Type="http://schemas.openxmlformats.org/officeDocument/2006/relationships/image" Target="../media/image183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8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2.jpeg"/><Relationship Id="rId11" Type="http://schemas.openxmlformats.org/officeDocument/2006/relationships/image" Target="../media/image177.tiff"/><Relationship Id="rId5" Type="http://schemas.openxmlformats.org/officeDocument/2006/relationships/image" Target="../media/image171.jpeg"/><Relationship Id="rId15" Type="http://schemas.openxmlformats.org/officeDocument/2006/relationships/image" Target="../media/image181.png"/><Relationship Id="rId10" Type="http://schemas.openxmlformats.org/officeDocument/2006/relationships/image" Target="../media/image176.tiff"/><Relationship Id="rId19" Type="http://schemas.openxmlformats.org/officeDocument/2006/relationships/image" Target="../media/image185.png"/><Relationship Id="rId4" Type="http://schemas.openxmlformats.org/officeDocument/2006/relationships/image" Target="../media/image170.jpeg"/><Relationship Id="rId9" Type="http://schemas.openxmlformats.org/officeDocument/2006/relationships/image" Target="../media/image175.tiff"/><Relationship Id="rId14" Type="http://schemas.openxmlformats.org/officeDocument/2006/relationships/image" Target="../media/image18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svg"/><Relationship Id="rId3" Type="http://schemas.openxmlformats.org/officeDocument/2006/relationships/image" Target="../media/image186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svg"/><Relationship Id="rId5" Type="http://schemas.openxmlformats.org/officeDocument/2006/relationships/image" Target="../media/image188.png"/><Relationship Id="rId4" Type="http://schemas.openxmlformats.org/officeDocument/2006/relationships/image" Target="../media/image187.svg"/><Relationship Id="rId9" Type="http://schemas.openxmlformats.org/officeDocument/2006/relationships/image" Target="../media/image19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svg"/><Relationship Id="rId13" Type="http://schemas.openxmlformats.org/officeDocument/2006/relationships/image" Target="../media/image202.png"/><Relationship Id="rId18" Type="http://schemas.openxmlformats.org/officeDocument/2006/relationships/image" Target="../media/image207.svg"/><Relationship Id="rId26" Type="http://schemas.openxmlformats.org/officeDocument/2006/relationships/image" Target="../media/image215.png"/><Relationship Id="rId3" Type="http://schemas.openxmlformats.org/officeDocument/2006/relationships/image" Target="../media/image31.png"/><Relationship Id="rId21" Type="http://schemas.openxmlformats.org/officeDocument/2006/relationships/image" Target="../media/image210.png"/><Relationship Id="rId7" Type="http://schemas.openxmlformats.org/officeDocument/2006/relationships/image" Target="../media/image196.png"/><Relationship Id="rId12" Type="http://schemas.openxmlformats.org/officeDocument/2006/relationships/image" Target="../media/image201.svg"/><Relationship Id="rId17" Type="http://schemas.openxmlformats.org/officeDocument/2006/relationships/image" Target="../media/image206.png"/><Relationship Id="rId25" Type="http://schemas.openxmlformats.org/officeDocument/2006/relationships/image" Target="../media/image214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205.png"/><Relationship Id="rId20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11" Type="http://schemas.openxmlformats.org/officeDocument/2006/relationships/image" Target="../media/image200.png"/><Relationship Id="rId24" Type="http://schemas.openxmlformats.org/officeDocument/2006/relationships/image" Target="../media/image213.png"/><Relationship Id="rId5" Type="http://schemas.openxmlformats.org/officeDocument/2006/relationships/image" Target="../media/image194.png"/><Relationship Id="rId15" Type="http://schemas.openxmlformats.org/officeDocument/2006/relationships/image" Target="../media/image204.svg"/><Relationship Id="rId23" Type="http://schemas.openxmlformats.org/officeDocument/2006/relationships/image" Target="../media/image212.png"/><Relationship Id="rId10" Type="http://schemas.openxmlformats.org/officeDocument/2006/relationships/image" Target="../media/image199.svg"/><Relationship Id="rId19" Type="http://schemas.openxmlformats.org/officeDocument/2006/relationships/image" Target="../media/image208.png"/><Relationship Id="rId4" Type="http://schemas.openxmlformats.org/officeDocument/2006/relationships/image" Target="../media/image193.png"/><Relationship Id="rId9" Type="http://schemas.openxmlformats.org/officeDocument/2006/relationships/image" Target="../media/image198.png"/><Relationship Id="rId14" Type="http://schemas.openxmlformats.org/officeDocument/2006/relationships/image" Target="../media/image203.png"/><Relationship Id="rId22" Type="http://schemas.openxmlformats.org/officeDocument/2006/relationships/image" Target="../media/image211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4.svg"/><Relationship Id="rId18" Type="http://schemas.openxmlformats.org/officeDocument/2006/relationships/image" Target="../media/image229.png"/><Relationship Id="rId26" Type="http://schemas.openxmlformats.org/officeDocument/2006/relationships/image" Target="../media/image237.png"/><Relationship Id="rId21" Type="http://schemas.openxmlformats.org/officeDocument/2006/relationships/image" Target="../media/image232.tiff"/><Relationship Id="rId34" Type="http://schemas.openxmlformats.org/officeDocument/2006/relationships/image" Target="../media/image245.png"/><Relationship Id="rId7" Type="http://schemas.openxmlformats.org/officeDocument/2006/relationships/image" Target="../media/image220.png"/><Relationship Id="rId12" Type="http://schemas.openxmlformats.org/officeDocument/2006/relationships/image" Target="../media/image223.png"/><Relationship Id="rId17" Type="http://schemas.openxmlformats.org/officeDocument/2006/relationships/image" Target="../media/image228.png"/><Relationship Id="rId25" Type="http://schemas.openxmlformats.org/officeDocument/2006/relationships/image" Target="../media/image236.png"/><Relationship Id="rId33" Type="http://schemas.openxmlformats.org/officeDocument/2006/relationships/image" Target="../media/image244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227.png"/><Relationship Id="rId20" Type="http://schemas.openxmlformats.org/officeDocument/2006/relationships/image" Target="../media/image231.tiff"/><Relationship Id="rId29" Type="http://schemas.openxmlformats.org/officeDocument/2006/relationships/image" Target="../media/image240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9.svg"/><Relationship Id="rId11" Type="http://schemas.microsoft.com/office/2007/relationships/hdphoto" Target="../media/hdphoto4.wdp"/><Relationship Id="rId24" Type="http://schemas.openxmlformats.org/officeDocument/2006/relationships/image" Target="../media/image235.png"/><Relationship Id="rId32" Type="http://schemas.openxmlformats.org/officeDocument/2006/relationships/image" Target="../media/image243.png"/><Relationship Id="rId37" Type="http://schemas.microsoft.com/office/2007/relationships/hdphoto" Target="../media/hdphoto2.wdp"/><Relationship Id="rId5" Type="http://schemas.openxmlformats.org/officeDocument/2006/relationships/image" Target="../media/image218.png"/><Relationship Id="rId15" Type="http://schemas.openxmlformats.org/officeDocument/2006/relationships/image" Target="../media/image226.png"/><Relationship Id="rId23" Type="http://schemas.openxmlformats.org/officeDocument/2006/relationships/image" Target="../media/image234.tiff"/><Relationship Id="rId28" Type="http://schemas.openxmlformats.org/officeDocument/2006/relationships/image" Target="../media/image239.tiff"/><Relationship Id="rId36" Type="http://schemas.openxmlformats.org/officeDocument/2006/relationships/image" Target="../media/image29.png"/><Relationship Id="rId10" Type="http://schemas.openxmlformats.org/officeDocument/2006/relationships/image" Target="../media/image222.png"/><Relationship Id="rId19" Type="http://schemas.openxmlformats.org/officeDocument/2006/relationships/image" Target="../media/image230.png"/><Relationship Id="rId31" Type="http://schemas.openxmlformats.org/officeDocument/2006/relationships/image" Target="../media/image242.png"/><Relationship Id="rId4" Type="http://schemas.openxmlformats.org/officeDocument/2006/relationships/image" Target="../media/image217.svg"/><Relationship Id="rId9" Type="http://schemas.microsoft.com/office/2007/relationships/hdphoto" Target="../media/hdphoto3.wdp"/><Relationship Id="rId14" Type="http://schemas.openxmlformats.org/officeDocument/2006/relationships/image" Target="../media/image225.png"/><Relationship Id="rId22" Type="http://schemas.openxmlformats.org/officeDocument/2006/relationships/image" Target="../media/image233.tiff"/><Relationship Id="rId27" Type="http://schemas.openxmlformats.org/officeDocument/2006/relationships/image" Target="../media/image238.png"/><Relationship Id="rId30" Type="http://schemas.openxmlformats.org/officeDocument/2006/relationships/image" Target="../media/image241.png"/><Relationship Id="rId35" Type="http://schemas.openxmlformats.org/officeDocument/2006/relationships/image" Target="../media/image246.tiff"/><Relationship Id="rId8" Type="http://schemas.openxmlformats.org/officeDocument/2006/relationships/image" Target="../media/image221.png"/><Relationship Id="rId3" Type="http://schemas.openxmlformats.org/officeDocument/2006/relationships/image" Target="../media/image21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png"/><Relationship Id="rId3" Type="http://schemas.openxmlformats.org/officeDocument/2006/relationships/image" Target="../media/image248.svg"/><Relationship Id="rId7" Type="http://schemas.openxmlformats.org/officeDocument/2006/relationships/image" Target="../media/image252.svg"/><Relationship Id="rId12" Type="http://schemas.openxmlformats.org/officeDocument/2006/relationships/image" Target="../media/image257.sv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1.png"/><Relationship Id="rId11" Type="http://schemas.openxmlformats.org/officeDocument/2006/relationships/image" Target="../media/image256.png"/><Relationship Id="rId5" Type="http://schemas.openxmlformats.org/officeDocument/2006/relationships/image" Target="../media/image250.svg"/><Relationship Id="rId10" Type="http://schemas.openxmlformats.org/officeDocument/2006/relationships/image" Target="../media/image255.png"/><Relationship Id="rId4" Type="http://schemas.openxmlformats.org/officeDocument/2006/relationships/image" Target="../media/image249.png"/><Relationship Id="rId9" Type="http://schemas.openxmlformats.org/officeDocument/2006/relationships/image" Target="../media/image254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svg"/><Relationship Id="rId13" Type="http://schemas.openxmlformats.org/officeDocument/2006/relationships/image" Target="../media/image269.png"/><Relationship Id="rId3" Type="http://schemas.openxmlformats.org/officeDocument/2006/relationships/image" Target="../media/image259.tiff"/><Relationship Id="rId7" Type="http://schemas.openxmlformats.org/officeDocument/2006/relationships/image" Target="../media/image263.png"/><Relationship Id="rId12" Type="http://schemas.openxmlformats.org/officeDocument/2006/relationships/image" Target="../media/image268.sv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2.tiff"/><Relationship Id="rId11" Type="http://schemas.openxmlformats.org/officeDocument/2006/relationships/image" Target="../media/image267.png"/><Relationship Id="rId5" Type="http://schemas.openxmlformats.org/officeDocument/2006/relationships/image" Target="../media/image261.tiff"/><Relationship Id="rId10" Type="http://schemas.openxmlformats.org/officeDocument/2006/relationships/image" Target="../media/image266.svg"/><Relationship Id="rId4" Type="http://schemas.openxmlformats.org/officeDocument/2006/relationships/image" Target="../media/image260.tiff"/><Relationship Id="rId9" Type="http://schemas.openxmlformats.org/officeDocument/2006/relationships/image" Target="../media/image265.png"/><Relationship Id="rId14" Type="http://schemas.openxmlformats.org/officeDocument/2006/relationships/image" Target="../media/image270.sv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71.png"/><Relationship Id="rId7" Type="http://schemas.openxmlformats.org/officeDocument/2006/relationships/image" Target="../media/image27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72.png"/><Relationship Id="rId4" Type="http://schemas.microsoft.com/office/2007/relationships/hdphoto" Target="../media/hdphoto5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13" Type="http://schemas.openxmlformats.org/officeDocument/2006/relationships/image" Target="../media/image286.svg"/><Relationship Id="rId3" Type="http://schemas.openxmlformats.org/officeDocument/2006/relationships/image" Target="../media/image276.png"/><Relationship Id="rId7" Type="http://schemas.openxmlformats.org/officeDocument/2006/relationships/image" Target="../media/image280.svg"/><Relationship Id="rId12" Type="http://schemas.openxmlformats.org/officeDocument/2006/relationships/image" Target="../media/image285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9.png"/><Relationship Id="rId11" Type="http://schemas.openxmlformats.org/officeDocument/2006/relationships/image" Target="../media/image284.svg"/><Relationship Id="rId5" Type="http://schemas.openxmlformats.org/officeDocument/2006/relationships/image" Target="../media/image278.svg"/><Relationship Id="rId10" Type="http://schemas.openxmlformats.org/officeDocument/2006/relationships/image" Target="../media/image283.png"/><Relationship Id="rId4" Type="http://schemas.openxmlformats.org/officeDocument/2006/relationships/image" Target="../media/image277.png"/><Relationship Id="rId9" Type="http://schemas.openxmlformats.org/officeDocument/2006/relationships/image" Target="../media/image282.svg"/><Relationship Id="rId14" Type="http://schemas.openxmlformats.org/officeDocument/2006/relationships/image" Target="../media/image28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4.svg"/><Relationship Id="rId13" Type="http://schemas.openxmlformats.org/officeDocument/2006/relationships/image" Target="../media/image299.png"/><Relationship Id="rId18" Type="http://schemas.openxmlformats.org/officeDocument/2006/relationships/image" Target="../media/image304.svg"/><Relationship Id="rId3" Type="http://schemas.openxmlformats.org/officeDocument/2006/relationships/image" Target="../media/image289.png"/><Relationship Id="rId21" Type="http://schemas.openxmlformats.org/officeDocument/2006/relationships/image" Target="../media/image307.png"/><Relationship Id="rId7" Type="http://schemas.openxmlformats.org/officeDocument/2006/relationships/image" Target="../media/image293.png"/><Relationship Id="rId12" Type="http://schemas.openxmlformats.org/officeDocument/2006/relationships/image" Target="../media/image298.svg"/><Relationship Id="rId17" Type="http://schemas.openxmlformats.org/officeDocument/2006/relationships/image" Target="../media/image303.png"/><Relationship Id="rId2" Type="http://schemas.openxmlformats.org/officeDocument/2006/relationships/image" Target="../media/image288.png"/><Relationship Id="rId16" Type="http://schemas.openxmlformats.org/officeDocument/2006/relationships/image" Target="../media/image302.svg"/><Relationship Id="rId20" Type="http://schemas.openxmlformats.org/officeDocument/2006/relationships/image" Target="../media/image306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2.svg"/><Relationship Id="rId11" Type="http://schemas.openxmlformats.org/officeDocument/2006/relationships/image" Target="../media/image297.png"/><Relationship Id="rId5" Type="http://schemas.openxmlformats.org/officeDocument/2006/relationships/image" Target="../media/image291.png"/><Relationship Id="rId15" Type="http://schemas.openxmlformats.org/officeDocument/2006/relationships/image" Target="../media/image301.png"/><Relationship Id="rId23" Type="http://schemas.openxmlformats.org/officeDocument/2006/relationships/image" Target="../media/image31.png"/><Relationship Id="rId10" Type="http://schemas.openxmlformats.org/officeDocument/2006/relationships/image" Target="../media/image296.svg"/><Relationship Id="rId19" Type="http://schemas.openxmlformats.org/officeDocument/2006/relationships/image" Target="../media/image305.png"/><Relationship Id="rId4" Type="http://schemas.openxmlformats.org/officeDocument/2006/relationships/image" Target="../media/image290.svg"/><Relationship Id="rId9" Type="http://schemas.openxmlformats.org/officeDocument/2006/relationships/image" Target="../media/image295.png"/><Relationship Id="rId14" Type="http://schemas.openxmlformats.org/officeDocument/2006/relationships/image" Target="../media/image300.jpeg"/><Relationship Id="rId22" Type="http://schemas.openxmlformats.org/officeDocument/2006/relationships/image" Target="../media/image308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.tiff"/><Relationship Id="rId3" Type="http://schemas.openxmlformats.org/officeDocument/2006/relationships/image" Target="../media/image310.png"/><Relationship Id="rId7" Type="http://schemas.openxmlformats.org/officeDocument/2006/relationships/image" Target="../media/image314.tiff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3.tiff"/><Relationship Id="rId5" Type="http://schemas.openxmlformats.org/officeDocument/2006/relationships/image" Target="../media/image312.tiff"/><Relationship Id="rId4" Type="http://schemas.openxmlformats.org/officeDocument/2006/relationships/image" Target="../media/image3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microsoft.com/office/2007/relationships/hdphoto" Target="../media/hdphoto1.wdp"/><Relationship Id="rId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image" Target="../media/image28.png"/><Relationship Id="rId9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svg"/><Relationship Id="rId13" Type="http://schemas.openxmlformats.org/officeDocument/2006/relationships/image" Target="../media/image326.png"/><Relationship Id="rId18" Type="http://schemas.openxmlformats.org/officeDocument/2006/relationships/image" Target="../media/image329.tiff"/><Relationship Id="rId3" Type="http://schemas.openxmlformats.org/officeDocument/2006/relationships/image" Target="../media/image317.png"/><Relationship Id="rId7" Type="http://schemas.openxmlformats.org/officeDocument/2006/relationships/image" Target="../media/image320.png"/><Relationship Id="rId12" Type="http://schemas.openxmlformats.org/officeDocument/2006/relationships/image" Target="../media/image325.png"/><Relationship Id="rId17" Type="http://schemas.microsoft.com/office/2007/relationships/hdphoto" Target="../media/hdphoto10.wdp"/><Relationship Id="rId2" Type="http://schemas.openxmlformats.org/officeDocument/2006/relationships/image" Target="../media/image316.png"/><Relationship Id="rId16" Type="http://schemas.openxmlformats.org/officeDocument/2006/relationships/image" Target="../media/image3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9.svg"/><Relationship Id="rId11" Type="http://schemas.openxmlformats.org/officeDocument/2006/relationships/image" Target="../media/image324.png"/><Relationship Id="rId5" Type="http://schemas.openxmlformats.org/officeDocument/2006/relationships/image" Target="../media/image318.png"/><Relationship Id="rId15" Type="http://schemas.openxmlformats.org/officeDocument/2006/relationships/image" Target="../media/image327.png"/><Relationship Id="rId10" Type="http://schemas.openxmlformats.org/officeDocument/2006/relationships/image" Target="../media/image323.svg"/><Relationship Id="rId19" Type="http://schemas.openxmlformats.org/officeDocument/2006/relationships/image" Target="../media/image330.tiff"/><Relationship Id="rId4" Type="http://schemas.microsoft.com/office/2007/relationships/hdphoto" Target="../media/hdphoto8.wdp"/><Relationship Id="rId9" Type="http://schemas.openxmlformats.org/officeDocument/2006/relationships/image" Target="../media/image322.png"/><Relationship Id="rId14" Type="http://schemas.microsoft.com/office/2007/relationships/hdphoto" Target="../media/hdphoto9.wdp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7.svg"/><Relationship Id="rId3" Type="http://schemas.openxmlformats.org/officeDocument/2006/relationships/image" Target="../media/image332.png"/><Relationship Id="rId7" Type="http://schemas.openxmlformats.org/officeDocument/2006/relationships/image" Target="../media/image3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5.svg"/><Relationship Id="rId11" Type="http://schemas.openxmlformats.org/officeDocument/2006/relationships/image" Target="../media/image340.svg"/><Relationship Id="rId5" Type="http://schemas.openxmlformats.org/officeDocument/2006/relationships/image" Target="../media/image334.png"/><Relationship Id="rId10" Type="http://schemas.openxmlformats.org/officeDocument/2006/relationships/image" Target="../media/image339.png"/><Relationship Id="rId4" Type="http://schemas.openxmlformats.org/officeDocument/2006/relationships/image" Target="../media/image333.svg"/><Relationship Id="rId9" Type="http://schemas.openxmlformats.org/officeDocument/2006/relationships/image" Target="../media/image3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png"/><Relationship Id="rId7" Type="http://schemas.openxmlformats.org/officeDocument/2006/relationships/image" Target="../media/image346.png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5.svg"/><Relationship Id="rId5" Type="http://schemas.openxmlformats.org/officeDocument/2006/relationships/image" Target="../media/image344.png"/><Relationship Id="rId4" Type="http://schemas.openxmlformats.org/officeDocument/2006/relationships/image" Target="../media/image3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2.svg"/><Relationship Id="rId3" Type="http://schemas.openxmlformats.org/officeDocument/2006/relationships/image" Target="../media/image347.png"/><Relationship Id="rId7" Type="http://schemas.openxmlformats.org/officeDocument/2006/relationships/image" Target="../media/image351.png"/><Relationship Id="rId12" Type="http://schemas.openxmlformats.org/officeDocument/2006/relationships/image" Target="../media/image3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0.svg"/><Relationship Id="rId11" Type="http://schemas.openxmlformats.org/officeDocument/2006/relationships/image" Target="../media/image355.svg"/><Relationship Id="rId5" Type="http://schemas.openxmlformats.org/officeDocument/2006/relationships/image" Target="../media/image349.png"/><Relationship Id="rId10" Type="http://schemas.openxmlformats.org/officeDocument/2006/relationships/image" Target="../media/image354.png"/><Relationship Id="rId4" Type="http://schemas.openxmlformats.org/officeDocument/2006/relationships/image" Target="../media/image348.png"/><Relationship Id="rId9" Type="http://schemas.openxmlformats.org/officeDocument/2006/relationships/image" Target="../media/image35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3.png"/><Relationship Id="rId3" Type="http://schemas.openxmlformats.org/officeDocument/2006/relationships/image" Target="../media/image358.png"/><Relationship Id="rId7" Type="http://schemas.openxmlformats.org/officeDocument/2006/relationships/image" Target="../media/image362.svg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1.png"/><Relationship Id="rId5" Type="http://schemas.openxmlformats.org/officeDocument/2006/relationships/image" Target="../media/image360.svg"/><Relationship Id="rId4" Type="http://schemas.openxmlformats.org/officeDocument/2006/relationships/image" Target="../media/image359.svg"/><Relationship Id="rId9" Type="http://schemas.openxmlformats.org/officeDocument/2006/relationships/image" Target="../media/image364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9.png"/><Relationship Id="rId13" Type="http://schemas.openxmlformats.org/officeDocument/2006/relationships/image" Target="../media/image374.png"/><Relationship Id="rId3" Type="http://schemas.openxmlformats.org/officeDocument/2006/relationships/image" Target="../media/image364.svg"/><Relationship Id="rId7" Type="http://schemas.openxmlformats.org/officeDocument/2006/relationships/image" Target="../media/image368.svg"/><Relationship Id="rId12" Type="http://schemas.openxmlformats.org/officeDocument/2006/relationships/image" Target="../media/image373.tiff"/><Relationship Id="rId2" Type="http://schemas.openxmlformats.org/officeDocument/2006/relationships/image" Target="../media/image3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7.png"/><Relationship Id="rId11" Type="http://schemas.openxmlformats.org/officeDocument/2006/relationships/image" Target="../media/image372.svg"/><Relationship Id="rId5" Type="http://schemas.openxmlformats.org/officeDocument/2006/relationships/image" Target="../media/image366.svg"/><Relationship Id="rId10" Type="http://schemas.openxmlformats.org/officeDocument/2006/relationships/image" Target="../media/image371.png"/><Relationship Id="rId4" Type="http://schemas.openxmlformats.org/officeDocument/2006/relationships/image" Target="../media/image365.png"/><Relationship Id="rId9" Type="http://schemas.openxmlformats.org/officeDocument/2006/relationships/image" Target="../media/image370.svg"/><Relationship Id="rId14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svg"/><Relationship Id="rId7" Type="http://schemas.openxmlformats.org/officeDocument/2006/relationships/image" Target="../media/image31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8.png"/><Relationship Id="rId5" Type="http://schemas.microsoft.com/office/2007/relationships/hdphoto" Target="../media/hdphoto11.wdp"/><Relationship Id="rId4" Type="http://schemas.openxmlformats.org/officeDocument/2006/relationships/image" Target="../media/image37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svg"/><Relationship Id="rId3" Type="http://schemas.openxmlformats.org/officeDocument/2006/relationships/image" Target="../media/image32.png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5.svg"/><Relationship Id="rId20" Type="http://schemas.openxmlformats.org/officeDocument/2006/relationships/image" Target="../media/image49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23" Type="http://schemas.openxmlformats.org/officeDocument/2006/relationships/image" Target="../media/image23.png"/><Relationship Id="rId10" Type="http://schemas.openxmlformats.org/officeDocument/2006/relationships/image" Target="../media/image39.sv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svg"/><Relationship Id="rId22" Type="http://schemas.openxmlformats.org/officeDocument/2006/relationships/image" Target="../media/image51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2.png"/><Relationship Id="rId5" Type="http://schemas.openxmlformats.org/officeDocument/2006/relationships/image" Target="../media/image381.png"/><Relationship Id="rId4" Type="http://schemas.openxmlformats.org/officeDocument/2006/relationships/image" Target="../media/image3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0.png"/><Relationship Id="rId4" Type="http://schemas.openxmlformats.org/officeDocument/2006/relationships/image" Target="../media/image37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6.png"/><Relationship Id="rId4" Type="http://schemas.openxmlformats.org/officeDocument/2006/relationships/image" Target="../media/image38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2.png"/><Relationship Id="rId3" Type="http://schemas.openxmlformats.org/officeDocument/2006/relationships/image" Target="../media/image387.png"/><Relationship Id="rId7" Type="http://schemas.openxmlformats.org/officeDocument/2006/relationships/image" Target="../media/image39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0.png"/><Relationship Id="rId5" Type="http://schemas.openxmlformats.org/officeDocument/2006/relationships/image" Target="../media/image389.png"/><Relationship Id="rId10" Type="http://schemas.openxmlformats.org/officeDocument/2006/relationships/image" Target="../media/image394.png"/><Relationship Id="rId4" Type="http://schemas.openxmlformats.org/officeDocument/2006/relationships/image" Target="../media/image388.png"/><Relationship Id="rId9" Type="http://schemas.openxmlformats.org/officeDocument/2006/relationships/image" Target="../media/image39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9.png"/><Relationship Id="rId3" Type="http://schemas.openxmlformats.org/officeDocument/2006/relationships/image" Target="../media/image395.png"/><Relationship Id="rId7" Type="http://schemas.microsoft.com/office/2007/relationships/hdphoto" Target="../media/hdphoto12.wd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8.png"/><Relationship Id="rId5" Type="http://schemas.openxmlformats.org/officeDocument/2006/relationships/image" Target="../media/image397.svg"/><Relationship Id="rId4" Type="http://schemas.openxmlformats.org/officeDocument/2006/relationships/image" Target="../media/image396.png"/><Relationship Id="rId9" Type="http://schemas.openxmlformats.org/officeDocument/2006/relationships/image" Target="../media/image40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2.png"/><Relationship Id="rId3" Type="http://schemas.openxmlformats.org/officeDocument/2006/relationships/image" Target="../media/image29.png"/><Relationship Id="rId7" Type="http://schemas.openxmlformats.org/officeDocument/2006/relationships/image" Target="../media/image40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4.png"/><Relationship Id="rId3" Type="http://schemas.openxmlformats.org/officeDocument/2006/relationships/image" Target="../media/image403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64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65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sv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圖片 38">
            <a:extLst>
              <a:ext uri="{FF2B5EF4-FFF2-40B4-BE49-F238E27FC236}">
                <a16:creationId xmlns:a16="http://schemas.microsoft.com/office/drawing/2014/main" id="{48DBD367-DC5C-4FD3-9E6B-A46697A3EC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58868" y="693261"/>
            <a:ext cx="5065676" cy="4038649"/>
          </a:xfrm>
          <a:prstGeom prst="rect">
            <a:avLst/>
          </a:prstGeom>
        </p:spPr>
      </p:pic>
      <p:pic>
        <p:nvPicPr>
          <p:cNvPr id="41" name="圖片 40" descr="一張含有 文字 的圖片&#10;&#10;自動產生的描述">
            <a:extLst>
              <a:ext uri="{FF2B5EF4-FFF2-40B4-BE49-F238E27FC236}">
                <a16:creationId xmlns:a16="http://schemas.microsoft.com/office/drawing/2014/main" id="{7CC2DA5D-B05C-4E6D-8F48-1F0887F1CA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824" y="2151050"/>
            <a:ext cx="3626588" cy="326785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6CB43DF9-F8E3-4995-B4A7-FEF791989432}"/>
              </a:ext>
            </a:extLst>
          </p:cNvPr>
          <p:cNvGrpSpPr/>
          <p:nvPr/>
        </p:nvGrpSpPr>
        <p:grpSpPr>
          <a:xfrm>
            <a:off x="534047" y="3613179"/>
            <a:ext cx="3728479" cy="687386"/>
            <a:chOff x="444264" y="3623052"/>
            <a:chExt cx="3728479" cy="687386"/>
          </a:xfrm>
        </p:grpSpPr>
        <p:grpSp>
          <p:nvGrpSpPr>
            <p:cNvPr id="3" name="圖形 24">
              <a:extLst>
                <a:ext uri="{FF2B5EF4-FFF2-40B4-BE49-F238E27FC236}">
                  <a16:creationId xmlns:a16="http://schemas.microsoft.com/office/drawing/2014/main" id="{3A30DC9C-AF70-4A33-A03B-AEF403ECC199}"/>
                </a:ext>
              </a:extLst>
            </p:cNvPr>
            <p:cNvGrpSpPr/>
            <p:nvPr/>
          </p:nvGrpSpPr>
          <p:grpSpPr>
            <a:xfrm>
              <a:off x="3744891" y="3720273"/>
              <a:ext cx="427852" cy="177969"/>
              <a:chOff x="2889099" y="4264436"/>
              <a:chExt cx="493182" cy="205144"/>
            </a:xfrm>
            <a:effectLst>
              <a:outerShdw blurRad="279400" dist="177800" dir="7980000" algn="t" rotWithShape="0">
                <a:prstClr val="black">
                  <a:alpha val="19000"/>
                </a:prstClr>
              </a:outerShdw>
            </a:effectLst>
          </p:grpSpPr>
          <p:sp>
            <p:nvSpPr>
              <p:cNvPr id="4" name="手繪多邊形: 圖案 3">
                <a:extLst>
                  <a:ext uri="{FF2B5EF4-FFF2-40B4-BE49-F238E27FC236}">
                    <a16:creationId xmlns:a16="http://schemas.microsoft.com/office/drawing/2014/main" id="{F9E0C7B8-DA27-4162-9805-3015A41AEA52}"/>
                  </a:ext>
                </a:extLst>
              </p:cNvPr>
              <p:cNvSpPr/>
              <p:nvPr/>
            </p:nvSpPr>
            <p:spPr>
              <a:xfrm>
                <a:off x="2889099" y="4264436"/>
                <a:ext cx="493182" cy="205144"/>
              </a:xfrm>
              <a:custGeom>
                <a:avLst/>
                <a:gdLst>
                  <a:gd name="connsiteX0" fmla="*/ 493182 w 493182"/>
                  <a:gd name="connsiteY0" fmla="*/ 184211 h 205144"/>
                  <a:gd name="connsiteX1" fmla="*/ 472249 w 493182"/>
                  <a:gd name="connsiteY1" fmla="*/ 205144 h 205144"/>
                  <a:gd name="connsiteX2" fmla="*/ 20933 w 493182"/>
                  <a:gd name="connsiteY2" fmla="*/ 205144 h 205144"/>
                  <a:gd name="connsiteX3" fmla="*/ 0 w 493182"/>
                  <a:gd name="connsiteY3" fmla="*/ 184211 h 205144"/>
                  <a:gd name="connsiteX4" fmla="*/ 0 w 493182"/>
                  <a:gd name="connsiteY4" fmla="*/ 82058 h 205144"/>
                  <a:gd name="connsiteX5" fmla="*/ 5861 w 493182"/>
                  <a:gd name="connsiteY5" fmla="*/ 67823 h 205144"/>
                  <a:gd name="connsiteX6" fmla="*/ 67823 w 493182"/>
                  <a:gd name="connsiteY6" fmla="*/ 5861 h 205144"/>
                  <a:gd name="connsiteX7" fmla="*/ 82058 w 493182"/>
                  <a:gd name="connsiteY7" fmla="*/ 0 h 205144"/>
                  <a:gd name="connsiteX8" fmla="*/ 410288 w 493182"/>
                  <a:gd name="connsiteY8" fmla="*/ 0 h 205144"/>
                  <a:gd name="connsiteX9" fmla="*/ 424522 w 493182"/>
                  <a:gd name="connsiteY9" fmla="*/ 5861 h 205144"/>
                  <a:gd name="connsiteX10" fmla="*/ 486484 w 493182"/>
                  <a:gd name="connsiteY10" fmla="*/ 67823 h 205144"/>
                  <a:gd name="connsiteX11" fmla="*/ 492345 w 493182"/>
                  <a:gd name="connsiteY11" fmla="*/ 82058 h 205144"/>
                  <a:gd name="connsiteX12" fmla="*/ 492345 w 493182"/>
                  <a:gd name="connsiteY12" fmla="*/ 184211 h 20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93182" h="205144">
                    <a:moveTo>
                      <a:pt x="493182" y="184211"/>
                    </a:moveTo>
                    <a:cubicBezTo>
                      <a:pt x="493182" y="195934"/>
                      <a:pt x="483972" y="205144"/>
                      <a:pt x="472249" y="205144"/>
                    </a:cubicBezTo>
                    <a:lnTo>
                      <a:pt x="20933" y="205144"/>
                    </a:lnTo>
                    <a:cubicBezTo>
                      <a:pt x="9211" y="205144"/>
                      <a:pt x="0" y="195934"/>
                      <a:pt x="0" y="184211"/>
                    </a:cubicBezTo>
                    <a:lnTo>
                      <a:pt x="0" y="82058"/>
                    </a:lnTo>
                    <a:cubicBezTo>
                      <a:pt x="0" y="77034"/>
                      <a:pt x="2512" y="71172"/>
                      <a:pt x="5861" y="67823"/>
                    </a:cubicBezTo>
                    <a:lnTo>
                      <a:pt x="67823" y="5861"/>
                    </a:lnTo>
                    <a:cubicBezTo>
                      <a:pt x="72010" y="1675"/>
                      <a:pt x="77034" y="0"/>
                      <a:pt x="82058" y="0"/>
                    </a:cubicBezTo>
                    <a:lnTo>
                      <a:pt x="410288" y="0"/>
                    </a:lnTo>
                    <a:cubicBezTo>
                      <a:pt x="415312" y="0"/>
                      <a:pt x="421173" y="2512"/>
                      <a:pt x="424522" y="5861"/>
                    </a:cubicBezTo>
                    <a:lnTo>
                      <a:pt x="486484" y="67823"/>
                    </a:lnTo>
                    <a:cubicBezTo>
                      <a:pt x="490670" y="72010"/>
                      <a:pt x="492345" y="77034"/>
                      <a:pt x="492345" y="82058"/>
                    </a:cubicBezTo>
                    <a:lnTo>
                      <a:pt x="492345" y="184211"/>
                    </a:lnTo>
                    <a:close/>
                  </a:path>
                </a:pathLst>
              </a:custGeom>
              <a:noFill/>
              <a:ln w="1016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grpSp>
            <p:nvGrpSpPr>
              <p:cNvPr id="5" name="圖形 24">
                <a:extLst>
                  <a:ext uri="{FF2B5EF4-FFF2-40B4-BE49-F238E27FC236}">
                    <a16:creationId xmlns:a16="http://schemas.microsoft.com/office/drawing/2014/main" id="{FB9761E3-5829-44DF-9D1D-7994B27E221B}"/>
                  </a:ext>
                </a:extLst>
              </p:cNvPr>
              <p:cNvGrpSpPr/>
              <p:nvPr/>
            </p:nvGrpSpPr>
            <p:grpSpPr>
              <a:xfrm>
                <a:off x="2941013" y="4328073"/>
                <a:ext cx="386005" cy="106340"/>
                <a:chOff x="2941013" y="4328073"/>
                <a:chExt cx="386005" cy="106340"/>
              </a:xfrm>
              <a:solidFill>
                <a:srgbClr val="B1262B"/>
              </a:solidFill>
            </p:grpSpPr>
            <p:sp>
              <p:nvSpPr>
                <p:cNvPr id="6" name="手繪多邊形: 圖案 5">
                  <a:extLst>
                    <a:ext uri="{FF2B5EF4-FFF2-40B4-BE49-F238E27FC236}">
                      <a16:creationId xmlns:a16="http://schemas.microsoft.com/office/drawing/2014/main" id="{5959C5C7-D250-4A28-8940-0CF17D0C7695}"/>
                    </a:ext>
                  </a:extLst>
                </p:cNvPr>
                <p:cNvSpPr/>
                <p:nvPr/>
              </p:nvSpPr>
              <p:spPr>
                <a:xfrm>
                  <a:off x="2941013" y="4328073"/>
                  <a:ext cx="86244" cy="105502"/>
                </a:xfrm>
                <a:custGeom>
                  <a:avLst/>
                  <a:gdLst>
                    <a:gd name="connsiteX0" fmla="*/ 86244 w 86244"/>
                    <a:gd name="connsiteY0" fmla="*/ 105503 h 105502"/>
                    <a:gd name="connsiteX1" fmla="*/ 63636 w 86244"/>
                    <a:gd name="connsiteY1" fmla="*/ 105503 h 105502"/>
                    <a:gd name="connsiteX2" fmla="*/ 63636 w 86244"/>
                    <a:gd name="connsiteY2" fmla="*/ 61962 h 105502"/>
                    <a:gd name="connsiteX3" fmla="*/ 22608 w 86244"/>
                    <a:gd name="connsiteY3" fmla="*/ 61962 h 105502"/>
                    <a:gd name="connsiteX4" fmla="*/ 22608 w 86244"/>
                    <a:gd name="connsiteY4" fmla="*/ 105503 h 105502"/>
                    <a:gd name="connsiteX5" fmla="*/ 0 w 86244"/>
                    <a:gd name="connsiteY5" fmla="*/ 105503 h 105502"/>
                    <a:gd name="connsiteX6" fmla="*/ 0 w 86244"/>
                    <a:gd name="connsiteY6" fmla="*/ 0 h 105502"/>
                    <a:gd name="connsiteX7" fmla="*/ 22608 w 86244"/>
                    <a:gd name="connsiteY7" fmla="*/ 0 h 105502"/>
                    <a:gd name="connsiteX8" fmla="*/ 22608 w 86244"/>
                    <a:gd name="connsiteY8" fmla="*/ 43541 h 105502"/>
                    <a:gd name="connsiteX9" fmla="*/ 63636 w 86244"/>
                    <a:gd name="connsiteY9" fmla="*/ 43541 h 105502"/>
                    <a:gd name="connsiteX10" fmla="*/ 63636 w 86244"/>
                    <a:gd name="connsiteY10" fmla="*/ 0 h 105502"/>
                    <a:gd name="connsiteX11" fmla="*/ 86244 w 86244"/>
                    <a:gd name="connsiteY11" fmla="*/ 0 h 105502"/>
                    <a:gd name="connsiteX12" fmla="*/ 86244 w 86244"/>
                    <a:gd name="connsiteY12" fmla="*/ 105503 h 105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6244" h="105502">
                      <a:moveTo>
                        <a:pt x="86244" y="105503"/>
                      </a:moveTo>
                      <a:lnTo>
                        <a:pt x="63636" y="105503"/>
                      </a:lnTo>
                      <a:lnTo>
                        <a:pt x="63636" y="61962"/>
                      </a:lnTo>
                      <a:lnTo>
                        <a:pt x="22608" y="61962"/>
                      </a:lnTo>
                      <a:lnTo>
                        <a:pt x="22608" y="105503"/>
                      </a:lnTo>
                      <a:lnTo>
                        <a:pt x="0" y="105503"/>
                      </a:lnTo>
                      <a:lnTo>
                        <a:pt x="0" y="0"/>
                      </a:lnTo>
                      <a:lnTo>
                        <a:pt x="22608" y="0"/>
                      </a:lnTo>
                      <a:lnTo>
                        <a:pt x="22608" y="43541"/>
                      </a:lnTo>
                      <a:lnTo>
                        <a:pt x="63636" y="43541"/>
                      </a:lnTo>
                      <a:lnTo>
                        <a:pt x="63636" y="0"/>
                      </a:lnTo>
                      <a:lnTo>
                        <a:pt x="86244" y="0"/>
                      </a:lnTo>
                      <a:lnTo>
                        <a:pt x="86244" y="10550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82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手繪多邊形: 圖案 6">
                  <a:extLst>
                    <a:ext uri="{FF2B5EF4-FFF2-40B4-BE49-F238E27FC236}">
                      <a16:creationId xmlns:a16="http://schemas.microsoft.com/office/drawing/2014/main" id="{B0E962E0-ACA5-46A7-B3A8-10372EEFF2A9}"/>
                    </a:ext>
                  </a:extLst>
                </p:cNvPr>
                <p:cNvSpPr/>
                <p:nvPr/>
              </p:nvSpPr>
              <p:spPr>
                <a:xfrm>
                  <a:off x="3048190" y="4328073"/>
                  <a:ext cx="98803" cy="104665"/>
                </a:xfrm>
                <a:custGeom>
                  <a:avLst/>
                  <a:gdLst>
                    <a:gd name="connsiteX0" fmla="*/ 46053 w 98803"/>
                    <a:gd name="connsiteY0" fmla="*/ 0 h 104665"/>
                    <a:gd name="connsiteX1" fmla="*/ 87919 w 98803"/>
                    <a:gd name="connsiteY1" fmla="*/ 13397 h 104665"/>
                    <a:gd name="connsiteX2" fmla="*/ 98804 w 98803"/>
                    <a:gd name="connsiteY2" fmla="*/ 52751 h 104665"/>
                    <a:gd name="connsiteX3" fmla="*/ 94617 w 98803"/>
                    <a:gd name="connsiteY3" fmla="*/ 79546 h 104665"/>
                    <a:gd name="connsiteX4" fmla="*/ 70335 w 98803"/>
                    <a:gd name="connsiteY4" fmla="*/ 102991 h 104665"/>
                    <a:gd name="connsiteX5" fmla="*/ 45215 w 98803"/>
                    <a:gd name="connsiteY5" fmla="*/ 104665 h 104665"/>
                    <a:gd name="connsiteX6" fmla="*/ 0 w 98803"/>
                    <a:gd name="connsiteY6" fmla="*/ 104665 h 104665"/>
                    <a:gd name="connsiteX7" fmla="*/ 0 w 98803"/>
                    <a:gd name="connsiteY7" fmla="*/ 0 h 104665"/>
                    <a:gd name="connsiteX8" fmla="*/ 46053 w 98803"/>
                    <a:gd name="connsiteY8" fmla="*/ 0 h 104665"/>
                    <a:gd name="connsiteX9" fmla="*/ 23445 w 98803"/>
                    <a:gd name="connsiteY9" fmla="*/ 87082 h 104665"/>
                    <a:gd name="connsiteX10" fmla="*/ 46053 w 98803"/>
                    <a:gd name="connsiteY10" fmla="*/ 87082 h 104665"/>
                    <a:gd name="connsiteX11" fmla="*/ 66986 w 98803"/>
                    <a:gd name="connsiteY11" fmla="*/ 80383 h 104665"/>
                    <a:gd name="connsiteX12" fmla="*/ 74522 w 98803"/>
                    <a:gd name="connsiteY12" fmla="*/ 52751 h 104665"/>
                    <a:gd name="connsiteX13" fmla="*/ 65311 w 98803"/>
                    <a:gd name="connsiteY13" fmla="*/ 24282 h 104665"/>
                    <a:gd name="connsiteX14" fmla="*/ 46053 w 98803"/>
                    <a:gd name="connsiteY14" fmla="*/ 19258 h 104665"/>
                    <a:gd name="connsiteX15" fmla="*/ 23445 w 98803"/>
                    <a:gd name="connsiteY15" fmla="*/ 19258 h 104665"/>
                    <a:gd name="connsiteX16" fmla="*/ 23445 w 98803"/>
                    <a:gd name="connsiteY16" fmla="*/ 87082 h 104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98803" h="104665">
                      <a:moveTo>
                        <a:pt x="46053" y="0"/>
                      </a:moveTo>
                      <a:cubicBezTo>
                        <a:pt x="66986" y="0"/>
                        <a:pt x="79546" y="4187"/>
                        <a:pt x="87919" y="13397"/>
                      </a:cubicBezTo>
                      <a:cubicBezTo>
                        <a:pt x="94617" y="20933"/>
                        <a:pt x="98804" y="36842"/>
                        <a:pt x="98804" y="52751"/>
                      </a:cubicBezTo>
                      <a:cubicBezTo>
                        <a:pt x="98804" y="61962"/>
                        <a:pt x="97129" y="72010"/>
                        <a:pt x="94617" y="79546"/>
                      </a:cubicBezTo>
                      <a:cubicBezTo>
                        <a:pt x="90431" y="92106"/>
                        <a:pt x="82895" y="99641"/>
                        <a:pt x="70335" y="102991"/>
                      </a:cubicBezTo>
                      <a:cubicBezTo>
                        <a:pt x="64474" y="104665"/>
                        <a:pt x="58613" y="104665"/>
                        <a:pt x="45215" y="104665"/>
                      </a:cubicBezTo>
                      <a:lnTo>
                        <a:pt x="0" y="104665"/>
                      </a:lnTo>
                      <a:lnTo>
                        <a:pt x="0" y="0"/>
                      </a:lnTo>
                      <a:lnTo>
                        <a:pt x="46053" y="0"/>
                      </a:lnTo>
                      <a:close/>
                      <a:moveTo>
                        <a:pt x="23445" y="87082"/>
                      </a:moveTo>
                      <a:lnTo>
                        <a:pt x="46053" y="87082"/>
                      </a:lnTo>
                      <a:cubicBezTo>
                        <a:pt x="55263" y="87082"/>
                        <a:pt x="62799" y="84570"/>
                        <a:pt x="66986" y="80383"/>
                      </a:cubicBezTo>
                      <a:cubicBezTo>
                        <a:pt x="72010" y="75359"/>
                        <a:pt x="74522" y="64474"/>
                        <a:pt x="74522" y="52751"/>
                      </a:cubicBezTo>
                      <a:cubicBezTo>
                        <a:pt x="74522" y="40192"/>
                        <a:pt x="71172" y="29306"/>
                        <a:pt x="65311" y="24282"/>
                      </a:cubicBezTo>
                      <a:cubicBezTo>
                        <a:pt x="61124" y="20096"/>
                        <a:pt x="55263" y="19258"/>
                        <a:pt x="46053" y="19258"/>
                      </a:cubicBezTo>
                      <a:lnTo>
                        <a:pt x="23445" y="19258"/>
                      </a:lnTo>
                      <a:lnTo>
                        <a:pt x="23445" y="8708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82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8" name="手繪多邊形: 圖案 7">
                  <a:extLst>
                    <a:ext uri="{FF2B5EF4-FFF2-40B4-BE49-F238E27FC236}">
                      <a16:creationId xmlns:a16="http://schemas.microsoft.com/office/drawing/2014/main" id="{1086E053-F7BE-4BDF-AEF5-276BD77308BE}"/>
                    </a:ext>
                  </a:extLst>
                </p:cNvPr>
                <p:cNvSpPr/>
                <p:nvPr/>
              </p:nvSpPr>
              <p:spPr>
                <a:xfrm>
                  <a:off x="3162903" y="4328073"/>
                  <a:ext cx="119736" cy="106340"/>
                </a:xfrm>
                <a:custGeom>
                  <a:avLst/>
                  <a:gdLst>
                    <a:gd name="connsiteX0" fmla="*/ 59450 w 119736"/>
                    <a:gd name="connsiteY0" fmla="*/ 82895 h 106340"/>
                    <a:gd name="connsiteX1" fmla="*/ 87081 w 119736"/>
                    <a:gd name="connsiteY1" fmla="*/ 0 h 106340"/>
                    <a:gd name="connsiteX2" fmla="*/ 119737 w 119736"/>
                    <a:gd name="connsiteY2" fmla="*/ 0 h 106340"/>
                    <a:gd name="connsiteX3" fmla="*/ 119737 w 119736"/>
                    <a:gd name="connsiteY3" fmla="*/ 106340 h 106340"/>
                    <a:gd name="connsiteX4" fmla="*/ 98804 w 119736"/>
                    <a:gd name="connsiteY4" fmla="*/ 106340 h 106340"/>
                    <a:gd name="connsiteX5" fmla="*/ 98804 w 119736"/>
                    <a:gd name="connsiteY5" fmla="*/ 26794 h 106340"/>
                    <a:gd name="connsiteX6" fmla="*/ 71172 w 119736"/>
                    <a:gd name="connsiteY6" fmla="*/ 106340 h 106340"/>
                    <a:gd name="connsiteX7" fmla="*/ 47727 w 119736"/>
                    <a:gd name="connsiteY7" fmla="*/ 106340 h 106340"/>
                    <a:gd name="connsiteX8" fmla="*/ 21770 w 119736"/>
                    <a:gd name="connsiteY8" fmla="*/ 26794 h 106340"/>
                    <a:gd name="connsiteX9" fmla="*/ 21770 w 119736"/>
                    <a:gd name="connsiteY9" fmla="*/ 106340 h 106340"/>
                    <a:gd name="connsiteX10" fmla="*/ 0 w 119736"/>
                    <a:gd name="connsiteY10" fmla="*/ 106340 h 106340"/>
                    <a:gd name="connsiteX11" fmla="*/ 0 w 119736"/>
                    <a:gd name="connsiteY11" fmla="*/ 0 h 106340"/>
                    <a:gd name="connsiteX12" fmla="*/ 33493 w 119736"/>
                    <a:gd name="connsiteY12" fmla="*/ 0 h 106340"/>
                    <a:gd name="connsiteX13" fmla="*/ 59450 w 119736"/>
                    <a:gd name="connsiteY13" fmla="*/ 82895 h 106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9736" h="106340">
                      <a:moveTo>
                        <a:pt x="59450" y="82895"/>
                      </a:moveTo>
                      <a:lnTo>
                        <a:pt x="87081" y="0"/>
                      </a:lnTo>
                      <a:lnTo>
                        <a:pt x="119737" y="0"/>
                      </a:lnTo>
                      <a:lnTo>
                        <a:pt x="119737" y="106340"/>
                      </a:lnTo>
                      <a:lnTo>
                        <a:pt x="98804" y="106340"/>
                      </a:lnTo>
                      <a:lnTo>
                        <a:pt x="98804" y="26794"/>
                      </a:lnTo>
                      <a:lnTo>
                        <a:pt x="71172" y="106340"/>
                      </a:lnTo>
                      <a:lnTo>
                        <a:pt x="47727" y="106340"/>
                      </a:lnTo>
                      <a:lnTo>
                        <a:pt x="21770" y="26794"/>
                      </a:lnTo>
                      <a:lnTo>
                        <a:pt x="21770" y="106340"/>
                      </a:lnTo>
                      <a:lnTo>
                        <a:pt x="0" y="106340"/>
                      </a:lnTo>
                      <a:lnTo>
                        <a:pt x="0" y="0"/>
                      </a:lnTo>
                      <a:lnTo>
                        <a:pt x="33493" y="0"/>
                      </a:lnTo>
                      <a:lnTo>
                        <a:pt x="59450" y="8289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82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9" name="手繪多邊形: 圖案 8">
                  <a:extLst>
                    <a:ext uri="{FF2B5EF4-FFF2-40B4-BE49-F238E27FC236}">
                      <a16:creationId xmlns:a16="http://schemas.microsoft.com/office/drawing/2014/main" id="{2F39332F-8F3C-41E8-AF7D-27E6D643F61F}"/>
                    </a:ext>
                  </a:extLst>
                </p:cNvPr>
                <p:cNvSpPr/>
                <p:nvPr/>
              </p:nvSpPr>
              <p:spPr>
                <a:xfrm>
                  <a:off x="3304411" y="4328073"/>
                  <a:ext cx="22607" cy="106340"/>
                </a:xfrm>
                <a:custGeom>
                  <a:avLst/>
                  <a:gdLst>
                    <a:gd name="connsiteX0" fmla="*/ 0 w 22607"/>
                    <a:gd name="connsiteY0" fmla="*/ 0 h 106340"/>
                    <a:gd name="connsiteX1" fmla="*/ 22608 w 22607"/>
                    <a:gd name="connsiteY1" fmla="*/ 0 h 106340"/>
                    <a:gd name="connsiteX2" fmla="*/ 22608 w 22607"/>
                    <a:gd name="connsiteY2" fmla="*/ 106340 h 106340"/>
                    <a:gd name="connsiteX3" fmla="*/ 0 w 22607"/>
                    <a:gd name="connsiteY3" fmla="*/ 106340 h 106340"/>
                    <a:gd name="connsiteX4" fmla="*/ 0 w 22607"/>
                    <a:gd name="connsiteY4" fmla="*/ 0 h 106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07" h="106340">
                      <a:moveTo>
                        <a:pt x="0" y="0"/>
                      </a:moveTo>
                      <a:lnTo>
                        <a:pt x="22608" y="0"/>
                      </a:lnTo>
                      <a:lnTo>
                        <a:pt x="22608" y="106340"/>
                      </a:lnTo>
                      <a:lnTo>
                        <a:pt x="0" y="1063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82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0" name="圖形 26">
              <a:extLst>
                <a:ext uri="{FF2B5EF4-FFF2-40B4-BE49-F238E27FC236}">
                  <a16:creationId xmlns:a16="http://schemas.microsoft.com/office/drawing/2014/main" id="{81FB401E-F850-48E3-B2EF-C49C82657603}"/>
                </a:ext>
              </a:extLst>
            </p:cNvPr>
            <p:cNvGrpSpPr/>
            <p:nvPr/>
          </p:nvGrpSpPr>
          <p:grpSpPr>
            <a:xfrm>
              <a:off x="2119779" y="3627093"/>
              <a:ext cx="362167" cy="362160"/>
              <a:chOff x="3534888" y="4145521"/>
              <a:chExt cx="417458" cy="417458"/>
            </a:xfrm>
            <a:effectLst>
              <a:outerShdw blurRad="279400" dist="177800" dir="7980000" algn="t" rotWithShape="0">
                <a:prstClr val="black">
                  <a:alpha val="19000"/>
                </a:prstClr>
              </a:outerShdw>
            </a:effectLst>
          </p:grpSpPr>
          <p:sp>
            <p:nvSpPr>
              <p:cNvPr id="11" name="手繪多邊形: 圖案 10">
                <a:extLst>
                  <a:ext uri="{FF2B5EF4-FFF2-40B4-BE49-F238E27FC236}">
                    <a16:creationId xmlns:a16="http://schemas.microsoft.com/office/drawing/2014/main" id="{A104AF97-67E9-498F-9B79-BDAB7137CF52}"/>
                  </a:ext>
                </a:extLst>
              </p:cNvPr>
              <p:cNvSpPr/>
              <p:nvPr/>
            </p:nvSpPr>
            <p:spPr>
              <a:xfrm>
                <a:off x="3671485" y="4145521"/>
                <a:ext cx="6969" cy="55057"/>
              </a:xfrm>
              <a:custGeom>
                <a:avLst/>
                <a:gdLst>
                  <a:gd name="connsiteX0" fmla="*/ 0 w 6969"/>
                  <a:gd name="connsiteY0" fmla="*/ 0 h 55057"/>
                  <a:gd name="connsiteX1" fmla="*/ 0 w 6969"/>
                  <a:gd name="connsiteY1" fmla="*/ 55057 h 55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69" h="55057">
                    <a:moveTo>
                      <a:pt x="0" y="0"/>
                    </a:moveTo>
                    <a:lnTo>
                      <a:pt x="0" y="55057"/>
                    </a:lnTo>
                  </a:path>
                </a:pathLst>
              </a:custGeom>
              <a:ln w="889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2" name="手繪多邊形: 圖案 11">
                <a:extLst>
                  <a:ext uri="{FF2B5EF4-FFF2-40B4-BE49-F238E27FC236}">
                    <a16:creationId xmlns:a16="http://schemas.microsoft.com/office/drawing/2014/main" id="{B3B7A48E-A1AC-46BC-A022-2DC4D6407EA3}"/>
                  </a:ext>
                </a:extLst>
              </p:cNvPr>
              <p:cNvSpPr/>
              <p:nvPr/>
            </p:nvSpPr>
            <p:spPr>
              <a:xfrm>
                <a:off x="3721664" y="4145521"/>
                <a:ext cx="6969" cy="55057"/>
              </a:xfrm>
              <a:custGeom>
                <a:avLst/>
                <a:gdLst>
                  <a:gd name="connsiteX0" fmla="*/ 0 w 6969"/>
                  <a:gd name="connsiteY0" fmla="*/ 0 h 55057"/>
                  <a:gd name="connsiteX1" fmla="*/ 0 w 6969"/>
                  <a:gd name="connsiteY1" fmla="*/ 55057 h 55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69" h="55057">
                    <a:moveTo>
                      <a:pt x="0" y="0"/>
                    </a:moveTo>
                    <a:lnTo>
                      <a:pt x="0" y="55057"/>
                    </a:lnTo>
                  </a:path>
                </a:pathLst>
              </a:custGeom>
              <a:ln w="889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" name="手繪多邊形: 圖案 12">
                <a:extLst>
                  <a:ext uri="{FF2B5EF4-FFF2-40B4-BE49-F238E27FC236}">
                    <a16:creationId xmlns:a16="http://schemas.microsoft.com/office/drawing/2014/main" id="{A1166181-A5B0-4F18-A41D-5A98169BCCE8}"/>
                  </a:ext>
                </a:extLst>
              </p:cNvPr>
              <p:cNvSpPr/>
              <p:nvPr/>
            </p:nvSpPr>
            <p:spPr>
              <a:xfrm>
                <a:off x="3772539" y="4145521"/>
                <a:ext cx="6969" cy="55057"/>
              </a:xfrm>
              <a:custGeom>
                <a:avLst/>
                <a:gdLst>
                  <a:gd name="connsiteX0" fmla="*/ 0 w 6969"/>
                  <a:gd name="connsiteY0" fmla="*/ 0 h 55057"/>
                  <a:gd name="connsiteX1" fmla="*/ 0 w 6969"/>
                  <a:gd name="connsiteY1" fmla="*/ 55057 h 55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69" h="55057">
                    <a:moveTo>
                      <a:pt x="0" y="0"/>
                    </a:moveTo>
                    <a:lnTo>
                      <a:pt x="0" y="55057"/>
                    </a:lnTo>
                  </a:path>
                </a:pathLst>
              </a:custGeom>
              <a:ln w="889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4" name="手繪多邊形: 圖案 13">
                <a:extLst>
                  <a:ext uri="{FF2B5EF4-FFF2-40B4-BE49-F238E27FC236}">
                    <a16:creationId xmlns:a16="http://schemas.microsoft.com/office/drawing/2014/main" id="{96131E3A-F436-477D-9A4B-2371349FFF4D}"/>
                  </a:ext>
                </a:extLst>
              </p:cNvPr>
              <p:cNvSpPr/>
              <p:nvPr/>
            </p:nvSpPr>
            <p:spPr>
              <a:xfrm>
                <a:off x="3822718" y="4145521"/>
                <a:ext cx="6969" cy="55057"/>
              </a:xfrm>
              <a:custGeom>
                <a:avLst/>
                <a:gdLst>
                  <a:gd name="connsiteX0" fmla="*/ 0 w 6969"/>
                  <a:gd name="connsiteY0" fmla="*/ 0 h 55057"/>
                  <a:gd name="connsiteX1" fmla="*/ 0 w 6969"/>
                  <a:gd name="connsiteY1" fmla="*/ 55057 h 55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69" h="55057">
                    <a:moveTo>
                      <a:pt x="0" y="0"/>
                    </a:moveTo>
                    <a:lnTo>
                      <a:pt x="0" y="55057"/>
                    </a:lnTo>
                  </a:path>
                </a:pathLst>
              </a:custGeom>
              <a:ln w="889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5" name="手繪多邊形: 圖案 14">
                <a:extLst>
                  <a:ext uri="{FF2B5EF4-FFF2-40B4-BE49-F238E27FC236}">
                    <a16:creationId xmlns:a16="http://schemas.microsoft.com/office/drawing/2014/main" id="{04740A4D-30F3-4DBF-8DCD-51C432FDDDDD}"/>
                  </a:ext>
                </a:extLst>
              </p:cNvPr>
              <p:cNvSpPr/>
              <p:nvPr/>
            </p:nvSpPr>
            <p:spPr>
              <a:xfrm>
                <a:off x="3671485" y="4507225"/>
                <a:ext cx="6969" cy="55754"/>
              </a:xfrm>
              <a:custGeom>
                <a:avLst/>
                <a:gdLst>
                  <a:gd name="connsiteX0" fmla="*/ 0 w 6969"/>
                  <a:gd name="connsiteY0" fmla="*/ 0 h 55754"/>
                  <a:gd name="connsiteX1" fmla="*/ 0 w 6969"/>
                  <a:gd name="connsiteY1" fmla="*/ 55754 h 55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69" h="55754">
                    <a:moveTo>
                      <a:pt x="0" y="0"/>
                    </a:moveTo>
                    <a:lnTo>
                      <a:pt x="0" y="55754"/>
                    </a:lnTo>
                  </a:path>
                </a:pathLst>
              </a:custGeom>
              <a:ln w="889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6" name="手繪多邊形: 圖案 15">
                <a:extLst>
                  <a:ext uri="{FF2B5EF4-FFF2-40B4-BE49-F238E27FC236}">
                    <a16:creationId xmlns:a16="http://schemas.microsoft.com/office/drawing/2014/main" id="{86341DFE-02B4-4337-A94B-2CC01926431F}"/>
                  </a:ext>
                </a:extLst>
              </p:cNvPr>
              <p:cNvSpPr/>
              <p:nvPr/>
            </p:nvSpPr>
            <p:spPr>
              <a:xfrm>
                <a:off x="3721664" y="4507225"/>
                <a:ext cx="6969" cy="55754"/>
              </a:xfrm>
              <a:custGeom>
                <a:avLst/>
                <a:gdLst>
                  <a:gd name="connsiteX0" fmla="*/ 0 w 6969"/>
                  <a:gd name="connsiteY0" fmla="*/ 0 h 55754"/>
                  <a:gd name="connsiteX1" fmla="*/ 0 w 6969"/>
                  <a:gd name="connsiteY1" fmla="*/ 55754 h 55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69" h="55754">
                    <a:moveTo>
                      <a:pt x="0" y="0"/>
                    </a:moveTo>
                    <a:lnTo>
                      <a:pt x="0" y="55754"/>
                    </a:lnTo>
                  </a:path>
                </a:pathLst>
              </a:custGeom>
              <a:ln w="889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7" name="手繪多邊形: 圖案 16">
                <a:extLst>
                  <a:ext uri="{FF2B5EF4-FFF2-40B4-BE49-F238E27FC236}">
                    <a16:creationId xmlns:a16="http://schemas.microsoft.com/office/drawing/2014/main" id="{A8421F32-3A58-4325-B178-57590B764974}"/>
                  </a:ext>
                </a:extLst>
              </p:cNvPr>
              <p:cNvSpPr/>
              <p:nvPr/>
            </p:nvSpPr>
            <p:spPr>
              <a:xfrm>
                <a:off x="3772539" y="4507225"/>
                <a:ext cx="6969" cy="55754"/>
              </a:xfrm>
              <a:custGeom>
                <a:avLst/>
                <a:gdLst>
                  <a:gd name="connsiteX0" fmla="*/ 0 w 6969"/>
                  <a:gd name="connsiteY0" fmla="*/ 0 h 55754"/>
                  <a:gd name="connsiteX1" fmla="*/ 0 w 6969"/>
                  <a:gd name="connsiteY1" fmla="*/ 55754 h 55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69" h="55754">
                    <a:moveTo>
                      <a:pt x="0" y="0"/>
                    </a:moveTo>
                    <a:lnTo>
                      <a:pt x="0" y="55754"/>
                    </a:lnTo>
                  </a:path>
                </a:pathLst>
              </a:custGeom>
              <a:ln w="889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8" name="手繪多邊形: 圖案 17">
                <a:extLst>
                  <a:ext uri="{FF2B5EF4-FFF2-40B4-BE49-F238E27FC236}">
                    <a16:creationId xmlns:a16="http://schemas.microsoft.com/office/drawing/2014/main" id="{BE4BFC76-F336-4F50-BE3C-AC7F26B50504}"/>
                  </a:ext>
                </a:extLst>
              </p:cNvPr>
              <p:cNvSpPr/>
              <p:nvPr/>
            </p:nvSpPr>
            <p:spPr>
              <a:xfrm>
                <a:off x="3822718" y="4507225"/>
                <a:ext cx="6969" cy="55754"/>
              </a:xfrm>
              <a:custGeom>
                <a:avLst/>
                <a:gdLst>
                  <a:gd name="connsiteX0" fmla="*/ 0 w 6969"/>
                  <a:gd name="connsiteY0" fmla="*/ 0 h 55754"/>
                  <a:gd name="connsiteX1" fmla="*/ 0 w 6969"/>
                  <a:gd name="connsiteY1" fmla="*/ 55754 h 55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69" h="55754">
                    <a:moveTo>
                      <a:pt x="0" y="0"/>
                    </a:moveTo>
                    <a:lnTo>
                      <a:pt x="0" y="55754"/>
                    </a:lnTo>
                  </a:path>
                </a:pathLst>
              </a:custGeom>
              <a:ln w="889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grpSp>
            <p:nvGrpSpPr>
              <p:cNvPr id="19" name="圖形 26">
                <a:extLst>
                  <a:ext uri="{FF2B5EF4-FFF2-40B4-BE49-F238E27FC236}">
                    <a16:creationId xmlns:a16="http://schemas.microsoft.com/office/drawing/2014/main" id="{6B0DBE99-03F4-439A-B1D9-ACE2C8E5D87A}"/>
                  </a:ext>
                </a:extLst>
              </p:cNvPr>
              <p:cNvGrpSpPr/>
              <p:nvPr/>
            </p:nvGrpSpPr>
            <p:grpSpPr>
              <a:xfrm>
                <a:off x="3896592" y="4279330"/>
                <a:ext cx="55754" cy="157506"/>
                <a:chOff x="3896592" y="4279330"/>
                <a:chExt cx="55754" cy="157506"/>
              </a:xfrm>
            </p:grpSpPr>
            <p:sp>
              <p:nvSpPr>
                <p:cNvPr id="30" name="手繪多邊形: 圖案 29">
                  <a:extLst>
                    <a:ext uri="{FF2B5EF4-FFF2-40B4-BE49-F238E27FC236}">
                      <a16:creationId xmlns:a16="http://schemas.microsoft.com/office/drawing/2014/main" id="{6A0B3949-F7B7-4F4E-B516-6D90B6963345}"/>
                    </a:ext>
                  </a:extLst>
                </p:cNvPr>
                <p:cNvSpPr/>
                <p:nvPr/>
              </p:nvSpPr>
              <p:spPr>
                <a:xfrm>
                  <a:off x="3896592" y="4279330"/>
                  <a:ext cx="55754" cy="6969"/>
                </a:xfrm>
                <a:custGeom>
                  <a:avLst/>
                  <a:gdLst>
                    <a:gd name="connsiteX0" fmla="*/ 55754 w 55754"/>
                    <a:gd name="connsiteY0" fmla="*/ 0 h 6969"/>
                    <a:gd name="connsiteX1" fmla="*/ 0 w 55754"/>
                    <a:gd name="connsiteY1" fmla="*/ 0 h 6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754" h="6969">
                      <a:moveTo>
                        <a:pt x="55754" y="0"/>
                      </a:moveTo>
                      <a:lnTo>
                        <a:pt x="0" y="0"/>
                      </a:lnTo>
                    </a:path>
                  </a:pathLst>
                </a:custGeom>
                <a:ln w="889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手繪多邊形: 圖案 30">
                  <a:extLst>
                    <a:ext uri="{FF2B5EF4-FFF2-40B4-BE49-F238E27FC236}">
                      <a16:creationId xmlns:a16="http://schemas.microsoft.com/office/drawing/2014/main" id="{52FB1937-439E-4FD8-A0BD-E9D263275D3E}"/>
                    </a:ext>
                  </a:extLst>
                </p:cNvPr>
                <p:cNvSpPr/>
                <p:nvPr/>
              </p:nvSpPr>
              <p:spPr>
                <a:xfrm>
                  <a:off x="3896592" y="4329509"/>
                  <a:ext cx="55754" cy="6969"/>
                </a:xfrm>
                <a:custGeom>
                  <a:avLst/>
                  <a:gdLst>
                    <a:gd name="connsiteX0" fmla="*/ 55754 w 55754"/>
                    <a:gd name="connsiteY0" fmla="*/ 0 h 6969"/>
                    <a:gd name="connsiteX1" fmla="*/ 0 w 55754"/>
                    <a:gd name="connsiteY1" fmla="*/ 0 h 6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754" h="6969">
                      <a:moveTo>
                        <a:pt x="55754" y="0"/>
                      </a:moveTo>
                      <a:lnTo>
                        <a:pt x="0" y="0"/>
                      </a:lnTo>
                    </a:path>
                  </a:pathLst>
                </a:custGeom>
                <a:ln w="889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手繪多邊形: 圖案 31">
                  <a:extLst>
                    <a:ext uri="{FF2B5EF4-FFF2-40B4-BE49-F238E27FC236}">
                      <a16:creationId xmlns:a16="http://schemas.microsoft.com/office/drawing/2014/main" id="{789AA254-9386-4AC9-8B57-54E2A3AAA4EE}"/>
                    </a:ext>
                  </a:extLst>
                </p:cNvPr>
                <p:cNvSpPr/>
                <p:nvPr/>
              </p:nvSpPr>
              <p:spPr>
                <a:xfrm>
                  <a:off x="3896592" y="4379688"/>
                  <a:ext cx="55754" cy="6969"/>
                </a:xfrm>
                <a:custGeom>
                  <a:avLst/>
                  <a:gdLst>
                    <a:gd name="connsiteX0" fmla="*/ 55754 w 55754"/>
                    <a:gd name="connsiteY0" fmla="*/ 0 h 6969"/>
                    <a:gd name="connsiteX1" fmla="*/ 0 w 55754"/>
                    <a:gd name="connsiteY1" fmla="*/ 0 h 6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754" h="6969">
                      <a:moveTo>
                        <a:pt x="55754" y="0"/>
                      </a:moveTo>
                      <a:lnTo>
                        <a:pt x="0" y="0"/>
                      </a:lnTo>
                    </a:path>
                  </a:pathLst>
                </a:custGeom>
                <a:ln w="889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33" name="手繪多邊形: 圖案 32">
                  <a:extLst>
                    <a:ext uri="{FF2B5EF4-FFF2-40B4-BE49-F238E27FC236}">
                      <a16:creationId xmlns:a16="http://schemas.microsoft.com/office/drawing/2014/main" id="{3A465D99-B2B4-4CEB-9B31-74C27A0F4BC2}"/>
                    </a:ext>
                  </a:extLst>
                </p:cNvPr>
                <p:cNvSpPr/>
                <p:nvPr/>
              </p:nvSpPr>
              <p:spPr>
                <a:xfrm>
                  <a:off x="3896592" y="4429867"/>
                  <a:ext cx="55754" cy="6969"/>
                </a:xfrm>
                <a:custGeom>
                  <a:avLst/>
                  <a:gdLst>
                    <a:gd name="connsiteX0" fmla="*/ 55754 w 55754"/>
                    <a:gd name="connsiteY0" fmla="*/ 0 h 6969"/>
                    <a:gd name="connsiteX1" fmla="*/ 0 w 55754"/>
                    <a:gd name="connsiteY1" fmla="*/ 0 h 6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754" h="6969">
                      <a:moveTo>
                        <a:pt x="55754" y="0"/>
                      </a:moveTo>
                      <a:lnTo>
                        <a:pt x="0" y="0"/>
                      </a:lnTo>
                    </a:path>
                  </a:pathLst>
                </a:custGeom>
                <a:ln w="889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0" name="圖形 26">
                <a:extLst>
                  <a:ext uri="{FF2B5EF4-FFF2-40B4-BE49-F238E27FC236}">
                    <a16:creationId xmlns:a16="http://schemas.microsoft.com/office/drawing/2014/main" id="{8BC46571-890B-48B3-AC26-E7E6192DDBBF}"/>
                  </a:ext>
                </a:extLst>
              </p:cNvPr>
              <p:cNvGrpSpPr/>
              <p:nvPr/>
            </p:nvGrpSpPr>
            <p:grpSpPr>
              <a:xfrm>
                <a:off x="3534888" y="4279330"/>
                <a:ext cx="55057" cy="157506"/>
                <a:chOff x="3534888" y="4279330"/>
                <a:chExt cx="55057" cy="157506"/>
              </a:xfrm>
            </p:grpSpPr>
            <p:sp>
              <p:nvSpPr>
                <p:cNvPr id="26" name="手繪多邊形: 圖案 25">
                  <a:extLst>
                    <a:ext uri="{FF2B5EF4-FFF2-40B4-BE49-F238E27FC236}">
                      <a16:creationId xmlns:a16="http://schemas.microsoft.com/office/drawing/2014/main" id="{772DBF1A-EA9B-475B-9F3F-DA62534AF7AC}"/>
                    </a:ext>
                  </a:extLst>
                </p:cNvPr>
                <p:cNvSpPr/>
                <p:nvPr/>
              </p:nvSpPr>
              <p:spPr>
                <a:xfrm>
                  <a:off x="3534888" y="4279330"/>
                  <a:ext cx="55057" cy="6969"/>
                </a:xfrm>
                <a:custGeom>
                  <a:avLst/>
                  <a:gdLst>
                    <a:gd name="connsiteX0" fmla="*/ 55057 w 55057"/>
                    <a:gd name="connsiteY0" fmla="*/ 0 h 6969"/>
                    <a:gd name="connsiteX1" fmla="*/ 0 w 55057"/>
                    <a:gd name="connsiteY1" fmla="*/ 0 h 6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057" h="6969">
                      <a:moveTo>
                        <a:pt x="55057" y="0"/>
                      </a:moveTo>
                      <a:lnTo>
                        <a:pt x="0" y="0"/>
                      </a:lnTo>
                    </a:path>
                  </a:pathLst>
                </a:custGeom>
                <a:ln w="889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手繪多邊形: 圖案 26">
                  <a:extLst>
                    <a:ext uri="{FF2B5EF4-FFF2-40B4-BE49-F238E27FC236}">
                      <a16:creationId xmlns:a16="http://schemas.microsoft.com/office/drawing/2014/main" id="{081BCC6C-39AC-4E5F-A6E9-B1C51AC028D4}"/>
                    </a:ext>
                  </a:extLst>
                </p:cNvPr>
                <p:cNvSpPr/>
                <p:nvPr/>
              </p:nvSpPr>
              <p:spPr>
                <a:xfrm>
                  <a:off x="3534888" y="4329509"/>
                  <a:ext cx="55057" cy="6969"/>
                </a:xfrm>
                <a:custGeom>
                  <a:avLst/>
                  <a:gdLst>
                    <a:gd name="connsiteX0" fmla="*/ 55057 w 55057"/>
                    <a:gd name="connsiteY0" fmla="*/ 0 h 6969"/>
                    <a:gd name="connsiteX1" fmla="*/ 0 w 55057"/>
                    <a:gd name="connsiteY1" fmla="*/ 0 h 6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057" h="6969">
                      <a:moveTo>
                        <a:pt x="55057" y="0"/>
                      </a:moveTo>
                      <a:lnTo>
                        <a:pt x="0" y="0"/>
                      </a:lnTo>
                    </a:path>
                  </a:pathLst>
                </a:custGeom>
                <a:ln w="889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手繪多邊形: 圖案 27">
                  <a:extLst>
                    <a:ext uri="{FF2B5EF4-FFF2-40B4-BE49-F238E27FC236}">
                      <a16:creationId xmlns:a16="http://schemas.microsoft.com/office/drawing/2014/main" id="{C63EDA8B-ED94-4CF8-A8E0-B73EB5D86DC9}"/>
                    </a:ext>
                  </a:extLst>
                </p:cNvPr>
                <p:cNvSpPr/>
                <p:nvPr/>
              </p:nvSpPr>
              <p:spPr>
                <a:xfrm>
                  <a:off x="3534888" y="4379688"/>
                  <a:ext cx="55057" cy="6969"/>
                </a:xfrm>
                <a:custGeom>
                  <a:avLst/>
                  <a:gdLst>
                    <a:gd name="connsiteX0" fmla="*/ 55057 w 55057"/>
                    <a:gd name="connsiteY0" fmla="*/ 0 h 6969"/>
                    <a:gd name="connsiteX1" fmla="*/ 0 w 55057"/>
                    <a:gd name="connsiteY1" fmla="*/ 0 h 6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057" h="6969">
                      <a:moveTo>
                        <a:pt x="55057" y="0"/>
                      </a:moveTo>
                      <a:lnTo>
                        <a:pt x="0" y="0"/>
                      </a:lnTo>
                    </a:path>
                  </a:pathLst>
                </a:custGeom>
                <a:ln w="889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手繪多邊形: 圖案 28">
                  <a:extLst>
                    <a:ext uri="{FF2B5EF4-FFF2-40B4-BE49-F238E27FC236}">
                      <a16:creationId xmlns:a16="http://schemas.microsoft.com/office/drawing/2014/main" id="{08224666-49F7-413A-B78B-BCA9BFFD8D1F}"/>
                    </a:ext>
                  </a:extLst>
                </p:cNvPr>
                <p:cNvSpPr/>
                <p:nvPr/>
              </p:nvSpPr>
              <p:spPr>
                <a:xfrm>
                  <a:off x="3534888" y="4429867"/>
                  <a:ext cx="55057" cy="6969"/>
                </a:xfrm>
                <a:custGeom>
                  <a:avLst/>
                  <a:gdLst>
                    <a:gd name="connsiteX0" fmla="*/ 55057 w 55057"/>
                    <a:gd name="connsiteY0" fmla="*/ 0 h 6969"/>
                    <a:gd name="connsiteX1" fmla="*/ 0 w 55057"/>
                    <a:gd name="connsiteY1" fmla="*/ 0 h 6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057" h="6969">
                      <a:moveTo>
                        <a:pt x="55057" y="0"/>
                      </a:moveTo>
                      <a:lnTo>
                        <a:pt x="0" y="0"/>
                      </a:lnTo>
                    </a:path>
                  </a:pathLst>
                </a:custGeom>
                <a:ln w="889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1" name="圖形 26">
                <a:extLst>
                  <a:ext uri="{FF2B5EF4-FFF2-40B4-BE49-F238E27FC236}">
                    <a16:creationId xmlns:a16="http://schemas.microsoft.com/office/drawing/2014/main" id="{3D0688F2-9DBD-442E-AA65-75090E6935A7}"/>
                  </a:ext>
                </a:extLst>
              </p:cNvPr>
              <p:cNvGrpSpPr/>
              <p:nvPr/>
            </p:nvGrpSpPr>
            <p:grpSpPr>
              <a:xfrm>
                <a:off x="3633154" y="4315571"/>
                <a:ext cx="216744" cy="74571"/>
                <a:chOff x="3633154" y="4315571"/>
                <a:chExt cx="216744" cy="74571"/>
              </a:xfrm>
              <a:solidFill>
                <a:srgbClr val="B1262B"/>
              </a:solidFill>
            </p:grpSpPr>
            <p:sp>
              <p:nvSpPr>
                <p:cNvPr id="23" name="手繪多邊形: 圖案 22">
                  <a:extLst>
                    <a:ext uri="{FF2B5EF4-FFF2-40B4-BE49-F238E27FC236}">
                      <a16:creationId xmlns:a16="http://schemas.microsoft.com/office/drawing/2014/main" id="{FEB0AB28-DAA8-4871-BB73-5D6A9C6EFDE5}"/>
                    </a:ext>
                  </a:extLst>
                </p:cNvPr>
                <p:cNvSpPr/>
                <p:nvPr/>
              </p:nvSpPr>
              <p:spPr>
                <a:xfrm>
                  <a:off x="3633154" y="4315571"/>
                  <a:ext cx="67601" cy="73874"/>
                </a:xfrm>
                <a:custGeom>
                  <a:avLst/>
                  <a:gdLst>
                    <a:gd name="connsiteX0" fmla="*/ 31362 w 67601"/>
                    <a:gd name="connsiteY0" fmla="*/ 30665 h 73874"/>
                    <a:gd name="connsiteX1" fmla="*/ 67602 w 67601"/>
                    <a:gd name="connsiteY1" fmla="*/ 30665 h 73874"/>
                    <a:gd name="connsiteX2" fmla="*/ 67602 w 67601"/>
                    <a:gd name="connsiteY2" fmla="*/ 73874 h 73874"/>
                    <a:gd name="connsiteX3" fmla="*/ 34149 w 67601"/>
                    <a:gd name="connsiteY3" fmla="*/ 73874 h 73874"/>
                    <a:gd name="connsiteX4" fmla="*/ 20908 w 67601"/>
                    <a:gd name="connsiteY4" fmla="*/ 72480 h 73874"/>
                    <a:gd name="connsiteX5" fmla="*/ 11848 w 67601"/>
                    <a:gd name="connsiteY5" fmla="*/ 68299 h 73874"/>
                    <a:gd name="connsiteX6" fmla="*/ 0 w 67601"/>
                    <a:gd name="connsiteY6" fmla="*/ 37634 h 73874"/>
                    <a:gd name="connsiteX7" fmla="*/ 5575 w 67601"/>
                    <a:gd name="connsiteY7" fmla="*/ 13939 h 73874"/>
                    <a:gd name="connsiteX8" fmla="*/ 16726 w 67601"/>
                    <a:gd name="connsiteY8" fmla="*/ 3485 h 73874"/>
                    <a:gd name="connsiteX9" fmla="*/ 34846 w 67601"/>
                    <a:gd name="connsiteY9" fmla="*/ 0 h 73874"/>
                    <a:gd name="connsiteX10" fmla="*/ 66905 w 67601"/>
                    <a:gd name="connsiteY10" fmla="*/ 0 h 73874"/>
                    <a:gd name="connsiteX11" fmla="*/ 66905 w 67601"/>
                    <a:gd name="connsiteY11" fmla="*/ 13242 h 73874"/>
                    <a:gd name="connsiteX12" fmla="*/ 36240 w 67601"/>
                    <a:gd name="connsiteY12" fmla="*/ 13242 h 73874"/>
                    <a:gd name="connsiteX13" fmla="*/ 21605 w 67601"/>
                    <a:gd name="connsiteY13" fmla="*/ 17423 h 73874"/>
                    <a:gd name="connsiteX14" fmla="*/ 16029 w 67601"/>
                    <a:gd name="connsiteY14" fmla="*/ 35543 h 73874"/>
                    <a:gd name="connsiteX15" fmla="*/ 17423 w 67601"/>
                    <a:gd name="connsiteY15" fmla="*/ 47391 h 73874"/>
                    <a:gd name="connsiteX16" fmla="*/ 20908 w 67601"/>
                    <a:gd name="connsiteY16" fmla="*/ 55754 h 73874"/>
                    <a:gd name="connsiteX17" fmla="*/ 26483 w 67601"/>
                    <a:gd name="connsiteY17" fmla="*/ 59239 h 73874"/>
                    <a:gd name="connsiteX18" fmla="*/ 35543 w 67601"/>
                    <a:gd name="connsiteY18" fmla="*/ 60633 h 73874"/>
                    <a:gd name="connsiteX19" fmla="*/ 49482 w 67601"/>
                    <a:gd name="connsiteY19" fmla="*/ 60633 h 73874"/>
                    <a:gd name="connsiteX20" fmla="*/ 49482 w 67601"/>
                    <a:gd name="connsiteY20" fmla="*/ 43209 h 73874"/>
                    <a:gd name="connsiteX21" fmla="*/ 29271 w 67601"/>
                    <a:gd name="connsiteY21" fmla="*/ 43209 h 73874"/>
                    <a:gd name="connsiteX22" fmla="*/ 29271 w 67601"/>
                    <a:gd name="connsiteY22" fmla="*/ 30665 h 73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67601" h="73874">
                      <a:moveTo>
                        <a:pt x="31362" y="30665"/>
                      </a:moveTo>
                      <a:lnTo>
                        <a:pt x="67602" y="30665"/>
                      </a:lnTo>
                      <a:lnTo>
                        <a:pt x="67602" y="73874"/>
                      </a:lnTo>
                      <a:lnTo>
                        <a:pt x="34149" y="73874"/>
                      </a:lnTo>
                      <a:cubicBezTo>
                        <a:pt x="28574" y="73874"/>
                        <a:pt x="23696" y="73177"/>
                        <a:pt x="20908" y="72480"/>
                      </a:cubicBezTo>
                      <a:cubicBezTo>
                        <a:pt x="18120" y="71783"/>
                        <a:pt x="14635" y="70390"/>
                        <a:pt x="11848" y="68299"/>
                      </a:cubicBezTo>
                      <a:cubicBezTo>
                        <a:pt x="4182" y="62026"/>
                        <a:pt x="0" y="52270"/>
                        <a:pt x="0" y="37634"/>
                      </a:cubicBezTo>
                      <a:cubicBezTo>
                        <a:pt x="0" y="27877"/>
                        <a:pt x="2091" y="20211"/>
                        <a:pt x="5575" y="13939"/>
                      </a:cubicBezTo>
                      <a:cubicBezTo>
                        <a:pt x="8363" y="9060"/>
                        <a:pt x="11848" y="5575"/>
                        <a:pt x="16726" y="3485"/>
                      </a:cubicBezTo>
                      <a:cubicBezTo>
                        <a:pt x="21605" y="1394"/>
                        <a:pt x="27877" y="0"/>
                        <a:pt x="34846" y="0"/>
                      </a:cubicBezTo>
                      <a:lnTo>
                        <a:pt x="66905" y="0"/>
                      </a:lnTo>
                      <a:lnTo>
                        <a:pt x="66905" y="13242"/>
                      </a:lnTo>
                      <a:lnTo>
                        <a:pt x="36240" y="13242"/>
                      </a:lnTo>
                      <a:cubicBezTo>
                        <a:pt x="29968" y="13242"/>
                        <a:pt x="25089" y="14635"/>
                        <a:pt x="21605" y="17423"/>
                      </a:cubicBezTo>
                      <a:cubicBezTo>
                        <a:pt x="18120" y="20908"/>
                        <a:pt x="16029" y="27180"/>
                        <a:pt x="16029" y="35543"/>
                      </a:cubicBezTo>
                      <a:cubicBezTo>
                        <a:pt x="16029" y="39725"/>
                        <a:pt x="16726" y="43906"/>
                        <a:pt x="17423" y="47391"/>
                      </a:cubicBezTo>
                      <a:cubicBezTo>
                        <a:pt x="18120" y="50876"/>
                        <a:pt x="19514" y="53663"/>
                        <a:pt x="20908" y="55754"/>
                      </a:cubicBezTo>
                      <a:cubicBezTo>
                        <a:pt x="22302" y="57148"/>
                        <a:pt x="24392" y="58542"/>
                        <a:pt x="26483" y="59239"/>
                      </a:cubicBezTo>
                      <a:cubicBezTo>
                        <a:pt x="29271" y="59936"/>
                        <a:pt x="32059" y="60633"/>
                        <a:pt x="35543" y="60633"/>
                      </a:cubicBezTo>
                      <a:lnTo>
                        <a:pt x="49482" y="60633"/>
                      </a:lnTo>
                      <a:lnTo>
                        <a:pt x="49482" y="43209"/>
                      </a:lnTo>
                      <a:lnTo>
                        <a:pt x="29271" y="43209"/>
                      </a:lnTo>
                      <a:lnTo>
                        <a:pt x="29271" y="3066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4" name="手繪多邊形: 圖案 23">
                  <a:extLst>
                    <a:ext uri="{FF2B5EF4-FFF2-40B4-BE49-F238E27FC236}">
                      <a16:creationId xmlns:a16="http://schemas.microsoft.com/office/drawing/2014/main" id="{FA92B061-999F-4B36-B0C6-002FF1672786}"/>
                    </a:ext>
                  </a:extLst>
                </p:cNvPr>
                <p:cNvSpPr/>
                <p:nvPr/>
              </p:nvSpPr>
              <p:spPr>
                <a:xfrm>
                  <a:off x="3712604" y="4316268"/>
                  <a:ext cx="65511" cy="73177"/>
                </a:xfrm>
                <a:custGeom>
                  <a:avLst/>
                  <a:gdLst>
                    <a:gd name="connsiteX0" fmla="*/ 15332 w 65511"/>
                    <a:gd name="connsiteY0" fmla="*/ 47391 h 73177"/>
                    <a:gd name="connsiteX1" fmla="*/ 15332 w 65511"/>
                    <a:gd name="connsiteY1" fmla="*/ 73177 h 73177"/>
                    <a:gd name="connsiteX2" fmla="*/ 0 w 65511"/>
                    <a:gd name="connsiteY2" fmla="*/ 73177 h 73177"/>
                    <a:gd name="connsiteX3" fmla="*/ 0 w 65511"/>
                    <a:gd name="connsiteY3" fmla="*/ 0 h 73177"/>
                    <a:gd name="connsiteX4" fmla="*/ 36937 w 65511"/>
                    <a:gd name="connsiteY4" fmla="*/ 0 h 73177"/>
                    <a:gd name="connsiteX5" fmla="*/ 51573 w 65511"/>
                    <a:gd name="connsiteY5" fmla="*/ 1394 h 73177"/>
                    <a:gd name="connsiteX6" fmla="*/ 62723 w 65511"/>
                    <a:gd name="connsiteY6" fmla="*/ 11151 h 73177"/>
                    <a:gd name="connsiteX7" fmla="*/ 65511 w 65511"/>
                    <a:gd name="connsiteY7" fmla="*/ 23696 h 73177"/>
                    <a:gd name="connsiteX8" fmla="*/ 63420 w 65511"/>
                    <a:gd name="connsiteY8" fmla="*/ 34149 h 73177"/>
                    <a:gd name="connsiteX9" fmla="*/ 57845 w 65511"/>
                    <a:gd name="connsiteY9" fmla="*/ 42513 h 73177"/>
                    <a:gd name="connsiteX10" fmla="*/ 50876 w 65511"/>
                    <a:gd name="connsiteY10" fmla="*/ 46694 h 73177"/>
                    <a:gd name="connsiteX11" fmla="*/ 40422 w 65511"/>
                    <a:gd name="connsiteY11" fmla="*/ 48088 h 73177"/>
                    <a:gd name="connsiteX12" fmla="*/ 15332 w 65511"/>
                    <a:gd name="connsiteY12" fmla="*/ 48088 h 73177"/>
                    <a:gd name="connsiteX13" fmla="*/ 15332 w 65511"/>
                    <a:gd name="connsiteY13" fmla="*/ 34846 h 73177"/>
                    <a:gd name="connsiteX14" fmla="*/ 36937 w 65511"/>
                    <a:gd name="connsiteY14" fmla="*/ 34846 h 73177"/>
                    <a:gd name="connsiteX15" fmla="*/ 45300 w 65511"/>
                    <a:gd name="connsiteY15" fmla="*/ 32756 h 73177"/>
                    <a:gd name="connsiteX16" fmla="*/ 48785 w 65511"/>
                    <a:gd name="connsiteY16" fmla="*/ 22999 h 73177"/>
                    <a:gd name="connsiteX17" fmla="*/ 43209 w 65511"/>
                    <a:gd name="connsiteY17" fmla="*/ 13242 h 73177"/>
                    <a:gd name="connsiteX18" fmla="*/ 36937 w 65511"/>
                    <a:gd name="connsiteY18" fmla="*/ 12545 h 73177"/>
                    <a:gd name="connsiteX19" fmla="*/ 15332 w 65511"/>
                    <a:gd name="connsiteY19" fmla="*/ 12545 h 73177"/>
                    <a:gd name="connsiteX20" fmla="*/ 15332 w 65511"/>
                    <a:gd name="connsiteY20" fmla="*/ 34846 h 731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5511" h="73177">
                      <a:moveTo>
                        <a:pt x="15332" y="47391"/>
                      </a:moveTo>
                      <a:lnTo>
                        <a:pt x="15332" y="73177"/>
                      </a:lnTo>
                      <a:lnTo>
                        <a:pt x="0" y="73177"/>
                      </a:lnTo>
                      <a:lnTo>
                        <a:pt x="0" y="0"/>
                      </a:lnTo>
                      <a:lnTo>
                        <a:pt x="36937" y="0"/>
                      </a:lnTo>
                      <a:cubicBezTo>
                        <a:pt x="43906" y="0"/>
                        <a:pt x="48088" y="697"/>
                        <a:pt x="51573" y="1394"/>
                      </a:cubicBezTo>
                      <a:cubicBezTo>
                        <a:pt x="56451" y="2788"/>
                        <a:pt x="59936" y="6272"/>
                        <a:pt x="62723" y="11151"/>
                      </a:cubicBezTo>
                      <a:cubicBezTo>
                        <a:pt x="64814" y="14635"/>
                        <a:pt x="65511" y="18817"/>
                        <a:pt x="65511" y="23696"/>
                      </a:cubicBezTo>
                      <a:cubicBezTo>
                        <a:pt x="65511" y="27180"/>
                        <a:pt x="64814" y="30665"/>
                        <a:pt x="63420" y="34149"/>
                      </a:cubicBezTo>
                      <a:cubicBezTo>
                        <a:pt x="62026" y="37634"/>
                        <a:pt x="59936" y="40422"/>
                        <a:pt x="57845" y="42513"/>
                      </a:cubicBezTo>
                      <a:cubicBezTo>
                        <a:pt x="55754" y="44603"/>
                        <a:pt x="53663" y="45997"/>
                        <a:pt x="50876" y="46694"/>
                      </a:cubicBezTo>
                      <a:cubicBezTo>
                        <a:pt x="48088" y="47391"/>
                        <a:pt x="45300" y="48088"/>
                        <a:pt x="40422" y="48088"/>
                      </a:cubicBezTo>
                      <a:lnTo>
                        <a:pt x="15332" y="48088"/>
                      </a:lnTo>
                      <a:close/>
                      <a:moveTo>
                        <a:pt x="15332" y="34846"/>
                      </a:moveTo>
                      <a:lnTo>
                        <a:pt x="36937" y="34846"/>
                      </a:lnTo>
                      <a:cubicBezTo>
                        <a:pt x="40422" y="34846"/>
                        <a:pt x="43209" y="34149"/>
                        <a:pt x="45300" y="32756"/>
                      </a:cubicBezTo>
                      <a:cubicBezTo>
                        <a:pt x="47391" y="30665"/>
                        <a:pt x="48785" y="27877"/>
                        <a:pt x="48785" y="22999"/>
                      </a:cubicBezTo>
                      <a:cubicBezTo>
                        <a:pt x="48785" y="18120"/>
                        <a:pt x="46694" y="14635"/>
                        <a:pt x="43209" y="13242"/>
                      </a:cubicBezTo>
                      <a:cubicBezTo>
                        <a:pt x="41816" y="12545"/>
                        <a:pt x="39725" y="12545"/>
                        <a:pt x="36937" y="12545"/>
                      </a:cubicBezTo>
                      <a:lnTo>
                        <a:pt x="15332" y="12545"/>
                      </a:lnTo>
                      <a:lnTo>
                        <a:pt x="15332" y="3484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手繪多邊形: 圖案 24">
                  <a:extLst>
                    <a:ext uri="{FF2B5EF4-FFF2-40B4-BE49-F238E27FC236}">
                      <a16:creationId xmlns:a16="http://schemas.microsoft.com/office/drawing/2014/main" id="{72A96C5E-AA01-4163-9D47-7DBF42D488DA}"/>
                    </a:ext>
                  </a:extLst>
                </p:cNvPr>
                <p:cNvSpPr/>
                <p:nvPr/>
              </p:nvSpPr>
              <p:spPr>
                <a:xfrm>
                  <a:off x="3785084" y="4315571"/>
                  <a:ext cx="64814" cy="74571"/>
                </a:xfrm>
                <a:custGeom>
                  <a:avLst/>
                  <a:gdLst>
                    <a:gd name="connsiteX0" fmla="*/ 16726 w 64814"/>
                    <a:gd name="connsiteY0" fmla="*/ 697 h 74571"/>
                    <a:gd name="connsiteX1" fmla="*/ 16726 w 64814"/>
                    <a:gd name="connsiteY1" fmla="*/ 44603 h 74571"/>
                    <a:gd name="connsiteX2" fmla="*/ 17423 w 64814"/>
                    <a:gd name="connsiteY2" fmla="*/ 52966 h 74571"/>
                    <a:gd name="connsiteX3" fmla="*/ 20211 w 64814"/>
                    <a:gd name="connsiteY3" fmla="*/ 57845 h 74571"/>
                    <a:gd name="connsiteX4" fmla="*/ 33452 w 64814"/>
                    <a:gd name="connsiteY4" fmla="*/ 62723 h 74571"/>
                    <a:gd name="connsiteX5" fmla="*/ 42513 w 64814"/>
                    <a:gd name="connsiteY5" fmla="*/ 60633 h 74571"/>
                    <a:gd name="connsiteX6" fmla="*/ 48088 w 64814"/>
                    <a:gd name="connsiteY6" fmla="*/ 55754 h 74571"/>
                    <a:gd name="connsiteX7" fmla="*/ 49482 w 64814"/>
                    <a:gd name="connsiteY7" fmla="*/ 44603 h 74571"/>
                    <a:gd name="connsiteX8" fmla="*/ 49482 w 64814"/>
                    <a:gd name="connsiteY8" fmla="*/ 697 h 74571"/>
                    <a:gd name="connsiteX9" fmla="*/ 64814 w 64814"/>
                    <a:gd name="connsiteY9" fmla="*/ 697 h 74571"/>
                    <a:gd name="connsiteX10" fmla="*/ 64814 w 64814"/>
                    <a:gd name="connsiteY10" fmla="*/ 43906 h 74571"/>
                    <a:gd name="connsiteX11" fmla="*/ 62723 w 64814"/>
                    <a:gd name="connsiteY11" fmla="*/ 57845 h 74571"/>
                    <a:gd name="connsiteX12" fmla="*/ 57148 w 64814"/>
                    <a:gd name="connsiteY12" fmla="*/ 66905 h 74571"/>
                    <a:gd name="connsiteX13" fmla="*/ 32059 w 64814"/>
                    <a:gd name="connsiteY13" fmla="*/ 74571 h 74571"/>
                    <a:gd name="connsiteX14" fmla="*/ 6969 w 64814"/>
                    <a:gd name="connsiteY14" fmla="*/ 66905 h 74571"/>
                    <a:gd name="connsiteX15" fmla="*/ 1394 w 64814"/>
                    <a:gd name="connsiteY15" fmla="*/ 57845 h 74571"/>
                    <a:gd name="connsiteX16" fmla="*/ 0 w 64814"/>
                    <a:gd name="connsiteY16" fmla="*/ 44603 h 74571"/>
                    <a:gd name="connsiteX17" fmla="*/ 0 w 64814"/>
                    <a:gd name="connsiteY17" fmla="*/ 0 h 74571"/>
                    <a:gd name="connsiteX18" fmla="*/ 16726 w 64814"/>
                    <a:gd name="connsiteY18" fmla="*/ 0 h 745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4814" h="74571">
                      <a:moveTo>
                        <a:pt x="16726" y="697"/>
                      </a:moveTo>
                      <a:lnTo>
                        <a:pt x="16726" y="44603"/>
                      </a:lnTo>
                      <a:cubicBezTo>
                        <a:pt x="16726" y="48088"/>
                        <a:pt x="16726" y="50876"/>
                        <a:pt x="17423" y="52966"/>
                      </a:cubicBezTo>
                      <a:cubicBezTo>
                        <a:pt x="18120" y="55057"/>
                        <a:pt x="18817" y="56451"/>
                        <a:pt x="20211" y="57845"/>
                      </a:cubicBezTo>
                      <a:cubicBezTo>
                        <a:pt x="22999" y="60633"/>
                        <a:pt x="27877" y="62723"/>
                        <a:pt x="33452" y="62723"/>
                      </a:cubicBezTo>
                      <a:cubicBezTo>
                        <a:pt x="36937" y="62723"/>
                        <a:pt x="39725" y="62026"/>
                        <a:pt x="42513" y="60633"/>
                      </a:cubicBezTo>
                      <a:cubicBezTo>
                        <a:pt x="45300" y="59239"/>
                        <a:pt x="46694" y="57845"/>
                        <a:pt x="48088" y="55754"/>
                      </a:cubicBezTo>
                      <a:cubicBezTo>
                        <a:pt x="49482" y="53663"/>
                        <a:pt x="49482" y="50179"/>
                        <a:pt x="49482" y="44603"/>
                      </a:cubicBezTo>
                      <a:lnTo>
                        <a:pt x="49482" y="697"/>
                      </a:lnTo>
                      <a:lnTo>
                        <a:pt x="64814" y="697"/>
                      </a:lnTo>
                      <a:lnTo>
                        <a:pt x="64814" y="43906"/>
                      </a:lnTo>
                      <a:cubicBezTo>
                        <a:pt x="64814" y="49482"/>
                        <a:pt x="64117" y="54360"/>
                        <a:pt x="62723" y="57845"/>
                      </a:cubicBezTo>
                      <a:cubicBezTo>
                        <a:pt x="61330" y="61330"/>
                        <a:pt x="59936" y="64814"/>
                        <a:pt x="57148" y="66905"/>
                      </a:cubicBezTo>
                      <a:cubicBezTo>
                        <a:pt x="51573" y="71783"/>
                        <a:pt x="43209" y="74571"/>
                        <a:pt x="32059" y="74571"/>
                      </a:cubicBezTo>
                      <a:cubicBezTo>
                        <a:pt x="20908" y="74571"/>
                        <a:pt x="12545" y="71783"/>
                        <a:pt x="6969" y="66905"/>
                      </a:cubicBezTo>
                      <a:cubicBezTo>
                        <a:pt x="4182" y="64117"/>
                        <a:pt x="2091" y="61330"/>
                        <a:pt x="1394" y="57845"/>
                      </a:cubicBezTo>
                      <a:cubicBezTo>
                        <a:pt x="0" y="54360"/>
                        <a:pt x="0" y="50179"/>
                        <a:pt x="0" y="44603"/>
                      </a:cubicBezTo>
                      <a:lnTo>
                        <a:pt x="0" y="0"/>
                      </a:lnTo>
                      <a:lnTo>
                        <a:pt x="16726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2" name="手繪多邊形: 圖案 21">
                <a:extLst>
                  <a:ext uri="{FF2B5EF4-FFF2-40B4-BE49-F238E27FC236}">
                    <a16:creationId xmlns:a16="http://schemas.microsoft.com/office/drawing/2014/main" id="{315F196D-DB64-442E-8767-4327E465A537}"/>
                  </a:ext>
                </a:extLst>
              </p:cNvPr>
              <p:cNvSpPr/>
              <p:nvPr/>
            </p:nvSpPr>
            <p:spPr>
              <a:xfrm>
                <a:off x="3610156" y="4222182"/>
                <a:ext cx="264832" cy="264832"/>
              </a:xfrm>
              <a:custGeom>
                <a:avLst/>
                <a:gdLst>
                  <a:gd name="connsiteX0" fmla="*/ 244621 w 264832"/>
                  <a:gd name="connsiteY0" fmla="*/ 0 h 264832"/>
                  <a:gd name="connsiteX1" fmla="*/ 20211 w 264832"/>
                  <a:gd name="connsiteY1" fmla="*/ 0 h 264832"/>
                  <a:gd name="connsiteX2" fmla="*/ 0 w 264832"/>
                  <a:gd name="connsiteY2" fmla="*/ 20211 h 264832"/>
                  <a:gd name="connsiteX3" fmla="*/ 0 w 264832"/>
                  <a:gd name="connsiteY3" fmla="*/ 244621 h 264832"/>
                  <a:gd name="connsiteX4" fmla="*/ 20211 w 264832"/>
                  <a:gd name="connsiteY4" fmla="*/ 264832 h 264832"/>
                  <a:gd name="connsiteX5" fmla="*/ 244621 w 264832"/>
                  <a:gd name="connsiteY5" fmla="*/ 264832 h 264832"/>
                  <a:gd name="connsiteX6" fmla="*/ 264832 w 264832"/>
                  <a:gd name="connsiteY6" fmla="*/ 244621 h 264832"/>
                  <a:gd name="connsiteX7" fmla="*/ 264832 w 264832"/>
                  <a:gd name="connsiteY7" fmla="*/ 20211 h 264832"/>
                  <a:gd name="connsiteX8" fmla="*/ 244621 w 264832"/>
                  <a:gd name="connsiteY8" fmla="*/ 0 h 264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4832" h="264832">
                    <a:moveTo>
                      <a:pt x="244621" y="0"/>
                    </a:moveTo>
                    <a:lnTo>
                      <a:pt x="20211" y="0"/>
                    </a:lnTo>
                    <a:cubicBezTo>
                      <a:pt x="9060" y="0"/>
                      <a:pt x="0" y="9060"/>
                      <a:pt x="0" y="20211"/>
                    </a:cubicBezTo>
                    <a:lnTo>
                      <a:pt x="0" y="244621"/>
                    </a:lnTo>
                    <a:cubicBezTo>
                      <a:pt x="0" y="255772"/>
                      <a:pt x="9060" y="264832"/>
                      <a:pt x="20211" y="264832"/>
                    </a:cubicBezTo>
                    <a:lnTo>
                      <a:pt x="244621" y="264832"/>
                    </a:lnTo>
                    <a:cubicBezTo>
                      <a:pt x="255772" y="264832"/>
                      <a:pt x="264832" y="255772"/>
                      <a:pt x="264832" y="244621"/>
                    </a:cubicBezTo>
                    <a:lnTo>
                      <a:pt x="264832" y="20211"/>
                    </a:lnTo>
                    <a:cubicBezTo>
                      <a:pt x="264135" y="9060"/>
                      <a:pt x="255075" y="0"/>
                      <a:pt x="244621" y="0"/>
                    </a:cubicBezTo>
                    <a:close/>
                  </a:path>
                </a:pathLst>
              </a:custGeom>
              <a:noFill/>
              <a:ln w="1016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51" name="圖形 44">
              <a:extLst>
                <a:ext uri="{FF2B5EF4-FFF2-40B4-BE49-F238E27FC236}">
                  <a16:creationId xmlns:a16="http://schemas.microsoft.com/office/drawing/2014/main" id="{276026AC-C1A3-4611-B833-3F4944BFCFCD}"/>
                </a:ext>
              </a:extLst>
            </p:cNvPr>
            <p:cNvGrpSpPr/>
            <p:nvPr/>
          </p:nvGrpSpPr>
          <p:grpSpPr>
            <a:xfrm>
              <a:off x="3224479" y="3646723"/>
              <a:ext cx="354990" cy="302131"/>
              <a:chOff x="1527272" y="4099343"/>
              <a:chExt cx="409195" cy="348265"/>
            </a:xfrm>
            <a:effectLst>
              <a:outerShdw blurRad="279400" dist="177800" dir="7980000" algn="t" rotWithShape="0">
                <a:prstClr val="black">
                  <a:alpha val="19000"/>
                </a:prstClr>
              </a:outerShdw>
            </a:effectLst>
          </p:grpSpPr>
          <p:grpSp>
            <p:nvGrpSpPr>
              <p:cNvPr id="52" name="圖形 44">
                <a:extLst>
                  <a:ext uri="{FF2B5EF4-FFF2-40B4-BE49-F238E27FC236}">
                    <a16:creationId xmlns:a16="http://schemas.microsoft.com/office/drawing/2014/main" id="{276026AC-C1A3-4611-B833-3F4944BFCFCD}"/>
                  </a:ext>
                </a:extLst>
              </p:cNvPr>
              <p:cNvGrpSpPr/>
              <p:nvPr/>
            </p:nvGrpSpPr>
            <p:grpSpPr>
              <a:xfrm>
                <a:off x="1557737" y="4271982"/>
                <a:ext cx="348264" cy="109317"/>
                <a:chOff x="1557737" y="4271982"/>
                <a:chExt cx="348264" cy="109317"/>
              </a:xfrm>
              <a:solidFill>
                <a:srgbClr val="AF1C22"/>
              </a:solidFill>
            </p:grpSpPr>
            <p:sp>
              <p:nvSpPr>
                <p:cNvPr id="53" name="手繪多邊形: 圖案 52">
                  <a:extLst>
                    <a:ext uri="{FF2B5EF4-FFF2-40B4-BE49-F238E27FC236}">
                      <a16:creationId xmlns:a16="http://schemas.microsoft.com/office/drawing/2014/main" id="{C8EEC334-50EE-4739-BE34-26DABFD5EF17}"/>
                    </a:ext>
                  </a:extLst>
                </p:cNvPr>
                <p:cNvSpPr/>
                <p:nvPr/>
              </p:nvSpPr>
              <p:spPr>
                <a:xfrm>
                  <a:off x="1557737" y="4271982"/>
                  <a:ext cx="72878" cy="108123"/>
                </a:xfrm>
                <a:custGeom>
                  <a:avLst/>
                  <a:gdLst>
                    <a:gd name="connsiteX0" fmla="*/ 17324 w 72878"/>
                    <a:gd name="connsiteY0" fmla="*/ 89008 h 108123"/>
                    <a:gd name="connsiteX1" fmla="*/ 71684 w 72878"/>
                    <a:gd name="connsiteY1" fmla="*/ 89008 h 108123"/>
                    <a:gd name="connsiteX2" fmla="*/ 71684 w 72878"/>
                    <a:gd name="connsiteY2" fmla="*/ 108124 h 108123"/>
                    <a:gd name="connsiteX3" fmla="*/ 0 w 72878"/>
                    <a:gd name="connsiteY3" fmla="*/ 108124 h 108123"/>
                    <a:gd name="connsiteX4" fmla="*/ 0 w 72878"/>
                    <a:gd name="connsiteY4" fmla="*/ 79450 h 108123"/>
                    <a:gd name="connsiteX5" fmla="*/ 7168 w 72878"/>
                    <a:gd name="connsiteY5" fmla="*/ 51971 h 108123"/>
                    <a:gd name="connsiteX6" fmla="*/ 14337 w 72878"/>
                    <a:gd name="connsiteY6" fmla="*/ 45997 h 108123"/>
                    <a:gd name="connsiteX7" fmla="*/ 26881 w 72878"/>
                    <a:gd name="connsiteY7" fmla="*/ 44803 h 108123"/>
                    <a:gd name="connsiteX8" fmla="*/ 40621 w 72878"/>
                    <a:gd name="connsiteY8" fmla="*/ 44803 h 108123"/>
                    <a:gd name="connsiteX9" fmla="*/ 50179 w 72878"/>
                    <a:gd name="connsiteY9" fmla="*/ 42413 h 108123"/>
                    <a:gd name="connsiteX10" fmla="*/ 54360 w 72878"/>
                    <a:gd name="connsiteY10" fmla="*/ 32258 h 108123"/>
                    <a:gd name="connsiteX11" fmla="*/ 50179 w 72878"/>
                    <a:gd name="connsiteY11" fmla="*/ 21505 h 108123"/>
                    <a:gd name="connsiteX12" fmla="*/ 40024 w 72878"/>
                    <a:gd name="connsiteY12" fmla="*/ 19116 h 108123"/>
                    <a:gd name="connsiteX13" fmla="*/ 1195 w 72878"/>
                    <a:gd name="connsiteY13" fmla="*/ 19116 h 108123"/>
                    <a:gd name="connsiteX14" fmla="*/ 1195 w 72878"/>
                    <a:gd name="connsiteY14" fmla="*/ 0 h 108123"/>
                    <a:gd name="connsiteX15" fmla="*/ 43608 w 72878"/>
                    <a:gd name="connsiteY15" fmla="*/ 0 h 108123"/>
                    <a:gd name="connsiteX16" fmla="*/ 65710 w 72878"/>
                    <a:gd name="connsiteY16" fmla="*/ 7168 h 108123"/>
                    <a:gd name="connsiteX17" fmla="*/ 71087 w 72878"/>
                    <a:gd name="connsiteY17" fmla="*/ 17921 h 108123"/>
                    <a:gd name="connsiteX18" fmla="*/ 72879 w 72878"/>
                    <a:gd name="connsiteY18" fmla="*/ 32258 h 108123"/>
                    <a:gd name="connsiteX19" fmla="*/ 70489 w 72878"/>
                    <a:gd name="connsiteY19" fmla="*/ 48984 h 108123"/>
                    <a:gd name="connsiteX20" fmla="*/ 63321 w 72878"/>
                    <a:gd name="connsiteY20" fmla="*/ 59737 h 108123"/>
                    <a:gd name="connsiteX21" fmla="*/ 44205 w 72878"/>
                    <a:gd name="connsiteY21" fmla="*/ 64516 h 108123"/>
                    <a:gd name="connsiteX22" fmla="*/ 32258 w 72878"/>
                    <a:gd name="connsiteY22" fmla="*/ 64516 h 108123"/>
                    <a:gd name="connsiteX23" fmla="*/ 22700 w 72878"/>
                    <a:gd name="connsiteY23" fmla="*/ 65710 h 108123"/>
                    <a:gd name="connsiteX24" fmla="*/ 19713 w 72878"/>
                    <a:gd name="connsiteY24" fmla="*/ 68697 h 108123"/>
                    <a:gd name="connsiteX25" fmla="*/ 17921 w 72878"/>
                    <a:gd name="connsiteY25" fmla="*/ 79450 h 108123"/>
                    <a:gd name="connsiteX26" fmla="*/ 17921 w 72878"/>
                    <a:gd name="connsiteY26" fmla="*/ 89008 h 108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2878" h="108123">
                      <a:moveTo>
                        <a:pt x="17324" y="89008"/>
                      </a:moveTo>
                      <a:lnTo>
                        <a:pt x="71684" y="89008"/>
                      </a:lnTo>
                      <a:lnTo>
                        <a:pt x="71684" y="108124"/>
                      </a:lnTo>
                      <a:lnTo>
                        <a:pt x="0" y="108124"/>
                      </a:lnTo>
                      <a:lnTo>
                        <a:pt x="0" y="79450"/>
                      </a:lnTo>
                      <a:cubicBezTo>
                        <a:pt x="0" y="67503"/>
                        <a:pt x="2389" y="57945"/>
                        <a:pt x="7168" y="51971"/>
                      </a:cubicBezTo>
                      <a:cubicBezTo>
                        <a:pt x="9558" y="48984"/>
                        <a:pt x="11947" y="47192"/>
                        <a:pt x="14337" y="45997"/>
                      </a:cubicBezTo>
                      <a:cubicBezTo>
                        <a:pt x="16726" y="44803"/>
                        <a:pt x="20908" y="44803"/>
                        <a:pt x="26881" y="44803"/>
                      </a:cubicBezTo>
                      <a:lnTo>
                        <a:pt x="40621" y="44803"/>
                      </a:lnTo>
                      <a:cubicBezTo>
                        <a:pt x="45400" y="44803"/>
                        <a:pt x="48387" y="44205"/>
                        <a:pt x="50179" y="42413"/>
                      </a:cubicBezTo>
                      <a:cubicBezTo>
                        <a:pt x="53166" y="40024"/>
                        <a:pt x="54360" y="37037"/>
                        <a:pt x="54360" y="32258"/>
                      </a:cubicBezTo>
                      <a:cubicBezTo>
                        <a:pt x="54360" y="27479"/>
                        <a:pt x="53166" y="23895"/>
                        <a:pt x="50179" y="21505"/>
                      </a:cubicBezTo>
                      <a:cubicBezTo>
                        <a:pt x="48387" y="19713"/>
                        <a:pt x="44802" y="19116"/>
                        <a:pt x="40024" y="19116"/>
                      </a:cubicBezTo>
                      <a:lnTo>
                        <a:pt x="1195" y="19116"/>
                      </a:lnTo>
                      <a:lnTo>
                        <a:pt x="1195" y="0"/>
                      </a:lnTo>
                      <a:lnTo>
                        <a:pt x="43608" y="0"/>
                      </a:lnTo>
                      <a:cubicBezTo>
                        <a:pt x="54360" y="0"/>
                        <a:pt x="61529" y="2389"/>
                        <a:pt x="65710" y="7168"/>
                      </a:cubicBezTo>
                      <a:cubicBezTo>
                        <a:pt x="68100" y="9558"/>
                        <a:pt x="69892" y="13142"/>
                        <a:pt x="71087" y="17921"/>
                      </a:cubicBezTo>
                      <a:cubicBezTo>
                        <a:pt x="72281" y="22103"/>
                        <a:pt x="72879" y="26882"/>
                        <a:pt x="72879" y="32258"/>
                      </a:cubicBezTo>
                      <a:cubicBezTo>
                        <a:pt x="72879" y="38829"/>
                        <a:pt x="72281" y="44205"/>
                        <a:pt x="70489" y="48984"/>
                      </a:cubicBezTo>
                      <a:cubicBezTo>
                        <a:pt x="68697" y="53763"/>
                        <a:pt x="66308" y="57347"/>
                        <a:pt x="63321" y="59737"/>
                      </a:cubicBezTo>
                      <a:cubicBezTo>
                        <a:pt x="59139" y="62724"/>
                        <a:pt x="52568" y="64516"/>
                        <a:pt x="44205" y="64516"/>
                      </a:cubicBezTo>
                      <a:lnTo>
                        <a:pt x="32258" y="64516"/>
                      </a:lnTo>
                      <a:cubicBezTo>
                        <a:pt x="28076" y="64516"/>
                        <a:pt x="25089" y="65113"/>
                        <a:pt x="22700" y="65710"/>
                      </a:cubicBezTo>
                      <a:cubicBezTo>
                        <a:pt x="22103" y="65710"/>
                        <a:pt x="20310" y="66905"/>
                        <a:pt x="19713" y="68697"/>
                      </a:cubicBezTo>
                      <a:cubicBezTo>
                        <a:pt x="18518" y="70489"/>
                        <a:pt x="17921" y="74074"/>
                        <a:pt x="17921" y="79450"/>
                      </a:cubicBezTo>
                      <a:lnTo>
                        <a:pt x="17921" y="8900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8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手繪多邊形: 圖案 53">
                  <a:extLst>
                    <a:ext uri="{FF2B5EF4-FFF2-40B4-BE49-F238E27FC236}">
                      <a16:creationId xmlns:a16="http://schemas.microsoft.com/office/drawing/2014/main" id="{BB5FF4B9-631A-4B9D-80F1-5625C6A6AA11}"/>
                    </a:ext>
                  </a:extLst>
                </p:cNvPr>
                <p:cNvSpPr/>
                <p:nvPr/>
              </p:nvSpPr>
              <p:spPr>
                <a:xfrm>
                  <a:off x="1640174" y="4359198"/>
                  <a:ext cx="14934" cy="20907"/>
                </a:xfrm>
                <a:custGeom>
                  <a:avLst/>
                  <a:gdLst>
                    <a:gd name="connsiteX0" fmla="*/ 14934 w 14934"/>
                    <a:gd name="connsiteY0" fmla="*/ 0 h 20907"/>
                    <a:gd name="connsiteX1" fmla="*/ 14934 w 14934"/>
                    <a:gd name="connsiteY1" fmla="*/ 20908 h 20907"/>
                    <a:gd name="connsiteX2" fmla="*/ 0 w 14934"/>
                    <a:gd name="connsiteY2" fmla="*/ 20908 h 20907"/>
                    <a:gd name="connsiteX3" fmla="*/ 0 w 14934"/>
                    <a:gd name="connsiteY3" fmla="*/ 0 h 20907"/>
                    <a:gd name="connsiteX4" fmla="*/ 14934 w 14934"/>
                    <a:gd name="connsiteY4" fmla="*/ 0 h 20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34" h="20907">
                      <a:moveTo>
                        <a:pt x="14934" y="0"/>
                      </a:moveTo>
                      <a:lnTo>
                        <a:pt x="14934" y="20908"/>
                      </a:lnTo>
                      <a:lnTo>
                        <a:pt x="0" y="20908"/>
                      </a:lnTo>
                      <a:lnTo>
                        <a:pt x="0" y="0"/>
                      </a:lnTo>
                      <a:lnTo>
                        <a:pt x="1493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8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手繪多邊形: 圖案 54">
                  <a:extLst>
                    <a:ext uri="{FF2B5EF4-FFF2-40B4-BE49-F238E27FC236}">
                      <a16:creationId xmlns:a16="http://schemas.microsoft.com/office/drawing/2014/main" id="{321D5673-1239-4C8E-94E0-E1255E1D933A}"/>
                    </a:ext>
                  </a:extLst>
                </p:cNvPr>
                <p:cNvSpPr/>
                <p:nvPr/>
              </p:nvSpPr>
              <p:spPr>
                <a:xfrm>
                  <a:off x="1667653" y="4271982"/>
                  <a:ext cx="72878" cy="107526"/>
                </a:xfrm>
                <a:custGeom>
                  <a:avLst/>
                  <a:gdLst>
                    <a:gd name="connsiteX0" fmla="*/ 68100 w 72878"/>
                    <a:gd name="connsiteY0" fmla="*/ 0 h 107526"/>
                    <a:gd name="connsiteX1" fmla="*/ 68100 w 72878"/>
                    <a:gd name="connsiteY1" fmla="*/ 19116 h 107526"/>
                    <a:gd name="connsiteX2" fmla="*/ 17324 w 72878"/>
                    <a:gd name="connsiteY2" fmla="*/ 19116 h 107526"/>
                    <a:gd name="connsiteX3" fmla="*/ 17324 w 72878"/>
                    <a:gd name="connsiteY3" fmla="*/ 43608 h 107526"/>
                    <a:gd name="connsiteX4" fmla="*/ 43608 w 72878"/>
                    <a:gd name="connsiteY4" fmla="*/ 43608 h 107526"/>
                    <a:gd name="connsiteX5" fmla="*/ 56152 w 72878"/>
                    <a:gd name="connsiteY5" fmla="*/ 44803 h 107526"/>
                    <a:gd name="connsiteX6" fmla="*/ 63918 w 72878"/>
                    <a:gd name="connsiteY6" fmla="*/ 49582 h 107526"/>
                    <a:gd name="connsiteX7" fmla="*/ 72879 w 72878"/>
                    <a:gd name="connsiteY7" fmla="*/ 74671 h 107526"/>
                    <a:gd name="connsiteX8" fmla="*/ 59737 w 72878"/>
                    <a:gd name="connsiteY8" fmla="*/ 103345 h 107526"/>
                    <a:gd name="connsiteX9" fmla="*/ 37037 w 72878"/>
                    <a:gd name="connsiteY9" fmla="*/ 107526 h 107526"/>
                    <a:gd name="connsiteX10" fmla="*/ 597 w 72878"/>
                    <a:gd name="connsiteY10" fmla="*/ 107526 h 107526"/>
                    <a:gd name="connsiteX11" fmla="*/ 597 w 72878"/>
                    <a:gd name="connsiteY11" fmla="*/ 88410 h 107526"/>
                    <a:gd name="connsiteX12" fmla="*/ 37037 w 72878"/>
                    <a:gd name="connsiteY12" fmla="*/ 88410 h 107526"/>
                    <a:gd name="connsiteX13" fmla="*/ 48387 w 72878"/>
                    <a:gd name="connsiteY13" fmla="*/ 86618 h 107526"/>
                    <a:gd name="connsiteX14" fmla="*/ 51971 w 72878"/>
                    <a:gd name="connsiteY14" fmla="*/ 82437 h 107526"/>
                    <a:gd name="connsiteX15" fmla="*/ 53166 w 72878"/>
                    <a:gd name="connsiteY15" fmla="*/ 75268 h 107526"/>
                    <a:gd name="connsiteX16" fmla="*/ 51373 w 72878"/>
                    <a:gd name="connsiteY16" fmla="*/ 67503 h 107526"/>
                    <a:gd name="connsiteX17" fmla="*/ 47192 w 72878"/>
                    <a:gd name="connsiteY17" fmla="*/ 63321 h 107526"/>
                    <a:gd name="connsiteX18" fmla="*/ 36439 w 72878"/>
                    <a:gd name="connsiteY18" fmla="*/ 62126 h 107526"/>
                    <a:gd name="connsiteX19" fmla="*/ 0 w 72878"/>
                    <a:gd name="connsiteY19" fmla="*/ 62126 h 107526"/>
                    <a:gd name="connsiteX20" fmla="*/ 0 w 72878"/>
                    <a:gd name="connsiteY20" fmla="*/ 0 h 107526"/>
                    <a:gd name="connsiteX21" fmla="*/ 68100 w 72878"/>
                    <a:gd name="connsiteY21" fmla="*/ 0 h 107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878" h="107526">
                      <a:moveTo>
                        <a:pt x="68100" y="0"/>
                      </a:moveTo>
                      <a:lnTo>
                        <a:pt x="68100" y="19116"/>
                      </a:lnTo>
                      <a:lnTo>
                        <a:pt x="17324" y="19116"/>
                      </a:lnTo>
                      <a:lnTo>
                        <a:pt x="17324" y="43608"/>
                      </a:lnTo>
                      <a:lnTo>
                        <a:pt x="43608" y="43608"/>
                      </a:lnTo>
                      <a:cubicBezTo>
                        <a:pt x="48984" y="43608"/>
                        <a:pt x="52568" y="44205"/>
                        <a:pt x="56152" y="44803"/>
                      </a:cubicBezTo>
                      <a:cubicBezTo>
                        <a:pt x="59139" y="45997"/>
                        <a:pt x="61529" y="47192"/>
                        <a:pt x="63918" y="49582"/>
                      </a:cubicBezTo>
                      <a:cubicBezTo>
                        <a:pt x="69892" y="55555"/>
                        <a:pt x="72879" y="63918"/>
                        <a:pt x="72879" y="74671"/>
                      </a:cubicBezTo>
                      <a:cubicBezTo>
                        <a:pt x="72879" y="88410"/>
                        <a:pt x="68697" y="97968"/>
                        <a:pt x="59737" y="103345"/>
                      </a:cubicBezTo>
                      <a:cubicBezTo>
                        <a:pt x="54958" y="106331"/>
                        <a:pt x="47192" y="107526"/>
                        <a:pt x="37037" y="107526"/>
                      </a:cubicBezTo>
                      <a:lnTo>
                        <a:pt x="597" y="107526"/>
                      </a:lnTo>
                      <a:lnTo>
                        <a:pt x="597" y="88410"/>
                      </a:lnTo>
                      <a:lnTo>
                        <a:pt x="37037" y="88410"/>
                      </a:lnTo>
                      <a:cubicBezTo>
                        <a:pt x="41816" y="88410"/>
                        <a:pt x="45997" y="87813"/>
                        <a:pt x="48387" y="86618"/>
                      </a:cubicBezTo>
                      <a:cubicBezTo>
                        <a:pt x="50179" y="86021"/>
                        <a:pt x="51373" y="84826"/>
                        <a:pt x="51971" y="82437"/>
                      </a:cubicBezTo>
                      <a:cubicBezTo>
                        <a:pt x="53166" y="80645"/>
                        <a:pt x="53166" y="78255"/>
                        <a:pt x="53166" y="75268"/>
                      </a:cubicBezTo>
                      <a:cubicBezTo>
                        <a:pt x="53166" y="72281"/>
                        <a:pt x="52568" y="69892"/>
                        <a:pt x="51373" y="67503"/>
                      </a:cubicBezTo>
                      <a:cubicBezTo>
                        <a:pt x="50179" y="65113"/>
                        <a:pt x="48984" y="63918"/>
                        <a:pt x="47192" y="63321"/>
                      </a:cubicBezTo>
                      <a:cubicBezTo>
                        <a:pt x="45997" y="62724"/>
                        <a:pt x="42413" y="62724"/>
                        <a:pt x="36439" y="62126"/>
                      </a:cubicBezTo>
                      <a:lnTo>
                        <a:pt x="0" y="62126"/>
                      </a:lnTo>
                      <a:lnTo>
                        <a:pt x="0" y="0"/>
                      </a:lnTo>
                      <a:lnTo>
                        <a:pt x="6810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8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手繪多邊形: 圖案 55">
                  <a:extLst>
                    <a:ext uri="{FF2B5EF4-FFF2-40B4-BE49-F238E27FC236}">
                      <a16:creationId xmlns:a16="http://schemas.microsoft.com/office/drawing/2014/main" id="{FE11B49E-6A22-41B4-890A-9A89D6BF77AA}"/>
                    </a:ext>
                  </a:extLst>
                </p:cNvPr>
                <p:cNvSpPr/>
                <p:nvPr/>
              </p:nvSpPr>
              <p:spPr>
                <a:xfrm>
                  <a:off x="1746505" y="4313798"/>
                  <a:ext cx="53762" cy="66905"/>
                </a:xfrm>
                <a:custGeom>
                  <a:avLst/>
                  <a:gdLst>
                    <a:gd name="connsiteX0" fmla="*/ 24492 w 53762"/>
                    <a:gd name="connsiteY0" fmla="*/ 26882 h 66905"/>
                    <a:gd name="connsiteX1" fmla="*/ 53763 w 53762"/>
                    <a:gd name="connsiteY1" fmla="*/ 26882 h 66905"/>
                    <a:gd name="connsiteX2" fmla="*/ 53763 w 53762"/>
                    <a:gd name="connsiteY2" fmla="*/ 66905 h 66905"/>
                    <a:gd name="connsiteX3" fmla="*/ 27479 w 53762"/>
                    <a:gd name="connsiteY3" fmla="*/ 66905 h 66905"/>
                    <a:gd name="connsiteX4" fmla="*/ 16726 w 53762"/>
                    <a:gd name="connsiteY4" fmla="*/ 65710 h 66905"/>
                    <a:gd name="connsiteX5" fmla="*/ 9558 w 53762"/>
                    <a:gd name="connsiteY5" fmla="*/ 61529 h 66905"/>
                    <a:gd name="connsiteX6" fmla="*/ 0 w 53762"/>
                    <a:gd name="connsiteY6" fmla="*/ 33453 h 66905"/>
                    <a:gd name="connsiteX7" fmla="*/ 4182 w 53762"/>
                    <a:gd name="connsiteY7" fmla="*/ 11947 h 66905"/>
                    <a:gd name="connsiteX8" fmla="*/ 13142 w 53762"/>
                    <a:gd name="connsiteY8" fmla="*/ 2987 h 66905"/>
                    <a:gd name="connsiteX9" fmla="*/ 28076 w 53762"/>
                    <a:gd name="connsiteY9" fmla="*/ 0 h 66905"/>
                    <a:gd name="connsiteX10" fmla="*/ 53763 w 53762"/>
                    <a:gd name="connsiteY10" fmla="*/ 0 h 66905"/>
                    <a:gd name="connsiteX11" fmla="*/ 53763 w 53762"/>
                    <a:gd name="connsiteY11" fmla="*/ 11947 h 66905"/>
                    <a:gd name="connsiteX12" fmla="*/ 29271 w 53762"/>
                    <a:gd name="connsiteY12" fmla="*/ 11947 h 66905"/>
                    <a:gd name="connsiteX13" fmla="*/ 17921 w 53762"/>
                    <a:gd name="connsiteY13" fmla="*/ 16129 h 66905"/>
                    <a:gd name="connsiteX14" fmla="*/ 13739 w 53762"/>
                    <a:gd name="connsiteY14" fmla="*/ 32855 h 66905"/>
                    <a:gd name="connsiteX15" fmla="*/ 14934 w 53762"/>
                    <a:gd name="connsiteY15" fmla="*/ 44205 h 66905"/>
                    <a:gd name="connsiteX16" fmla="*/ 17921 w 53762"/>
                    <a:gd name="connsiteY16" fmla="*/ 51374 h 66905"/>
                    <a:gd name="connsiteX17" fmla="*/ 22700 w 53762"/>
                    <a:gd name="connsiteY17" fmla="*/ 54360 h 66905"/>
                    <a:gd name="connsiteX18" fmla="*/ 29868 w 53762"/>
                    <a:gd name="connsiteY18" fmla="*/ 55555 h 66905"/>
                    <a:gd name="connsiteX19" fmla="*/ 41218 w 53762"/>
                    <a:gd name="connsiteY19" fmla="*/ 55555 h 66905"/>
                    <a:gd name="connsiteX20" fmla="*/ 41218 w 53762"/>
                    <a:gd name="connsiteY20" fmla="*/ 38829 h 66905"/>
                    <a:gd name="connsiteX21" fmla="*/ 24492 w 53762"/>
                    <a:gd name="connsiteY21" fmla="*/ 38829 h 66905"/>
                    <a:gd name="connsiteX22" fmla="*/ 24492 w 53762"/>
                    <a:gd name="connsiteY22" fmla="*/ 26882 h 66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53762" h="66905">
                      <a:moveTo>
                        <a:pt x="24492" y="26882"/>
                      </a:moveTo>
                      <a:lnTo>
                        <a:pt x="53763" y="26882"/>
                      </a:lnTo>
                      <a:lnTo>
                        <a:pt x="53763" y="66905"/>
                      </a:lnTo>
                      <a:lnTo>
                        <a:pt x="27479" y="66905"/>
                      </a:lnTo>
                      <a:cubicBezTo>
                        <a:pt x="22700" y="66905"/>
                        <a:pt x="19116" y="66308"/>
                        <a:pt x="16726" y="65710"/>
                      </a:cubicBezTo>
                      <a:cubicBezTo>
                        <a:pt x="14337" y="65113"/>
                        <a:pt x="11350" y="63321"/>
                        <a:pt x="9558" y="61529"/>
                      </a:cubicBezTo>
                      <a:cubicBezTo>
                        <a:pt x="3584" y="56153"/>
                        <a:pt x="0" y="46595"/>
                        <a:pt x="0" y="33453"/>
                      </a:cubicBezTo>
                      <a:cubicBezTo>
                        <a:pt x="0" y="24492"/>
                        <a:pt x="1195" y="17324"/>
                        <a:pt x="4182" y="11947"/>
                      </a:cubicBezTo>
                      <a:cubicBezTo>
                        <a:pt x="6571" y="7766"/>
                        <a:pt x="9558" y="4779"/>
                        <a:pt x="13142" y="2987"/>
                      </a:cubicBezTo>
                      <a:cubicBezTo>
                        <a:pt x="16726" y="1195"/>
                        <a:pt x="22103" y="0"/>
                        <a:pt x="28076" y="0"/>
                      </a:cubicBezTo>
                      <a:lnTo>
                        <a:pt x="53763" y="0"/>
                      </a:lnTo>
                      <a:lnTo>
                        <a:pt x="53763" y="11947"/>
                      </a:lnTo>
                      <a:lnTo>
                        <a:pt x="29271" y="11947"/>
                      </a:lnTo>
                      <a:cubicBezTo>
                        <a:pt x="23895" y="11947"/>
                        <a:pt x="20310" y="13142"/>
                        <a:pt x="17921" y="16129"/>
                      </a:cubicBezTo>
                      <a:cubicBezTo>
                        <a:pt x="14934" y="19116"/>
                        <a:pt x="13739" y="24492"/>
                        <a:pt x="13739" y="32855"/>
                      </a:cubicBezTo>
                      <a:cubicBezTo>
                        <a:pt x="13739" y="37037"/>
                        <a:pt x="14337" y="40621"/>
                        <a:pt x="14934" y="44205"/>
                      </a:cubicBezTo>
                      <a:cubicBezTo>
                        <a:pt x="15532" y="47789"/>
                        <a:pt x="16726" y="50179"/>
                        <a:pt x="17921" y="51374"/>
                      </a:cubicBezTo>
                      <a:cubicBezTo>
                        <a:pt x="19116" y="52568"/>
                        <a:pt x="20908" y="53763"/>
                        <a:pt x="22700" y="54360"/>
                      </a:cubicBezTo>
                      <a:cubicBezTo>
                        <a:pt x="24492" y="54958"/>
                        <a:pt x="26881" y="55555"/>
                        <a:pt x="29868" y="55555"/>
                      </a:cubicBezTo>
                      <a:lnTo>
                        <a:pt x="41218" y="55555"/>
                      </a:lnTo>
                      <a:lnTo>
                        <a:pt x="41218" y="38829"/>
                      </a:lnTo>
                      <a:lnTo>
                        <a:pt x="24492" y="38829"/>
                      </a:lnTo>
                      <a:lnTo>
                        <a:pt x="24492" y="2688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8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手繪多邊形: 圖案 56">
                  <a:extLst>
                    <a:ext uri="{FF2B5EF4-FFF2-40B4-BE49-F238E27FC236}">
                      <a16:creationId xmlns:a16="http://schemas.microsoft.com/office/drawing/2014/main" id="{37668B8A-E8CF-4BA5-A4B7-456D82A72490}"/>
                    </a:ext>
                  </a:extLst>
                </p:cNvPr>
                <p:cNvSpPr/>
                <p:nvPr/>
              </p:nvSpPr>
              <p:spPr>
                <a:xfrm>
                  <a:off x="1810423" y="4313200"/>
                  <a:ext cx="43607" cy="66905"/>
                </a:xfrm>
                <a:custGeom>
                  <a:avLst/>
                  <a:gdLst>
                    <a:gd name="connsiteX0" fmla="*/ 11350 w 43607"/>
                    <a:gd name="connsiteY0" fmla="*/ 17921 h 66905"/>
                    <a:gd name="connsiteX1" fmla="*/ 22103 w 43607"/>
                    <a:gd name="connsiteY1" fmla="*/ 17921 h 66905"/>
                    <a:gd name="connsiteX2" fmla="*/ 33452 w 43607"/>
                    <a:gd name="connsiteY2" fmla="*/ 20310 h 66905"/>
                    <a:gd name="connsiteX3" fmla="*/ 41816 w 43607"/>
                    <a:gd name="connsiteY3" fmla="*/ 30466 h 66905"/>
                    <a:gd name="connsiteX4" fmla="*/ 43608 w 43607"/>
                    <a:gd name="connsiteY4" fmla="*/ 41816 h 66905"/>
                    <a:gd name="connsiteX5" fmla="*/ 34050 w 43607"/>
                    <a:gd name="connsiteY5" fmla="*/ 63321 h 66905"/>
                    <a:gd name="connsiteX6" fmla="*/ 28076 w 43607"/>
                    <a:gd name="connsiteY6" fmla="*/ 66308 h 66905"/>
                    <a:gd name="connsiteX7" fmla="*/ 19116 w 43607"/>
                    <a:gd name="connsiteY7" fmla="*/ 66905 h 66905"/>
                    <a:gd name="connsiteX8" fmla="*/ 0 w 43607"/>
                    <a:gd name="connsiteY8" fmla="*/ 66905 h 66905"/>
                    <a:gd name="connsiteX9" fmla="*/ 0 w 43607"/>
                    <a:gd name="connsiteY9" fmla="*/ 0 h 66905"/>
                    <a:gd name="connsiteX10" fmla="*/ 11947 w 43607"/>
                    <a:gd name="connsiteY10" fmla="*/ 0 h 66905"/>
                    <a:gd name="connsiteX11" fmla="*/ 11947 w 43607"/>
                    <a:gd name="connsiteY11" fmla="*/ 17921 h 66905"/>
                    <a:gd name="connsiteX12" fmla="*/ 11350 w 43607"/>
                    <a:gd name="connsiteY12" fmla="*/ 28674 h 66905"/>
                    <a:gd name="connsiteX13" fmla="*/ 11350 w 43607"/>
                    <a:gd name="connsiteY13" fmla="*/ 56750 h 66905"/>
                    <a:gd name="connsiteX14" fmla="*/ 20310 w 43607"/>
                    <a:gd name="connsiteY14" fmla="*/ 56750 h 66905"/>
                    <a:gd name="connsiteX15" fmla="*/ 28674 w 43607"/>
                    <a:gd name="connsiteY15" fmla="*/ 52568 h 66905"/>
                    <a:gd name="connsiteX16" fmla="*/ 31660 w 43607"/>
                    <a:gd name="connsiteY16" fmla="*/ 42413 h 66905"/>
                    <a:gd name="connsiteX17" fmla="*/ 20310 w 43607"/>
                    <a:gd name="connsiteY17" fmla="*/ 28674 h 66905"/>
                    <a:gd name="connsiteX18" fmla="*/ 11350 w 43607"/>
                    <a:gd name="connsiteY18" fmla="*/ 28674 h 66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3607" h="66905">
                      <a:moveTo>
                        <a:pt x="11350" y="17921"/>
                      </a:moveTo>
                      <a:lnTo>
                        <a:pt x="22103" y="17921"/>
                      </a:lnTo>
                      <a:cubicBezTo>
                        <a:pt x="26881" y="17921"/>
                        <a:pt x="30466" y="18518"/>
                        <a:pt x="33452" y="20310"/>
                      </a:cubicBezTo>
                      <a:cubicBezTo>
                        <a:pt x="37634" y="22700"/>
                        <a:pt x="40024" y="25687"/>
                        <a:pt x="41816" y="30466"/>
                      </a:cubicBezTo>
                      <a:cubicBezTo>
                        <a:pt x="43010" y="34050"/>
                        <a:pt x="43608" y="37634"/>
                        <a:pt x="43608" y="41816"/>
                      </a:cubicBezTo>
                      <a:cubicBezTo>
                        <a:pt x="43608" y="51971"/>
                        <a:pt x="40621" y="59139"/>
                        <a:pt x="34050" y="63321"/>
                      </a:cubicBezTo>
                      <a:cubicBezTo>
                        <a:pt x="32258" y="64516"/>
                        <a:pt x="29868" y="65710"/>
                        <a:pt x="28076" y="66308"/>
                      </a:cubicBezTo>
                      <a:cubicBezTo>
                        <a:pt x="25687" y="66905"/>
                        <a:pt x="22700" y="66905"/>
                        <a:pt x="19116" y="66905"/>
                      </a:cubicBezTo>
                      <a:lnTo>
                        <a:pt x="0" y="66905"/>
                      </a:lnTo>
                      <a:lnTo>
                        <a:pt x="0" y="0"/>
                      </a:lnTo>
                      <a:lnTo>
                        <a:pt x="11947" y="0"/>
                      </a:lnTo>
                      <a:lnTo>
                        <a:pt x="11947" y="17921"/>
                      </a:lnTo>
                      <a:close/>
                      <a:moveTo>
                        <a:pt x="11350" y="28674"/>
                      </a:moveTo>
                      <a:lnTo>
                        <a:pt x="11350" y="56750"/>
                      </a:lnTo>
                      <a:lnTo>
                        <a:pt x="20310" y="56750"/>
                      </a:lnTo>
                      <a:cubicBezTo>
                        <a:pt x="23895" y="56750"/>
                        <a:pt x="26881" y="55555"/>
                        <a:pt x="28674" y="52568"/>
                      </a:cubicBezTo>
                      <a:cubicBezTo>
                        <a:pt x="30466" y="49582"/>
                        <a:pt x="31660" y="46595"/>
                        <a:pt x="31660" y="42413"/>
                      </a:cubicBezTo>
                      <a:cubicBezTo>
                        <a:pt x="31660" y="33453"/>
                        <a:pt x="28076" y="28674"/>
                        <a:pt x="20310" y="28674"/>
                      </a:cubicBezTo>
                      <a:lnTo>
                        <a:pt x="11350" y="2867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8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手繪多邊形: 圖案 57">
                  <a:extLst>
                    <a:ext uri="{FF2B5EF4-FFF2-40B4-BE49-F238E27FC236}">
                      <a16:creationId xmlns:a16="http://schemas.microsoft.com/office/drawing/2014/main" id="{24FAE636-3B07-4B6B-89D6-E3869A8BD077}"/>
                    </a:ext>
                  </a:extLst>
                </p:cNvPr>
                <p:cNvSpPr/>
                <p:nvPr/>
              </p:nvSpPr>
              <p:spPr>
                <a:xfrm>
                  <a:off x="1858810" y="4313200"/>
                  <a:ext cx="47191" cy="68099"/>
                </a:xfrm>
                <a:custGeom>
                  <a:avLst/>
                  <a:gdLst>
                    <a:gd name="connsiteX0" fmla="*/ 47192 w 47191"/>
                    <a:gd name="connsiteY0" fmla="*/ 0 h 68099"/>
                    <a:gd name="connsiteX1" fmla="*/ 47192 w 47191"/>
                    <a:gd name="connsiteY1" fmla="*/ 11947 h 68099"/>
                    <a:gd name="connsiteX2" fmla="*/ 31063 w 47191"/>
                    <a:gd name="connsiteY2" fmla="*/ 11947 h 68099"/>
                    <a:gd name="connsiteX3" fmla="*/ 21505 w 47191"/>
                    <a:gd name="connsiteY3" fmla="*/ 13142 h 68099"/>
                    <a:gd name="connsiteX4" fmla="*/ 16726 w 47191"/>
                    <a:gd name="connsiteY4" fmla="*/ 17324 h 68099"/>
                    <a:gd name="connsiteX5" fmla="*/ 14934 w 47191"/>
                    <a:gd name="connsiteY5" fmla="*/ 21505 h 68099"/>
                    <a:gd name="connsiteX6" fmla="*/ 14337 w 47191"/>
                    <a:gd name="connsiteY6" fmla="*/ 28674 h 68099"/>
                    <a:gd name="connsiteX7" fmla="*/ 47192 w 47191"/>
                    <a:gd name="connsiteY7" fmla="*/ 28674 h 68099"/>
                    <a:gd name="connsiteX8" fmla="*/ 47192 w 47191"/>
                    <a:gd name="connsiteY8" fmla="*/ 40621 h 68099"/>
                    <a:gd name="connsiteX9" fmla="*/ 13739 w 47191"/>
                    <a:gd name="connsiteY9" fmla="*/ 40621 h 68099"/>
                    <a:gd name="connsiteX10" fmla="*/ 17921 w 47191"/>
                    <a:gd name="connsiteY10" fmla="*/ 52568 h 68099"/>
                    <a:gd name="connsiteX11" fmla="*/ 31063 w 47191"/>
                    <a:gd name="connsiteY11" fmla="*/ 56153 h 68099"/>
                    <a:gd name="connsiteX12" fmla="*/ 47192 w 47191"/>
                    <a:gd name="connsiteY12" fmla="*/ 56153 h 68099"/>
                    <a:gd name="connsiteX13" fmla="*/ 47192 w 47191"/>
                    <a:gd name="connsiteY13" fmla="*/ 68100 h 68099"/>
                    <a:gd name="connsiteX14" fmla="*/ 31063 w 47191"/>
                    <a:gd name="connsiteY14" fmla="*/ 68100 h 68099"/>
                    <a:gd name="connsiteX15" fmla="*/ 19116 w 47191"/>
                    <a:gd name="connsiteY15" fmla="*/ 66905 h 68099"/>
                    <a:gd name="connsiteX16" fmla="*/ 6571 w 47191"/>
                    <a:gd name="connsiteY16" fmla="*/ 59139 h 68099"/>
                    <a:gd name="connsiteX17" fmla="*/ 0 w 47191"/>
                    <a:gd name="connsiteY17" fmla="*/ 34050 h 68099"/>
                    <a:gd name="connsiteX18" fmla="*/ 9558 w 47191"/>
                    <a:gd name="connsiteY18" fmla="*/ 6571 h 68099"/>
                    <a:gd name="connsiteX19" fmla="*/ 16726 w 47191"/>
                    <a:gd name="connsiteY19" fmla="*/ 1792 h 68099"/>
                    <a:gd name="connsiteX20" fmla="*/ 26881 w 47191"/>
                    <a:gd name="connsiteY20" fmla="*/ 597 h 68099"/>
                    <a:gd name="connsiteX21" fmla="*/ 47192 w 47191"/>
                    <a:gd name="connsiteY21" fmla="*/ 597 h 68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7191" h="68099">
                      <a:moveTo>
                        <a:pt x="47192" y="0"/>
                      </a:moveTo>
                      <a:lnTo>
                        <a:pt x="47192" y="11947"/>
                      </a:lnTo>
                      <a:lnTo>
                        <a:pt x="31063" y="11947"/>
                      </a:lnTo>
                      <a:cubicBezTo>
                        <a:pt x="26881" y="11947"/>
                        <a:pt x="23895" y="12545"/>
                        <a:pt x="21505" y="13142"/>
                      </a:cubicBezTo>
                      <a:cubicBezTo>
                        <a:pt x="19713" y="13739"/>
                        <a:pt x="17921" y="14934"/>
                        <a:pt x="16726" y="17324"/>
                      </a:cubicBezTo>
                      <a:cubicBezTo>
                        <a:pt x="16129" y="18518"/>
                        <a:pt x="15532" y="19713"/>
                        <a:pt x="14934" y="21505"/>
                      </a:cubicBezTo>
                      <a:cubicBezTo>
                        <a:pt x="14337" y="22700"/>
                        <a:pt x="14337" y="25089"/>
                        <a:pt x="14337" y="28674"/>
                      </a:cubicBezTo>
                      <a:lnTo>
                        <a:pt x="47192" y="28674"/>
                      </a:lnTo>
                      <a:lnTo>
                        <a:pt x="47192" y="40621"/>
                      </a:lnTo>
                      <a:lnTo>
                        <a:pt x="13739" y="40621"/>
                      </a:lnTo>
                      <a:cubicBezTo>
                        <a:pt x="14337" y="46595"/>
                        <a:pt x="15532" y="50179"/>
                        <a:pt x="17921" y="52568"/>
                      </a:cubicBezTo>
                      <a:cubicBezTo>
                        <a:pt x="20310" y="54958"/>
                        <a:pt x="24492" y="56153"/>
                        <a:pt x="31063" y="56153"/>
                      </a:cubicBezTo>
                      <a:lnTo>
                        <a:pt x="47192" y="56153"/>
                      </a:lnTo>
                      <a:lnTo>
                        <a:pt x="47192" y="68100"/>
                      </a:lnTo>
                      <a:lnTo>
                        <a:pt x="31063" y="68100"/>
                      </a:lnTo>
                      <a:cubicBezTo>
                        <a:pt x="26881" y="68100"/>
                        <a:pt x="22700" y="67503"/>
                        <a:pt x="19116" y="66905"/>
                      </a:cubicBezTo>
                      <a:cubicBezTo>
                        <a:pt x="13739" y="65710"/>
                        <a:pt x="9558" y="63321"/>
                        <a:pt x="6571" y="59139"/>
                      </a:cubicBezTo>
                      <a:cubicBezTo>
                        <a:pt x="2389" y="53166"/>
                        <a:pt x="0" y="44803"/>
                        <a:pt x="0" y="34050"/>
                      </a:cubicBezTo>
                      <a:cubicBezTo>
                        <a:pt x="0" y="22103"/>
                        <a:pt x="2987" y="13142"/>
                        <a:pt x="9558" y="6571"/>
                      </a:cubicBezTo>
                      <a:cubicBezTo>
                        <a:pt x="11947" y="4182"/>
                        <a:pt x="13739" y="2987"/>
                        <a:pt x="16726" y="1792"/>
                      </a:cubicBezTo>
                      <a:cubicBezTo>
                        <a:pt x="19116" y="1195"/>
                        <a:pt x="22700" y="597"/>
                        <a:pt x="26881" y="597"/>
                      </a:cubicBezTo>
                      <a:lnTo>
                        <a:pt x="47192" y="5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8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59" name="手繪多邊形: 圖案 58">
                <a:extLst>
                  <a:ext uri="{FF2B5EF4-FFF2-40B4-BE49-F238E27FC236}">
                    <a16:creationId xmlns:a16="http://schemas.microsoft.com/office/drawing/2014/main" id="{08C57875-E441-46A2-BD16-1145C592F0E5}"/>
                  </a:ext>
                </a:extLst>
              </p:cNvPr>
              <p:cNvSpPr/>
              <p:nvPr/>
            </p:nvSpPr>
            <p:spPr>
              <a:xfrm>
                <a:off x="1527272" y="4099343"/>
                <a:ext cx="409195" cy="348265"/>
              </a:xfrm>
              <a:custGeom>
                <a:avLst/>
                <a:gdLst>
                  <a:gd name="connsiteX0" fmla="*/ 399638 w 409195"/>
                  <a:gd name="connsiteY0" fmla="*/ 347668 h 348265"/>
                  <a:gd name="connsiteX1" fmla="*/ 409196 w 409195"/>
                  <a:gd name="connsiteY1" fmla="*/ 347668 h 348265"/>
                  <a:gd name="connsiteX2" fmla="*/ 409196 w 409195"/>
                  <a:gd name="connsiteY2" fmla="*/ 338110 h 348265"/>
                  <a:gd name="connsiteX3" fmla="*/ 409196 w 409195"/>
                  <a:gd name="connsiteY3" fmla="*/ 83034 h 348265"/>
                  <a:gd name="connsiteX4" fmla="*/ 409196 w 409195"/>
                  <a:gd name="connsiteY4" fmla="*/ 73476 h 348265"/>
                  <a:gd name="connsiteX5" fmla="*/ 399638 w 409195"/>
                  <a:gd name="connsiteY5" fmla="*/ 73476 h 348265"/>
                  <a:gd name="connsiteX6" fmla="*/ 317799 w 409195"/>
                  <a:gd name="connsiteY6" fmla="*/ 73476 h 348265"/>
                  <a:gd name="connsiteX7" fmla="*/ 317799 w 409195"/>
                  <a:gd name="connsiteY7" fmla="*/ 45400 h 348265"/>
                  <a:gd name="connsiteX8" fmla="*/ 317799 w 409195"/>
                  <a:gd name="connsiteY8" fmla="*/ 35842 h 348265"/>
                  <a:gd name="connsiteX9" fmla="*/ 308241 w 409195"/>
                  <a:gd name="connsiteY9" fmla="*/ 35842 h 348265"/>
                  <a:gd name="connsiteX10" fmla="*/ 260451 w 409195"/>
                  <a:gd name="connsiteY10" fmla="*/ 35842 h 348265"/>
                  <a:gd name="connsiteX11" fmla="*/ 260451 w 409195"/>
                  <a:gd name="connsiteY11" fmla="*/ 8961 h 348265"/>
                  <a:gd name="connsiteX12" fmla="*/ 260451 w 409195"/>
                  <a:gd name="connsiteY12" fmla="*/ 0 h 348265"/>
                  <a:gd name="connsiteX13" fmla="*/ 250894 w 409195"/>
                  <a:gd name="connsiteY13" fmla="*/ 0 h 348265"/>
                  <a:gd name="connsiteX14" fmla="*/ 157705 w 409195"/>
                  <a:gd name="connsiteY14" fmla="*/ 0 h 348265"/>
                  <a:gd name="connsiteX15" fmla="*/ 148147 w 409195"/>
                  <a:gd name="connsiteY15" fmla="*/ 0 h 348265"/>
                  <a:gd name="connsiteX16" fmla="*/ 148147 w 409195"/>
                  <a:gd name="connsiteY16" fmla="*/ 9558 h 348265"/>
                  <a:gd name="connsiteX17" fmla="*/ 148147 w 409195"/>
                  <a:gd name="connsiteY17" fmla="*/ 35842 h 348265"/>
                  <a:gd name="connsiteX18" fmla="*/ 100357 w 409195"/>
                  <a:gd name="connsiteY18" fmla="*/ 35842 h 348265"/>
                  <a:gd name="connsiteX19" fmla="*/ 90800 w 409195"/>
                  <a:gd name="connsiteY19" fmla="*/ 35842 h 348265"/>
                  <a:gd name="connsiteX20" fmla="*/ 90800 w 409195"/>
                  <a:gd name="connsiteY20" fmla="*/ 45400 h 348265"/>
                  <a:gd name="connsiteX21" fmla="*/ 90800 w 409195"/>
                  <a:gd name="connsiteY21" fmla="*/ 74074 h 348265"/>
                  <a:gd name="connsiteX22" fmla="*/ 8960 w 409195"/>
                  <a:gd name="connsiteY22" fmla="*/ 74074 h 348265"/>
                  <a:gd name="connsiteX23" fmla="*/ 0 w 409195"/>
                  <a:gd name="connsiteY23" fmla="*/ 74074 h 348265"/>
                  <a:gd name="connsiteX24" fmla="*/ 0 w 409195"/>
                  <a:gd name="connsiteY24" fmla="*/ 83631 h 348265"/>
                  <a:gd name="connsiteX25" fmla="*/ 0 w 409195"/>
                  <a:gd name="connsiteY25" fmla="*/ 338708 h 348265"/>
                  <a:gd name="connsiteX26" fmla="*/ 0 w 409195"/>
                  <a:gd name="connsiteY26" fmla="*/ 348265 h 348265"/>
                  <a:gd name="connsiteX27" fmla="*/ 9558 w 409195"/>
                  <a:gd name="connsiteY27" fmla="*/ 348265 h 348265"/>
                  <a:gd name="connsiteX28" fmla="*/ 399638 w 409195"/>
                  <a:gd name="connsiteY28" fmla="*/ 348265 h 348265"/>
                  <a:gd name="connsiteX29" fmla="*/ 399638 w 409195"/>
                  <a:gd name="connsiteY29" fmla="*/ 347668 h 348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409195" h="348265">
                    <a:moveTo>
                      <a:pt x="399638" y="347668"/>
                    </a:moveTo>
                    <a:lnTo>
                      <a:pt x="409196" y="347668"/>
                    </a:lnTo>
                    <a:lnTo>
                      <a:pt x="409196" y="338110"/>
                    </a:lnTo>
                    <a:lnTo>
                      <a:pt x="409196" y="83034"/>
                    </a:lnTo>
                    <a:lnTo>
                      <a:pt x="409196" y="73476"/>
                    </a:lnTo>
                    <a:lnTo>
                      <a:pt x="399638" y="73476"/>
                    </a:lnTo>
                    <a:lnTo>
                      <a:pt x="317799" y="73476"/>
                    </a:lnTo>
                    <a:lnTo>
                      <a:pt x="317799" y="45400"/>
                    </a:lnTo>
                    <a:lnTo>
                      <a:pt x="317799" y="35842"/>
                    </a:lnTo>
                    <a:lnTo>
                      <a:pt x="308241" y="35842"/>
                    </a:lnTo>
                    <a:lnTo>
                      <a:pt x="260451" y="35842"/>
                    </a:lnTo>
                    <a:lnTo>
                      <a:pt x="260451" y="8961"/>
                    </a:lnTo>
                    <a:lnTo>
                      <a:pt x="260451" y="0"/>
                    </a:lnTo>
                    <a:lnTo>
                      <a:pt x="250894" y="0"/>
                    </a:lnTo>
                    <a:lnTo>
                      <a:pt x="157705" y="0"/>
                    </a:lnTo>
                    <a:lnTo>
                      <a:pt x="148147" y="0"/>
                    </a:lnTo>
                    <a:lnTo>
                      <a:pt x="148147" y="9558"/>
                    </a:lnTo>
                    <a:lnTo>
                      <a:pt x="148147" y="35842"/>
                    </a:lnTo>
                    <a:lnTo>
                      <a:pt x="100357" y="35842"/>
                    </a:lnTo>
                    <a:lnTo>
                      <a:pt x="90800" y="35842"/>
                    </a:lnTo>
                    <a:lnTo>
                      <a:pt x="90800" y="45400"/>
                    </a:lnTo>
                    <a:lnTo>
                      <a:pt x="90800" y="74074"/>
                    </a:lnTo>
                    <a:lnTo>
                      <a:pt x="8960" y="74074"/>
                    </a:lnTo>
                    <a:lnTo>
                      <a:pt x="0" y="74074"/>
                    </a:lnTo>
                    <a:lnTo>
                      <a:pt x="0" y="83631"/>
                    </a:lnTo>
                    <a:lnTo>
                      <a:pt x="0" y="338708"/>
                    </a:lnTo>
                    <a:lnTo>
                      <a:pt x="0" y="348265"/>
                    </a:lnTo>
                    <a:lnTo>
                      <a:pt x="9558" y="348265"/>
                    </a:lnTo>
                    <a:lnTo>
                      <a:pt x="399638" y="348265"/>
                    </a:lnTo>
                    <a:lnTo>
                      <a:pt x="399638" y="347668"/>
                    </a:lnTo>
                    <a:close/>
                  </a:path>
                </a:pathLst>
              </a:custGeom>
              <a:noFill/>
              <a:ln w="1016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03" name="群組 102">
              <a:extLst>
                <a:ext uri="{FF2B5EF4-FFF2-40B4-BE49-F238E27FC236}">
                  <a16:creationId xmlns:a16="http://schemas.microsoft.com/office/drawing/2014/main" id="{E30B1D5A-363A-43A3-A9C3-17EB08E5F036}"/>
                </a:ext>
              </a:extLst>
            </p:cNvPr>
            <p:cNvGrpSpPr/>
            <p:nvPr/>
          </p:nvGrpSpPr>
          <p:grpSpPr>
            <a:xfrm>
              <a:off x="2578653" y="3650362"/>
              <a:ext cx="492054" cy="319698"/>
              <a:chOff x="2549778" y="3824589"/>
              <a:chExt cx="492054" cy="319698"/>
            </a:xfrm>
            <a:effectLst>
              <a:outerShdw blurRad="279400" dist="177800" dir="7980000" algn="t" rotWithShape="0">
                <a:prstClr val="black">
                  <a:alpha val="19000"/>
                </a:prstClr>
              </a:outerShdw>
            </a:effectLst>
          </p:grpSpPr>
          <p:sp>
            <p:nvSpPr>
              <p:cNvPr id="61" name="手繪多邊形: 圖案 60">
                <a:extLst>
                  <a:ext uri="{FF2B5EF4-FFF2-40B4-BE49-F238E27FC236}">
                    <a16:creationId xmlns:a16="http://schemas.microsoft.com/office/drawing/2014/main" id="{AFF0DA16-BEDA-4679-B9E7-5716188327D0}"/>
                  </a:ext>
                </a:extLst>
              </p:cNvPr>
              <p:cNvSpPr/>
              <p:nvPr/>
            </p:nvSpPr>
            <p:spPr>
              <a:xfrm>
                <a:off x="2549778" y="3824589"/>
                <a:ext cx="492054" cy="319698"/>
              </a:xfrm>
              <a:custGeom>
                <a:avLst/>
                <a:gdLst>
                  <a:gd name="connsiteX0" fmla="*/ 117565 w 567188"/>
                  <a:gd name="connsiteY0" fmla="*/ 16884 h 368515"/>
                  <a:gd name="connsiteX1" fmla="*/ 117565 w 567188"/>
                  <a:gd name="connsiteY1" fmla="*/ 340813 h 368515"/>
                  <a:gd name="connsiteX2" fmla="*/ 83171 w 567188"/>
                  <a:gd name="connsiteY2" fmla="*/ 357697 h 368515"/>
                  <a:gd name="connsiteX3" fmla="*/ 83171 w 567188"/>
                  <a:gd name="connsiteY3" fmla="*/ 298915 h 368515"/>
                  <a:gd name="connsiteX4" fmla="*/ 83171 w 567188"/>
                  <a:gd name="connsiteY4" fmla="*/ 262020 h 368515"/>
                  <a:gd name="connsiteX5" fmla="*/ 83171 w 567188"/>
                  <a:gd name="connsiteY5" fmla="*/ 228876 h 368515"/>
                  <a:gd name="connsiteX6" fmla="*/ 73791 w 567188"/>
                  <a:gd name="connsiteY6" fmla="*/ 228876 h 368515"/>
                  <a:gd name="connsiteX7" fmla="*/ 55656 w 567188"/>
                  <a:gd name="connsiteY7" fmla="*/ 210741 h 368515"/>
                  <a:gd name="connsiteX8" fmla="*/ 55656 w 567188"/>
                  <a:gd name="connsiteY8" fmla="*/ 148832 h 368515"/>
                  <a:gd name="connsiteX9" fmla="*/ 73791 w 567188"/>
                  <a:gd name="connsiteY9" fmla="*/ 130697 h 368515"/>
                  <a:gd name="connsiteX10" fmla="*/ 83171 w 567188"/>
                  <a:gd name="connsiteY10" fmla="*/ 130697 h 368515"/>
                  <a:gd name="connsiteX11" fmla="*/ 83171 w 567188"/>
                  <a:gd name="connsiteY11" fmla="*/ 33769 h 368515"/>
                  <a:gd name="connsiteX12" fmla="*/ 16884 w 567188"/>
                  <a:gd name="connsiteY12" fmla="*/ 33769 h 368515"/>
                  <a:gd name="connsiteX13" fmla="*/ 0 w 567188"/>
                  <a:gd name="connsiteY13" fmla="*/ 16884 h 368515"/>
                  <a:gd name="connsiteX14" fmla="*/ 16884 w 567188"/>
                  <a:gd name="connsiteY14" fmla="*/ 0 h 368515"/>
                  <a:gd name="connsiteX15" fmla="*/ 100055 w 567188"/>
                  <a:gd name="connsiteY15" fmla="*/ 0 h 368515"/>
                  <a:gd name="connsiteX16" fmla="*/ 117565 w 567188"/>
                  <a:gd name="connsiteY16" fmla="*/ 16884 h 368515"/>
                  <a:gd name="connsiteX17" fmla="*/ 140703 w 567188"/>
                  <a:gd name="connsiteY17" fmla="*/ 48777 h 368515"/>
                  <a:gd name="connsiteX18" fmla="*/ 140703 w 567188"/>
                  <a:gd name="connsiteY18" fmla="*/ 327055 h 368515"/>
                  <a:gd name="connsiteX19" fmla="*/ 512158 w 567188"/>
                  <a:gd name="connsiteY19" fmla="*/ 327055 h 368515"/>
                  <a:gd name="connsiteX20" fmla="*/ 567189 w 567188"/>
                  <a:gd name="connsiteY20" fmla="*/ 272025 h 368515"/>
                  <a:gd name="connsiteX21" fmla="*/ 567189 w 567188"/>
                  <a:gd name="connsiteY21" fmla="*/ 147581 h 368515"/>
                  <a:gd name="connsiteX22" fmla="*/ 510907 w 567188"/>
                  <a:gd name="connsiteY22" fmla="*/ 93176 h 368515"/>
                  <a:gd name="connsiteX23" fmla="*/ 302042 w 567188"/>
                  <a:gd name="connsiteY23" fmla="*/ 93176 h 368515"/>
                  <a:gd name="connsiteX24" fmla="*/ 282031 w 567188"/>
                  <a:gd name="connsiteY24" fmla="*/ 49402 h 368515"/>
                  <a:gd name="connsiteX25" fmla="*/ 135700 w 567188"/>
                  <a:gd name="connsiteY25" fmla="*/ 48777 h 368515"/>
                  <a:gd name="connsiteX26" fmla="*/ 140703 w 567188"/>
                  <a:gd name="connsiteY26" fmla="*/ 48777 h 368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67188" h="368515">
                    <a:moveTo>
                      <a:pt x="117565" y="16884"/>
                    </a:moveTo>
                    <a:lnTo>
                      <a:pt x="117565" y="340813"/>
                    </a:lnTo>
                    <a:cubicBezTo>
                      <a:pt x="117565" y="340813"/>
                      <a:pt x="108810" y="389590"/>
                      <a:pt x="83171" y="357697"/>
                    </a:cubicBezTo>
                    <a:lnTo>
                      <a:pt x="83171" y="298915"/>
                    </a:lnTo>
                    <a:lnTo>
                      <a:pt x="83171" y="262020"/>
                    </a:lnTo>
                    <a:lnTo>
                      <a:pt x="83171" y="228876"/>
                    </a:lnTo>
                    <a:lnTo>
                      <a:pt x="73791" y="228876"/>
                    </a:lnTo>
                    <a:cubicBezTo>
                      <a:pt x="63785" y="228876"/>
                      <a:pt x="55656" y="220747"/>
                      <a:pt x="55656" y="210741"/>
                    </a:cubicBezTo>
                    <a:lnTo>
                      <a:pt x="55656" y="148832"/>
                    </a:lnTo>
                    <a:cubicBezTo>
                      <a:pt x="55656" y="138827"/>
                      <a:pt x="63785" y="130697"/>
                      <a:pt x="73791" y="130697"/>
                    </a:cubicBezTo>
                    <a:lnTo>
                      <a:pt x="83171" y="130697"/>
                    </a:lnTo>
                    <a:lnTo>
                      <a:pt x="83171" y="33769"/>
                    </a:lnTo>
                    <a:lnTo>
                      <a:pt x="16884" y="33769"/>
                    </a:lnTo>
                    <a:cubicBezTo>
                      <a:pt x="7504" y="33769"/>
                      <a:pt x="0" y="26264"/>
                      <a:pt x="0" y="16884"/>
                    </a:cubicBezTo>
                    <a:cubicBezTo>
                      <a:pt x="0" y="7504"/>
                      <a:pt x="7504" y="0"/>
                      <a:pt x="16884" y="0"/>
                    </a:cubicBezTo>
                    <a:lnTo>
                      <a:pt x="100055" y="0"/>
                    </a:lnTo>
                    <a:cubicBezTo>
                      <a:pt x="109435" y="0"/>
                      <a:pt x="117565" y="7504"/>
                      <a:pt x="117565" y="16884"/>
                    </a:cubicBezTo>
                    <a:close/>
                    <a:moveTo>
                      <a:pt x="140703" y="48777"/>
                    </a:moveTo>
                    <a:lnTo>
                      <a:pt x="140703" y="327055"/>
                    </a:lnTo>
                    <a:lnTo>
                      <a:pt x="512158" y="327055"/>
                    </a:lnTo>
                    <a:cubicBezTo>
                      <a:pt x="542175" y="327055"/>
                      <a:pt x="567189" y="302042"/>
                      <a:pt x="567189" y="272025"/>
                    </a:cubicBezTo>
                    <a:lnTo>
                      <a:pt x="567189" y="147581"/>
                    </a:lnTo>
                    <a:cubicBezTo>
                      <a:pt x="567189" y="117565"/>
                      <a:pt x="541549" y="93176"/>
                      <a:pt x="510907" y="93176"/>
                    </a:cubicBezTo>
                    <a:lnTo>
                      <a:pt x="302042" y="93176"/>
                    </a:lnTo>
                    <a:lnTo>
                      <a:pt x="282031" y="49402"/>
                    </a:lnTo>
                    <a:lnTo>
                      <a:pt x="135700" y="48777"/>
                    </a:lnTo>
                    <a:lnTo>
                      <a:pt x="140703" y="48777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grpSp>
            <p:nvGrpSpPr>
              <p:cNvPr id="62" name="圖形 43">
                <a:extLst>
                  <a:ext uri="{FF2B5EF4-FFF2-40B4-BE49-F238E27FC236}">
                    <a16:creationId xmlns:a16="http://schemas.microsoft.com/office/drawing/2014/main" id="{7AE5F32F-6984-4FCA-A30F-7B37D5BEAE9A}"/>
                  </a:ext>
                </a:extLst>
              </p:cNvPr>
              <p:cNvGrpSpPr/>
              <p:nvPr/>
            </p:nvGrpSpPr>
            <p:grpSpPr>
              <a:xfrm>
                <a:off x="2732613" y="3950997"/>
                <a:ext cx="237620" cy="103618"/>
                <a:chOff x="917579" y="4240942"/>
                <a:chExt cx="273901" cy="119440"/>
              </a:xfrm>
              <a:solidFill>
                <a:srgbClr val="AF1C22"/>
              </a:solidFill>
            </p:grpSpPr>
            <p:sp>
              <p:nvSpPr>
                <p:cNvPr id="63" name="手繪多邊形: 圖案 62">
                  <a:extLst>
                    <a:ext uri="{FF2B5EF4-FFF2-40B4-BE49-F238E27FC236}">
                      <a16:creationId xmlns:a16="http://schemas.microsoft.com/office/drawing/2014/main" id="{F10EE041-0644-49F8-88E9-D3A36E1DB741}"/>
                    </a:ext>
                  </a:extLst>
                </p:cNvPr>
                <p:cNvSpPr/>
                <p:nvPr/>
              </p:nvSpPr>
              <p:spPr>
                <a:xfrm>
                  <a:off x="917579" y="4242818"/>
                  <a:ext cx="72540" cy="115688"/>
                </a:xfrm>
                <a:custGeom>
                  <a:avLst/>
                  <a:gdLst>
                    <a:gd name="connsiteX0" fmla="*/ 33143 w 72540"/>
                    <a:gd name="connsiteY0" fmla="*/ 0 h 115688"/>
                    <a:gd name="connsiteX1" fmla="*/ 0 w 72540"/>
                    <a:gd name="connsiteY1" fmla="*/ 0 h 115688"/>
                    <a:gd name="connsiteX2" fmla="*/ 0 w 72540"/>
                    <a:gd name="connsiteY2" fmla="*/ 115689 h 115688"/>
                    <a:gd name="connsiteX3" fmla="*/ 18760 w 72540"/>
                    <a:gd name="connsiteY3" fmla="*/ 115689 h 115688"/>
                    <a:gd name="connsiteX4" fmla="*/ 18760 w 72540"/>
                    <a:gd name="connsiteY4" fmla="*/ 68788 h 115688"/>
                    <a:gd name="connsiteX5" fmla="*/ 31267 w 72540"/>
                    <a:gd name="connsiteY5" fmla="*/ 68788 h 115688"/>
                    <a:gd name="connsiteX6" fmla="*/ 72540 w 72540"/>
                    <a:gd name="connsiteY6" fmla="*/ 32518 h 115688"/>
                    <a:gd name="connsiteX7" fmla="*/ 33143 w 72540"/>
                    <a:gd name="connsiteY7" fmla="*/ 0 h 115688"/>
                    <a:gd name="connsiteX8" fmla="*/ 32518 w 72540"/>
                    <a:gd name="connsiteY8" fmla="*/ 54405 h 115688"/>
                    <a:gd name="connsiteX9" fmla="*/ 18760 w 72540"/>
                    <a:gd name="connsiteY9" fmla="*/ 54405 h 115688"/>
                    <a:gd name="connsiteX10" fmla="*/ 18760 w 72540"/>
                    <a:gd name="connsiteY10" fmla="*/ 15008 h 115688"/>
                    <a:gd name="connsiteX11" fmla="*/ 32518 w 72540"/>
                    <a:gd name="connsiteY11" fmla="*/ 15008 h 115688"/>
                    <a:gd name="connsiteX12" fmla="*/ 53780 w 72540"/>
                    <a:gd name="connsiteY12" fmla="*/ 33769 h 115688"/>
                    <a:gd name="connsiteX13" fmla="*/ 32518 w 72540"/>
                    <a:gd name="connsiteY13" fmla="*/ 54405 h 115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2540" h="115688">
                      <a:moveTo>
                        <a:pt x="33143" y="0"/>
                      </a:moveTo>
                      <a:lnTo>
                        <a:pt x="0" y="0"/>
                      </a:lnTo>
                      <a:lnTo>
                        <a:pt x="0" y="115689"/>
                      </a:lnTo>
                      <a:lnTo>
                        <a:pt x="18760" y="115689"/>
                      </a:lnTo>
                      <a:lnTo>
                        <a:pt x="18760" y="68788"/>
                      </a:lnTo>
                      <a:lnTo>
                        <a:pt x="31267" y="68788"/>
                      </a:lnTo>
                      <a:cubicBezTo>
                        <a:pt x="60033" y="68788"/>
                        <a:pt x="72540" y="58782"/>
                        <a:pt x="72540" y="32518"/>
                      </a:cubicBezTo>
                      <a:cubicBezTo>
                        <a:pt x="72540" y="5628"/>
                        <a:pt x="61284" y="0"/>
                        <a:pt x="33143" y="0"/>
                      </a:cubicBezTo>
                      <a:close/>
                      <a:moveTo>
                        <a:pt x="32518" y="54405"/>
                      </a:moveTo>
                      <a:lnTo>
                        <a:pt x="18760" y="54405"/>
                      </a:lnTo>
                      <a:lnTo>
                        <a:pt x="18760" y="15008"/>
                      </a:lnTo>
                      <a:lnTo>
                        <a:pt x="32518" y="15008"/>
                      </a:lnTo>
                      <a:cubicBezTo>
                        <a:pt x="48152" y="15008"/>
                        <a:pt x="53780" y="18760"/>
                        <a:pt x="53780" y="33769"/>
                      </a:cubicBezTo>
                      <a:cubicBezTo>
                        <a:pt x="54405" y="48152"/>
                        <a:pt x="47526" y="54405"/>
                        <a:pt x="32518" y="5440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2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手繪多邊形: 圖案 63">
                  <a:extLst>
                    <a:ext uri="{FF2B5EF4-FFF2-40B4-BE49-F238E27FC236}">
                      <a16:creationId xmlns:a16="http://schemas.microsoft.com/office/drawing/2014/main" id="{1CD06948-13F3-40C8-A31F-D136C9FB093E}"/>
                    </a:ext>
                  </a:extLst>
                </p:cNvPr>
                <p:cNvSpPr/>
                <p:nvPr/>
              </p:nvSpPr>
              <p:spPr>
                <a:xfrm>
                  <a:off x="1000125" y="4240942"/>
                  <a:ext cx="72540" cy="119440"/>
                </a:xfrm>
                <a:custGeom>
                  <a:avLst/>
                  <a:gdLst>
                    <a:gd name="connsiteX0" fmla="*/ 72540 w 72540"/>
                    <a:gd name="connsiteY0" fmla="*/ 115689 h 119440"/>
                    <a:gd name="connsiteX1" fmla="*/ 45025 w 72540"/>
                    <a:gd name="connsiteY1" fmla="*/ 119441 h 119440"/>
                    <a:gd name="connsiteX2" fmla="*/ 0 w 72540"/>
                    <a:gd name="connsiteY2" fmla="*/ 60033 h 119440"/>
                    <a:gd name="connsiteX3" fmla="*/ 46276 w 72540"/>
                    <a:gd name="connsiteY3" fmla="*/ 0 h 119440"/>
                    <a:gd name="connsiteX4" fmla="*/ 71915 w 72540"/>
                    <a:gd name="connsiteY4" fmla="*/ 3752 h 119440"/>
                    <a:gd name="connsiteX5" fmla="*/ 69413 w 72540"/>
                    <a:gd name="connsiteY5" fmla="*/ 18135 h 119440"/>
                    <a:gd name="connsiteX6" fmla="*/ 47526 w 72540"/>
                    <a:gd name="connsiteY6" fmla="*/ 15008 h 119440"/>
                    <a:gd name="connsiteX7" fmla="*/ 18760 w 72540"/>
                    <a:gd name="connsiteY7" fmla="*/ 59408 h 119440"/>
                    <a:gd name="connsiteX8" fmla="*/ 47526 w 72540"/>
                    <a:gd name="connsiteY8" fmla="*/ 104433 h 119440"/>
                    <a:gd name="connsiteX9" fmla="*/ 69413 w 72540"/>
                    <a:gd name="connsiteY9" fmla="*/ 100681 h 119440"/>
                    <a:gd name="connsiteX10" fmla="*/ 72540 w 72540"/>
                    <a:gd name="connsiteY10" fmla="*/ 115689 h 119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540" h="119440">
                      <a:moveTo>
                        <a:pt x="72540" y="115689"/>
                      </a:moveTo>
                      <a:cubicBezTo>
                        <a:pt x="64411" y="117565"/>
                        <a:pt x="54405" y="119441"/>
                        <a:pt x="45025" y="119441"/>
                      </a:cubicBezTo>
                      <a:cubicBezTo>
                        <a:pt x="14383" y="119441"/>
                        <a:pt x="0" y="109435"/>
                        <a:pt x="0" y="60033"/>
                      </a:cubicBezTo>
                      <a:cubicBezTo>
                        <a:pt x="0" y="11256"/>
                        <a:pt x="16884" y="0"/>
                        <a:pt x="46276" y="0"/>
                      </a:cubicBezTo>
                      <a:cubicBezTo>
                        <a:pt x="55030" y="0"/>
                        <a:pt x="64411" y="1251"/>
                        <a:pt x="71915" y="3752"/>
                      </a:cubicBezTo>
                      <a:lnTo>
                        <a:pt x="69413" y="18135"/>
                      </a:lnTo>
                      <a:cubicBezTo>
                        <a:pt x="62535" y="16259"/>
                        <a:pt x="55030" y="15008"/>
                        <a:pt x="47526" y="15008"/>
                      </a:cubicBezTo>
                      <a:cubicBezTo>
                        <a:pt x="28141" y="15008"/>
                        <a:pt x="18760" y="21262"/>
                        <a:pt x="18760" y="59408"/>
                      </a:cubicBezTo>
                      <a:cubicBezTo>
                        <a:pt x="18760" y="98179"/>
                        <a:pt x="27515" y="104433"/>
                        <a:pt x="47526" y="104433"/>
                      </a:cubicBezTo>
                      <a:cubicBezTo>
                        <a:pt x="54405" y="104433"/>
                        <a:pt x="61909" y="103182"/>
                        <a:pt x="69413" y="100681"/>
                      </a:cubicBezTo>
                      <a:lnTo>
                        <a:pt x="72540" y="1156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2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手繪多邊形: 圖案 64">
                  <a:extLst>
                    <a:ext uri="{FF2B5EF4-FFF2-40B4-BE49-F238E27FC236}">
                      <a16:creationId xmlns:a16="http://schemas.microsoft.com/office/drawing/2014/main" id="{DF4C0DD2-0CB1-4E1B-8D05-443A8A4B7E5B}"/>
                    </a:ext>
                  </a:extLst>
                </p:cNvPr>
                <p:cNvSpPr/>
                <p:nvPr/>
              </p:nvSpPr>
              <p:spPr>
                <a:xfrm>
                  <a:off x="1087048" y="4242818"/>
                  <a:ext cx="18760" cy="115688"/>
                </a:xfrm>
                <a:custGeom>
                  <a:avLst/>
                  <a:gdLst>
                    <a:gd name="connsiteX0" fmla="*/ 0 w 18760"/>
                    <a:gd name="connsiteY0" fmla="*/ 0 h 115688"/>
                    <a:gd name="connsiteX1" fmla="*/ 18760 w 18760"/>
                    <a:gd name="connsiteY1" fmla="*/ 0 h 115688"/>
                    <a:gd name="connsiteX2" fmla="*/ 18760 w 18760"/>
                    <a:gd name="connsiteY2" fmla="*/ 115689 h 115688"/>
                    <a:gd name="connsiteX3" fmla="*/ 0 w 18760"/>
                    <a:gd name="connsiteY3" fmla="*/ 115689 h 115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760" h="115688">
                      <a:moveTo>
                        <a:pt x="0" y="0"/>
                      </a:moveTo>
                      <a:lnTo>
                        <a:pt x="18760" y="0"/>
                      </a:lnTo>
                      <a:lnTo>
                        <a:pt x="18760" y="115689"/>
                      </a:lnTo>
                      <a:lnTo>
                        <a:pt x="0" y="1156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2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手繪多邊形: 圖案 65">
                  <a:extLst>
                    <a:ext uri="{FF2B5EF4-FFF2-40B4-BE49-F238E27FC236}">
                      <a16:creationId xmlns:a16="http://schemas.microsoft.com/office/drawing/2014/main" id="{80557291-327D-404C-940D-EA98E6481402}"/>
                    </a:ext>
                  </a:extLst>
                </p:cNvPr>
                <p:cNvSpPr/>
                <p:nvPr/>
              </p:nvSpPr>
              <p:spPr>
                <a:xfrm>
                  <a:off x="1123943" y="4274085"/>
                  <a:ext cx="67537" cy="85672"/>
                </a:xfrm>
                <a:custGeom>
                  <a:avLst/>
                  <a:gdLst>
                    <a:gd name="connsiteX0" fmla="*/ 67537 w 67537"/>
                    <a:gd name="connsiteY0" fmla="*/ 37521 h 85672"/>
                    <a:gd name="connsiteX1" fmla="*/ 36270 w 67537"/>
                    <a:gd name="connsiteY1" fmla="*/ 0 h 85672"/>
                    <a:gd name="connsiteX2" fmla="*/ 0 w 67537"/>
                    <a:gd name="connsiteY2" fmla="*/ 43774 h 85672"/>
                    <a:gd name="connsiteX3" fmla="*/ 36895 w 67537"/>
                    <a:gd name="connsiteY3" fmla="*/ 85672 h 85672"/>
                    <a:gd name="connsiteX4" fmla="*/ 64411 w 67537"/>
                    <a:gd name="connsiteY4" fmla="*/ 82546 h 85672"/>
                    <a:gd name="connsiteX5" fmla="*/ 62535 w 67537"/>
                    <a:gd name="connsiteY5" fmla="*/ 68788 h 85672"/>
                    <a:gd name="connsiteX6" fmla="*/ 40022 w 67537"/>
                    <a:gd name="connsiteY6" fmla="*/ 71915 h 85672"/>
                    <a:gd name="connsiteX7" fmla="*/ 18135 w 67537"/>
                    <a:gd name="connsiteY7" fmla="*/ 48152 h 85672"/>
                    <a:gd name="connsiteX8" fmla="*/ 66912 w 67537"/>
                    <a:gd name="connsiteY8" fmla="*/ 48152 h 85672"/>
                    <a:gd name="connsiteX9" fmla="*/ 67537 w 67537"/>
                    <a:gd name="connsiteY9" fmla="*/ 37521 h 85672"/>
                    <a:gd name="connsiteX10" fmla="*/ 18135 w 67537"/>
                    <a:gd name="connsiteY10" fmla="*/ 36270 h 85672"/>
                    <a:gd name="connsiteX11" fmla="*/ 35019 w 67537"/>
                    <a:gd name="connsiteY11" fmla="*/ 14383 h 85672"/>
                    <a:gd name="connsiteX12" fmla="*/ 50653 w 67537"/>
                    <a:gd name="connsiteY12" fmla="*/ 36270 h 85672"/>
                    <a:gd name="connsiteX13" fmla="*/ 18135 w 67537"/>
                    <a:gd name="connsiteY13" fmla="*/ 36270 h 85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7537" h="85672">
                      <a:moveTo>
                        <a:pt x="67537" y="37521"/>
                      </a:moveTo>
                      <a:cubicBezTo>
                        <a:pt x="67537" y="7504"/>
                        <a:pt x="58157" y="0"/>
                        <a:pt x="36270" y="0"/>
                      </a:cubicBezTo>
                      <a:cubicBezTo>
                        <a:pt x="14383" y="0"/>
                        <a:pt x="0" y="10006"/>
                        <a:pt x="0" y="43774"/>
                      </a:cubicBezTo>
                      <a:cubicBezTo>
                        <a:pt x="0" y="78793"/>
                        <a:pt x="13758" y="85672"/>
                        <a:pt x="36895" y="85672"/>
                      </a:cubicBezTo>
                      <a:cubicBezTo>
                        <a:pt x="46901" y="85672"/>
                        <a:pt x="55656" y="84422"/>
                        <a:pt x="64411" y="82546"/>
                      </a:cubicBezTo>
                      <a:lnTo>
                        <a:pt x="62535" y="68788"/>
                      </a:lnTo>
                      <a:cubicBezTo>
                        <a:pt x="55030" y="70664"/>
                        <a:pt x="48152" y="71915"/>
                        <a:pt x="40022" y="71915"/>
                      </a:cubicBezTo>
                      <a:cubicBezTo>
                        <a:pt x="25014" y="71915"/>
                        <a:pt x="18760" y="68788"/>
                        <a:pt x="18135" y="48152"/>
                      </a:cubicBezTo>
                      <a:lnTo>
                        <a:pt x="66912" y="48152"/>
                      </a:lnTo>
                      <a:cubicBezTo>
                        <a:pt x="67537" y="44399"/>
                        <a:pt x="67537" y="41273"/>
                        <a:pt x="67537" y="37521"/>
                      </a:cubicBezTo>
                      <a:close/>
                      <a:moveTo>
                        <a:pt x="18135" y="36270"/>
                      </a:moveTo>
                      <a:cubicBezTo>
                        <a:pt x="18760" y="18760"/>
                        <a:pt x="24388" y="14383"/>
                        <a:pt x="35019" y="14383"/>
                      </a:cubicBezTo>
                      <a:cubicBezTo>
                        <a:pt x="46276" y="14383"/>
                        <a:pt x="50653" y="18135"/>
                        <a:pt x="50653" y="36270"/>
                      </a:cubicBezTo>
                      <a:lnTo>
                        <a:pt x="18135" y="3627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2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67" name="圖形 48">
              <a:extLst>
                <a:ext uri="{FF2B5EF4-FFF2-40B4-BE49-F238E27FC236}">
                  <a16:creationId xmlns:a16="http://schemas.microsoft.com/office/drawing/2014/main" id="{7F993D93-D8DF-4AD1-9ACC-7D64DADEAEC3}"/>
                </a:ext>
              </a:extLst>
            </p:cNvPr>
            <p:cNvGrpSpPr/>
            <p:nvPr/>
          </p:nvGrpSpPr>
          <p:grpSpPr>
            <a:xfrm>
              <a:off x="1219377" y="3668326"/>
              <a:ext cx="267778" cy="268382"/>
              <a:chOff x="1668508" y="3618697"/>
              <a:chExt cx="308666" cy="309363"/>
            </a:xfrm>
            <a:effectLst>
              <a:outerShdw blurRad="279400" dist="177800" dir="7980000" algn="t" rotWithShape="0">
                <a:prstClr val="black">
                  <a:alpha val="19000"/>
                </a:prstClr>
              </a:outerShdw>
            </a:effectLst>
          </p:grpSpPr>
          <p:grpSp>
            <p:nvGrpSpPr>
              <p:cNvPr id="68" name="圖形 48">
                <a:extLst>
                  <a:ext uri="{FF2B5EF4-FFF2-40B4-BE49-F238E27FC236}">
                    <a16:creationId xmlns:a16="http://schemas.microsoft.com/office/drawing/2014/main" id="{7F993D93-D8DF-4AD1-9ACC-7D64DADEAEC3}"/>
                  </a:ext>
                </a:extLst>
              </p:cNvPr>
              <p:cNvGrpSpPr/>
              <p:nvPr/>
            </p:nvGrpSpPr>
            <p:grpSpPr>
              <a:xfrm>
                <a:off x="1684987" y="3725813"/>
                <a:ext cx="277154" cy="102621"/>
                <a:chOff x="1684987" y="3725813"/>
                <a:chExt cx="277154" cy="102621"/>
              </a:xfrm>
              <a:solidFill>
                <a:srgbClr val="B1262B"/>
              </a:solidFill>
            </p:grpSpPr>
            <p:sp>
              <p:nvSpPr>
                <p:cNvPr id="69" name="手繪多邊形: 圖案 68">
                  <a:extLst>
                    <a:ext uri="{FF2B5EF4-FFF2-40B4-BE49-F238E27FC236}">
                      <a16:creationId xmlns:a16="http://schemas.microsoft.com/office/drawing/2014/main" id="{A54937F1-6A4B-4CAF-A994-C8C4C366E0CC}"/>
                    </a:ext>
                  </a:extLst>
                </p:cNvPr>
                <p:cNvSpPr/>
                <p:nvPr/>
              </p:nvSpPr>
              <p:spPr>
                <a:xfrm>
                  <a:off x="1684987" y="3753528"/>
                  <a:ext cx="77902" cy="72659"/>
                </a:xfrm>
                <a:custGeom>
                  <a:avLst/>
                  <a:gdLst>
                    <a:gd name="connsiteX0" fmla="*/ 749 w 77902"/>
                    <a:gd name="connsiteY0" fmla="*/ 0 h 72659"/>
                    <a:gd name="connsiteX1" fmla="*/ 23221 w 77902"/>
                    <a:gd name="connsiteY1" fmla="*/ 0 h 72659"/>
                    <a:gd name="connsiteX2" fmla="*/ 38951 w 77902"/>
                    <a:gd name="connsiteY2" fmla="*/ 21723 h 72659"/>
                    <a:gd name="connsiteX3" fmla="*/ 53933 w 77902"/>
                    <a:gd name="connsiteY3" fmla="*/ 0 h 72659"/>
                    <a:gd name="connsiteX4" fmla="*/ 77903 w 77902"/>
                    <a:gd name="connsiteY4" fmla="*/ 0 h 72659"/>
                    <a:gd name="connsiteX5" fmla="*/ 50187 w 77902"/>
                    <a:gd name="connsiteY5" fmla="*/ 36704 h 72659"/>
                    <a:gd name="connsiteX6" fmla="*/ 77903 w 77902"/>
                    <a:gd name="connsiteY6" fmla="*/ 72659 h 72659"/>
                    <a:gd name="connsiteX7" fmla="*/ 53933 w 77902"/>
                    <a:gd name="connsiteY7" fmla="*/ 72659 h 72659"/>
                    <a:gd name="connsiteX8" fmla="*/ 38951 w 77902"/>
                    <a:gd name="connsiteY8" fmla="*/ 51685 h 72659"/>
                    <a:gd name="connsiteX9" fmla="*/ 23221 w 77902"/>
                    <a:gd name="connsiteY9" fmla="*/ 72659 h 72659"/>
                    <a:gd name="connsiteX10" fmla="*/ 0 w 77902"/>
                    <a:gd name="connsiteY10" fmla="*/ 72659 h 72659"/>
                    <a:gd name="connsiteX11" fmla="*/ 27715 w 77902"/>
                    <a:gd name="connsiteY11" fmla="*/ 36704 h 72659"/>
                    <a:gd name="connsiteX12" fmla="*/ 749 w 77902"/>
                    <a:gd name="connsiteY12" fmla="*/ 0 h 72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7902" h="72659">
                      <a:moveTo>
                        <a:pt x="749" y="0"/>
                      </a:moveTo>
                      <a:lnTo>
                        <a:pt x="23221" y="0"/>
                      </a:lnTo>
                      <a:lnTo>
                        <a:pt x="38951" y="21723"/>
                      </a:lnTo>
                      <a:lnTo>
                        <a:pt x="53933" y="0"/>
                      </a:lnTo>
                      <a:lnTo>
                        <a:pt x="77903" y="0"/>
                      </a:lnTo>
                      <a:lnTo>
                        <a:pt x="50187" y="36704"/>
                      </a:lnTo>
                      <a:lnTo>
                        <a:pt x="77903" y="72659"/>
                      </a:lnTo>
                      <a:lnTo>
                        <a:pt x="53933" y="72659"/>
                      </a:lnTo>
                      <a:lnTo>
                        <a:pt x="38951" y="51685"/>
                      </a:lnTo>
                      <a:lnTo>
                        <a:pt x="23221" y="72659"/>
                      </a:lnTo>
                      <a:lnTo>
                        <a:pt x="0" y="72659"/>
                      </a:lnTo>
                      <a:lnTo>
                        <a:pt x="27715" y="36704"/>
                      </a:lnTo>
                      <a:lnTo>
                        <a:pt x="749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48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手繪多邊形: 圖案 69">
                  <a:extLst>
                    <a:ext uri="{FF2B5EF4-FFF2-40B4-BE49-F238E27FC236}">
                      <a16:creationId xmlns:a16="http://schemas.microsoft.com/office/drawing/2014/main" id="{6EB3ABA5-65B0-4D99-ADC7-EEBB3462BE83}"/>
                    </a:ext>
                  </a:extLst>
                </p:cNvPr>
                <p:cNvSpPr/>
                <p:nvPr/>
              </p:nvSpPr>
              <p:spPr>
                <a:xfrm>
                  <a:off x="1765886" y="3725813"/>
                  <a:ext cx="94382" cy="102621"/>
                </a:xfrm>
                <a:custGeom>
                  <a:avLst/>
                  <a:gdLst>
                    <a:gd name="connsiteX0" fmla="*/ 0 w 94382"/>
                    <a:gd name="connsiteY0" fmla="*/ 26217 h 102621"/>
                    <a:gd name="connsiteX1" fmla="*/ 16479 w 94382"/>
                    <a:gd name="connsiteY1" fmla="*/ 2247 h 102621"/>
                    <a:gd name="connsiteX2" fmla="*/ 44944 w 94382"/>
                    <a:gd name="connsiteY2" fmla="*/ 0 h 102621"/>
                    <a:gd name="connsiteX3" fmla="*/ 78652 w 94382"/>
                    <a:gd name="connsiteY3" fmla="*/ 2996 h 102621"/>
                    <a:gd name="connsiteX4" fmla="*/ 94382 w 94382"/>
                    <a:gd name="connsiteY4" fmla="*/ 28464 h 102621"/>
                    <a:gd name="connsiteX5" fmla="*/ 78652 w 94382"/>
                    <a:gd name="connsiteY5" fmla="*/ 51685 h 102621"/>
                    <a:gd name="connsiteX6" fmla="*/ 88390 w 94382"/>
                    <a:gd name="connsiteY6" fmla="*/ 59176 h 102621"/>
                    <a:gd name="connsiteX7" fmla="*/ 93633 w 94382"/>
                    <a:gd name="connsiteY7" fmla="*/ 74906 h 102621"/>
                    <a:gd name="connsiteX8" fmla="*/ 85393 w 94382"/>
                    <a:gd name="connsiteY8" fmla="*/ 95131 h 102621"/>
                    <a:gd name="connsiteX9" fmla="*/ 49438 w 94382"/>
                    <a:gd name="connsiteY9" fmla="*/ 102622 h 102621"/>
                    <a:gd name="connsiteX10" fmla="*/ 29963 w 94382"/>
                    <a:gd name="connsiteY10" fmla="*/ 101873 h 102621"/>
                    <a:gd name="connsiteX11" fmla="*/ 8989 w 94382"/>
                    <a:gd name="connsiteY11" fmla="*/ 94382 h 102621"/>
                    <a:gd name="connsiteX12" fmla="*/ 0 w 94382"/>
                    <a:gd name="connsiteY12" fmla="*/ 74906 h 102621"/>
                    <a:gd name="connsiteX13" fmla="*/ 5243 w 94382"/>
                    <a:gd name="connsiteY13" fmla="*/ 59176 h 102621"/>
                    <a:gd name="connsiteX14" fmla="*/ 14981 w 94382"/>
                    <a:gd name="connsiteY14" fmla="*/ 51685 h 102621"/>
                    <a:gd name="connsiteX15" fmla="*/ 0 w 94382"/>
                    <a:gd name="connsiteY15" fmla="*/ 26217 h 102621"/>
                    <a:gd name="connsiteX16" fmla="*/ 30712 w 94382"/>
                    <a:gd name="connsiteY16" fmla="*/ 17978 h 102621"/>
                    <a:gd name="connsiteX17" fmla="*/ 23970 w 94382"/>
                    <a:gd name="connsiteY17" fmla="*/ 29214 h 102621"/>
                    <a:gd name="connsiteX18" fmla="*/ 31461 w 94382"/>
                    <a:gd name="connsiteY18" fmla="*/ 41199 h 102621"/>
                    <a:gd name="connsiteX19" fmla="*/ 47940 w 94382"/>
                    <a:gd name="connsiteY19" fmla="*/ 41948 h 102621"/>
                    <a:gd name="connsiteX20" fmla="*/ 65918 w 94382"/>
                    <a:gd name="connsiteY20" fmla="*/ 40449 h 102621"/>
                    <a:gd name="connsiteX21" fmla="*/ 71910 w 94382"/>
                    <a:gd name="connsiteY21" fmla="*/ 29963 h 102621"/>
                    <a:gd name="connsiteX22" fmla="*/ 63670 w 94382"/>
                    <a:gd name="connsiteY22" fmla="*/ 17978 h 102621"/>
                    <a:gd name="connsiteX23" fmla="*/ 47940 w 94382"/>
                    <a:gd name="connsiteY23" fmla="*/ 17228 h 102621"/>
                    <a:gd name="connsiteX24" fmla="*/ 30712 w 94382"/>
                    <a:gd name="connsiteY24" fmla="*/ 17978 h 102621"/>
                    <a:gd name="connsiteX25" fmla="*/ 30712 w 94382"/>
                    <a:gd name="connsiteY25" fmla="*/ 59925 h 102621"/>
                    <a:gd name="connsiteX26" fmla="*/ 23970 w 94382"/>
                    <a:gd name="connsiteY26" fmla="*/ 71161 h 102621"/>
                    <a:gd name="connsiteX27" fmla="*/ 31461 w 94382"/>
                    <a:gd name="connsiteY27" fmla="*/ 83146 h 102621"/>
                    <a:gd name="connsiteX28" fmla="*/ 47940 w 94382"/>
                    <a:gd name="connsiteY28" fmla="*/ 83895 h 102621"/>
                    <a:gd name="connsiteX29" fmla="*/ 65169 w 94382"/>
                    <a:gd name="connsiteY29" fmla="*/ 82397 h 102621"/>
                    <a:gd name="connsiteX30" fmla="*/ 71161 w 94382"/>
                    <a:gd name="connsiteY30" fmla="*/ 71161 h 102621"/>
                    <a:gd name="connsiteX31" fmla="*/ 62921 w 94382"/>
                    <a:gd name="connsiteY31" fmla="*/ 59176 h 102621"/>
                    <a:gd name="connsiteX32" fmla="*/ 47191 w 94382"/>
                    <a:gd name="connsiteY32" fmla="*/ 58427 h 102621"/>
                    <a:gd name="connsiteX33" fmla="*/ 30712 w 94382"/>
                    <a:gd name="connsiteY33" fmla="*/ 59925 h 1026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94382" h="102621">
                      <a:moveTo>
                        <a:pt x="0" y="26217"/>
                      </a:moveTo>
                      <a:cubicBezTo>
                        <a:pt x="0" y="14232"/>
                        <a:pt x="5243" y="5993"/>
                        <a:pt x="16479" y="2247"/>
                      </a:cubicBezTo>
                      <a:cubicBezTo>
                        <a:pt x="21723" y="0"/>
                        <a:pt x="27715" y="0"/>
                        <a:pt x="44944" y="0"/>
                      </a:cubicBezTo>
                      <a:cubicBezTo>
                        <a:pt x="67416" y="0"/>
                        <a:pt x="73408" y="749"/>
                        <a:pt x="78652" y="2996"/>
                      </a:cubicBezTo>
                      <a:cubicBezTo>
                        <a:pt x="88390" y="6742"/>
                        <a:pt x="94382" y="16479"/>
                        <a:pt x="94382" y="28464"/>
                      </a:cubicBezTo>
                      <a:cubicBezTo>
                        <a:pt x="94382" y="39700"/>
                        <a:pt x="89888" y="47191"/>
                        <a:pt x="78652" y="51685"/>
                      </a:cubicBezTo>
                      <a:cubicBezTo>
                        <a:pt x="83895" y="54682"/>
                        <a:pt x="86142" y="56180"/>
                        <a:pt x="88390" y="59176"/>
                      </a:cubicBezTo>
                      <a:cubicBezTo>
                        <a:pt x="91386" y="62921"/>
                        <a:pt x="93633" y="68914"/>
                        <a:pt x="93633" y="74906"/>
                      </a:cubicBezTo>
                      <a:cubicBezTo>
                        <a:pt x="93633" y="81648"/>
                        <a:pt x="90637" y="89139"/>
                        <a:pt x="85393" y="95131"/>
                      </a:cubicBezTo>
                      <a:cubicBezTo>
                        <a:pt x="79401" y="101124"/>
                        <a:pt x="71161" y="102622"/>
                        <a:pt x="49438" y="102622"/>
                      </a:cubicBezTo>
                      <a:cubicBezTo>
                        <a:pt x="44195" y="102622"/>
                        <a:pt x="34457" y="102622"/>
                        <a:pt x="29963" y="101873"/>
                      </a:cubicBezTo>
                      <a:cubicBezTo>
                        <a:pt x="20225" y="101873"/>
                        <a:pt x="13483" y="99626"/>
                        <a:pt x="8989" y="94382"/>
                      </a:cubicBezTo>
                      <a:cubicBezTo>
                        <a:pt x="3745" y="89139"/>
                        <a:pt x="0" y="82397"/>
                        <a:pt x="0" y="74906"/>
                      </a:cubicBezTo>
                      <a:cubicBezTo>
                        <a:pt x="0" y="69663"/>
                        <a:pt x="2247" y="63670"/>
                        <a:pt x="5243" y="59176"/>
                      </a:cubicBezTo>
                      <a:cubicBezTo>
                        <a:pt x="7491" y="56180"/>
                        <a:pt x="9738" y="54682"/>
                        <a:pt x="14981" y="51685"/>
                      </a:cubicBezTo>
                      <a:cubicBezTo>
                        <a:pt x="3745" y="44195"/>
                        <a:pt x="0" y="37453"/>
                        <a:pt x="0" y="26217"/>
                      </a:cubicBezTo>
                      <a:close/>
                      <a:moveTo>
                        <a:pt x="30712" y="17978"/>
                      </a:moveTo>
                      <a:cubicBezTo>
                        <a:pt x="26217" y="19476"/>
                        <a:pt x="23970" y="23221"/>
                        <a:pt x="23970" y="29214"/>
                      </a:cubicBezTo>
                      <a:cubicBezTo>
                        <a:pt x="23970" y="35955"/>
                        <a:pt x="26217" y="39700"/>
                        <a:pt x="31461" y="41199"/>
                      </a:cubicBezTo>
                      <a:cubicBezTo>
                        <a:pt x="33708" y="41948"/>
                        <a:pt x="33708" y="41948"/>
                        <a:pt x="47940" y="41948"/>
                      </a:cubicBezTo>
                      <a:cubicBezTo>
                        <a:pt x="62921" y="41948"/>
                        <a:pt x="62921" y="41948"/>
                        <a:pt x="65918" y="40449"/>
                      </a:cubicBezTo>
                      <a:cubicBezTo>
                        <a:pt x="69663" y="38951"/>
                        <a:pt x="71910" y="35206"/>
                        <a:pt x="71910" y="29963"/>
                      </a:cubicBezTo>
                      <a:cubicBezTo>
                        <a:pt x="71910" y="23221"/>
                        <a:pt x="68914" y="19476"/>
                        <a:pt x="63670" y="17978"/>
                      </a:cubicBezTo>
                      <a:cubicBezTo>
                        <a:pt x="61423" y="17228"/>
                        <a:pt x="54682" y="17228"/>
                        <a:pt x="47940" y="17228"/>
                      </a:cubicBezTo>
                      <a:cubicBezTo>
                        <a:pt x="38951" y="16479"/>
                        <a:pt x="32959" y="17228"/>
                        <a:pt x="30712" y="17978"/>
                      </a:cubicBezTo>
                      <a:close/>
                      <a:moveTo>
                        <a:pt x="30712" y="59925"/>
                      </a:moveTo>
                      <a:cubicBezTo>
                        <a:pt x="26217" y="61423"/>
                        <a:pt x="23970" y="65169"/>
                        <a:pt x="23970" y="71161"/>
                      </a:cubicBezTo>
                      <a:cubicBezTo>
                        <a:pt x="23970" y="77903"/>
                        <a:pt x="26217" y="81648"/>
                        <a:pt x="31461" y="83146"/>
                      </a:cubicBezTo>
                      <a:cubicBezTo>
                        <a:pt x="33708" y="83895"/>
                        <a:pt x="33708" y="83895"/>
                        <a:pt x="47940" y="83895"/>
                      </a:cubicBezTo>
                      <a:cubicBezTo>
                        <a:pt x="62921" y="83895"/>
                        <a:pt x="62921" y="83895"/>
                        <a:pt x="65169" y="82397"/>
                      </a:cubicBezTo>
                      <a:cubicBezTo>
                        <a:pt x="68914" y="80899"/>
                        <a:pt x="71161" y="77154"/>
                        <a:pt x="71161" y="71161"/>
                      </a:cubicBezTo>
                      <a:cubicBezTo>
                        <a:pt x="71161" y="64420"/>
                        <a:pt x="68165" y="60674"/>
                        <a:pt x="62921" y="59176"/>
                      </a:cubicBezTo>
                      <a:cubicBezTo>
                        <a:pt x="61423" y="58427"/>
                        <a:pt x="53933" y="58427"/>
                        <a:pt x="47191" y="58427"/>
                      </a:cubicBezTo>
                      <a:cubicBezTo>
                        <a:pt x="38951" y="58427"/>
                        <a:pt x="32959" y="59176"/>
                        <a:pt x="30712" y="5992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48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手繪多邊形: 圖案 70">
                  <a:extLst>
                    <a:ext uri="{FF2B5EF4-FFF2-40B4-BE49-F238E27FC236}">
                      <a16:creationId xmlns:a16="http://schemas.microsoft.com/office/drawing/2014/main" id="{4FA58226-C05D-41ED-86D0-4A5587107003}"/>
                    </a:ext>
                  </a:extLst>
                </p:cNvPr>
                <p:cNvSpPr/>
                <p:nvPr/>
              </p:nvSpPr>
              <p:spPr>
                <a:xfrm>
                  <a:off x="1868508" y="3726562"/>
                  <a:ext cx="93633" cy="100374"/>
                </a:xfrm>
                <a:custGeom>
                  <a:avLst/>
                  <a:gdLst>
                    <a:gd name="connsiteX0" fmla="*/ 57678 w 93633"/>
                    <a:gd name="connsiteY0" fmla="*/ 41199 h 100374"/>
                    <a:gd name="connsiteX1" fmla="*/ 83895 w 93633"/>
                    <a:gd name="connsiteY1" fmla="*/ 46442 h 100374"/>
                    <a:gd name="connsiteX2" fmla="*/ 93633 w 93633"/>
                    <a:gd name="connsiteY2" fmla="*/ 68914 h 100374"/>
                    <a:gd name="connsiteX3" fmla="*/ 78652 w 93633"/>
                    <a:gd name="connsiteY3" fmla="*/ 95131 h 100374"/>
                    <a:gd name="connsiteX4" fmla="*/ 50187 w 93633"/>
                    <a:gd name="connsiteY4" fmla="*/ 100375 h 100374"/>
                    <a:gd name="connsiteX5" fmla="*/ 14232 w 93633"/>
                    <a:gd name="connsiteY5" fmla="*/ 89888 h 100374"/>
                    <a:gd name="connsiteX6" fmla="*/ 0 w 93633"/>
                    <a:gd name="connsiteY6" fmla="*/ 49438 h 100374"/>
                    <a:gd name="connsiteX7" fmla="*/ 15730 w 93633"/>
                    <a:gd name="connsiteY7" fmla="*/ 8240 h 100374"/>
                    <a:gd name="connsiteX8" fmla="*/ 50936 w 93633"/>
                    <a:gd name="connsiteY8" fmla="*/ 0 h 100374"/>
                    <a:gd name="connsiteX9" fmla="*/ 88390 w 93633"/>
                    <a:gd name="connsiteY9" fmla="*/ 0 h 100374"/>
                    <a:gd name="connsiteX10" fmla="*/ 88390 w 93633"/>
                    <a:gd name="connsiteY10" fmla="*/ 17978 h 100374"/>
                    <a:gd name="connsiteX11" fmla="*/ 57678 w 93633"/>
                    <a:gd name="connsiteY11" fmla="*/ 17978 h 100374"/>
                    <a:gd name="connsiteX12" fmla="*/ 31461 w 93633"/>
                    <a:gd name="connsiteY12" fmla="*/ 21723 h 100374"/>
                    <a:gd name="connsiteX13" fmla="*/ 23970 w 93633"/>
                    <a:gd name="connsiteY13" fmla="*/ 41199 h 100374"/>
                    <a:gd name="connsiteX14" fmla="*/ 57678 w 93633"/>
                    <a:gd name="connsiteY14" fmla="*/ 41199 h 100374"/>
                    <a:gd name="connsiteX15" fmla="*/ 23970 w 93633"/>
                    <a:gd name="connsiteY15" fmla="*/ 58427 h 100374"/>
                    <a:gd name="connsiteX16" fmla="*/ 28464 w 93633"/>
                    <a:gd name="connsiteY16" fmla="*/ 75655 h 100374"/>
                    <a:gd name="connsiteX17" fmla="*/ 50936 w 93633"/>
                    <a:gd name="connsiteY17" fmla="*/ 83146 h 100374"/>
                    <a:gd name="connsiteX18" fmla="*/ 70412 w 93633"/>
                    <a:gd name="connsiteY18" fmla="*/ 70412 h 100374"/>
                    <a:gd name="connsiteX19" fmla="*/ 65918 w 93633"/>
                    <a:gd name="connsiteY19" fmla="*/ 60674 h 100374"/>
                    <a:gd name="connsiteX20" fmla="*/ 54682 w 93633"/>
                    <a:gd name="connsiteY20" fmla="*/ 58427 h 100374"/>
                    <a:gd name="connsiteX21" fmla="*/ 23970 w 93633"/>
                    <a:gd name="connsiteY21" fmla="*/ 58427 h 100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93633" h="100374">
                      <a:moveTo>
                        <a:pt x="57678" y="41199"/>
                      </a:moveTo>
                      <a:cubicBezTo>
                        <a:pt x="72659" y="41199"/>
                        <a:pt x="78652" y="42697"/>
                        <a:pt x="83895" y="46442"/>
                      </a:cubicBezTo>
                      <a:cubicBezTo>
                        <a:pt x="90637" y="51685"/>
                        <a:pt x="93633" y="59176"/>
                        <a:pt x="93633" y="68914"/>
                      </a:cubicBezTo>
                      <a:cubicBezTo>
                        <a:pt x="93633" y="80150"/>
                        <a:pt x="88390" y="89139"/>
                        <a:pt x="78652" y="95131"/>
                      </a:cubicBezTo>
                      <a:cubicBezTo>
                        <a:pt x="72659" y="98876"/>
                        <a:pt x="63670" y="100375"/>
                        <a:pt x="50187" y="100375"/>
                      </a:cubicBezTo>
                      <a:cubicBezTo>
                        <a:pt x="32210" y="100375"/>
                        <a:pt x="21723" y="97378"/>
                        <a:pt x="14232" y="89888"/>
                      </a:cubicBezTo>
                      <a:cubicBezTo>
                        <a:pt x="5243" y="81648"/>
                        <a:pt x="0" y="65918"/>
                        <a:pt x="0" y="49438"/>
                      </a:cubicBezTo>
                      <a:cubicBezTo>
                        <a:pt x="0" y="32210"/>
                        <a:pt x="5993" y="15730"/>
                        <a:pt x="15730" y="8240"/>
                      </a:cubicBezTo>
                      <a:cubicBezTo>
                        <a:pt x="23221" y="2247"/>
                        <a:pt x="32210" y="0"/>
                        <a:pt x="50936" y="0"/>
                      </a:cubicBezTo>
                      <a:lnTo>
                        <a:pt x="88390" y="0"/>
                      </a:lnTo>
                      <a:lnTo>
                        <a:pt x="88390" y="17978"/>
                      </a:lnTo>
                      <a:lnTo>
                        <a:pt x="57678" y="17978"/>
                      </a:lnTo>
                      <a:cubicBezTo>
                        <a:pt x="43446" y="17978"/>
                        <a:pt x="35955" y="18727"/>
                        <a:pt x="31461" y="21723"/>
                      </a:cubicBezTo>
                      <a:cubicBezTo>
                        <a:pt x="26966" y="24719"/>
                        <a:pt x="23970" y="32210"/>
                        <a:pt x="23970" y="41199"/>
                      </a:cubicBezTo>
                      <a:lnTo>
                        <a:pt x="57678" y="41199"/>
                      </a:lnTo>
                      <a:close/>
                      <a:moveTo>
                        <a:pt x="23970" y="58427"/>
                      </a:moveTo>
                      <a:cubicBezTo>
                        <a:pt x="23970" y="65918"/>
                        <a:pt x="25468" y="71161"/>
                        <a:pt x="28464" y="75655"/>
                      </a:cubicBezTo>
                      <a:cubicBezTo>
                        <a:pt x="32210" y="81648"/>
                        <a:pt x="38202" y="83146"/>
                        <a:pt x="50936" y="83146"/>
                      </a:cubicBezTo>
                      <a:cubicBezTo>
                        <a:pt x="64420" y="83146"/>
                        <a:pt x="70412" y="79401"/>
                        <a:pt x="70412" y="70412"/>
                      </a:cubicBezTo>
                      <a:cubicBezTo>
                        <a:pt x="70412" y="65918"/>
                        <a:pt x="68914" y="62921"/>
                        <a:pt x="65918" y="60674"/>
                      </a:cubicBezTo>
                      <a:cubicBezTo>
                        <a:pt x="63670" y="59176"/>
                        <a:pt x="60674" y="58427"/>
                        <a:pt x="54682" y="58427"/>
                      </a:cubicBezTo>
                      <a:lnTo>
                        <a:pt x="23970" y="584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48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72" name="手繪多邊形: 圖案 71">
                <a:extLst>
                  <a:ext uri="{FF2B5EF4-FFF2-40B4-BE49-F238E27FC236}">
                    <a16:creationId xmlns:a16="http://schemas.microsoft.com/office/drawing/2014/main" id="{911FEF38-0DFC-4FC2-9C77-CAEC1BBCC2E2}"/>
                  </a:ext>
                </a:extLst>
              </p:cNvPr>
              <p:cNvSpPr/>
              <p:nvPr/>
            </p:nvSpPr>
            <p:spPr>
              <a:xfrm>
                <a:off x="1668508" y="3618697"/>
                <a:ext cx="308666" cy="309363"/>
              </a:xfrm>
              <a:custGeom>
                <a:avLst/>
                <a:gdLst>
                  <a:gd name="connsiteX0" fmla="*/ 292135 w 308666"/>
                  <a:gd name="connsiteY0" fmla="*/ 309364 h 309363"/>
                  <a:gd name="connsiteX1" fmla="*/ 16479 w 308666"/>
                  <a:gd name="connsiteY1" fmla="*/ 309364 h 309363"/>
                  <a:gd name="connsiteX2" fmla="*/ 0 w 308666"/>
                  <a:gd name="connsiteY2" fmla="*/ 292884 h 309363"/>
                  <a:gd name="connsiteX3" fmla="*/ 0 w 308666"/>
                  <a:gd name="connsiteY3" fmla="*/ 16479 h 309363"/>
                  <a:gd name="connsiteX4" fmla="*/ 16479 w 308666"/>
                  <a:gd name="connsiteY4" fmla="*/ 0 h 309363"/>
                  <a:gd name="connsiteX5" fmla="*/ 292135 w 308666"/>
                  <a:gd name="connsiteY5" fmla="*/ 0 h 309363"/>
                  <a:gd name="connsiteX6" fmla="*/ 308615 w 308666"/>
                  <a:gd name="connsiteY6" fmla="*/ 16479 h 309363"/>
                  <a:gd name="connsiteX7" fmla="*/ 308615 w 308666"/>
                  <a:gd name="connsiteY7" fmla="*/ 292135 h 309363"/>
                  <a:gd name="connsiteX8" fmla="*/ 292135 w 308666"/>
                  <a:gd name="connsiteY8" fmla="*/ 309364 h 30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666" h="309363">
                    <a:moveTo>
                      <a:pt x="292135" y="309364"/>
                    </a:moveTo>
                    <a:lnTo>
                      <a:pt x="16479" y="309364"/>
                    </a:lnTo>
                    <a:cubicBezTo>
                      <a:pt x="7491" y="309364"/>
                      <a:pt x="0" y="301873"/>
                      <a:pt x="0" y="292884"/>
                    </a:cubicBezTo>
                    <a:lnTo>
                      <a:pt x="0" y="16479"/>
                    </a:lnTo>
                    <a:cubicBezTo>
                      <a:pt x="0" y="7491"/>
                      <a:pt x="7491" y="0"/>
                      <a:pt x="16479" y="0"/>
                    </a:cubicBezTo>
                    <a:lnTo>
                      <a:pt x="292135" y="0"/>
                    </a:lnTo>
                    <a:cubicBezTo>
                      <a:pt x="301124" y="0"/>
                      <a:pt x="308615" y="7491"/>
                      <a:pt x="308615" y="16479"/>
                    </a:cubicBezTo>
                    <a:lnTo>
                      <a:pt x="308615" y="292135"/>
                    </a:lnTo>
                    <a:cubicBezTo>
                      <a:pt x="309364" y="301873"/>
                      <a:pt x="301873" y="309364"/>
                      <a:pt x="292135" y="309364"/>
                    </a:cubicBezTo>
                    <a:close/>
                  </a:path>
                </a:pathLst>
              </a:custGeom>
              <a:noFill/>
              <a:ln w="1016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73" name="圖形 49">
              <a:extLst>
                <a:ext uri="{FF2B5EF4-FFF2-40B4-BE49-F238E27FC236}">
                  <a16:creationId xmlns:a16="http://schemas.microsoft.com/office/drawing/2014/main" id="{93B6D2F5-847D-438C-8F26-0510001F178C}"/>
                </a:ext>
              </a:extLst>
            </p:cNvPr>
            <p:cNvGrpSpPr/>
            <p:nvPr/>
          </p:nvGrpSpPr>
          <p:grpSpPr>
            <a:xfrm>
              <a:off x="1639397" y="3623052"/>
              <a:ext cx="358941" cy="358942"/>
              <a:chOff x="2155523" y="3573898"/>
              <a:chExt cx="413750" cy="413750"/>
            </a:xfrm>
            <a:effectLst>
              <a:outerShdw blurRad="279400" dist="177800" dir="7980000" algn="t" rotWithShape="0">
                <a:prstClr val="black">
                  <a:alpha val="19000"/>
                </a:prstClr>
              </a:outerShdw>
            </a:effectLst>
          </p:grpSpPr>
          <p:grpSp>
            <p:nvGrpSpPr>
              <p:cNvPr id="74" name="圖形 49">
                <a:extLst>
                  <a:ext uri="{FF2B5EF4-FFF2-40B4-BE49-F238E27FC236}">
                    <a16:creationId xmlns:a16="http://schemas.microsoft.com/office/drawing/2014/main" id="{93B6D2F5-847D-438C-8F26-0510001F178C}"/>
                  </a:ext>
                </a:extLst>
              </p:cNvPr>
              <p:cNvGrpSpPr/>
              <p:nvPr/>
            </p:nvGrpSpPr>
            <p:grpSpPr>
              <a:xfrm>
                <a:off x="2155523" y="3573898"/>
                <a:ext cx="413750" cy="413750"/>
                <a:chOff x="2155523" y="3573898"/>
                <a:chExt cx="413750" cy="413750"/>
              </a:xfrm>
              <a:noFill/>
            </p:grpSpPr>
            <p:sp>
              <p:nvSpPr>
                <p:cNvPr id="75" name="手繪多邊形: 圖案 74">
                  <a:extLst>
                    <a:ext uri="{FF2B5EF4-FFF2-40B4-BE49-F238E27FC236}">
                      <a16:creationId xmlns:a16="http://schemas.microsoft.com/office/drawing/2014/main" id="{084034ED-5A3E-4573-9AB9-E80709ED66F7}"/>
                    </a:ext>
                  </a:extLst>
                </p:cNvPr>
                <p:cNvSpPr/>
                <p:nvPr/>
              </p:nvSpPr>
              <p:spPr>
                <a:xfrm>
                  <a:off x="2290907" y="3573898"/>
                  <a:ext cx="6907" cy="54568"/>
                </a:xfrm>
                <a:custGeom>
                  <a:avLst/>
                  <a:gdLst>
                    <a:gd name="connsiteX0" fmla="*/ 0 w 6907"/>
                    <a:gd name="connsiteY0" fmla="*/ 0 h 54568"/>
                    <a:gd name="connsiteX1" fmla="*/ 0 w 6907"/>
                    <a:gd name="connsiteY1" fmla="*/ 54568 h 54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07" h="54568">
                      <a:moveTo>
                        <a:pt x="0" y="0"/>
                      </a:moveTo>
                      <a:lnTo>
                        <a:pt x="0" y="54568"/>
                      </a:lnTo>
                    </a:path>
                  </a:pathLst>
                </a:custGeom>
                <a:ln w="889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76" name="手繪多邊形: 圖案 75">
                  <a:extLst>
                    <a:ext uri="{FF2B5EF4-FFF2-40B4-BE49-F238E27FC236}">
                      <a16:creationId xmlns:a16="http://schemas.microsoft.com/office/drawing/2014/main" id="{272E29EE-61F4-4134-BAAA-8D61945EBFA3}"/>
                    </a:ext>
                  </a:extLst>
                </p:cNvPr>
                <p:cNvSpPr/>
                <p:nvPr/>
              </p:nvSpPr>
              <p:spPr>
                <a:xfrm>
                  <a:off x="2340640" y="3573898"/>
                  <a:ext cx="6907" cy="54568"/>
                </a:xfrm>
                <a:custGeom>
                  <a:avLst/>
                  <a:gdLst>
                    <a:gd name="connsiteX0" fmla="*/ 0 w 6907"/>
                    <a:gd name="connsiteY0" fmla="*/ 0 h 54568"/>
                    <a:gd name="connsiteX1" fmla="*/ 0 w 6907"/>
                    <a:gd name="connsiteY1" fmla="*/ 54568 h 54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07" h="54568">
                      <a:moveTo>
                        <a:pt x="0" y="0"/>
                      </a:moveTo>
                      <a:lnTo>
                        <a:pt x="0" y="54568"/>
                      </a:lnTo>
                    </a:path>
                  </a:pathLst>
                </a:custGeom>
                <a:ln w="889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手繪多邊形: 圖案 76">
                  <a:extLst>
                    <a:ext uri="{FF2B5EF4-FFF2-40B4-BE49-F238E27FC236}">
                      <a16:creationId xmlns:a16="http://schemas.microsoft.com/office/drawing/2014/main" id="{C8630B54-952D-4765-9336-2693D24E3E44}"/>
                    </a:ext>
                  </a:extLst>
                </p:cNvPr>
                <p:cNvSpPr/>
                <p:nvPr/>
              </p:nvSpPr>
              <p:spPr>
                <a:xfrm>
                  <a:off x="2391064" y="3573898"/>
                  <a:ext cx="6907" cy="54568"/>
                </a:xfrm>
                <a:custGeom>
                  <a:avLst/>
                  <a:gdLst>
                    <a:gd name="connsiteX0" fmla="*/ 0 w 6907"/>
                    <a:gd name="connsiteY0" fmla="*/ 0 h 54568"/>
                    <a:gd name="connsiteX1" fmla="*/ 0 w 6907"/>
                    <a:gd name="connsiteY1" fmla="*/ 54568 h 54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07" h="54568">
                      <a:moveTo>
                        <a:pt x="0" y="0"/>
                      </a:moveTo>
                      <a:lnTo>
                        <a:pt x="0" y="54568"/>
                      </a:lnTo>
                    </a:path>
                  </a:pathLst>
                </a:custGeom>
                <a:ln w="889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手繪多邊形: 圖案 77">
                  <a:extLst>
                    <a:ext uri="{FF2B5EF4-FFF2-40B4-BE49-F238E27FC236}">
                      <a16:creationId xmlns:a16="http://schemas.microsoft.com/office/drawing/2014/main" id="{07855D3A-EC14-4183-BAF0-3E105F6F6C72}"/>
                    </a:ext>
                  </a:extLst>
                </p:cNvPr>
                <p:cNvSpPr/>
                <p:nvPr/>
              </p:nvSpPr>
              <p:spPr>
                <a:xfrm>
                  <a:off x="2440797" y="3573898"/>
                  <a:ext cx="6907" cy="54568"/>
                </a:xfrm>
                <a:custGeom>
                  <a:avLst/>
                  <a:gdLst>
                    <a:gd name="connsiteX0" fmla="*/ 0 w 6907"/>
                    <a:gd name="connsiteY0" fmla="*/ 0 h 54568"/>
                    <a:gd name="connsiteX1" fmla="*/ 0 w 6907"/>
                    <a:gd name="connsiteY1" fmla="*/ 54568 h 54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07" h="54568">
                      <a:moveTo>
                        <a:pt x="0" y="0"/>
                      </a:moveTo>
                      <a:lnTo>
                        <a:pt x="0" y="54568"/>
                      </a:lnTo>
                    </a:path>
                  </a:pathLst>
                </a:custGeom>
                <a:ln w="889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手繪多邊形: 圖案 78">
                  <a:extLst>
                    <a:ext uri="{FF2B5EF4-FFF2-40B4-BE49-F238E27FC236}">
                      <a16:creationId xmlns:a16="http://schemas.microsoft.com/office/drawing/2014/main" id="{6B52B4BB-5D4D-4E99-8C64-6EE1AEBF346F}"/>
                    </a:ext>
                  </a:extLst>
                </p:cNvPr>
                <p:cNvSpPr/>
                <p:nvPr/>
              </p:nvSpPr>
              <p:spPr>
                <a:xfrm>
                  <a:off x="2290907" y="3932390"/>
                  <a:ext cx="6907" cy="55258"/>
                </a:xfrm>
                <a:custGeom>
                  <a:avLst/>
                  <a:gdLst>
                    <a:gd name="connsiteX0" fmla="*/ 0 w 6907"/>
                    <a:gd name="connsiteY0" fmla="*/ 0 h 55258"/>
                    <a:gd name="connsiteX1" fmla="*/ 0 w 6907"/>
                    <a:gd name="connsiteY1" fmla="*/ 55259 h 55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07" h="55258">
                      <a:moveTo>
                        <a:pt x="0" y="0"/>
                      </a:moveTo>
                      <a:lnTo>
                        <a:pt x="0" y="55259"/>
                      </a:lnTo>
                    </a:path>
                  </a:pathLst>
                </a:custGeom>
                <a:ln w="889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手繪多邊形: 圖案 79">
                  <a:extLst>
                    <a:ext uri="{FF2B5EF4-FFF2-40B4-BE49-F238E27FC236}">
                      <a16:creationId xmlns:a16="http://schemas.microsoft.com/office/drawing/2014/main" id="{FE027FD9-4AC1-4D4D-A007-5CB2EFE54D39}"/>
                    </a:ext>
                  </a:extLst>
                </p:cNvPr>
                <p:cNvSpPr/>
                <p:nvPr/>
              </p:nvSpPr>
              <p:spPr>
                <a:xfrm>
                  <a:off x="2340640" y="3932390"/>
                  <a:ext cx="6907" cy="55258"/>
                </a:xfrm>
                <a:custGeom>
                  <a:avLst/>
                  <a:gdLst>
                    <a:gd name="connsiteX0" fmla="*/ 0 w 6907"/>
                    <a:gd name="connsiteY0" fmla="*/ 0 h 55258"/>
                    <a:gd name="connsiteX1" fmla="*/ 0 w 6907"/>
                    <a:gd name="connsiteY1" fmla="*/ 55259 h 55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07" h="55258">
                      <a:moveTo>
                        <a:pt x="0" y="0"/>
                      </a:moveTo>
                      <a:lnTo>
                        <a:pt x="0" y="55259"/>
                      </a:lnTo>
                    </a:path>
                  </a:pathLst>
                </a:custGeom>
                <a:ln w="889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手繪多邊形: 圖案 80">
                  <a:extLst>
                    <a:ext uri="{FF2B5EF4-FFF2-40B4-BE49-F238E27FC236}">
                      <a16:creationId xmlns:a16="http://schemas.microsoft.com/office/drawing/2014/main" id="{B4D66C69-BFCA-4303-85E9-B12E5ABA05EC}"/>
                    </a:ext>
                  </a:extLst>
                </p:cNvPr>
                <p:cNvSpPr/>
                <p:nvPr/>
              </p:nvSpPr>
              <p:spPr>
                <a:xfrm>
                  <a:off x="2391064" y="3932390"/>
                  <a:ext cx="6907" cy="55258"/>
                </a:xfrm>
                <a:custGeom>
                  <a:avLst/>
                  <a:gdLst>
                    <a:gd name="connsiteX0" fmla="*/ 0 w 6907"/>
                    <a:gd name="connsiteY0" fmla="*/ 0 h 55258"/>
                    <a:gd name="connsiteX1" fmla="*/ 0 w 6907"/>
                    <a:gd name="connsiteY1" fmla="*/ 55259 h 55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07" h="55258">
                      <a:moveTo>
                        <a:pt x="0" y="0"/>
                      </a:moveTo>
                      <a:lnTo>
                        <a:pt x="0" y="55259"/>
                      </a:lnTo>
                    </a:path>
                  </a:pathLst>
                </a:custGeom>
                <a:ln w="889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手繪多邊形: 圖案 81">
                  <a:extLst>
                    <a:ext uri="{FF2B5EF4-FFF2-40B4-BE49-F238E27FC236}">
                      <a16:creationId xmlns:a16="http://schemas.microsoft.com/office/drawing/2014/main" id="{D89C0FDC-D4FE-43D2-AAF8-625FFEAC177E}"/>
                    </a:ext>
                  </a:extLst>
                </p:cNvPr>
                <p:cNvSpPr/>
                <p:nvPr/>
              </p:nvSpPr>
              <p:spPr>
                <a:xfrm>
                  <a:off x="2440797" y="3932390"/>
                  <a:ext cx="6907" cy="55258"/>
                </a:xfrm>
                <a:custGeom>
                  <a:avLst/>
                  <a:gdLst>
                    <a:gd name="connsiteX0" fmla="*/ 0 w 6907"/>
                    <a:gd name="connsiteY0" fmla="*/ 0 h 55258"/>
                    <a:gd name="connsiteX1" fmla="*/ 0 w 6907"/>
                    <a:gd name="connsiteY1" fmla="*/ 55259 h 55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07" h="55258">
                      <a:moveTo>
                        <a:pt x="0" y="0"/>
                      </a:moveTo>
                      <a:lnTo>
                        <a:pt x="0" y="55259"/>
                      </a:lnTo>
                    </a:path>
                  </a:pathLst>
                </a:custGeom>
                <a:ln w="889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grpSp>
              <p:nvGrpSpPr>
                <p:cNvPr id="83" name="圖形 49">
                  <a:extLst>
                    <a:ext uri="{FF2B5EF4-FFF2-40B4-BE49-F238E27FC236}">
                      <a16:creationId xmlns:a16="http://schemas.microsoft.com/office/drawing/2014/main" id="{93B6D2F5-847D-438C-8F26-0510001F178C}"/>
                    </a:ext>
                  </a:extLst>
                </p:cNvPr>
                <p:cNvGrpSpPr/>
                <p:nvPr/>
              </p:nvGrpSpPr>
              <p:grpSpPr>
                <a:xfrm>
                  <a:off x="2514015" y="3706519"/>
                  <a:ext cx="55258" cy="156106"/>
                  <a:chOff x="2514015" y="3706519"/>
                  <a:chExt cx="55258" cy="156106"/>
                </a:xfrm>
              </p:grpSpPr>
              <p:sp>
                <p:nvSpPr>
                  <p:cNvPr id="84" name="手繪多邊形: 圖案 83">
                    <a:extLst>
                      <a:ext uri="{FF2B5EF4-FFF2-40B4-BE49-F238E27FC236}">
                        <a16:creationId xmlns:a16="http://schemas.microsoft.com/office/drawing/2014/main" id="{B6799725-9888-4EDC-8BC0-FC1AB2B2187D}"/>
                      </a:ext>
                    </a:extLst>
                  </p:cNvPr>
                  <p:cNvSpPr/>
                  <p:nvPr/>
                </p:nvSpPr>
                <p:spPr>
                  <a:xfrm>
                    <a:off x="2514015" y="3706519"/>
                    <a:ext cx="55258" cy="6907"/>
                  </a:xfrm>
                  <a:custGeom>
                    <a:avLst/>
                    <a:gdLst>
                      <a:gd name="connsiteX0" fmla="*/ 55259 w 55258"/>
                      <a:gd name="connsiteY0" fmla="*/ 0 h 6907"/>
                      <a:gd name="connsiteX1" fmla="*/ 0 w 55258"/>
                      <a:gd name="connsiteY1" fmla="*/ 0 h 6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5258" h="6907">
                        <a:moveTo>
                          <a:pt x="55259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7509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" name="手繪多邊形: 圖案 84">
                    <a:extLst>
                      <a:ext uri="{FF2B5EF4-FFF2-40B4-BE49-F238E27FC236}">
                        <a16:creationId xmlns:a16="http://schemas.microsoft.com/office/drawing/2014/main" id="{FCE5640B-D234-47EF-B823-7DB9244E7B00}"/>
                      </a:ext>
                    </a:extLst>
                  </p:cNvPr>
                  <p:cNvSpPr/>
                  <p:nvPr/>
                </p:nvSpPr>
                <p:spPr>
                  <a:xfrm>
                    <a:off x="2514015" y="3756252"/>
                    <a:ext cx="55258" cy="6907"/>
                  </a:xfrm>
                  <a:custGeom>
                    <a:avLst/>
                    <a:gdLst>
                      <a:gd name="connsiteX0" fmla="*/ 55259 w 55258"/>
                      <a:gd name="connsiteY0" fmla="*/ 0 h 6907"/>
                      <a:gd name="connsiteX1" fmla="*/ 0 w 55258"/>
                      <a:gd name="connsiteY1" fmla="*/ 0 h 6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5258" h="6907">
                        <a:moveTo>
                          <a:pt x="55259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7509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" name="手繪多邊形: 圖案 85">
                    <a:extLst>
                      <a:ext uri="{FF2B5EF4-FFF2-40B4-BE49-F238E27FC236}">
                        <a16:creationId xmlns:a16="http://schemas.microsoft.com/office/drawing/2014/main" id="{AFB80BB4-1814-42C6-B4AF-7E2B85240286}"/>
                      </a:ext>
                    </a:extLst>
                  </p:cNvPr>
                  <p:cNvSpPr/>
                  <p:nvPr/>
                </p:nvSpPr>
                <p:spPr>
                  <a:xfrm>
                    <a:off x="2514015" y="3805985"/>
                    <a:ext cx="55258" cy="6907"/>
                  </a:xfrm>
                  <a:custGeom>
                    <a:avLst/>
                    <a:gdLst>
                      <a:gd name="connsiteX0" fmla="*/ 55259 w 55258"/>
                      <a:gd name="connsiteY0" fmla="*/ 0 h 6907"/>
                      <a:gd name="connsiteX1" fmla="*/ 0 w 55258"/>
                      <a:gd name="connsiteY1" fmla="*/ 0 h 6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5258" h="6907">
                        <a:moveTo>
                          <a:pt x="55259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889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7" name="手繪多邊形: 圖案 86">
                    <a:extLst>
                      <a:ext uri="{FF2B5EF4-FFF2-40B4-BE49-F238E27FC236}">
                        <a16:creationId xmlns:a16="http://schemas.microsoft.com/office/drawing/2014/main" id="{7A048491-AFF8-40C3-BB72-064CA6362F5C}"/>
                      </a:ext>
                    </a:extLst>
                  </p:cNvPr>
                  <p:cNvSpPr/>
                  <p:nvPr/>
                </p:nvSpPr>
                <p:spPr>
                  <a:xfrm>
                    <a:off x="2514015" y="3855718"/>
                    <a:ext cx="55258" cy="6907"/>
                  </a:xfrm>
                  <a:custGeom>
                    <a:avLst/>
                    <a:gdLst>
                      <a:gd name="connsiteX0" fmla="*/ 55259 w 55258"/>
                      <a:gd name="connsiteY0" fmla="*/ 0 h 6907"/>
                      <a:gd name="connsiteX1" fmla="*/ 0 w 55258"/>
                      <a:gd name="connsiteY1" fmla="*/ 0 h 6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5258" h="6907">
                        <a:moveTo>
                          <a:pt x="55259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889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88" name="圖形 49">
                  <a:extLst>
                    <a:ext uri="{FF2B5EF4-FFF2-40B4-BE49-F238E27FC236}">
                      <a16:creationId xmlns:a16="http://schemas.microsoft.com/office/drawing/2014/main" id="{93B6D2F5-847D-438C-8F26-0510001F178C}"/>
                    </a:ext>
                  </a:extLst>
                </p:cNvPr>
                <p:cNvGrpSpPr/>
                <p:nvPr/>
              </p:nvGrpSpPr>
              <p:grpSpPr>
                <a:xfrm>
                  <a:off x="2155523" y="3706519"/>
                  <a:ext cx="54568" cy="156106"/>
                  <a:chOff x="2155523" y="3706519"/>
                  <a:chExt cx="54568" cy="156106"/>
                </a:xfrm>
              </p:grpSpPr>
              <p:sp>
                <p:nvSpPr>
                  <p:cNvPr id="89" name="手繪多邊形: 圖案 88">
                    <a:extLst>
                      <a:ext uri="{FF2B5EF4-FFF2-40B4-BE49-F238E27FC236}">
                        <a16:creationId xmlns:a16="http://schemas.microsoft.com/office/drawing/2014/main" id="{78EFC281-94FE-4FEA-9F31-D89857589DAB}"/>
                      </a:ext>
                    </a:extLst>
                  </p:cNvPr>
                  <p:cNvSpPr/>
                  <p:nvPr/>
                </p:nvSpPr>
                <p:spPr>
                  <a:xfrm>
                    <a:off x="2155523" y="3706519"/>
                    <a:ext cx="54568" cy="6907"/>
                  </a:xfrm>
                  <a:custGeom>
                    <a:avLst/>
                    <a:gdLst>
                      <a:gd name="connsiteX0" fmla="*/ 54568 w 54568"/>
                      <a:gd name="connsiteY0" fmla="*/ 0 h 6907"/>
                      <a:gd name="connsiteX1" fmla="*/ 0 w 54568"/>
                      <a:gd name="connsiteY1" fmla="*/ 0 h 6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568" h="6907">
                        <a:moveTo>
                          <a:pt x="54568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7509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0" name="手繪多邊形: 圖案 89">
                    <a:extLst>
                      <a:ext uri="{FF2B5EF4-FFF2-40B4-BE49-F238E27FC236}">
                        <a16:creationId xmlns:a16="http://schemas.microsoft.com/office/drawing/2014/main" id="{005216B3-E198-4A01-B94E-2CF330A75DC9}"/>
                      </a:ext>
                    </a:extLst>
                  </p:cNvPr>
                  <p:cNvSpPr/>
                  <p:nvPr/>
                </p:nvSpPr>
                <p:spPr>
                  <a:xfrm>
                    <a:off x="2155523" y="3756252"/>
                    <a:ext cx="54568" cy="6907"/>
                  </a:xfrm>
                  <a:custGeom>
                    <a:avLst/>
                    <a:gdLst>
                      <a:gd name="connsiteX0" fmla="*/ 54568 w 54568"/>
                      <a:gd name="connsiteY0" fmla="*/ 0 h 6907"/>
                      <a:gd name="connsiteX1" fmla="*/ 0 w 54568"/>
                      <a:gd name="connsiteY1" fmla="*/ 0 h 6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568" h="6907">
                        <a:moveTo>
                          <a:pt x="54568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7509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1" name="手繪多邊形: 圖案 90">
                    <a:extLst>
                      <a:ext uri="{FF2B5EF4-FFF2-40B4-BE49-F238E27FC236}">
                        <a16:creationId xmlns:a16="http://schemas.microsoft.com/office/drawing/2014/main" id="{3B2D24B5-C211-4CB1-83DF-A92C97F11508}"/>
                      </a:ext>
                    </a:extLst>
                  </p:cNvPr>
                  <p:cNvSpPr/>
                  <p:nvPr/>
                </p:nvSpPr>
                <p:spPr>
                  <a:xfrm>
                    <a:off x="2155523" y="3805985"/>
                    <a:ext cx="54568" cy="6907"/>
                  </a:xfrm>
                  <a:custGeom>
                    <a:avLst/>
                    <a:gdLst>
                      <a:gd name="connsiteX0" fmla="*/ 54568 w 54568"/>
                      <a:gd name="connsiteY0" fmla="*/ 0 h 6907"/>
                      <a:gd name="connsiteX1" fmla="*/ 0 w 54568"/>
                      <a:gd name="connsiteY1" fmla="*/ 0 h 6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568" h="6907">
                        <a:moveTo>
                          <a:pt x="54568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889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2" name="手繪多邊形: 圖案 91">
                    <a:extLst>
                      <a:ext uri="{FF2B5EF4-FFF2-40B4-BE49-F238E27FC236}">
                        <a16:creationId xmlns:a16="http://schemas.microsoft.com/office/drawing/2014/main" id="{187CA048-9D32-4AE7-B284-D36F687C56E3}"/>
                      </a:ext>
                    </a:extLst>
                  </p:cNvPr>
                  <p:cNvSpPr/>
                  <p:nvPr/>
                </p:nvSpPr>
                <p:spPr>
                  <a:xfrm>
                    <a:off x="2155523" y="3855718"/>
                    <a:ext cx="54568" cy="6907"/>
                  </a:xfrm>
                  <a:custGeom>
                    <a:avLst/>
                    <a:gdLst>
                      <a:gd name="connsiteX0" fmla="*/ 54568 w 54568"/>
                      <a:gd name="connsiteY0" fmla="*/ 0 h 6907"/>
                      <a:gd name="connsiteX1" fmla="*/ 0 w 54568"/>
                      <a:gd name="connsiteY1" fmla="*/ 0 h 6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568" h="6907">
                        <a:moveTo>
                          <a:pt x="54568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889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93" name="手繪多邊形: 圖案 92">
                  <a:extLst>
                    <a:ext uri="{FF2B5EF4-FFF2-40B4-BE49-F238E27FC236}">
                      <a16:creationId xmlns:a16="http://schemas.microsoft.com/office/drawing/2014/main" id="{4B2157F9-C839-4107-A841-F373DFC14234}"/>
                    </a:ext>
                  </a:extLst>
                </p:cNvPr>
                <p:cNvSpPr/>
                <p:nvPr/>
              </p:nvSpPr>
              <p:spPr>
                <a:xfrm>
                  <a:off x="2230122" y="3649879"/>
                  <a:ext cx="262479" cy="262479"/>
                </a:xfrm>
                <a:custGeom>
                  <a:avLst/>
                  <a:gdLst>
                    <a:gd name="connsiteX0" fmla="*/ 242449 w 262479"/>
                    <a:gd name="connsiteY0" fmla="*/ 0 h 262479"/>
                    <a:gd name="connsiteX1" fmla="*/ 20031 w 262479"/>
                    <a:gd name="connsiteY1" fmla="*/ 0 h 262479"/>
                    <a:gd name="connsiteX2" fmla="*/ 0 w 262479"/>
                    <a:gd name="connsiteY2" fmla="*/ 20031 h 262479"/>
                    <a:gd name="connsiteX3" fmla="*/ 0 w 262479"/>
                    <a:gd name="connsiteY3" fmla="*/ 242449 h 262479"/>
                    <a:gd name="connsiteX4" fmla="*/ 20031 w 262479"/>
                    <a:gd name="connsiteY4" fmla="*/ 262480 h 262479"/>
                    <a:gd name="connsiteX5" fmla="*/ 242449 w 262479"/>
                    <a:gd name="connsiteY5" fmla="*/ 262480 h 262479"/>
                    <a:gd name="connsiteX6" fmla="*/ 262480 w 262479"/>
                    <a:gd name="connsiteY6" fmla="*/ 242449 h 262479"/>
                    <a:gd name="connsiteX7" fmla="*/ 262480 w 262479"/>
                    <a:gd name="connsiteY7" fmla="*/ 20031 h 262479"/>
                    <a:gd name="connsiteX8" fmla="*/ 242449 w 262479"/>
                    <a:gd name="connsiteY8" fmla="*/ 0 h 26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2479" h="262479">
                      <a:moveTo>
                        <a:pt x="242449" y="0"/>
                      </a:moveTo>
                      <a:lnTo>
                        <a:pt x="20031" y="0"/>
                      </a:lnTo>
                      <a:cubicBezTo>
                        <a:pt x="8980" y="0"/>
                        <a:pt x="0" y="8980"/>
                        <a:pt x="0" y="20031"/>
                      </a:cubicBezTo>
                      <a:lnTo>
                        <a:pt x="0" y="242449"/>
                      </a:lnTo>
                      <a:cubicBezTo>
                        <a:pt x="0" y="253500"/>
                        <a:pt x="8980" y="262480"/>
                        <a:pt x="20031" y="262480"/>
                      </a:cubicBezTo>
                      <a:lnTo>
                        <a:pt x="242449" y="262480"/>
                      </a:lnTo>
                      <a:cubicBezTo>
                        <a:pt x="253500" y="262480"/>
                        <a:pt x="262480" y="253500"/>
                        <a:pt x="262480" y="242449"/>
                      </a:cubicBezTo>
                      <a:lnTo>
                        <a:pt x="262480" y="20031"/>
                      </a:lnTo>
                      <a:cubicBezTo>
                        <a:pt x="261789" y="8980"/>
                        <a:pt x="252810" y="0"/>
                        <a:pt x="242449" y="0"/>
                      </a:cubicBezTo>
                      <a:close/>
                    </a:path>
                  </a:pathLst>
                </a:custGeom>
                <a:noFill/>
                <a:ln w="1016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7" name="手繪多邊形: 圖案 96">
                <a:extLst>
                  <a:ext uri="{FF2B5EF4-FFF2-40B4-BE49-F238E27FC236}">
                    <a16:creationId xmlns:a16="http://schemas.microsoft.com/office/drawing/2014/main" id="{DC6F07D1-B8C2-4292-96C8-8B9DFF8B8C1A}"/>
                  </a:ext>
                </a:extLst>
              </p:cNvPr>
              <p:cNvSpPr/>
              <p:nvPr/>
            </p:nvSpPr>
            <p:spPr>
              <a:xfrm>
                <a:off x="2309696" y="3688369"/>
                <a:ext cx="107754" cy="118115"/>
              </a:xfrm>
              <a:custGeom>
                <a:avLst/>
                <a:gdLst>
                  <a:gd name="connsiteX0" fmla="*/ 0 w 107754"/>
                  <a:gd name="connsiteY0" fmla="*/ 30392 h 118115"/>
                  <a:gd name="connsiteX1" fmla="*/ 18650 w 107754"/>
                  <a:gd name="connsiteY1" fmla="*/ 2763 h 118115"/>
                  <a:gd name="connsiteX2" fmla="*/ 51115 w 107754"/>
                  <a:gd name="connsiteY2" fmla="*/ 0 h 118115"/>
                  <a:gd name="connsiteX3" fmla="*/ 89796 w 107754"/>
                  <a:gd name="connsiteY3" fmla="*/ 3454 h 118115"/>
                  <a:gd name="connsiteX4" fmla="*/ 107755 w 107754"/>
                  <a:gd name="connsiteY4" fmla="*/ 32465 h 118115"/>
                  <a:gd name="connsiteX5" fmla="*/ 90487 w 107754"/>
                  <a:gd name="connsiteY5" fmla="*/ 59403 h 118115"/>
                  <a:gd name="connsiteX6" fmla="*/ 101538 w 107754"/>
                  <a:gd name="connsiteY6" fmla="*/ 67692 h 118115"/>
                  <a:gd name="connsiteX7" fmla="*/ 107755 w 107754"/>
                  <a:gd name="connsiteY7" fmla="*/ 86342 h 118115"/>
                  <a:gd name="connsiteX8" fmla="*/ 98085 w 107754"/>
                  <a:gd name="connsiteY8" fmla="*/ 109136 h 118115"/>
                  <a:gd name="connsiteX9" fmla="*/ 56640 w 107754"/>
                  <a:gd name="connsiteY9" fmla="*/ 118116 h 118115"/>
                  <a:gd name="connsiteX10" fmla="*/ 34537 w 107754"/>
                  <a:gd name="connsiteY10" fmla="*/ 117425 h 118115"/>
                  <a:gd name="connsiteX11" fmla="*/ 10361 w 107754"/>
                  <a:gd name="connsiteY11" fmla="*/ 109136 h 118115"/>
                  <a:gd name="connsiteX12" fmla="*/ 0 w 107754"/>
                  <a:gd name="connsiteY12" fmla="*/ 86342 h 118115"/>
                  <a:gd name="connsiteX13" fmla="*/ 5526 w 107754"/>
                  <a:gd name="connsiteY13" fmla="*/ 67692 h 118115"/>
                  <a:gd name="connsiteX14" fmla="*/ 16578 w 107754"/>
                  <a:gd name="connsiteY14" fmla="*/ 58713 h 118115"/>
                  <a:gd name="connsiteX15" fmla="*/ 0 w 107754"/>
                  <a:gd name="connsiteY15" fmla="*/ 30392 h 118115"/>
                  <a:gd name="connsiteX16" fmla="*/ 34537 w 107754"/>
                  <a:gd name="connsiteY16" fmla="*/ 20722 h 118115"/>
                  <a:gd name="connsiteX17" fmla="*/ 26248 w 107754"/>
                  <a:gd name="connsiteY17" fmla="*/ 33846 h 118115"/>
                  <a:gd name="connsiteX18" fmla="*/ 34537 w 107754"/>
                  <a:gd name="connsiteY18" fmla="*/ 47661 h 118115"/>
                  <a:gd name="connsiteX19" fmla="*/ 53187 w 107754"/>
                  <a:gd name="connsiteY19" fmla="*/ 49042 h 118115"/>
                  <a:gd name="connsiteX20" fmla="*/ 73218 w 107754"/>
                  <a:gd name="connsiteY20" fmla="*/ 47661 h 118115"/>
                  <a:gd name="connsiteX21" fmla="*/ 80125 w 107754"/>
                  <a:gd name="connsiteY21" fmla="*/ 35228 h 118115"/>
                  <a:gd name="connsiteX22" fmla="*/ 70455 w 107754"/>
                  <a:gd name="connsiteY22" fmla="*/ 21413 h 118115"/>
                  <a:gd name="connsiteX23" fmla="*/ 53877 w 107754"/>
                  <a:gd name="connsiteY23" fmla="*/ 19341 h 118115"/>
                  <a:gd name="connsiteX24" fmla="*/ 34537 w 107754"/>
                  <a:gd name="connsiteY24" fmla="*/ 20722 h 118115"/>
                  <a:gd name="connsiteX25" fmla="*/ 34537 w 107754"/>
                  <a:gd name="connsiteY25" fmla="*/ 69764 h 118115"/>
                  <a:gd name="connsiteX26" fmla="*/ 26939 w 107754"/>
                  <a:gd name="connsiteY26" fmla="*/ 82888 h 118115"/>
                  <a:gd name="connsiteX27" fmla="*/ 35228 w 107754"/>
                  <a:gd name="connsiteY27" fmla="*/ 96703 h 118115"/>
                  <a:gd name="connsiteX28" fmla="*/ 53877 w 107754"/>
                  <a:gd name="connsiteY28" fmla="*/ 98085 h 118115"/>
                  <a:gd name="connsiteX29" fmla="*/ 73909 w 107754"/>
                  <a:gd name="connsiteY29" fmla="*/ 96703 h 118115"/>
                  <a:gd name="connsiteX30" fmla="*/ 80816 w 107754"/>
                  <a:gd name="connsiteY30" fmla="*/ 83579 h 118115"/>
                  <a:gd name="connsiteX31" fmla="*/ 71146 w 107754"/>
                  <a:gd name="connsiteY31" fmla="*/ 69074 h 118115"/>
                  <a:gd name="connsiteX32" fmla="*/ 53877 w 107754"/>
                  <a:gd name="connsiteY32" fmla="*/ 67692 h 118115"/>
                  <a:gd name="connsiteX33" fmla="*/ 34537 w 107754"/>
                  <a:gd name="connsiteY33" fmla="*/ 69764 h 118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07754" h="118115">
                    <a:moveTo>
                      <a:pt x="0" y="30392"/>
                    </a:moveTo>
                    <a:cubicBezTo>
                      <a:pt x="0" y="16578"/>
                      <a:pt x="6217" y="7598"/>
                      <a:pt x="18650" y="2763"/>
                    </a:cubicBezTo>
                    <a:cubicBezTo>
                      <a:pt x="24176" y="691"/>
                      <a:pt x="31774" y="0"/>
                      <a:pt x="51115" y="0"/>
                    </a:cubicBezTo>
                    <a:cubicBezTo>
                      <a:pt x="75981" y="0"/>
                      <a:pt x="83579" y="691"/>
                      <a:pt x="89796" y="3454"/>
                    </a:cubicBezTo>
                    <a:cubicBezTo>
                      <a:pt x="100848" y="7598"/>
                      <a:pt x="107755" y="19341"/>
                      <a:pt x="107755" y="32465"/>
                    </a:cubicBezTo>
                    <a:cubicBezTo>
                      <a:pt x="107755" y="44898"/>
                      <a:pt x="102229" y="53877"/>
                      <a:pt x="90487" y="59403"/>
                    </a:cubicBezTo>
                    <a:cubicBezTo>
                      <a:pt x="96703" y="62857"/>
                      <a:pt x="98775" y="64929"/>
                      <a:pt x="101538" y="67692"/>
                    </a:cubicBezTo>
                    <a:cubicBezTo>
                      <a:pt x="104992" y="72527"/>
                      <a:pt x="107755" y="79435"/>
                      <a:pt x="107755" y="86342"/>
                    </a:cubicBezTo>
                    <a:cubicBezTo>
                      <a:pt x="107755" y="94631"/>
                      <a:pt x="104301" y="102920"/>
                      <a:pt x="98085" y="109136"/>
                    </a:cubicBezTo>
                    <a:cubicBezTo>
                      <a:pt x="91868" y="116044"/>
                      <a:pt x="81507" y="118116"/>
                      <a:pt x="56640" y="118116"/>
                    </a:cubicBezTo>
                    <a:cubicBezTo>
                      <a:pt x="51115" y="118116"/>
                      <a:pt x="39372" y="118116"/>
                      <a:pt x="34537" y="117425"/>
                    </a:cubicBezTo>
                    <a:cubicBezTo>
                      <a:pt x="23485" y="117425"/>
                      <a:pt x="15887" y="114662"/>
                      <a:pt x="10361" y="109136"/>
                    </a:cubicBezTo>
                    <a:cubicBezTo>
                      <a:pt x="3454" y="102229"/>
                      <a:pt x="0" y="94631"/>
                      <a:pt x="0" y="86342"/>
                    </a:cubicBezTo>
                    <a:cubicBezTo>
                      <a:pt x="0" y="80125"/>
                      <a:pt x="2072" y="73218"/>
                      <a:pt x="5526" y="67692"/>
                    </a:cubicBezTo>
                    <a:cubicBezTo>
                      <a:pt x="8289" y="64239"/>
                      <a:pt x="10361" y="62166"/>
                      <a:pt x="16578" y="58713"/>
                    </a:cubicBezTo>
                    <a:cubicBezTo>
                      <a:pt x="4144" y="51115"/>
                      <a:pt x="0" y="43516"/>
                      <a:pt x="0" y="30392"/>
                    </a:cubicBezTo>
                    <a:close/>
                    <a:moveTo>
                      <a:pt x="34537" y="20722"/>
                    </a:moveTo>
                    <a:cubicBezTo>
                      <a:pt x="29011" y="22794"/>
                      <a:pt x="26248" y="26939"/>
                      <a:pt x="26248" y="33846"/>
                    </a:cubicBezTo>
                    <a:cubicBezTo>
                      <a:pt x="26248" y="41444"/>
                      <a:pt x="29011" y="45589"/>
                      <a:pt x="34537" y="47661"/>
                    </a:cubicBezTo>
                    <a:cubicBezTo>
                      <a:pt x="36609" y="48352"/>
                      <a:pt x="36609" y="48352"/>
                      <a:pt x="53187" y="49042"/>
                    </a:cubicBezTo>
                    <a:cubicBezTo>
                      <a:pt x="70455" y="48352"/>
                      <a:pt x="70455" y="48352"/>
                      <a:pt x="73218" y="47661"/>
                    </a:cubicBezTo>
                    <a:cubicBezTo>
                      <a:pt x="78053" y="45589"/>
                      <a:pt x="80125" y="41444"/>
                      <a:pt x="80125" y="35228"/>
                    </a:cubicBezTo>
                    <a:cubicBezTo>
                      <a:pt x="80125" y="27629"/>
                      <a:pt x="76672" y="22794"/>
                      <a:pt x="70455" y="21413"/>
                    </a:cubicBezTo>
                    <a:cubicBezTo>
                      <a:pt x="69074" y="20031"/>
                      <a:pt x="60785" y="19341"/>
                      <a:pt x="53877" y="19341"/>
                    </a:cubicBezTo>
                    <a:cubicBezTo>
                      <a:pt x="44207" y="19341"/>
                      <a:pt x="37300" y="20031"/>
                      <a:pt x="34537" y="20722"/>
                    </a:cubicBezTo>
                    <a:close/>
                    <a:moveTo>
                      <a:pt x="34537" y="69764"/>
                    </a:moveTo>
                    <a:cubicBezTo>
                      <a:pt x="29702" y="71837"/>
                      <a:pt x="26939" y="75981"/>
                      <a:pt x="26939" y="82888"/>
                    </a:cubicBezTo>
                    <a:cubicBezTo>
                      <a:pt x="26939" y="90486"/>
                      <a:pt x="29702" y="95322"/>
                      <a:pt x="35228" y="96703"/>
                    </a:cubicBezTo>
                    <a:cubicBezTo>
                      <a:pt x="37300" y="97394"/>
                      <a:pt x="37300" y="97394"/>
                      <a:pt x="53877" y="98085"/>
                    </a:cubicBezTo>
                    <a:cubicBezTo>
                      <a:pt x="71146" y="97394"/>
                      <a:pt x="71146" y="97394"/>
                      <a:pt x="73909" y="96703"/>
                    </a:cubicBezTo>
                    <a:cubicBezTo>
                      <a:pt x="78744" y="94631"/>
                      <a:pt x="80816" y="90486"/>
                      <a:pt x="80816" y="83579"/>
                    </a:cubicBezTo>
                    <a:cubicBezTo>
                      <a:pt x="80816" y="75981"/>
                      <a:pt x="78053" y="71146"/>
                      <a:pt x="71146" y="69074"/>
                    </a:cubicBezTo>
                    <a:cubicBezTo>
                      <a:pt x="69074" y="68383"/>
                      <a:pt x="60785" y="67692"/>
                      <a:pt x="53877" y="67692"/>
                    </a:cubicBezTo>
                    <a:cubicBezTo>
                      <a:pt x="44207" y="67692"/>
                      <a:pt x="37300" y="68383"/>
                      <a:pt x="34537" y="69764"/>
                    </a:cubicBezTo>
                    <a:close/>
                  </a:path>
                </a:pathLst>
              </a:custGeom>
              <a:solidFill>
                <a:schemeClr val="bg1"/>
              </a:solidFill>
              <a:ln w="68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99" name="圖形 97">
              <a:extLst>
                <a:ext uri="{FF2B5EF4-FFF2-40B4-BE49-F238E27FC236}">
                  <a16:creationId xmlns:a16="http://schemas.microsoft.com/office/drawing/2014/main" id="{CD75B492-1D51-45ED-B5FC-F93109EB80DD}"/>
                </a:ext>
              </a:extLst>
            </p:cNvPr>
            <p:cNvGrpSpPr/>
            <p:nvPr/>
          </p:nvGrpSpPr>
          <p:grpSpPr>
            <a:xfrm>
              <a:off x="444264" y="3685697"/>
              <a:ext cx="643016" cy="253548"/>
              <a:chOff x="2440797" y="4125557"/>
              <a:chExt cx="741200" cy="292263"/>
            </a:xfrm>
            <a:solidFill>
              <a:schemeClr val="bg1"/>
            </a:solidFill>
            <a:effectLst>
              <a:outerShdw blurRad="279400" dist="177800" dir="7980000" algn="t" rotWithShape="0">
                <a:prstClr val="black">
                  <a:alpha val="19000"/>
                </a:prstClr>
              </a:outerShdw>
            </a:effectLst>
          </p:grpSpPr>
          <p:sp>
            <p:nvSpPr>
              <p:cNvPr id="100" name="手繪多邊形: 圖案 99">
                <a:extLst>
                  <a:ext uri="{FF2B5EF4-FFF2-40B4-BE49-F238E27FC236}">
                    <a16:creationId xmlns:a16="http://schemas.microsoft.com/office/drawing/2014/main" id="{58BAA804-4334-425A-BFC8-63CDC9F6770B}"/>
                  </a:ext>
                </a:extLst>
              </p:cNvPr>
              <p:cNvSpPr/>
              <p:nvPr/>
            </p:nvSpPr>
            <p:spPr>
              <a:xfrm>
                <a:off x="2440797" y="4125557"/>
                <a:ext cx="292263" cy="292263"/>
              </a:xfrm>
              <a:custGeom>
                <a:avLst/>
                <a:gdLst>
                  <a:gd name="connsiteX0" fmla="*/ 132661 w 292263"/>
                  <a:gd name="connsiteY0" fmla="*/ 145400 h 292263"/>
                  <a:gd name="connsiteX1" fmla="*/ 158578 w 292263"/>
                  <a:gd name="connsiteY1" fmla="*/ 145400 h 292263"/>
                  <a:gd name="connsiteX2" fmla="*/ 158578 w 292263"/>
                  <a:gd name="connsiteY2" fmla="*/ 118897 h 292263"/>
                  <a:gd name="connsiteX3" fmla="*/ 132661 w 292263"/>
                  <a:gd name="connsiteY3" fmla="*/ 118897 h 292263"/>
                  <a:gd name="connsiteX4" fmla="*/ 132661 w 292263"/>
                  <a:gd name="connsiteY4" fmla="*/ 145400 h 292263"/>
                  <a:gd name="connsiteX5" fmla="*/ 207191 w 292263"/>
                  <a:gd name="connsiteY5" fmla="*/ 169706 h 292263"/>
                  <a:gd name="connsiteX6" fmla="*/ 182884 w 292263"/>
                  <a:gd name="connsiteY6" fmla="*/ 169706 h 292263"/>
                  <a:gd name="connsiteX7" fmla="*/ 182884 w 292263"/>
                  <a:gd name="connsiteY7" fmla="*/ 194012 h 292263"/>
                  <a:gd name="connsiteX8" fmla="*/ 207191 w 292263"/>
                  <a:gd name="connsiteY8" fmla="*/ 218319 h 292263"/>
                  <a:gd name="connsiteX9" fmla="*/ 231497 w 292263"/>
                  <a:gd name="connsiteY9" fmla="*/ 194012 h 292263"/>
                  <a:gd name="connsiteX10" fmla="*/ 207191 w 292263"/>
                  <a:gd name="connsiteY10" fmla="*/ 169706 h 292263"/>
                  <a:gd name="connsiteX11" fmla="*/ 59888 w 292263"/>
                  <a:gd name="connsiteY11" fmla="*/ 194012 h 292263"/>
                  <a:gd name="connsiteX12" fmla="*/ 84194 w 292263"/>
                  <a:gd name="connsiteY12" fmla="*/ 218319 h 292263"/>
                  <a:gd name="connsiteX13" fmla="*/ 108501 w 292263"/>
                  <a:gd name="connsiteY13" fmla="*/ 194012 h 292263"/>
                  <a:gd name="connsiteX14" fmla="*/ 108501 w 292263"/>
                  <a:gd name="connsiteY14" fmla="*/ 169706 h 292263"/>
                  <a:gd name="connsiteX15" fmla="*/ 84194 w 292263"/>
                  <a:gd name="connsiteY15" fmla="*/ 169706 h 292263"/>
                  <a:gd name="connsiteX16" fmla="*/ 59888 w 292263"/>
                  <a:gd name="connsiteY16" fmla="*/ 194012 h 292263"/>
                  <a:gd name="connsiteX17" fmla="*/ 146132 w 292263"/>
                  <a:gd name="connsiteY17" fmla="*/ 0 h 292263"/>
                  <a:gd name="connsiteX18" fmla="*/ 0 w 292263"/>
                  <a:gd name="connsiteY18" fmla="*/ 146132 h 292263"/>
                  <a:gd name="connsiteX19" fmla="*/ 146132 w 292263"/>
                  <a:gd name="connsiteY19" fmla="*/ 292263 h 292263"/>
                  <a:gd name="connsiteX20" fmla="*/ 292263 w 292263"/>
                  <a:gd name="connsiteY20" fmla="*/ 146132 h 292263"/>
                  <a:gd name="connsiteX21" fmla="*/ 146132 w 292263"/>
                  <a:gd name="connsiteY21" fmla="*/ 0 h 292263"/>
                  <a:gd name="connsiteX22" fmla="*/ 207191 w 292263"/>
                  <a:gd name="connsiteY22" fmla="*/ 242479 h 292263"/>
                  <a:gd name="connsiteX23" fmla="*/ 158724 w 292263"/>
                  <a:gd name="connsiteY23" fmla="*/ 193866 h 292263"/>
                  <a:gd name="connsiteX24" fmla="*/ 158724 w 292263"/>
                  <a:gd name="connsiteY24" fmla="*/ 169560 h 292263"/>
                  <a:gd name="connsiteX25" fmla="*/ 132661 w 292263"/>
                  <a:gd name="connsiteY25" fmla="*/ 169560 h 292263"/>
                  <a:gd name="connsiteX26" fmla="*/ 132661 w 292263"/>
                  <a:gd name="connsiteY26" fmla="*/ 193866 h 292263"/>
                  <a:gd name="connsiteX27" fmla="*/ 84194 w 292263"/>
                  <a:gd name="connsiteY27" fmla="*/ 242479 h 292263"/>
                  <a:gd name="connsiteX28" fmla="*/ 35728 w 292263"/>
                  <a:gd name="connsiteY28" fmla="*/ 193866 h 292263"/>
                  <a:gd name="connsiteX29" fmla="*/ 84194 w 292263"/>
                  <a:gd name="connsiteY29" fmla="*/ 145253 h 292263"/>
                  <a:gd name="connsiteX30" fmla="*/ 108354 w 292263"/>
                  <a:gd name="connsiteY30" fmla="*/ 145253 h 292263"/>
                  <a:gd name="connsiteX31" fmla="*/ 108354 w 292263"/>
                  <a:gd name="connsiteY31" fmla="*/ 118897 h 292263"/>
                  <a:gd name="connsiteX32" fmla="*/ 42902 w 292263"/>
                  <a:gd name="connsiteY32" fmla="*/ 118897 h 292263"/>
                  <a:gd name="connsiteX33" fmla="*/ 42902 w 292263"/>
                  <a:gd name="connsiteY33" fmla="*/ 92247 h 292263"/>
                  <a:gd name="connsiteX34" fmla="*/ 108354 w 292263"/>
                  <a:gd name="connsiteY34" fmla="*/ 92247 h 292263"/>
                  <a:gd name="connsiteX35" fmla="*/ 108354 w 292263"/>
                  <a:gd name="connsiteY35" fmla="*/ 32946 h 292263"/>
                  <a:gd name="connsiteX36" fmla="*/ 132661 w 292263"/>
                  <a:gd name="connsiteY36" fmla="*/ 32946 h 292263"/>
                  <a:gd name="connsiteX37" fmla="*/ 132661 w 292263"/>
                  <a:gd name="connsiteY37" fmla="*/ 92247 h 292263"/>
                  <a:gd name="connsiteX38" fmla="*/ 158578 w 292263"/>
                  <a:gd name="connsiteY38" fmla="*/ 92247 h 292263"/>
                  <a:gd name="connsiteX39" fmla="*/ 158578 w 292263"/>
                  <a:gd name="connsiteY39" fmla="*/ 32946 h 292263"/>
                  <a:gd name="connsiteX40" fmla="*/ 182884 w 292263"/>
                  <a:gd name="connsiteY40" fmla="*/ 32946 h 292263"/>
                  <a:gd name="connsiteX41" fmla="*/ 182884 w 292263"/>
                  <a:gd name="connsiteY41" fmla="*/ 92247 h 292263"/>
                  <a:gd name="connsiteX42" fmla="*/ 186838 w 292263"/>
                  <a:gd name="connsiteY42" fmla="*/ 92247 h 292263"/>
                  <a:gd name="connsiteX43" fmla="*/ 248922 w 292263"/>
                  <a:gd name="connsiteY43" fmla="*/ 92247 h 292263"/>
                  <a:gd name="connsiteX44" fmla="*/ 248922 w 292263"/>
                  <a:gd name="connsiteY44" fmla="*/ 118750 h 292263"/>
                  <a:gd name="connsiteX45" fmla="*/ 186838 w 292263"/>
                  <a:gd name="connsiteY45" fmla="*/ 118750 h 292263"/>
                  <a:gd name="connsiteX46" fmla="*/ 182884 w 292263"/>
                  <a:gd name="connsiteY46" fmla="*/ 118750 h 292263"/>
                  <a:gd name="connsiteX47" fmla="*/ 182884 w 292263"/>
                  <a:gd name="connsiteY47" fmla="*/ 145253 h 292263"/>
                  <a:gd name="connsiteX48" fmla="*/ 207191 w 292263"/>
                  <a:gd name="connsiteY48" fmla="*/ 145253 h 292263"/>
                  <a:gd name="connsiteX49" fmla="*/ 255657 w 292263"/>
                  <a:gd name="connsiteY49" fmla="*/ 193866 h 292263"/>
                  <a:gd name="connsiteX50" fmla="*/ 207191 w 292263"/>
                  <a:gd name="connsiteY50" fmla="*/ 242479 h 292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292263" h="292263">
                    <a:moveTo>
                      <a:pt x="132661" y="145400"/>
                    </a:moveTo>
                    <a:lnTo>
                      <a:pt x="158578" y="145400"/>
                    </a:lnTo>
                    <a:lnTo>
                      <a:pt x="158578" y="118897"/>
                    </a:lnTo>
                    <a:lnTo>
                      <a:pt x="132661" y="118897"/>
                    </a:lnTo>
                    <a:lnTo>
                      <a:pt x="132661" y="145400"/>
                    </a:lnTo>
                    <a:close/>
                    <a:moveTo>
                      <a:pt x="207191" y="169706"/>
                    </a:moveTo>
                    <a:lnTo>
                      <a:pt x="182884" y="169706"/>
                    </a:lnTo>
                    <a:lnTo>
                      <a:pt x="182884" y="194012"/>
                    </a:lnTo>
                    <a:cubicBezTo>
                      <a:pt x="182884" y="207484"/>
                      <a:pt x="193720" y="218319"/>
                      <a:pt x="207191" y="218319"/>
                    </a:cubicBezTo>
                    <a:cubicBezTo>
                      <a:pt x="220515" y="218319"/>
                      <a:pt x="231497" y="207484"/>
                      <a:pt x="231497" y="194012"/>
                    </a:cubicBezTo>
                    <a:cubicBezTo>
                      <a:pt x="231351" y="180541"/>
                      <a:pt x="220515" y="169706"/>
                      <a:pt x="207191" y="169706"/>
                    </a:cubicBezTo>
                    <a:moveTo>
                      <a:pt x="59888" y="194012"/>
                    </a:moveTo>
                    <a:cubicBezTo>
                      <a:pt x="59888" y="207484"/>
                      <a:pt x="70723" y="218319"/>
                      <a:pt x="84194" y="218319"/>
                    </a:cubicBezTo>
                    <a:cubicBezTo>
                      <a:pt x="97519" y="218319"/>
                      <a:pt x="108501" y="207484"/>
                      <a:pt x="108501" y="194012"/>
                    </a:cubicBezTo>
                    <a:lnTo>
                      <a:pt x="108501" y="169706"/>
                    </a:lnTo>
                    <a:lnTo>
                      <a:pt x="84194" y="169706"/>
                    </a:lnTo>
                    <a:cubicBezTo>
                      <a:pt x="70723" y="169706"/>
                      <a:pt x="59888" y="180541"/>
                      <a:pt x="59888" y="194012"/>
                    </a:cubicBezTo>
                    <a:moveTo>
                      <a:pt x="146132" y="0"/>
                    </a:moveTo>
                    <a:cubicBezTo>
                      <a:pt x="65452" y="0"/>
                      <a:pt x="0" y="65452"/>
                      <a:pt x="0" y="146132"/>
                    </a:cubicBezTo>
                    <a:cubicBezTo>
                      <a:pt x="0" y="226812"/>
                      <a:pt x="65452" y="292263"/>
                      <a:pt x="146132" y="292263"/>
                    </a:cubicBezTo>
                    <a:cubicBezTo>
                      <a:pt x="226812" y="292263"/>
                      <a:pt x="292263" y="226812"/>
                      <a:pt x="292263" y="146132"/>
                    </a:cubicBezTo>
                    <a:cubicBezTo>
                      <a:pt x="292263" y="65452"/>
                      <a:pt x="226958" y="0"/>
                      <a:pt x="146132" y="0"/>
                    </a:cubicBezTo>
                    <a:moveTo>
                      <a:pt x="207191" y="242479"/>
                    </a:moveTo>
                    <a:cubicBezTo>
                      <a:pt x="180395" y="242479"/>
                      <a:pt x="158724" y="220662"/>
                      <a:pt x="158724" y="193866"/>
                    </a:cubicBezTo>
                    <a:lnTo>
                      <a:pt x="158724" y="169560"/>
                    </a:lnTo>
                    <a:lnTo>
                      <a:pt x="132661" y="169560"/>
                    </a:lnTo>
                    <a:lnTo>
                      <a:pt x="132661" y="193866"/>
                    </a:lnTo>
                    <a:cubicBezTo>
                      <a:pt x="132661" y="220662"/>
                      <a:pt x="110990" y="242479"/>
                      <a:pt x="84194" y="242479"/>
                    </a:cubicBezTo>
                    <a:cubicBezTo>
                      <a:pt x="57398" y="242479"/>
                      <a:pt x="35728" y="220662"/>
                      <a:pt x="35728" y="193866"/>
                    </a:cubicBezTo>
                    <a:cubicBezTo>
                      <a:pt x="35728" y="167070"/>
                      <a:pt x="57398" y="145253"/>
                      <a:pt x="84194" y="145253"/>
                    </a:cubicBezTo>
                    <a:lnTo>
                      <a:pt x="108354" y="145253"/>
                    </a:lnTo>
                    <a:lnTo>
                      <a:pt x="108354" y="118897"/>
                    </a:lnTo>
                    <a:lnTo>
                      <a:pt x="42902" y="118897"/>
                    </a:lnTo>
                    <a:lnTo>
                      <a:pt x="42902" y="92247"/>
                    </a:lnTo>
                    <a:lnTo>
                      <a:pt x="108354" y="92247"/>
                    </a:lnTo>
                    <a:lnTo>
                      <a:pt x="108354" y="32946"/>
                    </a:lnTo>
                    <a:lnTo>
                      <a:pt x="132661" y="32946"/>
                    </a:lnTo>
                    <a:lnTo>
                      <a:pt x="132661" y="92247"/>
                    </a:lnTo>
                    <a:lnTo>
                      <a:pt x="158578" y="92247"/>
                    </a:lnTo>
                    <a:lnTo>
                      <a:pt x="158578" y="32946"/>
                    </a:lnTo>
                    <a:lnTo>
                      <a:pt x="182884" y="32946"/>
                    </a:lnTo>
                    <a:lnTo>
                      <a:pt x="182884" y="92247"/>
                    </a:lnTo>
                    <a:lnTo>
                      <a:pt x="186838" y="92247"/>
                    </a:lnTo>
                    <a:lnTo>
                      <a:pt x="248922" y="92247"/>
                    </a:lnTo>
                    <a:lnTo>
                      <a:pt x="248922" y="118750"/>
                    </a:lnTo>
                    <a:lnTo>
                      <a:pt x="186838" y="118750"/>
                    </a:lnTo>
                    <a:lnTo>
                      <a:pt x="182884" y="118750"/>
                    </a:lnTo>
                    <a:lnTo>
                      <a:pt x="182884" y="145253"/>
                    </a:lnTo>
                    <a:lnTo>
                      <a:pt x="207191" y="145253"/>
                    </a:lnTo>
                    <a:cubicBezTo>
                      <a:pt x="233986" y="145253"/>
                      <a:pt x="255657" y="166924"/>
                      <a:pt x="255657" y="193866"/>
                    </a:cubicBezTo>
                    <a:cubicBezTo>
                      <a:pt x="255657" y="220808"/>
                      <a:pt x="233986" y="242479"/>
                      <a:pt x="207191" y="242479"/>
                    </a:cubicBezTo>
                  </a:path>
                </a:pathLst>
              </a:custGeom>
              <a:grpFill/>
              <a:ln w="14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1" name="手繪多邊形: 圖案 100">
                <a:extLst>
                  <a:ext uri="{FF2B5EF4-FFF2-40B4-BE49-F238E27FC236}">
                    <a16:creationId xmlns:a16="http://schemas.microsoft.com/office/drawing/2014/main" id="{735B079E-DD08-4ADB-8774-E94C4064DC51}"/>
                  </a:ext>
                </a:extLst>
              </p:cNvPr>
              <p:cNvSpPr/>
              <p:nvPr/>
            </p:nvSpPr>
            <p:spPr>
              <a:xfrm>
                <a:off x="2804808" y="4185737"/>
                <a:ext cx="377189" cy="176587"/>
              </a:xfrm>
              <a:custGeom>
                <a:avLst/>
                <a:gdLst>
                  <a:gd name="connsiteX0" fmla="*/ 126218 w 377189"/>
                  <a:gd name="connsiteY0" fmla="*/ 0 h 176587"/>
                  <a:gd name="connsiteX1" fmla="*/ 98251 w 377189"/>
                  <a:gd name="connsiteY1" fmla="*/ 0 h 176587"/>
                  <a:gd name="connsiteX2" fmla="*/ 98251 w 377189"/>
                  <a:gd name="connsiteY2" fmla="*/ 174099 h 176587"/>
                  <a:gd name="connsiteX3" fmla="*/ 165460 w 377189"/>
                  <a:gd name="connsiteY3" fmla="*/ 174099 h 176587"/>
                  <a:gd name="connsiteX4" fmla="*/ 177174 w 377189"/>
                  <a:gd name="connsiteY4" fmla="*/ 153014 h 176587"/>
                  <a:gd name="connsiteX5" fmla="*/ 126218 w 377189"/>
                  <a:gd name="connsiteY5" fmla="*/ 153014 h 176587"/>
                  <a:gd name="connsiteX6" fmla="*/ 126218 w 377189"/>
                  <a:gd name="connsiteY6" fmla="*/ 0 h 176587"/>
                  <a:gd name="connsiteX7" fmla="*/ 42610 w 377189"/>
                  <a:gd name="connsiteY7" fmla="*/ 72919 h 176587"/>
                  <a:gd name="connsiteX8" fmla="*/ 18449 w 377189"/>
                  <a:gd name="connsiteY8" fmla="*/ 72919 h 176587"/>
                  <a:gd name="connsiteX9" fmla="*/ 2782 w 377189"/>
                  <a:gd name="connsiteY9" fmla="*/ 137346 h 176587"/>
                  <a:gd name="connsiteX10" fmla="*/ 26942 w 377189"/>
                  <a:gd name="connsiteY10" fmla="*/ 137346 h 176587"/>
                  <a:gd name="connsiteX11" fmla="*/ 42610 w 377189"/>
                  <a:gd name="connsiteY11" fmla="*/ 72919 h 176587"/>
                  <a:gd name="connsiteX12" fmla="*/ 42610 w 377189"/>
                  <a:gd name="connsiteY12" fmla="*/ 62816 h 176587"/>
                  <a:gd name="connsiteX13" fmla="*/ 26942 w 377189"/>
                  <a:gd name="connsiteY13" fmla="*/ 11860 h 176587"/>
                  <a:gd name="connsiteX14" fmla="*/ 2782 w 377189"/>
                  <a:gd name="connsiteY14" fmla="*/ 11860 h 176587"/>
                  <a:gd name="connsiteX15" fmla="*/ 18449 w 377189"/>
                  <a:gd name="connsiteY15" fmla="*/ 62816 h 176587"/>
                  <a:gd name="connsiteX16" fmla="*/ 42610 w 377189"/>
                  <a:gd name="connsiteY16" fmla="*/ 62816 h 176587"/>
                  <a:gd name="connsiteX17" fmla="*/ 172488 w 377189"/>
                  <a:gd name="connsiteY17" fmla="*/ 11860 h 176587"/>
                  <a:gd name="connsiteX18" fmla="*/ 148474 w 377189"/>
                  <a:gd name="connsiteY18" fmla="*/ 11860 h 176587"/>
                  <a:gd name="connsiteX19" fmla="*/ 132807 w 377189"/>
                  <a:gd name="connsiteY19" fmla="*/ 62816 h 176587"/>
                  <a:gd name="connsiteX20" fmla="*/ 156967 w 377189"/>
                  <a:gd name="connsiteY20" fmla="*/ 62816 h 176587"/>
                  <a:gd name="connsiteX21" fmla="*/ 172488 w 377189"/>
                  <a:gd name="connsiteY21" fmla="*/ 11860 h 176587"/>
                  <a:gd name="connsiteX22" fmla="*/ 50956 w 377189"/>
                  <a:gd name="connsiteY22" fmla="*/ 133393 h 176587"/>
                  <a:gd name="connsiteX23" fmla="*/ 0 w 377189"/>
                  <a:gd name="connsiteY23" fmla="*/ 176588 h 176587"/>
                  <a:gd name="connsiteX24" fmla="*/ 43781 w 377189"/>
                  <a:gd name="connsiteY24" fmla="*/ 176588 h 176587"/>
                  <a:gd name="connsiteX25" fmla="*/ 79069 w 377189"/>
                  <a:gd name="connsiteY25" fmla="*/ 145253 h 176587"/>
                  <a:gd name="connsiteX26" fmla="*/ 79069 w 377189"/>
                  <a:gd name="connsiteY26" fmla="*/ 0 h 176587"/>
                  <a:gd name="connsiteX27" fmla="*/ 51102 w 377189"/>
                  <a:gd name="connsiteY27" fmla="*/ 0 h 176587"/>
                  <a:gd name="connsiteX28" fmla="*/ 51102 w 377189"/>
                  <a:gd name="connsiteY28" fmla="*/ 133393 h 176587"/>
                  <a:gd name="connsiteX29" fmla="*/ 132807 w 377189"/>
                  <a:gd name="connsiteY29" fmla="*/ 72919 h 176587"/>
                  <a:gd name="connsiteX30" fmla="*/ 148474 w 377189"/>
                  <a:gd name="connsiteY30" fmla="*/ 137346 h 176587"/>
                  <a:gd name="connsiteX31" fmla="*/ 172634 w 377189"/>
                  <a:gd name="connsiteY31" fmla="*/ 137346 h 176587"/>
                  <a:gd name="connsiteX32" fmla="*/ 156967 w 377189"/>
                  <a:gd name="connsiteY32" fmla="*/ 72919 h 176587"/>
                  <a:gd name="connsiteX33" fmla="*/ 132807 w 377189"/>
                  <a:gd name="connsiteY33" fmla="*/ 72919 h 176587"/>
                  <a:gd name="connsiteX34" fmla="*/ 200162 w 377189"/>
                  <a:gd name="connsiteY34" fmla="*/ 168827 h 176587"/>
                  <a:gd name="connsiteX35" fmla="*/ 228129 w 377189"/>
                  <a:gd name="connsiteY35" fmla="*/ 168827 h 176587"/>
                  <a:gd name="connsiteX36" fmla="*/ 236036 w 377189"/>
                  <a:gd name="connsiteY36" fmla="*/ 82583 h 176587"/>
                  <a:gd name="connsiteX37" fmla="*/ 211876 w 377189"/>
                  <a:gd name="connsiteY37" fmla="*/ 82583 h 176587"/>
                  <a:gd name="connsiteX38" fmla="*/ 200162 w 377189"/>
                  <a:gd name="connsiteY38" fmla="*/ 168827 h 176587"/>
                  <a:gd name="connsiteX39" fmla="*/ 275278 w 377189"/>
                  <a:gd name="connsiteY39" fmla="*/ 74530 h 176587"/>
                  <a:gd name="connsiteX40" fmla="*/ 247311 w 377189"/>
                  <a:gd name="connsiteY40" fmla="*/ 74530 h 176587"/>
                  <a:gd name="connsiteX41" fmla="*/ 247311 w 377189"/>
                  <a:gd name="connsiteY41" fmla="*/ 176588 h 176587"/>
                  <a:gd name="connsiteX42" fmla="*/ 325795 w 377189"/>
                  <a:gd name="connsiteY42" fmla="*/ 176588 h 176587"/>
                  <a:gd name="connsiteX43" fmla="*/ 337509 w 377189"/>
                  <a:gd name="connsiteY43" fmla="*/ 157846 h 176587"/>
                  <a:gd name="connsiteX44" fmla="*/ 275278 w 377189"/>
                  <a:gd name="connsiteY44" fmla="*/ 157846 h 176587"/>
                  <a:gd name="connsiteX45" fmla="*/ 275278 w 377189"/>
                  <a:gd name="connsiteY45" fmla="*/ 74530 h 176587"/>
                  <a:gd name="connsiteX46" fmla="*/ 359619 w 377189"/>
                  <a:gd name="connsiteY46" fmla="*/ 79509 h 176587"/>
                  <a:gd name="connsiteX47" fmla="*/ 333555 w 377189"/>
                  <a:gd name="connsiteY47" fmla="*/ 78484 h 176587"/>
                  <a:gd name="connsiteX48" fmla="*/ 349222 w 377189"/>
                  <a:gd name="connsiteY48" fmla="*/ 168681 h 176587"/>
                  <a:gd name="connsiteX49" fmla="*/ 377190 w 377189"/>
                  <a:gd name="connsiteY49" fmla="*/ 168681 h 176587"/>
                  <a:gd name="connsiteX50" fmla="*/ 359619 w 377189"/>
                  <a:gd name="connsiteY50" fmla="*/ 79509 h 176587"/>
                  <a:gd name="connsiteX51" fmla="*/ 286553 w 377189"/>
                  <a:gd name="connsiteY51" fmla="*/ 62816 h 176587"/>
                  <a:gd name="connsiteX52" fmla="*/ 298267 w 377189"/>
                  <a:gd name="connsiteY52" fmla="*/ 141300 h 176587"/>
                  <a:gd name="connsiteX53" fmla="*/ 326234 w 377189"/>
                  <a:gd name="connsiteY53" fmla="*/ 141300 h 176587"/>
                  <a:gd name="connsiteX54" fmla="*/ 314520 w 377189"/>
                  <a:gd name="connsiteY54" fmla="*/ 62816 h 176587"/>
                  <a:gd name="connsiteX55" fmla="*/ 286553 w 377189"/>
                  <a:gd name="connsiteY55" fmla="*/ 62816 h 176587"/>
                  <a:gd name="connsiteX56" fmla="*/ 266346 w 377189"/>
                  <a:gd name="connsiteY56" fmla="*/ 54470 h 176587"/>
                  <a:gd name="connsiteX57" fmla="*/ 266346 w 377189"/>
                  <a:gd name="connsiteY57" fmla="*/ 34117 h 176587"/>
                  <a:gd name="connsiteX58" fmla="*/ 314959 w 377189"/>
                  <a:gd name="connsiteY58" fmla="*/ 34117 h 176587"/>
                  <a:gd name="connsiteX59" fmla="*/ 314959 w 377189"/>
                  <a:gd name="connsiteY59" fmla="*/ 54470 h 176587"/>
                  <a:gd name="connsiteX60" fmla="*/ 342926 w 377189"/>
                  <a:gd name="connsiteY60" fmla="*/ 54470 h 176587"/>
                  <a:gd name="connsiteX61" fmla="*/ 342926 w 377189"/>
                  <a:gd name="connsiteY61" fmla="*/ 34117 h 176587"/>
                  <a:gd name="connsiteX62" fmla="*/ 376750 w 377189"/>
                  <a:gd name="connsiteY62" fmla="*/ 34117 h 176587"/>
                  <a:gd name="connsiteX63" fmla="*/ 376750 w 377189"/>
                  <a:gd name="connsiteY63" fmla="*/ 15082 h 176587"/>
                  <a:gd name="connsiteX64" fmla="*/ 342926 w 377189"/>
                  <a:gd name="connsiteY64" fmla="*/ 15082 h 176587"/>
                  <a:gd name="connsiteX65" fmla="*/ 342926 w 377189"/>
                  <a:gd name="connsiteY65" fmla="*/ 0 h 176587"/>
                  <a:gd name="connsiteX66" fmla="*/ 314959 w 377189"/>
                  <a:gd name="connsiteY66" fmla="*/ 0 h 176587"/>
                  <a:gd name="connsiteX67" fmla="*/ 314959 w 377189"/>
                  <a:gd name="connsiteY67" fmla="*/ 15082 h 176587"/>
                  <a:gd name="connsiteX68" fmla="*/ 266346 w 377189"/>
                  <a:gd name="connsiteY68" fmla="*/ 15082 h 176587"/>
                  <a:gd name="connsiteX69" fmla="*/ 266346 w 377189"/>
                  <a:gd name="connsiteY69" fmla="*/ 0 h 176587"/>
                  <a:gd name="connsiteX70" fmla="*/ 240722 w 377189"/>
                  <a:gd name="connsiteY70" fmla="*/ 0 h 176587"/>
                  <a:gd name="connsiteX71" fmla="*/ 240722 w 377189"/>
                  <a:gd name="connsiteY71" fmla="*/ 15082 h 176587"/>
                  <a:gd name="connsiteX72" fmla="*/ 204116 w 377189"/>
                  <a:gd name="connsiteY72" fmla="*/ 15082 h 176587"/>
                  <a:gd name="connsiteX73" fmla="*/ 204116 w 377189"/>
                  <a:gd name="connsiteY73" fmla="*/ 34117 h 176587"/>
                  <a:gd name="connsiteX74" fmla="*/ 240868 w 377189"/>
                  <a:gd name="connsiteY74" fmla="*/ 34117 h 176587"/>
                  <a:gd name="connsiteX75" fmla="*/ 240868 w 377189"/>
                  <a:gd name="connsiteY75" fmla="*/ 54470 h 176587"/>
                  <a:gd name="connsiteX76" fmla="*/ 266346 w 377189"/>
                  <a:gd name="connsiteY76" fmla="*/ 54470 h 17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377189" h="176587">
                    <a:moveTo>
                      <a:pt x="126218" y="0"/>
                    </a:moveTo>
                    <a:lnTo>
                      <a:pt x="98251" y="0"/>
                    </a:lnTo>
                    <a:lnTo>
                      <a:pt x="98251" y="174099"/>
                    </a:lnTo>
                    <a:lnTo>
                      <a:pt x="165460" y="174099"/>
                    </a:lnTo>
                    <a:lnTo>
                      <a:pt x="177174" y="153014"/>
                    </a:lnTo>
                    <a:lnTo>
                      <a:pt x="126218" y="153014"/>
                    </a:lnTo>
                    <a:lnTo>
                      <a:pt x="126218" y="0"/>
                    </a:lnTo>
                    <a:close/>
                    <a:moveTo>
                      <a:pt x="42610" y="72919"/>
                    </a:moveTo>
                    <a:lnTo>
                      <a:pt x="18449" y="72919"/>
                    </a:lnTo>
                    <a:lnTo>
                      <a:pt x="2782" y="137346"/>
                    </a:lnTo>
                    <a:lnTo>
                      <a:pt x="26942" y="137346"/>
                    </a:lnTo>
                    <a:lnTo>
                      <a:pt x="42610" y="72919"/>
                    </a:lnTo>
                    <a:close/>
                    <a:moveTo>
                      <a:pt x="42610" y="62816"/>
                    </a:moveTo>
                    <a:lnTo>
                      <a:pt x="26942" y="11860"/>
                    </a:lnTo>
                    <a:lnTo>
                      <a:pt x="2782" y="11860"/>
                    </a:lnTo>
                    <a:lnTo>
                      <a:pt x="18449" y="62816"/>
                    </a:lnTo>
                    <a:lnTo>
                      <a:pt x="42610" y="62816"/>
                    </a:lnTo>
                    <a:close/>
                    <a:moveTo>
                      <a:pt x="172488" y="11860"/>
                    </a:moveTo>
                    <a:lnTo>
                      <a:pt x="148474" y="11860"/>
                    </a:lnTo>
                    <a:lnTo>
                      <a:pt x="132807" y="62816"/>
                    </a:lnTo>
                    <a:lnTo>
                      <a:pt x="156967" y="62816"/>
                    </a:lnTo>
                    <a:lnTo>
                      <a:pt x="172488" y="11860"/>
                    </a:lnTo>
                    <a:close/>
                    <a:moveTo>
                      <a:pt x="50956" y="133393"/>
                    </a:moveTo>
                    <a:lnTo>
                      <a:pt x="0" y="176588"/>
                    </a:lnTo>
                    <a:lnTo>
                      <a:pt x="43781" y="176588"/>
                    </a:lnTo>
                    <a:lnTo>
                      <a:pt x="79069" y="145253"/>
                    </a:lnTo>
                    <a:lnTo>
                      <a:pt x="79069" y="0"/>
                    </a:lnTo>
                    <a:lnTo>
                      <a:pt x="51102" y="0"/>
                    </a:lnTo>
                    <a:lnTo>
                      <a:pt x="51102" y="133393"/>
                    </a:lnTo>
                    <a:close/>
                    <a:moveTo>
                      <a:pt x="132807" y="72919"/>
                    </a:moveTo>
                    <a:lnTo>
                      <a:pt x="148474" y="137346"/>
                    </a:lnTo>
                    <a:lnTo>
                      <a:pt x="172634" y="137346"/>
                    </a:lnTo>
                    <a:lnTo>
                      <a:pt x="156967" y="72919"/>
                    </a:lnTo>
                    <a:lnTo>
                      <a:pt x="132807" y="72919"/>
                    </a:lnTo>
                    <a:close/>
                    <a:moveTo>
                      <a:pt x="200162" y="168827"/>
                    </a:moveTo>
                    <a:lnTo>
                      <a:pt x="228129" y="168827"/>
                    </a:lnTo>
                    <a:lnTo>
                      <a:pt x="236036" y="82583"/>
                    </a:lnTo>
                    <a:lnTo>
                      <a:pt x="211876" y="82583"/>
                    </a:lnTo>
                    <a:lnTo>
                      <a:pt x="200162" y="168827"/>
                    </a:lnTo>
                    <a:close/>
                    <a:moveTo>
                      <a:pt x="275278" y="74530"/>
                    </a:moveTo>
                    <a:lnTo>
                      <a:pt x="247311" y="74530"/>
                    </a:lnTo>
                    <a:lnTo>
                      <a:pt x="247311" y="176588"/>
                    </a:lnTo>
                    <a:lnTo>
                      <a:pt x="325795" y="176588"/>
                    </a:lnTo>
                    <a:lnTo>
                      <a:pt x="337509" y="157846"/>
                    </a:lnTo>
                    <a:lnTo>
                      <a:pt x="275278" y="157846"/>
                    </a:lnTo>
                    <a:lnTo>
                      <a:pt x="275278" y="74530"/>
                    </a:lnTo>
                    <a:close/>
                    <a:moveTo>
                      <a:pt x="359619" y="79509"/>
                    </a:moveTo>
                    <a:lnTo>
                      <a:pt x="333555" y="78484"/>
                    </a:lnTo>
                    <a:lnTo>
                      <a:pt x="349222" y="168681"/>
                    </a:lnTo>
                    <a:lnTo>
                      <a:pt x="377190" y="168681"/>
                    </a:lnTo>
                    <a:lnTo>
                      <a:pt x="359619" y="79509"/>
                    </a:lnTo>
                    <a:close/>
                    <a:moveTo>
                      <a:pt x="286553" y="62816"/>
                    </a:moveTo>
                    <a:lnTo>
                      <a:pt x="298267" y="141300"/>
                    </a:lnTo>
                    <a:lnTo>
                      <a:pt x="326234" y="141300"/>
                    </a:lnTo>
                    <a:lnTo>
                      <a:pt x="314520" y="62816"/>
                    </a:lnTo>
                    <a:lnTo>
                      <a:pt x="286553" y="62816"/>
                    </a:lnTo>
                    <a:close/>
                    <a:moveTo>
                      <a:pt x="266346" y="54470"/>
                    </a:moveTo>
                    <a:lnTo>
                      <a:pt x="266346" y="34117"/>
                    </a:lnTo>
                    <a:lnTo>
                      <a:pt x="314959" y="34117"/>
                    </a:lnTo>
                    <a:lnTo>
                      <a:pt x="314959" y="54470"/>
                    </a:lnTo>
                    <a:lnTo>
                      <a:pt x="342926" y="54470"/>
                    </a:lnTo>
                    <a:lnTo>
                      <a:pt x="342926" y="34117"/>
                    </a:lnTo>
                    <a:lnTo>
                      <a:pt x="376750" y="34117"/>
                    </a:lnTo>
                    <a:lnTo>
                      <a:pt x="376750" y="15082"/>
                    </a:lnTo>
                    <a:lnTo>
                      <a:pt x="342926" y="15082"/>
                    </a:lnTo>
                    <a:lnTo>
                      <a:pt x="342926" y="0"/>
                    </a:lnTo>
                    <a:lnTo>
                      <a:pt x="314959" y="0"/>
                    </a:lnTo>
                    <a:lnTo>
                      <a:pt x="314959" y="15082"/>
                    </a:lnTo>
                    <a:lnTo>
                      <a:pt x="266346" y="15082"/>
                    </a:lnTo>
                    <a:lnTo>
                      <a:pt x="266346" y="0"/>
                    </a:lnTo>
                    <a:lnTo>
                      <a:pt x="240722" y="0"/>
                    </a:lnTo>
                    <a:lnTo>
                      <a:pt x="240722" y="15082"/>
                    </a:lnTo>
                    <a:lnTo>
                      <a:pt x="204116" y="15082"/>
                    </a:lnTo>
                    <a:lnTo>
                      <a:pt x="204116" y="34117"/>
                    </a:lnTo>
                    <a:lnTo>
                      <a:pt x="240868" y="34117"/>
                    </a:lnTo>
                    <a:lnTo>
                      <a:pt x="240868" y="54470"/>
                    </a:lnTo>
                    <a:lnTo>
                      <a:pt x="266346" y="54470"/>
                    </a:lnTo>
                    <a:close/>
                  </a:path>
                </a:pathLst>
              </a:custGeom>
              <a:grpFill/>
              <a:ln w="14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pic>
          <p:nvPicPr>
            <p:cNvPr id="94" name="圖形 93">
              <a:extLst>
                <a:ext uri="{FF2B5EF4-FFF2-40B4-BE49-F238E27FC236}">
                  <a16:creationId xmlns:a16="http://schemas.microsoft.com/office/drawing/2014/main" id="{41BD0380-5123-FF42-A753-B9277F152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79876" y="4149828"/>
              <a:ext cx="1290831" cy="160610"/>
            </a:xfrm>
            <a:prstGeom prst="rect">
              <a:avLst/>
            </a:prstGeom>
            <a:effectLst>
              <a:outerShdw blurRad="279400" dist="177800" dir="7980000" algn="ctr" rotWithShape="0">
                <a:srgbClr val="000000">
                  <a:alpha val="19000"/>
                </a:srgbClr>
              </a:outerShdw>
            </a:effectLst>
          </p:spPr>
        </p:pic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42D485B6-CF2C-4CC3-8DB7-9E58BF25F344}"/>
              </a:ext>
            </a:extLst>
          </p:cNvPr>
          <p:cNvGrpSpPr/>
          <p:nvPr/>
        </p:nvGrpSpPr>
        <p:grpSpPr>
          <a:xfrm>
            <a:off x="599977" y="1238401"/>
            <a:ext cx="3628385" cy="1048737"/>
            <a:chOff x="568027" y="1263801"/>
            <a:chExt cx="3628385" cy="1048737"/>
          </a:xfrm>
        </p:grpSpPr>
        <p:pic>
          <p:nvPicPr>
            <p:cNvPr id="40" name="圖片 39" descr="一張含有 文字 的圖片&#10;&#10;自動產生的描述">
              <a:extLst>
                <a:ext uri="{FF2B5EF4-FFF2-40B4-BE49-F238E27FC236}">
                  <a16:creationId xmlns:a16="http://schemas.microsoft.com/office/drawing/2014/main" id="{FF3C21FD-BB01-4C3F-AE15-647315AC1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alphaModFix amt="5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8027" y="1263801"/>
              <a:ext cx="3626588" cy="1047751"/>
            </a:xfrm>
            <a:prstGeom prst="rect">
              <a:avLst/>
            </a:prstGeom>
            <a:effectLst>
              <a:outerShdw blurRad="127000" dist="50800" dir="4680000" algn="t" rotWithShape="0">
                <a:prstClr val="black">
                  <a:alpha val="18000"/>
                </a:prstClr>
              </a:outerShdw>
            </a:effectLst>
          </p:spPr>
        </p:pic>
        <p:pic>
          <p:nvPicPr>
            <p:cNvPr id="107" name="圖片 106" descr="一張含有 文字 的圖片&#10;&#10;自動產生的描述">
              <a:extLst>
                <a:ext uri="{FF2B5EF4-FFF2-40B4-BE49-F238E27FC236}">
                  <a16:creationId xmlns:a16="http://schemas.microsoft.com/office/drawing/2014/main" id="{ADD1A508-9096-48A3-83BB-FF77A05D1A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824" y="1264787"/>
              <a:ext cx="3626588" cy="1047751"/>
            </a:xfrm>
            <a:prstGeom prst="rect">
              <a:avLst/>
            </a:prstGeom>
            <a:effectLst>
              <a:outerShdw blurRad="165100" dist="139700" dir="3840000" algn="t" rotWithShape="0">
                <a:prstClr val="black">
                  <a:alpha val="18000"/>
                </a:prstClr>
              </a:outerShdw>
            </a:effectLst>
          </p:spPr>
        </p:pic>
      </p:grpSp>
      <p:pic>
        <p:nvPicPr>
          <p:cNvPr id="110" name="圖形 109">
            <a:extLst>
              <a:ext uri="{FF2B5EF4-FFF2-40B4-BE49-F238E27FC236}">
                <a16:creationId xmlns:a16="http://schemas.microsoft.com/office/drawing/2014/main" id="{BCD1F689-0821-41CE-9263-CE451C0C50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0987" y="285364"/>
            <a:ext cx="1096963" cy="197606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73EC0510-77C8-461F-AB99-C5E31458BA8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00037" y="2583089"/>
            <a:ext cx="4217066" cy="932440"/>
          </a:xfrm>
          <a:prstGeom prst="rect">
            <a:avLst/>
          </a:prstGeom>
        </p:spPr>
      </p:pic>
      <p:pic>
        <p:nvPicPr>
          <p:cNvPr id="38" name="圖形 37">
            <a:extLst>
              <a:ext uri="{FF2B5EF4-FFF2-40B4-BE49-F238E27FC236}">
                <a16:creationId xmlns:a16="http://schemas.microsoft.com/office/drawing/2014/main" id="{EB3DA688-8E83-4C38-B8F2-E00B90B29D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59600" y="3838626"/>
            <a:ext cx="15240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41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ED3CC705-EA18-40A2-B3FF-F7415B7FCD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115277" y="4258813"/>
            <a:ext cx="4820312" cy="420721"/>
          </a:xfrm>
          <a:prstGeom prst="rect">
            <a:avLst/>
          </a:prstGeom>
        </p:spPr>
      </p:pic>
      <p:pic>
        <p:nvPicPr>
          <p:cNvPr id="33" name="圖片 32" descr="一張含有 文字, 電子用品 的圖片&#10;&#10;自動產生的描述">
            <a:extLst>
              <a:ext uri="{FF2B5EF4-FFF2-40B4-BE49-F238E27FC236}">
                <a16:creationId xmlns:a16="http://schemas.microsoft.com/office/drawing/2014/main" id="{898CBEF5-FC7D-410C-A7E1-F8E9ACA23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5002" y="1328935"/>
            <a:ext cx="5310193" cy="3318870"/>
          </a:xfrm>
          <a:prstGeom prst="rect">
            <a:avLst/>
          </a:prstGeom>
        </p:spPr>
      </p:pic>
      <p:pic>
        <p:nvPicPr>
          <p:cNvPr id="28" name="圖片 27" descr="一張含有 文字 的圖片&#10;&#10;自動產生的描述">
            <a:extLst>
              <a:ext uri="{FF2B5EF4-FFF2-40B4-BE49-F238E27FC236}">
                <a16:creationId xmlns:a16="http://schemas.microsoft.com/office/drawing/2014/main" id="{43E1ECF3-4C09-4F74-9E99-22028E2D89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biLevel thresh="75000"/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b="57908"/>
          <a:stretch/>
        </p:blipFill>
        <p:spPr>
          <a:xfrm>
            <a:off x="4109638" y="4587004"/>
            <a:ext cx="625997" cy="180856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429E885A-37B2-4406-A3A4-E45DCE9D9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3050"/>
            <a:ext cx="9143999" cy="816119"/>
          </a:xfrm>
        </p:spPr>
        <p:txBody>
          <a:bodyPr>
            <a:normAutofit/>
          </a:bodyPr>
          <a:lstStyle/>
          <a:p>
            <a:r>
              <a:rPr lang="en-US" altLang="zh-TW" sz="3200" b="0">
                <a:latin typeface="+mn-lt"/>
                <a:ea typeface="+mn-ea"/>
                <a:cs typeface="+mn-ea"/>
                <a:sym typeface="+mn-lt"/>
              </a:rPr>
              <a:t>TVS-675 Rear view</a:t>
            </a:r>
            <a:endParaRPr lang="zh-TW" sz="3200" b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9" name="矩形 39">
            <a:extLst>
              <a:ext uri="{FF2B5EF4-FFF2-40B4-BE49-F238E27FC236}">
                <a16:creationId xmlns:a16="http://schemas.microsoft.com/office/drawing/2014/main" id="{06590D58-603E-4397-8D91-613BA117C247}"/>
              </a:ext>
            </a:extLst>
          </p:cNvPr>
          <p:cNvSpPr/>
          <p:nvPr/>
        </p:nvSpPr>
        <p:spPr>
          <a:xfrm flipH="1">
            <a:off x="2599810" y="1768397"/>
            <a:ext cx="2252666" cy="589732"/>
          </a:xfrm>
          <a:prstGeom prst="rect">
            <a:avLst/>
          </a:prstGeom>
          <a:noFill/>
          <a:ln w="21590" cap="flat" cmpd="sng">
            <a:solidFill>
              <a:srgbClr val="21C9F7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1" name="矩形 39">
            <a:extLst>
              <a:ext uri="{FF2B5EF4-FFF2-40B4-BE49-F238E27FC236}">
                <a16:creationId xmlns:a16="http://schemas.microsoft.com/office/drawing/2014/main" id="{A538E043-4B2C-EF43-B4CE-AEB7DC018013}"/>
              </a:ext>
            </a:extLst>
          </p:cNvPr>
          <p:cNvSpPr/>
          <p:nvPr/>
        </p:nvSpPr>
        <p:spPr>
          <a:xfrm flipH="1">
            <a:off x="2735945" y="3771520"/>
            <a:ext cx="344863" cy="156672"/>
          </a:xfrm>
          <a:prstGeom prst="rect">
            <a:avLst/>
          </a:prstGeom>
          <a:noFill/>
          <a:ln w="21590" cap="flat" cmpd="sng">
            <a:solidFill>
              <a:srgbClr val="21C9F7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7" name="TextBox 13">
            <a:extLst>
              <a:ext uri="{FF2B5EF4-FFF2-40B4-BE49-F238E27FC236}">
                <a16:creationId xmlns:a16="http://schemas.microsoft.com/office/drawing/2014/main" id="{F840B46C-9355-4A5F-BF82-F154C2262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917" y="1742605"/>
            <a:ext cx="1839407" cy="66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>
              <a:lnSpc>
                <a:spcPts val="1600"/>
              </a:lnSpc>
            </a:pPr>
            <a:r>
              <a:rPr lang="en-US" altLang="zh-CN" sz="1200">
                <a:latin typeface="+mn-lt"/>
                <a:ea typeface="+mn-ea"/>
                <a:cs typeface="+mn-ea"/>
                <a:sym typeface="+mn-lt"/>
              </a:rPr>
              <a:t>2 x</a:t>
            </a:r>
            <a:r>
              <a:rPr lang="zh-CN" altLang="en-US" sz="12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200">
                <a:latin typeface="+mn-lt"/>
                <a:ea typeface="+mn-ea"/>
                <a:cs typeface="+mn-ea"/>
                <a:sym typeface="+mn-lt"/>
              </a:rPr>
              <a:t>PCIe Gen3 x4 </a:t>
            </a:r>
          </a:p>
          <a:p>
            <a:pPr algn="r">
              <a:lnSpc>
                <a:spcPts val="1600"/>
              </a:lnSpc>
            </a:pPr>
            <a:r>
              <a:rPr lang="en-US" altLang="zh-CN" sz="1200">
                <a:latin typeface="+mn-lt"/>
                <a:ea typeface="+mn-ea"/>
                <a:cs typeface="+mn-ea"/>
                <a:sym typeface="+mn-lt"/>
              </a:rPr>
              <a:t>Full-height slots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A2BAAC83-BC7D-1C4D-AE27-1ADA10A6E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477" y="3904252"/>
            <a:ext cx="1144596" cy="58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lnSpc>
                <a:spcPts val="1800"/>
              </a:lnSpc>
            </a:pPr>
            <a:r>
              <a:rPr lang="en-US" altLang="zh-CN" sz="1200">
                <a:latin typeface="+mn-lt"/>
                <a:ea typeface="+mn-ea"/>
                <a:cs typeface="+mn-ea"/>
                <a:sym typeface="+mn-lt"/>
              </a:rPr>
              <a:t>Kensington </a:t>
            </a:r>
          </a:p>
          <a:p>
            <a:pPr>
              <a:lnSpc>
                <a:spcPts val="1800"/>
              </a:lnSpc>
            </a:pPr>
            <a:r>
              <a:rPr lang="en-US" altLang="en-US" sz="1200">
                <a:latin typeface="+mn-lt"/>
                <a:ea typeface="+mn-ea"/>
                <a:cs typeface="+mn-ea"/>
                <a:sym typeface="+mn-lt"/>
              </a:rPr>
              <a:t>K-lock</a:t>
            </a:r>
          </a:p>
        </p:txBody>
      </p:sp>
      <p:sp>
        <p:nvSpPr>
          <p:cNvPr id="20" name="矩形 39">
            <a:extLst>
              <a:ext uri="{FF2B5EF4-FFF2-40B4-BE49-F238E27FC236}">
                <a16:creationId xmlns:a16="http://schemas.microsoft.com/office/drawing/2014/main" id="{5FA5B6AF-5753-41F2-B2B0-15B46BB09079}"/>
              </a:ext>
            </a:extLst>
          </p:cNvPr>
          <p:cNvSpPr/>
          <p:nvPr/>
        </p:nvSpPr>
        <p:spPr>
          <a:xfrm flipH="1">
            <a:off x="2776007" y="4009600"/>
            <a:ext cx="132367" cy="270242"/>
          </a:xfrm>
          <a:prstGeom prst="rect">
            <a:avLst/>
          </a:prstGeom>
          <a:noFill/>
          <a:ln w="21590" cap="flat" cmpd="sng">
            <a:solidFill>
              <a:srgbClr val="21C9F7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6274C120-E462-4B70-B638-41C6AEF8D309}"/>
              </a:ext>
            </a:extLst>
          </p:cNvPr>
          <p:cNvCxnSpPr>
            <a:cxnSpLocks/>
          </p:cNvCxnSpPr>
          <p:nvPr/>
        </p:nvCxnSpPr>
        <p:spPr>
          <a:xfrm flipH="1">
            <a:off x="5737346" y="2181541"/>
            <a:ext cx="1074087" cy="0"/>
          </a:xfrm>
          <a:prstGeom prst="straightConnector1">
            <a:avLst/>
          </a:prstGeom>
          <a:noFill/>
          <a:ln w="21590" cap="flat" cmpd="sng">
            <a:solidFill>
              <a:srgbClr val="21C9F7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963B5797-D85C-4350-8065-FBBB2B39F432}"/>
              </a:ext>
            </a:extLst>
          </p:cNvPr>
          <p:cNvCxnSpPr>
            <a:cxnSpLocks/>
          </p:cNvCxnSpPr>
          <p:nvPr/>
        </p:nvCxnSpPr>
        <p:spPr>
          <a:xfrm flipH="1">
            <a:off x="6296034" y="4170486"/>
            <a:ext cx="515399" cy="0"/>
          </a:xfrm>
          <a:prstGeom prst="straightConnector1">
            <a:avLst/>
          </a:prstGeom>
          <a:noFill/>
          <a:ln w="21590" cap="flat" cmpd="sng">
            <a:solidFill>
              <a:srgbClr val="21C9F7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CB809379-6309-4817-BCC4-066F76D046BB}"/>
              </a:ext>
            </a:extLst>
          </p:cNvPr>
          <p:cNvCxnSpPr>
            <a:cxnSpLocks/>
          </p:cNvCxnSpPr>
          <p:nvPr/>
        </p:nvCxnSpPr>
        <p:spPr>
          <a:xfrm flipH="1">
            <a:off x="5737346" y="3104312"/>
            <a:ext cx="1074087" cy="0"/>
          </a:xfrm>
          <a:prstGeom prst="straightConnector1">
            <a:avLst/>
          </a:prstGeom>
          <a:noFill/>
          <a:ln w="21590" cap="flat" cmpd="sng">
            <a:solidFill>
              <a:srgbClr val="21C9F7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29" name="TextBox 13">
            <a:extLst>
              <a:ext uri="{FF2B5EF4-FFF2-40B4-BE49-F238E27FC236}">
                <a16:creationId xmlns:a16="http://schemas.microsoft.com/office/drawing/2014/main" id="{F8846E73-48B0-4647-8B14-E4385D749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6054" y="2038785"/>
            <a:ext cx="2104056" cy="28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lnSpc>
                <a:spcPts val="1800"/>
              </a:lnSpc>
            </a:pPr>
            <a:r>
              <a:rPr lang="en-US" altLang="zh-CN" sz="1200">
                <a:latin typeface="+mn-lt"/>
                <a:ea typeface="+mn-ea"/>
                <a:cs typeface="+mn-ea"/>
                <a:sym typeface="+mn-lt"/>
              </a:rPr>
              <a:t>250W 100-240VAC PSU</a:t>
            </a:r>
            <a:endParaRPr lang="en-US" altLang="en-US" sz="12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" name="TextBox 13">
            <a:extLst>
              <a:ext uri="{FF2B5EF4-FFF2-40B4-BE49-F238E27FC236}">
                <a16:creationId xmlns:a16="http://schemas.microsoft.com/office/drawing/2014/main" id="{EC623DFE-F948-4B17-9431-55150A109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37" y="3725561"/>
            <a:ext cx="1914467" cy="47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/>
            <a:r>
              <a:rPr lang="en-US" altLang="en-US" sz="1200">
                <a:latin typeface="+mn-lt"/>
                <a:ea typeface="+mn-ea"/>
                <a:cs typeface="+mn-ea"/>
                <a:sym typeface="+mn-lt"/>
              </a:rPr>
              <a:t>1 x</a:t>
            </a:r>
            <a:r>
              <a:rPr lang="en-US" altLang="zh-TW" sz="12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en-US" sz="1200">
                <a:latin typeface="+mn-lt"/>
                <a:ea typeface="+mn-ea"/>
                <a:cs typeface="+mn-ea"/>
                <a:sym typeface="+mn-lt"/>
              </a:rPr>
              <a:t>USB 3.2 Gen2 10Gbps Type-A port</a:t>
            </a:r>
            <a:r>
              <a:rPr lang="en-US" altLang="zh-CN" sz="1200">
                <a:latin typeface="+mn-lt"/>
                <a:ea typeface="+mn-ea"/>
                <a:cs typeface="+mn-ea"/>
                <a:sym typeface="+mn-lt"/>
              </a:rPr>
              <a:t> </a:t>
            </a:r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FF34C108-159B-5745-85D4-067277F79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354" y="2981416"/>
            <a:ext cx="1914467" cy="683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lnSpc>
                <a:spcPts val="2000"/>
              </a:lnSpc>
            </a:pPr>
            <a:r>
              <a:rPr lang="en-US" altLang="zh-CN" sz="1200">
                <a:latin typeface="+mn-lt"/>
                <a:ea typeface="+mn-ea"/>
                <a:cs typeface="+mn-ea"/>
                <a:sym typeface="+mn-lt"/>
              </a:rPr>
              <a:t>  1 x</a:t>
            </a:r>
            <a:r>
              <a:rPr lang="zh-CN" altLang="en-US" sz="12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200">
                <a:latin typeface="+mn-lt"/>
                <a:ea typeface="+mn-ea"/>
                <a:cs typeface="+mn-ea"/>
                <a:sym typeface="+mn-lt"/>
              </a:rPr>
              <a:t>HDMI 2.0 port</a:t>
            </a:r>
          </a:p>
          <a:p>
            <a:pPr>
              <a:lnSpc>
                <a:spcPts val="2000"/>
              </a:lnSpc>
            </a:pPr>
            <a:r>
              <a:rPr lang="en-US" altLang="zh-CN" sz="1100" b="0">
                <a:solidFill>
                  <a:srgbClr val="004980"/>
                </a:solidFill>
                <a:latin typeface="+mn-lt"/>
                <a:ea typeface="+mn-ea"/>
                <a:cs typeface="+mn-ea"/>
                <a:sym typeface="+mn-lt"/>
              </a:rPr>
              <a:t>Support HDMI 2.0@4k</a:t>
            </a:r>
            <a:endParaRPr lang="en-US" altLang="zh-CN" sz="1100">
              <a:solidFill>
                <a:srgbClr val="00498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矩形 39">
            <a:extLst>
              <a:ext uri="{FF2B5EF4-FFF2-40B4-BE49-F238E27FC236}">
                <a16:creationId xmlns:a16="http://schemas.microsoft.com/office/drawing/2014/main" id="{07B460D0-E2E7-AF45-9C04-7633A7873D23}"/>
              </a:ext>
            </a:extLst>
          </p:cNvPr>
          <p:cNvSpPr/>
          <p:nvPr/>
        </p:nvSpPr>
        <p:spPr>
          <a:xfrm flipH="1">
            <a:off x="2950631" y="4009600"/>
            <a:ext cx="762001" cy="270242"/>
          </a:xfrm>
          <a:prstGeom prst="rect">
            <a:avLst/>
          </a:prstGeom>
          <a:noFill/>
          <a:ln w="21590" cap="flat" cmpd="sng">
            <a:solidFill>
              <a:srgbClr val="21C9F7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4" name="TextBox 13">
            <a:extLst>
              <a:ext uri="{FF2B5EF4-FFF2-40B4-BE49-F238E27FC236}">
                <a16:creationId xmlns:a16="http://schemas.microsoft.com/office/drawing/2014/main" id="{EBCD7E38-D8D9-8A49-9056-35492D805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88" y="4344299"/>
            <a:ext cx="1914467" cy="47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/>
            <a:r>
              <a:rPr lang="en-US" altLang="en-US" sz="1200">
                <a:latin typeface="+mn-lt"/>
                <a:ea typeface="+mn-ea"/>
                <a:cs typeface="+mn-ea"/>
                <a:sym typeface="+mn-lt"/>
              </a:rPr>
              <a:t>2 x</a:t>
            </a:r>
            <a:r>
              <a:rPr lang="en-US" altLang="zh-TW" sz="12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en-US" sz="1200">
                <a:latin typeface="+mn-lt"/>
                <a:ea typeface="+mn-ea"/>
                <a:cs typeface="+mn-ea"/>
                <a:sym typeface="+mn-lt"/>
              </a:rPr>
              <a:t>USB 3.2 Gen1 5Gbps Type-C port</a:t>
            </a:r>
            <a:r>
              <a:rPr lang="en-US" altLang="zh-CN" sz="1200">
                <a:latin typeface="+mn-lt"/>
                <a:ea typeface="+mn-ea"/>
                <a:cs typeface="+mn-ea"/>
                <a:sym typeface="+mn-lt"/>
              </a:rPr>
              <a:t> </a:t>
            </a:r>
          </a:p>
        </p:txBody>
      </p:sp>
      <p:sp>
        <p:nvSpPr>
          <p:cNvPr id="31" name="TextBox 13">
            <a:extLst>
              <a:ext uri="{FF2B5EF4-FFF2-40B4-BE49-F238E27FC236}">
                <a16:creationId xmlns:a16="http://schemas.microsoft.com/office/drawing/2014/main" id="{57E9AD34-825B-1B45-A4B6-BDF37D058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7811" y="2770441"/>
            <a:ext cx="2415793" cy="91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lnSpc>
                <a:spcPts val="1600"/>
              </a:lnSpc>
              <a:buClr>
                <a:schemeClr val="tx1"/>
              </a:buClr>
              <a:buSzPct val="60000"/>
            </a:pPr>
            <a:r>
              <a:rPr lang="en-US" altLang="zh-CN" sz="1200">
                <a:latin typeface="+mn-lt"/>
                <a:ea typeface="+mn-ea"/>
                <a:cs typeface="+mn-ea"/>
                <a:sym typeface="+mn-lt"/>
              </a:rPr>
              <a:t>Fan:</a:t>
            </a:r>
          </a:p>
          <a:p>
            <a:pPr>
              <a:lnSpc>
                <a:spcPts val="1600"/>
              </a:lnSpc>
            </a:pPr>
            <a:r>
              <a:rPr lang="en-US" altLang="zh-CN" sz="1100">
                <a:latin typeface="+mn-lt"/>
                <a:ea typeface="+mn-ea"/>
                <a:cs typeface="+mn-ea"/>
                <a:sym typeface="+mn-lt"/>
              </a:rPr>
              <a:t>6CM CPU fan</a:t>
            </a:r>
            <a:r>
              <a:rPr lang="zh-TW" altLang="en-US" sz="11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100">
                <a:latin typeface="+mn-lt"/>
                <a:ea typeface="+mn-ea"/>
                <a:cs typeface="+mn-ea"/>
                <a:sym typeface="+mn-lt"/>
              </a:rPr>
              <a:t>+</a:t>
            </a:r>
          </a:p>
          <a:p>
            <a:pPr>
              <a:lnSpc>
                <a:spcPts val="1600"/>
              </a:lnSpc>
            </a:pPr>
            <a:r>
              <a:rPr lang="en-US" altLang="zh-CN" sz="1100">
                <a:latin typeface="+mn-lt"/>
                <a:ea typeface="+mn-ea"/>
                <a:cs typeface="+mn-ea"/>
                <a:sym typeface="+mn-lt"/>
              </a:rPr>
              <a:t>2 x 9CM system &amp; disk fan</a:t>
            </a:r>
          </a:p>
          <a:p>
            <a:pPr>
              <a:lnSpc>
                <a:spcPts val="1600"/>
              </a:lnSpc>
            </a:pPr>
            <a:endParaRPr lang="en-US" altLang="zh-CN" sz="1200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43" name="直線單箭頭接點 26">
            <a:extLst>
              <a:ext uri="{FF2B5EF4-FFF2-40B4-BE49-F238E27FC236}">
                <a16:creationId xmlns:a16="http://schemas.microsoft.com/office/drawing/2014/main" id="{7602CA72-FD04-D44C-B5A9-E8F1AA4DEF30}"/>
              </a:ext>
            </a:extLst>
          </p:cNvPr>
          <p:cNvCxnSpPr>
            <a:cxnSpLocks/>
          </p:cNvCxnSpPr>
          <p:nvPr/>
        </p:nvCxnSpPr>
        <p:spPr>
          <a:xfrm>
            <a:off x="2151635" y="2063263"/>
            <a:ext cx="448175" cy="0"/>
          </a:xfrm>
          <a:prstGeom prst="straightConnector1">
            <a:avLst/>
          </a:prstGeom>
          <a:noFill/>
          <a:ln w="21590" cap="flat" cmpd="sng">
            <a:solidFill>
              <a:srgbClr val="21C9F7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44" name="直線單箭頭接點 26">
            <a:extLst>
              <a:ext uri="{FF2B5EF4-FFF2-40B4-BE49-F238E27FC236}">
                <a16:creationId xmlns:a16="http://schemas.microsoft.com/office/drawing/2014/main" id="{211A05D2-F098-FF4F-A669-3D6A36447830}"/>
              </a:ext>
            </a:extLst>
          </p:cNvPr>
          <p:cNvCxnSpPr>
            <a:cxnSpLocks/>
            <a:endCxn id="41" idx="0"/>
          </p:cNvCxnSpPr>
          <p:nvPr/>
        </p:nvCxnSpPr>
        <p:spPr>
          <a:xfrm>
            <a:off x="2115278" y="3183780"/>
            <a:ext cx="793098" cy="587740"/>
          </a:xfrm>
          <a:prstGeom prst="bentConnector2">
            <a:avLst/>
          </a:prstGeom>
          <a:noFill/>
          <a:ln w="21590" cap="flat" cmpd="sng">
            <a:solidFill>
              <a:srgbClr val="21C9F7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35" name="TextBox 13">
            <a:extLst>
              <a:ext uri="{FF2B5EF4-FFF2-40B4-BE49-F238E27FC236}">
                <a16:creationId xmlns:a16="http://schemas.microsoft.com/office/drawing/2014/main" id="{9DCE92F1-E3FF-400C-B577-7CE6D9DDD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38" y="2210218"/>
            <a:ext cx="1839407" cy="757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>
              <a:lnSpc>
                <a:spcPts val="1400"/>
              </a:lnSpc>
            </a:pPr>
            <a:r>
              <a:rPr lang="en-US" altLang="zh-CN" sz="1050" b="0">
                <a:solidFill>
                  <a:srgbClr val="004980"/>
                </a:solidFill>
                <a:latin typeface="+mn-lt"/>
                <a:ea typeface="+mn-ea"/>
                <a:cs typeface="+mn-ea"/>
                <a:sym typeface="+mn-lt"/>
              </a:rPr>
              <a:t>(10GbE/5GbE/2.5GbE</a:t>
            </a:r>
            <a:r>
              <a:rPr lang="zh-CN" altLang="en-US" sz="1050" b="0">
                <a:solidFill>
                  <a:srgbClr val="004980"/>
                </a:solidFill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lang="en-US" altLang="zh-CN" sz="1050" b="0">
                <a:solidFill>
                  <a:srgbClr val="004980"/>
                </a:solidFill>
                <a:latin typeface="+mn-lt"/>
                <a:ea typeface="+mn-ea"/>
                <a:cs typeface="+mn-ea"/>
                <a:sym typeface="+mn-lt"/>
              </a:rPr>
              <a:t>QM2 SSD</a:t>
            </a:r>
            <a:r>
              <a:rPr lang="zh-CN" altLang="en-US" sz="1050" b="0">
                <a:solidFill>
                  <a:srgbClr val="004980"/>
                </a:solidFill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lang="en-US" altLang="zh-CN" sz="1050" b="0" err="1">
                <a:solidFill>
                  <a:srgbClr val="004980"/>
                </a:solidFill>
                <a:latin typeface="+mn-lt"/>
                <a:ea typeface="+mn-ea"/>
                <a:cs typeface="+mn-ea"/>
                <a:sym typeface="+mn-lt"/>
              </a:rPr>
              <a:t>Fibre</a:t>
            </a:r>
            <a:r>
              <a:rPr lang="en-US" altLang="zh-CN" sz="1050" b="0">
                <a:solidFill>
                  <a:srgbClr val="004980"/>
                </a:solidFill>
                <a:latin typeface="+mn-lt"/>
                <a:ea typeface="+mn-ea"/>
                <a:cs typeface="+mn-ea"/>
                <a:sym typeface="+mn-lt"/>
              </a:rPr>
              <a:t> channel</a:t>
            </a:r>
            <a:r>
              <a:rPr lang="zh-CN" altLang="en-US" sz="1050" b="0">
                <a:solidFill>
                  <a:srgbClr val="004980"/>
                </a:solidFill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lang="en-US" altLang="zh-CN" sz="1050" b="0">
                <a:solidFill>
                  <a:srgbClr val="004980"/>
                </a:solidFill>
                <a:latin typeface="+mn-lt"/>
                <a:ea typeface="+mn-ea"/>
                <a:cs typeface="+mn-ea"/>
                <a:sym typeface="+mn-lt"/>
              </a:rPr>
              <a:t>SATA</a:t>
            </a:r>
            <a:r>
              <a:rPr lang="zh-CN" altLang="en-US" sz="1050" b="0">
                <a:solidFill>
                  <a:srgbClr val="004980"/>
                </a:solidFill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lang="en-US" altLang="zh-CN" sz="1050" b="0">
                <a:solidFill>
                  <a:srgbClr val="004980"/>
                </a:solidFill>
                <a:latin typeface="+mn-lt"/>
                <a:ea typeface="+mn-ea"/>
                <a:cs typeface="+mn-ea"/>
                <a:sym typeface="+mn-lt"/>
              </a:rPr>
              <a:t>SAS PCIe cards)</a:t>
            </a:r>
            <a:endParaRPr lang="en-US" altLang="zh-CN" sz="1050">
              <a:solidFill>
                <a:srgbClr val="00498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37" name="直線單箭頭接點 26">
            <a:extLst>
              <a:ext uri="{FF2B5EF4-FFF2-40B4-BE49-F238E27FC236}">
                <a16:creationId xmlns:a16="http://schemas.microsoft.com/office/drawing/2014/main" id="{9E4800F7-CEBA-49F2-A62C-3CDDE174439F}"/>
              </a:ext>
            </a:extLst>
          </p:cNvPr>
          <p:cNvCxnSpPr>
            <a:cxnSpLocks/>
            <a:endCxn id="20" idx="3"/>
          </p:cNvCxnSpPr>
          <p:nvPr/>
        </p:nvCxnSpPr>
        <p:spPr>
          <a:xfrm>
            <a:off x="2151635" y="4003952"/>
            <a:ext cx="624372" cy="140769"/>
          </a:xfrm>
          <a:prstGeom prst="bentConnector3">
            <a:avLst>
              <a:gd name="adj1" fmla="val 132"/>
            </a:avLst>
          </a:prstGeom>
          <a:noFill/>
          <a:ln w="21590" cap="flat" cmpd="sng">
            <a:solidFill>
              <a:srgbClr val="21C9F7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40" name="直線單箭頭接點 26">
            <a:extLst>
              <a:ext uri="{FF2B5EF4-FFF2-40B4-BE49-F238E27FC236}">
                <a16:creationId xmlns:a16="http://schemas.microsoft.com/office/drawing/2014/main" id="{03260668-EA1A-46AF-B8AF-009D2F602103}"/>
              </a:ext>
            </a:extLst>
          </p:cNvPr>
          <p:cNvCxnSpPr>
            <a:cxnSpLocks/>
          </p:cNvCxnSpPr>
          <p:nvPr/>
        </p:nvCxnSpPr>
        <p:spPr>
          <a:xfrm flipV="1">
            <a:off x="2151635" y="4279785"/>
            <a:ext cx="1187728" cy="254952"/>
          </a:xfrm>
          <a:prstGeom prst="bentConnector3">
            <a:avLst>
              <a:gd name="adj1" fmla="val 98652"/>
            </a:avLst>
          </a:prstGeom>
          <a:noFill/>
          <a:ln w="21590" cap="flat" cmpd="sng">
            <a:solidFill>
              <a:srgbClr val="21C9F7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002779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29E885A-37B2-4406-A3A4-E45DCE9D9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333"/>
            <a:ext cx="9143999" cy="737216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sz="3200" b="0">
                <a:latin typeface="+mn-lt"/>
                <a:ea typeface="+mn-ea"/>
                <a:cs typeface="+mn-ea"/>
                <a:sym typeface="+mn-lt"/>
              </a:rPr>
              <a:t>TVS-675 Side view for RAM and M.2 SSD upgrades</a:t>
            </a:r>
            <a:endParaRPr lang="zh-TW" altLang="en-US" sz="3200" b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6" name="圖片 15" descr="一張含有 文字, 電子用品 的圖片&#10;&#10;自動產生的描述">
            <a:extLst>
              <a:ext uri="{FF2B5EF4-FFF2-40B4-BE49-F238E27FC236}">
                <a16:creationId xmlns:a16="http://schemas.microsoft.com/office/drawing/2014/main" id="{5226DA58-DA53-4F72-9C0C-8ADBBA302F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72" t="19453" r="20387" b="16785"/>
          <a:stretch/>
        </p:blipFill>
        <p:spPr>
          <a:xfrm>
            <a:off x="1860550" y="1217930"/>
            <a:ext cx="5704310" cy="3764280"/>
          </a:xfrm>
          <a:prstGeom prst="rect">
            <a:avLst/>
          </a:prstGeom>
        </p:spPr>
      </p:pic>
      <p:sp>
        <p:nvSpPr>
          <p:cNvPr id="17" name="矩形 39">
            <a:extLst>
              <a:ext uri="{FF2B5EF4-FFF2-40B4-BE49-F238E27FC236}">
                <a16:creationId xmlns:a16="http://schemas.microsoft.com/office/drawing/2014/main" id="{A89EF5A3-E3CE-43CE-B1DE-18B706D77447}"/>
              </a:ext>
            </a:extLst>
          </p:cNvPr>
          <p:cNvSpPr/>
          <p:nvPr/>
        </p:nvSpPr>
        <p:spPr>
          <a:xfrm flipH="1">
            <a:off x="3073413" y="4247407"/>
            <a:ext cx="1436914" cy="480166"/>
          </a:xfrm>
          <a:prstGeom prst="rect">
            <a:avLst/>
          </a:prstGeom>
          <a:solidFill>
            <a:srgbClr val="009296">
              <a:alpha val="40000"/>
            </a:srgbClr>
          </a:solidFill>
          <a:ln w="21590" cap="flat" cmpd="sng">
            <a:noFill/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latin typeface="Arial"/>
              <a:cs typeface="Arial"/>
            </a:endParaRPr>
          </a:p>
        </p:txBody>
      </p:sp>
      <p:sp>
        <p:nvSpPr>
          <p:cNvPr id="18" name="矩形 39">
            <a:extLst>
              <a:ext uri="{FF2B5EF4-FFF2-40B4-BE49-F238E27FC236}">
                <a16:creationId xmlns:a16="http://schemas.microsoft.com/office/drawing/2014/main" id="{8C928062-0438-4B09-82BF-B019F3B188BB}"/>
              </a:ext>
            </a:extLst>
          </p:cNvPr>
          <p:cNvSpPr/>
          <p:nvPr/>
        </p:nvSpPr>
        <p:spPr>
          <a:xfrm flipH="1">
            <a:off x="2931896" y="2340505"/>
            <a:ext cx="881741" cy="1331900"/>
          </a:xfrm>
          <a:prstGeom prst="rect">
            <a:avLst/>
          </a:prstGeom>
          <a:solidFill>
            <a:schemeClr val="accent6">
              <a:lumMod val="75000"/>
              <a:alpha val="40000"/>
            </a:schemeClr>
          </a:solidFill>
          <a:ln w="21590" cap="flat" cmpd="sng">
            <a:noFill/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latin typeface="Arial"/>
              <a:cs typeface="Arial"/>
            </a:endParaRPr>
          </a:p>
        </p:txBody>
      </p:sp>
      <p:sp>
        <p:nvSpPr>
          <p:cNvPr id="19" name="矩形 39">
            <a:extLst>
              <a:ext uri="{FF2B5EF4-FFF2-40B4-BE49-F238E27FC236}">
                <a16:creationId xmlns:a16="http://schemas.microsoft.com/office/drawing/2014/main" id="{CABD098F-5A2E-4A56-9D23-74037F70B70B}"/>
              </a:ext>
            </a:extLst>
          </p:cNvPr>
          <p:cNvSpPr/>
          <p:nvPr/>
        </p:nvSpPr>
        <p:spPr>
          <a:xfrm flipH="1">
            <a:off x="3911398" y="1764184"/>
            <a:ext cx="2569238" cy="1879149"/>
          </a:xfrm>
          <a:prstGeom prst="rect">
            <a:avLst/>
          </a:prstGeom>
          <a:solidFill>
            <a:srgbClr val="FFC000">
              <a:alpha val="40000"/>
            </a:srgbClr>
          </a:solidFill>
          <a:ln w="21590" cap="flat" cmpd="sng">
            <a:noFill/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latin typeface="Arial"/>
              <a:cs typeface="Arial"/>
            </a:endParaRPr>
          </a:p>
        </p:txBody>
      </p:sp>
      <p:cxnSp>
        <p:nvCxnSpPr>
          <p:cNvPr id="24" name="直線單箭頭接點 26">
            <a:extLst>
              <a:ext uri="{FF2B5EF4-FFF2-40B4-BE49-F238E27FC236}">
                <a16:creationId xmlns:a16="http://schemas.microsoft.com/office/drawing/2014/main" id="{765B5DE5-059D-4CEE-B12D-2967F208828F}"/>
              </a:ext>
            </a:extLst>
          </p:cNvPr>
          <p:cNvCxnSpPr>
            <a:cxnSpLocks/>
          </p:cNvCxnSpPr>
          <p:nvPr/>
        </p:nvCxnSpPr>
        <p:spPr>
          <a:xfrm>
            <a:off x="1831232" y="2947920"/>
            <a:ext cx="1100666" cy="0"/>
          </a:xfrm>
          <a:prstGeom prst="straightConnector1">
            <a:avLst/>
          </a:prstGeom>
          <a:noFill/>
          <a:ln w="21590" cap="flat" cmpd="sng">
            <a:solidFill>
              <a:srgbClr val="21C9F7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25" name="直線單箭頭接點 26">
            <a:extLst>
              <a:ext uri="{FF2B5EF4-FFF2-40B4-BE49-F238E27FC236}">
                <a16:creationId xmlns:a16="http://schemas.microsoft.com/office/drawing/2014/main" id="{8ECB9F71-690C-44FD-BABD-1E4414DC37E3}"/>
              </a:ext>
            </a:extLst>
          </p:cNvPr>
          <p:cNvCxnSpPr>
            <a:cxnSpLocks/>
          </p:cNvCxnSpPr>
          <p:nvPr/>
        </p:nvCxnSpPr>
        <p:spPr>
          <a:xfrm>
            <a:off x="1831232" y="4247407"/>
            <a:ext cx="1016184" cy="0"/>
          </a:xfrm>
          <a:prstGeom prst="straightConnector1">
            <a:avLst/>
          </a:prstGeom>
          <a:noFill/>
          <a:ln w="21590" cap="flat" cmpd="sng">
            <a:solidFill>
              <a:srgbClr val="21C9F7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26" name="直線單箭頭接點 26">
            <a:extLst>
              <a:ext uri="{FF2B5EF4-FFF2-40B4-BE49-F238E27FC236}">
                <a16:creationId xmlns:a16="http://schemas.microsoft.com/office/drawing/2014/main" id="{BE429A6C-A65A-4091-9E91-F0B46BF77E73}"/>
              </a:ext>
            </a:extLst>
          </p:cNvPr>
          <p:cNvCxnSpPr>
            <a:cxnSpLocks/>
          </p:cNvCxnSpPr>
          <p:nvPr/>
        </p:nvCxnSpPr>
        <p:spPr>
          <a:xfrm flipH="1">
            <a:off x="6480640" y="2726355"/>
            <a:ext cx="1338944" cy="781"/>
          </a:xfrm>
          <a:prstGeom prst="straightConnector1">
            <a:avLst/>
          </a:prstGeom>
          <a:noFill/>
          <a:ln w="21590" cap="flat" cmpd="sng">
            <a:solidFill>
              <a:srgbClr val="21C9F7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27" name="矩形 39">
            <a:extLst>
              <a:ext uri="{FF2B5EF4-FFF2-40B4-BE49-F238E27FC236}">
                <a16:creationId xmlns:a16="http://schemas.microsoft.com/office/drawing/2014/main" id="{3017CD26-A2B9-4114-80EB-6FA3571862BC}"/>
              </a:ext>
            </a:extLst>
          </p:cNvPr>
          <p:cNvSpPr/>
          <p:nvPr/>
        </p:nvSpPr>
        <p:spPr>
          <a:xfrm flipH="1">
            <a:off x="3073413" y="3777456"/>
            <a:ext cx="1436914" cy="416719"/>
          </a:xfrm>
          <a:prstGeom prst="rect">
            <a:avLst/>
          </a:prstGeom>
          <a:solidFill>
            <a:srgbClr val="009296">
              <a:alpha val="40000"/>
            </a:srgbClr>
          </a:solidFill>
          <a:ln w="21590" cap="flat" cmpd="sng">
            <a:noFill/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latin typeface="Arial"/>
              <a:cs typeface="Arial"/>
            </a:endParaRP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21FC8CBA-E4EB-470E-B09D-945F978514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590534" y="4852733"/>
            <a:ext cx="6229050" cy="204220"/>
          </a:xfrm>
          <a:prstGeom prst="rect">
            <a:avLst/>
          </a:prstGeom>
        </p:spPr>
      </p:pic>
      <p:sp>
        <p:nvSpPr>
          <p:cNvPr id="29" name="矩形 39">
            <a:extLst>
              <a:ext uri="{FF2B5EF4-FFF2-40B4-BE49-F238E27FC236}">
                <a16:creationId xmlns:a16="http://schemas.microsoft.com/office/drawing/2014/main" id="{8401733F-819E-4517-86D8-76058E3A7132}"/>
              </a:ext>
            </a:extLst>
          </p:cNvPr>
          <p:cNvSpPr/>
          <p:nvPr/>
        </p:nvSpPr>
        <p:spPr>
          <a:xfrm flipH="1">
            <a:off x="3912973" y="1778364"/>
            <a:ext cx="2567665" cy="1866533"/>
          </a:xfrm>
          <a:prstGeom prst="rect">
            <a:avLst/>
          </a:prstGeom>
          <a:noFill/>
          <a:ln w="25400" cap="flat" cmpd="sng">
            <a:solidFill>
              <a:srgbClr val="21C9F7"/>
            </a:solidFill>
            <a:prstDash val="solid"/>
            <a:round/>
            <a:headEnd type="none" w="med" len="med"/>
            <a:tailEnd type="oval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latin typeface="Arial"/>
              <a:cs typeface="Arial"/>
            </a:endParaRPr>
          </a:p>
        </p:txBody>
      </p:sp>
      <p:sp>
        <p:nvSpPr>
          <p:cNvPr id="30" name="矩形 39">
            <a:extLst>
              <a:ext uri="{FF2B5EF4-FFF2-40B4-BE49-F238E27FC236}">
                <a16:creationId xmlns:a16="http://schemas.microsoft.com/office/drawing/2014/main" id="{AF67D5CE-9612-49C5-82D9-59E547EAC7FE}"/>
              </a:ext>
            </a:extLst>
          </p:cNvPr>
          <p:cNvSpPr/>
          <p:nvPr/>
        </p:nvSpPr>
        <p:spPr>
          <a:xfrm flipH="1">
            <a:off x="2932381" y="2330341"/>
            <a:ext cx="879682" cy="1342059"/>
          </a:xfrm>
          <a:prstGeom prst="rect">
            <a:avLst/>
          </a:prstGeom>
          <a:noFill/>
          <a:ln w="25400" cap="flat" cmpd="sng">
            <a:solidFill>
              <a:srgbClr val="21C9F7"/>
            </a:solidFill>
            <a:prstDash val="solid"/>
            <a:round/>
            <a:headEnd type="none" w="med" len="med"/>
            <a:tailEnd type="oval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latin typeface="Arial"/>
              <a:cs typeface="Arial"/>
            </a:endParaRPr>
          </a:p>
        </p:txBody>
      </p:sp>
      <p:sp>
        <p:nvSpPr>
          <p:cNvPr id="31" name="矩形 39">
            <a:extLst>
              <a:ext uri="{FF2B5EF4-FFF2-40B4-BE49-F238E27FC236}">
                <a16:creationId xmlns:a16="http://schemas.microsoft.com/office/drawing/2014/main" id="{269A3A11-A3B0-44CE-A86C-BBE050CBA5BE}"/>
              </a:ext>
            </a:extLst>
          </p:cNvPr>
          <p:cNvSpPr/>
          <p:nvPr/>
        </p:nvSpPr>
        <p:spPr>
          <a:xfrm flipH="1">
            <a:off x="3073409" y="3765342"/>
            <a:ext cx="1436913" cy="438996"/>
          </a:xfrm>
          <a:prstGeom prst="rect">
            <a:avLst/>
          </a:prstGeom>
          <a:noFill/>
          <a:ln w="25400" cap="flat" cmpd="sng">
            <a:solidFill>
              <a:srgbClr val="21C9F7"/>
            </a:solidFill>
            <a:prstDash val="solid"/>
            <a:round/>
            <a:headEnd type="none" w="med" len="med"/>
            <a:tailEnd type="oval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latin typeface="Arial"/>
              <a:cs typeface="Arial"/>
            </a:endParaRPr>
          </a:p>
        </p:txBody>
      </p:sp>
      <p:cxnSp>
        <p:nvCxnSpPr>
          <p:cNvPr id="32" name="接點: 肘形 31">
            <a:extLst>
              <a:ext uri="{FF2B5EF4-FFF2-40B4-BE49-F238E27FC236}">
                <a16:creationId xmlns:a16="http://schemas.microsoft.com/office/drawing/2014/main" id="{A77A2B37-7900-4BA3-912F-1CF412BC43F8}"/>
              </a:ext>
            </a:extLst>
          </p:cNvPr>
          <p:cNvCxnSpPr>
            <a:cxnSpLocks/>
            <a:stCxn id="27" idx="3"/>
            <a:endCxn id="17" idx="3"/>
          </p:cNvCxnSpPr>
          <p:nvPr/>
        </p:nvCxnSpPr>
        <p:spPr>
          <a:xfrm rot="10800000" flipV="1">
            <a:off x="3073413" y="3985816"/>
            <a:ext cx="12700" cy="501674"/>
          </a:xfrm>
          <a:prstGeom prst="bentConnector3">
            <a:avLst>
              <a:gd name="adj1" fmla="val 1800000"/>
            </a:avLst>
          </a:prstGeom>
          <a:ln w="25400">
            <a:solidFill>
              <a:srgbClr val="21C9F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9">
            <a:extLst>
              <a:ext uri="{FF2B5EF4-FFF2-40B4-BE49-F238E27FC236}">
                <a16:creationId xmlns:a16="http://schemas.microsoft.com/office/drawing/2014/main" id="{EF8C8072-AAFD-410A-BBCB-783A67CB362A}"/>
              </a:ext>
            </a:extLst>
          </p:cNvPr>
          <p:cNvSpPr/>
          <p:nvPr/>
        </p:nvSpPr>
        <p:spPr>
          <a:xfrm flipH="1">
            <a:off x="3073408" y="4247405"/>
            <a:ext cx="1436913" cy="480167"/>
          </a:xfrm>
          <a:prstGeom prst="rect">
            <a:avLst/>
          </a:prstGeom>
          <a:noFill/>
          <a:ln w="25400" cap="flat" cmpd="sng">
            <a:solidFill>
              <a:srgbClr val="21C9F7"/>
            </a:solidFill>
            <a:prstDash val="solid"/>
            <a:round/>
            <a:headEnd type="none" w="med" len="med"/>
            <a:tailEnd type="oval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latin typeface="Arial"/>
              <a:cs typeface="Arial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6C2925CF-20C9-4B4A-9B69-67FF683CB847}"/>
              </a:ext>
            </a:extLst>
          </p:cNvPr>
          <p:cNvSpPr txBox="1"/>
          <p:nvPr/>
        </p:nvSpPr>
        <p:spPr>
          <a:xfrm>
            <a:off x="322086" y="2686310"/>
            <a:ext cx="1436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TW">
                <a:latin typeface="+mn-lt"/>
                <a:ea typeface="+mn-ea"/>
                <a:cs typeface="+mn-ea"/>
                <a:sym typeface="+mn-lt"/>
              </a:rPr>
              <a:t>2 x DDR4</a:t>
            </a:r>
          </a:p>
          <a:p>
            <a:pPr algn="r"/>
            <a:r>
              <a:rPr kumimoji="1" lang="en-US" altLang="zh-TW">
                <a:latin typeface="+mn-lt"/>
                <a:ea typeface="+mn-ea"/>
                <a:cs typeface="+mn-ea"/>
                <a:sym typeface="+mn-lt"/>
              </a:rPr>
              <a:t>SO-DIMM</a:t>
            </a:r>
            <a:r>
              <a:rPr kumimoji="1" lang="zh-TW" altLang="en-US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1" lang="en-US" altLang="zh-TW">
                <a:latin typeface="+mn-lt"/>
                <a:ea typeface="+mn-ea"/>
                <a:cs typeface="+mn-ea"/>
                <a:sym typeface="+mn-lt"/>
              </a:rPr>
              <a:t>slots</a:t>
            </a:r>
            <a:endParaRPr kumimoji="1" lang="zh-TW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112466DE-EA2C-4544-A7CD-D80107780BC4}"/>
              </a:ext>
            </a:extLst>
          </p:cNvPr>
          <p:cNvSpPr txBox="1"/>
          <p:nvPr/>
        </p:nvSpPr>
        <p:spPr>
          <a:xfrm>
            <a:off x="288628" y="3835006"/>
            <a:ext cx="143691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TW">
                <a:latin typeface="+mn-lt"/>
                <a:ea typeface="+mn-ea"/>
                <a:cs typeface="+mn-ea"/>
                <a:sym typeface="+mn-lt"/>
              </a:rPr>
              <a:t>2 x M.2 2280 </a:t>
            </a:r>
            <a:r>
              <a:rPr kumimoji="1" lang="en-US" altLang="zh-TW" err="1">
                <a:latin typeface="+mn-lt"/>
                <a:ea typeface="+mn-ea"/>
                <a:cs typeface="+mn-ea"/>
                <a:sym typeface="+mn-lt"/>
              </a:rPr>
              <a:t>NVMe</a:t>
            </a:r>
            <a:r>
              <a:rPr kumimoji="1" lang="en-US" altLang="zh-TW">
                <a:latin typeface="+mn-lt"/>
                <a:ea typeface="+mn-ea"/>
                <a:cs typeface="+mn-ea"/>
                <a:sym typeface="+mn-lt"/>
              </a:rPr>
              <a:t> PCIe Gen3 x1 / SATA 6Gb/s SSD slots</a:t>
            </a:r>
            <a:endParaRPr kumimoji="1" lang="zh-TW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FEFAC09F-87EC-4D4E-A766-650ED79AA702}"/>
              </a:ext>
            </a:extLst>
          </p:cNvPr>
          <p:cNvSpPr txBox="1"/>
          <p:nvPr/>
        </p:nvSpPr>
        <p:spPr>
          <a:xfrm>
            <a:off x="7917749" y="2464745"/>
            <a:ext cx="963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>
                <a:latin typeface="+mn-lt"/>
                <a:ea typeface="+mn-ea"/>
                <a:cs typeface="+mn-ea"/>
                <a:sym typeface="+mn-lt"/>
              </a:rPr>
              <a:t>High</a:t>
            </a:r>
          </a:p>
          <a:p>
            <a:r>
              <a:rPr kumimoji="1" lang="en-US" altLang="zh-TW">
                <a:latin typeface="+mn-lt"/>
                <a:ea typeface="+mn-ea"/>
                <a:cs typeface="+mn-ea"/>
                <a:sym typeface="+mn-lt"/>
              </a:rPr>
              <a:t>quality </a:t>
            </a:r>
          </a:p>
          <a:p>
            <a:r>
              <a:rPr kumimoji="1" lang="en-US" altLang="zh-TW">
                <a:latin typeface="+mn-lt"/>
                <a:ea typeface="+mn-ea"/>
                <a:cs typeface="+mn-ea"/>
                <a:sym typeface="+mn-lt"/>
              </a:rPr>
              <a:t>CPU</a:t>
            </a:r>
          </a:p>
          <a:p>
            <a:r>
              <a:rPr kumimoji="1" lang="en-US" altLang="zh-TW">
                <a:latin typeface="+mn-lt"/>
                <a:ea typeface="+mn-ea"/>
                <a:cs typeface="+mn-ea"/>
                <a:sym typeface="+mn-lt"/>
              </a:rPr>
              <a:t>heatsink</a:t>
            </a:r>
            <a:endParaRPr kumimoji="1" lang="zh-TW" altLang="en-US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4085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>
            <a:extLst>
              <a:ext uri="{FF2B5EF4-FFF2-40B4-BE49-F238E27FC236}">
                <a16:creationId xmlns:a16="http://schemas.microsoft.com/office/drawing/2014/main" id="{FD7F80FB-F2BA-4974-B6DC-6AE45E9E611A}"/>
              </a:ext>
            </a:extLst>
          </p:cNvPr>
          <p:cNvGrpSpPr/>
          <p:nvPr/>
        </p:nvGrpSpPr>
        <p:grpSpPr>
          <a:xfrm>
            <a:off x="4383101" y="1279798"/>
            <a:ext cx="2966466" cy="2160525"/>
            <a:chOff x="6260091" y="1217707"/>
            <a:chExt cx="4307317" cy="4160999"/>
          </a:xfrm>
        </p:grpSpPr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79D8BFF1-B50D-4449-B8F2-39BCF68834C7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0E97CB8C-B605-496F-8753-0C43673D7481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</p:grpSp>
      <p:sp>
        <p:nvSpPr>
          <p:cNvPr id="3" name="標題 2">
            <a:extLst>
              <a:ext uri="{FF2B5EF4-FFF2-40B4-BE49-F238E27FC236}">
                <a16:creationId xmlns:a16="http://schemas.microsoft.com/office/drawing/2014/main" id="{429E885A-37B2-4406-A3A4-E45DCE9D9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2581"/>
            <a:ext cx="9144000" cy="1033922"/>
          </a:xfrm>
        </p:spPr>
        <p:txBody>
          <a:bodyPr>
            <a:noAutofit/>
          </a:bodyPr>
          <a:lstStyle/>
          <a:p>
            <a:pPr fontAlgn="base">
              <a:lnSpc>
                <a:spcPts val="3700"/>
              </a:lnSpc>
            </a:pPr>
            <a:r>
              <a:rPr lang="en-US" altLang="zh-TW" sz="2800">
                <a:latin typeface="+mn-lt"/>
                <a:ea typeface="+mn-ea"/>
                <a:cs typeface="+mn-ea"/>
                <a:sym typeface="+mn-lt"/>
              </a:rPr>
              <a:t>2 x</a:t>
            </a:r>
            <a:r>
              <a:rPr lang="zh-TW" altLang="en-US" sz="28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" altLang="zh-TW" sz="2800">
                <a:latin typeface="+mn-lt"/>
                <a:ea typeface="+mn-ea"/>
                <a:cs typeface="+mn-ea"/>
                <a:sym typeface="+mn-lt"/>
              </a:rPr>
              <a:t>M.2 </a:t>
            </a:r>
            <a:r>
              <a:rPr lang="en" altLang="zh-TW" sz="2800" err="1">
                <a:latin typeface="+mn-lt"/>
                <a:ea typeface="+mn-ea"/>
                <a:cs typeface="+mn-ea"/>
                <a:sym typeface="+mn-lt"/>
              </a:rPr>
              <a:t>NVMe</a:t>
            </a:r>
            <a:r>
              <a:rPr lang="en" altLang="zh-TW" sz="2800">
                <a:latin typeface="+mn-lt"/>
                <a:ea typeface="+mn-ea"/>
                <a:cs typeface="+mn-ea"/>
                <a:sym typeface="+mn-lt"/>
              </a:rPr>
              <a:t> PCIe / SATA SSD </a:t>
            </a:r>
            <a:r>
              <a:rPr lang="en-US" altLang="zh-TW" sz="2800">
                <a:latin typeface="+mn-lt"/>
                <a:ea typeface="+mn-ea"/>
                <a:cs typeface="+mn-ea"/>
                <a:sym typeface="+mn-lt"/>
              </a:rPr>
              <a:t>slots</a:t>
            </a:r>
            <a:br>
              <a:rPr lang="en-US" altLang="zh-TW" sz="2800">
                <a:latin typeface="+mn-lt"/>
                <a:ea typeface="+mn-ea"/>
                <a:cs typeface="+mn-ea"/>
                <a:sym typeface="+mn-lt"/>
              </a:rPr>
            </a:br>
            <a:r>
              <a:rPr lang="en-US" altLang="zh-TW" sz="2800">
                <a:latin typeface="+mn-lt"/>
                <a:ea typeface="+mn-ea"/>
                <a:cs typeface="+mn-ea"/>
                <a:sym typeface="+mn-lt"/>
              </a:rPr>
              <a:t>supporting</a:t>
            </a:r>
            <a:r>
              <a:rPr lang="zh-TW" altLang="en-US" sz="28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" altLang="zh-TW" sz="2800">
                <a:latin typeface="+mn-lt"/>
                <a:ea typeface="+mn-ea"/>
                <a:cs typeface="+mn-ea"/>
                <a:sym typeface="+mn-lt"/>
              </a:rPr>
              <a:t>SSD </a:t>
            </a:r>
            <a:r>
              <a:rPr lang="en-US" altLang="zh-TW" sz="2800">
                <a:latin typeface="+mn-lt"/>
                <a:ea typeface="+mn-ea"/>
                <a:cs typeface="+mn-ea"/>
                <a:sym typeface="+mn-lt"/>
              </a:rPr>
              <a:t>cache or</a:t>
            </a:r>
            <a:r>
              <a:rPr lang="zh-TW" altLang="en-US" sz="28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" altLang="zh-TW" sz="2800" err="1">
                <a:latin typeface="+mn-lt"/>
                <a:ea typeface="+mn-ea"/>
                <a:cs typeface="+mn-ea"/>
                <a:sym typeface="+mn-lt"/>
              </a:rPr>
              <a:t>Qtier</a:t>
            </a:r>
            <a:r>
              <a:rPr lang="en" altLang="zh-TW" sz="28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2800">
                <a:latin typeface="+mn-lt"/>
                <a:ea typeface="+mn-ea"/>
                <a:cs typeface="+mn-ea"/>
                <a:sym typeface="+mn-lt"/>
              </a:rPr>
              <a:t>auto tiering</a:t>
            </a:r>
            <a:endParaRPr lang="zh-TW" altLang="en-US" sz="28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C0E058F4-A177-4BF7-B993-5EA50AF4B149}"/>
              </a:ext>
            </a:extLst>
          </p:cNvPr>
          <p:cNvSpPr/>
          <p:nvPr/>
        </p:nvSpPr>
        <p:spPr>
          <a:xfrm>
            <a:off x="4432292" y="3364989"/>
            <a:ext cx="2328431" cy="337570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>
                <a:cs typeface="+mn-ea"/>
                <a:sym typeface="+mn-lt"/>
              </a:rPr>
              <a:t>3. Tool-less M.2 SSD installation</a:t>
            </a:r>
            <a:endParaRPr lang="zh-TW" altLang="en-US" sz="1100" b="1">
              <a:cs typeface="+mn-ea"/>
              <a:sym typeface="+mn-lt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C52E88A-E9AC-6D40-A8B1-CBE1E631B2FD}"/>
              </a:ext>
            </a:extLst>
          </p:cNvPr>
          <p:cNvSpPr/>
          <p:nvPr/>
        </p:nvSpPr>
        <p:spPr>
          <a:xfrm>
            <a:off x="390866" y="2230903"/>
            <a:ext cx="3824048" cy="2870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050" b="1" kern="100">
                <a:latin typeface="+mn-lt"/>
                <a:ea typeface="+mn-ea"/>
                <a:cs typeface="+mn-ea"/>
                <a:sym typeface="+mn-lt"/>
              </a:rPr>
              <a:t>Improve random data access speeds with an SSD cache</a:t>
            </a:r>
            <a:br>
              <a:rPr lang="zh-TW" altLang="en-US" sz="1000">
                <a:solidFill>
                  <a:srgbClr val="333333"/>
                </a:solidFill>
                <a:latin typeface="+mn-lt"/>
                <a:ea typeface="+mn-ea"/>
                <a:cs typeface="+mn-ea"/>
                <a:sym typeface="+mn-lt"/>
              </a:rPr>
            </a:br>
            <a:r>
              <a:rPr lang="en-US" altLang="zh-TW" sz="1000" kern="100">
                <a:latin typeface="+mn-lt"/>
                <a:ea typeface="+mn-ea"/>
                <a:cs typeface="+mn-ea"/>
                <a:sym typeface="+mn-lt"/>
              </a:rPr>
              <a:t>SSD caches accelerate IOPS performance and reduce latency for storage volumes. They are perfect for IOPS-demanding applications (including databases and virtualization) and can significantly improve overall workflows.</a:t>
            </a:r>
            <a:endParaRPr lang="en-US" altLang="zh-TW" sz="1000">
              <a:solidFill>
                <a:srgbClr val="333333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050" b="1" kern="100">
                <a:latin typeface="+mn-lt"/>
                <a:ea typeface="+mn-ea"/>
                <a:cs typeface="+mn-ea"/>
                <a:sym typeface="+mn-lt"/>
              </a:rPr>
              <a:t>Maximize the value of SSDs with </a:t>
            </a:r>
            <a:r>
              <a:rPr lang="en-US" altLang="zh-TW" sz="1050" b="1" kern="100" err="1">
                <a:latin typeface="+mn-lt"/>
                <a:ea typeface="+mn-ea"/>
                <a:cs typeface="+mn-ea"/>
                <a:sym typeface="+mn-lt"/>
              </a:rPr>
              <a:t>Qtier</a:t>
            </a:r>
            <a:r>
              <a:rPr lang="en-US" altLang="zh-TW" sz="1050" b="1" kern="100">
                <a:latin typeface="+mn-lt"/>
                <a:ea typeface="+mn-ea"/>
                <a:cs typeface="+mn-ea"/>
                <a:sym typeface="+mn-lt"/>
              </a:rPr>
              <a:t> Technology</a:t>
            </a:r>
            <a:br>
              <a:rPr lang="en-US" altLang="zh-TW" sz="1000" b="1" kern="100">
                <a:latin typeface="+mn-lt"/>
                <a:ea typeface="+mn-ea"/>
                <a:cs typeface="+mn-ea"/>
                <a:sym typeface="+mn-lt"/>
              </a:rPr>
            </a:br>
            <a:r>
              <a:rPr lang="en-US" altLang="zh-TW" sz="1000" kern="100" err="1">
                <a:latin typeface="+mn-lt"/>
                <a:ea typeface="+mn-ea"/>
                <a:cs typeface="+mn-ea"/>
                <a:sym typeface="+mn-lt"/>
              </a:rPr>
              <a:t>Qtier</a:t>
            </a:r>
            <a:r>
              <a:rPr lang="en-US" altLang="zh-TW" sz="1000" kern="100">
                <a:latin typeface="+mn-lt"/>
                <a:ea typeface="+mn-ea"/>
                <a:cs typeface="+mn-ea"/>
                <a:sym typeface="+mn-lt"/>
              </a:rPr>
              <a:t>™ Technology empowers the NAS with auto tiering that helps continuously optimize storage efficiency by automatically moving data between M.2 SSDs, 2.5-inch SSDs, and high-capacity HDDs based on the data's access frequency. </a:t>
            </a:r>
            <a:r>
              <a:rPr lang="en-US" altLang="zh-TW" sz="1000" kern="100" err="1">
                <a:latin typeface="+mn-lt"/>
                <a:ea typeface="+mn-ea"/>
                <a:cs typeface="+mn-ea"/>
                <a:sym typeface="+mn-lt"/>
              </a:rPr>
              <a:t>Qtier</a:t>
            </a:r>
            <a:r>
              <a:rPr lang="en-US" altLang="zh-TW" sz="1000" kern="100">
                <a:latin typeface="+mn-lt"/>
                <a:ea typeface="+mn-ea"/>
                <a:cs typeface="+mn-ea"/>
                <a:sym typeface="+mn-lt"/>
              </a:rPr>
              <a:t>™ 2.0 features IO-awareness that empowers SSD-tiered storage with a cache-like reserved space to handle burst I/O in real time, greatly maximizing the advantages of SSDs.</a:t>
            </a:r>
            <a:endParaRPr lang="zh-TW" altLang="zh-TW" sz="1000" kern="100">
              <a:latin typeface="+mn-lt"/>
              <a:ea typeface="+mn-ea"/>
              <a:cs typeface="+mn-ea"/>
              <a:sym typeface="+mn-lt"/>
            </a:endParaRPr>
          </a:p>
          <a:p>
            <a:pPr fontAlgn="base"/>
            <a:endParaRPr lang="zh-TW" altLang="en-US" sz="1000">
              <a:solidFill>
                <a:srgbClr val="333333"/>
              </a:solidFill>
              <a:latin typeface="+mn-lt"/>
              <a:ea typeface="+mn-ea"/>
              <a:cs typeface="+mn-ea"/>
              <a:sym typeface="+mn-lt"/>
            </a:endParaRPr>
          </a:p>
          <a:p>
            <a:pPr fontAlgn="base"/>
            <a:r>
              <a:rPr lang="en-US" altLang="zh-TW" sz="800">
                <a:latin typeface="+mn-lt"/>
                <a:ea typeface="+mn-ea"/>
                <a:cs typeface="+mn-ea"/>
                <a:sym typeface="+mn-lt"/>
              </a:rPr>
              <a:t>Note: </a:t>
            </a:r>
            <a:r>
              <a:rPr lang="en-US" altLang="zh-TW" sz="800" err="1">
                <a:latin typeface="+mn-lt"/>
                <a:ea typeface="+mn-ea"/>
                <a:cs typeface="+mn-ea"/>
                <a:sym typeface="+mn-lt"/>
              </a:rPr>
              <a:t>Qtier</a:t>
            </a:r>
            <a:r>
              <a:rPr lang="en-US" altLang="zh-TW" sz="800">
                <a:latin typeface="+mn-lt"/>
                <a:ea typeface="+mn-ea"/>
                <a:cs typeface="+mn-ea"/>
                <a:sym typeface="+mn-lt"/>
              </a:rPr>
              <a:t> is only supported in the QTS OS, not in the </a:t>
            </a:r>
            <a:r>
              <a:rPr lang="en-US" altLang="zh-TW" sz="800" err="1">
                <a:latin typeface="+mn-lt"/>
                <a:ea typeface="+mn-ea"/>
                <a:cs typeface="+mn-ea"/>
                <a:sym typeface="+mn-lt"/>
              </a:rPr>
              <a:t>QuTS</a:t>
            </a:r>
            <a:r>
              <a:rPr lang="en-US" altLang="zh-TW" sz="800">
                <a:latin typeface="+mn-lt"/>
                <a:ea typeface="+mn-ea"/>
                <a:cs typeface="+mn-ea"/>
                <a:sym typeface="+mn-lt"/>
              </a:rPr>
              <a:t> hero OS.</a:t>
            </a:r>
            <a:endParaRPr lang="zh-TW" altLang="en-US" sz="8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3329D11-6D53-6743-8783-156BDB2594DF}"/>
              </a:ext>
            </a:extLst>
          </p:cNvPr>
          <p:cNvSpPr/>
          <p:nvPr/>
        </p:nvSpPr>
        <p:spPr>
          <a:xfrm>
            <a:off x="368646" y="1317557"/>
            <a:ext cx="3939353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 sz="1600" b="1">
                <a:solidFill>
                  <a:srgbClr val="333333"/>
                </a:solidFill>
                <a:latin typeface="+mn-lt"/>
                <a:ea typeface="+mn-ea"/>
                <a:cs typeface="+mn-ea"/>
                <a:sym typeface="+mn-lt"/>
              </a:rPr>
              <a:t>2 </a:t>
            </a:r>
            <a:r>
              <a:rPr lang="en" altLang="zh-TW" sz="1600" b="1">
                <a:solidFill>
                  <a:srgbClr val="333333"/>
                </a:solidFill>
                <a:latin typeface="+mn-lt"/>
                <a:ea typeface="+mn-ea"/>
                <a:cs typeface="+mn-ea"/>
                <a:sym typeface="+mn-lt"/>
              </a:rPr>
              <a:t>M.2 2280 </a:t>
            </a:r>
            <a:r>
              <a:rPr lang="en" altLang="zh-TW" sz="1600" b="1" err="1">
                <a:solidFill>
                  <a:srgbClr val="333333"/>
                </a:solidFill>
                <a:latin typeface="+mn-lt"/>
                <a:ea typeface="+mn-ea"/>
                <a:cs typeface="+mn-ea"/>
                <a:sym typeface="+mn-lt"/>
              </a:rPr>
              <a:t>NVMe</a:t>
            </a:r>
            <a:r>
              <a:rPr lang="en" altLang="zh-TW" sz="1600" b="1">
                <a:solidFill>
                  <a:srgbClr val="333333"/>
                </a:solidFill>
                <a:latin typeface="+mn-lt"/>
                <a:ea typeface="+mn-ea"/>
                <a:cs typeface="+mn-ea"/>
                <a:sym typeface="+mn-lt"/>
              </a:rPr>
              <a:t> PCIe Gen3 /SATA </a:t>
            </a:r>
            <a:r>
              <a:rPr lang="en" altLang="zh-TW" sz="1600" b="1" err="1">
                <a:solidFill>
                  <a:srgbClr val="333333"/>
                </a:solidFill>
                <a:latin typeface="+mn-lt"/>
                <a:ea typeface="+mn-ea"/>
                <a:cs typeface="+mn-ea"/>
                <a:sym typeface="+mn-lt"/>
              </a:rPr>
              <a:t>NVMe</a:t>
            </a:r>
            <a:r>
              <a:rPr lang="en" altLang="zh-TW" sz="1600" b="1">
                <a:solidFill>
                  <a:srgbClr val="333333"/>
                </a:solidFill>
                <a:latin typeface="+mn-lt"/>
                <a:ea typeface="+mn-ea"/>
                <a:cs typeface="+mn-ea"/>
                <a:sym typeface="+mn-lt"/>
              </a:rPr>
              <a:t> SSD </a:t>
            </a:r>
            <a:r>
              <a:rPr lang="en-US" altLang="zh-TW" sz="1600">
                <a:solidFill>
                  <a:srgbClr val="333333"/>
                </a:solidFill>
                <a:latin typeface="+mn-lt"/>
                <a:ea typeface="+mn-ea"/>
                <a:cs typeface="+mn-ea"/>
                <a:sym typeface="+mn-lt"/>
              </a:rPr>
              <a:t>for </a:t>
            </a:r>
            <a:r>
              <a:rPr lang="en" altLang="zh-TW" sz="1600">
                <a:solidFill>
                  <a:srgbClr val="333333"/>
                </a:solidFill>
                <a:latin typeface="+mn-lt"/>
                <a:ea typeface="+mn-ea"/>
                <a:cs typeface="+mn-ea"/>
                <a:sym typeface="+mn-lt"/>
              </a:rPr>
              <a:t>SSD </a:t>
            </a:r>
            <a:r>
              <a:rPr lang="en-US" altLang="zh-TW" sz="1600">
                <a:solidFill>
                  <a:srgbClr val="333333"/>
                </a:solidFill>
                <a:latin typeface="+mn-lt"/>
                <a:ea typeface="+mn-ea"/>
                <a:cs typeface="+mn-ea"/>
                <a:sym typeface="+mn-lt"/>
              </a:rPr>
              <a:t>cache or</a:t>
            </a:r>
            <a:r>
              <a:rPr lang="zh-TW" altLang="en-US" sz="1600">
                <a:solidFill>
                  <a:srgbClr val="333333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" altLang="zh-TW" sz="1600" err="1">
                <a:solidFill>
                  <a:srgbClr val="333333"/>
                </a:solidFill>
                <a:latin typeface="+mn-lt"/>
                <a:ea typeface="+mn-ea"/>
                <a:cs typeface="+mn-ea"/>
                <a:sym typeface="+mn-lt"/>
              </a:rPr>
              <a:t>Qtier</a:t>
            </a:r>
            <a:r>
              <a:rPr lang="en" altLang="zh-TW" sz="1600">
                <a:solidFill>
                  <a:srgbClr val="333333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600">
                <a:solidFill>
                  <a:srgbClr val="333333"/>
                </a:solidFill>
                <a:latin typeface="+mn-lt"/>
                <a:ea typeface="+mn-ea"/>
                <a:cs typeface="+mn-ea"/>
                <a:sym typeface="+mn-lt"/>
              </a:rPr>
              <a:t>auto tiering performance enhancement.</a:t>
            </a:r>
            <a:endParaRPr lang="zh-TW" altLang="en-US" sz="16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7" name="圖片 6" descr="一張含有 文字, 電子用品 的圖片&#10;&#10;自動產生的描述">
            <a:extLst>
              <a:ext uri="{FF2B5EF4-FFF2-40B4-BE49-F238E27FC236}">
                <a16:creationId xmlns:a16="http://schemas.microsoft.com/office/drawing/2014/main" id="{38D83F1D-5AF4-AD40-AE01-108C9F774A2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14781" y="1647994"/>
            <a:ext cx="1863144" cy="1550846"/>
          </a:xfrm>
          <a:prstGeom prst="rect">
            <a:avLst/>
          </a:prstGeom>
        </p:spPr>
      </p:pic>
      <p:grpSp>
        <p:nvGrpSpPr>
          <p:cNvPr id="18" name="群組 17">
            <a:extLst>
              <a:ext uri="{FF2B5EF4-FFF2-40B4-BE49-F238E27FC236}">
                <a16:creationId xmlns:a16="http://schemas.microsoft.com/office/drawing/2014/main" id="{0FA5F8D7-EDB3-4C90-971E-E9ADD18FD9AF}"/>
              </a:ext>
            </a:extLst>
          </p:cNvPr>
          <p:cNvGrpSpPr/>
          <p:nvPr/>
        </p:nvGrpSpPr>
        <p:grpSpPr>
          <a:xfrm>
            <a:off x="6691995" y="1273448"/>
            <a:ext cx="2691886" cy="2160525"/>
            <a:chOff x="6260091" y="1217707"/>
            <a:chExt cx="4307317" cy="4160999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EA1C0183-7285-4301-8409-14CE3C6930BF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91970526-BF74-485C-AA8E-B91DF731F9ED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B27B70A1-A12F-4683-B9F4-A2F19D855CCA}"/>
              </a:ext>
            </a:extLst>
          </p:cNvPr>
          <p:cNvSpPr/>
          <p:nvPr/>
        </p:nvSpPr>
        <p:spPr>
          <a:xfrm>
            <a:off x="4433901" y="1271005"/>
            <a:ext cx="2121030" cy="337570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>
                <a:cs typeface="+mn-ea"/>
                <a:sym typeface="+mn-lt"/>
              </a:rPr>
              <a:t>1. Remove screws and cover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4670FC84-8B0F-4F75-B3AA-60E8988CE03C}"/>
              </a:ext>
            </a:extLst>
          </p:cNvPr>
          <p:cNvSpPr/>
          <p:nvPr/>
        </p:nvSpPr>
        <p:spPr>
          <a:xfrm>
            <a:off x="6734956" y="1271005"/>
            <a:ext cx="1935555" cy="337570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>
                <a:cs typeface="+mn-ea"/>
                <a:sym typeface="+mn-lt"/>
              </a:rPr>
              <a:t>2. Install</a:t>
            </a:r>
            <a:r>
              <a:rPr lang="zh-TW" altLang="en-US" sz="1100" b="1">
                <a:cs typeface="+mn-ea"/>
                <a:sym typeface="+mn-lt"/>
              </a:rPr>
              <a:t> </a:t>
            </a:r>
            <a:r>
              <a:rPr lang="en-US" altLang="zh-TW" sz="1100" b="1">
                <a:cs typeface="+mn-ea"/>
                <a:sym typeface="+mn-lt"/>
              </a:rPr>
              <a:t>M.2 SSD</a:t>
            </a:r>
            <a:endParaRPr lang="zh-TW" altLang="en-US" sz="1100" b="1">
              <a:cs typeface="+mn-ea"/>
              <a:sym typeface="+mn-lt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3A1B9C20-26D9-734C-BA8D-845D2424E8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306" r="16633"/>
          <a:stretch/>
        </p:blipFill>
        <p:spPr>
          <a:xfrm>
            <a:off x="6760723" y="1707655"/>
            <a:ext cx="1884019" cy="1401566"/>
          </a:xfrm>
          <a:prstGeom prst="rect">
            <a:avLst/>
          </a:prstGeom>
        </p:spPr>
      </p:pic>
      <p:grpSp>
        <p:nvGrpSpPr>
          <p:cNvPr id="25" name="群組 24">
            <a:extLst>
              <a:ext uri="{FF2B5EF4-FFF2-40B4-BE49-F238E27FC236}">
                <a16:creationId xmlns:a16="http://schemas.microsoft.com/office/drawing/2014/main" id="{A8AECF0E-6A3E-4010-999A-C35DADC1D096}"/>
              </a:ext>
            </a:extLst>
          </p:cNvPr>
          <p:cNvGrpSpPr/>
          <p:nvPr/>
        </p:nvGrpSpPr>
        <p:grpSpPr>
          <a:xfrm>
            <a:off x="4335236" y="3533053"/>
            <a:ext cx="5915669" cy="1768767"/>
            <a:chOff x="6260091" y="1217707"/>
            <a:chExt cx="4307317" cy="4160999"/>
          </a:xfrm>
        </p:grpSpPr>
        <p:sp>
          <p:nvSpPr>
            <p:cNvPr id="26" name="矩形: 圓角 25">
              <a:extLst>
                <a:ext uri="{FF2B5EF4-FFF2-40B4-BE49-F238E27FC236}">
                  <a16:creationId xmlns:a16="http://schemas.microsoft.com/office/drawing/2014/main" id="{E4037EDF-0E6D-4C67-B027-72BAF371D9C5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D6BA5C71-F0B8-4A75-91D5-EA3F8036BE66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094130DC-142A-6C41-B8FB-18170DFAF0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7108" b="6579"/>
          <a:stretch/>
        </p:blipFill>
        <p:spPr>
          <a:xfrm>
            <a:off x="5057653" y="3725469"/>
            <a:ext cx="3015035" cy="134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94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1979"/>
            <a:ext cx="9144000" cy="1033922"/>
          </a:xfrm>
        </p:spPr>
        <p:txBody>
          <a:bodyPr>
            <a:normAutofit/>
          </a:bodyPr>
          <a:lstStyle/>
          <a:p>
            <a:r>
              <a:rPr lang="en-US" altLang="zh-TW" sz="2800">
                <a:latin typeface="+mn-lt"/>
                <a:ea typeface="+mn-ea"/>
                <a:cs typeface="+mn-ea"/>
                <a:sym typeface="+mn-lt"/>
              </a:rPr>
              <a:t>M.2 </a:t>
            </a:r>
            <a:r>
              <a:rPr lang="en-US" altLang="zh-TW" sz="2800" err="1">
                <a:latin typeface="+mn-lt"/>
                <a:ea typeface="+mn-ea"/>
                <a:cs typeface="+mn-ea"/>
                <a:sym typeface="+mn-lt"/>
              </a:rPr>
              <a:t>NVMe</a:t>
            </a:r>
            <a:r>
              <a:rPr lang="en-US" altLang="zh-TW" sz="2800">
                <a:latin typeface="+mn-lt"/>
                <a:ea typeface="+mn-ea"/>
                <a:cs typeface="+mn-ea"/>
                <a:sym typeface="+mn-lt"/>
              </a:rPr>
              <a:t>/SATA SSD and </a:t>
            </a:r>
            <a:r>
              <a:rPr lang="en-US" altLang="zh-TW" sz="2800" err="1">
                <a:latin typeface="+mn-lt"/>
                <a:ea typeface="+mn-ea"/>
                <a:cs typeface="+mn-ea"/>
                <a:sym typeface="+mn-lt"/>
              </a:rPr>
              <a:t>Qtier</a:t>
            </a:r>
            <a:r>
              <a:rPr lang="en-US" altLang="zh-TW" sz="2800">
                <a:latin typeface="+mn-lt"/>
                <a:ea typeface="+mn-ea"/>
                <a:cs typeface="+mn-ea"/>
                <a:sym typeface="+mn-lt"/>
              </a:rPr>
              <a:t> auto-tiering</a:t>
            </a:r>
            <a:br>
              <a:rPr lang="en-US" altLang="zh-TW" sz="2800">
                <a:latin typeface="+mn-lt"/>
                <a:ea typeface="+mn-ea"/>
                <a:cs typeface="+mn-ea"/>
                <a:sym typeface="+mn-lt"/>
              </a:rPr>
            </a:br>
            <a:r>
              <a:rPr lang="en-US" altLang="zh-TW" sz="2800">
                <a:latin typeface="+mn-lt"/>
                <a:ea typeface="+mn-ea"/>
                <a:cs typeface="+mn-ea"/>
                <a:sym typeface="+mn-lt"/>
              </a:rPr>
              <a:t>for speed and capacity​</a:t>
            </a:r>
            <a:endParaRPr lang="en-US" sz="30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Shape 232" hidden="1"/>
          <p:cNvSpPr/>
          <p:nvPr/>
        </p:nvSpPr>
        <p:spPr>
          <a:xfrm>
            <a:off x="2368178" y="1189943"/>
            <a:ext cx="6775821" cy="4171363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0B0F0"/>
              </a:gs>
              <a:gs pos="50000">
                <a:schemeClr val="accent3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 lang="zh-TW" altLang="en-US" sz="1800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051" name="Picture 3" descr="C:\Users\Han Tsai\Desktop\TS-932X_直播_0320\P21.png" hidden="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4339" y="2553891"/>
            <a:ext cx="1982671" cy="2675260"/>
          </a:xfrm>
          <a:prstGeom prst="rect">
            <a:avLst/>
          </a:prstGeom>
          <a:noFill/>
        </p:spPr>
      </p:pic>
      <p:sp>
        <p:nvSpPr>
          <p:cNvPr id="29" name="文字方塊 28"/>
          <p:cNvSpPr txBox="1"/>
          <p:nvPr/>
        </p:nvSpPr>
        <p:spPr>
          <a:xfrm>
            <a:off x="3495504" y="1832069"/>
            <a:ext cx="5377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7061" indent="-237061">
              <a:buClr>
                <a:srgbClr val="262626"/>
              </a:buClr>
              <a:buSzPct val="100000"/>
              <a:buFont typeface="Arial" pitchFamily="34" charset="0"/>
              <a:buChar char="•"/>
            </a:pPr>
            <a:r>
              <a:rPr lang="en-US" altLang="zh-TW" sz="1600">
                <a:latin typeface="+mn-lt"/>
                <a:ea typeface="+mn-ea"/>
                <a:cs typeface="+mn-ea"/>
                <a:sym typeface="+mn-lt"/>
              </a:rPr>
              <a:t>SSD tier capacity is not limited by RAM size​</a:t>
            </a:r>
            <a:endParaRPr lang="zh-TW" altLang="zh-TW" sz="160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3495504" y="1521866"/>
            <a:ext cx="51257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7061" indent="-237061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zh-TW" sz="1600">
                <a:latin typeface="+mn-lt"/>
                <a:ea typeface="+mn-ea"/>
                <a:cs typeface="+mn-ea"/>
                <a:sym typeface="+mn-lt"/>
              </a:rPr>
              <a:t>Automatically moves data between different tiers​</a:t>
            </a:r>
            <a:endParaRPr lang="zh-TW" altLang="zh-TW" sz="160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7" name="群組 16" hidden="1">
            <a:extLst>
              <a:ext uri="{FF2B5EF4-FFF2-40B4-BE49-F238E27FC236}">
                <a16:creationId xmlns:a16="http://schemas.microsoft.com/office/drawing/2014/main" id="{0EAB75F5-D128-47B8-ACD7-A9E4B3FB0D5E}"/>
              </a:ext>
            </a:extLst>
          </p:cNvPr>
          <p:cNvGrpSpPr/>
          <p:nvPr/>
        </p:nvGrpSpPr>
        <p:grpSpPr>
          <a:xfrm>
            <a:off x="9678515" y="1197741"/>
            <a:ext cx="6500122" cy="4245948"/>
            <a:chOff x="12904687" y="1596987"/>
            <a:chExt cx="8666829" cy="5661263"/>
          </a:xfrm>
        </p:grpSpPr>
        <p:sp>
          <p:nvSpPr>
            <p:cNvPr id="25" name="橢圓 24"/>
            <p:cNvSpPr/>
            <p:nvPr/>
          </p:nvSpPr>
          <p:spPr>
            <a:xfrm>
              <a:off x="15569183" y="2783228"/>
              <a:ext cx="3353337" cy="335333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cs typeface="+mn-ea"/>
                <a:sym typeface="+mn-lt"/>
              </a:endParaRPr>
            </a:p>
          </p:txBody>
        </p:sp>
        <p:sp>
          <p:nvSpPr>
            <p:cNvPr id="4" name="Shape 148">
              <a:extLst>
                <a:ext uri="{FF2B5EF4-FFF2-40B4-BE49-F238E27FC236}">
                  <a16:creationId xmlns:a16="http://schemas.microsoft.com/office/drawing/2014/main" id="{91BA1ADF-A74E-2E41-8F74-7CD6DB39B490}"/>
                </a:ext>
              </a:extLst>
            </p:cNvPr>
            <p:cNvSpPr/>
            <p:nvPr/>
          </p:nvSpPr>
          <p:spPr>
            <a:xfrm>
              <a:off x="17053712" y="2445540"/>
              <a:ext cx="228875" cy="4149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50" tIns="34275" rIns="68550" bIns="34275" anchor="t" anchorCtr="0">
              <a:noAutofit/>
            </a:bodyPr>
            <a:lstStyle/>
            <a:p>
              <a:pPr>
                <a:buSzPct val="25000"/>
              </a:pPr>
              <a:r>
                <a:rPr lang="zh-TW" altLang="en-US" sz="1100">
                  <a:latin typeface="+mn-lt"/>
                  <a:ea typeface="+mn-ea"/>
                  <a:cs typeface="+mn-ea"/>
                  <a:sym typeface="+mn-lt"/>
                </a:rPr>
                <a:t> </a:t>
              </a:r>
            </a:p>
          </p:txBody>
        </p:sp>
        <p:pic>
          <p:nvPicPr>
            <p:cNvPr id="5" name="Shape 149" descr="1_Qtier-01-01.png">
              <a:extLst>
                <a:ext uri="{FF2B5EF4-FFF2-40B4-BE49-F238E27FC236}">
                  <a16:creationId xmlns:a16="http://schemas.microsoft.com/office/drawing/2014/main" id="{055F8F3D-6973-A14D-96CE-1DEB89E958F0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04687" y="1596987"/>
              <a:ext cx="8666829" cy="56612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Shape 150">
              <a:extLst>
                <a:ext uri="{FF2B5EF4-FFF2-40B4-BE49-F238E27FC236}">
                  <a16:creationId xmlns:a16="http://schemas.microsoft.com/office/drawing/2014/main" id="{55CE3136-97EA-2043-8C18-BAF628C31D71}"/>
                </a:ext>
              </a:extLst>
            </p:cNvPr>
            <p:cNvSpPr txBox="1"/>
            <p:nvPr/>
          </p:nvSpPr>
          <p:spPr>
            <a:xfrm>
              <a:off x="13414554" y="2072316"/>
              <a:ext cx="1819443" cy="2612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r>
                <a:rPr lang="zh-TW" altLang="en-US" sz="1200" b="1">
                  <a:latin typeface="+mn-lt"/>
                  <a:ea typeface="+mn-ea"/>
                  <a:cs typeface="+mn-ea"/>
                  <a:sym typeface="+mn-lt"/>
                </a:rPr>
                <a:t>熱資料</a:t>
              </a:r>
            </a:p>
          </p:txBody>
        </p:sp>
        <p:sp>
          <p:nvSpPr>
            <p:cNvPr id="7" name="Shape 151">
              <a:extLst>
                <a:ext uri="{FF2B5EF4-FFF2-40B4-BE49-F238E27FC236}">
                  <a16:creationId xmlns:a16="http://schemas.microsoft.com/office/drawing/2014/main" id="{2EBD364C-DA15-F04C-AC63-9329B7621250}"/>
                </a:ext>
              </a:extLst>
            </p:cNvPr>
            <p:cNvSpPr txBox="1"/>
            <p:nvPr/>
          </p:nvSpPr>
          <p:spPr>
            <a:xfrm>
              <a:off x="13414554" y="2354851"/>
              <a:ext cx="1819443" cy="2612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r>
                <a:rPr lang="zh-TW" altLang="en-US" sz="1200" b="1">
                  <a:latin typeface="+mn-lt"/>
                  <a:ea typeface="+mn-ea"/>
                  <a:cs typeface="+mn-ea"/>
                  <a:sym typeface="+mn-lt"/>
                </a:rPr>
                <a:t>暖資料</a:t>
              </a:r>
            </a:p>
          </p:txBody>
        </p:sp>
        <p:sp>
          <p:nvSpPr>
            <p:cNvPr id="8" name="Shape 152">
              <a:extLst>
                <a:ext uri="{FF2B5EF4-FFF2-40B4-BE49-F238E27FC236}">
                  <a16:creationId xmlns:a16="http://schemas.microsoft.com/office/drawing/2014/main" id="{3296DEE0-18EB-714B-A942-341224F04772}"/>
                </a:ext>
              </a:extLst>
            </p:cNvPr>
            <p:cNvSpPr txBox="1"/>
            <p:nvPr/>
          </p:nvSpPr>
          <p:spPr>
            <a:xfrm>
              <a:off x="13414554" y="2647756"/>
              <a:ext cx="1819443" cy="2612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r>
                <a:rPr lang="zh-TW" altLang="en-US" sz="1200" b="1">
                  <a:latin typeface="+mn-lt"/>
                  <a:ea typeface="+mn-ea"/>
                  <a:cs typeface="+mn-ea"/>
                  <a:sym typeface="+mn-lt"/>
                </a:rPr>
                <a:t>冷資料</a:t>
              </a:r>
            </a:p>
          </p:txBody>
        </p:sp>
        <p:sp>
          <p:nvSpPr>
            <p:cNvPr id="10" name="Shape 154">
              <a:extLst>
                <a:ext uri="{FF2B5EF4-FFF2-40B4-BE49-F238E27FC236}">
                  <a16:creationId xmlns:a16="http://schemas.microsoft.com/office/drawing/2014/main" id="{D9DCDD32-2775-EE47-BAFE-15BA0E54CFC5}"/>
                </a:ext>
              </a:extLst>
            </p:cNvPr>
            <p:cNvSpPr txBox="1"/>
            <p:nvPr/>
          </p:nvSpPr>
          <p:spPr>
            <a:xfrm>
              <a:off x="16494298" y="1948416"/>
              <a:ext cx="2491267" cy="4088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r>
                <a:rPr lang="zh-TW" altLang="en-US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分層前</a:t>
              </a:r>
              <a:endPara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 lvl="0"/>
              <a:r>
                <a:rPr lang="zh-TW" altLang="en-US" sz="9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頻繁存取資料效能未優化</a:t>
              </a:r>
            </a:p>
          </p:txBody>
        </p:sp>
        <p:sp>
          <p:nvSpPr>
            <p:cNvPr id="11" name="Shape 155">
              <a:extLst>
                <a:ext uri="{FF2B5EF4-FFF2-40B4-BE49-F238E27FC236}">
                  <a16:creationId xmlns:a16="http://schemas.microsoft.com/office/drawing/2014/main" id="{034BCA3E-5E3C-9640-BE11-6F93576F01C6}"/>
                </a:ext>
              </a:extLst>
            </p:cNvPr>
            <p:cNvSpPr txBox="1"/>
            <p:nvPr/>
          </p:nvSpPr>
          <p:spPr>
            <a:xfrm>
              <a:off x="19448248" y="3599480"/>
              <a:ext cx="2056796" cy="3440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r>
                <a:rPr lang="zh-TW" altLang="en-US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開始分層</a:t>
              </a:r>
            </a:p>
          </p:txBody>
        </p:sp>
        <p:sp>
          <p:nvSpPr>
            <p:cNvPr id="12" name="Shape 156">
              <a:extLst>
                <a:ext uri="{FF2B5EF4-FFF2-40B4-BE49-F238E27FC236}">
                  <a16:creationId xmlns:a16="http://schemas.microsoft.com/office/drawing/2014/main" id="{27319ACB-7AA9-1A4C-AB2E-465F73DB8801}"/>
                </a:ext>
              </a:extLst>
            </p:cNvPr>
            <p:cNvSpPr txBox="1"/>
            <p:nvPr/>
          </p:nvSpPr>
          <p:spPr>
            <a:xfrm>
              <a:off x="16460258" y="5626115"/>
              <a:ext cx="1998037" cy="5312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r>
                <a:rPr lang="zh-TW" altLang="en-US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分層後</a:t>
              </a:r>
              <a:endPara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 lvl="0"/>
              <a:r>
                <a:rPr lang="zh-TW" altLang="en-US" sz="9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頻繁存取資料效能已優化</a:t>
              </a:r>
            </a:p>
          </p:txBody>
        </p:sp>
        <p:sp>
          <p:nvSpPr>
            <p:cNvPr id="13" name="Shape 157">
              <a:extLst>
                <a:ext uri="{FF2B5EF4-FFF2-40B4-BE49-F238E27FC236}">
                  <a16:creationId xmlns:a16="http://schemas.microsoft.com/office/drawing/2014/main" id="{47DB8A74-D728-2B4B-83D3-4E4345F19AC6}"/>
                </a:ext>
              </a:extLst>
            </p:cNvPr>
            <p:cNvSpPr txBox="1"/>
            <p:nvPr/>
          </p:nvSpPr>
          <p:spPr>
            <a:xfrm>
              <a:off x="16352086" y="3652691"/>
              <a:ext cx="1816688" cy="1590065"/>
            </a:xfrm>
            <a:prstGeom prst="rect">
              <a:avLst/>
            </a:prstGeom>
            <a:solidFill>
              <a:srgbClr val="7030A0">
                <a:alpha val="54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Font typeface="Arial"/>
                <a:buNone/>
              </a:pPr>
              <a:r>
                <a:rPr lang="en-US" altLang="zh-TW" sz="2800" b="1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Qtier</a:t>
              </a:r>
              <a:r>
                <a:rPr lang="en-US" altLang="zh-TW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 </a:t>
              </a:r>
            </a:p>
            <a:p>
              <a:pPr lvl="0" algn="ctr">
                <a:buFont typeface="Arial"/>
                <a:buNone/>
              </a:pPr>
              <a:r>
                <a:rPr lang="zh-TW" alt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引擎</a:t>
              </a:r>
            </a:p>
          </p:txBody>
        </p:sp>
        <p:sp>
          <p:nvSpPr>
            <p:cNvPr id="18" name="Shape 206">
              <a:extLst>
                <a:ext uri="{FF2B5EF4-FFF2-40B4-BE49-F238E27FC236}">
                  <a16:creationId xmlns:a16="http://schemas.microsoft.com/office/drawing/2014/main" id="{9CCB3850-1146-4DA6-8E82-B79479581E5E}"/>
                </a:ext>
              </a:extLst>
            </p:cNvPr>
            <p:cNvSpPr/>
            <p:nvPr/>
          </p:nvSpPr>
          <p:spPr>
            <a:xfrm>
              <a:off x="17164388" y="2149266"/>
              <a:ext cx="249483" cy="452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50" tIns="34275" rIns="68550" bIns="34275" anchor="t" anchorCtr="0">
              <a:noAutofit/>
            </a:bodyPr>
            <a:lstStyle/>
            <a:p>
              <a:pPr>
                <a:buSzPct val="25000"/>
              </a:pPr>
              <a:r>
                <a:rPr lang="en" sz="1100">
                  <a:latin typeface="+mn-lt"/>
                  <a:ea typeface="+mn-ea"/>
                  <a:cs typeface="+mn-ea"/>
                  <a:sym typeface="+mn-lt"/>
                </a:rPr>
                <a:t> </a:t>
              </a:r>
            </a:p>
          </p:txBody>
        </p:sp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D550A560-74B7-4E20-A723-0107F12BE9B2}"/>
                </a:ext>
              </a:extLst>
            </p:cNvPr>
            <p:cNvSpPr/>
            <p:nvPr/>
          </p:nvSpPr>
          <p:spPr>
            <a:xfrm>
              <a:off x="16267230" y="1831853"/>
              <a:ext cx="2236183" cy="538477"/>
            </a:xfrm>
            <a:prstGeom prst="roundRect">
              <a:avLst>
                <a:gd name="adj" fmla="val 50000"/>
              </a:avLst>
            </a:prstGeom>
            <a:solidFill>
              <a:srgbClr val="FFF1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cs typeface="+mn-ea"/>
                <a:sym typeface="+mn-lt"/>
              </a:endParaRPr>
            </a:p>
          </p:txBody>
        </p:sp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23680F4D-DA1E-464C-B006-3A9BBA8EF479}"/>
                </a:ext>
              </a:extLst>
            </p:cNvPr>
            <p:cNvGrpSpPr/>
            <p:nvPr/>
          </p:nvGrpSpPr>
          <p:grpSpPr>
            <a:xfrm>
              <a:off x="15957548" y="1850931"/>
              <a:ext cx="543347" cy="543347"/>
              <a:chOff x="228678" y="3612187"/>
              <a:chExt cx="655970" cy="655970"/>
            </a:xfrm>
          </p:grpSpPr>
          <p:sp>
            <p:nvSpPr>
              <p:cNvPr id="21" name="橢圓 20">
                <a:extLst>
                  <a:ext uri="{FF2B5EF4-FFF2-40B4-BE49-F238E27FC236}">
                    <a16:creationId xmlns:a16="http://schemas.microsoft.com/office/drawing/2014/main" id="{ED70C9CB-B9FE-4054-9AC3-599BEE47ACDB}"/>
                  </a:ext>
                </a:extLst>
              </p:cNvPr>
              <p:cNvSpPr/>
              <p:nvPr/>
            </p:nvSpPr>
            <p:spPr>
              <a:xfrm>
                <a:off x="228678" y="3612187"/>
                <a:ext cx="655970" cy="65597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800" b="1">
                    <a:cs typeface="+mn-ea"/>
                    <a:sym typeface="+mn-lt"/>
                  </a:rPr>
                  <a:t>1</a:t>
                </a:r>
                <a:endParaRPr lang="zh-TW" altLang="en-US" sz="1800" b="1">
                  <a:cs typeface="+mn-ea"/>
                  <a:sym typeface="+mn-lt"/>
                </a:endParaRPr>
              </a:p>
            </p:txBody>
          </p:sp>
          <p:sp>
            <p:nvSpPr>
              <p:cNvPr id="22" name="橢圓 21">
                <a:extLst>
                  <a:ext uri="{FF2B5EF4-FFF2-40B4-BE49-F238E27FC236}">
                    <a16:creationId xmlns:a16="http://schemas.microsoft.com/office/drawing/2014/main" id="{03BB6471-A3C8-496A-AB15-95DEFB2AFA08}"/>
                  </a:ext>
                </a:extLst>
              </p:cNvPr>
              <p:cNvSpPr/>
              <p:nvPr/>
            </p:nvSpPr>
            <p:spPr>
              <a:xfrm>
                <a:off x="295017" y="3676657"/>
                <a:ext cx="517999" cy="517999"/>
              </a:xfrm>
              <a:prstGeom prst="ellipse">
                <a:avLst/>
              </a:prstGeom>
              <a:noFill/>
              <a:ln w="28575">
                <a:gradFill>
                  <a:gsLst>
                    <a:gs pos="0">
                      <a:srgbClr val="FFFF02"/>
                    </a:gs>
                    <a:gs pos="100000">
                      <a:srgbClr val="FFBF43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>
                  <a:cs typeface="+mn-ea"/>
                  <a:sym typeface="+mn-lt"/>
                </a:endParaRPr>
              </a:p>
            </p:txBody>
          </p:sp>
        </p:grpSp>
        <p:sp>
          <p:nvSpPr>
            <p:cNvPr id="23" name="Shape 212">
              <a:extLst>
                <a:ext uri="{FF2B5EF4-FFF2-40B4-BE49-F238E27FC236}">
                  <a16:creationId xmlns:a16="http://schemas.microsoft.com/office/drawing/2014/main" id="{38A62D50-8487-4911-94B9-7A80D8031DA1}"/>
                </a:ext>
              </a:extLst>
            </p:cNvPr>
            <p:cNvSpPr txBox="1"/>
            <p:nvPr/>
          </p:nvSpPr>
          <p:spPr>
            <a:xfrm>
              <a:off x="16472986" y="1780938"/>
              <a:ext cx="2361549" cy="6148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zh-TW" altLang="en-US" sz="1200" b="1">
                  <a:latin typeface="+mn-lt"/>
                  <a:ea typeface="+mn-ea"/>
                  <a:cs typeface="+mn-ea"/>
                  <a:sym typeface="+mn-lt"/>
                </a:rPr>
                <a:t>分層前</a:t>
              </a:r>
            </a:p>
            <a:p>
              <a:pPr lvl="0"/>
              <a:r>
                <a:rPr lang="zh-TW" altLang="en-US" sz="900" b="1">
                  <a:latin typeface="+mn-lt"/>
                  <a:ea typeface="+mn-ea"/>
                  <a:cs typeface="+mn-ea"/>
                  <a:sym typeface="+mn-lt"/>
                </a:rPr>
                <a:t>頻繁存取資料效能未優化</a:t>
              </a:r>
            </a:p>
          </p:txBody>
        </p:sp>
        <p:sp>
          <p:nvSpPr>
            <p:cNvPr id="24" name="Shape 206">
              <a:extLst>
                <a:ext uri="{FF2B5EF4-FFF2-40B4-BE49-F238E27FC236}">
                  <a16:creationId xmlns:a16="http://schemas.microsoft.com/office/drawing/2014/main" id="{C380B376-7B6D-4996-A4D3-092E3AB311E2}"/>
                </a:ext>
              </a:extLst>
            </p:cNvPr>
            <p:cNvSpPr/>
            <p:nvPr/>
          </p:nvSpPr>
          <p:spPr>
            <a:xfrm>
              <a:off x="20252596" y="3688262"/>
              <a:ext cx="249483" cy="452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50" tIns="34275" rIns="68550" bIns="34275" anchor="t" anchorCtr="0">
              <a:noAutofit/>
            </a:bodyPr>
            <a:lstStyle/>
            <a:p>
              <a:pPr>
                <a:buSzPct val="25000"/>
              </a:pPr>
              <a:r>
                <a:rPr lang="en" sz="1100">
                  <a:latin typeface="+mn-lt"/>
                  <a:ea typeface="+mn-ea"/>
                  <a:cs typeface="+mn-ea"/>
                  <a:sym typeface="+mn-lt"/>
                </a:rPr>
                <a:t> </a:t>
              </a:r>
            </a:p>
          </p:txBody>
        </p:sp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C098ADB4-B282-4F71-BF6C-102F24E72224}"/>
                </a:ext>
              </a:extLst>
            </p:cNvPr>
            <p:cNvSpPr/>
            <p:nvPr/>
          </p:nvSpPr>
          <p:spPr>
            <a:xfrm>
              <a:off x="19448246" y="3358062"/>
              <a:ext cx="1434797" cy="538477"/>
            </a:xfrm>
            <a:prstGeom prst="roundRect">
              <a:avLst>
                <a:gd name="adj" fmla="val 50000"/>
              </a:avLst>
            </a:prstGeom>
            <a:solidFill>
              <a:srgbClr val="FFF1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cs typeface="+mn-ea"/>
                <a:sym typeface="+mn-lt"/>
              </a:endParaRPr>
            </a:p>
          </p:txBody>
        </p:sp>
        <p:sp>
          <p:nvSpPr>
            <p:cNvPr id="28" name="Shape 212">
              <a:extLst>
                <a:ext uri="{FF2B5EF4-FFF2-40B4-BE49-F238E27FC236}">
                  <a16:creationId xmlns:a16="http://schemas.microsoft.com/office/drawing/2014/main" id="{DBBD5CA5-3175-4738-A787-64B306659BC6}"/>
                </a:ext>
              </a:extLst>
            </p:cNvPr>
            <p:cNvSpPr txBox="1"/>
            <p:nvPr/>
          </p:nvSpPr>
          <p:spPr>
            <a:xfrm>
              <a:off x="19587622" y="3327135"/>
              <a:ext cx="1215493" cy="6148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zh-TW" altLang="en-US" sz="1200" b="1">
                  <a:latin typeface="+mn-lt"/>
                  <a:ea typeface="+mn-ea"/>
                  <a:cs typeface="+mn-ea"/>
                  <a:sym typeface="+mn-lt"/>
                </a:rPr>
                <a:t>開始分層</a:t>
              </a:r>
            </a:p>
          </p:txBody>
        </p:sp>
        <p:grpSp>
          <p:nvGrpSpPr>
            <p:cNvPr id="30" name="群組 29">
              <a:extLst>
                <a:ext uri="{FF2B5EF4-FFF2-40B4-BE49-F238E27FC236}">
                  <a16:creationId xmlns:a16="http://schemas.microsoft.com/office/drawing/2014/main" id="{0230D69A-FC0B-4796-A669-37DAD9F260B8}"/>
                </a:ext>
              </a:extLst>
            </p:cNvPr>
            <p:cNvGrpSpPr/>
            <p:nvPr/>
          </p:nvGrpSpPr>
          <p:grpSpPr>
            <a:xfrm>
              <a:off x="19045756" y="3389927"/>
              <a:ext cx="543347" cy="543347"/>
              <a:chOff x="228678" y="3612187"/>
              <a:chExt cx="655970" cy="655970"/>
            </a:xfrm>
          </p:grpSpPr>
          <p:sp>
            <p:nvSpPr>
              <p:cNvPr id="32" name="橢圓 31">
                <a:extLst>
                  <a:ext uri="{FF2B5EF4-FFF2-40B4-BE49-F238E27FC236}">
                    <a16:creationId xmlns:a16="http://schemas.microsoft.com/office/drawing/2014/main" id="{2DFB7E24-0013-4F19-9D8A-D73D92681460}"/>
                  </a:ext>
                </a:extLst>
              </p:cNvPr>
              <p:cNvSpPr/>
              <p:nvPr/>
            </p:nvSpPr>
            <p:spPr>
              <a:xfrm>
                <a:off x="228678" y="3612187"/>
                <a:ext cx="655970" cy="65597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800" b="1">
                    <a:cs typeface="+mn-ea"/>
                    <a:sym typeface="+mn-lt"/>
                  </a:rPr>
                  <a:t>2</a:t>
                </a:r>
                <a:endParaRPr lang="zh-TW" altLang="en-US" sz="1800" b="1">
                  <a:cs typeface="+mn-ea"/>
                  <a:sym typeface="+mn-lt"/>
                </a:endParaRPr>
              </a:p>
            </p:txBody>
          </p:sp>
          <p:sp>
            <p:nvSpPr>
              <p:cNvPr id="33" name="橢圓 32">
                <a:extLst>
                  <a:ext uri="{FF2B5EF4-FFF2-40B4-BE49-F238E27FC236}">
                    <a16:creationId xmlns:a16="http://schemas.microsoft.com/office/drawing/2014/main" id="{75A3702E-BCBB-4AE2-BF47-27F15BA99D61}"/>
                  </a:ext>
                </a:extLst>
              </p:cNvPr>
              <p:cNvSpPr/>
              <p:nvPr/>
            </p:nvSpPr>
            <p:spPr>
              <a:xfrm>
                <a:off x="295017" y="3676657"/>
                <a:ext cx="517999" cy="517999"/>
              </a:xfrm>
              <a:prstGeom prst="ellipse">
                <a:avLst/>
              </a:prstGeom>
              <a:noFill/>
              <a:ln w="28575">
                <a:gradFill>
                  <a:gsLst>
                    <a:gs pos="0">
                      <a:srgbClr val="FFFF02"/>
                    </a:gs>
                    <a:gs pos="100000">
                      <a:srgbClr val="FFBF43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>
                  <a:cs typeface="+mn-ea"/>
                  <a:sym typeface="+mn-lt"/>
                </a:endParaRPr>
              </a:p>
            </p:txBody>
          </p:sp>
        </p:grpSp>
        <p:sp>
          <p:nvSpPr>
            <p:cNvPr id="34" name="Shape 206">
              <a:extLst>
                <a:ext uri="{FF2B5EF4-FFF2-40B4-BE49-F238E27FC236}">
                  <a16:creationId xmlns:a16="http://schemas.microsoft.com/office/drawing/2014/main" id="{14A6D7E2-448F-4E56-B7A8-75BFA0850E78}"/>
                </a:ext>
              </a:extLst>
            </p:cNvPr>
            <p:cNvSpPr/>
            <p:nvPr/>
          </p:nvSpPr>
          <p:spPr>
            <a:xfrm>
              <a:off x="17264860" y="5875635"/>
              <a:ext cx="249483" cy="452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50" tIns="34275" rIns="68550" bIns="34275" anchor="t" anchorCtr="0">
              <a:noAutofit/>
            </a:bodyPr>
            <a:lstStyle/>
            <a:p>
              <a:pPr>
                <a:buSzPct val="25000"/>
              </a:pPr>
              <a:r>
                <a:rPr lang="en" sz="1100">
                  <a:latin typeface="+mn-lt"/>
                  <a:ea typeface="+mn-ea"/>
                  <a:cs typeface="+mn-ea"/>
                  <a:sym typeface="+mn-lt"/>
                </a:rPr>
                <a:t> </a:t>
              </a:r>
            </a:p>
          </p:txBody>
        </p:sp>
        <p:sp>
          <p:nvSpPr>
            <p:cNvPr id="35" name="矩形: 圓角 34">
              <a:extLst>
                <a:ext uri="{FF2B5EF4-FFF2-40B4-BE49-F238E27FC236}">
                  <a16:creationId xmlns:a16="http://schemas.microsoft.com/office/drawing/2014/main" id="{390B8414-3A65-4B48-93AE-115A90CE4A0A}"/>
                </a:ext>
              </a:extLst>
            </p:cNvPr>
            <p:cNvSpPr/>
            <p:nvPr/>
          </p:nvSpPr>
          <p:spPr>
            <a:xfrm>
              <a:off x="16282190" y="5545824"/>
              <a:ext cx="2236183" cy="538477"/>
            </a:xfrm>
            <a:prstGeom prst="roundRect">
              <a:avLst>
                <a:gd name="adj" fmla="val 50000"/>
              </a:avLst>
            </a:prstGeom>
            <a:solidFill>
              <a:srgbClr val="FFF1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cs typeface="+mn-ea"/>
                <a:sym typeface="+mn-lt"/>
              </a:endParaRPr>
            </a:p>
          </p:txBody>
        </p:sp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3031270F-0A50-42B6-B0CF-4A008A466221}"/>
                </a:ext>
              </a:extLst>
            </p:cNvPr>
            <p:cNvGrpSpPr/>
            <p:nvPr/>
          </p:nvGrpSpPr>
          <p:grpSpPr>
            <a:xfrm>
              <a:off x="16058020" y="5577302"/>
              <a:ext cx="543347" cy="543347"/>
              <a:chOff x="228678" y="3612187"/>
              <a:chExt cx="655970" cy="655970"/>
            </a:xfrm>
          </p:grpSpPr>
          <p:sp>
            <p:nvSpPr>
              <p:cNvPr id="37" name="橢圓 36">
                <a:extLst>
                  <a:ext uri="{FF2B5EF4-FFF2-40B4-BE49-F238E27FC236}">
                    <a16:creationId xmlns:a16="http://schemas.microsoft.com/office/drawing/2014/main" id="{5DA84272-416F-4795-8113-23C40BC332FE}"/>
                  </a:ext>
                </a:extLst>
              </p:cNvPr>
              <p:cNvSpPr/>
              <p:nvPr/>
            </p:nvSpPr>
            <p:spPr>
              <a:xfrm>
                <a:off x="228678" y="3612187"/>
                <a:ext cx="655970" cy="65597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800" b="1">
                    <a:cs typeface="+mn-ea"/>
                    <a:sym typeface="+mn-lt"/>
                  </a:rPr>
                  <a:t>3</a:t>
                </a:r>
                <a:endParaRPr lang="zh-TW" altLang="en-US" sz="1800" b="1">
                  <a:cs typeface="+mn-ea"/>
                  <a:sym typeface="+mn-lt"/>
                </a:endParaRPr>
              </a:p>
            </p:txBody>
          </p:sp>
          <p:sp>
            <p:nvSpPr>
              <p:cNvPr id="38" name="橢圓 37">
                <a:extLst>
                  <a:ext uri="{FF2B5EF4-FFF2-40B4-BE49-F238E27FC236}">
                    <a16:creationId xmlns:a16="http://schemas.microsoft.com/office/drawing/2014/main" id="{006DBD0E-60B9-4A58-91B1-4A6062567A10}"/>
                  </a:ext>
                </a:extLst>
              </p:cNvPr>
              <p:cNvSpPr/>
              <p:nvPr/>
            </p:nvSpPr>
            <p:spPr>
              <a:xfrm>
                <a:off x="295017" y="3676657"/>
                <a:ext cx="517999" cy="517999"/>
              </a:xfrm>
              <a:prstGeom prst="ellipse">
                <a:avLst/>
              </a:prstGeom>
              <a:noFill/>
              <a:ln w="28575">
                <a:gradFill>
                  <a:gsLst>
                    <a:gs pos="0">
                      <a:srgbClr val="FFFF02"/>
                    </a:gs>
                    <a:gs pos="100000">
                      <a:srgbClr val="FFBF43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>
                  <a:cs typeface="+mn-ea"/>
                  <a:sym typeface="+mn-lt"/>
                </a:endParaRPr>
              </a:p>
            </p:txBody>
          </p:sp>
        </p:grpSp>
        <p:sp>
          <p:nvSpPr>
            <p:cNvPr id="39" name="Shape 212">
              <a:extLst>
                <a:ext uri="{FF2B5EF4-FFF2-40B4-BE49-F238E27FC236}">
                  <a16:creationId xmlns:a16="http://schemas.microsoft.com/office/drawing/2014/main" id="{6BB69EB2-F3C5-45A9-9790-A97A35FD5271}"/>
                </a:ext>
              </a:extLst>
            </p:cNvPr>
            <p:cNvSpPr txBox="1"/>
            <p:nvPr/>
          </p:nvSpPr>
          <p:spPr>
            <a:xfrm>
              <a:off x="16558102" y="5508066"/>
              <a:ext cx="2361549" cy="6148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zh-TW" altLang="en-US" sz="1200" b="1">
                  <a:latin typeface="+mn-lt"/>
                  <a:ea typeface="+mn-ea"/>
                  <a:cs typeface="+mn-ea"/>
                  <a:sym typeface="+mn-lt"/>
                </a:rPr>
                <a:t>分層後</a:t>
              </a:r>
              <a:endParaRPr lang="en-US" altLang="zh-TW" sz="1200" b="1">
                <a:latin typeface="+mn-lt"/>
                <a:ea typeface="+mn-ea"/>
                <a:cs typeface="+mn-ea"/>
                <a:sym typeface="+mn-lt"/>
              </a:endParaRPr>
            </a:p>
            <a:p>
              <a:pPr lvl="0"/>
              <a:r>
                <a:rPr lang="zh-TW" altLang="en-US" sz="900" b="1">
                  <a:latin typeface="+mn-lt"/>
                  <a:ea typeface="+mn-ea"/>
                  <a:cs typeface="+mn-ea"/>
                  <a:sym typeface="+mn-lt"/>
                </a:rPr>
                <a:t>頻繁存取資料效能已優化</a:t>
              </a:r>
              <a:endParaRPr lang="zh-TW" altLang="en-US" sz="18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" name="Shape 206">
              <a:extLst>
                <a:ext uri="{FF2B5EF4-FFF2-40B4-BE49-F238E27FC236}">
                  <a16:creationId xmlns:a16="http://schemas.microsoft.com/office/drawing/2014/main" id="{D13537CE-34AF-4963-9CE9-D1D6A646EAF5}"/>
                </a:ext>
              </a:extLst>
            </p:cNvPr>
            <p:cNvSpPr/>
            <p:nvPr/>
          </p:nvSpPr>
          <p:spPr>
            <a:xfrm>
              <a:off x="14628167" y="3649538"/>
              <a:ext cx="249483" cy="452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50" tIns="34275" rIns="68550" bIns="34275" anchor="t" anchorCtr="0">
              <a:noAutofit/>
            </a:bodyPr>
            <a:lstStyle/>
            <a:p>
              <a:pPr>
                <a:buSzPct val="25000"/>
              </a:pPr>
              <a:r>
                <a:rPr lang="en" sz="1100">
                  <a:latin typeface="+mn-lt"/>
                  <a:ea typeface="+mn-ea"/>
                  <a:cs typeface="+mn-ea"/>
                  <a:sym typeface="+mn-lt"/>
                </a:rPr>
                <a:t> </a:t>
              </a:r>
            </a:p>
          </p:txBody>
        </p:sp>
        <p:sp>
          <p:nvSpPr>
            <p:cNvPr id="41" name="矩形: 圓角 40">
              <a:extLst>
                <a:ext uri="{FF2B5EF4-FFF2-40B4-BE49-F238E27FC236}">
                  <a16:creationId xmlns:a16="http://schemas.microsoft.com/office/drawing/2014/main" id="{4D194AD0-31A8-4427-B6DB-014D55B51E21}"/>
                </a:ext>
              </a:extLst>
            </p:cNvPr>
            <p:cNvSpPr/>
            <p:nvPr/>
          </p:nvSpPr>
          <p:spPr>
            <a:xfrm>
              <a:off x="13727404" y="3357708"/>
              <a:ext cx="2236183" cy="538477"/>
            </a:xfrm>
            <a:prstGeom prst="roundRect">
              <a:avLst>
                <a:gd name="adj" fmla="val 50000"/>
              </a:avLst>
            </a:prstGeom>
            <a:solidFill>
              <a:srgbClr val="FFF1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cs typeface="+mn-ea"/>
                <a:sym typeface="+mn-lt"/>
              </a:endParaRPr>
            </a:p>
          </p:txBody>
        </p:sp>
        <p:grpSp>
          <p:nvGrpSpPr>
            <p:cNvPr id="42" name="群組 41">
              <a:extLst>
                <a:ext uri="{FF2B5EF4-FFF2-40B4-BE49-F238E27FC236}">
                  <a16:creationId xmlns:a16="http://schemas.microsoft.com/office/drawing/2014/main" id="{AA0FFF97-9A2D-4D02-BC84-3BDCB79D0F6A}"/>
                </a:ext>
              </a:extLst>
            </p:cNvPr>
            <p:cNvGrpSpPr/>
            <p:nvPr/>
          </p:nvGrpSpPr>
          <p:grpSpPr>
            <a:xfrm>
              <a:off x="13421327" y="3351205"/>
              <a:ext cx="543347" cy="543347"/>
              <a:chOff x="228678" y="3612187"/>
              <a:chExt cx="655970" cy="655970"/>
            </a:xfrm>
          </p:grpSpPr>
          <p:sp>
            <p:nvSpPr>
              <p:cNvPr id="43" name="橢圓 42">
                <a:extLst>
                  <a:ext uri="{FF2B5EF4-FFF2-40B4-BE49-F238E27FC236}">
                    <a16:creationId xmlns:a16="http://schemas.microsoft.com/office/drawing/2014/main" id="{285C08F9-442E-41E9-91AE-0AB8D138D5E1}"/>
                  </a:ext>
                </a:extLst>
              </p:cNvPr>
              <p:cNvSpPr/>
              <p:nvPr/>
            </p:nvSpPr>
            <p:spPr>
              <a:xfrm>
                <a:off x="228678" y="3612187"/>
                <a:ext cx="655970" cy="65597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800" b="1">
                    <a:cs typeface="+mn-ea"/>
                    <a:sym typeface="+mn-lt"/>
                  </a:rPr>
                  <a:t>4</a:t>
                </a:r>
                <a:endParaRPr lang="zh-TW" altLang="en-US" sz="1800" b="1">
                  <a:cs typeface="+mn-ea"/>
                  <a:sym typeface="+mn-lt"/>
                </a:endParaRPr>
              </a:p>
            </p:txBody>
          </p:sp>
          <p:sp>
            <p:nvSpPr>
              <p:cNvPr id="44" name="橢圓 43">
                <a:extLst>
                  <a:ext uri="{FF2B5EF4-FFF2-40B4-BE49-F238E27FC236}">
                    <a16:creationId xmlns:a16="http://schemas.microsoft.com/office/drawing/2014/main" id="{EFFE4AB0-9E0C-466E-B14C-D1B662D7DB9C}"/>
                  </a:ext>
                </a:extLst>
              </p:cNvPr>
              <p:cNvSpPr/>
              <p:nvPr/>
            </p:nvSpPr>
            <p:spPr>
              <a:xfrm>
                <a:off x="295017" y="3676657"/>
                <a:ext cx="517999" cy="517999"/>
              </a:xfrm>
              <a:prstGeom prst="ellipse">
                <a:avLst/>
              </a:prstGeom>
              <a:noFill/>
              <a:ln w="28575">
                <a:gradFill>
                  <a:gsLst>
                    <a:gs pos="0">
                      <a:srgbClr val="FFFF02"/>
                    </a:gs>
                    <a:gs pos="100000">
                      <a:srgbClr val="FFBF43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>
                  <a:cs typeface="+mn-ea"/>
                  <a:sym typeface="+mn-lt"/>
                </a:endParaRPr>
              </a:p>
            </p:txBody>
          </p:sp>
        </p:grpSp>
        <p:sp>
          <p:nvSpPr>
            <p:cNvPr id="45" name="Shape 212">
              <a:extLst>
                <a:ext uri="{FF2B5EF4-FFF2-40B4-BE49-F238E27FC236}">
                  <a16:creationId xmlns:a16="http://schemas.microsoft.com/office/drawing/2014/main" id="{47BA252A-CB55-4AB2-9EAE-97054D04DDCF}"/>
                </a:ext>
              </a:extLst>
            </p:cNvPr>
            <p:cNvSpPr txBox="1"/>
            <p:nvPr/>
          </p:nvSpPr>
          <p:spPr>
            <a:xfrm>
              <a:off x="13960290" y="3335159"/>
              <a:ext cx="2361549" cy="6148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zh-TW" altLang="en-US" sz="1200" b="1">
                  <a:latin typeface="+mn-lt"/>
                  <a:ea typeface="+mn-ea"/>
                  <a:cs typeface="+mn-ea"/>
                  <a:sym typeface="+mn-lt"/>
                </a:rPr>
                <a:t>資料存取行為改變</a:t>
              </a:r>
              <a:endParaRPr lang="zh-CN" altLang="en-US" sz="180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46" name="Shape 149" descr="1_Qtier-01-01.png">
            <a:extLst>
              <a:ext uri="{FF2B5EF4-FFF2-40B4-BE49-F238E27FC236}">
                <a16:creationId xmlns:a16="http://schemas.microsoft.com/office/drawing/2014/main" id="{6FB8C748-4F8B-4B06-85EA-06F96534FFE1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068" y="3653522"/>
            <a:ext cx="1870075" cy="619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149" descr="1_Qtier-01-01.png">
            <a:extLst>
              <a:ext uri="{FF2B5EF4-FFF2-40B4-BE49-F238E27FC236}">
                <a16:creationId xmlns:a16="http://schemas.microsoft.com/office/drawing/2014/main" id="{C1B30C35-6F27-4CD1-A668-6EC20CE19AA5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4535" y="3653522"/>
            <a:ext cx="1870075" cy="619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Shape 149" descr="1_Qtier-01-01.png">
            <a:extLst>
              <a:ext uri="{FF2B5EF4-FFF2-40B4-BE49-F238E27FC236}">
                <a16:creationId xmlns:a16="http://schemas.microsoft.com/office/drawing/2014/main" id="{84748B3C-563E-4768-AA6A-AD5067A0E0D0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9161" y="3653522"/>
            <a:ext cx="1870075" cy="619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Shape 149" descr="1_Qtier-01-01.png">
            <a:extLst>
              <a:ext uri="{FF2B5EF4-FFF2-40B4-BE49-F238E27FC236}">
                <a16:creationId xmlns:a16="http://schemas.microsoft.com/office/drawing/2014/main" id="{05BBBCC6-C2BE-4492-8862-324CE1F01B67}"/>
              </a:ext>
            </a:extLst>
          </p:cNvPr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6920" y="3653522"/>
            <a:ext cx="1870075" cy="6194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" name="群組 60">
            <a:extLst>
              <a:ext uri="{FF2B5EF4-FFF2-40B4-BE49-F238E27FC236}">
                <a16:creationId xmlns:a16="http://schemas.microsoft.com/office/drawing/2014/main" id="{61AD996B-18FC-4471-AD56-EBD024E60461}"/>
              </a:ext>
            </a:extLst>
          </p:cNvPr>
          <p:cNvGrpSpPr/>
          <p:nvPr/>
        </p:nvGrpSpPr>
        <p:grpSpPr>
          <a:xfrm>
            <a:off x="2330030" y="1470299"/>
            <a:ext cx="1559324" cy="715396"/>
            <a:chOff x="10095373" y="1701654"/>
            <a:chExt cx="2079102" cy="953865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E83EF62F-A0AE-46CA-A869-944C3F07409D}"/>
                </a:ext>
              </a:extLst>
            </p:cNvPr>
            <p:cNvSpPr/>
            <p:nvPr/>
          </p:nvSpPr>
          <p:spPr>
            <a:xfrm>
              <a:off x="10095373" y="1701654"/>
              <a:ext cx="259659" cy="259659"/>
            </a:xfrm>
            <a:prstGeom prst="rect">
              <a:avLst/>
            </a:prstGeom>
            <a:solidFill>
              <a:srgbClr val="DE40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1" name="Shape 150">
              <a:extLst>
                <a:ext uri="{FF2B5EF4-FFF2-40B4-BE49-F238E27FC236}">
                  <a16:creationId xmlns:a16="http://schemas.microsoft.com/office/drawing/2014/main" id="{14AE1E29-A4F2-4A93-8C00-3342B1D275B0}"/>
                </a:ext>
              </a:extLst>
            </p:cNvPr>
            <p:cNvSpPr txBox="1"/>
            <p:nvPr/>
          </p:nvSpPr>
          <p:spPr>
            <a:xfrm>
              <a:off x="10355032" y="1723502"/>
              <a:ext cx="1819443" cy="2612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r>
                <a:rPr lang="en-US" altLang="zh-TW" sz="1200" b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Hot data</a:t>
              </a:r>
              <a:endParaRPr lang="zh-TW" altLang="en-US" sz="12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" name="Shape 151">
              <a:extLst>
                <a:ext uri="{FF2B5EF4-FFF2-40B4-BE49-F238E27FC236}">
                  <a16:creationId xmlns:a16="http://schemas.microsoft.com/office/drawing/2014/main" id="{C75FE88F-A8FC-471E-8FF4-D76B7087045C}"/>
                </a:ext>
              </a:extLst>
            </p:cNvPr>
            <p:cNvSpPr txBox="1"/>
            <p:nvPr/>
          </p:nvSpPr>
          <p:spPr>
            <a:xfrm>
              <a:off x="10355032" y="2049298"/>
              <a:ext cx="1819443" cy="2612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r>
                <a:rPr lang="en-US" altLang="zh-TW" sz="1200" b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Warm data</a:t>
              </a:r>
              <a:endParaRPr lang="zh-TW" altLang="en-US" sz="12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3" name="Shape 152">
              <a:extLst>
                <a:ext uri="{FF2B5EF4-FFF2-40B4-BE49-F238E27FC236}">
                  <a16:creationId xmlns:a16="http://schemas.microsoft.com/office/drawing/2014/main" id="{82CE7E1C-E846-413C-A048-CAB25E02EC09}"/>
                </a:ext>
              </a:extLst>
            </p:cNvPr>
            <p:cNvSpPr txBox="1"/>
            <p:nvPr/>
          </p:nvSpPr>
          <p:spPr>
            <a:xfrm>
              <a:off x="10355032" y="2394278"/>
              <a:ext cx="1819443" cy="2612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r>
                <a:rPr lang="en-US" altLang="zh-TW" sz="1200" b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Cold data</a:t>
              </a:r>
              <a:endParaRPr lang="zh-TW" altLang="en-US" sz="12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E065E6BC-953A-4B53-BFA8-4522907B9D59}"/>
                </a:ext>
              </a:extLst>
            </p:cNvPr>
            <p:cNvSpPr/>
            <p:nvPr/>
          </p:nvSpPr>
          <p:spPr>
            <a:xfrm>
              <a:off x="10095373" y="2039068"/>
              <a:ext cx="259659" cy="259659"/>
            </a:xfrm>
            <a:prstGeom prst="rect">
              <a:avLst/>
            </a:prstGeom>
            <a:solidFill>
              <a:srgbClr val="F082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F624D001-9EA3-411D-8F57-51E066EB310F}"/>
                </a:ext>
              </a:extLst>
            </p:cNvPr>
            <p:cNvSpPr/>
            <p:nvPr/>
          </p:nvSpPr>
          <p:spPr>
            <a:xfrm>
              <a:off x="10095373" y="2384513"/>
              <a:ext cx="259659" cy="259659"/>
            </a:xfrm>
            <a:prstGeom prst="rect">
              <a:avLst/>
            </a:prstGeom>
            <a:solidFill>
              <a:srgbClr val="00A1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6" name="Shape 157">
            <a:extLst>
              <a:ext uri="{FF2B5EF4-FFF2-40B4-BE49-F238E27FC236}">
                <a16:creationId xmlns:a16="http://schemas.microsoft.com/office/drawing/2014/main" id="{57D313E1-386C-4B11-AA2B-FA1DEE41FEE9}"/>
              </a:ext>
            </a:extLst>
          </p:cNvPr>
          <p:cNvSpPr txBox="1"/>
          <p:nvPr/>
        </p:nvSpPr>
        <p:spPr>
          <a:xfrm>
            <a:off x="828156" y="1533165"/>
            <a:ext cx="1448292" cy="530823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TW" sz="2800" b="1" err="1">
                <a:solidFill>
                  <a:schemeClr val="tx1"/>
                </a:solidFill>
                <a:cs typeface="+mn-ea"/>
                <a:sym typeface="+mn-lt"/>
              </a:rPr>
              <a:t>Qtier</a:t>
            </a:r>
            <a:r>
              <a:rPr lang="en-US" altLang="zh-TW" sz="2800" b="1">
                <a:solidFill>
                  <a:schemeClr val="tx1"/>
                </a:solidFill>
                <a:cs typeface="+mn-ea"/>
                <a:sym typeface="+mn-lt"/>
              </a:rPr>
              <a:t> </a:t>
            </a:r>
          </a:p>
          <a:p>
            <a:pPr lvl="0"/>
            <a:r>
              <a:rPr lang="en-US" altLang="zh-TW" sz="2800" b="1">
                <a:solidFill>
                  <a:schemeClr val="tx1"/>
                </a:solidFill>
                <a:cs typeface="+mn-ea"/>
                <a:sym typeface="+mn-lt"/>
              </a:rPr>
              <a:t>engine</a:t>
            </a:r>
            <a:endParaRPr lang="zh-TW" altLang="en-US" sz="2800" b="1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82B5B404-1CD5-489A-89A2-EE2CE6A555A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7474" r="11970" b="20096"/>
          <a:stretch/>
        </p:blipFill>
        <p:spPr>
          <a:xfrm>
            <a:off x="1252661" y="2589395"/>
            <a:ext cx="391272" cy="473111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CBA3278F-7FB6-4ADE-BCA2-1D81F3BA553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10069" r="11916" b="22372"/>
          <a:stretch/>
        </p:blipFill>
        <p:spPr>
          <a:xfrm>
            <a:off x="3377178" y="2607337"/>
            <a:ext cx="466409" cy="441282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138F4DCF-DC1D-4C66-A8C5-85960815D1A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r="23381" b="20096"/>
          <a:stretch/>
        </p:blipFill>
        <p:spPr>
          <a:xfrm>
            <a:off x="5361259" y="2517331"/>
            <a:ext cx="466409" cy="521928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8D53D7B1-8D26-4285-BB4D-E79B76B57C5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22372"/>
          <a:stretch/>
        </p:blipFill>
        <p:spPr>
          <a:xfrm>
            <a:off x="7510103" y="2510247"/>
            <a:ext cx="523710" cy="507053"/>
          </a:xfrm>
          <a:prstGeom prst="rect">
            <a:avLst/>
          </a:prstGeom>
        </p:spPr>
      </p:pic>
      <p:sp>
        <p:nvSpPr>
          <p:cNvPr id="57" name="Shape 212">
            <a:extLst>
              <a:ext uri="{FF2B5EF4-FFF2-40B4-BE49-F238E27FC236}">
                <a16:creationId xmlns:a16="http://schemas.microsoft.com/office/drawing/2014/main" id="{1885679D-04D1-440B-8968-7AF6248F0CD0}"/>
              </a:ext>
            </a:extLst>
          </p:cNvPr>
          <p:cNvSpPr txBox="1"/>
          <p:nvPr/>
        </p:nvSpPr>
        <p:spPr>
          <a:xfrm>
            <a:off x="560325" y="3134533"/>
            <a:ext cx="1771162" cy="4611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Before tiering</a:t>
            </a:r>
            <a:endParaRPr lang="zh-TW" altLang="en-US" b="1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  <a:p>
            <a:pPr lvl="0" algn="ctr"/>
            <a:r>
              <a:rPr lang="en-US" altLang="zh-TW" sz="8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Frequently accessed data is not optimized.</a:t>
            </a:r>
            <a:endParaRPr lang="zh-TW" altLang="en-US" sz="800" b="1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8" name="Shape 212">
            <a:extLst>
              <a:ext uri="{FF2B5EF4-FFF2-40B4-BE49-F238E27FC236}">
                <a16:creationId xmlns:a16="http://schemas.microsoft.com/office/drawing/2014/main" id="{09DF8E1F-3E39-48BA-A935-946C49300BF7}"/>
              </a:ext>
            </a:extLst>
          </p:cNvPr>
          <p:cNvSpPr txBox="1"/>
          <p:nvPr/>
        </p:nvSpPr>
        <p:spPr>
          <a:xfrm>
            <a:off x="2936264" y="3134533"/>
            <a:ext cx="1292591" cy="4611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15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Start tiering</a:t>
            </a:r>
            <a:endParaRPr lang="zh-TW" altLang="en-US" sz="1500" b="1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9" name="Shape 212">
            <a:extLst>
              <a:ext uri="{FF2B5EF4-FFF2-40B4-BE49-F238E27FC236}">
                <a16:creationId xmlns:a16="http://schemas.microsoft.com/office/drawing/2014/main" id="{4EA6191F-CCAF-4E59-ACFF-C6C61B59F64C}"/>
              </a:ext>
            </a:extLst>
          </p:cNvPr>
          <p:cNvSpPr txBox="1"/>
          <p:nvPr/>
        </p:nvSpPr>
        <p:spPr>
          <a:xfrm>
            <a:off x="4696721" y="3134533"/>
            <a:ext cx="1771162" cy="4611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After tiering</a:t>
            </a:r>
          </a:p>
          <a:p>
            <a:pPr lvl="0" algn="ctr"/>
            <a:r>
              <a:rPr lang="en-US" altLang="zh-TW" sz="8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Data is optimized</a:t>
            </a:r>
            <a:endParaRPr lang="zh-TW" altLang="en-US" sz="16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0" name="Shape 212">
            <a:extLst>
              <a:ext uri="{FF2B5EF4-FFF2-40B4-BE49-F238E27FC236}">
                <a16:creationId xmlns:a16="http://schemas.microsoft.com/office/drawing/2014/main" id="{056415AF-445F-4B27-AB74-14789DCB8346}"/>
              </a:ext>
            </a:extLst>
          </p:cNvPr>
          <p:cNvSpPr txBox="1"/>
          <p:nvPr/>
        </p:nvSpPr>
        <p:spPr>
          <a:xfrm>
            <a:off x="6886377" y="3134533"/>
            <a:ext cx="1771162" cy="4611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12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Changes in data access pattern</a:t>
            </a:r>
            <a:endParaRPr lang="zh-CN" altLang="en-US" sz="18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2" name="箭號: 向右 61">
            <a:extLst>
              <a:ext uri="{FF2B5EF4-FFF2-40B4-BE49-F238E27FC236}">
                <a16:creationId xmlns:a16="http://schemas.microsoft.com/office/drawing/2014/main" id="{6AED58E2-6C57-4DCD-9275-D9061201E78D}"/>
              </a:ext>
            </a:extLst>
          </p:cNvPr>
          <p:cNvSpPr/>
          <p:nvPr/>
        </p:nvSpPr>
        <p:spPr>
          <a:xfrm rot="10800000" flipH="1">
            <a:off x="2172916" y="3251089"/>
            <a:ext cx="637654" cy="287396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00DEE7"/>
              </a:gs>
              <a:gs pos="1000">
                <a:srgbClr val="00DEE7">
                  <a:alpha val="0"/>
                </a:srgbClr>
              </a:gs>
              <a:gs pos="90000">
                <a:srgbClr val="00CAD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65" name="箭號: 向右 64">
            <a:extLst>
              <a:ext uri="{FF2B5EF4-FFF2-40B4-BE49-F238E27FC236}">
                <a16:creationId xmlns:a16="http://schemas.microsoft.com/office/drawing/2014/main" id="{BAB3E6DB-1F8F-4373-A2B8-BF7221D2E597}"/>
              </a:ext>
            </a:extLst>
          </p:cNvPr>
          <p:cNvSpPr/>
          <p:nvPr/>
        </p:nvSpPr>
        <p:spPr>
          <a:xfrm rot="10800000" flipH="1">
            <a:off x="4178379" y="3251089"/>
            <a:ext cx="637654" cy="287396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00DEE7"/>
              </a:gs>
              <a:gs pos="1000">
                <a:srgbClr val="00DEE7">
                  <a:alpha val="0"/>
                </a:srgbClr>
              </a:gs>
              <a:gs pos="90000">
                <a:srgbClr val="00CAD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66" name="箭號: 向右 65">
            <a:extLst>
              <a:ext uri="{FF2B5EF4-FFF2-40B4-BE49-F238E27FC236}">
                <a16:creationId xmlns:a16="http://schemas.microsoft.com/office/drawing/2014/main" id="{595AB2C3-4C21-42D0-8E0D-C93B6A48CAEB}"/>
              </a:ext>
            </a:extLst>
          </p:cNvPr>
          <p:cNvSpPr/>
          <p:nvPr/>
        </p:nvSpPr>
        <p:spPr>
          <a:xfrm rot="10800000" flipH="1">
            <a:off x="6335031" y="3251089"/>
            <a:ext cx="637654" cy="287396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00DEE7"/>
              </a:gs>
              <a:gs pos="1000">
                <a:srgbClr val="00DEE7">
                  <a:alpha val="0"/>
                </a:srgbClr>
              </a:gs>
              <a:gs pos="90000">
                <a:srgbClr val="00CAD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E8492E32-662E-9A4D-ABC5-A87057C86C8C}"/>
              </a:ext>
            </a:extLst>
          </p:cNvPr>
          <p:cNvSpPr/>
          <p:nvPr/>
        </p:nvSpPr>
        <p:spPr>
          <a:xfrm>
            <a:off x="529086" y="4715908"/>
            <a:ext cx="3002745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altLang="zh-TW" sz="700">
                <a:latin typeface="+mn-lt"/>
                <a:ea typeface="+mn-ea"/>
                <a:cs typeface="+mn-ea"/>
                <a:sym typeface="+mn-lt"/>
              </a:rPr>
              <a:t>Note: </a:t>
            </a:r>
            <a:r>
              <a:rPr lang="en-US" altLang="zh-TW" sz="700" err="1">
                <a:latin typeface="+mn-lt"/>
                <a:ea typeface="+mn-ea"/>
                <a:cs typeface="+mn-ea"/>
                <a:sym typeface="+mn-lt"/>
              </a:rPr>
              <a:t>Qtier</a:t>
            </a:r>
            <a:r>
              <a:rPr lang="en-US" altLang="zh-TW" sz="700">
                <a:latin typeface="+mn-lt"/>
                <a:ea typeface="+mn-ea"/>
                <a:cs typeface="+mn-ea"/>
                <a:sym typeface="+mn-lt"/>
              </a:rPr>
              <a:t> is only supported in the QTS OS, not in the </a:t>
            </a:r>
            <a:r>
              <a:rPr lang="en-US" altLang="zh-TW" sz="700" err="1">
                <a:latin typeface="+mn-lt"/>
                <a:ea typeface="+mn-ea"/>
                <a:cs typeface="+mn-ea"/>
                <a:sym typeface="+mn-lt"/>
              </a:rPr>
              <a:t>QuTS</a:t>
            </a:r>
            <a:r>
              <a:rPr lang="en-US" altLang="zh-TW" sz="700">
                <a:latin typeface="+mn-lt"/>
                <a:ea typeface="+mn-ea"/>
                <a:cs typeface="+mn-ea"/>
                <a:sym typeface="+mn-lt"/>
              </a:rPr>
              <a:t> hero OS.</a:t>
            </a:r>
            <a:endParaRPr lang="zh-TW" altLang="en-US" sz="70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2479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7BD73EF2-69D7-42FB-924E-7947BA73EF4A}"/>
              </a:ext>
            </a:extLst>
          </p:cNvPr>
          <p:cNvSpPr/>
          <p:nvPr/>
        </p:nvSpPr>
        <p:spPr>
          <a:xfrm>
            <a:off x="-63706" y="2804331"/>
            <a:ext cx="3115519" cy="2331688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05942EDB-57C2-4DB1-BB66-F634171AD0AA}"/>
              </a:ext>
            </a:extLst>
          </p:cNvPr>
          <p:cNvSpPr/>
          <p:nvPr/>
        </p:nvSpPr>
        <p:spPr>
          <a:xfrm>
            <a:off x="2928144" y="2762970"/>
            <a:ext cx="3115519" cy="2331688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B513BA92-23D1-42AB-A596-93EB75F2C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05412" y="1228361"/>
            <a:ext cx="2738452" cy="367803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E94F5E4-792C-3145-9334-CFBB152C0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706" y="254851"/>
            <a:ext cx="9143999" cy="816119"/>
          </a:xfrm>
        </p:spPr>
        <p:txBody>
          <a:bodyPr>
            <a:normAutofit/>
          </a:bodyPr>
          <a:lstStyle/>
          <a:p>
            <a:r>
              <a:rPr lang="en" altLang="zh-TW" sz="3200" b="0">
                <a:latin typeface="+mn-lt"/>
                <a:ea typeface="+mn-ea"/>
                <a:cs typeface="+mn-ea"/>
                <a:sym typeface="+mn-lt"/>
              </a:rPr>
              <a:t>Compartmentalized smart cooling</a:t>
            </a:r>
            <a:endParaRPr kumimoji="1" lang="zh-TW" altLang="en-US" sz="3200" b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2BFD1BD5-A68A-0344-99A0-7BEE38055590}"/>
              </a:ext>
            </a:extLst>
          </p:cNvPr>
          <p:cNvSpPr txBox="1"/>
          <p:nvPr/>
        </p:nvSpPr>
        <p:spPr>
          <a:xfrm>
            <a:off x="416586" y="4847967"/>
            <a:ext cx="339548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">
                <a:latin typeface="+mn-lt"/>
                <a:ea typeface="+mn-ea"/>
                <a:cs typeface="+mn-ea"/>
                <a:sym typeface="+mn-lt"/>
              </a:rPr>
              <a:t>Noise Test</a:t>
            </a:r>
            <a:r>
              <a:rPr kumimoji="1" lang="zh-CN" altLang="en-US" sz="600">
                <a:latin typeface="+mn-lt"/>
                <a:ea typeface="+mn-ea"/>
                <a:cs typeface="+mn-ea"/>
                <a:sym typeface="+mn-lt"/>
              </a:rPr>
              <a:t>：</a:t>
            </a:r>
            <a:r>
              <a:rPr kumimoji="1" lang="en-US" altLang="zh-CN" sz="600">
                <a:latin typeface="+mn-lt"/>
                <a:ea typeface="+mn-ea"/>
                <a:cs typeface="+mn-ea"/>
                <a:sym typeface="+mn-lt"/>
              </a:rPr>
              <a:t>Sound pressure is measured at the front bystander position with low fan speed.</a:t>
            </a:r>
            <a:endParaRPr kumimoji="1" lang="zh-TW" altLang="en-US" sz="6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4BF73E73-49F4-1644-9E56-B33933C35D38}"/>
              </a:ext>
            </a:extLst>
          </p:cNvPr>
          <p:cNvSpPr txBox="1"/>
          <p:nvPr/>
        </p:nvSpPr>
        <p:spPr>
          <a:xfrm>
            <a:off x="545267" y="1220589"/>
            <a:ext cx="5381072" cy="1046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en" altLang="zh-TW">
                <a:latin typeface="+mn-lt"/>
                <a:ea typeface="+mn-ea"/>
                <a:cs typeface="+mn-ea"/>
                <a:sym typeface="+mn-lt"/>
              </a:rPr>
              <a:t>Enhanced design over the previous generation to separately detects the CPU and hard drive temperatures for dynamically adjusting separate fan speeds for an quieter operations in the office.</a:t>
            </a:r>
            <a:endParaRPr kumimoji="1" lang="zh-TW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7" name="矩形: 剪去對角角落 36">
            <a:extLst>
              <a:ext uri="{FF2B5EF4-FFF2-40B4-BE49-F238E27FC236}">
                <a16:creationId xmlns:a16="http://schemas.microsoft.com/office/drawing/2014/main" id="{FAEEA199-5C55-456C-B8F6-1E1221A5F95E}"/>
              </a:ext>
            </a:extLst>
          </p:cNvPr>
          <p:cNvSpPr/>
          <p:nvPr/>
        </p:nvSpPr>
        <p:spPr>
          <a:xfrm flipH="1">
            <a:off x="1452599" y="2336299"/>
            <a:ext cx="1323457" cy="366256"/>
          </a:xfrm>
          <a:prstGeom prst="snip2DiagRect">
            <a:avLst>
              <a:gd name="adj1" fmla="val 0"/>
              <a:gd name="adj2" fmla="val 18523"/>
            </a:avLst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rgbClr val="333333"/>
                </a:solidFill>
                <a:cs typeface="+mn-ea"/>
                <a:sym typeface="+mn-lt"/>
              </a:rPr>
              <a:t>CPU side</a:t>
            </a:r>
          </a:p>
        </p:txBody>
      </p:sp>
      <p:sp>
        <p:nvSpPr>
          <p:cNvPr id="39" name="矩形: 剪去對角角落 38">
            <a:extLst>
              <a:ext uri="{FF2B5EF4-FFF2-40B4-BE49-F238E27FC236}">
                <a16:creationId xmlns:a16="http://schemas.microsoft.com/office/drawing/2014/main" id="{09F2B3E2-DF58-474F-B518-EF0E66ABDC49}"/>
              </a:ext>
            </a:extLst>
          </p:cNvPr>
          <p:cNvSpPr/>
          <p:nvPr/>
        </p:nvSpPr>
        <p:spPr>
          <a:xfrm flipH="1">
            <a:off x="3107455" y="2324548"/>
            <a:ext cx="1157973" cy="366256"/>
          </a:xfrm>
          <a:prstGeom prst="snip2DiagRect">
            <a:avLst>
              <a:gd name="adj1" fmla="val 0"/>
              <a:gd name="adj2" fmla="val 18523"/>
            </a:avLst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rgbClr val="333333"/>
                </a:solidFill>
                <a:cs typeface="+mn-ea"/>
                <a:sym typeface="+mn-lt"/>
              </a:rPr>
              <a:t>HDD side</a:t>
            </a:r>
            <a:endParaRPr lang="zh-TW" altLang="en-US" b="1">
              <a:solidFill>
                <a:srgbClr val="333333"/>
              </a:solidFill>
              <a:cs typeface="+mn-ea"/>
              <a:sym typeface="+mn-lt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4957E4C-0787-AF4A-9200-88B0B0625F3D}"/>
              </a:ext>
            </a:extLst>
          </p:cNvPr>
          <p:cNvSpPr txBox="1"/>
          <p:nvPr/>
        </p:nvSpPr>
        <p:spPr>
          <a:xfrm>
            <a:off x="7013619" y="4867920"/>
            <a:ext cx="13724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000" b="1">
                <a:latin typeface="+mn-lt"/>
                <a:ea typeface="+mn-ea"/>
                <a:cs typeface="+mn-ea"/>
                <a:sym typeface="+mn-lt"/>
              </a:rPr>
              <a:t>Soud pressure </a:t>
            </a:r>
            <a:r>
              <a:rPr lang="en-US" altLang="zh-TW" sz="1000" b="1">
                <a:latin typeface="+mn-lt"/>
                <a:ea typeface="+mn-ea"/>
                <a:cs typeface="+mn-ea"/>
                <a:sym typeface="+mn-lt"/>
              </a:rPr>
              <a:t>(dB</a:t>
            </a:r>
            <a:r>
              <a:rPr lang="en-US" altLang="zh-CN" sz="1000" b="1">
                <a:latin typeface="+mn-lt"/>
                <a:ea typeface="+mn-ea"/>
                <a:cs typeface="+mn-ea"/>
                <a:sym typeface="+mn-lt"/>
              </a:rPr>
              <a:t>)</a:t>
            </a:r>
            <a:endParaRPr lang="zh-TW" altLang="en-US" sz="1000" b="1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3A2F1A3-BC73-5646-BE4D-EDE24962F955}"/>
              </a:ext>
            </a:extLst>
          </p:cNvPr>
          <p:cNvSpPr txBox="1"/>
          <p:nvPr/>
        </p:nvSpPr>
        <p:spPr>
          <a:xfrm>
            <a:off x="8194528" y="4323296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+mn-lt"/>
                <a:ea typeface="+mn-ea"/>
                <a:cs typeface="+mn-ea"/>
                <a:sym typeface="+mn-lt"/>
              </a:rPr>
              <a:t>20</a:t>
            </a:r>
            <a:endParaRPr kumimoji="1" lang="zh-TW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54BDC053-F1B0-1941-83C0-9313744D7538}"/>
              </a:ext>
            </a:extLst>
          </p:cNvPr>
          <p:cNvSpPr txBox="1"/>
          <p:nvPr/>
        </p:nvSpPr>
        <p:spPr>
          <a:xfrm>
            <a:off x="8240551" y="2371672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+mn-lt"/>
                <a:ea typeface="+mn-ea"/>
                <a:cs typeface="+mn-ea"/>
                <a:sym typeface="+mn-lt"/>
              </a:rPr>
              <a:t>50</a:t>
            </a:r>
            <a:endParaRPr kumimoji="1" lang="zh-TW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A991980-D515-E445-BDB5-EA20D69286AE}"/>
              </a:ext>
            </a:extLst>
          </p:cNvPr>
          <p:cNvSpPr txBox="1"/>
          <p:nvPr/>
        </p:nvSpPr>
        <p:spPr>
          <a:xfrm>
            <a:off x="5978187" y="1913497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+mn-lt"/>
                <a:ea typeface="+mn-ea"/>
                <a:cs typeface="+mn-ea"/>
                <a:sym typeface="+mn-lt"/>
              </a:rPr>
              <a:t>60</a:t>
            </a:r>
            <a:endParaRPr kumimoji="1" lang="zh-TW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ABF97FF-FDBA-4A45-9C0A-B8D7BCC8F5FE}"/>
              </a:ext>
            </a:extLst>
          </p:cNvPr>
          <p:cNvSpPr txBox="1"/>
          <p:nvPr/>
        </p:nvSpPr>
        <p:spPr>
          <a:xfrm>
            <a:off x="7469436" y="4129499"/>
            <a:ext cx="779369" cy="341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" b="1">
                <a:latin typeface="+mn-lt"/>
                <a:ea typeface="+mn-ea"/>
                <a:cs typeface="+mn-ea"/>
                <a:sym typeface="+mn-lt"/>
              </a:rPr>
              <a:t>Broadcast room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67098AEB-7246-1041-8F18-F6AA6073F9EF}"/>
              </a:ext>
            </a:extLst>
          </p:cNvPr>
          <p:cNvSpPr txBox="1"/>
          <p:nvPr/>
        </p:nvSpPr>
        <p:spPr>
          <a:xfrm>
            <a:off x="7425389" y="2005198"/>
            <a:ext cx="7495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" b="1">
                <a:latin typeface="+mn-lt"/>
                <a:ea typeface="+mn-ea"/>
                <a:cs typeface="+mn-ea"/>
                <a:sym typeface="+mn-lt"/>
              </a:rPr>
              <a:t>Quiet office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4DC5979F-CB92-664A-996E-85895DD2DACB}"/>
              </a:ext>
            </a:extLst>
          </p:cNvPr>
          <p:cNvSpPr txBox="1"/>
          <p:nvPr/>
        </p:nvSpPr>
        <p:spPr>
          <a:xfrm>
            <a:off x="5974681" y="2914672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+mn-lt"/>
                <a:ea typeface="+mn-ea"/>
                <a:cs typeface="+mn-ea"/>
                <a:sym typeface="+mn-lt"/>
              </a:rPr>
              <a:t>40</a:t>
            </a:r>
            <a:endParaRPr kumimoji="1" lang="zh-TW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C7343525-1BA7-9D44-9419-9D2302255A3C}"/>
              </a:ext>
            </a:extLst>
          </p:cNvPr>
          <p:cNvSpPr txBox="1"/>
          <p:nvPr/>
        </p:nvSpPr>
        <p:spPr>
          <a:xfrm>
            <a:off x="8219227" y="3352062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+mn-lt"/>
                <a:ea typeface="+mn-ea"/>
                <a:cs typeface="+mn-ea"/>
                <a:sym typeface="+mn-lt"/>
              </a:rPr>
              <a:t>30</a:t>
            </a:r>
            <a:endParaRPr kumimoji="1" lang="zh-TW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8FB204CE-BF00-B44D-9678-611F38BD9FCA}"/>
              </a:ext>
            </a:extLst>
          </p:cNvPr>
          <p:cNvSpPr txBox="1"/>
          <p:nvPr/>
        </p:nvSpPr>
        <p:spPr>
          <a:xfrm>
            <a:off x="8219227" y="1393780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+mn-lt"/>
                <a:ea typeface="+mn-ea"/>
                <a:cs typeface="+mn-ea"/>
                <a:sym typeface="+mn-lt"/>
              </a:rPr>
              <a:t>70</a:t>
            </a:r>
            <a:endParaRPr kumimoji="1" lang="zh-TW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B71147B2-E8B0-1A41-A550-7BF62B95BF12}"/>
              </a:ext>
            </a:extLst>
          </p:cNvPr>
          <p:cNvSpPr txBox="1"/>
          <p:nvPr/>
        </p:nvSpPr>
        <p:spPr>
          <a:xfrm>
            <a:off x="6434612" y="2705126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b="1">
                <a:latin typeface="+mn-lt"/>
                <a:ea typeface="+mn-ea"/>
                <a:cs typeface="+mn-ea"/>
                <a:sym typeface="+mn-lt"/>
              </a:rPr>
              <a:t>Library</a:t>
            </a:r>
            <a:endParaRPr lang="zh-TW" altLang="en-US" sz="1100" b="1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7901F9E3-B888-3F45-B3C9-E1DF8C122C79}"/>
              </a:ext>
            </a:extLst>
          </p:cNvPr>
          <p:cNvSpPr txBox="1"/>
          <p:nvPr/>
        </p:nvSpPr>
        <p:spPr>
          <a:xfrm>
            <a:off x="7425389" y="3002772"/>
            <a:ext cx="793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b="1">
                <a:latin typeface="+mn-lt"/>
                <a:ea typeface="+mn-ea"/>
                <a:cs typeface="+mn-ea"/>
                <a:sym typeface="+mn-lt"/>
              </a:rPr>
              <a:t>Quiet outdoor</a:t>
            </a:r>
            <a:endParaRPr lang="zh-TW" altLang="en-US" sz="1100" b="1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58DC478A-B454-F64A-9410-3FA900BCED85}"/>
              </a:ext>
            </a:extLst>
          </p:cNvPr>
          <p:cNvSpPr txBox="1"/>
          <p:nvPr/>
        </p:nvSpPr>
        <p:spPr>
          <a:xfrm>
            <a:off x="7372441" y="1273030"/>
            <a:ext cx="8210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00" b="1">
                <a:latin typeface="+mn-lt"/>
                <a:ea typeface="+mn-ea"/>
                <a:cs typeface="+mn-ea"/>
                <a:sym typeface="+mn-lt"/>
              </a:rPr>
              <a:t>Roadside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16B92A91-4FEB-7644-9CEE-943779FB948A}"/>
              </a:ext>
            </a:extLst>
          </p:cNvPr>
          <p:cNvSpPr txBox="1"/>
          <p:nvPr/>
        </p:nvSpPr>
        <p:spPr>
          <a:xfrm>
            <a:off x="6351722" y="4553687"/>
            <a:ext cx="8130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b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TVS-675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8226D593-8819-074B-8946-6CD29594C81A}"/>
              </a:ext>
            </a:extLst>
          </p:cNvPr>
          <p:cNvSpPr txBox="1"/>
          <p:nvPr/>
        </p:nvSpPr>
        <p:spPr>
          <a:xfrm>
            <a:off x="5950615" y="386349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23</a:t>
            </a:r>
            <a:endParaRPr kumimoji="1" lang="zh-TW" altLang="en-US" b="1">
              <a:solidFill>
                <a:srgbClr val="0070C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4545B8E4-C745-441A-A5D0-354797044E56}"/>
              </a:ext>
            </a:extLst>
          </p:cNvPr>
          <p:cNvSpPr txBox="1"/>
          <p:nvPr/>
        </p:nvSpPr>
        <p:spPr>
          <a:xfrm>
            <a:off x="6300268" y="1670046"/>
            <a:ext cx="9701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00" b="1">
                <a:latin typeface="+mn-lt"/>
                <a:ea typeface="+mn-ea"/>
                <a:cs typeface="+mn-ea"/>
                <a:sym typeface="+mn-lt"/>
              </a:rPr>
              <a:t>Loud speak</a:t>
            </a: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80C22BCD-7FC3-4B3F-821B-2344E66EAB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1323" y="4144106"/>
            <a:ext cx="542296" cy="423022"/>
          </a:xfrm>
          <a:prstGeom prst="rect">
            <a:avLst/>
          </a:prstGeom>
        </p:spPr>
      </p:pic>
      <p:sp>
        <p:nvSpPr>
          <p:cNvPr id="33" name="文字方塊 32">
            <a:extLst>
              <a:ext uri="{FF2B5EF4-FFF2-40B4-BE49-F238E27FC236}">
                <a16:creationId xmlns:a16="http://schemas.microsoft.com/office/drawing/2014/main" id="{1AF3AD84-446B-084B-A2F5-573354FF61D3}"/>
              </a:ext>
            </a:extLst>
          </p:cNvPr>
          <p:cNvSpPr txBox="1"/>
          <p:nvPr/>
        </p:nvSpPr>
        <p:spPr>
          <a:xfrm>
            <a:off x="6402672" y="4010040"/>
            <a:ext cx="74571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" b="1">
                <a:latin typeface="+mn-lt"/>
                <a:ea typeface="+mn-ea"/>
                <a:cs typeface="+mn-ea"/>
                <a:sym typeface="+mn-lt"/>
              </a:rPr>
              <a:t>TVS-675: 23 dB</a:t>
            </a:r>
            <a:endParaRPr kumimoji="1" lang="zh-TW" altLang="en-US" sz="600" b="1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F3F4ED80-7EC0-4F78-8026-55C8107CC915}"/>
              </a:ext>
            </a:extLst>
          </p:cNvPr>
          <p:cNvGrpSpPr/>
          <p:nvPr/>
        </p:nvGrpSpPr>
        <p:grpSpPr>
          <a:xfrm>
            <a:off x="346250" y="3353146"/>
            <a:ext cx="2199559" cy="1355117"/>
            <a:chOff x="313156" y="3369047"/>
            <a:chExt cx="2199559" cy="1355117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E780C101-DD15-4C1C-B960-1D9139666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344527" y="3369047"/>
              <a:ext cx="2168188" cy="1355117"/>
            </a:xfrm>
            <a:prstGeom prst="rect">
              <a:avLst/>
            </a:prstGeom>
          </p:spPr>
        </p:pic>
        <p:sp>
          <p:nvSpPr>
            <p:cNvPr id="34" name="箭號: 向右 33">
              <a:extLst>
                <a:ext uri="{FF2B5EF4-FFF2-40B4-BE49-F238E27FC236}">
                  <a16:creationId xmlns:a16="http://schemas.microsoft.com/office/drawing/2014/main" id="{679530D0-9E59-4802-8C55-E774CFD24EA0}"/>
                </a:ext>
              </a:extLst>
            </p:cNvPr>
            <p:cNvSpPr/>
            <p:nvPr/>
          </p:nvSpPr>
          <p:spPr>
            <a:xfrm rot="10800000" flipH="1">
              <a:off x="315269" y="3618072"/>
              <a:ext cx="418828" cy="151781"/>
            </a:xfrm>
            <a:prstGeom prst="rightArrow">
              <a:avLst>
                <a:gd name="adj1" fmla="val 50000"/>
                <a:gd name="adj2" fmla="val 87117"/>
              </a:avLst>
            </a:prstGeom>
            <a:gradFill flip="none" rotWithShape="1">
              <a:gsLst>
                <a:gs pos="42000">
                  <a:srgbClr val="3FB9FD"/>
                </a:gs>
                <a:gs pos="1000">
                  <a:srgbClr val="00DEE7">
                    <a:alpha val="0"/>
                  </a:srgbClr>
                </a:gs>
                <a:gs pos="90000">
                  <a:srgbClr val="4FAD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35" name="箭號: 向右 34">
              <a:extLst>
                <a:ext uri="{FF2B5EF4-FFF2-40B4-BE49-F238E27FC236}">
                  <a16:creationId xmlns:a16="http://schemas.microsoft.com/office/drawing/2014/main" id="{D17DBB53-FD0B-4EBB-BE7A-13383B80DBDF}"/>
                </a:ext>
              </a:extLst>
            </p:cNvPr>
            <p:cNvSpPr/>
            <p:nvPr/>
          </p:nvSpPr>
          <p:spPr>
            <a:xfrm rot="10800000" flipH="1">
              <a:off x="315048" y="3868825"/>
              <a:ext cx="418828" cy="151781"/>
            </a:xfrm>
            <a:prstGeom prst="rightArrow">
              <a:avLst>
                <a:gd name="adj1" fmla="val 50000"/>
                <a:gd name="adj2" fmla="val 87117"/>
              </a:avLst>
            </a:prstGeom>
            <a:gradFill flip="none" rotWithShape="1">
              <a:gsLst>
                <a:gs pos="42000">
                  <a:srgbClr val="3FB9FD"/>
                </a:gs>
                <a:gs pos="1000">
                  <a:srgbClr val="00DEE7">
                    <a:alpha val="0"/>
                  </a:srgbClr>
                </a:gs>
                <a:gs pos="90000">
                  <a:srgbClr val="4FAD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36" name="箭號: 向右 35">
              <a:extLst>
                <a:ext uri="{FF2B5EF4-FFF2-40B4-BE49-F238E27FC236}">
                  <a16:creationId xmlns:a16="http://schemas.microsoft.com/office/drawing/2014/main" id="{3EEC15F4-B75C-4262-93A7-EC3266AD4687}"/>
                </a:ext>
              </a:extLst>
            </p:cNvPr>
            <p:cNvSpPr/>
            <p:nvPr/>
          </p:nvSpPr>
          <p:spPr>
            <a:xfrm rot="10800000" flipH="1">
              <a:off x="313156" y="4131381"/>
              <a:ext cx="418828" cy="151781"/>
            </a:xfrm>
            <a:prstGeom prst="rightArrow">
              <a:avLst>
                <a:gd name="adj1" fmla="val 50000"/>
                <a:gd name="adj2" fmla="val 87117"/>
              </a:avLst>
            </a:prstGeom>
            <a:gradFill flip="none" rotWithShape="1">
              <a:gsLst>
                <a:gs pos="42000">
                  <a:srgbClr val="3FB9FD"/>
                </a:gs>
                <a:gs pos="1000">
                  <a:srgbClr val="00DEE7">
                    <a:alpha val="0"/>
                  </a:srgbClr>
                </a:gs>
                <a:gs pos="90000">
                  <a:srgbClr val="4FAD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9" name="圖片 8">
            <a:extLst>
              <a:ext uri="{FF2B5EF4-FFF2-40B4-BE49-F238E27FC236}">
                <a16:creationId xmlns:a16="http://schemas.microsoft.com/office/drawing/2014/main" id="{203E3550-76EA-4A6D-AADE-46FF9106E50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856643" y="2914672"/>
            <a:ext cx="1194250" cy="1194250"/>
          </a:xfrm>
          <a:prstGeom prst="rect">
            <a:avLst/>
          </a:prstGeom>
        </p:spPr>
      </p:pic>
      <p:sp>
        <p:nvSpPr>
          <p:cNvPr id="10" name="橢圓 9">
            <a:extLst>
              <a:ext uri="{FF2B5EF4-FFF2-40B4-BE49-F238E27FC236}">
                <a16:creationId xmlns:a16="http://schemas.microsoft.com/office/drawing/2014/main" id="{80838A2B-3C40-4869-A4A6-BD65704B7919}"/>
              </a:ext>
            </a:extLst>
          </p:cNvPr>
          <p:cNvSpPr/>
          <p:nvPr/>
        </p:nvSpPr>
        <p:spPr>
          <a:xfrm>
            <a:off x="1859396" y="2920177"/>
            <a:ext cx="1188745" cy="1188745"/>
          </a:xfrm>
          <a:prstGeom prst="ellipse">
            <a:avLst/>
          </a:prstGeom>
          <a:noFill/>
          <a:ln w="38100">
            <a:gradFill>
              <a:gsLst>
                <a:gs pos="0">
                  <a:srgbClr val="3FB9FD"/>
                </a:gs>
                <a:gs pos="100000">
                  <a:srgbClr val="00DEE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26DB56AD-4841-41D9-8CEC-A95EFDFE1C78}"/>
              </a:ext>
            </a:extLst>
          </p:cNvPr>
          <p:cNvGrpSpPr/>
          <p:nvPr/>
        </p:nvGrpSpPr>
        <p:grpSpPr>
          <a:xfrm flipH="1">
            <a:off x="2772110" y="3182004"/>
            <a:ext cx="418829" cy="665090"/>
            <a:chOff x="1216772" y="3804737"/>
            <a:chExt cx="420941" cy="665090"/>
          </a:xfrm>
        </p:grpSpPr>
        <p:sp>
          <p:nvSpPr>
            <p:cNvPr id="38" name="箭號: 向右 37">
              <a:extLst>
                <a:ext uri="{FF2B5EF4-FFF2-40B4-BE49-F238E27FC236}">
                  <a16:creationId xmlns:a16="http://schemas.microsoft.com/office/drawing/2014/main" id="{510B8743-E0A0-40E1-89D4-0DD11ECFF5E7}"/>
                </a:ext>
              </a:extLst>
            </p:cNvPr>
            <p:cNvSpPr/>
            <p:nvPr/>
          </p:nvSpPr>
          <p:spPr>
            <a:xfrm rot="10800000" flipH="1">
              <a:off x="1218885" y="3804737"/>
              <a:ext cx="418828" cy="151781"/>
            </a:xfrm>
            <a:prstGeom prst="rightArrow">
              <a:avLst>
                <a:gd name="adj1" fmla="val 50000"/>
                <a:gd name="adj2" fmla="val 87117"/>
              </a:avLst>
            </a:prstGeom>
            <a:gradFill flip="none" rotWithShape="1">
              <a:gsLst>
                <a:gs pos="42000">
                  <a:srgbClr val="3FB9FD"/>
                </a:gs>
                <a:gs pos="1000">
                  <a:srgbClr val="00DEE7">
                    <a:alpha val="0"/>
                  </a:srgbClr>
                </a:gs>
                <a:gs pos="90000">
                  <a:srgbClr val="4FAD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41" name="箭號: 向右 40">
              <a:extLst>
                <a:ext uri="{FF2B5EF4-FFF2-40B4-BE49-F238E27FC236}">
                  <a16:creationId xmlns:a16="http://schemas.microsoft.com/office/drawing/2014/main" id="{EDDA9281-DCDE-4977-AA01-4558453AACB1}"/>
                </a:ext>
              </a:extLst>
            </p:cNvPr>
            <p:cNvSpPr/>
            <p:nvPr/>
          </p:nvSpPr>
          <p:spPr>
            <a:xfrm rot="10800000" flipH="1">
              <a:off x="1218664" y="4055490"/>
              <a:ext cx="418828" cy="151781"/>
            </a:xfrm>
            <a:prstGeom prst="rightArrow">
              <a:avLst>
                <a:gd name="adj1" fmla="val 50000"/>
                <a:gd name="adj2" fmla="val 87117"/>
              </a:avLst>
            </a:prstGeom>
            <a:gradFill flip="none" rotWithShape="1">
              <a:gsLst>
                <a:gs pos="42000">
                  <a:srgbClr val="3FB9FD"/>
                </a:gs>
                <a:gs pos="1000">
                  <a:srgbClr val="00DEE7">
                    <a:alpha val="0"/>
                  </a:srgbClr>
                </a:gs>
                <a:gs pos="90000">
                  <a:srgbClr val="4FAD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43" name="箭號: 向右 42">
              <a:extLst>
                <a:ext uri="{FF2B5EF4-FFF2-40B4-BE49-F238E27FC236}">
                  <a16:creationId xmlns:a16="http://schemas.microsoft.com/office/drawing/2014/main" id="{FFCEA95B-B0EE-4D01-816D-88DBA033C30D}"/>
                </a:ext>
              </a:extLst>
            </p:cNvPr>
            <p:cNvSpPr/>
            <p:nvPr/>
          </p:nvSpPr>
          <p:spPr>
            <a:xfrm rot="10800000" flipH="1">
              <a:off x="1216772" y="4318046"/>
              <a:ext cx="418828" cy="151781"/>
            </a:xfrm>
            <a:prstGeom prst="rightArrow">
              <a:avLst>
                <a:gd name="adj1" fmla="val 50000"/>
                <a:gd name="adj2" fmla="val 87117"/>
              </a:avLst>
            </a:prstGeom>
            <a:gradFill flip="none" rotWithShape="1">
              <a:gsLst>
                <a:gs pos="42000">
                  <a:srgbClr val="3FB9FD"/>
                </a:gs>
                <a:gs pos="1000">
                  <a:srgbClr val="00DEE7">
                    <a:alpha val="0"/>
                  </a:srgbClr>
                </a:gs>
                <a:gs pos="90000">
                  <a:srgbClr val="4FAD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30" name="圖片 29" descr="一張含有 文字, 電子用品 的圖片&#10;&#10;自動產生的描述">
            <a:extLst>
              <a:ext uri="{FF2B5EF4-FFF2-40B4-BE49-F238E27FC236}">
                <a16:creationId xmlns:a16="http://schemas.microsoft.com/office/drawing/2014/main" id="{2E1144CC-122D-48DC-AB14-83CB26E638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0572" y="2990042"/>
            <a:ext cx="2795044" cy="1746902"/>
          </a:xfrm>
          <a:prstGeom prst="rect">
            <a:avLst/>
          </a:prstGeom>
        </p:spPr>
      </p:pic>
      <p:pic>
        <p:nvPicPr>
          <p:cNvPr id="52" name="圖片 51" descr="一張含有 文字 的圖片&#10;&#10;自動產生的描述">
            <a:extLst>
              <a:ext uri="{FF2B5EF4-FFF2-40B4-BE49-F238E27FC236}">
                <a16:creationId xmlns:a16="http://schemas.microsoft.com/office/drawing/2014/main" id="{B2A1E4BA-49D8-4676-B8A5-B6E37485B0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0298" y="3768004"/>
            <a:ext cx="259424" cy="247632"/>
          </a:xfrm>
          <a:prstGeom prst="rect">
            <a:avLst/>
          </a:prstGeom>
        </p:spPr>
      </p:pic>
      <p:pic>
        <p:nvPicPr>
          <p:cNvPr id="53" name="圖片 52" descr="一張含有 文字 的圖片&#10;&#10;自動產生的描述">
            <a:extLst>
              <a:ext uri="{FF2B5EF4-FFF2-40B4-BE49-F238E27FC236}">
                <a16:creationId xmlns:a16="http://schemas.microsoft.com/office/drawing/2014/main" id="{026FCF29-14EF-4FF7-9202-B055AD3711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3521" y="3765233"/>
            <a:ext cx="259424" cy="247632"/>
          </a:xfrm>
          <a:prstGeom prst="rect">
            <a:avLst/>
          </a:prstGeom>
        </p:spPr>
      </p:pic>
      <p:pic>
        <p:nvPicPr>
          <p:cNvPr id="54" name="圖片 53" descr="一張含有 文字 的圖片&#10;&#10;自動產生的描述">
            <a:extLst>
              <a:ext uri="{FF2B5EF4-FFF2-40B4-BE49-F238E27FC236}">
                <a16:creationId xmlns:a16="http://schemas.microsoft.com/office/drawing/2014/main" id="{ABD07990-C796-4F95-A678-B362A72859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9561" y="3885281"/>
            <a:ext cx="259424" cy="247632"/>
          </a:xfrm>
          <a:prstGeom prst="rect">
            <a:avLst/>
          </a:prstGeom>
        </p:spPr>
      </p:pic>
      <p:pic>
        <p:nvPicPr>
          <p:cNvPr id="55" name="圖片 54" descr="一張含有 文字 的圖片&#10;&#10;自動產生的描述">
            <a:extLst>
              <a:ext uri="{FF2B5EF4-FFF2-40B4-BE49-F238E27FC236}">
                <a16:creationId xmlns:a16="http://schemas.microsoft.com/office/drawing/2014/main" id="{9CF9E6EF-ABED-43CC-A760-ADDD146E19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2784" y="3882510"/>
            <a:ext cx="259424" cy="247632"/>
          </a:xfrm>
          <a:prstGeom prst="rect">
            <a:avLst/>
          </a:prstGeom>
        </p:spPr>
      </p:pic>
      <p:pic>
        <p:nvPicPr>
          <p:cNvPr id="56" name="圖片 55" descr="一張含有 文字 的圖片&#10;&#10;自動產生的描述">
            <a:extLst>
              <a:ext uri="{FF2B5EF4-FFF2-40B4-BE49-F238E27FC236}">
                <a16:creationId xmlns:a16="http://schemas.microsoft.com/office/drawing/2014/main" id="{764DE765-C6FC-4BD6-90F6-6F7DFC1C02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9292" y="3882510"/>
            <a:ext cx="259424" cy="247632"/>
          </a:xfrm>
          <a:prstGeom prst="rect">
            <a:avLst/>
          </a:prstGeom>
        </p:spPr>
      </p:pic>
      <p:pic>
        <p:nvPicPr>
          <p:cNvPr id="57" name="圖片 56" descr="一張含有 文字 的圖片&#10;&#10;自動產生的描述">
            <a:extLst>
              <a:ext uri="{FF2B5EF4-FFF2-40B4-BE49-F238E27FC236}">
                <a16:creationId xmlns:a16="http://schemas.microsoft.com/office/drawing/2014/main" id="{01FB966F-F3F4-4940-89AB-6525DBCBA5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1801" y="3870229"/>
            <a:ext cx="259424" cy="247632"/>
          </a:xfrm>
          <a:prstGeom prst="rect">
            <a:avLst/>
          </a:prstGeom>
        </p:spPr>
      </p:pic>
      <p:pic>
        <p:nvPicPr>
          <p:cNvPr id="58" name="圖片 57" descr="一張含有 文字 的圖片&#10;&#10;自動產生的描述">
            <a:extLst>
              <a:ext uri="{FF2B5EF4-FFF2-40B4-BE49-F238E27FC236}">
                <a16:creationId xmlns:a16="http://schemas.microsoft.com/office/drawing/2014/main" id="{B3B35EE8-6227-41B5-8375-C7C5A1DB48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15024" y="3867458"/>
            <a:ext cx="259424" cy="247632"/>
          </a:xfrm>
          <a:prstGeom prst="rect">
            <a:avLst/>
          </a:prstGeom>
        </p:spPr>
      </p:pic>
      <p:pic>
        <p:nvPicPr>
          <p:cNvPr id="59" name="圖片 58" descr="一張含有 文字 的圖片&#10;&#10;自動產生的描述">
            <a:extLst>
              <a:ext uri="{FF2B5EF4-FFF2-40B4-BE49-F238E27FC236}">
                <a16:creationId xmlns:a16="http://schemas.microsoft.com/office/drawing/2014/main" id="{8299E2BA-5E49-43A9-BCC1-4C03FE4E94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1532" y="3867458"/>
            <a:ext cx="259424" cy="24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56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 hidden="1">
            <a:extLst>
              <a:ext uri="{FF2B5EF4-FFF2-40B4-BE49-F238E27FC236}">
                <a16:creationId xmlns:a16="http://schemas.microsoft.com/office/drawing/2014/main" id="{B2BFE370-BCE7-41B9-94D6-309E68C3D3EC}"/>
              </a:ext>
            </a:extLst>
          </p:cNvPr>
          <p:cNvGrpSpPr/>
          <p:nvPr/>
        </p:nvGrpSpPr>
        <p:grpSpPr>
          <a:xfrm>
            <a:off x="3257956" y="2369690"/>
            <a:ext cx="3751594" cy="2609269"/>
            <a:chOff x="4237194" y="2392630"/>
            <a:chExt cx="5002125" cy="3479025"/>
          </a:xfrm>
        </p:grpSpPr>
        <p:sp>
          <p:nvSpPr>
            <p:cNvPr id="5" name="矩形: 圓角 4" hidden="1">
              <a:extLst>
                <a:ext uri="{FF2B5EF4-FFF2-40B4-BE49-F238E27FC236}">
                  <a16:creationId xmlns:a16="http://schemas.microsoft.com/office/drawing/2014/main" id="{41ED0A65-B065-4791-81B9-F067FEB6C5CC}"/>
                </a:ext>
              </a:extLst>
            </p:cNvPr>
            <p:cNvSpPr/>
            <p:nvPr/>
          </p:nvSpPr>
          <p:spPr>
            <a:xfrm>
              <a:off x="4237194" y="2392630"/>
              <a:ext cx="5002125" cy="3479025"/>
            </a:xfrm>
            <a:prstGeom prst="roundRect">
              <a:avLst>
                <a:gd name="adj" fmla="val 6093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90500" dist="3048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cs typeface="+mn-ea"/>
                <a:sym typeface="+mn-lt"/>
              </a:endParaRPr>
            </a:p>
          </p:txBody>
        </p:sp>
        <p:pic>
          <p:nvPicPr>
            <p:cNvPr id="2" name="圖形 1" hidden="1">
              <a:extLst>
                <a:ext uri="{FF2B5EF4-FFF2-40B4-BE49-F238E27FC236}">
                  <a16:creationId xmlns:a16="http://schemas.microsoft.com/office/drawing/2014/main" id="{8145C467-74F1-4EDA-93D1-5B1C9B58A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0652" t="20418" r="27611" b="16096"/>
            <a:stretch/>
          </p:blipFill>
          <p:spPr>
            <a:xfrm>
              <a:off x="4237194" y="2392630"/>
              <a:ext cx="4952263" cy="3479025"/>
            </a:xfrm>
            <a:prstGeom prst="rect">
              <a:avLst/>
            </a:prstGeom>
            <a:effectLst/>
          </p:spPr>
        </p:pic>
      </p:grpSp>
      <p:sp>
        <p:nvSpPr>
          <p:cNvPr id="10" name="TextBox 6">
            <a:extLst>
              <a:ext uri="{FF2B5EF4-FFF2-40B4-BE49-F238E27FC236}">
                <a16:creationId xmlns:a16="http://schemas.microsoft.com/office/drawing/2014/main" id="{5D825B4E-46AB-5343-B647-D08DCB4FE3EA}"/>
              </a:ext>
            </a:extLst>
          </p:cNvPr>
          <p:cNvSpPr txBox="1"/>
          <p:nvPr/>
        </p:nvSpPr>
        <p:spPr>
          <a:xfrm>
            <a:off x="614138" y="2696448"/>
            <a:ext cx="3508059" cy="1564140"/>
          </a:xfrm>
          <a:prstGeom prst="rect">
            <a:avLst/>
          </a:prstGeom>
          <a:noFill/>
        </p:spPr>
        <p:txBody>
          <a:bodyPr wrap="square" lIns="68573" tIns="34287" rIns="68573" bIns="34287" anchor="t">
            <a:spAutoFit/>
          </a:bodyPr>
          <a:lstStyle/>
          <a:p>
            <a:pPr marL="177800" indent="-177800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TW" sz="1350">
                <a:latin typeface="+mn-lt"/>
                <a:ea typeface="+mn-ea"/>
                <a:cs typeface="+mn-ea"/>
                <a:sym typeface="+mn-lt"/>
              </a:rPr>
              <a:t>2 x DDR4 SO-DIMM RAM slots for a max of 64 GB (2 x 32 GB), dual-channel support</a:t>
            </a:r>
          </a:p>
          <a:p>
            <a:pPr marL="177800" indent="-177800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TW" sz="1350">
                <a:latin typeface="+mn-lt"/>
                <a:ea typeface="+mn-ea"/>
                <a:cs typeface="+mn-ea"/>
                <a:sym typeface="+mn-lt"/>
              </a:rPr>
              <a:t>QNAP</a:t>
            </a:r>
            <a:r>
              <a:rPr lang="zh-TW" altLang="en-US" sz="135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350">
                <a:latin typeface="+mn-lt"/>
                <a:ea typeface="+mn-ea"/>
                <a:cs typeface="+mn-ea"/>
                <a:sym typeface="+mn-lt"/>
              </a:rPr>
              <a:t>8/16/32 GB RAM modules for easy upgrade and better multi-app or multi-user usage.</a:t>
            </a:r>
          </a:p>
        </p:txBody>
      </p:sp>
      <p:sp>
        <p:nvSpPr>
          <p:cNvPr id="12" name="矩形 11" hidden="1">
            <a:extLst>
              <a:ext uri="{FF2B5EF4-FFF2-40B4-BE49-F238E27FC236}">
                <a16:creationId xmlns:a16="http://schemas.microsoft.com/office/drawing/2014/main" id="{300DC76A-60FF-4254-9F11-4F4494DD9D97}"/>
              </a:ext>
            </a:extLst>
          </p:cNvPr>
          <p:cNvSpPr/>
          <p:nvPr/>
        </p:nvSpPr>
        <p:spPr>
          <a:xfrm rot="1655208">
            <a:off x="884236" y="2004787"/>
            <a:ext cx="934811" cy="155576"/>
          </a:xfrm>
          <a:prstGeom prst="rect">
            <a:avLst/>
          </a:prstGeom>
          <a:solidFill>
            <a:srgbClr val="071B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cs typeface="+mn-ea"/>
              <a:sym typeface="+mn-lt"/>
            </a:endParaRPr>
          </a:p>
        </p:txBody>
      </p:sp>
      <p:pic>
        <p:nvPicPr>
          <p:cNvPr id="13" name="圖片 12" hidden="1">
            <a:extLst>
              <a:ext uri="{FF2B5EF4-FFF2-40B4-BE49-F238E27FC236}">
                <a16:creationId xmlns:a16="http://schemas.microsoft.com/office/drawing/2014/main" id="{AEB9B9E8-AB5F-467F-B64B-B28B0D769E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128" t="-34953" r="-25180" b="-43366"/>
          <a:stretch/>
        </p:blipFill>
        <p:spPr>
          <a:xfrm>
            <a:off x="764382" y="1462088"/>
            <a:ext cx="1433211" cy="1019175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345"/>
            <a:ext cx="9144000" cy="1033922"/>
          </a:xfrm>
        </p:spPr>
        <p:txBody>
          <a:bodyPr>
            <a:noAutofit/>
          </a:bodyPr>
          <a:lstStyle/>
          <a:p>
            <a:pPr>
              <a:lnSpc>
                <a:spcPts val="3300"/>
              </a:lnSpc>
            </a:pPr>
            <a:r>
              <a:rPr lang="en-US" altLang="zh-CN" sz="2800">
                <a:latin typeface="+mn-lt"/>
                <a:ea typeface="+mn-ea"/>
                <a:cs typeface="+mn-ea"/>
                <a:sym typeface="+mn-lt"/>
              </a:rPr>
              <a:t>Large 8GB DDR4 memory, ready for any app, </a:t>
            </a:r>
            <a:br>
              <a:rPr lang="en-US" altLang="zh-CN" sz="2800">
                <a:latin typeface="+mn-lt"/>
                <a:ea typeface="+mn-ea"/>
                <a:cs typeface="+mn-ea"/>
                <a:sym typeface="+mn-lt"/>
              </a:rPr>
            </a:br>
            <a:r>
              <a:rPr lang="en-US" altLang="zh-CN" sz="2800">
                <a:latin typeface="+mn-lt"/>
                <a:ea typeface="+mn-ea"/>
                <a:cs typeface="+mn-ea"/>
                <a:sym typeface="+mn-lt"/>
              </a:rPr>
              <a:t>and upgradeable to max 64GB RAM</a:t>
            </a:r>
            <a:endParaRPr lang="zh-CN" altLang="zh-TW" sz="28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BA481273-2E25-4F86-86D0-587F10E4D9E8}"/>
              </a:ext>
            </a:extLst>
          </p:cNvPr>
          <p:cNvSpPr/>
          <p:nvPr/>
        </p:nvSpPr>
        <p:spPr>
          <a:xfrm>
            <a:off x="653018" y="1480781"/>
            <a:ext cx="2725182" cy="346243"/>
          </a:xfrm>
          <a:prstGeom prst="roundRect">
            <a:avLst>
              <a:gd name="adj" fmla="val 4917"/>
            </a:avLst>
          </a:prstGeom>
          <a:gradFill>
            <a:gsLst>
              <a:gs pos="100000">
                <a:srgbClr val="00469C"/>
              </a:gs>
              <a:gs pos="0">
                <a:srgbClr val="008E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DDA3F9D2-8E23-1648-8EB1-BF9855FB8BD9}"/>
              </a:ext>
            </a:extLst>
          </p:cNvPr>
          <p:cNvSpPr txBox="1"/>
          <p:nvPr/>
        </p:nvSpPr>
        <p:spPr>
          <a:xfrm>
            <a:off x="756177" y="1475911"/>
            <a:ext cx="2490326" cy="346243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r>
              <a:rPr lang="en-US" altLang="zh-CN" sz="18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NAS </a:t>
            </a:r>
            <a:r>
              <a:rPr lang="en-US" altLang="zh-TW" sz="18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Model Number:</a:t>
            </a:r>
            <a:endParaRPr lang="en-US" altLang="zh-CN" sz="1800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878646C3-FC37-0A45-8E59-BDE5EF2884C8}"/>
              </a:ext>
            </a:extLst>
          </p:cNvPr>
          <p:cNvSpPr txBox="1"/>
          <p:nvPr/>
        </p:nvSpPr>
        <p:spPr>
          <a:xfrm>
            <a:off x="653018" y="1959458"/>
            <a:ext cx="3252796" cy="67114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3200" b="1">
                <a:latin typeface="+mn-lt"/>
                <a:ea typeface="+mn-ea"/>
                <a:cs typeface="+mn-ea"/>
                <a:sym typeface="+mn-lt"/>
              </a:rPr>
              <a:t>TVS-675-8</a:t>
            </a:r>
            <a:r>
              <a:rPr lang="en-US" altLang="zh-TW" sz="3200" b="1">
                <a:latin typeface="+mn-lt"/>
                <a:ea typeface="+mn-ea"/>
                <a:cs typeface="+mn-ea"/>
                <a:sym typeface="+mn-lt"/>
              </a:rPr>
              <a:t>G</a:t>
            </a:r>
            <a:r>
              <a:rPr lang="en-US" sz="3200" b="1">
                <a:latin typeface="+mn-lt"/>
                <a:ea typeface="+mn-ea"/>
                <a:cs typeface="+mn-ea"/>
                <a:sym typeface="+mn-lt"/>
              </a:rPr>
              <a:t> </a:t>
            </a:r>
          </a:p>
          <a:p>
            <a:pPr>
              <a:lnSpc>
                <a:spcPts val="2400"/>
              </a:lnSpc>
            </a:pPr>
            <a:r>
              <a:rPr lang="en-US">
                <a:latin typeface="+mn-lt"/>
                <a:ea typeface="+mn-ea"/>
                <a:cs typeface="+mn-ea"/>
                <a:sym typeface="+mn-lt"/>
              </a:rPr>
              <a:t>8 GB RAM (1 x 8 GB)</a:t>
            </a: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6F6B974F-3590-4282-BF8D-2F22AD4BD2C8}"/>
              </a:ext>
            </a:extLst>
          </p:cNvPr>
          <p:cNvGrpSpPr/>
          <p:nvPr/>
        </p:nvGrpSpPr>
        <p:grpSpPr>
          <a:xfrm>
            <a:off x="4383101" y="1279798"/>
            <a:ext cx="2966466" cy="2160525"/>
            <a:chOff x="6260091" y="1217707"/>
            <a:chExt cx="4307317" cy="4160999"/>
          </a:xfrm>
        </p:grpSpPr>
        <p:sp>
          <p:nvSpPr>
            <p:cNvPr id="25" name="矩形: 圓角 24">
              <a:extLst>
                <a:ext uri="{FF2B5EF4-FFF2-40B4-BE49-F238E27FC236}">
                  <a16:creationId xmlns:a16="http://schemas.microsoft.com/office/drawing/2014/main" id="{3DB838FA-7850-4AA1-BB40-98244A3ADF70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4E9E385C-6F21-441E-ADAC-932B445834DD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</p:grpSp>
      <p:sp>
        <p:nvSpPr>
          <p:cNvPr id="31" name="矩形 30">
            <a:extLst>
              <a:ext uri="{FF2B5EF4-FFF2-40B4-BE49-F238E27FC236}">
                <a16:creationId xmlns:a16="http://schemas.microsoft.com/office/drawing/2014/main" id="{76F9A531-29FC-4193-9BB2-E31D9D1E0210}"/>
              </a:ext>
            </a:extLst>
          </p:cNvPr>
          <p:cNvSpPr/>
          <p:nvPr/>
        </p:nvSpPr>
        <p:spPr>
          <a:xfrm>
            <a:off x="4432292" y="3364989"/>
            <a:ext cx="1935555" cy="337570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>
                <a:cs typeface="+mn-ea"/>
                <a:sym typeface="+mn-lt"/>
              </a:rPr>
              <a:t>3. Install the new RAM</a:t>
            </a:r>
            <a:endParaRPr lang="zh-TW" altLang="en-US" sz="1100" b="1">
              <a:cs typeface="+mn-ea"/>
              <a:sym typeface="+mn-lt"/>
            </a:endParaRPr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F3A7A3A4-2AA0-459B-B486-0152CDE49762}"/>
              </a:ext>
            </a:extLst>
          </p:cNvPr>
          <p:cNvGrpSpPr/>
          <p:nvPr/>
        </p:nvGrpSpPr>
        <p:grpSpPr>
          <a:xfrm>
            <a:off x="6691995" y="1273448"/>
            <a:ext cx="2691886" cy="2160525"/>
            <a:chOff x="6260091" y="1217707"/>
            <a:chExt cx="4307317" cy="4160999"/>
          </a:xfrm>
        </p:grpSpPr>
        <p:sp>
          <p:nvSpPr>
            <p:cNvPr id="36" name="矩形: 圓角 35">
              <a:extLst>
                <a:ext uri="{FF2B5EF4-FFF2-40B4-BE49-F238E27FC236}">
                  <a16:creationId xmlns:a16="http://schemas.microsoft.com/office/drawing/2014/main" id="{8C4C7129-4058-4C2D-9B0B-6B67C82C16B5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2DFB8C92-DEFD-44CE-8137-8CDC51561D45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</p:grpSp>
      <p:sp>
        <p:nvSpPr>
          <p:cNvPr id="38" name="矩形 37">
            <a:extLst>
              <a:ext uri="{FF2B5EF4-FFF2-40B4-BE49-F238E27FC236}">
                <a16:creationId xmlns:a16="http://schemas.microsoft.com/office/drawing/2014/main" id="{456B2C76-5FE6-4835-8B0B-A6A51A6BEC32}"/>
              </a:ext>
            </a:extLst>
          </p:cNvPr>
          <p:cNvSpPr/>
          <p:nvPr/>
        </p:nvSpPr>
        <p:spPr>
          <a:xfrm>
            <a:off x="4433901" y="1271005"/>
            <a:ext cx="2121030" cy="337570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>
                <a:cs typeface="+mn-ea"/>
                <a:sym typeface="+mn-lt"/>
              </a:rPr>
              <a:t>1. Remove the cover</a:t>
            </a:r>
            <a:endParaRPr lang="zh-TW" altLang="en-US" sz="1100" b="1">
              <a:cs typeface="+mn-ea"/>
              <a:sym typeface="+mn-lt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E5A45F62-85F5-4FCF-9767-7A0C56819954}"/>
              </a:ext>
            </a:extLst>
          </p:cNvPr>
          <p:cNvSpPr/>
          <p:nvPr/>
        </p:nvSpPr>
        <p:spPr>
          <a:xfrm>
            <a:off x="6734956" y="1271005"/>
            <a:ext cx="1935555" cy="337570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>
                <a:cs typeface="+mn-ea"/>
                <a:sym typeface="+mn-lt"/>
              </a:rPr>
              <a:t>2. Remove the old RAM (optional)</a:t>
            </a:r>
            <a:endParaRPr lang="zh-TW" altLang="en-US" sz="1100" b="1">
              <a:cs typeface="+mn-ea"/>
              <a:sym typeface="+mn-lt"/>
            </a:endParaRPr>
          </a:p>
        </p:txBody>
      </p: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CAA8ACAF-D451-48C2-9839-B66ABDA73DD8}"/>
              </a:ext>
            </a:extLst>
          </p:cNvPr>
          <p:cNvGrpSpPr/>
          <p:nvPr/>
        </p:nvGrpSpPr>
        <p:grpSpPr>
          <a:xfrm>
            <a:off x="4335236" y="3533053"/>
            <a:ext cx="5915669" cy="1768767"/>
            <a:chOff x="6260091" y="1217707"/>
            <a:chExt cx="4307317" cy="4160999"/>
          </a:xfrm>
        </p:grpSpPr>
        <p:sp>
          <p:nvSpPr>
            <p:cNvPr id="43" name="矩形: 圓角 42">
              <a:extLst>
                <a:ext uri="{FF2B5EF4-FFF2-40B4-BE49-F238E27FC236}">
                  <a16:creationId xmlns:a16="http://schemas.microsoft.com/office/drawing/2014/main" id="{FE979581-DA6C-427B-93E0-39C38B86B674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AD9F036D-6DA0-4E85-BD0E-141E232B106D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</p:grpSp>
      <p:pic>
        <p:nvPicPr>
          <p:cNvPr id="9" name="圖片 8">
            <a:extLst>
              <a:ext uri="{FF2B5EF4-FFF2-40B4-BE49-F238E27FC236}">
                <a16:creationId xmlns:a16="http://schemas.microsoft.com/office/drawing/2014/main" id="{38BD391D-40E7-C74F-838C-4A65DC72C0F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36906" y="1781332"/>
            <a:ext cx="2117725" cy="1391539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4077C89B-9C84-8C46-9538-324C882077B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41306" y="1832638"/>
            <a:ext cx="1911820" cy="1292985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622EAE9C-CA0D-4A2C-9203-3EAEA88FBF1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071" b="17010"/>
          <a:stretch/>
        </p:blipFill>
        <p:spPr>
          <a:xfrm>
            <a:off x="5577519" y="3700535"/>
            <a:ext cx="2757396" cy="144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88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FCD58F82-7D29-498A-BF12-B004ABB4005C}"/>
              </a:ext>
            </a:extLst>
          </p:cNvPr>
          <p:cNvSpPr/>
          <p:nvPr/>
        </p:nvSpPr>
        <p:spPr>
          <a:xfrm>
            <a:off x="5129564" y="574747"/>
            <a:ext cx="5915669" cy="5056125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DEDBF400-2DDC-4BEF-A319-3FC8958EE4FE}"/>
              </a:ext>
            </a:extLst>
          </p:cNvPr>
          <p:cNvGrpSpPr/>
          <p:nvPr/>
        </p:nvGrpSpPr>
        <p:grpSpPr>
          <a:xfrm>
            <a:off x="3049125" y="2617107"/>
            <a:ext cx="2096348" cy="2319797"/>
            <a:chOff x="4390473" y="1208518"/>
            <a:chExt cx="2825938" cy="3305611"/>
          </a:xfrm>
        </p:grpSpPr>
        <p:sp>
          <p:nvSpPr>
            <p:cNvPr id="33" name="矩形: 圓角化對角角落 32">
              <a:extLst>
                <a:ext uri="{FF2B5EF4-FFF2-40B4-BE49-F238E27FC236}">
                  <a16:creationId xmlns:a16="http://schemas.microsoft.com/office/drawing/2014/main" id="{A597C8AE-B3B2-4B04-A2F1-E5B84702899D}"/>
                </a:ext>
              </a:extLst>
            </p:cNvPr>
            <p:cNvSpPr/>
            <p:nvPr/>
          </p:nvSpPr>
          <p:spPr>
            <a:xfrm rot="10800000">
              <a:off x="4432579" y="1268805"/>
              <a:ext cx="2743048" cy="3245324"/>
            </a:xfrm>
            <a:prstGeom prst="round2DiagRect">
              <a:avLst>
                <a:gd name="adj1" fmla="val 3291"/>
                <a:gd name="adj2" fmla="val 3608"/>
              </a:avLst>
            </a:prstGeom>
            <a:noFill/>
            <a:ln w="57150">
              <a:gradFill>
                <a:gsLst>
                  <a:gs pos="0">
                    <a:srgbClr val="007BB6"/>
                  </a:gs>
                  <a:gs pos="100000">
                    <a:srgbClr val="00469C"/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75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4" name="矩形: 圓角化同側角落 33">
              <a:extLst>
                <a:ext uri="{FF2B5EF4-FFF2-40B4-BE49-F238E27FC236}">
                  <a16:creationId xmlns:a16="http://schemas.microsoft.com/office/drawing/2014/main" id="{FAFB16DF-9F6C-4840-B341-2C9BC639861A}"/>
                </a:ext>
              </a:extLst>
            </p:cNvPr>
            <p:cNvSpPr/>
            <p:nvPr/>
          </p:nvSpPr>
          <p:spPr>
            <a:xfrm>
              <a:off x="4390473" y="1208518"/>
              <a:ext cx="2825938" cy="496077"/>
            </a:xfrm>
            <a:prstGeom prst="round2SameRect">
              <a:avLst>
                <a:gd name="adj1" fmla="val 7874"/>
                <a:gd name="adj2" fmla="val 0"/>
              </a:avLst>
            </a:prstGeom>
            <a:gradFill>
              <a:gsLst>
                <a:gs pos="100000">
                  <a:srgbClr val="00469C"/>
                </a:gs>
                <a:gs pos="0">
                  <a:srgbClr val="008EC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8" name="圖片 27">
            <a:extLst>
              <a:ext uri="{FF2B5EF4-FFF2-40B4-BE49-F238E27FC236}">
                <a16:creationId xmlns:a16="http://schemas.microsoft.com/office/drawing/2014/main" id="{77FD80F8-1926-E748-8CA6-5C7D051472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048"/>
          <a:stretch/>
        </p:blipFill>
        <p:spPr>
          <a:xfrm>
            <a:off x="4902237" y="1025669"/>
            <a:ext cx="4289884" cy="4192512"/>
          </a:xfrm>
          <a:prstGeom prst="rect">
            <a:avLst/>
          </a:prstGeom>
        </p:spPr>
      </p:pic>
      <p:grpSp>
        <p:nvGrpSpPr>
          <p:cNvPr id="30" name="群組 29">
            <a:extLst>
              <a:ext uri="{FF2B5EF4-FFF2-40B4-BE49-F238E27FC236}">
                <a16:creationId xmlns:a16="http://schemas.microsoft.com/office/drawing/2014/main" id="{43EF9E96-71C4-44E8-B159-4ED454378FDB}"/>
              </a:ext>
            </a:extLst>
          </p:cNvPr>
          <p:cNvGrpSpPr/>
          <p:nvPr/>
        </p:nvGrpSpPr>
        <p:grpSpPr>
          <a:xfrm>
            <a:off x="621931" y="2613933"/>
            <a:ext cx="2096348" cy="2319799"/>
            <a:chOff x="4390473" y="1208518"/>
            <a:chExt cx="2825938" cy="3305614"/>
          </a:xfrm>
        </p:grpSpPr>
        <p:sp>
          <p:nvSpPr>
            <p:cNvPr id="31" name="矩形: 圓角化對角角落 30">
              <a:extLst>
                <a:ext uri="{FF2B5EF4-FFF2-40B4-BE49-F238E27FC236}">
                  <a16:creationId xmlns:a16="http://schemas.microsoft.com/office/drawing/2014/main" id="{498812F1-962B-4FDE-9E08-7F72D95A4323}"/>
                </a:ext>
              </a:extLst>
            </p:cNvPr>
            <p:cNvSpPr/>
            <p:nvPr/>
          </p:nvSpPr>
          <p:spPr>
            <a:xfrm rot="10800000">
              <a:off x="4432579" y="1268807"/>
              <a:ext cx="2743049" cy="3245325"/>
            </a:xfrm>
            <a:prstGeom prst="round2DiagRect">
              <a:avLst>
                <a:gd name="adj1" fmla="val 0"/>
                <a:gd name="adj2" fmla="val 3608"/>
              </a:avLst>
            </a:prstGeom>
            <a:noFill/>
            <a:ln w="57150">
              <a:gradFill>
                <a:gsLst>
                  <a:gs pos="0">
                    <a:srgbClr val="007BB6"/>
                  </a:gs>
                  <a:gs pos="100000">
                    <a:srgbClr val="00469C"/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75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2" name="矩形: 圓角化同側角落 31">
              <a:extLst>
                <a:ext uri="{FF2B5EF4-FFF2-40B4-BE49-F238E27FC236}">
                  <a16:creationId xmlns:a16="http://schemas.microsoft.com/office/drawing/2014/main" id="{2E68E09D-F161-4A3A-A03F-C3757FB49B59}"/>
                </a:ext>
              </a:extLst>
            </p:cNvPr>
            <p:cNvSpPr/>
            <p:nvPr/>
          </p:nvSpPr>
          <p:spPr>
            <a:xfrm>
              <a:off x="4390473" y="1208518"/>
              <a:ext cx="2825938" cy="496077"/>
            </a:xfrm>
            <a:prstGeom prst="round2SameRect">
              <a:avLst>
                <a:gd name="adj1" fmla="val 7874"/>
                <a:gd name="adj2" fmla="val 0"/>
              </a:avLst>
            </a:prstGeom>
            <a:gradFill>
              <a:gsLst>
                <a:gs pos="100000">
                  <a:srgbClr val="00469C"/>
                </a:gs>
                <a:gs pos="0">
                  <a:srgbClr val="008EC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8" name="矩形 67">
            <a:extLst>
              <a:ext uri="{FF2B5EF4-FFF2-40B4-BE49-F238E27FC236}">
                <a16:creationId xmlns:a16="http://schemas.microsoft.com/office/drawing/2014/main" id="{2B49CF6D-5DB3-4E27-9FD1-62C04EACD438}"/>
              </a:ext>
            </a:extLst>
          </p:cNvPr>
          <p:cNvSpPr/>
          <p:nvPr/>
        </p:nvSpPr>
        <p:spPr>
          <a:xfrm>
            <a:off x="3524030" y="2633607"/>
            <a:ext cx="11705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zh-TW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Same cable</a:t>
            </a:r>
            <a:endParaRPr lang="zh-TW" altLang="en-US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F8F2E3A8-5A1E-A046-8BCD-901968365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8310"/>
            <a:ext cx="9143999" cy="816119"/>
          </a:xfrm>
        </p:spPr>
        <p:txBody>
          <a:bodyPr>
            <a:noAutofit/>
          </a:bodyPr>
          <a:lstStyle/>
          <a:p>
            <a:r>
              <a:rPr lang="en-US" altLang="zh-TW" sz="2800" b="0">
                <a:latin typeface="+mn-lt"/>
                <a:ea typeface="+mn-ea"/>
                <a:cs typeface="+mn-ea"/>
                <a:sym typeface="+mn-lt"/>
              </a:rPr>
              <a:t>2 x</a:t>
            </a:r>
            <a:r>
              <a:rPr lang="zh-TW" altLang="en-US" sz="2800" b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2800" b="0">
                <a:latin typeface="+mn-lt"/>
                <a:ea typeface="+mn-ea"/>
                <a:cs typeface="+mn-ea"/>
                <a:sym typeface="+mn-lt"/>
              </a:rPr>
              <a:t>2.5 GbE</a:t>
            </a:r>
            <a:r>
              <a:rPr lang="zh-TW" altLang="en-US" sz="2800" b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2800" b="0">
                <a:latin typeface="+mn-lt"/>
                <a:ea typeface="+mn-ea"/>
                <a:cs typeface="+mn-ea"/>
                <a:sym typeface="+mn-lt"/>
              </a:rPr>
              <a:t>LAN </a:t>
            </a:r>
            <a:r>
              <a:rPr lang="en-US" altLang="zh-CN" sz="2800" b="0">
                <a:latin typeface="+mn-lt"/>
                <a:ea typeface="+mn-ea"/>
                <a:cs typeface="+mn-ea"/>
                <a:sym typeface="+mn-lt"/>
              </a:rPr>
              <a:t>ports supporting link aggregation</a:t>
            </a:r>
            <a:br>
              <a:rPr lang="en-US" altLang="zh-CN" sz="2800" b="0">
                <a:latin typeface="+mn-lt"/>
                <a:ea typeface="+mn-ea"/>
                <a:cs typeface="+mn-ea"/>
                <a:sym typeface="+mn-lt"/>
              </a:rPr>
            </a:br>
            <a:r>
              <a:rPr lang="en-US" altLang="zh-CN" sz="2800" b="0">
                <a:latin typeface="+mn-lt"/>
                <a:ea typeface="+mn-ea"/>
                <a:cs typeface="+mn-ea"/>
                <a:sym typeface="+mn-lt"/>
              </a:rPr>
              <a:t>for maximum 5Gbps</a:t>
            </a:r>
            <a:r>
              <a:rPr lang="zh-TW" altLang="en-US" sz="2800" b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2800" b="0">
                <a:latin typeface="+mn-lt"/>
                <a:ea typeface="+mn-ea"/>
                <a:cs typeface="+mn-ea"/>
                <a:sym typeface="+mn-lt"/>
              </a:rPr>
              <a:t>combined bandwidth</a:t>
            </a:r>
            <a:endParaRPr lang="zh-TW" altLang="en-US" sz="2800" b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96478F1E-F397-6E48-94D8-1FDC129BFE1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457211" y="2150860"/>
            <a:ext cx="1835150" cy="365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zh-CN" sz="1600" b="1">
                <a:solidFill>
                  <a:srgbClr val="1B305E"/>
                </a:solidFill>
                <a:latin typeface="+mn-lt"/>
                <a:ea typeface="+mn-ea"/>
                <a:cs typeface="+mn-ea"/>
                <a:sym typeface="+mn-lt"/>
              </a:rPr>
              <a:t>2.5GbE benefits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6A018C17-0561-2A49-82D3-4BBD82BEDFDB}"/>
              </a:ext>
            </a:extLst>
          </p:cNvPr>
          <p:cNvSpPr/>
          <p:nvPr/>
        </p:nvSpPr>
        <p:spPr>
          <a:xfrm>
            <a:off x="1186673" y="1268652"/>
            <a:ext cx="42898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2.5GbE-supported motherboards, Wi-Fi 6 AP, switches, and LAN cards are now becoming popular</a:t>
            </a:r>
          </a:p>
        </p:txBody>
      </p:sp>
      <p:pic>
        <p:nvPicPr>
          <p:cNvPr id="17" name="圖形 16">
            <a:extLst>
              <a:ext uri="{FF2B5EF4-FFF2-40B4-BE49-F238E27FC236}">
                <a16:creationId xmlns:a16="http://schemas.microsoft.com/office/drawing/2014/main" id="{597EEF34-6D15-47C9-98AF-54E62CD300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1834" y="1284364"/>
            <a:ext cx="604838" cy="5810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709A1E7-81E2-E141-B01A-5B647ABDED46}"/>
              </a:ext>
            </a:extLst>
          </p:cNvPr>
          <p:cNvSpPr/>
          <p:nvPr/>
        </p:nvSpPr>
        <p:spPr>
          <a:xfrm>
            <a:off x="903276" y="2642837"/>
            <a:ext cx="14318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zh-TW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2.5X the speed</a:t>
            </a:r>
            <a:endParaRPr lang="zh-TW" altLang="en-US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76E402D-B989-E643-97EC-DC97B4017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3292" y="3016031"/>
            <a:ext cx="925038" cy="104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文字方塊 63">
            <a:extLst>
              <a:ext uri="{FF2B5EF4-FFF2-40B4-BE49-F238E27FC236}">
                <a16:creationId xmlns:a16="http://schemas.microsoft.com/office/drawing/2014/main" id="{7B8ECA37-6641-4D79-B5EE-8FBB45B82202}"/>
              </a:ext>
            </a:extLst>
          </p:cNvPr>
          <p:cNvSpPr txBox="1"/>
          <p:nvPr/>
        </p:nvSpPr>
        <p:spPr>
          <a:xfrm>
            <a:off x="611468" y="4318066"/>
            <a:ext cx="2133596" cy="49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Tx/>
              <a:defRPr/>
            </a:pPr>
            <a:r>
              <a:rPr kumimoji="1" lang="en-US" altLang="zh-CN" sz="1200" b="1" kern="12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rPr>
              <a:t>1GbE to 2.5GbE</a:t>
            </a:r>
          </a:p>
          <a:p>
            <a:pPr lvl="0" algn="ctr">
              <a:spcBef>
                <a:spcPct val="20000"/>
              </a:spcBef>
              <a:buClrTx/>
              <a:defRPr/>
            </a:pPr>
            <a:r>
              <a:rPr kumimoji="1" lang="en-US" altLang="zh-CN" sz="1200" kern="12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rPr>
              <a:t>Huge leap in performance</a:t>
            </a: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43975718-0BA7-498E-8098-D2D8B9F9E2D3}"/>
              </a:ext>
            </a:extLst>
          </p:cNvPr>
          <p:cNvSpPr txBox="1"/>
          <p:nvPr/>
        </p:nvSpPr>
        <p:spPr>
          <a:xfrm>
            <a:off x="3188873" y="4225733"/>
            <a:ext cx="1795894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Tx/>
              <a:defRPr/>
            </a:pPr>
            <a:r>
              <a:rPr kumimoji="1" lang="en-US" altLang="zh-TW" sz="1200" b="1" kern="12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rPr>
              <a:t>Use the same Cat.5e/ Cat.6 / Cat. 6A</a:t>
            </a:r>
          </a:p>
          <a:p>
            <a:pPr lvl="0" algn="ctr">
              <a:spcBef>
                <a:spcPct val="20000"/>
              </a:spcBef>
              <a:buClrTx/>
              <a:defRPr/>
            </a:pPr>
            <a:r>
              <a:rPr kumimoji="1" lang="en-US" altLang="zh-CN" sz="1200" b="1" kern="12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rPr>
              <a:t>LAN cables</a:t>
            </a:r>
          </a:p>
        </p:txBody>
      </p:sp>
      <p:pic>
        <p:nvPicPr>
          <p:cNvPr id="21" name="圖形 20">
            <a:extLst>
              <a:ext uri="{FF2B5EF4-FFF2-40B4-BE49-F238E27FC236}">
                <a16:creationId xmlns:a16="http://schemas.microsoft.com/office/drawing/2014/main" id="{86DE33A6-4C02-44BE-BBEB-E67B34083D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30784"/>
          <a:stretch/>
        </p:blipFill>
        <p:spPr>
          <a:xfrm flipH="1">
            <a:off x="3272041" y="1858056"/>
            <a:ext cx="795458" cy="62865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85567D0-BF4E-0C4C-8607-CAD7F3F3D3D8}"/>
              </a:ext>
            </a:extLst>
          </p:cNvPr>
          <p:cNvSpPr/>
          <p:nvPr/>
        </p:nvSpPr>
        <p:spPr>
          <a:xfrm rot="16200000">
            <a:off x="7286069" y="4150651"/>
            <a:ext cx="708225" cy="850257"/>
          </a:xfrm>
          <a:prstGeom prst="rect">
            <a:avLst/>
          </a:prstGeom>
          <a:noFill/>
          <a:ln w="25400" cap="flat" cmpd="sng">
            <a:solidFill>
              <a:srgbClr val="EE6D2B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>
              <a:solidFill>
                <a:srgbClr val="91640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矩形: 剪去對角角落 15">
            <a:extLst>
              <a:ext uri="{FF2B5EF4-FFF2-40B4-BE49-F238E27FC236}">
                <a16:creationId xmlns:a16="http://schemas.microsoft.com/office/drawing/2014/main" id="{7433CFFA-F210-4541-A935-58919157D5CC}"/>
              </a:ext>
            </a:extLst>
          </p:cNvPr>
          <p:cNvSpPr/>
          <p:nvPr/>
        </p:nvSpPr>
        <p:spPr>
          <a:xfrm rot="10800000" flipH="1">
            <a:off x="6936498" y="2988893"/>
            <a:ext cx="2084607" cy="627866"/>
          </a:xfrm>
          <a:prstGeom prst="snip2DiagRect">
            <a:avLst>
              <a:gd name="adj1" fmla="val 0"/>
              <a:gd name="adj2" fmla="val 18523"/>
            </a:avLst>
          </a:prstGeom>
          <a:solidFill>
            <a:srgbClr val="EE6D2B"/>
          </a:solidFill>
          <a:ln w="19050">
            <a:solidFill>
              <a:srgbClr val="EE6D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zh-TW" b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F4B01EB-58FD-45A9-830D-DFDA7F98A3D4}"/>
              </a:ext>
            </a:extLst>
          </p:cNvPr>
          <p:cNvSpPr/>
          <p:nvPr/>
        </p:nvSpPr>
        <p:spPr>
          <a:xfrm>
            <a:off x="6987176" y="3012191"/>
            <a:ext cx="20353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en-US" altLang="zh-TW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 x 2.5GbE LAN ports (also 1GbE/100M)</a:t>
            </a:r>
          </a:p>
        </p:txBody>
      </p:sp>
      <p:sp>
        <p:nvSpPr>
          <p:cNvPr id="7" name="Google Shape;2763;p30">
            <a:extLst>
              <a:ext uri="{FF2B5EF4-FFF2-40B4-BE49-F238E27FC236}">
                <a16:creationId xmlns:a16="http://schemas.microsoft.com/office/drawing/2014/main" id="{B93E9B21-1D40-488A-80A9-56B14B3C239C}"/>
              </a:ext>
            </a:extLst>
          </p:cNvPr>
          <p:cNvSpPr/>
          <p:nvPr/>
        </p:nvSpPr>
        <p:spPr>
          <a:xfrm rot="10800000">
            <a:off x="7158016" y="3640058"/>
            <a:ext cx="546297" cy="577607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EE6D2B">
                  <a:alpha val="29000"/>
                </a:srgbClr>
              </a:gs>
              <a:gs pos="100000">
                <a:srgbClr val="EE6D2B"/>
              </a:gs>
            </a:gsLst>
            <a:lin ang="5400000" scaled="1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7EF0EB5-3053-BF49-8E9E-27E129FE40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276" y="3102810"/>
            <a:ext cx="1475136" cy="108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9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矩形: 圓角 153">
            <a:extLst>
              <a:ext uri="{FF2B5EF4-FFF2-40B4-BE49-F238E27FC236}">
                <a16:creationId xmlns:a16="http://schemas.microsoft.com/office/drawing/2014/main" id="{6AB6234C-D3FC-4080-9B7B-05307ACBBF1C}"/>
              </a:ext>
            </a:extLst>
          </p:cNvPr>
          <p:cNvSpPr/>
          <p:nvPr/>
        </p:nvSpPr>
        <p:spPr>
          <a:xfrm>
            <a:off x="5582226" y="484127"/>
            <a:ext cx="5915669" cy="5056125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grpSp>
        <p:nvGrpSpPr>
          <p:cNvPr id="92" name="群組 91">
            <a:extLst>
              <a:ext uri="{FF2B5EF4-FFF2-40B4-BE49-F238E27FC236}">
                <a16:creationId xmlns:a16="http://schemas.microsoft.com/office/drawing/2014/main" id="{92AB4AFB-2EF6-4561-89DF-9A08826D9D51}"/>
              </a:ext>
            </a:extLst>
          </p:cNvPr>
          <p:cNvGrpSpPr/>
          <p:nvPr/>
        </p:nvGrpSpPr>
        <p:grpSpPr>
          <a:xfrm>
            <a:off x="3049125" y="2617107"/>
            <a:ext cx="2096348" cy="2319798"/>
            <a:chOff x="4390473" y="1208518"/>
            <a:chExt cx="2825938" cy="3305613"/>
          </a:xfrm>
        </p:grpSpPr>
        <p:sp>
          <p:nvSpPr>
            <p:cNvPr id="93" name="矩形: 圓角化對角角落 92">
              <a:extLst>
                <a:ext uri="{FF2B5EF4-FFF2-40B4-BE49-F238E27FC236}">
                  <a16:creationId xmlns:a16="http://schemas.microsoft.com/office/drawing/2014/main" id="{73EA42A6-9375-4CA1-8072-7DA5FD588200}"/>
                </a:ext>
              </a:extLst>
            </p:cNvPr>
            <p:cNvSpPr/>
            <p:nvPr/>
          </p:nvSpPr>
          <p:spPr>
            <a:xfrm rot="10800000">
              <a:off x="4432579" y="1268807"/>
              <a:ext cx="2743049" cy="3245324"/>
            </a:xfrm>
            <a:prstGeom prst="round2DiagRect">
              <a:avLst>
                <a:gd name="adj1" fmla="val 3291"/>
                <a:gd name="adj2" fmla="val 3608"/>
              </a:avLst>
            </a:prstGeom>
            <a:noFill/>
            <a:ln w="57150">
              <a:gradFill>
                <a:gsLst>
                  <a:gs pos="0">
                    <a:srgbClr val="007BB6"/>
                  </a:gs>
                  <a:gs pos="100000">
                    <a:srgbClr val="00469C"/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75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94" name="矩形: 圓角化同側角落 93">
              <a:extLst>
                <a:ext uri="{FF2B5EF4-FFF2-40B4-BE49-F238E27FC236}">
                  <a16:creationId xmlns:a16="http://schemas.microsoft.com/office/drawing/2014/main" id="{7C123DCD-DD40-4201-9F4A-E1EEEC415799}"/>
                </a:ext>
              </a:extLst>
            </p:cNvPr>
            <p:cNvSpPr/>
            <p:nvPr/>
          </p:nvSpPr>
          <p:spPr>
            <a:xfrm>
              <a:off x="4390473" y="1208518"/>
              <a:ext cx="2825938" cy="496077"/>
            </a:xfrm>
            <a:prstGeom prst="round2SameRect">
              <a:avLst>
                <a:gd name="adj1" fmla="val 7874"/>
                <a:gd name="adj2" fmla="val 0"/>
              </a:avLst>
            </a:prstGeom>
            <a:gradFill>
              <a:gsLst>
                <a:gs pos="100000">
                  <a:srgbClr val="00469C"/>
                </a:gs>
                <a:gs pos="0">
                  <a:srgbClr val="008EC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5" name="群組 94">
            <a:extLst>
              <a:ext uri="{FF2B5EF4-FFF2-40B4-BE49-F238E27FC236}">
                <a16:creationId xmlns:a16="http://schemas.microsoft.com/office/drawing/2014/main" id="{4AD73932-8169-449A-B5EB-D1444277A083}"/>
              </a:ext>
            </a:extLst>
          </p:cNvPr>
          <p:cNvGrpSpPr/>
          <p:nvPr/>
        </p:nvGrpSpPr>
        <p:grpSpPr>
          <a:xfrm>
            <a:off x="621931" y="2613933"/>
            <a:ext cx="2096348" cy="2319798"/>
            <a:chOff x="4390473" y="1208518"/>
            <a:chExt cx="2825938" cy="3305613"/>
          </a:xfrm>
        </p:grpSpPr>
        <p:sp>
          <p:nvSpPr>
            <p:cNvPr id="96" name="矩形: 圓角化對角角落 95">
              <a:extLst>
                <a:ext uri="{FF2B5EF4-FFF2-40B4-BE49-F238E27FC236}">
                  <a16:creationId xmlns:a16="http://schemas.microsoft.com/office/drawing/2014/main" id="{8B9BBF40-CD06-4884-88F5-D6CD1AA67F4D}"/>
                </a:ext>
              </a:extLst>
            </p:cNvPr>
            <p:cNvSpPr/>
            <p:nvPr/>
          </p:nvSpPr>
          <p:spPr>
            <a:xfrm rot="10800000">
              <a:off x="4432579" y="1268807"/>
              <a:ext cx="2743049" cy="3245324"/>
            </a:xfrm>
            <a:prstGeom prst="round2DiagRect">
              <a:avLst>
                <a:gd name="adj1" fmla="val 3291"/>
                <a:gd name="adj2" fmla="val 3608"/>
              </a:avLst>
            </a:prstGeom>
            <a:noFill/>
            <a:ln w="57150">
              <a:gradFill>
                <a:gsLst>
                  <a:gs pos="0">
                    <a:srgbClr val="007BB6"/>
                  </a:gs>
                  <a:gs pos="100000">
                    <a:srgbClr val="00469C"/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75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97" name="矩形: 圓角化同側角落 96">
              <a:extLst>
                <a:ext uri="{FF2B5EF4-FFF2-40B4-BE49-F238E27FC236}">
                  <a16:creationId xmlns:a16="http://schemas.microsoft.com/office/drawing/2014/main" id="{D761D3D6-E800-4969-B3C5-FD2DD234CC52}"/>
                </a:ext>
              </a:extLst>
            </p:cNvPr>
            <p:cNvSpPr/>
            <p:nvPr/>
          </p:nvSpPr>
          <p:spPr>
            <a:xfrm>
              <a:off x="4390473" y="1208518"/>
              <a:ext cx="2825938" cy="496077"/>
            </a:xfrm>
            <a:prstGeom prst="round2SameRect">
              <a:avLst>
                <a:gd name="adj1" fmla="val 7874"/>
                <a:gd name="adj2" fmla="val 0"/>
              </a:avLst>
            </a:prstGeom>
            <a:gradFill>
              <a:gsLst>
                <a:gs pos="100000">
                  <a:srgbClr val="00469C"/>
                </a:gs>
                <a:gs pos="0">
                  <a:srgbClr val="008EC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91" name="圖片 90">
            <a:extLst>
              <a:ext uri="{FF2B5EF4-FFF2-40B4-BE49-F238E27FC236}">
                <a16:creationId xmlns:a16="http://schemas.microsoft.com/office/drawing/2014/main" id="{16A0805F-CD9E-4626-B198-6D29017F3B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048"/>
          <a:stretch/>
        </p:blipFill>
        <p:spPr>
          <a:xfrm>
            <a:off x="5133109" y="1025669"/>
            <a:ext cx="4289884" cy="4192512"/>
          </a:xfrm>
          <a:prstGeom prst="rect">
            <a:avLst/>
          </a:prstGeom>
        </p:spPr>
      </p:pic>
      <p:sp>
        <p:nvSpPr>
          <p:cNvPr id="68" name="矩形 67">
            <a:extLst>
              <a:ext uri="{FF2B5EF4-FFF2-40B4-BE49-F238E27FC236}">
                <a16:creationId xmlns:a16="http://schemas.microsoft.com/office/drawing/2014/main" id="{2B49CF6D-5DB3-4E27-9FD1-62C04EACD438}"/>
              </a:ext>
            </a:extLst>
          </p:cNvPr>
          <p:cNvSpPr/>
          <p:nvPr/>
        </p:nvSpPr>
        <p:spPr>
          <a:xfrm>
            <a:off x="3098779" y="2641265"/>
            <a:ext cx="20746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zh-TW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Hardware transcoding</a:t>
            </a:r>
            <a:endParaRPr lang="zh-TW" altLang="en-US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F8F2E3A8-5A1E-A046-8BCD-901968365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507"/>
            <a:ext cx="9143999" cy="816119"/>
          </a:xfrm>
        </p:spPr>
        <p:txBody>
          <a:bodyPr>
            <a:noAutofit/>
          </a:bodyPr>
          <a:lstStyle/>
          <a:p>
            <a:r>
              <a:rPr lang="en-US" altLang="zh-TW" sz="2800" b="0">
                <a:latin typeface="+mn-lt"/>
                <a:ea typeface="+mn-ea"/>
                <a:cs typeface="+mn-ea"/>
                <a:sym typeface="+mn-lt"/>
              </a:rPr>
              <a:t>Powerful integrated graphics processing unit to</a:t>
            </a:r>
            <a:br>
              <a:rPr lang="en-US" altLang="zh-TW" sz="2800" b="0">
                <a:latin typeface="+mn-lt"/>
                <a:ea typeface="+mn-ea"/>
                <a:cs typeface="+mn-ea"/>
                <a:sym typeface="+mn-lt"/>
              </a:rPr>
            </a:br>
            <a:r>
              <a:rPr lang="en-US" altLang="zh-TW" sz="2800" b="0">
                <a:latin typeface="+mn-lt"/>
                <a:ea typeface="+mn-ea"/>
                <a:cs typeface="+mn-ea"/>
                <a:sym typeface="+mn-lt"/>
              </a:rPr>
              <a:t>support 4K video transcoding and HDMI output</a:t>
            </a:r>
            <a:endParaRPr lang="zh-TW" altLang="en-US" sz="2800" b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96478F1E-F397-6E48-94D8-1FDC129BFE1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24657" y="2167314"/>
            <a:ext cx="2525851" cy="365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zh-CN" sz="1600" b="1">
                <a:solidFill>
                  <a:srgbClr val="1B305E"/>
                </a:solidFill>
                <a:latin typeface="+mn-lt"/>
                <a:ea typeface="+mn-ea"/>
                <a:cs typeface="+mn-ea"/>
                <a:sym typeface="+mn-lt"/>
              </a:rPr>
              <a:t>Built in C-960 graphics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6A018C17-0561-2A49-82D3-4BBD82BEDFDB}"/>
              </a:ext>
            </a:extLst>
          </p:cNvPr>
          <p:cNvSpPr/>
          <p:nvPr/>
        </p:nvSpPr>
        <p:spPr>
          <a:xfrm>
            <a:off x="1289487" y="1184771"/>
            <a:ext cx="42898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6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KX-6580 with C-960</a:t>
            </a:r>
            <a:r>
              <a:rPr kumimoji="1" lang="zh-TW" altLang="en-US" sz="16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1" lang="en-US" altLang="zh-TW" sz="16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graphic chipset, provide high performance transcoding and original 4k video output ability.</a:t>
            </a:r>
            <a:endParaRPr kumimoji="1" lang="en-US" altLang="zh-CN" sz="16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709A1E7-81E2-E141-B01A-5B647ABDED46}"/>
              </a:ext>
            </a:extLst>
          </p:cNvPr>
          <p:cNvSpPr/>
          <p:nvPr/>
        </p:nvSpPr>
        <p:spPr>
          <a:xfrm>
            <a:off x="796517" y="2634111"/>
            <a:ext cx="16658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zh-TW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Support 4K video</a:t>
            </a:r>
            <a:endParaRPr lang="zh-TW" altLang="en-US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7B8ECA37-6641-4D79-B5EE-8FBB45B82202}"/>
              </a:ext>
            </a:extLst>
          </p:cNvPr>
          <p:cNvSpPr txBox="1"/>
          <p:nvPr/>
        </p:nvSpPr>
        <p:spPr>
          <a:xfrm>
            <a:off x="959823" y="4461958"/>
            <a:ext cx="14119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4k video output</a:t>
            </a:r>
            <a:endParaRPr kumimoji="1" lang="en-US" altLang="zh-CN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43975718-0BA7-498E-8098-D2D8B9F9E2D3}"/>
              </a:ext>
            </a:extLst>
          </p:cNvPr>
          <p:cNvSpPr txBox="1"/>
          <p:nvPr/>
        </p:nvSpPr>
        <p:spPr>
          <a:xfrm>
            <a:off x="3086939" y="4317986"/>
            <a:ext cx="2029064" cy="49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zh-TW" sz="1200" b="1" kern="12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rPr>
              <a:t>Support</a:t>
            </a:r>
            <a:r>
              <a:rPr kumimoji="1" lang="zh-TW" altLang="en-US" sz="1200" b="1" kern="12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1" lang="en-US" altLang="zh-TW" sz="1200" b="1" kern="12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rPr>
              <a:t>h.264/265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zh-CN" sz="1200" b="1" kern="12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rPr>
              <a:t>Hardware transcoding</a:t>
            </a:r>
          </a:p>
        </p:txBody>
      </p:sp>
      <p:pic>
        <p:nvPicPr>
          <p:cNvPr id="21" name="圖形 20">
            <a:extLst>
              <a:ext uri="{FF2B5EF4-FFF2-40B4-BE49-F238E27FC236}">
                <a16:creationId xmlns:a16="http://schemas.microsoft.com/office/drawing/2014/main" id="{86DE33A6-4C02-44BE-BBEB-E67B34083D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0784"/>
          <a:stretch/>
        </p:blipFill>
        <p:spPr>
          <a:xfrm flipH="1">
            <a:off x="3330941" y="1952067"/>
            <a:ext cx="795458" cy="62865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85567D0-BF4E-0C4C-8607-CAD7F3F3D3D8}"/>
              </a:ext>
            </a:extLst>
          </p:cNvPr>
          <p:cNvSpPr/>
          <p:nvPr/>
        </p:nvSpPr>
        <p:spPr>
          <a:xfrm rot="16200000">
            <a:off x="6263565" y="3944039"/>
            <a:ext cx="354112" cy="495607"/>
          </a:xfrm>
          <a:prstGeom prst="rect">
            <a:avLst/>
          </a:prstGeom>
          <a:noFill/>
          <a:ln w="25400" cap="flat" cmpd="sng">
            <a:solidFill>
              <a:srgbClr val="EE6D2B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>
              <a:solidFill>
                <a:srgbClr val="91640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矩形: 剪去對角角落 15">
            <a:extLst>
              <a:ext uri="{FF2B5EF4-FFF2-40B4-BE49-F238E27FC236}">
                <a16:creationId xmlns:a16="http://schemas.microsoft.com/office/drawing/2014/main" id="{7433CFFA-F210-4541-A935-58919157D5CC}"/>
              </a:ext>
            </a:extLst>
          </p:cNvPr>
          <p:cNvSpPr/>
          <p:nvPr/>
        </p:nvSpPr>
        <p:spPr>
          <a:xfrm rot="10800000" flipH="1">
            <a:off x="5422472" y="3012191"/>
            <a:ext cx="1510343" cy="343480"/>
          </a:xfrm>
          <a:prstGeom prst="snip2DiagRect">
            <a:avLst>
              <a:gd name="adj1" fmla="val 0"/>
              <a:gd name="adj2" fmla="val 18523"/>
            </a:avLst>
          </a:prstGeom>
          <a:solidFill>
            <a:srgbClr val="EE6D2B"/>
          </a:solidFill>
          <a:ln w="19050">
            <a:solidFill>
              <a:srgbClr val="EE6D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zh-TW" b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F4B01EB-58FD-45A9-830D-DFDA7F98A3D4}"/>
              </a:ext>
            </a:extLst>
          </p:cNvPr>
          <p:cNvSpPr/>
          <p:nvPr/>
        </p:nvSpPr>
        <p:spPr>
          <a:xfrm>
            <a:off x="5422472" y="3012191"/>
            <a:ext cx="209541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en-US" altLang="zh-TW" sz="15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HDMI 2.0 port</a:t>
            </a:r>
          </a:p>
        </p:txBody>
      </p:sp>
      <p:sp>
        <p:nvSpPr>
          <p:cNvPr id="7" name="Google Shape;2763;p30">
            <a:extLst>
              <a:ext uri="{FF2B5EF4-FFF2-40B4-BE49-F238E27FC236}">
                <a16:creationId xmlns:a16="http://schemas.microsoft.com/office/drawing/2014/main" id="{B93E9B21-1D40-488A-80A9-56B14B3C239C}"/>
              </a:ext>
            </a:extLst>
          </p:cNvPr>
          <p:cNvSpPr/>
          <p:nvPr/>
        </p:nvSpPr>
        <p:spPr>
          <a:xfrm rot="10800000">
            <a:off x="6162311" y="3455574"/>
            <a:ext cx="546297" cy="577607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EE6D2B">
                  <a:alpha val="29000"/>
                </a:srgbClr>
              </a:gs>
              <a:gs pos="100000">
                <a:srgbClr val="EE6D2B"/>
              </a:gs>
            </a:gsLst>
            <a:lin ang="5400000" scaled="1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4" name="圖形 26">
            <a:extLst>
              <a:ext uri="{FF2B5EF4-FFF2-40B4-BE49-F238E27FC236}">
                <a16:creationId xmlns:a16="http://schemas.microsoft.com/office/drawing/2014/main" id="{84DAFBED-9C5E-4E5C-84BA-564F8E0E7216}"/>
              </a:ext>
            </a:extLst>
          </p:cNvPr>
          <p:cNvGrpSpPr/>
          <p:nvPr/>
        </p:nvGrpSpPr>
        <p:grpSpPr>
          <a:xfrm>
            <a:off x="759359" y="1380770"/>
            <a:ext cx="431413" cy="431414"/>
            <a:chOff x="3534888" y="4145521"/>
            <a:chExt cx="417458" cy="417458"/>
          </a:xfrm>
          <a:effectLst>
            <a:outerShdw blurRad="279400" dist="177800" dir="7980000" algn="t" rotWithShape="0">
              <a:prstClr val="black">
                <a:alpha val="19000"/>
              </a:prstClr>
            </a:outerShdw>
          </a:effectLst>
        </p:grpSpPr>
        <p:sp>
          <p:nvSpPr>
            <p:cNvPr id="35" name="手繪多邊形: 圖案 34">
              <a:extLst>
                <a:ext uri="{FF2B5EF4-FFF2-40B4-BE49-F238E27FC236}">
                  <a16:creationId xmlns:a16="http://schemas.microsoft.com/office/drawing/2014/main" id="{35C035CB-0CF8-485F-8DA1-EDF4103FB50B}"/>
                </a:ext>
              </a:extLst>
            </p:cNvPr>
            <p:cNvSpPr/>
            <p:nvPr/>
          </p:nvSpPr>
          <p:spPr>
            <a:xfrm>
              <a:off x="3671485" y="4145521"/>
              <a:ext cx="6969" cy="55057"/>
            </a:xfrm>
            <a:custGeom>
              <a:avLst/>
              <a:gdLst>
                <a:gd name="connsiteX0" fmla="*/ 0 w 6969"/>
                <a:gd name="connsiteY0" fmla="*/ 0 h 55057"/>
                <a:gd name="connsiteX1" fmla="*/ 0 w 6969"/>
                <a:gd name="connsiteY1" fmla="*/ 55057 h 55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69" h="55057">
                  <a:moveTo>
                    <a:pt x="0" y="0"/>
                  </a:moveTo>
                  <a:lnTo>
                    <a:pt x="0" y="55057"/>
                  </a:lnTo>
                </a:path>
              </a:pathLst>
            </a:custGeom>
            <a:ln w="8890" cap="flat">
              <a:solidFill>
                <a:srgbClr val="1D2D1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" name="手繪多邊形: 圖案 36">
              <a:extLst>
                <a:ext uri="{FF2B5EF4-FFF2-40B4-BE49-F238E27FC236}">
                  <a16:creationId xmlns:a16="http://schemas.microsoft.com/office/drawing/2014/main" id="{C1C7630A-D771-42BB-A72C-89D599F2F17D}"/>
                </a:ext>
              </a:extLst>
            </p:cNvPr>
            <p:cNvSpPr/>
            <p:nvPr/>
          </p:nvSpPr>
          <p:spPr>
            <a:xfrm>
              <a:off x="3721664" y="4145521"/>
              <a:ext cx="6969" cy="55057"/>
            </a:xfrm>
            <a:custGeom>
              <a:avLst/>
              <a:gdLst>
                <a:gd name="connsiteX0" fmla="*/ 0 w 6969"/>
                <a:gd name="connsiteY0" fmla="*/ 0 h 55057"/>
                <a:gd name="connsiteX1" fmla="*/ 0 w 6969"/>
                <a:gd name="connsiteY1" fmla="*/ 55057 h 55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69" h="55057">
                  <a:moveTo>
                    <a:pt x="0" y="0"/>
                  </a:moveTo>
                  <a:lnTo>
                    <a:pt x="0" y="55057"/>
                  </a:lnTo>
                </a:path>
              </a:pathLst>
            </a:custGeom>
            <a:ln w="8890" cap="flat">
              <a:solidFill>
                <a:srgbClr val="1D2D1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8" name="手繪多邊形: 圖案 37">
              <a:extLst>
                <a:ext uri="{FF2B5EF4-FFF2-40B4-BE49-F238E27FC236}">
                  <a16:creationId xmlns:a16="http://schemas.microsoft.com/office/drawing/2014/main" id="{26BBA5A0-C812-4FEF-A4E8-C649C7679A6A}"/>
                </a:ext>
              </a:extLst>
            </p:cNvPr>
            <p:cNvSpPr/>
            <p:nvPr/>
          </p:nvSpPr>
          <p:spPr>
            <a:xfrm>
              <a:off x="3772539" y="4145521"/>
              <a:ext cx="6969" cy="55057"/>
            </a:xfrm>
            <a:custGeom>
              <a:avLst/>
              <a:gdLst>
                <a:gd name="connsiteX0" fmla="*/ 0 w 6969"/>
                <a:gd name="connsiteY0" fmla="*/ 0 h 55057"/>
                <a:gd name="connsiteX1" fmla="*/ 0 w 6969"/>
                <a:gd name="connsiteY1" fmla="*/ 55057 h 55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69" h="55057">
                  <a:moveTo>
                    <a:pt x="0" y="0"/>
                  </a:moveTo>
                  <a:lnTo>
                    <a:pt x="0" y="55057"/>
                  </a:lnTo>
                </a:path>
              </a:pathLst>
            </a:custGeom>
            <a:ln w="8890" cap="flat">
              <a:solidFill>
                <a:srgbClr val="1D2D1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" name="手繪多邊形: 圖案 38">
              <a:extLst>
                <a:ext uri="{FF2B5EF4-FFF2-40B4-BE49-F238E27FC236}">
                  <a16:creationId xmlns:a16="http://schemas.microsoft.com/office/drawing/2014/main" id="{391783AD-9DDB-4CD9-B294-B927255E2BFE}"/>
                </a:ext>
              </a:extLst>
            </p:cNvPr>
            <p:cNvSpPr/>
            <p:nvPr/>
          </p:nvSpPr>
          <p:spPr>
            <a:xfrm>
              <a:off x="3822718" y="4145521"/>
              <a:ext cx="6969" cy="55057"/>
            </a:xfrm>
            <a:custGeom>
              <a:avLst/>
              <a:gdLst>
                <a:gd name="connsiteX0" fmla="*/ 0 w 6969"/>
                <a:gd name="connsiteY0" fmla="*/ 0 h 55057"/>
                <a:gd name="connsiteX1" fmla="*/ 0 w 6969"/>
                <a:gd name="connsiteY1" fmla="*/ 55057 h 55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69" h="55057">
                  <a:moveTo>
                    <a:pt x="0" y="0"/>
                  </a:moveTo>
                  <a:lnTo>
                    <a:pt x="0" y="55057"/>
                  </a:lnTo>
                </a:path>
              </a:pathLst>
            </a:custGeom>
            <a:ln w="8890" cap="flat">
              <a:solidFill>
                <a:srgbClr val="1D2D1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" name="手繪多邊形: 圖案 39">
              <a:extLst>
                <a:ext uri="{FF2B5EF4-FFF2-40B4-BE49-F238E27FC236}">
                  <a16:creationId xmlns:a16="http://schemas.microsoft.com/office/drawing/2014/main" id="{5C0BB19B-5818-4EC4-9206-CDA969450A5D}"/>
                </a:ext>
              </a:extLst>
            </p:cNvPr>
            <p:cNvSpPr/>
            <p:nvPr/>
          </p:nvSpPr>
          <p:spPr>
            <a:xfrm>
              <a:off x="3671485" y="4507225"/>
              <a:ext cx="6969" cy="55754"/>
            </a:xfrm>
            <a:custGeom>
              <a:avLst/>
              <a:gdLst>
                <a:gd name="connsiteX0" fmla="*/ 0 w 6969"/>
                <a:gd name="connsiteY0" fmla="*/ 0 h 55754"/>
                <a:gd name="connsiteX1" fmla="*/ 0 w 6969"/>
                <a:gd name="connsiteY1" fmla="*/ 55754 h 5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69" h="55754">
                  <a:moveTo>
                    <a:pt x="0" y="0"/>
                  </a:moveTo>
                  <a:lnTo>
                    <a:pt x="0" y="55754"/>
                  </a:lnTo>
                </a:path>
              </a:pathLst>
            </a:custGeom>
            <a:ln w="8890" cap="flat">
              <a:solidFill>
                <a:srgbClr val="1D2D1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1" name="手繪多邊形: 圖案 40">
              <a:extLst>
                <a:ext uri="{FF2B5EF4-FFF2-40B4-BE49-F238E27FC236}">
                  <a16:creationId xmlns:a16="http://schemas.microsoft.com/office/drawing/2014/main" id="{249DA391-E9C0-46B4-B595-BED5F1DE7483}"/>
                </a:ext>
              </a:extLst>
            </p:cNvPr>
            <p:cNvSpPr/>
            <p:nvPr/>
          </p:nvSpPr>
          <p:spPr>
            <a:xfrm>
              <a:off x="3721664" y="4507225"/>
              <a:ext cx="6969" cy="55754"/>
            </a:xfrm>
            <a:custGeom>
              <a:avLst/>
              <a:gdLst>
                <a:gd name="connsiteX0" fmla="*/ 0 w 6969"/>
                <a:gd name="connsiteY0" fmla="*/ 0 h 55754"/>
                <a:gd name="connsiteX1" fmla="*/ 0 w 6969"/>
                <a:gd name="connsiteY1" fmla="*/ 55754 h 5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69" h="55754">
                  <a:moveTo>
                    <a:pt x="0" y="0"/>
                  </a:moveTo>
                  <a:lnTo>
                    <a:pt x="0" y="55754"/>
                  </a:lnTo>
                </a:path>
              </a:pathLst>
            </a:custGeom>
            <a:ln w="8890" cap="flat">
              <a:solidFill>
                <a:srgbClr val="1D2D1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2" name="手繪多邊形: 圖案 41">
              <a:extLst>
                <a:ext uri="{FF2B5EF4-FFF2-40B4-BE49-F238E27FC236}">
                  <a16:creationId xmlns:a16="http://schemas.microsoft.com/office/drawing/2014/main" id="{1B6E1BEC-69CF-421D-B856-F7A939785BF5}"/>
                </a:ext>
              </a:extLst>
            </p:cNvPr>
            <p:cNvSpPr/>
            <p:nvPr/>
          </p:nvSpPr>
          <p:spPr>
            <a:xfrm>
              <a:off x="3772539" y="4507225"/>
              <a:ext cx="6969" cy="55754"/>
            </a:xfrm>
            <a:custGeom>
              <a:avLst/>
              <a:gdLst>
                <a:gd name="connsiteX0" fmla="*/ 0 w 6969"/>
                <a:gd name="connsiteY0" fmla="*/ 0 h 55754"/>
                <a:gd name="connsiteX1" fmla="*/ 0 w 6969"/>
                <a:gd name="connsiteY1" fmla="*/ 55754 h 5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69" h="55754">
                  <a:moveTo>
                    <a:pt x="0" y="0"/>
                  </a:moveTo>
                  <a:lnTo>
                    <a:pt x="0" y="55754"/>
                  </a:lnTo>
                </a:path>
              </a:pathLst>
            </a:custGeom>
            <a:ln w="8890" cap="flat">
              <a:solidFill>
                <a:srgbClr val="1D2D1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3" name="手繪多邊形: 圖案 42">
              <a:extLst>
                <a:ext uri="{FF2B5EF4-FFF2-40B4-BE49-F238E27FC236}">
                  <a16:creationId xmlns:a16="http://schemas.microsoft.com/office/drawing/2014/main" id="{EB4C2A57-94ED-4514-B1E6-7E9941DC17FA}"/>
                </a:ext>
              </a:extLst>
            </p:cNvPr>
            <p:cNvSpPr/>
            <p:nvPr/>
          </p:nvSpPr>
          <p:spPr>
            <a:xfrm>
              <a:off x="3822718" y="4507225"/>
              <a:ext cx="6969" cy="55754"/>
            </a:xfrm>
            <a:custGeom>
              <a:avLst/>
              <a:gdLst>
                <a:gd name="connsiteX0" fmla="*/ 0 w 6969"/>
                <a:gd name="connsiteY0" fmla="*/ 0 h 55754"/>
                <a:gd name="connsiteX1" fmla="*/ 0 w 6969"/>
                <a:gd name="connsiteY1" fmla="*/ 55754 h 5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69" h="55754">
                  <a:moveTo>
                    <a:pt x="0" y="0"/>
                  </a:moveTo>
                  <a:lnTo>
                    <a:pt x="0" y="55754"/>
                  </a:lnTo>
                </a:path>
              </a:pathLst>
            </a:custGeom>
            <a:ln w="8890" cap="flat">
              <a:solidFill>
                <a:srgbClr val="1D2D1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44" name="圖形 26">
              <a:extLst>
                <a:ext uri="{FF2B5EF4-FFF2-40B4-BE49-F238E27FC236}">
                  <a16:creationId xmlns:a16="http://schemas.microsoft.com/office/drawing/2014/main" id="{13F891B8-032D-4A2B-958E-CD17ACD2F656}"/>
                </a:ext>
              </a:extLst>
            </p:cNvPr>
            <p:cNvGrpSpPr/>
            <p:nvPr/>
          </p:nvGrpSpPr>
          <p:grpSpPr>
            <a:xfrm>
              <a:off x="3896592" y="4279330"/>
              <a:ext cx="55754" cy="157506"/>
              <a:chOff x="3896592" y="4279330"/>
              <a:chExt cx="55754" cy="157506"/>
            </a:xfrm>
          </p:grpSpPr>
          <p:sp>
            <p:nvSpPr>
              <p:cNvPr id="55" name="手繪多邊形: 圖案 54">
                <a:extLst>
                  <a:ext uri="{FF2B5EF4-FFF2-40B4-BE49-F238E27FC236}">
                    <a16:creationId xmlns:a16="http://schemas.microsoft.com/office/drawing/2014/main" id="{A5E7E324-ABC7-46A0-8AD3-10B5E30E5B18}"/>
                  </a:ext>
                </a:extLst>
              </p:cNvPr>
              <p:cNvSpPr/>
              <p:nvPr/>
            </p:nvSpPr>
            <p:spPr>
              <a:xfrm>
                <a:off x="3896592" y="4279330"/>
                <a:ext cx="55754" cy="6969"/>
              </a:xfrm>
              <a:custGeom>
                <a:avLst/>
                <a:gdLst>
                  <a:gd name="connsiteX0" fmla="*/ 55754 w 55754"/>
                  <a:gd name="connsiteY0" fmla="*/ 0 h 6969"/>
                  <a:gd name="connsiteX1" fmla="*/ 0 w 55754"/>
                  <a:gd name="connsiteY1" fmla="*/ 0 h 6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754" h="6969">
                    <a:moveTo>
                      <a:pt x="55754" y="0"/>
                    </a:moveTo>
                    <a:lnTo>
                      <a:pt x="0" y="0"/>
                    </a:lnTo>
                  </a:path>
                </a:pathLst>
              </a:custGeom>
              <a:ln w="8890" cap="flat">
                <a:solidFill>
                  <a:srgbClr val="1D2D1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56" name="手繪多邊形: 圖案 55">
                <a:extLst>
                  <a:ext uri="{FF2B5EF4-FFF2-40B4-BE49-F238E27FC236}">
                    <a16:creationId xmlns:a16="http://schemas.microsoft.com/office/drawing/2014/main" id="{68336E34-0E46-48AD-BA0E-EA087E542226}"/>
                  </a:ext>
                </a:extLst>
              </p:cNvPr>
              <p:cNvSpPr/>
              <p:nvPr/>
            </p:nvSpPr>
            <p:spPr>
              <a:xfrm>
                <a:off x="3896592" y="4329509"/>
                <a:ext cx="55754" cy="6969"/>
              </a:xfrm>
              <a:custGeom>
                <a:avLst/>
                <a:gdLst>
                  <a:gd name="connsiteX0" fmla="*/ 55754 w 55754"/>
                  <a:gd name="connsiteY0" fmla="*/ 0 h 6969"/>
                  <a:gd name="connsiteX1" fmla="*/ 0 w 55754"/>
                  <a:gd name="connsiteY1" fmla="*/ 0 h 6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754" h="6969">
                    <a:moveTo>
                      <a:pt x="55754" y="0"/>
                    </a:moveTo>
                    <a:lnTo>
                      <a:pt x="0" y="0"/>
                    </a:lnTo>
                  </a:path>
                </a:pathLst>
              </a:custGeom>
              <a:ln w="8890" cap="flat">
                <a:solidFill>
                  <a:srgbClr val="1D2D1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57" name="手繪多邊形: 圖案 56">
                <a:extLst>
                  <a:ext uri="{FF2B5EF4-FFF2-40B4-BE49-F238E27FC236}">
                    <a16:creationId xmlns:a16="http://schemas.microsoft.com/office/drawing/2014/main" id="{B99C6DF3-B377-4B47-A49C-F05FF8ED86A8}"/>
                  </a:ext>
                </a:extLst>
              </p:cNvPr>
              <p:cNvSpPr/>
              <p:nvPr/>
            </p:nvSpPr>
            <p:spPr>
              <a:xfrm>
                <a:off x="3896592" y="4379688"/>
                <a:ext cx="55754" cy="6969"/>
              </a:xfrm>
              <a:custGeom>
                <a:avLst/>
                <a:gdLst>
                  <a:gd name="connsiteX0" fmla="*/ 55754 w 55754"/>
                  <a:gd name="connsiteY0" fmla="*/ 0 h 6969"/>
                  <a:gd name="connsiteX1" fmla="*/ 0 w 55754"/>
                  <a:gd name="connsiteY1" fmla="*/ 0 h 6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754" h="6969">
                    <a:moveTo>
                      <a:pt x="55754" y="0"/>
                    </a:moveTo>
                    <a:lnTo>
                      <a:pt x="0" y="0"/>
                    </a:lnTo>
                  </a:path>
                </a:pathLst>
              </a:custGeom>
              <a:ln w="8890" cap="flat">
                <a:solidFill>
                  <a:srgbClr val="1D2D1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58" name="手繪多邊形: 圖案 57">
                <a:extLst>
                  <a:ext uri="{FF2B5EF4-FFF2-40B4-BE49-F238E27FC236}">
                    <a16:creationId xmlns:a16="http://schemas.microsoft.com/office/drawing/2014/main" id="{B077B2A9-A8B4-4C09-8FD2-3D33C4860085}"/>
                  </a:ext>
                </a:extLst>
              </p:cNvPr>
              <p:cNvSpPr/>
              <p:nvPr/>
            </p:nvSpPr>
            <p:spPr>
              <a:xfrm>
                <a:off x="3896592" y="4429867"/>
                <a:ext cx="55754" cy="6969"/>
              </a:xfrm>
              <a:custGeom>
                <a:avLst/>
                <a:gdLst>
                  <a:gd name="connsiteX0" fmla="*/ 55754 w 55754"/>
                  <a:gd name="connsiteY0" fmla="*/ 0 h 6969"/>
                  <a:gd name="connsiteX1" fmla="*/ 0 w 55754"/>
                  <a:gd name="connsiteY1" fmla="*/ 0 h 6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754" h="6969">
                    <a:moveTo>
                      <a:pt x="55754" y="0"/>
                    </a:moveTo>
                    <a:lnTo>
                      <a:pt x="0" y="0"/>
                    </a:lnTo>
                  </a:path>
                </a:pathLst>
              </a:custGeom>
              <a:ln w="8890" cap="flat">
                <a:solidFill>
                  <a:srgbClr val="1D2D1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45" name="圖形 26">
              <a:extLst>
                <a:ext uri="{FF2B5EF4-FFF2-40B4-BE49-F238E27FC236}">
                  <a16:creationId xmlns:a16="http://schemas.microsoft.com/office/drawing/2014/main" id="{AED98ED7-561B-4ED8-9EB7-100128093722}"/>
                </a:ext>
              </a:extLst>
            </p:cNvPr>
            <p:cNvGrpSpPr/>
            <p:nvPr/>
          </p:nvGrpSpPr>
          <p:grpSpPr>
            <a:xfrm>
              <a:off x="3534888" y="4279330"/>
              <a:ext cx="55057" cy="157506"/>
              <a:chOff x="3534888" y="4279330"/>
              <a:chExt cx="55057" cy="157506"/>
            </a:xfrm>
          </p:grpSpPr>
          <p:sp>
            <p:nvSpPr>
              <p:cNvPr id="51" name="手繪多邊形: 圖案 50">
                <a:extLst>
                  <a:ext uri="{FF2B5EF4-FFF2-40B4-BE49-F238E27FC236}">
                    <a16:creationId xmlns:a16="http://schemas.microsoft.com/office/drawing/2014/main" id="{5555E291-FE7B-4BC5-BEC5-8CE1DEFA06BC}"/>
                  </a:ext>
                </a:extLst>
              </p:cNvPr>
              <p:cNvSpPr/>
              <p:nvPr/>
            </p:nvSpPr>
            <p:spPr>
              <a:xfrm>
                <a:off x="3534888" y="4279330"/>
                <a:ext cx="55057" cy="6969"/>
              </a:xfrm>
              <a:custGeom>
                <a:avLst/>
                <a:gdLst>
                  <a:gd name="connsiteX0" fmla="*/ 55057 w 55057"/>
                  <a:gd name="connsiteY0" fmla="*/ 0 h 6969"/>
                  <a:gd name="connsiteX1" fmla="*/ 0 w 55057"/>
                  <a:gd name="connsiteY1" fmla="*/ 0 h 6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057" h="6969">
                    <a:moveTo>
                      <a:pt x="55057" y="0"/>
                    </a:moveTo>
                    <a:lnTo>
                      <a:pt x="0" y="0"/>
                    </a:lnTo>
                  </a:path>
                </a:pathLst>
              </a:custGeom>
              <a:ln w="8890" cap="flat">
                <a:solidFill>
                  <a:srgbClr val="1D2D1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52" name="手繪多邊形: 圖案 51">
                <a:extLst>
                  <a:ext uri="{FF2B5EF4-FFF2-40B4-BE49-F238E27FC236}">
                    <a16:creationId xmlns:a16="http://schemas.microsoft.com/office/drawing/2014/main" id="{7FB68FA6-AE0F-473D-9A36-25CC82E60B55}"/>
                  </a:ext>
                </a:extLst>
              </p:cNvPr>
              <p:cNvSpPr/>
              <p:nvPr/>
            </p:nvSpPr>
            <p:spPr>
              <a:xfrm>
                <a:off x="3534888" y="4329509"/>
                <a:ext cx="55057" cy="6969"/>
              </a:xfrm>
              <a:custGeom>
                <a:avLst/>
                <a:gdLst>
                  <a:gd name="connsiteX0" fmla="*/ 55057 w 55057"/>
                  <a:gd name="connsiteY0" fmla="*/ 0 h 6969"/>
                  <a:gd name="connsiteX1" fmla="*/ 0 w 55057"/>
                  <a:gd name="connsiteY1" fmla="*/ 0 h 6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057" h="6969">
                    <a:moveTo>
                      <a:pt x="55057" y="0"/>
                    </a:moveTo>
                    <a:lnTo>
                      <a:pt x="0" y="0"/>
                    </a:lnTo>
                  </a:path>
                </a:pathLst>
              </a:custGeom>
              <a:ln w="8890" cap="flat">
                <a:solidFill>
                  <a:srgbClr val="1D2D1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53" name="手繪多邊形: 圖案 52">
                <a:extLst>
                  <a:ext uri="{FF2B5EF4-FFF2-40B4-BE49-F238E27FC236}">
                    <a16:creationId xmlns:a16="http://schemas.microsoft.com/office/drawing/2014/main" id="{39D88465-B880-48FE-8672-A9ECF7B1D631}"/>
                  </a:ext>
                </a:extLst>
              </p:cNvPr>
              <p:cNvSpPr/>
              <p:nvPr/>
            </p:nvSpPr>
            <p:spPr>
              <a:xfrm>
                <a:off x="3534888" y="4379688"/>
                <a:ext cx="55057" cy="6969"/>
              </a:xfrm>
              <a:custGeom>
                <a:avLst/>
                <a:gdLst>
                  <a:gd name="connsiteX0" fmla="*/ 55057 w 55057"/>
                  <a:gd name="connsiteY0" fmla="*/ 0 h 6969"/>
                  <a:gd name="connsiteX1" fmla="*/ 0 w 55057"/>
                  <a:gd name="connsiteY1" fmla="*/ 0 h 6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057" h="6969">
                    <a:moveTo>
                      <a:pt x="55057" y="0"/>
                    </a:moveTo>
                    <a:lnTo>
                      <a:pt x="0" y="0"/>
                    </a:lnTo>
                  </a:path>
                </a:pathLst>
              </a:custGeom>
              <a:ln w="8890" cap="flat">
                <a:solidFill>
                  <a:srgbClr val="1D2D1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54" name="手繪多邊形: 圖案 53">
                <a:extLst>
                  <a:ext uri="{FF2B5EF4-FFF2-40B4-BE49-F238E27FC236}">
                    <a16:creationId xmlns:a16="http://schemas.microsoft.com/office/drawing/2014/main" id="{DCFCCF62-A02B-4012-ADDF-96D2F07E4232}"/>
                  </a:ext>
                </a:extLst>
              </p:cNvPr>
              <p:cNvSpPr/>
              <p:nvPr/>
            </p:nvSpPr>
            <p:spPr>
              <a:xfrm>
                <a:off x="3534888" y="4429867"/>
                <a:ext cx="55057" cy="6969"/>
              </a:xfrm>
              <a:custGeom>
                <a:avLst/>
                <a:gdLst>
                  <a:gd name="connsiteX0" fmla="*/ 55057 w 55057"/>
                  <a:gd name="connsiteY0" fmla="*/ 0 h 6969"/>
                  <a:gd name="connsiteX1" fmla="*/ 0 w 55057"/>
                  <a:gd name="connsiteY1" fmla="*/ 0 h 6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057" h="6969">
                    <a:moveTo>
                      <a:pt x="55057" y="0"/>
                    </a:moveTo>
                    <a:lnTo>
                      <a:pt x="0" y="0"/>
                    </a:lnTo>
                  </a:path>
                </a:pathLst>
              </a:custGeom>
              <a:ln w="8890" cap="flat">
                <a:solidFill>
                  <a:srgbClr val="1D2D1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46" name="圖形 26">
              <a:extLst>
                <a:ext uri="{FF2B5EF4-FFF2-40B4-BE49-F238E27FC236}">
                  <a16:creationId xmlns:a16="http://schemas.microsoft.com/office/drawing/2014/main" id="{CED6D4A3-242F-45CB-9259-58E93D2C7494}"/>
                </a:ext>
              </a:extLst>
            </p:cNvPr>
            <p:cNvGrpSpPr/>
            <p:nvPr/>
          </p:nvGrpSpPr>
          <p:grpSpPr>
            <a:xfrm>
              <a:off x="3633154" y="4315571"/>
              <a:ext cx="216744" cy="74571"/>
              <a:chOff x="3633154" y="4315571"/>
              <a:chExt cx="216744" cy="74571"/>
            </a:xfrm>
            <a:solidFill>
              <a:srgbClr val="B1262B"/>
            </a:solidFill>
          </p:grpSpPr>
          <p:sp>
            <p:nvSpPr>
              <p:cNvPr id="48" name="手繪多邊形: 圖案 47">
                <a:extLst>
                  <a:ext uri="{FF2B5EF4-FFF2-40B4-BE49-F238E27FC236}">
                    <a16:creationId xmlns:a16="http://schemas.microsoft.com/office/drawing/2014/main" id="{EA2A1E37-9F10-4F23-895A-B6818F495482}"/>
                  </a:ext>
                </a:extLst>
              </p:cNvPr>
              <p:cNvSpPr/>
              <p:nvPr/>
            </p:nvSpPr>
            <p:spPr>
              <a:xfrm>
                <a:off x="3633154" y="4315571"/>
                <a:ext cx="67601" cy="73874"/>
              </a:xfrm>
              <a:custGeom>
                <a:avLst/>
                <a:gdLst>
                  <a:gd name="connsiteX0" fmla="*/ 31362 w 67601"/>
                  <a:gd name="connsiteY0" fmla="*/ 30665 h 73874"/>
                  <a:gd name="connsiteX1" fmla="*/ 67602 w 67601"/>
                  <a:gd name="connsiteY1" fmla="*/ 30665 h 73874"/>
                  <a:gd name="connsiteX2" fmla="*/ 67602 w 67601"/>
                  <a:gd name="connsiteY2" fmla="*/ 73874 h 73874"/>
                  <a:gd name="connsiteX3" fmla="*/ 34149 w 67601"/>
                  <a:gd name="connsiteY3" fmla="*/ 73874 h 73874"/>
                  <a:gd name="connsiteX4" fmla="*/ 20908 w 67601"/>
                  <a:gd name="connsiteY4" fmla="*/ 72480 h 73874"/>
                  <a:gd name="connsiteX5" fmla="*/ 11848 w 67601"/>
                  <a:gd name="connsiteY5" fmla="*/ 68299 h 73874"/>
                  <a:gd name="connsiteX6" fmla="*/ 0 w 67601"/>
                  <a:gd name="connsiteY6" fmla="*/ 37634 h 73874"/>
                  <a:gd name="connsiteX7" fmla="*/ 5575 w 67601"/>
                  <a:gd name="connsiteY7" fmla="*/ 13939 h 73874"/>
                  <a:gd name="connsiteX8" fmla="*/ 16726 w 67601"/>
                  <a:gd name="connsiteY8" fmla="*/ 3485 h 73874"/>
                  <a:gd name="connsiteX9" fmla="*/ 34846 w 67601"/>
                  <a:gd name="connsiteY9" fmla="*/ 0 h 73874"/>
                  <a:gd name="connsiteX10" fmla="*/ 66905 w 67601"/>
                  <a:gd name="connsiteY10" fmla="*/ 0 h 73874"/>
                  <a:gd name="connsiteX11" fmla="*/ 66905 w 67601"/>
                  <a:gd name="connsiteY11" fmla="*/ 13242 h 73874"/>
                  <a:gd name="connsiteX12" fmla="*/ 36240 w 67601"/>
                  <a:gd name="connsiteY12" fmla="*/ 13242 h 73874"/>
                  <a:gd name="connsiteX13" fmla="*/ 21605 w 67601"/>
                  <a:gd name="connsiteY13" fmla="*/ 17423 h 73874"/>
                  <a:gd name="connsiteX14" fmla="*/ 16029 w 67601"/>
                  <a:gd name="connsiteY14" fmla="*/ 35543 h 73874"/>
                  <a:gd name="connsiteX15" fmla="*/ 17423 w 67601"/>
                  <a:gd name="connsiteY15" fmla="*/ 47391 h 73874"/>
                  <a:gd name="connsiteX16" fmla="*/ 20908 w 67601"/>
                  <a:gd name="connsiteY16" fmla="*/ 55754 h 73874"/>
                  <a:gd name="connsiteX17" fmla="*/ 26483 w 67601"/>
                  <a:gd name="connsiteY17" fmla="*/ 59239 h 73874"/>
                  <a:gd name="connsiteX18" fmla="*/ 35543 w 67601"/>
                  <a:gd name="connsiteY18" fmla="*/ 60633 h 73874"/>
                  <a:gd name="connsiteX19" fmla="*/ 49482 w 67601"/>
                  <a:gd name="connsiteY19" fmla="*/ 60633 h 73874"/>
                  <a:gd name="connsiteX20" fmla="*/ 49482 w 67601"/>
                  <a:gd name="connsiteY20" fmla="*/ 43209 h 73874"/>
                  <a:gd name="connsiteX21" fmla="*/ 29271 w 67601"/>
                  <a:gd name="connsiteY21" fmla="*/ 43209 h 73874"/>
                  <a:gd name="connsiteX22" fmla="*/ 29271 w 67601"/>
                  <a:gd name="connsiteY22" fmla="*/ 30665 h 73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7601" h="73874">
                    <a:moveTo>
                      <a:pt x="31362" y="30665"/>
                    </a:moveTo>
                    <a:lnTo>
                      <a:pt x="67602" y="30665"/>
                    </a:lnTo>
                    <a:lnTo>
                      <a:pt x="67602" y="73874"/>
                    </a:lnTo>
                    <a:lnTo>
                      <a:pt x="34149" y="73874"/>
                    </a:lnTo>
                    <a:cubicBezTo>
                      <a:pt x="28574" y="73874"/>
                      <a:pt x="23696" y="73177"/>
                      <a:pt x="20908" y="72480"/>
                    </a:cubicBezTo>
                    <a:cubicBezTo>
                      <a:pt x="18120" y="71783"/>
                      <a:pt x="14635" y="70390"/>
                      <a:pt x="11848" y="68299"/>
                    </a:cubicBezTo>
                    <a:cubicBezTo>
                      <a:pt x="4182" y="62026"/>
                      <a:pt x="0" y="52270"/>
                      <a:pt x="0" y="37634"/>
                    </a:cubicBezTo>
                    <a:cubicBezTo>
                      <a:pt x="0" y="27877"/>
                      <a:pt x="2091" y="20211"/>
                      <a:pt x="5575" y="13939"/>
                    </a:cubicBezTo>
                    <a:cubicBezTo>
                      <a:pt x="8363" y="9060"/>
                      <a:pt x="11848" y="5575"/>
                      <a:pt x="16726" y="3485"/>
                    </a:cubicBezTo>
                    <a:cubicBezTo>
                      <a:pt x="21605" y="1394"/>
                      <a:pt x="27877" y="0"/>
                      <a:pt x="34846" y="0"/>
                    </a:cubicBezTo>
                    <a:lnTo>
                      <a:pt x="66905" y="0"/>
                    </a:lnTo>
                    <a:lnTo>
                      <a:pt x="66905" y="13242"/>
                    </a:lnTo>
                    <a:lnTo>
                      <a:pt x="36240" y="13242"/>
                    </a:lnTo>
                    <a:cubicBezTo>
                      <a:pt x="29968" y="13242"/>
                      <a:pt x="25089" y="14635"/>
                      <a:pt x="21605" y="17423"/>
                    </a:cubicBezTo>
                    <a:cubicBezTo>
                      <a:pt x="18120" y="20908"/>
                      <a:pt x="16029" y="27180"/>
                      <a:pt x="16029" y="35543"/>
                    </a:cubicBezTo>
                    <a:cubicBezTo>
                      <a:pt x="16029" y="39725"/>
                      <a:pt x="16726" y="43906"/>
                      <a:pt x="17423" y="47391"/>
                    </a:cubicBezTo>
                    <a:cubicBezTo>
                      <a:pt x="18120" y="50876"/>
                      <a:pt x="19514" y="53663"/>
                      <a:pt x="20908" y="55754"/>
                    </a:cubicBezTo>
                    <a:cubicBezTo>
                      <a:pt x="22302" y="57148"/>
                      <a:pt x="24392" y="58542"/>
                      <a:pt x="26483" y="59239"/>
                    </a:cubicBezTo>
                    <a:cubicBezTo>
                      <a:pt x="29271" y="59936"/>
                      <a:pt x="32059" y="60633"/>
                      <a:pt x="35543" y="60633"/>
                    </a:cubicBezTo>
                    <a:lnTo>
                      <a:pt x="49482" y="60633"/>
                    </a:lnTo>
                    <a:lnTo>
                      <a:pt x="49482" y="43209"/>
                    </a:lnTo>
                    <a:lnTo>
                      <a:pt x="29271" y="43209"/>
                    </a:lnTo>
                    <a:lnTo>
                      <a:pt x="29271" y="30665"/>
                    </a:lnTo>
                    <a:close/>
                  </a:path>
                </a:pathLst>
              </a:custGeom>
              <a:solidFill>
                <a:srgbClr val="1D2D1E"/>
              </a:solidFill>
              <a:ln w="68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9" name="手繪多邊形: 圖案 48">
                <a:extLst>
                  <a:ext uri="{FF2B5EF4-FFF2-40B4-BE49-F238E27FC236}">
                    <a16:creationId xmlns:a16="http://schemas.microsoft.com/office/drawing/2014/main" id="{7FCDC98D-13BC-43CB-AEB1-8E732F0B6375}"/>
                  </a:ext>
                </a:extLst>
              </p:cNvPr>
              <p:cNvSpPr/>
              <p:nvPr/>
            </p:nvSpPr>
            <p:spPr>
              <a:xfrm>
                <a:off x="3712604" y="4316268"/>
                <a:ext cx="65511" cy="73177"/>
              </a:xfrm>
              <a:custGeom>
                <a:avLst/>
                <a:gdLst>
                  <a:gd name="connsiteX0" fmla="*/ 15332 w 65511"/>
                  <a:gd name="connsiteY0" fmla="*/ 47391 h 73177"/>
                  <a:gd name="connsiteX1" fmla="*/ 15332 w 65511"/>
                  <a:gd name="connsiteY1" fmla="*/ 73177 h 73177"/>
                  <a:gd name="connsiteX2" fmla="*/ 0 w 65511"/>
                  <a:gd name="connsiteY2" fmla="*/ 73177 h 73177"/>
                  <a:gd name="connsiteX3" fmla="*/ 0 w 65511"/>
                  <a:gd name="connsiteY3" fmla="*/ 0 h 73177"/>
                  <a:gd name="connsiteX4" fmla="*/ 36937 w 65511"/>
                  <a:gd name="connsiteY4" fmla="*/ 0 h 73177"/>
                  <a:gd name="connsiteX5" fmla="*/ 51573 w 65511"/>
                  <a:gd name="connsiteY5" fmla="*/ 1394 h 73177"/>
                  <a:gd name="connsiteX6" fmla="*/ 62723 w 65511"/>
                  <a:gd name="connsiteY6" fmla="*/ 11151 h 73177"/>
                  <a:gd name="connsiteX7" fmla="*/ 65511 w 65511"/>
                  <a:gd name="connsiteY7" fmla="*/ 23696 h 73177"/>
                  <a:gd name="connsiteX8" fmla="*/ 63420 w 65511"/>
                  <a:gd name="connsiteY8" fmla="*/ 34149 h 73177"/>
                  <a:gd name="connsiteX9" fmla="*/ 57845 w 65511"/>
                  <a:gd name="connsiteY9" fmla="*/ 42513 h 73177"/>
                  <a:gd name="connsiteX10" fmla="*/ 50876 w 65511"/>
                  <a:gd name="connsiteY10" fmla="*/ 46694 h 73177"/>
                  <a:gd name="connsiteX11" fmla="*/ 40422 w 65511"/>
                  <a:gd name="connsiteY11" fmla="*/ 48088 h 73177"/>
                  <a:gd name="connsiteX12" fmla="*/ 15332 w 65511"/>
                  <a:gd name="connsiteY12" fmla="*/ 48088 h 73177"/>
                  <a:gd name="connsiteX13" fmla="*/ 15332 w 65511"/>
                  <a:gd name="connsiteY13" fmla="*/ 34846 h 73177"/>
                  <a:gd name="connsiteX14" fmla="*/ 36937 w 65511"/>
                  <a:gd name="connsiteY14" fmla="*/ 34846 h 73177"/>
                  <a:gd name="connsiteX15" fmla="*/ 45300 w 65511"/>
                  <a:gd name="connsiteY15" fmla="*/ 32756 h 73177"/>
                  <a:gd name="connsiteX16" fmla="*/ 48785 w 65511"/>
                  <a:gd name="connsiteY16" fmla="*/ 22999 h 73177"/>
                  <a:gd name="connsiteX17" fmla="*/ 43209 w 65511"/>
                  <a:gd name="connsiteY17" fmla="*/ 13242 h 73177"/>
                  <a:gd name="connsiteX18" fmla="*/ 36937 w 65511"/>
                  <a:gd name="connsiteY18" fmla="*/ 12545 h 73177"/>
                  <a:gd name="connsiteX19" fmla="*/ 15332 w 65511"/>
                  <a:gd name="connsiteY19" fmla="*/ 12545 h 73177"/>
                  <a:gd name="connsiteX20" fmla="*/ 15332 w 65511"/>
                  <a:gd name="connsiteY20" fmla="*/ 34846 h 73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5511" h="73177">
                    <a:moveTo>
                      <a:pt x="15332" y="47391"/>
                    </a:moveTo>
                    <a:lnTo>
                      <a:pt x="15332" y="73177"/>
                    </a:lnTo>
                    <a:lnTo>
                      <a:pt x="0" y="73177"/>
                    </a:lnTo>
                    <a:lnTo>
                      <a:pt x="0" y="0"/>
                    </a:lnTo>
                    <a:lnTo>
                      <a:pt x="36937" y="0"/>
                    </a:lnTo>
                    <a:cubicBezTo>
                      <a:pt x="43906" y="0"/>
                      <a:pt x="48088" y="697"/>
                      <a:pt x="51573" y="1394"/>
                    </a:cubicBezTo>
                    <a:cubicBezTo>
                      <a:pt x="56451" y="2788"/>
                      <a:pt x="59936" y="6272"/>
                      <a:pt x="62723" y="11151"/>
                    </a:cubicBezTo>
                    <a:cubicBezTo>
                      <a:pt x="64814" y="14635"/>
                      <a:pt x="65511" y="18817"/>
                      <a:pt x="65511" y="23696"/>
                    </a:cubicBezTo>
                    <a:cubicBezTo>
                      <a:pt x="65511" y="27180"/>
                      <a:pt x="64814" y="30665"/>
                      <a:pt x="63420" y="34149"/>
                    </a:cubicBezTo>
                    <a:cubicBezTo>
                      <a:pt x="62026" y="37634"/>
                      <a:pt x="59936" y="40422"/>
                      <a:pt x="57845" y="42513"/>
                    </a:cubicBezTo>
                    <a:cubicBezTo>
                      <a:pt x="55754" y="44603"/>
                      <a:pt x="53663" y="45997"/>
                      <a:pt x="50876" y="46694"/>
                    </a:cubicBezTo>
                    <a:cubicBezTo>
                      <a:pt x="48088" y="47391"/>
                      <a:pt x="45300" y="48088"/>
                      <a:pt x="40422" y="48088"/>
                    </a:cubicBezTo>
                    <a:lnTo>
                      <a:pt x="15332" y="48088"/>
                    </a:lnTo>
                    <a:close/>
                    <a:moveTo>
                      <a:pt x="15332" y="34846"/>
                    </a:moveTo>
                    <a:lnTo>
                      <a:pt x="36937" y="34846"/>
                    </a:lnTo>
                    <a:cubicBezTo>
                      <a:pt x="40422" y="34846"/>
                      <a:pt x="43209" y="34149"/>
                      <a:pt x="45300" y="32756"/>
                    </a:cubicBezTo>
                    <a:cubicBezTo>
                      <a:pt x="47391" y="30665"/>
                      <a:pt x="48785" y="27877"/>
                      <a:pt x="48785" y="22999"/>
                    </a:cubicBezTo>
                    <a:cubicBezTo>
                      <a:pt x="48785" y="18120"/>
                      <a:pt x="46694" y="14635"/>
                      <a:pt x="43209" y="13242"/>
                    </a:cubicBezTo>
                    <a:cubicBezTo>
                      <a:pt x="41816" y="12545"/>
                      <a:pt x="39725" y="12545"/>
                      <a:pt x="36937" y="12545"/>
                    </a:cubicBezTo>
                    <a:lnTo>
                      <a:pt x="15332" y="12545"/>
                    </a:lnTo>
                    <a:lnTo>
                      <a:pt x="15332" y="34846"/>
                    </a:lnTo>
                    <a:close/>
                  </a:path>
                </a:pathLst>
              </a:custGeom>
              <a:solidFill>
                <a:srgbClr val="1D2D1E"/>
              </a:solidFill>
              <a:ln w="68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50" name="手繪多邊形: 圖案 49">
                <a:extLst>
                  <a:ext uri="{FF2B5EF4-FFF2-40B4-BE49-F238E27FC236}">
                    <a16:creationId xmlns:a16="http://schemas.microsoft.com/office/drawing/2014/main" id="{C0636A53-6392-4B92-8523-4B8D4AD83AC7}"/>
                  </a:ext>
                </a:extLst>
              </p:cNvPr>
              <p:cNvSpPr/>
              <p:nvPr/>
            </p:nvSpPr>
            <p:spPr>
              <a:xfrm>
                <a:off x="3785084" y="4315571"/>
                <a:ext cx="64814" cy="74571"/>
              </a:xfrm>
              <a:custGeom>
                <a:avLst/>
                <a:gdLst>
                  <a:gd name="connsiteX0" fmla="*/ 16726 w 64814"/>
                  <a:gd name="connsiteY0" fmla="*/ 697 h 74571"/>
                  <a:gd name="connsiteX1" fmla="*/ 16726 w 64814"/>
                  <a:gd name="connsiteY1" fmla="*/ 44603 h 74571"/>
                  <a:gd name="connsiteX2" fmla="*/ 17423 w 64814"/>
                  <a:gd name="connsiteY2" fmla="*/ 52966 h 74571"/>
                  <a:gd name="connsiteX3" fmla="*/ 20211 w 64814"/>
                  <a:gd name="connsiteY3" fmla="*/ 57845 h 74571"/>
                  <a:gd name="connsiteX4" fmla="*/ 33452 w 64814"/>
                  <a:gd name="connsiteY4" fmla="*/ 62723 h 74571"/>
                  <a:gd name="connsiteX5" fmla="*/ 42513 w 64814"/>
                  <a:gd name="connsiteY5" fmla="*/ 60633 h 74571"/>
                  <a:gd name="connsiteX6" fmla="*/ 48088 w 64814"/>
                  <a:gd name="connsiteY6" fmla="*/ 55754 h 74571"/>
                  <a:gd name="connsiteX7" fmla="*/ 49482 w 64814"/>
                  <a:gd name="connsiteY7" fmla="*/ 44603 h 74571"/>
                  <a:gd name="connsiteX8" fmla="*/ 49482 w 64814"/>
                  <a:gd name="connsiteY8" fmla="*/ 697 h 74571"/>
                  <a:gd name="connsiteX9" fmla="*/ 64814 w 64814"/>
                  <a:gd name="connsiteY9" fmla="*/ 697 h 74571"/>
                  <a:gd name="connsiteX10" fmla="*/ 64814 w 64814"/>
                  <a:gd name="connsiteY10" fmla="*/ 43906 h 74571"/>
                  <a:gd name="connsiteX11" fmla="*/ 62723 w 64814"/>
                  <a:gd name="connsiteY11" fmla="*/ 57845 h 74571"/>
                  <a:gd name="connsiteX12" fmla="*/ 57148 w 64814"/>
                  <a:gd name="connsiteY12" fmla="*/ 66905 h 74571"/>
                  <a:gd name="connsiteX13" fmla="*/ 32059 w 64814"/>
                  <a:gd name="connsiteY13" fmla="*/ 74571 h 74571"/>
                  <a:gd name="connsiteX14" fmla="*/ 6969 w 64814"/>
                  <a:gd name="connsiteY14" fmla="*/ 66905 h 74571"/>
                  <a:gd name="connsiteX15" fmla="*/ 1394 w 64814"/>
                  <a:gd name="connsiteY15" fmla="*/ 57845 h 74571"/>
                  <a:gd name="connsiteX16" fmla="*/ 0 w 64814"/>
                  <a:gd name="connsiteY16" fmla="*/ 44603 h 74571"/>
                  <a:gd name="connsiteX17" fmla="*/ 0 w 64814"/>
                  <a:gd name="connsiteY17" fmla="*/ 0 h 74571"/>
                  <a:gd name="connsiteX18" fmla="*/ 16726 w 64814"/>
                  <a:gd name="connsiteY18" fmla="*/ 0 h 74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4814" h="74571">
                    <a:moveTo>
                      <a:pt x="16726" y="697"/>
                    </a:moveTo>
                    <a:lnTo>
                      <a:pt x="16726" y="44603"/>
                    </a:lnTo>
                    <a:cubicBezTo>
                      <a:pt x="16726" y="48088"/>
                      <a:pt x="16726" y="50876"/>
                      <a:pt x="17423" y="52966"/>
                    </a:cubicBezTo>
                    <a:cubicBezTo>
                      <a:pt x="18120" y="55057"/>
                      <a:pt x="18817" y="56451"/>
                      <a:pt x="20211" y="57845"/>
                    </a:cubicBezTo>
                    <a:cubicBezTo>
                      <a:pt x="22999" y="60633"/>
                      <a:pt x="27877" y="62723"/>
                      <a:pt x="33452" y="62723"/>
                    </a:cubicBezTo>
                    <a:cubicBezTo>
                      <a:pt x="36937" y="62723"/>
                      <a:pt x="39725" y="62026"/>
                      <a:pt x="42513" y="60633"/>
                    </a:cubicBezTo>
                    <a:cubicBezTo>
                      <a:pt x="45300" y="59239"/>
                      <a:pt x="46694" y="57845"/>
                      <a:pt x="48088" y="55754"/>
                    </a:cubicBezTo>
                    <a:cubicBezTo>
                      <a:pt x="49482" y="53663"/>
                      <a:pt x="49482" y="50179"/>
                      <a:pt x="49482" y="44603"/>
                    </a:cubicBezTo>
                    <a:lnTo>
                      <a:pt x="49482" y="697"/>
                    </a:lnTo>
                    <a:lnTo>
                      <a:pt x="64814" y="697"/>
                    </a:lnTo>
                    <a:lnTo>
                      <a:pt x="64814" y="43906"/>
                    </a:lnTo>
                    <a:cubicBezTo>
                      <a:pt x="64814" y="49482"/>
                      <a:pt x="64117" y="54360"/>
                      <a:pt x="62723" y="57845"/>
                    </a:cubicBezTo>
                    <a:cubicBezTo>
                      <a:pt x="61330" y="61330"/>
                      <a:pt x="59936" y="64814"/>
                      <a:pt x="57148" y="66905"/>
                    </a:cubicBezTo>
                    <a:cubicBezTo>
                      <a:pt x="51573" y="71783"/>
                      <a:pt x="43209" y="74571"/>
                      <a:pt x="32059" y="74571"/>
                    </a:cubicBezTo>
                    <a:cubicBezTo>
                      <a:pt x="20908" y="74571"/>
                      <a:pt x="12545" y="71783"/>
                      <a:pt x="6969" y="66905"/>
                    </a:cubicBezTo>
                    <a:cubicBezTo>
                      <a:pt x="4182" y="64117"/>
                      <a:pt x="2091" y="61330"/>
                      <a:pt x="1394" y="57845"/>
                    </a:cubicBezTo>
                    <a:cubicBezTo>
                      <a:pt x="0" y="54360"/>
                      <a:pt x="0" y="50179"/>
                      <a:pt x="0" y="44603"/>
                    </a:cubicBezTo>
                    <a:lnTo>
                      <a:pt x="0" y="0"/>
                    </a:lnTo>
                    <a:lnTo>
                      <a:pt x="16726" y="0"/>
                    </a:lnTo>
                    <a:close/>
                  </a:path>
                </a:pathLst>
              </a:custGeom>
              <a:solidFill>
                <a:srgbClr val="1D2D1E"/>
              </a:solidFill>
              <a:ln w="68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47" name="手繪多邊形: 圖案 46">
              <a:extLst>
                <a:ext uri="{FF2B5EF4-FFF2-40B4-BE49-F238E27FC236}">
                  <a16:creationId xmlns:a16="http://schemas.microsoft.com/office/drawing/2014/main" id="{14FC9441-4456-496A-B6E8-67F2CD47C02B}"/>
                </a:ext>
              </a:extLst>
            </p:cNvPr>
            <p:cNvSpPr/>
            <p:nvPr/>
          </p:nvSpPr>
          <p:spPr>
            <a:xfrm>
              <a:off x="3610156" y="4222182"/>
              <a:ext cx="264832" cy="264832"/>
            </a:xfrm>
            <a:custGeom>
              <a:avLst/>
              <a:gdLst>
                <a:gd name="connsiteX0" fmla="*/ 244621 w 264832"/>
                <a:gd name="connsiteY0" fmla="*/ 0 h 264832"/>
                <a:gd name="connsiteX1" fmla="*/ 20211 w 264832"/>
                <a:gd name="connsiteY1" fmla="*/ 0 h 264832"/>
                <a:gd name="connsiteX2" fmla="*/ 0 w 264832"/>
                <a:gd name="connsiteY2" fmla="*/ 20211 h 264832"/>
                <a:gd name="connsiteX3" fmla="*/ 0 w 264832"/>
                <a:gd name="connsiteY3" fmla="*/ 244621 h 264832"/>
                <a:gd name="connsiteX4" fmla="*/ 20211 w 264832"/>
                <a:gd name="connsiteY4" fmla="*/ 264832 h 264832"/>
                <a:gd name="connsiteX5" fmla="*/ 244621 w 264832"/>
                <a:gd name="connsiteY5" fmla="*/ 264832 h 264832"/>
                <a:gd name="connsiteX6" fmla="*/ 264832 w 264832"/>
                <a:gd name="connsiteY6" fmla="*/ 244621 h 264832"/>
                <a:gd name="connsiteX7" fmla="*/ 264832 w 264832"/>
                <a:gd name="connsiteY7" fmla="*/ 20211 h 264832"/>
                <a:gd name="connsiteX8" fmla="*/ 244621 w 264832"/>
                <a:gd name="connsiteY8" fmla="*/ 0 h 26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4832" h="264832">
                  <a:moveTo>
                    <a:pt x="244621" y="0"/>
                  </a:moveTo>
                  <a:lnTo>
                    <a:pt x="20211" y="0"/>
                  </a:lnTo>
                  <a:cubicBezTo>
                    <a:pt x="9060" y="0"/>
                    <a:pt x="0" y="9060"/>
                    <a:pt x="0" y="20211"/>
                  </a:cubicBezTo>
                  <a:lnTo>
                    <a:pt x="0" y="244621"/>
                  </a:lnTo>
                  <a:cubicBezTo>
                    <a:pt x="0" y="255772"/>
                    <a:pt x="9060" y="264832"/>
                    <a:pt x="20211" y="264832"/>
                  </a:cubicBezTo>
                  <a:lnTo>
                    <a:pt x="244621" y="264832"/>
                  </a:lnTo>
                  <a:cubicBezTo>
                    <a:pt x="255772" y="264832"/>
                    <a:pt x="264832" y="255772"/>
                    <a:pt x="264832" y="244621"/>
                  </a:cubicBezTo>
                  <a:lnTo>
                    <a:pt x="264832" y="20211"/>
                  </a:lnTo>
                  <a:cubicBezTo>
                    <a:pt x="264135" y="9060"/>
                    <a:pt x="255075" y="0"/>
                    <a:pt x="244621" y="0"/>
                  </a:cubicBezTo>
                  <a:close/>
                </a:path>
              </a:pathLst>
            </a:custGeom>
            <a:noFill/>
            <a:ln w="12700" cap="flat">
              <a:solidFill>
                <a:srgbClr val="1D2D1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4" name="手繪多邊形: 圖案 13">
            <a:extLst>
              <a:ext uri="{FF2B5EF4-FFF2-40B4-BE49-F238E27FC236}">
                <a16:creationId xmlns:a16="http://schemas.microsoft.com/office/drawing/2014/main" id="{CEBD362D-821D-40DC-ACA2-F7D9CE786ABD}"/>
              </a:ext>
            </a:extLst>
          </p:cNvPr>
          <p:cNvSpPr/>
          <p:nvPr/>
        </p:nvSpPr>
        <p:spPr>
          <a:xfrm>
            <a:off x="676757" y="1305947"/>
            <a:ext cx="588597" cy="566404"/>
          </a:xfrm>
          <a:custGeom>
            <a:avLst/>
            <a:gdLst>
              <a:gd name="connsiteX0" fmla="*/ 530591 w 588597"/>
              <a:gd name="connsiteY0" fmla="*/ 566404 h 566404"/>
              <a:gd name="connsiteX1" fmla="*/ 58007 w 588597"/>
              <a:gd name="connsiteY1" fmla="*/ 566404 h 566404"/>
              <a:gd name="connsiteX2" fmla="*/ 0 w 588597"/>
              <a:gd name="connsiteY2" fmla="*/ 508397 h 566404"/>
              <a:gd name="connsiteX3" fmla="*/ 0 w 588597"/>
              <a:gd name="connsiteY3" fmla="*/ 58007 h 566404"/>
              <a:gd name="connsiteX4" fmla="*/ 58007 w 588597"/>
              <a:gd name="connsiteY4" fmla="*/ 0 h 566404"/>
              <a:gd name="connsiteX5" fmla="*/ 530591 w 588597"/>
              <a:gd name="connsiteY5" fmla="*/ 0 h 566404"/>
              <a:gd name="connsiteX6" fmla="*/ 588598 w 588597"/>
              <a:gd name="connsiteY6" fmla="*/ 58007 h 566404"/>
              <a:gd name="connsiteX7" fmla="*/ 588598 w 588597"/>
              <a:gd name="connsiteY7" fmla="*/ 508397 h 566404"/>
              <a:gd name="connsiteX8" fmla="*/ 530591 w 588597"/>
              <a:gd name="connsiteY8" fmla="*/ 566404 h 56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8597" h="566404">
                <a:moveTo>
                  <a:pt x="530591" y="566404"/>
                </a:moveTo>
                <a:lnTo>
                  <a:pt x="58007" y="566404"/>
                </a:lnTo>
                <a:cubicBezTo>
                  <a:pt x="26099" y="566404"/>
                  <a:pt x="0" y="540306"/>
                  <a:pt x="0" y="508397"/>
                </a:cubicBezTo>
                <a:lnTo>
                  <a:pt x="0" y="58007"/>
                </a:lnTo>
                <a:cubicBezTo>
                  <a:pt x="0" y="26099"/>
                  <a:pt x="26099" y="0"/>
                  <a:pt x="58007" y="0"/>
                </a:cubicBezTo>
                <a:lnTo>
                  <a:pt x="530591" y="0"/>
                </a:lnTo>
                <a:cubicBezTo>
                  <a:pt x="562499" y="0"/>
                  <a:pt x="588598" y="26099"/>
                  <a:pt x="588598" y="58007"/>
                </a:cubicBezTo>
                <a:lnTo>
                  <a:pt x="588598" y="508397"/>
                </a:lnTo>
                <a:cubicBezTo>
                  <a:pt x="588598" y="540306"/>
                  <a:pt x="562499" y="566404"/>
                  <a:pt x="530591" y="566404"/>
                </a:cubicBezTo>
                <a:close/>
              </a:path>
            </a:pathLst>
          </a:custGeom>
          <a:noFill/>
          <a:ln w="14175" cap="flat">
            <a:solidFill>
              <a:srgbClr val="1D2D1E"/>
            </a:solidFill>
            <a:prstDash val="solid"/>
            <a:miter/>
          </a:ln>
        </p:spPr>
        <p:txBody>
          <a:bodyPr rtlCol="0" anchor="ctr"/>
          <a:lstStyle/>
          <a:p>
            <a:endParaRPr lang="zh-TW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98" name="圖形 97">
            <a:extLst>
              <a:ext uri="{FF2B5EF4-FFF2-40B4-BE49-F238E27FC236}">
                <a16:creationId xmlns:a16="http://schemas.microsoft.com/office/drawing/2014/main" id="{1386B510-BE3D-4DBF-BDEF-B40DC80231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1055" y="3367757"/>
            <a:ext cx="1411941" cy="912596"/>
          </a:xfrm>
          <a:prstGeom prst="rect">
            <a:avLst/>
          </a:prstGeom>
        </p:spPr>
      </p:pic>
      <p:sp>
        <p:nvSpPr>
          <p:cNvPr id="99" name="文字方塊 98">
            <a:extLst>
              <a:ext uri="{FF2B5EF4-FFF2-40B4-BE49-F238E27FC236}">
                <a16:creationId xmlns:a16="http://schemas.microsoft.com/office/drawing/2014/main" id="{89FAE891-7534-428B-A210-4FAA9D8CCC3B}"/>
              </a:ext>
            </a:extLst>
          </p:cNvPr>
          <p:cNvSpPr txBox="1"/>
          <p:nvPr/>
        </p:nvSpPr>
        <p:spPr>
          <a:xfrm>
            <a:off x="1147868" y="3556459"/>
            <a:ext cx="103273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TW" sz="2500" b="1" i="0" u="none" strike="noStrike" kern="1200" cap="none" spc="0" normalizeH="0" baseline="0" noProof="0">
                <a:ln>
                  <a:noFill/>
                </a:ln>
                <a:solidFill>
                  <a:srgbClr val="219BD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4K </a:t>
            </a:r>
            <a:endParaRPr lang="zh-TW" altLang="en-US" sz="2500">
              <a:solidFill>
                <a:srgbClr val="219BD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6967C791-A5EE-4326-9A15-80CA8F4AC0B8}"/>
              </a:ext>
            </a:extLst>
          </p:cNvPr>
          <p:cNvSpPr/>
          <p:nvPr/>
        </p:nvSpPr>
        <p:spPr>
          <a:xfrm>
            <a:off x="3524384" y="3466490"/>
            <a:ext cx="1280274" cy="599547"/>
          </a:xfrm>
          <a:prstGeom prst="roundRect">
            <a:avLst>
              <a:gd name="adj" fmla="val 5900"/>
            </a:avLst>
          </a:prstGeom>
          <a:solidFill>
            <a:srgbClr val="219B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grpSp>
        <p:nvGrpSpPr>
          <p:cNvPr id="102" name="群組 101">
            <a:extLst>
              <a:ext uri="{FF2B5EF4-FFF2-40B4-BE49-F238E27FC236}">
                <a16:creationId xmlns:a16="http://schemas.microsoft.com/office/drawing/2014/main" id="{6D513AB9-0519-4551-AC86-95B2532EECD3}"/>
              </a:ext>
            </a:extLst>
          </p:cNvPr>
          <p:cNvGrpSpPr/>
          <p:nvPr/>
        </p:nvGrpSpPr>
        <p:grpSpPr>
          <a:xfrm>
            <a:off x="3598769" y="3514396"/>
            <a:ext cx="686694" cy="49311"/>
            <a:chOff x="3597643" y="3580263"/>
            <a:chExt cx="960732" cy="56983"/>
          </a:xfrm>
        </p:grpSpPr>
        <p:sp>
          <p:nvSpPr>
            <p:cNvPr id="101" name="矩形 100">
              <a:extLst>
                <a:ext uri="{FF2B5EF4-FFF2-40B4-BE49-F238E27FC236}">
                  <a16:creationId xmlns:a16="http://schemas.microsoft.com/office/drawing/2014/main" id="{59588168-015E-4564-A680-1655B548C58B}"/>
                </a:ext>
              </a:extLst>
            </p:cNvPr>
            <p:cNvSpPr/>
            <p:nvPr/>
          </p:nvSpPr>
          <p:spPr>
            <a:xfrm>
              <a:off x="3597643" y="3582624"/>
              <a:ext cx="63246" cy="54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03" name="矩形 102">
              <a:extLst>
                <a:ext uri="{FF2B5EF4-FFF2-40B4-BE49-F238E27FC236}">
                  <a16:creationId xmlns:a16="http://schemas.microsoft.com/office/drawing/2014/main" id="{70ED765C-8F19-453A-B27E-E2CF420B11AA}"/>
                </a:ext>
              </a:extLst>
            </p:cNvPr>
            <p:cNvSpPr/>
            <p:nvPr/>
          </p:nvSpPr>
          <p:spPr>
            <a:xfrm>
              <a:off x="3686366" y="3581152"/>
              <a:ext cx="63247" cy="560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04" name="矩形 103">
              <a:extLst>
                <a:ext uri="{FF2B5EF4-FFF2-40B4-BE49-F238E27FC236}">
                  <a16:creationId xmlns:a16="http://schemas.microsoft.com/office/drawing/2014/main" id="{99ABED95-9B68-4ECD-9786-46F39C04E8C1}"/>
                </a:ext>
              </a:extLst>
            </p:cNvPr>
            <p:cNvSpPr/>
            <p:nvPr/>
          </p:nvSpPr>
          <p:spPr>
            <a:xfrm>
              <a:off x="3775090" y="3582624"/>
              <a:ext cx="63246" cy="54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EC7F3DCF-4CB7-44BC-8121-127BAE68A7D5}"/>
                </a:ext>
              </a:extLst>
            </p:cNvPr>
            <p:cNvSpPr/>
            <p:nvPr/>
          </p:nvSpPr>
          <p:spPr>
            <a:xfrm>
              <a:off x="3863813" y="3581152"/>
              <a:ext cx="63247" cy="560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06" name="矩形 105">
              <a:extLst>
                <a:ext uri="{FF2B5EF4-FFF2-40B4-BE49-F238E27FC236}">
                  <a16:creationId xmlns:a16="http://schemas.microsoft.com/office/drawing/2014/main" id="{559CC6DD-A4E4-4848-B776-F169AEFBE839}"/>
                </a:ext>
              </a:extLst>
            </p:cNvPr>
            <p:cNvSpPr/>
            <p:nvPr/>
          </p:nvSpPr>
          <p:spPr>
            <a:xfrm>
              <a:off x="3959724" y="3581888"/>
              <a:ext cx="63246" cy="54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07" name="矩形 106">
              <a:extLst>
                <a:ext uri="{FF2B5EF4-FFF2-40B4-BE49-F238E27FC236}">
                  <a16:creationId xmlns:a16="http://schemas.microsoft.com/office/drawing/2014/main" id="{C188F6C5-1DEF-4385-9B0F-D7DCDF6226B4}"/>
                </a:ext>
              </a:extLst>
            </p:cNvPr>
            <p:cNvSpPr/>
            <p:nvPr/>
          </p:nvSpPr>
          <p:spPr>
            <a:xfrm>
              <a:off x="4048447" y="3580416"/>
              <a:ext cx="63247" cy="560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08" name="矩形 107">
              <a:extLst>
                <a:ext uri="{FF2B5EF4-FFF2-40B4-BE49-F238E27FC236}">
                  <a16:creationId xmlns:a16="http://schemas.microsoft.com/office/drawing/2014/main" id="{F1308286-DB1B-4825-BC0B-05F2790613E0}"/>
                </a:ext>
              </a:extLst>
            </p:cNvPr>
            <p:cNvSpPr/>
            <p:nvPr/>
          </p:nvSpPr>
          <p:spPr>
            <a:xfrm>
              <a:off x="4137171" y="3581888"/>
              <a:ext cx="63246" cy="54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09" name="矩形 108">
              <a:extLst>
                <a:ext uri="{FF2B5EF4-FFF2-40B4-BE49-F238E27FC236}">
                  <a16:creationId xmlns:a16="http://schemas.microsoft.com/office/drawing/2014/main" id="{E0A4B137-AB2D-4BC3-9946-AC5AD49788C4}"/>
                </a:ext>
              </a:extLst>
            </p:cNvPr>
            <p:cNvSpPr/>
            <p:nvPr/>
          </p:nvSpPr>
          <p:spPr>
            <a:xfrm>
              <a:off x="4225894" y="3580416"/>
              <a:ext cx="63247" cy="560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10" name="矩形 109">
              <a:extLst>
                <a:ext uri="{FF2B5EF4-FFF2-40B4-BE49-F238E27FC236}">
                  <a16:creationId xmlns:a16="http://schemas.microsoft.com/office/drawing/2014/main" id="{38E01DB1-70AB-4D6B-9D29-836CB7F07E7D}"/>
                </a:ext>
              </a:extLst>
            </p:cNvPr>
            <p:cNvSpPr/>
            <p:nvPr/>
          </p:nvSpPr>
          <p:spPr>
            <a:xfrm>
              <a:off x="4317682" y="3581735"/>
              <a:ext cx="63246" cy="54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11" name="矩形 110">
              <a:extLst>
                <a:ext uri="{FF2B5EF4-FFF2-40B4-BE49-F238E27FC236}">
                  <a16:creationId xmlns:a16="http://schemas.microsoft.com/office/drawing/2014/main" id="{267A8F33-F1EB-4A9D-9647-40D6365F997F}"/>
                </a:ext>
              </a:extLst>
            </p:cNvPr>
            <p:cNvSpPr/>
            <p:nvPr/>
          </p:nvSpPr>
          <p:spPr>
            <a:xfrm>
              <a:off x="4406405" y="3580263"/>
              <a:ext cx="63247" cy="560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12" name="矩形 111">
              <a:extLst>
                <a:ext uri="{FF2B5EF4-FFF2-40B4-BE49-F238E27FC236}">
                  <a16:creationId xmlns:a16="http://schemas.microsoft.com/office/drawing/2014/main" id="{AD013028-6216-4A58-91FE-C1C0C0215BB4}"/>
                </a:ext>
              </a:extLst>
            </p:cNvPr>
            <p:cNvSpPr/>
            <p:nvPr/>
          </p:nvSpPr>
          <p:spPr>
            <a:xfrm>
              <a:off x="4495129" y="3581735"/>
              <a:ext cx="63246" cy="54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</p:grpSp>
      <p:grpSp>
        <p:nvGrpSpPr>
          <p:cNvPr id="115" name="群組 114">
            <a:extLst>
              <a:ext uri="{FF2B5EF4-FFF2-40B4-BE49-F238E27FC236}">
                <a16:creationId xmlns:a16="http://schemas.microsoft.com/office/drawing/2014/main" id="{065CBE96-79FF-41FB-8964-DE8485562877}"/>
              </a:ext>
            </a:extLst>
          </p:cNvPr>
          <p:cNvGrpSpPr/>
          <p:nvPr/>
        </p:nvGrpSpPr>
        <p:grpSpPr>
          <a:xfrm>
            <a:off x="3598769" y="3965141"/>
            <a:ext cx="686694" cy="49311"/>
            <a:chOff x="3597643" y="3580263"/>
            <a:chExt cx="960732" cy="56983"/>
          </a:xfrm>
        </p:grpSpPr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6FFF4F50-94EB-4AB8-9F95-F915176CC524}"/>
                </a:ext>
              </a:extLst>
            </p:cNvPr>
            <p:cNvSpPr/>
            <p:nvPr/>
          </p:nvSpPr>
          <p:spPr>
            <a:xfrm>
              <a:off x="3597643" y="3582624"/>
              <a:ext cx="63246" cy="54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17" name="矩形 116">
              <a:extLst>
                <a:ext uri="{FF2B5EF4-FFF2-40B4-BE49-F238E27FC236}">
                  <a16:creationId xmlns:a16="http://schemas.microsoft.com/office/drawing/2014/main" id="{935996AB-03F2-41AF-B7CF-3B24A86AF7F6}"/>
                </a:ext>
              </a:extLst>
            </p:cNvPr>
            <p:cNvSpPr/>
            <p:nvPr/>
          </p:nvSpPr>
          <p:spPr>
            <a:xfrm>
              <a:off x="3686366" y="3581152"/>
              <a:ext cx="63247" cy="560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18" name="矩形 117">
              <a:extLst>
                <a:ext uri="{FF2B5EF4-FFF2-40B4-BE49-F238E27FC236}">
                  <a16:creationId xmlns:a16="http://schemas.microsoft.com/office/drawing/2014/main" id="{4592FC5E-A61C-4773-B8F5-E851F53B9353}"/>
                </a:ext>
              </a:extLst>
            </p:cNvPr>
            <p:cNvSpPr/>
            <p:nvPr/>
          </p:nvSpPr>
          <p:spPr>
            <a:xfrm>
              <a:off x="3775090" y="3582624"/>
              <a:ext cx="63246" cy="54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19" name="矩形 118">
              <a:extLst>
                <a:ext uri="{FF2B5EF4-FFF2-40B4-BE49-F238E27FC236}">
                  <a16:creationId xmlns:a16="http://schemas.microsoft.com/office/drawing/2014/main" id="{4EA1CD41-0FF4-4A16-8012-0333D54C3E01}"/>
                </a:ext>
              </a:extLst>
            </p:cNvPr>
            <p:cNvSpPr/>
            <p:nvPr/>
          </p:nvSpPr>
          <p:spPr>
            <a:xfrm>
              <a:off x="3863813" y="3581152"/>
              <a:ext cx="63247" cy="560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20" name="矩形 119">
              <a:extLst>
                <a:ext uri="{FF2B5EF4-FFF2-40B4-BE49-F238E27FC236}">
                  <a16:creationId xmlns:a16="http://schemas.microsoft.com/office/drawing/2014/main" id="{12CA2090-91FE-480B-A5FA-9EB8A3C3B426}"/>
                </a:ext>
              </a:extLst>
            </p:cNvPr>
            <p:cNvSpPr/>
            <p:nvPr/>
          </p:nvSpPr>
          <p:spPr>
            <a:xfrm>
              <a:off x="3959724" y="3581888"/>
              <a:ext cx="63246" cy="54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21" name="矩形 120">
              <a:extLst>
                <a:ext uri="{FF2B5EF4-FFF2-40B4-BE49-F238E27FC236}">
                  <a16:creationId xmlns:a16="http://schemas.microsoft.com/office/drawing/2014/main" id="{93DCAC8B-CB1C-4955-BD8C-EAA59EAE52EF}"/>
                </a:ext>
              </a:extLst>
            </p:cNvPr>
            <p:cNvSpPr/>
            <p:nvPr/>
          </p:nvSpPr>
          <p:spPr>
            <a:xfrm>
              <a:off x="4048447" y="3580416"/>
              <a:ext cx="63247" cy="560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22" name="矩形 121">
              <a:extLst>
                <a:ext uri="{FF2B5EF4-FFF2-40B4-BE49-F238E27FC236}">
                  <a16:creationId xmlns:a16="http://schemas.microsoft.com/office/drawing/2014/main" id="{85965A95-504C-48BC-941A-75772B175A36}"/>
                </a:ext>
              </a:extLst>
            </p:cNvPr>
            <p:cNvSpPr/>
            <p:nvPr/>
          </p:nvSpPr>
          <p:spPr>
            <a:xfrm>
              <a:off x="4137171" y="3581888"/>
              <a:ext cx="63246" cy="54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23" name="矩形 122">
              <a:extLst>
                <a:ext uri="{FF2B5EF4-FFF2-40B4-BE49-F238E27FC236}">
                  <a16:creationId xmlns:a16="http://schemas.microsoft.com/office/drawing/2014/main" id="{79ECCE09-EC55-43E5-8AE2-C0125796390E}"/>
                </a:ext>
              </a:extLst>
            </p:cNvPr>
            <p:cNvSpPr/>
            <p:nvPr/>
          </p:nvSpPr>
          <p:spPr>
            <a:xfrm>
              <a:off x="4225894" y="3580416"/>
              <a:ext cx="63247" cy="560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24" name="矩形 123">
              <a:extLst>
                <a:ext uri="{FF2B5EF4-FFF2-40B4-BE49-F238E27FC236}">
                  <a16:creationId xmlns:a16="http://schemas.microsoft.com/office/drawing/2014/main" id="{48DEA6B6-90E4-4C80-A1C0-943874729C9F}"/>
                </a:ext>
              </a:extLst>
            </p:cNvPr>
            <p:cNvSpPr/>
            <p:nvPr/>
          </p:nvSpPr>
          <p:spPr>
            <a:xfrm>
              <a:off x="4317682" y="3581735"/>
              <a:ext cx="63246" cy="54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25" name="矩形 124">
              <a:extLst>
                <a:ext uri="{FF2B5EF4-FFF2-40B4-BE49-F238E27FC236}">
                  <a16:creationId xmlns:a16="http://schemas.microsoft.com/office/drawing/2014/main" id="{A644AF96-888E-491D-9C74-443B3D11E2FD}"/>
                </a:ext>
              </a:extLst>
            </p:cNvPr>
            <p:cNvSpPr/>
            <p:nvPr/>
          </p:nvSpPr>
          <p:spPr>
            <a:xfrm>
              <a:off x="4406405" y="3580263"/>
              <a:ext cx="63247" cy="560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26" name="矩形 125">
              <a:extLst>
                <a:ext uri="{FF2B5EF4-FFF2-40B4-BE49-F238E27FC236}">
                  <a16:creationId xmlns:a16="http://schemas.microsoft.com/office/drawing/2014/main" id="{AA0DF1EA-4323-486C-9CBC-B353F9368491}"/>
                </a:ext>
              </a:extLst>
            </p:cNvPr>
            <p:cNvSpPr/>
            <p:nvPr/>
          </p:nvSpPr>
          <p:spPr>
            <a:xfrm>
              <a:off x="4495129" y="3581735"/>
              <a:ext cx="63246" cy="54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</p:grpSp>
      <p:sp>
        <p:nvSpPr>
          <p:cNvPr id="129" name="矩形 128">
            <a:extLst>
              <a:ext uri="{FF2B5EF4-FFF2-40B4-BE49-F238E27FC236}">
                <a16:creationId xmlns:a16="http://schemas.microsoft.com/office/drawing/2014/main" id="{5C8FDDEA-D350-45D1-8901-AF2EE3A84C78}"/>
              </a:ext>
            </a:extLst>
          </p:cNvPr>
          <p:cNvSpPr/>
          <p:nvPr/>
        </p:nvSpPr>
        <p:spPr>
          <a:xfrm>
            <a:off x="4303673" y="3516440"/>
            <a:ext cx="45206" cy="47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30" name="矩形 129">
            <a:extLst>
              <a:ext uri="{FF2B5EF4-FFF2-40B4-BE49-F238E27FC236}">
                <a16:creationId xmlns:a16="http://schemas.microsoft.com/office/drawing/2014/main" id="{E77C6B65-436B-4FBB-B828-0AA6BE4A1E3E}"/>
              </a:ext>
            </a:extLst>
          </p:cNvPr>
          <p:cNvSpPr/>
          <p:nvPr/>
        </p:nvSpPr>
        <p:spPr>
          <a:xfrm>
            <a:off x="4367088" y="3515166"/>
            <a:ext cx="45206" cy="48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31" name="矩形 130">
            <a:extLst>
              <a:ext uri="{FF2B5EF4-FFF2-40B4-BE49-F238E27FC236}">
                <a16:creationId xmlns:a16="http://schemas.microsoft.com/office/drawing/2014/main" id="{DA687D2B-7057-4290-A870-A864DB98215B}"/>
              </a:ext>
            </a:extLst>
          </p:cNvPr>
          <p:cNvSpPr/>
          <p:nvPr/>
        </p:nvSpPr>
        <p:spPr>
          <a:xfrm>
            <a:off x="4430505" y="3516440"/>
            <a:ext cx="45206" cy="47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32" name="矩形 131">
            <a:extLst>
              <a:ext uri="{FF2B5EF4-FFF2-40B4-BE49-F238E27FC236}">
                <a16:creationId xmlns:a16="http://schemas.microsoft.com/office/drawing/2014/main" id="{B7CE1295-F5A6-49C9-A4A8-61C68C57BC19}"/>
              </a:ext>
            </a:extLst>
          </p:cNvPr>
          <p:cNvSpPr/>
          <p:nvPr/>
        </p:nvSpPr>
        <p:spPr>
          <a:xfrm>
            <a:off x="4493920" y="3515166"/>
            <a:ext cx="45206" cy="48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33" name="矩形 132">
            <a:extLst>
              <a:ext uri="{FF2B5EF4-FFF2-40B4-BE49-F238E27FC236}">
                <a16:creationId xmlns:a16="http://schemas.microsoft.com/office/drawing/2014/main" id="{69B72863-C56B-4983-8935-97EB353E79D2}"/>
              </a:ext>
            </a:extLst>
          </p:cNvPr>
          <p:cNvSpPr/>
          <p:nvPr/>
        </p:nvSpPr>
        <p:spPr>
          <a:xfrm>
            <a:off x="4562474" y="3515803"/>
            <a:ext cx="45206" cy="47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34" name="矩形 133">
            <a:extLst>
              <a:ext uri="{FF2B5EF4-FFF2-40B4-BE49-F238E27FC236}">
                <a16:creationId xmlns:a16="http://schemas.microsoft.com/office/drawing/2014/main" id="{BFA57F94-903D-47EF-90F8-173C156E428A}"/>
              </a:ext>
            </a:extLst>
          </p:cNvPr>
          <p:cNvSpPr/>
          <p:nvPr/>
        </p:nvSpPr>
        <p:spPr>
          <a:xfrm>
            <a:off x="4625889" y="3514529"/>
            <a:ext cx="45206" cy="48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35" name="矩形 134">
            <a:extLst>
              <a:ext uri="{FF2B5EF4-FFF2-40B4-BE49-F238E27FC236}">
                <a16:creationId xmlns:a16="http://schemas.microsoft.com/office/drawing/2014/main" id="{7C5333A5-1494-44DC-9340-A1034108D490}"/>
              </a:ext>
            </a:extLst>
          </p:cNvPr>
          <p:cNvSpPr/>
          <p:nvPr/>
        </p:nvSpPr>
        <p:spPr>
          <a:xfrm>
            <a:off x="4689306" y="3515803"/>
            <a:ext cx="45206" cy="47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41" name="矩形 140">
            <a:extLst>
              <a:ext uri="{FF2B5EF4-FFF2-40B4-BE49-F238E27FC236}">
                <a16:creationId xmlns:a16="http://schemas.microsoft.com/office/drawing/2014/main" id="{098C4546-26E1-451D-B1FF-19D21D061AE6}"/>
              </a:ext>
            </a:extLst>
          </p:cNvPr>
          <p:cNvSpPr/>
          <p:nvPr/>
        </p:nvSpPr>
        <p:spPr>
          <a:xfrm>
            <a:off x="4303673" y="3967184"/>
            <a:ext cx="45206" cy="47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42" name="矩形 141">
            <a:extLst>
              <a:ext uri="{FF2B5EF4-FFF2-40B4-BE49-F238E27FC236}">
                <a16:creationId xmlns:a16="http://schemas.microsoft.com/office/drawing/2014/main" id="{CF469D30-1615-48D6-B7ED-D76198E63B24}"/>
              </a:ext>
            </a:extLst>
          </p:cNvPr>
          <p:cNvSpPr/>
          <p:nvPr/>
        </p:nvSpPr>
        <p:spPr>
          <a:xfrm>
            <a:off x="4367088" y="3965910"/>
            <a:ext cx="45206" cy="48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999EC485-C811-4523-8372-CC5AF0E4471A}"/>
              </a:ext>
            </a:extLst>
          </p:cNvPr>
          <p:cNvSpPr/>
          <p:nvPr/>
        </p:nvSpPr>
        <p:spPr>
          <a:xfrm>
            <a:off x="4430505" y="3967184"/>
            <a:ext cx="45206" cy="47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44" name="矩形 143">
            <a:extLst>
              <a:ext uri="{FF2B5EF4-FFF2-40B4-BE49-F238E27FC236}">
                <a16:creationId xmlns:a16="http://schemas.microsoft.com/office/drawing/2014/main" id="{FBAF1F1C-644F-4D91-9488-D2A1A4250F2E}"/>
              </a:ext>
            </a:extLst>
          </p:cNvPr>
          <p:cNvSpPr/>
          <p:nvPr/>
        </p:nvSpPr>
        <p:spPr>
          <a:xfrm>
            <a:off x="4493920" y="3965910"/>
            <a:ext cx="45206" cy="48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45" name="矩形 144">
            <a:extLst>
              <a:ext uri="{FF2B5EF4-FFF2-40B4-BE49-F238E27FC236}">
                <a16:creationId xmlns:a16="http://schemas.microsoft.com/office/drawing/2014/main" id="{92380694-9BE4-43E5-B840-C5316A803B84}"/>
              </a:ext>
            </a:extLst>
          </p:cNvPr>
          <p:cNvSpPr/>
          <p:nvPr/>
        </p:nvSpPr>
        <p:spPr>
          <a:xfrm>
            <a:off x="4562474" y="3966547"/>
            <a:ext cx="45206" cy="47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46" name="矩形 145">
            <a:extLst>
              <a:ext uri="{FF2B5EF4-FFF2-40B4-BE49-F238E27FC236}">
                <a16:creationId xmlns:a16="http://schemas.microsoft.com/office/drawing/2014/main" id="{0A9DD002-71D0-4367-8C46-A339DFBAC060}"/>
              </a:ext>
            </a:extLst>
          </p:cNvPr>
          <p:cNvSpPr/>
          <p:nvPr/>
        </p:nvSpPr>
        <p:spPr>
          <a:xfrm>
            <a:off x="4625889" y="3965273"/>
            <a:ext cx="45206" cy="48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47" name="矩形 146">
            <a:extLst>
              <a:ext uri="{FF2B5EF4-FFF2-40B4-BE49-F238E27FC236}">
                <a16:creationId xmlns:a16="http://schemas.microsoft.com/office/drawing/2014/main" id="{9D7D9E21-DEC9-464C-AFFD-BF5CBDBAD926}"/>
              </a:ext>
            </a:extLst>
          </p:cNvPr>
          <p:cNvSpPr/>
          <p:nvPr/>
        </p:nvSpPr>
        <p:spPr>
          <a:xfrm>
            <a:off x="4689306" y="3966547"/>
            <a:ext cx="45206" cy="47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52" name="矩形 151">
            <a:extLst>
              <a:ext uri="{FF2B5EF4-FFF2-40B4-BE49-F238E27FC236}">
                <a16:creationId xmlns:a16="http://schemas.microsoft.com/office/drawing/2014/main" id="{EB89783C-874E-401C-ABE0-7CCC98EE9737}"/>
              </a:ext>
            </a:extLst>
          </p:cNvPr>
          <p:cNvSpPr/>
          <p:nvPr/>
        </p:nvSpPr>
        <p:spPr>
          <a:xfrm>
            <a:off x="3598768" y="3620207"/>
            <a:ext cx="1135743" cy="288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00" name="文字方塊 99">
            <a:extLst>
              <a:ext uri="{FF2B5EF4-FFF2-40B4-BE49-F238E27FC236}">
                <a16:creationId xmlns:a16="http://schemas.microsoft.com/office/drawing/2014/main" id="{439BA2BA-2D70-47CE-9F04-C13C4614B5F0}"/>
              </a:ext>
            </a:extLst>
          </p:cNvPr>
          <p:cNvSpPr txBox="1"/>
          <p:nvPr/>
        </p:nvSpPr>
        <p:spPr>
          <a:xfrm>
            <a:off x="3570780" y="3591454"/>
            <a:ext cx="11991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TW" sz="1600" b="1" kern="1200">
                <a:solidFill>
                  <a:srgbClr val="219BD1"/>
                </a:solidFill>
                <a:latin typeface="+mn-lt"/>
                <a:ea typeface="+mn-ea"/>
                <a:cs typeface="+mn-ea"/>
                <a:sym typeface="+mn-lt"/>
              </a:rPr>
              <a:t>h.264/265</a:t>
            </a:r>
            <a:endParaRPr lang="zh-TW" altLang="en-US" sz="1600">
              <a:solidFill>
                <a:srgbClr val="219BD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9778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A3695239-40A9-43FD-AB69-FBCA8C47C884}"/>
              </a:ext>
            </a:extLst>
          </p:cNvPr>
          <p:cNvSpPr/>
          <p:nvPr/>
        </p:nvSpPr>
        <p:spPr>
          <a:xfrm>
            <a:off x="-433345" y="1900121"/>
            <a:ext cx="5915669" cy="4729116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0CA5E359-AE2A-5A4D-8079-1C53BC2C26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752"/>
          <a:stretch/>
        </p:blipFill>
        <p:spPr>
          <a:xfrm>
            <a:off x="-611782" y="2460764"/>
            <a:ext cx="6102902" cy="27939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5535"/>
            <a:ext cx="9143999" cy="816119"/>
          </a:xfrm>
        </p:spPr>
        <p:txBody>
          <a:bodyPr>
            <a:normAutofit/>
          </a:bodyPr>
          <a:lstStyle/>
          <a:p>
            <a:pPr fontAlgn="base"/>
            <a:r>
              <a:rPr lang="en-US" altLang="zh-CN" sz="3200" b="0">
                <a:latin typeface="+mn-lt"/>
                <a:ea typeface="+mn-ea"/>
                <a:cs typeface="+mn-ea"/>
                <a:sym typeface="+mn-lt"/>
              </a:rPr>
              <a:t>2 x </a:t>
            </a:r>
            <a:r>
              <a:rPr lang="en-US" altLang="zh-TW" sz="3200" b="0">
                <a:latin typeface="+mn-lt"/>
                <a:ea typeface="+mn-ea"/>
                <a:cs typeface="+mn-ea"/>
                <a:sym typeface="+mn-lt"/>
              </a:rPr>
              <a:t>PCIe</a:t>
            </a:r>
            <a:r>
              <a:rPr lang="zh-TW" altLang="en-US" sz="3200" b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3200" b="0">
                <a:latin typeface="+mn-lt"/>
                <a:ea typeface="+mn-ea"/>
                <a:cs typeface="+mn-ea"/>
                <a:sym typeface="+mn-lt"/>
              </a:rPr>
              <a:t>slots for network, storage, and more</a:t>
            </a:r>
            <a:endParaRPr lang="zh-TW" altLang="en-US" sz="3200" b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2" name="Shape 242">
            <a:extLst>
              <a:ext uri="{FF2B5EF4-FFF2-40B4-BE49-F238E27FC236}">
                <a16:creationId xmlns:a16="http://schemas.microsoft.com/office/drawing/2014/main" id="{4EBEB74C-580A-D441-A53D-0850AF12F448}"/>
              </a:ext>
            </a:extLst>
          </p:cNvPr>
          <p:cNvSpPr txBox="1"/>
          <p:nvPr/>
        </p:nvSpPr>
        <p:spPr>
          <a:xfrm>
            <a:off x="493851" y="1244771"/>
            <a:ext cx="4302228" cy="6673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lnSpc>
                <a:spcPts val="2500"/>
              </a:lnSpc>
              <a:buClr>
                <a:srgbClr val="595959"/>
              </a:buClr>
              <a:buSzPct val="25000"/>
            </a:pPr>
            <a:r>
              <a:rPr lang="en-US" altLang="zh-TW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2 x PCIe Gen3 x4 </a:t>
            </a:r>
            <a:r>
              <a:rPr lang="en-US" altLang="zh-Hant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expansion slots for various QNAP PCIe cards for more value-added applications.</a:t>
            </a:r>
            <a:endParaRPr lang="zh-TW" altLang="en-US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779A6B19-E1BA-4B27-91A5-D4400CC53D7D}"/>
              </a:ext>
            </a:extLst>
          </p:cNvPr>
          <p:cNvSpPr/>
          <p:nvPr/>
        </p:nvSpPr>
        <p:spPr>
          <a:xfrm rot="16200000">
            <a:off x="1134414" y="2148564"/>
            <a:ext cx="725465" cy="2359108"/>
          </a:xfrm>
          <a:prstGeom prst="rect">
            <a:avLst/>
          </a:prstGeom>
          <a:noFill/>
          <a:ln w="25400" cap="flat" cmpd="sng">
            <a:solidFill>
              <a:srgbClr val="EE6D2B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>
              <a:solidFill>
                <a:srgbClr val="91640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7" name="Google Shape;2763;p30">
            <a:extLst>
              <a:ext uri="{FF2B5EF4-FFF2-40B4-BE49-F238E27FC236}">
                <a16:creationId xmlns:a16="http://schemas.microsoft.com/office/drawing/2014/main" id="{1E580751-6DB1-47E2-B4B1-373E18C89DDD}"/>
              </a:ext>
            </a:extLst>
          </p:cNvPr>
          <p:cNvSpPr/>
          <p:nvPr/>
        </p:nvSpPr>
        <p:spPr>
          <a:xfrm rot="10800000">
            <a:off x="1223997" y="2496156"/>
            <a:ext cx="546297" cy="465223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EE6D2B">
                  <a:alpha val="29000"/>
                </a:srgbClr>
              </a:gs>
              <a:gs pos="100000">
                <a:srgbClr val="EE6D2B"/>
              </a:gs>
            </a:gsLst>
            <a:lin ang="5400000" scaled="1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8" name="矩形: 剪去對角角落 27">
            <a:extLst>
              <a:ext uri="{FF2B5EF4-FFF2-40B4-BE49-F238E27FC236}">
                <a16:creationId xmlns:a16="http://schemas.microsoft.com/office/drawing/2014/main" id="{592DC868-ABC7-4C45-B289-DA2E84DE33EC}"/>
              </a:ext>
            </a:extLst>
          </p:cNvPr>
          <p:cNvSpPr/>
          <p:nvPr/>
        </p:nvSpPr>
        <p:spPr>
          <a:xfrm rot="10800000" flipH="1">
            <a:off x="586317" y="2137600"/>
            <a:ext cx="1777399" cy="287772"/>
          </a:xfrm>
          <a:prstGeom prst="snip2DiagRect">
            <a:avLst>
              <a:gd name="adj1" fmla="val 0"/>
              <a:gd name="adj2" fmla="val 18523"/>
            </a:avLst>
          </a:prstGeom>
          <a:solidFill>
            <a:srgbClr val="EE6D2B"/>
          </a:solidFill>
          <a:ln w="19050">
            <a:solidFill>
              <a:srgbClr val="EE6D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zh-TW" b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2F5BE33A-6267-4667-A5E2-C912CC309E9F}"/>
              </a:ext>
            </a:extLst>
          </p:cNvPr>
          <p:cNvSpPr/>
          <p:nvPr/>
        </p:nvSpPr>
        <p:spPr>
          <a:xfrm>
            <a:off x="616507" y="2111434"/>
            <a:ext cx="174720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nl-NL" altLang="zh-TW" sz="15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 x PCIe Gen3 x4</a:t>
            </a:r>
          </a:p>
        </p:txBody>
      </p:sp>
      <p:sp>
        <p:nvSpPr>
          <p:cNvPr id="23" name="矩形: 圓角化同側角落 22">
            <a:extLst>
              <a:ext uri="{FF2B5EF4-FFF2-40B4-BE49-F238E27FC236}">
                <a16:creationId xmlns:a16="http://schemas.microsoft.com/office/drawing/2014/main" id="{E6D343C1-0D1D-408B-8872-ABB3987FC9A8}"/>
              </a:ext>
            </a:extLst>
          </p:cNvPr>
          <p:cNvSpPr/>
          <p:nvPr/>
        </p:nvSpPr>
        <p:spPr>
          <a:xfrm>
            <a:off x="5912299" y="1363619"/>
            <a:ext cx="2715318" cy="577151"/>
          </a:xfrm>
          <a:prstGeom prst="round2SameRect">
            <a:avLst>
              <a:gd name="adj1" fmla="val 7874"/>
              <a:gd name="adj2" fmla="val 0"/>
            </a:avLst>
          </a:prstGeom>
          <a:gradFill>
            <a:gsLst>
              <a:gs pos="71000">
                <a:srgbClr val="00479D"/>
              </a:gs>
              <a:gs pos="1630">
                <a:srgbClr val="008E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4" name="矩形: 圓角化同側角落 33">
            <a:extLst>
              <a:ext uri="{FF2B5EF4-FFF2-40B4-BE49-F238E27FC236}">
                <a16:creationId xmlns:a16="http://schemas.microsoft.com/office/drawing/2014/main" id="{B0529A8D-664D-437A-933B-454B6B016C42}"/>
              </a:ext>
            </a:extLst>
          </p:cNvPr>
          <p:cNvSpPr/>
          <p:nvPr/>
        </p:nvSpPr>
        <p:spPr>
          <a:xfrm>
            <a:off x="5912299" y="2078802"/>
            <a:ext cx="2715318" cy="577151"/>
          </a:xfrm>
          <a:prstGeom prst="round2SameRect">
            <a:avLst>
              <a:gd name="adj1" fmla="val 7874"/>
              <a:gd name="adj2" fmla="val 0"/>
            </a:avLst>
          </a:prstGeom>
          <a:gradFill>
            <a:gsLst>
              <a:gs pos="69000">
                <a:srgbClr val="00479D"/>
              </a:gs>
              <a:gs pos="0">
                <a:srgbClr val="008E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7" name="矩形: 圓角化同側角落 36">
            <a:extLst>
              <a:ext uri="{FF2B5EF4-FFF2-40B4-BE49-F238E27FC236}">
                <a16:creationId xmlns:a16="http://schemas.microsoft.com/office/drawing/2014/main" id="{1D55AF60-DAE8-47D8-BBE6-6AA26BEEE1DB}"/>
              </a:ext>
            </a:extLst>
          </p:cNvPr>
          <p:cNvSpPr/>
          <p:nvPr/>
        </p:nvSpPr>
        <p:spPr>
          <a:xfrm>
            <a:off x="5912299" y="2793985"/>
            <a:ext cx="2715318" cy="577151"/>
          </a:xfrm>
          <a:prstGeom prst="round2SameRect">
            <a:avLst>
              <a:gd name="adj1" fmla="val 7874"/>
              <a:gd name="adj2" fmla="val 0"/>
            </a:avLst>
          </a:prstGeom>
          <a:gradFill>
            <a:gsLst>
              <a:gs pos="69000">
                <a:srgbClr val="00479D"/>
              </a:gs>
              <a:gs pos="0">
                <a:srgbClr val="008E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8" name="矩形: 圓角化同側角落 37">
            <a:extLst>
              <a:ext uri="{FF2B5EF4-FFF2-40B4-BE49-F238E27FC236}">
                <a16:creationId xmlns:a16="http://schemas.microsoft.com/office/drawing/2014/main" id="{BBB662C1-90FE-470D-A745-9FD9C8FEFF66}"/>
              </a:ext>
            </a:extLst>
          </p:cNvPr>
          <p:cNvSpPr/>
          <p:nvPr/>
        </p:nvSpPr>
        <p:spPr>
          <a:xfrm>
            <a:off x="5912299" y="3509168"/>
            <a:ext cx="2715318" cy="577151"/>
          </a:xfrm>
          <a:prstGeom prst="round2SameRect">
            <a:avLst>
              <a:gd name="adj1" fmla="val 7874"/>
              <a:gd name="adj2" fmla="val 0"/>
            </a:avLst>
          </a:prstGeom>
          <a:gradFill>
            <a:gsLst>
              <a:gs pos="67000">
                <a:srgbClr val="00479D"/>
              </a:gs>
              <a:gs pos="0">
                <a:srgbClr val="008E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9" name="矩形: 圓角化同側角落 38">
            <a:extLst>
              <a:ext uri="{FF2B5EF4-FFF2-40B4-BE49-F238E27FC236}">
                <a16:creationId xmlns:a16="http://schemas.microsoft.com/office/drawing/2014/main" id="{7B70432A-8083-4ECF-AE0B-EECAD9888A83}"/>
              </a:ext>
            </a:extLst>
          </p:cNvPr>
          <p:cNvSpPr/>
          <p:nvPr/>
        </p:nvSpPr>
        <p:spPr>
          <a:xfrm>
            <a:off x="5912299" y="4224352"/>
            <a:ext cx="2715318" cy="577151"/>
          </a:xfrm>
          <a:prstGeom prst="round2SameRect">
            <a:avLst>
              <a:gd name="adj1" fmla="val 7874"/>
              <a:gd name="adj2" fmla="val 0"/>
            </a:avLst>
          </a:prstGeom>
          <a:gradFill>
            <a:gsLst>
              <a:gs pos="67000">
                <a:srgbClr val="00479D"/>
              </a:gs>
              <a:gs pos="0">
                <a:srgbClr val="008E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9" name="圖片 18" descr="一張含有 室內, 蛋糕, 電子用品 的圖片&#10;&#10;自動產生的描述">
            <a:extLst>
              <a:ext uri="{FF2B5EF4-FFF2-40B4-BE49-F238E27FC236}">
                <a16:creationId xmlns:a16="http://schemas.microsoft.com/office/drawing/2014/main" id="{0B772D26-C06B-BD48-AAB8-4BFCBDD0AA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4168" y="2003682"/>
            <a:ext cx="1284122" cy="8037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0C6B0EEF-596A-D441-9244-2AF585626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41875" y="4085025"/>
            <a:ext cx="1693562" cy="105847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218A9893-2D21-44E2-875D-2C811ECAB0A5}"/>
              </a:ext>
            </a:extLst>
          </p:cNvPr>
          <p:cNvSpPr txBox="1"/>
          <p:nvPr/>
        </p:nvSpPr>
        <p:spPr>
          <a:xfrm>
            <a:off x="6317814" y="1409737"/>
            <a:ext cx="238388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50"/>
              </a:lnSpc>
            </a:pPr>
            <a:r>
              <a:rPr lang="en-US" altLang="zh-TW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QXG</a:t>
            </a:r>
            <a:r>
              <a:rPr lang="en-US" altLang="zh-TW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10GbE/5GbE/2.5GbE </a:t>
            </a:r>
          </a:p>
          <a:p>
            <a:pPr>
              <a:lnSpc>
                <a:spcPts val="1450"/>
              </a:lnSpc>
            </a:pPr>
            <a:r>
              <a:rPr lang="en-US" altLang="zh-TW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Network Interface Card</a:t>
            </a:r>
            <a:endParaRPr lang="zh-TW" altLang="zh-TW" sz="11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A1F3FE61-B09D-4F37-B28B-39E600298B3A}"/>
              </a:ext>
            </a:extLst>
          </p:cNvPr>
          <p:cNvSpPr txBox="1"/>
          <p:nvPr/>
        </p:nvSpPr>
        <p:spPr>
          <a:xfrm>
            <a:off x="6317814" y="2138653"/>
            <a:ext cx="230261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50"/>
              </a:lnSpc>
            </a:pPr>
            <a:r>
              <a:rPr lang="en-US" altLang="zh-TW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QM2</a:t>
            </a:r>
            <a:r>
              <a:rPr lang="en-US" altLang="zh-TW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M.2 SSD expansion card </a:t>
            </a:r>
            <a:endParaRPr lang="zh-TW" altLang="zh-TW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92E76541-435E-4DDA-AC6B-3633394A97D0}"/>
              </a:ext>
            </a:extLst>
          </p:cNvPr>
          <p:cNvSpPr txBox="1"/>
          <p:nvPr/>
        </p:nvSpPr>
        <p:spPr>
          <a:xfrm>
            <a:off x="6317814" y="2861853"/>
            <a:ext cx="238388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50"/>
              </a:lnSpc>
            </a:pPr>
            <a:r>
              <a:rPr lang="en-US" altLang="zh-TW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QXP</a:t>
            </a:r>
            <a:r>
              <a:rPr lang="en-US" altLang="zh-TW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SAS</a:t>
            </a:r>
            <a:r>
              <a:rPr lang="zh-TW" altLang="en-US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lang="en-US" altLang="zh-TW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SATA</a:t>
            </a:r>
            <a:r>
              <a:rPr lang="zh-TW" altLang="en-US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lang="en-US" altLang="zh-TW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USB </a:t>
            </a:r>
          </a:p>
          <a:p>
            <a:pPr>
              <a:lnSpc>
                <a:spcPts val="1450"/>
              </a:lnSpc>
            </a:pPr>
            <a:r>
              <a:rPr lang="en-US" altLang="zh-TW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expansion card</a:t>
            </a:r>
            <a:endParaRPr lang="zh-TW" altLang="zh-TW" sz="11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327C428D-BAE7-4589-97BD-08267FFA927D}"/>
              </a:ext>
            </a:extLst>
          </p:cNvPr>
          <p:cNvSpPr txBox="1"/>
          <p:nvPr/>
        </p:nvSpPr>
        <p:spPr>
          <a:xfrm>
            <a:off x="6317814" y="3577099"/>
            <a:ext cx="256786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50"/>
              </a:lnSpc>
            </a:pPr>
            <a:r>
              <a:rPr lang="en-US" altLang="zh-TW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QXP</a:t>
            </a:r>
            <a:r>
              <a:rPr lang="en-US" altLang="zh-TW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Wi-Fi 6 and FC expansion card</a:t>
            </a:r>
            <a:endParaRPr lang="zh-TW" altLang="zh-TW" sz="11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CB337626-5630-4679-8C87-637CFB94263D}"/>
              </a:ext>
            </a:extLst>
          </p:cNvPr>
          <p:cNvSpPr txBox="1"/>
          <p:nvPr/>
        </p:nvSpPr>
        <p:spPr>
          <a:xfrm>
            <a:off x="6313581" y="4273145"/>
            <a:ext cx="238388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1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QWA-AC2600 Wi-Fi AP card</a:t>
            </a:r>
          </a:p>
          <a:p>
            <a:r>
              <a:rPr lang="en-US" altLang="zh-TW" sz="11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Wi-Fi 5 2.4GHz/5GHz wireless AP</a:t>
            </a:r>
            <a:endParaRPr lang="zh-TW" altLang="zh-TW" sz="11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0" name="圖片 39" descr="一張含有 電子用品, 電路 的圖片&#10;&#10;自動產生的描述">
            <a:extLst>
              <a:ext uri="{FF2B5EF4-FFF2-40B4-BE49-F238E27FC236}">
                <a16:creationId xmlns:a16="http://schemas.microsoft.com/office/drawing/2014/main" id="{14EDC625-3BAC-4B0C-AAC3-813407E84E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40" y="2749638"/>
            <a:ext cx="968204" cy="7595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 descr="一張含有 文字, 電子用品 的圖片&#10;&#10;自動產生的描述">
            <a:extLst>
              <a:ext uri="{FF2B5EF4-FFF2-40B4-BE49-F238E27FC236}">
                <a16:creationId xmlns:a16="http://schemas.microsoft.com/office/drawing/2014/main" id="{D3A61683-A088-40F3-82FB-7FBB1190BE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7021" y="1238712"/>
            <a:ext cx="725982" cy="81514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1" name="圖片 40" descr="一張含有 文字 的圖片&#10;&#10;自動產生的描述">
            <a:extLst>
              <a:ext uri="{FF2B5EF4-FFF2-40B4-BE49-F238E27FC236}">
                <a16:creationId xmlns:a16="http://schemas.microsoft.com/office/drawing/2014/main" id="{D9AD62DE-BB26-4EDD-8CA0-DCC2358BF6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40" y="3292162"/>
            <a:ext cx="1209162" cy="102342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7555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群組 17">
            <a:extLst>
              <a:ext uri="{FF2B5EF4-FFF2-40B4-BE49-F238E27FC236}">
                <a16:creationId xmlns:a16="http://schemas.microsoft.com/office/drawing/2014/main" id="{9C233C2B-0505-4BD3-BDA4-CF6D4F4E06A5}"/>
              </a:ext>
            </a:extLst>
          </p:cNvPr>
          <p:cNvGrpSpPr/>
          <p:nvPr/>
        </p:nvGrpSpPr>
        <p:grpSpPr>
          <a:xfrm>
            <a:off x="6583795" y="1466285"/>
            <a:ext cx="2096348" cy="2656982"/>
            <a:chOff x="4390473" y="1208518"/>
            <a:chExt cx="2825938" cy="3305613"/>
          </a:xfrm>
        </p:grpSpPr>
        <p:sp>
          <p:nvSpPr>
            <p:cNvPr id="19" name="矩形: 圓角化對角角落 18">
              <a:extLst>
                <a:ext uri="{FF2B5EF4-FFF2-40B4-BE49-F238E27FC236}">
                  <a16:creationId xmlns:a16="http://schemas.microsoft.com/office/drawing/2014/main" id="{7D8CFACB-8F83-4A8F-A081-F2C917973166}"/>
                </a:ext>
              </a:extLst>
            </p:cNvPr>
            <p:cNvSpPr/>
            <p:nvPr/>
          </p:nvSpPr>
          <p:spPr>
            <a:xfrm rot="10800000">
              <a:off x="4432579" y="1268807"/>
              <a:ext cx="2743049" cy="3245324"/>
            </a:xfrm>
            <a:prstGeom prst="round2DiagRect">
              <a:avLst>
                <a:gd name="adj1" fmla="val 3291"/>
                <a:gd name="adj2" fmla="val 3608"/>
              </a:avLst>
            </a:prstGeom>
            <a:noFill/>
            <a:ln w="57150">
              <a:gradFill>
                <a:gsLst>
                  <a:gs pos="0">
                    <a:srgbClr val="007BB6"/>
                  </a:gs>
                  <a:gs pos="100000">
                    <a:srgbClr val="00469C"/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75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0" name="矩形: 圓角化同側角落 19">
              <a:extLst>
                <a:ext uri="{FF2B5EF4-FFF2-40B4-BE49-F238E27FC236}">
                  <a16:creationId xmlns:a16="http://schemas.microsoft.com/office/drawing/2014/main" id="{9CB446BE-2723-48DD-834A-27725C4479DD}"/>
                </a:ext>
              </a:extLst>
            </p:cNvPr>
            <p:cNvSpPr/>
            <p:nvPr/>
          </p:nvSpPr>
          <p:spPr>
            <a:xfrm>
              <a:off x="4390473" y="1208518"/>
              <a:ext cx="2825938" cy="496077"/>
            </a:xfrm>
            <a:prstGeom prst="round2SameRect">
              <a:avLst>
                <a:gd name="adj1" fmla="val 7874"/>
                <a:gd name="adj2" fmla="val 0"/>
              </a:avLst>
            </a:prstGeom>
            <a:gradFill>
              <a:gsLst>
                <a:gs pos="100000">
                  <a:srgbClr val="00469C"/>
                </a:gs>
                <a:gs pos="0">
                  <a:srgbClr val="008EC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66DDA719-14F4-4631-90BE-D2FEFBDD6757}"/>
              </a:ext>
            </a:extLst>
          </p:cNvPr>
          <p:cNvGrpSpPr/>
          <p:nvPr/>
        </p:nvGrpSpPr>
        <p:grpSpPr>
          <a:xfrm>
            <a:off x="4263103" y="1466285"/>
            <a:ext cx="2096348" cy="2656982"/>
            <a:chOff x="4390473" y="1208518"/>
            <a:chExt cx="2825938" cy="3305613"/>
          </a:xfrm>
        </p:grpSpPr>
        <p:sp>
          <p:nvSpPr>
            <p:cNvPr id="22" name="矩形: 圓角化對角角落 21">
              <a:extLst>
                <a:ext uri="{FF2B5EF4-FFF2-40B4-BE49-F238E27FC236}">
                  <a16:creationId xmlns:a16="http://schemas.microsoft.com/office/drawing/2014/main" id="{442F6527-C221-4C1F-8CF8-CFE139B04E01}"/>
                </a:ext>
              </a:extLst>
            </p:cNvPr>
            <p:cNvSpPr/>
            <p:nvPr/>
          </p:nvSpPr>
          <p:spPr>
            <a:xfrm rot="10800000">
              <a:off x="4432579" y="1268807"/>
              <a:ext cx="2743049" cy="3245324"/>
            </a:xfrm>
            <a:prstGeom prst="round2DiagRect">
              <a:avLst>
                <a:gd name="adj1" fmla="val 3291"/>
                <a:gd name="adj2" fmla="val 3608"/>
              </a:avLst>
            </a:prstGeom>
            <a:noFill/>
            <a:ln w="57150">
              <a:gradFill>
                <a:gsLst>
                  <a:gs pos="0">
                    <a:srgbClr val="007BB6"/>
                  </a:gs>
                  <a:gs pos="100000">
                    <a:srgbClr val="00469C"/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75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3" name="矩形: 圓角化同側角落 22">
              <a:extLst>
                <a:ext uri="{FF2B5EF4-FFF2-40B4-BE49-F238E27FC236}">
                  <a16:creationId xmlns:a16="http://schemas.microsoft.com/office/drawing/2014/main" id="{D6F94B31-7EAB-473D-898A-5956ED2096F3}"/>
                </a:ext>
              </a:extLst>
            </p:cNvPr>
            <p:cNvSpPr/>
            <p:nvPr/>
          </p:nvSpPr>
          <p:spPr>
            <a:xfrm>
              <a:off x="4390473" y="1208518"/>
              <a:ext cx="2825938" cy="496077"/>
            </a:xfrm>
            <a:prstGeom prst="round2SameRect">
              <a:avLst>
                <a:gd name="adj1" fmla="val 7874"/>
                <a:gd name="adj2" fmla="val 0"/>
              </a:avLst>
            </a:prstGeom>
            <a:gradFill>
              <a:gsLst>
                <a:gs pos="100000">
                  <a:srgbClr val="00469C"/>
                </a:gs>
                <a:gs pos="0">
                  <a:srgbClr val="008EC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4221"/>
            <a:ext cx="9143999" cy="816119"/>
          </a:xfrm>
        </p:spPr>
        <p:txBody>
          <a:bodyPr>
            <a:noAutofit/>
          </a:bodyPr>
          <a:lstStyle/>
          <a:p>
            <a:r>
              <a:rPr lang="en" altLang="zh-TW" sz="2800" b="0">
                <a:latin typeface="+mn-lt"/>
                <a:ea typeface="+mn-ea"/>
                <a:cs typeface="+mn-ea"/>
                <a:sym typeface="+mn-lt"/>
              </a:rPr>
              <a:t>QM2 cards add support for SSD caching </a:t>
            </a:r>
            <a:br>
              <a:rPr lang="en" altLang="zh-TW" sz="2800" b="0">
                <a:latin typeface="+mn-lt"/>
                <a:ea typeface="+mn-ea"/>
                <a:cs typeface="+mn-ea"/>
                <a:sym typeface="+mn-lt"/>
              </a:rPr>
            </a:br>
            <a:r>
              <a:rPr lang="en" altLang="zh-TW" sz="2800" b="0">
                <a:latin typeface="+mn-lt"/>
                <a:ea typeface="+mn-ea"/>
                <a:cs typeface="+mn-ea"/>
                <a:sym typeface="+mn-lt"/>
              </a:rPr>
              <a:t>and 10GbE connectivity</a:t>
            </a:r>
            <a:endParaRPr lang="zh-TW" altLang="en-US" sz="3200" b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6DA850B-A91D-F341-8D69-D2865EA77885}"/>
              </a:ext>
            </a:extLst>
          </p:cNvPr>
          <p:cNvSpPr/>
          <p:nvPr/>
        </p:nvSpPr>
        <p:spPr>
          <a:xfrm>
            <a:off x="412882" y="1347681"/>
            <a:ext cx="3705887" cy="1845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lnSpc>
                <a:spcPts val="16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" altLang="zh-TW" sz="1200">
                <a:latin typeface="+mn-lt"/>
                <a:ea typeface="+mn-ea"/>
                <a:cs typeface="+mn-ea"/>
                <a:sym typeface="+mn-lt"/>
              </a:rPr>
              <a:t>QM2 </a:t>
            </a:r>
            <a:r>
              <a:rPr lang="en-US" altLang="zh-TW" sz="1200">
                <a:latin typeface="+mn-lt"/>
                <a:ea typeface="+mn-ea"/>
                <a:cs typeface="+mn-ea"/>
                <a:sym typeface="+mn-lt"/>
              </a:rPr>
              <a:t>M.2 SSD </a:t>
            </a:r>
            <a:r>
              <a:rPr lang="en" altLang="zh-TW" sz="1200">
                <a:latin typeface="+mn-lt"/>
                <a:ea typeface="+mn-ea"/>
                <a:cs typeface="+mn-ea"/>
                <a:sym typeface="+mn-lt"/>
              </a:rPr>
              <a:t>PCIe cards</a:t>
            </a:r>
            <a:r>
              <a:rPr lang="zh-TW" altLang="en-US" sz="12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200">
                <a:latin typeface="+mn-lt"/>
                <a:ea typeface="+mn-ea"/>
                <a:cs typeface="+mn-ea"/>
                <a:sym typeface="+mn-lt"/>
              </a:rPr>
              <a:t>allow adding 2 or 4 M.2 </a:t>
            </a:r>
            <a:r>
              <a:rPr lang="en-US" altLang="zh-TW" sz="1200" err="1">
                <a:latin typeface="+mn-lt"/>
                <a:ea typeface="+mn-ea"/>
                <a:cs typeface="+mn-ea"/>
                <a:sym typeface="+mn-lt"/>
              </a:rPr>
              <a:t>NVMe</a:t>
            </a:r>
            <a:r>
              <a:rPr lang="en-US" altLang="zh-TW" sz="1200">
                <a:latin typeface="+mn-lt"/>
                <a:ea typeface="+mn-ea"/>
                <a:cs typeface="+mn-ea"/>
                <a:sym typeface="+mn-lt"/>
              </a:rPr>
              <a:t> / SATA SSDs to</a:t>
            </a:r>
            <a:r>
              <a:rPr lang="zh-TW" altLang="en-US" sz="12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" altLang="zh-TW" sz="1200">
                <a:latin typeface="+mn-lt"/>
                <a:ea typeface="+mn-ea"/>
                <a:cs typeface="+mn-ea"/>
                <a:sym typeface="+mn-lt"/>
              </a:rPr>
              <a:t>TS-x73A. Enable SSD caching or create RAID 5 group with the two on-board M.2 NVMe SSDs using Qtier.</a:t>
            </a:r>
            <a:endParaRPr lang="en-US" altLang="zh-TW" sz="1200">
              <a:latin typeface="+mn-lt"/>
              <a:ea typeface="+mn-ea"/>
              <a:cs typeface="+mn-ea"/>
              <a:sym typeface="+mn-lt"/>
            </a:endParaRPr>
          </a:p>
          <a:p>
            <a:pPr marL="177800" indent="-177800">
              <a:lnSpc>
                <a:spcPts val="16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TW" sz="1200">
                <a:latin typeface="+mn-lt"/>
                <a:ea typeface="+mn-ea"/>
                <a:cs typeface="+mn-ea"/>
                <a:sym typeface="+mn-lt"/>
              </a:rPr>
              <a:t>Maximize the storage capacity and performance without occupying any 3.5” drive bays.</a:t>
            </a:r>
            <a:r>
              <a:rPr lang="zh-TW" altLang="en-US" sz="12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200">
                <a:latin typeface="+mn-lt"/>
                <a:ea typeface="+mn-ea"/>
                <a:cs typeface="+mn-ea"/>
                <a:sym typeface="+mn-lt"/>
              </a:rPr>
              <a:t>Some QM2 models even combine M.2 SSD and 10GBASE-T connectivity into one solution.</a:t>
            </a:r>
            <a:endParaRPr lang="zh-TW" altLang="en-US" sz="12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14" name="圖片 113" descr="QM2-2S-220A_Front_left-angle.png">
            <a:extLst>
              <a:ext uri="{FF2B5EF4-FFF2-40B4-BE49-F238E27FC236}">
                <a16:creationId xmlns:a16="http://schemas.microsoft.com/office/drawing/2014/main" id="{BB864FE3-B6F4-2140-858E-5BF42E5528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54317" y="1892811"/>
            <a:ext cx="1913042" cy="1755346"/>
          </a:xfrm>
          <a:prstGeom prst="rect">
            <a:avLst/>
          </a:prstGeom>
        </p:spPr>
      </p:pic>
      <p:sp>
        <p:nvSpPr>
          <p:cNvPr id="125" name="矩形 124">
            <a:extLst>
              <a:ext uri="{FF2B5EF4-FFF2-40B4-BE49-F238E27FC236}">
                <a16:creationId xmlns:a16="http://schemas.microsoft.com/office/drawing/2014/main" id="{B859F59B-7A3C-4247-B822-3D4DC63A7160}"/>
              </a:ext>
            </a:extLst>
          </p:cNvPr>
          <p:cNvSpPr/>
          <p:nvPr/>
        </p:nvSpPr>
        <p:spPr>
          <a:xfrm>
            <a:off x="4457207" y="1540429"/>
            <a:ext cx="16882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zh-TW" sz="11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Active cooling module</a:t>
            </a:r>
            <a:endParaRPr lang="zh-TW" altLang="en-US" sz="1100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D913B71E-15EF-D448-9344-D8DB7B4E3D1C}"/>
              </a:ext>
            </a:extLst>
          </p:cNvPr>
          <p:cNvSpPr/>
          <p:nvPr/>
        </p:nvSpPr>
        <p:spPr>
          <a:xfrm>
            <a:off x="4354317" y="3478490"/>
            <a:ext cx="19517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Hant" sz="1000" b="1">
                <a:latin typeface="+mn-lt"/>
                <a:ea typeface="+mn-ea"/>
                <a:cs typeface="+mn-ea"/>
                <a:sym typeface="+mn-lt"/>
              </a:rPr>
              <a:t>Thermal sensors allow real-time temperature monitoring and adjust fan rotation speed</a:t>
            </a:r>
            <a:endParaRPr lang="zh-TW" altLang="en-US" sz="1000" b="1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3" name="矩形 132">
            <a:extLst>
              <a:ext uri="{FF2B5EF4-FFF2-40B4-BE49-F238E27FC236}">
                <a16:creationId xmlns:a16="http://schemas.microsoft.com/office/drawing/2014/main" id="{DF9709C2-162B-4878-8421-6D0B027D0A68}"/>
              </a:ext>
            </a:extLst>
          </p:cNvPr>
          <p:cNvSpPr/>
          <p:nvPr/>
        </p:nvSpPr>
        <p:spPr>
          <a:xfrm>
            <a:off x="6934151" y="1478725"/>
            <a:ext cx="13773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zh-TW" sz="1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Compatible with </a:t>
            </a:r>
          </a:p>
          <a:p>
            <a:pPr algn="ctr" fontAlgn="base"/>
            <a:r>
              <a:rPr lang="en-US" altLang="zh-TW" sz="1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standard PCIe slots</a:t>
            </a:r>
            <a:endParaRPr lang="zh-TW" altLang="en-US" sz="1000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4" name="矩形 133">
            <a:extLst>
              <a:ext uri="{FF2B5EF4-FFF2-40B4-BE49-F238E27FC236}">
                <a16:creationId xmlns:a16="http://schemas.microsoft.com/office/drawing/2014/main" id="{5269A87E-E459-4EB2-B61E-5949EA542252}"/>
              </a:ext>
            </a:extLst>
          </p:cNvPr>
          <p:cNvSpPr/>
          <p:nvPr/>
        </p:nvSpPr>
        <p:spPr>
          <a:xfrm>
            <a:off x="6904877" y="3478490"/>
            <a:ext cx="186920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000" b="1">
                <a:latin typeface="+mn-lt"/>
                <a:ea typeface="+mn-ea"/>
                <a:cs typeface="+mn-ea"/>
                <a:sym typeface="+mn-lt"/>
              </a:rPr>
              <a:t>Low-profile</a:t>
            </a:r>
            <a:r>
              <a:rPr lang="zh-TW" altLang="en-US" sz="1000" b="1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000" b="1">
                <a:latin typeface="+mn-lt"/>
                <a:ea typeface="+mn-ea"/>
                <a:cs typeface="+mn-ea"/>
                <a:sym typeface="+mn-lt"/>
              </a:rPr>
              <a:t>PCIe card</a:t>
            </a:r>
            <a:endParaRPr lang="zh-TW" altLang="en-US" sz="1000" b="1">
              <a:latin typeface="+mn-lt"/>
              <a:ea typeface="+mn-ea"/>
              <a:cs typeface="+mn-ea"/>
              <a:sym typeface="+mn-lt"/>
            </a:endParaRPr>
          </a:p>
          <a:p>
            <a:pPr lvl="0"/>
            <a:r>
              <a:rPr lang="en-US" altLang="zh-TW" sz="1000" b="1">
                <a:latin typeface="+mn-lt"/>
                <a:ea typeface="+mn-ea"/>
                <a:cs typeface="+mn-ea"/>
                <a:sym typeface="+mn-lt"/>
              </a:rPr>
              <a:t>including full-height bracket</a:t>
            </a:r>
            <a:endParaRPr lang="zh-TW" altLang="en-US" sz="1000" b="1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07" name="圖片 106">
            <a:extLst>
              <a:ext uri="{FF2B5EF4-FFF2-40B4-BE49-F238E27FC236}">
                <a16:creationId xmlns:a16="http://schemas.microsoft.com/office/drawing/2014/main" id="{EA6E5970-72E0-AF47-B868-2E00B99C30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9223" y="1867832"/>
            <a:ext cx="1869205" cy="1780325"/>
          </a:xfrm>
          <a:prstGeom prst="rect">
            <a:avLst/>
          </a:prstGeom>
        </p:spPr>
      </p:pic>
      <p:pic>
        <p:nvPicPr>
          <p:cNvPr id="6" name="圖片 5" descr="一張含有 文字 的圖片&#10;&#10;自動產生的描述">
            <a:extLst>
              <a:ext uri="{FF2B5EF4-FFF2-40B4-BE49-F238E27FC236}">
                <a16:creationId xmlns:a16="http://schemas.microsoft.com/office/drawing/2014/main" id="{E9B94D5F-B73D-452B-BC0C-45FEF132C1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364" y="3112152"/>
            <a:ext cx="2310230" cy="1982177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5905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 hidden="1">
            <a:extLst>
              <a:ext uri="{FF2B5EF4-FFF2-40B4-BE49-F238E27FC236}">
                <a16:creationId xmlns:a16="http://schemas.microsoft.com/office/drawing/2014/main" id="{887E4189-605A-474F-84B6-CC7688FBEE07}"/>
              </a:ext>
            </a:extLst>
          </p:cNvPr>
          <p:cNvSpPr/>
          <p:nvPr/>
        </p:nvSpPr>
        <p:spPr>
          <a:xfrm>
            <a:off x="2315967" y="1306902"/>
            <a:ext cx="6828033" cy="3836598"/>
          </a:xfrm>
          <a:prstGeom prst="rect">
            <a:avLst/>
          </a:prstGeom>
          <a:gradFill flip="none" rotWithShape="1">
            <a:gsLst>
              <a:gs pos="79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108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cs typeface="+mn-ea"/>
              <a:sym typeface="+mn-lt"/>
            </a:endParaRPr>
          </a:p>
        </p:txBody>
      </p:sp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BE738E76-7A0D-4BEA-B1EA-E9F1366E981D}"/>
              </a:ext>
            </a:extLst>
          </p:cNvPr>
          <p:cNvSpPr/>
          <p:nvPr/>
        </p:nvSpPr>
        <p:spPr>
          <a:xfrm>
            <a:off x="1692081" y="1306902"/>
            <a:ext cx="6985195" cy="38365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cs typeface="+mn-ea"/>
              <a:sym typeface="+mn-lt"/>
            </a:endParaRPr>
          </a:p>
        </p:txBody>
      </p:sp>
      <p:sp>
        <p:nvSpPr>
          <p:cNvPr id="21" name="圓角矩形 20" hidden="1">
            <a:extLst>
              <a:ext uri="{FF2B5EF4-FFF2-40B4-BE49-F238E27FC236}">
                <a16:creationId xmlns:a16="http://schemas.microsoft.com/office/drawing/2014/main" id="{4802B232-481B-904B-89DB-A81A24643BF3}"/>
              </a:ext>
            </a:extLst>
          </p:cNvPr>
          <p:cNvSpPr/>
          <p:nvPr/>
        </p:nvSpPr>
        <p:spPr>
          <a:xfrm>
            <a:off x="3917167" y="2116708"/>
            <a:ext cx="1350372" cy="1317095"/>
          </a:xfrm>
          <a:prstGeom prst="roundRect">
            <a:avLst>
              <a:gd name="adj" fmla="val 0"/>
            </a:avLst>
          </a:prstGeom>
          <a:solidFill>
            <a:srgbClr val="C50E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50"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ADA18BD-9767-0448-9D80-EDB2F6308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sz="3200">
                <a:latin typeface="+mn-lt"/>
                <a:ea typeface="+mn-ea"/>
                <a:cs typeface="+mn-ea"/>
                <a:sym typeface="+mn-lt"/>
              </a:rPr>
              <a:t>TVS-675 t</a:t>
            </a:r>
            <a:r>
              <a:rPr kumimoji="1" lang="en-US" altLang="zh-TW" sz="3200">
                <a:latin typeface="+mn-lt"/>
                <a:ea typeface="+mn-ea"/>
                <a:cs typeface="+mn-ea"/>
                <a:sym typeface="+mn-lt"/>
              </a:rPr>
              <a:t>he 8-core SMB NAS with 4K graphics</a:t>
            </a:r>
            <a:endParaRPr lang="zh-TW" altLang="en-US" sz="32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B992C0-6384-DC42-9484-B57AC5FA8139}"/>
              </a:ext>
            </a:extLst>
          </p:cNvPr>
          <p:cNvSpPr txBox="1"/>
          <p:nvPr/>
        </p:nvSpPr>
        <p:spPr>
          <a:xfrm>
            <a:off x="3106705" y="1339010"/>
            <a:ext cx="4104009" cy="57913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kumimoji="1" lang="zh-TW" altLang="en-US" b="1">
                <a:solidFill>
                  <a:srgbClr val="013976"/>
                </a:solidFill>
                <a:latin typeface="+mn-lt"/>
                <a:ea typeface="+mn-ea"/>
                <a:cs typeface="+mn-ea"/>
                <a:sym typeface="+mn-lt"/>
              </a:rPr>
              <a:t>Dual Opreation System</a:t>
            </a:r>
            <a:r>
              <a:rPr kumimoji="1" lang="en-US" altLang="zh-TW" b="1">
                <a:solidFill>
                  <a:srgbClr val="013976"/>
                </a:solidFill>
                <a:latin typeface="+mn-lt"/>
                <a:ea typeface="+mn-ea"/>
                <a:cs typeface="+mn-ea"/>
                <a:sym typeface="+mn-lt"/>
              </a:rPr>
              <a:t>s</a:t>
            </a:r>
          </a:p>
          <a:p>
            <a:pPr>
              <a:lnSpc>
                <a:spcPts val="2000"/>
              </a:lnSpc>
            </a:pPr>
            <a:r>
              <a:rPr kumimoji="1" lang="zh-TW" altLang="en-US" sz="1300">
                <a:latin typeface="+mn-lt"/>
                <a:ea typeface="+mn-ea"/>
                <a:cs typeface="+mn-ea"/>
                <a:sym typeface="+mn-lt"/>
              </a:rPr>
              <a:t>Pre-installed</a:t>
            </a:r>
            <a:r>
              <a:rPr kumimoji="1" lang="en-US" altLang="zh-TW" sz="1300">
                <a:latin typeface="+mn-lt"/>
                <a:ea typeface="+mn-ea"/>
                <a:cs typeface="+mn-ea"/>
                <a:sym typeface="+mn-lt"/>
              </a:rPr>
              <a:t> QTS</a:t>
            </a:r>
            <a:r>
              <a:rPr kumimoji="1" lang="zh-TW" altLang="en-US" sz="1300">
                <a:latin typeface="+mn-lt"/>
                <a:ea typeface="+mn-ea"/>
                <a:cs typeface="+mn-ea"/>
                <a:sym typeface="+mn-lt"/>
              </a:rPr>
              <a:t>, optional entrprise </a:t>
            </a:r>
            <a:r>
              <a:rPr kumimoji="1" lang="en-US" altLang="zh-TW" sz="1300">
                <a:latin typeface="+mn-lt"/>
                <a:ea typeface="+mn-ea"/>
                <a:cs typeface="+mn-ea"/>
                <a:sym typeface="+mn-lt"/>
              </a:rPr>
              <a:t>ZFS </a:t>
            </a:r>
            <a:r>
              <a:rPr kumimoji="1" lang="en-US" altLang="zh-TW" sz="1300" err="1">
                <a:latin typeface="+mn-lt"/>
                <a:ea typeface="+mn-ea"/>
                <a:cs typeface="+mn-ea"/>
                <a:sym typeface="+mn-lt"/>
              </a:rPr>
              <a:t>QuTS</a:t>
            </a:r>
            <a:r>
              <a:rPr kumimoji="1" lang="en-US" altLang="zh-TW" sz="1300">
                <a:latin typeface="+mn-lt"/>
                <a:ea typeface="+mn-ea"/>
                <a:cs typeface="+mn-ea"/>
                <a:sym typeface="+mn-lt"/>
              </a:rPr>
              <a:t> hero</a:t>
            </a:r>
            <a:endParaRPr lang="zh-TW" altLang="en-US" sz="13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DB16774C-F5DA-A042-9748-E6EBC660DC32}"/>
              </a:ext>
            </a:extLst>
          </p:cNvPr>
          <p:cNvSpPr txBox="1"/>
          <p:nvPr/>
        </p:nvSpPr>
        <p:spPr>
          <a:xfrm>
            <a:off x="1453441" y="2139342"/>
            <a:ext cx="4376519" cy="57906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kumimoji="1" lang="zh-TW" altLang="en-US" b="1">
                <a:solidFill>
                  <a:srgbClr val="013976"/>
                </a:solidFill>
                <a:latin typeface="+mn-lt"/>
                <a:ea typeface="+mn-ea"/>
                <a:cs typeface="+mn-ea"/>
                <a:sym typeface="+mn-lt"/>
              </a:rPr>
              <a:t>Zhaoxin </a:t>
            </a:r>
            <a:r>
              <a:rPr kumimoji="1" lang="en-US" altLang="zh-TW" b="1" err="1">
                <a:solidFill>
                  <a:srgbClr val="013976"/>
                </a:solidFill>
                <a:latin typeface="+mn-lt"/>
                <a:ea typeface="+mn-ea"/>
                <a:cs typeface="+mn-ea"/>
                <a:sym typeface="+mn-lt"/>
              </a:rPr>
              <a:t>Kaixian</a:t>
            </a:r>
            <a:r>
              <a:rPr kumimoji="1" lang="en-US" altLang="zh-TW" b="1">
                <a:solidFill>
                  <a:srgbClr val="013976"/>
                </a:solidFill>
                <a:latin typeface="+mn-lt"/>
                <a:ea typeface="+mn-ea"/>
                <a:cs typeface="+mn-ea"/>
                <a:sym typeface="+mn-lt"/>
              </a:rPr>
              <a:t> U6580 8C / 8T 2.5GHz SoC</a:t>
            </a:r>
          </a:p>
          <a:p>
            <a:pPr>
              <a:lnSpc>
                <a:spcPts val="2000"/>
              </a:lnSpc>
            </a:pPr>
            <a:r>
              <a:rPr kumimoji="1" lang="zh-TW" altLang="en-US" sz="1300">
                <a:latin typeface="+mn-lt"/>
                <a:ea typeface="+mn-ea"/>
                <a:cs typeface="+mn-ea"/>
                <a:sym typeface="+mn-lt"/>
              </a:rPr>
              <a:t>8-core/8-thread </a:t>
            </a:r>
            <a:r>
              <a:rPr kumimoji="1" lang="en-US" altLang="zh-TW" sz="1300">
                <a:latin typeface="+mn-lt"/>
                <a:ea typeface="+mn-ea"/>
                <a:cs typeface="+mn-ea"/>
                <a:sym typeface="+mn-lt"/>
              </a:rPr>
              <a:t>x86</a:t>
            </a:r>
            <a:r>
              <a:rPr kumimoji="1" lang="zh-TW" altLang="en-US" sz="1300">
                <a:latin typeface="+mn-lt"/>
                <a:ea typeface="+mn-ea"/>
                <a:cs typeface="+mn-ea"/>
                <a:sym typeface="+mn-lt"/>
              </a:rPr>
              <a:t> processor, built in graphic </a:t>
            </a:r>
            <a:r>
              <a:rPr kumimoji="1" lang="en-US" altLang="zh-TW" sz="1300">
                <a:latin typeface="+mn-lt"/>
                <a:ea typeface="+mn-ea"/>
                <a:cs typeface="+mn-ea"/>
                <a:sym typeface="+mn-lt"/>
              </a:rPr>
              <a:t>processor</a:t>
            </a:r>
            <a:endParaRPr kumimoji="1" lang="zh-TW" altLang="en-US" sz="13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3AB8DE99-8A1D-A94C-AE80-54FB65EB3013}"/>
              </a:ext>
            </a:extLst>
          </p:cNvPr>
          <p:cNvSpPr txBox="1"/>
          <p:nvPr/>
        </p:nvSpPr>
        <p:spPr>
          <a:xfrm>
            <a:off x="1453441" y="2815244"/>
            <a:ext cx="4277133" cy="57906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kumimoji="1" lang="en-US" altLang="zh-TW" b="1">
                <a:solidFill>
                  <a:srgbClr val="013976"/>
                </a:solidFill>
                <a:latin typeface="+mn-lt"/>
                <a:ea typeface="+mn-ea"/>
                <a:cs typeface="+mn-ea"/>
                <a:sym typeface="+mn-lt"/>
              </a:rPr>
              <a:t>2 x M.2 PCIe </a:t>
            </a:r>
            <a:r>
              <a:rPr kumimoji="1" lang="en-US" altLang="zh-TW" b="1" err="1">
                <a:solidFill>
                  <a:srgbClr val="013976"/>
                </a:solidFill>
                <a:latin typeface="+mn-lt"/>
                <a:ea typeface="+mn-ea"/>
                <a:cs typeface="+mn-ea"/>
                <a:sym typeface="+mn-lt"/>
              </a:rPr>
              <a:t>NVMe</a:t>
            </a:r>
            <a:r>
              <a:rPr kumimoji="1" lang="en-US" altLang="zh-TW" b="1">
                <a:solidFill>
                  <a:srgbClr val="013976"/>
                </a:solidFill>
                <a:latin typeface="+mn-lt"/>
                <a:ea typeface="+mn-ea"/>
                <a:cs typeface="+mn-ea"/>
                <a:sym typeface="+mn-lt"/>
              </a:rPr>
              <a:t>/SATA SSD slots</a:t>
            </a:r>
          </a:p>
          <a:p>
            <a:pPr>
              <a:lnSpc>
                <a:spcPts val="2000"/>
              </a:lnSpc>
            </a:pPr>
            <a:r>
              <a:rPr kumimoji="1" lang="zh-TW" altLang="en-US" sz="1300">
                <a:latin typeface="+mn-lt"/>
                <a:ea typeface="+mn-ea"/>
                <a:cs typeface="+mn-ea"/>
                <a:sym typeface="+mn-lt"/>
              </a:rPr>
              <a:t>Dual</a:t>
            </a:r>
            <a:r>
              <a:rPr kumimoji="1" lang="en-US" altLang="zh-TW" sz="1300">
                <a:latin typeface="+mn-lt"/>
                <a:ea typeface="+mn-ea"/>
                <a:cs typeface="+mn-ea"/>
                <a:sym typeface="+mn-lt"/>
              </a:rPr>
              <a:t> M.2 2280 </a:t>
            </a:r>
            <a:r>
              <a:rPr kumimoji="1" lang="en-US" altLang="zh-TW" sz="1300" err="1">
                <a:latin typeface="+mn-lt"/>
                <a:ea typeface="+mn-ea"/>
                <a:cs typeface="+mn-ea"/>
                <a:sym typeface="+mn-lt"/>
              </a:rPr>
              <a:t>NVMe</a:t>
            </a:r>
            <a:r>
              <a:rPr kumimoji="1" lang="en-US" altLang="zh-TW" sz="1300">
                <a:latin typeface="+mn-lt"/>
                <a:ea typeface="+mn-ea"/>
                <a:cs typeface="+mn-ea"/>
                <a:sym typeface="+mn-lt"/>
              </a:rPr>
              <a:t>/SATA SSD to boost performance</a:t>
            </a:r>
            <a:endParaRPr lang="zh-TW" altLang="en-US" sz="13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01F36B0D-26F2-F74D-BB7B-26563CB723A0}"/>
              </a:ext>
            </a:extLst>
          </p:cNvPr>
          <p:cNvSpPr txBox="1"/>
          <p:nvPr/>
        </p:nvSpPr>
        <p:spPr>
          <a:xfrm>
            <a:off x="1464268" y="3513421"/>
            <a:ext cx="4169731" cy="57906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kumimoji="1" lang="en-US" altLang="zh-TW" b="1">
                <a:solidFill>
                  <a:srgbClr val="013976"/>
                </a:solidFill>
                <a:latin typeface="+mn-lt"/>
                <a:ea typeface="+mn-ea"/>
                <a:cs typeface="+mn-ea"/>
                <a:sym typeface="+mn-lt"/>
              </a:rPr>
              <a:t>2 x 2.5GbE RJ45 (1Gb/100Mb ethernet support)</a:t>
            </a:r>
            <a:endParaRPr lang="zh-TW" altLang="en-US" b="1">
              <a:solidFill>
                <a:srgbClr val="013976"/>
              </a:solidFill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ts val="2000"/>
              </a:lnSpc>
            </a:pPr>
            <a:r>
              <a:rPr kumimoji="1" lang="en-US" altLang="zh-TW" sz="1300">
                <a:latin typeface="+mn-lt"/>
                <a:ea typeface="+mn-ea"/>
                <a:cs typeface="+mn-ea"/>
                <a:sym typeface="+mn-lt"/>
              </a:rPr>
              <a:t>Dual 2.5GbE LAN ports w/ link aggregation</a:t>
            </a:r>
            <a:endParaRPr kumimoji="1" lang="zh-TW" altLang="en-US" sz="13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A53ECF9F-578D-FF4E-9706-72C49F792082}"/>
              </a:ext>
            </a:extLst>
          </p:cNvPr>
          <p:cNvSpPr txBox="1"/>
          <p:nvPr/>
        </p:nvSpPr>
        <p:spPr>
          <a:xfrm>
            <a:off x="1453441" y="4225581"/>
            <a:ext cx="5077031" cy="57906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kumimoji="1" lang="en-US" altLang="zh-TW" b="1">
                <a:solidFill>
                  <a:srgbClr val="013976"/>
                </a:solidFill>
                <a:latin typeface="+mn-lt"/>
                <a:ea typeface="+mn-ea"/>
                <a:cs typeface="+mn-ea"/>
                <a:sym typeface="+mn-lt"/>
              </a:rPr>
              <a:t>2 x PCIe 3.0 x4 </a:t>
            </a:r>
            <a:r>
              <a:rPr kumimoji="1" lang="zh-TW" altLang="en-US" b="1">
                <a:solidFill>
                  <a:srgbClr val="013976"/>
                </a:solidFill>
                <a:latin typeface="+mn-lt"/>
                <a:ea typeface="+mn-ea"/>
                <a:cs typeface="+mn-ea"/>
                <a:sym typeface="+mn-lt"/>
              </a:rPr>
              <a:t>Slots</a:t>
            </a:r>
            <a:endParaRPr kumimoji="1" lang="en-US" altLang="zh-TW" b="1">
              <a:solidFill>
                <a:srgbClr val="013976"/>
              </a:solidFill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ts val="2000"/>
              </a:lnSpc>
            </a:pPr>
            <a:r>
              <a:rPr kumimoji="1" lang="en-US" altLang="zh-TW" sz="1300">
                <a:latin typeface="+mn-lt"/>
                <a:ea typeface="+mn-ea"/>
                <a:cs typeface="+mn-ea"/>
                <a:sym typeface="+mn-lt"/>
              </a:rPr>
              <a:t>Dual PCIe 3.0 x4</a:t>
            </a:r>
            <a:r>
              <a:rPr kumimoji="1" lang="zh-TW" altLang="en-US" sz="1300">
                <a:latin typeface="+mn-lt"/>
                <a:ea typeface="+mn-ea"/>
                <a:cs typeface="+mn-ea"/>
                <a:sym typeface="+mn-lt"/>
              </a:rPr>
              <a:t> slots</a:t>
            </a:r>
            <a:r>
              <a:rPr kumimoji="1" lang="en-US" altLang="zh-TW" sz="1300">
                <a:latin typeface="+mn-lt"/>
                <a:ea typeface="+mn-ea"/>
                <a:cs typeface="+mn-ea"/>
                <a:sym typeface="+mn-lt"/>
              </a:rPr>
              <a:t> for network, storage, or M.2 SSD expansion</a:t>
            </a:r>
            <a:endParaRPr lang="zh-TW" altLang="en-US" sz="13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B30E4D7F-32E8-4C2D-8CE5-2812D31346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9639" y="1509171"/>
            <a:ext cx="2142023" cy="266519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C87DDBDB-B5CC-4DDB-AE83-94CF0B3527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2494" y="2935423"/>
            <a:ext cx="428253" cy="381816"/>
          </a:xfrm>
          <a:prstGeom prst="rect">
            <a:avLst/>
          </a:prstGeom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AFAEC58A-2F13-4F46-B6CF-2390D4CFF373}"/>
              </a:ext>
            </a:extLst>
          </p:cNvPr>
          <p:cNvSpPr/>
          <p:nvPr/>
        </p:nvSpPr>
        <p:spPr>
          <a:xfrm>
            <a:off x="738422" y="2864397"/>
            <a:ext cx="503696" cy="503696"/>
          </a:xfrm>
          <a:prstGeom prst="roundRect">
            <a:avLst>
              <a:gd name="adj" fmla="val 9973"/>
            </a:avLst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0927693F-09F9-4782-AF39-298087EFBB1F}"/>
              </a:ext>
            </a:extLst>
          </p:cNvPr>
          <p:cNvSpPr/>
          <p:nvPr/>
        </p:nvSpPr>
        <p:spPr>
          <a:xfrm>
            <a:off x="738422" y="3592000"/>
            <a:ext cx="503696" cy="503696"/>
          </a:xfrm>
          <a:prstGeom prst="roundRect">
            <a:avLst>
              <a:gd name="adj" fmla="val 9973"/>
            </a:avLst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2073A3D3-90B3-4898-815D-4CA5C6B210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666" y="3696283"/>
            <a:ext cx="404599" cy="307105"/>
          </a:xfrm>
          <a:prstGeom prst="rect">
            <a:avLst/>
          </a:prstGeom>
        </p:spPr>
      </p:pic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BAFA8BD3-983E-48D4-A7A6-300FC0BEED53}"/>
              </a:ext>
            </a:extLst>
          </p:cNvPr>
          <p:cNvSpPr/>
          <p:nvPr/>
        </p:nvSpPr>
        <p:spPr>
          <a:xfrm>
            <a:off x="738422" y="4304160"/>
            <a:ext cx="503696" cy="503696"/>
          </a:xfrm>
          <a:prstGeom prst="roundRect">
            <a:avLst>
              <a:gd name="adj" fmla="val 9973"/>
            </a:avLst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11" name="Picture 11" descr="Logo&#10;&#10;Description automatically generated">
            <a:extLst>
              <a:ext uri="{FF2B5EF4-FFF2-40B4-BE49-F238E27FC236}">
                <a16:creationId xmlns:a16="http://schemas.microsoft.com/office/drawing/2014/main" id="{EAC9736F-7594-4267-B1DF-689159D125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752" y="2240911"/>
            <a:ext cx="926339" cy="390943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C66209FD-278F-48A4-B766-BBDD8CE7DF1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5740792" y="2506612"/>
            <a:ext cx="2939844" cy="1837402"/>
          </a:xfrm>
          <a:prstGeom prst="rect">
            <a:avLst/>
          </a:prstGeom>
        </p:spPr>
      </p:pic>
      <p:pic>
        <p:nvPicPr>
          <p:cNvPr id="25" name="圖片 24" descr="一張含有 文字 的圖片&#10;&#10;自動產生的描述">
            <a:extLst>
              <a:ext uri="{FF2B5EF4-FFF2-40B4-BE49-F238E27FC236}">
                <a16:creationId xmlns:a16="http://schemas.microsoft.com/office/drawing/2014/main" id="{C7814FF2-4109-4BF1-BE2E-BAC77135EE9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biLevel thresh="75000"/>
            <a:alphaModFix amt="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b="57908"/>
          <a:stretch/>
        </p:blipFill>
        <p:spPr>
          <a:xfrm>
            <a:off x="6897715" y="4393476"/>
            <a:ext cx="625997" cy="180856"/>
          </a:xfrm>
          <a:prstGeom prst="rect">
            <a:avLst/>
          </a:prstGeom>
        </p:spPr>
      </p:pic>
      <p:sp>
        <p:nvSpPr>
          <p:cNvPr id="26" name="手繪多邊形: 圖案 60">
            <a:extLst>
              <a:ext uri="{FF2B5EF4-FFF2-40B4-BE49-F238E27FC236}">
                <a16:creationId xmlns:a16="http://schemas.microsoft.com/office/drawing/2014/main" id="{75C69E3E-EA1C-D445-B432-C101BEB42758}"/>
              </a:ext>
            </a:extLst>
          </p:cNvPr>
          <p:cNvSpPr/>
          <p:nvPr/>
        </p:nvSpPr>
        <p:spPr>
          <a:xfrm>
            <a:off x="774562" y="4437783"/>
            <a:ext cx="418717" cy="272049"/>
          </a:xfrm>
          <a:custGeom>
            <a:avLst/>
            <a:gdLst>
              <a:gd name="connsiteX0" fmla="*/ 117565 w 567188"/>
              <a:gd name="connsiteY0" fmla="*/ 16884 h 368515"/>
              <a:gd name="connsiteX1" fmla="*/ 117565 w 567188"/>
              <a:gd name="connsiteY1" fmla="*/ 340813 h 368515"/>
              <a:gd name="connsiteX2" fmla="*/ 83171 w 567188"/>
              <a:gd name="connsiteY2" fmla="*/ 357697 h 368515"/>
              <a:gd name="connsiteX3" fmla="*/ 83171 w 567188"/>
              <a:gd name="connsiteY3" fmla="*/ 298915 h 368515"/>
              <a:gd name="connsiteX4" fmla="*/ 83171 w 567188"/>
              <a:gd name="connsiteY4" fmla="*/ 262020 h 368515"/>
              <a:gd name="connsiteX5" fmla="*/ 83171 w 567188"/>
              <a:gd name="connsiteY5" fmla="*/ 228876 h 368515"/>
              <a:gd name="connsiteX6" fmla="*/ 73791 w 567188"/>
              <a:gd name="connsiteY6" fmla="*/ 228876 h 368515"/>
              <a:gd name="connsiteX7" fmla="*/ 55656 w 567188"/>
              <a:gd name="connsiteY7" fmla="*/ 210741 h 368515"/>
              <a:gd name="connsiteX8" fmla="*/ 55656 w 567188"/>
              <a:gd name="connsiteY8" fmla="*/ 148832 h 368515"/>
              <a:gd name="connsiteX9" fmla="*/ 73791 w 567188"/>
              <a:gd name="connsiteY9" fmla="*/ 130697 h 368515"/>
              <a:gd name="connsiteX10" fmla="*/ 83171 w 567188"/>
              <a:gd name="connsiteY10" fmla="*/ 130697 h 368515"/>
              <a:gd name="connsiteX11" fmla="*/ 83171 w 567188"/>
              <a:gd name="connsiteY11" fmla="*/ 33769 h 368515"/>
              <a:gd name="connsiteX12" fmla="*/ 16884 w 567188"/>
              <a:gd name="connsiteY12" fmla="*/ 33769 h 368515"/>
              <a:gd name="connsiteX13" fmla="*/ 0 w 567188"/>
              <a:gd name="connsiteY13" fmla="*/ 16884 h 368515"/>
              <a:gd name="connsiteX14" fmla="*/ 16884 w 567188"/>
              <a:gd name="connsiteY14" fmla="*/ 0 h 368515"/>
              <a:gd name="connsiteX15" fmla="*/ 100055 w 567188"/>
              <a:gd name="connsiteY15" fmla="*/ 0 h 368515"/>
              <a:gd name="connsiteX16" fmla="*/ 117565 w 567188"/>
              <a:gd name="connsiteY16" fmla="*/ 16884 h 368515"/>
              <a:gd name="connsiteX17" fmla="*/ 140703 w 567188"/>
              <a:gd name="connsiteY17" fmla="*/ 48777 h 368515"/>
              <a:gd name="connsiteX18" fmla="*/ 140703 w 567188"/>
              <a:gd name="connsiteY18" fmla="*/ 327055 h 368515"/>
              <a:gd name="connsiteX19" fmla="*/ 512158 w 567188"/>
              <a:gd name="connsiteY19" fmla="*/ 327055 h 368515"/>
              <a:gd name="connsiteX20" fmla="*/ 567189 w 567188"/>
              <a:gd name="connsiteY20" fmla="*/ 272025 h 368515"/>
              <a:gd name="connsiteX21" fmla="*/ 567189 w 567188"/>
              <a:gd name="connsiteY21" fmla="*/ 147581 h 368515"/>
              <a:gd name="connsiteX22" fmla="*/ 510907 w 567188"/>
              <a:gd name="connsiteY22" fmla="*/ 93176 h 368515"/>
              <a:gd name="connsiteX23" fmla="*/ 302042 w 567188"/>
              <a:gd name="connsiteY23" fmla="*/ 93176 h 368515"/>
              <a:gd name="connsiteX24" fmla="*/ 282031 w 567188"/>
              <a:gd name="connsiteY24" fmla="*/ 49402 h 368515"/>
              <a:gd name="connsiteX25" fmla="*/ 135700 w 567188"/>
              <a:gd name="connsiteY25" fmla="*/ 48777 h 368515"/>
              <a:gd name="connsiteX26" fmla="*/ 140703 w 567188"/>
              <a:gd name="connsiteY26" fmla="*/ 48777 h 368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67188" h="368515">
                <a:moveTo>
                  <a:pt x="117565" y="16884"/>
                </a:moveTo>
                <a:lnTo>
                  <a:pt x="117565" y="340813"/>
                </a:lnTo>
                <a:cubicBezTo>
                  <a:pt x="117565" y="340813"/>
                  <a:pt x="108810" y="389590"/>
                  <a:pt x="83171" y="357697"/>
                </a:cubicBezTo>
                <a:lnTo>
                  <a:pt x="83171" y="298915"/>
                </a:lnTo>
                <a:lnTo>
                  <a:pt x="83171" y="262020"/>
                </a:lnTo>
                <a:lnTo>
                  <a:pt x="83171" y="228876"/>
                </a:lnTo>
                <a:lnTo>
                  <a:pt x="73791" y="228876"/>
                </a:lnTo>
                <a:cubicBezTo>
                  <a:pt x="63785" y="228876"/>
                  <a:pt x="55656" y="220747"/>
                  <a:pt x="55656" y="210741"/>
                </a:cubicBezTo>
                <a:lnTo>
                  <a:pt x="55656" y="148832"/>
                </a:lnTo>
                <a:cubicBezTo>
                  <a:pt x="55656" y="138827"/>
                  <a:pt x="63785" y="130697"/>
                  <a:pt x="73791" y="130697"/>
                </a:cubicBezTo>
                <a:lnTo>
                  <a:pt x="83171" y="130697"/>
                </a:lnTo>
                <a:lnTo>
                  <a:pt x="83171" y="33769"/>
                </a:lnTo>
                <a:lnTo>
                  <a:pt x="16884" y="33769"/>
                </a:lnTo>
                <a:cubicBezTo>
                  <a:pt x="7504" y="33769"/>
                  <a:pt x="0" y="26264"/>
                  <a:pt x="0" y="16884"/>
                </a:cubicBezTo>
                <a:cubicBezTo>
                  <a:pt x="0" y="7504"/>
                  <a:pt x="7504" y="0"/>
                  <a:pt x="16884" y="0"/>
                </a:cubicBezTo>
                <a:lnTo>
                  <a:pt x="100055" y="0"/>
                </a:lnTo>
                <a:cubicBezTo>
                  <a:pt x="109435" y="0"/>
                  <a:pt x="117565" y="7504"/>
                  <a:pt x="117565" y="16884"/>
                </a:cubicBezTo>
                <a:close/>
                <a:moveTo>
                  <a:pt x="140703" y="48777"/>
                </a:moveTo>
                <a:lnTo>
                  <a:pt x="140703" y="327055"/>
                </a:lnTo>
                <a:lnTo>
                  <a:pt x="512158" y="327055"/>
                </a:lnTo>
                <a:cubicBezTo>
                  <a:pt x="542175" y="327055"/>
                  <a:pt x="567189" y="302042"/>
                  <a:pt x="567189" y="272025"/>
                </a:cubicBezTo>
                <a:lnTo>
                  <a:pt x="567189" y="147581"/>
                </a:lnTo>
                <a:cubicBezTo>
                  <a:pt x="567189" y="117565"/>
                  <a:pt x="541549" y="93176"/>
                  <a:pt x="510907" y="93176"/>
                </a:cubicBezTo>
                <a:lnTo>
                  <a:pt x="302042" y="93176"/>
                </a:lnTo>
                <a:lnTo>
                  <a:pt x="282031" y="49402"/>
                </a:lnTo>
                <a:lnTo>
                  <a:pt x="135700" y="48777"/>
                </a:lnTo>
                <a:lnTo>
                  <a:pt x="140703" y="48777"/>
                </a:lnTo>
                <a:close/>
              </a:path>
            </a:pathLst>
          </a:custGeom>
          <a:noFill/>
          <a:ln w="6350" cap="rnd">
            <a:solidFill>
              <a:srgbClr val="323232"/>
            </a:solidFill>
            <a:prstDash val="solid"/>
            <a:round/>
          </a:ln>
        </p:spPr>
        <p:txBody>
          <a:bodyPr rtlCol="0" anchor="ctr"/>
          <a:lstStyle/>
          <a:p>
            <a:endParaRPr lang="zh-TW" altLang="en-US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7" name="圖形 43">
            <a:extLst>
              <a:ext uri="{FF2B5EF4-FFF2-40B4-BE49-F238E27FC236}">
                <a16:creationId xmlns:a16="http://schemas.microsoft.com/office/drawing/2014/main" id="{53EF45A4-5882-8A49-B2D1-03776F6CF716}"/>
              </a:ext>
            </a:extLst>
          </p:cNvPr>
          <p:cNvGrpSpPr/>
          <p:nvPr/>
        </p:nvGrpSpPr>
        <p:grpSpPr>
          <a:xfrm>
            <a:off x="930148" y="4545351"/>
            <a:ext cx="202206" cy="88174"/>
            <a:chOff x="917579" y="4240942"/>
            <a:chExt cx="273901" cy="119440"/>
          </a:xfrm>
          <a:solidFill>
            <a:srgbClr val="323232"/>
          </a:solidFill>
        </p:grpSpPr>
        <p:sp>
          <p:nvSpPr>
            <p:cNvPr id="28" name="手繪多邊形: 圖案 62">
              <a:extLst>
                <a:ext uri="{FF2B5EF4-FFF2-40B4-BE49-F238E27FC236}">
                  <a16:creationId xmlns:a16="http://schemas.microsoft.com/office/drawing/2014/main" id="{4B17AC5C-9A16-AD4E-A73A-552D627C0EEF}"/>
                </a:ext>
              </a:extLst>
            </p:cNvPr>
            <p:cNvSpPr/>
            <p:nvPr/>
          </p:nvSpPr>
          <p:spPr>
            <a:xfrm>
              <a:off x="917579" y="4242818"/>
              <a:ext cx="72540" cy="115688"/>
            </a:xfrm>
            <a:custGeom>
              <a:avLst/>
              <a:gdLst>
                <a:gd name="connsiteX0" fmla="*/ 33143 w 72540"/>
                <a:gd name="connsiteY0" fmla="*/ 0 h 115688"/>
                <a:gd name="connsiteX1" fmla="*/ 0 w 72540"/>
                <a:gd name="connsiteY1" fmla="*/ 0 h 115688"/>
                <a:gd name="connsiteX2" fmla="*/ 0 w 72540"/>
                <a:gd name="connsiteY2" fmla="*/ 115689 h 115688"/>
                <a:gd name="connsiteX3" fmla="*/ 18760 w 72540"/>
                <a:gd name="connsiteY3" fmla="*/ 115689 h 115688"/>
                <a:gd name="connsiteX4" fmla="*/ 18760 w 72540"/>
                <a:gd name="connsiteY4" fmla="*/ 68788 h 115688"/>
                <a:gd name="connsiteX5" fmla="*/ 31267 w 72540"/>
                <a:gd name="connsiteY5" fmla="*/ 68788 h 115688"/>
                <a:gd name="connsiteX6" fmla="*/ 72540 w 72540"/>
                <a:gd name="connsiteY6" fmla="*/ 32518 h 115688"/>
                <a:gd name="connsiteX7" fmla="*/ 33143 w 72540"/>
                <a:gd name="connsiteY7" fmla="*/ 0 h 115688"/>
                <a:gd name="connsiteX8" fmla="*/ 32518 w 72540"/>
                <a:gd name="connsiteY8" fmla="*/ 54405 h 115688"/>
                <a:gd name="connsiteX9" fmla="*/ 18760 w 72540"/>
                <a:gd name="connsiteY9" fmla="*/ 54405 h 115688"/>
                <a:gd name="connsiteX10" fmla="*/ 18760 w 72540"/>
                <a:gd name="connsiteY10" fmla="*/ 15008 h 115688"/>
                <a:gd name="connsiteX11" fmla="*/ 32518 w 72540"/>
                <a:gd name="connsiteY11" fmla="*/ 15008 h 115688"/>
                <a:gd name="connsiteX12" fmla="*/ 53780 w 72540"/>
                <a:gd name="connsiteY12" fmla="*/ 33769 h 115688"/>
                <a:gd name="connsiteX13" fmla="*/ 32518 w 72540"/>
                <a:gd name="connsiteY13" fmla="*/ 54405 h 115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2540" h="115688">
                  <a:moveTo>
                    <a:pt x="33143" y="0"/>
                  </a:moveTo>
                  <a:lnTo>
                    <a:pt x="0" y="0"/>
                  </a:lnTo>
                  <a:lnTo>
                    <a:pt x="0" y="115689"/>
                  </a:lnTo>
                  <a:lnTo>
                    <a:pt x="18760" y="115689"/>
                  </a:lnTo>
                  <a:lnTo>
                    <a:pt x="18760" y="68788"/>
                  </a:lnTo>
                  <a:lnTo>
                    <a:pt x="31267" y="68788"/>
                  </a:lnTo>
                  <a:cubicBezTo>
                    <a:pt x="60033" y="68788"/>
                    <a:pt x="72540" y="58782"/>
                    <a:pt x="72540" y="32518"/>
                  </a:cubicBezTo>
                  <a:cubicBezTo>
                    <a:pt x="72540" y="5628"/>
                    <a:pt x="61284" y="0"/>
                    <a:pt x="33143" y="0"/>
                  </a:cubicBezTo>
                  <a:close/>
                  <a:moveTo>
                    <a:pt x="32518" y="54405"/>
                  </a:moveTo>
                  <a:lnTo>
                    <a:pt x="18760" y="54405"/>
                  </a:lnTo>
                  <a:lnTo>
                    <a:pt x="18760" y="15008"/>
                  </a:lnTo>
                  <a:lnTo>
                    <a:pt x="32518" y="15008"/>
                  </a:lnTo>
                  <a:cubicBezTo>
                    <a:pt x="48152" y="15008"/>
                    <a:pt x="53780" y="18760"/>
                    <a:pt x="53780" y="33769"/>
                  </a:cubicBezTo>
                  <a:cubicBezTo>
                    <a:pt x="54405" y="48152"/>
                    <a:pt x="47526" y="54405"/>
                    <a:pt x="32518" y="54405"/>
                  </a:cubicBezTo>
                  <a:close/>
                </a:path>
              </a:pathLst>
            </a:custGeom>
            <a:grpFill/>
            <a:ln w="62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9" name="手繪多邊形: 圖案 63">
              <a:extLst>
                <a:ext uri="{FF2B5EF4-FFF2-40B4-BE49-F238E27FC236}">
                  <a16:creationId xmlns:a16="http://schemas.microsoft.com/office/drawing/2014/main" id="{7890C032-39D1-DE44-A747-87A2181A1188}"/>
                </a:ext>
              </a:extLst>
            </p:cNvPr>
            <p:cNvSpPr/>
            <p:nvPr/>
          </p:nvSpPr>
          <p:spPr>
            <a:xfrm>
              <a:off x="1000125" y="4240942"/>
              <a:ext cx="72540" cy="119440"/>
            </a:xfrm>
            <a:custGeom>
              <a:avLst/>
              <a:gdLst>
                <a:gd name="connsiteX0" fmla="*/ 72540 w 72540"/>
                <a:gd name="connsiteY0" fmla="*/ 115689 h 119440"/>
                <a:gd name="connsiteX1" fmla="*/ 45025 w 72540"/>
                <a:gd name="connsiteY1" fmla="*/ 119441 h 119440"/>
                <a:gd name="connsiteX2" fmla="*/ 0 w 72540"/>
                <a:gd name="connsiteY2" fmla="*/ 60033 h 119440"/>
                <a:gd name="connsiteX3" fmla="*/ 46276 w 72540"/>
                <a:gd name="connsiteY3" fmla="*/ 0 h 119440"/>
                <a:gd name="connsiteX4" fmla="*/ 71915 w 72540"/>
                <a:gd name="connsiteY4" fmla="*/ 3752 h 119440"/>
                <a:gd name="connsiteX5" fmla="*/ 69413 w 72540"/>
                <a:gd name="connsiteY5" fmla="*/ 18135 h 119440"/>
                <a:gd name="connsiteX6" fmla="*/ 47526 w 72540"/>
                <a:gd name="connsiteY6" fmla="*/ 15008 h 119440"/>
                <a:gd name="connsiteX7" fmla="*/ 18760 w 72540"/>
                <a:gd name="connsiteY7" fmla="*/ 59408 h 119440"/>
                <a:gd name="connsiteX8" fmla="*/ 47526 w 72540"/>
                <a:gd name="connsiteY8" fmla="*/ 104433 h 119440"/>
                <a:gd name="connsiteX9" fmla="*/ 69413 w 72540"/>
                <a:gd name="connsiteY9" fmla="*/ 100681 h 119440"/>
                <a:gd name="connsiteX10" fmla="*/ 72540 w 72540"/>
                <a:gd name="connsiteY10" fmla="*/ 115689 h 11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540" h="119440">
                  <a:moveTo>
                    <a:pt x="72540" y="115689"/>
                  </a:moveTo>
                  <a:cubicBezTo>
                    <a:pt x="64411" y="117565"/>
                    <a:pt x="54405" y="119441"/>
                    <a:pt x="45025" y="119441"/>
                  </a:cubicBezTo>
                  <a:cubicBezTo>
                    <a:pt x="14383" y="119441"/>
                    <a:pt x="0" y="109435"/>
                    <a:pt x="0" y="60033"/>
                  </a:cubicBezTo>
                  <a:cubicBezTo>
                    <a:pt x="0" y="11256"/>
                    <a:pt x="16884" y="0"/>
                    <a:pt x="46276" y="0"/>
                  </a:cubicBezTo>
                  <a:cubicBezTo>
                    <a:pt x="55030" y="0"/>
                    <a:pt x="64411" y="1251"/>
                    <a:pt x="71915" y="3752"/>
                  </a:cubicBezTo>
                  <a:lnTo>
                    <a:pt x="69413" y="18135"/>
                  </a:lnTo>
                  <a:cubicBezTo>
                    <a:pt x="62535" y="16259"/>
                    <a:pt x="55030" y="15008"/>
                    <a:pt x="47526" y="15008"/>
                  </a:cubicBezTo>
                  <a:cubicBezTo>
                    <a:pt x="28141" y="15008"/>
                    <a:pt x="18760" y="21262"/>
                    <a:pt x="18760" y="59408"/>
                  </a:cubicBezTo>
                  <a:cubicBezTo>
                    <a:pt x="18760" y="98179"/>
                    <a:pt x="27515" y="104433"/>
                    <a:pt x="47526" y="104433"/>
                  </a:cubicBezTo>
                  <a:cubicBezTo>
                    <a:pt x="54405" y="104433"/>
                    <a:pt x="61909" y="103182"/>
                    <a:pt x="69413" y="100681"/>
                  </a:cubicBezTo>
                  <a:lnTo>
                    <a:pt x="72540" y="115689"/>
                  </a:lnTo>
                  <a:close/>
                </a:path>
              </a:pathLst>
            </a:custGeom>
            <a:grpFill/>
            <a:ln w="62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" name="手繪多邊形: 圖案 64">
              <a:extLst>
                <a:ext uri="{FF2B5EF4-FFF2-40B4-BE49-F238E27FC236}">
                  <a16:creationId xmlns:a16="http://schemas.microsoft.com/office/drawing/2014/main" id="{82F0E71E-72C5-EB40-97AF-84EF42E2E8B3}"/>
                </a:ext>
              </a:extLst>
            </p:cNvPr>
            <p:cNvSpPr/>
            <p:nvPr/>
          </p:nvSpPr>
          <p:spPr>
            <a:xfrm>
              <a:off x="1087048" y="4242818"/>
              <a:ext cx="18760" cy="115688"/>
            </a:xfrm>
            <a:custGeom>
              <a:avLst/>
              <a:gdLst>
                <a:gd name="connsiteX0" fmla="*/ 0 w 18760"/>
                <a:gd name="connsiteY0" fmla="*/ 0 h 115688"/>
                <a:gd name="connsiteX1" fmla="*/ 18760 w 18760"/>
                <a:gd name="connsiteY1" fmla="*/ 0 h 115688"/>
                <a:gd name="connsiteX2" fmla="*/ 18760 w 18760"/>
                <a:gd name="connsiteY2" fmla="*/ 115689 h 115688"/>
                <a:gd name="connsiteX3" fmla="*/ 0 w 18760"/>
                <a:gd name="connsiteY3" fmla="*/ 115689 h 115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60" h="115688">
                  <a:moveTo>
                    <a:pt x="0" y="0"/>
                  </a:moveTo>
                  <a:lnTo>
                    <a:pt x="18760" y="0"/>
                  </a:lnTo>
                  <a:lnTo>
                    <a:pt x="18760" y="115689"/>
                  </a:lnTo>
                  <a:lnTo>
                    <a:pt x="0" y="115689"/>
                  </a:lnTo>
                  <a:close/>
                </a:path>
              </a:pathLst>
            </a:custGeom>
            <a:grpFill/>
            <a:ln w="62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" name="手繪多邊形: 圖案 65">
              <a:extLst>
                <a:ext uri="{FF2B5EF4-FFF2-40B4-BE49-F238E27FC236}">
                  <a16:creationId xmlns:a16="http://schemas.microsoft.com/office/drawing/2014/main" id="{7CC94743-6C74-A448-BFE7-60A6CED36C35}"/>
                </a:ext>
              </a:extLst>
            </p:cNvPr>
            <p:cNvSpPr/>
            <p:nvPr/>
          </p:nvSpPr>
          <p:spPr>
            <a:xfrm>
              <a:off x="1123943" y="4274085"/>
              <a:ext cx="67537" cy="85672"/>
            </a:xfrm>
            <a:custGeom>
              <a:avLst/>
              <a:gdLst>
                <a:gd name="connsiteX0" fmla="*/ 67537 w 67537"/>
                <a:gd name="connsiteY0" fmla="*/ 37521 h 85672"/>
                <a:gd name="connsiteX1" fmla="*/ 36270 w 67537"/>
                <a:gd name="connsiteY1" fmla="*/ 0 h 85672"/>
                <a:gd name="connsiteX2" fmla="*/ 0 w 67537"/>
                <a:gd name="connsiteY2" fmla="*/ 43774 h 85672"/>
                <a:gd name="connsiteX3" fmla="*/ 36895 w 67537"/>
                <a:gd name="connsiteY3" fmla="*/ 85672 h 85672"/>
                <a:gd name="connsiteX4" fmla="*/ 64411 w 67537"/>
                <a:gd name="connsiteY4" fmla="*/ 82546 h 85672"/>
                <a:gd name="connsiteX5" fmla="*/ 62535 w 67537"/>
                <a:gd name="connsiteY5" fmla="*/ 68788 h 85672"/>
                <a:gd name="connsiteX6" fmla="*/ 40022 w 67537"/>
                <a:gd name="connsiteY6" fmla="*/ 71915 h 85672"/>
                <a:gd name="connsiteX7" fmla="*/ 18135 w 67537"/>
                <a:gd name="connsiteY7" fmla="*/ 48152 h 85672"/>
                <a:gd name="connsiteX8" fmla="*/ 66912 w 67537"/>
                <a:gd name="connsiteY8" fmla="*/ 48152 h 85672"/>
                <a:gd name="connsiteX9" fmla="*/ 67537 w 67537"/>
                <a:gd name="connsiteY9" fmla="*/ 37521 h 85672"/>
                <a:gd name="connsiteX10" fmla="*/ 18135 w 67537"/>
                <a:gd name="connsiteY10" fmla="*/ 36270 h 85672"/>
                <a:gd name="connsiteX11" fmla="*/ 35019 w 67537"/>
                <a:gd name="connsiteY11" fmla="*/ 14383 h 85672"/>
                <a:gd name="connsiteX12" fmla="*/ 50653 w 67537"/>
                <a:gd name="connsiteY12" fmla="*/ 36270 h 85672"/>
                <a:gd name="connsiteX13" fmla="*/ 18135 w 67537"/>
                <a:gd name="connsiteY13" fmla="*/ 36270 h 85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7537" h="85672">
                  <a:moveTo>
                    <a:pt x="67537" y="37521"/>
                  </a:moveTo>
                  <a:cubicBezTo>
                    <a:pt x="67537" y="7504"/>
                    <a:pt x="58157" y="0"/>
                    <a:pt x="36270" y="0"/>
                  </a:cubicBezTo>
                  <a:cubicBezTo>
                    <a:pt x="14383" y="0"/>
                    <a:pt x="0" y="10006"/>
                    <a:pt x="0" y="43774"/>
                  </a:cubicBezTo>
                  <a:cubicBezTo>
                    <a:pt x="0" y="78793"/>
                    <a:pt x="13758" y="85672"/>
                    <a:pt x="36895" y="85672"/>
                  </a:cubicBezTo>
                  <a:cubicBezTo>
                    <a:pt x="46901" y="85672"/>
                    <a:pt x="55656" y="84422"/>
                    <a:pt x="64411" y="82546"/>
                  </a:cubicBezTo>
                  <a:lnTo>
                    <a:pt x="62535" y="68788"/>
                  </a:lnTo>
                  <a:cubicBezTo>
                    <a:pt x="55030" y="70664"/>
                    <a:pt x="48152" y="71915"/>
                    <a:pt x="40022" y="71915"/>
                  </a:cubicBezTo>
                  <a:cubicBezTo>
                    <a:pt x="25014" y="71915"/>
                    <a:pt x="18760" y="68788"/>
                    <a:pt x="18135" y="48152"/>
                  </a:cubicBezTo>
                  <a:lnTo>
                    <a:pt x="66912" y="48152"/>
                  </a:lnTo>
                  <a:cubicBezTo>
                    <a:pt x="67537" y="44399"/>
                    <a:pt x="67537" y="41273"/>
                    <a:pt x="67537" y="37521"/>
                  </a:cubicBezTo>
                  <a:close/>
                  <a:moveTo>
                    <a:pt x="18135" y="36270"/>
                  </a:moveTo>
                  <a:cubicBezTo>
                    <a:pt x="18760" y="18760"/>
                    <a:pt x="24388" y="14383"/>
                    <a:pt x="35019" y="14383"/>
                  </a:cubicBezTo>
                  <a:cubicBezTo>
                    <a:pt x="46276" y="14383"/>
                    <a:pt x="50653" y="18135"/>
                    <a:pt x="50653" y="36270"/>
                  </a:cubicBezTo>
                  <a:lnTo>
                    <a:pt x="18135" y="36270"/>
                  </a:lnTo>
                  <a:close/>
                </a:path>
              </a:pathLst>
            </a:custGeom>
            <a:grpFill/>
            <a:ln w="62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8668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697D260-DD82-4F36-A252-CB1698F43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8450"/>
            <a:ext cx="9143999" cy="816119"/>
          </a:xfrm>
        </p:spPr>
        <p:txBody>
          <a:bodyPr>
            <a:normAutofit/>
          </a:bodyPr>
          <a:lstStyle/>
          <a:p>
            <a:r>
              <a:rPr lang="zh-TW" altLang="en-US" sz="2800" b="0">
                <a:latin typeface="+mn-lt"/>
                <a:ea typeface="+mn-ea"/>
                <a:cs typeface="+mn-ea"/>
                <a:sym typeface="+mn-lt"/>
              </a:rPr>
              <a:t>QM2</a:t>
            </a:r>
            <a:r>
              <a:rPr lang="en-US" altLang="zh-TW" sz="2800" b="0">
                <a:latin typeface="+mn-lt"/>
                <a:ea typeface="+mn-ea"/>
                <a:cs typeface="+mn-ea"/>
                <a:sym typeface="+mn-lt"/>
              </a:rPr>
              <a:t> Series - Add more </a:t>
            </a:r>
            <a:r>
              <a:rPr lang="zh-TW" altLang="en-US" sz="2800" b="0">
                <a:latin typeface="+mn-lt"/>
                <a:ea typeface="+mn-ea"/>
                <a:cs typeface="+mn-ea"/>
                <a:sym typeface="+mn-lt"/>
              </a:rPr>
              <a:t>M.2 SSD </a:t>
            </a:r>
            <a:r>
              <a:rPr lang="en-US" altLang="zh-TW" sz="2800" b="0">
                <a:latin typeface="+mn-lt"/>
                <a:ea typeface="+mn-ea"/>
                <a:cs typeface="+mn-ea"/>
                <a:sym typeface="+mn-lt"/>
              </a:rPr>
              <a:t>slots to TVS-675</a:t>
            </a:r>
            <a:endParaRPr lang="zh-TW" altLang="en-US" sz="2800" b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97710033-1F74-4948-89F7-AC545C0E9C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1682" y="1607323"/>
            <a:ext cx="1448901" cy="905563"/>
          </a:xfrm>
          <a:prstGeom prst="rect">
            <a:avLst/>
          </a:prstGeom>
        </p:spPr>
      </p:pic>
      <p:pic>
        <p:nvPicPr>
          <p:cNvPr id="7" name="圖片 7">
            <a:extLst>
              <a:ext uri="{FF2B5EF4-FFF2-40B4-BE49-F238E27FC236}">
                <a16:creationId xmlns:a16="http://schemas.microsoft.com/office/drawing/2014/main" id="{EB74B06C-BAB2-4336-AB52-2A6BC2D88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712" y="2922679"/>
            <a:ext cx="1472679" cy="921297"/>
          </a:xfrm>
          <a:prstGeom prst="rect">
            <a:avLst/>
          </a:prstGeom>
          <a:effectLst>
            <a:outerShdw blurRad="393700" dist="165100" dir="3420000" algn="t" rotWithShape="0">
              <a:prstClr val="black">
                <a:alpha val="14000"/>
              </a:prstClr>
            </a:outerShdw>
          </a:effec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B8FE65ED-3107-4C4A-9EA5-5CD8181B5985}"/>
              </a:ext>
            </a:extLst>
          </p:cNvPr>
          <p:cNvSpPr txBox="1"/>
          <p:nvPr/>
        </p:nvSpPr>
        <p:spPr>
          <a:xfrm>
            <a:off x="3041324" y="2788543"/>
            <a:ext cx="13518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5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QM2-2P-344</a:t>
            </a:r>
          </a:p>
        </p:txBody>
      </p:sp>
      <p:pic>
        <p:nvPicPr>
          <p:cNvPr id="9" name="圖片 9">
            <a:extLst>
              <a:ext uri="{FF2B5EF4-FFF2-40B4-BE49-F238E27FC236}">
                <a16:creationId xmlns:a16="http://schemas.microsoft.com/office/drawing/2014/main" id="{4ED817C9-7775-42D7-A16E-DE50BEE46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963" y="2848802"/>
            <a:ext cx="1472679" cy="921297"/>
          </a:xfrm>
          <a:prstGeom prst="rect">
            <a:avLst/>
          </a:prstGeom>
          <a:effectLst>
            <a:outerShdw blurRad="393700" dist="165100" dir="3420000" algn="t" rotWithShape="0">
              <a:prstClr val="black">
                <a:alpha val="14000"/>
              </a:prstClr>
            </a:outerShdw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F1081C86-629A-424C-82BB-83377D645EB7}"/>
              </a:ext>
            </a:extLst>
          </p:cNvPr>
          <p:cNvSpPr txBox="1"/>
          <p:nvPr/>
        </p:nvSpPr>
        <p:spPr>
          <a:xfrm>
            <a:off x="6517846" y="2742820"/>
            <a:ext cx="13518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QM2-2P-384</a:t>
            </a:r>
            <a:endParaRPr lang="zh-TW" altLang="en-US" sz="1050" b="1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5" name="圖片 15" descr="一張含有 文字 的圖片&#10;&#10;自動產生的描述">
            <a:extLst>
              <a:ext uri="{FF2B5EF4-FFF2-40B4-BE49-F238E27FC236}">
                <a16:creationId xmlns:a16="http://schemas.microsoft.com/office/drawing/2014/main" id="{24385A13-C760-46C7-A2D4-32700948A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2936" y="3924258"/>
            <a:ext cx="1940190" cy="1213769"/>
          </a:xfrm>
          <a:prstGeom prst="rect">
            <a:avLst/>
          </a:prstGeom>
          <a:effectLst>
            <a:outerShdw blurRad="393700" dist="165100" dir="3420000" algn="t" rotWithShape="0">
              <a:prstClr val="black">
                <a:alpha val="14000"/>
              </a:prstClr>
            </a:outerShdw>
          </a:effectLst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85161860-BC11-4300-B5FB-6ECA46EE1E98}"/>
              </a:ext>
            </a:extLst>
          </p:cNvPr>
          <p:cNvSpPr txBox="1"/>
          <p:nvPr/>
        </p:nvSpPr>
        <p:spPr>
          <a:xfrm>
            <a:off x="3487377" y="3933051"/>
            <a:ext cx="1392668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5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QM2-4P-342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9895D44-F052-4DCC-A3CB-06A836A9EE81}"/>
              </a:ext>
            </a:extLst>
          </p:cNvPr>
          <p:cNvSpPr txBox="1"/>
          <p:nvPr/>
        </p:nvSpPr>
        <p:spPr>
          <a:xfrm>
            <a:off x="6964536" y="3942774"/>
            <a:ext cx="1472679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5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QM2-4P-384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FE4CA786-91FF-4608-9A67-D543CE8C9AA7}"/>
              </a:ext>
            </a:extLst>
          </p:cNvPr>
          <p:cNvSpPr/>
          <p:nvPr/>
        </p:nvSpPr>
        <p:spPr>
          <a:xfrm>
            <a:off x="3041324" y="3067491"/>
            <a:ext cx="1349786" cy="480002"/>
          </a:xfrm>
          <a:prstGeom prst="rect">
            <a:avLst/>
          </a:prstGeom>
          <a:gradFill>
            <a:gsLst>
              <a:gs pos="100000">
                <a:srgbClr val="00479D"/>
              </a:gs>
              <a:gs pos="0">
                <a:srgbClr val="008E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700" b="1">
                <a:solidFill>
                  <a:schemeClr val="bg1"/>
                </a:solidFill>
                <a:cs typeface="+mn-ea"/>
                <a:sym typeface="+mn-lt"/>
              </a:rPr>
              <a:t>Bandwidth: PCIe Gen3 x4 </a:t>
            </a:r>
          </a:p>
          <a:p>
            <a:r>
              <a:rPr lang="en-US" altLang="zh-TW" sz="700" b="1">
                <a:solidFill>
                  <a:schemeClr val="bg1"/>
                </a:solidFill>
                <a:cs typeface="+mn-ea"/>
                <a:sym typeface="+mn-lt"/>
              </a:rPr>
              <a:t>2 x M.2 </a:t>
            </a:r>
            <a:r>
              <a:rPr lang="zh-TW" altLang="en-US" sz="700" b="1">
                <a:solidFill>
                  <a:schemeClr val="bg1"/>
                </a:solidFill>
                <a:cs typeface="+mn-ea"/>
                <a:sym typeface="+mn-lt"/>
              </a:rPr>
              <a:t>P</a:t>
            </a:r>
            <a:r>
              <a:rPr lang="en-US" altLang="zh-TW" sz="700" b="1" err="1">
                <a:solidFill>
                  <a:schemeClr val="bg1"/>
                </a:solidFill>
                <a:cs typeface="+mn-ea"/>
                <a:sym typeface="+mn-lt"/>
              </a:rPr>
              <a:t>CIe</a:t>
            </a:r>
            <a:r>
              <a:rPr lang="en-US" altLang="zh-TW" sz="700" b="1">
                <a:solidFill>
                  <a:schemeClr val="bg1"/>
                </a:solidFill>
                <a:cs typeface="+mn-ea"/>
                <a:sym typeface="+mn-lt"/>
              </a:rPr>
              <a:t> Gen3 x4</a:t>
            </a:r>
            <a:endParaRPr lang="zh-TW" altLang="en-US" sz="7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9" name="箭號: 向右 38">
            <a:extLst>
              <a:ext uri="{FF2B5EF4-FFF2-40B4-BE49-F238E27FC236}">
                <a16:creationId xmlns:a16="http://schemas.microsoft.com/office/drawing/2014/main" id="{48EB6A05-56C2-4E01-A4EC-576AB182CCF0}"/>
              </a:ext>
            </a:extLst>
          </p:cNvPr>
          <p:cNvSpPr/>
          <p:nvPr/>
        </p:nvSpPr>
        <p:spPr>
          <a:xfrm rot="10800000" flipH="1">
            <a:off x="-49929" y="2865534"/>
            <a:ext cx="1596640" cy="667140"/>
          </a:xfrm>
          <a:prstGeom prst="rightArrow">
            <a:avLst>
              <a:gd name="adj1" fmla="val 51860"/>
              <a:gd name="adj2" fmla="val 43081"/>
            </a:avLst>
          </a:prstGeom>
          <a:gradFill>
            <a:gsLst>
              <a:gs pos="92391">
                <a:srgbClr val="FA9F4C"/>
              </a:gs>
              <a:gs pos="1087">
                <a:srgbClr val="FCA538"/>
              </a:gs>
              <a:gs pos="64681">
                <a:srgbClr val="F36E55"/>
              </a:gs>
              <a:gs pos="33000">
                <a:srgbClr val="F36E55"/>
              </a:gs>
            </a:gsLst>
            <a:lin ang="0" scaled="0"/>
          </a:gradFill>
          <a:ln>
            <a:noFill/>
          </a:ln>
          <a:effectLst>
            <a:outerShdw blurRad="139700" dist="165100" dir="432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cs typeface="+mn-ea"/>
              <a:sym typeface="+mn-lt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D3E11C35-8CC7-4881-B2F8-F4D4C47E2C24}"/>
              </a:ext>
            </a:extLst>
          </p:cNvPr>
          <p:cNvSpPr txBox="1"/>
          <p:nvPr/>
        </p:nvSpPr>
        <p:spPr>
          <a:xfrm>
            <a:off x="-247718" y="3063789"/>
            <a:ext cx="177616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05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 x M.2 SSD</a:t>
            </a:r>
          </a:p>
        </p:txBody>
      </p:sp>
      <p:sp>
        <p:nvSpPr>
          <p:cNvPr id="41" name="箭號: 向右 40">
            <a:extLst>
              <a:ext uri="{FF2B5EF4-FFF2-40B4-BE49-F238E27FC236}">
                <a16:creationId xmlns:a16="http://schemas.microsoft.com/office/drawing/2014/main" id="{3F265720-BAC4-4972-9147-E9B66E270EA2}"/>
              </a:ext>
            </a:extLst>
          </p:cNvPr>
          <p:cNvSpPr/>
          <p:nvPr/>
        </p:nvSpPr>
        <p:spPr>
          <a:xfrm rot="10800000" flipH="1">
            <a:off x="-49928" y="4066294"/>
            <a:ext cx="1596640" cy="667140"/>
          </a:xfrm>
          <a:prstGeom prst="rightArrow">
            <a:avLst>
              <a:gd name="adj1" fmla="val 51860"/>
              <a:gd name="adj2" fmla="val 43081"/>
            </a:avLst>
          </a:prstGeom>
          <a:gradFill>
            <a:gsLst>
              <a:gs pos="92391">
                <a:srgbClr val="FA9F4C"/>
              </a:gs>
              <a:gs pos="1087">
                <a:srgbClr val="FCA538"/>
              </a:gs>
              <a:gs pos="64681">
                <a:srgbClr val="F36E55"/>
              </a:gs>
              <a:gs pos="33000">
                <a:srgbClr val="F36E55"/>
              </a:gs>
            </a:gsLst>
            <a:lin ang="0" scaled="0"/>
          </a:gradFill>
          <a:ln>
            <a:noFill/>
          </a:ln>
          <a:effectLst>
            <a:outerShdw blurRad="139700" dist="165100" dir="432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cs typeface="+mn-ea"/>
              <a:sym typeface="+mn-lt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C9165A90-FA15-4FEB-AF3D-80A17CB2F75E}"/>
              </a:ext>
            </a:extLst>
          </p:cNvPr>
          <p:cNvSpPr txBox="1"/>
          <p:nvPr/>
        </p:nvSpPr>
        <p:spPr>
          <a:xfrm>
            <a:off x="-247718" y="4264549"/>
            <a:ext cx="177616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05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  <a:r>
              <a:rPr lang="zh-TW" altLang="en-US" sz="105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x M.2 SSD</a:t>
            </a:r>
          </a:p>
        </p:txBody>
      </p:sp>
      <p:sp>
        <p:nvSpPr>
          <p:cNvPr id="45" name="箭號: 向右 38">
            <a:extLst>
              <a:ext uri="{FF2B5EF4-FFF2-40B4-BE49-F238E27FC236}">
                <a16:creationId xmlns:a16="http://schemas.microsoft.com/office/drawing/2014/main" id="{AAE843EF-25A6-9547-82AA-4B2BA7867D80}"/>
              </a:ext>
            </a:extLst>
          </p:cNvPr>
          <p:cNvSpPr/>
          <p:nvPr/>
        </p:nvSpPr>
        <p:spPr>
          <a:xfrm rot="10800000" flipH="1">
            <a:off x="-49928" y="1651145"/>
            <a:ext cx="1596640" cy="667140"/>
          </a:xfrm>
          <a:prstGeom prst="rightArrow">
            <a:avLst>
              <a:gd name="adj1" fmla="val 51860"/>
              <a:gd name="adj2" fmla="val 43081"/>
            </a:avLst>
          </a:prstGeom>
          <a:gradFill>
            <a:gsLst>
              <a:gs pos="92391">
                <a:srgbClr val="FA9F4C"/>
              </a:gs>
              <a:gs pos="1087">
                <a:srgbClr val="FCA538"/>
              </a:gs>
              <a:gs pos="64681">
                <a:srgbClr val="F36E55"/>
              </a:gs>
              <a:gs pos="33000">
                <a:srgbClr val="F36E55"/>
              </a:gs>
            </a:gsLst>
            <a:lin ang="0" scaled="0"/>
          </a:gradFill>
          <a:ln>
            <a:noFill/>
          </a:ln>
          <a:effectLst>
            <a:outerShdw blurRad="139700" dist="165100" dir="432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cs typeface="+mn-ea"/>
              <a:sym typeface="+mn-lt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746855DB-5BC0-3941-8385-9B2CAAED6C60}"/>
              </a:ext>
            </a:extLst>
          </p:cNvPr>
          <p:cNvSpPr txBox="1"/>
          <p:nvPr/>
        </p:nvSpPr>
        <p:spPr>
          <a:xfrm>
            <a:off x="-216646" y="1781742"/>
            <a:ext cx="177616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05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 x M.2 SSD</a:t>
            </a:r>
            <a:r>
              <a:rPr lang="en-US" altLang="zh-TW" sz="105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TW" sz="105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+ 10GbE or 2.5GbE</a:t>
            </a:r>
            <a:endParaRPr lang="zh-TW" altLang="en-US" sz="1050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FD88389C-882B-8042-B6F9-4558B5437844}"/>
              </a:ext>
            </a:extLst>
          </p:cNvPr>
          <p:cNvSpPr txBox="1"/>
          <p:nvPr/>
        </p:nvSpPr>
        <p:spPr>
          <a:xfrm>
            <a:off x="3041324" y="1487336"/>
            <a:ext cx="1349785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5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QM2-2S10G1TA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9C9751FD-D179-C847-965F-F34CD64E218A}"/>
              </a:ext>
            </a:extLst>
          </p:cNvPr>
          <p:cNvSpPr txBox="1"/>
          <p:nvPr/>
        </p:nvSpPr>
        <p:spPr>
          <a:xfrm>
            <a:off x="7449287" y="1458465"/>
            <a:ext cx="1283443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5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QM2-2P2G2T</a:t>
            </a:r>
          </a:p>
        </p:txBody>
      </p:sp>
      <p:pic>
        <p:nvPicPr>
          <p:cNvPr id="50" name="圖片 15" descr="一張含有 文字 的圖片&#10;&#10;自動產生的描述">
            <a:extLst>
              <a:ext uri="{FF2B5EF4-FFF2-40B4-BE49-F238E27FC236}">
                <a16:creationId xmlns:a16="http://schemas.microsoft.com/office/drawing/2014/main" id="{53AB5253-5350-A649-8238-9488CDFFE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1963" y="3883236"/>
            <a:ext cx="1940190" cy="1213769"/>
          </a:xfrm>
          <a:prstGeom prst="rect">
            <a:avLst/>
          </a:prstGeom>
          <a:effectLst>
            <a:outerShdw blurRad="393700" dist="165100" dir="3420000" algn="t" rotWithShape="0">
              <a:prstClr val="black">
                <a:alpha val="14000"/>
              </a:prstClr>
            </a:outerShdw>
          </a:effectLst>
        </p:spPr>
      </p:pic>
      <p:sp>
        <p:nvSpPr>
          <p:cNvPr id="51" name="矩形 50">
            <a:extLst>
              <a:ext uri="{FF2B5EF4-FFF2-40B4-BE49-F238E27FC236}">
                <a16:creationId xmlns:a16="http://schemas.microsoft.com/office/drawing/2014/main" id="{25D7A980-B3A3-324C-8E6B-F7C87B605F67}"/>
              </a:ext>
            </a:extLst>
          </p:cNvPr>
          <p:cNvSpPr/>
          <p:nvPr/>
        </p:nvSpPr>
        <p:spPr>
          <a:xfrm>
            <a:off x="6517846" y="2991948"/>
            <a:ext cx="1351813" cy="480002"/>
          </a:xfrm>
          <a:prstGeom prst="rect">
            <a:avLst/>
          </a:prstGeom>
          <a:gradFill>
            <a:gsLst>
              <a:gs pos="100000">
                <a:srgbClr val="00479D"/>
              </a:gs>
              <a:gs pos="0">
                <a:srgbClr val="008E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700" b="1">
                <a:solidFill>
                  <a:schemeClr val="bg1"/>
                </a:solidFill>
                <a:cs typeface="+mn-ea"/>
                <a:sym typeface="+mn-lt"/>
              </a:rPr>
              <a:t>Bandwidth: PCIe Gen3 x8 </a:t>
            </a:r>
          </a:p>
          <a:p>
            <a:r>
              <a:rPr lang="en-US" altLang="zh-TW" sz="700" b="1">
                <a:solidFill>
                  <a:schemeClr val="bg1"/>
                </a:solidFill>
                <a:cs typeface="+mn-ea"/>
                <a:sym typeface="+mn-lt"/>
              </a:rPr>
              <a:t>2 x M.2 </a:t>
            </a:r>
            <a:r>
              <a:rPr lang="zh-TW" altLang="en-US" sz="700" b="1">
                <a:solidFill>
                  <a:schemeClr val="bg1"/>
                </a:solidFill>
                <a:cs typeface="+mn-ea"/>
                <a:sym typeface="+mn-lt"/>
              </a:rPr>
              <a:t>P</a:t>
            </a:r>
            <a:r>
              <a:rPr lang="en-US" altLang="zh-TW" sz="700" b="1" err="1">
                <a:solidFill>
                  <a:schemeClr val="bg1"/>
                </a:solidFill>
                <a:cs typeface="+mn-ea"/>
                <a:sym typeface="+mn-lt"/>
              </a:rPr>
              <a:t>CIe</a:t>
            </a:r>
            <a:r>
              <a:rPr lang="en-US" altLang="zh-TW" sz="700" b="1">
                <a:solidFill>
                  <a:schemeClr val="bg1"/>
                </a:solidFill>
                <a:cs typeface="+mn-ea"/>
                <a:sym typeface="+mn-lt"/>
              </a:rPr>
              <a:t> Gen3 x4</a:t>
            </a:r>
            <a:endParaRPr lang="zh-TW" altLang="en-US" sz="7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83605EDE-3A0A-B34A-91F0-5C9294424D97}"/>
              </a:ext>
            </a:extLst>
          </p:cNvPr>
          <p:cNvSpPr/>
          <p:nvPr/>
        </p:nvSpPr>
        <p:spPr>
          <a:xfrm>
            <a:off x="3487377" y="4168300"/>
            <a:ext cx="1392669" cy="480002"/>
          </a:xfrm>
          <a:prstGeom prst="rect">
            <a:avLst/>
          </a:prstGeom>
          <a:gradFill>
            <a:gsLst>
              <a:gs pos="100000">
                <a:srgbClr val="00479D"/>
              </a:gs>
              <a:gs pos="0">
                <a:srgbClr val="008E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700" b="1">
                <a:solidFill>
                  <a:schemeClr val="bg1"/>
                </a:solidFill>
                <a:cs typeface="+mn-ea"/>
                <a:sym typeface="+mn-lt"/>
              </a:rPr>
              <a:t>Bandwidth: PCIe Gen3 x8 </a:t>
            </a:r>
          </a:p>
          <a:p>
            <a:r>
              <a:rPr lang="en-US" altLang="zh-TW" sz="700" b="1">
                <a:solidFill>
                  <a:schemeClr val="bg1"/>
                </a:solidFill>
                <a:cs typeface="+mn-ea"/>
                <a:sym typeface="+mn-lt"/>
              </a:rPr>
              <a:t>2 x M.2 </a:t>
            </a:r>
            <a:r>
              <a:rPr lang="zh-TW" altLang="en-US" sz="700" b="1">
                <a:solidFill>
                  <a:schemeClr val="bg1"/>
                </a:solidFill>
                <a:cs typeface="+mn-ea"/>
                <a:sym typeface="+mn-lt"/>
              </a:rPr>
              <a:t>P</a:t>
            </a:r>
            <a:r>
              <a:rPr lang="en-US" altLang="zh-TW" sz="700" b="1" err="1">
                <a:solidFill>
                  <a:schemeClr val="bg1"/>
                </a:solidFill>
                <a:cs typeface="+mn-ea"/>
                <a:sym typeface="+mn-lt"/>
              </a:rPr>
              <a:t>CIe</a:t>
            </a:r>
            <a:r>
              <a:rPr lang="en-US" altLang="zh-TW" sz="700" b="1">
                <a:solidFill>
                  <a:schemeClr val="bg1"/>
                </a:solidFill>
                <a:cs typeface="+mn-ea"/>
                <a:sym typeface="+mn-lt"/>
              </a:rPr>
              <a:t> Gen3 x4</a:t>
            </a:r>
            <a:endParaRPr lang="zh-TW" altLang="en-US" sz="7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F760EFAC-731B-6940-A006-54260B1A1B39}"/>
              </a:ext>
            </a:extLst>
          </p:cNvPr>
          <p:cNvSpPr/>
          <p:nvPr/>
        </p:nvSpPr>
        <p:spPr>
          <a:xfrm>
            <a:off x="6964536" y="4168300"/>
            <a:ext cx="1356028" cy="480002"/>
          </a:xfrm>
          <a:prstGeom prst="rect">
            <a:avLst/>
          </a:prstGeom>
          <a:gradFill>
            <a:gsLst>
              <a:gs pos="100000">
                <a:srgbClr val="00479D"/>
              </a:gs>
              <a:gs pos="0">
                <a:srgbClr val="008E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700" b="1">
                <a:solidFill>
                  <a:schemeClr val="bg1"/>
                </a:solidFill>
                <a:cs typeface="+mn-ea"/>
                <a:sym typeface="+mn-lt"/>
              </a:rPr>
              <a:t>Bandwidth: PCIe Gen3 x8</a:t>
            </a:r>
          </a:p>
          <a:p>
            <a:r>
              <a:rPr lang="en-US" altLang="zh-TW" sz="700" b="1">
                <a:solidFill>
                  <a:schemeClr val="bg1"/>
                </a:solidFill>
                <a:cs typeface="+mn-ea"/>
                <a:sym typeface="+mn-lt"/>
              </a:rPr>
              <a:t>4 x M.2 </a:t>
            </a:r>
            <a:r>
              <a:rPr lang="zh-TW" altLang="en-US" sz="700" b="1">
                <a:solidFill>
                  <a:schemeClr val="bg1"/>
                </a:solidFill>
                <a:cs typeface="+mn-ea"/>
                <a:sym typeface="+mn-lt"/>
              </a:rPr>
              <a:t>P</a:t>
            </a:r>
            <a:r>
              <a:rPr lang="en-US" altLang="zh-TW" sz="700" b="1" err="1">
                <a:solidFill>
                  <a:schemeClr val="bg1"/>
                </a:solidFill>
                <a:cs typeface="+mn-ea"/>
                <a:sym typeface="+mn-lt"/>
              </a:rPr>
              <a:t>CIe</a:t>
            </a:r>
            <a:r>
              <a:rPr lang="en-US" altLang="zh-TW" sz="700" b="1">
                <a:solidFill>
                  <a:schemeClr val="bg1"/>
                </a:solidFill>
                <a:cs typeface="+mn-ea"/>
                <a:sym typeface="+mn-lt"/>
              </a:rPr>
              <a:t> Gen3 x4</a:t>
            </a:r>
            <a:endParaRPr lang="zh-TW" altLang="en-US" sz="7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E3B78C00-863A-024C-9848-FF3B3CFACD8C}"/>
              </a:ext>
            </a:extLst>
          </p:cNvPr>
          <p:cNvSpPr/>
          <p:nvPr/>
        </p:nvSpPr>
        <p:spPr>
          <a:xfrm>
            <a:off x="3041324" y="1726859"/>
            <a:ext cx="1349785" cy="480002"/>
          </a:xfrm>
          <a:prstGeom prst="rect">
            <a:avLst/>
          </a:prstGeom>
          <a:gradFill>
            <a:gsLst>
              <a:gs pos="100000">
                <a:srgbClr val="00479D"/>
              </a:gs>
              <a:gs pos="0">
                <a:srgbClr val="008E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700" b="1">
                <a:solidFill>
                  <a:schemeClr val="bg1"/>
                </a:solidFill>
                <a:cs typeface="+mn-ea"/>
                <a:sym typeface="+mn-lt"/>
              </a:rPr>
              <a:t>Bandwidth: PCIe Gen2 x4 </a:t>
            </a:r>
          </a:p>
          <a:p>
            <a:r>
              <a:rPr lang="en-US" altLang="zh-TW" sz="700" b="1">
                <a:solidFill>
                  <a:schemeClr val="bg1"/>
                </a:solidFill>
                <a:cs typeface="+mn-ea"/>
                <a:sym typeface="+mn-lt"/>
              </a:rPr>
              <a:t>2 x M.2 SATA 6Gbps</a:t>
            </a:r>
          </a:p>
          <a:p>
            <a:r>
              <a:rPr lang="en-US" altLang="zh-TW" sz="700" b="1">
                <a:solidFill>
                  <a:schemeClr val="bg1"/>
                </a:solidFill>
                <a:cs typeface="+mn-ea"/>
                <a:sym typeface="+mn-lt"/>
              </a:rPr>
              <a:t>+ 1 x 10GBASE-T</a:t>
            </a:r>
            <a:endParaRPr lang="zh-TW" altLang="en-US" sz="7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0F95C02C-C1CD-E64E-84B9-A3EFDB1303C3}"/>
              </a:ext>
            </a:extLst>
          </p:cNvPr>
          <p:cNvSpPr txBox="1"/>
          <p:nvPr/>
        </p:nvSpPr>
        <p:spPr>
          <a:xfrm>
            <a:off x="4530043" y="1483177"/>
            <a:ext cx="1349785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5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QM2-2P10G1TA</a:t>
            </a: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DE4D2938-A728-5548-B453-C15F0A4E5522}"/>
              </a:ext>
            </a:extLst>
          </p:cNvPr>
          <p:cNvSpPr/>
          <p:nvPr/>
        </p:nvSpPr>
        <p:spPr>
          <a:xfrm>
            <a:off x="4530043" y="1722700"/>
            <a:ext cx="1349785" cy="480002"/>
          </a:xfrm>
          <a:prstGeom prst="rect">
            <a:avLst/>
          </a:prstGeom>
          <a:gradFill>
            <a:gsLst>
              <a:gs pos="100000">
                <a:srgbClr val="00479D"/>
              </a:gs>
              <a:gs pos="0">
                <a:srgbClr val="008E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700" b="1">
                <a:solidFill>
                  <a:schemeClr val="bg1"/>
                </a:solidFill>
                <a:cs typeface="+mn-ea"/>
                <a:sym typeface="+mn-lt"/>
              </a:rPr>
              <a:t>Bandwidth: PCIe Gen2 x4 </a:t>
            </a:r>
          </a:p>
          <a:p>
            <a:r>
              <a:rPr lang="en-US" altLang="zh-TW" sz="700" b="1">
                <a:solidFill>
                  <a:schemeClr val="bg1"/>
                </a:solidFill>
                <a:cs typeface="+mn-ea"/>
                <a:sym typeface="+mn-lt"/>
              </a:rPr>
              <a:t>2 x M.2 PCIe Gen2 x2</a:t>
            </a:r>
          </a:p>
          <a:p>
            <a:r>
              <a:rPr lang="en-US" altLang="zh-TW" sz="700" b="1">
                <a:solidFill>
                  <a:schemeClr val="bg1"/>
                </a:solidFill>
                <a:cs typeface="+mn-ea"/>
                <a:sym typeface="+mn-lt"/>
              </a:rPr>
              <a:t>+ 1 x 10GBASE-T</a:t>
            </a:r>
            <a:endParaRPr lang="zh-TW" altLang="en-US" sz="7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88BE6770-142D-E44C-B56E-DF9F8023E42C}"/>
              </a:ext>
            </a:extLst>
          </p:cNvPr>
          <p:cNvSpPr/>
          <p:nvPr/>
        </p:nvSpPr>
        <p:spPr>
          <a:xfrm>
            <a:off x="7449287" y="1692831"/>
            <a:ext cx="1349785" cy="480002"/>
          </a:xfrm>
          <a:prstGeom prst="rect">
            <a:avLst/>
          </a:prstGeom>
          <a:gradFill>
            <a:gsLst>
              <a:gs pos="100000">
                <a:srgbClr val="00479D"/>
              </a:gs>
              <a:gs pos="0">
                <a:srgbClr val="008E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700" b="1">
                <a:solidFill>
                  <a:schemeClr val="bg1"/>
                </a:solidFill>
                <a:cs typeface="+mn-ea"/>
                <a:sym typeface="+mn-lt"/>
              </a:rPr>
              <a:t>Bandwidth: PCIe Gen3 x4 </a:t>
            </a:r>
          </a:p>
          <a:p>
            <a:r>
              <a:rPr lang="en-US" altLang="zh-TW" sz="700" b="1">
                <a:solidFill>
                  <a:schemeClr val="bg1"/>
                </a:solidFill>
                <a:cs typeface="+mn-ea"/>
                <a:sym typeface="+mn-lt"/>
              </a:rPr>
              <a:t>2 x M.2 PCIe Gen3 x2</a:t>
            </a:r>
          </a:p>
          <a:p>
            <a:r>
              <a:rPr lang="en-US" altLang="zh-TW" sz="700" b="1">
                <a:solidFill>
                  <a:schemeClr val="bg1"/>
                </a:solidFill>
                <a:cs typeface="+mn-ea"/>
                <a:sym typeface="+mn-lt"/>
              </a:rPr>
              <a:t>+ 2 x 2.5GbE</a:t>
            </a:r>
            <a:endParaRPr lang="zh-TW" altLang="en-US" sz="7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0" name="Shape 528">
            <a:extLst>
              <a:ext uri="{FF2B5EF4-FFF2-40B4-BE49-F238E27FC236}">
                <a16:creationId xmlns:a16="http://schemas.microsoft.com/office/drawing/2014/main" id="{BD337468-597B-4D8F-B1E1-01E7FBD7B4C3}"/>
              </a:ext>
            </a:extLst>
          </p:cNvPr>
          <p:cNvSpPr/>
          <p:nvPr/>
        </p:nvSpPr>
        <p:spPr>
          <a:xfrm flipH="1">
            <a:off x="5941967" y="1267018"/>
            <a:ext cx="2857104" cy="1064516"/>
          </a:xfrm>
          <a:prstGeom prst="snip2DiagRect">
            <a:avLst>
              <a:gd name="adj1" fmla="val 0"/>
              <a:gd name="adj2" fmla="val 12393"/>
            </a:avLst>
          </a:prstGeom>
          <a:noFill/>
          <a:ln w="12700">
            <a:gradFill>
              <a:gsLst>
                <a:gs pos="0">
                  <a:srgbClr val="004FA0"/>
                </a:gs>
                <a:gs pos="100000">
                  <a:srgbClr val="00E0E8"/>
                </a:gs>
              </a:gsLst>
              <a:lin ang="0" scaled="0"/>
            </a:gradFill>
          </a:ln>
          <a:effectLst>
            <a:outerShdw blurRad="50800" dist="76200" dir="1860000" sx="99000" sy="99000" algn="t" rotWithShape="0">
              <a:prstClr val="black">
                <a:alpha val="23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800" b="0" i="0" u="none" strike="noStrike" cap="none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圓角化對角線角落矩形 8">
            <a:extLst>
              <a:ext uri="{FF2B5EF4-FFF2-40B4-BE49-F238E27FC236}">
                <a16:creationId xmlns:a16="http://schemas.microsoft.com/office/drawing/2014/main" id="{07162DFC-B5D6-49B6-8C89-8B026718F61C}"/>
              </a:ext>
            </a:extLst>
          </p:cNvPr>
          <p:cNvSpPr/>
          <p:nvPr/>
        </p:nvSpPr>
        <p:spPr>
          <a:xfrm flipH="1">
            <a:off x="5934444" y="1263029"/>
            <a:ext cx="625905" cy="276114"/>
          </a:xfrm>
          <a:prstGeom prst="snip2DiagRect">
            <a:avLst/>
          </a:prstGeom>
          <a:solidFill>
            <a:srgbClr val="323231"/>
          </a:solidFill>
          <a:ln w="12700">
            <a:solidFill>
              <a:srgbClr val="3232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115" indent="-285115"/>
            <a:endParaRPr lang="zh-TW" altLang="en-US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C2C0E48-F063-4D49-9ED3-B349766C79CD}"/>
              </a:ext>
            </a:extLst>
          </p:cNvPr>
          <p:cNvSpPr txBox="1"/>
          <p:nvPr/>
        </p:nvSpPr>
        <p:spPr>
          <a:xfrm>
            <a:off x="5942890" y="1253066"/>
            <a:ext cx="625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rgbClr val="01DFEC"/>
                </a:solidFill>
                <a:latin typeface="+mn-lt"/>
                <a:ea typeface="+mn-ea"/>
                <a:cs typeface="+mn-ea"/>
                <a:sym typeface="+mn-lt"/>
              </a:rPr>
              <a:t>NEW</a:t>
            </a:r>
            <a:endParaRPr lang="zh-TW" altLang="en-US" b="1">
              <a:solidFill>
                <a:srgbClr val="01DFEC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5" name="圖片 54">
            <a:extLst>
              <a:ext uri="{FF2B5EF4-FFF2-40B4-BE49-F238E27FC236}">
                <a16:creationId xmlns:a16="http://schemas.microsoft.com/office/drawing/2014/main" id="{1430FA94-3A79-4E42-BCE7-250D24F7E0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3257" y="1562745"/>
            <a:ext cx="1490515" cy="799910"/>
          </a:xfrm>
          <a:prstGeom prst="rect">
            <a:avLst/>
          </a:prstGeom>
          <a:effectLst>
            <a:outerShdw blurRad="393700" dist="165100" dir="3420000" algn="ctr" rotWithShape="0">
              <a:srgbClr val="000000">
                <a:alpha val="1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4749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6541"/>
            <a:ext cx="9144000" cy="1033922"/>
          </a:xfrm>
        </p:spPr>
        <p:txBody>
          <a:bodyPr>
            <a:normAutofit/>
          </a:bodyPr>
          <a:lstStyle/>
          <a:p>
            <a:r>
              <a:rPr lang="en-US" altLang="zh-TW" sz="2800">
                <a:latin typeface="+mn-lt"/>
                <a:ea typeface="+mn-ea"/>
                <a:cs typeface="+mn-ea"/>
                <a:sym typeface="+mn-lt"/>
              </a:rPr>
              <a:t>Budget-friendly unmanaged switches</a:t>
            </a:r>
            <a:br>
              <a:rPr lang="en-US" altLang="zh-TW" sz="2800">
                <a:latin typeface="+mn-lt"/>
                <a:ea typeface="+mn-ea"/>
                <a:cs typeface="+mn-ea"/>
                <a:sym typeface="+mn-lt"/>
              </a:rPr>
            </a:br>
            <a:r>
              <a:rPr lang="en-US" altLang="zh-TW" sz="2800">
                <a:latin typeface="+mn-lt"/>
                <a:ea typeface="+mn-ea"/>
                <a:cs typeface="+mn-ea"/>
                <a:sym typeface="+mn-lt"/>
              </a:rPr>
              <a:t>for multi-user environment</a:t>
            </a:r>
            <a:endParaRPr lang="zh-TW" altLang="en-US" sz="28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32D2F51-25E9-3641-8C4B-29F61B58A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4578" y="1500914"/>
            <a:ext cx="4210570" cy="262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4EFECE1E-208A-1744-A6D3-6BB8230DEFE8}"/>
              </a:ext>
            </a:extLst>
          </p:cNvPr>
          <p:cNvSpPr txBox="1"/>
          <p:nvPr/>
        </p:nvSpPr>
        <p:spPr>
          <a:xfrm>
            <a:off x="2894275" y="4170831"/>
            <a:ext cx="225574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00" b="1">
                <a:solidFill>
                  <a:srgbClr val="004980"/>
                </a:solidFill>
                <a:latin typeface="+mn-lt"/>
                <a:ea typeface="+mn-ea"/>
                <a:cs typeface="+mn-ea"/>
                <a:sym typeface="+mn-lt"/>
              </a:rPr>
              <a:t>QSW-308-1C (</a:t>
            </a:r>
            <a:r>
              <a:rPr lang="en-US" altLang="zh-TW" sz="1300">
                <a:solidFill>
                  <a:srgbClr val="9E5E1C"/>
                </a:solidFill>
                <a:latin typeface="+mn-lt"/>
                <a:ea typeface="+mn-ea"/>
                <a:cs typeface="+mn-ea"/>
                <a:sym typeface="+mn-lt"/>
              </a:rPr>
              <a:t>Unmanaged</a:t>
            </a:r>
            <a:r>
              <a:rPr lang="en-US" altLang="zh-TW" sz="1300" b="1">
                <a:solidFill>
                  <a:srgbClr val="004980"/>
                </a:solidFill>
                <a:latin typeface="+mn-lt"/>
                <a:ea typeface="+mn-ea"/>
                <a:cs typeface="+mn-ea"/>
                <a:sym typeface="+mn-lt"/>
              </a:rPr>
              <a:t>)</a:t>
            </a:r>
            <a:endParaRPr lang="zh-TW" altLang="en-US" sz="1300" b="1">
              <a:solidFill>
                <a:srgbClr val="00498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21E9DF6E-F2DE-214E-BAB8-2293966D3352}"/>
              </a:ext>
            </a:extLst>
          </p:cNvPr>
          <p:cNvSpPr txBox="1"/>
          <p:nvPr/>
        </p:nvSpPr>
        <p:spPr>
          <a:xfrm>
            <a:off x="419741" y="4174271"/>
            <a:ext cx="234872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00" b="1">
                <a:solidFill>
                  <a:srgbClr val="004980"/>
                </a:solidFill>
                <a:latin typeface="+mn-lt"/>
                <a:ea typeface="+mn-ea"/>
                <a:cs typeface="+mn-ea"/>
                <a:sym typeface="+mn-lt"/>
              </a:rPr>
              <a:t>QSW-1208-8C (</a:t>
            </a:r>
            <a:r>
              <a:rPr lang="en-US" altLang="zh-TW" sz="1300">
                <a:solidFill>
                  <a:srgbClr val="9E5E1C"/>
                </a:solidFill>
                <a:latin typeface="+mn-lt"/>
                <a:ea typeface="+mn-ea"/>
                <a:cs typeface="+mn-ea"/>
                <a:sym typeface="+mn-lt"/>
              </a:rPr>
              <a:t>Unmanaged</a:t>
            </a:r>
            <a:r>
              <a:rPr lang="en-US" altLang="zh-TW" sz="1300" b="1">
                <a:solidFill>
                  <a:srgbClr val="004980"/>
                </a:solidFill>
                <a:latin typeface="+mn-lt"/>
                <a:ea typeface="+mn-ea"/>
                <a:cs typeface="+mn-ea"/>
                <a:sym typeface="+mn-lt"/>
              </a:rPr>
              <a:t>)</a:t>
            </a:r>
            <a:endParaRPr lang="zh-TW" altLang="en-US" sz="1300">
              <a:solidFill>
                <a:srgbClr val="00498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4" name="圖片 43" descr="一張含有 電子用品, 黑色, 電腦, 時鐘 的圖片&#10;&#10;自動產生的描述">
            <a:extLst>
              <a:ext uri="{FF2B5EF4-FFF2-40B4-BE49-F238E27FC236}">
                <a16:creationId xmlns:a16="http://schemas.microsoft.com/office/drawing/2014/main" id="{DD7DB792-9635-6A45-8892-C923180911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347" y="3686206"/>
            <a:ext cx="1802747" cy="4886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B74A74CD-4E0C-0047-B97C-EB4C560FDB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683" y="3759738"/>
            <a:ext cx="1580372" cy="3332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圖片 45" descr="一張含有 電子用品 的圖片&#10;&#10;自動產生的描述">
            <a:extLst>
              <a:ext uri="{FF2B5EF4-FFF2-40B4-BE49-F238E27FC236}">
                <a16:creationId xmlns:a16="http://schemas.microsoft.com/office/drawing/2014/main" id="{822B8B12-39B2-9049-9F97-258332EC0E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616" y="1023134"/>
            <a:ext cx="1741277" cy="1089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0ACEECEF-3C2D-AA41-A86B-CD9E1A2F821E}"/>
              </a:ext>
            </a:extLst>
          </p:cNvPr>
          <p:cNvSpPr txBox="1"/>
          <p:nvPr/>
        </p:nvSpPr>
        <p:spPr>
          <a:xfrm>
            <a:off x="2497147" y="1317601"/>
            <a:ext cx="233108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00" b="1">
                <a:solidFill>
                  <a:srgbClr val="004980"/>
                </a:solidFill>
                <a:latin typeface="+mn-lt"/>
                <a:ea typeface="+mn-ea"/>
                <a:cs typeface="+mn-ea"/>
                <a:sym typeface="+mn-lt"/>
              </a:rPr>
              <a:t>QSW-1105-5T (</a:t>
            </a:r>
            <a:r>
              <a:rPr lang="en-US" altLang="zh-TW" sz="1300">
                <a:solidFill>
                  <a:srgbClr val="9E5E1C"/>
                </a:solidFill>
                <a:latin typeface="+mn-lt"/>
                <a:ea typeface="+mn-ea"/>
                <a:cs typeface="+mn-ea"/>
                <a:sym typeface="+mn-lt"/>
              </a:rPr>
              <a:t>Unmanaged</a:t>
            </a:r>
            <a:r>
              <a:rPr lang="en-US" altLang="zh-TW" sz="1300" b="1">
                <a:solidFill>
                  <a:srgbClr val="004980"/>
                </a:solidFill>
                <a:latin typeface="+mn-lt"/>
                <a:ea typeface="+mn-ea"/>
                <a:cs typeface="+mn-ea"/>
                <a:sym typeface="+mn-lt"/>
              </a:rPr>
              <a:t>)</a:t>
            </a:r>
            <a:endParaRPr lang="zh-TW" altLang="en-US" sz="1300">
              <a:solidFill>
                <a:srgbClr val="00498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3D42D857-C13B-2F4A-A2BE-2860B72AC499}"/>
              </a:ext>
            </a:extLst>
          </p:cNvPr>
          <p:cNvSpPr txBox="1"/>
          <p:nvPr/>
        </p:nvSpPr>
        <p:spPr>
          <a:xfrm>
            <a:off x="2498167" y="1558965"/>
            <a:ext cx="234381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>
                <a:latin typeface="+mn-lt"/>
                <a:ea typeface="+mn-ea"/>
                <a:cs typeface="+mn-ea"/>
                <a:sym typeface="+mn-lt"/>
              </a:rPr>
              <a:t>5 x 2.5GbE Multi-Gig RJ45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4945C45B-3853-6946-939C-EEFB3A1A43C9}"/>
              </a:ext>
            </a:extLst>
          </p:cNvPr>
          <p:cNvSpPr txBox="1"/>
          <p:nvPr/>
        </p:nvSpPr>
        <p:spPr>
          <a:xfrm>
            <a:off x="419740" y="4473967"/>
            <a:ext cx="241440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50">
                <a:latin typeface="+mn-lt"/>
                <a:ea typeface="+mn-ea"/>
                <a:cs typeface="+mn-ea"/>
                <a:sym typeface="+mn-lt"/>
              </a:rPr>
              <a:t>8 x 10GbE Multi-Gig RJ45 / SFP+ combo</a:t>
            </a:r>
          </a:p>
          <a:p>
            <a:r>
              <a:rPr lang="en-US" altLang="zh-TW" sz="950">
                <a:latin typeface="+mn-lt"/>
                <a:ea typeface="+mn-ea"/>
                <a:cs typeface="+mn-ea"/>
                <a:sym typeface="+mn-lt"/>
              </a:rPr>
              <a:t>4 x 10GbE SFP+</a:t>
            </a:r>
            <a:endParaRPr lang="zh-TW" altLang="en-US" sz="95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EA81D402-64FA-184A-A304-E22D4563F4F1}"/>
              </a:ext>
            </a:extLst>
          </p:cNvPr>
          <p:cNvSpPr txBox="1"/>
          <p:nvPr/>
        </p:nvSpPr>
        <p:spPr>
          <a:xfrm>
            <a:off x="2918815" y="4463302"/>
            <a:ext cx="2558138" cy="5309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950">
                <a:latin typeface="+mn-lt"/>
                <a:ea typeface="+mn-ea"/>
                <a:cs typeface="+mn-ea"/>
                <a:sym typeface="+mn-lt"/>
              </a:rPr>
              <a:t>1 x 10GbE Multi-Gig RJ45 / SFP+ combo</a:t>
            </a:r>
          </a:p>
          <a:p>
            <a:r>
              <a:rPr lang="en-US" altLang="zh-TW" sz="950">
                <a:latin typeface="+mn-lt"/>
                <a:ea typeface="+mn-ea"/>
                <a:cs typeface="+mn-ea"/>
                <a:sym typeface="+mn-lt"/>
              </a:rPr>
              <a:t>2 x 10GbE SFP+</a:t>
            </a:r>
          </a:p>
          <a:p>
            <a:r>
              <a:rPr lang="en-US" altLang="zh-TW" sz="950">
                <a:latin typeface="+mn-lt"/>
                <a:ea typeface="+mn-ea"/>
                <a:cs typeface="+mn-ea"/>
                <a:sym typeface="+mn-lt"/>
              </a:rPr>
              <a:t>8 x 1GbE RJ45</a:t>
            </a:r>
            <a:endParaRPr lang="zh-TW" altLang="en-US" sz="95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圖片 2" descr="一張含有 電子用品 的圖片&#10;&#10;自動產生的描述">
            <a:extLst>
              <a:ext uri="{FF2B5EF4-FFF2-40B4-BE49-F238E27FC236}">
                <a16:creationId xmlns:a16="http://schemas.microsoft.com/office/drawing/2014/main" id="{DE687D33-B4AF-406B-A05F-BBF6927CDB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88" y="1759881"/>
            <a:ext cx="1835646" cy="1144263"/>
          </a:xfrm>
          <a:prstGeom prst="rect">
            <a:avLst/>
          </a:prstGeom>
        </p:spPr>
      </p:pic>
      <p:pic>
        <p:nvPicPr>
          <p:cNvPr id="3" name="圖片 5" descr="一張含有 電子用品 的圖片&#10;&#10;自動產生的描述">
            <a:extLst>
              <a:ext uri="{FF2B5EF4-FFF2-40B4-BE49-F238E27FC236}">
                <a16:creationId xmlns:a16="http://schemas.microsoft.com/office/drawing/2014/main" id="{9F118929-64B2-4807-8043-FB3601E91A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089" y="2632741"/>
            <a:ext cx="1802584" cy="1150875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287A491F-CB98-4786-83D4-8D47EEEF1F75}"/>
              </a:ext>
            </a:extLst>
          </p:cNvPr>
          <p:cNvSpPr txBox="1"/>
          <p:nvPr/>
        </p:nvSpPr>
        <p:spPr>
          <a:xfrm>
            <a:off x="2510158" y="2111108"/>
            <a:ext cx="2339102" cy="29238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1300" b="1">
                <a:solidFill>
                  <a:srgbClr val="004980"/>
                </a:solidFill>
                <a:latin typeface="+mn-lt"/>
                <a:ea typeface="+mn-ea"/>
                <a:cs typeface="+mn-ea"/>
                <a:sym typeface="+mn-lt"/>
              </a:rPr>
              <a:t>QSW-2104-2S (</a:t>
            </a:r>
            <a:r>
              <a:rPr lang="en-US" altLang="zh-TW" sz="1300">
                <a:solidFill>
                  <a:srgbClr val="9E5E1C"/>
                </a:solidFill>
                <a:latin typeface="+mn-lt"/>
                <a:ea typeface="+mn-ea"/>
                <a:cs typeface="+mn-ea"/>
                <a:sym typeface="+mn-lt"/>
              </a:rPr>
              <a:t>Unmanaged</a:t>
            </a:r>
            <a:r>
              <a:rPr lang="en-US" altLang="zh-TW" sz="1300" b="1">
                <a:solidFill>
                  <a:srgbClr val="004980"/>
                </a:solidFill>
                <a:latin typeface="+mn-lt"/>
                <a:ea typeface="+mn-ea"/>
                <a:cs typeface="+mn-ea"/>
                <a:sym typeface="+mn-lt"/>
              </a:rPr>
              <a:t>)</a:t>
            </a:r>
            <a:endParaRPr lang="zh-TW" altLang="en-US" sz="1300">
              <a:solidFill>
                <a:srgbClr val="00498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545F11E-59CA-4746-88A8-628F58C33B09}"/>
              </a:ext>
            </a:extLst>
          </p:cNvPr>
          <p:cNvSpPr txBox="1"/>
          <p:nvPr/>
        </p:nvSpPr>
        <p:spPr>
          <a:xfrm>
            <a:off x="2511178" y="2352471"/>
            <a:ext cx="2186519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050">
                <a:latin typeface="+mn-lt"/>
                <a:ea typeface="+mn-ea"/>
                <a:cs typeface="+mn-ea"/>
                <a:sym typeface="+mn-lt"/>
              </a:rPr>
              <a:t>2 x 10GbE SFP+ / 4 x 2.5GbE Multi-Gig RJ45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D2A6707-3DE3-44C0-9369-F1F0080A94F9}"/>
              </a:ext>
            </a:extLst>
          </p:cNvPr>
          <p:cNvSpPr txBox="1"/>
          <p:nvPr/>
        </p:nvSpPr>
        <p:spPr>
          <a:xfrm>
            <a:off x="2501115" y="2917840"/>
            <a:ext cx="2331087" cy="29238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1300" b="1">
                <a:solidFill>
                  <a:srgbClr val="004980"/>
                </a:solidFill>
                <a:latin typeface="+mn-lt"/>
                <a:ea typeface="+mn-ea"/>
                <a:cs typeface="+mn-ea"/>
                <a:sym typeface="+mn-lt"/>
              </a:rPr>
              <a:t>QSW-2104-2T (</a:t>
            </a:r>
            <a:r>
              <a:rPr lang="en-US" altLang="zh-TW" sz="1300">
                <a:solidFill>
                  <a:srgbClr val="9E5E1C"/>
                </a:solidFill>
                <a:latin typeface="+mn-lt"/>
                <a:ea typeface="+mn-ea"/>
                <a:cs typeface="+mn-ea"/>
                <a:sym typeface="+mn-lt"/>
              </a:rPr>
              <a:t>Unmanaged</a:t>
            </a:r>
            <a:r>
              <a:rPr lang="en-US" altLang="zh-TW" sz="1300" b="1">
                <a:solidFill>
                  <a:srgbClr val="004980"/>
                </a:solidFill>
                <a:latin typeface="+mn-lt"/>
                <a:ea typeface="+mn-ea"/>
                <a:cs typeface="+mn-ea"/>
                <a:sym typeface="+mn-lt"/>
              </a:rPr>
              <a:t>)</a:t>
            </a:r>
            <a:endParaRPr lang="zh-TW" altLang="en-US" sz="1300">
              <a:solidFill>
                <a:srgbClr val="00498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37AA272-5345-478A-A59E-567AB9661CB4}"/>
              </a:ext>
            </a:extLst>
          </p:cNvPr>
          <p:cNvSpPr txBox="1"/>
          <p:nvPr/>
        </p:nvSpPr>
        <p:spPr>
          <a:xfrm>
            <a:off x="2502136" y="3159204"/>
            <a:ext cx="2186520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050">
                <a:latin typeface="+mn-lt"/>
                <a:ea typeface="+mn-ea"/>
                <a:cs typeface="+mn-ea"/>
                <a:sym typeface="+mn-lt"/>
              </a:rPr>
              <a:t>2 x 10GbE RJ45 / 4 x 2.5GbE Multi-Gig RJ45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0AFAA45-B3A7-4312-B4E9-83260BCFA983}"/>
              </a:ext>
            </a:extLst>
          </p:cNvPr>
          <p:cNvSpPr/>
          <p:nvPr/>
        </p:nvSpPr>
        <p:spPr>
          <a:xfrm>
            <a:off x="580347" y="1154316"/>
            <a:ext cx="1871355" cy="2457564"/>
          </a:xfrm>
          <a:prstGeom prst="rect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4E9337C5-09F1-45DA-B6D5-DC7573B5DD40}"/>
              </a:ext>
            </a:extLst>
          </p:cNvPr>
          <p:cNvSpPr/>
          <p:nvPr/>
        </p:nvSpPr>
        <p:spPr>
          <a:xfrm>
            <a:off x="650611" y="1013773"/>
            <a:ext cx="1701285" cy="26281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err="1">
                <a:solidFill>
                  <a:srgbClr val="FFCC00"/>
                </a:solidFill>
                <a:cs typeface="+mn-ea"/>
                <a:sym typeface="+mn-lt"/>
              </a:rPr>
              <a:t>Fanless</a:t>
            </a:r>
            <a:r>
              <a:rPr lang="en-US" altLang="zh-CN" sz="100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 &amp; metal housing</a:t>
            </a:r>
            <a:endParaRPr lang="en-US" altLang="zh-TW" sz="100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5076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2FB35FE8-0D6E-4107-A580-CD1E3B2388E5}"/>
              </a:ext>
            </a:extLst>
          </p:cNvPr>
          <p:cNvSpPr/>
          <p:nvPr/>
        </p:nvSpPr>
        <p:spPr>
          <a:xfrm>
            <a:off x="4987974" y="1643076"/>
            <a:ext cx="5621956" cy="3113402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18" y="67981"/>
            <a:ext cx="8451849" cy="1033922"/>
          </a:xfrm>
        </p:spPr>
        <p:txBody>
          <a:bodyPr>
            <a:normAutofit/>
          </a:bodyPr>
          <a:lstStyle/>
          <a:p>
            <a:r>
              <a:rPr lang="en-US" altLang="zh-TW" sz="2800">
                <a:latin typeface="+mn-lt"/>
                <a:ea typeface="+mn-ea"/>
                <a:cs typeface="+mn-ea"/>
                <a:sym typeface="+mn-lt"/>
              </a:rPr>
              <a:t>Layer-2 managed switches for multi-user environment and efficient deployment</a:t>
            </a:r>
            <a:endParaRPr lang="zh-TW" altLang="en-US" sz="28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AD6E516-4983-5246-A020-18E317A41D5A}"/>
              </a:ext>
            </a:extLst>
          </p:cNvPr>
          <p:cNvSpPr txBox="1"/>
          <p:nvPr/>
        </p:nvSpPr>
        <p:spPr>
          <a:xfrm>
            <a:off x="5298839" y="1673749"/>
            <a:ext cx="347402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700" b="1">
                <a:latin typeface="+mn-lt"/>
                <a:ea typeface="+mn-ea"/>
                <a:cs typeface="+mn-ea"/>
                <a:sym typeface="+mn-lt"/>
              </a:rPr>
              <a:t>Keep existing wiring for </a:t>
            </a:r>
            <a:r>
              <a:rPr lang="en-US" altLang="zh-TW" sz="1700" b="1">
                <a:solidFill>
                  <a:srgbClr val="9E5E1C"/>
                </a:solidFill>
                <a:latin typeface="+mn-lt"/>
                <a:ea typeface="+mn-ea"/>
                <a:cs typeface="+mn-ea"/>
                <a:sym typeface="+mn-lt"/>
              </a:rPr>
              <a:t>2.5</a:t>
            </a:r>
            <a:r>
              <a:rPr lang="en" altLang="zh-TW" sz="1700" b="1">
                <a:solidFill>
                  <a:srgbClr val="9E5E1C"/>
                </a:solidFill>
                <a:latin typeface="+mn-lt"/>
                <a:ea typeface="+mn-ea"/>
                <a:cs typeface="+mn-ea"/>
                <a:sym typeface="+mn-lt"/>
              </a:rPr>
              <a:t>GbE</a:t>
            </a:r>
            <a:endParaRPr lang="zh-TW" altLang="en-US" sz="1700" b="1">
              <a:solidFill>
                <a:srgbClr val="9E5E1C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aphicFrame>
        <p:nvGraphicFramePr>
          <p:cNvPr id="20" name="Shape 253">
            <a:extLst>
              <a:ext uri="{FF2B5EF4-FFF2-40B4-BE49-F238E27FC236}">
                <a16:creationId xmlns:a16="http://schemas.microsoft.com/office/drawing/2014/main" id="{71BEF758-E246-DE44-AF83-B30DF04391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233686"/>
              </p:ext>
            </p:extLst>
          </p:nvPr>
        </p:nvGraphicFramePr>
        <p:xfrm>
          <a:off x="5326720" y="2110402"/>
          <a:ext cx="3464364" cy="2111171"/>
        </p:xfrm>
        <a:graphic>
          <a:graphicData uri="http://schemas.openxmlformats.org/drawingml/2006/table">
            <a:tbl>
              <a:tblPr firstRow="1" bandRow="1">
                <a:effectLst/>
                <a:tableStyleId>{85BE263C-DBD7-4A20-BB59-AAB30ACAA65A}</a:tableStyleId>
              </a:tblPr>
              <a:tblGrid>
                <a:gridCol w="684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6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25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544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400" b="1">
                        <a:solidFill>
                          <a:schemeClr val="dk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8EC0"/>
                        </a:gs>
                        <a:gs pos="100000">
                          <a:srgbClr val="00489E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4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CAT 5e</a:t>
                      </a:r>
                      <a:endParaRPr lang="en" sz="1400" b="1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8EC0"/>
                        </a:gs>
                        <a:gs pos="100000">
                          <a:srgbClr val="00489E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4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CAT 6</a:t>
                      </a:r>
                      <a:endParaRPr lang="en" sz="1400" b="1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8EC0"/>
                        </a:gs>
                        <a:gs pos="100000">
                          <a:srgbClr val="00489E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CAT 6A</a:t>
                      </a:r>
                      <a:endParaRPr lang="en-US" altLang="zh-TW" sz="1400" b="1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8EC0"/>
                        </a:gs>
                        <a:gs pos="100000">
                          <a:srgbClr val="00489E"/>
                        </a:gs>
                      </a:gsLst>
                      <a:lin ang="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18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4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100M</a:t>
                      </a:r>
                      <a:endParaRPr lang="en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78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4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1G</a:t>
                      </a:r>
                      <a:endParaRPr lang="en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78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4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2.5G</a:t>
                      </a:r>
                      <a:endParaRPr lang="en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78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4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5G</a:t>
                      </a:r>
                      <a:endParaRPr lang="en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18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4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10G</a:t>
                      </a:r>
                      <a:endParaRPr lang="en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4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X</a:t>
                      </a:r>
                      <a:endParaRPr lang="en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en" altLang="zh-TW" sz="14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✔(55m)</a:t>
                      </a:r>
                      <a:endParaRPr lang="en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1" name="文字方塊 30">
            <a:extLst>
              <a:ext uri="{FF2B5EF4-FFF2-40B4-BE49-F238E27FC236}">
                <a16:creationId xmlns:a16="http://schemas.microsoft.com/office/drawing/2014/main" id="{21E9DF6E-F2DE-214E-BAB8-2293966D3352}"/>
              </a:ext>
            </a:extLst>
          </p:cNvPr>
          <p:cNvSpPr txBox="1"/>
          <p:nvPr/>
        </p:nvSpPr>
        <p:spPr>
          <a:xfrm>
            <a:off x="3162443" y="1579502"/>
            <a:ext cx="2103461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1200" b="1">
                <a:solidFill>
                  <a:srgbClr val="004980"/>
                </a:solidFill>
                <a:latin typeface="+mn-lt"/>
                <a:ea typeface="+mn-ea"/>
                <a:cs typeface="+mn-ea"/>
                <a:sym typeface="+mn-lt"/>
              </a:rPr>
              <a:t>QSW-M1204-4C (</a:t>
            </a:r>
            <a:r>
              <a:rPr lang="en-US" altLang="zh-TW" sz="1200">
                <a:solidFill>
                  <a:srgbClr val="9E5E1C"/>
                </a:solidFill>
                <a:latin typeface="+mn-lt"/>
                <a:ea typeface="+mn-ea"/>
                <a:cs typeface="+mn-ea"/>
                <a:sym typeface="+mn-lt"/>
              </a:rPr>
              <a:t>Managed</a:t>
            </a:r>
            <a:r>
              <a:rPr lang="en-US" altLang="zh-TW" sz="1200" b="1">
                <a:solidFill>
                  <a:srgbClr val="004980"/>
                </a:solidFill>
                <a:latin typeface="+mn-lt"/>
                <a:ea typeface="+mn-ea"/>
                <a:cs typeface="+mn-ea"/>
                <a:sym typeface="+mn-lt"/>
              </a:rPr>
              <a:t>)</a:t>
            </a:r>
            <a:endParaRPr lang="zh-TW" altLang="en-US" sz="1200">
              <a:solidFill>
                <a:srgbClr val="00498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E37C6709-39C4-C947-A622-E52DACD9B7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2487" y="2140654"/>
            <a:ext cx="1557501" cy="482273"/>
          </a:xfrm>
          <a:prstGeom prst="rect">
            <a:avLst/>
          </a:prstGeom>
          <a:effectLst>
            <a:outerShdw blurRad="254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EA6734F7-28E8-9842-8ED4-06B7CD84A9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256" y="3193736"/>
            <a:ext cx="1535409" cy="369880"/>
          </a:xfrm>
          <a:prstGeom prst="rect">
            <a:avLst/>
          </a:prstGeom>
          <a:effectLst>
            <a:outerShdw blurRad="25400" dist="38100" dir="5400000" algn="t" rotWithShape="0">
              <a:prstClr val="black">
                <a:alpha val="34000"/>
              </a:prstClr>
            </a:outerShdw>
          </a:effectLst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6EF3DEEC-3197-AF44-B300-658795AE0B74}"/>
              </a:ext>
            </a:extLst>
          </p:cNvPr>
          <p:cNvSpPr txBox="1"/>
          <p:nvPr/>
        </p:nvSpPr>
        <p:spPr>
          <a:xfrm>
            <a:off x="3205392" y="2584330"/>
            <a:ext cx="20185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>
                <a:solidFill>
                  <a:srgbClr val="004980"/>
                </a:solidFill>
                <a:latin typeface="+mn-lt"/>
                <a:ea typeface="+mn-ea"/>
                <a:cs typeface="+mn-ea"/>
                <a:sym typeface="+mn-lt"/>
              </a:rPr>
              <a:t>QSW-M408-4C (</a:t>
            </a:r>
            <a:r>
              <a:rPr lang="en-US" altLang="zh-TW" sz="1200">
                <a:solidFill>
                  <a:srgbClr val="9E5E1C"/>
                </a:solidFill>
                <a:latin typeface="+mn-lt"/>
                <a:ea typeface="+mn-ea"/>
                <a:cs typeface="+mn-ea"/>
                <a:sym typeface="+mn-lt"/>
              </a:rPr>
              <a:t>Managed</a:t>
            </a:r>
            <a:r>
              <a:rPr lang="en-US" altLang="zh-TW" sz="1200">
                <a:solidFill>
                  <a:srgbClr val="004980"/>
                </a:solidFill>
                <a:latin typeface="+mn-lt"/>
                <a:ea typeface="+mn-ea"/>
                <a:cs typeface="+mn-ea"/>
                <a:sym typeface="+mn-lt"/>
              </a:rPr>
              <a:t>)</a:t>
            </a:r>
            <a:endParaRPr lang="zh-TW" altLang="en-US" sz="1200" b="1">
              <a:solidFill>
                <a:srgbClr val="00498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9987836F-8016-6F4A-9ACA-CAC4790B62B8}"/>
              </a:ext>
            </a:extLst>
          </p:cNvPr>
          <p:cNvSpPr txBox="1"/>
          <p:nvPr/>
        </p:nvSpPr>
        <p:spPr>
          <a:xfrm>
            <a:off x="497864" y="3551707"/>
            <a:ext cx="2018501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TW" sz="1200" b="1">
                <a:solidFill>
                  <a:srgbClr val="004980"/>
                </a:solidFill>
                <a:latin typeface="+mn-lt"/>
                <a:ea typeface="+mn-ea"/>
                <a:cs typeface="+mn-ea"/>
                <a:sym typeface="+mn-lt"/>
              </a:rPr>
              <a:t>QSW-M408-2C (</a:t>
            </a:r>
            <a:r>
              <a:rPr lang="en-US" altLang="zh-TW" sz="1200">
                <a:solidFill>
                  <a:srgbClr val="9E5E1C"/>
                </a:solidFill>
                <a:latin typeface="+mn-lt"/>
                <a:ea typeface="+mn-ea"/>
                <a:cs typeface="+mn-ea"/>
                <a:sym typeface="+mn-lt"/>
              </a:rPr>
              <a:t>Managed</a:t>
            </a:r>
            <a:r>
              <a:rPr lang="en-US" altLang="zh-TW" sz="1200">
                <a:solidFill>
                  <a:srgbClr val="004980"/>
                </a:solidFill>
                <a:latin typeface="+mn-lt"/>
                <a:ea typeface="+mn-ea"/>
                <a:cs typeface="+mn-ea"/>
                <a:sym typeface="+mn-lt"/>
              </a:rPr>
              <a:t>)</a:t>
            </a:r>
            <a:endParaRPr lang="zh-TW" altLang="en-US" sz="1200" b="1">
              <a:solidFill>
                <a:srgbClr val="00498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CB94F65-AA2C-6047-87BA-9D222F42B4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252" b="34435"/>
          <a:stretch/>
        </p:blipFill>
        <p:spPr bwMode="auto">
          <a:xfrm>
            <a:off x="548810" y="1183556"/>
            <a:ext cx="1804165" cy="459520"/>
          </a:xfrm>
          <a:prstGeom prst="rect">
            <a:avLst/>
          </a:prstGeom>
          <a:noFill/>
          <a:effectLst>
            <a:outerShdw blurRad="25400" dist="38100" dir="5400000" algn="t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文字方塊 39">
            <a:extLst>
              <a:ext uri="{FF2B5EF4-FFF2-40B4-BE49-F238E27FC236}">
                <a16:creationId xmlns:a16="http://schemas.microsoft.com/office/drawing/2014/main" id="{B02DE4DD-D8DB-3B4D-8AA7-3F7170E8D7C5}"/>
              </a:ext>
            </a:extLst>
          </p:cNvPr>
          <p:cNvSpPr txBox="1"/>
          <p:nvPr/>
        </p:nvSpPr>
        <p:spPr>
          <a:xfrm>
            <a:off x="475717" y="1580826"/>
            <a:ext cx="21034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>
                <a:solidFill>
                  <a:srgbClr val="004980"/>
                </a:solidFill>
                <a:latin typeface="+mn-lt"/>
                <a:ea typeface="+mn-ea"/>
                <a:cs typeface="+mn-ea"/>
                <a:sym typeface="+mn-lt"/>
              </a:rPr>
              <a:t>QSW-M1208-8C (</a:t>
            </a:r>
            <a:r>
              <a:rPr lang="en-US" altLang="zh-TW" sz="1200">
                <a:solidFill>
                  <a:srgbClr val="9E5E1C"/>
                </a:solidFill>
                <a:latin typeface="+mn-lt"/>
                <a:ea typeface="+mn-ea"/>
                <a:cs typeface="+mn-ea"/>
                <a:sym typeface="+mn-lt"/>
              </a:rPr>
              <a:t>Managed</a:t>
            </a:r>
            <a:r>
              <a:rPr lang="en-US" altLang="zh-TW" sz="1200" b="1">
                <a:solidFill>
                  <a:srgbClr val="004980"/>
                </a:solidFill>
                <a:latin typeface="+mn-lt"/>
                <a:ea typeface="+mn-ea"/>
                <a:cs typeface="+mn-ea"/>
                <a:sym typeface="+mn-lt"/>
              </a:rPr>
              <a:t>)</a:t>
            </a:r>
            <a:endParaRPr lang="zh-TW" altLang="en-US" sz="1200">
              <a:solidFill>
                <a:srgbClr val="00498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555BB60D-55BD-F347-A3A9-9F1A2E56DB2C}"/>
              </a:ext>
            </a:extLst>
          </p:cNvPr>
          <p:cNvSpPr txBox="1"/>
          <p:nvPr/>
        </p:nvSpPr>
        <p:spPr>
          <a:xfrm>
            <a:off x="408863" y="1769840"/>
            <a:ext cx="2695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>
                <a:latin typeface="+mn-lt"/>
                <a:ea typeface="+mn-ea"/>
                <a:cs typeface="+mn-ea"/>
                <a:sym typeface="+mn-lt"/>
              </a:rPr>
              <a:t>8 x 10GbE Multi-Gig RJ45 / SFP+ combo</a:t>
            </a:r>
          </a:p>
          <a:p>
            <a:r>
              <a:rPr lang="en-US" altLang="zh-TW" sz="900">
                <a:latin typeface="+mn-lt"/>
                <a:ea typeface="+mn-ea"/>
                <a:cs typeface="+mn-ea"/>
                <a:sym typeface="+mn-lt"/>
              </a:rPr>
              <a:t>4 x 10GbE SFP+</a:t>
            </a:r>
            <a:endParaRPr lang="zh-TW" altLang="en-US" sz="9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72CF8E8-B8D8-0C4D-A1F6-D012F43D9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153" b="35944"/>
          <a:stretch/>
        </p:blipFill>
        <p:spPr bwMode="auto">
          <a:xfrm>
            <a:off x="3272032" y="1157267"/>
            <a:ext cx="1804166" cy="453090"/>
          </a:xfrm>
          <a:prstGeom prst="rect">
            <a:avLst/>
          </a:prstGeom>
          <a:noFill/>
          <a:effectLst>
            <a:outerShdw blurRad="25400" dist="38100" dir="5400000" algn="t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D68CEE8-6CF2-2A45-BA0B-FB1B08997F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43" b="34044"/>
          <a:stretch/>
        </p:blipFill>
        <p:spPr bwMode="auto">
          <a:xfrm>
            <a:off x="517264" y="2178423"/>
            <a:ext cx="1804165" cy="459520"/>
          </a:xfrm>
          <a:prstGeom prst="rect">
            <a:avLst/>
          </a:prstGeom>
          <a:noFill/>
          <a:effectLst>
            <a:outerShdw blurRad="25400" dist="38100" dir="5400000" algn="t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文字方塊 41">
            <a:extLst>
              <a:ext uri="{FF2B5EF4-FFF2-40B4-BE49-F238E27FC236}">
                <a16:creationId xmlns:a16="http://schemas.microsoft.com/office/drawing/2014/main" id="{2BCD94E1-30FD-2246-B096-ADFDF0A71063}"/>
              </a:ext>
            </a:extLst>
          </p:cNvPr>
          <p:cNvSpPr txBox="1"/>
          <p:nvPr/>
        </p:nvSpPr>
        <p:spPr>
          <a:xfrm>
            <a:off x="482239" y="2605075"/>
            <a:ext cx="20185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>
                <a:solidFill>
                  <a:srgbClr val="004980"/>
                </a:solidFill>
                <a:latin typeface="+mn-lt"/>
                <a:ea typeface="+mn-ea"/>
                <a:cs typeface="+mn-ea"/>
                <a:sym typeface="+mn-lt"/>
              </a:rPr>
              <a:t>QSW-M804-4C (</a:t>
            </a:r>
            <a:r>
              <a:rPr lang="en-US" altLang="zh-TW" sz="1200">
                <a:solidFill>
                  <a:srgbClr val="9E5E1C"/>
                </a:solidFill>
                <a:latin typeface="+mn-lt"/>
                <a:ea typeface="+mn-ea"/>
                <a:cs typeface="+mn-ea"/>
                <a:sym typeface="+mn-lt"/>
              </a:rPr>
              <a:t>Managed</a:t>
            </a:r>
            <a:r>
              <a:rPr lang="en-US" altLang="zh-TW" sz="1200" b="1">
                <a:solidFill>
                  <a:srgbClr val="004980"/>
                </a:solidFill>
                <a:latin typeface="+mn-lt"/>
                <a:ea typeface="+mn-ea"/>
                <a:cs typeface="+mn-ea"/>
                <a:sym typeface="+mn-lt"/>
              </a:rPr>
              <a:t>)</a:t>
            </a:r>
            <a:endParaRPr lang="zh-TW" altLang="en-US" sz="1200">
              <a:solidFill>
                <a:srgbClr val="00498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EA22FBED-49B1-EA47-A47B-B9A5764609B6}"/>
              </a:ext>
            </a:extLst>
          </p:cNvPr>
          <p:cNvSpPr txBox="1"/>
          <p:nvPr/>
        </p:nvSpPr>
        <p:spPr>
          <a:xfrm>
            <a:off x="3075407" y="1771701"/>
            <a:ext cx="2548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>
                <a:latin typeface="+mn-lt"/>
                <a:ea typeface="+mn-ea"/>
                <a:cs typeface="+mn-ea"/>
                <a:sym typeface="+mn-lt"/>
              </a:rPr>
              <a:t>4 x 10GbE Multi-Gig RJ45 / SFP+ combo</a:t>
            </a:r>
          </a:p>
          <a:p>
            <a:r>
              <a:rPr lang="en-US" altLang="zh-TW" sz="900">
                <a:latin typeface="+mn-lt"/>
                <a:ea typeface="+mn-ea"/>
                <a:cs typeface="+mn-ea"/>
                <a:sym typeface="+mn-lt"/>
              </a:rPr>
              <a:t>8 x 10GbE SFP+</a:t>
            </a:r>
            <a:endParaRPr lang="zh-TW" altLang="en-US" sz="9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0B363DA4-0F50-144F-BC81-6CB05FE0E879}"/>
              </a:ext>
            </a:extLst>
          </p:cNvPr>
          <p:cNvSpPr txBox="1"/>
          <p:nvPr/>
        </p:nvSpPr>
        <p:spPr>
          <a:xfrm>
            <a:off x="385858" y="2807088"/>
            <a:ext cx="24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>
                <a:latin typeface="+mn-lt"/>
                <a:ea typeface="+mn-ea"/>
                <a:cs typeface="+mn-ea"/>
                <a:sym typeface="+mn-lt"/>
              </a:rPr>
              <a:t>4 x 10GbE Multi-Gig RJ45 / SFP+ combo</a:t>
            </a:r>
          </a:p>
          <a:p>
            <a:r>
              <a:rPr lang="en-US" altLang="zh-TW" sz="900">
                <a:latin typeface="+mn-lt"/>
                <a:ea typeface="+mn-ea"/>
                <a:cs typeface="+mn-ea"/>
                <a:sym typeface="+mn-lt"/>
              </a:rPr>
              <a:t>4 x 10GbE SFP+</a:t>
            </a:r>
            <a:endParaRPr lang="zh-TW" altLang="en-US" sz="9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382526D2-C66A-D04A-9CBB-F57F87926AE7}"/>
              </a:ext>
            </a:extLst>
          </p:cNvPr>
          <p:cNvSpPr txBox="1"/>
          <p:nvPr/>
        </p:nvSpPr>
        <p:spPr>
          <a:xfrm>
            <a:off x="2972712" y="2767972"/>
            <a:ext cx="246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>
                <a:latin typeface="+mn-lt"/>
                <a:ea typeface="+mn-ea"/>
                <a:cs typeface="+mn-ea"/>
                <a:sym typeface="+mn-lt"/>
              </a:rPr>
              <a:t>4 x 10GbE Multi-Gig RJ45 / SFP+ combo</a:t>
            </a:r>
          </a:p>
          <a:p>
            <a:r>
              <a:rPr lang="en-US" altLang="zh-TW" sz="900">
                <a:latin typeface="+mn-lt"/>
                <a:ea typeface="+mn-ea"/>
                <a:cs typeface="+mn-ea"/>
                <a:sym typeface="+mn-lt"/>
              </a:rPr>
              <a:t>8 x 1GbE RJ45</a:t>
            </a:r>
            <a:endParaRPr lang="zh-TW" altLang="en-US" sz="9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78DF9298-EBD8-3042-B56F-19DB59F7D84F}"/>
              </a:ext>
            </a:extLst>
          </p:cNvPr>
          <p:cNvSpPr txBox="1"/>
          <p:nvPr/>
        </p:nvSpPr>
        <p:spPr>
          <a:xfrm>
            <a:off x="442495" y="3734243"/>
            <a:ext cx="23373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>
                <a:latin typeface="+mn-lt"/>
                <a:ea typeface="+mn-ea"/>
                <a:cs typeface="+mn-ea"/>
                <a:sym typeface="+mn-lt"/>
              </a:rPr>
              <a:t>2 x 10GbE Multi-Gig RJ45 / SFP+ combo</a:t>
            </a:r>
          </a:p>
          <a:p>
            <a:r>
              <a:rPr lang="en-US" altLang="zh-TW" sz="900">
                <a:latin typeface="+mn-lt"/>
                <a:ea typeface="+mn-ea"/>
                <a:cs typeface="+mn-ea"/>
                <a:sym typeface="+mn-lt"/>
              </a:rPr>
              <a:t>2 x 10GbE SFP+</a:t>
            </a:r>
          </a:p>
          <a:p>
            <a:r>
              <a:rPr lang="en-US" altLang="zh-TW" sz="900">
                <a:latin typeface="+mn-lt"/>
                <a:ea typeface="+mn-ea"/>
                <a:cs typeface="+mn-ea"/>
                <a:sym typeface="+mn-lt"/>
              </a:rPr>
              <a:t>8 x 1GbE RJ45</a:t>
            </a:r>
            <a:endParaRPr lang="zh-TW" altLang="en-US" sz="9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1" name="图片 57">
            <a:extLst>
              <a:ext uri="{FF2B5EF4-FFF2-40B4-BE49-F238E27FC236}">
                <a16:creationId xmlns:a16="http://schemas.microsoft.com/office/drawing/2014/main" id="{EA28F64A-A2AC-4CE3-B9F9-D60F9828FA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4816423" y="3232100"/>
            <a:ext cx="2140031" cy="251220"/>
          </a:xfrm>
          <a:prstGeom prst="rect">
            <a:avLst/>
          </a:prstGeom>
        </p:spPr>
      </p:pic>
      <p:pic>
        <p:nvPicPr>
          <p:cNvPr id="12" name="图片 57">
            <a:extLst>
              <a:ext uri="{FF2B5EF4-FFF2-40B4-BE49-F238E27FC236}">
                <a16:creationId xmlns:a16="http://schemas.microsoft.com/office/drawing/2014/main" id="{24696CFC-C7C5-4CEF-8850-739E5D5BCA5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5589698" y="3046449"/>
            <a:ext cx="2140031" cy="251220"/>
          </a:xfrm>
          <a:prstGeom prst="rect">
            <a:avLst/>
          </a:prstGeom>
        </p:spPr>
      </p:pic>
      <p:pic>
        <p:nvPicPr>
          <p:cNvPr id="13" name="图片 57">
            <a:extLst>
              <a:ext uri="{FF2B5EF4-FFF2-40B4-BE49-F238E27FC236}">
                <a16:creationId xmlns:a16="http://schemas.microsoft.com/office/drawing/2014/main" id="{B643A1B0-D64E-436F-A9EB-0FC55897016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6582080" y="3122829"/>
            <a:ext cx="2140031" cy="251220"/>
          </a:xfrm>
          <a:prstGeom prst="rect">
            <a:avLst/>
          </a:prstGeom>
        </p:spPr>
      </p:pic>
      <p:pic>
        <p:nvPicPr>
          <p:cNvPr id="28" name="Picture 2" descr="C:\Users\user\Desktop\21_PPT對稿QNAP AQC107 10G網卡\29384737_xxl.png">
            <a:extLst>
              <a:ext uri="{FF2B5EF4-FFF2-40B4-BE49-F238E27FC236}">
                <a16:creationId xmlns:a16="http://schemas.microsoft.com/office/drawing/2014/main" id="{ACEDA30A-03F9-E543-8797-EAB00FF36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5810" y="3987611"/>
            <a:ext cx="1274518" cy="118055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4">
            <a:extLst>
              <a:ext uri="{FF2B5EF4-FFF2-40B4-BE49-F238E27FC236}">
                <a16:creationId xmlns:a16="http://schemas.microsoft.com/office/drawing/2014/main" id="{43591768-D5A0-4945-9B29-5C74F35131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15815" y="2822672"/>
            <a:ext cx="1705427" cy="1070076"/>
          </a:xfrm>
          <a:prstGeom prst="rect">
            <a:avLst/>
          </a:prstGeom>
          <a:effectLst>
            <a:outerShdw blurRad="25400" dist="38100" dir="5400000" algn="t" rotWithShape="0">
              <a:prstClr val="black">
                <a:alpha val="34000"/>
              </a:prstClr>
            </a:outerShdw>
          </a:effectLst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B96438E8-F13B-440B-AB4B-3CDFFD304A76}"/>
              </a:ext>
            </a:extLst>
          </p:cNvPr>
          <p:cNvSpPr txBox="1"/>
          <p:nvPr/>
        </p:nvSpPr>
        <p:spPr>
          <a:xfrm>
            <a:off x="3251608" y="3571549"/>
            <a:ext cx="2103461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1200" b="1">
                <a:solidFill>
                  <a:srgbClr val="004980"/>
                </a:solidFill>
                <a:latin typeface="+mn-lt"/>
                <a:ea typeface="+mn-ea"/>
                <a:cs typeface="+mn-ea"/>
                <a:sym typeface="+mn-lt"/>
              </a:rPr>
              <a:t>QSW-M2108-2C (</a:t>
            </a:r>
            <a:r>
              <a:rPr lang="en-US" altLang="zh-TW" sz="1200">
                <a:solidFill>
                  <a:srgbClr val="9E5E1C"/>
                </a:solidFill>
                <a:latin typeface="+mn-lt"/>
                <a:ea typeface="+mn-ea"/>
                <a:cs typeface="+mn-ea"/>
                <a:sym typeface="+mn-lt"/>
              </a:rPr>
              <a:t>Managed</a:t>
            </a:r>
            <a:r>
              <a:rPr lang="en-US" altLang="zh-TW" sz="1200">
                <a:solidFill>
                  <a:srgbClr val="004980"/>
                </a:solidFill>
                <a:latin typeface="+mn-lt"/>
                <a:ea typeface="+mn-ea"/>
                <a:cs typeface="+mn-ea"/>
                <a:sym typeface="+mn-lt"/>
              </a:rPr>
              <a:t>)</a:t>
            </a:r>
            <a:endParaRPr lang="zh-TW" altLang="en-US" sz="1200" b="1">
              <a:solidFill>
                <a:srgbClr val="00498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2DB0A2F4-A993-4C4C-8899-63F7656D97C1}"/>
              </a:ext>
            </a:extLst>
          </p:cNvPr>
          <p:cNvSpPr txBox="1"/>
          <p:nvPr/>
        </p:nvSpPr>
        <p:spPr>
          <a:xfrm>
            <a:off x="2990548" y="3734241"/>
            <a:ext cx="246931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900">
                <a:latin typeface="+mn-lt"/>
                <a:ea typeface="+mn-ea"/>
                <a:cs typeface="+mn-ea"/>
                <a:sym typeface="+mn-lt"/>
              </a:rPr>
              <a:t>2x 10GbE Multi-Gig RJ45 / SFP+ combo</a:t>
            </a:r>
          </a:p>
          <a:p>
            <a:r>
              <a:rPr lang="en-US" altLang="zh-TW" sz="900">
                <a:latin typeface="+mn-lt"/>
                <a:ea typeface="+mn-ea"/>
                <a:cs typeface="+mn-ea"/>
                <a:sym typeface="+mn-lt"/>
              </a:rPr>
              <a:t>8 x 2.5GbE RJ45</a:t>
            </a:r>
            <a:endParaRPr lang="zh-TW" altLang="en-US" sz="9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圖片 5">
            <a:extLst>
              <a:ext uri="{FF2B5EF4-FFF2-40B4-BE49-F238E27FC236}">
                <a16:creationId xmlns:a16="http://schemas.microsoft.com/office/drawing/2014/main" id="{B56F2086-8116-41C7-B63C-71275E9BE5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416" y="3951626"/>
            <a:ext cx="1555689" cy="933953"/>
          </a:xfrm>
          <a:prstGeom prst="rect">
            <a:avLst/>
          </a:prstGeom>
          <a:effectLst>
            <a:outerShdw blurRad="254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6" name="圖片 6" descr="一張含有 文字, 電子用品 的圖片&#10;&#10;自動產生的描述">
            <a:extLst>
              <a:ext uri="{FF2B5EF4-FFF2-40B4-BE49-F238E27FC236}">
                <a16:creationId xmlns:a16="http://schemas.microsoft.com/office/drawing/2014/main" id="{8E9F9466-0097-4715-BB41-3AF1EA0598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90892" y="3818162"/>
            <a:ext cx="1632958" cy="1017661"/>
          </a:xfrm>
          <a:prstGeom prst="rect">
            <a:avLst/>
          </a:prstGeom>
          <a:effectLst>
            <a:outerShdw blurRad="25400" dist="38100" dir="5400000" algn="t" rotWithShape="0">
              <a:prstClr val="black">
                <a:alpha val="34000"/>
              </a:prstClr>
            </a:outerShdw>
          </a:effectLst>
        </p:spPr>
      </p:pic>
      <p:sp>
        <p:nvSpPr>
          <p:cNvPr id="30" name="文字方塊 29">
            <a:extLst>
              <a:ext uri="{FF2B5EF4-FFF2-40B4-BE49-F238E27FC236}">
                <a16:creationId xmlns:a16="http://schemas.microsoft.com/office/drawing/2014/main" id="{187746BD-A4C1-48EA-B743-20A98EC104E4}"/>
              </a:ext>
            </a:extLst>
          </p:cNvPr>
          <p:cNvSpPr txBox="1"/>
          <p:nvPr/>
        </p:nvSpPr>
        <p:spPr>
          <a:xfrm>
            <a:off x="517885" y="4606242"/>
            <a:ext cx="2095445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1200" b="1">
                <a:solidFill>
                  <a:srgbClr val="004980"/>
                </a:solidFill>
                <a:latin typeface="+mn-lt"/>
                <a:ea typeface="+mn-ea"/>
                <a:cs typeface="+mn-ea"/>
                <a:sym typeface="+mn-lt"/>
              </a:rPr>
              <a:t>QSW-M2108-2S (</a:t>
            </a:r>
            <a:r>
              <a:rPr lang="en-US" altLang="zh-TW" sz="1200">
                <a:solidFill>
                  <a:srgbClr val="9E5E1C"/>
                </a:solidFill>
                <a:latin typeface="+mn-lt"/>
                <a:ea typeface="+mn-ea"/>
                <a:cs typeface="+mn-ea"/>
                <a:sym typeface="+mn-lt"/>
              </a:rPr>
              <a:t>Managed</a:t>
            </a:r>
            <a:r>
              <a:rPr lang="en-US" altLang="zh-TW" sz="1200">
                <a:solidFill>
                  <a:srgbClr val="004980"/>
                </a:solidFill>
                <a:latin typeface="+mn-lt"/>
                <a:ea typeface="+mn-ea"/>
                <a:cs typeface="+mn-ea"/>
                <a:sym typeface="+mn-lt"/>
              </a:rPr>
              <a:t>)</a:t>
            </a:r>
            <a:endParaRPr lang="zh-TW" altLang="en-US" sz="1200" b="1">
              <a:solidFill>
                <a:srgbClr val="00498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1632AF08-8C36-4B74-9C34-9093583D06C9}"/>
              </a:ext>
            </a:extLst>
          </p:cNvPr>
          <p:cNvSpPr txBox="1"/>
          <p:nvPr/>
        </p:nvSpPr>
        <p:spPr>
          <a:xfrm>
            <a:off x="610188" y="4781935"/>
            <a:ext cx="242004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900">
                <a:latin typeface="+mn-lt"/>
                <a:ea typeface="+mn-ea"/>
                <a:cs typeface="+mn-ea"/>
                <a:sym typeface="+mn-lt"/>
              </a:rPr>
              <a:t>2 x 10GbE SFP+</a:t>
            </a:r>
            <a:endParaRPr lang="zh-TW" altLang="en-US" sz="900">
              <a:latin typeface="+mn-lt"/>
              <a:ea typeface="+mn-ea"/>
              <a:cs typeface="+mn-ea"/>
              <a:sym typeface="+mn-lt"/>
            </a:endParaRPr>
          </a:p>
          <a:p>
            <a:r>
              <a:rPr lang="en-US" altLang="zh-TW" sz="900">
                <a:latin typeface="+mn-lt"/>
                <a:ea typeface="+mn-ea"/>
                <a:cs typeface="+mn-ea"/>
                <a:sym typeface="+mn-lt"/>
              </a:rPr>
              <a:t>8 x 2.5GbE RJ45</a:t>
            </a:r>
            <a:endParaRPr lang="zh-TW" altLang="en-US" sz="9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A990025E-7F4C-4F28-9FD6-C6338A154951}"/>
              </a:ext>
            </a:extLst>
          </p:cNvPr>
          <p:cNvSpPr txBox="1"/>
          <p:nvPr/>
        </p:nvSpPr>
        <p:spPr>
          <a:xfrm>
            <a:off x="3230791" y="4534648"/>
            <a:ext cx="2214068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1200" b="1">
                <a:solidFill>
                  <a:srgbClr val="004980"/>
                </a:solidFill>
                <a:latin typeface="+mn-lt"/>
                <a:ea typeface="+mn-ea"/>
                <a:cs typeface="+mn-ea"/>
                <a:sym typeface="+mn-lt"/>
              </a:rPr>
              <a:t>QSW-M2108R-2C (</a:t>
            </a:r>
            <a:r>
              <a:rPr lang="en-US" altLang="zh-TW" sz="1200">
                <a:solidFill>
                  <a:srgbClr val="9E5E1C"/>
                </a:solidFill>
                <a:latin typeface="+mn-lt"/>
                <a:ea typeface="+mn-ea"/>
                <a:cs typeface="+mn-ea"/>
                <a:sym typeface="+mn-lt"/>
              </a:rPr>
              <a:t>Managed</a:t>
            </a:r>
            <a:r>
              <a:rPr lang="en-US" altLang="zh-TW" sz="1200">
                <a:solidFill>
                  <a:srgbClr val="004980"/>
                </a:solidFill>
                <a:latin typeface="+mn-lt"/>
                <a:ea typeface="+mn-ea"/>
                <a:cs typeface="+mn-ea"/>
                <a:sym typeface="+mn-lt"/>
              </a:rPr>
              <a:t>)</a:t>
            </a:r>
            <a:endParaRPr lang="zh-TW" altLang="en-US" sz="1200" b="1">
              <a:solidFill>
                <a:srgbClr val="00498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180421EF-280B-44E7-A738-F7DD1073C23E}"/>
              </a:ext>
            </a:extLst>
          </p:cNvPr>
          <p:cNvSpPr txBox="1"/>
          <p:nvPr/>
        </p:nvSpPr>
        <p:spPr>
          <a:xfrm>
            <a:off x="3185283" y="4761642"/>
            <a:ext cx="242004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900">
                <a:latin typeface="+mn-lt"/>
                <a:ea typeface="+mn-ea"/>
                <a:cs typeface="+mn-ea"/>
                <a:sym typeface="+mn-lt"/>
              </a:rPr>
              <a:t>2x 10GbE Multi-Gig RJ45 / SFP+ </a:t>
            </a:r>
            <a:r>
              <a:rPr lang="en-US" altLang="zh-TW" sz="900">
                <a:latin typeface="+mn-lt"/>
                <a:ea typeface="+mn-ea"/>
                <a:cs typeface="+mn-ea"/>
                <a:sym typeface="+mn-lt"/>
              </a:rPr>
              <a:t>combo</a:t>
            </a:r>
            <a:endParaRPr lang="en-US" sz="900">
              <a:latin typeface="+mn-lt"/>
              <a:ea typeface="+mn-ea"/>
              <a:cs typeface="+mn-ea"/>
              <a:sym typeface="+mn-lt"/>
            </a:endParaRPr>
          </a:p>
          <a:p>
            <a:r>
              <a:rPr lang="en-US" altLang="zh-TW" sz="900">
                <a:latin typeface="+mn-lt"/>
                <a:ea typeface="+mn-ea"/>
                <a:cs typeface="+mn-ea"/>
                <a:sym typeface="+mn-lt"/>
              </a:rPr>
              <a:t>8 x 2.5GbE RJ45</a:t>
            </a:r>
            <a:endParaRPr lang="zh-TW" altLang="en-US" sz="90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7171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: 圓角 57">
            <a:extLst>
              <a:ext uri="{FF2B5EF4-FFF2-40B4-BE49-F238E27FC236}">
                <a16:creationId xmlns:a16="http://schemas.microsoft.com/office/drawing/2014/main" id="{7A0B02D3-9606-4987-A5F8-5A16A31BBAED}"/>
              </a:ext>
            </a:extLst>
          </p:cNvPr>
          <p:cNvSpPr/>
          <p:nvPr/>
        </p:nvSpPr>
        <p:spPr>
          <a:xfrm>
            <a:off x="5604371" y="950584"/>
            <a:ext cx="5915669" cy="5056125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F8F2E3A8-5A1E-A046-8BCD-901968365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076"/>
            <a:ext cx="9143999" cy="816119"/>
          </a:xfrm>
        </p:spPr>
        <p:txBody>
          <a:bodyPr>
            <a:normAutofit/>
          </a:bodyPr>
          <a:lstStyle/>
          <a:p>
            <a:r>
              <a:rPr lang="en-US" altLang="zh-TW" sz="3200" b="0" dirty="0">
                <a:latin typeface="+mn-lt"/>
                <a:ea typeface="+mn-ea"/>
                <a:cs typeface="+mn-ea"/>
                <a:sym typeface="+mn-lt"/>
              </a:rPr>
              <a:t>Optional 10GbE</a:t>
            </a:r>
            <a:r>
              <a:rPr lang="zh-TW" altLang="en-US" sz="3200" b="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3200" b="0" dirty="0">
                <a:latin typeface="+mn-lt"/>
                <a:ea typeface="+mn-ea"/>
                <a:cs typeface="+mn-ea"/>
                <a:sym typeface="+mn-lt"/>
              </a:rPr>
              <a:t>NIC for fast performance</a:t>
            </a:r>
            <a:endParaRPr lang="zh-TW" altLang="en-US" sz="3200" b="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矩形: 剪去對角角落 15">
            <a:extLst>
              <a:ext uri="{FF2B5EF4-FFF2-40B4-BE49-F238E27FC236}">
                <a16:creationId xmlns:a16="http://schemas.microsoft.com/office/drawing/2014/main" id="{7433CFFA-F210-4541-A935-58919157D5CC}"/>
              </a:ext>
            </a:extLst>
          </p:cNvPr>
          <p:cNvSpPr/>
          <p:nvPr/>
        </p:nvSpPr>
        <p:spPr>
          <a:xfrm rot="10800000" flipH="1">
            <a:off x="5604371" y="1294975"/>
            <a:ext cx="3217387" cy="639391"/>
          </a:xfrm>
          <a:prstGeom prst="snip2DiagRect">
            <a:avLst>
              <a:gd name="adj1" fmla="val 0"/>
              <a:gd name="adj2" fmla="val 18523"/>
            </a:avLst>
          </a:prstGeom>
          <a:gradFill>
            <a:gsLst>
              <a:gs pos="100000">
                <a:srgbClr val="00469C"/>
              </a:gs>
              <a:gs pos="0">
                <a:srgbClr val="008EC0"/>
              </a:gs>
            </a:gsLst>
            <a:lin ang="0" scaled="0"/>
          </a:gradFill>
          <a:ln w="19050">
            <a:noFill/>
          </a:ln>
          <a:effectLst>
            <a:outerShdw blurRad="177800" dist="88900" dir="3600000" sx="96000" sy="96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zh-TW" b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F4B01EB-58FD-45A9-830D-DFDA7F98A3D4}"/>
              </a:ext>
            </a:extLst>
          </p:cNvPr>
          <p:cNvSpPr/>
          <p:nvPr/>
        </p:nvSpPr>
        <p:spPr>
          <a:xfrm>
            <a:off x="5721514" y="1343222"/>
            <a:ext cx="3319445" cy="53713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1800"/>
              </a:lnSpc>
            </a:pPr>
            <a:r>
              <a:rPr kumimoji="1" lang="en-US" altLang="zh-TW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 x PCIe Gen3 x4 slots for </a:t>
            </a:r>
          </a:p>
          <a:p>
            <a:pPr>
              <a:lnSpc>
                <a:spcPts val="1800"/>
              </a:lnSpc>
            </a:pPr>
            <a:r>
              <a:rPr kumimoji="1" lang="en-US" altLang="zh-TW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10GBASE-T &amp; 10GbE SFP+ cards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5901E5A-7C2E-B041-99D3-C76F94446ABD}"/>
              </a:ext>
            </a:extLst>
          </p:cNvPr>
          <p:cNvSpPr/>
          <p:nvPr/>
        </p:nvSpPr>
        <p:spPr>
          <a:xfrm>
            <a:off x="767337" y="1366192"/>
            <a:ext cx="2094116" cy="2825173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5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A37C8ACF-348C-4991-9FD5-1AF231197D5E}"/>
              </a:ext>
            </a:extLst>
          </p:cNvPr>
          <p:cNvCxnSpPr>
            <a:cxnSpLocks/>
          </p:cNvCxnSpPr>
          <p:nvPr/>
        </p:nvCxnSpPr>
        <p:spPr>
          <a:xfrm>
            <a:off x="761697" y="2187750"/>
            <a:ext cx="3785490" cy="0"/>
          </a:xfrm>
          <a:prstGeom prst="line">
            <a:avLst/>
          </a:prstGeom>
          <a:ln w="12700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BAA3BE51-77EB-3E46-B50E-307DB3AC0B64}"/>
              </a:ext>
            </a:extLst>
          </p:cNvPr>
          <p:cNvSpPr txBox="1"/>
          <p:nvPr/>
        </p:nvSpPr>
        <p:spPr>
          <a:xfrm rot="16200000">
            <a:off x="32609" y="4240606"/>
            <a:ext cx="8838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(MB/s)</a:t>
            </a:r>
            <a:endParaRPr lang="zh-TW" altLang="en-US" sz="9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7FCC15E5-9CB4-47D4-8F5C-E788ECE0EA53}"/>
              </a:ext>
            </a:extLst>
          </p:cNvPr>
          <p:cNvGrpSpPr/>
          <p:nvPr/>
        </p:nvGrpSpPr>
        <p:grpSpPr>
          <a:xfrm>
            <a:off x="767336" y="2620832"/>
            <a:ext cx="3785490" cy="1288283"/>
            <a:chOff x="3932869" y="2405147"/>
            <a:chExt cx="4704739" cy="1386329"/>
          </a:xfrm>
        </p:grpSpPr>
        <p:cxnSp>
          <p:nvCxnSpPr>
            <p:cNvPr id="28" name="直線接點 27">
              <a:extLst>
                <a:ext uri="{FF2B5EF4-FFF2-40B4-BE49-F238E27FC236}">
                  <a16:creationId xmlns:a16="http://schemas.microsoft.com/office/drawing/2014/main" id="{32199948-DA53-7D42-88FC-4888069E801B}"/>
                </a:ext>
              </a:extLst>
            </p:cNvPr>
            <p:cNvCxnSpPr>
              <a:cxnSpLocks/>
            </p:cNvCxnSpPr>
            <p:nvPr/>
          </p:nvCxnSpPr>
          <p:spPr>
            <a:xfrm>
              <a:off x="3932869" y="2405147"/>
              <a:ext cx="4704739" cy="0"/>
            </a:xfrm>
            <a:prstGeom prst="line">
              <a:avLst/>
            </a:prstGeom>
            <a:ln w="1270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接點 28">
              <a:extLst>
                <a:ext uri="{FF2B5EF4-FFF2-40B4-BE49-F238E27FC236}">
                  <a16:creationId xmlns:a16="http://schemas.microsoft.com/office/drawing/2014/main" id="{13ADEDF8-442A-7249-B37D-1B19014BB021}"/>
                </a:ext>
              </a:extLst>
            </p:cNvPr>
            <p:cNvCxnSpPr>
              <a:cxnSpLocks/>
            </p:cNvCxnSpPr>
            <p:nvPr/>
          </p:nvCxnSpPr>
          <p:spPr>
            <a:xfrm>
              <a:off x="3932869" y="3791476"/>
              <a:ext cx="4704739" cy="0"/>
            </a:xfrm>
            <a:prstGeom prst="line">
              <a:avLst/>
            </a:prstGeom>
            <a:ln w="1270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接點 29">
              <a:extLst>
                <a:ext uri="{FF2B5EF4-FFF2-40B4-BE49-F238E27FC236}">
                  <a16:creationId xmlns:a16="http://schemas.microsoft.com/office/drawing/2014/main" id="{5A615312-13E8-A946-9B4D-EAFF1F9CEAEE}"/>
                </a:ext>
              </a:extLst>
            </p:cNvPr>
            <p:cNvCxnSpPr>
              <a:cxnSpLocks/>
            </p:cNvCxnSpPr>
            <p:nvPr/>
          </p:nvCxnSpPr>
          <p:spPr>
            <a:xfrm>
              <a:off x="3932869" y="3309293"/>
              <a:ext cx="4704739" cy="0"/>
            </a:xfrm>
            <a:prstGeom prst="line">
              <a:avLst/>
            </a:prstGeom>
            <a:ln w="1270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接點 30">
              <a:extLst>
                <a:ext uri="{FF2B5EF4-FFF2-40B4-BE49-F238E27FC236}">
                  <a16:creationId xmlns:a16="http://schemas.microsoft.com/office/drawing/2014/main" id="{91B65740-9D1C-B043-81C9-F4D88FC0391F}"/>
                </a:ext>
              </a:extLst>
            </p:cNvPr>
            <p:cNvCxnSpPr>
              <a:cxnSpLocks/>
            </p:cNvCxnSpPr>
            <p:nvPr/>
          </p:nvCxnSpPr>
          <p:spPr>
            <a:xfrm>
              <a:off x="3932869" y="2826268"/>
              <a:ext cx="4704739" cy="0"/>
            </a:xfrm>
            <a:prstGeom prst="line">
              <a:avLst/>
            </a:prstGeom>
            <a:ln w="1270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6">
            <a:extLst>
              <a:ext uri="{FF2B5EF4-FFF2-40B4-BE49-F238E27FC236}">
                <a16:creationId xmlns:a16="http://schemas.microsoft.com/office/drawing/2014/main" id="{7DADB265-F510-FD4A-8CA6-F9B9123F549F}"/>
              </a:ext>
            </a:extLst>
          </p:cNvPr>
          <p:cNvSpPr txBox="1"/>
          <p:nvPr/>
        </p:nvSpPr>
        <p:spPr>
          <a:xfrm>
            <a:off x="1652884" y="4183211"/>
            <a:ext cx="1209729" cy="353933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CN"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Write</a:t>
            </a:r>
            <a:endParaRPr lang="en-US" sz="15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" name="TextBox 6">
            <a:extLst>
              <a:ext uri="{FF2B5EF4-FFF2-40B4-BE49-F238E27FC236}">
                <a16:creationId xmlns:a16="http://schemas.microsoft.com/office/drawing/2014/main" id="{DCAC914D-F575-724F-9D3C-5BC2254F660F}"/>
              </a:ext>
            </a:extLst>
          </p:cNvPr>
          <p:cNvSpPr txBox="1"/>
          <p:nvPr/>
        </p:nvSpPr>
        <p:spPr>
          <a:xfrm>
            <a:off x="791607" y="4180373"/>
            <a:ext cx="1209729" cy="353933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Read</a:t>
            </a:r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9D2E0277-9A22-3146-BFD9-1C59E4196182}"/>
              </a:ext>
            </a:extLst>
          </p:cNvPr>
          <p:cNvSpPr txBox="1"/>
          <p:nvPr/>
        </p:nvSpPr>
        <p:spPr>
          <a:xfrm>
            <a:off x="474553" y="1382817"/>
            <a:ext cx="2797517" cy="307766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sz="12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SMB file transfer</a:t>
            </a:r>
            <a:endParaRPr lang="en-US" sz="1200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7" name="Shape 80">
            <a:extLst>
              <a:ext uri="{FF2B5EF4-FFF2-40B4-BE49-F238E27FC236}">
                <a16:creationId xmlns:a16="http://schemas.microsoft.com/office/drawing/2014/main" id="{6ED57D60-BCF1-7C4F-8D1F-E3785E9C0F4E}"/>
              </a:ext>
            </a:extLst>
          </p:cNvPr>
          <p:cNvSpPr/>
          <p:nvPr/>
        </p:nvSpPr>
        <p:spPr>
          <a:xfrm>
            <a:off x="1935089" y="3053913"/>
            <a:ext cx="645320" cy="1125245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8" name="Shape 79">
            <a:extLst>
              <a:ext uri="{FF2B5EF4-FFF2-40B4-BE49-F238E27FC236}">
                <a16:creationId xmlns:a16="http://schemas.microsoft.com/office/drawing/2014/main" id="{0D35A513-2079-5444-B252-BA8262897FAF}"/>
              </a:ext>
            </a:extLst>
          </p:cNvPr>
          <p:cNvSpPr/>
          <p:nvPr/>
        </p:nvSpPr>
        <p:spPr>
          <a:xfrm>
            <a:off x="1054889" y="3415553"/>
            <a:ext cx="668275" cy="763606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9" name="TextBox 20">
            <a:extLst>
              <a:ext uri="{FF2B5EF4-FFF2-40B4-BE49-F238E27FC236}">
                <a16:creationId xmlns:a16="http://schemas.microsoft.com/office/drawing/2014/main" id="{D13F92EB-0E26-054F-B39A-0BD145FE8AC0}"/>
              </a:ext>
            </a:extLst>
          </p:cNvPr>
          <p:cNvSpPr txBox="1"/>
          <p:nvPr/>
        </p:nvSpPr>
        <p:spPr>
          <a:xfrm>
            <a:off x="1053729" y="3432404"/>
            <a:ext cx="644993" cy="2923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+mn-lt"/>
                <a:ea typeface="+mn-ea"/>
                <a:cs typeface="+mn-ea"/>
                <a:sym typeface="+mn-lt"/>
              </a:rPr>
              <a:t>832</a:t>
            </a:r>
          </a:p>
        </p:txBody>
      </p:sp>
      <p:sp>
        <p:nvSpPr>
          <p:cNvPr id="40" name="TextBox 20">
            <a:extLst>
              <a:ext uri="{FF2B5EF4-FFF2-40B4-BE49-F238E27FC236}">
                <a16:creationId xmlns:a16="http://schemas.microsoft.com/office/drawing/2014/main" id="{0D890262-7746-A045-9B1F-0AF5F2AD4233}"/>
              </a:ext>
            </a:extLst>
          </p:cNvPr>
          <p:cNvSpPr txBox="1"/>
          <p:nvPr/>
        </p:nvSpPr>
        <p:spPr>
          <a:xfrm>
            <a:off x="1963816" y="3066726"/>
            <a:ext cx="577609" cy="2923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1131</a:t>
            </a:r>
            <a:endParaRPr lang="en-US" sz="13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A9EDD225-B838-CE44-A7F3-6482C84CDF12}"/>
              </a:ext>
            </a:extLst>
          </p:cNvPr>
          <p:cNvGrpSpPr/>
          <p:nvPr/>
        </p:nvGrpSpPr>
        <p:grpSpPr>
          <a:xfrm>
            <a:off x="232437" y="2076011"/>
            <a:ext cx="482563" cy="2255842"/>
            <a:chOff x="645074" y="2210557"/>
            <a:chExt cx="607851" cy="3977667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4B709024-C0F4-D844-9BB6-C1DC1F5ED109}"/>
                </a:ext>
              </a:extLst>
            </p:cNvPr>
            <p:cNvSpPr/>
            <p:nvPr/>
          </p:nvSpPr>
          <p:spPr>
            <a:xfrm>
              <a:off x="916951" y="5754069"/>
              <a:ext cx="325493" cy="4341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0</a:t>
              </a:r>
              <a:endParaRPr lang="zh-TW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0C6DD3A6-1FFB-9141-9A47-91CB311C55C4}"/>
                </a:ext>
              </a:extLst>
            </p:cNvPr>
            <p:cNvSpPr/>
            <p:nvPr/>
          </p:nvSpPr>
          <p:spPr>
            <a:xfrm>
              <a:off x="735449" y="5278673"/>
              <a:ext cx="511259" cy="4341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400</a:t>
              </a:r>
              <a:endParaRPr lang="zh-TW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B5E4E73F-2254-C241-B518-F0ACA7D9C694}"/>
                </a:ext>
              </a:extLst>
            </p:cNvPr>
            <p:cNvSpPr/>
            <p:nvPr/>
          </p:nvSpPr>
          <p:spPr>
            <a:xfrm>
              <a:off x="741666" y="4486018"/>
              <a:ext cx="511259" cy="4341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800</a:t>
              </a:r>
              <a:endParaRPr lang="zh-TW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5A471335-9CDF-F84F-9D71-CEE5DE1880B8}"/>
                </a:ext>
              </a:extLst>
            </p:cNvPr>
            <p:cNvSpPr/>
            <p:nvPr/>
          </p:nvSpPr>
          <p:spPr>
            <a:xfrm>
              <a:off x="655216" y="3691839"/>
              <a:ext cx="587988" cy="4341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1200</a:t>
              </a:r>
              <a:endParaRPr lang="zh-TW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30C86334-6A2C-A349-B451-8DFEDE53F6B6}"/>
                </a:ext>
              </a:extLst>
            </p:cNvPr>
            <p:cNvSpPr/>
            <p:nvPr/>
          </p:nvSpPr>
          <p:spPr>
            <a:xfrm>
              <a:off x="645074" y="2969500"/>
              <a:ext cx="587989" cy="4341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1600</a:t>
              </a:r>
              <a:endParaRPr lang="zh-TW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BFC4A0DA-AE90-E346-A497-52EB0D900C00}"/>
                </a:ext>
              </a:extLst>
            </p:cNvPr>
            <p:cNvSpPr/>
            <p:nvPr/>
          </p:nvSpPr>
          <p:spPr>
            <a:xfrm>
              <a:off x="648603" y="2210557"/>
              <a:ext cx="604142" cy="4341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2000</a:t>
              </a:r>
              <a:endParaRPr lang="zh-TW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49" name="Rectangle 3">
            <a:extLst>
              <a:ext uri="{FF2B5EF4-FFF2-40B4-BE49-F238E27FC236}">
                <a16:creationId xmlns:a16="http://schemas.microsoft.com/office/drawing/2014/main" id="{77F0100F-1D69-8D4A-94BE-DE76457E5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358" y="4718636"/>
            <a:ext cx="4370613" cy="40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en-US" altLang="zh-TW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Test</a:t>
            </a:r>
            <a:r>
              <a:rPr lang="zh-TW" alt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Environment:</a:t>
            </a:r>
            <a:br>
              <a:rPr lang="zh-TW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</a:br>
            <a:r>
              <a:rPr lang="zh-TW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NAS</a:t>
            </a:r>
            <a:r>
              <a:rPr lang="zh-TW" alt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 </a:t>
            </a:r>
            <a:r>
              <a:rPr lang="en-US" alt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| </a:t>
            </a:r>
            <a:r>
              <a:rPr lang="zh-TW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T</a:t>
            </a:r>
            <a:r>
              <a:rPr lang="en-US" altLang="zh-TW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VS-675-8</a:t>
            </a:r>
            <a:r>
              <a:rPr lang="zh-TW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G, Q</a:t>
            </a:r>
            <a:r>
              <a:rPr lang="en-US" altLang="zh-TW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TS 4.5.1, 8 x Samsung 850  Pro 512GB SSD, RAID 5, </a:t>
            </a:r>
            <a:r>
              <a:rPr lang="en" altLang="zh-TW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, LAN-10G2SR-MLX</a:t>
            </a:r>
            <a:endParaRPr lang="en-US" altLang="zh-TW" sz="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r>
              <a:rPr lang="en-US" altLang="zh-TW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Client</a:t>
            </a:r>
            <a:r>
              <a:rPr lang="zh-TW" alt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" altLang="zh-TW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PC | Windows 10 Pro, Intel Core i7-6700 3.4 GHz, 64GB RAM, LAN-10G2SR-MLX.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894850A-9C60-514A-AC09-0408B2F25CC2}"/>
              </a:ext>
            </a:extLst>
          </p:cNvPr>
          <p:cNvSpPr txBox="1"/>
          <p:nvPr/>
        </p:nvSpPr>
        <p:spPr>
          <a:xfrm>
            <a:off x="1385308" y="1606904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1 x 10GbE</a:t>
            </a:r>
            <a:endParaRPr kumimoji="1" lang="zh-TW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F56FB6EC-E9FA-874A-96B9-145DE59D2351}"/>
              </a:ext>
            </a:extLst>
          </p:cNvPr>
          <p:cNvSpPr/>
          <p:nvPr/>
        </p:nvSpPr>
        <p:spPr>
          <a:xfrm>
            <a:off x="3345375" y="1366192"/>
            <a:ext cx="2094116" cy="2825173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5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93" name="直線接點 92">
            <a:extLst>
              <a:ext uri="{FF2B5EF4-FFF2-40B4-BE49-F238E27FC236}">
                <a16:creationId xmlns:a16="http://schemas.microsoft.com/office/drawing/2014/main" id="{765DCDE1-269E-0B4E-9297-70E78E82EBCC}"/>
              </a:ext>
            </a:extLst>
          </p:cNvPr>
          <p:cNvCxnSpPr>
            <a:cxnSpLocks/>
          </p:cNvCxnSpPr>
          <p:nvPr/>
        </p:nvCxnSpPr>
        <p:spPr>
          <a:xfrm>
            <a:off x="3348201" y="2187750"/>
            <a:ext cx="3785490" cy="0"/>
          </a:xfrm>
          <a:prstGeom prst="line">
            <a:avLst/>
          </a:prstGeom>
          <a:ln w="12700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文字方塊 93">
            <a:extLst>
              <a:ext uri="{FF2B5EF4-FFF2-40B4-BE49-F238E27FC236}">
                <a16:creationId xmlns:a16="http://schemas.microsoft.com/office/drawing/2014/main" id="{8F8D21B2-6CD0-7047-818B-98B8A2AC548F}"/>
              </a:ext>
            </a:extLst>
          </p:cNvPr>
          <p:cNvSpPr txBox="1"/>
          <p:nvPr/>
        </p:nvSpPr>
        <p:spPr>
          <a:xfrm rot="16200000">
            <a:off x="2604747" y="4240605"/>
            <a:ext cx="8838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(MB/s)</a:t>
            </a:r>
            <a:endParaRPr lang="zh-TW" altLang="en-US" sz="9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95" name="群組 94">
            <a:extLst>
              <a:ext uri="{FF2B5EF4-FFF2-40B4-BE49-F238E27FC236}">
                <a16:creationId xmlns:a16="http://schemas.microsoft.com/office/drawing/2014/main" id="{7628C93E-D423-5843-9E24-170331A5AC42}"/>
              </a:ext>
            </a:extLst>
          </p:cNvPr>
          <p:cNvGrpSpPr/>
          <p:nvPr/>
        </p:nvGrpSpPr>
        <p:grpSpPr>
          <a:xfrm>
            <a:off x="3345374" y="2620832"/>
            <a:ext cx="3785490" cy="1288283"/>
            <a:chOff x="3932869" y="2405147"/>
            <a:chExt cx="4704739" cy="1386329"/>
          </a:xfrm>
        </p:grpSpPr>
        <p:cxnSp>
          <p:nvCxnSpPr>
            <p:cNvPr id="96" name="直線接點 95">
              <a:extLst>
                <a:ext uri="{FF2B5EF4-FFF2-40B4-BE49-F238E27FC236}">
                  <a16:creationId xmlns:a16="http://schemas.microsoft.com/office/drawing/2014/main" id="{61A1F95A-521F-7549-8DBA-11B449FEF5B8}"/>
                </a:ext>
              </a:extLst>
            </p:cNvPr>
            <p:cNvCxnSpPr>
              <a:cxnSpLocks/>
            </p:cNvCxnSpPr>
            <p:nvPr/>
          </p:nvCxnSpPr>
          <p:spPr>
            <a:xfrm>
              <a:off x="3932869" y="2405147"/>
              <a:ext cx="4704739" cy="0"/>
            </a:xfrm>
            <a:prstGeom prst="line">
              <a:avLst/>
            </a:prstGeom>
            <a:ln w="1270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接點 96">
              <a:extLst>
                <a:ext uri="{FF2B5EF4-FFF2-40B4-BE49-F238E27FC236}">
                  <a16:creationId xmlns:a16="http://schemas.microsoft.com/office/drawing/2014/main" id="{CBBD0CE6-D1FC-304E-B969-01E43118BA88}"/>
                </a:ext>
              </a:extLst>
            </p:cNvPr>
            <p:cNvCxnSpPr>
              <a:cxnSpLocks/>
            </p:cNvCxnSpPr>
            <p:nvPr/>
          </p:nvCxnSpPr>
          <p:spPr>
            <a:xfrm>
              <a:off x="3932869" y="3791476"/>
              <a:ext cx="4704739" cy="0"/>
            </a:xfrm>
            <a:prstGeom prst="line">
              <a:avLst/>
            </a:prstGeom>
            <a:ln w="1270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接點 97">
              <a:extLst>
                <a:ext uri="{FF2B5EF4-FFF2-40B4-BE49-F238E27FC236}">
                  <a16:creationId xmlns:a16="http://schemas.microsoft.com/office/drawing/2014/main" id="{3ABB772E-90FF-494B-8A42-E05C8462D4C1}"/>
                </a:ext>
              </a:extLst>
            </p:cNvPr>
            <p:cNvCxnSpPr>
              <a:cxnSpLocks/>
            </p:cNvCxnSpPr>
            <p:nvPr/>
          </p:nvCxnSpPr>
          <p:spPr>
            <a:xfrm>
              <a:off x="3932869" y="3309293"/>
              <a:ext cx="4704739" cy="0"/>
            </a:xfrm>
            <a:prstGeom prst="line">
              <a:avLst/>
            </a:prstGeom>
            <a:ln w="1270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接點 98">
              <a:extLst>
                <a:ext uri="{FF2B5EF4-FFF2-40B4-BE49-F238E27FC236}">
                  <a16:creationId xmlns:a16="http://schemas.microsoft.com/office/drawing/2014/main" id="{B8DF6421-0C38-B749-BDDF-95F250D1F86B}"/>
                </a:ext>
              </a:extLst>
            </p:cNvPr>
            <p:cNvCxnSpPr>
              <a:cxnSpLocks/>
            </p:cNvCxnSpPr>
            <p:nvPr/>
          </p:nvCxnSpPr>
          <p:spPr>
            <a:xfrm>
              <a:off x="3932869" y="2826268"/>
              <a:ext cx="4704739" cy="0"/>
            </a:xfrm>
            <a:prstGeom prst="line">
              <a:avLst/>
            </a:prstGeom>
            <a:ln w="1270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TextBox 6">
            <a:extLst>
              <a:ext uri="{FF2B5EF4-FFF2-40B4-BE49-F238E27FC236}">
                <a16:creationId xmlns:a16="http://schemas.microsoft.com/office/drawing/2014/main" id="{322F0BF3-D392-7047-8880-B85C710ACC44}"/>
              </a:ext>
            </a:extLst>
          </p:cNvPr>
          <p:cNvSpPr txBox="1"/>
          <p:nvPr/>
        </p:nvSpPr>
        <p:spPr>
          <a:xfrm>
            <a:off x="4219238" y="4177745"/>
            <a:ext cx="1209729" cy="353933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CN"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Write</a:t>
            </a:r>
            <a:endParaRPr lang="en-US" sz="15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1" name="TextBox 6">
            <a:extLst>
              <a:ext uri="{FF2B5EF4-FFF2-40B4-BE49-F238E27FC236}">
                <a16:creationId xmlns:a16="http://schemas.microsoft.com/office/drawing/2014/main" id="{D6F75858-B53B-DB45-84C9-66B2629FF2C2}"/>
              </a:ext>
            </a:extLst>
          </p:cNvPr>
          <p:cNvSpPr txBox="1"/>
          <p:nvPr/>
        </p:nvSpPr>
        <p:spPr>
          <a:xfrm>
            <a:off x="3346535" y="4177746"/>
            <a:ext cx="1209729" cy="353933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CN"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Read</a:t>
            </a:r>
            <a:endParaRPr lang="en-US" altLang="zh-TW" sz="15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2" name="TextBox 6">
            <a:extLst>
              <a:ext uri="{FF2B5EF4-FFF2-40B4-BE49-F238E27FC236}">
                <a16:creationId xmlns:a16="http://schemas.microsoft.com/office/drawing/2014/main" id="{8BE041BC-9774-3549-B928-08AF150E07F4}"/>
              </a:ext>
            </a:extLst>
          </p:cNvPr>
          <p:cNvSpPr txBox="1"/>
          <p:nvPr/>
        </p:nvSpPr>
        <p:spPr>
          <a:xfrm>
            <a:off x="3026333" y="1382817"/>
            <a:ext cx="2797517" cy="307766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sz="12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SMB file transfer</a:t>
            </a:r>
            <a:endParaRPr lang="en-US" sz="1200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3" name="Shape 80">
            <a:extLst>
              <a:ext uri="{FF2B5EF4-FFF2-40B4-BE49-F238E27FC236}">
                <a16:creationId xmlns:a16="http://schemas.microsoft.com/office/drawing/2014/main" id="{630838C5-A7C1-E342-9262-D17CB19114E8}"/>
              </a:ext>
            </a:extLst>
          </p:cNvPr>
          <p:cNvSpPr/>
          <p:nvPr/>
        </p:nvSpPr>
        <p:spPr>
          <a:xfrm>
            <a:off x="4513127" y="2052918"/>
            <a:ext cx="645320" cy="2126241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4" name="Shape 79">
            <a:extLst>
              <a:ext uri="{FF2B5EF4-FFF2-40B4-BE49-F238E27FC236}">
                <a16:creationId xmlns:a16="http://schemas.microsoft.com/office/drawing/2014/main" id="{413AD6E1-ECCA-3F49-9272-D70CE9FE3794}"/>
              </a:ext>
            </a:extLst>
          </p:cNvPr>
          <p:cNvSpPr/>
          <p:nvPr/>
        </p:nvSpPr>
        <p:spPr>
          <a:xfrm>
            <a:off x="3632927" y="3083860"/>
            <a:ext cx="668275" cy="1095300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5" name="TextBox 20">
            <a:extLst>
              <a:ext uri="{FF2B5EF4-FFF2-40B4-BE49-F238E27FC236}">
                <a16:creationId xmlns:a16="http://schemas.microsoft.com/office/drawing/2014/main" id="{0C2F3155-121B-924F-830F-1FE6571F0D2F}"/>
              </a:ext>
            </a:extLst>
          </p:cNvPr>
          <p:cNvSpPr txBox="1"/>
          <p:nvPr/>
        </p:nvSpPr>
        <p:spPr>
          <a:xfrm>
            <a:off x="3624827" y="3104880"/>
            <a:ext cx="644993" cy="2923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+mn-lt"/>
                <a:ea typeface="+mn-ea"/>
                <a:cs typeface="+mn-ea"/>
                <a:sym typeface="+mn-lt"/>
              </a:rPr>
              <a:t>1118</a:t>
            </a:r>
          </a:p>
        </p:txBody>
      </p:sp>
      <p:sp>
        <p:nvSpPr>
          <p:cNvPr id="106" name="TextBox 20">
            <a:extLst>
              <a:ext uri="{FF2B5EF4-FFF2-40B4-BE49-F238E27FC236}">
                <a16:creationId xmlns:a16="http://schemas.microsoft.com/office/drawing/2014/main" id="{4BA33DFD-2154-004A-B7E2-99E894A7B17A}"/>
              </a:ext>
            </a:extLst>
          </p:cNvPr>
          <p:cNvSpPr txBox="1"/>
          <p:nvPr/>
        </p:nvSpPr>
        <p:spPr>
          <a:xfrm>
            <a:off x="4513149" y="2064817"/>
            <a:ext cx="639833" cy="2923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2216</a:t>
            </a:r>
            <a:endParaRPr lang="en-US" sz="13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07" name="群組 106">
            <a:extLst>
              <a:ext uri="{FF2B5EF4-FFF2-40B4-BE49-F238E27FC236}">
                <a16:creationId xmlns:a16="http://schemas.microsoft.com/office/drawing/2014/main" id="{346A053D-45E8-BF43-BD4E-34F79FED0E63}"/>
              </a:ext>
            </a:extLst>
          </p:cNvPr>
          <p:cNvGrpSpPr/>
          <p:nvPr/>
        </p:nvGrpSpPr>
        <p:grpSpPr>
          <a:xfrm>
            <a:off x="2868390" y="2076011"/>
            <a:ext cx="491484" cy="2255842"/>
            <a:chOff x="718032" y="2210557"/>
            <a:chExt cx="619090" cy="3977667"/>
          </a:xfrm>
        </p:grpSpPr>
        <p:sp>
          <p:nvSpPr>
            <p:cNvPr id="108" name="矩形 107">
              <a:extLst>
                <a:ext uri="{FF2B5EF4-FFF2-40B4-BE49-F238E27FC236}">
                  <a16:creationId xmlns:a16="http://schemas.microsoft.com/office/drawing/2014/main" id="{24DA3D19-14BA-8A43-9BE9-B64754C8E451}"/>
                </a:ext>
              </a:extLst>
            </p:cNvPr>
            <p:cNvSpPr/>
            <p:nvPr/>
          </p:nvSpPr>
          <p:spPr>
            <a:xfrm>
              <a:off x="955701" y="5754069"/>
              <a:ext cx="325494" cy="4341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0</a:t>
              </a:r>
              <a:endParaRPr lang="zh-TW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9" name="矩形 108">
              <a:extLst>
                <a:ext uri="{FF2B5EF4-FFF2-40B4-BE49-F238E27FC236}">
                  <a16:creationId xmlns:a16="http://schemas.microsoft.com/office/drawing/2014/main" id="{4CC9E4FA-86D0-7E43-9B10-29F4D8EB9F6A}"/>
                </a:ext>
              </a:extLst>
            </p:cNvPr>
            <p:cNvSpPr/>
            <p:nvPr/>
          </p:nvSpPr>
          <p:spPr>
            <a:xfrm>
              <a:off x="825862" y="5278673"/>
              <a:ext cx="511260" cy="4341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400</a:t>
              </a:r>
              <a:endParaRPr lang="zh-TW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0" name="矩形 109">
              <a:extLst>
                <a:ext uri="{FF2B5EF4-FFF2-40B4-BE49-F238E27FC236}">
                  <a16:creationId xmlns:a16="http://schemas.microsoft.com/office/drawing/2014/main" id="{74E7BEEE-6449-6A47-ACB2-C2D99406B2A5}"/>
                </a:ext>
              </a:extLst>
            </p:cNvPr>
            <p:cNvSpPr/>
            <p:nvPr/>
          </p:nvSpPr>
          <p:spPr>
            <a:xfrm>
              <a:off x="810972" y="4486018"/>
              <a:ext cx="499145" cy="4341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800</a:t>
              </a:r>
              <a:endParaRPr lang="zh-TW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1" name="矩形 110">
              <a:extLst>
                <a:ext uri="{FF2B5EF4-FFF2-40B4-BE49-F238E27FC236}">
                  <a16:creationId xmlns:a16="http://schemas.microsoft.com/office/drawing/2014/main" id="{60AE908D-9BED-BA4D-B611-EF217B7FD28F}"/>
                </a:ext>
              </a:extLst>
            </p:cNvPr>
            <p:cNvSpPr/>
            <p:nvPr/>
          </p:nvSpPr>
          <p:spPr>
            <a:xfrm>
              <a:off x="724730" y="3691839"/>
              <a:ext cx="604143" cy="4341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1200</a:t>
              </a:r>
              <a:endParaRPr lang="zh-TW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2" name="矩形 111">
              <a:extLst>
                <a:ext uri="{FF2B5EF4-FFF2-40B4-BE49-F238E27FC236}">
                  <a16:creationId xmlns:a16="http://schemas.microsoft.com/office/drawing/2014/main" id="{D2F0E43B-51EE-9347-BE16-642D55034EB5}"/>
                </a:ext>
              </a:extLst>
            </p:cNvPr>
            <p:cNvSpPr/>
            <p:nvPr/>
          </p:nvSpPr>
          <p:spPr>
            <a:xfrm>
              <a:off x="724730" y="2969500"/>
              <a:ext cx="587989" cy="4341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1600</a:t>
              </a:r>
              <a:endParaRPr lang="zh-TW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3" name="矩形 112">
              <a:extLst>
                <a:ext uri="{FF2B5EF4-FFF2-40B4-BE49-F238E27FC236}">
                  <a16:creationId xmlns:a16="http://schemas.microsoft.com/office/drawing/2014/main" id="{C85750E5-CBFA-0242-8DD2-FD9617B85C21}"/>
                </a:ext>
              </a:extLst>
            </p:cNvPr>
            <p:cNvSpPr/>
            <p:nvPr/>
          </p:nvSpPr>
          <p:spPr>
            <a:xfrm>
              <a:off x="718032" y="2210557"/>
              <a:ext cx="604143" cy="4341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2000</a:t>
              </a:r>
              <a:endParaRPr lang="zh-TW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14" name="文字方塊 113">
            <a:extLst>
              <a:ext uri="{FF2B5EF4-FFF2-40B4-BE49-F238E27FC236}">
                <a16:creationId xmlns:a16="http://schemas.microsoft.com/office/drawing/2014/main" id="{A5F1026C-542E-3848-90B3-211C0ADDB218}"/>
              </a:ext>
            </a:extLst>
          </p:cNvPr>
          <p:cNvSpPr txBox="1"/>
          <p:nvPr/>
        </p:nvSpPr>
        <p:spPr>
          <a:xfrm>
            <a:off x="3937088" y="1606904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 x 10GbE</a:t>
            </a:r>
            <a:endParaRPr kumimoji="1" lang="zh-TW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7" name="圖片 56">
            <a:extLst>
              <a:ext uri="{FF2B5EF4-FFF2-40B4-BE49-F238E27FC236}">
                <a16:creationId xmlns:a16="http://schemas.microsoft.com/office/drawing/2014/main" id="{2D1C6322-0D75-4DF9-BAB6-33077E82F4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21124"/>
          <a:stretch/>
        </p:blipFill>
        <p:spPr>
          <a:xfrm>
            <a:off x="5085969" y="1942997"/>
            <a:ext cx="4218897" cy="334301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85567D0-BF4E-0C4C-8607-CAD7F3F3D3D8}"/>
              </a:ext>
            </a:extLst>
          </p:cNvPr>
          <p:cNvSpPr/>
          <p:nvPr/>
        </p:nvSpPr>
        <p:spPr>
          <a:xfrm rot="16200000">
            <a:off x="6655379" y="1659144"/>
            <a:ext cx="584367" cy="2058892"/>
          </a:xfrm>
          <a:prstGeom prst="rect">
            <a:avLst/>
          </a:prstGeom>
          <a:noFill/>
          <a:ln w="25400" cap="flat" cmpd="sng">
            <a:solidFill>
              <a:srgbClr val="21C9F7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>
              <a:solidFill>
                <a:srgbClr val="91640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Google Shape;2763;p30">
            <a:extLst>
              <a:ext uri="{FF2B5EF4-FFF2-40B4-BE49-F238E27FC236}">
                <a16:creationId xmlns:a16="http://schemas.microsoft.com/office/drawing/2014/main" id="{E6E595B0-BD34-409E-AF91-C8C5D9E4C863}"/>
              </a:ext>
            </a:extLst>
          </p:cNvPr>
          <p:cNvSpPr/>
          <p:nvPr/>
        </p:nvSpPr>
        <p:spPr>
          <a:xfrm rot="10800000">
            <a:off x="6668879" y="1978658"/>
            <a:ext cx="546297" cy="394454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94022">
                <a:srgbClr val="008EC0"/>
              </a:gs>
              <a:gs pos="0">
                <a:srgbClr val="21C9F7">
                  <a:alpha val="0"/>
                </a:srgbClr>
              </a:gs>
              <a:gs pos="61000">
                <a:srgbClr val="21C9F7"/>
              </a:gs>
              <a:gs pos="35000">
                <a:srgbClr val="21C9F7"/>
              </a:gs>
            </a:gsLst>
            <a:lin ang="5400000" scaled="1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69064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D1CCAD-7633-48E8-A7A9-A89E305A1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2450"/>
            <a:ext cx="9143999" cy="816119"/>
          </a:xfrm>
        </p:spPr>
        <p:txBody>
          <a:bodyPr>
            <a:normAutofit/>
          </a:bodyPr>
          <a:lstStyle/>
          <a:p>
            <a:r>
              <a:rPr lang="en-US" altLang="zh-CN" sz="3200" b="0">
                <a:latin typeface="+mn-lt"/>
                <a:ea typeface="+mn-ea"/>
                <a:cs typeface="+mn-ea"/>
                <a:sym typeface="+mn-lt"/>
              </a:rPr>
              <a:t>Network accessories - NIC</a:t>
            </a:r>
            <a:endParaRPr lang="zh-TW" altLang="en-US" sz="3200" b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Shape 528">
            <a:extLst>
              <a:ext uri="{FF2B5EF4-FFF2-40B4-BE49-F238E27FC236}">
                <a16:creationId xmlns:a16="http://schemas.microsoft.com/office/drawing/2014/main" id="{24B77BE9-F0CE-48C8-A5E7-F237C20D82CF}"/>
              </a:ext>
            </a:extLst>
          </p:cNvPr>
          <p:cNvSpPr/>
          <p:nvPr/>
        </p:nvSpPr>
        <p:spPr>
          <a:xfrm flipH="1">
            <a:off x="636164" y="1265751"/>
            <a:ext cx="4680061" cy="3708056"/>
          </a:xfrm>
          <a:prstGeom prst="snip2DiagRect">
            <a:avLst>
              <a:gd name="adj1" fmla="val 0"/>
              <a:gd name="adj2" fmla="val 14918"/>
            </a:avLst>
          </a:prstGeom>
          <a:noFill/>
          <a:ln w="12700">
            <a:solidFill>
              <a:srgbClr val="323231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TextBox 45">
            <a:extLst>
              <a:ext uri="{FF2B5EF4-FFF2-40B4-BE49-F238E27FC236}">
                <a16:creationId xmlns:a16="http://schemas.microsoft.com/office/drawing/2014/main" id="{3B07719A-5788-44BF-BF3A-A2A1E829E893}"/>
              </a:ext>
            </a:extLst>
          </p:cNvPr>
          <p:cNvSpPr txBox="1"/>
          <p:nvPr/>
        </p:nvSpPr>
        <p:spPr>
          <a:xfrm>
            <a:off x="2196203" y="2907678"/>
            <a:ext cx="1526321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100" b="1">
                <a:solidFill>
                  <a:srgbClr val="323231"/>
                </a:solidFill>
                <a:latin typeface="+mn-lt"/>
                <a:ea typeface="+mn-ea"/>
                <a:cs typeface="+mn-ea"/>
                <a:sym typeface="+mn-lt"/>
              </a:rPr>
              <a:t>QXG-10G1T</a:t>
            </a:r>
            <a:endParaRPr lang="zh-TW" altLang="en-US" sz="1100" b="1">
              <a:solidFill>
                <a:srgbClr val="32323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TextBox 73">
            <a:extLst>
              <a:ext uri="{FF2B5EF4-FFF2-40B4-BE49-F238E27FC236}">
                <a16:creationId xmlns:a16="http://schemas.microsoft.com/office/drawing/2014/main" id="{37923793-AD03-4606-9BA8-E4B0273155C2}"/>
              </a:ext>
            </a:extLst>
          </p:cNvPr>
          <p:cNvSpPr txBox="1"/>
          <p:nvPr/>
        </p:nvSpPr>
        <p:spPr>
          <a:xfrm>
            <a:off x="2267491" y="4524953"/>
            <a:ext cx="1602965" cy="292376"/>
          </a:xfrm>
          <a:prstGeom prst="rect">
            <a:avLst/>
          </a:prstGeom>
          <a:noFill/>
        </p:spPr>
        <p:txBody>
          <a:bodyPr wrap="square" lIns="121908" tIns="60954" rIns="121908" bIns="60954" rtlCol="0" anchor="t">
            <a:spAutoFit/>
          </a:bodyPr>
          <a:lstStyle/>
          <a:p>
            <a:pPr algn="ctr"/>
            <a:r>
              <a:rPr lang="en-US" sz="1100" b="1">
                <a:solidFill>
                  <a:srgbClr val="323231"/>
                </a:solidFill>
                <a:latin typeface="+mn-lt"/>
                <a:ea typeface="+mn-ea"/>
                <a:cs typeface="+mn-ea"/>
                <a:sym typeface="+mn-lt"/>
              </a:rPr>
              <a:t>LAN-10G2T-X550</a:t>
            </a:r>
            <a:endParaRPr lang="zh-TW" altLang="en-US" sz="1200" b="1">
              <a:solidFill>
                <a:srgbClr val="32323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8" name="圖片 46" descr="LAN-10G2T_x550+bracket.png">
            <a:extLst>
              <a:ext uri="{FF2B5EF4-FFF2-40B4-BE49-F238E27FC236}">
                <a16:creationId xmlns:a16="http://schemas.microsoft.com/office/drawing/2014/main" id="{EEFF19AC-CD04-4AF2-B955-4342331D422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53227" y="3899366"/>
            <a:ext cx="1146005" cy="649538"/>
          </a:xfrm>
          <a:prstGeom prst="rect">
            <a:avLst/>
          </a:prstGeom>
        </p:spPr>
      </p:pic>
      <p:sp>
        <p:nvSpPr>
          <p:cNvPr id="20" name="TextBox 29">
            <a:extLst>
              <a:ext uri="{FF2B5EF4-FFF2-40B4-BE49-F238E27FC236}">
                <a16:creationId xmlns:a16="http://schemas.microsoft.com/office/drawing/2014/main" id="{95818D34-4C3B-4C0B-B2E9-7DEE405794E2}"/>
              </a:ext>
            </a:extLst>
          </p:cNvPr>
          <p:cNvSpPr txBox="1"/>
          <p:nvPr/>
        </p:nvSpPr>
        <p:spPr>
          <a:xfrm>
            <a:off x="772318" y="4524953"/>
            <a:ext cx="1453259" cy="292376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/>
          <a:p>
            <a:r>
              <a:rPr lang="en-US" sz="1100" b="1">
                <a:solidFill>
                  <a:srgbClr val="323231"/>
                </a:solidFill>
                <a:latin typeface="+mn-lt"/>
                <a:ea typeface="+mn-ea"/>
                <a:cs typeface="+mn-ea"/>
                <a:sym typeface="+mn-lt"/>
              </a:rPr>
              <a:t>QXG-10G2SF-CX4</a:t>
            </a:r>
          </a:p>
        </p:txBody>
      </p:sp>
      <p:sp>
        <p:nvSpPr>
          <p:cNvPr id="43" name="TextBox 29">
            <a:extLst>
              <a:ext uri="{FF2B5EF4-FFF2-40B4-BE49-F238E27FC236}">
                <a16:creationId xmlns:a16="http://schemas.microsoft.com/office/drawing/2014/main" id="{39FAA6E8-04E2-EA43-9204-1D1561C7C742}"/>
              </a:ext>
            </a:extLst>
          </p:cNvPr>
          <p:cNvSpPr txBox="1"/>
          <p:nvPr/>
        </p:nvSpPr>
        <p:spPr>
          <a:xfrm>
            <a:off x="6658814" y="1956621"/>
            <a:ext cx="1342651" cy="292376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100" b="1">
                <a:solidFill>
                  <a:srgbClr val="39523E"/>
                </a:solidFill>
                <a:ea typeface="+mn-ea"/>
              </a:defRPr>
            </a:lvl1pPr>
          </a:lstStyle>
          <a:p>
            <a:r>
              <a:rPr lang="en-US">
                <a:solidFill>
                  <a:srgbClr val="323231"/>
                </a:solidFill>
                <a:latin typeface="+mn-lt"/>
                <a:cs typeface="+mn-ea"/>
                <a:sym typeface="+mn-lt"/>
              </a:rPr>
              <a:t>QXG-5G1T-111C</a:t>
            </a:r>
          </a:p>
        </p:txBody>
      </p:sp>
      <p:sp>
        <p:nvSpPr>
          <p:cNvPr id="45" name="TextBox 29">
            <a:extLst>
              <a:ext uri="{FF2B5EF4-FFF2-40B4-BE49-F238E27FC236}">
                <a16:creationId xmlns:a16="http://schemas.microsoft.com/office/drawing/2014/main" id="{C310ADD9-A473-6D44-A3A2-DE91256A9E26}"/>
              </a:ext>
            </a:extLst>
          </p:cNvPr>
          <p:cNvSpPr txBox="1"/>
          <p:nvPr/>
        </p:nvSpPr>
        <p:spPr>
          <a:xfrm>
            <a:off x="6655127" y="2190619"/>
            <a:ext cx="1342651" cy="292376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100" b="1">
                <a:solidFill>
                  <a:srgbClr val="39523E"/>
                </a:solidFill>
                <a:ea typeface="+mn-ea"/>
              </a:defRPr>
            </a:lvl1pPr>
          </a:lstStyle>
          <a:p>
            <a:r>
              <a:rPr lang="en-US">
                <a:solidFill>
                  <a:srgbClr val="323231"/>
                </a:solidFill>
                <a:latin typeface="+mn-lt"/>
                <a:cs typeface="+mn-ea"/>
                <a:sym typeface="+mn-lt"/>
              </a:rPr>
              <a:t>QXG-5G2T-111C</a:t>
            </a:r>
          </a:p>
        </p:txBody>
      </p:sp>
      <p:sp>
        <p:nvSpPr>
          <p:cNvPr id="47" name="TextBox 29">
            <a:extLst>
              <a:ext uri="{FF2B5EF4-FFF2-40B4-BE49-F238E27FC236}">
                <a16:creationId xmlns:a16="http://schemas.microsoft.com/office/drawing/2014/main" id="{46A2F5E4-8623-B145-BF0A-DAA74F8BA667}"/>
              </a:ext>
            </a:extLst>
          </p:cNvPr>
          <p:cNvSpPr txBox="1"/>
          <p:nvPr/>
        </p:nvSpPr>
        <p:spPr>
          <a:xfrm>
            <a:off x="6658144" y="2424617"/>
            <a:ext cx="1342651" cy="292376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100" b="1">
                <a:solidFill>
                  <a:srgbClr val="39523E"/>
                </a:solidFill>
                <a:ea typeface="+mn-ea"/>
              </a:defRPr>
            </a:lvl1pPr>
          </a:lstStyle>
          <a:p>
            <a:r>
              <a:rPr lang="en-US">
                <a:solidFill>
                  <a:srgbClr val="323231"/>
                </a:solidFill>
                <a:latin typeface="+mn-lt"/>
                <a:cs typeface="+mn-ea"/>
                <a:sym typeface="+mn-lt"/>
              </a:rPr>
              <a:t>QXG-5G4T-111C</a:t>
            </a: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85D5C650-2543-FD47-8C75-72A8D2A748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3278" y="2009751"/>
            <a:ext cx="1266227" cy="831901"/>
          </a:xfrm>
          <a:prstGeom prst="rect">
            <a:avLst/>
          </a:prstGeom>
        </p:spPr>
      </p:pic>
      <p:sp>
        <p:nvSpPr>
          <p:cNvPr id="56" name="文字方塊 55">
            <a:extLst>
              <a:ext uri="{FF2B5EF4-FFF2-40B4-BE49-F238E27FC236}">
                <a16:creationId xmlns:a16="http://schemas.microsoft.com/office/drawing/2014/main" id="{39388A57-6DB5-774C-8EEE-0EA6361EE25A}"/>
              </a:ext>
            </a:extLst>
          </p:cNvPr>
          <p:cNvSpPr txBox="1"/>
          <p:nvPr/>
        </p:nvSpPr>
        <p:spPr>
          <a:xfrm>
            <a:off x="5701352" y="1700786"/>
            <a:ext cx="912429" cy="246221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00469C"/>
              </a:gs>
              <a:gs pos="0">
                <a:srgbClr val="008EC0"/>
              </a:gs>
            </a:gsLst>
            <a:lin ang="0" scaled="0"/>
          </a:gradFill>
        </p:spPr>
        <p:txBody>
          <a:bodyPr wrap="non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kumimoji="1" sz="1000">
                <a:solidFill>
                  <a:schemeClr val="tx1"/>
                </a:solidFill>
              </a:defRPr>
            </a:lvl1pPr>
          </a:lstStyle>
          <a:p>
            <a:r>
              <a:rPr lang="en-US" altLang="zh-TW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1/2/4 x RJ45</a:t>
            </a:r>
            <a:endParaRPr lang="zh-TW" altLang="en-US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1" name="TextBox 45">
            <a:extLst>
              <a:ext uri="{FF2B5EF4-FFF2-40B4-BE49-F238E27FC236}">
                <a16:creationId xmlns:a16="http://schemas.microsoft.com/office/drawing/2014/main" id="{01EF8245-0FB0-7347-9DF6-7A0BA9196594}"/>
              </a:ext>
            </a:extLst>
          </p:cNvPr>
          <p:cNvSpPr txBox="1"/>
          <p:nvPr/>
        </p:nvSpPr>
        <p:spPr>
          <a:xfrm>
            <a:off x="752697" y="2907678"/>
            <a:ext cx="1526321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100" b="1">
                <a:solidFill>
                  <a:srgbClr val="323231"/>
                </a:solidFill>
                <a:latin typeface="+mn-lt"/>
                <a:ea typeface="+mn-ea"/>
                <a:cs typeface="+mn-ea"/>
                <a:sym typeface="+mn-lt"/>
              </a:rPr>
              <a:t>QXG-10G2T-107</a:t>
            </a:r>
            <a:endParaRPr lang="zh-TW" altLang="en-US" sz="1100" b="1">
              <a:solidFill>
                <a:srgbClr val="32323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2" name="Picture 53">
            <a:extLst>
              <a:ext uri="{FF2B5EF4-FFF2-40B4-BE49-F238E27FC236}">
                <a16:creationId xmlns:a16="http://schemas.microsoft.com/office/drawing/2014/main" id="{7D701FCD-A316-3941-BEB3-AB087FA2A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3227" y="2225791"/>
            <a:ext cx="945433" cy="739663"/>
          </a:xfrm>
          <a:prstGeom prst="rect">
            <a:avLst/>
          </a:prstGeom>
        </p:spPr>
      </p:pic>
      <p:sp>
        <p:nvSpPr>
          <p:cNvPr id="63" name="文字方塊 62">
            <a:extLst>
              <a:ext uri="{FF2B5EF4-FFF2-40B4-BE49-F238E27FC236}">
                <a16:creationId xmlns:a16="http://schemas.microsoft.com/office/drawing/2014/main" id="{BB0E9AC8-F0C9-2B40-842D-491CC7CD5C79}"/>
              </a:ext>
            </a:extLst>
          </p:cNvPr>
          <p:cNvSpPr txBox="1"/>
          <p:nvPr/>
        </p:nvSpPr>
        <p:spPr>
          <a:xfrm>
            <a:off x="1131268" y="1880516"/>
            <a:ext cx="700833" cy="246221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00469C"/>
              </a:gs>
              <a:gs pos="0">
                <a:srgbClr val="008EC0"/>
              </a:gs>
            </a:gsLst>
            <a:lin ang="0" scaled="0"/>
          </a:gradFill>
        </p:spPr>
        <p:txBody>
          <a:bodyPr wrap="none" rtlCol="0" anchor="t">
            <a:spAutoFit/>
          </a:bodyPr>
          <a:lstStyle/>
          <a:p>
            <a:r>
              <a:rPr kumimoji="1" lang="en-US" altLang="zh-TW" sz="1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 x RJ45</a:t>
            </a:r>
            <a:endParaRPr kumimoji="1" lang="zh-TW" altLang="en-US" sz="1000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E018BC3E-95E7-2C44-8FC9-566CBFC6F365}"/>
              </a:ext>
            </a:extLst>
          </p:cNvPr>
          <p:cNvSpPr txBox="1"/>
          <p:nvPr/>
        </p:nvSpPr>
        <p:spPr>
          <a:xfrm>
            <a:off x="2581938" y="1880516"/>
            <a:ext cx="700833" cy="246221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00469C"/>
              </a:gs>
              <a:gs pos="0">
                <a:srgbClr val="008EC0"/>
              </a:gs>
            </a:gsLst>
            <a:lin ang="0" scaled="0"/>
          </a:gradFill>
        </p:spPr>
        <p:txBody>
          <a:bodyPr wrap="none" rtlCol="0" anchor="t">
            <a:spAutoFit/>
          </a:bodyPr>
          <a:lstStyle/>
          <a:p>
            <a:r>
              <a:rPr kumimoji="1" lang="en-US" altLang="zh-TW" sz="1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1 x RJ45</a:t>
            </a:r>
            <a:endParaRPr kumimoji="1" lang="zh-TW" altLang="en-US" sz="1000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988A6159-1E58-7F43-98A8-F89F17E16AF0}"/>
              </a:ext>
            </a:extLst>
          </p:cNvPr>
          <p:cNvSpPr txBox="1"/>
          <p:nvPr/>
        </p:nvSpPr>
        <p:spPr>
          <a:xfrm>
            <a:off x="1101531" y="3540568"/>
            <a:ext cx="720069" cy="246221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00469C"/>
              </a:gs>
              <a:gs pos="0">
                <a:srgbClr val="008EC0"/>
              </a:gs>
            </a:gsLst>
            <a:lin ang="0" scaled="0"/>
          </a:gradFill>
        </p:spPr>
        <p:txBody>
          <a:bodyPr wrap="none" rtlCol="0">
            <a:spAutoFit/>
          </a:bodyPr>
          <a:lstStyle/>
          <a:p>
            <a:r>
              <a:rPr kumimoji="1" lang="en-US" altLang="zh-TW" sz="1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 x SFP+</a:t>
            </a:r>
            <a:endParaRPr kumimoji="1" lang="zh-TW" altLang="en-US" sz="1000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70" name="圖片 69">
            <a:extLst>
              <a:ext uri="{FF2B5EF4-FFF2-40B4-BE49-F238E27FC236}">
                <a16:creationId xmlns:a16="http://schemas.microsoft.com/office/drawing/2014/main" id="{D5644308-9B86-6D48-84E3-14D228FC3F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40" y="3902321"/>
            <a:ext cx="1107936" cy="692337"/>
          </a:xfrm>
          <a:prstGeom prst="rect">
            <a:avLst/>
          </a:prstGeom>
        </p:spPr>
      </p:pic>
      <p:sp>
        <p:nvSpPr>
          <p:cNvPr id="73" name="文字方塊 72">
            <a:extLst>
              <a:ext uri="{FF2B5EF4-FFF2-40B4-BE49-F238E27FC236}">
                <a16:creationId xmlns:a16="http://schemas.microsoft.com/office/drawing/2014/main" id="{0ADF4E3D-AE90-8940-AF8C-4080F1C1BBED}"/>
              </a:ext>
            </a:extLst>
          </p:cNvPr>
          <p:cNvSpPr txBox="1"/>
          <p:nvPr/>
        </p:nvSpPr>
        <p:spPr>
          <a:xfrm>
            <a:off x="2643296" y="3540568"/>
            <a:ext cx="700833" cy="246221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00469C"/>
              </a:gs>
              <a:gs pos="0">
                <a:srgbClr val="008EC0"/>
              </a:gs>
            </a:gsLst>
            <a:lin ang="0" scaled="0"/>
          </a:gradFill>
        </p:spPr>
        <p:txBody>
          <a:bodyPr wrap="none" rtlCol="0">
            <a:spAutoFit/>
          </a:bodyPr>
          <a:lstStyle/>
          <a:p>
            <a:r>
              <a:rPr kumimoji="1" lang="en-US" altLang="zh-TW" sz="1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 x RJ45</a:t>
            </a:r>
            <a:endParaRPr kumimoji="1" lang="zh-TW" altLang="en-US" sz="1000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5" name="圓角化對角線角落矩形 8">
            <a:extLst>
              <a:ext uri="{FF2B5EF4-FFF2-40B4-BE49-F238E27FC236}">
                <a16:creationId xmlns:a16="http://schemas.microsoft.com/office/drawing/2014/main" id="{0579C713-0693-4BEE-98AD-7C0EA08F1AD3}"/>
              </a:ext>
            </a:extLst>
          </p:cNvPr>
          <p:cNvSpPr/>
          <p:nvPr/>
        </p:nvSpPr>
        <p:spPr>
          <a:xfrm flipH="1">
            <a:off x="1126188" y="1265237"/>
            <a:ext cx="1996911" cy="371391"/>
          </a:xfrm>
          <a:prstGeom prst="snip2DiagRect">
            <a:avLst/>
          </a:prstGeom>
          <a:solidFill>
            <a:srgbClr val="323231"/>
          </a:solidFill>
          <a:ln w="12700">
            <a:solidFill>
              <a:srgbClr val="3232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22" indent="-285722"/>
            <a:r>
              <a:rPr lang="en-US" altLang="zh-TW" sz="1600" b="1">
                <a:solidFill>
                  <a:schemeClr val="bg1"/>
                </a:solidFill>
                <a:cs typeface="+mn-ea"/>
                <a:sym typeface="+mn-lt"/>
              </a:rPr>
              <a:t>10GbE NIC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F675DF2-755B-7D4A-A028-1BD07A99FC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003" y="2277260"/>
            <a:ext cx="952500" cy="596900"/>
          </a:xfrm>
          <a:prstGeom prst="rect">
            <a:avLst/>
          </a:prstGeom>
        </p:spPr>
      </p:pic>
      <p:sp>
        <p:nvSpPr>
          <p:cNvPr id="49" name="Shape 528">
            <a:extLst>
              <a:ext uri="{FF2B5EF4-FFF2-40B4-BE49-F238E27FC236}">
                <a16:creationId xmlns:a16="http://schemas.microsoft.com/office/drawing/2014/main" id="{399928B1-191B-4789-B392-61C77BBDABDA}"/>
              </a:ext>
            </a:extLst>
          </p:cNvPr>
          <p:cNvSpPr/>
          <p:nvPr/>
        </p:nvSpPr>
        <p:spPr>
          <a:xfrm flipH="1">
            <a:off x="5493467" y="1244241"/>
            <a:ext cx="2514572" cy="1730365"/>
          </a:xfrm>
          <a:prstGeom prst="snip2DiagRect">
            <a:avLst>
              <a:gd name="adj1" fmla="val 0"/>
              <a:gd name="adj2" fmla="val 12393"/>
            </a:avLst>
          </a:prstGeom>
          <a:noFill/>
          <a:ln w="12700">
            <a:solidFill>
              <a:srgbClr val="323231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0" name="圓角化對角線角落矩形 8">
            <a:extLst>
              <a:ext uri="{FF2B5EF4-FFF2-40B4-BE49-F238E27FC236}">
                <a16:creationId xmlns:a16="http://schemas.microsoft.com/office/drawing/2014/main" id="{627C4274-995F-4D11-BD85-2576756400DE}"/>
              </a:ext>
            </a:extLst>
          </p:cNvPr>
          <p:cNvSpPr/>
          <p:nvPr/>
        </p:nvSpPr>
        <p:spPr>
          <a:xfrm flipH="1">
            <a:off x="5493130" y="1244241"/>
            <a:ext cx="1623394" cy="371391"/>
          </a:xfrm>
          <a:prstGeom prst="snip2DiagRect">
            <a:avLst/>
          </a:prstGeom>
          <a:solidFill>
            <a:srgbClr val="323231"/>
          </a:solidFill>
          <a:ln w="12700">
            <a:solidFill>
              <a:srgbClr val="3232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115" indent="-285115"/>
            <a:r>
              <a:rPr lang="en-US" altLang="zh-TW" b="1">
                <a:solidFill>
                  <a:schemeClr val="bg1"/>
                </a:solidFill>
                <a:cs typeface="+mn-ea"/>
                <a:sym typeface="+mn-lt"/>
              </a:rPr>
              <a:t>5GbE NIC</a:t>
            </a:r>
            <a:endParaRPr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3" name="Shape 528">
            <a:extLst>
              <a:ext uri="{FF2B5EF4-FFF2-40B4-BE49-F238E27FC236}">
                <a16:creationId xmlns:a16="http://schemas.microsoft.com/office/drawing/2014/main" id="{E57ACE7C-83D5-4FFF-8152-C72C829BB23E}"/>
              </a:ext>
            </a:extLst>
          </p:cNvPr>
          <p:cNvSpPr/>
          <p:nvPr/>
        </p:nvSpPr>
        <p:spPr>
          <a:xfrm flipH="1">
            <a:off x="5516027" y="3236971"/>
            <a:ext cx="2514572" cy="1730365"/>
          </a:xfrm>
          <a:prstGeom prst="snip2DiagRect">
            <a:avLst>
              <a:gd name="adj1" fmla="val 0"/>
              <a:gd name="adj2" fmla="val 12393"/>
            </a:avLst>
          </a:prstGeom>
          <a:noFill/>
          <a:ln w="12700">
            <a:solidFill>
              <a:srgbClr val="323231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0" name="TextBox 29">
            <a:extLst>
              <a:ext uri="{FF2B5EF4-FFF2-40B4-BE49-F238E27FC236}">
                <a16:creationId xmlns:a16="http://schemas.microsoft.com/office/drawing/2014/main" id="{685700EF-6A81-4695-AE8F-CB795F69BDCA}"/>
              </a:ext>
            </a:extLst>
          </p:cNvPr>
          <p:cNvSpPr txBox="1"/>
          <p:nvPr/>
        </p:nvSpPr>
        <p:spPr>
          <a:xfrm>
            <a:off x="6688892" y="3925038"/>
            <a:ext cx="1278531" cy="292376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100" b="1">
                <a:solidFill>
                  <a:srgbClr val="39523E"/>
                </a:solidFill>
                <a:ea typeface="+mn-ea"/>
              </a:defRPr>
            </a:lvl1pPr>
          </a:lstStyle>
          <a:p>
            <a:r>
              <a:rPr lang="en-US">
                <a:solidFill>
                  <a:srgbClr val="323231"/>
                </a:solidFill>
                <a:latin typeface="+mn-lt"/>
                <a:cs typeface="+mn-ea"/>
                <a:sym typeface="+mn-lt"/>
              </a:rPr>
              <a:t>QXG-2G1T-I225</a:t>
            </a:r>
          </a:p>
        </p:txBody>
      </p:sp>
      <p:sp>
        <p:nvSpPr>
          <p:cNvPr id="68" name="TextBox 29">
            <a:extLst>
              <a:ext uri="{FF2B5EF4-FFF2-40B4-BE49-F238E27FC236}">
                <a16:creationId xmlns:a16="http://schemas.microsoft.com/office/drawing/2014/main" id="{A8A95DE0-EAEB-40EF-9155-EAF7C2A82D7A}"/>
              </a:ext>
            </a:extLst>
          </p:cNvPr>
          <p:cNvSpPr txBox="1"/>
          <p:nvPr/>
        </p:nvSpPr>
        <p:spPr>
          <a:xfrm>
            <a:off x="6688892" y="4142711"/>
            <a:ext cx="1278531" cy="292376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100" b="1">
                <a:solidFill>
                  <a:srgbClr val="39523E"/>
                </a:solidFill>
                <a:ea typeface="+mn-ea"/>
              </a:defRPr>
            </a:lvl1pPr>
          </a:lstStyle>
          <a:p>
            <a:r>
              <a:rPr lang="en-US">
                <a:solidFill>
                  <a:srgbClr val="323231"/>
                </a:solidFill>
                <a:latin typeface="+mn-lt"/>
                <a:cs typeface="+mn-ea"/>
                <a:sym typeface="+mn-lt"/>
              </a:rPr>
              <a:t>QXG-2G2T-I225</a:t>
            </a:r>
          </a:p>
        </p:txBody>
      </p:sp>
      <p:sp>
        <p:nvSpPr>
          <p:cNvPr id="69" name="TextBox 29">
            <a:extLst>
              <a:ext uri="{FF2B5EF4-FFF2-40B4-BE49-F238E27FC236}">
                <a16:creationId xmlns:a16="http://schemas.microsoft.com/office/drawing/2014/main" id="{3718E28E-3B51-405D-B3F7-64317E989FD3}"/>
              </a:ext>
            </a:extLst>
          </p:cNvPr>
          <p:cNvSpPr txBox="1"/>
          <p:nvPr/>
        </p:nvSpPr>
        <p:spPr>
          <a:xfrm>
            <a:off x="6688893" y="4360385"/>
            <a:ext cx="1278531" cy="292376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100" b="1">
                <a:solidFill>
                  <a:srgbClr val="39523E"/>
                </a:solidFill>
                <a:ea typeface="+mn-ea"/>
              </a:defRPr>
            </a:lvl1pPr>
          </a:lstStyle>
          <a:p>
            <a:r>
              <a:rPr lang="en-US">
                <a:solidFill>
                  <a:srgbClr val="323231"/>
                </a:solidFill>
                <a:latin typeface="+mn-lt"/>
                <a:cs typeface="+mn-ea"/>
                <a:sym typeface="+mn-lt"/>
              </a:rPr>
              <a:t>QXG-2G4T-I225</a:t>
            </a:r>
          </a:p>
        </p:txBody>
      </p:sp>
      <p:pic>
        <p:nvPicPr>
          <p:cNvPr id="4" name="圖片 5" descr="一張含有 電子用品, 電路, 電腦 的圖片&#10;&#10;自動產生的描述">
            <a:extLst>
              <a:ext uri="{FF2B5EF4-FFF2-40B4-BE49-F238E27FC236}">
                <a16:creationId xmlns:a16="http://schemas.microsoft.com/office/drawing/2014/main" id="{242930BB-C26E-4AF5-8347-888ED2676C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746" y="3950695"/>
            <a:ext cx="1352050" cy="857557"/>
          </a:xfrm>
          <a:prstGeom prst="rect">
            <a:avLst/>
          </a:prstGeom>
        </p:spPr>
      </p:pic>
      <p:sp>
        <p:nvSpPr>
          <p:cNvPr id="54" name="圓角化對角線角落矩形 8">
            <a:extLst>
              <a:ext uri="{FF2B5EF4-FFF2-40B4-BE49-F238E27FC236}">
                <a16:creationId xmlns:a16="http://schemas.microsoft.com/office/drawing/2014/main" id="{12447289-E590-4CFF-8D3E-5DE0102ADE04}"/>
              </a:ext>
            </a:extLst>
          </p:cNvPr>
          <p:cNvSpPr/>
          <p:nvPr/>
        </p:nvSpPr>
        <p:spPr>
          <a:xfrm flipH="1">
            <a:off x="5515690" y="3236971"/>
            <a:ext cx="1842780" cy="371391"/>
          </a:xfrm>
          <a:prstGeom prst="snip2DiagRect">
            <a:avLst/>
          </a:prstGeom>
          <a:solidFill>
            <a:srgbClr val="323231"/>
          </a:solidFill>
          <a:ln w="12700">
            <a:solidFill>
              <a:srgbClr val="3232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115" indent="-285115"/>
            <a:r>
              <a:rPr lang="en-US" b="1">
                <a:solidFill>
                  <a:schemeClr val="bg1"/>
                </a:solidFill>
                <a:cs typeface="+mn-ea"/>
                <a:sym typeface="+mn-lt"/>
              </a:rPr>
              <a:t>2.5GbE </a:t>
            </a:r>
            <a:r>
              <a:rPr lang="en-US" altLang="zh-TW" b="1">
                <a:solidFill>
                  <a:schemeClr val="bg1"/>
                </a:solidFill>
                <a:cs typeface="+mn-ea"/>
                <a:sym typeface="+mn-lt"/>
              </a:rPr>
              <a:t>NIC</a:t>
            </a:r>
            <a:endParaRPr lang="zh-TW" altLang="en-US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7ADD31BD-1540-41C2-9913-0E09C56E2C63}"/>
              </a:ext>
            </a:extLst>
          </p:cNvPr>
          <p:cNvSpPr txBox="1"/>
          <p:nvPr/>
        </p:nvSpPr>
        <p:spPr>
          <a:xfrm>
            <a:off x="5758814" y="3678280"/>
            <a:ext cx="912429" cy="246221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00469C"/>
              </a:gs>
              <a:gs pos="0">
                <a:srgbClr val="008EC0"/>
              </a:gs>
            </a:gsLst>
            <a:lin ang="0" scaled="0"/>
          </a:gradFill>
        </p:spPr>
        <p:txBody>
          <a:bodyPr wrap="non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kumimoji="1" sz="1000">
                <a:solidFill>
                  <a:schemeClr val="tx1"/>
                </a:solidFill>
              </a:defRPr>
            </a:lvl1pPr>
          </a:lstStyle>
          <a:p>
            <a:r>
              <a:rPr lang="en-US" altLang="zh-TW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1/2/4 x RJ45</a:t>
            </a:r>
            <a:endParaRPr lang="zh-TW" altLang="en-US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6" name="圖片 46" descr="LAN-10G2T_x550+bracket.png">
            <a:extLst>
              <a:ext uri="{FF2B5EF4-FFF2-40B4-BE49-F238E27FC236}">
                <a16:creationId xmlns:a16="http://schemas.microsoft.com/office/drawing/2014/main" id="{8F6774F8-2253-174C-9290-73ADE5D6C3F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51" y="2251393"/>
            <a:ext cx="1146005" cy="649538"/>
          </a:xfrm>
          <a:prstGeom prst="rect">
            <a:avLst/>
          </a:prstGeom>
        </p:spPr>
      </p:pic>
      <p:sp>
        <p:nvSpPr>
          <p:cNvPr id="48" name="文字方塊 47">
            <a:extLst>
              <a:ext uri="{FF2B5EF4-FFF2-40B4-BE49-F238E27FC236}">
                <a16:creationId xmlns:a16="http://schemas.microsoft.com/office/drawing/2014/main" id="{C9344B04-AC71-C94E-8B67-67D68C9823A6}"/>
              </a:ext>
            </a:extLst>
          </p:cNvPr>
          <p:cNvSpPr txBox="1"/>
          <p:nvPr/>
        </p:nvSpPr>
        <p:spPr>
          <a:xfrm>
            <a:off x="4042020" y="1865201"/>
            <a:ext cx="700833" cy="246221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00469C"/>
              </a:gs>
              <a:gs pos="0">
                <a:srgbClr val="008EC0"/>
              </a:gs>
            </a:gsLst>
            <a:lin ang="0" scaled="0"/>
          </a:gradFill>
        </p:spPr>
        <p:txBody>
          <a:bodyPr wrap="none" rtlCol="0">
            <a:spAutoFit/>
          </a:bodyPr>
          <a:lstStyle/>
          <a:p>
            <a:r>
              <a:rPr kumimoji="1" lang="en-US" altLang="zh-TW" sz="1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 x RJ45</a:t>
            </a:r>
            <a:endParaRPr kumimoji="1" lang="zh-TW" altLang="en-US" sz="1000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1" name="TextBox 73">
            <a:extLst>
              <a:ext uri="{FF2B5EF4-FFF2-40B4-BE49-F238E27FC236}">
                <a16:creationId xmlns:a16="http://schemas.microsoft.com/office/drawing/2014/main" id="{29A5BD10-09DD-7045-97EC-524FBFCD1ED2}"/>
              </a:ext>
            </a:extLst>
          </p:cNvPr>
          <p:cNvSpPr txBox="1"/>
          <p:nvPr/>
        </p:nvSpPr>
        <p:spPr>
          <a:xfrm>
            <a:off x="3601120" y="2900931"/>
            <a:ext cx="1602965" cy="292376"/>
          </a:xfrm>
          <a:prstGeom prst="rect">
            <a:avLst/>
          </a:prstGeom>
          <a:noFill/>
        </p:spPr>
        <p:txBody>
          <a:bodyPr wrap="square" lIns="121908" tIns="60954" rIns="121908" bIns="60954" rtlCol="0" anchor="t">
            <a:spAutoFit/>
          </a:bodyPr>
          <a:lstStyle/>
          <a:p>
            <a:pPr algn="ctr"/>
            <a:r>
              <a:rPr lang="en-US" sz="1100" b="1">
                <a:solidFill>
                  <a:srgbClr val="323231"/>
                </a:solidFill>
                <a:latin typeface="+mn-lt"/>
                <a:ea typeface="+mn-ea"/>
                <a:cs typeface="+mn-ea"/>
                <a:sym typeface="+mn-lt"/>
              </a:rPr>
              <a:t>LAN-10G2T-X710</a:t>
            </a:r>
            <a:endParaRPr lang="zh-TW" altLang="en-US" sz="1200" b="1">
              <a:solidFill>
                <a:srgbClr val="32323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83834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5C457601-60A3-49B4-9696-9FE0EC78C302}"/>
              </a:ext>
            </a:extLst>
          </p:cNvPr>
          <p:cNvCxnSpPr>
            <a:cxnSpLocks/>
          </p:cNvCxnSpPr>
          <p:nvPr/>
        </p:nvCxnSpPr>
        <p:spPr>
          <a:xfrm>
            <a:off x="2011679" y="2493530"/>
            <a:ext cx="3207435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群組 4">
            <a:extLst>
              <a:ext uri="{FF2B5EF4-FFF2-40B4-BE49-F238E27FC236}">
                <a16:creationId xmlns:a16="http://schemas.microsoft.com/office/drawing/2014/main" id="{4C88FB9D-DF0A-46C4-A76C-F75EE9854123}"/>
              </a:ext>
            </a:extLst>
          </p:cNvPr>
          <p:cNvGrpSpPr/>
          <p:nvPr/>
        </p:nvGrpSpPr>
        <p:grpSpPr>
          <a:xfrm>
            <a:off x="4724401" y="1519316"/>
            <a:ext cx="4495799" cy="1475305"/>
            <a:chOff x="6391492" y="1854329"/>
            <a:chExt cx="5376392" cy="1775763"/>
          </a:xfrm>
        </p:grpSpPr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0A390106-D516-4E08-9DCB-D8E772AF02DC}"/>
                </a:ext>
              </a:extLst>
            </p:cNvPr>
            <p:cNvGrpSpPr/>
            <p:nvPr/>
          </p:nvGrpSpPr>
          <p:grpSpPr>
            <a:xfrm>
              <a:off x="6552422" y="1854329"/>
              <a:ext cx="4674412" cy="1652672"/>
              <a:chOff x="2798600" y="4772286"/>
              <a:chExt cx="5761163" cy="1940775"/>
            </a:xfrm>
          </p:grpSpPr>
          <p:sp>
            <p:nvSpPr>
              <p:cNvPr id="23" name="矩形: 圓角 22">
                <a:extLst>
                  <a:ext uri="{FF2B5EF4-FFF2-40B4-BE49-F238E27FC236}">
                    <a16:creationId xmlns:a16="http://schemas.microsoft.com/office/drawing/2014/main" id="{42CF9572-E4E8-4845-BA31-8D939DA22C0A}"/>
                  </a:ext>
                </a:extLst>
              </p:cNvPr>
              <p:cNvSpPr/>
              <p:nvPr/>
            </p:nvSpPr>
            <p:spPr>
              <a:xfrm>
                <a:off x="2807006" y="4778995"/>
                <a:ext cx="5715152" cy="1873801"/>
              </a:xfrm>
              <a:prstGeom prst="roundRect">
                <a:avLst>
                  <a:gd name="adj" fmla="val 3376"/>
                </a:avLst>
              </a:prstGeom>
              <a:gradFill>
                <a:gsLst>
                  <a:gs pos="0">
                    <a:schemeClr val="bg1"/>
                  </a:gs>
                  <a:gs pos="100000">
                    <a:srgbClr val="D7EBFD"/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cs typeface="+mn-ea"/>
                  <a:sym typeface="+mn-lt"/>
                </a:endParaRPr>
              </a:p>
            </p:txBody>
          </p:sp>
          <p:pic>
            <p:nvPicPr>
              <p:cNvPr id="29" name="圖片 28">
                <a:extLst>
                  <a:ext uri="{FF2B5EF4-FFF2-40B4-BE49-F238E27FC236}">
                    <a16:creationId xmlns:a16="http://schemas.microsoft.com/office/drawing/2014/main" id="{92AED798-7601-4F90-8F4A-4A42BE51B4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98600" y="4772645"/>
                <a:ext cx="127881" cy="1940416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0" name="圖片 29">
                <a:extLst>
                  <a:ext uri="{FF2B5EF4-FFF2-40B4-BE49-F238E27FC236}">
                    <a16:creationId xmlns:a16="http://schemas.microsoft.com/office/drawing/2014/main" id="{8BF0F02E-B13A-44E3-945E-1A78980D28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8431882" y="4772286"/>
                <a:ext cx="127881" cy="1940416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66629E8A-9E47-4113-B071-629BCBAB51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alphaModFix amt="7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17" r="-2411"/>
            <a:stretch/>
          </p:blipFill>
          <p:spPr>
            <a:xfrm flipV="1">
              <a:off x="6391492" y="3209371"/>
              <a:ext cx="5376392" cy="420721"/>
            </a:xfrm>
            <a:prstGeom prst="rect">
              <a:avLst/>
            </a:prstGeom>
          </p:spPr>
        </p:pic>
      </p:grp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EDFCF722-49B1-4069-9E95-D5F90192BB8E}"/>
              </a:ext>
            </a:extLst>
          </p:cNvPr>
          <p:cNvCxnSpPr>
            <a:cxnSpLocks/>
          </p:cNvCxnSpPr>
          <p:nvPr/>
        </p:nvCxnSpPr>
        <p:spPr>
          <a:xfrm>
            <a:off x="3445356" y="4440066"/>
            <a:ext cx="302397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DCE56A41-4EE9-434C-9EE6-E73AF8ABA2D0}"/>
              </a:ext>
            </a:extLst>
          </p:cNvPr>
          <p:cNvSpPr txBox="1">
            <a:spLocks/>
          </p:cNvSpPr>
          <p:nvPr/>
        </p:nvSpPr>
        <p:spPr>
          <a:xfrm>
            <a:off x="370160" y="1178182"/>
            <a:ext cx="8497887" cy="13350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066" indent="-179066">
              <a:lnSpc>
                <a:spcPts val="2400"/>
              </a:lnSpc>
              <a:spcBef>
                <a:spcPts val="900"/>
              </a:spcBef>
              <a:buClr>
                <a:srgbClr val="F70F78"/>
              </a:buClr>
            </a:pPr>
            <a:endParaRPr lang="zh-CN" altLang="en-US" sz="1800" b="1">
              <a:cs typeface="+mn-ea"/>
              <a:sym typeface="+mn-lt"/>
            </a:endParaRPr>
          </a:p>
        </p:txBody>
      </p:sp>
      <p:sp>
        <p:nvSpPr>
          <p:cNvPr id="24" name="文本框 16">
            <a:extLst>
              <a:ext uri="{FF2B5EF4-FFF2-40B4-BE49-F238E27FC236}">
                <a16:creationId xmlns:a16="http://schemas.microsoft.com/office/drawing/2014/main" id="{77F0947D-441B-EB44-BBA0-A4541D8F152B}"/>
              </a:ext>
            </a:extLst>
          </p:cNvPr>
          <p:cNvSpPr txBox="1"/>
          <p:nvPr/>
        </p:nvSpPr>
        <p:spPr>
          <a:xfrm>
            <a:off x="4286120" y="3336827"/>
            <a:ext cx="4456131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>
                <a:cs typeface="+mn-ea"/>
                <a:sym typeface="+mn-lt"/>
              </a:rPr>
              <a:t>16Gb FC </a:t>
            </a:r>
            <a:r>
              <a:rPr lang="en-US" altLang="zh-TW" sz="2100">
                <a:cs typeface="+mn-ea"/>
                <a:sym typeface="+mn-lt"/>
              </a:rPr>
              <a:t>transceiver (spare parts)</a:t>
            </a:r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文本框 17">
            <a:extLst>
              <a:ext uri="{FF2B5EF4-FFF2-40B4-BE49-F238E27FC236}">
                <a16:creationId xmlns:a16="http://schemas.microsoft.com/office/drawing/2014/main" id="{39D15044-A839-5747-AB2F-96CCCF1B3348}"/>
              </a:ext>
            </a:extLst>
          </p:cNvPr>
          <p:cNvSpPr txBox="1"/>
          <p:nvPr/>
        </p:nvSpPr>
        <p:spPr>
          <a:xfrm>
            <a:off x="2850469" y="1366062"/>
            <a:ext cx="2003193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>
                <a:cs typeface="+mn-ea"/>
                <a:sym typeface="+mn-lt"/>
              </a:rPr>
              <a:t>QXP-16G2FC</a:t>
            </a:r>
          </a:p>
          <a:p>
            <a:r>
              <a:rPr lang="en-US" altLang="zh-CN" sz="1200">
                <a:cs typeface="+mn-ea"/>
                <a:sym typeface="+mn-lt"/>
              </a:rPr>
              <a:t>Dual-port 16Gbps </a:t>
            </a:r>
          </a:p>
          <a:p>
            <a:r>
              <a:rPr lang="en-US" altLang="zh-CN" sz="1200">
                <a:cs typeface="+mn-ea"/>
                <a:sym typeface="+mn-lt"/>
              </a:rPr>
              <a:t>FC card with 16Gb FC transceivers</a:t>
            </a:r>
            <a:endParaRPr lang="zh-CN" altLang="en-US" sz="1200">
              <a:cs typeface="+mn-ea"/>
              <a:sym typeface="+mn-lt"/>
            </a:endParaRPr>
          </a:p>
        </p:txBody>
      </p:sp>
      <p:sp>
        <p:nvSpPr>
          <p:cNvPr id="28" name="文本框 17">
            <a:extLst>
              <a:ext uri="{FF2B5EF4-FFF2-40B4-BE49-F238E27FC236}">
                <a16:creationId xmlns:a16="http://schemas.microsoft.com/office/drawing/2014/main" id="{AC0C4FA2-4293-8440-9A06-A2D9A7B75E03}"/>
              </a:ext>
            </a:extLst>
          </p:cNvPr>
          <p:cNvSpPr txBox="1"/>
          <p:nvPr/>
        </p:nvSpPr>
        <p:spPr>
          <a:xfrm>
            <a:off x="4388569" y="3752125"/>
            <a:ext cx="2476527" cy="5539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>
                <a:cs typeface="+mn-ea"/>
                <a:sym typeface="+mn-lt"/>
              </a:rPr>
              <a:t>TRX-16GFCSFP-SR</a:t>
            </a:r>
          </a:p>
          <a:p>
            <a:pPr marL="331788" lvl="1" indent="-331788"/>
            <a:r>
              <a:rPr lang="en-US" altLang="zh-CN" sz="1400">
                <a:cs typeface="+mn-ea"/>
                <a:sym typeface="+mn-lt"/>
              </a:rPr>
              <a:t>16Gb/8Gb/4Gb</a:t>
            </a:r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1CD69CDB-0304-4154-AFAF-A179DC9A1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466" y="70097"/>
            <a:ext cx="9144000" cy="1033922"/>
          </a:xfrm>
        </p:spPr>
        <p:txBody>
          <a:bodyPr>
            <a:normAutofit/>
          </a:bodyPr>
          <a:lstStyle/>
          <a:p>
            <a:r>
              <a:rPr lang="en-US" altLang="zh-TW" sz="3200">
                <a:latin typeface="+mn-lt"/>
                <a:ea typeface="+mn-ea"/>
                <a:cs typeface="+mn-ea"/>
                <a:sym typeface="+mn-lt"/>
              </a:rPr>
              <a:t>QNAP 16Gb/s </a:t>
            </a:r>
            <a:r>
              <a:rPr lang="en-US" altLang="zh-TW" sz="3200" err="1">
                <a:latin typeface="+mn-lt"/>
                <a:ea typeface="+mn-ea"/>
                <a:cs typeface="+mn-ea"/>
                <a:sym typeface="+mn-lt"/>
              </a:rPr>
              <a:t>Fibre</a:t>
            </a:r>
            <a:r>
              <a:rPr lang="en-US" altLang="zh-TW" sz="3200">
                <a:latin typeface="+mn-lt"/>
                <a:ea typeface="+mn-ea"/>
                <a:cs typeface="+mn-ea"/>
                <a:sym typeface="+mn-lt"/>
              </a:rPr>
              <a:t> Channel card for FC SAN</a:t>
            </a:r>
            <a:endParaRPr lang="zh-TW" altLang="en-US" sz="30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" name="內容版面配置區 2">
            <a:extLst>
              <a:ext uri="{FF2B5EF4-FFF2-40B4-BE49-F238E27FC236}">
                <a16:creationId xmlns:a16="http://schemas.microsoft.com/office/drawing/2014/main" id="{89AE339A-D600-405E-BEED-129D8329505D}"/>
              </a:ext>
            </a:extLst>
          </p:cNvPr>
          <p:cNvSpPr txBox="1">
            <a:spLocks/>
          </p:cNvSpPr>
          <p:nvPr/>
        </p:nvSpPr>
        <p:spPr>
          <a:xfrm>
            <a:off x="4979885" y="1728721"/>
            <a:ext cx="3806868" cy="11213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ts val="3000"/>
              </a:lnSpc>
            </a:pPr>
            <a:r>
              <a:rPr lang="en" altLang="zh-TW" sz="1800">
                <a:cs typeface="+mn-ea"/>
                <a:sym typeface="+mn-lt"/>
              </a:rPr>
              <a:t>Manage Fibre Channel connection using </a:t>
            </a:r>
            <a:r>
              <a:rPr lang="en" altLang="zh-TW" sz="1800" b="1">
                <a:cs typeface="+mn-ea"/>
                <a:sym typeface="+mn-lt"/>
              </a:rPr>
              <a:t>iSCSI &amp; Fibre Channel</a:t>
            </a:r>
            <a:r>
              <a:rPr lang="en" altLang="zh-TW" sz="1800">
                <a:cs typeface="+mn-ea"/>
                <a:sym typeface="+mn-lt"/>
              </a:rPr>
              <a:t> app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459B220-DFD4-4B25-AD93-6ABA936AAB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011" y="1359008"/>
            <a:ext cx="2472069" cy="210792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5DEEC87-AA0E-2B42-9BC9-BAAFED81A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3"/>
          <a:stretch/>
        </p:blipFill>
        <p:spPr bwMode="auto">
          <a:xfrm>
            <a:off x="2578641" y="3438570"/>
            <a:ext cx="1572852" cy="134370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42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C1943CC3-B30D-49E9-93B2-A8889DC5A624}"/>
              </a:ext>
            </a:extLst>
          </p:cNvPr>
          <p:cNvSpPr/>
          <p:nvPr/>
        </p:nvSpPr>
        <p:spPr>
          <a:xfrm>
            <a:off x="5698103" y="2376743"/>
            <a:ext cx="3445897" cy="1360032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EBCD6287-3162-4AB4-9E7D-F8C84A41AFF2}"/>
              </a:ext>
            </a:extLst>
          </p:cNvPr>
          <p:cNvSpPr/>
          <p:nvPr/>
        </p:nvSpPr>
        <p:spPr>
          <a:xfrm>
            <a:off x="-159237" y="1703673"/>
            <a:ext cx="3036339" cy="2380312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60BD1C9-0869-6340-8BA8-2C6C44D1E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1630"/>
            <a:ext cx="9144000" cy="1033922"/>
          </a:xfrm>
        </p:spPr>
        <p:txBody>
          <a:bodyPr>
            <a:normAutofit/>
          </a:bodyPr>
          <a:lstStyle/>
          <a:p>
            <a:r>
              <a:rPr lang="en-US" altLang="zh-TW" sz="2800">
                <a:latin typeface="+mn-lt"/>
                <a:ea typeface="+mn-ea"/>
                <a:cs typeface="+mn-ea"/>
                <a:sym typeface="+mn-lt"/>
              </a:rPr>
              <a:t>QNAP QXP-W6-AX200 Wi-Fi 6 card connects </a:t>
            </a:r>
            <a:br>
              <a:rPr lang="en-US" altLang="zh-TW" sz="2800">
                <a:latin typeface="+mn-lt"/>
                <a:ea typeface="+mn-ea"/>
                <a:cs typeface="+mn-ea"/>
                <a:sym typeface="+mn-lt"/>
              </a:rPr>
            </a:br>
            <a:r>
              <a:rPr lang="en-US" altLang="zh-TW" sz="2800">
                <a:latin typeface="+mn-lt"/>
                <a:ea typeface="+mn-ea"/>
                <a:cs typeface="+mn-ea"/>
                <a:sym typeface="+mn-lt"/>
              </a:rPr>
              <a:t>NAS</a:t>
            </a:r>
            <a:r>
              <a:rPr lang="zh-TW" altLang="en-US" sz="28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2800">
                <a:latin typeface="+mn-lt"/>
                <a:ea typeface="+mn-ea"/>
                <a:cs typeface="+mn-ea"/>
                <a:sym typeface="+mn-lt"/>
              </a:rPr>
              <a:t>wirelessly to a Wi-Fi 6 AX network</a:t>
            </a:r>
            <a:endParaRPr lang="zh-TW" altLang="en-US" sz="28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906E908-B443-D241-B18C-3EF1D38A6158}"/>
              </a:ext>
            </a:extLst>
          </p:cNvPr>
          <p:cNvSpPr/>
          <p:nvPr/>
        </p:nvSpPr>
        <p:spPr>
          <a:xfrm>
            <a:off x="3506399" y="3714652"/>
            <a:ext cx="20681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>
                <a:latin typeface="+mn-lt"/>
                <a:ea typeface="+mn-ea"/>
                <a:cs typeface="+mn-ea"/>
                <a:sym typeface="+mn-lt"/>
              </a:rPr>
              <a:t>Install the QXP-W6-AX200 PCIe Wi-Fi 6 card</a:t>
            </a:r>
            <a:endParaRPr kumimoji="1" lang="zh-TW" altLang="en-US" sz="12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B11D636-4037-5746-9E64-A7F32E7D3F7C}"/>
              </a:ext>
            </a:extLst>
          </p:cNvPr>
          <p:cNvSpPr/>
          <p:nvPr/>
        </p:nvSpPr>
        <p:spPr>
          <a:xfrm>
            <a:off x="473906" y="3806985"/>
            <a:ext cx="20681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TW" sz="1200">
                <a:latin typeface="+mn-lt"/>
                <a:ea typeface="+mn-ea"/>
                <a:cs typeface="+mn-ea"/>
                <a:sym typeface="+mn-lt"/>
              </a:rPr>
              <a:t>QNAP TVS-675</a:t>
            </a:r>
            <a:r>
              <a:rPr kumimoji="1" lang="zh-TW" altLang="en-US" sz="12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1" lang="en-US" altLang="zh-TW" sz="1200">
                <a:latin typeface="+mn-lt"/>
                <a:ea typeface="+mn-ea"/>
                <a:cs typeface="+mn-ea"/>
                <a:sym typeface="+mn-lt"/>
              </a:rPr>
              <a:t>NAS</a:t>
            </a:r>
            <a:endParaRPr kumimoji="1" lang="zh-TW" altLang="en-US" sz="12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BE7E3B9F-09DB-9744-A0F8-578AD1A40D40}"/>
              </a:ext>
            </a:extLst>
          </p:cNvPr>
          <p:cNvSpPr/>
          <p:nvPr/>
        </p:nvSpPr>
        <p:spPr>
          <a:xfrm>
            <a:off x="6318632" y="3714652"/>
            <a:ext cx="2495947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200">
                <a:latin typeface="+mn-lt"/>
                <a:ea typeface="+mn-ea"/>
                <a:cs typeface="+mn-ea"/>
                <a:sym typeface="+mn-lt"/>
              </a:rPr>
              <a:t>QNAP QHora-301W </a:t>
            </a:r>
          </a:p>
          <a:p>
            <a:pPr algn="ctr"/>
            <a:r>
              <a:rPr lang="en-US" altLang="zh-TW" sz="1200">
                <a:latin typeface="+mn-lt"/>
                <a:ea typeface="+mn-ea"/>
                <a:cs typeface="+mn-ea"/>
                <a:sym typeface="+mn-lt"/>
              </a:rPr>
              <a:t>Wi-Fi 6 10GbE SD-WAN router</a:t>
            </a:r>
            <a:endParaRPr lang="zh-TW" altLang="en-US" sz="12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D43DB3-D6E3-EF4D-A053-4EFB4632F8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02" t="37541" r="8843" b="32600"/>
          <a:stretch/>
        </p:blipFill>
        <p:spPr bwMode="auto">
          <a:xfrm>
            <a:off x="5991369" y="2681593"/>
            <a:ext cx="2823210" cy="8403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 descr="一張含有 文字 的圖片&#10;&#10;自動產生的描述">
            <a:extLst>
              <a:ext uri="{FF2B5EF4-FFF2-40B4-BE49-F238E27FC236}">
                <a16:creationId xmlns:a16="http://schemas.microsoft.com/office/drawing/2014/main" id="{922DE828-806A-41DD-9FEA-45D9334EB3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9701" y="2044928"/>
            <a:ext cx="1955019" cy="16547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圖形 11" descr="無線 以實心填滿">
            <a:extLst>
              <a:ext uri="{FF2B5EF4-FFF2-40B4-BE49-F238E27FC236}">
                <a16:creationId xmlns:a16="http://schemas.microsoft.com/office/drawing/2014/main" id="{BA48E5FE-6727-4F67-A98F-517A3CE92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5066166" y="1975889"/>
            <a:ext cx="653642" cy="653642"/>
          </a:xfrm>
          <a:prstGeom prst="rect">
            <a:avLst/>
          </a:prstGeom>
        </p:spPr>
      </p:pic>
      <p:pic>
        <p:nvPicPr>
          <p:cNvPr id="16" name="圖形 15" descr="無線 以實心填滿">
            <a:extLst>
              <a:ext uri="{FF2B5EF4-FFF2-40B4-BE49-F238E27FC236}">
                <a16:creationId xmlns:a16="http://schemas.microsoft.com/office/drawing/2014/main" id="{A05D025D-8BF1-4369-8C12-E62C5EBF07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43931" y="1975889"/>
            <a:ext cx="653642" cy="653642"/>
          </a:xfrm>
          <a:prstGeom prst="rect">
            <a:avLst/>
          </a:prstGeom>
        </p:spPr>
      </p:pic>
      <p:pic>
        <p:nvPicPr>
          <p:cNvPr id="14" name="圖形 13" descr="新增 以實心填滿">
            <a:extLst>
              <a:ext uri="{FF2B5EF4-FFF2-40B4-BE49-F238E27FC236}">
                <a16:creationId xmlns:a16="http://schemas.microsoft.com/office/drawing/2014/main" id="{E005BA5F-50FA-4E4B-AB67-190CDB0B3B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72190" y="2747799"/>
            <a:ext cx="497511" cy="497511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309BABB-80E6-C647-8C71-BF02123A7A4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82113" y="1973177"/>
            <a:ext cx="2982936" cy="186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08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5534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5AF69B75-71C9-4C12-8330-22EED05AEE2C}"/>
              </a:ext>
            </a:extLst>
          </p:cNvPr>
          <p:cNvSpPr/>
          <p:nvPr/>
        </p:nvSpPr>
        <p:spPr>
          <a:xfrm>
            <a:off x="5402890" y="1517174"/>
            <a:ext cx="3852232" cy="3572968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22" name="圖片 21" hidden="1">
            <a:extLst>
              <a:ext uri="{FF2B5EF4-FFF2-40B4-BE49-F238E27FC236}">
                <a16:creationId xmlns:a16="http://schemas.microsoft.com/office/drawing/2014/main" id="{3EB2510F-C6AF-4B11-95F4-E34181A816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9143999" cy="1192305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EFB4001E-73DC-41D2-AFDF-340F06FCD3D6}"/>
              </a:ext>
            </a:extLst>
          </p:cNvPr>
          <p:cNvSpPr/>
          <p:nvPr/>
        </p:nvSpPr>
        <p:spPr>
          <a:xfrm>
            <a:off x="1237507" y="1404771"/>
            <a:ext cx="862370" cy="3725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altLang="zh-TW" sz="1800" b="1" err="1">
                <a:solidFill>
                  <a:schemeClr val="tx1"/>
                </a:solidFill>
                <a:cs typeface="+mn-ea"/>
                <a:sym typeface="+mn-lt"/>
              </a:rPr>
              <a:t>Qfile</a:t>
            </a:r>
            <a:endParaRPr lang="en-GB" altLang="zh-TW" sz="1800" b="1">
              <a:solidFill>
                <a:schemeClr val="tx1"/>
              </a:solidFill>
              <a:cs typeface="+mn-ea"/>
              <a:sym typeface="+mn-lt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F5DC24D3-00DC-461E-B38C-809F76F7466E}"/>
              </a:ext>
            </a:extLst>
          </p:cNvPr>
          <p:cNvGrpSpPr/>
          <p:nvPr/>
        </p:nvGrpSpPr>
        <p:grpSpPr>
          <a:xfrm>
            <a:off x="235202" y="1709260"/>
            <a:ext cx="2866988" cy="3372927"/>
            <a:chOff x="3404225" y="1239925"/>
            <a:chExt cx="2264102" cy="26636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3" name="Shape 486">
              <a:extLst>
                <a:ext uri="{FF2B5EF4-FFF2-40B4-BE49-F238E27FC236}">
                  <a16:creationId xmlns:a16="http://schemas.microsoft.com/office/drawing/2014/main" id="{93D37101-B0CC-4A09-B5BD-F70CED82A6DF}"/>
                </a:ext>
              </a:extLst>
            </p:cNvPr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4225" y="1239925"/>
              <a:ext cx="2264102" cy="26636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Shape 488">
              <a:extLst>
                <a:ext uri="{FF2B5EF4-FFF2-40B4-BE49-F238E27FC236}">
                  <a16:creationId xmlns:a16="http://schemas.microsoft.com/office/drawing/2014/main" id="{C47FC85E-E317-43E4-AD0F-34F7413FB515}"/>
                </a:ext>
              </a:extLst>
            </p:cNvPr>
            <p:cNvPicPr preferRelativeResize="0"/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1523" y="1620750"/>
              <a:ext cx="1069500" cy="19022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" name="矩形 28">
            <a:extLst>
              <a:ext uri="{FF2B5EF4-FFF2-40B4-BE49-F238E27FC236}">
                <a16:creationId xmlns:a16="http://schemas.microsoft.com/office/drawing/2014/main" id="{6701917E-3891-49F1-AC05-552BB2FBB2A8}"/>
              </a:ext>
            </a:extLst>
          </p:cNvPr>
          <p:cNvSpPr/>
          <p:nvPr/>
        </p:nvSpPr>
        <p:spPr>
          <a:xfrm>
            <a:off x="5048043" y="1455534"/>
            <a:ext cx="1462851" cy="493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altLang="zh-TW" sz="1800" b="1">
                <a:solidFill>
                  <a:schemeClr val="tx1"/>
                </a:solidFill>
                <a:cs typeface="+mn-ea"/>
                <a:sym typeface="+mn-lt"/>
              </a:rPr>
              <a:t>File Station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267AD84-AFB1-4F56-A875-54E2552E8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624" y="58156"/>
            <a:ext cx="9144000" cy="1033922"/>
          </a:xfrm>
        </p:spPr>
        <p:txBody>
          <a:bodyPr>
            <a:noAutofit/>
          </a:bodyPr>
          <a:lstStyle/>
          <a:p>
            <a:pPr>
              <a:lnSpc>
                <a:spcPts val="3600"/>
              </a:lnSpc>
            </a:pPr>
            <a:r>
              <a:rPr lang="en-US" altLang="zh-TW" sz="2800">
                <a:latin typeface="+mn-lt"/>
                <a:ea typeface="+mn-ea"/>
                <a:cs typeface="+mn-ea"/>
                <a:sym typeface="+mn-lt"/>
              </a:rPr>
              <a:t>Connect to Dropbox, OneDrive, </a:t>
            </a:r>
            <a:br>
              <a:rPr lang="en-US" altLang="zh-TW" sz="2800">
                <a:latin typeface="+mn-lt"/>
                <a:ea typeface="+mn-ea"/>
                <a:cs typeface="+mn-ea"/>
                <a:sym typeface="+mn-lt"/>
              </a:rPr>
            </a:br>
            <a:r>
              <a:rPr lang="en-US" altLang="zh-TW" sz="2800">
                <a:latin typeface="+mn-lt"/>
                <a:ea typeface="+mn-ea"/>
                <a:cs typeface="+mn-ea"/>
                <a:sym typeface="+mn-lt"/>
              </a:rPr>
              <a:t> Google Drive and more</a:t>
            </a:r>
            <a:endParaRPr lang="zh-TW" altLang="en-US" sz="28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7A61AD8-1A7C-4075-80DB-46AE467858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0564" y="1853206"/>
            <a:ext cx="3745230" cy="3232225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11" name="Shape 489">
            <a:extLst>
              <a:ext uri="{FF2B5EF4-FFF2-40B4-BE49-F238E27FC236}">
                <a16:creationId xmlns:a16="http://schemas.microsoft.com/office/drawing/2014/main" id="{F624F3A2-4201-4621-BA1B-78B11825FAF5}"/>
              </a:ext>
            </a:extLst>
          </p:cNvPr>
          <p:cNvPicPr preferRelativeResize="0"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256" y="3037978"/>
            <a:ext cx="2049517" cy="1629999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sp>
        <p:nvSpPr>
          <p:cNvPr id="12" name="文字方塊 32">
            <a:extLst>
              <a:ext uri="{FF2B5EF4-FFF2-40B4-BE49-F238E27FC236}">
                <a16:creationId xmlns:a16="http://schemas.microsoft.com/office/drawing/2014/main" id="{EE6E4158-CECC-4694-98DB-0DACB055D8EB}"/>
              </a:ext>
            </a:extLst>
          </p:cNvPr>
          <p:cNvSpPr txBox="1"/>
          <p:nvPr/>
        </p:nvSpPr>
        <p:spPr>
          <a:xfrm>
            <a:off x="3127023" y="3268045"/>
            <a:ext cx="924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600">
                <a:cs typeface="+mn-ea"/>
                <a:sym typeface="+mn-lt"/>
              </a:rPr>
              <a:t>Local</a:t>
            </a:r>
            <a:endParaRPr lang="zh-TW" altLang="en-US" sz="1600">
              <a:cs typeface="+mn-ea"/>
              <a:sym typeface="+mn-lt"/>
            </a:endParaRPr>
          </a:p>
          <a:p>
            <a:pPr algn="ctr"/>
            <a:r>
              <a:rPr lang="en-US" altLang="zh-TW" sz="1600">
                <a:cs typeface="+mn-ea"/>
                <a:sym typeface="+mn-lt"/>
              </a:rPr>
              <a:t>NAS</a:t>
            </a:r>
            <a:endParaRPr lang="zh-TW" altLang="en-US" sz="1600">
              <a:cs typeface="+mn-ea"/>
              <a:sym typeface="+mn-lt"/>
            </a:endParaRPr>
          </a:p>
        </p:txBody>
      </p:sp>
      <p:sp>
        <p:nvSpPr>
          <p:cNvPr id="13" name="文字方塊 33">
            <a:extLst>
              <a:ext uri="{FF2B5EF4-FFF2-40B4-BE49-F238E27FC236}">
                <a16:creationId xmlns:a16="http://schemas.microsoft.com/office/drawing/2014/main" id="{3A41BB56-B739-4152-8BF9-46650DACAA75}"/>
              </a:ext>
            </a:extLst>
          </p:cNvPr>
          <p:cNvSpPr txBox="1"/>
          <p:nvPr/>
        </p:nvSpPr>
        <p:spPr>
          <a:xfrm>
            <a:off x="3152373" y="3963938"/>
            <a:ext cx="924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600">
                <a:cs typeface="+mn-ea"/>
                <a:sym typeface="+mn-lt"/>
              </a:rPr>
              <a:t>Remote NAS</a:t>
            </a:r>
            <a:endParaRPr lang="zh-TW" altLang="en-US" sz="1600">
              <a:cs typeface="+mn-ea"/>
              <a:sym typeface="+mn-lt"/>
            </a:endParaRPr>
          </a:p>
        </p:txBody>
      </p:sp>
      <p:sp>
        <p:nvSpPr>
          <p:cNvPr id="14" name="文字方塊 35">
            <a:extLst>
              <a:ext uri="{FF2B5EF4-FFF2-40B4-BE49-F238E27FC236}">
                <a16:creationId xmlns:a16="http://schemas.microsoft.com/office/drawing/2014/main" id="{85F8CC74-5F36-4F52-8547-F6158ABE8E21}"/>
              </a:ext>
            </a:extLst>
          </p:cNvPr>
          <p:cNvSpPr txBox="1"/>
          <p:nvPr/>
        </p:nvSpPr>
        <p:spPr>
          <a:xfrm>
            <a:off x="3004221" y="4546589"/>
            <a:ext cx="12210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1100">
                <a:cs typeface="+mn-ea"/>
                <a:sym typeface="+mn-lt"/>
              </a:rPr>
              <a:t>Cloud</a:t>
            </a:r>
            <a:r>
              <a:rPr lang="en-US" altLang="zh-TW" sz="1100">
                <a:cs typeface="+mn-ea"/>
                <a:sym typeface="+mn-lt"/>
              </a:rPr>
              <a:t> </a:t>
            </a:r>
            <a:r>
              <a:rPr lang="zh-TW" altLang="en-US" sz="1100">
                <a:cs typeface="+mn-ea"/>
                <a:sym typeface="+mn-lt"/>
              </a:rPr>
              <a:t>Storage</a:t>
            </a:r>
          </a:p>
        </p:txBody>
      </p:sp>
      <p:sp>
        <p:nvSpPr>
          <p:cNvPr id="6" name="矩形 5" hidden="1">
            <a:extLst>
              <a:ext uri="{FF2B5EF4-FFF2-40B4-BE49-F238E27FC236}">
                <a16:creationId xmlns:a16="http://schemas.microsoft.com/office/drawing/2014/main" id="{081AE828-1406-43AE-9C51-426991CBB2AD}"/>
              </a:ext>
            </a:extLst>
          </p:cNvPr>
          <p:cNvSpPr/>
          <p:nvPr/>
        </p:nvSpPr>
        <p:spPr>
          <a:xfrm>
            <a:off x="5323369" y="1178133"/>
            <a:ext cx="2401604" cy="311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5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網頁瀏覽</a:t>
            </a:r>
          </a:p>
        </p:txBody>
      </p:sp>
      <p:sp>
        <p:nvSpPr>
          <p:cNvPr id="30" name="矩形 29" hidden="1">
            <a:extLst>
              <a:ext uri="{FF2B5EF4-FFF2-40B4-BE49-F238E27FC236}">
                <a16:creationId xmlns:a16="http://schemas.microsoft.com/office/drawing/2014/main" id="{7D546892-55E0-4C44-B362-AD5A8C36F83A}"/>
              </a:ext>
            </a:extLst>
          </p:cNvPr>
          <p:cNvSpPr/>
          <p:nvPr/>
        </p:nvSpPr>
        <p:spPr>
          <a:xfrm>
            <a:off x="1395341" y="1178133"/>
            <a:ext cx="2401604" cy="311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5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手機瀏覽</a:t>
            </a:r>
          </a:p>
        </p:txBody>
      </p:sp>
      <p:sp>
        <p:nvSpPr>
          <p:cNvPr id="3" name="箭號: 向右 2">
            <a:extLst>
              <a:ext uri="{FF2B5EF4-FFF2-40B4-BE49-F238E27FC236}">
                <a16:creationId xmlns:a16="http://schemas.microsoft.com/office/drawing/2014/main" id="{99380733-5DCC-41AB-BEEC-B412C044063E}"/>
              </a:ext>
            </a:extLst>
          </p:cNvPr>
          <p:cNvSpPr/>
          <p:nvPr/>
        </p:nvSpPr>
        <p:spPr>
          <a:xfrm flipH="1">
            <a:off x="2336500" y="3285029"/>
            <a:ext cx="859398" cy="287396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21C9F7">
                  <a:alpha val="50000"/>
                </a:srgbClr>
              </a:gs>
              <a:gs pos="1000">
                <a:srgbClr val="21C9F7">
                  <a:alpha val="0"/>
                </a:srgbClr>
              </a:gs>
              <a:gs pos="90000">
                <a:srgbClr val="21C9F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6" name="箭號: 向右 25">
            <a:extLst>
              <a:ext uri="{FF2B5EF4-FFF2-40B4-BE49-F238E27FC236}">
                <a16:creationId xmlns:a16="http://schemas.microsoft.com/office/drawing/2014/main" id="{3BF5DF18-19C6-42DD-8116-56192C3D2927}"/>
              </a:ext>
            </a:extLst>
          </p:cNvPr>
          <p:cNvSpPr/>
          <p:nvPr/>
        </p:nvSpPr>
        <p:spPr>
          <a:xfrm flipH="1">
            <a:off x="2336500" y="4131977"/>
            <a:ext cx="859398" cy="287396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21C9F7">
                  <a:alpha val="50000"/>
                </a:srgbClr>
              </a:gs>
              <a:gs pos="1000">
                <a:srgbClr val="21C9F7">
                  <a:alpha val="0"/>
                </a:srgbClr>
              </a:gs>
              <a:gs pos="90000">
                <a:srgbClr val="21C9F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7" name="箭號: 向右 26">
            <a:extLst>
              <a:ext uri="{FF2B5EF4-FFF2-40B4-BE49-F238E27FC236}">
                <a16:creationId xmlns:a16="http://schemas.microsoft.com/office/drawing/2014/main" id="{82C4D85E-233B-424A-B90D-CABE76966395}"/>
              </a:ext>
            </a:extLst>
          </p:cNvPr>
          <p:cNvSpPr/>
          <p:nvPr/>
        </p:nvSpPr>
        <p:spPr>
          <a:xfrm flipH="1">
            <a:off x="2360617" y="4470088"/>
            <a:ext cx="859398" cy="287396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21C9F7">
                  <a:alpha val="50000"/>
                </a:srgbClr>
              </a:gs>
              <a:gs pos="1000">
                <a:srgbClr val="21C9F7">
                  <a:alpha val="0"/>
                </a:srgbClr>
              </a:gs>
              <a:gs pos="90000">
                <a:srgbClr val="21C9F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1" name="箭號: 向右 30">
            <a:extLst>
              <a:ext uri="{FF2B5EF4-FFF2-40B4-BE49-F238E27FC236}">
                <a16:creationId xmlns:a16="http://schemas.microsoft.com/office/drawing/2014/main" id="{A1AB5D39-58F9-44C8-846F-842C8A2F025A}"/>
              </a:ext>
            </a:extLst>
          </p:cNvPr>
          <p:cNvSpPr/>
          <p:nvPr/>
        </p:nvSpPr>
        <p:spPr>
          <a:xfrm>
            <a:off x="4056258" y="3285029"/>
            <a:ext cx="859398" cy="287396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21C9F7">
                  <a:alpha val="50000"/>
                </a:srgbClr>
              </a:gs>
              <a:gs pos="1000">
                <a:srgbClr val="21C9F7">
                  <a:alpha val="0"/>
                </a:srgbClr>
              </a:gs>
              <a:gs pos="90000">
                <a:srgbClr val="21C9F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2" name="箭號: 向右 31">
            <a:extLst>
              <a:ext uri="{FF2B5EF4-FFF2-40B4-BE49-F238E27FC236}">
                <a16:creationId xmlns:a16="http://schemas.microsoft.com/office/drawing/2014/main" id="{669C5E86-D5BE-4D23-B84B-DF299D38D31A}"/>
              </a:ext>
            </a:extLst>
          </p:cNvPr>
          <p:cNvSpPr/>
          <p:nvPr/>
        </p:nvSpPr>
        <p:spPr>
          <a:xfrm>
            <a:off x="4076201" y="4122442"/>
            <a:ext cx="859398" cy="287396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21C9F7">
                  <a:alpha val="50000"/>
                </a:srgbClr>
              </a:gs>
              <a:gs pos="1000">
                <a:srgbClr val="21C9F7">
                  <a:alpha val="0"/>
                </a:srgbClr>
              </a:gs>
              <a:gs pos="90000">
                <a:srgbClr val="21C9F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3" name="箭號: 向右 32">
            <a:extLst>
              <a:ext uri="{FF2B5EF4-FFF2-40B4-BE49-F238E27FC236}">
                <a16:creationId xmlns:a16="http://schemas.microsoft.com/office/drawing/2014/main" id="{FA34D855-C6E8-4603-941B-CDC45C821471}"/>
              </a:ext>
            </a:extLst>
          </p:cNvPr>
          <p:cNvSpPr/>
          <p:nvPr/>
        </p:nvSpPr>
        <p:spPr>
          <a:xfrm>
            <a:off x="4056258" y="4581376"/>
            <a:ext cx="859398" cy="287396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21C9F7">
                  <a:alpha val="50000"/>
                </a:srgbClr>
              </a:gs>
              <a:gs pos="1000">
                <a:srgbClr val="21C9F7">
                  <a:alpha val="0"/>
                </a:srgbClr>
              </a:gs>
              <a:gs pos="90000">
                <a:srgbClr val="21C9F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3B051982-FBC7-42F5-B4A7-A33E613229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0409" y="1332055"/>
            <a:ext cx="608138" cy="608138"/>
          </a:xfrm>
          <a:prstGeom prst="rect">
            <a:avLst/>
          </a:prstGeom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34" name="圖形 33">
            <a:extLst>
              <a:ext uri="{FF2B5EF4-FFF2-40B4-BE49-F238E27FC236}">
                <a16:creationId xmlns:a16="http://schemas.microsoft.com/office/drawing/2014/main" id="{80CA1A0B-9F7E-4030-973F-76F8C15438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39905" y="1332055"/>
            <a:ext cx="608138" cy="608138"/>
          </a:xfrm>
          <a:prstGeom prst="rect">
            <a:avLst/>
          </a:prstGeom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8287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9D031A74-0A17-4EA3-84D0-72700BC772C9}"/>
              </a:ext>
            </a:extLst>
          </p:cNvPr>
          <p:cNvSpPr/>
          <p:nvPr/>
        </p:nvSpPr>
        <p:spPr>
          <a:xfrm>
            <a:off x="-341788" y="1587765"/>
            <a:ext cx="7945086" cy="3156980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graphicFrame>
        <p:nvGraphicFramePr>
          <p:cNvPr id="42" name="內容版面配置區 5">
            <a:extLst>
              <a:ext uri="{FF2B5EF4-FFF2-40B4-BE49-F238E27FC236}">
                <a16:creationId xmlns:a16="http://schemas.microsoft.com/office/drawing/2014/main" id="{578A5170-8780-964A-BB53-F63F22D8CC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1233292"/>
              </p:ext>
            </p:extLst>
          </p:nvPr>
        </p:nvGraphicFramePr>
        <p:xfrm>
          <a:off x="533883" y="2010525"/>
          <a:ext cx="6765912" cy="2158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5759">
                  <a:extLst>
                    <a:ext uri="{9D8B030D-6E8A-4147-A177-3AD203B41FA5}">
                      <a16:colId xmlns:a16="http://schemas.microsoft.com/office/drawing/2014/main" val="3133364649"/>
                    </a:ext>
                  </a:extLst>
                </a:gridCol>
                <a:gridCol w="1596838">
                  <a:extLst>
                    <a:ext uri="{9D8B030D-6E8A-4147-A177-3AD203B41FA5}">
                      <a16:colId xmlns:a16="http://schemas.microsoft.com/office/drawing/2014/main" val="2614222353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940691484"/>
                    </a:ext>
                  </a:extLst>
                </a:gridCol>
                <a:gridCol w="2161615">
                  <a:extLst>
                    <a:ext uri="{9D8B030D-6E8A-4147-A177-3AD203B41FA5}">
                      <a16:colId xmlns:a16="http://schemas.microsoft.com/office/drawing/2014/main" val="107505992"/>
                    </a:ext>
                  </a:extLst>
                </a:gridCol>
              </a:tblGrid>
              <a:tr h="48948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zh-TW" altLang="en-US" sz="1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00499E"/>
                        </a:gs>
                        <a:gs pos="44000">
                          <a:srgbClr val="008EC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US" altLang="zh-CN" sz="11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Edit with Office Online</a:t>
                      </a:r>
                      <a:endParaRPr lang="zh-CN" altLang="en-US" sz="11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00499E"/>
                        </a:gs>
                        <a:gs pos="44000">
                          <a:srgbClr val="008EC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US" altLang="zh-TW" sz="12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View in Google Docs</a:t>
                      </a:r>
                      <a:endParaRPr lang="zh-CN" altLang="en-US" sz="12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00499E"/>
                        </a:gs>
                        <a:gs pos="44000">
                          <a:srgbClr val="008EC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US" altLang="zh-TW" sz="12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Open with Google Chrome </a:t>
                      </a:r>
                      <a:r>
                        <a:rPr lang="zh-CN" altLang="en-US" sz="12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Extension</a:t>
                      </a:r>
                      <a:endParaRPr lang="zh-TW" altLang="en-US" sz="12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00499E"/>
                        </a:gs>
                        <a:gs pos="44000">
                          <a:srgbClr val="008EC0"/>
                        </a:gs>
                      </a:gsLst>
                      <a:lin ang="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914623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zh-TW" altLang="en-US" sz="8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Requirement</a:t>
                      </a:r>
                      <a:endParaRPr lang="zh-TW" sz="8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6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900">
                          <a:latin typeface="+mn-lt"/>
                          <a:ea typeface="+mn-ea"/>
                          <a:cs typeface="+mn-ea"/>
                          <a:sym typeface="+mn-lt"/>
                        </a:rPr>
                        <a:t>CloudLink needs to be enabled</a:t>
                      </a:r>
                      <a:endParaRPr lang="zh-TW" altLang="en-US" sz="9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6FE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b="0" i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CloudLink needs to be enabled</a:t>
                      </a:r>
                      <a:endParaRPr lang="zh-TW" altLang="en-US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6FE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0" i="0" u="none" strike="noStrike" kern="1200" noProof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Use Chrome with extension “Office Editing for Docs, Sheets &amp; Slides” to open</a:t>
                      </a:r>
                      <a:endParaRPr lang="zh-TW" altLang="en-US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6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03298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zh-TW" altLang="en-US" sz="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Supported formats</a:t>
                      </a:r>
                      <a:endParaRPr lang="zh-TW" altLang="en-US" sz="1100" b="1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>
                          <a:latin typeface="+mn-lt"/>
                          <a:ea typeface="+mn-ea"/>
                          <a:cs typeface="+mn-ea"/>
                          <a:sym typeface="+mn-lt"/>
                        </a:rPr>
                        <a:t>.docx, .pptx, .xlsx</a:t>
                      </a:r>
                      <a:endParaRPr lang="zh-TW" altLang="en-US" sz="11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>
                          <a:latin typeface="+mn-lt"/>
                          <a:ea typeface="+mn-ea"/>
                          <a:cs typeface="+mn-ea"/>
                          <a:sym typeface="+mn-lt"/>
                        </a:rPr>
                        <a:t>.doc, .ppt, .xls .docx, .pptx, .xlsx</a:t>
                      </a:r>
                      <a:endParaRPr lang="zh-TW" altLang="en-US" sz="11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>
                          <a:latin typeface="+mn-lt"/>
                          <a:ea typeface="+mn-ea"/>
                          <a:cs typeface="+mn-ea"/>
                          <a:sym typeface="+mn-lt"/>
                        </a:rPr>
                        <a:t>.doc, .ppt, .xls .docx, .pptx, .xlsx</a:t>
                      </a:r>
                      <a:endParaRPr lang="zh-TW" altLang="en-US" sz="11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13944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zh-TW" altLang="en-US" sz="8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Capabilities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6FE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800" b="0" i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•File collaboration</a:t>
                      </a:r>
                      <a:endParaRPr lang="zh-TW" altLang="en-US" sz="8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800" b="0" i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•Auto save to NAS in real time 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6FE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800" b="0" i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•Document preview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800" b="0" i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•Convert to Google docs for editing &amp; saving in your G</a:t>
                      </a:r>
                      <a:r>
                        <a:rPr lang="en-US" altLang="zh-TW" sz="800" b="0" i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oogle</a:t>
                      </a:r>
                      <a:r>
                        <a:rPr lang="zh-TW" sz="800" b="0" i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TW" sz="800" b="0" i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Drive</a:t>
                      </a:r>
                      <a:r>
                        <a:rPr lang="zh-TW" altLang="en-US" sz="800" b="0" i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 </a:t>
                      </a:r>
                      <a:endParaRPr lang="zh-TW" sz="800" b="0" i="0" u="none" strike="noStrike" noProof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6FE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800" b="0" i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•Document preview</a:t>
                      </a:r>
                      <a:endParaRPr lang="en-US" sz="800" b="0" i="0" u="none" strike="noStrike" noProof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800" b="0" i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•Convert to Google docs for editing &amp; saving in you</a:t>
                      </a:r>
                      <a:r>
                        <a:rPr lang="en-US" altLang="zh-TW" sz="800" b="0" i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r</a:t>
                      </a:r>
                      <a:r>
                        <a:rPr lang="zh-TW" altLang="en-US" sz="800" b="0" i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TW" sz="800" b="0" i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G</a:t>
                      </a:r>
                      <a:r>
                        <a:rPr lang="en-US" sz="800" b="0" i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oogle</a:t>
                      </a:r>
                      <a:r>
                        <a:rPr lang="zh-TW" altLang="en-US" sz="800" b="0" i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 </a:t>
                      </a:r>
                      <a:r>
                        <a:rPr lang="en-US" altLang="zh-CN" sz="800" b="0" i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Drive</a:t>
                      </a:r>
                      <a:endParaRPr lang="zh-TW" sz="8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6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743108"/>
                  </a:ext>
                </a:extLst>
              </a:tr>
            </a:tbl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75821DA8-82F8-F141-A452-240DA0AA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2214"/>
            <a:ext cx="9144000" cy="1033922"/>
          </a:xfrm>
        </p:spPr>
        <p:txBody>
          <a:bodyPr>
            <a:noAutofit/>
          </a:bodyPr>
          <a:lstStyle/>
          <a:p>
            <a:pPr>
              <a:lnSpc>
                <a:spcPts val="3600"/>
              </a:lnSpc>
            </a:pPr>
            <a:r>
              <a:rPr lang="en-US" altLang="zh-TW" sz="2800">
                <a:latin typeface="+mn-lt"/>
                <a:ea typeface="+mn-ea"/>
                <a:cs typeface="+mn-ea"/>
                <a:sym typeface="+mn-lt"/>
              </a:rPr>
              <a:t>Easily</a:t>
            </a:r>
            <a:r>
              <a:rPr lang="zh-TW" altLang="en-US" sz="28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2800">
                <a:latin typeface="+mn-lt"/>
                <a:ea typeface="+mn-ea"/>
                <a:cs typeface="+mn-ea"/>
                <a:sym typeface="+mn-lt"/>
              </a:rPr>
              <a:t>make</a:t>
            </a:r>
            <a:r>
              <a:rPr lang="zh-TW" altLang="en-US" sz="28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2800">
                <a:latin typeface="+mn-lt"/>
                <a:ea typeface="+mn-ea"/>
                <a:cs typeface="+mn-ea"/>
                <a:sym typeface="+mn-lt"/>
              </a:rPr>
              <a:t>NAS</a:t>
            </a:r>
            <a:r>
              <a:rPr lang="zh-TW" altLang="en-US" sz="28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2800">
                <a:latin typeface="+mn-lt"/>
                <a:ea typeface="+mn-ea"/>
                <a:cs typeface="+mn-ea"/>
                <a:sym typeface="+mn-lt"/>
              </a:rPr>
              <a:t>your</a:t>
            </a:r>
            <a:r>
              <a:rPr lang="zh-TW" altLang="en-US" sz="28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2800">
                <a:latin typeface="+mn-lt"/>
                <a:ea typeface="+mn-ea"/>
                <a:cs typeface="+mn-ea"/>
                <a:sym typeface="+mn-lt"/>
              </a:rPr>
              <a:t>team</a:t>
            </a:r>
            <a:r>
              <a:rPr lang="zh-TW" altLang="en-US" sz="28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2800">
                <a:latin typeface="+mn-lt"/>
                <a:ea typeface="+mn-ea"/>
                <a:cs typeface="+mn-ea"/>
                <a:sym typeface="+mn-lt"/>
              </a:rPr>
              <a:t>collaboration</a:t>
            </a:r>
            <a:r>
              <a:rPr lang="zh-TW" altLang="en-US" sz="28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2800">
                <a:latin typeface="+mn-lt"/>
                <a:ea typeface="+mn-ea"/>
                <a:cs typeface="+mn-ea"/>
                <a:sym typeface="+mn-lt"/>
              </a:rPr>
              <a:t>portal</a:t>
            </a:r>
            <a:r>
              <a:rPr lang="zh-TW" altLang="en-US" sz="2800">
                <a:latin typeface="+mn-lt"/>
                <a:ea typeface="+mn-ea"/>
                <a:cs typeface="+mn-ea"/>
                <a:sym typeface="+mn-lt"/>
              </a:rPr>
              <a:t> </a:t>
            </a:r>
            <a:br>
              <a:rPr lang="zh-TW" altLang="en-US" sz="2800">
                <a:latin typeface="+mn-lt"/>
                <a:ea typeface="+mn-ea"/>
                <a:cs typeface="+mn-ea"/>
                <a:sym typeface="+mn-lt"/>
              </a:rPr>
            </a:br>
            <a:r>
              <a:rPr lang="en-US" altLang="zh-TW" sz="2800">
                <a:latin typeface="+mn-lt"/>
                <a:ea typeface="+mn-ea"/>
                <a:cs typeface="+mn-ea"/>
                <a:sym typeface="+mn-lt"/>
              </a:rPr>
              <a:t>with</a:t>
            </a:r>
            <a:r>
              <a:rPr lang="zh-TW" altLang="en-US" sz="28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2800">
                <a:latin typeface="+mn-lt"/>
                <a:ea typeface="+mn-ea"/>
                <a:cs typeface="+mn-ea"/>
                <a:sym typeface="+mn-lt"/>
              </a:rPr>
              <a:t>File Station</a:t>
            </a:r>
            <a:endParaRPr lang="en-US" sz="280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" name="群組 1" hidden="1">
            <a:extLst>
              <a:ext uri="{FF2B5EF4-FFF2-40B4-BE49-F238E27FC236}">
                <a16:creationId xmlns:a16="http://schemas.microsoft.com/office/drawing/2014/main" id="{C309F105-1DE4-4FB6-84BE-36988BDB8A1E}"/>
              </a:ext>
            </a:extLst>
          </p:cNvPr>
          <p:cNvGrpSpPr/>
          <p:nvPr/>
        </p:nvGrpSpPr>
        <p:grpSpPr>
          <a:xfrm>
            <a:off x="140752" y="5515489"/>
            <a:ext cx="9177053" cy="3549855"/>
            <a:chOff x="187668" y="7353979"/>
            <a:chExt cx="12236069" cy="4733136"/>
          </a:xfrm>
        </p:grpSpPr>
        <p:sp>
          <p:nvSpPr>
            <p:cNvPr id="103" name="矩形: 圓角 17">
              <a:extLst>
                <a:ext uri="{FF2B5EF4-FFF2-40B4-BE49-F238E27FC236}">
                  <a16:creationId xmlns:a16="http://schemas.microsoft.com/office/drawing/2014/main" id="{098AF85A-D120-9647-B4E7-5172939EAE35}"/>
                </a:ext>
              </a:extLst>
            </p:cNvPr>
            <p:cNvSpPr/>
            <p:nvPr/>
          </p:nvSpPr>
          <p:spPr>
            <a:xfrm>
              <a:off x="8868143" y="7601624"/>
              <a:ext cx="3530966" cy="430981"/>
            </a:xfrm>
            <a:prstGeom prst="roundRect">
              <a:avLst>
                <a:gd name="adj" fmla="val 8066"/>
              </a:avLst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cs typeface="+mn-ea"/>
                <a:sym typeface="+mn-lt"/>
              </a:endParaRPr>
            </a:p>
          </p:txBody>
        </p:sp>
        <p:sp>
          <p:nvSpPr>
            <p:cNvPr id="83" name="橢圓 82">
              <a:extLst>
                <a:ext uri="{FF2B5EF4-FFF2-40B4-BE49-F238E27FC236}">
                  <a16:creationId xmlns:a16="http://schemas.microsoft.com/office/drawing/2014/main" id="{6FB7D1E8-B991-4449-B10F-9D38D9F92A05}"/>
                </a:ext>
              </a:extLst>
            </p:cNvPr>
            <p:cNvSpPr/>
            <p:nvPr/>
          </p:nvSpPr>
          <p:spPr>
            <a:xfrm rot="20148603">
              <a:off x="6314293" y="8038367"/>
              <a:ext cx="1950222" cy="1950222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cs typeface="+mn-ea"/>
                <a:sym typeface="+mn-lt"/>
              </a:endParaRPr>
            </a:p>
          </p:txBody>
        </p:sp>
        <p:sp>
          <p:nvSpPr>
            <p:cNvPr id="84" name="橢圓 83">
              <a:extLst>
                <a:ext uri="{FF2B5EF4-FFF2-40B4-BE49-F238E27FC236}">
                  <a16:creationId xmlns:a16="http://schemas.microsoft.com/office/drawing/2014/main" id="{119BB327-15FD-F742-B071-E1BE64646E38}"/>
                </a:ext>
              </a:extLst>
            </p:cNvPr>
            <p:cNvSpPr/>
            <p:nvPr/>
          </p:nvSpPr>
          <p:spPr>
            <a:xfrm>
              <a:off x="6356425" y="8080499"/>
              <a:ext cx="1865959" cy="18659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cs typeface="+mn-ea"/>
                <a:sym typeface="+mn-lt"/>
              </a:endParaRPr>
            </a:p>
          </p:txBody>
        </p:sp>
        <p:sp>
          <p:nvSpPr>
            <p:cNvPr id="85" name="橢圓 84">
              <a:extLst>
                <a:ext uri="{FF2B5EF4-FFF2-40B4-BE49-F238E27FC236}">
                  <a16:creationId xmlns:a16="http://schemas.microsoft.com/office/drawing/2014/main" id="{2A1DDADC-1B84-A245-AEBC-32040A166FB8}"/>
                </a:ext>
              </a:extLst>
            </p:cNvPr>
            <p:cNvSpPr/>
            <p:nvPr/>
          </p:nvSpPr>
          <p:spPr>
            <a:xfrm rot="20148603">
              <a:off x="3546379" y="8038367"/>
              <a:ext cx="1950222" cy="1950222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cs typeface="+mn-ea"/>
                <a:sym typeface="+mn-lt"/>
              </a:endParaRPr>
            </a:p>
          </p:txBody>
        </p:sp>
        <p:sp>
          <p:nvSpPr>
            <p:cNvPr id="86" name="橢圓 85">
              <a:extLst>
                <a:ext uri="{FF2B5EF4-FFF2-40B4-BE49-F238E27FC236}">
                  <a16:creationId xmlns:a16="http://schemas.microsoft.com/office/drawing/2014/main" id="{E9D89C3E-DEFE-A143-B16A-56488D8A8B09}"/>
                </a:ext>
              </a:extLst>
            </p:cNvPr>
            <p:cNvSpPr/>
            <p:nvPr/>
          </p:nvSpPr>
          <p:spPr>
            <a:xfrm>
              <a:off x="3588511" y="8080499"/>
              <a:ext cx="1865959" cy="18659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cs typeface="+mn-ea"/>
                <a:sym typeface="+mn-lt"/>
              </a:endParaRPr>
            </a:p>
          </p:txBody>
        </p:sp>
        <p:sp>
          <p:nvSpPr>
            <p:cNvPr id="87" name="橢圓 86">
              <a:extLst>
                <a:ext uri="{FF2B5EF4-FFF2-40B4-BE49-F238E27FC236}">
                  <a16:creationId xmlns:a16="http://schemas.microsoft.com/office/drawing/2014/main" id="{5AD78448-B634-8949-BCCD-B6310731D40C}"/>
                </a:ext>
              </a:extLst>
            </p:cNvPr>
            <p:cNvSpPr/>
            <p:nvPr/>
          </p:nvSpPr>
          <p:spPr>
            <a:xfrm rot="20148603">
              <a:off x="1322163" y="8038367"/>
              <a:ext cx="1950222" cy="1950222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cs typeface="+mn-ea"/>
                <a:sym typeface="+mn-lt"/>
              </a:endParaRPr>
            </a:p>
          </p:txBody>
        </p:sp>
        <p:sp>
          <p:nvSpPr>
            <p:cNvPr id="88" name="橢圓 87">
              <a:extLst>
                <a:ext uri="{FF2B5EF4-FFF2-40B4-BE49-F238E27FC236}">
                  <a16:creationId xmlns:a16="http://schemas.microsoft.com/office/drawing/2014/main" id="{DCE65BEE-51B8-504D-9E5A-874DAA13A5A4}"/>
                </a:ext>
              </a:extLst>
            </p:cNvPr>
            <p:cNvSpPr/>
            <p:nvPr/>
          </p:nvSpPr>
          <p:spPr>
            <a:xfrm>
              <a:off x="1364295" y="8080499"/>
              <a:ext cx="1865959" cy="18659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cs typeface="+mn-ea"/>
                <a:sym typeface="+mn-lt"/>
              </a:endParaRPr>
            </a:p>
          </p:txBody>
        </p:sp>
        <p:sp>
          <p:nvSpPr>
            <p:cNvPr id="89" name="矩形: 圓角 1">
              <a:extLst>
                <a:ext uri="{FF2B5EF4-FFF2-40B4-BE49-F238E27FC236}">
                  <a16:creationId xmlns:a16="http://schemas.microsoft.com/office/drawing/2014/main" id="{A9EB3DF2-94F0-4F45-B173-370581E030FD}"/>
                </a:ext>
              </a:extLst>
            </p:cNvPr>
            <p:cNvSpPr/>
            <p:nvPr/>
          </p:nvSpPr>
          <p:spPr>
            <a:xfrm>
              <a:off x="9231573" y="11200983"/>
              <a:ext cx="2728853" cy="886132"/>
            </a:xfrm>
            <a:prstGeom prst="roundRect">
              <a:avLst>
                <a:gd name="adj" fmla="val 11089"/>
              </a:avLst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cs typeface="+mn-ea"/>
                <a:sym typeface="+mn-lt"/>
              </a:endParaRPr>
            </a:p>
          </p:txBody>
        </p:sp>
        <p:graphicFrame>
          <p:nvGraphicFramePr>
            <p:cNvPr id="90" name="內容版面配置區 5">
              <a:extLst>
                <a:ext uri="{FF2B5EF4-FFF2-40B4-BE49-F238E27FC236}">
                  <a16:creationId xmlns:a16="http://schemas.microsoft.com/office/drawing/2014/main" id="{F4BA2077-BEB9-254F-952C-7FF7E0A03CB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64105753"/>
                </p:ext>
              </p:extLst>
            </p:nvPr>
          </p:nvGraphicFramePr>
          <p:xfrm>
            <a:off x="187668" y="9205566"/>
            <a:ext cx="8803932" cy="2755763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1025183">
                    <a:extLst>
                      <a:ext uri="{9D8B030D-6E8A-4147-A177-3AD203B41FA5}">
                        <a16:colId xmlns:a16="http://schemas.microsoft.com/office/drawing/2014/main" val="3133364649"/>
                      </a:ext>
                    </a:extLst>
                  </a:gridCol>
                  <a:gridCol w="2181138">
                    <a:extLst>
                      <a:ext uri="{9D8B030D-6E8A-4147-A177-3AD203B41FA5}">
                        <a16:colId xmlns:a16="http://schemas.microsoft.com/office/drawing/2014/main" val="2614222353"/>
                      </a:ext>
                    </a:extLst>
                  </a:gridCol>
                  <a:gridCol w="2248259">
                    <a:extLst>
                      <a:ext uri="{9D8B030D-6E8A-4147-A177-3AD203B41FA5}">
                        <a16:colId xmlns:a16="http://schemas.microsoft.com/office/drawing/2014/main" val="940691484"/>
                      </a:ext>
                    </a:extLst>
                  </a:gridCol>
                  <a:gridCol w="3349352">
                    <a:extLst>
                      <a:ext uri="{9D8B030D-6E8A-4147-A177-3AD203B41FA5}">
                        <a16:colId xmlns:a16="http://schemas.microsoft.com/office/drawing/2014/main" val="107505992"/>
                      </a:ext>
                    </a:extLst>
                  </a:gridCol>
                </a:tblGrid>
                <a:tr h="652643">
                  <a:tc>
                    <a:txBody>
                      <a:bodyPr/>
                      <a:lstStyle/>
                      <a:p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blipFill dpi="0" rotWithShape="1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zh-CN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以 </a:t>
                        </a:r>
                        <a:r>
                          <a:rPr lang="en-US" altLang="zh-CN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Office Online </a:t>
                        </a:r>
                        <a:r>
                          <a:rPr lang="zh-CN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編輯</a:t>
                        </a:r>
                        <a:endParaRPr lang="en-US" altLang="zh-CN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blipFill dpi="0" rotWithShape="1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在 </a:t>
                        </a: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Google Docs </a:t>
                        </a:r>
                        <a:r>
                          <a:rPr lang="zh-CN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中檢視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blipFill dpi="0" rotWithShape="1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以 </a:t>
                        </a: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Google Chrome </a:t>
                        </a:r>
                        <a:r>
                          <a:rPr lang="zh-CN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擴充功能開啟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blipFill dpi="0" rotWithShape="1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a:tcPr>
                  </a:tc>
                  <a:extLst>
                    <a:ext uri="{0D108BD9-81ED-4DB2-BD59-A6C34878D82A}">
                      <a16:rowId xmlns:a16="http://schemas.microsoft.com/office/drawing/2014/main" val="339146232"/>
                    </a:ext>
                  </a:extLst>
                </a:tr>
                <a:tr h="721054"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必要設定</a:t>
                        </a: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啟用</a:t>
                        </a: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 </a:t>
                        </a:r>
                        <a:r>
                          <a:rPr lang="en-US" altLang="zh-TW" sz="1500" err="1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MyQNAPCloud</a:t>
                        </a:r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 </a:t>
                        </a:r>
                        <a:r>
                          <a:rPr lang="en-US" altLang="zh-TW" sz="1500" err="1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CloudLink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啟用</a:t>
                        </a: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 </a:t>
                        </a:r>
                        <a:r>
                          <a:rPr lang="en-US" altLang="zh-TW" sz="1500" err="1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MyQNAPCloud</a:t>
                        </a:r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 </a:t>
                        </a:r>
                        <a:r>
                          <a:rPr lang="en-US" altLang="zh-TW" sz="1500" err="1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CloudLink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以 </a:t>
                        </a: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Chrome </a:t>
                        </a:r>
                        <a:r>
                          <a:rPr lang="zh-CN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瀏覽器開啟，並安裝擴充功能：</a:t>
                        </a:r>
                        <a:r>
                          <a:rPr lang="en" altLang="zh-TW" sz="1500" b="0" i="0" kern="120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Office Editing for Docs, Sheets &amp; Slides</a:t>
                        </a: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2524032982"/>
                    </a:ext>
                  </a:extLst>
                </a:tr>
                <a:tr h="183330"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支援格式</a:t>
                        </a:r>
                      </a:p>
                    </a:txBody>
                    <a:tcPr anchor="ctr">
                      <a:solidFill>
                        <a:srgbClr val="F2EAFA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.docx, .pptx, .xlsx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solidFill>
                        <a:srgbClr val="F2EAFA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.doc, .ppt, .xls</a:t>
                        </a: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.docx, .pptx, .xlsx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solidFill>
                        <a:srgbClr val="F2EAFA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.doc, .ppt, .</a:t>
                        </a:r>
                        <a:r>
                          <a:rPr lang="en-US" altLang="zh-TW" sz="1500" err="1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xls</a:t>
                        </a:r>
                        <a:endParaRPr lang="en-US" altLang="zh-TW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.docx, .pptx, .xlsx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solidFill>
                        <a:srgbClr val="F2EAFA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4003139444"/>
                    </a:ext>
                  </a:extLst>
                </a:tr>
                <a:tr h="539469"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支援能力</a:t>
                        </a: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文件共同編輯與同步至 </a:t>
                        </a: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NAS </a:t>
                        </a:r>
                        <a:r>
                          <a:rPr lang="zh-CN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檔案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文件檢視</a:t>
                        </a:r>
                        <a:endParaRPr lang="en-US" altLang="zh-TW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  <a:p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可轉成 </a:t>
                        </a: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Google </a:t>
                        </a:r>
                        <a:r>
                          <a:rPr lang="zh-CN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文件進行編輯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文件檢視</a:t>
                        </a:r>
                        <a:endParaRPr lang="en-US" altLang="zh-TW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可轉成</a:t>
                        </a: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 Google </a:t>
                        </a:r>
                        <a:r>
                          <a:rPr lang="zh-CN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文件進行編輯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858743108"/>
                    </a:ext>
                  </a:extLst>
                </a:tr>
              </a:tbl>
            </a:graphicData>
          </a:graphic>
        </p:graphicFrame>
        <p:pic>
          <p:nvPicPr>
            <p:cNvPr id="91" name="圖片 90">
              <a:extLst>
                <a:ext uri="{FF2B5EF4-FFF2-40B4-BE49-F238E27FC236}">
                  <a16:creationId xmlns:a16="http://schemas.microsoft.com/office/drawing/2014/main" id="{9A602039-174F-F342-81B5-34956165C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2102" y="8558066"/>
              <a:ext cx="520700" cy="520700"/>
            </a:xfrm>
            <a:prstGeom prst="rect">
              <a:avLst/>
            </a:prstGeom>
          </p:spPr>
        </p:pic>
        <p:pic>
          <p:nvPicPr>
            <p:cNvPr id="92" name="圖片 91">
              <a:extLst>
                <a:ext uri="{FF2B5EF4-FFF2-40B4-BE49-F238E27FC236}">
                  <a16:creationId xmlns:a16="http://schemas.microsoft.com/office/drawing/2014/main" id="{378B8389-F078-BA4A-8567-0BE9EC099B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8881" y="8601644"/>
              <a:ext cx="1275442" cy="489479"/>
            </a:xfrm>
            <a:prstGeom prst="rect">
              <a:avLst/>
            </a:prstGeom>
          </p:spPr>
        </p:pic>
        <p:pic>
          <p:nvPicPr>
            <p:cNvPr id="93" name="圖片 92">
              <a:extLst>
                <a:ext uri="{FF2B5EF4-FFF2-40B4-BE49-F238E27FC236}">
                  <a16:creationId xmlns:a16="http://schemas.microsoft.com/office/drawing/2014/main" id="{D36CC690-5C36-9A44-9B9D-5FF35D6F9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2580" y="8570423"/>
              <a:ext cx="520700" cy="520700"/>
            </a:xfrm>
            <a:prstGeom prst="rect">
              <a:avLst/>
            </a:prstGeom>
          </p:spPr>
        </p:pic>
        <p:pic>
          <p:nvPicPr>
            <p:cNvPr id="94" name="圖片 93">
              <a:extLst>
                <a:ext uri="{FF2B5EF4-FFF2-40B4-BE49-F238E27FC236}">
                  <a16:creationId xmlns:a16="http://schemas.microsoft.com/office/drawing/2014/main" id="{476CAD0D-745F-5A46-9E92-879465080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8430" y="8570423"/>
              <a:ext cx="520700" cy="520700"/>
            </a:xfrm>
            <a:prstGeom prst="rect">
              <a:avLst/>
            </a:prstGeom>
          </p:spPr>
        </p:pic>
        <p:pic>
          <p:nvPicPr>
            <p:cNvPr id="95" name="圖片 94">
              <a:extLst>
                <a:ext uri="{FF2B5EF4-FFF2-40B4-BE49-F238E27FC236}">
                  <a16:creationId xmlns:a16="http://schemas.microsoft.com/office/drawing/2014/main" id="{9A5CC933-874D-CA49-A137-F6BF29FA9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1011" y="8579956"/>
              <a:ext cx="499688" cy="499688"/>
            </a:xfrm>
            <a:prstGeom prst="rect">
              <a:avLst/>
            </a:prstGeom>
          </p:spPr>
        </p:pic>
        <p:pic>
          <p:nvPicPr>
            <p:cNvPr id="96" name="圖片 95">
              <a:extLst>
                <a:ext uri="{FF2B5EF4-FFF2-40B4-BE49-F238E27FC236}">
                  <a16:creationId xmlns:a16="http://schemas.microsoft.com/office/drawing/2014/main" id="{2FA92CE3-66FB-A147-8E33-BAFDA054A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48"/>
            <a:stretch/>
          </p:blipFill>
          <p:spPr>
            <a:xfrm>
              <a:off x="9384599" y="9042400"/>
              <a:ext cx="2303013" cy="2303013"/>
            </a:xfrm>
            <a:prstGeom prst="ellipse">
              <a:avLst/>
            </a:prstGeom>
            <a:ln w="38100">
              <a:solidFill>
                <a:srgbClr val="7030A0"/>
              </a:solidFill>
            </a:ln>
          </p:spPr>
        </p:pic>
        <p:sp>
          <p:nvSpPr>
            <p:cNvPr id="97" name="文字方塊 96">
              <a:extLst>
                <a:ext uri="{FF2B5EF4-FFF2-40B4-BE49-F238E27FC236}">
                  <a16:creationId xmlns:a16="http://schemas.microsoft.com/office/drawing/2014/main" id="{10E46933-C430-D44D-A852-12D890A14C67}"/>
                </a:ext>
              </a:extLst>
            </p:cNvPr>
            <p:cNvSpPr txBox="1"/>
            <p:nvPr/>
          </p:nvSpPr>
          <p:spPr>
            <a:xfrm>
              <a:off x="9219216" y="11382484"/>
              <a:ext cx="292656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105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到 設定</a:t>
              </a:r>
              <a:r>
                <a:rPr kumimoji="1" lang="en-US" altLang="zh-TW" sz="105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&gt;</a:t>
              </a:r>
              <a:r>
                <a:rPr kumimoji="1" lang="zh-CN" altLang="en-US" sz="105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文件</a:t>
              </a:r>
              <a:r>
                <a:rPr kumimoji="1" lang="zh-TW" altLang="en-US" sz="105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 裡，選擇你習慣的預設開啟方式吧！</a:t>
              </a:r>
            </a:p>
          </p:txBody>
        </p:sp>
        <p:pic>
          <p:nvPicPr>
            <p:cNvPr id="98" name="圖片 97">
              <a:extLst>
                <a:ext uri="{FF2B5EF4-FFF2-40B4-BE49-F238E27FC236}">
                  <a16:creationId xmlns:a16="http://schemas.microsoft.com/office/drawing/2014/main" id="{A11C4C5B-AF94-8B42-9E21-320FEA886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94731" y="7353979"/>
              <a:ext cx="939800" cy="939800"/>
            </a:xfrm>
            <a:prstGeom prst="ellipse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99" name="矩形 98">
              <a:extLst>
                <a:ext uri="{FF2B5EF4-FFF2-40B4-BE49-F238E27FC236}">
                  <a16:creationId xmlns:a16="http://schemas.microsoft.com/office/drawing/2014/main" id="{27B896B0-EF82-ED43-9271-200EA38B6FB9}"/>
                </a:ext>
              </a:extLst>
            </p:cNvPr>
            <p:cNvSpPr/>
            <p:nvPr/>
          </p:nvSpPr>
          <p:spPr>
            <a:xfrm>
              <a:off x="8955068" y="7622875"/>
              <a:ext cx="2593017" cy="338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zh-TW" altLang="en-US" sz="1050">
                  <a:latin typeface="+mn-lt"/>
                  <a:ea typeface="+mn-ea"/>
                  <a:cs typeface="+mn-ea"/>
                  <a:sym typeface="+mn-lt"/>
                </a:rPr>
                <a:t>檔案即時同步並回存至</a:t>
              </a:r>
              <a:r>
                <a:rPr kumimoji="1" lang="en-US" altLang="zh-TW" sz="1050">
                  <a:latin typeface="+mn-lt"/>
                  <a:ea typeface="+mn-ea"/>
                  <a:cs typeface="+mn-ea"/>
                  <a:sym typeface="+mn-lt"/>
                </a:rPr>
                <a:t>NAS</a:t>
              </a:r>
              <a:r>
                <a:rPr kumimoji="1" lang="zh-CN" altLang="en-US" sz="1050">
                  <a:latin typeface="+mn-lt"/>
                  <a:ea typeface="+mn-ea"/>
                  <a:cs typeface="+mn-ea"/>
                  <a:sym typeface="+mn-lt"/>
                </a:rPr>
                <a:t>中</a:t>
              </a:r>
              <a:endParaRPr kumimoji="1" lang="zh-TW" altLang="en-US" sz="105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0" name="矩形: 圓角 21">
              <a:extLst>
                <a:ext uri="{FF2B5EF4-FFF2-40B4-BE49-F238E27FC236}">
                  <a16:creationId xmlns:a16="http://schemas.microsoft.com/office/drawing/2014/main" id="{56651623-99FD-1544-8871-2EFA7339CFC7}"/>
                </a:ext>
              </a:extLst>
            </p:cNvPr>
            <p:cNvSpPr/>
            <p:nvPr/>
          </p:nvSpPr>
          <p:spPr>
            <a:xfrm>
              <a:off x="9219216" y="8528444"/>
              <a:ext cx="3204521" cy="430981"/>
            </a:xfrm>
            <a:prstGeom prst="roundRect">
              <a:avLst>
                <a:gd name="adj" fmla="val 8066"/>
              </a:avLst>
            </a:prstGeom>
            <a:blipFill dpi="0"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cs typeface="+mn-ea"/>
                <a:sym typeface="+mn-lt"/>
              </a:endParaRPr>
            </a:p>
          </p:txBody>
        </p:sp>
        <p:pic>
          <p:nvPicPr>
            <p:cNvPr id="101" name="圖片 100">
              <a:extLst>
                <a:ext uri="{FF2B5EF4-FFF2-40B4-BE49-F238E27FC236}">
                  <a16:creationId xmlns:a16="http://schemas.microsoft.com/office/drawing/2014/main" id="{DBE890F1-F189-B743-BD5D-90F8794A80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98243" y="8217730"/>
              <a:ext cx="939800" cy="939800"/>
            </a:xfrm>
            <a:prstGeom prst="ellipse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102" name="矩形 101">
              <a:extLst>
                <a:ext uri="{FF2B5EF4-FFF2-40B4-BE49-F238E27FC236}">
                  <a16:creationId xmlns:a16="http://schemas.microsoft.com/office/drawing/2014/main" id="{20E07323-921D-AD47-8FDD-98BF93B7BF6E}"/>
                </a:ext>
              </a:extLst>
            </p:cNvPr>
            <p:cNvSpPr/>
            <p:nvPr/>
          </p:nvSpPr>
          <p:spPr>
            <a:xfrm>
              <a:off x="9513902" y="8557686"/>
              <a:ext cx="1682512" cy="338555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kumimoji="1" lang="zh-TW" altLang="en-US" sz="1050">
                  <a:latin typeface="+mn-lt"/>
                  <a:ea typeface="+mn-ea"/>
                  <a:cs typeface="+mn-ea"/>
                  <a:sym typeface="+mn-lt"/>
                </a:rPr>
                <a:t>支援多人線上編輯</a:t>
              </a:r>
              <a:endParaRPr kumimoji="1" lang="en-US" altLang="zh-TW" sz="105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4" name="矩形: 圓角 17">
            <a:extLst>
              <a:ext uri="{FF2B5EF4-FFF2-40B4-BE49-F238E27FC236}">
                <a16:creationId xmlns:a16="http://schemas.microsoft.com/office/drawing/2014/main" id="{43999FFC-3554-4AA7-B1A8-12A629728DE1}"/>
              </a:ext>
            </a:extLst>
          </p:cNvPr>
          <p:cNvSpPr/>
          <p:nvPr/>
        </p:nvSpPr>
        <p:spPr>
          <a:xfrm>
            <a:off x="1071771" y="4324880"/>
            <a:ext cx="2648225" cy="323236"/>
          </a:xfrm>
          <a:prstGeom prst="roundRect">
            <a:avLst>
              <a:gd name="adj" fmla="val 806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bg2"/>
              </a:solidFill>
              <a:cs typeface="+mn-ea"/>
              <a:sym typeface="+mn-lt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4268913C-C80E-40DA-81A0-B014ECB8A1B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3857" y="1387310"/>
            <a:ext cx="551614" cy="551614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E58052DB-3D53-46D2-930B-7B559A7088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0812" y="1420383"/>
            <a:ext cx="1351165" cy="518540"/>
          </a:xfrm>
          <a:prstGeom prst="rect">
            <a:avLst/>
          </a:prstGeom>
        </p:spPr>
      </p:pic>
      <p:grpSp>
        <p:nvGrpSpPr>
          <p:cNvPr id="28" name="群組 27">
            <a:extLst>
              <a:ext uri="{FF2B5EF4-FFF2-40B4-BE49-F238E27FC236}">
                <a16:creationId xmlns:a16="http://schemas.microsoft.com/office/drawing/2014/main" id="{9880E002-F6BE-4827-9485-4892277FB494}"/>
              </a:ext>
            </a:extLst>
          </p:cNvPr>
          <p:cNvGrpSpPr/>
          <p:nvPr/>
        </p:nvGrpSpPr>
        <p:grpSpPr>
          <a:xfrm>
            <a:off x="1341866" y="1423110"/>
            <a:ext cx="1670150" cy="551614"/>
            <a:chOff x="1502580" y="2957023"/>
            <a:chExt cx="1576550" cy="520700"/>
          </a:xfrm>
        </p:grpSpPr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3EF9040D-0A46-438C-B34F-67A0F880D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2580" y="2957023"/>
              <a:ext cx="520700" cy="520700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116DD54F-1F95-4299-B7C0-B56191C8E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8430" y="2957023"/>
              <a:ext cx="520700" cy="520700"/>
            </a:xfrm>
            <a:prstGeom prst="rect">
              <a:avLst/>
            </a:prstGeom>
          </p:spPr>
        </p:pic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22BFE1B7-6960-4AB9-A35D-C836C7C7A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1011" y="2966556"/>
              <a:ext cx="499688" cy="499688"/>
            </a:xfrm>
            <a:prstGeom prst="rect">
              <a:avLst/>
            </a:prstGeom>
          </p:spPr>
        </p:pic>
      </p:grpSp>
      <p:pic>
        <p:nvPicPr>
          <p:cNvPr id="32" name="圖片 31">
            <a:extLst>
              <a:ext uri="{FF2B5EF4-FFF2-40B4-BE49-F238E27FC236}">
                <a16:creationId xmlns:a16="http://schemas.microsoft.com/office/drawing/2014/main" id="{0E5957FC-5A3F-4815-8823-9A2038DF48D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712" y="4139146"/>
            <a:ext cx="704850" cy="704850"/>
          </a:xfrm>
          <a:prstGeom prst="ellipse">
            <a:avLst/>
          </a:prstGeom>
          <a:ln w="31750">
            <a:gradFill>
              <a:gsLst>
                <a:gs pos="0">
                  <a:srgbClr val="3FBAFD"/>
                </a:gs>
                <a:gs pos="100000">
                  <a:srgbClr val="01DEE7"/>
                </a:gs>
              </a:gsLst>
              <a:lin ang="5400000" scaled="1"/>
            </a:gradFill>
          </a:ln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EE424DF6-5E80-461B-95B8-0ADBFA51FCFD}"/>
              </a:ext>
            </a:extLst>
          </p:cNvPr>
          <p:cNvSpPr/>
          <p:nvPr/>
        </p:nvSpPr>
        <p:spPr>
          <a:xfrm>
            <a:off x="1136965" y="4340819"/>
            <a:ext cx="18582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Save to NAS in real time</a:t>
            </a:r>
            <a:endParaRPr lang="zh-CN" altLang="en-US" sz="12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4" name="矩形: 圓角 21">
            <a:extLst>
              <a:ext uri="{FF2B5EF4-FFF2-40B4-BE49-F238E27FC236}">
                <a16:creationId xmlns:a16="http://schemas.microsoft.com/office/drawing/2014/main" id="{1C1209FE-E9ED-4EF5-809D-A47D141059D3}"/>
              </a:ext>
            </a:extLst>
          </p:cNvPr>
          <p:cNvSpPr/>
          <p:nvPr/>
        </p:nvSpPr>
        <p:spPr>
          <a:xfrm>
            <a:off x="4625677" y="4347875"/>
            <a:ext cx="2403391" cy="323236"/>
          </a:xfrm>
          <a:prstGeom prst="roundRect">
            <a:avLst>
              <a:gd name="adj" fmla="val 806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bg2"/>
              </a:solidFill>
              <a:cs typeface="+mn-ea"/>
              <a:sym typeface="+mn-lt"/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07FB1888-3119-4F6F-8695-785C17A5397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9947" y="4114839"/>
            <a:ext cx="704850" cy="704850"/>
          </a:xfrm>
          <a:prstGeom prst="ellipse">
            <a:avLst/>
          </a:prstGeom>
          <a:ln w="31750">
            <a:gradFill>
              <a:gsLst>
                <a:gs pos="0">
                  <a:srgbClr val="3FBAFD"/>
                </a:gs>
                <a:gs pos="100000">
                  <a:srgbClr val="01DEE7"/>
                </a:gs>
              </a:gsLst>
              <a:lin ang="5400000" scaled="1"/>
            </a:gradFill>
          </a:ln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C1A73D1C-CAEC-4CE5-AEF5-62287A384266}"/>
              </a:ext>
            </a:extLst>
          </p:cNvPr>
          <p:cNvSpPr/>
          <p:nvPr/>
        </p:nvSpPr>
        <p:spPr>
          <a:xfrm>
            <a:off x="4778312" y="4369806"/>
            <a:ext cx="1802096" cy="276999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kumimoji="1" lang="zh-TW" altLang="en-US" sz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Multi-user online editing</a:t>
            </a:r>
            <a:endParaRPr lang="zh-TW" altLang="zh-TW" sz="12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7" name="圖形 36">
            <a:extLst>
              <a:ext uri="{FF2B5EF4-FFF2-40B4-BE49-F238E27FC236}">
                <a16:creationId xmlns:a16="http://schemas.microsoft.com/office/drawing/2014/main" id="{D426483D-88B4-46D3-B2D8-F6B7BCE2DF2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08519" y="1379197"/>
            <a:ext cx="916542" cy="916542"/>
          </a:xfrm>
          <a:prstGeom prst="rect">
            <a:avLst/>
          </a:prstGeom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id="{770E6C46-D2A3-422A-AAA4-A3F00FD6269B}"/>
              </a:ext>
            </a:extLst>
          </p:cNvPr>
          <p:cNvSpPr txBox="1"/>
          <p:nvPr/>
        </p:nvSpPr>
        <p:spPr>
          <a:xfrm>
            <a:off x="7162985" y="3763650"/>
            <a:ext cx="19146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05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Select the default open action based on your preference in Settings &gt; Documents.</a:t>
            </a:r>
            <a:endParaRPr lang="zh-TW" altLang="en-US" sz="105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3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A4828636-A38E-594E-81C8-A92576A36851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4" t="-965" b="-3557"/>
          <a:stretch/>
        </p:blipFill>
        <p:spPr>
          <a:xfrm>
            <a:off x="7259319" y="1768555"/>
            <a:ext cx="1699667" cy="1699667"/>
          </a:xfrm>
          <a:prstGeom prst="ellipse">
            <a:avLst/>
          </a:prstGeom>
          <a:ln w="38100">
            <a:solidFill>
              <a:srgbClr val="FFC000"/>
            </a:solidFill>
          </a:ln>
          <a:effectLst>
            <a:outerShdw blurRad="254000" dist="266700" dir="2340000" algn="t" rotWithShape="0">
              <a:prstClr val="black">
                <a:alpha val="2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692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4B800C-7AC8-470D-AB62-AC38368CE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58456"/>
            <a:ext cx="7670800" cy="1033922"/>
          </a:xfrm>
        </p:spPr>
        <p:txBody>
          <a:bodyPr>
            <a:normAutofit/>
          </a:bodyPr>
          <a:lstStyle/>
          <a:p>
            <a:pPr>
              <a:lnSpc>
                <a:spcPts val="3200"/>
              </a:lnSpc>
            </a:pPr>
            <a:r>
              <a:rPr lang="zh-TW" altLang="en-US" sz="2800">
                <a:latin typeface="+mn-lt"/>
                <a:ea typeface="+mn-ea"/>
                <a:cs typeface="+mn-ea"/>
                <a:sym typeface="+mn-lt"/>
              </a:rPr>
              <a:t>QTS / QuTS hero </a:t>
            </a:r>
            <a:r>
              <a:rPr lang="en-US" altLang="zh-TW" sz="2800">
                <a:latin typeface="+mn-lt"/>
                <a:ea typeface="+mn-ea"/>
                <a:cs typeface="+mn-ea"/>
                <a:sym typeface="+mn-lt"/>
              </a:rPr>
              <a:t>dual operating systems for  powerful and secure NAS applications services</a:t>
            </a:r>
            <a:endParaRPr lang="zh-TW" altLang="en-US" sz="28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F0AAE7F-8902-6445-A878-6B702FD65E72}"/>
              </a:ext>
            </a:extLst>
          </p:cNvPr>
          <p:cNvSpPr/>
          <p:nvPr/>
        </p:nvSpPr>
        <p:spPr>
          <a:xfrm>
            <a:off x="377432" y="1256152"/>
            <a:ext cx="8709418" cy="742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fontAlgn="base"/>
            <a:r>
              <a:rPr lang="en-US" altLang="zh-TW" sz="1370" b="1">
                <a:latin typeface="+mn-lt"/>
                <a:ea typeface="+mn-ea"/>
                <a:cs typeface="+mn-ea"/>
                <a:sym typeface="+mn-lt"/>
              </a:rPr>
              <a:t>The QTS operating system is preloaded by default.</a:t>
            </a:r>
            <a:r>
              <a:rPr lang="zh-TW" altLang="en-US" sz="1370" b="1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370" b="1">
                <a:latin typeface="+mn-lt"/>
                <a:ea typeface="+mn-ea"/>
                <a:cs typeface="+mn-ea"/>
                <a:sym typeface="+mn-lt"/>
              </a:rPr>
              <a:t>Businesses can switch to ZFS-based </a:t>
            </a:r>
            <a:r>
              <a:rPr lang="en-US" altLang="zh-TW" sz="1370" b="1" err="1">
                <a:latin typeface="+mn-lt"/>
                <a:ea typeface="+mn-ea"/>
                <a:cs typeface="+mn-ea"/>
                <a:sym typeface="+mn-lt"/>
              </a:rPr>
              <a:t>QuTS</a:t>
            </a:r>
            <a:r>
              <a:rPr lang="en-US" altLang="zh-TW" sz="1370" b="1">
                <a:latin typeface="+mn-lt"/>
                <a:ea typeface="+mn-ea"/>
                <a:cs typeface="+mn-ea"/>
                <a:sym typeface="+mn-lt"/>
              </a:rPr>
              <a:t> hero operating system with greater reliability based on the needs of different applications at any time.</a:t>
            </a:r>
            <a:endParaRPr lang="zh-TW" altLang="en-US" sz="1370" b="1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A2AD785-3703-2546-8FBF-ACEFB20D090B}"/>
              </a:ext>
            </a:extLst>
          </p:cNvPr>
          <p:cNvSpPr/>
          <p:nvPr/>
        </p:nvSpPr>
        <p:spPr>
          <a:xfrm>
            <a:off x="377432" y="1864189"/>
            <a:ext cx="2791168" cy="299383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1700"/>
              </a:lnSpc>
              <a:spcBef>
                <a:spcPts val="1200"/>
              </a:spcBef>
            </a:pPr>
            <a:r>
              <a:rPr lang="en-US" altLang="zh-TW" sz="1600">
                <a:latin typeface="+mn-lt"/>
                <a:ea typeface="+mn-ea"/>
                <a:cs typeface="+mn-ea"/>
                <a:sym typeface="+mn-lt"/>
              </a:rPr>
              <a:t>Attention</a:t>
            </a:r>
            <a:r>
              <a:rPr lang="zh-TW" altLang="en-US" sz="1600">
                <a:latin typeface="+mn-lt"/>
                <a:ea typeface="+mn-ea"/>
                <a:cs typeface="+mn-ea"/>
                <a:sym typeface="+mn-lt"/>
              </a:rPr>
              <a:t>：</a:t>
            </a:r>
            <a:br>
              <a:rPr lang="zh-TW" altLang="en-US">
                <a:latin typeface="+mn-lt"/>
                <a:ea typeface="+mn-ea"/>
                <a:cs typeface="+mn-ea"/>
                <a:sym typeface="+mn-lt"/>
              </a:rPr>
            </a:br>
            <a:r>
              <a:rPr lang="en-US" altLang="zh-TW" sz="1050">
                <a:latin typeface="+mn-lt"/>
                <a:ea typeface="+mn-ea"/>
                <a:cs typeface="+mn-ea"/>
                <a:sym typeface="+mn-lt"/>
              </a:rPr>
              <a:t>1. </a:t>
            </a:r>
            <a:r>
              <a:rPr lang="en-US" altLang="zh-TW" sz="105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Since QTS and </a:t>
            </a:r>
            <a:r>
              <a:rPr lang="en-US" altLang="zh-TW" sz="1050" err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QuTS</a:t>
            </a:r>
            <a:r>
              <a:rPr lang="en-US" altLang="zh-TW" sz="105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hero use different file systems, users must not insert the old hard disks between different operating systems to avoid data loss. </a:t>
            </a:r>
          </a:p>
          <a:p>
            <a:pPr>
              <a:lnSpc>
                <a:spcPts val="1700"/>
              </a:lnSpc>
              <a:spcBef>
                <a:spcPts val="1200"/>
              </a:spcBef>
            </a:pPr>
            <a:r>
              <a:rPr lang="en-US" altLang="zh-TW" sz="1050">
                <a:latin typeface="+mn-lt"/>
                <a:ea typeface="+mn-ea"/>
                <a:cs typeface="+mn-ea"/>
                <a:sym typeface="+mn-lt"/>
              </a:rPr>
              <a:t>2. When using </a:t>
            </a:r>
            <a:r>
              <a:rPr lang="en-US" altLang="zh-TW" sz="1050" err="1">
                <a:latin typeface="+mn-lt"/>
                <a:ea typeface="+mn-ea"/>
                <a:cs typeface="+mn-ea"/>
                <a:sym typeface="+mn-lt"/>
              </a:rPr>
              <a:t>QuTS</a:t>
            </a:r>
            <a:r>
              <a:rPr lang="zh-TW" altLang="en-US" sz="105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050">
                <a:latin typeface="+mn-lt"/>
                <a:ea typeface="+mn-ea"/>
                <a:cs typeface="+mn-ea"/>
                <a:sym typeface="+mn-lt"/>
              </a:rPr>
              <a:t>hero,</a:t>
            </a:r>
            <a:r>
              <a:rPr lang="zh-TW" altLang="en-US" sz="105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050">
                <a:latin typeface="+mn-lt"/>
                <a:ea typeface="+mn-ea"/>
                <a:cs typeface="+mn-ea"/>
                <a:sym typeface="+mn-lt"/>
              </a:rPr>
              <a:t>we recommend to use SSD as your system drives to gain better performance. </a:t>
            </a:r>
          </a:p>
          <a:p>
            <a:pPr marL="228600" indent="-228600">
              <a:lnSpc>
                <a:spcPts val="1700"/>
              </a:lnSpc>
              <a:spcBef>
                <a:spcPts val="600"/>
              </a:spcBef>
              <a:buFont typeface="+mj-lt"/>
              <a:buAutoNum type="alphaLcPeriod"/>
            </a:pPr>
            <a:r>
              <a:rPr lang="en" altLang="zh-TW" sz="1050">
                <a:latin typeface="+mn-lt"/>
                <a:ea typeface="+mn-ea"/>
                <a:cs typeface="+mn-ea"/>
                <a:sym typeface="+mn-lt"/>
              </a:rPr>
              <a:t>Hot swap drives by installing 2.5”  SATA SSD in two 3.5” drive bays</a:t>
            </a:r>
          </a:p>
          <a:p>
            <a:pPr marL="228600" indent="-228600">
              <a:lnSpc>
                <a:spcPts val="1700"/>
              </a:lnSpc>
              <a:spcBef>
                <a:spcPts val="600"/>
              </a:spcBef>
              <a:buFont typeface="+mj-lt"/>
              <a:buAutoNum type="alphaLcPeriod"/>
            </a:pPr>
            <a:r>
              <a:rPr lang="en" altLang="zh-TW" sz="1050">
                <a:latin typeface="+mn-lt"/>
                <a:ea typeface="+mn-ea"/>
                <a:cs typeface="+mn-ea"/>
                <a:sym typeface="+mn-lt"/>
              </a:rPr>
              <a:t>M.2 </a:t>
            </a:r>
            <a:r>
              <a:rPr lang="en" altLang="zh-TW" sz="1050" err="1">
                <a:latin typeface="+mn-lt"/>
                <a:ea typeface="+mn-ea"/>
                <a:cs typeface="+mn-ea"/>
                <a:sym typeface="+mn-lt"/>
              </a:rPr>
              <a:t>NVMe</a:t>
            </a:r>
            <a:r>
              <a:rPr lang="en" altLang="zh-TW" sz="1050">
                <a:latin typeface="+mn-lt"/>
                <a:ea typeface="+mn-ea"/>
                <a:cs typeface="+mn-ea"/>
                <a:sym typeface="+mn-lt"/>
              </a:rPr>
              <a:t> SSD slots on motherboard do not </a:t>
            </a:r>
            <a:r>
              <a:rPr lang="en" altLang="zh-TW" sz="1050" err="1">
                <a:latin typeface="+mn-lt"/>
                <a:ea typeface="+mn-ea"/>
                <a:cs typeface="+mn-ea"/>
                <a:sym typeface="+mn-lt"/>
              </a:rPr>
              <a:t>supprt</a:t>
            </a:r>
            <a:r>
              <a:rPr lang="en" altLang="zh-TW" sz="1050">
                <a:latin typeface="+mn-lt"/>
                <a:ea typeface="+mn-ea"/>
                <a:cs typeface="+mn-ea"/>
                <a:sym typeface="+mn-lt"/>
              </a:rPr>
              <a:t> hot-swapping</a:t>
            </a:r>
            <a:endParaRPr lang="zh-TW" altLang="en-US" sz="105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8ED899B7-D82E-2E45-9DF6-029ACB018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600" y="1860924"/>
            <a:ext cx="5575592" cy="3134825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58690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形 29">
            <a:extLst>
              <a:ext uri="{FF2B5EF4-FFF2-40B4-BE49-F238E27FC236}">
                <a16:creationId xmlns:a16="http://schemas.microsoft.com/office/drawing/2014/main" id="{76DBE4FD-A3F8-491B-A70F-369653728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60791" y="948931"/>
            <a:ext cx="6140210" cy="2464254"/>
          </a:xfrm>
          <a:prstGeom prst="rect">
            <a:avLst/>
          </a:prstGeom>
        </p:spPr>
      </p:pic>
      <p:grpSp>
        <p:nvGrpSpPr>
          <p:cNvPr id="27" name="群組 26">
            <a:extLst>
              <a:ext uri="{FF2B5EF4-FFF2-40B4-BE49-F238E27FC236}">
                <a16:creationId xmlns:a16="http://schemas.microsoft.com/office/drawing/2014/main" id="{A4AB8264-0ECE-4E33-B1F0-20877FF3A05F}"/>
              </a:ext>
            </a:extLst>
          </p:cNvPr>
          <p:cNvGrpSpPr/>
          <p:nvPr/>
        </p:nvGrpSpPr>
        <p:grpSpPr>
          <a:xfrm>
            <a:off x="4625111" y="3526445"/>
            <a:ext cx="4107656" cy="1566629"/>
            <a:chOff x="619126" y="4769160"/>
            <a:chExt cx="5476875" cy="2088839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6A87FF70-270D-4D58-97B2-DC54ADFF8DD2}"/>
                </a:ext>
              </a:extLst>
            </p:cNvPr>
            <p:cNvSpPr/>
            <p:nvPr/>
          </p:nvSpPr>
          <p:spPr>
            <a:xfrm>
              <a:off x="3344625" y="4769160"/>
              <a:ext cx="2751376" cy="208883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cs typeface="+mn-ea"/>
                <a:sym typeface="+mn-lt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0CA7A0A2-422D-4F77-981B-1614DD014C9B}"/>
                </a:ext>
              </a:extLst>
            </p:cNvPr>
            <p:cNvSpPr/>
            <p:nvPr/>
          </p:nvSpPr>
          <p:spPr>
            <a:xfrm>
              <a:off x="619126" y="4769160"/>
              <a:ext cx="5476875" cy="2088839"/>
            </a:xfrm>
            <a:prstGeom prst="rect">
              <a:avLst/>
            </a:prstGeom>
            <a:noFill/>
            <a:ln w="3810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cs typeface="+mn-ea"/>
                <a:sym typeface="+mn-lt"/>
              </a:endParaRP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95FE53FB-12F2-4319-9CA7-E15AD1994A2A}"/>
              </a:ext>
            </a:extLst>
          </p:cNvPr>
          <p:cNvGrpSpPr/>
          <p:nvPr/>
        </p:nvGrpSpPr>
        <p:grpSpPr>
          <a:xfrm>
            <a:off x="270380" y="3521463"/>
            <a:ext cx="4107656" cy="1566629"/>
            <a:chOff x="619126" y="4769160"/>
            <a:chExt cx="5476875" cy="2088839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A2C3C1CE-3B67-4AD6-8D1C-02241FA28589}"/>
                </a:ext>
              </a:extLst>
            </p:cNvPr>
            <p:cNvSpPr/>
            <p:nvPr/>
          </p:nvSpPr>
          <p:spPr>
            <a:xfrm>
              <a:off x="3344625" y="4769160"/>
              <a:ext cx="2751376" cy="208883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cs typeface="+mn-ea"/>
                <a:sym typeface="+mn-lt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2099C7-A7DB-4EAB-B890-0954EDDF8A8A}"/>
                </a:ext>
              </a:extLst>
            </p:cNvPr>
            <p:cNvSpPr/>
            <p:nvPr/>
          </p:nvSpPr>
          <p:spPr>
            <a:xfrm>
              <a:off x="619126" y="4769160"/>
              <a:ext cx="5476875" cy="2088839"/>
            </a:xfrm>
            <a:prstGeom prst="rect">
              <a:avLst/>
            </a:prstGeom>
            <a:noFill/>
            <a:ln w="3810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cs typeface="+mn-ea"/>
                <a:sym typeface="+mn-lt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A0B5353C-C924-47E2-A5FA-E5E9B5C1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1" y="157087"/>
            <a:ext cx="7429500" cy="8161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>
              <a:lnSpc>
                <a:spcPts val="3600"/>
              </a:lnSpc>
            </a:pPr>
            <a:r>
              <a:rPr lang="en-US" altLang="ja-JP" sz="2700" b="0" err="1">
                <a:latin typeface="+mn-lt"/>
                <a:ea typeface="+mn-ea"/>
                <a:cs typeface="+mn-ea"/>
                <a:sym typeface="+mn-lt"/>
              </a:rPr>
              <a:t>Qsync</a:t>
            </a:r>
            <a:r>
              <a:rPr lang="en-US" altLang="ja-JP" sz="2700" b="0">
                <a:latin typeface="+mn-lt"/>
                <a:ea typeface="+mn-ea"/>
                <a:cs typeface="+mn-ea"/>
                <a:sym typeface="+mn-lt"/>
              </a:rPr>
              <a:t> 5.0 – Cross-device file sync for individuals and teams</a:t>
            </a:r>
            <a:endParaRPr lang="en-US" sz="2700" b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矩形 2">
            <a:extLst>
              <a:ext uri="{FF2B5EF4-FFF2-40B4-BE49-F238E27FC236}">
                <a16:creationId xmlns:a16="http://schemas.microsoft.com/office/drawing/2014/main" id="{954B4A98-5D8D-4985-8876-9E697E0616ED}"/>
              </a:ext>
            </a:extLst>
          </p:cNvPr>
          <p:cNvSpPr/>
          <p:nvPr/>
        </p:nvSpPr>
        <p:spPr>
          <a:xfrm>
            <a:off x="2437099" y="3946050"/>
            <a:ext cx="1953026" cy="746358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r>
              <a:rPr lang="en-US" altLang="zh-TW" sz="1100">
                <a:latin typeface="+mn-lt"/>
                <a:ea typeface="+mn-ea"/>
                <a:cs typeface="+mn-ea"/>
                <a:sym typeface="+mn-lt"/>
              </a:rPr>
              <a:t>If you own many devices, any file changed on one device will be automatically synchronized with the others.</a:t>
            </a:r>
            <a:endParaRPr lang="en-US" altLang="zh-TW" sz="1100" b="1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矩形 2">
            <a:extLst>
              <a:ext uri="{FF2B5EF4-FFF2-40B4-BE49-F238E27FC236}">
                <a16:creationId xmlns:a16="http://schemas.microsoft.com/office/drawing/2014/main" id="{AF16A0DD-E297-4B0F-89C6-463F65DC4AC9}"/>
              </a:ext>
            </a:extLst>
          </p:cNvPr>
          <p:cNvSpPr/>
          <p:nvPr/>
        </p:nvSpPr>
        <p:spPr>
          <a:xfrm>
            <a:off x="6733679" y="3946050"/>
            <a:ext cx="1842091" cy="1038746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r>
              <a:rPr lang="en-US" altLang="zh-TW" sz="1050">
                <a:latin typeface="+mn-lt"/>
                <a:ea typeface="+mn-ea"/>
                <a:cs typeface="+mn-ea"/>
                <a:sym typeface="+mn-lt"/>
              </a:rPr>
              <a:t>For team works, any file changed will be automatically distributed to your teams’ devices, accelerating and streamlining your workflows.</a:t>
            </a:r>
            <a:endParaRPr lang="en-US" altLang="zh-TW" sz="1050" b="1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2" name="圖形 21">
            <a:extLst>
              <a:ext uri="{FF2B5EF4-FFF2-40B4-BE49-F238E27FC236}">
                <a16:creationId xmlns:a16="http://schemas.microsoft.com/office/drawing/2014/main" id="{933D5ABB-7766-4C57-A2B4-2076CAA9B6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0037" y="3739363"/>
            <a:ext cx="1877976" cy="1221285"/>
          </a:xfrm>
          <a:prstGeom prst="rect">
            <a:avLst/>
          </a:prstGeom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CB96A664-EA92-4908-8C3E-E9E28FBE78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45036" y="3584555"/>
            <a:ext cx="1604275" cy="145802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C58CDAA-A19D-1D40-B309-763CE619AF00}"/>
              </a:ext>
            </a:extLst>
          </p:cNvPr>
          <p:cNvSpPr/>
          <p:nvPr/>
        </p:nvSpPr>
        <p:spPr>
          <a:xfrm>
            <a:off x="251995" y="2840466"/>
            <a:ext cx="12127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>
                <a:solidFill>
                  <a:schemeClr val="accent4"/>
                </a:solidFill>
                <a:latin typeface="+mn-lt"/>
                <a:ea typeface="+mn-ea"/>
                <a:cs typeface="+mn-ea"/>
                <a:sym typeface="+mn-lt"/>
              </a:rPr>
              <a:t>Windows</a:t>
            </a:r>
            <a:r>
              <a:rPr lang="zh-TW" altLang="en-US" sz="1200">
                <a:solidFill>
                  <a:schemeClr val="accent4"/>
                </a:solidFill>
                <a:latin typeface="+mn-lt"/>
                <a:ea typeface="+mn-ea"/>
                <a:cs typeface="+mn-ea"/>
                <a:sym typeface="+mn-lt"/>
              </a:rPr>
              <a:t> </a:t>
            </a:r>
            <a:r>
              <a:rPr lang="en-US" altLang="zh-TW" sz="1200">
                <a:solidFill>
                  <a:schemeClr val="accent4"/>
                </a:solidFill>
                <a:latin typeface="+mn-lt"/>
                <a:ea typeface="+mn-ea"/>
                <a:cs typeface="+mn-ea"/>
                <a:sym typeface="+mn-lt"/>
              </a:rPr>
              <a:t>&amp;</a:t>
            </a:r>
            <a:r>
              <a:rPr lang="zh-TW" altLang="en-US" sz="1200">
                <a:solidFill>
                  <a:schemeClr val="accent4"/>
                </a:solidFill>
                <a:latin typeface="+mn-lt"/>
                <a:ea typeface="+mn-ea"/>
                <a:cs typeface="+mn-ea"/>
                <a:sym typeface="+mn-lt"/>
              </a:rPr>
              <a:t> </a:t>
            </a:r>
            <a:endParaRPr lang="en-US" altLang="zh-TW" sz="1200">
              <a:solidFill>
                <a:schemeClr val="accent4"/>
              </a:solidFill>
              <a:latin typeface="+mn-lt"/>
              <a:ea typeface="+mn-ea"/>
              <a:cs typeface="+mn-ea"/>
              <a:sym typeface="+mn-lt"/>
            </a:endParaRPr>
          </a:p>
          <a:p>
            <a:r>
              <a:rPr lang="en-US" altLang="zh-TW" sz="1200">
                <a:solidFill>
                  <a:schemeClr val="accent4"/>
                </a:solidFill>
                <a:latin typeface="+mn-lt"/>
                <a:ea typeface="+mn-ea"/>
                <a:cs typeface="+mn-ea"/>
                <a:sym typeface="+mn-lt"/>
              </a:rPr>
              <a:t>macOS</a:t>
            </a:r>
            <a:r>
              <a:rPr lang="zh-TW" altLang="en-US" sz="1200">
                <a:solidFill>
                  <a:schemeClr val="accent4"/>
                </a:solidFill>
                <a:latin typeface="+mn-lt"/>
                <a:ea typeface="+mn-ea"/>
                <a:cs typeface="+mn-ea"/>
                <a:sym typeface="+mn-lt"/>
              </a:rPr>
              <a:t> </a:t>
            </a:r>
            <a:endParaRPr lang="en-US" altLang="zh-TW" sz="1200">
              <a:solidFill>
                <a:schemeClr val="accent4"/>
              </a:solidFill>
              <a:latin typeface="+mn-lt"/>
              <a:ea typeface="+mn-ea"/>
              <a:cs typeface="+mn-ea"/>
              <a:sym typeface="+mn-lt"/>
            </a:endParaRPr>
          </a:p>
          <a:p>
            <a:r>
              <a:rPr lang="en-US" altLang="zh-TW" sz="1200">
                <a:solidFill>
                  <a:schemeClr val="accent4"/>
                </a:solidFill>
                <a:latin typeface="+mn-lt"/>
                <a:ea typeface="+mn-ea"/>
                <a:cs typeface="+mn-ea"/>
                <a:sym typeface="+mn-lt"/>
              </a:rPr>
              <a:t>Space-Saving Mode!</a:t>
            </a:r>
            <a:endParaRPr lang="zh-TW" altLang="en-US" sz="12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0A302689-1581-0C4A-BD5C-F1774EB6272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6979" y="2905134"/>
            <a:ext cx="3015520" cy="701805"/>
          </a:xfrm>
          <a:prstGeom prst="roundRect">
            <a:avLst>
              <a:gd name="adj" fmla="val 3292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07625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A3ABB146-378A-4E0D-A053-F59E77AE43D4}"/>
              </a:ext>
            </a:extLst>
          </p:cNvPr>
          <p:cNvSpPr/>
          <p:nvPr/>
        </p:nvSpPr>
        <p:spPr>
          <a:xfrm>
            <a:off x="3304210" y="1845128"/>
            <a:ext cx="2394851" cy="3163173"/>
          </a:xfrm>
          <a:prstGeom prst="roundRect">
            <a:avLst>
              <a:gd name="adj" fmla="val 3376"/>
            </a:avLst>
          </a:prstGeom>
          <a:gradFill>
            <a:gsLst>
              <a:gs pos="0">
                <a:srgbClr val="F5FBFF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pic>
        <p:nvPicPr>
          <p:cNvPr id="175" name="圖片 174">
            <a:extLst>
              <a:ext uri="{FF2B5EF4-FFF2-40B4-BE49-F238E27FC236}">
                <a16:creationId xmlns:a16="http://schemas.microsoft.com/office/drawing/2014/main" id="{59200031-093F-4032-A540-46A70CF18E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465329" y="2088352"/>
            <a:ext cx="1319495" cy="824683"/>
          </a:xfrm>
          <a:prstGeom prst="rect">
            <a:avLst/>
          </a:prstGeom>
        </p:spPr>
      </p:pic>
      <p:sp>
        <p:nvSpPr>
          <p:cNvPr id="167" name="矩形: 圓角 166">
            <a:extLst>
              <a:ext uri="{FF2B5EF4-FFF2-40B4-BE49-F238E27FC236}">
                <a16:creationId xmlns:a16="http://schemas.microsoft.com/office/drawing/2014/main" id="{07094414-DE19-4177-94AD-5191EFA9EA8F}"/>
              </a:ext>
            </a:extLst>
          </p:cNvPr>
          <p:cNvSpPr/>
          <p:nvPr/>
        </p:nvSpPr>
        <p:spPr>
          <a:xfrm>
            <a:off x="774855" y="1852132"/>
            <a:ext cx="2394851" cy="3163173"/>
          </a:xfrm>
          <a:prstGeom prst="roundRect">
            <a:avLst>
              <a:gd name="adj" fmla="val 3376"/>
            </a:avLst>
          </a:prstGeom>
          <a:gradFill>
            <a:gsLst>
              <a:gs pos="0">
                <a:srgbClr val="F5FBFF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pic>
        <p:nvPicPr>
          <p:cNvPr id="166" name="圖片 165">
            <a:extLst>
              <a:ext uri="{FF2B5EF4-FFF2-40B4-BE49-F238E27FC236}">
                <a16:creationId xmlns:a16="http://schemas.microsoft.com/office/drawing/2014/main" id="{CAF48D4C-B526-453A-99E4-C3895C403F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40539" y="2043391"/>
            <a:ext cx="1453148" cy="908217"/>
          </a:xfrm>
          <a:prstGeom prst="rect">
            <a:avLst/>
          </a:prstGeom>
        </p:spPr>
      </p:pic>
      <p:pic>
        <p:nvPicPr>
          <p:cNvPr id="168" name="圖片 167">
            <a:extLst>
              <a:ext uri="{FF2B5EF4-FFF2-40B4-BE49-F238E27FC236}">
                <a16:creationId xmlns:a16="http://schemas.microsoft.com/office/drawing/2014/main" id="{052B6F50-3B90-484B-A707-EC9CE71831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89882" y="3498631"/>
            <a:ext cx="1400451" cy="87528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E7A61FB-0746-4080-8E54-5CFF8D8B2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b="0">
                <a:latin typeface="+mn-lt"/>
                <a:ea typeface="+mn-ea"/>
                <a:cs typeface="+mn-ea"/>
                <a:sym typeface="+mn-lt"/>
              </a:rPr>
              <a:t>Complete backup with 3-2-1 </a:t>
            </a:r>
            <a:r>
              <a:rPr lang="en-US" altLang="zh-TW" sz="3200" b="0">
                <a:latin typeface="+mn-lt"/>
                <a:ea typeface="+mn-ea"/>
                <a:cs typeface="+mn-ea"/>
                <a:sym typeface="+mn-lt"/>
              </a:rPr>
              <a:t>HBS 3</a:t>
            </a:r>
            <a:endParaRPr lang="zh-TW" altLang="en-US" sz="3200" b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26331DD1-18DD-4546-A651-D303F95E84C0}"/>
              </a:ext>
            </a:extLst>
          </p:cNvPr>
          <p:cNvSpPr/>
          <p:nvPr/>
        </p:nvSpPr>
        <p:spPr>
          <a:xfrm>
            <a:off x="5833565" y="1845128"/>
            <a:ext cx="2585039" cy="3163173"/>
          </a:xfrm>
          <a:prstGeom prst="roundRect">
            <a:avLst>
              <a:gd name="adj" fmla="val 3376"/>
            </a:avLst>
          </a:prstGeom>
          <a:gradFill>
            <a:gsLst>
              <a:gs pos="0">
                <a:srgbClr val="F5FBFF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pic>
        <p:nvPicPr>
          <p:cNvPr id="40" name="Picture 6" descr="ãwindowsãçåçæå°çµæ">
            <a:extLst>
              <a:ext uri="{FF2B5EF4-FFF2-40B4-BE49-F238E27FC236}">
                <a16:creationId xmlns:a16="http://schemas.microsoft.com/office/drawing/2014/main" id="{F6205F42-E70E-4B0F-BAA1-1994A5757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3126" y="1947558"/>
            <a:ext cx="616759" cy="61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ç¸éåç">
            <a:extLst>
              <a:ext uri="{FF2B5EF4-FFF2-40B4-BE49-F238E27FC236}">
                <a16:creationId xmlns:a16="http://schemas.microsoft.com/office/drawing/2014/main" id="{8AD7EB05-2D38-4FC7-BA06-E15E736E9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7185" y="3076734"/>
            <a:ext cx="616759" cy="46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ãubuntuãçåçæå°çµæ">
            <a:extLst>
              <a:ext uri="{FF2B5EF4-FFF2-40B4-BE49-F238E27FC236}">
                <a16:creationId xmlns:a16="http://schemas.microsoft.com/office/drawing/2014/main" id="{CADAA71E-72FA-4AE7-B704-0B27351D9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755" y="3958207"/>
            <a:ext cx="536739" cy="55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文字方塊 44">
            <a:extLst>
              <a:ext uri="{FF2B5EF4-FFF2-40B4-BE49-F238E27FC236}">
                <a16:creationId xmlns:a16="http://schemas.microsoft.com/office/drawing/2014/main" id="{8BEC99C7-C344-4460-A14A-01D6C80CEF7E}"/>
              </a:ext>
            </a:extLst>
          </p:cNvPr>
          <p:cNvSpPr txBox="1"/>
          <p:nvPr/>
        </p:nvSpPr>
        <p:spPr>
          <a:xfrm>
            <a:off x="4294737" y="4641605"/>
            <a:ext cx="1418333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b="1">
                <a:latin typeface="+mn-lt"/>
                <a:ea typeface="+mn-ea"/>
                <a:cs typeface="+mn-ea"/>
                <a:sym typeface="+mn-lt"/>
              </a:rPr>
              <a:t>Access</a:t>
            </a:r>
            <a:r>
              <a:rPr lang="zh-TW" altLang="en-US" sz="900" b="1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900" b="1">
                <a:latin typeface="+mn-lt"/>
                <a:ea typeface="+mn-ea"/>
                <a:cs typeface="+mn-ea"/>
                <a:sym typeface="+mn-lt"/>
              </a:rPr>
              <a:t>from</a:t>
            </a:r>
            <a:r>
              <a:rPr lang="zh-TW" altLang="en-US" sz="900" b="1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900" b="1">
                <a:latin typeface="+mn-lt"/>
                <a:ea typeface="+mn-ea"/>
                <a:cs typeface="+mn-ea"/>
                <a:sym typeface="+mn-lt"/>
              </a:rPr>
              <a:t>Cloud</a:t>
            </a:r>
            <a:endParaRPr lang="zh-TW" altLang="en-US" sz="900" b="1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84C922F8-F264-42AB-9FCB-034EE1D477BF}"/>
              </a:ext>
            </a:extLst>
          </p:cNvPr>
          <p:cNvSpPr txBox="1"/>
          <p:nvPr/>
        </p:nvSpPr>
        <p:spPr>
          <a:xfrm>
            <a:off x="3461359" y="3056892"/>
            <a:ext cx="1891634" cy="207749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900" b="1">
                <a:latin typeface="+mn-lt"/>
                <a:ea typeface="+mn-ea"/>
                <a:cs typeface="+mn-ea"/>
                <a:sym typeface="+mn-lt"/>
              </a:rPr>
              <a:t>File Station with</a:t>
            </a:r>
            <a:r>
              <a:rPr lang="zh-TW" altLang="en-US" sz="900" b="1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900" b="1" err="1">
                <a:latin typeface="+mn-lt"/>
                <a:ea typeface="+mn-ea"/>
                <a:cs typeface="+mn-ea"/>
                <a:sym typeface="+mn-lt"/>
              </a:rPr>
              <a:t>QuDedup</a:t>
            </a:r>
            <a:r>
              <a:rPr lang="en-US" altLang="zh-TW" sz="900" b="1">
                <a:latin typeface="+mn-lt"/>
                <a:ea typeface="+mn-ea"/>
                <a:cs typeface="+mn-ea"/>
                <a:sym typeface="+mn-lt"/>
              </a:rPr>
              <a:t> </a:t>
            </a:r>
          </a:p>
        </p:txBody>
      </p:sp>
      <p:sp>
        <p:nvSpPr>
          <p:cNvPr id="50" name="矩形 34">
            <a:extLst>
              <a:ext uri="{FF2B5EF4-FFF2-40B4-BE49-F238E27FC236}">
                <a16:creationId xmlns:a16="http://schemas.microsoft.com/office/drawing/2014/main" id="{B0CCADA3-8145-4B5F-878C-519BCBED6514}"/>
              </a:ext>
            </a:extLst>
          </p:cNvPr>
          <p:cNvSpPr/>
          <p:nvPr/>
        </p:nvSpPr>
        <p:spPr>
          <a:xfrm>
            <a:off x="1048486" y="1142991"/>
            <a:ext cx="4231727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5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HBS 3 (Hybrid Backup Sync 3)</a:t>
            </a:r>
            <a:endParaRPr lang="zh-TW" altLang="en-US" sz="1250" b="1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56" name="直線單箭頭接點 55">
            <a:extLst>
              <a:ext uri="{FF2B5EF4-FFF2-40B4-BE49-F238E27FC236}">
                <a16:creationId xmlns:a16="http://schemas.microsoft.com/office/drawing/2014/main" id="{8AE9E2D1-80BA-4EEC-A967-D151C89476FF}"/>
              </a:ext>
            </a:extLst>
          </p:cNvPr>
          <p:cNvCxnSpPr>
            <a:cxnSpLocks/>
          </p:cNvCxnSpPr>
          <p:nvPr/>
        </p:nvCxnSpPr>
        <p:spPr>
          <a:xfrm>
            <a:off x="2525885" y="2392879"/>
            <a:ext cx="997905" cy="0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圖形 56">
            <a:extLst>
              <a:ext uri="{FF2B5EF4-FFF2-40B4-BE49-F238E27FC236}">
                <a16:creationId xmlns:a16="http://schemas.microsoft.com/office/drawing/2014/main" id="{2AE83B03-8F00-423F-9322-6F5BDD71E0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69176" y="2157359"/>
            <a:ext cx="202029" cy="6285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FDE02164-B0ED-422D-9317-82FD8FCE5FA5}"/>
              </a:ext>
            </a:extLst>
          </p:cNvPr>
          <p:cNvCxnSpPr>
            <a:cxnSpLocks/>
          </p:cNvCxnSpPr>
          <p:nvPr/>
        </p:nvCxnSpPr>
        <p:spPr>
          <a:xfrm>
            <a:off x="2009712" y="3017400"/>
            <a:ext cx="0" cy="531066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1620000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: 圓角 62">
            <a:extLst>
              <a:ext uri="{FF2B5EF4-FFF2-40B4-BE49-F238E27FC236}">
                <a16:creationId xmlns:a16="http://schemas.microsoft.com/office/drawing/2014/main" id="{5553B719-44B2-4680-86A3-7234D376B2B6}"/>
              </a:ext>
            </a:extLst>
          </p:cNvPr>
          <p:cNvSpPr/>
          <p:nvPr/>
        </p:nvSpPr>
        <p:spPr>
          <a:xfrm>
            <a:off x="2649163" y="2095783"/>
            <a:ext cx="823224" cy="185631"/>
          </a:xfrm>
          <a:prstGeom prst="roundRect">
            <a:avLst>
              <a:gd name="adj" fmla="val 33459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6279F4BD-4A61-4343-B303-585F626FC3AE}"/>
              </a:ext>
            </a:extLst>
          </p:cNvPr>
          <p:cNvSpPr txBox="1"/>
          <p:nvPr/>
        </p:nvSpPr>
        <p:spPr>
          <a:xfrm>
            <a:off x="2410465" y="2074011"/>
            <a:ext cx="1292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Backup/Restore</a:t>
            </a:r>
            <a:endParaRPr lang="zh-TW" altLang="en-US" sz="800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1847BE53-998C-42BA-94D1-B444A76D9E18}"/>
              </a:ext>
            </a:extLst>
          </p:cNvPr>
          <p:cNvCxnSpPr>
            <a:cxnSpLocks/>
          </p:cNvCxnSpPr>
          <p:nvPr/>
        </p:nvCxnSpPr>
        <p:spPr>
          <a:xfrm>
            <a:off x="4515453" y="2392879"/>
            <a:ext cx="573998" cy="0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圖形 69">
            <a:extLst>
              <a:ext uri="{FF2B5EF4-FFF2-40B4-BE49-F238E27FC236}">
                <a16:creationId xmlns:a16="http://schemas.microsoft.com/office/drawing/2014/main" id="{45D5ED61-E706-4F47-A35C-9884BDD56D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76838" y="2148662"/>
            <a:ext cx="450054" cy="450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圖形 70">
            <a:extLst>
              <a:ext uri="{FF2B5EF4-FFF2-40B4-BE49-F238E27FC236}">
                <a16:creationId xmlns:a16="http://schemas.microsoft.com/office/drawing/2014/main" id="{AC5C5CE0-94B0-4C4F-854E-1AACF5D935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25776" y="3445489"/>
            <a:ext cx="1559729" cy="6754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E697732A-6E4A-4CFB-B02A-F53FEF46BD4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673" y="3632652"/>
            <a:ext cx="382258" cy="382258"/>
          </a:xfrm>
          <a:prstGeom prst="rect">
            <a:avLst/>
          </a:prstGeom>
        </p:spPr>
      </p:pic>
      <p:pic>
        <p:nvPicPr>
          <p:cNvPr id="73" name="圖形 72">
            <a:extLst>
              <a:ext uri="{FF2B5EF4-FFF2-40B4-BE49-F238E27FC236}">
                <a16:creationId xmlns:a16="http://schemas.microsoft.com/office/drawing/2014/main" id="{50C8DEBA-D96E-489B-990B-23D36A9369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87186" y="3487289"/>
            <a:ext cx="202029" cy="6285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D5B8828E-3661-45A3-B97A-52FBCED72525}"/>
              </a:ext>
            </a:extLst>
          </p:cNvPr>
          <p:cNvSpPr/>
          <p:nvPr/>
        </p:nvSpPr>
        <p:spPr>
          <a:xfrm>
            <a:off x="4614919" y="3749504"/>
            <a:ext cx="545015" cy="240516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7A541569-9CC4-4AB3-A351-112B985F17B0}"/>
              </a:ext>
            </a:extLst>
          </p:cNvPr>
          <p:cNvSpPr txBox="1"/>
          <p:nvPr/>
        </p:nvSpPr>
        <p:spPr>
          <a:xfrm>
            <a:off x="4605313" y="3728710"/>
            <a:ext cx="526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.</a:t>
            </a:r>
            <a:r>
              <a:rPr lang="en-US" altLang="zh-TW" sz="1200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qdff</a:t>
            </a:r>
            <a:endParaRPr lang="zh-TW" altLang="en-US" sz="12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76" name="圖形 75">
            <a:extLst>
              <a:ext uri="{FF2B5EF4-FFF2-40B4-BE49-F238E27FC236}">
                <a16:creationId xmlns:a16="http://schemas.microsoft.com/office/drawing/2014/main" id="{43673905-4F31-4762-BB99-3BE2EED47E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08978" y="4515515"/>
            <a:ext cx="450054" cy="450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8" name="直線單箭頭接點 77">
            <a:extLst>
              <a:ext uri="{FF2B5EF4-FFF2-40B4-BE49-F238E27FC236}">
                <a16:creationId xmlns:a16="http://schemas.microsoft.com/office/drawing/2014/main" id="{D2613E25-6D74-452D-870C-799E12213B08}"/>
              </a:ext>
            </a:extLst>
          </p:cNvPr>
          <p:cNvCxnSpPr>
            <a:cxnSpLocks/>
          </p:cNvCxnSpPr>
          <p:nvPr/>
        </p:nvCxnSpPr>
        <p:spPr>
          <a:xfrm>
            <a:off x="4124005" y="4137442"/>
            <a:ext cx="0" cy="308832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2C50F5"/>
                </a:gs>
                <a:gs pos="83000">
                  <a:srgbClr val="0CE6C2"/>
                </a:gs>
              </a:gsLst>
              <a:lin ang="1620000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圖形 78">
            <a:extLst>
              <a:ext uri="{FF2B5EF4-FFF2-40B4-BE49-F238E27FC236}">
                <a16:creationId xmlns:a16="http://schemas.microsoft.com/office/drawing/2014/main" id="{DD9DCB33-F77D-4F6C-B04D-6AF9160027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426612" y="4140377"/>
            <a:ext cx="1339053" cy="753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4" name="矩形: 圓角 83">
            <a:extLst>
              <a:ext uri="{FF2B5EF4-FFF2-40B4-BE49-F238E27FC236}">
                <a16:creationId xmlns:a16="http://schemas.microsoft.com/office/drawing/2014/main" id="{CAD81311-83ED-47AA-A487-3F9C95EDB157}"/>
              </a:ext>
            </a:extLst>
          </p:cNvPr>
          <p:cNvSpPr/>
          <p:nvPr/>
        </p:nvSpPr>
        <p:spPr>
          <a:xfrm>
            <a:off x="7242872" y="4016715"/>
            <a:ext cx="545015" cy="240516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98" name="文字方塊 97">
            <a:extLst>
              <a:ext uri="{FF2B5EF4-FFF2-40B4-BE49-F238E27FC236}">
                <a16:creationId xmlns:a16="http://schemas.microsoft.com/office/drawing/2014/main" id="{04F31CEA-C992-42B8-A611-F24141FA1D1C}"/>
              </a:ext>
            </a:extLst>
          </p:cNvPr>
          <p:cNvSpPr txBox="1"/>
          <p:nvPr/>
        </p:nvSpPr>
        <p:spPr>
          <a:xfrm>
            <a:off x="7233265" y="3995920"/>
            <a:ext cx="526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.</a:t>
            </a:r>
            <a:r>
              <a:rPr lang="en-US" altLang="zh-TW" sz="1200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qdff</a:t>
            </a:r>
            <a:endParaRPr lang="zh-TW" altLang="en-US" sz="12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9" name="矩形: 圓角 98">
            <a:extLst>
              <a:ext uri="{FF2B5EF4-FFF2-40B4-BE49-F238E27FC236}">
                <a16:creationId xmlns:a16="http://schemas.microsoft.com/office/drawing/2014/main" id="{0B501B59-CE2B-49EA-A285-910F45082213}"/>
              </a:ext>
            </a:extLst>
          </p:cNvPr>
          <p:cNvSpPr/>
          <p:nvPr/>
        </p:nvSpPr>
        <p:spPr>
          <a:xfrm>
            <a:off x="7454683" y="2546194"/>
            <a:ext cx="898656" cy="212453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00" name="文字方塊 99">
            <a:extLst>
              <a:ext uri="{FF2B5EF4-FFF2-40B4-BE49-F238E27FC236}">
                <a16:creationId xmlns:a16="http://schemas.microsoft.com/office/drawing/2014/main" id="{22E8BF5B-3166-47C8-AF13-5F25BFB6AA52}"/>
              </a:ext>
            </a:extLst>
          </p:cNvPr>
          <p:cNvSpPr txBox="1"/>
          <p:nvPr/>
        </p:nvSpPr>
        <p:spPr>
          <a:xfrm>
            <a:off x="7779435" y="2546007"/>
            <a:ext cx="526675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Tokyo</a:t>
            </a:r>
            <a:endParaRPr lang="zh-TW" altLang="en-US" sz="900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01" name="圖形 100">
            <a:extLst>
              <a:ext uri="{FF2B5EF4-FFF2-40B4-BE49-F238E27FC236}">
                <a16:creationId xmlns:a16="http://schemas.microsoft.com/office/drawing/2014/main" id="{A4596CB6-D13C-4FDE-95F7-B557520956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403131" y="2187847"/>
            <a:ext cx="1339053" cy="753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" name="圖片 101">
            <a:extLst>
              <a:ext uri="{FF2B5EF4-FFF2-40B4-BE49-F238E27FC236}">
                <a16:creationId xmlns:a16="http://schemas.microsoft.com/office/drawing/2014/main" id="{6BF95859-D162-4F9D-A075-EFBD297633A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2750" y="2441310"/>
            <a:ext cx="382258" cy="3822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3" name="矩形: 圓角 102">
            <a:extLst>
              <a:ext uri="{FF2B5EF4-FFF2-40B4-BE49-F238E27FC236}">
                <a16:creationId xmlns:a16="http://schemas.microsoft.com/office/drawing/2014/main" id="{902582E7-677C-4064-A743-33A65D9BC0B8}"/>
              </a:ext>
            </a:extLst>
          </p:cNvPr>
          <p:cNvSpPr/>
          <p:nvPr/>
        </p:nvSpPr>
        <p:spPr>
          <a:xfrm>
            <a:off x="7219391" y="2064185"/>
            <a:ext cx="545015" cy="240516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A2975AB3-671D-4D74-8390-5A6B01D1E217}"/>
              </a:ext>
            </a:extLst>
          </p:cNvPr>
          <p:cNvSpPr txBox="1"/>
          <p:nvPr/>
        </p:nvSpPr>
        <p:spPr>
          <a:xfrm>
            <a:off x="7209785" y="2043391"/>
            <a:ext cx="526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.</a:t>
            </a:r>
            <a:r>
              <a:rPr lang="en-US" altLang="zh-TW" sz="1200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qdff</a:t>
            </a:r>
            <a:endParaRPr lang="zh-TW" altLang="en-US" sz="12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06" name="圖形 105">
            <a:extLst>
              <a:ext uri="{FF2B5EF4-FFF2-40B4-BE49-F238E27FC236}">
                <a16:creationId xmlns:a16="http://schemas.microsoft.com/office/drawing/2014/main" id="{57CC8DB6-718C-4EE9-B138-A9F70AC4EF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380842" y="3178660"/>
            <a:ext cx="1339053" cy="753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8" name="矩形: 圓角 107">
            <a:extLst>
              <a:ext uri="{FF2B5EF4-FFF2-40B4-BE49-F238E27FC236}">
                <a16:creationId xmlns:a16="http://schemas.microsoft.com/office/drawing/2014/main" id="{1FB8E6C0-803C-4B97-9A63-980AFE7E153C}"/>
              </a:ext>
            </a:extLst>
          </p:cNvPr>
          <p:cNvSpPr/>
          <p:nvPr/>
        </p:nvSpPr>
        <p:spPr>
          <a:xfrm>
            <a:off x="7197103" y="3054997"/>
            <a:ext cx="545015" cy="240516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109" name="文字方塊 108">
            <a:extLst>
              <a:ext uri="{FF2B5EF4-FFF2-40B4-BE49-F238E27FC236}">
                <a16:creationId xmlns:a16="http://schemas.microsoft.com/office/drawing/2014/main" id="{46DAF8C1-B2C7-4BDB-A60B-DFFADD79A17E}"/>
              </a:ext>
            </a:extLst>
          </p:cNvPr>
          <p:cNvSpPr txBox="1"/>
          <p:nvPr/>
        </p:nvSpPr>
        <p:spPr>
          <a:xfrm>
            <a:off x="7187497" y="3034203"/>
            <a:ext cx="526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.</a:t>
            </a:r>
            <a:r>
              <a:rPr lang="en-US" altLang="zh-TW" sz="1200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qdff</a:t>
            </a:r>
            <a:endParaRPr lang="zh-TW" altLang="en-US" sz="12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14" name="接點: 肘形 113">
            <a:extLst>
              <a:ext uri="{FF2B5EF4-FFF2-40B4-BE49-F238E27FC236}">
                <a16:creationId xmlns:a16="http://schemas.microsoft.com/office/drawing/2014/main" id="{11B1E204-2DDF-489A-88FD-F5B2238834E3}"/>
              </a:ext>
            </a:extLst>
          </p:cNvPr>
          <p:cNvCxnSpPr>
            <a:cxnSpLocks/>
          </p:cNvCxnSpPr>
          <p:nvPr/>
        </p:nvCxnSpPr>
        <p:spPr>
          <a:xfrm>
            <a:off x="2566448" y="2626146"/>
            <a:ext cx="965618" cy="948069"/>
          </a:xfrm>
          <a:prstGeom prst="bentConnector3">
            <a:avLst>
              <a:gd name="adj1" fmla="val 50000"/>
            </a:avLst>
          </a:prstGeom>
          <a:ln w="63500">
            <a:gradFill>
              <a:gsLst>
                <a:gs pos="0">
                  <a:srgbClr val="3333FF"/>
                </a:gs>
                <a:gs pos="100000">
                  <a:srgbClr val="0CE6C2"/>
                </a:gs>
              </a:gsLst>
              <a:lin ang="5400000" scaled="1"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矩形: 圓角 114">
            <a:extLst>
              <a:ext uri="{FF2B5EF4-FFF2-40B4-BE49-F238E27FC236}">
                <a16:creationId xmlns:a16="http://schemas.microsoft.com/office/drawing/2014/main" id="{9C49BB45-F74D-4E59-B6BC-8A5893E2D477}"/>
              </a:ext>
            </a:extLst>
          </p:cNvPr>
          <p:cNvSpPr/>
          <p:nvPr/>
        </p:nvSpPr>
        <p:spPr>
          <a:xfrm>
            <a:off x="2777536" y="2906367"/>
            <a:ext cx="526675" cy="180759"/>
          </a:xfrm>
          <a:prstGeom prst="roundRect">
            <a:avLst>
              <a:gd name="adj" fmla="val 33459"/>
            </a:avLst>
          </a:prstGeom>
          <a:gradFill flip="none" rotWithShape="1">
            <a:gsLst>
              <a:gs pos="0">
                <a:srgbClr val="9A0000"/>
              </a:gs>
              <a:gs pos="100000">
                <a:srgbClr val="D00000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116" name="文字方塊 115">
            <a:extLst>
              <a:ext uri="{FF2B5EF4-FFF2-40B4-BE49-F238E27FC236}">
                <a16:creationId xmlns:a16="http://schemas.microsoft.com/office/drawing/2014/main" id="{ED6220CC-4430-4ADC-85DB-9973D2DA1281}"/>
              </a:ext>
            </a:extLst>
          </p:cNvPr>
          <p:cNvSpPr txBox="1"/>
          <p:nvPr/>
        </p:nvSpPr>
        <p:spPr>
          <a:xfrm>
            <a:off x="2707274" y="2881955"/>
            <a:ext cx="6943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TCP BBR</a:t>
            </a:r>
            <a:endParaRPr lang="zh-TW" altLang="en-US" sz="800" b="1" spc="-113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7" name="橢圓 116">
            <a:extLst>
              <a:ext uri="{FF2B5EF4-FFF2-40B4-BE49-F238E27FC236}">
                <a16:creationId xmlns:a16="http://schemas.microsoft.com/office/drawing/2014/main" id="{288B34C5-885B-4D52-84DE-E0AD7EE9F71A}"/>
              </a:ext>
            </a:extLst>
          </p:cNvPr>
          <p:cNvSpPr/>
          <p:nvPr/>
        </p:nvSpPr>
        <p:spPr>
          <a:xfrm>
            <a:off x="5516137" y="2522818"/>
            <a:ext cx="631402" cy="631402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1FACF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grpSp>
        <p:nvGrpSpPr>
          <p:cNvPr id="118" name="圖形 107">
            <a:extLst>
              <a:ext uri="{FF2B5EF4-FFF2-40B4-BE49-F238E27FC236}">
                <a16:creationId xmlns:a16="http://schemas.microsoft.com/office/drawing/2014/main" id="{84E88FD0-DA04-4797-9747-CFE2F70C4357}"/>
              </a:ext>
            </a:extLst>
          </p:cNvPr>
          <p:cNvGrpSpPr/>
          <p:nvPr/>
        </p:nvGrpSpPr>
        <p:grpSpPr>
          <a:xfrm>
            <a:off x="5674394" y="2608538"/>
            <a:ext cx="324745" cy="467229"/>
            <a:chOff x="5681591" y="3996458"/>
            <a:chExt cx="353664" cy="508836"/>
          </a:xfrm>
          <a:solidFill>
            <a:schemeClr val="bg1"/>
          </a:solidFill>
        </p:grpSpPr>
        <p:sp>
          <p:nvSpPr>
            <p:cNvPr id="119" name="手繪多邊形: 圖案 118">
              <a:extLst>
                <a:ext uri="{FF2B5EF4-FFF2-40B4-BE49-F238E27FC236}">
                  <a16:creationId xmlns:a16="http://schemas.microsoft.com/office/drawing/2014/main" id="{D63AD719-8ADE-48AC-8A89-753562A54EB5}"/>
                </a:ext>
              </a:extLst>
            </p:cNvPr>
            <p:cNvSpPr/>
            <p:nvPr/>
          </p:nvSpPr>
          <p:spPr>
            <a:xfrm>
              <a:off x="5681591" y="3996458"/>
              <a:ext cx="353664" cy="508836"/>
            </a:xfrm>
            <a:custGeom>
              <a:avLst/>
              <a:gdLst>
                <a:gd name="connsiteX0" fmla="*/ 0 w 353664"/>
                <a:gd name="connsiteY0" fmla="*/ 0 h 508836"/>
                <a:gd name="connsiteX1" fmla="*/ 0 w 353664"/>
                <a:gd name="connsiteY1" fmla="*/ 508837 h 508836"/>
                <a:gd name="connsiteX2" fmla="*/ 353664 w 353664"/>
                <a:gd name="connsiteY2" fmla="*/ 508837 h 508836"/>
                <a:gd name="connsiteX3" fmla="*/ 353664 w 353664"/>
                <a:gd name="connsiteY3" fmla="*/ 0 h 508836"/>
                <a:gd name="connsiteX4" fmla="*/ 0 w 353664"/>
                <a:gd name="connsiteY4" fmla="*/ 0 h 508836"/>
                <a:gd name="connsiteX5" fmla="*/ 328714 w 353664"/>
                <a:gd name="connsiteY5" fmla="*/ 10684 h 508836"/>
                <a:gd name="connsiteX6" fmla="*/ 341873 w 353664"/>
                <a:gd name="connsiteY6" fmla="*/ 23843 h 508836"/>
                <a:gd name="connsiteX7" fmla="*/ 328714 w 353664"/>
                <a:gd name="connsiteY7" fmla="*/ 37002 h 508836"/>
                <a:gd name="connsiteX8" fmla="*/ 315555 w 353664"/>
                <a:gd name="connsiteY8" fmla="*/ 23843 h 508836"/>
                <a:gd name="connsiteX9" fmla="*/ 328714 w 353664"/>
                <a:gd name="connsiteY9" fmla="*/ 10684 h 508836"/>
                <a:gd name="connsiteX10" fmla="*/ 25080 w 353664"/>
                <a:gd name="connsiteY10" fmla="*/ 10684 h 508836"/>
                <a:gd name="connsiteX11" fmla="*/ 38239 w 353664"/>
                <a:gd name="connsiteY11" fmla="*/ 23843 h 508836"/>
                <a:gd name="connsiteX12" fmla="*/ 25080 w 353664"/>
                <a:gd name="connsiteY12" fmla="*/ 37002 h 508836"/>
                <a:gd name="connsiteX13" fmla="*/ 11921 w 353664"/>
                <a:gd name="connsiteY13" fmla="*/ 23843 h 508836"/>
                <a:gd name="connsiteX14" fmla="*/ 25080 w 353664"/>
                <a:gd name="connsiteY14" fmla="*/ 10684 h 508836"/>
                <a:gd name="connsiteX15" fmla="*/ 25080 w 353664"/>
                <a:gd name="connsiteY15" fmla="*/ 498088 h 508836"/>
                <a:gd name="connsiteX16" fmla="*/ 11921 w 353664"/>
                <a:gd name="connsiteY16" fmla="*/ 484929 h 508836"/>
                <a:gd name="connsiteX17" fmla="*/ 25080 w 353664"/>
                <a:gd name="connsiteY17" fmla="*/ 471770 h 508836"/>
                <a:gd name="connsiteX18" fmla="*/ 38239 w 353664"/>
                <a:gd name="connsiteY18" fmla="*/ 484929 h 508836"/>
                <a:gd name="connsiteX19" fmla="*/ 25080 w 353664"/>
                <a:gd name="connsiteY19" fmla="*/ 498088 h 508836"/>
                <a:gd name="connsiteX20" fmla="*/ 74329 w 353664"/>
                <a:gd name="connsiteY20" fmla="*/ 491052 h 508836"/>
                <a:gd name="connsiteX21" fmla="*/ 65795 w 353664"/>
                <a:gd name="connsiteY21" fmla="*/ 487535 h 508836"/>
                <a:gd name="connsiteX22" fmla="*/ 18370 w 353664"/>
                <a:gd name="connsiteY22" fmla="*/ 440110 h 508836"/>
                <a:gd name="connsiteX23" fmla="*/ 14853 w 353664"/>
                <a:gd name="connsiteY23" fmla="*/ 431576 h 508836"/>
                <a:gd name="connsiteX24" fmla="*/ 14853 w 353664"/>
                <a:gd name="connsiteY24" fmla="*/ 315034 h 508836"/>
                <a:gd name="connsiteX25" fmla="*/ 23582 w 353664"/>
                <a:gd name="connsiteY25" fmla="*/ 303439 h 508836"/>
                <a:gd name="connsiteX26" fmla="*/ 44558 w 353664"/>
                <a:gd name="connsiteY26" fmla="*/ 268326 h 508836"/>
                <a:gd name="connsiteX27" fmla="*/ 14853 w 353664"/>
                <a:gd name="connsiteY27" fmla="*/ 174845 h 508836"/>
                <a:gd name="connsiteX28" fmla="*/ 15895 w 353664"/>
                <a:gd name="connsiteY28" fmla="*/ 156410 h 508836"/>
                <a:gd name="connsiteX29" fmla="*/ 29705 w 353664"/>
                <a:gd name="connsiteY29" fmla="*/ 107096 h 508836"/>
                <a:gd name="connsiteX30" fmla="*/ 24038 w 353664"/>
                <a:gd name="connsiteY30" fmla="*/ 69508 h 508836"/>
                <a:gd name="connsiteX31" fmla="*/ 34656 w 353664"/>
                <a:gd name="connsiteY31" fmla="*/ 46057 h 508836"/>
                <a:gd name="connsiteX32" fmla="*/ 60779 w 353664"/>
                <a:gd name="connsiteY32" fmla="*/ 29315 h 508836"/>
                <a:gd name="connsiteX33" fmla="*/ 88400 w 353664"/>
                <a:gd name="connsiteY33" fmla="*/ 30813 h 508836"/>
                <a:gd name="connsiteX34" fmla="*/ 94263 w 353664"/>
                <a:gd name="connsiteY34" fmla="*/ 35503 h 508836"/>
                <a:gd name="connsiteX35" fmla="*/ 176865 w 353664"/>
                <a:gd name="connsiteY35" fmla="*/ 12833 h 508836"/>
                <a:gd name="connsiteX36" fmla="*/ 337835 w 353664"/>
                <a:gd name="connsiteY36" fmla="*/ 156410 h 508836"/>
                <a:gd name="connsiteX37" fmla="*/ 338942 w 353664"/>
                <a:gd name="connsiteY37" fmla="*/ 174845 h 508836"/>
                <a:gd name="connsiteX38" fmla="*/ 288130 w 353664"/>
                <a:gd name="connsiteY38" fmla="*/ 292625 h 508836"/>
                <a:gd name="connsiteX39" fmla="*/ 284547 w 353664"/>
                <a:gd name="connsiteY39" fmla="*/ 303439 h 508836"/>
                <a:gd name="connsiteX40" fmla="*/ 324350 w 353664"/>
                <a:gd name="connsiteY40" fmla="*/ 336857 h 508836"/>
                <a:gd name="connsiteX41" fmla="*/ 326890 w 353664"/>
                <a:gd name="connsiteY41" fmla="*/ 336857 h 508836"/>
                <a:gd name="connsiteX42" fmla="*/ 338942 w 353664"/>
                <a:gd name="connsiteY42" fmla="*/ 348909 h 508836"/>
                <a:gd name="connsiteX43" fmla="*/ 338942 w 353664"/>
                <a:gd name="connsiteY43" fmla="*/ 431511 h 508836"/>
                <a:gd name="connsiteX44" fmla="*/ 335424 w 353664"/>
                <a:gd name="connsiteY44" fmla="*/ 440045 h 508836"/>
                <a:gd name="connsiteX45" fmla="*/ 288000 w 353664"/>
                <a:gd name="connsiteY45" fmla="*/ 487469 h 508836"/>
                <a:gd name="connsiteX46" fmla="*/ 279466 w 353664"/>
                <a:gd name="connsiteY46" fmla="*/ 490987 h 508836"/>
                <a:gd name="connsiteX47" fmla="*/ 74329 w 353664"/>
                <a:gd name="connsiteY47" fmla="*/ 490987 h 508836"/>
                <a:gd name="connsiteX48" fmla="*/ 328714 w 353664"/>
                <a:gd name="connsiteY48" fmla="*/ 498088 h 508836"/>
                <a:gd name="connsiteX49" fmla="*/ 315555 w 353664"/>
                <a:gd name="connsiteY49" fmla="*/ 484929 h 508836"/>
                <a:gd name="connsiteX50" fmla="*/ 328714 w 353664"/>
                <a:gd name="connsiteY50" fmla="*/ 471770 h 508836"/>
                <a:gd name="connsiteX51" fmla="*/ 341873 w 353664"/>
                <a:gd name="connsiteY51" fmla="*/ 484929 h 508836"/>
                <a:gd name="connsiteX52" fmla="*/ 328714 w 353664"/>
                <a:gd name="connsiteY52" fmla="*/ 498088 h 508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53664" h="508836">
                  <a:moveTo>
                    <a:pt x="0" y="0"/>
                  </a:moveTo>
                  <a:lnTo>
                    <a:pt x="0" y="508837"/>
                  </a:lnTo>
                  <a:lnTo>
                    <a:pt x="353664" y="508837"/>
                  </a:lnTo>
                  <a:lnTo>
                    <a:pt x="353664" y="0"/>
                  </a:lnTo>
                  <a:lnTo>
                    <a:pt x="0" y="0"/>
                  </a:lnTo>
                  <a:close/>
                  <a:moveTo>
                    <a:pt x="328714" y="10684"/>
                  </a:moveTo>
                  <a:cubicBezTo>
                    <a:pt x="336011" y="10684"/>
                    <a:pt x="341873" y="16612"/>
                    <a:pt x="341873" y="23843"/>
                  </a:cubicBezTo>
                  <a:cubicBezTo>
                    <a:pt x="341873" y="31139"/>
                    <a:pt x="335945" y="37002"/>
                    <a:pt x="328714" y="37002"/>
                  </a:cubicBezTo>
                  <a:cubicBezTo>
                    <a:pt x="321418" y="37002"/>
                    <a:pt x="315555" y="31073"/>
                    <a:pt x="315555" y="23843"/>
                  </a:cubicBezTo>
                  <a:cubicBezTo>
                    <a:pt x="315490" y="16612"/>
                    <a:pt x="321418" y="10684"/>
                    <a:pt x="328714" y="10684"/>
                  </a:cubicBezTo>
                  <a:close/>
                  <a:moveTo>
                    <a:pt x="25080" y="10684"/>
                  </a:moveTo>
                  <a:cubicBezTo>
                    <a:pt x="32376" y="10684"/>
                    <a:pt x="38239" y="16612"/>
                    <a:pt x="38239" y="23843"/>
                  </a:cubicBezTo>
                  <a:cubicBezTo>
                    <a:pt x="38239" y="31139"/>
                    <a:pt x="32311" y="37002"/>
                    <a:pt x="25080" y="37002"/>
                  </a:cubicBezTo>
                  <a:cubicBezTo>
                    <a:pt x="17784" y="37002"/>
                    <a:pt x="11921" y="31073"/>
                    <a:pt x="11921" y="23843"/>
                  </a:cubicBezTo>
                  <a:cubicBezTo>
                    <a:pt x="11856" y="16612"/>
                    <a:pt x="17784" y="10684"/>
                    <a:pt x="25080" y="10684"/>
                  </a:cubicBezTo>
                  <a:close/>
                  <a:moveTo>
                    <a:pt x="25080" y="498088"/>
                  </a:moveTo>
                  <a:cubicBezTo>
                    <a:pt x="17784" y="498088"/>
                    <a:pt x="11921" y="492160"/>
                    <a:pt x="11921" y="484929"/>
                  </a:cubicBezTo>
                  <a:cubicBezTo>
                    <a:pt x="11921" y="477633"/>
                    <a:pt x="17849" y="471770"/>
                    <a:pt x="25080" y="471770"/>
                  </a:cubicBezTo>
                  <a:cubicBezTo>
                    <a:pt x="32376" y="471770"/>
                    <a:pt x="38239" y="477698"/>
                    <a:pt x="38239" y="484929"/>
                  </a:cubicBezTo>
                  <a:cubicBezTo>
                    <a:pt x="38239" y="492225"/>
                    <a:pt x="32311" y="498088"/>
                    <a:pt x="25080" y="498088"/>
                  </a:cubicBezTo>
                  <a:close/>
                  <a:moveTo>
                    <a:pt x="74329" y="491052"/>
                  </a:moveTo>
                  <a:cubicBezTo>
                    <a:pt x="71137" y="491052"/>
                    <a:pt x="68075" y="489815"/>
                    <a:pt x="65795" y="487535"/>
                  </a:cubicBezTo>
                  <a:lnTo>
                    <a:pt x="18370" y="440110"/>
                  </a:lnTo>
                  <a:cubicBezTo>
                    <a:pt x="16090" y="437830"/>
                    <a:pt x="14853" y="434768"/>
                    <a:pt x="14853" y="431576"/>
                  </a:cubicBezTo>
                  <a:lnTo>
                    <a:pt x="14853" y="315034"/>
                  </a:lnTo>
                  <a:cubicBezTo>
                    <a:pt x="14853" y="309627"/>
                    <a:pt x="18436" y="304937"/>
                    <a:pt x="23582" y="303439"/>
                  </a:cubicBezTo>
                  <a:cubicBezTo>
                    <a:pt x="42604" y="298032"/>
                    <a:pt x="49705" y="275688"/>
                    <a:pt x="44558" y="268326"/>
                  </a:cubicBezTo>
                  <a:cubicBezTo>
                    <a:pt x="25862" y="241943"/>
                    <a:pt x="14853" y="209697"/>
                    <a:pt x="14853" y="174845"/>
                  </a:cubicBezTo>
                  <a:cubicBezTo>
                    <a:pt x="14853" y="168592"/>
                    <a:pt x="15244" y="162468"/>
                    <a:pt x="15895" y="156410"/>
                  </a:cubicBezTo>
                  <a:cubicBezTo>
                    <a:pt x="17849" y="138951"/>
                    <a:pt x="22605" y="122405"/>
                    <a:pt x="29705" y="107096"/>
                  </a:cubicBezTo>
                  <a:lnTo>
                    <a:pt x="24038" y="69508"/>
                  </a:lnTo>
                  <a:cubicBezTo>
                    <a:pt x="22670" y="60258"/>
                    <a:pt x="26839" y="51073"/>
                    <a:pt x="34656" y="46057"/>
                  </a:cubicBezTo>
                  <a:lnTo>
                    <a:pt x="60779" y="29315"/>
                  </a:lnTo>
                  <a:cubicBezTo>
                    <a:pt x="69378" y="23843"/>
                    <a:pt x="80452" y="24429"/>
                    <a:pt x="88400" y="30813"/>
                  </a:cubicBezTo>
                  <a:lnTo>
                    <a:pt x="94263" y="35503"/>
                  </a:lnTo>
                  <a:cubicBezTo>
                    <a:pt x="118431" y="21107"/>
                    <a:pt x="146703" y="12833"/>
                    <a:pt x="176865" y="12833"/>
                  </a:cubicBezTo>
                  <a:cubicBezTo>
                    <a:pt x="260118" y="12833"/>
                    <a:pt x="328649" y="75632"/>
                    <a:pt x="337835" y="156410"/>
                  </a:cubicBezTo>
                  <a:cubicBezTo>
                    <a:pt x="338551" y="162468"/>
                    <a:pt x="338942" y="168592"/>
                    <a:pt x="338942" y="174845"/>
                  </a:cubicBezTo>
                  <a:cubicBezTo>
                    <a:pt x="338942" y="221228"/>
                    <a:pt x="319399" y="263050"/>
                    <a:pt x="288130" y="292625"/>
                  </a:cubicBezTo>
                  <a:cubicBezTo>
                    <a:pt x="285199" y="295426"/>
                    <a:pt x="283831" y="299465"/>
                    <a:pt x="284547" y="303439"/>
                  </a:cubicBezTo>
                  <a:cubicBezTo>
                    <a:pt x="287869" y="322461"/>
                    <a:pt x="304416" y="336857"/>
                    <a:pt x="324350" y="336857"/>
                  </a:cubicBezTo>
                  <a:lnTo>
                    <a:pt x="326890" y="336857"/>
                  </a:lnTo>
                  <a:cubicBezTo>
                    <a:pt x="333535" y="336857"/>
                    <a:pt x="338942" y="342264"/>
                    <a:pt x="338942" y="348909"/>
                  </a:cubicBezTo>
                  <a:lnTo>
                    <a:pt x="338942" y="431511"/>
                  </a:lnTo>
                  <a:cubicBezTo>
                    <a:pt x="338942" y="434703"/>
                    <a:pt x="337704" y="437765"/>
                    <a:pt x="335424" y="440045"/>
                  </a:cubicBezTo>
                  <a:lnTo>
                    <a:pt x="288000" y="487469"/>
                  </a:lnTo>
                  <a:cubicBezTo>
                    <a:pt x="285720" y="489749"/>
                    <a:pt x="282658" y="490987"/>
                    <a:pt x="279466" y="490987"/>
                  </a:cubicBezTo>
                  <a:lnTo>
                    <a:pt x="74329" y="490987"/>
                  </a:lnTo>
                  <a:close/>
                  <a:moveTo>
                    <a:pt x="328714" y="498088"/>
                  </a:moveTo>
                  <a:cubicBezTo>
                    <a:pt x="321418" y="498088"/>
                    <a:pt x="315555" y="492160"/>
                    <a:pt x="315555" y="484929"/>
                  </a:cubicBezTo>
                  <a:cubicBezTo>
                    <a:pt x="315555" y="477633"/>
                    <a:pt x="321484" y="471770"/>
                    <a:pt x="328714" y="471770"/>
                  </a:cubicBezTo>
                  <a:cubicBezTo>
                    <a:pt x="336011" y="471770"/>
                    <a:pt x="341873" y="477698"/>
                    <a:pt x="341873" y="484929"/>
                  </a:cubicBezTo>
                  <a:cubicBezTo>
                    <a:pt x="341873" y="492225"/>
                    <a:pt x="335945" y="498088"/>
                    <a:pt x="328714" y="498088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0" name="手繪多邊形: 圖案 119">
              <a:extLst>
                <a:ext uri="{FF2B5EF4-FFF2-40B4-BE49-F238E27FC236}">
                  <a16:creationId xmlns:a16="http://schemas.microsoft.com/office/drawing/2014/main" id="{98724CBA-B085-4EBA-9517-67848B7B1E75}"/>
                </a:ext>
              </a:extLst>
            </p:cNvPr>
            <p:cNvSpPr/>
            <p:nvPr/>
          </p:nvSpPr>
          <p:spPr>
            <a:xfrm>
              <a:off x="5716182" y="4029029"/>
              <a:ext cx="284547" cy="280638"/>
            </a:xfrm>
            <a:custGeom>
              <a:avLst/>
              <a:gdLst>
                <a:gd name="connsiteX0" fmla="*/ 284547 w 284547"/>
                <a:gd name="connsiteY0" fmla="*/ 142274 h 280638"/>
                <a:gd name="connsiteX1" fmla="*/ 142274 w 284547"/>
                <a:gd name="connsiteY1" fmla="*/ 0 h 280638"/>
                <a:gd name="connsiteX2" fmla="*/ 0 w 284547"/>
                <a:gd name="connsiteY2" fmla="*/ 142274 h 280638"/>
                <a:gd name="connsiteX3" fmla="*/ 93220 w 284547"/>
                <a:gd name="connsiteY3" fmla="*/ 275818 h 280638"/>
                <a:gd name="connsiteX4" fmla="*/ 158494 w 284547"/>
                <a:gd name="connsiteY4" fmla="*/ 212433 h 280638"/>
                <a:gd name="connsiteX5" fmla="*/ 174194 w 284547"/>
                <a:gd name="connsiteY5" fmla="*/ 206049 h 280638"/>
                <a:gd name="connsiteX6" fmla="*/ 187157 w 284547"/>
                <a:gd name="connsiteY6" fmla="*/ 210153 h 280638"/>
                <a:gd name="connsiteX7" fmla="*/ 194649 w 284547"/>
                <a:gd name="connsiteY7" fmla="*/ 237904 h 280638"/>
                <a:gd name="connsiteX8" fmla="*/ 175041 w 284547"/>
                <a:gd name="connsiteY8" fmla="*/ 280639 h 280638"/>
                <a:gd name="connsiteX9" fmla="*/ 284547 w 284547"/>
                <a:gd name="connsiteY9" fmla="*/ 142274 h 280638"/>
                <a:gd name="connsiteX10" fmla="*/ 142274 w 284547"/>
                <a:gd name="connsiteY10" fmla="*/ 192695 h 280638"/>
                <a:gd name="connsiteX11" fmla="*/ 91918 w 284547"/>
                <a:gd name="connsiteY11" fmla="*/ 142339 h 280638"/>
                <a:gd name="connsiteX12" fmla="*/ 142274 w 284547"/>
                <a:gd name="connsiteY12" fmla="*/ 91983 h 280638"/>
                <a:gd name="connsiteX13" fmla="*/ 192630 w 284547"/>
                <a:gd name="connsiteY13" fmla="*/ 142339 h 280638"/>
                <a:gd name="connsiteX14" fmla="*/ 142274 w 284547"/>
                <a:gd name="connsiteY14" fmla="*/ 192695 h 28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4547" h="280638">
                  <a:moveTo>
                    <a:pt x="284547" y="142274"/>
                  </a:moveTo>
                  <a:cubicBezTo>
                    <a:pt x="284547" y="63841"/>
                    <a:pt x="220706" y="0"/>
                    <a:pt x="142274" y="0"/>
                  </a:cubicBezTo>
                  <a:cubicBezTo>
                    <a:pt x="63841" y="0"/>
                    <a:pt x="0" y="63841"/>
                    <a:pt x="0" y="142274"/>
                  </a:cubicBezTo>
                  <a:cubicBezTo>
                    <a:pt x="0" y="203509"/>
                    <a:pt x="38826" y="255754"/>
                    <a:pt x="93220" y="275818"/>
                  </a:cubicBezTo>
                  <a:lnTo>
                    <a:pt x="158494" y="212433"/>
                  </a:lnTo>
                  <a:cubicBezTo>
                    <a:pt x="162729" y="208329"/>
                    <a:pt x="168266" y="206049"/>
                    <a:pt x="174194" y="206049"/>
                  </a:cubicBezTo>
                  <a:cubicBezTo>
                    <a:pt x="178884" y="206049"/>
                    <a:pt x="183379" y="207482"/>
                    <a:pt x="187157" y="210153"/>
                  </a:cubicBezTo>
                  <a:cubicBezTo>
                    <a:pt x="196017" y="216407"/>
                    <a:pt x="199144" y="228068"/>
                    <a:pt x="194649" y="237904"/>
                  </a:cubicBezTo>
                  <a:lnTo>
                    <a:pt x="175041" y="280639"/>
                  </a:lnTo>
                  <a:cubicBezTo>
                    <a:pt x="237709" y="265851"/>
                    <a:pt x="284547" y="209437"/>
                    <a:pt x="284547" y="142274"/>
                  </a:cubicBezTo>
                  <a:close/>
                  <a:moveTo>
                    <a:pt x="142274" y="192695"/>
                  </a:moveTo>
                  <a:cubicBezTo>
                    <a:pt x="114457" y="192695"/>
                    <a:pt x="91918" y="170155"/>
                    <a:pt x="91918" y="142339"/>
                  </a:cubicBezTo>
                  <a:cubicBezTo>
                    <a:pt x="91918" y="114522"/>
                    <a:pt x="114457" y="91983"/>
                    <a:pt x="142274" y="91983"/>
                  </a:cubicBezTo>
                  <a:cubicBezTo>
                    <a:pt x="170090" y="91983"/>
                    <a:pt x="192630" y="114522"/>
                    <a:pt x="192630" y="142339"/>
                  </a:cubicBezTo>
                  <a:cubicBezTo>
                    <a:pt x="192630" y="170155"/>
                    <a:pt x="170090" y="192695"/>
                    <a:pt x="142274" y="192695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1" name="手繪多邊形: 圖案 120">
              <a:extLst>
                <a:ext uri="{FF2B5EF4-FFF2-40B4-BE49-F238E27FC236}">
                  <a16:creationId xmlns:a16="http://schemas.microsoft.com/office/drawing/2014/main" id="{C2F1F38D-1A35-4303-BD2F-BBA8364BD366}"/>
                </a:ext>
              </a:extLst>
            </p:cNvPr>
            <p:cNvSpPr/>
            <p:nvPr/>
          </p:nvSpPr>
          <p:spPr>
            <a:xfrm>
              <a:off x="5893177" y="4356180"/>
              <a:ext cx="101689" cy="92764"/>
            </a:xfrm>
            <a:custGeom>
              <a:avLst/>
              <a:gdLst>
                <a:gd name="connsiteX0" fmla="*/ 3518 w 101689"/>
                <a:gd name="connsiteY0" fmla="*/ 18305 h 92764"/>
                <a:gd name="connsiteX1" fmla="*/ 0 w 101689"/>
                <a:gd name="connsiteY1" fmla="*/ 26839 h 92764"/>
                <a:gd name="connsiteX2" fmla="*/ 0 w 101689"/>
                <a:gd name="connsiteY2" fmla="*/ 80713 h 92764"/>
                <a:gd name="connsiteX3" fmla="*/ 12052 w 101689"/>
                <a:gd name="connsiteY3" fmla="*/ 92764 h 92764"/>
                <a:gd name="connsiteX4" fmla="*/ 74850 w 101689"/>
                <a:gd name="connsiteY4" fmla="*/ 92764 h 92764"/>
                <a:gd name="connsiteX5" fmla="*/ 83384 w 101689"/>
                <a:gd name="connsiteY5" fmla="*/ 89247 h 92764"/>
                <a:gd name="connsiteX6" fmla="*/ 98171 w 101689"/>
                <a:gd name="connsiteY6" fmla="*/ 74459 h 92764"/>
                <a:gd name="connsiteX7" fmla="*/ 101689 w 101689"/>
                <a:gd name="connsiteY7" fmla="*/ 65925 h 92764"/>
                <a:gd name="connsiteX8" fmla="*/ 101689 w 101689"/>
                <a:gd name="connsiteY8" fmla="*/ 12052 h 92764"/>
                <a:gd name="connsiteX9" fmla="*/ 89638 w 101689"/>
                <a:gd name="connsiteY9" fmla="*/ 0 h 92764"/>
                <a:gd name="connsiteX10" fmla="*/ 26839 w 101689"/>
                <a:gd name="connsiteY10" fmla="*/ 0 h 92764"/>
                <a:gd name="connsiteX11" fmla="*/ 18305 w 101689"/>
                <a:gd name="connsiteY11" fmla="*/ 3518 h 92764"/>
                <a:gd name="connsiteX12" fmla="*/ 3518 w 101689"/>
                <a:gd name="connsiteY12" fmla="*/ 18305 h 9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689" h="92764">
                  <a:moveTo>
                    <a:pt x="3518" y="18305"/>
                  </a:moveTo>
                  <a:cubicBezTo>
                    <a:pt x="1238" y="20585"/>
                    <a:pt x="0" y="23647"/>
                    <a:pt x="0" y="26839"/>
                  </a:cubicBezTo>
                  <a:lnTo>
                    <a:pt x="0" y="80713"/>
                  </a:lnTo>
                  <a:cubicBezTo>
                    <a:pt x="0" y="87358"/>
                    <a:pt x="5407" y="92764"/>
                    <a:pt x="12052" y="92764"/>
                  </a:cubicBezTo>
                  <a:lnTo>
                    <a:pt x="74850" y="92764"/>
                  </a:lnTo>
                  <a:cubicBezTo>
                    <a:pt x="78042" y="92764"/>
                    <a:pt x="81104" y="91527"/>
                    <a:pt x="83384" y="89247"/>
                  </a:cubicBezTo>
                  <a:lnTo>
                    <a:pt x="98171" y="74459"/>
                  </a:lnTo>
                  <a:cubicBezTo>
                    <a:pt x="100451" y="72179"/>
                    <a:pt x="101689" y="69117"/>
                    <a:pt x="101689" y="65925"/>
                  </a:cubicBezTo>
                  <a:lnTo>
                    <a:pt x="101689" y="12052"/>
                  </a:lnTo>
                  <a:cubicBezTo>
                    <a:pt x="101689" y="5407"/>
                    <a:pt x="96282" y="0"/>
                    <a:pt x="89638" y="0"/>
                  </a:cubicBezTo>
                  <a:lnTo>
                    <a:pt x="26839" y="0"/>
                  </a:lnTo>
                  <a:cubicBezTo>
                    <a:pt x="23647" y="0"/>
                    <a:pt x="20585" y="1238"/>
                    <a:pt x="18305" y="3518"/>
                  </a:cubicBezTo>
                  <a:lnTo>
                    <a:pt x="3518" y="18305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2" name="手繪多邊形: 圖案 121">
              <a:extLst>
                <a:ext uri="{FF2B5EF4-FFF2-40B4-BE49-F238E27FC236}">
                  <a16:creationId xmlns:a16="http://schemas.microsoft.com/office/drawing/2014/main" id="{74ED14CB-A1C6-49BD-92BB-FD780AED0B52}"/>
                </a:ext>
              </a:extLst>
            </p:cNvPr>
            <p:cNvSpPr/>
            <p:nvPr/>
          </p:nvSpPr>
          <p:spPr>
            <a:xfrm>
              <a:off x="5718201" y="4318462"/>
              <a:ext cx="149178" cy="152305"/>
            </a:xfrm>
            <a:custGeom>
              <a:avLst/>
              <a:gdLst>
                <a:gd name="connsiteX0" fmla="*/ 107096 w 149178"/>
                <a:gd name="connsiteY0" fmla="*/ 100191 h 152305"/>
                <a:gd name="connsiteX1" fmla="*/ 93025 w 149178"/>
                <a:gd name="connsiteY1" fmla="*/ 102471 h 152305"/>
                <a:gd name="connsiteX2" fmla="*/ 70941 w 149178"/>
                <a:gd name="connsiteY2" fmla="*/ 96738 h 152305"/>
                <a:gd name="connsiteX3" fmla="*/ 45470 w 149178"/>
                <a:gd name="connsiteY3" fmla="*/ 59216 h 152305"/>
                <a:gd name="connsiteX4" fmla="*/ 50617 w 149178"/>
                <a:gd name="connsiteY4" fmla="*/ 29771 h 152305"/>
                <a:gd name="connsiteX5" fmla="*/ 51985 w 149178"/>
                <a:gd name="connsiteY5" fmla="*/ 20846 h 152305"/>
                <a:gd name="connsiteX6" fmla="*/ 29510 w 149178"/>
                <a:gd name="connsiteY6" fmla="*/ 0 h 152305"/>
                <a:gd name="connsiteX7" fmla="*/ 26839 w 149178"/>
                <a:gd name="connsiteY7" fmla="*/ 0 h 152305"/>
                <a:gd name="connsiteX8" fmla="*/ 18305 w 149178"/>
                <a:gd name="connsiteY8" fmla="*/ 3518 h 152305"/>
                <a:gd name="connsiteX9" fmla="*/ 3518 w 149178"/>
                <a:gd name="connsiteY9" fmla="*/ 18305 h 152305"/>
                <a:gd name="connsiteX10" fmla="*/ 0 w 149178"/>
                <a:gd name="connsiteY10" fmla="*/ 26839 h 152305"/>
                <a:gd name="connsiteX11" fmla="*/ 0 w 149178"/>
                <a:gd name="connsiteY11" fmla="*/ 91006 h 152305"/>
                <a:gd name="connsiteX12" fmla="*/ 3518 w 149178"/>
                <a:gd name="connsiteY12" fmla="*/ 99539 h 152305"/>
                <a:gd name="connsiteX13" fmla="*/ 52766 w 149178"/>
                <a:gd name="connsiteY13" fmla="*/ 148788 h 152305"/>
                <a:gd name="connsiteX14" fmla="*/ 61300 w 149178"/>
                <a:gd name="connsiteY14" fmla="*/ 152306 h 152305"/>
                <a:gd name="connsiteX15" fmla="*/ 117258 w 149178"/>
                <a:gd name="connsiteY15" fmla="*/ 152306 h 152305"/>
                <a:gd name="connsiteX16" fmla="*/ 125792 w 149178"/>
                <a:gd name="connsiteY16" fmla="*/ 148788 h 152305"/>
                <a:gd name="connsiteX17" fmla="*/ 145661 w 149178"/>
                <a:gd name="connsiteY17" fmla="*/ 128919 h 152305"/>
                <a:gd name="connsiteX18" fmla="*/ 149179 w 149178"/>
                <a:gd name="connsiteY18" fmla="*/ 120385 h 152305"/>
                <a:gd name="connsiteX19" fmla="*/ 149179 w 149178"/>
                <a:gd name="connsiteY19" fmla="*/ 102471 h 152305"/>
                <a:gd name="connsiteX20" fmla="*/ 141427 w 149178"/>
                <a:gd name="connsiteY20" fmla="*/ 91201 h 152305"/>
                <a:gd name="connsiteX21" fmla="*/ 119343 w 149178"/>
                <a:gd name="connsiteY21" fmla="*/ 94067 h 152305"/>
                <a:gd name="connsiteX22" fmla="*/ 107096 w 149178"/>
                <a:gd name="connsiteY22" fmla="*/ 100191 h 15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9178" h="152305">
                  <a:moveTo>
                    <a:pt x="107096" y="100191"/>
                  </a:moveTo>
                  <a:cubicBezTo>
                    <a:pt x="102536" y="101689"/>
                    <a:pt x="97780" y="102471"/>
                    <a:pt x="93025" y="102471"/>
                  </a:cubicBezTo>
                  <a:cubicBezTo>
                    <a:pt x="85338" y="102471"/>
                    <a:pt x="77716" y="100517"/>
                    <a:pt x="70941" y="96738"/>
                  </a:cubicBezTo>
                  <a:cubicBezTo>
                    <a:pt x="57066" y="88986"/>
                    <a:pt x="47555" y="74980"/>
                    <a:pt x="45470" y="59216"/>
                  </a:cubicBezTo>
                  <a:cubicBezTo>
                    <a:pt x="44167" y="49183"/>
                    <a:pt x="45731" y="39151"/>
                    <a:pt x="50617" y="29771"/>
                  </a:cubicBezTo>
                  <a:cubicBezTo>
                    <a:pt x="51919" y="27230"/>
                    <a:pt x="52245" y="24103"/>
                    <a:pt x="51985" y="20846"/>
                  </a:cubicBezTo>
                  <a:cubicBezTo>
                    <a:pt x="51073" y="9055"/>
                    <a:pt x="41301" y="0"/>
                    <a:pt x="29510" y="0"/>
                  </a:cubicBezTo>
                  <a:cubicBezTo>
                    <a:pt x="28533" y="0"/>
                    <a:pt x="27621" y="0"/>
                    <a:pt x="26839" y="0"/>
                  </a:cubicBezTo>
                  <a:cubicBezTo>
                    <a:pt x="23647" y="0"/>
                    <a:pt x="20585" y="1238"/>
                    <a:pt x="18305" y="3518"/>
                  </a:cubicBezTo>
                  <a:lnTo>
                    <a:pt x="3518" y="18305"/>
                  </a:lnTo>
                  <a:cubicBezTo>
                    <a:pt x="1238" y="20585"/>
                    <a:pt x="0" y="23647"/>
                    <a:pt x="0" y="26839"/>
                  </a:cubicBezTo>
                  <a:lnTo>
                    <a:pt x="0" y="91006"/>
                  </a:lnTo>
                  <a:cubicBezTo>
                    <a:pt x="0" y="94198"/>
                    <a:pt x="1238" y="97259"/>
                    <a:pt x="3518" y="99539"/>
                  </a:cubicBezTo>
                  <a:lnTo>
                    <a:pt x="52766" y="148788"/>
                  </a:lnTo>
                  <a:cubicBezTo>
                    <a:pt x="55046" y="151068"/>
                    <a:pt x="58108" y="152306"/>
                    <a:pt x="61300" y="152306"/>
                  </a:cubicBezTo>
                  <a:lnTo>
                    <a:pt x="117258" y="152306"/>
                  </a:lnTo>
                  <a:cubicBezTo>
                    <a:pt x="120450" y="152306"/>
                    <a:pt x="123512" y="151068"/>
                    <a:pt x="125792" y="148788"/>
                  </a:cubicBezTo>
                  <a:lnTo>
                    <a:pt x="145661" y="128919"/>
                  </a:lnTo>
                  <a:cubicBezTo>
                    <a:pt x="147941" y="126639"/>
                    <a:pt x="149179" y="123577"/>
                    <a:pt x="149179" y="120385"/>
                  </a:cubicBezTo>
                  <a:lnTo>
                    <a:pt x="149179" y="102471"/>
                  </a:lnTo>
                  <a:cubicBezTo>
                    <a:pt x="149179" y="97455"/>
                    <a:pt x="146117" y="92960"/>
                    <a:pt x="141427" y="91201"/>
                  </a:cubicBezTo>
                  <a:cubicBezTo>
                    <a:pt x="133935" y="88335"/>
                    <a:pt x="125727" y="89572"/>
                    <a:pt x="119343" y="94067"/>
                  </a:cubicBezTo>
                  <a:cubicBezTo>
                    <a:pt x="115565" y="96673"/>
                    <a:pt x="111461" y="98758"/>
                    <a:pt x="107096" y="100191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3" name="手繪多邊形: 圖案 122">
              <a:extLst>
                <a:ext uri="{FF2B5EF4-FFF2-40B4-BE49-F238E27FC236}">
                  <a16:creationId xmlns:a16="http://schemas.microsoft.com/office/drawing/2014/main" id="{66C036A8-25FB-4AA5-B046-35C298809FC3}"/>
                </a:ext>
              </a:extLst>
            </p:cNvPr>
            <p:cNvSpPr/>
            <p:nvPr/>
          </p:nvSpPr>
          <p:spPr>
            <a:xfrm>
              <a:off x="5840020" y="4152867"/>
              <a:ext cx="36871" cy="36871"/>
            </a:xfrm>
            <a:custGeom>
              <a:avLst/>
              <a:gdLst>
                <a:gd name="connsiteX0" fmla="*/ 18436 w 36871"/>
                <a:gd name="connsiteY0" fmla="*/ 0 h 36871"/>
                <a:gd name="connsiteX1" fmla="*/ 0 w 36871"/>
                <a:gd name="connsiteY1" fmla="*/ 18436 h 36871"/>
                <a:gd name="connsiteX2" fmla="*/ 18436 w 36871"/>
                <a:gd name="connsiteY2" fmla="*/ 36871 h 36871"/>
                <a:gd name="connsiteX3" fmla="*/ 36871 w 36871"/>
                <a:gd name="connsiteY3" fmla="*/ 18436 h 36871"/>
                <a:gd name="connsiteX4" fmla="*/ 18436 w 36871"/>
                <a:gd name="connsiteY4" fmla="*/ 0 h 36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71" h="36871">
                  <a:moveTo>
                    <a:pt x="18436" y="0"/>
                  </a:moveTo>
                  <a:cubicBezTo>
                    <a:pt x="8273" y="0"/>
                    <a:pt x="0" y="8273"/>
                    <a:pt x="0" y="18436"/>
                  </a:cubicBezTo>
                  <a:cubicBezTo>
                    <a:pt x="0" y="28598"/>
                    <a:pt x="8273" y="36871"/>
                    <a:pt x="18436" y="36871"/>
                  </a:cubicBezTo>
                  <a:cubicBezTo>
                    <a:pt x="28598" y="36871"/>
                    <a:pt x="36871" y="28598"/>
                    <a:pt x="36871" y="18436"/>
                  </a:cubicBezTo>
                  <a:cubicBezTo>
                    <a:pt x="36871" y="8273"/>
                    <a:pt x="28598" y="0"/>
                    <a:pt x="18436" y="0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4" name="手繪多邊形: 圖案 123">
              <a:extLst>
                <a:ext uri="{FF2B5EF4-FFF2-40B4-BE49-F238E27FC236}">
                  <a16:creationId xmlns:a16="http://schemas.microsoft.com/office/drawing/2014/main" id="{1BDE4CE2-97AD-4C47-BC14-F22F9FBDCEA8}"/>
                </a:ext>
              </a:extLst>
            </p:cNvPr>
            <p:cNvSpPr/>
            <p:nvPr/>
          </p:nvSpPr>
          <p:spPr>
            <a:xfrm>
              <a:off x="5782940" y="4254947"/>
              <a:ext cx="110153" cy="146247"/>
            </a:xfrm>
            <a:custGeom>
              <a:avLst/>
              <a:gdLst>
                <a:gd name="connsiteX0" fmla="*/ 15779 w 110153"/>
                <a:gd name="connsiteY0" fmla="*/ 142990 h 146247"/>
                <a:gd name="connsiteX1" fmla="*/ 28221 w 110153"/>
                <a:gd name="connsiteY1" fmla="*/ 146247 h 146247"/>
                <a:gd name="connsiteX2" fmla="*/ 36169 w 110153"/>
                <a:gd name="connsiteY2" fmla="*/ 145010 h 146247"/>
                <a:gd name="connsiteX3" fmla="*/ 51477 w 110153"/>
                <a:gd name="connsiteY3" fmla="*/ 131395 h 146247"/>
                <a:gd name="connsiteX4" fmla="*/ 109911 w 110153"/>
                <a:gd name="connsiteY4" fmla="*/ 3909 h 146247"/>
                <a:gd name="connsiteX5" fmla="*/ 108999 w 110153"/>
                <a:gd name="connsiteY5" fmla="*/ 521 h 146247"/>
                <a:gd name="connsiteX6" fmla="*/ 107436 w 110153"/>
                <a:gd name="connsiteY6" fmla="*/ 0 h 146247"/>
                <a:gd name="connsiteX7" fmla="*/ 105546 w 110153"/>
                <a:gd name="connsiteY7" fmla="*/ 782 h 146247"/>
                <a:gd name="connsiteX8" fmla="*/ 9329 w 110153"/>
                <a:gd name="connsiteY8" fmla="*/ 94067 h 146247"/>
                <a:gd name="connsiteX9" fmla="*/ 274 w 110153"/>
                <a:gd name="connsiteY9" fmla="*/ 120125 h 146247"/>
                <a:gd name="connsiteX10" fmla="*/ 15779 w 110153"/>
                <a:gd name="connsiteY10" fmla="*/ 142990 h 146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0153" h="146247">
                  <a:moveTo>
                    <a:pt x="15779" y="142990"/>
                  </a:moveTo>
                  <a:cubicBezTo>
                    <a:pt x="19622" y="145140"/>
                    <a:pt x="23922" y="146247"/>
                    <a:pt x="28221" y="146247"/>
                  </a:cubicBezTo>
                  <a:cubicBezTo>
                    <a:pt x="30892" y="146247"/>
                    <a:pt x="33563" y="145856"/>
                    <a:pt x="36169" y="145010"/>
                  </a:cubicBezTo>
                  <a:cubicBezTo>
                    <a:pt x="42944" y="142795"/>
                    <a:pt x="48481" y="137844"/>
                    <a:pt x="51477" y="131395"/>
                  </a:cubicBezTo>
                  <a:lnTo>
                    <a:pt x="109911" y="3909"/>
                  </a:lnTo>
                  <a:cubicBezTo>
                    <a:pt x="110432" y="2736"/>
                    <a:pt x="110107" y="1303"/>
                    <a:pt x="108999" y="521"/>
                  </a:cubicBezTo>
                  <a:cubicBezTo>
                    <a:pt x="108543" y="195"/>
                    <a:pt x="107957" y="0"/>
                    <a:pt x="107436" y="0"/>
                  </a:cubicBezTo>
                  <a:cubicBezTo>
                    <a:pt x="106719" y="0"/>
                    <a:pt x="106068" y="261"/>
                    <a:pt x="105546" y="782"/>
                  </a:cubicBezTo>
                  <a:lnTo>
                    <a:pt x="9329" y="94067"/>
                  </a:lnTo>
                  <a:cubicBezTo>
                    <a:pt x="2359" y="100842"/>
                    <a:pt x="-1028" y="110484"/>
                    <a:pt x="274" y="120125"/>
                  </a:cubicBezTo>
                  <a:cubicBezTo>
                    <a:pt x="1577" y="129766"/>
                    <a:pt x="7310" y="138235"/>
                    <a:pt x="15779" y="142990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25" name="橢圓 124">
            <a:extLst>
              <a:ext uri="{FF2B5EF4-FFF2-40B4-BE49-F238E27FC236}">
                <a16:creationId xmlns:a16="http://schemas.microsoft.com/office/drawing/2014/main" id="{89AA1B4E-F865-47AF-AEC1-349FD65A36C9}"/>
              </a:ext>
            </a:extLst>
          </p:cNvPr>
          <p:cNvSpPr/>
          <p:nvPr/>
        </p:nvSpPr>
        <p:spPr>
          <a:xfrm>
            <a:off x="5529290" y="4171794"/>
            <a:ext cx="631402" cy="631402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1FACF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grpSp>
        <p:nvGrpSpPr>
          <p:cNvPr id="126" name="圖形 107">
            <a:extLst>
              <a:ext uri="{FF2B5EF4-FFF2-40B4-BE49-F238E27FC236}">
                <a16:creationId xmlns:a16="http://schemas.microsoft.com/office/drawing/2014/main" id="{5D5790E6-8F63-4B35-AD5E-A48F888313DF}"/>
              </a:ext>
            </a:extLst>
          </p:cNvPr>
          <p:cNvGrpSpPr/>
          <p:nvPr/>
        </p:nvGrpSpPr>
        <p:grpSpPr>
          <a:xfrm>
            <a:off x="5660532" y="4343652"/>
            <a:ext cx="380001" cy="320066"/>
            <a:chOff x="5683805" y="5518573"/>
            <a:chExt cx="371586" cy="312979"/>
          </a:xfrm>
          <a:solidFill>
            <a:schemeClr val="bg1"/>
          </a:solidFill>
        </p:grpSpPr>
        <p:sp>
          <p:nvSpPr>
            <p:cNvPr id="127" name="手繪多邊形: 圖案 126">
              <a:extLst>
                <a:ext uri="{FF2B5EF4-FFF2-40B4-BE49-F238E27FC236}">
                  <a16:creationId xmlns:a16="http://schemas.microsoft.com/office/drawing/2014/main" id="{7EC99E53-E092-4E08-BBA2-DC5FDB67C893}"/>
                </a:ext>
              </a:extLst>
            </p:cNvPr>
            <p:cNvSpPr/>
            <p:nvPr/>
          </p:nvSpPr>
          <p:spPr>
            <a:xfrm>
              <a:off x="5688578" y="5618924"/>
              <a:ext cx="315913" cy="121737"/>
            </a:xfrm>
            <a:custGeom>
              <a:avLst/>
              <a:gdLst>
                <a:gd name="connsiteX0" fmla="*/ 147208 w 315913"/>
                <a:gd name="connsiteY0" fmla="*/ 118366 h 121737"/>
                <a:gd name="connsiteX1" fmla="*/ 9169 w 315913"/>
                <a:gd name="connsiteY1" fmla="*/ 20325 h 121737"/>
                <a:gd name="connsiteX2" fmla="*/ 9234 w 315913"/>
                <a:gd name="connsiteY2" fmla="*/ 0 h 121737"/>
                <a:gd name="connsiteX3" fmla="*/ 306679 w 315913"/>
                <a:gd name="connsiteY3" fmla="*/ 0 h 121737"/>
                <a:gd name="connsiteX4" fmla="*/ 306745 w 315913"/>
                <a:gd name="connsiteY4" fmla="*/ 20325 h 121737"/>
                <a:gd name="connsiteX5" fmla="*/ 168705 w 315913"/>
                <a:gd name="connsiteY5" fmla="*/ 118366 h 121737"/>
                <a:gd name="connsiteX6" fmla="*/ 147208 w 315913"/>
                <a:gd name="connsiteY6" fmla="*/ 118366 h 121737"/>
                <a:gd name="connsiteX7" fmla="*/ 147208 w 315913"/>
                <a:gd name="connsiteY7" fmla="*/ 118366 h 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913" h="121737">
                  <a:moveTo>
                    <a:pt x="147208" y="118366"/>
                  </a:moveTo>
                  <a:lnTo>
                    <a:pt x="9169" y="20325"/>
                  </a:lnTo>
                  <a:cubicBezTo>
                    <a:pt x="179" y="13941"/>
                    <a:pt x="-5945" y="0"/>
                    <a:pt x="9234" y="0"/>
                  </a:cubicBezTo>
                  <a:lnTo>
                    <a:pt x="306679" y="0"/>
                  </a:lnTo>
                  <a:cubicBezTo>
                    <a:pt x="321858" y="0"/>
                    <a:pt x="315734" y="13941"/>
                    <a:pt x="306745" y="20325"/>
                  </a:cubicBezTo>
                  <a:lnTo>
                    <a:pt x="168705" y="118366"/>
                  </a:lnTo>
                  <a:cubicBezTo>
                    <a:pt x="162386" y="122861"/>
                    <a:pt x="153462" y="122861"/>
                    <a:pt x="147208" y="118366"/>
                  </a:cubicBezTo>
                  <a:lnTo>
                    <a:pt x="147208" y="118366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8" name="手繪多邊形: 圖案 127">
              <a:extLst>
                <a:ext uri="{FF2B5EF4-FFF2-40B4-BE49-F238E27FC236}">
                  <a16:creationId xmlns:a16="http://schemas.microsoft.com/office/drawing/2014/main" id="{83FE204B-EB18-4F27-A7F4-69D94CE00A4F}"/>
                </a:ext>
              </a:extLst>
            </p:cNvPr>
            <p:cNvSpPr/>
            <p:nvPr/>
          </p:nvSpPr>
          <p:spPr>
            <a:xfrm>
              <a:off x="5693920" y="5741260"/>
              <a:ext cx="305167" cy="90292"/>
            </a:xfrm>
            <a:custGeom>
              <a:avLst/>
              <a:gdLst>
                <a:gd name="connsiteX0" fmla="*/ 297558 w 305167"/>
                <a:gd name="connsiteY0" fmla="*/ 90292 h 90292"/>
                <a:gd name="connsiteX1" fmla="*/ 299057 w 305167"/>
                <a:gd name="connsiteY1" fmla="*/ 73876 h 90292"/>
                <a:gd name="connsiteX2" fmla="*/ 201081 w 305167"/>
                <a:gd name="connsiteY2" fmla="*/ 6192 h 90292"/>
                <a:gd name="connsiteX3" fmla="*/ 186489 w 305167"/>
                <a:gd name="connsiteY3" fmla="*/ 133 h 90292"/>
                <a:gd name="connsiteX4" fmla="*/ 167792 w 305167"/>
                <a:gd name="connsiteY4" fmla="*/ 13488 h 90292"/>
                <a:gd name="connsiteX5" fmla="*/ 152549 w 305167"/>
                <a:gd name="connsiteY5" fmla="*/ 17917 h 90292"/>
                <a:gd name="connsiteX6" fmla="*/ 137305 w 305167"/>
                <a:gd name="connsiteY6" fmla="*/ 13488 h 90292"/>
                <a:gd name="connsiteX7" fmla="*/ 118609 w 305167"/>
                <a:gd name="connsiteY7" fmla="*/ 133 h 90292"/>
                <a:gd name="connsiteX8" fmla="*/ 104017 w 305167"/>
                <a:gd name="connsiteY8" fmla="*/ 6192 h 90292"/>
                <a:gd name="connsiteX9" fmla="*/ 6041 w 305167"/>
                <a:gd name="connsiteY9" fmla="*/ 73876 h 90292"/>
                <a:gd name="connsiteX10" fmla="*/ 6497 w 305167"/>
                <a:gd name="connsiteY10" fmla="*/ 89575 h 90292"/>
                <a:gd name="connsiteX11" fmla="*/ 297558 w 305167"/>
                <a:gd name="connsiteY11" fmla="*/ 90292 h 90292"/>
                <a:gd name="connsiteX12" fmla="*/ 297558 w 305167"/>
                <a:gd name="connsiteY12" fmla="*/ 90292 h 9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167" h="90292">
                  <a:moveTo>
                    <a:pt x="297558" y="90292"/>
                  </a:moveTo>
                  <a:cubicBezTo>
                    <a:pt x="304659" y="85276"/>
                    <a:pt x="309675" y="81498"/>
                    <a:pt x="299057" y="73876"/>
                  </a:cubicBezTo>
                  <a:lnTo>
                    <a:pt x="201081" y="6192"/>
                  </a:lnTo>
                  <a:cubicBezTo>
                    <a:pt x="194175" y="1175"/>
                    <a:pt x="190137" y="-453"/>
                    <a:pt x="186489" y="133"/>
                  </a:cubicBezTo>
                  <a:cubicBezTo>
                    <a:pt x="181733" y="1827"/>
                    <a:pt x="177173" y="7104"/>
                    <a:pt x="167792" y="13488"/>
                  </a:cubicBezTo>
                  <a:cubicBezTo>
                    <a:pt x="163037" y="16745"/>
                    <a:pt x="157760" y="18178"/>
                    <a:pt x="152549" y="17917"/>
                  </a:cubicBezTo>
                  <a:cubicBezTo>
                    <a:pt x="147337" y="18113"/>
                    <a:pt x="142061" y="16680"/>
                    <a:pt x="137305" y="13488"/>
                  </a:cubicBezTo>
                  <a:cubicBezTo>
                    <a:pt x="127859" y="7104"/>
                    <a:pt x="123364" y="1827"/>
                    <a:pt x="118609" y="133"/>
                  </a:cubicBezTo>
                  <a:cubicBezTo>
                    <a:pt x="114961" y="-518"/>
                    <a:pt x="110987" y="1175"/>
                    <a:pt x="104017" y="6192"/>
                  </a:cubicBezTo>
                  <a:lnTo>
                    <a:pt x="6041" y="73876"/>
                  </a:lnTo>
                  <a:cubicBezTo>
                    <a:pt x="-3470" y="80781"/>
                    <a:pt x="-539" y="84624"/>
                    <a:pt x="6497" y="89575"/>
                  </a:cubicBezTo>
                  <a:lnTo>
                    <a:pt x="297558" y="90292"/>
                  </a:lnTo>
                  <a:lnTo>
                    <a:pt x="297558" y="90292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9" name="手繪多邊形: 圖案 128">
              <a:extLst>
                <a:ext uri="{FF2B5EF4-FFF2-40B4-BE49-F238E27FC236}">
                  <a16:creationId xmlns:a16="http://schemas.microsoft.com/office/drawing/2014/main" id="{A02E207A-518D-4441-A0C4-F96B73D4939B}"/>
                </a:ext>
              </a:extLst>
            </p:cNvPr>
            <p:cNvSpPr/>
            <p:nvPr/>
          </p:nvSpPr>
          <p:spPr>
            <a:xfrm>
              <a:off x="5683805" y="5652330"/>
              <a:ext cx="114245" cy="150998"/>
            </a:xfrm>
            <a:custGeom>
              <a:avLst/>
              <a:gdLst>
                <a:gd name="connsiteX0" fmla="*/ 111070 w 114245"/>
                <a:gd name="connsiteY0" fmla="*/ 71279 h 150998"/>
                <a:gd name="connsiteX1" fmla="*/ 111070 w 114245"/>
                <a:gd name="connsiteY1" fmla="*/ 82028 h 150998"/>
                <a:gd name="connsiteX2" fmla="*/ 13615 w 114245"/>
                <a:gd name="connsiteY2" fmla="*/ 148344 h 150998"/>
                <a:gd name="connsiteX3" fmla="*/ 0 w 114245"/>
                <a:gd name="connsiteY3" fmla="*/ 145152 h 150998"/>
                <a:gd name="connsiteX4" fmla="*/ 0 w 114245"/>
                <a:gd name="connsiteY4" fmla="*/ 5614 h 150998"/>
                <a:gd name="connsiteX5" fmla="*/ 13615 w 114245"/>
                <a:gd name="connsiteY5" fmla="*/ 2943 h 150998"/>
                <a:gd name="connsiteX6" fmla="*/ 111070 w 114245"/>
                <a:gd name="connsiteY6" fmla="*/ 71279 h 150998"/>
                <a:gd name="connsiteX7" fmla="*/ 111070 w 114245"/>
                <a:gd name="connsiteY7" fmla="*/ 71279 h 1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245" h="150998">
                  <a:moveTo>
                    <a:pt x="111070" y="71279"/>
                  </a:moveTo>
                  <a:cubicBezTo>
                    <a:pt x="115304" y="74276"/>
                    <a:pt x="115304" y="79031"/>
                    <a:pt x="111070" y="82028"/>
                  </a:cubicBezTo>
                  <a:lnTo>
                    <a:pt x="13615" y="148344"/>
                  </a:lnTo>
                  <a:cubicBezTo>
                    <a:pt x="6514" y="153165"/>
                    <a:pt x="0" y="151015"/>
                    <a:pt x="0" y="145152"/>
                  </a:cubicBezTo>
                  <a:lnTo>
                    <a:pt x="0" y="5614"/>
                  </a:lnTo>
                  <a:cubicBezTo>
                    <a:pt x="0" y="-249"/>
                    <a:pt x="7101" y="-2138"/>
                    <a:pt x="13615" y="2943"/>
                  </a:cubicBezTo>
                  <a:lnTo>
                    <a:pt x="111070" y="71279"/>
                  </a:lnTo>
                  <a:lnTo>
                    <a:pt x="111070" y="71279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0" name="手繪多邊形: 圖案 129">
              <a:extLst>
                <a:ext uri="{FF2B5EF4-FFF2-40B4-BE49-F238E27FC236}">
                  <a16:creationId xmlns:a16="http://schemas.microsoft.com/office/drawing/2014/main" id="{577AC6E7-E9C1-492E-B7C4-9CE79EB05484}"/>
                </a:ext>
              </a:extLst>
            </p:cNvPr>
            <p:cNvSpPr/>
            <p:nvPr/>
          </p:nvSpPr>
          <p:spPr>
            <a:xfrm>
              <a:off x="5894952" y="5652330"/>
              <a:ext cx="114245" cy="150998"/>
            </a:xfrm>
            <a:custGeom>
              <a:avLst/>
              <a:gdLst>
                <a:gd name="connsiteX0" fmla="*/ 3176 w 114245"/>
                <a:gd name="connsiteY0" fmla="*/ 71279 h 150998"/>
                <a:gd name="connsiteX1" fmla="*/ 3176 w 114245"/>
                <a:gd name="connsiteY1" fmla="*/ 82028 h 150998"/>
                <a:gd name="connsiteX2" fmla="*/ 100630 w 114245"/>
                <a:gd name="connsiteY2" fmla="*/ 148344 h 150998"/>
                <a:gd name="connsiteX3" fmla="*/ 114246 w 114245"/>
                <a:gd name="connsiteY3" fmla="*/ 145152 h 150998"/>
                <a:gd name="connsiteX4" fmla="*/ 114246 w 114245"/>
                <a:gd name="connsiteY4" fmla="*/ 5614 h 150998"/>
                <a:gd name="connsiteX5" fmla="*/ 100630 w 114245"/>
                <a:gd name="connsiteY5" fmla="*/ 2943 h 150998"/>
                <a:gd name="connsiteX6" fmla="*/ 3176 w 114245"/>
                <a:gd name="connsiteY6" fmla="*/ 71279 h 150998"/>
                <a:gd name="connsiteX7" fmla="*/ 3176 w 114245"/>
                <a:gd name="connsiteY7" fmla="*/ 71279 h 1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245" h="150998">
                  <a:moveTo>
                    <a:pt x="3176" y="71279"/>
                  </a:moveTo>
                  <a:cubicBezTo>
                    <a:pt x="-1059" y="74276"/>
                    <a:pt x="-1059" y="79031"/>
                    <a:pt x="3176" y="82028"/>
                  </a:cubicBezTo>
                  <a:lnTo>
                    <a:pt x="100630" y="148344"/>
                  </a:lnTo>
                  <a:cubicBezTo>
                    <a:pt x="107731" y="153165"/>
                    <a:pt x="114246" y="151015"/>
                    <a:pt x="114246" y="145152"/>
                  </a:cubicBezTo>
                  <a:lnTo>
                    <a:pt x="114246" y="5614"/>
                  </a:lnTo>
                  <a:cubicBezTo>
                    <a:pt x="114246" y="-249"/>
                    <a:pt x="107145" y="-2138"/>
                    <a:pt x="100630" y="2943"/>
                  </a:cubicBezTo>
                  <a:lnTo>
                    <a:pt x="3176" y="71279"/>
                  </a:lnTo>
                  <a:lnTo>
                    <a:pt x="3176" y="71279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1" name="手繪多邊形: 圖案 130">
              <a:extLst>
                <a:ext uri="{FF2B5EF4-FFF2-40B4-BE49-F238E27FC236}">
                  <a16:creationId xmlns:a16="http://schemas.microsoft.com/office/drawing/2014/main" id="{A928931C-E0FF-481A-8A8E-110745E44679}"/>
                </a:ext>
              </a:extLst>
            </p:cNvPr>
            <p:cNvSpPr/>
            <p:nvPr/>
          </p:nvSpPr>
          <p:spPr>
            <a:xfrm>
              <a:off x="5742666" y="5518573"/>
              <a:ext cx="312723" cy="85367"/>
            </a:xfrm>
            <a:custGeom>
              <a:avLst/>
              <a:gdLst>
                <a:gd name="connsiteX0" fmla="*/ 75205 w 312723"/>
                <a:gd name="connsiteY0" fmla="*/ 85303 h 85367"/>
                <a:gd name="connsiteX1" fmla="*/ 7130 w 312723"/>
                <a:gd name="connsiteY1" fmla="*/ 20290 h 85367"/>
                <a:gd name="connsiteX2" fmla="*/ 10127 w 312723"/>
                <a:gd name="connsiteY2" fmla="*/ 225 h 85367"/>
                <a:gd name="connsiteX3" fmla="*/ 304445 w 312723"/>
                <a:gd name="connsiteY3" fmla="*/ 43155 h 85367"/>
                <a:gd name="connsiteX4" fmla="*/ 301579 w 312723"/>
                <a:gd name="connsiteY4" fmla="*/ 63284 h 85367"/>
                <a:gd name="connsiteX5" fmla="*/ 258454 w 312723"/>
                <a:gd name="connsiteY5" fmla="*/ 85368 h 85367"/>
                <a:gd name="connsiteX6" fmla="*/ 75205 w 312723"/>
                <a:gd name="connsiteY6" fmla="*/ 85368 h 85367"/>
                <a:gd name="connsiteX7" fmla="*/ 75205 w 312723"/>
                <a:gd name="connsiteY7" fmla="*/ 85303 h 8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2723" h="85367">
                  <a:moveTo>
                    <a:pt x="75205" y="85303"/>
                  </a:moveTo>
                  <a:lnTo>
                    <a:pt x="7130" y="20290"/>
                  </a:lnTo>
                  <a:cubicBezTo>
                    <a:pt x="-817" y="12668"/>
                    <a:pt x="-4922" y="-1990"/>
                    <a:pt x="10127" y="225"/>
                  </a:cubicBezTo>
                  <a:lnTo>
                    <a:pt x="304445" y="43155"/>
                  </a:lnTo>
                  <a:cubicBezTo>
                    <a:pt x="319428" y="45370"/>
                    <a:pt x="311351" y="58268"/>
                    <a:pt x="301579" y="63284"/>
                  </a:cubicBezTo>
                  <a:lnTo>
                    <a:pt x="258454" y="85368"/>
                  </a:lnTo>
                  <a:lnTo>
                    <a:pt x="75205" y="85368"/>
                  </a:lnTo>
                  <a:lnTo>
                    <a:pt x="75205" y="85303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2" name="手繪多邊形: 圖案 131">
              <a:extLst>
                <a:ext uri="{FF2B5EF4-FFF2-40B4-BE49-F238E27FC236}">
                  <a16:creationId xmlns:a16="http://schemas.microsoft.com/office/drawing/2014/main" id="{442B8C23-1096-4D54-93D5-5DBAE9ECFD45}"/>
                </a:ext>
              </a:extLst>
            </p:cNvPr>
            <p:cNvSpPr/>
            <p:nvPr/>
          </p:nvSpPr>
          <p:spPr>
            <a:xfrm>
              <a:off x="6020663" y="5760481"/>
              <a:ext cx="880" cy="5667"/>
            </a:xfrm>
            <a:custGeom>
              <a:avLst/>
              <a:gdLst>
                <a:gd name="connsiteX0" fmla="*/ 0 w 880"/>
                <a:gd name="connsiteY0" fmla="*/ 5667 h 5667"/>
                <a:gd name="connsiteX1" fmla="*/ 0 w 880"/>
                <a:gd name="connsiteY1" fmla="*/ 0 h 5667"/>
                <a:gd name="connsiteX2" fmla="*/ 0 w 880"/>
                <a:gd name="connsiteY2" fmla="*/ 5667 h 5667"/>
                <a:gd name="connsiteX3" fmla="*/ 0 w 880"/>
                <a:gd name="connsiteY3" fmla="*/ 5667 h 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0" h="5667">
                  <a:moveTo>
                    <a:pt x="0" y="5667"/>
                  </a:moveTo>
                  <a:cubicBezTo>
                    <a:pt x="1107" y="4169"/>
                    <a:pt x="1238" y="2345"/>
                    <a:pt x="0" y="0"/>
                  </a:cubicBezTo>
                  <a:lnTo>
                    <a:pt x="0" y="5667"/>
                  </a:lnTo>
                  <a:lnTo>
                    <a:pt x="0" y="566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3" name="手繪多邊形: 圖案 132">
              <a:extLst>
                <a:ext uri="{FF2B5EF4-FFF2-40B4-BE49-F238E27FC236}">
                  <a16:creationId xmlns:a16="http://schemas.microsoft.com/office/drawing/2014/main" id="{8829E31A-DB1A-455A-AAB8-150A50F1AC30}"/>
                </a:ext>
              </a:extLst>
            </p:cNvPr>
            <p:cNvSpPr/>
            <p:nvPr/>
          </p:nvSpPr>
          <p:spPr>
            <a:xfrm>
              <a:off x="5726214" y="5550578"/>
              <a:ext cx="73091" cy="53297"/>
            </a:xfrm>
            <a:custGeom>
              <a:avLst/>
              <a:gdLst>
                <a:gd name="connsiteX0" fmla="*/ 0 w 73091"/>
                <a:gd name="connsiteY0" fmla="*/ 53297 h 53297"/>
                <a:gd name="connsiteX1" fmla="*/ 7101 w 73091"/>
                <a:gd name="connsiteY1" fmla="*/ 4765 h 53297"/>
                <a:gd name="connsiteX2" fmla="*/ 20911 w 73091"/>
                <a:gd name="connsiteY2" fmla="*/ 4114 h 53297"/>
                <a:gd name="connsiteX3" fmla="*/ 73091 w 73091"/>
                <a:gd name="connsiteY3" fmla="*/ 53297 h 53297"/>
                <a:gd name="connsiteX4" fmla="*/ 0 w 73091"/>
                <a:gd name="connsiteY4" fmla="*/ 53297 h 53297"/>
                <a:gd name="connsiteX5" fmla="*/ 0 w 73091"/>
                <a:gd name="connsiteY5" fmla="*/ 53297 h 5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91" h="53297">
                  <a:moveTo>
                    <a:pt x="0" y="53297"/>
                  </a:moveTo>
                  <a:lnTo>
                    <a:pt x="7101" y="4765"/>
                  </a:lnTo>
                  <a:cubicBezTo>
                    <a:pt x="7947" y="-1033"/>
                    <a:pt x="15244" y="-1880"/>
                    <a:pt x="20911" y="4114"/>
                  </a:cubicBezTo>
                  <a:lnTo>
                    <a:pt x="73091" y="53297"/>
                  </a:lnTo>
                  <a:lnTo>
                    <a:pt x="0" y="53297"/>
                  </a:lnTo>
                  <a:lnTo>
                    <a:pt x="0" y="5329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4" name="手繪多邊形: 圖案 133">
              <a:extLst>
                <a:ext uri="{FF2B5EF4-FFF2-40B4-BE49-F238E27FC236}">
                  <a16:creationId xmlns:a16="http://schemas.microsoft.com/office/drawing/2014/main" id="{1902DD71-A616-4207-8B32-E854C48EDE45}"/>
                </a:ext>
              </a:extLst>
            </p:cNvPr>
            <p:cNvSpPr/>
            <p:nvPr/>
          </p:nvSpPr>
          <p:spPr>
            <a:xfrm>
              <a:off x="6020598" y="5595866"/>
              <a:ext cx="34793" cy="149529"/>
            </a:xfrm>
            <a:custGeom>
              <a:avLst/>
              <a:gdLst>
                <a:gd name="connsiteX0" fmla="*/ 65 w 34793"/>
                <a:gd name="connsiteY0" fmla="*/ 145137 h 149529"/>
                <a:gd name="connsiteX1" fmla="*/ 651 w 34793"/>
                <a:gd name="connsiteY1" fmla="*/ 145723 h 149529"/>
                <a:gd name="connsiteX2" fmla="*/ 14592 w 34793"/>
                <a:gd name="connsiteY2" fmla="*/ 144551 h 149529"/>
                <a:gd name="connsiteX3" fmla="*/ 34722 w 34793"/>
                <a:gd name="connsiteY3" fmla="*/ 6512 h 149529"/>
                <a:gd name="connsiteX4" fmla="*/ 21628 w 34793"/>
                <a:gd name="connsiteY4" fmla="*/ 1886 h 149529"/>
                <a:gd name="connsiteX5" fmla="*/ 0 w 34793"/>
                <a:gd name="connsiteY5" fmla="*/ 12765 h 149529"/>
                <a:gd name="connsiteX6" fmla="*/ 0 w 34793"/>
                <a:gd name="connsiteY6" fmla="*/ 145137 h 149529"/>
                <a:gd name="connsiteX7" fmla="*/ 65 w 34793"/>
                <a:gd name="connsiteY7" fmla="*/ 145137 h 149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793" h="149529">
                  <a:moveTo>
                    <a:pt x="65" y="145137"/>
                  </a:moveTo>
                  <a:lnTo>
                    <a:pt x="651" y="145723"/>
                  </a:lnTo>
                  <a:cubicBezTo>
                    <a:pt x="6970" y="151521"/>
                    <a:pt x="13745" y="150349"/>
                    <a:pt x="14592" y="144551"/>
                  </a:cubicBezTo>
                  <a:lnTo>
                    <a:pt x="34722" y="6512"/>
                  </a:lnTo>
                  <a:cubicBezTo>
                    <a:pt x="35568" y="714"/>
                    <a:pt x="28793" y="-2153"/>
                    <a:pt x="21628" y="1886"/>
                  </a:cubicBezTo>
                  <a:lnTo>
                    <a:pt x="0" y="12765"/>
                  </a:lnTo>
                  <a:lnTo>
                    <a:pt x="0" y="145137"/>
                  </a:lnTo>
                  <a:lnTo>
                    <a:pt x="65" y="14513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35" name="群組 134">
            <a:extLst>
              <a:ext uri="{FF2B5EF4-FFF2-40B4-BE49-F238E27FC236}">
                <a16:creationId xmlns:a16="http://schemas.microsoft.com/office/drawing/2014/main" id="{99CD2D8E-3CF2-4FE9-8FC5-F85A17ABAF9A}"/>
              </a:ext>
            </a:extLst>
          </p:cNvPr>
          <p:cNvGrpSpPr/>
          <p:nvPr/>
        </p:nvGrpSpPr>
        <p:grpSpPr>
          <a:xfrm>
            <a:off x="5336185" y="3343572"/>
            <a:ext cx="954111" cy="525604"/>
            <a:chOff x="5382236" y="3152426"/>
            <a:chExt cx="932985" cy="5139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36" name="圖形 106">
              <a:extLst>
                <a:ext uri="{FF2B5EF4-FFF2-40B4-BE49-F238E27FC236}">
                  <a16:creationId xmlns:a16="http://schemas.microsoft.com/office/drawing/2014/main" id="{76544BAA-0990-4237-BD66-BD8C1CFE36AB}"/>
                </a:ext>
              </a:extLst>
            </p:cNvPr>
            <p:cNvGrpSpPr/>
            <p:nvPr/>
          </p:nvGrpSpPr>
          <p:grpSpPr>
            <a:xfrm>
              <a:off x="5382236" y="3398651"/>
              <a:ext cx="366236" cy="267740"/>
              <a:chOff x="9637509" y="2915693"/>
              <a:chExt cx="366236" cy="267740"/>
            </a:xfrm>
            <a:solidFill>
              <a:schemeClr val="accent1"/>
            </a:solidFill>
          </p:grpSpPr>
          <p:sp>
            <p:nvSpPr>
              <p:cNvPr id="151" name="手繪多邊形: 圖案 150">
                <a:extLst>
                  <a:ext uri="{FF2B5EF4-FFF2-40B4-BE49-F238E27FC236}">
                    <a16:creationId xmlns:a16="http://schemas.microsoft.com/office/drawing/2014/main" id="{FE9E76D6-78F3-49FB-82C0-06BCA46B400B}"/>
                  </a:ext>
                </a:extLst>
              </p:cNvPr>
              <p:cNvSpPr/>
              <p:nvPr/>
            </p:nvSpPr>
            <p:spPr>
              <a:xfrm>
                <a:off x="9637509" y="2915693"/>
                <a:ext cx="327932" cy="267674"/>
              </a:xfrm>
              <a:custGeom>
                <a:avLst/>
                <a:gdLst>
                  <a:gd name="connsiteX0" fmla="*/ 327933 w 327932"/>
                  <a:gd name="connsiteY0" fmla="*/ 34722 h 267674"/>
                  <a:gd name="connsiteX1" fmla="*/ 327933 w 327932"/>
                  <a:gd name="connsiteY1" fmla="*/ 267675 h 267674"/>
                  <a:gd name="connsiteX2" fmla="*/ 19152 w 327932"/>
                  <a:gd name="connsiteY2" fmla="*/ 267675 h 267674"/>
                  <a:gd name="connsiteX3" fmla="*/ 0 w 327932"/>
                  <a:gd name="connsiteY3" fmla="*/ 248523 h 267674"/>
                  <a:gd name="connsiteX4" fmla="*/ 0 w 327932"/>
                  <a:gd name="connsiteY4" fmla="*/ 34656 h 267674"/>
                  <a:gd name="connsiteX5" fmla="*/ 2541 w 327932"/>
                  <a:gd name="connsiteY5" fmla="*/ 28533 h 267674"/>
                  <a:gd name="connsiteX6" fmla="*/ 8664 w 327932"/>
                  <a:gd name="connsiteY6" fmla="*/ 25992 h 267674"/>
                  <a:gd name="connsiteX7" fmla="*/ 13029 w 327932"/>
                  <a:gd name="connsiteY7" fmla="*/ 25992 h 267674"/>
                  <a:gd name="connsiteX8" fmla="*/ 13029 w 327932"/>
                  <a:gd name="connsiteY8" fmla="*/ 8664 h 267674"/>
                  <a:gd name="connsiteX9" fmla="*/ 15569 w 327932"/>
                  <a:gd name="connsiteY9" fmla="*/ 2541 h 267674"/>
                  <a:gd name="connsiteX10" fmla="*/ 21693 w 327932"/>
                  <a:gd name="connsiteY10" fmla="*/ 0 h 267674"/>
                  <a:gd name="connsiteX11" fmla="*/ 104165 w 327932"/>
                  <a:gd name="connsiteY11" fmla="*/ 0 h 267674"/>
                  <a:gd name="connsiteX12" fmla="*/ 110288 w 327932"/>
                  <a:gd name="connsiteY12" fmla="*/ 2541 h 267674"/>
                  <a:gd name="connsiteX13" fmla="*/ 112829 w 327932"/>
                  <a:gd name="connsiteY13" fmla="*/ 8664 h 267674"/>
                  <a:gd name="connsiteX14" fmla="*/ 112829 w 327932"/>
                  <a:gd name="connsiteY14" fmla="*/ 25992 h 267674"/>
                  <a:gd name="connsiteX15" fmla="*/ 319203 w 327932"/>
                  <a:gd name="connsiteY15" fmla="*/ 25992 h 267674"/>
                  <a:gd name="connsiteX16" fmla="*/ 325327 w 327932"/>
                  <a:gd name="connsiteY16" fmla="*/ 28533 h 267674"/>
                  <a:gd name="connsiteX17" fmla="*/ 327933 w 327932"/>
                  <a:gd name="connsiteY17" fmla="*/ 34722 h 26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7932" h="267674">
                    <a:moveTo>
                      <a:pt x="327933" y="34722"/>
                    </a:moveTo>
                    <a:lnTo>
                      <a:pt x="327933" y="267675"/>
                    </a:lnTo>
                    <a:lnTo>
                      <a:pt x="19152" y="267675"/>
                    </a:lnTo>
                    <a:cubicBezTo>
                      <a:pt x="8599" y="267675"/>
                      <a:pt x="0" y="259141"/>
                      <a:pt x="0" y="248523"/>
                    </a:cubicBezTo>
                    <a:lnTo>
                      <a:pt x="0" y="34656"/>
                    </a:lnTo>
                    <a:cubicBezTo>
                      <a:pt x="0" y="32441"/>
                      <a:pt x="847" y="30227"/>
                      <a:pt x="2541" y="28533"/>
                    </a:cubicBezTo>
                    <a:cubicBezTo>
                      <a:pt x="4234" y="26839"/>
                      <a:pt x="6449" y="25992"/>
                      <a:pt x="8664" y="25992"/>
                    </a:cubicBezTo>
                    <a:lnTo>
                      <a:pt x="13029" y="25992"/>
                    </a:lnTo>
                    <a:lnTo>
                      <a:pt x="13029" y="8664"/>
                    </a:lnTo>
                    <a:cubicBezTo>
                      <a:pt x="13029" y="6449"/>
                      <a:pt x="13876" y="4234"/>
                      <a:pt x="15569" y="2541"/>
                    </a:cubicBezTo>
                    <a:cubicBezTo>
                      <a:pt x="17263" y="847"/>
                      <a:pt x="19478" y="0"/>
                      <a:pt x="21693" y="0"/>
                    </a:cubicBezTo>
                    <a:lnTo>
                      <a:pt x="104165" y="0"/>
                    </a:lnTo>
                    <a:cubicBezTo>
                      <a:pt x="106379" y="0"/>
                      <a:pt x="108594" y="847"/>
                      <a:pt x="110288" y="2541"/>
                    </a:cubicBezTo>
                    <a:cubicBezTo>
                      <a:pt x="111982" y="4234"/>
                      <a:pt x="112829" y="6449"/>
                      <a:pt x="112829" y="8664"/>
                    </a:cubicBezTo>
                    <a:lnTo>
                      <a:pt x="112829" y="25992"/>
                    </a:lnTo>
                    <a:lnTo>
                      <a:pt x="319203" y="25992"/>
                    </a:lnTo>
                    <a:cubicBezTo>
                      <a:pt x="321418" y="25992"/>
                      <a:pt x="323633" y="26839"/>
                      <a:pt x="325327" y="28533"/>
                    </a:cubicBezTo>
                    <a:cubicBezTo>
                      <a:pt x="327086" y="30227"/>
                      <a:pt x="327933" y="32441"/>
                      <a:pt x="327933" y="34722"/>
                    </a:cubicBezTo>
                    <a:close/>
                  </a:path>
                </a:pathLst>
              </a:custGeom>
              <a:solidFill>
                <a:srgbClr val="ECAF4E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grpSp>
            <p:nvGrpSpPr>
              <p:cNvPr id="152" name="圖形 106">
                <a:extLst>
                  <a:ext uri="{FF2B5EF4-FFF2-40B4-BE49-F238E27FC236}">
                    <a16:creationId xmlns:a16="http://schemas.microsoft.com/office/drawing/2014/main" id="{52795A39-2F1B-4DD3-A1F9-F628FE235C31}"/>
                  </a:ext>
                </a:extLst>
              </p:cNvPr>
              <p:cNvGrpSpPr/>
              <p:nvPr/>
            </p:nvGrpSpPr>
            <p:grpSpPr>
              <a:xfrm>
                <a:off x="9647019" y="2961685"/>
                <a:ext cx="306045" cy="221748"/>
                <a:chOff x="9647019" y="2961685"/>
                <a:chExt cx="306045" cy="221748"/>
              </a:xfrm>
              <a:solidFill>
                <a:schemeClr val="accent1"/>
              </a:solidFill>
            </p:grpSpPr>
            <p:sp>
              <p:nvSpPr>
                <p:cNvPr id="154" name="手繪多邊形: 圖案 153">
                  <a:extLst>
                    <a:ext uri="{FF2B5EF4-FFF2-40B4-BE49-F238E27FC236}">
                      <a16:creationId xmlns:a16="http://schemas.microsoft.com/office/drawing/2014/main" id="{F1C41560-0DD6-4EF0-852D-257B61F39A89}"/>
                    </a:ext>
                  </a:extLst>
                </p:cNvPr>
                <p:cNvSpPr/>
                <p:nvPr/>
              </p:nvSpPr>
              <p:spPr>
                <a:xfrm>
                  <a:off x="9647019" y="2961685"/>
                  <a:ext cx="291387" cy="221748"/>
                </a:xfrm>
                <a:custGeom>
                  <a:avLst/>
                  <a:gdLst>
                    <a:gd name="connsiteX0" fmla="*/ 0 w 291387"/>
                    <a:gd name="connsiteY0" fmla="*/ 0 h 221748"/>
                    <a:gd name="connsiteX1" fmla="*/ 291387 w 291387"/>
                    <a:gd name="connsiteY1" fmla="*/ 0 h 221748"/>
                    <a:gd name="connsiteX2" fmla="*/ 291387 w 291387"/>
                    <a:gd name="connsiteY2" fmla="*/ 221749 h 221748"/>
                    <a:gd name="connsiteX3" fmla="*/ 0 w 291387"/>
                    <a:gd name="connsiteY3" fmla="*/ 221749 h 221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387" h="221748">
                      <a:moveTo>
                        <a:pt x="0" y="0"/>
                      </a:moveTo>
                      <a:lnTo>
                        <a:pt x="291387" y="0"/>
                      </a:lnTo>
                      <a:lnTo>
                        <a:pt x="291387" y="221749"/>
                      </a:lnTo>
                      <a:lnTo>
                        <a:pt x="0" y="221749"/>
                      </a:lnTo>
                      <a:close/>
                    </a:path>
                  </a:pathLst>
                </a:custGeom>
                <a:solidFill>
                  <a:srgbClr val="CAD0D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5" name="手繪多邊形: 圖案 154">
                  <a:extLst>
                    <a:ext uri="{FF2B5EF4-FFF2-40B4-BE49-F238E27FC236}">
                      <a16:creationId xmlns:a16="http://schemas.microsoft.com/office/drawing/2014/main" id="{E98117C0-8451-488E-B8CA-EBEBBFB64A06}"/>
                    </a:ext>
                  </a:extLst>
                </p:cNvPr>
                <p:cNvSpPr/>
                <p:nvPr/>
              </p:nvSpPr>
              <p:spPr>
                <a:xfrm>
                  <a:off x="9657052" y="2971717"/>
                  <a:ext cx="296012" cy="211716"/>
                </a:xfrm>
                <a:custGeom>
                  <a:avLst/>
                  <a:gdLst>
                    <a:gd name="connsiteX0" fmla="*/ 0 w 296012"/>
                    <a:gd name="connsiteY0" fmla="*/ 0 h 211716"/>
                    <a:gd name="connsiteX1" fmla="*/ 296012 w 296012"/>
                    <a:gd name="connsiteY1" fmla="*/ 0 h 211716"/>
                    <a:gd name="connsiteX2" fmla="*/ 296012 w 296012"/>
                    <a:gd name="connsiteY2" fmla="*/ 211717 h 211716"/>
                    <a:gd name="connsiteX3" fmla="*/ 0 w 296012"/>
                    <a:gd name="connsiteY3" fmla="*/ 211717 h 21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12" h="211716">
                      <a:moveTo>
                        <a:pt x="0" y="0"/>
                      </a:moveTo>
                      <a:lnTo>
                        <a:pt x="296012" y="0"/>
                      </a:lnTo>
                      <a:lnTo>
                        <a:pt x="296012" y="211717"/>
                      </a:lnTo>
                      <a:lnTo>
                        <a:pt x="0" y="2117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53" name="手繪多邊形: 圖案 152">
                <a:extLst>
                  <a:ext uri="{FF2B5EF4-FFF2-40B4-BE49-F238E27FC236}">
                    <a16:creationId xmlns:a16="http://schemas.microsoft.com/office/drawing/2014/main" id="{656FCF60-52C5-4CAD-BFEF-B1ECD87B1820}"/>
                  </a:ext>
                </a:extLst>
              </p:cNvPr>
              <p:cNvSpPr/>
              <p:nvPr/>
            </p:nvSpPr>
            <p:spPr>
              <a:xfrm>
                <a:off x="9656661" y="2953346"/>
                <a:ext cx="347084" cy="230021"/>
              </a:xfrm>
              <a:custGeom>
                <a:avLst/>
                <a:gdLst>
                  <a:gd name="connsiteX0" fmla="*/ 347085 w 347084"/>
                  <a:gd name="connsiteY0" fmla="*/ 34656 h 230021"/>
                  <a:gd name="connsiteX1" fmla="*/ 347085 w 347084"/>
                  <a:gd name="connsiteY1" fmla="*/ 210870 h 230021"/>
                  <a:gd name="connsiteX2" fmla="*/ 327933 w 347084"/>
                  <a:gd name="connsiteY2" fmla="*/ 230022 h 230021"/>
                  <a:gd name="connsiteX3" fmla="*/ 0 w 347084"/>
                  <a:gd name="connsiteY3" fmla="*/ 230022 h 230021"/>
                  <a:gd name="connsiteX4" fmla="*/ 19152 w 347084"/>
                  <a:gd name="connsiteY4" fmla="*/ 210870 h 230021"/>
                  <a:gd name="connsiteX5" fmla="*/ 19152 w 347084"/>
                  <a:gd name="connsiteY5" fmla="*/ 34656 h 230021"/>
                  <a:gd name="connsiteX6" fmla="*/ 21693 w 347084"/>
                  <a:gd name="connsiteY6" fmla="*/ 28533 h 230021"/>
                  <a:gd name="connsiteX7" fmla="*/ 27816 w 347084"/>
                  <a:gd name="connsiteY7" fmla="*/ 25992 h 230021"/>
                  <a:gd name="connsiteX8" fmla="*/ 234191 w 347084"/>
                  <a:gd name="connsiteY8" fmla="*/ 25992 h 230021"/>
                  <a:gd name="connsiteX9" fmla="*/ 234191 w 347084"/>
                  <a:gd name="connsiteY9" fmla="*/ 8664 h 230021"/>
                  <a:gd name="connsiteX10" fmla="*/ 236732 w 347084"/>
                  <a:gd name="connsiteY10" fmla="*/ 2541 h 230021"/>
                  <a:gd name="connsiteX11" fmla="*/ 242855 w 347084"/>
                  <a:gd name="connsiteY11" fmla="*/ 0 h 230021"/>
                  <a:gd name="connsiteX12" fmla="*/ 325327 w 347084"/>
                  <a:gd name="connsiteY12" fmla="*/ 0 h 230021"/>
                  <a:gd name="connsiteX13" fmla="*/ 331450 w 347084"/>
                  <a:gd name="connsiteY13" fmla="*/ 2541 h 230021"/>
                  <a:gd name="connsiteX14" fmla="*/ 333991 w 347084"/>
                  <a:gd name="connsiteY14" fmla="*/ 8664 h 230021"/>
                  <a:gd name="connsiteX15" fmla="*/ 333991 w 347084"/>
                  <a:gd name="connsiteY15" fmla="*/ 25992 h 230021"/>
                  <a:gd name="connsiteX16" fmla="*/ 338291 w 347084"/>
                  <a:gd name="connsiteY16" fmla="*/ 25992 h 230021"/>
                  <a:gd name="connsiteX17" fmla="*/ 344414 w 347084"/>
                  <a:gd name="connsiteY17" fmla="*/ 28533 h 230021"/>
                  <a:gd name="connsiteX18" fmla="*/ 347085 w 347084"/>
                  <a:gd name="connsiteY18" fmla="*/ 34656 h 23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7084" h="230021">
                    <a:moveTo>
                      <a:pt x="347085" y="34656"/>
                    </a:moveTo>
                    <a:lnTo>
                      <a:pt x="347085" y="210870"/>
                    </a:lnTo>
                    <a:cubicBezTo>
                      <a:pt x="347085" y="221488"/>
                      <a:pt x="338551" y="230022"/>
                      <a:pt x="327933" y="230022"/>
                    </a:cubicBezTo>
                    <a:lnTo>
                      <a:pt x="0" y="230022"/>
                    </a:lnTo>
                    <a:cubicBezTo>
                      <a:pt x="10553" y="230022"/>
                      <a:pt x="19152" y="221488"/>
                      <a:pt x="19152" y="210870"/>
                    </a:cubicBezTo>
                    <a:lnTo>
                      <a:pt x="19152" y="34656"/>
                    </a:lnTo>
                    <a:cubicBezTo>
                      <a:pt x="19152" y="32441"/>
                      <a:pt x="19999" y="30227"/>
                      <a:pt x="21693" y="28533"/>
                    </a:cubicBezTo>
                    <a:cubicBezTo>
                      <a:pt x="23387" y="26839"/>
                      <a:pt x="25601" y="25992"/>
                      <a:pt x="27816" y="25992"/>
                    </a:cubicBezTo>
                    <a:lnTo>
                      <a:pt x="234191" y="25992"/>
                    </a:lnTo>
                    <a:lnTo>
                      <a:pt x="234191" y="8664"/>
                    </a:lnTo>
                    <a:cubicBezTo>
                      <a:pt x="234191" y="6449"/>
                      <a:pt x="235038" y="4234"/>
                      <a:pt x="236732" y="2541"/>
                    </a:cubicBezTo>
                    <a:cubicBezTo>
                      <a:pt x="238425" y="847"/>
                      <a:pt x="240640" y="0"/>
                      <a:pt x="242855" y="0"/>
                    </a:cubicBezTo>
                    <a:lnTo>
                      <a:pt x="325327" y="0"/>
                    </a:lnTo>
                    <a:cubicBezTo>
                      <a:pt x="327542" y="0"/>
                      <a:pt x="329757" y="847"/>
                      <a:pt x="331450" y="2541"/>
                    </a:cubicBezTo>
                    <a:cubicBezTo>
                      <a:pt x="333144" y="4234"/>
                      <a:pt x="333991" y="6449"/>
                      <a:pt x="333991" y="8664"/>
                    </a:cubicBezTo>
                    <a:lnTo>
                      <a:pt x="333991" y="25992"/>
                    </a:lnTo>
                    <a:lnTo>
                      <a:pt x="338291" y="25992"/>
                    </a:lnTo>
                    <a:cubicBezTo>
                      <a:pt x="340505" y="25992"/>
                      <a:pt x="342720" y="26839"/>
                      <a:pt x="344414" y="28533"/>
                    </a:cubicBezTo>
                    <a:cubicBezTo>
                      <a:pt x="346238" y="30227"/>
                      <a:pt x="347085" y="32441"/>
                      <a:pt x="347085" y="34656"/>
                    </a:cubicBezTo>
                    <a:close/>
                  </a:path>
                </a:pathLst>
              </a:custGeom>
              <a:solidFill>
                <a:srgbClr val="F5CA61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37" name="圖形 106">
              <a:extLst>
                <a:ext uri="{FF2B5EF4-FFF2-40B4-BE49-F238E27FC236}">
                  <a16:creationId xmlns:a16="http://schemas.microsoft.com/office/drawing/2014/main" id="{92761C02-CF44-434C-A230-CB1A5394266A}"/>
                </a:ext>
              </a:extLst>
            </p:cNvPr>
            <p:cNvGrpSpPr/>
            <p:nvPr/>
          </p:nvGrpSpPr>
          <p:grpSpPr>
            <a:xfrm>
              <a:off x="5948985" y="3398651"/>
              <a:ext cx="366236" cy="267740"/>
              <a:chOff x="10204258" y="2915693"/>
              <a:chExt cx="366236" cy="267740"/>
            </a:xfrm>
            <a:solidFill>
              <a:schemeClr val="accent1"/>
            </a:solidFill>
          </p:grpSpPr>
          <p:sp>
            <p:nvSpPr>
              <p:cNvPr id="146" name="手繪多邊形: 圖案 145">
                <a:extLst>
                  <a:ext uri="{FF2B5EF4-FFF2-40B4-BE49-F238E27FC236}">
                    <a16:creationId xmlns:a16="http://schemas.microsoft.com/office/drawing/2014/main" id="{7AB52530-8F01-4451-9382-C433C5ADFD68}"/>
                  </a:ext>
                </a:extLst>
              </p:cNvPr>
              <p:cNvSpPr/>
              <p:nvPr/>
            </p:nvSpPr>
            <p:spPr>
              <a:xfrm>
                <a:off x="10204258" y="2915693"/>
                <a:ext cx="327932" cy="267674"/>
              </a:xfrm>
              <a:custGeom>
                <a:avLst/>
                <a:gdLst>
                  <a:gd name="connsiteX0" fmla="*/ 327933 w 327932"/>
                  <a:gd name="connsiteY0" fmla="*/ 34722 h 267674"/>
                  <a:gd name="connsiteX1" fmla="*/ 327933 w 327932"/>
                  <a:gd name="connsiteY1" fmla="*/ 267675 h 267674"/>
                  <a:gd name="connsiteX2" fmla="*/ 19152 w 327932"/>
                  <a:gd name="connsiteY2" fmla="*/ 267675 h 267674"/>
                  <a:gd name="connsiteX3" fmla="*/ 0 w 327932"/>
                  <a:gd name="connsiteY3" fmla="*/ 248523 h 267674"/>
                  <a:gd name="connsiteX4" fmla="*/ 0 w 327932"/>
                  <a:gd name="connsiteY4" fmla="*/ 34656 h 267674"/>
                  <a:gd name="connsiteX5" fmla="*/ 2541 w 327932"/>
                  <a:gd name="connsiteY5" fmla="*/ 28533 h 267674"/>
                  <a:gd name="connsiteX6" fmla="*/ 8664 w 327932"/>
                  <a:gd name="connsiteY6" fmla="*/ 25992 h 267674"/>
                  <a:gd name="connsiteX7" fmla="*/ 13029 w 327932"/>
                  <a:gd name="connsiteY7" fmla="*/ 25992 h 267674"/>
                  <a:gd name="connsiteX8" fmla="*/ 13029 w 327932"/>
                  <a:gd name="connsiteY8" fmla="*/ 8664 h 267674"/>
                  <a:gd name="connsiteX9" fmla="*/ 15569 w 327932"/>
                  <a:gd name="connsiteY9" fmla="*/ 2541 h 267674"/>
                  <a:gd name="connsiteX10" fmla="*/ 21693 w 327932"/>
                  <a:gd name="connsiteY10" fmla="*/ 0 h 267674"/>
                  <a:gd name="connsiteX11" fmla="*/ 104165 w 327932"/>
                  <a:gd name="connsiteY11" fmla="*/ 0 h 267674"/>
                  <a:gd name="connsiteX12" fmla="*/ 110288 w 327932"/>
                  <a:gd name="connsiteY12" fmla="*/ 2541 h 267674"/>
                  <a:gd name="connsiteX13" fmla="*/ 112829 w 327932"/>
                  <a:gd name="connsiteY13" fmla="*/ 8664 h 267674"/>
                  <a:gd name="connsiteX14" fmla="*/ 112829 w 327932"/>
                  <a:gd name="connsiteY14" fmla="*/ 25992 h 267674"/>
                  <a:gd name="connsiteX15" fmla="*/ 319203 w 327932"/>
                  <a:gd name="connsiteY15" fmla="*/ 25992 h 267674"/>
                  <a:gd name="connsiteX16" fmla="*/ 325327 w 327932"/>
                  <a:gd name="connsiteY16" fmla="*/ 28533 h 267674"/>
                  <a:gd name="connsiteX17" fmla="*/ 327933 w 327932"/>
                  <a:gd name="connsiteY17" fmla="*/ 34722 h 26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7932" h="267674">
                    <a:moveTo>
                      <a:pt x="327933" y="34722"/>
                    </a:moveTo>
                    <a:lnTo>
                      <a:pt x="327933" y="267675"/>
                    </a:lnTo>
                    <a:lnTo>
                      <a:pt x="19152" y="267675"/>
                    </a:lnTo>
                    <a:cubicBezTo>
                      <a:pt x="8599" y="267675"/>
                      <a:pt x="0" y="259141"/>
                      <a:pt x="0" y="248523"/>
                    </a:cubicBezTo>
                    <a:lnTo>
                      <a:pt x="0" y="34656"/>
                    </a:lnTo>
                    <a:cubicBezTo>
                      <a:pt x="0" y="32441"/>
                      <a:pt x="847" y="30227"/>
                      <a:pt x="2541" y="28533"/>
                    </a:cubicBezTo>
                    <a:cubicBezTo>
                      <a:pt x="4234" y="26839"/>
                      <a:pt x="6449" y="25992"/>
                      <a:pt x="8664" y="25992"/>
                    </a:cubicBezTo>
                    <a:lnTo>
                      <a:pt x="13029" y="25992"/>
                    </a:lnTo>
                    <a:lnTo>
                      <a:pt x="13029" y="8664"/>
                    </a:lnTo>
                    <a:cubicBezTo>
                      <a:pt x="13029" y="6449"/>
                      <a:pt x="13876" y="4234"/>
                      <a:pt x="15569" y="2541"/>
                    </a:cubicBezTo>
                    <a:cubicBezTo>
                      <a:pt x="17263" y="847"/>
                      <a:pt x="19478" y="0"/>
                      <a:pt x="21693" y="0"/>
                    </a:cubicBezTo>
                    <a:lnTo>
                      <a:pt x="104165" y="0"/>
                    </a:lnTo>
                    <a:cubicBezTo>
                      <a:pt x="106379" y="0"/>
                      <a:pt x="108594" y="847"/>
                      <a:pt x="110288" y="2541"/>
                    </a:cubicBezTo>
                    <a:cubicBezTo>
                      <a:pt x="111982" y="4234"/>
                      <a:pt x="112829" y="6449"/>
                      <a:pt x="112829" y="8664"/>
                    </a:cubicBezTo>
                    <a:lnTo>
                      <a:pt x="112829" y="25992"/>
                    </a:lnTo>
                    <a:lnTo>
                      <a:pt x="319203" y="25992"/>
                    </a:lnTo>
                    <a:cubicBezTo>
                      <a:pt x="321418" y="25992"/>
                      <a:pt x="323633" y="26839"/>
                      <a:pt x="325327" y="28533"/>
                    </a:cubicBezTo>
                    <a:cubicBezTo>
                      <a:pt x="327086" y="30227"/>
                      <a:pt x="327933" y="32441"/>
                      <a:pt x="327933" y="34722"/>
                    </a:cubicBezTo>
                    <a:close/>
                  </a:path>
                </a:pathLst>
              </a:custGeom>
              <a:solidFill>
                <a:srgbClr val="ECAF4E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grpSp>
            <p:nvGrpSpPr>
              <p:cNvPr id="147" name="圖形 106">
                <a:extLst>
                  <a:ext uri="{FF2B5EF4-FFF2-40B4-BE49-F238E27FC236}">
                    <a16:creationId xmlns:a16="http://schemas.microsoft.com/office/drawing/2014/main" id="{27BD9274-0D49-48EA-9B1B-168228E25CD4}"/>
                  </a:ext>
                </a:extLst>
              </p:cNvPr>
              <p:cNvGrpSpPr/>
              <p:nvPr/>
            </p:nvGrpSpPr>
            <p:grpSpPr>
              <a:xfrm>
                <a:off x="10213768" y="2961685"/>
                <a:ext cx="306045" cy="221748"/>
                <a:chOff x="10213768" y="2961685"/>
                <a:chExt cx="306045" cy="221748"/>
              </a:xfrm>
              <a:solidFill>
                <a:schemeClr val="accent1"/>
              </a:solidFill>
            </p:grpSpPr>
            <p:sp>
              <p:nvSpPr>
                <p:cNvPr id="149" name="手繪多邊形: 圖案 148">
                  <a:extLst>
                    <a:ext uri="{FF2B5EF4-FFF2-40B4-BE49-F238E27FC236}">
                      <a16:creationId xmlns:a16="http://schemas.microsoft.com/office/drawing/2014/main" id="{B48BDB31-4C04-4EE7-8A1C-BE1B57E7D2C9}"/>
                    </a:ext>
                  </a:extLst>
                </p:cNvPr>
                <p:cNvSpPr/>
                <p:nvPr/>
              </p:nvSpPr>
              <p:spPr>
                <a:xfrm>
                  <a:off x="10213768" y="2961685"/>
                  <a:ext cx="291387" cy="221748"/>
                </a:xfrm>
                <a:custGeom>
                  <a:avLst/>
                  <a:gdLst>
                    <a:gd name="connsiteX0" fmla="*/ 0 w 291387"/>
                    <a:gd name="connsiteY0" fmla="*/ 0 h 221748"/>
                    <a:gd name="connsiteX1" fmla="*/ 291387 w 291387"/>
                    <a:gd name="connsiteY1" fmla="*/ 0 h 221748"/>
                    <a:gd name="connsiteX2" fmla="*/ 291387 w 291387"/>
                    <a:gd name="connsiteY2" fmla="*/ 221749 h 221748"/>
                    <a:gd name="connsiteX3" fmla="*/ 0 w 291387"/>
                    <a:gd name="connsiteY3" fmla="*/ 221749 h 221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387" h="221748">
                      <a:moveTo>
                        <a:pt x="0" y="0"/>
                      </a:moveTo>
                      <a:lnTo>
                        <a:pt x="291387" y="0"/>
                      </a:lnTo>
                      <a:lnTo>
                        <a:pt x="291387" y="221749"/>
                      </a:lnTo>
                      <a:lnTo>
                        <a:pt x="0" y="221749"/>
                      </a:lnTo>
                      <a:close/>
                    </a:path>
                  </a:pathLst>
                </a:custGeom>
                <a:solidFill>
                  <a:srgbClr val="CAD0D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50" name="手繪多邊形: 圖案 149">
                  <a:extLst>
                    <a:ext uri="{FF2B5EF4-FFF2-40B4-BE49-F238E27FC236}">
                      <a16:creationId xmlns:a16="http://schemas.microsoft.com/office/drawing/2014/main" id="{D83BBC39-C73B-46B4-89D6-D12F104BAFFF}"/>
                    </a:ext>
                  </a:extLst>
                </p:cNvPr>
                <p:cNvSpPr/>
                <p:nvPr/>
              </p:nvSpPr>
              <p:spPr>
                <a:xfrm>
                  <a:off x="10223801" y="2971717"/>
                  <a:ext cx="296012" cy="211716"/>
                </a:xfrm>
                <a:custGeom>
                  <a:avLst/>
                  <a:gdLst>
                    <a:gd name="connsiteX0" fmla="*/ 0 w 296012"/>
                    <a:gd name="connsiteY0" fmla="*/ 0 h 211716"/>
                    <a:gd name="connsiteX1" fmla="*/ 296012 w 296012"/>
                    <a:gd name="connsiteY1" fmla="*/ 0 h 211716"/>
                    <a:gd name="connsiteX2" fmla="*/ 296012 w 296012"/>
                    <a:gd name="connsiteY2" fmla="*/ 211717 h 211716"/>
                    <a:gd name="connsiteX3" fmla="*/ 0 w 296012"/>
                    <a:gd name="connsiteY3" fmla="*/ 211717 h 21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12" h="211716">
                      <a:moveTo>
                        <a:pt x="0" y="0"/>
                      </a:moveTo>
                      <a:lnTo>
                        <a:pt x="296012" y="0"/>
                      </a:lnTo>
                      <a:lnTo>
                        <a:pt x="296012" y="211717"/>
                      </a:lnTo>
                      <a:lnTo>
                        <a:pt x="0" y="2117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48" name="手繪多邊形: 圖案 147">
                <a:extLst>
                  <a:ext uri="{FF2B5EF4-FFF2-40B4-BE49-F238E27FC236}">
                    <a16:creationId xmlns:a16="http://schemas.microsoft.com/office/drawing/2014/main" id="{AAC11411-3B75-4D07-8BE3-1250C2C26A2F}"/>
                  </a:ext>
                </a:extLst>
              </p:cNvPr>
              <p:cNvSpPr/>
              <p:nvPr/>
            </p:nvSpPr>
            <p:spPr>
              <a:xfrm>
                <a:off x="10223410" y="2953346"/>
                <a:ext cx="347084" cy="230021"/>
              </a:xfrm>
              <a:custGeom>
                <a:avLst/>
                <a:gdLst>
                  <a:gd name="connsiteX0" fmla="*/ 347085 w 347084"/>
                  <a:gd name="connsiteY0" fmla="*/ 34656 h 230021"/>
                  <a:gd name="connsiteX1" fmla="*/ 347085 w 347084"/>
                  <a:gd name="connsiteY1" fmla="*/ 210870 h 230021"/>
                  <a:gd name="connsiteX2" fmla="*/ 327933 w 347084"/>
                  <a:gd name="connsiteY2" fmla="*/ 230022 h 230021"/>
                  <a:gd name="connsiteX3" fmla="*/ 0 w 347084"/>
                  <a:gd name="connsiteY3" fmla="*/ 230022 h 230021"/>
                  <a:gd name="connsiteX4" fmla="*/ 19152 w 347084"/>
                  <a:gd name="connsiteY4" fmla="*/ 210870 h 230021"/>
                  <a:gd name="connsiteX5" fmla="*/ 19152 w 347084"/>
                  <a:gd name="connsiteY5" fmla="*/ 34656 h 230021"/>
                  <a:gd name="connsiteX6" fmla="*/ 21693 w 347084"/>
                  <a:gd name="connsiteY6" fmla="*/ 28533 h 230021"/>
                  <a:gd name="connsiteX7" fmla="*/ 27816 w 347084"/>
                  <a:gd name="connsiteY7" fmla="*/ 25992 h 230021"/>
                  <a:gd name="connsiteX8" fmla="*/ 234191 w 347084"/>
                  <a:gd name="connsiteY8" fmla="*/ 25992 h 230021"/>
                  <a:gd name="connsiteX9" fmla="*/ 234191 w 347084"/>
                  <a:gd name="connsiteY9" fmla="*/ 8664 h 230021"/>
                  <a:gd name="connsiteX10" fmla="*/ 236732 w 347084"/>
                  <a:gd name="connsiteY10" fmla="*/ 2541 h 230021"/>
                  <a:gd name="connsiteX11" fmla="*/ 242855 w 347084"/>
                  <a:gd name="connsiteY11" fmla="*/ 0 h 230021"/>
                  <a:gd name="connsiteX12" fmla="*/ 325327 w 347084"/>
                  <a:gd name="connsiteY12" fmla="*/ 0 h 230021"/>
                  <a:gd name="connsiteX13" fmla="*/ 331451 w 347084"/>
                  <a:gd name="connsiteY13" fmla="*/ 2541 h 230021"/>
                  <a:gd name="connsiteX14" fmla="*/ 333991 w 347084"/>
                  <a:gd name="connsiteY14" fmla="*/ 8664 h 230021"/>
                  <a:gd name="connsiteX15" fmla="*/ 333991 w 347084"/>
                  <a:gd name="connsiteY15" fmla="*/ 25992 h 230021"/>
                  <a:gd name="connsiteX16" fmla="*/ 338291 w 347084"/>
                  <a:gd name="connsiteY16" fmla="*/ 25992 h 230021"/>
                  <a:gd name="connsiteX17" fmla="*/ 344414 w 347084"/>
                  <a:gd name="connsiteY17" fmla="*/ 28533 h 230021"/>
                  <a:gd name="connsiteX18" fmla="*/ 347085 w 347084"/>
                  <a:gd name="connsiteY18" fmla="*/ 34656 h 23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7084" h="230021">
                    <a:moveTo>
                      <a:pt x="347085" y="34656"/>
                    </a:moveTo>
                    <a:lnTo>
                      <a:pt x="347085" y="210870"/>
                    </a:lnTo>
                    <a:cubicBezTo>
                      <a:pt x="347085" y="221488"/>
                      <a:pt x="338551" y="230022"/>
                      <a:pt x="327933" y="230022"/>
                    </a:cubicBezTo>
                    <a:lnTo>
                      <a:pt x="0" y="230022"/>
                    </a:lnTo>
                    <a:cubicBezTo>
                      <a:pt x="10553" y="230022"/>
                      <a:pt x="19152" y="221488"/>
                      <a:pt x="19152" y="210870"/>
                    </a:cubicBezTo>
                    <a:lnTo>
                      <a:pt x="19152" y="34656"/>
                    </a:lnTo>
                    <a:cubicBezTo>
                      <a:pt x="19152" y="32441"/>
                      <a:pt x="19999" y="30227"/>
                      <a:pt x="21693" y="28533"/>
                    </a:cubicBezTo>
                    <a:cubicBezTo>
                      <a:pt x="23387" y="26839"/>
                      <a:pt x="25601" y="25992"/>
                      <a:pt x="27816" y="25992"/>
                    </a:cubicBezTo>
                    <a:lnTo>
                      <a:pt x="234191" y="25992"/>
                    </a:lnTo>
                    <a:lnTo>
                      <a:pt x="234191" y="8664"/>
                    </a:lnTo>
                    <a:cubicBezTo>
                      <a:pt x="234191" y="6449"/>
                      <a:pt x="235038" y="4234"/>
                      <a:pt x="236732" y="2541"/>
                    </a:cubicBezTo>
                    <a:cubicBezTo>
                      <a:pt x="238425" y="847"/>
                      <a:pt x="240640" y="0"/>
                      <a:pt x="242855" y="0"/>
                    </a:cubicBezTo>
                    <a:lnTo>
                      <a:pt x="325327" y="0"/>
                    </a:lnTo>
                    <a:cubicBezTo>
                      <a:pt x="327542" y="0"/>
                      <a:pt x="329757" y="847"/>
                      <a:pt x="331451" y="2541"/>
                    </a:cubicBezTo>
                    <a:cubicBezTo>
                      <a:pt x="333144" y="4234"/>
                      <a:pt x="333991" y="6449"/>
                      <a:pt x="333991" y="8664"/>
                    </a:cubicBezTo>
                    <a:lnTo>
                      <a:pt x="333991" y="25992"/>
                    </a:lnTo>
                    <a:lnTo>
                      <a:pt x="338291" y="25992"/>
                    </a:lnTo>
                    <a:cubicBezTo>
                      <a:pt x="340505" y="25992"/>
                      <a:pt x="342720" y="26839"/>
                      <a:pt x="344414" y="28533"/>
                    </a:cubicBezTo>
                    <a:cubicBezTo>
                      <a:pt x="346238" y="30227"/>
                      <a:pt x="347085" y="32441"/>
                      <a:pt x="347085" y="34656"/>
                    </a:cubicBezTo>
                    <a:close/>
                  </a:path>
                </a:pathLst>
              </a:custGeom>
              <a:solidFill>
                <a:srgbClr val="F5CA61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38" name="圖形 106">
              <a:extLst>
                <a:ext uri="{FF2B5EF4-FFF2-40B4-BE49-F238E27FC236}">
                  <a16:creationId xmlns:a16="http://schemas.microsoft.com/office/drawing/2014/main" id="{9C621A73-D219-4EB2-897B-8BAA0DB689C6}"/>
                </a:ext>
              </a:extLst>
            </p:cNvPr>
            <p:cNvGrpSpPr/>
            <p:nvPr/>
          </p:nvGrpSpPr>
          <p:grpSpPr>
            <a:xfrm>
              <a:off x="5413635" y="3228366"/>
              <a:ext cx="538932" cy="172109"/>
              <a:chOff x="9668908" y="2745408"/>
              <a:chExt cx="538932" cy="172109"/>
            </a:xfrm>
            <a:solidFill>
              <a:schemeClr val="accent1"/>
            </a:solidFill>
          </p:grpSpPr>
          <p:sp>
            <p:nvSpPr>
              <p:cNvPr id="140" name="手繪多邊形: 圖案 139">
                <a:extLst>
                  <a:ext uri="{FF2B5EF4-FFF2-40B4-BE49-F238E27FC236}">
                    <a16:creationId xmlns:a16="http://schemas.microsoft.com/office/drawing/2014/main" id="{A5AD4B8E-8390-4611-B7AD-BFE536244BE4}"/>
                  </a:ext>
                </a:extLst>
              </p:cNvPr>
              <p:cNvSpPr/>
              <p:nvPr/>
            </p:nvSpPr>
            <p:spPr>
              <a:xfrm>
                <a:off x="9668908" y="2745408"/>
                <a:ext cx="538932" cy="172109"/>
              </a:xfrm>
              <a:custGeom>
                <a:avLst/>
                <a:gdLst>
                  <a:gd name="connsiteX0" fmla="*/ 538933 w 538932"/>
                  <a:gd name="connsiteY0" fmla="*/ 12638 h 172109"/>
                  <a:gd name="connsiteX1" fmla="*/ 538933 w 538932"/>
                  <a:gd name="connsiteY1" fmla="*/ 159472 h 172109"/>
                  <a:gd name="connsiteX2" fmla="*/ 526295 w 538932"/>
                  <a:gd name="connsiteY2" fmla="*/ 172109 h 172109"/>
                  <a:gd name="connsiteX3" fmla="*/ 12638 w 538932"/>
                  <a:gd name="connsiteY3" fmla="*/ 172109 h 172109"/>
                  <a:gd name="connsiteX4" fmla="*/ 0 w 538932"/>
                  <a:gd name="connsiteY4" fmla="*/ 159472 h 172109"/>
                  <a:gd name="connsiteX5" fmla="*/ 0 w 538932"/>
                  <a:gd name="connsiteY5" fmla="*/ 12638 h 172109"/>
                  <a:gd name="connsiteX6" fmla="*/ 12638 w 538932"/>
                  <a:gd name="connsiteY6" fmla="*/ 0 h 172109"/>
                  <a:gd name="connsiteX7" fmla="*/ 526295 w 538932"/>
                  <a:gd name="connsiteY7" fmla="*/ 0 h 172109"/>
                  <a:gd name="connsiteX8" fmla="*/ 538933 w 538932"/>
                  <a:gd name="connsiteY8" fmla="*/ 12638 h 172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8932" h="172109">
                    <a:moveTo>
                      <a:pt x="538933" y="12638"/>
                    </a:moveTo>
                    <a:lnTo>
                      <a:pt x="538933" y="159472"/>
                    </a:lnTo>
                    <a:cubicBezTo>
                      <a:pt x="538933" y="166442"/>
                      <a:pt x="533265" y="172109"/>
                      <a:pt x="526295" y="172109"/>
                    </a:cubicBezTo>
                    <a:lnTo>
                      <a:pt x="12638" y="172109"/>
                    </a:lnTo>
                    <a:cubicBezTo>
                      <a:pt x="5667" y="172109"/>
                      <a:pt x="0" y="166442"/>
                      <a:pt x="0" y="159472"/>
                    </a:cubicBezTo>
                    <a:lnTo>
                      <a:pt x="0" y="12638"/>
                    </a:lnTo>
                    <a:cubicBezTo>
                      <a:pt x="0" y="5668"/>
                      <a:pt x="5667" y="0"/>
                      <a:pt x="12638" y="0"/>
                    </a:cubicBezTo>
                    <a:lnTo>
                      <a:pt x="526295" y="0"/>
                    </a:lnTo>
                    <a:cubicBezTo>
                      <a:pt x="533265" y="65"/>
                      <a:pt x="538933" y="5668"/>
                      <a:pt x="538933" y="12638"/>
                    </a:cubicBezTo>
                    <a:close/>
                  </a:path>
                </a:pathLst>
              </a:custGeom>
              <a:solidFill>
                <a:srgbClr val="F2F2F2"/>
              </a:solidFill>
              <a:ln w="6461" cap="flat">
                <a:solidFill>
                  <a:srgbClr val="BEBEB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grpSp>
            <p:nvGrpSpPr>
              <p:cNvPr id="141" name="圖形 106">
                <a:extLst>
                  <a:ext uri="{FF2B5EF4-FFF2-40B4-BE49-F238E27FC236}">
                    <a16:creationId xmlns:a16="http://schemas.microsoft.com/office/drawing/2014/main" id="{33CC4CA4-AE73-471F-A096-B6370FF426F7}"/>
                  </a:ext>
                </a:extLst>
              </p:cNvPr>
              <p:cNvGrpSpPr/>
              <p:nvPr/>
            </p:nvGrpSpPr>
            <p:grpSpPr>
              <a:xfrm>
                <a:off x="9696177" y="2803301"/>
                <a:ext cx="277610" cy="56382"/>
                <a:chOff x="9696177" y="2803301"/>
                <a:chExt cx="277610" cy="56382"/>
              </a:xfrm>
              <a:solidFill>
                <a:schemeClr val="accent1"/>
              </a:solidFill>
            </p:grpSpPr>
            <p:sp>
              <p:nvSpPr>
                <p:cNvPr id="142" name="手繪多邊形: 圖案 141">
                  <a:extLst>
                    <a:ext uri="{FF2B5EF4-FFF2-40B4-BE49-F238E27FC236}">
                      <a16:creationId xmlns:a16="http://schemas.microsoft.com/office/drawing/2014/main" id="{DC953ADF-6F64-49F5-BF59-A77D0DB0065F}"/>
                    </a:ext>
                  </a:extLst>
                </p:cNvPr>
                <p:cNvSpPr/>
                <p:nvPr/>
              </p:nvSpPr>
              <p:spPr>
                <a:xfrm rot="-5400000">
                  <a:off x="9696177" y="2803301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41A5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43" name="手繪多邊形: 圖案 142">
                  <a:extLst>
                    <a:ext uri="{FF2B5EF4-FFF2-40B4-BE49-F238E27FC236}">
                      <a16:creationId xmlns:a16="http://schemas.microsoft.com/office/drawing/2014/main" id="{CF38A666-379A-4300-89DA-A47DE44DF06A}"/>
                    </a:ext>
                  </a:extLst>
                </p:cNvPr>
                <p:cNvSpPr/>
                <p:nvPr/>
              </p:nvSpPr>
              <p:spPr>
                <a:xfrm rot="-5400000">
                  <a:off x="9769932" y="2803314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FF7D00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44" name="手繪多邊形: 圖案 143">
                  <a:extLst>
                    <a:ext uri="{FF2B5EF4-FFF2-40B4-BE49-F238E27FC236}">
                      <a16:creationId xmlns:a16="http://schemas.microsoft.com/office/drawing/2014/main" id="{49EAE718-998D-4D46-9C8E-C66BE5C6EBD2}"/>
                    </a:ext>
                  </a:extLst>
                </p:cNvPr>
                <p:cNvSpPr/>
                <p:nvPr/>
              </p:nvSpPr>
              <p:spPr>
                <a:xfrm rot="-5400000">
                  <a:off x="9843685" y="2803321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5F438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45" name="手繪多邊形: 圖案 144">
                  <a:extLst>
                    <a:ext uri="{FF2B5EF4-FFF2-40B4-BE49-F238E27FC236}">
                      <a16:creationId xmlns:a16="http://schemas.microsoft.com/office/drawing/2014/main" id="{3B8BC2A9-FC8A-4599-B4DE-D49777EDA0BD}"/>
                    </a:ext>
                  </a:extLst>
                </p:cNvPr>
                <p:cNvSpPr/>
                <p:nvPr/>
              </p:nvSpPr>
              <p:spPr>
                <a:xfrm rot="-5400000">
                  <a:off x="9917438" y="2803334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565656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39" name="手繪多邊形: 圖案 138">
              <a:extLst>
                <a:ext uri="{FF2B5EF4-FFF2-40B4-BE49-F238E27FC236}">
                  <a16:creationId xmlns:a16="http://schemas.microsoft.com/office/drawing/2014/main" id="{D44DBDA9-4A6E-44A4-AA9C-486337791C1C}"/>
                </a:ext>
              </a:extLst>
            </p:cNvPr>
            <p:cNvSpPr/>
            <p:nvPr/>
          </p:nvSpPr>
          <p:spPr>
            <a:xfrm>
              <a:off x="5612713" y="3152426"/>
              <a:ext cx="672542" cy="357686"/>
            </a:xfrm>
            <a:custGeom>
              <a:avLst/>
              <a:gdLst>
                <a:gd name="connsiteX0" fmla="*/ 593914 w 672542"/>
                <a:gd name="connsiteY0" fmla="*/ 203296 h 357686"/>
                <a:gd name="connsiteX1" fmla="*/ 332037 w 672542"/>
                <a:gd name="connsiteY1" fmla="*/ 3044 h 357686"/>
                <a:gd name="connsiteX2" fmla="*/ 0 w 672542"/>
                <a:gd name="connsiteY2" fmla="*/ 164861 h 357686"/>
                <a:gd name="connsiteX3" fmla="*/ 254646 w 672542"/>
                <a:gd name="connsiteY3" fmla="*/ 73074 h 357686"/>
                <a:gd name="connsiteX4" fmla="*/ 473463 w 672542"/>
                <a:gd name="connsiteY4" fmla="*/ 225054 h 357686"/>
                <a:gd name="connsiteX5" fmla="*/ 386953 w 672542"/>
                <a:gd name="connsiteY5" fmla="*/ 240688 h 357686"/>
                <a:gd name="connsiteX6" fmla="*/ 555544 w 672542"/>
                <a:gd name="connsiteY6" fmla="*/ 357686 h 357686"/>
                <a:gd name="connsiteX7" fmla="*/ 672542 w 672542"/>
                <a:gd name="connsiteY7" fmla="*/ 189095 h 357686"/>
                <a:gd name="connsiteX8" fmla="*/ 593914 w 672542"/>
                <a:gd name="connsiteY8" fmla="*/ 203296 h 35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2542" h="357686">
                  <a:moveTo>
                    <a:pt x="593914" y="203296"/>
                  </a:moveTo>
                  <a:cubicBezTo>
                    <a:pt x="549616" y="98675"/>
                    <a:pt x="452813" y="19395"/>
                    <a:pt x="332037" y="3044"/>
                  </a:cubicBezTo>
                  <a:cubicBezTo>
                    <a:pt x="194779" y="-15521"/>
                    <a:pt x="65860" y="52358"/>
                    <a:pt x="0" y="164861"/>
                  </a:cubicBezTo>
                  <a:cubicBezTo>
                    <a:pt x="62668" y="97047"/>
                    <a:pt x="156214" y="59785"/>
                    <a:pt x="254646" y="73074"/>
                  </a:cubicBezTo>
                  <a:cubicBezTo>
                    <a:pt x="351384" y="86168"/>
                    <a:pt x="430534" y="145123"/>
                    <a:pt x="473463" y="225054"/>
                  </a:cubicBezTo>
                  <a:lnTo>
                    <a:pt x="386953" y="240688"/>
                  </a:lnTo>
                  <a:lnTo>
                    <a:pt x="555544" y="357686"/>
                  </a:lnTo>
                  <a:lnTo>
                    <a:pt x="672542" y="189095"/>
                  </a:lnTo>
                  <a:lnTo>
                    <a:pt x="593914" y="203296"/>
                  </a:lnTo>
                  <a:close/>
                </a:path>
              </a:pathLst>
            </a:custGeom>
            <a:solidFill>
              <a:srgbClr val="000000"/>
            </a:solidFill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6" name="矩形: 圓角 155">
            <a:extLst>
              <a:ext uri="{FF2B5EF4-FFF2-40B4-BE49-F238E27FC236}">
                <a16:creationId xmlns:a16="http://schemas.microsoft.com/office/drawing/2014/main" id="{B0D194DC-6238-42C1-8F96-032C4AD589FF}"/>
              </a:ext>
            </a:extLst>
          </p:cNvPr>
          <p:cNvSpPr/>
          <p:nvPr/>
        </p:nvSpPr>
        <p:spPr>
          <a:xfrm>
            <a:off x="5320903" y="3912883"/>
            <a:ext cx="989504" cy="215189"/>
          </a:xfrm>
          <a:prstGeom prst="roundRect">
            <a:avLst>
              <a:gd name="adj" fmla="val 33459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157" name="文字方塊 156">
            <a:extLst>
              <a:ext uri="{FF2B5EF4-FFF2-40B4-BE49-F238E27FC236}">
                <a16:creationId xmlns:a16="http://schemas.microsoft.com/office/drawing/2014/main" id="{73916558-DA67-4F6F-8A8E-AF3B7F879897}"/>
              </a:ext>
            </a:extLst>
          </p:cNvPr>
          <p:cNvSpPr txBox="1"/>
          <p:nvPr/>
        </p:nvSpPr>
        <p:spPr>
          <a:xfrm>
            <a:off x="5173617" y="3908453"/>
            <a:ext cx="12657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CIFS / NFS / FTP</a:t>
            </a:r>
          </a:p>
        </p:txBody>
      </p:sp>
      <p:pic>
        <p:nvPicPr>
          <p:cNvPr id="169" name="圖形 168">
            <a:extLst>
              <a:ext uri="{FF2B5EF4-FFF2-40B4-BE49-F238E27FC236}">
                <a16:creationId xmlns:a16="http://schemas.microsoft.com/office/drawing/2014/main" id="{879E94D5-EEF2-48AA-A9B0-E2595339CD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49214" y="3723124"/>
            <a:ext cx="202029" cy="6285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2" name="矩形: 圓角 171">
            <a:extLst>
              <a:ext uri="{FF2B5EF4-FFF2-40B4-BE49-F238E27FC236}">
                <a16:creationId xmlns:a16="http://schemas.microsoft.com/office/drawing/2014/main" id="{8AF8D4AD-6B45-4088-B525-01D0537B3FA6}"/>
              </a:ext>
            </a:extLst>
          </p:cNvPr>
          <p:cNvSpPr/>
          <p:nvPr/>
        </p:nvSpPr>
        <p:spPr>
          <a:xfrm>
            <a:off x="7462615" y="3538058"/>
            <a:ext cx="898656" cy="212453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107" name="圖片 106">
            <a:extLst>
              <a:ext uri="{FF2B5EF4-FFF2-40B4-BE49-F238E27FC236}">
                <a16:creationId xmlns:a16="http://schemas.microsoft.com/office/drawing/2014/main" id="{8782B0F8-14F6-4B1F-8C05-15A40312BE8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0462" y="3451893"/>
            <a:ext cx="382258" cy="3822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0" name="文字方塊 109">
            <a:extLst>
              <a:ext uri="{FF2B5EF4-FFF2-40B4-BE49-F238E27FC236}">
                <a16:creationId xmlns:a16="http://schemas.microsoft.com/office/drawing/2014/main" id="{0483D82A-9977-4327-9585-90A2B0E6497E}"/>
              </a:ext>
            </a:extLst>
          </p:cNvPr>
          <p:cNvSpPr txBox="1"/>
          <p:nvPr/>
        </p:nvSpPr>
        <p:spPr>
          <a:xfrm>
            <a:off x="7670442" y="3541280"/>
            <a:ext cx="761985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b="1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NewYork</a:t>
            </a:r>
            <a:endParaRPr lang="en-US" altLang="zh-TW" sz="900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3" name="矩形: 圓角 172">
            <a:extLst>
              <a:ext uri="{FF2B5EF4-FFF2-40B4-BE49-F238E27FC236}">
                <a16:creationId xmlns:a16="http://schemas.microsoft.com/office/drawing/2014/main" id="{F7640708-0A46-4B1D-B3B7-189AFFC8C3B5}"/>
              </a:ext>
            </a:extLst>
          </p:cNvPr>
          <p:cNvSpPr/>
          <p:nvPr/>
        </p:nvSpPr>
        <p:spPr>
          <a:xfrm>
            <a:off x="7462615" y="4567822"/>
            <a:ext cx="898656" cy="212453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112" name="圖片 111">
            <a:extLst>
              <a:ext uri="{FF2B5EF4-FFF2-40B4-BE49-F238E27FC236}">
                <a16:creationId xmlns:a16="http://schemas.microsoft.com/office/drawing/2014/main" id="{64658C66-A75B-42E5-90E7-025B2EF6EC2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6231" y="4430478"/>
            <a:ext cx="382258" cy="3822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3" name="文字方塊 112">
            <a:extLst>
              <a:ext uri="{FF2B5EF4-FFF2-40B4-BE49-F238E27FC236}">
                <a16:creationId xmlns:a16="http://schemas.microsoft.com/office/drawing/2014/main" id="{06CD4A67-BD52-494F-AD01-073DA4597ABA}"/>
              </a:ext>
            </a:extLst>
          </p:cNvPr>
          <p:cNvSpPr txBox="1"/>
          <p:nvPr/>
        </p:nvSpPr>
        <p:spPr>
          <a:xfrm>
            <a:off x="7769508" y="4566899"/>
            <a:ext cx="597851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Beijing</a:t>
            </a:r>
            <a:endParaRPr lang="zh-TW" altLang="en-US" sz="900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702585BE-951E-4A64-A5EA-9C149C5490E0}"/>
              </a:ext>
            </a:extLst>
          </p:cNvPr>
          <p:cNvSpPr/>
          <p:nvPr/>
        </p:nvSpPr>
        <p:spPr>
          <a:xfrm>
            <a:off x="4136114" y="2812067"/>
            <a:ext cx="545015" cy="240516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4A7BB382-7579-4F50-A8F2-9AEA6116A655}"/>
              </a:ext>
            </a:extLst>
          </p:cNvPr>
          <p:cNvSpPr txBox="1"/>
          <p:nvPr/>
        </p:nvSpPr>
        <p:spPr>
          <a:xfrm>
            <a:off x="4126507" y="2791272"/>
            <a:ext cx="526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.</a:t>
            </a:r>
            <a:r>
              <a:rPr lang="en-US" altLang="zh-TW" sz="1200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qdff</a:t>
            </a:r>
            <a:endParaRPr lang="zh-TW" altLang="en-US" sz="12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7" name="矩形: 圓角 176">
            <a:extLst>
              <a:ext uri="{FF2B5EF4-FFF2-40B4-BE49-F238E27FC236}">
                <a16:creationId xmlns:a16="http://schemas.microsoft.com/office/drawing/2014/main" id="{716FB2CA-9B68-4C92-A012-68619A2C0558}"/>
              </a:ext>
            </a:extLst>
          </p:cNvPr>
          <p:cNvSpPr/>
          <p:nvPr/>
        </p:nvSpPr>
        <p:spPr>
          <a:xfrm>
            <a:off x="1909953" y="4313791"/>
            <a:ext cx="684482" cy="212453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78" name="文字方塊 177">
            <a:extLst>
              <a:ext uri="{FF2B5EF4-FFF2-40B4-BE49-F238E27FC236}">
                <a16:creationId xmlns:a16="http://schemas.microsoft.com/office/drawing/2014/main" id="{487F2695-3BF2-468B-934F-B9CCE374F27D}"/>
              </a:ext>
            </a:extLst>
          </p:cNvPr>
          <p:cNvSpPr txBox="1"/>
          <p:nvPr/>
        </p:nvSpPr>
        <p:spPr>
          <a:xfrm>
            <a:off x="1940739" y="4312560"/>
            <a:ext cx="566821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>
            <a:defPPr>
              <a:defRPr lang="zh-TW"/>
            </a:defPPr>
            <a:lvl1pPr algn="ctr">
              <a:defRPr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900">
                <a:latin typeface="+mn-lt"/>
                <a:ea typeface="+mn-ea"/>
                <a:cs typeface="+mn-ea"/>
                <a:sym typeface="+mn-lt"/>
              </a:rPr>
              <a:t>Taipei</a:t>
            </a:r>
            <a:endParaRPr lang="zh-TW" altLang="en-US" sz="9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8" name="圖片 67" descr="一張含有 畫畫 的圖片&#10;&#10;自動產生的描述">
            <a:extLst>
              <a:ext uri="{FF2B5EF4-FFF2-40B4-BE49-F238E27FC236}">
                <a16:creationId xmlns:a16="http://schemas.microsoft.com/office/drawing/2014/main" id="{CF9DE27D-31B4-4B41-8F5A-437C5EB926D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375" y="4053421"/>
            <a:ext cx="280550" cy="280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圖片 64" descr="一張含有 畫畫 的圖片&#10;&#10;自動產生的描述">
            <a:extLst>
              <a:ext uri="{FF2B5EF4-FFF2-40B4-BE49-F238E27FC236}">
                <a16:creationId xmlns:a16="http://schemas.microsoft.com/office/drawing/2014/main" id="{9A435CC0-BE76-4F11-9B77-EB0C460FFBF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2452" y="2555026"/>
            <a:ext cx="280550" cy="280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圖形 52">
            <a:extLst>
              <a:ext uri="{FF2B5EF4-FFF2-40B4-BE49-F238E27FC236}">
                <a16:creationId xmlns:a16="http://schemas.microsoft.com/office/drawing/2014/main" id="{76BE999A-D544-4BBB-B211-2E4FB74F479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52963" y="2159598"/>
            <a:ext cx="805295" cy="6381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4" name="矩形: 圓角 173">
            <a:extLst>
              <a:ext uri="{FF2B5EF4-FFF2-40B4-BE49-F238E27FC236}">
                <a16:creationId xmlns:a16="http://schemas.microsoft.com/office/drawing/2014/main" id="{BA6442C9-8728-4F38-BBE9-4647D79E9300}"/>
              </a:ext>
            </a:extLst>
          </p:cNvPr>
          <p:cNvSpPr/>
          <p:nvPr/>
        </p:nvSpPr>
        <p:spPr>
          <a:xfrm>
            <a:off x="1909953" y="2746903"/>
            <a:ext cx="684482" cy="212453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B6BF5107-C096-48A0-968B-0B58B907FD6F}"/>
              </a:ext>
            </a:extLst>
          </p:cNvPr>
          <p:cNvSpPr txBox="1"/>
          <p:nvPr/>
        </p:nvSpPr>
        <p:spPr>
          <a:xfrm>
            <a:off x="1932360" y="2753537"/>
            <a:ext cx="626267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>
            <a:defPPr>
              <a:defRPr lang="zh-TW"/>
            </a:defPPr>
            <a:lvl1pPr algn="ctr">
              <a:defRPr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900">
                <a:latin typeface="+mn-lt"/>
                <a:ea typeface="+mn-ea"/>
                <a:cs typeface="+mn-ea"/>
                <a:sym typeface="+mn-lt"/>
              </a:rPr>
              <a:t>Taipei</a:t>
            </a:r>
            <a:endParaRPr lang="zh-TW" altLang="en-US" sz="9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矩形: 圓角 55">
            <a:extLst>
              <a:ext uri="{FF2B5EF4-FFF2-40B4-BE49-F238E27FC236}">
                <a16:creationId xmlns:a16="http://schemas.microsoft.com/office/drawing/2014/main" id="{DD3411B3-FA46-4779-B274-8B4DF1B78A54}"/>
              </a:ext>
            </a:extLst>
          </p:cNvPr>
          <p:cNvSpPr/>
          <p:nvPr/>
        </p:nvSpPr>
        <p:spPr>
          <a:xfrm>
            <a:off x="3304210" y="1457057"/>
            <a:ext cx="2420831" cy="528175"/>
          </a:xfrm>
          <a:prstGeom prst="roundRect">
            <a:avLst>
              <a:gd name="adj" fmla="val 6082"/>
            </a:avLst>
          </a:prstGeom>
          <a:gradFill flip="none" rotWithShape="1">
            <a:gsLst>
              <a:gs pos="100000">
                <a:srgbClr val="00489E"/>
              </a:gs>
              <a:gs pos="0">
                <a:srgbClr val="008EC0"/>
              </a:gs>
            </a:gsLst>
            <a:lin ang="0" scaled="0"/>
            <a:tileRect/>
          </a:gradFill>
          <a:ln w="12700">
            <a:noFill/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endParaRPr lang="zh-TW" altLang="zh-TW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C32694A7-8170-4EAB-9ED3-F9FE76B893F7}"/>
              </a:ext>
            </a:extLst>
          </p:cNvPr>
          <p:cNvSpPr txBox="1"/>
          <p:nvPr/>
        </p:nvSpPr>
        <p:spPr>
          <a:xfrm>
            <a:off x="3557576" y="1444414"/>
            <a:ext cx="1870293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From remote</a:t>
            </a:r>
            <a:r>
              <a:rPr lang="zh-TW" altLang="en-US" sz="15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5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NAS</a:t>
            </a:r>
            <a:r>
              <a:rPr lang="zh-TW" altLang="en-US" sz="15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
</a:t>
            </a:r>
            <a:r>
              <a:rPr lang="en-US" altLang="zh-TW" sz="15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( via</a:t>
            </a:r>
            <a:r>
              <a:rPr lang="zh-TW" altLang="en-US" sz="15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5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File Station )</a:t>
            </a:r>
            <a:endParaRPr lang="en-US" altLang="zh-TW" sz="1200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矩形: 圓角 55">
            <a:extLst>
              <a:ext uri="{FF2B5EF4-FFF2-40B4-BE49-F238E27FC236}">
                <a16:creationId xmlns:a16="http://schemas.microsoft.com/office/drawing/2014/main" id="{4621B3C0-DE66-4992-956B-F167B700119C}"/>
              </a:ext>
            </a:extLst>
          </p:cNvPr>
          <p:cNvSpPr/>
          <p:nvPr/>
        </p:nvSpPr>
        <p:spPr>
          <a:xfrm>
            <a:off x="5831838" y="1457965"/>
            <a:ext cx="2615866" cy="528175"/>
          </a:xfrm>
          <a:prstGeom prst="roundRect">
            <a:avLst>
              <a:gd name="adj" fmla="val 6082"/>
            </a:avLst>
          </a:prstGeom>
          <a:gradFill flip="none" rotWithShape="1">
            <a:gsLst>
              <a:gs pos="100000">
                <a:srgbClr val="00489E"/>
              </a:gs>
              <a:gs pos="0">
                <a:srgbClr val="008EC0"/>
              </a:gs>
            </a:gsLst>
            <a:lin ang="0" scaled="0"/>
            <a:tileRect/>
          </a:gradFill>
          <a:ln w="12700">
            <a:noFill/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endParaRPr lang="zh-TW" altLang="zh-TW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E4D37D65-8ABD-474E-B3A1-958482530881}"/>
              </a:ext>
            </a:extLst>
          </p:cNvPr>
          <p:cNvSpPr txBox="1"/>
          <p:nvPr/>
        </p:nvSpPr>
        <p:spPr>
          <a:xfrm>
            <a:off x="5819884" y="1467498"/>
            <a:ext cx="2529610" cy="4462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Carry and use</a:t>
            </a:r>
            <a:r>
              <a:rPr lang="zh-TW" altLang="en-US" sz="12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
</a:t>
            </a:r>
            <a:r>
              <a:rPr lang="en-US" altLang="zh-TW" sz="105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(</a:t>
            </a:r>
            <a:r>
              <a:rPr lang="en-US" altLang="zh-TW" sz="1050" b="1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QuDedup</a:t>
            </a:r>
            <a:r>
              <a:rPr lang="en-US" altLang="zh-TW" sz="105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Extract Tool)</a:t>
            </a:r>
          </a:p>
        </p:txBody>
      </p:sp>
      <p:grpSp>
        <p:nvGrpSpPr>
          <p:cNvPr id="158" name="Shape 829">
            <a:extLst>
              <a:ext uri="{FF2B5EF4-FFF2-40B4-BE49-F238E27FC236}">
                <a16:creationId xmlns:a16="http://schemas.microsoft.com/office/drawing/2014/main" id="{6AB969CD-6079-4ABD-AC43-1EB6B9539820}"/>
              </a:ext>
            </a:extLst>
          </p:cNvPr>
          <p:cNvGrpSpPr/>
          <p:nvPr/>
        </p:nvGrpSpPr>
        <p:grpSpPr>
          <a:xfrm>
            <a:off x="5565531" y="1177346"/>
            <a:ext cx="1002142" cy="490421"/>
            <a:chOff x="251519" y="2499741"/>
            <a:chExt cx="1944025" cy="951357"/>
          </a:xfrm>
          <a:effectLst>
            <a:outerShdw blurRad="2159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9" name="Shape 830">
              <a:extLst>
                <a:ext uri="{FF2B5EF4-FFF2-40B4-BE49-F238E27FC236}">
                  <a16:creationId xmlns:a16="http://schemas.microsoft.com/office/drawing/2014/main" id="{8EA26885-E25E-42EF-9CAF-2BFFED5E233C}"/>
                </a:ext>
              </a:extLst>
            </p:cNvPr>
            <p:cNvPicPr preferRelativeResize="0"/>
            <p:nvPr/>
          </p:nvPicPr>
          <p:blipFill rotWithShape="1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536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Shape 831">
              <a:extLst>
                <a:ext uri="{FF2B5EF4-FFF2-40B4-BE49-F238E27FC236}">
                  <a16:creationId xmlns:a16="http://schemas.microsoft.com/office/drawing/2014/main" id="{2AC81ACD-79F2-4062-BE2F-A635BBF71D6A}"/>
                </a:ext>
              </a:extLst>
            </p:cNvPr>
            <p:cNvPicPr preferRelativeResize="0"/>
            <p:nvPr/>
          </p:nvPicPr>
          <p:blipFill rotWithShape="1">
            <a:blip r:embed="rId2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9591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Shape 832">
              <a:extLst>
                <a:ext uri="{FF2B5EF4-FFF2-40B4-BE49-F238E27FC236}">
                  <a16:creationId xmlns:a16="http://schemas.microsoft.com/office/drawing/2014/main" id="{1FCF45CB-6613-411E-A89D-C225B9CA22C3}"/>
                </a:ext>
              </a:extLst>
            </p:cNvPr>
            <p:cNvPicPr preferRelativeResize="0"/>
            <p:nvPr/>
          </p:nvPicPr>
          <p:blipFill rotWithShape="1">
            <a:blip r:embed="rId2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3688" y="3003798"/>
              <a:ext cx="431856" cy="4318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Shape 833">
              <a:extLst>
                <a:ext uri="{FF2B5EF4-FFF2-40B4-BE49-F238E27FC236}">
                  <a16:creationId xmlns:a16="http://schemas.microsoft.com/office/drawing/2014/main" id="{22FBD41A-A86C-4AE3-8A13-3BF18A1683EB}"/>
                </a:ext>
              </a:extLst>
            </p:cNvPr>
            <p:cNvPicPr preferRelativeResize="0"/>
            <p:nvPr/>
          </p:nvPicPr>
          <p:blipFill rotWithShape="1">
            <a:blip r:embed="rId2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1640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Shape 834">
              <a:extLst>
                <a:ext uri="{FF2B5EF4-FFF2-40B4-BE49-F238E27FC236}">
                  <a16:creationId xmlns:a16="http://schemas.microsoft.com/office/drawing/2014/main" id="{6E2B8E3F-DE88-44DA-AF83-FCFFCF457C5C}"/>
                </a:ext>
              </a:extLst>
            </p:cNvPr>
            <p:cNvPicPr preferRelativeResize="0"/>
            <p:nvPr/>
          </p:nvPicPr>
          <p:blipFill rotWithShape="1">
            <a:blip r:embed="rId2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5575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Shape 835">
              <a:extLst>
                <a:ext uri="{FF2B5EF4-FFF2-40B4-BE49-F238E27FC236}">
                  <a16:creationId xmlns:a16="http://schemas.microsoft.com/office/drawing/2014/main" id="{D5985948-55FA-4A34-902A-C546D25827BF}"/>
                </a:ext>
              </a:extLst>
            </p:cNvPr>
            <p:cNvPicPr preferRelativeResize="0"/>
            <p:nvPr/>
          </p:nvPicPr>
          <p:blipFill rotWithShape="1">
            <a:blip r:embed="rId2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519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Shape 836">
              <a:extLst>
                <a:ext uri="{FF2B5EF4-FFF2-40B4-BE49-F238E27FC236}">
                  <a16:creationId xmlns:a16="http://schemas.microsoft.com/office/drawing/2014/main" id="{6B48AA31-6937-4653-BF20-1C752934656C}"/>
                </a:ext>
              </a:extLst>
            </p:cNvPr>
            <p:cNvPicPr preferRelativeResize="0"/>
            <p:nvPr/>
          </p:nvPicPr>
          <p:blipFill rotWithShape="1">
            <a:blip r:embed="rId2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59632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矩形: 圓角 55">
            <a:extLst>
              <a:ext uri="{FF2B5EF4-FFF2-40B4-BE49-F238E27FC236}">
                <a16:creationId xmlns:a16="http://schemas.microsoft.com/office/drawing/2014/main" id="{A1B9CD64-D118-4512-AFED-A9A7B25DD138}"/>
              </a:ext>
            </a:extLst>
          </p:cNvPr>
          <p:cNvSpPr/>
          <p:nvPr/>
        </p:nvSpPr>
        <p:spPr>
          <a:xfrm>
            <a:off x="756696" y="1450178"/>
            <a:ext cx="2420831" cy="528175"/>
          </a:xfrm>
          <a:prstGeom prst="roundRect">
            <a:avLst>
              <a:gd name="adj" fmla="val 6082"/>
            </a:avLst>
          </a:prstGeom>
          <a:gradFill flip="none" rotWithShape="1">
            <a:gsLst>
              <a:gs pos="100000">
                <a:srgbClr val="00489E"/>
              </a:gs>
              <a:gs pos="0">
                <a:srgbClr val="008EC0"/>
              </a:gs>
            </a:gsLst>
            <a:lin ang="0" scaled="0"/>
            <a:tileRect/>
          </a:gradFill>
          <a:ln w="12700">
            <a:noFill/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endParaRPr lang="zh-TW" altLang="zh-TW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58766382-DA36-4A47-A838-D3FFEA6579E5}"/>
              </a:ext>
            </a:extLst>
          </p:cNvPr>
          <p:cNvSpPr txBox="1"/>
          <p:nvPr/>
        </p:nvSpPr>
        <p:spPr>
          <a:xfrm>
            <a:off x="1029576" y="1443311"/>
            <a:ext cx="1901245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From</a:t>
            </a:r>
            <a:r>
              <a:rPr lang="zh-TW" altLang="en-US" sz="15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5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local</a:t>
            </a:r>
            <a:r>
              <a:rPr lang="zh-TW" altLang="en-US" sz="15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5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NAS</a:t>
            </a:r>
          </a:p>
          <a:p>
            <a:pPr algn="ctr"/>
            <a:r>
              <a:rPr lang="en-US" altLang="zh-TW" sz="15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(via</a:t>
            </a:r>
            <a:r>
              <a:rPr lang="zh-TW" altLang="en-US" sz="15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5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HBS 3)</a:t>
            </a:r>
            <a:endParaRPr lang="en-US" altLang="zh-TW" sz="1125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9" name="圖片 8" descr="一張含有 向量圖形 的圖片&#10;&#10;描述是以非常高的可信度產生">
            <a:extLst>
              <a:ext uri="{FF2B5EF4-FFF2-40B4-BE49-F238E27FC236}">
                <a16:creationId xmlns:a16="http://schemas.microsoft.com/office/drawing/2014/main" id="{8C593C05-A39E-489A-A241-EAAB6ACDA9E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586" y="1200334"/>
            <a:ext cx="608606" cy="6048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0" name="文字方塊 169">
            <a:extLst>
              <a:ext uri="{FF2B5EF4-FFF2-40B4-BE49-F238E27FC236}">
                <a16:creationId xmlns:a16="http://schemas.microsoft.com/office/drawing/2014/main" id="{71978918-B9AC-004B-AFE8-11E6E7C78276}"/>
              </a:ext>
            </a:extLst>
          </p:cNvPr>
          <p:cNvSpPr txBox="1"/>
          <p:nvPr/>
        </p:nvSpPr>
        <p:spPr>
          <a:xfrm>
            <a:off x="1055568" y="4573818"/>
            <a:ext cx="1891634" cy="207749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900" b="1">
                <a:latin typeface="+mn-lt"/>
                <a:ea typeface="+mn-ea"/>
                <a:cs typeface="+mn-ea"/>
                <a:sym typeface="+mn-lt"/>
              </a:rPr>
              <a:t>File Station with</a:t>
            </a:r>
            <a:r>
              <a:rPr lang="zh-TW" altLang="en-US" sz="900" b="1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900" b="1" err="1">
                <a:latin typeface="+mn-lt"/>
                <a:ea typeface="+mn-ea"/>
                <a:cs typeface="+mn-ea"/>
                <a:sym typeface="+mn-lt"/>
              </a:rPr>
              <a:t>QuDedup</a:t>
            </a:r>
            <a:r>
              <a:rPr lang="en-US" altLang="zh-TW" sz="900" b="1">
                <a:latin typeface="+mn-lt"/>
                <a:ea typeface="+mn-ea"/>
                <a:cs typeface="+mn-ea"/>
                <a:sym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50909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907FB893-7C5C-4EFF-B8DE-D46D7A60A992}"/>
              </a:ext>
            </a:extLst>
          </p:cNvPr>
          <p:cNvSpPr/>
          <p:nvPr/>
        </p:nvSpPr>
        <p:spPr>
          <a:xfrm>
            <a:off x="-578431" y="1024797"/>
            <a:ext cx="8451710" cy="4000563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graphicFrame>
        <p:nvGraphicFramePr>
          <p:cNvPr id="56" name="表格 3">
            <a:extLst>
              <a:ext uri="{FF2B5EF4-FFF2-40B4-BE49-F238E27FC236}">
                <a16:creationId xmlns:a16="http://schemas.microsoft.com/office/drawing/2014/main" id="{8E418970-296B-5944-90B6-8555E2E55F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978495"/>
              </p:ext>
            </p:extLst>
          </p:nvPr>
        </p:nvGraphicFramePr>
        <p:xfrm>
          <a:off x="167487" y="1267179"/>
          <a:ext cx="7027450" cy="327903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810281">
                  <a:extLst>
                    <a:ext uri="{9D8B030D-6E8A-4147-A177-3AD203B41FA5}">
                      <a16:colId xmlns:a16="http://schemas.microsoft.com/office/drawing/2014/main" val="1342336146"/>
                    </a:ext>
                  </a:extLst>
                </a:gridCol>
                <a:gridCol w="2473969">
                  <a:extLst>
                    <a:ext uri="{9D8B030D-6E8A-4147-A177-3AD203B41FA5}">
                      <a16:colId xmlns:a16="http://schemas.microsoft.com/office/drawing/2014/main" val="382952932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150085459"/>
                    </a:ext>
                  </a:extLst>
                </a:gridCol>
              </a:tblGrid>
              <a:tr h="439440">
                <a:tc>
                  <a:txBody>
                    <a:bodyPr/>
                    <a:lstStyle/>
                    <a:p>
                      <a:pPr marL="0" marR="0" lvl="0" indent="0" algn="ctr" defTabSz="91440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TW" sz="1050" b="1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50" marR="91450" marT="45725" marB="45725" anchor="ctr">
                    <a:gradFill>
                      <a:gsLst>
                        <a:gs pos="100000">
                          <a:srgbClr val="00489E"/>
                        </a:gs>
                        <a:gs pos="0">
                          <a:srgbClr val="008EC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200" noProof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Network Drive Mount</a:t>
                      </a:r>
                      <a:endParaRPr lang="zh-TW" altLang="en-US" sz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4172" marR="64172" marT="34290" marB="34290" anchor="ctr">
                    <a:gradFill>
                      <a:gsLst>
                        <a:gs pos="100000">
                          <a:srgbClr val="00489E"/>
                        </a:gs>
                        <a:gs pos="0">
                          <a:srgbClr val="008EC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200" noProof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File Cloud Gateway</a:t>
                      </a:r>
                      <a:endParaRPr lang="zh-TW" altLang="en-US" sz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846" marR="66846" marT="142875" marB="142875" anchor="ctr">
                    <a:gradFill>
                      <a:gsLst>
                        <a:gs pos="100000">
                          <a:srgbClr val="00489E"/>
                        </a:gs>
                        <a:gs pos="0">
                          <a:srgbClr val="008EC0"/>
                        </a:gs>
                      </a:gsLst>
                      <a:lin ang="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64017304"/>
                  </a:ext>
                </a:extLst>
              </a:tr>
              <a:tr h="49488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Setup</a:t>
                      </a:r>
                      <a:r>
                        <a:rPr lang="zh-TW" altLang="en-US" sz="11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TW" sz="11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Method</a:t>
                      </a:r>
                      <a:endParaRPr lang="zh-TW"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846" marR="66846" marT="81000" marB="81000"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Mount cloud</a:t>
                      </a:r>
                      <a:r>
                        <a:rPr lang="en-US" altLang="zh-CN" sz="11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drives and file servers</a:t>
                      </a:r>
                      <a:endParaRPr lang="zh-TW" altLang="en-US"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846" marR="66846" marT="81000" marB="81000"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Select “File Cloud Gateway” mode and create a dedicated cache space</a:t>
                      </a:r>
                      <a:endParaRPr lang="zh-TW" altLang="en-US"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846" marR="66846" marT="81000" marB="81000" anchor="ctr"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57157"/>
                  </a:ext>
                </a:extLst>
              </a:tr>
              <a:tr h="49488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Connections</a:t>
                      </a:r>
                      <a:endParaRPr lang="zh-TW"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846" marR="66846" marT="81000" marB="81000" anchor="ctr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No limit</a:t>
                      </a:r>
                      <a:endParaRPr lang="zh-TW"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846" marR="66846" marT="81000" marB="81000" anchor="ctr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 free and perpetual connections. Purchase license for more connections</a:t>
                      </a:r>
                      <a:endParaRPr lang="zh-TW" altLang="en-US"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846" marR="66846" marT="81000" marB="81000" anchor="ctr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247581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Access Performance</a:t>
                      </a:r>
                      <a:endParaRPr lang="zh-TW"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846" marR="66846" marT="81000" marB="81000"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buNone/>
                      </a:pPr>
                      <a:r>
                        <a:rPr lang="en-US" altLang="zh-TW" sz="11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Depends on network speed</a:t>
                      </a:r>
                      <a:endParaRPr lang="zh-TW" altLang="en-US"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846" marR="66846" marT="81000" marB="81000"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High performance thanks to caching</a:t>
                      </a:r>
                      <a:endParaRPr lang="zh-TW" altLang="en-US"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846" marR="66846" marT="81000" marB="81000" anchor="ctr"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036707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Access in</a:t>
                      </a:r>
                      <a:r>
                        <a:rPr lang="zh-TW" altLang="en-US" sz="11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af-ZA" altLang="zh-TW" sz="11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File Station</a:t>
                      </a:r>
                      <a:endParaRPr lang="zh-TW"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846" marR="66846" marT="81000" marB="81000" anchor="ctr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Supported</a:t>
                      </a:r>
                      <a:endParaRPr lang="zh-TW"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846" marR="66846" marT="81000" marB="81000" anchor="ctr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Supported</a:t>
                      </a:r>
                      <a:endParaRPr lang="zh-TW"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846" marR="66846" marT="81000" marB="81000" anchor="ctr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42144"/>
                  </a:ext>
                </a:extLst>
              </a:tr>
              <a:tr h="49488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Access</a:t>
                      </a:r>
                      <a:r>
                        <a:rPr lang="zh-TW" altLang="en-US" sz="11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TW" sz="11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through</a:t>
                      </a:r>
                      <a:r>
                        <a:rPr lang="zh-TW" altLang="en-US" sz="11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af-ZA" altLang="zh-TW" sz="11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SMB / NFS / AFP</a:t>
                      </a:r>
                      <a:endParaRPr lang="zh-TW"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846" marR="66846" marT="81000" marB="81000"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Not</a:t>
                      </a:r>
                      <a:r>
                        <a:rPr lang="zh-TW" altLang="en-US" sz="11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TW" sz="11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supported</a:t>
                      </a:r>
                      <a:endParaRPr lang="zh-TW"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846" marR="66846" marT="81000" marB="81000"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1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Supported</a:t>
                      </a:r>
                      <a:endParaRPr lang="zh-TW"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846" marR="66846" marT="81000" marB="81000" anchor="ctr"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223761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Sync with the cloud</a:t>
                      </a:r>
                      <a:endParaRPr lang="zh-TW"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846" marR="66846" marT="81000" marB="81000" anchor="ctr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buNone/>
                      </a:pPr>
                      <a:r>
                        <a:rPr lang="en-US" altLang="zh-TW" sz="11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Sync only when browsing</a:t>
                      </a:r>
                      <a:endParaRPr lang="zh-TW" altLang="en-US"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846" marR="66846" marT="81000" marB="81000" anchor="ctr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altLang="zh-TW" sz="11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Sync constantly for quick access</a:t>
                      </a:r>
                      <a:endParaRPr lang="zh-TW" altLang="en-US"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846" marR="66846" marT="81000" marB="81000" anchor="ctr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402618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Integration with</a:t>
                      </a:r>
                      <a:r>
                        <a:rPr lang="zh-TW" altLang="en-US" sz="10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TW" sz="10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QTS apps</a:t>
                      </a:r>
                      <a:endParaRPr lang="zh-TW" altLang="en-US" sz="1000" b="1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846" marR="66846" marT="81000" marB="81000"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Not supported</a:t>
                      </a:r>
                      <a:endParaRPr lang="zh-TW"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846" marR="66846" marT="81000" marB="81000" anchor="ctr"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rtl="0" eaLnBrk="1" fontAlgn="ctr" latinLnBrk="0" hangingPunct="1">
                        <a:buNone/>
                      </a:pPr>
                      <a:r>
                        <a:rPr lang="en-US" altLang="zh-TW" sz="11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   </a:t>
                      </a:r>
                      <a:r>
                        <a:rPr lang="zh-TW" altLang="en-US" sz="11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  </a:t>
                      </a:r>
                      <a:r>
                        <a:rPr lang="en-US" altLang="zh-TW" sz="11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 Supported                                       ...</a:t>
                      </a:r>
                      <a:endParaRPr lang="zh-TW" altLang="en-US" sz="11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6846" marR="66846" marT="81000" marB="81000" anchor="ctr"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153205"/>
                  </a:ext>
                </a:extLst>
              </a:tr>
            </a:tbl>
          </a:graphicData>
        </a:graphic>
      </p:graphicFrame>
      <p:sp>
        <p:nvSpPr>
          <p:cNvPr id="2" name="標題 1">
            <a:extLst>
              <a:ext uri="{FF2B5EF4-FFF2-40B4-BE49-F238E27FC236}">
                <a16:creationId xmlns:a16="http://schemas.microsoft.com/office/drawing/2014/main" id="{55F158D3-FC63-4710-A0F3-71ECA767E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642" y="155907"/>
            <a:ext cx="7918543" cy="819785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en-US" altLang="zh-TW" sz="2800" err="1">
                <a:latin typeface="+mn-lt"/>
                <a:ea typeface="+mn-ea"/>
                <a:cs typeface="+mn-ea"/>
                <a:sym typeface="+mn-lt"/>
              </a:rPr>
              <a:t>HybridMount</a:t>
            </a:r>
            <a:r>
              <a:rPr lang="en-US" altLang="zh-TW" sz="2800">
                <a:latin typeface="+mn-lt"/>
                <a:ea typeface="+mn-ea"/>
                <a:cs typeface="+mn-ea"/>
                <a:sym typeface="+mn-lt"/>
              </a:rPr>
              <a:t> provides</a:t>
            </a:r>
            <a:r>
              <a:rPr lang="zh-TW" altLang="en-US" sz="28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2800">
                <a:latin typeface="+mn-lt"/>
                <a:ea typeface="+mn-ea"/>
                <a:cs typeface="+mn-ea"/>
                <a:sym typeface="+mn-lt"/>
              </a:rPr>
              <a:t>two</a:t>
            </a:r>
            <a:r>
              <a:rPr lang="zh-TW" altLang="en-US" sz="28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2800">
                <a:latin typeface="+mn-lt"/>
                <a:ea typeface="+mn-ea"/>
                <a:cs typeface="+mn-ea"/>
                <a:sym typeface="+mn-lt"/>
              </a:rPr>
              <a:t>modes</a:t>
            </a:r>
            <a:r>
              <a:rPr lang="zh-TW" altLang="en-US" sz="28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2800">
                <a:latin typeface="+mn-lt"/>
                <a:ea typeface="+mn-ea"/>
                <a:cs typeface="+mn-ea"/>
                <a:sym typeface="+mn-lt"/>
              </a:rPr>
              <a:t>for</a:t>
            </a:r>
            <a:r>
              <a:rPr lang="zh-TW" altLang="en-US" sz="28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2800">
                <a:latin typeface="+mn-lt"/>
                <a:ea typeface="+mn-ea"/>
                <a:cs typeface="+mn-ea"/>
                <a:sym typeface="+mn-lt"/>
              </a:rPr>
              <a:t>file-based</a:t>
            </a:r>
            <a:r>
              <a:rPr lang="zh-TW" altLang="en-US" sz="28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2800">
                <a:latin typeface="+mn-lt"/>
                <a:ea typeface="+mn-ea"/>
                <a:cs typeface="+mn-ea"/>
                <a:sym typeface="+mn-lt"/>
              </a:rPr>
              <a:t>cloud</a:t>
            </a:r>
            <a:r>
              <a:rPr lang="zh-TW" altLang="en-US" sz="28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800">
                <a:latin typeface="+mn-lt"/>
                <a:ea typeface="+mn-ea"/>
                <a:cs typeface="+mn-ea"/>
                <a:sym typeface="+mn-lt"/>
              </a:rPr>
              <a:t>storage</a:t>
            </a:r>
            <a:r>
              <a:rPr lang="zh-TW" altLang="en-US" sz="28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2800">
                <a:latin typeface="+mn-lt"/>
                <a:ea typeface="+mn-ea"/>
                <a:cs typeface="+mn-ea"/>
                <a:sym typeface="+mn-lt"/>
              </a:rPr>
              <a:t>gateway</a:t>
            </a:r>
            <a:endParaRPr lang="en-US" altLang="zh-TW" sz="2800" b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8AF9330D-5A76-4143-BFC0-5CCAF305C401}"/>
              </a:ext>
            </a:extLst>
          </p:cNvPr>
          <p:cNvGrpSpPr/>
          <p:nvPr/>
        </p:nvGrpSpPr>
        <p:grpSpPr>
          <a:xfrm>
            <a:off x="7118224" y="1992988"/>
            <a:ext cx="1760293" cy="2625724"/>
            <a:chOff x="9960014" y="1888151"/>
            <a:chExt cx="2347057" cy="3500964"/>
          </a:xfrm>
        </p:grpSpPr>
        <p:sp>
          <p:nvSpPr>
            <p:cNvPr id="4" name="矩形 12">
              <a:extLst>
                <a:ext uri="{FF2B5EF4-FFF2-40B4-BE49-F238E27FC236}">
                  <a16:creationId xmlns:a16="http://schemas.microsoft.com/office/drawing/2014/main" id="{A263777A-E572-A94E-864D-9D612BEA5766}"/>
                </a:ext>
              </a:extLst>
            </p:cNvPr>
            <p:cNvSpPr/>
            <p:nvPr/>
          </p:nvSpPr>
          <p:spPr>
            <a:xfrm>
              <a:off x="10211811" y="2886974"/>
              <a:ext cx="1279701" cy="12056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121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84"/>
              <a:endParaRPr lang="en-GB" sz="76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" name="文字方塊 34">
              <a:extLst>
                <a:ext uri="{FF2B5EF4-FFF2-40B4-BE49-F238E27FC236}">
                  <a16:creationId xmlns:a16="http://schemas.microsoft.com/office/drawing/2014/main" id="{0094C4F6-CD07-734A-9402-38E0B1B51C36}"/>
                </a:ext>
              </a:extLst>
            </p:cNvPr>
            <p:cNvSpPr txBox="1"/>
            <p:nvPr/>
          </p:nvSpPr>
          <p:spPr>
            <a:xfrm>
              <a:off x="11467574" y="3205476"/>
              <a:ext cx="839497" cy="446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788" b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NAS </a:t>
              </a:r>
            </a:p>
            <a:p>
              <a:r>
                <a:rPr lang="en-US" altLang="zh-TW" sz="788" b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cache</a:t>
              </a:r>
              <a:endParaRPr lang="en-GB" altLang="zh-TW" sz="788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cxnSp>
          <p:nvCxnSpPr>
            <p:cNvPr id="15" name="直線單箭頭接點 2049">
              <a:extLst>
                <a:ext uri="{FF2B5EF4-FFF2-40B4-BE49-F238E27FC236}">
                  <a16:creationId xmlns:a16="http://schemas.microsoft.com/office/drawing/2014/main" id="{CB819E92-7835-D84C-A27F-5464567168F3}"/>
                </a:ext>
              </a:extLst>
            </p:cNvPr>
            <p:cNvCxnSpPr>
              <a:cxnSpLocks/>
            </p:cNvCxnSpPr>
            <p:nvPr/>
          </p:nvCxnSpPr>
          <p:spPr>
            <a:xfrm>
              <a:off x="10561209" y="2339266"/>
              <a:ext cx="0" cy="1318283"/>
            </a:xfrm>
            <a:prstGeom prst="straightConnector1">
              <a:avLst/>
            </a:prstGeom>
            <a:ln w="25400">
              <a:solidFill>
                <a:srgbClr val="00B05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圖形 37">
              <a:extLst>
                <a:ext uri="{FF2B5EF4-FFF2-40B4-BE49-F238E27FC236}">
                  <a16:creationId xmlns:a16="http://schemas.microsoft.com/office/drawing/2014/main" id="{9E94EF24-05A5-5E4A-9DED-C78DD71EA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376775" y="3620974"/>
              <a:ext cx="555275" cy="555275"/>
            </a:xfrm>
            <a:prstGeom prst="rect">
              <a:avLst/>
            </a:prstGeom>
          </p:spPr>
        </p:pic>
        <p:cxnSp>
          <p:nvCxnSpPr>
            <p:cNvPr id="17" name="直線單箭頭接點 2049">
              <a:extLst>
                <a:ext uri="{FF2B5EF4-FFF2-40B4-BE49-F238E27FC236}">
                  <a16:creationId xmlns:a16="http://schemas.microsoft.com/office/drawing/2014/main" id="{0FE8697E-A034-6749-B725-4F5BBB209651}"/>
                </a:ext>
              </a:extLst>
            </p:cNvPr>
            <p:cNvCxnSpPr>
              <a:cxnSpLocks/>
            </p:cNvCxnSpPr>
            <p:nvPr/>
          </p:nvCxnSpPr>
          <p:spPr>
            <a:xfrm>
              <a:off x="10852368" y="2339266"/>
              <a:ext cx="0" cy="1318283"/>
            </a:xfrm>
            <a:prstGeom prst="straightConnector1">
              <a:avLst/>
            </a:prstGeom>
            <a:ln w="25400">
              <a:gradFill>
                <a:gsLst>
                  <a:gs pos="0">
                    <a:srgbClr val="077AE8"/>
                  </a:gs>
                  <a:gs pos="100000">
                    <a:srgbClr val="22334A"/>
                  </a:gs>
                </a:gsLst>
                <a:lin ang="5400000" scaled="1"/>
              </a:gra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2049">
              <a:extLst>
                <a:ext uri="{FF2B5EF4-FFF2-40B4-BE49-F238E27FC236}">
                  <a16:creationId xmlns:a16="http://schemas.microsoft.com/office/drawing/2014/main" id="{8F578D73-0657-FC47-890F-A20350142A7D}"/>
                </a:ext>
              </a:extLst>
            </p:cNvPr>
            <p:cNvCxnSpPr>
              <a:cxnSpLocks/>
            </p:cNvCxnSpPr>
            <p:nvPr/>
          </p:nvCxnSpPr>
          <p:spPr>
            <a:xfrm>
              <a:off x="11151396" y="2517325"/>
              <a:ext cx="0" cy="1140225"/>
            </a:xfrm>
            <a:prstGeom prst="straightConnector1">
              <a:avLst/>
            </a:prstGeom>
            <a:ln w="25400">
              <a:gradFill>
                <a:gsLst>
                  <a:gs pos="0">
                    <a:srgbClr val="AD10C2"/>
                  </a:gs>
                  <a:gs pos="53000">
                    <a:srgbClr val="F700FF"/>
                  </a:gs>
                </a:gsLst>
                <a:lin ang="5400000" scaled="1"/>
              </a:gra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圖形 42">
              <a:extLst>
                <a:ext uri="{FF2B5EF4-FFF2-40B4-BE49-F238E27FC236}">
                  <a16:creationId xmlns:a16="http://schemas.microsoft.com/office/drawing/2014/main" id="{63D9ED4E-92F7-CF4A-B50E-FE081B806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26547" y="1888151"/>
              <a:ext cx="1050229" cy="6291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0" name="群組 26">
              <a:extLst>
                <a:ext uri="{FF2B5EF4-FFF2-40B4-BE49-F238E27FC236}">
                  <a16:creationId xmlns:a16="http://schemas.microsoft.com/office/drawing/2014/main" id="{25295283-6F23-CB4D-8506-513D04634D62}"/>
                </a:ext>
              </a:extLst>
            </p:cNvPr>
            <p:cNvGrpSpPr/>
            <p:nvPr/>
          </p:nvGrpSpPr>
          <p:grpSpPr>
            <a:xfrm>
              <a:off x="10369992" y="3675162"/>
              <a:ext cx="408659" cy="350958"/>
              <a:chOff x="3521998" y="5275450"/>
              <a:chExt cx="969546" cy="832647"/>
            </a:xfrm>
          </p:grpSpPr>
          <p:pic>
            <p:nvPicPr>
              <p:cNvPr id="21" name="Picture 2" descr="Image result for file icon green">
                <a:extLst>
                  <a:ext uri="{FF2B5EF4-FFF2-40B4-BE49-F238E27FC236}">
                    <a16:creationId xmlns:a16="http://schemas.microsoft.com/office/drawing/2014/main" id="{98482F47-5601-3241-90AB-332236BF8D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2260" y="5275450"/>
                <a:ext cx="649014" cy="6490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矩形 28">
                <a:extLst>
                  <a:ext uri="{FF2B5EF4-FFF2-40B4-BE49-F238E27FC236}">
                    <a16:creationId xmlns:a16="http://schemas.microsoft.com/office/drawing/2014/main" id="{AE1B6A72-1245-4046-87F3-532FA09EDBC8}"/>
                  </a:ext>
                </a:extLst>
              </p:cNvPr>
              <p:cNvSpPr/>
              <p:nvPr/>
            </p:nvSpPr>
            <p:spPr>
              <a:xfrm>
                <a:off x="3521998" y="5487018"/>
                <a:ext cx="969546" cy="6210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342884"/>
                <a:r>
                  <a:rPr lang="en-US" altLang="zh-TW" sz="338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rPr>
                  <a:t>META</a:t>
                </a:r>
              </a:p>
              <a:p>
                <a:pPr algn="ctr" defTabSz="342884"/>
                <a:r>
                  <a:rPr lang="en-US" altLang="zh-TW" sz="338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rPr>
                  <a:t>DATA</a:t>
                </a:r>
                <a:endParaRPr lang="en-GB" sz="338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pic>
          <p:nvPicPr>
            <p:cNvPr id="23" name="Picture 6" descr="Related image">
              <a:extLst>
                <a:ext uri="{FF2B5EF4-FFF2-40B4-BE49-F238E27FC236}">
                  <a16:creationId xmlns:a16="http://schemas.microsoft.com/office/drawing/2014/main" id="{7942D709-BFB6-AA48-972B-04797533D6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7974" y="3684472"/>
              <a:ext cx="274495" cy="274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Related image">
              <a:extLst>
                <a:ext uri="{FF2B5EF4-FFF2-40B4-BE49-F238E27FC236}">
                  <a16:creationId xmlns:a16="http://schemas.microsoft.com/office/drawing/2014/main" id="{243EDA50-BB94-564D-BC82-A5D958F548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1428" y="3689951"/>
              <a:ext cx="274495" cy="274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圖形 39">
              <a:extLst>
                <a:ext uri="{FF2B5EF4-FFF2-40B4-BE49-F238E27FC236}">
                  <a16:creationId xmlns:a16="http://schemas.microsoft.com/office/drawing/2014/main" id="{79DE5075-AE4E-BE49-AED1-69B409957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211811" y="4613684"/>
              <a:ext cx="1276229" cy="775431"/>
            </a:xfrm>
            <a:prstGeom prst="rect">
              <a:avLst/>
            </a:prstGeom>
          </p:spPr>
        </p:pic>
        <p:cxnSp>
          <p:nvCxnSpPr>
            <p:cNvPr id="26" name="直線單箭頭接點 2049">
              <a:extLst>
                <a:ext uri="{FF2B5EF4-FFF2-40B4-BE49-F238E27FC236}">
                  <a16:creationId xmlns:a16="http://schemas.microsoft.com/office/drawing/2014/main" id="{05D65C86-6D0A-B641-9321-AB82EB46A5FD}"/>
                </a:ext>
              </a:extLst>
            </p:cNvPr>
            <p:cNvCxnSpPr>
              <a:cxnSpLocks/>
            </p:cNvCxnSpPr>
            <p:nvPr/>
          </p:nvCxnSpPr>
          <p:spPr>
            <a:xfrm>
              <a:off x="10851661" y="4037554"/>
              <a:ext cx="0" cy="493472"/>
            </a:xfrm>
            <a:prstGeom prst="straightConnector1">
              <a:avLst/>
            </a:prstGeom>
            <a:ln w="76200">
              <a:gradFill>
                <a:gsLst>
                  <a:gs pos="0">
                    <a:srgbClr val="077AE8"/>
                  </a:gs>
                  <a:gs pos="100000">
                    <a:srgbClr val="22334A"/>
                  </a:gs>
                </a:gsLst>
                <a:lin ang="5400000" scaled="1"/>
              </a:gra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單箭頭接點 2049">
              <a:extLst>
                <a:ext uri="{FF2B5EF4-FFF2-40B4-BE49-F238E27FC236}">
                  <a16:creationId xmlns:a16="http://schemas.microsoft.com/office/drawing/2014/main" id="{A707A44A-D298-BD41-8637-B170114D5346}"/>
                </a:ext>
              </a:extLst>
            </p:cNvPr>
            <p:cNvCxnSpPr>
              <a:cxnSpLocks/>
            </p:cNvCxnSpPr>
            <p:nvPr/>
          </p:nvCxnSpPr>
          <p:spPr>
            <a:xfrm>
              <a:off x="11151396" y="4019531"/>
              <a:ext cx="0" cy="503626"/>
            </a:xfrm>
            <a:prstGeom prst="straightConnector1">
              <a:avLst/>
            </a:prstGeom>
            <a:ln w="76200">
              <a:gradFill>
                <a:gsLst>
                  <a:gs pos="0">
                    <a:srgbClr val="AD10C2"/>
                  </a:gs>
                  <a:gs pos="53000">
                    <a:srgbClr val="F700FF"/>
                  </a:gs>
                </a:gsLst>
                <a:lin ang="5400000" scaled="1"/>
              </a:gra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 50">
              <a:extLst>
                <a:ext uri="{FF2B5EF4-FFF2-40B4-BE49-F238E27FC236}">
                  <a16:creationId xmlns:a16="http://schemas.microsoft.com/office/drawing/2014/main" id="{0890ED3E-6486-924A-AEBB-9C1D5ECD25A6}"/>
                </a:ext>
              </a:extLst>
            </p:cNvPr>
            <p:cNvSpPr/>
            <p:nvPr/>
          </p:nvSpPr>
          <p:spPr>
            <a:xfrm>
              <a:off x="11067372" y="2585036"/>
              <a:ext cx="879777" cy="307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884"/>
              <a:r>
                <a:rPr lang="en-US" altLang="zh-CN" sz="900" b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Internet</a:t>
              </a:r>
              <a:endParaRPr lang="en-GB" altLang="zh-TW" sz="9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9" name="矩形: 圓角 35">
              <a:extLst>
                <a:ext uri="{FF2B5EF4-FFF2-40B4-BE49-F238E27FC236}">
                  <a16:creationId xmlns:a16="http://schemas.microsoft.com/office/drawing/2014/main" id="{50A5A0F0-8E0C-874C-89DC-CC1C89560014}"/>
                </a:ext>
              </a:extLst>
            </p:cNvPr>
            <p:cNvSpPr/>
            <p:nvPr/>
          </p:nvSpPr>
          <p:spPr>
            <a:xfrm>
              <a:off x="11294856" y="2364592"/>
              <a:ext cx="832000" cy="220445"/>
            </a:xfrm>
            <a:prstGeom prst="roundRect">
              <a:avLst>
                <a:gd name="adj" fmla="val 50000"/>
              </a:avLst>
            </a:prstGeom>
            <a:solidFill>
              <a:srgbClr val="08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84"/>
              <a:r>
                <a:rPr lang="en-US" altLang="zh-TW" sz="800" b="1">
                  <a:solidFill>
                    <a:schemeClr val="bg1"/>
                  </a:solidFill>
                  <a:cs typeface="+mn-ea"/>
                  <a:sym typeface="+mn-lt"/>
                </a:rPr>
                <a:t>Slower</a:t>
              </a:r>
              <a:endParaRPr lang="zh-TW" altLang="en-US" sz="8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0" name="文字方塊 30">
              <a:extLst>
                <a:ext uri="{FF2B5EF4-FFF2-40B4-BE49-F238E27FC236}">
                  <a16:creationId xmlns:a16="http://schemas.microsoft.com/office/drawing/2014/main" id="{A9D8F984-CB02-FA49-A3D2-8458FB87A293}"/>
                </a:ext>
              </a:extLst>
            </p:cNvPr>
            <p:cNvSpPr txBox="1"/>
            <p:nvPr/>
          </p:nvSpPr>
          <p:spPr>
            <a:xfrm>
              <a:off x="11111279" y="4273506"/>
              <a:ext cx="919886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884"/>
              <a:r>
                <a:rPr lang="en-US" altLang="zh-CN" sz="900" b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LAN</a:t>
              </a:r>
              <a:endParaRPr lang="en-GB" sz="9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" name="矩形: 圓角 35">
              <a:extLst>
                <a:ext uri="{FF2B5EF4-FFF2-40B4-BE49-F238E27FC236}">
                  <a16:creationId xmlns:a16="http://schemas.microsoft.com/office/drawing/2014/main" id="{A543A250-E0A6-3A44-962B-2E7E8E51AFF7}"/>
                </a:ext>
              </a:extLst>
            </p:cNvPr>
            <p:cNvSpPr/>
            <p:nvPr/>
          </p:nvSpPr>
          <p:spPr>
            <a:xfrm>
              <a:off x="11295923" y="4528274"/>
              <a:ext cx="739074" cy="209775"/>
            </a:xfrm>
            <a:prstGeom prst="roundRect">
              <a:avLst>
                <a:gd name="adj" fmla="val 50000"/>
              </a:avLst>
            </a:prstGeom>
            <a:solidFill>
              <a:srgbClr val="08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84"/>
              <a:r>
                <a:rPr lang="en-US" altLang="zh-TW" sz="800" b="1">
                  <a:solidFill>
                    <a:schemeClr val="bg1"/>
                  </a:solidFill>
                  <a:cs typeface="+mn-ea"/>
                  <a:sym typeface="+mn-lt"/>
                </a:rPr>
                <a:t>Faster</a:t>
              </a:r>
              <a:endParaRPr lang="zh-TW" altLang="en-US" sz="8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32" name="圖片 24">
              <a:extLst>
                <a:ext uri="{FF2B5EF4-FFF2-40B4-BE49-F238E27FC236}">
                  <a16:creationId xmlns:a16="http://schemas.microsoft.com/office/drawing/2014/main" id="{07D516C5-CBB7-464E-880E-903586334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60014" y="4243480"/>
              <a:ext cx="670891" cy="670891"/>
            </a:xfrm>
            <a:prstGeom prst="ellipse">
              <a:avLst/>
            </a:prstGeom>
            <a:ln w="19050">
              <a:solidFill>
                <a:srgbClr val="31213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Oval 40">
              <a:extLst>
                <a:ext uri="{FF2B5EF4-FFF2-40B4-BE49-F238E27FC236}">
                  <a16:creationId xmlns:a16="http://schemas.microsoft.com/office/drawing/2014/main" id="{488282E9-ADCE-BA48-B4AC-34B1C4E074D3}"/>
                </a:ext>
              </a:extLst>
            </p:cNvPr>
            <p:cNvSpPr/>
            <p:nvPr/>
          </p:nvSpPr>
          <p:spPr>
            <a:xfrm>
              <a:off x="10365893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60">
                  <a:solidFill>
                    <a:schemeClr val="bg1"/>
                  </a:solidFill>
                  <a:cs typeface="+mn-ea"/>
                  <a:sym typeface="+mn-lt"/>
                </a:rPr>
                <a:t>1</a:t>
              </a:r>
            </a:p>
          </p:txBody>
        </p:sp>
        <p:sp>
          <p:nvSpPr>
            <p:cNvPr id="34" name="Oval 41">
              <a:extLst>
                <a:ext uri="{FF2B5EF4-FFF2-40B4-BE49-F238E27FC236}">
                  <a16:creationId xmlns:a16="http://schemas.microsoft.com/office/drawing/2014/main" id="{AF89E2EA-9F5E-8243-AA59-A77629CFED5B}"/>
                </a:ext>
              </a:extLst>
            </p:cNvPr>
            <p:cNvSpPr/>
            <p:nvPr/>
          </p:nvSpPr>
          <p:spPr>
            <a:xfrm>
              <a:off x="10657052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60">
                  <a:solidFill>
                    <a:schemeClr val="bg1"/>
                  </a:solidFill>
                  <a:cs typeface="+mn-ea"/>
                  <a:sym typeface="+mn-lt"/>
                </a:rPr>
                <a:t>2</a:t>
              </a:r>
            </a:p>
          </p:txBody>
        </p:sp>
        <p:sp>
          <p:nvSpPr>
            <p:cNvPr id="35" name="Oval 42">
              <a:extLst>
                <a:ext uri="{FF2B5EF4-FFF2-40B4-BE49-F238E27FC236}">
                  <a16:creationId xmlns:a16="http://schemas.microsoft.com/office/drawing/2014/main" id="{1E33BC93-92ED-6D4B-A377-A730932630EC}"/>
                </a:ext>
              </a:extLst>
            </p:cNvPr>
            <p:cNvSpPr/>
            <p:nvPr/>
          </p:nvSpPr>
          <p:spPr>
            <a:xfrm>
              <a:off x="11003295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60">
                  <a:solidFill>
                    <a:schemeClr val="bg1"/>
                  </a:solidFill>
                  <a:cs typeface="+mn-ea"/>
                  <a:sym typeface="+mn-lt"/>
                </a:rPr>
                <a:t>3</a:t>
              </a:r>
            </a:p>
          </p:txBody>
        </p:sp>
      </p:grpSp>
      <p:pic>
        <p:nvPicPr>
          <p:cNvPr id="40" name="圖片 39">
            <a:extLst>
              <a:ext uri="{FF2B5EF4-FFF2-40B4-BE49-F238E27FC236}">
                <a16:creationId xmlns:a16="http://schemas.microsoft.com/office/drawing/2014/main" id="{334951C4-99EE-4B0C-8527-641485BDED8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586" y="966277"/>
            <a:ext cx="562970" cy="5629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B303A4AD-5E31-4205-AA9F-3896835D4C17}"/>
              </a:ext>
            </a:extLst>
          </p:cNvPr>
          <p:cNvGrpSpPr/>
          <p:nvPr/>
        </p:nvGrpSpPr>
        <p:grpSpPr>
          <a:xfrm>
            <a:off x="5464967" y="4246442"/>
            <a:ext cx="1332195" cy="270000"/>
            <a:chOff x="5163359" y="4334937"/>
            <a:chExt cx="1332195" cy="270000"/>
          </a:xfrm>
        </p:grpSpPr>
        <p:pic>
          <p:nvPicPr>
            <p:cNvPr id="6" name="Picture 35" descr="https://lh4.googleusercontent.com/ETlYkxMtNwBhq_pF5u1Y0xJwnaq7RXkdBxqpC3lVyjcob8rGPOWaXiTlFupURIDJ0HJjjiUV9J85QzE7q_rLvINO7Ow9ShVw_x_KIq7Mfm-4ukuNjXC_AnFPBN4-2jjw7GL0pN0LihM">
              <a:extLst>
                <a:ext uri="{FF2B5EF4-FFF2-40B4-BE49-F238E27FC236}">
                  <a16:creationId xmlns:a16="http://schemas.microsoft.com/office/drawing/2014/main" id="{D05F7278-E29A-DF43-956F-1207A0A17B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554" y="4334937"/>
              <a:ext cx="270000" cy="27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37" descr="https://lh3.googleusercontent.com/-NG0S4Pwe25TCICHnKWyvCv5tMwZQO4HmP1zJ8VIaAY2muB5NPdEhMsO7o3dAh04YrJwLxVE18ona_WuHYZ-pY4HnfTbOIjEhgKUWAxuOT-lfh14fMdFHPjdg1b6fdTOQIgUIO9wjn0">
              <a:extLst>
                <a:ext uri="{FF2B5EF4-FFF2-40B4-BE49-F238E27FC236}">
                  <a16:creationId xmlns:a16="http://schemas.microsoft.com/office/drawing/2014/main" id="{517529BD-F712-E448-ADF9-B2BF1EEF92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1489" y="4334937"/>
              <a:ext cx="270000" cy="27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B4692559-EF33-4AF7-B125-F73B63586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7424" y="4334937"/>
              <a:ext cx="270000" cy="27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2" name="圖片 41" descr="一張含有 時鐘 的圖片&#10;&#10;自動產生的描述">
              <a:extLst>
                <a:ext uri="{FF2B5EF4-FFF2-40B4-BE49-F238E27FC236}">
                  <a16:creationId xmlns:a16="http://schemas.microsoft.com/office/drawing/2014/main" id="{386906F1-37C7-41A4-8E73-9B1915221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3359" y="4334937"/>
              <a:ext cx="270000" cy="27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圖片 35">
            <a:extLst>
              <a:ext uri="{FF2B5EF4-FFF2-40B4-BE49-F238E27FC236}">
                <a16:creationId xmlns:a16="http://schemas.microsoft.com/office/drawing/2014/main" id="{5D8EDF48-8DF3-EA42-AAB8-6A7A8BF55AC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8397">
            <a:off x="2732070" y="4622376"/>
            <a:ext cx="384043" cy="3840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4F1FFDE6-2B1A-7F44-AFB9-ECC03F7AF54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3179">
            <a:off x="3196059" y="4762748"/>
            <a:ext cx="286265" cy="266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3A6924D9-2254-8544-8A0F-D2FD6F0E5A9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234" y="4771584"/>
            <a:ext cx="251926" cy="1801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F744647D-5B81-7F4E-B7D8-9C5D8D62985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441" y="4624643"/>
            <a:ext cx="293881" cy="293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圖片 43" descr="一張含有 物件 的圖片&#10;&#10;自動產生的描述">
            <a:extLst>
              <a:ext uri="{FF2B5EF4-FFF2-40B4-BE49-F238E27FC236}">
                <a16:creationId xmlns:a16="http://schemas.microsoft.com/office/drawing/2014/main" id="{CBA343DB-3ADD-3546-88FB-F1BB6CC1DA4F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87694">
            <a:off x="822644" y="4719347"/>
            <a:ext cx="304604" cy="2290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E1E65652-568F-F147-9269-1F3CC4C6D33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97888">
            <a:off x="317469" y="4687294"/>
            <a:ext cx="400766" cy="2978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1B6576C4-5DD6-4349-B7F5-C90A1608735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8526">
            <a:off x="2358298" y="4724926"/>
            <a:ext cx="316547" cy="3165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1D791636-22EA-1A4A-91E4-B42EDA1F06AE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7485" y="4682560"/>
            <a:ext cx="262530" cy="2699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F0F5C1C1-BB43-284B-B159-8D8846B65B83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4646992" y="4664292"/>
            <a:ext cx="270899" cy="270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2E7661F1-2277-6B4E-8588-5BA2D6CE62D4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73835">
            <a:off x="5536106" y="4704697"/>
            <a:ext cx="383855" cy="383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7">
            <a:extLst>
              <a:ext uri="{FF2B5EF4-FFF2-40B4-BE49-F238E27FC236}">
                <a16:creationId xmlns:a16="http://schemas.microsoft.com/office/drawing/2014/main" id="{F6218892-71CC-F748-921B-D8D82B4B9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7122">
            <a:off x="6543242" y="4722327"/>
            <a:ext cx="278199" cy="2781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8FEEC6A0-D551-4441-A24B-B46B17FB8A59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3403" y="4681821"/>
            <a:ext cx="269104" cy="2699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1B6242D7-C52B-2F48-A61A-B2393C052B0C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6850">
            <a:off x="5999623" y="4731596"/>
            <a:ext cx="322528" cy="1703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7">
            <a:extLst>
              <a:ext uri="{FF2B5EF4-FFF2-40B4-BE49-F238E27FC236}">
                <a16:creationId xmlns:a16="http://schemas.microsoft.com/office/drawing/2014/main" id="{1E90ADB9-ED2F-B645-90EB-453C5FB45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7122">
            <a:off x="5069481" y="4687861"/>
            <a:ext cx="343969" cy="2966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C805644C-6702-3743-81E3-BE31D90150D9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3652849" y="4692990"/>
            <a:ext cx="443206" cy="1739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6C7AF845-0A59-CF4B-9355-5C34D6A21794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1714">
            <a:off x="7004012" y="4688578"/>
            <a:ext cx="262530" cy="2544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33AD9E4-564C-F242-B48E-7B72EADC3EAA}"/>
              </a:ext>
            </a:extLst>
          </p:cNvPr>
          <p:cNvSpPr/>
          <p:nvPr/>
        </p:nvSpPr>
        <p:spPr>
          <a:xfrm>
            <a:off x="7273082" y="1379392"/>
            <a:ext cx="1470274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8900" indent="-88900" fontAlgn="ctr">
              <a:lnSpc>
                <a:spcPts val="16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05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Online collaboration</a:t>
            </a:r>
          </a:p>
          <a:p>
            <a:pPr marL="88900" indent="-88900" fontAlgn="ctr">
              <a:lnSpc>
                <a:spcPts val="16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105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File data analysis</a:t>
            </a:r>
            <a:endParaRPr lang="en-US" altLang="zh-TW" sz="105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0" name="图片 57">
            <a:extLst>
              <a:ext uri="{FF2B5EF4-FFF2-40B4-BE49-F238E27FC236}">
                <a16:creationId xmlns:a16="http://schemas.microsoft.com/office/drawing/2014/main" id="{64B3A0D2-76E7-4056-9E6B-ABE66E64ED00}"/>
              </a:ext>
            </a:extLst>
          </p:cNvPr>
          <p:cNvPicPr>
            <a:picLocks noChangeAspect="1"/>
          </p:cNvPicPr>
          <p:nvPr/>
        </p:nvPicPr>
        <p:blipFill rotWithShape="1">
          <a:blip r:embed="rId36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28301" y="2799615"/>
            <a:ext cx="3207177" cy="271914"/>
          </a:xfrm>
          <a:prstGeom prst="rect">
            <a:avLst/>
          </a:prstGeom>
        </p:spPr>
      </p:pic>
      <p:pic>
        <p:nvPicPr>
          <p:cNvPr id="11" name="图片 57">
            <a:extLst>
              <a:ext uri="{FF2B5EF4-FFF2-40B4-BE49-F238E27FC236}">
                <a16:creationId xmlns:a16="http://schemas.microsoft.com/office/drawing/2014/main" id="{852F725A-AD22-489E-BBF9-6A227196A081}"/>
              </a:ext>
            </a:extLst>
          </p:cNvPr>
          <p:cNvPicPr>
            <a:picLocks noChangeAspect="1"/>
          </p:cNvPicPr>
          <p:nvPr/>
        </p:nvPicPr>
        <p:blipFill rotWithShape="1">
          <a:blip r:embed="rId36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9605" y="2774430"/>
            <a:ext cx="3207177" cy="27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691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CB7B65-636A-4E01-8271-CFE2841AF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7364"/>
            <a:ext cx="8534399" cy="1033922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zh-CN" altLang="en-US" sz="2800">
                <a:latin typeface="+mn-lt"/>
                <a:ea typeface="+mn-ea"/>
                <a:cs typeface="+mn-ea"/>
                <a:sym typeface="+mn-lt"/>
              </a:rPr>
              <a:t>Hyper Data Protector </a:t>
            </a:r>
            <a:r>
              <a:rPr lang="en-US" altLang="zh-CN" sz="2800">
                <a:latin typeface="+mn-lt"/>
                <a:ea typeface="+mn-ea"/>
                <a:cs typeface="+mn-ea"/>
                <a:sym typeface="+mn-lt"/>
              </a:rPr>
              <a:t>:  </a:t>
            </a:r>
            <a:r>
              <a:rPr lang="en-US" altLang="zh-TW" sz="2800">
                <a:latin typeface="+mn-lt"/>
                <a:ea typeface="+mn-ea"/>
                <a:cs typeface="+mn-ea"/>
                <a:sym typeface="+mn-lt"/>
              </a:rPr>
              <a:t>All-in-one active backup solution for virtual machines</a:t>
            </a:r>
            <a:endParaRPr lang="zh-CN" altLang="en-US" sz="28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Google Shape;83;p16">
            <a:extLst>
              <a:ext uri="{FF2B5EF4-FFF2-40B4-BE49-F238E27FC236}">
                <a16:creationId xmlns:a16="http://schemas.microsoft.com/office/drawing/2014/main" id="{01E565C2-0D32-FB4D-871A-4C68C06A2614}"/>
              </a:ext>
            </a:extLst>
          </p:cNvPr>
          <p:cNvSpPr txBox="1">
            <a:spLocks/>
          </p:cNvSpPr>
          <p:nvPr/>
        </p:nvSpPr>
        <p:spPr>
          <a:xfrm>
            <a:off x="451127" y="1145029"/>
            <a:ext cx="4089504" cy="18041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000">
              <a:lnSpc>
                <a:spcPts val="2600"/>
              </a:lnSpc>
              <a:spcBef>
                <a:spcPts val="0"/>
              </a:spcBef>
              <a:buClrTx/>
              <a:buSzPct val="90000"/>
            </a:pPr>
            <a:r>
              <a:rPr lang="en-US" altLang="zh-TW" sz="1600">
                <a:latin typeface="+mn-lt"/>
                <a:ea typeface="+mn-ea"/>
                <a:cs typeface="+mn-ea"/>
                <a:sym typeface="+mn-lt"/>
              </a:rPr>
              <a:t>Supports</a:t>
            </a:r>
            <a:r>
              <a:rPr lang="zh-TW" altLang="en-US" sz="16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600">
                <a:latin typeface="+mn-lt"/>
                <a:ea typeface="+mn-ea"/>
                <a:cs typeface="+mn-ea"/>
                <a:sym typeface="+mn-lt"/>
              </a:rPr>
              <a:t>VMware and Microsoft Hyper-V</a:t>
            </a:r>
          </a:p>
          <a:p>
            <a:pPr marL="0" indent="180000">
              <a:lnSpc>
                <a:spcPts val="2600"/>
              </a:lnSpc>
              <a:spcBef>
                <a:spcPts val="0"/>
              </a:spcBef>
              <a:buClrTx/>
              <a:buSzPct val="90000"/>
            </a:pPr>
            <a:r>
              <a:rPr lang="en-US" altLang="zh-TW" sz="1600">
                <a:latin typeface="+mn-lt"/>
                <a:ea typeface="+mn-ea"/>
                <a:cs typeface="+mn-ea"/>
                <a:sym typeface="+mn-lt"/>
              </a:rPr>
              <a:t>Unlimited VM backups and license-free</a:t>
            </a:r>
          </a:p>
          <a:p>
            <a:pPr marL="0" indent="180000">
              <a:lnSpc>
                <a:spcPts val="2600"/>
              </a:lnSpc>
              <a:spcBef>
                <a:spcPts val="0"/>
              </a:spcBef>
              <a:buClrTx/>
              <a:buSzPct val="90000"/>
            </a:pPr>
            <a:r>
              <a:rPr lang="en-US" altLang="zh-TW" sz="1600">
                <a:latin typeface="+mn-lt"/>
                <a:ea typeface="+mn-ea"/>
                <a:cs typeface="+mn-ea"/>
                <a:sym typeface="+mn-lt"/>
              </a:rPr>
              <a:t>Active</a:t>
            </a:r>
            <a:r>
              <a:rPr lang="zh-TW" altLang="en-US" sz="16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600">
                <a:latin typeface="+mn-lt"/>
                <a:ea typeface="+mn-ea"/>
                <a:cs typeface="+mn-ea"/>
                <a:sym typeface="+mn-lt"/>
              </a:rPr>
              <a:t>backup</a:t>
            </a:r>
            <a:r>
              <a:rPr lang="zh-TW" altLang="en-US" sz="16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600">
                <a:latin typeface="+mn-lt"/>
                <a:ea typeface="+mn-ea"/>
                <a:cs typeface="+mn-ea"/>
                <a:sym typeface="+mn-lt"/>
              </a:rPr>
              <a:t>solution</a:t>
            </a:r>
          </a:p>
          <a:p>
            <a:pPr marL="0" indent="180000">
              <a:lnSpc>
                <a:spcPts val="2600"/>
              </a:lnSpc>
              <a:spcBef>
                <a:spcPts val="0"/>
              </a:spcBef>
              <a:buClrTx/>
              <a:buSzPct val="90000"/>
            </a:pPr>
            <a:r>
              <a:rPr lang="en-US" altLang="zh-TW" sz="1600">
                <a:latin typeface="+mn-lt"/>
                <a:ea typeface="+mn-ea"/>
                <a:cs typeface="+mn-ea"/>
                <a:sym typeface="+mn-lt"/>
              </a:rPr>
              <a:t>Restore</a:t>
            </a:r>
            <a:r>
              <a:rPr lang="zh-TW" altLang="en-US" sz="16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600">
                <a:latin typeface="+mn-lt"/>
                <a:ea typeface="+mn-ea"/>
                <a:cs typeface="+mn-ea"/>
                <a:sym typeface="+mn-lt"/>
              </a:rPr>
              <a:t>at</a:t>
            </a:r>
            <a:r>
              <a:rPr lang="zh-TW" altLang="en-US" sz="16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600">
                <a:latin typeface="+mn-lt"/>
                <a:ea typeface="+mn-ea"/>
                <a:cs typeface="+mn-ea"/>
                <a:sym typeface="+mn-lt"/>
              </a:rPr>
              <a:t>any</a:t>
            </a:r>
            <a:r>
              <a:rPr lang="zh-TW" altLang="en-US" sz="16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600">
                <a:latin typeface="+mn-lt"/>
                <a:ea typeface="+mn-ea"/>
                <a:cs typeface="+mn-ea"/>
                <a:sym typeface="+mn-lt"/>
              </a:rPr>
              <a:t>time</a:t>
            </a:r>
            <a:r>
              <a:rPr lang="zh-TW" altLang="en-US" sz="16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600">
                <a:latin typeface="+mn-lt"/>
                <a:ea typeface="+mn-ea"/>
                <a:cs typeface="+mn-ea"/>
                <a:sym typeface="+mn-lt"/>
              </a:rPr>
              <a:t>point</a:t>
            </a:r>
          </a:p>
          <a:p>
            <a:pPr marL="0" indent="180000">
              <a:lnSpc>
                <a:spcPts val="2600"/>
              </a:lnSpc>
              <a:spcBef>
                <a:spcPts val="0"/>
              </a:spcBef>
              <a:buClrTx/>
              <a:buSzPct val="90000"/>
            </a:pPr>
            <a:r>
              <a:rPr lang="en-US" altLang="zh-TW" sz="1600">
                <a:latin typeface="+mn-lt"/>
                <a:ea typeface="+mn-ea"/>
                <a:cs typeface="+mn-ea"/>
                <a:sym typeface="+mn-lt"/>
              </a:rPr>
              <a:t>Constant</a:t>
            </a:r>
            <a:r>
              <a:rPr lang="zh-TW" altLang="en-US" sz="16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600">
                <a:latin typeface="+mn-lt"/>
                <a:ea typeface="+mn-ea"/>
                <a:cs typeface="+mn-ea"/>
                <a:sym typeface="+mn-lt"/>
              </a:rPr>
              <a:t>monitoring</a:t>
            </a:r>
            <a:endParaRPr lang="zh-TW" altLang="en-US" sz="160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2C229C1B-2E10-AA4F-85A5-1889D081115B}"/>
              </a:ext>
            </a:extLst>
          </p:cNvPr>
          <p:cNvGrpSpPr/>
          <p:nvPr/>
        </p:nvGrpSpPr>
        <p:grpSpPr>
          <a:xfrm>
            <a:off x="1568146" y="2631457"/>
            <a:ext cx="6610657" cy="2336763"/>
            <a:chOff x="717590" y="1858237"/>
            <a:chExt cx="7648594" cy="2703658"/>
          </a:xfrm>
        </p:grpSpPr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8BB581AB-39B2-3F44-B79A-1714AAC17EC7}"/>
                </a:ext>
              </a:extLst>
            </p:cNvPr>
            <p:cNvGrpSpPr/>
            <p:nvPr/>
          </p:nvGrpSpPr>
          <p:grpSpPr>
            <a:xfrm>
              <a:off x="717590" y="2571748"/>
              <a:ext cx="2059011" cy="1963011"/>
              <a:chOff x="717588" y="2231078"/>
              <a:chExt cx="2416342" cy="2303682"/>
            </a:xfrm>
          </p:grpSpPr>
          <p:pic>
            <p:nvPicPr>
              <p:cNvPr id="14" name="圖形 13">
                <a:extLst>
                  <a:ext uri="{FF2B5EF4-FFF2-40B4-BE49-F238E27FC236}">
                    <a16:creationId xmlns:a16="http://schemas.microsoft.com/office/drawing/2014/main" id="{3BF054B3-FDBD-214B-A351-00CA63AA52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17588" y="2231078"/>
                <a:ext cx="2416342" cy="2303682"/>
              </a:xfrm>
              <a:prstGeom prst="rect">
                <a:avLst/>
              </a:prstGeom>
            </p:spPr>
          </p:pic>
          <p:pic>
            <p:nvPicPr>
              <p:cNvPr id="15" name="圖形 14">
                <a:extLst>
                  <a:ext uri="{FF2B5EF4-FFF2-40B4-BE49-F238E27FC236}">
                    <a16:creationId xmlns:a16="http://schemas.microsoft.com/office/drawing/2014/main" id="{007FCE6F-F25F-8A4B-BEE9-659EE0F4DF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178867" y="2485642"/>
                <a:ext cx="772857" cy="772857"/>
              </a:xfrm>
              <a:prstGeom prst="rect">
                <a:avLst/>
              </a:prstGeom>
            </p:spPr>
          </p:pic>
        </p:grpSp>
        <p:pic>
          <p:nvPicPr>
            <p:cNvPr id="8" name="圖形 7">
              <a:extLst>
                <a:ext uri="{FF2B5EF4-FFF2-40B4-BE49-F238E27FC236}">
                  <a16:creationId xmlns:a16="http://schemas.microsoft.com/office/drawing/2014/main" id="{E456A7AD-607E-674D-A811-0E6821B5E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07174" y="2571749"/>
              <a:ext cx="2059010" cy="1963011"/>
            </a:xfrm>
            <a:prstGeom prst="rect">
              <a:avLst/>
            </a:prstGeom>
          </p:spPr>
        </p:pic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E2E4D19A-1536-4B4D-94C0-DFC33C8C9A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56132"/>
            <a:stretch/>
          </p:blipFill>
          <p:spPr>
            <a:xfrm>
              <a:off x="7551341" y="2831018"/>
              <a:ext cx="611472" cy="573861"/>
            </a:xfrm>
            <a:prstGeom prst="rect">
              <a:avLst/>
            </a:prstGeom>
          </p:spPr>
        </p:pic>
        <p:pic>
          <p:nvPicPr>
            <p:cNvPr id="10" name="圖形 9">
              <a:extLst>
                <a:ext uri="{FF2B5EF4-FFF2-40B4-BE49-F238E27FC236}">
                  <a16:creationId xmlns:a16="http://schemas.microsoft.com/office/drawing/2014/main" id="{DB11C5F7-F118-9E4E-81DA-63C7ABDBA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04050" y="2227902"/>
              <a:ext cx="2333993" cy="2333993"/>
            </a:xfrm>
            <a:prstGeom prst="rect">
              <a:avLst/>
            </a:prstGeom>
          </p:spPr>
        </p:pic>
        <p:pic>
          <p:nvPicPr>
            <p:cNvPr id="13" name="圖片 12" descr="一張含有 畫畫, 傘 的圖片&#10;&#10;自動產生的描述">
              <a:extLst>
                <a:ext uri="{FF2B5EF4-FFF2-40B4-BE49-F238E27FC236}">
                  <a16:creationId xmlns:a16="http://schemas.microsoft.com/office/drawing/2014/main" id="{F1C92EE6-1B32-EC44-943A-0111126B5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4611" y="1858237"/>
              <a:ext cx="888040" cy="888040"/>
            </a:xfrm>
            <a:prstGeom prst="rect">
              <a:avLst/>
            </a:prstGeom>
          </p:spPr>
        </p:pic>
        <p:sp>
          <p:nvSpPr>
            <p:cNvPr id="3" name="圖形 10">
              <a:extLst>
                <a:ext uri="{FF2B5EF4-FFF2-40B4-BE49-F238E27FC236}">
                  <a16:creationId xmlns:a16="http://schemas.microsoft.com/office/drawing/2014/main" id="{73977824-7C65-3F49-9734-C0CF985C59C3}"/>
                </a:ext>
              </a:extLst>
            </p:cNvPr>
            <p:cNvSpPr/>
            <p:nvPr/>
          </p:nvSpPr>
          <p:spPr>
            <a:xfrm>
              <a:off x="1962773" y="3740430"/>
              <a:ext cx="1062403" cy="462332"/>
            </a:xfrm>
            <a:custGeom>
              <a:avLst/>
              <a:gdLst>
                <a:gd name="connsiteX0" fmla="*/ 862200 w 1062403"/>
                <a:gd name="connsiteY0" fmla="*/ 115583 h 462332"/>
                <a:gd name="connsiteX1" fmla="*/ 661997 w 1062403"/>
                <a:gd name="connsiteY1" fmla="*/ 0 h 462332"/>
                <a:gd name="connsiteX2" fmla="*/ 661997 w 1062403"/>
                <a:gd name="connsiteY2" fmla="*/ 125099 h 462332"/>
                <a:gd name="connsiteX3" fmla="*/ 0 w 1062403"/>
                <a:gd name="connsiteY3" fmla="*/ 125099 h 462332"/>
                <a:gd name="connsiteX4" fmla="*/ 0 w 1062403"/>
                <a:gd name="connsiteY4" fmla="*/ 337253 h 462332"/>
                <a:gd name="connsiteX5" fmla="*/ 661997 w 1062403"/>
                <a:gd name="connsiteY5" fmla="*/ 337253 h 462332"/>
                <a:gd name="connsiteX6" fmla="*/ 661997 w 1062403"/>
                <a:gd name="connsiteY6" fmla="*/ 462333 h 462332"/>
                <a:gd name="connsiteX7" fmla="*/ 862200 w 1062403"/>
                <a:gd name="connsiteY7" fmla="*/ 346750 h 462332"/>
                <a:gd name="connsiteX8" fmla="*/ 1062403 w 1062403"/>
                <a:gd name="connsiteY8" fmla="*/ 231166 h 462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2403" h="462332">
                  <a:moveTo>
                    <a:pt x="862200" y="115583"/>
                  </a:moveTo>
                  <a:lnTo>
                    <a:pt x="661997" y="0"/>
                  </a:lnTo>
                  <a:lnTo>
                    <a:pt x="661997" y="125099"/>
                  </a:lnTo>
                  <a:lnTo>
                    <a:pt x="0" y="125099"/>
                  </a:lnTo>
                  <a:lnTo>
                    <a:pt x="0" y="337253"/>
                  </a:lnTo>
                  <a:lnTo>
                    <a:pt x="661997" y="337253"/>
                  </a:lnTo>
                  <a:lnTo>
                    <a:pt x="661997" y="462333"/>
                  </a:lnTo>
                  <a:lnTo>
                    <a:pt x="862200" y="346750"/>
                  </a:lnTo>
                  <a:lnTo>
                    <a:pt x="1062403" y="2311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3000">
                  <a:srgbClr val="D3D3D3"/>
                </a:gs>
                <a:gs pos="65000">
                  <a:srgbClr val="989898"/>
                </a:gs>
                <a:gs pos="100000">
                  <a:schemeClr val="tx1"/>
                </a:gs>
              </a:gsLst>
              <a:lin ang="0" scaled="1"/>
              <a:tileRect/>
            </a:gradFill>
            <a:ln w="169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" name="圖形 11">
              <a:extLst>
                <a:ext uri="{FF2B5EF4-FFF2-40B4-BE49-F238E27FC236}">
                  <a16:creationId xmlns:a16="http://schemas.microsoft.com/office/drawing/2014/main" id="{2BCCBBA2-8DE2-2F42-BF81-EAFE3EC2DDFD}"/>
                </a:ext>
              </a:extLst>
            </p:cNvPr>
            <p:cNvSpPr/>
            <p:nvPr/>
          </p:nvSpPr>
          <p:spPr>
            <a:xfrm rot="10800000">
              <a:off x="5491735" y="3740430"/>
              <a:ext cx="1062403" cy="462332"/>
            </a:xfrm>
            <a:custGeom>
              <a:avLst/>
              <a:gdLst>
                <a:gd name="connsiteX0" fmla="*/ 862200 w 1062403"/>
                <a:gd name="connsiteY0" fmla="*/ 115583 h 462332"/>
                <a:gd name="connsiteX1" fmla="*/ 661997 w 1062403"/>
                <a:gd name="connsiteY1" fmla="*/ 0 h 462332"/>
                <a:gd name="connsiteX2" fmla="*/ 661997 w 1062403"/>
                <a:gd name="connsiteY2" fmla="*/ 125099 h 462332"/>
                <a:gd name="connsiteX3" fmla="*/ 0 w 1062403"/>
                <a:gd name="connsiteY3" fmla="*/ 125099 h 462332"/>
                <a:gd name="connsiteX4" fmla="*/ 0 w 1062403"/>
                <a:gd name="connsiteY4" fmla="*/ 337253 h 462332"/>
                <a:gd name="connsiteX5" fmla="*/ 661997 w 1062403"/>
                <a:gd name="connsiteY5" fmla="*/ 337253 h 462332"/>
                <a:gd name="connsiteX6" fmla="*/ 661997 w 1062403"/>
                <a:gd name="connsiteY6" fmla="*/ 462333 h 462332"/>
                <a:gd name="connsiteX7" fmla="*/ 862200 w 1062403"/>
                <a:gd name="connsiteY7" fmla="*/ 346750 h 462332"/>
                <a:gd name="connsiteX8" fmla="*/ 1062403 w 1062403"/>
                <a:gd name="connsiteY8" fmla="*/ 231166 h 462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2403" h="462332">
                  <a:moveTo>
                    <a:pt x="862200" y="115583"/>
                  </a:moveTo>
                  <a:lnTo>
                    <a:pt x="661997" y="0"/>
                  </a:lnTo>
                  <a:lnTo>
                    <a:pt x="661997" y="125099"/>
                  </a:lnTo>
                  <a:lnTo>
                    <a:pt x="0" y="125099"/>
                  </a:lnTo>
                  <a:lnTo>
                    <a:pt x="0" y="337253"/>
                  </a:lnTo>
                  <a:lnTo>
                    <a:pt x="661997" y="337253"/>
                  </a:lnTo>
                  <a:lnTo>
                    <a:pt x="661997" y="462333"/>
                  </a:lnTo>
                  <a:lnTo>
                    <a:pt x="862200" y="346750"/>
                  </a:lnTo>
                  <a:lnTo>
                    <a:pt x="1062403" y="2311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3000">
                  <a:srgbClr val="D3D3D3"/>
                </a:gs>
                <a:gs pos="65000">
                  <a:srgbClr val="989898"/>
                </a:gs>
                <a:gs pos="100000">
                  <a:schemeClr val="tx1"/>
                </a:gs>
              </a:gsLst>
              <a:lin ang="0" scaled="1"/>
              <a:tileRect/>
            </a:gradFill>
            <a:ln w="169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19" name="圖形 18">
            <a:extLst>
              <a:ext uri="{FF2B5EF4-FFF2-40B4-BE49-F238E27FC236}">
                <a16:creationId xmlns:a16="http://schemas.microsoft.com/office/drawing/2014/main" id="{18FA1B93-3440-0E4E-9778-712C5ED06E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594424" y="3016608"/>
            <a:ext cx="819123" cy="137795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B3302A2F-F62F-C24B-911F-51DFAE4A998E}"/>
              </a:ext>
            </a:extLst>
          </p:cNvPr>
          <p:cNvSpPr txBox="1"/>
          <p:nvPr/>
        </p:nvSpPr>
        <p:spPr>
          <a:xfrm>
            <a:off x="7000004" y="2859123"/>
            <a:ext cx="1617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Microsoft Hyper-V</a:t>
            </a:r>
            <a:endParaRPr kumimoji="1" lang="zh-TW" altLang="en-US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8F2C2E5-63E8-1F49-B399-C372F133C982}"/>
              </a:ext>
            </a:extLst>
          </p:cNvPr>
          <p:cNvSpPr txBox="1"/>
          <p:nvPr/>
        </p:nvSpPr>
        <p:spPr>
          <a:xfrm>
            <a:off x="4532988" y="2273678"/>
            <a:ext cx="1866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Hyper Data Protector</a:t>
            </a:r>
            <a:endParaRPr kumimoji="1" lang="zh-TW" altLang="en-US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28124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2FE33599-22B8-4B4C-BF2F-459F2BDE6830}"/>
              </a:ext>
            </a:extLst>
          </p:cNvPr>
          <p:cNvSpPr/>
          <p:nvPr/>
        </p:nvSpPr>
        <p:spPr>
          <a:xfrm rot="10800000">
            <a:off x="4608390" y="2141866"/>
            <a:ext cx="4070894" cy="3074826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49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0DE5E8C3-D176-4870-86EE-28FE2370C97F}"/>
              </a:ext>
            </a:extLst>
          </p:cNvPr>
          <p:cNvSpPr/>
          <p:nvPr/>
        </p:nvSpPr>
        <p:spPr>
          <a:xfrm rot="10800000">
            <a:off x="464716" y="2126063"/>
            <a:ext cx="3987729" cy="3074826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49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DC46E29-CBE4-AC43-B186-59C8163E3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7774"/>
            <a:ext cx="9144000" cy="1033922"/>
          </a:xfrm>
        </p:spPr>
        <p:txBody>
          <a:bodyPr>
            <a:noAutofit/>
          </a:bodyPr>
          <a:lstStyle/>
          <a:p>
            <a:r>
              <a:rPr kumimoji="1" lang="en-US" altLang="zh-TW" sz="2800" err="1">
                <a:latin typeface="+mn-lt"/>
                <a:ea typeface="+mn-ea"/>
                <a:cs typeface="+mn-ea"/>
                <a:sym typeface="+mn-lt"/>
              </a:rPr>
              <a:t>Boxafe</a:t>
            </a:r>
            <a:r>
              <a:rPr kumimoji="1" lang="en-US" altLang="zh-TW" sz="2800">
                <a:latin typeface="+mn-lt"/>
                <a:ea typeface="+mn-ea"/>
                <a:cs typeface="+mn-ea"/>
                <a:sym typeface="+mn-lt"/>
              </a:rPr>
              <a:t>: </a:t>
            </a:r>
            <a:r>
              <a:rPr lang="en-US" altLang="zh-CN" sz="2800">
                <a:latin typeface="+mn-lt"/>
                <a:ea typeface="+mn-ea"/>
                <a:cs typeface="+mn-ea"/>
                <a:sym typeface="+mn-lt"/>
              </a:rPr>
              <a:t>Comprehensive</a:t>
            </a:r>
            <a:r>
              <a:rPr lang="zh-CN" altLang="en-US" sz="28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800">
                <a:latin typeface="+mn-lt"/>
                <a:ea typeface="+mn-ea"/>
                <a:cs typeface="+mn-ea"/>
                <a:sym typeface="+mn-lt"/>
              </a:rPr>
              <a:t>Backup</a:t>
            </a:r>
            <a:r>
              <a:rPr lang="zh-CN" altLang="en-US" sz="28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800">
                <a:latin typeface="+mn-lt"/>
                <a:ea typeface="+mn-ea"/>
                <a:cs typeface="+mn-ea"/>
                <a:sym typeface="+mn-lt"/>
              </a:rPr>
              <a:t>Solution</a:t>
            </a:r>
            <a:r>
              <a:rPr lang="zh-CN" altLang="en-US" sz="28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800">
                <a:latin typeface="+mn-lt"/>
                <a:ea typeface="+mn-ea"/>
                <a:cs typeface="+mn-ea"/>
                <a:sym typeface="+mn-lt"/>
              </a:rPr>
              <a:t>for</a:t>
            </a:r>
            <a:r>
              <a:rPr lang="zh-CN" altLang="en-US" sz="28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1" lang="en-US" altLang="zh-TW" sz="2800">
                <a:latin typeface="+mn-lt"/>
                <a:ea typeface="+mn-ea"/>
                <a:cs typeface="+mn-ea"/>
                <a:sym typeface="+mn-lt"/>
              </a:rPr>
              <a:t>Google Workspace</a:t>
            </a:r>
            <a:r>
              <a:rPr kumimoji="1" lang="zh-TW" altLang="en-US" sz="28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1" lang="en-US" altLang="zh-TW" sz="2800">
                <a:latin typeface="+mn-lt"/>
                <a:ea typeface="+mn-ea"/>
                <a:cs typeface="+mn-ea"/>
                <a:sym typeface="+mn-lt"/>
              </a:rPr>
              <a:t>and</a:t>
            </a:r>
            <a:r>
              <a:rPr kumimoji="1" lang="zh-TW" altLang="en-US" sz="28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1" lang="en-US" altLang="zh-CN" sz="2800">
                <a:latin typeface="+mn-lt"/>
                <a:ea typeface="+mn-ea"/>
                <a:cs typeface="+mn-ea"/>
                <a:sym typeface="+mn-lt"/>
              </a:rPr>
              <a:t>Microsoft 365</a:t>
            </a:r>
            <a:endParaRPr kumimoji="1" lang="zh-TW" altLang="en-US" sz="28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FB35739-FDF9-E241-8415-2862DAC91DC5}"/>
              </a:ext>
            </a:extLst>
          </p:cNvPr>
          <p:cNvSpPr/>
          <p:nvPr/>
        </p:nvSpPr>
        <p:spPr>
          <a:xfrm>
            <a:off x="1612990" y="1217707"/>
            <a:ext cx="6627496" cy="75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lnSpc>
                <a:spcPts val="2700"/>
              </a:lnSpc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zh-CN" sz="18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Keep important data in your hands</a:t>
            </a:r>
          </a:p>
          <a:p>
            <a:pPr marL="177800" indent="-177800">
              <a:lnSpc>
                <a:spcPts val="2700"/>
              </a:lnSpc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zh-CN" sz="18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Move older data out of the cloud to reduce cost</a:t>
            </a:r>
          </a:p>
        </p:txBody>
      </p:sp>
      <p:pic>
        <p:nvPicPr>
          <p:cNvPr id="4" name="Picture 15" descr="A picture containing shirt&#10;&#10;Description automatically generated">
            <a:extLst>
              <a:ext uri="{FF2B5EF4-FFF2-40B4-BE49-F238E27FC236}">
                <a16:creationId xmlns:a16="http://schemas.microsoft.com/office/drawing/2014/main" id="{614F78FD-5C2C-3046-A02B-9D4410FF5C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885" y="1219106"/>
            <a:ext cx="770606" cy="7706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B14EC27-368E-EC4B-A2C4-FC39FAB6B4AE}"/>
              </a:ext>
            </a:extLst>
          </p:cNvPr>
          <p:cNvSpPr/>
          <p:nvPr/>
        </p:nvSpPr>
        <p:spPr>
          <a:xfrm>
            <a:off x="1211597" y="2616844"/>
            <a:ext cx="328993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Gmail</a:t>
            </a:r>
          </a:p>
          <a:p>
            <a:r>
              <a:rPr lang="en-US" altLang="zh-TW" sz="11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Backup all your emails and attachments</a:t>
            </a:r>
            <a:r>
              <a:rPr lang="zh-TW" altLang="en-US" sz="11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1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in</a:t>
            </a:r>
            <a:r>
              <a:rPr lang="zh-TW" altLang="en-US" sz="11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1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Gmail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3FA0CB3-3677-AE4F-8F14-A12C9F16CF6A}"/>
              </a:ext>
            </a:extLst>
          </p:cNvPr>
          <p:cNvSpPr/>
          <p:nvPr/>
        </p:nvSpPr>
        <p:spPr>
          <a:xfrm>
            <a:off x="1211597" y="3143950"/>
            <a:ext cx="3347703" cy="6001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 sz="11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Google Drive</a:t>
            </a:r>
          </a:p>
          <a:p>
            <a:r>
              <a:rPr lang="en-US" altLang="zh-TW" sz="11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Backup all your file versions in Google Drive and supports My Drive and Shared Drive</a:t>
            </a:r>
            <a:endParaRPr lang="zh-TW" altLang="en-US" sz="11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95C92E04-3DD6-D042-AD95-24FC1F2D3D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834" y="2643430"/>
            <a:ext cx="582430" cy="45266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79858F16-E4CA-9D49-BA6A-C5748A8700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834" y="3210810"/>
            <a:ext cx="582430" cy="452666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31562C3D-B9A7-E444-B98E-753708C92B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834" y="3776920"/>
            <a:ext cx="582430" cy="45266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99B1D64C-2146-F54C-BA6F-93EE7C9DAC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834" y="4320170"/>
            <a:ext cx="582430" cy="452666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D8AB2CD0-BF8C-B043-B694-D52B13487592}"/>
              </a:ext>
            </a:extLst>
          </p:cNvPr>
          <p:cNvSpPr/>
          <p:nvPr/>
        </p:nvSpPr>
        <p:spPr>
          <a:xfrm>
            <a:off x="1198897" y="3887285"/>
            <a:ext cx="36233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sz="11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Contacts</a:t>
            </a:r>
            <a:endParaRPr lang="zh-TW" altLang="en-US" sz="1100" b="1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  <a:p>
            <a:r>
              <a:rPr lang="en-US" altLang="zh-TW" sz="11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Backup all your contacts in Google Contacts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51B05E0-5BB9-4A4A-BF31-2CDA15ACBE75}"/>
              </a:ext>
            </a:extLst>
          </p:cNvPr>
          <p:cNvSpPr/>
          <p:nvPr/>
        </p:nvSpPr>
        <p:spPr>
          <a:xfrm>
            <a:off x="1198897" y="4429780"/>
            <a:ext cx="2926789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sz="105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Calendar</a:t>
            </a:r>
            <a:endParaRPr lang="zh-TW" altLang="en-US" sz="1050" b="1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  <a:p>
            <a:r>
              <a:rPr lang="en-US" altLang="zh-TW" sz="105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Backup all your events and attachments in Google Calendar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E76F351-202C-C249-BF05-932698B7339C}"/>
              </a:ext>
            </a:extLst>
          </p:cNvPr>
          <p:cNvSpPr/>
          <p:nvPr/>
        </p:nvSpPr>
        <p:spPr>
          <a:xfrm>
            <a:off x="5342357" y="2637164"/>
            <a:ext cx="33690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sz="11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Outlook</a:t>
            </a:r>
            <a:endParaRPr lang="zh-TW" altLang="en-US" sz="1100" b="1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  <a:p>
            <a:r>
              <a:rPr lang="en-US" altLang="zh-TW" sz="11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Backup all your emails and attachments</a:t>
            </a:r>
            <a:r>
              <a:rPr lang="zh-TW" altLang="en-US" sz="11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1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in</a:t>
            </a:r>
            <a:r>
              <a:rPr lang="zh-TW" altLang="en-US" sz="11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1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Outlook</a:t>
            </a:r>
            <a:endParaRPr lang="zh-TW" altLang="en-US" sz="11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48503DA-59EA-F44F-AE8A-E977737B7A30}"/>
              </a:ext>
            </a:extLst>
          </p:cNvPr>
          <p:cNvSpPr/>
          <p:nvPr/>
        </p:nvSpPr>
        <p:spPr>
          <a:xfrm>
            <a:off x="5342357" y="3141817"/>
            <a:ext cx="32247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sz="11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Contacts</a:t>
            </a:r>
            <a:r>
              <a:rPr lang="zh-TW" altLang="en-US" sz="11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1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(People)</a:t>
            </a:r>
            <a:endParaRPr lang="zh-TW" altLang="en-US" sz="1100" b="1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  <a:p>
            <a:r>
              <a:rPr lang="en-US" altLang="zh-TW" sz="11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Backup all your contacts in Outlook</a:t>
            </a:r>
            <a:r>
              <a:rPr lang="zh-TW" altLang="en-US" sz="11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1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People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1C6F25F-521F-F044-9F69-A1E1B43B749D}"/>
              </a:ext>
            </a:extLst>
          </p:cNvPr>
          <p:cNvSpPr/>
          <p:nvPr/>
        </p:nvSpPr>
        <p:spPr>
          <a:xfrm>
            <a:off x="5342357" y="3679279"/>
            <a:ext cx="362331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sz="11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Calendar</a:t>
            </a:r>
            <a:endParaRPr lang="zh-TW" altLang="en-US" sz="1100" b="1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  <a:p>
            <a:r>
              <a:rPr lang="en-US" altLang="zh-TW" sz="11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Backup all your events and attachments in</a:t>
            </a:r>
            <a:r>
              <a:rPr lang="zh-TW" altLang="en-US" sz="11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1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Outlook Calendar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C236B95-AE8F-1142-BCEA-FB09F03689F9}"/>
              </a:ext>
            </a:extLst>
          </p:cNvPr>
          <p:cNvSpPr/>
          <p:nvPr/>
        </p:nvSpPr>
        <p:spPr>
          <a:xfrm>
            <a:off x="5342356" y="4257760"/>
            <a:ext cx="3442119" cy="6001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en-US" altLang="zh-TW" sz="11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OneDrive</a:t>
            </a:r>
          </a:p>
          <a:p>
            <a:r>
              <a:rPr lang="en-US" altLang="zh-TW" sz="11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Backup all your files in OneDrive and support SharePoint</a:t>
            </a:r>
            <a:endParaRPr lang="zh-TW" altLang="en-US" sz="11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" name="圓角化對角線角落矩形 8">
            <a:extLst>
              <a:ext uri="{FF2B5EF4-FFF2-40B4-BE49-F238E27FC236}">
                <a16:creationId xmlns:a16="http://schemas.microsoft.com/office/drawing/2014/main" id="{90073FF2-1B21-48F9-8BF7-4137588CF904}"/>
              </a:ext>
            </a:extLst>
          </p:cNvPr>
          <p:cNvSpPr/>
          <p:nvPr/>
        </p:nvSpPr>
        <p:spPr>
          <a:xfrm flipH="1">
            <a:off x="553214" y="2163657"/>
            <a:ext cx="2346795" cy="407368"/>
          </a:xfrm>
          <a:prstGeom prst="snip2DiagRect">
            <a:avLst/>
          </a:prstGeom>
          <a:gradFill>
            <a:gsLst>
              <a:gs pos="0">
                <a:srgbClr val="008EC0"/>
              </a:gs>
              <a:gs pos="100000">
                <a:srgbClr val="004A9F"/>
              </a:gs>
            </a:gsLst>
            <a:lin ang="0" scaled="0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22" indent="-285722"/>
            <a:endParaRPr lang="en-US" altLang="zh-TW" sz="1600" b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8E42DA1-6F49-F74A-80A6-FBA263692CBF}"/>
              </a:ext>
            </a:extLst>
          </p:cNvPr>
          <p:cNvSpPr/>
          <p:nvPr/>
        </p:nvSpPr>
        <p:spPr>
          <a:xfrm>
            <a:off x="613536" y="2204779"/>
            <a:ext cx="2247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zh-TW" sz="16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Google™ Workspace</a:t>
            </a:r>
          </a:p>
        </p:txBody>
      </p:sp>
      <p:sp>
        <p:nvSpPr>
          <p:cNvPr id="26" name="圓角化對角線角落矩形 8">
            <a:extLst>
              <a:ext uri="{FF2B5EF4-FFF2-40B4-BE49-F238E27FC236}">
                <a16:creationId xmlns:a16="http://schemas.microsoft.com/office/drawing/2014/main" id="{5E219AB7-B12D-4D93-9723-BC4F4C9E1FB3}"/>
              </a:ext>
            </a:extLst>
          </p:cNvPr>
          <p:cNvSpPr/>
          <p:nvPr/>
        </p:nvSpPr>
        <p:spPr>
          <a:xfrm flipH="1">
            <a:off x="4691556" y="2163657"/>
            <a:ext cx="1996911" cy="407368"/>
          </a:xfrm>
          <a:prstGeom prst="snip2DiagRect">
            <a:avLst/>
          </a:prstGeom>
          <a:gradFill>
            <a:gsLst>
              <a:gs pos="0">
                <a:srgbClr val="008EC0"/>
              </a:gs>
              <a:gs pos="100000">
                <a:srgbClr val="004A9F"/>
              </a:gs>
            </a:gsLst>
            <a:lin ang="0" scaled="0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22" indent="-285722"/>
            <a:endParaRPr lang="en-US" altLang="zh-TW" sz="1600" b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F413901-1B0A-4156-8959-D89C96DF01F8}"/>
              </a:ext>
            </a:extLst>
          </p:cNvPr>
          <p:cNvSpPr/>
          <p:nvPr/>
        </p:nvSpPr>
        <p:spPr>
          <a:xfrm>
            <a:off x="4860296" y="2204779"/>
            <a:ext cx="16594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zh-TW" sz="16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Microsoft 365</a:t>
            </a:r>
            <a:r>
              <a:rPr lang="en-US" altLang="zh-TW" sz="1600" b="1" baseline="300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®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9E347690-B1A2-F247-90E5-EC9772AC2F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8128" y="4470077"/>
            <a:ext cx="468000" cy="468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EF65BD63-387B-5C46-BB75-BD1F981C4F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3599" y="2649716"/>
            <a:ext cx="468000" cy="46800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651B0BFC-1CED-344B-B887-AFA8C24CE9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1397" y="3238238"/>
            <a:ext cx="468000" cy="46800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EDA69B02-2742-2145-88A1-91AF2DD890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08128" y="3874385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989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3412D-3FBB-4B99-8D85-A42F3A4FE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907" y="78740"/>
            <a:ext cx="7829550" cy="816119"/>
          </a:xfrm>
        </p:spPr>
        <p:txBody>
          <a:bodyPr>
            <a:noAutofit/>
          </a:bodyPr>
          <a:lstStyle/>
          <a:p>
            <a:r>
              <a:rPr lang="en-US" altLang="zh-TW" sz="2800" b="0" err="1">
                <a:latin typeface="+mn-lt"/>
                <a:ea typeface="+mn-ea"/>
                <a:cs typeface="+mn-ea"/>
                <a:sym typeface="+mn-lt"/>
              </a:rPr>
              <a:t>HybridMount</a:t>
            </a:r>
            <a:r>
              <a:rPr lang="en-US" altLang="zh-TW" sz="2800" b="0">
                <a:latin typeface="+mn-lt"/>
                <a:ea typeface="+mn-ea"/>
                <a:cs typeface="+mn-ea"/>
                <a:sym typeface="+mn-lt"/>
              </a:rPr>
              <a:t> - Cascade share the access permission to remote devices</a:t>
            </a:r>
            <a:endParaRPr lang="zh-CN" altLang="en-US" sz="2800" b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6B1E25AB-373D-4FE5-9215-838474FC1A4F}"/>
              </a:ext>
            </a:extLst>
          </p:cNvPr>
          <p:cNvSpPr/>
          <p:nvPr/>
        </p:nvSpPr>
        <p:spPr>
          <a:xfrm rot="10800000">
            <a:off x="3956837" y="1917944"/>
            <a:ext cx="2953020" cy="2916937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49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4D9359A9-9B71-40DA-89F7-DF28D1C9B5D7}"/>
              </a:ext>
            </a:extLst>
          </p:cNvPr>
          <p:cNvSpPr/>
          <p:nvPr/>
        </p:nvSpPr>
        <p:spPr>
          <a:xfrm rot="10800000">
            <a:off x="351868" y="1917944"/>
            <a:ext cx="2953020" cy="2916937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49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9AAF49B3-3986-47CA-974F-27DF1ECE7D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456" y="1977834"/>
            <a:ext cx="2801419" cy="27859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D33944-8B7B-A546-9B9D-B616430CCB81}"/>
              </a:ext>
            </a:extLst>
          </p:cNvPr>
          <p:cNvSpPr txBox="1"/>
          <p:nvPr/>
        </p:nvSpPr>
        <p:spPr>
          <a:xfrm>
            <a:off x="483907" y="1188946"/>
            <a:ext cx="7452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5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The remote data mounted by SMB/NFS can be shared with other devices with folder permission to achieve a cascade share architecture.</a:t>
            </a:r>
            <a:endParaRPr lang="x-none" altLang="zh-TW" sz="15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AA0722-8E55-254F-9E61-44DB6FACD8EF}"/>
              </a:ext>
            </a:extLst>
          </p:cNvPr>
          <p:cNvSpPr txBox="1"/>
          <p:nvPr/>
        </p:nvSpPr>
        <p:spPr>
          <a:xfrm>
            <a:off x="5555690" y="2767864"/>
            <a:ext cx="617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800">
                <a:latin typeface="+mn-lt"/>
                <a:ea typeface="+mn-ea"/>
                <a:cs typeface="+mn-ea"/>
                <a:sym typeface="+mn-lt"/>
              </a:rPr>
              <a:t>SMB/NFS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85D141-ADE8-5F45-AF3B-005A4E9E46C4}"/>
              </a:ext>
            </a:extLst>
          </p:cNvPr>
          <p:cNvSpPr txBox="1"/>
          <p:nvPr/>
        </p:nvSpPr>
        <p:spPr>
          <a:xfrm>
            <a:off x="6909857" y="1629499"/>
            <a:ext cx="194848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1300">
                <a:latin typeface="+mn-lt"/>
                <a:ea typeface="+mn-ea"/>
                <a:cs typeface="+mn-ea"/>
                <a:sym typeface="+mn-lt"/>
              </a:rPr>
              <a:t>To avoid local users accessing the remote data by VPN and to reduce the security concern and risk of VPN.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endParaRPr lang="en-US" altLang="zh-TW" sz="1300">
              <a:latin typeface="+mn-lt"/>
              <a:ea typeface="+mn-ea"/>
              <a:cs typeface="+mn-ea"/>
              <a:sym typeface="+mn-lt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1300">
                <a:latin typeface="+mn-lt"/>
                <a:ea typeface="+mn-ea"/>
                <a:cs typeface="+mn-ea"/>
                <a:sym typeface="+mn-lt"/>
              </a:rPr>
              <a:t>No longer need to manage user accounts in the remote server. The local admin retains full control over assigning different permissions to local users. </a:t>
            </a:r>
          </a:p>
        </p:txBody>
      </p:sp>
      <p:pic>
        <p:nvPicPr>
          <p:cNvPr id="7" name="Picture 3" descr="Diagram&#10;&#10;Description automatically generated">
            <a:extLst>
              <a:ext uri="{FF2B5EF4-FFF2-40B4-BE49-F238E27FC236}">
                <a16:creationId xmlns:a16="http://schemas.microsoft.com/office/drawing/2014/main" id="{744FF5BC-C6E7-4E5E-93F6-AE831E9A9C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7282" y="1977835"/>
            <a:ext cx="2794313" cy="2785967"/>
          </a:xfrm>
          <a:prstGeom prst="rect">
            <a:avLst/>
          </a:prstGeom>
        </p:spPr>
      </p:pic>
      <p:pic>
        <p:nvPicPr>
          <p:cNvPr id="12" name="Picture 3" descr="Diagram&#10;&#10;Description automatically generated">
            <a:extLst>
              <a:ext uri="{FF2B5EF4-FFF2-40B4-BE49-F238E27FC236}">
                <a16:creationId xmlns:a16="http://schemas.microsoft.com/office/drawing/2014/main" id="{6BF8E240-E302-42E0-8551-6EA0901175F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1474" y="1917944"/>
            <a:ext cx="500349" cy="296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001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960A01C6-426E-4835-A997-A7BDF6B214EB}"/>
              </a:ext>
            </a:extLst>
          </p:cNvPr>
          <p:cNvSpPr/>
          <p:nvPr/>
        </p:nvSpPr>
        <p:spPr>
          <a:xfrm rot="10800000">
            <a:off x="402214" y="1880712"/>
            <a:ext cx="3638975" cy="2881787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49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63FBC-B206-AE42-B2F3-5C289B313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59961"/>
            <a:ext cx="9143999" cy="816119"/>
          </a:xfrm>
        </p:spPr>
        <p:txBody>
          <a:bodyPr>
            <a:normAutofit/>
          </a:bodyPr>
          <a:lstStyle/>
          <a:p>
            <a:r>
              <a:rPr lang="en-TW" altLang="zh-TW" sz="3200" b="0">
                <a:latin typeface="+mn-lt"/>
                <a:ea typeface="+mn-ea"/>
                <a:cs typeface="+mn-ea"/>
                <a:sym typeface="+mn-lt"/>
              </a:rPr>
              <a:t>QmailAgent </a:t>
            </a:r>
            <a:r>
              <a:rPr lang="en-US" altLang="zh-TW" sz="3200" b="0">
                <a:latin typeface="+mn-lt"/>
                <a:ea typeface="+mn-ea"/>
                <a:cs typeface="+mn-ea"/>
                <a:sym typeface="+mn-lt"/>
              </a:rPr>
              <a:t>– email backup solution</a:t>
            </a:r>
            <a:endParaRPr lang="en-TW" sz="3200" b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E6648F6-2D3D-3A4C-9F20-4678EA6AB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0900" y="1745010"/>
            <a:ext cx="4726072" cy="2730469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1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: 圓角 55">
            <a:extLst>
              <a:ext uri="{FF2B5EF4-FFF2-40B4-BE49-F238E27FC236}">
                <a16:creationId xmlns:a16="http://schemas.microsoft.com/office/drawing/2014/main" id="{FEA6D172-24E3-8245-9E33-67B5D303FCCE}"/>
              </a:ext>
            </a:extLst>
          </p:cNvPr>
          <p:cNvSpPr/>
          <p:nvPr/>
        </p:nvSpPr>
        <p:spPr>
          <a:xfrm>
            <a:off x="402216" y="1556634"/>
            <a:ext cx="3638974" cy="528175"/>
          </a:xfrm>
          <a:prstGeom prst="roundRect">
            <a:avLst>
              <a:gd name="adj" fmla="val 1445"/>
            </a:avLst>
          </a:prstGeom>
          <a:gradFill flip="none" rotWithShape="1">
            <a:gsLst>
              <a:gs pos="100000">
                <a:srgbClr val="004A9F"/>
              </a:gs>
              <a:gs pos="0">
                <a:srgbClr val="008EC0"/>
              </a:gs>
            </a:gsLst>
            <a:lin ang="0" scaled="0"/>
            <a:tileRect/>
          </a:gradFill>
          <a:ln w="12700">
            <a:noFill/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Best Email Retention Solution</a:t>
            </a:r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E07D9213-EFE6-8249-817F-2FDC7F56EA82}"/>
              </a:ext>
            </a:extLst>
          </p:cNvPr>
          <p:cNvSpPr/>
          <p:nvPr/>
        </p:nvSpPr>
        <p:spPr>
          <a:xfrm>
            <a:off x="511156" y="2198893"/>
            <a:ext cx="3421086" cy="2409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lnSpc>
                <a:spcPts val="18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zh-CN" sz="1100">
                <a:latin typeface="+mn-lt"/>
                <a:ea typeface="+mn-ea"/>
                <a:cs typeface="+mn-ea"/>
                <a:sym typeface="+mn-lt"/>
              </a:rPr>
              <a:t>Collectively manage and back up your personal and business emails.</a:t>
            </a:r>
          </a:p>
          <a:p>
            <a:pPr marL="177800" indent="-177800">
              <a:lnSpc>
                <a:spcPts val="18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zh-CN" sz="1100">
                <a:latin typeface="+mn-lt"/>
                <a:ea typeface="+mn-ea"/>
                <a:cs typeface="+mn-ea"/>
                <a:sym typeface="+mn-lt"/>
              </a:rPr>
              <a:t>Easily auto back up all your emails and attachments.</a:t>
            </a:r>
          </a:p>
          <a:p>
            <a:pPr marL="177800" indent="-177800">
              <a:lnSpc>
                <a:spcPts val="18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zh-CN" sz="1100">
                <a:latin typeface="+mn-lt"/>
                <a:ea typeface="+mn-ea"/>
                <a:cs typeface="+mn-ea"/>
                <a:sym typeface="+mn-lt"/>
              </a:rPr>
              <a:t>Quickly search and gain access to specific messages.</a:t>
            </a:r>
          </a:p>
          <a:p>
            <a:pPr marL="177800" indent="-177800">
              <a:lnSpc>
                <a:spcPts val="18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zh-CN" sz="1100">
                <a:latin typeface="+mn-lt"/>
                <a:ea typeface="+mn-ea"/>
                <a:cs typeface="+mn-ea"/>
                <a:sym typeface="+mn-lt"/>
              </a:rPr>
              <a:t>Back up emails for disaster recovery.</a:t>
            </a:r>
          </a:p>
          <a:p>
            <a:pPr marL="177800" indent="-177800">
              <a:lnSpc>
                <a:spcPts val="18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zh-CN" sz="1100">
                <a:latin typeface="+mn-lt"/>
                <a:ea typeface="+mn-ea"/>
                <a:cs typeface="+mn-ea"/>
                <a:sym typeface="+mn-lt"/>
              </a:rPr>
              <a:t>Encryption service protects backed up private emails.</a:t>
            </a:r>
          </a:p>
        </p:txBody>
      </p:sp>
    </p:spTree>
    <p:extLst>
      <p:ext uri="{BB962C8B-B14F-4D97-AF65-F5344CB8AC3E}">
        <p14:creationId xmlns:p14="http://schemas.microsoft.com/office/powerpoint/2010/main" val="147527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AF04C95D-7A27-42CD-99C5-89076ABED410}"/>
              </a:ext>
            </a:extLst>
          </p:cNvPr>
          <p:cNvSpPr/>
          <p:nvPr/>
        </p:nvSpPr>
        <p:spPr>
          <a:xfrm rot="10800000">
            <a:off x="4604855" y="1538978"/>
            <a:ext cx="4217410" cy="3604519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49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3AD57382-AA63-4EFA-A0B1-422BCCAE1242}"/>
              </a:ext>
            </a:extLst>
          </p:cNvPr>
          <p:cNvSpPr/>
          <p:nvPr/>
        </p:nvSpPr>
        <p:spPr>
          <a:xfrm rot="10800000">
            <a:off x="393608" y="1523175"/>
            <a:ext cx="4079989" cy="3604519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49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3E8F0C7-6620-F641-8CFA-54722EEE3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8403" y="16902"/>
            <a:ext cx="9143999" cy="991023"/>
          </a:xfrm>
        </p:spPr>
        <p:txBody>
          <a:bodyPr>
            <a:noAutofit/>
          </a:bodyPr>
          <a:lstStyle/>
          <a:p>
            <a:r>
              <a:rPr lang="en-US" altLang="zh-TW" sz="3200" b="0">
                <a:latin typeface="+mn-lt"/>
                <a:ea typeface="+mn-ea"/>
                <a:cs typeface="+mn-ea"/>
                <a:sym typeface="+mn-lt"/>
              </a:rPr>
              <a:t>All-in-one 8-core server with max 64GB RAM</a:t>
            </a:r>
            <a:br>
              <a:rPr lang="en-US" altLang="zh-TW" sz="3200" b="0">
                <a:latin typeface="+mn-lt"/>
                <a:ea typeface="+mn-ea"/>
                <a:cs typeface="+mn-ea"/>
                <a:sym typeface="+mn-lt"/>
              </a:rPr>
            </a:br>
            <a:r>
              <a:rPr lang="en-US" altLang="zh-TW" sz="3200" b="0">
                <a:latin typeface="+mn-lt"/>
                <a:ea typeface="+mn-ea"/>
                <a:cs typeface="+mn-ea"/>
                <a:sym typeface="+mn-lt"/>
              </a:rPr>
              <a:t>to host virtual machines and containers</a:t>
            </a:r>
            <a:endParaRPr kumimoji="1" lang="zh-TW" altLang="en-US" sz="3200" b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矩形: 圓角化同側角落 10">
            <a:extLst>
              <a:ext uri="{FF2B5EF4-FFF2-40B4-BE49-F238E27FC236}">
                <a16:creationId xmlns:a16="http://schemas.microsoft.com/office/drawing/2014/main" id="{FC9D6388-6B92-4B8C-B1F4-D5C9D36A4EBD}"/>
              </a:ext>
            </a:extLst>
          </p:cNvPr>
          <p:cNvSpPr/>
          <p:nvPr/>
        </p:nvSpPr>
        <p:spPr>
          <a:xfrm rot="10800000">
            <a:off x="4890631" y="1272866"/>
            <a:ext cx="3739823" cy="707419"/>
          </a:xfrm>
          <a:prstGeom prst="round2SameRect">
            <a:avLst/>
          </a:prstGeom>
          <a:gradFill>
            <a:gsLst>
              <a:gs pos="100000">
                <a:srgbClr val="00489E"/>
              </a:gs>
              <a:gs pos="0">
                <a:srgbClr val="008E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cs typeface="+mn-ea"/>
              <a:sym typeface="+mn-lt"/>
            </a:endParaRPr>
          </a:p>
        </p:txBody>
      </p:sp>
      <p:sp>
        <p:nvSpPr>
          <p:cNvPr id="8" name="矩形: 圓角化同側角落 7">
            <a:extLst>
              <a:ext uri="{FF2B5EF4-FFF2-40B4-BE49-F238E27FC236}">
                <a16:creationId xmlns:a16="http://schemas.microsoft.com/office/drawing/2014/main" id="{243CF3C4-C6AE-4938-B7E4-078D9754FB62}"/>
              </a:ext>
            </a:extLst>
          </p:cNvPr>
          <p:cNvSpPr/>
          <p:nvPr/>
        </p:nvSpPr>
        <p:spPr>
          <a:xfrm rot="10800000">
            <a:off x="557907" y="1268145"/>
            <a:ext cx="3739823" cy="707419"/>
          </a:xfrm>
          <a:prstGeom prst="round2SameRect">
            <a:avLst/>
          </a:prstGeom>
          <a:gradFill>
            <a:gsLst>
              <a:gs pos="100000">
                <a:srgbClr val="00489E"/>
              </a:gs>
              <a:gs pos="0">
                <a:srgbClr val="008E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8015BED-F043-4245-AD01-5C73AF4B0E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438" y="1172695"/>
            <a:ext cx="891473" cy="9196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7BF68AF-F0DA-AB46-BD75-2A72588E91DB}"/>
              </a:ext>
            </a:extLst>
          </p:cNvPr>
          <p:cNvSpPr/>
          <p:nvPr/>
        </p:nvSpPr>
        <p:spPr>
          <a:xfrm>
            <a:off x="1358780" y="1415910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zh-TW" sz="18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Virtualization Station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9185FD8-4283-1245-94CA-A53458AC986B}"/>
              </a:ext>
            </a:extLst>
          </p:cNvPr>
          <p:cNvSpPr/>
          <p:nvPr/>
        </p:nvSpPr>
        <p:spPr>
          <a:xfrm>
            <a:off x="5697596" y="1415911"/>
            <a:ext cx="2541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zh-TW" sz="22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Container Station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880000D-4CCA-B04D-A5C2-0D0D7DC5F952}"/>
              </a:ext>
            </a:extLst>
          </p:cNvPr>
          <p:cNvSpPr/>
          <p:nvPr/>
        </p:nvSpPr>
        <p:spPr>
          <a:xfrm>
            <a:off x="552011" y="2264976"/>
            <a:ext cx="38208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n-US" altLang="zh-TW" sz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Supports to run the Virtual machine such as Windows, Linux</a:t>
            </a:r>
            <a:r>
              <a:rPr lang="en-US" altLang="zh-TW" sz="1200" baseline="300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®</a:t>
            </a:r>
            <a:r>
              <a:rPr lang="en-US" altLang="zh-TW" sz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, UNIX</a:t>
            </a:r>
            <a:r>
              <a:rPr lang="en-US" altLang="zh-TW" sz="1200" baseline="300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®</a:t>
            </a:r>
            <a:r>
              <a:rPr lang="en-US" altLang="zh-TW" sz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and</a:t>
            </a:r>
            <a:r>
              <a:rPr lang="zh-TW" altLang="en-US" sz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Android. </a:t>
            </a:r>
            <a:endParaRPr lang="zh-TW" altLang="en-US" sz="12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39154E3-7A13-EE40-943A-F9D72056D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6027" y="1163254"/>
            <a:ext cx="890078" cy="9196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B5530B72-036B-2B48-8658-B3F2D21C24ED}"/>
              </a:ext>
            </a:extLst>
          </p:cNvPr>
          <p:cNvSpPr/>
          <p:nvPr/>
        </p:nvSpPr>
        <p:spPr>
          <a:xfrm>
            <a:off x="4811235" y="2168512"/>
            <a:ext cx="38986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n-US" altLang="zh-TW" sz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QNAP’s Container Station exclusively integrates LXC and Docker lightweight virtualization technologies, allowing you to download apps from the built-in Docker Hub Registry.</a:t>
            </a:r>
            <a:endParaRPr lang="zh-TW" altLang="en-US" sz="12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0D4C30CE-07E9-42F5-9A44-8B52AF11412F}"/>
              </a:ext>
            </a:extLst>
          </p:cNvPr>
          <p:cNvGrpSpPr/>
          <p:nvPr/>
        </p:nvGrpSpPr>
        <p:grpSpPr>
          <a:xfrm>
            <a:off x="873683" y="3337947"/>
            <a:ext cx="2979164" cy="718397"/>
            <a:chOff x="1360608" y="1631084"/>
            <a:chExt cx="3007661" cy="703043"/>
          </a:xfrm>
          <a:effectLst>
            <a:outerShdw blurRad="139700" dist="76200" dir="2700000" algn="tl" rotWithShape="0">
              <a:prstClr val="black">
                <a:alpha val="29000"/>
              </a:prstClr>
            </a:outerShdw>
          </a:effectLst>
        </p:grpSpPr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1DF07DC7-2D73-482F-8588-C5EDCCB9DA01}"/>
                </a:ext>
              </a:extLst>
            </p:cNvPr>
            <p:cNvGrpSpPr/>
            <p:nvPr/>
          </p:nvGrpSpPr>
          <p:grpSpPr>
            <a:xfrm>
              <a:off x="1360608" y="1631084"/>
              <a:ext cx="3007661" cy="703043"/>
              <a:chOff x="1360608" y="1631084"/>
              <a:chExt cx="3007661" cy="703043"/>
            </a:xfrm>
          </p:grpSpPr>
          <p:sp>
            <p:nvSpPr>
              <p:cNvPr id="20" name="橢圓 19">
                <a:extLst>
                  <a:ext uri="{FF2B5EF4-FFF2-40B4-BE49-F238E27FC236}">
                    <a16:creationId xmlns:a16="http://schemas.microsoft.com/office/drawing/2014/main" id="{EEA58DCE-F156-43D5-9A87-C1AF328433E5}"/>
                  </a:ext>
                </a:extLst>
              </p:cNvPr>
              <p:cNvSpPr/>
              <p:nvPr/>
            </p:nvSpPr>
            <p:spPr>
              <a:xfrm>
                <a:off x="1360608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cs typeface="+mn-ea"/>
                  <a:sym typeface="+mn-lt"/>
                </a:endParaRPr>
              </a:p>
            </p:txBody>
          </p:sp>
          <p:sp>
            <p:nvSpPr>
              <p:cNvPr id="21" name="橢圓 20">
                <a:extLst>
                  <a:ext uri="{FF2B5EF4-FFF2-40B4-BE49-F238E27FC236}">
                    <a16:creationId xmlns:a16="http://schemas.microsoft.com/office/drawing/2014/main" id="{2A859233-4265-417D-AFC6-2540CE756E5C}"/>
                  </a:ext>
                </a:extLst>
              </p:cNvPr>
              <p:cNvSpPr/>
              <p:nvPr/>
            </p:nvSpPr>
            <p:spPr>
              <a:xfrm>
                <a:off x="2128814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cs typeface="+mn-ea"/>
                  <a:sym typeface="+mn-lt"/>
                </a:endParaRPr>
              </a:p>
            </p:txBody>
          </p:sp>
          <p:sp>
            <p:nvSpPr>
              <p:cNvPr id="22" name="橢圓 21">
                <a:extLst>
                  <a:ext uri="{FF2B5EF4-FFF2-40B4-BE49-F238E27FC236}">
                    <a16:creationId xmlns:a16="http://schemas.microsoft.com/office/drawing/2014/main" id="{14C13BFB-AF51-487F-84A4-F86B449C9955}"/>
                  </a:ext>
                </a:extLst>
              </p:cNvPr>
              <p:cNvSpPr/>
              <p:nvPr/>
            </p:nvSpPr>
            <p:spPr>
              <a:xfrm>
                <a:off x="2897020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cs typeface="+mn-ea"/>
                  <a:sym typeface="+mn-lt"/>
                </a:endParaRPr>
              </a:p>
            </p:txBody>
          </p:sp>
          <p:sp>
            <p:nvSpPr>
              <p:cNvPr id="23" name="橢圓 22">
                <a:extLst>
                  <a:ext uri="{FF2B5EF4-FFF2-40B4-BE49-F238E27FC236}">
                    <a16:creationId xmlns:a16="http://schemas.microsoft.com/office/drawing/2014/main" id="{7B01E238-CC39-4FA0-942A-714CEEB093E0}"/>
                  </a:ext>
                </a:extLst>
              </p:cNvPr>
              <p:cNvSpPr/>
              <p:nvPr/>
            </p:nvSpPr>
            <p:spPr>
              <a:xfrm>
                <a:off x="3665226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F0A7C05A-E27C-4380-9C4C-80E8A83C2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29009" y="1755314"/>
              <a:ext cx="375475" cy="444014"/>
            </a:xfrm>
            <a:prstGeom prst="rect">
              <a:avLst/>
            </a:prstGeom>
          </p:spPr>
        </p:pic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23D79156-1F1E-48FE-A957-842BE206E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271378" y="1748573"/>
              <a:ext cx="377479" cy="444014"/>
            </a:xfrm>
            <a:prstGeom prst="rect">
              <a:avLst/>
            </a:prstGeom>
          </p:spPr>
        </p:pic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6A474FBE-3705-4D4E-9CBF-ECEF170AC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976425" y="1889078"/>
              <a:ext cx="559910" cy="161824"/>
            </a:xfrm>
            <a:prstGeom prst="rect">
              <a:avLst/>
            </a:prstGeom>
          </p:spPr>
        </p:pic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22CF2E59-4161-4C6C-AEA9-C9EB4090D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488031" y="1779103"/>
              <a:ext cx="452027" cy="399363"/>
            </a:xfrm>
            <a:prstGeom prst="rect">
              <a:avLst/>
            </a:prstGeom>
          </p:spPr>
        </p:pic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142536B5-24ED-48EC-BB8D-E51B0FCF1710}"/>
              </a:ext>
            </a:extLst>
          </p:cNvPr>
          <p:cNvSpPr/>
          <p:nvPr/>
        </p:nvSpPr>
        <p:spPr>
          <a:xfrm>
            <a:off x="4900696" y="3229058"/>
            <a:ext cx="900164" cy="9857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AFC8EB"/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339241D-0911-4579-99CD-426C44EC077C}"/>
              </a:ext>
            </a:extLst>
          </p:cNvPr>
          <p:cNvSpPr/>
          <p:nvPr/>
        </p:nvSpPr>
        <p:spPr>
          <a:xfrm>
            <a:off x="5858045" y="3229058"/>
            <a:ext cx="2772408" cy="985762"/>
          </a:xfrm>
          <a:prstGeom prst="rect">
            <a:avLst/>
          </a:prstGeom>
          <a:noFill/>
          <a:ln>
            <a:solidFill>
              <a:srgbClr val="AFC8EB"/>
            </a:solidFill>
            <a:prstDash val="sysDash"/>
          </a:ln>
          <a:effectLst>
            <a:outerShdw blurRad="63500" dist="114300" dir="2700000" sx="91000" sy="91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56EF6652-E79E-4D4C-8FAF-45EB7644F595}"/>
              </a:ext>
            </a:extLst>
          </p:cNvPr>
          <p:cNvSpPr txBox="1"/>
          <p:nvPr/>
        </p:nvSpPr>
        <p:spPr>
          <a:xfrm>
            <a:off x="5855983" y="3242798"/>
            <a:ext cx="932881" cy="260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b="1">
                <a:solidFill>
                  <a:srgbClr val="9E5E1C"/>
                </a:solidFill>
                <a:latin typeface="+mn-lt"/>
                <a:ea typeface="+mn-ea"/>
                <a:cs typeface="+mn-ea"/>
                <a:sym typeface="+mn-lt"/>
              </a:rPr>
              <a:t>Container</a:t>
            </a:r>
            <a:endParaRPr lang="zh-TW" altLang="en-US" sz="1050" b="1">
              <a:solidFill>
                <a:srgbClr val="9E5E1C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5A70353-3146-47D3-973F-674C4FD5EF18}"/>
              </a:ext>
            </a:extLst>
          </p:cNvPr>
          <p:cNvSpPr/>
          <p:nvPr/>
        </p:nvSpPr>
        <p:spPr>
          <a:xfrm>
            <a:off x="5923465" y="3528739"/>
            <a:ext cx="834799" cy="260950"/>
          </a:xfrm>
          <a:prstGeom prst="rect">
            <a:avLst/>
          </a:prstGeom>
          <a:solidFill>
            <a:srgbClr val="AFC8EB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50" b="1">
                <a:solidFill>
                  <a:srgbClr val="323231"/>
                </a:solidFill>
                <a:cs typeface="+mn-ea"/>
                <a:sym typeface="+mn-lt"/>
              </a:rPr>
              <a:t>Application</a:t>
            </a:r>
            <a:endParaRPr lang="zh-TW" altLang="en-US" sz="950" b="1">
              <a:solidFill>
                <a:srgbClr val="323231"/>
              </a:solidFill>
              <a:cs typeface="+mn-ea"/>
              <a:sym typeface="+mn-lt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4B490B6E-08C7-4305-8F82-AB1986CF3DB7}"/>
              </a:ext>
            </a:extLst>
          </p:cNvPr>
          <p:cNvSpPr/>
          <p:nvPr/>
        </p:nvSpPr>
        <p:spPr>
          <a:xfrm>
            <a:off x="6823683" y="3528739"/>
            <a:ext cx="834799" cy="260950"/>
          </a:xfrm>
          <a:prstGeom prst="rect">
            <a:avLst/>
          </a:prstGeom>
          <a:solidFill>
            <a:srgbClr val="AFC8EB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50" b="1">
                <a:solidFill>
                  <a:srgbClr val="323231"/>
                </a:solidFill>
                <a:cs typeface="+mn-ea"/>
                <a:sym typeface="+mn-lt"/>
              </a:rPr>
              <a:t>Application</a:t>
            </a:r>
            <a:endParaRPr lang="zh-TW" altLang="en-US" sz="950" b="1">
              <a:solidFill>
                <a:srgbClr val="323231"/>
              </a:solidFill>
              <a:cs typeface="+mn-ea"/>
              <a:sym typeface="+mn-lt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B85574E7-1A2C-424E-BD63-0D6C724AB380}"/>
              </a:ext>
            </a:extLst>
          </p:cNvPr>
          <p:cNvSpPr/>
          <p:nvPr/>
        </p:nvSpPr>
        <p:spPr>
          <a:xfrm>
            <a:off x="7712826" y="3528739"/>
            <a:ext cx="834799" cy="260950"/>
          </a:xfrm>
          <a:prstGeom prst="rect">
            <a:avLst/>
          </a:prstGeom>
          <a:solidFill>
            <a:srgbClr val="AFC8EB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50" b="1">
                <a:solidFill>
                  <a:srgbClr val="323231"/>
                </a:solidFill>
                <a:cs typeface="+mn-ea"/>
                <a:sym typeface="+mn-lt"/>
              </a:rPr>
              <a:t>Application</a:t>
            </a:r>
            <a:endParaRPr lang="zh-TW" altLang="en-US" sz="950" b="1">
              <a:solidFill>
                <a:srgbClr val="323231"/>
              </a:solidFill>
              <a:cs typeface="+mn-ea"/>
              <a:sym typeface="+mn-lt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7E113304-1BBA-437D-8BDD-707F68FF96EB}"/>
              </a:ext>
            </a:extLst>
          </p:cNvPr>
          <p:cNvSpPr/>
          <p:nvPr/>
        </p:nvSpPr>
        <p:spPr>
          <a:xfrm>
            <a:off x="5923465" y="3849710"/>
            <a:ext cx="834799" cy="260950"/>
          </a:xfrm>
          <a:prstGeom prst="rect">
            <a:avLst/>
          </a:prstGeom>
          <a:solidFill>
            <a:srgbClr val="84C8DE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50" b="1">
                <a:solidFill>
                  <a:srgbClr val="323231"/>
                </a:solidFill>
                <a:cs typeface="+mn-ea"/>
                <a:sym typeface="+mn-lt"/>
              </a:rPr>
              <a:t>Filesystem</a:t>
            </a:r>
            <a:endParaRPr lang="zh-TW" altLang="en-US" sz="950" b="1">
              <a:solidFill>
                <a:srgbClr val="323231"/>
              </a:solidFill>
              <a:cs typeface="+mn-ea"/>
              <a:sym typeface="+mn-lt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AABC5854-1093-4556-A4C8-CCA0449F43D2}"/>
              </a:ext>
            </a:extLst>
          </p:cNvPr>
          <p:cNvSpPr/>
          <p:nvPr/>
        </p:nvSpPr>
        <p:spPr>
          <a:xfrm>
            <a:off x="6823683" y="3849710"/>
            <a:ext cx="834799" cy="260950"/>
          </a:xfrm>
          <a:prstGeom prst="rect">
            <a:avLst/>
          </a:prstGeom>
          <a:solidFill>
            <a:srgbClr val="84C8DE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50" b="1">
                <a:solidFill>
                  <a:srgbClr val="323231"/>
                </a:solidFill>
                <a:cs typeface="+mn-ea"/>
                <a:sym typeface="+mn-lt"/>
              </a:rPr>
              <a:t>Filesystem</a:t>
            </a:r>
            <a:endParaRPr lang="zh-TW" altLang="en-US" sz="950" b="1">
              <a:solidFill>
                <a:srgbClr val="323231"/>
              </a:solidFill>
              <a:cs typeface="+mn-ea"/>
              <a:sym typeface="+mn-lt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6F5C093-51BD-47A6-9925-7814001F51A3}"/>
              </a:ext>
            </a:extLst>
          </p:cNvPr>
          <p:cNvSpPr/>
          <p:nvPr/>
        </p:nvSpPr>
        <p:spPr>
          <a:xfrm>
            <a:off x="7712826" y="3849710"/>
            <a:ext cx="834799" cy="260950"/>
          </a:xfrm>
          <a:prstGeom prst="rect">
            <a:avLst/>
          </a:prstGeom>
          <a:solidFill>
            <a:srgbClr val="84C8DE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50" b="1">
                <a:solidFill>
                  <a:srgbClr val="323231"/>
                </a:solidFill>
                <a:cs typeface="+mn-ea"/>
                <a:sym typeface="+mn-lt"/>
              </a:rPr>
              <a:t>Filesystem</a:t>
            </a:r>
            <a:endParaRPr lang="zh-TW" altLang="en-US" sz="950" b="1">
              <a:solidFill>
                <a:srgbClr val="323231"/>
              </a:solidFill>
              <a:cs typeface="+mn-ea"/>
              <a:sym typeface="+mn-lt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F6EB1856-14AA-4F30-9B3A-852049FC0E43}"/>
              </a:ext>
            </a:extLst>
          </p:cNvPr>
          <p:cNvSpPr txBox="1"/>
          <p:nvPr/>
        </p:nvSpPr>
        <p:spPr>
          <a:xfrm>
            <a:off x="4900696" y="3292003"/>
            <a:ext cx="900165" cy="41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50" b="1">
                <a:solidFill>
                  <a:srgbClr val="323231"/>
                </a:solidFill>
                <a:latin typeface="+mn-lt"/>
                <a:ea typeface="+mn-ea"/>
                <a:cs typeface="+mn-ea"/>
                <a:sym typeface="+mn-lt"/>
              </a:rPr>
              <a:t>Container Station</a:t>
            </a:r>
            <a:endParaRPr lang="zh-TW" altLang="en-US" sz="1050" b="1">
              <a:solidFill>
                <a:srgbClr val="32323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6" name="圖形 35">
            <a:extLst>
              <a:ext uri="{FF2B5EF4-FFF2-40B4-BE49-F238E27FC236}">
                <a16:creationId xmlns:a16="http://schemas.microsoft.com/office/drawing/2014/main" id="{A3AB64E3-D3CE-4658-9FE0-23C1980621C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89057" y="3763255"/>
            <a:ext cx="369907" cy="336058"/>
          </a:xfrm>
          <a:prstGeom prst="rect">
            <a:avLst/>
          </a:prstGeom>
        </p:spPr>
      </p:pic>
      <p:pic>
        <p:nvPicPr>
          <p:cNvPr id="38" name="圖片 37" descr="一張含有 標誌, 時鐘 的圖片&#10;&#10;自動產生的描述">
            <a:extLst>
              <a:ext uri="{FF2B5EF4-FFF2-40B4-BE49-F238E27FC236}">
                <a16:creationId xmlns:a16="http://schemas.microsoft.com/office/drawing/2014/main" id="{B8C51635-4ED5-412E-AAAB-6B2654F897D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8964" y="3814666"/>
            <a:ext cx="393175" cy="284648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501ECC3E-3003-41FC-AA0F-8C941BD4BE71}"/>
              </a:ext>
            </a:extLst>
          </p:cNvPr>
          <p:cNvSpPr/>
          <p:nvPr/>
        </p:nvSpPr>
        <p:spPr>
          <a:xfrm>
            <a:off x="4900696" y="4318159"/>
            <a:ext cx="3729758" cy="260951"/>
          </a:xfrm>
          <a:prstGeom prst="rect">
            <a:avLst/>
          </a:prstGeom>
          <a:solidFill>
            <a:srgbClr val="FFB880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 b="1">
                <a:solidFill>
                  <a:srgbClr val="323231"/>
                </a:solidFill>
                <a:cs typeface="+mn-ea"/>
                <a:sym typeface="+mn-lt"/>
              </a:rPr>
              <a:t>Host OS</a:t>
            </a:r>
            <a:endParaRPr lang="zh-TW" altLang="en-US" sz="1000" b="1">
              <a:solidFill>
                <a:srgbClr val="323231"/>
              </a:solidFill>
              <a:cs typeface="+mn-ea"/>
              <a:sym typeface="+mn-lt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C44D6F11-E2B8-49DC-9CCF-0E066D0566EE}"/>
              </a:ext>
            </a:extLst>
          </p:cNvPr>
          <p:cNvSpPr/>
          <p:nvPr/>
        </p:nvSpPr>
        <p:spPr>
          <a:xfrm>
            <a:off x="4900696" y="4645360"/>
            <a:ext cx="3729758" cy="309357"/>
          </a:xfrm>
          <a:prstGeom prst="rect">
            <a:avLst/>
          </a:prstGeom>
          <a:solidFill>
            <a:srgbClr val="BBD48C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 b="1">
                <a:solidFill>
                  <a:srgbClr val="323231"/>
                </a:solidFill>
                <a:cs typeface="+mn-ea"/>
                <a:sym typeface="+mn-lt"/>
              </a:rPr>
              <a:t>Hardware</a:t>
            </a:r>
            <a:endParaRPr lang="zh-TW" altLang="en-US" sz="1000" b="1">
              <a:solidFill>
                <a:srgbClr val="32323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75401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7">
            <a:extLst>
              <a:ext uri="{FF2B5EF4-FFF2-40B4-BE49-F238E27FC236}">
                <a16:creationId xmlns:a16="http://schemas.microsoft.com/office/drawing/2014/main" id="{EC5CBEB6-0DE5-4932-B613-144B6AF3B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98" y="1318038"/>
            <a:ext cx="901211" cy="901211"/>
          </a:xfrm>
          <a:prstGeom prst="rect">
            <a:avLst/>
          </a:prstGeom>
          <a:effectLst>
            <a:outerShdw blurRad="139700" dist="76200" dir="2700000" algn="tl" rotWithShape="0">
              <a:prstClr val="black">
                <a:alpha val="26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3E8F0C7-6620-F641-8CFA-54722EEE3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567" y="79776"/>
            <a:ext cx="6624490" cy="1033922"/>
          </a:xfrm>
        </p:spPr>
        <p:txBody>
          <a:bodyPr>
            <a:noAutofit/>
          </a:bodyPr>
          <a:lstStyle/>
          <a:p>
            <a:pPr>
              <a:lnSpc>
                <a:spcPts val="3600"/>
              </a:lnSpc>
            </a:pPr>
            <a:r>
              <a:rPr kumimoji="1" lang="en-US" altLang="en-US" sz="2800">
                <a:latin typeface="+mn-lt"/>
                <a:ea typeface="+mn-ea"/>
                <a:cs typeface="+mn-ea"/>
                <a:sym typeface="+mn-lt"/>
              </a:rPr>
              <a:t>E</a:t>
            </a:r>
            <a:r>
              <a:rPr kumimoji="1" lang="en-US" altLang="zh-TW" sz="2800">
                <a:latin typeface="+mn-lt"/>
                <a:ea typeface="+mn-ea"/>
                <a:cs typeface="+mn-ea"/>
                <a:sym typeface="+mn-lt"/>
              </a:rPr>
              <a:t>stablish and run dual systems -</a:t>
            </a:r>
            <a:br>
              <a:rPr kumimoji="1" lang="en-US" altLang="zh-TW" sz="2800">
                <a:latin typeface="+mn-lt"/>
                <a:ea typeface="+mn-ea"/>
                <a:cs typeface="+mn-ea"/>
                <a:sym typeface="+mn-lt"/>
              </a:rPr>
            </a:br>
            <a:r>
              <a:rPr kumimoji="1" lang="en-US" altLang="zh-TW" sz="2800">
                <a:latin typeface="+mn-lt"/>
                <a:ea typeface="+mn-ea"/>
                <a:cs typeface="+mn-ea"/>
                <a:sym typeface="+mn-lt"/>
              </a:rPr>
              <a:t>Ubuntu</a:t>
            </a:r>
            <a:r>
              <a:rPr kumimoji="1" lang="zh-TW" altLang="en-US" sz="28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1" lang="en-US" altLang="zh-TW" sz="2800">
                <a:latin typeface="+mn-lt"/>
                <a:ea typeface="+mn-ea"/>
                <a:cs typeface="+mn-ea"/>
                <a:sym typeface="+mn-lt"/>
              </a:rPr>
              <a:t>&amp;</a:t>
            </a:r>
            <a:r>
              <a:rPr kumimoji="1" lang="zh-TW" altLang="en-US" sz="2800">
                <a:latin typeface="+mn-lt"/>
                <a:ea typeface="+mn-ea"/>
                <a:cs typeface="+mn-ea"/>
                <a:sym typeface="+mn-lt"/>
              </a:rPr>
              <a:t> </a:t>
            </a:r>
            <a:r>
              <a:rPr kumimoji="1" lang="en-US" altLang="zh-TW" sz="2800" err="1">
                <a:latin typeface="+mn-lt"/>
                <a:ea typeface="+mn-ea"/>
                <a:cs typeface="+mn-ea"/>
                <a:sym typeface="+mn-lt"/>
              </a:rPr>
              <a:t>QuTS</a:t>
            </a:r>
            <a:r>
              <a:rPr kumimoji="1" lang="en-US" altLang="zh-TW" sz="2800">
                <a:latin typeface="+mn-lt"/>
                <a:ea typeface="+mn-ea"/>
                <a:cs typeface="+mn-ea"/>
                <a:sym typeface="+mn-lt"/>
              </a:rPr>
              <a:t> hero</a:t>
            </a:r>
            <a:endParaRPr kumimoji="1" lang="zh-TW" altLang="en-US" sz="28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7BF68AF-F0DA-AB46-BD75-2A72588E91DB}"/>
              </a:ext>
            </a:extLst>
          </p:cNvPr>
          <p:cNvSpPr/>
          <p:nvPr/>
        </p:nvSpPr>
        <p:spPr>
          <a:xfrm>
            <a:off x="1467393" y="1553558"/>
            <a:ext cx="3062057" cy="43088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zh-TW" altLang="en-US" sz="22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Ubuntu Linux Station</a:t>
            </a:r>
            <a:endParaRPr lang="zh-TW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880000D-4CCA-B04D-A5C2-0D0D7DC5F952}"/>
              </a:ext>
            </a:extLst>
          </p:cNvPr>
          <p:cNvSpPr/>
          <p:nvPr/>
        </p:nvSpPr>
        <p:spPr>
          <a:xfrm>
            <a:off x="466344" y="2425256"/>
            <a:ext cx="4250925" cy="240065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7800" indent="-177800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300">
                <a:latin typeface="+mn-lt"/>
                <a:ea typeface="+mn-ea"/>
                <a:cs typeface="+mn-ea"/>
                <a:sym typeface="+mn-lt"/>
              </a:rPr>
              <a:t>Run </a:t>
            </a:r>
            <a:r>
              <a:rPr lang="en-US" altLang="zh-TW" sz="1300" err="1">
                <a:latin typeface="+mn-lt"/>
                <a:ea typeface="+mn-ea"/>
                <a:cs typeface="+mn-ea"/>
                <a:sym typeface="+mn-lt"/>
              </a:rPr>
              <a:t>QuTS</a:t>
            </a:r>
            <a:r>
              <a:rPr lang="en-US" altLang="zh-TW" sz="1300">
                <a:latin typeface="+mn-lt"/>
                <a:ea typeface="+mn-ea"/>
                <a:cs typeface="+mn-ea"/>
                <a:sym typeface="+mn-lt"/>
              </a:rPr>
              <a:t> hero and Ubuntu dual system, dual system application</a:t>
            </a:r>
            <a:r>
              <a:rPr lang="zh-TW" altLang="en-US" sz="13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300">
                <a:latin typeface="+mn-lt"/>
                <a:ea typeface="+mn-ea"/>
                <a:cs typeface="+mn-ea"/>
                <a:sym typeface="+mn-lt"/>
              </a:rPr>
              <a:t>to</a:t>
            </a:r>
            <a:r>
              <a:rPr lang="zh-TW" altLang="en-US" sz="13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300">
                <a:latin typeface="+mn-lt"/>
                <a:ea typeface="+mn-ea"/>
                <a:cs typeface="+mn-ea"/>
                <a:sym typeface="+mn-lt"/>
              </a:rPr>
              <a:t>enjoy.</a:t>
            </a:r>
            <a:endParaRPr lang="zh-TW" altLang="en-US" sz="1300">
              <a:latin typeface="+mn-lt"/>
              <a:ea typeface="+mn-ea"/>
              <a:cs typeface="+mn-ea"/>
              <a:sym typeface="+mn-lt"/>
            </a:endParaRPr>
          </a:p>
          <a:p>
            <a:pPr marL="177800" indent="-177800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300">
                <a:latin typeface="+mn-lt"/>
                <a:ea typeface="+mn-ea"/>
                <a:cs typeface="+mn-ea"/>
                <a:sym typeface="+mn-lt"/>
              </a:rPr>
              <a:t>One-click installation of multiple versions</a:t>
            </a:r>
            <a:r>
              <a:rPr lang="zh-TW" altLang="en-US" sz="1300">
                <a:latin typeface="+mn-lt"/>
                <a:ea typeface="+mn-ea"/>
                <a:cs typeface="+mn-ea"/>
                <a:sym typeface="+mn-lt"/>
              </a:rPr>
              <a:t> Ubunutu</a:t>
            </a:r>
            <a:r>
              <a:rPr lang="en-US" altLang="zh-TW" sz="1300">
                <a:latin typeface="+mn-lt"/>
                <a:ea typeface="+mn-ea"/>
                <a:cs typeface="+mn-ea"/>
                <a:sym typeface="+mn-lt"/>
              </a:rPr>
              <a:t>: </a:t>
            </a:r>
            <a:r>
              <a:rPr lang="zh-TW" altLang="en-US" sz="1300">
                <a:latin typeface="+mn-lt"/>
                <a:ea typeface="+mn-ea"/>
                <a:cs typeface="+mn-ea"/>
                <a:sym typeface="+mn-lt"/>
              </a:rPr>
              <a:t> 16.04 / 18.04 / 20.04</a:t>
            </a:r>
          </a:p>
          <a:p>
            <a:pPr marL="177800" indent="-177800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300">
                <a:latin typeface="+mn-lt"/>
                <a:ea typeface="+mn-ea"/>
                <a:cs typeface="+mn-ea"/>
                <a:sym typeface="+mn-lt"/>
              </a:rPr>
              <a:t>Ubuntu</a:t>
            </a:r>
            <a:r>
              <a:rPr lang="zh-TW" altLang="en-US" sz="13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300">
                <a:latin typeface="+mn-lt"/>
                <a:ea typeface="+mn-ea"/>
                <a:cs typeface="+mn-ea"/>
                <a:sym typeface="+mn-lt"/>
              </a:rPr>
              <a:t>Software</a:t>
            </a:r>
            <a:r>
              <a:rPr lang="zh-TW" altLang="en-US" sz="13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300">
                <a:latin typeface="+mn-lt"/>
                <a:ea typeface="+mn-ea"/>
                <a:cs typeface="+mn-ea"/>
                <a:sym typeface="+mn-lt"/>
              </a:rPr>
              <a:t>Center</a:t>
            </a:r>
            <a:r>
              <a:rPr lang="zh-TW" altLang="en-US" sz="13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300">
                <a:latin typeface="+mn-lt"/>
                <a:ea typeface="+mn-ea"/>
                <a:cs typeface="+mn-ea"/>
                <a:sym typeface="+mn-lt"/>
              </a:rPr>
              <a:t>enjoy a variety of application downloads</a:t>
            </a:r>
          </a:p>
          <a:p>
            <a:pPr marL="177800" indent="-177800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300">
                <a:latin typeface="+mn-lt"/>
                <a:ea typeface="+mn-ea"/>
                <a:cs typeface="+mn-ea"/>
                <a:sym typeface="+mn-lt"/>
              </a:rPr>
              <a:t>Remotely</a:t>
            </a:r>
            <a:r>
              <a:rPr lang="zh-TW" altLang="en-US" sz="13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300">
                <a:latin typeface="+mn-lt"/>
                <a:ea typeface="+mn-ea"/>
                <a:cs typeface="+mn-ea"/>
                <a:sym typeface="+mn-lt"/>
              </a:rPr>
              <a:t>access</a:t>
            </a:r>
            <a:r>
              <a:rPr lang="zh-TW" altLang="en-US" sz="13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300">
                <a:latin typeface="+mn-lt"/>
                <a:ea typeface="+mn-ea"/>
                <a:cs typeface="+mn-ea"/>
                <a:sym typeface="+mn-lt"/>
              </a:rPr>
              <a:t>the</a:t>
            </a:r>
            <a:r>
              <a:rPr lang="zh-TW" altLang="en-US" sz="13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300">
                <a:latin typeface="+mn-lt"/>
                <a:ea typeface="+mn-ea"/>
                <a:cs typeface="+mn-ea"/>
                <a:sym typeface="+mn-lt"/>
              </a:rPr>
              <a:t>Ubuntu</a:t>
            </a:r>
            <a:r>
              <a:rPr lang="zh-TW" altLang="en-US" sz="13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300">
                <a:latin typeface="+mn-lt"/>
                <a:ea typeface="+mn-ea"/>
                <a:cs typeface="+mn-ea"/>
                <a:sym typeface="+mn-lt"/>
              </a:rPr>
              <a:t>Linux</a:t>
            </a:r>
            <a:r>
              <a:rPr lang="zh-TW" altLang="en-US" sz="13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300">
                <a:latin typeface="+mn-lt"/>
                <a:ea typeface="+mn-ea"/>
                <a:cs typeface="+mn-ea"/>
                <a:sym typeface="+mn-lt"/>
              </a:rPr>
              <a:t>desktop</a:t>
            </a:r>
            <a:r>
              <a:rPr lang="zh-TW" altLang="en-US" sz="13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300">
                <a:latin typeface="+mn-lt"/>
                <a:ea typeface="+mn-ea"/>
                <a:cs typeface="+mn-ea"/>
                <a:sym typeface="+mn-lt"/>
              </a:rPr>
              <a:t>through</a:t>
            </a:r>
            <a:r>
              <a:rPr lang="zh-TW" altLang="en-US" sz="13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300">
                <a:latin typeface="+mn-lt"/>
                <a:ea typeface="+mn-ea"/>
                <a:cs typeface="+mn-ea"/>
                <a:sym typeface="+mn-lt"/>
              </a:rPr>
              <a:t>a</a:t>
            </a:r>
            <a:r>
              <a:rPr lang="zh-TW" altLang="en-US" sz="13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300">
                <a:latin typeface="+mn-lt"/>
                <a:ea typeface="+mn-ea"/>
                <a:cs typeface="+mn-ea"/>
                <a:sym typeface="+mn-lt"/>
              </a:rPr>
              <a:t>browser / </a:t>
            </a:r>
          </a:p>
          <a:p>
            <a:pPr marL="177800" indent="-177800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300">
                <a:latin typeface="+mn-lt"/>
                <a:ea typeface="+mn-ea"/>
                <a:cs typeface="+mn-ea"/>
                <a:sym typeface="+mn-lt"/>
              </a:rPr>
              <a:t>Install a PCIe graphic card to add an HDMI output screen, and use a USB</a:t>
            </a:r>
            <a:r>
              <a:rPr lang="zh-TW" altLang="en-US" sz="13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300">
                <a:latin typeface="+mn-lt"/>
                <a:ea typeface="+mn-ea"/>
                <a:cs typeface="+mn-ea"/>
                <a:sym typeface="+mn-lt"/>
              </a:rPr>
              <a:t>keyboard and mouse with it.</a:t>
            </a:r>
            <a:endParaRPr lang="zh-TW" altLang="en-US" sz="13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8" name="圖形 17">
            <a:extLst>
              <a:ext uri="{FF2B5EF4-FFF2-40B4-BE49-F238E27FC236}">
                <a16:creationId xmlns:a16="http://schemas.microsoft.com/office/drawing/2014/main" id="{9AB30B75-C02E-2B42-8BCE-131467EC74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1161" y="1311681"/>
            <a:ext cx="525317" cy="52531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21BB4E60-59C0-8E4B-8C4A-E0EF7FCAD0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29338" y="1328712"/>
            <a:ext cx="491253" cy="491253"/>
          </a:xfrm>
          <a:prstGeom prst="rect">
            <a:avLst/>
          </a:prstGeom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EC5E09E3-8B1A-044C-9678-F912DC37A8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86588" y="1325369"/>
            <a:ext cx="497942" cy="497942"/>
          </a:xfrm>
          <a:prstGeom prst="rect">
            <a:avLst/>
          </a:prstGeom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4BC3F393-C96C-E24D-8F73-4094A4A3A9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11389" y="1368240"/>
            <a:ext cx="1012490" cy="425706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A22C93FD-8453-429D-92F1-34F4263D4B70}"/>
              </a:ext>
            </a:extLst>
          </p:cNvPr>
          <p:cNvGrpSpPr/>
          <p:nvPr/>
        </p:nvGrpSpPr>
        <p:grpSpPr>
          <a:xfrm>
            <a:off x="4686096" y="1999953"/>
            <a:ext cx="4376467" cy="2825959"/>
            <a:chOff x="4740753" y="1950400"/>
            <a:chExt cx="4601906" cy="2971529"/>
          </a:xfrm>
        </p:grpSpPr>
        <p:sp>
          <p:nvSpPr>
            <p:cNvPr id="90" name="圖形 33">
              <a:extLst>
                <a:ext uri="{FF2B5EF4-FFF2-40B4-BE49-F238E27FC236}">
                  <a16:creationId xmlns:a16="http://schemas.microsoft.com/office/drawing/2014/main" id="{49C58E4B-EEB7-4F93-9846-1A61944F8CE0}"/>
                </a:ext>
              </a:extLst>
            </p:cNvPr>
            <p:cNvSpPr/>
            <p:nvPr/>
          </p:nvSpPr>
          <p:spPr>
            <a:xfrm>
              <a:off x="8231979" y="2413938"/>
              <a:ext cx="476908" cy="756269"/>
            </a:xfrm>
            <a:custGeom>
              <a:avLst/>
              <a:gdLst>
                <a:gd name="connsiteX0" fmla="*/ 0 w 514780"/>
                <a:gd name="connsiteY0" fmla="*/ 0 h 512766"/>
                <a:gd name="connsiteX1" fmla="*/ 343634 w 514780"/>
                <a:gd name="connsiteY1" fmla="*/ 0 h 512766"/>
                <a:gd name="connsiteX2" fmla="*/ 514780 w 514780"/>
                <a:gd name="connsiteY2" fmla="*/ 171146 h 512766"/>
                <a:gd name="connsiteX3" fmla="*/ 514780 w 514780"/>
                <a:gd name="connsiteY3" fmla="*/ 512766 h 512766"/>
                <a:gd name="connsiteX0" fmla="*/ 0 w 516897"/>
                <a:gd name="connsiteY0" fmla="*/ 0 h 819683"/>
                <a:gd name="connsiteX1" fmla="*/ 343634 w 516897"/>
                <a:gd name="connsiteY1" fmla="*/ 0 h 819683"/>
                <a:gd name="connsiteX2" fmla="*/ 514780 w 516897"/>
                <a:gd name="connsiteY2" fmla="*/ 171146 h 819683"/>
                <a:gd name="connsiteX3" fmla="*/ 516897 w 516897"/>
                <a:gd name="connsiteY3" fmla="*/ 819683 h 81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897" h="819683">
                  <a:moveTo>
                    <a:pt x="0" y="0"/>
                  </a:moveTo>
                  <a:lnTo>
                    <a:pt x="343634" y="0"/>
                  </a:lnTo>
                  <a:cubicBezTo>
                    <a:pt x="438268" y="0"/>
                    <a:pt x="514780" y="76512"/>
                    <a:pt x="514780" y="171146"/>
                  </a:cubicBezTo>
                  <a:cubicBezTo>
                    <a:pt x="514780" y="285019"/>
                    <a:pt x="516897" y="705810"/>
                    <a:pt x="516897" y="819683"/>
                  </a:cubicBezTo>
                </a:path>
              </a:pathLst>
            </a:custGeom>
            <a:noFill/>
            <a:ln w="50800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  <a:effectLst/>
          </p:spPr>
          <p:txBody>
            <a:bodyPr rtlCol="0" anchor="ctr"/>
            <a:lstStyle>
              <a:defPPr rtl="0"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>
                <a:cs typeface="+mn-ea"/>
                <a:sym typeface="+mn-lt"/>
              </a:endParaRPr>
            </a:p>
          </p:txBody>
        </p:sp>
        <p:pic>
          <p:nvPicPr>
            <p:cNvPr id="87" name="圖形 2">
              <a:extLst>
                <a:ext uri="{FF2B5EF4-FFF2-40B4-BE49-F238E27FC236}">
                  <a16:creationId xmlns:a16="http://schemas.microsoft.com/office/drawing/2014/main" id="{46AB9925-70AB-4052-9E26-528DA04E4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695429" y="1950400"/>
              <a:ext cx="1671406" cy="706952"/>
            </a:xfrm>
            <a:prstGeom prst="rect">
              <a:avLst/>
            </a:prstGeom>
            <a:effectLst>
              <a:outerShdw blurRad="88900" dist="76200" dir="2700000" algn="tl" rotWithShape="0">
                <a:prstClr val="black">
                  <a:alpha val="26000"/>
                </a:prstClr>
              </a:outerShdw>
            </a:effectLst>
          </p:spPr>
        </p:pic>
        <p:pic>
          <p:nvPicPr>
            <p:cNvPr id="14" name="圖片 14" descr="一張含有 監視器, 電子用品, 室內, 坐 的圖片&#10;&#10;自動產生的描述">
              <a:extLst>
                <a:ext uri="{FF2B5EF4-FFF2-40B4-BE49-F238E27FC236}">
                  <a16:creationId xmlns:a16="http://schemas.microsoft.com/office/drawing/2014/main" id="{B2C301C4-C351-4E6D-8D4A-C2AC20597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740753" y="2319062"/>
              <a:ext cx="2163178" cy="1702290"/>
            </a:xfrm>
            <a:prstGeom prst="rect">
              <a:avLst/>
            </a:prstGeom>
          </p:spPr>
        </p:pic>
        <p:pic>
          <p:nvPicPr>
            <p:cNvPr id="12" name="圖片 13">
              <a:extLst>
                <a:ext uri="{FF2B5EF4-FFF2-40B4-BE49-F238E27FC236}">
                  <a16:creationId xmlns:a16="http://schemas.microsoft.com/office/drawing/2014/main" id="{401C3D6D-841D-442A-8146-80BCBA87F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869320" y="2376022"/>
              <a:ext cx="1927201" cy="1115766"/>
            </a:xfrm>
            <a:prstGeom prst="rect">
              <a:avLst/>
            </a:prstGeom>
          </p:spPr>
        </p:pic>
        <p:sp>
          <p:nvSpPr>
            <p:cNvPr id="88" name="矩形: 圓角 87">
              <a:extLst>
                <a:ext uri="{FF2B5EF4-FFF2-40B4-BE49-F238E27FC236}">
                  <a16:creationId xmlns:a16="http://schemas.microsoft.com/office/drawing/2014/main" id="{C4DCC4F8-F0F7-4BDC-ABC8-B4834A3C6329}"/>
                </a:ext>
              </a:extLst>
            </p:cNvPr>
            <p:cNvSpPr/>
            <p:nvPr/>
          </p:nvSpPr>
          <p:spPr>
            <a:xfrm>
              <a:off x="6695488" y="2244232"/>
              <a:ext cx="1770713" cy="364357"/>
            </a:xfrm>
            <a:prstGeom prst="roundRect">
              <a:avLst>
                <a:gd name="adj" fmla="val 48826"/>
              </a:avLst>
            </a:prstGeom>
            <a:noFill/>
            <a:ln w="444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rtl="0"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1600">
                  <a:solidFill>
                    <a:schemeClr val="bg1"/>
                  </a:solidFill>
                  <a:cs typeface="+mn-ea"/>
                  <a:sym typeface="+mn-lt"/>
                </a:rPr>
                <a:t>INTERNET</a:t>
              </a:r>
              <a:endParaRPr lang="zh-TW" altLang="en-US" sz="16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9BB309F9-5038-7C45-B06E-D44791482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180241" y="4088425"/>
              <a:ext cx="1081498" cy="198643"/>
            </a:xfrm>
            <a:prstGeom prst="rect">
              <a:avLst/>
            </a:prstGeom>
          </p:spPr>
        </p:pic>
        <p:pic>
          <p:nvPicPr>
            <p:cNvPr id="15" name="圖形 14">
              <a:extLst>
                <a:ext uri="{FF2B5EF4-FFF2-40B4-BE49-F238E27FC236}">
                  <a16:creationId xmlns:a16="http://schemas.microsoft.com/office/drawing/2014/main" id="{DCD95A01-BDA1-7247-BD03-1051F6C6C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180241" y="4389123"/>
              <a:ext cx="282150" cy="347262"/>
            </a:xfrm>
            <a:prstGeom prst="rect">
              <a:avLst/>
            </a:prstGeom>
          </p:spPr>
        </p:pic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EC38FFCF-7E47-254B-B529-0635E72B8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5556074" y="4389123"/>
              <a:ext cx="282150" cy="347262"/>
            </a:xfrm>
            <a:prstGeom prst="rect">
              <a:avLst/>
            </a:prstGeom>
          </p:spPr>
        </p:pic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34B8576D-C6CA-5449-B156-B340121E7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5925720" y="4389123"/>
              <a:ext cx="282150" cy="347262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AB3A91DF-12A4-46E0-9946-76217D1A4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rcRect/>
            <a:stretch/>
          </p:blipFill>
          <p:spPr>
            <a:xfrm>
              <a:off x="6318402" y="3031771"/>
              <a:ext cx="3024257" cy="1890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54062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9405F694-8CDD-4CF6-9167-E91D98D65BBE}"/>
              </a:ext>
            </a:extLst>
          </p:cNvPr>
          <p:cNvSpPr/>
          <p:nvPr/>
        </p:nvSpPr>
        <p:spPr>
          <a:xfrm rot="10800000">
            <a:off x="4604855" y="1538978"/>
            <a:ext cx="4217410" cy="3604519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49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EA980E2D-EE6F-4C07-BF8F-FE6FB99B1290}"/>
              </a:ext>
            </a:extLst>
          </p:cNvPr>
          <p:cNvSpPr/>
          <p:nvPr/>
        </p:nvSpPr>
        <p:spPr>
          <a:xfrm rot="10800000">
            <a:off x="393608" y="1523175"/>
            <a:ext cx="4079989" cy="3604519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49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9" name="矩形: 圓角化同側角落 28">
            <a:extLst>
              <a:ext uri="{FF2B5EF4-FFF2-40B4-BE49-F238E27FC236}">
                <a16:creationId xmlns:a16="http://schemas.microsoft.com/office/drawing/2014/main" id="{E2CC6573-270B-4C4B-A17A-5436E071852F}"/>
              </a:ext>
            </a:extLst>
          </p:cNvPr>
          <p:cNvSpPr/>
          <p:nvPr/>
        </p:nvSpPr>
        <p:spPr>
          <a:xfrm rot="10800000">
            <a:off x="4890631" y="1272866"/>
            <a:ext cx="3739823" cy="707419"/>
          </a:xfrm>
          <a:prstGeom prst="round2SameRect">
            <a:avLst/>
          </a:prstGeom>
          <a:gradFill>
            <a:gsLst>
              <a:gs pos="100000">
                <a:srgbClr val="00489E"/>
              </a:gs>
              <a:gs pos="0">
                <a:srgbClr val="008E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cs typeface="+mn-ea"/>
              <a:sym typeface="+mn-lt"/>
            </a:endParaRPr>
          </a:p>
        </p:txBody>
      </p:sp>
      <p:sp>
        <p:nvSpPr>
          <p:cNvPr id="30" name="矩形: 圓角化同側角落 29">
            <a:extLst>
              <a:ext uri="{FF2B5EF4-FFF2-40B4-BE49-F238E27FC236}">
                <a16:creationId xmlns:a16="http://schemas.microsoft.com/office/drawing/2014/main" id="{6A237847-180D-4754-8D9A-FDD03BE62358}"/>
              </a:ext>
            </a:extLst>
          </p:cNvPr>
          <p:cNvSpPr/>
          <p:nvPr/>
        </p:nvSpPr>
        <p:spPr>
          <a:xfrm rot="10800000">
            <a:off x="557907" y="1268145"/>
            <a:ext cx="3739823" cy="707419"/>
          </a:xfrm>
          <a:prstGeom prst="round2SameRect">
            <a:avLst/>
          </a:prstGeom>
          <a:gradFill>
            <a:gsLst>
              <a:gs pos="100000">
                <a:srgbClr val="00489E"/>
              </a:gs>
              <a:gs pos="0">
                <a:srgbClr val="008E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3E8F0C7-6620-F641-8CFA-54722EEE3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50" y="228600"/>
            <a:ext cx="9143999" cy="816119"/>
          </a:xfrm>
        </p:spPr>
        <p:txBody>
          <a:bodyPr>
            <a:noAutofit/>
          </a:bodyPr>
          <a:lstStyle/>
          <a:p>
            <a:r>
              <a:rPr kumimoji="1" lang="en-US" altLang="zh-TW" sz="3200" b="0">
                <a:latin typeface="+mn-lt"/>
                <a:ea typeface="+mn-ea"/>
                <a:cs typeface="+mn-ea"/>
                <a:sym typeface="+mn-lt"/>
              </a:rPr>
              <a:t>Smart and automatic file management</a:t>
            </a:r>
            <a:endParaRPr kumimoji="1" lang="zh-TW" altLang="en-US" sz="3200" b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7BF68AF-F0DA-AB46-BD75-2A72588E91DB}"/>
              </a:ext>
            </a:extLst>
          </p:cNvPr>
          <p:cNvSpPr/>
          <p:nvPr/>
        </p:nvSpPr>
        <p:spPr>
          <a:xfrm>
            <a:off x="1770426" y="1406411"/>
            <a:ext cx="13147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zh-TW" sz="2200" b="1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Qsirch</a:t>
            </a:r>
            <a:r>
              <a:rPr lang="en-US" altLang="zh-TW" sz="22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5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9185FD8-4283-1245-94CA-A53458AC986B}"/>
              </a:ext>
            </a:extLst>
          </p:cNvPr>
          <p:cNvSpPr/>
          <p:nvPr/>
        </p:nvSpPr>
        <p:spPr>
          <a:xfrm>
            <a:off x="6252223" y="1423789"/>
            <a:ext cx="134684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zh-TW" sz="2200" b="1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Qfiling</a:t>
            </a:r>
            <a:r>
              <a:rPr lang="en-US" altLang="zh-TW" sz="22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88AE743-1FF5-3944-9D40-77FD7271C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684" y="1161483"/>
            <a:ext cx="916685" cy="9166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0F49B50-8B7D-BC43-A684-58D40C883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1539" y="1161483"/>
            <a:ext cx="898592" cy="8985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矩形 5">
            <a:extLst>
              <a:ext uri="{FF2B5EF4-FFF2-40B4-BE49-F238E27FC236}">
                <a16:creationId xmlns:a16="http://schemas.microsoft.com/office/drawing/2014/main" id="{4FF1C51A-0D24-F848-8BC9-CB2554C5CC56}"/>
              </a:ext>
            </a:extLst>
          </p:cNvPr>
          <p:cNvSpPr/>
          <p:nvPr/>
        </p:nvSpPr>
        <p:spPr>
          <a:xfrm>
            <a:off x="608422" y="2381513"/>
            <a:ext cx="3638791" cy="37593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</a:pPr>
            <a:r>
              <a:rPr lang="en-US" altLang="zh-TW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A</a:t>
            </a:r>
            <a:r>
              <a:rPr lang="zh-TW" altLang="en-US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powerful, Google™-like search tool</a:t>
            </a:r>
            <a:endParaRPr lang="en-US" altLang="zh-TW" b="1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3" name="矩形 5">
            <a:extLst>
              <a:ext uri="{FF2B5EF4-FFF2-40B4-BE49-F238E27FC236}">
                <a16:creationId xmlns:a16="http://schemas.microsoft.com/office/drawing/2014/main" id="{F5909AE1-241E-3645-8780-6223FAA01DA6}"/>
              </a:ext>
            </a:extLst>
          </p:cNvPr>
          <p:cNvSpPr/>
          <p:nvPr/>
        </p:nvSpPr>
        <p:spPr>
          <a:xfrm>
            <a:off x="4993907" y="2240730"/>
            <a:ext cx="3638791" cy="41601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</a:pPr>
            <a:r>
              <a:rPr lang="en-US" altLang="zh-TW" sz="16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Automatically filing and archiving</a:t>
            </a:r>
          </a:p>
        </p:txBody>
      </p:sp>
      <p:pic>
        <p:nvPicPr>
          <p:cNvPr id="54" name="Picture 2">
            <a:extLst>
              <a:ext uri="{FF2B5EF4-FFF2-40B4-BE49-F238E27FC236}">
                <a16:creationId xmlns:a16="http://schemas.microsoft.com/office/drawing/2014/main" id="{55A584E6-F458-A74B-BD61-65B2F7F65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835" y="2968203"/>
            <a:ext cx="320400" cy="32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">
            <a:extLst>
              <a:ext uri="{FF2B5EF4-FFF2-40B4-BE49-F238E27FC236}">
                <a16:creationId xmlns:a16="http://schemas.microsoft.com/office/drawing/2014/main" id="{4DCCEBB4-CDE4-934A-BA5B-58E2B6F0470A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5936237" y="2968203"/>
            <a:ext cx="320400" cy="320400"/>
          </a:xfrm>
          <a:prstGeom prst="rect">
            <a:avLst/>
          </a:prstGeom>
          <a:noFill/>
        </p:spPr>
      </p:pic>
      <p:pic>
        <p:nvPicPr>
          <p:cNvPr id="56" name="Picture 6">
            <a:extLst>
              <a:ext uri="{FF2B5EF4-FFF2-40B4-BE49-F238E27FC236}">
                <a16:creationId xmlns:a16="http://schemas.microsoft.com/office/drawing/2014/main" id="{1216B924-1689-ED4C-B984-339E227904BF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6651639" y="2964527"/>
            <a:ext cx="324000" cy="324000"/>
          </a:xfrm>
          <a:prstGeom prst="rect">
            <a:avLst/>
          </a:prstGeom>
          <a:noFill/>
        </p:spPr>
      </p:pic>
      <p:pic>
        <p:nvPicPr>
          <p:cNvPr id="57" name="Picture 7">
            <a:extLst>
              <a:ext uri="{FF2B5EF4-FFF2-40B4-BE49-F238E27FC236}">
                <a16:creationId xmlns:a16="http://schemas.microsoft.com/office/drawing/2014/main" id="{6C65D3C9-E9B3-7C4B-9352-E0CB0E518849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7367041" y="2964527"/>
            <a:ext cx="324000" cy="324000"/>
          </a:xfrm>
          <a:prstGeom prst="rect">
            <a:avLst/>
          </a:prstGeom>
          <a:noFill/>
        </p:spPr>
      </p:pic>
      <p:pic>
        <p:nvPicPr>
          <p:cNvPr id="58" name="Picture 4">
            <a:extLst>
              <a:ext uri="{FF2B5EF4-FFF2-40B4-BE49-F238E27FC236}">
                <a16:creationId xmlns:a16="http://schemas.microsoft.com/office/drawing/2014/main" id="{679D5876-8F56-0347-8857-C2180CFCD3F7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8082443" y="2964527"/>
            <a:ext cx="324000" cy="324000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8870C7-6FC8-F74F-B01F-C8FCB1F0583A}"/>
              </a:ext>
            </a:extLst>
          </p:cNvPr>
          <p:cNvSpPr txBox="1"/>
          <p:nvPr/>
        </p:nvSpPr>
        <p:spPr>
          <a:xfrm>
            <a:off x="4986488" y="3288527"/>
            <a:ext cx="7858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/>
              <a:t>Source</a:t>
            </a:r>
            <a:endParaRPr lang="en-TW" sz="10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CEDE5B7-D254-2045-9B58-88CA9EA662C7}"/>
              </a:ext>
            </a:extLst>
          </p:cNvPr>
          <p:cNvSpPr txBox="1"/>
          <p:nvPr/>
        </p:nvSpPr>
        <p:spPr>
          <a:xfrm>
            <a:off x="5706346" y="3298318"/>
            <a:ext cx="7477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"/>
              <a:t>Scheduling</a:t>
            </a:r>
            <a:endParaRPr lang="en-TW" altLang="zh-TW" sz="8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27A7A52-FD69-F84E-8742-C76636D606AB}"/>
              </a:ext>
            </a:extLst>
          </p:cNvPr>
          <p:cNvSpPr txBox="1"/>
          <p:nvPr/>
        </p:nvSpPr>
        <p:spPr>
          <a:xfrm>
            <a:off x="6498001" y="3288527"/>
            <a:ext cx="649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/>
              <a:t>Filter</a:t>
            </a:r>
            <a:endParaRPr lang="en-TW" altLang="zh-TW" sz="100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A113BB5-F900-1D43-97C1-860624FE401D}"/>
              </a:ext>
            </a:extLst>
          </p:cNvPr>
          <p:cNvSpPr txBox="1"/>
          <p:nvPr/>
        </p:nvSpPr>
        <p:spPr>
          <a:xfrm>
            <a:off x="7214142" y="3288527"/>
            <a:ext cx="649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/>
              <a:t>Editing</a:t>
            </a:r>
            <a:endParaRPr lang="en-TW" altLang="zh-TW" sz="100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98FA1ED-D854-244A-ADE6-04D00E7D06A1}"/>
              </a:ext>
            </a:extLst>
          </p:cNvPr>
          <p:cNvSpPr txBox="1"/>
          <p:nvPr/>
        </p:nvSpPr>
        <p:spPr>
          <a:xfrm>
            <a:off x="7922354" y="3288527"/>
            <a:ext cx="7103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"/>
              <a:t>Destination</a:t>
            </a:r>
            <a:endParaRPr lang="en-TW" altLang="zh-TW" sz="800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B590BE19-A09A-9346-9854-3F5C616D4D2E}"/>
              </a:ext>
            </a:extLst>
          </p:cNvPr>
          <p:cNvSpPr/>
          <p:nvPr/>
        </p:nvSpPr>
        <p:spPr>
          <a:xfrm>
            <a:off x="5728623" y="3154113"/>
            <a:ext cx="119362" cy="112139"/>
          </a:xfrm>
          <a:prstGeom prst="right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64" name="Right Arrow 63">
            <a:extLst>
              <a:ext uri="{FF2B5EF4-FFF2-40B4-BE49-F238E27FC236}">
                <a16:creationId xmlns:a16="http://schemas.microsoft.com/office/drawing/2014/main" id="{DDB9CA6E-116B-A948-B24F-D3AB231B13CB}"/>
              </a:ext>
            </a:extLst>
          </p:cNvPr>
          <p:cNvSpPr/>
          <p:nvPr/>
        </p:nvSpPr>
        <p:spPr>
          <a:xfrm>
            <a:off x="6374336" y="3154113"/>
            <a:ext cx="119362" cy="112139"/>
          </a:xfrm>
          <a:prstGeom prst="right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65" name="Right Arrow 64">
            <a:extLst>
              <a:ext uri="{FF2B5EF4-FFF2-40B4-BE49-F238E27FC236}">
                <a16:creationId xmlns:a16="http://schemas.microsoft.com/office/drawing/2014/main" id="{F1E751CC-1E2F-5044-B0A7-894F0EBF15EE}"/>
              </a:ext>
            </a:extLst>
          </p:cNvPr>
          <p:cNvSpPr/>
          <p:nvPr/>
        </p:nvSpPr>
        <p:spPr>
          <a:xfrm>
            <a:off x="7102389" y="3154113"/>
            <a:ext cx="119362" cy="112139"/>
          </a:xfrm>
          <a:prstGeom prst="right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66" name="Right Arrow 65">
            <a:extLst>
              <a:ext uri="{FF2B5EF4-FFF2-40B4-BE49-F238E27FC236}">
                <a16:creationId xmlns:a16="http://schemas.microsoft.com/office/drawing/2014/main" id="{3C574722-2EA9-D649-BBB7-7B8FDC725137}"/>
              </a:ext>
            </a:extLst>
          </p:cNvPr>
          <p:cNvSpPr/>
          <p:nvPr/>
        </p:nvSpPr>
        <p:spPr>
          <a:xfrm>
            <a:off x="7817441" y="3154113"/>
            <a:ext cx="119362" cy="112139"/>
          </a:xfrm>
          <a:prstGeom prst="right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31" name="矩形 5">
            <a:extLst>
              <a:ext uri="{FF2B5EF4-FFF2-40B4-BE49-F238E27FC236}">
                <a16:creationId xmlns:a16="http://schemas.microsoft.com/office/drawing/2014/main" id="{392126A6-3E73-48EA-8F20-544B690E05D0}"/>
              </a:ext>
            </a:extLst>
          </p:cNvPr>
          <p:cNvSpPr/>
          <p:nvPr/>
        </p:nvSpPr>
        <p:spPr>
          <a:xfrm>
            <a:off x="4986488" y="3183715"/>
            <a:ext cx="3638791" cy="169988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20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</a:pPr>
            <a:endParaRPr lang="en-US" altLang="zh-TW" sz="1200" b="1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77800" indent="-1778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100" u="sng"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zh-TW" altLang="en-US" sz="1100" u="sng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100" u="sng">
                <a:latin typeface="+mn-lt"/>
                <a:ea typeface="+mn-ea"/>
                <a:cs typeface="+mn-ea"/>
                <a:sym typeface="+mn-lt"/>
              </a:rPr>
              <a:t>type of task</a:t>
            </a:r>
            <a:r>
              <a:rPr lang="en-US" altLang="zh-TW" sz="1100">
                <a:latin typeface="+mn-lt"/>
                <a:ea typeface="+mn-ea"/>
                <a:cs typeface="+mn-ea"/>
                <a:sym typeface="+mn-lt"/>
              </a:rPr>
              <a:t>: filing task, recycling task</a:t>
            </a:r>
          </a:p>
          <a:p>
            <a:pPr marL="177800" indent="-1778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100" u="sng">
                <a:latin typeface="+mn-lt"/>
                <a:ea typeface="+mn-ea"/>
                <a:cs typeface="+mn-ea"/>
                <a:sym typeface="+mn-lt"/>
              </a:rPr>
              <a:t>3 type of scheduling rule</a:t>
            </a:r>
            <a:r>
              <a:rPr lang="en-US" altLang="zh-TW" sz="1100">
                <a:latin typeface="+mn-lt"/>
                <a:ea typeface="+mn-ea"/>
                <a:cs typeface="+mn-ea"/>
                <a:sym typeface="+mn-lt"/>
              </a:rPr>
              <a:t>: one-time, scheduling, real-time</a:t>
            </a:r>
          </a:p>
          <a:p>
            <a:pPr marL="177800" indent="-1778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100" u="sng">
                <a:latin typeface="+mn-lt"/>
                <a:ea typeface="+mn-ea"/>
                <a:cs typeface="+mn-ea"/>
                <a:sym typeface="+mn-lt"/>
              </a:rPr>
              <a:t>9</a:t>
            </a:r>
            <a:r>
              <a:rPr lang="zh-TW" altLang="en-US" sz="1100" u="sng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100" u="sng">
                <a:latin typeface="+mn-lt"/>
                <a:ea typeface="+mn-ea"/>
                <a:cs typeface="+mn-ea"/>
                <a:sym typeface="+mn-lt"/>
              </a:rPr>
              <a:t>editing module</a:t>
            </a:r>
            <a:r>
              <a:rPr lang="en-US" altLang="zh-TW" sz="1100">
                <a:latin typeface="+mn-lt"/>
                <a:ea typeface="+mn-ea"/>
                <a:cs typeface="+mn-ea"/>
                <a:sym typeface="+mn-lt"/>
              </a:rPr>
              <a:t>: AI</a:t>
            </a:r>
            <a:r>
              <a:rPr lang="zh-TW" altLang="en-US" sz="11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100">
                <a:latin typeface="+mn-lt"/>
                <a:ea typeface="+mn-ea"/>
                <a:cs typeface="+mn-ea"/>
                <a:sym typeface="+mn-lt"/>
              </a:rPr>
              <a:t>face blur, encryption and decryption, video transcoding and so on</a:t>
            </a:r>
          </a:p>
        </p:txBody>
      </p:sp>
      <p:sp>
        <p:nvSpPr>
          <p:cNvPr id="32" name="矩形 5">
            <a:extLst>
              <a:ext uri="{FF2B5EF4-FFF2-40B4-BE49-F238E27FC236}">
                <a16:creationId xmlns:a16="http://schemas.microsoft.com/office/drawing/2014/main" id="{1A1D1009-B901-4AAC-9342-CE479A362F7C}"/>
              </a:ext>
            </a:extLst>
          </p:cNvPr>
          <p:cNvSpPr/>
          <p:nvPr/>
        </p:nvSpPr>
        <p:spPr>
          <a:xfrm>
            <a:off x="638251" y="2797620"/>
            <a:ext cx="3638791" cy="17200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7800" indent="-1778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200">
                <a:latin typeface="+mn-lt"/>
                <a:ea typeface="+mn-ea"/>
                <a:cs typeface="+mn-ea"/>
                <a:sym typeface="+mn-lt"/>
              </a:rPr>
              <a:t>Search image, music, video, document, and email by keyword and filters.</a:t>
            </a:r>
            <a:r>
              <a:rPr lang="zh-TW" altLang="en-US" sz="1200">
                <a:latin typeface="+mn-lt"/>
                <a:ea typeface="+mn-ea"/>
                <a:cs typeface="+mn-ea"/>
                <a:sym typeface="+mn-lt"/>
              </a:rPr>
              <a:t> </a:t>
            </a:r>
            <a:endParaRPr lang="en-US" altLang="zh-TW" sz="1200">
              <a:latin typeface="+mn-lt"/>
              <a:ea typeface="+mn-ea"/>
              <a:cs typeface="+mn-ea"/>
              <a:sym typeface="+mn-lt"/>
            </a:endParaRPr>
          </a:p>
          <a:p>
            <a:pPr marL="177800" indent="-1778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200">
                <a:latin typeface="+mn-lt"/>
                <a:ea typeface="+mn-ea"/>
                <a:cs typeface="+mn-ea"/>
                <a:sym typeface="+mn-lt"/>
              </a:rPr>
              <a:t>5 advanced image search: search by face, text in image, things, color and map.</a:t>
            </a:r>
            <a:endParaRPr lang="zh-TW" altLang="en-US" sz="1200">
              <a:latin typeface="+mn-lt"/>
              <a:ea typeface="+mn-ea"/>
              <a:cs typeface="+mn-ea"/>
              <a:sym typeface="+mn-lt"/>
            </a:endParaRPr>
          </a:p>
          <a:p>
            <a:pPr marL="177800" indent="-1778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200">
                <a:latin typeface="+mn-lt"/>
                <a:ea typeface="+mn-ea"/>
                <a:cs typeface="+mn-ea"/>
                <a:sym typeface="+mn-lt"/>
              </a:rPr>
              <a:t>Supports </a:t>
            </a:r>
            <a:r>
              <a:rPr lang="en-US" altLang="zh-TW" sz="1200" err="1">
                <a:latin typeface="+mn-lt"/>
                <a:ea typeface="+mn-ea"/>
                <a:cs typeface="+mn-ea"/>
                <a:sym typeface="+mn-lt"/>
              </a:rPr>
              <a:t>Qfiling</a:t>
            </a:r>
            <a:r>
              <a:rPr lang="en-US" altLang="zh-TW" sz="1200">
                <a:latin typeface="+mn-lt"/>
                <a:ea typeface="+mn-ea"/>
                <a:cs typeface="+mn-ea"/>
                <a:sym typeface="+mn-lt"/>
              </a:rPr>
              <a:t> to perform archival tasks based on your search criteria.</a:t>
            </a:r>
            <a:endParaRPr lang="zh-TW" altLang="en-US" sz="120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05824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: 圓角 61">
            <a:extLst>
              <a:ext uri="{FF2B5EF4-FFF2-40B4-BE49-F238E27FC236}">
                <a16:creationId xmlns:a16="http://schemas.microsoft.com/office/drawing/2014/main" id="{B5D88E9F-5258-4BB0-AEB2-597D0678AB48}"/>
              </a:ext>
            </a:extLst>
          </p:cNvPr>
          <p:cNvSpPr/>
          <p:nvPr/>
        </p:nvSpPr>
        <p:spPr>
          <a:xfrm>
            <a:off x="427463" y="1295357"/>
            <a:ext cx="4630511" cy="369756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12086448-048C-4BCD-B586-F287CFFB2340}"/>
              </a:ext>
            </a:extLst>
          </p:cNvPr>
          <p:cNvSpPr/>
          <p:nvPr/>
        </p:nvSpPr>
        <p:spPr>
          <a:xfrm>
            <a:off x="763732" y="1835469"/>
            <a:ext cx="3844975" cy="285377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E2E2E2"/>
              </a:gs>
            </a:gsLst>
            <a:lin ang="5400000" scaled="1"/>
          </a:gradFill>
          <a:ln>
            <a:noFill/>
          </a:ln>
          <a:effectLst>
            <a:outerShdw blurRad="342900" dist="381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graphicFrame>
        <p:nvGraphicFramePr>
          <p:cNvPr id="53" name="表格 4">
            <a:extLst>
              <a:ext uri="{FF2B5EF4-FFF2-40B4-BE49-F238E27FC236}">
                <a16:creationId xmlns:a16="http://schemas.microsoft.com/office/drawing/2014/main" id="{B6EE9C17-592E-4270-B84C-E5796A5C48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7903427"/>
              </p:ext>
            </p:extLst>
          </p:nvPr>
        </p:nvGraphicFramePr>
        <p:xfrm>
          <a:off x="616585" y="1496916"/>
          <a:ext cx="3992123" cy="335931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640343">
                  <a:extLst>
                    <a:ext uri="{9D8B030D-6E8A-4147-A177-3AD203B41FA5}">
                      <a16:colId xmlns:a16="http://schemas.microsoft.com/office/drawing/2014/main" val="3735876158"/>
                    </a:ext>
                  </a:extLst>
                </a:gridCol>
                <a:gridCol w="2351780">
                  <a:extLst>
                    <a:ext uri="{9D8B030D-6E8A-4147-A177-3AD203B41FA5}">
                      <a16:colId xmlns:a16="http://schemas.microsoft.com/office/drawing/2014/main" val="1894535204"/>
                    </a:ext>
                  </a:extLst>
                </a:gridCol>
              </a:tblGrid>
              <a:tr h="290212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zh-TW" sz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altLang="en-US" sz="1200" b="0" u="none" strike="noStrike" noProof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 </a:t>
                      </a:r>
                      <a:r>
                        <a:rPr lang="zh-TW" sz="1200" b="0" u="none" strike="noStrike" noProof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Color </a:t>
                      </a:r>
                      <a:endParaRPr lang="zh-TW" sz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2667554"/>
                  </a:ext>
                </a:extLst>
              </a:tr>
              <a:tr h="290212">
                <a:tc>
                  <a:txBody>
                    <a:bodyPr/>
                    <a:lstStyle/>
                    <a:p>
                      <a:pPr marL="72000" lvl="0">
                        <a:buNone/>
                      </a:pPr>
                      <a:r>
                        <a:rPr lang="en-US" altLang="zh-TW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CPU model</a:t>
                      </a:r>
                      <a:endParaRPr lang="zh-TW" sz="12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6F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  </a:t>
                      </a:r>
                      <a:r>
                        <a:rPr lang="en-US" altLang="zh-TW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KX-U6580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6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3114697"/>
                  </a:ext>
                </a:extLst>
              </a:tr>
              <a:tr h="290212">
                <a:tc>
                  <a:txBody>
                    <a:bodyPr/>
                    <a:lstStyle/>
                    <a:p>
                      <a:pPr marL="72000" lvl="0">
                        <a:buNone/>
                      </a:pPr>
                      <a:r>
                        <a:rPr lang="en-US" altLang="zh-TW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# of core</a:t>
                      </a:r>
                      <a:endParaRPr lang="zh-TW" altLang="en-US" sz="1200" b="0" u="none" strike="noStrike" noProof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200" b="0" u="none" strike="noStrike" noProof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zh-TW" altLang="en-US" sz="1200" b="1" u="none" strike="noStrike" noProof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TW" sz="1200" b="1" u="none" strike="noStrike" noProof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8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756"/>
                  </a:ext>
                </a:extLst>
              </a:tr>
              <a:tr h="290212">
                <a:tc>
                  <a:txBody>
                    <a:bodyPr/>
                    <a:lstStyle/>
                    <a:p>
                      <a:pPr marL="72000" lvl="0">
                        <a:buNone/>
                      </a:pPr>
                      <a:r>
                        <a:rPr lang="en-US" altLang="zh-TW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# of thread</a:t>
                      </a:r>
                      <a:endParaRPr lang="zh-TW" altLang="en-US" sz="1200" b="0" u="none" strike="noStrike" noProof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6F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200" b="0" u="none" strike="noStrike" noProof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zh-TW" altLang="en-US" sz="1200" b="1" u="none" strike="noStrike" noProof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TW" sz="1200" b="1" u="none" strike="noStrike" noProof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8</a:t>
                      </a:r>
                      <a:endParaRPr lang="zh-TW" sz="1200" b="1">
                        <a:solidFill>
                          <a:srgbClr val="C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6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957770"/>
                  </a:ext>
                </a:extLst>
              </a:tr>
              <a:tr h="290212">
                <a:tc>
                  <a:txBody>
                    <a:bodyPr/>
                    <a:lstStyle/>
                    <a:p>
                      <a:pPr marL="72000" lvl="0">
                        <a:buNone/>
                      </a:pPr>
                      <a:r>
                        <a:rPr lang="en-US" altLang="zh-TW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Base frequency</a:t>
                      </a:r>
                      <a:endParaRPr lang="zh-TW" altLang="en-US" sz="1200" b="0" u="none" strike="noStrike" noProof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  </a:t>
                      </a:r>
                      <a:r>
                        <a:rPr lang="en-US" altLang="zh-TW" sz="1200" b="1" u="none" strike="noStrike" noProof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2.5 GHz</a:t>
                      </a:r>
                      <a:endParaRPr lang="zh-TW" sz="1200" b="1">
                        <a:solidFill>
                          <a:srgbClr val="C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29184"/>
                  </a:ext>
                </a:extLst>
              </a:tr>
              <a:tr h="290212">
                <a:tc>
                  <a:txBody>
                    <a:bodyPr/>
                    <a:lstStyle/>
                    <a:p>
                      <a:pPr marL="72000" lvl="0">
                        <a:buNone/>
                      </a:pPr>
                      <a:r>
                        <a:rPr lang="en-US" altLang="zh-TW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Burst frequency</a:t>
                      </a:r>
                      <a:endParaRPr lang="zh-TW" sz="12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6F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  </a:t>
                      </a:r>
                      <a:r>
                        <a:rPr lang="en-US" altLang="zh-TW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---</a:t>
                      </a:r>
                      <a:endParaRPr lang="zh-TW" sz="12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6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203949"/>
                  </a:ext>
                </a:extLst>
              </a:tr>
              <a:tr h="290212">
                <a:tc>
                  <a:txBody>
                    <a:bodyPr/>
                    <a:lstStyle/>
                    <a:p>
                      <a:pPr marL="72000" lvl="0">
                        <a:buNone/>
                      </a:pPr>
                      <a:r>
                        <a:rPr lang="en-US" altLang="zh-TW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L2 cache</a:t>
                      </a:r>
                      <a:endParaRPr lang="zh-TW" sz="12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  </a:t>
                      </a:r>
                      <a:r>
                        <a:rPr lang="en-US" altLang="zh-TW" sz="1200" b="1" u="none" strike="noStrike" noProof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8MB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542415"/>
                  </a:ext>
                </a:extLst>
              </a:tr>
              <a:tr h="290212">
                <a:tc>
                  <a:txBody>
                    <a:bodyPr/>
                    <a:lstStyle/>
                    <a:p>
                      <a:pPr marL="72000" lvl="0">
                        <a:buNone/>
                      </a:pPr>
                      <a:r>
                        <a:rPr lang="en-US" altLang="zh-TW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VT-x / IO virtualization</a:t>
                      </a:r>
                      <a:endParaRPr lang="zh-TW" sz="12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6F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Supported</a:t>
                      </a:r>
                      <a:endParaRPr lang="zh-TW" sz="12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6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9110762"/>
                  </a:ext>
                </a:extLst>
              </a:tr>
              <a:tr h="290211">
                <a:tc>
                  <a:txBody>
                    <a:bodyPr/>
                    <a:lstStyle/>
                    <a:p>
                      <a:pPr marL="72000" lvl="0">
                        <a:buNone/>
                      </a:pPr>
                      <a:r>
                        <a:rPr lang="en-US" altLang="zh-TW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Memory</a:t>
                      </a:r>
                      <a:endParaRPr lang="zh-TW" sz="12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  </a:t>
                      </a:r>
                      <a:r>
                        <a:rPr lang="en-US" altLang="zh-TW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DDR4</a:t>
                      </a:r>
                      <a:r>
                        <a:rPr lang="zh-TW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endParaRPr lang="zh-TW" sz="12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6046270"/>
                  </a:ext>
                </a:extLst>
              </a:tr>
              <a:tr h="290211">
                <a:tc>
                  <a:txBody>
                    <a:bodyPr/>
                    <a:lstStyle/>
                    <a:p>
                      <a:pPr marL="72000" lvl="0">
                        <a:buNone/>
                      </a:pPr>
                      <a:r>
                        <a:rPr lang="en-US" altLang="zh-TW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GPU</a:t>
                      </a:r>
                      <a:endParaRPr lang="zh-TW" altLang="en-US" sz="1200" b="0" u="none" strike="noStrike" noProof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6F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  </a:t>
                      </a:r>
                      <a:r>
                        <a:rPr lang="en-US" altLang="zh-TW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C960 chipset: </a:t>
                      </a:r>
                      <a:r>
                        <a:rPr lang="en-US" altLang="zh-TW" sz="1200" b="1" u="none" strike="noStrike" noProof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HDMI 2.0@4k</a:t>
                      </a:r>
                      <a:endParaRPr lang="zh-TW" sz="1200" b="1">
                        <a:solidFill>
                          <a:srgbClr val="C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6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311993"/>
                  </a:ext>
                </a:extLst>
              </a:tr>
              <a:tr h="290211">
                <a:tc>
                  <a:txBody>
                    <a:bodyPr/>
                    <a:lstStyle/>
                    <a:p>
                      <a:pPr marL="72000" lvl="0">
                        <a:buNone/>
                      </a:pPr>
                      <a:r>
                        <a:rPr lang="en-US" altLang="zh-TW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CPU architecture</a:t>
                      </a:r>
                      <a:endParaRPr lang="zh-TW" altLang="zh-TW" sz="12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  </a:t>
                      </a:r>
                      <a:r>
                        <a:rPr lang="en-US" altLang="zh-TW" sz="1200" b="1" u="none" strike="noStrike" noProof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X86 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974334"/>
                  </a:ext>
                </a:extLst>
              </a:tr>
            </a:tbl>
          </a:graphicData>
        </a:graphic>
      </p:graphicFrame>
      <p:sp>
        <p:nvSpPr>
          <p:cNvPr id="2" name="標題 1">
            <a:extLst>
              <a:ext uri="{FF2B5EF4-FFF2-40B4-BE49-F238E27FC236}">
                <a16:creationId xmlns:a16="http://schemas.microsoft.com/office/drawing/2014/main" id="{4871A144-5741-4F9E-AE12-8BAB190DD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8931"/>
            <a:ext cx="9144000" cy="1033922"/>
          </a:xfrm>
        </p:spPr>
        <p:txBody>
          <a:bodyPr>
            <a:noAutofit/>
          </a:bodyPr>
          <a:lstStyle/>
          <a:p>
            <a:r>
              <a:rPr lang="en-US" altLang="zh-TW" sz="2600">
                <a:latin typeface="+mn-lt"/>
                <a:ea typeface="+mn-ea"/>
                <a:cs typeface="+mn-ea"/>
                <a:sym typeface="+mn-lt"/>
              </a:rPr>
              <a:t>TVS-675 NAS with 8-core 2.5GHz CPU, 8MB L2</a:t>
            </a:r>
            <a:r>
              <a:rPr lang="zh-TW" altLang="en-US" sz="26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2600">
                <a:latin typeface="+mn-lt"/>
                <a:ea typeface="+mn-ea"/>
                <a:cs typeface="+mn-ea"/>
                <a:sym typeface="+mn-lt"/>
              </a:rPr>
              <a:t>cache,</a:t>
            </a:r>
            <a:br>
              <a:rPr lang="en-US" altLang="zh-TW" sz="2600">
                <a:latin typeface="+mn-lt"/>
                <a:ea typeface="+mn-ea"/>
                <a:cs typeface="+mn-ea"/>
                <a:sym typeface="+mn-lt"/>
              </a:rPr>
            </a:br>
            <a:r>
              <a:rPr lang="en-US" altLang="zh-TW" sz="2600">
                <a:latin typeface="+mn-lt"/>
                <a:ea typeface="+mn-ea"/>
                <a:cs typeface="+mn-ea"/>
                <a:sym typeface="+mn-lt"/>
              </a:rPr>
              <a:t>GPU with 4K</a:t>
            </a:r>
            <a:r>
              <a:rPr lang="zh-TW" altLang="en-US" sz="26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2600">
                <a:latin typeface="+mn-lt"/>
                <a:ea typeface="+mn-ea"/>
                <a:cs typeface="+mn-ea"/>
                <a:sym typeface="+mn-lt"/>
              </a:rPr>
              <a:t>transcoding and video output via HDMI 2.0</a:t>
            </a:r>
          </a:p>
        </p:txBody>
      </p:sp>
      <p:pic>
        <p:nvPicPr>
          <p:cNvPr id="69" name="圖片 68" hidden="1">
            <a:extLst>
              <a:ext uri="{FF2B5EF4-FFF2-40B4-BE49-F238E27FC236}">
                <a16:creationId xmlns:a16="http://schemas.microsoft.com/office/drawing/2014/main" id="{79F01E08-6025-4C76-BC13-333BFFD851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036756" y="4050505"/>
            <a:ext cx="3316154" cy="522844"/>
          </a:xfrm>
          <a:prstGeom prst="rect">
            <a:avLst/>
          </a:prstGeom>
        </p:spPr>
      </p:pic>
      <p:pic>
        <p:nvPicPr>
          <p:cNvPr id="20" name="圖片 19" hidden="1">
            <a:extLst>
              <a:ext uri="{FF2B5EF4-FFF2-40B4-BE49-F238E27FC236}">
                <a16:creationId xmlns:a16="http://schemas.microsoft.com/office/drawing/2014/main" id="{211F176C-C6C5-42E0-A646-6B3D8D97B1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7113" y="1120953"/>
            <a:ext cx="3666887" cy="3707906"/>
          </a:xfrm>
          <a:prstGeom prst="rect">
            <a:avLst/>
          </a:prstGeom>
        </p:spPr>
      </p:pic>
      <p:pic>
        <p:nvPicPr>
          <p:cNvPr id="13" name="图片 57">
            <a:extLst>
              <a:ext uri="{FF2B5EF4-FFF2-40B4-BE49-F238E27FC236}">
                <a16:creationId xmlns:a16="http://schemas.microsoft.com/office/drawing/2014/main" id="{0D1C8E4F-37E6-4447-B4BE-C08A482666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673370" y="3126169"/>
            <a:ext cx="3054401" cy="271914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07B3293A-3D7F-46D6-A7D6-529B81B5AEE2}"/>
              </a:ext>
            </a:extLst>
          </p:cNvPr>
          <p:cNvGrpSpPr/>
          <p:nvPr/>
        </p:nvGrpSpPr>
        <p:grpSpPr>
          <a:xfrm>
            <a:off x="4745333" y="1958719"/>
            <a:ext cx="4015065" cy="2509416"/>
            <a:chOff x="4690682" y="1964361"/>
            <a:chExt cx="4015065" cy="2509416"/>
          </a:xfrm>
        </p:grpSpPr>
        <p:pic>
          <p:nvPicPr>
            <p:cNvPr id="84" name="圖片 83">
              <a:extLst>
                <a:ext uri="{FF2B5EF4-FFF2-40B4-BE49-F238E27FC236}">
                  <a16:creationId xmlns:a16="http://schemas.microsoft.com/office/drawing/2014/main" id="{1BF681AC-1A4D-4382-B67F-13FF59AA0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5205121" y="4215309"/>
              <a:ext cx="2933576" cy="226812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E36A741B-6AD0-324A-BFBE-FD23499CA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4690682" y="1964361"/>
              <a:ext cx="4015065" cy="2509416"/>
            </a:xfrm>
            <a:prstGeom prst="rect">
              <a:avLst/>
            </a:prstGeom>
          </p:spPr>
        </p:pic>
      </p:grpSp>
      <p:pic>
        <p:nvPicPr>
          <p:cNvPr id="7" name="Picture 11" descr="Logo&#10;&#10;Description automatically generated">
            <a:extLst>
              <a:ext uri="{FF2B5EF4-FFF2-40B4-BE49-F238E27FC236}">
                <a16:creationId xmlns:a16="http://schemas.microsoft.com/office/drawing/2014/main" id="{94F3DACF-DD7E-4DB1-B3FA-CB3236AD6D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2866" y="1161348"/>
            <a:ext cx="1868417" cy="796891"/>
          </a:xfrm>
          <a:prstGeom prst="rect">
            <a:avLst/>
          </a:prstGeom>
        </p:spPr>
      </p:pic>
      <p:sp>
        <p:nvSpPr>
          <p:cNvPr id="55" name="矩形 54">
            <a:extLst>
              <a:ext uri="{FF2B5EF4-FFF2-40B4-BE49-F238E27FC236}">
                <a16:creationId xmlns:a16="http://schemas.microsoft.com/office/drawing/2014/main" id="{546B4123-BEBB-4620-BB20-68C5A0F6CAB6}"/>
              </a:ext>
            </a:extLst>
          </p:cNvPr>
          <p:cNvSpPr/>
          <p:nvPr/>
        </p:nvSpPr>
        <p:spPr>
          <a:xfrm>
            <a:off x="2311477" y="1415624"/>
            <a:ext cx="2297232" cy="320534"/>
          </a:xfrm>
          <a:prstGeom prst="rect">
            <a:avLst/>
          </a:prstGeom>
          <a:gradFill>
            <a:gsLst>
              <a:gs pos="100000">
                <a:srgbClr val="00429A"/>
              </a:gs>
              <a:gs pos="0">
                <a:srgbClr val="09BFFF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A09DCB03-A94D-AF42-994E-2EB0B72B8E86}"/>
              </a:ext>
            </a:extLst>
          </p:cNvPr>
          <p:cNvSpPr txBox="1"/>
          <p:nvPr/>
        </p:nvSpPr>
        <p:spPr>
          <a:xfrm>
            <a:off x="2967698" y="1415623"/>
            <a:ext cx="1313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TVS-675</a:t>
            </a:r>
            <a:endParaRPr kumimoji="1" lang="zh-TW" altLang="en-US" sz="16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1" name="圖片 60" descr="一張含有 文字 的圖片&#10;&#10;自動產生的描述">
            <a:extLst>
              <a:ext uri="{FF2B5EF4-FFF2-40B4-BE49-F238E27FC236}">
                <a16:creationId xmlns:a16="http://schemas.microsoft.com/office/drawing/2014/main" id="{DF2B0E9C-9BF5-46EC-BDB0-B02F5196BEA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biLevel thresh="75000"/>
            <a:alphaModFix amt="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b="57908"/>
          <a:stretch/>
        </p:blipFill>
        <p:spPr>
          <a:xfrm>
            <a:off x="6506002" y="4489626"/>
            <a:ext cx="625997" cy="180856"/>
          </a:xfrm>
          <a:prstGeom prst="rect">
            <a:avLst/>
          </a:prstGeom>
        </p:spPr>
      </p:pic>
      <p:sp>
        <p:nvSpPr>
          <p:cNvPr id="16" name="矩形: 圓角化同側角落 15">
            <a:extLst>
              <a:ext uri="{FF2B5EF4-FFF2-40B4-BE49-F238E27FC236}">
                <a16:creationId xmlns:a16="http://schemas.microsoft.com/office/drawing/2014/main" id="{BE286AAC-AD69-4143-9AA7-96AF32133E12}"/>
              </a:ext>
            </a:extLst>
          </p:cNvPr>
          <p:cNvSpPr/>
          <p:nvPr/>
        </p:nvSpPr>
        <p:spPr>
          <a:xfrm>
            <a:off x="4839304" y="4603720"/>
            <a:ext cx="1447832" cy="278597"/>
          </a:xfrm>
          <a:prstGeom prst="round2SameRect">
            <a:avLst>
              <a:gd name="adj1" fmla="val 7874"/>
              <a:gd name="adj2" fmla="val 0"/>
            </a:avLst>
          </a:prstGeom>
          <a:gradFill>
            <a:gsLst>
              <a:gs pos="100000">
                <a:srgbClr val="00469C"/>
              </a:gs>
              <a:gs pos="0">
                <a:srgbClr val="008E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EB40FE1-A4E8-704B-9CE7-3B5099F1E515}"/>
              </a:ext>
            </a:extLst>
          </p:cNvPr>
          <p:cNvSpPr txBox="1"/>
          <p:nvPr/>
        </p:nvSpPr>
        <p:spPr>
          <a:xfrm>
            <a:off x="4845272" y="4580890"/>
            <a:ext cx="1447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solidFill>
                  <a:schemeClr val="bg1"/>
                </a:solidFill>
              </a:rPr>
              <a:t>Made in Taiwan</a:t>
            </a:r>
            <a:endParaRPr kumimoji="1" lang="zh-TW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6563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EB42458C-631E-484D-9349-C7670872E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731" y="101816"/>
            <a:ext cx="9143999" cy="816119"/>
          </a:xfrm>
        </p:spPr>
        <p:txBody>
          <a:bodyPr>
            <a:noAutofit/>
          </a:bodyPr>
          <a:lstStyle/>
          <a:p>
            <a:r>
              <a:rPr lang="en-US" altLang="zh-TW" sz="2800" b="0">
                <a:latin typeface="+mn-lt"/>
                <a:ea typeface="+mn-ea"/>
                <a:cs typeface="+mn-ea"/>
                <a:sym typeface="+mn-lt"/>
              </a:rPr>
              <a:t>Notification Center </a:t>
            </a:r>
            <a:r>
              <a:rPr lang="zh-TW" altLang="en-US" sz="2800" b="0">
                <a:latin typeface="+mn-lt"/>
                <a:ea typeface="+mn-ea"/>
                <a:cs typeface="+mn-ea"/>
                <a:sym typeface="+mn-lt"/>
              </a:rPr>
              <a:t>-</a:t>
            </a:r>
            <a:br>
              <a:rPr lang="en-US" altLang="zh-TW" sz="2800" b="0">
                <a:latin typeface="+mn-lt"/>
                <a:ea typeface="+mn-ea"/>
                <a:cs typeface="+mn-ea"/>
                <a:sym typeface="+mn-lt"/>
              </a:rPr>
            </a:br>
            <a:r>
              <a:rPr lang="en-US" altLang="zh-TW" sz="2800" b="0">
                <a:latin typeface="+mn-lt"/>
                <a:ea typeface="+mn-ea"/>
                <a:cs typeface="+mn-ea"/>
                <a:sym typeface="+mn-lt"/>
              </a:rPr>
              <a:t>diversity of active notification</a:t>
            </a:r>
            <a:endParaRPr lang="zh-TW" altLang="en-US" sz="2800" b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22E4B3E-58E8-4817-A13B-3A8A5BF6C0FF}"/>
              </a:ext>
            </a:extLst>
          </p:cNvPr>
          <p:cNvSpPr/>
          <p:nvPr/>
        </p:nvSpPr>
        <p:spPr>
          <a:xfrm>
            <a:off x="1975647" y="1867877"/>
            <a:ext cx="1808074" cy="42575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ts val="1300"/>
              </a:lnSpc>
              <a:buClr>
                <a:schemeClr val="lt1"/>
              </a:buClr>
              <a:buSzPts val="275"/>
            </a:pPr>
            <a:r>
              <a:rPr lang="en-US" altLang="zh-TW" sz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Multiple notification methods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777B0ED-8A39-4052-95DA-6DAA50C80E1F}"/>
              </a:ext>
            </a:extLst>
          </p:cNvPr>
          <p:cNvSpPr/>
          <p:nvPr/>
        </p:nvSpPr>
        <p:spPr>
          <a:xfrm>
            <a:off x="1989976" y="2220825"/>
            <a:ext cx="18294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>
                <a:latin typeface="+mn-lt"/>
                <a:ea typeface="+mn-ea"/>
                <a:cs typeface="+mn-ea"/>
                <a:sym typeface="+mn-lt"/>
              </a:rPr>
              <a:t>Meet your various notification scenarios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4E6789F-9562-4513-9AA8-B35EF13D71AE}"/>
              </a:ext>
            </a:extLst>
          </p:cNvPr>
          <p:cNvSpPr/>
          <p:nvPr/>
        </p:nvSpPr>
        <p:spPr>
          <a:xfrm>
            <a:off x="339175" y="1849164"/>
            <a:ext cx="1557773" cy="42575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ts val="1300"/>
              </a:lnSpc>
              <a:buClr>
                <a:schemeClr val="lt1"/>
              </a:buClr>
              <a:buSzPts val="275"/>
            </a:pPr>
            <a:r>
              <a:rPr lang="en-US" altLang="zh-TW" sz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Centralized </a:t>
            </a:r>
          </a:p>
          <a:p>
            <a:pPr algn="ctr">
              <a:lnSpc>
                <a:spcPts val="1300"/>
              </a:lnSpc>
              <a:buClr>
                <a:schemeClr val="lt1"/>
              </a:buClr>
              <a:buSzPts val="275"/>
            </a:pPr>
            <a:r>
              <a:rPr lang="en-US" altLang="zh-TW" sz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setting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E67770F-9FED-45F5-8B0A-4042C2046E1F}"/>
              </a:ext>
            </a:extLst>
          </p:cNvPr>
          <p:cNvSpPr/>
          <p:nvPr/>
        </p:nvSpPr>
        <p:spPr>
          <a:xfrm>
            <a:off x="327613" y="2190504"/>
            <a:ext cx="15577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One interface to integrate all notification settings and operations</a:t>
            </a:r>
            <a:endParaRPr lang="zh-TW" altLang="en-US" sz="10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B33CCE0-5ACA-440E-91EC-D03AE1097C45}"/>
              </a:ext>
            </a:extLst>
          </p:cNvPr>
          <p:cNvSpPr/>
          <p:nvPr/>
        </p:nvSpPr>
        <p:spPr>
          <a:xfrm>
            <a:off x="3813214" y="1872727"/>
            <a:ext cx="1703490" cy="42575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ts val="1300"/>
              </a:lnSpc>
              <a:buClr>
                <a:schemeClr val="lt1"/>
              </a:buClr>
              <a:buSzPts val="275"/>
            </a:pPr>
            <a:r>
              <a:rPr lang="en-US" altLang="zh-TW" sz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Highly flexible </a:t>
            </a:r>
          </a:p>
          <a:p>
            <a:pPr algn="ctr">
              <a:lnSpc>
                <a:spcPts val="1300"/>
              </a:lnSpc>
              <a:buClr>
                <a:schemeClr val="lt1"/>
              </a:buClr>
              <a:buSzPts val="275"/>
            </a:pPr>
            <a:r>
              <a:rPr lang="en-US" altLang="zh-TW" sz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rule setting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C4C89C8-20D1-4C59-A1C8-FFBEF4BEF7B8}"/>
              </a:ext>
            </a:extLst>
          </p:cNvPr>
          <p:cNvSpPr/>
          <p:nvPr/>
        </p:nvSpPr>
        <p:spPr>
          <a:xfrm>
            <a:off x="3881136" y="2253954"/>
            <a:ext cx="15577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>
                <a:latin typeface="+mn-lt"/>
                <a:ea typeface="+mn-ea"/>
                <a:cs typeface="+mn-ea"/>
                <a:sym typeface="+mn-lt"/>
              </a:rPr>
              <a:t>Easily filter important messages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C988C8B-F108-4D6F-8DF1-089F1F6FF596}"/>
              </a:ext>
            </a:extLst>
          </p:cNvPr>
          <p:cNvSpPr/>
          <p:nvPr/>
        </p:nvSpPr>
        <p:spPr>
          <a:xfrm>
            <a:off x="7341617" y="1867877"/>
            <a:ext cx="1191713" cy="42575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ts val="1300"/>
              </a:lnSpc>
              <a:buClr>
                <a:schemeClr val="lt1"/>
              </a:buClr>
              <a:buSzPts val="275"/>
            </a:pPr>
            <a:r>
              <a:rPr lang="en-US" altLang="zh-TW" sz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Double insurance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428C5EA-B0F4-4CB9-8A46-F6A6B77A08A3}"/>
              </a:ext>
            </a:extLst>
          </p:cNvPr>
          <p:cNvSpPr/>
          <p:nvPr/>
        </p:nvSpPr>
        <p:spPr>
          <a:xfrm>
            <a:off x="7182500" y="2267448"/>
            <a:ext cx="15577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Notification history and test function</a:t>
            </a:r>
            <a:endParaRPr lang="zh-TW" altLang="en-US" sz="10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D7F19EE-F4B2-4865-90D6-B42835473148}"/>
              </a:ext>
            </a:extLst>
          </p:cNvPr>
          <p:cNvSpPr/>
          <p:nvPr/>
        </p:nvSpPr>
        <p:spPr>
          <a:xfrm>
            <a:off x="5522000" y="1850354"/>
            <a:ext cx="1291406" cy="42575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ts val="1300"/>
              </a:lnSpc>
              <a:buClr>
                <a:schemeClr val="lt1"/>
              </a:buClr>
              <a:buSzPts val="275"/>
            </a:pPr>
            <a:r>
              <a:rPr lang="en-US" altLang="zh-TW" sz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Multi-language support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F36BA8B-FED5-458B-9640-05A6E39D526C}"/>
              </a:ext>
            </a:extLst>
          </p:cNvPr>
          <p:cNvSpPr/>
          <p:nvPr/>
        </p:nvSpPr>
        <p:spPr>
          <a:xfrm>
            <a:off x="5444205" y="2205933"/>
            <a:ext cx="1557773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10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 </a:t>
            </a:r>
            <a:r>
              <a:rPr lang="en-US" altLang="zh-TW" sz="1000">
                <a:latin typeface="+mn-lt"/>
                <a:ea typeface="+mn-ea"/>
                <a:cs typeface="+mn-ea"/>
                <a:sym typeface="+mn-lt"/>
              </a:rPr>
              <a:t>Support 23 language &amp; composed by professionals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A93F5F56-A78F-439B-A78A-E0E5B1224F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6992" y="1254175"/>
            <a:ext cx="731501" cy="670544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B95757B4-9E32-421E-B347-C2B0CC47E3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1537" y="1181364"/>
            <a:ext cx="755204" cy="692271"/>
          </a:xfrm>
          <a:prstGeom prst="rect">
            <a:avLst/>
          </a:prstGeom>
        </p:spPr>
      </p:pic>
      <p:pic>
        <p:nvPicPr>
          <p:cNvPr id="28" name="圖形 27" hidden="1">
            <a:extLst>
              <a:ext uri="{FF2B5EF4-FFF2-40B4-BE49-F238E27FC236}">
                <a16:creationId xmlns:a16="http://schemas.microsoft.com/office/drawing/2014/main" id="{82FDAA3B-29F6-4B94-A64E-D2401A4C67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92007" y="1354239"/>
            <a:ext cx="443829" cy="530430"/>
          </a:xfrm>
          <a:prstGeom prst="rect">
            <a:avLst/>
          </a:prstGeom>
        </p:spPr>
      </p:pic>
      <p:pic>
        <p:nvPicPr>
          <p:cNvPr id="31" name="圖形 30" hidden="1">
            <a:extLst>
              <a:ext uri="{FF2B5EF4-FFF2-40B4-BE49-F238E27FC236}">
                <a16:creationId xmlns:a16="http://schemas.microsoft.com/office/drawing/2014/main" id="{C6B4D86C-C901-4537-8D0D-6A9EA0F7DF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70158" y="1388524"/>
            <a:ext cx="515775" cy="515775"/>
          </a:xfrm>
          <a:prstGeom prst="rect">
            <a:avLst/>
          </a:prstGeom>
        </p:spPr>
      </p:pic>
      <p:sp>
        <p:nvSpPr>
          <p:cNvPr id="32" name="矩形: 圓角 31" hidden="1">
            <a:extLst>
              <a:ext uri="{FF2B5EF4-FFF2-40B4-BE49-F238E27FC236}">
                <a16:creationId xmlns:a16="http://schemas.microsoft.com/office/drawing/2014/main" id="{1CF6FEAD-7F1F-4210-B027-D08EE7334317}"/>
              </a:ext>
            </a:extLst>
          </p:cNvPr>
          <p:cNvSpPr/>
          <p:nvPr/>
        </p:nvSpPr>
        <p:spPr>
          <a:xfrm>
            <a:off x="9144000" y="3215170"/>
            <a:ext cx="1457058" cy="1368871"/>
          </a:xfrm>
          <a:prstGeom prst="roundRect">
            <a:avLst>
              <a:gd name="adj" fmla="val 19881"/>
            </a:avLst>
          </a:prstGeom>
          <a:solidFill>
            <a:schemeClr val="tx1">
              <a:alpha val="77000"/>
            </a:schemeClr>
          </a:soli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grpSp>
        <p:nvGrpSpPr>
          <p:cNvPr id="2" name="群組 1" hidden="1">
            <a:extLst>
              <a:ext uri="{FF2B5EF4-FFF2-40B4-BE49-F238E27FC236}">
                <a16:creationId xmlns:a16="http://schemas.microsoft.com/office/drawing/2014/main" id="{6C102E6E-9089-454D-AE30-2E1D3D7C1420}"/>
              </a:ext>
            </a:extLst>
          </p:cNvPr>
          <p:cNvGrpSpPr/>
          <p:nvPr/>
        </p:nvGrpSpPr>
        <p:grpSpPr>
          <a:xfrm>
            <a:off x="788962" y="1303718"/>
            <a:ext cx="610643" cy="575416"/>
            <a:chOff x="1676114" y="1664338"/>
            <a:chExt cx="814191" cy="767221"/>
          </a:xfrm>
        </p:grpSpPr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A7F30841-EACD-45CD-916E-32C79F73D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676114" y="1677678"/>
              <a:ext cx="814191" cy="753881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3FDB3059-AA65-4AA9-B135-04F99F464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0992" y="1664338"/>
              <a:ext cx="647810" cy="593826"/>
            </a:xfrm>
            <a:prstGeom prst="rect">
              <a:avLst/>
            </a:prstGeom>
          </p:spPr>
        </p:pic>
      </p:grpSp>
      <p:pic>
        <p:nvPicPr>
          <p:cNvPr id="18" name="圖片 17" descr="一張含有 頭飾, 頭盔, 帽 的圖片&#10;&#10;自動產生的描述">
            <a:extLst>
              <a:ext uri="{FF2B5EF4-FFF2-40B4-BE49-F238E27FC236}">
                <a16:creationId xmlns:a16="http://schemas.microsoft.com/office/drawing/2014/main" id="{CEDDA3CB-1EBD-41C3-8D63-C742E177FD1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8436" y="400066"/>
            <a:ext cx="789699" cy="789698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D5248AD-37B3-479D-9B2C-720B12B54D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834" y="1279172"/>
            <a:ext cx="608129" cy="576122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3AD316BB-CF7D-4045-94B0-17BFE2DA8AE9}"/>
              </a:ext>
            </a:extLst>
          </p:cNvPr>
          <p:cNvPicPr>
            <a:picLocks noChangeAspect="1"/>
          </p:cNvPicPr>
          <p:nvPr/>
        </p:nvPicPr>
        <p:blipFill>
          <a:blip r:embed="rId15">
            <a:grayscl/>
          </a:blip>
          <a:stretch>
            <a:fillRect/>
          </a:stretch>
        </p:blipFill>
        <p:spPr>
          <a:xfrm>
            <a:off x="5952638" y="1277271"/>
            <a:ext cx="516681" cy="516681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F8EFF7F9-5CE9-4901-9939-F2A024C62280}"/>
              </a:ext>
            </a:extLst>
          </p:cNvPr>
          <p:cNvPicPr>
            <a:picLocks noChangeAspect="1"/>
          </p:cNvPicPr>
          <p:nvPr/>
        </p:nvPicPr>
        <p:blipFill>
          <a:blip r:embed="rId16">
            <a:grayscl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5713" y="1284348"/>
            <a:ext cx="443522" cy="53039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6C66A431-A31C-4F4B-922F-00108566213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201" y="2781309"/>
            <a:ext cx="4232565" cy="2380818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8C4A7FB-47FC-D949-8BC6-97B9EF7371A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5494" y="2770569"/>
            <a:ext cx="4216407" cy="2371729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61887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0E6EAC-55C0-504B-B6EF-0BF9EBE89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6873"/>
            <a:ext cx="9143999" cy="816119"/>
          </a:xfrm>
        </p:spPr>
        <p:txBody>
          <a:bodyPr>
            <a:noAutofit/>
          </a:bodyPr>
          <a:lstStyle/>
          <a:p>
            <a:r>
              <a:rPr lang="en-US" altLang="zh-TW" sz="2800" b="0" err="1">
                <a:latin typeface="+mn-lt"/>
                <a:ea typeface="+mn-ea"/>
                <a:cs typeface="+mn-ea"/>
                <a:sym typeface="+mn-lt"/>
              </a:rPr>
              <a:t>QuLog</a:t>
            </a:r>
            <a:r>
              <a:rPr lang="en-US" altLang="zh-TW" sz="2800" b="0">
                <a:latin typeface="+mn-lt"/>
                <a:ea typeface="+mn-ea"/>
                <a:cs typeface="+mn-ea"/>
                <a:sym typeface="+mn-lt"/>
              </a:rPr>
              <a:t> Center proactively analyze and </a:t>
            </a:r>
            <a:br>
              <a:rPr lang="en-US" altLang="zh-TW" sz="2800" b="0">
                <a:latin typeface="+mn-lt"/>
                <a:ea typeface="+mn-ea"/>
                <a:cs typeface="+mn-ea"/>
                <a:sym typeface="+mn-lt"/>
              </a:rPr>
            </a:br>
            <a:r>
              <a:rPr lang="en-US" altLang="zh-TW" sz="2800" b="0">
                <a:latin typeface="+mn-lt"/>
                <a:ea typeface="+mn-ea"/>
                <a:cs typeface="+mn-ea"/>
                <a:sym typeface="+mn-lt"/>
              </a:rPr>
              <a:t>monitor connections</a:t>
            </a:r>
            <a:endParaRPr kumimoji="1" lang="zh-TW" altLang="en-US" sz="2800" b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ADB4352F-D54A-904A-AEEE-7EBAE2CDA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" y="1524000"/>
            <a:ext cx="5949950" cy="3080117"/>
          </a:xfrm>
          <a:prstGeom prst="rect">
            <a:avLst/>
          </a:prstGeom>
          <a:effectLst>
            <a:outerShdw blurRad="431800" dist="368300" dir="5760000" sx="106000" sy="106000" algn="tr" rotWithShape="0">
              <a:prstClr val="black">
                <a:alpha val="34000"/>
              </a:prst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41156F-BB4D-4341-8ECB-CA1751F93281}"/>
              </a:ext>
            </a:extLst>
          </p:cNvPr>
          <p:cNvSpPr txBox="1">
            <a:spLocks/>
          </p:cNvSpPr>
          <p:nvPr/>
        </p:nvSpPr>
        <p:spPr>
          <a:xfrm>
            <a:off x="6251787" y="1422498"/>
            <a:ext cx="2545079" cy="34051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1" indent="-171450"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</a:pPr>
            <a:r>
              <a:rPr lang="en-US" altLang="zh-TW" sz="1100" b="1">
                <a:latin typeface="+mn-lt"/>
                <a:ea typeface="+mn-ea"/>
                <a:cs typeface="+mn-ea"/>
                <a:sym typeface="+mn-lt"/>
              </a:rPr>
              <a:t>Proactive analysis</a:t>
            </a:r>
          </a:p>
          <a:p>
            <a:pPr marL="171450" lvl="1" indent="-171450">
              <a:spcBef>
                <a:spcPts val="600"/>
              </a:spcBef>
              <a:buClr>
                <a:schemeClr val="tx1"/>
              </a:buClr>
            </a:pPr>
            <a:r>
              <a:rPr lang="en-US" altLang="zh-TW" sz="900">
                <a:latin typeface="+mn-lt"/>
                <a:ea typeface="+mn-ea"/>
                <a:cs typeface="+mn-ea"/>
                <a:sym typeface="+mn-lt"/>
              </a:rPr>
              <a:t>List the top 5 Applications for Error/Warning Logs</a:t>
            </a:r>
          </a:p>
          <a:p>
            <a:pPr marL="171450" lvl="1" indent="-171450">
              <a:spcBef>
                <a:spcPts val="600"/>
              </a:spcBef>
              <a:buClr>
                <a:schemeClr val="tx1"/>
              </a:buClr>
            </a:pPr>
            <a:r>
              <a:rPr lang="en-US" altLang="zh-TW" sz="900">
                <a:latin typeface="+mn-lt"/>
                <a:ea typeface="+mn-ea"/>
                <a:cs typeface="+mn-ea"/>
                <a:sym typeface="+mn-lt"/>
              </a:rPr>
              <a:t>System access statistics such as connection types and logged in IP</a:t>
            </a:r>
          </a:p>
          <a:p>
            <a:pPr marL="171450" lvl="1" indent="-171450"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</a:pPr>
            <a:r>
              <a:rPr lang="en-US" altLang="zh-TW" sz="1100" b="1">
                <a:latin typeface="+mn-lt"/>
                <a:ea typeface="+mn-ea"/>
                <a:cs typeface="+mn-ea"/>
                <a:sym typeface="+mn-lt"/>
              </a:rPr>
              <a:t>Quick filtering</a:t>
            </a:r>
          </a:p>
          <a:p>
            <a:pPr marL="171450" lvl="1" indent="-171450">
              <a:spcBef>
                <a:spcPts val="600"/>
              </a:spcBef>
              <a:buClr>
                <a:schemeClr val="tx1"/>
              </a:buClr>
            </a:pPr>
            <a:r>
              <a:rPr lang="en-US" altLang="zh-TW" sz="900">
                <a:latin typeface="+mn-lt"/>
                <a:ea typeface="+mn-ea"/>
                <a:cs typeface="+mn-ea"/>
                <a:sym typeface="+mn-lt"/>
              </a:rPr>
              <a:t>Categorize by APP name or date</a:t>
            </a:r>
          </a:p>
          <a:p>
            <a:pPr marL="171450" lvl="1" indent="-171450">
              <a:spcBef>
                <a:spcPts val="600"/>
              </a:spcBef>
              <a:buClr>
                <a:schemeClr val="tx1"/>
              </a:buClr>
            </a:pPr>
            <a:r>
              <a:rPr lang="en-US" altLang="zh-TW" sz="900">
                <a:latin typeface="+mn-lt"/>
                <a:ea typeface="+mn-ea"/>
                <a:cs typeface="+mn-ea"/>
                <a:sym typeface="+mn-lt"/>
              </a:rPr>
              <a:t>Customize labels/styles/flags for advanced search</a:t>
            </a:r>
          </a:p>
          <a:p>
            <a:pPr marL="171450" lvl="1" indent="-171450"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</a:pPr>
            <a:r>
              <a:rPr lang="en-US" altLang="zh-TW" sz="1100" b="1">
                <a:latin typeface="+mn-lt"/>
                <a:ea typeface="+mn-ea"/>
                <a:cs typeface="+mn-ea"/>
                <a:sym typeface="+mn-lt"/>
              </a:rPr>
              <a:t>Real-time monitoring</a:t>
            </a:r>
          </a:p>
          <a:p>
            <a:pPr marL="171450" lvl="1" indent="-171450">
              <a:spcBef>
                <a:spcPts val="600"/>
              </a:spcBef>
              <a:buClr>
                <a:schemeClr val="tx1"/>
              </a:buClr>
            </a:pPr>
            <a:r>
              <a:rPr lang="en-US" altLang="zh-TW" sz="900">
                <a:latin typeface="+mn-lt"/>
                <a:ea typeface="+mn-ea"/>
                <a:cs typeface="+mn-ea"/>
                <a:sym typeface="+mn-lt"/>
              </a:rPr>
              <a:t>View the online members and their connection types</a:t>
            </a:r>
          </a:p>
          <a:p>
            <a:pPr marL="171450" lvl="1" indent="-171450"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</a:pPr>
            <a:r>
              <a:rPr lang="en-US" altLang="zh-TW" sz="1100" b="1">
                <a:latin typeface="+mn-lt"/>
                <a:ea typeface="+mn-ea"/>
                <a:cs typeface="+mn-ea"/>
                <a:sym typeface="+mn-lt"/>
              </a:rPr>
              <a:t>Unified management</a:t>
            </a:r>
          </a:p>
          <a:p>
            <a:pPr marL="171450" lvl="1" indent="-171450">
              <a:spcBef>
                <a:spcPts val="600"/>
              </a:spcBef>
              <a:buClr>
                <a:schemeClr val="tx1"/>
              </a:buClr>
            </a:pPr>
            <a:r>
              <a:rPr lang="en-US" altLang="zh-TW" sz="900">
                <a:latin typeface="+mn-lt"/>
                <a:ea typeface="+mn-ea"/>
                <a:cs typeface="+mn-ea"/>
                <a:sym typeface="+mn-lt"/>
              </a:rPr>
              <a:t>Consolidate detailed local and remote NAS record files</a:t>
            </a:r>
          </a:p>
          <a:p>
            <a:pPr marL="171450" lvl="1" indent="-171450">
              <a:spcBef>
                <a:spcPts val="600"/>
              </a:spcBef>
              <a:buClr>
                <a:schemeClr val="tx1"/>
              </a:buClr>
            </a:pPr>
            <a:r>
              <a:rPr lang="en-US" altLang="zh-TW" sz="900">
                <a:latin typeface="+mn-lt"/>
                <a:ea typeface="+mn-ea"/>
                <a:cs typeface="+mn-ea"/>
                <a:sym typeface="+mn-lt"/>
              </a:rPr>
              <a:t>Set the size of the space for the record</a:t>
            </a:r>
          </a:p>
          <a:p>
            <a:pPr marL="171450" lvl="1" indent="-171450">
              <a:spcBef>
                <a:spcPts val="600"/>
              </a:spcBef>
              <a:buClr>
                <a:schemeClr val="tx1"/>
              </a:buClr>
            </a:pPr>
            <a:r>
              <a:rPr lang="en-US" altLang="zh-TW" sz="900">
                <a:latin typeface="+mn-lt"/>
                <a:ea typeface="+mn-ea"/>
                <a:cs typeface="+mn-ea"/>
                <a:sym typeface="+mn-lt"/>
              </a:rPr>
              <a:t>Send NAS log files to a standard Syslog server</a:t>
            </a:r>
          </a:p>
          <a:p>
            <a:pPr marL="171450" lvl="1" indent="-171450">
              <a:spcBef>
                <a:spcPts val="600"/>
              </a:spcBef>
              <a:buClr>
                <a:schemeClr val="tx1"/>
              </a:buClr>
            </a:pPr>
            <a:r>
              <a:rPr lang="en-US" altLang="zh-TW" sz="900">
                <a:latin typeface="+mn-lt"/>
                <a:ea typeface="+mn-ea"/>
                <a:cs typeface="+mn-ea"/>
                <a:sym typeface="+mn-lt"/>
              </a:rPr>
              <a:t>Notify specified notifications by Notification Center</a:t>
            </a:r>
            <a:endParaRPr lang="en-TW" altLang="zh-TW" sz="90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67291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61C3E0B5-2862-485F-9207-C05079EB5745}"/>
              </a:ext>
            </a:extLst>
          </p:cNvPr>
          <p:cNvSpPr/>
          <p:nvPr/>
        </p:nvSpPr>
        <p:spPr>
          <a:xfrm>
            <a:off x="4527185" y="2814703"/>
            <a:ext cx="2554025" cy="238201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B823B864-25E1-4AA8-B6A8-7EAA5E4AEB63}"/>
              </a:ext>
            </a:extLst>
          </p:cNvPr>
          <p:cNvSpPr/>
          <p:nvPr/>
        </p:nvSpPr>
        <p:spPr>
          <a:xfrm>
            <a:off x="112422" y="2742905"/>
            <a:ext cx="2554025" cy="238201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BDEB8879-8C88-430E-8D38-E6679226AE41}"/>
              </a:ext>
            </a:extLst>
          </p:cNvPr>
          <p:cNvSpPr/>
          <p:nvPr/>
        </p:nvSpPr>
        <p:spPr>
          <a:xfrm>
            <a:off x="4446086" y="1271262"/>
            <a:ext cx="2554025" cy="2084992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FB206419-D309-4AA7-B8F5-D83A305B029C}"/>
              </a:ext>
            </a:extLst>
          </p:cNvPr>
          <p:cNvSpPr/>
          <p:nvPr/>
        </p:nvSpPr>
        <p:spPr>
          <a:xfrm>
            <a:off x="31323" y="1199464"/>
            <a:ext cx="2554025" cy="2084992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5" name="Shape 317">
            <a:extLst>
              <a:ext uri="{FF2B5EF4-FFF2-40B4-BE49-F238E27FC236}">
                <a16:creationId xmlns:a16="http://schemas.microsoft.com/office/drawing/2014/main" id="{A4C7D6BF-DEB4-4138-BA8D-FFA49F171440}"/>
              </a:ext>
            </a:extLst>
          </p:cNvPr>
          <p:cNvSpPr/>
          <p:nvPr/>
        </p:nvSpPr>
        <p:spPr>
          <a:xfrm>
            <a:off x="499533" y="1509803"/>
            <a:ext cx="1550389" cy="1278726"/>
          </a:xfrm>
          <a:prstGeom prst="roundRect">
            <a:avLst>
              <a:gd name="adj" fmla="val 11472"/>
            </a:avLst>
          </a:prstGeom>
          <a:solidFill>
            <a:srgbClr val="E9F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pic>
        <p:nvPicPr>
          <p:cNvPr id="35" name="圖形 34">
            <a:extLst>
              <a:ext uri="{FF2B5EF4-FFF2-40B4-BE49-F238E27FC236}">
                <a16:creationId xmlns:a16="http://schemas.microsoft.com/office/drawing/2014/main" id="{DC08ACE5-1456-4F6D-9B14-1429667C8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573" y="1663127"/>
            <a:ext cx="1312308" cy="892755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44D9616F-D820-DF4D-ABCD-D2BE37A61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6566" y="92839"/>
            <a:ext cx="9143999" cy="816119"/>
          </a:xfrm>
        </p:spPr>
        <p:txBody>
          <a:bodyPr>
            <a:noAutofit/>
          </a:bodyPr>
          <a:lstStyle/>
          <a:p>
            <a:pPr>
              <a:lnSpc>
                <a:spcPts val="3300"/>
              </a:lnSpc>
            </a:pPr>
            <a:r>
              <a:rPr lang="en-US" altLang="zh-CN" sz="2800" b="0">
                <a:latin typeface="+mn-lt"/>
                <a:ea typeface="+mn-ea"/>
                <a:cs typeface="+mn-ea"/>
                <a:sym typeface="+mn-lt"/>
              </a:rPr>
              <a:t>Brand new surveillance app</a:t>
            </a:r>
            <a:r>
              <a:rPr lang="zh-CN" altLang="en-US" sz="2800" b="0">
                <a:latin typeface="+mn-lt"/>
                <a:ea typeface="+mn-ea"/>
                <a:cs typeface="+mn-ea"/>
                <a:sym typeface="+mn-lt"/>
              </a:rPr>
              <a:t>  </a:t>
            </a:r>
            <a:br>
              <a:rPr lang="en-US" altLang="zh-CN" sz="2800" b="0">
                <a:latin typeface="+mn-lt"/>
                <a:ea typeface="+mn-ea"/>
                <a:cs typeface="+mn-ea"/>
                <a:sym typeface="+mn-lt"/>
              </a:rPr>
            </a:br>
            <a:r>
              <a:rPr lang="zh-CN" altLang="en-US" sz="2800" b="0">
                <a:latin typeface="+mn-lt"/>
                <a:ea typeface="+mn-ea"/>
                <a:cs typeface="+mn-ea"/>
                <a:sym typeface="+mn-lt"/>
              </a:rPr>
              <a:t>QVR Elite</a:t>
            </a:r>
            <a:endParaRPr kumimoji="1" lang="zh-TW" altLang="en-US" sz="2800" b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Shape 317">
            <a:extLst>
              <a:ext uri="{FF2B5EF4-FFF2-40B4-BE49-F238E27FC236}">
                <a16:creationId xmlns:a16="http://schemas.microsoft.com/office/drawing/2014/main" id="{11A82D72-673A-488B-81F7-F86B91A6D525}"/>
              </a:ext>
            </a:extLst>
          </p:cNvPr>
          <p:cNvSpPr/>
          <p:nvPr/>
        </p:nvSpPr>
        <p:spPr>
          <a:xfrm>
            <a:off x="4754884" y="1509803"/>
            <a:ext cx="1550389" cy="1278726"/>
          </a:xfrm>
          <a:prstGeom prst="roundRect">
            <a:avLst>
              <a:gd name="adj" fmla="val 11472"/>
            </a:avLst>
          </a:prstGeom>
          <a:solidFill>
            <a:srgbClr val="E9F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19" name="Shape 317">
            <a:extLst>
              <a:ext uri="{FF2B5EF4-FFF2-40B4-BE49-F238E27FC236}">
                <a16:creationId xmlns:a16="http://schemas.microsoft.com/office/drawing/2014/main" id="{4D729828-AF9E-4461-B812-0CEA85E98FFD}"/>
              </a:ext>
            </a:extLst>
          </p:cNvPr>
          <p:cNvSpPr/>
          <p:nvPr/>
        </p:nvSpPr>
        <p:spPr>
          <a:xfrm>
            <a:off x="4754884" y="3168368"/>
            <a:ext cx="1550389" cy="1278726"/>
          </a:xfrm>
          <a:prstGeom prst="roundRect">
            <a:avLst>
              <a:gd name="adj" fmla="val 11472"/>
            </a:avLst>
          </a:prstGeom>
          <a:solidFill>
            <a:srgbClr val="E9F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A30FC826-FFCA-4A7E-892F-E09F746DBF5F}"/>
              </a:ext>
            </a:extLst>
          </p:cNvPr>
          <p:cNvSpPr txBox="1"/>
          <p:nvPr/>
        </p:nvSpPr>
        <p:spPr>
          <a:xfrm>
            <a:off x="2207677" y="1270880"/>
            <a:ext cx="223796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12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Channel License Type Unlimited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B663172A-53EA-4B7D-97AF-BD8E8120579A}"/>
              </a:ext>
            </a:extLst>
          </p:cNvPr>
          <p:cNvSpPr txBox="1"/>
          <p:nvPr/>
        </p:nvSpPr>
        <p:spPr>
          <a:xfrm>
            <a:off x="2207678" y="1708097"/>
            <a:ext cx="231906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5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QVR Elite is subscription-based, with monthly, yearly, and 3-year subscription plans. You can build a robust surveillance system with a low-cost monthly price of US $1.99 per channel. You can alter the subscription based on your needs to reach higher cost efficiency. </a:t>
            </a:r>
            <a:endParaRPr lang="zh-TW" altLang="en-US" sz="105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5986E632-0F7C-41D2-8B11-FBE7C6D3D5E4}"/>
              </a:ext>
            </a:extLst>
          </p:cNvPr>
          <p:cNvSpPr txBox="1"/>
          <p:nvPr/>
        </p:nvSpPr>
        <p:spPr>
          <a:xfrm>
            <a:off x="2206863" y="3370235"/>
            <a:ext cx="210857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b="1">
                <a:latin typeface="+mn-lt"/>
                <a:ea typeface="+mn-ea"/>
                <a:cs typeface="+mn-ea"/>
                <a:sym typeface="+mn-lt"/>
              </a:rPr>
              <a:t>Performance Evaluation</a:t>
            </a:r>
            <a:endParaRPr lang="zh-TW" altLang="zh-TW" sz="1200" b="1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E31B0388-D9A3-4C81-8DCB-C75254D8D4E1}"/>
              </a:ext>
            </a:extLst>
          </p:cNvPr>
          <p:cNvSpPr txBox="1"/>
          <p:nvPr/>
        </p:nvSpPr>
        <p:spPr>
          <a:xfrm>
            <a:off x="2206863" y="3665452"/>
            <a:ext cx="2223884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050">
                <a:latin typeface="+mn-lt"/>
                <a:ea typeface="+mn-ea"/>
                <a:cs typeface="+mn-ea"/>
                <a:sym typeface="+mn-lt"/>
              </a:rPr>
              <a:t>At initial version, max recording channel is 1</a:t>
            </a:r>
            <a:r>
              <a:rPr lang="en-US" altLang="zh-TW" sz="1050">
                <a:latin typeface="+mn-lt"/>
                <a:ea typeface="+mn-ea"/>
                <a:cs typeface="+mn-ea"/>
                <a:sym typeface="+mn-lt"/>
              </a:rPr>
              <a:t>28 channels, the next version we will increase it to 192 channels.</a:t>
            </a:r>
            <a:endParaRPr lang="zh-TW" altLang="en-US" sz="105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6BEA5D66-39BC-4352-A81B-ED0602EA82AF}"/>
              </a:ext>
            </a:extLst>
          </p:cNvPr>
          <p:cNvSpPr txBox="1"/>
          <p:nvPr/>
        </p:nvSpPr>
        <p:spPr>
          <a:xfrm>
            <a:off x="6477554" y="1297816"/>
            <a:ext cx="210857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b="1">
                <a:latin typeface="+mn-lt"/>
                <a:ea typeface="+mn-ea"/>
                <a:cs typeface="+mn-ea"/>
                <a:sym typeface="+mn-lt"/>
              </a:rPr>
              <a:t>QVR Pro Client 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A96D5C72-212C-42BC-BC6D-B22973ACE89E}"/>
              </a:ext>
            </a:extLst>
          </p:cNvPr>
          <p:cNvSpPr txBox="1"/>
          <p:nvPr/>
        </p:nvSpPr>
        <p:spPr>
          <a:xfrm>
            <a:off x="6498538" y="1626170"/>
            <a:ext cx="2260046" cy="12931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lnSpc>
                <a:spcPts val="15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050">
                <a:latin typeface="+mn-lt"/>
                <a:ea typeface="+mn-ea"/>
                <a:cs typeface="+mn-ea"/>
                <a:sym typeface="+mn-lt"/>
              </a:rPr>
              <a:t>S</a:t>
            </a:r>
            <a:r>
              <a:rPr lang="zh-TW" altLang="en-US" sz="1050">
                <a:latin typeface="+mn-lt"/>
                <a:ea typeface="+mn-ea"/>
                <a:cs typeface="+mn-ea"/>
                <a:sym typeface="+mn-lt"/>
              </a:rPr>
              <a:t>upported by the QVR Pro Client same as QVR Pro's client</a:t>
            </a:r>
            <a:endParaRPr lang="en-US" altLang="zh-TW" sz="1050">
              <a:latin typeface="+mn-lt"/>
              <a:ea typeface="+mn-ea"/>
              <a:cs typeface="+mn-ea"/>
              <a:sym typeface="+mn-lt"/>
            </a:endParaRPr>
          </a:p>
          <a:p>
            <a:pPr marL="171450" indent="-171450">
              <a:lnSpc>
                <a:spcPts val="15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050">
                <a:latin typeface="+mn-lt"/>
                <a:ea typeface="+mn-ea"/>
                <a:cs typeface="+mn-ea"/>
                <a:sym typeface="+mn-lt"/>
              </a:rPr>
              <a:t>Same features include </a:t>
            </a:r>
            <a:r>
              <a:rPr lang="zh-TW" altLang="en-US" sz="1050">
                <a:latin typeface="+mn-lt"/>
                <a:ea typeface="+mn-ea"/>
                <a:cs typeface="+mn-ea"/>
                <a:sym typeface="+mn-lt"/>
              </a:rPr>
              <a:t>Dynamic View Layout, Live and Playback at the same time, </a:t>
            </a:r>
            <a:r>
              <a:rPr lang="en-US" altLang="zh-TW" sz="1050">
                <a:latin typeface="+mn-lt"/>
                <a:ea typeface="+mn-ea"/>
                <a:cs typeface="+mn-ea"/>
                <a:sym typeface="+mn-lt"/>
              </a:rPr>
              <a:t>and </a:t>
            </a:r>
            <a:r>
              <a:rPr lang="zh-TW" altLang="en-US" sz="1050">
                <a:latin typeface="+mn-lt"/>
                <a:ea typeface="+mn-ea"/>
                <a:cs typeface="+mn-ea"/>
                <a:sym typeface="+mn-lt"/>
              </a:rPr>
              <a:t>e-map event display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900D4955-9342-48E9-9707-1417F5ADF7CB}"/>
              </a:ext>
            </a:extLst>
          </p:cNvPr>
          <p:cNvSpPr txBox="1"/>
          <p:nvPr/>
        </p:nvSpPr>
        <p:spPr>
          <a:xfrm>
            <a:off x="6477554" y="3211729"/>
            <a:ext cx="210857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b="1">
                <a:latin typeface="+mn-lt"/>
                <a:ea typeface="+mn-ea"/>
                <a:cs typeface="+mn-ea"/>
                <a:sym typeface="+mn-lt"/>
              </a:rPr>
              <a:t>Standard</a:t>
            </a:r>
            <a:r>
              <a:rPr lang="zh-TW" altLang="en-US" sz="1200" b="1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200" b="1">
                <a:latin typeface="+mn-lt"/>
                <a:ea typeface="+mn-ea"/>
                <a:cs typeface="+mn-ea"/>
                <a:sym typeface="+mn-lt"/>
              </a:rPr>
              <a:t>MP4</a:t>
            </a:r>
            <a:r>
              <a:rPr lang="zh-TW" altLang="en-US" sz="1200" b="1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200" b="1">
                <a:latin typeface="+mn-lt"/>
                <a:ea typeface="+mn-ea"/>
                <a:cs typeface="+mn-ea"/>
                <a:sym typeface="+mn-lt"/>
              </a:rPr>
              <a:t>file</a:t>
            </a:r>
            <a:r>
              <a:rPr lang="zh-TW" altLang="en-US" sz="1200" b="1">
                <a:latin typeface="+mn-lt"/>
                <a:ea typeface="+mn-ea"/>
                <a:cs typeface="+mn-ea"/>
                <a:sym typeface="+mn-lt"/>
              </a:rPr>
              <a:t> </a:t>
            </a:r>
            <a:endParaRPr lang="zh-TW" altLang="zh-TW" sz="1200" b="1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8CA74603-9ECC-4C6D-A3C1-50BF0043C249}"/>
              </a:ext>
            </a:extLst>
          </p:cNvPr>
          <p:cNvSpPr txBox="1"/>
          <p:nvPr/>
        </p:nvSpPr>
        <p:spPr>
          <a:xfrm>
            <a:off x="6522781" y="3503870"/>
            <a:ext cx="2234866" cy="11008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lnSpc>
                <a:spcPts val="15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050">
                <a:latin typeface="+mn-lt"/>
                <a:ea typeface="+mn-ea"/>
                <a:cs typeface="+mn-ea"/>
                <a:sym typeface="+mn-lt"/>
              </a:rPr>
              <a:t>Supported by both </a:t>
            </a:r>
            <a:r>
              <a:rPr lang="en-US" altLang="zh-TW" sz="1050" err="1">
                <a:latin typeface="+mn-lt"/>
                <a:ea typeface="+mn-ea"/>
                <a:cs typeface="+mn-ea"/>
                <a:sym typeface="+mn-lt"/>
              </a:rPr>
              <a:t>QuTS</a:t>
            </a:r>
            <a:r>
              <a:rPr lang="en-US" altLang="zh-TW" sz="1050">
                <a:latin typeface="+mn-lt"/>
                <a:ea typeface="+mn-ea"/>
                <a:cs typeface="+mn-ea"/>
                <a:sym typeface="+mn-lt"/>
              </a:rPr>
              <a:t> hero and</a:t>
            </a:r>
            <a:r>
              <a:rPr lang="zh-TW" altLang="en-US" sz="105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050">
                <a:latin typeface="+mn-lt"/>
                <a:ea typeface="+mn-ea"/>
                <a:cs typeface="+mn-ea"/>
                <a:sym typeface="+mn-lt"/>
              </a:rPr>
              <a:t>QTS</a:t>
            </a:r>
          </a:p>
          <a:p>
            <a:pPr marL="171450" indent="-171450">
              <a:lnSpc>
                <a:spcPts val="15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1050">
                <a:latin typeface="+mn-lt"/>
                <a:ea typeface="+mn-ea"/>
                <a:cs typeface="+mn-ea"/>
                <a:sym typeface="+mn-lt"/>
              </a:rPr>
              <a:t>Record standard MP4 format, allowing for smooth playback on all devices</a:t>
            </a:r>
            <a:endParaRPr lang="zh-TW" altLang="en-US" sz="105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7" name="圖形 36">
            <a:extLst>
              <a:ext uri="{FF2B5EF4-FFF2-40B4-BE49-F238E27FC236}">
                <a16:creationId xmlns:a16="http://schemas.microsoft.com/office/drawing/2014/main" id="{1FE0D44A-3F49-4C11-A1D6-E4C21EF662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36189" y="3247367"/>
            <a:ext cx="1111559" cy="997900"/>
          </a:xfrm>
          <a:prstGeom prst="rect">
            <a:avLst/>
          </a:prstGeom>
        </p:spPr>
      </p:pic>
      <p:pic>
        <p:nvPicPr>
          <p:cNvPr id="38" name="圖形 37">
            <a:extLst>
              <a:ext uri="{FF2B5EF4-FFF2-40B4-BE49-F238E27FC236}">
                <a16:creationId xmlns:a16="http://schemas.microsoft.com/office/drawing/2014/main" id="{8160CC4C-2FFF-47BA-A28D-8883FAA7C4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42170" y="1696826"/>
            <a:ext cx="1402054" cy="875193"/>
          </a:xfrm>
          <a:prstGeom prst="rect">
            <a:avLst/>
          </a:prstGeom>
        </p:spPr>
      </p:pic>
      <p:pic>
        <p:nvPicPr>
          <p:cNvPr id="4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ADBE9D5-93B9-41C5-AF69-448CA83603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9658" y="400066"/>
            <a:ext cx="813409" cy="789698"/>
          </a:xfrm>
          <a:prstGeom prst="rect">
            <a:avLst/>
          </a:prstGeom>
        </p:spPr>
      </p:pic>
      <p:sp>
        <p:nvSpPr>
          <p:cNvPr id="16" name="Shape 317">
            <a:extLst>
              <a:ext uri="{FF2B5EF4-FFF2-40B4-BE49-F238E27FC236}">
                <a16:creationId xmlns:a16="http://schemas.microsoft.com/office/drawing/2014/main" id="{C036EA3D-7C7F-4DFE-859F-C495D8CC4741}"/>
              </a:ext>
            </a:extLst>
          </p:cNvPr>
          <p:cNvSpPr/>
          <p:nvPr/>
        </p:nvSpPr>
        <p:spPr>
          <a:xfrm>
            <a:off x="499533" y="3168368"/>
            <a:ext cx="1550389" cy="1278726"/>
          </a:xfrm>
          <a:prstGeom prst="roundRect">
            <a:avLst>
              <a:gd name="adj" fmla="val 11472"/>
            </a:avLst>
          </a:prstGeom>
          <a:solidFill>
            <a:srgbClr val="E9F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63A13717-C685-4D4B-8E12-4C72CE7239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4504" y="3431652"/>
            <a:ext cx="1307665" cy="77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981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 descr="一張含有 標誌, 時鐘, 儀錶, 街道 的圖片&#10;&#10;自動產生的描述">
            <a:extLst>
              <a:ext uri="{FF2B5EF4-FFF2-40B4-BE49-F238E27FC236}">
                <a16:creationId xmlns:a16="http://schemas.microsoft.com/office/drawing/2014/main" id="{F1F79EA1-1209-324B-BD43-34B2012FB4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335" y="2611519"/>
            <a:ext cx="900000" cy="900000"/>
          </a:xfrm>
          <a:prstGeom prst="roundRect">
            <a:avLst>
              <a:gd name="adj" fmla="val 10475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4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304800" dist="127000" dir="2700000" algn="tl" rotWithShape="0">
              <a:prstClr val="black">
                <a:alpha val="21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8B430EE-0A1F-9745-A555-53DEE177E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050" y="76779"/>
            <a:ext cx="6819900" cy="1033922"/>
          </a:xfrm>
        </p:spPr>
        <p:txBody>
          <a:bodyPr>
            <a:noAutofit/>
          </a:bodyPr>
          <a:lstStyle/>
          <a:p>
            <a:pPr>
              <a:lnSpc>
                <a:spcPts val="3600"/>
              </a:lnSpc>
            </a:pPr>
            <a:r>
              <a:rPr lang="en-US" altLang="zh-TW" sz="3200">
                <a:latin typeface="+mn-lt"/>
                <a:ea typeface="+mn-ea"/>
                <a:cs typeface="+mn-ea"/>
                <a:sym typeface="+mn-lt"/>
              </a:rPr>
              <a:t>High-performance multimedia streaming platform</a:t>
            </a:r>
            <a:endParaRPr kumimoji="1" lang="zh-TW" altLang="en-US" sz="32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圖片 4" descr="Cinema28_512.png">
            <a:extLst>
              <a:ext uri="{FF2B5EF4-FFF2-40B4-BE49-F238E27FC236}">
                <a16:creationId xmlns:a16="http://schemas.microsoft.com/office/drawing/2014/main" id="{EDCBDE68-4770-1E4F-A12B-DD205021F0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059" y="3832701"/>
            <a:ext cx="900000" cy="900000"/>
          </a:xfrm>
          <a:prstGeom prst="rect">
            <a:avLst/>
          </a:prstGeom>
          <a:effectLst>
            <a:outerShdw blurRad="304800" dist="127000" dir="2700000" algn="tl" rotWithShape="0">
              <a:prstClr val="black">
                <a:alpha val="21000"/>
              </a:prstClr>
            </a:outerShdw>
          </a:effectLst>
        </p:spPr>
      </p:pic>
      <p:sp>
        <p:nvSpPr>
          <p:cNvPr id="6" name="TextBox 16">
            <a:extLst>
              <a:ext uri="{FF2B5EF4-FFF2-40B4-BE49-F238E27FC236}">
                <a16:creationId xmlns:a16="http://schemas.microsoft.com/office/drawing/2014/main" id="{BE61B41B-C17F-3A4E-BF4B-C8DDF5AFB85F}"/>
              </a:ext>
            </a:extLst>
          </p:cNvPr>
          <p:cNvSpPr txBox="1"/>
          <p:nvPr/>
        </p:nvSpPr>
        <p:spPr>
          <a:xfrm>
            <a:off x="5769531" y="1632449"/>
            <a:ext cx="3058783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6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Plex Server </a:t>
            </a:r>
            <a:r>
              <a:rPr lang="en-US" altLang="zh-TW" sz="16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media</a:t>
            </a:r>
            <a:r>
              <a:rPr lang="en-US" altLang="zh-TW" sz="16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6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streaming</a:t>
            </a:r>
            <a:endParaRPr lang="en-US" altLang="en-US" sz="1600" b="1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4F99A8CB-6BC8-814F-B1E0-2375EC32FA8D}"/>
              </a:ext>
            </a:extLst>
          </p:cNvPr>
          <p:cNvSpPr txBox="1"/>
          <p:nvPr/>
        </p:nvSpPr>
        <p:spPr>
          <a:xfrm>
            <a:off x="1611183" y="3976195"/>
            <a:ext cx="280308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600" b="1">
                <a:latin typeface="+mn-lt"/>
                <a:ea typeface="+mn-ea"/>
                <a:cs typeface="+mn-ea"/>
                <a:sym typeface="+mn-lt"/>
              </a:rPr>
              <a:t>Use Cinema28 for </a:t>
            </a:r>
          </a:p>
          <a:p>
            <a:r>
              <a:rPr lang="en-US" altLang="zh-CN" sz="1600" b="1">
                <a:latin typeface="+mn-lt"/>
                <a:ea typeface="+mn-ea"/>
                <a:cs typeface="+mn-ea"/>
                <a:sym typeface="+mn-lt"/>
              </a:rPr>
              <a:t>multi-room streaming</a:t>
            </a:r>
            <a:endParaRPr lang="en-US" altLang="en-US" sz="1600" b="1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AFB9DF32-8548-4D48-A48B-45277B532DC1}"/>
              </a:ext>
            </a:extLst>
          </p:cNvPr>
          <p:cNvSpPr txBox="1"/>
          <p:nvPr/>
        </p:nvSpPr>
        <p:spPr>
          <a:xfrm>
            <a:off x="1611183" y="1566743"/>
            <a:ext cx="307239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b="1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QuMagie</a:t>
            </a:r>
            <a:r>
              <a:rPr lang="en-US" altLang="zh-TW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AI smart photo albums and auto classification</a:t>
            </a:r>
          </a:p>
        </p:txBody>
      </p:sp>
      <p:pic>
        <p:nvPicPr>
          <p:cNvPr id="12" name="Shape 328">
            <a:extLst>
              <a:ext uri="{FF2B5EF4-FFF2-40B4-BE49-F238E27FC236}">
                <a16:creationId xmlns:a16="http://schemas.microsoft.com/office/drawing/2014/main" id="{0ABDEA6E-FFA2-1042-B82C-ABB12D1FD8BE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8487" y="1370409"/>
            <a:ext cx="900000" cy="900000"/>
          </a:xfrm>
          <a:prstGeom prst="rect">
            <a:avLst/>
          </a:prstGeom>
          <a:noFill/>
          <a:ln>
            <a:noFill/>
          </a:ln>
          <a:effectLst>
            <a:outerShdw blurRad="304800" dist="114300" dir="4320000" algn="tl" rotWithShape="0">
              <a:prstClr val="black">
                <a:alpha val="30000"/>
              </a:prstClr>
            </a:outerShdw>
          </a:effectLst>
        </p:spPr>
      </p:pic>
      <p:sp>
        <p:nvSpPr>
          <p:cNvPr id="14" name="TextBox 11">
            <a:extLst>
              <a:ext uri="{FF2B5EF4-FFF2-40B4-BE49-F238E27FC236}">
                <a16:creationId xmlns:a16="http://schemas.microsoft.com/office/drawing/2014/main" id="{E0A7F077-8E23-CD48-B53E-F1554CBE639C}"/>
              </a:ext>
            </a:extLst>
          </p:cNvPr>
          <p:cNvSpPr txBox="1"/>
          <p:nvPr/>
        </p:nvSpPr>
        <p:spPr>
          <a:xfrm>
            <a:off x="1602426" y="2770253"/>
            <a:ext cx="3337773" cy="63305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TW" sz="16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CAYIN </a:t>
            </a:r>
            <a:r>
              <a:rPr lang="en-US" altLang="zh-TW" sz="1600" b="1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MediaSign</a:t>
            </a:r>
            <a:r>
              <a:rPr lang="en-US" altLang="zh-TW" sz="16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Player</a:t>
            </a:r>
          </a:p>
          <a:p>
            <a:pPr>
              <a:lnSpc>
                <a:spcPts val="2200"/>
              </a:lnSpc>
            </a:pPr>
            <a:r>
              <a:rPr lang="en-US" altLang="zh-TW" sz="16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HEVC (H.265) video transcoding</a:t>
            </a:r>
          </a:p>
        </p:txBody>
      </p:sp>
      <p:pic>
        <p:nvPicPr>
          <p:cNvPr id="21" name="圖形 20">
            <a:extLst>
              <a:ext uri="{FF2B5EF4-FFF2-40B4-BE49-F238E27FC236}">
                <a16:creationId xmlns:a16="http://schemas.microsoft.com/office/drawing/2014/main" id="{1760FD05-5EAD-4B68-8A4D-88D7C3216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78436" y="2441255"/>
            <a:ext cx="2937898" cy="2431068"/>
          </a:xfrm>
          <a:prstGeom prst="rect">
            <a:avLst/>
          </a:prstGeom>
          <a:effectLst>
            <a:outerShdw blurRad="304800" dist="114300" dir="4320000" algn="tl" rotWithShape="0">
              <a:prstClr val="black">
                <a:alpha val="19000"/>
              </a:prstClr>
            </a:outerShdw>
          </a:effectLst>
        </p:spPr>
      </p:pic>
      <p:pic>
        <p:nvPicPr>
          <p:cNvPr id="17" name="圖片 14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693D361E-FD8B-8040-B727-28B8BD1364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380" y="1379723"/>
            <a:ext cx="948759" cy="948759"/>
          </a:xfrm>
          <a:prstGeom prst="rect">
            <a:avLst/>
          </a:prstGeom>
          <a:effectLst>
            <a:outerShdw blurRad="304800" dist="127000" dir="2700000" algn="tl" rotWithShape="0">
              <a:prstClr val="black">
                <a:alpha val="21000"/>
              </a:prstClr>
            </a:outerShdw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D7A8203F-1DCF-CE44-ADFF-42921061BB41}"/>
              </a:ext>
            </a:extLst>
          </p:cNvPr>
          <p:cNvSpPr txBox="1"/>
          <p:nvPr/>
        </p:nvSpPr>
        <p:spPr>
          <a:xfrm>
            <a:off x="5769531" y="1921436"/>
            <a:ext cx="212109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>
                <a:latin typeface="+mn-lt"/>
                <a:ea typeface="+mn-ea"/>
                <a:cs typeface="+mn-ea"/>
                <a:sym typeface="+mn-lt"/>
              </a:rPr>
              <a:t>*Transcoding will support in Aug/2021</a:t>
            </a:r>
            <a:endParaRPr kumimoji="1" lang="zh-TW" altLang="en-US" sz="90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62687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C3838BC0-FB4D-40FE-88BB-1B7A0A639182}"/>
              </a:ext>
            </a:extLst>
          </p:cNvPr>
          <p:cNvSpPr/>
          <p:nvPr/>
        </p:nvSpPr>
        <p:spPr>
          <a:xfrm>
            <a:off x="4817769" y="2957197"/>
            <a:ext cx="40407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ZFS-based </a:t>
            </a:r>
            <a:r>
              <a:rPr lang="en-US" altLang="zh-TW" sz="2800" b="1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QuTS</a:t>
            </a:r>
            <a:r>
              <a:rPr lang="en-US" altLang="zh-TW" sz="28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hero</a:t>
            </a: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D63D8475-BF9A-4F42-B2DA-32656B7A887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930190" y="1568981"/>
            <a:ext cx="3815877" cy="8810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3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Enterprise-level OS</a:t>
            </a:r>
            <a:endParaRPr lang="zh-TW" altLang="en-US" sz="32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96D3F880-849A-448E-A549-4297C10A666B}"/>
              </a:ext>
            </a:extLst>
          </p:cNvPr>
          <p:cNvCxnSpPr>
            <a:cxnSpLocks/>
          </p:cNvCxnSpPr>
          <p:nvPr/>
        </p:nvCxnSpPr>
        <p:spPr>
          <a:xfrm>
            <a:off x="5141857" y="2526244"/>
            <a:ext cx="3203786" cy="0"/>
          </a:xfrm>
          <a:prstGeom prst="line">
            <a:avLst/>
          </a:prstGeom>
          <a:ln w="25400">
            <a:solidFill>
              <a:srgbClr val="A3FB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24727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62DD20B1-DAA2-42D8-AEE6-A7F9470764AB}"/>
              </a:ext>
            </a:extLst>
          </p:cNvPr>
          <p:cNvSpPr/>
          <p:nvPr/>
        </p:nvSpPr>
        <p:spPr>
          <a:xfrm>
            <a:off x="477047" y="2407844"/>
            <a:ext cx="2103503" cy="1553090"/>
          </a:xfrm>
          <a:prstGeom prst="roundRect">
            <a:avLst>
              <a:gd name="adj" fmla="val 2988"/>
            </a:avLst>
          </a:prstGeom>
          <a:gradFill>
            <a:gsLst>
              <a:gs pos="5000">
                <a:srgbClr val="0050A1"/>
              </a:gs>
              <a:gs pos="100000">
                <a:srgbClr val="031B71">
                  <a:alpha val="50000"/>
                </a:srgbClr>
              </a:gs>
            </a:gsLst>
            <a:lin ang="5400000" scaled="0"/>
          </a:gradFill>
          <a:ln w="38100" cmpd="dbl">
            <a:solidFill>
              <a:srgbClr val="C5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591">
              <a:cs typeface="+mn-ea"/>
              <a:sym typeface="+mn-lt"/>
            </a:endParaRPr>
          </a:p>
        </p:txBody>
      </p: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13668385-23D5-4793-BDB3-F321450D39A0}"/>
              </a:ext>
            </a:extLst>
          </p:cNvPr>
          <p:cNvSpPr/>
          <p:nvPr/>
        </p:nvSpPr>
        <p:spPr>
          <a:xfrm>
            <a:off x="477047" y="1444246"/>
            <a:ext cx="2103503" cy="852388"/>
          </a:xfrm>
          <a:prstGeom prst="roundRect">
            <a:avLst>
              <a:gd name="adj" fmla="val 2988"/>
            </a:avLst>
          </a:prstGeom>
          <a:gradFill>
            <a:gsLst>
              <a:gs pos="5000">
                <a:srgbClr val="0050A1"/>
              </a:gs>
              <a:gs pos="100000">
                <a:srgbClr val="031B71">
                  <a:alpha val="50000"/>
                </a:srgbClr>
              </a:gs>
            </a:gsLst>
            <a:lin ang="5400000" scaled="0"/>
          </a:gradFill>
          <a:ln w="38100" cmpd="dbl">
            <a:solidFill>
              <a:srgbClr val="C5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591">
              <a:cs typeface="+mn-ea"/>
              <a:sym typeface="+mn-lt"/>
            </a:endParaRPr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31D57431-6447-463D-A5E1-C1D87B96D35D}"/>
              </a:ext>
            </a:extLst>
          </p:cNvPr>
          <p:cNvGrpSpPr/>
          <p:nvPr/>
        </p:nvGrpSpPr>
        <p:grpSpPr>
          <a:xfrm>
            <a:off x="2512209" y="2084587"/>
            <a:ext cx="2175152" cy="1397705"/>
            <a:chOff x="2777649" y="1648820"/>
            <a:chExt cx="2384666" cy="1532335"/>
          </a:xfrm>
        </p:grpSpPr>
        <p:pic>
          <p:nvPicPr>
            <p:cNvPr id="46" name="Google Shape;465;p24">
              <a:extLst>
                <a:ext uri="{FF2B5EF4-FFF2-40B4-BE49-F238E27FC236}">
                  <a16:creationId xmlns:a16="http://schemas.microsoft.com/office/drawing/2014/main" id="{1CC464FD-9795-4604-A396-0DB13222BB1B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7649" y="1648820"/>
              <a:ext cx="2384666" cy="15323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419;p23">
              <a:extLst>
                <a:ext uri="{FF2B5EF4-FFF2-40B4-BE49-F238E27FC236}">
                  <a16:creationId xmlns:a16="http://schemas.microsoft.com/office/drawing/2014/main" id="{F65E2B76-55ED-48DD-B7E4-58A6400ABC24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52421" y="1732568"/>
              <a:ext cx="1635125" cy="1049643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</p:pic>
      </p:grpSp>
      <p:sp>
        <p:nvSpPr>
          <p:cNvPr id="48" name="手繪多邊形: 圖案 47">
            <a:extLst>
              <a:ext uri="{FF2B5EF4-FFF2-40B4-BE49-F238E27FC236}">
                <a16:creationId xmlns:a16="http://schemas.microsoft.com/office/drawing/2014/main" id="{6BBE9C99-CEEF-4429-A19E-8E6CDFFAF732}"/>
              </a:ext>
            </a:extLst>
          </p:cNvPr>
          <p:cNvSpPr/>
          <p:nvPr/>
        </p:nvSpPr>
        <p:spPr>
          <a:xfrm>
            <a:off x="2821331" y="1399649"/>
            <a:ext cx="5802466" cy="1619809"/>
          </a:xfrm>
          <a:custGeom>
            <a:avLst/>
            <a:gdLst>
              <a:gd name="connsiteX0" fmla="*/ 743712 w 3182112"/>
              <a:gd name="connsiteY0" fmla="*/ 621792 h 682752"/>
              <a:gd name="connsiteX1" fmla="*/ 0 w 3182112"/>
              <a:gd name="connsiteY1" fmla="*/ 0 h 682752"/>
              <a:gd name="connsiteX2" fmla="*/ 3182112 w 3182112"/>
              <a:gd name="connsiteY2" fmla="*/ 0 h 682752"/>
              <a:gd name="connsiteX3" fmla="*/ 2304288 w 3182112"/>
              <a:gd name="connsiteY3" fmla="*/ 658368 h 682752"/>
              <a:gd name="connsiteX4" fmla="*/ 804672 w 3182112"/>
              <a:gd name="connsiteY4" fmla="*/ 682752 h 682752"/>
              <a:gd name="connsiteX0" fmla="*/ 0 w 2438400"/>
              <a:gd name="connsiteY0" fmla="*/ 1626727 h 1687687"/>
              <a:gd name="connsiteX1" fmla="*/ 415131 w 2438400"/>
              <a:gd name="connsiteY1" fmla="*/ 0 h 1687687"/>
              <a:gd name="connsiteX2" fmla="*/ 2438400 w 2438400"/>
              <a:gd name="connsiteY2" fmla="*/ 1004935 h 1687687"/>
              <a:gd name="connsiteX3" fmla="*/ 1560576 w 2438400"/>
              <a:gd name="connsiteY3" fmla="*/ 1663303 h 1687687"/>
              <a:gd name="connsiteX4" fmla="*/ 60960 w 2438400"/>
              <a:gd name="connsiteY4" fmla="*/ 1687687 h 1687687"/>
              <a:gd name="connsiteX0" fmla="*/ 0 w 5389829"/>
              <a:gd name="connsiteY0" fmla="*/ 1626727 h 1687687"/>
              <a:gd name="connsiteX1" fmla="*/ 415131 w 5389829"/>
              <a:gd name="connsiteY1" fmla="*/ 0 h 1687687"/>
              <a:gd name="connsiteX2" fmla="*/ 5389829 w 5389829"/>
              <a:gd name="connsiteY2" fmla="*/ 1312753 h 1687687"/>
              <a:gd name="connsiteX3" fmla="*/ 1560576 w 5389829"/>
              <a:gd name="connsiteY3" fmla="*/ 1663303 h 1687687"/>
              <a:gd name="connsiteX4" fmla="*/ 60960 w 5389829"/>
              <a:gd name="connsiteY4" fmla="*/ 1687687 h 1687687"/>
              <a:gd name="connsiteX0" fmla="*/ 0 w 5389829"/>
              <a:gd name="connsiteY0" fmla="*/ 1626727 h 1863957"/>
              <a:gd name="connsiteX1" fmla="*/ 415131 w 5389829"/>
              <a:gd name="connsiteY1" fmla="*/ 0 h 1863957"/>
              <a:gd name="connsiteX2" fmla="*/ 5389829 w 5389829"/>
              <a:gd name="connsiteY2" fmla="*/ 1312753 h 1863957"/>
              <a:gd name="connsiteX3" fmla="*/ 1560576 w 5389829"/>
              <a:gd name="connsiteY3" fmla="*/ 1663303 h 1863957"/>
              <a:gd name="connsiteX4" fmla="*/ 512652 w 5389829"/>
              <a:gd name="connsiteY4" fmla="*/ 1863957 h 1863957"/>
              <a:gd name="connsiteX0" fmla="*/ 0 w 5389829"/>
              <a:gd name="connsiteY0" fmla="*/ 1626727 h 2114994"/>
              <a:gd name="connsiteX1" fmla="*/ 415131 w 5389829"/>
              <a:gd name="connsiteY1" fmla="*/ 0 h 2114994"/>
              <a:gd name="connsiteX2" fmla="*/ 5389829 w 5389829"/>
              <a:gd name="connsiteY2" fmla="*/ 1312753 h 2114994"/>
              <a:gd name="connsiteX3" fmla="*/ 1549559 w 5389829"/>
              <a:gd name="connsiteY3" fmla="*/ 2114994 h 2114994"/>
              <a:gd name="connsiteX4" fmla="*/ 512652 w 5389829"/>
              <a:gd name="connsiteY4" fmla="*/ 1863957 h 2114994"/>
              <a:gd name="connsiteX0" fmla="*/ 38191 w 5428020"/>
              <a:gd name="connsiteY0" fmla="*/ 1626727 h 2139379"/>
              <a:gd name="connsiteX1" fmla="*/ 453322 w 5428020"/>
              <a:gd name="connsiteY1" fmla="*/ 0 h 2139379"/>
              <a:gd name="connsiteX2" fmla="*/ 5428020 w 5428020"/>
              <a:gd name="connsiteY2" fmla="*/ 1312753 h 2139379"/>
              <a:gd name="connsiteX3" fmla="*/ 1587750 w 5428020"/>
              <a:gd name="connsiteY3" fmla="*/ 2114994 h 2139379"/>
              <a:gd name="connsiteX4" fmla="*/ 0 w 5428020"/>
              <a:gd name="connsiteY4" fmla="*/ 2139379 h 2139379"/>
              <a:gd name="connsiteX0" fmla="*/ 38191 w 5428020"/>
              <a:gd name="connsiteY0" fmla="*/ 1626727 h 2148044"/>
              <a:gd name="connsiteX1" fmla="*/ 453322 w 5428020"/>
              <a:gd name="connsiteY1" fmla="*/ 0 h 2148044"/>
              <a:gd name="connsiteX2" fmla="*/ 5428020 w 5428020"/>
              <a:gd name="connsiteY2" fmla="*/ 1312753 h 2148044"/>
              <a:gd name="connsiteX3" fmla="*/ 1565716 w 5428020"/>
              <a:gd name="connsiteY3" fmla="*/ 2148044 h 2148044"/>
              <a:gd name="connsiteX4" fmla="*/ 0 w 5428020"/>
              <a:gd name="connsiteY4" fmla="*/ 2139379 h 2148044"/>
              <a:gd name="connsiteX0" fmla="*/ 38191 w 5428020"/>
              <a:gd name="connsiteY0" fmla="*/ 1575927 h 2097244"/>
              <a:gd name="connsiteX1" fmla="*/ 491422 w 5428020"/>
              <a:gd name="connsiteY1" fmla="*/ 0 h 2097244"/>
              <a:gd name="connsiteX2" fmla="*/ 5428020 w 5428020"/>
              <a:gd name="connsiteY2" fmla="*/ 1261953 h 2097244"/>
              <a:gd name="connsiteX3" fmla="*/ 1565716 w 5428020"/>
              <a:gd name="connsiteY3" fmla="*/ 2097244 h 2097244"/>
              <a:gd name="connsiteX4" fmla="*/ 0 w 5428020"/>
              <a:gd name="connsiteY4" fmla="*/ 2088579 h 2097244"/>
              <a:gd name="connsiteX0" fmla="*/ 38191 w 6075720"/>
              <a:gd name="connsiteY0" fmla="*/ 1575927 h 2097244"/>
              <a:gd name="connsiteX1" fmla="*/ 491422 w 6075720"/>
              <a:gd name="connsiteY1" fmla="*/ 0 h 2097244"/>
              <a:gd name="connsiteX2" fmla="*/ 6075720 w 6075720"/>
              <a:gd name="connsiteY2" fmla="*/ 1490553 h 2097244"/>
              <a:gd name="connsiteX3" fmla="*/ 1565716 w 6075720"/>
              <a:gd name="connsiteY3" fmla="*/ 2097244 h 2097244"/>
              <a:gd name="connsiteX4" fmla="*/ 0 w 6075720"/>
              <a:gd name="connsiteY4" fmla="*/ 2088579 h 2097244"/>
              <a:gd name="connsiteX0" fmla="*/ 38191 w 6075720"/>
              <a:gd name="connsiteY0" fmla="*/ 1586943 h 2108260"/>
              <a:gd name="connsiteX1" fmla="*/ 2364290 w 6075720"/>
              <a:gd name="connsiteY1" fmla="*/ 0 h 2108260"/>
              <a:gd name="connsiteX2" fmla="*/ 6075720 w 6075720"/>
              <a:gd name="connsiteY2" fmla="*/ 1501569 h 2108260"/>
              <a:gd name="connsiteX3" fmla="*/ 1565716 w 6075720"/>
              <a:gd name="connsiteY3" fmla="*/ 2108260 h 2108260"/>
              <a:gd name="connsiteX4" fmla="*/ 0 w 6075720"/>
              <a:gd name="connsiteY4" fmla="*/ 2099595 h 2108260"/>
              <a:gd name="connsiteX0" fmla="*/ 38191 w 7915537"/>
              <a:gd name="connsiteY0" fmla="*/ 1586943 h 2108260"/>
              <a:gd name="connsiteX1" fmla="*/ 2364290 w 7915537"/>
              <a:gd name="connsiteY1" fmla="*/ 0 h 2108260"/>
              <a:gd name="connsiteX2" fmla="*/ 7915537 w 7915537"/>
              <a:gd name="connsiteY2" fmla="*/ 1512586 h 2108260"/>
              <a:gd name="connsiteX3" fmla="*/ 1565716 w 7915537"/>
              <a:gd name="connsiteY3" fmla="*/ 2108260 h 2108260"/>
              <a:gd name="connsiteX4" fmla="*/ 0 w 7915537"/>
              <a:gd name="connsiteY4" fmla="*/ 2099595 h 2108260"/>
              <a:gd name="connsiteX0" fmla="*/ 38191 w 7915537"/>
              <a:gd name="connsiteY0" fmla="*/ 1564910 h 2086227"/>
              <a:gd name="connsiteX1" fmla="*/ 1967683 w 7915537"/>
              <a:gd name="connsiteY1" fmla="*/ 0 h 2086227"/>
              <a:gd name="connsiteX2" fmla="*/ 7915537 w 7915537"/>
              <a:gd name="connsiteY2" fmla="*/ 1490553 h 2086227"/>
              <a:gd name="connsiteX3" fmla="*/ 1565716 w 7915537"/>
              <a:gd name="connsiteY3" fmla="*/ 2086227 h 2086227"/>
              <a:gd name="connsiteX4" fmla="*/ 0 w 7915537"/>
              <a:gd name="connsiteY4" fmla="*/ 2077562 h 2086227"/>
              <a:gd name="connsiteX0" fmla="*/ 182971 w 7915537"/>
              <a:gd name="connsiteY0" fmla="*/ 1549670 h 2086227"/>
              <a:gd name="connsiteX1" fmla="*/ 1967683 w 7915537"/>
              <a:gd name="connsiteY1" fmla="*/ 0 h 2086227"/>
              <a:gd name="connsiteX2" fmla="*/ 7915537 w 7915537"/>
              <a:gd name="connsiteY2" fmla="*/ 1490553 h 2086227"/>
              <a:gd name="connsiteX3" fmla="*/ 1565716 w 7915537"/>
              <a:gd name="connsiteY3" fmla="*/ 2086227 h 2086227"/>
              <a:gd name="connsiteX4" fmla="*/ 0 w 7915537"/>
              <a:gd name="connsiteY4" fmla="*/ 2077562 h 2086227"/>
              <a:gd name="connsiteX0" fmla="*/ 182971 w 7915537"/>
              <a:gd name="connsiteY0" fmla="*/ 1549670 h 2139567"/>
              <a:gd name="connsiteX1" fmla="*/ 1967683 w 7915537"/>
              <a:gd name="connsiteY1" fmla="*/ 0 h 2139567"/>
              <a:gd name="connsiteX2" fmla="*/ 7915537 w 7915537"/>
              <a:gd name="connsiteY2" fmla="*/ 1490553 h 2139567"/>
              <a:gd name="connsiteX3" fmla="*/ 2091496 w 7915537"/>
              <a:gd name="connsiteY3" fmla="*/ 2139567 h 2139567"/>
              <a:gd name="connsiteX4" fmla="*/ 0 w 7915537"/>
              <a:gd name="connsiteY4" fmla="*/ 2077562 h 2139567"/>
              <a:gd name="connsiteX0" fmla="*/ 0 w 7732566"/>
              <a:gd name="connsiteY0" fmla="*/ 1549670 h 2153762"/>
              <a:gd name="connsiteX1" fmla="*/ 1784712 w 7732566"/>
              <a:gd name="connsiteY1" fmla="*/ 0 h 2153762"/>
              <a:gd name="connsiteX2" fmla="*/ 7732566 w 7732566"/>
              <a:gd name="connsiteY2" fmla="*/ 1490553 h 2153762"/>
              <a:gd name="connsiteX3" fmla="*/ 1908525 w 7732566"/>
              <a:gd name="connsiteY3" fmla="*/ 2139567 h 2153762"/>
              <a:gd name="connsiteX4" fmla="*/ 7529 w 7732566"/>
              <a:gd name="connsiteY4" fmla="*/ 2153762 h 2153762"/>
              <a:gd name="connsiteX0" fmla="*/ 0 w 7782341"/>
              <a:gd name="connsiteY0" fmla="*/ 1578668 h 2182760"/>
              <a:gd name="connsiteX1" fmla="*/ 1784712 w 7782341"/>
              <a:gd name="connsiteY1" fmla="*/ 28998 h 2182760"/>
              <a:gd name="connsiteX2" fmla="*/ 7782341 w 7782341"/>
              <a:gd name="connsiteY2" fmla="*/ 47264 h 2182760"/>
              <a:gd name="connsiteX3" fmla="*/ 7732566 w 7782341"/>
              <a:gd name="connsiteY3" fmla="*/ 1519551 h 2182760"/>
              <a:gd name="connsiteX4" fmla="*/ 1908525 w 7782341"/>
              <a:gd name="connsiteY4" fmla="*/ 2168565 h 2182760"/>
              <a:gd name="connsiteX5" fmla="*/ 7529 w 7782341"/>
              <a:gd name="connsiteY5" fmla="*/ 2182760 h 2182760"/>
              <a:gd name="connsiteX0" fmla="*/ 0 w 7782341"/>
              <a:gd name="connsiteY0" fmla="*/ 1549670 h 2153762"/>
              <a:gd name="connsiteX1" fmla="*/ 1784712 w 7782341"/>
              <a:gd name="connsiteY1" fmla="*/ 0 h 2153762"/>
              <a:gd name="connsiteX2" fmla="*/ 7782341 w 7782341"/>
              <a:gd name="connsiteY2" fmla="*/ 18266 h 2153762"/>
              <a:gd name="connsiteX3" fmla="*/ 7732566 w 7782341"/>
              <a:gd name="connsiteY3" fmla="*/ 1490553 h 2153762"/>
              <a:gd name="connsiteX4" fmla="*/ 1908525 w 7782341"/>
              <a:gd name="connsiteY4" fmla="*/ 2139567 h 2153762"/>
              <a:gd name="connsiteX5" fmla="*/ 7529 w 7782341"/>
              <a:gd name="connsiteY5" fmla="*/ 2153762 h 2153762"/>
              <a:gd name="connsiteX0" fmla="*/ 0 w 7782341"/>
              <a:gd name="connsiteY0" fmla="*/ 1549670 h 2153762"/>
              <a:gd name="connsiteX1" fmla="*/ 1784712 w 7782341"/>
              <a:gd name="connsiteY1" fmla="*/ 0 h 2153762"/>
              <a:gd name="connsiteX2" fmla="*/ 7782341 w 7782341"/>
              <a:gd name="connsiteY2" fmla="*/ 18266 h 2153762"/>
              <a:gd name="connsiteX3" fmla="*/ 7732566 w 7782341"/>
              <a:gd name="connsiteY3" fmla="*/ 1490553 h 2153762"/>
              <a:gd name="connsiteX4" fmla="*/ 1908525 w 7782341"/>
              <a:gd name="connsiteY4" fmla="*/ 2139567 h 2153762"/>
              <a:gd name="connsiteX5" fmla="*/ 7529 w 7782341"/>
              <a:gd name="connsiteY5" fmla="*/ 2153762 h 2153762"/>
              <a:gd name="connsiteX0" fmla="*/ 0 w 7782341"/>
              <a:gd name="connsiteY0" fmla="*/ 1554804 h 2158896"/>
              <a:gd name="connsiteX1" fmla="*/ 1784712 w 7782341"/>
              <a:gd name="connsiteY1" fmla="*/ 5134 h 2158896"/>
              <a:gd name="connsiteX2" fmla="*/ 7782341 w 7782341"/>
              <a:gd name="connsiteY2" fmla="*/ 23400 h 2158896"/>
              <a:gd name="connsiteX3" fmla="*/ 7732566 w 7782341"/>
              <a:gd name="connsiteY3" fmla="*/ 1495687 h 2158896"/>
              <a:gd name="connsiteX4" fmla="*/ 1908525 w 7782341"/>
              <a:gd name="connsiteY4" fmla="*/ 2144701 h 2158896"/>
              <a:gd name="connsiteX5" fmla="*/ 7529 w 7782341"/>
              <a:gd name="connsiteY5" fmla="*/ 2158896 h 2158896"/>
              <a:gd name="connsiteX0" fmla="*/ 0 w 7782341"/>
              <a:gd name="connsiteY0" fmla="*/ 1554804 h 2158896"/>
              <a:gd name="connsiteX1" fmla="*/ 1784712 w 7782341"/>
              <a:gd name="connsiteY1" fmla="*/ 5134 h 2158896"/>
              <a:gd name="connsiteX2" fmla="*/ 7782341 w 7782341"/>
              <a:gd name="connsiteY2" fmla="*/ 23400 h 2158896"/>
              <a:gd name="connsiteX3" fmla="*/ 7732566 w 7782341"/>
              <a:gd name="connsiteY3" fmla="*/ 1617607 h 2158896"/>
              <a:gd name="connsiteX4" fmla="*/ 1908525 w 7782341"/>
              <a:gd name="connsiteY4" fmla="*/ 2144701 h 2158896"/>
              <a:gd name="connsiteX5" fmla="*/ 7529 w 7782341"/>
              <a:gd name="connsiteY5" fmla="*/ 2158896 h 2158896"/>
              <a:gd name="connsiteX0" fmla="*/ 0 w 7736621"/>
              <a:gd name="connsiteY0" fmla="*/ 1555653 h 2159745"/>
              <a:gd name="connsiteX1" fmla="*/ 1784712 w 7736621"/>
              <a:gd name="connsiteY1" fmla="*/ 5983 h 2159745"/>
              <a:gd name="connsiteX2" fmla="*/ 7736621 w 7736621"/>
              <a:gd name="connsiteY2" fmla="*/ 16629 h 2159745"/>
              <a:gd name="connsiteX3" fmla="*/ 7732566 w 7736621"/>
              <a:gd name="connsiteY3" fmla="*/ 1618456 h 2159745"/>
              <a:gd name="connsiteX4" fmla="*/ 1908525 w 7736621"/>
              <a:gd name="connsiteY4" fmla="*/ 2145550 h 2159745"/>
              <a:gd name="connsiteX5" fmla="*/ 7529 w 7736621"/>
              <a:gd name="connsiteY5" fmla="*/ 2159745 h 215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36621" h="2159745">
                <a:moveTo>
                  <a:pt x="0" y="1555653"/>
                </a:moveTo>
                <a:lnTo>
                  <a:pt x="1784712" y="5983"/>
                </a:lnTo>
                <a:cubicBezTo>
                  <a:pt x="2704301" y="-13207"/>
                  <a:pt x="7455661" y="20216"/>
                  <a:pt x="7736621" y="16629"/>
                </a:cubicBezTo>
                <a:cubicBezTo>
                  <a:pt x="7735269" y="550571"/>
                  <a:pt x="7733918" y="1084514"/>
                  <a:pt x="7732566" y="1618456"/>
                </a:cubicBezTo>
                <a:lnTo>
                  <a:pt x="1908525" y="2145550"/>
                </a:lnTo>
                <a:lnTo>
                  <a:pt x="7529" y="2159745"/>
                </a:lnTo>
              </a:path>
            </a:pathLst>
          </a:custGeom>
          <a:gradFill flip="none" rotWithShape="1">
            <a:gsLst>
              <a:gs pos="53000">
                <a:srgbClr val="00B0F0">
                  <a:alpha val="69000"/>
                </a:srgbClr>
              </a:gs>
              <a:gs pos="100000">
                <a:srgbClr val="00B0F0">
                  <a:alpha val="0"/>
                </a:srgb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FC7C351-FD7C-4D7C-900B-C716EEC47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5280"/>
            <a:ext cx="9144000" cy="626538"/>
          </a:xfrm>
        </p:spPr>
        <p:txBody>
          <a:bodyPr>
            <a:normAutofit/>
          </a:bodyPr>
          <a:lstStyle/>
          <a:p>
            <a:pPr>
              <a:lnSpc>
                <a:spcPts val="3825"/>
              </a:lnSpc>
            </a:pPr>
            <a:r>
              <a:rPr lang="zh-TW" altLang="en-US" sz="3200">
                <a:latin typeface="+mn-lt"/>
                <a:ea typeface="+mn-ea"/>
                <a:cs typeface="+mn-ea"/>
                <a:sym typeface="+mn-lt"/>
              </a:rPr>
              <a:t>Powerful data reduction </a:t>
            </a:r>
            <a:r>
              <a:rPr lang="en-US" altLang="zh-TW" sz="320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en-US" altLang="zh-TW" sz="2400">
                <a:latin typeface="+mn-lt"/>
                <a:ea typeface="+mn-ea"/>
                <a:cs typeface="+mn-ea"/>
                <a:sym typeface="+mn-lt"/>
              </a:rPr>
              <a:t>Extend the SSD endurance</a:t>
            </a:r>
            <a:endParaRPr lang="zh-TW" altLang="en-US" sz="315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Google Shape;426;p24">
            <a:extLst>
              <a:ext uri="{FF2B5EF4-FFF2-40B4-BE49-F238E27FC236}">
                <a16:creationId xmlns:a16="http://schemas.microsoft.com/office/drawing/2014/main" id="{EBD3C3D6-4C49-413B-8EC8-E7823449E085}"/>
              </a:ext>
            </a:extLst>
          </p:cNvPr>
          <p:cNvSpPr txBox="1"/>
          <p:nvPr/>
        </p:nvSpPr>
        <p:spPr>
          <a:xfrm>
            <a:off x="528816" y="1526443"/>
            <a:ext cx="1931624" cy="782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6" tIns="34256" rIns="34256" bIns="34256" anchor="t" anchorCtr="0">
            <a:noAutofit/>
          </a:bodyPr>
          <a:lstStyle/>
          <a:p>
            <a:pPr marL="84455">
              <a:lnSpc>
                <a:spcPts val="1700"/>
              </a:lnSpc>
              <a:buClr>
                <a:schemeClr val="accent2"/>
              </a:buClr>
              <a:buSzPts val="2400"/>
            </a:pPr>
            <a:r>
              <a:rPr lang="en-US" altLang="zh-TW" sz="11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ZFS file system with inline deduplication compression feature</a:t>
            </a:r>
          </a:p>
        </p:txBody>
      </p:sp>
      <p:sp>
        <p:nvSpPr>
          <p:cNvPr id="6" name="Google Shape;427;p24">
            <a:extLst>
              <a:ext uri="{FF2B5EF4-FFF2-40B4-BE49-F238E27FC236}">
                <a16:creationId xmlns:a16="http://schemas.microsoft.com/office/drawing/2014/main" id="{BED913A0-1CD7-4E97-A022-D52EF783264F}"/>
              </a:ext>
            </a:extLst>
          </p:cNvPr>
          <p:cNvSpPr txBox="1"/>
          <p:nvPr/>
        </p:nvSpPr>
        <p:spPr>
          <a:xfrm>
            <a:off x="562527" y="2510677"/>
            <a:ext cx="1966833" cy="1491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lnSpc>
                <a:spcPts val="1600"/>
              </a:lnSpc>
            </a:pPr>
            <a:r>
              <a:rPr lang="zh-TW" altLang="en-US" sz="1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It's </a:t>
            </a:r>
            <a:r>
              <a:rPr lang="en-US" altLang="zh-TW" sz="1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the best choice to pair with the all-flash and SSD storage because it reduces the data size and pattern that need to be written to the SSD directly.</a:t>
            </a:r>
            <a:endParaRPr lang="zh-TW" altLang="en-US" sz="12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754D5B3F-F0A5-4C41-9ECD-ECD40D4F4169}"/>
              </a:ext>
            </a:extLst>
          </p:cNvPr>
          <p:cNvGrpSpPr/>
          <p:nvPr/>
        </p:nvGrpSpPr>
        <p:grpSpPr>
          <a:xfrm>
            <a:off x="5754519" y="3909959"/>
            <a:ext cx="1345403" cy="823860"/>
            <a:chOff x="9717799" y="4066229"/>
            <a:chExt cx="2786007" cy="1576868"/>
          </a:xfrm>
        </p:grpSpPr>
        <p:pic>
          <p:nvPicPr>
            <p:cNvPr id="8" name="圖形 48">
              <a:extLst>
                <a:ext uri="{FF2B5EF4-FFF2-40B4-BE49-F238E27FC236}">
                  <a16:creationId xmlns:a16="http://schemas.microsoft.com/office/drawing/2014/main" id="{9A649608-E709-423A-BE3D-C74B6AB04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717799" y="4066229"/>
              <a:ext cx="2786007" cy="1576868"/>
            </a:xfrm>
            <a:prstGeom prst="rect">
              <a:avLst/>
            </a:prstGeom>
          </p:spPr>
        </p:pic>
        <p:grpSp>
          <p:nvGrpSpPr>
            <p:cNvPr id="9" name="群組 47">
              <a:extLst>
                <a:ext uri="{FF2B5EF4-FFF2-40B4-BE49-F238E27FC236}">
                  <a16:creationId xmlns:a16="http://schemas.microsoft.com/office/drawing/2014/main" id="{86A65CE5-432F-4EDD-8013-C9529004A8A9}"/>
                </a:ext>
              </a:extLst>
            </p:cNvPr>
            <p:cNvGrpSpPr/>
            <p:nvPr/>
          </p:nvGrpSpPr>
          <p:grpSpPr>
            <a:xfrm>
              <a:off x="10477230" y="4528346"/>
              <a:ext cx="1362897" cy="406200"/>
              <a:chOff x="7584538" y="5498765"/>
              <a:chExt cx="1362897" cy="406200"/>
            </a:xfrm>
          </p:grpSpPr>
          <p:sp>
            <p:nvSpPr>
              <p:cNvPr id="11" name="Google Shape;442;p24">
                <a:extLst>
                  <a:ext uri="{FF2B5EF4-FFF2-40B4-BE49-F238E27FC236}">
                    <a16:creationId xmlns:a16="http://schemas.microsoft.com/office/drawing/2014/main" id="{4E8D15D3-EC50-411F-A33A-21E9BE7F11CF}"/>
                  </a:ext>
                </a:extLst>
              </p:cNvPr>
              <p:cNvSpPr/>
              <p:nvPr/>
            </p:nvSpPr>
            <p:spPr>
              <a:xfrm>
                <a:off x="7584538" y="5498765"/>
                <a:ext cx="280200" cy="406200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050" b="1">
                    <a:latin typeface="+mn-lt"/>
                    <a:ea typeface="+mn-ea"/>
                    <a:cs typeface="+mn-ea"/>
                    <a:sym typeface="+mn-lt"/>
                  </a:rPr>
                  <a:t>A</a:t>
                </a:r>
                <a:endParaRPr sz="1050" b="1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2" name="Google Shape;443;p24">
                <a:extLst>
                  <a:ext uri="{FF2B5EF4-FFF2-40B4-BE49-F238E27FC236}">
                    <a16:creationId xmlns:a16="http://schemas.microsoft.com/office/drawing/2014/main" id="{08A27F3B-B2F3-4ABC-A545-C8431204245D}"/>
                  </a:ext>
                </a:extLst>
              </p:cNvPr>
              <p:cNvSpPr/>
              <p:nvPr/>
            </p:nvSpPr>
            <p:spPr>
              <a:xfrm>
                <a:off x="8306337" y="5498765"/>
                <a:ext cx="280200" cy="406200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050" b="1">
                    <a:latin typeface="+mn-lt"/>
                    <a:ea typeface="+mn-ea"/>
                    <a:cs typeface="+mn-ea"/>
                    <a:sym typeface="+mn-lt"/>
                  </a:rPr>
                  <a:t>C</a:t>
                </a:r>
                <a:endParaRPr sz="1050" b="1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" name="Google Shape;444;p24">
                <a:extLst>
                  <a:ext uri="{FF2B5EF4-FFF2-40B4-BE49-F238E27FC236}">
                    <a16:creationId xmlns:a16="http://schemas.microsoft.com/office/drawing/2014/main" id="{07F64BAC-B71F-4A15-9798-D4F4A556295F}"/>
                  </a:ext>
                </a:extLst>
              </p:cNvPr>
              <p:cNvSpPr/>
              <p:nvPr/>
            </p:nvSpPr>
            <p:spPr>
              <a:xfrm>
                <a:off x="7945437" y="5498765"/>
                <a:ext cx="280200" cy="406200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050" b="1">
                    <a:latin typeface="+mn-lt"/>
                    <a:ea typeface="+mn-ea"/>
                    <a:cs typeface="+mn-ea"/>
                    <a:sym typeface="+mn-lt"/>
                  </a:rPr>
                  <a:t>B</a:t>
                </a:r>
                <a:endParaRPr sz="1050" b="1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4" name="Google Shape;445;p24">
                <a:extLst>
                  <a:ext uri="{FF2B5EF4-FFF2-40B4-BE49-F238E27FC236}">
                    <a16:creationId xmlns:a16="http://schemas.microsoft.com/office/drawing/2014/main" id="{10114EE8-36EB-414C-A9EB-C10CFB10697E}"/>
                  </a:ext>
                </a:extLst>
              </p:cNvPr>
              <p:cNvSpPr/>
              <p:nvPr/>
            </p:nvSpPr>
            <p:spPr>
              <a:xfrm>
                <a:off x="8667235" y="5498765"/>
                <a:ext cx="280200" cy="406200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050" b="1">
                    <a:latin typeface="+mn-lt"/>
                    <a:ea typeface="+mn-ea"/>
                    <a:cs typeface="+mn-ea"/>
                    <a:sym typeface="+mn-lt"/>
                  </a:rPr>
                  <a:t>D</a:t>
                </a:r>
                <a:endParaRPr sz="1050" b="1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6" name="圖形 45">
            <a:extLst>
              <a:ext uri="{FF2B5EF4-FFF2-40B4-BE49-F238E27FC236}">
                <a16:creationId xmlns:a16="http://schemas.microsoft.com/office/drawing/2014/main" id="{D2632166-490E-4EA4-B14A-227D9496A5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04490" y="3909959"/>
            <a:ext cx="1345403" cy="845920"/>
          </a:xfrm>
          <a:prstGeom prst="rect">
            <a:avLst/>
          </a:prstGeom>
        </p:spPr>
      </p:pic>
      <p:sp>
        <p:nvSpPr>
          <p:cNvPr id="18" name="Google Shape;448;p24">
            <a:extLst>
              <a:ext uri="{FF2B5EF4-FFF2-40B4-BE49-F238E27FC236}">
                <a16:creationId xmlns:a16="http://schemas.microsoft.com/office/drawing/2014/main" id="{18FD0C58-9769-4DCF-B38C-2A2EF3D85822}"/>
              </a:ext>
            </a:extLst>
          </p:cNvPr>
          <p:cNvSpPr/>
          <p:nvPr/>
        </p:nvSpPr>
        <p:spPr>
          <a:xfrm>
            <a:off x="5812908" y="4447963"/>
            <a:ext cx="1324971" cy="152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200"/>
            </a:pPr>
            <a:r>
              <a:rPr lang="en-US" sz="900" b="1">
                <a:solidFill>
                  <a:srgbClr val="00FFFF"/>
                </a:solidFill>
                <a:latin typeface="+mn-lt"/>
                <a:ea typeface="+mn-ea"/>
                <a:cs typeface="+mn-ea"/>
                <a:sym typeface="+mn-lt"/>
              </a:rPr>
              <a:t>Deduplicated Data</a:t>
            </a:r>
            <a:endParaRPr lang="en-US" sz="1050" b="1">
              <a:solidFill>
                <a:srgbClr val="00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4" name="圖形 42">
            <a:extLst>
              <a:ext uri="{FF2B5EF4-FFF2-40B4-BE49-F238E27FC236}">
                <a16:creationId xmlns:a16="http://schemas.microsoft.com/office/drawing/2014/main" id="{2A15936A-3FFB-466B-BA5E-6F0F2333DF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96258" y="3909959"/>
            <a:ext cx="1345403" cy="845920"/>
          </a:xfrm>
          <a:prstGeom prst="rect">
            <a:avLst/>
          </a:prstGeom>
        </p:spPr>
      </p:pic>
      <p:grpSp>
        <p:nvGrpSpPr>
          <p:cNvPr id="25" name="群組 43">
            <a:extLst>
              <a:ext uri="{FF2B5EF4-FFF2-40B4-BE49-F238E27FC236}">
                <a16:creationId xmlns:a16="http://schemas.microsoft.com/office/drawing/2014/main" id="{7E1C7E63-E99A-4C2F-8DA2-B890C3CA3F11}"/>
              </a:ext>
            </a:extLst>
          </p:cNvPr>
          <p:cNvGrpSpPr/>
          <p:nvPr/>
        </p:nvGrpSpPr>
        <p:grpSpPr>
          <a:xfrm>
            <a:off x="2932352" y="4001701"/>
            <a:ext cx="894713" cy="439379"/>
            <a:chOff x="4327765" y="3622547"/>
            <a:chExt cx="1852740" cy="909847"/>
          </a:xfrm>
        </p:grpSpPr>
        <p:sp>
          <p:nvSpPr>
            <p:cNvPr id="27" name="Google Shape;428;p24">
              <a:extLst>
                <a:ext uri="{FF2B5EF4-FFF2-40B4-BE49-F238E27FC236}">
                  <a16:creationId xmlns:a16="http://schemas.microsoft.com/office/drawing/2014/main" id="{016ECB6F-B995-4CF3-8B6A-01B7F4A648CA}"/>
                </a:ext>
              </a:extLst>
            </p:cNvPr>
            <p:cNvSpPr/>
            <p:nvPr/>
          </p:nvSpPr>
          <p:spPr>
            <a:xfrm>
              <a:off x="4327765" y="3622547"/>
              <a:ext cx="404700" cy="402886"/>
            </a:xfrm>
            <a:prstGeom prst="rect">
              <a:avLst/>
            </a:prstGeom>
            <a:solidFill>
              <a:srgbClr val="00CCFF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buClr>
                  <a:srgbClr val="D8D8D8"/>
                </a:buClr>
                <a:buSzPts val="1400"/>
              </a:pPr>
              <a:r>
                <a:rPr lang="en-US" sz="1050" b="1">
                  <a:latin typeface="+mn-lt"/>
                  <a:ea typeface="+mn-ea"/>
                  <a:cs typeface="+mn-ea"/>
                  <a:sym typeface="+mn-lt"/>
                </a:rPr>
                <a:t>A</a:t>
              </a:r>
              <a:endParaRPr sz="1050" b="1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8" name="Google Shape;429;p24">
              <a:extLst>
                <a:ext uri="{FF2B5EF4-FFF2-40B4-BE49-F238E27FC236}">
                  <a16:creationId xmlns:a16="http://schemas.microsoft.com/office/drawing/2014/main" id="{B02CDA60-37B0-4753-BE18-4DFCF879CDFE}"/>
                </a:ext>
              </a:extLst>
            </p:cNvPr>
            <p:cNvSpPr/>
            <p:nvPr/>
          </p:nvSpPr>
          <p:spPr>
            <a:xfrm>
              <a:off x="5293125" y="3622547"/>
              <a:ext cx="404700" cy="402886"/>
            </a:xfrm>
            <a:prstGeom prst="rect">
              <a:avLst/>
            </a:prstGeom>
            <a:solidFill>
              <a:srgbClr val="00FF99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buClr>
                  <a:srgbClr val="D8D8D8"/>
                </a:buClr>
                <a:buSzPts val="1400"/>
              </a:pPr>
              <a:r>
                <a:rPr lang="en-US" sz="1050" b="1">
                  <a:latin typeface="+mn-lt"/>
                  <a:ea typeface="+mn-ea"/>
                  <a:cs typeface="+mn-ea"/>
                  <a:sym typeface="+mn-lt"/>
                </a:rPr>
                <a:t>C</a:t>
              </a:r>
              <a:endParaRPr sz="1050" b="1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9" name="Google Shape;430;p24">
              <a:extLst>
                <a:ext uri="{FF2B5EF4-FFF2-40B4-BE49-F238E27FC236}">
                  <a16:creationId xmlns:a16="http://schemas.microsoft.com/office/drawing/2014/main" id="{12D8572A-95A8-4FD1-A6B5-004F18642F3B}"/>
                </a:ext>
              </a:extLst>
            </p:cNvPr>
            <p:cNvSpPr/>
            <p:nvPr/>
          </p:nvSpPr>
          <p:spPr>
            <a:xfrm>
              <a:off x="4810445" y="3622547"/>
              <a:ext cx="404700" cy="402886"/>
            </a:xfrm>
            <a:prstGeom prst="rect">
              <a:avLst/>
            </a:prstGeom>
            <a:solidFill>
              <a:srgbClr val="FFD41D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buClr>
                  <a:srgbClr val="D8D8D8"/>
                </a:buClr>
                <a:buSzPts val="1400"/>
              </a:pPr>
              <a:r>
                <a:rPr lang="en-US" sz="1050" b="1">
                  <a:latin typeface="+mn-lt"/>
                  <a:ea typeface="+mn-ea"/>
                  <a:cs typeface="+mn-ea"/>
                  <a:sym typeface="+mn-lt"/>
                </a:rPr>
                <a:t>B</a:t>
              </a:r>
              <a:endParaRPr sz="1050" b="1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0" name="Google Shape;431;p24">
              <a:extLst>
                <a:ext uri="{FF2B5EF4-FFF2-40B4-BE49-F238E27FC236}">
                  <a16:creationId xmlns:a16="http://schemas.microsoft.com/office/drawing/2014/main" id="{E535D319-5D34-4BA9-B02F-6B459EFC8A2F}"/>
                </a:ext>
              </a:extLst>
            </p:cNvPr>
            <p:cNvSpPr/>
            <p:nvPr/>
          </p:nvSpPr>
          <p:spPr>
            <a:xfrm>
              <a:off x="5775805" y="3622547"/>
              <a:ext cx="404700" cy="402886"/>
            </a:xfrm>
            <a:prstGeom prst="rect">
              <a:avLst/>
            </a:prstGeom>
            <a:solidFill>
              <a:srgbClr val="EB610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buClr>
                  <a:srgbClr val="D8D8D8"/>
                </a:buClr>
                <a:buSzPts val="1400"/>
              </a:pPr>
              <a:r>
                <a:rPr lang="en-US" sz="1050" b="1">
                  <a:latin typeface="+mn-lt"/>
                  <a:ea typeface="+mn-ea"/>
                  <a:cs typeface="+mn-ea"/>
                  <a:sym typeface="+mn-lt"/>
                </a:rPr>
                <a:t>D</a:t>
              </a:r>
              <a:endParaRPr sz="1050" b="1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" name="Google Shape;432;p24">
              <a:extLst>
                <a:ext uri="{FF2B5EF4-FFF2-40B4-BE49-F238E27FC236}">
                  <a16:creationId xmlns:a16="http://schemas.microsoft.com/office/drawing/2014/main" id="{912A07D9-11F8-45BE-802A-71E58191D307}"/>
                </a:ext>
              </a:extLst>
            </p:cNvPr>
            <p:cNvSpPr/>
            <p:nvPr/>
          </p:nvSpPr>
          <p:spPr>
            <a:xfrm>
              <a:off x="5293125" y="4129508"/>
              <a:ext cx="404700" cy="402886"/>
            </a:xfrm>
            <a:prstGeom prst="rect">
              <a:avLst/>
            </a:prstGeom>
            <a:solidFill>
              <a:srgbClr val="00CCFF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buClr>
                  <a:srgbClr val="D8D8D8"/>
                </a:buClr>
                <a:buSzPts val="1400"/>
              </a:pPr>
              <a:r>
                <a:rPr lang="en-US" sz="1050" b="1">
                  <a:latin typeface="+mn-lt"/>
                  <a:ea typeface="+mn-ea"/>
                  <a:cs typeface="+mn-ea"/>
                  <a:sym typeface="+mn-lt"/>
                </a:rPr>
                <a:t>A</a:t>
              </a:r>
              <a:endParaRPr sz="1050" b="1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" name="Google Shape;433;p24">
              <a:extLst>
                <a:ext uri="{FF2B5EF4-FFF2-40B4-BE49-F238E27FC236}">
                  <a16:creationId xmlns:a16="http://schemas.microsoft.com/office/drawing/2014/main" id="{337A1D43-A105-4575-B11E-CF7BF9D34BFF}"/>
                </a:ext>
              </a:extLst>
            </p:cNvPr>
            <p:cNvSpPr/>
            <p:nvPr/>
          </p:nvSpPr>
          <p:spPr>
            <a:xfrm>
              <a:off x="4810445" y="4129508"/>
              <a:ext cx="404700" cy="402886"/>
            </a:xfrm>
            <a:prstGeom prst="rect">
              <a:avLst/>
            </a:prstGeom>
            <a:solidFill>
              <a:srgbClr val="00FF99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buClr>
                  <a:srgbClr val="D8D8D8"/>
                </a:buClr>
                <a:buSzPts val="1400"/>
              </a:pPr>
              <a:r>
                <a:rPr lang="en-US" sz="1050" b="1">
                  <a:latin typeface="+mn-lt"/>
                  <a:ea typeface="+mn-ea"/>
                  <a:cs typeface="+mn-ea"/>
                  <a:sym typeface="+mn-lt"/>
                </a:rPr>
                <a:t>C</a:t>
              </a:r>
              <a:endParaRPr sz="1050" b="1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3" name="Google Shape;434;p24">
              <a:extLst>
                <a:ext uri="{FF2B5EF4-FFF2-40B4-BE49-F238E27FC236}">
                  <a16:creationId xmlns:a16="http://schemas.microsoft.com/office/drawing/2014/main" id="{075BE3CD-9791-4D3A-B493-EA34C202E4D0}"/>
                </a:ext>
              </a:extLst>
            </p:cNvPr>
            <p:cNvSpPr/>
            <p:nvPr/>
          </p:nvSpPr>
          <p:spPr>
            <a:xfrm>
              <a:off x="5775805" y="4129508"/>
              <a:ext cx="404700" cy="402886"/>
            </a:xfrm>
            <a:prstGeom prst="rect">
              <a:avLst/>
            </a:prstGeom>
            <a:solidFill>
              <a:srgbClr val="FFD41D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buClr>
                  <a:srgbClr val="D8D8D8"/>
                </a:buClr>
                <a:buSzPts val="1400"/>
              </a:pPr>
              <a:r>
                <a:rPr lang="en-US" sz="1050" b="1">
                  <a:latin typeface="+mn-lt"/>
                  <a:ea typeface="+mn-ea"/>
                  <a:cs typeface="+mn-ea"/>
                  <a:sym typeface="+mn-lt"/>
                </a:rPr>
                <a:t>B</a:t>
              </a:r>
              <a:endParaRPr sz="1050" b="1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" name="Google Shape;435;p24">
              <a:extLst>
                <a:ext uri="{FF2B5EF4-FFF2-40B4-BE49-F238E27FC236}">
                  <a16:creationId xmlns:a16="http://schemas.microsoft.com/office/drawing/2014/main" id="{90B3B86C-B820-4BE2-AED9-CE437B7F0D56}"/>
                </a:ext>
              </a:extLst>
            </p:cNvPr>
            <p:cNvSpPr/>
            <p:nvPr/>
          </p:nvSpPr>
          <p:spPr>
            <a:xfrm>
              <a:off x="4327765" y="4129508"/>
              <a:ext cx="404700" cy="402886"/>
            </a:xfrm>
            <a:prstGeom prst="rect">
              <a:avLst/>
            </a:prstGeom>
            <a:solidFill>
              <a:srgbClr val="EB610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buClr>
                  <a:srgbClr val="D8D8D8"/>
                </a:buClr>
                <a:buSzPts val="1400"/>
              </a:pPr>
              <a:r>
                <a:rPr lang="en-US" sz="1050" b="1">
                  <a:latin typeface="+mn-lt"/>
                  <a:ea typeface="+mn-ea"/>
                  <a:cs typeface="+mn-ea"/>
                  <a:sym typeface="+mn-lt"/>
                </a:rPr>
                <a:t>D</a:t>
              </a:r>
              <a:endParaRPr sz="1050" b="1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6" name="Google Shape;447;p24">
            <a:extLst>
              <a:ext uri="{FF2B5EF4-FFF2-40B4-BE49-F238E27FC236}">
                <a16:creationId xmlns:a16="http://schemas.microsoft.com/office/drawing/2014/main" id="{835921C6-DC9C-40DA-9D6F-25D731302BCE}"/>
              </a:ext>
            </a:extLst>
          </p:cNvPr>
          <p:cNvSpPr/>
          <p:nvPr/>
        </p:nvSpPr>
        <p:spPr>
          <a:xfrm>
            <a:off x="2779859" y="4447963"/>
            <a:ext cx="1175210" cy="19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200"/>
            </a:pPr>
            <a:r>
              <a:rPr lang="en-US" sz="900" b="1">
                <a:solidFill>
                  <a:srgbClr val="00FFFF"/>
                </a:solidFill>
                <a:latin typeface="+mn-lt"/>
                <a:ea typeface="+mn-ea"/>
                <a:cs typeface="+mn-ea"/>
                <a:sym typeface="+mn-lt"/>
              </a:rPr>
              <a:t>Original Data</a:t>
            </a:r>
            <a:endParaRPr lang="en-US" sz="1050" b="1">
              <a:solidFill>
                <a:srgbClr val="00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6" name="圖形 44">
            <a:extLst>
              <a:ext uri="{FF2B5EF4-FFF2-40B4-BE49-F238E27FC236}">
                <a16:creationId xmlns:a16="http://schemas.microsoft.com/office/drawing/2014/main" id="{6FF2E2DC-2E4B-4621-AF67-7B63265E3C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12354" y="3909959"/>
            <a:ext cx="1345403" cy="823860"/>
          </a:xfrm>
          <a:prstGeom prst="rect">
            <a:avLst/>
          </a:prstGeom>
        </p:spPr>
      </p:pic>
      <p:sp>
        <p:nvSpPr>
          <p:cNvPr id="37" name="Google Shape;453;p24">
            <a:extLst>
              <a:ext uri="{FF2B5EF4-FFF2-40B4-BE49-F238E27FC236}">
                <a16:creationId xmlns:a16="http://schemas.microsoft.com/office/drawing/2014/main" id="{A242DB51-E193-437B-80F1-DEA63DBD66A5}"/>
              </a:ext>
            </a:extLst>
          </p:cNvPr>
          <p:cNvSpPr/>
          <p:nvPr/>
        </p:nvSpPr>
        <p:spPr>
          <a:xfrm>
            <a:off x="7645447" y="4469593"/>
            <a:ext cx="703655" cy="122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200"/>
            </a:pPr>
            <a:r>
              <a:rPr lang="en-US" sz="900" b="1">
                <a:solidFill>
                  <a:srgbClr val="00FFFF"/>
                </a:solidFill>
                <a:latin typeface="+mn-lt"/>
                <a:ea typeface="+mn-ea"/>
                <a:cs typeface="+mn-ea"/>
                <a:sym typeface="+mn-lt"/>
              </a:rPr>
              <a:t>SSD Pool</a:t>
            </a:r>
            <a:endParaRPr lang="en-US" sz="1050" b="1">
              <a:solidFill>
                <a:srgbClr val="00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8" name="圖形 37">
            <a:extLst>
              <a:ext uri="{FF2B5EF4-FFF2-40B4-BE49-F238E27FC236}">
                <a16:creationId xmlns:a16="http://schemas.microsoft.com/office/drawing/2014/main" id="{DFDDFB67-25A1-4869-A649-2A7A34D1AB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64016" y="4033737"/>
            <a:ext cx="297990" cy="379260"/>
          </a:xfrm>
          <a:prstGeom prst="rect">
            <a:avLst/>
          </a:prstGeom>
        </p:spPr>
      </p:pic>
      <p:pic>
        <p:nvPicPr>
          <p:cNvPr id="39" name="圖形 38">
            <a:extLst>
              <a:ext uri="{FF2B5EF4-FFF2-40B4-BE49-F238E27FC236}">
                <a16:creationId xmlns:a16="http://schemas.microsoft.com/office/drawing/2014/main" id="{894F30A5-F9A6-42CB-93FB-5989D24E10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39545" y="4033737"/>
            <a:ext cx="297990" cy="379260"/>
          </a:xfrm>
          <a:prstGeom prst="rect">
            <a:avLst/>
          </a:prstGeom>
        </p:spPr>
      </p:pic>
      <p:pic>
        <p:nvPicPr>
          <p:cNvPr id="40" name="圖形 39">
            <a:extLst>
              <a:ext uri="{FF2B5EF4-FFF2-40B4-BE49-F238E27FC236}">
                <a16:creationId xmlns:a16="http://schemas.microsoft.com/office/drawing/2014/main" id="{4E1F6ED3-8A80-483B-A47F-A8898A56D7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12839" y="4033737"/>
            <a:ext cx="297990" cy="379260"/>
          </a:xfrm>
          <a:prstGeom prst="rect">
            <a:avLst/>
          </a:prstGeom>
        </p:spPr>
      </p:pic>
      <p:grpSp>
        <p:nvGrpSpPr>
          <p:cNvPr id="41" name="群組 49">
            <a:extLst>
              <a:ext uri="{FF2B5EF4-FFF2-40B4-BE49-F238E27FC236}">
                <a16:creationId xmlns:a16="http://schemas.microsoft.com/office/drawing/2014/main" id="{F3C59377-00BD-4423-8A25-D3C0CD348115}"/>
              </a:ext>
            </a:extLst>
          </p:cNvPr>
          <p:cNvGrpSpPr/>
          <p:nvPr/>
        </p:nvGrpSpPr>
        <p:grpSpPr>
          <a:xfrm rot="5400000">
            <a:off x="2936148" y="3132904"/>
            <a:ext cx="862641" cy="672187"/>
            <a:chOff x="2641159" y="3469016"/>
            <a:chExt cx="1085362" cy="896250"/>
          </a:xfrm>
        </p:grpSpPr>
        <p:sp>
          <p:nvSpPr>
            <p:cNvPr id="42" name="Google Shape;455;p24">
              <a:extLst>
                <a:ext uri="{FF2B5EF4-FFF2-40B4-BE49-F238E27FC236}">
                  <a16:creationId xmlns:a16="http://schemas.microsoft.com/office/drawing/2014/main" id="{23A68C3D-3048-412C-A46D-DC92C4DDA415}"/>
                </a:ext>
              </a:extLst>
            </p:cNvPr>
            <p:cNvSpPr/>
            <p:nvPr/>
          </p:nvSpPr>
          <p:spPr>
            <a:xfrm>
              <a:off x="2641159" y="3469016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sz="105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3" name="Google Shape;456;p24">
              <a:extLst>
                <a:ext uri="{FF2B5EF4-FFF2-40B4-BE49-F238E27FC236}">
                  <a16:creationId xmlns:a16="http://schemas.microsoft.com/office/drawing/2014/main" id="{7E7CAFB3-F1B4-4F6E-8CB6-0FF66B57A259}"/>
                </a:ext>
              </a:extLst>
            </p:cNvPr>
            <p:cNvSpPr/>
            <p:nvPr/>
          </p:nvSpPr>
          <p:spPr>
            <a:xfrm>
              <a:off x="2641159" y="3790391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sz="105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4" name="Google Shape;457;p24">
              <a:extLst>
                <a:ext uri="{FF2B5EF4-FFF2-40B4-BE49-F238E27FC236}">
                  <a16:creationId xmlns:a16="http://schemas.microsoft.com/office/drawing/2014/main" id="{1A275510-ECB1-44F8-AD8E-7FC23C087668}"/>
                </a:ext>
              </a:extLst>
            </p:cNvPr>
            <p:cNvSpPr/>
            <p:nvPr/>
          </p:nvSpPr>
          <p:spPr>
            <a:xfrm>
              <a:off x="2641159" y="4111766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sz="105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50" name="Google Shape;461;p24">
            <a:extLst>
              <a:ext uri="{FF2B5EF4-FFF2-40B4-BE49-F238E27FC236}">
                <a16:creationId xmlns:a16="http://schemas.microsoft.com/office/drawing/2014/main" id="{9F492E3E-586A-4AB3-9E1E-D1B25FBDE089}"/>
              </a:ext>
            </a:extLst>
          </p:cNvPr>
          <p:cNvSpPr/>
          <p:nvPr/>
        </p:nvSpPr>
        <p:spPr>
          <a:xfrm>
            <a:off x="3636709" y="3545903"/>
            <a:ext cx="595572" cy="194396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74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D8D8D8"/>
              </a:buClr>
              <a:buSzPts val="1200"/>
            </a:pPr>
            <a:r>
              <a:rPr lang="en-US" sz="10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Write</a:t>
            </a:r>
            <a:endParaRPr lang="en-US" sz="1100" b="1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1" name="Google Shape;460;p24">
            <a:extLst>
              <a:ext uri="{FF2B5EF4-FFF2-40B4-BE49-F238E27FC236}">
                <a16:creationId xmlns:a16="http://schemas.microsoft.com/office/drawing/2014/main" id="{E2032D9E-7439-40F4-A1F0-9782FBC0BC50}"/>
              </a:ext>
            </a:extLst>
          </p:cNvPr>
          <p:cNvSpPr/>
          <p:nvPr/>
        </p:nvSpPr>
        <p:spPr>
          <a:xfrm>
            <a:off x="6592768" y="4750751"/>
            <a:ext cx="1859503" cy="402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ts val="1000"/>
              </a:lnSpc>
              <a:buClr>
                <a:srgbClr val="D8D8D8"/>
              </a:buClr>
              <a:buSzPts val="1200"/>
            </a:pPr>
            <a:r>
              <a:rPr lang="en-US" sz="10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Write to SSDs as sequential as much as possible.</a:t>
            </a:r>
          </a:p>
        </p:txBody>
      </p:sp>
      <p:sp>
        <p:nvSpPr>
          <p:cNvPr id="52" name="Google Shape;459;p24">
            <a:extLst>
              <a:ext uri="{FF2B5EF4-FFF2-40B4-BE49-F238E27FC236}">
                <a16:creationId xmlns:a16="http://schemas.microsoft.com/office/drawing/2014/main" id="{473E2F7E-3B44-4FC5-B8C0-A378FA58AEA6}"/>
              </a:ext>
            </a:extLst>
          </p:cNvPr>
          <p:cNvSpPr/>
          <p:nvPr/>
        </p:nvSpPr>
        <p:spPr>
          <a:xfrm>
            <a:off x="3619627" y="4810436"/>
            <a:ext cx="1038668" cy="19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D8D8D8"/>
              </a:buClr>
              <a:buSzPts val="1200"/>
            </a:pPr>
            <a:r>
              <a:rPr lang="en-US" sz="10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Compression</a:t>
            </a:r>
          </a:p>
        </p:txBody>
      </p:sp>
      <p:sp>
        <p:nvSpPr>
          <p:cNvPr id="53" name="Google Shape;458;p24">
            <a:extLst>
              <a:ext uri="{FF2B5EF4-FFF2-40B4-BE49-F238E27FC236}">
                <a16:creationId xmlns:a16="http://schemas.microsoft.com/office/drawing/2014/main" id="{1D93076F-B5CD-48F4-BBA9-23138847AF7E}"/>
              </a:ext>
            </a:extLst>
          </p:cNvPr>
          <p:cNvSpPr/>
          <p:nvPr/>
        </p:nvSpPr>
        <p:spPr>
          <a:xfrm>
            <a:off x="5196059" y="4810436"/>
            <a:ext cx="1099483" cy="161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D8D8D8"/>
              </a:buClr>
              <a:buSzPts val="1200"/>
            </a:pPr>
            <a:r>
              <a:rPr lang="en-US" sz="10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Deduplication</a:t>
            </a:r>
          </a:p>
        </p:txBody>
      </p: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6E4E9887-AE26-4F2E-A7CD-FC520DE690C5}"/>
              </a:ext>
            </a:extLst>
          </p:cNvPr>
          <p:cNvGrpSpPr/>
          <p:nvPr/>
        </p:nvGrpSpPr>
        <p:grpSpPr>
          <a:xfrm>
            <a:off x="3907072" y="4146354"/>
            <a:ext cx="3512861" cy="340875"/>
            <a:chOff x="5102577" y="5060423"/>
            <a:chExt cx="4683818" cy="454500"/>
          </a:xfrm>
        </p:grpSpPr>
        <p:sp>
          <p:nvSpPr>
            <p:cNvPr id="56" name="Google Shape;451;p24">
              <a:extLst>
                <a:ext uri="{FF2B5EF4-FFF2-40B4-BE49-F238E27FC236}">
                  <a16:creationId xmlns:a16="http://schemas.microsoft.com/office/drawing/2014/main" id="{EE9DB14F-5C16-441E-A983-6CBE1E21477D}"/>
                </a:ext>
              </a:extLst>
            </p:cNvPr>
            <p:cNvSpPr/>
            <p:nvPr/>
          </p:nvSpPr>
          <p:spPr>
            <a:xfrm>
              <a:off x="7114473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lang="en-US" sz="1050" b="1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7" name="Google Shape;451;p24">
              <a:extLst>
                <a:ext uri="{FF2B5EF4-FFF2-40B4-BE49-F238E27FC236}">
                  <a16:creationId xmlns:a16="http://schemas.microsoft.com/office/drawing/2014/main" id="{5CA4425F-B621-457A-8A2D-1271A1534D53}"/>
                </a:ext>
              </a:extLst>
            </p:cNvPr>
            <p:cNvSpPr/>
            <p:nvPr/>
          </p:nvSpPr>
          <p:spPr>
            <a:xfrm>
              <a:off x="9206604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lang="en-US" sz="1050" b="1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8" name="Google Shape;451;p24">
              <a:extLst>
                <a:ext uri="{FF2B5EF4-FFF2-40B4-BE49-F238E27FC236}">
                  <a16:creationId xmlns:a16="http://schemas.microsoft.com/office/drawing/2014/main" id="{0B818020-B201-49D1-ABC6-42E4C8AD8B1E}"/>
                </a:ext>
              </a:extLst>
            </p:cNvPr>
            <p:cNvSpPr/>
            <p:nvPr/>
          </p:nvSpPr>
          <p:spPr>
            <a:xfrm>
              <a:off x="5102577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lang="en-US" sz="1050" b="1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59" name="Google Shape;449;p24">
            <a:extLst>
              <a:ext uri="{FF2B5EF4-FFF2-40B4-BE49-F238E27FC236}">
                <a16:creationId xmlns:a16="http://schemas.microsoft.com/office/drawing/2014/main" id="{CCA07573-BE7E-4210-AC85-68A50B5029B4}"/>
              </a:ext>
            </a:extLst>
          </p:cNvPr>
          <p:cNvSpPr/>
          <p:nvPr/>
        </p:nvSpPr>
        <p:spPr>
          <a:xfrm>
            <a:off x="4180575" y="4484639"/>
            <a:ext cx="1436802" cy="150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200"/>
            </a:pPr>
            <a:r>
              <a:rPr lang="en-US" sz="900" b="1">
                <a:solidFill>
                  <a:srgbClr val="00FFFF"/>
                </a:solidFill>
                <a:latin typeface="+mn-lt"/>
                <a:ea typeface="+mn-ea"/>
                <a:cs typeface="+mn-ea"/>
                <a:sym typeface="+mn-lt"/>
              </a:rPr>
              <a:t>Compressed Data</a:t>
            </a:r>
            <a:endParaRPr lang="en-US" sz="1050" b="1">
              <a:solidFill>
                <a:srgbClr val="00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0" name="Google Shape;442;p24">
            <a:extLst>
              <a:ext uri="{FF2B5EF4-FFF2-40B4-BE49-F238E27FC236}">
                <a16:creationId xmlns:a16="http://schemas.microsoft.com/office/drawing/2014/main" id="{2B8F21C5-35D3-4671-AE21-69D73C7CBE55}"/>
              </a:ext>
            </a:extLst>
          </p:cNvPr>
          <p:cNvSpPr/>
          <p:nvPr/>
        </p:nvSpPr>
        <p:spPr>
          <a:xfrm>
            <a:off x="4555075" y="4035876"/>
            <a:ext cx="135313" cy="196160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50" b="1">
                <a:latin typeface="+mn-lt"/>
                <a:ea typeface="+mn-ea"/>
                <a:cs typeface="+mn-ea"/>
                <a:sym typeface="+mn-lt"/>
              </a:rPr>
              <a:t>A</a:t>
            </a:r>
            <a:endParaRPr lang="zh-TW" altLang="en-US" sz="1050" b="1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1" name="Google Shape;443;p24">
            <a:extLst>
              <a:ext uri="{FF2B5EF4-FFF2-40B4-BE49-F238E27FC236}">
                <a16:creationId xmlns:a16="http://schemas.microsoft.com/office/drawing/2014/main" id="{7288F7F0-05F2-4881-A1D3-67A36AA06CB7}"/>
              </a:ext>
            </a:extLst>
          </p:cNvPr>
          <p:cNvSpPr/>
          <p:nvPr/>
        </p:nvSpPr>
        <p:spPr>
          <a:xfrm>
            <a:off x="4903642" y="4035876"/>
            <a:ext cx="135313" cy="196160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50" b="1">
                <a:latin typeface="+mn-lt"/>
                <a:ea typeface="+mn-ea"/>
                <a:cs typeface="+mn-ea"/>
                <a:sym typeface="+mn-lt"/>
              </a:rPr>
              <a:t>C</a:t>
            </a:r>
            <a:endParaRPr lang="zh-TW" altLang="en-US" sz="1050" b="1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2" name="Google Shape;444;p24">
            <a:extLst>
              <a:ext uri="{FF2B5EF4-FFF2-40B4-BE49-F238E27FC236}">
                <a16:creationId xmlns:a16="http://schemas.microsoft.com/office/drawing/2014/main" id="{E47CCF98-D4F9-4A35-A917-8971B8083CC7}"/>
              </a:ext>
            </a:extLst>
          </p:cNvPr>
          <p:cNvSpPr/>
          <p:nvPr/>
        </p:nvSpPr>
        <p:spPr>
          <a:xfrm>
            <a:off x="4729358" y="4035876"/>
            <a:ext cx="135313" cy="196160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50" b="1">
                <a:latin typeface="+mn-lt"/>
                <a:ea typeface="+mn-ea"/>
                <a:cs typeface="+mn-ea"/>
                <a:sym typeface="+mn-lt"/>
              </a:rPr>
              <a:t>B</a:t>
            </a:r>
            <a:endParaRPr lang="zh-TW" altLang="en-US" sz="1050" b="1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3" name="Google Shape;445;p24">
            <a:extLst>
              <a:ext uri="{FF2B5EF4-FFF2-40B4-BE49-F238E27FC236}">
                <a16:creationId xmlns:a16="http://schemas.microsoft.com/office/drawing/2014/main" id="{5AE9B2E0-7364-479B-B112-72380EE61265}"/>
              </a:ext>
            </a:extLst>
          </p:cNvPr>
          <p:cNvSpPr/>
          <p:nvPr/>
        </p:nvSpPr>
        <p:spPr>
          <a:xfrm>
            <a:off x="5077924" y="4035876"/>
            <a:ext cx="135313" cy="196160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50" b="1">
                <a:latin typeface="+mn-lt"/>
                <a:ea typeface="+mn-ea"/>
                <a:cs typeface="+mn-ea"/>
                <a:sym typeface="+mn-lt"/>
              </a:rPr>
              <a:t>D</a:t>
            </a:r>
            <a:endParaRPr lang="zh-TW" altLang="en-US" sz="1050" b="1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4" name="Google Shape;442;p24">
            <a:extLst>
              <a:ext uri="{FF2B5EF4-FFF2-40B4-BE49-F238E27FC236}">
                <a16:creationId xmlns:a16="http://schemas.microsoft.com/office/drawing/2014/main" id="{7C84B846-9693-4EF5-BF6B-B69E44F8F645}"/>
              </a:ext>
            </a:extLst>
          </p:cNvPr>
          <p:cNvSpPr/>
          <p:nvPr/>
        </p:nvSpPr>
        <p:spPr>
          <a:xfrm>
            <a:off x="4919444" y="4286576"/>
            <a:ext cx="135313" cy="196160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50" b="1">
                <a:latin typeface="+mn-lt"/>
                <a:ea typeface="+mn-ea"/>
                <a:cs typeface="+mn-ea"/>
                <a:sym typeface="+mn-lt"/>
              </a:rPr>
              <a:t>A</a:t>
            </a:r>
            <a:endParaRPr lang="zh-TW" altLang="en-US" sz="1050" b="1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5" name="Google Shape;443;p24">
            <a:extLst>
              <a:ext uri="{FF2B5EF4-FFF2-40B4-BE49-F238E27FC236}">
                <a16:creationId xmlns:a16="http://schemas.microsoft.com/office/drawing/2014/main" id="{F01A9A03-CE81-41F9-878F-F0C196157510}"/>
              </a:ext>
            </a:extLst>
          </p:cNvPr>
          <p:cNvSpPr/>
          <p:nvPr/>
        </p:nvSpPr>
        <p:spPr>
          <a:xfrm>
            <a:off x="4738165" y="4293719"/>
            <a:ext cx="135313" cy="196160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50" b="1">
                <a:latin typeface="+mn-lt"/>
                <a:ea typeface="+mn-ea"/>
                <a:cs typeface="+mn-ea"/>
                <a:sym typeface="+mn-lt"/>
              </a:rPr>
              <a:t>C</a:t>
            </a:r>
            <a:endParaRPr lang="zh-TW" altLang="en-US" sz="1050" b="1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6" name="Google Shape;444;p24">
            <a:extLst>
              <a:ext uri="{FF2B5EF4-FFF2-40B4-BE49-F238E27FC236}">
                <a16:creationId xmlns:a16="http://schemas.microsoft.com/office/drawing/2014/main" id="{02045C6F-3850-47E0-BEBC-A74E5A1870E9}"/>
              </a:ext>
            </a:extLst>
          </p:cNvPr>
          <p:cNvSpPr/>
          <p:nvPr/>
        </p:nvSpPr>
        <p:spPr>
          <a:xfrm>
            <a:off x="5093889" y="4286576"/>
            <a:ext cx="135313" cy="196160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50" b="1">
                <a:latin typeface="+mn-lt"/>
                <a:ea typeface="+mn-ea"/>
                <a:cs typeface="+mn-ea"/>
                <a:sym typeface="+mn-lt"/>
              </a:rPr>
              <a:t>B</a:t>
            </a:r>
            <a:endParaRPr lang="zh-TW" altLang="en-US" sz="1050" b="1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7" name="Google Shape;445;p24">
            <a:extLst>
              <a:ext uri="{FF2B5EF4-FFF2-40B4-BE49-F238E27FC236}">
                <a16:creationId xmlns:a16="http://schemas.microsoft.com/office/drawing/2014/main" id="{7FD82018-5F2F-4933-8212-081B85D26573}"/>
              </a:ext>
            </a:extLst>
          </p:cNvPr>
          <p:cNvSpPr/>
          <p:nvPr/>
        </p:nvSpPr>
        <p:spPr>
          <a:xfrm>
            <a:off x="4563689" y="4293720"/>
            <a:ext cx="135313" cy="196160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50" b="1">
                <a:latin typeface="+mn-lt"/>
                <a:ea typeface="+mn-ea"/>
                <a:cs typeface="+mn-ea"/>
                <a:sym typeface="+mn-lt"/>
              </a:rPr>
              <a:t>D</a:t>
            </a:r>
            <a:endParaRPr lang="zh-TW" altLang="en-US" sz="1050" b="1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4" name="Google Shape;516;p26">
            <a:extLst>
              <a:ext uri="{FF2B5EF4-FFF2-40B4-BE49-F238E27FC236}">
                <a16:creationId xmlns:a16="http://schemas.microsoft.com/office/drawing/2014/main" id="{61D119A4-54B6-4D16-A0D8-D53D07DC09D6}"/>
              </a:ext>
            </a:extLst>
          </p:cNvPr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4520" y="2622096"/>
            <a:ext cx="2884561" cy="1203436"/>
          </a:xfrm>
          <a:prstGeom prst="rect">
            <a:avLst/>
          </a:prstGeom>
          <a:noFill/>
          <a:ln w="31750">
            <a:solidFill>
              <a:srgbClr val="999999"/>
            </a:solidFill>
          </a:ln>
          <a:effectLst/>
        </p:spPr>
      </p:pic>
      <p:pic>
        <p:nvPicPr>
          <p:cNvPr id="77" name="圖形 76">
            <a:extLst>
              <a:ext uri="{FF2B5EF4-FFF2-40B4-BE49-F238E27FC236}">
                <a16:creationId xmlns:a16="http://schemas.microsoft.com/office/drawing/2014/main" id="{F2A1FA56-B7B4-4B91-A914-837F8B76A7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6073902" y="151789"/>
            <a:ext cx="714441" cy="4453267"/>
          </a:xfrm>
          <a:prstGeom prst="rect">
            <a:avLst/>
          </a:prstGeom>
        </p:spPr>
      </p:pic>
      <p:pic>
        <p:nvPicPr>
          <p:cNvPr id="49" name="Google Shape;419;p23">
            <a:extLst>
              <a:ext uri="{FF2B5EF4-FFF2-40B4-BE49-F238E27FC236}">
                <a16:creationId xmlns:a16="http://schemas.microsoft.com/office/drawing/2014/main" id="{A000E88E-C83C-45A9-B9BE-813134777F65}"/>
              </a:ext>
            </a:extLst>
          </p:cNvPr>
          <p:cNvPicPr preferRelativeResize="0"/>
          <p:nvPr/>
        </p:nvPicPr>
        <p:blipFill rotWithShape="1"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513" y="1350697"/>
            <a:ext cx="4447243" cy="1178719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/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C8F22BE1-55B4-4577-8B2F-ED5955C32BF1}"/>
              </a:ext>
            </a:extLst>
          </p:cNvPr>
          <p:cNvSpPr/>
          <p:nvPr/>
        </p:nvSpPr>
        <p:spPr>
          <a:xfrm flipH="1">
            <a:off x="549479" y="688700"/>
            <a:ext cx="3316476" cy="391653"/>
          </a:xfrm>
          <a:prstGeom prst="snip2DiagRect">
            <a:avLst>
              <a:gd name="adj1" fmla="val 0"/>
              <a:gd name="adj2" fmla="val 17253"/>
            </a:avLst>
          </a:prstGeom>
          <a:gradFill>
            <a:gsLst>
              <a:gs pos="0">
                <a:srgbClr val="475494"/>
              </a:gs>
              <a:gs pos="100000">
                <a:srgbClr val="00499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2550" b="1">
              <a:solidFill>
                <a:srgbClr val="EE6D2B"/>
              </a:solidFill>
              <a:cs typeface="+mn-ea"/>
              <a:sym typeface="+mn-lt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C345CBA-CCAF-4DD2-8C39-C05ACCD7CF34}"/>
              </a:ext>
            </a:extLst>
          </p:cNvPr>
          <p:cNvSpPr txBox="1"/>
          <p:nvPr/>
        </p:nvSpPr>
        <p:spPr>
          <a:xfrm>
            <a:off x="562362" y="769486"/>
            <a:ext cx="32718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It only works</a:t>
            </a:r>
            <a:r>
              <a:rPr lang="zh-TW" altLang="zh-TW" sz="1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with</a:t>
            </a:r>
            <a:r>
              <a:rPr lang="zh-TW" altLang="zh-TW" sz="1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inline process</a:t>
            </a:r>
            <a:r>
              <a:rPr lang="en-US" altLang="zh-TW" sz="1000" b="1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ing</a:t>
            </a:r>
            <a:r>
              <a:rPr lang="zh-TW" altLang="zh-TW" sz="1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before writing</a:t>
            </a:r>
            <a:endParaRPr lang="zh-TW" altLang="en-US" sz="10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8" name="矩形: 圓角 67">
            <a:extLst>
              <a:ext uri="{FF2B5EF4-FFF2-40B4-BE49-F238E27FC236}">
                <a16:creationId xmlns:a16="http://schemas.microsoft.com/office/drawing/2014/main" id="{FFFD3AF7-3B21-4382-B9C7-2960A5DAE764}"/>
              </a:ext>
            </a:extLst>
          </p:cNvPr>
          <p:cNvSpPr/>
          <p:nvPr/>
        </p:nvSpPr>
        <p:spPr>
          <a:xfrm>
            <a:off x="477047" y="4085140"/>
            <a:ext cx="2103503" cy="788889"/>
          </a:xfrm>
          <a:prstGeom prst="roundRect">
            <a:avLst>
              <a:gd name="adj" fmla="val 2988"/>
            </a:avLst>
          </a:prstGeom>
          <a:gradFill>
            <a:gsLst>
              <a:gs pos="100000">
                <a:srgbClr val="E34900"/>
              </a:gs>
              <a:gs pos="0">
                <a:srgbClr val="E6760C"/>
              </a:gs>
            </a:gsLst>
            <a:lin ang="5400000" scaled="0"/>
          </a:gradFill>
          <a:ln w="38100" cmpd="dbl">
            <a:solidFill>
              <a:srgbClr val="C5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591">
              <a:cs typeface="+mn-ea"/>
              <a:sym typeface="+mn-lt"/>
            </a:endParaRPr>
          </a:p>
        </p:txBody>
      </p:sp>
      <p:sp>
        <p:nvSpPr>
          <p:cNvPr id="69" name="Google Shape;426;p24">
            <a:extLst>
              <a:ext uri="{FF2B5EF4-FFF2-40B4-BE49-F238E27FC236}">
                <a16:creationId xmlns:a16="http://schemas.microsoft.com/office/drawing/2014/main" id="{7545BC99-5110-4B68-B63B-8247FCB915DA}"/>
              </a:ext>
            </a:extLst>
          </p:cNvPr>
          <p:cNvSpPr txBox="1"/>
          <p:nvPr/>
        </p:nvSpPr>
        <p:spPr>
          <a:xfrm>
            <a:off x="421348" y="4097151"/>
            <a:ext cx="2108012" cy="782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6" tIns="34256" rIns="34256" bIns="34256" anchor="ctr" anchorCtr="0">
            <a:noAutofit/>
          </a:bodyPr>
          <a:lstStyle/>
          <a:p>
            <a:pPr marL="84455" algn="ctr">
              <a:lnSpc>
                <a:spcPts val="1800"/>
              </a:lnSpc>
              <a:buClr>
                <a:schemeClr val="accent2"/>
              </a:buClr>
              <a:buSzPts val="2400"/>
            </a:pPr>
            <a:r>
              <a:rPr lang="en-US" altLang="zh-TW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Deduplication </a:t>
            </a:r>
          </a:p>
          <a:p>
            <a:pPr marL="84455" algn="ctr">
              <a:lnSpc>
                <a:spcPts val="1800"/>
              </a:lnSpc>
              <a:buClr>
                <a:schemeClr val="accent2"/>
              </a:buClr>
              <a:buSzPts val="2400"/>
            </a:pPr>
            <a:r>
              <a:rPr lang="en-US" altLang="zh-TW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Min Requirement</a:t>
            </a:r>
            <a:r>
              <a:rPr lang="zh-TW" altLang="en-US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：</a:t>
            </a:r>
            <a:endParaRPr lang="en-US" altLang="zh-TW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84455" algn="ctr">
              <a:lnSpc>
                <a:spcPts val="1800"/>
              </a:lnSpc>
              <a:buClr>
                <a:schemeClr val="accent2"/>
              </a:buClr>
              <a:buSzPts val="2400"/>
            </a:pPr>
            <a:r>
              <a:rPr lang="en-US" altLang="zh-TW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16GB RAM</a:t>
            </a:r>
            <a:endParaRPr lang="zh-TW" altLang="en-US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45741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60AB19-9621-4962-88A1-43201EFD3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467" y="262468"/>
            <a:ext cx="9143999" cy="816119"/>
          </a:xfrm>
        </p:spPr>
        <p:txBody>
          <a:bodyPr>
            <a:normAutofit/>
          </a:bodyPr>
          <a:lstStyle/>
          <a:p>
            <a:r>
              <a:rPr lang="en-US" altLang="zh-TW" sz="3200" b="0">
                <a:latin typeface="+mn-lt"/>
                <a:ea typeface="+mn-ea"/>
                <a:cs typeface="+mn-ea"/>
                <a:sym typeface="+mn-lt"/>
              </a:rPr>
              <a:t>Silent data corruption &amp; self-healing</a:t>
            </a:r>
            <a:endParaRPr lang="zh-TW" altLang="en-US" sz="3200" b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圖片 2" descr="一張含有 火車, 電腦 的圖片&#10;&#10;自動產生的描述">
            <a:extLst>
              <a:ext uri="{FF2B5EF4-FFF2-40B4-BE49-F238E27FC236}">
                <a16:creationId xmlns:a16="http://schemas.microsoft.com/office/drawing/2014/main" id="{7A57E5A5-8BED-4303-828B-91870FE688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6" y="1687730"/>
            <a:ext cx="2314790" cy="312785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1095877-19BF-45D7-A332-FA3B6B1710FE}"/>
              </a:ext>
            </a:extLst>
          </p:cNvPr>
          <p:cNvSpPr/>
          <p:nvPr/>
        </p:nvSpPr>
        <p:spPr>
          <a:xfrm>
            <a:off x="4532113" y="1444374"/>
            <a:ext cx="2185410" cy="2918069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BC9176F-36CA-4AED-8F11-DCEAF41A6BB7}"/>
              </a:ext>
            </a:extLst>
          </p:cNvPr>
          <p:cNvSpPr/>
          <p:nvPr/>
        </p:nvSpPr>
        <p:spPr>
          <a:xfrm>
            <a:off x="6808724" y="1444374"/>
            <a:ext cx="2116399" cy="2918069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60FA6B5-B88B-4A80-9353-6A28BB1460B6}"/>
              </a:ext>
            </a:extLst>
          </p:cNvPr>
          <p:cNvSpPr/>
          <p:nvPr/>
        </p:nvSpPr>
        <p:spPr>
          <a:xfrm>
            <a:off x="2333276" y="1444374"/>
            <a:ext cx="2116399" cy="2918069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cs typeface="+mn-ea"/>
              <a:sym typeface="+mn-lt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1EBC05BC-271A-4C28-B40C-2D802BCD4854}"/>
              </a:ext>
            </a:extLst>
          </p:cNvPr>
          <p:cNvGrpSpPr/>
          <p:nvPr/>
        </p:nvGrpSpPr>
        <p:grpSpPr>
          <a:xfrm>
            <a:off x="7228503" y="2704764"/>
            <a:ext cx="1385451" cy="512990"/>
            <a:chOff x="756833" y="3456247"/>
            <a:chExt cx="1847268" cy="683987"/>
          </a:xfrm>
        </p:grpSpPr>
        <p:cxnSp>
          <p:nvCxnSpPr>
            <p:cNvPr id="47" name="Straight Connector 8">
              <a:extLst>
                <a:ext uri="{FF2B5EF4-FFF2-40B4-BE49-F238E27FC236}">
                  <a16:creationId xmlns:a16="http://schemas.microsoft.com/office/drawing/2014/main" id="{CDBFBC8D-19B8-4FBE-B7E9-552677B684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833" y="3456902"/>
              <a:ext cx="894878" cy="562769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10">
              <a:extLst>
                <a:ext uri="{FF2B5EF4-FFF2-40B4-BE49-F238E27FC236}">
                  <a16:creationId xmlns:a16="http://schemas.microsoft.com/office/drawing/2014/main" id="{40A0E4D8-292C-4FF5-8865-E826E60D9E41}"/>
                </a:ext>
              </a:extLst>
            </p:cNvPr>
            <p:cNvCxnSpPr>
              <a:cxnSpLocks/>
            </p:cNvCxnSpPr>
            <p:nvPr/>
          </p:nvCxnSpPr>
          <p:spPr>
            <a:xfrm>
              <a:off x="1668084" y="3456247"/>
              <a:ext cx="936017" cy="6839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圖形 9">
            <a:extLst>
              <a:ext uri="{FF2B5EF4-FFF2-40B4-BE49-F238E27FC236}">
                <a16:creationId xmlns:a16="http://schemas.microsoft.com/office/drawing/2014/main" id="{81D374A7-AE4B-4609-B9B1-06948AAF29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3553" y="3099486"/>
            <a:ext cx="499770" cy="503615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928E2A6F-83FF-49BD-A867-D8C72EC29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45078" y="3106704"/>
            <a:ext cx="499770" cy="503615"/>
          </a:xfrm>
          <a:prstGeom prst="rect">
            <a:avLst/>
          </a:prstGeom>
        </p:spPr>
      </p:pic>
      <p:sp>
        <p:nvSpPr>
          <p:cNvPr id="12" name="Rectangle 20">
            <a:extLst>
              <a:ext uri="{FF2B5EF4-FFF2-40B4-BE49-F238E27FC236}">
                <a16:creationId xmlns:a16="http://schemas.microsoft.com/office/drawing/2014/main" id="{C2048C03-4148-4B37-9376-E276DA3B802A}"/>
              </a:ext>
            </a:extLst>
          </p:cNvPr>
          <p:cNvSpPr/>
          <p:nvPr/>
        </p:nvSpPr>
        <p:spPr>
          <a:xfrm>
            <a:off x="8244173" y="3434285"/>
            <a:ext cx="119173" cy="131724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760">
              <a:cs typeface="+mn-ea"/>
              <a:sym typeface="+mn-lt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86386DEC-2585-436E-A279-38F39D4976A7}"/>
              </a:ext>
            </a:extLst>
          </p:cNvPr>
          <p:cNvGrpSpPr/>
          <p:nvPr/>
        </p:nvGrpSpPr>
        <p:grpSpPr>
          <a:xfrm>
            <a:off x="4635162" y="2711979"/>
            <a:ext cx="1892584" cy="905555"/>
            <a:chOff x="346483" y="3456247"/>
            <a:chExt cx="2523443" cy="1207407"/>
          </a:xfrm>
        </p:grpSpPr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id="{4C90A814-2A39-49D0-973B-DBA39AD946DD}"/>
                </a:ext>
              </a:extLst>
            </p:cNvPr>
            <p:cNvGrpSpPr/>
            <p:nvPr/>
          </p:nvGrpSpPr>
          <p:grpSpPr>
            <a:xfrm>
              <a:off x="756833" y="3456247"/>
              <a:ext cx="1847268" cy="683987"/>
              <a:chOff x="756833" y="3456247"/>
              <a:chExt cx="1847268" cy="683987"/>
            </a:xfrm>
          </p:grpSpPr>
          <p:cxnSp>
            <p:nvCxnSpPr>
              <p:cNvPr id="45" name="Straight Connector 8">
                <a:extLst>
                  <a:ext uri="{FF2B5EF4-FFF2-40B4-BE49-F238E27FC236}">
                    <a16:creationId xmlns:a16="http://schemas.microsoft.com/office/drawing/2014/main" id="{654C092C-B816-416E-B6DD-A72CD53145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6833" y="3456902"/>
                <a:ext cx="894878" cy="562769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10">
                <a:extLst>
                  <a:ext uri="{FF2B5EF4-FFF2-40B4-BE49-F238E27FC236}">
                    <a16:creationId xmlns:a16="http://schemas.microsoft.com/office/drawing/2014/main" id="{43D06D36-2F1E-4316-A934-5119FBE83B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8084" y="3456247"/>
                <a:ext cx="936017" cy="6839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0DE445AB-47E8-4B96-8586-539520DB4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03566" y="3982545"/>
              <a:ext cx="666360" cy="671486"/>
            </a:xfrm>
            <a:prstGeom prst="rect">
              <a:avLst/>
            </a:prstGeom>
          </p:spPr>
        </p:pic>
        <p:pic>
          <p:nvPicPr>
            <p:cNvPr id="42" name="圖形 41">
              <a:extLst>
                <a:ext uri="{FF2B5EF4-FFF2-40B4-BE49-F238E27FC236}">
                  <a16:creationId xmlns:a16="http://schemas.microsoft.com/office/drawing/2014/main" id="{833C938F-379E-4A00-BBA6-5457481D7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2267" y="3992168"/>
              <a:ext cx="666360" cy="671486"/>
            </a:xfrm>
            <a:prstGeom prst="rect">
              <a:avLst/>
            </a:prstGeom>
          </p:spPr>
        </p:pic>
        <p:sp>
          <p:nvSpPr>
            <p:cNvPr id="43" name="Rectangle 18">
              <a:extLst>
                <a:ext uri="{FF2B5EF4-FFF2-40B4-BE49-F238E27FC236}">
                  <a16:creationId xmlns:a16="http://schemas.microsoft.com/office/drawing/2014/main" id="{8C855EA8-D374-413F-A7D2-4295A2F0BA49}"/>
                </a:ext>
              </a:extLst>
            </p:cNvPr>
            <p:cNvSpPr/>
            <p:nvPr/>
          </p:nvSpPr>
          <p:spPr>
            <a:xfrm>
              <a:off x="346483" y="4455144"/>
              <a:ext cx="158897" cy="175632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99003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60">
                <a:cs typeface="+mn-ea"/>
                <a:sym typeface="+mn-lt"/>
              </a:endParaRPr>
            </a:p>
          </p:txBody>
        </p:sp>
        <p:sp>
          <p:nvSpPr>
            <p:cNvPr id="44" name="Rectangle 20">
              <a:extLst>
                <a:ext uri="{FF2B5EF4-FFF2-40B4-BE49-F238E27FC236}">
                  <a16:creationId xmlns:a16="http://schemas.microsoft.com/office/drawing/2014/main" id="{DA631CD2-C2E0-4DAC-92A4-EA9F9ED86760}"/>
                </a:ext>
              </a:extLst>
            </p:cNvPr>
            <p:cNvSpPr/>
            <p:nvPr/>
          </p:nvSpPr>
          <p:spPr>
            <a:xfrm>
              <a:off x="2077030" y="4434236"/>
              <a:ext cx="158897" cy="175632"/>
            </a:xfrm>
            <a:prstGeom prst="rect">
              <a:avLst/>
            </a:prstGeom>
            <a:solidFill>
              <a:srgbClr val="00FF99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60">
                <a:cs typeface="+mn-ea"/>
                <a:sym typeface="+mn-lt"/>
              </a:endParaRP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5CA782A3-FA3E-4C92-94B8-68E1AF171CFE}"/>
              </a:ext>
            </a:extLst>
          </p:cNvPr>
          <p:cNvGrpSpPr/>
          <p:nvPr/>
        </p:nvGrpSpPr>
        <p:grpSpPr>
          <a:xfrm>
            <a:off x="2425285" y="2725767"/>
            <a:ext cx="1885718" cy="905555"/>
            <a:chOff x="355636" y="3456247"/>
            <a:chExt cx="2514290" cy="1207407"/>
          </a:xfrm>
        </p:grpSpPr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0BF0E64A-B2C2-40C9-AAB4-323DE92AA838}"/>
                </a:ext>
              </a:extLst>
            </p:cNvPr>
            <p:cNvGrpSpPr/>
            <p:nvPr/>
          </p:nvGrpSpPr>
          <p:grpSpPr>
            <a:xfrm>
              <a:off x="756833" y="3456247"/>
              <a:ext cx="1847268" cy="683987"/>
              <a:chOff x="756833" y="3456247"/>
              <a:chExt cx="1847268" cy="683987"/>
            </a:xfrm>
          </p:grpSpPr>
          <p:cxnSp>
            <p:nvCxnSpPr>
              <p:cNvPr id="38" name="Straight Connector 8">
                <a:extLst>
                  <a:ext uri="{FF2B5EF4-FFF2-40B4-BE49-F238E27FC236}">
                    <a16:creationId xmlns:a16="http://schemas.microsoft.com/office/drawing/2014/main" id="{AA854068-CB27-4778-9850-BBC6F4A701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6833" y="3456902"/>
                <a:ext cx="894878" cy="562769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10">
                <a:extLst>
                  <a:ext uri="{FF2B5EF4-FFF2-40B4-BE49-F238E27FC236}">
                    <a16:creationId xmlns:a16="http://schemas.microsoft.com/office/drawing/2014/main" id="{97157DA9-D15E-4EFE-9A9B-D90B179B7E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8084" y="3456247"/>
                <a:ext cx="936017" cy="6839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4" name="圖形 33">
              <a:extLst>
                <a:ext uri="{FF2B5EF4-FFF2-40B4-BE49-F238E27FC236}">
                  <a16:creationId xmlns:a16="http://schemas.microsoft.com/office/drawing/2014/main" id="{955736E6-8ECB-48F4-A196-43D7AF973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03566" y="3982545"/>
              <a:ext cx="666360" cy="671486"/>
            </a:xfrm>
            <a:prstGeom prst="rect">
              <a:avLst/>
            </a:prstGeom>
          </p:spPr>
        </p:pic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D921DC05-6451-4C54-993B-BB3073877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2267" y="3992168"/>
              <a:ext cx="666360" cy="671486"/>
            </a:xfrm>
            <a:prstGeom prst="rect">
              <a:avLst/>
            </a:prstGeom>
          </p:spPr>
        </p:pic>
        <p:sp>
          <p:nvSpPr>
            <p:cNvPr id="36" name="Rectangle 18">
              <a:extLst>
                <a:ext uri="{FF2B5EF4-FFF2-40B4-BE49-F238E27FC236}">
                  <a16:creationId xmlns:a16="http://schemas.microsoft.com/office/drawing/2014/main" id="{D75055D2-716A-4E73-B4F0-9C80DA4E3107}"/>
                </a:ext>
              </a:extLst>
            </p:cNvPr>
            <p:cNvSpPr/>
            <p:nvPr/>
          </p:nvSpPr>
          <p:spPr>
            <a:xfrm>
              <a:off x="355636" y="4455899"/>
              <a:ext cx="158897" cy="175632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99003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60">
                <a:cs typeface="+mn-ea"/>
                <a:sym typeface="+mn-lt"/>
              </a:endParaRPr>
            </a:p>
          </p:txBody>
        </p:sp>
        <p:sp>
          <p:nvSpPr>
            <p:cNvPr id="37" name="Rectangle 20">
              <a:extLst>
                <a:ext uri="{FF2B5EF4-FFF2-40B4-BE49-F238E27FC236}">
                  <a16:creationId xmlns:a16="http://schemas.microsoft.com/office/drawing/2014/main" id="{B8140258-7DBB-406D-816A-C968EC42EBE3}"/>
                </a:ext>
              </a:extLst>
            </p:cNvPr>
            <p:cNvSpPr/>
            <p:nvPr/>
          </p:nvSpPr>
          <p:spPr>
            <a:xfrm>
              <a:off x="2086183" y="4434991"/>
              <a:ext cx="158897" cy="175632"/>
            </a:xfrm>
            <a:prstGeom prst="rect">
              <a:avLst/>
            </a:prstGeom>
            <a:solidFill>
              <a:srgbClr val="00FF99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60">
                <a:cs typeface="+mn-ea"/>
                <a:sym typeface="+mn-lt"/>
              </a:endParaRPr>
            </a:p>
          </p:txBody>
        </p:sp>
      </p:grpSp>
      <p:sp>
        <p:nvSpPr>
          <p:cNvPr id="15" name="Rectangle 12">
            <a:extLst>
              <a:ext uri="{FF2B5EF4-FFF2-40B4-BE49-F238E27FC236}">
                <a16:creationId xmlns:a16="http://schemas.microsoft.com/office/drawing/2014/main" id="{EEA8F8CA-26A5-4F46-8611-FE54A2625C64}"/>
              </a:ext>
            </a:extLst>
          </p:cNvPr>
          <p:cNvSpPr/>
          <p:nvPr/>
        </p:nvSpPr>
        <p:spPr>
          <a:xfrm>
            <a:off x="2650911" y="2370779"/>
            <a:ext cx="1492856" cy="3654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tx1"/>
                </a:solidFill>
                <a:cs typeface="+mn-ea"/>
                <a:sym typeface="+mn-lt"/>
              </a:rPr>
              <a:t>ZFS RAID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B7D8ACF6-6854-4BDF-B90F-EBB083180AE9}"/>
              </a:ext>
            </a:extLst>
          </p:cNvPr>
          <p:cNvSpPr/>
          <p:nvPr/>
        </p:nvSpPr>
        <p:spPr>
          <a:xfrm>
            <a:off x="2650911" y="1687587"/>
            <a:ext cx="1492856" cy="365984"/>
          </a:xfrm>
          <a:prstGeom prst="rect">
            <a:avLst/>
          </a:prstGeom>
          <a:solidFill>
            <a:srgbClr val="EE6D2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bg1"/>
                </a:solidFill>
                <a:cs typeface="+mn-ea"/>
                <a:sym typeface="+mn-lt"/>
              </a:rPr>
              <a:t>Application</a:t>
            </a:r>
          </a:p>
        </p:txBody>
      </p:sp>
      <p:cxnSp>
        <p:nvCxnSpPr>
          <p:cNvPr id="17" name="Straight Connector 17">
            <a:extLst>
              <a:ext uri="{FF2B5EF4-FFF2-40B4-BE49-F238E27FC236}">
                <a16:creationId xmlns:a16="http://schemas.microsoft.com/office/drawing/2014/main" id="{9AF3A77F-68F2-4E7A-A502-795448890FDB}"/>
              </a:ext>
            </a:extLst>
          </p:cNvPr>
          <p:cNvCxnSpPr>
            <a:cxnSpLocks/>
            <a:stCxn id="16" idx="2"/>
            <a:endCxn id="15" idx="0"/>
          </p:cNvCxnSpPr>
          <p:nvPr/>
        </p:nvCxnSpPr>
        <p:spPr>
          <a:xfrm>
            <a:off x="3397339" y="2053570"/>
            <a:ext cx="0" cy="317208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21">
            <a:extLst>
              <a:ext uri="{FF2B5EF4-FFF2-40B4-BE49-F238E27FC236}">
                <a16:creationId xmlns:a16="http://schemas.microsoft.com/office/drawing/2014/main" id="{B1550217-B3F6-42FE-AE51-14348D2690A0}"/>
              </a:ext>
            </a:extLst>
          </p:cNvPr>
          <p:cNvSpPr/>
          <p:nvPr/>
        </p:nvSpPr>
        <p:spPr>
          <a:xfrm>
            <a:off x="2785283" y="2651844"/>
            <a:ext cx="119173" cy="131724"/>
          </a:xfrm>
          <a:prstGeom prst="rect">
            <a:avLst/>
          </a:prstGeom>
          <a:solidFill>
            <a:srgbClr val="FF0066"/>
          </a:solidFill>
          <a:ln>
            <a:solidFill>
              <a:srgbClr val="9900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b="1">
              <a:cs typeface="+mn-ea"/>
              <a:sym typeface="+mn-lt"/>
            </a:endParaRPr>
          </a:p>
        </p:txBody>
      </p:sp>
      <p:pic>
        <p:nvPicPr>
          <p:cNvPr id="19" name="Graphic 33" descr="Warning">
            <a:extLst>
              <a:ext uri="{FF2B5EF4-FFF2-40B4-BE49-F238E27FC236}">
                <a16:creationId xmlns:a16="http://schemas.microsoft.com/office/drawing/2014/main" id="{ABBAD159-08F4-4F61-AF18-5D63A40155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37834" y="2696651"/>
            <a:ext cx="446373" cy="446373"/>
          </a:xfrm>
          <a:prstGeom prst="rect">
            <a:avLst/>
          </a:prstGeom>
        </p:spPr>
      </p:pic>
      <p:sp>
        <p:nvSpPr>
          <p:cNvPr id="20" name="Rectangle 25">
            <a:extLst>
              <a:ext uri="{FF2B5EF4-FFF2-40B4-BE49-F238E27FC236}">
                <a16:creationId xmlns:a16="http://schemas.microsoft.com/office/drawing/2014/main" id="{2ADA8295-886F-4CF5-9F91-169FF2371740}"/>
              </a:ext>
            </a:extLst>
          </p:cNvPr>
          <p:cNvSpPr/>
          <p:nvPr/>
        </p:nvSpPr>
        <p:spPr>
          <a:xfrm>
            <a:off x="4873479" y="2370779"/>
            <a:ext cx="1492856" cy="3654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tx1"/>
                </a:solidFill>
                <a:cs typeface="+mn-ea"/>
                <a:sym typeface="+mn-lt"/>
              </a:rPr>
              <a:t>ZFS </a:t>
            </a:r>
            <a:r>
              <a:rPr lang="en-US" altLang="zh-TW" sz="1400" b="1">
                <a:solidFill>
                  <a:schemeClr val="tx1"/>
                </a:solidFill>
                <a:cs typeface="+mn-ea"/>
                <a:sym typeface="+mn-lt"/>
              </a:rPr>
              <a:t>RAID</a:t>
            </a:r>
            <a:endParaRPr lang="en-US" sz="1400" b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1" name="Rectangle 26">
            <a:extLst>
              <a:ext uri="{FF2B5EF4-FFF2-40B4-BE49-F238E27FC236}">
                <a16:creationId xmlns:a16="http://schemas.microsoft.com/office/drawing/2014/main" id="{180530C8-07F8-44CB-9F1E-260AA4E14419}"/>
              </a:ext>
            </a:extLst>
          </p:cNvPr>
          <p:cNvSpPr/>
          <p:nvPr/>
        </p:nvSpPr>
        <p:spPr>
          <a:xfrm>
            <a:off x="4873479" y="1687587"/>
            <a:ext cx="1492856" cy="365984"/>
          </a:xfrm>
          <a:prstGeom prst="rect">
            <a:avLst/>
          </a:prstGeom>
          <a:solidFill>
            <a:srgbClr val="EE6D2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bg1"/>
                </a:solidFill>
                <a:cs typeface="+mn-ea"/>
                <a:sym typeface="+mn-lt"/>
              </a:rPr>
              <a:t>Application</a:t>
            </a:r>
          </a:p>
        </p:txBody>
      </p:sp>
      <p:cxnSp>
        <p:nvCxnSpPr>
          <p:cNvPr id="22" name="Straight Connector 30">
            <a:extLst>
              <a:ext uri="{FF2B5EF4-FFF2-40B4-BE49-F238E27FC236}">
                <a16:creationId xmlns:a16="http://schemas.microsoft.com/office/drawing/2014/main" id="{D896B05C-5B69-4F7C-983C-CB270417F66C}"/>
              </a:ext>
            </a:extLst>
          </p:cNvPr>
          <p:cNvCxnSpPr>
            <a:cxnSpLocks/>
            <a:stCxn id="21" idx="2"/>
            <a:endCxn id="20" idx="0"/>
          </p:cNvCxnSpPr>
          <p:nvPr/>
        </p:nvCxnSpPr>
        <p:spPr>
          <a:xfrm>
            <a:off x="5619907" y="2053570"/>
            <a:ext cx="0" cy="317208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36">
            <a:extLst>
              <a:ext uri="{FF2B5EF4-FFF2-40B4-BE49-F238E27FC236}">
                <a16:creationId xmlns:a16="http://schemas.microsoft.com/office/drawing/2014/main" id="{301E3C2A-1FA6-4EE4-9122-6D359864C595}"/>
              </a:ext>
            </a:extLst>
          </p:cNvPr>
          <p:cNvSpPr/>
          <p:nvPr/>
        </p:nvSpPr>
        <p:spPr>
          <a:xfrm>
            <a:off x="5026838" y="2651844"/>
            <a:ext cx="119173" cy="131724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b="1">
              <a:cs typeface="+mn-ea"/>
              <a:sym typeface="+mn-lt"/>
            </a:endParaRPr>
          </a:p>
        </p:txBody>
      </p:sp>
      <p:cxnSp>
        <p:nvCxnSpPr>
          <p:cNvPr id="24" name="Straight Connector 39">
            <a:extLst>
              <a:ext uri="{FF2B5EF4-FFF2-40B4-BE49-F238E27FC236}">
                <a16:creationId xmlns:a16="http://schemas.microsoft.com/office/drawing/2014/main" id="{08A417FA-E8BB-47C0-AAFF-7E034D14DF6B}"/>
              </a:ext>
            </a:extLst>
          </p:cNvPr>
          <p:cNvCxnSpPr>
            <a:cxnSpLocks/>
          </p:cNvCxnSpPr>
          <p:nvPr/>
        </p:nvCxnSpPr>
        <p:spPr>
          <a:xfrm>
            <a:off x="5176384" y="2812281"/>
            <a:ext cx="756687" cy="699053"/>
          </a:xfrm>
          <a:prstGeom prst="line">
            <a:avLst/>
          </a:prstGeom>
          <a:ln w="22860">
            <a:solidFill>
              <a:srgbClr val="00FF99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40">
            <a:extLst>
              <a:ext uri="{FF2B5EF4-FFF2-40B4-BE49-F238E27FC236}">
                <a16:creationId xmlns:a16="http://schemas.microsoft.com/office/drawing/2014/main" id="{4D10A109-F5A3-4D38-9477-A2CDA886B580}"/>
              </a:ext>
            </a:extLst>
          </p:cNvPr>
          <p:cNvSpPr/>
          <p:nvPr/>
        </p:nvSpPr>
        <p:spPr>
          <a:xfrm>
            <a:off x="7154226" y="2370779"/>
            <a:ext cx="1492856" cy="3654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tx1"/>
                </a:solidFill>
                <a:cs typeface="+mn-ea"/>
                <a:sym typeface="+mn-lt"/>
              </a:rPr>
              <a:t>ZFS </a:t>
            </a:r>
            <a:r>
              <a:rPr lang="en-US" altLang="zh-TW" sz="1400" b="1">
                <a:solidFill>
                  <a:schemeClr val="tx1"/>
                </a:solidFill>
                <a:cs typeface="+mn-ea"/>
                <a:sym typeface="+mn-lt"/>
              </a:rPr>
              <a:t>RAID</a:t>
            </a:r>
            <a:endParaRPr lang="en-US" sz="1400" b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6" name="Rectangle 41">
            <a:extLst>
              <a:ext uri="{FF2B5EF4-FFF2-40B4-BE49-F238E27FC236}">
                <a16:creationId xmlns:a16="http://schemas.microsoft.com/office/drawing/2014/main" id="{552D5A88-72E3-44CC-8EB8-DB591EB395C9}"/>
              </a:ext>
            </a:extLst>
          </p:cNvPr>
          <p:cNvSpPr/>
          <p:nvPr/>
        </p:nvSpPr>
        <p:spPr>
          <a:xfrm>
            <a:off x="7154226" y="1687587"/>
            <a:ext cx="1492856" cy="365984"/>
          </a:xfrm>
          <a:prstGeom prst="rect">
            <a:avLst/>
          </a:prstGeom>
          <a:solidFill>
            <a:srgbClr val="EE6D2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bg1"/>
                </a:solidFill>
                <a:cs typeface="+mn-ea"/>
                <a:sym typeface="+mn-lt"/>
              </a:rPr>
              <a:t>Application</a:t>
            </a:r>
          </a:p>
        </p:txBody>
      </p:sp>
      <p:cxnSp>
        <p:nvCxnSpPr>
          <p:cNvPr id="27" name="Straight Connector 45">
            <a:extLst>
              <a:ext uri="{FF2B5EF4-FFF2-40B4-BE49-F238E27FC236}">
                <a16:creationId xmlns:a16="http://schemas.microsoft.com/office/drawing/2014/main" id="{A0BA2A72-B78E-495F-BA40-DF4441F9DA99}"/>
              </a:ext>
            </a:extLst>
          </p:cNvPr>
          <p:cNvCxnSpPr>
            <a:cxnSpLocks/>
            <a:stCxn id="26" idx="2"/>
            <a:endCxn id="25" idx="0"/>
          </p:cNvCxnSpPr>
          <p:nvPr/>
        </p:nvCxnSpPr>
        <p:spPr>
          <a:xfrm>
            <a:off x="7900654" y="2053570"/>
            <a:ext cx="0" cy="317208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46">
            <a:extLst>
              <a:ext uri="{FF2B5EF4-FFF2-40B4-BE49-F238E27FC236}">
                <a16:creationId xmlns:a16="http://schemas.microsoft.com/office/drawing/2014/main" id="{E5FA63D9-2DA2-4F37-A643-8771F9604355}"/>
              </a:ext>
            </a:extLst>
          </p:cNvPr>
          <p:cNvSpPr/>
          <p:nvPr/>
        </p:nvSpPr>
        <p:spPr>
          <a:xfrm>
            <a:off x="6949769" y="3451208"/>
            <a:ext cx="119173" cy="131724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760">
              <a:cs typeface="+mn-ea"/>
              <a:sym typeface="+mn-lt"/>
            </a:endParaRPr>
          </a:p>
        </p:txBody>
      </p:sp>
      <p:cxnSp>
        <p:nvCxnSpPr>
          <p:cNvPr id="29" name="Straight Connector 49">
            <a:extLst>
              <a:ext uri="{FF2B5EF4-FFF2-40B4-BE49-F238E27FC236}">
                <a16:creationId xmlns:a16="http://schemas.microsoft.com/office/drawing/2014/main" id="{9EEC6DC0-894F-4227-8B04-72B9DD353FA3}"/>
              </a:ext>
            </a:extLst>
          </p:cNvPr>
          <p:cNvCxnSpPr>
            <a:cxnSpLocks/>
            <a:stCxn id="28" idx="0"/>
            <a:endCxn id="32" idx="2"/>
          </p:cNvCxnSpPr>
          <p:nvPr/>
        </p:nvCxnSpPr>
        <p:spPr>
          <a:xfrm flipV="1">
            <a:off x="7009355" y="2791631"/>
            <a:ext cx="320734" cy="659578"/>
          </a:xfrm>
          <a:prstGeom prst="line">
            <a:avLst/>
          </a:prstGeom>
          <a:ln w="22860">
            <a:solidFill>
              <a:srgbClr val="00FF99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52">
            <a:extLst>
              <a:ext uri="{FF2B5EF4-FFF2-40B4-BE49-F238E27FC236}">
                <a16:creationId xmlns:a16="http://schemas.microsoft.com/office/drawing/2014/main" id="{5BBF007A-62F2-4A91-849F-F66B5B9AFA1A}"/>
              </a:ext>
            </a:extLst>
          </p:cNvPr>
          <p:cNvSpPr/>
          <p:nvPr/>
        </p:nvSpPr>
        <p:spPr>
          <a:xfrm>
            <a:off x="7294963" y="2134433"/>
            <a:ext cx="119173" cy="131724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b="1">
              <a:cs typeface="+mn-ea"/>
              <a:sym typeface="+mn-lt"/>
            </a:endParaRPr>
          </a:p>
        </p:txBody>
      </p:sp>
      <p:cxnSp>
        <p:nvCxnSpPr>
          <p:cNvPr id="31" name="Straight Connector 53">
            <a:extLst>
              <a:ext uri="{FF2B5EF4-FFF2-40B4-BE49-F238E27FC236}">
                <a16:creationId xmlns:a16="http://schemas.microsoft.com/office/drawing/2014/main" id="{40F3279F-75D1-491A-A35F-AAC95FA8AD78}"/>
              </a:ext>
            </a:extLst>
          </p:cNvPr>
          <p:cNvCxnSpPr>
            <a:cxnSpLocks/>
          </p:cNvCxnSpPr>
          <p:nvPr/>
        </p:nvCxnSpPr>
        <p:spPr>
          <a:xfrm>
            <a:off x="7347899" y="1620436"/>
            <a:ext cx="1" cy="537700"/>
          </a:xfrm>
          <a:prstGeom prst="line">
            <a:avLst/>
          </a:prstGeom>
          <a:ln w="22860">
            <a:solidFill>
              <a:srgbClr val="00FF99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52">
            <a:extLst>
              <a:ext uri="{FF2B5EF4-FFF2-40B4-BE49-F238E27FC236}">
                <a16:creationId xmlns:a16="http://schemas.microsoft.com/office/drawing/2014/main" id="{48939CA5-1421-4CCA-A3EF-D7064DD2FA3D}"/>
              </a:ext>
            </a:extLst>
          </p:cNvPr>
          <p:cNvSpPr/>
          <p:nvPr/>
        </p:nvSpPr>
        <p:spPr>
          <a:xfrm>
            <a:off x="7270502" y="2659906"/>
            <a:ext cx="119173" cy="131724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b="1">
              <a:cs typeface="+mn-ea"/>
              <a:sym typeface="+mn-lt"/>
            </a:endParaRPr>
          </a:p>
        </p:txBody>
      </p:sp>
      <p:pic>
        <p:nvPicPr>
          <p:cNvPr id="50" name="圖形 49">
            <a:extLst>
              <a:ext uri="{FF2B5EF4-FFF2-40B4-BE49-F238E27FC236}">
                <a16:creationId xmlns:a16="http://schemas.microsoft.com/office/drawing/2014/main" id="{722D8612-7445-4B6A-97D2-BF722FF14CA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2317" r="11949"/>
          <a:stretch/>
        </p:blipFill>
        <p:spPr>
          <a:xfrm>
            <a:off x="2847975" y="4211120"/>
            <a:ext cx="5767388" cy="632662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01E79DD0-C6DE-4096-B0BB-3B7A76171CB2}"/>
              </a:ext>
            </a:extLst>
          </p:cNvPr>
          <p:cNvSpPr txBox="1"/>
          <p:nvPr/>
        </p:nvSpPr>
        <p:spPr>
          <a:xfrm>
            <a:off x="2934756" y="4330348"/>
            <a:ext cx="5593825" cy="284693"/>
          </a:xfrm>
          <a:prstGeom prst="rect">
            <a:avLst/>
          </a:prstGeom>
          <a:noFill/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Avoid data silent corruption that occurred on running system</a:t>
            </a:r>
            <a:endParaRPr lang="zh-TW" altLang="en-US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131551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778B4E34-F3C1-46CD-A68C-D223FAFA90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6131" y="3389948"/>
            <a:ext cx="3808800" cy="604896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49E2BD62-720B-49D5-8D56-9BD62516F4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77951" y="2356788"/>
            <a:ext cx="3808800" cy="604896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72C0DC62-00D6-48AB-B760-C0EA27AF49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77951" y="1466374"/>
            <a:ext cx="3808800" cy="604896"/>
          </a:xfrm>
          <a:prstGeom prst="rect">
            <a:avLst/>
          </a:prstGeom>
        </p:spPr>
      </p:pic>
      <p:sp>
        <p:nvSpPr>
          <p:cNvPr id="76" name="Rectangle 3">
            <a:extLst>
              <a:ext uri="{FF2B5EF4-FFF2-40B4-BE49-F238E27FC236}">
                <a16:creationId xmlns:a16="http://schemas.microsoft.com/office/drawing/2014/main" id="{3D014A53-D7F4-4EA4-8F6A-760D47949697}"/>
              </a:ext>
            </a:extLst>
          </p:cNvPr>
          <p:cNvSpPr/>
          <p:nvPr/>
        </p:nvSpPr>
        <p:spPr>
          <a:xfrm flipH="1">
            <a:off x="5501546" y="2152039"/>
            <a:ext cx="2937603" cy="868945"/>
          </a:xfrm>
          <a:prstGeom prst="snip2DiagRect">
            <a:avLst>
              <a:gd name="adj1" fmla="val 0"/>
              <a:gd name="adj2" fmla="val 17253"/>
            </a:avLst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2550" b="1">
              <a:solidFill>
                <a:srgbClr val="333333"/>
              </a:solidFill>
              <a:cs typeface="+mn-ea"/>
              <a:sym typeface="+mn-lt"/>
            </a:endParaRPr>
          </a:p>
        </p:txBody>
      </p:sp>
      <p:sp>
        <p:nvSpPr>
          <p:cNvPr id="77" name="Rectangle 3">
            <a:extLst>
              <a:ext uri="{FF2B5EF4-FFF2-40B4-BE49-F238E27FC236}">
                <a16:creationId xmlns:a16="http://schemas.microsoft.com/office/drawing/2014/main" id="{48933AE7-E537-4F75-9C6B-28FD113F34F5}"/>
              </a:ext>
            </a:extLst>
          </p:cNvPr>
          <p:cNvSpPr/>
          <p:nvPr/>
        </p:nvSpPr>
        <p:spPr>
          <a:xfrm flipH="1">
            <a:off x="5501546" y="3279676"/>
            <a:ext cx="2937603" cy="702987"/>
          </a:xfrm>
          <a:prstGeom prst="snip2DiagRect">
            <a:avLst>
              <a:gd name="adj1" fmla="val 0"/>
              <a:gd name="adj2" fmla="val 17253"/>
            </a:avLst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2550" b="1">
              <a:solidFill>
                <a:srgbClr val="333333"/>
              </a:solidFill>
              <a:cs typeface="+mn-ea"/>
              <a:sym typeface="+mn-lt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AFBD5C64-72FB-4098-8075-4EC76B58BAE6}"/>
              </a:ext>
            </a:extLst>
          </p:cNvPr>
          <p:cNvSpPr/>
          <p:nvPr/>
        </p:nvSpPr>
        <p:spPr>
          <a:xfrm flipH="1">
            <a:off x="5501545" y="1339852"/>
            <a:ext cx="2937604" cy="702987"/>
          </a:xfrm>
          <a:prstGeom prst="snip2DiagRect">
            <a:avLst>
              <a:gd name="adj1" fmla="val 0"/>
              <a:gd name="adj2" fmla="val 17253"/>
            </a:avLst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2550" b="1">
              <a:solidFill>
                <a:srgbClr val="333333"/>
              </a:solidFill>
              <a:cs typeface="+mn-ea"/>
              <a:sym typeface="+mn-lt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3B6A619-9153-4132-8AC3-81C0C84205CE}"/>
              </a:ext>
            </a:extLst>
          </p:cNvPr>
          <p:cNvSpPr txBox="1"/>
          <p:nvPr/>
        </p:nvSpPr>
        <p:spPr>
          <a:xfrm>
            <a:off x="5943182" y="1431211"/>
            <a:ext cx="2810761" cy="4864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575"/>
              </a:lnSpc>
              <a:spcBef>
                <a:spcPts val="150"/>
              </a:spcBef>
            </a:pPr>
            <a:r>
              <a:rPr lang="en-US" altLang="zh-TW" b="1">
                <a:latin typeface="+mn-lt"/>
                <a:ea typeface="+mn-ea"/>
                <a:cs typeface="+mn-ea"/>
                <a:sym typeface="+mn-lt"/>
              </a:rPr>
              <a:t>HBS 3 :</a:t>
            </a:r>
            <a:br>
              <a:rPr lang="en-US" altLang="zh-TW" sz="1600">
                <a:latin typeface="+mn-lt"/>
                <a:ea typeface="+mn-ea"/>
                <a:cs typeface="+mn-ea"/>
                <a:sym typeface="+mn-lt"/>
              </a:rPr>
            </a:br>
            <a:r>
              <a:rPr lang="en-US" altLang="zh-TW" sz="1100">
                <a:latin typeface="+mn-lt"/>
                <a:ea typeface="+mn-ea"/>
                <a:cs typeface="+mn-ea"/>
                <a:sym typeface="+mn-lt"/>
              </a:rPr>
              <a:t>File</a:t>
            </a:r>
            <a:r>
              <a:rPr lang="zh-TW" altLang="en-US" sz="11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100">
                <a:latin typeface="+mn-lt"/>
                <a:ea typeface="+mn-ea"/>
                <a:cs typeface="+mn-ea"/>
                <a:sym typeface="+mn-lt"/>
              </a:rPr>
              <a:t>level, multi-version management</a:t>
            </a:r>
            <a:endParaRPr lang="zh-TW" altLang="en-US" sz="11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FBAA9CCC-9308-4F75-8FDA-8B2961196F02}"/>
              </a:ext>
            </a:extLst>
          </p:cNvPr>
          <p:cNvSpPr txBox="1"/>
          <p:nvPr/>
        </p:nvSpPr>
        <p:spPr>
          <a:xfrm>
            <a:off x="5943182" y="2184097"/>
            <a:ext cx="2635532" cy="8566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ts val="1575"/>
              </a:lnSpc>
              <a:spcBef>
                <a:spcPts val="150"/>
              </a:spcBef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1400" b="1">
                <a:latin typeface="+mn-lt"/>
                <a:ea typeface="+mn-ea"/>
                <a:cs typeface="+mn-ea"/>
                <a:sym typeface="+mn-lt"/>
              </a:rPr>
              <a:t>Snapshot &amp; Replica: </a:t>
            </a:r>
          </a:p>
          <a:p>
            <a:pPr>
              <a:lnSpc>
                <a:spcPct val="100000"/>
              </a:lnSpc>
            </a:pPr>
            <a:r>
              <a:rPr lang="en-US" altLang="zh-TW" sz="1050">
                <a:latin typeface="+mn-lt"/>
                <a:ea typeface="+mn-ea"/>
                <a:cs typeface="+mn-ea"/>
                <a:sym typeface="+mn-lt"/>
              </a:rPr>
              <a:t>File</a:t>
            </a:r>
            <a:r>
              <a:rPr lang="zh-TW" altLang="en-US" sz="1050">
                <a:latin typeface="+mn-lt"/>
                <a:ea typeface="+mn-ea"/>
                <a:cs typeface="+mn-ea"/>
                <a:sym typeface="+mn-lt"/>
              </a:rPr>
              <a:t> </a:t>
            </a:r>
            <a:r>
              <a:rPr lang="en-US" altLang="zh-TW" sz="1050">
                <a:latin typeface="+mn-lt"/>
                <a:ea typeface="+mn-ea"/>
                <a:cs typeface="+mn-ea"/>
                <a:sym typeface="+mn-lt"/>
              </a:rPr>
              <a:t>level, multi-version management.</a:t>
            </a:r>
            <a:endParaRPr lang="zh-TW" altLang="en-US" sz="105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00000"/>
              </a:lnSpc>
            </a:pPr>
            <a:r>
              <a:rPr lang="en-US" altLang="zh-TW" sz="1050">
                <a:latin typeface="+mn-lt"/>
                <a:ea typeface="+mn-ea"/>
                <a:cs typeface="+mn-ea"/>
                <a:sym typeface="+mn-lt"/>
              </a:rPr>
              <a:t>The most</a:t>
            </a:r>
            <a:r>
              <a:rPr lang="zh-TW" altLang="en-US" sz="105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050">
                <a:latin typeface="+mn-lt"/>
                <a:ea typeface="+mn-ea"/>
                <a:cs typeface="+mn-ea"/>
                <a:sym typeface="+mn-lt"/>
              </a:rPr>
              <a:t>lightweight</a:t>
            </a:r>
            <a:r>
              <a:rPr lang="zh-TW" altLang="en-US" sz="105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050">
                <a:latin typeface="+mn-lt"/>
                <a:ea typeface="+mn-ea"/>
                <a:cs typeface="+mn-ea"/>
                <a:sym typeface="+mn-lt"/>
              </a:rPr>
              <a:t>snapshot</a:t>
            </a:r>
            <a:r>
              <a:rPr lang="zh-TW" altLang="en-US" sz="105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050">
                <a:latin typeface="+mn-lt"/>
                <a:ea typeface="+mn-ea"/>
                <a:cs typeface="+mn-ea"/>
                <a:sym typeface="+mn-lt"/>
              </a:rPr>
              <a:t>without</a:t>
            </a:r>
            <a:r>
              <a:rPr lang="zh-TW" altLang="en-US" sz="105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050">
                <a:latin typeface="+mn-lt"/>
                <a:ea typeface="+mn-ea"/>
                <a:cs typeface="+mn-ea"/>
                <a:sym typeface="+mn-lt"/>
              </a:rPr>
              <a:t>affecting</a:t>
            </a:r>
            <a:r>
              <a:rPr lang="zh-TW" altLang="en-US" sz="105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050">
                <a:latin typeface="+mn-lt"/>
                <a:ea typeface="+mn-ea"/>
                <a:cs typeface="+mn-ea"/>
                <a:sym typeface="+mn-lt"/>
              </a:rPr>
              <a:t>storage</a:t>
            </a:r>
            <a:r>
              <a:rPr lang="zh-TW" altLang="en-US" sz="105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050">
                <a:latin typeface="+mn-lt"/>
                <a:ea typeface="+mn-ea"/>
                <a:cs typeface="+mn-ea"/>
                <a:sym typeface="+mn-lt"/>
              </a:rPr>
              <a:t>performance.</a:t>
            </a:r>
            <a:endParaRPr lang="zh-TW" altLang="en-US" sz="105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8288428A-DE3E-4D54-8FD1-F074E6B4CC19}"/>
              </a:ext>
            </a:extLst>
          </p:cNvPr>
          <p:cNvSpPr txBox="1"/>
          <p:nvPr/>
        </p:nvSpPr>
        <p:spPr>
          <a:xfrm>
            <a:off x="5962110" y="3336022"/>
            <a:ext cx="2501238" cy="6167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ts val="1575"/>
              </a:lnSpc>
              <a:spcBef>
                <a:spcPts val="150"/>
              </a:spcBef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ts val="1400"/>
              </a:lnSpc>
            </a:pPr>
            <a:r>
              <a:rPr lang="en-US" altLang="zh-TW" sz="1400" b="1" err="1">
                <a:latin typeface="+mn-lt"/>
                <a:ea typeface="+mn-ea"/>
                <a:cs typeface="+mn-ea"/>
                <a:sym typeface="+mn-lt"/>
              </a:rPr>
              <a:t>SnapSync</a:t>
            </a:r>
            <a:r>
              <a:rPr lang="en-US" altLang="zh-TW" sz="1400" b="1">
                <a:latin typeface="+mn-lt"/>
                <a:ea typeface="+mn-ea"/>
                <a:cs typeface="+mn-ea"/>
                <a:sym typeface="+mn-lt"/>
              </a:rPr>
              <a:t>*:</a:t>
            </a:r>
            <a:br>
              <a:rPr lang="en-US" altLang="zh-TW">
                <a:latin typeface="+mn-lt"/>
                <a:ea typeface="+mn-ea"/>
                <a:cs typeface="+mn-ea"/>
                <a:sym typeface="+mn-lt"/>
              </a:rPr>
            </a:br>
            <a:r>
              <a:rPr lang="en-US" altLang="zh-TW" sz="1050">
                <a:latin typeface="+mn-lt"/>
                <a:ea typeface="+mn-ea"/>
                <a:cs typeface="+mn-ea"/>
                <a:sym typeface="+mn-lt"/>
              </a:rPr>
              <a:t>Block</a:t>
            </a:r>
            <a:r>
              <a:rPr lang="zh-TW" altLang="en-US" sz="105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050">
                <a:latin typeface="+mn-lt"/>
                <a:ea typeface="+mn-ea"/>
                <a:cs typeface="+mn-ea"/>
                <a:sym typeface="+mn-lt"/>
              </a:rPr>
              <a:t>level, Mirror</a:t>
            </a:r>
            <a:r>
              <a:rPr lang="zh-TW" altLang="en-US" sz="105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050">
                <a:latin typeface="+mn-lt"/>
                <a:ea typeface="+mn-ea"/>
                <a:cs typeface="+mn-ea"/>
                <a:sym typeface="+mn-lt"/>
              </a:rPr>
              <a:t>the</a:t>
            </a:r>
            <a:r>
              <a:rPr lang="zh-TW" altLang="en-US" sz="105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050">
                <a:latin typeface="+mn-lt"/>
                <a:ea typeface="+mn-ea"/>
                <a:cs typeface="+mn-ea"/>
                <a:sym typeface="+mn-lt"/>
              </a:rPr>
              <a:t>data</a:t>
            </a:r>
            <a:r>
              <a:rPr lang="zh-TW" altLang="en-US" sz="105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050">
                <a:latin typeface="+mn-lt"/>
                <a:ea typeface="+mn-ea"/>
                <a:cs typeface="+mn-ea"/>
                <a:sym typeface="+mn-lt"/>
              </a:rPr>
              <a:t>copy</a:t>
            </a:r>
            <a:r>
              <a:rPr lang="zh-TW" altLang="en-US" sz="105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050">
                <a:latin typeface="+mn-lt"/>
                <a:ea typeface="+mn-ea"/>
                <a:cs typeface="+mn-ea"/>
                <a:sym typeface="+mn-lt"/>
              </a:rPr>
              <a:t>and</a:t>
            </a:r>
            <a:r>
              <a:rPr lang="zh-TW" altLang="en-US" sz="105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050">
                <a:latin typeface="+mn-lt"/>
                <a:ea typeface="+mn-ea"/>
                <a:cs typeface="+mn-ea"/>
                <a:sym typeface="+mn-lt"/>
              </a:rPr>
              <a:t>always</a:t>
            </a:r>
            <a:r>
              <a:rPr lang="zh-TW" altLang="en-US" sz="105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050">
                <a:latin typeface="+mn-lt"/>
                <a:ea typeface="+mn-ea"/>
                <a:cs typeface="+mn-ea"/>
                <a:sym typeface="+mn-lt"/>
              </a:rPr>
              <a:t>kept</a:t>
            </a:r>
            <a:r>
              <a:rPr lang="zh-TW" altLang="en-US" sz="105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050">
                <a:latin typeface="+mn-lt"/>
                <a:ea typeface="+mn-ea"/>
                <a:cs typeface="+mn-ea"/>
                <a:sym typeface="+mn-lt"/>
              </a:rPr>
              <a:t>up</a:t>
            </a:r>
            <a:r>
              <a:rPr lang="zh-TW" altLang="en-US" sz="105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050">
                <a:latin typeface="+mn-lt"/>
                <a:ea typeface="+mn-ea"/>
                <a:cs typeface="+mn-ea"/>
                <a:sym typeface="+mn-lt"/>
              </a:rPr>
              <a:t>to</a:t>
            </a:r>
            <a:r>
              <a:rPr lang="zh-TW" altLang="en-US" sz="105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050">
                <a:latin typeface="+mn-lt"/>
                <a:ea typeface="+mn-ea"/>
                <a:cs typeface="+mn-ea"/>
                <a:sym typeface="+mn-lt"/>
              </a:rPr>
              <a:t>date.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B663A84-C7A9-425F-A368-D3B7AE027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598"/>
            <a:ext cx="9144000" cy="1033922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en-US" altLang="zh-TW" sz="2800">
                <a:latin typeface="+mn-lt"/>
                <a:ea typeface="+mn-ea"/>
                <a:cs typeface="+mn-ea"/>
                <a:sym typeface="+mn-lt"/>
              </a:rPr>
              <a:t>Three-layer backup solution</a:t>
            </a:r>
            <a:r>
              <a:rPr lang="zh-TW" altLang="en-US" sz="2800">
                <a:latin typeface="+mn-lt"/>
                <a:ea typeface="+mn-ea"/>
                <a:cs typeface="+mn-ea"/>
                <a:sym typeface="+mn-lt"/>
              </a:rPr>
              <a:t> </a:t>
            </a:r>
            <a:br>
              <a:rPr lang="en-US" altLang="zh-TW" sz="2800">
                <a:latin typeface="+mn-lt"/>
                <a:ea typeface="+mn-ea"/>
                <a:cs typeface="+mn-ea"/>
                <a:sym typeface="+mn-lt"/>
              </a:rPr>
            </a:br>
            <a:r>
              <a:rPr lang="en-US" altLang="zh-TW" sz="2800">
                <a:latin typeface="+mn-lt"/>
                <a:ea typeface="+mn-ea"/>
                <a:cs typeface="+mn-ea"/>
                <a:sym typeface="+mn-lt"/>
              </a:rPr>
              <a:t>Builds the most complete data backup protection</a:t>
            </a:r>
            <a:endParaRPr lang="zh-TW" altLang="en-US" sz="28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1" name="圖形 40">
            <a:extLst>
              <a:ext uri="{FF2B5EF4-FFF2-40B4-BE49-F238E27FC236}">
                <a16:creationId xmlns:a16="http://schemas.microsoft.com/office/drawing/2014/main" id="{64DF9B46-3135-485D-95B2-E6DA2C1E9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9311" y="1353195"/>
            <a:ext cx="666541" cy="666541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</a:effectLst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5C046A85-2375-4EC7-BA1F-03460CB7C2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1073" y="2245172"/>
            <a:ext cx="643016" cy="643016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</a:effectLst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327EAF71-3F41-4283-9BB7-3D7978072B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1073" y="3364538"/>
            <a:ext cx="643016" cy="643016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</a:effectLst>
        </p:spPr>
      </p:pic>
      <p:pic>
        <p:nvPicPr>
          <p:cNvPr id="48" name="圖形 47">
            <a:extLst>
              <a:ext uri="{FF2B5EF4-FFF2-40B4-BE49-F238E27FC236}">
                <a16:creationId xmlns:a16="http://schemas.microsoft.com/office/drawing/2014/main" id="{0561F621-98D7-44BD-B35B-82D050E8A04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7818" y="2946006"/>
            <a:ext cx="673154" cy="881527"/>
          </a:xfrm>
          <a:prstGeom prst="rect">
            <a:avLst/>
          </a:prstGeom>
        </p:spPr>
      </p:pic>
      <p:pic>
        <p:nvPicPr>
          <p:cNvPr id="67" name="圖形 66">
            <a:extLst>
              <a:ext uri="{FF2B5EF4-FFF2-40B4-BE49-F238E27FC236}">
                <a16:creationId xmlns:a16="http://schemas.microsoft.com/office/drawing/2014/main" id="{48BE8F6F-8321-4375-9922-E8E2CE2DC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50250" y="1353195"/>
            <a:ext cx="666541" cy="666541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8" name="圖形 67">
            <a:extLst>
              <a:ext uri="{FF2B5EF4-FFF2-40B4-BE49-F238E27FC236}">
                <a16:creationId xmlns:a16="http://schemas.microsoft.com/office/drawing/2014/main" id="{D6AB12AE-7193-4E47-9B3A-165B53AAD5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62012" y="2272068"/>
            <a:ext cx="643016" cy="643016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" name="圖形 68">
            <a:extLst>
              <a:ext uri="{FF2B5EF4-FFF2-40B4-BE49-F238E27FC236}">
                <a16:creationId xmlns:a16="http://schemas.microsoft.com/office/drawing/2014/main" id="{D15250F5-1D5F-43DE-8801-856E0B92DD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62012" y="3307390"/>
            <a:ext cx="643016" cy="643016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6B4D233-7901-408E-972F-EB175A09397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0001" y="4136171"/>
            <a:ext cx="2207042" cy="842673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161D2E05-3F23-4F5E-A88C-FA4FF2D10EBF}"/>
              </a:ext>
            </a:extLst>
          </p:cNvPr>
          <p:cNvCxnSpPr>
            <a:cxnSpLocks/>
          </p:cNvCxnSpPr>
          <p:nvPr/>
        </p:nvCxnSpPr>
        <p:spPr>
          <a:xfrm flipV="1">
            <a:off x="2581458" y="4637224"/>
            <a:ext cx="2984344" cy="12213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5" descr="一張含有 電腦 的圖片&#10;&#10;自動產生的描述">
            <a:extLst>
              <a:ext uri="{FF2B5EF4-FFF2-40B4-BE49-F238E27FC236}">
                <a16:creationId xmlns:a16="http://schemas.microsoft.com/office/drawing/2014/main" id="{41A002FA-3588-4699-889B-AD5577E5029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0531" y="4176439"/>
            <a:ext cx="1466850" cy="92392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E4596FA5-5D51-4995-BAE4-85460B229B98}"/>
              </a:ext>
            </a:extLst>
          </p:cNvPr>
          <p:cNvSpPr/>
          <p:nvPr/>
        </p:nvSpPr>
        <p:spPr>
          <a:xfrm>
            <a:off x="2114558" y="3499971"/>
            <a:ext cx="2297033" cy="284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1575"/>
              </a:lnSpc>
              <a:spcBef>
                <a:spcPts val="150"/>
              </a:spcBef>
            </a:pPr>
            <a:r>
              <a:rPr lang="en-US" altLang="zh-TW" sz="13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RPO : real-time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74AAEC5-665C-46C6-8557-B193C1499F97}"/>
              </a:ext>
            </a:extLst>
          </p:cNvPr>
          <p:cNvSpPr/>
          <p:nvPr/>
        </p:nvSpPr>
        <p:spPr>
          <a:xfrm>
            <a:off x="1905000" y="2472975"/>
            <a:ext cx="2755900" cy="284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1575"/>
              </a:lnSpc>
              <a:spcBef>
                <a:spcPts val="150"/>
              </a:spcBef>
            </a:pPr>
            <a:r>
              <a:rPr lang="en-US" altLang="zh-TW" sz="13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RPO : hourly / 24hr</a:t>
            </a:r>
            <a:r>
              <a:rPr lang="zh-TW" altLang="en-US" sz="13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3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/ 365</a:t>
            </a:r>
            <a:r>
              <a:rPr lang="zh-TW" altLang="en-US" sz="13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3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day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40A6BB6-CDB4-4043-AA14-E7E4258B1B29}"/>
              </a:ext>
            </a:extLst>
          </p:cNvPr>
          <p:cNvSpPr/>
          <p:nvPr/>
        </p:nvSpPr>
        <p:spPr>
          <a:xfrm>
            <a:off x="2076229" y="1569405"/>
            <a:ext cx="2372154" cy="284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1575"/>
              </a:lnSpc>
              <a:spcBef>
                <a:spcPts val="150"/>
              </a:spcBef>
            </a:pPr>
            <a:r>
              <a:rPr lang="en-US" altLang="zh-TW" sz="13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RPO : daily / schedule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63E6A035-3CA0-DD48-98CD-F16A3F511795}"/>
              </a:ext>
            </a:extLst>
          </p:cNvPr>
          <p:cNvSpPr txBox="1"/>
          <p:nvPr/>
        </p:nvSpPr>
        <p:spPr>
          <a:xfrm>
            <a:off x="2587808" y="4844266"/>
            <a:ext cx="3270409" cy="2814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ts val="1575"/>
              </a:lnSpc>
              <a:spcBef>
                <a:spcPts val="150"/>
              </a:spcBef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900">
                <a:latin typeface="+mn-lt"/>
                <a:ea typeface="+mn-ea"/>
                <a:cs typeface="+mn-ea"/>
                <a:sym typeface="+mn-lt"/>
              </a:rPr>
              <a:t>*</a:t>
            </a:r>
            <a:r>
              <a:rPr lang="en-US" altLang="zh-TW" sz="900" err="1">
                <a:latin typeface="+mn-lt"/>
                <a:ea typeface="+mn-ea"/>
                <a:cs typeface="+mn-ea"/>
                <a:sym typeface="+mn-lt"/>
              </a:rPr>
              <a:t>SnapSync</a:t>
            </a:r>
            <a:r>
              <a:rPr lang="en-US" altLang="zh-TW" sz="900">
                <a:latin typeface="+mn-lt"/>
                <a:ea typeface="+mn-ea"/>
                <a:cs typeface="+mn-ea"/>
                <a:sym typeface="+mn-lt"/>
              </a:rPr>
              <a:t> will be available on </a:t>
            </a:r>
            <a:r>
              <a:rPr lang="en-US" altLang="zh-TW" sz="900" err="1">
                <a:latin typeface="+mn-lt"/>
                <a:ea typeface="+mn-ea"/>
                <a:cs typeface="+mn-ea"/>
                <a:sym typeface="+mn-lt"/>
              </a:rPr>
              <a:t>QuTS</a:t>
            </a:r>
            <a:r>
              <a:rPr lang="en-US" altLang="zh-TW" sz="900">
                <a:latin typeface="+mn-lt"/>
                <a:ea typeface="+mn-ea"/>
                <a:cs typeface="+mn-ea"/>
                <a:sym typeface="+mn-lt"/>
              </a:rPr>
              <a:t> hero h4.5.2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B3F6ED9-C88B-A04F-BE0F-F9B1A14E0F5A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241103" y="4026638"/>
            <a:ext cx="1466588" cy="91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543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6">
            <a:extLst>
              <a:ext uri="{FF2B5EF4-FFF2-40B4-BE49-F238E27FC236}">
                <a16:creationId xmlns:a16="http://schemas.microsoft.com/office/drawing/2014/main" id="{DE4072E7-17FC-4A6C-A848-473E4CE90D7C}"/>
              </a:ext>
            </a:extLst>
          </p:cNvPr>
          <p:cNvSpPr/>
          <p:nvPr/>
        </p:nvSpPr>
        <p:spPr>
          <a:xfrm rot="10800000">
            <a:off x="521419" y="1762879"/>
            <a:ext cx="3997186" cy="3161826"/>
          </a:xfrm>
          <a:prstGeom prst="roundRect">
            <a:avLst>
              <a:gd name="adj" fmla="val 5128"/>
            </a:avLst>
          </a:prstGeom>
          <a:gradFill>
            <a:gsLst>
              <a:gs pos="0">
                <a:srgbClr val="73E3F9">
                  <a:alpha val="0"/>
                </a:srgbClr>
              </a:gs>
              <a:gs pos="100000">
                <a:srgbClr val="73E3F9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0225FCC-E296-42AC-9A92-153524FEC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25" y="272933"/>
            <a:ext cx="8649547" cy="60638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altLang="zh-TW" b="0" err="1">
                <a:latin typeface="+mn-lt"/>
                <a:ea typeface="+mn-ea"/>
                <a:cs typeface="+mn-ea"/>
                <a:sym typeface="+mn-lt"/>
              </a:rPr>
              <a:t>SnapSync</a:t>
            </a:r>
            <a:endParaRPr lang="zh-TW" altLang="en-US" sz="2600" b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300C7A39-8FCD-4D71-99BF-D7077F7877EA}"/>
              </a:ext>
            </a:extLst>
          </p:cNvPr>
          <p:cNvSpPr/>
          <p:nvPr/>
        </p:nvSpPr>
        <p:spPr>
          <a:xfrm rot="10800000">
            <a:off x="4641993" y="1763149"/>
            <a:ext cx="3997186" cy="3161827"/>
          </a:xfrm>
          <a:prstGeom prst="roundRect">
            <a:avLst>
              <a:gd name="adj" fmla="val 5128"/>
            </a:avLst>
          </a:prstGeom>
          <a:gradFill>
            <a:gsLst>
              <a:gs pos="0">
                <a:srgbClr val="AEEFFC">
                  <a:alpha val="0"/>
                </a:srgbClr>
              </a:gs>
              <a:gs pos="100000">
                <a:srgbClr val="9BEBFB">
                  <a:alpha val="4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cs typeface="+mn-ea"/>
              <a:sym typeface="+mn-lt"/>
            </a:endParaRPr>
          </a:p>
        </p:txBody>
      </p:sp>
      <p:sp>
        <p:nvSpPr>
          <p:cNvPr id="6" name="矩形: 圓角 53">
            <a:extLst>
              <a:ext uri="{FF2B5EF4-FFF2-40B4-BE49-F238E27FC236}">
                <a16:creationId xmlns:a16="http://schemas.microsoft.com/office/drawing/2014/main" id="{C28B5EA4-5AC9-46D0-9BC1-9C00286F8A7F}"/>
              </a:ext>
            </a:extLst>
          </p:cNvPr>
          <p:cNvSpPr/>
          <p:nvPr/>
        </p:nvSpPr>
        <p:spPr>
          <a:xfrm>
            <a:off x="4647346" y="1762880"/>
            <a:ext cx="3985403" cy="2317926"/>
          </a:xfrm>
          <a:prstGeom prst="roundRect">
            <a:avLst>
              <a:gd name="adj" fmla="val 5085"/>
            </a:avLst>
          </a:prstGeom>
          <a:noFill/>
          <a:ln w="28575" cap="flat">
            <a:gradFill>
              <a:gsLst>
                <a:gs pos="0">
                  <a:srgbClr val="1563DD"/>
                </a:gs>
                <a:gs pos="77000">
                  <a:srgbClr val="0E9CF4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zh-TW" altLang="en-US" sz="2400" b="1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4D5DB653-2266-4022-B7BB-B3A8071B0FBD}"/>
              </a:ext>
            </a:extLst>
          </p:cNvPr>
          <p:cNvGrpSpPr/>
          <p:nvPr/>
        </p:nvGrpSpPr>
        <p:grpSpPr>
          <a:xfrm>
            <a:off x="3014118" y="4268906"/>
            <a:ext cx="1336515" cy="256156"/>
            <a:chOff x="4388896" y="4191428"/>
            <a:chExt cx="1165610" cy="223402"/>
          </a:xfrm>
          <a:gradFill>
            <a:gsLst>
              <a:gs pos="100000">
                <a:srgbClr val="3965B5"/>
              </a:gs>
              <a:gs pos="0">
                <a:srgbClr val="274DA5"/>
              </a:gs>
            </a:gsLst>
            <a:lin ang="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手繪多邊形: 圖案 9">
              <a:extLst>
                <a:ext uri="{FF2B5EF4-FFF2-40B4-BE49-F238E27FC236}">
                  <a16:creationId xmlns:a16="http://schemas.microsoft.com/office/drawing/2014/main" id="{F02DF4E0-3378-43D9-92EC-B2D3A201BF92}"/>
                </a:ext>
              </a:extLst>
            </p:cNvPr>
            <p:cNvSpPr/>
            <p:nvPr/>
          </p:nvSpPr>
          <p:spPr>
            <a:xfrm>
              <a:off x="4390688" y="4193220"/>
              <a:ext cx="1162024" cy="218776"/>
            </a:xfrm>
            <a:custGeom>
              <a:avLst/>
              <a:gdLst>
                <a:gd name="connsiteX0" fmla="*/ 79058 w 3086100"/>
                <a:gd name="connsiteY0" fmla="*/ 590169 h 581025"/>
                <a:gd name="connsiteX1" fmla="*/ 0 w 3086100"/>
                <a:gd name="connsiteY1" fmla="*/ 511112 h 581025"/>
                <a:gd name="connsiteX2" fmla="*/ 0 w 3086100"/>
                <a:gd name="connsiteY2" fmla="*/ 79058 h 581025"/>
                <a:gd name="connsiteX3" fmla="*/ 79058 w 3086100"/>
                <a:gd name="connsiteY3" fmla="*/ 0 h 581025"/>
                <a:gd name="connsiteX4" fmla="*/ 3009329 w 3086100"/>
                <a:gd name="connsiteY4" fmla="*/ 0 h 581025"/>
                <a:gd name="connsiteX5" fmla="*/ 3088291 w 3086100"/>
                <a:gd name="connsiteY5" fmla="*/ 79058 h 581025"/>
                <a:gd name="connsiteX6" fmla="*/ 3088291 w 3086100"/>
                <a:gd name="connsiteY6" fmla="*/ 511112 h 581025"/>
                <a:gd name="connsiteX7" fmla="*/ 3009329 w 3086100"/>
                <a:gd name="connsiteY7" fmla="*/ 590169 h 581025"/>
                <a:gd name="connsiteX8" fmla="*/ 79058 w 3086100"/>
                <a:gd name="connsiteY8" fmla="*/ 590169 h 581025"/>
                <a:gd name="connsiteX9" fmla="*/ 2995517 w 3086100"/>
                <a:gd name="connsiteY9" fmla="*/ 143637 h 581025"/>
                <a:gd name="connsiteX10" fmla="*/ 2967038 w 3086100"/>
                <a:gd name="connsiteY10" fmla="*/ 172117 h 581025"/>
                <a:gd name="connsiteX11" fmla="*/ 2967038 w 3086100"/>
                <a:gd name="connsiteY11" fmla="*/ 350806 h 581025"/>
                <a:gd name="connsiteX12" fmla="*/ 2995517 w 3086100"/>
                <a:gd name="connsiteY12" fmla="*/ 379286 h 581025"/>
                <a:gd name="connsiteX13" fmla="*/ 3023997 w 3086100"/>
                <a:gd name="connsiteY13" fmla="*/ 350806 h 581025"/>
                <a:gd name="connsiteX14" fmla="*/ 3023997 w 3086100"/>
                <a:gd name="connsiteY14" fmla="*/ 172117 h 581025"/>
                <a:gd name="connsiteX15" fmla="*/ 2995517 w 3086100"/>
                <a:gd name="connsiteY15" fmla="*/ 143637 h 581025"/>
                <a:gd name="connsiteX16" fmla="*/ 92774 w 3086100"/>
                <a:gd name="connsiteY16" fmla="*/ 143637 h 581025"/>
                <a:gd name="connsiteX17" fmla="*/ 64294 w 3086100"/>
                <a:gd name="connsiteY17" fmla="*/ 172117 h 581025"/>
                <a:gd name="connsiteX18" fmla="*/ 64294 w 3086100"/>
                <a:gd name="connsiteY18" fmla="*/ 350806 h 581025"/>
                <a:gd name="connsiteX19" fmla="*/ 92774 w 3086100"/>
                <a:gd name="connsiteY19" fmla="*/ 379286 h 581025"/>
                <a:gd name="connsiteX20" fmla="*/ 121253 w 3086100"/>
                <a:gd name="connsiteY20" fmla="*/ 350806 h 581025"/>
                <a:gd name="connsiteX21" fmla="*/ 121253 w 3086100"/>
                <a:gd name="connsiteY21" fmla="*/ 172117 h 581025"/>
                <a:gd name="connsiteX22" fmla="*/ 92774 w 3086100"/>
                <a:gd name="connsiteY22" fmla="*/ 143637 h 581025"/>
                <a:gd name="connsiteX23" fmla="*/ 92774 w 3086100"/>
                <a:gd name="connsiteY23" fmla="*/ 143637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86100" h="581025">
                  <a:moveTo>
                    <a:pt x="79058" y="590169"/>
                  </a:moveTo>
                  <a:cubicBezTo>
                    <a:pt x="35528" y="590169"/>
                    <a:pt x="0" y="554736"/>
                    <a:pt x="0" y="511112"/>
                  </a:cubicBezTo>
                  <a:lnTo>
                    <a:pt x="0" y="79058"/>
                  </a:lnTo>
                  <a:cubicBezTo>
                    <a:pt x="0" y="35528"/>
                    <a:pt x="35433" y="0"/>
                    <a:pt x="79058" y="0"/>
                  </a:cubicBezTo>
                  <a:lnTo>
                    <a:pt x="3009329" y="0"/>
                  </a:lnTo>
                  <a:cubicBezTo>
                    <a:pt x="3052858" y="0"/>
                    <a:pt x="3088291" y="35433"/>
                    <a:pt x="3088291" y="79058"/>
                  </a:cubicBezTo>
                  <a:lnTo>
                    <a:pt x="3088291" y="511112"/>
                  </a:lnTo>
                  <a:cubicBezTo>
                    <a:pt x="3088291" y="554641"/>
                    <a:pt x="3052858" y="590169"/>
                    <a:pt x="3009329" y="590169"/>
                  </a:cubicBezTo>
                  <a:lnTo>
                    <a:pt x="79058" y="590169"/>
                  </a:lnTo>
                  <a:close/>
                  <a:moveTo>
                    <a:pt x="2995517" y="143637"/>
                  </a:moveTo>
                  <a:cubicBezTo>
                    <a:pt x="2979801" y="143637"/>
                    <a:pt x="2967038" y="156401"/>
                    <a:pt x="2967038" y="172117"/>
                  </a:cubicBezTo>
                  <a:lnTo>
                    <a:pt x="2967038" y="350806"/>
                  </a:lnTo>
                  <a:cubicBezTo>
                    <a:pt x="2967038" y="366522"/>
                    <a:pt x="2979801" y="379286"/>
                    <a:pt x="2995517" y="379286"/>
                  </a:cubicBezTo>
                  <a:cubicBezTo>
                    <a:pt x="3011234" y="379286"/>
                    <a:pt x="3023997" y="366522"/>
                    <a:pt x="3023997" y="350806"/>
                  </a:cubicBezTo>
                  <a:lnTo>
                    <a:pt x="3023997" y="172117"/>
                  </a:lnTo>
                  <a:cubicBezTo>
                    <a:pt x="3023997" y="156401"/>
                    <a:pt x="3011138" y="143637"/>
                    <a:pt x="2995517" y="143637"/>
                  </a:cubicBezTo>
                  <a:close/>
                  <a:moveTo>
                    <a:pt x="92774" y="143637"/>
                  </a:moveTo>
                  <a:cubicBezTo>
                    <a:pt x="77057" y="143637"/>
                    <a:pt x="64294" y="156401"/>
                    <a:pt x="64294" y="172117"/>
                  </a:cubicBezTo>
                  <a:lnTo>
                    <a:pt x="64294" y="350806"/>
                  </a:lnTo>
                  <a:cubicBezTo>
                    <a:pt x="64294" y="366522"/>
                    <a:pt x="77057" y="379286"/>
                    <a:pt x="92774" y="379286"/>
                  </a:cubicBezTo>
                  <a:cubicBezTo>
                    <a:pt x="108490" y="379286"/>
                    <a:pt x="121253" y="366522"/>
                    <a:pt x="121253" y="350806"/>
                  </a:cubicBezTo>
                  <a:lnTo>
                    <a:pt x="121253" y="172117"/>
                  </a:lnTo>
                  <a:cubicBezTo>
                    <a:pt x="121253" y="156401"/>
                    <a:pt x="108490" y="143637"/>
                    <a:pt x="92774" y="143637"/>
                  </a:cubicBezTo>
                  <a:lnTo>
                    <a:pt x="92774" y="14363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" name="手繪多邊形: 圖案 10">
              <a:extLst>
                <a:ext uri="{FF2B5EF4-FFF2-40B4-BE49-F238E27FC236}">
                  <a16:creationId xmlns:a16="http://schemas.microsoft.com/office/drawing/2014/main" id="{4034FE09-2A6E-43FB-ADFF-1B24B760EC28}"/>
                </a:ext>
              </a:extLst>
            </p:cNvPr>
            <p:cNvSpPr/>
            <p:nvPr/>
          </p:nvSpPr>
          <p:spPr>
            <a:xfrm>
              <a:off x="4388896" y="4191428"/>
              <a:ext cx="1165610" cy="222362"/>
            </a:xfrm>
            <a:custGeom>
              <a:avLst/>
              <a:gdLst>
                <a:gd name="connsiteX0" fmla="*/ 3013996 w 3095625"/>
                <a:gd name="connsiteY0" fmla="*/ 9525 h 590550"/>
                <a:gd name="connsiteX1" fmla="*/ 3088291 w 3095625"/>
                <a:gd name="connsiteY1" fmla="*/ 83820 h 590550"/>
                <a:gd name="connsiteX2" fmla="*/ 3088291 w 3095625"/>
                <a:gd name="connsiteY2" fmla="*/ 515874 h 590550"/>
                <a:gd name="connsiteX3" fmla="*/ 3013996 w 3095625"/>
                <a:gd name="connsiteY3" fmla="*/ 590169 h 590550"/>
                <a:gd name="connsiteX4" fmla="*/ 83820 w 3095625"/>
                <a:gd name="connsiteY4" fmla="*/ 590169 h 590550"/>
                <a:gd name="connsiteX5" fmla="*/ 9525 w 3095625"/>
                <a:gd name="connsiteY5" fmla="*/ 515874 h 590550"/>
                <a:gd name="connsiteX6" fmla="*/ 9525 w 3095625"/>
                <a:gd name="connsiteY6" fmla="*/ 83820 h 590550"/>
                <a:gd name="connsiteX7" fmla="*/ 83820 w 3095625"/>
                <a:gd name="connsiteY7" fmla="*/ 9525 h 590550"/>
                <a:gd name="connsiteX8" fmla="*/ 3013996 w 3095625"/>
                <a:gd name="connsiteY8" fmla="*/ 9525 h 590550"/>
                <a:gd name="connsiteX9" fmla="*/ 3000280 w 3095625"/>
                <a:gd name="connsiteY9" fmla="*/ 388906 h 590550"/>
                <a:gd name="connsiteX10" fmla="*/ 3000280 w 3095625"/>
                <a:gd name="connsiteY10" fmla="*/ 388906 h 590550"/>
                <a:gd name="connsiteX11" fmla="*/ 3033522 w 3095625"/>
                <a:gd name="connsiteY11" fmla="*/ 355664 h 590550"/>
                <a:gd name="connsiteX12" fmla="*/ 3033522 w 3095625"/>
                <a:gd name="connsiteY12" fmla="*/ 176879 h 590550"/>
                <a:gd name="connsiteX13" fmla="*/ 3000280 w 3095625"/>
                <a:gd name="connsiteY13" fmla="*/ 143637 h 590550"/>
                <a:gd name="connsiteX14" fmla="*/ 2967038 w 3095625"/>
                <a:gd name="connsiteY14" fmla="*/ 176879 h 590550"/>
                <a:gd name="connsiteX15" fmla="*/ 2967038 w 3095625"/>
                <a:gd name="connsiteY15" fmla="*/ 355568 h 590550"/>
                <a:gd name="connsiteX16" fmla="*/ 3000280 w 3095625"/>
                <a:gd name="connsiteY16" fmla="*/ 388906 h 590550"/>
                <a:gd name="connsiteX17" fmla="*/ 97536 w 3095625"/>
                <a:gd name="connsiteY17" fmla="*/ 388906 h 590550"/>
                <a:gd name="connsiteX18" fmla="*/ 97536 w 3095625"/>
                <a:gd name="connsiteY18" fmla="*/ 388906 h 590550"/>
                <a:gd name="connsiteX19" fmla="*/ 130778 w 3095625"/>
                <a:gd name="connsiteY19" fmla="*/ 355664 h 590550"/>
                <a:gd name="connsiteX20" fmla="*/ 130778 w 3095625"/>
                <a:gd name="connsiteY20" fmla="*/ 176879 h 590550"/>
                <a:gd name="connsiteX21" fmla="*/ 97536 w 3095625"/>
                <a:gd name="connsiteY21" fmla="*/ 143637 h 590550"/>
                <a:gd name="connsiteX22" fmla="*/ 64294 w 3095625"/>
                <a:gd name="connsiteY22" fmla="*/ 176879 h 590550"/>
                <a:gd name="connsiteX23" fmla="*/ 64294 w 3095625"/>
                <a:gd name="connsiteY23" fmla="*/ 355568 h 590550"/>
                <a:gd name="connsiteX24" fmla="*/ 97536 w 3095625"/>
                <a:gd name="connsiteY24" fmla="*/ 388906 h 590550"/>
                <a:gd name="connsiteX25" fmla="*/ 3013996 w 3095625"/>
                <a:gd name="connsiteY25" fmla="*/ 0 h 590550"/>
                <a:gd name="connsiteX26" fmla="*/ 83820 w 3095625"/>
                <a:gd name="connsiteY26" fmla="*/ 0 h 590550"/>
                <a:gd name="connsiteX27" fmla="*/ 0 w 3095625"/>
                <a:gd name="connsiteY27" fmla="*/ 83820 h 590550"/>
                <a:gd name="connsiteX28" fmla="*/ 0 w 3095625"/>
                <a:gd name="connsiteY28" fmla="*/ 515874 h 590550"/>
                <a:gd name="connsiteX29" fmla="*/ 83820 w 3095625"/>
                <a:gd name="connsiteY29" fmla="*/ 599694 h 590550"/>
                <a:gd name="connsiteX30" fmla="*/ 3014091 w 3095625"/>
                <a:gd name="connsiteY30" fmla="*/ 599694 h 590550"/>
                <a:gd name="connsiteX31" fmla="*/ 3097911 w 3095625"/>
                <a:gd name="connsiteY31" fmla="*/ 515874 h 590550"/>
                <a:gd name="connsiteX32" fmla="*/ 3097911 w 3095625"/>
                <a:gd name="connsiteY32" fmla="*/ 83820 h 590550"/>
                <a:gd name="connsiteX33" fmla="*/ 3013996 w 3095625"/>
                <a:gd name="connsiteY33" fmla="*/ 0 h 590550"/>
                <a:gd name="connsiteX34" fmla="*/ 3013996 w 3095625"/>
                <a:gd name="connsiteY34" fmla="*/ 0 h 590550"/>
                <a:gd name="connsiteX35" fmla="*/ 3000280 w 3095625"/>
                <a:gd name="connsiteY35" fmla="*/ 379381 h 590550"/>
                <a:gd name="connsiteX36" fmla="*/ 2976563 w 3095625"/>
                <a:gd name="connsiteY36" fmla="*/ 355664 h 590550"/>
                <a:gd name="connsiteX37" fmla="*/ 2976563 w 3095625"/>
                <a:gd name="connsiteY37" fmla="*/ 176879 h 590550"/>
                <a:gd name="connsiteX38" fmla="*/ 3000280 w 3095625"/>
                <a:gd name="connsiteY38" fmla="*/ 153162 h 590550"/>
                <a:gd name="connsiteX39" fmla="*/ 3000280 w 3095625"/>
                <a:gd name="connsiteY39" fmla="*/ 153162 h 590550"/>
                <a:gd name="connsiteX40" fmla="*/ 3023997 w 3095625"/>
                <a:gd name="connsiteY40" fmla="*/ 176879 h 590550"/>
                <a:gd name="connsiteX41" fmla="*/ 3023997 w 3095625"/>
                <a:gd name="connsiteY41" fmla="*/ 355568 h 590550"/>
                <a:gd name="connsiteX42" fmla="*/ 3000280 w 3095625"/>
                <a:gd name="connsiteY42" fmla="*/ 379381 h 590550"/>
                <a:gd name="connsiteX43" fmla="*/ 3000280 w 3095625"/>
                <a:gd name="connsiteY43" fmla="*/ 379381 h 590550"/>
                <a:gd name="connsiteX44" fmla="*/ 3000280 w 3095625"/>
                <a:gd name="connsiteY44" fmla="*/ 379381 h 590550"/>
                <a:gd name="connsiteX45" fmla="*/ 97536 w 3095625"/>
                <a:gd name="connsiteY45" fmla="*/ 379381 h 590550"/>
                <a:gd name="connsiteX46" fmla="*/ 73819 w 3095625"/>
                <a:gd name="connsiteY46" fmla="*/ 355664 h 590550"/>
                <a:gd name="connsiteX47" fmla="*/ 73819 w 3095625"/>
                <a:gd name="connsiteY47" fmla="*/ 176879 h 590550"/>
                <a:gd name="connsiteX48" fmla="*/ 97536 w 3095625"/>
                <a:gd name="connsiteY48" fmla="*/ 153162 h 590550"/>
                <a:gd name="connsiteX49" fmla="*/ 97536 w 3095625"/>
                <a:gd name="connsiteY49" fmla="*/ 153162 h 590550"/>
                <a:gd name="connsiteX50" fmla="*/ 121253 w 3095625"/>
                <a:gd name="connsiteY50" fmla="*/ 176879 h 590550"/>
                <a:gd name="connsiteX51" fmla="*/ 121253 w 3095625"/>
                <a:gd name="connsiteY51" fmla="*/ 355568 h 590550"/>
                <a:gd name="connsiteX52" fmla="*/ 97536 w 3095625"/>
                <a:gd name="connsiteY52" fmla="*/ 379381 h 590550"/>
                <a:gd name="connsiteX53" fmla="*/ 97536 w 3095625"/>
                <a:gd name="connsiteY53" fmla="*/ 379381 h 590550"/>
                <a:gd name="connsiteX54" fmla="*/ 97536 w 3095625"/>
                <a:gd name="connsiteY54" fmla="*/ 379381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095625" h="590550">
                  <a:moveTo>
                    <a:pt x="3013996" y="9525"/>
                  </a:moveTo>
                  <a:cubicBezTo>
                    <a:pt x="3054953" y="9525"/>
                    <a:pt x="3088291" y="42863"/>
                    <a:pt x="3088291" y="83820"/>
                  </a:cubicBezTo>
                  <a:lnTo>
                    <a:pt x="3088291" y="515874"/>
                  </a:lnTo>
                  <a:cubicBezTo>
                    <a:pt x="3088291" y="556832"/>
                    <a:pt x="3054953" y="590169"/>
                    <a:pt x="3013996" y="590169"/>
                  </a:cubicBezTo>
                  <a:lnTo>
                    <a:pt x="83820" y="590169"/>
                  </a:lnTo>
                  <a:cubicBezTo>
                    <a:pt x="42863" y="590169"/>
                    <a:pt x="9525" y="556832"/>
                    <a:pt x="9525" y="515874"/>
                  </a:cubicBezTo>
                  <a:lnTo>
                    <a:pt x="9525" y="83820"/>
                  </a:lnTo>
                  <a:cubicBezTo>
                    <a:pt x="9525" y="42863"/>
                    <a:pt x="42863" y="9525"/>
                    <a:pt x="83820" y="9525"/>
                  </a:cubicBezTo>
                  <a:lnTo>
                    <a:pt x="3013996" y="9525"/>
                  </a:lnTo>
                  <a:moveTo>
                    <a:pt x="3000280" y="388906"/>
                  </a:moveTo>
                  <a:lnTo>
                    <a:pt x="3000280" y="388906"/>
                  </a:lnTo>
                  <a:cubicBezTo>
                    <a:pt x="3018663" y="388906"/>
                    <a:pt x="3033522" y="373951"/>
                    <a:pt x="3033522" y="355664"/>
                  </a:cubicBezTo>
                  <a:lnTo>
                    <a:pt x="3033522" y="176879"/>
                  </a:lnTo>
                  <a:cubicBezTo>
                    <a:pt x="3033522" y="158496"/>
                    <a:pt x="3018568" y="143637"/>
                    <a:pt x="3000280" y="143637"/>
                  </a:cubicBezTo>
                  <a:cubicBezTo>
                    <a:pt x="2981897" y="143637"/>
                    <a:pt x="2967038" y="158591"/>
                    <a:pt x="2967038" y="176879"/>
                  </a:cubicBezTo>
                  <a:lnTo>
                    <a:pt x="2967038" y="355568"/>
                  </a:lnTo>
                  <a:cubicBezTo>
                    <a:pt x="2966942" y="373951"/>
                    <a:pt x="2981897" y="388906"/>
                    <a:pt x="3000280" y="388906"/>
                  </a:cubicBezTo>
                  <a:moveTo>
                    <a:pt x="97536" y="388906"/>
                  </a:moveTo>
                  <a:lnTo>
                    <a:pt x="97536" y="388906"/>
                  </a:lnTo>
                  <a:cubicBezTo>
                    <a:pt x="115919" y="388906"/>
                    <a:pt x="130778" y="373951"/>
                    <a:pt x="130778" y="355664"/>
                  </a:cubicBezTo>
                  <a:lnTo>
                    <a:pt x="130778" y="176879"/>
                  </a:lnTo>
                  <a:cubicBezTo>
                    <a:pt x="130778" y="158496"/>
                    <a:pt x="115824" y="143637"/>
                    <a:pt x="97536" y="143637"/>
                  </a:cubicBezTo>
                  <a:cubicBezTo>
                    <a:pt x="79153" y="143637"/>
                    <a:pt x="64294" y="158591"/>
                    <a:pt x="64294" y="176879"/>
                  </a:cubicBezTo>
                  <a:lnTo>
                    <a:pt x="64294" y="355568"/>
                  </a:lnTo>
                  <a:cubicBezTo>
                    <a:pt x="64294" y="373951"/>
                    <a:pt x="79248" y="388906"/>
                    <a:pt x="97536" y="388906"/>
                  </a:cubicBezTo>
                  <a:moveTo>
                    <a:pt x="3013996" y="0"/>
                  </a:moveTo>
                  <a:lnTo>
                    <a:pt x="83820" y="0"/>
                  </a:lnTo>
                  <a:cubicBezTo>
                    <a:pt x="37529" y="0"/>
                    <a:pt x="0" y="37529"/>
                    <a:pt x="0" y="83820"/>
                  </a:cubicBezTo>
                  <a:lnTo>
                    <a:pt x="0" y="515874"/>
                  </a:lnTo>
                  <a:cubicBezTo>
                    <a:pt x="0" y="562166"/>
                    <a:pt x="37529" y="599694"/>
                    <a:pt x="83820" y="599694"/>
                  </a:cubicBezTo>
                  <a:lnTo>
                    <a:pt x="3014091" y="599694"/>
                  </a:lnTo>
                  <a:cubicBezTo>
                    <a:pt x="3060383" y="599694"/>
                    <a:pt x="3097911" y="562166"/>
                    <a:pt x="3097911" y="515874"/>
                  </a:cubicBezTo>
                  <a:lnTo>
                    <a:pt x="3097911" y="83820"/>
                  </a:lnTo>
                  <a:cubicBezTo>
                    <a:pt x="3097816" y="37529"/>
                    <a:pt x="3060287" y="0"/>
                    <a:pt x="3013996" y="0"/>
                  </a:cubicBezTo>
                  <a:lnTo>
                    <a:pt x="3013996" y="0"/>
                  </a:lnTo>
                  <a:close/>
                  <a:moveTo>
                    <a:pt x="3000280" y="379381"/>
                  </a:moveTo>
                  <a:cubicBezTo>
                    <a:pt x="2987231" y="379381"/>
                    <a:pt x="2976563" y="368713"/>
                    <a:pt x="2976563" y="355664"/>
                  </a:cubicBezTo>
                  <a:lnTo>
                    <a:pt x="2976563" y="176879"/>
                  </a:lnTo>
                  <a:cubicBezTo>
                    <a:pt x="2976563" y="163830"/>
                    <a:pt x="2987231" y="153162"/>
                    <a:pt x="3000280" y="153162"/>
                  </a:cubicBezTo>
                  <a:lnTo>
                    <a:pt x="3000280" y="153162"/>
                  </a:lnTo>
                  <a:cubicBezTo>
                    <a:pt x="3013329" y="153162"/>
                    <a:pt x="3023997" y="163830"/>
                    <a:pt x="3023997" y="176879"/>
                  </a:cubicBezTo>
                  <a:lnTo>
                    <a:pt x="3023997" y="355568"/>
                  </a:lnTo>
                  <a:cubicBezTo>
                    <a:pt x="3023997" y="368713"/>
                    <a:pt x="3013329" y="379381"/>
                    <a:pt x="3000280" y="379381"/>
                  </a:cubicBezTo>
                  <a:lnTo>
                    <a:pt x="3000280" y="379381"/>
                  </a:lnTo>
                  <a:lnTo>
                    <a:pt x="3000280" y="379381"/>
                  </a:lnTo>
                  <a:close/>
                  <a:moveTo>
                    <a:pt x="97536" y="379381"/>
                  </a:moveTo>
                  <a:cubicBezTo>
                    <a:pt x="84487" y="379381"/>
                    <a:pt x="73819" y="368713"/>
                    <a:pt x="73819" y="355664"/>
                  </a:cubicBezTo>
                  <a:lnTo>
                    <a:pt x="73819" y="176879"/>
                  </a:lnTo>
                  <a:cubicBezTo>
                    <a:pt x="73819" y="163830"/>
                    <a:pt x="84487" y="153162"/>
                    <a:pt x="97536" y="153162"/>
                  </a:cubicBezTo>
                  <a:lnTo>
                    <a:pt x="97536" y="153162"/>
                  </a:lnTo>
                  <a:cubicBezTo>
                    <a:pt x="110585" y="153162"/>
                    <a:pt x="121253" y="163830"/>
                    <a:pt x="121253" y="176879"/>
                  </a:cubicBezTo>
                  <a:lnTo>
                    <a:pt x="121253" y="355568"/>
                  </a:lnTo>
                  <a:cubicBezTo>
                    <a:pt x="121253" y="368713"/>
                    <a:pt x="110585" y="379381"/>
                    <a:pt x="97536" y="379381"/>
                  </a:cubicBezTo>
                  <a:lnTo>
                    <a:pt x="97536" y="379381"/>
                  </a:lnTo>
                  <a:lnTo>
                    <a:pt x="97536" y="37938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" name="手繪多邊形: 圖案 11">
              <a:extLst>
                <a:ext uri="{FF2B5EF4-FFF2-40B4-BE49-F238E27FC236}">
                  <a16:creationId xmlns:a16="http://schemas.microsoft.com/office/drawing/2014/main" id="{E3CD1538-5D9C-4DA3-B26B-3BB3D9D3AB07}"/>
                </a:ext>
              </a:extLst>
            </p:cNvPr>
            <p:cNvSpPr/>
            <p:nvPr/>
          </p:nvSpPr>
          <p:spPr>
            <a:xfrm>
              <a:off x="4477052" y="4253116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" name="手繪多邊形: 圖案 12">
              <a:extLst>
                <a:ext uri="{FF2B5EF4-FFF2-40B4-BE49-F238E27FC236}">
                  <a16:creationId xmlns:a16="http://schemas.microsoft.com/office/drawing/2014/main" id="{DCC135B1-05AE-436E-BCFB-6D956CFACAA7}"/>
                </a:ext>
              </a:extLst>
            </p:cNvPr>
            <p:cNvSpPr/>
            <p:nvPr/>
          </p:nvSpPr>
          <p:spPr>
            <a:xfrm>
              <a:off x="4475259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4" name="手繪多邊形: 圖案 13">
              <a:extLst>
                <a:ext uri="{FF2B5EF4-FFF2-40B4-BE49-F238E27FC236}">
                  <a16:creationId xmlns:a16="http://schemas.microsoft.com/office/drawing/2014/main" id="{A52B1BAC-B6BD-4C1F-A85A-6EFC06B446D3}"/>
                </a:ext>
              </a:extLst>
            </p:cNvPr>
            <p:cNvSpPr/>
            <p:nvPr/>
          </p:nvSpPr>
          <p:spPr>
            <a:xfrm>
              <a:off x="4672803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5" name="手繪多邊形: 圖案 14">
              <a:extLst>
                <a:ext uri="{FF2B5EF4-FFF2-40B4-BE49-F238E27FC236}">
                  <a16:creationId xmlns:a16="http://schemas.microsoft.com/office/drawing/2014/main" id="{3C3B003D-447A-465C-A306-01B20091A5C6}"/>
                </a:ext>
              </a:extLst>
            </p:cNvPr>
            <p:cNvSpPr/>
            <p:nvPr/>
          </p:nvSpPr>
          <p:spPr>
            <a:xfrm>
              <a:off x="4671010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" name="手繪多邊形: 圖案 15">
              <a:extLst>
                <a:ext uri="{FF2B5EF4-FFF2-40B4-BE49-F238E27FC236}">
                  <a16:creationId xmlns:a16="http://schemas.microsoft.com/office/drawing/2014/main" id="{5D018226-403A-4273-9AF5-BF8E21A9D8BC}"/>
                </a:ext>
              </a:extLst>
            </p:cNvPr>
            <p:cNvSpPr/>
            <p:nvPr/>
          </p:nvSpPr>
          <p:spPr>
            <a:xfrm>
              <a:off x="4728465" y="4253116"/>
              <a:ext cx="229536" cy="60970"/>
            </a:xfrm>
            <a:custGeom>
              <a:avLst/>
              <a:gdLst>
                <a:gd name="connsiteX0" fmla="*/ 23431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1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1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1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7" y="0"/>
                    <a:pt x="23431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1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" name="手繪多邊形: 圖案 16">
              <a:extLst>
                <a:ext uri="{FF2B5EF4-FFF2-40B4-BE49-F238E27FC236}">
                  <a16:creationId xmlns:a16="http://schemas.microsoft.com/office/drawing/2014/main" id="{F87287A2-2C60-4BD6-B51A-FCCF8788F524}"/>
                </a:ext>
              </a:extLst>
            </p:cNvPr>
            <p:cNvSpPr/>
            <p:nvPr/>
          </p:nvSpPr>
          <p:spPr>
            <a:xfrm>
              <a:off x="4726672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8" name="手繪多邊形: 圖案 17">
              <a:extLst>
                <a:ext uri="{FF2B5EF4-FFF2-40B4-BE49-F238E27FC236}">
                  <a16:creationId xmlns:a16="http://schemas.microsoft.com/office/drawing/2014/main" id="{B343C692-06FB-4610-A4CA-17358B5A61EC}"/>
                </a:ext>
              </a:extLst>
            </p:cNvPr>
            <p:cNvSpPr/>
            <p:nvPr/>
          </p:nvSpPr>
          <p:spPr>
            <a:xfrm>
              <a:off x="4924216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9" name="手繪多邊形: 圖案 18">
              <a:extLst>
                <a:ext uri="{FF2B5EF4-FFF2-40B4-BE49-F238E27FC236}">
                  <a16:creationId xmlns:a16="http://schemas.microsoft.com/office/drawing/2014/main" id="{636FCC27-AA26-473A-8220-883B3349F2AC}"/>
                </a:ext>
              </a:extLst>
            </p:cNvPr>
            <p:cNvSpPr/>
            <p:nvPr/>
          </p:nvSpPr>
          <p:spPr>
            <a:xfrm>
              <a:off x="4922423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0" name="手繪多邊形: 圖案 19">
              <a:extLst>
                <a:ext uri="{FF2B5EF4-FFF2-40B4-BE49-F238E27FC236}">
                  <a16:creationId xmlns:a16="http://schemas.microsoft.com/office/drawing/2014/main" id="{58F2A98D-0B6F-4000-8141-CA7C87BB7373}"/>
                </a:ext>
              </a:extLst>
            </p:cNvPr>
            <p:cNvSpPr/>
            <p:nvPr/>
          </p:nvSpPr>
          <p:spPr>
            <a:xfrm>
              <a:off x="4978049" y="4251353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1" name="手繪多邊形: 圖案 20">
              <a:extLst>
                <a:ext uri="{FF2B5EF4-FFF2-40B4-BE49-F238E27FC236}">
                  <a16:creationId xmlns:a16="http://schemas.microsoft.com/office/drawing/2014/main" id="{59CF8CFB-7171-421F-8238-333D25C5FDC8}"/>
                </a:ext>
              </a:extLst>
            </p:cNvPr>
            <p:cNvSpPr/>
            <p:nvPr/>
          </p:nvSpPr>
          <p:spPr>
            <a:xfrm>
              <a:off x="5175629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2" name="手繪多邊形: 圖案 21">
              <a:extLst>
                <a:ext uri="{FF2B5EF4-FFF2-40B4-BE49-F238E27FC236}">
                  <a16:creationId xmlns:a16="http://schemas.microsoft.com/office/drawing/2014/main" id="{B532E4D1-6BE2-4FD8-84C2-F94E942677E1}"/>
                </a:ext>
              </a:extLst>
            </p:cNvPr>
            <p:cNvSpPr/>
            <p:nvPr/>
          </p:nvSpPr>
          <p:spPr>
            <a:xfrm>
              <a:off x="5173836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3" name="手繪多邊形: 圖案 22">
              <a:extLst>
                <a:ext uri="{FF2B5EF4-FFF2-40B4-BE49-F238E27FC236}">
                  <a16:creationId xmlns:a16="http://schemas.microsoft.com/office/drawing/2014/main" id="{A5478CB3-BF8E-4795-96FD-F5B1261B386C}"/>
                </a:ext>
              </a:extLst>
            </p:cNvPr>
            <p:cNvSpPr/>
            <p:nvPr/>
          </p:nvSpPr>
          <p:spPr>
            <a:xfrm>
              <a:off x="5229498" y="4251358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4" name="手繪多邊形: 圖案 23">
              <a:extLst>
                <a:ext uri="{FF2B5EF4-FFF2-40B4-BE49-F238E27FC236}">
                  <a16:creationId xmlns:a16="http://schemas.microsoft.com/office/drawing/2014/main" id="{F21AAF5B-976F-4C6D-BC74-B540E22BE42F}"/>
                </a:ext>
              </a:extLst>
            </p:cNvPr>
            <p:cNvSpPr/>
            <p:nvPr/>
          </p:nvSpPr>
          <p:spPr>
            <a:xfrm>
              <a:off x="5427042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5" name="手繪多邊形: 圖案 24">
              <a:extLst>
                <a:ext uri="{FF2B5EF4-FFF2-40B4-BE49-F238E27FC236}">
                  <a16:creationId xmlns:a16="http://schemas.microsoft.com/office/drawing/2014/main" id="{17776A58-B66C-4CB2-BAAB-968B66955095}"/>
                </a:ext>
              </a:extLst>
            </p:cNvPr>
            <p:cNvSpPr/>
            <p:nvPr/>
          </p:nvSpPr>
          <p:spPr>
            <a:xfrm>
              <a:off x="5425249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6" name="手繪多邊形: 圖案 25">
              <a:extLst>
                <a:ext uri="{FF2B5EF4-FFF2-40B4-BE49-F238E27FC236}">
                  <a16:creationId xmlns:a16="http://schemas.microsoft.com/office/drawing/2014/main" id="{CB2C3015-96C8-478D-81EE-1A91C471D5F8}"/>
                </a:ext>
              </a:extLst>
            </p:cNvPr>
            <p:cNvSpPr/>
            <p:nvPr/>
          </p:nvSpPr>
          <p:spPr>
            <a:xfrm>
              <a:off x="4477052" y="4334314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" name="手繪多邊形: 圖案 26">
              <a:extLst>
                <a:ext uri="{FF2B5EF4-FFF2-40B4-BE49-F238E27FC236}">
                  <a16:creationId xmlns:a16="http://schemas.microsoft.com/office/drawing/2014/main" id="{AD7EF9B5-39E4-4770-9D2E-D9925B09B311}"/>
                </a:ext>
              </a:extLst>
            </p:cNvPr>
            <p:cNvSpPr/>
            <p:nvPr/>
          </p:nvSpPr>
          <p:spPr>
            <a:xfrm>
              <a:off x="4475259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8" name="手繪多邊形: 圖案 27">
              <a:extLst>
                <a:ext uri="{FF2B5EF4-FFF2-40B4-BE49-F238E27FC236}">
                  <a16:creationId xmlns:a16="http://schemas.microsoft.com/office/drawing/2014/main" id="{6003CA66-FBE2-4C94-93C7-1B53E98ACE63}"/>
                </a:ext>
              </a:extLst>
            </p:cNvPr>
            <p:cNvSpPr/>
            <p:nvPr/>
          </p:nvSpPr>
          <p:spPr>
            <a:xfrm>
              <a:off x="4655874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9" name="手繪多邊形: 圖案 28">
              <a:extLst>
                <a:ext uri="{FF2B5EF4-FFF2-40B4-BE49-F238E27FC236}">
                  <a16:creationId xmlns:a16="http://schemas.microsoft.com/office/drawing/2014/main" id="{B075AE7B-88CF-4B81-AC75-6733BF4EC0E4}"/>
                </a:ext>
              </a:extLst>
            </p:cNvPr>
            <p:cNvSpPr/>
            <p:nvPr/>
          </p:nvSpPr>
          <p:spPr>
            <a:xfrm>
              <a:off x="4672803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0" name="手繪多邊形: 圖案 29">
              <a:extLst>
                <a:ext uri="{FF2B5EF4-FFF2-40B4-BE49-F238E27FC236}">
                  <a16:creationId xmlns:a16="http://schemas.microsoft.com/office/drawing/2014/main" id="{BA86F2DD-73BA-49FB-B13A-5B7527728451}"/>
                </a:ext>
              </a:extLst>
            </p:cNvPr>
            <p:cNvSpPr/>
            <p:nvPr/>
          </p:nvSpPr>
          <p:spPr>
            <a:xfrm>
              <a:off x="4671010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" name="手繪多邊形: 圖案 30">
              <a:extLst>
                <a:ext uri="{FF2B5EF4-FFF2-40B4-BE49-F238E27FC236}">
                  <a16:creationId xmlns:a16="http://schemas.microsoft.com/office/drawing/2014/main" id="{980EBF34-D2CF-4250-804E-64CD83A542C3}"/>
                </a:ext>
              </a:extLst>
            </p:cNvPr>
            <p:cNvSpPr/>
            <p:nvPr/>
          </p:nvSpPr>
          <p:spPr>
            <a:xfrm>
              <a:off x="4655874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" name="手繪多邊形: 圖案 31">
              <a:extLst>
                <a:ext uri="{FF2B5EF4-FFF2-40B4-BE49-F238E27FC236}">
                  <a16:creationId xmlns:a16="http://schemas.microsoft.com/office/drawing/2014/main" id="{55FDEFAA-F9E9-4C0A-8FFB-781F82CEDDBD}"/>
                </a:ext>
              </a:extLst>
            </p:cNvPr>
            <p:cNvSpPr/>
            <p:nvPr/>
          </p:nvSpPr>
          <p:spPr>
            <a:xfrm>
              <a:off x="4906929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3" name="手繪多邊形: 圖案 32">
              <a:extLst>
                <a:ext uri="{FF2B5EF4-FFF2-40B4-BE49-F238E27FC236}">
                  <a16:creationId xmlns:a16="http://schemas.microsoft.com/office/drawing/2014/main" id="{6DBED11E-3196-452E-A2FB-686D226446CB}"/>
                </a:ext>
              </a:extLst>
            </p:cNvPr>
            <p:cNvSpPr/>
            <p:nvPr/>
          </p:nvSpPr>
          <p:spPr>
            <a:xfrm>
              <a:off x="4906929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" name="手繪多邊形: 圖案 33">
              <a:extLst>
                <a:ext uri="{FF2B5EF4-FFF2-40B4-BE49-F238E27FC236}">
                  <a16:creationId xmlns:a16="http://schemas.microsoft.com/office/drawing/2014/main" id="{735CEC39-838A-47B0-853C-D4BF614AEDE5}"/>
                </a:ext>
              </a:extLst>
            </p:cNvPr>
            <p:cNvSpPr/>
            <p:nvPr/>
          </p:nvSpPr>
          <p:spPr>
            <a:xfrm>
              <a:off x="5157983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" name="手繪多邊形: 圖案 34">
              <a:extLst>
                <a:ext uri="{FF2B5EF4-FFF2-40B4-BE49-F238E27FC236}">
                  <a16:creationId xmlns:a16="http://schemas.microsoft.com/office/drawing/2014/main" id="{275EB123-2091-45C9-8986-00A058741CE0}"/>
                </a:ext>
              </a:extLst>
            </p:cNvPr>
            <p:cNvSpPr/>
            <p:nvPr/>
          </p:nvSpPr>
          <p:spPr>
            <a:xfrm>
              <a:off x="5157983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" name="手繪多邊形: 圖案 35">
              <a:extLst>
                <a:ext uri="{FF2B5EF4-FFF2-40B4-BE49-F238E27FC236}">
                  <a16:creationId xmlns:a16="http://schemas.microsoft.com/office/drawing/2014/main" id="{3039CAAB-538A-47F5-8A50-B155EB7183B8}"/>
                </a:ext>
              </a:extLst>
            </p:cNvPr>
            <p:cNvSpPr/>
            <p:nvPr/>
          </p:nvSpPr>
          <p:spPr>
            <a:xfrm>
              <a:off x="5409038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" name="手繪多邊形: 圖案 36">
              <a:extLst>
                <a:ext uri="{FF2B5EF4-FFF2-40B4-BE49-F238E27FC236}">
                  <a16:creationId xmlns:a16="http://schemas.microsoft.com/office/drawing/2014/main" id="{51A89C08-B87B-493A-9196-57C7895CB1F8}"/>
                </a:ext>
              </a:extLst>
            </p:cNvPr>
            <p:cNvSpPr/>
            <p:nvPr/>
          </p:nvSpPr>
          <p:spPr>
            <a:xfrm>
              <a:off x="5409038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8" name="手繪多邊形: 圖案 37">
              <a:extLst>
                <a:ext uri="{FF2B5EF4-FFF2-40B4-BE49-F238E27FC236}">
                  <a16:creationId xmlns:a16="http://schemas.microsoft.com/office/drawing/2014/main" id="{B943A889-B9F0-4A64-83E5-B0FD91C3A08D}"/>
                </a:ext>
              </a:extLst>
            </p:cNvPr>
            <p:cNvSpPr/>
            <p:nvPr/>
          </p:nvSpPr>
          <p:spPr>
            <a:xfrm>
              <a:off x="4726672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" name="手繪多邊形: 圖案 38">
              <a:extLst>
                <a:ext uri="{FF2B5EF4-FFF2-40B4-BE49-F238E27FC236}">
                  <a16:creationId xmlns:a16="http://schemas.microsoft.com/office/drawing/2014/main" id="{39F97167-E7D8-499D-B274-388C042C84DF}"/>
                </a:ext>
              </a:extLst>
            </p:cNvPr>
            <p:cNvSpPr/>
            <p:nvPr/>
          </p:nvSpPr>
          <p:spPr>
            <a:xfrm>
              <a:off x="4924216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" name="手繪多邊形: 圖案 39">
              <a:extLst>
                <a:ext uri="{FF2B5EF4-FFF2-40B4-BE49-F238E27FC236}">
                  <a16:creationId xmlns:a16="http://schemas.microsoft.com/office/drawing/2014/main" id="{F30F3383-AEBA-4C90-94E0-47E2BDD6D1F5}"/>
                </a:ext>
              </a:extLst>
            </p:cNvPr>
            <p:cNvSpPr/>
            <p:nvPr/>
          </p:nvSpPr>
          <p:spPr>
            <a:xfrm>
              <a:off x="4922423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1" name="手繪多邊形: 圖案 40">
              <a:extLst>
                <a:ext uri="{FF2B5EF4-FFF2-40B4-BE49-F238E27FC236}">
                  <a16:creationId xmlns:a16="http://schemas.microsoft.com/office/drawing/2014/main" id="{045D127B-F88E-4818-949A-69F3A321322C}"/>
                </a:ext>
              </a:extLst>
            </p:cNvPr>
            <p:cNvSpPr/>
            <p:nvPr/>
          </p:nvSpPr>
          <p:spPr>
            <a:xfrm>
              <a:off x="4978049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2" name="手繪多邊形: 圖案 41">
              <a:extLst>
                <a:ext uri="{FF2B5EF4-FFF2-40B4-BE49-F238E27FC236}">
                  <a16:creationId xmlns:a16="http://schemas.microsoft.com/office/drawing/2014/main" id="{9C9F3149-883B-4892-B034-EE8D22904DFE}"/>
                </a:ext>
              </a:extLst>
            </p:cNvPr>
            <p:cNvSpPr/>
            <p:nvPr/>
          </p:nvSpPr>
          <p:spPr>
            <a:xfrm>
              <a:off x="5175629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3" name="手繪多邊形: 圖案 42">
              <a:extLst>
                <a:ext uri="{FF2B5EF4-FFF2-40B4-BE49-F238E27FC236}">
                  <a16:creationId xmlns:a16="http://schemas.microsoft.com/office/drawing/2014/main" id="{A5FD64C9-0BAA-4AF4-8CE0-087E05CB2EC5}"/>
                </a:ext>
              </a:extLst>
            </p:cNvPr>
            <p:cNvSpPr/>
            <p:nvPr/>
          </p:nvSpPr>
          <p:spPr>
            <a:xfrm>
              <a:off x="5173836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4" name="手繪多邊形: 圖案 43">
              <a:extLst>
                <a:ext uri="{FF2B5EF4-FFF2-40B4-BE49-F238E27FC236}">
                  <a16:creationId xmlns:a16="http://schemas.microsoft.com/office/drawing/2014/main" id="{14EFB3AA-73B3-4B45-A783-579830450D24}"/>
                </a:ext>
              </a:extLst>
            </p:cNvPr>
            <p:cNvSpPr/>
            <p:nvPr/>
          </p:nvSpPr>
          <p:spPr>
            <a:xfrm>
              <a:off x="5229498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5" name="手繪多邊形: 圖案 44">
              <a:extLst>
                <a:ext uri="{FF2B5EF4-FFF2-40B4-BE49-F238E27FC236}">
                  <a16:creationId xmlns:a16="http://schemas.microsoft.com/office/drawing/2014/main" id="{F974022F-34CF-4D05-8444-E2FF7F9BEE45}"/>
                </a:ext>
              </a:extLst>
            </p:cNvPr>
            <p:cNvSpPr/>
            <p:nvPr/>
          </p:nvSpPr>
          <p:spPr>
            <a:xfrm>
              <a:off x="5427042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6" name="手繪多邊形: 圖案 45">
              <a:extLst>
                <a:ext uri="{FF2B5EF4-FFF2-40B4-BE49-F238E27FC236}">
                  <a16:creationId xmlns:a16="http://schemas.microsoft.com/office/drawing/2014/main" id="{59505565-13CF-46C5-9E42-FA9E06AF5AE4}"/>
                </a:ext>
              </a:extLst>
            </p:cNvPr>
            <p:cNvSpPr/>
            <p:nvPr/>
          </p:nvSpPr>
          <p:spPr>
            <a:xfrm>
              <a:off x="5425249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7" name="手繪多邊形: 圖案 46">
              <a:extLst>
                <a:ext uri="{FF2B5EF4-FFF2-40B4-BE49-F238E27FC236}">
                  <a16:creationId xmlns:a16="http://schemas.microsoft.com/office/drawing/2014/main" id="{B53D8660-74E1-4308-AA36-27958163C142}"/>
                </a:ext>
              </a:extLst>
            </p:cNvPr>
            <p:cNvSpPr/>
            <p:nvPr/>
          </p:nvSpPr>
          <p:spPr>
            <a:xfrm>
              <a:off x="4479419" y="4210974"/>
              <a:ext cx="93249" cy="10759"/>
            </a:xfrm>
            <a:custGeom>
              <a:avLst/>
              <a:gdLst>
                <a:gd name="connsiteX0" fmla="*/ 6001 w 247650"/>
                <a:gd name="connsiteY0" fmla="*/ 34290 h 28575"/>
                <a:gd name="connsiteX1" fmla="*/ 0 w 247650"/>
                <a:gd name="connsiteY1" fmla="*/ 28480 h 28575"/>
                <a:gd name="connsiteX2" fmla="*/ 0 w 247650"/>
                <a:gd name="connsiteY2" fmla="*/ 5810 h 28575"/>
                <a:gd name="connsiteX3" fmla="*/ 6001 w 247650"/>
                <a:gd name="connsiteY3" fmla="*/ 0 h 28575"/>
                <a:gd name="connsiteX4" fmla="*/ 6001 w 247650"/>
                <a:gd name="connsiteY4" fmla="*/ 34290 h 28575"/>
                <a:gd name="connsiteX5" fmla="*/ 205454 w 247650"/>
                <a:gd name="connsiteY5" fmla="*/ 34290 h 28575"/>
                <a:gd name="connsiteX6" fmla="*/ 205454 w 247650"/>
                <a:gd name="connsiteY6" fmla="*/ 4096 h 28575"/>
                <a:gd name="connsiteX7" fmla="*/ 206502 w 247650"/>
                <a:gd name="connsiteY7" fmla="*/ 1715 h 28575"/>
                <a:gd name="connsiteX8" fmla="*/ 210217 w 247650"/>
                <a:gd name="connsiteY8" fmla="*/ 476 h 28575"/>
                <a:gd name="connsiteX9" fmla="*/ 210217 w 247650"/>
                <a:gd name="connsiteY9" fmla="*/ 24575 h 28575"/>
                <a:gd name="connsiteX10" fmla="*/ 210503 w 247650"/>
                <a:gd name="connsiteY10" fmla="*/ 24575 h 28575"/>
                <a:gd name="connsiteX11" fmla="*/ 210503 w 247650"/>
                <a:gd name="connsiteY11" fmla="*/ 34290 h 28575"/>
                <a:gd name="connsiteX12" fmla="*/ 205454 w 247650"/>
                <a:gd name="connsiteY12" fmla="*/ 34290 h 28575"/>
                <a:gd name="connsiteX13" fmla="*/ 179261 w 247650"/>
                <a:gd name="connsiteY13" fmla="*/ 34290 h 28575"/>
                <a:gd name="connsiteX14" fmla="*/ 179261 w 247650"/>
                <a:gd name="connsiteY14" fmla="*/ 476 h 28575"/>
                <a:gd name="connsiteX15" fmla="*/ 183261 w 247650"/>
                <a:gd name="connsiteY15" fmla="*/ 1715 h 28575"/>
                <a:gd name="connsiteX16" fmla="*/ 184214 w 247650"/>
                <a:gd name="connsiteY16" fmla="*/ 4096 h 28575"/>
                <a:gd name="connsiteX17" fmla="*/ 184214 w 247650"/>
                <a:gd name="connsiteY17" fmla="*/ 34195 h 28575"/>
                <a:gd name="connsiteX18" fmla="*/ 179261 w 247650"/>
                <a:gd name="connsiteY18" fmla="*/ 34195 h 28575"/>
                <a:gd name="connsiteX19" fmla="*/ 136493 w 247650"/>
                <a:gd name="connsiteY19" fmla="*/ 34290 h 28575"/>
                <a:gd name="connsiteX20" fmla="*/ 136493 w 247650"/>
                <a:gd name="connsiteY20" fmla="*/ 4191 h 28575"/>
                <a:gd name="connsiteX21" fmla="*/ 137541 w 247650"/>
                <a:gd name="connsiteY21" fmla="*/ 1810 h 28575"/>
                <a:gd name="connsiteX22" fmla="*/ 141541 w 247650"/>
                <a:gd name="connsiteY22" fmla="*/ 572 h 28575"/>
                <a:gd name="connsiteX23" fmla="*/ 141541 w 247650"/>
                <a:gd name="connsiteY23" fmla="*/ 34385 h 28575"/>
                <a:gd name="connsiteX24" fmla="*/ 136493 w 247650"/>
                <a:gd name="connsiteY24" fmla="*/ 34385 h 28575"/>
                <a:gd name="connsiteX25" fmla="*/ 107537 w 247650"/>
                <a:gd name="connsiteY25" fmla="*/ 34290 h 28575"/>
                <a:gd name="connsiteX26" fmla="*/ 101346 w 247650"/>
                <a:gd name="connsiteY26" fmla="*/ 27337 h 28575"/>
                <a:gd name="connsiteX27" fmla="*/ 102965 w 247650"/>
                <a:gd name="connsiteY27" fmla="*/ 27813 h 28575"/>
                <a:gd name="connsiteX28" fmla="*/ 103632 w 247650"/>
                <a:gd name="connsiteY28" fmla="*/ 27908 h 28575"/>
                <a:gd name="connsiteX29" fmla="*/ 104489 w 247650"/>
                <a:gd name="connsiteY29" fmla="*/ 27908 h 28575"/>
                <a:gd name="connsiteX30" fmla="*/ 111062 w 247650"/>
                <a:gd name="connsiteY30" fmla="*/ 23622 h 28575"/>
                <a:gd name="connsiteX31" fmla="*/ 111538 w 247650"/>
                <a:gd name="connsiteY31" fmla="*/ 22384 h 28575"/>
                <a:gd name="connsiteX32" fmla="*/ 111538 w 247650"/>
                <a:gd name="connsiteY32" fmla="*/ 381 h 28575"/>
                <a:gd name="connsiteX33" fmla="*/ 115824 w 247650"/>
                <a:gd name="connsiteY33" fmla="*/ 381 h 28575"/>
                <a:gd name="connsiteX34" fmla="*/ 115824 w 247650"/>
                <a:gd name="connsiteY34" fmla="*/ 34290 h 28575"/>
                <a:gd name="connsiteX35" fmla="*/ 107537 w 247650"/>
                <a:gd name="connsiteY35" fmla="*/ 34290 h 28575"/>
                <a:gd name="connsiteX36" fmla="*/ 67437 w 247650"/>
                <a:gd name="connsiteY36" fmla="*/ 34290 h 28575"/>
                <a:gd name="connsiteX37" fmla="*/ 67437 w 247650"/>
                <a:gd name="connsiteY37" fmla="*/ 381 h 28575"/>
                <a:gd name="connsiteX38" fmla="*/ 80867 w 247650"/>
                <a:gd name="connsiteY38" fmla="*/ 381 h 28575"/>
                <a:gd name="connsiteX39" fmla="*/ 95917 w 247650"/>
                <a:gd name="connsiteY39" fmla="*/ 21336 h 28575"/>
                <a:gd name="connsiteX40" fmla="*/ 85535 w 247650"/>
                <a:gd name="connsiteY40" fmla="*/ 8763 h 28575"/>
                <a:gd name="connsiteX41" fmla="*/ 83820 w 247650"/>
                <a:gd name="connsiteY41" fmla="*/ 6096 h 28575"/>
                <a:gd name="connsiteX42" fmla="*/ 80010 w 247650"/>
                <a:gd name="connsiteY42" fmla="*/ 5429 h 28575"/>
                <a:gd name="connsiteX43" fmla="*/ 79058 w 247650"/>
                <a:gd name="connsiteY43" fmla="*/ 5334 h 28575"/>
                <a:gd name="connsiteX44" fmla="*/ 71533 w 247650"/>
                <a:gd name="connsiteY44" fmla="*/ 11430 h 28575"/>
                <a:gd name="connsiteX45" fmla="*/ 71438 w 247650"/>
                <a:gd name="connsiteY45" fmla="*/ 12002 h 28575"/>
                <a:gd name="connsiteX46" fmla="*/ 71533 w 247650"/>
                <a:gd name="connsiteY46" fmla="*/ 34290 h 28575"/>
                <a:gd name="connsiteX47" fmla="*/ 67437 w 247650"/>
                <a:gd name="connsiteY47" fmla="*/ 34290 h 28575"/>
                <a:gd name="connsiteX48" fmla="*/ 47816 w 247650"/>
                <a:gd name="connsiteY48" fmla="*/ 22479 h 28575"/>
                <a:gd name="connsiteX49" fmla="*/ 43625 w 247650"/>
                <a:gd name="connsiteY49" fmla="*/ 20669 h 28575"/>
                <a:gd name="connsiteX50" fmla="*/ 43625 w 247650"/>
                <a:gd name="connsiteY50" fmla="*/ 286 h 28575"/>
                <a:gd name="connsiteX51" fmla="*/ 47816 w 247650"/>
                <a:gd name="connsiteY51" fmla="*/ 5810 h 28575"/>
                <a:gd name="connsiteX52" fmla="*/ 47816 w 247650"/>
                <a:gd name="connsiteY52" fmla="*/ 22479 h 28575"/>
                <a:gd name="connsiteX53" fmla="*/ 245745 w 247650"/>
                <a:gd name="connsiteY53" fmla="*/ 381 h 28575"/>
                <a:gd name="connsiteX54" fmla="*/ 246126 w 247650"/>
                <a:gd name="connsiteY54" fmla="*/ 381 h 28575"/>
                <a:gd name="connsiteX55" fmla="*/ 250698 w 247650"/>
                <a:gd name="connsiteY55" fmla="*/ 1334 h 28575"/>
                <a:gd name="connsiteX56" fmla="*/ 251079 w 247650"/>
                <a:gd name="connsiteY56" fmla="*/ 4001 h 28575"/>
                <a:gd name="connsiteX57" fmla="*/ 251079 w 247650"/>
                <a:gd name="connsiteY57" fmla="*/ 18955 h 28575"/>
                <a:gd name="connsiteX58" fmla="*/ 245745 w 247650"/>
                <a:gd name="connsiteY58" fmla="*/ 22003 h 28575"/>
                <a:gd name="connsiteX59" fmla="*/ 245745 w 247650"/>
                <a:gd name="connsiteY59" fmla="*/ 3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47650" h="28575">
                  <a:moveTo>
                    <a:pt x="6001" y="34290"/>
                  </a:moveTo>
                  <a:cubicBezTo>
                    <a:pt x="0" y="33623"/>
                    <a:pt x="0" y="30861"/>
                    <a:pt x="0" y="28480"/>
                  </a:cubicBezTo>
                  <a:lnTo>
                    <a:pt x="0" y="5810"/>
                  </a:lnTo>
                  <a:cubicBezTo>
                    <a:pt x="0" y="3429"/>
                    <a:pt x="0" y="667"/>
                    <a:pt x="6001" y="0"/>
                  </a:cubicBezTo>
                  <a:lnTo>
                    <a:pt x="6001" y="34290"/>
                  </a:lnTo>
                  <a:close/>
                  <a:moveTo>
                    <a:pt x="205454" y="34290"/>
                  </a:moveTo>
                  <a:lnTo>
                    <a:pt x="205454" y="4096"/>
                  </a:lnTo>
                  <a:cubicBezTo>
                    <a:pt x="205550" y="2667"/>
                    <a:pt x="205931" y="2191"/>
                    <a:pt x="206502" y="1715"/>
                  </a:cubicBezTo>
                  <a:cubicBezTo>
                    <a:pt x="207264" y="1143"/>
                    <a:pt x="208598" y="667"/>
                    <a:pt x="210217" y="476"/>
                  </a:cubicBezTo>
                  <a:lnTo>
                    <a:pt x="210217" y="24575"/>
                  </a:lnTo>
                  <a:lnTo>
                    <a:pt x="210503" y="24575"/>
                  </a:lnTo>
                  <a:lnTo>
                    <a:pt x="210503" y="34290"/>
                  </a:lnTo>
                  <a:lnTo>
                    <a:pt x="205454" y="34290"/>
                  </a:lnTo>
                  <a:close/>
                  <a:moveTo>
                    <a:pt x="179261" y="34290"/>
                  </a:moveTo>
                  <a:lnTo>
                    <a:pt x="179261" y="476"/>
                  </a:lnTo>
                  <a:cubicBezTo>
                    <a:pt x="181070" y="667"/>
                    <a:pt x="182499" y="1048"/>
                    <a:pt x="183261" y="1715"/>
                  </a:cubicBezTo>
                  <a:cubicBezTo>
                    <a:pt x="183737" y="2096"/>
                    <a:pt x="184214" y="2667"/>
                    <a:pt x="184214" y="4096"/>
                  </a:cubicBezTo>
                  <a:lnTo>
                    <a:pt x="184214" y="34195"/>
                  </a:lnTo>
                  <a:lnTo>
                    <a:pt x="179261" y="34195"/>
                  </a:lnTo>
                  <a:close/>
                  <a:moveTo>
                    <a:pt x="136493" y="34290"/>
                  </a:moveTo>
                  <a:lnTo>
                    <a:pt x="136493" y="4191"/>
                  </a:lnTo>
                  <a:cubicBezTo>
                    <a:pt x="136493" y="2858"/>
                    <a:pt x="136874" y="2286"/>
                    <a:pt x="137541" y="1810"/>
                  </a:cubicBezTo>
                  <a:cubicBezTo>
                    <a:pt x="138398" y="1143"/>
                    <a:pt x="139732" y="762"/>
                    <a:pt x="141541" y="572"/>
                  </a:cubicBezTo>
                  <a:lnTo>
                    <a:pt x="141541" y="34385"/>
                  </a:lnTo>
                  <a:lnTo>
                    <a:pt x="136493" y="34385"/>
                  </a:lnTo>
                  <a:close/>
                  <a:moveTo>
                    <a:pt x="107537" y="34290"/>
                  </a:moveTo>
                  <a:cubicBezTo>
                    <a:pt x="105632" y="32195"/>
                    <a:pt x="103441" y="29813"/>
                    <a:pt x="101346" y="27337"/>
                  </a:cubicBezTo>
                  <a:lnTo>
                    <a:pt x="102965" y="27813"/>
                  </a:lnTo>
                  <a:lnTo>
                    <a:pt x="103632" y="27908"/>
                  </a:lnTo>
                  <a:lnTo>
                    <a:pt x="104489" y="27908"/>
                  </a:lnTo>
                  <a:cubicBezTo>
                    <a:pt x="107442" y="27908"/>
                    <a:pt x="109918" y="26289"/>
                    <a:pt x="111062" y="23622"/>
                  </a:cubicBezTo>
                  <a:lnTo>
                    <a:pt x="111538" y="22384"/>
                  </a:lnTo>
                  <a:lnTo>
                    <a:pt x="111538" y="381"/>
                  </a:lnTo>
                  <a:lnTo>
                    <a:pt x="115824" y="381"/>
                  </a:lnTo>
                  <a:lnTo>
                    <a:pt x="115824" y="34290"/>
                  </a:lnTo>
                  <a:lnTo>
                    <a:pt x="107537" y="34290"/>
                  </a:lnTo>
                  <a:close/>
                  <a:moveTo>
                    <a:pt x="67437" y="34290"/>
                  </a:moveTo>
                  <a:lnTo>
                    <a:pt x="67437" y="381"/>
                  </a:lnTo>
                  <a:lnTo>
                    <a:pt x="80867" y="381"/>
                  </a:lnTo>
                  <a:cubicBezTo>
                    <a:pt x="87725" y="9811"/>
                    <a:pt x="92869" y="17050"/>
                    <a:pt x="95917" y="21336"/>
                  </a:cubicBezTo>
                  <a:cubicBezTo>
                    <a:pt x="90964" y="15621"/>
                    <a:pt x="86678" y="10573"/>
                    <a:pt x="85535" y="8763"/>
                  </a:cubicBezTo>
                  <a:lnTo>
                    <a:pt x="83820" y="6096"/>
                  </a:lnTo>
                  <a:lnTo>
                    <a:pt x="80010" y="5429"/>
                  </a:lnTo>
                  <a:cubicBezTo>
                    <a:pt x="79724" y="5429"/>
                    <a:pt x="79343" y="5334"/>
                    <a:pt x="79058" y="5334"/>
                  </a:cubicBezTo>
                  <a:cubicBezTo>
                    <a:pt x="75248" y="5334"/>
                    <a:pt x="72200" y="7811"/>
                    <a:pt x="71533" y="11430"/>
                  </a:cubicBezTo>
                  <a:lnTo>
                    <a:pt x="71438" y="12002"/>
                  </a:lnTo>
                  <a:lnTo>
                    <a:pt x="71533" y="34290"/>
                  </a:lnTo>
                  <a:lnTo>
                    <a:pt x="67437" y="34290"/>
                  </a:lnTo>
                  <a:close/>
                  <a:moveTo>
                    <a:pt x="47816" y="22479"/>
                  </a:moveTo>
                  <a:cubicBezTo>
                    <a:pt x="46482" y="21812"/>
                    <a:pt x="45053" y="21241"/>
                    <a:pt x="43625" y="20669"/>
                  </a:cubicBezTo>
                  <a:lnTo>
                    <a:pt x="43625" y="286"/>
                  </a:lnTo>
                  <a:cubicBezTo>
                    <a:pt x="47816" y="1238"/>
                    <a:pt x="47816" y="3620"/>
                    <a:pt x="47816" y="5810"/>
                  </a:cubicBezTo>
                  <a:lnTo>
                    <a:pt x="47816" y="22479"/>
                  </a:lnTo>
                  <a:close/>
                  <a:moveTo>
                    <a:pt x="245745" y="381"/>
                  </a:moveTo>
                  <a:lnTo>
                    <a:pt x="246126" y="381"/>
                  </a:lnTo>
                  <a:cubicBezTo>
                    <a:pt x="249460" y="476"/>
                    <a:pt x="250603" y="1238"/>
                    <a:pt x="250698" y="1334"/>
                  </a:cubicBezTo>
                  <a:cubicBezTo>
                    <a:pt x="250698" y="1334"/>
                    <a:pt x="251079" y="2096"/>
                    <a:pt x="251079" y="4001"/>
                  </a:cubicBezTo>
                  <a:lnTo>
                    <a:pt x="251079" y="18955"/>
                  </a:lnTo>
                  <a:cubicBezTo>
                    <a:pt x="251079" y="20669"/>
                    <a:pt x="251079" y="22003"/>
                    <a:pt x="245745" y="22003"/>
                  </a:cubicBezTo>
                  <a:lnTo>
                    <a:pt x="245745" y="381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" name="手繪多邊形: 圖案 47">
              <a:extLst>
                <a:ext uri="{FF2B5EF4-FFF2-40B4-BE49-F238E27FC236}">
                  <a16:creationId xmlns:a16="http://schemas.microsoft.com/office/drawing/2014/main" id="{C9B4B36E-9145-442C-B3EC-2BF615567803}"/>
                </a:ext>
              </a:extLst>
            </p:cNvPr>
            <p:cNvSpPr/>
            <p:nvPr/>
          </p:nvSpPr>
          <p:spPr>
            <a:xfrm>
              <a:off x="4477016" y="4208500"/>
              <a:ext cx="96835" cy="17932"/>
            </a:xfrm>
            <a:custGeom>
              <a:avLst/>
              <a:gdLst>
                <a:gd name="connsiteX0" fmla="*/ 46863 w 257175"/>
                <a:gd name="connsiteY0" fmla="*/ 0 h 47625"/>
                <a:gd name="connsiteX1" fmla="*/ 15335 w 257175"/>
                <a:gd name="connsiteY1" fmla="*/ 0 h 47625"/>
                <a:gd name="connsiteX2" fmla="*/ 0 w 257175"/>
                <a:gd name="connsiteY2" fmla="*/ 12382 h 47625"/>
                <a:gd name="connsiteX3" fmla="*/ 0 w 257175"/>
                <a:gd name="connsiteY3" fmla="*/ 35147 h 47625"/>
                <a:gd name="connsiteX4" fmla="*/ 15335 w 257175"/>
                <a:gd name="connsiteY4" fmla="*/ 47434 h 47625"/>
                <a:gd name="connsiteX5" fmla="*/ 45244 w 257175"/>
                <a:gd name="connsiteY5" fmla="*/ 47434 h 47625"/>
                <a:gd name="connsiteX6" fmla="*/ 49244 w 257175"/>
                <a:gd name="connsiteY6" fmla="*/ 47149 h 47625"/>
                <a:gd name="connsiteX7" fmla="*/ 36767 w 257175"/>
                <a:gd name="connsiteY7" fmla="*/ 35909 h 47625"/>
                <a:gd name="connsiteX8" fmla="*/ 18764 w 257175"/>
                <a:gd name="connsiteY8" fmla="*/ 35909 h 47625"/>
                <a:gd name="connsiteX9" fmla="*/ 18764 w 257175"/>
                <a:gd name="connsiteY9" fmla="*/ 11239 h 47625"/>
                <a:gd name="connsiteX10" fmla="*/ 43625 w 257175"/>
                <a:gd name="connsiteY10" fmla="*/ 11239 h 47625"/>
                <a:gd name="connsiteX11" fmla="*/ 43625 w 257175"/>
                <a:gd name="connsiteY11" fmla="*/ 31814 h 47625"/>
                <a:gd name="connsiteX12" fmla="*/ 59817 w 257175"/>
                <a:gd name="connsiteY12" fmla="*/ 40005 h 47625"/>
                <a:gd name="connsiteX13" fmla="*/ 60674 w 257175"/>
                <a:gd name="connsiteY13" fmla="*/ 35147 h 47625"/>
                <a:gd name="connsiteX14" fmla="*/ 60674 w 257175"/>
                <a:gd name="connsiteY14" fmla="*/ 12382 h 47625"/>
                <a:gd name="connsiteX15" fmla="*/ 46863 w 257175"/>
                <a:gd name="connsiteY15" fmla="*/ 0 h 47625"/>
                <a:gd name="connsiteX16" fmla="*/ 46863 w 257175"/>
                <a:gd name="connsiteY16" fmla="*/ 0 h 47625"/>
                <a:gd name="connsiteX17" fmla="*/ 46863 w 257175"/>
                <a:gd name="connsiteY17" fmla="*/ 0 h 47625"/>
                <a:gd name="connsiteX18" fmla="*/ 251651 w 257175"/>
                <a:gd name="connsiteY18" fmla="*/ 571 h 47625"/>
                <a:gd name="connsiteX19" fmla="*/ 219932 w 257175"/>
                <a:gd name="connsiteY19" fmla="*/ 571 h 47625"/>
                <a:gd name="connsiteX20" fmla="*/ 219932 w 257175"/>
                <a:gd name="connsiteY20" fmla="*/ 571 h 47625"/>
                <a:gd name="connsiteX21" fmla="*/ 218885 w 257175"/>
                <a:gd name="connsiteY21" fmla="*/ 571 h 47625"/>
                <a:gd name="connsiteX22" fmla="*/ 209074 w 257175"/>
                <a:gd name="connsiteY22" fmla="*/ 3238 h 47625"/>
                <a:gd name="connsiteX23" fmla="*/ 205550 w 257175"/>
                <a:gd name="connsiteY23" fmla="*/ 10477 h 47625"/>
                <a:gd name="connsiteX24" fmla="*/ 205550 w 257175"/>
                <a:gd name="connsiteY24" fmla="*/ 10477 h 47625"/>
                <a:gd name="connsiteX25" fmla="*/ 205550 w 257175"/>
                <a:gd name="connsiteY25" fmla="*/ 10573 h 47625"/>
                <a:gd name="connsiteX26" fmla="*/ 205550 w 257175"/>
                <a:gd name="connsiteY26" fmla="*/ 10668 h 47625"/>
                <a:gd name="connsiteX27" fmla="*/ 205550 w 257175"/>
                <a:gd name="connsiteY27" fmla="*/ 10668 h 47625"/>
                <a:gd name="connsiteX28" fmla="*/ 205550 w 257175"/>
                <a:gd name="connsiteY28" fmla="*/ 47149 h 47625"/>
                <a:gd name="connsiteX29" fmla="*/ 223361 w 257175"/>
                <a:gd name="connsiteY29" fmla="*/ 47149 h 47625"/>
                <a:gd name="connsiteX30" fmla="*/ 223361 w 257175"/>
                <a:gd name="connsiteY30" fmla="*/ 35052 h 47625"/>
                <a:gd name="connsiteX31" fmla="*/ 252127 w 257175"/>
                <a:gd name="connsiteY31" fmla="*/ 35052 h 47625"/>
                <a:gd name="connsiteX32" fmla="*/ 263843 w 257175"/>
                <a:gd name="connsiteY32" fmla="*/ 25622 h 47625"/>
                <a:gd name="connsiteX33" fmla="*/ 263843 w 257175"/>
                <a:gd name="connsiteY33" fmla="*/ 10668 h 47625"/>
                <a:gd name="connsiteX34" fmla="*/ 260985 w 257175"/>
                <a:gd name="connsiteY34" fmla="*/ 2953 h 47625"/>
                <a:gd name="connsiteX35" fmla="*/ 252698 w 257175"/>
                <a:gd name="connsiteY35" fmla="*/ 667 h 47625"/>
                <a:gd name="connsiteX36" fmla="*/ 252794 w 257175"/>
                <a:gd name="connsiteY36" fmla="*/ 667 h 47625"/>
                <a:gd name="connsiteX37" fmla="*/ 252127 w 257175"/>
                <a:gd name="connsiteY37" fmla="*/ 667 h 47625"/>
                <a:gd name="connsiteX38" fmla="*/ 251651 w 257175"/>
                <a:gd name="connsiteY38" fmla="*/ 571 h 47625"/>
                <a:gd name="connsiteX39" fmla="*/ 251651 w 257175"/>
                <a:gd name="connsiteY39" fmla="*/ 571 h 47625"/>
                <a:gd name="connsiteX40" fmla="*/ 223076 w 257175"/>
                <a:gd name="connsiteY40" fmla="*/ 24765 h 47625"/>
                <a:gd name="connsiteX41" fmla="*/ 223076 w 257175"/>
                <a:gd name="connsiteY41" fmla="*/ 12763 h 47625"/>
                <a:gd name="connsiteX42" fmla="*/ 245745 w 257175"/>
                <a:gd name="connsiteY42" fmla="*/ 12763 h 47625"/>
                <a:gd name="connsiteX43" fmla="*/ 245745 w 257175"/>
                <a:gd name="connsiteY43" fmla="*/ 24860 h 47625"/>
                <a:gd name="connsiteX44" fmla="*/ 223076 w 257175"/>
                <a:gd name="connsiteY44" fmla="*/ 24860 h 47625"/>
                <a:gd name="connsiteX45" fmla="*/ 223076 w 257175"/>
                <a:gd name="connsiteY45" fmla="*/ 24765 h 47625"/>
                <a:gd name="connsiteX46" fmla="*/ 183833 w 257175"/>
                <a:gd name="connsiteY46" fmla="*/ 571 h 47625"/>
                <a:gd name="connsiteX47" fmla="*/ 149924 w 257175"/>
                <a:gd name="connsiteY47" fmla="*/ 571 h 47625"/>
                <a:gd name="connsiteX48" fmla="*/ 140113 w 257175"/>
                <a:gd name="connsiteY48" fmla="*/ 3238 h 47625"/>
                <a:gd name="connsiteX49" fmla="*/ 136493 w 257175"/>
                <a:gd name="connsiteY49" fmla="*/ 10763 h 47625"/>
                <a:gd name="connsiteX50" fmla="*/ 136493 w 257175"/>
                <a:gd name="connsiteY50" fmla="*/ 47244 h 47625"/>
                <a:gd name="connsiteX51" fmla="*/ 154305 w 257175"/>
                <a:gd name="connsiteY51" fmla="*/ 47244 h 47625"/>
                <a:gd name="connsiteX52" fmla="*/ 154305 w 257175"/>
                <a:gd name="connsiteY52" fmla="*/ 34766 h 47625"/>
                <a:gd name="connsiteX53" fmla="*/ 179261 w 257175"/>
                <a:gd name="connsiteY53" fmla="*/ 34766 h 47625"/>
                <a:gd name="connsiteX54" fmla="*/ 179261 w 257175"/>
                <a:gd name="connsiteY54" fmla="*/ 47244 h 47625"/>
                <a:gd name="connsiteX55" fmla="*/ 197072 w 257175"/>
                <a:gd name="connsiteY55" fmla="*/ 47244 h 47625"/>
                <a:gd name="connsiteX56" fmla="*/ 197072 w 257175"/>
                <a:gd name="connsiteY56" fmla="*/ 10763 h 47625"/>
                <a:gd name="connsiteX57" fmla="*/ 193643 w 257175"/>
                <a:gd name="connsiteY57" fmla="*/ 3334 h 47625"/>
                <a:gd name="connsiteX58" fmla="*/ 183833 w 257175"/>
                <a:gd name="connsiteY58" fmla="*/ 571 h 47625"/>
                <a:gd name="connsiteX59" fmla="*/ 183833 w 257175"/>
                <a:gd name="connsiteY59" fmla="*/ 571 h 47625"/>
                <a:gd name="connsiteX60" fmla="*/ 154305 w 257175"/>
                <a:gd name="connsiteY60" fmla="*/ 26194 h 47625"/>
                <a:gd name="connsiteX61" fmla="*/ 154305 w 257175"/>
                <a:gd name="connsiteY61" fmla="*/ 12763 h 47625"/>
                <a:gd name="connsiteX62" fmla="*/ 179261 w 257175"/>
                <a:gd name="connsiteY62" fmla="*/ 12763 h 47625"/>
                <a:gd name="connsiteX63" fmla="*/ 179261 w 257175"/>
                <a:gd name="connsiteY63" fmla="*/ 26289 h 47625"/>
                <a:gd name="connsiteX64" fmla="*/ 154305 w 257175"/>
                <a:gd name="connsiteY64" fmla="*/ 26289 h 47625"/>
                <a:gd name="connsiteX65" fmla="*/ 154305 w 257175"/>
                <a:gd name="connsiteY65" fmla="*/ 26194 h 47625"/>
                <a:gd name="connsiteX66" fmla="*/ 128492 w 257175"/>
                <a:gd name="connsiteY66" fmla="*/ 571 h 47625"/>
                <a:gd name="connsiteX67" fmla="*/ 111443 w 257175"/>
                <a:gd name="connsiteY67" fmla="*/ 571 h 47625"/>
                <a:gd name="connsiteX68" fmla="*/ 111443 w 257175"/>
                <a:gd name="connsiteY68" fmla="*/ 27718 h 47625"/>
                <a:gd name="connsiteX69" fmla="*/ 110776 w 257175"/>
                <a:gd name="connsiteY69" fmla="*/ 28194 h 47625"/>
                <a:gd name="connsiteX70" fmla="*/ 110585 w 257175"/>
                <a:gd name="connsiteY70" fmla="*/ 28194 h 47625"/>
                <a:gd name="connsiteX71" fmla="*/ 110014 w 257175"/>
                <a:gd name="connsiteY71" fmla="*/ 27813 h 47625"/>
                <a:gd name="connsiteX72" fmla="*/ 91726 w 257175"/>
                <a:gd name="connsiteY72" fmla="*/ 2191 h 47625"/>
                <a:gd name="connsiteX73" fmla="*/ 91630 w 257175"/>
                <a:gd name="connsiteY73" fmla="*/ 2191 h 47625"/>
                <a:gd name="connsiteX74" fmla="*/ 91630 w 257175"/>
                <a:gd name="connsiteY74" fmla="*/ 2191 h 47625"/>
                <a:gd name="connsiteX75" fmla="*/ 91440 w 257175"/>
                <a:gd name="connsiteY75" fmla="*/ 2000 h 47625"/>
                <a:gd name="connsiteX76" fmla="*/ 91345 w 257175"/>
                <a:gd name="connsiteY76" fmla="*/ 1905 h 47625"/>
                <a:gd name="connsiteX77" fmla="*/ 87535 w 257175"/>
                <a:gd name="connsiteY77" fmla="*/ 667 h 47625"/>
                <a:gd name="connsiteX78" fmla="*/ 73152 w 257175"/>
                <a:gd name="connsiteY78" fmla="*/ 667 h 47625"/>
                <a:gd name="connsiteX79" fmla="*/ 68961 w 257175"/>
                <a:gd name="connsiteY79" fmla="*/ 2191 h 47625"/>
                <a:gd name="connsiteX80" fmla="*/ 67437 w 257175"/>
                <a:gd name="connsiteY80" fmla="*/ 6286 h 47625"/>
                <a:gd name="connsiteX81" fmla="*/ 67437 w 257175"/>
                <a:gd name="connsiteY81" fmla="*/ 6286 h 47625"/>
                <a:gd name="connsiteX82" fmla="*/ 67437 w 257175"/>
                <a:gd name="connsiteY82" fmla="*/ 47339 h 47625"/>
                <a:gd name="connsiteX83" fmla="*/ 84296 w 257175"/>
                <a:gd name="connsiteY83" fmla="*/ 47339 h 47625"/>
                <a:gd name="connsiteX84" fmla="*/ 84201 w 257175"/>
                <a:gd name="connsiteY84" fmla="*/ 19241 h 47625"/>
                <a:gd name="connsiteX85" fmla="*/ 85534 w 257175"/>
                <a:gd name="connsiteY85" fmla="*/ 18383 h 47625"/>
                <a:gd name="connsiteX86" fmla="*/ 85916 w 257175"/>
                <a:gd name="connsiteY86" fmla="*/ 18383 h 47625"/>
                <a:gd name="connsiteX87" fmla="*/ 86582 w 257175"/>
                <a:gd name="connsiteY87" fmla="*/ 18764 h 47625"/>
                <a:gd name="connsiteX88" fmla="*/ 111062 w 257175"/>
                <a:gd name="connsiteY88" fmla="*/ 47339 h 47625"/>
                <a:gd name="connsiteX89" fmla="*/ 128588 w 257175"/>
                <a:gd name="connsiteY89" fmla="*/ 47339 h 47625"/>
                <a:gd name="connsiteX90" fmla="*/ 128588 w 257175"/>
                <a:gd name="connsiteY90" fmla="*/ 571 h 47625"/>
                <a:gd name="connsiteX91" fmla="*/ 128492 w 257175"/>
                <a:gd name="connsiteY91" fmla="*/ 571 h 47625"/>
                <a:gd name="connsiteX92" fmla="*/ 32957 w 257175"/>
                <a:gd name="connsiteY92" fmla="*/ 31147 h 47625"/>
                <a:gd name="connsiteX93" fmla="*/ 51816 w 257175"/>
                <a:gd name="connsiteY93" fmla="*/ 48006 h 47625"/>
                <a:gd name="connsiteX94" fmla="*/ 64580 w 257175"/>
                <a:gd name="connsiteY94" fmla="*/ 48006 h 47625"/>
                <a:gd name="connsiteX95" fmla="*/ 32957 w 257175"/>
                <a:gd name="connsiteY95" fmla="*/ 31147 h 47625"/>
                <a:gd name="connsiteX96" fmla="*/ 32957 w 257175"/>
                <a:gd name="connsiteY96" fmla="*/ 3114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257175" h="47625">
                  <a:moveTo>
                    <a:pt x="46863" y="0"/>
                  </a:moveTo>
                  <a:lnTo>
                    <a:pt x="15335" y="0"/>
                  </a:lnTo>
                  <a:cubicBezTo>
                    <a:pt x="5144" y="0"/>
                    <a:pt x="0" y="4096"/>
                    <a:pt x="0" y="12382"/>
                  </a:cubicBezTo>
                  <a:lnTo>
                    <a:pt x="0" y="35147"/>
                  </a:lnTo>
                  <a:cubicBezTo>
                    <a:pt x="0" y="43339"/>
                    <a:pt x="5144" y="47434"/>
                    <a:pt x="15335" y="47434"/>
                  </a:cubicBezTo>
                  <a:lnTo>
                    <a:pt x="45244" y="47434"/>
                  </a:lnTo>
                  <a:cubicBezTo>
                    <a:pt x="46672" y="47434"/>
                    <a:pt x="48006" y="47339"/>
                    <a:pt x="49244" y="47149"/>
                  </a:cubicBezTo>
                  <a:cubicBezTo>
                    <a:pt x="46482" y="43244"/>
                    <a:pt x="41339" y="39052"/>
                    <a:pt x="36767" y="35909"/>
                  </a:cubicBezTo>
                  <a:lnTo>
                    <a:pt x="18764" y="35909"/>
                  </a:lnTo>
                  <a:lnTo>
                    <a:pt x="18764" y="11239"/>
                  </a:lnTo>
                  <a:lnTo>
                    <a:pt x="43625" y="11239"/>
                  </a:lnTo>
                  <a:lnTo>
                    <a:pt x="43625" y="31814"/>
                  </a:lnTo>
                  <a:cubicBezTo>
                    <a:pt x="51054" y="34100"/>
                    <a:pt x="56197" y="37147"/>
                    <a:pt x="59817" y="40005"/>
                  </a:cubicBezTo>
                  <a:cubicBezTo>
                    <a:pt x="60293" y="38576"/>
                    <a:pt x="60674" y="36957"/>
                    <a:pt x="60674" y="35147"/>
                  </a:cubicBezTo>
                  <a:lnTo>
                    <a:pt x="60674" y="12382"/>
                  </a:lnTo>
                  <a:cubicBezTo>
                    <a:pt x="60579" y="4572"/>
                    <a:pt x="56007" y="476"/>
                    <a:pt x="46863" y="0"/>
                  </a:cubicBezTo>
                  <a:lnTo>
                    <a:pt x="46863" y="0"/>
                  </a:lnTo>
                  <a:lnTo>
                    <a:pt x="46863" y="0"/>
                  </a:lnTo>
                  <a:close/>
                  <a:moveTo>
                    <a:pt x="251651" y="571"/>
                  </a:moveTo>
                  <a:lnTo>
                    <a:pt x="219932" y="571"/>
                  </a:lnTo>
                  <a:lnTo>
                    <a:pt x="219932" y="571"/>
                  </a:lnTo>
                  <a:lnTo>
                    <a:pt x="218885" y="571"/>
                  </a:lnTo>
                  <a:cubicBezTo>
                    <a:pt x="214598" y="571"/>
                    <a:pt x="211360" y="1429"/>
                    <a:pt x="209074" y="3238"/>
                  </a:cubicBezTo>
                  <a:cubicBezTo>
                    <a:pt x="206788" y="5048"/>
                    <a:pt x="205645" y="7429"/>
                    <a:pt x="205550" y="10477"/>
                  </a:cubicBezTo>
                  <a:lnTo>
                    <a:pt x="205550" y="10477"/>
                  </a:lnTo>
                  <a:lnTo>
                    <a:pt x="205550" y="10573"/>
                  </a:lnTo>
                  <a:cubicBezTo>
                    <a:pt x="205550" y="10573"/>
                    <a:pt x="205550" y="10668"/>
                    <a:pt x="205550" y="10668"/>
                  </a:cubicBezTo>
                  <a:lnTo>
                    <a:pt x="205550" y="10668"/>
                  </a:lnTo>
                  <a:lnTo>
                    <a:pt x="205550" y="47149"/>
                  </a:lnTo>
                  <a:lnTo>
                    <a:pt x="223361" y="47149"/>
                  </a:lnTo>
                  <a:lnTo>
                    <a:pt x="223361" y="35052"/>
                  </a:lnTo>
                  <a:lnTo>
                    <a:pt x="252127" y="35052"/>
                  </a:lnTo>
                  <a:cubicBezTo>
                    <a:pt x="259937" y="35052"/>
                    <a:pt x="263843" y="31909"/>
                    <a:pt x="263843" y="25622"/>
                  </a:cubicBezTo>
                  <a:lnTo>
                    <a:pt x="263843" y="10668"/>
                  </a:lnTo>
                  <a:cubicBezTo>
                    <a:pt x="263843" y="7048"/>
                    <a:pt x="262890" y="4477"/>
                    <a:pt x="260985" y="2953"/>
                  </a:cubicBezTo>
                  <a:cubicBezTo>
                    <a:pt x="259175" y="1524"/>
                    <a:pt x="256413" y="762"/>
                    <a:pt x="252698" y="667"/>
                  </a:cubicBezTo>
                  <a:lnTo>
                    <a:pt x="252794" y="667"/>
                  </a:lnTo>
                  <a:lnTo>
                    <a:pt x="252127" y="667"/>
                  </a:lnTo>
                  <a:cubicBezTo>
                    <a:pt x="251936" y="571"/>
                    <a:pt x="251746" y="571"/>
                    <a:pt x="251651" y="571"/>
                  </a:cubicBezTo>
                  <a:lnTo>
                    <a:pt x="251651" y="571"/>
                  </a:lnTo>
                  <a:close/>
                  <a:moveTo>
                    <a:pt x="223076" y="24765"/>
                  </a:moveTo>
                  <a:lnTo>
                    <a:pt x="223076" y="12763"/>
                  </a:lnTo>
                  <a:lnTo>
                    <a:pt x="245745" y="12763"/>
                  </a:lnTo>
                  <a:lnTo>
                    <a:pt x="245745" y="24860"/>
                  </a:lnTo>
                  <a:lnTo>
                    <a:pt x="223076" y="24860"/>
                  </a:lnTo>
                  <a:lnTo>
                    <a:pt x="223076" y="24765"/>
                  </a:lnTo>
                  <a:close/>
                  <a:moveTo>
                    <a:pt x="183833" y="571"/>
                  </a:moveTo>
                  <a:lnTo>
                    <a:pt x="149924" y="571"/>
                  </a:lnTo>
                  <a:cubicBezTo>
                    <a:pt x="145637" y="571"/>
                    <a:pt x="142399" y="1429"/>
                    <a:pt x="140113" y="3238"/>
                  </a:cubicBezTo>
                  <a:cubicBezTo>
                    <a:pt x="137731" y="5143"/>
                    <a:pt x="136493" y="7620"/>
                    <a:pt x="136493" y="10763"/>
                  </a:cubicBezTo>
                  <a:lnTo>
                    <a:pt x="136493" y="47244"/>
                  </a:lnTo>
                  <a:lnTo>
                    <a:pt x="154305" y="47244"/>
                  </a:lnTo>
                  <a:lnTo>
                    <a:pt x="154305" y="34766"/>
                  </a:lnTo>
                  <a:lnTo>
                    <a:pt x="179261" y="34766"/>
                  </a:lnTo>
                  <a:lnTo>
                    <a:pt x="179261" y="47244"/>
                  </a:lnTo>
                  <a:lnTo>
                    <a:pt x="197072" y="47244"/>
                  </a:lnTo>
                  <a:lnTo>
                    <a:pt x="197072" y="10763"/>
                  </a:lnTo>
                  <a:cubicBezTo>
                    <a:pt x="197072" y="7620"/>
                    <a:pt x="195929" y="5143"/>
                    <a:pt x="193643" y="3334"/>
                  </a:cubicBezTo>
                  <a:cubicBezTo>
                    <a:pt x="191357" y="1524"/>
                    <a:pt x="188024" y="571"/>
                    <a:pt x="183833" y="571"/>
                  </a:cubicBezTo>
                  <a:lnTo>
                    <a:pt x="183833" y="571"/>
                  </a:lnTo>
                  <a:close/>
                  <a:moveTo>
                    <a:pt x="154305" y="26194"/>
                  </a:moveTo>
                  <a:lnTo>
                    <a:pt x="154305" y="12763"/>
                  </a:lnTo>
                  <a:lnTo>
                    <a:pt x="179261" y="12763"/>
                  </a:lnTo>
                  <a:lnTo>
                    <a:pt x="179261" y="26289"/>
                  </a:lnTo>
                  <a:lnTo>
                    <a:pt x="154305" y="26289"/>
                  </a:lnTo>
                  <a:lnTo>
                    <a:pt x="154305" y="26194"/>
                  </a:lnTo>
                  <a:close/>
                  <a:moveTo>
                    <a:pt x="128492" y="571"/>
                  </a:moveTo>
                  <a:lnTo>
                    <a:pt x="111443" y="571"/>
                  </a:lnTo>
                  <a:lnTo>
                    <a:pt x="111443" y="27718"/>
                  </a:lnTo>
                  <a:cubicBezTo>
                    <a:pt x="111347" y="28003"/>
                    <a:pt x="111157" y="28194"/>
                    <a:pt x="110776" y="28194"/>
                  </a:cubicBezTo>
                  <a:cubicBezTo>
                    <a:pt x="110680" y="28194"/>
                    <a:pt x="110585" y="28194"/>
                    <a:pt x="110585" y="28194"/>
                  </a:cubicBezTo>
                  <a:cubicBezTo>
                    <a:pt x="110585" y="28194"/>
                    <a:pt x="110204" y="28099"/>
                    <a:pt x="110014" y="27813"/>
                  </a:cubicBezTo>
                  <a:cubicBezTo>
                    <a:pt x="106966" y="23146"/>
                    <a:pt x="95441" y="7239"/>
                    <a:pt x="91726" y="2191"/>
                  </a:cubicBezTo>
                  <a:cubicBezTo>
                    <a:pt x="91726" y="2191"/>
                    <a:pt x="91726" y="2191"/>
                    <a:pt x="91630" y="2191"/>
                  </a:cubicBezTo>
                  <a:lnTo>
                    <a:pt x="91630" y="2191"/>
                  </a:lnTo>
                  <a:cubicBezTo>
                    <a:pt x="91535" y="2095"/>
                    <a:pt x="91535" y="2095"/>
                    <a:pt x="91440" y="2000"/>
                  </a:cubicBezTo>
                  <a:cubicBezTo>
                    <a:pt x="91440" y="2000"/>
                    <a:pt x="91345" y="1905"/>
                    <a:pt x="91345" y="1905"/>
                  </a:cubicBezTo>
                  <a:cubicBezTo>
                    <a:pt x="90392" y="1048"/>
                    <a:pt x="89154" y="667"/>
                    <a:pt x="87535" y="667"/>
                  </a:cubicBezTo>
                  <a:lnTo>
                    <a:pt x="73152" y="667"/>
                  </a:lnTo>
                  <a:cubicBezTo>
                    <a:pt x="71342" y="667"/>
                    <a:pt x="69914" y="1143"/>
                    <a:pt x="68961" y="2191"/>
                  </a:cubicBezTo>
                  <a:cubicBezTo>
                    <a:pt x="68008" y="3238"/>
                    <a:pt x="67532" y="4572"/>
                    <a:pt x="67437" y="6286"/>
                  </a:cubicBezTo>
                  <a:lnTo>
                    <a:pt x="67437" y="6286"/>
                  </a:lnTo>
                  <a:lnTo>
                    <a:pt x="67437" y="47339"/>
                  </a:lnTo>
                  <a:lnTo>
                    <a:pt x="84296" y="47339"/>
                  </a:lnTo>
                  <a:cubicBezTo>
                    <a:pt x="84296" y="47339"/>
                    <a:pt x="84201" y="25622"/>
                    <a:pt x="84201" y="19241"/>
                  </a:cubicBezTo>
                  <a:cubicBezTo>
                    <a:pt x="84296" y="18859"/>
                    <a:pt x="84487" y="18383"/>
                    <a:pt x="85534" y="18383"/>
                  </a:cubicBezTo>
                  <a:cubicBezTo>
                    <a:pt x="85630" y="18383"/>
                    <a:pt x="85725" y="18383"/>
                    <a:pt x="85916" y="18383"/>
                  </a:cubicBezTo>
                  <a:cubicBezTo>
                    <a:pt x="85916" y="18383"/>
                    <a:pt x="86392" y="18383"/>
                    <a:pt x="86582" y="18764"/>
                  </a:cubicBezTo>
                  <a:cubicBezTo>
                    <a:pt x="89821" y="24003"/>
                    <a:pt x="111062" y="47339"/>
                    <a:pt x="111062" y="47339"/>
                  </a:cubicBezTo>
                  <a:lnTo>
                    <a:pt x="128588" y="47339"/>
                  </a:lnTo>
                  <a:lnTo>
                    <a:pt x="128588" y="571"/>
                  </a:lnTo>
                  <a:lnTo>
                    <a:pt x="128492" y="571"/>
                  </a:lnTo>
                  <a:close/>
                  <a:moveTo>
                    <a:pt x="32957" y="31147"/>
                  </a:moveTo>
                  <a:cubicBezTo>
                    <a:pt x="38576" y="34766"/>
                    <a:pt x="48673" y="41815"/>
                    <a:pt x="51816" y="48006"/>
                  </a:cubicBezTo>
                  <a:lnTo>
                    <a:pt x="64580" y="48006"/>
                  </a:lnTo>
                  <a:cubicBezTo>
                    <a:pt x="62579" y="44291"/>
                    <a:pt x="55055" y="35052"/>
                    <a:pt x="32957" y="31147"/>
                  </a:cubicBezTo>
                  <a:lnTo>
                    <a:pt x="32957" y="311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" name="手繪多邊形: 圖案 48">
              <a:extLst>
                <a:ext uri="{FF2B5EF4-FFF2-40B4-BE49-F238E27FC236}">
                  <a16:creationId xmlns:a16="http://schemas.microsoft.com/office/drawing/2014/main" id="{8835E1B1-79D9-4B75-82E0-565A6FAD8387}"/>
                </a:ext>
              </a:extLst>
            </p:cNvPr>
            <p:cNvSpPr/>
            <p:nvPr/>
          </p:nvSpPr>
          <p:spPr>
            <a:xfrm>
              <a:off x="4462455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" name="手繪多邊形: 圖案 49">
              <a:extLst>
                <a:ext uri="{FF2B5EF4-FFF2-40B4-BE49-F238E27FC236}">
                  <a16:creationId xmlns:a16="http://schemas.microsoft.com/office/drawing/2014/main" id="{CF301577-968D-40F3-A1E9-627DC8DF8FBF}"/>
                </a:ext>
              </a:extLst>
            </p:cNvPr>
            <p:cNvSpPr/>
            <p:nvPr/>
          </p:nvSpPr>
          <p:spPr>
            <a:xfrm>
              <a:off x="5477432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51" name="矩形: 圓角 53">
            <a:extLst>
              <a:ext uri="{FF2B5EF4-FFF2-40B4-BE49-F238E27FC236}">
                <a16:creationId xmlns:a16="http://schemas.microsoft.com/office/drawing/2014/main" id="{700A0024-7DB9-446A-A0D4-1A2E52AB77D8}"/>
              </a:ext>
            </a:extLst>
          </p:cNvPr>
          <p:cNvSpPr/>
          <p:nvPr/>
        </p:nvSpPr>
        <p:spPr>
          <a:xfrm>
            <a:off x="532510" y="1762880"/>
            <a:ext cx="3985403" cy="2317926"/>
          </a:xfrm>
          <a:prstGeom prst="roundRect">
            <a:avLst>
              <a:gd name="adj" fmla="val 5085"/>
            </a:avLst>
          </a:prstGeom>
          <a:noFill/>
          <a:ln w="28575" cap="flat">
            <a:gradFill>
              <a:gsLst>
                <a:gs pos="0">
                  <a:srgbClr val="0D0B64"/>
                </a:gs>
                <a:gs pos="77000">
                  <a:srgbClr val="274DA5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zh-TW" altLang="en-US" sz="2400" b="1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52" name="直線單箭頭接點 915">
            <a:extLst>
              <a:ext uri="{FF2B5EF4-FFF2-40B4-BE49-F238E27FC236}">
                <a16:creationId xmlns:a16="http://schemas.microsoft.com/office/drawing/2014/main" id="{808DF0B1-1124-46EC-9159-7C95C3D85269}"/>
              </a:ext>
            </a:extLst>
          </p:cNvPr>
          <p:cNvCxnSpPr>
            <a:cxnSpLocks/>
          </p:cNvCxnSpPr>
          <p:nvPr/>
        </p:nvCxnSpPr>
        <p:spPr>
          <a:xfrm>
            <a:off x="1398401" y="3009107"/>
            <a:ext cx="0" cy="648756"/>
          </a:xfrm>
          <a:prstGeom prst="straightConnector1">
            <a:avLst/>
          </a:prstGeom>
          <a:ln w="19050">
            <a:gradFill>
              <a:gsLst>
                <a:gs pos="0">
                  <a:srgbClr val="00379A"/>
                </a:gs>
                <a:gs pos="100000">
                  <a:srgbClr val="274DA5"/>
                </a:gs>
              </a:gsLst>
              <a:lin ang="5400000" scaled="1"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4AD9C3FF-7024-4DED-9116-4B8F2305BBB7}"/>
              </a:ext>
            </a:extLst>
          </p:cNvPr>
          <p:cNvGrpSpPr/>
          <p:nvPr/>
        </p:nvGrpSpPr>
        <p:grpSpPr>
          <a:xfrm>
            <a:off x="937637" y="2304189"/>
            <a:ext cx="907156" cy="704916"/>
            <a:chOff x="-1775124" y="4074892"/>
            <a:chExt cx="620254" cy="492851"/>
          </a:xfrm>
          <a:gradFill>
            <a:gsLst>
              <a:gs pos="0">
                <a:srgbClr val="193093"/>
              </a:gs>
              <a:gs pos="100000">
                <a:srgbClr val="32599E"/>
              </a:gs>
            </a:gsLst>
            <a:lin ang="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4" name="手繪多邊形: 圖案 53">
              <a:extLst>
                <a:ext uri="{FF2B5EF4-FFF2-40B4-BE49-F238E27FC236}">
                  <a16:creationId xmlns:a16="http://schemas.microsoft.com/office/drawing/2014/main" id="{099D487A-4608-4534-8761-41CDD189331F}"/>
                </a:ext>
              </a:extLst>
            </p:cNvPr>
            <p:cNvSpPr/>
            <p:nvPr/>
          </p:nvSpPr>
          <p:spPr>
            <a:xfrm>
              <a:off x="-1775124" y="4074892"/>
              <a:ext cx="620254" cy="405123"/>
            </a:xfrm>
            <a:custGeom>
              <a:avLst/>
              <a:gdLst>
                <a:gd name="connsiteX0" fmla="*/ 571137 w 570007"/>
                <a:gd name="connsiteY0" fmla="*/ 16818 h 372301"/>
                <a:gd name="connsiteX1" fmla="*/ 571137 w 570007"/>
                <a:gd name="connsiteY1" fmla="*/ 357127 h 372301"/>
                <a:gd name="connsiteX2" fmla="*/ 554370 w 570007"/>
                <a:gd name="connsiteY2" fmla="*/ 373945 h 372301"/>
                <a:gd name="connsiteX3" fmla="*/ 554319 w 570007"/>
                <a:gd name="connsiteY3" fmla="*/ 373945 h 372301"/>
                <a:gd name="connsiteX4" fmla="*/ 16869 w 570007"/>
                <a:gd name="connsiteY4" fmla="*/ 373945 h 372301"/>
                <a:gd name="connsiteX5" fmla="*/ 0 w 570007"/>
                <a:gd name="connsiteY5" fmla="*/ 357127 h 372301"/>
                <a:gd name="connsiteX6" fmla="*/ 0 w 570007"/>
                <a:gd name="connsiteY6" fmla="*/ 16818 h 372301"/>
                <a:gd name="connsiteX7" fmla="*/ 16869 w 570007"/>
                <a:gd name="connsiteY7" fmla="*/ 0 h 372301"/>
                <a:gd name="connsiteX8" fmla="*/ 554319 w 570007"/>
                <a:gd name="connsiteY8" fmla="*/ 0 h 372301"/>
                <a:gd name="connsiteX9" fmla="*/ 571137 w 570007"/>
                <a:gd name="connsiteY9" fmla="*/ 16818 h 372301"/>
                <a:gd name="connsiteX10" fmla="*/ 553292 w 570007"/>
                <a:gd name="connsiteY10" fmla="*/ 294118 h 372301"/>
                <a:gd name="connsiteX11" fmla="*/ 553292 w 570007"/>
                <a:gd name="connsiteY11" fmla="*/ 26575 h 372301"/>
                <a:gd name="connsiteX12" fmla="*/ 540326 w 570007"/>
                <a:gd name="connsiteY12" fmla="*/ 15046 h 372301"/>
                <a:gd name="connsiteX13" fmla="*/ 30837 w 570007"/>
                <a:gd name="connsiteY13" fmla="*/ 15046 h 372301"/>
                <a:gd name="connsiteX14" fmla="*/ 17845 w 570007"/>
                <a:gd name="connsiteY14" fmla="*/ 26575 h 372301"/>
                <a:gd name="connsiteX15" fmla="*/ 17845 w 570007"/>
                <a:gd name="connsiteY15" fmla="*/ 293990 h 372301"/>
                <a:gd name="connsiteX16" fmla="*/ 30837 w 570007"/>
                <a:gd name="connsiteY16" fmla="*/ 305519 h 372301"/>
                <a:gd name="connsiteX17" fmla="*/ 540326 w 570007"/>
                <a:gd name="connsiteY17" fmla="*/ 305519 h 372301"/>
                <a:gd name="connsiteX18" fmla="*/ 553292 w 570007"/>
                <a:gd name="connsiteY18" fmla="*/ 293990 h 372301"/>
                <a:gd name="connsiteX19" fmla="*/ 315815 w 570007"/>
                <a:gd name="connsiteY19" fmla="*/ 338743 h 372301"/>
                <a:gd name="connsiteX20" fmla="*/ 292218 w 570007"/>
                <a:gd name="connsiteY20" fmla="*/ 315147 h 372301"/>
                <a:gd name="connsiteX21" fmla="*/ 268622 w 570007"/>
                <a:gd name="connsiteY21" fmla="*/ 338743 h 372301"/>
                <a:gd name="connsiteX22" fmla="*/ 292218 w 570007"/>
                <a:gd name="connsiteY22" fmla="*/ 362340 h 372301"/>
                <a:gd name="connsiteX23" fmla="*/ 292244 w 570007"/>
                <a:gd name="connsiteY23" fmla="*/ 362340 h 372301"/>
                <a:gd name="connsiteX24" fmla="*/ 315815 w 570007"/>
                <a:gd name="connsiteY24" fmla="*/ 338769 h 372301"/>
                <a:gd name="connsiteX25" fmla="*/ 315815 w 570007"/>
                <a:gd name="connsiteY25" fmla="*/ 338743 h 37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70007" h="372301">
                  <a:moveTo>
                    <a:pt x="571137" y="16818"/>
                  </a:moveTo>
                  <a:lnTo>
                    <a:pt x="571137" y="357127"/>
                  </a:lnTo>
                  <a:cubicBezTo>
                    <a:pt x="571152" y="366401"/>
                    <a:pt x="563645" y="373930"/>
                    <a:pt x="554370" y="373945"/>
                  </a:cubicBezTo>
                  <a:cubicBezTo>
                    <a:pt x="554352" y="373945"/>
                    <a:pt x="554337" y="373945"/>
                    <a:pt x="554319" y="373945"/>
                  </a:cubicBezTo>
                  <a:lnTo>
                    <a:pt x="16869" y="373945"/>
                  </a:lnTo>
                  <a:cubicBezTo>
                    <a:pt x="7567" y="373960"/>
                    <a:pt x="15" y="366430"/>
                    <a:pt x="0" y="357127"/>
                  </a:cubicBezTo>
                  <a:lnTo>
                    <a:pt x="0" y="16818"/>
                  </a:lnTo>
                  <a:cubicBezTo>
                    <a:pt x="28" y="7520"/>
                    <a:pt x="7572" y="0"/>
                    <a:pt x="16869" y="0"/>
                  </a:cubicBezTo>
                  <a:lnTo>
                    <a:pt x="554319" y="0"/>
                  </a:lnTo>
                  <a:cubicBezTo>
                    <a:pt x="563606" y="0"/>
                    <a:pt x="571137" y="7531"/>
                    <a:pt x="571137" y="16818"/>
                  </a:cubicBezTo>
                  <a:close/>
                  <a:moveTo>
                    <a:pt x="553292" y="294118"/>
                  </a:moveTo>
                  <a:lnTo>
                    <a:pt x="553292" y="26575"/>
                  </a:lnTo>
                  <a:cubicBezTo>
                    <a:pt x="552866" y="19824"/>
                    <a:pt x="547078" y="14681"/>
                    <a:pt x="540326" y="15046"/>
                  </a:cubicBezTo>
                  <a:lnTo>
                    <a:pt x="30837" y="15046"/>
                  </a:lnTo>
                  <a:cubicBezTo>
                    <a:pt x="24079" y="14679"/>
                    <a:pt x="18286" y="19822"/>
                    <a:pt x="17845" y="26575"/>
                  </a:cubicBezTo>
                  <a:lnTo>
                    <a:pt x="17845" y="293990"/>
                  </a:lnTo>
                  <a:cubicBezTo>
                    <a:pt x="18271" y="300751"/>
                    <a:pt x="24074" y="305899"/>
                    <a:pt x="30837" y="305519"/>
                  </a:cubicBezTo>
                  <a:lnTo>
                    <a:pt x="540326" y="305519"/>
                  </a:lnTo>
                  <a:cubicBezTo>
                    <a:pt x="547084" y="305899"/>
                    <a:pt x="552879" y="300745"/>
                    <a:pt x="553292" y="293990"/>
                  </a:cubicBezTo>
                  <a:close/>
                  <a:moveTo>
                    <a:pt x="315815" y="338743"/>
                  </a:moveTo>
                  <a:cubicBezTo>
                    <a:pt x="315815" y="325710"/>
                    <a:pt x="305249" y="315147"/>
                    <a:pt x="292218" y="315147"/>
                  </a:cubicBezTo>
                  <a:cubicBezTo>
                    <a:pt x="279185" y="315147"/>
                    <a:pt x="268622" y="325710"/>
                    <a:pt x="268622" y="338743"/>
                  </a:cubicBezTo>
                  <a:cubicBezTo>
                    <a:pt x="268622" y="351776"/>
                    <a:pt x="279188" y="362340"/>
                    <a:pt x="292218" y="362340"/>
                  </a:cubicBezTo>
                  <a:cubicBezTo>
                    <a:pt x="292226" y="362340"/>
                    <a:pt x="292237" y="362340"/>
                    <a:pt x="292244" y="362340"/>
                  </a:cubicBezTo>
                  <a:cubicBezTo>
                    <a:pt x="305262" y="362340"/>
                    <a:pt x="315815" y="351787"/>
                    <a:pt x="315815" y="338769"/>
                  </a:cubicBezTo>
                  <a:cubicBezTo>
                    <a:pt x="315815" y="338761"/>
                    <a:pt x="315815" y="338751"/>
                    <a:pt x="315815" y="338743"/>
                  </a:cubicBez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5" name="手繪多邊形: 圖案 54">
              <a:extLst>
                <a:ext uri="{FF2B5EF4-FFF2-40B4-BE49-F238E27FC236}">
                  <a16:creationId xmlns:a16="http://schemas.microsoft.com/office/drawing/2014/main" id="{A47F127B-C057-4B30-B0B8-8BFDC204532D}"/>
                </a:ext>
              </a:extLst>
            </p:cNvPr>
            <p:cNvSpPr/>
            <p:nvPr/>
          </p:nvSpPr>
          <p:spPr>
            <a:xfrm>
              <a:off x="-1617128" y="4548185"/>
              <a:ext cx="318508" cy="19558"/>
            </a:xfrm>
            <a:custGeom>
              <a:avLst/>
              <a:gdLst>
                <a:gd name="connsiteX0" fmla="*/ 294093 w 292706"/>
                <a:gd name="connsiteY0" fmla="*/ 19103 h 17973"/>
                <a:gd name="connsiteX1" fmla="*/ 0 w 292706"/>
                <a:gd name="connsiteY1" fmla="*/ 19103 h 17973"/>
                <a:gd name="connsiteX2" fmla="*/ 58387 w 292706"/>
                <a:gd name="connsiteY2" fmla="*/ 0 h 17973"/>
                <a:gd name="connsiteX3" fmla="*/ 147046 w 292706"/>
                <a:gd name="connsiteY3" fmla="*/ 0 h 17973"/>
                <a:gd name="connsiteX4" fmla="*/ 235654 w 292706"/>
                <a:gd name="connsiteY4" fmla="*/ 0 h 17973"/>
                <a:gd name="connsiteX5" fmla="*/ 294093 w 292706"/>
                <a:gd name="connsiteY5" fmla="*/ 19103 h 1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2706" h="17973">
                  <a:moveTo>
                    <a:pt x="294093" y="19103"/>
                  </a:moveTo>
                  <a:lnTo>
                    <a:pt x="0" y="19103"/>
                  </a:lnTo>
                  <a:lnTo>
                    <a:pt x="58387" y="0"/>
                  </a:lnTo>
                  <a:lnTo>
                    <a:pt x="147046" y="0"/>
                  </a:lnTo>
                  <a:lnTo>
                    <a:pt x="235654" y="0"/>
                  </a:lnTo>
                  <a:lnTo>
                    <a:pt x="294093" y="19103"/>
                  </a:ln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6" name="手繪多邊形: 圖案 55">
              <a:extLst>
                <a:ext uri="{FF2B5EF4-FFF2-40B4-BE49-F238E27FC236}">
                  <a16:creationId xmlns:a16="http://schemas.microsoft.com/office/drawing/2014/main" id="{A2C28978-FB24-4F97-828A-EEA45005E320}"/>
                </a:ext>
              </a:extLst>
            </p:cNvPr>
            <p:cNvSpPr/>
            <p:nvPr/>
          </p:nvSpPr>
          <p:spPr>
            <a:xfrm>
              <a:off x="-1553595" y="4494571"/>
              <a:ext cx="192782" cy="41910"/>
            </a:xfrm>
            <a:custGeom>
              <a:avLst/>
              <a:gdLst>
                <a:gd name="connsiteX0" fmla="*/ 0 w 177164"/>
                <a:gd name="connsiteY0" fmla="*/ 0 h 38513"/>
                <a:gd name="connsiteX1" fmla="*/ 177267 w 177164"/>
                <a:gd name="connsiteY1" fmla="*/ 0 h 38513"/>
                <a:gd name="connsiteX2" fmla="*/ 177267 w 177164"/>
                <a:gd name="connsiteY2" fmla="*/ 39978 h 38513"/>
                <a:gd name="connsiteX3" fmla="*/ 0 w 177164"/>
                <a:gd name="connsiteY3" fmla="*/ 39978 h 3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7164" h="38513">
                  <a:moveTo>
                    <a:pt x="0" y="0"/>
                  </a:moveTo>
                  <a:lnTo>
                    <a:pt x="177267" y="0"/>
                  </a:lnTo>
                  <a:lnTo>
                    <a:pt x="177267" y="39978"/>
                  </a:lnTo>
                  <a:lnTo>
                    <a:pt x="0" y="39978"/>
                  </a:ln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cxnSp>
        <p:nvCxnSpPr>
          <p:cNvPr id="57" name="直線單箭頭接點 915">
            <a:extLst>
              <a:ext uri="{FF2B5EF4-FFF2-40B4-BE49-F238E27FC236}">
                <a16:creationId xmlns:a16="http://schemas.microsoft.com/office/drawing/2014/main" id="{5A433D8C-E7CD-4EA2-8FC5-FC40C0FD49DB}"/>
              </a:ext>
            </a:extLst>
          </p:cNvPr>
          <p:cNvCxnSpPr>
            <a:cxnSpLocks/>
          </p:cNvCxnSpPr>
          <p:nvPr/>
        </p:nvCxnSpPr>
        <p:spPr>
          <a:xfrm>
            <a:off x="2013018" y="4383744"/>
            <a:ext cx="952247" cy="0"/>
          </a:xfrm>
          <a:prstGeom prst="straightConnector1">
            <a:avLst/>
          </a:prstGeom>
          <a:ln w="19050">
            <a:gradFill>
              <a:gsLst>
                <a:gs pos="0">
                  <a:srgbClr val="00379A"/>
                </a:gs>
                <a:gs pos="100000">
                  <a:srgbClr val="274DA5"/>
                </a:gs>
              </a:gsLst>
              <a:lin ang="5400000" scaled="1"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 901">
            <a:extLst>
              <a:ext uri="{FF2B5EF4-FFF2-40B4-BE49-F238E27FC236}">
                <a16:creationId xmlns:a16="http://schemas.microsoft.com/office/drawing/2014/main" id="{F525F459-4C51-45F9-99A9-5BB3542D5BF8}"/>
              </a:ext>
            </a:extLst>
          </p:cNvPr>
          <p:cNvSpPr/>
          <p:nvPr/>
        </p:nvSpPr>
        <p:spPr>
          <a:xfrm>
            <a:off x="733704" y="3227143"/>
            <a:ext cx="664694" cy="2616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100" b="1">
                <a:solidFill>
                  <a:srgbClr val="274DA5"/>
                </a:solidFill>
                <a:latin typeface="+mn-lt"/>
                <a:ea typeface="+mn-ea"/>
                <a:cs typeface="+mn-ea"/>
                <a:sym typeface="+mn-lt"/>
              </a:rPr>
              <a:t>Normal</a:t>
            </a:r>
            <a:endParaRPr lang="en-US" sz="1100">
              <a:solidFill>
                <a:srgbClr val="274DA5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4" name="矩形 901">
            <a:extLst>
              <a:ext uri="{FF2B5EF4-FFF2-40B4-BE49-F238E27FC236}">
                <a16:creationId xmlns:a16="http://schemas.microsoft.com/office/drawing/2014/main" id="{DA1E80EC-A61F-4B50-A65B-B953D727BA9D}"/>
              </a:ext>
            </a:extLst>
          </p:cNvPr>
          <p:cNvSpPr/>
          <p:nvPr/>
        </p:nvSpPr>
        <p:spPr>
          <a:xfrm>
            <a:off x="678572" y="4718415"/>
            <a:ext cx="1305035" cy="2616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100" b="1">
                <a:solidFill>
                  <a:srgbClr val="1F3F85"/>
                </a:solidFill>
                <a:latin typeface="+mn-lt"/>
                <a:ea typeface="+mn-ea"/>
                <a:cs typeface="+mn-ea"/>
                <a:sym typeface="+mn-lt"/>
              </a:rPr>
              <a:t>Primary NAS</a:t>
            </a:r>
            <a:endParaRPr lang="en-US" sz="1100">
              <a:solidFill>
                <a:srgbClr val="1F3F85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5" name="矩形 901">
            <a:extLst>
              <a:ext uri="{FF2B5EF4-FFF2-40B4-BE49-F238E27FC236}">
                <a16:creationId xmlns:a16="http://schemas.microsoft.com/office/drawing/2014/main" id="{BABDFD95-5835-45E4-B82C-E3C64684D5D1}"/>
              </a:ext>
            </a:extLst>
          </p:cNvPr>
          <p:cNvSpPr/>
          <p:nvPr/>
        </p:nvSpPr>
        <p:spPr>
          <a:xfrm>
            <a:off x="3039449" y="4584285"/>
            <a:ext cx="1305035" cy="2616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100" b="1">
                <a:solidFill>
                  <a:srgbClr val="1F3F85"/>
                </a:solidFill>
                <a:latin typeface="+mn-lt"/>
                <a:ea typeface="+mn-ea"/>
                <a:cs typeface="+mn-ea"/>
                <a:sym typeface="+mn-lt"/>
              </a:rPr>
              <a:t>Secondary NAS</a:t>
            </a:r>
            <a:endParaRPr lang="en-US" sz="1100">
              <a:solidFill>
                <a:srgbClr val="1F3F85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6" name="矩形 901">
            <a:extLst>
              <a:ext uri="{FF2B5EF4-FFF2-40B4-BE49-F238E27FC236}">
                <a16:creationId xmlns:a16="http://schemas.microsoft.com/office/drawing/2014/main" id="{E9CDD8C0-62B2-4C88-837D-2775940D8EC5}"/>
              </a:ext>
            </a:extLst>
          </p:cNvPr>
          <p:cNvSpPr/>
          <p:nvPr/>
        </p:nvSpPr>
        <p:spPr>
          <a:xfrm>
            <a:off x="1830526" y="4157159"/>
            <a:ext cx="1305035" cy="25391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000" b="1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By schedule</a:t>
            </a:r>
            <a:endParaRPr lang="en-US" sz="100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7" name="矩形 901">
            <a:extLst>
              <a:ext uri="{FF2B5EF4-FFF2-40B4-BE49-F238E27FC236}">
                <a16:creationId xmlns:a16="http://schemas.microsoft.com/office/drawing/2014/main" id="{50BCDB10-51B7-43CA-8F85-AF38AD37FAFE}"/>
              </a:ext>
            </a:extLst>
          </p:cNvPr>
          <p:cNvSpPr/>
          <p:nvPr/>
        </p:nvSpPr>
        <p:spPr>
          <a:xfrm>
            <a:off x="1848668" y="4431893"/>
            <a:ext cx="1305035" cy="23852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950" b="1">
                <a:solidFill>
                  <a:srgbClr val="274DA5"/>
                </a:solidFill>
                <a:latin typeface="+mn-lt"/>
                <a:ea typeface="+mn-ea"/>
                <a:cs typeface="+mn-ea"/>
                <a:sym typeface="+mn-lt"/>
              </a:rPr>
              <a:t>Snapshot send</a:t>
            </a:r>
            <a:endParaRPr lang="en-US" sz="950">
              <a:solidFill>
                <a:srgbClr val="274DA5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68" name="群組 67">
            <a:extLst>
              <a:ext uri="{FF2B5EF4-FFF2-40B4-BE49-F238E27FC236}">
                <a16:creationId xmlns:a16="http://schemas.microsoft.com/office/drawing/2014/main" id="{24AA6EF0-B143-4D05-9F72-6A5451A8112E}"/>
              </a:ext>
            </a:extLst>
          </p:cNvPr>
          <p:cNvGrpSpPr/>
          <p:nvPr/>
        </p:nvGrpSpPr>
        <p:grpSpPr>
          <a:xfrm>
            <a:off x="7154321" y="4260735"/>
            <a:ext cx="1336515" cy="256156"/>
            <a:chOff x="4388896" y="4191428"/>
            <a:chExt cx="1165610" cy="223402"/>
          </a:xfrm>
          <a:gradFill>
            <a:gsLst>
              <a:gs pos="100000">
                <a:srgbClr val="3965B5"/>
              </a:gs>
              <a:gs pos="0">
                <a:srgbClr val="274DA5"/>
              </a:gs>
            </a:gsLst>
            <a:lin ang="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9" name="手繪多邊形: 圖案 68">
              <a:extLst>
                <a:ext uri="{FF2B5EF4-FFF2-40B4-BE49-F238E27FC236}">
                  <a16:creationId xmlns:a16="http://schemas.microsoft.com/office/drawing/2014/main" id="{67863B4B-D759-4954-85E2-481B5D98F119}"/>
                </a:ext>
              </a:extLst>
            </p:cNvPr>
            <p:cNvSpPr/>
            <p:nvPr/>
          </p:nvSpPr>
          <p:spPr>
            <a:xfrm>
              <a:off x="4390688" y="4193220"/>
              <a:ext cx="1162024" cy="218776"/>
            </a:xfrm>
            <a:custGeom>
              <a:avLst/>
              <a:gdLst>
                <a:gd name="connsiteX0" fmla="*/ 79058 w 3086100"/>
                <a:gd name="connsiteY0" fmla="*/ 590169 h 581025"/>
                <a:gd name="connsiteX1" fmla="*/ 0 w 3086100"/>
                <a:gd name="connsiteY1" fmla="*/ 511112 h 581025"/>
                <a:gd name="connsiteX2" fmla="*/ 0 w 3086100"/>
                <a:gd name="connsiteY2" fmla="*/ 79058 h 581025"/>
                <a:gd name="connsiteX3" fmla="*/ 79058 w 3086100"/>
                <a:gd name="connsiteY3" fmla="*/ 0 h 581025"/>
                <a:gd name="connsiteX4" fmla="*/ 3009329 w 3086100"/>
                <a:gd name="connsiteY4" fmla="*/ 0 h 581025"/>
                <a:gd name="connsiteX5" fmla="*/ 3088291 w 3086100"/>
                <a:gd name="connsiteY5" fmla="*/ 79058 h 581025"/>
                <a:gd name="connsiteX6" fmla="*/ 3088291 w 3086100"/>
                <a:gd name="connsiteY6" fmla="*/ 511112 h 581025"/>
                <a:gd name="connsiteX7" fmla="*/ 3009329 w 3086100"/>
                <a:gd name="connsiteY7" fmla="*/ 590169 h 581025"/>
                <a:gd name="connsiteX8" fmla="*/ 79058 w 3086100"/>
                <a:gd name="connsiteY8" fmla="*/ 590169 h 581025"/>
                <a:gd name="connsiteX9" fmla="*/ 2995517 w 3086100"/>
                <a:gd name="connsiteY9" fmla="*/ 143637 h 581025"/>
                <a:gd name="connsiteX10" fmla="*/ 2967038 w 3086100"/>
                <a:gd name="connsiteY10" fmla="*/ 172117 h 581025"/>
                <a:gd name="connsiteX11" fmla="*/ 2967038 w 3086100"/>
                <a:gd name="connsiteY11" fmla="*/ 350806 h 581025"/>
                <a:gd name="connsiteX12" fmla="*/ 2995517 w 3086100"/>
                <a:gd name="connsiteY12" fmla="*/ 379286 h 581025"/>
                <a:gd name="connsiteX13" fmla="*/ 3023997 w 3086100"/>
                <a:gd name="connsiteY13" fmla="*/ 350806 h 581025"/>
                <a:gd name="connsiteX14" fmla="*/ 3023997 w 3086100"/>
                <a:gd name="connsiteY14" fmla="*/ 172117 h 581025"/>
                <a:gd name="connsiteX15" fmla="*/ 2995517 w 3086100"/>
                <a:gd name="connsiteY15" fmla="*/ 143637 h 581025"/>
                <a:gd name="connsiteX16" fmla="*/ 92774 w 3086100"/>
                <a:gd name="connsiteY16" fmla="*/ 143637 h 581025"/>
                <a:gd name="connsiteX17" fmla="*/ 64294 w 3086100"/>
                <a:gd name="connsiteY17" fmla="*/ 172117 h 581025"/>
                <a:gd name="connsiteX18" fmla="*/ 64294 w 3086100"/>
                <a:gd name="connsiteY18" fmla="*/ 350806 h 581025"/>
                <a:gd name="connsiteX19" fmla="*/ 92774 w 3086100"/>
                <a:gd name="connsiteY19" fmla="*/ 379286 h 581025"/>
                <a:gd name="connsiteX20" fmla="*/ 121253 w 3086100"/>
                <a:gd name="connsiteY20" fmla="*/ 350806 h 581025"/>
                <a:gd name="connsiteX21" fmla="*/ 121253 w 3086100"/>
                <a:gd name="connsiteY21" fmla="*/ 172117 h 581025"/>
                <a:gd name="connsiteX22" fmla="*/ 92774 w 3086100"/>
                <a:gd name="connsiteY22" fmla="*/ 143637 h 581025"/>
                <a:gd name="connsiteX23" fmla="*/ 92774 w 3086100"/>
                <a:gd name="connsiteY23" fmla="*/ 143637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86100" h="581025">
                  <a:moveTo>
                    <a:pt x="79058" y="590169"/>
                  </a:moveTo>
                  <a:cubicBezTo>
                    <a:pt x="35528" y="590169"/>
                    <a:pt x="0" y="554736"/>
                    <a:pt x="0" y="511112"/>
                  </a:cubicBezTo>
                  <a:lnTo>
                    <a:pt x="0" y="79058"/>
                  </a:lnTo>
                  <a:cubicBezTo>
                    <a:pt x="0" y="35528"/>
                    <a:pt x="35433" y="0"/>
                    <a:pt x="79058" y="0"/>
                  </a:cubicBezTo>
                  <a:lnTo>
                    <a:pt x="3009329" y="0"/>
                  </a:lnTo>
                  <a:cubicBezTo>
                    <a:pt x="3052858" y="0"/>
                    <a:pt x="3088291" y="35433"/>
                    <a:pt x="3088291" y="79058"/>
                  </a:cubicBezTo>
                  <a:lnTo>
                    <a:pt x="3088291" y="511112"/>
                  </a:lnTo>
                  <a:cubicBezTo>
                    <a:pt x="3088291" y="554641"/>
                    <a:pt x="3052858" y="590169"/>
                    <a:pt x="3009329" y="590169"/>
                  </a:cubicBezTo>
                  <a:lnTo>
                    <a:pt x="79058" y="590169"/>
                  </a:lnTo>
                  <a:close/>
                  <a:moveTo>
                    <a:pt x="2995517" y="143637"/>
                  </a:moveTo>
                  <a:cubicBezTo>
                    <a:pt x="2979801" y="143637"/>
                    <a:pt x="2967038" y="156401"/>
                    <a:pt x="2967038" y="172117"/>
                  </a:cubicBezTo>
                  <a:lnTo>
                    <a:pt x="2967038" y="350806"/>
                  </a:lnTo>
                  <a:cubicBezTo>
                    <a:pt x="2967038" y="366522"/>
                    <a:pt x="2979801" y="379286"/>
                    <a:pt x="2995517" y="379286"/>
                  </a:cubicBezTo>
                  <a:cubicBezTo>
                    <a:pt x="3011234" y="379286"/>
                    <a:pt x="3023997" y="366522"/>
                    <a:pt x="3023997" y="350806"/>
                  </a:cubicBezTo>
                  <a:lnTo>
                    <a:pt x="3023997" y="172117"/>
                  </a:lnTo>
                  <a:cubicBezTo>
                    <a:pt x="3023997" y="156401"/>
                    <a:pt x="3011138" y="143637"/>
                    <a:pt x="2995517" y="143637"/>
                  </a:cubicBezTo>
                  <a:close/>
                  <a:moveTo>
                    <a:pt x="92774" y="143637"/>
                  </a:moveTo>
                  <a:cubicBezTo>
                    <a:pt x="77057" y="143637"/>
                    <a:pt x="64294" y="156401"/>
                    <a:pt x="64294" y="172117"/>
                  </a:cubicBezTo>
                  <a:lnTo>
                    <a:pt x="64294" y="350806"/>
                  </a:lnTo>
                  <a:cubicBezTo>
                    <a:pt x="64294" y="366522"/>
                    <a:pt x="77057" y="379286"/>
                    <a:pt x="92774" y="379286"/>
                  </a:cubicBezTo>
                  <a:cubicBezTo>
                    <a:pt x="108490" y="379286"/>
                    <a:pt x="121253" y="366522"/>
                    <a:pt x="121253" y="350806"/>
                  </a:cubicBezTo>
                  <a:lnTo>
                    <a:pt x="121253" y="172117"/>
                  </a:lnTo>
                  <a:cubicBezTo>
                    <a:pt x="121253" y="156401"/>
                    <a:pt x="108490" y="143637"/>
                    <a:pt x="92774" y="143637"/>
                  </a:cubicBezTo>
                  <a:lnTo>
                    <a:pt x="92774" y="14363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0" name="手繪多邊形: 圖案 69">
              <a:extLst>
                <a:ext uri="{FF2B5EF4-FFF2-40B4-BE49-F238E27FC236}">
                  <a16:creationId xmlns:a16="http://schemas.microsoft.com/office/drawing/2014/main" id="{BC3E0317-DB9C-4CF1-8E75-30BE4598CAFF}"/>
                </a:ext>
              </a:extLst>
            </p:cNvPr>
            <p:cNvSpPr/>
            <p:nvPr/>
          </p:nvSpPr>
          <p:spPr>
            <a:xfrm>
              <a:off x="4388896" y="4191428"/>
              <a:ext cx="1165610" cy="222362"/>
            </a:xfrm>
            <a:custGeom>
              <a:avLst/>
              <a:gdLst>
                <a:gd name="connsiteX0" fmla="*/ 3013996 w 3095625"/>
                <a:gd name="connsiteY0" fmla="*/ 9525 h 590550"/>
                <a:gd name="connsiteX1" fmla="*/ 3088291 w 3095625"/>
                <a:gd name="connsiteY1" fmla="*/ 83820 h 590550"/>
                <a:gd name="connsiteX2" fmla="*/ 3088291 w 3095625"/>
                <a:gd name="connsiteY2" fmla="*/ 515874 h 590550"/>
                <a:gd name="connsiteX3" fmla="*/ 3013996 w 3095625"/>
                <a:gd name="connsiteY3" fmla="*/ 590169 h 590550"/>
                <a:gd name="connsiteX4" fmla="*/ 83820 w 3095625"/>
                <a:gd name="connsiteY4" fmla="*/ 590169 h 590550"/>
                <a:gd name="connsiteX5" fmla="*/ 9525 w 3095625"/>
                <a:gd name="connsiteY5" fmla="*/ 515874 h 590550"/>
                <a:gd name="connsiteX6" fmla="*/ 9525 w 3095625"/>
                <a:gd name="connsiteY6" fmla="*/ 83820 h 590550"/>
                <a:gd name="connsiteX7" fmla="*/ 83820 w 3095625"/>
                <a:gd name="connsiteY7" fmla="*/ 9525 h 590550"/>
                <a:gd name="connsiteX8" fmla="*/ 3013996 w 3095625"/>
                <a:gd name="connsiteY8" fmla="*/ 9525 h 590550"/>
                <a:gd name="connsiteX9" fmla="*/ 3000280 w 3095625"/>
                <a:gd name="connsiteY9" fmla="*/ 388906 h 590550"/>
                <a:gd name="connsiteX10" fmla="*/ 3000280 w 3095625"/>
                <a:gd name="connsiteY10" fmla="*/ 388906 h 590550"/>
                <a:gd name="connsiteX11" fmla="*/ 3033522 w 3095625"/>
                <a:gd name="connsiteY11" fmla="*/ 355664 h 590550"/>
                <a:gd name="connsiteX12" fmla="*/ 3033522 w 3095625"/>
                <a:gd name="connsiteY12" fmla="*/ 176879 h 590550"/>
                <a:gd name="connsiteX13" fmla="*/ 3000280 w 3095625"/>
                <a:gd name="connsiteY13" fmla="*/ 143637 h 590550"/>
                <a:gd name="connsiteX14" fmla="*/ 2967038 w 3095625"/>
                <a:gd name="connsiteY14" fmla="*/ 176879 h 590550"/>
                <a:gd name="connsiteX15" fmla="*/ 2967038 w 3095625"/>
                <a:gd name="connsiteY15" fmla="*/ 355568 h 590550"/>
                <a:gd name="connsiteX16" fmla="*/ 3000280 w 3095625"/>
                <a:gd name="connsiteY16" fmla="*/ 388906 h 590550"/>
                <a:gd name="connsiteX17" fmla="*/ 97536 w 3095625"/>
                <a:gd name="connsiteY17" fmla="*/ 388906 h 590550"/>
                <a:gd name="connsiteX18" fmla="*/ 97536 w 3095625"/>
                <a:gd name="connsiteY18" fmla="*/ 388906 h 590550"/>
                <a:gd name="connsiteX19" fmla="*/ 130778 w 3095625"/>
                <a:gd name="connsiteY19" fmla="*/ 355664 h 590550"/>
                <a:gd name="connsiteX20" fmla="*/ 130778 w 3095625"/>
                <a:gd name="connsiteY20" fmla="*/ 176879 h 590550"/>
                <a:gd name="connsiteX21" fmla="*/ 97536 w 3095625"/>
                <a:gd name="connsiteY21" fmla="*/ 143637 h 590550"/>
                <a:gd name="connsiteX22" fmla="*/ 64294 w 3095625"/>
                <a:gd name="connsiteY22" fmla="*/ 176879 h 590550"/>
                <a:gd name="connsiteX23" fmla="*/ 64294 w 3095625"/>
                <a:gd name="connsiteY23" fmla="*/ 355568 h 590550"/>
                <a:gd name="connsiteX24" fmla="*/ 97536 w 3095625"/>
                <a:gd name="connsiteY24" fmla="*/ 388906 h 590550"/>
                <a:gd name="connsiteX25" fmla="*/ 3013996 w 3095625"/>
                <a:gd name="connsiteY25" fmla="*/ 0 h 590550"/>
                <a:gd name="connsiteX26" fmla="*/ 83820 w 3095625"/>
                <a:gd name="connsiteY26" fmla="*/ 0 h 590550"/>
                <a:gd name="connsiteX27" fmla="*/ 0 w 3095625"/>
                <a:gd name="connsiteY27" fmla="*/ 83820 h 590550"/>
                <a:gd name="connsiteX28" fmla="*/ 0 w 3095625"/>
                <a:gd name="connsiteY28" fmla="*/ 515874 h 590550"/>
                <a:gd name="connsiteX29" fmla="*/ 83820 w 3095625"/>
                <a:gd name="connsiteY29" fmla="*/ 599694 h 590550"/>
                <a:gd name="connsiteX30" fmla="*/ 3014091 w 3095625"/>
                <a:gd name="connsiteY30" fmla="*/ 599694 h 590550"/>
                <a:gd name="connsiteX31" fmla="*/ 3097911 w 3095625"/>
                <a:gd name="connsiteY31" fmla="*/ 515874 h 590550"/>
                <a:gd name="connsiteX32" fmla="*/ 3097911 w 3095625"/>
                <a:gd name="connsiteY32" fmla="*/ 83820 h 590550"/>
                <a:gd name="connsiteX33" fmla="*/ 3013996 w 3095625"/>
                <a:gd name="connsiteY33" fmla="*/ 0 h 590550"/>
                <a:gd name="connsiteX34" fmla="*/ 3013996 w 3095625"/>
                <a:gd name="connsiteY34" fmla="*/ 0 h 590550"/>
                <a:gd name="connsiteX35" fmla="*/ 3000280 w 3095625"/>
                <a:gd name="connsiteY35" fmla="*/ 379381 h 590550"/>
                <a:gd name="connsiteX36" fmla="*/ 2976563 w 3095625"/>
                <a:gd name="connsiteY36" fmla="*/ 355664 h 590550"/>
                <a:gd name="connsiteX37" fmla="*/ 2976563 w 3095625"/>
                <a:gd name="connsiteY37" fmla="*/ 176879 h 590550"/>
                <a:gd name="connsiteX38" fmla="*/ 3000280 w 3095625"/>
                <a:gd name="connsiteY38" fmla="*/ 153162 h 590550"/>
                <a:gd name="connsiteX39" fmla="*/ 3000280 w 3095625"/>
                <a:gd name="connsiteY39" fmla="*/ 153162 h 590550"/>
                <a:gd name="connsiteX40" fmla="*/ 3023997 w 3095625"/>
                <a:gd name="connsiteY40" fmla="*/ 176879 h 590550"/>
                <a:gd name="connsiteX41" fmla="*/ 3023997 w 3095625"/>
                <a:gd name="connsiteY41" fmla="*/ 355568 h 590550"/>
                <a:gd name="connsiteX42" fmla="*/ 3000280 w 3095625"/>
                <a:gd name="connsiteY42" fmla="*/ 379381 h 590550"/>
                <a:gd name="connsiteX43" fmla="*/ 3000280 w 3095625"/>
                <a:gd name="connsiteY43" fmla="*/ 379381 h 590550"/>
                <a:gd name="connsiteX44" fmla="*/ 3000280 w 3095625"/>
                <a:gd name="connsiteY44" fmla="*/ 379381 h 590550"/>
                <a:gd name="connsiteX45" fmla="*/ 97536 w 3095625"/>
                <a:gd name="connsiteY45" fmla="*/ 379381 h 590550"/>
                <a:gd name="connsiteX46" fmla="*/ 73819 w 3095625"/>
                <a:gd name="connsiteY46" fmla="*/ 355664 h 590550"/>
                <a:gd name="connsiteX47" fmla="*/ 73819 w 3095625"/>
                <a:gd name="connsiteY47" fmla="*/ 176879 h 590550"/>
                <a:gd name="connsiteX48" fmla="*/ 97536 w 3095625"/>
                <a:gd name="connsiteY48" fmla="*/ 153162 h 590550"/>
                <a:gd name="connsiteX49" fmla="*/ 97536 w 3095625"/>
                <a:gd name="connsiteY49" fmla="*/ 153162 h 590550"/>
                <a:gd name="connsiteX50" fmla="*/ 121253 w 3095625"/>
                <a:gd name="connsiteY50" fmla="*/ 176879 h 590550"/>
                <a:gd name="connsiteX51" fmla="*/ 121253 w 3095625"/>
                <a:gd name="connsiteY51" fmla="*/ 355568 h 590550"/>
                <a:gd name="connsiteX52" fmla="*/ 97536 w 3095625"/>
                <a:gd name="connsiteY52" fmla="*/ 379381 h 590550"/>
                <a:gd name="connsiteX53" fmla="*/ 97536 w 3095625"/>
                <a:gd name="connsiteY53" fmla="*/ 379381 h 590550"/>
                <a:gd name="connsiteX54" fmla="*/ 97536 w 3095625"/>
                <a:gd name="connsiteY54" fmla="*/ 379381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095625" h="590550">
                  <a:moveTo>
                    <a:pt x="3013996" y="9525"/>
                  </a:moveTo>
                  <a:cubicBezTo>
                    <a:pt x="3054953" y="9525"/>
                    <a:pt x="3088291" y="42863"/>
                    <a:pt x="3088291" y="83820"/>
                  </a:cubicBezTo>
                  <a:lnTo>
                    <a:pt x="3088291" y="515874"/>
                  </a:lnTo>
                  <a:cubicBezTo>
                    <a:pt x="3088291" y="556832"/>
                    <a:pt x="3054953" y="590169"/>
                    <a:pt x="3013996" y="590169"/>
                  </a:cubicBezTo>
                  <a:lnTo>
                    <a:pt x="83820" y="590169"/>
                  </a:lnTo>
                  <a:cubicBezTo>
                    <a:pt x="42863" y="590169"/>
                    <a:pt x="9525" y="556832"/>
                    <a:pt x="9525" y="515874"/>
                  </a:cubicBezTo>
                  <a:lnTo>
                    <a:pt x="9525" y="83820"/>
                  </a:lnTo>
                  <a:cubicBezTo>
                    <a:pt x="9525" y="42863"/>
                    <a:pt x="42863" y="9525"/>
                    <a:pt x="83820" y="9525"/>
                  </a:cubicBezTo>
                  <a:lnTo>
                    <a:pt x="3013996" y="9525"/>
                  </a:lnTo>
                  <a:moveTo>
                    <a:pt x="3000280" y="388906"/>
                  </a:moveTo>
                  <a:lnTo>
                    <a:pt x="3000280" y="388906"/>
                  </a:lnTo>
                  <a:cubicBezTo>
                    <a:pt x="3018663" y="388906"/>
                    <a:pt x="3033522" y="373951"/>
                    <a:pt x="3033522" y="355664"/>
                  </a:cubicBezTo>
                  <a:lnTo>
                    <a:pt x="3033522" y="176879"/>
                  </a:lnTo>
                  <a:cubicBezTo>
                    <a:pt x="3033522" y="158496"/>
                    <a:pt x="3018568" y="143637"/>
                    <a:pt x="3000280" y="143637"/>
                  </a:cubicBezTo>
                  <a:cubicBezTo>
                    <a:pt x="2981897" y="143637"/>
                    <a:pt x="2967038" y="158591"/>
                    <a:pt x="2967038" y="176879"/>
                  </a:cubicBezTo>
                  <a:lnTo>
                    <a:pt x="2967038" y="355568"/>
                  </a:lnTo>
                  <a:cubicBezTo>
                    <a:pt x="2966942" y="373951"/>
                    <a:pt x="2981897" y="388906"/>
                    <a:pt x="3000280" y="388906"/>
                  </a:cubicBezTo>
                  <a:moveTo>
                    <a:pt x="97536" y="388906"/>
                  </a:moveTo>
                  <a:lnTo>
                    <a:pt x="97536" y="388906"/>
                  </a:lnTo>
                  <a:cubicBezTo>
                    <a:pt x="115919" y="388906"/>
                    <a:pt x="130778" y="373951"/>
                    <a:pt x="130778" y="355664"/>
                  </a:cubicBezTo>
                  <a:lnTo>
                    <a:pt x="130778" y="176879"/>
                  </a:lnTo>
                  <a:cubicBezTo>
                    <a:pt x="130778" y="158496"/>
                    <a:pt x="115824" y="143637"/>
                    <a:pt x="97536" y="143637"/>
                  </a:cubicBezTo>
                  <a:cubicBezTo>
                    <a:pt x="79153" y="143637"/>
                    <a:pt x="64294" y="158591"/>
                    <a:pt x="64294" y="176879"/>
                  </a:cubicBezTo>
                  <a:lnTo>
                    <a:pt x="64294" y="355568"/>
                  </a:lnTo>
                  <a:cubicBezTo>
                    <a:pt x="64294" y="373951"/>
                    <a:pt x="79248" y="388906"/>
                    <a:pt x="97536" y="388906"/>
                  </a:cubicBezTo>
                  <a:moveTo>
                    <a:pt x="3013996" y="0"/>
                  </a:moveTo>
                  <a:lnTo>
                    <a:pt x="83820" y="0"/>
                  </a:lnTo>
                  <a:cubicBezTo>
                    <a:pt x="37529" y="0"/>
                    <a:pt x="0" y="37529"/>
                    <a:pt x="0" y="83820"/>
                  </a:cubicBezTo>
                  <a:lnTo>
                    <a:pt x="0" y="515874"/>
                  </a:lnTo>
                  <a:cubicBezTo>
                    <a:pt x="0" y="562166"/>
                    <a:pt x="37529" y="599694"/>
                    <a:pt x="83820" y="599694"/>
                  </a:cubicBezTo>
                  <a:lnTo>
                    <a:pt x="3014091" y="599694"/>
                  </a:lnTo>
                  <a:cubicBezTo>
                    <a:pt x="3060383" y="599694"/>
                    <a:pt x="3097911" y="562166"/>
                    <a:pt x="3097911" y="515874"/>
                  </a:cubicBezTo>
                  <a:lnTo>
                    <a:pt x="3097911" y="83820"/>
                  </a:lnTo>
                  <a:cubicBezTo>
                    <a:pt x="3097816" y="37529"/>
                    <a:pt x="3060287" y="0"/>
                    <a:pt x="3013996" y="0"/>
                  </a:cubicBezTo>
                  <a:lnTo>
                    <a:pt x="3013996" y="0"/>
                  </a:lnTo>
                  <a:close/>
                  <a:moveTo>
                    <a:pt x="3000280" y="379381"/>
                  </a:moveTo>
                  <a:cubicBezTo>
                    <a:pt x="2987231" y="379381"/>
                    <a:pt x="2976563" y="368713"/>
                    <a:pt x="2976563" y="355664"/>
                  </a:cubicBezTo>
                  <a:lnTo>
                    <a:pt x="2976563" y="176879"/>
                  </a:lnTo>
                  <a:cubicBezTo>
                    <a:pt x="2976563" y="163830"/>
                    <a:pt x="2987231" y="153162"/>
                    <a:pt x="3000280" y="153162"/>
                  </a:cubicBezTo>
                  <a:lnTo>
                    <a:pt x="3000280" y="153162"/>
                  </a:lnTo>
                  <a:cubicBezTo>
                    <a:pt x="3013329" y="153162"/>
                    <a:pt x="3023997" y="163830"/>
                    <a:pt x="3023997" y="176879"/>
                  </a:cubicBezTo>
                  <a:lnTo>
                    <a:pt x="3023997" y="355568"/>
                  </a:lnTo>
                  <a:cubicBezTo>
                    <a:pt x="3023997" y="368713"/>
                    <a:pt x="3013329" y="379381"/>
                    <a:pt x="3000280" y="379381"/>
                  </a:cubicBezTo>
                  <a:lnTo>
                    <a:pt x="3000280" y="379381"/>
                  </a:lnTo>
                  <a:lnTo>
                    <a:pt x="3000280" y="379381"/>
                  </a:lnTo>
                  <a:close/>
                  <a:moveTo>
                    <a:pt x="97536" y="379381"/>
                  </a:moveTo>
                  <a:cubicBezTo>
                    <a:pt x="84487" y="379381"/>
                    <a:pt x="73819" y="368713"/>
                    <a:pt x="73819" y="355664"/>
                  </a:cubicBezTo>
                  <a:lnTo>
                    <a:pt x="73819" y="176879"/>
                  </a:lnTo>
                  <a:cubicBezTo>
                    <a:pt x="73819" y="163830"/>
                    <a:pt x="84487" y="153162"/>
                    <a:pt x="97536" y="153162"/>
                  </a:cubicBezTo>
                  <a:lnTo>
                    <a:pt x="97536" y="153162"/>
                  </a:lnTo>
                  <a:cubicBezTo>
                    <a:pt x="110585" y="153162"/>
                    <a:pt x="121253" y="163830"/>
                    <a:pt x="121253" y="176879"/>
                  </a:cubicBezTo>
                  <a:lnTo>
                    <a:pt x="121253" y="355568"/>
                  </a:lnTo>
                  <a:cubicBezTo>
                    <a:pt x="121253" y="368713"/>
                    <a:pt x="110585" y="379381"/>
                    <a:pt x="97536" y="379381"/>
                  </a:cubicBezTo>
                  <a:lnTo>
                    <a:pt x="97536" y="379381"/>
                  </a:lnTo>
                  <a:lnTo>
                    <a:pt x="97536" y="37938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1" name="手繪多邊形: 圖案 70">
              <a:extLst>
                <a:ext uri="{FF2B5EF4-FFF2-40B4-BE49-F238E27FC236}">
                  <a16:creationId xmlns:a16="http://schemas.microsoft.com/office/drawing/2014/main" id="{7AB5414C-A1DC-4BC9-AF2C-75CDCAFFE42B}"/>
                </a:ext>
              </a:extLst>
            </p:cNvPr>
            <p:cNvSpPr/>
            <p:nvPr/>
          </p:nvSpPr>
          <p:spPr>
            <a:xfrm>
              <a:off x="4477052" y="4253116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2" name="手繪多邊形: 圖案 71">
              <a:extLst>
                <a:ext uri="{FF2B5EF4-FFF2-40B4-BE49-F238E27FC236}">
                  <a16:creationId xmlns:a16="http://schemas.microsoft.com/office/drawing/2014/main" id="{822694A0-317A-4C86-91C9-4FFEF0C511E4}"/>
                </a:ext>
              </a:extLst>
            </p:cNvPr>
            <p:cNvSpPr/>
            <p:nvPr/>
          </p:nvSpPr>
          <p:spPr>
            <a:xfrm>
              <a:off x="4475259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3" name="手繪多邊形: 圖案 72">
              <a:extLst>
                <a:ext uri="{FF2B5EF4-FFF2-40B4-BE49-F238E27FC236}">
                  <a16:creationId xmlns:a16="http://schemas.microsoft.com/office/drawing/2014/main" id="{C6818C61-3AAB-4698-9A2F-91D0A66B3E5C}"/>
                </a:ext>
              </a:extLst>
            </p:cNvPr>
            <p:cNvSpPr/>
            <p:nvPr/>
          </p:nvSpPr>
          <p:spPr>
            <a:xfrm>
              <a:off x="4672803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4" name="手繪多邊形: 圖案 73">
              <a:extLst>
                <a:ext uri="{FF2B5EF4-FFF2-40B4-BE49-F238E27FC236}">
                  <a16:creationId xmlns:a16="http://schemas.microsoft.com/office/drawing/2014/main" id="{8665BA37-AF64-44C9-A1B7-479F9548CD1B}"/>
                </a:ext>
              </a:extLst>
            </p:cNvPr>
            <p:cNvSpPr/>
            <p:nvPr/>
          </p:nvSpPr>
          <p:spPr>
            <a:xfrm>
              <a:off x="4671010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5" name="手繪多邊形: 圖案 74">
              <a:extLst>
                <a:ext uri="{FF2B5EF4-FFF2-40B4-BE49-F238E27FC236}">
                  <a16:creationId xmlns:a16="http://schemas.microsoft.com/office/drawing/2014/main" id="{9298841D-516E-499D-B2FC-17C6FF9982F4}"/>
                </a:ext>
              </a:extLst>
            </p:cNvPr>
            <p:cNvSpPr/>
            <p:nvPr/>
          </p:nvSpPr>
          <p:spPr>
            <a:xfrm>
              <a:off x="4728465" y="4253116"/>
              <a:ext cx="229536" cy="60970"/>
            </a:xfrm>
            <a:custGeom>
              <a:avLst/>
              <a:gdLst>
                <a:gd name="connsiteX0" fmla="*/ 23431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1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1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1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7" y="0"/>
                    <a:pt x="23431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1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6" name="手繪多邊形: 圖案 75">
              <a:extLst>
                <a:ext uri="{FF2B5EF4-FFF2-40B4-BE49-F238E27FC236}">
                  <a16:creationId xmlns:a16="http://schemas.microsoft.com/office/drawing/2014/main" id="{54059617-FB08-4337-BA24-31FDE4DB5537}"/>
                </a:ext>
              </a:extLst>
            </p:cNvPr>
            <p:cNvSpPr/>
            <p:nvPr/>
          </p:nvSpPr>
          <p:spPr>
            <a:xfrm>
              <a:off x="4726672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7" name="手繪多邊形: 圖案 76">
              <a:extLst>
                <a:ext uri="{FF2B5EF4-FFF2-40B4-BE49-F238E27FC236}">
                  <a16:creationId xmlns:a16="http://schemas.microsoft.com/office/drawing/2014/main" id="{5806155E-9656-453E-B8D0-B8A881C07367}"/>
                </a:ext>
              </a:extLst>
            </p:cNvPr>
            <p:cNvSpPr/>
            <p:nvPr/>
          </p:nvSpPr>
          <p:spPr>
            <a:xfrm>
              <a:off x="4924216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8" name="手繪多邊形: 圖案 77">
              <a:extLst>
                <a:ext uri="{FF2B5EF4-FFF2-40B4-BE49-F238E27FC236}">
                  <a16:creationId xmlns:a16="http://schemas.microsoft.com/office/drawing/2014/main" id="{B71294CF-35AA-41E2-A2E8-571AAE3BCFD7}"/>
                </a:ext>
              </a:extLst>
            </p:cNvPr>
            <p:cNvSpPr/>
            <p:nvPr/>
          </p:nvSpPr>
          <p:spPr>
            <a:xfrm>
              <a:off x="4922423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9" name="手繪多邊形: 圖案 78">
              <a:extLst>
                <a:ext uri="{FF2B5EF4-FFF2-40B4-BE49-F238E27FC236}">
                  <a16:creationId xmlns:a16="http://schemas.microsoft.com/office/drawing/2014/main" id="{E69F45BA-447A-4A96-B1E9-55C4B193D45A}"/>
                </a:ext>
              </a:extLst>
            </p:cNvPr>
            <p:cNvSpPr/>
            <p:nvPr/>
          </p:nvSpPr>
          <p:spPr>
            <a:xfrm>
              <a:off x="4978049" y="4251353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0" name="手繪多邊形: 圖案 79">
              <a:extLst>
                <a:ext uri="{FF2B5EF4-FFF2-40B4-BE49-F238E27FC236}">
                  <a16:creationId xmlns:a16="http://schemas.microsoft.com/office/drawing/2014/main" id="{5C11F24C-E2A9-448F-9715-6DDB324BA0CA}"/>
                </a:ext>
              </a:extLst>
            </p:cNvPr>
            <p:cNvSpPr/>
            <p:nvPr/>
          </p:nvSpPr>
          <p:spPr>
            <a:xfrm>
              <a:off x="5175629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1" name="手繪多邊形: 圖案 80">
              <a:extLst>
                <a:ext uri="{FF2B5EF4-FFF2-40B4-BE49-F238E27FC236}">
                  <a16:creationId xmlns:a16="http://schemas.microsoft.com/office/drawing/2014/main" id="{6C833438-9F77-4685-BAB3-C92C98F6AC10}"/>
                </a:ext>
              </a:extLst>
            </p:cNvPr>
            <p:cNvSpPr/>
            <p:nvPr/>
          </p:nvSpPr>
          <p:spPr>
            <a:xfrm>
              <a:off x="5173836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2" name="手繪多邊形: 圖案 81">
              <a:extLst>
                <a:ext uri="{FF2B5EF4-FFF2-40B4-BE49-F238E27FC236}">
                  <a16:creationId xmlns:a16="http://schemas.microsoft.com/office/drawing/2014/main" id="{8C036D31-DD05-4EAF-A26B-5EAFB16B1309}"/>
                </a:ext>
              </a:extLst>
            </p:cNvPr>
            <p:cNvSpPr/>
            <p:nvPr/>
          </p:nvSpPr>
          <p:spPr>
            <a:xfrm>
              <a:off x="5229498" y="4251358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3" name="手繪多邊形: 圖案 82">
              <a:extLst>
                <a:ext uri="{FF2B5EF4-FFF2-40B4-BE49-F238E27FC236}">
                  <a16:creationId xmlns:a16="http://schemas.microsoft.com/office/drawing/2014/main" id="{39B84A27-A2ED-4A4D-B7FD-15FA64217E41}"/>
                </a:ext>
              </a:extLst>
            </p:cNvPr>
            <p:cNvSpPr/>
            <p:nvPr/>
          </p:nvSpPr>
          <p:spPr>
            <a:xfrm>
              <a:off x="5427042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4" name="手繪多邊形: 圖案 83">
              <a:extLst>
                <a:ext uri="{FF2B5EF4-FFF2-40B4-BE49-F238E27FC236}">
                  <a16:creationId xmlns:a16="http://schemas.microsoft.com/office/drawing/2014/main" id="{E30CA93A-1F87-4B8B-BF6D-19042749F524}"/>
                </a:ext>
              </a:extLst>
            </p:cNvPr>
            <p:cNvSpPr/>
            <p:nvPr/>
          </p:nvSpPr>
          <p:spPr>
            <a:xfrm>
              <a:off x="5425249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5" name="手繪多邊形: 圖案 84">
              <a:extLst>
                <a:ext uri="{FF2B5EF4-FFF2-40B4-BE49-F238E27FC236}">
                  <a16:creationId xmlns:a16="http://schemas.microsoft.com/office/drawing/2014/main" id="{A4C74C4E-1014-439F-BD1B-D351DCCCD0EE}"/>
                </a:ext>
              </a:extLst>
            </p:cNvPr>
            <p:cNvSpPr/>
            <p:nvPr/>
          </p:nvSpPr>
          <p:spPr>
            <a:xfrm>
              <a:off x="4477052" y="4334314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6" name="手繪多邊形: 圖案 85">
              <a:extLst>
                <a:ext uri="{FF2B5EF4-FFF2-40B4-BE49-F238E27FC236}">
                  <a16:creationId xmlns:a16="http://schemas.microsoft.com/office/drawing/2014/main" id="{1BA2DB34-8791-4AC6-A09E-4B08F910C5A3}"/>
                </a:ext>
              </a:extLst>
            </p:cNvPr>
            <p:cNvSpPr/>
            <p:nvPr/>
          </p:nvSpPr>
          <p:spPr>
            <a:xfrm>
              <a:off x="4475259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7" name="手繪多邊形: 圖案 86">
              <a:extLst>
                <a:ext uri="{FF2B5EF4-FFF2-40B4-BE49-F238E27FC236}">
                  <a16:creationId xmlns:a16="http://schemas.microsoft.com/office/drawing/2014/main" id="{AA39F9E8-0826-41FD-B3CB-24B9C4B3DF9A}"/>
                </a:ext>
              </a:extLst>
            </p:cNvPr>
            <p:cNvSpPr/>
            <p:nvPr/>
          </p:nvSpPr>
          <p:spPr>
            <a:xfrm>
              <a:off x="4655874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8" name="手繪多邊形: 圖案 87">
              <a:extLst>
                <a:ext uri="{FF2B5EF4-FFF2-40B4-BE49-F238E27FC236}">
                  <a16:creationId xmlns:a16="http://schemas.microsoft.com/office/drawing/2014/main" id="{090EF563-0D63-4795-ABC3-EC92A124F295}"/>
                </a:ext>
              </a:extLst>
            </p:cNvPr>
            <p:cNvSpPr/>
            <p:nvPr/>
          </p:nvSpPr>
          <p:spPr>
            <a:xfrm>
              <a:off x="4672803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9" name="手繪多邊形: 圖案 88">
              <a:extLst>
                <a:ext uri="{FF2B5EF4-FFF2-40B4-BE49-F238E27FC236}">
                  <a16:creationId xmlns:a16="http://schemas.microsoft.com/office/drawing/2014/main" id="{41CA087C-95FF-4FB6-867E-E8D579BFEC72}"/>
                </a:ext>
              </a:extLst>
            </p:cNvPr>
            <p:cNvSpPr/>
            <p:nvPr/>
          </p:nvSpPr>
          <p:spPr>
            <a:xfrm>
              <a:off x="4671010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0" name="手繪多邊形: 圖案 89">
              <a:extLst>
                <a:ext uri="{FF2B5EF4-FFF2-40B4-BE49-F238E27FC236}">
                  <a16:creationId xmlns:a16="http://schemas.microsoft.com/office/drawing/2014/main" id="{4FFFE67D-7420-4C23-BA94-AE3DC57955B6}"/>
                </a:ext>
              </a:extLst>
            </p:cNvPr>
            <p:cNvSpPr/>
            <p:nvPr/>
          </p:nvSpPr>
          <p:spPr>
            <a:xfrm>
              <a:off x="4655874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1" name="手繪多邊形: 圖案 90">
              <a:extLst>
                <a:ext uri="{FF2B5EF4-FFF2-40B4-BE49-F238E27FC236}">
                  <a16:creationId xmlns:a16="http://schemas.microsoft.com/office/drawing/2014/main" id="{FB4C29B6-DDD9-499E-9F9A-4E18E6C2D747}"/>
                </a:ext>
              </a:extLst>
            </p:cNvPr>
            <p:cNvSpPr/>
            <p:nvPr/>
          </p:nvSpPr>
          <p:spPr>
            <a:xfrm>
              <a:off x="4906929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2" name="手繪多邊形: 圖案 91">
              <a:extLst>
                <a:ext uri="{FF2B5EF4-FFF2-40B4-BE49-F238E27FC236}">
                  <a16:creationId xmlns:a16="http://schemas.microsoft.com/office/drawing/2014/main" id="{872B27AC-16CF-4442-9CEE-1506B4A36D09}"/>
                </a:ext>
              </a:extLst>
            </p:cNvPr>
            <p:cNvSpPr/>
            <p:nvPr/>
          </p:nvSpPr>
          <p:spPr>
            <a:xfrm>
              <a:off x="4906929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3" name="手繪多邊形: 圖案 92">
              <a:extLst>
                <a:ext uri="{FF2B5EF4-FFF2-40B4-BE49-F238E27FC236}">
                  <a16:creationId xmlns:a16="http://schemas.microsoft.com/office/drawing/2014/main" id="{291EB3C0-1A6F-458C-9870-56C13A65D61B}"/>
                </a:ext>
              </a:extLst>
            </p:cNvPr>
            <p:cNvSpPr/>
            <p:nvPr/>
          </p:nvSpPr>
          <p:spPr>
            <a:xfrm>
              <a:off x="5157983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4" name="手繪多邊形: 圖案 93">
              <a:extLst>
                <a:ext uri="{FF2B5EF4-FFF2-40B4-BE49-F238E27FC236}">
                  <a16:creationId xmlns:a16="http://schemas.microsoft.com/office/drawing/2014/main" id="{63D8A37F-838A-4D62-B600-C3F4F7AA0533}"/>
                </a:ext>
              </a:extLst>
            </p:cNvPr>
            <p:cNvSpPr/>
            <p:nvPr/>
          </p:nvSpPr>
          <p:spPr>
            <a:xfrm>
              <a:off x="5157983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5" name="手繪多邊形: 圖案 94">
              <a:extLst>
                <a:ext uri="{FF2B5EF4-FFF2-40B4-BE49-F238E27FC236}">
                  <a16:creationId xmlns:a16="http://schemas.microsoft.com/office/drawing/2014/main" id="{9F0D20F8-8408-4B6D-8C36-747490643170}"/>
                </a:ext>
              </a:extLst>
            </p:cNvPr>
            <p:cNvSpPr/>
            <p:nvPr/>
          </p:nvSpPr>
          <p:spPr>
            <a:xfrm>
              <a:off x="5409038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6" name="手繪多邊形: 圖案 95">
              <a:extLst>
                <a:ext uri="{FF2B5EF4-FFF2-40B4-BE49-F238E27FC236}">
                  <a16:creationId xmlns:a16="http://schemas.microsoft.com/office/drawing/2014/main" id="{F72CF418-D1D7-4B70-B6C7-9865642AB3F2}"/>
                </a:ext>
              </a:extLst>
            </p:cNvPr>
            <p:cNvSpPr/>
            <p:nvPr/>
          </p:nvSpPr>
          <p:spPr>
            <a:xfrm>
              <a:off x="5409038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7" name="手繪多邊形: 圖案 96">
              <a:extLst>
                <a:ext uri="{FF2B5EF4-FFF2-40B4-BE49-F238E27FC236}">
                  <a16:creationId xmlns:a16="http://schemas.microsoft.com/office/drawing/2014/main" id="{9B18B769-824E-41BB-8AD3-423621829CB8}"/>
                </a:ext>
              </a:extLst>
            </p:cNvPr>
            <p:cNvSpPr/>
            <p:nvPr/>
          </p:nvSpPr>
          <p:spPr>
            <a:xfrm>
              <a:off x="4726672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8" name="手繪多邊形: 圖案 97">
              <a:extLst>
                <a:ext uri="{FF2B5EF4-FFF2-40B4-BE49-F238E27FC236}">
                  <a16:creationId xmlns:a16="http://schemas.microsoft.com/office/drawing/2014/main" id="{62E9FA34-A924-4D90-AB6A-9B5A93169F61}"/>
                </a:ext>
              </a:extLst>
            </p:cNvPr>
            <p:cNvSpPr/>
            <p:nvPr/>
          </p:nvSpPr>
          <p:spPr>
            <a:xfrm>
              <a:off x="4924216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9" name="手繪多邊形: 圖案 98">
              <a:extLst>
                <a:ext uri="{FF2B5EF4-FFF2-40B4-BE49-F238E27FC236}">
                  <a16:creationId xmlns:a16="http://schemas.microsoft.com/office/drawing/2014/main" id="{84F9FE36-2F67-46DA-A790-C3EB7CEAEFE6}"/>
                </a:ext>
              </a:extLst>
            </p:cNvPr>
            <p:cNvSpPr/>
            <p:nvPr/>
          </p:nvSpPr>
          <p:spPr>
            <a:xfrm>
              <a:off x="4922423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0" name="手繪多邊形: 圖案 99">
              <a:extLst>
                <a:ext uri="{FF2B5EF4-FFF2-40B4-BE49-F238E27FC236}">
                  <a16:creationId xmlns:a16="http://schemas.microsoft.com/office/drawing/2014/main" id="{B2943DB3-9BFA-4D69-9298-3E1E08E8ADEF}"/>
                </a:ext>
              </a:extLst>
            </p:cNvPr>
            <p:cNvSpPr/>
            <p:nvPr/>
          </p:nvSpPr>
          <p:spPr>
            <a:xfrm>
              <a:off x="4978049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1" name="手繪多邊形: 圖案 100">
              <a:extLst>
                <a:ext uri="{FF2B5EF4-FFF2-40B4-BE49-F238E27FC236}">
                  <a16:creationId xmlns:a16="http://schemas.microsoft.com/office/drawing/2014/main" id="{50A745DC-B058-440A-8DE1-2E620A0705BD}"/>
                </a:ext>
              </a:extLst>
            </p:cNvPr>
            <p:cNvSpPr/>
            <p:nvPr/>
          </p:nvSpPr>
          <p:spPr>
            <a:xfrm>
              <a:off x="5175629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2" name="手繪多邊形: 圖案 101">
              <a:extLst>
                <a:ext uri="{FF2B5EF4-FFF2-40B4-BE49-F238E27FC236}">
                  <a16:creationId xmlns:a16="http://schemas.microsoft.com/office/drawing/2014/main" id="{9EC4FD20-40EE-40C1-AC18-136E92109AAC}"/>
                </a:ext>
              </a:extLst>
            </p:cNvPr>
            <p:cNvSpPr/>
            <p:nvPr/>
          </p:nvSpPr>
          <p:spPr>
            <a:xfrm>
              <a:off x="5173836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3" name="手繪多邊形: 圖案 102">
              <a:extLst>
                <a:ext uri="{FF2B5EF4-FFF2-40B4-BE49-F238E27FC236}">
                  <a16:creationId xmlns:a16="http://schemas.microsoft.com/office/drawing/2014/main" id="{48C1F1C0-B44F-415F-B93C-D6A227E9ECAD}"/>
                </a:ext>
              </a:extLst>
            </p:cNvPr>
            <p:cNvSpPr/>
            <p:nvPr/>
          </p:nvSpPr>
          <p:spPr>
            <a:xfrm>
              <a:off x="5229498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4" name="手繪多邊形: 圖案 103">
              <a:extLst>
                <a:ext uri="{FF2B5EF4-FFF2-40B4-BE49-F238E27FC236}">
                  <a16:creationId xmlns:a16="http://schemas.microsoft.com/office/drawing/2014/main" id="{21748E99-D636-4947-BE8C-90A2011F3756}"/>
                </a:ext>
              </a:extLst>
            </p:cNvPr>
            <p:cNvSpPr/>
            <p:nvPr/>
          </p:nvSpPr>
          <p:spPr>
            <a:xfrm>
              <a:off x="5427042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5" name="手繪多邊形: 圖案 104">
              <a:extLst>
                <a:ext uri="{FF2B5EF4-FFF2-40B4-BE49-F238E27FC236}">
                  <a16:creationId xmlns:a16="http://schemas.microsoft.com/office/drawing/2014/main" id="{95A0CFBA-D823-45DE-B420-0BB2D2686F78}"/>
                </a:ext>
              </a:extLst>
            </p:cNvPr>
            <p:cNvSpPr/>
            <p:nvPr/>
          </p:nvSpPr>
          <p:spPr>
            <a:xfrm>
              <a:off x="5425249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6" name="手繪多邊形: 圖案 105">
              <a:extLst>
                <a:ext uri="{FF2B5EF4-FFF2-40B4-BE49-F238E27FC236}">
                  <a16:creationId xmlns:a16="http://schemas.microsoft.com/office/drawing/2014/main" id="{A3900A12-2D9A-4E3C-9D51-FD9F378025FD}"/>
                </a:ext>
              </a:extLst>
            </p:cNvPr>
            <p:cNvSpPr/>
            <p:nvPr/>
          </p:nvSpPr>
          <p:spPr>
            <a:xfrm>
              <a:off x="4479419" y="4210974"/>
              <a:ext cx="93249" cy="10759"/>
            </a:xfrm>
            <a:custGeom>
              <a:avLst/>
              <a:gdLst>
                <a:gd name="connsiteX0" fmla="*/ 6001 w 247650"/>
                <a:gd name="connsiteY0" fmla="*/ 34290 h 28575"/>
                <a:gd name="connsiteX1" fmla="*/ 0 w 247650"/>
                <a:gd name="connsiteY1" fmla="*/ 28480 h 28575"/>
                <a:gd name="connsiteX2" fmla="*/ 0 w 247650"/>
                <a:gd name="connsiteY2" fmla="*/ 5810 h 28575"/>
                <a:gd name="connsiteX3" fmla="*/ 6001 w 247650"/>
                <a:gd name="connsiteY3" fmla="*/ 0 h 28575"/>
                <a:gd name="connsiteX4" fmla="*/ 6001 w 247650"/>
                <a:gd name="connsiteY4" fmla="*/ 34290 h 28575"/>
                <a:gd name="connsiteX5" fmla="*/ 205454 w 247650"/>
                <a:gd name="connsiteY5" fmla="*/ 34290 h 28575"/>
                <a:gd name="connsiteX6" fmla="*/ 205454 w 247650"/>
                <a:gd name="connsiteY6" fmla="*/ 4096 h 28575"/>
                <a:gd name="connsiteX7" fmla="*/ 206502 w 247650"/>
                <a:gd name="connsiteY7" fmla="*/ 1715 h 28575"/>
                <a:gd name="connsiteX8" fmla="*/ 210217 w 247650"/>
                <a:gd name="connsiteY8" fmla="*/ 476 h 28575"/>
                <a:gd name="connsiteX9" fmla="*/ 210217 w 247650"/>
                <a:gd name="connsiteY9" fmla="*/ 24575 h 28575"/>
                <a:gd name="connsiteX10" fmla="*/ 210503 w 247650"/>
                <a:gd name="connsiteY10" fmla="*/ 24575 h 28575"/>
                <a:gd name="connsiteX11" fmla="*/ 210503 w 247650"/>
                <a:gd name="connsiteY11" fmla="*/ 34290 h 28575"/>
                <a:gd name="connsiteX12" fmla="*/ 205454 w 247650"/>
                <a:gd name="connsiteY12" fmla="*/ 34290 h 28575"/>
                <a:gd name="connsiteX13" fmla="*/ 179261 w 247650"/>
                <a:gd name="connsiteY13" fmla="*/ 34290 h 28575"/>
                <a:gd name="connsiteX14" fmla="*/ 179261 w 247650"/>
                <a:gd name="connsiteY14" fmla="*/ 476 h 28575"/>
                <a:gd name="connsiteX15" fmla="*/ 183261 w 247650"/>
                <a:gd name="connsiteY15" fmla="*/ 1715 h 28575"/>
                <a:gd name="connsiteX16" fmla="*/ 184214 w 247650"/>
                <a:gd name="connsiteY16" fmla="*/ 4096 h 28575"/>
                <a:gd name="connsiteX17" fmla="*/ 184214 w 247650"/>
                <a:gd name="connsiteY17" fmla="*/ 34195 h 28575"/>
                <a:gd name="connsiteX18" fmla="*/ 179261 w 247650"/>
                <a:gd name="connsiteY18" fmla="*/ 34195 h 28575"/>
                <a:gd name="connsiteX19" fmla="*/ 136493 w 247650"/>
                <a:gd name="connsiteY19" fmla="*/ 34290 h 28575"/>
                <a:gd name="connsiteX20" fmla="*/ 136493 w 247650"/>
                <a:gd name="connsiteY20" fmla="*/ 4191 h 28575"/>
                <a:gd name="connsiteX21" fmla="*/ 137541 w 247650"/>
                <a:gd name="connsiteY21" fmla="*/ 1810 h 28575"/>
                <a:gd name="connsiteX22" fmla="*/ 141541 w 247650"/>
                <a:gd name="connsiteY22" fmla="*/ 572 h 28575"/>
                <a:gd name="connsiteX23" fmla="*/ 141541 w 247650"/>
                <a:gd name="connsiteY23" fmla="*/ 34385 h 28575"/>
                <a:gd name="connsiteX24" fmla="*/ 136493 w 247650"/>
                <a:gd name="connsiteY24" fmla="*/ 34385 h 28575"/>
                <a:gd name="connsiteX25" fmla="*/ 107537 w 247650"/>
                <a:gd name="connsiteY25" fmla="*/ 34290 h 28575"/>
                <a:gd name="connsiteX26" fmla="*/ 101346 w 247650"/>
                <a:gd name="connsiteY26" fmla="*/ 27337 h 28575"/>
                <a:gd name="connsiteX27" fmla="*/ 102965 w 247650"/>
                <a:gd name="connsiteY27" fmla="*/ 27813 h 28575"/>
                <a:gd name="connsiteX28" fmla="*/ 103632 w 247650"/>
                <a:gd name="connsiteY28" fmla="*/ 27908 h 28575"/>
                <a:gd name="connsiteX29" fmla="*/ 104489 w 247650"/>
                <a:gd name="connsiteY29" fmla="*/ 27908 h 28575"/>
                <a:gd name="connsiteX30" fmla="*/ 111062 w 247650"/>
                <a:gd name="connsiteY30" fmla="*/ 23622 h 28575"/>
                <a:gd name="connsiteX31" fmla="*/ 111538 w 247650"/>
                <a:gd name="connsiteY31" fmla="*/ 22384 h 28575"/>
                <a:gd name="connsiteX32" fmla="*/ 111538 w 247650"/>
                <a:gd name="connsiteY32" fmla="*/ 381 h 28575"/>
                <a:gd name="connsiteX33" fmla="*/ 115824 w 247650"/>
                <a:gd name="connsiteY33" fmla="*/ 381 h 28575"/>
                <a:gd name="connsiteX34" fmla="*/ 115824 w 247650"/>
                <a:gd name="connsiteY34" fmla="*/ 34290 h 28575"/>
                <a:gd name="connsiteX35" fmla="*/ 107537 w 247650"/>
                <a:gd name="connsiteY35" fmla="*/ 34290 h 28575"/>
                <a:gd name="connsiteX36" fmla="*/ 67437 w 247650"/>
                <a:gd name="connsiteY36" fmla="*/ 34290 h 28575"/>
                <a:gd name="connsiteX37" fmla="*/ 67437 w 247650"/>
                <a:gd name="connsiteY37" fmla="*/ 381 h 28575"/>
                <a:gd name="connsiteX38" fmla="*/ 80867 w 247650"/>
                <a:gd name="connsiteY38" fmla="*/ 381 h 28575"/>
                <a:gd name="connsiteX39" fmla="*/ 95917 w 247650"/>
                <a:gd name="connsiteY39" fmla="*/ 21336 h 28575"/>
                <a:gd name="connsiteX40" fmla="*/ 85535 w 247650"/>
                <a:gd name="connsiteY40" fmla="*/ 8763 h 28575"/>
                <a:gd name="connsiteX41" fmla="*/ 83820 w 247650"/>
                <a:gd name="connsiteY41" fmla="*/ 6096 h 28575"/>
                <a:gd name="connsiteX42" fmla="*/ 80010 w 247650"/>
                <a:gd name="connsiteY42" fmla="*/ 5429 h 28575"/>
                <a:gd name="connsiteX43" fmla="*/ 79058 w 247650"/>
                <a:gd name="connsiteY43" fmla="*/ 5334 h 28575"/>
                <a:gd name="connsiteX44" fmla="*/ 71533 w 247650"/>
                <a:gd name="connsiteY44" fmla="*/ 11430 h 28575"/>
                <a:gd name="connsiteX45" fmla="*/ 71438 w 247650"/>
                <a:gd name="connsiteY45" fmla="*/ 12002 h 28575"/>
                <a:gd name="connsiteX46" fmla="*/ 71533 w 247650"/>
                <a:gd name="connsiteY46" fmla="*/ 34290 h 28575"/>
                <a:gd name="connsiteX47" fmla="*/ 67437 w 247650"/>
                <a:gd name="connsiteY47" fmla="*/ 34290 h 28575"/>
                <a:gd name="connsiteX48" fmla="*/ 47816 w 247650"/>
                <a:gd name="connsiteY48" fmla="*/ 22479 h 28575"/>
                <a:gd name="connsiteX49" fmla="*/ 43625 w 247650"/>
                <a:gd name="connsiteY49" fmla="*/ 20669 h 28575"/>
                <a:gd name="connsiteX50" fmla="*/ 43625 w 247650"/>
                <a:gd name="connsiteY50" fmla="*/ 286 h 28575"/>
                <a:gd name="connsiteX51" fmla="*/ 47816 w 247650"/>
                <a:gd name="connsiteY51" fmla="*/ 5810 h 28575"/>
                <a:gd name="connsiteX52" fmla="*/ 47816 w 247650"/>
                <a:gd name="connsiteY52" fmla="*/ 22479 h 28575"/>
                <a:gd name="connsiteX53" fmla="*/ 245745 w 247650"/>
                <a:gd name="connsiteY53" fmla="*/ 381 h 28575"/>
                <a:gd name="connsiteX54" fmla="*/ 246126 w 247650"/>
                <a:gd name="connsiteY54" fmla="*/ 381 h 28575"/>
                <a:gd name="connsiteX55" fmla="*/ 250698 w 247650"/>
                <a:gd name="connsiteY55" fmla="*/ 1334 h 28575"/>
                <a:gd name="connsiteX56" fmla="*/ 251079 w 247650"/>
                <a:gd name="connsiteY56" fmla="*/ 4001 h 28575"/>
                <a:gd name="connsiteX57" fmla="*/ 251079 w 247650"/>
                <a:gd name="connsiteY57" fmla="*/ 18955 h 28575"/>
                <a:gd name="connsiteX58" fmla="*/ 245745 w 247650"/>
                <a:gd name="connsiteY58" fmla="*/ 22003 h 28575"/>
                <a:gd name="connsiteX59" fmla="*/ 245745 w 247650"/>
                <a:gd name="connsiteY59" fmla="*/ 3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47650" h="28575">
                  <a:moveTo>
                    <a:pt x="6001" y="34290"/>
                  </a:moveTo>
                  <a:cubicBezTo>
                    <a:pt x="0" y="33623"/>
                    <a:pt x="0" y="30861"/>
                    <a:pt x="0" y="28480"/>
                  </a:cubicBezTo>
                  <a:lnTo>
                    <a:pt x="0" y="5810"/>
                  </a:lnTo>
                  <a:cubicBezTo>
                    <a:pt x="0" y="3429"/>
                    <a:pt x="0" y="667"/>
                    <a:pt x="6001" y="0"/>
                  </a:cubicBezTo>
                  <a:lnTo>
                    <a:pt x="6001" y="34290"/>
                  </a:lnTo>
                  <a:close/>
                  <a:moveTo>
                    <a:pt x="205454" y="34290"/>
                  </a:moveTo>
                  <a:lnTo>
                    <a:pt x="205454" y="4096"/>
                  </a:lnTo>
                  <a:cubicBezTo>
                    <a:pt x="205550" y="2667"/>
                    <a:pt x="205931" y="2191"/>
                    <a:pt x="206502" y="1715"/>
                  </a:cubicBezTo>
                  <a:cubicBezTo>
                    <a:pt x="207264" y="1143"/>
                    <a:pt x="208598" y="667"/>
                    <a:pt x="210217" y="476"/>
                  </a:cubicBezTo>
                  <a:lnTo>
                    <a:pt x="210217" y="24575"/>
                  </a:lnTo>
                  <a:lnTo>
                    <a:pt x="210503" y="24575"/>
                  </a:lnTo>
                  <a:lnTo>
                    <a:pt x="210503" y="34290"/>
                  </a:lnTo>
                  <a:lnTo>
                    <a:pt x="205454" y="34290"/>
                  </a:lnTo>
                  <a:close/>
                  <a:moveTo>
                    <a:pt x="179261" y="34290"/>
                  </a:moveTo>
                  <a:lnTo>
                    <a:pt x="179261" y="476"/>
                  </a:lnTo>
                  <a:cubicBezTo>
                    <a:pt x="181070" y="667"/>
                    <a:pt x="182499" y="1048"/>
                    <a:pt x="183261" y="1715"/>
                  </a:cubicBezTo>
                  <a:cubicBezTo>
                    <a:pt x="183737" y="2096"/>
                    <a:pt x="184214" y="2667"/>
                    <a:pt x="184214" y="4096"/>
                  </a:cubicBezTo>
                  <a:lnTo>
                    <a:pt x="184214" y="34195"/>
                  </a:lnTo>
                  <a:lnTo>
                    <a:pt x="179261" y="34195"/>
                  </a:lnTo>
                  <a:close/>
                  <a:moveTo>
                    <a:pt x="136493" y="34290"/>
                  </a:moveTo>
                  <a:lnTo>
                    <a:pt x="136493" y="4191"/>
                  </a:lnTo>
                  <a:cubicBezTo>
                    <a:pt x="136493" y="2858"/>
                    <a:pt x="136874" y="2286"/>
                    <a:pt x="137541" y="1810"/>
                  </a:cubicBezTo>
                  <a:cubicBezTo>
                    <a:pt x="138398" y="1143"/>
                    <a:pt x="139732" y="762"/>
                    <a:pt x="141541" y="572"/>
                  </a:cubicBezTo>
                  <a:lnTo>
                    <a:pt x="141541" y="34385"/>
                  </a:lnTo>
                  <a:lnTo>
                    <a:pt x="136493" y="34385"/>
                  </a:lnTo>
                  <a:close/>
                  <a:moveTo>
                    <a:pt x="107537" y="34290"/>
                  </a:moveTo>
                  <a:cubicBezTo>
                    <a:pt x="105632" y="32195"/>
                    <a:pt x="103441" y="29813"/>
                    <a:pt x="101346" y="27337"/>
                  </a:cubicBezTo>
                  <a:lnTo>
                    <a:pt x="102965" y="27813"/>
                  </a:lnTo>
                  <a:lnTo>
                    <a:pt x="103632" y="27908"/>
                  </a:lnTo>
                  <a:lnTo>
                    <a:pt x="104489" y="27908"/>
                  </a:lnTo>
                  <a:cubicBezTo>
                    <a:pt x="107442" y="27908"/>
                    <a:pt x="109918" y="26289"/>
                    <a:pt x="111062" y="23622"/>
                  </a:cubicBezTo>
                  <a:lnTo>
                    <a:pt x="111538" y="22384"/>
                  </a:lnTo>
                  <a:lnTo>
                    <a:pt x="111538" y="381"/>
                  </a:lnTo>
                  <a:lnTo>
                    <a:pt x="115824" y="381"/>
                  </a:lnTo>
                  <a:lnTo>
                    <a:pt x="115824" y="34290"/>
                  </a:lnTo>
                  <a:lnTo>
                    <a:pt x="107537" y="34290"/>
                  </a:lnTo>
                  <a:close/>
                  <a:moveTo>
                    <a:pt x="67437" y="34290"/>
                  </a:moveTo>
                  <a:lnTo>
                    <a:pt x="67437" y="381"/>
                  </a:lnTo>
                  <a:lnTo>
                    <a:pt x="80867" y="381"/>
                  </a:lnTo>
                  <a:cubicBezTo>
                    <a:pt x="87725" y="9811"/>
                    <a:pt x="92869" y="17050"/>
                    <a:pt x="95917" y="21336"/>
                  </a:cubicBezTo>
                  <a:cubicBezTo>
                    <a:pt x="90964" y="15621"/>
                    <a:pt x="86678" y="10573"/>
                    <a:pt x="85535" y="8763"/>
                  </a:cubicBezTo>
                  <a:lnTo>
                    <a:pt x="83820" y="6096"/>
                  </a:lnTo>
                  <a:lnTo>
                    <a:pt x="80010" y="5429"/>
                  </a:lnTo>
                  <a:cubicBezTo>
                    <a:pt x="79724" y="5429"/>
                    <a:pt x="79343" y="5334"/>
                    <a:pt x="79058" y="5334"/>
                  </a:cubicBezTo>
                  <a:cubicBezTo>
                    <a:pt x="75248" y="5334"/>
                    <a:pt x="72200" y="7811"/>
                    <a:pt x="71533" y="11430"/>
                  </a:cubicBezTo>
                  <a:lnTo>
                    <a:pt x="71438" y="12002"/>
                  </a:lnTo>
                  <a:lnTo>
                    <a:pt x="71533" y="34290"/>
                  </a:lnTo>
                  <a:lnTo>
                    <a:pt x="67437" y="34290"/>
                  </a:lnTo>
                  <a:close/>
                  <a:moveTo>
                    <a:pt x="47816" y="22479"/>
                  </a:moveTo>
                  <a:cubicBezTo>
                    <a:pt x="46482" y="21812"/>
                    <a:pt x="45053" y="21241"/>
                    <a:pt x="43625" y="20669"/>
                  </a:cubicBezTo>
                  <a:lnTo>
                    <a:pt x="43625" y="286"/>
                  </a:lnTo>
                  <a:cubicBezTo>
                    <a:pt x="47816" y="1238"/>
                    <a:pt x="47816" y="3620"/>
                    <a:pt x="47816" y="5810"/>
                  </a:cubicBezTo>
                  <a:lnTo>
                    <a:pt x="47816" y="22479"/>
                  </a:lnTo>
                  <a:close/>
                  <a:moveTo>
                    <a:pt x="245745" y="381"/>
                  </a:moveTo>
                  <a:lnTo>
                    <a:pt x="246126" y="381"/>
                  </a:lnTo>
                  <a:cubicBezTo>
                    <a:pt x="249460" y="476"/>
                    <a:pt x="250603" y="1238"/>
                    <a:pt x="250698" y="1334"/>
                  </a:cubicBezTo>
                  <a:cubicBezTo>
                    <a:pt x="250698" y="1334"/>
                    <a:pt x="251079" y="2096"/>
                    <a:pt x="251079" y="4001"/>
                  </a:cubicBezTo>
                  <a:lnTo>
                    <a:pt x="251079" y="18955"/>
                  </a:lnTo>
                  <a:cubicBezTo>
                    <a:pt x="251079" y="20669"/>
                    <a:pt x="251079" y="22003"/>
                    <a:pt x="245745" y="22003"/>
                  </a:cubicBezTo>
                  <a:lnTo>
                    <a:pt x="245745" y="381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7" name="手繪多邊形: 圖案 106">
              <a:extLst>
                <a:ext uri="{FF2B5EF4-FFF2-40B4-BE49-F238E27FC236}">
                  <a16:creationId xmlns:a16="http://schemas.microsoft.com/office/drawing/2014/main" id="{75CCF799-E1F4-4828-94B6-683E66A629D1}"/>
                </a:ext>
              </a:extLst>
            </p:cNvPr>
            <p:cNvSpPr/>
            <p:nvPr/>
          </p:nvSpPr>
          <p:spPr>
            <a:xfrm>
              <a:off x="4477016" y="4208500"/>
              <a:ext cx="96835" cy="17932"/>
            </a:xfrm>
            <a:custGeom>
              <a:avLst/>
              <a:gdLst>
                <a:gd name="connsiteX0" fmla="*/ 46863 w 257175"/>
                <a:gd name="connsiteY0" fmla="*/ 0 h 47625"/>
                <a:gd name="connsiteX1" fmla="*/ 15335 w 257175"/>
                <a:gd name="connsiteY1" fmla="*/ 0 h 47625"/>
                <a:gd name="connsiteX2" fmla="*/ 0 w 257175"/>
                <a:gd name="connsiteY2" fmla="*/ 12382 h 47625"/>
                <a:gd name="connsiteX3" fmla="*/ 0 w 257175"/>
                <a:gd name="connsiteY3" fmla="*/ 35147 h 47625"/>
                <a:gd name="connsiteX4" fmla="*/ 15335 w 257175"/>
                <a:gd name="connsiteY4" fmla="*/ 47434 h 47625"/>
                <a:gd name="connsiteX5" fmla="*/ 45244 w 257175"/>
                <a:gd name="connsiteY5" fmla="*/ 47434 h 47625"/>
                <a:gd name="connsiteX6" fmla="*/ 49244 w 257175"/>
                <a:gd name="connsiteY6" fmla="*/ 47149 h 47625"/>
                <a:gd name="connsiteX7" fmla="*/ 36767 w 257175"/>
                <a:gd name="connsiteY7" fmla="*/ 35909 h 47625"/>
                <a:gd name="connsiteX8" fmla="*/ 18764 w 257175"/>
                <a:gd name="connsiteY8" fmla="*/ 35909 h 47625"/>
                <a:gd name="connsiteX9" fmla="*/ 18764 w 257175"/>
                <a:gd name="connsiteY9" fmla="*/ 11239 h 47625"/>
                <a:gd name="connsiteX10" fmla="*/ 43625 w 257175"/>
                <a:gd name="connsiteY10" fmla="*/ 11239 h 47625"/>
                <a:gd name="connsiteX11" fmla="*/ 43625 w 257175"/>
                <a:gd name="connsiteY11" fmla="*/ 31814 h 47625"/>
                <a:gd name="connsiteX12" fmla="*/ 59817 w 257175"/>
                <a:gd name="connsiteY12" fmla="*/ 40005 h 47625"/>
                <a:gd name="connsiteX13" fmla="*/ 60674 w 257175"/>
                <a:gd name="connsiteY13" fmla="*/ 35147 h 47625"/>
                <a:gd name="connsiteX14" fmla="*/ 60674 w 257175"/>
                <a:gd name="connsiteY14" fmla="*/ 12382 h 47625"/>
                <a:gd name="connsiteX15" fmla="*/ 46863 w 257175"/>
                <a:gd name="connsiteY15" fmla="*/ 0 h 47625"/>
                <a:gd name="connsiteX16" fmla="*/ 46863 w 257175"/>
                <a:gd name="connsiteY16" fmla="*/ 0 h 47625"/>
                <a:gd name="connsiteX17" fmla="*/ 46863 w 257175"/>
                <a:gd name="connsiteY17" fmla="*/ 0 h 47625"/>
                <a:gd name="connsiteX18" fmla="*/ 251651 w 257175"/>
                <a:gd name="connsiteY18" fmla="*/ 571 h 47625"/>
                <a:gd name="connsiteX19" fmla="*/ 219932 w 257175"/>
                <a:gd name="connsiteY19" fmla="*/ 571 h 47625"/>
                <a:gd name="connsiteX20" fmla="*/ 219932 w 257175"/>
                <a:gd name="connsiteY20" fmla="*/ 571 h 47625"/>
                <a:gd name="connsiteX21" fmla="*/ 218885 w 257175"/>
                <a:gd name="connsiteY21" fmla="*/ 571 h 47625"/>
                <a:gd name="connsiteX22" fmla="*/ 209074 w 257175"/>
                <a:gd name="connsiteY22" fmla="*/ 3238 h 47625"/>
                <a:gd name="connsiteX23" fmla="*/ 205550 w 257175"/>
                <a:gd name="connsiteY23" fmla="*/ 10477 h 47625"/>
                <a:gd name="connsiteX24" fmla="*/ 205550 w 257175"/>
                <a:gd name="connsiteY24" fmla="*/ 10477 h 47625"/>
                <a:gd name="connsiteX25" fmla="*/ 205550 w 257175"/>
                <a:gd name="connsiteY25" fmla="*/ 10573 h 47625"/>
                <a:gd name="connsiteX26" fmla="*/ 205550 w 257175"/>
                <a:gd name="connsiteY26" fmla="*/ 10668 h 47625"/>
                <a:gd name="connsiteX27" fmla="*/ 205550 w 257175"/>
                <a:gd name="connsiteY27" fmla="*/ 10668 h 47625"/>
                <a:gd name="connsiteX28" fmla="*/ 205550 w 257175"/>
                <a:gd name="connsiteY28" fmla="*/ 47149 h 47625"/>
                <a:gd name="connsiteX29" fmla="*/ 223361 w 257175"/>
                <a:gd name="connsiteY29" fmla="*/ 47149 h 47625"/>
                <a:gd name="connsiteX30" fmla="*/ 223361 w 257175"/>
                <a:gd name="connsiteY30" fmla="*/ 35052 h 47625"/>
                <a:gd name="connsiteX31" fmla="*/ 252127 w 257175"/>
                <a:gd name="connsiteY31" fmla="*/ 35052 h 47625"/>
                <a:gd name="connsiteX32" fmla="*/ 263843 w 257175"/>
                <a:gd name="connsiteY32" fmla="*/ 25622 h 47625"/>
                <a:gd name="connsiteX33" fmla="*/ 263843 w 257175"/>
                <a:gd name="connsiteY33" fmla="*/ 10668 h 47625"/>
                <a:gd name="connsiteX34" fmla="*/ 260985 w 257175"/>
                <a:gd name="connsiteY34" fmla="*/ 2953 h 47625"/>
                <a:gd name="connsiteX35" fmla="*/ 252698 w 257175"/>
                <a:gd name="connsiteY35" fmla="*/ 667 h 47625"/>
                <a:gd name="connsiteX36" fmla="*/ 252794 w 257175"/>
                <a:gd name="connsiteY36" fmla="*/ 667 h 47625"/>
                <a:gd name="connsiteX37" fmla="*/ 252127 w 257175"/>
                <a:gd name="connsiteY37" fmla="*/ 667 h 47625"/>
                <a:gd name="connsiteX38" fmla="*/ 251651 w 257175"/>
                <a:gd name="connsiteY38" fmla="*/ 571 h 47625"/>
                <a:gd name="connsiteX39" fmla="*/ 251651 w 257175"/>
                <a:gd name="connsiteY39" fmla="*/ 571 h 47625"/>
                <a:gd name="connsiteX40" fmla="*/ 223076 w 257175"/>
                <a:gd name="connsiteY40" fmla="*/ 24765 h 47625"/>
                <a:gd name="connsiteX41" fmla="*/ 223076 w 257175"/>
                <a:gd name="connsiteY41" fmla="*/ 12763 h 47625"/>
                <a:gd name="connsiteX42" fmla="*/ 245745 w 257175"/>
                <a:gd name="connsiteY42" fmla="*/ 12763 h 47625"/>
                <a:gd name="connsiteX43" fmla="*/ 245745 w 257175"/>
                <a:gd name="connsiteY43" fmla="*/ 24860 h 47625"/>
                <a:gd name="connsiteX44" fmla="*/ 223076 w 257175"/>
                <a:gd name="connsiteY44" fmla="*/ 24860 h 47625"/>
                <a:gd name="connsiteX45" fmla="*/ 223076 w 257175"/>
                <a:gd name="connsiteY45" fmla="*/ 24765 h 47625"/>
                <a:gd name="connsiteX46" fmla="*/ 183833 w 257175"/>
                <a:gd name="connsiteY46" fmla="*/ 571 h 47625"/>
                <a:gd name="connsiteX47" fmla="*/ 149924 w 257175"/>
                <a:gd name="connsiteY47" fmla="*/ 571 h 47625"/>
                <a:gd name="connsiteX48" fmla="*/ 140113 w 257175"/>
                <a:gd name="connsiteY48" fmla="*/ 3238 h 47625"/>
                <a:gd name="connsiteX49" fmla="*/ 136493 w 257175"/>
                <a:gd name="connsiteY49" fmla="*/ 10763 h 47625"/>
                <a:gd name="connsiteX50" fmla="*/ 136493 w 257175"/>
                <a:gd name="connsiteY50" fmla="*/ 47244 h 47625"/>
                <a:gd name="connsiteX51" fmla="*/ 154305 w 257175"/>
                <a:gd name="connsiteY51" fmla="*/ 47244 h 47625"/>
                <a:gd name="connsiteX52" fmla="*/ 154305 w 257175"/>
                <a:gd name="connsiteY52" fmla="*/ 34766 h 47625"/>
                <a:gd name="connsiteX53" fmla="*/ 179261 w 257175"/>
                <a:gd name="connsiteY53" fmla="*/ 34766 h 47625"/>
                <a:gd name="connsiteX54" fmla="*/ 179261 w 257175"/>
                <a:gd name="connsiteY54" fmla="*/ 47244 h 47625"/>
                <a:gd name="connsiteX55" fmla="*/ 197072 w 257175"/>
                <a:gd name="connsiteY55" fmla="*/ 47244 h 47625"/>
                <a:gd name="connsiteX56" fmla="*/ 197072 w 257175"/>
                <a:gd name="connsiteY56" fmla="*/ 10763 h 47625"/>
                <a:gd name="connsiteX57" fmla="*/ 193643 w 257175"/>
                <a:gd name="connsiteY57" fmla="*/ 3334 h 47625"/>
                <a:gd name="connsiteX58" fmla="*/ 183833 w 257175"/>
                <a:gd name="connsiteY58" fmla="*/ 571 h 47625"/>
                <a:gd name="connsiteX59" fmla="*/ 183833 w 257175"/>
                <a:gd name="connsiteY59" fmla="*/ 571 h 47625"/>
                <a:gd name="connsiteX60" fmla="*/ 154305 w 257175"/>
                <a:gd name="connsiteY60" fmla="*/ 26194 h 47625"/>
                <a:gd name="connsiteX61" fmla="*/ 154305 w 257175"/>
                <a:gd name="connsiteY61" fmla="*/ 12763 h 47625"/>
                <a:gd name="connsiteX62" fmla="*/ 179261 w 257175"/>
                <a:gd name="connsiteY62" fmla="*/ 12763 h 47625"/>
                <a:gd name="connsiteX63" fmla="*/ 179261 w 257175"/>
                <a:gd name="connsiteY63" fmla="*/ 26289 h 47625"/>
                <a:gd name="connsiteX64" fmla="*/ 154305 w 257175"/>
                <a:gd name="connsiteY64" fmla="*/ 26289 h 47625"/>
                <a:gd name="connsiteX65" fmla="*/ 154305 w 257175"/>
                <a:gd name="connsiteY65" fmla="*/ 26194 h 47625"/>
                <a:gd name="connsiteX66" fmla="*/ 128492 w 257175"/>
                <a:gd name="connsiteY66" fmla="*/ 571 h 47625"/>
                <a:gd name="connsiteX67" fmla="*/ 111443 w 257175"/>
                <a:gd name="connsiteY67" fmla="*/ 571 h 47625"/>
                <a:gd name="connsiteX68" fmla="*/ 111443 w 257175"/>
                <a:gd name="connsiteY68" fmla="*/ 27718 h 47625"/>
                <a:gd name="connsiteX69" fmla="*/ 110776 w 257175"/>
                <a:gd name="connsiteY69" fmla="*/ 28194 h 47625"/>
                <a:gd name="connsiteX70" fmla="*/ 110585 w 257175"/>
                <a:gd name="connsiteY70" fmla="*/ 28194 h 47625"/>
                <a:gd name="connsiteX71" fmla="*/ 110014 w 257175"/>
                <a:gd name="connsiteY71" fmla="*/ 27813 h 47625"/>
                <a:gd name="connsiteX72" fmla="*/ 91726 w 257175"/>
                <a:gd name="connsiteY72" fmla="*/ 2191 h 47625"/>
                <a:gd name="connsiteX73" fmla="*/ 91630 w 257175"/>
                <a:gd name="connsiteY73" fmla="*/ 2191 h 47625"/>
                <a:gd name="connsiteX74" fmla="*/ 91630 w 257175"/>
                <a:gd name="connsiteY74" fmla="*/ 2191 h 47625"/>
                <a:gd name="connsiteX75" fmla="*/ 91440 w 257175"/>
                <a:gd name="connsiteY75" fmla="*/ 2000 h 47625"/>
                <a:gd name="connsiteX76" fmla="*/ 91345 w 257175"/>
                <a:gd name="connsiteY76" fmla="*/ 1905 h 47625"/>
                <a:gd name="connsiteX77" fmla="*/ 87535 w 257175"/>
                <a:gd name="connsiteY77" fmla="*/ 667 h 47625"/>
                <a:gd name="connsiteX78" fmla="*/ 73152 w 257175"/>
                <a:gd name="connsiteY78" fmla="*/ 667 h 47625"/>
                <a:gd name="connsiteX79" fmla="*/ 68961 w 257175"/>
                <a:gd name="connsiteY79" fmla="*/ 2191 h 47625"/>
                <a:gd name="connsiteX80" fmla="*/ 67437 w 257175"/>
                <a:gd name="connsiteY80" fmla="*/ 6286 h 47625"/>
                <a:gd name="connsiteX81" fmla="*/ 67437 w 257175"/>
                <a:gd name="connsiteY81" fmla="*/ 6286 h 47625"/>
                <a:gd name="connsiteX82" fmla="*/ 67437 w 257175"/>
                <a:gd name="connsiteY82" fmla="*/ 47339 h 47625"/>
                <a:gd name="connsiteX83" fmla="*/ 84296 w 257175"/>
                <a:gd name="connsiteY83" fmla="*/ 47339 h 47625"/>
                <a:gd name="connsiteX84" fmla="*/ 84201 w 257175"/>
                <a:gd name="connsiteY84" fmla="*/ 19241 h 47625"/>
                <a:gd name="connsiteX85" fmla="*/ 85534 w 257175"/>
                <a:gd name="connsiteY85" fmla="*/ 18383 h 47625"/>
                <a:gd name="connsiteX86" fmla="*/ 85916 w 257175"/>
                <a:gd name="connsiteY86" fmla="*/ 18383 h 47625"/>
                <a:gd name="connsiteX87" fmla="*/ 86582 w 257175"/>
                <a:gd name="connsiteY87" fmla="*/ 18764 h 47625"/>
                <a:gd name="connsiteX88" fmla="*/ 111062 w 257175"/>
                <a:gd name="connsiteY88" fmla="*/ 47339 h 47625"/>
                <a:gd name="connsiteX89" fmla="*/ 128588 w 257175"/>
                <a:gd name="connsiteY89" fmla="*/ 47339 h 47625"/>
                <a:gd name="connsiteX90" fmla="*/ 128588 w 257175"/>
                <a:gd name="connsiteY90" fmla="*/ 571 h 47625"/>
                <a:gd name="connsiteX91" fmla="*/ 128492 w 257175"/>
                <a:gd name="connsiteY91" fmla="*/ 571 h 47625"/>
                <a:gd name="connsiteX92" fmla="*/ 32957 w 257175"/>
                <a:gd name="connsiteY92" fmla="*/ 31147 h 47625"/>
                <a:gd name="connsiteX93" fmla="*/ 51816 w 257175"/>
                <a:gd name="connsiteY93" fmla="*/ 48006 h 47625"/>
                <a:gd name="connsiteX94" fmla="*/ 64580 w 257175"/>
                <a:gd name="connsiteY94" fmla="*/ 48006 h 47625"/>
                <a:gd name="connsiteX95" fmla="*/ 32957 w 257175"/>
                <a:gd name="connsiteY95" fmla="*/ 31147 h 47625"/>
                <a:gd name="connsiteX96" fmla="*/ 32957 w 257175"/>
                <a:gd name="connsiteY96" fmla="*/ 3114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257175" h="47625">
                  <a:moveTo>
                    <a:pt x="46863" y="0"/>
                  </a:moveTo>
                  <a:lnTo>
                    <a:pt x="15335" y="0"/>
                  </a:lnTo>
                  <a:cubicBezTo>
                    <a:pt x="5144" y="0"/>
                    <a:pt x="0" y="4096"/>
                    <a:pt x="0" y="12382"/>
                  </a:cubicBezTo>
                  <a:lnTo>
                    <a:pt x="0" y="35147"/>
                  </a:lnTo>
                  <a:cubicBezTo>
                    <a:pt x="0" y="43339"/>
                    <a:pt x="5144" y="47434"/>
                    <a:pt x="15335" y="47434"/>
                  </a:cubicBezTo>
                  <a:lnTo>
                    <a:pt x="45244" y="47434"/>
                  </a:lnTo>
                  <a:cubicBezTo>
                    <a:pt x="46672" y="47434"/>
                    <a:pt x="48006" y="47339"/>
                    <a:pt x="49244" y="47149"/>
                  </a:cubicBezTo>
                  <a:cubicBezTo>
                    <a:pt x="46482" y="43244"/>
                    <a:pt x="41339" y="39052"/>
                    <a:pt x="36767" y="35909"/>
                  </a:cubicBezTo>
                  <a:lnTo>
                    <a:pt x="18764" y="35909"/>
                  </a:lnTo>
                  <a:lnTo>
                    <a:pt x="18764" y="11239"/>
                  </a:lnTo>
                  <a:lnTo>
                    <a:pt x="43625" y="11239"/>
                  </a:lnTo>
                  <a:lnTo>
                    <a:pt x="43625" y="31814"/>
                  </a:lnTo>
                  <a:cubicBezTo>
                    <a:pt x="51054" y="34100"/>
                    <a:pt x="56197" y="37147"/>
                    <a:pt x="59817" y="40005"/>
                  </a:cubicBezTo>
                  <a:cubicBezTo>
                    <a:pt x="60293" y="38576"/>
                    <a:pt x="60674" y="36957"/>
                    <a:pt x="60674" y="35147"/>
                  </a:cubicBezTo>
                  <a:lnTo>
                    <a:pt x="60674" y="12382"/>
                  </a:lnTo>
                  <a:cubicBezTo>
                    <a:pt x="60579" y="4572"/>
                    <a:pt x="56007" y="476"/>
                    <a:pt x="46863" y="0"/>
                  </a:cubicBezTo>
                  <a:lnTo>
                    <a:pt x="46863" y="0"/>
                  </a:lnTo>
                  <a:lnTo>
                    <a:pt x="46863" y="0"/>
                  </a:lnTo>
                  <a:close/>
                  <a:moveTo>
                    <a:pt x="251651" y="571"/>
                  </a:moveTo>
                  <a:lnTo>
                    <a:pt x="219932" y="571"/>
                  </a:lnTo>
                  <a:lnTo>
                    <a:pt x="219932" y="571"/>
                  </a:lnTo>
                  <a:lnTo>
                    <a:pt x="218885" y="571"/>
                  </a:lnTo>
                  <a:cubicBezTo>
                    <a:pt x="214598" y="571"/>
                    <a:pt x="211360" y="1429"/>
                    <a:pt x="209074" y="3238"/>
                  </a:cubicBezTo>
                  <a:cubicBezTo>
                    <a:pt x="206788" y="5048"/>
                    <a:pt x="205645" y="7429"/>
                    <a:pt x="205550" y="10477"/>
                  </a:cubicBezTo>
                  <a:lnTo>
                    <a:pt x="205550" y="10477"/>
                  </a:lnTo>
                  <a:lnTo>
                    <a:pt x="205550" y="10573"/>
                  </a:lnTo>
                  <a:cubicBezTo>
                    <a:pt x="205550" y="10573"/>
                    <a:pt x="205550" y="10668"/>
                    <a:pt x="205550" y="10668"/>
                  </a:cubicBezTo>
                  <a:lnTo>
                    <a:pt x="205550" y="10668"/>
                  </a:lnTo>
                  <a:lnTo>
                    <a:pt x="205550" y="47149"/>
                  </a:lnTo>
                  <a:lnTo>
                    <a:pt x="223361" y="47149"/>
                  </a:lnTo>
                  <a:lnTo>
                    <a:pt x="223361" y="35052"/>
                  </a:lnTo>
                  <a:lnTo>
                    <a:pt x="252127" y="35052"/>
                  </a:lnTo>
                  <a:cubicBezTo>
                    <a:pt x="259937" y="35052"/>
                    <a:pt x="263843" y="31909"/>
                    <a:pt x="263843" y="25622"/>
                  </a:cubicBezTo>
                  <a:lnTo>
                    <a:pt x="263843" y="10668"/>
                  </a:lnTo>
                  <a:cubicBezTo>
                    <a:pt x="263843" y="7048"/>
                    <a:pt x="262890" y="4477"/>
                    <a:pt x="260985" y="2953"/>
                  </a:cubicBezTo>
                  <a:cubicBezTo>
                    <a:pt x="259175" y="1524"/>
                    <a:pt x="256413" y="762"/>
                    <a:pt x="252698" y="667"/>
                  </a:cubicBezTo>
                  <a:lnTo>
                    <a:pt x="252794" y="667"/>
                  </a:lnTo>
                  <a:lnTo>
                    <a:pt x="252127" y="667"/>
                  </a:lnTo>
                  <a:cubicBezTo>
                    <a:pt x="251936" y="571"/>
                    <a:pt x="251746" y="571"/>
                    <a:pt x="251651" y="571"/>
                  </a:cubicBezTo>
                  <a:lnTo>
                    <a:pt x="251651" y="571"/>
                  </a:lnTo>
                  <a:close/>
                  <a:moveTo>
                    <a:pt x="223076" y="24765"/>
                  </a:moveTo>
                  <a:lnTo>
                    <a:pt x="223076" y="12763"/>
                  </a:lnTo>
                  <a:lnTo>
                    <a:pt x="245745" y="12763"/>
                  </a:lnTo>
                  <a:lnTo>
                    <a:pt x="245745" y="24860"/>
                  </a:lnTo>
                  <a:lnTo>
                    <a:pt x="223076" y="24860"/>
                  </a:lnTo>
                  <a:lnTo>
                    <a:pt x="223076" y="24765"/>
                  </a:lnTo>
                  <a:close/>
                  <a:moveTo>
                    <a:pt x="183833" y="571"/>
                  </a:moveTo>
                  <a:lnTo>
                    <a:pt x="149924" y="571"/>
                  </a:lnTo>
                  <a:cubicBezTo>
                    <a:pt x="145637" y="571"/>
                    <a:pt x="142399" y="1429"/>
                    <a:pt x="140113" y="3238"/>
                  </a:cubicBezTo>
                  <a:cubicBezTo>
                    <a:pt x="137731" y="5143"/>
                    <a:pt x="136493" y="7620"/>
                    <a:pt x="136493" y="10763"/>
                  </a:cubicBezTo>
                  <a:lnTo>
                    <a:pt x="136493" y="47244"/>
                  </a:lnTo>
                  <a:lnTo>
                    <a:pt x="154305" y="47244"/>
                  </a:lnTo>
                  <a:lnTo>
                    <a:pt x="154305" y="34766"/>
                  </a:lnTo>
                  <a:lnTo>
                    <a:pt x="179261" y="34766"/>
                  </a:lnTo>
                  <a:lnTo>
                    <a:pt x="179261" y="47244"/>
                  </a:lnTo>
                  <a:lnTo>
                    <a:pt x="197072" y="47244"/>
                  </a:lnTo>
                  <a:lnTo>
                    <a:pt x="197072" y="10763"/>
                  </a:lnTo>
                  <a:cubicBezTo>
                    <a:pt x="197072" y="7620"/>
                    <a:pt x="195929" y="5143"/>
                    <a:pt x="193643" y="3334"/>
                  </a:cubicBezTo>
                  <a:cubicBezTo>
                    <a:pt x="191357" y="1524"/>
                    <a:pt x="188024" y="571"/>
                    <a:pt x="183833" y="571"/>
                  </a:cubicBezTo>
                  <a:lnTo>
                    <a:pt x="183833" y="571"/>
                  </a:lnTo>
                  <a:close/>
                  <a:moveTo>
                    <a:pt x="154305" y="26194"/>
                  </a:moveTo>
                  <a:lnTo>
                    <a:pt x="154305" y="12763"/>
                  </a:lnTo>
                  <a:lnTo>
                    <a:pt x="179261" y="12763"/>
                  </a:lnTo>
                  <a:lnTo>
                    <a:pt x="179261" y="26289"/>
                  </a:lnTo>
                  <a:lnTo>
                    <a:pt x="154305" y="26289"/>
                  </a:lnTo>
                  <a:lnTo>
                    <a:pt x="154305" y="26194"/>
                  </a:lnTo>
                  <a:close/>
                  <a:moveTo>
                    <a:pt x="128492" y="571"/>
                  </a:moveTo>
                  <a:lnTo>
                    <a:pt x="111443" y="571"/>
                  </a:lnTo>
                  <a:lnTo>
                    <a:pt x="111443" y="27718"/>
                  </a:lnTo>
                  <a:cubicBezTo>
                    <a:pt x="111347" y="28003"/>
                    <a:pt x="111157" y="28194"/>
                    <a:pt x="110776" y="28194"/>
                  </a:cubicBezTo>
                  <a:cubicBezTo>
                    <a:pt x="110680" y="28194"/>
                    <a:pt x="110585" y="28194"/>
                    <a:pt x="110585" y="28194"/>
                  </a:cubicBezTo>
                  <a:cubicBezTo>
                    <a:pt x="110585" y="28194"/>
                    <a:pt x="110204" y="28099"/>
                    <a:pt x="110014" y="27813"/>
                  </a:cubicBezTo>
                  <a:cubicBezTo>
                    <a:pt x="106966" y="23146"/>
                    <a:pt x="95441" y="7239"/>
                    <a:pt x="91726" y="2191"/>
                  </a:cubicBezTo>
                  <a:cubicBezTo>
                    <a:pt x="91726" y="2191"/>
                    <a:pt x="91726" y="2191"/>
                    <a:pt x="91630" y="2191"/>
                  </a:cubicBezTo>
                  <a:lnTo>
                    <a:pt x="91630" y="2191"/>
                  </a:lnTo>
                  <a:cubicBezTo>
                    <a:pt x="91535" y="2095"/>
                    <a:pt x="91535" y="2095"/>
                    <a:pt x="91440" y="2000"/>
                  </a:cubicBezTo>
                  <a:cubicBezTo>
                    <a:pt x="91440" y="2000"/>
                    <a:pt x="91345" y="1905"/>
                    <a:pt x="91345" y="1905"/>
                  </a:cubicBezTo>
                  <a:cubicBezTo>
                    <a:pt x="90392" y="1048"/>
                    <a:pt x="89154" y="667"/>
                    <a:pt x="87535" y="667"/>
                  </a:cubicBezTo>
                  <a:lnTo>
                    <a:pt x="73152" y="667"/>
                  </a:lnTo>
                  <a:cubicBezTo>
                    <a:pt x="71342" y="667"/>
                    <a:pt x="69914" y="1143"/>
                    <a:pt x="68961" y="2191"/>
                  </a:cubicBezTo>
                  <a:cubicBezTo>
                    <a:pt x="68008" y="3238"/>
                    <a:pt x="67532" y="4572"/>
                    <a:pt x="67437" y="6286"/>
                  </a:cubicBezTo>
                  <a:lnTo>
                    <a:pt x="67437" y="6286"/>
                  </a:lnTo>
                  <a:lnTo>
                    <a:pt x="67437" y="47339"/>
                  </a:lnTo>
                  <a:lnTo>
                    <a:pt x="84296" y="47339"/>
                  </a:lnTo>
                  <a:cubicBezTo>
                    <a:pt x="84296" y="47339"/>
                    <a:pt x="84201" y="25622"/>
                    <a:pt x="84201" y="19241"/>
                  </a:cubicBezTo>
                  <a:cubicBezTo>
                    <a:pt x="84296" y="18859"/>
                    <a:pt x="84487" y="18383"/>
                    <a:pt x="85534" y="18383"/>
                  </a:cubicBezTo>
                  <a:cubicBezTo>
                    <a:pt x="85630" y="18383"/>
                    <a:pt x="85725" y="18383"/>
                    <a:pt x="85916" y="18383"/>
                  </a:cubicBezTo>
                  <a:cubicBezTo>
                    <a:pt x="85916" y="18383"/>
                    <a:pt x="86392" y="18383"/>
                    <a:pt x="86582" y="18764"/>
                  </a:cubicBezTo>
                  <a:cubicBezTo>
                    <a:pt x="89821" y="24003"/>
                    <a:pt x="111062" y="47339"/>
                    <a:pt x="111062" y="47339"/>
                  </a:cubicBezTo>
                  <a:lnTo>
                    <a:pt x="128588" y="47339"/>
                  </a:lnTo>
                  <a:lnTo>
                    <a:pt x="128588" y="571"/>
                  </a:lnTo>
                  <a:lnTo>
                    <a:pt x="128492" y="571"/>
                  </a:lnTo>
                  <a:close/>
                  <a:moveTo>
                    <a:pt x="32957" y="31147"/>
                  </a:moveTo>
                  <a:cubicBezTo>
                    <a:pt x="38576" y="34766"/>
                    <a:pt x="48673" y="41815"/>
                    <a:pt x="51816" y="48006"/>
                  </a:cubicBezTo>
                  <a:lnTo>
                    <a:pt x="64580" y="48006"/>
                  </a:lnTo>
                  <a:cubicBezTo>
                    <a:pt x="62579" y="44291"/>
                    <a:pt x="55055" y="35052"/>
                    <a:pt x="32957" y="31147"/>
                  </a:cubicBezTo>
                  <a:lnTo>
                    <a:pt x="32957" y="311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8" name="手繪多邊形: 圖案 107">
              <a:extLst>
                <a:ext uri="{FF2B5EF4-FFF2-40B4-BE49-F238E27FC236}">
                  <a16:creationId xmlns:a16="http://schemas.microsoft.com/office/drawing/2014/main" id="{2E4CD6D0-7BDF-48DD-B4DD-6388C1CAF5B0}"/>
                </a:ext>
              </a:extLst>
            </p:cNvPr>
            <p:cNvSpPr/>
            <p:nvPr/>
          </p:nvSpPr>
          <p:spPr>
            <a:xfrm>
              <a:off x="4462455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9" name="手繪多邊形: 圖案 108">
              <a:extLst>
                <a:ext uri="{FF2B5EF4-FFF2-40B4-BE49-F238E27FC236}">
                  <a16:creationId xmlns:a16="http://schemas.microsoft.com/office/drawing/2014/main" id="{3CE8720C-FD0B-4E59-AA77-68A09BEB39CB}"/>
                </a:ext>
              </a:extLst>
            </p:cNvPr>
            <p:cNvSpPr/>
            <p:nvPr/>
          </p:nvSpPr>
          <p:spPr>
            <a:xfrm>
              <a:off x="5477432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cxnSp>
        <p:nvCxnSpPr>
          <p:cNvPr id="115" name="直線單箭頭接點 915">
            <a:extLst>
              <a:ext uri="{FF2B5EF4-FFF2-40B4-BE49-F238E27FC236}">
                <a16:creationId xmlns:a16="http://schemas.microsoft.com/office/drawing/2014/main" id="{1C2D8E79-FBC2-4A88-A794-9AE532297856}"/>
              </a:ext>
            </a:extLst>
          </p:cNvPr>
          <p:cNvCxnSpPr>
            <a:cxnSpLocks/>
          </p:cNvCxnSpPr>
          <p:nvPr/>
        </p:nvCxnSpPr>
        <p:spPr>
          <a:xfrm>
            <a:off x="5466391" y="2883629"/>
            <a:ext cx="0" cy="774234"/>
          </a:xfrm>
          <a:prstGeom prst="straightConnector1">
            <a:avLst/>
          </a:prstGeom>
          <a:ln w="19050">
            <a:gradFill>
              <a:gsLst>
                <a:gs pos="0">
                  <a:srgbClr val="00379A"/>
                </a:gs>
                <a:gs pos="100000">
                  <a:srgbClr val="274DA5"/>
                </a:gs>
              </a:gsLst>
              <a:lin ang="5400000" scaled="1"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矩形 901">
            <a:extLst>
              <a:ext uri="{FF2B5EF4-FFF2-40B4-BE49-F238E27FC236}">
                <a16:creationId xmlns:a16="http://schemas.microsoft.com/office/drawing/2014/main" id="{EBC5AE23-CBF0-4A1F-900E-16F3A00D2C7B}"/>
              </a:ext>
            </a:extLst>
          </p:cNvPr>
          <p:cNvSpPr/>
          <p:nvPr/>
        </p:nvSpPr>
        <p:spPr>
          <a:xfrm>
            <a:off x="4809720" y="3182821"/>
            <a:ext cx="699846" cy="2616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100" b="1">
                <a:solidFill>
                  <a:srgbClr val="274DA5"/>
                </a:solidFill>
                <a:latin typeface="+mn-lt"/>
                <a:ea typeface="+mn-ea"/>
                <a:cs typeface="+mn-ea"/>
                <a:sym typeface="+mn-lt"/>
              </a:rPr>
              <a:t>Normal</a:t>
            </a:r>
            <a:endParaRPr lang="en-US" sz="1100">
              <a:solidFill>
                <a:srgbClr val="274DA5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7" name="矩形 901">
            <a:extLst>
              <a:ext uri="{FF2B5EF4-FFF2-40B4-BE49-F238E27FC236}">
                <a16:creationId xmlns:a16="http://schemas.microsoft.com/office/drawing/2014/main" id="{4F0D2130-106B-4FD5-ACFA-74C233A4BC4C}"/>
              </a:ext>
            </a:extLst>
          </p:cNvPr>
          <p:cNvSpPr/>
          <p:nvPr/>
        </p:nvSpPr>
        <p:spPr>
          <a:xfrm>
            <a:off x="4809720" y="4718785"/>
            <a:ext cx="1305035" cy="2616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100" b="1">
                <a:solidFill>
                  <a:srgbClr val="1F3F85"/>
                </a:solidFill>
                <a:latin typeface="+mn-lt"/>
                <a:ea typeface="+mn-ea"/>
                <a:cs typeface="+mn-ea"/>
                <a:sym typeface="+mn-lt"/>
              </a:rPr>
              <a:t>Primary NAS</a:t>
            </a:r>
            <a:endParaRPr lang="en-US" sz="1100">
              <a:solidFill>
                <a:srgbClr val="1F3F85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8" name="矩形 901">
            <a:extLst>
              <a:ext uri="{FF2B5EF4-FFF2-40B4-BE49-F238E27FC236}">
                <a16:creationId xmlns:a16="http://schemas.microsoft.com/office/drawing/2014/main" id="{3F4CF34A-8D90-4C85-806F-ABDE6811F2D2}"/>
              </a:ext>
            </a:extLst>
          </p:cNvPr>
          <p:cNvSpPr/>
          <p:nvPr/>
        </p:nvSpPr>
        <p:spPr>
          <a:xfrm>
            <a:off x="7170597" y="4584655"/>
            <a:ext cx="1305035" cy="2616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100" b="1">
                <a:solidFill>
                  <a:srgbClr val="1F3F85"/>
                </a:solidFill>
                <a:latin typeface="+mn-lt"/>
                <a:ea typeface="+mn-ea"/>
                <a:cs typeface="+mn-ea"/>
                <a:sym typeface="+mn-lt"/>
              </a:rPr>
              <a:t>Secondary NAS</a:t>
            </a:r>
            <a:endParaRPr lang="en-US" sz="1100">
              <a:solidFill>
                <a:srgbClr val="1F3F85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19" name="直線單箭頭接點 915">
            <a:extLst>
              <a:ext uri="{FF2B5EF4-FFF2-40B4-BE49-F238E27FC236}">
                <a16:creationId xmlns:a16="http://schemas.microsoft.com/office/drawing/2014/main" id="{E4F15E62-B4B1-4DA7-9DC2-49428EA9BC74}"/>
              </a:ext>
            </a:extLst>
          </p:cNvPr>
          <p:cNvCxnSpPr>
            <a:cxnSpLocks/>
          </p:cNvCxnSpPr>
          <p:nvPr/>
        </p:nvCxnSpPr>
        <p:spPr>
          <a:xfrm>
            <a:off x="6153233" y="4381750"/>
            <a:ext cx="952247" cy="0"/>
          </a:xfrm>
          <a:prstGeom prst="straightConnector1">
            <a:avLst/>
          </a:prstGeom>
          <a:ln w="19050">
            <a:gradFill>
              <a:gsLst>
                <a:gs pos="0">
                  <a:srgbClr val="00379A"/>
                </a:gs>
                <a:gs pos="100000">
                  <a:srgbClr val="274DA5"/>
                </a:gs>
              </a:gsLst>
              <a:lin ang="5400000" scaled="1"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矩形 901">
            <a:extLst>
              <a:ext uri="{FF2B5EF4-FFF2-40B4-BE49-F238E27FC236}">
                <a16:creationId xmlns:a16="http://schemas.microsoft.com/office/drawing/2014/main" id="{77F63149-C60A-4E19-A5A6-43A7B66CA894}"/>
              </a:ext>
            </a:extLst>
          </p:cNvPr>
          <p:cNvSpPr/>
          <p:nvPr/>
        </p:nvSpPr>
        <p:spPr>
          <a:xfrm>
            <a:off x="5964350" y="4352870"/>
            <a:ext cx="1305035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000" b="1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Real-time Snapshot</a:t>
            </a:r>
            <a:endParaRPr lang="en-US" sz="100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21" name="直線單箭頭接點 915">
            <a:extLst>
              <a:ext uri="{FF2B5EF4-FFF2-40B4-BE49-F238E27FC236}">
                <a16:creationId xmlns:a16="http://schemas.microsoft.com/office/drawing/2014/main" id="{37CE696B-957A-4D43-BCA0-C7DEAECA9A7F}"/>
              </a:ext>
            </a:extLst>
          </p:cNvPr>
          <p:cNvCxnSpPr>
            <a:cxnSpLocks/>
          </p:cNvCxnSpPr>
          <p:nvPr/>
        </p:nvCxnSpPr>
        <p:spPr>
          <a:xfrm>
            <a:off x="5773271" y="2904448"/>
            <a:ext cx="1296576" cy="1280210"/>
          </a:xfrm>
          <a:prstGeom prst="straightConnector1">
            <a:avLst/>
          </a:prstGeom>
          <a:ln w="19050" cap="rnd">
            <a:gradFill>
              <a:gsLst>
                <a:gs pos="0">
                  <a:srgbClr val="00379A"/>
                </a:gs>
                <a:gs pos="100000">
                  <a:srgbClr val="274DA5"/>
                </a:gs>
              </a:gsLst>
              <a:lin ang="5400000" scaled="1"/>
            </a:gradFill>
            <a:prstDash val="sysDash"/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矩形 901">
            <a:extLst>
              <a:ext uri="{FF2B5EF4-FFF2-40B4-BE49-F238E27FC236}">
                <a16:creationId xmlns:a16="http://schemas.microsoft.com/office/drawing/2014/main" id="{77576072-8A56-4D01-BE1A-7F4A0A304A18}"/>
              </a:ext>
            </a:extLst>
          </p:cNvPr>
          <p:cNvSpPr/>
          <p:nvPr/>
        </p:nvSpPr>
        <p:spPr>
          <a:xfrm>
            <a:off x="6534123" y="3365046"/>
            <a:ext cx="2013693" cy="2616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1100" b="1">
                <a:solidFill>
                  <a:srgbClr val="274DA5"/>
                </a:solidFill>
                <a:latin typeface="+mn-lt"/>
                <a:ea typeface="+mn-ea"/>
                <a:cs typeface="+mn-ea"/>
                <a:sym typeface="+mn-lt"/>
              </a:rPr>
              <a:t>Disaster Recovery (RPO=0)</a:t>
            </a:r>
            <a:endParaRPr lang="en-US" sz="1100">
              <a:solidFill>
                <a:srgbClr val="274DA5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6" name="矩形 901">
            <a:extLst>
              <a:ext uri="{FF2B5EF4-FFF2-40B4-BE49-F238E27FC236}">
                <a16:creationId xmlns:a16="http://schemas.microsoft.com/office/drawing/2014/main" id="{82938F85-D2B6-4808-B0C9-4990F5365523}"/>
              </a:ext>
            </a:extLst>
          </p:cNvPr>
          <p:cNvSpPr/>
          <p:nvPr/>
        </p:nvSpPr>
        <p:spPr>
          <a:xfrm>
            <a:off x="6037777" y="4821473"/>
            <a:ext cx="1874231" cy="24622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(Round Trip Latency &lt; 5ms)</a:t>
            </a:r>
            <a:endParaRPr lang="en-US" sz="10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27" name="群組 126">
            <a:extLst>
              <a:ext uri="{FF2B5EF4-FFF2-40B4-BE49-F238E27FC236}">
                <a16:creationId xmlns:a16="http://schemas.microsoft.com/office/drawing/2014/main" id="{E8269A29-469E-4DA0-B0FD-5E8CB2633708}"/>
              </a:ext>
            </a:extLst>
          </p:cNvPr>
          <p:cNvGrpSpPr/>
          <p:nvPr/>
        </p:nvGrpSpPr>
        <p:grpSpPr>
          <a:xfrm>
            <a:off x="3478612" y="3904295"/>
            <a:ext cx="434996" cy="434996"/>
            <a:chOff x="4435908" y="4889651"/>
            <a:chExt cx="759453" cy="759453"/>
          </a:xfrm>
        </p:grpSpPr>
        <p:sp>
          <p:nvSpPr>
            <p:cNvPr id="128" name="手繪多邊形: 圖案 956">
              <a:extLst>
                <a:ext uri="{FF2B5EF4-FFF2-40B4-BE49-F238E27FC236}">
                  <a16:creationId xmlns:a16="http://schemas.microsoft.com/office/drawing/2014/main" id="{6CEF0806-4EB8-44CA-B5E7-DE27BC00C1E5}"/>
                </a:ext>
              </a:extLst>
            </p:cNvPr>
            <p:cNvSpPr/>
            <p:nvPr/>
          </p:nvSpPr>
          <p:spPr>
            <a:xfrm>
              <a:off x="4435908" y="4889651"/>
              <a:ext cx="759453" cy="759453"/>
            </a:xfrm>
            <a:custGeom>
              <a:avLst/>
              <a:gdLst>
                <a:gd name="connsiteX0" fmla="*/ 343795 w 685481"/>
                <a:gd name="connsiteY0" fmla="*/ 687591 h 687590"/>
                <a:gd name="connsiteX1" fmla="*/ 0 w 685481"/>
                <a:gd name="connsiteY1" fmla="*/ 343795 h 687590"/>
                <a:gd name="connsiteX2" fmla="*/ 343795 w 685481"/>
                <a:gd name="connsiteY2" fmla="*/ 0 h 687590"/>
                <a:gd name="connsiteX3" fmla="*/ 687591 w 685481"/>
                <a:gd name="connsiteY3" fmla="*/ 343795 h 687590"/>
                <a:gd name="connsiteX4" fmla="*/ 343795 w 685481"/>
                <a:gd name="connsiteY4" fmla="*/ 687591 h 68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481" h="687590">
                  <a:moveTo>
                    <a:pt x="343795" y="687591"/>
                  </a:moveTo>
                  <a:cubicBezTo>
                    <a:pt x="154223" y="687591"/>
                    <a:pt x="0" y="533347"/>
                    <a:pt x="0" y="343795"/>
                  </a:cubicBezTo>
                  <a:cubicBezTo>
                    <a:pt x="0" y="154244"/>
                    <a:pt x="154244" y="0"/>
                    <a:pt x="343795" y="0"/>
                  </a:cubicBezTo>
                  <a:cubicBezTo>
                    <a:pt x="533347" y="0"/>
                    <a:pt x="687591" y="154223"/>
                    <a:pt x="687591" y="343795"/>
                  </a:cubicBezTo>
                  <a:cubicBezTo>
                    <a:pt x="687591" y="533368"/>
                    <a:pt x="533389" y="687591"/>
                    <a:pt x="343795" y="687591"/>
                  </a:cubicBezTo>
                  <a:close/>
                </a:path>
              </a:pathLst>
            </a:custGeom>
            <a:gradFill>
              <a:gsLst>
                <a:gs pos="0">
                  <a:srgbClr val="FC8123"/>
                </a:gs>
                <a:gs pos="100000">
                  <a:srgbClr val="F6B21A"/>
                </a:gs>
              </a:gsLst>
              <a:lin ang="5400000" scaled="1"/>
            </a:gradFill>
            <a:ln w="19050" cap="flat">
              <a:solidFill>
                <a:schemeClr val="bg1">
                  <a:lumMod val="95000"/>
                </a:schemeClr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pic>
          <p:nvPicPr>
            <p:cNvPr id="129" name="圖形 128">
              <a:extLst>
                <a:ext uri="{FF2B5EF4-FFF2-40B4-BE49-F238E27FC236}">
                  <a16:creationId xmlns:a16="http://schemas.microsoft.com/office/drawing/2014/main" id="{9B1F413C-8985-473D-B560-519788D55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545942" y="5052140"/>
              <a:ext cx="542227" cy="408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3" name="圖片 132">
            <a:extLst>
              <a:ext uri="{FF2B5EF4-FFF2-40B4-BE49-F238E27FC236}">
                <a16:creationId xmlns:a16="http://schemas.microsoft.com/office/drawing/2014/main" id="{B9367910-1B36-4E5A-AD7A-F5DD2F141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898" y="1762831"/>
            <a:ext cx="2745521" cy="311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4" name="圖片 133">
            <a:extLst>
              <a:ext uri="{FF2B5EF4-FFF2-40B4-BE49-F238E27FC236}">
                <a16:creationId xmlns:a16="http://schemas.microsoft.com/office/drawing/2014/main" id="{87956480-ACED-4B30-BE7C-F170AD13E4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8378" y="1773616"/>
            <a:ext cx="2218875" cy="311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文字方塊 134">
            <a:extLst>
              <a:ext uri="{FF2B5EF4-FFF2-40B4-BE49-F238E27FC236}">
                <a16:creationId xmlns:a16="http://schemas.microsoft.com/office/drawing/2014/main" id="{8C8E4CAE-3A39-45D7-82C6-A01A9A4E1F4A}"/>
              </a:ext>
            </a:extLst>
          </p:cNvPr>
          <p:cNvSpPr txBox="1"/>
          <p:nvPr/>
        </p:nvSpPr>
        <p:spPr>
          <a:xfrm>
            <a:off x="294414" y="1771925"/>
            <a:ext cx="35092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Schedule </a:t>
            </a:r>
            <a:r>
              <a:rPr lang="en-US" altLang="zh-TW" sz="1200" b="1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Snapsync</a:t>
            </a:r>
            <a:r>
              <a:rPr lang="en-US" altLang="zh-TW" sz="12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: 5min~60min</a:t>
            </a:r>
            <a:endParaRPr lang="zh-TW" altLang="en-US" sz="1200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6" name="文字方塊 135">
            <a:extLst>
              <a:ext uri="{FF2B5EF4-FFF2-40B4-BE49-F238E27FC236}">
                <a16:creationId xmlns:a16="http://schemas.microsoft.com/office/drawing/2014/main" id="{B0C2294B-30A2-4346-8E0C-6657265C7B32}"/>
              </a:ext>
            </a:extLst>
          </p:cNvPr>
          <p:cNvSpPr txBox="1"/>
          <p:nvPr/>
        </p:nvSpPr>
        <p:spPr>
          <a:xfrm>
            <a:off x="4786268" y="1790478"/>
            <a:ext cx="22309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Realtime </a:t>
            </a:r>
            <a:r>
              <a:rPr lang="en-US" altLang="zh-TW" sz="1200" b="1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Snapsync</a:t>
            </a:r>
            <a:r>
              <a:rPr lang="en-US" altLang="zh-TW" sz="12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: RPO=0</a:t>
            </a:r>
          </a:p>
        </p:txBody>
      </p:sp>
      <p:sp>
        <p:nvSpPr>
          <p:cNvPr id="143" name="文字方塊 142">
            <a:extLst>
              <a:ext uri="{FF2B5EF4-FFF2-40B4-BE49-F238E27FC236}">
                <a16:creationId xmlns:a16="http://schemas.microsoft.com/office/drawing/2014/main" id="{C8932C55-62BC-402E-97EC-6A4B5BF7EB3C}"/>
              </a:ext>
            </a:extLst>
          </p:cNvPr>
          <p:cNvSpPr txBox="1"/>
          <p:nvPr/>
        </p:nvSpPr>
        <p:spPr>
          <a:xfrm>
            <a:off x="335187" y="1238381"/>
            <a:ext cx="8448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zh-TW" sz="1800" kern="1200">
                <a:latin typeface="+mn-lt"/>
                <a:ea typeface="+mn-ea"/>
                <a:cs typeface="+mn-ea"/>
                <a:sym typeface="+mn-lt"/>
              </a:rPr>
              <a:t>The most cost-effective backup, data protection and disaster recovery solution</a:t>
            </a:r>
            <a:endParaRPr lang="zh-TW" altLang="zh-TW" sz="180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30" name="群組 129">
            <a:extLst>
              <a:ext uri="{FF2B5EF4-FFF2-40B4-BE49-F238E27FC236}">
                <a16:creationId xmlns:a16="http://schemas.microsoft.com/office/drawing/2014/main" id="{67E1682F-93CA-43AF-A386-1E9CC3CE269A}"/>
              </a:ext>
            </a:extLst>
          </p:cNvPr>
          <p:cNvGrpSpPr/>
          <p:nvPr/>
        </p:nvGrpSpPr>
        <p:grpSpPr>
          <a:xfrm>
            <a:off x="1769672" y="3503536"/>
            <a:ext cx="434996" cy="434996"/>
            <a:chOff x="1633663" y="4907432"/>
            <a:chExt cx="759453" cy="759453"/>
          </a:xfrm>
        </p:grpSpPr>
        <p:sp>
          <p:nvSpPr>
            <p:cNvPr id="131" name="手繪多邊形: 圖案 956">
              <a:extLst>
                <a:ext uri="{FF2B5EF4-FFF2-40B4-BE49-F238E27FC236}">
                  <a16:creationId xmlns:a16="http://schemas.microsoft.com/office/drawing/2014/main" id="{6CEECDBA-EADF-461F-907E-107F886B569A}"/>
                </a:ext>
              </a:extLst>
            </p:cNvPr>
            <p:cNvSpPr/>
            <p:nvPr/>
          </p:nvSpPr>
          <p:spPr>
            <a:xfrm>
              <a:off x="1633663" y="4907432"/>
              <a:ext cx="759453" cy="759453"/>
            </a:xfrm>
            <a:custGeom>
              <a:avLst/>
              <a:gdLst>
                <a:gd name="connsiteX0" fmla="*/ 343795 w 685481"/>
                <a:gd name="connsiteY0" fmla="*/ 687591 h 687590"/>
                <a:gd name="connsiteX1" fmla="*/ 0 w 685481"/>
                <a:gd name="connsiteY1" fmla="*/ 343795 h 687590"/>
                <a:gd name="connsiteX2" fmla="*/ 343795 w 685481"/>
                <a:gd name="connsiteY2" fmla="*/ 0 h 687590"/>
                <a:gd name="connsiteX3" fmla="*/ 687591 w 685481"/>
                <a:gd name="connsiteY3" fmla="*/ 343795 h 687590"/>
                <a:gd name="connsiteX4" fmla="*/ 343795 w 685481"/>
                <a:gd name="connsiteY4" fmla="*/ 687591 h 68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481" h="687590">
                  <a:moveTo>
                    <a:pt x="343795" y="687591"/>
                  </a:moveTo>
                  <a:cubicBezTo>
                    <a:pt x="154223" y="687591"/>
                    <a:pt x="0" y="533347"/>
                    <a:pt x="0" y="343795"/>
                  </a:cubicBezTo>
                  <a:cubicBezTo>
                    <a:pt x="0" y="154244"/>
                    <a:pt x="154244" y="0"/>
                    <a:pt x="343795" y="0"/>
                  </a:cubicBezTo>
                  <a:cubicBezTo>
                    <a:pt x="533347" y="0"/>
                    <a:pt x="687591" y="154223"/>
                    <a:pt x="687591" y="343795"/>
                  </a:cubicBezTo>
                  <a:cubicBezTo>
                    <a:pt x="687591" y="533368"/>
                    <a:pt x="533389" y="687591"/>
                    <a:pt x="343795" y="687591"/>
                  </a:cubicBezTo>
                  <a:close/>
                </a:path>
              </a:pathLst>
            </a:custGeom>
            <a:gradFill>
              <a:gsLst>
                <a:gs pos="0">
                  <a:srgbClr val="FC8123"/>
                </a:gs>
                <a:gs pos="100000">
                  <a:srgbClr val="F6B21A"/>
                </a:gs>
              </a:gsLst>
              <a:lin ang="5400000" scaled="1"/>
            </a:gradFill>
            <a:ln w="19050" cap="flat">
              <a:solidFill>
                <a:schemeClr val="bg1">
                  <a:lumMod val="95000"/>
                </a:schemeClr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pic>
          <p:nvPicPr>
            <p:cNvPr id="132" name="圖形 131">
              <a:extLst>
                <a:ext uri="{FF2B5EF4-FFF2-40B4-BE49-F238E27FC236}">
                  <a16:creationId xmlns:a16="http://schemas.microsoft.com/office/drawing/2014/main" id="{74EEAC8A-7522-4281-A4E5-9D1E3F8E8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43697" y="5069921"/>
              <a:ext cx="542227" cy="408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41" name="群組 140">
            <a:extLst>
              <a:ext uri="{FF2B5EF4-FFF2-40B4-BE49-F238E27FC236}">
                <a16:creationId xmlns:a16="http://schemas.microsoft.com/office/drawing/2014/main" id="{48307152-E116-474D-90A3-336FC40957C4}"/>
              </a:ext>
            </a:extLst>
          </p:cNvPr>
          <p:cNvGrpSpPr/>
          <p:nvPr/>
        </p:nvGrpSpPr>
        <p:grpSpPr>
          <a:xfrm>
            <a:off x="4994604" y="2170322"/>
            <a:ext cx="907156" cy="704916"/>
            <a:chOff x="-1775124" y="4074892"/>
            <a:chExt cx="620254" cy="492851"/>
          </a:xfrm>
          <a:gradFill>
            <a:gsLst>
              <a:gs pos="0">
                <a:srgbClr val="193093"/>
              </a:gs>
              <a:gs pos="100000">
                <a:srgbClr val="32599E"/>
              </a:gs>
            </a:gsLst>
            <a:lin ang="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2" name="手繪多邊形: 圖案 141">
              <a:extLst>
                <a:ext uri="{FF2B5EF4-FFF2-40B4-BE49-F238E27FC236}">
                  <a16:creationId xmlns:a16="http://schemas.microsoft.com/office/drawing/2014/main" id="{69D091A7-0D73-4291-BC74-2F00B3225140}"/>
                </a:ext>
              </a:extLst>
            </p:cNvPr>
            <p:cNvSpPr/>
            <p:nvPr/>
          </p:nvSpPr>
          <p:spPr>
            <a:xfrm>
              <a:off x="-1775124" y="4074892"/>
              <a:ext cx="620254" cy="405123"/>
            </a:xfrm>
            <a:custGeom>
              <a:avLst/>
              <a:gdLst>
                <a:gd name="connsiteX0" fmla="*/ 571137 w 570007"/>
                <a:gd name="connsiteY0" fmla="*/ 16818 h 372301"/>
                <a:gd name="connsiteX1" fmla="*/ 571137 w 570007"/>
                <a:gd name="connsiteY1" fmla="*/ 357127 h 372301"/>
                <a:gd name="connsiteX2" fmla="*/ 554370 w 570007"/>
                <a:gd name="connsiteY2" fmla="*/ 373945 h 372301"/>
                <a:gd name="connsiteX3" fmla="*/ 554319 w 570007"/>
                <a:gd name="connsiteY3" fmla="*/ 373945 h 372301"/>
                <a:gd name="connsiteX4" fmla="*/ 16869 w 570007"/>
                <a:gd name="connsiteY4" fmla="*/ 373945 h 372301"/>
                <a:gd name="connsiteX5" fmla="*/ 0 w 570007"/>
                <a:gd name="connsiteY5" fmla="*/ 357127 h 372301"/>
                <a:gd name="connsiteX6" fmla="*/ 0 w 570007"/>
                <a:gd name="connsiteY6" fmla="*/ 16818 h 372301"/>
                <a:gd name="connsiteX7" fmla="*/ 16869 w 570007"/>
                <a:gd name="connsiteY7" fmla="*/ 0 h 372301"/>
                <a:gd name="connsiteX8" fmla="*/ 554319 w 570007"/>
                <a:gd name="connsiteY8" fmla="*/ 0 h 372301"/>
                <a:gd name="connsiteX9" fmla="*/ 571137 w 570007"/>
                <a:gd name="connsiteY9" fmla="*/ 16818 h 372301"/>
                <a:gd name="connsiteX10" fmla="*/ 553292 w 570007"/>
                <a:gd name="connsiteY10" fmla="*/ 294118 h 372301"/>
                <a:gd name="connsiteX11" fmla="*/ 553292 w 570007"/>
                <a:gd name="connsiteY11" fmla="*/ 26575 h 372301"/>
                <a:gd name="connsiteX12" fmla="*/ 540326 w 570007"/>
                <a:gd name="connsiteY12" fmla="*/ 15046 h 372301"/>
                <a:gd name="connsiteX13" fmla="*/ 30837 w 570007"/>
                <a:gd name="connsiteY13" fmla="*/ 15046 h 372301"/>
                <a:gd name="connsiteX14" fmla="*/ 17845 w 570007"/>
                <a:gd name="connsiteY14" fmla="*/ 26575 h 372301"/>
                <a:gd name="connsiteX15" fmla="*/ 17845 w 570007"/>
                <a:gd name="connsiteY15" fmla="*/ 293990 h 372301"/>
                <a:gd name="connsiteX16" fmla="*/ 30837 w 570007"/>
                <a:gd name="connsiteY16" fmla="*/ 305519 h 372301"/>
                <a:gd name="connsiteX17" fmla="*/ 540326 w 570007"/>
                <a:gd name="connsiteY17" fmla="*/ 305519 h 372301"/>
                <a:gd name="connsiteX18" fmla="*/ 553292 w 570007"/>
                <a:gd name="connsiteY18" fmla="*/ 293990 h 372301"/>
                <a:gd name="connsiteX19" fmla="*/ 315815 w 570007"/>
                <a:gd name="connsiteY19" fmla="*/ 338743 h 372301"/>
                <a:gd name="connsiteX20" fmla="*/ 292218 w 570007"/>
                <a:gd name="connsiteY20" fmla="*/ 315147 h 372301"/>
                <a:gd name="connsiteX21" fmla="*/ 268622 w 570007"/>
                <a:gd name="connsiteY21" fmla="*/ 338743 h 372301"/>
                <a:gd name="connsiteX22" fmla="*/ 292218 w 570007"/>
                <a:gd name="connsiteY22" fmla="*/ 362340 h 372301"/>
                <a:gd name="connsiteX23" fmla="*/ 292244 w 570007"/>
                <a:gd name="connsiteY23" fmla="*/ 362340 h 372301"/>
                <a:gd name="connsiteX24" fmla="*/ 315815 w 570007"/>
                <a:gd name="connsiteY24" fmla="*/ 338769 h 372301"/>
                <a:gd name="connsiteX25" fmla="*/ 315815 w 570007"/>
                <a:gd name="connsiteY25" fmla="*/ 338743 h 37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70007" h="372301">
                  <a:moveTo>
                    <a:pt x="571137" y="16818"/>
                  </a:moveTo>
                  <a:lnTo>
                    <a:pt x="571137" y="357127"/>
                  </a:lnTo>
                  <a:cubicBezTo>
                    <a:pt x="571152" y="366401"/>
                    <a:pt x="563645" y="373930"/>
                    <a:pt x="554370" y="373945"/>
                  </a:cubicBezTo>
                  <a:cubicBezTo>
                    <a:pt x="554352" y="373945"/>
                    <a:pt x="554337" y="373945"/>
                    <a:pt x="554319" y="373945"/>
                  </a:cubicBezTo>
                  <a:lnTo>
                    <a:pt x="16869" y="373945"/>
                  </a:lnTo>
                  <a:cubicBezTo>
                    <a:pt x="7567" y="373960"/>
                    <a:pt x="15" y="366430"/>
                    <a:pt x="0" y="357127"/>
                  </a:cubicBezTo>
                  <a:lnTo>
                    <a:pt x="0" y="16818"/>
                  </a:lnTo>
                  <a:cubicBezTo>
                    <a:pt x="28" y="7520"/>
                    <a:pt x="7572" y="0"/>
                    <a:pt x="16869" y="0"/>
                  </a:cubicBezTo>
                  <a:lnTo>
                    <a:pt x="554319" y="0"/>
                  </a:lnTo>
                  <a:cubicBezTo>
                    <a:pt x="563606" y="0"/>
                    <a:pt x="571137" y="7531"/>
                    <a:pt x="571137" y="16818"/>
                  </a:cubicBezTo>
                  <a:close/>
                  <a:moveTo>
                    <a:pt x="553292" y="294118"/>
                  </a:moveTo>
                  <a:lnTo>
                    <a:pt x="553292" y="26575"/>
                  </a:lnTo>
                  <a:cubicBezTo>
                    <a:pt x="552866" y="19824"/>
                    <a:pt x="547078" y="14681"/>
                    <a:pt x="540326" y="15046"/>
                  </a:cubicBezTo>
                  <a:lnTo>
                    <a:pt x="30837" y="15046"/>
                  </a:lnTo>
                  <a:cubicBezTo>
                    <a:pt x="24079" y="14679"/>
                    <a:pt x="18286" y="19822"/>
                    <a:pt x="17845" y="26575"/>
                  </a:cubicBezTo>
                  <a:lnTo>
                    <a:pt x="17845" y="293990"/>
                  </a:lnTo>
                  <a:cubicBezTo>
                    <a:pt x="18271" y="300751"/>
                    <a:pt x="24074" y="305899"/>
                    <a:pt x="30837" y="305519"/>
                  </a:cubicBezTo>
                  <a:lnTo>
                    <a:pt x="540326" y="305519"/>
                  </a:lnTo>
                  <a:cubicBezTo>
                    <a:pt x="547084" y="305899"/>
                    <a:pt x="552879" y="300745"/>
                    <a:pt x="553292" y="293990"/>
                  </a:cubicBezTo>
                  <a:close/>
                  <a:moveTo>
                    <a:pt x="315815" y="338743"/>
                  </a:moveTo>
                  <a:cubicBezTo>
                    <a:pt x="315815" y="325710"/>
                    <a:pt x="305249" y="315147"/>
                    <a:pt x="292218" y="315147"/>
                  </a:cubicBezTo>
                  <a:cubicBezTo>
                    <a:pt x="279185" y="315147"/>
                    <a:pt x="268622" y="325710"/>
                    <a:pt x="268622" y="338743"/>
                  </a:cubicBezTo>
                  <a:cubicBezTo>
                    <a:pt x="268622" y="351776"/>
                    <a:pt x="279188" y="362340"/>
                    <a:pt x="292218" y="362340"/>
                  </a:cubicBezTo>
                  <a:cubicBezTo>
                    <a:pt x="292226" y="362340"/>
                    <a:pt x="292237" y="362340"/>
                    <a:pt x="292244" y="362340"/>
                  </a:cubicBezTo>
                  <a:cubicBezTo>
                    <a:pt x="305262" y="362340"/>
                    <a:pt x="315815" y="351787"/>
                    <a:pt x="315815" y="338769"/>
                  </a:cubicBezTo>
                  <a:cubicBezTo>
                    <a:pt x="315815" y="338761"/>
                    <a:pt x="315815" y="338751"/>
                    <a:pt x="315815" y="338743"/>
                  </a:cubicBez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45" name="手繪多邊形: 圖案 144">
              <a:extLst>
                <a:ext uri="{FF2B5EF4-FFF2-40B4-BE49-F238E27FC236}">
                  <a16:creationId xmlns:a16="http://schemas.microsoft.com/office/drawing/2014/main" id="{45E6FE64-F68B-4792-8C0F-91C63A781403}"/>
                </a:ext>
              </a:extLst>
            </p:cNvPr>
            <p:cNvSpPr/>
            <p:nvPr/>
          </p:nvSpPr>
          <p:spPr>
            <a:xfrm>
              <a:off x="-1617128" y="4548185"/>
              <a:ext cx="318508" cy="19558"/>
            </a:xfrm>
            <a:custGeom>
              <a:avLst/>
              <a:gdLst>
                <a:gd name="connsiteX0" fmla="*/ 294093 w 292706"/>
                <a:gd name="connsiteY0" fmla="*/ 19103 h 17973"/>
                <a:gd name="connsiteX1" fmla="*/ 0 w 292706"/>
                <a:gd name="connsiteY1" fmla="*/ 19103 h 17973"/>
                <a:gd name="connsiteX2" fmla="*/ 58387 w 292706"/>
                <a:gd name="connsiteY2" fmla="*/ 0 h 17973"/>
                <a:gd name="connsiteX3" fmla="*/ 147046 w 292706"/>
                <a:gd name="connsiteY3" fmla="*/ 0 h 17973"/>
                <a:gd name="connsiteX4" fmla="*/ 235654 w 292706"/>
                <a:gd name="connsiteY4" fmla="*/ 0 h 17973"/>
                <a:gd name="connsiteX5" fmla="*/ 294093 w 292706"/>
                <a:gd name="connsiteY5" fmla="*/ 19103 h 1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2706" h="17973">
                  <a:moveTo>
                    <a:pt x="294093" y="19103"/>
                  </a:moveTo>
                  <a:lnTo>
                    <a:pt x="0" y="19103"/>
                  </a:lnTo>
                  <a:lnTo>
                    <a:pt x="58387" y="0"/>
                  </a:lnTo>
                  <a:lnTo>
                    <a:pt x="147046" y="0"/>
                  </a:lnTo>
                  <a:lnTo>
                    <a:pt x="235654" y="0"/>
                  </a:lnTo>
                  <a:lnTo>
                    <a:pt x="294093" y="19103"/>
                  </a:ln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46" name="手繪多邊形: 圖案 145">
              <a:extLst>
                <a:ext uri="{FF2B5EF4-FFF2-40B4-BE49-F238E27FC236}">
                  <a16:creationId xmlns:a16="http://schemas.microsoft.com/office/drawing/2014/main" id="{CF9E6AA1-8866-49F2-BBD6-3577D6AB5B3D}"/>
                </a:ext>
              </a:extLst>
            </p:cNvPr>
            <p:cNvSpPr/>
            <p:nvPr/>
          </p:nvSpPr>
          <p:spPr>
            <a:xfrm>
              <a:off x="-1553595" y="4494571"/>
              <a:ext cx="192782" cy="41910"/>
            </a:xfrm>
            <a:custGeom>
              <a:avLst/>
              <a:gdLst>
                <a:gd name="connsiteX0" fmla="*/ 0 w 177164"/>
                <a:gd name="connsiteY0" fmla="*/ 0 h 38513"/>
                <a:gd name="connsiteX1" fmla="*/ 177267 w 177164"/>
                <a:gd name="connsiteY1" fmla="*/ 0 h 38513"/>
                <a:gd name="connsiteX2" fmla="*/ 177267 w 177164"/>
                <a:gd name="connsiteY2" fmla="*/ 39978 h 38513"/>
                <a:gd name="connsiteX3" fmla="*/ 0 w 177164"/>
                <a:gd name="connsiteY3" fmla="*/ 39978 h 3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7164" h="38513">
                  <a:moveTo>
                    <a:pt x="0" y="0"/>
                  </a:moveTo>
                  <a:lnTo>
                    <a:pt x="177267" y="0"/>
                  </a:lnTo>
                  <a:lnTo>
                    <a:pt x="177267" y="39978"/>
                  </a:lnTo>
                  <a:lnTo>
                    <a:pt x="0" y="39978"/>
                  </a:ln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139" name="圖片 138">
            <a:extLst>
              <a:ext uri="{FF2B5EF4-FFF2-40B4-BE49-F238E27FC236}">
                <a16:creationId xmlns:a16="http://schemas.microsoft.com/office/drawing/2014/main" id="{3608114C-4692-B946-B8B8-9C735CBBC12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71312" y="3831169"/>
            <a:ext cx="1466588" cy="916618"/>
          </a:xfrm>
          <a:prstGeom prst="rect">
            <a:avLst/>
          </a:prstGeom>
        </p:spPr>
      </p:pic>
      <p:pic>
        <p:nvPicPr>
          <p:cNvPr id="140" name="圖片 139">
            <a:extLst>
              <a:ext uri="{FF2B5EF4-FFF2-40B4-BE49-F238E27FC236}">
                <a16:creationId xmlns:a16="http://schemas.microsoft.com/office/drawing/2014/main" id="{BA5F2AD7-B11C-4A41-921A-FBFC1A5E65B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664518" y="3800167"/>
            <a:ext cx="1466588" cy="91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526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154CC0A7-6A42-42E3-9C0A-E3984EF5A8D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51805" y="1742562"/>
            <a:ext cx="4422400" cy="879475"/>
          </a:xfrm>
        </p:spPr>
        <p:txBody>
          <a:bodyPr>
            <a:noAutofit/>
          </a:bodyPr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altLang="zh-TW" sz="34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Multiple Storage</a:t>
            </a:r>
          </a:p>
          <a:p>
            <a:pPr marL="0" indent="0" algn="ctr">
              <a:lnSpc>
                <a:spcPts val="4000"/>
              </a:lnSpc>
              <a:buNone/>
            </a:pPr>
            <a:endParaRPr lang="en-US" altLang="zh-TW" sz="34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0" indent="0" algn="ctr">
              <a:lnSpc>
                <a:spcPts val="4000"/>
              </a:lnSpc>
              <a:buNone/>
            </a:pPr>
            <a:r>
              <a:rPr lang="en-US" altLang="zh-TW" sz="34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Expansion Solutions</a:t>
            </a:r>
            <a:endParaRPr lang="zh-TW" altLang="en-US" sz="34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3953C93A-80AB-40F7-AF75-C049E3276E29}"/>
              </a:ext>
            </a:extLst>
          </p:cNvPr>
          <p:cNvCxnSpPr>
            <a:cxnSpLocks/>
          </p:cNvCxnSpPr>
          <p:nvPr/>
        </p:nvCxnSpPr>
        <p:spPr>
          <a:xfrm>
            <a:off x="810312" y="2668694"/>
            <a:ext cx="3203786" cy="0"/>
          </a:xfrm>
          <a:prstGeom prst="line">
            <a:avLst/>
          </a:prstGeom>
          <a:ln w="25400">
            <a:solidFill>
              <a:srgbClr val="A3FB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663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矩形: 圓角 131">
            <a:extLst>
              <a:ext uri="{FF2B5EF4-FFF2-40B4-BE49-F238E27FC236}">
                <a16:creationId xmlns:a16="http://schemas.microsoft.com/office/drawing/2014/main" id="{EE641771-3ADE-48BB-9345-947382BF5EDB}"/>
              </a:ext>
            </a:extLst>
          </p:cNvPr>
          <p:cNvSpPr/>
          <p:nvPr/>
        </p:nvSpPr>
        <p:spPr>
          <a:xfrm>
            <a:off x="1564342" y="1636171"/>
            <a:ext cx="2641532" cy="243677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BBA9C98-1500-4E84-89B3-949AEEFB2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7981"/>
            <a:ext cx="9144000" cy="1033922"/>
          </a:xfrm>
        </p:spPr>
        <p:txBody>
          <a:bodyPr>
            <a:normAutofit/>
          </a:bodyPr>
          <a:lstStyle/>
          <a:p>
            <a:r>
              <a:rPr lang="en-US" altLang="zh-TW" sz="2600">
                <a:latin typeface="+mn-lt"/>
                <a:ea typeface="+mn-ea"/>
                <a:cs typeface="+mn-ea"/>
                <a:sym typeface="+mn-lt"/>
              </a:rPr>
              <a:t>Advanced 8-core 2.5</a:t>
            </a:r>
            <a:r>
              <a:rPr lang="en" altLang="zh-TW" sz="2600">
                <a:latin typeface="+mn-lt"/>
                <a:ea typeface="+mn-ea"/>
                <a:cs typeface="+mn-ea"/>
                <a:sym typeface="+mn-lt"/>
              </a:rPr>
              <a:t>GHz SoC with integrated 4K video graphics and multiple I/O lanes</a:t>
            </a:r>
            <a:endParaRPr lang="zh-TW" altLang="en-US" sz="260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43" name="群組 142">
            <a:extLst>
              <a:ext uri="{FF2B5EF4-FFF2-40B4-BE49-F238E27FC236}">
                <a16:creationId xmlns:a16="http://schemas.microsoft.com/office/drawing/2014/main" id="{63E2C05E-D265-4352-90F9-8BCD68C68133}"/>
              </a:ext>
            </a:extLst>
          </p:cNvPr>
          <p:cNvGrpSpPr/>
          <p:nvPr/>
        </p:nvGrpSpPr>
        <p:grpSpPr>
          <a:xfrm rot="10800000">
            <a:off x="2490643" y="3810989"/>
            <a:ext cx="425180" cy="351670"/>
            <a:chOff x="8570583" y="2273345"/>
            <a:chExt cx="425180" cy="348267"/>
          </a:xfrm>
        </p:grpSpPr>
        <p:cxnSp>
          <p:nvCxnSpPr>
            <p:cNvPr id="144" name="直線單箭頭接點 65">
              <a:extLst>
                <a:ext uri="{FF2B5EF4-FFF2-40B4-BE49-F238E27FC236}">
                  <a16:creationId xmlns:a16="http://schemas.microsoft.com/office/drawing/2014/main" id="{D889792C-72B4-4053-B2FA-549B8ABBEEF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995763" y="2273345"/>
              <a:ext cx="0" cy="348267"/>
            </a:xfrm>
            <a:prstGeom prst="straightConnector1">
              <a:avLst/>
            </a:prstGeom>
            <a:ln w="10160">
              <a:solidFill>
                <a:schemeClr val="tx1">
                  <a:lumMod val="85000"/>
                  <a:lumOff val="15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線單箭頭接點 68">
              <a:extLst>
                <a:ext uri="{FF2B5EF4-FFF2-40B4-BE49-F238E27FC236}">
                  <a16:creationId xmlns:a16="http://schemas.microsoft.com/office/drawing/2014/main" id="{6B3A8A7C-DB0A-4F1B-B578-1F05D2F1358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570583" y="2273345"/>
              <a:ext cx="0" cy="348267"/>
            </a:xfrm>
            <a:prstGeom prst="straightConnector1">
              <a:avLst/>
            </a:prstGeom>
            <a:ln w="10160">
              <a:solidFill>
                <a:schemeClr val="tx1">
                  <a:lumMod val="85000"/>
                  <a:lumOff val="15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直線單箭頭接點 84">
              <a:extLst>
                <a:ext uri="{FF2B5EF4-FFF2-40B4-BE49-F238E27FC236}">
                  <a16:creationId xmlns:a16="http://schemas.microsoft.com/office/drawing/2014/main" id="{716D962D-F7EB-4C4F-A1E4-3C3AE273381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780516" y="2273345"/>
              <a:ext cx="0" cy="348267"/>
            </a:xfrm>
            <a:prstGeom prst="straightConnector1">
              <a:avLst/>
            </a:prstGeom>
            <a:ln w="10160">
              <a:solidFill>
                <a:schemeClr val="tx1">
                  <a:lumMod val="85000"/>
                  <a:lumOff val="15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8" name="直線單箭頭接點 65">
            <a:extLst>
              <a:ext uri="{FF2B5EF4-FFF2-40B4-BE49-F238E27FC236}">
                <a16:creationId xmlns:a16="http://schemas.microsoft.com/office/drawing/2014/main" id="{0DFCC19F-09E9-4EAD-BF85-3DB3F5862852}"/>
              </a:ext>
            </a:extLst>
          </p:cNvPr>
          <p:cNvCxnSpPr>
            <a:cxnSpLocks/>
          </p:cNvCxnSpPr>
          <p:nvPr/>
        </p:nvCxnSpPr>
        <p:spPr bwMode="auto">
          <a:xfrm rot="10800000">
            <a:off x="3133003" y="3807475"/>
            <a:ext cx="0" cy="351670"/>
          </a:xfrm>
          <a:prstGeom prst="straightConnector1">
            <a:avLst/>
          </a:prstGeom>
          <a:ln w="10160">
            <a:solidFill>
              <a:schemeClr val="tx1">
                <a:lumMod val="85000"/>
                <a:lumOff val="1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線單箭頭接點 68">
            <a:extLst>
              <a:ext uri="{FF2B5EF4-FFF2-40B4-BE49-F238E27FC236}">
                <a16:creationId xmlns:a16="http://schemas.microsoft.com/office/drawing/2014/main" id="{CF37ADB4-13CE-4082-9981-4D93A696C27E}"/>
              </a:ext>
            </a:extLst>
          </p:cNvPr>
          <p:cNvCxnSpPr>
            <a:cxnSpLocks/>
          </p:cNvCxnSpPr>
          <p:nvPr/>
        </p:nvCxnSpPr>
        <p:spPr bwMode="auto">
          <a:xfrm rot="10800000">
            <a:off x="3673607" y="3807475"/>
            <a:ext cx="0" cy="351670"/>
          </a:xfrm>
          <a:prstGeom prst="straightConnector1">
            <a:avLst/>
          </a:prstGeom>
          <a:ln w="10160">
            <a:solidFill>
              <a:schemeClr val="tx1">
                <a:lumMod val="85000"/>
                <a:lumOff val="1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線單箭頭接點 84">
            <a:extLst>
              <a:ext uri="{FF2B5EF4-FFF2-40B4-BE49-F238E27FC236}">
                <a16:creationId xmlns:a16="http://schemas.microsoft.com/office/drawing/2014/main" id="{4C21FEF4-0B7E-4705-BFDA-FFAE56A86737}"/>
              </a:ext>
            </a:extLst>
          </p:cNvPr>
          <p:cNvCxnSpPr>
            <a:cxnSpLocks/>
          </p:cNvCxnSpPr>
          <p:nvPr/>
        </p:nvCxnSpPr>
        <p:spPr bwMode="auto">
          <a:xfrm rot="10800000">
            <a:off x="3364125" y="3807475"/>
            <a:ext cx="0" cy="351670"/>
          </a:xfrm>
          <a:prstGeom prst="straightConnector1">
            <a:avLst/>
          </a:prstGeom>
          <a:ln w="10160">
            <a:solidFill>
              <a:schemeClr val="tx1">
                <a:lumMod val="85000"/>
                <a:lumOff val="1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方塊 2">
            <a:extLst>
              <a:ext uri="{FF2B5EF4-FFF2-40B4-BE49-F238E27FC236}">
                <a16:creationId xmlns:a16="http://schemas.microsoft.com/office/drawing/2014/main" id="{00EAEA5F-54AC-4AF0-8FEF-25309B8B5745}"/>
              </a:ext>
            </a:extLst>
          </p:cNvPr>
          <p:cNvSpPr txBox="1"/>
          <p:nvPr/>
        </p:nvSpPr>
        <p:spPr>
          <a:xfrm>
            <a:off x="5072039" y="4614074"/>
            <a:ext cx="3301219" cy="3154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8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Reference: https://</a:t>
            </a:r>
            <a:r>
              <a:rPr lang="en-US" altLang="zh-TW" sz="800" err="1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www.anandtech.com</a:t>
            </a:r>
            <a:r>
              <a:rPr lang="en-US" altLang="zh-TW" sz="8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/show/13388/zhaoxin-shows-x86-compatible-kaixian-kx6000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1779EBF-9CB2-4F70-9C5B-E2CBA184A6F7}"/>
              </a:ext>
            </a:extLst>
          </p:cNvPr>
          <p:cNvSpPr txBox="1"/>
          <p:nvPr/>
        </p:nvSpPr>
        <p:spPr>
          <a:xfrm>
            <a:off x="5581200" y="1221387"/>
            <a:ext cx="3231461" cy="34309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57175" indent="-257175">
              <a:lnSpc>
                <a:spcPts val="2200"/>
              </a:lnSpc>
              <a:spcBef>
                <a:spcPts val="1125"/>
              </a:spcBef>
              <a:buFont typeface="Arial" panose="020B0604020202020204" pitchFamily="34" charset="0"/>
              <a:buChar char="•"/>
            </a:pPr>
            <a:r>
              <a:rPr lang="en-US" altLang="zh-TW" sz="1600">
                <a:latin typeface="+mn-lt"/>
                <a:ea typeface="+mn-ea"/>
                <a:cs typeface="+mn-ea"/>
                <a:sym typeface="+mn-lt"/>
              </a:rPr>
              <a:t>The </a:t>
            </a:r>
            <a:r>
              <a:rPr lang="en-US" altLang="zh-TW" sz="1600" err="1">
                <a:latin typeface="+mn-lt"/>
                <a:ea typeface="+mn-ea"/>
                <a:cs typeface="+mn-ea"/>
                <a:sym typeface="+mn-lt"/>
              </a:rPr>
              <a:t>Zhaoxin</a:t>
            </a:r>
            <a:r>
              <a:rPr lang="en-US" altLang="zh-TW" sz="1600">
                <a:latin typeface="+mn-lt"/>
                <a:ea typeface="+mn-ea"/>
                <a:cs typeface="+mn-ea"/>
                <a:sym typeface="+mn-lt"/>
              </a:rPr>
              <a:t> 8C/8T </a:t>
            </a:r>
            <a:r>
              <a:rPr lang="en" altLang="zh-TW" sz="1600">
                <a:latin typeface="+mn-lt"/>
                <a:ea typeface="+mn-ea"/>
                <a:cs typeface="+mn-ea"/>
                <a:sym typeface="+mn-lt"/>
              </a:rPr>
              <a:t>KX-U6580</a:t>
            </a:r>
            <a:r>
              <a:rPr lang="zh-TW" altLang="en-US" sz="16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600">
                <a:latin typeface="+mn-lt"/>
                <a:ea typeface="+mn-ea"/>
                <a:cs typeface="+mn-ea"/>
                <a:sym typeface="+mn-lt"/>
              </a:rPr>
              <a:t>has lower latency while running multi-task application.</a:t>
            </a:r>
            <a:r>
              <a:rPr lang="zh-TW" altLang="en-US" sz="1600">
                <a:latin typeface="+mn-lt"/>
                <a:ea typeface="+mn-ea"/>
                <a:cs typeface="+mn-ea"/>
                <a:sym typeface="+mn-lt"/>
              </a:rPr>
              <a:t>
</a:t>
            </a:r>
            <a:r>
              <a:rPr lang="en-US" altLang="zh-TW" sz="1600">
                <a:latin typeface="+mn-lt"/>
                <a:ea typeface="+mn-ea"/>
                <a:cs typeface="+mn-ea"/>
                <a:sym typeface="+mn-lt"/>
              </a:rPr>
              <a:t>Multi-core graphic processing unit to provide 4K video transcoding and HDMI output with HDMI 2.0.</a:t>
            </a:r>
            <a:r>
              <a:rPr lang="zh-TW" altLang="en-US" sz="1600">
                <a:latin typeface="+mn-lt"/>
                <a:ea typeface="+mn-ea"/>
                <a:cs typeface="+mn-ea"/>
                <a:sym typeface="+mn-lt"/>
              </a:rPr>
              <a:t>
</a:t>
            </a:r>
            <a:r>
              <a:rPr lang="en-US" altLang="zh-TW" sz="1600">
                <a:latin typeface="+mn-lt"/>
                <a:ea typeface="+mn-ea"/>
                <a:cs typeface="+mn-ea"/>
                <a:sym typeface="+mn-lt"/>
              </a:rPr>
              <a:t>8-core CPU suited for multiple virtual machines (VM) with the </a:t>
            </a:r>
            <a:r>
              <a:rPr lang="en" altLang="zh-TW" sz="1600">
                <a:latin typeface="+mn-lt"/>
                <a:ea typeface="+mn-ea"/>
                <a:cs typeface="+mn-ea"/>
                <a:sym typeface="+mn-lt"/>
              </a:rPr>
              <a:t>VT-x </a:t>
            </a:r>
            <a:r>
              <a:rPr lang="en-US" altLang="zh-TW" sz="1600">
                <a:latin typeface="+mn-lt"/>
                <a:ea typeface="+mn-ea"/>
                <a:cs typeface="+mn-ea"/>
                <a:sym typeface="+mn-lt"/>
              </a:rPr>
              <a:t>and </a:t>
            </a:r>
            <a:r>
              <a:rPr lang="en" altLang="zh-TW" sz="1600">
                <a:latin typeface="+mn-lt"/>
                <a:ea typeface="+mn-ea"/>
                <a:cs typeface="+mn-ea"/>
                <a:sym typeface="+mn-lt"/>
              </a:rPr>
              <a:t>IO </a:t>
            </a:r>
            <a:r>
              <a:rPr lang="en-US" altLang="zh-TW" sz="1600">
                <a:latin typeface="+mn-lt"/>
                <a:ea typeface="+mn-ea"/>
                <a:cs typeface="+mn-ea"/>
                <a:sym typeface="+mn-lt"/>
              </a:rPr>
              <a:t>virtualization support</a:t>
            </a:r>
          </a:p>
        </p:txBody>
      </p:sp>
      <p:cxnSp>
        <p:nvCxnSpPr>
          <p:cNvPr id="8" name="直線單箭頭接點 6">
            <a:extLst>
              <a:ext uri="{FF2B5EF4-FFF2-40B4-BE49-F238E27FC236}">
                <a16:creationId xmlns:a16="http://schemas.microsoft.com/office/drawing/2014/main" id="{39E57919-4A2E-424D-9FA4-5AB44DEDF0CE}"/>
              </a:ext>
            </a:extLst>
          </p:cNvPr>
          <p:cNvCxnSpPr/>
          <p:nvPr/>
        </p:nvCxnSpPr>
        <p:spPr>
          <a:xfrm>
            <a:off x="4169234" y="2060382"/>
            <a:ext cx="556905" cy="1"/>
          </a:xfrm>
          <a:prstGeom prst="straightConnector1">
            <a:avLst/>
          </a:prstGeom>
          <a:ln w="11049">
            <a:solidFill>
              <a:schemeClr val="tx1">
                <a:lumMod val="85000"/>
                <a:lumOff val="1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7">
            <a:extLst>
              <a:ext uri="{FF2B5EF4-FFF2-40B4-BE49-F238E27FC236}">
                <a16:creationId xmlns:a16="http://schemas.microsoft.com/office/drawing/2014/main" id="{38AC1BA7-D2F7-4E91-AE42-A4E7087FAAE9}"/>
              </a:ext>
            </a:extLst>
          </p:cNvPr>
          <p:cNvCxnSpPr/>
          <p:nvPr/>
        </p:nvCxnSpPr>
        <p:spPr>
          <a:xfrm>
            <a:off x="4169233" y="2227063"/>
            <a:ext cx="564146" cy="0"/>
          </a:xfrm>
          <a:prstGeom prst="straightConnector1">
            <a:avLst/>
          </a:prstGeom>
          <a:ln w="11049">
            <a:solidFill>
              <a:schemeClr val="tx1">
                <a:lumMod val="85000"/>
                <a:lumOff val="1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43">
            <a:extLst>
              <a:ext uri="{FF2B5EF4-FFF2-40B4-BE49-F238E27FC236}">
                <a16:creationId xmlns:a16="http://schemas.microsoft.com/office/drawing/2014/main" id="{E74FFA9A-0ECB-4713-BCED-C1B721251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898" y="1907211"/>
            <a:ext cx="569620" cy="1789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TW" sz="563">
                <a:latin typeface="+mn-lt"/>
                <a:ea typeface="+mn-ea"/>
                <a:cs typeface="+mn-ea"/>
                <a:sym typeface="+mn-lt"/>
              </a:rPr>
              <a:t>DDR4</a:t>
            </a:r>
            <a:endParaRPr lang="zh-TW" altLang="en-US" sz="563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文字方塊 43">
            <a:extLst>
              <a:ext uri="{FF2B5EF4-FFF2-40B4-BE49-F238E27FC236}">
                <a16:creationId xmlns:a16="http://schemas.microsoft.com/office/drawing/2014/main" id="{1D5C3E20-4C8F-4CC9-B75B-A2DD8C6F1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3856" y="2084100"/>
            <a:ext cx="514489" cy="1789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TW" sz="563">
                <a:latin typeface="+mn-lt"/>
                <a:ea typeface="+mn-ea"/>
                <a:cs typeface="+mn-ea"/>
                <a:sym typeface="+mn-lt"/>
              </a:rPr>
              <a:t>DDR4</a:t>
            </a:r>
            <a:endParaRPr lang="zh-TW" altLang="en-US" sz="563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" name="文字方塊 48">
            <a:extLst>
              <a:ext uri="{FF2B5EF4-FFF2-40B4-BE49-F238E27FC236}">
                <a16:creationId xmlns:a16="http://schemas.microsoft.com/office/drawing/2014/main" id="{F99A9B03-33FA-4FE2-81F4-8C1147172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2069" y="2474005"/>
            <a:ext cx="723425" cy="1789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563">
                <a:latin typeface="+mn-lt"/>
                <a:ea typeface="+mn-ea"/>
                <a:cs typeface="+mn-ea"/>
                <a:sym typeface="+mn-lt"/>
              </a:rPr>
              <a:t>HD Audio</a:t>
            </a:r>
            <a:endParaRPr lang="zh-TW" altLang="en-US" sz="563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5" name="直線單箭頭接點 34">
            <a:extLst>
              <a:ext uri="{FF2B5EF4-FFF2-40B4-BE49-F238E27FC236}">
                <a16:creationId xmlns:a16="http://schemas.microsoft.com/office/drawing/2014/main" id="{24972079-58C5-45F9-B169-1E58FB3095AC}"/>
              </a:ext>
            </a:extLst>
          </p:cNvPr>
          <p:cNvCxnSpPr>
            <a:cxnSpLocks/>
          </p:cNvCxnSpPr>
          <p:nvPr/>
        </p:nvCxnSpPr>
        <p:spPr>
          <a:xfrm>
            <a:off x="1499755" y="2688365"/>
            <a:ext cx="593081" cy="741"/>
          </a:xfrm>
          <a:prstGeom prst="straightConnector1">
            <a:avLst/>
          </a:prstGeom>
          <a:ln w="11049">
            <a:solidFill>
              <a:schemeClr val="tx1">
                <a:lumMod val="85000"/>
                <a:lumOff val="1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48">
            <a:extLst>
              <a:ext uri="{FF2B5EF4-FFF2-40B4-BE49-F238E27FC236}">
                <a16:creationId xmlns:a16="http://schemas.microsoft.com/office/drawing/2014/main" id="{DC8916F6-4750-4C60-B067-5212BCE35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1845" y="2873374"/>
            <a:ext cx="376098" cy="1789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563">
                <a:latin typeface="+mn-lt"/>
                <a:ea typeface="+mn-ea"/>
                <a:cs typeface="+mn-ea"/>
                <a:sym typeface="+mn-lt"/>
              </a:rPr>
              <a:t>SPI</a:t>
            </a:r>
            <a:endParaRPr lang="zh-TW" altLang="en-US" sz="563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7" name="直線單箭頭接點 52">
            <a:extLst>
              <a:ext uri="{FF2B5EF4-FFF2-40B4-BE49-F238E27FC236}">
                <a16:creationId xmlns:a16="http://schemas.microsoft.com/office/drawing/2014/main" id="{EB4080CE-92E9-4C3A-9DA3-0BEFB75A628B}"/>
              </a:ext>
            </a:extLst>
          </p:cNvPr>
          <p:cNvCxnSpPr/>
          <p:nvPr/>
        </p:nvCxnSpPr>
        <p:spPr>
          <a:xfrm>
            <a:off x="4174524" y="3017381"/>
            <a:ext cx="564146" cy="0"/>
          </a:xfrm>
          <a:prstGeom prst="straightConnector1">
            <a:avLst/>
          </a:prstGeom>
          <a:ln w="11049">
            <a:solidFill>
              <a:schemeClr val="tx1">
                <a:lumMod val="85000"/>
                <a:lumOff val="1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48">
            <a:extLst>
              <a:ext uri="{FF2B5EF4-FFF2-40B4-BE49-F238E27FC236}">
                <a16:creationId xmlns:a16="http://schemas.microsoft.com/office/drawing/2014/main" id="{17735E0E-AE6B-4435-9324-CA004518F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7871" y="2350641"/>
            <a:ext cx="738143" cy="1789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TW" sz="563">
                <a:latin typeface="+mn-lt"/>
                <a:ea typeface="+mn-ea"/>
                <a:cs typeface="+mn-ea"/>
                <a:sym typeface="+mn-lt"/>
              </a:rPr>
              <a:t>LPC</a:t>
            </a:r>
            <a:endParaRPr lang="zh-TW" altLang="en-US" sz="563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9" name="直線單箭頭接點 62">
            <a:extLst>
              <a:ext uri="{FF2B5EF4-FFF2-40B4-BE49-F238E27FC236}">
                <a16:creationId xmlns:a16="http://schemas.microsoft.com/office/drawing/2014/main" id="{FFFBE15E-D3E5-40E4-AD0B-A562ACD4AC12}"/>
              </a:ext>
            </a:extLst>
          </p:cNvPr>
          <p:cNvCxnSpPr/>
          <p:nvPr/>
        </p:nvCxnSpPr>
        <p:spPr>
          <a:xfrm>
            <a:off x="4172858" y="2508778"/>
            <a:ext cx="564146" cy="0"/>
          </a:xfrm>
          <a:prstGeom prst="straightConnector1">
            <a:avLst/>
          </a:prstGeom>
          <a:ln w="11049">
            <a:solidFill>
              <a:schemeClr val="tx1">
                <a:lumMod val="85000"/>
                <a:lumOff val="1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9" descr="https://upload.wikimedia.org/wikipedia/commons/thumb/e/e2/HDMI_Logo.svg/2000px-HDMI_Logo.svg.png">
            <a:extLst>
              <a:ext uri="{FF2B5EF4-FFF2-40B4-BE49-F238E27FC236}">
                <a16:creationId xmlns:a16="http://schemas.microsoft.com/office/drawing/2014/main" id="{FFA78962-3D59-4423-A52A-0F7D5270B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8610" y="1457307"/>
            <a:ext cx="542633" cy="100649"/>
          </a:xfrm>
          <a:prstGeom prst="rect">
            <a:avLst/>
          </a:prstGeom>
          <a:noFill/>
        </p:spPr>
      </p:pic>
      <p:sp>
        <p:nvSpPr>
          <p:cNvPr id="21" name="文字方塊 38">
            <a:extLst>
              <a:ext uri="{FF2B5EF4-FFF2-40B4-BE49-F238E27FC236}">
                <a16:creationId xmlns:a16="http://schemas.microsoft.com/office/drawing/2014/main" id="{6366DBED-BECB-416E-8A86-0F5AF35B9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0365" y="1781513"/>
            <a:ext cx="561886" cy="1789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563">
                <a:latin typeface="+mn-lt"/>
                <a:ea typeface="+mn-ea"/>
                <a:cs typeface="+mn-ea"/>
                <a:sym typeface="+mn-lt"/>
              </a:rPr>
              <a:t>HDMI2.0</a:t>
            </a:r>
            <a:endParaRPr lang="zh-TW" altLang="en-US" sz="563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3" name="Picture 11" descr="https://upload.wikimedia.org/wikipedia/commons/thumb/b/bf/DisplayPort.svg/2000px-DisplayPort.svg.png">
            <a:extLst>
              <a:ext uri="{FF2B5EF4-FFF2-40B4-BE49-F238E27FC236}">
                <a16:creationId xmlns:a16="http://schemas.microsoft.com/office/drawing/2014/main" id="{6769F97A-692F-4E4A-B2BF-2ADEE810E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9371" y="1433819"/>
            <a:ext cx="616537" cy="107422"/>
          </a:xfrm>
          <a:prstGeom prst="rect">
            <a:avLst/>
          </a:prstGeom>
          <a:noFill/>
        </p:spPr>
      </p:pic>
      <p:sp>
        <p:nvSpPr>
          <p:cNvPr id="24" name="文字方塊 38">
            <a:extLst>
              <a:ext uri="{FF2B5EF4-FFF2-40B4-BE49-F238E27FC236}">
                <a16:creationId xmlns:a16="http://schemas.microsoft.com/office/drawing/2014/main" id="{1AE68F5C-442C-433B-8B7F-A9DC8914F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3478" y="1776177"/>
            <a:ext cx="683301" cy="1789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r"/>
            <a:r>
              <a:rPr lang="en-US" altLang="zh-TW" sz="563">
                <a:latin typeface="+mn-lt"/>
                <a:ea typeface="+mn-ea"/>
                <a:cs typeface="+mn-ea"/>
                <a:sym typeface="+mn-lt"/>
              </a:rPr>
              <a:t>DisplayPort</a:t>
            </a:r>
            <a:endParaRPr lang="zh-TW" altLang="en-US" sz="563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6" name="Picture 3" descr="Q:\Market_2014 July\DDR4_UDIMM.png">
            <a:extLst>
              <a:ext uri="{FF2B5EF4-FFF2-40B4-BE49-F238E27FC236}">
                <a16:creationId xmlns:a16="http://schemas.microsoft.com/office/drawing/2014/main" id="{870B11DD-BBA6-4A9C-968E-F7FC147FE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49949" y="1947270"/>
            <a:ext cx="721880" cy="201297"/>
          </a:xfrm>
          <a:prstGeom prst="rect">
            <a:avLst/>
          </a:prstGeom>
          <a:noFill/>
          <a:effectLst>
            <a:outerShdw blurRad="190500" dist="63500" dir="6000000" algn="t" rotWithShape="0">
              <a:prstClr val="black">
                <a:alpha val="29000"/>
              </a:prstClr>
            </a:outerShdw>
          </a:effectLst>
        </p:spPr>
      </p:pic>
      <p:pic>
        <p:nvPicPr>
          <p:cNvPr id="27" name="Picture 3" descr="Q:\Market_2014 July\DDR4_UDIMM.png">
            <a:extLst>
              <a:ext uri="{FF2B5EF4-FFF2-40B4-BE49-F238E27FC236}">
                <a16:creationId xmlns:a16="http://schemas.microsoft.com/office/drawing/2014/main" id="{1464EE4E-AF4E-4FCE-985E-08D7D5CD9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35746" y="2115017"/>
            <a:ext cx="721880" cy="201297"/>
          </a:xfrm>
          <a:prstGeom prst="rect">
            <a:avLst/>
          </a:prstGeom>
          <a:noFill/>
          <a:effectLst>
            <a:outerShdw blurRad="190500" dist="63500" dir="6000000" algn="t" rotWithShape="0">
              <a:prstClr val="black">
                <a:alpha val="29000"/>
              </a:prstClr>
            </a:outerShdw>
          </a:effectLst>
        </p:spPr>
      </p:pic>
      <p:sp>
        <p:nvSpPr>
          <p:cNvPr id="32" name="文字方塊 43">
            <a:extLst>
              <a:ext uri="{FF2B5EF4-FFF2-40B4-BE49-F238E27FC236}">
                <a16:creationId xmlns:a16="http://schemas.microsoft.com/office/drawing/2014/main" id="{A39E9844-699B-41BC-B9DF-863700068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9304" y="2000311"/>
            <a:ext cx="464534" cy="1789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563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563" err="1">
                <a:latin typeface="+mn-lt"/>
                <a:ea typeface="+mn-ea"/>
                <a:cs typeface="+mn-ea"/>
                <a:sym typeface="+mn-lt"/>
              </a:rPr>
              <a:t>PCIe</a:t>
            </a:r>
            <a:r>
              <a:rPr lang="en-US" altLang="zh-TW" sz="563">
                <a:latin typeface="+mn-lt"/>
                <a:ea typeface="+mn-ea"/>
                <a:cs typeface="+mn-ea"/>
                <a:sym typeface="+mn-lt"/>
              </a:rPr>
              <a:t> x8</a:t>
            </a:r>
            <a:endParaRPr lang="zh-TW" altLang="en-US" sz="563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33" name="直線單箭頭接點 82">
            <a:extLst>
              <a:ext uri="{FF2B5EF4-FFF2-40B4-BE49-F238E27FC236}">
                <a16:creationId xmlns:a16="http://schemas.microsoft.com/office/drawing/2014/main" id="{080E858A-AFE6-40F9-B408-B808FAAEB02F}"/>
              </a:ext>
            </a:extLst>
          </p:cNvPr>
          <p:cNvCxnSpPr/>
          <p:nvPr/>
        </p:nvCxnSpPr>
        <p:spPr>
          <a:xfrm>
            <a:off x="1515351" y="2187803"/>
            <a:ext cx="564146" cy="0"/>
          </a:xfrm>
          <a:prstGeom prst="straightConnector1">
            <a:avLst/>
          </a:prstGeom>
          <a:ln w="11049">
            <a:solidFill>
              <a:schemeClr val="tx1">
                <a:lumMod val="85000"/>
                <a:lumOff val="1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字方塊 38">
            <a:extLst>
              <a:ext uri="{FF2B5EF4-FFF2-40B4-BE49-F238E27FC236}">
                <a16:creationId xmlns:a16="http://schemas.microsoft.com/office/drawing/2014/main" id="{B073639B-BF31-416C-9A22-FC03828A1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7996" y="1781514"/>
            <a:ext cx="427792" cy="1789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563">
                <a:latin typeface="+mn-lt"/>
                <a:ea typeface="+mn-ea"/>
                <a:cs typeface="+mn-ea"/>
                <a:sym typeface="+mn-lt"/>
              </a:rPr>
              <a:t>VGA</a:t>
            </a:r>
            <a:endParaRPr lang="zh-TW" altLang="en-US" sz="563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26" name="群組 125">
            <a:extLst>
              <a:ext uri="{FF2B5EF4-FFF2-40B4-BE49-F238E27FC236}">
                <a16:creationId xmlns:a16="http://schemas.microsoft.com/office/drawing/2014/main" id="{0758F111-D644-4482-9002-F57EC5EB939E}"/>
              </a:ext>
            </a:extLst>
          </p:cNvPr>
          <p:cNvGrpSpPr/>
          <p:nvPr/>
        </p:nvGrpSpPr>
        <p:grpSpPr>
          <a:xfrm>
            <a:off x="2365194" y="1585411"/>
            <a:ext cx="1747101" cy="351670"/>
            <a:chOff x="7248662" y="2273345"/>
            <a:chExt cx="1747101" cy="348267"/>
          </a:xfrm>
        </p:grpSpPr>
        <p:cxnSp>
          <p:nvCxnSpPr>
            <p:cNvPr id="22" name="直線單箭頭接點 65">
              <a:extLst>
                <a:ext uri="{FF2B5EF4-FFF2-40B4-BE49-F238E27FC236}">
                  <a16:creationId xmlns:a16="http://schemas.microsoft.com/office/drawing/2014/main" id="{86B74833-28DD-47B6-90D7-11D46E7F22D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995763" y="2273345"/>
              <a:ext cx="0" cy="348267"/>
            </a:xfrm>
            <a:prstGeom prst="straightConnector1">
              <a:avLst/>
            </a:prstGeom>
            <a:ln w="10160">
              <a:solidFill>
                <a:schemeClr val="tx1">
                  <a:lumMod val="85000"/>
                  <a:lumOff val="15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單箭頭接點 68">
              <a:extLst>
                <a:ext uri="{FF2B5EF4-FFF2-40B4-BE49-F238E27FC236}">
                  <a16:creationId xmlns:a16="http://schemas.microsoft.com/office/drawing/2014/main" id="{81A59C97-87C4-4586-8CC9-C88AE4DD8FD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48662" y="2273345"/>
              <a:ext cx="0" cy="348267"/>
            </a:xfrm>
            <a:prstGeom prst="straightConnector1">
              <a:avLst/>
            </a:prstGeom>
            <a:ln w="10160">
              <a:solidFill>
                <a:schemeClr val="tx1">
                  <a:lumMod val="85000"/>
                  <a:lumOff val="15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單箭頭接點 84">
              <a:extLst>
                <a:ext uri="{FF2B5EF4-FFF2-40B4-BE49-F238E27FC236}">
                  <a16:creationId xmlns:a16="http://schemas.microsoft.com/office/drawing/2014/main" id="{E126A995-2C7F-4097-A49E-9F40DBC8779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122213" y="2273345"/>
              <a:ext cx="0" cy="348267"/>
            </a:xfrm>
            <a:prstGeom prst="straightConnector1">
              <a:avLst/>
            </a:prstGeom>
            <a:ln w="10160">
              <a:solidFill>
                <a:schemeClr val="tx1">
                  <a:lumMod val="85000"/>
                  <a:lumOff val="15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6" name="直線單箭頭接點 100">
            <a:extLst>
              <a:ext uri="{FF2B5EF4-FFF2-40B4-BE49-F238E27FC236}">
                <a16:creationId xmlns:a16="http://schemas.microsoft.com/office/drawing/2014/main" id="{5BCA6315-B4BD-49F6-9569-CECF88B77F8A}"/>
              </a:ext>
            </a:extLst>
          </p:cNvPr>
          <p:cNvCxnSpPr>
            <a:cxnSpLocks/>
            <a:endCxn id="162" idx="1"/>
          </p:cNvCxnSpPr>
          <p:nvPr/>
        </p:nvCxnSpPr>
        <p:spPr bwMode="auto">
          <a:xfrm flipV="1">
            <a:off x="947306" y="2683889"/>
            <a:ext cx="147308" cy="7346"/>
          </a:xfrm>
          <a:prstGeom prst="straightConnector1">
            <a:avLst/>
          </a:prstGeom>
          <a:ln w="11049" cap="rnd">
            <a:solidFill>
              <a:schemeClr val="bg2">
                <a:lumMod val="2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線單箭頭接點 101">
            <a:extLst>
              <a:ext uri="{FF2B5EF4-FFF2-40B4-BE49-F238E27FC236}">
                <a16:creationId xmlns:a16="http://schemas.microsoft.com/office/drawing/2014/main" id="{F36CF9D4-25AC-4F0A-BBA3-AB4700D43D4C}"/>
              </a:ext>
            </a:extLst>
          </p:cNvPr>
          <p:cNvCxnSpPr/>
          <p:nvPr/>
        </p:nvCxnSpPr>
        <p:spPr bwMode="auto">
          <a:xfrm>
            <a:off x="800516" y="2493835"/>
            <a:ext cx="422867" cy="0"/>
          </a:xfrm>
          <a:prstGeom prst="straightConnector1">
            <a:avLst/>
          </a:prstGeom>
          <a:ln w="11049" cap="rnd">
            <a:solidFill>
              <a:schemeClr val="bg2">
                <a:lumMod val="2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線單箭頭接點 102">
            <a:extLst>
              <a:ext uri="{FF2B5EF4-FFF2-40B4-BE49-F238E27FC236}">
                <a16:creationId xmlns:a16="http://schemas.microsoft.com/office/drawing/2014/main" id="{49C88768-5719-4BB5-BC10-CC0B0F0274FE}"/>
              </a:ext>
            </a:extLst>
          </p:cNvPr>
          <p:cNvCxnSpPr/>
          <p:nvPr/>
        </p:nvCxnSpPr>
        <p:spPr bwMode="auto">
          <a:xfrm>
            <a:off x="800516" y="2909028"/>
            <a:ext cx="422867" cy="0"/>
          </a:xfrm>
          <a:prstGeom prst="straightConnector1">
            <a:avLst/>
          </a:prstGeom>
          <a:ln w="11049" cap="rnd">
            <a:solidFill>
              <a:schemeClr val="bg2">
                <a:lumMod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線單箭頭接點 103">
            <a:extLst>
              <a:ext uri="{FF2B5EF4-FFF2-40B4-BE49-F238E27FC236}">
                <a16:creationId xmlns:a16="http://schemas.microsoft.com/office/drawing/2014/main" id="{B8BAE212-FE45-4AB6-BAB2-E2D40997CE8B}"/>
              </a:ext>
            </a:extLst>
          </p:cNvPr>
          <p:cNvCxnSpPr>
            <a:cxnSpLocks/>
          </p:cNvCxnSpPr>
          <p:nvPr/>
        </p:nvCxnSpPr>
        <p:spPr bwMode="auto">
          <a:xfrm>
            <a:off x="1225050" y="2493627"/>
            <a:ext cx="0" cy="66776"/>
          </a:xfrm>
          <a:prstGeom prst="straightConnector1">
            <a:avLst/>
          </a:prstGeom>
          <a:ln w="11049" cap="rnd">
            <a:solidFill>
              <a:schemeClr val="bg2">
                <a:lumMod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單箭頭接點 104">
            <a:extLst>
              <a:ext uri="{FF2B5EF4-FFF2-40B4-BE49-F238E27FC236}">
                <a16:creationId xmlns:a16="http://schemas.microsoft.com/office/drawing/2014/main" id="{9E3FCDE0-28D1-4531-B39E-830D99C55CCC}"/>
              </a:ext>
            </a:extLst>
          </p:cNvPr>
          <p:cNvCxnSpPr/>
          <p:nvPr/>
        </p:nvCxnSpPr>
        <p:spPr bwMode="auto">
          <a:xfrm>
            <a:off x="1225050" y="2808381"/>
            <a:ext cx="0" cy="100649"/>
          </a:xfrm>
          <a:prstGeom prst="straightConnector1">
            <a:avLst/>
          </a:prstGeom>
          <a:ln w="11049" cap="rnd">
            <a:solidFill>
              <a:schemeClr val="bg2">
                <a:lumMod val="2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75">
            <a:extLst>
              <a:ext uri="{FF2B5EF4-FFF2-40B4-BE49-F238E27FC236}">
                <a16:creationId xmlns:a16="http://schemas.microsoft.com/office/drawing/2014/main" id="{B50D5549-FA94-42FB-BBDB-7ED05ADE29DF}"/>
              </a:ext>
            </a:extLst>
          </p:cNvPr>
          <p:cNvCxnSpPr/>
          <p:nvPr/>
        </p:nvCxnSpPr>
        <p:spPr>
          <a:xfrm>
            <a:off x="4174524" y="3248354"/>
            <a:ext cx="564146" cy="0"/>
          </a:xfrm>
          <a:prstGeom prst="straightConnector1">
            <a:avLst/>
          </a:prstGeom>
          <a:ln w="11049">
            <a:solidFill>
              <a:schemeClr val="tx1">
                <a:lumMod val="85000"/>
                <a:lumOff val="1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77">
            <a:extLst>
              <a:ext uri="{FF2B5EF4-FFF2-40B4-BE49-F238E27FC236}">
                <a16:creationId xmlns:a16="http://schemas.microsoft.com/office/drawing/2014/main" id="{854BFCB0-E415-4235-8052-A3CE5C41BF63}"/>
              </a:ext>
            </a:extLst>
          </p:cNvPr>
          <p:cNvCxnSpPr/>
          <p:nvPr/>
        </p:nvCxnSpPr>
        <p:spPr>
          <a:xfrm>
            <a:off x="4174524" y="3442344"/>
            <a:ext cx="564146" cy="0"/>
          </a:xfrm>
          <a:prstGeom prst="straightConnector1">
            <a:avLst/>
          </a:prstGeom>
          <a:ln w="11049">
            <a:solidFill>
              <a:schemeClr val="tx1">
                <a:lumMod val="85000"/>
                <a:lumOff val="1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字方塊 48">
            <a:extLst>
              <a:ext uri="{FF2B5EF4-FFF2-40B4-BE49-F238E27FC236}">
                <a16:creationId xmlns:a16="http://schemas.microsoft.com/office/drawing/2014/main" id="{C340544E-520D-4697-AB5E-17DCF7F46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827" y="3293913"/>
            <a:ext cx="396115" cy="1789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TW" sz="563">
                <a:latin typeface="+mn-lt"/>
                <a:ea typeface="+mn-ea"/>
                <a:cs typeface="+mn-ea"/>
                <a:sym typeface="+mn-lt"/>
              </a:rPr>
              <a:t>SATA</a:t>
            </a:r>
            <a:endParaRPr lang="zh-TW" altLang="en-US" sz="563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43" name="直線單箭頭接點 55">
            <a:extLst>
              <a:ext uri="{FF2B5EF4-FFF2-40B4-BE49-F238E27FC236}">
                <a16:creationId xmlns:a16="http://schemas.microsoft.com/office/drawing/2014/main" id="{0B2D6601-930F-4344-B6CA-3BA024B80CF3}"/>
              </a:ext>
            </a:extLst>
          </p:cNvPr>
          <p:cNvCxnSpPr>
            <a:cxnSpLocks/>
          </p:cNvCxnSpPr>
          <p:nvPr/>
        </p:nvCxnSpPr>
        <p:spPr>
          <a:xfrm>
            <a:off x="1499755" y="3203638"/>
            <a:ext cx="583888" cy="0"/>
          </a:xfrm>
          <a:prstGeom prst="straightConnector1">
            <a:avLst/>
          </a:prstGeom>
          <a:ln w="11049">
            <a:solidFill>
              <a:schemeClr val="tx1">
                <a:lumMod val="85000"/>
                <a:lumOff val="1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57">
            <a:extLst>
              <a:ext uri="{FF2B5EF4-FFF2-40B4-BE49-F238E27FC236}">
                <a16:creationId xmlns:a16="http://schemas.microsoft.com/office/drawing/2014/main" id="{767ECB2E-0D39-460A-8F47-B3F0DD034C03}"/>
              </a:ext>
            </a:extLst>
          </p:cNvPr>
          <p:cNvCxnSpPr/>
          <p:nvPr/>
        </p:nvCxnSpPr>
        <p:spPr bwMode="auto">
          <a:xfrm>
            <a:off x="695442" y="3208449"/>
            <a:ext cx="281912" cy="0"/>
          </a:xfrm>
          <a:prstGeom prst="straightConnector1">
            <a:avLst/>
          </a:prstGeom>
          <a:ln w="11049">
            <a:solidFill>
              <a:schemeClr val="bg2">
                <a:lumMod val="2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8">
            <a:extLst>
              <a:ext uri="{FF2B5EF4-FFF2-40B4-BE49-F238E27FC236}">
                <a16:creationId xmlns:a16="http://schemas.microsoft.com/office/drawing/2014/main" id="{4DE6AC2B-B799-4064-A937-19A0309CB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881" y="3021710"/>
            <a:ext cx="517134" cy="1789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563">
                <a:latin typeface="+mn-lt"/>
                <a:ea typeface="+mn-ea"/>
                <a:cs typeface="+mn-ea"/>
                <a:sym typeface="+mn-lt"/>
              </a:rPr>
              <a:t>PCIe x1</a:t>
            </a:r>
          </a:p>
        </p:txBody>
      </p:sp>
      <p:sp>
        <p:nvSpPr>
          <p:cNvPr id="48" name="文字方塊 48">
            <a:extLst>
              <a:ext uri="{FF2B5EF4-FFF2-40B4-BE49-F238E27FC236}">
                <a16:creationId xmlns:a16="http://schemas.microsoft.com/office/drawing/2014/main" id="{358E67C4-AAA6-4B0B-A695-055359B6B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9491" y="3535365"/>
            <a:ext cx="419217" cy="1789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563">
                <a:latin typeface="+mn-lt"/>
                <a:ea typeface="+mn-ea"/>
                <a:cs typeface="+mn-ea"/>
                <a:sym typeface="+mn-lt"/>
              </a:rPr>
              <a:t>PCIe</a:t>
            </a:r>
            <a:endParaRPr lang="zh-TW" altLang="en-US" sz="563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51" name="直線單箭頭接點 96">
            <a:extLst>
              <a:ext uri="{FF2B5EF4-FFF2-40B4-BE49-F238E27FC236}">
                <a16:creationId xmlns:a16="http://schemas.microsoft.com/office/drawing/2014/main" id="{1DE05E63-2965-4252-9680-0BFB46C08278}"/>
              </a:ext>
            </a:extLst>
          </p:cNvPr>
          <p:cNvCxnSpPr/>
          <p:nvPr/>
        </p:nvCxnSpPr>
        <p:spPr>
          <a:xfrm>
            <a:off x="4176007" y="3684456"/>
            <a:ext cx="564146" cy="0"/>
          </a:xfrm>
          <a:prstGeom prst="straightConnector1">
            <a:avLst/>
          </a:prstGeom>
          <a:ln w="11049">
            <a:solidFill>
              <a:schemeClr val="tx1">
                <a:lumMod val="85000"/>
                <a:lumOff val="1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字方塊 48">
            <a:extLst>
              <a:ext uri="{FF2B5EF4-FFF2-40B4-BE49-F238E27FC236}">
                <a16:creationId xmlns:a16="http://schemas.microsoft.com/office/drawing/2014/main" id="{3CA07778-9866-4836-8E00-BED739DB1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1204" y="3834160"/>
            <a:ext cx="465073" cy="2655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563">
                <a:latin typeface="+mn-lt"/>
                <a:ea typeface="+mn-ea"/>
                <a:cs typeface="+mn-ea"/>
                <a:sym typeface="+mn-lt"/>
              </a:rPr>
              <a:t>USB 3.1 </a:t>
            </a:r>
          </a:p>
          <a:p>
            <a:pPr algn="ctr"/>
            <a:r>
              <a:rPr lang="en-US" altLang="zh-TW" sz="563">
                <a:latin typeface="+mn-lt"/>
                <a:ea typeface="+mn-ea"/>
                <a:cs typeface="+mn-ea"/>
                <a:sym typeface="+mn-lt"/>
              </a:rPr>
              <a:t>Gen1</a:t>
            </a:r>
          </a:p>
        </p:txBody>
      </p:sp>
      <p:sp>
        <p:nvSpPr>
          <p:cNvPr id="55" name="文字方塊 48">
            <a:extLst>
              <a:ext uri="{FF2B5EF4-FFF2-40B4-BE49-F238E27FC236}">
                <a16:creationId xmlns:a16="http://schemas.microsoft.com/office/drawing/2014/main" id="{92F1A6A9-776A-4E20-8BA2-528306968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402" y="3100195"/>
            <a:ext cx="421542" cy="1789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TW" sz="563">
                <a:latin typeface="+mn-lt"/>
                <a:ea typeface="+mn-ea"/>
                <a:cs typeface="+mn-ea"/>
                <a:sym typeface="+mn-lt"/>
              </a:rPr>
              <a:t>SATA</a:t>
            </a:r>
            <a:endParaRPr lang="zh-TW" altLang="en-US" sz="563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6" name="图片 53">
            <a:extLst>
              <a:ext uri="{FF2B5EF4-FFF2-40B4-BE49-F238E27FC236}">
                <a16:creationId xmlns:a16="http://schemas.microsoft.com/office/drawing/2014/main" id="{0D707879-8E1C-4B19-9302-B380E9E986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7191" y="3346325"/>
            <a:ext cx="366127" cy="1764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7" name="矩形 56">
            <a:extLst>
              <a:ext uri="{FF2B5EF4-FFF2-40B4-BE49-F238E27FC236}">
                <a16:creationId xmlns:a16="http://schemas.microsoft.com/office/drawing/2014/main" id="{9100B147-5773-4A06-B854-AC25985E042E}"/>
              </a:ext>
            </a:extLst>
          </p:cNvPr>
          <p:cNvSpPr/>
          <p:nvPr/>
        </p:nvSpPr>
        <p:spPr>
          <a:xfrm rot="5400000">
            <a:off x="2157312" y="3899240"/>
            <a:ext cx="434734" cy="1789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63">
                <a:latin typeface="+mn-lt"/>
                <a:ea typeface="+mn-ea"/>
                <a:cs typeface="+mn-ea"/>
                <a:sym typeface="+mn-lt"/>
              </a:rPr>
              <a:t>USB2.0</a:t>
            </a:r>
            <a:endParaRPr lang="zh-TW" altLang="en-US" sz="563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0" name="AutoShape 74">
            <a:extLst>
              <a:ext uri="{FF2B5EF4-FFF2-40B4-BE49-F238E27FC236}">
                <a16:creationId xmlns:a16="http://schemas.microsoft.com/office/drawing/2014/main" id="{ED8B771C-979F-4CBF-B19F-A36EDE8085C9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870316" y="3495112"/>
            <a:ext cx="1863227" cy="465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endParaRPr lang="zh-CN" altLang="en-US" sz="105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56" name="群組 155">
            <a:extLst>
              <a:ext uri="{FF2B5EF4-FFF2-40B4-BE49-F238E27FC236}">
                <a16:creationId xmlns:a16="http://schemas.microsoft.com/office/drawing/2014/main" id="{87B6F5F1-6B81-42D4-9FDB-F9ADA4D76B03}"/>
              </a:ext>
            </a:extLst>
          </p:cNvPr>
          <p:cNvGrpSpPr/>
          <p:nvPr/>
        </p:nvGrpSpPr>
        <p:grpSpPr>
          <a:xfrm>
            <a:off x="644319" y="3539256"/>
            <a:ext cx="864860" cy="182163"/>
            <a:chOff x="4658898" y="4968328"/>
            <a:chExt cx="1236174" cy="270139"/>
          </a:xfrm>
          <a:effectLst>
            <a:outerShdw blurRad="190500" dist="63500" dir="6000000" algn="t" rotWithShape="0">
              <a:prstClr val="black">
                <a:alpha val="29000"/>
              </a:prstClr>
            </a:outerShdw>
          </a:effectLst>
        </p:grpSpPr>
        <p:sp>
          <p:nvSpPr>
            <p:cNvPr id="61" name="Freeform 85">
              <a:extLst>
                <a:ext uri="{FF2B5EF4-FFF2-40B4-BE49-F238E27FC236}">
                  <a16:creationId xmlns:a16="http://schemas.microsoft.com/office/drawing/2014/main" id="{E012638B-CBB3-4FAF-910B-50EBF62D2B03}"/>
                </a:ext>
              </a:extLst>
            </p:cNvPr>
            <p:cNvSpPr/>
            <p:nvPr/>
          </p:nvSpPr>
          <p:spPr bwMode="auto">
            <a:xfrm>
              <a:off x="4658898" y="4968328"/>
              <a:ext cx="1199022" cy="270139"/>
            </a:xfrm>
            <a:custGeom>
              <a:avLst/>
              <a:gdLst>
                <a:gd name="T0" fmla="*/ 1 w 710"/>
                <a:gd name="T1" fmla="*/ 0 h 223"/>
                <a:gd name="T2" fmla="*/ 0 w 710"/>
                <a:gd name="T3" fmla="*/ 217 h 223"/>
                <a:gd name="T4" fmla="*/ 708 w 710"/>
                <a:gd name="T5" fmla="*/ 223 h 223"/>
                <a:gd name="T6" fmla="*/ 710 w 710"/>
                <a:gd name="T7" fmla="*/ 5 h 223"/>
                <a:gd name="T8" fmla="*/ 1 w 710"/>
                <a:gd name="T9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0" h="223">
                  <a:moveTo>
                    <a:pt x="1" y="0"/>
                  </a:moveTo>
                  <a:lnTo>
                    <a:pt x="0" y="217"/>
                  </a:lnTo>
                  <a:lnTo>
                    <a:pt x="708" y="223"/>
                  </a:lnTo>
                  <a:lnTo>
                    <a:pt x="710" y="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endParaRPr lang="zh-CN" altLang="en-US" sz="105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2" name="Freeform 86">
              <a:extLst>
                <a:ext uri="{FF2B5EF4-FFF2-40B4-BE49-F238E27FC236}">
                  <a16:creationId xmlns:a16="http://schemas.microsoft.com/office/drawing/2014/main" id="{5405596F-427B-48A1-B1D9-2A05A8D50377}"/>
                </a:ext>
              </a:extLst>
            </p:cNvPr>
            <p:cNvSpPr/>
            <p:nvPr/>
          </p:nvSpPr>
          <p:spPr bwMode="auto">
            <a:xfrm>
              <a:off x="5393509" y="4999824"/>
              <a:ext cx="344508" cy="187765"/>
            </a:xfrm>
            <a:custGeom>
              <a:avLst/>
              <a:gdLst>
                <a:gd name="T0" fmla="*/ 0 w 204"/>
                <a:gd name="T1" fmla="*/ 153 h 155"/>
                <a:gd name="T2" fmla="*/ 203 w 204"/>
                <a:gd name="T3" fmla="*/ 155 h 155"/>
                <a:gd name="T4" fmla="*/ 204 w 204"/>
                <a:gd name="T5" fmla="*/ 2 h 155"/>
                <a:gd name="T6" fmla="*/ 1 w 204"/>
                <a:gd name="T7" fmla="*/ 0 h 155"/>
                <a:gd name="T8" fmla="*/ 0 w 204"/>
                <a:gd name="T9" fmla="*/ 153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4" h="155">
                  <a:moveTo>
                    <a:pt x="0" y="153"/>
                  </a:moveTo>
                  <a:lnTo>
                    <a:pt x="203" y="155"/>
                  </a:lnTo>
                  <a:lnTo>
                    <a:pt x="204" y="2"/>
                  </a:lnTo>
                  <a:lnTo>
                    <a:pt x="1" y="0"/>
                  </a:lnTo>
                  <a:lnTo>
                    <a:pt x="0" y="153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endParaRPr lang="zh-CN" altLang="en-US" sz="105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3" name="Rectangle 87">
              <a:extLst>
                <a:ext uri="{FF2B5EF4-FFF2-40B4-BE49-F238E27FC236}">
                  <a16:creationId xmlns:a16="http://schemas.microsoft.com/office/drawing/2014/main" id="{4927A214-3E7F-4B51-AC38-F43A3FCBFC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8214" y="5016783"/>
              <a:ext cx="29787" cy="5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514350"/>
              <a:r>
                <a:rPr lang="zh-CN" altLang="zh-CN" sz="225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N</a:t>
              </a:r>
              <a:endParaRPr lang="zh-CN" altLang="zh-CN" sz="1013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4" name="Rectangle 88">
              <a:extLst>
                <a:ext uri="{FF2B5EF4-FFF2-40B4-BE49-F238E27FC236}">
                  <a16:creationId xmlns:a16="http://schemas.microsoft.com/office/drawing/2014/main" id="{6AF5B568-F7D3-4A4E-9535-CE85499D2C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3676" y="5016783"/>
              <a:ext cx="27495" cy="5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514350"/>
              <a:r>
                <a:rPr lang="zh-CN" altLang="zh-CN" sz="225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A</a:t>
              </a:r>
              <a:endParaRPr lang="zh-CN" altLang="zh-CN" sz="1013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E0D3B88A-79D6-471F-A344-3FD8657A34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074" y="5016783"/>
              <a:ext cx="29787" cy="5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514350"/>
              <a:r>
                <a:rPr lang="zh-CN" altLang="zh-CN" sz="225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N</a:t>
              </a:r>
              <a:endParaRPr lang="zh-CN" altLang="zh-CN" sz="1013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6" name="Rectangle 90">
              <a:extLst>
                <a:ext uri="{FF2B5EF4-FFF2-40B4-BE49-F238E27FC236}">
                  <a16:creationId xmlns:a16="http://schemas.microsoft.com/office/drawing/2014/main" id="{43101AA8-E166-4B09-A1DF-66EC098E71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9540" y="5016783"/>
              <a:ext cx="29787" cy="5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514350"/>
              <a:r>
                <a:rPr lang="zh-CN" altLang="zh-CN" sz="225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D</a:t>
              </a:r>
              <a:endParaRPr lang="zh-CN" altLang="zh-CN" sz="1013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7" name="Rectangle 91">
              <a:extLst>
                <a:ext uri="{FF2B5EF4-FFF2-40B4-BE49-F238E27FC236}">
                  <a16:creationId xmlns:a16="http://schemas.microsoft.com/office/drawing/2014/main" id="{1BBEF42D-7722-4BBE-B702-16AD028AAC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3313" y="5017995"/>
              <a:ext cx="11458" cy="5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514350"/>
              <a:r>
                <a:rPr lang="zh-CN" altLang="zh-CN" sz="225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endParaRPr lang="zh-CN" altLang="zh-CN" sz="1013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8" name="Rectangle 92">
              <a:extLst>
                <a:ext uri="{FF2B5EF4-FFF2-40B4-BE49-F238E27FC236}">
                  <a16:creationId xmlns:a16="http://schemas.microsoft.com/office/drawing/2014/main" id="{C17B8635-CE35-447C-83B1-83CB306EBC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8347" y="5064024"/>
              <a:ext cx="25205" cy="5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514350"/>
              <a:r>
                <a:rPr lang="zh-CN" altLang="zh-CN" sz="225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F</a:t>
              </a:r>
              <a:endParaRPr lang="zh-CN" altLang="zh-CN" sz="1013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9" name="Rectangle 93">
              <a:extLst>
                <a:ext uri="{FF2B5EF4-FFF2-40B4-BE49-F238E27FC236}">
                  <a16:creationId xmlns:a16="http://schemas.microsoft.com/office/drawing/2014/main" id="{9E8D5C4F-0BEF-4890-B928-5C79CB3DEE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3676" y="5064024"/>
              <a:ext cx="9165" cy="5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514350"/>
              <a:r>
                <a:rPr lang="zh-CN" altLang="zh-CN" sz="225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l</a:t>
              </a:r>
              <a:endParaRPr lang="zh-CN" altLang="zh-CN" sz="1013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0" name="Rectangle 94">
              <a:extLst>
                <a:ext uri="{FF2B5EF4-FFF2-40B4-BE49-F238E27FC236}">
                  <a16:creationId xmlns:a16="http://schemas.microsoft.com/office/drawing/2014/main" id="{1835231C-6906-4874-A833-FE47E741F4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5499" y="5064024"/>
              <a:ext cx="22912" cy="5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514350"/>
              <a:r>
                <a:rPr lang="zh-CN" altLang="zh-CN" sz="225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a</a:t>
              </a:r>
              <a:endParaRPr lang="zh-CN" altLang="zh-CN" sz="1013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1" name="Rectangle 95">
              <a:extLst>
                <a:ext uri="{FF2B5EF4-FFF2-40B4-BE49-F238E27FC236}">
                  <a16:creationId xmlns:a16="http://schemas.microsoft.com/office/drawing/2014/main" id="{098024F8-DE4E-4BB2-A455-5FF1AD148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2519" y="5064024"/>
              <a:ext cx="20622" cy="5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514350"/>
              <a:r>
                <a:rPr lang="zh-CN" altLang="zh-CN" sz="225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s</a:t>
              </a:r>
              <a:endParaRPr lang="zh-CN" altLang="zh-CN" sz="1013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2" name="Rectangle 96">
              <a:extLst>
                <a:ext uri="{FF2B5EF4-FFF2-40B4-BE49-F238E27FC236}">
                  <a16:creationId xmlns:a16="http://schemas.microsoft.com/office/drawing/2014/main" id="{17F7BF1E-1E87-4EFD-910B-E4070E980D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2783" y="5064024"/>
              <a:ext cx="22912" cy="5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514350"/>
              <a:r>
                <a:rPr lang="zh-CN" altLang="zh-CN" sz="225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h</a:t>
              </a:r>
              <a:endParaRPr lang="zh-CN" altLang="zh-CN" sz="1013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3" name="Rectangle 97">
              <a:extLst>
                <a:ext uri="{FF2B5EF4-FFF2-40B4-BE49-F238E27FC236}">
                  <a16:creationId xmlns:a16="http://schemas.microsoft.com/office/drawing/2014/main" id="{3EE38953-91D7-4653-B6BE-DFA5196742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4306" y="5110060"/>
              <a:ext cx="29787" cy="5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514350"/>
              <a:r>
                <a:rPr lang="zh-CN" altLang="zh-CN" sz="225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C</a:t>
              </a:r>
              <a:endParaRPr lang="zh-CN" altLang="zh-CN" sz="1013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4" name="Rectangle 98">
              <a:extLst>
                <a:ext uri="{FF2B5EF4-FFF2-40B4-BE49-F238E27FC236}">
                  <a16:creationId xmlns:a16="http://schemas.microsoft.com/office/drawing/2014/main" id="{3F4CE1EE-26C1-4E93-8933-F9CA3C35AB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3014" y="5110060"/>
              <a:ext cx="22912" cy="5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514350"/>
              <a:r>
                <a:rPr lang="zh-CN" altLang="zh-CN" sz="225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o</a:t>
              </a:r>
              <a:endParaRPr lang="zh-CN" altLang="zh-CN" sz="1013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5" name="Rectangle 99">
              <a:extLst>
                <a:ext uri="{FF2B5EF4-FFF2-40B4-BE49-F238E27FC236}">
                  <a16:creationId xmlns:a16="http://schemas.microsoft.com/office/drawing/2014/main" id="{CF7C0DFA-4357-4C0F-BF91-C9B3A4BD8C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1723" y="5110060"/>
              <a:ext cx="22912" cy="5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514350"/>
              <a:r>
                <a:rPr lang="zh-CN" altLang="zh-CN" sz="225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n</a:t>
              </a:r>
              <a:endParaRPr lang="zh-CN" altLang="zh-CN" sz="1013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6" name="Rectangle 100">
              <a:extLst>
                <a:ext uri="{FF2B5EF4-FFF2-40B4-BE49-F238E27FC236}">
                  <a16:creationId xmlns:a16="http://schemas.microsoft.com/office/drawing/2014/main" id="{CB15D4AF-94D0-4BB7-8D2A-070D595D61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0432" y="5110060"/>
              <a:ext cx="11458" cy="5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514350"/>
              <a:r>
                <a:rPr lang="zh-CN" altLang="zh-CN" sz="225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t</a:t>
              </a:r>
              <a:endParaRPr lang="zh-CN" altLang="zh-CN" sz="1013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7" name="Rectangle 101">
              <a:extLst>
                <a:ext uri="{FF2B5EF4-FFF2-40B4-BE49-F238E27FC236}">
                  <a16:creationId xmlns:a16="http://schemas.microsoft.com/office/drawing/2014/main" id="{D167EC12-248F-4626-B11C-8753D20948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7319" y="5110060"/>
              <a:ext cx="13747" cy="5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514350"/>
              <a:r>
                <a:rPr lang="zh-CN" altLang="zh-CN" sz="225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r</a:t>
              </a:r>
              <a:endParaRPr lang="zh-CN" altLang="zh-CN" sz="1013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8" name="Rectangle 102">
              <a:extLst>
                <a:ext uri="{FF2B5EF4-FFF2-40B4-BE49-F238E27FC236}">
                  <a16:creationId xmlns:a16="http://schemas.microsoft.com/office/drawing/2014/main" id="{0700E7A7-23C5-4838-BC0C-69583ACE4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7584" y="5111270"/>
              <a:ext cx="22912" cy="5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514350"/>
              <a:r>
                <a:rPr lang="zh-CN" altLang="zh-CN" sz="225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o</a:t>
              </a:r>
              <a:endParaRPr lang="zh-CN" altLang="zh-CN" sz="1013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9" name="Rectangle 103">
              <a:extLst>
                <a:ext uri="{FF2B5EF4-FFF2-40B4-BE49-F238E27FC236}">
                  <a16:creationId xmlns:a16="http://schemas.microsoft.com/office/drawing/2014/main" id="{E6B00039-5DD9-422F-9121-916218913B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6293" y="5111270"/>
              <a:ext cx="9165" cy="5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514350"/>
              <a:r>
                <a:rPr lang="zh-CN" altLang="zh-CN" sz="225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l</a:t>
              </a:r>
              <a:endParaRPr lang="zh-CN" altLang="zh-CN" sz="1013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0" name="Rectangle 104">
              <a:extLst>
                <a:ext uri="{FF2B5EF4-FFF2-40B4-BE49-F238E27FC236}">
                  <a16:creationId xmlns:a16="http://schemas.microsoft.com/office/drawing/2014/main" id="{7FAFE263-8F1F-458D-8803-098EE37A77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8112" y="5111270"/>
              <a:ext cx="9165" cy="5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514350"/>
              <a:r>
                <a:rPr lang="zh-CN" altLang="zh-CN" sz="225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l</a:t>
              </a:r>
              <a:endParaRPr lang="zh-CN" altLang="zh-CN" sz="1013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1" name="Rectangle 105">
              <a:extLst>
                <a:ext uri="{FF2B5EF4-FFF2-40B4-BE49-F238E27FC236}">
                  <a16:creationId xmlns:a16="http://schemas.microsoft.com/office/drawing/2014/main" id="{63F86625-E11B-424A-8121-3583993350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9936" y="5111270"/>
              <a:ext cx="22912" cy="5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514350"/>
              <a:r>
                <a:rPr lang="zh-CN" altLang="zh-CN" sz="225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e</a:t>
              </a:r>
              <a:endParaRPr lang="zh-CN" altLang="zh-CN" sz="1013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2" name="Rectangle 106">
              <a:extLst>
                <a:ext uri="{FF2B5EF4-FFF2-40B4-BE49-F238E27FC236}">
                  <a16:creationId xmlns:a16="http://schemas.microsoft.com/office/drawing/2014/main" id="{B83E8AAD-40AE-4EBB-B08E-F28BFEA204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6958" y="5111270"/>
              <a:ext cx="13747" cy="5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514350"/>
              <a:r>
                <a:rPr lang="zh-CN" altLang="zh-CN" sz="225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r</a:t>
              </a:r>
              <a:endParaRPr lang="zh-CN" altLang="zh-CN" sz="1013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3" name="Rectangle 107">
              <a:extLst>
                <a:ext uri="{FF2B5EF4-FFF2-40B4-BE49-F238E27FC236}">
                  <a16:creationId xmlns:a16="http://schemas.microsoft.com/office/drawing/2014/main" id="{0D88F5DB-809C-4538-8DBE-53778465D4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5791" y="5004669"/>
              <a:ext cx="187452" cy="182920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endParaRPr lang="zh-CN" altLang="en-US" sz="105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4" name="Rectangle 108">
              <a:extLst>
                <a:ext uri="{FF2B5EF4-FFF2-40B4-BE49-F238E27FC236}">
                  <a16:creationId xmlns:a16="http://schemas.microsoft.com/office/drawing/2014/main" id="{F1B59E39-AB7F-41A6-BE88-C671566DCB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3203" y="4999823"/>
              <a:ext cx="206029" cy="185342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endParaRPr lang="zh-CN" altLang="en-US" sz="105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5" name="Freeform 109">
              <a:extLst>
                <a:ext uri="{FF2B5EF4-FFF2-40B4-BE49-F238E27FC236}">
                  <a16:creationId xmlns:a16="http://schemas.microsoft.com/office/drawing/2014/main" id="{7DC66315-287F-48E0-BCE2-E4C43BDD7FE8}"/>
                </a:ext>
              </a:extLst>
            </p:cNvPr>
            <p:cNvSpPr/>
            <p:nvPr/>
          </p:nvSpPr>
          <p:spPr bwMode="auto">
            <a:xfrm>
              <a:off x="4967943" y="5001036"/>
              <a:ext cx="206029" cy="186553"/>
            </a:xfrm>
            <a:custGeom>
              <a:avLst/>
              <a:gdLst>
                <a:gd name="T0" fmla="*/ 121 w 122"/>
                <a:gd name="T1" fmla="*/ 154 h 154"/>
                <a:gd name="T2" fmla="*/ 122 w 122"/>
                <a:gd name="T3" fmla="*/ 1 h 154"/>
                <a:gd name="T4" fmla="*/ 1 w 122"/>
                <a:gd name="T5" fmla="*/ 0 h 154"/>
                <a:gd name="T6" fmla="*/ 0 w 122"/>
                <a:gd name="T7" fmla="*/ 152 h 154"/>
                <a:gd name="T8" fmla="*/ 121 w 122"/>
                <a:gd name="T9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54">
                  <a:moveTo>
                    <a:pt x="121" y="154"/>
                  </a:moveTo>
                  <a:lnTo>
                    <a:pt x="122" y="1"/>
                  </a:lnTo>
                  <a:lnTo>
                    <a:pt x="1" y="0"/>
                  </a:lnTo>
                  <a:lnTo>
                    <a:pt x="0" y="152"/>
                  </a:lnTo>
                  <a:lnTo>
                    <a:pt x="121" y="154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endParaRPr lang="zh-CN" altLang="en-US" sz="105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6" name="Freeform 110">
              <a:extLst>
                <a:ext uri="{FF2B5EF4-FFF2-40B4-BE49-F238E27FC236}">
                  <a16:creationId xmlns:a16="http://schemas.microsoft.com/office/drawing/2014/main" id="{4BFFE5ED-E9CE-4E9B-B714-AAF1396753C6}"/>
                </a:ext>
              </a:extLst>
            </p:cNvPr>
            <p:cNvSpPr/>
            <p:nvPr/>
          </p:nvSpPr>
          <p:spPr bwMode="auto">
            <a:xfrm>
              <a:off x="5739705" y="4974384"/>
              <a:ext cx="155367" cy="159903"/>
            </a:xfrm>
            <a:custGeom>
              <a:avLst/>
              <a:gdLst>
                <a:gd name="T0" fmla="*/ 91 w 92"/>
                <a:gd name="T1" fmla="*/ 132 h 132"/>
                <a:gd name="T2" fmla="*/ 92 w 92"/>
                <a:gd name="T3" fmla="*/ 0 h 132"/>
                <a:gd name="T4" fmla="*/ 0 w 92"/>
                <a:gd name="T5" fmla="*/ 0 h 132"/>
                <a:gd name="T6" fmla="*/ 0 w 92"/>
                <a:gd name="T7" fmla="*/ 131 h 132"/>
                <a:gd name="T8" fmla="*/ 91 w 9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32">
                  <a:moveTo>
                    <a:pt x="91" y="132"/>
                  </a:moveTo>
                  <a:lnTo>
                    <a:pt x="92" y="0"/>
                  </a:lnTo>
                  <a:lnTo>
                    <a:pt x="0" y="0"/>
                  </a:lnTo>
                  <a:lnTo>
                    <a:pt x="0" y="131"/>
                  </a:lnTo>
                  <a:lnTo>
                    <a:pt x="91" y="13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endParaRPr lang="zh-CN" altLang="en-US" sz="105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7" name="Freeform 111">
              <a:extLst>
                <a:ext uri="{FF2B5EF4-FFF2-40B4-BE49-F238E27FC236}">
                  <a16:creationId xmlns:a16="http://schemas.microsoft.com/office/drawing/2014/main" id="{D44B259A-0CD3-4042-B4AF-843E23B296F5}"/>
                </a:ext>
              </a:extLst>
            </p:cNvPr>
            <p:cNvSpPr/>
            <p:nvPr/>
          </p:nvSpPr>
          <p:spPr bwMode="auto">
            <a:xfrm>
              <a:off x="5738017" y="5145189"/>
              <a:ext cx="155367" cy="93277"/>
            </a:xfrm>
            <a:custGeom>
              <a:avLst/>
              <a:gdLst>
                <a:gd name="T0" fmla="*/ 91 w 92"/>
                <a:gd name="T1" fmla="*/ 77 h 77"/>
                <a:gd name="T2" fmla="*/ 92 w 92"/>
                <a:gd name="T3" fmla="*/ 1 h 77"/>
                <a:gd name="T4" fmla="*/ 1 w 92"/>
                <a:gd name="T5" fmla="*/ 0 h 77"/>
                <a:gd name="T6" fmla="*/ 0 w 92"/>
                <a:gd name="T7" fmla="*/ 76 h 77"/>
                <a:gd name="T8" fmla="*/ 91 w 92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77">
                  <a:moveTo>
                    <a:pt x="91" y="77"/>
                  </a:moveTo>
                  <a:lnTo>
                    <a:pt x="92" y="1"/>
                  </a:lnTo>
                  <a:lnTo>
                    <a:pt x="1" y="0"/>
                  </a:lnTo>
                  <a:lnTo>
                    <a:pt x="0" y="76"/>
                  </a:lnTo>
                  <a:lnTo>
                    <a:pt x="91" y="77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endParaRPr lang="zh-CN" altLang="en-US" sz="105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8" name="Freeform 112">
              <a:extLst>
                <a:ext uri="{FF2B5EF4-FFF2-40B4-BE49-F238E27FC236}">
                  <a16:creationId xmlns:a16="http://schemas.microsoft.com/office/drawing/2014/main" id="{CFA4AE24-AD72-4275-887C-379D6B5491D6}"/>
                </a:ext>
              </a:extLst>
            </p:cNvPr>
            <p:cNvSpPr/>
            <p:nvPr/>
          </p:nvSpPr>
          <p:spPr bwMode="auto">
            <a:xfrm>
              <a:off x="5770104" y="5105214"/>
              <a:ext cx="123279" cy="15749"/>
            </a:xfrm>
            <a:custGeom>
              <a:avLst/>
              <a:gdLst>
                <a:gd name="T0" fmla="*/ 73 w 73"/>
                <a:gd name="T1" fmla="*/ 13 h 13"/>
                <a:gd name="T2" fmla="*/ 73 w 73"/>
                <a:gd name="T3" fmla="*/ 1 h 13"/>
                <a:gd name="T4" fmla="*/ 0 w 73"/>
                <a:gd name="T5" fmla="*/ 0 h 13"/>
                <a:gd name="T6" fmla="*/ 0 w 73"/>
                <a:gd name="T7" fmla="*/ 13 h 13"/>
                <a:gd name="T8" fmla="*/ 73 w 7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3">
                  <a:moveTo>
                    <a:pt x="73" y="13"/>
                  </a:moveTo>
                  <a:lnTo>
                    <a:pt x="73" y="1"/>
                  </a:lnTo>
                  <a:lnTo>
                    <a:pt x="0" y="0"/>
                  </a:lnTo>
                  <a:lnTo>
                    <a:pt x="0" y="13"/>
                  </a:lnTo>
                  <a:lnTo>
                    <a:pt x="73" y="1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endParaRPr lang="zh-CN" altLang="en-US" sz="105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9" name="Rectangle 113">
              <a:extLst>
                <a:ext uri="{FF2B5EF4-FFF2-40B4-BE49-F238E27FC236}">
                  <a16:creationId xmlns:a16="http://schemas.microsoft.com/office/drawing/2014/main" id="{1E9ECCDF-393E-4F81-9F6D-F433F7DE12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0104" y="5061604"/>
              <a:ext cx="123279" cy="1453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endParaRPr lang="zh-CN" altLang="en-US" sz="105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0" name="Freeform 114">
              <a:extLst>
                <a:ext uri="{FF2B5EF4-FFF2-40B4-BE49-F238E27FC236}">
                  <a16:creationId xmlns:a16="http://schemas.microsoft.com/office/drawing/2014/main" id="{D5C37F65-A75C-4491-8ED0-E9DCB4C05402}"/>
                </a:ext>
              </a:extLst>
            </p:cNvPr>
            <p:cNvSpPr/>
            <p:nvPr/>
          </p:nvSpPr>
          <p:spPr bwMode="auto">
            <a:xfrm>
              <a:off x="5770104" y="5083409"/>
              <a:ext cx="123279" cy="15749"/>
            </a:xfrm>
            <a:custGeom>
              <a:avLst/>
              <a:gdLst>
                <a:gd name="T0" fmla="*/ 73 w 73"/>
                <a:gd name="T1" fmla="*/ 13 h 13"/>
                <a:gd name="T2" fmla="*/ 73 w 73"/>
                <a:gd name="T3" fmla="*/ 1 h 13"/>
                <a:gd name="T4" fmla="*/ 0 w 73"/>
                <a:gd name="T5" fmla="*/ 0 h 13"/>
                <a:gd name="T6" fmla="*/ 0 w 73"/>
                <a:gd name="T7" fmla="*/ 13 h 13"/>
                <a:gd name="T8" fmla="*/ 73 w 7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3">
                  <a:moveTo>
                    <a:pt x="73" y="13"/>
                  </a:moveTo>
                  <a:lnTo>
                    <a:pt x="73" y="1"/>
                  </a:lnTo>
                  <a:lnTo>
                    <a:pt x="0" y="0"/>
                  </a:lnTo>
                  <a:lnTo>
                    <a:pt x="0" y="13"/>
                  </a:lnTo>
                  <a:lnTo>
                    <a:pt x="73" y="1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endParaRPr lang="zh-CN" altLang="en-US" sz="105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1" name="Rectangle 115">
              <a:extLst>
                <a:ext uri="{FF2B5EF4-FFF2-40B4-BE49-F238E27FC236}">
                  <a16:creationId xmlns:a16="http://schemas.microsoft.com/office/drawing/2014/main" id="{F6A03CC1-6452-4E01-9320-2A223E8EB2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1793" y="4978019"/>
              <a:ext cx="123279" cy="1453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endParaRPr lang="zh-CN" altLang="en-US" sz="105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2" name="Rectangle 116">
              <a:extLst>
                <a:ext uri="{FF2B5EF4-FFF2-40B4-BE49-F238E27FC236}">
                  <a16:creationId xmlns:a16="http://schemas.microsoft.com/office/drawing/2014/main" id="{7B408252-A0CF-4C8E-9E21-55DE7F1F20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0104" y="5039799"/>
              <a:ext cx="124968" cy="1453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endParaRPr lang="zh-CN" altLang="en-US" sz="105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3" name="Freeform 117">
              <a:extLst>
                <a:ext uri="{FF2B5EF4-FFF2-40B4-BE49-F238E27FC236}">
                  <a16:creationId xmlns:a16="http://schemas.microsoft.com/office/drawing/2014/main" id="{6B60B5BB-0DB4-4278-AF53-B33861F6ECBC}"/>
                </a:ext>
              </a:extLst>
            </p:cNvPr>
            <p:cNvSpPr/>
            <p:nvPr/>
          </p:nvSpPr>
          <p:spPr bwMode="auto">
            <a:xfrm>
              <a:off x="5770104" y="5016783"/>
              <a:ext cx="124968" cy="15749"/>
            </a:xfrm>
            <a:custGeom>
              <a:avLst/>
              <a:gdLst>
                <a:gd name="T0" fmla="*/ 74 w 74"/>
                <a:gd name="T1" fmla="*/ 13 h 13"/>
                <a:gd name="T2" fmla="*/ 74 w 74"/>
                <a:gd name="T3" fmla="*/ 0 h 13"/>
                <a:gd name="T4" fmla="*/ 0 w 74"/>
                <a:gd name="T5" fmla="*/ 0 h 13"/>
                <a:gd name="T6" fmla="*/ 0 w 74"/>
                <a:gd name="T7" fmla="*/ 12 h 13"/>
                <a:gd name="T8" fmla="*/ 74 w 7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13">
                  <a:moveTo>
                    <a:pt x="74" y="13"/>
                  </a:moveTo>
                  <a:lnTo>
                    <a:pt x="74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74" y="1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endParaRPr lang="zh-CN" altLang="en-US" sz="105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4" name="Freeform 118">
              <a:extLst>
                <a:ext uri="{FF2B5EF4-FFF2-40B4-BE49-F238E27FC236}">
                  <a16:creationId xmlns:a16="http://schemas.microsoft.com/office/drawing/2014/main" id="{9928423E-0831-456D-B877-9091A37D9F3A}"/>
                </a:ext>
              </a:extLst>
            </p:cNvPr>
            <p:cNvSpPr/>
            <p:nvPr/>
          </p:nvSpPr>
          <p:spPr bwMode="auto">
            <a:xfrm>
              <a:off x="5770104" y="4997401"/>
              <a:ext cx="124968" cy="14537"/>
            </a:xfrm>
            <a:custGeom>
              <a:avLst/>
              <a:gdLst>
                <a:gd name="T0" fmla="*/ 74 w 74"/>
                <a:gd name="T1" fmla="*/ 12 h 12"/>
                <a:gd name="T2" fmla="*/ 74 w 74"/>
                <a:gd name="T3" fmla="*/ 0 h 12"/>
                <a:gd name="T4" fmla="*/ 1 w 74"/>
                <a:gd name="T5" fmla="*/ 0 h 12"/>
                <a:gd name="T6" fmla="*/ 0 w 74"/>
                <a:gd name="T7" fmla="*/ 12 h 12"/>
                <a:gd name="T8" fmla="*/ 74 w 74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12">
                  <a:moveTo>
                    <a:pt x="74" y="12"/>
                  </a:moveTo>
                  <a:lnTo>
                    <a:pt x="74" y="0"/>
                  </a:lnTo>
                  <a:lnTo>
                    <a:pt x="1" y="0"/>
                  </a:lnTo>
                  <a:lnTo>
                    <a:pt x="0" y="12"/>
                  </a:lnTo>
                  <a:lnTo>
                    <a:pt x="74" y="1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endParaRPr lang="zh-CN" altLang="en-US" sz="105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5" name="Rectangle 119">
              <a:extLst>
                <a:ext uri="{FF2B5EF4-FFF2-40B4-BE49-F238E27FC236}">
                  <a16:creationId xmlns:a16="http://schemas.microsoft.com/office/drawing/2014/main" id="{2562AA65-3F51-4E48-95D4-256B64ABC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0104" y="5170628"/>
              <a:ext cx="121591" cy="1453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endParaRPr lang="zh-CN" altLang="en-US" sz="105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6" name="Freeform 120">
              <a:extLst>
                <a:ext uri="{FF2B5EF4-FFF2-40B4-BE49-F238E27FC236}">
                  <a16:creationId xmlns:a16="http://schemas.microsoft.com/office/drawing/2014/main" id="{871B3458-D7EF-4D6D-995F-15617D480415}"/>
                </a:ext>
              </a:extLst>
            </p:cNvPr>
            <p:cNvSpPr/>
            <p:nvPr/>
          </p:nvSpPr>
          <p:spPr bwMode="auto">
            <a:xfrm>
              <a:off x="5768416" y="5209393"/>
              <a:ext cx="123279" cy="15749"/>
            </a:xfrm>
            <a:custGeom>
              <a:avLst/>
              <a:gdLst>
                <a:gd name="T0" fmla="*/ 73 w 73"/>
                <a:gd name="T1" fmla="*/ 13 h 13"/>
                <a:gd name="T2" fmla="*/ 73 w 73"/>
                <a:gd name="T3" fmla="*/ 1 h 13"/>
                <a:gd name="T4" fmla="*/ 1 w 73"/>
                <a:gd name="T5" fmla="*/ 0 h 13"/>
                <a:gd name="T6" fmla="*/ 0 w 73"/>
                <a:gd name="T7" fmla="*/ 12 h 13"/>
                <a:gd name="T8" fmla="*/ 73 w 7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3">
                  <a:moveTo>
                    <a:pt x="73" y="13"/>
                  </a:moveTo>
                  <a:lnTo>
                    <a:pt x="73" y="1"/>
                  </a:lnTo>
                  <a:lnTo>
                    <a:pt x="1" y="0"/>
                  </a:lnTo>
                  <a:lnTo>
                    <a:pt x="0" y="12"/>
                  </a:lnTo>
                  <a:lnTo>
                    <a:pt x="73" y="1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endParaRPr lang="zh-CN" altLang="en-US" sz="105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7" name="Freeform 121">
              <a:extLst>
                <a:ext uri="{FF2B5EF4-FFF2-40B4-BE49-F238E27FC236}">
                  <a16:creationId xmlns:a16="http://schemas.microsoft.com/office/drawing/2014/main" id="{DAB338B1-26E0-494E-9104-737178C950C3}"/>
                </a:ext>
              </a:extLst>
            </p:cNvPr>
            <p:cNvSpPr/>
            <p:nvPr/>
          </p:nvSpPr>
          <p:spPr bwMode="auto">
            <a:xfrm>
              <a:off x="5770104" y="5190010"/>
              <a:ext cx="121591" cy="15749"/>
            </a:xfrm>
            <a:custGeom>
              <a:avLst/>
              <a:gdLst>
                <a:gd name="T0" fmla="*/ 72 w 72"/>
                <a:gd name="T1" fmla="*/ 13 h 13"/>
                <a:gd name="T2" fmla="*/ 72 w 72"/>
                <a:gd name="T3" fmla="*/ 0 h 13"/>
                <a:gd name="T4" fmla="*/ 0 w 72"/>
                <a:gd name="T5" fmla="*/ 0 h 13"/>
                <a:gd name="T6" fmla="*/ 0 w 72"/>
                <a:gd name="T7" fmla="*/ 12 h 13"/>
                <a:gd name="T8" fmla="*/ 72 w 72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3">
                  <a:moveTo>
                    <a:pt x="72" y="13"/>
                  </a:moveTo>
                  <a:lnTo>
                    <a:pt x="7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72" y="1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endParaRPr lang="zh-CN" altLang="en-US" sz="105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8" name="Freeform 122">
              <a:extLst>
                <a:ext uri="{FF2B5EF4-FFF2-40B4-BE49-F238E27FC236}">
                  <a16:creationId xmlns:a16="http://schemas.microsoft.com/office/drawing/2014/main" id="{485C3078-DE75-497C-9144-1E3C5400CA57}"/>
                </a:ext>
              </a:extLst>
            </p:cNvPr>
            <p:cNvSpPr/>
            <p:nvPr/>
          </p:nvSpPr>
          <p:spPr bwMode="auto">
            <a:xfrm>
              <a:off x="5770104" y="5150034"/>
              <a:ext cx="123279" cy="15749"/>
            </a:xfrm>
            <a:custGeom>
              <a:avLst/>
              <a:gdLst>
                <a:gd name="T0" fmla="*/ 72 w 73"/>
                <a:gd name="T1" fmla="*/ 13 h 13"/>
                <a:gd name="T2" fmla="*/ 73 w 73"/>
                <a:gd name="T3" fmla="*/ 1 h 13"/>
                <a:gd name="T4" fmla="*/ 0 w 73"/>
                <a:gd name="T5" fmla="*/ 0 h 13"/>
                <a:gd name="T6" fmla="*/ 0 w 73"/>
                <a:gd name="T7" fmla="*/ 12 h 13"/>
                <a:gd name="T8" fmla="*/ 72 w 7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3">
                  <a:moveTo>
                    <a:pt x="72" y="13"/>
                  </a:moveTo>
                  <a:lnTo>
                    <a:pt x="73" y="1"/>
                  </a:lnTo>
                  <a:lnTo>
                    <a:pt x="0" y="0"/>
                  </a:lnTo>
                  <a:lnTo>
                    <a:pt x="0" y="12"/>
                  </a:lnTo>
                  <a:lnTo>
                    <a:pt x="72" y="1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endParaRPr lang="zh-CN" altLang="en-US" sz="105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99" name="文字方塊 48">
            <a:extLst>
              <a:ext uri="{FF2B5EF4-FFF2-40B4-BE49-F238E27FC236}">
                <a16:creationId xmlns:a16="http://schemas.microsoft.com/office/drawing/2014/main" id="{9427456F-7CB0-4EF3-9121-B828D51F3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631" y="3753986"/>
            <a:ext cx="723425" cy="1789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r"/>
            <a:r>
              <a:rPr lang="en-US" altLang="zh-TW" sz="563">
                <a:latin typeface="+mn-lt"/>
                <a:ea typeface="+mn-ea"/>
                <a:cs typeface="+mn-ea"/>
                <a:sym typeface="+mn-lt"/>
              </a:rPr>
              <a:t>M.2 Device</a:t>
            </a:r>
            <a:endParaRPr lang="zh-TW" altLang="en-US" sz="563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00" name="直線單箭頭接點 55">
            <a:extLst>
              <a:ext uri="{FF2B5EF4-FFF2-40B4-BE49-F238E27FC236}">
                <a16:creationId xmlns:a16="http://schemas.microsoft.com/office/drawing/2014/main" id="{7345BE72-461A-45E5-8C82-A48A29EE61ED}"/>
              </a:ext>
            </a:extLst>
          </p:cNvPr>
          <p:cNvCxnSpPr/>
          <p:nvPr/>
        </p:nvCxnSpPr>
        <p:spPr>
          <a:xfrm>
            <a:off x="1519496" y="3631562"/>
            <a:ext cx="564146" cy="0"/>
          </a:xfrm>
          <a:prstGeom prst="straightConnector1">
            <a:avLst/>
          </a:prstGeom>
          <a:ln w="11049">
            <a:solidFill>
              <a:schemeClr val="tx1">
                <a:lumMod val="85000"/>
                <a:lumOff val="1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文字方塊 48">
            <a:extLst>
              <a:ext uri="{FF2B5EF4-FFF2-40B4-BE49-F238E27FC236}">
                <a16:creationId xmlns:a16="http://schemas.microsoft.com/office/drawing/2014/main" id="{8ED377A4-9B1D-4543-8F28-C3C1EB2E9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251" y="3449967"/>
            <a:ext cx="517134" cy="1789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563" err="1">
                <a:latin typeface="+mn-lt"/>
                <a:ea typeface="+mn-ea"/>
                <a:cs typeface="+mn-ea"/>
                <a:sym typeface="+mn-lt"/>
              </a:rPr>
              <a:t>PCIe</a:t>
            </a:r>
            <a:r>
              <a:rPr lang="en-US" altLang="zh-TW" sz="563">
                <a:latin typeface="+mn-lt"/>
                <a:ea typeface="+mn-ea"/>
                <a:cs typeface="+mn-ea"/>
                <a:sym typeface="+mn-lt"/>
              </a:rPr>
              <a:t> x2</a:t>
            </a:r>
          </a:p>
        </p:txBody>
      </p:sp>
      <p:cxnSp>
        <p:nvCxnSpPr>
          <p:cNvPr id="107" name="直接连接符 104">
            <a:extLst>
              <a:ext uri="{FF2B5EF4-FFF2-40B4-BE49-F238E27FC236}">
                <a16:creationId xmlns:a16="http://schemas.microsoft.com/office/drawing/2014/main" id="{3ADD42D8-2814-4A38-B670-068D2CEE7567}"/>
              </a:ext>
            </a:extLst>
          </p:cNvPr>
          <p:cNvCxnSpPr/>
          <p:nvPr/>
        </p:nvCxnSpPr>
        <p:spPr>
          <a:xfrm>
            <a:off x="4471498" y="2508778"/>
            <a:ext cx="0" cy="243896"/>
          </a:xfrm>
          <a:prstGeom prst="line">
            <a:avLst/>
          </a:prstGeom>
          <a:ln w="11049" cap="rnd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接箭头连接符 105">
            <a:extLst>
              <a:ext uri="{FF2B5EF4-FFF2-40B4-BE49-F238E27FC236}">
                <a16:creationId xmlns:a16="http://schemas.microsoft.com/office/drawing/2014/main" id="{E48C314E-AE0E-4763-B3E3-DAD8733D2597}"/>
              </a:ext>
            </a:extLst>
          </p:cNvPr>
          <p:cNvCxnSpPr/>
          <p:nvPr/>
        </p:nvCxnSpPr>
        <p:spPr>
          <a:xfrm>
            <a:off x="4471498" y="2752675"/>
            <a:ext cx="278453" cy="0"/>
          </a:xfrm>
          <a:prstGeom prst="straightConnector1">
            <a:avLst/>
          </a:prstGeom>
          <a:ln w="11049" cap="rnd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矩形 108">
            <a:extLst>
              <a:ext uri="{FF2B5EF4-FFF2-40B4-BE49-F238E27FC236}">
                <a16:creationId xmlns:a16="http://schemas.microsoft.com/office/drawing/2014/main" id="{5C2982B7-40F1-4B56-93C4-76B03F7C60EC}"/>
              </a:ext>
            </a:extLst>
          </p:cNvPr>
          <p:cNvSpPr/>
          <p:nvPr/>
        </p:nvSpPr>
        <p:spPr>
          <a:xfrm rot="5400000">
            <a:off x="2608873" y="3896065"/>
            <a:ext cx="434734" cy="1789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63">
                <a:latin typeface="+mn-lt"/>
                <a:ea typeface="+mn-ea"/>
                <a:cs typeface="+mn-ea"/>
                <a:sym typeface="+mn-lt"/>
              </a:rPr>
              <a:t>USB2.0</a:t>
            </a:r>
            <a:endParaRPr lang="zh-TW" altLang="en-US" sz="563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0" name="矩形 109">
            <a:extLst>
              <a:ext uri="{FF2B5EF4-FFF2-40B4-BE49-F238E27FC236}">
                <a16:creationId xmlns:a16="http://schemas.microsoft.com/office/drawing/2014/main" id="{A58515F1-E6E9-4D6E-AEB6-63C16D13421A}"/>
              </a:ext>
            </a:extLst>
          </p:cNvPr>
          <p:cNvSpPr/>
          <p:nvPr/>
        </p:nvSpPr>
        <p:spPr>
          <a:xfrm rot="5400000">
            <a:off x="2435151" y="3861431"/>
            <a:ext cx="366458" cy="26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563">
                <a:latin typeface="+mn-lt"/>
                <a:ea typeface="+mn-ea"/>
                <a:cs typeface="+mn-ea"/>
                <a:sym typeface="+mn-lt"/>
              </a:rPr>
              <a:t>USB2.0</a:t>
            </a:r>
            <a:endParaRPr lang="zh-TW" altLang="en-US" sz="563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id="{5DB6086D-B554-4230-85B4-E93F236D68ED}"/>
              </a:ext>
            </a:extLst>
          </p:cNvPr>
          <p:cNvSpPr/>
          <p:nvPr/>
        </p:nvSpPr>
        <p:spPr>
          <a:xfrm rot="5400000">
            <a:off x="2850110" y="3861424"/>
            <a:ext cx="366458" cy="26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563">
                <a:latin typeface="+mn-lt"/>
                <a:ea typeface="+mn-ea"/>
                <a:cs typeface="+mn-ea"/>
                <a:sym typeface="+mn-lt"/>
              </a:rPr>
              <a:t>USB2.0</a:t>
            </a:r>
            <a:endParaRPr lang="zh-TW" altLang="en-US" sz="563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29" name="Group 13">
            <a:extLst>
              <a:ext uri="{FF2B5EF4-FFF2-40B4-BE49-F238E27FC236}">
                <a16:creationId xmlns:a16="http://schemas.microsoft.com/office/drawing/2014/main" id="{0812EC14-0EDB-46C9-B2F8-F59A61E6A55A}"/>
              </a:ext>
            </a:extLst>
          </p:cNvPr>
          <p:cNvGrpSpPr/>
          <p:nvPr/>
        </p:nvGrpSpPr>
        <p:grpSpPr>
          <a:xfrm>
            <a:off x="2098388" y="1940664"/>
            <a:ext cx="2023024" cy="1858032"/>
            <a:chOff x="5776523" y="-970569"/>
            <a:chExt cx="1652455" cy="1737358"/>
          </a:xfrm>
        </p:grpSpPr>
        <p:sp>
          <p:nvSpPr>
            <p:cNvPr id="131" name="Rectangle 15">
              <a:extLst>
                <a:ext uri="{FF2B5EF4-FFF2-40B4-BE49-F238E27FC236}">
                  <a16:creationId xmlns:a16="http://schemas.microsoft.com/office/drawing/2014/main" id="{7280DD9A-72BB-482C-96D1-DDDB064CDF51}"/>
                </a:ext>
              </a:extLst>
            </p:cNvPr>
            <p:cNvSpPr/>
            <p:nvPr/>
          </p:nvSpPr>
          <p:spPr>
            <a:xfrm>
              <a:off x="5776523" y="-970569"/>
              <a:ext cx="1652455" cy="1737358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65000"/>
                    <a:tint val="66000"/>
                    <a:satMod val="160000"/>
                  </a:schemeClr>
                </a:gs>
                <a:gs pos="50000">
                  <a:schemeClr val="bg2">
                    <a:lumMod val="65000"/>
                    <a:tint val="44500"/>
                    <a:satMod val="160000"/>
                  </a:schemeClr>
                </a:gs>
                <a:gs pos="100000">
                  <a:schemeClr val="bg2">
                    <a:lumMod val="65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en-US" sz="1013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30" name="Rounded Rectangle 14">
              <a:extLst>
                <a:ext uri="{FF2B5EF4-FFF2-40B4-BE49-F238E27FC236}">
                  <a16:creationId xmlns:a16="http://schemas.microsoft.com/office/drawing/2014/main" id="{7045285E-455A-4548-A684-E9C9B65442C7}"/>
                </a:ext>
              </a:extLst>
            </p:cNvPr>
            <p:cNvSpPr/>
            <p:nvPr/>
          </p:nvSpPr>
          <p:spPr>
            <a:xfrm>
              <a:off x="5979064" y="-776194"/>
              <a:ext cx="1265890" cy="13264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en-US" sz="1013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39" name="圖片 138" descr="一張含有 文字, 美工圖案 的圖片&#10;&#10;自動產生的描述">
            <a:extLst>
              <a:ext uri="{FF2B5EF4-FFF2-40B4-BE49-F238E27FC236}">
                <a16:creationId xmlns:a16="http://schemas.microsoft.com/office/drawing/2014/main" id="{F4BB1883-00EA-4CAB-8DE0-A7B391D1E7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752" y="2719343"/>
            <a:ext cx="1042295" cy="278722"/>
          </a:xfrm>
          <a:prstGeom prst="rect">
            <a:avLst/>
          </a:prstGeom>
        </p:spPr>
      </p:pic>
      <p:pic>
        <p:nvPicPr>
          <p:cNvPr id="141" name="圖片 140" descr="一張含有 箭 的圖片&#10;&#10;自動產生的描述">
            <a:extLst>
              <a:ext uri="{FF2B5EF4-FFF2-40B4-BE49-F238E27FC236}">
                <a16:creationId xmlns:a16="http://schemas.microsoft.com/office/drawing/2014/main" id="{D1F040F3-2ADD-4112-A826-124CB950BA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26911" y="4316862"/>
            <a:ext cx="302067" cy="106073"/>
          </a:xfrm>
          <a:prstGeom prst="rect">
            <a:avLst/>
          </a:prstGeom>
        </p:spPr>
      </p:pic>
      <p:pic>
        <p:nvPicPr>
          <p:cNvPr id="142" name="圖片 141" descr="一張含有 箭 的圖片&#10;&#10;自動產生的描述">
            <a:extLst>
              <a:ext uri="{FF2B5EF4-FFF2-40B4-BE49-F238E27FC236}">
                <a16:creationId xmlns:a16="http://schemas.microsoft.com/office/drawing/2014/main" id="{74F10398-0E65-430B-92B1-4EBB159269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24667" y="4312669"/>
            <a:ext cx="302067" cy="106073"/>
          </a:xfrm>
          <a:prstGeom prst="rect">
            <a:avLst/>
          </a:prstGeom>
        </p:spPr>
      </p:pic>
      <p:pic>
        <p:nvPicPr>
          <p:cNvPr id="151" name="圖形 150">
            <a:extLst>
              <a:ext uri="{FF2B5EF4-FFF2-40B4-BE49-F238E27FC236}">
                <a16:creationId xmlns:a16="http://schemas.microsoft.com/office/drawing/2014/main" id="{F886EB19-AC65-48E3-A22B-2701D41587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3067339" y="4220071"/>
            <a:ext cx="118477" cy="212375"/>
          </a:xfrm>
          <a:prstGeom prst="rect">
            <a:avLst/>
          </a:prstGeom>
        </p:spPr>
      </p:pic>
      <p:pic>
        <p:nvPicPr>
          <p:cNvPr id="152" name="圖形 151">
            <a:extLst>
              <a:ext uri="{FF2B5EF4-FFF2-40B4-BE49-F238E27FC236}">
                <a16:creationId xmlns:a16="http://schemas.microsoft.com/office/drawing/2014/main" id="{1DDFD41B-AA46-44A3-A2E7-D9889E790B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2837150" y="4215586"/>
            <a:ext cx="118477" cy="212375"/>
          </a:xfrm>
          <a:prstGeom prst="rect">
            <a:avLst/>
          </a:prstGeom>
        </p:spPr>
      </p:pic>
      <p:pic>
        <p:nvPicPr>
          <p:cNvPr id="153" name="圖形 152">
            <a:extLst>
              <a:ext uri="{FF2B5EF4-FFF2-40B4-BE49-F238E27FC236}">
                <a16:creationId xmlns:a16="http://schemas.microsoft.com/office/drawing/2014/main" id="{DFDBDCDC-CCE7-4A5B-A7BA-F9CEDBC3F3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2646669" y="4220071"/>
            <a:ext cx="118477" cy="212375"/>
          </a:xfrm>
          <a:prstGeom prst="rect">
            <a:avLst/>
          </a:prstGeom>
        </p:spPr>
      </p:pic>
      <p:pic>
        <p:nvPicPr>
          <p:cNvPr id="154" name="圖形 153">
            <a:extLst>
              <a:ext uri="{FF2B5EF4-FFF2-40B4-BE49-F238E27FC236}">
                <a16:creationId xmlns:a16="http://schemas.microsoft.com/office/drawing/2014/main" id="{1EB3D0D9-CEC0-4537-9ADB-F2CAC69E63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2432951" y="4220071"/>
            <a:ext cx="118477" cy="212375"/>
          </a:xfrm>
          <a:prstGeom prst="rect">
            <a:avLst/>
          </a:prstGeom>
        </p:spPr>
      </p:pic>
      <p:sp>
        <p:nvSpPr>
          <p:cNvPr id="157" name="矩形: 圓角 22">
            <a:extLst>
              <a:ext uri="{FF2B5EF4-FFF2-40B4-BE49-F238E27FC236}">
                <a16:creationId xmlns:a16="http://schemas.microsoft.com/office/drawing/2014/main" id="{B72224E8-2BFC-49CB-8F4D-F5CA724742CE}"/>
              </a:ext>
            </a:extLst>
          </p:cNvPr>
          <p:cNvSpPr/>
          <p:nvPr/>
        </p:nvSpPr>
        <p:spPr>
          <a:xfrm>
            <a:off x="4772417" y="3597994"/>
            <a:ext cx="720239" cy="275474"/>
          </a:xfrm>
          <a:prstGeom prst="roundRect">
            <a:avLst>
              <a:gd name="adj" fmla="val 9133"/>
            </a:avLst>
          </a:prstGeom>
          <a:gradFill>
            <a:gsLst>
              <a:gs pos="0">
                <a:schemeClr val="tx2">
                  <a:lumMod val="50000"/>
                </a:schemeClr>
              </a:gs>
              <a:gs pos="4800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6350">
            <a:gradFill>
              <a:gsLst>
                <a:gs pos="56000">
                  <a:schemeClr val="tx2">
                    <a:lumMod val="75000"/>
                  </a:schemeClr>
                </a:gs>
                <a:gs pos="100000">
                  <a:srgbClr val="EE6000"/>
                </a:gs>
                <a:gs pos="0">
                  <a:srgbClr val="EE600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700" b="1">
                <a:solidFill>
                  <a:srgbClr val="FF6600"/>
                </a:solidFill>
                <a:cs typeface="+mn-ea"/>
                <a:sym typeface="+mn-lt"/>
              </a:rPr>
              <a:t>PCI Express 3.0</a:t>
            </a:r>
            <a:endParaRPr kumimoji="1" lang="zh-TW" altLang="en-US" sz="700" b="1">
              <a:solidFill>
                <a:srgbClr val="FF6600"/>
              </a:solidFill>
              <a:cs typeface="+mn-ea"/>
              <a:sym typeface="+mn-lt"/>
            </a:endParaRPr>
          </a:p>
        </p:txBody>
      </p:sp>
      <p:sp>
        <p:nvSpPr>
          <p:cNvPr id="159" name="矩形 6">
            <a:extLst>
              <a:ext uri="{FF2B5EF4-FFF2-40B4-BE49-F238E27FC236}">
                <a16:creationId xmlns:a16="http://schemas.microsoft.com/office/drawing/2014/main" id="{C589CC81-C5E6-4125-9A82-2D98B3AE62FA}"/>
              </a:ext>
            </a:extLst>
          </p:cNvPr>
          <p:cNvSpPr/>
          <p:nvPr/>
        </p:nvSpPr>
        <p:spPr>
          <a:xfrm>
            <a:off x="4777419" y="2393919"/>
            <a:ext cx="403476" cy="21159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">
                <a:cs typeface="+mn-ea"/>
                <a:sym typeface="+mn-lt"/>
              </a:rPr>
              <a:t>Super</a:t>
            </a:r>
          </a:p>
          <a:p>
            <a:pPr algn="ctr"/>
            <a:r>
              <a:rPr lang="en-US" altLang="zh-TW" sz="600">
                <a:cs typeface="+mn-ea"/>
                <a:sym typeface="+mn-lt"/>
              </a:rPr>
              <a:t>I/O</a:t>
            </a:r>
          </a:p>
        </p:txBody>
      </p:sp>
      <p:sp>
        <p:nvSpPr>
          <p:cNvPr id="160" name="矩形 6">
            <a:extLst>
              <a:ext uri="{FF2B5EF4-FFF2-40B4-BE49-F238E27FC236}">
                <a16:creationId xmlns:a16="http://schemas.microsoft.com/office/drawing/2014/main" id="{E1434A00-2CCD-43C4-A5E1-2E620B190220}"/>
              </a:ext>
            </a:extLst>
          </p:cNvPr>
          <p:cNvSpPr/>
          <p:nvPr/>
        </p:nvSpPr>
        <p:spPr>
          <a:xfrm>
            <a:off x="4777419" y="2658875"/>
            <a:ext cx="403476" cy="21159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">
                <a:cs typeface="+mn-ea"/>
                <a:sym typeface="+mn-lt"/>
              </a:rPr>
              <a:t>TPM</a:t>
            </a:r>
          </a:p>
        </p:txBody>
      </p:sp>
      <p:sp>
        <p:nvSpPr>
          <p:cNvPr id="161" name="矩形 6">
            <a:extLst>
              <a:ext uri="{FF2B5EF4-FFF2-40B4-BE49-F238E27FC236}">
                <a16:creationId xmlns:a16="http://schemas.microsoft.com/office/drawing/2014/main" id="{6753A484-D85A-4CE8-8A11-E229262A55D2}"/>
              </a:ext>
            </a:extLst>
          </p:cNvPr>
          <p:cNvSpPr/>
          <p:nvPr/>
        </p:nvSpPr>
        <p:spPr>
          <a:xfrm>
            <a:off x="4777419" y="2921072"/>
            <a:ext cx="403476" cy="21159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">
                <a:cs typeface="+mn-ea"/>
                <a:sym typeface="+mn-lt"/>
              </a:rPr>
              <a:t>SPI</a:t>
            </a:r>
          </a:p>
          <a:p>
            <a:pPr algn="ctr"/>
            <a:r>
              <a:rPr lang="en-US" altLang="zh-TW" sz="600">
                <a:cs typeface="+mn-ea"/>
                <a:sym typeface="+mn-lt"/>
              </a:rPr>
              <a:t>ROM</a:t>
            </a:r>
          </a:p>
        </p:txBody>
      </p:sp>
      <p:sp>
        <p:nvSpPr>
          <p:cNvPr id="162" name="矩形 6">
            <a:extLst>
              <a:ext uri="{FF2B5EF4-FFF2-40B4-BE49-F238E27FC236}">
                <a16:creationId xmlns:a16="http://schemas.microsoft.com/office/drawing/2014/main" id="{4E4F3463-29A9-44E4-AB77-B844F4B50992}"/>
              </a:ext>
            </a:extLst>
          </p:cNvPr>
          <p:cNvSpPr/>
          <p:nvPr/>
        </p:nvSpPr>
        <p:spPr>
          <a:xfrm>
            <a:off x="979111" y="2578092"/>
            <a:ext cx="503564" cy="21159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50">
                <a:cs typeface="+mn-ea"/>
                <a:sym typeface="+mn-lt"/>
              </a:rPr>
              <a:t>HD Audio</a:t>
            </a:r>
          </a:p>
          <a:p>
            <a:pPr algn="ctr"/>
            <a:r>
              <a:rPr lang="en-US" altLang="zh-TW" sz="550">
                <a:cs typeface="+mn-ea"/>
                <a:sym typeface="+mn-lt"/>
              </a:rPr>
              <a:t>Codec</a:t>
            </a:r>
          </a:p>
        </p:txBody>
      </p:sp>
      <p:pic>
        <p:nvPicPr>
          <p:cNvPr id="165" name="圖形 164">
            <a:extLst>
              <a:ext uri="{FF2B5EF4-FFF2-40B4-BE49-F238E27FC236}">
                <a16:creationId xmlns:a16="http://schemas.microsoft.com/office/drawing/2014/main" id="{33CEA4A4-8D6C-4ACC-A1DA-EED260943F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3831" y="2823745"/>
            <a:ext cx="118555" cy="167159"/>
          </a:xfrm>
          <a:prstGeom prst="rect">
            <a:avLst/>
          </a:prstGeom>
        </p:spPr>
      </p:pic>
      <p:pic>
        <p:nvPicPr>
          <p:cNvPr id="166" name="圖形 165">
            <a:extLst>
              <a:ext uri="{FF2B5EF4-FFF2-40B4-BE49-F238E27FC236}">
                <a16:creationId xmlns:a16="http://schemas.microsoft.com/office/drawing/2014/main" id="{4866C8BD-BB9B-4C85-9BC7-2DCEC1A857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19454" y="2633151"/>
            <a:ext cx="147308" cy="132517"/>
          </a:xfrm>
          <a:prstGeom prst="rect">
            <a:avLst/>
          </a:prstGeom>
        </p:spPr>
      </p:pic>
      <p:pic>
        <p:nvPicPr>
          <p:cNvPr id="167" name="圖形 166">
            <a:extLst>
              <a:ext uri="{FF2B5EF4-FFF2-40B4-BE49-F238E27FC236}">
                <a16:creationId xmlns:a16="http://schemas.microsoft.com/office/drawing/2014/main" id="{C3D41551-4E7E-4E8E-9DFC-F91F4771E7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13323" y="2431191"/>
            <a:ext cx="142933" cy="127561"/>
          </a:xfrm>
          <a:prstGeom prst="rect">
            <a:avLst/>
          </a:prstGeom>
        </p:spPr>
      </p:pic>
      <p:sp>
        <p:nvSpPr>
          <p:cNvPr id="168" name="矩形 6">
            <a:extLst>
              <a:ext uri="{FF2B5EF4-FFF2-40B4-BE49-F238E27FC236}">
                <a16:creationId xmlns:a16="http://schemas.microsoft.com/office/drawing/2014/main" id="{DA1ADD49-9CF3-4026-9266-DDFA10BBBD80}"/>
              </a:ext>
            </a:extLst>
          </p:cNvPr>
          <p:cNvSpPr/>
          <p:nvPr/>
        </p:nvSpPr>
        <p:spPr>
          <a:xfrm>
            <a:off x="979464" y="3049922"/>
            <a:ext cx="498909" cy="290696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75"/>
              </a:lnSpc>
            </a:pPr>
            <a:r>
              <a:rPr lang="en-US" altLang="zh-TW" sz="550">
                <a:cs typeface="+mn-ea"/>
                <a:sym typeface="+mn-lt"/>
              </a:rPr>
              <a:t>Gigabit </a:t>
            </a:r>
          </a:p>
          <a:p>
            <a:pPr algn="ctr">
              <a:lnSpc>
                <a:spcPts val="675"/>
              </a:lnSpc>
            </a:pPr>
            <a:r>
              <a:rPr lang="en-US" altLang="zh-TW" sz="550">
                <a:cs typeface="+mn-ea"/>
                <a:sym typeface="+mn-lt"/>
              </a:rPr>
              <a:t>Ethernet</a:t>
            </a:r>
          </a:p>
          <a:p>
            <a:pPr algn="ctr">
              <a:lnSpc>
                <a:spcPts val="675"/>
              </a:lnSpc>
            </a:pPr>
            <a:r>
              <a:rPr lang="en-US" altLang="zh-TW" sz="550">
                <a:cs typeface="+mn-ea"/>
                <a:sym typeface="+mn-lt"/>
              </a:rPr>
              <a:t>NIC</a:t>
            </a:r>
          </a:p>
        </p:txBody>
      </p:sp>
      <p:pic>
        <p:nvPicPr>
          <p:cNvPr id="170" name="圖形 169">
            <a:extLst>
              <a:ext uri="{FF2B5EF4-FFF2-40B4-BE49-F238E27FC236}">
                <a16:creationId xmlns:a16="http://schemas.microsoft.com/office/drawing/2014/main" id="{96DFAE17-6C29-4474-ADF3-03B9A94FF3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03633" y="3140113"/>
            <a:ext cx="171495" cy="145279"/>
          </a:xfrm>
          <a:prstGeom prst="rect">
            <a:avLst/>
          </a:prstGeom>
        </p:spPr>
      </p:pic>
      <p:pic>
        <p:nvPicPr>
          <p:cNvPr id="171" name="圖形 170">
            <a:extLst>
              <a:ext uri="{FF2B5EF4-FFF2-40B4-BE49-F238E27FC236}">
                <a16:creationId xmlns:a16="http://schemas.microsoft.com/office/drawing/2014/main" id="{854F455E-54A3-4553-A477-A8934F8FB76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876387" y="1420200"/>
            <a:ext cx="349980" cy="146262"/>
          </a:xfrm>
          <a:prstGeom prst="rect">
            <a:avLst/>
          </a:prstGeom>
        </p:spPr>
      </p:pic>
      <p:pic>
        <p:nvPicPr>
          <p:cNvPr id="172" name="圖形 171">
            <a:extLst>
              <a:ext uri="{FF2B5EF4-FFF2-40B4-BE49-F238E27FC236}">
                <a16:creationId xmlns:a16="http://schemas.microsoft.com/office/drawing/2014/main" id="{9A42EFA2-1660-4E15-BDCA-AA5229CE96A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798726" y="3186338"/>
            <a:ext cx="204909" cy="111865"/>
          </a:xfrm>
          <a:prstGeom prst="rect">
            <a:avLst/>
          </a:prstGeom>
        </p:spPr>
      </p:pic>
      <p:sp>
        <p:nvSpPr>
          <p:cNvPr id="125" name="矩形: 圓角 22">
            <a:extLst>
              <a:ext uri="{FF2B5EF4-FFF2-40B4-BE49-F238E27FC236}">
                <a16:creationId xmlns:a16="http://schemas.microsoft.com/office/drawing/2014/main" id="{4E4BE421-305B-4742-B008-2DCD5FC5313C}"/>
              </a:ext>
            </a:extLst>
          </p:cNvPr>
          <p:cNvSpPr/>
          <p:nvPr/>
        </p:nvSpPr>
        <p:spPr>
          <a:xfrm>
            <a:off x="762229" y="2039909"/>
            <a:ext cx="720239" cy="275474"/>
          </a:xfrm>
          <a:prstGeom prst="roundRect">
            <a:avLst>
              <a:gd name="adj" fmla="val 9133"/>
            </a:avLst>
          </a:prstGeom>
          <a:gradFill>
            <a:gsLst>
              <a:gs pos="0">
                <a:schemeClr val="tx2">
                  <a:lumMod val="50000"/>
                </a:schemeClr>
              </a:gs>
              <a:gs pos="4800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6350">
            <a:gradFill>
              <a:gsLst>
                <a:gs pos="56000">
                  <a:schemeClr val="tx2">
                    <a:lumMod val="75000"/>
                  </a:schemeClr>
                </a:gs>
                <a:gs pos="100000">
                  <a:srgbClr val="EE6000"/>
                </a:gs>
                <a:gs pos="0">
                  <a:srgbClr val="EE600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700" b="1">
                <a:solidFill>
                  <a:srgbClr val="FF6600"/>
                </a:solidFill>
                <a:cs typeface="+mn-ea"/>
                <a:sym typeface="+mn-lt"/>
              </a:rPr>
              <a:t>PCI Express 3.0</a:t>
            </a:r>
            <a:endParaRPr kumimoji="1" lang="zh-TW" altLang="en-US" sz="700" b="1">
              <a:solidFill>
                <a:srgbClr val="FF6600"/>
              </a:solidFill>
              <a:cs typeface="+mn-ea"/>
              <a:sym typeface="+mn-lt"/>
            </a:endParaRPr>
          </a:p>
        </p:txBody>
      </p:sp>
      <p:pic>
        <p:nvPicPr>
          <p:cNvPr id="127" name="Picture 11" descr="Logo&#10;&#10;Description automatically generated">
            <a:extLst>
              <a:ext uri="{FF2B5EF4-FFF2-40B4-BE49-F238E27FC236}">
                <a16:creationId xmlns:a16="http://schemas.microsoft.com/office/drawing/2014/main" id="{032A05C1-4FF5-2841-8C6B-90D3A798B29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99024" y="1225988"/>
            <a:ext cx="1448922" cy="617974"/>
          </a:xfrm>
          <a:prstGeom prst="rect">
            <a:avLst/>
          </a:prstGeom>
        </p:spPr>
      </p:pic>
      <p:sp>
        <p:nvSpPr>
          <p:cNvPr id="133" name="矩形: 圓角化同側角落 132">
            <a:extLst>
              <a:ext uri="{FF2B5EF4-FFF2-40B4-BE49-F238E27FC236}">
                <a16:creationId xmlns:a16="http://schemas.microsoft.com/office/drawing/2014/main" id="{97791D21-DB4E-4406-A1A6-725810EA3100}"/>
              </a:ext>
            </a:extLst>
          </p:cNvPr>
          <p:cNvSpPr/>
          <p:nvPr/>
        </p:nvSpPr>
        <p:spPr>
          <a:xfrm>
            <a:off x="416776" y="4624582"/>
            <a:ext cx="4529238" cy="372211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100000">
                <a:srgbClr val="00469C"/>
              </a:gs>
              <a:gs pos="0">
                <a:srgbClr val="008E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8" name="文字方塊 127">
            <a:extLst>
              <a:ext uri="{FF2B5EF4-FFF2-40B4-BE49-F238E27FC236}">
                <a16:creationId xmlns:a16="http://schemas.microsoft.com/office/drawing/2014/main" id="{DA44F956-665B-499B-9275-AFFF87908CB4}"/>
              </a:ext>
            </a:extLst>
          </p:cNvPr>
          <p:cNvSpPr txBox="1"/>
          <p:nvPr/>
        </p:nvSpPr>
        <p:spPr>
          <a:xfrm>
            <a:off x="416776" y="4674206"/>
            <a:ext cx="45868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</a:rPr>
              <a:t>“made using (Taiwan) TSMC’s 16 nm technology” - AnandTech</a:t>
            </a:r>
            <a:endParaRPr lang="zh-TW" alt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6900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85355FDD-91EE-9C42-B248-5CD5B243D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7328"/>
            <a:ext cx="9144000" cy="1033922"/>
          </a:xfrm>
        </p:spPr>
        <p:txBody>
          <a:bodyPr>
            <a:noAutofit/>
          </a:bodyPr>
          <a:lstStyle/>
          <a:p>
            <a:r>
              <a:rPr lang="en-US" altLang="zh-CN" sz="2800">
                <a:latin typeface="+mn-lt"/>
                <a:ea typeface="+mn-ea"/>
                <a:cs typeface="+mn-ea"/>
                <a:sym typeface="+mn-lt"/>
              </a:rPr>
              <a:t>Storage expansion: TR-002 / TR-004 USB RAID units</a:t>
            </a:r>
            <a:endParaRPr lang="zh-TW" altLang="en-US" sz="28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TextBox 23">
            <a:extLst>
              <a:ext uri="{FF2B5EF4-FFF2-40B4-BE49-F238E27FC236}">
                <a16:creationId xmlns:a16="http://schemas.microsoft.com/office/drawing/2014/main" id="{B5ED3F0B-3646-E04F-BF7D-F94F8A5F4102}"/>
              </a:ext>
            </a:extLst>
          </p:cNvPr>
          <p:cNvSpPr txBox="1"/>
          <p:nvPr/>
        </p:nvSpPr>
        <p:spPr>
          <a:xfrm>
            <a:off x="452869" y="1243583"/>
            <a:ext cx="8118606" cy="950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CN" sz="15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NAS with a</a:t>
            </a:r>
            <a:r>
              <a:rPr lang="en-US" altLang="zh-TW" sz="15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USB port can support </a:t>
            </a:r>
            <a:r>
              <a:rPr lang="en-US" altLang="zh-CN" sz="15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TR USB RAID enclosures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5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Integrated USB Type-C port for plug &amp; play, supporting USB Type-A &amp; Type-C hosts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5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NAS can connect max. 2 of TR-002/TR-004 enclosures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C3D54C4-A9D5-416F-835D-E4C24C4C91FD}"/>
              </a:ext>
            </a:extLst>
          </p:cNvPr>
          <p:cNvSpPr txBox="1"/>
          <p:nvPr/>
        </p:nvSpPr>
        <p:spPr>
          <a:xfrm>
            <a:off x="638144" y="4446203"/>
            <a:ext cx="119776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300" b="1">
                <a:solidFill>
                  <a:srgbClr val="00489D"/>
                </a:solidFill>
                <a:latin typeface="+mn-lt"/>
                <a:ea typeface="+mn-ea"/>
                <a:cs typeface="+mn-ea"/>
                <a:sym typeface="+mn-lt"/>
              </a:rPr>
              <a:t>TR-002</a:t>
            </a:r>
            <a:endParaRPr lang="zh-TW" altLang="en-US" sz="1300" b="1">
              <a:solidFill>
                <a:srgbClr val="00489D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FC38501-5C79-4AA3-97F5-AC789722EFAD}"/>
              </a:ext>
            </a:extLst>
          </p:cNvPr>
          <p:cNvSpPr txBox="1"/>
          <p:nvPr/>
        </p:nvSpPr>
        <p:spPr>
          <a:xfrm>
            <a:off x="6692105" y="2532457"/>
            <a:ext cx="2054751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USB 3.2 Gen 1 or Gen 2 Type-C to Type-A cable</a:t>
            </a:r>
            <a:endParaRPr lang="zh-TW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CB2711A-B010-4241-93F2-B359D76B28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1832" y="2046166"/>
            <a:ext cx="1383683" cy="1495147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F40E616E-FD75-4648-9417-2F17520FF418}"/>
              </a:ext>
            </a:extLst>
          </p:cNvPr>
          <p:cNvSpPr txBox="1"/>
          <p:nvPr/>
        </p:nvSpPr>
        <p:spPr>
          <a:xfrm>
            <a:off x="6627981" y="4098745"/>
            <a:ext cx="20547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Type-C to Type-C cable</a:t>
            </a:r>
            <a:endParaRPr lang="zh-TW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32914ECE-0B77-40C3-A9A2-27C480CAD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759" y="3550731"/>
            <a:ext cx="1449827" cy="1449827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2E09865C-1B82-204C-9335-C042360BBEB0}"/>
              </a:ext>
            </a:extLst>
          </p:cNvPr>
          <p:cNvSpPr txBox="1"/>
          <p:nvPr/>
        </p:nvSpPr>
        <p:spPr>
          <a:xfrm>
            <a:off x="3172205" y="4440696"/>
            <a:ext cx="119776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300" b="1">
                <a:solidFill>
                  <a:srgbClr val="00489D"/>
                </a:solidFill>
                <a:latin typeface="+mn-lt"/>
                <a:ea typeface="+mn-ea"/>
                <a:cs typeface="+mn-ea"/>
                <a:sym typeface="+mn-lt"/>
              </a:rPr>
              <a:t>TR-004</a:t>
            </a:r>
            <a:endParaRPr lang="zh-TW" altLang="en-US" sz="1300" b="1">
              <a:solidFill>
                <a:srgbClr val="00489D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BE3D927-11EE-FE49-9A35-543F5657A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46" y="2377158"/>
            <a:ext cx="3245954" cy="202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3C90E2E-D521-4541-8795-8FC356ADBC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8250" y="2377158"/>
            <a:ext cx="1489361" cy="208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23">
            <a:extLst>
              <a:ext uri="{FF2B5EF4-FFF2-40B4-BE49-F238E27FC236}">
                <a16:creationId xmlns:a16="http://schemas.microsoft.com/office/drawing/2014/main" id="{CC1D8E0B-B241-8042-8873-BCADF334F47E}"/>
              </a:ext>
            </a:extLst>
          </p:cNvPr>
          <p:cNvSpPr txBox="1"/>
          <p:nvPr/>
        </p:nvSpPr>
        <p:spPr>
          <a:xfrm>
            <a:off x="381584" y="4582808"/>
            <a:ext cx="1789174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10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USB 3.2 Gen2 10Gbps</a:t>
            </a:r>
          </a:p>
        </p:txBody>
      </p:sp>
      <p:sp>
        <p:nvSpPr>
          <p:cNvPr id="21" name="TextBox 23">
            <a:extLst>
              <a:ext uri="{FF2B5EF4-FFF2-40B4-BE49-F238E27FC236}">
                <a16:creationId xmlns:a16="http://schemas.microsoft.com/office/drawing/2014/main" id="{D1099655-6F31-624F-91DC-FBF38088FFB8}"/>
              </a:ext>
            </a:extLst>
          </p:cNvPr>
          <p:cNvSpPr txBox="1"/>
          <p:nvPr/>
        </p:nvSpPr>
        <p:spPr>
          <a:xfrm>
            <a:off x="2897758" y="4593778"/>
            <a:ext cx="1789174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10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USB 3.2 Gen1 5Gbps</a:t>
            </a:r>
          </a:p>
        </p:txBody>
      </p:sp>
      <p:sp>
        <p:nvSpPr>
          <p:cNvPr id="28" name="Shape 528">
            <a:extLst>
              <a:ext uri="{FF2B5EF4-FFF2-40B4-BE49-F238E27FC236}">
                <a16:creationId xmlns:a16="http://schemas.microsoft.com/office/drawing/2014/main" id="{693D0A8F-05C6-46B7-A11A-33BCF3BF0088}"/>
              </a:ext>
            </a:extLst>
          </p:cNvPr>
          <p:cNvSpPr/>
          <p:nvPr/>
        </p:nvSpPr>
        <p:spPr>
          <a:xfrm flipH="1">
            <a:off x="6598377" y="2187527"/>
            <a:ext cx="2064538" cy="1114263"/>
          </a:xfrm>
          <a:prstGeom prst="snip2DiagRect">
            <a:avLst>
              <a:gd name="adj1" fmla="val 0"/>
              <a:gd name="adj2" fmla="val 12393"/>
            </a:avLst>
          </a:prstGeom>
          <a:noFill/>
          <a:ln w="12700">
            <a:gradFill>
              <a:gsLst>
                <a:gs pos="0">
                  <a:srgbClr val="00489D"/>
                </a:gs>
                <a:gs pos="100000">
                  <a:srgbClr val="008EC0"/>
                </a:gs>
              </a:gsLst>
              <a:lin ang="5400000" scaled="1"/>
            </a:gra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 lang="zh-TW" altLang="en-US" sz="1800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" name="圓角化對角線角落矩形 8">
            <a:extLst>
              <a:ext uri="{FF2B5EF4-FFF2-40B4-BE49-F238E27FC236}">
                <a16:creationId xmlns:a16="http://schemas.microsoft.com/office/drawing/2014/main" id="{C00F225D-DF13-4084-BB60-7FF798E9CA84}"/>
              </a:ext>
            </a:extLst>
          </p:cNvPr>
          <p:cNvSpPr/>
          <p:nvPr/>
        </p:nvSpPr>
        <p:spPr>
          <a:xfrm flipH="1">
            <a:off x="6657130" y="2191425"/>
            <a:ext cx="901910" cy="315846"/>
          </a:xfrm>
          <a:prstGeom prst="snip2DiagRect">
            <a:avLst>
              <a:gd name="adj1" fmla="val 0"/>
              <a:gd name="adj2" fmla="val 20185"/>
            </a:avLst>
          </a:prstGeom>
          <a:gradFill>
            <a:gsLst>
              <a:gs pos="0">
                <a:srgbClr val="008EC0"/>
              </a:gs>
              <a:gs pos="100000">
                <a:srgbClr val="00489D"/>
              </a:gs>
            </a:gsLst>
            <a:lin ang="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115" indent="-285115"/>
            <a:r>
              <a:rPr lang="en-US" altLang="zh-TW" sz="1200" b="1">
                <a:solidFill>
                  <a:schemeClr val="bg1"/>
                </a:solidFill>
                <a:cs typeface="+mn-ea"/>
                <a:sym typeface="+mn-lt"/>
              </a:rPr>
              <a:t>included</a:t>
            </a:r>
            <a:endParaRPr lang="zh-TW" altLang="en-US" sz="12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0" name="Shape 528">
            <a:extLst>
              <a:ext uri="{FF2B5EF4-FFF2-40B4-BE49-F238E27FC236}">
                <a16:creationId xmlns:a16="http://schemas.microsoft.com/office/drawing/2014/main" id="{EEB75C31-8D36-49D3-9D90-2D5BEF2D7DA7}"/>
              </a:ext>
            </a:extLst>
          </p:cNvPr>
          <p:cNvSpPr/>
          <p:nvPr/>
        </p:nvSpPr>
        <p:spPr>
          <a:xfrm flipH="1">
            <a:off x="6618194" y="3754246"/>
            <a:ext cx="2064538" cy="896707"/>
          </a:xfrm>
          <a:prstGeom prst="snip2DiagRect">
            <a:avLst>
              <a:gd name="adj1" fmla="val 0"/>
              <a:gd name="adj2" fmla="val 12393"/>
            </a:avLst>
          </a:prstGeom>
          <a:noFill/>
          <a:ln w="12700">
            <a:gradFill>
              <a:gsLst>
                <a:gs pos="0">
                  <a:srgbClr val="00489D"/>
                </a:gs>
                <a:gs pos="100000">
                  <a:srgbClr val="008EC0"/>
                </a:gs>
              </a:gsLst>
              <a:lin ang="5400000" scaled="1"/>
            </a:gra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 lang="zh-TW" altLang="en-US" sz="1800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圓角化對角線角落矩形 8">
            <a:extLst>
              <a:ext uri="{FF2B5EF4-FFF2-40B4-BE49-F238E27FC236}">
                <a16:creationId xmlns:a16="http://schemas.microsoft.com/office/drawing/2014/main" id="{77801FF5-CAD6-46C4-A3AC-C6BF226C5E3B}"/>
              </a:ext>
            </a:extLst>
          </p:cNvPr>
          <p:cNvSpPr/>
          <p:nvPr/>
        </p:nvSpPr>
        <p:spPr>
          <a:xfrm flipH="1">
            <a:off x="6676944" y="3753911"/>
            <a:ext cx="965062" cy="315846"/>
          </a:xfrm>
          <a:prstGeom prst="snip2DiagRect">
            <a:avLst>
              <a:gd name="adj1" fmla="val 0"/>
              <a:gd name="adj2" fmla="val 20185"/>
            </a:avLst>
          </a:prstGeom>
          <a:gradFill>
            <a:gsLst>
              <a:gs pos="0">
                <a:srgbClr val="008EC0"/>
              </a:gs>
              <a:gs pos="100000">
                <a:srgbClr val="00489D"/>
              </a:gs>
            </a:gsLst>
            <a:lin ang="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115" indent="-285115"/>
            <a:r>
              <a:rPr lang="en-US" altLang="zh-TW" sz="1200" b="1">
                <a:solidFill>
                  <a:schemeClr val="bg1"/>
                </a:solidFill>
                <a:cs typeface="+mn-ea"/>
                <a:sym typeface="+mn-lt"/>
              </a:rPr>
              <a:t>included</a:t>
            </a:r>
            <a:endParaRPr lang="zh-TW" altLang="en-US" sz="1200" b="1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15008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85355FDD-91EE-9C42-B248-5CD5B243D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7328"/>
            <a:ext cx="9144000" cy="1033922"/>
          </a:xfrm>
        </p:spPr>
        <p:txBody>
          <a:bodyPr>
            <a:noAutofit/>
          </a:bodyPr>
          <a:lstStyle/>
          <a:p>
            <a:r>
              <a:rPr lang="en-US" altLang="zh-CN" sz="2800">
                <a:latin typeface="+mn-lt"/>
                <a:ea typeface="+mn-ea"/>
                <a:cs typeface="+mn-ea"/>
                <a:sym typeface="+mn-lt"/>
              </a:rPr>
              <a:t>Storage expansion</a:t>
            </a:r>
            <a:r>
              <a:rPr lang="zh-CN" altLang="en-US" sz="2800">
                <a:latin typeface="+mn-lt"/>
                <a:ea typeface="+mn-ea"/>
                <a:cs typeface="+mn-ea"/>
                <a:sym typeface="+mn-lt"/>
              </a:rPr>
              <a:t>：</a:t>
            </a:r>
            <a:r>
              <a:rPr lang="en-US" altLang="zh-CN" sz="2800">
                <a:latin typeface="+mn-lt"/>
                <a:ea typeface="+mn-ea"/>
                <a:cs typeface="+mn-ea"/>
                <a:sym typeface="+mn-lt"/>
              </a:rPr>
              <a:t>TL-D800C USB JBOD unit</a:t>
            </a:r>
            <a:endParaRPr lang="zh-TW" altLang="en-US" sz="28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3E79CA6B-DD0A-5145-9378-937AB73F25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5" t="11714" r="20199" b="11884"/>
          <a:stretch/>
        </p:blipFill>
        <p:spPr bwMode="auto">
          <a:xfrm>
            <a:off x="699627" y="2076102"/>
            <a:ext cx="4405114" cy="271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3">
            <a:extLst>
              <a:ext uri="{FF2B5EF4-FFF2-40B4-BE49-F238E27FC236}">
                <a16:creationId xmlns:a16="http://schemas.microsoft.com/office/drawing/2014/main" id="{0FB27569-84DB-0D47-B9E1-1EA20A2358E2}"/>
              </a:ext>
            </a:extLst>
          </p:cNvPr>
          <p:cNvSpPr txBox="1"/>
          <p:nvPr/>
        </p:nvSpPr>
        <p:spPr>
          <a:xfrm>
            <a:off x="507693" y="1227423"/>
            <a:ext cx="5955217" cy="722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altLang="zh-CN" sz="1600">
                <a:latin typeface="+mn-lt"/>
                <a:ea typeface="+mn-ea"/>
                <a:cs typeface="+mn-ea"/>
                <a:sym typeface="+mn-lt"/>
              </a:rPr>
              <a:t>NAS </a:t>
            </a:r>
            <a:r>
              <a:rPr lang="en-US" altLang="zh-TW" sz="1600">
                <a:latin typeface="+mn-lt"/>
                <a:ea typeface="+mn-ea"/>
                <a:cs typeface="+mn-ea"/>
                <a:sym typeface="+mn-lt"/>
              </a:rPr>
              <a:t>with a USB port can support </a:t>
            </a:r>
            <a:r>
              <a:rPr lang="en-US" altLang="zh-CN" sz="1600">
                <a:latin typeface="+mn-lt"/>
                <a:ea typeface="+mn-ea"/>
                <a:cs typeface="+mn-ea"/>
                <a:sym typeface="+mn-lt"/>
              </a:rPr>
              <a:t>TL USB JBOD enclosures</a:t>
            </a:r>
          </a:p>
          <a:p>
            <a:pPr marL="342900" indent="-34290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+mn-lt"/>
                <a:ea typeface="+mn-ea"/>
                <a:cs typeface="+mn-ea"/>
                <a:sym typeface="+mn-lt"/>
              </a:rPr>
              <a:t>USB Type-C provide speed up to USB 3.2 Gen 2 10Gb/s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0DB9A83D-F063-A94E-B96D-AEF9E986CC33}"/>
              </a:ext>
            </a:extLst>
          </p:cNvPr>
          <p:cNvSpPr txBox="1"/>
          <p:nvPr/>
        </p:nvSpPr>
        <p:spPr>
          <a:xfrm>
            <a:off x="2212350" y="4631040"/>
            <a:ext cx="11977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latin typeface="+mn-lt"/>
                <a:ea typeface="+mn-ea"/>
                <a:cs typeface="+mn-ea"/>
                <a:sym typeface="+mn-lt"/>
              </a:rPr>
              <a:t>TL-D800C</a:t>
            </a:r>
            <a:endParaRPr lang="zh-TW" altLang="en-US" b="1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" name="Shape 528">
            <a:extLst>
              <a:ext uri="{FF2B5EF4-FFF2-40B4-BE49-F238E27FC236}">
                <a16:creationId xmlns:a16="http://schemas.microsoft.com/office/drawing/2014/main" id="{F4E2BE01-6554-FA42-ADA3-A9BE5DE9740C}"/>
              </a:ext>
            </a:extLst>
          </p:cNvPr>
          <p:cNvSpPr/>
          <p:nvPr/>
        </p:nvSpPr>
        <p:spPr>
          <a:xfrm flipH="1">
            <a:off x="6462910" y="2241214"/>
            <a:ext cx="2064538" cy="923330"/>
          </a:xfrm>
          <a:prstGeom prst="snip2DiagRect">
            <a:avLst>
              <a:gd name="adj1" fmla="val 0"/>
              <a:gd name="adj2" fmla="val 12393"/>
            </a:avLst>
          </a:prstGeom>
          <a:noFill/>
          <a:ln w="12700">
            <a:gradFill>
              <a:gsLst>
                <a:gs pos="0">
                  <a:srgbClr val="00489D"/>
                </a:gs>
                <a:gs pos="100000">
                  <a:srgbClr val="008EC0"/>
                </a:gs>
              </a:gsLst>
              <a:lin ang="5400000" scaled="1"/>
            </a:gra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 lang="zh-TW" altLang="en-US" sz="1800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4" name="圓角化對角線角落矩形 8">
            <a:extLst>
              <a:ext uri="{FF2B5EF4-FFF2-40B4-BE49-F238E27FC236}">
                <a16:creationId xmlns:a16="http://schemas.microsoft.com/office/drawing/2014/main" id="{3E4695FA-41E6-ED4B-8E77-45FA35EDCDDF}"/>
              </a:ext>
            </a:extLst>
          </p:cNvPr>
          <p:cNvSpPr/>
          <p:nvPr/>
        </p:nvSpPr>
        <p:spPr>
          <a:xfrm flipH="1">
            <a:off x="6521662" y="2240878"/>
            <a:ext cx="900218" cy="315846"/>
          </a:xfrm>
          <a:prstGeom prst="snip2DiagRect">
            <a:avLst>
              <a:gd name="adj1" fmla="val 0"/>
              <a:gd name="adj2" fmla="val 20185"/>
            </a:avLst>
          </a:prstGeom>
          <a:gradFill>
            <a:gsLst>
              <a:gs pos="0">
                <a:srgbClr val="008EC0"/>
              </a:gs>
              <a:gs pos="100000">
                <a:srgbClr val="00489D"/>
              </a:gs>
            </a:gsLst>
            <a:lin ang="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115" indent="-285115"/>
            <a:r>
              <a:rPr lang="en-US" altLang="zh-TW" sz="1200" b="1">
                <a:solidFill>
                  <a:schemeClr val="bg1"/>
                </a:solidFill>
                <a:cs typeface="+mn-ea"/>
                <a:sym typeface="+mn-lt"/>
              </a:rPr>
              <a:t>included</a:t>
            </a:r>
            <a:endParaRPr lang="zh-TW" altLang="en-US" sz="12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294E610F-BD10-0C44-BAF7-28BF53377C04}"/>
              </a:ext>
            </a:extLst>
          </p:cNvPr>
          <p:cNvSpPr txBox="1"/>
          <p:nvPr/>
        </p:nvSpPr>
        <p:spPr>
          <a:xfrm>
            <a:off x="6580416" y="2602017"/>
            <a:ext cx="20547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USB 3.2 Gen1  or Gen 2 Type-C to Type-A cable</a:t>
            </a:r>
            <a:endParaRPr lang="zh-TW" altLang="en-US" sz="12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8130922D-39AC-8F45-A50F-DB0883B99E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4909" y="2007603"/>
            <a:ext cx="1383683" cy="1495147"/>
          </a:xfrm>
          <a:prstGeom prst="rect">
            <a:avLst/>
          </a:prstGeom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E666775C-C684-444B-BF8D-2EC63321EF2D}"/>
              </a:ext>
            </a:extLst>
          </p:cNvPr>
          <p:cNvSpPr txBox="1"/>
          <p:nvPr/>
        </p:nvSpPr>
        <p:spPr>
          <a:xfrm>
            <a:off x="6580416" y="4184141"/>
            <a:ext cx="20547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Type-C to Type-C cable</a:t>
            </a:r>
            <a:endParaRPr lang="zh-TW" altLang="en-US" sz="12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8B303A51-CFA1-0043-AFE6-4E2F67D3EB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1836" y="3512168"/>
            <a:ext cx="1449827" cy="1449827"/>
          </a:xfrm>
          <a:prstGeom prst="rect">
            <a:avLst/>
          </a:prstGeom>
        </p:spPr>
      </p:pic>
      <p:sp>
        <p:nvSpPr>
          <p:cNvPr id="17" name="Shape 528">
            <a:extLst>
              <a:ext uri="{FF2B5EF4-FFF2-40B4-BE49-F238E27FC236}">
                <a16:creationId xmlns:a16="http://schemas.microsoft.com/office/drawing/2014/main" id="{472DD63D-2675-4FA1-BF87-5A91029A858B}"/>
              </a:ext>
            </a:extLst>
          </p:cNvPr>
          <p:cNvSpPr/>
          <p:nvPr/>
        </p:nvSpPr>
        <p:spPr>
          <a:xfrm flipH="1">
            <a:off x="6462910" y="3740399"/>
            <a:ext cx="2064538" cy="923330"/>
          </a:xfrm>
          <a:prstGeom prst="snip2DiagRect">
            <a:avLst>
              <a:gd name="adj1" fmla="val 0"/>
              <a:gd name="adj2" fmla="val 12393"/>
            </a:avLst>
          </a:prstGeom>
          <a:noFill/>
          <a:ln w="12700">
            <a:gradFill>
              <a:gsLst>
                <a:gs pos="0">
                  <a:srgbClr val="00489D"/>
                </a:gs>
                <a:gs pos="100000">
                  <a:srgbClr val="008EC0"/>
                </a:gs>
              </a:gsLst>
              <a:lin ang="5400000" scaled="1"/>
            </a:gra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 lang="zh-TW" altLang="en-US" sz="1800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圓角化對角線角落矩形 8">
            <a:extLst>
              <a:ext uri="{FF2B5EF4-FFF2-40B4-BE49-F238E27FC236}">
                <a16:creationId xmlns:a16="http://schemas.microsoft.com/office/drawing/2014/main" id="{7B0ED07A-79E8-46D9-A034-65AE24E3ECC6}"/>
              </a:ext>
            </a:extLst>
          </p:cNvPr>
          <p:cNvSpPr/>
          <p:nvPr/>
        </p:nvSpPr>
        <p:spPr>
          <a:xfrm flipH="1">
            <a:off x="6521663" y="3740063"/>
            <a:ext cx="900217" cy="315846"/>
          </a:xfrm>
          <a:prstGeom prst="snip2DiagRect">
            <a:avLst>
              <a:gd name="adj1" fmla="val 0"/>
              <a:gd name="adj2" fmla="val 20185"/>
            </a:avLst>
          </a:prstGeom>
          <a:gradFill>
            <a:gsLst>
              <a:gs pos="0">
                <a:srgbClr val="008EC0"/>
              </a:gs>
              <a:gs pos="100000">
                <a:srgbClr val="00489D"/>
              </a:gs>
            </a:gsLst>
            <a:lin ang="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115" indent="-285115"/>
            <a:r>
              <a:rPr lang="en-US" altLang="zh-TW" sz="1200" b="1">
                <a:solidFill>
                  <a:schemeClr val="bg1"/>
                </a:solidFill>
                <a:cs typeface="+mn-ea"/>
                <a:sym typeface="+mn-lt"/>
              </a:rPr>
              <a:t>included</a:t>
            </a:r>
            <a:endParaRPr lang="zh-TW" altLang="en-US" sz="1200" b="1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84860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85355FDD-91EE-9C42-B248-5CD5B243D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7328"/>
            <a:ext cx="9144000" cy="1033922"/>
          </a:xfrm>
        </p:spPr>
        <p:txBody>
          <a:bodyPr>
            <a:noAutofit/>
          </a:bodyPr>
          <a:lstStyle/>
          <a:p>
            <a:pPr>
              <a:lnSpc>
                <a:spcPts val="3600"/>
              </a:lnSpc>
            </a:pPr>
            <a:r>
              <a:rPr lang="zh-CN" altLang="en-US" sz="2700">
                <a:latin typeface="+mn-lt"/>
                <a:ea typeface="+mn-ea"/>
                <a:cs typeface="+mn-ea"/>
                <a:sym typeface="+mn-lt"/>
              </a:rPr>
              <a:t>High-speed storage expansion with </a:t>
            </a:r>
            <a:br>
              <a:rPr lang="en-US" altLang="zh-CN" sz="2700">
                <a:latin typeface="+mn-lt"/>
                <a:ea typeface="+mn-ea"/>
                <a:cs typeface="+mn-ea"/>
                <a:sym typeface="+mn-lt"/>
              </a:rPr>
            </a:br>
            <a:r>
              <a:rPr lang="zh-CN" altLang="en-US" sz="2700">
                <a:latin typeface="+mn-lt"/>
                <a:ea typeface="+mn-ea"/>
                <a:cs typeface="+mn-ea"/>
                <a:sym typeface="+mn-lt"/>
              </a:rPr>
              <a:t>PCIe to </a:t>
            </a:r>
            <a:r>
              <a:rPr lang="en-US" altLang="zh-CN" sz="2700">
                <a:latin typeface="+mn-lt"/>
                <a:ea typeface="+mn-ea"/>
                <a:cs typeface="+mn-ea"/>
                <a:sym typeface="+mn-lt"/>
              </a:rPr>
              <a:t>multi-channel </a:t>
            </a:r>
            <a:r>
              <a:rPr lang="zh-CN" altLang="en-US" sz="2700">
                <a:latin typeface="+mn-lt"/>
                <a:ea typeface="+mn-ea"/>
                <a:cs typeface="+mn-ea"/>
                <a:sym typeface="+mn-lt"/>
              </a:rPr>
              <a:t>SATA enclosures</a:t>
            </a:r>
            <a:endParaRPr lang="zh-TW" altLang="en-US" sz="27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2" name="TextBox 23">
            <a:extLst>
              <a:ext uri="{FF2B5EF4-FFF2-40B4-BE49-F238E27FC236}">
                <a16:creationId xmlns:a16="http://schemas.microsoft.com/office/drawing/2014/main" id="{FB840543-7B0A-E04D-856C-7009D0DA4337}"/>
              </a:ext>
            </a:extLst>
          </p:cNvPr>
          <p:cNvSpPr txBox="1"/>
          <p:nvPr/>
        </p:nvSpPr>
        <p:spPr>
          <a:xfrm>
            <a:off x="404921" y="1181216"/>
            <a:ext cx="8085030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zh-CN" sz="15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Install a QNAP QXP SATA HBA on NAS to access the TL expansion units via PCIe Gen3 bandwidth</a:t>
            </a:r>
          </a:p>
          <a:p>
            <a:pPr marL="342900" indent="-342900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zh-CN" altLang="en-US" sz="15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Each</a:t>
            </a:r>
            <a:r>
              <a:rPr lang="en-US" altLang="zh-CN" sz="15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SFF-8088 cable </a:t>
            </a:r>
            <a:r>
              <a:rPr lang="zh-CN" altLang="en-US" sz="15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provides</a:t>
            </a:r>
            <a:r>
              <a:rPr lang="en-US" altLang="zh-CN" sz="15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4 x SATA 6Gb/s = 24 Gb/s </a:t>
            </a:r>
            <a:r>
              <a:rPr lang="zh-CN" altLang="en-US" sz="15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bandwidth. Connect multiple cables for up to </a:t>
            </a:r>
            <a:r>
              <a:rPr lang="en-US" altLang="zh-CN" sz="15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64 Gb/s </a:t>
            </a:r>
            <a:r>
              <a:rPr lang="zh-CN" altLang="en-US" sz="15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performance</a:t>
            </a: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44257269-3617-E445-85B6-B562FF379E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628" y="3363091"/>
            <a:ext cx="1209010" cy="1284503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A3B50611-246F-9742-AC41-ADB4E59757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6757" y="3363091"/>
            <a:ext cx="2055203" cy="1284502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797629A7-C53D-DB47-A5CE-7CCECF91CBE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8214" y="3059544"/>
            <a:ext cx="2864649" cy="1790405"/>
          </a:xfrm>
          <a:prstGeom prst="rect">
            <a:avLst/>
          </a:prstGeom>
        </p:spPr>
      </p:pic>
      <p:grpSp>
        <p:nvGrpSpPr>
          <p:cNvPr id="30" name="群組 29">
            <a:extLst>
              <a:ext uri="{FF2B5EF4-FFF2-40B4-BE49-F238E27FC236}">
                <a16:creationId xmlns:a16="http://schemas.microsoft.com/office/drawing/2014/main" id="{F141B17B-D431-1947-B1BD-BDA6B3CB38AD}"/>
              </a:ext>
            </a:extLst>
          </p:cNvPr>
          <p:cNvGrpSpPr/>
          <p:nvPr/>
        </p:nvGrpSpPr>
        <p:grpSpPr>
          <a:xfrm>
            <a:off x="963628" y="2411262"/>
            <a:ext cx="7216743" cy="632011"/>
            <a:chOff x="1616232" y="2899633"/>
            <a:chExt cx="3589471" cy="434539"/>
          </a:xfrm>
        </p:grpSpPr>
        <p:sp>
          <p:nvSpPr>
            <p:cNvPr id="32" name="平行四邊形 31">
              <a:extLst>
                <a:ext uri="{FF2B5EF4-FFF2-40B4-BE49-F238E27FC236}">
                  <a16:creationId xmlns:a16="http://schemas.microsoft.com/office/drawing/2014/main" id="{383EC20D-A91F-E94F-8BD5-2C8395BA7612}"/>
                </a:ext>
              </a:extLst>
            </p:cNvPr>
            <p:cNvSpPr/>
            <p:nvPr/>
          </p:nvSpPr>
          <p:spPr>
            <a:xfrm>
              <a:off x="3797782" y="2899633"/>
              <a:ext cx="1407921" cy="299860"/>
            </a:xfrm>
            <a:prstGeom prst="parallelogram">
              <a:avLst>
                <a:gd name="adj" fmla="val 43486"/>
              </a:avLst>
            </a:prstGeom>
            <a:solidFill>
              <a:srgbClr val="52555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b="1">
                  <a:cs typeface="+mn-ea"/>
                  <a:sym typeface="+mn-lt"/>
                </a:rPr>
                <a:t>TL-D1600S</a:t>
              </a:r>
              <a:endParaRPr lang="zh-TW" altLang="en-US" sz="1600" b="1">
                <a:cs typeface="+mn-ea"/>
                <a:sym typeface="+mn-lt"/>
              </a:endParaRPr>
            </a:p>
          </p:txBody>
        </p:sp>
        <p:sp>
          <p:nvSpPr>
            <p:cNvPr id="33" name="平行四邊形 32">
              <a:extLst>
                <a:ext uri="{FF2B5EF4-FFF2-40B4-BE49-F238E27FC236}">
                  <a16:creationId xmlns:a16="http://schemas.microsoft.com/office/drawing/2014/main" id="{8AE6429B-2320-F447-A3CB-5E1AF99AEAC3}"/>
                </a:ext>
              </a:extLst>
            </p:cNvPr>
            <p:cNvSpPr/>
            <p:nvPr/>
          </p:nvSpPr>
          <p:spPr>
            <a:xfrm>
              <a:off x="1616232" y="2903974"/>
              <a:ext cx="1275980" cy="299860"/>
            </a:xfrm>
            <a:prstGeom prst="parallelogram">
              <a:avLst>
                <a:gd name="adj" fmla="val 43486"/>
              </a:avLst>
            </a:prstGeom>
            <a:solidFill>
              <a:srgbClr val="32323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b="1">
                  <a:cs typeface="+mn-ea"/>
                  <a:sym typeface="+mn-lt"/>
                </a:rPr>
                <a:t>TL-D400S</a:t>
              </a:r>
              <a:endParaRPr lang="zh-TW" altLang="en-US" sz="1600" b="1">
                <a:cs typeface="+mn-ea"/>
                <a:sym typeface="+mn-lt"/>
              </a:endParaRPr>
            </a:p>
          </p:txBody>
        </p:sp>
        <p:sp>
          <p:nvSpPr>
            <p:cNvPr id="34" name="平行四邊形 33">
              <a:extLst>
                <a:ext uri="{FF2B5EF4-FFF2-40B4-BE49-F238E27FC236}">
                  <a16:creationId xmlns:a16="http://schemas.microsoft.com/office/drawing/2014/main" id="{127F65D8-B3FC-514A-AC61-66972C98CA76}"/>
                </a:ext>
              </a:extLst>
            </p:cNvPr>
            <p:cNvSpPr/>
            <p:nvPr/>
          </p:nvSpPr>
          <p:spPr>
            <a:xfrm>
              <a:off x="2600123" y="3034312"/>
              <a:ext cx="1407921" cy="299860"/>
            </a:xfrm>
            <a:prstGeom prst="parallelogram">
              <a:avLst>
                <a:gd name="adj" fmla="val 43486"/>
              </a:avLst>
            </a:prstGeom>
            <a:gradFill>
              <a:gsLst>
                <a:gs pos="100000">
                  <a:srgbClr val="00469C"/>
                </a:gs>
                <a:gs pos="0">
                  <a:srgbClr val="008EC0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b="1">
                  <a:cs typeface="+mn-ea"/>
                  <a:sym typeface="+mn-lt"/>
                </a:rPr>
                <a:t>TL-D800S</a:t>
              </a:r>
              <a:endParaRPr lang="zh-TW" altLang="en-US" sz="1600" b="1">
                <a:cs typeface="+mn-ea"/>
                <a:sym typeface="+mn-lt"/>
              </a:endParaRPr>
            </a:p>
          </p:txBody>
        </p:sp>
      </p:grp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9FB4CFD9-F105-AF46-AE77-11D46C894BCB}"/>
              </a:ext>
            </a:extLst>
          </p:cNvPr>
          <p:cNvCxnSpPr/>
          <p:nvPr/>
        </p:nvCxnSpPr>
        <p:spPr>
          <a:xfrm flipH="1">
            <a:off x="2282052" y="3209795"/>
            <a:ext cx="614705" cy="1754504"/>
          </a:xfrm>
          <a:prstGeom prst="line">
            <a:avLst/>
          </a:prstGeom>
          <a:ln>
            <a:gradFill>
              <a:gsLst>
                <a:gs pos="100000">
                  <a:srgbClr val="01DEE7"/>
                </a:gs>
                <a:gs pos="0">
                  <a:srgbClr val="00489D"/>
                </a:gs>
              </a:gsLst>
              <a:lin ang="5400000" scaled="1"/>
            </a:gra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E1D13470-81BF-D842-A0B0-ECFAC93E3F85}"/>
              </a:ext>
            </a:extLst>
          </p:cNvPr>
          <p:cNvCxnSpPr/>
          <p:nvPr/>
        </p:nvCxnSpPr>
        <p:spPr>
          <a:xfrm flipH="1">
            <a:off x="5000024" y="3209795"/>
            <a:ext cx="614705" cy="1754504"/>
          </a:xfrm>
          <a:prstGeom prst="line">
            <a:avLst/>
          </a:prstGeom>
          <a:ln>
            <a:gradFill>
              <a:gsLst>
                <a:gs pos="100000">
                  <a:srgbClr val="01DEE7"/>
                </a:gs>
                <a:gs pos="0">
                  <a:srgbClr val="00489D"/>
                </a:gs>
              </a:gsLst>
              <a:lin ang="5400000" scaled="1"/>
            </a:gra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793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85355FDD-91EE-9C42-B248-5CD5B243D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248"/>
            <a:ext cx="9144000" cy="1033922"/>
          </a:xfrm>
        </p:spPr>
        <p:txBody>
          <a:bodyPr>
            <a:noAutofit/>
          </a:bodyPr>
          <a:lstStyle/>
          <a:p>
            <a:pPr>
              <a:lnSpc>
                <a:spcPts val="3350"/>
              </a:lnSpc>
            </a:pPr>
            <a:r>
              <a:rPr lang="en-US" altLang="zh-TW" sz="2800">
                <a:latin typeface="+mn-lt"/>
                <a:ea typeface="+mn-ea"/>
                <a:cs typeface="+mn-ea"/>
                <a:sym typeface="+mn-lt"/>
              </a:rPr>
              <a:t>QXP SATA </a:t>
            </a:r>
            <a:r>
              <a:rPr lang="zh-CN" altLang="en-US" sz="2800">
                <a:latin typeface="+mn-lt"/>
                <a:ea typeface="+mn-ea"/>
                <a:cs typeface="+mn-ea"/>
                <a:sym typeface="+mn-lt"/>
              </a:rPr>
              <a:t>HBA and cables are included in the </a:t>
            </a:r>
            <a:br>
              <a:rPr lang="zh-CN" altLang="en-US" sz="2800">
                <a:latin typeface="+mn-lt"/>
                <a:ea typeface="+mn-ea"/>
                <a:cs typeface="+mn-ea"/>
                <a:sym typeface="+mn-lt"/>
              </a:rPr>
            </a:br>
            <a:r>
              <a:rPr lang="zh-CN" altLang="en-US" sz="2800">
                <a:latin typeface="+mn-lt"/>
                <a:ea typeface="+mn-ea"/>
                <a:cs typeface="+mn-ea"/>
                <a:sym typeface="+mn-lt"/>
              </a:rPr>
              <a:t>TL-D400S/D800S/D1600S JBOD</a:t>
            </a:r>
            <a:endParaRPr lang="zh-TW" altLang="en-US" sz="28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C65A02E5-AB41-CF4A-9B18-D67D0F9DC3A8}"/>
              </a:ext>
            </a:extLst>
          </p:cNvPr>
          <p:cNvSpPr txBox="1"/>
          <p:nvPr/>
        </p:nvSpPr>
        <p:spPr>
          <a:xfrm>
            <a:off x="504002" y="2617936"/>
            <a:ext cx="836102" cy="276987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100" b="1">
                <a:solidFill>
                  <a:srgbClr val="39523E"/>
                </a:solidFill>
                <a:ea typeface="+mn-ea"/>
              </a:defRPr>
            </a:lvl1pPr>
          </a:lstStyle>
          <a:p>
            <a:r>
              <a:rPr lang="en-US" sz="1000">
                <a:solidFill>
                  <a:srgbClr val="323231"/>
                </a:solidFill>
                <a:latin typeface="+mn-lt"/>
                <a:cs typeface="+mn-ea"/>
                <a:sym typeface="+mn-lt"/>
              </a:rPr>
              <a:t>TL-D400S</a:t>
            </a:r>
          </a:p>
        </p:txBody>
      </p:sp>
      <p:pic>
        <p:nvPicPr>
          <p:cNvPr id="14" name="圖片 13" descr="一張含有 監視器, 坐, 小, 電腦 的圖片&#10;&#10;自動產生的描述">
            <a:extLst>
              <a:ext uri="{FF2B5EF4-FFF2-40B4-BE49-F238E27FC236}">
                <a16:creationId xmlns:a16="http://schemas.microsoft.com/office/drawing/2014/main" id="{818D673C-C67A-F145-ABC8-9CED5DF5AB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91" y="3338731"/>
            <a:ext cx="1996391" cy="1247745"/>
          </a:xfrm>
          <a:prstGeom prst="rect">
            <a:avLst/>
          </a:prstGeom>
        </p:spPr>
      </p:pic>
      <p:sp>
        <p:nvSpPr>
          <p:cNvPr id="15" name="TextBox 17">
            <a:extLst>
              <a:ext uri="{FF2B5EF4-FFF2-40B4-BE49-F238E27FC236}">
                <a16:creationId xmlns:a16="http://schemas.microsoft.com/office/drawing/2014/main" id="{81994766-5D6D-FC48-A1A2-EC11DE5D6D65}"/>
              </a:ext>
            </a:extLst>
          </p:cNvPr>
          <p:cNvSpPr txBox="1"/>
          <p:nvPr/>
        </p:nvSpPr>
        <p:spPr>
          <a:xfrm>
            <a:off x="1364380" y="2567343"/>
            <a:ext cx="1672870" cy="430875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100" b="1">
                <a:solidFill>
                  <a:srgbClr val="39523E"/>
                </a:solidFill>
                <a:ea typeface="+mn-ea"/>
              </a:defRPr>
            </a:lvl1pPr>
          </a:lstStyle>
          <a:p>
            <a:r>
              <a:rPr lang="en-US" altLang="zh-TW" sz="1000">
                <a:solidFill>
                  <a:srgbClr val="323231"/>
                </a:solidFill>
                <a:latin typeface="+mn-lt"/>
                <a:cs typeface="+mn-ea"/>
                <a:sym typeface="+mn-lt"/>
              </a:rPr>
              <a:t>1 x QXP-400eS-A1164</a:t>
            </a:r>
          </a:p>
          <a:p>
            <a:r>
              <a:rPr lang="en-US" altLang="zh-TW" sz="1000">
                <a:solidFill>
                  <a:srgbClr val="323231"/>
                </a:solidFill>
                <a:latin typeface="+mn-lt"/>
                <a:cs typeface="+mn-ea"/>
                <a:sym typeface="+mn-lt"/>
              </a:rPr>
              <a:t>PCIe to 4 x SATA 6Gb/s</a:t>
            </a: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3C8567C9-835A-304D-87FF-6FE8E37248A6}"/>
              </a:ext>
            </a:extLst>
          </p:cNvPr>
          <p:cNvSpPr txBox="1"/>
          <p:nvPr/>
        </p:nvSpPr>
        <p:spPr>
          <a:xfrm>
            <a:off x="2939147" y="2566245"/>
            <a:ext cx="1273722" cy="430875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1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sz="1000">
                <a:solidFill>
                  <a:srgbClr val="323231"/>
                </a:solidFill>
                <a:latin typeface="+mn-lt"/>
                <a:ea typeface="+mn-ea"/>
                <a:cs typeface="+mn-ea"/>
                <a:sym typeface="+mn-lt"/>
              </a:rPr>
              <a:t>1 x 1M SFF-8088 </a:t>
            </a:r>
          </a:p>
          <a:p>
            <a:pPr algn="ctr"/>
            <a:r>
              <a:rPr lang="en-US" altLang="zh-TW" sz="1000">
                <a:solidFill>
                  <a:srgbClr val="323231"/>
                </a:solidFill>
                <a:latin typeface="+mn-lt"/>
                <a:ea typeface="+mn-ea"/>
                <a:cs typeface="+mn-ea"/>
                <a:sym typeface="+mn-lt"/>
              </a:rPr>
              <a:t>cables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DA272CAD-DF8A-784C-9D9C-9529F8C66D48}"/>
              </a:ext>
            </a:extLst>
          </p:cNvPr>
          <p:cNvSpPr txBox="1"/>
          <p:nvPr/>
        </p:nvSpPr>
        <p:spPr>
          <a:xfrm>
            <a:off x="4813507" y="2648646"/>
            <a:ext cx="836102" cy="276987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1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sz="1000">
                <a:solidFill>
                  <a:srgbClr val="323231"/>
                </a:solidFill>
                <a:latin typeface="+mn-lt"/>
                <a:ea typeface="+mn-ea"/>
                <a:cs typeface="+mn-ea"/>
                <a:sym typeface="+mn-lt"/>
              </a:rPr>
              <a:t>TL-D800S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EE65CC-A963-8544-9300-07E1E057D61A}"/>
              </a:ext>
            </a:extLst>
          </p:cNvPr>
          <p:cNvSpPr txBox="1"/>
          <p:nvPr/>
        </p:nvSpPr>
        <p:spPr>
          <a:xfrm>
            <a:off x="5892303" y="2601898"/>
            <a:ext cx="1671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>
                <a:solidFill>
                  <a:srgbClr val="323231"/>
                </a:solidFill>
                <a:latin typeface="+mn-lt"/>
                <a:ea typeface="+mn-ea"/>
                <a:cs typeface="+mn-ea"/>
                <a:sym typeface="+mn-lt"/>
              </a:rPr>
              <a:t>1 x QXP-800eS-A116</a:t>
            </a:r>
          </a:p>
          <a:p>
            <a:r>
              <a:rPr lang="en-US" altLang="zh-TW" sz="1000" b="1">
                <a:solidFill>
                  <a:srgbClr val="323231"/>
                </a:solidFill>
                <a:latin typeface="+mn-lt"/>
                <a:ea typeface="+mn-ea"/>
                <a:cs typeface="+mn-ea"/>
                <a:sym typeface="+mn-lt"/>
              </a:rPr>
              <a:t>PCIe to 8 x SATA 6Gb/s</a:t>
            </a:r>
            <a:endParaRPr lang="en-US" altLang="zh-TW" sz="1000">
              <a:solidFill>
                <a:srgbClr val="32323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B5CF8659-9796-6540-AA74-B5D38D1EC667}"/>
              </a:ext>
            </a:extLst>
          </p:cNvPr>
          <p:cNvSpPr txBox="1"/>
          <p:nvPr/>
        </p:nvSpPr>
        <p:spPr>
          <a:xfrm>
            <a:off x="7437214" y="2599165"/>
            <a:ext cx="121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323231"/>
                </a:solidFill>
                <a:latin typeface="+mn-lt"/>
                <a:ea typeface="+mn-ea"/>
                <a:cs typeface="+mn-ea"/>
                <a:sym typeface="+mn-lt"/>
              </a:rPr>
              <a:t>2 x 1M SFF-8088 </a:t>
            </a:r>
          </a:p>
          <a:p>
            <a:pPr algn="ctr"/>
            <a:r>
              <a:rPr lang="en-US" altLang="zh-TW" sz="1000" b="1">
                <a:solidFill>
                  <a:srgbClr val="323231"/>
                </a:solidFill>
                <a:latin typeface="+mn-lt"/>
                <a:ea typeface="+mn-ea"/>
                <a:cs typeface="+mn-ea"/>
                <a:sym typeface="+mn-lt"/>
              </a:rPr>
              <a:t>cables</a:t>
            </a:r>
            <a:endParaRPr lang="en-US" altLang="zh-CN" sz="1000" b="1">
              <a:solidFill>
                <a:srgbClr val="32323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ECE02388-C578-B74E-B7CF-B33CD45FB02B}"/>
              </a:ext>
            </a:extLst>
          </p:cNvPr>
          <p:cNvSpPr txBox="1"/>
          <p:nvPr/>
        </p:nvSpPr>
        <p:spPr>
          <a:xfrm>
            <a:off x="1120866" y="4557661"/>
            <a:ext cx="8451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en-US" sz="1000">
                <a:solidFill>
                  <a:srgbClr val="323231"/>
                </a:solidFill>
                <a:latin typeface="+mn-lt"/>
                <a:ea typeface="+mn-ea"/>
                <a:cs typeface="+mn-ea"/>
                <a:sym typeface="+mn-lt"/>
              </a:rPr>
              <a:t>TL-D1600S</a:t>
            </a:r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116B125C-AC29-AA44-A7CE-2CF0A666DA3C}"/>
              </a:ext>
            </a:extLst>
          </p:cNvPr>
          <p:cNvSpPr txBox="1"/>
          <p:nvPr/>
        </p:nvSpPr>
        <p:spPr>
          <a:xfrm>
            <a:off x="2758967" y="4483748"/>
            <a:ext cx="1681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 b="1">
                <a:solidFill>
                  <a:srgbClr val="323231"/>
                </a:solidFill>
                <a:latin typeface="+mn-lt"/>
                <a:ea typeface="+mn-ea"/>
                <a:cs typeface="+mn-ea"/>
                <a:sym typeface="+mn-lt"/>
              </a:rPr>
              <a:t>1 x QXP-1600eS</a:t>
            </a:r>
          </a:p>
          <a:p>
            <a:r>
              <a:rPr lang="en-US" altLang="zh-TW" sz="1000" b="1">
                <a:solidFill>
                  <a:srgbClr val="323231"/>
                </a:solidFill>
                <a:latin typeface="+mn-lt"/>
                <a:ea typeface="+mn-ea"/>
                <a:cs typeface="+mn-ea"/>
                <a:sym typeface="+mn-lt"/>
              </a:rPr>
              <a:t>PCIe to 16 x SATA 6Gb/s</a:t>
            </a: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34B996A7-4757-5B40-AA8B-E5C7B6A06CFF}"/>
              </a:ext>
            </a:extLst>
          </p:cNvPr>
          <p:cNvSpPr txBox="1"/>
          <p:nvPr/>
        </p:nvSpPr>
        <p:spPr>
          <a:xfrm>
            <a:off x="4621072" y="4557661"/>
            <a:ext cx="23679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 b="1">
                <a:solidFill>
                  <a:srgbClr val="323231"/>
                </a:solidFill>
                <a:latin typeface="+mn-lt"/>
                <a:ea typeface="+mn-ea"/>
                <a:cs typeface="+mn-ea"/>
                <a:sym typeface="+mn-lt"/>
              </a:rPr>
              <a:t>4 x 1M SFF-8088 to</a:t>
            </a:r>
            <a:r>
              <a:rPr lang="en-US" altLang="zh-CN" sz="1000" b="1">
                <a:solidFill>
                  <a:srgbClr val="323231"/>
                </a:solidFill>
                <a:latin typeface="+mn-lt"/>
                <a:ea typeface="+mn-ea"/>
                <a:cs typeface="+mn-ea"/>
                <a:sym typeface="+mn-lt"/>
              </a:rPr>
              <a:t> SFF-8644 cables</a:t>
            </a: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34A8E0DA-30BE-A240-BEEF-863E42FCFD35}"/>
              </a:ext>
            </a:extLst>
          </p:cNvPr>
          <p:cNvSpPr txBox="1"/>
          <p:nvPr/>
        </p:nvSpPr>
        <p:spPr>
          <a:xfrm>
            <a:off x="1326548" y="1844595"/>
            <a:ext cx="3866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solidFill>
                  <a:srgbClr val="EE6D2B"/>
                </a:solidFill>
                <a:latin typeface="+mn-lt"/>
                <a:ea typeface="+mn-ea"/>
                <a:cs typeface="+mn-ea"/>
                <a:sym typeface="+mn-lt"/>
              </a:rPr>
              <a:t>+</a:t>
            </a: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A15E6FED-B8ED-184D-9E54-343992DE0333}"/>
              </a:ext>
            </a:extLst>
          </p:cNvPr>
          <p:cNvSpPr txBox="1"/>
          <p:nvPr/>
        </p:nvSpPr>
        <p:spPr>
          <a:xfrm>
            <a:off x="2599869" y="1832229"/>
            <a:ext cx="3866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solidFill>
                  <a:srgbClr val="EE6D2B"/>
                </a:solidFill>
                <a:latin typeface="+mn-lt"/>
                <a:ea typeface="+mn-ea"/>
                <a:cs typeface="+mn-ea"/>
                <a:sym typeface="+mn-lt"/>
              </a:rPr>
              <a:t>+</a:t>
            </a:r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2501ADB8-CEAB-CF45-8261-7D8AC0C96762}"/>
              </a:ext>
            </a:extLst>
          </p:cNvPr>
          <p:cNvSpPr txBox="1"/>
          <p:nvPr/>
        </p:nvSpPr>
        <p:spPr>
          <a:xfrm>
            <a:off x="5799986" y="1920361"/>
            <a:ext cx="3866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solidFill>
                  <a:srgbClr val="EE6D2B"/>
                </a:solidFill>
                <a:latin typeface="+mn-lt"/>
                <a:ea typeface="+mn-ea"/>
                <a:cs typeface="+mn-ea"/>
                <a:sym typeface="+mn-lt"/>
              </a:rPr>
              <a:t>+</a:t>
            </a:r>
          </a:p>
        </p:txBody>
      </p:sp>
      <p:sp>
        <p:nvSpPr>
          <p:cNvPr id="31" name="TextBox 17">
            <a:extLst>
              <a:ext uri="{FF2B5EF4-FFF2-40B4-BE49-F238E27FC236}">
                <a16:creationId xmlns:a16="http://schemas.microsoft.com/office/drawing/2014/main" id="{3F256B7B-8345-8648-9E5E-A4BF7FF43A85}"/>
              </a:ext>
            </a:extLst>
          </p:cNvPr>
          <p:cNvSpPr txBox="1"/>
          <p:nvPr/>
        </p:nvSpPr>
        <p:spPr>
          <a:xfrm>
            <a:off x="7242017" y="1920361"/>
            <a:ext cx="3866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solidFill>
                  <a:srgbClr val="EE6D2B"/>
                </a:solidFill>
                <a:latin typeface="+mn-lt"/>
                <a:ea typeface="+mn-ea"/>
                <a:cs typeface="+mn-ea"/>
                <a:sym typeface="+mn-lt"/>
              </a:rPr>
              <a:t>+</a:t>
            </a:r>
          </a:p>
        </p:txBody>
      </p:sp>
      <p:sp>
        <p:nvSpPr>
          <p:cNvPr id="37" name="TextBox 17">
            <a:extLst>
              <a:ext uri="{FF2B5EF4-FFF2-40B4-BE49-F238E27FC236}">
                <a16:creationId xmlns:a16="http://schemas.microsoft.com/office/drawing/2014/main" id="{1F4475E5-03DE-8348-A90B-ECE3CF04B7EF}"/>
              </a:ext>
            </a:extLst>
          </p:cNvPr>
          <p:cNvSpPr txBox="1"/>
          <p:nvPr/>
        </p:nvSpPr>
        <p:spPr>
          <a:xfrm>
            <a:off x="2433368" y="3717929"/>
            <a:ext cx="3866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solidFill>
                  <a:srgbClr val="EE6D2B"/>
                </a:solidFill>
                <a:latin typeface="+mn-lt"/>
                <a:ea typeface="+mn-ea"/>
                <a:cs typeface="+mn-ea"/>
                <a:sym typeface="+mn-lt"/>
              </a:rPr>
              <a:t>+</a:t>
            </a:r>
          </a:p>
        </p:txBody>
      </p:sp>
      <p:sp>
        <p:nvSpPr>
          <p:cNvPr id="38" name="TextBox 17">
            <a:extLst>
              <a:ext uri="{FF2B5EF4-FFF2-40B4-BE49-F238E27FC236}">
                <a16:creationId xmlns:a16="http://schemas.microsoft.com/office/drawing/2014/main" id="{302E3EBF-5BAD-E74B-ABA9-8D3DAFE5FDD1}"/>
              </a:ext>
            </a:extLst>
          </p:cNvPr>
          <p:cNvSpPr txBox="1"/>
          <p:nvPr/>
        </p:nvSpPr>
        <p:spPr>
          <a:xfrm>
            <a:off x="4142804" y="3708765"/>
            <a:ext cx="3866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solidFill>
                  <a:srgbClr val="EE6D2B"/>
                </a:solidFill>
                <a:latin typeface="+mn-lt"/>
                <a:ea typeface="+mn-ea"/>
                <a:cs typeface="+mn-ea"/>
                <a:sym typeface="+mn-lt"/>
              </a:rPr>
              <a:t>+</a:t>
            </a:r>
          </a:p>
        </p:txBody>
      </p:sp>
      <p:pic>
        <p:nvPicPr>
          <p:cNvPr id="39" name="圖片 38" descr="一張含有 電路 的圖片&#10;&#10;自動產生的描述">
            <a:extLst>
              <a:ext uri="{FF2B5EF4-FFF2-40B4-BE49-F238E27FC236}">
                <a16:creationId xmlns:a16="http://schemas.microsoft.com/office/drawing/2014/main" id="{0C55D80C-C4AC-DA40-B9A7-091C9E83F5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9324" y="1630425"/>
            <a:ext cx="717089" cy="956596"/>
          </a:xfrm>
          <a:prstGeom prst="rect">
            <a:avLst/>
          </a:prstGeom>
        </p:spPr>
      </p:pic>
      <p:pic>
        <p:nvPicPr>
          <p:cNvPr id="40" name="圖片 39" descr="一張含有 電子用品, 電路 的圖片&#10;&#10;自動產生的描述">
            <a:extLst>
              <a:ext uri="{FF2B5EF4-FFF2-40B4-BE49-F238E27FC236}">
                <a16:creationId xmlns:a16="http://schemas.microsoft.com/office/drawing/2014/main" id="{204BF6EA-D69A-5B4D-9612-1409BE365E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2407" y="1683379"/>
            <a:ext cx="1219411" cy="956596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76742CE6-0935-0D4C-A7BE-37E0F691896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0568" y="3513586"/>
            <a:ext cx="1194499" cy="956596"/>
          </a:xfrm>
          <a:prstGeom prst="rect">
            <a:avLst/>
          </a:prstGeom>
        </p:spPr>
      </p:pic>
      <p:pic>
        <p:nvPicPr>
          <p:cNvPr id="42" name="圖片 41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1C5B5936-72E0-E846-BB7F-89C7C13402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4521" y="1698747"/>
            <a:ext cx="734487" cy="828050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43" name="圖片 42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C6E43BCC-7E1D-654B-9F63-46F9CF75165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6334" y="3476528"/>
            <a:ext cx="917537" cy="956596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44" name="圖片 43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13E56227-74AE-A447-924D-E2422CE6FA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112" y="1719493"/>
            <a:ext cx="734487" cy="828050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45" name="圖片 44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B3E07A4D-D75D-7447-9215-684BD16F1C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4918" y="1719493"/>
            <a:ext cx="734487" cy="828050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46" name="圖片 45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ABBB902B-020A-9D40-8594-53F4530C768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1148" y="3476528"/>
            <a:ext cx="917537" cy="956596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47" name="圖片 46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25300119-8A8B-3649-87AE-FB11FBB66B3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5961" y="3476528"/>
            <a:ext cx="917537" cy="956596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48" name="圖片 47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2B2F1FFD-B110-3F40-84A7-25DDD096F8E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0773" y="3476528"/>
            <a:ext cx="917537" cy="956596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1D671E7D-1DB7-BC49-9A1E-4D4AE6F7CEC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55" y="1679696"/>
            <a:ext cx="725709" cy="820459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A653567F-BEB9-2641-9701-1905272B6E7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8780" y="1784310"/>
            <a:ext cx="1343189" cy="839493"/>
          </a:xfrm>
          <a:prstGeom prst="rect">
            <a:avLst/>
          </a:prstGeom>
        </p:spPr>
      </p:pic>
      <p:sp>
        <p:nvSpPr>
          <p:cNvPr id="51" name="Shape 528">
            <a:extLst>
              <a:ext uri="{FF2B5EF4-FFF2-40B4-BE49-F238E27FC236}">
                <a16:creationId xmlns:a16="http://schemas.microsoft.com/office/drawing/2014/main" id="{87682C8E-F55C-E540-BB22-793DD0C17709}"/>
              </a:ext>
            </a:extLst>
          </p:cNvPr>
          <p:cNvSpPr/>
          <p:nvPr/>
        </p:nvSpPr>
        <p:spPr>
          <a:xfrm flipV="1">
            <a:off x="440267" y="1515534"/>
            <a:ext cx="3875302" cy="1466311"/>
          </a:xfrm>
          <a:prstGeom prst="snip2DiagRect">
            <a:avLst/>
          </a:prstGeom>
          <a:noFill/>
          <a:ln w="12700">
            <a:gradFill>
              <a:gsLst>
                <a:gs pos="0">
                  <a:srgbClr val="008EC0"/>
                </a:gs>
                <a:gs pos="100000">
                  <a:srgbClr val="00489D"/>
                </a:gs>
              </a:gsLst>
              <a:lin ang="5400000" scaled="1"/>
            </a:gra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800" b="0" i="0" u="none" strike="noStrike" cap="none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2" name="Shape 528">
            <a:extLst>
              <a:ext uri="{FF2B5EF4-FFF2-40B4-BE49-F238E27FC236}">
                <a16:creationId xmlns:a16="http://schemas.microsoft.com/office/drawing/2014/main" id="{8D0F15A5-BA30-AB47-9C4B-A167FDFF0072}"/>
              </a:ext>
            </a:extLst>
          </p:cNvPr>
          <p:cNvSpPr/>
          <p:nvPr/>
        </p:nvSpPr>
        <p:spPr>
          <a:xfrm flipV="1">
            <a:off x="440267" y="3238727"/>
            <a:ext cx="6985522" cy="1663784"/>
          </a:xfrm>
          <a:prstGeom prst="snip2DiagRect">
            <a:avLst/>
          </a:prstGeom>
          <a:noFill/>
          <a:ln w="12700">
            <a:gradFill>
              <a:gsLst>
                <a:gs pos="0">
                  <a:srgbClr val="008EC0"/>
                </a:gs>
                <a:gs pos="100000">
                  <a:srgbClr val="00489D"/>
                </a:gs>
              </a:gsLst>
              <a:lin ang="5400000" scaled="1"/>
            </a:gra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800" b="0" i="0" u="none" strike="noStrike" cap="none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" name="Shape 528">
            <a:extLst>
              <a:ext uri="{FF2B5EF4-FFF2-40B4-BE49-F238E27FC236}">
                <a16:creationId xmlns:a16="http://schemas.microsoft.com/office/drawing/2014/main" id="{E1C08067-5745-C944-BD96-9DED44CEE4BD}"/>
              </a:ext>
            </a:extLst>
          </p:cNvPr>
          <p:cNvSpPr/>
          <p:nvPr/>
        </p:nvSpPr>
        <p:spPr>
          <a:xfrm flipV="1">
            <a:off x="4543577" y="1509066"/>
            <a:ext cx="4160156" cy="1466311"/>
          </a:xfrm>
          <a:prstGeom prst="snip2DiagRect">
            <a:avLst/>
          </a:prstGeom>
          <a:noFill/>
          <a:ln w="12700">
            <a:gradFill>
              <a:gsLst>
                <a:gs pos="0">
                  <a:srgbClr val="008EC0"/>
                </a:gs>
                <a:gs pos="100000">
                  <a:srgbClr val="00489D"/>
                </a:gs>
              </a:gsLst>
              <a:lin ang="5400000" scaled="1"/>
            </a:gra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800" b="0" i="0" u="none" strike="noStrike" cap="none">
              <a:solidFill>
                <a:schemeClr val="l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76534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2EBF153D-8E3E-4450-BF43-E35356488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00" y="1335768"/>
            <a:ext cx="3280102" cy="3564466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2236D98F-9631-42DC-96F5-EBBAE199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3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3050" y="1217470"/>
            <a:ext cx="3271625" cy="3271625"/>
          </a:xfrm>
          <a:prstGeom prst="rect">
            <a:avLst/>
          </a:prstGeom>
        </p:spPr>
      </p:pic>
      <p:pic>
        <p:nvPicPr>
          <p:cNvPr id="8" name="圖片 7" hidden="1">
            <a:extLst>
              <a:ext uri="{FF2B5EF4-FFF2-40B4-BE49-F238E27FC236}">
                <a16:creationId xmlns:a16="http://schemas.microsoft.com/office/drawing/2014/main" id="{22CBFB65-10A7-4C3E-94F6-BE9EE71BAE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8870" y="1059316"/>
            <a:ext cx="2864395" cy="3814763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35E3875-FA14-4D43-8839-18C480A19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1" y="116308"/>
            <a:ext cx="7880350" cy="816119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kumimoji="1" lang="en-US" altLang="zh-TW" sz="2800" b="0">
                <a:latin typeface="+mn-lt"/>
                <a:ea typeface="+mn-ea"/>
                <a:cs typeface="+mn-ea"/>
                <a:sym typeface="+mn-lt"/>
              </a:rPr>
              <a:t>3-year standard warranty and extend it up to 5 years via an optional purchase</a:t>
            </a:r>
            <a:endParaRPr kumimoji="1" lang="zh-TW" altLang="en-US" sz="2800" b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文本框 10">
            <a:extLst>
              <a:ext uri="{FF2B5EF4-FFF2-40B4-BE49-F238E27FC236}">
                <a16:creationId xmlns:a16="http://schemas.microsoft.com/office/drawing/2014/main" id="{09AABCDD-B257-4742-B1B5-2BBFED6B19E5}"/>
              </a:ext>
            </a:extLst>
          </p:cNvPr>
          <p:cNvSpPr txBox="1"/>
          <p:nvPr/>
        </p:nvSpPr>
        <p:spPr>
          <a:xfrm>
            <a:off x="4052859" y="1736254"/>
            <a:ext cx="4196545" cy="150002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spcBef>
                <a:spcPts val="450"/>
              </a:spcBef>
            </a:pPr>
            <a:endParaRPr lang="zh-CN" altLang="en-US" sz="115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5000" indent="-135000">
              <a:lnSpc>
                <a:spcPct val="130000"/>
              </a:lnSpc>
              <a:spcBef>
                <a:spcPts val="225"/>
              </a:spcBef>
              <a:buChar char="•"/>
            </a:pPr>
            <a:r>
              <a:rPr lang="en-US" altLang="zh-CN" sz="115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3-year standard warranty service that comes in effect at the time of purchase.</a:t>
            </a:r>
            <a:endParaRPr lang="zh-CN" altLang="en-US" sz="115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5000" indent="-135000">
              <a:lnSpc>
                <a:spcPct val="130000"/>
              </a:lnSpc>
              <a:spcBef>
                <a:spcPts val="225"/>
              </a:spcBef>
              <a:buChar char="•"/>
            </a:pPr>
            <a:r>
              <a:rPr lang="en-US" altLang="zh-CN" sz="115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Free repair and part replacement for products under normal use during warranty period. (Spare parts and consumables are excluded)</a:t>
            </a:r>
            <a:endParaRPr lang="zh-CN" altLang="en-US" sz="115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:a16="http://schemas.microsoft.com/office/drawing/2014/main" id="{550FEE0D-AEDA-6B47-9AED-1F1675194572}"/>
              </a:ext>
            </a:extLst>
          </p:cNvPr>
          <p:cNvSpPr txBox="1"/>
          <p:nvPr/>
        </p:nvSpPr>
        <p:spPr>
          <a:xfrm>
            <a:off x="4090315" y="3520157"/>
            <a:ext cx="3960882" cy="103990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spcBef>
                <a:spcPts val="450"/>
              </a:spcBef>
            </a:pPr>
            <a:endParaRPr lang="zh-CN" altLang="en-US" sz="115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5000" indent="-135000">
              <a:lnSpc>
                <a:spcPct val="130000"/>
              </a:lnSpc>
              <a:spcBef>
                <a:spcPts val="225"/>
              </a:spcBef>
              <a:buChar char="•"/>
            </a:pPr>
            <a:r>
              <a:rPr lang="en-US" altLang="zh-CN" sz="115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Extending your warranty with this paid service, available within 270 days of the initial unit purchase.</a:t>
            </a:r>
            <a:endParaRPr lang="zh-CN" altLang="en-US" sz="115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35000" indent="-135000">
              <a:lnSpc>
                <a:spcPct val="130000"/>
              </a:lnSpc>
              <a:spcBef>
                <a:spcPts val="225"/>
              </a:spcBef>
              <a:buChar char="•"/>
            </a:pPr>
            <a:r>
              <a:rPr lang="en-US" altLang="zh-CN" sz="115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Offers identical service to standard warranty.</a:t>
            </a:r>
            <a:endParaRPr lang="zh-CN" altLang="en-US" sz="115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Google Shape;97;p18" hidden="1">
            <a:extLst>
              <a:ext uri="{FF2B5EF4-FFF2-40B4-BE49-F238E27FC236}">
                <a16:creationId xmlns:a16="http://schemas.microsoft.com/office/drawing/2014/main" id="{BD0C99B5-1252-474A-B11F-C20C08906952}"/>
              </a:ext>
            </a:extLst>
          </p:cNvPr>
          <p:cNvSpPr txBox="1"/>
          <p:nvPr/>
        </p:nvSpPr>
        <p:spPr>
          <a:xfrm>
            <a:off x="1571290" y="2967570"/>
            <a:ext cx="2179321" cy="715199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def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</a:defRPr>
            </a:lvl1pPr>
          </a:lstStyle>
          <a:p>
            <a:pPr algn="l"/>
            <a:r>
              <a:rPr lang="zh-TW" altLang="en-US" sz="1500">
                <a:latin typeface="+mn-lt"/>
                <a:ea typeface="+mn-ea"/>
                <a:cs typeface="+mn-ea"/>
                <a:sym typeface="+mn-lt"/>
              </a:rPr>
              <a:t>可選</a:t>
            </a:r>
            <a:r>
              <a:rPr lang="en-US" altLang="zh-TW" sz="1500">
                <a:latin typeface="+mn-lt"/>
                <a:ea typeface="+mn-ea"/>
                <a:cs typeface="+mn-ea"/>
                <a:sym typeface="+mn-lt"/>
              </a:rPr>
              <a:t> 2 </a:t>
            </a:r>
            <a:r>
              <a:rPr lang="zh-TW" altLang="en-US" sz="1500">
                <a:latin typeface="+mn-lt"/>
                <a:ea typeface="+mn-ea"/>
                <a:cs typeface="+mn-ea"/>
                <a:sym typeface="+mn-lt"/>
              </a:rPr>
              <a:t>年超值延長</a:t>
            </a:r>
            <a:endParaRPr lang="en-US" altLang="zh-TW" sz="1500">
              <a:latin typeface="+mn-lt"/>
              <a:ea typeface="+mn-ea"/>
              <a:cs typeface="+mn-ea"/>
              <a:sym typeface="+mn-lt"/>
            </a:endParaRPr>
          </a:p>
          <a:p>
            <a:pPr algn="l"/>
            <a:r>
              <a:rPr lang="zh-TW" altLang="en-US" sz="1500">
                <a:latin typeface="+mn-lt"/>
                <a:ea typeface="+mn-ea"/>
                <a:cs typeface="+mn-ea"/>
                <a:sym typeface="+mn-lt"/>
              </a:rPr>
              <a:t>保固、共</a:t>
            </a:r>
            <a:r>
              <a:rPr lang="en-US" altLang="zh-TW" sz="1500">
                <a:latin typeface="+mn-lt"/>
                <a:ea typeface="+mn-ea"/>
                <a:cs typeface="+mn-ea"/>
                <a:sym typeface="+mn-lt"/>
              </a:rPr>
              <a:t>5</a:t>
            </a:r>
            <a:r>
              <a:rPr lang="zh-TW" altLang="en-US" sz="1500">
                <a:latin typeface="+mn-lt"/>
                <a:ea typeface="+mn-ea"/>
                <a:cs typeface="+mn-ea"/>
                <a:sym typeface="+mn-lt"/>
              </a:rPr>
              <a:t>年保沒煩惱</a:t>
            </a:r>
            <a:endParaRPr lang="zh-TW" altLang="zh-TW" sz="15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1" name="Google Shape;114;p19" hidden="1">
            <a:extLst>
              <a:ext uri="{FF2B5EF4-FFF2-40B4-BE49-F238E27FC236}">
                <a16:creationId xmlns:a16="http://schemas.microsoft.com/office/drawing/2014/main" id="{92D471D0-3384-EB40-AA28-1E458E592931}"/>
              </a:ext>
            </a:extLst>
          </p:cNvPr>
          <p:cNvPicPr preferRelativeResize="0"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7379" y="2482448"/>
            <a:ext cx="1896955" cy="20614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矩形: 圓角 55">
            <a:extLst>
              <a:ext uri="{FF2B5EF4-FFF2-40B4-BE49-F238E27FC236}">
                <a16:creationId xmlns:a16="http://schemas.microsoft.com/office/drawing/2014/main" id="{1112FA26-B58E-D748-BDA5-27CF796E45E6}"/>
              </a:ext>
            </a:extLst>
          </p:cNvPr>
          <p:cNvSpPr/>
          <p:nvPr/>
        </p:nvSpPr>
        <p:spPr>
          <a:xfrm>
            <a:off x="3999874" y="1568759"/>
            <a:ext cx="3489772" cy="483283"/>
          </a:xfrm>
          <a:prstGeom prst="roundRect">
            <a:avLst/>
          </a:prstGeom>
          <a:noFill/>
          <a:ln w="12700">
            <a:noFill/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3F3F3F"/>
              </a:buClr>
              <a:buSzPts val="1000"/>
            </a:pPr>
            <a:r>
              <a:rPr lang="en-US" altLang="zh-TW" sz="1800" b="1">
                <a:solidFill>
                  <a:srgbClr val="0050A1"/>
                </a:solidFill>
                <a:cs typeface="+mn-ea"/>
                <a:sym typeface="+mn-lt"/>
              </a:rPr>
              <a:t>3 years of standard warranty</a:t>
            </a:r>
            <a:endParaRPr lang="zh-TW" altLang="en-US" sz="1800" b="1">
              <a:solidFill>
                <a:srgbClr val="0050A1"/>
              </a:solidFill>
              <a:cs typeface="+mn-ea"/>
              <a:sym typeface="+mn-lt"/>
            </a:endParaRPr>
          </a:p>
        </p:txBody>
      </p:sp>
      <p:sp>
        <p:nvSpPr>
          <p:cNvPr id="10" name="矩形: 圓角 55">
            <a:extLst>
              <a:ext uri="{FF2B5EF4-FFF2-40B4-BE49-F238E27FC236}">
                <a16:creationId xmlns:a16="http://schemas.microsoft.com/office/drawing/2014/main" id="{0E185B5D-DB13-3442-88AF-89A2A75EDFB1}"/>
              </a:ext>
            </a:extLst>
          </p:cNvPr>
          <p:cNvSpPr/>
          <p:nvPr/>
        </p:nvSpPr>
        <p:spPr>
          <a:xfrm>
            <a:off x="3999874" y="3330246"/>
            <a:ext cx="4405695" cy="483283"/>
          </a:xfrm>
          <a:prstGeom prst="roundRect">
            <a:avLst/>
          </a:prstGeom>
          <a:noFill/>
          <a:ln w="12700">
            <a:noFill/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3F3F3F"/>
              </a:buClr>
              <a:buSzPts val="1000"/>
            </a:pPr>
            <a:r>
              <a:rPr lang="en-US" altLang="zh-TW" sz="1800" b="1">
                <a:solidFill>
                  <a:srgbClr val="0050A1"/>
                </a:solidFill>
                <a:cs typeface="+mn-ea"/>
                <a:sym typeface="+mn-lt"/>
              </a:rPr>
              <a:t>Optional 2 years of extended warranty</a:t>
            </a:r>
            <a:endParaRPr lang="zh-TW" altLang="en-US" sz="1800" b="1">
              <a:solidFill>
                <a:srgbClr val="0050A1"/>
              </a:solidFill>
              <a:cs typeface="+mn-ea"/>
              <a:sym typeface="+mn-lt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01C7C35-6160-9D41-AB17-53EE668DCF7C}"/>
              </a:ext>
            </a:extLst>
          </p:cNvPr>
          <p:cNvSpPr txBox="1"/>
          <p:nvPr/>
        </p:nvSpPr>
        <p:spPr>
          <a:xfrm>
            <a:off x="653050" y="4753936"/>
            <a:ext cx="2646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>
                <a:latin typeface="+mn-lt"/>
                <a:ea typeface="+mn-ea"/>
                <a:cs typeface="+mn-ea"/>
                <a:sym typeface="+mn-lt"/>
              </a:rPr>
              <a:t>Part number: </a:t>
            </a:r>
            <a:r>
              <a:rPr lang="en-US" altLang="zh-TW" sz="1200" b="1">
                <a:latin typeface="+mn-lt"/>
                <a:ea typeface="+mn-ea"/>
                <a:cs typeface="+mn-ea"/>
                <a:sym typeface="+mn-lt"/>
              </a:rPr>
              <a:t>EXTW-ORANGE-2Y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3464296-C50C-774C-A0C4-1133F260368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339029" y="1090513"/>
            <a:ext cx="1572052" cy="166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85769"/>
      </p:ext>
    </p:extLst>
  </p:cSld>
  <p:clrMapOvr>
    <a:masterClrMapping/>
  </p:clrMapOvr>
  <p:transition spd="slow">
    <p:fade thruBlk="1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矩形: 圓角 94">
            <a:extLst>
              <a:ext uri="{FF2B5EF4-FFF2-40B4-BE49-F238E27FC236}">
                <a16:creationId xmlns:a16="http://schemas.microsoft.com/office/drawing/2014/main" id="{A16E07EE-AEE9-4F02-A0D5-34190D231A3B}"/>
              </a:ext>
            </a:extLst>
          </p:cNvPr>
          <p:cNvSpPr/>
          <p:nvPr/>
        </p:nvSpPr>
        <p:spPr>
          <a:xfrm>
            <a:off x="245636" y="1649075"/>
            <a:ext cx="9257094" cy="4137263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A1FE68E-FAEF-9140-A501-D1078AC57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892" y="75637"/>
            <a:ext cx="9143999" cy="816119"/>
          </a:xfrm>
        </p:spPr>
        <p:txBody>
          <a:bodyPr>
            <a:noAutofit/>
          </a:bodyPr>
          <a:lstStyle/>
          <a:p>
            <a:r>
              <a:rPr kumimoji="1" lang="en-US" altLang="zh-TW" sz="2700" b="0">
                <a:latin typeface="+mj-lt"/>
              </a:rPr>
              <a:t>TVS-675 provides the best cost-performance ratio combing 8-core computing power and 4K graphics</a:t>
            </a:r>
            <a:endParaRPr kumimoji="1" lang="zh-TW" altLang="en-US" sz="2700" b="0">
              <a:latin typeface="+mj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3AF37F4-E4A1-234D-804F-61A50D79E8BE}"/>
              </a:ext>
            </a:extLst>
          </p:cNvPr>
          <p:cNvSpPr/>
          <p:nvPr/>
        </p:nvSpPr>
        <p:spPr>
          <a:xfrm>
            <a:off x="396950" y="2116458"/>
            <a:ext cx="8345730" cy="2891748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F964AB7D-06D7-F04E-B4B4-0FA19BCD2B1B}"/>
              </a:ext>
            </a:extLst>
          </p:cNvPr>
          <p:cNvGrpSpPr/>
          <p:nvPr/>
        </p:nvGrpSpPr>
        <p:grpSpPr>
          <a:xfrm>
            <a:off x="385996" y="3855146"/>
            <a:ext cx="8352288" cy="589171"/>
            <a:chOff x="1091093" y="977311"/>
            <a:chExt cx="3202224" cy="772714"/>
          </a:xfrm>
          <a:solidFill>
            <a:srgbClr val="C6E6FE"/>
          </a:solidFill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CD718806-863B-314F-8114-450643F58CEE}"/>
                </a:ext>
              </a:extLst>
            </p:cNvPr>
            <p:cNvSpPr/>
            <p:nvPr/>
          </p:nvSpPr>
          <p:spPr>
            <a:xfrm>
              <a:off x="1091093" y="977311"/>
              <a:ext cx="3199241" cy="387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43" name="直線接點 42">
              <a:extLst>
                <a:ext uri="{FF2B5EF4-FFF2-40B4-BE49-F238E27FC236}">
                  <a16:creationId xmlns:a16="http://schemas.microsoft.com/office/drawing/2014/main" id="{5ADF41DC-A4A1-C44F-8377-CC2591E048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4076" y="1348008"/>
              <a:ext cx="3199241" cy="15088"/>
            </a:xfrm>
            <a:prstGeom prst="line">
              <a:avLst/>
            </a:prstGeom>
            <a:grpFill/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接點 43">
              <a:extLst>
                <a:ext uri="{FF2B5EF4-FFF2-40B4-BE49-F238E27FC236}">
                  <a16:creationId xmlns:a16="http://schemas.microsoft.com/office/drawing/2014/main" id="{A835E32D-669F-D14D-A449-33BF4A5685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1093" y="1702932"/>
              <a:ext cx="3202223" cy="47093"/>
            </a:xfrm>
            <a:prstGeom prst="line">
              <a:avLst/>
            </a:prstGeom>
            <a:grpFill/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76B1F48E-09A7-D948-907F-C9B6DE1D6948}"/>
              </a:ext>
            </a:extLst>
          </p:cNvPr>
          <p:cNvGrpSpPr/>
          <p:nvPr/>
        </p:nvGrpSpPr>
        <p:grpSpPr>
          <a:xfrm>
            <a:off x="393671" y="3277324"/>
            <a:ext cx="8352288" cy="589171"/>
            <a:chOff x="1091093" y="977311"/>
            <a:chExt cx="3199241" cy="772714"/>
          </a:xfrm>
          <a:solidFill>
            <a:srgbClr val="C6E6FE"/>
          </a:solidFill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53604840-F039-374F-BB33-B9CE0286F815}"/>
                </a:ext>
              </a:extLst>
            </p:cNvPr>
            <p:cNvSpPr/>
            <p:nvPr/>
          </p:nvSpPr>
          <p:spPr>
            <a:xfrm>
              <a:off x="1091093" y="977311"/>
              <a:ext cx="3199241" cy="387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40" name="直線接點 39">
              <a:extLst>
                <a:ext uri="{FF2B5EF4-FFF2-40B4-BE49-F238E27FC236}">
                  <a16:creationId xmlns:a16="http://schemas.microsoft.com/office/drawing/2014/main" id="{AD5EC88E-7874-3D4C-A77A-1F31C971C4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4076" y="1364928"/>
              <a:ext cx="3196258" cy="11419"/>
            </a:xfrm>
            <a:prstGeom prst="line">
              <a:avLst/>
            </a:prstGeom>
            <a:grpFill/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接點 40">
              <a:extLst>
                <a:ext uri="{FF2B5EF4-FFF2-40B4-BE49-F238E27FC236}">
                  <a16:creationId xmlns:a16="http://schemas.microsoft.com/office/drawing/2014/main" id="{5A2C0330-6F9E-924F-B712-DC439799CD4E}"/>
                </a:ext>
              </a:extLst>
            </p:cNvPr>
            <p:cNvCxnSpPr>
              <a:cxnSpLocks/>
            </p:cNvCxnSpPr>
            <p:nvPr/>
          </p:nvCxnSpPr>
          <p:spPr>
            <a:xfrm>
              <a:off x="1091093" y="1750025"/>
              <a:ext cx="3193276" cy="0"/>
            </a:xfrm>
            <a:prstGeom prst="line">
              <a:avLst/>
            </a:prstGeom>
            <a:grpFill/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541FDBBE-2510-E14A-A70B-07B32ACE096E}"/>
              </a:ext>
            </a:extLst>
          </p:cNvPr>
          <p:cNvGrpSpPr/>
          <p:nvPr/>
        </p:nvGrpSpPr>
        <p:grpSpPr>
          <a:xfrm>
            <a:off x="396950" y="2681413"/>
            <a:ext cx="8337934" cy="589171"/>
            <a:chOff x="1091093" y="977311"/>
            <a:chExt cx="3199241" cy="772714"/>
          </a:xfrm>
          <a:solidFill>
            <a:srgbClr val="C6E6FE"/>
          </a:solidFill>
        </p:grpSpPr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E02DDD03-977D-6346-AEB5-C521802D7FF3}"/>
                </a:ext>
              </a:extLst>
            </p:cNvPr>
            <p:cNvSpPr/>
            <p:nvPr/>
          </p:nvSpPr>
          <p:spPr>
            <a:xfrm>
              <a:off x="1091093" y="977311"/>
              <a:ext cx="3199241" cy="387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37" name="直線接點 36">
              <a:extLst>
                <a:ext uri="{FF2B5EF4-FFF2-40B4-BE49-F238E27FC236}">
                  <a16:creationId xmlns:a16="http://schemas.microsoft.com/office/drawing/2014/main" id="{B3FE577B-BC1F-894E-B066-1A848FBE0A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4076" y="1364928"/>
              <a:ext cx="3190293" cy="11419"/>
            </a:xfrm>
            <a:prstGeom prst="line">
              <a:avLst/>
            </a:prstGeom>
            <a:grpFill/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接點 37">
              <a:extLst>
                <a:ext uri="{FF2B5EF4-FFF2-40B4-BE49-F238E27FC236}">
                  <a16:creationId xmlns:a16="http://schemas.microsoft.com/office/drawing/2014/main" id="{F336F31A-8DAB-E74C-8633-020BD5DFB551}"/>
                </a:ext>
              </a:extLst>
            </p:cNvPr>
            <p:cNvCxnSpPr>
              <a:cxnSpLocks/>
            </p:cNvCxnSpPr>
            <p:nvPr/>
          </p:nvCxnSpPr>
          <p:spPr>
            <a:xfrm>
              <a:off x="1091093" y="1750025"/>
              <a:ext cx="3199240" cy="0"/>
            </a:xfrm>
            <a:prstGeom prst="line">
              <a:avLst/>
            </a:prstGeom>
            <a:grpFill/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矩形 32">
            <a:extLst>
              <a:ext uri="{FF2B5EF4-FFF2-40B4-BE49-F238E27FC236}">
                <a16:creationId xmlns:a16="http://schemas.microsoft.com/office/drawing/2014/main" id="{2563D37A-26BD-FB4C-B420-A6BE1BB3A358}"/>
              </a:ext>
            </a:extLst>
          </p:cNvPr>
          <p:cNvSpPr/>
          <p:nvPr/>
        </p:nvSpPr>
        <p:spPr>
          <a:xfrm>
            <a:off x="393671" y="2136711"/>
            <a:ext cx="8345730" cy="315113"/>
          </a:xfrm>
          <a:prstGeom prst="rect">
            <a:avLst/>
          </a:prstGeom>
          <a:gradFill>
            <a:gsLst>
              <a:gs pos="100000">
                <a:srgbClr val="00489E"/>
              </a:gs>
              <a:gs pos="0">
                <a:srgbClr val="008E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53FCD76F-6A53-4B44-AEF3-279BD18F6DC4}"/>
              </a:ext>
            </a:extLst>
          </p:cNvPr>
          <p:cNvCxnSpPr>
            <a:cxnSpLocks/>
          </p:cNvCxnSpPr>
          <p:nvPr/>
        </p:nvCxnSpPr>
        <p:spPr>
          <a:xfrm>
            <a:off x="401467" y="2461106"/>
            <a:ext cx="8337934" cy="0"/>
          </a:xfrm>
          <a:prstGeom prst="line">
            <a:avLst/>
          </a:prstGeom>
          <a:solidFill>
            <a:srgbClr val="C6E6FE"/>
          </a:solidFill>
          <a:ln w="7620">
            <a:solidFill>
              <a:srgbClr val="989898">
                <a:alpha val="8980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43F4D16D-22E5-7647-8611-9AA260384320}"/>
              </a:ext>
            </a:extLst>
          </p:cNvPr>
          <p:cNvCxnSpPr>
            <a:cxnSpLocks/>
          </p:cNvCxnSpPr>
          <p:nvPr/>
        </p:nvCxnSpPr>
        <p:spPr>
          <a:xfrm flipV="1">
            <a:off x="393671" y="2672130"/>
            <a:ext cx="8345730" cy="20585"/>
          </a:xfrm>
          <a:prstGeom prst="line">
            <a:avLst/>
          </a:prstGeom>
          <a:solidFill>
            <a:srgbClr val="C6E6FE"/>
          </a:solidFill>
          <a:ln w="7620">
            <a:solidFill>
              <a:srgbClr val="989898">
                <a:alpha val="8980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群組 8">
            <a:extLst>
              <a:ext uri="{FF2B5EF4-FFF2-40B4-BE49-F238E27FC236}">
                <a16:creationId xmlns:a16="http://schemas.microsoft.com/office/drawing/2014/main" id="{691277E4-A24C-7247-B357-625389CF26BC}"/>
              </a:ext>
            </a:extLst>
          </p:cNvPr>
          <p:cNvGrpSpPr/>
          <p:nvPr/>
        </p:nvGrpSpPr>
        <p:grpSpPr>
          <a:xfrm>
            <a:off x="390392" y="4408413"/>
            <a:ext cx="8355564" cy="599331"/>
            <a:chOff x="1091093" y="977311"/>
            <a:chExt cx="3202223" cy="786037"/>
          </a:xfrm>
          <a:solidFill>
            <a:srgbClr val="C6E6FE"/>
          </a:solidFill>
        </p:grpSpPr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2043659A-EE2D-4C46-B451-5731D4AF5716}"/>
                </a:ext>
              </a:extLst>
            </p:cNvPr>
            <p:cNvSpPr/>
            <p:nvPr/>
          </p:nvSpPr>
          <p:spPr>
            <a:xfrm>
              <a:off x="1091093" y="977311"/>
              <a:ext cx="3202223" cy="387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31" name="直線接點 30">
              <a:extLst>
                <a:ext uri="{FF2B5EF4-FFF2-40B4-BE49-F238E27FC236}">
                  <a16:creationId xmlns:a16="http://schemas.microsoft.com/office/drawing/2014/main" id="{0B896F9E-1E30-4A40-B8D8-B511F3886E6D}"/>
                </a:ext>
              </a:extLst>
            </p:cNvPr>
            <p:cNvCxnSpPr>
              <a:cxnSpLocks/>
            </p:cNvCxnSpPr>
            <p:nvPr/>
          </p:nvCxnSpPr>
          <p:spPr>
            <a:xfrm>
              <a:off x="1094075" y="1356234"/>
              <a:ext cx="3199241" cy="0"/>
            </a:xfrm>
            <a:prstGeom prst="line">
              <a:avLst/>
            </a:prstGeom>
            <a:grpFill/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接點 31">
              <a:extLst>
                <a:ext uri="{FF2B5EF4-FFF2-40B4-BE49-F238E27FC236}">
                  <a16:creationId xmlns:a16="http://schemas.microsoft.com/office/drawing/2014/main" id="{00782AAB-FBF3-6446-B250-02A7D26208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1093" y="1755571"/>
              <a:ext cx="3202223" cy="7777"/>
            </a:xfrm>
            <a:prstGeom prst="line">
              <a:avLst/>
            </a:prstGeom>
            <a:grpFill/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9B1A725-0DED-F149-B7C0-3545BAC9B5D2}"/>
              </a:ext>
            </a:extLst>
          </p:cNvPr>
          <p:cNvSpPr txBox="1"/>
          <p:nvPr/>
        </p:nvSpPr>
        <p:spPr>
          <a:xfrm>
            <a:off x="536703" y="2438924"/>
            <a:ext cx="5453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Cores</a:t>
            </a:r>
            <a:endParaRPr kumimoji="1" lang="zh-TW" altLang="en-US" sz="105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65A3DB5-712B-A543-937E-230B9356A3BE}"/>
              </a:ext>
            </a:extLst>
          </p:cNvPr>
          <p:cNvSpPr txBox="1"/>
          <p:nvPr/>
        </p:nvSpPr>
        <p:spPr>
          <a:xfrm>
            <a:off x="529722" y="2713304"/>
            <a:ext cx="6799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Threads</a:t>
            </a:r>
            <a:endParaRPr kumimoji="1" lang="zh-TW" altLang="en-US" sz="105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870B840-C79F-814B-9C3F-FB2D58C491CB}"/>
              </a:ext>
            </a:extLst>
          </p:cNvPr>
          <p:cNvSpPr txBox="1"/>
          <p:nvPr/>
        </p:nvSpPr>
        <p:spPr>
          <a:xfrm>
            <a:off x="518427" y="3004199"/>
            <a:ext cx="11224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Base frequency</a:t>
            </a:r>
            <a:endParaRPr lang="zh-TW" altLang="en-US" sz="105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98B0CCA-B7E9-6B40-A758-55188BF7CDAD}"/>
              </a:ext>
            </a:extLst>
          </p:cNvPr>
          <p:cNvSpPr/>
          <p:nvPr/>
        </p:nvSpPr>
        <p:spPr>
          <a:xfrm>
            <a:off x="508302" y="3306965"/>
            <a:ext cx="116730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5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Turbo frequency</a:t>
            </a:r>
            <a:endParaRPr lang="zh-TW" altLang="en-US" sz="105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952EA08-639C-0D42-8A56-A9E2CEAEBDAD}"/>
              </a:ext>
            </a:extLst>
          </p:cNvPr>
          <p:cNvSpPr/>
          <p:nvPr/>
        </p:nvSpPr>
        <p:spPr>
          <a:xfrm>
            <a:off x="532387" y="3611684"/>
            <a:ext cx="7617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5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L2 cache</a:t>
            </a:r>
            <a:endParaRPr lang="zh-TW" altLang="en-US" sz="105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E2BC0D8-A856-2E4F-A27F-07A3A438B558}"/>
              </a:ext>
            </a:extLst>
          </p:cNvPr>
          <p:cNvSpPr/>
          <p:nvPr/>
        </p:nvSpPr>
        <p:spPr>
          <a:xfrm>
            <a:off x="470233" y="4434765"/>
            <a:ext cx="134043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5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Integrated graphics</a:t>
            </a:r>
            <a:endParaRPr lang="zh-TW" altLang="en-US" sz="105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ED0F095-A129-9740-A7E4-7EA5230D3866}"/>
              </a:ext>
            </a:extLst>
          </p:cNvPr>
          <p:cNvSpPr/>
          <p:nvPr/>
        </p:nvSpPr>
        <p:spPr>
          <a:xfrm>
            <a:off x="475647" y="4154032"/>
            <a:ext cx="13756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5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M.2 2280 SSD slots</a:t>
            </a:r>
            <a:endParaRPr lang="zh-TW" altLang="en-US" sz="105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FC5A4E84-1627-C742-8D0B-AEDFAC38EAFB}"/>
              </a:ext>
            </a:extLst>
          </p:cNvPr>
          <p:cNvSpPr txBox="1"/>
          <p:nvPr/>
        </p:nvSpPr>
        <p:spPr>
          <a:xfrm>
            <a:off x="536701" y="2163715"/>
            <a:ext cx="792205" cy="25391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TW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Processor</a:t>
            </a:r>
            <a:endParaRPr kumimoji="1" lang="zh-TW" altLang="en-US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9738A58-FA92-B949-A343-DD103CD887D6}"/>
              </a:ext>
            </a:extLst>
          </p:cNvPr>
          <p:cNvSpPr/>
          <p:nvPr/>
        </p:nvSpPr>
        <p:spPr>
          <a:xfrm>
            <a:off x="470233" y="4730983"/>
            <a:ext cx="73129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5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Warranty</a:t>
            </a:r>
            <a:endParaRPr lang="zh-TW" altLang="en-US" sz="105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DFC93CE-903E-7449-BA78-1F8A025166BC}"/>
              </a:ext>
            </a:extLst>
          </p:cNvPr>
          <p:cNvSpPr/>
          <p:nvPr/>
        </p:nvSpPr>
        <p:spPr>
          <a:xfrm>
            <a:off x="2506912" y="4438498"/>
            <a:ext cx="963725" cy="253916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1050" b="1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4K HDMI 2.0</a:t>
            </a:r>
            <a:endParaRPr lang="zh-TW" altLang="en-US" sz="1050" b="1">
              <a:solidFill>
                <a:srgbClr val="C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1C6D161-E7F9-A245-A289-A7A9EBCA6F27}"/>
              </a:ext>
            </a:extLst>
          </p:cNvPr>
          <p:cNvSpPr txBox="1"/>
          <p:nvPr/>
        </p:nvSpPr>
        <p:spPr>
          <a:xfrm>
            <a:off x="2868442" y="2724435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050" b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8</a:t>
            </a:r>
            <a:endParaRPr kumimoji="1" lang="zh-TW" altLang="en-US" sz="1050" b="1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E99F4BA6-28A4-5945-895A-FF6A7BABC3FE}"/>
              </a:ext>
            </a:extLst>
          </p:cNvPr>
          <p:cNvSpPr txBox="1"/>
          <p:nvPr/>
        </p:nvSpPr>
        <p:spPr>
          <a:xfrm>
            <a:off x="2664168" y="2996192"/>
            <a:ext cx="678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05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2.5 GHz</a:t>
            </a:r>
            <a:endParaRPr kumimoji="1" lang="zh-TW" altLang="en-US" sz="105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E5016692-A4D8-F54E-B571-EB30378A9328}"/>
              </a:ext>
            </a:extLst>
          </p:cNvPr>
          <p:cNvSpPr txBox="1"/>
          <p:nvPr/>
        </p:nvSpPr>
        <p:spPr>
          <a:xfrm>
            <a:off x="2262903" y="4144960"/>
            <a:ext cx="15231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</a:t>
            </a:r>
            <a:r>
              <a:rPr kumimoji="1" lang="en-US" altLang="zh-CN" sz="1050" b="1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M.2 </a:t>
            </a:r>
            <a:r>
              <a:rPr kumimoji="1" lang="en-US" altLang="zh-CN" sz="1050" b="1" err="1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NVMe</a:t>
            </a:r>
            <a:r>
              <a:rPr kumimoji="1" lang="en-US" altLang="zh-CN" sz="1050" b="1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/ SATA</a:t>
            </a:r>
            <a:endParaRPr kumimoji="1" lang="zh-TW" altLang="en-US" sz="1050" b="1">
              <a:solidFill>
                <a:srgbClr val="C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2EB161AA-26AD-AE42-94D9-400E8064CFFC}"/>
              </a:ext>
            </a:extLst>
          </p:cNvPr>
          <p:cNvSpPr txBox="1"/>
          <p:nvPr/>
        </p:nvSpPr>
        <p:spPr>
          <a:xfrm>
            <a:off x="2815691" y="3294442"/>
            <a:ext cx="3770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05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──</a:t>
            </a:r>
            <a:endParaRPr kumimoji="1" lang="zh-TW" altLang="en-US" sz="105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81B8EDB8-B8D3-554F-8677-96DB8B9FB5FA}"/>
              </a:ext>
            </a:extLst>
          </p:cNvPr>
          <p:cNvSpPr txBox="1"/>
          <p:nvPr/>
        </p:nvSpPr>
        <p:spPr>
          <a:xfrm>
            <a:off x="2754863" y="3585697"/>
            <a:ext cx="470000" cy="253916"/>
          </a:xfrm>
          <a:prstGeom prst="rect">
            <a:avLst/>
          </a:prstGeom>
        </p:spPr>
        <p:txBody>
          <a:bodyPr wrap="non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050" b="1">
                <a:solidFill>
                  <a:srgbClr val="FF99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>
                <a:solidFill>
                  <a:srgbClr val="C00000"/>
                </a:solidFill>
                <a:sym typeface="Arial" panose="020B0604020202020204" pitchFamily="34" charset="0"/>
              </a:rPr>
              <a:t>8MB</a:t>
            </a:r>
            <a:endParaRPr lang="zh-TW" altLang="en-US">
              <a:solidFill>
                <a:srgbClr val="C00000"/>
              </a:solidFill>
              <a:sym typeface="Arial" panose="020B0604020202020204" pitchFamily="34" charset="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9FD931C2-9F99-1B49-881D-9C22B7FF4890}"/>
              </a:ext>
            </a:extLst>
          </p:cNvPr>
          <p:cNvSpPr txBox="1"/>
          <p:nvPr/>
        </p:nvSpPr>
        <p:spPr>
          <a:xfrm>
            <a:off x="2379709" y="2155978"/>
            <a:ext cx="14253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100" b="1" err="1">
                <a:solidFill>
                  <a:srgbClr val="FFED0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Zhaoxin</a:t>
            </a:r>
            <a:r>
              <a:rPr kumimoji="1" lang="en-US" altLang="zh-TW" sz="1100" b="1">
                <a:solidFill>
                  <a:srgbClr val="FFED0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KX-U6580</a:t>
            </a:r>
            <a:endParaRPr kumimoji="1" lang="zh-TW" altLang="en-US" sz="1100" b="1">
              <a:solidFill>
                <a:srgbClr val="FFED0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F90BF2D0-DDB1-6C47-9AF5-452570EB5DBC}"/>
              </a:ext>
            </a:extLst>
          </p:cNvPr>
          <p:cNvSpPr txBox="1"/>
          <p:nvPr/>
        </p:nvSpPr>
        <p:spPr>
          <a:xfrm>
            <a:off x="2874243" y="2448854"/>
            <a:ext cx="260008" cy="253916"/>
          </a:xfrm>
          <a:prstGeom prst="rect">
            <a:avLst/>
          </a:prstGeom>
        </p:spPr>
        <p:txBody>
          <a:bodyPr wrap="non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050" b="1">
                <a:solidFill>
                  <a:srgbClr val="FF99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>
                <a:solidFill>
                  <a:srgbClr val="C00000"/>
                </a:solidFill>
                <a:sym typeface="Arial" panose="020B0604020202020204" pitchFamily="34" charset="0"/>
              </a:rPr>
              <a:t>8</a:t>
            </a:r>
            <a:endParaRPr lang="zh-TW" altLang="en-US">
              <a:solidFill>
                <a:srgbClr val="C00000"/>
              </a:solidFill>
              <a:sym typeface="Arial" panose="020B0604020202020204" pitchFamily="34" charset="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0D645FE6-19A7-9848-AACE-CD1A275A2812}"/>
              </a:ext>
            </a:extLst>
          </p:cNvPr>
          <p:cNvSpPr txBox="1"/>
          <p:nvPr/>
        </p:nvSpPr>
        <p:spPr>
          <a:xfrm>
            <a:off x="2599980" y="4717671"/>
            <a:ext cx="6511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050" b="1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3 years</a:t>
            </a:r>
            <a:endParaRPr kumimoji="1" lang="zh-TW" altLang="en-US" sz="1050" b="1">
              <a:solidFill>
                <a:srgbClr val="C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F08D5ADB-C1DE-2F45-8D79-AF2ECC120D27}"/>
              </a:ext>
            </a:extLst>
          </p:cNvPr>
          <p:cNvSpPr/>
          <p:nvPr/>
        </p:nvSpPr>
        <p:spPr>
          <a:xfrm>
            <a:off x="5115962" y="4422150"/>
            <a:ext cx="377026" cy="253916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105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──</a:t>
            </a:r>
            <a:endParaRPr lang="zh-TW" altLang="en-US" sz="105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589CE9AB-0789-6147-A3A4-6866CF6804EA}"/>
              </a:ext>
            </a:extLst>
          </p:cNvPr>
          <p:cNvSpPr txBox="1"/>
          <p:nvPr/>
        </p:nvSpPr>
        <p:spPr>
          <a:xfrm>
            <a:off x="5153341" y="2721420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05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8</a:t>
            </a:r>
            <a:endParaRPr kumimoji="1" lang="zh-TW" altLang="en-US" sz="105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62AAD1D8-2CB6-2049-92BD-3423CF7E199C}"/>
              </a:ext>
            </a:extLst>
          </p:cNvPr>
          <p:cNvSpPr txBox="1"/>
          <p:nvPr/>
        </p:nvSpPr>
        <p:spPr>
          <a:xfrm>
            <a:off x="4965279" y="3002143"/>
            <a:ext cx="678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05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2.2 GHz</a:t>
            </a:r>
            <a:endParaRPr kumimoji="1" lang="zh-TW" altLang="en-US" sz="105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FA99D6FB-F9A3-B348-85D5-2D811E005E94}"/>
              </a:ext>
            </a:extLst>
          </p:cNvPr>
          <p:cNvSpPr txBox="1"/>
          <p:nvPr/>
        </p:nvSpPr>
        <p:spPr>
          <a:xfrm>
            <a:off x="5112585" y="3289446"/>
            <a:ext cx="3770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05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──</a:t>
            </a:r>
            <a:endParaRPr kumimoji="1" lang="zh-TW" altLang="en-US" sz="105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777DB823-9E47-9D45-A7C3-98D992EA0489}"/>
              </a:ext>
            </a:extLst>
          </p:cNvPr>
          <p:cNvSpPr txBox="1"/>
          <p:nvPr/>
        </p:nvSpPr>
        <p:spPr>
          <a:xfrm>
            <a:off x="5051757" y="3590805"/>
            <a:ext cx="4700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05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2MB</a:t>
            </a:r>
            <a:endParaRPr kumimoji="1" lang="zh-TW" altLang="en-US" sz="105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A021762F-5096-C24C-8E2F-A4FCEB629B05}"/>
              </a:ext>
            </a:extLst>
          </p:cNvPr>
          <p:cNvSpPr txBox="1"/>
          <p:nvPr/>
        </p:nvSpPr>
        <p:spPr>
          <a:xfrm>
            <a:off x="4776125" y="2186799"/>
            <a:ext cx="10567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100" b="1">
                <a:solidFill>
                  <a:srgbClr val="FFED0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AMD V1500B</a:t>
            </a:r>
            <a:endParaRPr kumimoji="1" lang="zh-TW" altLang="en-US" sz="1100" b="1">
              <a:solidFill>
                <a:srgbClr val="FFED0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144120EC-6F69-5C4B-A4C9-46236C44CD25}"/>
              </a:ext>
            </a:extLst>
          </p:cNvPr>
          <p:cNvSpPr txBox="1"/>
          <p:nvPr/>
        </p:nvSpPr>
        <p:spPr>
          <a:xfrm>
            <a:off x="5166085" y="2459014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05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4</a:t>
            </a:r>
            <a:endParaRPr kumimoji="1" lang="zh-TW" altLang="en-US" sz="105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8DA793E1-AFBD-7744-BCA1-872144F4CFCA}"/>
              </a:ext>
            </a:extLst>
          </p:cNvPr>
          <p:cNvSpPr txBox="1"/>
          <p:nvPr/>
        </p:nvSpPr>
        <p:spPr>
          <a:xfrm>
            <a:off x="4914332" y="4727806"/>
            <a:ext cx="6511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0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3 years</a:t>
            </a:r>
            <a:endParaRPr kumimoji="1" lang="zh-TW" altLang="en-US" sz="105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BEAC39B1-192C-024A-B06A-FBE95BA1FEEA}"/>
              </a:ext>
            </a:extLst>
          </p:cNvPr>
          <p:cNvSpPr/>
          <p:nvPr/>
        </p:nvSpPr>
        <p:spPr>
          <a:xfrm>
            <a:off x="6913817" y="4423507"/>
            <a:ext cx="1120820" cy="253916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10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4K HDMI v1.4b</a:t>
            </a:r>
            <a:endParaRPr lang="zh-TW" altLang="en-US" sz="105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5A6F7A38-547D-9945-B49A-B73412533E9C}"/>
              </a:ext>
            </a:extLst>
          </p:cNvPr>
          <p:cNvSpPr txBox="1"/>
          <p:nvPr/>
        </p:nvSpPr>
        <p:spPr>
          <a:xfrm>
            <a:off x="7308191" y="2705773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050" b="1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4</a:t>
            </a:r>
            <a:endParaRPr kumimoji="1" lang="zh-TW" altLang="en-US" sz="1050" b="1">
              <a:solidFill>
                <a:srgbClr val="C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6E5A1117-5B6A-D34B-AF9B-6DD9EB233494}"/>
              </a:ext>
            </a:extLst>
          </p:cNvPr>
          <p:cNvSpPr txBox="1"/>
          <p:nvPr/>
        </p:nvSpPr>
        <p:spPr>
          <a:xfrm>
            <a:off x="7093672" y="2991484"/>
            <a:ext cx="678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05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2.1 GHz</a:t>
            </a:r>
            <a:endParaRPr kumimoji="1" lang="zh-TW" altLang="en-US" sz="105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6A91299A-3BDC-4A44-82A3-C154C0D9155A}"/>
              </a:ext>
            </a:extLst>
          </p:cNvPr>
          <p:cNvSpPr txBox="1"/>
          <p:nvPr/>
        </p:nvSpPr>
        <p:spPr>
          <a:xfrm>
            <a:off x="7112107" y="3290568"/>
            <a:ext cx="678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05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3.4 GHz</a:t>
            </a:r>
            <a:endParaRPr kumimoji="1" lang="zh-TW" altLang="en-US" sz="105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BA5E97FC-C841-E441-845C-CE8FE9FD6DCF}"/>
              </a:ext>
            </a:extLst>
          </p:cNvPr>
          <p:cNvSpPr txBox="1"/>
          <p:nvPr/>
        </p:nvSpPr>
        <p:spPr>
          <a:xfrm>
            <a:off x="7198915" y="3590749"/>
            <a:ext cx="4700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05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2MB</a:t>
            </a:r>
            <a:endParaRPr kumimoji="1" lang="zh-TW" altLang="en-US" sz="105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40D1AF5D-A21F-0545-9A7B-93EE9C7E1814}"/>
              </a:ext>
            </a:extLst>
          </p:cNvPr>
          <p:cNvSpPr txBox="1"/>
          <p:nvPr/>
        </p:nvSpPr>
        <p:spPr>
          <a:xfrm>
            <a:off x="6817956" y="2168572"/>
            <a:ext cx="12298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100" b="1">
                <a:solidFill>
                  <a:srgbClr val="FFED0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AMD RX-421BD</a:t>
            </a:r>
            <a:endParaRPr kumimoji="1" lang="zh-TW" altLang="en-US" sz="1100" b="1">
              <a:solidFill>
                <a:srgbClr val="FFED0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4FD8012A-8DF5-084C-A70F-86FBE2A72958}"/>
              </a:ext>
            </a:extLst>
          </p:cNvPr>
          <p:cNvSpPr txBox="1"/>
          <p:nvPr/>
        </p:nvSpPr>
        <p:spPr>
          <a:xfrm>
            <a:off x="7308191" y="2459014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05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4</a:t>
            </a:r>
            <a:endParaRPr kumimoji="1" lang="zh-TW" altLang="en-US" sz="105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F6F17D4F-D4B2-9D4D-A8E4-357F9CF5DB17}"/>
              </a:ext>
            </a:extLst>
          </p:cNvPr>
          <p:cNvSpPr txBox="1"/>
          <p:nvPr/>
        </p:nvSpPr>
        <p:spPr>
          <a:xfrm>
            <a:off x="7164205" y="4722863"/>
            <a:ext cx="6511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0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years</a:t>
            </a:r>
            <a:endParaRPr kumimoji="1" lang="zh-TW" altLang="en-US" sz="105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91" name="直線接點 90">
            <a:extLst>
              <a:ext uri="{FF2B5EF4-FFF2-40B4-BE49-F238E27FC236}">
                <a16:creationId xmlns:a16="http://schemas.microsoft.com/office/drawing/2014/main" id="{8F2879D3-42FE-4D3B-B76F-68D8230CBE29}"/>
              </a:ext>
            </a:extLst>
          </p:cNvPr>
          <p:cNvCxnSpPr>
            <a:cxnSpLocks/>
          </p:cNvCxnSpPr>
          <p:nvPr/>
        </p:nvCxnSpPr>
        <p:spPr>
          <a:xfrm>
            <a:off x="398173" y="4408410"/>
            <a:ext cx="8347783" cy="0"/>
          </a:xfrm>
          <a:prstGeom prst="line">
            <a:avLst/>
          </a:prstGeom>
          <a:solidFill>
            <a:srgbClr val="C6E6FE"/>
          </a:solidFill>
          <a:ln w="7620">
            <a:solidFill>
              <a:srgbClr val="989898">
                <a:alpha val="8980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图片 57">
            <a:extLst>
              <a:ext uri="{FF2B5EF4-FFF2-40B4-BE49-F238E27FC236}">
                <a16:creationId xmlns:a16="http://schemas.microsoft.com/office/drawing/2014/main" id="{50B8E4F8-5E97-41EC-8F5F-1E2DDC73E0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49846" y="3439401"/>
            <a:ext cx="2942462" cy="271914"/>
          </a:xfrm>
          <a:prstGeom prst="rect">
            <a:avLst/>
          </a:prstGeom>
        </p:spPr>
      </p:pic>
      <p:pic>
        <p:nvPicPr>
          <p:cNvPr id="97" name="图片 57">
            <a:extLst>
              <a:ext uri="{FF2B5EF4-FFF2-40B4-BE49-F238E27FC236}">
                <a16:creationId xmlns:a16="http://schemas.microsoft.com/office/drawing/2014/main" id="{B018C2D7-7320-48C6-BEF2-F0AC6D3FD4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514204" y="3414045"/>
            <a:ext cx="2891747" cy="271914"/>
          </a:xfrm>
          <a:prstGeom prst="rect">
            <a:avLst/>
          </a:prstGeom>
        </p:spPr>
      </p:pic>
      <p:pic>
        <p:nvPicPr>
          <p:cNvPr id="98" name="图片 57">
            <a:extLst>
              <a:ext uri="{FF2B5EF4-FFF2-40B4-BE49-F238E27FC236}">
                <a16:creationId xmlns:a16="http://schemas.microsoft.com/office/drawing/2014/main" id="{9BD45B91-8BB8-45CE-8F88-F38BACDC30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4813382" y="3409017"/>
            <a:ext cx="2881694" cy="271914"/>
          </a:xfrm>
          <a:prstGeom prst="rect">
            <a:avLst/>
          </a:prstGeom>
        </p:spPr>
      </p:pic>
      <p:sp>
        <p:nvSpPr>
          <p:cNvPr id="45" name="文字方塊 44">
            <a:extLst>
              <a:ext uri="{FF2B5EF4-FFF2-40B4-BE49-F238E27FC236}">
                <a16:creationId xmlns:a16="http://schemas.microsoft.com/office/drawing/2014/main" id="{2AC2DBD0-0EC9-C74E-AC86-A6C16FACDCD2}"/>
              </a:ext>
            </a:extLst>
          </p:cNvPr>
          <p:cNvSpPr txBox="1"/>
          <p:nvPr/>
        </p:nvSpPr>
        <p:spPr>
          <a:xfrm>
            <a:off x="2540347" y="1869416"/>
            <a:ext cx="1030998" cy="2693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kumimoji="1" lang="en-US" altLang="zh-TW" sz="1150" b="1">
                <a:solidFill>
                  <a:schemeClr val="tx1">
                    <a:lumMod val="75000"/>
                    <a:lumOff val="25000"/>
                  </a:schemeClr>
                </a:solidFill>
                <a:ea typeface="微軟正黑體"/>
                <a:sym typeface="Arial" panose="020B0604020202020204" pitchFamily="34" charset="0"/>
              </a:rPr>
              <a:t>TVS-675</a:t>
            </a:r>
            <a:endParaRPr kumimoji="1" lang="zh-TW" altLang="en-US" sz="115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FC1A723C-E4F4-4444-95A2-B5109E7D9CF0}"/>
              </a:ext>
            </a:extLst>
          </p:cNvPr>
          <p:cNvSpPr txBox="1"/>
          <p:nvPr/>
        </p:nvSpPr>
        <p:spPr>
          <a:xfrm>
            <a:off x="4754727" y="1855110"/>
            <a:ext cx="1066533" cy="2693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kumimoji="1" lang="en-US" altLang="zh-TW" sz="1150" b="1">
                <a:solidFill>
                  <a:schemeClr val="tx1">
                    <a:lumMod val="75000"/>
                    <a:lumOff val="25000"/>
                  </a:schemeClr>
                </a:solidFill>
                <a:ea typeface="微軟正黑體"/>
                <a:sym typeface="Arial" panose="020B0604020202020204" pitchFamily="34" charset="0"/>
              </a:rPr>
              <a:t>TS-673A</a:t>
            </a:r>
            <a:endParaRPr kumimoji="1" lang="zh-TW" altLang="en-US" sz="115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57D38691-7E89-034C-AD4E-CDC8E3555A6E}"/>
              </a:ext>
            </a:extLst>
          </p:cNvPr>
          <p:cNvSpPr txBox="1"/>
          <p:nvPr/>
        </p:nvSpPr>
        <p:spPr>
          <a:xfrm>
            <a:off x="6859474" y="1876139"/>
            <a:ext cx="1180243" cy="2693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kumimoji="1" lang="en-US" altLang="zh-TW" sz="1150" b="1">
                <a:solidFill>
                  <a:schemeClr val="tx1">
                    <a:lumMod val="75000"/>
                    <a:lumOff val="25000"/>
                  </a:schemeClr>
                </a:solidFill>
                <a:ea typeface="微軟正黑體"/>
                <a:sym typeface="Arial" panose="020B0604020202020204" pitchFamily="34" charset="0"/>
              </a:rPr>
              <a:t>TVS-673e</a:t>
            </a:r>
            <a:endParaRPr kumimoji="1" lang="zh-TW" altLang="en-US" sz="115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0CD09329-7B35-47E5-9D78-58A9C3653844}"/>
              </a:ext>
            </a:extLst>
          </p:cNvPr>
          <p:cNvGrpSpPr/>
          <p:nvPr/>
        </p:nvGrpSpPr>
        <p:grpSpPr>
          <a:xfrm>
            <a:off x="2470549" y="1147611"/>
            <a:ext cx="1161225" cy="725766"/>
            <a:chOff x="-2532344" y="-1034806"/>
            <a:chExt cx="4015062" cy="2509416"/>
          </a:xfrm>
        </p:grpSpPr>
        <p:pic>
          <p:nvPicPr>
            <p:cNvPr id="70" name="圖片 69">
              <a:extLst>
                <a:ext uri="{FF2B5EF4-FFF2-40B4-BE49-F238E27FC236}">
                  <a16:creationId xmlns:a16="http://schemas.microsoft.com/office/drawing/2014/main" id="{30D957B1-E8E1-4598-92C7-8A1ACDDA2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2084823" y="1247798"/>
              <a:ext cx="2933576" cy="226812"/>
            </a:xfrm>
            <a:prstGeom prst="rect">
              <a:avLst/>
            </a:prstGeom>
          </p:spPr>
        </p:pic>
        <p:pic>
          <p:nvPicPr>
            <p:cNvPr id="71" name="圖片 70">
              <a:extLst>
                <a:ext uri="{FF2B5EF4-FFF2-40B4-BE49-F238E27FC236}">
                  <a16:creationId xmlns:a16="http://schemas.microsoft.com/office/drawing/2014/main" id="{87495D8F-AD99-4BDF-9B14-93F3E02B7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-2532344" y="-1034806"/>
              <a:ext cx="4015062" cy="2509416"/>
            </a:xfrm>
            <a:prstGeom prst="rect">
              <a:avLst/>
            </a:prstGeom>
          </p:spPr>
        </p:pic>
      </p:grpSp>
      <p:pic>
        <p:nvPicPr>
          <p:cNvPr id="77" name="圖片 76" descr="一張含有 文字, 室內 的圖片&#10;&#10;自動產生的描述">
            <a:extLst>
              <a:ext uri="{FF2B5EF4-FFF2-40B4-BE49-F238E27FC236}">
                <a16:creationId xmlns:a16="http://schemas.microsoft.com/office/drawing/2014/main" id="{A38CBA85-F99E-4E9A-B260-9B6771DE8B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2656" y="1132988"/>
            <a:ext cx="1228851" cy="768032"/>
          </a:xfrm>
          <a:prstGeom prst="rect">
            <a:avLst/>
          </a:prstGeom>
        </p:spPr>
      </p:pic>
      <p:grpSp>
        <p:nvGrpSpPr>
          <p:cNvPr id="94" name="群組 93">
            <a:extLst>
              <a:ext uri="{FF2B5EF4-FFF2-40B4-BE49-F238E27FC236}">
                <a16:creationId xmlns:a16="http://schemas.microsoft.com/office/drawing/2014/main" id="{02D4E48F-D4AA-4299-81B1-1CB9A7759939}"/>
              </a:ext>
            </a:extLst>
          </p:cNvPr>
          <p:cNvGrpSpPr/>
          <p:nvPr/>
        </p:nvGrpSpPr>
        <p:grpSpPr>
          <a:xfrm>
            <a:off x="4722666" y="1131445"/>
            <a:ext cx="1180243" cy="737657"/>
            <a:chOff x="3473552" y="1145801"/>
            <a:chExt cx="1282554" cy="801602"/>
          </a:xfrm>
        </p:grpSpPr>
        <p:pic>
          <p:nvPicPr>
            <p:cNvPr id="79" name="圖片 78" descr="一張含有 文字, 室內, 電子用品, 電腦 的圖片&#10;&#10;自動產生的描述">
              <a:extLst>
                <a:ext uri="{FF2B5EF4-FFF2-40B4-BE49-F238E27FC236}">
                  <a16:creationId xmlns:a16="http://schemas.microsoft.com/office/drawing/2014/main" id="{0399C5A8-EF72-4CDE-80C9-85BA9B1DC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73552" y="1145801"/>
              <a:ext cx="1282554" cy="801596"/>
            </a:xfrm>
            <a:prstGeom prst="rect">
              <a:avLst/>
            </a:prstGeom>
          </p:spPr>
        </p:pic>
        <p:pic>
          <p:nvPicPr>
            <p:cNvPr id="81" name="圖片 80">
              <a:extLst>
                <a:ext uri="{FF2B5EF4-FFF2-40B4-BE49-F238E27FC236}">
                  <a16:creationId xmlns:a16="http://schemas.microsoft.com/office/drawing/2014/main" id="{0E30C685-EF9C-4EF4-8412-8DFB36267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3689790" y="1876119"/>
              <a:ext cx="921989" cy="71284"/>
            </a:xfrm>
            <a:prstGeom prst="rect">
              <a:avLst/>
            </a:prstGeom>
          </p:spPr>
        </p:pic>
      </p:grpSp>
      <p:pic>
        <p:nvPicPr>
          <p:cNvPr id="83" name="圖片 82">
            <a:extLst>
              <a:ext uri="{FF2B5EF4-FFF2-40B4-BE49-F238E27FC236}">
                <a16:creationId xmlns:a16="http://schemas.microsoft.com/office/drawing/2014/main" id="{BB0F250D-0422-4467-B19C-FDC697B9AA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038720" y="1815074"/>
            <a:ext cx="848440" cy="65598"/>
          </a:xfrm>
          <a:prstGeom prst="rect">
            <a:avLst/>
          </a:prstGeom>
        </p:spPr>
      </p:pic>
      <p:sp>
        <p:nvSpPr>
          <p:cNvPr id="99" name="圓角化對角線角落矩形 8">
            <a:extLst>
              <a:ext uri="{FF2B5EF4-FFF2-40B4-BE49-F238E27FC236}">
                <a16:creationId xmlns:a16="http://schemas.microsoft.com/office/drawing/2014/main" id="{57B9A64C-B942-4BFC-BAAC-E1DD48903783}"/>
              </a:ext>
            </a:extLst>
          </p:cNvPr>
          <p:cNvSpPr/>
          <p:nvPr/>
        </p:nvSpPr>
        <p:spPr>
          <a:xfrm flipH="1">
            <a:off x="8009205" y="1551553"/>
            <a:ext cx="631780" cy="290650"/>
          </a:xfrm>
          <a:prstGeom prst="snip2DiagRect">
            <a:avLst>
              <a:gd name="adj1" fmla="val 0"/>
              <a:gd name="adj2" fmla="val 20185"/>
            </a:avLst>
          </a:prstGeom>
          <a:gradFill>
            <a:gsLst>
              <a:gs pos="0">
                <a:srgbClr val="008EC0"/>
              </a:gs>
              <a:gs pos="100000">
                <a:srgbClr val="00489D"/>
              </a:gs>
            </a:gsLst>
            <a:lin ang="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115" indent="-285115" algn="ctr"/>
            <a:r>
              <a:rPr lang="en-US" altLang="zh-TW" sz="1200" b="1">
                <a:solidFill>
                  <a:schemeClr val="bg1"/>
                </a:solidFill>
                <a:cs typeface="+mn-ea"/>
                <a:sym typeface="+mn-lt"/>
              </a:rPr>
              <a:t>EOL</a:t>
            </a:r>
            <a:endParaRPr lang="zh-TW" altLang="en-US" sz="12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369CB8C3-75D0-7041-B7AA-E1DC155D804D}"/>
              </a:ext>
            </a:extLst>
          </p:cNvPr>
          <p:cNvSpPr/>
          <p:nvPr/>
        </p:nvSpPr>
        <p:spPr>
          <a:xfrm>
            <a:off x="494904" y="3882995"/>
            <a:ext cx="77617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5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Max RAM</a:t>
            </a:r>
            <a:endParaRPr lang="zh-TW" altLang="en-US" sz="105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D3E2959F-66CA-7145-8448-9B990C771C16}"/>
              </a:ext>
            </a:extLst>
          </p:cNvPr>
          <p:cNvSpPr txBox="1"/>
          <p:nvPr/>
        </p:nvSpPr>
        <p:spPr>
          <a:xfrm>
            <a:off x="2719710" y="3881636"/>
            <a:ext cx="5373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0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64GB</a:t>
            </a:r>
            <a:endParaRPr kumimoji="1" lang="zh-TW" altLang="en-US" sz="105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8379498F-E038-DC48-A8CA-DE65E9DC0358}"/>
              </a:ext>
            </a:extLst>
          </p:cNvPr>
          <p:cNvSpPr txBox="1"/>
          <p:nvPr/>
        </p:nvSpPr>
        <p:spPr>
          <a:xfrm>
            <a:off x="5018093" y="3867181"/>
            <a:ext cx="5373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0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64GB</a:t>
            </a:r>
            <a:endParaRPr kumimoji="1" lang="zh-TW" altLang="en-US" sz="105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EC7A0EAB-C158-1D4B-9479-E031426E76B3}"/>
              </a:ext>
            </a:extLst>
          </p:cNvPr>
          <p:cNvSpPr txBox="1"/>
          <p:nvPr/>
        </p:nvSpPr>
        <p:spPr>
          <a:xfrm>
            <a:off x="7155282" y="3878472"/>
            <a:ext cx="5373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0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64GB</a:t>
            </a:r>
            <a:endParaRPr kumimoji="1" lang="zh-TW" altLang="en-US" sz="105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753EAFC5-62F6-4C4E-A2A7-8768AD2BFAB1}"/>
              </a:ext>
            </a:extLst>
          </p:cNvPr>
          <p:cNvSpPr txBox="1"/>
          <p:nvPr/>
        </p:nvSpPr>
        <p:spPr>
          <a:xfrm>
            <a:off x="4769868" y="4153191"/>
            <a:ext cx="1082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M.2 </a:t>
            </a:r>
            <a:r>
              <a:rPr kumimoji="1" lang="en-US" altLang="zh-CN" sz="105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NVMe</a:t>
            </a:r>
            <a:endParaRPr kumimoji="1" lang="zh-TW" altLang="en-US" sz="105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553074DF-6317-0F48-BA82-405C0DDBC824}"/>
              </a:ext>
            </a:extLst>
          </p:cNvPr>
          <p:cNvSpPr txBox="1"/>
          <p:nvPr/>
        </p:nvSpPr>
        <p:spPr>
          <a:xfrm>
            <a:off x="6945853" y="4137623"/>
            <a:ext cx="10374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M.2 SATA</a:t>
            </a:r>
            <a:endParaRPr kumimoji="1" lang="zh-TW" altLang="en-US" sz="105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5531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72F13B41-B196-4CF9-B1D8-FD3D30C976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7908"/>
          <a:stretch/>
        </p:blipFill>
        <p:spPr>
          <a:xfrm>
            <a:off x="4872148" y="1165137"/>
            <a:ext cx="3626588" cy="1047751"/>
          </a:xfrm>
          <a:prstGeom prst="rect">
            <a:avLst/>
          </a:prstGeom>
        </p:spPr>
      </p:pic>
      <p:pic>
        <p:nvPicPr>
          <p:cNvPr id="6" name="圖片 5" descr="一張含有 文字 的圖片&#10;&#10;自動產生的描述">
            <a:extLst>
              <a:ext uri="{FF2B5EF4-FFF2-40B4-BE49-F238E27FC236}">
                <a16:creationId xmlns:a16="http://schemas.microsoft.com/office/drawing/2014/main" id="{48981035-8C0B-4CCC-8342-C5F65B7908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872" b="50000"/>
          <a:stretch/>
        </p:blipFill>
        <p:spPr>
          <a:xfrm>
            <a:off x="4928656" y="2062273"/>
            <a:ext cx="3626588" cy="326785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C9BD64F-8787-442F-8F3A-1056EBEFE35B}"/>
              </a:ext>
            </a:extLst>
          </p:cNvPr>
          <p:cNvSpPr txBox="1"/>
          <p:nvPr/>
        </p:nvSpPr>
        <p:spPr>
          <a:xfrm>
            <a:off x="4375275" y="2776263"/>
            <a:ext cx="4727785" cy="624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altLang="zh-TW" sz="1300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ZhaoXin</a:t>
            </a:r>
            <a:r>
              <a:rPr lang="en-US" altLang="zh-TW" sz="13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300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KaiXian</a:t>
            </a:r>
            <a:r>
              <a:rPr lang="en-US" altLang="zh-TW" sz="13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KX-U6580 8C / 8T 2.5GHz</a:t>
            </a:r>
          </a:p>
          <a:p>
            <a:pPr algn="ctr">
              <a:lnSpc>
                <a:spcPts val="2200"/>
              </a:lnSpc>
            </a:pPr>
            <a:r>
              <a:rPr lang="en-US" altLang="zh-TW" sz="13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Dual 2.5GbE</a:t>
            </a:r>
            <a:r>
              <a:rPr lang="zh-TW" altLang="en-US" sz="13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lang="en-US" altLang="zh-TW" sz="13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M.2 </a:t>
            </a:r>
            <a:r>
              <a:rPr lang="en-US" altLang="zh-TW" sz="1300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NVMe</a:t>
            </a:r>
            <a:r>
              <a:rPr lang="en-US" altLang="zh-TW" sz="13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/SATA SSD slots, PCIe 3.0 x4 slots</a:t>
            </a:r>
            <a:endParaRPr lang="zh-TW" altLang="en-US" sz="13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C3ACEB4-7061-4813-A36A-E4FCFC18B892}"/>
              </a:ext>
            </a:extLst>
          </p:cNvPr>
          <p:cNvSpPr txBox="1"/>
          <p:nvPr/>
        </p:nvSpPr>
        <p:spPr>
          <a:xfrm>
            <a:off x="4928656" y="4748082"/>
            <a:ext cx="4098672" cy="308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</a:pPr>
            <a:r>
              <a:rPr lang="en-US" altLang="zh-TW" sz="500">
                <a:solidFill>
                  <a:schemeClr val="bg1">
                    <a:alpha val="42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Copyright© 2021 QNAP Systems, Inc. All rights reserved. QNAP® and other names of QNAP Products are proprietary marks or registered </a:t>
            </a:r>
          </a:p>
          <a:p>
            <a:pPr>
              <a:lnSpc>
                <a:spcPts val="900"/>
              </a:lnSpc>
            </a:pPr>
            <a:r>
              <a:rPr lang="en-US" altLang="zh-TW" sz="500">
                <a:solidFill>
                  <a:schemeClr val="bg1">
                    <a:alpha val="42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trademarks of QNAP Systems, Inc. Other products and company names mentioned herein are trademarks of their respective holders.​​​</a:t>
            </a:r>
          </a:p>
        </p:txBody>
      </p:sp>
      <p:grpSp>
        <p:nvGrpSpPr>
          <p:cNvPr id="169" name="群組 168">
            <a:extLst>
              <a:ext uri="{FF2B5EF4-FFF2-40B4-BE49-F238E27FC236}">
                <a16:creationId xmlns:a16="http://schemas.microsoft.com/office/drawing/2014/main" id="{C5AB5327-1624-465F-8F5E-B26B5D340333}"/>
              </a:ext>
            </a:extLst>
          </p:cNvPr>
          <p:cNvGrpSpPr/>
          <p:nvPr/>
        </p:nvGrpSpPr>
        <p:grpSpPr>
          <a:xfrm>
            <a:off x="4921806" y="3541558"/>
            <a:ext cx="3728479" cy="687386"/>
            <a:chOff x="444264" y="3623052"/>
            <a:chExt cx="3728479" cy="687386"/>
          </a:xfrm>
        </p:grpSpPr>
        <p:grpSp>
          <p:nvGrpSpPr>
            <p:cNvPr id="170" name="圖形 24">
              <a:extLst>
                <a:ext uri="{FF2B5EF4-FFF2-40B4-BE49-F238E27FC236}">
                  <a16:creationId xmlns:a16="http://schemas.microsoft.com/office/drawing/2014/main" id="{2AC313D9-6AD8-4975-ACFD-3FBDFA667BFE}"/>
                </a:ext>
              </a:extLst>
            </p:cNvPr>
            <p:cNvGrpSpPr/>
            <p:nvPr/>
          </p:nvGrpSpPr>
          <p:grpSpPr>
            <a:xfrm>
              <a:off x="3744891" y="3720273"/>
              <a:ext cx="427852" cy="177969"/>
              <a:chOff x="2889099" y="4264436"/>
              <a:chExt cx="493182" cy="205144"/>
            </a:xfrm>
            <a:effectLst>
              <a:outerShdw blurRad="279400" dist="177800" dir="7980000" algn="t" rotWithShape="0">
                <a:prstClr val="black">
                  <a:alpha val="19000"/>
                </a:prstClr>
              </a:outerShdw>
            </a:effectLst>
          </p:grpSpPr>
          <p:sp>
            <p:nvSpPr>
              <p:cNvPr id="243" name="手繪多邊形: 圖案 242">
                <a:extLst>
                  <a:ext uri="{FF2B5EF4-FFF2-40B4-BE49-F238E27FC236}">
                    <a16:creationId xmlns:a16="http://schemas.microsoft.com/office/drawing/2014/main" id="{876BA1ED-40B1-401E-B91B-E45F014C39A1}"/>
                  </a:ext>
                </a:extLst>
              </p:cNvPr>
              <p:cNvSpPr/>
              <p:nvPr/>
            </p:nvSpPr>
            <p:spPr>
              <a:xfrm>
                <a:off x="2889099" y="4264436"/>
                <a:ext cx="493182" cy="205144"/>
              </a:xfrm>
              <a:custGeom>
                <a:avLst/>
                <a:gdLst>
                  <a:gd name="connsiteX0" fmla="*/ 493182 w 493182"/>
                  <a:gd name="connsiteY0" fmla="*/ 184211 h 205144"/>
                  <a:gd name="connsiteX1" fmla="*/ 472249 w 493182"/>
                  <a:gd name="connsiteY1" fmla="*/ 205144 h 205144"/>
                  <a:gd name="connsiteX2" fmla="*/ 20933 w 493182"/>
                  <a:gd name="connsiteY2" fmla="*/ 205144 h 205144"/>
                  <a:gd name="connsiteX3" fmla="*/ 0 w 493182"/>
                  <a:gd name="connsiteY3" fmla="*/ 184211 h 205144"/>
                  <a:gd name="connsiteX4" fmla="*/ 0 w 493182"/>
                  <a:gd name="connsiteY4" fmla="*/ 82058 h 205144"/>
                  <a:gd name="connsiteX5" fmla="*/ 5861 w 493182"/>
                  <a:gd name="connsiteY5" fmla="*/ 67823 h 205144"/>
                  <a:gd name="connsiteX6" fmla="*/ 67823 w 493182"/>
                  <a:gd name="connsiteY6" fmla="*/ 5861 h 205144"/>
                  <a:gd name="connsiteX7" fmla="*/ 82058 w 493182"/>
                  <a:gd name="connsiteY7" fmla="*/ 0 h 205144"/>
                  <a:gd name="connsiteX8" fmla="*/ 410288 w 493182"/>
                  <a:gd name="connsiteY8" fmla="*/ 0 h 205144"/>
                  <a:gd name="connsiteX9" fmla="*/ 424522 w 493182"/>
                  <a:gd name="connsiteY9" fmla="*/ 5861 h 205144"/>
                  <a:gd name="connsiteX10" fmla="*/ 486484 w 493182"/>
                  <a:gd name="connsiteY10" fmla="*/ 67823 h 205144"/>
                  <a:gd name="connsiteX11" fmla="*/ 492345 w 493182"/>
                  <a:gd name="connsiteY11" fmla="*/ 82058 h 205144"/>
                  <a:gd name="connsiteX12" fmla="*/ 492345 w 493182"/>
                  <a:gd name="connsiteY12" fmla="*/ 184211 h 205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93182" h="205144">
                    <a:moveTo>
                      <a:pt x="493182" y="184211"/>
                    </a:moveTo>
                    <a:cubicBezTo>
                      <a:pt x="493182" y="195934"/>
                      <a:pt x="483972" y="205144"/>
                      <a:pt x="472249" y="205144"/>
                    </a:cubicBezTo>
                    <a:lnTo>
                      <a:pt x="20933" y="205144"/>
                    </a:lnTo>
                    <a:cubicBezTo>
                      <a:pt x="9211" y="205144"/>
                      <a:pt x="0" y="195934"/>
                      <a:pt x="0" y="184211"/>
                    </a:cubicBezTo>
                    <a:lnTo>
                      <a:pt x="0" y="82058"/>
                    </a:lnTo>
                    <a:cubicBezTo>
                      <a:pt x="0" y="77034"/>
                      <a:pt x="2512" y="71172"/>
                      <a:pt x="5861" y="67823"/>
                    </a:cubicBezTo>
                    <a:lnTo>
                      <a:pt x="67823" y="5861"/>
                    </a:lnTo>
                    <a:cubicBezTo>
                      <a:pt x="72010" y="1675"/>
                      <a:pt x="77034" y="0"/>
                      <a:pt x="82058" y="0"/>
                    </a:cubicBezTo>
                    <a:lnTo>
                      <a:pt x="410288" y="0"/>
                    </a:lnTo>
                    <a:cubicBezTo>
                      <a:pt x="415312" y="0"/>
                      <a:pt x="421173" y="2512"/>
                      <a:pt x="424522" y="5861"/>
                    </a:cubicBezTo>
                    <a:lnTo>
                      <a:pt x="486484" y="67823"/>
                    </a:lnTo>
                    <a:cubicBezTo>
                      <a:pt x="490670" y="72010"/>
                      <a:pt x="492345" y="77034"/>
                      <a:pt x="492345" y="82058"/>
                    </a:cubicBezTo>
                    <a:lnTo>
                      <a:pt x="492345" y="184211"/>
                    </a:lnTo>
                    <a:close/>
                  </a:path>
                </a:pathLst>
              </a:custGeom>
              <a:noFill/>
              <a:ln w="1016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grpSp>
            <p:nvGrpSpPr>
              <p:cNvPr id="244" name="圖形 24">
                <a:extLst>
                  <a:ext uri="{FF2B5EF4-FFF2-40B4-BE49-F238E27FC236}">
                    <a16:creationId xmlns:a16="http://schemas.microsoft.com/office/drawing/2014/main" id="{9A5A7037-E481-4230-BC0F-CEBCA585B802}"/>
                  </a:ext>
                </a:extLst>
              </p:cNvPr>
              <p:cNvGrpSpPr/>
              <p:nvPr/>
            </p:nvGrpSpPr>
            <p:grpSpPr>
              <a:xfrm>
                <a:off x="2941013" y="4328073"/>
                <a:ext cx="386005" cy="106340"/>
                <a:chOff x="2941013" y="4328073"/>
                <a:chExt cx="386005" cy="106340"/>
              </a:xfrm>
              <a:solidFill>
                <a:srgbClr val="B1262B"/>
              </a:solidFill>
            </p:grpSpPr>
            <p:sp>
              <p:nvSpPr>
                <p:cNvPr id="245" name="手繪多邊形: 圖案 244">
                  <a:extLst>
                    <a:ext uri="{FF2B5EF4-FFF2-40B4-BE49-F238E27FC236}">
                      <a16:creationId xmlns:a16="http://schemas.microsoft.com/office/drawing/2014/main" id="{F871AC31-3DB5-4C66-8F81-64F3CACCD8A2}"/>
                    </a:ext>
                  </a:extLst>
                </p:cNvPr>
                <p:cNvSpPr/>
                <p:nvPr/>
              </p:nvSpPr>
              <p:spPr>
                <a:xfrm>
                  <a:off x="2941013" y="4328073"/>
                  <a:ext cx="86244" cy="105502"/>
                </a:xfrm>
                <a:custGeom>
                  <a:avLst/>
                  <a:gdLst>
                    <a:gd name="connsiteX0" fmla="*/ 86244 w 86244"/>
                    <a:gd name="connsiteY0" fmla="*/ 105503 h 105502"/>
                    <a:gd name="connsiteX1" fmla="*/ 63636 w 86244"/>
                    <a:gd name="connsiteY1" fmla="*/ 105503 h 105502"/>
                    <a:gd name="connsiteX2" fmla="*/ 63636 w 86244"/>
                    <a:gd name="connsiteY2" fmla="*/ 61962 h 105502"/>
                    <a:gd name="connsiteX3" fmla="*/ 22608 w 86244"/>
                    <a:gd name="connsiteY3" fmla="*/ 61962 h 105502"/>
                    <a:gd name="connsiteX4" fmla="*/ 22608 w 86244"/>
                    <a:gd name="connsiteY4" fmla="*/ 105503 h 105502"/>
                    <a:gd name="connsiteX5" fmla="*/ 0 w 86244"/>
                    <a:gd name="connsiteY5" fmla="*/ 105503 h 105502"/>
                    <a:gd name="connsiteX6" fmla="*/ 0 w 86244"/>
                    <a:gd name="connsiteY6" fmla="*/ 0 h 105502"/>
                    <a:gd name="connsiteX7" fmla="*/ 22608 w 86244"/>
                    <a:gd name="connsiteY7" fmla="*/ 0 h 105502"/>
                    <a:gd name="connsiteX8" fmla="*/ 22608 w 86244"/>
                    <a:gd name="connsiteY8" fmla="*/ 43541 h 105502"/>
                    <a:gd name="connsiteX9" fmla="*/ 63636 w 86244"/>
                    <a:gd name="connsiteY9" fmla="*/ 43541 h 105502"/>
                    <a:gd name="connsiteX10" fmla="*/ 63636 w 86244"/>
                    <a:gd name="connsiteY10" fmla="*/ 0 h 105502"/>
                    <a:gd name="connsiteX11" fmla="*/ 86244 w 86244"/>
                    <a:gd name="connsiteY11" fmla="*/ 0 h 105502"/>
                    <a:gd name="connsiteX12" fmla="*/ 86244 w 86244"/>
                    <a:gd name="connsiteY12" fmla="*/ 105503 h 105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6244" h="105502">
                      <a:moveTo>
                        <a:pt x="86244" y="105503"/>
                      </a:moveTo>
                      <a:lnTo>
                        <a:pt x="63636" y="105503"/>
                      </a:lnTo>
                      <a:lnTo>
                        <a:pt x="63636" y="61962"/>
                      </a:lnTo>
                      <a:lnTo>
                        <a:pt x="22608" y="61962"/>
                      </a:lnTo>
                      <a:lnTo>
                        <a:pt x="22608" y="105503"/>
                      </a:lnTo>
                      <a:lnTo>
                        <a:pt x="0" y="105503"/>
                      </a:lnTo>
                      <a:lnTo>
                        <a:pt x="0" y="0"/>
                      </a:lnTo>
                      <a:lnTo>
                        <a:pt x="22608" y="0"/>
                      </a:lnTo>
                      <a:lnTo>
                        <a:pt x="22608" y="43541"/>
                      </a:lnTo>
                      <a:lnTo>
                        <a:pt x="63636" y="43541"/>
                      </a:lnTo>
                      <a:lnTo>
                        <a:pt x="63636" y="0"/>
                      </a:lnTo>
                      <a:lnTo>
                        <a:pt x="86244" y="0"/>
                      </a:lnTo>
                      <a:lnTo>
                        <a:pt x="86244" y="10550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82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46" name="手繪多邊形: 圖案 245">
                  <a:extLst>
                    <a:ext uri="{FF2B5EF4-FFF2-40B4-BE49-F238E27FC236}">
                      <a16:creationId xmlns:a16="http://schemas.microsoft.com/office/drawing/2014/main" id="{6CDDF6A2-F3C7-4F73-8C19-B90CCAAEFA11}"/>
                    </a:ext>
                  </a:extLst>
                </p:cNvPr>
                <p:cNvSpPr/>
                <p:nvPr/>
              </p:nvSpPr>
              <p:spPr>
                <a:xfrm>
                  <a:off x="3048190" y="4328073"/>
                  <a:ext cx="98803" cy="104665"/>
                </a:xfrm>
                <a:custGeom>
                  <a:avLst/>
                  <a:gdLst>
                    <a:gd name="connsiteX0" fmla="*/ 46053 w 98803"/>
                    <a:gd name="connsiteY0" fmla="*/ 0 h 104665"/>
                    <a:gd name="connsiteX1" fmla="*/ 87919 w 98803"/>
                    <a:gd name="connsiteY1" fmla="*/ 13397 h 104665"/>
                    <a:gd name="connsiteX2" fmla="*/ 98804 w 98803"/>
                    <a:gd name="connsiteY2" fmla="*/ 52751 h 104665"/>
                    <a:gd name="connsiteX3" fmla="*/ 94617 w 98803"/>
                    <a:gd name="connsiteY3" fmla="*/ 79546 h 104665"/>
                    <a:gd name="connsiteX4" fmla="*/ 70335 w 98803"/>
                    <a:gd name="connsiteY4" fmla="*/ 102991 h 104665"/>
                    <a:gd name="connsiteX5" fmla="*/ 45215 w 98803"/>
                    <a:gd name="connsiteY5" fmla="*/ 104665 h 104665"/>
                    <a:gd name="connsiteX6" fmla="*/ 0 w 98803"/>
                    <a:gd name="connsiteY6" fmla="*/ 104665 h 104665"/>
                    <a:gd name="connsiteX7" fmla="*/ 0 w 98803"/>
                    <a:gd name="connsiteY7" fmla="*/ 0 h 104665"/>
                    <a:gd name="connsiteX8" fmla="*/ 46053 w 98803"/>
                    <a:gd name="connsiteY8" fmla="*/ 0 h 104665"/>
                    <a:gd name="connsiteX9" fmla="*/ 23445 w 98803"/>
                    <a:gd name="connsiteY9" fmla="*/ 87082 h 104665"/>
                    <a:gd name="connsiteX10" fmla="*/ 46053 w 98803"/>
                    <a:gd name="connsiteY10" fmla="*/ 87082 h 104665"/>
                    <a:gd name="connsiteX11" fmla="*/ 66986 w 98803"/>
                    <a:gd name="connsiteY11" fmla="*/ 80383 h 104665"/>
                    <a:gd name="connsiteX12" fmla="*/ 74522 w 98803"/>
                    <a:gd name="connsiteY12" fmla="*/ 52751 h 104665"/>
                    <a:gd name="connsiteX13" fmla="*/ 65311 w 98803"/>
                    <a:gd name="connsiteY13" fmla="*/ 24282 h 104665"/>
                    <a:gd name="connsiteX14" fmla="*/ 46053 w 98803"/>
                    <a:gd name="connsiteY14" fmla="*/ 19258 h 104665"/>
                    <a:gd name="connsiteX15" fmla="*/ 23445 w 98803"/>
                    <a:gd name="connsiteY15" fmla="*/ 19258 h 104665"/>
                    <a:gd name="connsiteX16" fmla="*/ 23445 w 98803"/>
                    <a:gd name="connsiteY16" fmla="*/ 87082 h 104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98803" h="104665">
                      <a:moveTo>
                        <a:pt x="46053" y="0"/>
                      </a:moveTo>
                      <a:cubicBezTo>
                        <a:pt x="66986" y="0"/>
                        <a:pt x="79546" y="4187"/>
                        <a:pt x="87919" y="13397"/>
                      </a:cubicBezTo>
                      <a:cubicBezTo>
                        <a:pt x="94617" y="20933"/>
                        <a:pt x="98804" y="36842"/>
                        <a:pt x="98804" y="52751"/>
                      </a:cubicBezTo>
                      <a:cubicBezTo>
                        <a:pt x="98804" y="61962"/>
                        <a:pt x="97129" y="72010"/>
                        <a:pt x="94617" y="79546"/>
                      </a:cubicBezTo>
                      <a:cubicBezTo>
                        <a:pt x="90431" y="92106"/>
                        <a:pt x="82895" y="99641"/>
                        <a:pt x="70335" y="102991"/>
                      </a:cubicBezTo>
                      <a:cubicBezTo>
                        <a:pt x="64474" y="104665"/>
                        <a:pt x="58613" y="104665"/>
                        <a:pt x="45215" y="104665"/>
                      </a:cubicBezTo>
                      <a:lnTo>
                        <a:pt x="0" y="104665"/>
                      </a:lnTo>
                      <a:lnTo>
                        <a:pt x="0" y="0"/>
                      </a:lnTo>
                      <a:lnTo>
                        <a:pt x="46053" y="0"/>
                      </a:lnTo>
                      <a:close/>
                      <a:moveTo>
                        <a:pt x="23445" y="87082"/>
                      </a:moveTo>
                      <a:lnTo>
                        <a:pt x="46053" y="87082"/>
                      </a:lnTo>
                      <a:cubicBezTo>
                        <a:pt x="55263" y="87082"/>
                        <a:pt x="62799" y="84570"/>
                        <a:pt x="66986" y="80383"/>
                      </a:cubicBezTo>
                      <a:cubicBezTo>
                        <a:pt x="72010" y="75359"/>
                        <a:pt x="74522" y="64474"/>
                        <a:pt x="74522" y="52751"/>
                      </a:cubicBezTo>
                      <a:cubicBezTo>
                        <a:pt x="74522" y="40192"/>
                        <a:pt x="71172" y="29306"/>
                        <a:pt x="65311" y="24282"/>
                      </a:cubicBezTo>
                      <a:cubicBezTo>
                        <a:pt x="61124" y="20096"/>
                        <a:pt x="55263" y="19258"/>
                        <a:pt x="46053" y="19258"/>
                      </a:cubicBezTo>
                      <a:lnTo>
                        <a:pt x="23445" y="19258"/>
                      </a:lnTo>
                      <a:lnTo>
                        <a:pt x="23445" y="8708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82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47" name="手繪多邊形: 圖案 246">
                  <a:extLst>
                    <a:ext uri="{FF2B5EF4-FFF2-40B4-BE49-F238E27FC236}">
                      <a16:creationId xmlns:a16="http://schemas.microsoft.com/office/drawing/2014/main" id="{4A3BCF1F-2358-483F-ADBA-52BF5DB47457}"/>
                    </a:ext>
                  </a:extLst>
                </p:cNvPr>
                <p:cNvSpPr/>
                <p:nvPr/>
              </p:nvSpPr>
              <p:spPr>
                <a:xfrm>
                  <a:off x="3162903" y="4328073"/>
                  <a:ext cx="119736" cy="106340"/>
                </a:xfrm>
                <a:custGeom>
                  <a:avLst/>
                  <a:gdLst>
                    <a:gd name="connsiteX0" fmla="*/ 59450 w 119736"/>
                    <a:gd name="connsiteY0" fmla="*/ 82895 h 106340"/>
                    <a:gd name="connsiteX1" fmla="*/ 87081 w 119736"/>
                    <a:gd name="connsiteY1" fmla="*/ 0 h 106340"/>
                    <a:gd name="connsiteX2" fmla="*/ 119737 w 119736"/>
                    <a:gd name="connsiteY2" fmla="*/ 0 h 106340"/>
                    <a:gd name="connsiteX3" fmla="*/ 119737 w 119736"/>
                    <a:gd name="connsiteY3" fmla="*/ 106340 h 106340"/>
                    <a:gd name="connsiteX4" fmla="*/ 98804 w 119736"/>
                    <a:gd name="connsiteY4" fmla="*/ 106340 h 106340"/>
                    <a:gd name="connsiteX5" fmla="*/ 98804 w 119736"/>
                    <a:gd name="connsiteY5" fmla="*/ 26794 h 106340"/>
                    <a:gd name="connsiteX6" fmla="*/ 71172 w 119736"/>
                    <a:gd name="connsiteY6" fmla="*/ 106340 h 106340"/>
                    <a:gd name="connsiteX7" fmla="*/ 47727 w 119736"/>
                    <a:gd name="connsiteY7" fmla="*/ 106340 h 106340"/>
                    <a:gd name="connsiteX8" fmla="*/ 21770 w 119736"/>
                    <a:gd name="connsiteY8" fmla="*/ 26794 h 106340"/>
                    <a:gd name="connsiteX9" fmla="*/ 21770 w 119736"/>
                    <a:gd name="connsiteY9" fmla="*/ 106340 h 106340"/>
                    <a:gd name="connsiteX10" fmla="*/ 0 w 119736"/>
                    <a:gd name="connsiteY10" fmla="*/ 106340 h 106340"/>
                    <a:gd name="connsiteX11" fmla="*/ 0 w 119736"/>
                    <a:gd name="connsiteY11" fmla="*/ 0 h 106340"/>
                    <a:gd name="connsiteX12" fmla="*/ 33493 w 119736"/>
                    <a:gd name="connsiteY12" fmla="*/ 0 h 106340"/>
                    <a:gd name="connsiteX13" fmla="*/ 59450 w 119736"/>
                    <a:gd name="connsiteY13" fmla="*/ 82895 h 106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9736" h="106340">
                      <a:moveTo>
                        <a:pt x="59450" y="82895"/>
                      </a:moveTo>
                      <a:lnTo>
                        <a:pt x="87081" y="0"/>
                      </a:lnTo>
                      <a:lnTo>
                        <a:pt x="119737" y="0"/>
                      </a:lnTo>
                      <a:lnTo>
                        <a:pt x="119737" y="106340"/>
                      </a:lnTo>
                      <a:lnTo>
                        <a:pt x="98804" y="106340"/>
                      </a:lnTo>
                      <a:lnTo>
                        <a:pt x="98804" y="26794"/>
                      </a:lnTo>
                      <a:lnTo>
                        <a:pt x="71172" y="106340"/>
                      </a:lnTo>
                      <a:lnTo>
                        <a:pt x="47727" y="106340"/>
                      </a:lnTo>
                      <a:lnTo>
                        <a:pt x="21770" y="26794"/>
                      </a:lnTo>
                      <a:lnTo>
                        <a:pt x="21770" y="106340"/>
                      </a:lnTo>
                      <a:lnTo>
                        <a:pt x="0" y="106340"/>
                      </a:lnTo>
                      <a:lnTo>
                        <a:pt x="0" y="0"/>
                      </a:lnTo>
                      <a:lnTo>
                        <a:pt x="33493" y="0"/>
                      </a:lnTo>
                      <a:lnTo>
                        <a:pt x="59450" y="8289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82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48" name="手繪多邊形: 圖案 247">
                  <a:extLst>
                    <a:ext uri="{FF2B5EF4-FFF2-40B4-BE49-F238E27FC236}">
                      <a16:creationId xmlns:a16="http://schemas.microsoft.com/office/drawing/2014/main" id="{3C2FE601-82EA-4A00-9B5B-0869D9442319}"/>
                    </a:ext>
                  </a:extLst>
                </p:cNvPr>
                <p:cNvSpPr/>
                <p:nvPr/>
              </p:nvSpPr>
              <p:spPr>
                <a:xfrm>
                  <a:off x="3304411" y="4328073"/>
                  <a:ext cx="22607" cy="106340"/>
                </a:xfrm>
                <a:custGeom>
                  <a:avLst/>
                  <a:gdLst>
                    <a:gd name="connsiteX0" fmla="*/ 0 w 22607"/>
                    <a:gd name="connsiteY0" fmla="*/ 0 h 106340"/>
                    <a:gd name="connsiteX1" fmla="*/ 22608 w 22607"/>
                    <a:gd name="connsiteY1" fmla="*/ 0 h 106340"/>
                    <a:gd name="connsiteX2" fmla="*/ 22608 w 22607"/>
                    <a:gd name="connsiteY2" fmla="*/ 106340 h 106340"/>
                    <a:gd name="connsiteX3" fmla="*/ 0 w 22607"/>
                    <a:gd name="connsiteY3" fmla="*/ 106340 h 106340"/>
                    <a:gd name="connsiteX4" fmla="*/ 0 w 22607"/>
                    <a:gd name="connsiteY4" fmla="*/ 0 h 106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07" h="106340">
                      <a:moveTo>
                        <a:pt x="0" y="0"/>
                      </a:moveTo>
                      <a:lnTo>
                        <a:pt x="22608" y="0"/>
                      </a:lnTo>
                      <a:lnTo>
                        <a:pt x="22608" y="106340"/>
                      </a:lnTo>
                      <a:lnTo>
                        <a:pt x="0" y="1063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82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71" name="圖形 26">
              <a:extLst>
                <a:ext uri="{FF2B5EF4-FFF2-40B4-BE49-F238E27FC236}">
                  <a16:creationId xmlns:a16="http://schemas.microsoft.com/office/drawing/2014/main" id="{AF6B572B-08FD-47B3-B104-DEA15553A63C}"/>
                </a:ext>
              </a:extLst>
            </p:cNvPr>
            <p:cNvGrpSpPr/>
            <p:nvPr/>
          </p:nvGrpSpPr>
          <p:grpSpPr>
            <a:xfrm>
              <a:off x="2119780" y="3627093"/>
              <a:ext cx="362167" cy="362160"/>
              <a:chOff x="3534888" y="4145521"/>
              <a:chExt cx="417458" cy="417458"/>
            </a:xfrm>
            <a:effectLst>
              <a:outerShdw blurRad="279400" dist="177800" dir="7980000" algn="t" rotWithShape="0">
                <a:prstClr val="black">
                  <a:alpha val="19000"/>
                </a:prstClr>
              </a:outerShdw>
            </a:effectLst>
          </p:grpSpPr>
          <p:sp>
            <p:nvSpPr>
              <p:cNvPr id="220" name="手繪多邊形: 圖案 219">
                <a:extLst>
                  <a:ext uri="{FF2B5EF4-FFF2-40B4-BE49-F238E27FC236}">
                    <a16:creationId xmlns:a16="http://schemas.microsoft.com/office/drawing/2014/main" id="{151BA8AF-90DC-4024-85F9-D4510E057765}"/>
                  </a:ext>
                </a:extLst>
              </p:cNvPr>
              <p:cNvSpPr/>
              <p:nvPr/>
            </p:nvSpPr>
            <p:spPr>
              <a:xfrm>
                <a:off x="3671485" y="4145521"/>
                <a:ext cx="6969" cy="55057"/>
              </a:xfrm>
              <a:custGeom>
                <a:avLst/>
                <a:gdLst>
                  <a:gd name="connsiteX0" fmla="*/ 0 w 6969"/>
                  <a:gd name="connsiteY0" fmla="*/ 0 h 55057"/>
                  <a:gd name="connsiteX1" fmla="*/ 0 w 6969"/>
                  <a:gd name="connsiteY1" fmla="*/ 55057 h 55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69" h="55057">
                    <a:moveTo>
                      <a:pt x="0" y="0"/>
                    </a:moveTo>
                    <a:lnTo>
                      <a:pt x="0" y="55057"/>
                    </a:lnTo>
                  </a:path>
                </a:pathLst>
              </a:custGeom>
              <a:ln w="889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21" name="手繪多邊形: 圖案 220">
                <a:extLst>
                  <a:ext uri="{FF2B5EF4-FFF2-40B4-BE49-F238E27FC236}">
                    <a16:creationId xmlns:a16="http://schemas.microsoft.com/office/drawing/2014/main" id="{EC1CB73F-4F5B-4EEE-96B7-C2EF3A0DF74E}"/>
                  </a:ext>
                </a:extLst>
              </p:cNvPr>
              <p:cNvSpPr/>
              <p:nvPr/>
            </p:nvSpPr>
            <p:spPr>
              <a:xfrm>
                <a:off x="3721664" y="4145521"/>
                <a:ext cx="6969" cy="55057"/>
              </a:xfrm>
              <a:custGeom>
                <a:avLst/>
                <a:gdLst>
                  <a:gd name="connsiteX0" fmla="*/ 0 w 6969"/>
                  <a:gd name="connsiteY0" fmla="*/ 0 h 55057"/>
                  <a:gd name="connsiteX1" fmla="*/ 0 w 6969"/>
                  <a:gd name="connsiteY1" fmla="*/ 55057 h 55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69" h="55057">
                    <a:moveTo>
                      <a:pt x="0" y="0"/>
                    </a:moveTo>
                    <a:lnTo>
                      <a:pt x="0" y="55057"/>
                    </a:lnTo>
                  </a:path>
                </a:pathLst>
              </a:custGeom>
              <a:ln w="889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22" name="手繪多邊形: 圖案 221">
                <a:extLst>
                  <a:ext uri="{FF2B5EF4-FFF2-40B4-BE49-F238E27FC236}">
                    <a16:creationId xmlns:a16="http://schemas.microsoft.com/office/drawing/2014/main" id="{9B9048AE-2366-42BA-9837-CDA3D00618D8}"/>
                  </a:ext>
                </a:extLst>
              </p:cNvPr>
              <p:cNvSpPr/>
              <p:nvPr/>
            </p:nvSpPr>
            <p:spPr>
              <a:xfrm>
                <a:off x="3772539" y="4145521"/>
                <a:ext cx="6969" cy="55057"/>
              </a:xfrm>
              <a:custGeom>
                <a:avLst/>
                <a:gdLst>
                  <a:gd name="connsiteX0" fmla="*/ 0 w 6969"/>
                  <a:gd name="connsiteY0" fmla="*/ 0 h 55057"/>
                  <a:gd name="connsiteX1" fmla="*/ 0 w 6969"/>
                  <a:gd name="connsiteY1" fmla="*/ 55057 h 55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69" h="55057">
                    <a:moveTo>
                      <a:pt x="0" y="0"/>
                    </a:moveTo>
                    <a:lnTo>
                      <a:pt x="0" y="55057"/>
                    </a:lnTo>
                  </a:path>
                </a:pathLst>
              </a:custGeom>
              <a:ln w="889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23" name="手繪多邊形: 圖案 222">
                <a:extLst>
                  <a:ext uri="{FF2B5EF4-FFF2-40B4-BE49-F238E27FC236}">
                    <a16:creationId xmlns:a16="http://schemas.microsoft.com/office/drawing/2014/main" id="{93751315-F0BB-4197-936E-02D76EF5F73A}"/>
                  </a:ext>
                </a:extLst>
              </p:cNvPr>
              <p:cNvSpPr/>
              <p:nvPr/>
            </p:nvSpPr>
            <p:spPr>
              <a:xfrm>
                <a:off x="3822718" y="4145521"/>
                <a:ext cx="6969" cy="55057"/>
              </a:xfrm>
              <a:custGeom>
                <a:avLst/>
                <a:gdLst>
                  <a:gd name="connsiteX0" fmla="*/ 0 w 6969"/>
                  <a:gd name="connsiteY0" fmla="*/ 0 h 55057"/>
                  <a:gd name="connsiteX1" fmla="*/ 0 w 6969"/>
                  <a:gd name="connsiteY1" fmla="*/ 55057 h 55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69" h="55057">
                    <a:moveTo>
                      <a:pt x="0" y="0"/>
                    </a:moveTo>
                    <a:lnTo>
                      <a:pt x="0" y="55057"/>
                    </a:lnTo>
                  </a:path>
                </a:pathLst>
              </a:custGeom>
              <a:ln w="889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24" name="手繪多邊形: 圖案 223">
                <a:extLst>
                  <a:ext uri="{FF2B5EF4-FFF2-40B4-BE49-F238E27FC236}">
                    <a16:creationId xmlns:a16="http://schemas.microsoft.com/office/drawing/2014/main" id="{54EE631D-83B6-4DCD-9038-B985A5165DAC}"/>
                  </a:ext>
                </a:extLst>
              </p:cNvPr>
              <p:cNvSpPr/>
              <p:nvPr/>
            </p:nvSpPr>
            <p:spPr>
              <a:xfrm>
                <a:off x="3671485" y="4507225"/>
                <a:ext cx="6969" cy="55754"/>
              </a:xfrm>
              <a:custGeom>
                <a:avLst/>
                <a:gdLst>
                  <a:gd name="connsiteX0" fmla="*/ 0 w 6969"/>
                  <a:gd name="connsiteY0" fmla="*/ 0 h 55754"/>
                  <a:gd name="connsiteX1" fmla="*/ 0 w 6969"/>
                  <a:gd name="connsiteY1" fmla="*/ 55754 h 55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69" h="55754">
                    <a:moveTo>
                      <a:pt x="0" y="0"/>
                    </a:moveTo>
                    <a:lnTo>
                      <a:pt x="0" y="55754"/>
                    </a:lnTo>
                  </a:path>
                </a:pathLst>
              </a:custGeom>
              <a:ln w="889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25" name="手繪多邊形: 圖案 224">
                <a:extLst>
                  <a:ext uri="{FF2B5EF4-FFF2-40B4-BE49-F238E27FC236}">
                    <a16:creationId xmlns:a16="http://schemas.microsoft.com/office/drawing/2014/main" id="{4AB86398-9E38-47F0-BC55-A4DCFB2D3F50}"/>
                  </a:ext>
                </a:extLst>
              </p:cNvPr>
              <p:cNvSpPr/>
              <p:nvPr/>
            </p:nvSpPr>
            <p:spPr>
              <a:xfrm>
                <a:off x="3721664" y="4507225"/>
                <a:ext cx="6969" cy="55754"/>
              </a:xfrm>
              <a:custGeom>
                <a:avLst/>
                <a:gdLst>
                  <a:gd name="connsiteX0" fmla="*/ 0 w 6969"/>
                  <a:gd name="connsiteY0" fmla="*/ 0 h 55754"/>
                  <a:gd name="connsiteX1" fmla="*/ 0 w 6969"/>
                  <a:gd name="connsiteY1" fmla="*/ 55754 h 55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69" h="55754">
                    <a:moveTo>
                      <a:pt x="0" y="0"/>
                    </a:moveTo>
                    <a:lnTo>
                      <a:pt x="0" y="55754"/>
                    </a:lnTo>
                  </a:path>
                </a:pathLst>
              </a:custGeom>
              <a:ln w="889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26" name="手繪多邊形: 圖案 225">
                <a:extLst>
                  <a:ext uri="{FF2B5EF4-FFF2-40B4-BE49-F238E27FC236}">
                    <a16:creationId xmlns:a16="http://schemas.microsoft.com/office/drawing/2014/main" id="{CB4FA3C1-31AA-4A24-A007-43033962BB73}"/>
                  </a:ext>
                </a:extLst>
              </p:cNvPr>
              <p:cNvSpPr/>
              <p:nvPr/>
            </p:nvSpPr>
            <p:spPr>
              <a:xfrm>
                <a:off x="3772539" y="4507225"/>
                <a:ext cx="6969" cy="55754"/>
              </a:xfrm>
              <a:custGeom>
                <a:avLst/>
                <a:gdLst>
                  <a:gd name="connsiteX0" fmla="*/ 0 w 6969"/>
                  <a:gd name="connsiteY0" fmla="*/ 0 h 55754"/>
                  <a:gd name="connsiteX1" fmla="*/ 0 w 6969"/>
                  <a:gd name="connsiteY1" fmla="*/ 55754 h 55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69" h="55754">
                    <a:moveTo>
                      <a:pt x="0" y="0"/>
                    </a:moveTo>
                    <a:lnTo>
                      <a:pt x="0" y="55754"/>
                    </a:lnTo>
                  </a:path>
                </a:pathLst>
              </a:custGeom>
              <a:ln w="889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27" name="手繪多邊形: 圖案 226">
                <a:extLst>
                  <a:ext uri="{FF2B5EF4-FFF2-40B4-BE49-F238E27FC236}">
                    <a16:creationId xmlns:a16="http://schemas.microsoft.com/office/drawing/2014/main" id="{286EC508-30B4-42D0-ABB4-5399EC441783}"/>
                  </a:ext>
                </a:extLst>
              </p:cNvPr>
              <p:cNvSpPr/>
              <p:nvPr/>
            </p:nvSpPr>
            <p:spPr>
              <a:xfrm>
                <a:off x="3822718" y="4507225"/>
                <a:ext cx="6969" cy="55754"/>
              </a:xfrm>
              <a:custGeom>
                <a:avLst/>
                <a:gdLst>
                  <a:gd name="connsiteX0" fmla="*/ 0 w 6969"/>
                  <a:gd name="connsiteY0" fmla="*/ 0 h 55754"/>
                  <a:gd name="connsiteX1" fmla="*/ 0 w 6969"/>
                  <a:gd name="connsiteY1" fmla="*/ 55754 h 55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69" h="55754">
                    <a:moveTo>
                      <a:pt x="0" y="0"/>
                    </a:moveTo>
                    <a:lnTo>
                      <a:pt x="0" y="55754"/>
                    </a:lnTo>
                  </a:path>
                </a:pathLst>
              </a:custGeom>
              <a:ln w="889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grpSp>
            <p:nvGrpSpPr>
              <p:cNvPr id="228" name="圖形 26">
                <a:extLst>
                  <a:ext uri="{FF2B5EF4-FFF2-40B4-BE49-F238E27FC236}">
                    <a16:creationId xmlns:a16="http://schemas.microsoft.com/office/drawing/2014/main" id="{70B39403-B975-40C5-9925-D8ADCFA1C81F}"/>
                  </a:ext>
                </a:extLst>
              </p:cNvPr>
              <p:cNvGrpSpPr/>
              <p:nvPr/>
            </p:nvGrpSpPr>
            <p:grpSpPr>
              <a:xfrm>
                <a:off x="3896592" y="4279330"/>
                <a:ext cx="55754" cy="157506"/>
                <a:chOff x="3896592" y="4279330"/>
                <a:chExt cx="55754" cy="157506"/>
              </a:xfrm>
            </p:grpSpPr>
            <p:sp>
              <p:nvSpPr>
                <p:cNvPr id="239" name="手繪多邊形: 圖案 238">
                  <a:extLst>
                    <a:ext uri="{FF2B5EF4-FFF2-40B4-BE49-F238E27FC236}">
                      <a16:creationId xmlns:a16="http://schemas.microsoft.com/office/drawing/2014/main" id="{10BA21EE-5A3B-4603-B4F4-8BA2870A051F}"/>
                    </a:ext>
                  </a:extLst>
                </p:cNvPr>
                <p:cNvSpPr/>
                <p:nvPr/>
              </p:nvSpPr>
              <p:spPr>
                <a:xfrm>
                  <a:off x="3896592" y="4279330"/>
                  <a:ext cx="55754" cy="6969"/>
                </a:xfrm>
                <a:custGeom>
                  <a:avLst/>
                  <a:gdLst>
                    <a:gd name="connsiteX0" fmla="*/ 55754 w 55754"/>
                    <a:gd name="connsiteY0" fmla="*/ 0 h 6969"/>
                    <a:gd name="connsiteX1" fmla="*/ 0 w 55754"/>
                    <a:gd name="connsiteY1" fmla="*/ 0 h 6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754" h="6969">
                      <a:moveTo>
                        <a:pt x="55754" y="0"/>
                      </a:moveTo>
                      <a:lnTo>
                        <a:pt x="0" y="0"/>
                      </a:lnTo>
                    </a:path>
                  </a:pathLst>
                </a:custGeom>
                <a:ln w="889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40" name="手繪多邊形: 圖案 239">
                  <a:extLst>
                    <a:ext uri="{FF2B5EF4-FFF2-40B4-BE49-F238E27FC236}">
                      <a16:creationId xmlns:a16="http://schemas.microsoft.com/office/drawing/2014/main" id="{DC968EF4-F686-4388-BD0B-DF6530603BEA}"/>
                    </a:ext>
                  </a:extLst>
                </p:cNvPr>
                <p:cNvSpPr/>
                <p:nvPr/>
              </p:nvSpPr>
              <p:spPr>
                <a:xfrm>
                  <a:off x="3896592" y="4329509"/>
                  <a:ext cx="55754" cy="6969"/>
                </a:xfrm>
                <a:custGeom>
                  <a:avLst/>
                  <a:gdLst>
                    <a:gd name="connsiteX0" fmla="*/ 55754 w 55754"/>
                    <a:gd name="connsiteY0" fmla="*/ 0 h 6969"/>
                    <a:gd name="connsiteX1" fmla="*/ 0 w 55754"/>
                    <a:gd name="connsiteY1" fmla="*/ 0 h 6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754" h="6969">
                      <a:moveTo>
                        <a:pt x="55754" y="0"/>
                      </a:moveTo>
                      <a:lnTo>
                        <a:pt x="0" y="0"/>
                      </a:lnTo>
                    </a:path>
                  </a:pathLst>
                </a:custGeom>
                <a:ln w="889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41" name="手繪多邊形: 圖案 240">
                  <a:extLst>
                    <a:ext uri="{FF2B5EF4-FFF2-40B4-BE49-F238E27FC236}">
                      <a16:creationId xmlns:a16="http://schemas.microsoft.com/office/drawing/2014/main" id="{58D45EE2-16CD-4361-9E84-48B35CC85B16}"/>
                    </a:ext>
                  </a:extLst>
                </p:cNvPr>
                <p:cNvSpPr/>
                <p:nvPr/>
              </p:nvSpPr>
              <p:spPr>
                <a:xfrm>
                  <a:off x="3896592" y="4379688"/>
                  <a:ext cx="55754" cy="6969"/>
                </a:xfrm>
                <a:custGeom>
                  <a:avLst/>
                  <a:gdLst>
                    <a:gd name="connsiteX0" fmla="*/ 55754 w 55754"/>
                    <a:gd name="connsiteY0" fmla="*/ 0 h 6969"/>
                    <a:gd name="connsiteX1" fmla="*/ 0 w 55754"/>
                    <a:gd name="connsiteY1" fmla="*/ 0 h 6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754" h="6969">
                      <a:moveTo>
                        <a:pt x="55754" y="0"/>
                      </a:moveTo>
                      <a:lnTo>
                        <a:pt x="0" y="0"/>
                      </a:lnTo>
                    </a:path>
                  </a:pathLst>
                </a:custGeom>
                <a:ln w="889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42" name="手繪多邊形: 圖案 241">
                  <a:extLst>
                    <a:ext uri="{FF2B5EF4-FFF2-40B4-BE49-F238E27FC236}">
                      <a16:creationId xmlns:a16="http://schemas.microsoft.com/office/drawing/2014/main" id="{D4339C8D-56EC-4A49-A52B-AC3060D4699B}"/>
                    </a:ext>
                  </a:extLst>
                </p:cNvPr>
                <p:cNvSpPr/>
                <p:nvPr/>
              </p:nvSpPr>
              <p:spPr>
                <a:xfrm>
                  <a:off x="3896592" y="4429867"/>
                  <a:ext cx="55754" cy="6969"/>
                </a:xfrm>
                <a:custGeom>
                  <a:avLst/>
                  <a:gdLst>
                    <a:gd name="connsiteX0" fmla="*/ 55754 w 55754"/>
                    <a:gd name="connsiteY0" fmla="*/ 0 h 6969"/>
                    <a:gd name="connsiteX1" fmla="*/ 0 w 55754"/>
                    <a:gd name="connsiteY1" fmla="*/ 0 h 6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754" h="6969">
                      <a:moveTo>
                        <a:pt x="55754" y="0"/>
                      </a:moveTo>
                      <a:lnTo>
                        <a:pt x="0" y="0"/>
                      </a:lnTo>
                    </a:path>
                  </a:pathLst>
                </a:custGeom>
                <a:ln w="889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29" name="圖形 26">
                <a:extLst>
                  <a:ext uri="{FF2B5EF4-FFF2-40B4-BE49-F238E27FC236}">
                    <a16:creationId xmlns:a16="http://schemas.microsoft.com/office/drawing/2014/main" id="{7A0228A7-6607-499D-B9A6-B4C2428C9357}"/>
                  </a:ext>
                </a:extLst>
              </p:cNvPr>
              <p:cNvGrpSpPr/>
              <p:nvPr/>
            </p:nvGrpSpPr>
            <p:grpSpPr>
              <a:xfrm>
                <a:off x="3534888" y="4279330"/>
                <a:ext cx="55057" cy="157506"/>
                <a:chOff x="3534888" y="4279330"/>
                <a:chExt cx="55057" cy="157506"/>
              </a:xfrm>
            </p:grpSpPr>
            <p:sp>
              <p:nvSpPr>
                <p:cNvPr id="235" name="手繪多邊形: 圖案 234">
                  <a:extLst>
                    <a:ext uri="{FF2B5EF4-FFF2-40B4-BE49-F238E27FC236}">
                      <a16:creationId xmlns:a16="http://schemas.microsoft.com/office/drawing/2014/main" id="{E55BA163-2EFC-473A-AD47-66DED5050999}"/>
                    </a:ext>
                  </a:extLst>
                </p:cNvPr>
                <p:cNvSpPr/>
                <p:nvPr/>
              </p:nvSpPr>
              <p:spPr>
                <a:xfrm>
                  <a:off x="3534888" y="4279330"/>
                  <a:ext cx="55057" cy="6969"/>
                </a:xfrm>
                <a:custGeom>
                  <a:avLst/>
                  <a:gdLst>
                    <a:gd name="connsiteX0" fmla="*/ 55057 w 55057"/>
                    <a:gd name="connsiteY0" fmla="*/ 0 h 6969"/>
                    <a:gd name="connsiteX1" fmla="*/ 0 w 55057"/>
                    <a:gd name="connsiteY1" fmla="*/ 0 h 6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057" h="6969">
                      <a:moveTo>
                        <a:pt x="55057" y="0"/>
                      </a:moveTo>
                      <a:lnTo>
                        <a:pt x="0" y="0"/>
                      </a:lnTo>
                    </a:path>
                  </a:pathLst>
                </a:custGeom>
                <a:ln w="889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36" name="手繪多邊形: 圖案 235">
                  <a:extLst>
                    <a:ext uri="{FF2B5EF4-FFF2-40B4-BE49-F238E27FC236}">
                      <a16:creationId xmlns:a16="http://schemas.microsoft.com/office/drawing/2014/main" id="{1961FB90-9C98-4EF9-BA1A-AA1FC3DFFA28}"/>
                    </a:ext>
                  </a:extLst>
                </p:cNvPr>
                <p:cNvSpPr/>
                <p:nvPr/>
              </p:nvSpPr>
              <p:spPr>
                <a:xfrm>
                  <a:off x="3534888" y="4329509"/>
                  <a:ext cx="55057" cy="6969"/>
                </a:xfrm>
                <a:custGeom>
                  <a:avLst/>
                  <a:gdLst>
                    <a:gd name="connsiteX0" fmla="*/ 55057 w 55057"/>
                    <a:gd name="connsiteY0" fmla="*/ 0 h 6969"/>
                    <a:gd name="connsiteX1" fmla="*/ 0 w 55057"/>
                    <a:gd name="connsiteY1" fmla="*/ 0 h 6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057" h="6969">
                      <a:moveTo>
                        <a:pt x="55057" y="0"/>
                      </a:moveTo>
                      <a:lnTo>
                        <a:pt x="0" y="0"/>
                      </a:lnTo>
                    </a:path>
                  </a:pathLst>
                </a:custGeom>
                <a:ln w="889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37" name="手繪多邊形: 圖案 236">
                  <a:extLst>
                    <a:ext uri="{FF2B5EF4-FFF2-40B4-BE49-F238E27FC236}">
                      <a16:creationId xmlns:a16="http://schemas.microsoft.com/office/drawing/2014/main" id="{BE1B898B-066B-4EDC-AE4A-18ABCFB26BA9}"/>
                    </a:ext>
                  </a:extLst>
                </p:cNvPr>
                <p:cNvSpPr/>
                <p:nvPr/>
              </p:nvSpPr>
              <p:spPr>
                <a:xfrm>
                  <a:off x="3534888" y="4379688"/>
                  <a:ext cx="55057" cy="6969"/>
                </a:xfrm>
                <a:custGeom>
                  <a:avLst/>
                  <a:gdLst>
                    <a:gd name="connsiteX0" fmla="*/ 55057 w 55057"/>
                    <a:gd name="connsiteY0" fmla="*/ 0 h 6969"/>
                    <a:gd name="connsiteX1" fmla="*/ 0 w 55057"/>
                    <a:gd name="connsiteY1" fmla="*/ 0 h 6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057" h="6969">
                      <a:moveTo>
                        <a:pt x="55057" y="0"/>
                      </a:moveTo>
                      <a:lnTo>
                        <a:pt x="0" y="0"/>
                      </a:lnTo>
                    </a:path>
                  </a:pathLst>
                </a:custGeom>
                <a:ln w="889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38" name="手繪多邊形: 圖案 237">
                  <a:extLst>
                    <a:ext uri="{FF2B5EF4-FFF2-40B4-BE49-F238E27FC236}">
                      <a16:creationId xmlns:a16="http://schemas.microsoft.com/office/drawing/2014/main" id="{93A63F66-0850-449E-A89E-0F59EF03E902}"/>
                    </a:ext>
                  </a:extLst>
                </p:cNvPr>
                <p:cNvSpPr/>
                <p:nvPr/>
              </p:nvSpPr>
              <p:spPr>
                <a:xfrm>
                  <a:off x="3534888" y="4429867"/>
                  <a:ext cx="55057" cy="6969"/>
                </a:xfrm>
                <a:custGeom>
                  <a:avLst/>
                  <a:gdLst>
                    <a:gd name="connsiteX0" fmla="*/ 55057 w 55057"/>
                    <a:gd name="connsiteY0" fmla="*/ 0 h 6969"/>
                    <a:gd name="connsiteX1" fmla="*/ 0 w 55057"/>
                    <a:gd name="connsiteY1" fmla="*/ 0 h 6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057" h="6969">
                      <a:moveTo>
                        <a:pt x="55057" y="0"/>
                      </a:moveTo>
                      <a:lnTo>
                        <a:pt x="0" y="0"/>
                      </a:lnTo>
                    </a:path>
                  </a:pathLst>
                </a:custGeom>
                <a:ln w="889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30" name="圖形 26">
                <a:extLst>
                  <a:ext uri="{FF2B5EF4-FFF2-40B4-BE49-F238E27FC236}">
                    <a16:creationId xmlns:a16="http://schemas.microsoft.com/office/drawing/2014/main" id="{C17FB791-31C1-427A-98EC-1212A926D3B2}"/>
                  </a:ext>
                </a:extLst>
              </p:cNvPr>
              <p:cNvGrpSpPr/>
              <p:nvPr/>
            </p:nvGrpSpPr>
            <p:grpSpPr>
              <a:xfrm>
                <a:off x="3633154" y="4315571"/>
                <a:ext cx="216744" cy="74571"/>
                <a:chOff x="3633154" y="4315571"/>
                <a:chExt cx="216744" cy="74571"/>
              </a:xfrm>
              <a:solidFill>
                <a:srgbClr val="B1262B"/>
              </a:solidFill>
            </p:grpSpPr>
            <p:sp>
              <p:nvSpPr>
                <p:cNvPr id="232" name="手繪多邊形: 圖案 231">
                  <a:extLst>
                    <a:ext uri="{FF2B5EF4-FFF2-40B4-BE49-F238E27FC236}">
                      <a16:creationId xmlns:a16="http://schemas.microsoft.com/office/drawing/2014/main" id="{4E0001FC-8647-4BAE-9B13-96EC7E455B18}"/>
                    </a:ext>
                  </a:extLst>
                </p:cNvPr>
                <p:cNvSpPr/>
                <p:nvPr/>
              </p:nvSpPr>
              <p:spPr>
                <a:xfrm>
                  <a:off x="3633154" y="4315571"/>
                  <a:ext cx="67601" cy="73874"/>
                </a:xfrm>
                <a:custGeom>
                  <a:avLst/>
                  <a:gdLst>
                    <a:gd name="connsiteX0" fmla="*/ 31362 w 67601"/>
                    <a:gd name="connsiteY0" fmla="*/ 30665 h 73874"/>
                    <a:gd name="connsiteX1" fmla="*/ 67602 w 67601"/>
                    <a:gd name="connsiteY1" fmla="*/ 30665 h 73874"/>
                    <a:gd name="connsiteX2" fmla="*/ 67602 w 67601"/>
                    <a:gd name="connsiteY2" fmla="*/ 73874 h 73874"/>
                    <a:gd name="connsiteX3" fmla="*/ 34149 w 67601"/>
                    <a:gd name="connsiteY3" fmla="*/ 73874 h 73874"/>
                    <a:gd name="connsiteX4" fmla="*/ 20908 w 67601"/>
                    <a:gd name="connsiteY4" fmla="*/ 72480 h 73874"/>
                    <a:gd name="connsiteX5" fmla="*/ 11848 w 67601"/>
                    <a:gd name="connsiteY5" fmla="*/ 68299 h 73874"/>
                    <a:gd name="connsiteX6" fmla="*/ 0 w 67601"/>
                    <a:gd name="connsiteY6" fmla="*/ 37634 h 73874"/>
                    <a:gd name="connsiteX7" fmla="*/ 5575 w 67601"/>
                    <a:gd name="connsiteY7" fmla="*/ 13939 h 73874"/>
                    <a:gd name="connsiteX8" fmla="*/ 16726 w 67601"/>
                    <a:gd name="connsiteY8" fmla="*/ 3485 h 73874"/>
                    <a:gd name="connsiteX9" fmla="*/ 34846 w 67601"/>
                    <a:gd name="connsiteY9" fmla="*/ 0 h 73874"/>
                    <a:gd name="connsiteX10" fmla="*/ 66905 w 67601"/>
                    <a:gd name="connsiteY10" fmla="*/ 0 h 73874"/>
                    <a:gd name="connsiteX11" fmla="*/ 66905 w 67601"/>
                    <a:gd name="connsiteY11" fmla="*/ 13242 h 73874"/>
                    <a:gd name="connsiteX12" fmla="*/ 36240 w 67601"/>
                    <a:gd name="connsiteY12" fmla="*/ 13242 h 73874"/>
                    <a:gd name="connsiteX13" fmla="*/ 21605 w 67601"/>
                    <a:gd name="connsiteY13" fmla="*/ 17423 h 73874"/>
                    <a:gd name="connsiteX14" fmla="*/ 16029 w 67601"/>
                    <a:gd name="connsiteY14" fmla="*/ 35543 h 73874"/>
                    <a:gd name="connsiteX15" fmla="*/ 17423 w 67601"/>
                    <a:gd name="connsiteY15" fmla="*/ 47391 h 73874"/>
                    <a:gd name="connsiteX16" fmla="*/ 20908 w 67601"/>
                    <a:gd name="connsiteY16" fmla="*/ 55754 h 73874"/>
                    <a:gd name="connsiteX17" fmla="*/ 26483 w 67601"/>
                    <a:gd name="connsiteY17" fmla="*/ 59239 h 73874"/>
                    <a:gd name="connsiteX18" fmla="*/ 35543 w 67601"/>
                    <a:gd name="connsiteY18" fmla="*/ 60633 h 73874"/>
                    <a:gd name="connsiteX19" fmla="*/ 49482 w 67601"/>
                    <a:gd name="connsiteY19" fmla="*/ 60633 h 73874"/>
                    <a:gd name="connsiteX20" fmla="*/ 49482 w 67601"/>
                    <a:gd name="connsiteY20" fmla="*/ 43209 h 73874"/>
                    <a:gd name="connsiteX21" fmla="*/ 29271 w 67601"/>
                    <a:gd name="connsiteY21" fmla="*/ 43209 h 73874"/>
                    <a:gd name="connsiteX22" fmla="*/ 29271 w 67601"/>
                    <a:gd name="connsiteY22" fmla="*/ 30665 h 73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67601" h="73874">
                      <a:moveTo>
                        <a:pt x="31362" y="30665"/>
                      </a:moveTo>
                      <a:lnTo>
                        <a:pt x="67602" y="30665"/>
                      </a:lnTo>
                      <a:lnTo>
                        <a:pt x="67602" y="73874"/>
                      </a:lnTo>
                      <a:lnTo>
                        <a:pt x="34149" y="73874"/>
                      </a:lnTo>
                      <a:cubicBezTo>
                        <a:pt x="28574" y="73874"/>
                        <a:pt x="23696" y="73177"/>
                        <a:pt x="20908" y="72480"/>
                      </a:cubicBezTo>
                      <a:cubicBezTo>
                        <a:pt x="18120" y="71783"/>
                        <a:pt x="14635" y="70390"/>
                        <a:pt x="11848" y="68299"/>
                      </a:cubicBezTo>
                      <a:cubicBezTo>
                        <a:pt x="4182" y="62026"/>
                        <a:pt x="0" y="52270"/>
                        <a:pt x="0" y="37634"/>
                      </a:cubicBezTo>
                      <a:cubicBezTo>
                        <a:pt x="0" y="27877"/>
                        <a:pt x="2091" y="20211"/>
                        <a:pt x="5575" y="13939"/>
                      </a:cubicBezTo>
                      <a:cubicBezTo>
                        <a:pt x="8363" y="9060"/>
                        <a:pt x="11848" y="5575"/>
                        <a:pt x="16726" y="3485"/>
                      </a:cubicBezTo>
                      <a:cubicBezTo>
                        <a:pt x="21605" y="1394"/>
                        <a:pt x="27877" y="0"/>
                        <a:pt x="34846" y="0"/>
                      </a:cubicBezTo>
                      <a:lnTo>
                        <a:pt x="66905" y="0"/>
                      </a:lnTo>
                      <a:lnTo>
                        <a:pt x="66905" y="13242"/>
                      </a:lnTo>
                      <a:lnTo>
                        <a:pt x="36240" y="13242"/>
                      </a:lnTo>
                      <a:cubicBezTo>
                        <a:pt x="29968" y="13242"/>
                        <a:pt x="25089" y="14635"/>
                        <a:pt x="21605" y="17423"/>
                      </a:cubicBezTo>
                      <a:cubicBezTo>
                        <a:pt x="18120" y="20908"/>
                        <a:pt x="16029" y="27180"/>
                        <a:pt x="16029" y="35543"/>
                      </a:cubicBezTo>
                      <a:cubicBezTo>
                        <a:pt x="16029" y="39725"/>
                        <a:pt x="16726" y="43906"/>
                        <a:pt x="17423" y="47391"/>
                      </a:cubicBezTo>
                      <a:cubicBezTo>
                        <a:pt x="18120" y="50876"/>
                        <a:pt x="19514" y="53663"/>
                        <a:pt x="20908" y="55754"/>
                      </a:cubicBezTo>
                      <a:cubicBezTo>
                        <a:pt x="22302" y="57148"/>
                        <a:pt x="24392" y="58542"/>
                        <a:pt x="26483" y="59239"/>
                      </a:cubicBezTo>
                      <a:cubicBezTo>
                        <a:pt x="29271" y="59936"/>
                        <a:pt x="32059" y="60633"/>
                        <a:pt x="35543" y="60633"/>
                      </a:cubicBezTo>
                      <a:lnTo>
                        <a:pt x="49482" y="60633"/>
                      </a:lnTo>
                      <a:lnTo>
                        <a:pt x="49482" y="43209"/>
                      </a:lnTo>
                      <a:lnTo>
                        <a:pt x="29271" y="43209"/>
                      </a:lnTo>
                      <a:lnTo>
                        <a:pt x="29271" y="3066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33" name="手繪多邊形: 圖案 232">
                  <a:extLst>
                    <a:ext uri="{FF2B5EF4-FFF2-40B4-BE49-F238E27FC236}">
                      <a16:creationId xmlns:a16="http://schemas.microsoft.com/office/drawing/2014/main" id="{A7584B41-F784-4CFF-8D36-789727EFA7AF}"/>
                    </a:ext>
                  </a:extLst>
                </p:cNvPr>
                <p:cNvSpPr/>
                <p:nvPr/>
              </p:nvSpPr>
              <p:spPr>
                <a:xfrm>
                  <a:off x="3712604" y="4316268"/>
                  <a:ext cx="65511" cy="73177"/>
                </a:xfrm>
                <a:custGeom>
                  <a:avLst/>
                  <a:gdLst>
                    <a:gd name="connsiteX0" fmla="*/ 15332 w 65511"/>
                    <a:gd name="connsiteY0" fmla="*/ 47391 h 73177"/>
                    <a:gd name="connsiteX1" fmla="*/ 15332 w 65511"/>
                    <a:gd name="connsiteY1" fmla="*/ 73177 h 73177"/>
                    <a:gd name="connsiteX2" fmla="*/ 0 w 65511"/>
                    <a:gd name="connsiteY2" fmla="*/ 73177 h 73177"/>
                    <a:gd name="connsiteX3" fmla="*/ 0 w 65511"/>
                    <a:gd name="connsiteY3" fmla="*/ 0 h 73177"/>
                    <a:gd name="connsiteX4" fmla="*/ 36937 w 65511"/>
                    <a:gd name="connsiteY4" fmla="*/ 0 h 73177"/>
                    <a:gd name="connsiteX5" fmla="*/ 51573 w 65511"/>
                    <a:gd name="connsiteY5" fmla="*/ 1394 h 73177"/>
                    <a:gd name="connsiteX6" fmla="*/ 62723 w 65511"/>
                    <a:gd name="connsiteY6" fmla="*/ 11151 h 73177"/>
                    <a:gd name="connsiteX7" fmla="*/ 65511 w 65511"/>
                    <a:gd name="connsiteY7" fmla="*/ 23696 h 73177"/>
                    <a:gd name="connsiteX8" fmla="*/ 63420 w 65511"/>
                    <a:gd name="connsiteY8" fmla="*/ 34149 h 73177"/>
                    <a:gd name="connsiteX9" fmla="*/ 57845 w 65511"/>
                    <a:gd name="connsiteY9" fmla="*/ 42513 h 73177"/>
                    <a:gd name="connsiteX10" fmla="*/ 50876 w 65511"/>
                    <a:gd name="connsiteY10" fmla="*/ 46694 h 73177"/>
                    <a:gd name="connsiteX11" fmla="*/ 40422 w 65511"/>
                    <a:gd name="connsiteY11" fmla="*/ 48088 h 73177"/>
                    <a:gd name="connsiteX12" fmla="*/ 15332 w 65511"/>
                    <a:gd name="connsiteY12" fmla="*/ 48088 h 73177"/>
                    <a:gd name="connsiteX13" fmla="*/ 15332 w 65511"/>
                    <a:gd name="connsiteY13" fmla="*/ 34846 h 73177"/>
                    <a:gd name="connsiteX14" fmla="*/ 36937 w 65511"/>
                    <a:gd name="connsiteY14" fmla="*/ 34846 h 73177"/>
                    <a:gd name="connsiteX15" fmla="*/ 45300 w 65511"/>
                    <a:gd name="connsiteY15" fmla="*/ 32756 h 73177"/>
                    <a:gd name="connsiteX16" fmla="*/ 48785 w 65511"/>
                    <a:gd name="connsiteY16" fmla="*/ 22999 h 73177"/>
                    <a:gd name="connsiteX17" fmla="*/ 43209 w 65511"/>
                    <a:gd name="connsiteY17" fmla="*/ 13242 h 73177"/>
                    <a:gd name="connsiteX18" fmla="*/ 36937 w 65511"/>
                    <a:gd name="connsiteY18" fmla="*/ 12545 h 73177"/>
                    <a:gd name="connsiteX19" fmla="*/ 15332 w 65511"/>
                    <a:gd name="connsiteY19" fmla="*/ 12545 h 73177"/>
                    <a:gd name="connsiteX20" fmla="*/ 15332 w 65511"/>
                    <a:gd name="connsiteY20" fmla="*/ 34846 h 731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5511" h="73177">
                      <a:moveTo>
                        <a:pt x="15332" y="47391"/>
                      </a:moveTo>
                      <a:lnTo>
                        <a:pt x="15332" y="73177"/>
                      </a:lnTo>
                      <a:lnTo>
                        <a:pt x="0" y="73177"/>
                      </a:lnTo>
                      <a:lnTo>
                        <a:pt x="0" y="0"/>
                      </a:lnTo>
                      <a:lnTo>
                        <a:pt x="36937" y="0"/>
                      </a:lnTo>
                      <a:cubicBezTo>
                        <a:pt x="43906" y="0"/>
                        <a:pt x="48088" y="697"/>
                        <a:pt x="51573" y="1394"/>
                      </a:cubicBezTo>
                      <a:cubicBezTo>
                        <a:pt x="56451" y="2788"/>
                        <a:pt x="59936" y="6272"/>
                        <a:pt x="62723" y="11151"/>
                      </a:cubicBezTo>
                      <a:cubicBezTo>
                        <a:pt x="64814" y="14635"/>
                        <a:pt x="65511" y="18817"/>
                        <a:pt x="65511" y="23696"/>
                      </a:cubicBezTo>
                      <a:cubicBezTo>
                        <a:pt x="65511" y="27180"/>
                        <a:pt x="64814" y="30665"/>
                        <a:pt x="63420" y="34149"/>
                      </a:cubicBezTo>
                      <a:cubicBezTo>
                        <a:pt x="62026" y="37634"/>
                        <a:pt x="59936" y="40422"/>
                        <a:pt x="57845" y="42513"/>
                      </a:cubicBezTo>
                      <a:cubicBezTo>
                        <a:pt x="55754" y="44603"/>
                        <a:pt x="53663" y="45997"/>
                        <a:pt x="50876" y="46694"/>
                      </a:cubicBezTo>
                      <a:cubicBezTo>
                        <a:pt x="48088" y="47391"/>
                        <a:pt x="45300" y="48088"/>
                        <a:pt x="40422" y="48088"/>
                      </a:cubicBezTo>
                      <a:lnTo>
                        <a:pt x="15332" y="48088"/>
                      </a:lnTo>
                      <a:close/>
                      <a:moveTo>
                        <a:pt x="15332" y="34846"/>
                      </a:moveTo>
                      <a:lnTo>
                        <a:pt x="36937" y="34846"/>
                      </a:lnTo>
                      <a:cubicBezTo>
                        <a:pt x="40422" y="34846"/>
                        <a:pt x="43209" y="34149"/>
                        <a:pt x="45300" y="32756"/>
                      </a:cubicBezTo>
                      <a:cubicBezTo>
                        <a:pt x="47391" y="30665"/>
                        <a:pt x="48785" y="27877"/>
                        <a:pt x="48785" y="22999"/>
                      </a:cubicBezTo>
                      <a:cubicBezTo>
                        <a:pt x="48785" y="18120"/>
                        <a:pt x="46694" y="14635"/>
                        <a:pt x="43209" y="13242"/>
                      </a:cubicBezTo>
                      <a:cubicBezTo>
                        <a:pt x="41816" y="12545"/>
                        <a:pt x="39725" y="12545"/>
                        <a:pt x="36937" y="12545"/>
                      </a:cubicBezTo>
                      <a:lnTo>
                        <a:pt x="15332" y="12545"/>
                      </a:lnTo>
                      <a:lnTo>
                        <a:pt x="15332" y="3484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34" name="手繪多邊形: 圖案 233">
                  <a:extLst>
                    <a:ext uri="{FF2B5EF4-FFF2-40B4-BE49-F238E27FC236}">
                      <a16:creationId xmlns:a16="http://schemas.microsoft.com/office/drawing/2014/main" id="{834BCB8C-0830-49B2-8580-975EE0F57306}"/>
                    </a:ext>
                  </a:extLst>
                </p:cNvPr>
                <p:cNvSpPr/>
                <p:nvPr/>
              </p:nvSpPr>
              <p:spPr>
                <a:xfrm>
                  <a:off x="3785084" y="4315571"/>
                  <a:ext cx="64814" cy="74571"/>
                </a:xfrm>
                <a:custGeom>
                  <a:avLst/>
                  <a:gdLst>
                    <a:gd name="connsiteX0" fmla="*/ 16726 w 64814"/>
                    <a:gd name="connsiteY0" fmla="*/ 697 h 74571"/>
                    <a:gd name="connsiteX1" fmla="*/ 16726 w 64814"/>
                    <a:gd name="connsiteY1" fmla="*/ 44603 h 74571"/>
                    <a:gd name="connsiteX2" fmla="*/ 17423 w 64814"/>
                    <a:gd name="connsiteY2" fmla="*/ 52966 h 74571"/>
                    <a:gd name="connsiteX3" fmla="*/ 20211 w 64814"/>
                    <a:gd name="connsiteY3" fmla="*/ 57845 h 74571"/>
                    <a:gd name="connsiteX4" fmla="*/ 33452 w 64814"/>
                    <a:gd name="connsiteY4" fmla="*/ 62723 h 74571"/>
                    <a:gd name="connsiteX5" fmla="*/ 42513 w 64814"/>
                    <a:gd name="connsiteY5" fmla="*/ 60633 h 74571"/>
                    <a:gd name="connsiteX6" fmla="*/ 48088 w 64814"/>
                    <a:gd name="connsiteY6" fmla="*/ 55754 h 74571"/>
                    <a:gd name="connsiteX7" fmla="*/ 49482 w 64814"/>
                    <a:gd name="connsiteY7" fmla="*/ 44603 h 74571"/>
                    <a:gd name="connsiteX8" fmla="*/ 49482 w 64814"/>
                    <a:gd name="connsiteY8" fmla="*/ 697 h 74571"/>
                    <a:gd name="connsiteX9" fmla="*/ 64814 w 64814"/>
                    <a:gd name="connsiteY9" fmla="*/ 697 h 74571"/>
                    <a:gd name="connsiteX10" fmla="*/ 64814 w 64814"/>
                    <a:gd name="connsiteY10" fmla="*/ 43906 h 74571"/>
                    <a:gd name="connsiteX11" fmla="*/ 62723 w 64814"/>
                    <a:gd name="connsiteY11" fmla="*/ 57845 h 74571"/>
                    <a:gd name="connsiteX12" fmla="*/ 57148 w 64814"/>
                    <a:gd name="connsiteY12" fmla="*/ 66905 h 74571"/>
                    <a:gd name="connsiteX13" fmla="*/ 32059 w 64814"/>
                    <a:gd name="connsiteY13" fmla="*/ 74571 h 74571"/>
                    <a:gd name="connsiteX14" fmla="*/ 6969 w 64814"/>
                    <a:gd name="connsiteY14" fmla="*/ 66905 h 74571"/>
                    <a:gd name="connsiteX15" fmla="*/ 1394 w 64814"/>
                    <a:gd name="connsiteY15" fmla="*/ 57845 h 74571"/>
                    <a:gd name="connsiteX16" fmla="*/ 0 w 64814"/>
                    <a:gd name="connsiteY16" fmla="*/ 44603 h 74571"/>
                    <a:gd name="connsiteX17" fmla="*/ 0 w 64814"/>
                    <a:gd name="connsiteY17" fmla="*/ 0 h 74571"/>
                    <a:gd name="connsiteX18" fmla="*/ 16726 w 64814"/>
                    <a:gd name="connsiteY18" fmla="*/ 0 h 745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4814" h="74571">
                      <a:moveTo>
                        <a:pt x="16726" y="697"/>
                      </a:moveTo>
                      <a:lnTo>
                        <a:pt x="16726" y="44603"/>
                      </a:lnTo>
                      <a:cubicBezTo>
                        <a:pt x="16726" y="48088"/>
                        <a:pt x="16726" y="50876"/>
                        <a:pt x="17423" y="52966"/>
                      </a:cubicBezTo>
                      <a:cubicBezTo>
                        <a:pt x="18120" y="55057"/>
                        <a:pt x="18817" y="56451"/>
                        <a:pt x="20211" y="57845"/>
                      </a:cubicBezTo>
                      <a:cubicBezTo>
                        <a:pt x="22999" y="60633"/>
                        <a:pt x="27877" y="62723"/>
                        <a:pt x="33452" y="62723"/>
                      </a:cubicBezTo>
                      <a:cubicBezTo>
                        <a:pt x="36937" y="62723"/>
                        <a:pt x="39725" y="62026"/>
                        <a:pt x="42513" y="60633"/>
                      </a:cubicBezTo>
                      <a:cubicBezTo>
                        <a:pt x="45300" y="59239"/>
                        <a:pt x="46694" y="57845"/>
                        <a:pt x="48088" y="55754"/>
                      </a:cubicBezTo>
                      <a:cubicBezTo>
                        <a:pt x="49482" y="53663"/>
                        <a:pt x="49482" y="50179"/>
                        <a:pt x="49482" y="44603"/>
                      </a:cubicBezTo>
                      <a:lnTo>
                        <a:pt x="49482" y="697"/>
                      </a:lnTo>
                      <a:lnTo>
                        <a:pt x="64814" y="697"/>
                      </a:lnTo>
                      <a:lnTo>
                        <a:pt x="64814" y="43906"/>
                      </a:lnTo>
                      <a:cubicBezTo>
                        <a:pt x="64814" y="49482"/>
                        <a:pt x="64117" y="54360"/>
                        <a:pt x="62723" y="57845"/>
                      </a:cubicBezTo>
                      <a:cubicBezTo>
                        <a:pt x="61330" y="61330"/>
                        <a:pt x="59936" y="64814"/>
                        <a:pt x="57148" y="66905"/>
                      </a:cubicBezTo>
                      <a:cubicBezTo>
                        <a:pt x="51573" y="71783"/>
                        <a:pt x="43209" y="74571"/>
                        <a:pt x="32059" y="74571"/>
                      </a:cubicBezTo>
                      <a:cubicBezTo>
                        <a:pt x="20908" y="74571"/>
                        <a:pt x="12545" y="71783"/>
                        <a:pt x="6969" y="66905"/>
                      </a:cubicBezTo>
                      <a:cubicBezTo>
                        <a:pt x="4182" y="64117"/>
                        <a:pt x="2091" y="61330"/>
                        <a:pt x="1394" y="57845"/>
                      </a:cubicBezTo>
                      <a:cubicBezTo>
                        <a:pt x="0" y="54360"/>
                        <a:pt x="0" y="50179"/>
                        <a:pt x="0" y="44603"/>
                      </a:cubicBezTo>
                      <a:lnTo>
                        <a:pt x="0" y="0"/>
                      </a:lnTo>
                      <a:lnTo>
                        <a:pt x="16726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31" name="手繪多邊形: 圖案 230">
                <a:extLst>
                  <a:ext uri="{FF2B5EF4-FFF2-40B4-BE49-F238E27FC236}">
                    <a16:creationId xmlns:a16="http://schemas.microsoft.com/office/drawing/2014/main" id="{94711180-12B3-4C8B-A729-07E776FFD91C}"/>
                  </a:ext>
                </a:extLst>
              </p:cNvPr>
              <p:cNvSpPr/>
              <p:nvPr/>
            </p:nvSpPr>
            <p:spPr>
              <a:xfrm>
                <a:off x="3610156" y="4222182"/>
                <a:ext cx="264832" cy="264832"/>
              </a:xfrm>
              <a:custGeom>
                <a:avLst/>
                <a:gdLst>
                  <a:gd name="connsiteX0" fmla="*/ 244621 w 264832"/>
                  <a:gd name="connsiteY0" fmla="*/ 0 h 264832"/>
                  <a:gd name="connsiteX1" fmla="*/ 20211 w 264832"/>
                  <a:gd name="connsiteY1" fmla="*/ 0 h 264832"/>
                  <a:gd name="connsiteX2" fmla="*/ 0 w 264832"/>
                  <a:gd name="connsiteY2" fmla="*/ 20211 h 264832"/>
                  <a:gd name="connsiteX3" fmla="*/ 0 w 264832"/>
                  <a:gd name="connsiteY3" fmla="*/ 244621 h 264832"/>
                  <a:gd name="connsiteX4" fmla="*/ 20211 w 264832"/>
                  <a:gd name="connsiteY4" fmla="*/ 264832 h 264832"/>
                  <a:gd name="connsiteX5" fmla="*/ 244621 w 264832"/>
                  <a:gd name="connsiteY5" fmla="*/ 264832 h 264832"/>
                  <a:gd name="connsiteX6" fmla="*/ 264832 w 264832"/>
                  <a:gd name="connsiteY6" fmla="*/ 244621 h 264832"/>
                  <a:gd name="connsiteX7" fmla="*/ 264832 w 264832"/>
                  <a:gd name="connsiteY7" fmla="*/ 20211 h 264832"/>
                  <a:gd name="connsiteX8" fmla="*/ 244621 w 264832"/>
                  <a:gd name="connsiteY8" fmla="*/ 0 h 264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4832" h="264832">
                    <a:moveTo>
                      <a:pt x="244621" y="0"/>
                    </a:moveTo>
                    <a:lnTo>
                      <a:pt x="20211" y="0"/>
                    </a:lnTo>
                    <a:cubicBezTo>
                      <a:pt x="9060" y="0"/>
                      <a:pt x="0" y="9060"/>
                      <a:pt x="0" y="20211"/>
                    </a:cubicBezTo>
                    <a:lnTo>
                      <a:pt x="0" y="244621"/>
                    </a:lnTo>
                    <a:cubicBezTo>
                      <a:pt x="0" y="255772"/>
                      <a:pt x="9060" y="264832"/>
                      <a:pt x="20211" y="264832"/>
                    </a:cubicBezTo>
                    <a:lnTo>
                      <a:pt x="244621" y="264832"/>
                    </a:lnTo>
                    <a:cubicBezTo>
                      <a:pt x="255772" y="264832"/>
                      <a:pt x="264832" y="255772"/>
                      <a:pt x="264832" y="244621"/>
                    </a:cubicBezTo>
                    <a:lnTo>
                      <a:pt x="264832" y="20211"/>
                    </a:lnTo>
                    <a:cubicBezTo>
                      <a:pt x="264135" y="9060"/>
                      <a:pt x="255075" y="0"/>
                      <a:pt x="244621" y="0"/>
                    </a:cubicBezTo>
                    <a:close/>
                  </a:path>
                </a:pathLst>
              </a:custGeom>
              <a:noFill/>
              <a:ln w="1016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72" name="圖形 44">
              <a:extLst>
                <a:ext uri="{FF2B5EF4-FFF2-40B4-BE49-F238E27FC236}">
                  <a16:creationId xmlns:a16="http://schemas.microsoft.com/office/drawing/2014/main" id="{423D9D08-6FD8-4BCF-AAB7-6D1C3F2C68D3}"/>
                </a:ext>
              </a:extLst>
            </p:cNvPr>
            <p:cNvGrpSpPr/>
            <p:nvPr/>
          </p:nvGrpSpPr>
          <p:grpSpPr>
            <a:xfrm>
              <a:off x="3224479" y="3646723"/>
              <a:ext cx="354990" cy="302131"/>
              <a:chOff x="1527272" y="4099343"/>
              <a:chExt cx="409195" cy="348265"/>
            </a:xfrm>
            <a:effectLst>
              <a:outerShdw blurRad="279400" dist="177800" dir="7980000" algn="t" rotWithShape="0">
                <a:prstClr val="black">
                  <a:alpha val="19000"/>
                </a:prstClr>
              </a:outerShdw>
            </a:effectLst>
          </p:grpSpPr>
          <p:grpSp>
            <p:nvGrpSpPr>
              <p:cNvPr id="212" name="圖形 44">
                <a:extLst>
                  <a:ext uri="{FF2B5EF4-FFF2-40B4-BE49-F238E27FC236}">
                    <a16:creationId xmlns:a16="http://schemas.microsoft.com/office/drawing/2014/main" id="{1BC95BAE-7FA7-4DBE-A3C6-4ADA04A8BCD1}"/>
                  </a:ext>
                </a:extLst>
              </p:cNvPr>
              <p:cNvGrpSpPr/>
              <p:nvPr/>
            </p:nvGrpSpPr>
            <p:grpSpPr>
              <a:xfrm>
                <a:off x="1557737" y="4271982"/>
                <a:ext cx="348264" cy="109317"/>
                <a:chOff x="1557737" y="4271982"/>
                <a:chExt cx="348264" cy="109317"/>
              </a:xfrm>
              <a:solidFill>
                <a:srgbClr val="AF1C22"/>
              </a:solidFill>
            </p:grpSpPr>
            <p:sp>
              <p:nvSpPr>
                <p:cNvPr id="214" name="手繪多邊形: 圖案 213">
                  <a:extLst>
                    <a:ext uri="{FF2B5EF4-FFF2-40B4-BE49-F238E27FC236}">
                      <a16:creationId xmlns:a16="http://schemas.microsoft.com/office/drawing/2014/main" id="{CE3C169D-CC0D-4FFC-9CAE-830DB96403AD}"/>
                    </a:ext>
                  </a:extLst>
                </p:cNvPr>
                <p:cNvSpPr/>
                <p:nvPr/>
              </p:nvSpPr>
              <p:spPr>
                <a:xfrm>
                  <a:off x="1557737" y="4271982"/>
                  <a:ext cx="72878" cy="108123"/>
                </a:xfrm>
                <a:custGeom>
                  <a:avLst/>
                  <a:gdLst>
                    <a:gd name="connsiteX0" fmla="*/ 17324 w 72878"/>
                    <a:gd name="connsiteY0" fmla="*/ 89008 h 108123"/>
                    <a:gd name="connsiteX1" fmla="*/ 71684 w 72878"/>
                    <a:gd name="connsiteY1" fmla="*/ 89008 h 108123"/>
                    <a:gd name="connsiteX2" fmla="*/ 71684 w 72878"/>
                    <a:gd name="connsiteY2" fmla="*/ 108124 h 108123"/>
                    <a:gd name="connsiteX3" fmla="*/ 0 w 72878"/>
                    <a:gd name="connsiteY3" fmla="*/ 108124 h 108123"/>
                    <a:gd name="connsiteX4" fmla="*/ 0 w 72878"/>
                    <a:gd name="connsiteY4" fmla="*/ 79450 h 108123"/>
                    <a:gd name="connsiteX5" fmla="*/ 7168 w 72878"/>
                    <a:gd name="connsiteY5" fmla="*/ 51971 h 108123"/>
                    <a:gd name="connsiteX6" fmla="*/ 14337 w 72878"/>
                    <a:gd name="connsiteY6" fmla="*/ 45997 h 108123"/>
                    <a:gd name="connsiteX7" fmla="*/ 26881 w 72878"/>
                    <a:gd name="connsiteY7" fmla="*/ 44803 h 108123"/>
                    <a:gd name="connsiteX8" fmla="*/ 40621 w 72878"/>
                    <a:gd name="connsiteY8" fmla="*/ 44803 h 108123"/>
                    <a:gd name="connsiteX9" fmla="*/ 50179 w 72878"/>
                    <a:gd name="connsiteY9" fmla="*/ 42413 h 108123"/>
                    <a:gd name="connsiteX10" fmla="*/ 54360 w 72878"/>
                    <a:gd name="connsiteY10" fmla="*/ 32258 h 108123"/>
                    <a:gd name="connsiteX11" fmla="*/ 50179 w 72878"/>
                    <a:gd name="connsiteY11" fmla="*/ 21505 h 108123"/>
                    <a:gd name="connsiteX12" fmla="*/ 40024 w 72878"/>
                    <a:gd name="connsiteY12" fmla="*/ 19116 h 108123"/>
                    <a:gd name="connsiteX13" fmla="*/ 1195 w 72878"/>
                    <a:gd name="connsiteY13" fmla="*/ 19116 h 108123"/>
                    <a:gd name="connsiteX14" fmla="*/ 1195 w 72878"/>
                    <a:gd name="connsiteY14" fmla="*/ 0 h 108123"/>
                    <a:gd name="connsiteX15" fmla="*/ 43608 w 72878"/>
                    <a:gd name="connsiteY15" fmla="*/ 0 h 108123"/>
                    <a:gd name="connsiteX16" fmla="*/ 65710 w 72878"/>
                    <a:gd name="connsiteY16" fmla="*/ 7168 h 108123"/>
                    <a:gd name="connsiteX17" fmla="*/ 71087 w 72878"/>
                    <a:gd name="connsiteY17" fmla="*/ 17921 h 108123"/>
                    <a:gd name="connsiteX18" fmla="*/ 72879 w 72878"/>
                    <a:gd name="connsiteY18" fmla="*/ 32258 h 108123"/>
                    <a:gd name="connsiteX19" fmla="*/ 70489 w 72878"/>
                    <a:gd name="connsiteY19" fmla="*/ 48984 h 108123"/>
                    <a:gd name="connsiteX20" fmla="*/ 63321 w 72878"/>
                    <a:gd name="connsiteY20" fmla="*/ 59737 h 108123"/>
                    <a:gd name="connsiteX21" fmla="*/ 44205 w 72878"/>
                    <a:gd name="connsiteY21" fmla="*/ 64516 h 108123"/>
                    <a:gd name="connsiteX22" fmla="*/ 32258 w 72878"/>
                    <a:gd name="connsiteY22" fmla="*/ 64516 h 108123"/>
                    <a:gd name="connsiteX23" fmla="*/ 22700 w 72878"/>
                    <a:gd name="connsiteY23" fmla="*/ 65710 h 108123"/>
                    <a:gd name="connsiteX24" fmla="*/ 19713 w 72878"/>
                    <a:gd name="connsiteY24" fmla="*/ 68697 h 108123"/>
                    <a:gd name="connsiteX25" fmla="*/ 17921 w 72878"/>
                    <a:gd name="connsiteY25" fmla="*/ 79450 h 108123"/>
                    <a:gd name="connsiteX26" fmla="*/ 17921 w 72878"/>
                    <a:gd name="connsiteY26" fmla="*/ 89008 h 108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2878" h="108123">
                      <a:moveTo>
                        <a:pt x="17324" y="89008"/>
                      </a:moveTo>
                      <a:lnTo>
                        <a:pt x="71684" y="89008"/>
                      </a:lnTo>
                      <a:lnTo>
                        <a:pt x="71684" y="108124"/>
                      </a:lnTo>
                      <a:lnTo>
                        <a:pt x="0" y="108124"/>
                      </a:lnTo>
                      <a:lnTo>
                        <a:pt x="0" y="79450"/>
                      </a:lnTo>
                      <a:cubicBezTo>
                        <a:pt x="0" y="67503"/>
                        <a:pt x="2389" y="57945"/>
                        <a:pt x="7168" y="51971"/>
                      </a:cubicBezTo>
                      <a:cubicBezTo>
                        <a:pt x="9558" y="48984"/>
                        <a:pt x="11947" y="47192"/>
                        <a:pt x="14337" y="45997"/>
                      </a:cubicBezTo>
                      <a:cubicBezTo>
                        <a:pt x="16726" y="44803"/>
                        <a:pt x="20908" y="44803"/>
                        <a:pt x="26881" y="44803"/>
                      </a:cubicBezTo>
                      <a:lnTo>
                        <a:pt x="40621" y="44803"/>
                      </a:lnTo>
                      <a:cubicBezTo>
                        <a:pt x="45400" y="44803"/>
                        <a:pt x="48387" y="44205"/>
                        <a:pt x="50179" y="42413"/>
                      </a:cubicBezTo>
                      <a:cubicBezTo>
                        <a:pt x="53166" y="40024"/>
                        <a:pt x="54360" y="37037"/>
                        <a:pt x="54360" y="32258"/>
                      </a:cubicBezTo>
                      <a:cubicBezTo>
                        <a:pt x="54360" y="27479"/>
                        <a:pt x="53166" y="23895"/>
                        <a:pt x="50179" y="21505"/>
                      </a:cubicBezTo>
                      <a:cubicBezTo>
                        <a:pt x="48387" y="19713"/>
                        <a:pt x="44802" y="19116"/>
                        <a:pt x="40024" y="19116"/>
                      </a:cubicBezTo>
                      <a:lnTo>
                        <a:pt x="1195" y="19116"/>
                      </a:lnTo>
                      <a:lnTo>
                        <a:pt x="1195" y="0"/>
                      </a:lnTo>
                      <a:lnTo>
                        <a:pt x="43608" y="0"/>
                      </a:lnTo>
                      <a:cubicBezTo>
                        <a:pt x="54360" y="0"/>
                        <a:pt x="61529" y="2389"/>
                        <a:pt x="65710" y="7168"/>
                      </a:cubicBezTo>
                      <a:cubicBezTo>
                        <a:pt x="68100" y="9558"/>
                        <a:pt x="69892" y="13142"/>
                        <a:pt x="71087" y="17921"/>
                      </a:cubicBezTo>
                      <a:cubicBezTo>
                        <a:pt x="72281" y="22103"/>
                        <a:pt x="72879" y="26882"/>
                        <a:pt x="72879" y="32258"/>
                      </a:cubicBezTo>
                      <a:cubicBezTo>
                        <a:pt x="72879" y="38829"/>
                        <a:pt x="72281" y="44205"/>
                        <a:pt x="70489" y="48984"/>
                      </a:cubicBezTo>
                      <a:cubicBezTo>
                        <a:pt x="68697" y="53763"/>
                        <a:pt x="66308" y="57347"/>
                        <a:pt x="63321" y="59737"/>
                      </a:cubicBezTo>
                      <a:cubicBezTo>
                        <a:pt x="59139" y="62724"/>
                        <a:pt x="52568" y="64516"/>
                        <a:pt x="44205" y="64516"/>
                      </a:cubicBezTo>
                      <a:lnTo>
                        <a:pt x="32258" y="64516"/>
                      </a:lnTo>
                      <a:cubicBezTo>
                        <a:pt x="28076" y="64516"/>
                        <a:pt x="25089" y="65113"/>
                        <a:pt x="22700" y="65710"/>
                      </a:cubicBezTo>
                      <a:cubicBezTo>
                        <a:pt x="22103" y="65710"/>
                        <a:pt x="20310" y="66905"/>
                        <a:pt x="19713" y="68697"/>
                      </a:cubicBezTo>
                      <a:cubicBezTo>
                        <a:pt x="18518" y="70489"/>
                        <a:pt x="17921" y="74074"/>
                        <a:pt x="17921" y="79450"/>
                      </a:cubicBezTo>
                      <a:lnTo>
                        <a:pt x="17921" y="8900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8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15" name="手繪多邊形: 圖案 214">
                  <a:extLst>
                    <a:ext uri="{FF2B5EF4-FFF2-40B4-BE49-F238E27FC236}">
                      <a16:creationId xmlns:a16="http://schemas.microsoft.com/office/drawing/2014/main" id="{191BF9A7-97F4-4472-B7EA-DD3B38085761}"/>
                    </a:ext>
                  </a:extLst>
                </p:cNvPr>
                <p:cNvSpPr/>
                <p:nvPr/>
              </p:nvSpPr>
              <p:spPr>
                <a:xfrm>
                  <a:off x="1640174" y="4359198"/>
                  <a:ext cx="14934" cy="20907"/>
                </a:xfrm>
                <a:custGeom>
                  <a:avLst/>
                  <a:gdLst>
                    <a:gd name="connsiteX0" fmla="*/ 14934 w 14934"/>
                    <a:gd name="connsiteY0" fmla="*/ 0 h 20907"/>
                    <a:gd name="connsiteX1" fmla="*/ 14934 w 14934"/>
                    <a:gd name="connsiteY1" fmla="*/ 20908 h 20907"/>
                    <a:gd name="connsiteX2" fmla="*/ 0 w 14934"/>
                    <a:gd name="connsiteY2" fmla="*/ 20908 h 20907"/>
                    <a:gd name="connsiteX3" fmla="*/ 0 w 14934"/>
                    <a:gd name="connsiteY3" fmla="*/ 0 h 20907"/>
                    <a:gd name="connsiteX4" fmla="*/ 14934 w 14934"/>
                    <a:gd name="connsiteY4" fmla="*/ 0 h 20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34" h="20907">
                      <a:moveTo>
                        <a:pt x="14934" y="0"/>
                      </a:moveTo>
                      <a:lnTo>
                        <a:pt x="14934" y="20908"/>
                      </a:lnTo>
                      <a:lnTo>
                        <a:pt x="0" y="20908"/>
                      </a:lnTo>
                      <a:lnTo>
                        <a:pt x="0" y="0"/>
                      </a:lnTo>
                      <a:lnTo>
                        <a:pt x="1493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8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16" name="手繪多邊形: 圖案 215">
                  <a:extLst>
                    <a:ext uri="{FF2B5EF4-FFF2-40B4-BE49-F238E27FC236}">
                      <a16:creationId xmlns:a16="http://schemas.microsoft.com/office/drawing/2014/main" id="{C7C6A804-E35F-438F-BEA4-7C53F92C377B}"/>
                    </a:ext>
                  </a:extLst>
                </p:cNvPr>
                <p:cNvSpPr/>
                <p:nvPr/>
              </p:nvSpPr>
              <p:spPr>
                <a:xfrm>
                  <a:off x="1667653" y="4271982"/>
                  <a:ext cx="72878" cy="107526"/>
                </a:xfrm>
                <a:custGeom>
                  <a:avLst/>
                  <a:gdLst>
                    <a:gd name="connsiteX0" fmla="*/ 68100 w 72878"/>
                    <a:gd name="connsiteY0" fmla="*/ 0 h 107526"/>
                    <a:gd name="connsiteX1" fmla="*/ 68100 w 72878"/>
                    <a:gd name="connsiteY1" fmla="*/ 19116 h 107526"/>
                    <a:gd name="connsiteX2" fmla="*/ 17324 w 72878"/>
                    <a:gd name="connsiteY2" fmla="*/ 19116 h 107526"/>
                    <a:gd name="connsiteX3" fmla="*/ 17324 w 72878"/>
                    <a:gd name="connsiteY3" fmla="*/ 43608 h 107526"/>
                    <a:gd name="connsiteX4" fmla="*/ 43608 w 72878"/>
                    <a:gd name="connsiteY4" fmla="*/ 43608 h 107526"/>
                    <a:gd name="connsiteX5" fmla="*/ 56152 w 72878"/>
                    <a:gd name="connsiteY5" fmla="*/ 44803 h 107526"/>
                    <a:gd name="connsiteX6" fmla="*/ 63918 w 72878"/>
                    <a:gd name="connsiteY6" fmla="*/ 49582 h 107526"/>
                    <a:gd name="connsiteX7" fmla="*/ 72879 w 72878"/>
                    <a:gd name="connsiteY7" fmla="*/ 74671 h 107526"/>
                    <a:gd name="connsiteX8" fmla="*/ 59737 w 72878"/>
                    <a:gd name="connsiteY8" fmla="*/ 103345 h 107526"/>
                    <a:gd name="connsiteX9" fmla="*/ 37037 w 72878"/>
                    <a:gd name="connsiteY9" fmla="*/ 107526 h 107526"/>
                    <a:gd name="connsiteX10" fmla="*/ 597 w 72878"/>
                    <a:gd name="connsiteY10" fmla="*/ 107526 h 107526"/>
                    <a:gd name="connsiteX11" fmla="*/ 597 w 72878"/>
                    <a:gd name="connsiteY11" fmla="*/ 88410 h 107526"/>
                    <a:gd name="connsiteX12" fmla="*/ 37037 w 72878"/>
                    <a:gd name="connsiteY12" fmla="*/ 88410 h 107526"/>
                    <a:gd name="connsiteX13" fmla="*/ 48387 w 72878"/>
                    <a:gd name="connsiteY13" fmla="*/ 86618 h 107526"/>
                    <a:gd name="connsiteX14" fmla="*/ 51971 w 72878"/>
                    <a:gd name="connsiteY14" fmla="*/ 82437 h 107526"/>
                    <a:gd name="connsiteX15" fmla="*/ 53166 w 72878"/>
                    <a:gd name="connsiteY15" fmla="*/ 75268 h 107526"/>
                    <a:gd name="connsiteX16" fmla="*/ 51373 w 72878"/>
                    <a:gd name="connsiteY16" fmla="*/ 67503 h 107526"/>
                    <a:gd name="connsiteX17" fmla="*/ 47192 w 72878"/>
                    <a:gd name="connsiteY17" fmla="*/ 63321 h 107526"/>
                    <a:gd name="connsiteX18" fmla="*/ 36439 w 72878"/>
                    <a:gd name="connsiteY18" fmla="*/ 62126 h 107526"/>
                    <a:gd name="connsiteX19" fmla="*/ 0 w 72878"/>
                    <a:gd name="connsiteY19" fmla="*/ 62126 h 107526"/>
                    <a:gd name="connsiteX20" fmla="*/ 0 w 72878"/>
                    <a:gd name="connsiteY20" fmla="*/ 0 h 107526"/>
                    <a:gd name="connsiteX21" fmla="*/ 68100 w 72878"/>
                    <a:gd name="connsiteY21" fmla="*/ 0 h 107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878" h="107526">
                      <a:moveTo>
                        <a:pt x="68100" y="0"/>
                      </a:moveTo>
                      <a:lnTo>
                        <a:pt x="68100" y="19116"/>
                      </a:lnTo>
                      <a:lnTo>
                        <a:pt x="17324" y="19116"/>
                      </a:lnTo>
                      <a:lnTo>
                        <a:pt x="17324" y="43608"/>
                      </a:lnTo>
                      <a:lnTo>
                        <a:pt x="43608" y="43608"/>
                      </a:lnTo>
                      <a:cubicBezTo>
                        <a:pt x="48984" y="43608"/>
                        <a:pt x="52568" y="44205"/>
                        <a:pt x="56152" y="44803"/>
                      </a:cubicBezTo>
                      <a:cubicBezTo>
                        <a:pt x="59139" y="45997"/>
                        <a:pt x="61529" y="47192"/>
                        <a:pt x="63918" y="49582"/>
                      </a:cubicBezTo>
                      <a:cubicBezTo>
                        <a:pt x="69892" y="55555"/>
                        <a:pt x="72879" y="63918"/>
                        <a:pt x="72879" y="74671"/>
                      </a:cubicBezTo>
                      <a:cubicBezTo>
                        <a:pt x="72879" y="88410"/>
                        <a:pt x="68697" y="97968"/>
                        <a:pt x="59737" y="103345"/>
                      </a:cubicBezTo>
                      <a:cubicBezTo>
                        <a:pt x="54958" y="106331"/>
                        <a:pt x="47192" y="107526"/>
                        <a:pt x="37037" y="107526"/>
                      </a:cubicBezTo>
                      <a:lnTo>
                        <a:pt x="597" y="107526"/>
                      </a:lnTo>
                      <a:lnTo>
                        <a:pt x="597" y="88410"/>
                      </a:lnTo>
                      <a:lnTo>
                        <a:pt x="37037" y="88410"/>
                      </a:lnTo>
                      <a:cubicBezTo>
                        <a:pt x="41816" y="88410"/>
                        <a:pt x="45997" y="87813"/>
                        <a:pt x="48387" y="86618"/>
                      </a:cubicBezTo>
                      <a:cubicBezTo>
                        <a:pt x="50179" y="86021"/>
                        <a:pt x="51373" y="84826"/>
                        <a:pt x="51971" y="82437"/>
                      </a:cubicBezTo>
                      <a:cubicBezTo>
                        <a:pt x="53166" y="80645"/>
                        <a:pt x="53166" y="78255"/>
                        <a:pt x="53166" y="75268"/>
                      </a:cubicBezTo>
                      <a:cubicBezTo>
                        <a:pt x="53166" y="72281"/>
                        <a:pt x="52568" y="69892"/>
                        <a:pt x="51373" y="67503"/>
                      </a:cubicBezTo>
                      <a:cubicBezTo>
                        <a:pt x="50179" y="65113"/>
                        <a:pt x="48984" y="63918"/>
                        <a:pt x="47192" y="63321"/>
                      </a:cubicBezTo>
                      <a:cubicBezTo>
                        <a:pt x="45997" y="62724"/>
                        <a:pt x="42413" y="62724"/>
                        <a:pt x="36439" y="62126"/>
                      </a:cubicBezTo>
                      <a:lnTo>
                        <a:pt x="0" y="62126"/>
                      </a:lnTo>
                      <a:lnTo>
                        <a:pt x="0" y="0"/>
                      </a:lnTo>
                      <a:lnTo>
                        <a:pt x="6810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8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17" name="手繪多邊形: 圖案 216">
                  <a:extLst>
                    <a:ext uri="{FF2B5EF4-FFF2-40B4-BE49-F238E27FC236}">
                      <a16:creationId xmlns:a16="http://schemas.microsoft.com/office/drawing/2014/main" id="{FCAEB315-0534-4C40-B2B6-DCA46DC2E9EC}"/>
                    </a:ext>
                  </a:extLst>
                </p:cNvPr>
                <p:cNvSpPr/>
                <p:nvPr/>
              </p:nvSpPr>
              <p:spPr>
                <a:xfrm>
                  <a:off x="1746505" y="4313798"/>
                  <a:ext cx="53762" cy="66905"/>
                </a:xfrm>
                <a:custGeom>
                  <a:avLst/>
                  <a:gdLst>
                    <a:gd name="connsiteX0" fmla="*/ 24492 w 53762"/>
                    <a:gd name="connsiteY0" fmla="*/ 26882 h 66905"/>
                    <a:gd name="connsiteX1" fmla="*/ 53763 w 53762"/>
                    <a:gd name="connsiteY1" fmla="*/ 26882 h 66905"/>
                    <a:gd name="connsiteX2" fmla="*/ 53763 w 53762"/>
                    <a:gd name="connsiteY2" fmla="*/ 66905 h 66905"/>
                    <a:gd name="connsiteX3" fmla="*/ 27479 w 53762"/>
                    <a:gd name="connsiteY3" fmla="*/ 66905 h 66905"/>
                    <a:gd name="connsiteX4" fmla="*/ 16726 w 53762"/>
                    <a:gd name="connsiteY4" fmla="*/ 65710 h 66905"/>
                    <a:gd name="connsiteX5" fmla="*/ 9558 w 53762"/>
                    <a:gd name="connsiteY5" fmla="*/ 61529 h 66905"/>
                    <a:gd name="connsiteX6" fmla="*/ 0 w 53762"/>
                    <a:gd name="connsiteY6" fmla="*/ 33453 h 66905"/>
                    <a:gd name="connsiteX7" fmla="*/ 4182 w 53762"/>
                    <a:gd name="connsiteY7" fmla="*/ 11947 h 66905"/>
                    <a:gd name="connsiteX8" fmla="*/ 13142 w 53762"/>
                    <a:gd name="connsiteY8" fmla="*/ 2987 h 66905"/>
                    <a:gd name="connsiteX9" fmla="*/ 28076 w 53762"/>
                    <a:gd name="connsiteY9" fmla="*/ 0 h 66905"/>
                    <a:gd name="connsiteX10" fmla="*/ 53763 w 53762"/>
                    <a:gd name="connsiteY10" fmla="*/ 0 h 66905"/>
                    <a:gd name="connsiteX11" fmla="*/ 53763 w 53762"/>
                    <a:gd name="connsiteY11" fmla="*/ 11947 h 66905"/>
                    <a:gd name="connsiteX12" fmla="*/ 29271 w 53762"/>
                    <a:gd name="connsiteY12" fmla="*/ 11947 h 66905"/>
                    <a:gd name="connsiteX13" fmla="*/ 17921 w 53762"/>
                    <a:gd name="connsiteY13" fmla="*/ 16129 h 66905"/>
                    <a:gd name="connsiteX14" fmla="*/ 13739 w 53762"/>
                    <a:gd name="connsiteY14" fmla="*/ 32855 h 66905"/>
                    <a:gd name="connsiteX15" fmla="*/ 14934 w 53762"/>
                    <a:gd name="connsiteY15" fmla="*/ 44205 h 66905"/>
                    <a:gd name="connsiteX16" fmla="*/ 17921 w 53762"/>
                    <a:gd name="connsiteY16" fmla="*/ 51374 h 66905"/>
                    <a:gd name="connsiteX17" fmla="*/ 22700 w 53762"/>
                    <a:gd name="connsiteY17" fmla="*/ 54360 h 66905"/>
                    <a:gd name="connsiteX18" fmla="*/ 29868 w 53762"/>
                    <a:gd name="connsiteY18" fmla="*/ 55555 h 66905"/>
                    <a:gd name="connsiteX19" fmla="*/ 41218 w 53762"/>
                    <a:gd name="connsiteY19" fmla="*/ 55555 h 66905"/>
                    <a:gd name="connsiteX20" fmla="*/ 41218 w 53762"/>
                    <a:gd name="connsiteY20" fmla="*/ 38829 h 66905"/>
                    <a:gd name="connsiteX21" fmla="*/ 24492 w 53762"/>
                    <a:gd name="connsiteY21" fmla="*/ 38829 h 66905"/>
                    <a:gd name="connsiteX22" fmla="*/ 24492 w 53762"/>
                    <a:gd name="connsiteY22" fmla="*/ 26882 h 66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53762" h="66905">
                      <a:moveTo>
                        <a:pt x="24492" y="26882"/>
                      </a:moveTo>
                      <a:lnTo>
                        <a:pt x="53763" y="26882"/>
                      </a:lnTo>
                      <a:lnTo>
                        <a:pt x="53763" y="66905"/>
                      </a:lnTo>
                      <a:lnTo>
                        <a:pt x="27479" y="66905"/>
                      </a:lnTo>
                      <a:cubicBezTo>
                        <a:pt x="22700" y="66905"/>
                        <a:pt x="19116" y="66308"/>
                        <a:pt x="16726" y="65710"/>
                      </a:cubicBezTo>
                      <a:cubicBezTo>
                        <a:pt x="14337" y="65113"/>
                        <a:pt x="11350" y="63321"/>
                        <a:pt x="9558" y="61529"/>
                      </a:cubicBezTo>
                      <a:cubicBezTo>
                        <a:pt x="3584" y="56153"/>
                        <a:pt x="0" y="46595"/>
                        <a:pt x="0" y="33453"/>
                      </a:cubicBezTo>
                      <a:cubicBezTo>
                        <a:pt x="0" y="24492"/>
                        <a:pt x="1195" y="17324"/>
                        <a:pt x="4182" y="11947"/>
                      </a:cubicBezTo>
                      <a:cubicBezTo>
                        <a:pt x="6571" y="7766"/>
                        <a:pt x="9558" y="4779"/>
                        <a:pt x="13142" y="2987"/>
                      </a:cubicBezTo>
                      <a:cubicBezTo>
                        <a:pt x="16726" y="1195"/>
                        <a:pt x="22103" y="0"/>
                        <a:pt x="28076" y="0"/>
                      </a:cubicBezTo>
                      <a:lnTo>
                        <a:pt x="53763" y="0"/>
                      </a:lnTo>
                      <a:lnTo>
                        <a:pt x="53763" y="11947"/>
                      </a:lnTo>
                      <a:lnTo>
                        <a:pt x="29271" y="11947"/>
                      </a:lnTo>
                      <a:cubicBezTo>
                        <a:pt x="23895" y="11947"/>
                        <a:pt x="20310" y="13142"/>
                        <a:pt x="17921" y="16129"/>
                      </a:cubicBezTo>
                      <a:cubicBezTo>
                        <a:pt x="14934" y="19116"/>
                        <a:pt x="13739" y="24492"/>
                        <a:pt x="13739" y="32855"/>
                      </a:cubicBezTo>
                      <a:cubicBezTo>
                        <a:pt x="13739" y="37037"/>
                        <a:pt x="14337" y="40621"/>
                        <a:pt x="14934" y="44205"/>
                      </a:cubicBezTo>
                      <a:cubicBezTo>
                        <a:pt x="15532" y="47789"/>
                        <a:pt x="16726" y="50179"/>
                        <a:pt x="17921" y="51374"/>
                      </a:cubicBezTo>
                      <a:cubicBezTo>
                        <a:pt x="19116" y="52568"/>
                        <a:pt x="20908" y="53763"/>
                        <a:pt x="22700" y="54360"/>
                      </a:cubicBezTo>
                      <a:cubicBezTo>
                        <a:pt x="24492" y="54958"/>
                        <a:pt x="26881" y="55555"/>
                        <a:pt x="29868" y="55555"/>
                      </a:cubicBezTo>
                      <a:lnTo>
                        <a:pt x="41218" y="55555"/>
                      </a:lnTo>
                      <a:lnTo>
                        <a:pt x="41218" y="38829"/>
                      </a:lnTo>
                      <a:lnTo>
                        <a:pt x="24492" y="38829"/>
                      </a:lnTo>
                      <a:lnTo>
                        <a:pt x="24492" y="2688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8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18" name="手繪多邊形: 圖案 217">
                  <a:extLst>
                    <a:ext uri="{FF2B5EF4-FFF2-40B4-BE49-F238E27FC236}">
                      <a16:creationId xmlns:a16="http://schemas.microsoft.com/office/drawing/2014/main" id="{58C468E5-663F-4137-A673-2D6A4C3AEEA9}"/>
                    </a:ext>
                  </a:extLst>
                </p:cNvPr>
                <p:cNvSpPr/>
                <p:nvPr/>
              </p:nvSpPr>
              <p:spPr>
                <a:xfrm>
                  <a:off x="1810423" y="4313200"/>
                  <a:ext cx="43607" cy="66905"/>
                </a:xfrm>
                <a:custGeom>
                  <a:avLst/>
                  <a:gdLst>
                    <a:gd name="connsiteX0" fmla="*/ 11350 w 43607"/>
                    <a:gd name="connsiteY0" fmla="*/ 17921 h 66905"/>
                    <a:gd name="connsiteX1" fmla="*/ 22103 w 43607"/>
                    <a:gd name="connsiteY1" fmla="*/ 17921 h 66905"/>
                    <a:gd name="connsiteX2" fmla="*/ 33452 w 43607"/>
                    <a:gd name="connsiteY2" fmla="*/ 20310 h 66905"/>
                    <a:gd name="connsiteX3" fmla="*/ 41816 w 43607"/>
                    <a:gd name="connsiteY3" fmla="*/ 30466 h 66905"/>
                    <a:gd name="connsiteX4" fmla="*/ 43608 w 43607"/>
                    <a:gd name="connsiteY4" fmla="*/ 41816 h 66905"/>
                    <a:gd name="connsiteX5" fmla="*/ 34050 w 43607"/>
                    <a:gd name="connsiteY5" fmla="*/ 63321 h 66905"/>
                    <a:gd name="connsiteX6" fmla="*/ 28076 w 43607"/>
                    <a:gd name="connsiteY6" fmla="*/ 66308 h 66905"/>
                    <a:gd name="connsiteX7" fmla="*/ 19116 w 43607"/>
                    <a:gd name="connsiteY7" fmla="*/ 66905 h 66905"/>
                    <a:gd name="connsiteX8" fmla="*/ 0 w 43607"/>
                    <a:gd name="connsiteY8" fmla="*/ 66905 h 66905"/>
                    <a:gd name="connsiteX9" fmla="*/ 0 w 43607"/>
                    <a:gd name="connsiteY9" fmla="*/ 0 h 66905"/>
                    <a:gd name="connsiteX10" fmla="*/ 11947 w 43607"/>
                    <a:gd name="connsiteY10" fmla="*/ 0 h 66905"/>
                    <a:gd name="connsiteX11" fmla="*/ 11947 w 43607"/>
                    <a:gd name="connsiteY11" fmla="*/ 17921 h 66905"/>
                    <a:gd name="connsiteX12" fmla="*/ 11350 w 43607"/>
                    <a:gd name="connsiteY12" fmla="*/ 28674 h 66905"/>
                    <a:gd name="connsiteX13" fmla="*/ 11350 w 43607"/>
                    <a:gd name="connsiteY13" fmla="*/ 56750 h 66905"/>
                    <a:gd name="connsiteX14" fmla="*/ 20310 w 43607"/>
                    <a:gd name="connsiteY14" fmla="*/ 56750 h 66905"/>
                    <a:gd name="connsiteX15" fmla="*/ 28674 w 43607"/>
                    <a:gd name="connsiteY15" fmla="*/ 52568 h 66905"/>
                    <a:gd name="connsiteX16" fmla="*/ 31660 w 43607"/>
                    <a:gd name="connsiteY16" fmla="*/ 42413 h 66905"/>
                    <a:gd name="connsiteX17" fmla="*/ 20310 w 43607"/>
                    <a:gd name="connsiteY17" fmla="*/ 28674 h 66905"/>
                    <a:gd name="connsiteX18" fmla="*/ 11350 w 43607"/>
                    <a:gd name="connsiteY18" fmla="*/ 28674 h 66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3607" h="66905">
                      <a:moveTo>
                        <a:pt x="11350" y="17921"/>
                      </a:moveTo>
                      <a:lnTo>
                        <a:pt x="22103" y="17921"/>
                      </a:lnTo>
                      <a:cubicBezTo>
                        <a:pt x="26881" y="17921"/>
                        <a:pt x="30466" y="18518"/>
                        <a:pt x="33452" y="20310"/>
                      </a:cubicBezTo>
                      <a:cubicBezTo>
                        <a:pt x="37634" y="22700"/>
                        <a:pt x="40024" y="25687"/>
                        <a:pt x="41816" y="30466"/>
                      </a:cubicBezTo>
                      <a:cubicBezTo>
                        <a:pt x="43010" y="34050"/>
                        <a:pt x="43608" y="37634"/>
                        <a:pt x="43608" y="41816"/>
                      </a:cubicBezTo>
                      <a:cubicBezTo>
                        <a:pt x="43608" y="51971"/>
                        <a:pt x="40621" y="59139"/>
                        <a:pt x="34050" y="63321"/>
                      </a:cubicBezTo>
                      <a:cubicBezTo>
                        <a:pt x="32258" y="64516"/>
                        <a:pt x="29868" y="65710"/>
                        <a:pt x="28076" y="66308"/>
                      </a:cubicBezTo>
                      <a:cubicBezTo>
                        <a:pt x="25687" y="66905"/>
                        <a:pt x="22700" y="66905"/>
                        <a:pt x="19116" y="66905"/>
                      </a:cubicBezTo>
                      <a:lnTo>
                        <a:pt x="0" y="66905"/>
                      </a:lnTo>
                      <a:lnTo>
                        <a:pt x="0" y="0"/>
                      </a:lnTo>
                      <a:lnTo>
                        <a:pt x="11947" y="0"/>
                      </a:lnTo>
                      <a:lnTo>
                        <a:pt x="11947" y="17921"/>
                      </a:lnTo>
                      <a:close/>
                      <a:moveTo>
                        <a:pt x="11350" y="28674"/>
                      </a:moveTo>
                      <a:lnTo>
                        <a:pt x="11350" y="56750"/>
                      </a:lnTo>
                      <a:lnTo>
                        <a:pt x="20310" y="56750"/>
                      </a:lnTo>
                      <a:cubicBezTo>
                        <a:pt x="23895" y="56750"/>
                        <a:pt x="26881" y="55555"/>
                        <a:pt x="28674" y="52568"/>
                      </a:cubicBezTo>
                      <a:cubicBezTo>
                        <a:pt x="30466" y="49582"/>
                        <a:pt x="31660" y="46595"/>
                        <a:pt x="31660" y="42413"/>
                      </a:cubicBezTo>
                      <a:cubicBezTo>
                        <a:pt x="31660" y="33453"/>
                        <a:pt x="28076" y="28674"/>
                        <a:pt x="20310" y="28674"/>
                      </a:cubicBezTo>
                      <a:lnTo>
                        <a:pt x="11350" y="2867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8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19" name="手繪多邊形: 圖案 218">
                  <a:extLst>
                    <a:ext uri="{FF2B5EF4-FFF2-40B4-BE49-F238E27FC236}">
                      <a16:creationId xmlns:a16="http://schemas.microsoft.com/office/drawing/2014/main" id="{75DC2E2B-9B21-4D85-BCFE-FBAA52877231}"/>
                    </a:ext>
                  </a:extLst>
                </p:cNvPr>
                <p:cNvSpPr/>
                <p:nvPr/>
              </p:nvSpPr>
              <p:spPr>
                <a:xfrm>
                  <a:off x="1858810" y="4313200"/>
                  <a:ext cx="47191" cy="68099"/>
                </a:xfrm>
                <a:custGeom>
                  <a:avLst/>
                  <a:gdLst>
                    <a:gd name="connsiteX0" fmla="*/ 47192 w 47191"/>
                    <a:gd name="connsiteY0" fmla="*/ 0 h 68099"/>
                    <a:gd name="connsiteX1" fmla="*/ 47192 w 47191"/>
                    <a:gd name="connsiteY1" fmla="*/ 11947 h 68099"/>
                    <a:gd name="connsiteX2" fmla="*/ 31063 w 47191"/>
                    <a:gd name="connsiteY2" fmla="*/ 11947 h 68099"/>
                    <a:gd name="connsiteX3" fmla="*/ 21505 w 47191"/>
                    <a:gd name="connsiteY3" fmla="*/ 13142 h 68099"/>
                    <a:gd name="connsiteX4" fmla="*/ 16726 w 47191"/>
                    <a:gd name="connsiteY4" fmla="*/ 17324 h 68099"/>
                    <a:gd name="connsiteX5" fmla="*/ 14934 w 47191"/>
                    <a:gd name="connsiteY5" fmla="*/ 21505 h 68099"/>
                    <a:gd name="connsiteX6" fmla="*/ 14337 w 47191"/>
                    <a:gd name="connsiteY6" fmla="*/ 28674 h 68099"/>
                    <a:gd name="connsiteX7" fmla="*/ 47192 w 47191"/>
                    <a:gd name="connsiteY7" fmla="*/ 28674 h 68099"/>
                    <a:gd name="connsiteX8" fmla="*/ 47192 w 47191"/>
                    <a:gd name="connsiteY8" fmla="*/ 40621 h 68099"/>
                    <a:gd name="connsiteX9" fmla="*/ 13739 w 47191"/>
                    <a:gd name="connsiteY9" fmla="*/ 40621 h 68099"/>
                    <a:gd name="connsiteX10" fmla="*/ 17921 w 47191"/>
                    <a:gd name="connsiteY10" fmla="*/ 52568 h 68099"/>
                    <a:gd name="connsiteX11" fmla="*/ 31063 w 47191"/>
                    <a:gd name="connsiteY11" fmla="*/ 56153 h 68099"/>
                    <a:gd name="connsiteX12" fmla="*/ 47192 w 47191"/>
                    <a:gd name="connsiteY12" fmla="*/ 56153 h 68099"/>
                    <a:gd name="connsiteX13" fmla="*/ 47192 w 47191"/>
                    <a:gd name="connsiteY13" fmla="*/ 68100 h 68099"/>
                    <a:gd name="connsiteX14" fmla="*/ 31063 w 47191"/>
                    <a:gd name="connsiteY14" fmla="*/ 68100 h 68099"/>
                    <a:gd name="connsiteX15" fmla="*/ 19116 w 47191"/>
                    <a:gd name="connsiteY15" fmla="*/ 66905 h 68099"/>
                    <a:gd name="connsiteX16" fmla="*/ 6571 w 47191"/>
                    <a:gd name="connsiteY16" fmla="*/ 59139 h 68099"/>
                    <a:gd name="connsiteX17" fmla="*/ 0 w 47191"/>
                    <a:gd name="connsiteY17" fmla="*/ 34050 h 68099"/>
                    <a:gd name="connsiteX18" fmla="*/ 9558 w 47191"/>
                    <a:gd name="connsiteY18" fmla="*/ 6571 h 68099"/>
                    <a:gd name="connsiteX19" fmla="*/ 16726 w 47191"/>
                    <a:gd name="connsiteY19" fmla="*/ 1792 h 68099"/>
                    <a:gd name="connsiteX20" fmla="*/ 26881 w 47191"/>
                    <a:gd name="connsiteY20" fmla="*/ 597 h 68099"/>
                    <a:gd name="connsiteX21" fmla="*/ 47192 w 47191"/>
                    <a:gd name="connsiteY21" fmla="*/ 597 h 68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7191" h="68099">
                      <a:moveTo>
                        <a:pt x="47192" y="0"/>
                      </a:moveTo>
                      <a:lnTo>
                        <a:pt x="47192" y="11947"/>
                      </a:lnTo>
                      <a:lnTo>
                        <a:pt x="31063" y="11947"/>
                      </a:lnTo>
                      <a:cubicBezTo>
                        <a:pt x="26881" y="11947"/>
                        <a:pt x="23895" y="12545"/>
                        <a:pt x="21505" y="13142"/>
                      </a:cubicBezTo>
                      <a:cubicBezTo>
                        <a:pt x="19713" y="13739"/>
                        <a:pt x="17921" y="14934"/>
                        <a:pt x="16726" y="17324"/>
                      </a:cubicBezTo>
                      <a:cubicBezTo>
                        <a:pt x="16129" y="18518"/>
                        <a:pt x="15532" y="19713"/>
                        <a:pt x="14934" y="21505"/>
                      </a:cubicBezTo>
                      <a:cubicBezTo>
                        <a:pt x="14337" y="22700"/>
                        <a:pt x="14337" y="25089"/>
                        <a:pt x="14337" y="28674"/>
                      </a:cubicBezTo>
                      <a:lnTo>
                        <a:pt x="47192" y="28674"/>
                      </a:lnTo>
                      <a:lnTo>
                        <a:pt x="47192" y="40621"/>
                      </a:lnTo>
                      <a:lnTo>
                        <a:pt x="13739" y="40621"/>
                      </a:lnTo>
                      <a:cubicBezTo>
                        <a:pt x="14337" y="46595"/>
                        <a:pt x="15532" y="50179"/>
                        <a:pt x="17921" y="52568"/>
                      </a:cubicBezTo>
                      <a:cubicBezTo>
                        <a:pt x="20310" y="54958"/>
                        <a:pt x="24492" y="56153"/>
                        <a:pt x="31063" y="56153"/>
                      </a:cubicBezTo>
                      <a:lnTo>
                        <a:pt x="47192" y="56153"/>
                      </a:lnTo>
                      <a:lnTo>
                        <a:pt x="47192" y="68100"/>
                      </a:lnTo>
                      <a:lnTo>
                        <a:pt x="31063" y="68100"/>
                      </a:lnTo>
                      <a:cubicBezTo>
                        <a:pt x="26881" y="68100"/>
                        <a:pt x="22700" y="67503"/>
                        <a:pt x="19116" y="66905"/>
                      </a:cubicBezTo>
                      <a:cubicBezTo>
                        <a:pt x="13739" y="65710"/>
                        <a:pt x="9558" y="63321"/>
                        <a:pt x="6571" y="59139"/>
                      </a:cubicBezTo>
                      <a:cubicBezTo>
                        <a:pt x="2389" y="53166"/>
                        <a:pt x="0" y="44803"/>
                        <a:pt x="0" y="34050"/>
                      </a:cubicBezTo>
                      <a:cubicBezTo>
                        <a:pt x="0" y="22103"/>
                        <a:pt x="2987" y="13142"/>
                        <a:pt x="9558" y="6571"/>
                      </a:cubicBezTo>
                      <a:cubicBezTo>
                        <a:pt x="11947" y="4182"/>
                        <a:pt x="13739" y="2987"/>
                        <a:pt x="16726" y="1792"/>
                      </a:cubicBezTo>
                      <a:cubicBezTo>
                        <a:pt x="19116" y="1195"/>
                        <a:pt x="22700" y="597"/>
                        <a:pt x="26881" y="597"/>
                      </a:cubicBezTo>
                      <a:lnTo>
                        <a:pt x="47192" y="5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8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13" name="手繪多邊形: 圖案 212">
                <a:extLst>
                  <a:ext uri="{FF2B5EF4-FFF2-40B4-BE49-F238E27FC236}">
                    <a16:creationId xmlns:a16="http://schemas.microsoft.com/office/drawing/2014/main" id="{EC8DC277-D328-4727-BE44-0E112BFB037B}"/>
                  </a:ext>
                </a:extLst>
              </p:cNvPr>
              <p:cNvSpPr/>
              <p:nvPr/>
            </p:nvSpPr>
            <p:spPr>
              <a:xfrm>
                <a:off x="1527272" y="4099343"/>
                <a:ext cx="409195" cy="348265"/>
              </a:xfrm>
              <a:custGeom>
                <a:avLst/>
                <a:gdLst>
                  <a:gd name="connsiteX0" fmla="*/ 399638 w 409195"/>
                  <a:gd name="connsiteY0" fmla="*/ 347668 h 348265"/>
                  <a:gd name="connsiteX1" fmla="*/ 409196 w 409195"/>
                  <a:gd name="connsiteY1" fmla="*/ 347668 h 348265"/>
                  <a:gd name="connsiteX2" fmla="*/ 409196 w 409195"/>
                  <a:gd name="connsiteY2" fmla="*/ 338110 h 348265"/>
                  <a:gd name="connsiteX3" fmla="*/ 409196 w 409195"/>
                  <a:gd name="connsiteY3" fmla="*/ 83034 h 348265"/>
                  <a:gd name="connsiteX4" fmla="*/ 409196 w 409195"/>
                  <a:gd name="connsiteY4" fmla="*/ 73476 h 348265"/>
                  <a:gd name="connsiteX5" fmla="*/ 399638 w 409195"/>
                  <a:gd name="connsiteY5" fmla="*/ 73476 h 348265"/>
                  <a:gd name="connsiteX6" fmla="*/ 317799 w 409195"/>
                  <a:gd name="connsiteY6" fmla="*/ 73476 h 348265"/>
                  <a:gd name="connsiteX7" fmla="*/ 317799 w 409195"/>
                  <a:gd name="connsiteY7" fmla="*/ 45400 h 348265"/>
                  <a:gd name="connsiteX8" fmla="*/ 317799 w 409195"/>
                  <a:gd name="connsiteY8" fmla="*/ 35842 h 348265"/>
                  <a:gd name="connsiteX9" fmla="*/ 308241 w 409195"/>
                  <a:gd name="connsiteY9" fmla="*/ 35842 h 348265"/>
                  <a:gd name="connsiteX10" fmla="*/ 260451 w 409195"/>
                  <a:gd name="connsiteY10" fmla="*/ 35842 h 348265"/>
                  <a:gd name="connsiteX11" fmla="*/ 260451 w 409195"/>
                  <a:gd name="connsiteY11" fmla="*/ 8961 h 348265"/>
                  <a:gd name="connsiteX12" fmla="*/ 260451 w 409195"/>
                  <a:gd name="connsiteY12" fmla="*/ 0 h 348265"/>
                  <a:gd name="connsiteX13" fmla="*/ 250894 w 409195"/>
                  <a:gd name="connsiteY13" fmla="*/ 0 h 348265"/>
                  <a:gd name="connsiteX14" fmla="*/ 157705 w 409195"/>
                  <a:gd name="connsiteY14" fmla="*/ 0 h 348265"/>
                  <a:gd name="connsiteX15" fmla="*/ 148147 w 409195"/>
                  <a:gd name="connsiteY15" fmla="*/ 0 h 348265"/>
                  <a:gd name="connsiteX16" fmla="*/ 148147 w 409195"/>
                  <a:gd name="connsiteY16" fmla="*/ 9558 h 348265"/>
                  <a:gd name="connsiteX17" fmla="*/ 148147 w 409195"/>
                  <a:gd name="connsiteY17" fmla="*/ 35842 h 348265"/>
                  <a:gd name="connsiteX18" fmla="*/ 100357 w 409195"/>
                  <a:gd name="connsiteY18" fmla="*/ 35842 h 348265"/>
                  <a:gd name="connsiteX19" fmla="*/ 90800 w 409195"/>
                  <a:gd name="connsiteY19" fmla="*/ 35842 h 348265"/>
                  <a:gd name="connsiteX20" fmla="*/ 90800 w 409195"/>
                  <a:gd name="connsiteY20" fmla="*/ 45400 h 348265"/>
                  <a:gd name="connsiteX21" fmla="*/ 90800 w 409195"/>
                  <a:gd name="connsiteY21" fmla="*/ 74074 h 348265"/>
                  <a:gd name="connsiteX22" fmla="*/ 8960 w 409195"/>
                  <a:gd name="connsiteY22" fmla="*/ 74074 h 348265"/>
                  <a:gd name="connsiteX23" fmla="*/ 0 w 409195"/>
                  <a:gd name="connsiteY23" fmla="*/ 74074 h 348265"/>
                  <a:gd name="connsiteX24" fmla="*/ 0 w 409195"/>
                  <a:gd name="connsiteY24" fmla="*/ 83631 h 348265"/>
                  <a:gd name="connsiteX25" fmla="*/ 0 w 409195"/>
                  <a:gd name="connsiteY25" fmla="*/ 338708 h 348265"/>
                  <a:gd name="connsiteX26" fmla="*/ 0 w 409195"/>
                  <a:gd name="connsiteY26" fmla="*/ 348265 h 348265"/>
                  <a:gd name="connsiteX27" fmla="*/ 9558 w 409195"/>
                  <a:gd name="connsiteY27" fmla="*/ 348265 h 348265"/>
                  <a:gd name="connsiteX28" fmla="*/ 399638 w 409195"/>
                  <a:gd name="connsiteY28" fmla="*/ 348265 h 348265"/>
                  <a:gd name="connsiteX29" fmla="*/ 399638 w 409195"/>
                  <a:gd name="connsiteY29" fmla="*/ 347668 h 348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409195" h="348265">
                    <a:moveTo>
                      <a:pt x="399638" y="347668"/>
                    </a:moveTo>
                    <a:lnTo>
                      <a:pt x="409196" y="347668"/>
                    </a:lnTo>
                    <a:lnTo>
                      <a:pt x="409196" y="338110"/>
                    </a:lnTo>
                    <a:lnTo>
                      <a:pt x="409196" y="83034"/>
                    </a:lnTo>
                    <a:lnTo>
                      <a:pt x="409196" y="73476"/>
                    </a:lnTo>
                    <a:lnTo>
                      <a:pt x="399638" y="73476"/>
                    </a:lnTo>
                    <a:lnTo>
                      <a:pt x="317799" y="73476"/>
                    </a:lnTo>
                    <a:lnTo>
                      <a:pt x="317799" y="45400"/>
                    </a:lnTo>
                    <a:lnTo>
                      <a:pt x="317799" y="35842"/>
                    </a:lnTo>
                    <a:lnTo>
                      <a:pt x="308241" y="35842"/>
                    </a:lnTo>
                    <a:lnTo>
                      <a:pt x="260451" y="35842"/>
                    </a:lnTo>
                    <a:lnTo>
                      <a:pt x="260451" y="8961"/>
                    </a:lnTo>
                    <a:lnTo>
                      <a:pt x="260451" y="0"/>
                    </a:lnTo>
                    <a:lnTo>
                      <a:pt x="250894" y="0"/>
                    </a:lnTo>
                    <a:lnTo>
                      <a:pt x="157705" y="0"/>
                    </a:lnTo>
                    <a:lnTo>
                      <a:pt x="148147" y="0"/>
                    </a:lnTo>
                    <a:lnTo>
                      <a:pt x="148147" y="9558"/>
                    </a:lnTo>
                    <a:lnTo>
                      <a:pt x="148147" y="35842"/>
                    </a:lnTo>
                    <a:lnTo>
                      <a:pt x="100357" y="35842"/>
                    </a:lnTo>
                    <a:lnTo>
                      <a:pt x="90800" y="35842"/>
                    </a:lnTo>
                    <a:lnTo>
                      <a:pt x="90800" y="45400"/>
                    </a:lnTo>
                    <a:lnTo>
                      <a:pt x="90800" y="74074"/>
                    </a:lnTo>
                    <a:lnTo>
                      <a:pt x="8960" y="74074"/>
                    </a:lnTo>
                    <a:lnTo>
                      <a:pt x="0" y="74074"/>
                    </a:lnTo>
                    <a:lnTo>
                      <a:pt x="0" y="83631"/>
                    </a:lnTo>
                    <a:lnTo>
                      <a:pt x="0" y="338708"/>
                    </a:lnTo>
                    <a:lnTo>
                      <a:pt x="0" y="348265"/>
                    </a:lnTo>
                    <a:lnTo>
                      <a:pt x="9558" y="348265"/>
                    </a:lnTo>
                    <a:lnTo>
                      <a:pt x="399638" y="348265"/>
                    </a:lnTo>
                    <a:lnTo>
                      <a:pt x="399638" y="347668"/>
                    </a:lnTo>
                    <a:close/>
                  </a:path>
                </a:pathLst>
              </a:custGeom>
              <a:noFill/>
              <a:ln w="1016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73" name="群組 172">
              <a:extLst>
                <a:ext uri="{FF2B5EF4-FFF2-40B4-BE49-F238E27FC236}">
                  <a16:creationId xmlns:a16="http://schemas.microsoft.com/office/drawing/2014/main" id="{F8FD12E7-F610-4917-AF2D-BBD3B1C960A4}"/>
                </a:ext>
              </a:extLst>
            </p:cNvPr>
            <p:cNvGrpSpPr/>
            <p:nvPr/>
          </p:nvGrpSpPr>
          <p:grpSpPr>
            <a:xfrm>
              <a:off x="2578653" y="3650362"/>
              <a:ext cx="492054" cy="319698"/>
              <a:chOff x="2549778" y="3824589"/>
              <a:chExt cx="492054" cy="319698"/>
            </a:xfrm>
            <a:effectLst>
              <a:outerShdw blurRad="279400" dist="177800" dir="7980000" algn="t" rotWithShape="0">
                <a:prstClr val="black">
                  <a:alpha val="19000"/>
                </a:prstClr>
              </a:outerShdw>
            </a:effectLst>
          </p:grpSpPr>
          <p:sp>
            <p:nvSpPr>
              <p:cNvPr id="206" name="手繪多邊形: 圖案 205">
                <a:extLst>
                  <a:ext uri="{FF2B5EF4-FFF2-40B4-BE49-F238E27FC236}">
                    <a16:creationId xmlns:a16="http://schemas.microsoft.com/office/drawing/2014/main" id="{80300B07-B5BB-46A4-929B-CDF70A6D34C4}"/>
                  </a:ext>
                </a:extLst>
              </p:cNvPr>
              <p:cNvSpPr/>
              <p:nvPr/>
            </p:nvSpPr>
            <p:spPr>
              <a:xfrm>
                <a:off x="2549778" y="3824589"/>
                <a:ext cx="492054" cy="319698"/>
              </a:xfrm>
              <a:custGeom>
                <a:avLst/>
                <a:gdLst>
                  <a:gd name="connsiteX0" fmla="*/ 117565 w 567188"/>
                  <a:gd name="connsiteY0" fmla="*/ 16884 h 368515"/>
                  <a:gd name="connsiteX1" fmla="*/ 117565 w 567188"/>
                  <a:gd name="connsiteY1" fmla="*/ 340813 h 368515"/>
                  <a:gd name="connsiteX2" fmla="*/ 83171 w 567188"/>
                  <a:gd name="connsiteY2" fmla="*/ 357697 h 368515"/>
                  <a:gd name="connsiteX3" fmla="*/ 83171 w 567188"/>
                  <a:gd name="connsiteY3" fmla="*/ 298915 h 368515"/>
                  <a:gd name="connsiteX4" fmla="*/ 83171 w 567188"/>
                  <a:gd name="connsiteY4" fmla="*/ 262020 h 368515"/>
                  <a:gd name="connsiteX5" fmla="*/ 83171 w 567188"/>
                  <a:gd name="connsiteY5" fmla="*/ 228876 h 368515"/>
                  <a:gd name="connsiteX6" fmla="*/ 73791 w 567188"/>
                  <a:gd name="connsiteY6" fmla="*/ 228876 h 368515"/>
                  <a:gd name="connsiteX7" fmla="*/ 55656 w 567188"/>
                  <a:gd name="connsiteY7" fmla="*/ 210741 h 368515"/>
                  <a:gd name="connsiteX8" fmla="*/ 55656 w 567188"/>
                  <a:gd name="connsiteY8" fmla="*/ 148832 h 368515"/>
                  <a:gd name="connsiteX9" fmla="*/ 73791 w 567188"/>
                  <a:gd name="connsiteY9" fmla="*/ 130697 h 368515"/>
                  <a:gd name="connsiteX10" fmla="*/ 83171 w 567188"/>
                  <a:gd name="connsiteY10" fmla="*/ 130697 h 368515"/>
                  <a:gd name="connsiteX11" fmla="*/ 83171 w 567188"/>
                  <a:gd name="connsiteY11" fmla="*/ 33769 h 368515"/>
                  <a:gd name="connsiteX12" fmla="*/ 16884 w 567188"/>
                  <a:gd name="connsiteY12" fmla="*/ 33769 h 368515"/>
                  <a:gd name="connsiteX13" fmla="*/ 0 w 567188"/>
                  <a:gd name="connsiteY13" fmla="*/ 16884 h 368515"/>
                  <a:gd name="connsiteX14" fmla="*/ 16884 w 567188"/>
                  <a:gd name="connsiteY14" fmla="*/ 0 h 368515"/>
                  <a:gd name="connsiteX15" fmla="*/ 100055 w 567188"/>
                  <a:gd name="connsiteY15" fmla="*/ 0 h 368515"/>
                  <a:gd name="connsiteX16" fmla="*/ 117565 w 567188"/>
                  <a:gd name="connsiteY16" fmla="*/ 16884 h 368515"/>
                  <a:gd name="connsiteX17" fmla="*/ 140703 w 567188"/>
                  <a:gd name="connsiteY17" fmla="*/ 48777 h 368515"/>
                  <a:gd name="connsiteX18" fmla="*/ 140703 w 567188"/>
                  <a:gd name="connsiteY18" fmla="*/ 327055 h 368515"/>
                  <a:gd name="connsiteX19" fmla="*/ 512158 w 567188"/>
                  <a:gd name="connsiteY19" fmla="*/ 327055 h 368515"/>
                  <a:gd name="connsiteX20" fmla="*/ 567189 w 567188"/>
                  <a:gd name="connsiteY20" fmla="*/ 272025 h 368515"/>
                  <a:gd name="connsiteX21" fmla="*/ 567189 w 567188"/>
                  <a:gd name="connsiteY21" fmla="*/ 147581 h 368515"/>
                  <a:gd name="connsiteX22" fmla="*/ 510907 w 567188"/>
                  <a:gd name="connsiteY22" fmla="*/ 93176 h 368515"/>
                  <a:gd name="connsiteX23" fmla="*/ 302042 w 567188"/>
                  <a:gd name="connsiteY23" fmla="*/ 93176 h 368515"/>
                  <a:gd name="connsiteX24" fmla="*/ 282031 w 567188"/>
                  <a:gd name="connsiteY24" fmla="*/ 49402 h 368515"/>
                  <a:gd name="connsiteX25" fmla="*/ 135700 w 567188"/>
                  <a:gd name="connsiteY25" fmla="*/ 48777 h 368515"/>
                  <a:gd name="connsiteX26" fmla="*/ 140703 w 567188"/>
                  <a:gd name="connsiteY26" fmla="*/ 48777 h 368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67188" h="368515">
                    <a:moveTo>
                      <a:pt x="117565" y="16884"/>
                    </a:moveTo>
                    <a:lnTo>
                      <a:pt x="117565" y="340813"/>
                    </a:lnTo>
                    <a:cubicBezTo>
                      <a:pt x="117565" y="340813"/>
                      <a:pt x="108810" y="389590"/>
                      <a:pt x="83171" y="357697"/>
                    </a:cubicBezTo>
                    <a:lnTo>
                      <a:pt x="83171" y="298915"/>
                    </a:lnTo>
                    <a:lnTo>
                      <a:pt x="83171" y="262020"/>
                    </a:lnTo>
                    <a:lnTo>
                      <a:pt x="83171" y="228876"/>
                    </a:lnTo>
                    <a:lnTo>
                      <a:pt x="73791" y="228876"/>
                    </a:lnTo>
                    <a:cubicBezTo>
                      <a:pt x="63785" y="228876"/>
                      <a:pt x="55656" y="220747"/>
                      <a:pt x="55656" y="210741"/>
                    </a:cubicBezTo>
                    <a:lnTo>
                      <a:pt x="55656" y="148832"/>
                    </a:lnTo>
                    <a:cubicBezTo>
                      <a:pt x="55656" y="138827"/>
                      <a:pt x="63785" y="130697"/>
                      <a:pt x="73791" y="130697"/>
                    </a:cubicBezTo>
                    <a:lnTo>
                      <a:pt x="83171" y="130697"/>
                    </a:lnTo>
                    <a:lnTo>
                      <a:pt x="83171" y="33769"/>
                    </a:lnTo>
                    <a:lnTo>
                      <a:pt x="16884" y="33769"/>
                    </a:lnTo>
                    <a:cubicBezTo>
                      <a:pt x="7504" y="33769"/>
                      <a:pt x="0" y="26264"/>
                      <a:pt x="0" y="16884"/>
                    </a:cubicBezTo>
                    <a:cubicBezTo>
                      <a:pt x="0" y="7504"/>
                      <a:pt x="7504" y="0"/>
                      <a:pt x="16884" y="0"/>
                    </a:cubicBezTo>
                    <a:lnTo>
                      <a:pt x="100055" y="0"/>
                    </a:lnTo>
                    <a:cubicBezTo>
                      <a:pt x="109435" y="0"/>
                      <a:pt x="117565" y="7504"/>
                      <a:pt x="117565" y="16884"/>
                    </a:cubicBezTo>
                    <a:close/>
                    <a:moveTo>
                      <a:pt x="140703" y="48777"/>
                    </a:moveTo>
                    <a:lnTo>
                      <a:pt x="140703" y="327055"/>
                    </a:lnTo>
                    <a:lnTo>
                      <a:pt x="512158" y="327055"/>
                    </a:lnTo>
                    <a:cubicBezTo>
                      <a:pt x="542175" y="327055"/>
                      <a:pt x="567189" y="302042"/>
                      <a:pt x="567189" y="272025"/>
                    </a:cubicBezTo>
                    <a:lnTo>
                      <a:pt x="567189" y="147581"/>
                    </a:lnTo>
                    <a:cubicBezTo>
                      <a:pt x="567189" y="117565"/>
                      <a:pt x="541549" y="93176"/>
                      <a:pt x="510907" y="93176"/>
                    </a:cubicBezTo>
                    <a:lnTo>
                      <a:pt x="302042" y="93176"/>
                    </a:lnTo>
                    <a:lnTo>
                      <a:pt x="282031" y="49402"/>
                    </a:lnTo>
                    <a:lnTo>
                      <a:pt x="135700" y="48777"/>
                    </a:lnTo>
                    <a:lnTo>
                      <a:pt x="140703" y="48777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grpSp>
            <p:nvGrpSpPr>
              <p:cNvPr id="207" name="圖形 43">
                <a:extLst>
                  <a:ext uri="{FF2B5EF4-FFF2-40B4-BE49-F238E27FC236}">
                    <a16:creationId xmlns:a16="http://schemas.microsoft.com/office/drawing/2014/main" id="{4BB2047D-3AC5-413D-BFE9-1832635794A1}"/>
                  </a:ext>
                </a:extLst>
              </p:cNvPr>
              <p:cNvGrpSpPr/>
              <p:nvPr/>
            </p:nvGrpSpPr>
            <p:grpSpPr>
              <a:xfrm>
                <a:off x="2732614" y="3950997"/>
                <a:ext cx="237620" cy="103618"/>
                <a:chOff x="917579" y="4240942"/>
                <a:chExt cx="273901" cy="119440"/>
              </a:xfrm>
              <a:solidFill>
                <a:srgbClr val="AF1C22"/>
              </a:solidFill>
            </p:grpSpPr>
            <p:sp>
              <p:nvSpPr>
                <p:cNvPr id="208" name="手繪多邊形: 圖案 207">
                  <a:extLst>
                    <a:ext uri="{FF2B5EF4-FFF2-40B4-BE49-F238E27FC236}">
                      <a16:creationId xmlns:a16="http://schemas.microsoft.com/office/drawing/2014/main" id="{D2FBCDDA-2E74-4240-8F4D-75859704866E}"/>
                    </a:ext>
                  </a:extLst>
                </p:cNvPr>
                <p:cNvSpPr/>
                <p:nvPr/>
              </p:nvSpPr>
              <p:spPr>
                <a:xfrm>
                  <a:off x="917579" y="4242818"/>
                  <a:ext cx="72540" cy="115688"/>
                </a:xfrm>
                <a:custGeom>
                  <a:avLst/>
                  <a:gdLst>
                    <a:gd name="connsiteX0" fmla="*/ 33143 w 72540"/>
                    <a:gd name="connsiteY0" fmla="*/ 0 h 115688"/>
                    <a:gd name="connsiteX1" fmla="*/ 0 w 72540"/>
                    <a:gd name="connsiteY1" fmla="*/ 0 h 115688"/>
                    <a:gd name="connsiteX2" fmla="*/ 0 w 72540"/>
                    <a:gd name="connsiteY2" fmla="*/ 115689 h 115688"/>
                    <a:gd name="connsiteX3" fmla="*/ 18760 w 72540"/>
                    <a:gd name="connsiteY3" fmla="*/ 115689 h 115688"/>
                    <a:gd name="connsiteX4" fmla="*/ 18760 w 72540"/>
                    <a:gd name="connsiteY4" fmla="*/ 68788 h 115688"/>
                    <a:gd name="connsiteX5" fmla="*/ 31267 w 72540"/>
                    <a:gd name="connsiteY5" fmla="*/ 68788 h 115688"/>
                    <a:gd name="connsiteX6" fmla="*/ 72540 w 72540"/>
                    <a:gd name="connsiteY6" fmla="*/ 32518 h 115688"/>
                    <a:gd name="connsiteX7" fmla="*/ 33143 w 72540"/>
                    <a:gd name="connsiteY7" fmla="*/ 0 h 115688"/>
                    <a:gd name="connsiteX8" fmla="*/ 32518 w 72540"/>
                    <a:gd name="connsiteY8" fmla="*/ 54405 h 115688"/>
                    <a:gd name="connsiteX9" fmla="*/ 18760 w 72540"/>
                    <a:gd name="connsiteY9" fmla="*/ 54405 h 115688"/>
                    <a:gd name="connsiteX10" fmla="*/ 18760 w 72540"/>
                    <a:gd name="connsiteY10" fmla="*/ 15008 h 115688"/>
                    <a:gd name="connsiteX11" fmla="*/ 32518 w 72540"/>
                    <a:gd name="connsiteY11" fmla="*/ 15008 h 115688"/>
                    <a:gd name="connsiteX12" fmla="*/ 53780 w 72540"/>
                    <a:gd name="connsiteY12" fmla="*/ 33769 h 115688"/>
                    <a:gd name="connsiteX13" fmla="*/ 32518 w 72540"/>
                    <a:gd name="connsiteY13" fmla="*/ 54405 h 115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2540" h="115688">
                      <a:moveTo>
                        <a:pt x="33143" y="0"/>
                      </a:moveTo>
                      <a:lnTo>
                        <a:pt x="0" y="0"/>
                      </a:lnTo>
                      <a:lnTo>
                        <a:pt x="0" y="115689"/>
                      </a:lnTo>
                      <a:lnTo>
                        <a:pt x="18760" y="115689"/>
                      </a:lnTo>
                      <a:lnTo>
                        <a:pt x="18760" y="68788"/>
                      </a:lnTo>
                      <a:lnTo>
                        <a:pt x="31267" y="68788"/>
                      </a:lnTo>
                      <a:cubicBezTo>
                        <a:pt x="60033" y="68788"/>
                        <a:pt x="72540" y="58782"/>
                        <a:pt x="72540" y="32518"/>
                      </a:cubicBezTo>
                      <a:cubicBezTo>
                        <a:pt x="72540" y="5628"/>
                        <a:pt x="61284" y="0"/>
                        <a:pt x="33143" y="0"/>
                      </a:cubicBezTo>
                      <a:close/>
                      <a:moveTo>
                        <a:pt x="32518" y="54405"/>
                      </a:moveTo>
                      <a:lnTo>
                        <a:pt x="18760" y="54405"/>
                      </a:lnTo>
                      <a:lnTo>
                        <a:pt x="18760" y="15008"/>
                      </a:lnTo>
                      <a:lnTo>
                        <a:pt x="32518" y="15008"/>
                      </a:lnTo>
                      <a:cubicBezTo>
                        <a:pt x="48152" y="15008"/>
                        <a:pt x="53780" y="18760"/>
                        <a:pt x="53780" y="33769"/>
                      </a:cubicBezTo>
                      <a:cubicBezTo>
                        <a:pt x="54405" y="48152"/>
                        <a:pt x="47526" y="54405"/>
                        <a:pt x="32518" y="5440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2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09" name="手繪多邊形: 圖案 208">
                  <a:extLst>
                    <a:ext uri="{FF2B5EF4-FFF2-40B4-BE49-F238E27FC236}">
                      <a16:creationId xmlns:a16="http://schemas.microsoft.com/office/drawing/2014/main" id="{67469AE9-BA67-4D6A-95BA-C441F0CDC9D7}"/>
                    </a:ext>
                  </a:extLst>
                </p:cNvPr>
                <p:cNvSpPr/>
                <p:nvPr/>
              </p:nvSpPr>
              <p:spPr>
                <a:xfrm>
                  <a:off x="1000125" y="4240942"/>
                  <a:ext cx="72540" cy="119440"/>
                </a:xfrm>
                <a:custGeom>
                  <a:avLst/>
                  <a:gdLst>
                    <a:gd name="connsiteX0" fmla="*/ 72540 w 72540"/>
                    <a:gd name="connsiteY0" fmla="*/ 115689 h 119440"/>
                    <a:gd name="connsiteX1" fmla="*/ 45025 w 72540"/>
                    <a:gd name="connsiteY1" fmla="*/ 119441 h 119440"/>
                    <a:gd name="connsiteX2" fmla="*/ 0 w 72540"/>
                    <a:gd name="connsiteY2" fmla="*/ 60033 h 119440"/>
                    <a:gd name="connsiteX3" fmla="*/ 46276 w 72540"/>
                    <a:gd name="connsiteY3" fmla="*/ 0 h 119440"/>
                    <a:gd name="connsiteX4" fmla="*/ 71915 w 72540"/>
                    <a:gd name="connsiteY4" fmla="*/ 3752 h 119440"/>
                    <a:gd name="connsiteX5" fmla="*/ 69413 w 72540"/>
                    <a:gd name="connsiteY5" fmla="*/ 18135 h 119440"/>
                    <a:gd name="connsiteX6" fmla="*/ 47526 w 72540"/>
                    <a:gd name="connsiteY6" fmla="*/ 15008 h 119440"/>
                    <a:gd name="connsiteX7" fmla="*/ 18760 w 72540"/>
                    <a:gd name="connsiteY7" fmla="*/ 59408 h 119440"/>
                    <a:gd name="connsiteX8" fmla="*/ 47526 w 72540"/>
                    <a:gd name="connsiteY8" fmla="*/ 104433 h 119440"/>
                    <a:gd name="connsiteX9" fmla="*/ 69413 w 72540"/>
                    <a:gd name="connsiteY9" fmla="*/ 100681 h 119440"/>
                    <a:gd name="connsiteX10" fmla="*/ 72540 w 72540"/>
                    <a:gd name="connsiteY10" fmla="*/ 115689 h 119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540" h="119440">
                      <a:moveTo>
                        <a:pt x="72540" y="115689"/>
                      </a:moveTo>
                      <a:cubicBezTo>
                        <a:pt x="64411" y="117565"/>
                        <a:pt x="54405" y="119441"/>
                        <a:pt x="45025" y="119441"/>
                      </a:cubicBezTo>
                      <a:cubicBezTo>
                        <a:pt x="14383" y="119441"/>
                        <a:pt x="0" y="109435"/>
                        <a:pt x="0" y="60033"/>
                      </a:cubicBezTo>
                      <a:cubicBezTo>
                        <a:pt x="0" y="11256"/>
                        <a:pt x="16884" y="0"/>
                        <a:pt x="46276" y="0"/>
                      </a:cubicBezTo>
                      <a:cubicBezTo>
                        <a:pt x="55030" y="0"/>
                        <a:pt x="64411" y="1251"/>
                        <a:pt x="71915" y="3752"/>
                      </a:cubicBezTo>
                      <a:lnTo>
                        <a:pt x="69413" y="18135"/>
                      </a:lnTo>
                      <a:cubicBezTo>
                        <a:pt x="62535" y="16259"/>
                        <a:pt x="55030" y="15008"/>
                        <a:pt x="47526" y="15008"/>
                      </a:cubicBezTo>
                      <a:cubicBezTo>
                        <a:pt x="28141" y="15008"/>
                        <a:pt x="18760" y="21262"/>
                        <a:pt x="18760" y="59408"/>
                      </a:cubicBezTo>
                      <a:cubicBezTo>
                        <a:pt x="18760" y="98179"/>
                        <a:pt x="27515" y="104433"/>
                        <a:pt x="47526" y="104433"/>
                      </a:cubicBezTo>
                      <a:cubicBezTo>
                        <a:pt x="54405" y="104433"/>
                        <a:pt x="61909" y="103182"/>
                        <a:pt x="69413" y="100681"/>
                      </a:cubicBezTo>
                      <a:lnTo>
                        <a:pt x="72540" y="1156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2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10" name="手繪多邊形: 圖案 209">
                  <a:extLst>
                    <a:ext uri="{FF2B5EF4-FFF2-40B4-BE49-F238E27FC236}">
                      <a16:creationId xmlns:a16="http://schemas.microsoft.com/office/drawing/2014/main" id="{540833D4-2E9D-496B-8A96-E3C98D1A6FC2}"/>
                    </a:ext>
                  </a:extLst>
                </p:cNvPr>
                <p:cNvSpPr/>
                <p:nvPr/>
              </p:nvSpPr>
              <p:spPr>
                <a:xfrm>
                  <a:off x="1087048" y="4242818"/>
                  <a:ext cx="18760" cy="115688"/>
                </a:xfrm>
                <a:custGeom>
                  <a:avLst/>
                  <a:gdLst>
                    <a:gd name="connsiteX0" fmla="*/ 0 w 18760"/>
                    <a:gd name="connsiteY0" fmla="*/ 0 h 115688"/>
                    <a:gd name="connsiteX1" fmla="*/ 18760 w 18760"/>
                    <a:gd name="connsiteY1" fmla="*/ 0 h 115688"/>
                    <a:gd name="connsiteX2" fmla="*/ 18760 w 18760"/>
                    <a:gd name="connsiteY2" fmla="*/ 115689 h 115688"/>
                    <a:gd name="connsiteX3" fmla="*/ 0 w 18760"/>
                    <a:gd name="connsiteY3" fmla="*/ 115689 h 115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760" h="115688">
                      <a:moveTo>
                        <a:pt x="0" y="0"/>
                      </a:moveTo>
                      <a:lnTo>
                        <a:pt x="18760" y="0"/>
                      </a:lnTo>
                      <a:lnTo>
                        <a:pt x="18760" y="115689"/>
                      </a:lnTo>
                      <a:lnTo>
                        <a:pt x="0" y="1156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2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11" name="手繪多邊形: 圖案 210">
                  <a:extLst>
                    <a:ext uri="{FF2B5EF4-FFF2-40B4-BE49-F238E27FC236}">
                      <a16:creationId xmlns:a16="http://schemas.microsoft.com/office/drawing/2014/main" id="{6085C779-3615-4001-9FAE-D68B26E4A3EF}"/>
                    </a:ext>
                  </a:extLst>
                </p:cNvPr>
                <p:cNvSpPr/>
                <p:nvPr/>
              </p:nvSpPr>
              <p:spPr>
                <a:xfrm>
                  <a:off x="1123943" y="4274085"/>
                  <a:ext cx="67537" cy="85672"/>
                </a:xfrm>
                <a:custGeom>
                  <a:avLst/>
                  <a:gdLst>
                    <a:gd name="connsiteX0" fmla="*/ 67537 w 67537"/>
                    <a:gd name="connsiteY0" fmla="*/ 37521 h 85672"/>
                    <a:gd name="connsiteX1" fmla="*/ 36270 w 67537"/>
                    <a:gd name="connsiteY1" fmla="*/ 0 h 85672"/>
                    <a:gd name="connsiteX2" fmla="*/ 0 w 67537"/>
                    <a:gd name="connsiteY2" fmla="*/ 43774 h 85672"/>
                    <a:gd name="connsiteX3" fmla="*/ 36895 w 67537"/>
                    <a:gd name="connsiteY3" fmla="*/ 85672 h 85672"/>
                    <a:gd name="connsiteX4" fmla="*/ 64411 w 67537"/>
                    <a:gd name="connsiteY4" fmla="*/ 82546 h 85672"/>
                    <a:gd name="connsiteX5" fmla="*/ 62535 w 67537"/>
                    <a:gd name="connsiteY5" fmla="*/ 68788 h 85672"/>
                    <a:gd name="connsiteX6" fmla="*/ 40022 w 67537"/>
                    <a:gd name="connsiteY6" fmla="*/ 71915 h 85672"/>
                    <a:gd name="connsiteX7" fmla="*/ 18135 w 67537"/>
                    <a:gd name="connsiteY7" fmla="*/ 48152 h 85672"/>
                    <a:gd name="connsiteX8" fmla="*/ 66912 w 67537"/>
                    <a:gd name="connsiteY8" fmla="*/ 48152 h 85672"/>
                    <a:gd name="connsiteX9" fmla="*/ 67537 w 67537"/>
                    <a:gd name="connsiteY9" fmla="*/ 37521 h 85672"/>
                    <a:gd name="connsiteX10" fmla="*/ 18135 w 67537"/>
                    <a:gd name="connsiteY10" fmla="*/ 36270 h 85672"/>
                    <a:gd name="connsiteX11" fmla="*/ 35019 w 67537"/>
                    <a:gd name="connsiteY11" fmla="*/ 14383 h 85672"/>
                    <a:gd name="connsiteX12" fmla="*/ 50653 w 67537"/>
                    <a:gd name="connsiteY12" fmla="*/ 36270 h 85672"/>
                    <a:gd name="connsiteX13" fmla="*/ 18135 w 67537"/>
                    <a:gd name="connsiteY13" fmla="*/ 36270 h 85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7537" h="85672">
                      <a:moveTo>
                        <a:pt x="67537" y="37521"/>
                      </a:moveTo>
                      <a:cubicBezTo>
                        <a:pt x="67537" y="7504"/>
                        <a:pt x="58157" y="0"/>
                        <a:pt x="36270" y="0"/>
                      </a:cubicBezTo>
                      <a:cubicBezTo>
                        <a:pt x="14383" y="0"/>
                        <a:pt x="0" y="10006"/>
                        <a:pt x="0" y="43774"/>
                      </a:cubicBezTo>
                      <a:cubicBezTo>
                        <a:pt x="0" y="78793"/>
                        <a:pt x="13758" y="85672"/>
                        <a:pt x="36895" y="85672"/>
                      </a:cubicBezTo>
                      <a:cubicBezTo>
                        <a:pt x="46901" y="85672"/>
                        <a:pt x="55656" y="84422"/>
                        <a:pt x="64411" y="82546"/>
                      </a:cubicBezTo>
                      <a:lnTo>
                        <a:pt x="62535" y="68788"/>
                      </a:lnTo>
                      <a:cubicBezTo>
                        <a:pt x="55030" y="70664"/>
                        <a:pt x="48152" y="71915"/>
                        <a:pt x="40022" y="71915"/>
                      </a:cubicBezTo>
                      <a:cubicBezTo>
                        <a:pt x="25014" y="71915"/>
                        <a:pt x="18760" y="68788"/>
                        <a:pt x="18135" y="48152"/>
                      </a:cubicBezTo>
                      <a:lnTo>
                        <a:pt x="66912" y="48152"/>
                      </a:lnTo>
                      <a:cubicBezTo>
                        <a:pt x="67537" y="44399"/>
                        <a:pt x="67537" y="41273"/>
                        <a:pt x="67537" y="37521"/>
                      </a:cubicBezTo>
                      <a:close/>
                      <a:moveTo>
                        <a:pt x="18135" y="36270"/>
                      </a:moveTo>
                      <a:cubicBezTo>
                        <a:pt x="18760" y="18760"/>
                        <a:pt x="24388" y="14383"/>
                        <a:pt x="35019" y="14383"/>
                      </a:cubicBezTo>
                      <a:cubicBezTo>
                        <a:pt x="46276" y="14383"/>
                        <a:pt x="50653" y="18135"/>
                        <a:pt x="50653" y="36270"/>
                      </a:cubicBezTo>
                      <a:lnTo>
                        <a:pt x="18135" y="3627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2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74" name="圖形 48">
              <a:extLst>
                <a:ext uri="{FF2B5EF4-FFF2-40B4-BE49-F238E27FC236}">
                  <a16:creationId xmlns:a16="http://schemas.microsoft.com/office/drawing/2014/main" id="{4635EB3C-6C89-403F-937A-1F0C9676544C}"/>
                </a:ext>
              </a:extLst>
            </p:cNvPr>
            <p:cNvGrpSpPr/>
            <p:nvPr/>
          </p:nvGrpSpPr>
          <p:grpSpPr>
            <a:xfrm>
              <a:off x="1219377" y="3668326"/>
              <a:ext cx="267778" cy="268382"/>
              <a:chOff x="1668508" y="3618697"/>
              <a:chExt cx="308666" cy="309363"/>
            </a:xfrm>
            <a:effectLst>
              <a:outerShdw blurRad="279400" dist="177800" dir="7980000" algn="t" rotWithShape="0">
                <a:prstClr val="black">
                  <a:alpha val="19000"/>
                </a:prstClr>
              </a:outerShdw>
            </a:effectLst>
          </p:grpSpPr>
          <p:grpSp>
            <p:nvGrpSpPr>
              <p:cNvPr id="201" name="圖形 48">
                <a:extLst>
                  <a:ext uri="{FF2B5EF4-FFF2-40B4-BE49-F238E27FC236}">
                    <a16:creationId xmlns:a16="http://schemas.microsoft.com/office/drawing/2014/main" id="{56027455-6206-4BFA-BCB3-B83DBDBA9117}"/>
                  </a:ext>
                </a:extLst>
              </p:cNvPr>
              <p:cNvGrpSpPr/>
              <p:nvPr/>
            </p:nvGrpSpPr>
            <p:grpSpPr>
              <a:xfrm>
                <a:off x="1684987" y="3725813"/>
                <a:ext cx="277154" cy="102621"/>
                <a:chOff x="1684987" y="3725813"/>
                <a:chExt cx="277154" cy="102621"/>
              </a:xfrm>
              <a:solidFill>
                <a:srgbClr val="B1262B"/>
              </a:solidFill>
            </p:grpSpPr>
            <p:sp>
              <p:nvSpPr>
                <p:cNvPr id="203" name="手繪多邊形: 圖案 202">
                  <a:extLst>
                    <a:ext uri="{FF2B5EF4-FFF2-40B4-BE49-F238E27FC236}">
                      <a16:creationId xmlns:a16="http://schemas.microsoft.com/office/drawing/2014/main" id="{F0D499D0-6EC7-4A1B-BF79-170101DC4175}"/>
                    </a:ext>
                  </a:extLst>
                </p:cNvPr>
                <p:cNvSpPr/>
                <p:nvPr/>
              </p:nvSpPr>
              <p:spPr>
                <a:xfrm>
                  <a:off x="1684987" y="3753528"/>
                  <a:ext cx="77902" cy="72659"/>
                </a:xfrm>
                <a:custGeom>
                  <a:avLst/>
                  <a:gdLst>
                    <a:gd name="connsiteX0" fmla="*/ 749 w 77902"/>
                    <a:gd name="connsiteY0" fmla="*/ 0 h 72659"/>
                    <a:gd name="connsiteX1" fmla="*/ 23221 w 77902"/>
                    <a:gd name="connsiteY1" fmla="*/ 0 h 72659"/>
                    <a:gd name="connsiteX2" fmla="*/ 38951 w 77902"/>
                    <a:gd name="connsiteY2" fmla="*/ 21723 h 72659"/>
                    <a:gd name="connsiteX3" fmla="*/ 53933 w 77902"/>
                    <a:gd name="connsiteY3" fmla="*/ 0 h 72659"/>
                    <a:gd name="connsiteX4" fmla="*/ 77903 w 77902"/>
                    <a:gd name="connsiteY4" fmla="*/ 0 h 72659"/>
                    <a:gd name="connsiteX5" fmla="*/ 50187 w 77902"/>
                    <a:gd name="connsiteY5" fmla="*/ 36704 h 72659"/>
                    <a:gd name="connsiteX6" fmla="*/ 77903 w 77902"/>
                    <a:gd name="connsiteY6" fmla="*/ 72659 h 72659"/>
                    <a:gd name="connsiteX7" fmla="*/ 53933 w 77902"/>
                    <a:gd name="connsiteY7" fmla="*/ 72659 h 72659"/>
                    <a:gd name="connsiteX8" fmla="*/ 38951 w 77902"/>
                    <a:gd name="connsiteY8" fmla="*/ 51685 h 72659"/>
                    <a:gd name="connsiteX9" fmla="*/ 23221 w 77902"/>
                    <a:gd name="connsiteY9" fmla="*/ 72659 h 72659"/>
                    <a:gd name="connsiteX10" fmla="*/ 0 w 77902"/>
                    <a:gd name="connsiteY10" fmla="*/ 72659 h 72659"/>
                    <a:gd name="connsiteX11" fmla="*/ 27715 w 77902"/>
                    <a:gd name="connsiteY11" fmla="*/ 36704 h 72659"/>
                    <a:gd name="connsiteX12" fmla="*/ 749 w 77902"/>
                    <a:gd name="connsiteY12" fmla="*/ 0 h 72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7902" h="72659">
                      <a:moveTo>
                        <a:pt x="749" y="0"/>
                      </a:moveTo>
                      <a:lnTo>
                        <a:pt x="23221" y="0"/>
                      </a:lnTo>
                      <a:lnTo>
                        <a:pt x="38951" y="21723"/>
                      </a:lnTo>
                      <a:lnTo>
                        <a:pt x="53933" y="0"/>
                      </a:lnTo>
                      <a:lnTo>
                        <a:pt x="77903" y="0"/>
                      </a:lnTo>
                      <a:lnTo>
                        <a:pt x="50187" y="36704"/>
                      </a:lnTo>
                      <a:lnTo>
                        <a:pt x="77903" y="72659"/>
                      </a:lnTo>
                      <a:lnTo>
                        <a:pt x="53933" y="72659"/>
                      </a:lnTo>
                      <a:lnTo>
                        <a:pt x="38951" y="51685"/>
                      </a:lnTo>
                      <a:lnTo>
                        <a:pt x="23221" y="72659"/>
                      </a:lnTo>
                      <a:lnTo>
                        <a:pt x="0" y="72659"/>
                      </a:lnTo>
                      <a:lnTo>
                        <a:pt x="27715" y="36704"/>
                      </a:lnTo>
                      <a:lnTo>
                        <a:pt x="749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48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04" name="手繪多邊形: 圖案 203">
                  <a:extLst>
                    <a:ext uri="{FF2B5EF4-FFF2-40B4-BE49-F238E27FC236}">
                      <a16:creationId xmlns:a16="http://schemas.microsoft.com/office/drawing/2014/main" id="{54E86EE1-28A5-4EB2-B8F2-0A4C477BE820}"/>
                    </a:ext>
                  </a:extLst>
                </p:cNvPr>
                <p:cNvSpPr/>
                <p:nvPr/>
              </p:nvSpPr>
              <p:spPr>
                <a:xfrm>
                  <a:off x="1765886" y="3725813"/>
                  <a:ext cx="94382" cy="102621"/>
                </a:xfrm>
                <a:custGeom>
                  <a:avLst/>
                  <a:gdLst>
                    <a:gd name="connsiteX0" fmla="*/ 0 w 94382"/>
                    <a:gd name="connsiteY0" fmla="*/ 26217 h 102621"/>
                    <a:gd name="connsiteX1" fmla="*/ 16479 w 94382"/>
                    <a:gd name="connsiteY1" fmla="*/ 2247 h 102621"/>
                    <a:gd name="connsiteX2" fmla="*/ 44944 w 94382"/>
                    <a:gd name="connsiteY2" fmla="*/ 0 h 102621"/>
                    <a:gd name="connsiteX3" fmla="*/ 78652 w 94382"/>
                    <a:gd name="connsiteY3" fmla="*/ 2996 h 102621"/>
                    <a:gd name="connsiteX4" fmla="*/ 94382 w 94382"/>
                    <a:gd name="connsiteY4" fmla="*/ 28464 h 102621"/>
                    <a:gd name="connsiteX5" fmla="*/ 78652 w 94382"/>
                    <a:gd name="connsiteY5" fmla="*/ 51685 h 102621"/>
                    <a:gd name="connsiteX6" fmla="*/ 88390 w 94382"/>
                    <a:gd name="connsiteY6" fmla="*/ 59176 h 102621"/>
                    <a:gd name="connsiteX7" fmla="*/ 93633 w 94382"/>
                    <a:gd name="connsiteY7" fmla="*/ 74906 h 102621"/>
                    <a:gd name="connsiteX8" fmla="*/ 85393 w 94382"/>
                    <a:gd name="connsiteY8" fmla="*/ 95131 h 102621"/>
                    <a:gd name="connsiteX9" fmla="*/ 49438 w 94382"/>
                    <a:gd name="connsiteY9" fmla="*/ 102622 h 102621"/>
                    <a:gd name="connsiteX10" fmla="*/ 29963 w 94382"/>
                    <a:gd name="connsiteY10" fmla="*/ 101873 h 102621"/>
                    <a:gd name="connsiteX11" fmla="*/ 8989 w 94382"/>
                    <a:gd name="connsiteY11" fmla="*/ 94382 h 102621"/>
                    <a:gd name="connsiteX12" fmla="*/ 0 w 94382"/>
                    <a:gd name="connsiteY12" fmla="*/ 74906 h 102621"/>
                    <a:gd name="connsiteX13" fmla="*/ 5243 w 94382"/>
                    <a:gd name="connsiteY13" fmla="*/ 59176 h 102621"/>
                    <a:gd name="connsiteX14" fmla="*/ 14981 w 94382"/>
                    <a:gd name="connsiteY14" fmla="*/ 51685 h 102621"/>
                    <a:gd name="connsiteX15" fmla="*/ 0 w 94382"/>
                    <a:gd name="connsiteY15" fmla="*/ 26217 h 102621"/>
                    <a:gd name="connsiteX16" fmla="*/ 30712 w 94382"/>
                    <a:gd name="connsiteY16" fmla="*/ 17978 h 102621"/>
                    <a:gd name="connsiteX17" fmla="*/ 23970 w 94382"/>
                    <a:gd name="connsiteY17" fmla="*/ 29214 h 102621"/>
                    <a:gd name="connsiteX18" fmla="*/ 31461 w 94382"/>
                    <a:gd name="connsiteY18" fmla="*/ 41199 h 102621"/>
                    <a:gd name="connsiteX19" fmla="*/ 47940 w 94382"/>
                    <a:gd name="connsiteY19" fmla="*/ 41948 h 102621"/>
                    <a:gd name="connsiteX20" fmla="*/ 65918 w 94382"/>
                    <a:gd name="connsiteY20" fmla="*/ 40449 h 102621"/>
                    <a:gd name="connsiteX21" fmla="*/ 71910 w 94382"/>
                    <a:gd name="connsiteY21" fmla="*/ 29963 h 102621"/>
                    <a:gd name="connsiteX22" fmla="*/ 63670 w 94382"/>
                    <a:gd name="connsiteY22" fmla="*/ 17978 h 102621"/>
                    <a:gd name="connsiteX23" fmla="*/ 47940 w 94382"/>
                    <a:gd name="connsiteY23" fmla="*/ 17228 h 102621"/>
                    <a:gd name="connsiteX24" fmla="*/ 30712 w 94382"/>
                    <a:gd name="connsiteY24" fmla="*/ 17978 h 102621"/>
                    <a:gd name="connsiteX25" fmla="*/ 30712 w 94382"/>
                    <a:gd name="connsiteY25" fmla="*/ 59925 h 102621"/>
                    <a:gd name="connsiteX26" fmla="*/ 23970 w 94382"/>
                    <a:gd name="connsiteY26" fmla="*/ 71161 h 102621"/>
                    <a:gd name="connsiteX27" fmla="*/ 31461 w 94382"/>
                    <a:gd name="connsiteY27" fmla="*/ 83146 h 102621"/>
                    <a:gd name="connsiteX28" fmla="*/ 47940 w 94382"/>
                    <a:gd name="connsiteY28" fmla="*/ 83895 h 102621"/>
                    <a:gd name="connsiteX29" fmla="*/ 65169 w 94382"/>
                    <a:gd name="connsiteY29" fmla="*/ 82397 h 102621"/>
                    <a:gd name="connsiteX30" fmla="*/ 71161 w 94382"/>
                    <a:gd name="connsiteY30" fmla="*/ 71161 h 102621"/>
                    <a:gd name="connsiteX31" fmla="*/ 62921 w 94382"/>
                    <a:gd name="connsiteY31" fmla="*/ 59176 h 102621"/>
                    <a:gd name="connsiteX32" fmla="*/ 47191 w 94382"/>
                    <a:gd name="connsiteY32" fmla="*/ 58427 h 102621"/>
                    <a:gd name="connsiteX33" fmla="*/ 30712 w 94382"/>
                    <a:gd name="connsiteY33" fmla="*/ 59925 h 1026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94382" h="102621">
                      <a:moveTo>
                        <a:pt x="0" y="26217"/>
                      </a:moveTo>
                      <a:cubicBezTo>
                        <a:pt x="0" y="14232"/>
                        <a:pt x="5243" y="5993"/>
                        <a:pt x="16479" y="2247"/>
                      </a:cubicBezTo>
                      <a:cubicBezTo>
                        <a:pt x="21723" y="0"/>
                        <a:pt x="27715" y="0"/>
                        <a:pt x="44944" y="0"/>
                      </a:cubicBezTo>
                      <a:cubicBezTo>
                        <a:pt x="67416" y="0"/>
                        <a:pt x="73408" y="749"/>
                        <a:pt x="78652" y="2996"/>
                      </a:cubicBezTo>
                      <a:cubicBezTo>
                        <a:pt x="88390" y="6742"/>
                        <a:pt x="94382" y="16479"/>
                        <a:pt x="94382" y="28464"/>
                      </a:cubicBezTo>
                      <a:cubicBezTo>
                        <a:pt x="94382" y="39700"/>
                        <a:pt x="89888" y="47191"/>
                        <a:pt x="78652" y="51685"/>
                      </a:cubicBezTo>
                      <a:cubicBezTo>
                        <a:pt x="83895" y="54682"/>
                        <a:pt x="86142" y="56180"/>
                        <a:pt x="88390" y="59176"/>
                      </a:cubicBezTo>
                      <a:cubicBezTo>
                        <a:pt x="91386" y="62921"/>
                        <a:pt x="93633" y="68914"/>
                        <a:pt x="93633" y="74906"/>
                      </a:cubicBezTo>
                      <a:cubicBezTo>
                        <a:pt x="93633" y="81648"/>
                        <a:pt x="90637" y="89139"/>
                        <a:pt x="85393" y="95131"/>
                      </a:cubicBezTo>
                      <a:cubicBezTo>
                        <a:pt x="79401" y="101124"/>
                        <a:pt x="71161" y="102622"/>
                        <a:pt x="49438" y="102622"/>
                      </a:cubicBezTo>
                      <a:cubicBezTo>
                        <a:pt x="44195" y="102622"/>
                        <a:pt x="34457" y="102622"/>
                        <a:pt x="29963" y="101873"/>
                      </a:cubicBezTo>
                      <a:cubicBezTo>
                        <a:pt x="20225" y="101873"/>
                        <a:pt x="13483" y="99626"/>
                        <a:pt x="8989" y="94382"/>
                      </a:cubicBezTo>
                      <a:cubicBezTo>
                        <a:pt x="3745" y="89139"/>
                        <a:pt x="0" y="82397"/>
                        <a:pt x="0" y="74906"/>
                      </a:cubicBezTo>
                      <a:cubicBezTo>
                        <a:pt x="0" y="69663"/>
                        <a:pt x="2247" y="63670"/>
                        <a:pt x="5243" y="59176"/>
                      </a:cubicBezTo>
                      <a:cubicBezTo>
                        <a:pt x="7491" y="56180"/>
                        <a:pt x="9738" y="54682"/>
                        <a:pt x="14981" y="51685"/>
                      </a:cubicBezTo>
                      <a:cubicBezTo>
                        <a:pt x="3745" y="44195"/>
                        <a:pt x="0" y="37453"/>
                        <a:pt x="0" y="26217"/>
                      </a:cubicBezTo>
                      <a:close/>
                      <a:moveTo>
                        <a:pt x="30712" y="17978"/>
                      </a:moveTo>
                      <a:cubicBezTo>
                        <a:pt x="26217" y="19476"/>
                        <a:pt x="23970" y="23221"/>
                        <a:pt x="23970" y="29214"/>
                      </a:cubicBezTo>
                      <a:cubicBezTo>
                        <a:pt x="23970" y="35955"/>
                        <a:pt x="26217" y="39700"/>
                        <a:pt x="31461" y="41199"/>
                      </a:cubicBezTo>
                      <a:cubicBezTo>
                        <a:pt x="33708" y="41948"/>
                        <a:pt x="33708" y="41948"/>
                        <a:pt x="47940" y="41948"/>
                      </a:cubicBezTo>
                      <a:cubicBezTo>
                        <a:pt x="62921" y="41948"/>
                        <a:pt x="62921" y="41948"/>
                        <a:pt x="65918" y="40449"/>
                      </a:cubicBezTo>
                      <a:cubicBezTo>
                        <a:pt x="69663" y="38951"/>
                        <a:pt x="71910" y="35206"/>
                        <a:pt x="71910" y="29963"/>
                      </a:cubicBezTo>
                      <a:cubicBezTo>
                        <a:pt x="71910" y="23221"/>
                        <a:pt x="68914" y="19476"/>
                        <a:pt x="63670" y="17978"/>
                      </a:cubicBezTo>
                      <a:cubicBezTo>
                        <a:pt x="61423" y="17228"/>
                        <a:pt x="54682" y="17228"/>
                        <a:pt x="47940" y="17228"/>
                      </a:cubicBezTo>
                      <a:cubicBezTo>
                        <a:pt x="38951" y="16479"/>
                        <a:pt x="32959" y="17228"/>
                        <a:pt x="30712" y="17978"/>
                      </a:cubicBezTo>
                      <a:close/>
                      <a:moveTo>
                        <a:pt x="30712" y="59925"/>
                      </a:moveTo>
                      <a:cubicBezTo>
                        <a:pt x="26217" y="61423"/>
                        <a:pt x="23970" y="65169"/>
                        <a:pt x="23970" y="71161"/>
                      </a:cubicBezTo>
                      <a:cubicBezTo>
                        <a:pt x="23970" y="77903"/>
                        <a:pt x="26217" y="81648"/>
                        <a:pt x="31461" y="83146"/>
                      </a:cubicBezTo>
                      <a:cubicBezTo>
                        <a:pt x="33708" y="83895"/>
                        <a:pt x="33708" y="83895"/>
                        <a:pt x="47940" y="83895"/>
                      </a:cubicBezTo>
                      <a:cubicBezTo>
                        <a:pt x="62921" y="83895"/>
                        <a:pt x="62921" y="83895"/>
                        <a:pt x="65169" y="82397"/>
                      </a:cubicBezTo>
                      <a:cubicBezTo>
                        <a:pt x="68914" y="80899"/>
                        <a:pt x="71161" y="77154"/>
                        <a:pt x="71161" y="71161"/>
                      </a:cubicBezTo>
                      <a:cubicBezTo>
                        <a:pt x="71161" y="64420"/>
                        <a:pt x="68165" y="60674"/>
                        <a:pt x="62921" y="59176"/>
                      </a:cubicBezTo>
                      <a:cubicBezTo>
                        <a:pt x="61423" y="58427"/>
                        <a:pt x="53933" y="58427"/>
                        <a:pt x="47191" y="58427"/>
                      </a:cubicBezTo>
                      <a:cubicBezTo>
                        <a:pt x="38951" y="58427"/>
                        <a:pt x="32959" y="59176"/>
                        <a:pt x="30712" y="5992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48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05" name="手繪多邊形: 圖案 204">
                  <a:extLst>
                    <a:ext uri="{FF2B5EF4-FFF2-40B4-BE49-F238E27FC236}">
                      <a16:creationId xmlns:a16="http://schemas.microsoft.com/office/drawing/2014/main" id="{94FD3365-9396-4457-B867-43CC07D32957}"/>
                    </a:ext>
                  </a:extLst>
                </p:cNvPr>
                <p:cNvSpPr/>
                <p:nvPr/>
              </p:nvSpPr>
              <p:spPr>
                <a:xfrm>
                  <a:off x="1868508" y="3726562"/>
                  <a:ext cx="93633" cy="100374"/>
                </a:xfrm>
                <a:custGeom>
                  <a:avLst/>
                  <a:gdLst>
                    <a:gd name="connsiteX0" fmla="*/ 57678 w 93633"/>
                    <a:gd name="connsiteY0" fmla="*/ 41199 h 100374"/>
                    <a:gd name="connsiteX1" fmla="*/ 83895 w 93633"/>
                    <a:gd name="connsiteY1" fmla="*/ 46442 h 100374"/>
                    <a:gd name="connsiteX2" fmla="*/ 93633 w 93633"/>
                    <a:gd name="connsiteY2" fmla="*/ 68914 h 100374"/>
                    <a:gd name="connsiteX3" fmla="*/ 78652 w 93633"/>
                    <a:gd name="connsiteY3" fmla="*/ 95131 h 100374"/>
                    <a:gd name="connsiteX4" fmla="*/ 50187 w 93633"/>
                    <a:gd name="connsiteY4" fmla="*/ 100375 h 100374"/>
                    <a:gd name="connsiteX5" fmla="*/ 14232 w 93633"/>
                    <a:gd name="connsiteY5" fmla="*/ 89888 h 100374"/>
                    <a:gd name="connsiteX6" fmla="*/ 0 w 93633"/>
                    <a:gd name="connsiteY6" fmla="*/ 49438 h 100374"/>
                    <a:gd name="connsiteX7" fmla="*/ 15730 w 93633"/>
                    <a:gd name="connsiteY7" fmla="*/ 8240 h 100374"/>
                    <a:gd name="connsiteX8" fmla="*/ 50936 w 93633"/>
                    <a:gd name="connsiteY8" fmla="*/ 0 h 100374"/>
                    <a:gd name="connsiteX9" fmla="*/ 88390 w 93633"/>
                    <a:gd name="connsiteY9" fmla="*/ 0 h 100374"/>
                    <a:gd name="connsiteX10" fmla="*/ 88390 w 93633"/>
                    <a:gd name="connsiteY10" fmla="*/ 17978 h 100374"/>
                    <a:gd name="connsiteX11" fmla="*/ 57678 w 93633"/>
                    <a:gd name="connsiteY11" fmla="*/ 17978 h 100374"/>
                    <a:gd name="connsiteX12" fmla="*/ 31461 w 93633"/>
                    <a:gd name="connsiteY12" fmla="*/ 21723 h 100374"/>
                    <a:gd name="connsiteX13" fmla="*/ 23970 w 93633"/>
                    <a:gd name="connsiteY13" fmla="*/ 41199 h 100374"/>
                    <a:gd name="connsiteX14" fmla="*/ 57678 w 93633"/>
                    <a:gd name="connsiteY14" fmla="*/ 41199 h 100374"/>
                    <a:gd name="connsiteX15" fmla="*/ 23970 w 93633"/>
                    <a:gd name="connsiteY15" fmla="*/ 58427 h 100374"/>
                    <a:gd name="connsiteX16" fmla="*/ 28464 w 93633"/>
                    <a:gd name="connsiteY16" fmla="*/ 75655 h 100374"/>
                    <a:gd name="connsiteX17" fmla="*/ 50936 w 93633"/>
                    <a:gd name="connsiteY17" fmla="*/ 83146 h 100374"/>
                    <a:gd name="connsiteX18" fmla="*/ 70412 w 93633"/>
                    <a:gd name="connsiteY18" fmla="*/ 70412 h 100374"/>
                    <a:gd name="connsiteX19" fmla="*/ 65918 w 93633"/>
                    <a:gd name="connsiteY19" fmla="*/ 60674 h 100374"/>
                    <a:gd name="connsiteX20" fmla="*/ 54682 w 93633"/>
                    <a:gd name="connsiteY20" fmla="*/ 58427 h 100374"/>
                    <a:gd name="connsiteX21" fmla="*/ 23970 w 93633"/>
                    <a:gd name="connsiteY21" fmla="*/ 58427 h 100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93633" h="100374">
                      <a:moveTo>
                        <a:pt x="57678" y="41199"/>
                      </a:moveTo>
                      <a:cubicBezTo>
                        <a:pt x="72659" y="41199"/>
                        <a:pt x="78652" y="42697"/>
                        <a:pt x="83895" y="46442"/>
                      </a:cubicBezTo>
                      <a:cubicBezTo>
                        <a:pt x="90637" y="51685"/>
                        <a:pt x="93633" y="59176"/>
                        <a:pt x="93633" y="68914"/>
                      </a:cubicBezTo>
                      <a:cubicBezTo>
                        <a:pt x="93633" y="80150"/>
                        <a:pt x="88390" y="89139"/>
                        <a:pt x="78652" y="95131"/>
                      </a:cubicBezTo>
                      <a:cubicBezTo>
                        <a:pt x="72659" y="98876"/>
                        <a:pt x="63670" y="100375"/>
                        <a:pt x="50187" y="100375"/>
                      </a:cubicBezTo>
                      <a:cubicBezTo>
                        <a:pt x="32210" y="100375"/>
                        <a:pt x="21723" y="97378"/>
                        <a:pt x="14232" y="89888"/>
                      </a:cubicBezTo>
                      <a:cubicBezTo>
                        <a:pt x="5243" y="81648"/>
                        <a:pt x="0" y="65918"/>
                        <a:pt x="0" y="49438"/>
                      </a:cubicBezTo>
                      <a:cubicBezTo>
                        <a:pt x="0" y="32210"/>
                        <a:pt x="5993" y="15730"/>
                        <a:pt x="15730" y="8240"/>
                      </a:cubicBezTo>
                      <a:cubicBezTo>
                        <a:pt x="23221" y="2247"/>
                        <a:pt x="32210" y="0"/>
                        <a:pt x="50936" y="0"/>
                      </a:cubicBezTo>
                      <a:lnTo>
                        <a:pt x="88390" y="0"/>
                      </a:lnTo>
                      <a:lnTo>
                        <a:pt x="88390" y="17978"/>
                      </a:lnTo>
                      <a:lnTo>
                        <a:pt x="57678" y="17978"/>
                      </a:lnTo>
                      <a:cubicBezTo>
                        <a:pt x="43446" y="17978"/>
                        <a:pt x="35955" y="18727"/>
                        <a:pt x="31461" y="21723"/>
                      </a:cubicBezTo>
                      <a:cubicBezTo>
                        <a:pt x="26966" y="24719"/>
                        <a:pt x="23970" y="32210"/>
                        <a:pt x="23970" y="41199"/>
                      </a:cubicBezTo>
                      <a:lnTo>
                        <a:pt x="57678" y="41199"/>
                      </a:lnTo>
                      <a:close/>
                      <a:moveTo>
                        <a:pt x="23970" y="58427"/>
                      </a:moveTo>
                      <a:cubicBezTo>
                        <a:pt x="23970" y="65918"/>
                        <a:pt x="25468" y="71161"/>
                        <a:pt x="28464" y="75655"/>
                      </a:cubicBezTo>
                      <a:cubicBezTo>
                        <a:pt x="32210" y="81648"/>
                        <a:pt x="38202" y="83146"/>
                        <a:pt x="50936" y="83146"/>
                      </a:cubicBezTo>
                      <a:cubicBezTo>
                        <a:pt x="64420" y="83146"/>
                        <a:pt x="70412" y="79401"/>
                        <a:pt x="70412" y="70412"/>
                      </a:cubicBezTo>
                      <a:cubicBezTo>
                        <a:pt x="70412" y="65918"/>
                        <a:pt x="68914" y="62921"/>
                        <a:pt x="65918" y="60674"/>
                      </a:cubicBezTo>
                      <a:cubicBezTo>
                        <a:pt x="63670" y="59176"/>
                        <a:pt x="60674" y="58427"/>
                        <a:pt x="54682" y="58427"/>
                      </a:cubicBezTo>
                      <a:lnTo>
                        <a:pt x="23970" y="584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48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02" name="手繪多邊形: 圖案 201">
                <a:extLst>
                  <a:ext uri="{FF2B5EF4-FFF2-40B4-BE49-F238E27FC236}">
                    <a16:creationId xmlns:a16="http://schemas.microsoft.com/office/drawing/2014/main" id="{2E4A1DEE-8A68-4DE4-A5A2-6CBCA8658F94}"/>
                  </a:ext>
                </a:extLst>
              </p:cNvPr>
              <p:cNvSpPr/>
              <p:nvPr/>
            </p:nvSpPr>
            <p:spPr>
              <a:xfrm>
                <a:off x="1668508" y="3618697"/>
                <a:ext cx="308666" cy="309363"/>
              </a:xfrm>
              <a:custGeom>
                <a:avLst/>
                <a:gdLst>
                  <a:gd name="connsiteX0" fmla="*/ 292135 w 308666"/>
                  <a:gd name="connsiteY0" fmla="*/ 309364 h 309363"/>
                  <a:gd name="connsiteX1" fmla="*/ 16479 w 308666"/>
                  <a:gd name="connsiteY1" fmla="*/ 309364 h 309363"/>
                  <a:gd name="connsiteX2" fmla="*/ 0 w 308666"/>
                  <a:gd name="connsiteY2" fmla="*/ 292884 h 309363"/>
                  <a:gd name="connsiteX3" fmla="*/ 0 w 308666"/>
                  <a:gd name="connsiteY3" fmla="*/ 16479 h 309363"/>
                  <a:gd name="connsiteX4" fmla="*/ 16479 w 308666"/>
                  <a:gd name="connsiteY4" fmla="*/ 0 h 309363"/>
                  <a:gd name="connsiteX5" fmla="*/ 292135 w 308666"/>
                  <a:gd name="connsiteY5" fmla="*/ 0 h 309363"/>
                  <a:gd name="connsiteX6" fmla="*/ 308615 w 308666"/>
                  <a:gd name="connsiteY6" fmla="*/ 16479 h 309363"/>
                  <a:gd name="connsiteX7" fmla="*/ 308615 w 308666"/>
                  <a:gd name="connsiteY7" fmla="*/ 292135 h 309363"/>
                  <a:gd name="connsiteX8" fmla="*/ 292135 w 308666"/>
                  <a:gd name="connsiteY8" fmla="*/ 309364 h 30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666" h="309363">
                    <a:moveTo>
                      <a:pt x="292135" y="309364"/>
                    </a:moveTo>
                    <a:lnTo>
                      <a:pt x="16479" y="309364"/>
                    </a:lnTo>
                    <a:cubicBezTo>
                      <a:pt x="7491" y="309364"/>
                      <a:pt x="0" y="301873"/>
                      <a:pt x="0" y="292884"/>
                    </a:cubicBezTo>
                    <a:lnTo>
                      <a:pt x="0" y="16479"/>
                    </a:lnTo>
                    <a:cubicBezTo>
                      <a:pt x="0" y="7491"/>
                      <a:pt x="7491" y="0"/>
                      <a:pt x="16479" y="0"/>
                    </a:cubicBezTo>
                    <a:lnTo>
                      <a:pt x="292135" y="0"/>
                    </a:lnTo>
                    <a:cubicBezTo>
                      <a:pt x="301124" y="0"/>
                      <a:pt x="308615" y="7491"/>
                      <a:pt x="308615" y="16479"/>
                    </a:cubicBezTo>
                    <a:lnTo>
                      <a:pt x="308615" y="292135"/>
                    </a:lnTo>
                    <a:cubicBezTo>
                      <a:pt x="309364" y="301873"/>
                      <a:pt x="301873" y="309364"/>
                      <a:pt x="292135" y="309364"/>
                    </a:cubicBezTo>
                    <a:close/>
                  </a:path>
                </a:pathLst>
              </a:custGeom>
              <a:noFill/>
              <a:ln w="1016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75" name="圖形 49">
              <a:extLst>
                <a:ext uri="{FF2B5EF4-FFF2-40B4-BE49-F238E27FC236}">
                  <a16:creationId xmlns:a16="http://schemas.microsoft.com/office/drawing/2014/main" id="{2884B7A6-E1F2-477D-8A64-BBB8126E9E71}"/>
                </a:ext>
              </a:extLst>
            </p:cNvPr>
            <p:cNvGrpSpPr/>
            <p:nvPr/>
          </p:nvGrpSpPr>
          <p:grpSpPr>
            <a:xfrm>
              <a:off x="1639398" y="3623052"/>
              <a:ext cx="358941" cy="358942"/>
              <a:chOff x="2155523" y="3573898"/>
              <a:chExt cx="413750" cy="413750"/>
            </a:xfrm>
            <a:effectLst>
              <a:outerShdw blurRad="279400" dist="177800" dir="7980000" algn="t" rotWithShape="0">
                <a:prstClr val="black">
                  <a:alpha val="19000"/>
                </a:prstClr>
              </a:outerShdw>
            </a:effectLst>
          </p:grpSpPr>
          <p:grpSp>
            <p:nvGrpSpPr>
              <p:cNvPr id="180" name="圖形 49">
                <a:extLst>
                  <a:ext uri="{FF2B5EF4-FFF2-40B4-BE49-F238E27FC236}">
                    <a16:creationId xmlns:a16="http://schemas.microsoft.com/office/drawing/2014/main" id="{9D7FA97C-9D33-41DD-8C02-305A87D99BB1}"/>
                  </a:ext>
                </a:extLst>
              </p:cNvPr>
              <p:cNvGrpSpPr/>
              <p:nvPr/>
            </p:nvGrpSpPr>
            <p:grpSpPr>
              <a:xfrm>
                <a:off x="2155523" y="3573898"/>
                <a:ext cx="413750" cy="413750"/>
                <a:chOff x="2155523" y="3573898"/>
                <a:chExt cx="413750" cy="413750"/>
              </a:xfrm>
              <a:noFill/>
            </p:grpSpPr>
            <p:sp>
              <p:nvSpPr>
                <p:cNvPr id="182" name="手繪多邊形: 圖案 181">
                  <a:extLst>
                    <a:ext uri="{FF2B5EF4-FFF2-40B4-BE49-F238E27FC236}">
                      <a16:creationId xmlns:a16="http://schemas.microsoft.com/office/drawing/2014/main" id="{4F29E1F0-5EE6-4B63-9D4C-FCE19AC46FC4}"/>
                    </a:ext>
                  </a:extLst>
                </p:cNvPr>
                <p:cNvSpPr/>
                <p:nvPr/>
              </p:nvSpPr>
              <p:spPr>
                <a:xfrm>
                  <a:off x="2290907" y="3573898"/>
                  <a:ext cx="6907" cy="54568"/>
                </a:xfrm>
                <a:custGeom>
                  <a:avLst/>
                  <a:gdLst>
                    <a:gd name="connsiteX0" fmla="*/ 0 w 6907"/>
                    <a:gd name="connsiteY0" fmla="*/ 0 h 54568"/>
                    <a:gd name="connsiteX1" fmla="*/ 0 w 6907"/>
                    <a:gd name="connsiteY1" fmla="*/ 54568 h 54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07" h="54568">
                      <a:moveTo>
                        <a:pt x="0" y="0"/>
                      </a:moveTo>
                      <a:lnTo>
                        <a:pt x="0" y="54568"/>
                      </a:lnTo>
                    </a:path>
                  </a:pathLst>
                </a:custGeom>
                <a:ln w="889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83" name="手繪多邊形: 圖案 182">
                  <a:extLst>
                    <a:ext uri="{FF2B5EF4-FFF2-40B4-BE49-F238E27FC236}">
                      <a16:creationId xmlns:a16="http://schemas.microsoft.com/office/drawing/2014/main" id="{E29F2448-0F80-4C98-95C0-2CAB351F4F1B}"/>
                    </a:ext>
                  </a:extLst>
                </p:cNvPr>
                <p:cNvSpPr/>
                <p:nvPr/>
              </p:nvSpPr>
              <p:spPr>
                <a:xfrm>
                  <a:off x="2340640" y="3573898"/>
                  <a:ext cx="6907" cy="54568"/>
                </a:xfrm>
                <a:custGeom>
                  <a:avLst/>
                  <a:gdLst>
                    <a:gd name="connsiteX0" fmla="*/ 0 w 6907"/>
                    <a:gd name="connsiteY0" fmla="*/ 0 h 54568"/>
                    <a:gd name="connsiteX1" fmla="*/ 0 w 6907"/>
                    <a:gd name="connsiteY1" fmla="*/ 54568 h 54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07" h="54568">
                      <a:moveTo>
                        <a:pt x="0" y="0"/>
                      </a:moveTo>
                      <a:lnTo>
                        <a:pt x="0" y="54568"/>
                      </a:lnTo>
                    </a:path>
                  </a:pathLst>
                </a:custGeom>
                <a:ln w="889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84" name="手繪多邊形: 圖案 183">
                  <a:extLst>
                    <a:ext uri="{FF2B5EF4-FFF2-40B4-BE49-F238E27FC236}">
                      <a16:creationId xmlns:a16="http://schemas.microsoft.com/office/drawing/2014/main" id="{2FDB14C7-CF3C-4D81-924B-422BCC1596B4}"/>
                    </a:ext>
                  </a:extLst>
                </p:cNvPr>
                <p:cNvSpPr/>
                <p:nvPr/>
              </p:nvSpPr>
              <p:spPr>
                <a:xfrm>
                  <a:off x="2391064" y="3573898"/>
                  <a:ext cx="6907" cy="54568"/>
                </a:xfrm>
                <a:custGeom>
                  <a:avLst/>
                  <a:gdLst>
                    <a:gd name="connsiteX0" fmla="*/ 0 w 6907"/>
                    <a:gd name="connsiteY0" fmla="*/ 0 h 54568"/>
                    <a:gd name="connsiteX1" fmla="*/ 0 w 6907"/>
                    <a:gd name="connsiteY1" fmla="*/ 54568 h 54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07" h="54568">
                      <a:moveTo>
                        <a:pt x="0" y="0"/>
                      </a:moveTo>
                      <a:lnTo>
                        <a:pt x="0" y="54568"/>
                      </a:lnTo>
                    </a:path>
                  </a:pathLst>
                </a:custGeom>
                <a:ln w="889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85" name="手繪多邊形: 圖案 184">
                  <a:extLst>
                    <a:ext uri="{FF2B5EF4-FFF2-40B4-BE49-F238E27FC236}">
                      <a16:creationId xmlns:a16="http://schemas.microsoft.com/office/drawing/2014/main" id="{8991A134-6533-4487-8F73-11C301BA6D62}"/>
                    </a:ext>
                  </a:extLst>
                </p:cNvPr>
                <p:cNvSpPr/>
                <p:nvPr/>
              </p:nvSpPr>
              <p:spPr>
                <a:xfrm>
                  <a:off x="2440797" y="3573898"/>
                  <a:ext cx="6907" cy="54568"/>
                </a:xfrm>
                <a:custGeom>
                  <a:avLst/>
                  <a:gdLst>
                    <a:gd name="connsiteX0" fmla="*/ 0 w 6907"/>
                    <a:gd name="connsiteY0" fmla="*/ 0 h 54568"/>
                    <a:gd name="connsiteX1" fmla="*/ 0 w 6907"/>
                    <a:gd name="connsiteY1" fmla="*/ 54568 h 54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07" h="54568">
                      <a:moveTo>
                        <a:pt x="0" y="0"/>
                      </a:moveTo>
                      <a:lnTo>
                        <a:pt x="0" y="54568"/>
                      </a:lnTo>
                    </a:path>
                  </a:pathLst>
                </a:custGeom>
                <a:ln w="889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86" name="手繪多邊形: 圖案 185">
                  <a:extLst>
                    <a:ext uri="{FF2B5EF4-FFF2-40B4-BE49-F238E27FC236}">
                      <a16:creationId xmlns:a16="http://schemas.microsoft.com/office/drawing/2014/main" id="{A451B043-61FB-4D9D-A128-14187F402C66}"/>
                    </a:ext>
                  </a:extLst>
                </p:cNvPr>
                <p:cNvSpPr/>
                <p:nvPr/>
              </p:nvSpPr>
              <p:spPr>
                <a:xfrm>
                  <a:off x="2290907" y="3932390"/>
                  <a:ext cx="6907" cy="55258"/>
                </a:xfrm>
                <a:custGeom>
                  <a:avLst/>
                  <a:gdLst>
                    <a:gd name="connsiteX0" fmla="*/ 0 w 6907"/>
                    <a:gd name="connsiteY0" fmla="*/ 0 h 55258"/>
                    <a:gd name="connsiteX1" fmla="*/ 0 w 6907"/>
                    <a:gd name="connsiteY1" fmla="*/ 55259 h 55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07" h="55258">
                      <a:moveTo>
                        <a:pt x="0" y="0"/>
                      </a:moveTo>
                      <a:lnTo>
                        <a:pt x="0" y="55259"/>
                      </a:lnTo>
                    </a:path>
                  </a:pathLst>
                </a:custGeom>
                <a:ln w="889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87" name="手繪多邊形: 圖案 186">
                  <a:extLst>
                    <a:ext uri="{FF2B5EF4-FFF2-40B4-BE49-F238E27FC236}">
                      <a16:creationId xmlns:a16="http://schemas.microsoft.com/office/drawing/2014/main" id="{D3A8F51F-1AD7-4F0B-B784-D17897CDAD2A}"/>
                    </a:ext>
                  </a:extLst>
                </p:cNvPr>
                <p:cNvSpPr/>
                <p:nvPr/>
              </p:nvSpPr>
              <p:spPr>
                <a:xfrm>
                  <a:off x="2340640" y="3932390"/>
                  <a:ext cx="6907" cy="55258"/>
                </a:xfrm>
                <a:custGeom>
                  <a:avLst/>
                  <a:gdLst>
                    <a:gd name="connsiteX0" fmla="*/ 0 w 6907"/>
                    <a:gd name="connsiteY0" fmla="*/ 0 h 55258"/>
                    <a:gd name="connsiteX1" fmla="*/ 0 w 6907"/>
                    <a:gd name="connsiteY1" fmla="*/ 55259 h 55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07" h="55258">
                      <a:moveTo>
                        <a:pt x="0" y="0"/>
                      </a:moveTo>
                      <a:lnTo>
                        <a:pt x="0" y="55259"/>
                      </a:lnTo>
                    </a:path>
                  </a:pathLst>
                </a:custGeom>
                <a:ln w="889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88" name="手繪多邊形: 圖案 187">
                  <a:extLst>
                    <a:ext uri="{FF2B5EF4-FFF2-40B4-BE49-F238E27FC236}">
                      <a16:creationId xmlns:a16="http://schemas.microsoft.com/office/drawing/2014/main" id="{7C5F6D4C-4B61-4E93-B02B-09E0C2E9C755}"/>
                    </a:ext>
                  </a:extLst>
                </p:cNvPr>
                <p:cNvSpPr/>
                <p:nvPr/>
              </p:nvSpPr>
              <p:spPr>
                <a:xfrm>
                  <a:off x="2391064" y="3932390"/>
                  <a:ext cx="6907" cy="55258"/>
                </a:xfrm>
                <a:custGeom>
                  <a:avLst/>
                  <a:gdLst>
                    <a:gd name="connsiteX0" fmla="*/ 0 w 6907"/>
                    <a:gd name="connsiteY0" fmla="*/ 0 h 55258"/>
                    <a:gd name="connsiteX1" fmla="*/ 0 w 6907"/>
                    <a:gd name="connsiteY1" fmla="*/ 55259 h 55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07" h="55258">
                      <a:moveTo>
                        <a:pt x="0" y="0"/>
                      </a:moveTo>
                      <a:lnTo>
                        <a:pt x="0" y="55259"/>
                      </a:lnTo>
                    </a:path>
                  </a:pathLst>
                </a:custGeom>
                <a:ln w="889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189" name="手繪多邊形: 圖案 188">
                  <a:extLst>
                    <a:ext uri="{FF2B5EF4-FFF2-40B4-BE49-F238E27FC236}">
                      <a16:creationId xmlns:a16="http://schemas.microsoft.com/office/drawing/2014/main" id="{3B5D0AE1-5DE8-4FB2-8920-EECA684345E2}"/>
                    </a:ext>
                  </a:extLst>
                </p:cNvPr>
                <p:cNvSpPr/>
                <p:nvPr/>
              </p:nvSpPr>
              <p:spPr>
                <a:xfrm>
                  <a:off x="2440797" y="3932390"/>
                  <a:ext cx="6907" cy="55258"/>
                </a:xfrm>
                <a:custGeom>
                  <a:avLst/>
                  <a:gdLst>
                    <a:gd name="connsiteX0" fmla="*/ 0 w 6907"/>
                    <a:gd name="connsiteY0" fmla="*/ 0 h 55258"/>
                    <a:gd name="connsiteX1" fmla="*/ 0 w 6907"/>
                    <a:gd name="connsiteY1" fmla="*/ 55259 h 55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07" h="55258">
                      <a:moveTo>
                        <a:pt x="0" y="0"/>
                      </a:moveTo>
                      <a:lnTo>
                        <a:pt x="0" y="55259"/>
                      </a:lnTo>
                    </a:path>
                  </a:pathLst>
                </a:custGeom>
                <a:ln w="889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grpSp>
              <p:nvGrpSpPr>
                <p:cNvPr id="190" name="圖形 49">
                  <a:extLst>
                    <a:ext uri="{FF2B5EF4-FFF2-40B4-BE49-F238E27FC236}">
                      <a16:creationId xmlns:a16="http://schemas.microsoft.com/office/drawing/2014/main" id="{0C6AA56D-CC0E-42E4-9B6C-CF0DF3153BB1}"/>
                    </a:ext>
                  </a:extLst>
                </p:cNvPr>
                <p:cNvGrpSpPr/>
                <p:nvPr/>
              </p:nvGrpSpPr>
              <p:grpSpPr>
                <a:xfrm>
                  <a:off x="2514015" y="3706519"/>
                  <a:ext cx="55258" cy="156106"/>
                  <a:chOff x="2514015" y="3706519"/>
                  <a:chExt cx="55258" cy="156106"/>
                </a:xfrm>
              </p:grpSpPr>
              <p:sp>
                <p:nvSpPr>
                  <p:cNvPr id="197" name="手繪多邊形: 圖案 196">
                    <a:extLst>
                      <a:ext uri="{FF2B5EF4-FFF2-40B4-BE49-F238E27FC236}">
                        <a16:creationId xmlns:a16="http://schemas.microsoft.com/office/drawing/2014/main" id="{7B5AF636-497A-49FB-88F5-E2D5715F31CC}"/>
                      </a:ext>
                    </a:extLst>
                  </p:cNvPr>
                  <p:cNvSpPr/>
                  <p:nvPr/>
                </p:nvSpPr>
                <p:spPr>
                  <a:xfrm>
                    <a:off x="2514015" y="3706519"/>
                    <a:ext cx="55258" cy="6907"/>
                  </a:xfrm>
                  <a:custGeom>
                    <a:avLst/>
                    <a:gdLst>
                      <a:gd name="connsiteX0" fmla="*/ 55259 w 55258"/>
                      <a:gd name="connsiteY0" fmla="*/ 0 h 6907"/>
                      <a:gd name="connsiteX1" fmla="*/ 0 w 55258"/>
                      <a:gd name="connsiteY1" fmla="*/ 0 h 6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5258" h="6907">
                        <a:moveTo>
                          <a:pt x="55259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7509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8" name="手繪多邊形: 圖案 197">
                    <a:extLst>
                      <a:ext uri="{FF2B5EF4-FFF2-40B4-BE49-F238E27FC236}">
                        <a16:creationId xmlns:a16="http://schemas.microsoft.com/office/drawing/2014/main" id="{702EB944-A345-4C67-A147-8A902F3F111D}"/>
                      </a:ext>
                    </a:extLst>
                  </p:cNvPr>
                  <p:cNvSpPr/>
                  <p:nvPr/>
                </p:nvSpPr>
                <p:spPr>
                  <a:xfrm>
                    <a:off x="2514015" y="3756252"/>
                    <a:ext cx="55258" cy="6907"/>
                  </a:xfrm>
                  <a:custGeom>
                    <a:avLst/>
                    <a:gdLst>
                      <a:gd name="connsiteX0" fmla="*/ 55259 w 55258"/>
                      <a:gd name="connsiteY0" fmla="*/ 0 h 6907"/>
                      <a:gd name="connsiteX1" fmla="*/ 0 w 55258"/>
                      <a:gd name="connsiteY1" fmla="*/ 0 h 6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5258" h="6907">
                        <a:moveTo>
                          <a:pt x="55259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7509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9" name="手繪多邊形: 圖案 198">
                    <a:extLst>
                      <a:ext uri="{FF2B5EF4-FFF2-40B4-BE49-F238E27FC236}">
                        <a16:creationId xmlns:a16="http://schemas.microsoft.com/office/drawing/2014/main" id="{CCE47B25-3580-4145-9DFF-A134E8867877}"/>
                      </a:ext>
                    </a:extLst>
                  </p:cNvPr>
                  <p:cNvSpPr/>
                  <p:nvPr/>
                </p:nvSpPr>
                <p:spPr>
                  <a:xfrm>
                    <a:off x="2514015" y="3805985"/>
                    <a:ext cx="55258" cy="6907"/>
                  </a:xfrm>
                  <a:custGeom>
                    <a:avLst/>
                    <a:gdLst>
                      <a:gd name="connsiteX0" fmla="*/ 55259 w 55258"/>
                      <a:gd name="connsiteY0" fmla="*/ 0 h 6907"/>
                      <a:gd name="connsiteX1" fmla="*/ 0 w 55258"/>
                      <a:gd name="connsiteY1" fmla="*/ 0 h 6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5258" h="6907">
                        <a:moveTo>
                          <a:pt x="55259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889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0" name="手繪多邊形: 圖案 199">
                    <a:extLst>
                      <a:ext uri="{FF2B5EF4-FFF2-40B4-BE49-F238E27FC236}">
                        <a16:creationId xmlns:a16="http://schemas.microsoft.com/office/drawing/2014/main" id="{D9B4E359-037E-42AA-ABB2-114AA2DC885C}"/>
                      </a:ext>
                    </a:extLst>
                  </p:cNvPr>
                  <p:cNvSpPr/>
                  <p:nvPr/>
                </p:nvSpPr>
                <p:spPr>
                  <a:xfrm>
                    <a:off x="2514015" y="3855718"/>
                    <a:ext cx="55258" cy="6907"/>
                  </a:xfrm>
                  <a:custGeom>
                    <a:avLst/>
                    <a:gdLst>
                      <a:gd name="connsiteX0" fmla="*/ 55259 w 55258"/>
                      <a:gd name="connsiteY0" fmla="*/ 0 h 6907"/>
                      <a:gd name="connsiteX1" fmla="*/ 0 w 55258"/>
                      <a:gd name="connsiteY1" fmla="*/ 0 h 6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5258" h="6907">
                        <a:moveTo>
                          <a:pt x="55259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889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191" name="圖形 49">
                  <a:extLst>
                    <a:ext uri="{FF2B5EF4-FFF2-40B4-BE49-F238E27FC236}">
                      <a16:creationId xmlns:a16="http://schemas.microsoft.com/office/drawing/2014/main" id="{EF35448D-FE3B-458E-9349-2E0F8506E074}"/>
                    </a:ext>
                  </a:extLst>
                </p:cNvPr>
                <p:cNvGrpSpPr/>
                <p:nvPr/>
              </p:nvGrpSpPr>
              <p:grpSpPr>
                <a:xfrm>
                  <a:off x="2155523" y="3706519"/>
                  <a:ext cx="54568" cy="156106"/>
                  <a:chOff x="2155523" y="3706519"/>
                  <a:chExt cx="54568" cy="156106"/>
                </a:xfrm>
              </p:grpSpPr>
              <p:sp>
                <p:nvSpPr>
                  <p:cNvPr id="193" name="手繪多邊形: 圖案 192">
                    <a:extLst>
                      <a:ext uri="{FF2B5EF4-FFF2-40B4-BE49-F238E27FC236}">
                        <a16:creationId xmlns:a16="http://schemas.microsoft.com/office/drawing/2014/main" id="{8FB303FF-F265-4012-A020-59CA447E2C82}"/>
                      </a:ext>
                    </a:extLst>
                  </p:cNvPr>
                  <p:cNvSpPr/>
                  <p:nvPr/>
                </p:nvSpPr>
                <p:spPr>
                  <a:xfrm>
                    <a:off x="2155523" y="3706519"/>
                    <a:ext cx="54568" cy="6907"/>
                  </a:xfrm>
                  <a:custGeom>
                    <a:avLst/>
                    <a:gdLst>
                      <a:gd name="connsiteX0" fmla="*/ 54568 w 54568"/>
                      <a:gd name="connsiteY0" fmla="*/ 0 h 6907"/>
                      <a:gd name="connsiteX1" fmla="*/ 0 w 54568"/>
                      <a:gd name="connsiteY1" fmla="*/ 0 h 6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568" h="6907">
                        <a:moveTo>
                          <a:pt x="54568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7509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4" name="手繪多邊形: 圖案 193">
                    <a:extLst>
                      <a:ext uri="{FF2B5EF4-FFF2-40B4-BE49-F238E27FC236}">
                        <a16:creationId xmlns:a16="http://schemas.microsoft.com/office/drawing/2014/main" id="{A2F5920A-F408-4711-A839-B0D391F93792}"/>
                      </a:ext>
                    </a:extLst>
                  </p:cNvPr>
                  <p:cNvSpPr/>
                  <p:nvPr/>
                </p:nvSpPr>
                <p:spPr>
                  <a:xfrm>
                    <a:off x="2155523" y="3756252"/>
                    <a:ext cx="54568" cy="6907"/>
                  </a:xfrm>
                  <a:custGeom>
                    <a:avLst/>
                    <a:gdLst>
                      <a:gd name="connsiteX0" fmla="*/ 54568 w 54568"/>
                      <a:gd name="connsiteY0" fmla="*/ 0 h 6907"/>
                      <a:gd name="connsiteX1" fmla="*/ 0 w 54568"/>
                      <a:gd name="connsiteY1" fmla="*/ 0 h 6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568" h="6907">
                        <a:moveTo>
                          <a:pt x="54568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7509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5" name="手繪多邊形: 圖案 194">
                    <a:extLst>
                      <a:ext uri="{FF2B5EF4-FFF2-40B4-BE49-F238E27FC236}">
                        <a16:creationId xmlns:a16="http://schemas.microsoft.com/office/drawing/2014/main" id="{55E1FEAC-289E-44CA-8F0F-2998FD5F87F4}"/>
                      </a:ext>
                    </a:extLst>
                  </p:cNvPr>
                  <p:cNvSpPr/>
                  <p:nvPr/>
                </p:nvSpPr>
                <p:spPr>
                  <a:xfrm>
                    <a:off x="2155523" y="3805985"/>
                    <a:ext cx="54568" cy="6907"/>
                  </a:xfrm>
                  <a:custGeom>
                    <a:avLst/>
                    <a:gdLst>
                      <a:gd name="connsiteX0" fmla="*/ 54568 w 54568"/>
                      <a:gd name="connsiteY0" fmla="*/ 0 h 6907"/>
                      <a:gd name="connsiteX1" fmla="*/ 0 w 54568"/>
                      <a:gd name="connsiteY1" fmla="*/ 0 h 6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568" h="6907">
                        <a:moveTo>
                          <a:pt x="54568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889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6" name="手繪多邊形: 圖案 195">
                    <a:extLst>
                      <a:ext uri="{FF2B5EF4-FFF2-40B4-BE49-F238E27FC236}">
                        <a16:creationId xmlns:a16="http://schemas.microsoft.com/office/drawing/2014/main" id="{06F09970-8F5F-43A7-96D1-CA269C53B962}"/>
                      </a:ext>
                    </a:extLst>
                  </p:cNvPr>
                  <p:cNvSpPr/>
                  <p:nvPr/>
                </p:nvSpPr>
                <p:spPr>
                  <a:xfrm>
                    <a:off x="2155523" y="3855718"/>
                    <a:ext cx="54568" cy="6907"/>
                  </a:xfrm>
                  <a:custGeom>
                    <a:avLst/>
                    <a:gdLst>
                      <a:gd name="connsiteX0" fmla="*/ 54568 w 54568"/>
                      <a:gd name="connsiteY0" fmla="*/ 0 h 6907"/>
                      <a:gd name="connsiteX1" fmla="*/ 0 w 54568"/>
                      <a:gd name="connsiteY1" fmla="*/ 0 h 6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568" h="6907">
                        <a:moveTo>
                          <a:pt x="54568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889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192" name="手繪多邊形: 圖案 191">
                  <a:extLst>
                    <a:ext uri="{FF2B5EF4-FFF2-40B4-BE49-F238E27FC236}">
                      <a16:creationId xmlns:a16="http://schemas.microsoft.com/office/drawing/2014/main" id="{4F7052E3-3144-45C6-AA2D-1A356DE91C4A}"/>
                    </a:ext>
                  </a:extLst>
                </p:cNvPr>
                <p:cNvSpPr/>
                <p:nvPr/>
              </p:nvSpPr>
              <p:spPr>
                <a:xfrm>
                  <a:off x="2230122" y="3649879"/>
                  <a:ext cx="262479" cy="262479"/>
                </a:xfrm>
                <a:custGeom>
                  <a:avLst/>
                  <a:gdLst>
                    <a:gd name="connsiteX0" fmla="*/ 242449 w 262479"/>
                    <a:gd name="connsiteY0" fmla="*/ 0 h 262479"/>
                    <a:gd name="connsiteX1" fmla="*/ 20031 w 262479"/>
                    <a:gd name="connsiteY1" fmla="*/ 0 h 262479"/>
                    <a:gd name="connsiteX2" fmla="*/ 0 w 262479"/>
                    <a:gd name="connsiteY2" fmla="*/ 20031 h 262479"/>
                    <a:gd name="connsiteX3" fmla="*/ 0 w 262479"/>
                    <a:gd name="connsiteY3" fmla="*/ 242449 h 262479"/>
                    <a:gd name="connsiteX4" fmla="*/ 20031 w 262479"/>
                    <a:gd name="connsiteY4" fmla="*/ 262480 h 262479"/>
                    <a:gd name="connsiteX5" fmla="*/ 242449 w 262479"/>
                    <a:gd name="connsiteY5" fmla="*/ 262480 h 262479"/>
                    <a:gd name="connsiteX6" fmla="*/ 262480 w 262479"/>
                    <a:gd name="connsiteY6" fmla="*/ 242449 h 262479"/>
                    <a:gd name="connsiteX7" fmla="*/ 262480 w 262479"/>
                    <a:gd name="connsiteY7" fmla="*/ 20031 h 262479"/>
                    <a:gd name="connsiteX8" fmla="*/ 242449 w 262479"/>
                    <a:gd name="connsiteY8" fmla="*/ 0 h 26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2479" h="262479">
                      <a:moveTo>
                        <a:pt x="242449" y="0"/>
                      </a:moveTo>
                      <a:lnTo>
                        <a:pt x="20031" y="0"/>
                      </a:lnTo>
                      <a:cubicBezTo>
                        <a:pt x="8980" y="0"/>
                        <a:pt x="0" y="8980"/>
                        <a:pt x="0" y="20031"/>
                      </a:cubicBezTo>
                      <a:lnTo>
                        <a:pt x="0" y="242449"/>
                      </a:lnTo>
                      <a:cubicBezTo>
                        <a:pt x="0" y="253500"/>
                        <a:pt x="8980" y="262480"/>
                        <a:pt x="20031" y="262480"/>
                      </a:cubicBezTo>
                      <a:lnTo>
                        <a:pt x="242449" y="262480"/>
                      </a:lnTo>
                      <a:cubicBezTo>
                        <a:pt x="253500" y="262480"/>
                        <a:pt x="262480" y="253500"/>
                        <a:pt x="262480" y="242449"/>
                      </a:cubicBezTo>
                      <a:lnTo>
                        <a:pt x="262480" y="20031"/>
                      </a:lnTo>
                      <a:cubicBezTo>
                        <a:pt x="261789" y="8980"/>
                        <a:pt x="252810" y="0"/>
                        <a:pt x="242449" y="0"/>
                      </a:cubicBezTo>
                      <a:close/>
                    </a:path>
                  </a:pathLst>
                </a:custGeom>
                <a:noFill/>
                <a:ln w="1016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81" name="手繪多邊形: 圖案 180">
                <a:extLst>
                  <a:ext uri="{FF2B5EF4-FFF2-40B4-BE49-F238E27FC236}">
                    <a16:creationId xmlns:a16="http://schemas.microsoft.com/office/drawing/2014/main" id="{2FA30D14-66A6-4C23-B62C-13455627C973}"/>
                  </a:ext>
                </a:extLst>
              </p:cNvPr>
              <p:cNvSpPr/>
              <p:nvPr/>
            </p:nvSpPr>
            <p:spPr>
              <a:xfrm>
                <a:off x="2309696" y="3688369"/>
                <a:ext cx="107754" cy="118115"/>
              </a:xfrm>
              <a:custGeom>
                <a:avLst/>
                <a:gdLst>
                  <a:gd name="connsiteX0" fmla="*/ 0 w 107754"/>
                  <a:gd name="connsiteY0" fmla="*/ 30392 h 118115"/>
                  <a:gd name="connsiteX1" fmla="*/ 18650 w 107754"/>
                  <a:gd name="connsiteY1" fmla="*/ 2763 h 118115"/>
                  <a:gd name="connsiteX2" fmla="*/ 51115 w 107754"/>
                  <a:gd name="connsiteY2" fmla="*/ 0 h 118115"/>
                  <a:gd name="connsiteX3" fmla="*/ 89796 w 107754"/>
                  <a:gd name="connsiteY3" fmla="*/ 3454 h 118115"/>
                  <a:gd name="connsiteX4" fmla="*/ 107755 w 107754"/>
                  <a:gd name="connsiteY4" fmla="*/ 32465 h 118115"/>
                  <a:gd name="connsiteX5" fmla="*/ 90487 w 107754"/>
                  <a:gd name="connsiteY5" fmla="*/ 59403 h 118115"/>
                  <a:gd name="connsiteX6" fmla="*/ 101538 w 107754"/>
                  <a:gd name="connsiteY6" fmla="*/ 67692 h 118115"/>
                  <a:gd name="connsiteX7" fmla="*/ 107755 w 107754"/>
                  <a:gd name="connsiteY7" fmla="*/ 86342 h 118115"/>
                  <a:gd name="connsiteX8" fmla="*/ 98085 w 107754"/>
                  <a:gd name="connsiteY8" fmla="*/ 109136 h 118115"/>
                  <a:gd name="connsiteX9" fmla="*/ 56640 w 107754"/>
                  <a:gd name="connsiteY9" fmla="*/ 118116 h 118115"/>
                  <a:gd name="connsiteX10" fmla="*/ 34537 w 107754"/>
                  <a:gd name="connsiteY10" fmla="*/ 117425 h 118115"/>
                  <a:gd name="connsiteX11" fmla="*/ 10361 w 107754"/>
                  <a:gd name="connsiteY11" fmla="*/ 109136 h 118115"/>
                  <a:gd name="connsiteX12" fmla="*/ 0 w 107754"/>
                  <a:gd name="connsiteY12" fmla="*/ 86342 h 118115"/>
                  <a:gd name="connsiteX13" fmla="*/ 5526 w 107754"/>
                  <a:gd name="connsiteY13" fmla="*/ 67692 h 118115"/>
                  <a:gd name="connsiteX14" fmla="*/ 16578 w 107754"/>
                  <a:gd name="connsiteY14" fmla="*/ 58713 h 118115"/>
                  <a:gd name="connsiteX15" fmla="*/ 0 w 107754"/>
                  <a:gd name="connsiteY15" fmla="*/ 30392 h 118115"/>
                  <a:gd name="connsiteX16" fmla="*/ 34537 w 107754"/>
                  <a:gd name="connsiteY16" fmla="*/ 20722 h 118115"/>
                  <a:gd name="connsiteX17" fmla="*/ 26248 w 107754"/>
                  <a:gd name="connsiteY17" fmla="*/ 33846 h 118115"/>
                  <a:gd name="connsiteX18" fmla="*/ 34537 w 107754"/>
                  <a:gd name="connsiteY18" fmla="*/ 47661 h 118115"/>
                  <a:gd name="connsiteX19" fmla="*/ 53187 w 107754"/>
                  <a:gd name="connsiteY19" fmla="*/ 49042 h 118115"/>
                  <a:gd name="connsiteX20" fmla="*/ 73218 w 107754"/>
                  <a:gd name="connsiteY20" fmla="*/ 47661 h 118115"/>
                  <a:gd name="connsiteX21" fmla="*/ 80125 w 107754"/>
                  <a:gd name="connsiteY21" fmla="*/ 35228 h 118115"/>
                  <a:gd name="connsiteX22" fmla="*/ 70455 w 107754"/>
                  <a:gd name="connsiteY22" fmla="*/ 21413 h 118115"/>
                  <a:gd name="connsiteX23" fmla="*/ 53877 w 107754"/>
                  <a:gd name="connsiteY23" fmla="*/ 19341 h 118115"/>
                  <a:gd name="connsiteX24" fmla="*/ 34537 w 107754"/>
                  <a:gd name="connsiteY24" fmla="*/ 20722 h 118115"/>
                  <a:gd name="connsiteX25" fmla="*/ 34537 w 107754"/>
                  <a:gd name="connsiteY25" fmla="*/ 69764 h 118115"/>
                  <a:gd name="connsiteX26" fmla="*/ 26939 w 107754"/>
                  <a:gd name="connsiteY26" fmla="*/ 82888 h 118115"/>
                  <a:gd name="connsiteX27" fmla="*/ 35228 w 107754"/>
                  <a:gd name="connsiteY27" fmla="*/ 96703 h 118115"/>
                  <a:gd name="connsiteX28" fmla="*/ 53877 w 107754"/>
                  <a:gd name="connsiteY28" fmla="*/ 98085 h 118115"/>
                  <a:gd name="connsiteX29" fmla="*/ 73909 w 107754"/>
                  <a:gd name="connsiteY29" fmla="*/ 96703 h 118115"/>
                  <a:gd name="connsiteX30" fmla="*/ 80816 w 107754"/>
                  <a:gd name="connsiteY30" fmla="*/ 83579 h 118115"/>
                  <a:gd name="connsiteX31" fmla="*/ 71146 w 107754"/>
                  <a:gd name="connsiteY31" fmla="*/ 69074 h 118115"/>
                  <a:gd name="connsiteX32" fmla="*/ 53877 w 107754"/>
                  <a:gd name="connsiteY32" fmla="*/ 67692 h 118115"/>
                  <a:gd name="connsiteX33" fmla="*/ 34537 w 107754"/>
                  <a:gd name="connsiteY33" fmla="*/ 69764 h 118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07754" h="118115">
                    <a:moveTo>
                      <a:pt x="0" y="30392"/>
                    </a:moveTo>
                    <a:cubicBezTo>
                      <a:pt x="0" y="16578"/>
                      <a:pt x="6217" y="7598"/>
                      <a:pt x="18650" y="2763"/>
                    </a:cubicBezTo>
                    <a:cubicBezTo>
                      <a:pt x="24176" y="691"/>
                      <a:pt x="31774" y="0"/>
                      <a:pt x="51115" y="0"/>
                    </a:cubicBezTo>
                    <a:cubicBezTo>
                      <a:pt x="75981" y="0"/>
                      <a:pt x="83579" y="691"/>
                      <a:pt x="89796" y="3454"/>
                    </a:cubicBezTo>
                    <a:cubicBezTo>
                      <a:pt x="100848" y="7598"/>
                      <a:pt x="107755" y="19341"/>
                      <a:pt x="107755" y="32465"/>
                    </a:cubicBezTo>
                    <a:cubicBezTo>
                      <a:pt x="107755" y="44898"/>
                      <a:pt x="102229" y="53877"/>
                      <a:pt x="90487" y="59403"/>
                    </a:cubicBezTo>
                    <a:cubicBezTo>
                      <a:pt x="96703" y="62857"/>
                      <a:pt x="98775" y="64929"/>
                      <a:pt x="101538" y="67692"/>
                    </a:cubicBezTo>
                    <a:cubicBezTo>
                      <a:pt x="104992" y="72527"/>
                      <a:pt x="107755" y="79435"/>
                      <a:pt x="107755" y="86342"/>
                    </a:cubicBezTo>
                    <a:cubicBezTo>
                      <a:pt x="107755" y="94631"/>
                      <a:pt x="104301" y="102920"/>
                      <a:pt x="98085" y="109136"/>
                    </a:cubicBezTo>
                    <a:cubicBezTo>
                      <a:pt x="91868" y="116044"/>
                      <a:pt x="81507" y="118116"/>
                      <a:pt x="56640" y="118116"/>
                    </a:cubicBezTo>
                    <a:cubicBezTo>
                      <a:pt x="51115" y="118116"/>
                      <a:pt x="39372" y="118116"/>
                      <a:pt x="34537" y="117425"/>
                    </a:cubicBezTo>
                    <a:cubicBezTo>
                      <a:pt x="23485" y="117425"/>
                      <a:pt x="15887" y="114662"/>
                      <a:pt x="10361" y="109136"/>
                    </a:cubicBezTo>
                    <a:cubicBezTo>
                      <a:pt x="3454" y="102229"/>
                      <a:pt x="0" y="94631"/>
                      <a:pt x="0" y="86342"/>
                    </a:cubicBezTo>
                    <a:cubicBezTo>
                      <a:pt x="0" y="80125"/>
                      <a:pt x="2072" y="73218"/>
                      <a:pt x="5526" y="67692"/>
                    </a:cubicBezTo>
                    <a:cubicBezTo>
                      <a:pt x="8289" y="64239"/>
                      <a:pt x="10361" y="62166"/>
                      <a:pt x="16578" y="58713"/>
                    </a:cubicBezTo>
                    <a:cubicBezTo>
                      <a:pt x="4144" y="51115"/>
                      <a:pt x="0" y="43516"/>
                      <a:pt x="0" y="30392"/>
                    </a:cubicBezTo>
                    <a:close/>
                    <a:moveTo>
                      <a:pt x="34537" y="20722"/>
                    </a:moveTo>
                    <a:cubicBezTo>
                      <a:pt x="29011" y="22794"/>
                      <a:pt x="26248" y="26939"/>
                      <a:pt x="26248" y="33846"/>
                    </a:cubicBezTo>
                    <a:cubicBezTo>
                      <a:pt x="26248" y="41444"/>
                      <a:pt x="29011" y="45589"/>
                      <a:pt x="34537" y="47661"/>
                    </a:cubicBezTo>
                    <a:cubicBezTo>
                      <a:pt x="36609" y="48352"/>
                      <a:pt x="36609" y="48352"/>
                      <a:pt x="53187" y="49042"/>
                    </a:cubicBezTo>
                    <a:cubicBezTo>
                      <a:pt x="70455" y="48352"/>
                      <a:pt x="70455" y="48352"/>
                      <a:pt x="73218" y="47661"/>
                    </a:cubicBezTo>
                    <a:cubicBezTo>
                      <a:pt x="78053" y="45589"/>
                      <a:pt x="80125" y="41444"/>
                      <a:pt x="80125" y="35228"/>
                    </a:cubicBezTo>
                    <a:cubicBezTo>
                      <a:pt x="80125" y="27629"/>
                      <a:pt x="76672" y="22794"/>
                      <a:pt x="70455" y="21413"/>
                    </a:cubicBezTo>
                    <a:cubicBezTo>
                      <a:pt x="69074" y="20031"/>
                      <a:pt x="60785" y="19341"/>
                      <a:pt x="53877" y="19341"/>
                    </a:cubicBezTo>
                    <a:cubicBezTo>
                      <a:pt x="44207" y="19341"/>
                      <a:pt x="37300" y="20031"/>
                      <a:pt x="34537" y="20722"/>
                    </a:cubicBezTo>
                    <a:close/>
                    <a:moveTo>
                      <a:pt x="34537" y="69764"/>
                    </a:moveTo>
                    <a:cubicBezTo>
                      <a:pt x="29702" y="71837"/>
                      <a:pt x="26939" y="75981"/>
                      <a:pt x="26939" y="82888"/>
                    </a:cubicBezTo>
                    <a:cubicBezTo>
                      <a:pt x="26939" y="90486"/>
                      <a:pt x="29702" y="95322"/>
                      <a:pt x="35228" y="96703"/>
                    </a:cubicBezTo>
                    <a:cubicBezTo>
                      <a:pt x="37300" y="97394"/>
                      <a:pt x="37300" y="97394"/>
                      <a:pt x="53877" y="98085"/>
                    </a:cubicBezTo>
                    <a:cubicBezTo>
                      <a:pt x="71146" y="97394"/>
                      <a:pt x="71146" y="97394"/>
                      <a:pt x="73909" y="96703"/>
                    </a:cubicBezTo>
                    <a:cubicBezTo>
                      <a:pt x="78744" y="94631"/>
                      <a:pt x="80816" y="90486"/>
                      <a:pt x="80816" y="83579"/>
                    </a:cubicBezTo>
                    <a:cubicBezTo>
                      <a:pt x="80816" y="75981"/>
                      <a:pt x="78053" y="71146"/>
                      <a:pt x="71146" y="69074"/>
                    </a:cubicBezTo>
                    <a:cubicBezTo>
                      <a:pt x="69074" y="68383"/>
                      <a:pt x="60785" y="67692"/>
                      <a:pt x="53877" y="67692"/>
                    </a:cubicBezTo>
                    <a:cubicBezTo>
                      <a:pt x="44207" y="67692"/>
                      <a:pt x="37300" y="68383"/>
                      <a:pt x="34537" y="69764"/>
                    </a:cubicBezTo>
                    <a:close/>
                  </a:path>
                </a:pathLst>
              </a:custGeom>
              <a:solidFill>
                <a:schemeClr val="bg1"/>
              </a:solidFill>
              <a:ln w="68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76" name="圖形 97">
              <a:extLst>
                <a:ext uri="{FF2B5EF4-FFF2-40B4-BE49-F238E27FC236}">
                  <a16:creationId xmlns:a16="http://schemas.microsoft.com/office/drawing/2014/main" id="{F2709710-24EC-41A3-B142-A256BB265585}"/>
                </a:ext>
              </a:extLst>
            </p:cNvPr>
            <p:cNvGrpSpPr/>
            <p:nvPr/>
          </p:nvGrpSpPr>
          <p:grpSpPr>
            <a:xfrm>
              <a:off x="444264" y="3685697"/>
              <a:ext cx="643016" cy="253548"/>
              <a:chOff x="2440797" y="4125557"/>
              <a:chExt cx="741200" cy="292263"/>
            </a:xfrm>
            <a:solidFill>
              <a:schemeClr val="bg1"/>
            </a:solidFill>
            <a:effectLst>
              <a:outerShdw blurRad="279400" dist="177800" dir="7980000" algn="t" rotWithShape="0">
                <a:prstClr val="black">
                  <a:alpha val="19000"/>
                </a:prstClr>
              </a:outerShdw>
            </a:effectLst>
          </p:grpSpPr>
          <p:sp>
            <p:nvSpPr>
              <p:cNvPr id="178" name="手繪多邊形: 圖案 177">
                <a:extLst>
                  <a:ext uri="{FF2B5EF4-FFF2-40B4-BE49-F238E27FC236}">
                    <a16:creationId xmlns:a16="http://schemas.microsoft.com/office/drawing/2014/main" id="{1439030A-F9ED-4C0F-9666-D479097BF6B5}"/>
                  </a:ext>
                </a:extLst>
              </p:cNvPr>
              <p:cNvSpPr/>
              <p:nvPr/>
            </p:nvSpPr>
            <p:spPr>
              <a:xfrm>
                <a:off x="2440797" y="4125557"/>
                <a:ext cx="292263" cy="292263"/>
              </a:xfrm>
              <a:custGeom>
                <a:avLst/>
                <a:gdLst>
                  <a:gd name="connsiteX0" fmla="*/ 132661 w 292263"/>
                  <a:gd name="connsiteY0" fmla="*/ 145400 h 292263"/>
                  <a:gd name="connsiteX1" fmla="*/ 158578 w 292263"/>
                  <a:gd name="connsiteY1" fmla="*/ 145400 h 292263"/>
                  <a:gd name="connsiteX2" fmla="*/ 158578 w 292263"/>
                  <a:gd name="connsiteY2" fmla="*/ 118897 h 292263"/>
                  <a:gd name="connsiteX3" fmla="*/ 132661 w 292263"/>
                  <a:gd name="connsiteY3" fmla="*/ 118897 h 292263"/>
                  <a:gd name="connsiteX4" fmla="*/ 132661 w 292263"/>
                  <a:gd name="connsiteY4" fmla="*/ 145400 h 292263"/>
                  <a:gd name="connsiteX5" fmla="*/ 207191 w 292263"/>
                  <a:gd name="connsiteY5" fmla="*/ 169706 h 292263"/>
                  <a:gd name="connsiteX6" fmla="*/ 182884 w 292263"/>
                  <a:gd name="connsiteY6" fmla="*/ 169706 h 292263"/>
                  <a:gd name="connsiteX7" fmla="*/ 182884 w 292263"/>
                  <a:gd name="connsiteY7" fmla="*/ 194012 h 292263"/>
                  <a:gd name="connsiteX8" fmla="*/ 207191 w 292263"/>
                  <a:gd name="connsiteY8" fmla="*/ 218319 h 292263"/>
                  <a:gd name="connsiteX9" fmla="*/ 231497 w 292263"/>
                  <a:gd name="connsiteY9" fmla="*/ 194012 h 292263"/>
                  <a:gd name="connsiteX10" fmla="*/ 207191 w 292263"/>
                  <a:gd name="connsiteY10" fmla="*/ 169706 h 292263"/>
                  <a:gd name="connsiteX11" fmla="*/ 59888 w 292263"/>
                  <a:gd name="connsiteY11" fmla="*/ 194012 h 292263"/>
                  <a:gd name="connsiteX12" fmla="*/ 84194 w 292263"/>
                  <a:gd name="connsiteY12" fmla="*/ 218319 h 292263"/>
                  <a:gd name="connsiteX13" fmla="*/ 108501 w 292263"/>
                  <a:gd name="connsiteY13" fmla="*/ 194012 h 292263"/>
                  <a:gd name="connsiteX14" fmla="*/ 108501 w 292263"/>
                  <a:gd name="connsiteY14" fmla="*/ 169706 h 292263"/>
                  <a:gd name="connsiteX15" fmla="*/ 84194 w 292263"/>
                  <a:gd name="connsiteY15" fmla="*/ 169706 h 292263"/>
                  <a:gd name="connsiteX16" fmla="*/ 59888 w 292263"/>
                  <a:gd name="connsiteY16" fmla="*/ 194012 h 292263"/>
                  <a:gd name="connsiteX17" fmla="*/ 146132 w 292263"/>
                  <a:gd name="connsiteY17" fmla="*/ 0 h 292263"/>
                  <a:gd name="connsiteX18" fmla="*/ 0 w 292263"/>
                  <a:gd name="connsiteY18" fmla="*/ 146132 h 292263"/>
                  <a:gd name="connsiteX19" fmla="*/ 146132 w 292263"/>
                  <a:gd name="connsiteY19" fmla="*/ 292263 h 292263"/>
                  <a:gd name="connsiteX20" fmla="*/ 292263 w 292263"/>
                  <a:gd name="connsiteY20" fmla="*/ 146132 h 292263"/>
                  <a:gd name="connsiteX21" fmla="*/ 146132 w 292263"/>
                  <a:gd name="connsiteY21" fmla="*/ 0 h 292263"/>
                  <a:gd name="connsiteX22" fmla="*/ 207191 w 292263"/>
                  <a:gd name="connsiteY22" fmla="*/ 242479 h 292263"/>
                  <a:gd name="connsiteX23" fmla="*/ 158724 w 292263"/>
                  <a:gd name="connsiteY23" fmla="*/ 193866 h 292263"/>
                  <a:gd name="connsiteX24" fmla="*/ 158724 w 292263"/>
                  <a:gd name="connsiteY24" fmla="*/ 169560 h 292263"/>
                  <a:gd name="connsiteX25" fmla="*/ 132661 w 292263"/>
                  <a:gd name="connsiteY25" fmla="*/ 169560 h 292263"/>
                  <a:gd name="connsiteX26" fmla="*/ 132661 w 292263"/>
                  <a:gd name="connsiteY26" fmla="*/ 193866 h 292263"/>
                  <a:gd name="connsiteX27" fmla="*/ 84194 w 292263"/>
                  <a:gd name="connsiteY27" fmla="*/ 242479 h 292263"/>
                  <a:gd name="connsiteX28" fmla="*/ 35728 w 292263"/>
                  <a:gd name="connsiteY28" fmla="*/ 193866 h 292263"/>
                  <a:gd name="connsiteX29" fmla="*/ 84194 w 292263"/>
                  <a:gd name="connsiteY29" fmla="*/ 145253 h 292263"/>
                  <a:gd name="connsiteX30" fmla="*/ 108354 w 292263"/>
                  <a:gd name="connsiteY30" fmla="*/ 145253 h 292263"/>
                  <a:gd name="connsiteX31" fmla="*/ 108354 w 292263"/>
                  <a:gd name="connsiteY31" fmla="*/ 118897 h 292263"/>
                  <a:gd name="connsiteX32" fmla="*/ 42902 w 292263"/>
                  <a:gd name="connsiteY32" fmla="*/ 118897 h 292263"/>
                  <a:gd name="connsiteX33" fmla="*/ 42902 w 292263"/>
                  <a:gd name="connsiteY33" fmla="*/ 92247 h 292263"/>
                  <a:gd name="connsiteX34" fmla="*/ 108354 w 292263"/>
                  <a:gd name="connsiteY34" fmla="*/ 92247 h 292263"/>
                  <a:gd name="connsiteX35" fmla="*/ 108354 w 292263"/>
                  <a:gd name="connsiteY35" fmla="*/ 32946 h 292263"/>
                  <a:gd name="connsiteX36" fmla="*/ 132661 w 292263"/>
                  <a:gd name="connsiteY36" fmla="*/ 32946 h 292263"/>
                  <a:gd name="connsiteX37" fmla="*/ 132661 w 292263"/>
                  <a:gd name="connsiteY37" fmla="*/ 92247 h 292263"/>
                  <a:gd name="connsiteX38" fmla="*/ 158578 w 292263"/>
                  <a:gd name="connsiteY38" fmla="*/ 92247 h 292263"/>
                  <a:gd name="connsiteX39" fmla="*/ 158578 w 292263"/>
                  <a:gd name="connsiteY39" fmla="*/ 32946 h 292263"/>
                  <a:gd name="connsiteX40" fmla="*/ 182884 w 292263"/>
                  <a:gd name="connsiteY40" fmla="*/ 32946 h 292263"/>
                  <a:gd name="connsiteX41" fmla="*/ 182884 w 292263"/>
                  <a:gd name="connsiteY41" fmla="*/ 92247 h 292263"/>
                  <a:gd name="connsiteX42" fmla="*/ 186838 w 292263"/>
                  <a:gd name="connsiteY42" fmla="*/ 92247 h 292263"/>
                  <a:gd name="connsiteX43" fmla="*/ 248922 w 292263"/>
                  <a:gd name="connsiteY43" fmla="*/ 92247 h 292263"/>
                  <a:gd name="connsiteX44" fmla="*/ 248922 w 292263"/>
                  <a:gd name="connsiteY44" fmla="*/ 118750 h 292263"/>
                  <a:gd name="connsiteX45" fmla="*/ 186838 w 292263"/>
                  <a:gd name="connsiteY45" fmla="*/ 118750 h 292263"/>
                  <a:gd name="connsiteX46" fmla="*/ 182884 w 292263"/>
                  <a:gd name="connsiteY46" fmla="*/ 118750 h 292263"/>
                  <a:gd name="connsiteX47" fmla="*/ 182884 w 292263"/>
                  <a:gd name="connsiteY47" fmla="*/ 145253 h 292263"/>
                  <a:gd name="connsiteX48" fmla="*/ 207191 w 292263"/>
                  <a:gd name="connsiteY48" fmla="*/ 145253 h 292263"/>
                  <a:gd name="connsiteX49" fmla="*/ 255657 w 292263"/>
                  <a:gd name="connsiteY49" fmla="*/ 193866 h 292263"/>
                  <a:gd name="connsiteX50" fmla="*/ 207191 w 292263"/>
                  <a:gd name="connsiteY50" fmla="*/ 242479 h 292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292263" h="292263">
                    <a:moveTo>
                      <a:pt x="132661" y="145400"/>
                    </a:moveTo>
                    <a:lnTo>
                      <a:pt x="158578" y="145400"/>
                    </a:lnTo>
                    <a:lnTo>
                      <a:pt x="158578" y="118897"/>
                    </a:lnTo>
                    <a:lnTo>
                      <a:pt x="132661" y="118897"/>
                    </a:lnTo>
                    <a:lnTo>
                      <a:pt x="132661" y="145400"/>
                    </a:lnTo>
                    <a:close/>
                    <a:moveTo>
                      <a:pt x="207191" y="169706"/>
                    </a:moveTo>
                    <a:lnTo>
                      <a:pt x="182884" y="169706"/>
                    </a:lnTo>
                    <a:lnTo>
                      <a:pt x="182884" y="194012"/>
                    </a:lnTo>
                    <a:cubicBezTo>
                      <a:pt x="182884" y="207484"/>
                      <a:pt x="193720" y="218319"/>
                      <a:pt x="207191" y="218319"/>
                    </a:cubicBezTo>
                    <a:cubicBezTo>
                      <a:pt x="220515" y="218319"/>
                      <a:pt x="231497" y="207484"/>
                      <a:pt x="231497" y="194012"/>
                    </a:cubicBezTo>
                    <a:cubicBezTo>
                      <a:pt x="231351" y="180541"/>
                      <a:pt x="220515" y="169706"/>
                      <a:pt x="207191" y="169706"/>
                    </a:cubicBezTo>
                    <a:moveTo>
                      <a:pt x="59888" y="194012"/>
                    </a:moveTo>
                    <a:cubicBezTo>
                      <a:pt x="59888" y="207484"/>
                      <a:pt x="70723" y="218319"/>
                      <a:pt x="84194" y="218319"/>
                    </a:cubicBezTo>
                    <a:cubicBezTo>
                      <a:pt x="97519" y="218319"/>
                      <a:pt x="108501" y="207484"/>
                      <a:pt x="108501" y="194012"/>
                    </a:cubicBezTo>
                    <a:lnTo>
                      <a:pt x="108501" y="169706"/>
                    </a:lnTo>
                    <a:lnTo>
                      <a:pt x="84194" y="169706"/>
                    </a:lnTo>
                    <a:cubicBezTo>
                      <a:pt x="70723" y="169706"/>
                      <a:pt x="59888" y="180541"/>
                      <a:pt x="59888" y="194012"/>
                    </a:cubicBezTo>
                    <a:moveTo>
                      <a:pt x="146132" y="0"/>
                    </a:moveTo>
                    <a:cubicBezTo>
                      <a:pt x="65452" y="0"/>
                      <a:pt x="0" y="65452"/>
                      <a:pt x="0" y="146132"/>
                    </a:cubicBezTo>
                    <a:cubicBezTo>
                      <a:pt x="0" y="226812"/>
                      <a:pt x="65452" y="292263"/>
                      <a:pt x="146132" y="292263"/>
                    </a:cubicBezTo>
                    <a:cubicBezTo>
                      <a:pt x="226812" y="292263"/>
                      <a:pt x="292263" y="226812"/>
                      <a:pt x="292263" y="146132"/>
                    </a:cubicBezTo>
                    <a:cubicBezTo>
                      <a:pt x="292263" y="65452"/>
                      <a:pt x="226958" y="0"/>
                      <a:pt x="146132" y="0"/>
                    </a:cubicBezTo>
                    <a:moveTo>
                      <a:pt x="207191" y="242479"/>
                    </a:moveTo>
                    <a:cubicBezTo>
                      <a:pt x="180395" y="242479"/>
                      <a:pt x="158724" y="220662"/>
                      <a:pt x="158724" y="193866"/>
                    </a:cubicBezTo>
                    <a:lnTo>
                      <a:pt x="158724" y="169560"/>
                    </a:lnTo>
                    <a:lnTo>
                      <a:pt x="132661" y="169560"/>
                    </a:lnTo>
                    <a:lnTo>
                      <a:pt x="132661" y="193866"/>
                    </a:lnTo>
                    <a:cubicBezTo>
                      <a:pt x="132661" y="220662"/>
                      <a:pt x="110990" y="242479"/>
                      <a:pt x="84194" y="242479"/>
                    </a:cubicBezTo>
                    <a:cubicBezTo>
                      <a:pt x="57398" y="242479"/>
                      <a:pt x="35728" y="220662"/>
                      <a:pt x="35728" y="193866"/>
                    </a:cubicBezTo>
                    <a:cubicBezTo>
                      <a:pt x="35728" y="167070"/>
                      <a:pt x="57398" y="145253"/>
                      <a:pt x="84194" y="145253"/>
                    </a:cubicBezTo>
                    <a:lnTo>
                      <a:pt x="108354" y="145253"/>
                    </a:lnTo>
                    <a:lnTo>
                      <a:pt x="108354" y="118897"/>
                    </a:lnTo>
                    <a:lnTo>
                      <a:pt x="42902" y="118897"/>
                    </a:lnTo>
                    <a:lnTo>
                      <a:pt x="42902" y="92247"/>
                    </a:lnTo>
                    <a:lnTo>
                      <a:pt x="108354" y="92247"/>
                    </a:lnTo>
                    <a:lnTo>
                      <a:pt x="108354" y="32946"/>
                    </a:lnTo>
                    <a:lnTo>
                      <a:pt x="132661" y="32946"/>
                    </a:lnTo>
                    <a:lnTo>
                      <a:pt x="132661" y="92247"/>
                    </a:lnTo>
                    <a:lnTo>
                      <a:pt x="158578" y="92247"/>
                    </a:lnTo>
                    <a:lnTo>
                      <a:pt x="158578" y="32946"/>
                    </a:lnTo>
                    <a:lnTo>
                      <a:pt x="182884" y="32946"/>
                    </a:lnTo>
                    <a:lnTo>
                      <a:pt x="182884" y="92247"/>
                    </a:lnTo>
                    <a:lnTo>
                      <a:pt x="186838" y="92247"/>
                    </a:lnTo>
                    <a:lnTo>
                      <a:pt x="248922" y="92247"/>
                    </a:lnTo>
                    <a:lnTo>
                      <a:pt x="248922" y="118750"/>
                    </a:lnTo>
                    <a:lnTo>
                      <a:pt x="186838" y="118750"/>
                    </a:lnTo>
                    <a:lnTo>
                      <a:pt x="182884" y="118750"/>
                    </a:lnTo>
                    <a:lnTo>
                      <a:pt x="182884" y="145253"/>
                    </a:lnTo>
                    <a:lnTo>
                      <a:pt x="207191" y="145253"/>
                    </a:lnTo>
                    <a:cubicBezTo>
                      <a:pt x="233986" y="145253"/>
                      <a:pt x="255657" y="166924"/>
                      <a:pt x="255657" y="193866"/>
                    </a:cubicBezTo>
                    <a:cubicBezTo>
                      <a:pt x="255657" y="220808"/>
                      <a:pt x="233986" y="242479"/>
                      <a:pt x="207191" y="242479"/>
                    </a:cubicBezTo>
                  </a:path>
                </a:pathLst>
              </a:custGeom>
              <a:grpFill/>
              <a:ln w="14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79" name="手繪多邊形: 圖案 178">
                <a:extLst>
                  <a:ext uri="{FF2B5EF4-FFF2-40B4-BE49-F238E27FC236}">
                    <a16:creationId xmlns:a16="http://schemas.microsoft.com/office/drawing/2014/main" id="{B4E6F57D-A606-42ED-BE0C-7E143EF0A4B0}"/>
                  </a:ext>
                </a:extLst>
              </p:cNvPr>
              <p:cNvSpPr/>
              <p:nvPr/>
            </p:nvSpPr>
            <p:spPr>
              <a:xfrm>
                <a:off x="2804808" y="4185737"/>
                <a:ext cx="377189" cy="176587"/>
              </a:xfrm>
              <a:custGeom>
                <a:avLst/>
                <a:gdLst>
                  <a:gd name="connsiteX0" fmla="*/ 126218 w 377189"/>
                  <a:gd name="connsiteY0" fmla="*/ 0 h 176587"/>
                  <a:gd name="connsiteX1" fmla="*/ 98251 w 377189"/>
                  <a:gd name="connsiteY1" fmla="*/ 0 h 176587"/>
                  <a:gd name="connsiteX2" fmla="*/ 98251 w 377189"/>
                  <a:gd name="connsiteY2" fmla="*/ 174099 h 176587"/>
                  <a:gd name="connsiteX3" fmla="*/ 165460 w 377189"/>
                  <a:gd name="connsiteY3" fmla="*/ 174099 h 176587"/>
                  <a:gd name="connsiteX4" fmla="*/ 177174 w 377189"/>
                  <a:gd name="connsiteY4" fmla="*/ 153014 h 176587"/>
                  <a:gd name="connsiteX5" fmla="*/ 126218 w 377189"/>
                  <a:gd name="connsiteY5" fmla="*/ 153014 h 176587"/>
                  <a:gd name="connsiteX6" fmla="*/ 126218 w 377189"/>
                  <a:gd name="connsiteY6" fmla="*/ 0 h 176587"/>
                  <a:gd name="connsiteX7" fmla="*/ 42610 w 377189"/>
                  <a:gd name="connsiteY7" fmla="*/ 72919 h 176587"/>
                  <a:gd name="connsiteX8" fmla="*/ 18449 w 377189"/>
                  <a:gd name="connsiteY8" fmla="*/ 72919 h 176587"/>
                  <a:gd name="connsiteX9" fmla="*/ 2782 w 377189"/>
                  <a:gd name="connsiteY9" fmla="*/ 137346 h 176587"/>
                  <a:gd name="connsiteX10" fmla="*/ 26942 w 377189"/>
                  <a:gd name="connsiteY10" fmla="*/ 137346 h 176587"/>
                  <a:gd name="connsiteX11" fmla="*/ 42610 w 377189"/>
                  <a:gd name="connsiteY11" fmla="*/ 72919 h 176587"/>
                  <a:gd name="connsiteX12" fmla="*/ 42610 w 377189"/>
                  <a:gd name="connsiteY12" fmla="*/ 62816 h 176587"/>
                  <a:gd name="connsiteX13" fmla="*/ 26942 w 377189"/>
                  <a:gd name="connsiteY13" fmla="*/ 11860 h 176587"/>
                  <a:gd name="connsiteX14" fmla="*/ 2782 w 377189"/>
                  <a:gd name="connsiteY14" fmla="*/ 11860 h 176587"/>
                  <a:gd name="connsiteX15" fmla="*/ 18449 w 377189"/>
                  <a:gd name="connsiteY15" fmla="*/ 62816 h 176587"/>
                  <a:gd name="connsiteX16" fmla="*/ 42610 w 377189"/>
                  <a:gd name="connsiteY16" fmla="*/ 62816 h 176587"/>
                  <a:gd name="connsiteX17" fmla="*/ 172488 w 377189"/>
                  <a:gd name="connsiteY17" fmla="*/ 11860 h 176587"/>
                  <a:gd name="connsiteX18" fmla="*/ 148474 w 377189"/>
                  <a:gd name="connsiteY18" fmla="*/ 11860 h 176587"/>
                  <a:gd name="connsiteX19" fmla="*/ 132807 w 377189"/>
                  <a:gd name="connsiteY19" fmla="*/ 62816 h 176587"/>
                  <a:gd name="connsiteX20" fmla="*/ 156967 w 377189"/>
                  <a:gd name="connsiteY20" fmla="*/ 62816 h 176587"/>
                  <a:gd name="connsiteX21" fmla="*/ 172488 w 377189"/>
                  <a:gd name="connsiteY21" fmla="*/ 11860 h 176587"/>
                  <a:gd name="connsiteX22" fmla="*/ 50956 w 377189"/>
                  <a:gd name="connsiteY22" fmla="*/ 133393 h 176587"/>
                  <a:gd name="connsiteX23" fmla="*/ 0 w 377189"/>
                  <a:gd name="connsiteY23" fmla="*/ 176588 h 176587"/>
                  <a:gd name="connsiteX24" fmla="*/ 43781 w 377189"/>
                  <a:gd name="connsiteY24" fmla="*/ 176588 h 176587"/>
                  <a:gd name="connsiteX25" fmla="*/ 79069 w 377189"/>
                  <a:gd name="connsiteY25" fmla="*/ 145253 h 176587"/>
                  <a:gd name="connsiteX26" fmla="*/ 79069 w 377189"/>
                  <a:gd name="connsiteY26" fmla="*/ 0 h 176587"/>
                  <a:gd name="connsiteX27" fmla="*/ 51102 w 377189"/>
                  <a:gd name="connsiteY27" fmla="*/ 0 h 176587"/>
                  <a:gd name="connsiteX28" fmla="*/ 51102 w 377189"/>
                  <a:gd name="connsiteY28" fmla="*/ 133393 h 176587"/>
                  <a:gd name="connsiteX29" fmla="*/ 132807 w 377189"/>
                  <a:gd name="connsiteY29" fmla="*/ 72919 h 176587"/>
                  <a:gd name="connsiteX30" fmla="*/ 148474 w 377189"/>
                  <a:gd name="connsiteY30" fmla="*/ 137346 h 176587"/>
                  <a:gd name="connsiteX31" fmla="*/ 172634 w 377189"/>
                  <a:gd name="connsiteY31" fmla="*/ 137346 h 176587"/>
                  <a:gd name="connsiteX32" fmla="*/ 156967 w 377189"/>
                  <a:gd name="connsiteY32" fmla="*/ 72919 h 176587"/>
                  <a:gd name="connsiteX33" fmla="*/ 132807 w 377189"/>
                  <a:gd name="connsiteY33" fmla="*/ 72919 h 176587"/>
                  <a:gd name="connsiteX34" fmla="*/ 200162 w 377189"/>
                  <a:gd name="connsiteY34" fmla="*/ 168827 h 176587"/>
                  <a:gd name="connsiteX35" fmla="*/ 228129 w 377189"/>
                  <a:gd name="connsiteY35" fmla="*/ 168827 h 176587"/>
                  <a:gd name="connsiteX36" fmla="*/ 236036 w 377189"/>
                  <a:gd name="connsiteY36" fmla="*/ 82583 h 176587"/>
                  <a:gd name="connsiteX37" fmla="*/ 211876 w 377189"/>
                  <a:gd name="connsiteY37" fmla="*/ 82583 h 176587"/>
                  <a:gd name="connsiteX38" fmla="*/ 200162 w 377189"/>
                  <a:gd name="connsiteY38" fmla="*/ 168827 h 176587"/>
                  <a:gd name="connsiteX39" fmla="*/ 275278 w 377189"/>
                  <a:gd name="connsiteY39" fmla="*/ 74530 h 176587"/>
                  <a:gd name="connsiteX40" fmla="*/ 247311 w 377189"/>
                  <a:gd name="connsiteY40" fmla="*/ 74530 h 176587"/>
                  <a:gd name="connsiteX41" fmla="*/ 247311 w 377189"/>
                  <a:gd name="connsiteY41" fmla="*/ 176588 h 176587"/>
                  <a:gd name="connsiteX42" fmla="*/ 325795 w 377189"/>
                  <a:gd name="connsiteY42" fmla="*/ 176588 h 176587"/>
                  <a:gd name="connsiteX43" fmla="*/ 337509 w 377189"/>
                  <a:gd name="connsiteY43" fmla="*/ 157846 h 176587"/>
                  <a:gd name="connsiteX44" fmla="*/ 275278 w 377189"/>
                  <a:gd name="connsiteY44" fmla="*/ 157846 h 176587"/>
                  <a:gd name="connsiteX45" fmla="*/ 275278 w 377189"/>
                  <a:gd name="connsiteY45" fmla="*/ 74530 h 176587"/>
                  <a:gd name="connsiteX46" fmla="*/ 359619 w 377189"/>
                  <a:gd name="connsiteY46" fmla="*/ 79509 h 176587"/>
                  <a:gd name="connsiteX47" fmla="*/ 333555 w 377189"/>
                  <a:gd name="connsiteY47" fmla="*/ 78484 h 176587"/>
                  <a:gd name="connsiteX48" fmla="*/ 349222 w 377189"/>
                  <a:gd name="connsiteY48" fmla="*/ 168681 h 176587"/>
                  <a:gd name="connsiteX49" fmla="*/ 377190 w 377189"/>
                  <a:gd name="connsiteY49" fmla="*/ 168681 h 176587"/>
                  <a:gd name="connsiteX50" fmla="*/ 359619 w 377189"/>
                  <a:gd name="connsiteY50" fmla="*/ 79509 h 176587"/>
                  <a:gd name="connsiteX51" fmla="*/ 286553 w 377189"/>
                  <a:gd name="connsiteY51" fmla="*/ 62816 h 176587"/>
                  <a:gd name="connsiteX52" fmla="*/ 298267 w 377189"/>
                  <a:gd name="connsiteY52" fmla="*/ 141300 h 176587"/>
                  <a:gd name="connsiteX53" fmla="*/ 326234 w 377189"/>
                  <a:gd name="connsiteY53" fmla="*/ 141300 h 176587"/>
                  <a:gd name="connsiteX54" fmla="*/ 314520 w 377189"/>
                  <a:gd name="connsiteY54" fmla="*/ 62816 h 176587"/>
                  <a:gd name="connsiteX55" fmla="*/ 286553 w 377189"/>
                  <a:gd name="connsiteY55" fmla="*/ 62816 h 176587"/>
                  <a:gd name="connsiteX56" fmla="*/ 266346 w 377189"/>
                  <a:gd name="connsiteY56" fmla="*/ 54470 h 176587"/>
                  <a:gd name="connsiteX57" fmla="*/ 266346 w 377189"/>
                  <a:gd name="connsiteY57" fmla="*/ 34117 h 176587"/>
                  <a:gd name="connsiteX58" fmla="*/ 314959 w 377189"/>
                  <a:gd name="connsiteY58" fmla="*/ 34117 h 176587"/>
                  <a:gd name="connsiteX59" fmla="*/ 314959 w 377189"/>
                  <a:gd name="connsiteY59" fmla="*/ 54470 h 176587"/>
                  <a:gd name="connsiteX60" fmla="*/ 342926 w 377189"/>
                  <a:gd name="connsiteY60" fmla="*/ 54470 h 176587"/>
                  <a:gd name="connsiteX61" fmla="*/ 342926 w 377189"/>
                  <a:gd name="connsiteY61" fmla="*/ 34117 h 176587"/>
                  <a:gd name="connsiteX62" fmla="*/ 376750 w 377189"/>
                  <a:gd name="connsiteY62" fmla="*/ 34117 h 176587"/>
                  <a:gd name="connsiteX63" fmla="*/ 376750 w 377189"/>
                  <a:gd name="connsiteY63" fmla="*/ 15082 h 176587"/>
                  <a:gd name="connsiteX64" fmla="*/ 342926 w 377189"/>
                  <a:gd name="connsiteY64" fmla="*/ 15082 h 176587"/>
                  <a:gd name="connsiteX65" fmla="*/ 342926 w 377189"/>
                  <a:gd name="connsiteY65" fmla="*/ 0 h 176587"/>
                  <a:gd name="connsiteX66" fmla="*/ 314959 w 377189"/>
                  <a:gd name="connsiteY66" fmla="*/ 0 h 176587"/>
                  <a:gd name="connsiteX67" fmla="*/ 314959 w 377189"/>
                  <a:gd name="connsiteY67" fmla="*/ 15082 h 176587"/>
                  <a:gd name="connsiteX68" fmla="*/ 266346 w 377189"/>
                  <a:gd name="connsiteY68" fmla="*/ 15082 h 176587"/>
                  <a:gd name="connsiteX69" fmla="*/ 266346 w 377189"/>
                  <a:gd name="connsiteY69" fmla="*/ 0 h 176587"/>
                  <a:gd name="connsiteX70" fmla="*/ 240722 w 377189"/>
                  <a:gd name="connsiteY70" fmla="*/ 0 h 176587"/>
                  <a:gd name="connsiteX71" fmla="*/ 240722 w 377189"/>
                  <a:gd name="connsiteY71" fmla="*/ 15082 h 176587"/>
                  <a:gd name="connsiteX72" fmla="*/ 204116 w 377189"/>
                  <a:gd name="connsiteY72" fmla="*/ 15082 h 176587"/>
                  <a:gd name="connsiteX73" fmla="*/ 204116 w 377189"/>
                  <a:gd name="connsiteY73" fmla="*/ 34117 h 176587"/>
                  <a:gd name="connsiteX74" fmla="*/ 240868 w 377189"/>
                  <a:gd name="connsiteY74" fmla="*/ 34117 h 176587"/>
                  <a:gd name="connsiteX75" fmla="*/ 240868 w 377189"/>
                  <a:gd name="connsiteY75" fmla="*/ 54470 h 176587"/>
                  <a:gd name="connsiteX76" fmla="*/ 266346 w 377189"/>
                  <a:gd name="connsiteY76" fmla="*/ 54470 h 17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377189" h="176587">
                    <a:moveTo>
                      <a:pt x="126218" y="0"/>
                    </a:moveTo>
                    <a:lnTo>
                      <a:pt x="98251" y="0"/>
                    </a:lnTo>
                    <a:lnTo>
                      <a:pt x="98251" y="174099"/>
                    </a:lnTo>
                    <a:lnTo>
                      <a:pt x="165460" y="174099"/>
                    </a:lnTo>
                    <a:lnTo>
                      <a:pt x="177174" y="153014"/>
                    </a:lnTo>
                    <a:lnTo>
                      <a:pt x="126218" y="153014"/>
                    </a:lnTo>
                    <a:lnTo>
                      <a:pt x="126218" y="0"/>
                    </a:lnTo>
                    <a:close/>
                    <a:moveTo>
                      <a:pt x="42610" y="72919"/>
                    </a:moveTo>
                    <a:lnTo>
                      <a:pt x="18449" y="72919"/>
                    </a:lnTo>
                    <a:lnTo>
                      <a:pt x="2782" y="137346"/>
                    </a:lnTo>
                    <a:lnTo>
                      <a:pt x="26942" y="137346"/>
                    </a:lnTo>
                    <a:lnTo>
                      <a:pt x="42610" y="72919"/>
                    </a:lnTo>
                    <a:close/>
                    <a:moveTo>
                      <a:pt x="42610" y="62816"/>
                    </a:moveTo>
                    <a:lnTo>
                      <a:pt x="26942" y="11860"/>
                    </a:lnTo>
                    <a:lnTo>
                      <a:pt x="2782" y="11860"/>
                    </a:lnTo>
                    <a:lnTo>
                      <a:pt x="18449" y="62816"/>
                    </a:lnTo>
                    <a:lnTo>
                      <a:pt x="42610" y="62816"/>
                    </a:lnTo>
                    <a:close/>
                    <a:moveTo>
                      <a:pt x="172488" y="11860"/>
                    </a:moveTo>
                    <a:lnTo>
                      <a:pt x="148474" y="11860"/>
                    </a:lnTo>
                    <a:lnTo>
                      <a:pt x="132807" y="62816"/>
                    </a:lnTo>
                    <a:lnTo>
                      <a:pt x="156967" y="62816"/>
                    </a:lnTo>
                    <a:lnTo>
                      <a:pt x="172488" y="11860"/>
                    </a:lnTo>
                    <a:close/>
                    <a:moveTo>
                      <a:pt x="50956" y="133393"/>
                    </a:moveTo>
                    <a:lnTo>
                      <a:pt x="0" y="176588"/>
                    </a:lnTo>
                    <a:lnTo>
                      <a:pt x="43781" y="176588"/>
                    </a:lnTo>
                    <a:lnTo>
                      <a:pt x="79069" y="145253"/>
                    </a:lnTo>
                    <a:lnTo>
                      <a:pt x="79069" y="0"/>
                    </a:lnTo>
                    <a:lnTo>
                      <a:pt x="51102" y="0"/>
                    </a:lnTo>
                    <a:lnTo>
                      <a:pt x="51102" y="133393"/>
                    </a:lnTo>
                    <a:close/>
                    <a:moveTo>
                      <a:pt x="132807" y="72919"/>
                    </a:moveTo>
                    <a:lnTo>
                      <a:pt x="148474" y="137346"/>
                    </a:lnTo>
                    <a:lnTo>
                      <a:pt x="172634" y="137346"/>
                    </a:lnTo>
                    <a:lnTo>
                      <a:pt x="156967" y="72919"/>
                    </a:lnTo>
                    <a:lnTo>
                      <a:pt x="132807" y="72919"/>
                    </a:lnTo>
                    <a:close/>
                    <a:moveTo>
                      <a:pt x="200162" y="168827"/>
                    </a:moveTo>
                    <a:lnTo>
                      <a:pt x="228129" y="168827"/>
                    </a:lnTo>
                    <a:lnTo>
                      <a:pt x="236036" y="82583"/>
                    </a:lnTo>
                    <a:lnTo>
                      <a:pt x="211876" y="82583"/>
                    </a:lnTo>
                    <a:lnTo>
                      <a:pt x="200162" y="168827"/>
                    </a:lnTo>
                    <a:close/>
                    <a:moveTo>
                      <a:pt x="275278" y="74530"/>
                    </a:moveTo>
                    <a:lnTo>
                      <a:pt x="247311" y="74530"/>
                    </a:lnTo>
                    <a:lnTo>
                      <a:pt x="247311" y="176588"/>
                    </a:lnTo>
                    <a:lnTo>
                      <a:pt x="325795" y="176588"/>
                    </a:lnTo>
                    <a:lnTo>
                      <a:pt x="337509" y="157846"/>
                    </a:lnTo>
                    <a:lnTo>
                      <a:pt x="275278" y="157846"/>
                    </a:lnTo>
                    <a:lnTo>
                      <a:pt x="275278" y="74530"/>
                    </a:lnTo>
                    <a:close/>
                    <a:moveTo>
                      <a:pt x="359619" y="79509"/>
                    </a:moveTo>
                    <a:lnTo>
                      <a:pt x="333555" y="78484"/>
                    </a:lnTo>
                    <a:lnTo>
                      <a:pt x="349222" y="168681"/>
                    </a:lnTo>
                    <a:lnTo>
                      <a:pt x="377190" y="168681"/>
                    </a:lnTo>
                    <a:lnTo>
                      <a:pt x="359619" y="79509"/>
                    </a:lnTo>
                    <a:close/>
                    <a:moveTo>
                      <a:pt x="286553" y="62816"/>
                    </a:moveTo>
                    <a:lnTo>
                      <a:pt x="298267" y="141300"/>
                    </a:lnTo>
                    <a:lnTo>
                      <a:pt x="326234" y="141300"/>
                    </a:lnTo>
                    <a:lnTo>
                      <a:pt x="314520" y="62816"/>
                    </a:lnTo>
                    <a:lnTo>
                      <a:pt x="286553" y="62816"/>
                    </a:lnTo>
                    <a:close/>
                    <a:moveTo>
                      <a:pt x="266346" y="54470"/>
                    </a:moveTo>
                    <a:lnTo>
                      <a:pt x="266346" y="34117"/>
                    </a:lnTo>
                    <a:lnTo>
                      <a:pt x="314959" y="34117"/>
                    </a:lnTo>
                    <a:lnTo>
                      <a:pt x="314959" y="54470"/>
                    </a:lnTo>
                    <a:lnTo>
                      <a:pt x="342926" y="54470"/>
                    </a:lnTo>
                    <a:lnTo>
                      <a:pt x="342926" y="34117"/>
                    </a:lnTo>
                    <a:lnTo>
                      <a:pt x="376750" y="34117"/>
                    </a:lnTo>
                    <a:lnTo>
                      <a:pt x="376750" y="15082"/>
                    </a:lnTo>
                    <a:lnTo>
                      <a:pt x="342926" y="15082"/>
                    </a:lnTo>
                    <a:lnTo>
                      <a:pt x="342926" y="0"/>
                    </a:lnTo>
                    <a:lnTo>
                      <a:pt x="314959" y="0"/>
                    </a:lnTo>
                    <a:lnTo>
                      <a:pt x="314959" y="15082"/>
                    </a:lnTo>
                    <a:lnTo>
                      <a:pt x="266346" y="15082"/>
                    </a:lnTo>
                    <a:lnTo>
                      <a:pt x="266346" y="0"/>
                    </a:lnTo>
                    <a:lnTo>
                      <a:pt x="240722" y="0"/>
                    </a:lnTo>
                    <a:lnTo>
                      <a:pt x="240722" y="15082"/>
                    </a:lnTo>
                    <a:lnTo>
                      <a:pt x="204116" y="15082"/>
                    </a:lnTo>
                    <a:lnTo>
                      <a:pt x="204116" y="34117"/>
                    </a:lnTo>
                    <a:lnTo>
                      <a:pt x="240868" y="34117"/>
                    </a:lnTo>
                    <a:lnTo>
                      <a:pt x="240868" y="54470"/>
                    </a:lnTo>
                    <a:lnTo>
                      <a:pt x="266346" y="54470"/>
                    </a:lnTo>
                    <a:close/>
                  </a:path>
                </a:pathLst>
              </a:custGeom>
              <a:grpFill/>
              <a:ln w="14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pic>
          <p:nvPicPr>
            <p:cNvPr id="177" name="圖形 176">
              <a:extLst>
                <a:ext uri="{FF2B5EF4-FFF2-40B4-BE49-F238E27FC236}">
                  <a16:creationId xmlns:a16="http://schemas.microsoft.com/office/drawing/2014/main" id="{F6D07080-FA17-45D4-87E7-985BA2DC7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79876" y="4149828"/>
              <a:ext cx="1290831" cy="160610"/>
            </a:xfrm>
            <a:prstGeom prst="rect">
              <a:avLst/>
            </a:prstGeom>
            <a:effectLst>
              <a:outerShdw blurRad="279400" dist="177800" dir="7980000" algn="ctr" rotWithShape="0">
                <a:srgbClr val="000000">
                  <a:alpha val="19000"/>
                </a:srgbClr>
              </a:outerShdw>
            </a:effectLst>
          </p:spPr>
        </p:pic>
      </p:grpSp>
      <p:pic>
        <p:nvPicPr>
          <p:cNvPr id="249" name="圖形 248">
            <a:extLst>
              <a:ext uri="{FF2B5EF4-FFF2-40B4-BE49-F238E27FC236}">
                <a16:creationId xmlns:a16="http://schemas.microsoft.com/office/drawing/2014/main" id="{CE4475F8-7927-4AD4-94E0-CCF9EC50C1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21959" y="3767005"/>
            <a:ext cx="152400" cy="381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16AB0408-884D-4882-9144-384D9EA3C6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8656" y="2471570"/>
            <a:ext cx="3688274" cy="34906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建築物, 室外, 天空 的圖片&#10;&#10;自動產生的描述">
            <a:extLst>
              <a:ext uri="{FF2B5EF4-FFF2-40B4-BE49-F238E27FC236}">
                <a16:creationId xmlns:a16="http://schemas.microsoft.com/office/drawing/2014/main" id="{372468C6-B588-2D4E-A3A5-7D9F2467D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6684"/>
            <a:ext cx="8878824" cy="2938487"/>
          </a:xfrm>
          <a:prstGeom prst="rect">
            <a:avLst/>
          </a:prstGeom>
        </p:spPr>
      </p:pic>
      <p:grpSp>
        <p:nvGrpSpPr>
          <p:cNvPr id="18" name="群組 17">
            <a:extLst>
              <a:ext uri="{FF2B5EF4-FFF2-40B4-BE49-F238E27FC236}">
                <a16:creationId xmlns:a16="http://schemas.microsoft.com/office/drawing/2014/main" id="{787D402B-5133-4073-BAF6-9B49964A607D}"/>
              </a:ext>
            </a:extLst>
          </p:cNvPr>
          <p:cNvGrpSpPr/>
          <p:nvPr/>
        </p:nvGrpSpPr>
        <p:grpSpPr>
          <a:xfrm>
            <a:off x="3259706" y="2518181"/>
            <a:ext cx="6965950" cy="2116016"/>
            <a:chOff x="5931602" y="1611708"/>
            <a:chExt cx="4307317" cy="4977898"/>
          </a:xfrm>
        </p:grpSpPr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D57C15B0-233D-4E2F-93C6-0A1931FA434B}"/>
                </a:ext>
              </a:extLst>
            </p:cNvPr>
            <p:cNvSpPr/>
            <p:nvPr/>
          </p:nvSpPr>
          <p:spPr>
            <a:xfrm>
              <a:off x="5931602" y="24286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9B23BCC0-204C-4F8D-86C6-C38375B19829}"/>
                </a:ext>
              </a:extLst>
            </p:cNvPr>
            <p:cNvSpPr/>
            <p:nvPr/>
          </p:nvSpPr>
          <p:spPr>
            <a:xfrm>
              <a:off x="6436781" y="1611708"/>
              <a:ext cx="2990951" cy="3517011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</p:grpSp>
      <p:sp>
        <p:nvSpPr>
          <p:cNvPr id="5" name="矩形 4" hidden="1">
            <a:extLst>
              <a:ext uri="{FF2B5EF4-FFF2-40B4-BE49-F238E27FC236}">
                <a16:creationId xmlns:a16="http://schemas.microsoft.com/office/drawing/2014/main" id="{887E4189-605A-474F-84B6-CC7688FBEE07}"/>
              </a:ext>
            </a:extLst>
          </p:cNvPr>
          <p:cNvSpPr/>
          <p:nvPr/>
        </p:nvSpPr>
        <p:spPr>
          <a:xfrm>
            <a:off x="2315967" y="1306902"/>
            <a:ext cx="6828033" cy="3836598"/>
          </a:xfrm>
          <a:prstGeom prst="rect">
            <a:avLst/>
          </a:prstGeom>
          <a:gradFill flip="none" rotWithShape="1">
            <a:gsLst>
              <a:gs pos="79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108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cs typeface="+mn-ea"/>
              <a:sym typeface="+mn-lt"/>
            </a:endParaRPr>
          </a:p>
        </p:txBody>
      </p:sp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BE738E76-7A0D-4BEA-B1EA-E9F1366E981D}"/>
              </a:ext>
            </a:extLst>
          </p:cNvPr>
          <p:cNvSpPr/>
          <p:nvPr/>
        </p:nvSpPr>
        <p:spPr>
          <a:xfrm>
            <a:off x="1692081" y="1306902"/>
            <a:ext cx="6985195" cy="38365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cs typeface="+mn-ea"/>
              <a:sym typeface="+mn-lt"/>
            </a:endParaRPr>
          </a:p>
        </p:txBody>
      </p:sp>
      <p:sp>
        <p:nvSpPr>
          <p:cNvPr id="21" name="圓角矩形 20" hidden="1">
            <a:extLst>
              <a:ext uri="{FF2B5EF4-FFF2-40B4-BE49-F238E27FC236}">
                <a16:creationId xmlns:a16="http://schemas.microsoft.com/office/drawing/2014/main" id="{4802B232-481B-904B-89DB-A81A24643BF3}"/>
              </a:ext>
            </a:extLst>
          </p:cNvPr>
          <p:cNvSpPr/>
          <p:nvPr/>
        </p:nvSpPr>
        <p:spPr>
          <a:xfrm>
            <a:off x="3917167" y="2116708"/>
            <a:ext cx="1350372" cy="1317095"/>
          </a:xfrm>
          <a:prstGeom prst="roundRect">
            <a:avLst>
              <a:gd name="adj" fmla="val 0"/>
            </a:avLst>
          </a:prstGeom>
          <a:solidFill>
            <a:srgbClr val="C50E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50"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ADA18BD-9767-0448-9D80-EDB2F6308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4331"/>
            <a:ext cx="9144000" cy="1033922"/>
          </a:xfrm>
        </p:spPr>
        <p:txBody>
          <a:bodyPr>
            <a:normAutofit/>
          </a:bodyPr>
          <a:lstStyle/>
          <a:p>
            <a:r>
              <a:rPr kumimoji="1" lang="en-US" altLang="zh-TW" sz="3200">
                <a:latin typeface="+mn-lt"/>
                <a:ea typeface="+mn-ea"/>
                <a:cs typeface="+mn-ea"/>
                <a:sym typeface="+mn-lt"/>
              </a:rPr>
              <a:t>Background and core technology of </a:t>
            </a:r>
            <a:r>
              <a:rPr kumimoji="1" lang="en-US" altLang="zh-TW" sz="3200" err="1">
                <a:latin typeface="+mn-lt"/>
                <a:ea typeface="+mn-ea"/>
                <a:cs typeface="+mn-ea"/>
                <a:sym typeface="+mn-lt"/>
              </a:rPr>
              <a:t>Zhaoxin</a:t>
            </a:r>
            <a:r>
              <a:rPr kumimoji="1" lang="en-US" altLang="zh-TW" sz="3200">
                <a:latin typeface="+mn-lt"/>
                <a:ea typeface="+mn-ea"/>
                <a:cs typeface="+mn-ea"/>
                <a:sym typeface="+mn-lt"/>
              </a:rPr>
              <a:t> CPU</a:t>
            </a:r>
            <a:endParaRPr kumimoji="1" lang="zh-TW" altLang="en-US" sz="32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F423991-836F-E742-A191-86F7EF489EBD}"/>
              </a:ext>
            </a:extLst>
          </p:cNvPr>
          <p:cNvSpPr txBox="1"/>
          <p:nvPr/>
        </p:nvSpPr>
        <p:spPr>
          <a:xfrm>
            <a:off x="2495681" y="1384366"/>
            <a:ext cx="1752600" cy="681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  <a:spcBef>
                <a:spcPts val="200"/>
              </a:spcBef>
            </a:pPr>
            <a:r>
              <a:rPr lang="en-US" altLang="zh-TW" sz="1800" b="1" err="1">
                <a:latin typeface="+mn-lt"/>
                <a:ea typeface="+mn-ea"/>
                <a:cs typeface="+mn-ea"/>
                <a:sym typeface="+mn-lt"/>
              </a:rPr>
              <a:t>Zhaoxin</a:t>
            </a:r>
            <a:r>
              <a:rPr lang="en-US" altLang="zh-TW" sz="1800" b="1">
                <a:latin typeface="+mn-lt"/>
                <a:ea typeface="+mn-ea"/>
                <a:cs typeface="+mn-ea"/>
                <a:sym typeface="+mn-lt"/>
              </a:rPr>
              <a:t> Inc.</a:t>
            </a:r>
          </a:p>
          <a:p>
            <a:pPr>
              <a:lnSpc>
                <a:spcPts val="1500"/>
              </a:lnSpc>
              <a:spcBef>
                <a:spcPts val="200"/>
              </a:spcBef>
            </a:pPr>
            <a:r>
              <a:rPr lang="en-US" altLang="zh-TW" sz="1100">
                <a:latin typeface="+mn-lt"/>
                <a:ea typeface="+mn-ea"/>
                <a:cs typeface="+mn-ea"/>
                <a:sym typeface="+mn-lt"/>
              </a:rPr>
              <a:t>Founded in 2013, based on technologies from VIA</a:t>
            </a:r>
            <a:endParaRPr kumimoji="1" lang="zh-TW" altLang="en-US" sz="11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EC210F1-AF0C-CD49-A1A8-C7F09517A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417" y="1503523"/>
            <a:ext cx="800320" cy="39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Logo&#10;&#10;Description automatically generated">
            <a:extLst>
              <a:ext uri="{FF2B5EF4-FFF2-40B4-BE49-F238E27FC236}">
                <a16:creationId xmlns:a16="http://schemas.microsoft.com/office/drawing/2014/main" id="{FD0A94B9-7962-A64D-89E6-AFCF2C007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550" y="1234340"/>
            <a:ext cx="2099865" cy="895605"/>
          </a:xfrm>
          <a:prstGeom prst="rect">
            <a:avLst/>
          </a:prstGeom>
        </p:spPr>
      </p:pic>
      <p:pic>
        <p:nvPicPr>
          <p:cNvPr id="22" name="圖片 6" descr="一張含有 電子用品, 電路 的圖片&#10;&#10;自動產生的描述">
            <a:extLst>
              <a:ext uri="{FF2B5EF4-FFF2-40B4-BE49-F238E27FC236}">
                <a16:creationId xmlns:a16="http://schemas.microsoft.com/office/drawing/2014/main" id="{C431EB9D-EAE1-A447-B57C-C715B8EE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3487" y="2919392"/>
            <a:ext cx="1801888" cy="1022643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24" name="圖片 4">
            <a:extLst>
              <a:ext uri="{FF2B5EF4-FFF2-40B4-BE49-F238E27FC236}">
                <a16:creationId xmlns:a16="http://schemas.microsoft.com/office/drawing/2014/main" id="{B2E82BB0-DD31-B446-BCC5-D326F487F9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0801" y="2868691"/>
            <a:ext cx="973086" cy="973086"/>
          </a:xfrm>
          <a:prstGeom prst="rect">
            <a:avLst/>
          </a:prstGeom>
          <a:effectLst>
            <a:outerShdw blurRad="431800" dist="368300" dir="5760000" sx="106000" sy="106000" algn="t" rotWithShape="0">
              <a:prstClr val="black">
                <a:alpha val="34000"/>
              </a:prstClr>
            </a:outerShdw>
          </a:effectLst>
        </p:spPr>
      </p:pic>
      <p:pic>
        <p:nvPicPr>
          <p:cNvPr id="25" name="圖片 4">
            <a:extLst>
              <a:ext uri="{FF2B5EF4-FFF2-40B4-BE49-F238E27FC236}">
                <a16:creationId xmlns:a16="http://schemas.microsoft.com/office/drawing/2014/main" id="{59CCF177-5654-9B44-973E-973FD824A5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9594" y="2868691"/>
            <a:ext cx="973086" cy="973086"/>
          </a:xfrm>
          <a:prstGeom prst="rect">
            <a:avLst/>
          </a:prstGeom>
          <a:effectLst>
            <a:outerShdw blurRad="431800" dist="368300" dir="5760000" sx="106000" sy="106000" algn="t" rotWithShape="0">
              <a:prstClr val="black">
                <a:alpha val="34000"/>
              </a:prstClr>
            </a:outerShdw>
          </a:effectLst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92A3339E-2273-0447-9C29-104C74519B6C}"/>
              </a:ext>
            </a:extLst>
          </p:cNvPr>
          <p:cNvSpPr txBox="1"/>
          <p:nvPr/>
        </p:nvSpPr>
        <p:spPr>
          <a:xfrm>
            <a:off x="3982801" y="2549459"/>
            <a:ext cx="1672830" cy="2846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>
                <a:solidFill>
                  <a:srgbClr val="D60000"/>
                </a:solidFill>
                <a:latin typeface="+mn-lt"/>
                <a:ea typeface="+mn-ea"/>
                <a:cs typeface="+mn-ea"/>
                <a:sym typeface="+mn-lt"/>
              </a:rPr>
              <a:t>CPU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79714FDB-A2D4-3F44-A412-D8092661BEEB}"/>
              </a:ext>
            </a:extLst>
          </p:cNvPr>
          <p:cNvSpPr txBox="1"/>
          <p:nvPr/>
        </p:nvSpPr>
        <p:spPr>
          <a:xfrm>
            <a:off x="5408415" y="2549459"/>
            <a:ext cx="1672830" cy="2846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rgbClr val="D60000"/>
                </a:solidFill>
                <a:latin typeface="+mn-lt"/>
                <a:ea typeface="+mn-ea"/>
                <a:cs typeface="+mn-ea"/>
                <a:sym typeface="+mn-lt"/>
              </a:rPr>
              <a:t>Chipset</a:t>
            </a:r>
            <a:endParaRPr lang="zh-TW" altLang="en-US" b="1">
              <a:solidFill>
                <a:srgbClr val="D6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3E4739C6-5903-AE47-902B-A20208D1810F}"/>
              </a:ext>
            </a:extLst>
          </p:cNvPr>
          <p:cNvSpPr txBox="1"/>
          <p:nvPr/>
        </p:nvSpPr>
        <p:spPr>
          <a:xfrm>
            <a:off x="7214138" y="2550365"/>
            <a:ext cx="1672830" cy="2846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rgbClr val="D60000"/>
                </a:solidFill>
                <a:latin typeface="+mn-lt"/>
                <a:ea typeface="+mn-ea"/>
                <a:cs typeface="+mn-ea"/>
                <a:sym typeface="+mn-lt"/>
              </a:rPr>
              <a:t>GPU</a:t>
            </a:r>
            <a:endParaRPr lang="zh-TW" altLang="en-US" b="1">
              <a:solidFill>
                <a:srgbClr val="D6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48913CF-CE4B-1A45-8830-E4171A9E92C6}"/>
              </a:ext>
            </a:extLst>
          </p:cNvPr>
          <p:cNvSpPr txBox="1"/>
          <p:nvPr/>
        </p:nvSpPr>
        <p:spPr>
          <a:xfrm>
            <a:off x="5223076" y="1286763"/>
            <a:ext cx="3697241" cy="842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  <a:spcBef>
                <a:spcPts val="600"/>
              </a:spcBef>
            </a:pPr>
            <a:r>
              <a:rPr kumimoji="1" lang="en-US" altLang="zh-TW" sz="1800" b="1">
                <a:latin typeface="+mn-lt"/>
                <a:ea typeface="+mn-ea"/>
                <a:cs typeface="+mn-ea"/>
                <a:sym typeface="+mn-lt"/>
              </a:rPr>
              <a:t>3 key technology</a:t>
            </a:r>
          </a:p>
          <a:p>
            <a:pPr>
              <a:lnSpc>
                <a:spcPts val="1800"/>
              </a:lnSpc>
              <a:spcBef>
                <a:spcPts val="600"/>
              </a:spcBef>
            </a:pPr>
            <a:r>
              <a:rPr kumimoji="1" lang="en-US" altLang="zh-TW" sz="1200" err="1">
                <a:latin typeface="+mn-lt"/>
                <a:ea typeface="+mn-ea"/>
                <a:cs typeface="+mn-ea"/>
                <a:sym typeface="+mn-lt"/>
              </a:rPr>
              <a:t>Zhaoxin</a:t>
            </a:r>
            <a:r>
              <a:rPr kumimoji="1" lang="en-US" altLang="zh-TW" sz="1200">
                <a:latin typeface="+mn-lt"/>
                <a:ea typeface="+mn-ea"/>
                <a:cs typeface="+mn-ea"/>
                <a:sym typeface="+mn-lt"/>
              </a:rPr>
              <a:t> has core CPU and chipset (South-bridge) technology, also integrated graphics chipset.</a:t>
            </a:r>
            <a:endParaRPr kumimoji="1" lang="zh-TW" altLang="en-US" sz="120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0599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 hidden="1">
            <a:extLst>
              <a:ext uri="{FF2B5EF4-FFF2-40B4-BE49-F238E27FC236}">
                <a16:creationId xmlns:a16="http://schemas.microsoft.com/office/drawing/2014/main" id="{887E4189-605A-474F-84B6-CC7688FBEE07}"/>
              </a:ext>
            </a:extLst>
          </p:cNvPr>
          <p:cNvSpPr/>
          <p:nvPr/>
        </p:nvSpPr>
        <p:spPr>
          <a:xfrm>
            <a:off x="2315967" y="1306902"/>
            <a:ext cx="6828033" cy="3836598"/>
          </a:xfrm>
          <a:prstGeom prst="rect">
            <a:avLst/>
          </a:prstGeom>
          <a:gradFill flip="none" rotWithShape="1">
            <a:gsLst>
              <a:gs pos="79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108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cs typeface="+mn-ea"/>
              <a:sym typeface="+mn-lt"/>
            </a:endParaRPr>
          </a:p>
        </p:txBody>
      </p:sp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BE738E76-7A0D-4BEA-B1EA-E9F1366E981D}"/>
              </a:ext>
            </a:extLst>
          </p:cNvPr>
          <p:cNvSpPr/>
          <p:nvPr/>
        </p:nvSpPr>
        <p:spPr>
          <a:xfrm>
            <a:off x="1692081" y="1306902"/>
            <a:ext cx="6985195" cy="38365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cs typeface="+mn-ea"/>
              <a:sym typeface="+mn-lt"/>
            </a:endParaRPr>
          </a:p>
        </p:txBody>
      </p:sp>
      <p:sp>
        <p:nvSpPr>
          <p:cNvPr id="21" name="圓角矩形 20" hidden="1">
            <a:extLst>
              <a:ext uri="{FF2B5EF4-FFF2-40B4-BE49-F238E27FC236}">
                <a16:creationId xmlns:a16="http://schemas.microsoft.com/office/drawing/2014/main" id="{4802B232-481B-904B-89DB-A81A24643BF3}"/>
              </a:ext>
            </a:extLst>
          </p:cNvPr>
          <p:cNvSpPr/>
          <p:nvPr/>
        </p:nvSpPr>
        <p:spPr>
          <a:xfrm>
            <a:off x="3917167" y="2116708"/>
            <a:ext cx="1350372" cy="1317095"/>
          </a:xfrm>
          <a:prstGeom prst="roundRect">
            <a:avLst>
              <a:gd name="adj" fmla="val 0"/>
            </a:avLst>
          </a:prstGeom>
          <a:solidFill>
            <a:srgbClr val="C50E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50"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ADA18BD-9767-0448-9D80-EDB2F6308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5281"/>
            <a:ext cx="9144000" cy="1033922"/>
          </a:xfrm>
        </p:spPr>
        <p:txBody>
          <a:bodyPr>
            <a:noAutofit/>
          </a:bodyPr>
          <a:lstStyle/>
          <a:p>
            <a:r>
              <a:rPr kumimoji="1" lang="en-US" altLang="zh-TW" sz="2400">
                <a:latin typeface="+mn-lt"/>
                <a:ea typeface="+mn-ea"/>
                <a:cs typeface="+mn-ea"/>
                <a:sym typeface="+mn-lt"/>
              </a:rPr>
              <a:t>Trusted by the PC industry leaders. Many business-oriented desktops and laptops based on </a:t>
            </a:r>
            <a:r>
              <a:rPr kumimoji="1" lang="en-US" altLang="zh-TW" sz="2400" err="1">
                <a:latin typeface="+mn-lt"/>
                <a:ea typeface="+mn-ea"/>
                <a:cs typeface="+mn-ea"/>
                <a:sym typeface="+mn-lt"/>
              </a:rPr>
              <a:t>Zhaoxin</a:t>
            </a:r>
            <a:r>
              <a:rPr kumimoji="1" lang="en-US" altLang="zh-TW" sz="2400">
                <a:latin typeface="+mn-lt"/>
                <a:ea typeface="+mn-ea"/>
                <a:cs typeface="+mn-ea"/>
                <a:sym typeface="+mn-lt"/>
              </a:rPr>
              <a:t> solutions.</a:t>
            </a:r>
            <a:endParaRPr kumimoji="1" lang="zh-TW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285319D-D58B-4D4F-A60C-761D09ACC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641" y="1653912"/>
            <a:ext cx="1646019" cy="423922"/>
          </a:xfrm>
          <a:prstGeom prst="rect">
            <a:avLst/>
          </a:prstGeom>
        </p:spPr>
      </p:pic>
      <p:pic>
        <p:nvPicPr>
          <p:cNvPr id="1032" name="Picture 8" descr="联想昭阳CF4620系列笔记本">
            <a:extLst>
              <a:ext uri="{FF2B5EF4-FFF2-40B4-BE49-F238E27FC236}">
                <a16:creationId xmlns:a16="http://schemas.microsoft.com/office/drawing/2014/main" id="{61E8DE94-681E-374B-B06A-4E8047C5B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365" y="3699286"/>
            <a:ext cx="1558556" cy="147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9A908B2-3EFF-FF47-941A-ED6C42469201}"/>
              </a:ext>
            </a:extLst>
          </p:cNvPr>
          <p:cNvSpPr txBox="1"/>
          <p:nvPr/>
        </p:nvSpPr>
        <p:spPr>
          <a:xfrm>
            <a:off x="1025235" y="3404753"/>
            <a:ext cx="18517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>
                <a:latin typeface="+mn-lt"/>
                <a:ea typeface="+mn-ea"/>
                <a:cs typeface="+mn-ea"/>
                <a:sym typeface="+mn-lt"/>
              </a:rPr>
              <a:t>Lenovo </a:t>
            </a:r>
            <a:r>
              <a:rPr lang="en" altLang="zh-TW" sz="1200" b="1">
                <a:latin typeface="+mn-lt"/>
                <a:ea typeface="+mn-ea"/>
                <a:cs typeface="+mn-ea"/>
                <a:sym typeface="+mn-lt"/>
              </a:rPr>
              <a:t>CF4620</a:t>
            </a:r>
            <a:r>
              <a:rPr lang="en-US" altLang="zh-TW" sz="1200" b="1">
                <a:latin typeface="+mn-lt"/>
                <a:ea typeface="+mn-ea"/>
                <a:cs typeface="+mn-ea"/>
                <a:sym typeface="+mn-lt"/>
              </a:rPr>
              <a:t> laptop</a:t>
            </a:r>
            <a:endParaRPr lang="zh-TW" altLang="en-US" sz="1200" b="1">
              <a:latin typeface="+mn-lt"/>
              <a:ea typeface="+mn-ea"/>
              <a:cs typeface="+mn-ea"/>
              <a:sym typeface="+mn-lt"/>
            </a:endParaRPr>
          </a:p>
          <a:p>
            <a:r>
              <a:rPr lang="en-US" altLang="zh-TW" sz="1000" err="1">
                <a:latin typeface="+mn-lt"/>
                <a:ea typeface="+mn-ea"/>
                <a:cs typeface="+mn-ea"/>
                <a:sym typeface="+mn-lt"/>
              </a:rPr>
              <a:t>Zhaoxin</a:t>
            </a:r>
            <a:r>
              <a:rPr lang="en-US" altLang="zh-TW" sz="10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" altLang="zh-TW" sz="1000">
                <a:latin typeface="+mn-lt"/>
                <a:ea typeface="+mn-ea"/>
                <a:cs typeface="+mn-ea"/>
                <a:sym typeface="+mn-lt"/>
              </a:rPr>
              <a:t>KX-6000 series CPU</a:t>
            </a:r>
            <a:endParaRPr lang="zh-TW" altLang="en-US" sz="10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034" name="Picture 10" descr="联想开天M630系列台式机">
            <a:extLst>
              <a:ext uri="{FF2B5EF4-FFF2-40B4-BE49-F238E27FC236}">
                <a16:creationId xmlns:a16="http://schemas.microsoft.com/office/drawing/2014/main" id="{BF18458D-997D-2F4F-A986-D0A7CEDC5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270" y="3704536"/>
            <a:ext cx="1558556" cy="147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1713173B-351E-CA43-9E7B-A1033029A81E}"/>
              </a:ext>
            </a:extLst>
          </p:cNvPr>
          <p:cNvSpPr txBox="1"/>
          <p:nvPr/>
        </p:nvSpPr>
        <p:spPr>
          <a:xfrm>
            <a:off x="3530845" y="3404754"/>
            <a:ext cx="18517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>
                <a:latin typeface="+mn-lt"/>
                <a:ea typeface="+mn-ea"/>
                <a:cs typeface="+mn-ea"/>
                <a:sym typeface="+mn-lt"/>
              </a:rPr>
              <a:t>Lenovo </a:t>
            </a:r>
            <a:r>
              <a:rPr lang="en" altLang="zh-TW" sz="1200" b="1">
                <a:latin typeface="+mn-lt"/>
                <a:ea typeface="+mn-ea"/>
                <a:cs typeface="+mn-ea"/>
                <a:sym typeface="+mn-lt"/>
              </a:rPr>
              <a:t>M630</a:t>
            </a:r>
            <a:r>
              <a:rPr lang="en-US" altLang="zh-TW" sz="1200" b="1">
                <a:latin typeface="+mn-lt"/>
                <a:ea typeface="+mn-ea"/>
                <a:cs typeface="+mn-ea"/>
                <a:sym typeface="+mn-lt"/>
              </a:rPr>
              <a:t> desktop</a:t>
            </a:r>
            <a:endParaRPr lang="zh-TW" altLang="en-US" sz="1200" b="1">
              <a:latin typeface="+mn-lt"/>
              <a:ea typeface="+mn-ea"/>
              <a:cs typeface="+mn-ea"/>
              <a:sym typeface="+mn-lt"/>
            </a:endParaRPr>
          </a:p>
          <a:p>
            <a:r>
              <a:rPr lang="en-US" altLang="zh-TW" sz="1000" err="1">
                <a:latin typeface="+mn-lt"/>
                <a:ea typeface="+mn-ea"/>
                <a:cs typeface="+mn-ea"/>
                <a:sym typeface="+mn-lt"/>
              </a:rPr>
              <a:t>Zhaoxin</a:t>
            </a:r>
            <a:r>
              <a:rPr lang="en-US" altLang="zh-TW" sz="10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" altLang="zh-TW" sz="1000">
                <a:latin typeface="+mn-lt"/>
                <a:ea typeface="+mn-ea"/>
                <a:cs typeface="+mn-ea"/>
                <a:sym typeface="+mn-lt"/>
              </a:rPr>
              <a:t>KX-6000 series CPU</a:t>
            </a:r>
            <a:endParaRPr lang="zh-TW" altLang="en-US" sz="10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036" name="Picture 12" descr="联想开天S620系列台式机">
            <a:extLst>
              <a:ext uri="{FF2B5EF4-FFF2-40B4-BE49-F238E27FC236}">
                <a16:creationId xmlns:a16="http://schemas.microsoft.com/office/drawing/2014/main" id="{CD1B66E6-431A-CE44-9D94-53EF76C7A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921" y="3663882"/>
            <a:ext cx="1558557" cy="147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1E86C10-16A5-4047-8193-9A42BE590ED1}"/>
              </a:ext>
            </a:extLst>
          </p:cNvPr>
          <p:cNvSpPr txBox="1"/>
          <p:nvPr/>
        </p:nvSpPr>
        <p:spPr>
          <a:xfrm>
            <a:off x="6247593" y="3404755"/>
            <a:ext cx="18517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>
                <a:latin typeface="+mn-lt"/>
                <a:ea typeface="+mn-ea"/>
                <a:cs typeface="+mn-ea"/>
                <a:sym typeface="+mn-lt"/>
              </a:rPr>
              <a:t>Lenovo </a:t>
            </a:r>
            <a:r>
              <a:rPr lang="en" altLang="zh-TW" sz="1200" b="1">
                <a:latin typeface="+mn-lt"/>
                <a:ea typeface="+mn-ea"/>
                <a:cs typeface="+mn-ea"/>
                <a:sym typeface="+mn-lt"/>
              </a:rPr>
              <a:t>S620</a:t>
            </a:r>
            <a:r>
              <a:rPr lang="en-US" altLang="zh-TW" sz="1200" b="1">
                <a:latin typeface="+mn-lt"/>
                <a:ea typeface="+mn-ea"/>
                <a:cs typeface="+mn-ea"/>
                <a:sym typeface="+mn-lt"/>
              </a:rPr>
              <a:t> desktop</a:t>
            </a:r>
            <a:endParaRPr lang="zh-TW" altLang="en-US" sz="1200" b="1">
              <a:latin typeface="+mn-lt"/>
              <a:ea typeface="+mn-ea"/>
              <a:cs typeface="+mn-ea"/>
              <a:sym typeface="+mn-lt"/>
            </a:endParaRPr>
          </a:p>
          <a:p>
            <a:r>
              <a:rPr lang="en-US" altLang="zh-TW" sz="1000" err="1">
                <a:latin typeface="+mn-lt"/>
                <a:ea typeface="+mn-ea"/>
                <a:cs typeface="+mn-ea"/>
                <a:sym typeface="+mn-lt"/>
              </a:rPr>
              <a:t>Zhaoxin</a:t>
            </a:r>
            <a:r>
              <a:rPr lang="en-US" altLang="zh-TW" sz="10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" altLang="zh-TW" sz="1000">
                <a:latin typeface="+mn-lt"/>
                <a:ea typeface="+mn-ea"/>
                <a:cs typeface="+mn-ea"/>
                <a:sym typeface="+mn-lt"/>
              </a:rPr>
              <a:t>KX-5000 series CPU</a:t>
            </a:r>
            <a:endParaRPr lang="zh-TW" altLang="en-US" sz="10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038" name="Picture 14" descr="Lenovo Logo">
            <a:extLst>
              <a:ext uri="{FF2B5EF4-FFF2-40B4-BE49-F238E27FC236}">
                <a16:creationId xmlns:a16="http://schemas.microsoft.com/office/drawing/2014/main" id="{02A7F7C2-EECD-F54E-BDB1-F7FB300C3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104" y="2064746"/>
            <a:ext cx="1558556" cy="101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85707EEB-7F92-544C-833C-FF4F7996D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740" y="1353708"/>
            <a:ext cx="3327170" cy="173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7B84C39D-44B7-0C44-A65C-C428AB2E8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26" y="2771246"/>
            <a:ext cx="882214" cy="227209"/>
          </a:xfrm>
          <a:prstGeom prst="rect">
            <a:avLst/>
          </a:prstGeom>
        </p:spPr>
      </p:pic>
      <p:pic>
        <p:nvPicPr>
          <p:cNvPr id="30" name="Picture 14" descr="Lenovo Logo">
            <a:extLst>
              <a:ext uri="{FF2B5EF4-FFF2-40B4-BE49-F238E27FC236}">
                <a16:creationId xmlns:a16="http://schemas.microsoft.com/office/drawing/2014/main" id="{2AABB652-02F5-2844-98F1-7145FDBBD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15" y="4258378"/>
            <a:ext cx="761076" cy="49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 descr="Lenovo Logo">
            <a:extLst>
              <a:ext uri="{FF2B5EF4-FFF2-40B4-BE49-F238E27FC236}">
                <a16:creationId xmlns:a16="http://schemas.microsoft.com/office/drawing/2014/main" id="{DDC92EAB-7DDE-EA43-8B85-F7CA88829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346" y="4258378"/>
            <a:ext cx="761076" cy="49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4" descr="Lenovo Logo">
            <a:extLst>
              <a:ext uri="{FF2B5EF4-FFF2-40B4-BE49-F238E27FC236}">
                <a16:creationId xmlns:a16="http://schemas.microsoft.com/office/drawing/2014/main" id="{DBB1D415-EF92-294F-9412-B90263E6C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884" y="4258378"/>
            <a:ext cx="761076" cy="49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06EA0DC-DE58-493D-AC40-84AA8FDE328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820" t="6599" r="28920" b="12853"/>
          <a:stretch/>
        </p:blipFill>
        <p:spPr>
          <a:xfrm>
            <a:off x="1543940" y="1705833"/>
            <a:ext cx="979350" cy="1634581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C80F0219-BAC3-4243-A496-58A4533F92A6}"/>
              </a:ext>
            </a:extLst>
          </p:cNvPr>
          <p:cNvSpPr txBox="1"/>
          <p:nvPr/>
        </p:nvSpPr>
        <p:spPr>
          <a:xfrm>
            <a:off x="1102833" y="1323573"/>
            <a:ext cx="18662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b="1">
                <a:latin typeface="+mn-lt"/>
                <a:ea typeface="+mn-ea"/>
                <a:cs typeface="+mn-ea"/>
                <a:sym typeface="+mn-lt"/>
              </a:rPr>
              <a:t>ASUS D349SD desktop</a:t>
            </a:r>
          </a:p>
          <a:p>
            <a:r>
              <a:rPr kumimoji="1" lang="en-US" altLang="zh-TW" sz="1000" err="1">
                <a:latin typeface="+mn-lt"/>
                <a:ea typeface="+mn-ea"/>
                <a:cs typeface="+mn-ea"/>
                <a:sym typeface="+mn-lt"/>
              </a:rPr>
              <a:t>Zhaoxin</a:t>
            </a:r>
            <a:r>
              <a:rPr kumimoji="1" lang="en-US" altLang="zh-TW" sz="1000">
                <a:latin typeface="+mn-lt"/>
                <a:ea typeface="+mn-ea"/>
                <a:cs typeface="+mn-ea"/>
                <a:sym typeface="+mn-lt"/>
              </a:rPr>
              <a:t> KX-5000 </a:t>
            </a:r>
            <a:r>
              <a:rPr lang="en" altLang="zh-TW" sz="1000">
                <a:cs typeface="+mn-ea"/>
                <a:sym typeface="+mn-lt"/>
              </a:rPr>
              <a:t>series CPU</a:t>
            </a:r>
            <a:endParaRPr kumimoji="1" lang="zh-TW" altLang="en-US" sz="100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2855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D236BCF2-903E-AB4F-AD94-2F6B15C4B4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13764" y="1712314"/>
            <a:ext cx="5210654" cy="3256659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1E876D4B-656D-4F29-A210-D930888EE0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391959" y="4551525"/>
            <a:ext cx="4820312" cy="420721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429E885A-37B2-4406-A3A4-E45DCE9D9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2633"/>
            <a:ext cx="9143999" cy="737216"/>
          </a:xfrm>
        </p:spPr>
        <p:txBody>
          <a:bodyPr>
            <a:normAutofit/>
          </a:bodyPr>
          <a:lstStyle/>
          <a:p>
            <a:pPr algn="ctr"/>
            <a:r>
              <a:rPr lang="en-US" altLang="zh-TW" sz="3200" b="0">
                <a:latin typeface="+mn-lt"/>
                <a:ea typeface="+mn-ea"/>
                <a:cs typeface="+mn-ea"/>
                <a:sym typeface="+mn-lt"/>
              </a:rPr>
              <a:t>TVS-675 Front view </a:t>
            </a:r>
            <a:endParaRPr lang="zh-TW" altLang="en-US" sz="3200" b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Shape 180">
            <a:extLst>
              <a:ext uri="{FF2B5EF4-FFF2-40B4-BE49-F238E27FC236}">
                <a16:creationId xmlns:a16="http://schemas.microsoft.com/office/drawing/2014/main" id="{96804B3E-85E3-C44E-AC41-698374D8904E}"/>
              </a:ext>
            </a:extLst>
          </p:cNvPr>
          <p:cNvSpPr txBox="1"/>
          <p:nvPr/>
        </p:nvSpPr>
        <p:spPr>
          <a:xfrm>
            <a:off x="381595" y="2346525"/>
            <a:ext cx="1539647" cy="71391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ea typeface="微軟正黑體"/>
              </a:defRPr>
            </a:lvl1pPr>
          </a:lstStyle>
          <a:p>
            <a:pPr algn="r"/>
            <a:r>
              <a:rPr lang="en-US" altLang="zh-TW" b="0">
                <a:latin typeface="+mn-lt"/>
                <a:ea typeface="+mn-ea"/>
                <a:cs typeface="+mn-ea"/>
                <a:sym typeface="+mn-lt"/>
              </a:rPr>
              <a:t>LED:</a:t>
            </a:r>
          </a:p>
          <a:p>
            <a:pPr algn="r"/>
            <a:r>
              <a:rPr lang="en-US" altLang="zh-TW" b="0">
                <a:latin typeface="+mn-lt"/>
                <a:ea typeface="+mn-ea"/>
                <a:cs typeface="+mn-ea"/>
                <a:sym typeface="+mn-lt"/>
              </a:rPr>
              <a:t>Status</a:t>
            </a:r>
            <a:r>
              <a:rPr lang="zh-TW" altLang="en-US" b="0"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lang="en-US" altLang="zh-TW" b="0">
                <a:latin typeface="+mn-lt"/>
                <a:ea typeface="+mn-ea"/>
                <a:cs typeface="+mn-ea"/>
                <a:sym typeface="+mn-lt"/>
              </a:rPr>
              <a:t>Network</a:t>
            </a:r>
            <a:r>
              <a:rPr lang="zh-TW" altLang="en-US" b="0">
                <a:latin typeface="+mn-lt"/>
                <a:ea typeface="+mn-ea"/>
                <a:cs typeface="+mn-ea"/>
                <a:sym typeface="+mn-lt"/>
              </a:rPr>
              <a:t>、</a:t>
            </a:r>
            <a:endParaRPr lang="en-US" altLang="zh-TW" b="0">
              <a:latin typeface="+mn-lt"/>
              <a:ea typeface="+mn-ea"/>
              <a:cs typeface="+mn-ea"/>
              <a:sym typeface="+mn-lt"/>
            </a:endParaRPr>
          </a:p>
          <a:p>
            <a:pPr algn="r"/>
            <a:r>
              <a:rPr lang="en-US" altLang="zh-TW" b="0">
                <a:latin typeface="+mn-lt"/>
                <a:ea typeface="+mn-ea"/>
                <a:cs typeface="+mn-ea"/>
                <a:sym typeface="+mn-lt"/>
              </a:rPr>
              <a:t>HDD</a:t>
            </a:r>
            <a:r>
              <a:rPr lang="zh-TW" altLang="en-US" b="0"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lang="en-US" altLang="zh-TW" b="0">
                <a:latin typeface="+mn-lt"/>
                <a:ea typeface="+mn-ea"/>
                <a:cs typeface="+mn-ea"/>
                <a:sym typeface="+mn-lt"/>
              </a:rPr>
              <a:t>M.2 SSD</a:t>
            </a:r>
            <a:endParaRPr lang="zh-TW" altLang="en-US" b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Shape 192">
            <a:extLst>
              <a:ext uri="{FF2B5EF4-FFF2-40B4-BE49-F238E27FC236}">
                <a16:creationId xmlns:a16="http://schemas.microsoft.com/office/drawing/2014/main" id="{F3A85C50-8ADD-9E41-A548-3C51A7158C7C}"/>
              </a:ext>
            </a:extLst>
          </p:cNvPr>
          <p:cNvSpPr txBox="1"/>
          <p:nvPr/>
        </p:nvSpPr>
        <p:spPr>
          <a:xfrm>
            <a:off x="7324881" y="3725713"/>
            <a:ext cx="1301049" cy="2753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i="0" u="none" strike="noStrike" cap="none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Power button</a:t>
            </a:r>
            <a:endParaRPr lang="zh-TW" i="0" u="none" strike="noStrike" cap="none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" name="Shape 195">
            <a:extLst>
              <a:ext uri="{FF2B5EF4-FFF2-40B4-BE49-F238E27FC236}">
                <a16:creationId xmlns:a16="http://schemas.microsoft.com/office/drawing/2014/main" id="{371E4077-225D-4D43-BAB4-5B09D2228078}"/>
              </a:ext>
            </a:extLst>
          </p:cNvPr>
          <p:cNvSpPr txBox="1"/>
          <p:nvPr/>
        </p:nvSpPr>
        <p:spPr>
          <a:xfrm>
            <a:off x="7318532" y="4059965"/>
            <a:ext cx="1596868" cy="87090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zh-TW" i="0" u="none" strike="noStrike" cap="none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USB</a:t>
            </a:r>
            <a:r>
              <a:rPr lang="en-US" altLang="zh-TW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TW" i="0" u="none" strike="noStrike" cap="none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3.</a:t>
            </a:r>
            <a:r>
              <a:rPr lang="en-US" altLang="zh-TW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zh-TW" i="0" u="none" strike="noStrike" cap="none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Gen 2 Type-A 10Gbps port and copy button</a:t>
            </a:r>
            <a:endParaRPr lang="zh-TW" i="0" u="none" strike="noStrike" cap="none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7" name="Shape 183">
            <a:extLst>
              <a:ext uri="{FF2B5EF4-FFF2-40B4-BE49-F238E27FC236}">
                <a16:creationId xmlns:a16="http://schemas.microsoft.com/office/drawing/2014/main" id="{F4642BF9-4E35-8A4F-88BE-01181F161524}"/>
              </a:ext>
            </a:extLst>
          </p:cNvPr>
          <p:cNvSpPr txBox="1"/>
          <p:nvPr/>
        </p:nvSpPr>
        <p:spPr>
          <a:xfrm>
            <a:off x="380108" y="3465709"/>
            <a:ext cx="1473044" cy="75685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Clr>
                <a:srgbClr val="595959"/>
              </a:buClr>
              <a:buSzPct val="25000"/>
            </a:pPr>
            <a:r>
              <a:rPr lang="en-US" altLang="zh-TW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6 x</a:t>
            </a:r>
            <a:r>
              <a:rPr lang="en-US" altLang="zh-TW" i="0" u="none" strike="noStrike" cap="none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3.5"/2.5</a:t>
            </a:r>
            <a:r>
              <a:rPr lang="en-US" altLang="zh-TW" i="0" u="none" strike="noStrike" cap="none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” SATA</a:t>
            </a:r>
            <a:r>
              <a:rPr lang="en-US" altLang="zh-TW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 </a:t>
            </a:r>
            <a:r>
              <a:rPr lang="en-US" altLang="zh-TW" i="0" u="none" strike="noStrike" cap="none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6Gb/s </a:t>
            </a:r>
          </a:p>
          <a:p>
            <a:pPr algn="r">
              <a:buClr>
                <a:srgbClr val="595959"/>
              </a:buClr>
              <a:buSzPct val="25000"/>
            </a:pPr>
            <a:r>
              <a:rPr lang="en-US" altLang="zh-TW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HDD/SSD</a:t>
            </a:r>
            <a:r>
              <a:rPr lang="en-US" altLang="zh-TW" i="0" u="none" strike="noStrike" cap="none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slots</a:t>
            </a:r>
          </a:p>
        </p:txBody>
      </p:sp>
      <p:sp>
        <p:nvSpPr>
          <p:cNvPr id="30" name="圓角化同側角落矩形 29">
            <a:extLst>
              <a:ext uri="{FF2B5EF4-FFF2-40B4-BE49-F238E27FC236}">
                <a16:creationId xmlns:a16="http://schemas.microsoft.com/office/drawing/2014/main" id="{490DB6C8-7140-7B47-8B56-D476DF9B77BB}"/>
              </a:ext>
            </a:extLst>
          </p:cNvPr>
          <p:cNvSpPr/>
          <p:nvPr/>
        </p:nvSpPr>
        <p:spPr>
          <a:xfrm>
            <a:off x="457122" y="1237571"/>
            <a:ext cx="1942218" cy="820558"/>
          </a:xfrm>
          <a:prstGeom prst="round2SameRect">
            <a:avLst>
              <a:gd name="adj1" fmla="val 8951"/>
              <a:gd name="adj2" fmla="val 0"/>
            </a:avLst>
          </a:prstGeom>
          <a:noFill/>
          <a:ln w="21590" cap="flat" cmpd="sng">
            <a:gradFill>
              <a:gsLst>
                <a:gs pos="100000">
                  <a:srgbClr val="00E3E9"/>
                </a:gs>
                <a:gs pos="0">
                  <a:srgbClr val="00429A"/>
                </a:gs>
              </a:gsLst>
              <a:lin ang="1200000" scaled="0"/>
            </a:gradFill>
            <a:prstDash val="solid"/>
            <a:round/>
            <a:headEnd type="oval" w="lg" len="lg"/>
            <a:tailEnd type="none" w="lg" len="lg"/>
          </a:ln>
          <a:effectLst/>
        </p:spPr>
        <p:txBody>
          <a:bodyPr rtlCol="0" anchor="ctr"/>
          <a:lstStyle/>
          <a:p>
            <a:pPr algn="ctr"/>
            <a:endParaRPr kumimoji="1" lang="zh-TW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6B50D91C-A003-A84C-9D20-F8A06B38A0CD}"/>
              </a:ext>
            </a:extLst>
          </p:cNvPr>
          <p:cNvSpPr txBox="1"/>
          <p:nvPr/>
        </p:nvSpPr>
        <p:spPr>
          <a:xfrm>
            <a:off x="498723" y="1307383"/>
            <a:ext cx="1791425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Lockable drive</a:t>
            </a:r>
          </a:p>
          <a:p>
            <a:r>
              <a:rPr lang="en-US" altLang="zh-TW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Trays </a:t>
            </a:r>
          </a:p>
          <a:p>
            <a:r>
              <a:rPr lang="en-US" altLang="zh-TW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(2 keys are included)</a:t>
            </a:r>
          </a:p>
        </p:txBody>
      </p:sp>
      <p:pic>
        <p:nvPicPr>
          <p:cNvPr id="32" name="圖片 31" descr="一張含有 室內, 遙遠, 遊戲, 影片 的圖片&#10;&#10;自動產生的描述">
            <a:extLst>
              <a:ext uri="{FF2B5EF4-FFF2-40B4-BE49-F238E27FC236}">
                <a16:creationId xmlns:a16="http://schemas.microsoft.com/office/drawing/2014/main" id="{012D1C6D-C891-9747-80F1-0CCE1010C0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9241" y="1111358"/>
            <a:ext cx="1105358" cy="903937"/>
          </a:xfrm>
          <a:prstGeom prst="rect">
            <a:avLst/>
          </a:prstGeom>
        </p:spPr>
      </p:pic>
      <p:cxnSp>
        <p:nvCxnSpPr>
          <p:cNvPr id="7" name="Shape 193">
            <a:extLst>
              <a:ext uri="{FF2B5EF4-FFF2-40B4-BE49-F238E27FC236}">
                <a16:creationId xmlns:a16="http://schemas.microsoft.com/office/drawing/2014/main" id="{D1A566CE-F013-9E4E-BF56-F1483124A412}"/>
              </a:ext>
            </a:extLst>
          </p:cNvPr>
          <p:cNvCxnSpPr>
            <a:cxnSpLocks/>
          </p:cNvCxnSpPr>
          <p:nvPr/>
        </p:nvCxnSpPr>
        <p:spPr>
          <a:xfrm rot="10800000" flipV="1">
            <a:off x="6420428" y="4203159"/>
            <a:ext cx="791843" cy="0"/>
          </a:xfrm>
          <a:prstGeom prst="straightConnector1">
            <a:avLst/>
          </a:prstGeom>
          <a:noFill/>
          <a:ln w="21590" cap="flat" cmpd="sng">
            <a:solidFill>
              <a:srgbClr val="21C9F7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33" name="Shape 193">
            <a:extLst>
              <a:ext uri="{FF2B5EF4-FFF2-40B4-BE49-F238E27FC236}">
                <a16:creationId xmlns:a16="http://schemas.microsoft.com/office/drawing/2014/main" id="{C9B0D4A9-F952-4FD9-BA2A-AA50C494C264}"/>
              </a:ext>
            </a:extLst>
          </p:cNvPr>
          <p:cNvCxnSpPr>
            <a:cxnSpLocks/>
          </p:cNvCxnSpPr>
          <p:nvPr/>
        </p:nvCxnSpPr>
        <p:spPr>
          <a:xfrm rot="10800000" flipV="1">
            <a:off x="6420428" y="3863729"/>
            <a:ext cx="791843" cy="0"/>
          </a:xfrm>
          <a:prstGeom prst="straightConnector1">
            <a:avLst/>
          </a:prstGeom>
          <a:noFill/>
          <a:ln w="21590" cap="flat" cmpd="sng">
            <a:solidFill>
              <a:srgbClr val="21C9F7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20" name="Shape 193">
            <a:extLst>
              <a:ext uri="{FF2B5EF4-FFF2-40B4-BE49-F238E27FC236}">
                <a16:creationId xmlns:a16="http://schemas.microsoft.com/office/drawing/2014/main" id="{6A7EFF39-E17D-674F-A23B-B52B87FA78DB}"/>
              </a:ext>
            </a:extLst>
          </p:cNvPr>
          <p:cNvCxnSpPr>
            <a:cxnSpLocks/>
          </p:cNvCxnSpPr>
          <p:nvPr/>
        </p:nvCxnSpPr>
        <p:spPr>
          <a:xfrm>
            <a:off x="1972113" y="2683231"/>
            <a:ext cx="980637" cy="0"/>
          </a:xfrm>
          <a:prstGeom prst="straightConnector1">
            <a:avLst/>
          </a:prstGeom>
          <a:noFill/>
          <a:ln w="21590" cap="flat" cmpd="sng">
            <a:solidFill>
              <a:srgbClr val="21C9F7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25" name="Shape 193">
            <a:extLst>
              <a:ext uri="{FF2B5EF4-FFF2-40B4-BE49-F238E27FC236}">
                <a16:creationId xmlns:a16="http://schemas.microsoft.com/office/drawing/2014/main" id="{764A7219-216F-470F-A5E0-4A39CDCE8FA4}"/>
              </a:ext>
            </a:extLst>
          </p:cNvPr>
          <p:cNvCxnSpPr>
            <a:cxnSpLocks/>
          </p:cNvCxnSpPr>
          <p:nvPr/>
        </p:nvCxnSpPr>
        <p:spPr>
          <a:xfrm>
            <a:off x="1972113" y="3822762"/>
            <a:ext cx="1200150" cy="0"/>
          </a:xfrm>
          <a:prstGeom prst="straightConnector1">
            <a:avLst/>
          </a:prstGeom>
          <a:noFill/>
          <a:ln w="21590" cap="flat" cmpd="sng">
            <a:solidFill>
              <a:srgbClr val="21C9F7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pic>
        <p:nvPicPr>
          <p:cNvPr id="8" name="Picture 11" descr="Logo&#10;&#10;Description automatically generated">
            <a:extLst>
              <a:ext uri="{FF2B5EF4-FFF2-40B4-BE49-F238E27FC236}">
                <a16:creationId xmlns:a16="http://schemas.microsoft.com/office/drawing/2014/main" id="{A668273E-F85B-4801-B466-23F041DBAE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2022" y="1295359"/>
            <a:ext cx="1923909" cy="820558"/>
          </a:xfrm>
          <a:prstGeom prst="rect">
            <a:avLst/>
          </a:prstGeom>
        </p:spPr>
      </p:pic>
      <p:pic>
        <p:nvPicPr>
          <p:cNvPr id="22" name="圖片 21" descr="一張含有 文字 的圖片&#10;&#10;自動產生的描述">
            <a:extLst>
              <a:ext uri="{FF2B5EF4-FFF2-40B4-BE49-F238E27FC236}">
                <a16:creationId xmlns:a16="http://schemas.microsoft.com/office/drawing/2014/main" id="{13D64E96-B8BD-43F7-9157-D016F8E722B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biLevel thresh="75000"/>
            <a:alphaModFix amt="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b="57908"/>
          <a:stretch/>
        </p:blipFill>
        <p:spPr>
          <a:xfrm>
            <a:off x="4360600" y="4840439"/>
            <a:ext cx="625997" cy="18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93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群組 29">
            <a:extLst>
              <a:ext uri="{FF2B5EF4-FFF2-40B4-BE49-F238E27FC236}">
                <a16:creationId xmlns:a16="http://schemas.microsoft.com/office/drawing/2014/main" id="{94DBB5DC-6378-4043-B2CB-0C324BB8A495}"/>
              </a:ext>
            </a:extLst>
          </p:cNvPr>
          <p:cNvGrpSpPr/>
          <p:nvPr/>
        </p:nvGrpSpPr>
        <p:grpSpPr>
          <a:xfrm>
            <a:off x="239373" y="1994685"/>
            <a:ext cx="368446" cy="416342"/>
            <a:chOff x="2616694" y="2376147"/>
            <a:chExt cx="1637076" cy="1849893"/>
          </a:xfrm>
          <a:solidFill>
            <a:srgbClr val="000000">
              <a:alpha val="0"/>
            </a:srgbClr>
          </a:solidFill>
        </p:grpSpPr>
        <p:sp>
          <p:nvSpPr>
            <p:cNvPr id="31" name="手繪多邊形: 圖案 30">
              <a:extLst>
                <a:ext uri="{FF2B5EF4-FFF2-40B4-BE49-F238E27FC236}">
                  <a16:creationId xmlns:a16="http://schemas.microsoft.com/office/drawing/2014/main" id="{28F5A8B8-A769-43E4-9369-227B1368894A}"/>
                </a:ext>
              </a:extLst>
            </p:cNvPr>
            <p:cNvSpPr/>
            <p:nvPr/>
          </p:nvSpPr>
          <p:spPr>
            <a:xfrm rot="8404859">
              <a:off x="3181076" y="2409765"/>
              <a:ext cx="1072694" cy="1816275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74977 w 930304"/>
                <a:gd name="connsiteY0" fmla="*/ 448788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4977 w 930304"/>
                <a:gd name="connsiteY4" fmla="*/ 448788 h 1553412"/>
                <a:gd name="connsiteX0" fmla="*/ 209651 w 764978"/>
                <a:gd name="connsiteY0" fmla="*/ 260934 h 1365558"/>
                <a:gd name="connsiteX1" fmla="*/ 764978 w 764978"/>
                <a:gd name="connsiteY1" fmla="*/ 1190160 h 1365558"/>
                <a:gd name="connsiteX2" fmla="*/ 212749 w 764978"/>
                <a:gd name="connsiteY2" fmla="*/ 1365558 h 1365558"/>
                <a:gd name="connsiteX3" fmla="*/ 0 w 764978"/>
                <a:gd name="connsiteY3" fmla="*/ 0 h 1365558"/>
                <a:gd name="connsiteX4" fmla="*/ 209651 w 764978"/>
                <a:gd name="connsiteY4" fmla="*/ 260934 h 1365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978" h="1365558">
                  <a:moveTo>
                    <a:pt x="209651" y="260934"/>
                  </a:moveTo>
                  <a:lnTo>
                    <a:pt x="764978" y="1190160"/>
                  </a:lnTo>
                  <a:lnTo>
                    <a:pt x="212749" y="1365558"/>
                  </a:lnTo>
                  <a:lnTo>
                    <a:pt x="0" y="0"/>
                  </a:lnTo>
                  <a:lnTo>
                    <a:pt x="209651" y="26093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cs typeface="+mn-ea"/>
                <a:sym typeface="+mn-lt"/>
              </a:endParaRPr>
            </a:p>
          </p:txBody>
        </p:sp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A20041F7-6746-4C1E-8EF0-81DDF936DE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6694" y="2376147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ED54C927-18CE-4BFD-96CA-2DE1BF4D7316}"/>
              </a:ext>
            </a:extLst>
          </p:cNvPr>
          <p:cNvGrpSpPr/>
          <p:nvPr/>
        </p:nvGrpSpPr>
        <p:grpSpPr>
          <a:xfrm>
            <a:off x="378315" y="2554543"/>
            <a:ext cx="487589" cy="316706"/>
            <a:chOff x="2616694" y="3277556"/>
            <a:chExt cx="2166451" cy="1407184"/>
          </a:xfrm>
          <a:solidFill>
            <a:srgbClr val="000000">
              <a:alpha val="0"/>
            </a:srgbClr>
          </a:solidFill>
        </p:grpSpPr>
        <p:sp>
          <p:nvSpPr>
            <p:cNvPr id="34" name="手繪多邊形: 圖案 33">
              <a:extLst>
                <a:ext uri="{FF2B5EF4-FFF2-40B4-BE49-F238E27FC236}">
                  <a16:creationId xmlns:a16="http://schemas.microsoft.com/office/drawing/2014/main" id="{C65EC492-5D82-45B3-8B31-FCE3A3E49411}"/>
                </a:ext>
              </a:extLst>
            </p:cNvPr>
            <p:cNvSpPr/>
            <p:nvPr/>
          </p:nvSpPr>
          <p:spPr>
            <a:xfrm rot="7892004">
              <a:off x="3282220" y="3183815"/>
              <a:ext cx="1074175" cy="1927675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09273 w 930304"/>
                <a:gd name="connsiteY0" fmla="*/ 394505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09273 w 930304"/>
                <a:gd name="connsiteY4" fmla="*/ 394505 h 1553412"/>
                <a:gd name="connsiteX0" fmla="*/ 309273 w 924200"/>
                <a:gd name="connsiteY0" fmla="*/ 394505 h 1553412"/>
                <a:gd name="connsiteX1" fmla="*/ 924200 w 924200"/>
                <a:gd name="connsiteY1" fmla="*/ 1316747 h 1553412"/>
                <a:gd name="connsiteX2" fmla="*/ 378075 w 924200"/>
                <a:gd name="connsiteY2" fmla="*/ 1553412 h 1553412"/>
                <a:gd name="connsiteX3" fmla="*/ 0 w 924200"/>
                <a:gd name="connsiteY3" fmla="*/ 0 h 1553412"/>
                <a:gd name="connsiteX4" fmla="*/ 309273 w 924200"/>
                <a:gd name="connsiteY4" fmla="*/ 394505 h 1553412"/>
                <a:gd name="connsiteX0" fmla="*/ 309273 w 924200"/>
                <a:gd name="connsiteY0" fmla="*/ 394505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09273 w 924200"/>
                <a:gd name="connsiteY4" fmla="*/ 394505 h 1541720"/>
                <a:gd name="connsiteX0" fmla="*/ 213239 w 828166"/>
                <a:gd name="connsiteY0" fmla="*/ 307201 h 1454416"/>
                <a:gd name="connsiteX1" fmla="*/ 828166 w 828166"/>
                <a:gd name="connsiteY1" fmla="*/ 1229443 h 1454416"/>
                <a:gd name="connsiteX2" fmla="*/ 284317 w 828166"/>
                <a:gd name="connsiteY2" fmla="*/ 1454416 h 1454416"/>
                <a:gd name="connsiteX3" fmla="*/ 0 w 828166"/>
                <a:gd name="connsiteY3" fmla="*/ 0 h 1454416"/>
                <a:gd name="connsiteX4" fmla="*/ 213239 w 828166"/>
                <a:gd name="connsiteY4" fmla="*/ 307201 h 1454416"/>
                <a:gd name="connsiteX0" fmla="*/ 213239 w 828166"/>
                <a:gd name="connsiteY0" fmla="*/ 307201 h 1422864"/>
                <a:gd name="connsiteX1" fmla="*/ 828166 w 828166"/>
                <a:gd name="connsiteY1" fmla="*/ 1229443 h 1422864"/>
                <a:gd name="connsiteX2" fmla="*/ 266882 w 828166"/>
                <a:gd name="connsiteY2" fmla="*/ 1422864 h 1422864"/>
                <a:gd name="connsiteX3" fmla="*/ 0 w 828166"/>
                <a:gd name="connsiteY3" fmla="*/ 0 h 1422864"/>
                <a:gd name="connsiteX4" fmla="*/ 213239 w 828166"/>
                <a:gd name="connsiteY4" fmla="*/ 307201 h 1422864"/>
                <a:gd name="connsiteX0" fmla="*/ 213239 w 828166"/>
                <a:gd name="connsiteY0" fmla="*/ 307201 h 1449314"/>
                <a:gd name="connsiteX1" fmla="*/ 828166 w 828166"/>
                <a:gd name="connsiteY1" fmla="*/ 1229443 h 1449314"/>
                <a:gd name="connsiteX2" fmla="*/ 204412 w 828166"/>
                <a:gd name="connsiteY2" fmla="*/ 1449314 h 1449314"/>
                <a:gd name="connsiteX3" fmla="*/ 0 w 828166"/>
                <a:gd name="connsiteY3" fmla="*/ 0 h 1449314"/>
                <a:gd name="connsiteX4" fmla="*/ 213239 w 828166"/>
                <a:gd name="connsiteY4" fmla="*/ 307201 h 1449314"/>
                <a:gd name="connsiteX0" fmla="*/ 213239 w 766034"/>
                <a:gd name="connsiteY0" fmla="*/ 307201 h 1449314"/>
                <a:gd name="connsiteX1" fmla="*/ 766034 w 766034"/>
                <a:gd name="connsiteY1" fmla="*/ 1277896 h 1449314"/>
                <a:gd name="connsiteX2" fmla="*/ 204412 w 766034"/>
                <a:gd name="connsiteY2" fmla="*/ 1449314 h 1449314"/>
                <a:gd name="connsiteX3" fmla="*/ 0 w 766034"/>
                <a:gd name="connsiteY3" fmla="*/ 0 h 1449314"/>
                <a:gd name="connsiteX4" fmla="*/ 213239 w 766034"/>
                <a:gd name="connsiteY4" fmla="*/ 307201 h 1449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6034" h="1449314">
                  <a:moveTo>
                    <a:pt x="213239" y="307201"/>
                  </a:moveTo>
                  <a:lnTo>
                    <a:pt x="766034" y="1277896"/>
                  </a:lnTo>
                  <a:lnTo>
                    <a:pt x="204412" y="1449314"/>
                  </a:lnTo>
                  <a:lnTo>
                    <a:pt x="0" y="0"/>
                  </a:lnTo>
                  <a:lnTo>
                    <a:pt x="213239" y="30720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cs typeface="+mn-ea"/>
                <a:sym typeface="+mn-lt"/>
              </a:endParaRPr>
            </a:p>
          </p:txBody>
        </p:sp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F5CBEBB3-384A-4A72-A3BF-D7D9ED281D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6694" y="3277556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13576131-8F6D-406C-BC09-208C7B866366}"/>
              </a:ext>
            </a:extLst>
          </p:cNvPr>
          <p:cNvGrpSpPr/>
          <p:nvPr/>
        </p:nvGrpSpPr>
        <p:grpSpPr>
          <a:xfrm>
            <a:off x="209518" y="3002921"/>
            <a:ext cx="342848" cy="192372"/>
            <a:chOff x="2616694" y="4068722"/>
            <a:chExt cx="1523339" cy="854748"/>
          </a:xfrm>
          <a:solidFill>
            <a:srgbClr val="000000">
              <a:alpha val="0"/>
            </a:srgbClr>
          </a:solidFill>
        </p:grpSpPr>
        <p:sp>
          <p:nvSpPr>
            <p:cNvPr id="37" name="手繪多邊形: 圖案 36">
              <a:extLst>
                <a:ext uri="{FF2B5EF4-FFF2-40B4-BE49-F238E27FC236}">
                  <a16:creationId xmlns:a16="http://schemas.microsoft.com/office/drawing/2014/main" id="{A231E14F-F5CE-421F-909E-7E365127598D}"/>
                </a:ext>
              </a:extLst>
            </p:cNvPr>
            <p:cNvSpPr/>
            <p:nvPr/>
          </p:nvSpPr>
          <p:spPr>
            <a:xfrm rot="6036187">
              <a:off x="3121513" y="3904949"/>
              <a:ext cx="854748" cy="1182293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09273 w 930304"/>
                <a:gd name="connsiteY0" fmla="*/ 394505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09273 w 930304"/>
                <a:gd name="connsiteY4" fmla="*/ 394505 h 1553412"/>
                <a:gd name="connsiteX0" fmla="*/ 309273 w 924200"/>
                <a:gd name="connsiteY0" fmla="*/ 394505 h 1553412"/>
                <a:gd name="connsiteX1" fmla="*/ 924200 w 924200"/>
                <a:gd name="connsiteY1" fmla="*/ 1316747 h 1553412"/>
                <a:gd name="connsiteX2" fmla="*/ 378075 w 924200"/>
                <a:gd name="connsiteY2" fmla="*/ 1553412 h 1553412"/>
                <a:gd name="connsiteX3" fmla="*/ 0 w 924200"/>
                <a:gd name="connsiteY3" fmla="*/ 0 h 1553412"/>
                <a:gd name="connsiteX4" fmla="*/ 309273 w 924200"/>
                <a:gd name="connsiteY4" fmla="*/ 394505 h 1553412"/>
                <a:gd name="connsiteX0" fmla="*/ 309273 w 924200"/>
                <a:gd name="connsiteY0" fmla="*/ 394505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09273 w 924200"/>
                <a:gd name="connsiteY4" fmla="*/ 394505 h 1541720"/>
                <a:gd name="connsiteX0" fmla="*/ 384938 w 924200"/>
                <a:gd name="connsiteY0" fmla="*/ 645501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84938 w 924200"/>
                <a:gd name="connsiteY4" fmla="*/ 645501 h 1541720"/>
                <a:gd name="connsiteX0" fmla="*/ 93018 w 632280"/>
                <a:gd name="connsiteY0" fmla="*/ 32828 h 929047"/>
                <a:gd name="connsiteX1" fmla="*/ 632280 w 632280"/>
                <a:gd name="connsiteY1" fmla="*/ 704074 h 929047"/>
                <a:gd name="connsiteX2" fmla="*/ 88431 w 632280"/>
                <a:gd name="connsiteY2" fmla="*/ 929047 h 929047"/>
                <a:gd name="connsiteX3" fmla="*/ 0 w 632280"/>
                <a:gd name="connsiteY3" fmla="*/ 0 h 929047"/>
                <a:gd name="connsiteX4" fmla="*/ 93018 w 632280"/>
                <a:gd name="connsiteY4" fmla="*/ 32828 h 929047"/>
                <a:gd name="connsiteX0" fmla="*/ 93018 w 632280"/>
                <a:gd name="connsiteY0" fmla="*/ 32828 h 883518"/>
                <a:gd name="connsiteX1" fmla="*/ 632280 w 632280"/>
                <a:gd name="connsiteY1" fmla="*/ 704074 h 883518"/>
                <a:gd name="connsiteX2" fmla="*/ 97624 w 632280"/>
                <a:gd name="connsiteY2" fmla="*/ 883518 h 883518"/>
                <a:gd name="connsiteX3" fmla="*/ 0 w 632280"/>
                <a:gd name="connsiteY3" fmla="*/ 0 h 883518"/>
                <a:gd name="connsiteX4" fmla="*/ 93018 w 632280"/>
                <a:gd name="connsiteY4" fmla="*/ 32828 h 883518"/>
                <a:gd name="connsiteX0" fmla="*/ 93018 w 609552"/>
                <a:gd name="connsiteY0" fmla="*/ 32828 h 883518"/>
                <a:gd name="connsiteX1" fmla="*/ 609552 w 609552"/>
                <a:gd name="connsiteY1" fmla="*/ 653917 h 883518"/>
                <a:gd name="connsiteX2" fmla="*/ 97624 w 609552"/>
                <a:gd name="connsiteY2" fmla="*/ 883518 h 883518"/>
                <a:gd name="connsiteX3" fmla="*/ 0 w 609552"/>
                <a:gd name="connsiteY3" fmla="*/ 0 h 883518"/>
                <a:gd name="connsiteX4" fmla="*/ 93018 w 609552"/>
                <a:gd name="connsiteY4" fmla="*/ 32828 h 883518"/>
                <a:gd name="connsiteX0" fmla="*/ 93018 w 609552"/>
                <a:gd name="connsiteY0" fmla="*/ 32828 h 888901"/>
                <a:gd name="connsiteX1" fmla="*/ 609552 w 609552"/>
                <a:gd name="connsiteY1" fmla="*/ 653917 h 888901"/>
                <a:gd name="connsiteX2" fmla="*/ 79576 w 609552"/>
                <a:gd name="connsiteY2" fmla="*/ 888901 h 888901"/>
                <a:gd name="connsiteX3" fmla="*/ 0 w 609552"/>
                <a:gd name="connsiteY3" fmla="*/ 0 h 888901"/>
                <a:gd name="connsiteX4" fmla="*/ 93018 w 609552"/>
                <a:gd name="connsiteY4" fmla="*/ 32828 h 88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552" h="888901">
                  <a:moveTo>
                    <a:pt x="93018" y="32828"/>
                  </a:moveTo>
                  <a:lnTo>
                    <a:pt x="609552" y="653917"/>
                  </a:lnTo>
                  <a:lnTo>
                    <a:pt x="79576" y="888901"/>
                  </a:lnTo>
                  <a:lnTo>
                    <a:pt x="0" y="0"/>
                  </a:lnTo>
                  <a:lnTo>
                    <a:pt x="93018" y="3282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cs typeface="+mn-ea"/>
                <a:sym typeface="+mn-lt"/>
              </a:endParaRPr>
            </a:p>
          </p:txBody>
        </p:sp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EDADDA46-C3B7-4D32-A82A-0801FDC4C4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6694" y="4078030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775090A0-37C8-4117-8CD8-778A29F9E794}"/>
              </a:ext>
            </a:extLst>
          </p:cNvPr>
          <p:cNvGrpSpPr/>
          <p:nvPr/>
        </p:nvGrpSpPr>
        <p:grpSpPr>
          <a:xfrm>
            <a:off x="334330" y="3496365"/>
            <a:ext cx="449871" cy="253610"/>
            <a:chOff x="2616694" y="4631426"/>
            <a:chExt cx="1998868" cy="1126840"/>
          </a:xfrm>
          <a:solidFill>
            <a:srgbClr val="000000">
              <a:alpha val="0"/>
            </a:srgbClr>
          </a:solidFill>
        </p:grpSpPr>
        <p:sp>
          <p:nvSpPr>
            <p:cNvPr id="40" name="手繪多邊形: 圖案 39">
              <a:extLst>
                <a:ext uri="{FF2B5EF4-FFF2-40B4-BE49-F238E27FC236}">
                  <a16:creationId xmlns:a16="http://schemas.microsoft.com/office/drawing/2014/main" id="{F758B989-360F-42E9-B9CD-B5C73FD672A9}"/>
                </a:ext>
              </a:extLst>
            </p:cNvPr>
            <p:cNvSpPr/>
            <p:nvPr/>
          </p:nvSpPr>
          <p:spPr>
            <a:xfrm rot="6036187">
              <a:off x="3231672" y="4374375"/>
              <a:ext cx="1126840" cy="1640941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09273 w 930304"/>
                <a:gd name="connsiteY0" fmla="*/ 394505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09273 w 930304"/>
                <a:gd name="connsiteY4" fmla="*/ 394505 h 1553412"/>
                <a:gd name="connsiteX0" fmla="*/ 309273 w 924200"/>
                <a:gd name="connsiteY0" fmla="*/ 394505 h 1553412"/>
                <a:gd name="connsiteX1" fmla="*/ 924200 w 924200"/>
                <a:gd name="connsiteY1" fmla="*/ 1316747 h 1553412"/>
                <a:gd name="connsiteX2" fmla="*/ 378075 w 924200"/>
                <a:gd name="connsiteY2" fmla="*/ 1553412 h 1553412"/>
                <a:gd name="connsiteX3" fmla="*/ 0 w 924200"/>
                <a:gd name="connsiteY3" fmla="*/ 0 h 1553412"/>
                <a:gd name="connsiteX4" fmla="*/ 309273 w 924200"/>
                <a:gd name="connsiteY4" fmla="*/ 394505 h 1553412"/>
                <a:gd name="connsiteX0" fmla="*/ 309273 w 924200"/>
                <a:gd name="connsiteY0" fmla="*/ 394505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09273 w 924200"/>
                <a:gd name="connsiteY4" fmla="*/ 394505 h 1541720"/>
                <a:gd name="connsiteX0" fmla="*/ 384938 w 924200"/>
                <a:gd name="connsiteY0" fmla="*/ 645501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84938 w 924200"/>
                <a:gd name="connsiteY4" fmla="*/ 645501 h 1541720"/>
                <a:gd name="connsiteX0" fmla="*/ 93018 w 632280"/>
                <a:gd name="connsiteY0" fmla="*/ 32828 h 929047"/>
                <a:gd name="connsiteX1" fmla="*/ 632280 w 632280"/>
                <a:gd name="connsiteY1" fmla="*/ 704074 h 929047"/>
                <a:gd name="connsiteX2" fmla="*/ 88431 w 632280"/>
                <a:gd name="connsiteY2" fmla="*/ 929047 h 929047"/>
                <a:gd name="connsiteX3" fmla="*/ 0 w 632280"/>
                <a:gd name="connsiteY3" fmla="*/ 0 h 929047"/>
                <a:gd name="connsiteX4" fmla="*/ 93018 w 632280"/>
                <a:gd name="connsiteY4" fmla="*/ 32828 h 929047"/>
                <a:gd name="connsiteX0" fmla="*/ 93018 w 632280"/>
                <a:gd name="connsiteY0" fmla="*/ 32828 h 883518"/>
                <a:gd name="connsiteX1" fmla="*/ 632280 w 632280"/>
                <a:gd name="connsiteY1" fmla="*/ 704074 h 883518"/>
                <a:gd name="connsiteX2" fmla="*/ 97624 w 632280"/>
                <a:gd name="connsiteY2" fmla="*/ 883518 h 883518"/>
                <a:gd name="connsiteX3" fmla="*/ 0 w 632280"/>
                <a:gd name="connsiteY3" fmla="*/ 0 h 883518"/>
                <a:gd name="connsiteX4" fmla="*/ 93018 w 632280"/>
                <a:gd name="connsiteY4" fmla="*/ 32828 h 883518"/>
                <a:gd name="connsiteX0" fmla="*/ 93018 w 609552"/>
                <a:gd name="connsiteY0" fmla="*/ 32828 h 883518"/>
                <a:gd name="connsiteX1" fmla="*/ 609552 w 609552"/>
                <a:gd name="connsiteY1" fmla="*/ 653917 h 883518"/>
                <a:gd name="connsiteX2" fmla="*/ 97624 w 609552"/>
                <a:gd name="connsiteY2" fmla="*/ 883518 h 883518"/>
                <a:gd name="connsiteX3" fmla="*/ 0 w 609552"/>
                <a:gd name="connsiteY3" fmla="*/ 0 h 883518"/>
                <a:gd name="connsiteX4" fmla="*/ 93018 w 609552"/>
                <a:gd name="connsiteY4" fmla="*/ 32828 h 883518"/>
                <a:gd name="connsiteX0" fmla="*/ 191882 w 708416"/>
                <a:gd name="connsiteY0" fmla="*/ 165279 h 1015969"/>
                <a:gd name="connsiteX1" fmla="*/ 708416 w 708416"/>
                <a:gd name="connsiteY1" fmla="*/ 786368 h 1015969"/>
                <a:gd name="connsiteX2" fmla="*/ 196488 w 708416"/>
                <a:gd name="connsiteY2" fmla="*/ 1015969 h 1015969"/>
                <a:gd name="connsiteX3" fmla="*/ 0 w 708416"/>
                <a:gd name="connsiteY3" fmla="*/ 0 h 1015969"/>
                <a:gd name="connsiteX4" fmla="*/ 191882 w 708416"/>
                <a:gd name="connsiteY4" fmla="*/ 165279 h 1015969"/>
                <a:gd name="connsiteX0" fmla="*/ 164238 w 708416"/>
                <a:gd name="connsiteY0" fmla="*/ 0 h 1024827"/>
                <a:gd name="connsiteX1" fmla="*/ 708416 w 708416"/>
                <a:gd name="connsiteY1" fmla="*/ 795226 h 1024827"/>
                <a:gd name="connsiteX2" fmla="*/ 196488 w 708416"/>
                <a:gd name="connsiteY2" fmla="*/ 1024827 h 1024827"/>
                <a:gd name="connsiteX3" fmla="*/ 0 w 708416"/>
                <a:gd name="connsiteY3" fmla="*/ 8858 h 1024827"/>
                <a:gd name="connsiteX4" fmla="*/ 164238 w 708416"/>
                <a:gd name="connsiteY4" fmla="*/ 0 h 1024827"/>
                <a:gd name="connsiteX0" fmla="*/ 207911 w 752089"/>
                <a:gd name="connsiteY0" fmla="*/ 144846 h 1169673"/>
                <a:gd name="connsiteX1" fmla="*/ 752089 w 752089"/>
                <a:gd name="connsiteY1" fmla="*/ 940072 h 1169673"/>
                <a:gd name="connsiteX2" fmla="*/ 240161 w 752089"/>
                <a:gd name="connsiteY2" fmla="*/ 1169673 h 1169673"/>
                <a:gd name="connsiteX3" fmla="*/ 0 w 752089"/>
                <a:gd name="connsiteY3" fmla="*/ 0 h 1169673"/>
                <a:gd name="connsiteX4" fmla="*/ 207911 w 752089"/>
                <a:gd name="connsiteY4" fmla="*/ 144846 h 1169673"/>
                <a:gd name="connsiteX0" fmla="*/ 207911 w 761865"/>
                <a:gd name="connsiteY0" fmla="*/ 144846 h 1169673"/>
                <a:gd name="connsiteX1" fmla="*/ 761865 w 761865"/>
                <a:gd name="connsiteY1" fmla="*/ 995129 h 1169673"/>
                <a:gd name="connsiteX2" fmla="*/ 240161 w 761865"/>
                <a:gd name="connsiteY2" fmla="*/ 1169673 h 1169673"/>
                <a:gd name="connsiteX3" fmla="*/ 0 w 761865"/>
                <a:gd name="connsiteY3" fmla="*/ 0 h 1169673"/>
                <a:gd name="connsiteX4" fmla="*/ 207911 w 761865"/>
                <a:gd name="connsiteY4" fmla="*/ 144846 h 116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865" h="1169673">
                  <a:moveTo>
                    <a:pt x="207911" y="144846"/>
                  </a:moveTo>
                  <a:lnTo>
                    <a:pt x="761865" y="995129"/>
                  </a:lnTo>
                  <a:lnTo>
                    <a:pt x="240161" y="1169673"/>
                  </a:lnTo>
                  <a:lnTo>
                    <a:pt x="0" y="0"/>
                  </a:lnTo>
                  <a:lnTo>
                    <a:pt x="207911" y="14484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cs typeface="+mn-ea"/>
                <a:sym typeface="+mn-lt"/>
              </a:endParaRPr>
            </a:p>
          </p:txBody>
        </p:sp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B4E50BEB-66FC-40DA-8574-0B89B7FC50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6694" y="4836402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E73C0F90-696B-4E7F-8C0B-3A2E9CCDCF82}"/>
              </a:ext>
            </a:extLst>
          </p:cNvPr>
          <p:cNvGrpSpPr/>
          <p:nvPr/>
        </p:nvGrpSpPr>
        <p:grpSpPr>
          <a:xfrm>
            <a:off x="307575" y="3960528"/>
            <a:ext cx="426930" cy="279066"/>
            <a:chOff x="2616694" y="5210726"/>
            <a:chExt cx="1896933" cy="1239949"/>
          </a:xfrm>
          <a:solidFill>
            <a:srgbClr val="000000">
              <a:alpha val="0"/>
            </a:srgbClr>
          </a:solidFill>
        </p:grpSpPr>
        <p:sp>
          <p:nvSpPr>
            <p:cNvPr id="43" name="手繪多邊形: 圖案 42">
              <a:extLst>
                <a:ext uri="{FF2B5EF4-FFF2-40B4-BE49-F238E27FC236}">
                  <a16:creationId xmlns:a16="http://schemas.microsoft.com/office/drawing/2014/main" id="{9FB076EA-BC79-4E1B-A136-D5FBCF5387BB}"/>
                </a:ext>
              </a:extLst>
            </p:cNvPr>
            <p:cNvSpPr/>
            <p:nvPr/>
          </p:nvSpPr>
          <p:spPr>
            <a:xfrm rot="6036187">
              <a:off x="3137873" y="5074922"/>
              <a:ext cx="1239949" cy="1511558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09273 w 930304"/>
                <a:gd name="connsiteY0" fmla="*/ 394505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09273 w 930304"/>
                <a:gd name="connsiteY4" fmla="*/ 394505 h 1553412"/>
                <a:gd name="connsiteX0" fmla="*/ 309273 w 924200"/>
                <a:gd name="connsiteY0" fmla="*/ 394505 h 1553412"/>
                <a:gd name="connsiteX1" fmla="*/ 924200 w 924200"/>
                <a:gd name="connsiteY1" fmla="*/ 1316747 h 1553412"/>
                <a:gd name="connsiteX2" fmla="*/ 378075 w 924200"/>
                <a:gd name="connsiteY2" fmla="*/ 1553412 h 1553412"/>
                <a:gd name="connsiteX3" fmla="*/ 0 w 924200"/>
                <a:gd name="connsiteY3" fmla="*/ 0 h 1553412"/>
                <a:gd name="connsiteX4" fmla="*/ 309273 w 924200"/>
                <a:gd name="connsiteY4" fmla="*/ 394505 h 1553412"/>
                <a:gd name="connsiteX0" fmla="*/ 309273 w 924200"/>
                <a:gd name="connsiteY0" fmla="*/ 394505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09273 w 924200"/>
                <a:gd name="connsiteY4" fmla="*/ 394505 h 1541720"/>
                <a:gd name="connsiteX0" fmla="*/ 384938 w 924200"/>
                <a:gd name="connsiteY0" fmla="*/ 645501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84938 w 924200"/>
                <a:gd name="connsiteY4" fmla="*/ 645501 h 1541720"/>
                <a:gd name="connsiteX0" fmla="*/ 93018 w 632280"/>
                <a:gd name="connsiteY0" fmla="*/ 32828 h 929047"/>
                <a:gd name="connsiteX1" fmla="*/ 632280 w 632280"/>
                <a:gd name="connsiteY1" fmla="*/ 704074 h 929047"/>
                <a:gd name="connsiteX2" fmla="*/ 88431 w 632280"/>
                <a:gd name="connsiteY2" fmla="*/ 929047 h 929047"/>
                <a:gd name="connsiteX3" fmla="*/ 0 w 632280"/>
                <a:gd name="connsiteY3" fmla="*/ 0 h 929047"/>
                <a:gd name="connsiteX4" fmla="*/ 93018 w 632280"/>
                <a:gd name="connsiteY4" fmla="*/ 32828 h 929047"/>
                <a:gd name="connsiteX0" fmla="*/ 93018 w 632280"/>
                <a:gd name="connsiteY0" fmla="*/ 32828 h 883518"/>
                <a:gd name="connsiteX1" fmla="*/ 632280 w 632280"/>
                <a:gd name="connsiteY1" fmla="*/ 704074 h 883518"/>
                <a:gd name="connsiteX2" fmla="*/ 97624 w 632280"/>
                <a:gd name="connsiteY2" fmla="*/ 883518 h 883518"/>
                <a:gd name="connsiteX3" fmla="*/ 0 w 632280"/>
                <a:gd name="connsiteY3" fmla="*/ 0 h 883518"/>
                <a:gd name="connsiteX4" fmla="*/ 93018 w 632280"/>
                <a:gd name="connsiteY4" fmla="*/ 32828 h 883518"/>
                <a:gd name="connsiteX0" fmla="*/ 93018 w 609552"/>
                <a:gd name="connsiteY0" fmla="*/ 32828 h 883518"/>
                <a:gd name="connsiteX1" fmla="*/ 609552 w 609552"/>
                <a:gd name="connsiteY1" fmla="*/ 653917 h 883518"/>
                <a:gd name="connsiteX2" fmla="*/ 97624 w 609552"/>
                <a:gd name="connsiteY2" fmla="*/ 883518 h 883518"/>
                <a:gd name="connsiteX3" fmla="*/ 0 w 609552"/>
                <a:gd name="connsiteY3" fmla="*/ 0 h 883518"/>
                <a:gd name="connsiteX4" fmla="*/ 93018 w 609552"/>
                <a:gd name="connsiteY4" fmla="*/ 32828 h 883518"/>
                <a:gd name="connsiteX0" fmla="*/ 191882 w 708416"/>
                <a:gd name="connsiteY0" fmla="*/ 165279 h 1015969"/>
                <a:gd name="connsiteX1" fmla="*/ 708416 w 708416"/>
                <a:gd name="connsiteY1" fmla="*/ 786368 h 1015969"/>
                <a:gd name="connsiteX2" fmla="*/ 196488 w 708416"/>
                <a:gd name="connsiteY2" fmla="*/ 1015969 h 1015969"/>
                <a:gd name="connsiteX3" fmla="*/ 0 w 708416"/>
                <a:gd name="connsiteY3" fmla="*/ 0 h 1015969"/>
                <a:gd name="connsiteX4" fmla="*/ 191882 w 708416"/>
                <a:gd name="connsiteY4" fmla="*/ 165279 h 1015969"/>
                <a:gd name="connsiteX0" fmla="*/ 164238 w 708416"/>
                <a:gd name="connsiteY0" fmla="*/ 0 h 1024827"/>
                <a:gd name="connsiteX1" fmla="*/ 708416 w 708416"/>
                <a:gd name="connsiteY1" fmla="*/ 795226 h 1024827"/>
                <a:gd name="connsiteX2" fmla="*/ 196488 w 708416"/>
                <a:gd name="connsiteY2" fmla="*/ 1024827 h 1024827"/>
                <a:gd name="connsiteX3" fmla="*/ 0 w 708416"/>
                <a:gd name="connsiteY3" fmla="*/ 8858 h 1024827"/>
                <a:gd name="connsiteX4" fmla="*/ 164238 w 708416"/>
                <a:gd name="connsiteY4" fmla="*/ 0 h 1024827"/>
                <a:gd name="connsiteX0" fmla="*/ 207911 w 752089"/>
                <a:gd name="connsiteY0" fmla="*/ 144846 h 1169673"/>
                <a:gd name="connsiteX1" fmla="*/ 752089 w 752089"/>
                <a:gd name="connsiteY1" fmla="*/ 940072 h 1169673"/>
                <a:gd name="connsiteX2" fmla="*/ 240161 w 752089"/>
                <a:gd name="connsiteY2" fmla="*/ 1169673 h 1169673"/>
                <a:gd name="connsiteX3" fmla="*/ 0 w 752089"/>
                <a:gd name="connsiteY3" fmla="*/ 0 h 1169673"/>
                <a:gd name="connsiteX4" fmla="*/ 207911 w 752089"/>
                <a:gd name="connsiteY4" fmla="*/ 144846 h 1169673"/>
                <a:gd name="connsiteX0" fmla="*/ 207911 w 749179"/>
                <a:gd name="connsiteY0" fmla="*/ 144846 h 1169673"/>
                <a:gd name="connsiteX1" fmla="*/ 749179 w 749179"/>
                <a:gd name="connsiteY1" fmla="*/ 972881 h 1169673"/>
                <a:gd name="connsiteX2" fmla="*/ 240161 w 749179"/>
                <a:gd name="connsiteY2" fmla="*/ 1169673 h 1169673"/>
                <a:gd name="connsiteX3" fmla="*/ 0 w 749179"/>
                <a:gd name="connsiteY3" fmla="*/ 0 h 1169673"/>
                <a:gd name="connsiteX4" fmla="*/ 207911 w 749179"/>
                <a:gd name="connsiteY4" fmla="*/ 144846 h 1169673"/>
                <a:gd name="connsiteX0" fmla="*/ 396645 w 937913"/>
                <a:gd name="connsiteY0" fmla="*/ 27011 h 1051838"/>
                <a:gd name="connsiteX1" fmla="*/ 937913 w 937913"/>
                <a:gd name="connsiteY1" fmla="*/ 855046 h 1051838"/>
                <a:gd name="connsiteX2" fmla="*/ 428895 w 937913"/>
                <a:gd name="connsiteY2" fmla="*/ 1051838 h 1051838"/>
                <a:gd name="connsiteX3" fmla="*/ 0 w 937913"/>
                <a:gd name="connsiteY3" fmla="*/ 0 h 1051838"/>
                <a:gd name="connsiteX4" fmla="*/ 396645 w 937913"/>
                <a:gd name="connsiteY4" fmla="*/ 27011 h 1051838"/>
                <a:gd name="connsiteX0" fmla="*/ 236161 w 937913"/>
                <a:gd name="connsiteY0" fmla="*/ 33357 h 1051838"/>
                <a:gd name="connsiteX1" fmla="*/ 937913 w 937913"/>
                <a:gd name="connsiteY1" fmla="*/ 855046 h 1051838"/>
                <a:gd name="connsiteX2" fmla="*/ 428895 w 937913"/>
                <a:gd name="connsiteY2" fmla="*/ 1051838 h 1051838"/>
                <a:gd name="connsiteX3" fmla="*/ 0 w 937913"/>
                <a:gd name="connsiteY3" fmla="*/ 0 h 1051838"/>
                <a:gd name="connsiteX4" fmla="*/ 236161 w 937913"/>
                <a:gd name="connsiteY4" fmla="*/ 33357 h 1051838"/>
                <a:gd name="connsiteX0" fmla="*/ 94623 w 796375"/>
                <a:gd name="connsiteY0" fmla="*/ 0 h 1018481"/>
                <a:gd name="connsiteX1" fmla="*/ 796375 w 796375"/>
                <a:gd name="connsiteY1" fmla="*/ 821689 h 1018481"/>
                <a:gd name="connsiteX2" fmla="*/ 287357 w 796375"/>
                <a:gd name="connsiteY2" fmla="*/ 1018481 h 1018481"/>
                <a:gd name="connsiteX3" fmla="*/ 0 w 796375"/>
                <a:gd name="connsiteY3" fmla="*/ 284080 h 1018481"/>
                <a:gd name="connsiteX4" fmla="*/ 94623 w 796375"/>
                <a:gd name="connsiteY4" fmla="*/ 0 h 1018481"/>
                <a:gd name="connsiteX0" fmla="*/ 101348 w 803100"/>
                <a:gd name="connsiteY0" fmla="*/ 0 h 1018481"/>
                <a:gd name="connsiteX1" fmla="*/ 803100 w 803100"/>
                <a:gd name="connsiteY1" fmla="*/ 821689 h 1018481"/>
                <a:gd name="connsiteX2" fmla="*/ 294082 w 803100"/>
                <a:gd name="connsiteY2" fmla="*/ 1018481 h 1018481"/>
                <a:gd name="connsiteX3" fmla="*/ 0 w 803100"/>
                <a:gd name="connsiteY3" fmla="*/ 283106 h 1018481"/>
                <a:gd name="connsiteX4" fmla="*/ 101348 w 803100"/>
                <a:gd name="connsiteY4" fmla="*/ 0 h 1018481"/>
                <a:gd name="connsiteX0" fmla="*/ 98573 w 803100"/>
                <a:gd name="connsiteY0" fmla="*/ 0 h 997211"/>
                <a:gd name="connsiteX1" fmla="*/ 803100 w 803100"/>
                <a:gd name="connsiteY1" fmla="*/ 800419 h 997211"/>
                <a:gd name="connsiteX2" fmla="*/ 294082 w 803100"/>
                <a:gd name="connsiteY2" fmla="*/ 997211 h 997211"/>
                <a:gd name="connsiteX3" fmla="*/ 0 w 803100"/>
                <a:gd name="connsiteY3" fmla="*/ 261836 h 997211"/>
                <a:gd name="connsiteX4" fmla="*/ 98573 w 803100"/>
                <a:gd name="connsiteY4" fmla="*/ 0 h 997211"/>
                <a:gd name="connsiteX0" fmla="*/ 98573 w 757231"/>
                <a:gd name="connsiteY0" fmla="*/ 0 h 997211"/>
                <a:gd name="connsiteX1" fmla="*/ 757231 w 757231"/>
                <a:gd name="connsiteY1" fmla="*/ 726582 h 997211"/>
                <a:gd name="connsiteX2" fmla="*/ 294082 w 757231"/>
                <a:gd name="connsiteY2" fmla="*/ 997211 h 997211"/>
                <a:gd name="connsiteX3" fmla="*/ 0 w 757231"/>
                <a:gd name="connsiteY3" fmla="*/ 261836 h 997211"/>
                <a:gd name="connsiteX4" fmla="*/ 98573 w 757231"/>
                <a:gd name="connsiteY4" fmla="*/ 0 h 997211"/>
                <a:gd name="connsiteX0" fmla="*/ 172162 w 830820"/>
                <a:gd name="connsiteY0" fmla="*/ 0 h 997211"/>
                <a:gd name="connsiteX1" fmla="*/ 830820 w 830820"/>
                <a:gd name="connsiteY1" fmla="*/ 726582 h 997211"/>
                <a:gd name="connsiteX2" fmla="*/ 367671 w 830820"/>
                <a:gd name="connsiteY2" fmla="*/ 997211 h 997211"/>
                <a:gd name="connsiteX3" fmla="*/ 0 w 830820"/>
                <a:gd name="connsiteY3" fmla="*/ 290175 h 997211"/>
                <a:gd name="connsiteX4" fmla="*/ 172162 w 830820"/>
                <a:gd name="connsiteY4" fmla="*/ 0 h 997211"/>
                <a:gd name="connsiteX0" fmla="*/ 0 w 838338"/>
                <a:gd name="connsiteY0" fmla="*/ 0 h 1077448"/>
                <a:gd name="connsiteX1" fmla="*/ 838338 w 838338"/>
                <a:gd name="connsiteY1" fmla="*/ 806819 h 1077448"/>
                <a:gd name="connsiteX2" fmla="*/ 375189 w 838338"/>
                <a:gd name="connsiteY2" fmla="*/ 1077448 h 1077448"/>
                <a:gd name="connsiteX3" fmla="*/ 7518 w 838338"/>
                <a:gd name="connsiteY3" fmla="*/ 370412 h 1077448"/>
                <a:gd name="connsiteX4" fmla="*/ 0 w 838338"/>
                <a:gd name="connsiteY4" fmla="*/ 0 h 1077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338" h="1077448">
                  <a:moveTo>
                    <a:pt x="0" y="0"/>
                  </a:moveTo>
                  <a:lnTo>
                    <a:pt x="838338" y="806819"/>
                  </a:lnTo>
                  <a:lnTo>
                    <a:pt x="375189" y="1077448"/>
                  </a:lnTo>
                  <a:lnTo>
                    <a:pt x="7518" y="37041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cs typeface="+mn-ea"/>
                <a:sym typeface="+mn-lt"/>
              </a:endParaRPr>
            </a:p>
          </p:txBody>
        </p:sp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66ADF73E-E76F-48F5-850F-ECAD9EAF2A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6694" y="5626568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A5D12CC1-9636-42F2-8C0F-B2D325C81914}"/>
              </a:ext>
            </a:extLst>
          </p:cNvPr>
          <p:cNvGrpSpPr/>
          <p:nvPr/>
        </p:nvGrpSpPr>
        <p:grpSpPr>
          <a:xfrm>
            <a:off x="7122441" y="1220234"/>
            <a:ext cx="312375" cy="339684"/>
            <a:chOff x="9487780" y="957610"/>
            <a:chExt cx="1387944" cy="1509285"/>
          </a:xfrm>
          <a:solidFill>
            <a:srgbClr val="000000">
              <a:alpha val="0"/>
            </a:srgbClr>
          </a:solidFill>
        </p:grpSpPr>
        <p:sp>
          <p:nvSpPr>
            <p:cNvPr id="46" name="手繪多邊形: 圖案 45">
              <a:extLst>
                <a:ext uri="{FF2B5EF4-FFF2-40B4-BE49-F238E27FC236}">
                  <a16:creationId xmlns:a16="http://schemas.microsoft.com/office/drawing/2014/main" id="{F890D0AF-0EFC-46C0-BFB9-B1FAB4BB0AA1}"/>
                </a:ext>
              </a:extLst>
            </p:cNvPr>
            <p:cNvSpPr/>
            <p:nvPr/>
          </p:nvSpPr>
          <p:spPr>
            <a:xfrm rot="13858085">
              <a:off x="9594267" y="1192476"/>
              <a:ext cx="1167932" cy="1380906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09273 w 930304"/>
                <a:gd name="connsiteY0" fmla="*/ 394505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09273 w 930304"/>
                <a:gd name="connsiteY4" fmla="*/ 394505 h 1553412"/>
                <a:gd name="connsiteX0" fmla="*/ 309273 w 924200"/>
                <a:gd name="connsiteY0" fmla="*/ 394505 h 1553412"/>
                <a:gd name="connsiteX1" fmla="*/ 924200 w 924200"/>
                <a:gd name="connsiteY1" fmla="*/ 1316747 h 1553412"/>
                <a:gd name="connsiteX2" fmla="*/ 378075 w 924200"/>
                <a:gd name="connsiteY2" fmla="*/ 1553412 h 1553412"/>
                <a:gd name="connsiteX3" fmla="*/ 0 w 924200"/>
                <a:gd name="connsiteY3" fmla="*/ 0 h 1553412"/>
                <a:gd name="connsiteX4" fmla="*/ 309273 w 924200"/>
                <a:gd name="connsiteY4" fmla="*/ 394505 h 1553412"/>
                <a:gd name="connsiteX0" fmla="*/ 309273 w 924200"/>
                <a:gd name="connsiteY0" fmla="*/ 394505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09273 w 924200"/>
                <a:gd name="connsiteY4" fmla="*/ 394505 h 1541720"/>
                <a:gd name="connsiteX0" fmla="*/ 384938 w 924200"/>
                <a:gd name="connsiteY0" fmla="*/ 645501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84938 w 924200"/>
                <a:gd name="connsiteY4" fmla="*/ 645501 h 1541720"/>
                <a:gd name="connsiteX0" fmla="*/ 93018 w 632280"/>
                <a:gd name="connsiteY0" fmla="*/ 32828 h 929047"/>
                <a:gd name="connsiteX1" fmla="*/ 632280 w 632280"/>
                <a:gd name="connsiteY1" fmla="*/ 704074 h 929047"/>
                <a:gd name="connsiteX2" fmla="*/ 88431 w 632280"/>
                <a:gd name="connsiteY2" fmla="*/ 929047 h 929047"/>
                <a:gd name="connsiteX3" fmla="*/ 0 w 632280"/>
                <a:gd name="connsiteY3" fmla="*/ 0 h 929047"/>
                <a:gd name="connsiteX4" fmla="*/ 93018 w 632280"/>
                <a:gd name="connsiteY4" fmla="*/ 32828 h 929047"/>
                <a:gd name="connsiteX0" fmla="*/ 93018 w 632280"/>
                <a:gd name="connsiteY0" fmla="*/ 32828 h 883518"/>
                <a:gd name="connsiteX1" fmla="*/ 632280 w 632280"/>
                <a:gd name="connsiteY1" fmla="*/ 704074 h 883518"/>
                <a:gd name="connsiteX2" fmla="*/ 97624 w 632280"/>
                <a:gd name="connsiteY2" fmla="*/ 883518 h 883518"/>
                <a:gd name="connsiteX3" fmla="*/ 0 w 632280"/>
                <a:gd name="connsiteY3" fmla="*/ 0 h 883518"/>
                <a:gd name="connsiteX4" fmla="*/ 93018 w 632280"/>
                <a:gd name="connsiteY4" fmla="*/ 32828 h 883518"/>
                <a:gd name="connsiteX0" fmla="*/ 93018 w 609552"/>
                <a:gd name="connsiteY0" fmla="*/ 32828 h 883518"/>
                <a:gd name="connsiteX1" fmla="*/ 609552 w 609552"/>
                <a:gd name="connsiteY1" fmla="*/ 653917 h 883518"/>
                <a:gd name="connsiteX2" fmla="*/ 97624 w 609552"/>
                <a:gd name="connsiteY2" fmla="*/ 883518 h 883518"/>
                <a:gd name="connsiteX3" fmla="*/ 0 w 609552"/>
                <a:gd name="connsiteY3" fmla="*/ 0 h 883518"/>
                <a:gd name="connsiteX4" fmla="*/ 93018 w 609552"/>
                <a:gd name="connsiteY4" fmla="*/ 32828 h 883518"/>
                <a:gd name="connsiteX0" fmla="*/ 191882 w 708416"/>
                <a:gd name="connsiteY0" fmla="*/ 165279 h 1015969"/>
                <a:gd name="connsiteX1" fmla="*/ 708416 w 708416"/>
                <a:gd name="connsiteY1" fmla="*/ 786368 h 1015969"/>
                <a:gd name="connsiteX2" fmla="*/ 196488 w 708416"/>
                <a:gd name="connsiteY2" fmla="*/ 1015969 h 1015969"/>
                <a:gd name="connsiteX3" fmla="*/ 0 w 708416"/>
                <a:gd name="connsiteY3" fmla="*/ 0 h 1015969"/>
                <a:gd name="connsiteX4" fmla="*/ 191882 w 708416"/>
                <a:gd name="connsiteY4" fmla="*/ 165279 h 1015969"/>
                <a:gd name="connsiteX0" fmla="*/ 164238 w 708416"/>
                <a:gd name="connsiteY0" fmla="*/ 0 h 1024827"/>
                <a:gd name="connsiteX1" fmla="*/ 708416 w 708416"/>
                <a:gd name="connsiteY1" fmla="*/ 795226 h 1024827"/>
                <a:gd name="connsiteX2" fmla="*/ 196488 w 708416"/>
                <a:gd name="connsiteY2" fmla="*/ 1024827 h 1024827"/>
                <a:gd name="connsiteX3" fmla="*/ 0 w 708416"/>
                <a:gd name="connsiteY3" fmla="*/ 8858 h 1024827"/>
                <a:gd name="connsiteX4" fmla="*/ 164238 w 708416"/>
                <a:gd name="connsiteY4" fmla="*/ 0 h 1024827"/>
                <a:gd name="connsiteX0" fmla="*/ 207911 w 752089"/>
                <a:gd name="connsiteY0" fmla="*/ 144846 h 1169673"/>
                <a:gd name="connsiteX1" fmla="*/ 752089 w 752089"/>
                <a:gd name="connsiteY1" fmla="*/ 940072 h 1169673"/>
                <a:gd name="connsiteX2" fmla="*/ 240161 w 752089"/>
                <a:gd name="connsiteY2" fmla="*/ 1169673 h 1169673"/>
                <a:gd name="connsiteX3" fmla="*/ 0 w 752089"/>
                <a:gd name="connsiteY3" fmla="*/ 0 h 1169673"/>
                <a:gd name="connsiteX4" fmla="*/ 207911 w 752089"/>
                <a:gd name="connsiteY4" fmla="*/ 144846 h 1169673"/>
                <a:gd name="connsiteX0" fmla="*/ 207911 w 749179"/>
                <a:gd name="connsiteY0" fmla="*/ 144846 h 1169673"/>
                <a:gd name="connsiteX1" fmla="*/ 749179 w 749179"/>
                <a:gd name="connsiteY1" fmla="*/ 972881 h 1169673"/>
                <a:gd name="connsiteX2" fmla="*/ 240161 w 749179"/>
                <a:gd name="connsiteY2" fmla="*/ 1169673 h 1169673"/>
                <a:gd name="connsiteX3" fmla="*/ 0 w 749179"/>
                <a:gd name="connsiteY3" fmla="*/ 0 h 1169673"/>
                <a:gd name="connsiteX4" fmla="*/ 207911 w 749179"/>
                <a:gd name="connsiteY4" fmla="*/ 144846 h 1169673"/>
                <a:gd name="connsiteX0" fmla="*/ 396645 w 937913"/>
                <a:gd name="connsiteY0" fmla="*/ 27011 h 1051838"/>
                <a:gd name="connsiteX1" fmla="*/ 937913 w 937913"/>
                <a:gd name="connsiteY1" fmla="*/ 855046 h 1051838"/>
                <a:gd name="connsiteX2" fmla="*/ 428895 w 937913"/>
                <a:gd name="connsiteY2" fmla="*/ 1051838 h 1051838"/>
                <a:gd name="connsiteX3" fmla="*/ 0 w 937913"/>
                <a:gd name="connsiteY3" fmla="*/ 0 h 1051838"/>
                <a:gd name="connsiteX4" fmla="*/ 396645 w 937913"/>
                <a:gd name="connsiteY4" fmla="*/ 27011 h 1051838"/>
                <a:gd name="connsiteX0" fmla="*/ 236161 w 937913"/>
                <a:gd name="connsiteY0" fmla="*/ 33357 h 1051838"/>
                <a:gd name="connsiteX1" fmla="*/ 937913 w 937913"/>
                <a:gd name="connsiteY1" fmla="*/ 855046 h 1051838"/>
                <a:gd name="connsiteX2" fmla="*/ 428895 w 937913"/>
                <a:gd name="connsiteY2" fmla="*/ 1051838 h 1051838"/>
                <a:gd name="connsiteX3" fmla="*/ 0 w 937913"/>
                <a:gd name="connsiteY3" fmla="*/ 0 h 1051838"/>
                <a:gd name="connsiteX4" fmla="*/ 236161 w 937913"/>
                <a:gd name="connsiteY4" fmla="*/ 33357 h 1051838"/>
                <a:gd name="connsiteX0" fmla="*/ 94623 w 796375"/>
                <a:gd name="connsiteY0" fmla="*/ 0 h 1018481"/>
                <a:gd name="connsiteX1" fmla="*/ 796375 w 796375"/>
                <a:gd name="connsiteY1" fmla="*/ 821689 h 1018481"/>
                <a:gd name="connsiteX2" fmla="*/ 287357 w 796375"/>
                <a:gd name="connsiteY2" fmla="*/ 1018481 h 1018481"/>
                <a:gd name="connsiteX3" fmla="*/ 0 w 796375"/>
                <a:gd name="connsiteY3" fmla="*/ 284080 h 1018481"/>
                <a:gd name="connsiteX4" fmla="*/ 94623 w 796375"/>
                <a:gd name="connsiteY4" fmla="*/ 0 h 1018481"/>
                <a:gd name="connsiteX0" fmla="*/ 101348 w 803100"/>
                <a:gd name="connsiteY0" fmla="*/ 0 h 1018481"/>
                <a:gd name="connsiteX1" fmla="*/ 803100 w 803100"/>
                <a:gd name="connsiteY1" fmla="*/ 821689 h 1018481"/>
                <a:gd name="connsiteX2" fmla="*/ 294082 w 803100"/>
                <a:gd name="connsiteY2" fmla="*/ 1018481 h 1018481"/>
                <a:gd name="connsiteX3" fmla="*/ 0 w 803100"/>
                <a:gd name="connsiteY3" fmla="*/ 283106 h 1018481"/>
                <a:gd name="connsiteX4" fmla="*/ 101348 w 803100"/>
                <a:gd name="connsiteY4" fmla="*/ 0 h 1018481"/>
                <a:gd name="connsiteX0" fmla="*/ 98573 w 803100"/>
                <a:gd name="connsiteY0" fmla="*/ 0 h 997211"/>
                <a:gd name="connsiteX1" fmla="*/ 803100 w 803100"/>
                <a:gd name="connsiteY1" fmla="*/ 800419 h 997211"/>
                <a:gd name="connsiteX2" fmla="*/ 294082 w 803100"/>
                <a:gd name="connsiteY2" fmla="*/ 997211 h 997211"/>
                <a:gd name="connsiteX3" fmla="*/ 0 w 803100"/>
                <a:gd name="connsiteY3" fmla="*/ 261836 h 997211"/>
                <a:gd name="connsiteX4" fmla="*/ 98573 w 803100"/>
                <a:gd name="connsiteY4" fmla="*/ 0 h 997211"/>
                <a:gd name="connsiteX0" fmla="*/ 98573 w 757231"/>
                <a:gd name="connsiteY0" fmla="*/ 0 h 997211"/>
                <a:gd name="connsiteX1" fmla="*/ 757231 w 757231"/>
                <a:gd name="connsiteY1" fmla="*/ 726582 h 997211"/>
                <a:gd name="connsiteX2" fmla="*/ 294082 w 757231"/>
                <a:gd name="connsiteY2" fmla="*/ 997211 h 997211"/>
                <a:gd name="connsiteX3" fmla="*/ 0 w 757231"/>
                <a:gd name="connsiteY3" fmla="*/ 261836 h 997211"/>
                <a:gd name="connsiteX4" fmla="*/ 98573 w 757231"/>
                <a:gd name="connsiteY4" fmla="*/ 0 h 997211"/>
                <a:gd name="connsiteX0" fmla="*/ 172162 w 830820"/>
                <a:gd name="connsiteY0" fmla="*/ 0 h 997211"/>
                <a:gd name="connsiteX1" fmla="*/ 830820 w 830820"/>
                <a:gd name="connsiteY1" fmla="*/ 726582 h 997211"/>
                <a:gd name="connsiteX2" fmla="*/ 367671 w 830820"/>
                <a:gd name="connsiteY2" fmla="*/ 997211 h 997211"/>
                <a:gd name="connsiteX3" fmla="*/ 0 w 830820"/>
                <a:gd name="connsiteY3" fmla="*/ 290175 h 997211"/>
                <a:gd name="connsiteX4" fmla="*/ 172162 w 830820"/>
                <a:gd name="connsiteY4" fmla="*/ 0 h 997211"/>
                <a:gd name="connsiteX0" fmla="*/ 0 w 838338"/>
                <a:gd name="connsiteY0" fmla="*/ 0 h 1077448"/>
                <a:gd name="connsiteX1" fmla="*/ 838338 w 838338"/>
                <a:gd name="connsiteY1" fmla="*/ 806819 h 1077448"/>
                <a:gd name="connsiteX2" fmla="*/ 375189 w 838338"/>
                <a:gd name="connsiteY2" fmla="*/ 1077448 h 1077448"/>
                <a:gd name="connsiteX3" fmla="*/ 7518 w 838338"/>
                <a:gd name="connsiteY3" fmla="*/ 370412 h 1077448"/>
                <a:gd name="connsiteX4" fmla="*/ 0 w 838338"/>
                <a:gd name="connsiteY4" fmla="*/ 0 h 1077448"/>
                <a:gd name="connsiteX0" fmla="*/ 532423 w 830820"/>
                <a:gd name="connsiteY0" fmla="*/ 0 h 834463"/>
                <a:gd name="connsiteX1" fmla="*/ 830820 w 830820"/>
                <a:gd name="connsiteY1" fmla="*/ 563834 h 834463"/>
                <a:gd name="connsiteX2" fmla="*/ 367671 w 830820"/>
                <a:gd name="connsiteY2" fmla="*/ 834463 h 834463"/>
                <a:gd name="connsiteX3" fmla="*/ 0 w 830820"/>
                <a:gd name="connsiteY3" fmla="*/ 127427 h 834463"/>
                <a:gd name="connsiteX4" fmla="*/ 532423 w 830820"/>
                <a:gd name="connsiteY4" fmla="*/ 0 h 834463"/>
                <a:gd name="connsiteX0" fmla="*/ 502606 w 801003"/>
                <a:gd name="connsiteY0" fmla="*/ 141347 h 975810"/>
                <a:gd name="connsiteX1" fmla="*/ 801003 w 801003"/>
                <a:gd name="connsiteY1" fmla="*/ 705181 h 975810"/>
                <a:gd name="connsiteX2" fmla="*/ 337854 w 801003"/>
                <a:gd name="connsiteY2" fmla="*/ 975810 h 975810"/>
                <a:gd name="connsiteX3" fmla="*/ 0 w 801003"/>
                <a:gd name="connsiteY3" fmla="*/ 0 h 975810"/>
                <a:gd name="connsiteX4" fmla="*/ 502606 w 801003"/>
                <a:gd name="connsiteY4" fmla="*/ 141347 h 975810"/>
                <a:gd name="connsiteX0" fmla="*/ 502606 w 789647"/>
                <a:gd name="connsiteY0" fmla="*/ 141347 h 975810"/>
                <a:gd name="connsiteX1" fmla="*/ 789647 w 789647"/>
                <a:gd name="connsiteY1" fmla="*/ 698387 h 975810"/>
                <a:gd name="connsiteX2" fmla="*/ 337854 w 789647"/>
                <a:gd name="connsiteY2" fmla="*/ 975810 h 975810"/>
                <a:gd name="connsiteX3" fmla="*/ 0 w 789647"/>
                <a:gd name="connsiteY3" fmla="*/ 0 h 975810"/>
                <a:gd name="connsiteX4" fmla="*/ 502606 w 789647"/>
                <a:gd name="connsiteY4" fmla="*/ 141347 h 975810"/>
                <a:gd name="connsiteX0" fmla="*/ 502606 w 789647"/>
                <a:gd name="connsiteY0" fmla="*/ 141347 h 984318"/>
                <a:gd name="connsiteX1" fmla="*/ 789647 w 789647"/>
                <a:gd name="connsiteY1" fmla="*/ 698387 h 984318"/>
                <a:gd name="connsiteX2" fmla="*/ 289860 w 789647"/>
                <a:gd name="connsiteY2" fmla="*/ 984318 h 984318"/>
                <a:gd name="connsiteX3" fmla="*/ 0 w 789647"/>
                <a:gd name="connsiteY3" fmla="*/ 0 h 984318"/>
                <a:gd name="connsiteX4" fmla="*/ 502606 w 789647"/>
                <a:gd name="connsiteY4" fmla="*/ 141347 h 984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9647" h="984318">
                  <a:moveTo>
                    <a:pt x="502606" y="141347"/>
                  </a:moveTo>
                  <a:lnTo>
                    <a:pt x="789647" y="698387"/>
                  </a:lnTo>
                  <a:lnTo>
                    <a:pt x="289860" y="984318"/>
                  </a:lnTo>
                  <a:lnTo>
                    <a:pt x="0" y="0"/>
                  </a:lnTo>
                  <a:lnTo>
                    <a:pt x="502606" y="141347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cs typeface="+mn-ea"/>
                <a:sym typeface="+mn-lt"/>
              </a:endParaRPr>
            </a:p>
          </p:txBody>
        </p:sp>
        <p:pic>
          <p:nvPicPr>
            <p:cNvPr id="47" name="圖片 46">
              <a:extLst>
                <a:ext uri="{FF2B5EF4-FFF2-40B4-BE49-F238E27FC236}">
                  <a16:creationId xmlns:a16="http://schemas.microsoft.com/office/drawing/2014/main" id="{DA5B3B14-FFFE-423A-81E9-7504CEAA2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22570" y="957610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31991AF-47D8-A645-9F41-E7424E0EA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7310"/>
            <a:ext cx="9143999" cy="816119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en-US" altLang="zh-CN" sz="3200" b="0">
                <a:latin typeface="+mn-lt"/>
                <a:ea typeface="+mn-ea"/>
                <a:cs typeface="+mn-ea"/>
                <a:sym typeface="+mn-lt"/>
              </a:rPr>
              <a:t>Easy installation of disks and lockable trays</a:t>
            </a:r>
            <a:endParaRPr lang="en-US" sz="3200" b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7" name="圖片 16" hidden="1">
            <a:extLst>
              <a:ext uri="{FF2B5EF4-FFF2-40B4-BE49-F238E27FC236}">
                <a16:creationId xmlns:a16="http://schemas.microsoft.com/office/drawing/2014/main" id="{3BD274E8-5570-46E6-AFBA-FB802F24C2D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532" y="1841372"/>
            <a:ext cx="2009458" cy="2479756"/>
          </a:xfrm>
          <a:prstGeom prst="rect">
            <a:avLst/>
          </a:prstGeom>
        </p:spPr>
      </p:pic>
      <p:pic>
        <p:nvPicPr>
          <p:cNvPr id="19" name="圖片 18" hidden="1">
            <a:extLst>
              <a:ext uri="{FF2B5EF4-FFF2-40B4-BE49-F238E27FC236}">
                <a16:creationId xmlns:a16="http://schemas.microsoft.com/office/drawing/2014/main" id="{ACB10E87-7E7F-48CB-AC33-784DB086DFF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8197" y="1642905"/>
            <a:ext cx="2338045" cy="2789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F4AAD7F-651F-7C42-829F-CD8EEE2EFA47}"/>
              </a:ext>
            </a:extLst>
          </p:cNvPr>
          <p:cNvSpPr txBox="1"/>
          <p:nvPr/>
        </p:nvSpPr>
        <p:spPr>
          <a:xfrm>
            <a:off x="1835407" y="4580478"/>
            <a:ext cx="1900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>
                <a:latin typeface="+mn-lt"/>
                <a:ea typeface="+mn-ea"/>
                <a:cs typeface="+mn-ea"/>
                <a:sym typeface="+mn-lt"/>
              </a:rPr>
              <a:t>注意：運送時或是使用震動較大的硬碟時請使用螺絲固定住．</a:t>
            </a:r>
            <a:endParaRPr lang="en-US" altLang="zh-CN" sz="9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圖形 4" hidden="1">
            <a:extLst>
              <a:ext uri="{FF2B5EF4-FFF2-40B4-BE49-F238E27FC236}">
                <a16:creationId xmlns:a16="http://schemas.microsoft.com/office/drawing/2014/main" id="{1A59BA61-0E0E-4BEB-AD4E-442A5E61DD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22489" y="1841372"/>
            <a:ext cx="1624541" cy="2245025"/>
          </a:xfrm>
          <a:prstGeom prst="rect">
            <a:avLst/>
          </a:prstGeom>
        </p:spPr>
      </p:pic>
      <p:pic>
        <p:nvPicPr>
          <p:cNvPr id="6" name="圖形 5" hidden="1">
            <a:extLst>
              <a:ext uri="{FF2B5EF4-FFF2-40B4-BE49-F238E27FC236}">
                <a16:creationId xmlns:a16="http://schemas.microsoft.com/office/drawing/2014/main" id="{581EB181-3088-4008-913E-BF3CEC3B0B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54431" y="1679511"/>
            <a:ext cx="1749010" cy="2586563"/>
          </a:xfrm>
          <a:prstGeom prst="rect">
            <a:avLst/>
          </a:prstGeom>
        </p:spPr>
      </p:pic>
      <p:grpSp>
        <p:nvGrpSpPr>
          <p:cNvPr id="54" name="群組 53">
            <a:extLst>
              <a:ext uri="{FF2B5EF4-FFF2-40B4-BE49-F238E27FC236}">
                <a16:creationId xmlns:a16="http://schemas.microsoft.com/office/drawing/2014/main" id="{2890C5F2-CEF5-48E5-AC46-67323FE02DF6}"/>
              </a:ext>
            </a:extLst>
          </p:cNvPr>
          <p:cNvGrpSpPr/>
          <p:nvPr/>
        </p:nvGrpSpPr>
        <p:grpSpPr>
          <a:xfrm>
            <a:off x="401531" y="1171600"/>
            <a:ext cx="4507511" cy="4160999"/>
            <a:chOff x="6260091" y="1217707"/>
            <a:chExt cx="4307317" cy="4160999"/>
          </a:xfrm>
        </p:grpSpPr>
        <p:sp>
          <p:nvSpPr>
            <p:cNvPr id="55" name="矩形: 圓角 54">
              <a:extLst>
                <a:ext uri="{FF2B5EF4-FFF2-40B4-BE49-F238E27FC236}">
                  <a16:creationId xmlns:a16="http://schemas.microsoft.com/office/drawing/2014/main" id="{F419EE9E-F3B9-4091-B238-E1D9B647729D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5D37981B-AB6F-4108-B0DA-3F9AFCB4DE42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A656B447-1E2C-4688-9CAF-BEFADE1D10E9}"/>
              </a:ext>
            </a:extLst>
          </p:cNvPr>
          <p:cNvSpPr/>
          <p:nvPr/>
        </p:nvSpPr>
        <p:spPr>
          <a:xfrm>
            <a:off x="1478670" y="1304565"/>
            <a:ext cx="1380803" cy="428985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>
                <a:cs typeface="+mn-ea"/>
                <a:sym typeface="+mn-lt"/>
              </a:rPr>
              <a:t>3.5-inch HDD</a:t>
            </a:r>
            <a:endParaRPr lang="zh-TW" altLang="en-US" sz="1100" b="1">
              <a:cs typeface="+mn-ea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D14747-7D88-F244-BA7B-DA327DB59B3A}"/>
              </a:ext>
            </a:extLst>
          </p:cNvPr>
          <p:cNvSpPr txBox="1"/>
          <p:nvPr/>
        </p:nvSpPr>
        <p:spPr>
          <a:xfrm>
            <a:off x="544697" y="1942506"/>
            <a:ext cx="1204987" cy="1094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altLang="zh-CN" sz="1200" b="1">
                <a:solidFill>
                  <a:srgbClr val="EE6D2B"/>
                </a:solidFill>
                <a:latin typeface="+mn-lt"/>
                <a:ea typeface="+mn-ea"/>
                <a:cs typeface="+mn-ea"/>
                <a:sym typeface="+mn-lt"/>
              </a:rPr>
              <a:t>Tool-less installation of 3.5-inch HDDs</a:t>
            </a:r>
          </a:p>
        </p:txBody>
      </p:sp>
      <p:pic>
        <p:nvPicPr>
          <p:cNvPr id="12" name="圖形 11">
            <a:extLst>
              <a:ext uri="{FF2B5EF4-FFF2-40B4-BE49-F238E27FC236}">
                <a16:creationId xmlns:a16="http://schemas.microsoft.com/office/drawing/2014/main" id="{4592FDF5-D7AB-4B19-B312-82FC0E441D3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472" b="58943"/>
          <a:stretch/>
        </p:blipFill>
        <p:spPr>
          <a:xfrm>
            <a:off x="1525737" y="1982064"/>
            <a:ext cx="2423108" cy="1067970"/>
          </a:xfrm>
          <a:prstGeom prst="rect">
            <a:avLst/>
          </a:prstGeom>
        </p:spPr>
      </p:pic>
      <p:grpSp>
        <p:nvGrpSpPr>
          <p:cNvPr id="51" name="群組 50">
            <a:extLst>
              <a:ext uri="{FF2B5EF4-FFF2-40B4-BE49-F238E27FC236}">
                <a16:creationId xmlns:a16="http://schemas.microsoft.com/office/drawing/2014/main" id="{67570990-B7C2-405B-A5F4-8B4A9FAC347B}"/>
              </a:ext>
            </a:extLst>
          </p:cNvPr>
          <p:cNvGrpSpPr/>
          <p:nvPr/>
        </p:nvGrpSpPr>
        <p:grpSpPr>
          <a:xfrm>
            <a:off x="3771612" y="1171601"/>
            <a:ext cx="3264750" cy="4160999"/>
            <a:chOff x="6260091" y="1217707"/>
            <a:chExt cx="4307317" cy="4160999"/>
          </a:xfrm>
        </p:grpSpPr>
        <p:sp>
          <p:nvSpPr>
            <p:cNvPr id="52" name="矩形: 圓角 51">
              <a:extLst>
                <a:ext uri="{FF2B5EF4-FFF2-40B4-BE49-F238E27FC236}">
                  <a16:creationId xmlns:a16="http://schemas.microsoft.com/office/drawing/2014/main" id="{4C5DA446-622F-4374-82FB-E5BB47255D88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25B7393E-7FC4-423A-BE22-2255654BFE5D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</p:grpSp>
      <p:pic>
        <p:nvPicPr>
          <p:cNvPr id="11" name="圖形 10">
            <a:extLst>
              <a:ext uri="{FF2B5EF4-FFF2-40B4-BE49-F238E27FC236}">
                <a16:creationId xmlns:a16="http://schemas.microsoft.com/office/drawing/2014/main" id="{947DE522-70D9-4737-A761-361550471DA1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4171331" y="1889329"/>
            <a:ext cx="1900534" cy="3080347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3B6B5370-EFA4-604C-B3A3-65E5A1E09B33}"/>
              </a:ext>
            </a:extLst>
          </p:cNvPr>
          <p:cNvSpPr/>
          <p:nvPr/>
        </p:nvSpPr>
        <p:spPr>
          <a:xfrm>
            <a:off x="4198448" y="1287541"/>
            <a:ext cx="1697516" cy="446009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>
                <a:cs typeface="+mn-ea"/>
                <a:sym typeface="+mn-lt"/>
              </a:rPr>
              <a:t>2.5-inch SSD</a:t>
            </a:r>
            <a:r>
              <a:rPr lang="zh-TW" altLang="en-US" sz="1100" b="1">
                <a:cs typeface="+mn-ea"/>
                <a:sym typeface="+mn-lt"/>
              </a:rPr>
              <a:t> </a:t>
            </a:r>
            <a:r>
              <a:rPr lang="en-US" altLang="zh-TW" sz="1100" b="1">
                <a:cs typeface="+mn-ea"/>
                <a:sym typeface="+mn-lt"/>
              </a:rPr>
              <a:t>/</a:t>
            </a:r>
            <a:r>
              <a:rPr lang="zh-TW" altLang="en-US" sz="1100" b="1">
                <a:cs typeface="+mn-ea"/>
                <a:sym typeface="+mn-lt"/>
              </a:rPr>
              <a:t> </a:t>
            </a:r>
            <a:r>
              <a:rPr lang="en-US" altLang="zh-TW" sz="1100" b="1">
                <a:cs typeface="+mn-ea"/>
                <a:sym typeface="+mn-lt"/>
              </a:rPr>
              <a:t>HDD</a:t>
            </a:r>
            <a:endParaRPr lang="zh-TW" altLang="en-US" sz="1100" b="1">
              <a:cs typeface="+mn-ea"/>
              <a:sym typeface="+mn-lt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601DB571-2BEC-48A9-8880-6907F9C7B001}"/>
              </a:ext>
            </a:extLst>
          </p:cNvPr>
          <p:cNvGrpSpPr/>
          <p:nvPr/>
        </p:nvGrpSpPr>
        <p:grpSpPr>
          <a:xfrm>
            <a:off x="6237974" y="1171602"/>
            <a:ext cx="3264750" cy="4160999"/>
            <a:chOff x="6260091" y="1217707"/>
            <a:chExt cx="4307317" cy="4160999"/>
          </a:xfrm>
        </p:grpSpPr>
        <p:sp>
          <p:nvSpPr>
            <p:cNvPr id="49" name="矩形: 圓角 48">
              <a:extLst>
                <a:ext uri="{FF2B5EF4-FFF2-40B4-BE49-F238E27FC236}">
                  <a16:creationId xmlns:a16="http://schemas.microsoft.com/office/drawing/2014/main" id="{C8B0FC38-1935-4DA0-83F0-DA76DD905513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06F38EA4-E29D-438F-BD28-05D4AABD9D05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</p:grpSp>
      <p:pic>
        <p:nvPicPr>
          <p:cNvPr id="22" name="圖片 21">
            <a:extLst>
              <a:ext uri="{FF2B5EF4-FFF2-40B4-BE49-F238E27FC236}">
                <a16:creationId xmlns:a16="http://schemas.microsoft.com/office/drawing/2014/main" id="{5B88D3E8-EAB8-9547-8BE8-000EE5086E21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97510" y="1889329"/>
            <a:ext cx="2127319" cy="2506713"/>
          </a:xfrm>
          <a:prstGeom prst="rect">
            <a:avLst/>
          </a:prstGeom>
        </p:spPr>
      </p:pic>
      <p:pic>
        <p:nvPicPr>
          <p:cNvPr id="57" name="圖形 11">
            <a:extLst>
              <a:ext uri="{FF2B5EF4-FFF2-40B4-BE49-F238E27FC236}">
                <a16:creationId xmlns:a16="http://schemas.microsoft.com/office/drawing/2014/main" id="{C63A2F1F-3F9B-4014-AC7C-26285E00951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9499" b="-1"/>
          <a:stretch/>
        </p:blipFill>
        <p:spPr>
          <a:xfrm>
            <a:off x="570329" y="3185173"/>
            <a:ext cx="3046853" cy="1573758"/>
          </a:xfrm>
          <a:prstGeom prst="rect">
            <a:avLst/>
          </a:prstGeom>
        </p:spPr>
      </p:pic>
      <p:pic>
        <p:nvPicPr>
          <p:cNvPr id="58" name="圖形 11">
            <a:extLst>
              <a:ext uri="{FF2B5EF4-FFF2-40B4-BE49-F238E27FC236}">
                <a16:creationId xmlns:a16="http://schemas.microsoft.com/office/drawing/2014/main" id="{950CB796-0947-4AB3-8424-380A13DA3E3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14" t="35037" r="85789" b="60501"/>
          <a:stretch/>
        </p:blipFill>
        <p:spPr>
          <a:xfrm>
            <a:off x="793040" y="3074632"/>
            <a:ext cx="207082" cy="11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23260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y1102bf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4689</Words>
  <Application>Microsoft Office PowerPoint</Application>
  <PresentationFormat>如螢幕大小 (16:9)</PresentationFormat>
  <Paragraphs>884</Paragraphs>
  <Slides>56</Slides>
  <Notes>35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56</vt:i4>
      </vt:variant>
    </vt:vector>
  </HeadingPairs>
  <TitlesOfParts>
    <vt:vector size="62" baseType="lpstr">
      <vt:lpstr>微軟正黑體</vt:lpstr>
      <vt:lpstr>Arial</vt:lpstr>
      <vt:lpstr>Calibri</vt:lpstr>
      <vt:lpstr>Corbel</vt:lpstr>
      <vt:lpstr>Wingdings</vt:lpstr>
      <vt:lpstr>自訂設計</vt:lpstr>
      <vt:lpstr>PowerPoint 簡報</vt:lpstr>
      <vt:lpstr>TVS-675 the 8-core SMB NAS with 4K graphics</vt:lpstr>
      <vt:lpstr>QTS / QuTS hero dual operating systems for  powerful and secure NAS applications services</vt:lpstr>
      <vt:lpstr>TVS-675 NAS with 8-core 2.5GHz CPU, 8MB L2 cache, GPU with 4K transcoding and video output via HDMI 2.0</vt:lpstr>
      <vt:lpstr>Advanced 8-core 2.5GHz SoC with integrated 4K video graphics and multiple I/O lanes</vt:lpstr>
      <vt:lpstr>Background and core technology of Zhaoxin CPU</vt:lpstr>
      <vt:lpstr>Trusted by the PC industry leaders. Many business-oriented desktops and laptops based on Zhaoxin solutions.</vt:lpstr>
      <vt:lpstr>TVS-675 Front view </vt:lpstr>
      <vt:lpstr>Easy installation of disks and lockable trays</vt:lpstr>
      <vt:lpstr>TVS-675 Rear view</vt:lpstr>
      <vt:lpstr>TVS-675 Side view for RAM and M.2 SSD upgrades</vt:lpstr>
      <vt:lpstr>2 x M.2 NVMe PCIe / SATA SSD slots supporting SSD cache or Qtier auto tiering</vt:lpstr>
      <vt:lpstr>M.2 NVMe/SATA SSD and Qtier auto-tiering for speed and capacity​</vt:lpstr>
      <vt:lpstr>Compartmentalized smart cooling</vt:lpstr>
      <vt:lpstr>Large 8GB DDR4 memory, ready for any app,  and upgradeable to max 64GB RAM</vt:lpstr>
      <vt:lpstr>2 x 2.5 GbE LAN ports supporting link aggregation for maximum 5Gbps combined bandwidth</vt:lpstr>
      <vt:lpstr>Powerful integrated graphics processing unit to support 4K video transcoding and HDMI output</vt:lpstr>
      <vt:lpstr>2 x PCIe slots for network, storage, and more</vt:lpstr>
      <vt:lpstr>QM2 cards add support for SSD caching  and 10GbE connectivity</vt:lpstr>
      <vt:lpstr>QM2 Series - Add more M.2 SSD slots to TVS-675</vt:lpstr>
      <vt:lpstr>Budget-friendly unmanaged switches for multi-user environment</vt:lpstr>
      <vt:lpstr>Layer-2 managed switches for multi-user environment and efficient deployment</vt:lpstr>
      <vt:lpstr>Optional 10GbE NIC for fast performance</vt:lpstr>
      <vt:lpstr>Network accessories - NIC</vt:lpstr>
      <vt:lpstr>QNAP 16Gb/s Fibre Channel card for FC SAN</vt:lpstr>
      <vt:lpstr>QNAP QXP-W6-AX200 Wi-Fi 6 card connects  NAS wirelessly to a Wi-Fi 6 AX network</vt:lpstr>
      <vt:lpstr>PowerPoint 簡報</vt:lpstr>
      <vt:lpstr>Connect to Dropbox, OneDrive,   Google Drive and more</vt:lpstr>
      <vt:lpstr>Easily make NAS your team collaboration portal  with File Station</vt:lpstr>
      <vt:lpstr>Qsync 5.0 – Cross-device file sync for individuals and teams</vt:lpstr>
      <vt:lpstr>Complete backup with 3-2-1 HBS 3</vt:lpstr>
      <vt:lpstr>HybridMount provides two modes for file-based cloud storage gateway</vt:lpstr>
      <vt:lpstr>Hyper Data Protector :  All-in-one active backup solution for virtual machines</vt:lpstr>
      <vt:lpstr>Boxafe: Comprehensive Backup Solution for Google Workspace and Microsoft 365</vt:lpstr>
      <vt:lpstr>HybridMount - Cascade share the access permission to remote devices</vt:lpstr>
      <vt:lpstr>QmailAgent – email backup solution</vt:lpstr>
      <vt:lpstr>All-in-one 8-core server with max 64GB RAM to host virtual machines and containers</vt:lpstr>
      <vt:lpstr>Establish and run dual systems - Ubuntu &amp; QuTS hero</vt:lpstr>
      <vt:lpstr>Smart and automatic file management</vt:lpstr>
      <vt:lpstr>Notification Center - diversity of active notification</vt:lpstr>
      <vt:lpstr>QuLog Center proactively analyze and  monitor connections</vt:lpstr>
      <vt:lpstr>Brand new surveillance app   QVR Elite</vt:lpstr>
      <vt:lpstr>High-performance multimedia streaming platform</vt:lpstr>
      <vt:lpstr>PowerPoint 簡報</vt:lpstr>
      <vt:lpstr>Powerful data reduction – Extend the SSD endurance</vt:lpstr>
      <vt:lpstr>Silent data corruption &amp; self-healing</vt:lpstr>
      <vt:lpstr>Three-layer backup solution  Builds the most complete data backup protection</vt:lpstr>
      <vt:lpstr>SnapSync</vt:lpstr>
      <vt:lpstr>PowerPoint 簡報</vt:lpstr>
      <vt:lpstr>Storage expansion: TR-002 / TR-004 USB RAID units</vt:lpstr>
      <vt:lpstr>Storage expansion：TL-D800C USB JBOD unit</vt:lpstr>
      <vt:lpstr>High-speed storage expansion with  PCIe to multi-channel SATA enclosures</vt:lpstr>
      <vt:lpstr>QXP SATA HBA and cables are included in the  TL-D400S/D800S/D1600S JBOD</vt:lpstr>
      <vt:lpstr>3-year standard warranty and extend it up to 5 years via an optional purchase</vt:lpstr>
      <vt:lpstr>TVS-675 provides the best cost-performance ratio combing 8-core computing power and 4K graphics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Coco Chiang</dc:creator>
  <cp:lastModifiedBy>Sabrina Wang 王儷蓉</cp:lastModifiedBy>
  <cp:revision>2</cp:revision>
  <dcterms:modified xsi:type="dcterms:W3CDTF">2021-11-12T06:38:45Z</dcterms:modified>
</cp:coreProperties>
</file>