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72" r:id="rId1"/>
  </p:sldMasterIdLst>
  <p:notesMasterIdLst>
    <p:notesMasterId r:id="rId58"/>
  </p:notesMasterIdLst>
  <p:handoutMasterIdLst>
    <p:handoutMasterId r:id="rId59"/>
  </p:handoutMasterIdLst>
  <p:sldIdLst>
    <p:sldId id="1518" r:id="rId2"/>
    <p:sldId id="1507" r:id="rId3"/>
    <p:sldId id="1478" r:id="rId4"/>
    <p:sldId id="546" r:id="rId5"/>
    <p:sldId id="1326" r:id="rId6"/>
    <p:sldId id="1515" r:id="rId7"/>
    <p:sldId id="1514" r:id="rId8"/>
    <p:sldId id="1499" r:id="rId9"/>
    <p:sldId id="1475" r:id="rId10"/>
    <p:sldId id="1509" r:id="rId11"/>
    <p:sldId id="1511" r:id="rId12"/>
    <p:sldId id="1493" r:id="rId13"/>
    <p:sldId id="290" r:id="rId14"/>
    <p:sldId id="438" r:id="rId15"/>
    <p:sldId id="265" r:id="rId16"/>
    <p:sldId id="1431" r:id="rId17"/>
    <p:sldId id="1513" r:id="rId18"/>
    <p:sldId id="312" r:id="rId19"/>
    <p:sldId id="1510" r:id="rId20"/>
    <p:sldId id="1320" r:id="rId21"/>
    <p:sldId id="1502" r:id="rId22"/>
    <p:sldId id="1503" r:id="rId23"/>
    <p:sldId id="1477" r:id="rId24"/>
    <p:sldId id="315" r:id="rId25"/>
    <p:sldId id="1332" r:id="rId26"/>
    <p:sldId id="270" r:id="rId27"/>
    <p:sldId id="1457" r:id="rId28"/>
    <p:sldId id="559" r:id="rId29"/>
    <p:sldId id="1296" r:id="rId30"/>
    <p:sldId id="295" r:id="rId31"/>
    <p:sldId id="1474" r:id="rId32"/>
    <p:sldId id="1289" r:id="rId33"/>
    <p:sldId id="1468" r:id="rId34"/>
    <p:sldId id="550" r:id="rId35"/>
    <p:sldId id="1483" r:id="rId36"/>
    <p:sldId id="1491" r:id="rId37"/>
    <p:sldId id="1463" r:id="rId38"/>
    <p:sldId id="1484" r:id="rId39"/>
    <p:sldId id="1490" r:id="rId40"/>
    <p:sldId id="782" r:id="rId41"/>
    <p:sldId id="1492" r:id="rId42"/>
    <p:sldId id="1498" r:id="rId43"/>
    <p:sldId id="1471" r:id="rId44"/>
    <p:sldId id="1402" r:id="rId45"/>
    <p:sldId id="1418" r:id="rId46"/>
    <p:sldId id="1421" r:id="rId47"/>
    <p:sldId id="1419" r:id="rId48"/>
    <p:sldId id="1464" r:id="rId49"/>
    <p:sldId id="1495" r:id="rId50"/>
    <p:sldId id="1480" r:id="rId51"/>
    <p:sldId id="1506" r:id="rId52"/>
    <p:sldId id="1504" r:id="rId53"/>
    <p:sldId id="1505" r:id="rId54"/>
    <p:sldId id="409" r:id="rId55"/>
    <p:sldId id="1519" r:id="rId56"/>
    <p:sldId id="302" r:id="rId5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ED01"/>
    <a:srgbClr val="C6E6FE"/>
    <a:srgbClr val="F5F5F5"/>
    <a:srgbClr val="E4E4E4"/>
    <a:srgbClr val="00499E"/>
    <a:srgbClr val="008EC0"/>
    <a:srgbClr val="00489E"/>
    <a:srgbClr val="F9F9F9"/>
    <a:srgbClr val="0049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1E33B-7252-22D4-2FEE-58E7800F6D6D}" v="63" dt="2021-07-07T11:09:39.268"/>
    <p1510:client id="{81101F84-4D7D-436A-AF4C-224ABFEAA130}" v="7252" dt="2021-07-08T08:46:47.856"/>
    <p1510:client id="{F389C0FD-A40D-9C45-B420-BC6B3A16DDC2}" v="2307" dt="2021-07-08T08:44:37.582"/>
    <p1510:client id="{F9BD3863-18EB-9442-942B-CE06B9D60ED2}" v="786" dt="2021-07-08T07:32:47.650"/>
  </p1510:revLst>
</p1510:revInfo>
</file>

<file path=ppt/tableStyles.xml><?xml version="1.0" encoding="utf-8"?>
<a:tblStyleLst xmlns:a="http://schemas.openxmlformats.org/drawingml/2006/main" def="{CCF4F11A-23CF-4E7E-9DF9-85F2C6E581D8}">
  <a:tblStyle styleId="{CCF4F11A-23CF-4E7E-9DF9-85F2C6E581D8}"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C707DFD8-C232-4B70-B17B-26034490E56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B74FD3F-7353-4200-B0B9-FC3B863CEA15}"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30"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693B236-F5BA-40D3-B41B-7E13262083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6170B9BA-93C4-4A18-B737-B79504CF7A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CD724A-10DA-42BA-B047-7EF4442B84BE}" type="datetimeFigureOut">
              <a:rPr lang="zh-TW" altLang="en-US" smtClean="0"/>
              <a:t>2021/11/11</a:t>
            </a:fld>
            <a:endParaRPr lang="zh-TW" altLang="en-US"/>
          </a:p>
        </p:txBody>
      </p:sp>
      <p:sp>
        <p:nvSpPr>
          <p:cNvPr id="4" name="頁尾版面配置區 3">
            <a:extLst>
              <a:ext uri="{FF2B5EF4-FFF2-40B4-BE49-F238E27FC236}">
                <a16:creationId xmlns:a16="http://schemas.microsoft.com/office/drawing/2014/main" id="{B0C07D90-8CCB-48F1-B2EB-EEDE9AD872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0AE5C2FD-CCB3-4EFC-95B5-B0E27F5496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D7188A-4E1C-4323-B2BE-0D5DB84DCA20}" type="slidenum">
              <a:rPr lang="zh-TW" altLang="en-US" smtClean="0"/>
              <a:t>‹#›</a:t>
            </a:fld>
            <a:endParaRPr lang="zh-TW" altLang="en-US"/>
          </a:p>
        </p:txBody>
      </p:sp>
    </p:spTree>
    <p:extLst>
      <p:ext uri="{BB962C8B-B14F-4D97-AF65-F5344CB8AC3E}">
        <p14:creationId xmlns:p14="http://schemas.microsoft.com/office/powerpoint/2010/main" val="1758746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424043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endParaRPr lang="en-US"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3156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97490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249327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3148796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a:p>
        </p:txBody>
      </p:sp>
    </p:spTree>
    <p:extLst>
      <p:ext uri="{BB962C8B-B14F-4D97-AF65-F5344CB8AC3E}">
        <p14:creationId xmlns:p14="http://schemas.microsoft.com/office/powerpoint/2010/main" val="3148796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endParaRPr lang="en-US"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3395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endParaRPr lang="en-US"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5619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209123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350239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25</a:t>
            </a:fld>
            <a:endParaRPr lang="zh-TW" altLang="en-US"/>
          </a:p>
        </p:txBody>
      </p:sp>
    </p:spTree>
    <p:extLst>
      <p:ext uri="{BB962C8B-B14F-4D97-AF65-F5344CB8AC3E}">
        <p14:creationId xmlns:p14="http://schemas.microsoft.com/office/powerpoint/2010/main" val="84545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157442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None/>
            </a:pPr>
            <a:endParaRPr lang="en-US" altLang="zh-TW">
              <a:latin typeface="Calibri"/>
              <a:cs typeface="Calibri"/>
            </a:endParaRPr>
          </a:p>
        </p:txBody>
      </p:sp>
    </p:spTree>
    <p:extLst>
      <p:ext uri="{BB962C8B-B14F-4D97-AF65-F5344CB8AC3E}">
        <p14:creationId xmlns:p14="http://schemas.microsoft.com/office/powerpoint/2010/main" val="349119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DECBF60-BD95-FB4C-91CE-6D01F0698F47}" type="slidenum">
              <a:rPr kumimoji="1" lang="zh-TW" altLang="en-US" smtClean="0"/>
              <a:t>28</a:t>
            </a:fld>
            <a:endParaRPr kumimoji="1" lang="zh-TW" altLang="en-US"/>
          </a:p>
        </p:txBody>
      </p:sp>
    </p:spTree>
    <p:extLst>
      <p:ext uri="{BB962C8B-B14F-4D97-AF65-F5344CB8AC3E}">
        <p14:creationId xmlns:p14="http://schemas.microsoft.com/office/powerpoint/2010/main" val="2388321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067F0-5D8C-C649-9E7E-E5C399B34C78}" type="slidenum">
              <a:rPr lang="en-US" smtClean="0"/>
              <a:pPr/>
              <a:t>29</a:t>
            </a:fld>
            <a:endParaRPr lang="en-US"/>
          </a:p>
        </p:txBody>
      </p:sp>
    </p:spTree>
    <p:extLst>
      <p:ext uri="{BB962C8B-B14F-4D97-AF65-F5344CB8AC3E}">
        <p14:creationId xmlns:p14="http://schemas.microsoft.com/office/powerpoint/2010/main" val="3570954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9BE2EBB-CED9-4809-8834-A9C61EF8D3E0}" type="slidenum">
              <a:rPr lang="zh-TW" altLang="en-US" smtClean="0"/>
              <a:t>30</a:t>
            </a:fld>
            <a:endParaRPr lang="zh-TW" altLang="en-US"/>
          </a:p>
        </p:txBody>
      </p:sp>
    </p:spTree>
    <p:extLst>
      <p:ext uri="{BB962C8B-B14F-4D97-AF65-F5344CB8AC3E}">
        <p14:creationId xmlns:p14="http://schemas.microsoft.com/office/powerpoint/2010/main" val="3271368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31</a:t>
            </a:fld>
            <a:endParaRPr lang="zh-TW" altLang="en-US"/>
          </a:p>
        </p:txBody>
      </p:sp>
    </p:spTree>
    <p:extLst>
      <p:ext uri="{BB962C8B-B14F-4D97-AF65-F5344CB8AC3E}">
        <p14:creationId xmlns:p14="http://schemas.microsoft.com/office/powerpoint/2010/main" val="1499473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zh-CN"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32</a:t>
            </a:fld>
            <a:endParaRPr lang="en-US"/>
          </a:p>
        </p:txBody>
      </p:sp>
    </p:spTree>
    <p:extLst>
      <p:ext uri="{BB962C8B-B14F-4D97-AF65-F5344CB8AC3E}">
        <p14:creationId xmlns:p14="http://schemas.microsoft.com/office/powerpoint/2010/main" val="4144124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693727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3998107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45</a:t>
            </a:fld>
            <a:endParaRPr kumimoji="1" lang="zh-TW" altLang="en-US"/>
          </a:p>
        </p:txBody>
      </p:sp>
    </p:spTree>
    <p:extLst>
      <p:ext uri="{BB962C8B-B14F-4D97-AF65-F5344CB8AC3E}">
        <p14:creationId xmlns:p14="http://schemas.microsoft.com/office/powerpoint/2010/main" val="1834303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373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906652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98495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6555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374377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F17BF3A-3E68-EE42-952A-CF4CBE6041CF}" type="slidenum">
              <a:rPr kumimoji="1" lang="zh-TW" altLang="en-US" smtClean="0"/>
              <a:t>54</a:t>
            </a:fld>
            <a:endParaRPr kumimoji="1" lang="zh-TW" altLang="en-US"/>
          </a:p>
        </p:txBody>
      </p:sp>
    </p:spTree>
    <p:extLst>
      <p:ext uri="{BB962C8B-B14F-4D97-AF65-F5344CB8AC3E}">
        <p14:creationId xmlns:p14="http://schemas.microsoft.com/office/powerpoint/2010/main" val="1605337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302932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158750" indent="0">
              <a:buNone/>
            </a:pPr>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325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5</a:t>
            </a:fld>
            <a:endParaRPr kumimoji="1" lang="zh-TW" altLang="en-US"/>
          </a:p>
        </p:txBody>
      </p:sp>
    </p:spTree>
    <p:extLst>
      <p:ext uri="{BB962C8B-B14F-4D97-AF65-F5344CB8AC3E}">
        <p14:creationId xmlns:p14="http://schemas.microsoft.com/office/powerpoint/2010/main" val="761199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91138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None/>
            </a:pPr>
            <a:endParaRPr lang="zh-TW" altLang="en-US"/>
          </a:p>
        </p:txBody>
      </p:sp>
    </p:spTree>
    <p:extLst>
      <p:ext uri="{BB962C8B-B14F-4D97-AF65-F5344CB8AC3E}">
        <p14:creationId xmlns:p14="http://schemas.microsoft.com/office/powerpoint/2010/main" val="28404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946851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None/>
            </a:pPr>
            <a:endParaRPr lang="zh-TW" altLang="en-US"/>
          </a:p>
        </p:txBody>
      </p:sp>
    </p:spTree>
    <p:extLst>
      <p:ext uri="{BB962C8B-B14F-4D97-AF65-F5344CB8AC3E}">
        <p14:creationId xmlns:p14="http://schemas.microsoft.com/office/powerpoint/2010/main" val="1452620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區段標題">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112" y="126"/>
            <a:ext cx="9143776" cy="5143374"/>
          </a:xfrm>
          <a:prstGeom prst="rect">
            <a:avLst/>
          </a:prstGeom>
          <a:noFill/>
        </p:spPr>
      </p:pic>
      <p:sp>
        <p:nvSpPr>
          <p:cNvPr id="3" name="文字版面配置區 2"/>
          <p:cNvSpPr>
            <a:spLocks noGrp="1"/>
          </p:cNvSpPr>
          <p:nvPr>
            <p:ph type="body" idx="1"/>
          </p:nvPr>
        </p:nvSpPr>
        <p:spPr>
          <a:xfrm>
            <a:off x="5964165" y="1863604"/>
            <a:ext cx="3024797" cy="879596"/>
          </a:xfrm>
        </p:spPr>
        <p:txBody>
          <a:bodyPr anchor="ctr">
            <a:noAutofit/>
          </a:bodyPr>
          <a:lstStyle>
            <a:lvl1pPr marL="0" indent="0" algn="ctr">
              <a:buNone/>
              <a:defRPr sz="32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203200"/>
            <a:ext cx="9143999" cy="816119"/>
          </a:xfrm>
        </p:spPr>
        <p:txBody>
          <a:bodyPr anchor="t">
            <a:normAutofit/>
          </a:bodyPr>
          <a:lstStyle>
            <a:lvl1pPr algn="ctr">
              <a:defRPr sz="3600">
                <a:solidFill>
                  <a:schemeClr val="bg1"/>
                </a:solidFill>
              </a:defRPr>
            </a:lvl1pPr>
          </a:lstStyle>
          <a:p>
            <a:r>
              <a:rPr lang="zh-TW" altLang="en-US"/>
              <a:t>按一下以編輯母片標題樣式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3_標題及物件">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87031"/>
            <a:ext cx="9144000" cy="1033922"/>
          </a:xfrm>
        </p:spPr>
        <p:txBody>
          <a:bodyPr>
            <a:normAutofit/>
          </a:bodyPr>
          <a:lstStyle>
            <a:lvl1pPr algn="ctr">
              <a:defRPr sz="36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90508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3_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326910" y="3932647"/>
            <a:ext cx="8817090" cy="857250"/>
          </a:xfrm>
        </p:spPr>
        <p:txBody>
          <a:bodyPr/>
          <a:lstStyle>
            <a:lvl1pPr>
              <a:defRPr>
                <a:solidFill>
                  <a:schemeClr val="bg1"/>
                </a:solidFill>
              </a:defRPr>
            </a:lvl1pPr>
          </a:lstStyle>
          <a:p>
            <a:r>
              <a:rPr lang="zh-TW" altLang="en-US"/>
              <a:t>按一下以編輯母片標題樣式</a:t>
            </a:r>
          </a:p>
        </p:txBody>
      </p:sp>
      <p:pic>
        <p:nvPicPr>
          <p:cNvPr id="5" name="圖片 4">
            <a:extLst>
              <a:ext uri="{FF2B5EF4-FFF2-40B4-BE49-F238E27FC236}">
                <a16:creationId xmlns:a16="http://schemas.microsoft.com/office/drawing/2014/main" id="{88B30A09-9439-49E0-A04D-7B5CF3D1BA10}"/>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30769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區段標題">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9FC3E1-7449-49FB-8EF5-84F8603ECDAD}"/>
              </a:ext>
            </a:extLst>
          </p:cNvPr>
          <p:cNvPicPr>
            <a:picLocks noChangeAspect="1"/>
          </p:cNvPicPr>
          <p:nvPr userDrawn="1"/>
        </p:nvPicPr>
        <p:blipFill>
          <a:blip r:embed="rId2"/>
          <a:srcRect/>
          <a:stretch/>
        </p:blipFill>
        <p:spPr>
          <a:xfrm>
            <a:off x="0" y="0"/>
            <a:ext cx="9144000" cy="5143500"/>
          </a:xfrm>
          <a:prstGeom prst="rect">
            <a:avLst/>
          </a:prstGeom>
        </p:spPr>
      </p:pic>
      <p:pic>
        <p:nvPicPr>
          <p:cNvPr id="12" name="圖形 11">
            <a:extLst>
              <a:ext uri="{FF2B5EF4-FFF2-40B4-BE49-F238E27FC236}">
                <a16:creationId xmlns:a16="http://schemas.microsoft.com/office/drawing/2014/main" id="{8BD9613D-A2D1-4D55-9060-458FE02FD5D8}"/>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280987" y="285364"/>
            <a:ext cx="1096963" cy="1976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區段標題">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9FC3E1-7449-49FB-8EF5-84F8603ECDAD}"/>
              </a:ext>
            </a:extLst>
          </p:cNvPr>
          <p:cNvPicPr>
            <a:picLocks noChangeAspect="1"/>
          </p:cNvPicPr>
          <p:nvPr userDrawn="1"/>
        </p:nvPicPr>
        <p:blipFill>
          <a:blip r:embed="rId2"/>
          <a:srcRect/>
          <a:stretch/>
        </p:blipFill>
        <p:spPr>
          <a:xfrm>
            <a:off x="0" y="0"/>
            <a:ext cx="9144000" cy="5143500"/>
          </a:xfrm>
          <a:prstGeom prst="rect">
            <a:avLst/>
          </a:prstGeom>
        </p:spPr>
      </p:pic>
      <p:pic>
        <p:nvPicPr>
          <p:cNvPr id="4" name="圖片 3">
            <a:extLst>
              <a:ext uri="{FF2B5EF4-FFF2-40B4-BE49-F238E27FC236}">
                <a16:creationId xmlns:a16="http://schemas.microsoft.com/office/drawing/2014/main" id="{FAF9775F-9257-4D6B-9DDB-6BA7F4638621}"/>
              </a:ext>
            </a:extLst>
          </p:cNvPr>
          <p:cNvPicPr>
            <a:picLocks noChangeAspect="1"/>
          </p:cNvPicPr>
          <p:nvPr userDrawn="1"/>
        </p:nvPicPr>
        <p:blipFill>
          <a:blip r:embed="rId3"/>
          <a:srcRect/>
          <a:stretch/>
        </p:blipFill>
        <p:spPr>
          <a:xfrm>
            <a:off x="4174075" y="741631"/>
            <a:ext cx="5016821" cy="3999698"/>
          </a:xfrm>
          <a:prstGeom prst="rect">
            <a:avLst/>
          </a:prstGeom>
        </p:spPr>
      </p:pic>
    </p:spTree>
    <p:extLst>
      <p:ext uri="{BB962C8B-B14F-4D97-AF65-F5344CB8AC3E}">
        <p14:creationId xmlns:p14="http://schemas.microsoft.com/office/powerpoint/2010/main" val="404917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區段標題">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9FC3E1-7449-49FB-8EF5-84F8603ECDAD}"/>
              </a:ext>
            </a:extLst>
          </p:cNvPr>
          <p:cNvPicPr>
            <a:picLocks noChangeAspect="1"/>
          </p:cNvPicPr>
          <p:nvPr userDrawn="1"/>
        </p:nvPicPr>
        <p:blipFill>
          <a:blip r:embed="rId2"/>
          <a:srcRect/>
          <a:stretch/>
        </p:blipFill>
        <p:spPr>
          <a:xfrm flipH="1">
            <a:off x="0" y="0"/>
            <a:ext cx="9144000" cy="5143500"/>
          </a:xfrm>
          <a:prstGeom prst="rect">
            <a:avLst/>
          </a:prstGeom>
        </p:spPr>
      </p:pic>
      <p:pic>
        <p:nvPicPr>
          <p:cNvPr id="3" name="圖片 2">
            <a:extLst>
              <a:ext uri="{FF2B5EF4-FFF2-40B4-BE49-F238E27FC236}">
                <a16:creationId xmlns:a16="http://schemas.microsoft.com/office/drawing/2014/main" id="{264FFFEF-C7F0-4FD7-BD4A-470BC2333CB4}"/>
              </a:ext>
            </a:extLst>
          </p:cNvPr>
          <p:cNvPicPr>
            <a:picLocks noChangeAspect="1"/>
          </p:cNvPicPr>
          <p:nvPr userDrawn="1"/>
        </p:nvPicPr>
        <p:blipFill>
          <a:blip r:embed="rId3"/>
          <a:srcRect/>
          <a:stretch/>
        </p:blipFill>
        <p:spPr>
          <a:xfrm>
            <a:off x="-50791" y="741631"/>
            <a:ext cx="5016821" cy="3999698"/>
          </a:xfrm>
          <a:prstGeom prst="rect">
            <a:avLst/>
          </a:prstGeom>
        </p:spPr>
      </p:pic>
    </p:spTree>
    <p:extLst>
      <p:ext uri="{BB962C8B-B14F-4D97-AF65-F5344CB8AC3E}">
        <p14:creationId xmlns:p14="http://schemas.microsoft.com/office/powerpoint/2010/main" val="125725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標題及內容">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FC9E41B-4AEE-4973-82A4-8684F1A020A6}"/>
              </a:ext>
            </a:extLst>
          </p:cNvPr>
          <p:cNvPicPr>
            <a:picLocks noChangeAspect="1"/>
          </p:cNvPicPr>
          <p:nvPr userDrawn="1"/>
        </p:nvPicPr>
        <p:blipFill>
          <a:blip r:embed="rId2"/>
          <a:srcRect/>
          <a:stretch/>
        </p:blipFill>
        <p:spPr>
          <a:xfrm>
            <a:off x="0" y="0"/>
            <a:ext cx="9144000" cy="5143500"/>
          </a:xfrm>
          <a:prstGeom prst="rect">
            <a:avLst/>
          </a:prstGeom>
        </p:spPr>
      </p:pic>
      <p:sp>
        <p:nvSpPr>
          <p:cNvPr id="2" name="標題 1">
            <a:extLst>
              <a:ext uri="{FF2B5EF4-FFF2-40B4-BE49-F238E27FC236}">
                <a16:creationId xmlns:a16="http://schemas.microsoft.com/office/drawing/2014/main" id="{79CEC9CB-1998-4241-BE14-1A9D2109B0D3}"/>
              </a:ext>
            </a:extLst>
          </p:cNvPr>
          <p:cNvSpPr>
            <a:spLocks noGrp="1"/>
          </p:cNvSpPr>
          <p:nvPr>
            <p:ph type="title"/>
          </p:nvPr>
        </p:nvSpPr>
        <p:spPr>
          <a:xfrm>
            <a:off x="628650" y="140494"/>
            <a:ext cx="7886700" cy="994172"/>
          </a:xfrm>
        </p:spPr>
        <p:txBody>
          <a:bodyPr/>
          <a:lstStyle>
            <a:lvl1pPr>
              <a:defRPr>
                <a:solidFill>
                  <a:schemeClr val="bg1"/>
                </a:solidFill>
              </a:defRPr>
            </a:lvl1pPr>
          </a:lstStyle>
          <a:p>
            <a:r>
              <a:rPr kumimoji="1" lang="zh-TW" altLang="en-US"/>
              <a:t>按一下以編輯母片標題樣式</a:t>
            </a:r>
          </a:p>
        </p:txBody>
      </p:sp>
    </p:spTree>
    <p:extLst>
      <p:ext uri="{BB962C8B-B14F-4D97-AF65-F5344CB8AC3E}">
        <p14:creationId xmlns:p14="http://schemas.microsoft.com/office/powerpoint/2010/main" val="280777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0"/>
          <a:srcRect/>
          <a:stretch/>
        </p:blipFill>
        <p:spPr bwMode="auto">
          <a:xfrm>
            <a:off x="1288" y="743"/>
            <a:ext cx="9142679" cy="5142757"/>
          </a:xfrm>
          <a:prstGeom prst="rect">
            <a:avLst/>
          </a:prstGeom>
          <a:noFill/>
        </p:spPr>
      </p:pic>
      <p:sp>
        <p:nvSpPr>
          <p:cNvPr id="2" name="標題版面配置區 1"/>
          <p:cNvSpPr>
            <a:spLocks noGrp="1"/>
          </p:cNvSpPr>
          <p:nvPr>
            <p:ph type="title"/>
          </p:nvPr>
        </p:nvSpPr>
        <p:spPr>
          <a:xfrm>
            <a:off x="326910" y="120252"/>
            <a:ext cx="881709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339442"/>
            <a:ext cx="8229600" cy="368380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lt1" tx1="dk1" bg2="lt2" tx2="dk2" accent1="accent1" accent2="accent2" accent3="accent3" accent4="accent4" accent5="accent5" accent6="accent6" hlink="hlink" folHlink="folHlink"/>
  <p:sldLayoutIdLst>
    <p:sldLayoutId id="2147483675" r:id="rId1"/>
    <p:sldLayoutId id="2147483674" r:id="rId2"/>
    <p:sldLayoutId id="2147483695" r:id="rId3"/>
    <p:sldLayoutId id="2147483690" r:id="rId4"/>
    <p:sldLayoutId id="2147483684" r:id="rId5"/>
    <p:sldLayoutId id="2147483698" r:id="rId6"/>
    <p:sldLayoutId id="2147483699" r:id="rId7"/>
    <p:sldLayoutId id="2147483700" r:id="rId8"/>
  </p:sldLayoutIdLst>
  <p:txStyles>
    <p:titleStyle>
      <a:lvl1pPr algn="l" defTabSz="914400" rtl="0" eaLnBrk="1" latinLnBrk="0" hangingPunct="1">
        <a:spcBef>
          <a:spcPct val="0"/>
        </a:spcBef>
        <a:buNone/>
        <a:defRPr sz="3200" b="1" kern="1200">
          <a:solidFill>
            <a:schemeClr val="bg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13" Type="http://schemas.openxmlformats.org/officeDocument/2006/relationships/image" Target="../media/image70.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94.svg"/><Relationship Id="rId2" Type="http://schemas.openxmlformats.org/officeDocument/2006/relationships/notesSlide" Target="../notesSlides/notesSlide10.xml"/><Relationship Id="rId16" Type="http://schemas.openxmlformats.org/officeDocument/2006/relationships/image" Target="../media/image98.svg"/><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1.png"/><Relationship Id="rId10" Type="http://schemas.openxmlformats.org/officeDocument/2006/relationships/image" Target="../media/image92.svg"/><Relationship Id="rId4" Type="http://schemas.openxmlformats.org/officeDocument/2006/relationships/image" Target="../media/image65.png"/><Relationship Id="rId14" Type="http://schemas.openxmlformats.org/officeDocument/2006/relationships/image" Target="../media/image96.sv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00.sv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59.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1.gif"/><Relationship Id="rId5" Type="http://schemas.openxmlformats.org/officeDocument/2006/relationships/image" Target="../media/image112.svg"/><Relationship Id="rId4" Type="http://schemas.openxmlformats.org/officeDocument/2006/relationships/image" Target="../media/image80.png"/><Relationship Id="rId9" Type="http://schemas.openxmlformats.org/officeDocument/2006/relationships/image" Target="../media/image83.tiff"/></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1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15.sv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8.sv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12.png"/><Relationship Id="rId3" Type="http://schemas.openxmlformats.org/officeDocument/2006/relationships/image" Target="../media/image104.tiff"/><Relationship Id="rId7" Type="http://schemas.openxmlformats.org/officeDocument/2006/relationships/image" Target="../media/image108.png"/><Relationship Id="rId12"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7.png"/><Relationship Id="rId11" Type="http://schemas.openxmlformats.org/officeDocument/2006/relationships/image" Target="../media/image110.png"/><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105.tiff"/><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tiff"/><Relationship Id="rId4" Type="http://schemas.openxmlformats.org/officeDocument/2006/relationships/image" Target="../media/image1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3.png"/><Relationship Id="rId7" Type="http://schemas.openxmlformats.org/officeDocument/2006/relationships/image" Target="../media/image161.svg"/><Relationship Id="rId2" Type="http://schemas.openxmlformats.org/officeDocument/2006/relationships/image" Target="../media/image122.png"/><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159.svg"/><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68.svg"/></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18" Type="http://schemas.openxmlformats.org/officeDocument/2006/relationships/image" Target="../media/image184.svg"/><Relationship Id="rId3" Type="http://schemas.openxmlformats.org/officeDocument/2006/relationships/image" Target="../media/image131.tiff"/><Relationship Id="rId7" Type="http://schemas.openxmlformats.org/officeDocument/2006/relationships/image" Target="../media/image135.tif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34.tiff"/><Relationship Id="rId5" Type="http://schemas.openxmlformats.org/officeDocument/2006/relationships/image" Target="../media/image133.tiff"/><Relationship Id="rId10" Type="http://schemas.openxmlformats.org/officeDocument/2006/relationships/image" Target="../media/image138.png"/><Relationship Id="rId19" Type="http://schemas.openxmlformats.org/officeDocument/2006/relationships/image" Target="../media/image139.png"/><Relationship Id="rId4" Type="http://schemas.openxmlformats.org/officeDocument/2006/relationships/image" Target="../media/image132.tiff"/><Relationship Id="rId9" Type="http://schemas.openxmlformats.org/officeDocument/2006/relationships/image" Target="../media/image13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9.svg"/><Relationship Id="rId5" Type="http://schemas.openxmlformats.org/officeDocument/2006/relationships/image" Target="../media/image141.png"/><Relationship Id="rId4" Type="http://schemas.openxmlformats.org/officeDocument/2006/relationships/image" Target="../media/image187.svg"/><Relationship Id="rId9" Type="http://schemas.openxmlformats.org/officeDocument/2006/relationships/image" Target="../media/image143.png"/></Relationships>
</file>

<file path=ppt/slides/_rels/slide31.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image" Target="../media/image150.png"/><Relationship Id="rId18" Type="http://schemas.openxmlformats.org/officeDocument/2006/relationships/image" Target="../media/image207.svg"/><Relationship Id="rId26" Type="http://schemas.openxmlformats.org/officeDocument/2006/relationships/image" Target="../media/image161.png"/><Relationship Id="rId3" Type="http://schemas.openxmlformats.org/officeDocument/2006/relationships/image" Target="../media/image23.png"/><Relationship Id="rId21" Type="http://schemas.openxmlformats.org/officeDocument/2006/relationships/image" Target="../media/image156.png"/><Relationship Id="rId7" Type="http://schemas.openxmlformats.org/officeDocument/2006/relationships/image" Target="../media/image147.png"/><Relationship Id="rId12" Type="http://schemas.openxmlformats.org/officeDocument/2006/relationships/image" Target="../media/image201.svg"/><Relationship Id="rId17" Type="http://schemas.openxmlformats.org/officeDocument/2006/relationships/image" Target="../media/image153.png"/><Relationship Id="rId25" Type="http://schemas.openxmlformats.org/officeDocument/2006/relationships/image" Target="../media/image160.png"/><Relationship Id="rId2" Type="http://schemas.openxmlformats.org/officeDocument/2006/relationships/notesSlide" Target="../notesSlides/notesSlide24.xml"/><Relationship Id="rId16" Type="http://schemas.openxmlformats.org/officeDocument/2006/relationships/image" Target="../media/image152.png"/><Relationship Id="rId20"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49.png"/><Relationship Id="rId24" Type="http://schemas.openxmlformats.org/officeDocument/2006/relationships/image" Target="../media/image159.png"/><Relationship Id="rId5" Type="http://schemas.openxmlformats.org/officeDocument/2006/relationships/image" Target="../media/image145.png"/><Relationship Id="rId15" Type="http://schemas.openxmlformats.org/officeDocument/2006/relationships/image" Target="../media/image204.svg"/><Relationship Id="rId23" Type="http://schemas.openxmlformats.org/officeDocument/2006/relationships/image" Target="../media/image158.png"/><Relationship Id="rId10" Type="http://schemas.openxmlformats.org/officeDocument/2006/relationships/image" Target="../media/image199.svg"/><Relationship Id="rId19" Type="http://schemas.openxmlformats.org/officeDocument/2006/relationships/image" Target="../media/image154.png"/><Relationship Id="rId4" Type="http://schemas.openxmlformats.org/officeDocument/2006/relationships/image" Target="../media/image144.png"/><Relationship Id="rId9" Type="http://schemas.openxmlformats.org/officeDocument/2006/relationships/image" Target="../media/image148.png"/><Relationship Id="rId14" Type="http://schemas.openxmlformats.org/officeDocument/2006/relationships/image" Target="../media/image151.png"/><Relationship Id="rId22" Type="http://schemas.openxmlformats.org/officeDocument/2006/relationships/image" Target="../media/image157.png"/></Relationships>
</file>

<file path=ppt/slides/_rels/slide32.xml.rels><?xml version="1.0" encoding="UTF-8" standalone="yes"?>
<Relationships xmlns="http://schemas.openxmlformats.org/package/2006/relationships"><Relationship Id="rId13" Type="http://schemas.openxmlformats.org/officeDocument/2006/relationships/image" Target="../media/image224.svg"/><Relationship Id="rId18" Type="http://schemas.openxmlformats.org/officeDocument/2006/relationships/image" Target="../media/image172.png"/><Relationship Id="rId26" Type="http://schemas.openxmlformats.org/officeDocument/2006/relationships/image" Target="../media/image180.png"/><Relationship Id="rId21" Type="http://schemas.openxmlformats.org/officeDocument/2006/relationships/image" Target="../media/image175.tiff"/><Relationship Id="rId34" Type="http://schemas.openxmlformats.org/officeDocument/2006/relationships/image" Target="../media/image188.png"/><Relationship Id="rId7" Type="http://schemas.openxmlformats.org/officeDocument/2006/relationships/image" Target="../media/image164.png"/><Relationship Id="rId12" Type="http://schemas.openxmlformats.org/officeDocument/2006/relationships/image" Target="../media/image167.png"/><Relationship Id="rId17" Type="http://schemas.openxmlformats.org/officeDocument/2006/relationships/image" Target="../media/image171.png"/><Relationship Id="rId25" Type="http://schemas.openxmlformats.org/officeDocument/2006/relationships/image" Target="../media/image179.png"/><Relationship Id="rId33" Type="http://schemas.openxmlformats.org/officeDocument/2006/relationships/image" Target="../media/image187.png"/><Relationship Id="rId2" Type="http://schemas.openxmlformats.org/officeDocument/2006/relationships/notesSlide" Target="../notesSlides/notesSlide25.xml"/><Relationship Id="rId16" Type="http://schemas.openxmlformats.org/officeDocument/2006/relationships/image" Target="../media/image170.png"/><Relationship Id="rId20" Type="http://schemas.openxmlformats.org/officeDocument/2006/relationships/image" Target="../media/image174.tiff"/><Relationship Id="rId29" Type="http://schemas.openxmlformats.org/officeDocument/2006/relationships/image" Target="../media/image183.tiff"/><Relationship Id="rId1" Type="http://schemas.openxmlformats.org/officeDocument/2006/relationships/slideLayout" Target="../slideLayouts/slideLayout3.xml"/><Relationship Id="rId6" Type="http://schemas.openxmlformats.org/officeDocument/2006/relationships/image" Target="../media/image219.svg"/><Relationship Id="rId11" Type="http://schemas.microsoft.com/office/2007/relationships/hdphoto" Target="../media/hdphoto4.wdp"/><Relationship Id="rId24" Type="http://schemas.openxmlformats.org/officeDocument/2006/relationships/image" Target="../media/image178.png"/><Relationship Id="rId32" Type="http://schemas.openxmlformats.org/officeDocument/2006/relationships/image" Target="../media/image186.png"/><Relationship Id="rId37" Type="http://schemas.microsoft.com/office/2007/relationships/hdphoto" Target="../media/hdphoto2.wdp"/><Relationship Id="rId5" Type="http://schemas.openxmlformats.org/officeDocument/2006/relationships/image" Target="../media/image163.png"/><Relationship Id="rId15" Type="http://schemas.openxmlformats.org/officeDocument/2006/relationships/image" Target="../media/image169.png"/><Relationship Id="rId23" Type="http://schemas.openxmlformats.org/officeDocument/2006/relationships/image" Target="../media/image177.tiff"/><Relationship Id="rId28" Type="http://schemas.openxmlformats.org/officeDocument/2006/relationships/image" Target="../media/image182.tiff"/><Relationship Id="rId36" Type="http://schemas.openxmlformats.org/officeDocument/2006/relationships/image" Target="../media/image21.png"/><Relationship Id="rId10" Type="http://schemas.openxmlformats.org/officeDocument/2006/relationships/image" Target="../media/image166.png"/><Relationship Id="rId19" Type="http://schemas.openxmlformats.org/officeDocument/2006/relationships/image" Target="../media/image173.png"/><Relationship Id="rId31" Type="http://schemas.openxmlformats.org/officeDocument/2006/relationships/image" Target="../media/image185.png"/><Relationship Id="rId4" Type="http://schemas.openxmlformats.org/officeDocument/2006/relationships/image" Target="../media/image217.svg"/><Relationship Id="rId9" Type="http://schemas.microsoft.com/office/2007/relationships/hdphoto" Target="../media/hdphoto3.wdp"/><Relationship Id="rId14" Type="http://schemas.openxmlformats.org/officeDocument/2006/relationships/image" Target="../media/image168.png"/><Relationship Id="rId22" Type="http://schemas.openxmlformats.org/officeDocument/2006/relationships/image" Target="../media/image176.tiff"/><Relationship Id="rId27" Type="http://schemas.openxmlformats.org/officeDocument/2006/relationships/image" Target="../media/image181.png"/><Relationship Id="rId30" Type="http://schemas.openxmlformats.org/officeDocument/2006/relationships/image" Target="../media/image184.png"/><Relationship Id="rId35" Type="http://schemas.openxmlformats.org/officeDocument/2006/relationships/image" Target="../media/image189.tiff"/><Relationship Id="rId8" Type="http://schemas.openxmlformats.org/officeDocument/2006/relationships/image" Target="../media/image165.png"/><Relationship Id="rId3" Type="http://schemas.openxmlformats.org/officeDocument/2006/relationships/image" Target="../media/image162.png"/></Relationships>
</file>

<file path=ppt/slides/_rels/slide3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248.svg"/><Relationship Id="rId7" Type="http://schemas.openxmlformats.org/officeDocument/2006/relationships/image" Target="../media/image252.svg"/><Relationship Id="rId12" Type="http://schemas.openxmlformats.org/officeDocument/2006/relationships/image" Target="../media/image257.svg"/><Relationship Id="rId2" Type="http://schemas.openxmlformats.org/officeDocument/2006/relationships/image" Target="../media/image190.png"/><Relationship Id="rId1" Type="http://schemas.openxmlformats.org/officeDocument/2006/relationships/slideLayout" Target="../slideLayouts/slideLayout3.xml"/><Relationship Id="rId6" Type="http://schemas.openxmlformats.org/officeDocument/2006/relationships/image" Target="../media/image192.png"/><Relationship Id="rId11" Type="http://schemas.openxmlformats.org/officeDocument/2006/relationships/image" Target="../media/image195.png"/><Relationship Id="rId5" Type="http://schemas.openxmlformats.org/officeDocument/2006/relationships/image" Target="../media/image250.svg"/><Relationship Id="rId10" Type="http://schemas.openxmlformats.org/officeDocument/2006/relationships/image" Target="../media/image194.png"/><Relationship Id="rId4" Type="http://schemas.openxmlformats.org/officeDocument/2006/relationships/image" Target="../media/image191.png"/><Relationship Id="rId9" Type="http://schemas.openxmlformats.org/officeDocument/2006/relationships/image" Target="../media/image254.svg"/></Relationships>
</file>

<file path=ppt/slides/_rels/slide34.xml.rels><?xml version="1.0" encoding="UTF-8" standalone="yes"?>
<Relationships xmlns="http://schemas.openxmlformats.org/package/2006/relationships"><Relationship Id="rId8" Type="http://schemas.openxmlformats.org/officeDocument/2006/relationships/image" Target="../media/image264.svg"/><Relationship Id="rId13" Type="http://schemas.openxmlformats.org/officeDocument/2006/relationships/image" Target="../media/image204.png"/><Relationship Id="rId3" Type="http://schemas.openxmlformats.org/officeDocument/2006/relationships/image" Target="../media/image197.tiff"/><Relationship Id="rId7" Type="http://schemas.openxmlformats.org/officeDocument/2006/relationships/image" Target="../media/image201.png"/><Relationship Id="rId12" Type="http://schemas.openxmlformats.org/officeDocument/2006/relationships/image" Target="../media/image268.svg"/><Relationship Id="rId2" Type="http://schemas.openxmlformats.org/officeDocument/2006/relationships/image" Target="../media/image196.png"/><Relationship Id="rId1" Type="http://schemas.openxmlformats.org/officeDocument/2006/relationships/slideLayout" Target="../slideLayouts/slideLayout3.xml"/><Relationship Id="rId6" Type="http://schemas.openxmlformats.org/officeDocument/2006/relationships/image" Target="../media/image200.tiff"/><Relationship Id="rId11" Type="http://schemas.openxmlformats.org/officeDocument/2006/relationships/image" Target="../media/image203.png"/><Relationship Id="rId5" Type="http://schemas.openxmlformats.org/officeDocument/2006/relationships/image" Target="../media/image199.tiff"/><Relationship Id="rId10" Type="http://schemas.openxmlformats.org/officeDocument/2006/relationships/image" Target="../media/image266.svg"/><Relationship Id="rId4" Type="http://schemas.openxmlformats.org/officeDocument/2006/relationships/image" Target="../media/image198.tiff"/><Relationship Id="rId9" Type="http://schemas.openxmlformats.org/officeDocument/2006/relationships/image" Target="../media/image202.png"/><Relationship Id="rId14" Type="http://schemas.openxmlformats.org/officeDocument/2006/relationships/image" Target="../media/image270.svg"/></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5.png"/><Relationship Id="rId7" Type="http://schemas.openxmlformats.org/officeDocument/2006/relationships/image" Target="../media/image20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6.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86.svg"/><Relationship Id="rId3" Type="http://schemas.openxmlformats.org/officeDocument/2006/relationships/image" Target="../media/image210.png"/><Relationship Id="rId7" Type="http://schemas.openxmlformats.org/officeDocument/2006/relationships/image" Target="../media/image280.svg"/><Relationship Id="rId12" Type="http://schemas.openxmlformats.org/officeDocument/2006/relationships/image" Target="../media/image215.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2.png"/><Relationship Id="rId11" Type="http://schemas.openxmlformats.org/officeDocument/2006/relationships/image" Target="../media/image284.svg"/><Relationship Id="rId5" Type="http://schemas.openxmlformats.org/officeDocument/2006/relationships/image" Target="../media/image278.svg"/><Relationship Id="rId10" Type="http://schemas.openxmlformats.org/officeDocument/2006/relationships/image" Target="../media/image214.png"/><Relationship Id="rId4" Type="http://schemas.openxmlformats.org/officeDocument/2006/relationships/image" Target="../media/image211.png"/><Relationship Id="rId9" Type="http://schemas.openxmlformats.org/officeDocument/2006/relationships/image" Target="../media/image282.svg"/><Relationship Id="rId14" Type="http://schemas.openxmlformats.org/officeDocument/2006/relationships/image" Target="../media/image216.png"/></Relationships>
</file>

<file path=ppt/slides/_rels/slide38.xml.rels><?xml version="1.0" encoding="UTF-8" standalone="yes"?>
<Relationships xmlns="http://schemas.openxmlformats.org/package/2006/relationships"><Relationship Id="rId8" Type="http://schemas.openxmlformats.org/officeDocument/2006/relationships/image" Target="../media/image294.svg"/><Relationship Id="rId13" Type="http://schemas.openxmlformats.org/officeDocument/2006/relationships/image" Target="../media/image223.png"/><Relationship Id="rId18" Type="http://schemas.openxmlformats.org/officeDocument/2006/relationships/image" Target="../media/image304.svg"/><Relationship Id="rId3" Type="http://schemas.openxmlformats.org/officeDocument/2006/relationships/image" Target="../media/image218.png"/><Relationship Id="rId21" Type="http://schemas.openxmlformats.org/officeDocument/2006/relationships/image" Target="../media/image228.png"/><Relationship Id="rId7" Type="http://schemas.openxmlformats.org/officeDocument/2006/relationships/image" Target="../media/image220.png"/><Relationship Id="rId12" Type="http://schemas.openxmlformats.org/officeDocument/2006/relationships/image" Target="../media/image298.svg"/><Relationship Id="rId17" Type="http://schemas.openxmlformats.org/officeDocument/2006/relationships/image" Target="../media/image226.png"/><Relationship Id="rId2" Type="http://schemas.openxmlformats.org/officeDocument/2006/relationships/image" Target="../media/image217.png"/><Relationship Id="rId16" Type="http://schemas.openxmlformats.org/officeDocument/2006/relationships/image" Target="../media/image302.svg"/><Relationship Id="rId20" Type="http://schemas.openxmlformats.org/officeDocument/2006/relationships/image" Target="../media/image306.svg"/><Relationship Id="rId1" Type="http://schemas.openxmlformats.org/officeDocument/2006/relationships/slideLayout" Target="../slideLayouts/slideLayout3.xml"/><Relationship Id="rId6" Type="http://schemas.openxmlformats.org/officeDocument/2006/relationships/image" Target="../media/image292.svg"/><Relationship Id="rId11" Type="http://schemas.openxmlformats.org/officeDocument/2006/relationships/image" Target="../media/image222.png"/><Relationship Id="rId5" Type="http://schemas.openxmlformats.org/officeDocument/2006/relationships/image" Target="../media/image219.png"/><Relationship Id="rId15" Type="http://schemas.openxmlformats.org/officeDocument/2006/relationships/image" Target="../media/image225.png"/><Relationship Id="rId23" Type="http://schemas.openxmlformats.org/officeDocument/2006/relationships/image" Target="../media/image23.png"/><Relationship Id="rId10" Type="http://schemas.openxmlformats.org/officeDocument/2006/relationships/image" Target="../media/image296.svg"/><Relationship Id="rId19" Type="http://schemas.openxmlformats.org/officeDocument/2006/relationships/image" Target="../media/image227.png"/><Relationship Id="rId4" Type="http://schemas.openxmlformats.org/officeDocument/2006/relationships/image" Target="../media/image290.svg"/><Relationship Id="rId9" Type="http://schemas.openxmlformats.org/officeDocument/2006/relationships/image" Target="../media/image221.png"/><Relationship Id="rId14" Type="http://schemas.openxmlformats.org/officeDocument/2006/relationships/image" Target="../media/image224.jpeg"/><Relationship Id="rId22" Type="http://schemas.openxmlformats.org/officeDocument/2006/relationships/image" Target="../media/image308.svg"/></Relationships>
</file>

<file path=ppt/slides/_rels/slide39.xml.rels><?xml version="1.0" encoding="UTF-8" standalone="yes"?>
<Relationships xmlns="http://schemas.openxmlformats.org/package/2006/relationships"><Relationship Id="rId8" Type="http://schemas.openxmlformats.org/officeDocument/2006/relationships/image" Target="../media/image235.tiff"/><Relationship Id="rId3" Type="http://schemas.openxmlformats.org/officeDocument/2006/relationships/image" Target="../media/image230.png"/><Relationship Id="rId7" Type="http://schemas.openxmlformats.org/officeDocument/2006/relationships/image" Target="../media/image234.tiff"/><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tiff"/><Relationship Id="rId5" Type="http://schemas.openxmlformats.org/officeDocument/2006/relationships/image" Target="../media/image232.tiff"/><Relationship Id="rId4" Type="http://schemas.openxmlformats.org/officeDocument/2006/relationships/image" Target="../media/image23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7.png"/><Relationship Id="rId7" Type="http://schemas.microsoft.com/office/2007/relationships/hdphoto" Target="../media/hdphoto9.wdp"/><Relationship Id="rId12" Type="http://schemas.openxmlformats.org/officeDocument/2006/relationships/image" Target="../media/image243.tiff"/><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39.png"/><Relationship Id="rId11" Type="http://schemas.openxmlformats.org/officeDocument/2006/relationships/image" Target="../media/image242.tiff"/><Relationship Id="rId5" Type="http://schemas.openxmlformats.org/officeDocument/2006/relationships/image" Target="../media/image238.png"/><Relationship Id="rId10" Type="http://schemas.microsoft.com/office/2007/relationships/hdphoto" Target="../media/hdphoto10.wdp"/><Relationship Id="rId4" Type="http://schemas.microsoft.com/office/2007/relationships/hdphoto" Target="../media/hdphoto8.wdp"/><Relationship Id="rId9" Type="http://schemas.openxmlformats.org/officeDocument/2006/relationships/image" Target="../media/image241.png"/></Relationships>
</file>

<file path=ppt/slides/_rels/slide4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37.svg"/><Relationship Id="rId3" Type="http://schemas.openxmlformats.org/officeDocument/2006/relationships/image" Target="../media/image245.png"/><Relationship Id="rId7" Type="http://schemas.openxmlformats.org/officeDocument/2006/relationships/image" Target="../media/image2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5.svg"/><Relationship Id="rId11" Type="http://schemas.openxmlformats.org/officeDocument/2006/relationships/image" Target="../media/image340.svg"/><Relationship Id="rId5" Type="http://schemas.openxmlformats.org/officeDocument/2006/relationships/image" Target="../media/image246.png"/><Relationship Id="rId10" Type="http://schemas.openxmlformats.org/officeDocument/2006/relationships/image" Target="../media/image249.png"/><Relationship Id="rId4" Type="http://schemas.openxmlformats.org/officeDocument/2006/relationships/image" Target="../media/image333.svg"/><Relationship Id="rId9" Type="http://schemas.openxmlformats.org/officeDocument/2006/relationships/image" Target="../media/image248.png"/></Relationships>
</file>

<file path=ppt/slides/_rels/slide43.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254.png"/><Relationship Id="rId2" Type="http://schemas.openxmlformats.org/officeDocument/2006/relationships/image" Target="../media/image250.png"/><Relationship Id="rId1" Type="http://schemas.openxmlformats.org/officeDocument/2006/relationships/slideLayout" Target="../slideLayouts/slideLayout3.xml"/><Relationship Id="rId6" Type="http://schemas.openxmlformats.org/officeDocument/2006/relationships/image" Target="../media/image345.svg"/><Relationship Id="rId5" Type="http://schemas.openxmlformats.org/officeDocument/2006/relationships/image" Target="../media/image253.png"/><Relationship Id="rId4" Type="http://schemas.openxmlformats.org/officeDocument/2006/relationships/image" Target="../media/image2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352.svg"/><Relationship Id="rId3" Type="http://schemas.openxmlformats.org/officeDocument/2006/relationships/image" Target="../media/image255.png"/><Relationship Id="rId7" Type="http://schemas.openxmlformats.org/officeDocument/2006/relationships/image" Target="../media/image258.png"/><Relationship Id="rId12" Type="http://schemas.openxmlformats.org/officeDocument/2006/relationships/image" Target="../media/image26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50.svg"/><Relationship Id="rId11" Type="http://schemas.openxmlformats.org/officeDocument/2006/relationships/image" Target="../media/image355.svg"/><Relationship Id="rId5" Type="http://schemas.openxmlformats.org/officeDocument/2006/relationships/image" Target="../media/image257.png"/><Relationship Id="rId10" Type="http://schemas.openxmlformats.org/officeDocument/2006/relationships/image" Target="../media/image260.png"/><Relationship Id="rId4" Type="http://schemas.openxmlformats.org/officeDocument/2006/relationships/image" Target="../media/image256.png"/><Relationship Id="rId9" Type="http://schemas.openxmlformats.org/officeDocument/2006/relationships/image" Target="../media/image259.png"/></Relationships>
</file>

<file path=ppt/slides/_rels/slide46.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3.png"/><Relationship Id="rId7" Type="http://schemas.openxmlformats.org/officeDocument/2006/relationships/image" Target="../media/image362.svg"/><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360.svg"/><Relationship Id="rId4" Type="http://schemas.openxmlformats.org/officeDocument/2006/relationships/image" Target="../media/image359.svg"/><Relationship Id="rId9" Type="http://schemas.openxmlformats.org/officeDocument/2006/relationships/image" Target="../media/image364.svg"/></Relationships>
</file>

<file path=ppt/slides/_rels/slide47.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271.png"/><Relationship Id="rId3" Type="http://schemas.openxmlformats.org/officeDocument/2006/relationships/image" Target="../media/image364.svg"/><Relationship Id="rId7" Type="http://schemas.openxmlformats.org/officeDocument/2006/relationships/image" Target="../media/image368.svg"/><Relationship Id="rId12" Type="http://schemas.openxmlformats.org/officeDocument/2006/relationships/image" Target="../media/image270.tiff"/><Relationship Id="rId2" Type="http://schemas.openxmlformats.org/officeDocument/2006/relationships/image" Target="../media/image265.png"/><Relationship Id="rId1" Type="http://schemas.openxmlformats.org/officeDocument/2006/relationships/slideLayout" Target="../slideLayouts/slideLayout3.xml"/><Relationship Id="rId6" Type="http://schemas.openxmlformats.org/officeDocument/2006/relationships/image" Target="../media/image267.png"/><Relationship Id="rId11" Type="http://schemas.openxmlformats.org/officeDocument/2006/relationships/image" Target="../media/image372.svg"/><Relationship Id="rId5" Type="http://schemas.openxmlformats.org/officeDocument/2006/relationships/image" Target="../media/image366.svg"/><Relationship Id="rId10" Type="http://schemas.openxmlformats.org/officeDocument/2006/relationships/image" Target="../media/image269.png"/><Relationship Id="rId4" Type="http://schemas.openxmlformats.org/officeDocument/2006/relationships/image" Target="../media/image266.png"/><Relationship Id="rId9" Type="http://schemas.openxmlformats.org/officeDocument/2006/relationships/image" Target="../media/image370.svg"/><Relationship Id="rId1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376.svg"/><Relationship Id="rId7" Type="http://schemas.openxmlformats.org/officeDocument/2006/relationships/image" Target="../media/image23.png"/><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image" Target="../media/image274.png"/><Relationship Id="rId5" Type="http://schemas.microsoft.com/office/2007/relationships/hdphoto" Target="../media/hdphoto11.wdp"/><Relationship Id="rId4" Type="http://schemas.openxmlformats.org/officeDocument/2006/relationships/image" Target="../media/image27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18" Type="http://schemas.openxmlformats.org/officeDocument/2006/relationships/image" Target="../media/image47.svg"/><Relationship Id="rId3" Type="http://schemas.openxmlformats.org/officeDocument/2006/relationships/image" Target="../media/image24.png"/><Relationship Id="rId21"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41.svg"/><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17.png"/><Relationship Id="rId10" Type="http://schemas.openxmlformats.org/officeDocument/2006/relationships/image" Target="../media/image39.svg"/><Relationship Id="rId19"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43.svg"/><Relationship Id="rId22" Type="http://schemas.openxmlformats.org/officeDocument/2006/relationships/image" Target="../media/image51.svg"/></Relationships>
</file>

<file path=ppt/slides/_rels/slide5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5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76.png"/><Relationship Id="rId4" Type="http://schemas.openxmlformats.org/officeDocument/2006/relationships/image" Target="../media/image275.png"/></Relationships>
</file>

<file path=ppt/slides/_rels/slide5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82.png"/><Relationship Id="rId4" Type="http://schemas.openxmlformats.org/officeDocument/2006/relationships/image" Target="../media/image281.png"/></Relationships>
</file>

<file path=ppt/slides/_rels/slide53.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86.png"/><Relationship Id="rId5" Type="http://schemas.openxmlformats.org/officeDocument/2006/relationships/image" Target="../media/image285.png"/><Relationship Id="rId10" Type="http://schemas.openxmlformats.org/officeDocument/2006/relationships/image" Target="../media/image290.png"/><Relationship Id="rId4" Type="http://schemas.openxmlformats.org/officeDocument/2006/relationships/image" Target="../media/image284.png"/><Relationship Id="rId9" Type="http://schemas.openxmlformats.org/officeDocument/2006/relationships/image" Target="../media/image289.png"/></Relationships>
</file>

<file path=ppt/slides/_rels/slide54.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397.svg"/><Relationship Id="rId4" Type="http://schemas.openxmlformats.org/officeDocument/2006/relationships/image" Target="../media/image292.png"/></Relationships>
</file>

<file path=ppt/slides/_rels/slide55.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21.png"/><Relationship Id="rId7" Type="http://schemas.openxmlformats.org/officeDocument/2006/relationships/image" Target="../media/image29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image" Target="../media/image296.png"/><Relationship Id="rId7" Type="http://schemas.openxmlformats.org/officeDocument/2006/relationships/image" Target="../media/image16.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9.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48DBD367-DC5C-4FD3-9E6B-A46697A3ECDF}"/>
              </a:ext>
            </a:extLst>
          </p:cNvPr>
          <p:cNvPicPr>
            <a:picLocks noChangeAspect="1"/>
          </p:cNvPicPr>
          <p:nvPr/>
        </p:nvPicPr>
        <p:blipFill>
          <a:blip r:embed="rId3"/>
          <a:srcRect/>
          <a:stretch/>
        </p:blipFill>
        <p:spPr>
          <a:xfrm>
            <a:off x="4158868" y="693261"/>
            <a:ext cx="5065676" cy="4038649"/>
          </a:xfrm>
          <a:prstGeom prst="rect">
            <a:avLst/>
          </a:prstGeom>
        </p:spPr>
      </p:pic>
      <p:pic>
        <p:nvPicPr>
          <p:cNvPr id="41" name="圖片 40" descr="一張含有 文字 的圖片&#10;&#10;自動產生的描述">
            <a:extLst>
              <a:ext uri="{FF2B5EF4-FFF2-40B4-BE49-F238E27FC236}">
                <a16:creationId xmlns:a16="http://schemas.microsoft.com/office/drawing/2014/main" id="{7CC2DA5D-B05C-4E6D-8F48-1F0887F1CA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0824" y="2151050"/>
            <a:ext cx="3626588" cy="326785"/>
          </a:xfrm>
          <a:prstGeom prst="rect">
            <a:avLst/>
          </a:prstGeom>
        </p:spPr>
      </p:pic>
      <p:grpSp>
        <p:nvGrpSpPr>
          <p:cNvPr id="2" name="群組 1">
            <a:extLst>
              <a:ext uri="{FF2B5EF4-FFF2-40B4-BE49-F238E27FC236}">
                <a16:creationId xmlns:a16="http://schemas.microsoft.com/office/drawing/2014/main" id="{6CB43DF9-F8E3-4995-B4A7-FEF791989432}"/>
              </a:ext>
            </a:extLst>
          </p:cNvPr>
          <p:cNvGrpSpPr/>
          <p:nvPr/>
        </p:nvGrpSpPr>
        <p:grpSpPr>
          <a:xfrm>
            <a:off x="534047" y="3613179"/>
            <a:ext cx="3728479" cy="687386"/>
            <a:chOff x="444264" y="3623052"/>
            <a:chExt cx="3728479" cy="687386"/>
          </a:xfrm>
        </p:grpSpPr>
        <p:grpSp>
          <p:nvGrpSpPr>
            <p:cNvPr id="3" name="圖形 24">
              <a:extLst>
                <a:ext uri="{FF2B5EF4-FFF2-40B4-BE49-F238E27FC236}">
                  <a16:creationId xmlns:a16="http://schemas.microsoft.com/office/drawing/2014/main" id="{3A30DC9C-AF70-4A33-A03B-AEF403ECC199}"/>
                </a:ext>
              </a:extLst>
            </p:cNvPr>
            <p:cNvGrpSpPr/>
            <p:nvPr/>
          </p:nvGrpSpPr>
          <p:grpSpPr>
            <a:xfrm>
              <a:off x="3744891" y="3720273"/>
              <a:ext cx="427852" cy="177969"/>
              <a:chOff x="2889099" y="4264436"/>
              <a:chExt cx="493182" cy="205144"/>
            </a:xfrm>
            <a:effectLst>
              <a:outerShdw blurRad="279400" dist="177800" dir="7980000" algn="t" rotWithShape="0">
                <a:prstClr val="black">
                  <a:alpha val="19000"/>
                </a:prstClr>
              </a:outerShdw>
            </a:effectLst>
          </p:grpSpPr>
          <p:sp>
            <p:nvSpPr>
              <p:cNvPr id="4" name="手繪多邊形: 圖案 3">
                <a:extLst>
                  <a:ext uri="{FF2B5EF4-FFF2-40B4-BE49-F238E27FC236}">
                    <a16:creationId xmlns:a16="http://schemas.microsoft.com/office/drawing/2014/main" id="{F9E0C7B8-DA27-4162-9805-3015A41AEA52}"/>
                  </a:ext>
                </a:extLst>
              </p:cNvPr>
              <p:cNvSpPr/>
              <p:nvPr/>
            </p:nvSpPr>
            <p:spPr>
              <a:xfrm>
                <a:off x="2889099" y="4264436"/>
                <a:ext cx="493182" cy="205144"/>
              </a:xfrm>
              <a:custGeom>
                <a:avLst/>
                <a:gdLst>
                  <a:gd name="connsiteX0" fmla="*/ 493182 w 493182"/>
                  <a:gd name="connsiteY0" fmla="*/ 184211 h 205144"/>
                  <a:gd name="connsiteX1" fmla="*/ 472249 w 493182"/>
                  <a:gd name="connsiteY1" fmla="*/ 205144 h 205144"/>
                  <a:gd name="connsiteX2" fmla="*/ 20933 w 493182"/>
                  <a:gd name="connsiteY2" fmla="*/ 205144 h 205144"/>
                  <a:gd name="connsiteX3" fmla="*/ 0 w 493182"/>
                  <a:gd name="connsiteY3" fmla="*/ 184211 h 205144"/>
                  <a:gd name="connsiteX4" fmla="*/ 0 w 493182"/>
                  <a:gd name="connsiteY4" fmla="*/ 82058 h 205144"/>
                  <a:gd name="connsiteX5" fmla="*/ 5861 w 493182"/>
                  <a:gd name="connsiteY5" fmla="*/ 67823 h 205144"/>
                  <a:gd name="connsiteX6" fmla="*/ 67823 w 493182"/>
                  <a:gd name="connsiteY6" fmla="*/ 5861 h 205144"/>
                  <a:gd name="connsiteX7" fmla="*/ 82058 w 493182"/>
                  <a:gd name="connsiteY7" fmla="*/ 0 h 205144"/>
                  <a:gd name="connsiteX8" fmla="*/ 410288 w 493182"/>
                  <a:gd name="connsiteY8" fmla="*/ 0 h 205144"/>
                  <a:gd name="connsiteX9" fmla="*/ 424522 w 493182"/>
                  <a:gd name="connsiteY9" fmla="*/ 5861 h 205144"/>
                  <a:gd name="connsiteX10" fmla="*/ 486484 w 493182"/>
                  <a:gd name="connsiteY10" fmla="*/ 67823 h 205144"/>
                  <a:gd name="connsiteX11" fmla="*/ 492345 w 493182"/>
                  <a:gd name="connsiteY11" fmla="*/ 82058 h 205144"/>
                  <a:gd name="connsiteX12" fmla="*/ 492345 w 493182"/>
                  <a:gd name="connsiteY12" fmla="*/ 184211 h 20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182" h="205144">
                    <a:moveTo>
                      <a:pt x="493182" y="184211"/>
                    </a:moveTo>
                    <a:cubicBezTo>
                      <a:pt x="493182" y="195934"/>
                      <a:pt x="483972" y="205144"/>
                      <a:pt x="472249" y="205144"/>
                    </a:cubicBezTo>
                    <a:lnTo>
                      <a:pt x="20933" y="205144"/>
                    </a:lnTo>
                    <a:cubicBezTo>
                      <a:pt x="9211" y="205144"/>
                      <a:pt x="0" y="195934"/>
                      <a:pt x="0" y="184211"/>
                    </a:cubicBezTo>
                    <a:lnTo>
                      <a:pt x="0" y="82058"/>
                    </a:lnTo>
                    <a:cubicBezTo>
                      <a:pt x="0" y="77034"/>
                      <a:pt x="2512" y="71172"/>
                      <a:pt x="5861" y="67823"/>
                    </a:cubicBezTo>
                    <a:lnTo>
                      <a:pt x="67823" y="5861"/>
                    </a:lnTo>
                    <a:cubicBezTo>
                      <a:pt x="72010" y="1675"/>
                      <a:pt x="77034" y="0"/>
                      <a:pt x="82058" y="0"/>
                    </a:cubicBezTo>
                    <a:lnTo>
                      <a:pt x="410288" y="0"/>
                    </a:lnTo>
                    <a:cubicBezTo>
                      <a:pt x="415312" y="0"/>
                      <a:pt x="421173" y="2512"/>
                      <a:pt x="424522" y="5861"/>
                    </a:cubicBezTo>
                    <a:lnTo>
                      <a:pt x="486484" y="67823"/>
                    </a:lnTo>
                    <a:cubicBezTo>
                      <a:pt x="490670" y="72010"/>
                      <a:pt x="492345" y="77034"/>
                      <a:pt x="492345" y="82058"/>
                    </a:cubicBezTo>
                    <a:lnTo>
                      <a:pt x="492345" y="184211"/>
                    </a:lnTo>
                    <a:close/>
                  </a:path>
                </a:pathLst>
              </a:custGeom>
              <a:noFill/>
              <a:ln w="10160" cap="rnd">
                <a:solidFill>
                  <a:schemeClr val="bg1"/>
                </a:solidFill>
                <a:prstDash val="solid"/>
                <a:round/>
              </a:ln>
            </p:spPr>
            <p:txBody>
              <a:bodyPr rtlCol="0" anchor="ctr"/>
              <a:lstStyle/>
              <a:p>
                <a:endParaRPr lang="zh-TW" altLang="en-US">
                  <a:solidFill>
                    <a:schemeClr val="bg1"/>
                  </a:solidFill>
                  <a:latin typeface="+mn-lt"/>
                  <a:ea typeface="+mn-ea"/>
                  <a:cs typeface="+mn-ea"/>
                  <a:sym typeface="+mn-lt"/>
                </a:endParaRPr>
              </a:p>
            </p:txBody>
          </p:sp>
          <p:grpSp>
            <p:nvGrpSpPr>
              <p:cNvPr id="5" name="圖形 24">
                <a:extLst>
                  <a:ext uri="{FF2B5EF4-FFF2-40B4-BE49-F238E27FC236}">
                    <a16:creationId xmlns:a16="http://schemas.microsoft.com/office/drawing/2014/main" id="{FB9761E3-5829-44DF-9D1D-7994B27E221B}"/>
                  </a:ext>
                </a:extLst>
              </p:cNvPr>
              <p:cNvGrpSpPr/>
              <p:nvPr/>
            </p:nvGrpSpPr>
            <p:grpSpPr>
              <a:xfrm>
                <a:off x="2941013" y="4328073"/>
                <a:ext cx="386005" cy="106340"/>
                <a:chOff x="2941013" y="4328073"/>
                <a:chExt cx="386005" cy="106340"/>
              </a:xfrm>
              <a:solidFill>
                <a:srgbClr val="B1262B"/>
              </a:solidFill>
            </p:grpSpPr>
            <p:sp>
              <p:nvSpPr>
                <p:cNvPr id="6" name="手繪多邊形: 圖案 5">
                  <a:extLst>
                    <a:ext uri="{FF2B5EF4-FFF2-40B4-BE49-F238E27FC236}">
                      <a16:creationId xmlns:a16="http://schemas.microsoft.com/office/drawing/2014/main" id="{5959C5C7-D250-4A28-8940-0CF17D0C7695}"/>
                    </a:ext>
                  </a:extLst>
                </p:cNvPr>
                <p:cNvSpPr/>
                <p:nvPr/>
              </p:nvSpPr>
              <p:spPr>
                <a:xfrm>
                  <a:off x="2941013" y="4328073"/>
                  <a:ext cx="86244" cy="105502"/>
                </a:xfrm>
                <a:custGeom>
                  <a:avLst/>
                  <a:gdLst>
                    <a:gd name="connsiteX0" fmla="*/ 86244 w 86244"/>
                    <a:gd name="connsiteY0" fmla="*/ 105503 h 105502"/>
                    <a:gd name="connsiteX1" fmla="*/ 63636 w 86244"/>
                    <a:gd name="connsiteY1" fmla="*/ 105503 h 105502"/>
                    <a:gd name="connsiteX2" fmla="*/ 63636 w 86244"/>
                    <a:gd name="connsiteY2" fmla="*/ 61962 h 105502"/>
                    <a:gd name="connsiteX3" fmla="*/ 22608 w 86244"/>
                    <a:gd name="connsiteY3" fmla="*/ 61962 h 105502"/>
                    <a:gd name="connsiteX4" fmla="*/ 22608 w 86244"/>
                    <a:gd name="connsiteY4" fmla="*/ 105503 h 105502"/>
                    <a:gd name="connsiteX5" fmla="*/ 0 w 86244"/>
                    <a:gd name="connsiteY5" fmla="*/ 105503 h 105502"/>
                    <a:gd name="connsiteX6" fmla="*/ 0 w 86244"/>
                    <a:gd name="connsiteY6" fmla="*/ 0 h 105502"/>
                    <a:gd name="connsiteX7" fmla="*/ 22608 w 86244"/>
                    <a:gd name="connsiteY7" fmla="*/ 0 h 105502"/>
                    <a:gd name="connsiteX8" fmla="*/ 22608 w 86244"/>
                    <a:gd name="connsiteY8" fmla="*/ 43541 h 105502"/>
                    <a:gd name="connsiteX9" fmla="*/ 63636 w 86244"/>
                    <a:gd name="connsiteY9" fmla="*/ 43541 h 105502"/>
                    <a:gd name="connsiteX10" fmla="*/ 63636 w 86244"/>
                    <a:gd name="connsiteY10" fmla="*/ 0 h 105502"/>
                    <a:gd name="connsiteX11" fmla="*/ 86244 w 86244"/>
                    <a:gd name="connsiteY11" fmla="*/ 0 h 105502"/>
                    <a:gd name="connsiteX12" fmla="*/ 86244 w 86244"/>
                    <a:gd name="connsiteY12" fmla="*/ 105503 h 10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44" h="105502">
                      <a:moveTo>
                        <a:pt x="86244" y="105503"/>
                      </a:moveTo>
                      <a:lnTo>
                        <a:pt x="63636" y="105503"/>
                      </a:lnTo>
                      <a:lnTo>
                        <a:pt x="63636" y="61962"/>
                      </a:lnTo>
                      <a:lnTo>
                        <a:pt x="22608" y="61962"/>
                      </a:lnTo>
                      <a:lnTo>
                        <a:pt x="22608" y="105503"/>
                      </a:lnTo>
                      <a:lnTo>
                        <a:pt x="0" y="105503"/>
                      </a:lnTo>
                      <a:lnTo>
                        <a:pt x="0" y="0"/>
                      </a:lnTo>
                      <a:lnTo>
                        <a:pt x="22608" y="0"/>
                      </a:lnTo>
                      <a:lnTo>
                        <a:pt x="22608" y="43541"/>
                      </a:lnTo>
                      <a:lnTo>
                        <a:pt x="63636" y="43541"/>
                      </a:lnTo>
                      <a:lnTo>
                        <a:pt x="63636" y="0"/>
                      </a:lnTo>
                      <a:lnTo>
                        <a:pt x="86244" y="0"/>
                      </a:lnTo>
                      <a:lnTo>
                        <a:pt x="86244" y="105503"/>
                      </a:lnTo>
                      <a:close/>
                    </a:path>
                  </a:pathLst>
                </a:custGeom>
                <a:solidFill>
                  <a:schemeClr val="bg1"/>
                </a:solidFill>
                <a:ln w="8255" cap="flat">
                  <a:noFill/>
                  <a:prstDash val="solid"/>
                  <a:miter/>
                </a:ln>
              </p:spPr>
              <p:txBody>
                <a:bodyPr rtlCol="0" anchor="ctr"/>
                <a:lstStyle/>
                <a:p>
                  <a:endParaRPr lang="zh-TW" altLang="en-US">
                    <a:solidFill>
                      <a:schemeClr val="bg1"/>
                    </a:solidFill>
                    <a:latin typeface="+mn-lt"/>
                    <a:ea typeface="+mn-ea"/>
                    <a:cs typeface="+mn-ea"/>
                    <a:sym typeface="+mn-lt"/>
                  </a:endParaRPr>
                </a:p>
              </p:txBody>
            </p:sp>
            <p:sp>
              <p:nvSpPr>
                <p:cNvPr id="7" name="手繪多邊形: 圖案 6">
                  <a:extLst>
                    <a:ext uri="{FF2B5EF4-FFF2-40B4-BE49-F238E27FC236}">
                      <a16:creationId xmlns:a16="http://schemas.microsoft.com/office/drawing/2014/main" id="{B0E962E0-ACA5-46A7-B3A8-10372EEFF2A9}"/>
                    </a:ext>
                  </a:extLst>
                </p:cNvPr>
                <p:cNvSpPr/>
                <p:nvPr/>
              </p:nvSpPr>
              <p:spPr>
                <a:xfrm>
                  <a:off x="3048190" y="4328073"/>
                  <a:ext cx="98803" cy="104665"/>
                </a:xfrm>
                <a:custGeom>
                  <a:avLst/>
                  <a:gdLst>
                    <a:gd name="connsiteX0" fmla="*/ 46053 w 98803"/>
                    <a:gd name="connsiteY0" fmla="*/ 0 h 104665"/>
                    <a:gd name="connsiteX1" fmla="*/ 87919 w 98803"/>
                    <a:gd name="connsiteY1" fmla="*/ 13397 h 104665"/>
                    <a:gd name="connsiteX2" fmla="*/ 98804 w 98803"/>
                    <a:gd name="connsiteY2" fmla="*/ 52751 h 104665"/>
                    <a:gd name="connsiteX3" fmla="*/ 94617 w 98803"/>
                    <a:gd name="connsiteY3" fmla="*/ 79546 h 104665"/>
                    <a:gd name="connsiteX4" fmla="*/ 70335 w 98803"/>
                    <a:gd name="connsiteY4" fmla="*/ 102991 h 104665"/>
                    <a:gd name="connsiteX5" fmla="*/ 45215 w 98803"/>
                    <a:gd name="connsiteY5" fmla="*/ 104665 h 104665"/>
                    <a:gd name="connsiteX6" fmla="*/ 0 w 98803"/>
                    <a:gd name="connsiteY6" fmla="*/ 104665 h 104665"/>
                    <a:gd name="connsiteX7" fmla="*/ 0 w 98803"/>
                    <a:gd name="connsiteY7" fmla="*/ 0 h 104665"/>
                    <a:gd name="connsiteX8" fmla="*/ 46053 w 98803"/>
                    <a:gd name="connsiteY8" fmla="*/ 0 h 104665"/>
                    <a:gd name="connsiteX9" fmla="*/ 23445 w 98803"/>
                    <a:gd name="connsiteY9" fmla="*/ 87082 h 104665"/>
                    <a:gd name="connsiteX10" fmla="*/ 46053 w 98803"/>
                    <a:gd name="connsiteY10" fmla="*/ 87082 h 104665"/>
                    <a:gd name="connsiteX11" fmla="*/ 66986 w 98803"/>
                    <a:gd name="connsiteY11" fmla="*/ 80383 h 104665"/>
                    <a:gd name="connsiteX12" fmla="*/ 74522 w 98803"/>
                    <a:gd name="connsiteY12" fmla="*/ 52751 h 104665"/>
                    <a:gd name="connsiteX13" fmla="*/ 65311 w 98803"/>
                    <a:gd name="connsiteY13" fmla="*/ 24282 h 104665"/>
                    <a:gd name="connsiteX14" fmla="*/ 46053 w 98803"/>
                    <a:gd name="connsiteY14" fmla="*/ 19258 h 104665"/>
                    <a:gd name="connsiteX15" fmla="*/ 23445 w 98803"/>
                    <a:gd name="connsiteY15" fmla="*/ 19258 h 104665"/>
                    <a:gd name="connsiteX16" fmla="*/ 23445 w 98803"/>
                    <a:gd name="connsiteY16" fmla="*/ 87082 h 10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803" h="104665">
                      <a:moveTo>
                        <a:pt x="46053" y="0"/>
                      </a:moveTo>
                      <a:cubicBezTo>
                        <a:pt x="66986" y="0"/>
                        <a:pt x="79546" y="4187"/>
                        <a:pt x="87919" y="13397"/>
                      </a:cubicBezTo>
                      <a:cubicBezTo>
                        <a:pt x="94617" y="20933"/>
                        <a:pt x="98804" y="36842"/>
                        <a:pt x="98804" y="52751"/>
                      </a:cubicBezTo>
                      <a:cubicBezTo>
                        <a:pt x="98804" y="61962"/>
                        <a:pt x="97129" y="72010"/>
                        <a:pt x="94617" y="79546"/>
                      </a:cubicBezTo>
                      <a:cubicBezTo>
                        <a:pt x="90431" y="92106"/>
                        <a:pt x="82895" y="99641"/>
                        <a:pt x="70335" y="102991"/>
                      </a:cubicBezTo>
                      <a:cubicBezTo>
                        <a:pt x="64474" y="104665"/>
                        <a:pt x="58613" y="104665"/>
                        <a:pt x="45215" y="104665"/>
                      </a:cubicBezTo>
                      <a:lnTo>
                        <a:pt x="0" y="104665"/>
                      </a:lnTo>
                      <a:lnTo>
                        <a:pt x="0" y="0"/>
                      </a:lnTo>
                      <a:lnTo>
                        <a:pt x="46053" y="0"/>
                      </a:lnTo>
                      <a:close/>
                      <a:moveTo>
                        <a:pt x="23445" y="87082"/>
                      </a:moveTo>
                      <a:lnTo>
                        <a:pt x="46053" y="87082"/>
                      </a:lnTo>
                      <a:cubicBezTo>
                        <a:pt x="55263" y="87082"/>
                        <a:pt x="62799" y="84570"/>
                        <a:pt x="66986" y="80383"/>
                      </a:cubicBezTo>
                      <a:cubicBezTo>
                        <a:pt x="72010" y="75359"/>
                        <a:pt x="74522" y="64474"/>
                        <a:pt x="74522" y="52751"/>
                      </a:cubicBezTo>
                      <a:cubicBezTo>
                        <a:pt x="74522" y="40192"/>
                        <a:pt x="71172" y="29306"/>
                        <a:pt x="65311" y="24282"/>
                      </a:cubicBezTo>
                      <a:cubicBezTo>
                        <a:pt x="61124" y="20096"/>
                        <a:pt x="55263" y="19258"/>
                        <a:pt x="46053" y="19258"/>
                      </a:cubicBezTo>
                      <a:lnTo>
                        <a:pt x="23445" y="19258"/>
                      </a:lnTo>
                      <a:lnTo>
                        <a:pt x="23445" y="87082"/>
                      </a:lnTo>
                      <a:close/>
                    </a:path>
                  </a:pathLst>
                </a:custGeom>
                <a:solidFill>
                  <a:schemeClr val="bg1"/>
                </a:solidFill>
                <a:ln w="8255" cap="flat">
                  <a:noFill/>
                  <a:prstDash val="solid"/>
                  <a:miter/>
                </a:ln>
              </p:spPr>
              <p:txBody>
                <a:bodyPr rtlCol="0" anchor="ctr"/>
                <a:lstStyle/>
                <a:p>
                  <a:endParaRPr lang="zh-TW" altLang="en-US">
                    <a:solidFill>
                      <a:schemeClr val="bg1"/>
                    </a:solidFill>
                    <a:latin typeface="+mn-lt"/>
                    <a:ea typeface="+mn-ea"/>
                    <a:cs typeface="+mn-ea"/>
                    <a:sym typeface="+mn-lt"/>
                  </a:endParaRPr>
                </a:p>
              </p:txBody>
            </p:sp>
            <p:sp>
              <p:nvSpPr>
                <p:cNvPr id="8" name="手繪多邊形: 圖案 7">
                  <a:extLst>
                    <a:ext uri="{FF2B5EF4-FFF2-40B4-BE49-F238E27FC236}">
                      <a16:creationId xmlns:a16="http://schemas.microsoft.com/office/drawing/2014/main" id="{1086E053-F7BE-4BDF-AEF5-276BD77308BE}"/>
                    </a:ext>
                  </a:extLst>
                </p:cNvPr>
                <p:cNvSpPr/>
                <p:nvPr/>
              </p:nvSpPr>
              <p:spPr>
                <a:xfrm>
                  <a:off x="3162903" y="4328073"/>
                  <a:ext cx="119736" cy="106340"/>
                </a:xfrm>
                <a:custGeom>
                  <a:avLst/>
                  <a:gdLst>
                    <a:gd name="connsiteX0" fmla="*/ 59450 w 119736"/>
                    <a:gd name="connsiteY0" fmla="*/ 82895 h 106340"/>
                    <a:gd name="connsiteX1" fmla="*/ 87081 w 119736"/>
                    <a:gd name="connsiteY1" fmla="*/ 0 h 106340"/>
                    <a:gd name="connsiteX2" fmla="*/ 119737 w 119736"/>
                    <a:gd name="connsiteY2" fmla="*/ 0 h 106340"/>
                    <a:gd name="connsiteX3" fmla="*/ 119737 w 119736"/>
                    <a:gd name="connsiteY3" fmla="*/ 106340 h 106340"/>
                    <a:gd name="connsiteX4" fmla="*/ 98804 w 119736"/>
                    <a:gd name="connsiteY4" fmla="*/ 106340 h 106340"/>
                    <a:gd name="connsiteX5" fmla="*/ 98804 w 119736"/>
                    <a:gd name="connsiteY5" fmla="*/ 26794 h 106340"/>
                    <a:gd name="connsiteX6" fmla="*/ 71172 w 119736"/>
                    <a:gd name="connsiteY6" fmla="*/ 106340 h 106340"/>
                    <a:gd name="connsiteX7" fmla="*/ 47727 w 119736"/>
                    <a:gd name="connsiteY7" fmla="*/ 106340 h 106340"/>
                    <a:gd name="connsiteX8" fmla="*/ 21770 w 119736"/>
                    <a:gd name="connsiteY8" fmla="*/ 26794 h 106340"/>
                    <a:gd name="connsiteX9" fmla="*/ 21770 w 119736"/>
                    <a:gd name="connsiteY9" fmla="*/ 106340 h 106340"/>
                    <a:gd name="connsiteX10" fmla="*/ 0 w 119736"/>
                    <a:gd name="connsiteY10" fmla="*/ 106340 h 106340"/>
                    <a:gd name="connsiteX11" fmla="*/ 0 w 119736"/>
                    <a:gd name="connsiteY11" fmla="*/ 0 h 106340"/>
                    <a:gd name="connsiteX12" fmla="*/ 33493 w 119736"/>
                    <a:gd name="connsiteY12" fmla="*/ 0 h 106340"/>
                    <a:gd name="connsiteX13" fmla="*/ 59450 w 119736"/>
                    <a:gd name="connsiteY13" fmla="*/ 82895 h 10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736" h="106340">
                      <a:moveTo>
                        <a:pt x="59450" y="82895"/>
                      </a:moveTo>
                      <a:lnTo>
                        <a:pt x="87081" y="0"/>
                      </a:lnTo>
                      <a:lnTo>
                        <a:pt x="119737" y="0"/>
                      </a:lnTo>
                      <a:lnTo>
                        <a:pt x="119737" y="106340"/>
                      </a:lnTo>
                      <a:lnTo>
                        <a:pt x="98804" y="106340"/>
                      </a:lnTo>
                      <a:lnTo>
                        <a:pt x="98804" y="26794"/>
                      </a:lnTo>
                      <a:lnTo>
                        <a:pt x="71172" y="106340"/>
                      </a:lnTo>
                      <a:lnTo>
                        <a:pt x="47727" y="106340"/>
                      </a:lnTo>
                      <a:lnTo>
                        <a:pt x="21770" y="26794"/>
                      </a:lnTo>
                      <a:lnTo>
                        <a:pt x="21770" y="106340"/>
                      </a:lnTo>
                      <a:lnTo>
                        <a:pt x="0" y="106340"/>
                      </a:lnTo>
                      <a:lnTo>
                        <a:pt x="0" y="0"/>
                      </a:lnTo>
                      <a:lnTo>
                        <a:pt x="33493" y="0"/>
                      </a:lnTo>
                      <a:lnTo>
                        <a:pt x="59450" y="82895"/>
                      </a:lnTo>
                      <a:close/>
                    </a:path>
                  </a:pathLst>
                </a:custGeom>
                <a:solidFill>
                  <a:schemeClr val="bg1"/>
                </a:solidFill>
                <a:ln w="8255" cap="flat">
                  <a:noFill/>
                  <a:prstDash val="solid"/>
                  <a:miter/>
                </a:ln>
              </p:spPr>
              <p:txBody>
                <a:bodyPr rtlCol="0" anchor="ctr"/>
                <a:lstStyle/>
                <a:p>
                  <a:endParaRPr lang="zh-TW" altLang="en-US">
                    <a:solidFill>
                      <a:schemeClr val="bg1"/>
                    </a:solidFill>
                    <a:latin typeface="+mn-lt"/>
                    <a:ea typeface="+mn-ea"/>
                    <a:cs typeface="+mn-ea"/>
                    <a:sym typeface="+mn-lt"/>
                  </a:endParaRPr>
                </a:p>
              </p:txBody>
            </p:sp>
            <p:sp>
              <p:nvSpPr>
                <p:cNvPr id="9" name="手繪多邊形: 圖案 8">
                  <a:extLst>
                    <a:ext uri="{FF2B5EF4-FFF2-40B4-BE49-F238E27FC236}">
                      <a16:creationId xmlns:a16="http://schemas.microsoft.com/office/drawing/2014/main" id="{2F39332F-8F3C-41E8-AF7D-27E6D643F61F}"/>
                    </a:ext>
                  </a:extLst>
                </p:cNvPr>
                <p:cNvSpPr/>
                <p:nvPr/>
              </p:nvSpPr>
              <p:spPr>
                <a:xfrm>
                  <a:off x="3304411" y="4328073"/>
                  <a:ext cx="22607" cy="106340"/>
                </a:xfrm>
                <a:custGeom>
                  <a:avLst/>
                  <a:gdLst>
                    <a:gd name="connsiteX0" fmla="*/ 0 w 22607"/>
                    <a:gd name="connsiteY0" fmla="*/ 0 h 106340"/>
                    <a:gd name="connsiteX1" fmla="*/ 22608 w 22607"/>
                    <a:gd name="connsiteY1" fmla="*/ 0 h 106340"/>
                    <a:gd name="connsiteX2" fmla="*/ 22608 w 22607"/>
                    <a:gd name="connsiteY2" fmla="*/ 106340 h 106340"/>
                    <a:gd name="connsiteX3" fmla="*/ 0 w 22607"/>
                    <a:gd name="connsiteY3" fmla="*/ 106340 h 106340"/>
                    <a:gd name="connsiteX4" fmla="*/ 0 w 22607"/>
                    <a:gd name="connsiteY4" fmla="*/ 0 h 10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7" h="106340">
                      <a:moveTo>
                        <a:pt x="0" y="0"/>
                      </a:moveTo>
                      <a:lnTo>
                        <a:pt x="22608" y="0"/>
                      </a:lnTo>
                      <a:lnTo>
                        <a:pt x="22608" y="106340"/>
                      </a:lnTo>
                      <a:lnTo>
                        <a:pt x="0" y="106340"/>
                      </a:lnTo>
                      <a:lnTo>
                        <a:pt x="0" y="0"/>
                      </a:lnTo>
                      <a:close/>
                    </a:path>
                  </a:pathLst>
                </a:custGeom>
                <a:solidFill>
                  <a:schemeClr val="bg1"/>
                </a:solidFill>
                <a:ln w="8255" cap="flat">
                  <a:noFill/>
                  <a:prstDash val="solid"/>
                  <a:miter/>
                </a:ln>
              </p:spPr>
              <p:txBody>
                <a:bodyPr rtlCol="0" anchor="ctr"/>
                <a:lstStyle/>
                <a:p>
                  <a:endParaRPr lang="zh-TW" altLang="en-US">
                    <a:solidFill>
                      <a:schemeClr val="bg1"/>
                    </a:solidFill>
                    <a:latin typeface="+mn-lt"/>
                    <a:ea typeface="+mn-ea"/>
                    <a:cs typeface="+mn-ea"/>
                    <a:sym typeface="+mn-lt"/>
                  </a:endParaRPr>
                </a:p>
              </p:txBody>
            </p:sp>
          </p:grpSp>
        </p:grpSp>
        <p:grpSp>
          <p:nvGrpSpPr>
            <p:cNvPr id="10" name="圖形 26">
              <a:extLst>
                <a:ext uri="{FF2B5EF4-FFF2-40B4-BE49-F238E27FC236}">
                  <a16:creationId xmlns:a16="http://schemas.microsoft.com/office/drawing/2014/main" id="{81FB401E-F850-48E3-B2EF-C49C82657603}"/>
                </a:ext>
              </a:extLst>
            </p:cNvPr>
            <p:cNvGrpSpPr/>
            <p:nvPr/>
          </p:nvGrpSpPr>
          <p:grpSpPr>
            <a:xfrm>
              <a:off x="2119779" y="3627093"/>
              <a:ext cx="362167" cy="362160"/>
              <a:chOff x="3534888" y="4145521"/>
              <a:chExt cx="417458" cy="417458"/>
            </a:xfrm>
            <a:effectLst>
              <a:outerShdw blurRad="279400" dist="177800" dir="7980000" algn="t" rotWithShape="0">
                <a:prstClr val="black">
                  <a:alpha val="19000"/>
                </a:prstClr>
              </a:outerShdw>
            </a:effectLst>
          </p:grpSpPr>
          <p:sp>
            <p:nvSpPr>
              <p:cNvPr id="11" name="手繪多邊形: 圖案 10">
                <a:extLst>
                  <a:ext uri="{FF2B5EF4-FFF2-40B4-BE49-F238E27FC236}">
                    <a16:creationId xmlns:a16="http://schemas.microsoft.com/office/drawing/2014/main" id="{A104AF97-67E9-498F-9B79-BDAB7137CF52}"/>
                  </a:ext>
                </a:extLst>
              </p:cNvPr>
              <p:cNvSpPr/>
              <p:nvPr/>
            </p:nvSpPr>
            <p:spPr>
              <a:xfrm>
                <a:off x="3671485"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2" name="手繪多邊形: 圖案 11">
                <a:extLst>
                  <a:ext uri="{FF2B5EF4-FFF2-40B4-BE49-F238E27FC236}">
                    <a16:creationId xmlns:a16="http://schemas.microsoft.com/office/drawing/2014/main" id="{B3B7A48E-A1AC-46BC-A022-2DC4D6407EA3}"/>
                  </a:ext>
                </a:extLst>
              </p:cNvPr>
              <p:cNvSpPr/>
              <p:nvPr/>
            </p:nvSpPr>
            <p:spPr>
              <a:xfrm>
                <a:off x="3721664"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3" name="手繪多邊形: 圖案 12">
                <a:extLst>
                  <a:ext uri="{FF2B5EF4-FFF2-40B4-BE49-F238E27FC236}">
                    <a16:creationId xmlns:a16="http://schemas.microsoft.com/office/drawing/2014/main" id="{A1166181-A5B0-4F18-A41D-5A98169BCCE8}"/>
                  </a:ext>
                </a:extLst>
              </p:cNvPr>
              <p:cNvSpPr/>
              <p:nvPr/>
            </p:nvSpPr>
            <p:spPr>
              <a:xfrm>
                <a:off x="3772539"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4" name="手繪多邊形: 圖案 13">
                <a:extLst>
                  <a:ext uri="{FF2B5EF4-FFF2-40B4-BE49-F238E27FC236}">
                    <a16:creationId xmlns:a16="http://schemas.microsoft.com/office/drawing/2014/main" id="{96131E3A-F436-477D-9A4B-2371349FFF4D}"/>
                  </a:ext>
                </a:extLst>
              </p:cNvPr>
              <p:cNvSpPr/>
              <p:nvPr/>
            </p:nvSpPr>
            <p:spPr>
              <a:xfrm>
                <a:off x="3822718"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5" name="手繪多邊形: 圖案 14">
                <a:extLst>
                  <a:ext uri="{FF2B5EF4-FFF2-40B4-BE49-F238E27FC236}">
                    <a16:creationId xmlns:a16="http://schemas.microsoft.com/office/drawing/2014/main" id="{04740A4D-30F3-4DBF-8DCD-51C432FDDDDD}"/>
                  </a:ext>
                </a:extLst>
              </p:cNvPr>
              <p:cNvSpPr/>
              <p:nvPr/>
            </p:nvSpPr>
            <p:spPr>
              <a:xfrm>
                <a:off x="3671485"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6" name="手繪多邊形: 圖案 15">
                <a:extLst>
                  <a:ext uri="{FF2B5EF4-FFF2-40B4-BE49-F238E27FC236}">
                    <a16:creationId xmlns:a16="http://schemas.microsoft.com/office/drawing/2014/main" id="{86341DFE-02B4-4337-A94B-2CC01926431F}"/>
                  </a:ext>
                </a:extLst>
              </p:cNvPr>
              <p:cNvSpPr/>
              <p:nvPr/>
            </p:nvSpPr>
            <p:spPr>
              <a:xfrm>
                <a:off x="3721664"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7" name="手繪多邊形: 圖案 16">
                <a:extLst>
                  <a:ext uri="{FF2B5EF4-FFF2-40B4-BE49-F238E27FC236}">
                    <a16:creationId xmlns:a16="http://schemas.microsoft.com/office/drawing/2014/main" id="{A8421F32-3A58-4325-B178-57590B764974}"/>
                  </a:ext>
                </a:extLst>
              </p:cNvPr>
              <p:cNvSpPr/>
              <p:nvPr/>
            </p:nvSpPr>
            <p:spPr>
              <a:xfrm>
                <a:off x="3772539"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8" name="手繪多邊形: 圖案 17">
                <a:extLst>
                  <a:ext uri="{FF2B5EF4-FFF2-40B4-BE49-F238E27FC236}">
                    <a16:creationId xmlns:a16="http://schemas.microsoft.com/office/drawing/2014/main" id="{BE4BFC76-F336-4F50-BE3C-AC7F26B50504}"/>
                  </a:ext>
                </a:extLst>
              </p:cNvPr>
              <p:cNvSpPr/>
              <p:nvPr/>
            </p:nvSpPr>
            <p:spPr>
              <a:xfrm>
                <a:off x="3822718"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nvGrpSpPr>
              <p:cNvPr id="19" name="圖形 26">
                <a:extLst>
                  <a:ext uri="{FF2B5EF4-FFF2-40B4-BE49-F238E27FC236}">
                    <a16:creationId xmlns:a16="http://schemas.microsoft.com/office/drawing/2014/main" id="{6B0DBE99-03F4-439A-B1D9-ACE2C8E5D87A}"/>
                  </a:ext>
                </a:extLst>
              </p:cNvPr>
              <p:cNvGrpSpPr/>
              <p:nvPr/>
            </p:nvGrpSpPr>
            <p:grpSpPr>
              <a:xfrm>
                <a:off x="3896592" y="4279330"/>
                <a:ext cx="55754" cy="157506"/>
                <a:chOff x="3896592" y="4279330"/>
                <a:chExt cx="55754" cy="157506"/>
              </a:xfrm>
            </p:grpSpPr>
            <p:sp>
              <p:nvSpPr>
                <p:cNvPr id="30" name="手繪多邊形: 圖案 29">
                  <a:extLst>
                    <a:ext uri="{FF2B5EF4-FFF2-40B4-BE49-F238E27FC236}">
                      <a16:creationId xmlns:a16="http://schemas.microsoft.com/office/drawing/2014/main" id="{6A0B3949-F7B7-4F4E-B516-6D90B6963345}"/>
                    </a:ext>
                  </a:extLst>
                </p:cNvPr>
                <p:cNvSpPr/>
                <p:nvPr/>
              </p:nvSpPr>
              <p:spPr>
                <a:xfrm>
                  <a:off x="3896592" y="4279330"/>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31" name="手繪多邊形: 圖案 30">
                  <a:extLst>
                    <a:ext uri="{FF2B5EF4-FFF2-40B4-BE49-F238E27FC236}">
                      <a16:creationId xmlns:a16="http://schemas.microsoft.com/office/drawing/2014/main" id="{52FB1937-439E-4FD8-A0BD-E9D263275D3E}"/>
                    </a:ext>
                  </a:extLst>
                </p:cNvPr>
                <p:cNvSpPr/>
                <p:nvPr/>
              </p:nvSpPr>
              <p:spPr>
                <a:xfrm>
                  <a:off x="3896592" y="4329509"/>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32" name="手繪多邊形: 圖案 31">
                  <a:extLst>
                    <a:ext uri="{FF2B5EF4-FFF2-40B4-BE49-F238E27FC236}">
                      <a16:creationId xmlns:a16="http://schemas.microsoft.com/office/drawing/2014/main" id="{789AA254-9386-4AC9-8B57-54E2A3AAA4EE}"/>
                    </a:ext>
                  </a:extLst>
                </p:cNvPr>
                <p:cNvSpPr/>
                <p:nvPr/>
              </p:nvSpPr>
              <p:spPr>
                <a:xfrm>
                  <a:off x="3896592" y="4379688"/>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33" name="手繪多邊形: 圖案 32">
                  <a:extLst>
                    <a:ext uri="{FF2B5EF4-FFF2-40B4-BE49-F238E27FC236}">
                      <a16:creationId xmlns:a16="http://schemas.microsoft.com/office/drawing/2014/main" id="{3A465D99-B2B4-4CEB-9B31-74C27A0F4BC2}"/>
                    </a:ext>
                  </a:extLst>
                </p:cNvPr>
                <p:cNvSpPr/>
                <p:nvPr/>
              </p:nvSpPr>
              <p:spPr>
                <a:xfrm>
                  <a:off x="3896592" y="4429867"/>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20" name="圖形 26">
                <a:extLst>
                  <a:ext uri="{FF2B5EF4-FFF2-40B4-BE49-F238E27FC236}">
                    <a16:creationId xmlns:a16="http://schemas.microsoft.com/office/drawing/2014/main" id="{8BC46571-890B-48B3-AC26-E7E6192DDBBF}"/>
                  </a:ext>
                </a:extLst>
              </p:cNvPr>
              <p:cNvGrpSpPr/>
              <p:nvPr/>
            </p:nvGrpSpPr>
            <p:grpSpPr>
              <a:xfrm>
                <a:off x="3534888" y="4279330"/>
                <a:ext cx="55057" cy="157506"/>
                <a:chOff x="3534888" y="4279330"/>
                <a:chExt cx="55057" cy="157506"/>
              </a:xfrm>
            </p:grpSpPr>
            <p:sp>
              <p:nvSpPr>
                <p:cNvPr id="26" name="手繪多邊形: 圖案 25">
                  <a:extLst>
                    <a:ext uri="{FF2B5EF4-FFF2-40B4-BE49-F238E27FC236}">
                      <a16:creationId xmlns:a16="http://schemas.microsoft.com/office/drawing/2014/main" id="{772DBF1A-EA9B-475B-9F3F-DA62534AF7AC}"/>
                    </a:ext>
                  </a:extLst>
                </p:cNvPr>
                <p:cNvSpPr/>
                <p:nvPr/>
              </p:nvSpPr>
              <p:spPr>
                <a:xfrm>
                  <a:off x="3534888" y="4279330"/>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7" name="手繪多邊形: 圖案 26">
                  <a:extLst>
                    <a:ext uri="{FF2B5EF4-FFF2-40B4-BE49-F238E27FC236}">
                      <a16:creationId xmlns:a16="http://schemas.microsoft.com/office/drawing/2014/main" id="{081BCC6C-39AC-4E5F-A6E9-B1C51AC028D4}"/>
                    </a:ext>
                  </a:extLst>
                </p:cNvPr>
                <p:cNvSpPr/>
                <p:nvPr/>
              </p:nvSpPr>
              <p:spPr>
                <a:xfrm>
                  <a:off x="3534888" y="4329509"/>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8" name="手繪多邊形: 圖案 27">
                  <a:extLst>
                    <a:ext uri="{FF2B5EF4-FFF2-40B4-BE49-F238E27FC236}">
                      <a16:creationId xmlns:a16="http://schemas.microsoft.com/office/drawing/2014/main" id="{C63EDA8B-ED94-4CF8-A8E0-B73EB5D86DC9}"/>
                    </a:ext>
                  </a:extLst>
                </p:cNvPr>
                <p:cNvSpPr/>
                <p:nvPr/>
              </p:nvSpPr>
              <p:spPr>
                <a:xfrm>
                  <a:off x="3534888" y="4379688"/>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9" name="手繪多邊形: 圖案 28">
                  <a:extLst>
                    <a:ext uri="{FF2B5EF4-FFF2-40B4-BE49-F238E27FC236}">
                      <a16:creationId xmlns:a16="http://schemas.microsoft.com/office/drawing/2014/main" id="{08224666-49F7-413A-B78B-BCA9BFFD8D1F}"/>
                    </a:ext>
                  </a:extLst>
                </p:cNvPr>
                <p:cNvSpPr/>
                <p:nvPr/>
              </p:nvSpPr>
              <p:spPr>
                <a:xfrm>
                  <a:off x="3534888" y="4429867"/>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21" name="圖形 26">
                <a:extLst>
                  <a:ext uri="{FF2B5EF4-FFF2-40B4-BE49-F238E27FC236}">
                    <a16:creationId xmlns:a16="http://schemas.microsoft.com/office/drawing/2014/main" id="{3D0688F2-9DBD-442E-AA65-75090E6935A7}"/>
                  </a:ext>
                </a:extLst>
              </p:cNvPr>
              <p:cNvGrpSpPr/>
              <p:nvPr/>
            </p:nvGrpSpPr>
            <p:grpSpPr>
              <a:xfrm>
                <a:off x="3633154" y="4315571"/>
                <a:ext cx="216744" cy="74571"/>
                <a:chOff x="3633154" y="4315571"/>
                <a:chExt cx="216744" cy="74571"/>
              </a:xfrm>
              <a:solidFill>
                <a:srgbClr val="B1262B"/>
              </a:solidFill>
            </p:grpSpPr>
            <p:sp>
              <p:nvSpPr>
                <p:cNvPr id="23" name="手繪多邊形: 圖案 22">
                  <a:extLst>
                    <a:ext uri="{FF2B5EF4-FFF2-40B4-BE49-F238E27FC236}">
                      <a16:creationId xmlns:a16="http://schemas.microsoft.com/office/drawing/2014/main" id="{FEB0AB28-DAA8-4871-BB73-5D6A9C6EFDE5}"/>
                    </a:ext>
                  </a:extLst>
                </p:cNvPr>
                <p:cNvSpPr/>
                <p:nvPr/>
              </p:nvSpPr>
              <p:spPr>
                <a:xfrm>
                  <a:off x="3633154" y="4315571"/>
                  <a:ext cx="67601" cy="73874"/>
                </a:xfrm>
                <a:custGeom>
                  <a:avLst/>
                  <a:gdLst>
                    <a:gd name="connsiteX0" fmla="*/ 31362 w 67601"/>
                    <a:gd name="connsiteY0" fmla="*/ 30665 h 73874"/>
                    <a:gd name="connsiteX1" fmla="*/ 67602 w 67601"/>
                    <a:gd name="connsiteY1" fmla="*/ 30665 h 73874"/>
                    <a:gd name="connsiteX2" fmla="*/ 67602 w 67601"/>
                    <a:gd name="connsiteY2" fmla="*/ 73874 h 73874"/>
                    <a:gd name="connsiteX3" fmla="*/ 34149 w 67601"/>
                    <a:gd name="connsiteY3" fmla="*/ 73874 h 73874"/>
                    <a:gd name="connsiteX4" fmla="*/ 20908 w 67601"/>
                    <a:gd name="connsiteY4" fmla="*/ 72480 h 73874"/>
                    <a:gd name="connsiteX5" fmla="*/ 11848 w 67601"/>
                    <a:gd name="connsiteY5" fmla="*/ 68299 h 73874"/>
                    <a:gd name="connsiteX6" fmla="*/ 0 w 67601"/>
                    <a:gd name="connsiteY6" fmla="*/ 37634 h 73874"/>
                    <a:gd name="connsiteX7" fmla="*/ 5575 w 67601"/>
                    <a:gd name="connsiteY7" fmla="*/ 13939 h 73874"/>
                    <a:gd name="connsiteX8" fmla="*/ 16726 w 67601"/>
                    <a:gd name="connsiteY8" fmla="*/ 3485 h 73874"/>
                    <a:gd name="connsiteX9" fmla="*/ 34846 w 67601"/>
                    <a:gd name="connsiteY9" fmla="*/ 0 h 73874"/>
                    <a:gd name="connsiteX10" fmla="*/ 66905 w 67601"/>
                    <a:gd name="connsiteY10" fmla="*/ 0 h 73874"/>
                    <a:gd name="connsiteX11" fmla="*/ 66905 w 67601"/>
                    <a:gd name="connsiteY11" fmla="*/ 13242 h 73874"/>
                    <a:gd name="connsiteX12" fmla="*/ 36240 w 67601"/>
                    <a:gd name="connsiteY12" fmla="*/ 13242 h 73874"/>
                    <a:gd name="connsiteX13" fmla="*/ 21605 w 67601"/>
                    <a:gd name="connsiteY13" fmla="*/ 17423 h 73874"/>
                    <a:gd name="connsiteX14" fmla="*/ 16029 w 67601"/>
                    <a:gd name="connsiteY14" fmla="*/ 35543 h 73874"/>
                    <a:gd name="connsiteX15" fmla="*/ 17423 w 67601"/>
                    <a:gd name="connsiteY15" fmla="*/ 47391 h 73874"/>
                    <a:gd name="connsiteX16" fmla="*/ 20908 w 67601"/>
                    <a:gd name="connsiteY16" fmla="*/ 55754 h 73874"/>
                    <a:gd name="connsiteX17" fmla="*/ 26483 w 67601"/>
                    <a:gd name="connsiteY17" fmla="*/ 59239 h 73874"/>
                    <a:gd name="connsiteX18" fmla="*/ 35543 w 67601"/>
                    <a:gd name="connsiteY18" fmla="*/ 60633 h 73874"/>
                    <a:gd name="connsiteX19" fmla="*/ 49482 w 67601"/>
                    <a:gd name="connsiteY19" fmla="*/ 60633 h 73874"/>
                    <a:gd name="connsiteX20" fmla="*/ 49482 w 67601"/>
                    <a:gd name="connsiteY20" fmla="*/ 43209 h 73874"/>
                    <a:gd name="connsiteX21" fmla="*/ 29271 w 67601"/>
                    <a:gd name="connsiteY21" fmla="*/ 43209 h 73874"/>
                    <a:gd name="connsiteX22" fmla="*/ 29271 w 67601"/>
                    <a:gd name="connsiteY22" fmla="*/ 30665 h 7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601" h="73874">
                      <a:moveTo>
                        <a:pt x="31362" y="30665"/>
                      </a:moveTo>
                      <a:lnTo>
                        <a:pt x="67602" y="30665"/>
                      </a:lnTo>
                      <a:lnTo>
                        <a:pt x="67602" y="73874"/>
                      </a:lnTo>
                      <a:lnTo>
                        <a:pt x="34149" y="73874"/>
                      </a:lnTo>
                      <a:cubicBezTo>
                        <a:pt x="28574" y="73874"/>
                        <a:pt x="23696" y="73177"/>
                        <a:pt x="20908" y="72480"/>
                      </a:cubicBezTo>
                      <a:cubicBezTo>
                        <a:pt x="18120" y="71783"/>
                        <a:pt x="14635" y="70390"/>
                        <a:pt x="11848" y="68299"/>
                      </a:cubicBezTo>
                      <a:cubicBezTo>
                        <a:pt x="4182" y="62026"/>
                        <a:pt x="0" y="52270"/>
                        <a:pt x="0" y="37634"/>
                      </a:cubicBezTo>
                      <a:cubicBezTo>
                        <a:pt x="0" y="27877"/>
                        <a:pt x="2091" y="20211"/>
                        <a:pt x="5575" y="13939"/>
                      </a:cubicBezTo>
                      <a:cubicBezTo>
                        <a:pt x="8363" y="9060"/>
                        <a:pt x="11848" y="5575"/>
                        <a:pt x="16726" y="3485"/>
                      </a:cubicBezTo>
                      <a:cubicBezTo>
                        <a:pt x="21605" y="1394"/>
                        <a:pt x="27877" y="0"/>
                        <a:pt x="34846" y="0"/>
                      </a:cubicBezTo>
                      <a:lnTo>
                        <a:pt x="66905" y="0"/>
                      </a:lnTo>
                      <a:lnTo>
                        <a:pt x="66905" y="13242"/>
                      </a:lnTo>
                      <a:lnTo>
                        <a:pt x="36240" y="13242"/>
                      </a:lnTo>
                      <a:cubicBezTo>
                        <a:pt x="29968" y="13242"/>
                        <a:pt x="25089" y="14635"/>
                        <a:pt x="21605" y="17423"/>
                      </a:cubicBezTo>
                      <a:cubicBezTo>
                        <a:pt x="18120" y="20908"/>
                        <a:pt x="16029" y="27180"/>
                        <a:pt x="16029" y="35543"/>
                      </a:cubicBezTo>
                      <a:cubicBezTo>
                        <a:pt x="16029" y="39725"/>
                        <a:pt x="16726" y="43906"/>
                        <a:pt x="17423" y="47391"/>
                      </a:cubicBezTo>
                      <a:cubicBezTo>
                        <a:pt x="18120" y="50876"/>
                        <a:pt x="19514" y="53663"/>
                        <a:pt x="20908" y="55754"/>
                      </a:cubicBezTo>
                      <a:cubicBezTo>
                        <a:pt x="22302" y="57148"/>
                        <a:pt x="24392" y="58542"/>
                        <a:pt x="26483" y="59239"/>
                      </a:cubicBezTo>
                      <a:cubicBezTo>
                        <a:pt x="29271" y="59936"/>
                        <a:pt x="32059" y="60633"/>
                        <a:pt x="35543" y="60633"/>
                      </a:cubicBezTo>
                      <a:lnTo>
                        <a:pt x="49482" y="60633"/>
                      </a:lnTo>
                      <a:lnTo>
                        <a:pt x="49482" y="43209"/>
                      </a:lnTo>
                      <a:lnTo>
                        <a:pt x="29271" y="43209"/>
                      </a:lnTo>
                      <a:lnTo>
                        <a:pt x="29271" y="30665"/>
                      </a:lnTo>
                      <a:close/>
                    </a:path>
                  </a:pathLst>
                </a:custGeom>
                <a:solidFill>
                  <a:schemeClr val="bg1"/>
                </a:solidFill>
                <a:ln w="6826" cap="flat">
                  <a:noFill/>
                  <a:prstDash val="solid"/>
                  <a:miter/>
                </a:ln>
              </p:spPr>
              <p:txBody>
                <a:bodyPr rtlCol="0" anchor="ctr"/>
                <a:lstStyle/>
                <a:p>
                  <a:endParaRPr lang="zh-TW" altLang="en-US">
                    <a:latin typeface="+mn-lt"/>
                    <a:ea typeface="+mn-ea"/>
                    <a:cs typeface="+mn-ea"/>
                    <a:sym typeface="+mn-lt"/>
                  </a:endParaRPr>
                </a:p>
              </p:txBody>
            </p:sp>
            <p:sp>
              <p:nvSpPr>
                <p:cNvPr id="24" name="手繪多邊形: 圖案 23">
                  <a:extLst>
                    <a:ext uri="{FF2B5EF4-FFF2-40B4-BE49-F238E27FC236}">
                      <a16:creationId xmlns:a16="http://schemas.microsoft.com/office/drawing/2014/main" id="{FA92B061-999F-4B36-B0C6-002FF1672786}"/>
                    </a:ext>
                  </a:extLst>
                </p:cNvPr>
                <p:cNvSpPr/>
                <p:nvPr/>
              </p:nvSpPr>
              <p:spPr>
                <a:xfrm>
                  <a:off x="3712604" y="4316268"/>
                  <a:ext cx="65511" cy="73177"/>
                </a:xfrm>
                <a:custGeom>
                  <a:avLst/>
                  <a:gdLst>
                    <a:gd name="connsiteX0" fmla="*/ 15332 w 65511"/>
                    <a:gd name="connsiteY0" fmla="*/ 47391 h 73177"/>
                    <a:gd name="connsiteX1" fmla="*/ 15332 w 65511"/>
                    <a:gd name="connsiteY1" fmla="*/ 73177 h 73177"/>
                    <a:gd name="connsiteX2" fmla="*/ 0 w 65511"/>
                    <a:gd name="connsiteY2" fmla="*/ 73177 h 73177"/>
                    <a:gd name="connsiteX3" fmla="*/ 0 w 65511"/>
                    <a:gd name="connsiteY3" fmla="*/ 0 h 73177"/>
                    <a:gd name="connsiteX4" fmla="*/ 36937 w 65511"/>
                    <a:gd name="connsiteY4" fmla="*/ 0 h 73177"/>
                    <a:gd name="connsiteX5" fmla="*/ 51573 w 65511"/>
                    <a:gd name="connsiteY5" fmla="*/ 1394 h 73177"/>
                    <a:gd name="connsiteX6" fmla="*/ 62723 w 65511"/>
                    <a:gd name="connsiteY6" fmla="*/ 11151 h 73177"/>
                    <a:gd name="connsiteX7" fmla="*/ 65511 w 65511"/>
                    <a:gd name="connsiteY7" fmla="*/ 23696 h 73177"/>
                    <a:gd name="connsiteX8" fmla="*/ 63420 w 65511"/>
                    <a:gd name="connsiteY8" fmla="*/ 34149 h 73177"/>
                    <a:gd name="connsiteX9" fmla="*/ 57845 w 65511"/>
                    <a:gd name="connsiteY9" fmla="*/ 42513 h 73177"/>
                    <a:gd name="connsiteX10" fmla="*/ 50876 w 65511"/>
                    <a:gd name="connsiteY10" fmla="*/ 46694 h 73177"/>
                    <a:gd name="connsiteX11" fmla="*/ 40422 w 65511"/>
                    <a:gd name="connsiteY11" fmla="*/ 48088 h 73177"/>
                    <a:gd name="connsiteX12" fmla="*/ 15332 w 65511"/>
                    <a:gd name="connsiteY12" fmla="*/ 48088 h 73177"/>
                    <a:gd name="connsiteX13" fmla="*/ 15332 w 65511"/>
                    <a:gd name="connsiteY13" fmla="*/ 34846 h 73177"/>
                    <a:gd name="connsiteX14" fmla="*/ 36937 w 65511"/>
                    <a:gd name="connsiteY14" fmla="*/ 34846 h 73177"/>
                    <a:gd name="connsiteX15" fmla="*/ 45300 w 65511"/>
                    <a:gd name="connsiteY15" fmla="*/ 32756 h 73177"/>
                    <a:gd name="connsiteX16" fmla="*/ 48785 w 65511"/>
                    <a:gd name="connsiteY16" fmla="*/ 22999 h 73177"/>
                    <a:gd name="connsiteX17" fmla="*/ 43209 w 65511"/>
                    <a:gd name="connsiteY17" fmla="*/ 13242 h 73177"/>
                    <a:gd name="connsiteX18" fmla="*/ 36937 w 65511"/>
                    <a:gd name="connsiteY18" fmla="*/ 12545 h 73177"/>
                    <a:gd name="connsiteX19" fmla="*/ 15332 w 65511"/>
                    <a:gd name="connsiteY19" fmla="*/ 12545 h 73177"/>
                    <a:gd name="connsiteX20" fmla="*/ 15332 w 65511"/>
                    <a:gd name="connsiteY20" fmla="*/ 34846 h 7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511" h="73177">
                      <a:moveTo>
                        <a:pt x="15332" y="47391"/>
                      </a:moveTo>
                      <a:lnTo>
                        <a:pt x="15332" y="73177"/>
                      </a:lnTo>
                      <a:lnTo>
                        <a:pt x="0" y="73177"/>
                      </a:lnTo>
                      <a:lnTo>
                        <a:pt x="0" y="0"/>
                      </a:lnTo>
                      <a:lnTo>
                        <a:pt x="36937" y="0"/>
                      </a:lnTo>
                      <a:cubicBezTo>
                        <a:pt x="43906" y="0"/>
                        <a:pt x="48088" y="697"/>
                        <a:pt x="51573" y="1394"/>
                      </a:cubicBezTo>
                      <a:cubicBezTo>
                        <a:pt x="56451" y="2788"/>
                        <a:pt x="59936" y="6272"/>
                        <a:pt x="62723" y="11151"/>
                      </a:cubicBezTo>
                      <a:cubicBezTo>
                        <a:pt x="64814" y="14635"/>
                        <a:pt x="65511" y="18817"/>
                        <a:pt x="65511" y="23696"/>
                      </a:cubicBezTo>
                      <a:cubicBezTo>
                        <a:pt x="65511" y="27180"/>
                        <a:pt x="64814" y="30665"/>
                        <a:pt x="63420" y="34149"/>
                      </a:cubicBezTo>
                      <a:cubicBezTo>
                        <a:pt x="62026" y="37634"/>
                        <a:pt x="59936" y="40422"/>
                        <a:pt x="57845" y="42513"/>
                      </a:cubicBezTo>
                      <a:cubicBezTo>
                        <a:pt x="55754" y="44603"/>
                        <a:pt x="53663" y="45997"/>
                        <a:pt x="50876" y="46694"/>
                      </a:cubicBezTo>
                      <a:cubicBezTo>
                        <a:pt x="48088" y="47391"/>
                        <a:pt x="45300" y="48088"/>
                        <a:pt x="40422" y="48088"/>
                      </a:cubicBezTo>
                      <a:lnTo>
                        <a:pt x="15332" y="48088"/>
                      </a:lnTo>
                      <a:close/>
                      <a:moveTo>
                        <a:pt x="15332" y="34846"/>
                      </a:moveTo>
                      <a:lnTo>
                        <a:pt x="36937" y="34846"/>
                      </a:lnTo>
                      <a:cubicBezTo>
                        <a:pt x="40422" y="34846"/>
                        <a:pt x="43209" y="34149"/>
                        <a:pt x="45300" y="32756"/>
                      </a:cubicBezTo>
                      <a:cubicBezTo>
                        <a:pt x="47391" y="30665"/>
                        <a:pt x="48785" y="27877"/>
                        <a:pt x="48785" y="22999"/>
                      </a:cubicBezTo>
                      <a:cubicBezTo>
                        <a:pt x="48785" y="18120"/>
                        <a:pt x="46694" y="14635"/>
                        <a:pt x="43209" y="13242"/>
                      </a:cubicBezTo>
                      <a:cubicBezTo>
                        <a:pt x="41816" y="12545"/>
                        <a:pt x="39725" y="12545"/>
                        <a:pt x="36937" y="12545"/>
                      </a:cubicBezTo>
                      <a:lnTo>
                        <a:pt x="15332" y="12545"/>
                      </a:lnTo>
                      <a:lnTo>
                        <a:pt x="15332" y="34846"/>
                      </a:lnTo>
                      <a:close/>
                    </a:path>
                  </a:pathLst>
                </a:custGeom>
                <a:solidFill>
                  <a:schemeClr val="bg1"/>
                </a:solidFill>
                <a:ln w="6826" cap="flat">
                  <a:noFill/>
                  <a:prstDash val="solid"/>
                  <a:miter/>
                </a:ln>
              </p:spPr>
              <p:txBody>
                <a:bodyPr rtlCol="0" anchor="ctr"/>
                <a:lstStyle/>
                <a:p>
                  <a:endParaRPr lang="zh-TW" altLang="en-US">
                    <a:latin typeface="+mn-lt"/>
                    <a:ea typeface="+mn-ea"/>
                    <a:cs typeface="+mn-ea"/>
                    <a:sym typeface="+mn-lt"/>
                  </a:endParaRPr>
                </a:p>
              </p:txBody>
            </p:sp>
            <p:sp>
              <p:nvSpPr>
                <p:cNvPr id="25" name="手繪多邊形: 圖案 24">
                  <a:extLst>
                    <a:ext uri="{FF2B5EF4-FFF2-40B4-BE49-F238E27FC236}">
                      <a16:creationId xmlns:a16="http://schemas.microsoft.com/office/drawing/2014/main" id="{72A96C5E-AA01-4163-9D47-7DBF42D488DA}"/>
                    </a:ext>
                  </a:extLst>
                </p:cNvPr>
                <p:cNvSpPr/>
                <p:nvPr/>
              </p:nvSpPr>
              <p:spPr>
                <a:xfrm>
                  <a:off x="3785084" y="4315571"/>
                  <a:ext cx="64814" cy="74571"/>
                </a:xfrm>
                <a:custGeom>
                  <a:avLst/>
                  <a:gdLst>
                    <a:gd name="connsiteX0" fmla="*/ 16726 w 64814"/>
                    <a:gd name="connsiteY0" fmla="*/ 697 h 74571"/>
                    <a:gd name="connsiteX1" fmla="*/ 16726 w 64814"/>
                    <a:gd name="connsiteY1" fmla="*/ 44603 h 74571"/>
                    <a:gd name="connsiteX2" fmla="*/ 17423 w 64814"/>
                    <a:gd name="connsiteY2" fmla="*/ 52966 h 74571"/>
                    <a:gd name="connsiteX3" fmla="*/ 20211 w 64814"/>
                    <a:gd name="connsiteY3" fmla="*/ 57845 h 74571"/>
                    <a:gd name="connsiteX4" fmla="*/ 33452 w 64814"/>
                    <a:gd name="connsiteY4" fmla="*/ 62723 h 74571"/>
                    <a:gd name="connsiteX5" fmla="*/ 42513 w 64814"/>
                    <a:gd name="connsiteY5" fmla="*/ 60633 h 74571"/>
                    <a:gd name="connsiteX6" fmla="*/ 48088 w 64814"/>
                    <a:gd name="connsiteY6" fmla="*/ 55754 h 74571"/>
                    <a:gd name="connsiteX7" fmla="*/ 49482 w 64814"/>
                    <a:gd name="connsiteY7" fmla="*/ 44603 h 74571"/>
                    <a:gd name="connsiteX8" fmla="*/ 49482 w 64814"/>
                    <a:gd name="connsiteY8" fmla="*/ 697 h 74571"/>
                    <a:gd name="connsiteX9" fmla="*/ 64814 w 64814"/>
                    <a:gd name="connsiteY9" fmla="*/ 697 h 74571"/>
                    <a:gd name="connsiteX10" fmla="*/ 64814 w 64814"/>
                    <a:gd name="connsiteY10" fmla="*/ 43906 h 74571"/>
                    <a:gd name="connsiteX11" fmla="*/ 62723 w 64814"/>
                    <a:gd name="connsiteY11" fmla="*/ 57845 h 74571"/>
                    <a:gd name="connsiteX12" fmla="*/ 57148 w 64814"/>
                    <a:gd name="connsiteY12" fmla="*/ 66905 h 74571"/>
                    <a:gd name="connsiteX13" fmla="*/ 32059 w 64814"/>
                    <a:gd name="connsiteY13" fmla="*/ 74571 h 74571"/>
                    <a:gd name="connsiteX14" fmla="*/ 6969 w 64814"/>
                    <a:gd name="connsiteY14" fmla="*/ 66905 h 74571"/>
                    <a:gd name="connsiteX15" fmla="*/ 1394 w 64814"/>
                    <a:gd name="connsiteY15" fmla="*/ 57845 h 74571"/>
                    <a:gd name="connsiteX16" fmla="*/ 0 w 64814"/>
                    <a:gd name="connsiteY16" fmla="*/ 44603 h 74571"/>
                    <a:gd name="connsiteX17" fmla="*/ 0 w 64814"/>
                    <a:gd name="connsiteY17" fmla="*/ 0 h 74571"/>
                    <a:gd name="connsiteX18" fmla="*/ 16726 w 64814"/>
                    <a:gd name="connsiteY18" fmla="*/ 0 h 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814" h="74571">
                      <a:moveTo>
                        <a:pt x="16726" y="697"/>
                      </a:moveTo>
                      <a:lnTo>
                        <a:pt x="16726" y="44603"/>
                      </a:lnTo>
                      <a:cubicBezTo>
                        <a:pt x="16726" y="48088"/>
                        <a:pt x="16726" y="50876"/>
                        <a:pt x="17423" y="52966"/>
                      </a:cubicBezTo>
                      <a:cubicBezTo>
                        <a:pt x="18120" y="55057"/>
                        <a:pt x="18817" y="56451"/>
                        <a:pt x="20211" y="57845"/>
                      </a:cubicBezTo>
                      <a:cubicBezTo>
                        <a:pt x="22999" y="60633"/>
                        <a:pt x="27877" y="62723"/>
                        <a:pt x="33452" y="62723"/>
                      </a:cubicBezTo>
                      <a:cubicBezTo>
                        <a:pt x="36937" y="62723"/>
                        <a:pt x="39725" y="62026"/>
                        <a:pt x="42513" y="60633"/>
                      </a:cubicBezTo>
                      <a:cubicBezTo>
                        <a:pt x="45300" y="59239"/>
                        <a:pt x="46694" y="57845"/>
                        <a:pt x="48088" y="55754"/>
                      </a:cubicBezTo>
                      <a:cubicBezTo>
                        <a:pt x="49482" y="53663"/>
                        <a:pt x="49482" y="50179"/>
                        <a:pt x="49482" y="44603"/>
                      </a:cubicBezTo>
                      <a:lnTo>
                        <a:pt x="49482" y="697"/>
                      </a:lnTo>
                      <a:lnTo>
                        <a:pt x="64814" y="697"/>
                      </a:lnTo>
                      <a:lnTo>
                        <a:pt x="64814" y="43906"/>
                      </a:lnTo>
                      <a:cubicBezTo>
                        <a:pt x="64814" y="49482"/>
                        <a:pt x="64117" y="54360"/>
                        <a:pt x="62723" y="57845"/>
                      </a:cubicBezTo>
                      <a:cubicBezTo>
                        <a:pt x="61330" y="61330"/>
                        <a:pt x="59936" y="64814"/>
                        <a:pt x="57148" y="66905"/>
                      </a:cubicBezTo>
                      <a:cubicBezTo>
                        <a:pt x="51573" y="71783"/>
                        <a:pt x="43209" y="74571"/>
                        <a:pt x="32059" y="74571"/>
                      </a:cubicBezTo>
                      <a:cubicBezTo>
                        <a:pt x="20908" y="74571"/>
                        <a:pt x="12545" y="71783"/>
                        <a:pt x="6969" y="66905"/>
                      </a:cubicBezTo>
                      <a:cubicBezTo>
                        <a:pt x="4182" y="64117"/>
                        <a:pt x="2091" y="61330"/>
                        <a:pt x="1394" y="57845"/>
                      </a:cubicBezTo>
                      <a:cubicBezTo>
                        <a:pt x="0" y="54360"/>
                        <a:pt x="0" y="50179"/>
                        <a:pt x="0" y="44603"/>
                      </a:cubicBezTo>
                      <a:lnTo>
                        <a:pt x="0" y="0"/>
                      </a:lnTo>
                      <a:lnTo>
                        <a:pt x="16726" y="0"/>
                      </a:lnTo>
                      <a:close/>
                    </a:path>
                  </a:pathLst>
                </a:custGeom>
                <a:solidFill>
                  <a:schemeClr val="bg1"/>
                </a:solidFill>
                <a:ln w="6826" cap="flat">
                  <a:noFill/>
                  <a:prstDash val="solid"/>
                  <a:miter/>
                </a:ln>
              </p:spPr>
              <p:txBody>
                <a:bodyPr rtlCol="0" anchor="ctr"/>
                <a:lstStyle/>
                <a:p>
                  <a:endParaRPr lang="zh-TW" altLang="en-US">
                    <a:latin typeface="+mn-lt"/>
                    <a:ea typeface="+mn-ea"/>
                    <a:cs typeface="+mn-ea"/>
                    <a:sym typeface="+mn-lt"/>
                  </a:endParaRPr>
                </a:p>
              </p:txBody>
            </p:sp>
          </p:grpSp>
          <p:sp>
            <p:nvSpPr>
              <p:cNvPr id="22" name="手繪多邊形: 圖案 21">
                <a:extLst>
                  <a:ext uri="{FF2B5EF4-FFF2-40B4-BE49-F238E27FC236}">
                    <a16:creationId xmlns:a16="http://schemas.microsoft.com/office/drawing/2014/main" id="{315F196D-DB64-442E-8767-4327E465A537}"/>
                  </a:ext>
                </a:extLst>
              </p:cNvPr>
              <p:cNvSpPr/>
              <p:nvPr/>
            </p:nvSpPr>
            <p:spPr>
              <a:xfrm>
                <a:off x="3610156" y="4222182"/>
                <a:ext cx="264832" cy="264832"/>
              </a:xfrm>
              <a:custGeom>
                <a:avLst/>
                <a:gdLst>
                  <a:gd name="connsiteX0" fmla="*/ 244621 w 264832"/>
                  <a:gd name="connsiteY0" fmla="*/ 0 h 264832"/>
                  <a:gd name="connsiteX1" fmla="*/ 20211 w 264832"/>
                  <a:gd name="connsiteY1" fmla="*/ 0 h 264832"/>
                  <a:gd name="connsiteX2" fmla="*/ 0 w 264832"/>
                  <a:gd name="connsiteY2" fmla="*/ 20211 h 264832"/>
                  <a:gd name="connsiteX3" fmla="*/ 0 w 264832"/>
                  <a:gd name="connsiteY3" fmla="*/ 244621 h 264832"/>
                  <a:gd name="connsiteX4" fmla="*/ 20211 w 264832"/>
                  <a:gd name="connsiteY4" fmla="*/ 264832 h 264832"/>
                  <a:gd name="connsiteX5" fmla="*/ 244621 w 264832"/>
                  <a:gd name="connsiteY5" fmla="*/ 264832 h 264832"/>
                  <a:gd name="connsiteX6" fmla="*/ 264832 w 264832"/>
                  <a:gd name="connsiteY6" fmla="*/ 244621 h 264832"/>
                  <a:gd name="connsiteX7" fmla="*/ 264832 w 264832"/>
                  <a:gd name="connsiteY7" fmla="*/ 20211 h 264832"/>
                  <a:gd name="connsiteX8" fmla="*/ 244621 w 264832"/>
                  <a:gd name="connsiteY8" fmla="*/ 0 h 26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32" h="264832">
                    <a:moveTo>
                      <a:pt x="244621" y="0"/>
                    </a:moveTo>
                    <a:lnTo>
                      <a:pt x="20211" y="0"/>
                    </a:lnTo>
                    <a:cubicBezTo>
                      <a:pt x="9060" y="0"/>
                      <a:pt x="0" y="9060"/>
                      <a:pt x="0" y="20211"/>
                    </a:cubicBezTo>
                    <a:lnTo>
                      <a:pt x="0" y="244621"/>
                    </a:lnTo>
                    <a:cubicBezTo>
                      <a:pt x="0" y="255772"/>
                      <a:pt x="9060" y="264832"/>
                      <a:pt x="20211" y="264832"/>
                    </a:cubicBezTo>
                    <a:lnTo>
                      <a:pt x="244621" y="264832"/>
                    </a:lnTo>
                    <a:cubicBezTo>
                      <a:pt x="255772" y="264832"/>
                      <a:pt x="264832" y="255772"/>
                      <a:pt x="264832" y="244621"/>
                    </a:cubicBezTo>
                    <a:lnTo>
                      <a:pt x="264832" y="20211"/>
                    </a:lnTo>
                    <a:cubicBezTo>
                      <a:pt x="264135" y="9060"/>
                      <a:pt x="255075" y="0"/>
                      <a:pt x="244621" y="0"/>
                    </a:cubicBezTo>
                    <a:close/>
                  </a:path>
                </a:pathLst>
              </a:custGeom>
              <a:noFill/>
              <a:ln w="1016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51" name="圖形 44">
              <a:extLst>
                <a:ext uri="{FF2B5EF4-FFF2-40B4-BE49-F238E27FC236}">
                  <a16:creationId xmlns:a16="http://schemas.microsoft.com/office/drawing/2014/main" id="{276026AC-C1A3-4611-B833-3F4944BFCFCD}"/>
                </a:ext>
              </a:extLst>
            </p:cNvPr>
            <p:cNvGrpSpPr/>
            <p:nvPr/>
          </p:nvGrpSpPr>
          <p:grpSpPr>
            <a:xfrm>
              <a:off x="3224479" y="3646723"/>
              <a:ext cx="354990" cy="302131"/>
              <a:chOff x="1527272" y="4099343"/>
              <a:chExt cx="409195" cy="348265"/>
            </a:xfrm>
            <a:effectLst>
              <a:outerShdw blurRad="279400" dist="177800" dir="7980000" algn="t" rotWithShape="0">
                <a:prstClr val="black">
                  <a:alpha val="19000"/>
                </a:prstClr>
              </a:outerShdw>
            </a:effectLst>
          </p:grpSpPr>
          <p:grpSp>
            <p:nvGrpSpPr>
              <p:cNvPr id="52" name="圖形 44">
                <a:extLst>
                  <a:ext uri="{FF2B5EF4-FFF2-40B4-BE49-F238E27FC236}">
                    <a16:creationId xmlns:a16="http://schemas.microsoft.com/office/drawing/2014/main" id="{276026AC-C1A3-4611-B833-3F4944BFCFCD}"/>
                  </a:ext>
                </a:extLst>
              </p:cNvPr>
              <p:cNvGrpSpPr/>
              <p:nvPr/>
            </p:nvGrpSpPr>
            <p:grpSpPr>
              <a:xfrm>
                <a:off x="1557737" y="4271982"/>
                <a:ext cx="348264" cy="109317"/>
                <a:chOff x="1557737" y="4271982"/>
                <a:chExt cx="348264" cy="109317"/>
              </a:xfrm>
              <a:solidFill>
                <a:srgbClr val="AF1C22"/>
              </a:solidFill>
            </p:grpSpPr>
            <p:sp>
              <p:nvSpPr>
                <p:cNvPr id="53" name="手繪多邊形: 圖案 52">
                  <a:extLst>
                    <a:ext uri="{FF2B5EF4-FFF2-40B4-BE49-F238E27FC236}">
                      <a16:creationId xmlns:a16="http://schemas.microsoft.com/office/drawing/2014/main" id="{C8EEC334-50EE-4739-BE34-26DABFD5EF17}"/>
                    </a:ext>
                  </a:extLst>
                </p:cNvPr>
                <p:cNvSpPr/>
                <p:nvPr/>
              </p:nvSpPr>
              <p:spPr>
                <a:xfrm>
                  <a:off x="1557737" y="4271982"/>
                  <a:ext cx="72878" cy="108123"/>
                </a:xfrm>
                <a:custGeom>
                  <a:avLst/>
                  <a:gdLst>
                    <a:gd name="connsiteX0" fmla="*/ 17324 w 72878"/>
                    <a:gd name="connsiteY0" fmla="*/ 89008 h 108123"/>
                    <a:gd name="connsiteX1" fmla="*/ 71684 w 72878"/>
                    <a:gd name="connsiteY1" fmla="*/ 89008 h 108123"/>
                    <a:gd name="connsiteX2" fmla="*/ 71684 w 72878"/>
                    <a:gd name="connsiteY2" fmla="*/ 108124 h 108123"/>
                    <a:gd name="connsiteX3" fmla="*/ 0 w 72878"/>
                    <a:gd name="connsiteY3" fmla="*/ 108124 h 108123"/>
                    <a:gd name="connsiteX4" fmla="*/ 0 w 72878"/>
                    <a:gd name="connsiteY4" fmla="*/ 79450 h 108123"/>
                    <a:gd name="connsiteX5" fmla="*/ 7168 w 72878"/>
                    <a:gd name="connsiteY5" fmla="*/ 51971 h 108123"/>
                    <a:gd name="connsiteX6" fmla="*/ 14337 w 72878"/>
                    <a:gd name="connsiteY6" fmla="*/ 45997 h 108123"/>
                    <a:gd name="connsiteX7" fmla="*/ 26881 w 72878"/>
                    <a:gd name="connsiteY7" fmla="*/ 44803 h 108123"/>
                    <a:gd name="connsiteX8" fmla="*/ 40621 w 72878"/>
                    <a:gd name="connsiteY8" fmla="*/ 44803 h 108123"/>
                    <a:gd name="connsiteX9" fmla="*/ 50179 w 72878"/>
                    <a:gd name="connsiteY9" fmla="*/ 42413 h 108123"/>
                    <a:gd name="connsiteX10" fmla="*/ 54360 w 72878"/>
                    <a:gd name="connsiteY10" fmla="*/ 32258 h 108123"/>
                    <a:gd name="connsiteX11" fmla="*/ 50179 w 72878"/>
                    <a:gd name="connsiteY11" fmla="*/ 21505 h 108123"/>
                    <a:gd name="connsiteX12" fmla="*/ 40024 w 72878"/>
                    <a:gd name="connsiteY12" fmla="*/ 19116 h 108123"/>
                    <a:gd name="connsiteX13" fmla="*/ 1195 w 72878"/>
                    <a:gd name="connsiteY13" fmla="*/ 19116 h 108123"/>
                    <a:gd name="connsiteX14" fmla="*/ 1195 w 72878"/>
                    <a:gd name="connsiteY14" fmla="*/ 0 h 108123"/>
                    <a:gd name="connsiteX15" fmla="*/ 43608 w 72878"/>
                    <a:gd name="connsiteY15" fmla="*/ 0 h 108123"/>
                    <a:gd name="connsiteX16" fmla="*/ 65710 w 72878"/>
                    <a:gd name="connsiteY16" fmla="*/ 7168 h 108123"/>
                    <a:gd name="connsiteX17" fmla="*/ 71087 w 72878"/>
                    <a:gd name="connsiteY17" fmla="*/ 17921 h 108123"/>
                    <a:gd name="connsiteX18" fmla="*/ 72879 w 72878"/>
                    <a:gd name="connsiteY18" fmla="*/ 32258 h 108123"/>
                    <a:gd name="connsiteX19" fmla="*/ 70489 w 72878"/>
                    <a:gd name="connsiteY19" fmla="*/ 48984 h 108123"/>
                    <a:gd name="connsiteX20" fmla="*/ 63321 w 72878"/>
                    <a:gd name="connsiteY20" fmla="*/ 59737 h 108123"/>
                    <a:gd name="connsiteX21" fmla="*/ 44205 w 72878"/>
                    <a:gd name="connsiteY21" fmla="*/ 64516 h 108123"/>
                    <a:gd name="connsiteX22" fmla="*/ 32258 w 72878"/>
                    <a:gd name="connsiteY22" fmla="*/ 64516 h 108123"/>
                    <a:gd name="connsiteX23" fmla="*/ 22700 w 72878"/>
                    <a:gd name="connsiteY23" fmla="*/ 65710 h 108123"/>
                    <a:gd name="connsiteX24" fmla="*/ 19713 w 72878"/>
                    <a:gd name="connsiteY24" fmla="*/ 68697 h 108123"/>
                    <a:gd name="connsiteX25" fmla="*/ 17921 w 72878"/>
                    <a:gd name="connsiteY25" fmla="*/ 79450 h 108123"/>
                    <a:gd name="connsiteX26" fmla="*/ 17921 w 72878"/>
                    <a:gd name="connsiteY26" fmla="*/ 89008 h 10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78" h="108123">
                      <a:moveTo>
                        <a:pt x="17324" y="89008"/>
                      </a:moveTo>
                      <a:lnTo>
                        <a:pt x="71684" y="89008"/>
                      </a:lnTo>
                      <a:lnTo>
                        <a:pt x="71684" y="108124"/>
                      </a:lnTo>
                      <a:lnTo>
                        <a:pt x="0" y="108124"/>
                      </a:lnTo>
                      <a:lnTo>
                        <a:pt x="0" y="79450"/>
                      </a:lnTo>
                      <a:cubicBezTo>
                        <a:pt x="0" y="67503"/>
                        <a:pt x="2389" y="57945"/>
                        <a:pt x="7168" y="51971"/>
                      </a:cubicBezTo>
                      <a:cubicBezTo>
                        <a:pt x="9558" y="48984"/>
                        <a:pt x="11947" y="47192"/>
                        <a:pt x="14337" y="45997"/>
                      </a:cubicBezTo>
                      <a:cubicBezTo>
                        <a:pt x="16726" y="44803"/>
                        <a:pt x="20908" y="44803"/>
                        <a:pt x="26881" y="44803"/>
                      </a:cubicBezTo>
                      <a:lnTo>
                        <a:pt x="40621" y="44803"/>
                      </a:lnTo>
                      <a:cubicBezTo>
                        <a:pt x="45400" y="44803"/>
                        <a:pt x="48387" y="44205"/>
                        <a:pt x="50179" y="42413"/>
                      </a:cubicBezTo>
                      <a:cubicBezTo>
                        <a:pt x="53166" y="40024"/>
                        <a:pt x="54360" y="37037"/>
                        <a:pt x="54360" y="32258"/>
                      </a:cubicBezTo>
                      <a:cubicBezTo>
                        <a:pt x="54360" y="27479"/>
                        <a:pt x="53166" y="23895"/>
                        <a:pt x="50179" y="21505"/>
                      </a:cubicBezTo>
                      <a:cubicBezTo>
                        <a:pt x="48387" y="19713"/>
                        <a:pt x="44802" y="19116"/>
                        <a:pt x="40024" y="19116"/>
                      </a:cubicBezTo>
                      <a:lnTo>
                        <a:pt x="1195" y="19116"/>
                      </a:lnTo>
                      <a:lnTo>
                        <a:pt x="1195" y="0"/>
                      </a:lnTo>
                      <a:lnTo>
                        <a:pt x="43608" y="0"/>
                      </a:lnTo>
                      <a:cubicBezTo>
                        <a:pt x="54360" y="0"/>
                        <a:pt x="61529" y="2389"/>
                        <a:pt x="65710" y="7168"/>
                      </a:cubicBezTo>
                      <a:cubicBezTo>
                        <a:pt x="68100" y="9558"/>
                        <a:pt x="69892" y="13142"/>
                        <a:pt x="71087" y="17921"/>
                      </a:cubicBezTo>
                      <a:cubicBezTo>
                        <a:pt x="72281" y="22103"/>
                        <a:pt x="72879" y="26882"/>
                        <a:pt x="72879" y="32258"/>
                      </a:cubicBezTo>
                      <a:cubicBezTo>
                        <a:pt x="72879" y="38829"/>
                        <a:pt x="72281" y="44205"/>
                        <a:pt x="70489" y="48984"/>
                      </a:cubicBezTo>
                      <a:cubicBezTo>
                        <a:pt x="68697" y="53763"/>
                        <a:pt x="66308" y="57347"/>
                        <a:pt x="63321" y="59737"/>
                      </a:cubicBezTo>
                      <a:cubicBezTo>
                        <a:pt x="59139" y="62724"/>
                        <a:pt x="52568" y="64516"/>
                        <a:pt x="44205" y="64516"/>
                      </a:cubicBezTo>
                      <a:lnTo>
                        <a:pt x="32258" y="64516"/>
                      </a:lnTo>
                      <a:cubicBezTo>
                        <a:pt x="28076" y="64516"/>
                        <a:pt x="25089" y="65113"/>
                        <a:pt x="22700" y="65710"/>
                      </a:cubicBezTo>
                      <a:cubicBezTo>
                        <a:pt x="22103" y="65710"/>
                        <a:pt x="20310" y="66905"/>
                        <a:pt x="19713" y="68697"/>
                      </a:cubicBezTo>
                      <a:cubicBezTo>
                        <a:pt x="18518" y="70489"/>
                        <a:pt x="17921" y="74074"/>
                        <a:pt x="17921" y="79450"/>
                      </a:cubicBezTo>
                      <a:lnTo>
                        <a:pt x="17921" y="89008"/>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54" name="手繪多邊形: 圖案 53">
                  <a:extLst>
                    <a:ext uri="{FF2B5EF4-FFF2-40B4-BE49-F238E27FC236}">
                      <a16:creationId xmlns:a16="http://schemas.microsoft.com/office/drawing/2014/main" id="{BB5FF4B9-631A-4B9D-80F1-5625C6A6AA11}"/>
                    </a:ext>
                  </a:extLst>
                </p:cNvPr>
                <p:cNvSpPr/>
                <p:nvPr/>
              </p:nvSpPr>
              <p:spPr>
                <a:xfrm>
                  <a:off x="1640174" y="4359198"/>
                  <a:ext cx="14934" cy="20907"/>
                </a:xfrm>
                <a:custGeom>
                  <a:avLst/>
                  <a:gdLst>
                    <a:gd name="connsiteX0" fmla="*/ 14934 w 14934"/>
                    <a:gd name="connsiteY0" fmla="*/ 0 h 20907"/>
                    <a:gd name="connsiteX1" fmla="*/ 14934 w 14934"/>
                    <a:gd name="connsiteY1" fmla="*/ 20908 h 20907"/>
                    <a:gd name="connsiteX2" fmla="*/ 0 w 14934"/>
                    <a:gd name="connsiteY2" fmla="*/ 20908 h 20907"/>
                    <a:gd name="connsiteX3" fmla="*/ 0 w 14934"/>
                    <a:gd name="connsiteY3" fmla="*/ 0 h 20907"/>
                    <a:gd name="connsiteX4" fmla="*/ 14934 w 14934"/>
                    <a:gd name="connsiteY4" fmla="*/ 0 h 2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4" h="20907">
                      <a:moveTo>
                        <a:pt x="14934" y="0"/>
                      </a:moveTo>
                      <a:lnTo>
                        <a:pt x="14934" y="20908"/>
                      </a:lnTo>
                      <a:lnTo>
                        <a:pt x="0" y="20908"/>
                      </a:lnTo>
                      <a:lnTo>
                        <a:pt x="0" y="0"/>
                      </a:lnTo>
                      <a:lnTo>
                        <a:pt x="14934" y="0"/>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55" name="手繪多邊形: 圖案 54">
                  <a:extLst>
                    <a:ext uri="{FF2B5EF4-FFF2-40B4-BE49-F238E27FC236}">
                      <a16:creationId xmlns:a16="http://schemas.microsoft.com/office/drawing/2014/main" id="{321D5673-1239-4C8E-94E0-E1255E1D933A}"/>
                    </a:ext>
                  </a:extLst>
                </p:cNvPr>
                <p:cNvSpPr/>
                <p:nvPr/>
              </p:nvSpPr>
              <p:spPr>
                <a:xfrm>
                  <a:off x="1667653" y="4271982"/>
                  <a:ext cx="72878" cy="107526"/>
                </a:xfrm>
                <a:custGeom>
                  <a:avLst/>
                  <a:gdLst>
                    <a:gd name="connsiteX0" fmla="*/ 68100 w 72878"/>
                    <a:gd name="connsiteY0" fmla="*/ 0 h 107526"/>
                    <a:gd name="connsiteX1" fmla="*/ 68100 w 72878"/>
                    <a:gd name="connsiteY1" fmla="*/ 19116 h 107526"/>
                    <a:gd name="connsiteX2" fmla="*/ 17324 w 72878"/>
                    <a:gd name="connsiteY2" fmla="*/ 19116 h 107526"/>
                    <a:gd name="connsiteX3" fmla="*/ 17324 w 72878"/>
                    <a:gd name="connsiteY3" fmla="*/ 43608 h 107526"/>
                    <a:gd name="connsiteX4" fmla="*/ 43608 w 72878"/>
                    <a:gd name="connsiteY4" fmla="*/ 43608 h 107526"/>
                    <a:gd name="connsiteX5" fmla="*/ 56152 w 72878"/>
                    <a:gd name="connsiteY5" fmla="*/ 44803 h 107526"/>
                    <a:gd name="connsiteX6" fmla="*/ 63918 w 72878"/>
                    <a:gd name="connsiteY6" fmla="*/ 49582 h 107526"/>
                    <a:gd name="connsiteX7" fmla="*/ 72879 w 72878"/>
                    <a:gd name="connsiteY7" fmla="*/ 74671 h 107526"/>
                    <a:gd name="connsiteX8" fmla="*/ 59737 w 72878"/>
                    <a:gd name="connsiteY8" fmla="*/ 103345 h 107526"/>
                    <a:gd name="connsiteX9" fmla="*/ 37037 w 72878"/>
                    <a:gd name="connsiteY9" fmla="*/ 107526 h 107526"/>
                    <a:gd name="connsiteX10" fmla="*/ 597 w 72878"/>
                    <a:gd name="connsiteY10" fmla="*/ 107526 h 107526"/>
                    <a:gd name="connsiteX11" fmla="*/ 597 w 72878"/>
                    <a:gd name="connsiteY11" fmla="*/ 88410 h 107526"/>
                    <a:gd name="connsiteX12" fmla="*/ 37037 w 72878"/>
                    <a:gd name="connsiteY12" fmla="*/ 88410 h 107526"/>
                    <a:gd name="connsiteX13" fmla="*/ 48387 w 72878"/>
                    <a:gd name="connsiteY13" fmla="*/ 86618 h 107526"/>
                    <a:gd name="connsiteX14" fmla="*/ 51971 w 72878"/>
                    <a:gd name="connsiteY14" fmla="*/ 82437 h 107526"/>
                    <a:gd name="connsiteX15" fmla="*/ 53166 w 72878"/>
                    <a:gd name="connsiteY15" fmla="*/ 75268 h 107526"/>
                    <a:gd name="connsiteX16" fmla="*/ 51373 w 72878"/>
                    <a:gd name="connsiteY16" fmla="*/ 67503 h 107526"/>
                    <a:gd name="connsiteX17" fmla="*/ 47192 w 72878"/>
                    <a:gd name="connsiteY17" fmla="*/ 63321 h 107526"/>
                    <a:gd name="connsiteX18" fmla="*/ 36439 w 72878"/>
                    <a:gd name="connsiteY18" fmla="*/ 62126 h 107526"/>
                    <a:gd name="connsiteX19" fmla="*/ 0 w 72878"/>
                    <a:gd name="connsiteY19" fmla="*/ 62126 h 107526"/>
                    <a:gd name="connsiteX20" fmla="*/ 0 w 72878"/>
                    <a:gd name="connsiteY20" fmla="*/ 0 h 107526"/>
                    <a:gd name="connsiteX21" fmla="*/ 68100 w 72878"/>
                    <a:gd name="connsiteY21" fmla="*/ 0 h 10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878" h="107526">
                      <a:moveTo>
                        <a:pt x="68100" y="0"/>
                      </a:moveTo>
                      <a:lnTo>
                        <a:pt x="68100" y="19116"/>
                      </a:lnTo>
                      <a:lnTo>
                        <a:pt x="17324" y="19116"/>
                      </a:lnTo>
                      <a:lnTo>
                        <a:pt x="17324" y="43608"/>
                      </a:lnTo>
                      <a:lnTo>
                        <a:pt x="43608" y="43608"/>
                      </a:lnTo>
                      <a:cubicBezTo>
                        <a:pt x="48984" y="43608"/>
                        <a:pt x="52568" y="44205"/>
                        <a:pt x="56152" y="44803"/>
                      </a:cubicBezTo>
                      <a:cubicBezTo>
                        <a:pt x="59139" y="45997"/>
                        <a:pt x="61529" y="47192"/>
                        <a:pt x="63918" y="49582"/>
                      </a:cubicBezTo>
                      <a:cubicBezTo>
                        <a:pt x="69892" y="55555"/>
                        <a:pt x="72879" y="63918"/>
                        <a:pt x="72879" y="74671"/>
                      </a:cubicBezTo>
                      <a:cubicBezTo>
                        <a:pt x="72879" y="88410"/>
                        <a:pt x="68697" y="97968"/>
                        <a:pt x="59737" y="103345"/>
                      </a:cubicBezTo>
                      <a:cubicBezTo>
                        <a:pt x="54958" y="106331"/>
                        <a:pt x="47192" y="107526"/>
                        <a:pt x="37037" y="107526"/>
                      </a:cubicBezTo>
                      <a:lnTo>
                        <a:pt x="597" y="107526"/>
                      </a:lnTo>
                      <a:lnTo>
                        <a:pt x="597" y="88410"/>
                      </a:lnTo>
                      <a:lnTo>
                        <a:pt x="37037" y="88410"/>
                      </a:lnTo>
                      <a:cubicBezTo>
                        <a:pt x="41816" y="88410"/>
                        <a:pt x="45997" y="87813"/>
                        <a:pt x="48387" y="86618"/>
                      </a:cubicBezTo>
                      <a:cubicBezTo>
                        <a:pt x="50179" y="86021"/>
                        <a:pt x="51373" y="84826"/>
                        <a:pt x="51971" y="82437"/>
                      </a:cubicBezTo>
                      <a:cubicBezTo>
                        <a:pt x="53166" y="80645"/>
                        <a:pt x="53166" y="78255"/>
                        <a:pt x="53166" y="75268"/>
                      </a:cubicBezTo>
                      <a:cubicBezTo>
                        <a:pt x="53166" y="72281"/>
                        <a:pt x="52568" y="69892"/>
                        <a:pt x="51373" y="67503"/>
                      </a:cubicBezTo>
                      <a:cubicBezTo>
                        <a:pt x="50179" y="65113"/>
                        <a:pt x="48984" y="63918"/>
                        <a:pt x="47192" y="63321"/>
                      </a:cubicBezTo>
                      <a:cubicBezTo>
                        <a:pt x="45997" y="62724"/>
                        <a:pt x="42413" y="62724"/>
                        <a:pt x="36439" y="62126"/>
                      </a:cubicBezTo>
                      <a:lnTo>
                        <a:pt x="0" y="62126"/>
                      </a:lnTo>
                      <a:lnTo>
                        <a:pt x="0" y="0"/>
                      </a:lnTo>
                      <a:lnTo>
                        <a:pt x="68100" y="0"/>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56" name="手繪多邊形: 圖案 55">
                  <a:extLst>
                    <a:ext uri="{FF2B5EF4-FFF2-40B4-BE49-F238E27FC236}">
                      <a16:creationId xmlns:a16="http://schemas.microsoft.com/office/drawing/2014/main" id="{FE11B49E-6A22-41B4-890A-9A89D6BF77AA}"/>
                    </a:ext>
                  </a:extLst>
                </p:cNvPr>
                <p:cNvSpPr/>
                <p:nvPr/>
              </p:nvSpPr>
              <p:spPr>
                <a:xfrm>
                  <a:off x="1746505" y="4313798"/>
                  <a:ext cx="53762" cy="66905"/>
                </a:xfrm>
                <a:custGeom>
                  <a:avLst/>
                  <a:gdLst>
                    <a:gd name="connsiteX0" fmla="*/ 24492 w 53762"/>
                    <a:gd name="connsiteY0" fmla="*/ 26882 h 66905"/>
                    <a:gd name="connsiteX1" fmla="*/ 53763 w 53762"/>
                    <a:gd name="connsiteY1" fmla="*/ 26882 h 66905"/>
                    <a:gd name="connsiteX2" fmla="*/ 53763 w 53762"/>
                    <a:gd name="connsiteY2" fmla="*/ 66905 h 66905"/>
                    <a:gd name="connsiteX3" fmla="*/ 27479 w 53762"/>
                    <a:gd name="connsiteY3" fmla="*/ 66905 h 66905"/>
                    <a:gd name="connsiteX4" fmla="*/ 16726 w 53762"/>
                    <a:gd name="connsiteY4" fmla="*/ 65710 h 66905"/>
                    <a:gd name="connsiteX5" fmla="*/ 9558 w 53762"/>
                    <a:gd name="connsiteY5" fmla="*/ 61529 h 66905"/>
                    <a:gd name="connsiteX6" fmla="*/ 0 w 53762"/>
                    <a:gd name="connsiteY6" fmla="*/ 33453 h 66905"/>
                    <a:gd name="connsiteX7" fmla="*/ 4182 w 53762"/>
                    <a:gd name="connsiteY7" fmla="*/ 11947 h 66905"/>
                    <a:gd name="connsiteX8" fmla="*/ 13142 w 53762"/>
                    <a:gd name="connsiteY8" fmla="*/ 2987 h 66905"/>
                    <a:gd name="connsiteX9" fmla="*/ 28076 w 53762"/>
                    <a:gd name="connsiteY9" fmla="*/ 0 h 66905"/>
                    <a:gd name="connsiteX10" fmla="*/ 53763 w 53762"/>
                    <a:gd name="connsiteY10" fmla="*/ 0 h 66905"/>
                    <a:gd name="connsiteX11" fmla="*/ 53763 w 53762"/>
                    <a:gd name="connsiteY11" fmla="*/ 11947 h 66905"/>
                    <a:gd name="connsiteX12" fmla="*/ 29271 w 53762"/>
                    <a:gd name="connsiteY12" fmla="*/ 11947 h 66905"/>
                    <a:gd name="connsiteX13" fmla="*/ 17921 w 53762"/>
                    <a:gd name="connsiteY13" fmla="*/ 16129 h 66905"/>
                    <a:gd name="connsiteX14" fmla="*/ 13739 w 53762"/>
                    <a:gd name="connsiteY14" fmla="*/ 32855 h 66905"/>
                    <a:gd name="connsiteX15" fmla="*/ 14934 w 53762"/>
                    <a:gd name="connsiteY15" fmla="*/ 44205 h 66905"/>
                    <a:gd name="connsiteX16" fmla="*/ 17921 w 53762"/>
                    <a:gd name="connsiteY16" fmla="*/ 51374 h 66905"/>
                    <a:gd name="connsiteX17" fmla="*/ 22700 w 53762"/>
                    <a:gd name="connsiteY17" fmla="*/ 54360 h 66905"/>
                    <a:gd name="connsiteX18" fmla="*/ 29868 w 53762"/>
                    <a:gd name="connsiteY18" fmla="*/ 55555 h 66905"/>
                    <a:gd name="connsiteX19" fmla="*/ 41218 w 53762"/>
                    <a:gd name="connsiteY19" fmla="*/ 55555 h 66905"/>
                    <a:gd name="connsiteX20" fmla="*/ 41218 w 53762"/>
                    <a:gd name="connsiteY20" fmla="*/ 38829 h 66905"/>
                    <a:gd name="connsiteX21" fmla="*/ 24492 w 53762"/>
                    <a:gd name="connsiteY21" fmla="*/ 38829 h 66905"/>
                    <a:gd name="connsiteX22" fmla="*/ 24492 w 53762"/>
                    <a:gd name="connsiteY22" fmla="*/ 26882 h 6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62" h="66905">
                      <a:moveTo>
                        <a:pt x="24492" y="26882"/>
                      </a:moveTo>
                      <a:lnTo>
                        <a:pt x="53763" y="26882"/>
                      </a:lnTo>
                      <a:lnTo>
                        <a:pt x="53763" y="66905"/>
                      </a:lnTo>
                      <a:lnTo>
                        <a:pt x="27479" y="66905"/>
                      </a:lnTo>
                      <a:cubicBezTo>
                        <a:pt x="22700" y="66905"/>
                        <a:pt x="19116" y="66308"/>
                        <a:pt x="16726" y="65710"/>
                      </a:cubicBezTo>
                      <a:cubicBezTo>
                        <a:pt x="14337" y="65113"/>
                        <a:pt x="11350" y="63321"/>
                        <a:pt x="9558" y="61529"/>
                      </a:cubicBezTo>
                      <a:cubicBezTo>
                        <a:pt x="3584" y="56153"/>
                        <a:pt x="0" y="46595"/>
                        <a:pt x="0" y="33453"/>
                      </a:cubicBezTo>
                      <a:cubicBezTo>
                        <a:pt x="0" y="24492"/>
                        <a:pt x="1195" y="17324"/>
                        <a:pt x="4182" y="11947"/>
                      </a:cubicBezTo>
                      <a:cubicBezTo>
                        <a:pt x="6571" y="7766"/>
                        <a:pt x="9558" y="4779"/>
                        <a:pt x="13142" y="2987"/>
                      </a:cubicBezTo>
                      <a:cubicBezTo>
                        <a:pt x="16726" y="1195"/>
                        <a:pt x="22103" y="0"/>
                        <a:pt x="28076" y="0"/>
                      </a:cubicBezTo>
                      <a:lnTo>
                        <a:pt x="53763" y="0"/>
                      </a:lnTo>
                      <a:lnTo>
                        <a:pt x="53763" y="11947"/>
                      </a:lnTo>
                      <a:lnTo>
                        <a:pt x="29271" y="11947"/>
                      </a:lnTo>
                      <a:cubicBezTo>
                        <a:pt x="23895" y="11947"/>
                        <a:pt x="20310" y="13142"/>
                        <a:pt x="17921" y="16129"/>
                      </a:cubicBezTo>
                      <a:cubicBezTo>
                        <a:pt x="14934" y="19116"/>
                        <a:pt x="13739" y="24492"/>
                        <a:pt x="13739" y="32855"/>
                      </a:cubicBezTo>
                      <a:cubicBezTo>
                        <a:pt x="13739" y="37037"/>
                        <a:pt x="14337" y="40621"/>
                        <a:pt x="14934" y="44205"/>
                      </a:cubicBezTo>
                      <a:cubicBezTo>
                        <a:pt x="15532" y="47789"/>
                        <a:pt x="16726" y="50179"/>
                        <a:pt x="17921" y="51374"/>
                      </a:cubicBezTo>
                      <a:cubicBezTo>
                        <a:pt x="19116" y="52568"/>
                        <a:pt x="20908" y="53763"/>
                        <a:pt x="22700" y="54360"/>
                      </a:cubicBezTo>
                      <a:cubicBezTo>
                        <a:pt x="24492" y="54958"/>
                        <a:pt x="26881" y="55555"/>
                        <a:pt x="29868" y="55555"/>
                      </a:cubicBezTo>
                      <a:lnTo>
                        <a:pt x="41218" y="55555"/>
                      </a:lnTo>
                      <a:lnTo>
                        <a:pt x="41218" y="38829"/>
                      </a:lnTo>
                      <a:lnTo>
                        <a:pt x="24492" y="38829"/>
                      </a:lnTo>
                      <a:lnTo>
                        <a:pt x="24492" y="26882"/>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57" name="手繪多邊形: 圖案 56">
                  <a:extLst>
                    <a:ext uri="{FF2B5EF4-FFF2-40B4-BE49-F238E27FC236}">
                      <a16:creationId xmlns:a16="http://schemas.microsoft.com/office/drawing/2014/main" id="{37668B8A-E8CF-4BA5-A4B7-456D82A72490}"/>
                    </a:ext>
                  </a:extLst>
                </p:cNvPr>
                <p:cNvSpPr/>
                <p:nvPr/>
              </p:nvSpPr>
              <p:spPr>
                <a:xfrm>
                  <a:off x="1810423" y="4313200"/>
                  <a:ext cx="43607" cy="66905"/>
                </a:xfrm>
                <a:custGeom>
                  <a:avLst/>
                  <a:gdLst>
                    <a:gd name="connsiteX0" fmla="*/ 11350 w 43607"/>
                    <a:gd name="connsiteY0" fmla="*/ 17921 h 66905"/>
                    <a:gd name="connsiteX1" fmla="*/ 22103 w 43607"/>
                    <a:gd name="connsiteY1" fmla="*/ 17921 h 66905"/>
                    <a:gd name="connsiteX2" fmla="*/ 33452 w 43607"/>
                    <a:gd name="connsiteY2" fmla="*/ 20310 h 66905"/>
                    <a:gd name="connsiteX3" fmla="*/ 41816 w 43607"/>
                    <a:gd name="connsiteY3" fmla="*/ 30466 h 66905"/>
                    <a:gd name="connsiteX4" fmla="*/ 43608 w 43607"/>
                    <a:gd name="connsiteY4" fmla="*/ 41816 h 66905"/>
                    <a:gd name="connsiteX5" fmla="*/ 34050 w 43607"/>
                    <a:gd name="connsiteY5" fmla="*/ 63321 h 66905"/>
                    <a:gd name="connsiteX6" fmla="*/ 28076 w 43607"/>
                    <a:gd name="connsiteY6" fmla="*/ 66308 h 66905"/>
                    <a:gd name="connsiteX7" fmla="*/ 19116 w 43607"/>
                    <a:gd name="connsiteY7" fmla="*/ 66905 h 66905"/>
                    <a:gd name="connsiteX8" fmla="*/ 0 w 43607"/>
                    <a:gd name="connsiteY8" fmla="*/ 66905 h 66905"/>
                    <a:gd name="connsiteX9" fmla="*/ 0 w 43607"/>
                    <a:gd name="connsiteY9" fmla="*/ 0 h 66905"/>
                    <a:gd name="connsiteX10" fmla="*/ 11947 w 43607"/>
                    <a:gd name="connsiteY10" fmla="*/ 0 h 66905"/>
                    <a:gd name="connsiteX11" fmla="*/ 11947 w 43607"/>
                    <a:gd name="connsiteY11" fmla="*/ 17921 h 66905"/>
                    <a:gd name="connsiteX12" fmla="*/ 11350 w 43607"/>
                    <a:gd name="connsiteY12" fmla="*/ 28674 h 66905"/>
                    <a:gd name="connsiteX13" fmla="*/ 11350 w 43607"/>
                    <a:gd name="connsiteY13" fmla="*/ 56750 h 66905"/>
                    <a:gd name="connsiteX14" fmla="*/ 20310 w 43607"/>
                    <a:gd name="connsiteY14" fmla="*/ 56750 h 66905"/>
                    <a:gd name="connsiteX15" fmla="*/ 28674 w 43607"/>
                    <a:gd name="connsiteY15" fmla="*/ 52568 h 66905"/>
                    <a:gd name="connsiteX16" fmla="*/ 31660 w 43607"/>
                    <a:gd name="connsiteY16" fmla="*/ 42413 h 66905"/>
                    <a:gd name="connsiteX17" fmla="*/ 20310 w 43607"/>
                    <a:gd name="connsiteY17" fmla="*/ 28674 h 66905"/>
                    <a:gd name="connsiteX18" fmla="*/ 11350 w 43607"/>
                    <a:gd name="connsiteY18" fmla="*/ 28674 h 6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607" h="66905">
                      <a:moveTo>
                        <a:pt x="11350" y="17921"/>
                      </a:moveTo>
                      <a:lnTo>
                        <a:pt x="22103" y="17921"/>
                      </a:lnTo>
                      <a:cubicBezTo>
                        <a:pt x="26881" y="17921"/>
                        <a:pt x="30466" y="18518"/>
                        <a:pt x="33452" y="20310"/>
                      </a:cubicBezTo>
                      <a:cubicBezTo>
                        <a:pt x="37634" y="22700"/>
                        <a:pt x="40024" y="25687"/>
                        <a:pt x="41816" y="30466"/>
                      </a:cubicBezTo>
                      <a:cubicBezTo>
                        <a:pt x="43010" y="34050"/>
                        <a:pt x="43608" y="37634"/>
                        <a:pt x="43608" y="41816"/>
                      </a:cubicBezTo>
                      <a:cubicBezTo>
                        <a:pt x="43608" y="51971"/>
                        <a:pt x="40621" y="59139"/>
                        <a:pt x="34050" y="63321"/>
                      </a:cubicBezTo>
                      <a:cubicBezTo>
                        <a:pt x="32258" y="64516"/>
                        <a:pt x="29868" y="65710"/>
                        <a:pt x="28076" y="66308"/>
                      </a:cubicBezTo>
                      <a:cubicBezTo>
                        <a:pt x="25687" y="66905"/>
                        <a:pt x="22700" y="66905"/>
                        <a:pt x="19116" y="66905"/>
                      </a:cubicBezTo>
                      <a:lnTo>
                        <a:pt x="0" y="66905"/>
                      </a:lnTo>
                      <a:lnTo>
                        <a:pt x="0" y="0"/>
                      </a:lnTo>
                      <a:lnTo>
                        <a:pt x="11947" y="0"/>
                      </a:lnTo>
                      <a:lnTo>
                        <a:pt x="11947" y="17921"/>
                      </a:lnTo>
                      <a:close/>
                      <a:moveTo>
                        <a:pt x="11350" y="28674"/>
                      </a:moveTo>
                      <a:lnTo>
                        <a:pt x="11350" y="56750"/>
                      </a:lnTo>
                      <a:lnTo>
                        <a:pt x="20310" y="56750"/>
                      </a:lnTo>
                      <a:cubicBezTo>
                        <a:pt x="23895" y="56750"/>
                        <a:pt x="26881" y="55555"/>
                        <a:pt x="28674" y="52568"/>
                      </a:cubicBezTo>
                      <a:cubicBezTo>
                        <a:pt x="30466" y="49582"/>
                        <a:pt x="31660" y="46595"/>
                        <a:pt x="31660" y="42413"/>
                      </a:cubicBezTo>
                      <a:cubicBezTo>
                        <a:pt x="31660" y="33453"/>
                        <a:pt x="28076" y="28674"/>
                        <a:pt x="20310" y="28674"/>
                      </a:cubicBezTo>
                      <a:lnTo>
                        <a:pt x="11350" y="28674"/>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58" name="手繪多邊形: 圖案 57">
                  <a:extLst>
                    <a:ext uri="{FF2B5EF4-FFF2-40B4-BE49-F238E27FC236}">
                      <a16:creationId xmlns:a16="http://schemas.microsoft.com/office/drawing/2014/main" id="{24FAE636-3B07-4B6B-89D6-E3869A8BD077}"/>
                    </a:ext>
                  </a:extLst>
                </p:cNvPr>
                <p:cNvSpPr/>
                <p:nvPr/>
              </p:nvSpPr>
              <p:spPr>
                <a:xfrm>
                  <a:off x="1858810" y="4313200"/>
                  <a:ext cx="47191" cy="68099"/>
                </a:xfrm>
                <a:custGeom>
                  <a:avLst/>
                  <a:gdLst>
                    <a:gd name="connsiteX0" fmla="*/ 47192 w 47191"/>
                    <a:gd name="connsiteY0" fmla="*/ 0 h 68099"/>
                    <a:gd name="connsiteX1" fmla="*/ 47192 w 47191"/>
                    <a:gd name="connsiteY1" fmla="*/ 11947 h 68099"/>
                    <a:gd name="connsiteX2" fmla="*/ 31063 w 47191"/>
                    <a:gd name="connsiteY2" fmla="*/ 11947 h 68099"/>
                    <a:gd name="connsiteX3" fmla="*/ 21505 w 47191"/>
                    <a:gd name="connsiteY3" fmla="*/ 13142 h 68099"/>
                    <a:gd name="connsiteX4" fmla="*/ 16726 w 47191"/>
                    <a:gd name="connsiteY4" fmla="*/ 17324 h 68099"/>
                    <a:gd name="connsiteX5" fmla="*/ 14934 w 47191"/>
                    <a:gd name="connsiteY5" fmla="*/ 21505 h 68099"/>
                    <a:gd name="connsiteX6" fmla="*/ 14337 w 47191"/>
                    <a:gd name="connsiteY6" fmla="*/ 28674 h 68099"/>
                    <a:gd name="connsiteX7" fmla="*/ 47192 w 47191"/>
                    <a:gd name="connsiteY7" fmla="*/ 28674 h 68099"/>
                    <a:gd name="connsiteX8" fmla="*/ 47192 w 47191"/>
                    <a:gd name="connsiteY8" fmla="*/ 40621 h 68099"/>
                    <a:gd name="connsiteX9" fmla="*/ 13739 w 47191"/>
                    <a:gd name="connsiteY9" fmla="*/ 40621 h 68099"/>
                    <a:gd name="connsiteX10" fmla="*/ 17921 w 47191"/>
                    <a:gd name="connsiteY10" fmla="*/ 52568 h 68099"/>
                    <a:gd name="connsiteX11" fmla="*/ 31063 w 47191"/>
                    <a:gd name="connsiteY11" fmla="*/ 56153 h 68099"/>
                    <a:gd name="connsiteX12" fmla="*/ 47192 w 47191"/>
                    <a:gd name="connsiteY12" fmla="*/ 56153 h 68099"/>
                    <a:gd name="connsiteX13" fmla="*/ 47192 w 47191"/>
                    <a:gd name="connsiteY13" fmla="*/ 68100 h 68099"/>
                    <a:gd name="connsiteX14" fmla="*/ 31063 w 47191"/>
                    <a:gd name="connsiteY14" fmla="*/ 68100 h 68099"/>
                    <a:gd name="connsiteX15" fmla="*/ 19116 w 47191"/>
                    <a:gd name="connsiteY15" fmla="*/ 66905 h 68099"/>
                    <a:gd name="connsiteX16" fmla="*/ 6571 w 47191"/>
                    <a:gd name="connsiteY16" fmla="*/ 59139 h 68099"/>
                    <a:gd name="connsiteX17" fmla="*/ 0 w 47191"/>
                    <a:gd name="connsiteY17" fmla="*/ 34050 h 68099"/>
                    <a:gd name="connsiteX18" fmla="*/ 9558 w 47191"/>
                    <a:gd name="connsiteY18" fmla="*/ 6571 h 68099"/>
                    <a:gd name="connsiteX19" fmla="*/ 16726 w 47191"/>
                    <a:gd name="connsiteY19" fmla="*/ 1792 h 68099"/>
                    <a:gd name="connsiteX20" fmla="*/ 26881 w 47191"/>
                    <a:gd name="connsiteY20" fmla="*/ 597 h 68099"/>
                    <a:gd name="connsiteX21" fmla="*/ 47192 w 47191"/>
                    <a:gd name="connsiteY21" fmla="*/ 597 h 6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91" h="68099">
                      <a:moveTo>
                        <a:pt x="47192" y="0"/>
                      </a:moveTo>
                      <a:lnTo>
                        <a:pt x="47192" y="11947"/>
                      </a:lnTo>
                      <a:lnTo>
                        <a:pt x="31063" y="11947"/>
                      </a:lnTo>
                      <a:cubicBezTo>
                        <a:pt x="26881" y="11947"/>
                        <a:pt x="23895" y="12545"/>
                        <a:pt x="21505" y="13142"/>
                      </a:cubicBezTo>
                      <a:cubicBezTo>
                        <a:pt x="19713" y="13739"/>
                        <a:pt x="17921" y="14934"/>
                        <a:pt x="16726" y="17324"/>
                      </a:cubicBezTo>
                      <a:cubicBezTo>
                        <a:pt x="16129" y="18518"/>
                        <a:pt x="15532" y="19713"/>
                        <a:pt x="14934" y="21505"/>
                      </a:cubicBezTo>
                      <a:cubicBezTo>
                        <a:pt x="14337" y="22700"/>
                        <a:pt x="14337" y="25089"/>
                        <a:pt x="14337" y="28674"/>
                      </a:cubicBezTo>
                      <a:lnTo>
                        <a:pt x="47192" y="28674"/>
                      </a:lnTo>
                      <a:lnTo>
                        <a:pt x="47192" y="40621"/>
                      </a:lnTo>
                      <a:lnTo>
                        <a:pt x="13739" y="40621"/>
                      </a:lnTo>
                      <a:cubicBezTo>
                        <a:pt x="14337" y="46595"/>
                        <a:pt x="15532" y="50179"/>
                        <a:pt x="17921" y="52568"/>
                      </a:cubicBezTo>
                      <a:cubicBezTo>
                        <a:pt x="20310" y="54958"/>
                        <a:pt x="24492" y="56153"/>
                        <a:pt x="31063" y="56153"/>
                      </a:cubicBezTo>
                      <a:lnTo>
                        <a:pt x="47192" y="56153"/>
                      </a:lnTo>
                      <a:lnTo>
                        <a:pt x="47192" y="68100"/>
                      </a:lnTo>
                      <a:lnTo>
                        <a:pt x="31063" y="68100"/>
                      </a:lnTo>
                      <a:cubicBezTo>
                        <a:pt x="26881" y="68100"/>
                        <a:pt x="22700" y="67503"/>
                        <a:pt x="19116" y="66905"/>
                      </a:cubicBezTo>
                      <a:cubicBezTo>
                        <a:pt x="13739" y="65710"/>
                        <a:pt x="9558" y="63321"/>
                        <a:pt x="6571" y="59139"/>
                      </a:cubicBezTo>
                      <a:cubicBezTo>
                        <a:pt x="2389" y="53166"/>
                        <a:pt x="0" y="44803"/>
                        <a:pt x="0" y="34050"/>
                      </a:cubicBezTo>
                      <a:cubicBezTo>
                        <a:pt x="0" y="22103"/>
                        <a:pt x="2987" y="13142"/>
                        <a:pt x="9558" y="6571"/>
                      </a:cubicBezTo>
                      <a:cubicBezTo>
                        <a:pt x="11947" y="4182"/>
                        <a:pt x="13739" y="2987"/>
                        <a:pt x="16726" y="1792"/>
                      </a:cubicBezTo>
                      <a:cubicBezTo>
                        <a:pt x="19116" y="1195"/>
                        <a:pt x="22700" y="597"/>
                        <a:pt x="26881" y="597"/>
                      </a:cubicBezTo>
                      <a:lnTo>
                        <a:pt x="47192" y="597"/>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grpSp>
          <p:sp>
            <p:nvSpPr>
              <p:cNvPr id="59" name="手繪多邊形: 圖案 58">
                <a:extLst>
                  <a:ext uri="{FF2B5EF4-FFF2-40B4-BE49-F238E27FC236}">
                    <a16:creationId xmlns:a16="http://schemas.microsoft.com/office/drawing/2014/main" id="{08C57875-E441-46A2-BD16-1145C592F0E5}"/>
                  </a:ext>
                </a:extLst>
              </p:cNvPr>
              <p:cNvSpPr/>
              <p:nvPr/>
            </p:nvSpPr>
            <p:spPr>
              <a:xfrm>
                <a:off x="1527272" y="4099343"/>
                <a:ext cx="409195" cy="348265"/>
              </a:xfrm>
              <a:custGeom>
                <a:avLst/>
                <a:gdLst>
                  <a:gd name="connsiteX0" fmla="*/ 399638 w 409195"/>
                  <a:gd name="connsiteY0" fmla="*/ 347668 h 348265"/>
                  <a:gd name="connsiteX1" fmla="*/ 409196 w 409195"/>
                  <a:gd name="connsiteY1" fmla="*/ 347668 h 348265"/>
                  <a:gd name="connsiteX2" fmla="*/ 409196 w 409195"/>
                  <a:gd name="connsiteY2" fmla="*/ 338110 h 348265"/>
                  <a:gd name="connsiteX3" fmla="*/ 409196 w 409195"/>
                  <a:gd name="connsiteY3" fmla="*/ 83034 h 348265"/>
                  <a:gd name="connsiteX4" fmla="*/ 409196 w 409195"/>
                  <a:gd name="connsiteY4" fmla="*/ 73476 h 348265"/>
                  <a:gd name="connsiteX5" fmla="*/ 399638 w 409195"/>
                  <a:gd name="connsiteY5" fmla="*/ 73476 h 348265"/>
                  <a:gd name="connsiteX6" fmla="*/ 317799 w 409195"/>
                  <a:gd name="connsiteY6" fmla="*/ 73476 h 348265"/>
                  <a:gd name="connsiteX7" fmla="*/ 317799 w 409195"/>
                  <a:gd name="connsiteY7" fmla="*/ 45400 h 348265"/>
                  <a:gd name="connsiteX8" fmla="*/ 317799 w 409195"/>
                  <a:gd name="connsiteY8" fmla="*/ 35842 h 348265"/>
                  <a:gd name="connsiteX9" fmla="*/ 308241 w 409195"/>
                  <a:gd name="connsiteY9" fmla="*/ 35842 h 348265"/>
                  <a:gd name="connsiteX10" fmla="*/ 260451 w 409195"/>
                  <a:gd name="connsiteY10" fmla="*/ 35842 h 348265"/>
                  <a:gd name="connsiteX11" fmla="*/ 260451 w 409195"/>
                  <a:gd name="connsiteY11" fmla="*/ 8961 h 348265"/>
                  <a:gd name="connsiteX12" fmla="*/ 260451 w 409195"/>
                  <a:gd name="connsiteY12" fmla="*/ 0 h 348265"/>
                  <a:gd name="connsiteX13" fmla="*/ 250894 w 409195"/>
                  <a:gd name="connsiteY13" fmla="*/ 0 h 348265"/>
                  <a:gd name="connsiteX14" fmla="*/ 157705 w 409195"/>
                  <a:gd name="connsiteY14" fmla="*/ 0 h 348265"/>
                  <a:gd name="connsiteX15" fmla="*/ 148147 w 409195"/>
                  <a:gd name="connsiteY15" fmla="*/ 0 h 348265"/>
                  <a:gd name="connsiteX16" fmla="*/ 148147 w 409195"/>
                  <a:gd name="connsiteY16" fmla="*/ 9558 h 348265"/>
                  <a:gd name="connsiteX17" fmla="*/ 148147 w 409195"/>
                  <a:gd name="connsiteY17" fmla="*/ 35842 h 348265"/>
                  <a:gd name="connsiteX18" fmla="*/ 100357 w 409195"/>
                  <a:gd name="connsiteY18" fmla="*/ 35842 h 348265"/>
                  <a:gd name="connsiteX19" fmla="*/ 90800 w 409195"/>
                  <a:gd name="connsiteY19" fmla="*/ 35842 h 348265"/>
                  <a:gd name="connsiteX20" fmla="*/ 90800 w 409195"/>
                  <a:gd name="connsiteY20" fmla="*/ 45400 h 348265"/>
                  <a:gd name="connsiteX21" fmla="*/ 90800 w 409195"/>
                  <a:gd name="connsiteY21" fmla="*/ 74074 h 348265"/>
                  <a:gd name="connsiteX22" fmla="*/ 8960 w 409195"/>
                  <a:gd name="connsiteY22" fmla="*/ 74074 h 348265"/>
                  <a:gd name="connsiteX23" fmla="*/ 0 w 409195"/>
                  <a:gd name="connsiteY23" fmla="*/ 74074 h 348265"/>
                  <a:gd name="connsiteX24" fmla="*/ 0 w 409195"/>
                  <a:gd name="connsiteY24" fmla="*/ 83631 h 348265"/>
                  <a:gd name="connsiteX25" fmla="*/ 0 w 409195"/>
                  <a:gd name="connsiteY25" fmla="*/ 338708 h 348265"/>
                  <a:gd name="connsiteX26" fmla="*/ 0 w 409195"/>
                  <a:gd name="connsiteY26" fmla="*/ 348265 h 348265"/>
                  <a:gd name="connsiteX27" fmla="*/ 9558 w 409195"/>
                  <a:gd name="connsiteY27" fmla="*/ 348265 h 348265"/>
                  <a:gd name="connsiteX28" fmla="*/ 399638 w 409195"/>
                  <a:gd name="connsiteY28" fmla="*/ 348265 h 348265"/>
                  <a:gd name="connsiteX29" fmla="*/ 399638 w 409195"/>
                  <a:gd name="connsiteY29" fmla="*/ 347668 h 3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195" h="348265">
                    <a:moveTo>
                      <a:pt x="399638" y="347668"/>
                    </a:moveTo>
                    <a:lnTo>
                      <a:pt x="409196" y="347668"/>
                    </a:lnTo>
                    <a:lnTo>
                      <a:pt x="409196" y="338110"/>
                    </a:lnTo>
                    <a:lnTo>
                      <a:pt x="409196" y="83034"/>
                    </a:lnTo>
                    <a:lnTo>
                      <a:pt x="409196" y="73476"/>
                    </a:lnTo>
                    <a:lnTo>
                      <a:pt x="399638" y="73476"/>
                    </a:lnTo>
                    <a:lnTo>
                      <a:pt x="317799" y="73476"/>
                    </a:lnTo>
                    <a:lnTo>
                      <a:pt x="317799" y="45400"/>
                    </a:lnTo>
                    <a:lnTo>
                      <a:pt x="317799" y="35842"/>
                    </a:lnTo>
                    <a:lnTo>
                      <a:pt x="308241" y="35842"/>
                    </a:lnTo>
                    <a:lnTo>
                      <a:pt x="260451" y="35842"/>
                    </a:lnTo>
                    <a:lnTo>
                      <a:pt x="260451" y="8961"/>
                    </a:lnTo>
                    <a:lnTo>
                      <a:pt x="260451" y="0"/>
                    </a:lnTo>
                    <a:lnTo>
                      <a:pt x="250894" y="0"/>
                    </a:lnTo>
                    <a:lnTo>
                      <a:pt x="157705" y="0"/>
                    </a:lnTo>
                    <a:lnTo>
                      <a:pt x="148147" y="0"/>
                    </a:lnTo>
                    <a:lnTo>
                      <a:pt x="148147" y="9558"/>
                    </a:lnTo>
                    <a:lnTo>
                      <a:pt x="148147" y="35842"/>
                    </a:lnTo>
                    <a:lnTo>
                      <a:pt x="100357" y="35842"/>
                    </a:lnTo>
                    <a:lnTo>
                      <a:pt x="90800" y="35842"/>
                    </a:lnTo>
                    <a:lnTo>
                      <a:pt x="90800" y="45400"/>
                    </a:lnTo>
                    <a:lnTo>
                      <a:pt x="90800" y="74074"/>
                    </a:lnTo>
                    <a:lnTo>
                      <a:pt x="8960" y="74074"/>
                    </a:lnTo>
                    <a:lnTo>
                      <a:pt x="0" y="74074"/>
                    </a:lnTo>
                    <a:lnTo>
                      <a:pt x="0" y="83631"/>
                    </a:lnTo>
                    <a:lnTo>
                      <a:pt x="0" y="338708"/>
                    </a:lnTo>
                    <a:lnTo>
                      <a:pt x="0" y="348265"/>
                    </a:lnTo>
                    <a:lnTo>
                      <a:pt x="9558" y="348265"/>
                    </a:lnTo>
                    <a:lnTo>
                      <a:pt x="399638" y="348265"/>
                    </a:lnTo>
                    <a:lnTo>
                      <a:pt x="399638" y="347668"/>
                    </a:lnTo>
                    <a:close/>
                  </a:path>
                </a:pathLst>
              </a:custGeom>
              <a:noFill/>
              <a:ln w="10160" cap="rnd">
                <a:solidFill>
                  <a:schemeClr val="bg1"/>
                </a:solidFill>
                <a:prstDash val="solid"/>
                <a:round/>
              </a:ln>
            </p:spPr>
            <p:txBody>
              <a:bodyPr rtlCol="0" anchor="ctr"/>
              <a:lstStyle/>
              <a:p>
                <a:endParaRPr lang="zh-TW" altLang="en-US">
                  <a:latin typeface="+mn-lt"/>
                  <a:ea typeface="+mn-ea"/>
                  <a:cs typeface="+mn-ea"/>
                  <a:sym typeface="+mn-lt"/>
                </a:endParaRPr>
              </a:p>
            </p:txBody>
          </p:sp>
        </p:grpSp>
        <p:grpSp>
          <p:nvGrpSpPr>
            <p:cNvPr id="103" name="群組 102">
              <a:extLst>
                <a:ext uri="{FF2B5EF4-FFF2-40B4-BE49-F238E27FC236}">
                  <a16:creationId xmlns:a16="http://schemas.microsoft.com/office/drawing/2014/main" id="{E30B1D5A-363A-43A3-A9C3-17EB08E5F036}"/>
                </a:ext>
              </a:extLst>
            </p:cNvPr>
            <p:cNvGrpSpPr/>
            <p:nvPr/>
          </p:nvGrpSpPr>
          <p:grpSpPr>
            <a:xfrm>
              <a:off x="2578653" y="3650362"/>
              <a:ext cx="492054" cy="319698"/>
              <a:chOff x="2549778" y="3824589"/>
              <a:chExt cx="492054" cy="319698"/>
            </a:xfrm>
            <a:effectLst>
              <a:outerShdw blurRad="279400" dist="177800" dir="7980000" algn="t" rotWithShape="0">
                <a:prstClr val="black">
                  <a:alpha val="19000"/>
                </a:prstClr>
              </a:outerShdw>
            </a:effectLst>
          </p:grpSpPr>
          <p:sp>
            <p:nvSpPr>
              <p:cNvPr id="61" name="手繪多邊形: 圖案 60">
                <a:extLst>
                  <a:ext uri="{FF2B5EF4-FFF2-40B4-BE49-F238E27FC236}">
                    <a16:creationId xmlns:a16="http://schemas.microsoft.com/office/drawing/2014/main" id="{AFF0DA16-BEDA-4679-B9E7-5716188327D0}"/>
                  </a:ext>
                </a:extLst>
              </p:cNvPr>
              <p:cNvSpPr/>
              <p:nvPr/>
            </p:nvSpPr>
            <p:spPr>
              <a:xfrm>
                <a:off x="2549778" y="3824589"/>
                <a:ext cx="492054" cy="319698"/>
              </a:xfrm>
              <a:custGeom>
                <a:avLst/>
                <a:gdLst>
                  <a:gd name="connsiteX0" fmla="*/ 117565 w 567188"/>
                  <a:gd name="connsiteY0" fmla="*/ 16884 h 368515"/>
                  <a:gd name="connsiteX1" fmla="*/ 117565 w 567188"/>
                  <a:gd name="connsiteY1" fmla="*/ 340813 h 368515"/>
                  <a:gd name="connsiteX2" fmla="*/ 83171 w 567188"/>
                  <a:gd name="connsiteY2" fmla="*/ 357697 h 368515"/>
                  <a:gd name="connsiteX3" fmla="*/ 83171 w 567188"/>
                  <a:gd name="connsiteY3" fmla="*/ 298915 h 368515"/>
                  <a:gd name="connsiteX4" fmla="*/ 83171 w 567188"/>
                  <a:gd name="connsiteY4" fmla="*/ 262020 h 368515"/>
                  <a:gd name="connsiteX5" fmla="*/ 83171 w 567188"/>
                  <a:gd name="connsiteY5" fmla="*/ 228876 h 368515"/>
                  <a:gd name="connsiteX6" fmla="*/ 73791 w 567188"/>
                  <a:gd name="connsiteY6" fmla="*/ 228876 h 368515"/>
                  <a:gd name="connsiteX7" fmla="*/ 55656 w 567188"/>
                  <a:gd name="connsiteY7" fmla="*/ 210741 h 368515"/>
                  <a:gd name="connsiteX8" fmla="*/ 55656 w 567188"/>
                  <a:gd name="connsiteY8" fmla="*/ 148832 h 368515"/>
                  <a:gd name="connsiteX9" fmla="*/ 73791 w 567188"/>
                  <a:gd name="connsiteY9" fmla="*/ 130697 h 368515"/>
                  <a:gd name="connsiteX10" fmla="*/ 83171 w 567188"/>
                  <a:gd name="connsiteY10" fmla="*/ 130697 h 368515"/>
                  <a:gd name="connsiteX11" fmla="*/ 83171 w 567188"/>
                  <a:gd name="connsiteY11" fmla="*/ 33769 h 368515"/>
                  <a:gd name="connsiteX12" fmla="*/ 16884 w 567188"/>
                  <a:gd name="connsiteY12" fmla="*/ 33769 h 368515"/>
                  <a:gd name="connsiteX13" fmla="*/ 0 w 567188"/>
                  <a:gd name="connsiteY13" fmla="*/ 16884 h 368515"/>
                  <a:gd name="connsiteX14" fmla="*/ 16884 w 567188"/>
                  <a:gd name="connsiteY14" fmla="*/ 0 h 368515"/>
                  <a:gd name="connsiteX15" fmla="*/ 100055 w 567188"/>
                  <a:gd name="connsiteY15" fmla="*/ 0 h 368515"/>
                  <a:gd name="connsiteX16" fmla="*/ 117565 w 567188"/>
                  <a:gd name="connsiteY16" fmla="*/ 16884 h 368515"/>
                  <a:gd name="connsiteX17" fmla="*/ 140703 w 567188"/>
                  <a:gd name="connsiteY17" fmla="*/ 48777 h 368515"/>
                  <a:gd name="connsiteX18" fmla="*/ 140703 w 567188"/>
                  <a:gd name="connsiteY18" fmla="*/ 327055 h 368515"/>
                  <a:gd name="connsiteX19" fmla="*/ 512158 w 567188"/>
                  <a:gd name="connsiteY19" fmla="*/ 327055 h 368515"/>
                  <a:gd name="connsiteX20" fmla="*/ 567189 w 567188"/>
                  <a:gd name="connsiteY20" fmla="*/ 272025 h 368515"/>
                  <a:gd name="connsiteX21" fmla="*/ 567189 w 567188"/>
                  <a:gd name="connsiteY21" fmla="*/ 147581 h 368515"/>
                  <a:gd name="connsiteX22" fmla="*/ 510907 w 567188"/>
                  <a:gd name="connsiteY22" fmla="*/ 93176 h 368515"/>
                  <a:gd name="connsiteX23" fmla="*/ 302042 w 567188"/>
                  <a:gd name="connsiteY23" fmla="*/ 93176 h 368515"/>
                  <a:gd name="connsiteX24" fmla="*/ 282031 w 567188"/>
                  <a:gd name="connsiteY24" fmla="*/ 49402 h 368515"/>
                  <a:gd name="connsiteX25" fmla="*/ 135700 w 567188"/>
                  <a:gd name="connsiteY25" fmla="*/ 48777 h 368515"/>
                  <a:gd name="connsiteX26" fmla="*/ 140703 w 567188"/>
                  <a:gd name="connsiteY26" fmla="*/ 48777 h 3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7188" h="368515">
                    <a:moveTo>
                      <a:pt x="117565" y="16884"/>
                    </a:moveTo>
                    <a:lnTo>
                      <a:pt x="117565" y="340813"/>
                    </a:lnTo>
                    <a:cubicBezTo>
                      <a:pt x="117565" y="340813"/>
                      <a:pt x="108810" y="389590"/>
                      <a:pt x="83171" y="357697"/>
                    </a:cubicBezTo>
                    <a:lnTo>
                      <a:pt x="83171" y="298915"/>
                    </a:lnTo>
                    <a:lnTo>
                      <a:pt x="83171" y="262020"/>
                    </a:lnTo>
                    <a:lnTo>
                      <a:pt x="83171" y="228876"/>
                    </a:lnTo>
                    <a:lnTo>
                      <a:pt x="73791" y="228876"/>
                    </a:lnTo>
                    <a:cubicBezTo>
                      <a:pt x="63785" y="228876"/>
                      <a:pt x="55656" y="220747"/>
                      <a:pt x="55656" y="210741"/>
                    </a:cubicBezTo>
                    <a:lnTo>
                      <a:pt x="55656" y="148832"/>
                    </a:lnTo>
                    <a:cubicBezTo>
                      <a:pt x="55656" y="138827"/>
                      <a:pt x="63785" y="130697"/>
                      <a:pt x="73791" y="130697"/>
                    </a:cubicBezTo>
                    <a:lnTo>
                      <a:pt x="83171" y="130697"/>
                    </a:lnTo>
                    <a:lnTo>
                      <a:pt x="83171" y="33769"/>
                    </a:lnTo>
                    <a:lnTo>
                      <a:pt x="16884" y="33769"/>
                    </a:lnTo>
                    <a:cubicBezTo>
                      <a:pt x="7504" y="33769"/>
                      <a:pt x="0" y="26264"/>
                      <a:pt x="0" y="16884"/>
                    </a:cubicBezTo>
                    <a:cubicBezTo>
                      <a:pt x="0" y="7504"/>
                      <a:pt x="7504" y="0"/>
                      <a:pt x="16884" y="0"/>
                    </a:cubicBezTo>
                    <a:lnTo>
                      <a:pt x="100055" y="0"/>
                    </a:lnTo>
                    <a:cubicBezTo>
                      <a:pt x="109435" y="0"/>
                      <a:pt x="117565" y="7504"/>
                      <a:pt x="117565" y="16884"/>
                    </a:cubicBezTo>
                    <a:close/>
                    <a:moveTo>
                      <a:pt x="140703" y="48777"/>
                    </a:moveTo>
                    <a:lnTo>
                      <a:pt x="140703" y="327055"/>
                    </a:lnTo>
                    <a:lnTo>
                      <a:pt x="512158" y="327055"/>
                    </a:lnTo>
                    <a:cubicBezTo>
                      <a:pt x="542175" y="327055"/>
                      <a:pt x="567189" y="302042"/>
                      <a:pt x="567189" y="272025"/>
                    </a:cubicBezTo>
                    <a:lnTo>
                      <a:pt x="567189" y="147581"/>
                    </a:lnTo>
                    <a:cubicBezTo>
                      <a:pt x="567189" y="117565"/>
                      <a:pt x="541549" y="93176"/>
                      <a:pt x="510907" y="93176"/>
                    </a:cubicBezTo>
                    <a:lnTo>
                      <a:pt x="302042" y="93176"/>
                    </a:lnTo>
                    <a:lnTo>
                      <a:pt x="282031" y="49402"/>
                    </a:lnTo>
                    <a:lnTo>
                      <a:pt x="135700" y="48777"/>
                    </a:lnTo>
                    <a:lnTo>
                      <a:pt x="140703" y="48777"/>
                    </a:lnTo>
                    <a:close/>
                  </a:path>
                </a:pathLst>
              </a:custGeom>
              <a:noFill/>
              <a:ln w="9525" cap="rnd">
                <a:solidFill>
                  <a:schemeClr val="bg1"/>
                </a:solidFill>
                <a:prstDash val="solid"/>
                <a:round/>
              </a:ln>
            </p:spPr>
            <p:txBody>
              <a:bodyPr rtlCol="0" anchor="ctr"/>
              <a:lstStyle/>
              <a:p>
                <a:endParaRPr lang="zh-TW" altLang="en-US">
                  <a:latin typeface="+mn-lt"/>
                  <a:ea typeface="+mn-ea"/>
                  <a:cs typeface="+mn-ea"/>
                  <a:sym typeface="+mn-lt"/>
                </a:endParaRPr>
              </a:p>
            </p:txBody>
          </p:sp>
          <p:grpSp>
            <p:nvGrpSpPr>
              <p:cNvPr id="62" name="圖形 43">
                <a:extLst>
                  <a:ext uri="{FF2B5EF4-FFF2-40B4-BE49-F238E27FC236}">
                    <a16:creationId xmlns:a16="http://schemas.microsoft.com/office/drawing/2014/main" id="{7AE5F32F-6984-4FCA-A30F-7B37D5BEAE9A}"/>
                  </a:ext>
                </a:extLst>
              </p:cNvPr>
              <p:cNvGrpSpPr/>
              <p:nvPr/>
            </p:nvGrpSpPr>
            <p:grpSpPr>
              <a:xfrm>
                <a:off x="2732613" y="3950997"/>
                <a:ext cx="237620" cy="103618"/>
                <a:chOff x="917579" y="4240942"/>
                <a:chExt cx="273901" cy="119440"/>
              </a:xfrm>
              <a:solidFill>
                <a:srgbClr val="AF1C22"/>
              </a:solidFill>
            </p:grpSpPr>
            <p:sp>
              <p:nvSpPr>
                <p:cNvPr id="63" name="手繪多邊形: 圖案 62">
                  <a:extLst>
                    <a:ext uri="{FF2B5EF4-FFF2-40B4-BE49-F238E27FC236}">
                      <a16:creationId xmlns:a16="http://schemas.microsoft.com/office/drawing/2014/main" id="{F10EE041-0644-49F8-88E9-D3A36E1DB741}"/>
                    </a:ext>
                  </a:extLst>
                </p:cNvPr>
                <p:cNvSpPr/>
                <p:nvPr/>
              </p:nvSpPr>
              <p:spPr>
                <a:xfrm>
                  <a:off x="917579" y="4242818"/>
                  <a:ext cx="72540" cy="115688"/>
                </a:xfrm>
                <a:custGeom>
                  <a:avLst/>
                  <a:gdLst>
                    <a:gd name="connsiteX0" fmla="*/ 33143 w 72540"/>
                    <a:gd name="connsiteY0" fmla="*/ 0 h 115688"/>
                    <a:gd name="connsiteX1" fmla="*/ 0 w 72540"/>
                    <a:gd name="connsiteY1" fmla="*/ 0 h 115688"/>
                    <a:gd name="connsiteX2" fmla="*/ 0 w 72540"/>
                    <a:gd name="connsiteY2" fmla="*/ 115689 h 115688"/>
                    <a:gd name="connsiteX3" fmla="*/ 18760 w 72540"/>
                    <a:gd name="connsiteY3" fmla="*/ 115689 h 115688"/>
                    <a:gd name="connsiteX4" fmla="*/ 18760 w 72540"/>
                    <a:gd name="connsiteY4" fmla="*/ 68788 h 115688"/>
                    <a:gd name="connsiteX5" fmla="*/ 31267 w 72540"/>
                    <a:gd name="connsiteY5" fmla="*/ 68788 h 115688"/>
                    <a:gd name="connsiteX6" fmla="*/ 72540 w 72540"/>
                    <a:gd name="connsiteY6" fmla="*/ 32518 h 115688"/>
                    <a:gd name="connsiteX7" fmla="*/ 33143 w 72540"/>
                    <a:gd name="connsiteY7" fmla="*/ 0 h 115688"/>
                    <a:gd name="connsiteX8" fmla="*/ 32518 w 72540"/>
                    <a:gd name="connsiteY8" fmla="*/ 54405 h 115688"/>
                    <a:gd name="connsiteX9" fmla="*/ 18760 w 72540"/>
                    <a:gd name="connsiteY9" fmla="*/ 54405 h 115688"/>
                    <a:gd name="connsiteX10" fmla="*/ 18760 w 72540"/>
                    <a:gd name="connsiteY10" fmla="*/ 15008 h 115688"/>
                    <a:gd name="connsiteX11" fmla="*/ 32518 w 72540"/>
                    <a:gd name="connsiteY11" fmla="*/ 15008 h 115688"/>
                    <a:gd name="connsiteX12" fmla="*/ 53780 w 72540"/>
                    <a:gd name="connsiteY12" fmla="*/ 33769 h 115688"/>
                    <a:gd name="connsiteX13" fmla="*/ 32518 w 72540"/>
                    <a:gd name="connsiteY13" fmla="*/ 54405 h 1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0" h="115688">
                      <a:moveTo>
                        <a:pt x="33143" y="0"/>
                      </a:moveTo>
                      <a:lnTo>
                        <a:pt x="0" y="0"/>
                      </a:lnTo>
                      <a:lnTo>
                        <a:pt x="0" y="115689"/>
                      </a:lnTo>
                      <a:lnTo>
                        <a:pt x="18760" y="115689"/>
                      </a:lnTo>
                      <a:lnTo>
                        <a:pt x="18760" y="68788"/>
                      </a:lnTo>
                      <a:lnTo>
                        <a:pt x="31267" y="68788"/>
                      </a:lnTo>
                      <a:cubicBezTo>
                        <a:pt x="60033" y="68788"/>
                        <a:pt x="72540" y="58782"/>
                        <a:pt x="72540" y="32518"/>
                      </a:cubicBezTo>
                      <a:cubicBezTo>
                        <a:pt x="72540" y="5628"/>
                        <a:pt x="61284" y="0"/>
                        <a:pt x="33143" y="0"/>
                      </a:cubicBezTo>
                      <a:close/>
                      <a:moveTo>
                        <a:pt x="32518" y="54405"/>
                      </a:moveTo>
                      <a:lnTo>
                        <a:pt x="18760" y="54405"/>
                      </a:lnTo>
                      <a:lnTo>
                        <a:pt x="18760" y="15008"/>
                      </a:lnTo>
                      <a:lnTo>
                        <a:pt x="32518" y="15008"/>
                      </a:lnTo>
                      <a:cubicBezTo>
                        <a:pt x="48152" y="15008"/>
                        <a:pt x="53780" y="18760"/>
                        <a:pt x="53780" y="33769"/>
                      </a:cubicBezTo>
                      <a:cubicBezTo>
                        <a:pt x="54405" y="48152"/>
                        <a:pt x="47526" y="54405"/>
                        <a:pt x="32518" y="54405"/>
                      </a:cubicBezTo>
                      <a:close/>
                    </a:path>
                  </a:pathLst>
                </a:custGeom>
                <a:solidFill>
                  <a:schemeClr val="bg1"/>
                </a:solidFill>
                <a:ln w="6212" cap="flat">
                  <a:noFill/>
                  <a:prstDash val="solid"/>
                  <a:miter/>
                </a:ln>
              </p:spPr>
              <p:txBody>
                <a:bodyPr rtlCol="0" anchor="ctr"/>
                <a:lstStyle/>
                <a:p>
                  <a:endParaRPr lang="zh-TW" altLang="en-US">
                    <a:latin typeface="+mn-lt"/>
                    <a:ea typeface="+mn-ea"/>
                    <a:cs typeface="+mn-ea"/>
                    <a:sym typeface="+mn-lt"/>
                  </a:endParaRPr>
                </a:p>
              </p:txBody>
            </p:sp>
            <p:sp>
              <p:nvSpPr>
                <p:cNvPr id="64" name="手繪多邊形: 圖案 63">
                  <a:extLst>
                    <a:ext uri="{FF2B5EF4-FFF2-40B4-BE49-F238E27FC236}">
                      <a16:creationId xmlns:a16="http://schemas.microsoft.com/office/drawing/2014/main" id="{1CD06948-13F3-40C8-A31F-D136C9FB093E}"/>
                    </a:ext>
                  </a:extLst>
                </p:cNvPr>
                <p:cNvSpPr/>
                <p:nvPr/>
              </p:nvSpPr>
              <p:spPr>
                <a:xfrm>
                  <a:off x="1000125" y="4240942"/>
                  <a:ext cx="72540" cy="119440"/>
                </a:xfrm>
                <a:custGeom>
                  <a:avLst/>
                  <a:gdLst>
                    <a:gd name="connsiteX0" fmla="*/ 72540 w 72540"/>
                    <a:gd name="connsiteY0" fmla="*/ 115689 h 119440"/>
                    <a:gd name="connsiteX1" fmla="*/ 45025 w 72540"/>
                    <a:gd name="connsiteY1" fmla="*/ 119441 h 119440"/>
                    <a:gd name="connsiteX2" fmla="*/ 0 w 72540"/>
                    <a:gd name="connsiteY2" fmla="*/ 60033 h 119440"/>
                    <a:gd name="connsiteX3" fmla="*/ 46276 w 72540"/>
                    <a:gd name="connsiteY3" fmla="*/ 0 h 119440"/>
                    <a:gd name="connsiteX4" fmla="*/ 71915 w 72540"/>
                    <a:gd name="connsiteY4" fmla="*/ 3752 h 119440"/>
                    <a:gd name="connsiteX5" fmla="*/ 69413 w 72540"/>
                    <a:gd name="connsiteY5" fmla="*/ 18135 h 119440"/>
                    <a:gd name="connsiteX6" fmla="*/ 47526 w 72540"/>
                    <a:gd name="connsiteY6" fmla="*/ 15008 h 119440"/>
                    <a:gd name="connsiteX7" fmla="*/ 18760 w 72540"/>
                    <a:gd name="connsiteY7" fmla="*/ 59408 h 119440"/>
                    <a:gd name="connsiteX8" fmla="*/ 47526 w 72540"/>
                    <a:gd name="connsiteY8" fmla="*/ 104433 h 119440"/>
                    <a:gd name="connsiteX9" fmla="*/ 69413 w 72540"/>
                    <a:gd name="connsiteY9" fmla="*/ 100681 h 119440"/>
                    <a:gd name="connsiteX10" fmla="*/ 72540 w 72540"/>
                    <a:gd name="connsiteY10" fmla="*/ 115689 h 11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540" h="119440">
                      <a:moveTo>
                        <a:pt x="72540" y="115689"/>
                      </a:moveTo>
                      <a:cubicBezTo>
                        <a:pt x="64411" y="117565"/>
                        <a:pt x="54405" y="119441"/>
                        <a:pt x="45025" y="119441"/>
                      </a:cubicBezTo>
                      <a:cubicBezTo>
                        <a:pt x="14383" y="119441"/>
                        <a:pt x="0" y="109435"/>
                        <a:pt x="0" y="60033"/>
                      </a:cubicBezTo>
                      <a:cubicBezTo>
                        <a:pt x="0" y="11256"/>
                        <a:pt x="16884" y="0"/>
                        <a:pt x="46276" y="0"/>
                      </a:cubicBezTo>
                      <a:cubicBezTo>
                        <a:pt x="55030" y="0"/>
                        <a:pt x="64411" y="1251"/>
                        <a:pt x="71915" y="3752"/>
                      </a:cubicBezTo>
                      <a:lnTo>
                        <a:pt x="69413" y="18135"/>
                      </a:lnTo>
                      <a:cubicBezTo>
                        <a:pt x="62535" y="16259"/>
                        <a:pt x="55030" y="15008"/>
                        <a:pt x="47526" y="15008"/>
                      </a:cubicBezTo>
                      <a:cubicBezTo>
                        <a:pt x="28141" y="15008"/>
                        <a:pt x="18760" y="21262"/>
                        <a:pt x="18760" y="59408"/>
                      </a:cubicBezTo>
                      <a:cubicBezTo>
                        <a:pt x="18760" y="98179"/>
                        <a:pt x="27515" y="104433"/>
                        <a:pt x="47526" y="104433"/>
                      </a:cubicBezTo>
                      <a:cubicBezTo>
                        <a:pt x="54405" y="104433"/>
                        <a:pt x="61909" y="103182"/>
                        <a:pt x="69413" y="100681"/>
                      </a:cubicBezTo>
                      <a:lnTo>
                        <a:pt x="72540" y="115689"/>
                      </a:lnTo>
                      <a:close/>
                    </a:path>
                  </a:pathLst>
                </a:custGeom>
                <a:solidFill>
                  <a:schemeClr val="bg1"/>
                </a:solidFill>
                <a:ln w="6212" cap="flat">
                  <a:noFill/>
                  <a:prstDash val="solid"/>
                  <a:miter/>
                </a:ln>
              </p:spPr>
              <p:txBody>
                <a:bodyPr rtlCol="0" anchor="ctr"/>
                <a:lstStyle/>
                <a:p>
                  <a:endParaRPr lang="zh-TW" altLang="en-US">
                    <a:latin typeface="+mn-lt"/>
                    <a:ea typeface="+mn-ea"/>
                    <a:cs typeface="+mn-ea"/>
                    <a:sym typeface="+mn-lt"/>
                  </a:endParaRPr>
                </a:p>
              </p:txBody>
            </p:sp>
            <p:sp>
              <p:nvSpPr>
                <p:cNvPr id="65" name="手繪多邊形: 圖案 64">
                  <a:extLst>
                    <a:ext uri="{FF2B5EF4-FFF2-40B4-BE49-F238E27FC236}">
                      <a16:creationId xmlns:a16="http://schemas.microsoft.com/office/drawing/2014/main" id="{DF4C0DD2-0CB1-4E1B-8D05-443A8A4B7E5B}"/>
                    </a:ext>
                  </a:extLst>
                </p:cNvPr>
                <p:cNvSpPr/>
                <p:nvPr/>
              </p:nvSpPr>
              <p:spPr>
                <a:xfrm>
                  <a:off x="1087048" y="4242818"/>
                  <a:ext cx="18760" cy="115688"/>
                </a:xfrm>
                <a:custGeom>
                  <a:avLst/>
                  <a:gdLst>
                    <a:gd name="connsiteX0" fmla="*/ 0 w 18760"/>
                    <a:gd name="connsiteY0" fmla="*/ 0 h 115688"/>
                    <a:gd name="connsiteX1" fmla="*/ 18760 w 18760"/>
                    <a:gd name="connsiteY1" fmla="*/ 0 h 115688"/>
                    <a:gd name="connsiteX2" fmla="*/ 18760 w 18760"/>
                    <a:gd name="connsiteY2" fmla="*/ 115689 h 115688"/>
                    <a:gd name="connsiteX3" fmla="*/ 0 w 18760"/>
                    <a:gd name="connsiteY3" fmla="*/ 115689 h 115688"/>
                  </a:gdLst>
                  <a:ahLst/>
                  <a:cxnLst>
                    <a:cxn ang="0">
                      <a:pos x="connsiteX0" y="connsiteY0"/>
                    </a:cxn>
                    <a:cxn ang="0">
                      <a:pos x="connsiteX1" y="connsiteY1"/>
                    </a:cxn>
                    <a:cxn ang="0">
                      <a:pos x="connsiteX2" y="connsiteY2"/>
                    </a:cxn>
                    <a:cxn ang="0">
                      <a:pos x="connsiteX3" y="connsiteY3"/>
                    </a:cxn>
                  </a:cxnLst>
                  <a:rect l="l" t="t" r="r" b="b"/>
                  <a:pathLst>
                    <a:path w="18760" h="115688">
                      <a:moveTo>
                        <a:pt x="0" y="0"/>
                      </a:moveTo>
                      <a:lnTo>
                        <a:pt x="18760" y="0"/>
                      </a:lnTo>
                      <a:lnTo>
                        <a:pt x="18760" y="115689"/>
                      </a:lnTo>
                      <a:lnTo>
                        <a:pt x="0" y="115689"/>
                      </a:lnTo>
                      <a:close/>
                    </a:path>
                  </a:pathLst>
                </a:custGeom>
                <a:solidFill>
                  <a:schemeClr val="bg1"/>
                </a:solidFill>
                <a:ln w="6212" cap="flat">
                  <a:noFill/>
                  <a:prstDash val="solid"/>
                  <a:miter/>
                </a:ln>
              </p:spPr>
              <p:txBody>
                <a:bodyPr rtlCol="0" anchor="ctr"/>
                <a:lstStyle/>
                <a:p>
                  <a:endParaRPr lang="zh-TW" altLang="en-US">
                    <a:latin typeface="+mn-lt"/>
                    <a:ea typeface="+mn-ea"/>
                    <a:cs typeface="+mn-ea"/>
                    <a:sym typeface="+mn-lt"/>
                  </a:endParaRPr>
                </a:p>
              </p:txBody>
            </p:sp>
            <p:sp>
              <p:nvSpPr>
                <p:cNvPr id="66" name="手繪多邊形: 圖案 65">
                  <a:extLst>
                    <a:ext uri="{FF2B5EF4-FFF2-40B4-BE49-F238E27FC236}">
                      <a16:creationId xmlns:a16="http://schemas.microsoft.com/office/drawing/2014/main" id="{80557291-327D-404C-940D-EA98E6481402}"/>
                    </a:ext>
                  </a:extLst>
                </p:cNvPr>
                <p:cNvSpPr/>
                <p:nvPr/>
              </p:nvSpPr>
              <p:spPr>
                <a:xfrm>
                  <a:off x="1123943" y="4274085"/>
                  <a:ext cx="67537" cy="85672"/>
                </a:xfrm>
                <a:custGeom>
                  <a:avLst/>
                  <a:gdLst>
                    <a:gd name="connsiteX0" fmla="*/ 67537 w 67537"/>
                    <a:gd name="connsiteY0" fmla="*/ 37521 h 85672"/>
                    <a:gd name="connsiteX1" fmla="*/ 36270 w 67537"/>
                    <a:gd name="connsiteY1" fmla="*/ 0 h 85672"/>
                    <a:gd name="connsiteX2" fmla="*/ 0 w 67537"/>
                    <a:gd name="connsiteY2" fmla="*/ 43774 h 85672"/>
                    <a:gd name="connsiteX3" fmla="*/ 36895 w 67537"/>
                    <a:gd name="connsiteY3" fmla="*/ 85672 h 85672"/>
                    <a:gd name="connsiteX4" fmla="*/ 64411 w 67537"/>
                    <a:gd name="connsiteY4" fmla="*/ 82546 h 85672"/>
                    <a:gd name="connsiteX5" fmla="*/ 62535 w 67537"/>
                    <a:gd name="connsiteY5" fmla="*/ 68788 h 85672"/>
                    <a:gd name="connsiteX6" fmla="*/ 40022 w 67537"/>
                    <a:gd name="connsiteY6" fmla="*/ 71915 h 85672"/>
                    <a:gd name="connsiteX7" fmla="*/ 18135 w 67537"/>
                    <a:gd name="connsiteY7" fmla="*/ 48152 h 85672"/>
                    <a:gd name="connsiteX8" fmla="*/ 66912 w 67537"/>
                    <a:gd name="connsiteY8" fmla="*/ 48152 h 85672"/>
                    <a:gd name="connsiteX9" fmla="*/ 67537 w 67537"/>
                    <a:gd name="connsiteY9" fmla="*/ 37521 h 85672"/>
                    <a:gd name="connsiteX10" fmla="*/ 18135 w 67537"/>
                    <a:gd name="connsiteY10" fmla="*/ 36270 h 85672"/>
                    <a:gd name="connsiteX11" fmla="*/ 35019 w 67537"/>
                    <a:gd name="connsiteY11" fmla="*/ 14383 h 85672"/>
                    <a:gd name="connsiteX12" fmla="*/ 50653 w 67537"/>
                    <a:gd name="connsiteY12" fmla="*/ 36270 h 85672"/>
                    <a:gd name="connsiteX13" fmla="*/ 18135 w 67537"/>
                    <a:gd name="connsiteY13" fmla="*/ 36270 h 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537" h="85672">
                      <a:moveTo>
                        <a:pt x="67537" y="37521"/>
                      </a:moveTo>
                      <a:cubicBezTo>
                        <a:pt x="67537" y="7504"/>
                        <a:pt x="58157" y="0"/>
                        <a:pt x="36270" y="0"/>
                      </a:cubicBezTo>
                      <a:cubicBezTo>
                        <a:pt x="14383" y="0"/>
                        <a:pt x="0" y="10006"/>
                        <a:pt x="0" y="43774"/>
                      </a:cubicBezTo>
                      <a:cubicBezTo>
                        <a:pt x="0" y="78793"/>
                        <a:pt x="13758" y="85672"/>
                        <a:pt x="36895" y="85672"/>
                      </a:cubicBezTo>
                      <a:cubicBezTo>
                        <a:pt x="46901" y="85672"/>
                        <a:pt x="55656" y="84422"/>
                        <a:pt x="64411" y="82546"/>
                      </a:cubicBezTo>
                      <a:lnTo>
                        <a:pt x="62535" y="68788"/>
                      </a:lnTo>
                      <a:cubicBezTo>
                        <a:pt x="55030" y="70664"/>
                        <a:pt x="48152" y="71915"/>
                        <a:pt x="40022" y="71915"/>
                      </a:cubicBezTo>
                      <a:cubicBezTo>
                        <a:pt x="25014" y="71915"/>
                        <a:pt x="18760" y="68788"/>
                        <a:pt x="18135" y="48152"/>
                      </a:cubicBezTo>
                      <a:lnTo>
                        <a:pt x="66912" y="48152"/>
                      </a:lnTo>
                      <a:cubicBezTo>
                        <a:pt x="67537" y="44399"/>
                        <a:pt x="67537" y="41273"/>
                        <a:pt x="67537" y="37521"/>
                      </a:cubicBezTo>
                      <a:close/>
                      <a:moveTo>
                        <a:pt x="18135" y="36270"/>
                      </a:moveTo>
                      <a:cubicBezTo>
                        <a:pt x="18760" y="18760"/>
                        <a:pt x="24388" y="14383"/>
                        <a:pt x="35019" y="14383"/>
                      </a:cubicBezTo>
                      <a:cubicBezTo>
                        <a:pt x="46276" y="14383"/>
                        <a:pt x="50653" y="18135"/>
                        <a:pt x="50653" y="36270"/>
                      </a:cubicBezTo>
                      <a:lnTo>
                        <a:pt x="18135" y="36270"/>
                      </a:lnTo>
                      <a:close/>
                    </a:path>
                  </a:pathLst>
                </a:custGeom>
                <a:solidFill>
                  <a:schemeClr val="bg1"/>
                </a:solidFill>
                <a:ln w="6212" cap="flat">
                  <a:noFill/>
                  <a:prstDash val="solid"/>
                  <a:miter/>
                </a:ln>
              </p:spPr>
              <p:txBody>
                <a:bodyPr rtlCol="0" anchor="ctr"/>
                <a:lstStyle/>
                <a:p>
                  <a:endParaRPr lang="zh-TW" altLang="en-US">
                    <a:latin typeface="+mn-lt"/>
                    <a:ea typeface="+mn-ea"/>
                    <a:cs typeface="+mn-ea"/>
                    <a:sym typeface="+mn-lt"/>
                  </a:endParaRPr>
                </a:p>
              </p:txBody>
            </p:sp>
          </p:grpSp>
        </p:grpSp>
        <p:grpSp>
          <p:nvGrpSpPr>
            <p:cNvPr id="67" name="圖形 48">
              <a:extLst>
                <a:ext uri="{FF2B5EF4-FFF2-40B4-BE49-F238E27FC236}">
                  <a16:creationId xmlns:a16="http://schemas.microsoft.com/office/drawing/2014/main" id="{7F993D93-D8DF-4AD1-9ACC-7D64DADEAEC3}"/>
                </a:ext>
              </a:extLst>
            </p:cNvPr>
            <p:cNvGrpSpPr/>
            <p:nvPr/>
          </p:nvGrpSpPr>
          <p:grpSpPr>
            <a:xfrm>
              <a:off x="1219377" y="3668326"/>
              <a:ext cx="267778" cy="268382"/>
              <a:chOff x="1668508" y="3618697"/>
              <a:chExt cx="308666" cy="309363"/>
            </a:xfrm>
            <a:effectLst>
              <a:outerShdw blurRad="279400" dist="177800" dir="7980000" algn="t" rotWithShape="0">
                <a:prstClr val="black">
                  <a:alpha val="19000"/>
                </a:prstClr>
              </a:outerShdw>
            </a:effectLst>
          </p:grpSpPr>
          <p:grpSp>
            <p:nvGrpSpPr>
              <p:cNvPr id="68" name="圖形 48">
                <a:extLst>
                  <a:ext uri="{FF2B5EF4-FFF2-40B4-BE49-F238E27FC236}">
                    <a16:creationId xmlns:a16="http://schemas.microsoft.com/office/drawing/2014/main" id="{7F993D93-D8DF-4AD1-9ACC-7D64DADEAEC3}"/>
                  </a:ext>
                </a:extLst>
              </p:cNvPr>
              <p:cNvGrpSpPr/>
              <p:nvPr/>
            </p:nvGrpSpPr>
            <p:grpSpPr>
              <a:xfrm>
                <a:off x="1684987" y="3725813"/>
                <a:ext cx="277154" cy="102621"/>
                <a:chOff x="1684987" y="3725813"/>
                <a:chExt cx="277154" cy="102621"/>
              </a:xfrm>
              <a:solidFill>
                <a:srgbClr val="B1262B"/>
              </a:solidFill>
            </p:grpSpPr>
            <p:sp>
              <p:nvSpPr>
                <p:cNvPr id="69" name="手繪多邊形: 圖案 68">
                  <a:extLst>
                    <a:ext uri="{FF2B5EF4-FFF2-40B4-BE49-F238E27FC236}">
                      <a16:creationId xmlns:a16="http://schemas.microsoft.com/office/drawing/2014/main" id="{A54937F1-6A4B-4CAF-A994-C8C4C366E0CC}"/>
                    </a:ext>
                  </a:extLst>
                </p:cNvPr>
                <p:cNvSpPr/>
                <p:nvPr/>
              </p:nvSpPr>
              <p:spPr>
                <a:xfrm>
                  <a:off x="1684987" y="3753528"/>
                  <a:ext cx="77902" cy="72659"/>
                </a:xfrm>
                <a:custGeom>
                  <a:avLst/>
                  <a:gdLst>
                    <a:gd name="connsiteX0" fmla="*/ 749 w 77902"/>
                    <a:gd name="connsiteY0" fmla="*/ 0 h 72659"/>
                    <a:gd name="connsiteX1" fmla="*/ 23221 w 77902"/>
                    <a:gd name="connsiteY1" fmla="*/ 0 h 72659"/>
                    <a:gd name="connsiteX2" fmla="*/ 38951 w 77902"/>
                    <a:gd name="connsiteY2" fmla="*/ 21723 h 72659"/>
                    <a:gd name="connsiteX3" fmla="*/ 53933 w 77902"/>
                    <a:gd name="connsiteY3" fmla="*/ 0 h 72659"/>
                    <a:gd name="connsiteX4" fmla="*/ 77903 w 77902"/>
                    <a:gd name="connsiteY4" fmla="*/ 0 h 72659"/>
                    <a:gd name="connsiteX5" fmla="*/ 50187 w 77902"/>
                    <a:gd name="connsiteY5" fmla="*/ 36704 h 72659"/>
                    <a:gd name="connsiteX6" fmla="*/ 77903 w 77902"/>
                    <a:gd name="connsiteY6" fmla="*/ 72659 h 72659"/>
                    <a:gd name="connsiteX7" fmla="*/ 53933 w 77902"/>
                    <a:gd name="connsiteY7" fmla="*/ 72659 h 72659"/>
                    <a:gd name="connsiteX8" fmla="*/ 38951 w 77902"/>
                    <a:gd name="connsiteY8" fmla="*/ 51685 h 72659"/>
                    <a:gd name="connsiteX9" fmla="*/ 23221 w 77902"/>
                    <a:gd name="connsiteY9" fmla="*/ 72659 h 72659"/>
                    <a:gd name="connsiteX10" fmla="*/ 0 w 77902"/>
                    <a:gd name="connsiteY10" fmla="*/ 72659 h 72659"/>
                    <a:gd name="connsiteX11" fmla="*/ 27715 w 77902"/>
                    <a:gd name="connsiteY11" fmla="*/ 36704 h 72659"/>
                    <a:gd name="connsiteX12" fmla="*/ 749 w 77902"/>
                    <a:gd name="connsiteY12" fmla="*/ 0 h 7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902" h="72659">
                      <a:moveTo>
                        <a:pt x="749" y="0"/>
                      </a:moveTo>
                      <a:lnTo>
                        <a:pt x="23221" y="0"/>
                      </a:lnTo>
                      <a:lnTo>
                        <a:pt x="38951" y="21723"/>
                      </a:lnTo>
                      <a:lnTo>
                        <a:pt x="53933" y="0"/>
                      </a:lnTo>
                      <a:lnTo>
                        <a:pt x="77903" y="0"/>
                      </a:lnTo>
                      <a:lnTo>
                        <a:pt x="50187" y="36704"/>
                      </a:lnTo>
                      <a:lnTo>
                        <a:pt x="77903" y="72659"/>
                      </a:lnTo>
                      <a:lnTo>
                        <a:pt x="53933" y="72659"/>
                      </a:lnTo>
                      <a:lnTo>
                        <a:pt x="38951" y="51685"/>
                      </a:lnTo>
                      <a:lnTo>
                        <a:pt x="23221" y="72659"/>
                      </a:lnTo>
                      <a:lnTo>
                        <a:pt x="0" y="72659"/>
                      </a:lnTo>
                      <a:lnTo>
                        <a:pt x="27715" y="36704"/>
                      </a:lnTo>
                      <a:lnTo>
                        <a:pt x="749" y="0"/>
                      </a:lnTo>
                      <a:close/>
                    </a:path>
                  </a:pathLst>
                </a:custGeom>
                <a:solidFill>
                  <a:schemeClr val="bg1"/>
                </a:solidFill>
                <a:ln w="7484" cap="flat">
                  <a:noFill/>
                  <a:prstDash val="solid"/>
                  <a:miter/>
                </a:ln>
              </p:spPr>
              <p:txBody>
                <a:bodyPr rtlCol="0" anchor="ctr"/>
                <a:lstStyle/>
                <a:p>
                  <a:endParaRPr lang="zh-TW" altLang="en-US">
                    <a:latin typeface="+mn-lt"/>
                    <a:ea typeface="+mn-ea"/>
                    <a:cs typeface="+mn-ea"/>
                    <a:sym typeface="+mn-lt"/>
                  </a:endParaRPr>
                </a:p>
              </p:txBody>
            </p:sp>
            <p:sp>
              <p:nvSpPr>
                <p:cNvPr id="70" name="手繪多邊形: 圖案 69">
                  <a:extLst>
                    <a:ext uri="{FF2B5EF4-FFF2-40B4-BE49-F238E27FC236}">
                      <a16:creationId xmlns:a16="http://schemas.microsoft.com/office/drawing/2014/main" id="{6EB3ABA5-65B0-4D99-ADC7-EEBB3462BE83}"/>
                    </a:ext>
                  </a:extLst>
                </p:cNvPr>
                <p:cNvSpPr/>
                <p:nvPr/>
              </p:nvSpPr>
              <p:spPr>
                <a:xfrm>
                  <a:off x="1765886" y="3725813"/>
                  <a:ext cx="94382" cy="102621"/>
                </a:xfrm>
                <a:custGeom>
                  <a:avLst/>
                  <a:gdLst>
                    <a:gd name="connsiteX0" fmla="*/ 0 w 94382"/>
                    <a:gd name="connsiteY0" fmla="*/ 26217 h 102621"/>
                    <a:gd name="connsiteX1" fmla="*/ 16479 w 94382"/>
                    <a:gd name="connsiteY1" fmla="*/ 2247 h 102621"/>
                    <a:gd name="connsiteX2" fmla="*/ 44944 w 94382"/>
                    <a:gd name="connsiteY2" fmla="*/ 0 h 102621"/>
                    <a:gd name="connsiteX3" fmla="*/ 78652 w 94382"/>
                    <a:gd name="connsiteY3" fmla="*/ 2996 h 102621"/>
                    <a:gd name="connsiteX4" fmla="*/ 94382 w 94382"/>
                    <a:gd name="connsiteY4" fmla="*/ 28464 h 102621"/>
                    <a:gd name="connsiteX5" fmla="*/ 78652 w 94382"/>
                    <a:gd name="connsiteY5" fmla="*/ 51685 h 102621"/>
                    <a:gd name="connsiteX6" fmla="*/ 88390 w 94382"/>
                    <a:gd name="connsiteY6" fmla="*/ 59176 h 102621"/>
                    <a:gd name="connsiteX7" fmla="*/ 93633 w 94382"/>
                    <a:gd name="connsiteY7" fmla="*/ 74906 h 102621"/>
                    <a:gd name="connsiteX8" fmla="*/ 85393 w 94382"/>
                    <a:gd name="connsiteY8" fmla="*/ 95131 h 102621"/>
                    <a:gd name="connsiteX9" fmla="*/ 49438 w 94382"/>
                    <a:gd name="connsiteY9" fmla="*/ 102622 h 102621"/>
                    <a:gd name="connsiteX10" fmla="*/ 29963 w 94382"/>
                    <a:gd name="connsiteY10" fmla="*/ 101873 h 102621"/>
                    <a:gd name="connsiteX11" fmla="*/ 8989 w 94382"/>
                    <a:gd name="connsiteY11" fmla="*/ 94382 h 102621"/>
                    <a:gd name="connsiteX12" fmla="*/ 0 w 94382"/>
                    <a:gd name="connsiteY12" fmla="*/ 74906 h 102621"/>
                    <a:gd name="connsiteX13" fmla="*/ 5243 w 94382"/>
                    <a:gd name="connsiteY13" fmla="*/ 59176 h 102621"/>
                    <a:gd name="connsiteX14" fmla="*/ 14981 w 94382"/>
                    <a:gd name="connsiteY14" fmla="*/ 51685 h 102621"/>
                    <a:gd name="connsiteX15" fmla="*/ 0 w 94382"/>
                    <a:gd name="connsiteY15" fmla="*/ 26217 h 102621"/>
                    <a:gd name="connsiteX16" fmla="*/ 30712 w 94382"/>
                    <a:gd name="connsiteY16" fmla="*/ 17978 h 102621"/>
                    <a:gd name="connsiteX17" fmla="*/ 23970 w 94382"/>
                    <a:gd name="connsiteY17" fmla="*/ 29214 h 102621"/>
                    <a:gd name="connsiteX18" fmla="*/ 31461 w 94382"/>
                    <a:gd name="connsiteY18" fmla="*/ 41199 h 102621"/>
                    <a:gd name="connsiteX19" fmla="*/ 47940 w 94382"/>
                    <a:gd name="connsiteY19" fmla="*/ 41948 h 102621"/>
                    <a:gd name="connsiteX20" fmla="*/ 65918 w 94382"/>
                    <a:gd name="connsiteY20" fmla="*/ 40449 h 102621"/>
                    <a:gd name="connsiteX21" fmla="*/ 71910 w 94382"/>
                    <a:gd name="connsiteY21" fmla="*/ 29963 h 102621"/>
                    <a:gd name="connsiteX22" fmla="*/ 63670 w 94382"/>
                    <a:gd name="connsiteY22" fmla="*/ 17978 h 102621"/>
                    <a:gd name="connsiteX23" fmla="*/ 47940 w 94382"/>
                    <a:gd name="connsiteY23" fmla="*/ 17228 h 102621"/>
                    <a:gd name="connsiteX24" fmla="*/ 30712 w 94382"/>
                    <a:gd name="connsiteY24" fmla="*/ 17978 h 102621"/>
                    <a:gd name="connsiteX25" fmla="*/ 30712 w 94382"/>
                    <a:gd name="connsiteY25" fmla="*/ 59925 h 102621"/>
                    <a:gd name="connsiteX26" fmla="*/ 23970 w 94382"/>
                    <a:gd name="connsiteY26" fmla="*/ 71161 h 102621"/>
                    <a:gd name="connsiteX27" fmla="*/ 31461 w 94382"/>
                    <a:gd name="connsiteY27" fmla="*/ 83146 h 102621"/>
                    <a:gd name="connsiteX28" fmla="*/ 47940 w 94382"/>
                    <a:gd name="connsiteY28" fmla="*/ 83895 h 102621"/>
                    <a:gd name="connsiteX29" fmla="*/ 65169 w 94382"/>
                    <a:gd name="connsiteY29" fmla="*/ 82397 h 102621"/>
                    <a:gd name="connsiteX30" fmla="*/ 71161 w 94382"/>
                    <a:gd name="connsiteY30" fmla="*/ 71161 h 102621"/>
                    <a:gd name="connsiteX31" fmla="*/ 62921 w 94382"/>
                    <a:gd name="connsiteY31" fmla="*/ 59176 h 102621"/>
                    <a:gd name="connsiteX32" fmla="*/ 47191 w 94382"/>
                    <a:gd name="connsiteY32" fmla="*/ 58427 h 102621"/>
                    <a:gd name="connsiteX33" fmla="*/ 30712 w 94382"/>
                    <a:gd name="connsiteY33" fmla="*/ 59925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4382" h="102621">
                      <a:moveTo>
                        <a:pt x="0" y="26217"/>
                      </a:moveTo>
                      <a:cubicBezTo>
                        <a:pt x="0" y="14232"/>
                        <a:pt x="5243" y="5993"/>
                        <a:pt x="16479" y="2247"/>
                      </a:cubicBezTo>
                      <a:cubicBezTo>
                        <a:pt x="21723" y="0"/>
                        <a:pt x="27715" y="0"/>
                        <a:pt x="44944" y="0"/>
                      </a:cubicBezTo>
                      <a:cubicBezTo>
                        <a:pt x="67416" y="0"/>
                        <a:pt x="73408" y="749"/>
                        <a:pt x="78652" y="2996"/>
                      </a:cubicBezTo>
                      <a:cubicBezTo>
                        <a:pt x="88390" y="6742"/>
                        <a:pt x="94382" y="16479"/>
                        <a:pt x="94382" y="28464"/>
                      </a:cubicBezTo>
                      <a:cubicBezTo>
                        <a:pt x="94382" y="39700"/>
                        <a:pt x="89888" y="47191"/>
                        <a:pt x="78652" y="51685"/>
                      </a:cubicBezTo>
                      <a:cubicBezTo>
                        <a:pt x="83895" y="54682"/>
                        <a:pt x="86142" y="56180"/>
                        <a:pt x="88390" y="59176"/>
                      </a:cubicBezTo>
                      <a:cubicBezTo>
                        <a:pt x="91386" y="62921"/>
                        <a:pt x="93633" y="68914"/>
                        <a:pt x="93633" y="74906"/>
                      </a:cubicBezTo>
                      <a:cubicBezTo>
                        <a:pt x="93633" y="81648"/>
                        <a:pt x="90637" y="89139"/>
                        <a:pt x="85393" y="95131"/>
                      </a:cubicBezTo>
                      <a:cubicBezTo>
                        <a:pt x="79401" y="101124"/>
                        <a:pt x="71161" y="102622"/>
                        <a:pt x="49438" y="102622"/>
                      </a:cubicBezTo>
                      <a:cubicBezTo>
                        <a:pt x="44195" y="102622"/>
                        <a:pt x="34457" y="102622"/>
                        <a:pt x="29963" y="101873"/>
                      </a:cubicBezTo>
                      <a:cubicBezTo>
                        <a:pt x="20225" y="101873"/>
                        <a:pt x="13483" y="99626"/>
                        <a:pt x="8989" y="94382"/>
                      </a:cubicBezTo>
                      <a:cubicBezTo>
                        <a:pt x="3745" y="89139"/>
                        <a:pt x="0" y="82397"/>
                        <a:pt x="0" y="74906"/>
                      </a:cubicBezTo>
                      <a:cubicBezTo>
                        <a:pt x="0" y="69663"/>
                        <a:pt x="2247" y="63670"/>
                        <a:pt x="5243" y="59176"/>
                      </a:cubicBezTo>
                      <a:cubicBezTo>
                        <a:pt x="7491" y="56180"/>
                        <a:pt x="9738" y="54682"/>
                        <a:pt x="14981" y="51685"/>
                      </a:cubicBezTo>
                      <a:cubicBezTo>
                        <a:pt x="3745" y="44195"/>
                        <a:pt x="0" y="37453"/>
                        <a:pt x="0" y="26217"/>
                      </a:cubicBezTo>
                      <a:close/>
                      <a:moveTo>
                        <a:pt x="30712" y="17978"/>
                      </a:moveTo>
                      <a:cubicBezTo>
                        <a:pt x="26217" y="19476"/>
                        <a:pt x="23970" y="23221"/>
                        <a:pt x="23970" y="29214"/>
                      </a:cubicBezTo>
                      <a:cubicBezTo>
                        <a:pt x="23970" y="35955"/>
                        <a:pt x="26217" y="39700"/>
                        <a:pt x="31461" y="41199"/>
                      </a:cubicBezTo>
                      <a:cubicBezTo>
                        <a:pt x="33708" y="41948"/>
                        <a:pt x="33708" y="41948"/>
                        <a:pt x="47940" y="41948"/>
                      </a:cubicBezTo>
                      <a:cubicBezTo>
                        <a:pt x="62921" y="41948"/>
                        <a:pt x="62921" y="41948"/>
                        <a:pt x="65918" y="40449"/>
                      </a:cubicBezTo>
                      <a:cubicBezTo>
                        <a:pt x="69663" y="38951"/>
                        <a:pt x="71910" y="35206"/>
                        <a:pt x="71910" y="29963"/>
                      </a:cubicBezTo>
                      <a:cubicBezTo>
                        <a:pt x="71910" y="23221"/>
                        <a:pt x="68914" y="19476"/>
                        <a:pt x="63670" y="17978"/>
                      </a:cubicBezTo>
                      <a:cubicBezTo>
                        <a:pt x="61423" y="17228"/>
                        <a:pt x="54682" y="17228"/>
                        <a:pt x="47940" y="17228"/>
                      </a:cubicBezTo>
                      <a:cubicBezTo>
                        <a:pt x="38951" y="16479"/>
                        <a:pt x="32959" y="17228"/>
                        <a:pt x="30712" y="17978"/>
                      </a:cubicBezTo>
                      <a:close/>
                      <a:moveTo>
                        <a:pt x="30712" y="59925"/>
                      </a:moveTo>
                      <a:cubicBezTo>
                        <a:pt x="26217" y="61423"/>
                        <a:pt x="23970" y="65169"/>
                        <a:pt x="23970" y="71161"/>
                      </a:cubicBezTo>
                      <a:cubicBezTo>
                        <a:pt x="23970" y="77903"/>
                        <a:pt x="26217" y="81648"/>
                        <a:pt x="31461" y="83146"/>
                      </a:cubicBezTo>
                      <a:cubicBezTo>
                        <a:pt x="33708" y="83895"/>
                        <a:pt x="33708" y="83895"/>
                        <a:pt x="47940" y="83895"/>
                      </a:cubicBezTo>
                      <a:cubicBezTo>
                        <a:pt x="62921" y="83895"/>
                        <a:pt x="62921" y="83895"/>
                        <a:pt x="65169" y="82397"/>
                      </a:cubicBezTo>
                      <a:cubicBezTo>
                        <a:pt x="68914" y="80899"/>
                        <a:pt x="71161" y="77154"/>
                        <a:pt x="71161" y="71161"/>
                      </a:cubicBezTo>
                      <a:cubicBezTo>
                        <a:pt x="71161" y="64420"/>
                        <a:pt x="68165" y="60674"/>
                        <a:pt x="62921" y="59176"/>
                      </a:cubicBezTo>
                      <a:cubicBezTo>
                        <a:pt x="61423" y="58427"/>
                        <a:pt x="53933" y="58427"/>
                        <a:pt x="47191" y="58427"/>
                      </a:cubicBezTo>
                      <a:cubicBezTo>
                        <a:pt x="38951" y="58427"/>
                        <a:pt x="32959" y="59176"/>
                        <a:pt x="30712" y="59925"/>
                      </a:cubicBezTo>
                      <a:close/>
                    </a:path>
                  </a:pathLst>
                </a:custGeom>
                <a:solidFill>
                  <a:schemeClr val="bg1"/>
                </a:solidFill>
                <a:ln w="7484" cap="flat">
                  <a:noFill/>
                  <a:prstDash val="solid"/>
                  <a:miter/>
                </a:ln>
              </p:spPr>
              <p:txBody>
                <a:bodyPr rtlCol="0" anchor="ctr"/>
                <a:lstStyle/>
                <a:p>
                  <a:endParaRPr lang="zh-TW" altLang="en-US">
                    <a:latin typeface="+mn-lt"/>
                    <a:ea typeface="+mn-ea"/>
                    <a:cs typeface="+mn-ea"/>
                    <a:sym typeface="+mn-lt"/>
                  </a:endParaRPr>
                </a:p>
              </p:txBody>
            </p:sp>
            <p:sp>
              <p:nvSpPr>
                <p:cNvPr id="71" name="手繪多邊形: 圖案 70">
                  <a:extLst>
                    <a:ext uri="{FF2B5EF4-FFF2-40B4-BE49-F238E27FC236}">
                      <a16:creationId xmlns:a16="http://schemas.microsoft.com/office/drawing/2014/main" id="{4FA58226-C05D-41ED-86D0-4A5587107003}"/>
                    </a:ext>
                  </a:extLst>
                </p:cNvPr>
                <p:cNvSpPr/>
                <p:nvPr/>
              </p:nvSpPr>
              <p:spPr>
                <a:xfrm>
                  <a:off x="1868508" y="3726562"/>
                  <a:ext cx="93633" cy="100374"/>
                </a:xfrm>
                <a:custGeom>
                  <a:avLst/>
                  <a:gdLst>
                    <a:gd name="connsiteX0" fmla="*/ 57678 w 93633"/>
                    <a:gd name="connsiteY0" fmla="*/ 41199 h 100374"/>
                    <a:gd name="connsiteX1" fmla="*/ 83895 w 93633"/>
                    <a:gd name="connsiteY1" fmla="*/ 46442 h 100374"/>
                    <a:gd name="connsiteX2" fmla="*/ 93633 w 93633"/>
                    <a:gd name="connsiteY2" fmla="*/ 68914 h 100374"/>
                    <a:gd name="connsiteX3" fmla="*/ 78652 w 93633"/>
                    <a:gd name="connsiteY3" fmla="*/ 95131 h 100374"/>
                    <a:gd name="connsiteX4" fmla="*/ 50187 w 93633"/>
                    <a:gd name="connsiteY4" fmla="*/ 100375 h 100374"/>
                    <a:gd name="connsiteX5" fmla="*/ 14232 w 93633"/>
                    <a:gd name="connsiteY5" fmla="*/ 89888 h 100374"/>
                    <a:gd name="connsiteX6" fmla="*/ 0 w 93633"/>
                    <a:gd name="connsiteY6" fmla="*/ 49438 h 100374"/>
                    <a:gd name="connsiteX7" fmla="*/ 15730 w 93633"/>
                    <a:gd name="connsiteY7" fmla="*/ 8240 h 100374"/>
                    <a:gd name="connsiteX8" fmla="*/ 50936 w 93633"/>
                    <a:gd name="connsiteY8" fmla="*/ 0 h 100374"/>
                    <a:gd name="connsiteX9" fmla="*/ 88390 w 93633"/>
                    <a:gd name="connsiteY9" fmla="*/ 0 h 100374"/>
                    <a:gd name="connsiteX10" fmla="*/ 88390 w 93633"/>
                    <a:gd name="connsiteY10" fmla="*/ 17978 h 100374"/>
                    <a:gd name="connsiteX11" fmla="*/ 57678 w 93633"/>
                    <a:gd name="connsiteY11" fmla="*/ 17978 h 100374"/>
                    <a:gd name="connsiteX12" fmla="*/ 31461 w 93633"/>
                    <a:gd name="connsiteY12" fmla="*/ 21723 h 100374"/>
                    <a:gd name="connsiteX13" fmla="*/ 23970 w 93633"/>
                    <a:gd name="connsiteY13" fmla="*/ 41199 h 100374"/>
                    <a:gd name="connsiteX14" fmla="*/ 57678 w 93633"/>
                    <a:gd name="connsiteY14" fmla="*/ 41199 h 100374"/>
                    <a:gd name="connsiteX15" fmla="*/ 23970 w 93633"/>
                    <a:gd name="connsiteY15" fmla="*/ 58427 h 100374"/>
                    <a:gd name="connsiteX16" fmla="*/ 28464 w 93633"/>
                    <a:gd name="connsiteY16" fmla="*/ 75655 h 100374"/>
                    <a:gd name="connsiteX17" fmla="*/ 50936 w 93633"/>
                    <a:gd name="connsiteY17" fmla="*/ 83146 h 100374"/>
                    <a:gd name="connsiteX18" fmla="*/ 70412 w 93633"/>
                    <a:gd name="connsiteY18" fmla="*/ 70412 h 100374"/>
                    <a:gd name="connsiteX19" fmla="*/ 65918 w 93633"/>
                    <a:gd name="connsiteY19" fmla="*/ 60674 h 100374"/>
                    <a:gd name="connsiteX20" fmla="*/ 54682 w 93633"/>
                    <a:gd name="connsiteY20" fmla="*/ 58427 h 100374"/>
                    <a:gd name="connsiteX21" fmla="*/ 23970 w 93633"/>
                    <a:gd name="connsiteY21" fmla="*/ 58427 h 1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33" h="100374">
                      <a:moveTo>
                        <a:pt x="57678" y="41199"/>
                      </a:moveTo>
                      <a:cubicBezTo>
                        <a:pt x="72659" y="41199"/>
                        <a:pt x="78652" y="42697"/>
                        <a:pt x="83895" y="46442"/>
                      </a:cubicBezTo>
                      <a:cubicBezTo>
                        <a:pt x="90637" y="51685"/>
                        <a:pt x="93633" y="59176"/>
                        <a:pt x="93633" y="68914"/>
                      </a:cubicBezTo>
                      <a:cubicBezTo>
                        <a:pt x="93633" y="80150"/>
                        <a:pt x="88390" y="89139"/>
                        <a:pt x="78652" y="95131"/>
                      </a:cubicBezTo>
                      <a:cubicBezTo>
                        <a:pt x="72659" y="98876"/>
                        <a:pt x="63670" y="100375"/>
                        <a:pt x="50187" y="100375"/>
                      </a:cubicBezTo>
                      <a:cubicBezTo>
                        <a:pt x="32210" y="100375"/>
                        <a:pt x="21723" y="97378"/>
                        <a:pt x="14232" y="89888"/>
                      </a:cubicBezTo>
                      <a:cubicBezTo>
                        <a:pt x="5243" y="81648"/>
                        <a:pt x="0" y="65918"/>
                        <a:pt x="0" y="49438"/>
                      </a:cubicBezTo>
                      <a:cubicBezTo>
                        <a:pt x="0" y="32210"/>
                        <a:pt x="5993" y="15730"/>
                        <a:pt x="15730" y="8240"/>
                      </a:cubicBezTo>
                      <a:cubicBezTo>
                        <a:pt x="23221" y="2247"/>
                        <a:pt x="32210" y="0"/>
                        <a:pt x="50936" y="0"/>
                      </a:cubicBezTo>
                      <a:lnTo>
                        <a:pt x="88390" y="0"/>
                      </a:lnTo>
                      <a:lnTo>
                        <a:pt x="88390" y="17978"/>
                      </a:lnTo>
                      <a:lnTo>
                        <a:pt x="57678" y="17978"/>
                      </a:lnTo>
                      <a:cubicBezTo>
                        <a:pt x="43446" y="17978"/>
                        <a:pt x="35955" y="18727"/>
                        <a:pt x="31461" y="21723"/>
                      </a:cubicBezTo>
                      <a:cubicBezTo>
                        <a:pt x="26966" y="24719"/>
                        <a:pt x="23970" y="32210"/>
                        <a:pt x="23970" y="41199"/>
                      </a:cubicBezTo>
                      <a:lnTo>
                        <a:pt x="57678" y="41199"/>
                      </a:lnTo>
                      <a:close/>
                      <a:moveTo>
                        <a:pt x="23970" y="58427"/>
                      </a:moveTo>
                      <a:cubicBezTo>
                        <a:pt x="23970" y="65918"/>
                        <a:pt x="25468" y="71161"/>
                        <a:pt x="28464" y="75655"/>
                      </a:cubicBezTo>
                      <a:cubicBezTo>
                        <a:pt x="32210" y="81648"/>
                        <a:pt x="38202" y="83146"/>
                        <a:pt x="50936" y="83146"/>
                      </a:cubicBezTo>
                      <a:cubicBezTo>
                        <a:pt x="64420" y="83146"/>
                        <a:pt x="70412" y="79401"/>
                        <a:pt x="70412" y="70412"/>
                      </a:cubicBezTo>
                      <a:cubicBezTo>
                        <a:pt x="70412" y="65918"/>
                        <a:pt x="68914" y="62921"/>
                        <a:pt x="65918" y="60674"/>
                      </a:cubicBezTo>
                      <a:cubicBezTo>
                        <a:pt x="63670" y="59176"/>
                        <a:pt x="60674" y="58427"/>
                        <a:pt x="54682" y="58427"/>
                      </a:cubicBezTo>
                      <a:lnTo>
                        <a:pt x="23970" y="58427"/>
                      </a:lnTo>
                      <a:close/>
                    </a:path>
                  </a:pathLst>
                </a:custGeom>
                <a:solidFill>
                  <a:schemeClr val="bg1"/>
                </a:solidFill>
                <a:ln w="7484" cap="flat">
                  <a:noFill/>
                  <a:prstDash val="solid"/>
                  <a:miter/>
                </a:ln>
              </p:spPr>
              <p:txBody>
                <a:bodyPr rtlCol="0" anchor="ctr"/>
                <a:lstStyle/>
                <a:p>
                  <a:endParaRPr lang="zh-TW" altLang="en-US">
                    <a:latin typeface="+mn-lt"/>
                    <a:ea typeface="+mn-ea"/>
                    <a:cs typeface="+mn-ea"/>
                    <a:sym typeface="+mn-lt"/>
                  </a:endParaRPr>
                </a:p>
              </p:txBody>
            </p:sp>
          </p:grpSp>
          <p:sp>
            <p:nvSpPr>
              <p:cNvPr id="72" name="手繪多邊形: 圖案 71">
                <a:extLst>
                  <a:ext uri="{FF2B5EF4-FFF2-40B4-BE49-F238E27FC236}">
                    <a16:creationId xmlns:a16="http://schemas.microsoft.com/office/drawing/2014/main" id="{911FEF38-0DFC-4FC2-9C77-CAEC1BBCC2E2}"/>
                  </a:ext>
                </a:extLst>
              </p:cNvPr>
              <p:cNvSpPr/>
              <p:nvPr/>
            </p:nvSpPr>
            <p:spPr>
              <a:xfrm>
                <a:off x="1668508" y="3618697"/>
                <a:ext cx="308666" cy="309363"/>
              </a:xfrm>
              <a:custGeom>
                <a:avLst/>
                <a:gdLst>
                  <a:gd name="connsiteX0" fmla="*/ 292135 w 308666"/>
                  <a:gd name="connsiteY0" fmla="*/ 309364 h 309363"/>
                  <a:gd name="connsiteX1" fmla="*/ 16479 w 308666"/>
                  <a:gd name="connsiteY1" fmla="*/ 309364 h 309363"/>
                  <a:gd name="connsiteX2" fmla="*/ 0 w 308666"/>
                  <a:gd name="connsiteY2" fmla="*/ 292884 h 309363"/>
                  <a:gd name="connsiteX3" fmla="*/ 0 w 308666"/>
                  <a:gd name="connsiteY3" fmla="*/ 16479 h 309363"/>
                  <a:gd name="connsiteX4" fmla="*/ 16479 w 308666"/>
                  <a:gd name="connsiteY4" fmla="*/ 0 h 309363"/>
                  <a:gd name="connsiteX5" fmla="*/ 292135 w 308666"/>
                  <a:gd name="connsiteY5" fmla="*/ 0 h 309363"/>
                  <a:gd name="connsiteX6" fmla="*/ 308615 w 308666"/>
                  <a:gd name="connsiteY6" fmla="*/ 16479 h 309363"/>
                  <a:gd name="connsiteX7" fmla="*/ 308615 w 308666"/>
                  <a:gd name="connsiteY7" fmla="*/ 292135 h 309363"/>
                  <a:gd name="connsiteX8" fmla="*/ 292135 w 308666"/>
                  <a:gd name="connsiteY8" fmla="*/ 309364 h 30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66" h="309363">
                    <a:moveTo>
                      <a:pt x="292135" y="309364"/>
                    </a:moveTo>
                    <a:lnTo>
                      <a:pt x="16479" y="309364"/>
                    </a:lnTo>
                    <a:cubicBezTo>
                      <a:pt x="7491" y="309364"/>
                      <a:pt x="0" y="301873"/>
                      <a:pt x="0" y="292884"/>
                    </a:cubicBezTo>
                    <a:lnTo>
                      <a:pt x="0" y="16479"/>
                    </a:lnTo>
                    <a:cubicBezTo>
                      <a:pt x="0" y="7491"/>
                      <a:pt x="7491" y="0"/>
                      <a:pt x="16479" y="0"/>
                    </a:cubicBezTo>
                    <a:lnTo>
                      <a:pt x="292135" y="0"/>
                    </a:lnTo>
                    <a:cubicBezTo>
                      <a:pt x="301124" y="0"/>
                      <a:pt x="308615" y="7491"/>
                      <a:pt x="308615" y="16479"/>
                    </a:cubicBezTo>
                    <a:lnTo>
                      <a:pt x="308615" y="292135"/>
                    </a:lnTo>
                    <a:cubicBezTo>
                      <a:pt x="309364" y="301873"/>
                      <a:pt x="301873" y="309364"/>
                      <a:pt x="292135" y="309364"/>
                    </a:cubicBezTo>
                    <a:close/>
                  </a:path>
                </a:pathLst>
              </a:custGeom>
              <a:noFill/>
              <a:ln w="1016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73" name="圖形 49">
              <a:extLst>
                <a:ext uri="{FF2B5EF4-FFF2-40B4-BE49-F238E27FC236}">
                  <a16:creationId xmlns:a16="http://schemas.microsoft.com/office/drawing/2014/main" id="{93B6D2F5-847D-438C-8F26-0510001F178C}"/>
                </a:ext>
              </a:extLst>
            </p:cNvPr>
            <p:cNvGrpSpPr/>
            <p:nvPr/>
          </p:nvGrpSpPr>
          <p:grpSpPr>
            <a:xfrm>
              <a:off x="1639397" y="3623052"/>
              <a:ext cx="358941" cy="358942"/>
              <a:chOff x="2155523" y="3573898"/>
              <a:chExt cx="413750" cy="413750"/>
            </a:xfrm>
            <a:effectLst>
              <a:outerShdw blurRad="279400" dist="177800" dir="7980000" algn="t" rotWithShape="0">
                <a:prstClr val="black">
                  <a:alpha val="19000"/>
                </a:prstClr>
              </a:outerShdw>
            </a:effectLst>
          </p:grpSpPr>
          <p:grpSp>
            <p:nvGrpSpPr>
              <p:cNvPr id="74" name="圖形 49">
                <a:extLst>
                  <a:ext uri="{FF2B5EF4-FFF2-40B4-BE49-F238E27FC236}">
                    <a16:creationId xmlns:a16="http://schemas.microsoft.com/office/drawing/2014/main" id="{93B6D2F5-847D-438C-8F26-0510001F178C}"/>
                  </a:ext>
                </a:extLst>
              </p:cNvPr>
              <p:cNvGrpSpPr/>
              <p:nvPr/>
            </p:nvGrpSpPr>
            <p:grpSpPr>
              <a:xfrm>
                <a:off x="2155523" y="3573898"/>
                <a:ext cx="413750" cy="413750"/>
                <a:chOff x="2155523" y="3573898"/>
                <a:chExt cx="413750" cy="413750"/>
              </a:xfrm>
              <a:noFill/>
            </p:grpSpPr>
            <p:sp>
              <p:nvSpPr>
                <p:cNvPr id="75" name="手繪多邊形: 圖案 74">
                  <a:extLst>
                    <a:ext uri="{FF2B5EF4-FFF2-40B4-BE49-F238E27FC236}">
                      <a16:creationId xmlns:a16="http://schemas.microsoft.com/office/drawing/2014/main" id="{084034ED-5A3E-4573-9AB9-E80709ED66F7}"/>
                    </a:ext>
                  </a:extLst>
                </p:cNvPr>
                <p:cNvSpPr/>
                <p:nvPr/>
              </p:nvSpPr>
              <p:spPr>
                <a:xfrm>
                  <a:off x="2290907" y="3573898"/>
                  <a:ext cx="6907" cy="54568"/>
                </a:xfrm>
                <a:custGeom>
                  <a:avLst/>
                  <a:gdLst>
                    <a:gd name="connsiteX0" fmla="*/ 0 w 6907"/>
                    <a:gd name="connsiteY0" fmla="*/ 0 h 54568"/>
                    <a:gd name="connsiteX1" fmla="*/ 0 w 6907"/>
                    <a:gd name="connsiteY1" fmla="*/ 54568 h 54568"/>
                  </a:gdLst>
                  <a:ahLst/>
                  <a:cxnLst>
                    <a:cxn ang="0">
                      <a:pos x="connsiteX0" y="connsiteY0"/>
                    </a:cxn>
                    <a:cxn ang="0">
                      <a:pos x="connsiteX1" y="connsiteY1"/>
                    </a:cxn>
                  </a:cxnLst>
                  <a:rect l="l" t="t" r="r" b="b"/>
                  <a:pathLst>
                    <a:path w="6907" h="54568">
                      <a:moveTo>
                        <a:pt x="0" y="0"/>
                      </a:moveTo>
                      <a:lnTo>
                        <a:pt x="0" y="54568"/>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76" name="手繪多邊形: 圖案 75">
                  <a:extLst>
                    <a:ext uri="{FF2B5EF4-FFF2-40B4-BE49-F238E27FC236}">
                      <a16:creationId xmlns:a16="http://schemas.microsoft.com/office/drawing/2014/main" id="{272E29EE-61F4-4134-BAAA-8D61945EBFA3}"/>
                    </a:ext>
                  </a:extLst>
                </p:cNvPr>
                <p:cNvSpPr/>
                <p:nvPr/>
              </p:nvSpPr>
              <p:spPr>
                <a:xfrm>
                  <a:off x="2340640" y="3573898"/>
                  <a:ext cx="6907" cy="54568"/>
                </a:xfrm>
                <a:custGeom>
                  <a:avLst/>
                  <a:gdLst>
                    <a:gd name="connsiteX0" fmla="*/ 0 w 6907"/>
                    <a:gd name="connsiteY0" fmla="*/ 0 h 54568"/>
                    <a:gd name="connsiteX1" fmla="*/ 0 w 6907"/>
                    <a:gd name="connsiteY1" fmla="*/ 54568 h 54568"/>
                  </a:gdLst>
                  <a:ahLst/>
                  <a:cxnLst>
                    <a:cxn ang="0">
                      <a:pos x="connsiteX0" y="connsiteY0"/>
                    </a:cxn>
                    <a:cxn ang="0">
                      <a:pos x="connsiteX1" y="connsiteY1"/>
                    </a:cxn>
                  </a:cxnLst>
                  <a:rect l="l" t="t" r="r" b="b"/>
                  <a:pathLst>
                    <a:path w="6907" h="54568">
                      <a:moveTo>
                        <a:pt x="0" y="0"/>
                      </a:moveTo>
                      <a:lnTo>
                        <a:pt x="0" y="54568"/>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77" name="手繪多邊形: 圖案 76">
                  <a:extLst>
                    <a:ext uri="{FF2B5EF4-FFF2-40B4-BE49-F238E27FC236}">
                      <a16:creationId xmlns:a16="http://schemas.microsoft.com/office/drawing/2014/main" id="{C8630B54-952D-4765-9336-2693D24E3E44}"/>
                    </a:ext>
                  </a:extLst>
                </p:cNvPr>
                <p:cNvSpPr/>
                <p:nvPr/>
              </p:nvSpPr>
              <p:spPr>
                <a:xfrm>
                  <a:off x="2391064" y="3573898"/>
                  <a:ext cx="6907" cy="54568"/>
                </a:xfrm>
                <a:custGeom>
                  <a:avLst/>
                  <a:gdLst>
                    <a:gd name="connsiteX0" fmla="*/ 0 w 6907"/>
                    <a:gd name="connsiteY0" fmla="*/ 0 h 54568"/>
                    <a:gd name="connsiteX1" fmla="*/ 0 w 6907"/>
                    <a:gd name="connsiteY1" fmla="*/ 54568 h 54568"/>
                  </a:gdLst>
                  <a:ahLst/>
                  <a:cxnLst>
                    <a:cxn ang="0">
                      <a:pos x="connsiteX0" y="connsiteY0"/>
                    </a:cxn>
                    <a:cxn ang="0">
                      <a:pos x="connsiteX1" y="connsiteY1"/>
                    </a:cxn>
                  </a:cxnLst>
                  <a:rect l="l" t="t" r="r" b="b"/>
                  <a:pathLst>
                    <a:path w="6907" h="54568">
                      <a:moveTo>
                        <a:pt x="0" y="0"/>
                      </a:moveTo>
                      <a:lnTo>
                        <a:pt x="0" y="54568"/>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78" name="手繪多邊形: 圖案 77">
                  <a:extLst>
                    <a:ext uri="{FF2B5EF4-FFF2-40B4-BE49-F238E27FC236}">
                      <a16:creationId xmlns:a16="http://schemas.microsoft.com/office/drawing/2014/main" id="{07855D3A-EC14-4183-BAF0-3E105F6F6C72}"/>
                    </a:ext>
                  </a:extLst>
                </p:cNvPr>
                <p:cNvSpPr/>
                <p:nvPr/>
              </p:nvSpPr>
              <p:spPr>
                <a:xfrm>
                  <a:off x="2440797" y="3573898"/>
                  <a:ext cx="6907" cy="54568"/>
                </a:xfrm>
                <a:custGeom>
                  <a:avLst/>
                  <a:gdLst>
                    <a:gd name="connsiteX0" fmla="*/ 0 w 6907"/>
                    <a:gd name="connsiteY0" fmla="*/ 0 h 54568"/>
                    <a:gd name="connsiteX1" fmla="*/ 0 w 6907"/>
                    <a:gd name="connsiteY1" fmla="*/ 54568 h 54568"/>
                  </a:gdLst>
                  <a:ahLst/>
                  <a:cxnLst>
                    <a:cxn ang="0">
                      <a:pos x="connsiteX0" y="connsiteY0"/>
                    </a:cxn>
                    <a:cxn ang="0">
                      <a:pos x="connsiteX1" y="connsiteY1"/>
                    </a:cxn>
                  </a:cxnLst>
                  <a:rect l="l" t="t" r="r" b="b"/>
                  <a:pathLst>
                    <a:path w="6907" h="54568">
                      <a:moveTo>
                        <a:pt x="0" y="0"/>
                      </a:moveTo>
                      <a:lnTo>
                        <a:pt x="0" y="54568"/>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79" name="手繪多邊形: 圖案 78">
                  <a:extLst>
                    <a:ext uri="{FF2B5EF4-FFF2-40B4-BE49-F238E27FC236}">
                      <a16:creationId xmlns:a16="http://schemas.microsoft.com/office/drawing/2014/main" id="{6B52B4BB-5D4D-4E99-8C64-6EE1AEBF346F}"/>
                    </a:ext>
                  </a:extLst>
                </p:cNvPr>
                <p:cNvSpPr/>
                <p:nvPr/>
              </p:nvSpPr>
              <p:spPr>
                <a:xfrm>
                  <a:off x="2290907" y="3932390"/>
                  <a:ext cx="6907" cy="55258"/>
                </a:xfrm>
                <a:custGeom>
                  <a:avLst/>
                  <a:gdLst>
                    <a:gd name="connsiteX0" fmla="*/ 0 w 6907"/>
                    <a:gd name="connsiteY0" fmla="*/ 0 h 55258"/>
                    <a:gd name="connsiteX1" fmla="*/ 0 w 6907"/>
                    <a:gd name="connsiteY1" fmla="*/ 55259 h 55258"/>
                  </a:gdLst>
                  <a:ahLst/>
                  <a:cxnLst>
                    <a:cxn ang="0">
                      <a:pos x="connsiteX0" y="connsiteY0"/>
                    </a:cxn>
                    <a:cxn ang="0">
                      <a:pos x="connsiteX1" y="connsiteY1"/>
                    </a:cxn>
                  </a:cxnLst>
                  <a:rect l="l" t="t" r="r" b="b"/>
                  <a:pathLst>
                    <a:path w="6907" h="55258">
                      <a:moveTo>
                        <a:pt x="0" y="0"/>
                      </a:moveTo>
                      <a:lnTo>
                        <a:pt x="0" y="55259"/>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80" name="手繪多邊形: 圖案 79">
                  <a:extLst>
                    <a:ext uri="{FF2B5EF4-FFF2-40B4-BE49-F238E27FC236}">
                      <a16:creationId xmlns:a16="http://schemas.microsoft.com/office/drawing/2014/main" id="{FE027FD9-4AC1-4D4D-A007-5CB2EFE54D39}"/>
                    </a:ext>
                  </a:extLst>
                </p:cNvPr>
                <p:cNvSpPr/>
                <p:nvPr/>
              </p:nvSpPr>
              <p:spPr>
                <a:xfrm>
                  <a:off x="2340640" y="3932390"/>
                  <a:ext cx="6907" cy="55258"/>
                </a:xfrm>
                <a:custGeom>
                  <a:avLst/>
                  <a:gdLst>
                    <a:gd name="connsiteX0" fmla="*/ 0 w 6907"/>
                    <a:gd name="connsiteY0" fmla="*/ 0 h 55258"/>
                    <a:gd name="connsiteX1" fmla="*/ 0 w 6907"/>
                    <a:gd name="connsiteY1" fmla="*/ 55259 h 55258"/>
                  </a:gdLst>
                  <a:ahLst/>
                  <a:cxnLst>
                    <a:cxn ang="0">
                      <a:pos x="connsiteX0" y="connsiteY0"/>
                    </a:cxn>
                    <a:cxn ang="0">
                      <a:pos x="connsiteX1" y="connsiteY1"/>
                    </a:cxn>
                  </a:cxnLst>
                  <a:rect l="l" t="t" r="r" b="b"/>
                  <a:pathLst>
                    <a:path w="6907" h="55258">
                      <a:moveTo>
                        <a:pt x="0" y="0"/>
                      </a:moveTo>
                      <a:lnTo>
                        <a:pt x="0" y="55259"/>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81" name="手繪多邊形: 圖案 80">
                  <a:extLst>
                    <a:ext uri="{FF2B5EF4-FFF2-40B4-BE49-F238E27FC236}">
                      <a16:creationId xmlns:a16="http://schemas.microsoft.com/office/drawing/2014/main" id="{B4D66C69-BFCA-4303-85E9-B12E5ABA05EC}"/>
                    </a:ext>
                  </a:extLst>
                </p:cNvPr>
                <p:cNvSpPr/>
                <p:nvPr/>
              </p:nvSpPr>
              <p:spPr>
                <a:xfrm>
                  <a:off x="2391064" y="3932390"/>
                  <a:ext cx="6907" cy="55258"/>
                </a:xfrm>
                <a:custGeom>
                  <a:avLst/>
                  <a:gdLst>
                    <a:gd name="connsiteX0" fmla="*/ 0 w 6907"/>
                    <a:gd name="connsiteY0" fmla="*/ 0 h 55258"/>
                    <a:gd name="connsiteX1" fmla="*/ 0 w 6907"/>
                    <a:gd name="connsiteY1" fmla="*/ 55259 h 55258"/>
                  </a:gdLst>
                  <a:ahLst/>
                  <a:cxnLst>
                    <a:cxn ang="0">
                      <a:pos x="connsiteX0" y="connsiteY0"/>
                    </a:cxn>
                    <a:cxn ang="0">
                      <a:pos x="connsiteX1" y="connsiteY1"/>
                    </a:cxn>
                  </a:cxnLst>
                  <a:rect l="l" t="t" r="r" b="b"/>
                  <a:pathLst>
                    <a:path w="6907" h="55258">
                      <a:moveTo>
                        <a:pt x="0" y="0"/>
                      </a:moveTo>
                      <a:lnTo>
                        <a:pt x="0" y="55259"/>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82" name="手繪多邊形: 圖案 81">
                  <a:extLst>
                    <a:ext uri="{FF2B5EF4-FFF2-40B4-BE49-F238E27FC236}">
                      <a16:creationId xmlns:a16="http://schemas.microsoft.com/office/drawing/2014/main" id="{D89C0FDC-D4FE-43D2-AAF8-625FFEAC177E}"/>
                    </a:ext>
                  </a:extLst>
                </p:cNvPr>
                <p:cNvSpPr/>
                <p:nvPr/>
              </p:nvSpPr>
              <p:spPr>
                <a:xfrm>
                  <a:off x="2440797" y="3932390"/>
                  <a:ext cx="6907" cy="55258"/>
                </a:xfrm>
                <a:custGeom>
                  <a:avLst/>
                  <a:gdLst>
                    <a:gd name="connsiteX0" fmla="*/ 0 w 6907"/>
                    <a:gd name="connsiteY0" fmla="*/ 0 h 55258"/>
                    <a:gd name="connsiteX1" fmla="*/ 0 w 6907"/>
                    <a:gd name="connsiteY1" fmla="*/ 55259 h 55258"/>
                  </a:gdLst>
                  <a:ahLst/>
                  <a:cxnLst>
                    <a:cxn ang="0">
                      <a:pos x="connsiteX0" y="connsiteY0"/>
                    </a:cxn>
                    <a:cxn ang="0">
                      <a:pos x="connsiteX1" y="connsiteY1"/>
                    </a:cxn>
                  </a:cxnLst>
                  <a:rect l="l" t="t" r="r" b="b"/>
                  <a:pathLst>
                    <a:path w="6907" h="55258">
                      <a:moveTo>
                        <a:pt x="0" y="0"/>
                      </a:moveTo>
                      <a:lnTo>
                        <a:pt x="0" y="55259"/>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nvGrpSpPr>
                <p:cNvPr id="83" name="圖形 49">
                  <a:extLst>
                    <a:ext uri="{FF2B5EF4-FFF2-40B4-BE49-F238E27FC236}">
                      <a16:creationId xmlns:a16="http://schemas.microsoft.com/office/drawing/2014/main" id="{93B6D2F5-847D-438C-8F26-0510001F178C}"/>
                    </a:ext>
                  </a:extLst>
                </p:cNvPr>
                <p:cNvGrpSpPr/>
                <p:nvPr/>
              </p:nvGrpSpPr>
              <p:grpSpPr>
                <a:xfrm>
                  <a:off x="2514015" y="3706519"/>
                  <a:ext cx="55258" cy="156106"/>
                  <a:chOff x="2514015" y="3706519"/>
                  <a:chExt cx="55258" cy="156106"/>
                </a:xfrm>
              </p:grpSpPr>
              <p:sp>
                <p:nvSpPr>
                  <p:cNvPr id="84" name="手繪多邊形: 圖案 83">
                    <a:extLst>
                      <a:ext uri="{FF2B5EF4-FFF2-40B4-BE49-F238E27FC236}">
                        <a16:creationId xmlns:a16="http://schemas.microsoft.com/office/drawing/2014/main" id="{B6799725-9888-4EDC-8BC0-FC1AB2B2187D}"/>
                      </a:ext>
                    </a:extLst>
                  </p:cNvPr>
                  <p:cNvSpPr/>
                  <p:nvPr/>
                </p:nvSpPr>
                <p:spPr>
                  <a:xfrm>
                    <a:off x="2514015" y="3706519"/>
                    <a:ext cx="55258" cy="6907"/>
                  </a:xfrm>
                  <a:custGeom>
                    <a:avLst/>
                    <a:gdLst>
                      <a:gd name="connsiteX0" fmla="*/ 55259 w 55258"/>
                      <a:gd name="connsiteY0" fmla="*/ 0 h 6907"/>
                      <a:gd name="connsiteX1" fmla="*/ 0 w 55258"/>
                      <a:gd name="connsiteY1" fmla="*/ 0 h 6907"/>
                    </a:gdLst>
                    <a:ahLst/>
                    <a:cxnLst>
                      <a:cxn ang="0">
                        <a:pos x="connsiteX0" y="connsiteY0"/>
                      </a:cxn>
                      <a:cxn ang="0">
                        <a:pos x="connsiteX1" y="connsiteY1"/>
                      </a:cxn>
                    </a:cxnLst>
                    <a:rect l="l" t="t" r="r" b="b"/>
                    <a:pathLst>
                      <a:path w="55258" h="6907">
                        <a:moveTo>
                          <a:pt x="55259" y="0"/>
                        </a:moveTo>
                        <a:lnTo>
                          <a:pt x="0" y="0"/>
                        </a:lnTo>
                      </a:path>
                    </a:pathLst>
                  </a:custGeom>
                  <a:ln w="7509"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85" name="手繪多邊形: 圖案 84">
                    <a:extLst>
                      <a:ext uri="{FF2B5EF4-FFF2-40B4-BE49-F238E27FC236}">
                        <a16:creationId xmlns:a16="http://schemas.microsoft.com/office/drawing/2014/main" id="{FCE5640B-D234-47EF-B823-7DB9244E7B00}"/>
                      </a:ext>
                    </a:extLst>
                  </p:cNvPr>
                  <p:cNvSpPr/>
                  <p:nvPr/>
                </p:nvSpPr>
                <p:spPr>
                  <a:xfrm>
                    <a:off x="2514015" y="3756252"/>
                    <a:ext cx="55258" cy="6907"/>
                  </a:xfrm>
                  <a:custGeom>
                    <a:avLst/>
                    <a:gdLst>
                      <a:gd name="connsiteX0" fmla="*/ 55259 w 55258"/>
                      <a:gd name="connsiteY0" fmla="*/ 0 h 6907"/>
                      <a:gd name="connsiteX1" fmla="*/ 0 w 55258"/>
                      <a:gd name="connsiteY1" fmla="*/ 0 h 6907"/>
                    </a:gdLst>
                    <a:ahLst/>
                    <a:cxnLst>
                      <a:cxn ang="0">
                        <a:pos x="connsiteX0" y="connsiteY0"/>
                      </a:cxn>
                      <a:cxn ang="0">
                        <a:pos x="connsiteX1" y="connsiteY1"/>
                      </a:cxn>
                    </a:cxnLst>
                    <a:rect l="l" t="t" r="r" b="b"/>
                    <a:pathLst>
                      <a:path w="55258" h="6907">
                        <a:moveTo>
                          <a:pt x="55259" y="0"/>
                        </a:moveTo>
                        <a:lnTo>
                          <a:pt x="0" y="0"/>
                        </a:lnTo>
                      </a:path>
                    </a:pathLst>
                  </a:custGeom>
                  <a:ln w="7509"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86" name="手繪多邊形: 圖案 85">
                    <a:extLst>
                      <a:ext uri="{FF2B5EF4-FFF2-40B4-BE49-F238E27FC236}">
                        <a16:creationId xmlns:a16="http://schemas.microsoft.com/office/drawing/2014/main" id="{AFB80BB4-1814-42C6-B4AF-7E2B85240286}"/>
                      </a:ext>
                    </a:extLst>
                  </p:cNvPr>
                  <p:cNvSpPr/>
                  <p:nvPr/>
                </p:nvSpPr>
                <p:spPr>
                  <a:xfrm>
                    <a:off x="2514015" y="3805985"/>
                    <a:ext cx="55258" cy="6907"/>
                  </a:xfrm>
                  <a:custGeom>
                    <a:avLst/>
                    <a:gdLst>
                      <a:gd name="connsiteX0" fmla="*/ 55259 w 55258"/>
                      <a:gd name="connsiteY0" fmla="*/ 0 h 6907"/>
                      <a:gd name="connsiteX1" fmla="*/ 0 w 55258"/>
                      <a:gd name="connsiteY1" fmla="*/ 0 h 6907"/>
                    </a:gdLst>
                    <a:ahLst/>
                    <a:cxnLst>
                      <a:cxn ang="0">
                        <a:pos x="connsiteX0" y="connsiteY0"/>
                      </a:cxn>
                      <a:cxn ang="0">
                        <a:pos x="connsiteX1" y="connsiteY1"/>
                      </a:cxn>
                    </a:cxnLst>
                    <a:rect l="l" t="t" r="r" b="b"/>
                    <a:pathLst>
                      <a:path w="55258" h="6907">
                        <a:moveTo>
                          <a:pt x="55259"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87" name="手繪多邊形: 圖案 86">
                    <a:extLst>
                      <a:ext uri="{FF2B5EF4-FFF2-40B4-BE49-F238E27FC236}">
                        <a16:creationId xmlns:a16="http://schemas.microsoft.com/office/drawing/2014/main" id="{7A048491-AFF8-40C3-BB72-064CA6362F5C}"/>
                      </a:ext>
                    </a:extLst>
                  </p:cNvPr>
                  <p:cNvSpPr/>
                  <p:nvPr/>
                </p:nvSpPr>
                <p:spPr>
                  <a:xfrm>
                    <a:off x="2514015" y="3855718"/>
                    <a:ext cx="55258" cy="6907"/>
                  </a:xfrm>
                  <a:custGeom>
                    <a:avLst/>
                    <a:gdLst>
                      <a:gd name="connsiteX0" fmla="*/ 55259 w 55258"/>
                      <a:gd name="connsiteY0" fmla="*/ 0 h 6907"/>
                      <a:gd name="connsiteX1" fmla="*/ 0 w 55258"/>
                      <a:gd name="connsiteY1" fmla="*/ 0 h 6907"/>
                    </a:gdLst>
                    <a:ahLst/>
                    <a:cxnLst>
                      <a:cxn ang="0">
                        <a:pos x="connsiteX0" y="connsiteY0"/>
                      </a:cxn>
                      <a:cxn ang="0">
                        <a:pos x="connsiteX1" y="connsiteY1"/>
                      </a:cxn>
                    </a:cxnLst>
                    <a:rect l="l" t="t" r="r" b="b"/>
                    <a:pathLst>
                      <a:path w="55258" h="6907">
                        <a:moveTo>
                          <a:pt x="55259"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88" name="圖形 49">
                  <a:extLst>
                    <a:ext uri="{FF2B5EF4-FFF2-40B4-BE49-F238E27FC236}">
                      <a16:creationId xmlns:a16="http://schemas.microsoft.com/office/drawing/2014/main" id="{93B6D2F5-847D-438C-8F26-0510001F178C}"/>
                    </a:ext>
                  </a:extLst>
                </p:cNvPr>
                <p:cNvGrpSpPr/>
                <p:nvPr/>
              </p:nvGrpSpPr>
              <p:grpSpPr>
                <a:xfrm>
                  <a:off x="2155523" y="3706519"/>
                  <a:ext cx="54568" cy="156106"/>
                  <a:chOff x="2155523" y="3706519"/>
                  <a:chExt cx="54568" cy="156106"/>
                </a:xfrm>
              </p:grpSpPr>
              <p:sp>
                <p:nvSpPr>
                  <p:cNvPr id="89" name="手繪多邊形: 圖案 88">
                    <a:extLst>
                      <a:ext uri="{FF2B5EF4-FFF2-40B4-BE49-F238E27FC236}">
                        <a16:creationId xmlns:a16="http://schemas.microsoft.com/office/drawing/2014/main" id="{78EFC281-94FE-4FEA-9F31-D89857589DAB}"/>
                      </a:ext>
                    </a:extLst>
                  </p:cNvPr>
                  <p:cNvSpPr/>
                  <p:nvPr/>
                </p:nvSpPr>
                <p:spPr>
                  <a:xfrm>
                    <a:off x="2155523" y="3706519"/>
                    <a:ext cx="54568" cy="6907"/>
                  </a:xfrm>
                  <a:custGeom>
                    <a:avLst/>
                    <a:gdLst>
                      <a:gd name="connsiteX0" fmla="*/ 54568 w 54568"/>
                      <a:gd name="connsiteY0" fmla="*/ 0 h 6907"/>
                      <a:gd name="connsiteX1" fmla="*/ 0 w 54568"/>
                      <a:gd name="connsiteY1" fmla="*/ 0 h 6907"/>
                    </a:gdLst>
                    <a:ahLst/>
                    <a:cxnLst>
                      <a:cxn ang="0">
                        <a:pos x="connsiteX0" y="connsiteY0"/>
                      </a:cxn>
                      <a:cxn ang="0">
                        <a:pos x="connsiteX1" y="connsiteY1"/>
                      </a:cxn>
                    </a:cxnLst>
                    <a:rect l="l" t="t" r="r" b="b"/>
                    <a:pathLst>
                      <a:path w="54568" h="6907">
                        <a:moveTo>
                          <a:pt x="54568" y="0"/>
                        </a:moveTo>
                        <a:lnTo>
                          <a:pt x="0" y="0"/>
                        </a:lnTo>
                      </a:path>
                    </a:pathLst>
                  </a:custGeom>
                  <a:ln w="7509"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90" name="手繪多邊形: 圖案 89">
                    <a:extLst>
                      <a:ext uri="{FF2B5EF4-FFF2-40B4-BE49-F238E27FC236}">
                        <a16:creationId xmlns:a16="http://schemas.microsoft.com/office/drawing/2014/main" id="{005216B3-E198-4A01-B94E-2CF330A75DC9}"/>
                      </a:ext>
                    </a:extLst>
                  </p:cNvPr>
                  <p:cNvSpPr/>
                  <p:nvPr/>
                </p:nvSpPr>
                <p:spPr>
                  <a:xfrm>
                    <a:off x="2155523" y="3756252"/>
                    <a:ext cx="54568" cy="6907"/>
                  </a:xfrm>
                  <a:custGeom>
                    <a:avLst/>
                    <a:gdLst>
                      <a:gd name="connsiteX0" fmla="*/ 54568 w 54568"/>
                      <a:gd name="connsiteY0" fmla="*/ 0 h 6907"/>
                      <a:gd name="connsiteX1" fmla="*/ 0 w 54568"/>
                      <a:gd name="connsiteY1" fmla="*/ 0 h 6907"/>
                    </a:gdLst>
                    <a:ahLst/>
                    <a:cxnLst>
                      <a:cxn ang="0">
                        <a:pos x="connsiteX0" y="connsiteY0"/>
                      </a:cxn>
                      <a:cxn ang="0">
                        <a:pos x="connsiteX1" y="connsiteY1"/>
                      </a:cxn>
                    </a:cxnLst>
                    <a:rect l="l" t="t" r="r" b="b"/>
                    <a:pathLst>
                      <a:path w="54568" h="6907">
                        <a:moveTo>
                          <a:pt x="54568" y="0"/>
                        </a:moveTo>
                        <a:lnTo>
                          <a:pt x="0" y="0"/>
                        </a:lnTo>
                      </a:path>
                    </a:pathLst>
                  </a:custGeom>
                  <a:ln w="7509"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91" name="手繪多邊形: 圖案 90">
                    <a:extLst>
                      <a:ext uri="{FF2B5EF4-FFF2-40B4-BE49-F238E27FC236}">
                        <a16:creationId xmlns:a16="http://schemas.microsoft.com/office/drawing/2014/main" id="{3B2D24B5-C211-4CB1-83DF-A92C97F11508}"/>
                      </a:ext>
                    </a:extLst>
                  </p:cNvPr>
                  <p:cNvSpPr/>
                  <p:nvPr/>
                </p:nvSpPr>
                <p:spPr>
                  <a:xfrm>
                    <a:off x="2155523" y="3805985"/>
                    <a:ext cx="54568" cy="6907"/>
                  </a:xfrm>
                  <a:custGeom>
                    <a:avLst/>
                    <a:gdLst>
                      <a:gd name="connsiteX0" fmla="*/ 54568 w 54568"/>
                      <a:gd name="connsiteY0" fmla="*/ 0 h 6907"/>
                      <a:gd name="connsiteX1" fmla="*/ 0 w 54568"/>
                      <a:gd name="connsiteY1" fmla="*/ 0 h 6907"/>
                    </a:gdLst>
                    <a:ahLst/>
                    <a:cxnLst>
                      <a:cxn ang="0">
                        <a:pos x="connsiteX0" y="connsiteY0"/>
                      </a:cxn>
                      <a:cxn ang="0">
                        <a:pos x="connsiteX1" y="connsiteY1"/>
                      </a:cxn>
                    </a:cxnLst>
                    <a:rect l="l" t="t" r="r" b="b"/>
                    <a:pathLst>
                      <a:path w="54568" h="6907">
                        <a:moveTo>
                          <a:pt x="54568"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92" name="手繪多邊形: 圖案 91">
                    <a:extLst>
                      <a:ext uri="{FF2B5EF4-FFF2-40B4-BE49-F238E27FC236}">
                        <a16:creationId xmlns:a16="http://schemas.microsoft.com/office/drawing/2014/main" id="{187CA048-9D32-4AE7-B284-D36F687C56E3}"/>
                      </a:ext>
                    </a:extLst>
                  </p:cNvPr>
                  <p:cNvSpPr/>
                  <p:nvPr/>
                </p:nvSpPr>
                <p:spPr>
                  <a:xfrm>
                    <a:off x="2155523" y="3855718"/>
                    <a:ext cx="54568" cy="6907"/>
                  </a:xfrm>
                  <a:custGeom>
                    <a:avLst/>
                    <a:gdLst>
                      <a:gd name="connsiteX0" fmla="*/ 54568 w 54568"/>
                      <a:gd name="connsiteY0" fmla="*/ 0 h 6907"/>
                      <a:gd name="connsiteX1" fmla="*/ 0 w 54568"/>
                      <a:gd name="connsiteY1" fmla="*/ 0 h 6907"/>
                    </a:gdLst>
                    <a:ahLst/>
                    <a:cxnLst>
                      <a:cxn ang="0">
                        <a:pos x="connsiteX0" y="connsiteY0"/>
                      </a:cxn>
                      <a:cxn ang="0">
                        <a:pos x="connsiteX1" y="connsiteY1"/>
                      </a:cxn>
                    </a:cxnLst>
                    <a:rect l="l" t="t" r="r" b="b"/>
                    <a:pathLst>
                      <a:path w="54568" h="6907">
                        <a:moveTo>
                          <a:pt x="54568"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sp>
              <p:nvSpPr>
                <p:cNvPr id="93" name="手繪多邊形: 圖案 92">
                  <a:extLst>
                    <a:ext uri="{FF2B5EF4-FFF2-40B4-BE49-F238E27FC236}">
                      <a16:creationId xmlns:a16="http://schemas.microsoft.com/office/drawing/2014/main" id="{4B2157F9-C839-4107-A841-F373DFC14234}"/>
                    </a:ext>
                  </a:extLst>
                </p:cNvPr>
                <p:cNvSpPr/>
                <p:nvPr/>
              </p:nvSpPr>
              <p:spPr>
                <a:xfrm>
                  <a:off x="2230122" y="3649879"/>
                  <a:ext cx="262479" cy="262479"/>
                </a:xfrm>
                <a:custGeom>
                  <a:avLst/>
                  <a:gdLst>
                    <a:gd name="connsiteX0" fmla="*/ 242449 w 262479"/>
                    <a:gd name="connsiteY0" fmla="*/ 0 h 262479"/>
                    <a:gd name="connsiteX1" fmla="*/ 20031 w 262479"/>
                    <a:gd name="connsiteY1" fmla="*/ 0 h 262479"/>
                    <a:gd name="connsiteX2" fmla="*/ 0 w 262479"/>
                    <a:gd name="connsiteY2" fmla="*/ 20031 h 262479"/>
                    <a:gd name="connsiteX3" fmla="*/ 0 w 262479"/>
                    <a:gd name="connsiteY3" fmla="*/ 242449 h 262479"/>
                    <a:gd name="connsiteX4" fmla="*/ 20031 w 262479"/>
                    <a:gd name="connsiteY4" fmla="*/ 262480 h 262479"/>
                    <a:gd name="connsiteX5" fmla="*/ 242449 w 262479"/>
                    <a:gd name="connsiteY5" fmla="*/ 262480 h 262479"/>
                    <a:gd name="connsiteX6" fmla="*/ 262480 w 262479"/>
                    <a:gd name="connsiteY6" fmla="*/ 242449 h 262479"/>
                    <a:gd name="connsiteX7" fmla="*/ 262480 w 262479"/>
                    <a:gd name="connsiteY7" fmla="*/ 20031 h 262479"/>
                    <a:gd name="connsiteX8" fmla="*/ 242449 w 262479"/>
                    <a:gd name="connsiteY8" fmla="*/ 0 h 26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79" h="262479">
                      <a:moveTo>
                        <a:pt x="242449" y="0"/>
                      </a:moveTo>
                      <a:lnTo>
                        <a:pt x="20031" y="0"/>
                      </a:lnTo>
                      <a:cubicBezTo>
                        <a:pt x="8980" y="0"/>
                        <a:pt x="0" y="8980"/>
                        <a:pt x="0" y="20031"/>
                      </a:cubicBezTo>
                      <a:lnTo>
                        <a:pt x="0" y="242449"/>
                      </a:lnTo>
                      <a:cubicBezTo>
                        <a:pt x="0" y="253500"/>
                        <a:pt x="8980" y="262480"/>
                        <a:pt x="20031" y="262480"/>
                      </a:cubicBezTo>
                      <a:lnTo>
                        <a:pt x="242449" y="262480"/>
                      </a:lnTo>
                      <a:cubicBezTo>
                        <a:pt x="253500" y="262480"/>
                        <a:pt x="262480" y="253500"/>
                        <a:pt x="262480" y="242449"/>
                      </a:cubicBezTo>
                      <a:lnTo>
                        <a:pt x="262480" y="20031"/>
                      </a:lnTo>
                      <a:cubicBezTo>
                        <a:pt x="261789" y="8980"/>
                        <a:pt x="252810" y="0"/>
                        <a:pt x="242449" y="0"/>
                      </a:cubicBezTo>
                      <a:close/>
                    </a:path>
                  </a:pathLst>
                </a:custGeom>
                <a:noFill/>
                <a:ln w="10160" cap="flat">
                  <a:solidFill>
                    <a:schemeClr val="bg1"/>
                  </a:solidFill>
                  <a:prstDash val="solid"/>
                  <a:miter/>
                </a:ln>
              </p:spPr>
              <p:txBody>
                <a:bodyPr rtlCol="0" anchor="ctr"/>
                <a:lstStyle/>
                <a:p>
                  <a:endParaRPr lang="zh-TW" altLang="en-US">
                    <a:latin typeface="+mn-lt"/>
                    <a:ea typeface="+mn-ea"/>
                    <a:cs typeface="+mn-ea"/>
                    <a:sym typeface="+mn-lt"/>
                  </a:endParaRPr>
                </a:p>
              </p:txBody>
            </p:sp>
          </p:grpSp>
          <p:sp>
            <p:nvSpPr>
              <p:cNvPr id="97" name="手繪多邊形: 圖案 96">
                <a:extLst>
                  <a:ext uri="{FF2B5EF4-FFF2-40B4-BE49-F238E27FC236}">
                    <a16:creationId xmlns:a16="http://schemas.microsoft.com/office/drawing/2014/main" id="{DC6F07D1-B8C2-4292-96C8-8B9DFF8B8C1A}"/>
                  </a:ext>
                </a:extLst>
              </p:cNvPr>
              <p:cNvSpPr/>
              <p:nvPr/>
            </p:nvSpPr>
            <p:spPr>
              <a:xfrm>
                <a:off x="2309696" y="3688369"/>
                <a:ext cx="107754" cy="118115"/>
              </a:xfrm>
              <a:custGeom>
                <a:avLst/>
                <a:gdLst>
                  <a:gd name="connsiteX0" fmla="*/ 0 w 107754"/>
                  <a:gd name="connsiteY0" fmla="*/ 30392 h 118115"/>
                  <a:gd name="connsiteX1" fmla="*/ 18650 w 107754"/>
                  <a:gd name="connsiteY1" fmla="*/ 2763 h 118115"/>
                  <a:gd name="connsiteX2" fmla="*/ 51115 w 107754"/>
                  <a:gd name="connsiteY2" fmla="*/ 0 h 118115"/>
                  <a:gd name="connsiteX3" fmla="*/ 89796 w 107754"/>
                  <a:gd name="connsiteY3" fmla="*/ 3454 h 118115"/>
                  <a:gd name="connsiteX4" fmla="*/ 107755 w 107754"/>
                  <a:gd name="connsiteY4" fmla="*/ 32465 h 118115"/>
                  <a:gd name="connsiteX5" fmla="*/ 90487 w 107754"/>
                  <a:gd name="connsiteY5" fmla="*/ 59403 h 118115"/>
                  <a:gd name="connsiteX6" fmla="*/ 101538 w 107754"/>
                  <a:gd name="connsiteY6" fmla="*/ 67692 h 118115"/>
                  <a:gd name="connsiteX7" fmla="*/ 107755 w 107754"/>
                  <a:gd name="connsiteY7" fmla="*/ 86342 h 118115"/>
                  <a:gd name="connsiteX8" fmla="*/ 98085 w 107754"/>
                  <a:gd name="connsiteY8" fmla="*/ 109136 h 118115"/>
                  <a:gd name="connsiteX9" fmla="*/ 56640 w 107754"/>
                  <a:gd name="connsiteY9" fmla="*/ 118116 h 118115"/>
                  <a:gd name="connsiteX10" fmla="*/ 34537 w 107754"/>
                  <a:gd name="connsiteY10" fmla="*/ 117425 h 118115"/>
                  <a:gd name="connsiteX11" fmla="*/ 10361 w 107754"/>
                  <a:gd name="connsiteY11" fmla="*/ 109136 h 118115"/>
                  <a:gd name="connsiteX12" fmla="*/ 0 w 107754"/>
                  <a:gd name="connsiteY12" fmla="*/ 86342 h 118115"/>
                  <a:gd name="connsiteX13" fmla="*/ 5526 w 107754"/>
                  <a:gd name="connsiteY13" fmla="*/ 67692 h 118115"/>
                  <a:gd name="connsiteX14" fmla="*/ 16578 w 107754"/>
                  <a:gd name="connsiteY14" fmla="*/ 58713 h 118115"/>
                  <a:gd name="connsiteX15" fmla="*/ 0 w 107754"/>
                  <a:gd name="connsiteY15" fmla="*/ 30392 h 118115"/>
                  <a:gd name="connsiteX16" fmla="*/ 34537 w 107754"/>
                  <a:gd name="connsiteY16" fmla="*/ 20722 h 118115"/>
                  <a:gd name="connsiteX17" fmla="*/ 26248 w 107754"/>
                  <a:gd name="connsiteY17" fmla="*/ 33846 h 118115"/>
                  <a:gd name="connsiteX18" fmla="*/ 34537 w 107754"/>
                  <a:gd name="connsiteY18" fmla="*/ 47661 h 118115"/>
                  <a:gd name="connsiteX19" fmla="*/ 53187 w 107754"/>
                  <a:gd name="connsiteY19" fmla="*/ 49042 h 118115"/>
                  <a:gd name="connsiteX20" fmla="*/ 73218 w 107754"/>
                  <a:gd name="connsiteY20" fmla="*/ 47661 h 118115"/>
                  <a:gd name="connsiteX21" fmla="*/ 80125 w 107754"/>
                  <a:gd name="connsiteY21" fmla="*/ 35228 h 118115"/>
                  <a:gd name="connsiteX22" fmla="*/ 70455 w 107754"/>
                  <a:gd name="connsiteY22" fmla="*/ 21413 h 118115"/>
                  <a:gd name="connsiteX23" fmla="*/ 53877 w 107754"/>
                  <a:gd name="connsiteY23" fmla="*/ 19341 h 118115"/>
                  <a:gd name="connsiteX24" fmla="*/ 34537 w 107754"/>
                  <a:gd name="connsiteY24" fmla="*/ 20722 h 118115"/>
                  <a:gd name="connsiteX25" fmla="*/ 34537 w 107754"/>
                  <a:gd name="connsiteY25" fmla="*/ 69764 h 118115"/>
                  <a:gd name="connsiteX26" fmla="*/ 26939 w 107754"/>
                  <a:gd name="connsiteY26" fmla="*/ 82888 h 118115"/>
                  <a:gd name="connsiteX27" fmla="*/ 35228 w 107754"/>
                  <a:gd name="connsiteY27" fmla="*/ 96703 h 118115"/>
                  <a:gd name="connsiteX28" fmla="*/ 53877 w 107754"/>
                  <a:gd name="connsiteY28" fmla="*/ 98085 h 118115"/>
                  <a:gd name="connsiteX29" fmla="*/ 73909 w 107754"/>
                  <a:gd name="connsiteY29" fmla="*/ 96703 h 118115"/>
                  <a:gd name="connsiteX30" fmla="*/ 80816 w 107754"/>
                  <a:gd name="connsiteY30" fmla="*/ 83579 h 118115"/>
                  <a:gd name="connsiteX31" fmla="*/ 71146 w 107754"/>
                  <a:gd name="connsiteY31" fmla="*/ 69074 h 118115"/>
                  <a:gd name="connsiteX32" fmla="*/ 53877 w 107754"/>
                  <a:gd name="connsiteY32" fmla="*/ 67692 h 118115"/>
                  <a:gd name="connsiteX33" fmla="*/ 34537 w 107754"/>
                  <a:gd name="connsiteY33" fmla="*/ 69764 h 11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754" h="118115">
                    <a:moveTo>
                      <a:pt x="0" y="30392"/>
                    </a:moveTo>
                    <a:cubicBezTo>
                      <a:pt x="0" y="16578"/>
                      <a:pt x="6217" y="7598"/>
                      <a:pt x="18650" y="2763"/>
                    </a:cubicBezTo>
                    <a:cubicBezTo>
                      <a:pt x="24176" y="691"/>
                      <a:pt x="31774" y="0"/>
                      <a:pt x="51115" y="0"/>
                    </a:cubicBezTo>
                    <a:cubicBezTo>
                      <a:pt x="75981" y="0"/>
                      <a:pt x="83579" y="691"/>
                      <a:pt x="89796" y="3454"/>
                    </a:cubicBezTo>
                    <a:cubicBezTo>
                      <a:pt x="100848" y="7598"/>
                      <a:pt x="107755" y="19341"/>
                      <a:pt x="107755" y="32465"/>
                    </a:cubicBezTo>
                    <a:cubicBezTo>
                      <a:pt x="107755" y="44898"/>
                      <a:pt x="102229" y="53877"/>
                      <a:pt x="90487" y="59403"/>
                    </a:cubicBezTo>
                    <a:cubicBezTo>
                      <a:pt x="96703" y="62857"/>
                      <a:pt x="98775" y="64929"/>
                      <a:pt x="101538" y="67692"/>
                    </a:cubicBezTo>
                    <a:cubicBezTo>
                      <a:pt x="104992" y="72527"/>
                      <a:pt x="107755" y="79435"/>
                      <a:pt x="107755" y="86342"/>
                    </a:cubicBezTo>
                    <a:cubicBezTo>
                      <a:pt x="107755" y="94631"/>
                      <a:pt x="104301" y="102920"/>
                      <a:pt x="98085" y="109136"/>
                    </a:cubicBezTo>
                    <a:cubicBezTo>
                      <a:pt x="91868" y="116044"/>
                      <a:pt x="81507" y="118116"/>
                      <a:pt x="56640" y="118116"/>
                    </a:cubicBezTo>
                    <a:cubicBezTo>
                      <a:pt x="51115" y="118116"/>
                      <a:pt x="39372" y="118116"/>
                      <a:pt x="34537" y="117425"/>
                    </a:cubicBezTo>
                    <a:cubicBezTo>
                      <a:pt x="23485" y="117425"/>
                      <a:pt x="15887" y="114662"/>
                      <a:pt x="10361" y="109136"/>
                    </a:cubicBezTo>
                    <a:cubicBezTo>
                      <a:pt x="3454" y="102229"/>
                      <a:pt x="0" y="94631"/>
                      <a:pt x="0" y="86342"/>
                    </a:cubicBezTo>
                    <a:cubicBezTo>
                      <a:pt x="0" y="80125"/>
                      <a:pt x="2072" y="73218"/>
                      <a:pt x="5526" y="67692"/>
                    </a:cubicBezTo>
                    <a:cubicBezTo>
                      <a:pt x="8289" y="64239"/>
                      <a:pt x="10361" y="62166"/>
                      <a:pt x="16578" y="58713"/>
                    </a:cubicBezTo>
                    <a:cubicBezTo>
                      <a:pt x="4144" y="51115"/>
                      <a:pt x="0" y="43516"/>
                      <a:pt x="0" y="30392"/>
                    </a:cubicBezTo>
                    <a:close/>
                    <a:moveTo>
                      <a:pt x="34537" y="20722"/>
                    </a:moveTo>
                    <a:cubicBezTo>
                      <a:pt x="29011" y="22794"/>
                      <a:pt x="26248" y="26939"/>
                      <a:pt x="26248" y="33846"/>
                    </a:cubicBezTo>
                    <a:cubicBezTo>
                      <a:pt x="26248" y="41444"/>
                      <a:pt x="29011" y="45589"/>
                      <a:pt x="34537" y="47661"/>
                    </a:cubicBezTo>
                    <a:cubicBezTo>
                      <a:pt x="36609" y="48352"/>
                      <a:pt x="36609" y="48352"/>
                      <a:pt x="53187" y="49042"/>
                    </a:cubicBezTo>
                    <a:cubicBezTo>
                      <a:pt x="70455" y="48352"/>
                      <a:pt x="70455" y="48352"/>
                      <a:pt x="73218" y="47661"/>
                    </a:cubicBezTo>
                    <a:cubicBezTo>
                      <a:pt x="78053" y="45589"/>
                      <a:pt x="80125" y="41444"/>
                      <a:pt x="80125" y="35228"/>
                    </a:cubicBezTo>
                    <a:cubicBezTo>
                      <a:pt x="80125" y="27629"/>
                      <a:pt x="76672" y="22794"/>
                      <a:pt x="70455" y="21413"/>
                    </a:cubicBezTo>
                    <a:cubicBezTo>
                      <a:pt x="69074" y="20031"/>
                      <a:pt x="60785" y="19341"/>
                      <a:pt x="53877" y="19341"/>
                    </a:cubicBezTo>
                    <a:cubicBezTo>
                      <a:pt x="44207" y="19341"/>
                      <a:pt x="37300" y="20031"/>
                      <a:pt x="34537" y="20722"/>
                    </a:cubicBezTo>
                    <a:close/>
                    <a:moveTo>
                      <a:pt x="34537" y="69764"/>
                    </a:moveTo>
                    <a:cubicBezTo>
                      <a:pt x="29702" y="71837"/>
                      <a:pt x="26939" y="75981"/>
                      <a:pt x="26939" y="82888"/>
                    </a:cubicBezTo>
                    <a:cubicBezTo>
                      <a:pt x="26939" y="90486"/>
                      <a:pt x="29702" y="95322"/>
                      <a:pt x="35228" y="96703"/>
                    </a:cubicBezTo>
                    <a:cubicBezTo>
                      <a:pt x="37300" y="97394"/>
                      <a:pt x="37300" y="97394"/>
                      <a:pt x="53877" y="98085"/>
                    </a:cubicBezTo>
                    <a:cubicBezTo>
                      <a:pt x="71146" y="97394"/>
                      <a:pt x="71146" y="97394"/>
                      <a:pt x="73909" y="96703"/>
                    </a:cubicBezTo>
                    <a:cubicBezTo>
                      <a:pt x="78744" y="94631"/>
                      <a:pt x="80816" y="90486"/>
                      <a:pt x="80816" y="83579"/>
                    </a:cubicBezTo>
                    <a:cubicBezTo>
                      <a:pt x="80816" y="75981"/>
                      <a:pt x="78053" y="71146"/>
                      <a:pt x="71146" y="69074"/>
                    </a:cubicBezTo>
                    <a:cubicBezTo>
                      <a:pt x="69074" y="68383"/>
                      <a:pt x="60785" y="67692"/>
                      <a:pt x="53877" y="67692"/>
                    </a:cubicBezTo>
                    <a:cubicBezTo>
                      <a:pt x="44207" y="67692"/>
                      <a:pt x="37300" y="68383"/>
                      <a:pt x="34537" y="69764"/>
                    </a:cubicBezTo>
                    <a:close/>
                  </a:path>
                </a:pathLst>
              </a:custGeom>
              <a:solidFill>
                <a:schemeClr val="bg1"/>
              </a:solidFill>
              <a:ln w="6826" cap="flat">
                <a:noFill/>
                <a:prstDash val="solid"/>
                <a:miter/>
              </a:ln>
            </p:spPr>
            <p:txBody>
              <a:bodyPr rtlCol="0" anchor="ctr"/>
              <a:lstStyle/>
              <a:p>
                <a:endParaRPr lang="zh-TW" altLang="en-US">
                  <a:latin typeface="+mn-lt"/>
                  <a:ea typeface="+mn-ea"/>
                  <a:cs typeface="+mn-ea"/>
                  <a:sym typeface="+mn-lt"/>
                </a:endParaRPr>
              </a:p>
            </p:txBody>
          </p:sp>
        </p:grpSp>
        <p:grpSp>
          <p:nvGrpSpPr>
            <p:cNvPr id="99" name="圖形 97">
              <a:extLst>
                <a:ext uri="{FF2B5EF4-FFF2-40B4-BE49-F238E27FC236}">
                  <a16:creationId xmlns:a16="http://schemas.microsoft.com/office/drawing/2014/main" id="{CD75B492-1D51-45ED-B5FC-F93109EB80DD}"/>
                </a:ext>
              </a:extLst>
            </p:cNvPr>
            <p:cNvGrpSpPr/>
            <p:nvPr/>
          </p:nvGrpSpPr>
          <p:grpSpPr>
            <a:xfrm>
              <a:off x="444264" y="3685697"/>
              <a:ext cx="643016" cy="253548"/>
              <a:chOff x="2440797" y="4125557"/>
              <a:chExt cx="741200" cy="292263"/>
            </a:xfrm>
            <a:solidFill>
              <a:schemeClr val="bg1"/>
            </a:solidFill>
            <a:effectLst>
              <a:outerShdw blurRad="279400" dist="177800" dir="7980000" algn="t" rotWithShape="0">
                <a:prstClr val="black">
                  <a:alpha val="19000"/>
                </a:prstClr>
              </a:outerShdw>
            </a:effectLst>
          </p:grpSpPr>
          <p:sp>
            <p:nvSpPr>
              <p:cNvPr id="100" name="手繪多邊形: 圖案 99">
                <a:extLst>
                  <a:ext uri="{FF2B5EF4-FFF2-40B4-BE49-F238E27FC236}">
                    <a16:creationId xmlns:a16="http://schemas.microsoft.com/office/drawing/2014/main" id="{58BAA804-4334-425A-BFC8-63CDC9F6770B}"/>
                  </a:ext>
                </a:extLst>
              </p:cNvPr>
              <p:cNvSpPr/>
              <p:nvPr/>
            </p:nvSpPr>
            <p:spPr>
              <a:xfrm>
                <a:off x="2440797" y="4125557"/>
                <a:ext cx="292263" cy="292263"/>
              </a:xfrm>
              <a:custGeom>
                <a:avLst/>
                <a:gdLst>
                  <a:gd name="connsiteX0" fmla="*/ 132661 w 292263"/>
                  <a:gd name="connsiteY0" fmla="*/ 145400 h 292263"/>
                  <a:gd name="connsiteX1" fmla="*/ 158578 w 292263"/>
                  <a:gd name="connsiteY1" fmla="*/ 145400 h 292263"/>
                  <a:gd name="connsiteX2" fmla="*/ 158578 w 292263"/>
                  <a:gd name="connsiteY2" fmla="*/ 118897 h 292263"/>
                  <a:gd name="connsiteX3" fmla="*/ 132661 w 292263"/>
                  <a:gd name="connsiteY3" fmla="*/ 118897 h 292263"/>
                  <a:gd name="connsiteX4" fmla="*/ 132661 w 292263"/>
                  <a:gd name="connsiteY4" fmla="*/ 145400 h 292263"/>
                  <a:gd name="connsiteX5" fmla="*/ 207191 w 292263"/>
                  <a:gd name="connsiteY5" fmla="*/ 169706 h 292263"/>
                  <a:gd name="connsiteX6" fmla="*/ 182884 w 292263"/>
                  <a:gd name="connsiteY6" fmla="*/ 169706 h 292263"/>
                  <a:gd name="connsiteX7" fmla="*/ 182884 w 292263"/>
                  <a:gd name="connsiteY7" fmla="*/ 194012 h 292263"/>
                  <a:gd name="connsiteX8" fmla="*/ 207191 w 292263"/>
                  <a:gd name="connsiteY8" fmla="*/ 218319 h 292263"/>
                  <a:gd name="connsiteX9" fmla="*/ 231497 w 292263"/>
                  <a:gd name="connsiteY9" fmla="*/ 194012 h 292263"/>
                  <a:gd name="connsiteX10" fmla="*/ 207191 w 292263"/>
                  <a:gd name="connsiteY10" fmla="*/ 169706 h 292263"/>
                  <a:gd name="connsiteX11" fmla="*/ 59888 w 292263"/>
                  <a:gd name="connsiteY11" fmla="*/ 194012 h 292263"/>
                  <a:gd name="connsiteX12" fmla="*/ 84194 w 292263"/>
                  <a:gd name="connsiteY12" fmla="*/ 218319 h 292263"/>
                  <a:gd name="connsiteX13" fmla="*/ 108501 w 292263"/>
                  <a:gd name="connsiteY13" fmla="*/ 194012 h 292263"/>
                  <a:gd name="connsiteX14" fmla="*/ 108501 w 292263"/>
                  <a:gd name="connsiteY14" fmla="*/ 169706 h 292263"/>
                  <a:gd name="connsiteX15" fmla="*/ 84194 w 292263"/>
                  <a:gd name="connsiteY15" fmla="*/ 169706 h 292263"/>
                  <a:gd name="connsiteX16" fmla="*/ 59888 w 292263"/>
                  <a:gd name="connsiteY16" fmla="*/ 194012 h 292263"/>
                  <a:gd name="connsiteX17" fmla="*/ 146132 w 292263"/>
                  <a:gd name="connsiteY17" fmla="*/ 0 h 292263"/>
                  <a:gd name="connsiteX18" fmla="*/ 0 w 292263"/>
                  <a:gd name="connsiteY18" fmla="*/ 146132 h 292263"/>
                  <a:gd name="connsiteX19" fmla="*/ 146132 w 292263"/>
                  <a:gd name="connsiteY19" fmla="*/ 292263 h 292263"/>
                  <a:gd name="connsiteX20" fmla="*/ 292263 w 292263"/>
                  <a:gd name="connsiteY20" fmla="*/ 146132 h 292263"/>
                  <a:gd name="connsiteX21" fmla="*/ 146132 w 292263"/>
                  <a:gd name="connsiteY21" fmla="*/ 0 h 292263"/>
                  <a:gd name="connsiteX22" fmla="*/ 207191 w 292263"/>
                  <a:gd name="connsiteY22" fmla="*/ 242479 h 292263"/>
                  <a:gd name="connsiteX23" fmla="*/ 158724 w 292263"/>
                  <a:gd name="connsiteY23" fmla="*/ 193866 h 292263"/>
                  <a:gd name="connsiteX24" fmla="*/ 158724 w 292263"/>
                  <a:gd name="connsiteY24" fmla="*/ 169560 h 292263"/>
                  <a:gd name="connsiteX25" fmla="*/ 132661 w 292263"/>
                  <a:gd name="connsiteY25" fmla="*/ 169560 h 292263"/>
                  <a:gd name="connsiteX26" fmla="*/ 132661 w 292263"/>
                  <a:gd name="connsiteY26" fmla="*/ 193866 h 292263"/>
                  <a:gd name="connsiteX27" fmla="*/ 84194 w 292263"/>
                  <a:gd name="connsiteY27" fmla="*/ 242479 h 292263"/>
                  <a:gd name="connsiteX28" fmla="*/ 35728 w 292263"/>
                  <a:gd name="connsiteY28" fmla="*/ 193866 h 292263"/>
                  <a:gd name="connsiteX29" fmla="*/ 84194 w 292263"/>
                  <a:gd name="connsiteY29" fmla="*/ 145253 h 292263"/>
                  <a:gd name="connsiteX30" fmla="*/ 108354 w 292263"/>
                  <a:gd name="connsiteY30" fmla="*/ 145253 h 292263"/>
                  <a:gd name="connsiteX31" fmla="*/ 108354 w 292263"/>
                  <a:gd name="connsiteY31" fmla="*/ 118897 h 292263"/>
                  <a:gd name="connsiteX32" fmla="*/ 42902 w 292263"/>
                  <a:gd name="connsiteY32" fmla="*/ 118897 h 292263"/>
                  <a:gd name="connsiteX33" fmla="*/ 42902 w 292263"/>
                  <a:gd name="connsiteY33" fmla="*/ 92247 h 292263"/>
                  <a:gd name="connsiteX34" fmla="*/ 108354 w 292263"/>
                  <a:gd name="connsiteY34" fmla="*/ 92247 h 292263"/>
                  <a:gd name="connsiteX35" fmla="*/ 108354 w 292263"/>
                  <a:gd name="connsiteY35" fmla="*/ 32946 h 292263"/>
                  <a:gd name="connsiteX36" fmla="*/ 132661 w 292263"/>
                  <a:gd name="connsiteY36" fmla="*/ 32946 h 292263"/>
                  <a:gd name="connsiteX37" fmla="*/ 132661 w 292263"/>
                  <a:gd name="connsiteY37" fmla="*/ 92247 h 292263"/>
                  <a:gd name="connsiteX38" fmla="*/ 158578 w 292263"/>
                  <a:gd name="connsiteY38" fmla="*/ 92247 h 292263"/>
                  <a:gd name="connsiteX39" fmla="*/ 158578 w 292263"/>
                  <a:gd name="connsiteY39" fmla="*/ 32946 h 292263"/>
                  <a:gd name="connsiteX40" fmla="*/ 182884 w 292263"/>
                  <a:gd name="connsiteY40" fmla="*/ 32946 h 292263"/>
                  <a:gd name="connsiteX41" fmla="*/ 182884 w 292263"/>
                  <a:gd name="connsiteY41" fmla="*/ 92247 h 292263"/>
                  <a:gd name="connsiteX42" fmla="*/ 186838 w 292263"/>
                  <a:gd name="connsiteY42" fmla="*/ 92247 h 292263"/>
                  <a:gd name="connsiteX43" fmla="*/ 248922 w 292263"/>
                  <a:gd name="connsiteY43" fmla="*/ 92247 h 292263"/>
                  <a:gd name="connsiteX44" fmla="*/ 248922 w 292263"/>
                  <a:gd name="connsiteY44" fmla="*/ 118750 h 292263"/>
                  <a:gd name="connsiteX45" fmla="*/ 186838 w 292263"/>
                  <a:gd name="connsiteY45" fmla="*/ 118750 h 292263"/>
                  <a:gd name="connsiteX46" fmla="*/ 182884 w 292263"/>
                  <a:gd name="connsiteY46" fmla="*/ 118750 h 292263"/>
                  <a:gd name="connsiteX47" fmla="*/ 182884 w 292263"/>
                  <a:gd name="connsiteY47" fmla="*/ 145253 h 292263"/>
                  <a:gd name="connsiteX48" fmla="*/ 207191 w 292263"/>
                  <a:gd name="connsiteY48" fmla="*/ 145253 h 292263"/>
                  <a:gd name="connsiteX49" fmla="*/ 255657 w 292263"/>
                  <a:gd name="connsiteY49" fmla="*/ 193866 h 292263"/>
                  <a:gd name="connsiteX50" fmla="*/ 207191 w 292263"/>
                  <a:gd name="connsiteY50" fmla="*/ 242479 h 2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2263" h="292263">
                    <a:moveTo>
                      <a:pt x="132661" y="145400"/>
                    </a:moveTo>
                    <a:lnTo>
                      <a:pt x="158578" y="145400"/>
                    </a:lnTo>
                    <a:lnTo>
                      <a:pt x="158578" y="118897"/>
                    </a:lnTo>
                    <a:lnTo>
                      <a:pt x="132661" y="118897"/>
                    </a:lnTo>
                    <a:lnTo>
                      <a:pt x="132661" y="145400"/>
                    </a:lnTo>
                    <a:close/>
                    <a:moveTo>
                      <a:pt x="207191" y="169706"/>
                    </a:moveTo>
                    <a:lnTo>
                      <a:pt x="182884" y="169706"/>
                    </a:lnTo>
                    <a:lnTo>
                      <a:pt x="182884" y="194012"/>
                    </a:lnTo>
                    <a:cubicBezTo>
                      <a:pt x="182884" y="207484"/>
                      <a:pt x="193720" y="218319"/>
                      <a:pt x="207191" y="218319"/>
                    </a:cubicBezTo>
                    <a:cubicBezTo>
                      <a:pt x="220515" y="218319"/>
                      <a:pt x="231497" y="207484"/>
                      <a:pt x="231497" y="194012"/>
                    </a:cubicBezTo>
                    <a:cubicBezTo>
                      <a:pt x="231351" y="180541"/>
                      <a:pt x="220515" y="169706"/>
                      <a:pt x="207191" y="169706"/>
                    </a:cubicBezTo>
                    <a:moveTo>
                      <a:pt x="59888" y="194012"/>
                    </a:moveTo>
                    <a:cubicBezTo>
                      <a:pt x="59888" y="207484"/>
                      <a:pt x="70723" y="218319"/>
                      <a:pt x="84194" y="218319"/>
                    </a:cubicBezTo>
                    <a:cubicBezTo>
                      <a:pt x="97519" y="218319"/>
                      <a:pt x="108501" y="207484"/>
                      <a:pt x="108501" y="194012"/>
                    </a:cubicBezTo>
                    <a:lnTo>
                      <a:pt x="108501" y="169706"/>
                    </a:lnTo>
                    <a:lnTo>
                      <a:pt x="84194" y="169706"/>
                    </a:lnTo>
                    <a:cubicBezTo>
                      <a:pt x="70723" y="169706"/>
                      <a:pt x="59888" y="180541"/>
                      <a:pt x="59888" y="194012"/>
                    </a:cubicBezTo>
                    <a:moveTo>
                      <a:pt x="146132" y="0"/>
                    </a:moveTo>
                    <a:cubicBezTo>
                      <a:pt x="65452" y="0"/>
                      <a:pt x="0" y="65452"/>
                      <a:pt x="0" y="146132"/>
                    </a:cubicBezTo>
                    <a:cubicBezTo>
                      <a:pt x="0" y="226812"/>
                      <a:pt x="65452" y="292263"/>
                      <a:pt x="146132" y="292263"/>
                    </a:cubicBezTo>
                    <a:cubicBezTo>
                      <a:pt x="226812" y="292263"/>
                      <a:pt x="292263" y="226812"/>
                      <a:pt x="292263" y="146132"/>
                    </a:cubicBezTo>
                    <a:cubicBezTo>
                      <a:pt x="292263" y="65452"/>
                      <a:pt x="226958" y="0"/>
                      <a:pt x="146132" y="0"/>
                    </a:cubicBezTo>
                    <a:moveTo>
                      <a:pt x="207191" y="242479"/>
                    </a:moveTo>
                    <a:cubicBezTo>
                      <a:pt x="180395" y="242479"/>
                      <a:pt x="158724" y="220662"/>
                      <a:pt x="158724" y="193866"/>
                    </a:cubicBezTo>
                    <a:lnTo>
                      <a:pt x="158724" y="169560"/>
                    </a:lnTo>
                    <a:lnTo>
                      <a:pt x="132661" y="169560"/>
                    </a:lnTo>
                    <a:lnTo>
                      <a:pt x="132661" y="193866"/>
                    </a:lnTo>
                    <a:cubicBezTo>
                      <a:pt x="132661" y="220662"/>
                      <a:pt x="110990" y="242479"/>
                      <a:pt x="84194" y="242479"/>
                    </a:cubicBezTo>
                    <a:cubicBezTo>
                      <a:pt x="57398" y="242479"/>
                      <a:pt x="35728" y="220662"/>
                      <a:pt x="35728" y="193866"/>
                    </a:cubicBezTo>
                    <a:cubicBezTo>
                      <a:pt x="35728" y="167070"/>
                      <a:pt x="57398" y="145253"/>
                      <a:pt x="84194" y="145253"/>
                    </a:cubicBezTo>
                    <a:lnTo>
                      <a:pt x="108354" y="145253"/>
                    </a:lnTo>
                    <a:lnTo>
                      <a:pt x="108354" y="118897"/>
                    </a:lnTo>
                    <a:lnTo>
                      <a:pt x="42902" y="118897"/>
                    </a:lnTo>
                    <a:lnTo>
                      <a:pt x="42902" y="92247"/>
                    </a:lnTo>
                    <a:lnTo>
                      <a:pt x="108354" y="92247"/>
                    </a:lnTo>
                    <a:lnTo>
                      <a:pt x="108354" y="32946"/>
                    </a:lnTo>
                    <a:lnTo>
                      <a:pt x="132661" y="32946"/>
                    </a:lnTo>
                    <a:lnTo>
                      <a:pt x="132661" y="92247"/>
                    </a:lnTo>
                    <a:lnTo>
                      <a:pt x="158578" y="92247"/>
                    </a:lnTo>
                    <a:lnTo>
                      <a:pt x="158578" y="32946"/>
                    </a:lnTo>
                    <a:lnTo>
                      <a:pt x="182884" y="32946"/>
                    </a:lnTo>
                    <a:lnTo>
                      <a:pt x="182884" y="92247"/>
                    </a:lnTo>
                    <a:lnTo>
                      <a:pt x="186838" y="92247"/>
                    </a:lnTo>
                    <a:lnTo>
                      <a:pt x="248922" y="92247"/>
                    </a:lnTo>
                    <a:lnTo>
                      <a:pt x="248922" y="118750"/>
                    </a:lnTo>
                    <a:lnTo>
                      <a:pt x="186838" y="118750"/>
                    </a:lnTo>
                    <a:lnTo>
                      <a:pt x="182884" y="118750"/>
                    </a:lnTo>
                    <a:lnTo>
                      <a:pt x="182884" y="145253"/>
                    </a:lnTo>
                    <a:lnTo>
                      <a:pt x="207191" y="145253"/>
                    </a:lnTo>
                    <a:cubicBezTo>
                      <a:pt x="233986" y="145253"/>
                      <a:pt x="255657" y="166924"/>
                      <a:pt x="255657" y="193866"/>
                    </a:cubicBezTo>
                    <a:cubicBezTo>
                      <a:pt x="255657" y="220808"/>
                      <a:pt x="233986" y="242479"/>
                      <a:pt x="207191" y="242479"/>
                    </a:cubicBezTo>
                  </a:path>
                </a:pathLst>
              </a:custGeom>
              <a:grpFill/>
              <a:ln w="1449" cap="flat">
                <a:noFill/>
                <a:prstDash val="solid"/>
                <a:miter/>
              </a:ln>
            </p:spPr>
            <p:txBody>
              <a:bodyPr rtlCol="0" anchor="ctr"/>
              <a:lstStyle/>
              <a:p>
                <a:endParaRPr lang="zh-TW" altLang="en-US">
                  <a:latin typeface="+mn-lt"/>
                  <a:ea typeface="+mn-ea"/>
                  <a:cs typeface="+mn-ea"/>
                  <a:sym typeface="+mn-lt"/>
                </a:endParaRPr>
              </a:p>
            </p:txBody>
          </p:sp>
          <p:sp>
            <p:nvSpPr>
              <p:cNvPr id="101" name="手繪多邊形: 圖案 100">
                <a:extLst>
                  <a:ext uri="{FF2B5EF4-FFF2-40B4-BE49-F238E27FC236}">
                    <a16:creationId xmlns:a16="http://schemas.microsoft.com/office/drawing/2014/main" id="{735B079E-DD08-4ADB-8774-E94C4064DC51}"/>
                  </a:ext>
                </a:extLst>
              </p:cNvPr>
              <p:cNvSpPr/>
              <p:nvPr/>
            </p:nvSpPr>
            <p:spPr>
              <a:xfrm>
                <a:off x="2804808" y="4185737"/>
                <a:ext cx="377189" cy="176587"/>
              </a:xfrm>
              <a:custGeom>
                <a:avLst/>
                <a:gdLst>
                  <a:gd name="connsiteX0" fmla="*/ 126218 w 377189"/>
                  <a:gd name="connsiteY0" fmla="*/ 0 h 176587"/>
                  <a:gd name="connsiteX1" fmla="*/ 98251 w 377189"/>
                  <a:gd name="connsiteY1" fmla="*/ 0 h 176587"/>
                  <a:gd name="connsiteX2" fmla="*/ 98251 w 377189"/>
                  <a:gd name="connsiteY2" fmla="*/ 174099 h 176587"/>
                  <a:gd name="connsiteX3" fmla="*/ 165460 w 377189"/>
                  <a:gd name="connsiteY3" fmla="*/ 174099 h 176587"/>
                  <a:gd name="connsiteX4" fmla="*/ 177174 w 377189"/>
                  <a:gd name="connsiteY4" fmla="*/ 153014 h 176587"/>
                  <a:gd name="connsiteX5" fmla="*/ 126218 w 377189"/>
                  <a:gd name="connsiteY5" fmla="*/ 153014 h 176587"/>
                  <a:gd name="connsiteX6" fmla="*/ 126218 w 377189"/>
                  <a:gd name="connsiteY6" fmla="*/ 0 h 176587"/>
                  <a:gd name="connsiteX7" fmla="*/ 42610 w 377189"/>
                  <a:gd name="connsiteY7" fmla="*/ 72919 h 176587"/>
                  <a:gd name="connsiteX8" fmla="*/ 18449 w 377189"/>
                  <a:gd name="connsiteY8" fmla="*/ 72919 h 176587"/>
                  <a:gd name="connsiteX9" fmla="*/ 2782 w 377189"/>
                  <a:gd name="connsiteY9" fmla="*/ 137346 h 176587"/>
                  <a:gd name="connsiteX10" fmla="*/ 26942 w 377189"/>
                  <a:gd name="connsiteY10" fmla="*/ 137346 h 176587"/>
                  <a:gd name="connsiteX11" fmla="*/ 42610 w 377189"/>
                  <a:gd name="connsiteY11" fmla="*/ 72919 h 176587"/>
                  <a:gd name="connsiteX12" fmla="*/ 42610 w 377189"/>
                  <a:gd name="connsiteY12" fmla="*/ 62816 h 176587"/>
                  <a:gd name="connsiteX13" fmla="*/ 26942 w 377189"/>
                  <a:gd name="connsiteY13" fmla="*/ 11860 h 176587"/>
                  <a:gd name="connsiteX14" fmla="*/ 2782 w 377189"/>
                  <a:gd name="connsiteY14" fmla="*/ 11860 h 176587"/>
                  <a:gd name="connsiteX15" fmla="*/ 18449 w 377189"/>
                  <a:gd name="connsiteY15" fmla="*/ 62816 h 176587"/>
                  <a:gd name="connsiteX16" fmla="*/ 42610 w 377189"/>
                  <a:gd name="connsiteY16" fmla="*/ 62816 h 176587"/>
                  <a:gd name="connsiteX17" fmla="*/ 172488 w 377189"/>
                  <a:gd name="connsiteY17" fmla="*/ 11860 h 176587"/>
                  <a:gd name="connsiteX18" fmla="*/ 148474 w 377189"/>
                  <a:gd name="connsiteY18" fmla="*/ 11860 h 176587"/>
                  <a:gd name="connsiteX19" fmla="*/ 132807 w 377189"/>
                  <a:gd name="connsiteY19" fmla="*/ 62816 h 176587"/>
                  <a:gd name="connsiteX20" fmla="*/ 156967 w 377189"/>
                  <a:gd name="connsiteY20" fmla="*/ 62816 h 176587"/>
                  <a:gd name="connsiteX21" fmla="*/ 172488 w 377189"/>
                  <a:gd name="connsiteY21" fmla="*/ 11860 h 176587"/>
                  <a:gd name="connsiteX22" fmla="*/ 50956 w 377189"/>
                  <a:gd name="connsiteY22" fmla="*/ 133393 h 176587"/>
                  <a:gd name="connsiteX23" fmla="*/ 0 w 377189"/>
                  <a:gd name="connsiteY23" fmla="*/ 176588 h 176587"/>
                  <a:gd name="connsiteX24" fmla="*/ 43781 w 377189"/>
                  <a:gd name="connsiteY24" fmla="*/ 176588 h 176587"/>
                  <a:gd name="connsiteX25" fmla="*/ 79069 w 377189"/>
                  <a:gd name="connsiteY25" fmla="*/ 145253 h 176587"/>
                  <a:gd name="connsiteX26" fmla="*/ 79069 w 377189"/>
                  <a:gd name="connsiteY26" fmla="*/ 0 h 176587"/>
                  <a:gd name="connsiteX27" fmla="*/ 51102 w 377189"/>
                  <a:gd name="connsiteY27" fmla="*/ 0 h 176587"/>
                  <a:gd name="connsiteX28" fmla="*/ 51102 w 377189"/>
                  <a:gd name="connsiteY28" fmla="*/ 133393 h 176587"/>
                  <a:gd name="connsiteX29" fmla="*/ 132807 w 377189"/>
                  <a:gd name="connsiteY29" fmla="*/ 72919 h 176587"/>
                  <a:gd name="connsiteX30" fmla="*/ 148474 w 377189"/>
                  <a:gd name="connsiteY30" fmla="*/ 137346 h 176587"/>
                  <a:gd name="connsiteX31" fmla="*/ 172634 w 377189"/>
                  <a:gd name="connsiteY31" fmla="*/ 137346 h 176587"/>
                  <a:gd name="connsiteX32" fmla="*/ 156967 w 377189"/>
                  <a:gd name="connsiteY32" fmla="*/ 72919 h 176587"/>
                  <a:gd name="connsiteX33" fmla="*/ 132807 w 377189"/>
                  <a:gd name="connsiteY33" fmla="*/ 72919 h 176587"/>
                  <a:gd name="connsiteX34" fmla="*/ 200162 w 377189"/>
                  <a:gd name="connsiteY34" fmla="*/ 168827 h 176587"/>
                  <a:gd name="connsiteX35" fmla="*/ 228129 w 377189"/>
                  <a:gd name="connsiteY35" fmla="*/ 168827 h 176587"/>
                  <a:gd name="connsiteX36" fmla="*/ 236036 w 377189"/>
                  <a:gd name="connsiteY36" fmla="*/ 82583 h 176587"/>
                  <a:gd name="connsiteX37" fmla="*/ 211876 w 377189"/>
                  <a:gd name="connsiteY37" fmla="*/ 82583 h 176587"/>
                  <a:gd name="connsiteX38" fmla="*/ 200162 w 377189"/>
                  <a:gd name="connsiteY38" fmla="*/ 168827 h 176587"/>
                  <a:gd name="connsiteX39" fmla="*/ 275278 w 377189"/>
                  <a:gd name="connsiteY39" fmla="*/ 74530 h 176587"/>
                  <a:gd name="connsiteX40" fmla="*/ 247311 w 377189"/>
                  <a:gd name="connsiteY40" fmla="*/ 74530 h 176587"/>
                  <a:gd name="connsiteX41" fmla="*/ 247311 w 377189"/>
                  <a:gd name="connsiteY41" fmla="*/ 176588 h 176587"/>
                  <a:gd name="connsiteX42" fmla="*/ 325795 w 377189"/>
                  <a:gd name="connsiteY42" fmla="*/ 176588 h 176587"/>
                  <a:gd name="connsiteX43" fmla="*/ 337509 w 377189"/>
                  <a:gd name="connsiteY43" fmla="*/ 157846 h 176587"/>
                  <a:gd name="connsiteX44" fmla="*/ 275278 w 377189"/>
                  <a:gd name="connsiteY44" fmla="*/ 157846 h 176587"/>
                  <a:gd name="connsiteX45" fmla="*/ 275278 w 377189"/>
                  <a:gd name="connsiteY45" fmla="*/ 74530 h 176587"/>
                  <a:gd name="connsiteX46" fmla="*/ 359619 w 377189"/>
                  <a:gd name="connsiteY46" fmla="*/ 79509 h 176587"/>
                  <a:gd name="connsiteX47" fmla="*/ 333555 w 377189"/>
                  <a:gd name="connsiteY47" fmla="*/ 78484 h 176587"/>
                  <a:gd name="connsiteX48" fmla="*/ 349222 w 377189"/>
                  <a:gd name="connsiteY48" fmla="*/ 168681 h 176587"/>
                  <a:gd name="connsiteX49" fmla="*/ 377190 w 377189"/>
                  <a:gd name="connsiteY49" fmla="*/ 168681 h 176587"/>
                  <a:gd name="connsiteX50" fmla="*/ 359619 w 377189"/>
                  <a:gd name="connsiteY50" fmla="*/ 79509 h 176587"/>
                  <a:gd name="connsiteX51" fmla="*/ 286553 w 377189"/>
                  <a:gd name="connsiteY51" fmla="*/ 62816 h 176587"/>
                  <a:gd name="connsiteX52" fmla="*/ 298267 w 377189"/>
                  <a:gd name="connsiteY52" fmla="*/ 141300 h 176587"/>
                  <a:gd name="connsiteX53" fmla="*/ 326234 w 377189"/>
                  <a:gd name="connsiteY53" fmla="*/ 141300 h 176587"/>
                  <a:gd name="connsiteX54" fmla="*/ 314520 w 377189"/>
                  <a:gd name="connsiteY54" fmla="*/ 62816 h 176587"/>
                  <a:gd name="connsiteX55" fmla="*/ 286553 w 377189"/>
                  <a:gd name="connsiteY55" fmla="*/ 62816 h 176587"/>
                  <a:gd name="connsiteX56" fmla="*/ 266346 w 377189"/>
                  <a:gd name="connsiteY56" fmla="*/ 54470 h 176587"/>
                  <a:gd name="connsiteX57" fmla="*/ 266346 w 377189"/>
                  <a:gd name="connsiteY57" fmla="*/ 34117 h 176587"/>
                  <a:gd name="connsiteX58" fmla="*/ 314959 w 377189"/>
                  <a:gd name="connsiteY58" fmla="*/ 34117 h 176587"/>
                  <a:gd name="connsiteX59" fmla="*/ 314959 w 377189"/>
                  <a:gd name="connsiteY59" fmla="*/ 54470 h 176587"/>
                  <a:gd name="connsiteX60" fmla="*/ 342926 w 377189"/>
                  <a:gd name="connsiteY60" fmla="*/ 54470 h 176587"/>
                  <a:gd name="connsiteX61" fmla="*/ 342926 w 377189"/>
                  <a:gd name="connsiteY61" fmla="*/ 34117 h 176587"/>
                  <a:gd name="connsiteX62" fmla="*/ 376750 w 377189"/>
                  <a:gd name="connsiteY62" fmla="*/ 34117 h 176587"/>
                  <a:gd name="connsiteX63" fmla="*/ 376750 w 377189"/>
                  <a:gd name="connsiteY63" fmla="*/ 15082 h 176587"/>
                  <a:gd name="connsiteX64" fmla="*/ 342926 w 377189"/>
                  <a:gd name="connsiteY64" fmla="*/ 15082 h 176587"/>
                  <a:gd name="connsiteX65" fmla="*/ 342926 w 377189"/>
                  <a:gd name="connsiteY65" fmla="*/ 0 h 176587"/>
                  <a:gd name="connsiteX66" fmla="*/ 314959 w 377189"/>
                  <a:gd name="connsiteY66" fmla="*/ 0 h 176587"/>
                  <a:gd name="connsiteX67" fmla="*/ 314959 w 377189"/>
                  <a:gd name="connsiteY67" fmla="*/ 15082 h 176587"/>
                  <a:gd name="connsiteX68" fmla="*/ 266346 w 377189"/>
                  <a:gd name="connsiteY68" fmla="*/ 15082 h 176587"/>
                  <a:gd name="connsiteX69" fmla="*/ 266346 w 377189"/>
                  <a:gd name="connsiteY69" fmla="*/ 0 h 176587"/>
                  <a:gd name="connsiteX70" fmla="*/ 240722 w 377189"/>
                  <a:gd name="connsiteY70" fmla="*/ 0 h 176587"/>
                  <a:gd name="connsiteX71" fmla="*/ 240722 w 377189"/>
                  <a:gd name="connsiteY71" fmla="*/ 15082 h 176587"/>
                  <a:gd name="connsiteX72" fmla="*/ 204116 w 377189"/>
                  <a:gd name="connsiteY72" fmla="*/ 15082 h 176587"/>
                  <a:gd name="connsiteX73" fmla="*/ 204116 w 377189"/>
                  <a:gd name="connsiteY73" fmla="*/ 34117 h 176587"/>
                  <a:gd name="connsiteX74" fmla="*/ 240868 w 377189"/>
                  <a:gd name="connsiteY74" fmla="*/ 34117 h 176587"/>
                  <a:gd name="connsiteX75" fmla="*/ 240868 w 377189"/>
                  <a:gd name="connsiteY75" fmla="*/ 54470 h 176587"/>
                  <a:gd name="connsiteX76" fmla="*/ 266346 w 377189"/>
                  <a:gd name="connsiteY76" fmla="*/ 54470 h 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77189" h="176587">
                    <a:moveTo>
                      <a:pt x="126218" y="0"/>
                    </a:moveTo>
                    <a:lnTo>
                      <a:pt x="98251" y="0"/>
                    </a:lnTo>
                    <a:lnTo>
                      <a:pt x="98251" y="174099"/>
                    </a:lnTo>
                    <a:lnTo>
                      <a:pt x="165460" y="174099"/>
                    </a:lnTo>
                    <a:lnTo>
                      <a:pt x="177174" y="153014"/>
                    </a:lnTo>
                    <a:lnTo>
                      <a:pt x="126218" y="153014"/>
                    </a:lnTo>
                    <a:lnTo>
                      <a:pt x="126218" y="0"/>
                    </a:lnTo>
                    <a:close/>
                    <a:moveTo>
                      <a:pt x="42610" y="72919"/>
                    </a:moveTo>
                    <a:lnTo>
                      <a:pt x="18449" y="72919"/>
                    </a:lnTo>
                    <a:lnTo>
                      <a:pt x="2782" y="137346"/>
                    </a:lnTo>
                    <a:lnTo>
                      <a:pt x="26942" y="137346"/>
                    </a:lnTo>
                    <a:lnTo>
                      <a:pt x="42610" y="72919"/>
                    </a:lnTo>
                    <a:close/>
                    <a:moveTo>
                      <a:pt x="42610" y="62816"/>
                    </a:moveTo>
                    <a:lnTo>
                      <a:pt x="26942" y="11860"/>
                    </a:lnTo>
                    <a:lnTo>
                      <a:pt x="2782" y="11860"/>
                    </a:lnTo>
                    <a:lnTo>
                      <a:pt x="18449" y="62816"/>
                    </a:lnTo>
                    <a:lnTo>
                      <a:pt x="42610" y="62816"/>
                    </a:lnTo>
                    <a:close/>
                    <a:moveTo>
                      <a:pt x="172488" y="11860"/>
                    </a:moveTo>
                    <a:lnTo>
                      <a:pt x="148474" y="11860"/>
                    </a:lnTo>
                    <a:lnTo>
                      <a:pt x="132807" y="62816"/>
                    </a:lnTo>
                    <a:lnTo>
                      <a:pt x="156967" y="62816"/>
                    </a:lnTo>
                    <a:lnTo>
                      <a:pt x="172488" y="11860"/>
                    </a:lnTo>
                    <a:close/>
                    <a:moveTo>
                      <a:pt x="50956" y="133393"/>
                    </a:moveTo>
                    <a:lnTo>
                      <a:pt x="0" y="176588"/>
                    </a:lnTo>
                    <a:lnTo>
                      <a:pt x="43781" y="176588"/>
                    </a:lnTo>
                    <a:lnTo>
                      <a:pt x="79069" y="145253"/>
                    </a:lnTo>
                    <a:lnTo>
                      <a:pt x="79069" y="0"/>
                    </a:lnTo>
                    <a:lnTo>
                      <a:pt x="51102" y="0"/>
                    </a:lnTo>
                    <a:lnTo>
                      <a:pt x="51102" y="133393"/>
                    </a:lnTo>
                    <a:close/>
                    <a:moveTo>
                      <a:pt x="132807" y="72919"/>
                    </a:moveTo>
                    <a:lnTo>
                      <a:pt x="148474" y="137346"/>
                    </a:lnTo>
                    <a:lnTo>
                      <a:pt x="172634" y="137346"/>
                    </a:lnTo>
                    <a:lnTo>
                      <a:pt x="156967" y="72919"/>
                    </a:lnTo>
                    <a:lnTo>
                      <a:pt x="132807" y="72919"/>
                    </a:lnTo>
                    <a:close/>
                    <a:moveTo>
                      <a:pt x="200162" y="168827"/>
                    </a:moveTo>
                    <a:lnTo>
                      <a:pt x="228129" y="168827"/>
                    </a:lnTo>
                    <a:lnTo>
                      <a:pt x="236036" y="82583"/>
                    </a:lnTo>
                    <a:lnTo>
                      <a:pt x="211876" y="82583"/>
                    </a:lnTo>
                    <a:lnTo>
                      <a:pt x="200162" y="168827"/>
                    </a:lnTo>
                    <a:close/>
                    <a:moveTo>
                      <a:pt x="275278" y="74530"/>
                    </a:moveTo>
                    <a:lnTo>
                      <a:pt x="247311" y="74530"/>
                    </a:lnTo>
                    <a:lnTo>
                      <a:pt x="247311" y="176588"/>
                    </a:lnTo>
                    <a:lnTo>
                      <a:pt x="325795" y="176588"/>
                    </a:lnTo>
                    <a:lnTo>
                      <a:pt x="337509" y="157846"/>
                    </a:lnTo>
                    <a:lnTo>
                      <a:pt x="275278" y="157846"/>
                    </a:lnTo>
                    <a:lnTo>
                      <a:pt x="275278" y="74530"/>
                    </a:lnTo>
                    <a:close/>
                    <a:moveTo>
                      <a:pt x="359619" y="79509"/>
                    </a:moveTo>
                    <a:lnTo>
                      <a:pt x="333555" y="78484"/>
                    </a:lnTo>
                    <a:lnTo>
                      <a:pt x="349222" y="168681"/>
                    </a:lnTo>
                    <a:lnTo>
                      <a:pt x="377190" y="168681"/>
                    </a:lnTo>
                    <a:lnTo>
                      <a:pt x="359619" y="79509"/>
                    </a:lnTo>
                    <a:close/>
                    <a:moveTo>
                      <a:pt x="286553" y="62816"/>
                    </a:moveTo>
                    <a:lnTo>
                      <a:pt x="298267" y="141300"/>
                    </a:lnTo>
                    <a:lnTo>
                      <a:pt x="326234" y="141300"/>
                    </a:lnTo>
                    <a:lnTo>
                      <a:pt x="314520" y="62816"/>
                    </a:lnTo>
                    <a:lnTo>
                      <a:pt x="286553" y="62816"/>
                    </a:lnTo>
                    <a:close/>
                    <a:moveTo>
                      <a:pt x="266346" y="54470"/>
                    </a:moveTo>
                    <a:lnTo>
                      <a:pt x="266346" y="34117"/>
                    </a:lnTo>
                    <a:lnTo>
                      <a:pt x="314959" y="34117"/>
                    </a:lnTo>
                    <a:lnTo>
                      <a:pt x="314959" y="54470"/>
                    </a:lnTo>
                    <a:lnTo>
                      <a:pt x="342926" y="54470"/>
                    </a:lnTo>
                    <a:lnTo>
                      <a:pt x="342926" y="34117"/>
                    </a:lnTo>
                    <a:lnTo>
                      <a:pt x="376750" y="34117"/>
                    </a:lnTo>
                    <a:lnTo>
                      <a:pt x="376750" y="15082"/>
                    </a:lnTo>
                    <a:lnTo>
                      <a:pt x="342926" y="15082"/>
                    </a:lnTo>
                    <a:lnTo>
                      <a:pt x="342926" y="0"/>
                    </a:lnTo>
                    <a:lnTo>
                      <a:pt x="314959" y="0"/>
                    </a:lnTo>
                    <a:lnTo>
                      <a:pt x="314959" y="15082"/>
                    </a:lnTo>
                    <a:lnTo>
                      <a:pt x="266346" y="15082"/>
                    </a:lnTo>
                    <a:lnTo>
                      <a:pt x="266346" y="0"/>
                    </a:lnTo>
                    <a:lnTo>
                      <a:pt x="240722" y="0"/>
                    </a:lnTo>
                    <a:lnTo>
                      <a:pt x="240722" y="15082"/>
                    </a:lnTo>
                    <a:lnTo>
                      <a:pt x="204116" y="15082"/>
                    </a:lnTo>
                    <a:lnTo>
                      <a:pt x="204116" y="34117"/>
                    </a:lnTo>
                    <a:lnTo>
                      <a:pt x="240868" y="34117"/>
                    </a:lnTo>
                    <a:lnTo>
                      <a:pt x="240868" y="54470"/>
                    </a:lnTo>
                    <a:lnTo>
                      <a:pt x="266346" y="54470"/>
                    </a:lnTo>
                    <a:close/>
                  </a:path>
                </a:pathLst>
              </a:custGeom>
              <a:grpFill/>
              <a:ln w="1449" cap="flat">
                <a:noFill/>
                <a:prstDash val="solid"/>
                <a:miter/>
              </a:ln>
            </p:spPr>
            <p:txBody>
              <a:bodyPr rtlCol="0" anchor="ctr"/>
              <a:lstStyle/>
              <a:p>
                <a:endParaRPr lang="zh-TW" altLang="en-US">
                  <a:latin typeface="+mn-lt"/>
                  <a:ea typeface="+mn-ea"/>
                  <a:cs typeface="+mn-ea"/>
                  <a:sym typeface="+mn-lt"/>
                </a:endParaRPr>
              </a:p>
            </p:txBody>
          </p:sp>
        </p:grpSp>
        <p:pic>
          <p:nvPicPr>
            <p:cNvPr id="94" name="圖形 93">
              <a:extLst>
                <a:ext uri="{FF2B5EF4-FFF2-40B4-BE49-F238E27FC236}">
                  <a16:creationId xmlns:a16="http://schemas.microsoft.com/office/drawing/2014/main" id="{41BD0380-5123-FF42-A753-B9277F15207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779876" y="4149828"/>
              <a:ext cx="1290831" cy="160610"/>
            </a:xfrm>
            <a:prstGeom prst="rect">
              <a:avLst/>
            </a:prstGeom>
            <a:effectLst>
              <a:outerShdw blurRad="279400" dist="177800" dir="7980000" algn="ctr" rotWithShape="0">
                <a:srgbClr val="000000">
                  <a:alpha val="19000"/>
                </a:srgbClr>
              </a:outerShdw>
            </a:effectLst>
          </p:spPr>
        </p:pic>
      </p:grpSp>
      <p:grpSp>
        <p:nvGrpSpPr>
          <p:cNvPr id="44" name="群組 43">
            <a:extLst>
              <a:ext uri="{FF2B5EF4-FFF2-40B4-BE49-F238E27FC236}">
                <a16:creationId xmlns:a16="http://schemas.microsoft.com/office/drawing/2014/main" id="{42D485B6-CF2C-4CC3-8DB7-9E58BF25F344}"/>
              </a:ext>
            </a:extLst>
          </p:cNvPr>
          <p:cNvGrpSpPr/>
          <p:nvPr/>
        </p:nvGrpSpPr>
        <p:grpSpPr>
          <a:xfrm>
            <a:off x="599977" y="1238401"/>
            <a:ext cx="3628385" cy="1048737"/>
            <a:chOff x="568027" y="1263801"/>
            <a:chExt cx="3628385" cy="1048737"/>
          </a:xfrm>
        </p:grpSpPr>
        <p:pic>
          <p:nvPicPr>
            <p:cNvPr id="40" name="圖片 39" descr="一張含有 文字 的圖片&#10;&#10;自動產生的描述">
              <a:extLst>
                <a:ext uri="{FF2B5EF4-FFF2-40B4-BE49-F238E27FC236}">
                  <a16:creationId xmlns:a16="http://schemas.microsoft.com/office/drawing/2014/main" id="{FF3C21FD-BB01-4C3F-AE15-647315AC14E1}"/>
                </a:ext>
              </a:extLst>
            </p:cNvPr>
            <p:cNvPicPr>
              <a:picLocks noChangeAspect="1"/>
            </p:cNvPicPr>
            <p:nvPr/>
          </p:nvPicPr>
          <p:blipFill rotWithShape="1">
            <a:blip r:embed="rId7" cstate="print">
              <a:alphaModFix amt="52000"/>
              <a:extLst>
                <a:ext uri="{28A0092B-C50C-407E-A947-70E740481C1C}">
                  <a14:useLocalDpi xmlns:a14="http://schemas.microsoft.com/office/drawing/2010/main"/>
                </a:ext>
              </a:extLst>
            </a:blip>
            <a:srcRect/>
            <a:stretch/>
          </p:blipFill>
          <p:spPr>
            <a:xfrm>
              <a:off x="568027" y="1263801"/>
              <a:ext cx="3626588" cy="1047751"/>
            </a:xfrm>
            <a:prstGeom prst="rect">
              <a:avLst/>
            </a:prstGeom>
            <a:effectLst>
              <a:outerShdw blurRad="127000" dist="50800" dir="4680000" algn="t" rotWithShape="0">
                <a:prstClr val="black">
                  <a:alpha val="18000"/>
                </a:prstClr>
              </a:outerShdw>
            </a:effectLst>
          </p:spPr>
        </p:pic>
        <p:pic>
          <p:nvPicPr>
            <p:cNvPr id="107" name="圖片 106" descr="一張含有 文字 的圖片&#10;&#10;自動產生的描述">
              <a:extLst>
                <a:ext uri="{FF2B5EF4-FFF2-40B4-BE49-F238E27FC236}">
                  <a16:creationId xmlns:a16="http://schemas.microsoft.com/office/drawing/2014/main" id="{ADD1A508-9096-48A3-83BB-FF77A05D1A4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69824" y="1264787"/>
              <a:ext cx="3626588" cy="1047751"/>
            </a:xfrm>
            <a:prstGeom prst="rect">
              <a:avLst/>
            </a:prstGeom>
            <a:effectLst>
              <a:outerShdw blurRad="165100" dist="139700" dir="3840000" algn="t" rotWithShape="0">
                <a:prstClr val="black">
                  <a:alpha val="18000"/>
                </a:prstClr>
              </a:outerShdw>
            </a:effectLst>
          </p:spPr>
        </p:pic>
      </p:grpSp>
      <p:pic>
        <p:nvPicPr>
          <p:cNvPr id="110" name="圖形 109">
            <a:extLst>
              <a:ext uri="{FF2B5EF4-FFF2-40B4-BE49-F238E27FC236}">
                <a16:creationId xmlns:a16="http://schemas.microsoft.com/office/drawing/2014/main" id="{BCD1F689-0821-41CE-9263-CE451C0C50F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280987" y="285364"/>
            <a:ext cx="1096963" cy="197606"/>
          </a:xfrm>
          <a:prstGeom prst="rect">
            <a:avLst/>
          </a:prstGeom>
        </p:spPr>
      </p:pic>
      <p:pic>
        <p:nvPicPr>
          <p:cNvPr id="36" name="圖片 35">
            <a:extLst>
              <a:ext uri="{FF2B5EF4-FFF2-40B4-BE49-F238E27FC236}">
                <a16:creationId xmlns:a16="http://schemas.microsoft.com/office/drawing/2014/main" id="{73EC0510-77C8-461F-AB99-C5E31458BA87}"/>
              </a:ext>
            </a:extLst>
          </p:cNvPr>
          <p:cNvPicPr>
            <a:picLocks noChangeAspect="1"/>
          </p:cNvPicPr>
          <p:nvPr/>
        </p:nvPicPr>
        <p:blipFill>
          <a:blip r:embed="rId10"/>
          <a:srcRect/>
          <a:stretch/>
        </p:blipFill>
        <p:spPr>
          <a:xfrm>
            <a:off x="300037" y="2583089"/>
            <a:ext cx="4217066" cy="932440"/>
          </a:xfrm>
          <a:prstGeom prst="rect">
            <a:avLst/>
          </a:prstGeom>
        </p:spPr>
      </p:pic>
      <p:pic>
        <p:nvPicPr>
          <p:cNvPr id="38" name="圖形 37">
            <a:extLst>
              <a:ext uri="{FF2B5EF4-FFF2-40B4-BE49-F238E27FC236}">
                <a16:creationId xmlns:a16="http://schemas.microsoft.com/office/drawing/2014/main" id="{EB3DA688-8E83-4C38-B8F2-E00B90B29D9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859600" y="3838626"/>
            <a:ext cx="152400" cy="38100"/>
          </a:xfrm>
          <a:prstGeom prst="rect">
            <a:avLst/>
          </a:prstGeom>
        </p:spPr>
      </p:pic>
    </p:spTree>
    <p:extLst>
      <p:ext uri="{BB962C8B-B14F-4D97-AF65-F5344CB8AC3E}">
        <p14:creationId xmlns:p14="http://schemas.microsoft.com/office/powerpoint/2010/main" val="353464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ED3CC705-EA18-40A2-B3FF-F7415B7FCD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2115277" y="4258813"/>
            <a:ext cx="4820312" cy="420721"/>
          </a:xfrm>
          <a:prstGeom prst="rect">
            <a:avLst/>
          </a:prstGeom>
        </p:spPr>
      </p:pic>
      <p:pic>
        <p:nvPicPr>
          <p:cNvPr id="33" name="圖片 32" descr="一張含有 文字, 電子用品 的圖片&#10;&#10;自動產生的描述">
            <a:extLst>
              <a:ext uri="{FF2B5EF4-FFF2-40B4-BE49-F238E27FC236}">
                <a16:creationId xmlns:a16="http://schemas.microsoft.com/office/drawing/2014/main" id="{898CBEF5-FC7D-410C-A7E1-F8E9ACA23339}"/>
              </a:ext>
            </a:extLst>
          </p:cNvPr>
          <p:cNvPicPr>
            <a:picLocks noChangeAspect="1"/>
          </p:cNvPicPr>
          <p:nvPr/>
        </p:nvPicPr>
        <p:blipFill>
          <a:blip r:embed="rId4"/>
          <a:stretch>
            <a:fillRect/>
          </a:stretch>
        </p:blipFill>
        <p:spPr>
          <a:xfrm>
            <a:off x="1875002" y="1328935"/>
            <a:ext cx="5310193" cy="3318870"/>
          </a:xfrm>
          <a:prstGeom prst="rect">
            <a:avLst/>
          </a:prstGeom>
        </p:spPr>
      </p:pic>
      <p:pic>
        <p:nvPicPr>
          <p:cNvPr id="28" name="圖片 27" descr="一張含有 文字 的圖片&#10;&#10;自動產生的描述">
            <a:extLst>
              <a:ext uri="{FF2B5EF4-FFF2-40B4-BE49-F238E27FC236}">
                <a16:creationId xmlns:a16="http://schemas.microsoft.com/office/drawing/2014/main" id="{43E1ECF3-4C09-4F74-9E99-22028E2D892B}"/>
              </a:ext>
            </a:extLst>
          </p:cNvPr>
          <p:cNvPicPr>
            <a:picLocks noChangeAspect="1"/>
          </p:cNvPicPr>
          <p:nvPr/>
        </p:nvPicPr>
        <p:blipFill rotWithShape="1">
          <a:blip r:embed="rId5">
            <a:biLevel thresh="75000"/>
            <a:alphaModFix amt="70000"/>
            <a:extLst>
              <a:ext uri="{BEBA8EAE-BF5A-486C-A8C5-ECC9F3942E4B}">
                <a14:imgProps xmlns:a14="http://schemas.microsoft.com/office/drawing/2010/main">
                  <a14:imgLayer r:embed="rId6">
                    <a14:imgEffect>
                      <a14:brightnessContrast bright="-40000" contrast="-40000"/>
                    </a14:imgEffect>
                  </a14:imgLayer>
                </a14:imgProps>
              </a:ext>
            </a:extLst>
          </a:blip>
          <a:srcRect b="57908"/>
          <a:stretch/>
        </p:blipFill>
        <p:spPr>
          <a:xfrm>
            <a:off x="4109638" y="4587004"/>
            <a:ext cx="625997" cy="180856"/>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0" y="273050"/>
            <a:ext cx="9143999" cy="816119"/>
          </a:xfrm>
        </p:spPr>
        <p:txBody>
          <a:bodyPr>
            <a:normAutofit/>
          </a:bodyPr>
          <a:lstStyle/>
          <a:p>
            <a:r>
              <a:rPr lang="en-US" altLang="zh-TW" sz="3200" b="0" dirty="0">
                <a:latin typeface="ＭＳ Ｐゴシック" panose="020B0600070205080204" pitchFamily="50" charset="-128"/>
                <a:ea typeface="ＭＳ Ｐゴシック" panose="020B0600070205080204" pitchFamily="50" charset="-128"/>
                <a:cs typeface="+mn-ea"/>
                <a:sym typeface="+mn-lt"/>
              </a:rPr>
              <a:t>TVS-675</a:t>
            </a:r>
            <a:r>
              <a:rPr lang="ja-JP" altLang="en-US" sz="3200" b="0" dirty="0">
                <a:latin typeface="ＭＳ Ｐゴシック" panose="020B0600070205080204" pitchFamily="50" charset="-128"/>
                <a:ea typeface="ＭＳ Ｐゴシック" panose="020B0600070205080204" pitchFamily="50" charset="-128"/>
                <a:cs typeface="+mn-ea"/>
                <a:sym typeface="+mn-lt"/>
              </a:rPr>
              <a:t>背面図</a:t>
            </a:r>
          </a:p>
        </p:txBody>
      </p:sp>
      <p:sp>
        <p:nvSpPr>
          <p:cNvPr id="139" name="矩形 39">
            <a:extLst>
              <a:ext uri="{FF2B5EF4-FFF2-40B4-BE49-F238E27FC236}">
                <a16:creationId xmlns:a16="http://schemas.microsoft.com/office/drawing/2014/main" id="{06590D58-603E-4397-8D91-613BA117C247}"/>
              </a:ext>
            </a:extLst>
          </p:cNvPr>
          <p:cNvSpPr/>
          <p:nvPr/>
        </p:nvSpPr>
        <p:spPr>
          <a:xfrm flipH="1">
            <a:off x="2599810" y="1768397"/>
            <a:ext cx="2252666" cy="589732"/>
          </a:xfrm>
          <a:prstGeom prst="rect">
            <a:avLst/>
          </a:prstGeom>
          <a:noFill/>
          <a:ln w="21590" cap="flat" cmpd="sng">
            <a:solidFill>
              <a:srgbClr val="21C9F7"/>
            </a:solidFill>
            <a:prstDash val="solid"/>
            <a:round/>
            <a:headEnd type="none" w="med" len="med"/>
            <a:tailEnd type="oval" w="lg" len="lg"/>
          </a:ln>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cs typeface="+mn-ea"/>
              <a:sym typeface="+mn-lt"/>
            </a:endParaRPr>
          </a:p>
        </p:txBody>
      </p:sp>
      <p:sp>
        <p:nvSpPr>
          <p:cNvPr id="41" name="矩形 39">
            <a:extLst>
              <a:ext uri="{FF2B5EF4-FFF2-40B4-BE49-F238E27FC236}">
                <a16:creationId xmlns:a16="http://schemas.microsoft.com/office/drawing/2014/main" id="{A538E043-4B2C-EF43-B4CE-AEB7DC018013}"/>
              </a:ext>
            </a:extLst>
          </p:cNvPr>
          <p:cNvSpPr/>
          <p:nvPr/>
        </p:nvSpPr>
        <p:spPr>
          <a:xfrm flipH="1">
            <a:off x="2735945" y="3771520"/>
            <a:ext cx="344863" cy="156672"/>
          </a:xfrm>
          <a:prstGeom prst="rect">
            <a:avLst/>
          </a:prstGeom>
          <a:noFill/>
          <a:ln w="21590" cap="flat" cmpd="sng">
            <a:solidFill>
              <a:srgbClr val="21C9F7"/>
            </a:solidFill>
            <a:prstDash val="solid"/>
            <a:round/>
            <a:headEnd type="none" w="med" len="med"/>
            <a:tailEnd type="oval" w="lg" len="lg"/>
          </a:ln>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cs typeface="+mn-ea"/>
              <a:sym typeface="+mn-lt"/>
            </a:endParaRPr>
          </a:p>
        </p:txBody>
      </p:sp>
      <p:sp>
        <p:nvSpPr>
          <p:cNvPr id="27" name="TextBox 13">
            <a:extLst>
              <a:ext uri="{FF2B5EF4-FFF2-40B4-BE49-F238E27FC236}">
                <a16:creationId xmlns:a16="http://schemas.microsoft.com/office/drawing/2014/main" id="{F840B46C-9355-4A5F-BF82-F154C2262229}"/>
              </a:ext>
            </a:extLst>
          </p:cNvPr>
          <p:cNvSpPr txBox="1">
            <a:spLocks noChangeArrowheads="1"/>
          </p:cNvSpPr>
          <p:nvPr/>
        </p:nvSpPr>
        <p:spPr bwMode="auto">
          <a:xfrm>
            <a:off x="264917" y="1742605"/>
            <a:ext cx="1839407" cy="668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lnSpc>
                <a:spcPts val="1600"/>
              </a:lnSpc>
            </a:pPr>
            <a:r>
              <a:rPr lang="en-US" altLang="zh-CN" sz="1200" dirty="0">
                <a:latin typeface="ＭＳ Ｐゴシック" panose="020B0600070205080204" pitchFamily="50" charset="-128"/>
                <a:ea typeface="ＭＳ Ｐゴシック" panose="020B0600070205080204" pitchFamily="50" charset="-128"/>
                <a:cs typeface="+mn-ea"/>
                <a:sym typeface="+mn-lt"/>
              </a:rPr>
              <a:t>2 x</a:t>
            </a:r>
            <a:r>
              <a:rPr lang="zh-CN" altLang="en-US" sz="1200" dirty="0">
                <a:latin typeface="ＭＳ Ｐゴシック" panose="020B0600070205080204" pitchFamily="50" charset="-128"/>
                <a:ea typeface="ＭＳ Ｐゴシック" panose="020B0600070205080204" pitchFamily="50" charset="-128"/>
                <a:cs typeface="+mn-ea"/>
                <a:sym typeface="+mn-lt"/>
              </a:rPr>
              <a:t> </a:t>
            </a:r>
            <a:r>
              <a:rPr lang="en-US" altLang="zh-CN" sz="1200" dirty="0" err="1">
                <a:latin typeface="ＭＳ Ｐゴシック" panose="020B0600070205080204" pitchFamily="50" charset="-128"/>
                <a:ea typeface="ＭＳ Ｐゴシック" panose="020B0600070205080204" pitchFamily="50" charset="-128"/>
                <a:cs typeface="+mn-ea"/>
                <a:sym typeface="+mn-lt"/>
              </a:rPr>
              <a:t>PCIe</a:t>
            </a:r>
            <a:r>
              <a:rPr lang="en-US" altLang="zh-CN" sz="1200" dirty="0">
                <a:latin typeface="ＭＳ Ｐゴシック" panose="020B0600070205080204" pitchFamily="50" charset="-128"/>
                <a:ea typeface="ＭＳ Ｐゴシック" panose="020B0600070205080204" pitchFamily="50" charset="-128"/>
                <a:cs typeface="+mn-ea"/>
                <a:sym typeface="+mn-lt"/>
              </a:rPr>
              <a:t> Gen3 x4 </a:t>
            </a:r>
          </a:p>
          <a:p>
            <a:pPr algn="r">
              <a:lnSpc>
                <a:spcPts val="1600"/>
              </a:lnSpc>
            </a:pPr>
            <a:r>
              <a:rPr lang="ja-JP" altLang="en-US" sz="1200" dirty="0" smtClean="0">
                <a:latin typeface="ＭＳ Ｐゴシック" panose="020B0600070205080204" pitchFamily="50" charset="-128"/>
                <a:ea typeface="ＭＳ Ｐゴシック" panose="020B0600070205080204" pitchFamily="50" charset="-128"/>
                <a:cs typeface="+mn-ea"/>
                <a:sym typeface="+mn-lt"/>
              </a:rPr>
              <a:t>フルハイトスロット</a:t>
            </a:r>
            <a:endParaRPr lang="en-US" altLang="zh-CN" sz="1200" dirty="0">
              <a:latin typeface="ＭＳ Ｐゴシック" panose="020B0600070205080204" pitchFamily="50" charset="-128"/>
              <a:ea typeface="ＭＳ Ｐゴシック" panose="020B0600070205080204" pitchFamily="50" charset="-128"/>
              <a:cs typeface="+mn-ea"/>
              <a:sym typeface="+mn-lt"/>
            </a:endParaRPr>
          </a:p>
        </p:txBody>
      </p:sp>
      <p:sp>
        <p:nvSpPr>
          <p:cNvPr id="19" name="TextBox 13">
            <a:extLst>
              <a:ext uri="{FF2B5EF4-FFF2-40B4-BE49-F238E27FC236}">
                <a16:creationId xmlns:a16="http://schemas.microsoft.com/office/drawing/2014/main" id="{A2BAAC83-BC7D-1C4D-AE27-1ADA10A6E8C0}"/>
              </a:ext>
            </a:extLst>
          </p:cNvPr>
          <p:cNvSpPr txBox="1">
            <a:spLocks noChangeArrowheads="1"/>
          </p:cNvSpPr>
          <p:nvPr/>
        </p:nvSpPr>
        <p:spPr bwMode="auto">
          <a:xfrm>
            <a:off x="6915477" y="3904252"/>
            <a:ext cx="1144596" cy="58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nSpc>
                <a:spcPts val="1800"/>
              </a:lnSpc>
            </a:pPr>
            <a:r>
              <a:rPr lang="ja-JP" altLang="en-US" sz="1200" dirty="0" smtClean="0">
                <a:latin typeface="ＭＳ Ｐゴシック" panose="020B0600070205080204" pitchFamily="50" charset="-128"/>
                <a:ea typeface="ＭＳ Ｐゴシック" panose="020B0600070205080204" pitchFamily="50" charset="-128"/>
                <a:cs typeface="+mn-ea"/>
                <a:sym typeface="+mn-lt"/>
              </a:rPr>
              <a:t>ケンジントン</a:t>
            </a:r>
            <a:r>
              <a:rPr lang="en-US" altLang="zh-CN" sz="1200" dirty="0" smtClean="0">
                <a:latin typeface="ＭＳ Ｐゴシック" panose="020B0600070205080204" pitchFamily="50" charset="-128"/>
                <a:ea typeface="ＭＳ Ｐゴシック" panose="020B0600070205080204" pitchFamily="50" charset="-128"/>
                <a:cs typeface="+mn-ea"/>
                <a:sym typeface="+mn-lt"/>
              </a:rPr>
              <a:t> </a:t>
            </a:r>
            <a:endParaRPr lang="en-US" altLang="zh-CN" sz="1200" dirty="0">
              <a:latin typeface="ＭＳ Ｐゴシック" panose="020B0600070205080204" pitchFamily="50" charset="-128"/>
              <a:ea typeface="ＭＳ Ｐゴシック" panose="020B0600070205080204" pitchFamily="50" charset="-128"/>
              <a:cs typeface="+mn-ea"/>
              <a:sym typeface="+mn-lt"/>
            </a:endParaRPr>
          </a:p>
          <a:p>
            <a:pPr>
              <a:lnSpc>
                <a:spcPts val="1800"/>
              </a:lnSpc>
            </a:pPr>
            <a:r>
              <a:rPr lang="en-US" altLang="en-US" sz="1200" dirty="0">
                <a:latin typeface="ＭＳ Ｐゴシック" panose="020B0600070205080204" pitchFamily="50" charset="-128"/>
                <a:ea typeface="ＭＳ Ｐゴシック" panose="020B0600070205080204" pitchFamily="50" charset="-128"/>
                <a:cs typeface="+mn-ea"/>
                <a:sym typeface="+mn-lt"/>
              </a:rPr>
              <a:t>K-lock</a:t>
            </a:r>
          </a:p>
        </p:txBody>
      </p:sp>
      <p:sp>
        <p:nvSpPr>
          <p:cNvPr id="20" name="矩形 39">
            <a:extLst>
              <a:ext uri="{FF2B5EF4-FFF2-40B4-BE49-F238E27FC236}">
                <a16:creationId xmlns:a16="http://schemas.microsoft.com/office/drawing/2014/main" id="{5FA5B6AF-5753-41F2-B2B0-15B46BB09079}"/>
              </a:ext>
            </a:extLst>
          </p:cNvPr>
          <p:cNvSpPr/>
          <p:nvPr/>
        </p:nvSpPr>
        <p:spPr>
          <a:xfrm flipH="1">
            <a:off x="2776007" y="4009600"/>
            <a:ext cx="132367" cy="270242"/>
          </a:xfrm>
          <a:prstGeom prst="rect">
            <a:avLst/>
          </a:prstGeom>
          <a:noFill/>
          <a:ln w="21590" cap="flat" cmpd="sng">
            <a:solidFill>
              <a:srgbClr val="21C9F7"/>
            </a:solidFill>
            <a:prstDash val="solid"/>
            <a:round/>
            <a:headEnd type="none" w="med" len="med"/>
            <a:tailEnd type="oval" w="lg" len="lg"/>
          </a:ln>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cs typeface="+mn-ea"/>
              <a:sym typeface="+mn-lt"/>
            </a:endParaRPr>
          </a:p>
        </p:txBody>
      </p:sp>
      <p:cxnSp>
        <p:nvCxnSpPr>
          <p:cNvPr id="46" name="直線單箭頭接點 45">
            <a:extLst>
              <a:ext uri="{FF2B5EF4-FFF2-40B4-BE49-F238E27FC236}">
                <a16:creationId xmlns:a16="http://schemas.microsoft.com/office/drawing/2014/main" id="{6274C120-E462-4B70-B638-41C6AEF8D309}"/>
              </a:ext>
            </a:extLst>
          </p:cNvPr>
          <p:cNvCxnSpPr>
            <a:cxnSpLocks/>
          </p:cNvCxnSpPr>
          <p:nvPr/>
        </p:nvCxnSpPr>
        <p:spPr>
          <a:xfrm flipH="1">
            <a:off x="5737346" y="2181541"/>
            <a:ext cx="1074087" cy="0"/>
          </a:xfrm>
          <a:prstGeom prst="straightConnector1">
            <a:avLst/>
          </a:prstGeom>
          <a:noFill/>
          <a:ln w="21590" cap="flat" cmpd="sng">
            <a:solidFill>
              <a:srgbClr val="21C9F7"/>
            </a:solidFill>
            <a:prstDash val="solid"/>
            <a:round/>
            <a:headEnd type="oval" w="lg" len="lg"/>
            <a:tailEnd type="none" w="lg" len="lg"/>
          </a:ln>
          <a:effectLst/>
        </p:spPr>
      </p:cxnSp>
      <p:cxnSp>
        <p:nvCxnSpPr>
          <p:cNvPr id="26" name="直線單箭頭接點 25">
            <a:extLst>
              <a:ext uri="{FF2B5EF4-FFF2-40B4-BE49-F238E27FC236}">
                <a16:creationId xmlns:a16="http://schemas.microsoft.com/office/drawing/2014/main" id="{963B5797-D85C-4350-8065-FBBB2B39F432}"/>
              </a:ext>
            </a:extLst>
          </p:cNvPr>
          <p:cNvCxnSpPr>
            <a:cxnSpLocks/>
          </p:cNvCxnSpPr>
          <p:nvPr/>
        </p:nvCxnSpPr>
        <p:spPr>
          <a:xfrm flipH="1">
            <a:off x="6296034" y="4170486"/>
            <a:ext cx="515399" cy="0"/>
          </a:xfrm>
          <a:prstGeom prst="straightConnector1">
            <a:avLst/>
          </a:prstGeom>
          <a:noFill/>
          <a:ln w="21590" cap="flat" cmpd="sng">
            <a:solidFill>
              <a:srgbClr val="21C9F7"/>
            </a:solidFill>
            <a:prstDash val="solid"/>
            <a:round/>
            <a:headEnd type="oval" w="lg" len="lg"/>
            <a:tailEnd type="none" w="lg" len="lg"/>
          </a:ln>
          <a:effectLst/>
        </p:spPr>
      </p:cxnSp>
      <p:cxnSp>
        <p:nvCxnSpPr>
          <p:cNvPr id="23" name="直線單箭頭接點 22">
            <a:extLst>
              <a:ext uri="{FF2B5EF4-FFF2-40B4-BE49-F238E27FC236}">
                <a16:creationId xmlns:a16="http://schemas.microsoft.com/office/drawing/2014/main" id="{CB809379-6309-4817-BCC4-066F76D046BB}"/>
              </a:ext>
            </a:extLst>
          </p:cNvPr>
          <p:cNvCxnSpPr>
            <a:cxnSpLocks/>
          </p:cNvCxnSpPr>
          <p:nvPr/>
        </p:nvCxnSpPr>
        <p:spPr>
          <a:xfrm flipH="1">
            <a:off x="5737346" y="3104312"/>
            <a:ext cx="1074087" cy="0"/>
          </a:xfrm>
          <a:prstGeom prst="straightConnector1">
            <a:avLst/>
          </a:prstGeom>
          <a:noFill/>
          <a:ln w="21590" cap="flat" cmpd="sng">
            <a:solidFill>
              <a:srgbClr val="21C9F7"/>
            </a:solidFill>
            <a:prstDash val="solid"/>
            <a:round/>
            <a:headEnd type="oval" w="lg" len="lg"/>
            <a:tailEnd type="none" w="lg" len="lg"/>
          </a:ln>
          <a:effectLst/>
        </p:spPr>
      </p:cxnSp>
      <p:sp>
        <p:nvSpPr>
          <p:cNvPr id="29" name="TextBox 13">
            <a:extLst>
              <a:ext uri="{FF2B5EF4-FFF2-40B4-BE49-F238E27FC236}">
                <a16:creationId xmlns:a16="http://schemas.microsoft.com/office/drawing/2014/main" id="{F8846E73-48B0-4647-8B14-E4385D749BEF}"/>
              </a:ext>
            </a:extLst>
          </p:cNvPr>
          <p:cNvSpPr txBox="1">
            <a:spLocks noChangeArrowheads="1"/>
          </p:cNvSpPr>
          <p:nvPr/>
        </p:nvSpPr>
        <p:spPr bwMode="auto">
          <a:xfrm>
            <a:off x="6906054" y="2038785"/>
            <a:ext cx="2104056" cy="28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nSpc>
                <a:spcPts val="1800"/>
              </a:lnSpc>
            </a:pPr>
            <a:r>
              <a:rPr lang="en-US" altLang="zh-CN" sz="1200">
                <a:latin typeface="ＭＳ Ｐゴシック" panose="020B0600070205080204" pitchFamily="50" charset="-128"/>
                <a:ea typeface="ＭＳ Ｐゴシック" panose="020B0600070205080204" pitchFamily="50" charset="-128"/>
                <a:cs typeface="+mn-ea"/>
                <a:sym typeface="+mn-lt"/>
              </a:rPr>
              <a:t>250W 100-240VAC PSU</a:t>
            </a:r>
            <a:endParaRPr lang="en-US" altLang="en-US" sz="1200">
              <a:latin typeface="ＭＳ Ｐゴシック" panose="020B0600070205080204" pitchFamily="50" charset="-128"/>
              <a:ea typeface="ＭＳ Ｐゴシック" panose="020B0600070205080204" pitchFamily="50" charset="-128"/>
              <a:cs typeface="+mn-ea"/>
              <a:sym typeface="+mn-lt"/>
            </a:endParaRPr>
          </a:p>
        </p:txBody>
      </p:sp>
      <p:sp>
        <p:nvSpPr>
          <p:cNvPr id="30" name="TextBox 13">
            <a:extLst>
              <a:ext uri="{FF2B5EF4-FFF2-40B4-BE49-F238E27FC236}">
                <a16:creationId xmlns:a16="http://schemas.microsoft.com/office/drawing/2014/main" id="{EC623DFE-F948-4B17-9431-55150A109D58}"/>
              </a:ext>
            </a:extLst>
          </p:cNvPr>
          <p:cNvSpPr txBox="1">
            <a:spLocks noChangeArrowheads="1"/>
          </p:cNvSpPr>
          <p:nvPr/>
        </p:nvSpPr>
        <p:spPr bwMode="auto">
          <a:xfrm>
            <a:off x="160037" y="3725561"/>
            <a:ext cx="1914467" cy="477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en-US" sz="1200">
                <a:latin typeface="ＭＳ Ｐゴシック" panose="020B0600070205080204" pitchFamily="50" charset="-128"/>
                <a:ea typeface="ＭＳ Ｐゴシック" panose="020B0600070205080204" pitchFamily="50" charset="-128"/>
                <a:cs typeface="+mn-ea"/>
                <a:sym typeface="+mn-lt"/>
              </a:rPr>
              <a:t>1 x</a:t>
            </a:r>
            <a:r>
              <a:rPr lang="en-US" altLang="zh-TW" sz="1200">
                <a:latin typeface="ＭＳ Ｐゴシック" panose="020B0600070205080204" pitchFamily="50" charset="-128"/>
                <a:ea typeface="ＭＳ Ｐゴシック" panose="020B0600070205080204" pitchFamily="50" charset="-128"/>
                <a:cs typeface="+mn-ea"/>
                <a:sym typeface="+mn-lt"/>
              </a:rPr>
              <a:t> </a:t>
            </a:r>
            <a:r>
              <a:rPr lang="en-US" altLang="en-US" sz="1200">
                <a:latin typeface="ＭＳ Ｐゴシック" panose="020B0600070205080204" pitchFamily="50" charset="-128"/>
                <a:ea typeface="ＭＳ Ｐゴシック" panose="020B0600070205080204" pitchFamily="50" charset="-128"/>
                <a:cs typeface="+mn-ea"/>
                <a:sym typeface="+mn-lt"/>
              </a:rPr>
              <a:t>USB 3.2 Gen2 10Gbps Type-A port</a:t>
            </a:r>
            <a:r>
              <a:rPr lang="en-US" altLang="zh-CN" sz="1200">
                <a:latin typeface="ＭＳ Ｐゴシック" panose="020B0600070205080204" pitchFamily="50" charset="-128"/>
                <a:ea typeface="ＭＳ Ｐゴシック" panose="020B0600070205080204" pitchFamily="50" charset="-128"/>
                <a:cs typeface="+mn-ea"/>
                <a:sym typeface="+mn-lt"/>
              </a:rPr>
              <a:t> </a:t>
            </a:r>
          </a:p>
        </p:txBody>
      </p:sp>
      <p:sp>
        <p:nvSpPr>
          <p:cNvPr id="24" name="TextBox 13">
            <a:extLst>
              <a:ext uri="{FF2B5EF4-FFF2-40B4-BE49-F238E27FC236}">
                <a16:creationId xmlns:a16="http://schemas.microsoft.com/office/drawing/2014/main" id="{FF34C108-159B-5745-85D4-067277F79575}"/>
              </a:ext>
            </a:extLst>
          </p:cNvPr>
          <p:cNvSpPr txBox="1">
            <a:spLocks noChangeArrowheads="1"/>
          </p:cNvSpPr>
          <p:nvPr/>
        </p:nvSpPr>
        <p:spPr bwMode="auto">
          <a:xfrm>
            <a:off x="549354" y="2981416"/>
            <a:ext cx="1914467" cy="68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nSpc>
                <a:spcPts val="2000"/>
              </a:lnSpc>
            </a:pPr>
            <a:r>
              <a:rPr lang="en-US" altLang="zh-CN" sz="1200">
                <a:latin typeface="ＭＳ Ｐゴシック" panose="020B0600070205080204" pitchFamily="50" charset="-128"/>
                <a:ea typeface="ＭＳ Ｐゴシック" panose="020B0600070205080204" pitchFamily="50" charset="-128"/>
                <a:cs typeface="+mn-ea"/>
                <a:sym typeface="+mn-lt"/>
              </a:rPr>
              <a:t>  1 x</a:t>
            </a:r>
            <a:r>
              <a:rPr lang="zh-CN" altLang="en-US" sz="1200">
                <a:latin typeface="ＭＳ Ｐゴシック" panose="020B0600070205080204" pitchFamily="50" charset="-128"/>
                <a:ea typeface="ＭＳ Ｐゴシック" panose="020B0600070205080204" pitchFamily="50" charset="-128"/>
                <a:cs typeface="+mn-ea"/>
                <a:sym typeface="+mn-lt"/>
              </a:rPr>
              <a:t> </a:t>
            </a:r>
            <a:r>
              <a:rPr lang="en-US" altLang="zh-CN" sz="1200">
                <a:latin typeface="ＭＳ Ｐゴシック" panose="020B0600070205080204" pitchFamily="50" charset="-128"/>
                <a:ea typeface="ＭＳ Ｐゴシック" panose="020B0600070205080204" pitchFamily="50" charset="-128"/>
                <a:cs typeface="+mn-ea"/>
                <a:sym typeface="+mn-lt"/>
              </a:rPr>
              <a:t>HDMI 2.0 port</a:t>
            </a:r>
          </a:p>
          <a:p>
            <a:pPr>
              <a:lnSpc>
                <a:spcPts val="2000"/>
              </a:lnSpc>
            </a:pPr>
            <a:r>
              <a:rPr lang="en-US" altLang="zh-CN" sz="1100" b="0">
                <a:solidFill>
                  <a:srgbClr val="004980"/>
                </a:solidFill>
                <a:latin typeface="ＭＳ Ｐゴシック" panose="020B0600070205080204" pitchFamily="50" charset="-128"/>
                <a:ea typeface="ＭＳ Ｐゴシック" panose="020B0600070205080204" pitchFamily="50" charset="-128"/>
                <a:cs typeface="+mn-ea"/>
                <a:sym typeface="+mn-lt"/>
              </a:rPr>
              <a:t>Support HDMI 2.0@4k</a:t>
            </a:r>
            <a:endParaRPr lang="en-US" altLang="zh-CN" sz="110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32" name="矩形 39">
            <a:extLst>
              <a:ext uri="{FF2B5EF4-FFF2-40B4-BE49-F238E27FC236}">
                <a16:creationId xmlns:a16="http://schemas.microsoft.com/office/drawing/2014/main" id="{07B460D0-E2E7-AF45-9C04-7633A7873D23}"/>
              </a:ext>
            </a:extLst>
          </p:cNvPr>
          <p:cNvSpPr/>
          <p:nvPr/>
        </p:nvSpPr>
        <p:spPr>
          <a:xfrm flipH="1">
            <a:off x="2950631" y="4009600"/>
            <a:ext cx="762001" cy="270242"/>
          </a:xfrm>
          <a:prstGeom prst="rect">
            <a:avLst/>
          </a:prstGeom>
          <a:noFill/>
          <a:ln w="21590" cap="flat" cmpd="sng">
            <a:solidFill>
              <a:srgbClr val="21C9F7"/>
            </a:solidFill>
            <a:prstDash val="solid"/>
            <a:round/>
            <a:headEnd type="none" w="med" len="med"/>
            <a:tailEnd type="oval" w="lg" len="lg"/>
          </a:ln>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cs typeface="+mn-ea"/>
              <a:sym typeface="+mn-lt"/>
            </a:endParaRPr>
          </a:p>
        </p:txBody>
      </p:sp>
      <p:sp>
        <p:nvSpPr>
          <p:cNvPr id="34" name="TextBox 13">
            <a:extLst>
              <a:ext uri="{FF2B5EF4-FFF2-40B4-BE49-F238E27FC236}">
                <a16:creationId xmlns:a16="http://schemas.microsoft.com/office/drawing/2014/main" id="{EBCD7E38-D8D9-8A49-9056-35492D805F8C}"/>
              </a:ext>
            </a:extLst>
          </p:cNvPr>
          <p:cNvSpPr txBox="1">
            <a:spLocks noChangeArrowheads="1"/>
          </p:cNvSpPr>
          <p:nvPr/>
        </p:nvSpPr>
        <p:spPr bwMode="auto">
          <a:xfrm>
            <a:off x="148788" y="4344299"/>
            <a:ext cx="1914467" cy="477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r>
              <a:rPr lang="en-US" altLang="en-US" sz="1200">
                <a:latin typeface="ＭＳ Ｐゴシック" panose="020B0600070205080204" pitchFamily="50" charset="-128"/>
                <a:ea typeface="ＭＳ Ｐゴシック" panose="020B0600070205080204" pitchFamily="50" charset="-128"/>
                <a:cs typeface="+mn-ea"/>
                <a:sym typeface="+mn-lt"/>
              </a:rPr>
              <a:t>2 x</a:t>
            </a:r>
            <a:r>
              <a:rPr lang="en-US" altLang="zh-TW" sz="1200">
                <a:latin typeface="ＭＳ Ｐゴシック" panose="020B0600070205080204" pitchFamily="50" charset="-128"/>
                <a:ea typeface="ＭＳ Ｐゴシック" panose="020B0600070205080204" pitchFamily="50" charset="-128"/>
                <a:cs typeface="+mn-ea"/>
                <a:sym typeface="+mn-lt"/>
              </a:rPr>
              <a:t> </a:t>
            </a:r>
            <a:r>
              <a:rPr lang="en-US" altLang="en-US" sz="1200">
                <a:latin typeface="ＭＳ Ｐゴシック" panose="020B0600070205080204" pitchFamily="50" charset="-128"/>
                <a:ea typeface="ＭＳ Ｐゴシック" panose="020B0600070205080204" pitchFamily="50" charset="-128"/>
                <a:cs typeface="+mn-ea"/>
                <a:sym typeface="+mn-lt"/>
              </a:rPr>
              <a:t>USB 3.2 Gen1 5Gbps Type-C port</a:t>
            </a:r>
            <a:r>
              <a:rPr lang="en-US" altLang="zh-CN" sz="1200">
                <a:latin typeface="ＭＳ Ｐゴシック" panose="020B0600070205080204" pitchFamily="50" charset="-128"/>
                <a:ea typeface="ＭＳ Ｐゴシック" panose="020B0600070205080204" pitchFamily="50" charset="-128"/>
                <a:cs typeface="+mn-ea"/>
                <a:sym typeface="+mn-lt"/>
              </a:rPr>
              <a:t> </a:t>
            </a:r>
          </a:p>
        </p:txBody>
      </p:sp>
      <p:sp>
        <p:nvSpPr>
          <p:cNvPr id="31" name="TextBox 13">
            <a:extLst>
              <a:ext uri="{FF2B5EF4-FFF2-40B4-BE49-F238E27FC236}">
                <a16:creationId xmlns:a16="http://schemas.microsoft.com/office/drawing/2014/main" id="{57E9AD34-825B-1B45-A4B6-BDF37D0583AF}"/>
              </a:ext>
            </a:extLst>
          </p:cNvPr>
          <p:cNvSpPr txBox="1">
            <a:spLocks noChangeArrowheads="1"/>
          </p:cNvSpPr>
          <p:nvPr/>
        </p:nvSpPr>
        <p:spPr bwMode="auto">
          <a:xfrm>
            <a:off x="6907811" y="2770441"/>
            <a:ext cx="2415793" cy="914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nSpc>
                <a:spcPts val="1600"/>
              </a:lnSpc>
              <a:buClr>
                <a:schemeClr val="tx1"/>
              </a:buClr>
              <a:buSzPct val="60000"/>
            </a:pPr>
            <a:r>
              <a:rPr lang="en-US" altLang="zh-CN" sz="1200">
                <a:latin typeface="ＭＳ Ｐゴシック" panose="020B0600070205080204" pitchFamily="50" charset="-128"/>
                <a:ea typeface="ＭＳ Ｐゴシック" panose="020B0600070205080204" pitchFamily="50" charset="-128"/>
                <a:cs typeface="+mn-ea"/>
                <a:sym typeface="+mn-lt"/>
              </a:rPr>
              <a:t>Fan:</a:t>
            </a:r>
          </a:p>
          <a:p>
            <a:pPr>
              <a:lnSpc>
                <a:spcPts val="1600"/>
              </a:lnSpc>
            </a:pPr>
            <a:r>
              <a:rPr lang="en-US" altLang="zh-CN" sz="1100">
                <a:latin typeface="ＭＳ Ｐゴシック" panose="020B0600070205080204" pitchFamily="50" charset="-128"/>
                <a:ea typeface="ＭＳ Ｐゴシック" panose="020B0600070205080204" pitchFamily="50" charset="-128"/>
                <a:cs typeface="+mn-ea"/>
                <a:sym typeface="+mn-lt"/>
              </a:rPr>
              <a:t>6CM CPU fan</a:t>
            </a:r>
            <a:r>
              <a:rPr lang="zh-TW" altLang="en-US" sz="1100">
                <a:latin typeface="ＭＳ Ｐゴシック" panose="020B0600070205080204" pitchFamily="50" charset="-128"/>
                <a:ea typeface="ＭＳ Ｐゴシック" panose="020B0600070205080204" pitchFamily="50" charset="-128"/>
                <a:cs typeface="+mn-ea"/>
                <a:sym typeface="+mn-lt"/>
              </a:rPr>
              <a:t> </a:t>
            </a:r>
            <a:r>
              <a:rPr lang="en-US" altLang="zh-CN" sz="1100">
                <a:latin typeface="ＭＳ Ｐゴシック" panose="020B0600070205080204" pitchFamily="50" charset="-128"/>
                <a:ea typeface="ＭＳ Ｐゴシック" panose="020B0600070205080204" pitchFamily="50" charset="-128"/>
                <a:cs typeface="+mn-ea"/>
                <a:sym typeface="+mn-lt"/>
              </a:rPr>
              <a:t>+</a:t>
            </a:r>
          </a:p>
          <a:p>
            <a:pPr>
              <a:lnSpc>
                <a:spcPts val="1600"/>
              </a:lnSpc>
            </a:pPr>
            <a:r>
              <a:rPr lang="en-US" altLang="zh-CN" sz="1100">
                <a:latin typeface="ＭＳ Ｐゴシック" panose="020B0600070205080204" pitchFamily="50" charset="-128"/>
                <a:ea typeface="ＭＳ Ｐゴシック" panose="020B0600070205080204" pitchFamily="50" charset="-128"/>
                <a:cs typeface="+mn-ea"/>
                <a:sym typeface="+mn-lt"/>
              </a:rPr>
              <a:t>2 x 9CM system &amp; disk fan</a:t>
            </a:r>
          </a:p>
          <a:p>
            <a:pPr>
              <a:lnSpc>
                <a:spcPts val="1600"/>
              </a:lnSpc>
            </a:pPr>
            <a:endParaRPr lang="en-US" altLang="zh-CN" sz="1200">
              <a:latin typeface="ＭＳ Ｐゴシック" panose="020B0600070205080204" pitchFamily="50" charset="-128"/>
              <a:ea typeface="ＭＳ Ｐゴシック" panose="020B0600070205080204" pitchFamily="50" charset="-128"/>
              <a:cs typeface="+mn-ea"/>
              <a:sym typeface="+mn-lt"/>
            </a:endParaRPr>
          </a:p>
        </p:txBody>
      </p:sp>
      <p:cxnSp>
        <p:nvCxnSpPr>
          <p:cNvPr id="43" name="直線單箭頭接點 26">
            <a:extLst>
              <a:ext uri="{FF2B5EF4-FFF2-40B4-BE49-F238E27FC236}">
                <a16:creationId xmlns:a16="http://schemas.microsoft.com/office/drawing/2014/main" id="{7602CA72-FD04-D44C-B5A9-E8F1AA4DEF30}"/>
              </a:ext>
            </a:extLst>
          </p:cNvPr>
          <p:cNvCxnSpPr>
            <a:cxnSpLocks/>
          </p:cNvCxnSpPr>
          <p:nvPr/>
        </p:nvCxnSpPr>
        <p:spPr>
          <a:xfrm>
            <a:off x="2151635" y="2063263"/>
            <a:ext cx="448175" cy="0"/>
          </a:xfrm>
          <a:prstGeom prst="straightConnector1">
            <a:avLst/>
          </a:prstGeom>
          <a:noFill/>
          <a:ln w="21590" cap="flat" cmpd="sng">
            <a:solidFill>
              <a:srgbClr val="21C9F7"/>
            </a:solidFill>
            <a:prstDash val="solid"/>
            <a:round/>
            <a:headEnd type="oval" w="lg" len="lg"/>
            <a:tailEnd type="none" w="lg" len="lg"/>
          </a:ln>
          <a:effectLst/>
        </p:spPr>
      </p:cxnSp>
      <p:cxnSp>
        <p:nvCxnSpPr>
          <p:cNvPr id="44" name="直線單箭頭接點 26">
            <a:extLst>
              <a:ext uri="{FF2B5EF4-FFF2-40B4-BE49-F238E27FC236}">
                <a16:creationId xmlns:a16="http://schemas.microsoft.com/office/drawing/2014/main" id="{211A05D2-F098-FF4F-A669-3D6A36447830}"/>
              </a:ext>
            </a:extLst>
          </p:cNvPr>
          <p:cNvCxnSpPr>
            <a:cxnSpLocks/>
            <a:endCxn id="41" idx="0"/>
          </p:cNvCxnSpPr>
          <p:nvPr/>
        </p:nvCxnSpPr>
        <p:spPr>
          <a:xfrm>
            <a:off x="2115278" y="3183780"/>
            <a:ext cx="793098" cy="587740"/>
          </a:xfrm>
          <a:prstGeom prst="bentConnector2">
            <a:avLst/>
          </a:prstGeom>
          <a:noFill/>
          <a:ln w="21590" cap="flat" cmpd="sng">
            <a:solidFill>
              <a:srgbClr val="21C9F7"/>
            </a:solidFill>
            <a:prstDash val="solid"/>
            <a:round/>
            <a:headEnd type="oval" w="lg" len="lg"/>
            <a:tailEnd type="none" w="lg" len="lg"/>
          </a:ln>
          <a:effectLst/>
        </p:spPr>
      </p:cxnSp>
      <p:sp>
        <p:nvSpPr>
          <p:cNvPr id="35" name="TextBox 13">
            <a:extLst>
              <a:ext uri="{FF2B5EF4-FFF2-40B4-BE49-F238E27FC236}">
                <a16:creationId xmlns:a16="http://schemas.microsoft.com/office/drawing/2014/main" id="{9DCE92F1-E3FF-400C-B577-7CE6D9DDDDA6}"/>
              </a:ext>
            </a:extLst>
          </p:cNvPr>
          <p:cNvSpPr txBox="1">
            <a:spLocks noChangeArrowheads="1"/>
          </p:cNvSpPr>
          <p:nvPr/>
        </p:nvSpPr>
        <p:spPr bwMode="auto">
          <a:xfrm>
            <a:off x="359538" y="2210218"/>
            <a:ext cx="1839407" cy="75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lnSpc>
                <a:spcPts val="1400"/>
              </a:lnSpc>
            </a:pPr>
            <a:r>
              <a:rPr lang="en-US" altLang="zh-CN" sz="1050" b="0">
                <a:solidFill>
                  <a:srgbClr val="004980"/>
                </a:solidFill>
                <a:latin typeface="ＭＳ Ｐゴシック" panose="020B0600070205080204" pitchFamily="50" charset="-128"/>
                <a:ea typeface="ＭＳ Ｐゴシック" panose="020B0600070205080204" pitchFamily="50" charset="-128"/>
                <a:cs typeface="+mn-ea"/>
                <a:sym typeface="+mn-lt"/>
              </a:rPr>
              <a:t>(10GbE/5GbE/2.5GbE</a:t>
            </a:r>
            <a:r>
              <a:rPr lang="zh-CN" altLang="en-US" sz="1050" b="0">
                <a:solidFill>
                  <a:srgbClr val="004980"/>
                </a:solidFill>
                <a:latin typeface="ＭＳ Ｐゴシック" panose="020B0600070205080204" pitchFamily="50" charset="-128"/>
                <a:ea typeface="ＭＳ Ｐゴシック" panose="020B0600070205080204" pitchFamily="50" charset="-128"/>
                <a:cs typeface="+mn-ea"/>
                <a:sym typeface="+mn-lt"/>
              </a:rPr>
              <a:t>、</a:t>
            </a:r>
            <a:r>
              <a:rPr lang="en-US" altLang="zh-CN" sz="1050" b="0">
                <a:solidFill>
                  <a:srgbClr val="004980"/>
                </a:solidFill>
                <a:latin typeface="ＭＳ Ｐゴシック" panose="020B0600070205080204" pitchFamily="50" charset="-128"/>
                <a:ea typeface="ＭＳ Ｐゴシック" panose="020B0600070205080204" pitchFamily="50" charset="-128"/>
                <a:cs typeface="+mn-ea"/>
                <a:sym typeface="+mn-lt"/>
              </a:rPr>
              <a:t>QM2 SSD</a:t>
            </a:r>
            <a:r>
              <a:rPr lang="zh-CN" altLang="en-US" sz="1050" b="0">
                <a:solidFill>
                  <a:srgbClr val="004980"/>
                </a:solidFill>
                <a:latin typeface="ＭＳ Ｐゴシック" panose="020B0600070205080204" pitchFamily="50" charset="-128"/>
                <a:ea typeface="ＭＳ Ｐゴシック" panose="020B0600070205080204" pitchFamily="50" charset="-128"/>
                <a:cs typeface="+mn-ea"/>
                <a:sym typeface="+mn-lt"/>
              </a:rPr>
              <a:t>、</a:t>
            </a:r>
            <a:r>
              <a:rPr lang="en-US" altLang="zh-CN" sz="1050" b="0" err="1">
                <a:solidFill>
                  <a:srgbClr val="004980"/>
                </a:solidFill>
                <a:latin typeface="ＭＳ Ｐゴシック" panose="020B0600070205080204" pitchFamily="50" charset="-128"/>
                <a:ea typeface="ＭＳ Ｐゴシック" panose="020B0600070205080204" pitchFamily="50" charset="-128"/>
                <a:cs typeface="+mn-ea"/>
                <a:sym typeface="+mn-lt"/>
              </a:rPr>
              <a:t>Fibre</a:t>
            </a:r>
            <a:r>
              <a:rPr lang="en-US" altLang="zh-CN" sz="1050" b="0">
                <a:solidFill>
                  <a:srgbClr val="004980"/>
                </a:solidFill>
                <a:latin typeface="ＭＳ Ｐゴシック" panose="020B0600070205080204" pitchFamily="50" charset="-128"/>
                <a:ea typeface="ＭＳ Ｐゴシック" panose="020B0600070205080204" pitchFamily="50" charset="-128"/>
                <a:cs typeface="+mn-ea"/>
                <a:sym typeface="+mn-lt"/>
              </a:rPr>
              <a:t> channel</a:t>
            </a:r>
            <a:r>
              <a:rPr lang="zh-CN" altLang="en-US" sz="1050" b="0">
                <a:solidFill>
                  <a:srgbClr val="004980"/>
                </a:solidFill>
                <a:latin typeface="ＭＳ Ｐゴシック" panose="020B0600070205080204" pitchFamily="50" charset="-128"/>
                <a:ea typeface="ＭＳ Ｐゴシック" panose="020B0600070205080204" pitchFamily="50" charset="-128"/>
                <a:cs typeface="+mn-ea"/>
                <a:sym typeface="+mn-lt"/>
              </a:rPr>
              <a:t>、</a:t>
            </a:r>
            <a:r>
              <a:rPr lang="en-US" altLang="zh-CN" sz="1050" b="0">
                <a:solidFill>
                  <a:srgbClr val="004980"/>
                </a:solidFill>
                <a:latin typeface="ＭＳ Ｐゴシック" panose="020B0600070205080204" pitchFamily="50" charset="-128"/>
                <a:ea typeface="ＭＳ Ｐゴシック" panose="020B0600070205080204" pitchFamily="50" charset="-128"/>
                <a:cs typeface="+mn-ea"/>
                <a:sym typeface="+mn-lt"/>
              </a:rPr>
              <a:t>SATA</a:t>
            </a:r>
            <a:r>
              <a:rPr lang="zh-CN" altLang="en-US" sz="1050" b="0">
                <a:solidFill>
                  <a:srgbClr val="004980"/>
                </a:solidFill>
                <a:latin typeface="ＭＳ Ｐゴシック" panose="020B0600070205080204" pitchFamily="50" charset="-128"/>
                <a:ea typeface="ＭＳ Ｐゴシック" panose="020B0600070205080204" pitchFamily="50" charset="-128"/>
                <a:cs typeface="+mn-ea"/>
                <a:sym typeface="+mn-lt"/>
              </a:rPr>
              <a:t>、</a:t>
            </a:r>
            <a:r>
              <a:rPr lang="en-US" altLang="zh-CN" sz="1050" b="0">
                <a:solidFill>
                  <a:srgbClr val="004980"/>
                </a:solidFill>
                <a:latin typeface="ＭＳ Ｐゴシック" panose="020B0600070205080204" pitchFamily="50" charset="-128"/>
                <a:ea typeface="ＭＳ Ｐゴシック" panose="020B0600070205080204" pitchFamily="50" charset="-128"/>
                <a:cs typeface="+mn-ea"/>
                <a:sym typeface="+mn-lt"/>
              </a:rPr>
              <a:t>SAS PCIe cards)</a:t>
            </a:r>
            <a:endParaRPr lang="en-US" altLang="zh-CN" sz="105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cxnSp>
        <p:nvCxnSpPr>
          <p:cNvPr id="37" name="直線單箭頭接點 26">
            <a:extLst>
              <a:ext uri="{FF2B5EF4-FFF2-40B4-BE49-F238E27FC236}">
                <a16:creationId xmlns:a16="http://schemas.microsoft.com/office/drawing/2014/main" id="{9E4800F7-CEBA-49F2-A62C-3CDDE174439F}"/>
              </a:ext>
            </a:extLst>
          </p:cNvPr>
          <p:cNvCxnSpPr>
            <a:cxnSpLocks/>
            <a:endCxn id="20" idx="3"/>
          </p:cNvCxnSpPr>
          <p:nvPr/>
        </p:nvCxnSpPr>
        <p:spPr>
          <a:xfrm>
            <a:off x="2151635" y="4003952"/>
            <a:ext cx="624372" cy="140769"/>
          </a:xfrm>
          <a:prstGeom prst="bentConnector3">
            <a:avLst>
              <a:gd name="adj1" fmla="val 132"/>
            </a:avLst>
          </a:prstGeom>
          <a:noFill/>
          <a:ln w="21590" cap="flat" cmpd="sng">
            <a:solidFill>
              <a:srgbClr val="21C9F7"/>
            </a:solidFill>
            <a:prstDash val="solid"/>
            <a:round/>
            <a:headEnd type="oval" w="lg" len="lg"/>
            <a:tailEnd type="none" w="lg" len="lg"/>
          </a:ln>
          <a:effectLst/>
        </p:spPr>
      </p:cxnSp>
      <p:cxnSp>
        <p:nvCxnSpPr>
          <p:cNvPr id="40" name="直線單箭頭接點 26">
            <a:extLst>
              <a:ext uri="{FF2B5EF4-FFF2-40B4-BE49-F238E27FC236}">
                <a16:creationId xmlns:a16="http://schemas.microsoft.com/office/drawing/2014/main" id="{03260668-EA1A-46AF-B8AF-009D2F602103}"/>
              </a:ext>
            </a:extLst>
          </p:cNvPr>
          <p:cNvCxnSpPr>
            <a:cxnSpLocks/>
          </p:cNvCxnSpPr>
          <p:nvPr/>
        </p:nvCxnSpPr>
        <p:spPr>
          <a:xfrm flipV="1">
            <a:off x="2151635" y="4279785"/>
            <a:ext cx="1187728" cy="254952"/>
          </a:xfrm>
          <a:prstGeom prst="bentConnector3">
            <a:avLst>
              <a:gd name="adj1" fmla="val 98652"/>
            </a:avLst>
          </a:prstGeom>
          <a:noFill/>
          <a:ln w="21590" cap="flat" cmpd="sng">
            <a:solidFill>
              <a:srgbClr val="21C9F7"/>
            </a:solidFill>
            <a:prstDash val="solid"/>
            <a:round/>
            <a:headEnd type="oval" w="lg" len="lg"/>
            <a:tailEnd type="none" w="lg" len="lg"/>
          </a:ln>
          <a:effectLst/>
        </p:spPr>
      </p:cxnSp>
    </p:spTree>
    <p:extLst>
      <p:ext uri="{BB962C8B-B14F-4D97-AF65-F5344CB8AC3E}">
        <p14:creationId xmlns:p14="http://schemas.microsoft.com/office/powerpoint/2010/main" val="1002779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0" y="225333"/>
            <a:ext cx="9143999" cy="737216"/>
          </a:xfrm>
        </p:spPr>
        <p:txBody>
          <a:bodyPr>
            <a:normAutofit/>
          </a:bodyPr>
          <a:lstStyle/>
          <a:p>
            <a:pPr algn="ctr"/>
            <a:r>
              <a:rPr lang="en-US" altLang="ja-JP" sz="3200" b="0" dirty="0" smtClean="0">
                <a:latin typeface="ＭＳ Ｐゴシック" panose="020B0600070205080204" pitchFamily="50" charset="-128"/>
                <a:ea typeface="ＭＳ Ｐゴシック" panose="020B0600070205080204" pitchFamily="50" charset="-128"/>
                <a:cs typeface="+mn-ea"/>
                <a:sym typeface="+mn-lt"/>
              </a:rPr>
              <a:t>TVS-675</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側面図：</a:t>
            </a:r>
            <a:r>
              <a:rPr lang="en-US" altLang="zh-TW" sz="3200" b="0" dirty="0" smtClean="0">
                <a:latin typeface="ＭＳ Ｐゴシック" panose="020B0600070205080204" pitchFamily="50" charset="-128"/>
                <a:ea typeface="ＭＳ Ｐゴシック" panose="020B0600070205080204" pitchFamily="50" charset="-128"/>
                <a:cs typeface="+mn-ea"/>
                <a:sym typeface="+mn-lt"/>
              </a:rPr>
              <a:t>RAM</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と</a:t>
            </a:r>
            <a:r>
              <a:rPr lang="en-US" altLang="zh-TW" sz="3200" b="0" dirty="0" smtClean="0">
                <a:latin typeface="ＭＳ Ｐゴシック" panose="020B0600070205080204" pitchFamily="50" charset="-128"/>
                <a:ea typeface="ＭＳ Ｐゴシック" panose="020B0600070205080204" pitchFamily="50" charset="-128"/>
                <a:cs typeface="+mn-ea"/>
                <a:sym typeface="+mn-lt"/>
              </a:rPr>
              <a:t>M.2 SSD</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アップグレード</a:t>
            </a:r>
            <a:endParaRPr lang="zh-TW" altLang="en-US" sz="3200" b="0" dirty="0">
              <a:latin typeface="ＭＳ Ｐゴシック" panose="020B0600070205080204" pitchFamily="50" charset="-128"/>
              <a:ea typeface="ＭＳ Ｐゴシック" panose="020B0600070205080204" pitchFamily="50" charset="-128"/>
              <a:cs typeface="+mn-ea"/>
              <a:sym typeface="+mn-lt"/>
            </a:endParaRPr>
          </a:p>
        </p:txBody>
      </p:sp>
      <p:pic>
        <p:nvPicPr>
          <p:cNvPr id="16" name="圖片 15" descr="一張含有 文字, 電子用品 的圖片&#10;&#10;自動產生的描述">
            <a:extLst>
              <a:ext uri="{FF2B5EF4-FFF2-40B4-BE49-F238E27FC236}">
                <a16:creationId xmlns:a16="http://schemas.microsoft.com/office/drawing/2014/main" id="{5226DA58-DA53-4F72-9C0C-8ADBBA302F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72" t="19453" r="20387" b="16785"/>
          <a:stretch/>
        </p:blipFill>
        <p:spPr>
          <a:xfrm>
            <a:off x="1860550" y="1217930"/>
            <a:ext cx="5704310" cy="3764280"/>
          </a:xfrm>
          <a:prstGeom prst="rect">
            <a:avLst/>
          </a:prstGeom>
        </p:spPr>
      </p:pic>
      <p:sp>
        <p:nvSpPr>
          <p:cNvPr id="17" name="矩形 39">
            <a:extLst>
              <a:ext uri="{FF2B5EF4-FFF2-40B4-BE49-F238E27FC236}">
                <a16:creationId xmlns:a16="http://schemas.microsoft.com/office/drawing/2014/main" id="{A89EF5A3-E3CE-43CE-B1DE-18B706D77447}"/>
              </a:ext>
            </a:extLst>
          </p:cNvPr>
          <p:cNvSpPr/>
          <p:nvPr/>
        </p:nvSpPr>
        <p:spPr>
          <a:xfrm flipH="1">
            <a:off x="3073413" y="4247407"/>
            <a:ext cx="1436914" cy="480166"/>
          </a:xfrm>
          <a:prstGeom prst="rect">
            <a:avLst/>
          </a:prstGeom>
          <a:solidFill>
            <a:srgbClr val="009296">
              <a:alpha val="40000"/>
            </a:srgbClr>
          </a:solidFill>
          <a:ln w="21590" cap="flat" cmpd="sng">
            <a:noFill/>
            <a:prstDash val="solid"/>
            <a:round/>
            <a:headEnd type="none" w="med" len="med"/>
            <a:tailEnd type="oval" w="lg" len="lg"/>
          </a:ln>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endParaRPr>
          </a:p>
        </p:txBody>
      </p:sp>
      <p:sp>
        <p:nvSpPr>
          <p:cNvPr id="18" name="矩形 39">
            <a:extLst>
              <a:ext uri="{FF2B5EF4-FFF2-40B4-BE49-F238E27FC236}">
                <a16:creationId xmlns:a16="http://schemas.microsoft.com/office/drawing/2014/main" id="{8C928062-0438-4B09-82BF-B019F3B188BB}"/>
              </a:ext>
            </a:extLst>
          </p:cNvPr>
          <p:cNvSpPr/>
          <p:nvPr/>
        </p:nvSpPr>
        <p:spPr>
          <a:xfrm flipH="1">
            <a:off x="2931896" y="2340505"/>
            <a:ext cx="881741" cy="1331900"/>
          </a:xfrm>
          <a:prstGeom prst="rect">
            <a:avLst/>
          </a:prstGeom>
          <a:solidFill>
            <a:schemeClr val="accent6">
              <a:lumMod val="75000"/>
              <a:alpha val="40000"/>
            </a:schemeClr>
          </a:solidFill>
          <a:ln w="21590" cap="flat" cmpd="sng">
            <a:noFill/>
            <a:prstDash val="solid"/>
            <a:round/>
            <a:headEnd type="none" w="med" len="med"/>
            <a:tailEnd type="oval" w="lg" len="lg"/>
          </a:ln>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endParaRPr>
          </a:p>
        </p:txBody>
      </p:sp>
      <p:sp>
        <p:nvSpPr>
          <p:cNvPr id="19" name="矩形 39">
            <a:extLst>
              <a:ext uri="{FF2B5EF4-FFF2-40B4-BE49-F238E27FC236}">
                <a16:creationId xmlns:a16="http://schemas.microsoft.com/office/drawing/2014/main" id="{CABD098F-5A2E-4A56-9D23-74037F70B70B}"/>
              </a:ext>
            </a:extLst>
          </p:cNvPr>
          <p:cNvSpPr/>
          <p:nvPr/>
        </p:nvSpPr>
        <p:spPr>
          <a:xfrm flipH="1">
            <a:off x="3911398" y="1764184"/>
            <a:ext cx="2569238" cy="1879149"/>
          </a:xfrm>
          <a:prstGeom prst="rect">
            <a:avLst/>
          </a:prstGeom>
          <a:solidFill>
            <a:srgbClr val="FFC000">
              <a:alpha val="40000"/>
            </a:srgbClr>
          </a:solidFill>
          <a:ln w="21590" cap="flat" cmpd="sng">
            <a:noFill/>
            <a:prstDash val="solid"/>
            <a:round/>
            <a:headEnd type="none" w="med" len="med"/>
            <a:tailEnd type="oval" w="lg" len="lg"/>
          </a:ln>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endParaRPr>
          </a:p>
        </p:txBody>
      </p:sp>
      <p:cxnSp>
        <p:nvCxnSpPr>
          <p:cNvPr id="24" name="直線單箭頭接點 26">
            <a:extLst>
              <a:ext uri="{FF2B5EF4-FFF2-40B4-BE49-F238E27FC236}">
                <a16:creationId xmlns:a16="http://schemas.microsoft.com/office/drawing/2014/main" id="{765B5DE5-059D-4CEE-B12D-2967F208828F}"/>
              </a:ext>
            </a:extLst>
          </p:cNvPr>
          <p:cNvCxnSpPr>
            <a:cxnSpLocks/>
          </p:cNvCxnSpPr>
          <p:nvPr/>
        </p:nvCxnSpPr>
        <p:spPr>
          <a:xfrm>
            <a:off x="1831232" y="2947920"/>
            <a:ext cx="1100666" cy="0"/>
          </a:xfrm>
          <a:prstGeom prst="straightConnector1">
            <a:avLst/>
          </a:prstGeom>
          <a:noFill/>
          <a:ln w="21590" cap="flat" cmpd="sng">
            <a:solidFill>
              <a:srgbClr val="21C9F7"/>
            </a:solidFill>
            <a:prstDash val="solid"/>
            <a:round/>
            <a:headEnd type="oval" w="lg" len="lg"/>
            <a:tailEnd type="none" w="lg" len="lg"/>
          </a:ln>
          <a:effectLst/>
        </p:spPr>
      </p:cxnSp>
      <p:cxnSp>
        <p:nvCxnSpPr>
          <p:cNvPr id="25" name="直線單箭頭接點 26">
            <a:extLst>
              <a:ext uri="{FF2B5EF4-FFF2-40B4-BE49-F238E27FC236}">
                <a16:creationId xmlns:a16="http://schemas.microsoft.com/office/drawing/2014/main" id="{8ECB9F71-690C-44FD-BABD-1E4414DC37E3}"/>
              </a:ext>
            </a:extLst>
          </p:cNvPr>
          <p:cNvCxnSpPr>
            <a:cxnSpLocks/>
          </p:cNvCxnSpPr>
          <p:nvPr/>
        </p:nvCxnSpPr>
        <p:spPr>
          <a:xfrm>
            <a:off x="1831232" y="4247407"/>
            <a:ext cx="1016184" cy="0"/>
          </a:xfrm>
          <a:prstGeom prst="straightConnector1">
            <a:avLst/>
          </a:prstGeom>
          <a:noFill/>
          <a:ln w="21590" cap="flat" cmpd="sng">
            <a:solidFill>
              <a:srgbClr val="21C9F7"/>
            </a:solidFill>
            <a:prstDash val="solid"/>
            <a:round/>
            <a:headEnd type="oval" w="lg" len="lg"/>
            <a:tailEnd type="none" w="lg" len="lg"/>
          </a:ln>
          <a:effectLst/>
        </p:spPr>
      </p:cxnSp>
      <p:cxnSp>
        <p:nvCxnSpPr>
          <p:cNvPr id="26" name="直線單箭頭接點 26">
            <a:extLst>
              <a:ext uri="{FF2B5EF4-FFF2-40B4-BE49-F238E27FC236}">
                <a16:creationId xmlns:a16="http://schemas.microsoft.com/office/drawing/2014/main" id="{BE429A6C-A65A-4091-9E91-F0B46BF77E73}"/>
              </a:ext>
            </a:extLst>
          </p:cNvPr>
          <p:cNvCxnSpPr>
            <a:cxnSpLocks/>
          </p:cNvCxnSpPr>
          <p:nvPr/>
        </p:nvCxnSpPr>
        <p:spPr>
          <a:xfrm flipH="1">
            <a:off x="6480640" y="2726355"/>
            <a:ext cx="1338944" cy="781"/>
          </a:xfrm>
          <a:prstGeom prst="straightConnector1">
            <a:avLst/>
          </a:prstGeom>
          <a:noFill/>
          <a:ln w="21590" cap="flat" cmpd="sng">
            <a:solidFill>
              <a:srgbClr val="21C9F7"/>
            </a:solidFill>
            <a:prstDash val="solid"/>
            <a:round/>
            <a:headEnd type="oval" w="lg" len="lg"/>
            <a:tailEnd type="none" w="lg" len="lg"/>
          </a:ln>
          <a:effectLst/>
        </p:spPr>
      </p:cxnSp>
      <p:sp>
        <p:nvSpPr>
          <p:cNvPr id="27" name="矩形 39">
            <a:extLst>
              <a:ext uri="{FF2B5EF4-FFF2-40B4-BE49-F238E27FC236}">
                <a16:creationId xmlns:a16="http://schemas.microsoft.com/office/drawing/2014/main" id="{3017CD26-A2B9-4114-80EB-6FA3571862BC}"/>
              </a:ext>
            </a:extLst>
          </p:cNvPr>
          <p:cNvSpPr/>
          <p:nvPr/>
        </p:nvSpPr>
        <p:spPr>
          <a:xfrm flipH="1">
            <a:off x="3073413" y="3777456"/>
            <a:ext cx="1436914" cy="416719"/>
          </a:xfrm>
          <a:prstGeom prst="rect">
            <a:avLst/>
          </a:prstGeom>
          <a:solidFill>
            <a:srgbClr val="009296">
              <a:alpha val="40000"/>
            </a:srgbClr>
          </a:solidFill>
          <a:ln w="21590" cap="flat" cmpd="sng">
            <a:noFill/>
            <a:prstDash val="solid"/>
            <a:round/>
            <a:headEnd type="none" w="med" len="med"/>
            <a:tailEnd type="oval" w="lg" len="lg"/>
          </a:ln>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endParaRPr>
          </a:p>
        </p:txBody>
      </p:sp>
      <p:pic>
        <p:nvPicPr>
          <p:cNvPr id="28" name="圖片 27">
            <a:extLst>
              <a:ext uri="{FF2B5EF4-FFF2-40B4-BE49-F238E27FC236}">
                <a16:creationId xmlns:a16="http://schemas.microsoft.com/office/drawing/2014/main" id="{21FC8CBA-E4EB-470E-B09D-945F978514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1590534" y="4852733"/>
            <a:ext cx="6229050" cy="204220"/>
          </a:xfrm>
          <a:prstGeom prst="rect">
            <a:avLst/>
          </a:prstGeom>
        </p:spPr>
      </p:pic>
      <p:sp>
        <p:nvSpPr>
          <p:cNvPr id="29" name="矩形 39">
            <a:extLst>
              <a:ext uri="{FF2B5EF4-FFF2-40B4-BE49-F238E27FC236}">
                <a16:creationId xmlns:a16="http://schemas.microsoft.com/office/drawing/2014/main" id="{8401733F-819E-4517-86D8-76058E3A7132}"/>
              </a:ext>
            </a:extLst>
          </p:cNvPr>
          <p:cNvSpPr/>
          <p:nvPr/>
        </p:nvSpPr>
        <p:spPr>
          <a:xfrm flipH="1">
            <a:off x="3912973" y="1778364"/>
            <a:ext cx="2567665" cy="1866533"/>
          </a:xfrm>
          <a:prstGeom prst="rect">
            <a:avLst/>
          </a:prstGeom>
          <a:noFill/>
          <a:ln w="25400" cap="flat" cmpd="sng">
            <a:solidFill>
              <a:srgbClr val="21C9F7"/>
            </a:solidFill>
            <a:prstDash val="solid"/>
            <a:round/>
            <a:headEnd type="none" w="med" len="med"/>
            <a:tailEnd type="oval" w="lg" len="lg"/>
          </a:ln>
          <a:effectLst>
            <a:outerShdw blurRad="50800" dist="38100" dir="5400000" algn="t" rotWithShape="0">
              <a:prstClr val="black">
                <a:alpha val="40000"/>
              </a:prstClr>
            </a:outerShdw>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endParaRPr>
          </a:p>
        </p:txBody>
      </p:sp>
      <p:sp>
        <p:nvSpPr>
          <p:cNvPr id="30" name="矩形 39">
            <a:extLst>
              <a:ext uri="{FF2B5EF4-FFF2-40B4-BE49-F238E27FC236}">
                <a16:creationId xmlns:a16="http://schemas.microsoft.com/office/drawing/2014/main" id="{AF67D5CE-9612-49C5-82D9-59E547EAC7FE}"/>
              </a:ext>
            </a:extLst>
          </p:cNvPr>
          <p:cNvSpPr/>
          <p:nvPr/>
        </p:nvSpPr>
        <p:spPr>
          <a:xfrm flipH="1">
            <a:off x="2932381" y="2330341"/>
            <a:ext cx="879682" cy="1342059"/>
          </a:xfrm>
          <a:prstGeom prst="rect">
            <a:avLst/>
          </a:prstGeom>
          <a:noFill/>
          <a:ln w="25400" cap="flat" cmpd="sng">
            <a:solidFill>
              <a:srgbClr val="21C9F7"/>
            </a:solidFill>
            <a:prstDash val="solid"/>
            <a:round/>
            <a:headEnd type="none" w="med" len="med"/>
            <a:tailEnd type="oval" w="lg" len="lg"/>
          </a:ln>
          <a:effectLst>
            <a:outerShdw blurRad="50800" dist="38100" dir="5400000" algn="t" rotWithShape="0">
              <a:prstClr val="black">
                <a:alpha val="40000"/>
              </a:prstClr>
            </a:outerShdw>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endParaRPr>
          </a:p>
        </p:txBody>
      </p:sp>
      <p:sp>
        <p:nvSpPr>
          <p:cNvPr id="31" name="矩形 39">
            <a:extLst>
              <a:ext uri="{FF2B5EF4-FFF2-40B4-BE49-F238E27FC236}">
                <a16:creationId xmlns:a16="http://schemas.microsoft.com/office/drawing/2014/main" id="{269A3A11-A3B0-44CE-A86C-BBE050CBA5BE}"/>
              </a:ext>
            </a:extLst>
          </p:cNvPr>
          <p:cNvSpPr/>
          <p:nvPr/>
        </p:nvSpPr>
        <p:spPr>
          <a:xfrm flipH="1">
            <a:off x="3073409" y="3765342"/>
            <a:ext cx="1436913" cy="438996"/>
          </a:xfrm>
          <a:prstGeom prst="rect">
            <a:avLst/>
          </a:prstGeom>
          <a:noFill/>
          <a:ln w="25400" cap="flat" cmpd="sng">
            <a:solidFill>
              <a:srgbClr val="21C9F7"/>
            </a:solidFill>
            <a:prstDash val="solid"/>
            <a:round/>
            <a:headEnd type="none" w="med" len="med"/>
            <a:tailEnd type="oval" w="lg" len="lg"/>
          </a:ln>
          <a:effectLst>
            <a:outerShdw blurRad="50800" dist="38100" dir="5400000" algn="t" rotWithShape="0">
              <a:prstClr val="black">
                <a:alpha val="40000"/>
              </a:prstClr>
            </a:outerShdw>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endParaRPr>
          </a:p>
        </p:txBody>
      </p:sp>
      <p:cxnSp>
        <p:nvCxnSpPr>
          <p:cNvPr id="32" name="接點: 肘形 31">
            <a:extLst>
              <a:ext uri="{FF2B5EF4-FFF2-40B4-BE49-F238E27FC236}">
                <a16:creationId xmlns:a16="http://schemas.microsoft.com/office/drawing/2014/main" id="{A77A2B37-7900-4BA3-912F-1CF412BC43F8}"/>
              </a:ext>
            </a:extLst>
          </p:cNvPr>
          <p:cNvCxnSpPr>
            <a:cxnSpLocks/>
            <a:stCxn id="27" idx="3"/>
            <a:endCxn id="17" idx="3"/>
          </p:cNvCxnSpPr>
          <p:nvPr/>
        </p:nvCxnSpPr>
        <p:spPr>
          <a:xfrm rot="10800000" flipV="1">
            <a:off x="3073413" y="3985816"/>
            <a:ext cx="12700" cy="501674"/>
          </a:xfrm>
          <a:prstGeom prst="bentConnector3">
            <a:avLst>
              <a:gd name="adj1" fmla="val 1800000"/>
            </a:avLst>
          </a:prstGeom>
          <a:ln w="25400">
            <a:solidFill>
              <a:srgbClr val="21C9F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矩形 39">
            <a:extLst>
              <a:ext uri="{FF2B5EF4-FFF2-40B4-BE49-F238E27FC236}">
                <a16:creationId xmlns:a16="http://schemas.microsoft.com/office/drawing/2014/main" id="{EF8C8072-AAFD-410A-BBCB-783A67CB362A}"/>
              </a:ext>
            </a:extLst>
          </p:cNvPr>
          <p:cNvSpPr/>
          <p:nvPr/>
        </p:nvSpPr>
        <p:spPr>
          <a:xfrm flipH="1">
            <a:off x="3073408" y="4247405"/>
            <a:ext cx="1436913" cy="480167"/>
          </a:xfrm>
          <a:prstGeom prst="rect">
            <a:avLst/>
          </a:prstGeom>
          <a:noFill/>
          <a:ln w="25400" cap="flat" cmpd="sng">
            <a:solidFill>
              <a:srgbClr val="21C9F7"/>
            </a:solidFill>
            <a:prstDash val="solid"/>
            <a:round/>
            <a:headEnd type="none" w="med" len="med"/>
            <a:tailEnd type="oval" w="lg" len="lg"/>
          </a:ln>
          <a:effectLst>
            <a:outerShdw blurRad="50800" dist="38100" dir="5400000" algn="t" rotWithShape="0">
              <a:prstClr val="black">
                <a:alpha val="40000"/>
              </a:prstClr>
            </a:outerShdw>
          </a:effectLst>
        </p:spPr>
        <p:txBody>
          <a:bodyPr rtlCol="0" anchor="ctr"/>
          <a:lstStyle/>
          <a:p>
            <a:pPr algn="ctr"/>
            <a:endParaRPr lang="zh-TW" altLang="en-US" sz="1200">
              <a:solidFill>
                <a:srgbClr val="916409"/>
              </a:solidFill>
              <a:latin typeface="ＭＳ Ｐゴシック" panose="020B0600070205080204" pitchFamily="50" charset="-128"/>
              <a:ea typeface="ＭＳ Ｐゴシック" panose="020B0600070205080204" pitchFamily="50" charset="-128"/>
            </a:endParaRPr>
          </a:p>
        </p:txBody>
      </p:sp>
      <p:sp>
        <p:nvSpPr>
          <p:cNvPr id="20" name="文字方塊 19">
            <a:extLst>
              <a:ext uri="{FF2B5EF4-FFF2-40B4-BE49-F238E27FC236}">
                <a16:creationId xmlns:a16="http://schemas.microsoft.com/office/drawing/2014/main" id="{6C2925CF-20C9-4B4A-9B69-67FF683CB847}"/>
              </a:ext>
            </a:extLst>
          </p:cNvPr>
          <p:cNvSpPr txBox="1"/>
          <p:nvPr/>
        </p:nvSpPr>
        <p:spPr>
          <a:xfrm>
            <a:off x="216976" y="2686310"/>
            <a:ext cx="1542024" cy="523220"/>
          </a:xfrm>
          <a:prstGeom prst="rect">
            <a:avLst/>
          </a:prstGeom>
          <a:noFill/>
        </p:spPr>
        <p:txBody>
          <a:bodyPr wrap="square" rtlCol="0">
            <a:spAutoFit/>
          </a:bodyPr>
          <a:lstStyle/>
          <a:p>
            <a:pPr algn="r"/>
            <a:r>
              <a:rPr kumimoji="1" lang="en-US" altLang="zh-TW" dirty="0">
                <a:latin typeface="ＭＳ Ｐゴシック" panose="020B0600070205080204" pitchFamily="50" charset="-128"/>
                <a:ea typeface="ＭＳ Ｐゴシック" panose="020B0600070205080204" pitchFamily="50" charset="-128"/>
                <a:cs typeface="+mn-ea"/>
                <a:sym typeface="+mn-lt"/>
              </a:rPr>
              <a:t>2 x DDR4</a:t>
            </a:r>
          </a:p>
          <a:p>
            <a:pPr algn="r"/>
            <a:r>
              <a:rPr kumimoji="1" lang="en-US" altLang="zh-TW" dirty="0">
                <a:latin typeface="ＭＳ Ｐゴシック" panose="020B0600070205080204" pitchFamily="50" charset="-128"/>
                <a:ea typeface="ＭＳ Ｐゴシック" panose="020B0600070205080204" pitchFamily="50" charset="-128"/>
                <a:cs typeface="+mn-ea"/>
                <a:sym typeface="+mn-lt"/>
              </a:rPr>
              <a:t>SO-DIMM</a:t>
            </a:r>
            <a:r>
              <a:rPr kumimoji="1" lang="zh-TW" altLang="en-US" dirty="0">
                <a:latin typeface="ＭＳ Ｐゴシック" panose="020B0600070205080204" pitchFamily="50" charset="-128"/>
                <a:ea typeface="ＭＳ Ｐゴシック" panose="020B0600070205080204" pitchFamily="50" charset="-128"/>
                <a:cs typeface="+mn-ea"/>
                <a:sym typeface="+mn-lt"/>
              </a:rPr>
              <a:t> </a:t>
            </a:r>
            <a:r>
              <a:rPr kumimoji="1" lang="ja-JP" altLang="en-US" dirty="0" smtClean="0">
                <a:latin typeface="ＭＳ Ｐゴシック" panose="020B0600070205080204" pitchFamily="50" charset="-128"/>
                <a:ea typeface="ＭＳ Ｐゴシック" panose="020B0600070205080204" pitchFamily="50" charset="-128"/>
                <a:cs typeface="+mn-ea"/>
                <a:sym typeface="+mn-lt"/>
              </a:rPr>
              <a:t>スロット</a:t>
            </a:r>
            <a:endParaRPr kumimoji="1" lang="zh-TW" altLang="en-US" dirty="0">
              <a:latin typeface="ＭＳ Ｐゴシック" panose="020B0600070205080204" pitchFamily="50" charset="-128"/>
              <a:ea typeface="ＭＳ Ｐゴシック" panose="020B0600070205080204" pitchFamily="50" charset="-128"/>
              <a:cs typeface="+mn-ea"/>
              <a:sym typeface="+mn-lt"/>
            </a:endParaRPr>
          </a:p>
        </p:txBody>
      </p:sp>
      <p:sp>
        <p:nvSpPr>
          <p:cNvPr id="21" name="文字方塊 20">
            <a:extLst>
              <a:ext uri="{FF2B5EF4-FFF2-40B4-BE49-F238E27FC236}">
                <a16:creationId xmlns:a16="http://schemas.microsoft.com/office/drawing/2014/main" id="{112466DE-EA2C-4544-A7CD-D80107780BC4}"/>
              </a:ext>
            </a:extLst>
          </p:cNvPr>
          <p:cNvSpPr txBox="1"/>
          <p:nvPr/>
        </p:nvSpPr>
        <p:spPr>
          <a:xfrm>
            <a:off x="116237" y="3835006"/>
            <a:ext cx="1714989" cy="954107"/>
          </a:xfrm>
          <a:prstGeom prst="rect">
            <a:avLst/>
          </a:prstGeom>
          <a:noFill/>
        </p:spPr>
        <p:txBody>
          <a:bodyPr wrap="square" rtlCol="0">
            <a:spAutoFit/>
          </a:bodyPr>
          <a:lstStyle/>
          <a:p>
            <a:pPr algn="r"/>
            <a:r>
              <a:rPr kumimoji="1" lang="en-US" altLang="zh-TW" dirty="0">
                <a:latin typeface="ＭＳ Ｐゴシック" panose="020B0600070205080204" pitchFamily="50" charset="-128"/>
                <a:ea typeface="ＭＳ Ｐゴシック" panose="020B0600070205080204" pitchFamily="50" charset="-128"/>
                <a:cs typeface="+mn-ea"/>
                <a:sym typeface="+mn-lt"/>
              </a:rPr>
              <a:t>2 x M.2 2280 </a:t>
            </a:r>
            <a:r>
              <a:rPr kumimoji="1" lang="en-US" altLang="zh-TW" dirty="0" err="1">
                <a:latin typeface="ＭＳ Ｐゴシック" panose="020B0600070205080204" pitchFamily="50" charset="-128"/>
                <a:ea typeface="ＭＳ Ｐゴシック" panose="020B0600070205080204" pitchFamily="50" charset="-128"/>
                <a:cs typeface="+mn-ea"/>
                <a:sym typeface="+mn-lt"/>
              </a:rPr>
              <a:t>NVMe</a:t>
            </a:r>
            <a:r>
              <a:rPr kumimoji="1" lang="en-US" altLang="zh-TW" dirty="0">
                <a:latin typeface="ＭＳ Ｐゴシック" panose="020B0600070205080204" pitchFamily="50" charset="-128"/>
                <a:ea typeface="ＭＳ Ｐゴシック" panose="020B0600070205080204" pitchFamily="50" charset="-128"/>
                <a:cs typeface="+mn-ea"/>
                <a:sym typeface="+mn-lt"/>
              </a:rPr>
              <a:t> </a:t>
            </a:r>
            <a:r>
              <a:rPr kumimoji="1" lang="en-US" altLang="zh-TW" dirty="0" err="1">
                <a:latin typeface="ＭＳ Ｐゴシック" panose="020B0600070205080204" pitchFamily="50" charset="-128"/>
                <a:ea typeface="ＭＳ Ｐゴシック" panose="020B0600070205080204" pitchFamily="50" charset="-128"/>
                <a:cs typeface="+mn-ea"/>
                <a:sym typeface="+mn-lt"/>
              </a:rPr>
              <a:t>PCIe</a:t>
            </a:r>
            <a:r>
              <a:rPr kumimoji="1" lang="en-US" altLang="zh-TW" dirty="0">
                <a:latin typeface="ＭＳ Ｐゴシック" panose="020B0600070205080204" pitchFamily="50" charset="-128"/>
                <a:ea typeface="ＭＳ Ｐゴシック" panose="020B0600070205080204" pitchFamily="50" charset="-128"/>
                <a:cs typeface="+mn-ea"/>
                <a:sym typeface="+mn-lt"/>
              </a:rPr>
              <a:t> Gen3 x1 / SATA 6Gb/s </a:t>
            </a:r>
            <a:r>
              <a:rPr kumimoji="1" lang="en-US" altLang="zh-TW" dirty="0" smtClean="0">
                <a:latin typeface="ＭＳ Ｐゴシック" panose="020B0600070205080204" pitchFamily="50" charset="-128"/>
                <a:ea typeface="ＭＳ Ｐゴシック" panose="020B0600070205080204" pitchFamily="50" charset="-128"/>
                <a:cs typeface="+mn-ea"/>
                <a:sym typeface="+mn-lt"/>
              </a:rPr>
              <a:t/>
            </a:r>
            <a:br>
              <a:rPr kumimoji="1" lang="en-US" altLang="zh-TW" dirty="0" smtClean="0">
                <a:latin typeface="ＭＳ Ｐゴシック" panose="020B0600070205080204" pitchFamily="50" charset="-128"/>
                <a:ea typeface="ＭＳ Ｐゴシック" panose="020B0600070205080204" pitchFamily="50" charset="-128"/>
                <a:cs typeface="+mn-ea"/>
                <a:sym typeface="+mn-lt"/>
              </a:rPr>
            </a:br>
            <a:r>
              <a:rPr kumimoji="1" lang="en-US" altLang="zh-TW" dirty="0" smtClean="0">
                <a:latin typeface="ＭＳ Ｐゴシック" panose="020B0600070205080204" pitchFamily="50" charset="-128"/>
                <a:ea typeface="ＭＳ Ｐゴシック" panose="020B0600070205080204" pitchFamily="50" charset="-128"/>
                <a:cs typeface="+mn-ea"/>
                <a:sym typeface="+mn-lt"/>
              </a:rPr>
              <a:t>SSD </a:t>
            </a:r>
            <a:r>
              <a:rPr kumimoji="1" lang="ja-JP" altLang="en-US" dirty="0">
                <a:latin typeface="ＭＳ Ｐゴシック" panose="020B0600070205080204" pitchFamily="50" charset="-128"/>
                <a:ea typeface="ＭＳ Ｐゴシック" panose="020B0600070205080204" pitchFamily="50" charset="-128"/>
                <a:cs typeface="+mn-ea"/>
                <a:sym typeface="+mn-lt"/>
              </a:rPr>
              <a:t>スロット</a:t>
            </a:r>
            <a:endParaRPr kumimoji="1" lang="zh-TW" altLang="en-US" dirty="0">
              <a:latin typeface="ＭＳ Ｐゴシック" panose="020B0600070205080204" pitchFamily="50" charset="-128"/>
              <a:ea typeface="ＭＳ Ｐゴシック" panose="020B0600070205080204" pitchFamily="50" charset="-128"/>
              <a:cs typeface="+mn-ea"/>
              <a:sym typeface="+mn-lt"/>
            </a:endParaRPr>
          </a:p>
        </p:txBody>
      </p:sp>
      <p:sp>
        <p:nvSpPr>
          <p:cNvPr id="22" name="文字方塊 21">
            <a:extLst>
              <a:ext uri="{FF2B5EF4-FFF2-40B4-BE49-F238E27FC236}">
                <a16:creationId xmlns:a16="http://schemas.microsoft.com/office/drawing/2014/main" id="{FEFAC09F-87EC-4D4E-A766-650ED79AA702}"/>
              </a:ext>
            </a:extLst>
          </p:cNvPr>
          <p:cNvSpPr txBox="1"/>
          <p:nvPr/>
        </p:nvSpPr>
        <p:spPr>
          <a:xfrm>
            <a:off x="7819585" y="2464745"/>
            <a:ext cx="1138436" cy="523220"/>
          </a:xfrm>
          <a:prstGeom prst="rect">
            <a:avLst/>
          </a:prstGeom>
          <a:noFill/>
        </p:spPr>
        <p:txBody>
          <a:bodyPr wrap="square" rtlCol="0">
            <a:spAutoFit/>
          </a:bodyPr>
          <a:lstStyle/>
          <a:p>
            <a:r>
              <a:rPr kumimoji="1" lang="ja-JP" altLang="en-US" dirty="0" smtClean="0">
                <a:latin typeface="ＭＳ Ｐゴシック" panose="020B0600070205080204" pitchFamily="50" charset="-128"/>
                <a:ea typeface="ＭＳ Ｐゴシック" panose="020B0600070205080204" pitchFamily="50" charset="-128"/>
                <a:cs typeface="+mn-ea"/>
                <a:sym typeface="+mn-lt"/>
              </a:rPr>
              <a:t>高品質</a:t>
            </a:r>
            <a:r>
              <a:rPr kumimoji="1" lang="en-US" altLang="zh-TW" dirty="0" smtClean="0">
                <a:latin typeface="ＭＳ Ｐゴシック" panose="020B0600070205080204" pitchFamily="50" charset="-128"/>
                <a:ea typeface="ＭＳ Ｐゴシック" panose="020B0600070205080204" pitchFamily="50" charset="-128"/>
                <a:cs typeface="+mn-ea"/>
                <a:sym typeface="+mn-lt"/>
              </a:rPr>
              <a:t>CPU</a:t>
            </a:r>
            <a:endParaRPr kumimoji="1" lang="en-US" altLang="zh-TW" dirty="0">
              <a:latin typeface="ＭＳ Ｐゴシック" panose="020B0600070205080204" pitchFamily="50" charset="-128"/>
              <a:ea typeface="ＭＳ Ｐゴシック" panose="020B0600070205080204" pitchFamily="50" charset="-128"/>
              <a:cs typeface="+mn-ea"/>
              <a:sym typeface="+mn-lt"/>
            </a:endParaRPr>
          </a:p>
          <a:p>
            <a:r>
              <a:rPr kumimoji="1" lang="ja-JP" altLang="en-US" dirty="0" smtClean="0">
                <a:latin typeface="ＭＳ Ｐゴシック" panose="020B0600070205080204" pitchFamily="50" charset="-128"/>
                <a:ea typeface="ＭＳ Ｐゴシック" panose="020B0600070205080204" pitchFamily="50" charset="-128"/>
                <a:cs typeface="+mn-ea"/>
                <a:sym typeface="+mn-lt"/>
              </a:rPr>
              <a:t>ヒートシンク</a:t>
            </a:r>
            <a:endParaRPr kumimoji="1" lang="zh-TW" altLang="en-US" dirty="0">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2164085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FD7F80FB-F2BA-4974-B6DC-6AE45E9E611A}"/>
              </a:ext>
            </a:extLst>
          </p:cNvPr>
          <p:cNvGrpSpPr/>
          <p:nvPr/>
        </p:nvGrpSpPr>
        <p:grpSpPr>
          <a:xfrm>
            <a:off x="4383101" y="1279798"/>
            <a:ext cx="2966466" cy="2160525"/>
            <a:chOff x="6260091" y="1217707"/>
            <a:chExt cx="4307317" cy="4160999"/>
          </a:xfrm>
        </p:grpSpPr>
        <p:sp>
          <p:nvSpPr>
            <p:cNvPr id="15" name="矩形: 圓角 14">
              <a:extLst>
                <a:ext uri="{FF2B5EF4-FFF2-40B4-BE49-F238E27FC236}">
                  <a16:creationId xmlns:a16="http://schemas.microsoft.com/office/drawing/2014/main" id="{79D8BFF1-B50D-4449-B8F2-39BCF68834C7}"/>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6" name="矩形 15">
              <a:extLst>
                <a:ext uri="{FF2B5EF4-FFF2-40B4-BE49-F238E27FC236}">
                  <a16:creationId xmlns:a16="http://schemas.microsoft.com/office/drawing/2014/main" id="{0E97CB8C-B605-496F-8753-0C43673D7481}"/>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1" y="42581"/>
            <a:ext cx="9144000" cy="1033922"/>
          </a:xfrm>
        </p:spPr>
        <p:txBody>
          <a:bodyPr>
            <a:noAutofit/>
          </a:bodyPr>
          <a:lstStyle/>
          <a:p>
            <a:pPr fontAlgn="base">
              <a:lnSpc>
                <a:spcPts val="3700"/>
              </a:lnSpc>
            </a:pPr>
            <a:r>
              <a:rPr lang="en-US" altLang="zh-TW" sz="2800" dirty="0" smtClean="0">
                <a:latin typeface="ＭＳ Ｐゴシック" panose="020B0600070205080204" pitchFamily="50" charset="-128"/>
                <a:ea typeface="ＭＳ Ｐゴシック" panose="020B0600070205080204" pitchFamily="50" charset="-128"/>
                <a:cs typeface="+mn-ea"/>
                <a:sym typeface="+mn-lt"/>
              </a:rPr>
              <a:t>2 </a:t>
            </a:r>
            <a:r>
              <a:rPr lang="en-US" altLang="zh-TW" sz="2800" dirty="0">
                <a:latin typeface="ＭＳ Ｐゴシック" panose="020B0600070205080204" pitchFamily="50" charset="-128"/>
                <a:ea typeface="ＭＳ Ｐゴシック" panose="020B0600070205080204" pitchFamily="50" charset="-128"/>
                <a:cs typeface="+mn-ea"/>
                <a:sym typeface="+mn-lt"/>
              </a:rPr>
              <a:t>x</a:t>
            </a:r>
            <a:r>
              <a:rPr lang="zh-TW" altLang="en-US" sz="2800" dirty="0">
                <a:latin typeface="ＭＳ Ｐゴシック" panose="020B0600070205080204" pitchFamily="50" charset="-128"/>
                <a:ea typeface="ＭＳ Ｐゴシック" panose="020B0600070205080204" pitchFamily="50" charset="-128"/>
                <a:cs typeface="+mn-ea"/>
                <a:sym typeface="+mn-lt"/>
              </a:rPr>
              <a:t> </a:t>
            </a:r>
            <a:r>
              <a:rPr lang="en" altLang="zh-TW" sz="2800" dirty="0">
                <a:latin typeface="ＭＳ Ｐゴシック" panose="020B0600070205080204" pitchFamily="50" charset="-128"/>
                <a:ea typeface="ＭＳ Ｐゴシック" panose="020B0600070205080204" pitchFamily="50" charset="-128"/>
                <a:cs typeface="+mn-ea"/>
                <a:sym typeface="+mn-lt"/>
              </a:rPr>
              <a:t>M.2 NVMe PCIe / SATA SSD </a:t>
            </a:r>
            <a:r>
              <a:rPr lang="ja-JP" altLang="en-US" sz="2800" dirty="0" smtClean="0">
                <a:latin typeface="ＭＳ Ｐゴシック" panose="020B0600070205080204" pitchFamily="50" charset="-128"/>
                <a:ea typeface="ＭＳ Ｐゴシック" panose="020B0600070205080204" pitchFamily="50" charset="-128"/>
                <a:cs typeface="+mn-ea"/>
                <a:sym typeface="+mn-lt"/>
              </a:rPr>
              <a:t>スロット</a:t>
            </a:r>
            <a:r>
              <a:rPr lang="en-US" altLang="zh-TW" sz="2800" dirty="0">
                <a:latin typeface="ＭＳ Ｐゴシック" panose="020B0600070205080204" pitchFamily="50" charset="-128"/>
                <a:ea typeface="ＭＳ Ｐゴシック" panose="020B0600070205080204" pitchFamily="50" charset="-128"/>
                <a:cs typeface="+mn-ea"/>
                <a:sym typeface="+mn-lt"/>
              </a:rPr>
              <a:t/>
            </a:r>
            <a:br>
              <a:rPr lang="en-US" altLang="zh-TW" sz="2800" dirty="0">
                <a:latin typeface="ＭＳ Ｐゴシック" panose="020B0600070205080204" pitchFamily="50" charset="-128"/>
                <a:ea typeface="ＭＳ Ｐゴシック" panose="020B0600070205080204" pitchFamily="50" charset="-128"/>
                <a:cs typeface="+mn-ea"/>
                <a:sym typeface="+mn-lt"/>
              </a:rPr>
            </a:br>
            <a:r>
              <a:rPr lang="en-US" altLang="zh-TW" sz="2800" dirty="0" smtClean="0">
                <a:latin typeface="ＭＳ Ｐゴシック" panose="020B0600070205080204" pitchFamily="50" charset="-128"/>
                <a:ea typeface="ＭＳ Ｐゴシック" panose="020B0600070205080204" pitchFamily="50" charset="-128"/>
                <a:cs typeface="+mn-ea"/>
                <a:sym typeface="+mn-lt"/>
              </a:rPr>
              <a:t>SSD</a:t>
            </a:r>
            <a:r>
              <a:rPr lang="ja-JP" altLang="en-US" sz="2800" dirty="0" smtClean="0">
                <a:latin typeface="ＭＳ Ｐゴシック" panose="020B0600070205080204" pitchFamily="50" charset="-128"/>
                <a:ea typeface="ＭＳ Ｐゴシック" panose="020B0600070205080204" pitchFamily="50" charset="-128"/>
                <a:cs typeface="+mn-ea"/>
                <a:sym typeface="+mn-lt"/>
              </a:rPr>
              <a:t>キャッシュ、</a:t>
            </a:r>
            <a:r>
              <a:rPr lang="en-US" altLang="ja-JP" sz="2800" dirty="0" err="1" smtClean="0">
                <a:latin typeface="ＭＳ Ｐゴシック" panose="020B0600070205080204" pitchFamily="50" charset="-128"/>
                <a:ea typeface="ＭＳ Ｐゴシック" panose="020B0600070205080204" pitchFamily="50" charset="-128"/>
                <a:cs typeface="+mn-ea"/>
                <a:sym typeface="+mn-lt"/>
              </a:rPr>
              <a:t>Qtier</a:t>
            </a:r>
            <a:r>
              <a:rPr lang="en-US" altLang="ja-JP" sz="2800" dirty="0" smtClean="0">
                <a:latin typeface="ＭＳ Ｐゴシック" panose="020B0600070205080204" pitchFamily="50" charset="-128"/>
                <a:ea typeface="ＭＳ Ｐゴシック" panose="020B0600070205080204" pitchFamily="50" charset="-128"/>
                <a:cs typeface="+mn-ea"/>
                <a:sym typeface="+mn-lt"/>
              </a:rPr>
              <a:t>(</a:t>
            </a:r>
            <a:r>
              <a:rPr lang="ja-JP" altLang="en-US" sz="2800" dirty="0" smtClean="0">
                <a:latin typeface="ＭＳ Ｐゴシック" panose="020B0600070205080204" pitchFamily="50" charset="-128"/>
                <a:ea typeface="ＭＳ Ｐゴシック" panose="020B0600070205080204" pitchFamily="50" charset="-128"/>
                <a:cs typeface="+mn-ea"/>
                <a:sym typeface="+mn-lt"/>
              </a:rPr>
              <a:t>自動階層化</a:t>
            </a:r>
            <a:r>
              <a:rPr lang="en-US" altLang="ja-JP" sz="2800" dirty="0" smtClean="0">
                <a:latin typeface="ＭＳ Ｐゴシック" panose="020B0600070205080204" pitchFamily="50" charset="-128"/>
                <a:ea typeface="ＭＳ Ｐゴシック" panose="020B0600070205080204" pitchFamily="50" charset="-128"/>
                <a:cs typeface="+mn-ea"/>
                <a:sym typeface="+mn-lt"/>
              </a:rPr>
              <a:t>)</a:t>
            </a:r>
            <a:r>
              <a:rPr lang="ja-JP" altLang="en-US" sz="2800" dirty="0" smtClean="0">
                <a:latin typeface="ＭＳ Ｐゴシック" panose="020B0600070205080204" pitchFamily="50" charset="-128"/>
                <a:ea typeface="ＭＳ Ｐゴシック" panose="020B0600070205080204" pitchFamily="50" charset="-128"/>
                <a:cs typeface="+mn-ea"/>
                <a:sym typeface="+mn-lt"/>
              </a:rPr>
              <a:t>をサポート</a:t>
            </a:r>
            <a:endParaRPr lang="zh-TW" altLang="en-US" sz="2800" dirty="0">
              <a:latin typeface="ＭＳ Ｐゴシック" panose="020B0600070205080204" pitchFamily="50" charset="-128"/>
              <a:ea typeface="ＭＳ Ｐゴシック" panose="020B0600070205080204" pitchFamily="50" charset="-128"/>
              <a:cs typeface="+mn-ea"/>
              <a:sym typeface="+mn-lt"/>
            </a:endParaRPr>
          </a:p>
        </p:txBody>
      </p:sp>
      <p:sp>
        <p:nvSpPr>
          <p:cNvPr id="30" name="矩形 29">
            <a:extLst>
              <a:ext uri="{FF2B5EF4-FFF2-40B4-BE49-F238E27FC236}">
                <a16:creationId xmlns:a16="http://schemas.microsoft.com/office/drawing/2014/main" id="{C0E058F4-A177-4BF7-B993-5EA50AF4B149}"/>
              </a:ext>
            </a:extLst>
          </p:cNvPr>
          <p:cNvSpPr/>
          <p:nvPr/>
        </p:nvSpPr>
        <p:spPr>
          <a:xfrm>
            <a:off x="4432292" y="3364989"/>
            <a:ext cx="2756784" cy="337570"/>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dirty="0">
                <a:latin typeface="ＭＳ Ｐゴシック" panose="020B0600070205080204" pitchFamily="50" charset="-128"/>
                <a:ea typeface="ＭＳ Ｐゴシック" panose="020B0600070205080204" pitchFamily="50" charset="-128"/>
                <a:cs typeface="+mn-ea"/>
                <a:sym typeface="+mn-lt"/>
              </a:rPr>
              <a:t>3. </a:t>
            </a:r>
            <a:r>
              <a:rPr lang="en-US" altLang="zh-TW" sz="1100" b="1" dirty="0" smtClean="0">
                <a:latin typeface="ＭＳ Ｐゴシック" panose="020B0600070205080204" pitchFamily="50" charset="-128"/>
                <a:ea typeface="ＭＳ Ｐゴシック" panose="020B0600070205080204" pitchFamily="50" charset="-128"/>
                <a:cs typeface="+mn-ea"/>
                <a:sym typeface="+mn-lt"/>
              </a:rPr>
              <a:t>M.2 SSD</a:t>
            </a:r>
            <a:r>
              <a:rPr lang="ja-JP" altLang="en-US" sz="1100" b="1" dirty="0" smtClean="0">
                <a:latin typeface="ＭＳ Ｐゴシック" panose="020B0600070205080204" pitchFamily="50" charset="-128"/>
                <a:ea typeface="ＭＳ Ｐゴシック" panose="020B0600070205080204" pitchFamily="50" charset="-128"/>
                <a:cs typeface="+mn-ea"/>
                <a:sym typeface="+mn-lt"/>
              </a:rPr>
              <a:t>はツール不要で取り付け可能</a:t>
            </a:r>
            <a:endParaRPr lang="zh-TW" altLang="en-US" sz="1100" b="1" dirty="0">
              <a:latin typeface="ＭＳ Ｐゴシック" panose="020B0600070205080204" pitchFamily="50" charset="-128"/>
              <a:ea typeface="ＭＳ Ｐゴシック" panose="020B0600070205080204" pitchFamily="50" charset="-128"/>
              <a:cs typeface="+mn-ea"/>
              <a:sym typeface="+mn-lt"/>
            </a:endParaRPr>
          </a:p>
        </p:txBody>
      </p:sp>
      <p:sp>
        <p:nvSpPr>
          <p:cNvPr id="2" name="矩形 1">
            <a:extLst>
              <a:ext uri="{FF2B5EF4-FFF2-40B4-BE49-F238E27FC236}">
                <a16:creationId xmlns:a16="http://schemas.microsoft.com/office/drawing/2014/main" id="{BC52E88A-E9AC-6D40-A8B1-CBE1E631B2FD}"/>
              </a:ext>
            </a:extLst>
          </p:cNvPr>
          <p:cNvSpPr/>
          <p:nvPr/>
        </p:nvSpPr>
        <p:spPr>
          <a:xfrm>
            <a:off x="390866" y="2230903"/>
            <a:ext cx="3824048" cy="2385268"/>
          </a:xfrm>
          <a:prstGeom prst="rect">
            <a:avLst/>
          </a:prstGeom>
        </p:spPr>
        <p:txBody>
          <a:bodyPr wrap="square">
            <a:spAutoFit/>
          </a:bodyPr>
          <a:lstStyle/>
          <a:p>
            <a:pPr marL="285750" indent="-285750">
              <a:buFont typeface="Arial" panose="020B0604020202020204" pitchFamily="34" charset="0"/>
              <a:buChar char="•"/>
            </a:pPr>
            <a:r>
              <a:rPr lang="en-US" altLang="ja-JP" sz="1050" b="1" kern="100" dirty="0" smtClean="0">
                <a:latin typeface="ＭＳ Ｐゴシック" panose="020B0600070205080204" pitchFamily="50" charset="-128"/>
                <a:ea typeface="ＭＳ Ｐゴシック" panose="020B0600070205080204" pitchFamily="50" charset="-128"/>
                <a:cs typeface="+mn-ea"/>
                <a:sym typeface="+mn-lt"/>
              </a:rPr>
              <a:t>SSD</a:t>
            </a:r>
            <a:r>
              <a:rPr lang="ja-JP" altLang="en-US" sz="1050" b="1" kern="100" dirty="0">
                <a:latin typeface="ＭＳ Ｐゴシック" panose="020B0600070205080204" pitchFamily="50" charset="-128"/>
                <a:ea typeface="ＭＳ Ｐゴシック" panose="020B0600070205080204" pitchFamily="50" charset="-128"/>
                <a:cs typeface="+mn-ea"/>
                <a:sym typeface="+mn-lt"/>
              </a:rPr>
              <a:t>キャッシュでランダムデータアクセス速度を向</a:t>
            </a:r>
            <a:r>
              <a:rPr lang="ja-JP" altLang="en-US" sz="1050" b="1" kern="100" dirty="0" smtClean="0">
                <a:latin typeface="ＭＳ Ｐゴシック" panose="020B0600070205080204" pitchFamily="50" charset="-128"/>
                <a:ea typeface="ＭＳ Ｐゴシック" panose="020B0600070205080204" pitchFamily="50" charset="-128"/>
                <a:cs typeface="+mn-ea"/>
                <a:sym typeface="+mn-lt"/>
              </a:rPr>
              <a:t>上</a:t>
            </a:r>
            <a:r>
              <a:rPr lang="zh-TW" altLang="en-US" sz="1000" dirty="0">
                <a:solidFill>
                  <a:srgbClr val="333333"/>
                </a:solidFill>
                <a:latin typeface="ＭＳ Ｐゴシック" panose="020B0600070205080204" pitchFamily="50" charset="-128"/>
                <a:ea typeface="ＭＳ Ｐゴシック" panose="020B0600070205080204" pitchFamily="50" charset="-128"/>
                <a:cs typeface="+mn-ea"/>
                <a:sym typeface="+mn-lt"/>
              </a:rPr>
              <a:t/>
            </a:r>
            <a:br>
              <a:rPr lang="zh-TW" altLang="en-US" sz="1000" dirty="0">
                <a:solidFill>
                  <a:srgbClr val="333333"/>
                </a:solidFill>
                <a:latin typeface="ＭＳ Ｐゴシック" panose="020B0600070205080204" pitchFamily="50" charset="-128"/>
                <a:ea typeface="ＭＳ Ｐゴシック" panose="020B0600070205080204" pitchFamily="50" charset="-128"/>
                <a:cs typeface="+mn-ea"/>
                <a:sym typeface="+mn-lt"/>
              </a:rPr>
            </a:br>
            <a:r>
              <a:rPr lang="en-US" altLang="ja-JP" sz="1000" kern="100" dirty="0">
                <a:latin typeface="ＭＳ Ｐゴシック" panose="020B0600070205080204" pitchFamily="50" charset="-128"/>
                <a:ea typeface="ＭＳ Ｐゴシック" panose="020B0600070205080204" pitchFamily="50" charset="-128"/>
                <a:cs typeface="+mn-ea"/>
                <a:sym typeface="+mn-lt"/>
              </a:rPr>
              <a:t>SSD</a:t>
            </a:r>
            <a:r>
              <a:rPr lang="ja-JP" altLang="en-US" sz="1000" kern="100" dirty="0">
                <a:latin typeface="ＭＳ Ｐゴシック" panose="020B0600070205080204" pitchFamily="50" charset="-128"/>
                <a:ea typeface="ＭＳ Ｐゴシック" panose="020B0600070205080204" pitchFamily="50" charset="-128"/>
                <a:cs typeface="+mn-ea"/>
                <a:sym typeface="+mn-lt"/>
              </a:rPr>
              <a:t>キャッシュは、</a:t>
            </a:r>
            <a:r>
              <a:rPr lang="en-US" altLang="ja-JP" sz="1000" kern="100" dirty="0">
                <a:latin typeface="ＭＳ Ｐゴシック" panose="020B0600070205080204" pitchFamily="50" charset="-128"/>
                <a:ea typeface="ＭＳ Ｐゴシック" panose="020B0600070205080204" pitchFamily="50" charset="-128"/>
                <a:cs typeface="+mn-ea"/>
                <a:sym typeface="+mn-lt"/>
              </a:rPr>
              <a:t>IOPS</a:t>
            </a:r>
            <a:r>
              <a:rPr lang="ja-JP" altLang="en-US" sz="1000" kern="100" dirty="0">
                <a:latin typeface="ＭＳ Ｐゴシック" panose="020B0600070205080204" pitchFamily="50" charset="-128"/>
                <a:ea typeface="ＭＳ Ｐゴシック" panose="020B0600070205080204" pitchFamily="50" charset="-128"/>
                <a:cs typeface="+mn-ea"/>
                <a:sym typeface="+mn-lt"/>
              </a:rPr>
              <a:t>パフォーマンスを加速し、ストレージボリュームのレイテンシー</a:t>
            </a:r>
            <a:r>
              <a:rPr lang="ja-JP" altLang="en-US" sz="1000" kern="100" dirty="0" smtClean="0">
                <a:latin typeface="ＭＳ Ｐゴシック" panose="020B0600070205080204" pitchFamily="50" charset="-128"/>
                <a:ea typeface="ＭＳ Ｐゴシック" panose="020B0600070205080204" pitchFamily="50" charset="-128"/>
                <a:cs typeface="+mn-ea"/>
                <a:sym typeface="+mn-lt"/>
              </a:rPr>
              <a:t>を改善し</a:t>
            </a:r>
            <a:r>
              <a:rPr lang="ja-JP" altLang="en-US" sz="1000" kern="100" dirty="0">
                <a:latin typeface="ＭＳ Ｐゴシック" panose="020B0600070205080204" pitchFamily="50" charset="-128"/>
                <a:ea typeface="ＭＳ Ｐゴシック" panose="020B0600070205080204" pitchFamily="50" charset="-128"/>
                <a:cs typeface="+mn-ea"/>
                <a:sym typeface="+mn-lt"/>
              </a:rPr>
              <a:t>ます。これらは、</a:t>
            </a:r>
            <a:r>
              <a:rPr lang="en-US" altLang="ja-JP" sz="1000" kern="100" dirty="0">
                <a:latin typeface="ＭＳ Ｐゴシック" panose="020B0600070205080204" pitchFamily="50" charset="-128"/>
                <a:ea typeface="ＭＳ Ｐゴシック" panose="020B0600070205080204" pitchFamily="50" charset="-128"/>
                <a:cs typeface="+mn-ea"/>
                <a:sym typeface="+mn-lt"/>
              </a:rPr>
              <a:t>IOPS</a:t>
            </a:r>
            <a:r>
              <a:rPr lang="ja-JP" altLang="en-US" sz="1000" kern="100" dirty="0">
                <a:latin typeface="ＭＳ Ｐゴシック" panose="020B0600070205080204" pitchFamily="50" charset="-128"/>
                <a:ea typeface="ＭＳ Ｐゴシック" panose="020B0600070205080204" pitchFamily="50" charset="-128"/>
                <a:cs typeface="+mn-ea"/>
                <a:sym typeface="+mn-lt"/>
              </a:rPr>
              <a:t>を要求するアプリケーション（データベースや仮想化を含む）に最適であり、ワークフロー全体を大幅に改善できます。</a:t>
            </a:r>
            <a:r>
              <a:rPr lang="en-US" altLang="zh-TW" sz="1000" kern="100" dirty="0" smtClean="0">
                <a:latin typeface="ＭＳ Ｐゴシック" panose="020B0600070205080204" pitchFamily="50" charset="-128"/>
                <a:ea typeface="ＭＳ Ｐゴシック" panose="020B0600070205080204" pitchFamily="50" charset="-128"/>
                <a:cs typeface="+mn-ea"/>
                <a:sym typeface="+mn-lt"/>
              </a:rPr>
              <a:t>.</a:t>
            </a:r>
            <a:endParaRPr lang="en-US" altLang="zh-TW" sz="1000" dirty="0">
              <a:solidFill>
                <a:srgbClr val="333333"/>
              </a:solidFill>
              <a:latin typeface="ＭＳ Ｐゴシック" panose="020B0600070205080204" pitchFamily="50" charset="-128"/>
              <a:ea typeface="ＭＳ Ｐゴシック" panose="020B0600070205080204" pitchFamily="50" charset="-128"/>
              <a:cs typeface="+mn-ea"/>
              <a:sym typeface="+mn-lt"/>
            </a:endParaRPr>
          </a:p>
          <a:p>
            <a:pPr marL="285750" indent="-285750">
              <a:buFont typeface="Arial" panose="020B0604020202020204" pitchFamily="34" charset="0"/>
              <a:buChar char="•"/>
            </a:pPr>
            <a:r>
              <a:rPr lang="en-US" altLang="ja-JP" sz="1050" b="1" kern="100" dirty="0" err="1">
                <a:latin typeface="ＭＳ Ｐゴシック" panose="020B0600070205080204" pitchFamily="50" charset="-128"/>
                <a:ea typeface="ＭＳ Ｐゴシック" panose="020B0600070205080204" pitchFamily="50" charset="-128"/>
                <a:cs typeface="+mn-ea"/>
                <a:sym typeface="+mn-lt"/>
              </a:rPr>
              <a:t>Qtier</a:t>
            </a:r>
            <a:r>
              <a:rPr lang="ja-JP" altLang="en-US" sz="1050" b="1" kern="100" dirty="0">
                <a:latin typeface="ＭＳ Ｐゴシック" panose="020B0600070205080204" pitchFamily="50" charset="-128"/>
                <a:ea typeface="ＭＳ Ｐゴシック" panose="020B0600070205080204" pitchFamily="50" charset="-128"/>
                <a:cs typeface="+mn-ea"/>
                <a:sym typeface="+mn-lt"/>
              </a:rPr>
              <a:t>テクノロジーで</a:t>
            </a:r>
            <a:r>
              <a:rPr lang="en-US" altLang="ja-JP" sz="1050" b="1" kern="100" dirty="0">
                <a:latin typeface="ＭＳ Ｐゴシック" panose="020B0600070205080204" pitchFamily="50" charset="-128"/>
                <a:ea typeface="ＭＳ Ｐゴシック" panose="020B0600070205080204" pitchFamily="50" charset="-128"/>
                <a:cs typeface="+mn-ea"/>
                <a:sym typeface="+mn-lt"/>
              </a:rPr>
              <a:t>SSD</a:t>
            </a:r>
            <a:r>
              <a:rPr lang="ja-JP" altLang="en-US" sz="1050" b="1" kern="100" dirty="0">
                <a:latin typeface="ＭＳ Ｐゴシック" panose="020B0600070205080204" pitchFamily="50" charset="-128"/>
                <a:ea typeface="ＭＳ Ｐゴシック" panose="020B0600070205080204" pitchFamily="50" charset="-128"/>
                <a:cs typeface="+mn-ea"/>
                <a:sym typeface="+mn-lt"/>
              </a:rPr>
              <a:t>の価値を最大</a:t>
            </a:r>
            <a:r>
              <a:rPr lang="ja-JP" altLang="en-US" sz="1050" b="1" kern="100" dirty="0" smtClean="0">
                <a:latin typeface="ＭＳ Ｐゴシック" panose="020B0600070205080204" pitchFamily="50" charset="-128"/>
                <a:ea typeface="ＭＳ Ｐゴシック" panose="020B0600070205080204" pitchFamily="50" charset="-128"/>
                <a:cs typeface="+mn-ea"/>
                <a:sym typeface="+mn-lt"/>
              </a:rPr>
              <a:t>化</a:t>
            </a:r>
            <a:r>
              <a:rPr lang="en-US" altLang="zh-TW" sz="1000" b="1" kern="100" dirty="0">
                <a:latin typeface="ＭＳ Ｐゴシック" panose="020B0600070205080204" pitchFamily="50" charset="-128"/>
                <a:ea typeface="ＭＳ Ｐゴシック" panose="020B0600070205080204" pitchFamily="50" charset="-128"/>
                <a:cs typeface="+mn-ea"/>
                <a:sym typeface="+mn-lt"/>
              </a:rPr>
              <a:t/>
            </a:r>
            <a:br>
              <a:rPr lang="en-US" altLang="zh-TW" sz="1000" b="1" kern="100" dirty="0">
                <a:latin typeface="ＭＳ Ｐゴシック" panose="020B0600070205080204" pitchFamily="50" charset="-128"/>
                <a:ea typeface="ＭＳ Ｐゴシック" panose="020B0600070205080204" pitchFamily="50" charset="-128"/>
                <a:cs typeface="+mn-ea"/>
                <a:sym typeface="+mn-lt"/>
              </a:rPr>
            </a:br>
            <a:r>
              <a:rPr lang="en-US" altLang="ja-JP" sz="1000" kern="100" dirty="0" err="1" smtClean="0">
                <a:latin typeface="ＭＳ Ｐゴシック" panose="020B0600070205080204" pitchFamily="50" charset="-128"/>
                <a:ea typeface="ＭＳ Ｐゴシック" panose="020B0600070205080204" pitchFamily="50" charset="-128"/>
                <a:cs typeface="+mn-ea"/>
                <a:sym typeface="+mn-lt"/>
              </a:rPr>
              <a:t>Qtier</a:t>
            </a:r>
            <a:r>
              <a:rPr lang="en-US" altLang="ja-JP" sz="1000" kern="100" dirty="0">
                <a:latin typeface="ＭＳ Ｐゴシック" panose="020B0600070205080204" pitchFamily="50" charset="-128"/>
                <a:ea typeface="ＭＳ Ｐゴシック" panose="020B0600070205080204" pitchFamily="50" charset="-128"/>
                <a:cs typeface="+mn-ea"/>
                <a:sym typeface="+mn-lt"/>
              </a:rPr>
              <a:t>™</a:t>
            </a:r>
            <a:r>
              <a:rPr lang="ja-JP" altLang="en-US" sz="1000" kern="100" dirty="0">
                <a:latin typeface="ＭＳ Ｐゴシック" panose="020B0600070205080204" pitchFamily="50" charset="-128"/>
                <a:ea typeface="ＭＳ Ｐゴシック" panose="020B0600070205080204" pitchFamily="50" charset="-128"/>
                <a:cs typeface="+mn-ea"/>
                <a:sym typeface="+mn-lt"/>
              </a:rPr>
              <a:t>テクノロジーは、データのアクセス頻度に基づいて</a:t>
            </a:r>
            <a:r>
              <a:rPr lang="en-US" altLang="ja-JP" sz="1000" kern="100" dirty="0">
                <a:latin typeface="ＭＳ Ｐゴシック" panose="020B0600070205080204" pitchFamily="50" charset="-128"/>
                <a:ea typeface="ＭＳ Ｐゴシック" panose="020B0600070205080204" pitchFamily="50" charset="-128"/>
                <a:cs typeface="+mn-ea"/>
                <a:sym typeface="+mn-lt"/>
              </a:rPr>
              <a:t>M.2 SSD</a:t>
            </a:r>
            <a:r>
              <a:rPr lang="ja-JP" altLang="en-US" sz="1000" kern="100" dirty="0">
                <a:latin typeface="ＭＳ Ｐゴシック" panose="020B0600070205080204" pitchFamily="50" charset="-128"/>
                <a:ea typeface="ＭＳ Ｐゴシック" panose="020B0600070205080204" pitchFamily="50" charset="-128"/>
                <a:cs typeface="+mn-ea"/>
                <a:sym typeface="+mn-lt"/>
              </a:rPr>
              <a:t>、</a:t>
            </a:r>
            <a:r>
              <a:rPr lang="en-US" altLang="ja-JP" sz="1000" kern="100" dirty="0">
                <a:latin typeface="ＭＳ Ｐゴシック" panose="020B0600070205080204" pitchFamily="50" charset="-128"/>
                <a:ea typeface="ＭＳ Ｐゴシック" panose="020B0600070205080204" pitchFamily="50" charset="-128"/>
                <a:cs typeface="+mn-ea"/>
                <a:sym typeface="+mn-lt"/>
              </a:rPr>
              <a:t>2.5</a:t>
            </a:r>
            <a:r>
              <a:rPr lang="ja-JP" altLang="en-US" sz="1000" kern="100" dirty="0">
                <a:latin typeface="ＭＳ Ｐゴシック" panose="020B0600070205080204" pitchFamily="50" charset="-128"/>
                <a:ea typeface="ＭＳ Ｐゴシック" panose="020B0600070205080204" pitchFamily="50" charset="-128"/>
                <a:cs typeface="+mn-ea"/>
                <a:sym typeface="+mn-lt"/>
              </a:rPr>
              <a:t>インチ</a:t>
            </a:r>
            <a:r>
              <a:rPr lang="en-US" altLang="ja-JP" sz="1000" kern="100" dirty="0">
                <a:latin typeface="ＭＳ Ｐゴシック" panose="020B0600070205080204" pitchFamily="50" charset="-128"/>
                <a:ea typeface="ＭＳ Ｐゴシック" panose="020B0600070205080204" pitchFamily="50" charset="-128"/>
                <a:cs typeface="+mn-ea"/>
                <a:sym typeface="+mn-lt"/>
              </a:rPr>
              <a:t>SSD</a:t>
            </a:r>
            <a:r>
              <a:rPr lang="ja-JP" altLang="en-US" sz="1000" kern="100" dirty="0">
                <a:latin typeface="ＭＳ Ｐゴシック" panose="020B0600070205080204" pitchFamily="50" charset="-128"/>
                <a:ea typeface="ＭＳ Ｐゴシック" panose="020B0600070205080204" pitchFamily="50" charset="-128"/>
                <a:cs typeface="+mn-ea"/>
                <a:sym typeface="+mn-lt"/>
              </a:rPr>
              <a:t>、および大容量</a:t>
            </a:r>
            <a:r>
              <a:rPr lang="en-US" altLang="ja-JP" sz="1000" kern="100" dirty="0">
                <a:latin typeface="ＭＳ Ｐゴシック" panose="020B0600070205080204" pitchFamily="50" charset="-128"/>
                <a:ea typeface="ＭＳ Ｐゴシック" panose="020B0600070205080204" pitchFamily="50" charset="-128"/>
                <a:cs typeface="+mn-ea"/>
                <a:sym typeface="+mn-lt"/>
              </a:rPr>
              <a:t>HDD</a:t>
            </a:r>
            <a:r>
              <a:rPr lang="ja-JP" altLang="en-US" sz="1000" kern="100" dirty="0">
                <a:latin typeface="ＭＳ Ｐゴシック" panose="020B0600070205080204" pitchFamily="50" charset="-128"/>
                <a:ea typeface="ＭＳ Ｐゴシック" panose="020B0600070205080204" pitchFamily="50" charset="-128"/>
                <a:cs typeface="+mn-ea"/>
                <a:sym typeface="+mn-lt"/>
              </a:rPr>
              <a:t>間でデータを自動的に移動することにより、ストレージ効率を継続的に最適化するのに役立つ自動階層化で</a:t>
            </a:r>
            <a:r>
              <a:rPr lang="en-US" altLang="ja-JP" sz="1000" kern="100" dirty="0">
                <a:latin typeface="ＭＳ Ｐゴシック" panose="020B0600070205080204" pitchFamily="50" charset="-128"/>
                <a:ea typeface="ＭＳ Ｐゴシック" panose="020B0600070205080204" pitchFamily="50" charset="-128"/>
                <a:cs typeface="+mn-ea"/>
                <a:sym typeface="+mn-lt"/>
              </a:rPr>
              <a:t>NAS</a:t>
            </a:r>
            <a:r>
              <a:rPr lang="ja-JP" altLang="en-US" sz="1000" kern="100" dirty="0">
                <a:latin typeface="ＭＳ Ｐゴシック" panose="020B0600070205080204" pitchFamily="50" charset="-128"/>
                <a:ea typeface="ＭＳ Ｐゴシック" panose="020B0600070205080204" pitchFamily="50" charset="-128"/>
                <a:cs typeface="+mn-ea"/>
                <a:sym typeface="+mn-lt"/>
              </a:rPr>
              <a:t>を強化します。 </a:t>
            </a:r>
            <a:r>
              <a:rPr lang="en-US" altLang="ja-JP" sz="1000" kern="100" dirty="0">
                <a:latin typeface="ＭＳ Ｐゴシック" panose="020B0600070205080204" pitchFamily="50" charset="-128"/>
                <a:ea typeface="ＭＳ Ｐゴシック" panose="020B0600070205080204" pitchFamily="50" charset="-128"/>
                <a:cs typeface="+mn-ea"/>
                <a:sym typeface="+mn-lt"/>
              </a:rPr>
              <a:t>Qtier™2.0</a:t>
            </a:r>
            <a:r>
              <a:rPr lang="ja-JP" altLang="en-US" sz="1000" kern="100" dirty="0">
                <a:latin typeface="ＭＳ Ｐゴシック" panose="020B0600070205080204" pitchFamily="50" charset="-128"/>
                <a:ea typeface="ＭＳ Ｐゴシック" panose="020B0600070205080204" pitchFamily="50" charset="-128"/>
                <a:cs typeface="+mn-ea"/>
                <a:sym typeface="+mn-lt"/>
              </a:rPr>
              <a:t>は、</a:t>
            </a:r>
            <a:r>
              <a:rPr lang="en-US" altLang="ja-JP" sz="1000" kern="100" dirty="0">
                <a:latin typeface="ＭＳ Ｐゴシック" panose="020B0600070205080204" pitchFamily="50" charset="-128"/>
                <a:ea typeface="ＭＳ Ｐゴシック" panose="020B0600070205080204" pitchFamily="50" charset="-128"/>
                <a:cs typeface="+mn-ea"/>
                <a:sym typeface="+mn-lt"/>
              </a:rPr>
              <a:t>SSD</a:t>
            </a:r>
            <a:r>
              <a:rPr lang="ja-JP" altLang="en-US" sz="1000" kern="100" dirty="0">
                <a:latin typeface="ＭＳ Ｐゴシック" panose="020B0600070205080204" pitchFamily="50" charset="-128"/>
                <a:ea typeface="ＭＳ Ｐゴシック" panose="020B0600070205080204" pitchFamily="50" charset="-128"/>
                <a:cs typeface="+mn-ea"/>
                <a:sym typeface="+mn-lt"/>
              </a:rPr>
              <a:t>階層型ストレージにキャッシュのような予約済みスペースを提供してバースト</a:t>
            </a:r>
            <a:r>
              <a:rPr lang="en-US" altLang="ja-JP" sz="1000" kern="100" dirty="0">
                <a:latin typeface="ＭＳ Ｐゴシック" panose="020B0600070205080204" pitchFamily="50" charset="-128"/>
                <a:ea typeface="ＭＳ Ｐゴシック" panose="020B0600070205080204" pitchFamily="50" charset="-128"/>
                <a:cs typeface="+mn-ea"/>
                <a:sym typeface="+mn-lt"/>
              </a:rPr>
              <a:t>I / O</a:t>
            </a:r>
            <a:r>
              <a:rPr lang="ja-JP" altLang="en-US" sz="1000" kern="100" dirty="0">
                <a:latin typeface="ＭＳ Ｐゴシック" panose="020B0600070205080204" pitchFamily="50" charset="-128"/>
                <a:ea typeface="ＭＳ Ｐゴシック" panose="020B0600070205080204" pitchFamily="50" charset="-128"/>
                <a:cs typeface="+mn-ea"/>
                <a:sym typeface="+mn-lt"/>
              </a:rPr>
              <a:t>をリアルタイムで処理し、</a:t>
            </a:r>
            <a:r>
              <a:rPr lang="en-US" altLang="ja-JP" sz="1000" kern="100" dirty="0">
                <a:latin typeface="ＭＳ Ｐゴシック" panose="020B0600070205080204" pitchFamily="50" charset="-128"/>
                <a:ea typeface="ＭＳ Ｐゴシック" panose="020B0600070205080204" pitchFamily="50" charset="-128"/>
                <a:cs typeface="+mn-ea"/>
                <a:sym typeface="+mn-lt"/>
              </a:rPr>
              <a:t>SSD</a:t>
            </a:r>
            <a:r>
              <a:rPr lang="ja-JP" altLang="en-US" sz="1000" kern="100" dirty="0">
                <a:latin typeface="ＭＳ Ｐゴシック" panose="020B0600070205080204" pitchFamily="50" charset="-128"/>
                <a:ea typeface="ＭＳ Ｐゴシック" panose="020B0600070205080204" pitchFamily="50" charset="-128"/>
                <a:cs typeface="+mn-ea"/>
                <a:sym typeface="+mn-lt"/>
              </a:rPr>
              <a:t>の利点を大幅に最大化する</a:t>
            </a:r>
            <a:r>
              <a:rPr lang="en-US" altLang="ja-JP" sz="1000" kern="100" dirty="0">
                <a:latin typeface="ＭＳ Ｐゴシック" panose="020B0600070205080204" pitchFamily="50" charset="-128"/>
                <a:ea typeface="ＭＳ Ｐゴシック" panose="020B0600070205080204" pitchFamily="50" charset="-128"/>
                <a:cs typeface="+mn-ea"/>
                <a:sym typeface="+mn-lt"/>
              </a:rPr>
              <a:t>IO</a:t>
            </a:r>
            <a:r>
              <a:rPr lang="ja-JP" altLang="en-US" sz="1000" kern="100" dirty="0">
                <a:latin typeface="ＭＳ Ｐゴシック" panose="020B0600070205080204" pitchFamily="50" charset="-128"/>
                <a:ea typeface="ＭＳ Ｐゴシック" panose="020B0600070205080204" pitchFamily="50" charset="-128"/>
                <a:cs typeface="+mn-ea"/>
                <a:sym typeface="+mn-lt"/>
              </a:rPr>
              <a:t>認識機能を備えています</a:t>
            </a:r>
            <a:r>
              <a:rPr lang="ja-JP" altLang="en-US" sz="1000" kern="100" dirty="0" smtClean="0">
                <a:latin typeface="ＭＳ Ｐゴシック" panose="020B0600070205080204" pitchFamily="50" charset="-128"/>
                <a:ea typeface="ＭＳ Ｐゴシック" panose="020B0600070205080204" pitchFamily="50" charset="-128"/>
                <a:cs typeface="+mn-ea"/>
                <a:sym typeface="+mn-lt"/>
              </a:rPr>
              <a:t>。</a:t>
            </a:r>
            <a:endParaRPr lang="zh-TW" altLang="zh-TW" sz="1000" kern="100" dirty="0">
              <a:latin typeface="ＭＳ Ｐゴシック" panose="020B0600070205080204" pitchFamily="50" charset="-128"/>
              <a:ea typeface="ＭＳ Ｐゴシック" panose="020B0600070205080204" pitchFamily="50" charset="-128"/>
              <a:cs typeface="+mn-ea"/>
              <a:sym typeface="+mn-lt"/>
            </a:endParaRPr>
          </a:p>
          <a:p>
            <a:pPr fontAlgn="base"/>
            <a:endParaRPr lang="zh-TW" altLang="en-US" sz="1000" dirty="0">
              <a:solidFill>
                <a:srgbClr val="333333"/>
              </a:solidFill>
              <a:latin typeface="ＭＳ Ｐゴシック" panose="020B0600070205080204" pitchFamily="50" charset="-128"/>
              <a:ea typeface="ＭＳ Ｐゴシック" panose="020B0600070205080204" pitchFamily="50" charset="-128"/>
              <a:cs typeface="+mn-ea"/>
              <a:sym typeface="+mn-lt"/>
            </a:endParaRPr>
          </a:p>
          <a:p>
            <a:pPr fontAlgn="base"/>
            <a:r>
              <a:rPr lang="ja-JP" altLang="en-US" sz="800" dirty="0" smtClean="0">
                <a:latin typeface="ＭＳ Ｐゴシック" panose="020B0600070205080204" pitchFamily="50" charset="-128"/>
                <a:ea typeface="ＭＳ Ｐゴシック" panose="020B0600070205080204" pitchFamily="50" charset="-128"/>
                <a:cs typeface="+mn-ea"/>
                <a:sym typeface="+mn-lt"/>
              </a:rPr>
              <a:t>注</a:t>
            </a:r>
            <a:r>
              <a:rPr lang="en-US" altLang="zh-TW" sz="800" dirty="0" smtClean="0">
                <a:latin typeface="ＭＳ Ｐゴシック" panose="020B0600070205080204" pitchFamily="50" charset="-128"/>
                <a:ea typeface="ＭＳ Ｐゴシック" panose="020B0600070205080204" pitchFamily="50" charset="-128"/>
                <a:cs typeface="+mn-ea"/>
                <a:sym typeface="+mn-lt"/>
              </a:rPr>
              <a:t>: </a:t>
            </a:r>
            <a:r>
              <a:rPr lang="en-US" altLang="zh-TW" sz="800" dirty="0" err="1" smtClean="0">
                <a:latin typeface="ＭＳ Ｐゴシック" panose="020B0600070205080204" pitchFamily="50" charset="-128"/>
                <a:ea typeface="ＭＳ Ｐゴシック" panose="020B0600070205080204" pitchFamily="50" charset="-128"/>
                <a:cs typeface="+mn-ea"/>
                <a:sym typeface="+mn-lt"/>
              </a:rPr>
              <a:t>Qtier</a:t>
            </a:r>
            <a:r>
              <a:rPr lang="ja-JP" altLang="en-US" sz="800" dirty="0" smtClean="0">
                <a:latin typeface="ＭＳ Ｐゴシック" panose="020B0600070205080204" pitchFamily="50" charset="-128"/>
                <a:ea typeface="ＭＳ Ｐゴシック" panose="020B0600070205080204" pitchFamily="50" charset="-128"/>
                <a:cs typeface="+mn-ea"/>
                <a:sym typeface="+mn-lt"/>
              </a:rPr>
              <a:t>は</a:t>
            </a:r>
            <a:r>
              <a:rPr lang="en-US" altLang="ja-JP" sz="800" dirty="0" smtClean="0">
                <a:latin typeface="ＭＳ Ｐゴシック" panose="020B0600070205080204" pitchFamily="50" charset="-128"/>
                <a:ea typeface="ＭＳ Ｐゴシック" panose="020B0600070205080204" pitchFamily="50" charset="-128"/>
                <a:cs typeface="+mn-ea"/>
                <a:sym typeface="+mn-lt"/>
              </a:rPr>
              <a:t>QTS</a:t>
            </a:r>
            <a:r>
              <a:rPr lang="ja-JP" altLang="en-US" sz="800" dirty="0" smtClean="0">
                <a:latin typeface="ＭＳ Ｐゴシック" panose="020B0600070205080204" pitchFamily="50" charset="-128"/>
                <a:ea typeface="ＭＳ Ｐゴシック" panose="020B0600070205080204" pitchFamily="50" charset="-128"/>
                <a:cs typeface="+mn-ea"/>
                <a:sym typeface="+mn-lt"/>
              </a:rPr>
              <a:t>でのみサポート。</a:t>
            </a:r>
            <a:r>
              <a:rPr lang="en-US" altLang="ja-JP" sz="800" dirty="0" err="1" smtClean="0">
                <a:latin typeface="ＭＳ Ｐゴシック" panose="020B0600070205080204" pitchFamily="50" charset="-128"/>
                <a:ea typeface="ＭＳ Ｐゴシック" panose="020B0600070205080204" pitchFamily="50" charset="-128"/>
                <a:cs typeface="+mn-ea"/>
                <a:sym typeface="+mn-lt"/>
              </a:rPr>
              <a:t>QuTS</a:t>
            </a:r>
            <a:r>
              <a:rPr lang="en-US" altLang="ja-JP" sz="800" dirty="0" smtClean="0">
                <a:latin typeface="ＭＳ Ｐゴシック" panose="020B0600070205080204" pitchFamily="50" charset="-128"/>
                <a:ea typeface="ＭＳ Ｐゴシック" panose="020B0600070205080204" pitchFamily="50" charset="-128"/>
                <a:cs typeface="+mn-ea"/>
                <a:sym typeface="+mn-lt"/>
              </a:rPr>
              <a:t> hero</a:t>
            </a:r>
            <a:r>
              <a:rPr lang="ja-JP" altLang="en-US" sz="800" dirty="0" smtClean="0">
                <a:latin typeface="ＭＳ Ｐゴシック" panose="020B0600070205080204" pitchFamily="50" charset="-128"/>
                <a:ea typeface="ＭＳ Ｐゴシック" panose="020B0600070205080204" pitchFamily="50" charset="-128"/>
                <a:cs typeface="+mn-ea"/>
                <a:sym typeface="+mn-lt"/>
              </a:rPr>
              <a:t>では非サポート</a:t>
            </a:r>
            <a:endParaRPr lang="zh-TW" altLang="en-US" sz="800" dirty="0">
              <a:latin typeface="ＭＳ Ｐゴシック" panose="020B0600070205080204" pitchFamily="50" charset="-128"/>
              <a:ea typeface="ＭＳ Ｐゴシック" panose="020B0600070205080204" pitchFamily="50" charset="-128"/>
              <a:cs typeface="+mn-ea"/>
              <a:sym typeface="+mn-lt"/>
            </a:endParaRPr>
          </a:p>
        </p:txBody>
      </p:sp>
      <p:sp>
        <p:nvSpPr>
          <p:cNvPr id="4" name="矩形 3">
            <a:extLst>
              <a:ext uri="{FF2B5EF4-FFF2-40B4-BE49-F238E27FC236}">
                <a16:creationId xmlns:a16="http://schemas.microsoft.com/office/drawing/2014/main" id="{E3329D11-6D53-6743-8783-156BDB2594DF}"/>
              </a:ext>
            </a:extLst>
          </p:cNvPr>
          <p:cNvSpPr/>
          <p:nvPr/>
        </p:nvSpPr>
        <p:spPr>
          <a:xfrm>
            <a:off x="368646" y="1317557"/>
            <a:ext cx="3939353" cy="830997"/>
          </a:xfrm>
          <a:prstGeom prst="rect">
            <a:avLst/>
          </a:prstGeom>
        </p:spPr>
        <p:txBody>
          <a:bodyPr wrap="square" lIns="91440" tIns="45720" rIns="91440" bIns="45720" anchor="t">
            <a:spAutoFit/>
          </a:bodyPr>
          <a:lstStyle/>
          <a:p>
            <a:r>
              <a:rPr lang="en-US" altLang="zh-TW" sz="1600" b="1" dirty="0">
                <a:solidFill>
                  <a:srgbClr val="333333"/>
                </a:solidFill>
                <a:latin typeface="ＭＳ Ｐゴシック" panose="020B0600070205080204" pitchFamily="50" charset="-128"/>
                <a:ea typeface="ＭＳ Ｐゴシック" panose="020B0600070205080204" pitchFamily="50" charset="-128"/>
                <a:cs typeface="+mn-ea"/>
                <a:sym typeface="+mn-lt"/>
              </a:rPr>
              <a:t>2 </a:t>
            </a:r>
            <a:r>
              <a:rPr lang="en" altLang="zh-TW" sz="1600" b="1" dirty="0">
                <a:solidFill>
                  <a:srgbClr val="333333"/>
                </a:solidFill>
                <a:latin typeface="ＭＳ Ｐゴシック" panose="020B0600070205080204" pitchFamily="50" charset="-128"/>
                <a:ea typeface="ＭＳ Ｐゴシック" panose="020B0600070205080204" pitchFamily="50" charset="-128"/>
                <a:cs typeface="+mn-ea"/>
                <a:sym typeface="+mn-lt"/>
              </a:rPr>
              <a:t>M.2 2280 NVMe PCIe Gen3 /SATA NVMe SSD </a:t>
            </a:r>
            <a:r>
              <a:rPr lang="en-US" altLang="zh-TW" sz="1600" dirty="0">
                <a:solidFill>
                  <a:srgbClr val="333333"/>
                </a:solidFill>
                <a:latin typeface="ＭＳ Ｐゴシック" panose="020B0600070205080204" pitchFamily="50" charset="-128"/>
                <a:ea typeface="ＭＳ Ｐゴシック" panose="020B0600070205080204" pitchFamily="50" charset="-128"/>
                <a:cs typeface="+mn-ea"/>
                <a:sym typeface="+mn-lt"/>
              </a:rPr>
              <a:t>for </a:t>
            </a:r>
            <a:r>
              <a:rPr lang="en-US" altLang="zh-TW" sz="1600" dirty="0" smtClean="0">
                <a:solidFill>
                  <a:srgbClr val="333333"/>
                </a:solidFill>
                <a:latin typeface="ＭＳ Ｐゴシック" panose="020B0600070205080204" pitchFamily="50" charset="-128"/>
                <a:ea typeface="ＭＳ Ｐゴシック" panose="020B0600070205080204" pitchFamily="50" charset="-128"/>
                <a:cs typeface="+mn-ea"/>
                <a:sym typeface="+mn-lt"/>
              </a:rPr>
              <a:t>SSD</a:t>
            </a:r>
            <a:r>
              <a:rPr lang="ja-JP" altLang="en-US" sz="1600" dirty="0" smtClean="0">
                <a:solidFill>
                  <a:srgbClr val="333333"/>
                </a:solidFill>
                <a:latin typeface="ＭＳ Ｐゴシック" panose="020B0600070205080204" pitchFamily="50" charset="-128"/>
                <a:ea typeface="ＭＳ Ｐゴシック" panose="020B0600070205080204" pitchFamily="50" charset="-128"/>
                <a:cs typeface="+mn-ea"/>
                <a:sym typeface="+mn-lt"/>
              </a:rPr>
              <a:t>キャッシュ、</a:t>
            </a:r>
            <a:r>
              <a:rPr lang="en-US" altLang="ja-JP" sz="1600" dirty="0" err="1" smtClean="0">
                <a:solidFill>
                  <a:srgbClr val="333333"/>
                </a:solidFill>
                <a:latin typeface="ＭＳ Ｐゴシック" panose="020B0600070205080204" pitchFamily="50" charset="-128"/>
                <a:ea typeface="ＭＳ Ｐゴシック" panose="020B0600070205080204" pitchFamily="50" charset="-128"/>
                <a:cs typeface="+mn-ea"/>
                <a:sym typeface="+mn-lt"/>
              </a:rPr>
              <a:t>Qtier</a:t>
            </a:r>
            <a:r>
              <a:rPr lang="ja-JP" altLang="en-US" sz="1600" dirty="0" smtClean="0">
                <a:solidFill>
                  <a:srgbClr val="333333"/>
                </a:solidFill>
                <a:latin typeface="ＭＳ Ｐゴシック" panose="020B0600070205080204" pitchFamily="50" charset="-128"/>
                <a:ea typeface="ＭＳ Ｐゴシック" panose="020B0600070205080204" pitchFamily="50" charset="-128"/>
                <a:cs typeface="+mn-ea"/>
                <a:sym typeface="+mn-lt"/>
              </a:rPr>
              <a:t>自動階層化のパフォーマンスを強化</a:t>
            </a:r>
            <a:endParaRPr lang="zh-TW" altLang="en-US" sz="1600" dirty="0">
              <a:latin typeface="ＭＳ Ｐゴシック" panose="020B0600070205080204" pitchFamily="50" charset="-128"/>
              <a:ea typeface="ＭＳ Ｐゴシック" panose="020B0600070205080204" pitchFamily="50" charset="-128"/>
              <a:cs typeface="+mn-ea"/>
              <a:sym typeface="+mn-lt"/>
            </a:endParaRPr>
          </a:p>
        </p:txBody>
      </p:sp>
      <p:pic>
        <p:nvPicPr>
          <p:cNvPr id="7" name="圖片 6" descr="一張含有 文字, 電子用品 的圖片&#10;&#10;自動產生的描述">
            <a:extLst>
              <a:ext uri="{FF2B5EF4-FFF2-40B4-BE49-F238E27FC236}">
                <a16:creationId xmlns:a16="http://schemas.microsoft.com/office/drawing/2014/main" id="{38D83F1D-5AF4-AD40-AE01-108C9F774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14781" y="1647994"/>
            <a:ext cx="1863144" cy="1550846"/>
          </a:xfrm>
          <a:prstGeom prst="rect">
            <a:avLst/>
          </a:prstGeom>
        </p:spPr>
      </p:pic>
      <p:grpSp>
        <p:nvGrpSpPr>
          <p:cNvPr id="18" name="群組 17">
            <a:extLst>
              <a:ext uri="{FF2B5EF4-FFF2-40B4-BE49-F238E27FC236}">
                <a16:creationId xmlns:a16="http://schemas.microsoft.com/office/drawing/2014/main" id="{0FA5F8D7-EDB3-4C90-971E-E9ADD18FD9AF}"/>
              </a:ext>
            </a:extLst>
          </p:cNvPr>
          <p:cNvGrpSpPr/>
          <p:nvPr/>
        </p:nvGrpSpPr>
        <p:grpSpPr>
          <a:xfrm>
            <a:off x="6691995" y="1273448"/>
            <a:ext cx="2691886" cy="2160525"/>
            <a:chOff x="6260091" y="1217707"/>
            <a:chExt cx="4307317" cy="4160999"/>
          </a:xfrm>
        </p:grpSpPr>
        <p:sp>
          <p:nvSpPr>
            <p:cNvPr id="19" name="矩形: 圓角 18">
              <a:extLst>
                <a:ext uri="{FF2B5EF4-FFF2-40B4-BE49-F238E27FC236}">
                  <a16:creationId xmlns:a16="http://schemas.microsoft.com/office/drawing/2014/main" id="{EA1C0183-7285-4301-8409-14CE3C6930BF}"/>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2" name="矩形 21">
              <a:extLst>
                <a:ext uri="{FF2B5EF4-FFF2-40B4-BE49-F238E27FC236}">
                  <a16:creationId xmlns:a16="http://schemas.microsoft.com/office/drawing/2014/main" id="{91970526-BF74-485C-AA8E-B91DF731F9ED}"/>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21" name="矩形 20">
            <a:extLst>
              <a:ext uri="{FF2B5EF4-FFF2-40B4-BE49-F238E27FC236}">
                <a16:creationId xmlns:a16="http://schemas.microsoft.com/office/drawing/2014/main" id="{B27B70A1-A12F-4683-B9F4-A2F19D855CCA}"/>
              </a:ext>
            </a:extLst>
          </p:cNvPr>
          <p:cNvSpPr/>
          <p:nvPr/>
        </p:nvSpPr>
        <p:spPr>
          <a:xfrm>
            <a:off x="4433901" y="1271005"/>
            <a:ext cx="2121030" cy="337570"/>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dirty="0">
                <a:latin typeface="ＭＳ Ｐゴシック" panose="020B0600070205080204" pitchFamily="50" charset="-128"/>
                <a:ea typeface="ＭＳ Ｐゴシック" panose="020B0600070205080204" pitchFamily="50" charset="-128"/>
                <a:cs typeface="+mn-ea"/>
                <a:sym typeface="+mn-lt"/>
              </a:rPr>
              <a:t>1. </a:t>
            </a:r>
            <a:r>
              <a:rPr lang="ja-JP" altLang="en-US" sz="1100" b="1" dirty="0">
                <a:latin typeface="ＭＳ Ｐゴシック" panose="020B0600070205080204" pitchFamily="50" charset="-128"/>
                <a:ea typeface="ＭＳ Ｐゴシック" panose="020B0600070205080204" pitchFamily="50" charset="-128"/>
                <a:cs typeface="+mn-ea"/>
                <a:sym typeface="+mn-lt"/>
              </a:rPr>
              <a:t>ネジ</a:t>
            </a:r>
            <a:r>
              <a:rPr lang="ja-JP" altLang="en-US" sz="1100" b="1" dirty="0" smtClean="0">
                <a:latin typeface="ＭＳ Ｐゴシック" panose="020B0600070205080204" pitchFamily="50" charset="-128"/>
                <a:ea typeface="ＭＳ Ｐゴシック" panose="020B0600070205080204" pitchFamily="50" charset="-128"/>
                <a:cs typeface="+mn-ea"/>
                <a:sym typeface="+mn-lt"/>
              </a:rPr>
              <a:t>とカバーを取り外す</a:t>
            </a:r>
            <a:endParaRPr lang="en-US" altLang="zh-TW" sz="1100" b="1" dirty="0">
              <a:latin typeface="ＭＳ Ｐゴシック" panose="020B0600070205080204" pitchFamily="50" charset="-128"/>
              <a:ea typeface="ＭＳ Ｐゴシック" panose="020B0600070205080204" pitchFamily="50" charset="-128"/>
              <a:cs typeface="+mn-ea"/>
              <a:sym typeface="+mn-lt"/>
            </a:endParaRPr>
          </a:p>
        </p:txBody>
      </p:sp>
      <p:sp>
        <p:nvSpPr>
          <p:cNvPr id="24" name="矩形 23">
            <a:extLst>
              <a:ext uri="{FF2B5EF4-FFF2-40B4-BE49-F238E27FC236}">
                <a16:creationId xmlns:a16="http://schemas.microsoft.com/office/drawing/2014/main" id="{4670FC84-8B0F-4F75-B3AA-60E8988CE03C}"/>
              </a:ext>
            </a:extLst>
          </p:cNvPr>
          <p:cNvSpPr/>
          <p:nvPr/>
        </p:nvSpPr>
        <p:spPr>
          <a:xfrm>
            <a:off x="6734956" y="1271005"/>
            <a:ext cx="1935555" cy="337570"/>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dirty="0">
                <a:latin typeface="ＭＳ Ｐゴシック" panose="020B0600070205080204" pitchFamily="50" charset="-128"/>
                <a:ea typeface="ＭＳ Ｐゴシック" panose="020B0600070205080204" pitchFamily="50" charset="-128"/>
                <a:cs typeface="+mn-ea"/>
                <a:sym typeface="+mn-lt"/>
              </a:rPr>
              <a:t>2. </a:t>
            </a:r>
            <a:r>
              <a:rPr lang="en-US" altLang="zh-TW" sz="1100" b="1" dirty="0" smtClean="0">
                <a:latin typeface="ＭＳ Ｐゴシック" panose="020B0600070205080204" pitchFamily="50" charset="-128"/>
                <a:ea typeface="ＭＳ Ｐゴシック" panose="020B0600070205080204" pitchFamily="50" charset="-128"/>
                <a:cs typeface="+mn-ea"/>
                <a:sym typeface="+mn-lt"/>
              </a:rPr>
              <a:t>M.2 SSD</a:t>
            </a:r>
            <a:r>
              <a:rPr lang="ja-JP" altLang="en-US" sz="1100" b="1" dirty="0" smtClean="0">
                <a:latin typeface="ＭＳ Ｐゴシック" panose="020B0600070205080204" pitchFamily="50" charset="-128"/>
                <a:ea typeface="ＭＳ Ｐゴシック" panose="020B0600070205080204" pitchFamily="50" charset="-128"/>
                <a:cs typeface="+mn-ea"/>
                <a:sym typeface="+mn-lt"/>
              </a:rPr>
              <a:t>をインストール</a:t>
            </a:r>
            <a:endParaRPr lang="zh-TW" altLang="en-US" sz="1100" b="1" dirty="0">
              <a:latin typeface="ＭＳ Ｐゴシック" panose="020B0600070205080204" pitchFamily="50" charset="-128"/>
              <a:ea typeface="ＭＳ Ｐゴシック" panose="020B0600070205080204" pitchFamily="50" charset="-128"/>
              <a:cs typeface="+mn-ea"/>
              <a:sym typeface="+mn-lt"/>
            </a:endParaRPr>
          </a:p>
        </p:txBody>
      </p:sp>
      <p:pic>
        <p:nvPicPr>
          <p:cNvPr id="13" name="圖片 12">
            <a:extLst>
              <a:ext uri="{FF2B5EF4-FFF2-40B4-BE49-F238E27FC236}">
                <a16:creationId xmlns:a16="http://schemas.microsoft.com/office/drawing/2014/main" id="{3A1B9C20-26D9-734C-BA8D-845D2424E81D}"/>
              </a:ext>
            </a:extLst>
          </p:cNvPr>
          <p:cNvPicPr>
            <a:picLocks noChangeAspect="1"/>
          </p:cNvPicPr>
          <p:nvPr/>
        </p:nvPicPr>
        <p:blipFill rotWithShape="1">
          <a:blip r:embed="rId4">
            <a:clrChange>
              <a:clrFrom>
                <a:srgbClr val="FFFFFF"/>
              </a:clrFrom>
              <a:clrTo>
                <a:srgbClr val="FFFFFF">
                  <a:alpha val="0"/>
                </a:srgbClr>
              </a:clrTo>
            </a:clrChange>
          </a:blip>
          <a:srcRect l="16306" r="16633"/>
          <a:stretch/>
        </p:blipFill>
        <p:spPr>
          <a:xfrm>
            <a:off x="6760723" y="1707655"/>
            <a:ext cx="1884019" cy="1401566"/>
          </a:xfrm>
          <a:prstGeom prst="rect">
            <a:avLst/>
          </a:prstGeom>
        </p:spPr>
      </p:pic>
      <p:grpSp>
        <p:nvGrpSpPr>
          <p:cNvPr id="25" name="群組 24">
            <a:extLst>
              <a:ext uri="{FF2B5EF4-FFF2-40B4-BE49-F238E27FC236}">
                <a16:creationId xmlns:a16="http://schemas.microsoft.com/office/drawing/2014/main" id="{A8AECF0E-6A3E-4010-999A-C35DADC1D096}"/>
              </a:ext>
            </a:extLst>
          </p:cNvPr>
          <p:cNvGrpSpPr/>
          <p:nvPr/>
        </p:nvGrpSpPr>
        <p:grpSpPr>
          <a:xfrm>
            <a:off x="4335236" y="3533053"/>
            <a:ext cx="5915669" cy="1768767"/>
            <a:chOff x="6260091" y="1217707"/>
            <a:chExt cx="4307317" cy="4160999"/>
          </a:xfrm>
        </p:grpSpPr>
        <p:sp>
          <p:nvSpPr>
            <p:cNvPr id="26" name="矩形: 圓角 25">
              <a:extLst>
                <a:ext uri="{FF2B5EF4-FFF2-40B4-BE49-F238E27FC236}">
                  <a16:creationId xmlns:a16="http://schemas.microsoft.com/office/drawing/2014/main" id="{E4037EDF-0E6D-4C67-B027-72BAF371D9C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7" name="矩形 26">
              <a:extLst>
                <a:ext uri="{FF2B5EF4-FFF2-40B4-BE49-F238E27FC236}">
                  <a16:creationId xmlns:a16="http://schemas.microsoft.com/office/drawing/2014/main" id="{D6BA5C71-F0B8-4A75-91D5-EA3F8036BE66}"/>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pic>
        <p:nvPicPr>
          <p:cNvPr id="17" name="圖片 16">
            <a:extLst>
              <a:ext uri="{FF2B5EF4-FFF2-40B4-BE49-F238E27FC236}">
                <a16:creationId xmlns:a16="http://schemas.microsoft.com/office/drawing/2014/main" id="{094130DC-142A-6C41-B8FB-18170DFAF0D7}"/>
              </a:ext>
            </a:extLst>
          </p:cNvPr>
          <p:cNvPicPr>
            <a:picLocks noChangeAspect="1"/>
          </p:cNvPicPr>
          <p:nvPr/>
        </p:nvPicPr>
        <p:blipFill rotWithShape="1">
          <a:blip r:embed="rId5">
            <a:clrChange>
              <a:clrFrom>
                <a:srgbClr val="FFFFFF"/>
              </a:clrFrom>
              <a:clrTo>
                <a:srgbClr val="FFFFFF">
                  <a:alpha val="0"/>
                </a:srgbClr>
              </a:clrTo>
            </a:clrChange>
          </a:blip>
          <a:srcRect t="27108" b="6579"/>
          <a:stretch/>
        </p:blipFill>
        <p:spPr>
          <a:xfrm>
            <a:off x="5057653" y="3725469"/>
            <a:ext cx="3015035" cy="1345298"/>
          </a:xfrm>
          <a:prstGeom prst="rect">
            <a:avLst/>
          </a:prstGeom>
        </p:spPr>
      </p:pic>
    </p:spTree>
    <p:extLst>
      <p:ext uri="{BB962C8B-B14F-4D97-AF65-F5344CB8AC3E}">
        <p14:creationId xmlns:p14="http://schemas.microsoft.com/office/powerpoint/2010/main" val="111949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3420-1A77-8248-A6FD-5CF6A22B804E}"/>
              </a:ext>
            </a:extLst>
          </p:cNvPr>
          <p:cNvSpPr>
            <a:spLocks noGrp="1"/>
          </p:cNvSpPr>
          <p:nvPr>
            <p:ph type="title"/>
          </p:nvPr>
        </p:nvSpPr>
        <p:spPr>
          <a:xfrm>
            <a:off x="1" y="61979"/>
            <a:ext cx="9144000" cy="1033922"/>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cs typeface="+mn-ea"/>
                <a:sym typeface="+mn-lt"/>
              </a:rPr>
              <a:t>速度と容量のための</a:t>
            </a:r>
            <a:r>
              <a:rPr lang="en-US" altLang="ja-JP" sz="2800" dirty="0">
                <a:latin typeface="ＭＳ Ｐゴシック" panose="020B0600070205080204" pitchFamily="50" charset="-128"/>
                <a:ea typeface="ＭＳ Ｐゴシック" panose="020B0600070205080204" pitchFamily="50" charset="-128"/>
                <a:cs typeface="+mn-ea"/>
                <a:sym typeface="+mn-lt"/>
              </a:rPr>
              <a:t>M.2NVMe / SATASSD</a:t>
            </a:r>
            <a:r>
              <a:rPr lang="ja-JP" altLang="en-US" sz="2800" dirty="0">
                <a:latin typeface="ＭＳ Ｐゴシック" panose="020B0600070205080204" pitchFamily="50" charset="-128"/>
                <a:ea typeface="ＭＳ Ｐゴシック" panose="020B0600070205080204" pitchFamily="50" charset="-128"/>
                <a:cs typeface="+mn-ea"/>
                <a:sym typeface="+mn-lt"/>
              </a:rPr>
              <a:t>と</a:t>
            </a:r>
            <a:r>
              <a:rPr lang="en-US" altLang="ja-JP" sz="2800" dirty="0" err="1">
                <a:latin typeface="ＭＳ Ｐゴシック" panose="020B0600070205080204" pitchFamily="50" charset="-128"/>
                <a:ea typeface="ＭＳ Ｐゴシック" panose="020B0600070205080204" pitchFamily="50" charset="-128"/>
                <a:cs typeface="+mn-ea"/>
                <a:sym typeface="+mn-lt"/>
              </a:rPr>
              <a:t>Qtier</a:t>
            </a:r>
            <a:r>
              <a:rPr lang="ja-JP" altLang="en-US" sz="2800" dirty="0" smtClean="0">
                <a:latin typeface="ＭＳ Ｐゴシック" panose="020B0600070205080204" pitchFamily="50" charset="-128"/>
                <a:ea typeface="ＭＳ Ｐゴシック" panose="020B0600070205080204" pitchFamily="50" charset="-128"/>
                <a:cs typeface="+mn-ea"/>
                <a:sym typeface="+mn-lt"/>
              </a:rPr>
              <a:t>の</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ja-JP" altLang="en-US" sz="2800" dirty="0" smtClean="0">
                <a:latin typeface="ＭＳ Ｐゴシック" panose="020B0600070205080204" pitchFamily="50" charset="-128"/>
                <a:ea typeface="ＭＳ Ｐゴシック" panose="020B0600070205080204" pitchFamily="50" charset="-128"/>
                <a:cs typeface="+mn-ea"/>
                <a:sym typeface="+mn-lt"/>
              </a:rPr>
              <a:t>自</a:t>
            </a:r>
            <a:r>
              <a:rPr lang="ja-JP" altLang="en-US" sz="2800" dirty="0">
                <a:latin typeface="ＭＳ Ｐゴシック" panose="020B0600070205080204" pitchFamily="50" charset="-128"/>
                <a:ea typeface="ＭＳ Ｐゴシック" panose="020B0600070205080204" pitchFamily="50" charset="-128"/>
                <a:cs typeface="+mn-ea"/>
                <a:sym typeface="+mn-lt"/>
              </a:rPr>
              <a:t>動階層化</a:t>
            </a:r>
          </a:p>
        </p:txBody>
      </p:sp>
      <p:sp>
        <p:nvSpPr>
          <p:cNvPr id="29" name="文字方塊 28"/>
          <p:cNvSpPr txBox="1"/>
          <p:nvPr/>
        </p:nvSpPr>
        <p:spPr>
          <a:xfrm>
            <a:off x="3495504" y="1832069"/>
            <a:ext cx="5377136" cy="338554"/>
          </a:xfrm>
          <a:prstGeom prst="rect">
            <a:avLst/>
          </a:prstGeom>
          <a:noFill/>
        </p:spPr>
        <p:txBody>
          <a:bodyPr wrap="square" rtlCol="0">
            <a:spAutoFit/>
          </a:bodyPr>
          <a:lstStyle/>
          <a:p>
            <a:pPr marL="237061" indent="-237061">
              <a:buClr>
                <a:srgbClr val="262626"/>
              </a:buClr>
              <a:buSzPct val="100000"/>
              <a:buFont typeface="Arial" pitchFamily="34" charset="0"/>
              <a:buChar char="•"/>
            </a:pPr>
            <a:r>
              <a:rPr lang="en-US" altLang="ja-JP" sz="1600" dirty="0">
                <a:latin typeface="ＭＳ Ｐゴシック" panose="020B0600070205080204" pitchFamily="50" charset="-128"/>
                <a:ea typeface="ＭＳ Ｐゴシック" panose="020B0600070205080204" pitchFamily="50" charset="-128"/>
                <a:cs typeface="+mn-ea"/>
                <a:sym typeface="+mn-lt"/>
              </a:rPr>
              <a:t>SSD</a:t>
            </a:r>
            <a:r>
              <a:rPr lang="ja-JP" altLang="en-US" sz="1600" dirty="0">
                <a:latin typeface="ＭＳ Ｐゴシック" panose="020B0600070205080204" pitchFamily="50" charset="-128"/>
                <a:ea typeface="ＭＳ Ｐゴシック" panose="020B0600070205080204" pitchFamily="50" charset="-128"/>
                <a:cs typeface="+mn-ea"/>
                <a:sym typeface="+mn-lt"/>
              </a:rPr>
              <a:t>層の容量は</a:t>
            </a:r>
            <a:r>
              <a:rPr lang="en-US" altLang="ja-JP" sz="1600" dirty="0">
                <a:latin typeface="ＭＳ Ｐゴシック" panose="020B0600070205080204" pitchFamily="50" charset="-128"/>
                <a:ea typeface="ＭＳ Ｐゴシック" panose="020B0600070205080204" pitchFamily="50" charset="-128"/>
                <a:cs typeface="+mn-ea"/>
                <a:sym typeface="+mn-lt"/>
              </a:rPr>
              <a:t>RAM</a:t>
            </a:r>
            <a:r>
              <a:rPr lang="ja-JP" altLang="en-US" sz="1600" dirty="0">
                <a:latin typeface="ＭＳ Ｐゴシック" panose="020B0600070205080204" pitchFamily="50" charset="-128"/>
                <a:ea typeface="ＭＳ Ｐゴシック" panose="020B0600070205080204" pitchFamily="50" charset="-128"/>
                <a:cs typeface="+mn-ea"/>
                <a:sym typeface="+mn-lt"/>
              </a:rPr>
              <a:t>サイズによって制限されません</a:t>
            </a:r>
          </a:p>
        </p:txBody>
      </p:sp>
      <p:sp>
        <p:nvSpPr>
          <p:cNvPr id="31" name="文字方塊 30"/>
          <p:cNvSpPr txBox="1"/>
          <p:nvPr/>
        </p:nvSpPr>
        <p:spPr>
          <a:xfrm>
            <a:off x="3495504" y="1521866"/>
            <a:ext cx="5125746" cy="338554"/>
          </a:xfrm>
          <a:prstGeom prst="rect">
            <a:avLst/>
          </a:prstGeom>
          <a:noFill/>
        </p:spPr>
        <p:txBody>
          <a:bodyPr wrap="square" rtlCol="0">
            <a:spAutoFit/>
          </a:bodyPr>
          <a:lstStyle/>
          <a:p>
            <a:pPr marL="237061" indent="-237061">
              <a:spcBef>
                <a:spcPts val="600"/>
              </a:spcBef>
              <a:buSzPct val="100000"/>
              <a:buFont typeface="Arial" panose="020B0604020202020204" pitchFamily="34" charset="0"/>
              <a:buChar char="•"/>
            </a:pPr>
            <a:r>
              <a:rPr lang="ja-JP" altLang="en-US" sz="1600" dirty="0">
                <a:latin typeface="ＭＳ Ｐゴシック" panose="020B0600070205080204" pitchFamily="50" charset="-128"/>
                <a:ea typeface="ＭＳ Ｐゴシック" panose="020B0600070205080204" pitchFamily="50" charset="-128"/>
                <a:cs typeface="+mn-ea"/>
                <a:sym typeface="+mn-lt"/>
              </a:rPr>
              <a:t>異なる階層間でデータを自動的に移動します</a:t>
            </a:r>
          </a:p>
        </p:txBody>
      </p:sp>
      <p:pic>
        <p:nvPicPr>
          <p:cNvPr id="46" name="Shape 149" descr="1_Qtier-01-01.png">
            <a:extLst>
              <a:ext uri="{FF2B5EF4-FFF2-40B4-BE49-F238E27FC236}">
                <a16:creationId xmlns:a16="http://schemas.microsoft.com/office/drawing/2014/main" id="{6FB8C748-4F8B-4B06-85EA-06F96534FFE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0068" y="3653522"/>
            <a:ext cx="1870075" cy="619427"/>
          </a:xfrm>
          <a:prstGeom prst="rect">
            <a:avLst/>
          </a:prstGeom>
          <a:noFill/>
          <a:ln>
            <a:noFill/>
          </a:ln>
        </p:spPr>
      </p:pic>
      <p:pic>
        <p:nvPicPr>
          <p:cNvPr id="48" name="Shape 149" descr="1_Qtier-01-01.png">
            <a:extLst>
              <a:ext uri="{FF2B5EF4-FFF2-40B4-BE49-F238E27FC236}">
                <a16:creationId xmlns:a16="http://schemas.microsoft.com/office/drawing/2014/main" id="{C1B30C35-6F27-4CD1-A668-6EC20CE19AA5}"/>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624535" y="3653522"/>
            <a:ext cx="1870075" cy="619427"/>
          </a:xfrm>
          <a:prstGeom prst="rect">
            <a:avLst/>
          </a:prstGeom>
          <a:noFill/>
          <a:ln>
            <a:noFill/>
          </a:ln>
        </p:spPr>
      </p:pic>
      <p:pic>
        <p:nvPicPr>
          <p:cNvPr id="49" name="Shape 149" descr="1_Qtier-01-01.png">
            <a:extLst>
              <a:ext uri="{FF2B5EF4-FFF2-40B4-BE49-F238E27FC236}">
                <a16:creationId xmlns:a16="http://schemas.microsoft.com/office/drawing/2014/main" id="{84748B3C-563E-4768-AA6A-AD5067A0E0D0}"/>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649161" y="3653522"/>
            <a:ext cx="1870075" cy="619427"/>
          </a:xfrm>
          <a:prstGeom prst="rect">
            <a:avLst/>
          </a:prstGeom>
          <a:noFill/>
          <a:ln>
            <a:noFill/>
          </a:ln>
        </p:spPr>
      </p:pic>
      <p:pic>
        <p:nvPicPr>
          <p:cNvPr id="50" name="Shape 149" descr="1_Qtier-01-01.png">
            <a:extLst>
              <a:ext uri="{FF2B5EF4-FFF2-40B4-BE49-F238E27FC236}">
                <a16:creationId xmlns:a16="http://schemas.microsoft.com/office/drawing/2014/main" id="{05BBBCC6-C2BE-4492-8862-324CE1F01B67}"/>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36920" y="3653522"/>
            <a:ext cx="1870075" cy="619427"/>
          </a:xfrm>
          <a:prstGeom prst="rect">
            <a:avLst/>
          </a:prstGeom>
          <a:noFill/>
          <a:ln>
            <a:noFill/>
          </a:ln>
        </p:spPr>
      </p:pic>
      <p:grpSp>
        <p:nvGrpSpPr>
          <p:cNvPr id="61" name="群組 60">
            <a:extLst>
              <a:ext uri="{FF2B5EF4-FFF2-40B4-BE49-F238E27FC236}">
                <a16:creationId xmlns:a16="http://schemas.microsoft.com/office/drawing/2014/main" id="{61AD996B-18FC-4471-AD56-EBD024E60461}"/>
              </a:ext>
            </a:extLst>
          </p:cNvPr>
          <p:cNvGrpSpPr/>
          <p:nvPr/>
        </p:nvGrpSpPr>
        <p:grpSpPr>
          <a:xfrm>
            <a:off x="2330030" y="1470299"/>
            <a:ext cx="1559324" cy="715396"/>
            <a:chOff x="10095373" y="1701654"/>
            <a:chExt cx="2079102" cy="953865"/>
          </a:xfrm>
        </p:grpSpPr>
        <p:sp>
          <p:nvSpPr>
            <p:cNvPr id="3" name="矩形 2">
              <a:extLst>
                <a:ext uri="{FF2B5EF4-FFF2-40B4-BE49-F238E27FC236}">
                  <a16:creationId xmlns:a16="http://schemas.microsoft.com/office/drawing/2014/main" id="{E83EF62F-A0AE-46CA-A869-944C3F07409D}"/>
                </a:ext>
              </a:extLst>
            </p:cNvPr>
            <p:cNvSpPr/>
            <p:nvPr/>
          </p:nvSpPr>
          <p:spPr>
            <a:xfrm>
              <a:off x="10095373" y="1701654"/>
              <a:ext cx="259659" cy="259659"/>
            </a:xfrm>
            <a:prstGeom prst="rect">
              <a:avLst/>
            </a:prstGeom>
            <a:solidFill>
              <a:srgbClr val="DE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1" name="Shape 150">
              <a:extLst>
                <a:ext uri="{FF2B5EF4-FFF2-40B4-BE49-F238E27FC236}">
                  <a16:creationId xmlns:a16="http://schemas.microsoft.com/office/drawing/2014/main" id="{14AE1E29-A4F2-4A93-8C00-3342B1D275B0}"/>
                </a:ext>
              </a:extLst>
            </p:cNvPr>
            <p:cNvSpPr txBox="1"/>
            <p:nvPr/>
          </p:nvSpPr>
          <p:spPr>
            <a:xfrm>
              <a:off x="10355032" y="1723502"/>
              <a:ext cx="1819443" cy="261241"/>
            </a:xfrm>
            <a:prstGeom prst="rect">
              <a:avLst/>
            </a:prstGeom>
            <a:noFill/>
            <a:ln>
              <a:noFill/>
            </a:ln>
          </p:spPr>
          <p:txBody>
            <a:bodyPr wrap="square" lIns="91425" tIns="91425" rIns="91425" bIns="91425" anchor="ctr" anchorCtr="0">
              <a:noAutofit/>
            </a:bodyPr>
            <a:lstStyle/>
            <a:p>
              <a:r>
                <a:rPr lang="en-US" altLang="zh-TW" sz="1200" b="1">
                  <a:solidFill>
                    <a:schemeClr val="tx1"/>
                  </a:solidFill>
                  <a:latin typeface="ＭＳ Ｐゴシック" panose="020B0600070205080204" pitchFamily="50" charset="-128"/>
                  <a:ea typeface="ＭＳ Ｐゴシック" panose="020B0600070205080204" pitchFamily="50" charset="-128"/>
                  <a:cs typeface="+mn-ea"/>
                  <a:sym typeface="+mn-lt"/>
                </a:rPr>
                <a:t>Hot data</a:t>
              </a:r>
              <a:endParaRPr lang="zh-TW" altLang="en-US" sz="12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2" name="Shape 151">
              <a:extLst>
                <a:ext uri="{FF2B5EF4-FFF2-40B4-BE49-F238E27FC236}">
                  <a16:creationId xmlns:a16="http://schemas.microsoft.com/office/drawing/2014/main" id="{C75FE88F-A8FC-471E-8FF4-D76B7087045C}"/>
                </a:ext>
              </a:extLst>
            </p:cNvPr>
            <p:cNvSpPr txBox="1"/>
            <p:nvPr/>
          </p:nvSpPr>
          <p:spPr>
            <a:xfrm>
              <a:off x="10355032" y="2049298"/>
              <a:ext cx="1819443" cy="261241"/>
            </a:xfrm>
            <a:prstGeom prst="rect">
              <a:avLst/>
            </a:prstGeom>
            <a:noFill/>
            <a:ln>
              <a:noFill/>
            </a:ln>
          </p:spPr>
          <p:txBody>
            <a:bodyPr wrap="square" lIns="91425" tIns="91425" rIns="91425" bIns="91425" anchor="ctr" anchorCtr="0">
              <a:noAutofit/>
            </a:bodyPr>
            <a:lstStyle/>
            <a:p>
              <a:r>
                <a:rPr lang="en-US" altLang="zh-TW" sz="1200" b="1">
                  <a:solidFill>
                    <a:schemeClr val="tx1"/>
                  </a:solidFill>
                  <a:latin typeface="ＭＳ Ｐゴシック" panose="020B0600070205080204" pitchFamily="50" charset="-128"/>
                  <a:ea typeface="ＭＳ Ｐゴシック" panose="020B0600070205080204" pitchFamily="50" charset="-128"/>
                  <a:cs typeface="+mn-ea"/>
                  <a:sym typeface="+mn-lt"/>
                </a:rPr>
                <a:t>Warm data</a:t>
              </a:r>
              <a:endParaRPr lang="zh-TW" altLang="en-US" sz="12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3" name="Shape 152">
              <a:extLst>
                <a:ext uri="{FF2B5EF4-FFF2-40B4-BE49-F238E27FC236}">
                  <a16:creationId xmlns:a16="http://schemas.microsoft.com/office/drawing/2014/main" id="{82CE7E1C-E846-413C-A048-CAB25E02EC09}"/>
                </a:ext>
              </a:extLst>
            </p:cNvPr>
            <p:cNvSpPr txBox="1"/>
            <p:nvPr/>
          </p:nvSpPr>
          <p:spPr>
            <a:xfrm>
              <a:off x="10355032" y="2394278"/>
              <a:ext cx="1819443" cy="261241"/>
            </a:xfrm>
            <a:prstGeom prst="rect">
              <a:avLst/>
            </a:prstGeom>
            <a:noFill/>
            <a:ln>
              <a:noFill/>
            </a:ln>
          </p:spPr>
          <p:txBody>
            <a:bodyPr wrap="square" lIns="91425" tIns="91425" rIns="91425" bIns="91425" anchor="ctr" anchorCtr="0">
              <a:noAutofit/>
            </a:bodyPr>
            <a:lstStyle/>
            <a:p>
              <a:r>
                <a:rPr lang="en-US" altLang="zh-TW" sz="1200" b="1">
                  <a:solidFill>
                    <a:schemeClr val="tx1"/>
                  </a:solidFill>
                  <a:latin typeface="ＭＳ Ｐゴシック" panose="020B0600070205080204" pitchFamily="50" charset="-128"/>
                  <a:ea typeface="ＭＳ Ｐゴシック" panose="020B0600070205080204" pitchFamily="50" charset="-128"/>
                  <a:cs typeface="+mn-ea"/>
                  <a:sym typeface="+mn-lt"/>
                </a:rPr>
                <a:t>Cold data</a:t>
              </a:r>
              <a:endParaRPr lang="zh-TW" altLang="en-US" sz="12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4" name="矩形 53">
              <a:extLst>
                <a:ext uri="{FF2B5EF4-FFF2-40B4-BE49-F238E27FC236}">
                  <a16:creationId xmlns:a16="http://schemas.microsoft.com/office/drawing/2014/main" id="{E065E6BC-953A-4B53-BFA8-4522907B9D59}"/>
                </a:ext>
              </a:extLst>
            </p:cNvPr>
            <p:cNvSpPr/>
            <p:nvPr/>
          </p:nvSpPr>
          <p:spPr>
            <a:xfrm>
              <a:off x="10095373" y="2039068"/>
              <a:ext cx="259659" cy="259659"/>
            </a:xfrm>
            <a:prstGeom prst="rect">
              <a:avLst/>
            </a:prstGeom>
            <a:solidFill>
              <a:srgbClr val="F08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5" name="矩形 54">
              <a:extLst>
                <a:ext uri="{FF2B5EF4-FFF2-40B4-BE49-F238E27FC236}">
                  <a16:creationId xmlns:a16="http://schemas.microsoft.com/office/drawing/2014/main" id="{F624D001-9EA3-411D-8F57-51E066EB310F}"/>
                </a:ext>
              </a:extLst>
            </p:cNvPr>
            <p:cNvSpPr/>
            <p:nvPr/>
          </p:nvSpPr>
          <p:spPr>
            <a:xfrm>
              <a:off x="10095373" y="2384513"/>
              <a:ext cx="259659" cy="25965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grpSp>
      <p:sp>
        <p:nvSpPr>
          <p:cNvPr id="56" name="Shape 157">
            <a:extLst>
              <a:ext uri="{FF2B5EF4-FFF2-40B4-BE49-F238E27FC236}">
                <a16:creationId xmlns:a16="http://schemas.microsoft.com/office/drawing/2014/main" id="{57D313E1-386C-4B11-AA2B-FA1DEE41FEE9}"/>
              </a:ext>
            </a:extLst>
          </p:cNvPr>
          <p:cNvSpPr txBox="1"/>
          <p:nvPr/>
        </p:nvSpPr>
        <p:spPr>
          <a:xfrm>
            <a:off x="555498" y="1409181"/>
            <a:ext cx="1753447" cy="530823"/>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TW" sz="2800" b="1" dirty="0" err="1" smtClean="0">
                <a:solidFill>
                  <a:schemeClr val="tx1"/>
                </a:solidFill>
                <a:latin typeface="ＭＳ Ｐゴシック" panose="020B0600070205080204" pitchFamily="50" charset="-128"/>
                <a:ea typeface="ＭＳ Ｐゴシック" panose="020B0600070205080204" pitchFamily="50" charset="-128"/>
                <a:cs typeface="+mn-ea"/>
                <a:sym typeface="+mn-lt"/>
              </a:rPr>
              <a:t>Qtier</a:t>
            </a:r>
            <a:endParaRPr lang="en-US" altLang="zh-TW" sz="2800" b="1" dirty="0" smtClean="0">
              <a:solidFill>
                <a:schemeClr val="tx1"/>
              </a:solidFill>
              <a:latin typeface="ＭＳ Ｐゴシック" panose="020B0600070205080204" pitchFamily="50" charset="-128"/>
              <a:ea typeface="ＭＳ Ｐゴシック" panose="020B0600070205080204" pitchFamily="50" charset="-128"/>
              <a:cs typeface="+mn-ea"/>
              <a:sym typeface="+mn-lt"/>
            </a:endParaRPr>
          </a:p>
          <a:p>
            <a:pPr lvl="0"/>
            <a:r>
              <a:rPr lang="ja-JP" altLang="en-US" sz="2800" b="1" dirty="0">
                <a:solidFill>
                  <a:schemeClr val="tx1"/>
                </a:solidFill>
                <a:latin typeface="ＭＳ Ｐゴシック" panose="020B0600070205080204" pitchFamily="50" charset="-128"/>
                <a:ea typeface="ＭＳ Ｐゴシック" panose="020B0600070205080204" pitchFamily="50" charset="-128"/>
                <a:cs typeface="+mn-ea"/>
                <a:sym typeface="+mn-lt"/>
              </a:rPr>
              <a:t>エンジン</a:t>
            </a:r>
            <a:endParaRPr lang="zh-TW" altLang="en-US" sz="28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9" name="圖形 8">
            <a:extLst>
              <a:ext uri="{FF2B5EF4-FFF2-40B4-BE49-F238E27FC236}">
                <a16:creationId xmlns:a16="http://schemas.microsoft.com/office/drawing/2014/main" id="{82B5B404-1CD5-489A-89A2-EE2CE6A555A7}"/>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rcRect t="7474" r="11970" b="20096"/>
          <a:stretch/>
        </p:blipFill>
        <p:spPr>
          <a:xfrm>
            <a:off x="1252661" y="2589395"/>
            <a:ext cx="391272" cy="473111"/>
          </a:xfrm>
          <a:prstGeom prst="rect">
            <a:avLst/>
          </a:prstGeom>
        </p:spPr>
      </p:pic>
      <p:pic>
        <p:nvPicPr>
          <p:cNvPr id="14" name="圖形 13">
            <a:extLst>
              <a:ext uri="{FF2B5EF4-FFF2-40B4-BE49-F238E27FC236}">
                <a16:creationId xmlns:a16="http://schemas.microsoft.com/office/drawing/2014/main" id="{CBA3278F-7FB6-4ADE-BCA2-1D81F3BA553F}"/>
              </a:ext>
            </a:extLst>
          </p:cNvPr>
          <p:cNvPicPr>
            <a:picLocks noChangeAspect="1"/>
          </p:cNvPicPr>
          <p:nvPr/>
        </p:nvPicPr>
        <p:blipFill rotWithShape="1">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rcRect t="10069" r="11916" b="22372"/>
          <a:stretch/>
        </p:blipFill>
        <p:spPr>
          <a:xfrm>
            <a:off x="3377178" y="2607337"/>
            <a:ext cx="466409" cy="441282"/>
          </a:xfrm>
          <a:prstGeom prst="rect">
            <a:avLst/>
          </a:prstGeom>
        </p:spPr>
      </p:pic>
      <p:pic>
        <p:nvPicPr>
          <p:cNvPr id="15" name="圖形 14">
            <a:extLst>
              <a:ext uri="{FF2B5EF4-FFF2-40B4-BE49-F238E27FC236}">
                <a16:creationId xmlns:a16="http://schemas.microsoft.com/office/drawing/2014/main" id="{138F4DCF-DC1D-4C66-A8C5-85960815D1AC}"/>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 xmlns:asvg="http://schemas.microsoft.com/office/drawing/2016/SVG/main" r:embed="rId14"/>
              </a:ext>
            </a:extLst>
          </a:blip>
          <a:srcRect r="23381" b="20096"/>
          <a:stretch/>
        </p:blipFill>
        <p:spPr>
          <a:xfrm>
            <a:off x="5361259" y="2517331"/>
            <a:ext cx="466409" cy="521928"/>
          </a:xfrm>
          <a:prstGeom prst="rect">
            <a:avLst/>
          </a:prstGeom>
        </p:spPr>
      </p:pic>
      <p:pic>
        <p:nvPicPr>
          <p:cNvPr id="16" name="圖形 15">
            <a:extLst>
              <a:ext uri="{FF2B5EF4-FFF2-40B4-BE49-F238E27FC236}">
                <a16:creationId xmlns:a16="http://schemas.microsoft.com/office/drawing/2014/main" id="{8D53D7B1-8D26-4285-BB4D-E79B76B57C5D}"/>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 xmlns:asvg="http://schemas.microsoft.com/office/drawing/2016/SVG/main" r:embed="rId16"/>
              </a:ext>
            </a:extLst>
          </a:blip>
          <a:srcRect b="22372"/>
          <a:stretch/>
        </p:blipFill>
        <p:spPr>
          <a:xfrm>
            <a:off x="7510103" y="2510247"/>
            <a:ext cx="523710" cy="507053"/>
          </a:xfrm>
          <a:prstGeom prst="rect">
            <a:avLst/>
          </a:prstGeom>
        </p:spPr>
      </p:pic>
      <p:sp>
        <p:nvSpPr>
          <p:cNvPr id="57" name="Shape 212">
            <a:extLst>
              <a:ext uri="{FF2B5EF4-FFF2-40B4-BE49-F238E27FC236}">
                <a16:creationId xmlns:a16="http://schemas.microsoft.com/office/drawing/2014/main" id="{1885679D-04D1-440B-8968-7AF6248F0CD0}"/>
              </a:ext>
            </a:extLst>
          </p:cNvPr>
          <p:cNvSpPr txBox="1"/>
          <p:nvPr/>
        </p:nvSpPr>
        <p:spPr>
          <a:xfrm>
            <a:off x="560325" y="3134533"/>
            <a:ext cx="1771162" cy="461166"/>
          </a:xfrm>
          <a:prstGeom prst="rect">
            <a:avLst/>
          </a:prstGeom>
          <a:noFill/>
          <a:ln>
            <a:noFill/>
          </a:ln>
          <a:effectLst/>
        </p:spPr>
        <p:txBody>
          <a:bodyPr wrap="square" lIns="91425" tIns="91425" rIns="91425" bIns="91425" anchor="ctr" anchorCtr="0">
            <a:noAutofit/>
          </a:bodyPr>
          <a:lstStyle/>
          <a:p>
            <a:pPr lvl="0" algn="ctr"/>
            <a:r>
              <a:rPr lang="ja-JP" altLang="en-US" b="1" dirty="0">
                <a:solidFill>
                  <a:schemeClr val="tx1"/>
                </a:solidFill>
                <a:latin typeface="ＭＳ Ｐゴシック" panose="020B0600070205080204" pitchFamily="50" charset="-128"/>
                <a:ea typeface="ＭＳ Ｐゴシック" panose="020B0600070205080204" pitchFamily="50" charset="-128"/>
                <a:cs typeface="+mn-ea"/>
                <a:sym typeface="+mn-lt"/>
              </a:rPr>
              <a:t>自動階層</a:t>
            </a:r>
            <a:r>
              <a:rPr lang="ja-JP" altLang="en-US"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化処理前</a:t>
            </a:r>
            <a:endParaRPr lang="zh-TW" altLang="en-US" b="1" dirty="0">
              <a:solidFill>
                <a:schemeClr val="tx1"/>
              </a:solidFill>
              <a:latin typeface="ＭＳ Ｐゴシック" panose="020B0600070205080204" pitchFamily="50" charset="-128"/>
              <a:ea typeface="ＭＳ Ｐゴシック" panose="020B0600070205080204" pitchFamily="50" charset="-128"/>
              <a:cs typeface="+mn-ea"/>
              <a:sym typeface="+mn-lt"/>
            </a:endParaRPr>
          </a:p>
          <a:p>
            <a:pPr lvl="0" algn="ctr"/>
            <a:r>
              <a:rPr lang="ja-JP" altLang="en-US" sz="8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頻</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n-ea"/>
                <a:sym typeface="+mn-lt"/>
              </a:rPr>
              <a:t>繁にアクセスされるデータは最適化されていません。</a:t>
            </a:r>
            <a:endParaRPr lang="zh-TW" altLang="en-US" sz="8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8" name="Shape 212">
            <a:extLst>
              <a:ext uri="{FF2B5EF4-FFF2-40B4-BE49-F238E27FC236}">
                <a16:creationId xmlns:a16="http://schemas.microsoft.com/office/drawing/2014/main" id="{09DF8E1F-3E39-48BA-A935-946C49300BF7}"/>
              </a:ext>
            </a:extLst>
          </p:cNvPr>
          <p:cNvSpPr txBox="1"/>
          <p:nvPr/>
        </p:nvSpPr>
        <p:spPr>
          <a:xfrm>
            <a:off x="2936264" y="3134533"/>
            <a:ext cx="1292591" cy="461166"/>
          </a:xfrm>
          <a:prstGeom prst="rect">
            <a:avLst/>
          </a:prstGeom>
          <a:noFill/>
          <a:ln>
            <a:noFill/>
          </a:ln>
          <a:effectLst/>
        </p:spPr>
        <p:txBody>
          <a:bodyPr wrap="square" lIns="91425" tIns="91425" rIns="91425" bIns="91425" anchor="ctr" anchorCtr="0">
            <a:noAutofit/>
          </a:bodyPr>
          <a:lstStyle/>
          <a:p>
            <a:pPr lvl="0" algn="ctr"/>
            <a:r>
              <a:rPr lang="ja-JP" altLang="en-US" sz="15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自動階層化開始</a:t>
            </a:r>
            <a:endParaRPr lang="zh-TW" altLang="en-US" sz="15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9" name="Shape 212">
            <a:extLst>
              <a:ext uri="{FF2B5EF4-FFF2-40B4-BE49-F238E27FC236}">
                <a16:creationId xmlns:a16="http://schemas.microsoft.com/office/drawing/2014/main" id="{4EA6191F-CCAF-4E59-ACFF-C6C61B59F64C}"/>
              </a:ext>
            </a:extLst>
          </p:cNvPr>
          <p:cNvSpPr txBox="1"/>
          <p:nvPr/>
        </p:nvSpPr>
        <p:spPr>
          <a:xfrm>
            <a:off x="4696721" y="3134533"/>
            <a:ext cx="1771162" cy="461166"/>
          </a:xfrm>
          <a:prstGeom prst="rect">
            <a:avLst/>
          </a:prstGeom>
          <a:noFill/>
          <a:ln>
            <a:noFill/>
          </a:ln>
          <a:effectLst/>
        </p:spPr>
        <p:txBody>
          <a:bodyPr wrap="square" lIns="91425" tIns="91425" rIns="91425" bIns="91425" anchor="ctr" anchorCtr="0">
            <a:noAutofit/>
          </a:bodyPr>
          <a:lstStyle/>
          <a:p>
            <a:pPr lvl="0" algn="ctr"/>
            <a:r>
              <a:rPr lang="ja-JP" altLang="en-US" b="1" dirty="0">
                <a:solidFill>
                  <a:schemeClr val="tx1"/>
                </a:solidFill>
                <a:latin typeface="ＭＳ Ｐゴシック" panose="020B0600070205080204" pitchFamily="50" charset="-128"/>
                <a:ea typeface="ＭＳ Ｐゴシック" panose="020B0600070205080204" pitchFamily="50" charset="-128"/>
                <a:cs typeface="+mn-ea"/>
                <a:sym typeface="+mn-lt"/>
              </a:rPr>
              <a:t>自動階層</a:t>
            </a:r>
            <a:r>
              <a:rPr lang="ja-JP" altLang="en-US"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化処理後</a:t>
            </a:r>
            <a:endParaRPr lang="en-US" altLang="zh-TW" b="1" dirty="0">
              <a:solidFill>
                <a:schemeClr val="tx1"/>
              </a:solidFill>
              <a:latin typeface="ＭＳ Ｐゴシック" panose="020B0600070205080204" pitchFamily="50" charset="-128"/>
              <a:ea typeface="ＭＳ Ｐゴシック" panose="020B0600070205080204" pitchFamily="50" charset="-128"/>
              <a:cs typeface="+mn-ea"/>
              <a:sym typeface="+mn-lt"/>
            </a:endParaRPr>
          </a:p>
          <a:p>
            <a:pPr lvl="0" algn="ctr"/>
            <a:r>
              <a:rPr lang="ja-JP" altLang="en-US" sz="800" b="1" dirty="0">
                <a:solidFill>
                  <a:schemeClr val="tx1"/>
                </a:solidFill>
                <a:latin typeface="ＭＳ Ｐゴシック" panose="020B0600070205080204" pitchFamily="50" charset="-128"/>
                <a:ea typeface="ＭＳ Ｐゴシック" panose="020B0600070205080204" pitchFamily="50" charset="-128"/>
                <a:cs typeface="+mn-ea"/>
                <a:sym typeface="+mn-lt"/>
              </a:rPr>
              <a:t>データ</a:t>
            </a:r>
            <a:r>
              <a:rPr lang="ja-JP" altLang="en-US" sz="8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が最適化されます</a:t>
            </a:r>
            <a:endParaRPr lang="zh-TW" altLang="en-US" sz="16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60" name="Shape 212">
            <a:extLst>
              <a:ext uri="{FF2B5EF4-FFF2-40B4-BE49-F238E27FC236}">
                <a16:creationId xmlns:a16="http://schemas.microsoft.com/office/drawing/2014/main" id="{056415AF-445F-4B27-AB74-14789DCB8346}"/>
              </a:ext>
            </a:extLst>
          </p:cNvPr>
          <p:cNvSpPr txBox="1"/>
          <p:nvPr/>
        </p:nvSpPr>
        <p:spPr>
          <a:xfrm>
            <a:off x="6886377" y="3134533"/>
            <a:ext cx="1771162" cy="461166"/>
          </a:xfrm>
          <a:prstGeom prst="rect">
            <a:avLst/>
          </a:prstGeom>
          <a:noFill/>
          <a:ln>
            <a:noFill/>
          </a:ln>
          <a:effectLst/>
        </p:spPr>
        <p:txBody>
          <a:bodyPr wrap="square" lIns="91425" tIns="91425" rIns="91425" bIns="91425" anchor="ctr" anchorCtr="0">
            <a:noAutofit/>
          </a:bodyPr>
          <a:lstStyle/>
          <a:p>
            <a:pPr lvl="0" algn="ctr"/>
            <a:r>
              <a:rPr lang="ja-JP" altLang="en-US" b="1" dirty="0">
                <a:solidFill>
                  <a:schemeClr val="tx1"/>
                </a:solidFill>
                <a:latin typeface="ＭＳ Ｐゴシック" panose="020B0600070205080204" pitchFamily="50" charset="-128"/>
                <a:ea typeface="ＭＳ Ｐゴシック" panose="020B0600070205080204" pitchFamily="50" charset="-128"/>
                <a:cs typeface="+mn-ea"/>
                <a:sym typeface="+mn-lt"/>
              </a:rPr>
              <a:t>データアクセ</a:t>
            </a:r>
            <a:r>
              <a:rPr lang="ja-JP" altLang="en-US"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ス</a:t>
            </a:r>
            <a:endParaRPr lang="en-US" altLang="ja-JP" b="1" dirty="0" smtClean="0">
              <a:solidFill>
                <a:schemeClr val="tx1"/>
              </a:solidFill>
              <a:latin typeface="ＭＳ Ｐゴシック" panose="020B0600070205080204" pitchFamily="50" charset="-128"/>
              <a:ea typeface="ＭＳ Ｐゴシック" panose="020B0600070205080204" pitchFamily="50" charset="-128"/>
              <a:cs typeface="+mn-ea"/>
              <a:sym typeface="+mn-lt"/>
            </a:endParaRPr>
          </a:p>
          <a:p>
            <a:pPr lvl="0" algn="ctr"/>
            <a:r>
              <a:rPr lang="ja-JP" altLang="en-US"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パ</a:t>
            </a:r>
            <a:r>
              <a:rPr lang="ja-JP" altLang="en-US" b="1" dirty="0">
                <a:solidFill>
                  <a:schemeClr val="tx1"/>
                </a:solidFill>
                <a:latin typeface="ＭＳ Ｐゴシック" panose="020B0600070205080204" pitchFamily="50" charset="-128"/>
                <a:ea typeface="ＭＳ Ｐゴシック" panose="020B0600070205080204" pitchFamily="50" charset="-128"/>
                <a:cs typeface="+mn-ea"/>
                <a:sym typeface="+mn-lt"/>
              </a:rPr>
              <a:t>ターンの変更</a:t>
            </a:r>
            <a:endParaRPr lang="zh-CN" altLang="en-US" b="1"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62" name="箭號: 向右 61">
            <a:extLst>
              <a:ext uri="{FF2B5EF4-FFF2-40B4-BE49-F238E27FC236}">
                <a16:creationId xmlns:a16="http://schemas.microsoft.com/office/drawing/2014/main" id="{6AED58E2-6C57-4DCD-9275-D9061201E78D}"/>
              </a:ext>
            </a:extLst>
          </p:cNvPr>
          <p:cNvSpPr/>
          <p:nvPr/>
        </p:nvSpPr>
        <p:spPr>
          <a:xfrm rot="10800000" flipH="1">
            <a:off x="2172916" y="3251089"/>
            <a:ext cx="637654" cy="287396"/>
          </a:xfrm>
          <a:prstGeom prst="rightArrow">
            <a:avLst>
              <a:gd name="adj1" fmla="val 50000"/>
              <a:gd name="adj2" fmla="val 87117"/>
            </a:avLst>
          </a:prstGeom>
          <a:gradFill flip="none" rotWithShape="1">
            <a:gsLst>
              <a:gs pos="42000">
                <a:srgbClr val="00DEE7"/>
              </a:gs>
              <a:gs pos="1000">
                <a:srgbClr val="00DEE7">
                  <a:alpha val="0"/>
                </a:srgbClr>
              </a:gs>
              <a:gs pos="90000">
                <a:srgbClr val="00CAD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65" name="箭號: 向右 64">
            <a:extLst>
              <a:ext uri="{FF2B5EF4-FFF2-40B4-BE49-F238E27FC236}">
                <a16:creationId xmlns:a16="http://schemas.microsoft.com/office/drawing/2014/main" id="{BAB3E6DB-1F8F-4373-A2B8-BF7221D2E597}"/>
              </a:ext>
            </a:extLst>
          </p:cNvPr>
          <p:cNvSpPr/>
          <p:nvPr/>
        </p:nvSpPr>
        <p:spPr>
          <a:xfrm rot="10800000" flipH="1">
            <a:off x="4178379" y="3251089"/>
            <a:ext cx="637654" cy="287396"/>
          </a:xfrm>
          <a:prstGeom prst="rightArrow">
            <a:avLst>
              <a:gd name="adj1" fmla="val 50000"/>
              <a:gd name="adj2" fmla="val 87117"/>
            </a:avLst>
          </a:prstGeom>
          <a:gradFill flip="none" rotWithShape="1">
            <a:gsLst>
              <a:gs pos="42000">
                <a:srgbClr val="00DEE7"/>
              </a:gs>
              <a:gs pos="1000">
                <a:srgbClr val="00DEE7">
                  <a:alpha val="0"/>
                </a:srgbClr>
              </a:gs>
              <a:gs pos="90000">
                <a:srgbClr val="00CAD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66" name="箭號: 向右 65">
            <a:extLst>
              <a:ext uri="{FF2B5EF4-FFF2-40B4-BE49-F238E27FC236}">
                <a16:creationId xmlns:a16="http://schemas.microsoft.com/office/drawing/2014/main" id="{595AB2C3-4C21-42D0-8E0D-C93B6A48CAEB}"/>
              </a:ext>
            </a:extLst>
          </p:cNvPr>
          <p:cNvSpPr/>
          <p:nvPr/>
        </p:nvSpPr>
        <p:spPr>
          <a:xfrm rot="10800000" flipH="1">
            <a:off x="6335031" y="3251089"/>
            <a:ext cx="637654" cy="287396"/>
          </a:xfrm>
          <a:prstGeom prst="rightArrow">
            <a:avLst>
              <a:gd name="adj1" fmla="val 50000"/>
              <a:gd name="adj2" fmla="val 87117"/>
            </a:avLst>
          </a:prstGeom>
          <a:gradFill flip="none" rotWithShape="1">
            <a:gsLst>
              <a:gs pos="42000">
                <a:srgbClr val="00DEE7"/>
              </a:gs>
              <a:gs pos="1000">
                <a:srgbClr val="00DEE7">
                  <a:alpha val="0"/>
                </a:srgbClr>
              </a:gs>
              <a:gs pos="90000">
                <a:srgbClr val="00CAD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47" name="矩形 46">
            <a:extLst>
              <a:ext uri="{FF2B5EF4-FFF2-40B4-BE49-F238E27FC236}">
                <a16:creationId xmlns:a16="http://schemas.microsoft.com/office/drawing/2014/main" id="{E8492E32-662E-9A4D-ABC5-A87057C86C8C}"/>
              </a:ext>
            </a:extLst>
          </p:cNvPr>
          <p:cNvSpPr/>
          <p:nvPr/>
        </p:nvSpPr>
        <p:spPr>
          <a:xfrm>
            <a:off x="529086" y="4715908"/>
            <a:ext cx="2400016" cy="200055"/>
          </a:xfrm>
          <a:prstGeom prst="rect">
            <a:avLst/>
          </a:prstGeom>
        </p:spPr>
        <p:txBody>
          <a:bodyPr wrap="none">
            <a:spAutoFit/>
          </a:bodyPr>
          <a:lstStyle/>
          <a:p>
            <a:pPr fontAlgn="base"/>
            <a:r>
              <a:rPr lang="ja-JP" altLang="en-US" sz="700" dirty="0">
                <a:latin typeface="ＭＳ Ｐゴシック" panose="020B0600070205080204" pitchFamily="50" charset="-128"/>
                <a:ea typeface="ＭＳ Ｐゴシック" panose="020B0600070205080204" pitchFamily="50" charset="-128"/>
                <a:cs typeface="+mn-ea"/>
                <a:sym typeface="+mn-lt"/>
              </a:rPr>
              <a:t>注</a:t>
            </a:r>
            <a:r>
              <a:rPr lang="en-US" altLang="zh-TW" sz="700" dirty="0">
                <a:latin typeface="ＭＳ Ｐゴシック" panose="020B0600070205080204" pitchFamily="50" charset="-128"/>
                <a:ea typeface="ＭＳ Ｐゴシック" panose="020B0600070205080204" pitchFamily="50" charset="-128"/>
                <a:cs typeface="+mn-ea"/>
                <a:sym typeface="+mn-lt"/>
              </a:rPr>
              <a:t>: </a:t>
            </a:r>
            <a:r>
              <a:rPr lang="en-US" altLang="zh-TW" sz="700" dirty="0" err="1">
                <a:latin typeface="ＭＳ Ｐゴシック" panose="020B0600070205080204" pitchFamily="50" charset="-128"/>
                <a:ea typeface="ＭＳ Ｐゴシック" panose="020B0600070205080204" pitchFamily="50" charset="-128"/>
                <a:cs typeface="+mn-ea"/>
                <a:sym typeface="+mn-lt"/>
              </a:rPr>
              <a:t>Qtier</a:t>
            </a:r>
            <a:r>
              <a:rPr lang="ja-JP" altLang="en-US" sz="700" dirty="0">
                <a:latin typeface="ＭＳ Ｐゴシック" panose="020B0600070205080204" pitchFamily="50" charset="-128"/>
                <a:ea typeface="ＭＳ Ｐゴシック" panose="020B0600070205080204" pitchFamily="50" charset="-128"/>
                <a:cs typeface="+mn-ea"/>
                <a:sym typeface="+mn-lt"/>
              </a:rPr>
              <a:t>は</a:t>
            </a:r>
            <a:r>
              <a:rPr lang="en-US" altLang="ja-JP" sz="700" dirty="0">
                <a:latin typeface="ＭＳ Ｐゴシック" panose="020B0600070205080204" pitchFamily="50" charset="-128"/>
                <a:ea typeface="ＭＳ Ｐゴシック" panose="020B0600070205080204" pitchFamily="50" charset="-128"/>
                <a:cs typeface="+mn-ea"/>
                <a:sym typeface="+mn-lt"/>
              </a:rPr>
              <a:t>QTS</a:t>
            </a:r>
            <a:r>
              <a:rPr lang="ja-JP" altLang="en-US" sz="700" dirty="0">
                <a:latin typeface="ＭＳ Ｐゴシック" panose="020B0600070205080204" pitchFamily="50" charset="-128"/>
                <a:ea typeface="ＭＳ Ｐゴシック" panose="020B0600070205080204" pitchFamily="50" charset="-128"/>
                <a:cs typeface="+mn-ea"/>
                <a:sym typeface="+mn-lt"/>
              </a:rPr>
              <a:t>でのみサポート。</a:t>
            </a:r>
            <a:r>
              <a:rPr lang="en-US" altLang="ja-JP" sz="700" dirty="0" err="1">
                <a:latin typeface="ＭＳ Ｐゴシック" panose="020B0600070205080204" pitchFamily="50" charset="-128"/>
                <a:ea typeface="ＭＳ Ｐゴシック" panose="020B0600070205080204" pitchFamily="50" charset="-128"/>
                <a:cs typeface="+mn-ea"/>
                <a:sym typeface="+mn-lt"/>
              </a:rPr>
              <a:t>QuTS</a:t>
            </a:r>
            <a:r>
              <a:rPr lang="en-US" altLang="ja-JP" sz="700" dirty="0">
                <a:latin typeface="ＭＳ Ｐゴシック" panose="020B0600070205080204" pitchFamily="50" charset="-128"/>
                <a:ea typeface="ＭＳ Ｐゴシック" panose="020B0600070205080204" pitchFamily="50" charset="-128"/>
                <a:cs typeface="+mn-ea"/>
                <a:sym typeface="+mn-lt"/>
              </a:rPr>
              <a:t> hero</a:t>
            </a:r>
            <a:r>
              <a:rPr lang="ja-JP" altLang="en-US" sz="700" dirty="0">
                <a:latin typeface="ＭＳ Ｐゴシック" panose="020B0600070205080204" pitchFamily="50" charset="-128"/>
                <a:ea typeface="ＭＳ Ｐゴシック" panose="020B0600070205080204" pitchFamily="50" charset="-128"/>
                <a:cs typeface="+mn-ea"/>
                <a:sym typeface="+mn-lt"/>
              </a:rPr>
              <a:t>では非サポート</a:t>
            </a:r>
            <a:endParaRPr lang="zh-TW" altLang="en-US" sz="700" dirty="0">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3372479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圓角 44">
            <a:extLst>
              <a:ext uri="{FF2B5EF4-FFF2-40B4-BE49-F238E27FC236}">
                <a16:creationId xmlns:a16="http://schemas.microsoft.com/office/drawing/2014/main" id="{7BD73EF2-69D7-42FB-924E-7947BA73EF4A}"/>
              </a:ext>
            </a:extLst>
          </p:cNvPr>
          <p:cNvSpPr/>
          <p:nvPr/>
        </p:nvSpPr>
        <p:spPr>
          <a:xfrm>
            <a:off x="-63706" y="2804331"/>
            <a:ext cx="3115519" cy="2331688"/>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4" name="矩形: 圓角 43">
            <a:extLst>
              <a:ext uri="{FF2B5EF4-FFF2-40B4-BE49-F238E27FC236}">
                <a16:creationId xmlns:a16="http://schemas.microsoft.com/office/drawing/2014/main" id="{05942EDB-57C2-4DB1-BB66-F634171AD0AA}"/>
              </a:ext>
            </a:extLst>
          </p:cNvPr>
          <p:cNvSpPr/>
          <p:nvPr/>
        </p:nvSpPr>
        <p:spPr>
          <a:xfrm>
            <a:off x="2928144" y="2762970"/>
            <a:ext cx="3115519" cy="2331688"/>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5" name="圖形 4">
            <a:extLst>
              <a:ext uri="{FF2B5EF4-FFF2-40B4-BE49-F238E27FC236}">
                <a16:creationId xmlns:a16="http://schemas.microsoft.com/office/drawing/2014/main" id="{B513BA92-23D1-42AB-A596-93EB75F2CD7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905412" y="1228361"/>
            <a:ext cx="2738452" cy="3678036"/>
          </a:xfrm>
          <a:prstGeom prst="rect">
            <a:avLst/>
          </a:prstGeom>
        </p:spPr>
      </p:pic>
      <p:sp>
        <p:nvSpPr>
          <p:cNvPr id="2" name="標題 1">
            <a:extLst>
              <a:ext uri="{FF2B5EF4-FFF2-40B4-BE49-F238E27FC236}">
                <a16:creationId xmlns:a16="http://schemas.microsoft.com/office/drawing/2014/main" id="{EE94F5E4-792C-3145-9334-CFBB152C0560}"/>
              </a:ext>
            </a:extLst>
          </p:cNvPr>
          <p:cNvSpPr>
            <a:spLocks noGrp="1"/>
          </p:cNvSpPr>
          <p:nvPr>
            <p:ph type="title"/>
          </p:nvPr>
        </p:nvSpPr>
        <p:spPr>
          <a:xfrm>
            <a:off x="-63706" y="254851"/>
            <a:ext cx="9143999" cy="816119"/>
          </a:xfrm>
        </p:spPr>
        <p:txBody>
          <a:bodyPr>
            <a:normAutofit/>
          </a:bodyPr>
          <a:lstStyle/>
          <a:p>
            <a:r>
              <a:rPr lang="ja-JP" altLang="en-US" sz="3200" b="0" dirty="0">
                <a:latin typeface="ＭＳ Ｐゴシック" panose="020B0600070205080204" pitchFamily="50" charset="-128"/>
                <a:ea typeface="ＭＳ Ｐゴシック" panose="020B0600070205080204" pitchFamily="50" charset="-128"/>
                <a:cs typeface="+mn-ea"/>
                <a:sym typeface="+mn-lt"/>
              </a:rPr>
              <a:t>コンパートメント化されたスマート冷却</a:t>
            </a:r>
          </a:p>
        </p:txBody>
      </p:sp>
      <p:sp>
        <p:nvSpPr>
          <p:cNvPr id="31" name="文字方塊 30">
            <a:extLst>
              <a:ext uri="{FF2B5EF4-FFF2-40B4-BE49-F238E27FC236}">
                <a16:creationId xmlns:a16="http://schemas.microsoft.com/office/drawing/2014/main" id="{2BFD1BD5-A68A-0344-99A0-7BEE38055590}"/>
              </a:ext>
            </a:extLst>
          </p:cNvPr>
          <p:cNvSpPr txBox="1"/>
          <p:nvPr/>
        </p:nvSpPr>
        <p:spPr>
          <a:xfrm>
            <a:off x="416586" y="4847967"/>
            <a:ext cx="3129383" cy="184666"/>
          </a:xfrm>
          <a:prstGeom prst="rect">
            <a:avLst/>
          </a:prstGeom>
          <a:noFill/>
        </p:spPr>
        <p:txBody>
          <a:bodyPr wrap="none" rtlCol="0">
            <a:spAutoFit/>
          </a:bodyPr>
          <a:lstStyle/>
          <a:p>
            <a:r>
              <a:rPr kumimoji="1" lang="en-US" altLang="zh-CN" sz="600">
                <a:latin typeface="ＭＳ Ｐゴシック" panose="020B0600070205080204" pitchFamily="50" charset="-128"/>
                <a:ea typeface="ＭＳ Ｐゴシック" panose="020B0600070205080204" pitchFamily="50" charset="-128"/>
                <a:cs typeface="+mn-ea"/>
                <a:sym typeface="+mn-lt"/>
              </a:rPr>
              <a:t>Noise Test</a:t>
            </a:r>
            <a:r>
              <a:rPr kumimoji="1" lang="zh-CN" altLang="en-US" sz="600">
                <a:latin typeface="ＭＳ Ｐゴシック" panose="020B0600070205080204" pitchFamily="50" charset="-128"/>
                <a:ea typeface="ＭＳ Ｐゴシック" panose="020B0600070205080204" pitchFamily="50" charset="-128"/>
                <a:cs typeface="+mn-ea"/>
                <a:sym typeface="+mn-lt"/>
              </a:rPr>
              <a:t>：</a:t>
            </a:r>
            <a:r>
              <a:rPr kumimoji="1" lang="en-US" altLang="zh-CN" sz="600">
                <a:latin typeface="ＭＳ Ｐゴシック" panose="020B0600070205080204" pitchFamily="50" charset="-128"/>
                <a:ea typeface="ＭＳ Ｐゴシック" panose="020B0600070205080204" pitchFamily="50" charset="-128"/>
                <a:cs typeface="+mn-ea"/>
                <a:sym typeface="+mn-lt"/>
              </a:rPr>
              <a:t>Sound pressure is measured at the front bystander position with low fan speed.</a:t>
            </a:r>
            <a:endParaRPr kumimoji="1" lang="zh-TW" altLang="en-US" sz="600">
              <a:latin typeface="ＭＳ Ｐゴシック" panose="020B0600070205080204" pitchFamily="50" charset="-128"/>
              <a:ea typeface="ＭＳ Ｐゴシック" panose="020B0600070205080204" pitchFamily="50" charset="-128"/>
              <a:cs typeface="+mn-ea"/>
              <a:sym typeface="+mn-lt"/>
            </a:endParaRPr>
          </a:p>
        </p:txBody>
      </p:sp>
      <p:sp>
        <p:nvSpPr>
          <p:cNvPr id="32" name="文字方塊 31">
            <a:extLst>
              <a:ext uri="{FF2B5EF4-FFF2-40B4-BE49-F238E27FC236}">
                <a16:creationId xmlns:a16="http://schemas.microsoft.com/office/drawing/2014/main" id="{4BF73E73-49F4-1644-9E56-B33933C35D38}"/>
              </a:ext>
            </a:extLst>
          </p:cNvPr>
          <p:cNvSpPr txBox="1"/>
          <p:nvPr/>
        </p:nvSpPr>
        <p:spPr>
          <a:xfrm>
            <a:off x="545267" y="1220589"/>
            <a:ext cx="5381072" cy="823302"/>
          </a:xfrm>
          <a:prstGeom prst="rect">
            <a:avLst/>
          </a:prstGeom>
          <a:noFill/>
        </p:spPr>
        <p:txBody>
          <a:bodyPr wrap="square" rtlCol="0">
            <a:spAutoFit/>
          </a:bodyPr>
          <a:lstStyle/>
          <a:p>
            <a:pPr>
              <a:lnSpc>
                <a:spcPts val="1900"/>
              </a:lnSpc>
            </a:pPr>
            <a:r>
              <a:rPr lang="ja-JP" altLang="en-US" dirty="0">
                <a:latin typeface="ＭＳ Ｐゴシック" panose="020B0600070205080204" pitchFamily="50" charset="-128"/>
                <a:ea typeface="ＭＳ Ｐゴシック" panose="020B0600070205080204" pitchFamily="50" charset="-128"/>
                <a:cs typeface="+mn-ea"/>
                <a:sym typeface="+mn-lt"/>
              </a:rPr>
              <a:t>前世代に比べて設計が強化され、</a:t>
            </a:r>
            <a:r>
              <a:rPr lang="en-US" altLang="ja-JP" dirty="0">
                <a:latin typeface="ＭＳ Ｐゴシック" panose="020B0600070205080204" pitchFamily="50" charset="-128"/>
                <a:ea typeface="ＭＳ Ｐゴシック" panose="020B0600070205080204" pitchFamily="50" charset="-128"/>
                <a:cs typeface="+mn-ea"/>
                <a:sym typeface="+mn-lt"/>
              </a:rPr>
              <a:t>CPU</a:t>
            </a:r>
            <a:r>
              <a:rPr lang="ja-JP" altLang="en-US" dirty="0">
                <a:latin typeface="ＭＳ Ｐゴシック" panose="020B0600070205080204" pitchFamily="50" charset="-128"/>
                <a:ea typeface="ＭＳ Ｐゴシック" panose="020B0600070205080204" pitchFamily="50" charset="-128"/>
                <a:cs typeface="+mn-ea"/>
                <a:sym typeface="+mn-lt"/>
              </a:rPr>
              <a:t>とハードドライブの温度を個別に検出して、個別のファン速度を動的に調整し、オフィスでの静かな操作を実現します。</a:t>
            </a:r>
          </a:p>
        </p:txBody>
      </p:sp>
      <p:sp>
        <p:nvSpPr>
          <p:cNvPr id="37" name="矩形: 剪去對角角落 36">
            <a:extLst>
              <a:ext uri="{FF2B5EF4-FFF2-40B4-BE49-F238E27FC236}">
                <a16:creationId xmlns:a16="http://schemas.microsoft.com/office/drawing/2014/main" id="{FAEEA199-5C55-456C-B8F6-1E1221A5F95E}"/>
              </a:ext>
            </a:extLst>
          </p:cNvPr>
          <p:cNvSpPr/>
          <p:nvPr/>
        </p:nvSpPr>
        <p:spPr>
          <a:xfrm flipH="1">
            <a:off x="1452599" y="2336299"/>
            <a:ext cx="1323457" cy="366256"/>
          </a:xfrm>
          <a:prstGeom prst="snip2DiagRect">
            <a:avLst>
              <a:gd name="adj1" fmla="val 0"/>
              <a:gd name="adj2" fmla="val 1852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333333"/>
                </a:solidFill>
                <a:latin typeface="ＭＳ Ｐゴシック" panose="020B0600070205080204" pitchFamily="50" charset="-128"/>
                <a:ea typeface="ＭＳ Ｐゴシック" panose="020B0600070205080204" pitchFamily="50" charset="-128"/>
                <a:cs typeface="+mn-ea"/>
                <a:sym typeface="+mn-lt"/>
              </a:rPr>
              <a:t>CPU</a:t>
            </a:r>
            <a:r>
              <a:rPr lang="ja-JP" altLang="en-US" b="1" dirty="0" smtClean="0">
                <a:solidFill>
                  <a:srgbClr val="333333"/>
                </a:solidFill>
                <a:latin typeface="ＭＳ Ｐゴシック" panose="020B0600070205080204" pitchFamily="50" charset="-128"/>
                <a:ea typeface="ＭＳ Ｐゴシック" panose="020B0600070205080204" pitchFamily="50" charset="-128"/>
                <a:cs typeface="+mn-ea"/>
                <a:sym typeface="+mn-lt"/>
              </a:rPr>
              <a:t>側</a:t>
            </a:r>
            <a:endParaRPr lang="en-US" altLang="zh-TW" b="1" dirty="0">
              <a:solidFill>
                <a:srgbClr val="333333"/>
              </a:solidFill>
              <a:latin typeface="ＭＳ Ｐゴシック" panose="020B0600070205080204" pitchFamily="50" charset="-128"/>
              <a:ea typeface="ＭＳ Ｐゴシック" panose="020B0600070205080204" pitchFamily="50" charset="-128"/>
              <a:cs typeface="+mn-ea"/>
              <a:sym typeface="+mn-lt"/>
            </a:endParaRPr>
          </a:p>
        </p:txBody>
      </p:sp>
      <p:sp>
        <p:nvSpPr>
          <p:cNvPr id="39" name="矩形: 剪去對角角落 38">
            <a:extLst>
              <a:ext uri="{FF2B5EF4-FFF2-40B4-BE49-F238E27FC236}">
                <a16:creationId xmlns:a16="http://schemas.microsoft.com/office/drawing/2014/main" id="{09F2B3E2-DF58-474F-B518-EF0E66ABDC49}"/>
              </a:ext>
            </a:extLst>
          </p:cNvPr>
          <p:cNvSpPr/>
          <p:nvPr/>
        </p:nvSpPr>
        <p:spPr>
          <a:xfrm flipH="1">
            <a:off x="3107455" y="2324548"/>
            <a:ext cx="1157973" cy="366256"/>
          </a:xfrm>
          <a:prstGeom prst="snip2DiagRect">
            <a:avLst>
              <a:gd name="adj1" fmla="val 0"/>
              <a:gd name="adj2" fmla="val 1852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333333"/>
                </a:solidFill>
                <a:latin typeface="ＭＳ Ｐゴシック" panose="020B0600070205080204" pitchFamily="50" charset="-128"/>
                <a:ea typeface="ＭＳ Ｐゴシック" panose="020B0600070205080204" pitchFamily="50" charset="-128"/>
                <a:cs typeface="+mn-ea"/>
                <a:sym typeface="+mn-lt"/>
              </a:rPr>
              <a:t>HDD</a:t>
            </a:r>
            <a:r>
              <a:rPr lang="ja-JP" altLang="en-US" b="1" dirty="0" smtClean="0">
                <a:solidFill>
                  <a:srgbClr val="333333"/>
                </a:solidFill>
                <a:latin typeface="ＭＳ Ｐゴシック" panose="020B0600070205080204" pitchFamily="50" charset="-128"/>
                <a:ea typeface="ＭＳ Ｐゴシック" panose="020B0600070205080204" pitchFamily="50" charset="-128"/>
                <a:cs typeface="+mn-ea"/>
                <a:sym typeface="+mn-lt"/>
              </a:rPr>
              <a:t>側</a:t>
            </a:r>
            <a:endParaRPr lang="zh-TW" altLang="en-US" b="1" dirty="0">
              <a:solidFill>
                <a:srgbClr val="333333"/>
              </a:solidFill>
              <a:latin typeface="ＭＳ Ｐゴシック" panose="020B0600070205080204" pitchFamily="50" charset="-128"/>
              <a:ea typeface="ＭＳ Ｐゴシック" panose="020B0600070205080204" pitchFamily="50" charset="-128"/>
              <a:cs typeface="+mn-ea"/>
              <a:sym typeface="+mn-lt"/>
            </a:endParaRPr>
          </a:p>
        </p:txBody>
      </p:sp>
      <p:sp>
        <p:nvSpPr>
          <p:cNvPr id="11" name="文字方塊 10">
            <a:extLst>
              <a:ext uri="{FF2B5EF4-FFF2-40B4-BE49-F238E27FC236}">
                <a16:creationId xmlns:a16="http://schemas.microsoft.com/office/drawing/2014/main" id="{D4957E4C-0787-AF4A-9200-88B0B0625F3D}"/>
              </a:ext>
            </a:extLst>
          </p:cNvPr>
          <p:cNvSpPr txBox="1"/>
          <p:nvPr/>
        </p:nvSpPr>
        <p:spPr>
          <a:xfrm>
            <a:off x="7013619" y="4867920"/>
            <a:ext cx="734496" cy="246221"/>
          </a:xfrm>
          <a:prstGeom prst="rect">
            <a:avLst/>
          </a:prstGeom>
          <a:noFill/>
        </p:spPr>
        <p:txBody>
          <a:bodyPr wrap="none" rtlCol="0">
            <a:spAutoFit/>
          </a:bodyPr>
          <a:lstStyle/>
          <a:p>
            <a:r>
              <a:rPr lang="ja-JP" altLang="en-US" sz="1000" b="1" dirty="0" smtClean="0">
                <a:latin typeface="ＭＳ Ｐゴシック" panose="020B0600070205080204" pitchFamily="50" charset="-128"/>
                <a:ea typeface="ＭＳ Ｐゴシック" panose="020B0600070205080204" pitchFamily="50" charset="-128"/>
                <a:cs typeface="+mn-ea"/>
                <a:sym typeface="+mn-lt"/>
              </a:rPr>
              <a:t>音圧</a:t>
            </a:r>
            <a:r>
              <a:rPr lang="zh-TW" altLang="en-US" sz="1000" b="1" dirty="0">
                <a:latin typeface="ＭＳ Ｐゴシック" panose="020B0600070205080204" pitchFamily="50" charset="-128"/>
                <a:ea typeface="ＭＳ Ｐゴシック" panose="020B0600070205080204" pitchFamily="50" charset="-128"/>
                <a:cs typeface="+mn-ea"/>
                <a:sym typeface="+mn-lt"/>
              </a:rPr>
              <a:t> </a:t>
            </a:r>
            <a:r>
              <a:rPr lang="en-US" altLang="zh-TW" sz="1000" b="1" dirty="0">
                <a:latin typeface="ＭＳ Ｐゴシック" panose="020B0600070205080204" pitchFamily="50" charset="-128"/>
                <a:ea typeface="ＭＳ Ｐゴシック" panose="020B0600070205080204" pitchFamily="50" charset="-128"/>
                <a:cs typeface="+mn-ea"/>
                <a:sym typeface="+mn-lt"/>
              </a:rPr>
              <a:t>(dB</a:t>
            </a:r>
            <a:r>
              <a:rPr lang="en-US" altLang="zh-CN" sz="1000" b="1" dirty="0">
                <a:latin typeface="ＭＳ Ｐゴシック" panose="020B0600070205080204" pitchFamily="50" charset="-128"/>
                <a:ea typeface="ＭＳ Ｐゴシック" panose="020B0600070205080204" pitchFamily="50" charset="-128"/>
                <a:cs typeface="+mn-ea"/>
                <a:sym typeface="+mn-lt"/>
              </a:rPr>
              <a:t>)</a:t>
            </a:r>
            <a:endParaRPr lang="zh-TW" altLang="en-US" sz="1000" b="1" dirty="0">
              <a:latin typeface="ＭＳ Ｐゴシック" panose="020B0600070205080204" pitchFamily="50" charset="-128"/>
              <a:ea typeface="ＭＳ Ｐゴシック" panose="020B0600070205080204" pitchFamily="50" charset="-128"/>
              <a:cs typeface="+mn-ea"/>
              <a:sym typeface="+mn-lt"/>
            </a:endParaRPr>
          </a:p>
        </p:txBody>
      </p:sp>
      <p:sp>
        <p:nvSpPr>
          <p:cNvPr id="12" name="文字方塊 11">
            <a:extLst>
              <a:ext uri="{FF2B5EF4-FFF2-40B4-BE49-F238E27FC236}">
                <a16:creationId xmlns:a16="http://schemas.microsoft.com/office/drawing/2014/main" id="{D3A2F1A3-BC73-5646-BE4D-EDE24962F955}"/>
              </a:ext>
            </a:extLst>
          </p:cNvPr>
          <p:cNvSpPr txBox="1"/>
          <p:nvPr/>
        </p:nvSpPr>
        <p:spPr>
          <a:xfrm>
            <a:off x="8194528" y="4323296"/>
            <a:ext cx="364202" cy="307777"/>
          </a:xfrm>
          <a:prstGeom prst="rect">
            <a:avLst/>
          </a:prstGeom>
          <a:noFill/>
        </p:spPr>
        <p:txBody>
          <a:bodyPr wrap="none" rtlCol="0">
            <a:spAutoFit/>
          </a:bodyPr>
          <a:lstStyle/>
          <a:p>
            <a:r>
              <a:rPr kumimoji="1" lang="en-US" altLang="zh-TW">
                <a:latin typeface="ＭＳ Ｐゴシック" panose="020B0600070205080204" pitchFamily="50" charset="-128"/>
                <a:ea typeface="ＭＳ Ｐゴシック" panose="020B0600070205080204" pitchFamily="50" charset="-128"/>
                <a:cs typeface="+mn-ea"/>
                <a:sym typeface="+mn-lt"/>
              </a:rPr>
              <a:t>20</a:t>
            </a:r>
            <a:endParaRPr kumimoji="1"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 name="文字方塊 12">
            <a:extLst>
              <a:ext uri="{FF2B5EF4-FFF2-40B4-BE49-F238E27FC236}">
                <a16:creationId xmlns:a16="http://schemas.microsoft.com/office/drawing/2014/main" id="{54BDC053-F1B0-1941-83C0-9313744D7538}"/>
              </a:ext>
            </a:extLst>
          </p:cNvPr>
          <p:cNvSpPr txBox="1"/>
          <p:nvPr/>
        </p:nvSpPr>
        <p:spPr>
          <a:xfrm>
            <a:off x="8240551" y="2371672"/>
            <a:ext cx="364202" cy="307777"/>
          </a:xfrm>
          <a:prstGeom prst="rect">
            <a:avLst/>
          </a:prstGeom>
          <a:noFill/>
        </p:spPr>
        <p:txBody>
          <a:bodyPr wrap="none" rtlCol="0">
            <a:spAutoFit/>
          </a:bodyPr>
          <a:lstStyle/>
          <a:p>
            <a:r>
              <a:rPr kumimoji="1" lang="en-US" altLang="zh-TW">
                <a:latin typeface="ＭＳ Ｐゴシック" panose="020B0600070205080204" pitchFamily="50" charset="-128"/>
                <a:ea typeface="ＭＳ Ｐゴシック" panose="020B0600070205080204" pitchFamily="50" charset="-128"/>
                <a:cs typeface="+mn-ea"/>
                <a:sym typeface="+mn-lt"/>
              </a:rPr>
              <a:t>50</a:t>
            </a:r>
            <a:endParaRPr kumimoji="1"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 name="文字方塊 13">
            <a:extLst>
              <a:ext uri="{FF2B5EF4-FFF2-40B4-BE49-F238E27FC236}">
                <a16:creationId xmlns:a16="http://schemas.microsoft.com/office/drawing/2014/main" id="{0A991980-D515-E445-BDB5-EA20D69286AE}"/>
              </a:ext>
            </a:extLst>
          </p:cNvPr>
          <p:cNvSpPr txBox="1"/>
          <p:nvPr/>
        </p:nvSpPr>
        <p:spPr>
          <a:xfrm>
            <a:off x="5978187" y="1913497"/>
            <a:ext cx="364202" cy="307777"/>
          </a:xfrm>
          <a:prstGeom prst="rect">
            <a:avLst/>
          </a:prstGeom>
          <a:noFill/>
        </p:spPr>
        <p:txBody>
          <a:bodyPr wrap="none" rtlCol="0">
            <a:spAutoFit/>
          </a:bodyPr>
          <a:lstStyle/>
          <a:p>
            <a:r>
              <a:rPr kumimoji="1" lang="en-US" altLang="zh-TW">
                <a:latin typeface="ＭＳ Ｐゴシック" panose="020B0600070205080204" pitchFamily="50" charset="-128"/>
                <a:ea typeface="ＭＳ Ｐゴシック" panose="020B0600070205080204" pitchFamily="50" charset="-128"/>
                <a:cs typeface="+mn-ea"/>
                <a:sym typeface="+mn-lt"/>
              </a:rPr>
              <a:t>60</a:t>
            </a:r>
            <a:endParaRPr kumimoji="1"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5" name="文字方塊 14">
            <a:extLst>
              <a:ext uri="{FF2B5EF4-FFF2-40B4-BE49-F238E27FC236}">
                <a16:creationId xmlns:a16="http://schemas.microsoft.com/office/drawing/2014/main" id="{3ABF97FF-FDBA-4A45-9C0A-B8D7BCC8F5FE}"/>
              </a:ext>
            </a:extLst>
          </p:cNvPr>
          <p:cNvSpPr txBox="1"/>
          <p:nvPr/>
        </p:nvSpPr>
        <p:spPr>
          <a:xfrm>
            <a:off x="7469436" y="4129499"/>
            <a:ext cx="779369" cy="215444"/>
          </a:xfrm>
          <a:prstGeom prst="rect">
            <a:avLst/>
          </a:prstGeom>
          <a:noFill/>
        </p:spPr>
        <p:txBody>
          <a:bodyPr wrap="square" rtlCol="0">
            <a:spAutoFit/>
          </a:bodyPr>
          <a:lstStyle/>
          <a:p>
            <a:r>
              <a:rPr lang="ja-JP" altLang="en-US" sz="800" b="1" dirty="0" smtClean="0">
                <a:latin typeface="ＭＳ Ｐゴシック" panose="020B0600070205080204" pitchFamily="50" charset="-128"/>
                <a:ea typeface="ＭＳ Ｐゴシック" panose="020B0600070205080204" pitchFamily="50" charset="-128"/>
                <a:cs typeface="+mn-ea"/>
                <a:sym typeface="+mn-lt"/>
              </a:rPr>
              <a:t>放送室</a:t>
            </a:r>
            <a:endParaRPr lang="zh-TW" altLang="en-US" sz="800" b="1" dirty="0">
              <a:latin typeface="ＭＳ Ｐゴシック" panose="020B0600070205080204" pitchFamily="50" charset="-128"/>
              <a:ea typeface="ＭＳ Ｐゴシック" panose="020B0600070205080204" pitchFamily="50" charset="-128"/>
              <a:cs typeface="+mn-ea"/>
              <a:sym typeface="+mn-lt"/>
            </a:endParaRPr>
          </a:p>
        </p:txBody>
      </p:sp>
      <p:sp>
        <p:nvSpPr>
          <p:cNvPr id="16" name="文字方塊 15">
            <a:extLst>
              <a:ext uri="{FF2B5EF4-FFF2-40B4-BE49-F238E27FC236}">
                <a16:creationId xmlns:a16="http://schemas.microsoft.com/office/drawing/2014/main" id="{67098AEB-7246-1041-8F18-F6AA6073F9EF}"/>
              </a:ext>
            </a:extLst>
          </p:cNvPr>
          <p:cNvSpPr txBox="1"/>
          <p:nvPr/>
        </p:nvSpPr>
        <p:spPr>
          <a:xfrm>
            <a:off x="7425389" y="2005198"/>
            <a:ext cx="749534" cy="430887"/>
          </a:xfrm>
          <a:prstGeom prst="rect">
            <a:avLst/>
          </a:prstGeom>
          <a:noFill/>
        </p:spPr>
        <p:txBody>
          <a:bodyPr wrap="square" rtlCol="0">
            <a:spAutoFit/>
          </a:bodyPr>
          <a:lstStyle/>
          <a:p>
            <a:r>
              <a:rPr lang="ja-JP" altLang="en-US" sz="1100" b="1" dirty="0" smtClean="0">
                <a:latin typeface="ＭＳ Ｐゴシック" panose="020B0600070205080204" pitchFamily="50" charset="-128"/>
                <a:ea typeface="ＭＳ Ｐゴシック" panose="020B0600070205080204" pitchFamily="50" charset="-128"/>
                <a:cs typeface="+mn-ea"/>
                <a:sym typeface="+mn-lt"/>
              </a:rPr>
              <a:t>静かな</a:t>
            </a:r>
            <a:endParaRPr lang="en-US" altLang="ja-JP" sz="1100" b="1" dirty="0" smtClean="0">
              <a:latin typeface="ＭＳ Ｐゴシック" panose="020B0600070205080204" pitchFamily="50" charset="-128"/>
              <a:ea typeface="ＭＳ Ｐゴシック" panose="020B0600070205080204" pitchFamily="50" charset="-128"/>
              <a:cs typeface="+mn-ea"/>
              <a:sym typeface="+mn-lt"/>
            </a:endParaRPr>
          </a:p>
          <a:p>
            <a:r>
              <a:rPr lang="ja-JP" altLang="en-US" sz="1100" b="1" dirty="0">
                <a:latin typeface="ＭＳ Ｐゴシック" panose="020B0600070205080204" pitchFamily="50" charset="-128"/>
                <a:ea typeface="ＭＳ Ｐゴシック" panose="020B0600070205080204" pitchFamily="50" charset="-128"/>
                <a:cs typeface="+mn-ea"/>
                <a:sym typeface="+mn-lt"/>
              </a:rPr>
              <a:t>オフィス</a:t>
            </a:r>
            <a:endParaRPr lang="zh-TW" altLang="en-US" sz="1100" b="1" dirty="0">
              <a:latin typeface="ＭＳ Ｐゴシック" panose="020B0600070205080204" pitchFamily="50" charset="-128"/>
              <a:ea typeface="ＭＳ Ｐゴシック" panose="020B0600070205080204" pitchFamily="50" charset="-128"/>
              <a:cs typeface="+mn-ea"/>
              <a:sym typeface="+mn-lt"/>
            </a:endParaRPr>
          </a:p>
        </p:txBody>
      </p:sp>
      <p:sp>
        <p:nvSpPr>
          <p:cNvPr id="19" name="文字方塊 18">
            <a:extLst>
              <a:ext uri="{FF2B5EF4-FFF2-40B4-BE49-F238E27FC236}">
                <a16:creationId xmlns:a16="http://schemas.microsoft.com/office/drawing/2014/main" id="{4DC5979F-CB92-664A-996E-85895DD2DACB}"/>
              </a:ext>
            </a:extLst>
          </p:cNvPr>
          <p:cNvSpPr txBox="1"/>
          <p:nvPr/>
        </p:nvSpPr>
        <p:spPr>
          <a:xfrm>
            <a:off x="5974681" y="2914672"/>
            <a:ext cx="364202" cy="307777"/>
          </a:xfrm>
          <a:prstGeom prst="rect">
            <a:avLst/>
          </a:prstGeom>
          <a:noFill/>
        </p:spPr>
        <p:txBody>
          <a:bodyPr wrap="none" rtlCol="0">
            <a:spAutoFit/>
          </a:bodyPr>
          <a:lstStyle/>
          <a:p>
            <a:r>
              <a:rPr kumimoji="1" lang="en-US" altLang="zh-TW">
                <a:latin typeface="ＭＳ Ｐゴシック" panose="020B0600070205080204" pitchFamily="50" charset="-128"/>
                <a:ea typeface="ＭＳ Ｐゴシック" panose="020B0600070205080204" pitchFamily="50" charset="-128"/>
                <a:cs typeface="+mn-ea"/>
                <a:sym typeface="+mn-lt"/>
              </a:rPr>
              <a:t>40</a:t>
            </a:r>
            <a:endParaRPr kumimoji="1"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0" name="文字方塊 19">
            <a:extLst>
              <a:ext uri="{FF2B5EF4-FFF2-40B4-BE49-F238E27FC236}">
                <a16:creationId xmlns:a16="http://schemas.microsoft.com/office/drawing/2014/main" id="{C7343525-1BA7-9D44-9419-9D2302255A3C}"/>
              </a:ext>
            </a:extLst>
          </p:cNvPr>
          <p:cNvSpPr txBox="1"/>
          <p:nvPr/>
        </p:nvSpPr>
        <p:spPr>
          <a:xfrm>
            <a:off x="8219227" y="3352062"/>
            <a:ext cx="364202" cy="307777"/>
          </a:xfrm>
          <a:prstGeom prst="rect">
            <a:avLst/>
          </a:prstGeom>
          <a:noFill/>
        </p:spPr>
        <p:txBody>
          <a:bodyPr wrap="none" rtlCol="0">
            <a:spAutoFit/>
          </a:bodyPr>
          <a:lstStyle/>
          <a:p>
            <a:r>
              <a:rPr kumimoji="1" lang="en-US" altLang="zh-TW">
                <a:latin typeface="ＭＳ Ｐゴシック" panose="020B0600070205080204" pitchFamily="50" charset="-128"/>
                <a:ea typeface="ＭＳ Ｐゴシック" panose="020B0600070205080204" pitchFamily="50" charset="-128"/>
                <a:cs typeface="+mn-ea"/>
                <a:sym typeface="+mn-lt"/>
              </a:rPr>
              <a:t>30</a:t>
            </a:r>
            <a:endParaRPr kumimoji="1"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1" name="文字方塊 20">
            <a:extLst>
              <a:ext uri="{FF2B5EF4-FFF2-40B4-BE49-F238E27FC236}">
                <a16:creationId xmlns:a16="http://schemas.microsoft.com/office/drawing/2014/main" id="{8FB204CE-BF00-B44D-9678-611F38BD9FCA}"/>
              </a:ext>
            </a:extLst>
          </p:cNvPr>
          <p:cNvSpPr txBox="1"/>
          <p:nvPr/>
        </p:nvSpPr>
        <p:spPr>
          <a:xfrm>
            <a:off x="8219227" y="1393780"/>
            <a:ext cx="364202" cy="307777"/>
          </a:xfrm>
          <a:prstGeom prst="rect">
            <a:avLst/>
          </a:prstGeom>
          <a:noFill/>
        </p:spPr>
        <p:txBody>
          <a:bodyPr wrap="none" rtlCol="0">
            <a:spAutoFit/>
          </a:bodyPr>
          <a:lstStyle/>
          <a:p>
            <a:r>
              <a:rPr kumimoji="1" lang="en-US" altLang="zh-TW">
                <a:latin typeface="ＭＳ Ｐゴシック" panose="020B0600070205080204" pitchFamily="50" charset="-128"/>
                <a:ea typeface="ＭＳ Ｐゴシック" panose="020B0600070205080204" pitchFamily="50" charset="-128"/>
                <a:cs typeface="+mn-ea"/>
                <a:sym typeface="+mn-lt"/>
              </a:rPr>
              <a:t>70</a:t>
            </a:r>
            <a:endParaRPr kumimoji="1"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2" name="文字方塊 21">
            <a:extLst>
              <a:ext uri="{FF2B5EF4-FFF2-40B4-BE49-F238E27FC236}">
                <a16:creationId xmlns:a16="http://schemas.microsoft.com/office/drawing/2014/main" id="{B71147B2-E8B0-1A41-A550-7BF62B95BF12}"/>
              </a:ext>
            </a:extLst>
          </p:cNvPr>
          <p:cNvSpPr txBox="1"/>
          <p:nvPr/>
        </p:nvSpPr>
        <p:spPr>
          <a:xfrm>
            <a:off x="6434612" y="2705126"/>
            <a:ext cx="607859" cy="261610"/>
          </a:xfrm>
          <a:prstGeom prst="rect">
            <a:avLst/>
          </a:prstGeom>
          <a:noFill/>
        </p:spPr>
        <p:txBody>
          <a:bodyPr wrap="none" rtlCol="0">
            <a:spAutoFit/>
          </a:bodyPr>
          <a:lstStyle/>
          <a:p>
            <a:r>
              <a:rPr lang="ja-JP" altLang="en-US" sz="1100" b="1" dirty="0" smtClean="0">
                <a:latin typeface="ＭＳ Ｐゴシック" panose="020B0600070205080204" pitchFamily="50" charset="-128"/>
                <a:ea typeface="ＭＳ Ｐゴシック" panose="020B0600070205080204" pitchFamily="50" charset="-128"/>
                <a:cs typeface="+mn-ea"/>
                <a:sym typeface="+mn-lt"/>
              </a:rPr>
              <a:t>図書館</a:t>
            </a:r>
            <a:endParaRPr lang="zh-TW" altLang="en-US" sz="1100" b="1" dirty="0">
              <a:latin typeface="ＭＳ Ｐゴシック" panose="020B0600070205080204" pitchFamily="50" charset="-128"/>
              <a:ea typeface="ＭＳ Ｐゴシック" panose="020B0600070205080204" pitchFamily="50" charset="-128"/>
              <a:cs typeface="+mn-ea"/>
              <a:sym typeface="+mn-lt"/>
            </a:endParaRPr>
          </a:p>
        </p:txBody>
      </p:sp>
      <p:sp>
        <p:nvSpPr>
          <p:cNvPr id="23" name="文字方塊 22">
            <a:extLst>
              <a:ext uri="{FF2B5EF4-FFF2-40B4-BE49-F238E27FC236}">
                <a16:creationId xmlns:a16="http://schemas.microsoft.com/office/drawing/2014/main" id="{7901F9E3-B888-3F45-B3C9-E1DF8C122C79}"/>
              </a:ext>
            </a:extLst>
          </p:cNvPr>
          <p:cNvSpPr txBox="1"/>
          <p:nvPr/>
        </p:nvSpPr>
        <p:spPr>
          <a:xfrm>
            <a:off x="7425389" y="3002772"/>
            <a:ext cx="793838" cy="430887"/>
          </a:xfrm>
          <a:prstGeom prst="rect">
            <a:avLst/>
          </a:prstGeom>
          <a:noFill/>
        </p:spPr>
        <p:txBody>
          <a:bodyPr wrap="square" rtlCol="0">
            <a:spAutoFit/>
          </a:bodyPr>
          <a:lstStyle/>
          <a:p>
            <a:r>
              <a:rPr lang="ja-JP" altLang="en-US" sz="1100" b="1" dirty="0" smtClean="0">
                <a:latin typeface="ＭＳ Ｐゴシック" panose="020B0600070205080204" pitchFamily="50" charset="-128"/>
                <a:ea typeface="ＭＳ Ｐゴシック" panose="020B0600070205080204" pitchFamily="50" charset="-128"/>
                <a:cs typeface="+mn-ea"/>
                <a:sym typeface="+mn-lt"/>
              </a:rPr>
              <a:t>静かな</a:t>
            </a:r>
            <a:endParaRPr lang="en-US" altLang="ja-JP" sz="1100" b="1" dirty="0" smtClean="0">
              <a:latin typeface="ＭＳ Ｐゴシック" panose="020B0600070205080204" pitchFamily="50" charset="-128"/>
              <a:ea typeface="ＭＳ Ｐゴシック" panose="020B0600070205080204" pitchFamily="50" charset="-128"/>
              <a:cs typeface="+mn-ea"/>
              <a:sym typeface="+mn-lt"/>
            </a:endParaRPr>
          </a:p>
          <a:p>
            <a:r>
              <a:rPr lang="ja-JP" altLang="en-US" sz="1100" b="1" dirty="0">
                <a:latin typeface="ＭＳ Ｐゴシック" panose="020B0600070205080204" pitchFamily="50" charset="-128"/>
                <a:ea typeface="ＭＳ Ｐゴシック" panose="020B0600070205080204" pitchFamily="50" charset="-128"/>
                <a:cs typeface="+mn-ea"/>
                <a:sym typeface="+mn-lt"/>
              </a:rPr>
              <a:t>屋外</a:t>
            </a:r>
            <a:endParaRPr lang="zh-TW" altLang="en-US" sz="1100" b="1" dirty="0">
              <a:latin typeface="ＭＳ Ｐゴシック" panose="020B0600070205080204" pitchFamily="50" charset="-128"/>
              <a:ea typeface="ＭＳ Ｐゴシック" panose="020B0600070205080204" pitchFamily="50" charset="-128"/>
              <a:cs typeface="+mn-ea"/>
              <a:sym typeface="+mn-lt"/>
            </a:endParaRPr>
          </a:p>
        </p:txBody>
      </p:sp>
      <p:sp>
        <p:nvSpPr>
          <p:cNvPr id="25" name="文字方塊 24">
            <a:extLst>
              <a:ext uri="{FF2B5EF4-FFF2-40B4-BE49-F238E27FC236}">
                <a16:creationId xmlns:a16="http://schemas.microsoft.com/office/drawing/2014/main" id="{58DC478A-B454-F64A-9410-3FA900BCED85}"/>
              </a:ext>
            </a:extLst>
          </p:cNvPr>
          <p:cNvSpPr txBox="1"/>
          <p:nvPr/>
        </p:nvSpPr>
        <p:spPr>
          <a:xfrm>
            <a:off x="7372441" y="1273030"/>
            <a:ext cx="466794" cy="261610"/>
          </a:xfrm>
          <a:prstGeom prst="rect">
            <a:avLst/>
          </a:prstGeom>
          <a:noFill/>
        </p:spPr>
        <p:txBody>
          <a:bodyPr wrap="none" rtlCol="0">
            <a:spAutoFit/>
          </a:bodyPr>
          <a:lstStyle/>
          <a:p>
            <a:r>
              <a:rPr lang="ja-JP" altLang="en-US" sz="1100" b="1" dirty="0" smtClean="0">
                <a:latin typeface="ＭＳ Ｐゴシック" panose="020B0600070205080204" pitchFamily="50" charset="-128"/>
                <a:ea typeface="ＭＳ Ｐゴシック" panose="020B0600070205080204" pitchFamily="50" charset="-128"/>
                <a:cs typeface="+mn-ea"/>
                <a:sym typeface="+mn-lt"/>
              </a:rPr>
              <a:t>道端</a:t>
            </a:r>
            <a:endParaRPr lang="zh-TW" altLang="en-US" sz="1100" b="1" dirty="0">
              <a:latin typeface="ＭＳ Ｐゴシック" panose="020B0600070205080204" pitchFamily="50" charset="-128"/>
              <a:ea typeface="ＭＳ Ｐゴシック" panose="020B0600070205080204" pitchFamily="50" charset="-128"/>
              <a:cs typeface="+mn-ea"/>
              <a:sym typeface="+mn-lt"/>
            </a:endParaRPr>
          </a:p>
        </p:txBody>
      </p:sp>
      <p:sp>
        <p:nvSpPr>
          <p:cNvPr id="26" name="文字方塊 25">
            <a:extLst>
              <a:ext uri="{FF2B5EF4-FFF2-40B4-BE49-F238E27FC236}">
                <a16:creationId xmlns:a16="http://schemas.microsoft.com/office/drawing/2014/main" id="{16B92A91-4FEB-7644-9CEE-943779FB948A}"/>
              </a:ext>
            </a:extLst>
          </p:cNvPr>
          <p:cNvSpPr txBox="1"/>
          <p:nvPr/>
        </p:nvSpPr>
        <p:spPr>
          <a:xfrm>
            <a:off x="6351722" y="4553687"/>
            <a:ext cx="774571" cy="276999"/>
          </a:xfrm>
          <a:prstGeom prst="rect">
            <a:avLst/>
          </a:prstGeom>
          <a:noFill/>
        </p:spPr>
        <p:txBody>
          <a:bodyPr wrap="none" rtlCol="0">
            <a:spAutoFit/>
          </a:bodyPr>
          <a:lstStyle/>
          <a:p>
            <a:r>
              <a:rPr kumimoji="1" lang="en-US" altLang="zh-TW" sz="1200" b="1">
                <a:solidFill>
                  <a:srgbClr val="0070C0"/>
                </a:solidFill>
                <a:latin typeface="ＭＳ Ｐゴシック" panose="020B0600070205080204" pitchFamily="50" charset="-128"/>
                <a:ea typeface="ＭＳ Ｐゴシック" panose="020B0600070205080204" pitchFamily="50" charset="-128"/>
                <a:cs typeface="+mn-ea"/>
                <a:sym typeface="+mn-lt"/>
              </a:rPr>
              <a:t>TVS-675</a:t>
            </a:r>
          </a:p>
        </p:txBody>
      </p:sp>
      <p:sp>
        <p:nvSpPr>
          <p:cNvPr id="27" name="文字方塊 26">
            <a:extLst>
              <a:ext uri="{FF2B5EF4-FFF2-40B4-BE49-F238E27FC236}">
                <a16:creationId xmlns:a16="http://schemas.microsoft.com/office/drawing/2014/main" id="{8226D593-8819-074B-8946-6CD29594C81A}"/>
              </a:ext>
            </a:extLst>
          </p:cNvPr>
          <p:cNvSpPr txBox="1"/>
          <p:nvPr/>
        </p:nvSpPr>
        <p:spPr>
          <a:xfrm>
            <a:off x="5950615" y="3863493"/>
            <a:ext cx="364202" cy="307777"/>
          </a:xfrm>
          <a:prstGeom prst="rect">
            <a:avLst/>
          </a:prstGeom>
          <a:noFill/>
        </p:spPr>
        <p:txBody>
          <a:bodyPr wrap="none" rtlCol="0">
            <a:spAutoFit/>
          </a:bodyPr>
          <a:lstStyle/>
          <a:p>
            <a:r>
              <a:rPr kumimoji="1" lang="en-US" altLang="zh-TW" b="1">
                <a:solidFill>
                  <a:srgbClr val="0070C0"/>
                </a:solidFill>
                <a:latin typeface="ＭＳ Ｐゴシック" panose="020B0600070205080204" pitchFamily="50" charset="-128"/>
                <a:ea typeface="ＭＳ Ｐゴシック" panose="020B0600070205080204" pitchFamily="50" charset="-128"/>
                <a:cs typeface="+mn-ea"/>
                <a:sym typeface="+mn-lt"/>
              </a:rPr>
              <a:t>23</a:t>
            </a:r>
            <a:endParaRPr kumimoji="1" lang="zh-TW" altLang="en-US" b="1">
              <a:solidFill>
                <a:srgbClr val="0070C0"/>
              </a:solidFill>
              <a:latin typeface="ＭＳ Ｐゴシック" panose="020B0600070205080204" pitchFamily="50" charset="-128"/>
              <a:ea typeface="ＭＳ Ｐゴシック" panose="020B0600070205080204" pitchFamily="50" charset="-128"/>
              <a:cs typeface="+mn-ea"/>
              <a:sym typeface="+mn-lt"/>
            </a:endParaRPr>
          </a:p>
        </p:txBody>
      </p:sp>
      <p:sp>
        <p:nvSpPr>
          <p:cNvPr id="40" name="文字方塊 39">
            <a:extLst>
              <a:ext uri="{FF2B5EF4-FFF2-40B4-BE49-F238E27FC236}">
                <a16:creationId xmlns:a16="http://schemas.microsoft.com/office/drawing/2014/main" id="{4545B8E4-C745-441A-A5D0-354797044E56}"/>
              </a:ext>
            </a:extLst>
          </p:cNvPr>
          <p:cNvSpPr txBox="1"/>
          <p:nvPr/>
        </p:nvSpPr>
        <p:spPr>
          <a:xfrm>
            <a:off x="6300268" y="1670046"/>
            <a:ext cx="466794" cy="261610"/>
          </a:xfrm>
          <a:prstGeom prst="rect">
            <a:avLst/>
          </a:prstGeom>
          <a:noFill/>
        </p:spPr>
        <p:txBody>
          <a:bodyPr wrap="none" rtlCol="0">
            <a:spAutoFit/>
          </a:bodyPr>
          <a:lstStyle/>
          <a:p>
            <a:r>
              <a:rPr lang="ja-JP" altLang="en-US" sz="1100" b="1" dirty="0" smtClean="0">
                <a:latin typeface="ＭＳ Ｐゴシック" panose="020B0600070205080204" pitchFamily="50" charset="-128"/>
                <a:ea typeface="ＭＳ Ｐゴシック" panose="020B0600070205080204" pitchFamily="50" charset="-128"/>
                <a:cs typeface="+mn-ea"/>
                <a:sym typeface="+mn-lt"/>
              </a:rPr>
              <a:t>大声</a:t>
            </a:r>
            <a:endParaRPr lang="zh-TW" altLang="en-US" sz="1100" b="1" dirty="0">
              <a:latin typeface="ＭＳ Ｐゴシック" panose="020B0600070205080204" pitchFamily="50" charset="-128"/>
              <a:ea typeface="ＭＳ Ｐゴシック" panose="020B0600070205080204" pitchFamily="50" charset="-128"/>
              <a:cs typeface="+mn-ea"/>
              <a:sym typeface="+mn-lt"/>
            </a:endParaRPr>
          </a:p>
        </p:txBody>
      </p:sp>
      <p:pic>
        <p:nvPicPr>
          <p:cNvPr id="29" name="圖片 28">
            <a:extLst>
              <a:ext uri="{FF2B5EF4-FFF2-40B4-BE49-F238E27FC236}">
                <a16:creationId xmlns:a16="http://schemas.microsoft.com/office/drawing/2014/main" id="{80C22BCD-7FC3-4B3F-821B-2344E66EAB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71323" y="4144106"/>
            <a:ext cx="542296" cy="423022"/>
          </a:xfrm>
          <a:prstGeom prst="rect">
            <a:avLst/>
          </a:prstGeom>
        </p:spPr>
      </p:pic>
      <p:sp>
        <p:nvSpPr>
          <p:cNvPr id="33" name="文字方塊 32">
            <a:extLst>
              <a:ext uri="{FF2B5EF4-FFF2-40B4-BE49-F238E27FC236}">
                <a16:creationId xmlns:a16="http://schemas.microsoft.com/office/drawing/2014/main" id="{1AF3AD84-446B-084B-A2F5-573354FF61D3}"/>
              </a:ext>
            </a:extLst>
          </p:cNvPr>
          <p:cNvSpPr txBox="1"/>
          <p:nvPr/>
        </p:nvSpPr>
        <p:spPr>
          <a:xfrm>
            <a:off x="6402672" y="4010040"/>
            <a:ext cx="710451" cy="184666"/>
          </a:xfrm>
          <a:prstGeom prst="rect">
            <a:avLst/>
          </a:prstGeom>
          <a:noFill/>
        </p:spPr>
        <p:txBody>
          <a:bodyPr wrap="none" rtlCol="0">
            <a:spAutoFit/>
          </a:bodyPr>
          <a:lstStyle/>
          <a:p>
            <a:r>
              <a:rPr kumimoji="1" lang="en-US" altLang="zh-CN" sz="600" b="1">
                <a:latin typeface="ＭＳ Ｐゴシック" panose="020B0600070205080204" pitchFamily="50" charset="-128"/>
                <a:ea typeface="ＭＳ Ｐゴシック" panose="020B0600070205080204" pitchFamily="50" charset="-128"/>
                <a:cs typeface="+mn-ea"/>
                <a:sym typeface="+mn-lt"/>
              </a:rPr>
              <a:t>TVS-675: 23 dB</a:t>
            </a:r>
            <a:endParaRPr kumimoji="1" lang="zh-TW" altLang="en-US" sz="600" b="1">
              <a:latin typeface="ＭＳ Ｐゴシック" panose="020B0600070205080204" pitchFamily="50" charset="-128"/>
              <a:ea typeface="ＭＳ Ｐゴシック" panose="020B0600070205080204" pitchFamily="50" charset="-128"/>
              <a:cs typeface="+mn-ea"/>
              <a:sym typeface="+mn-lt"/>
            </a:endParaRPr>
          </a:p>
        </p:txBody>
      </p:sp>
      <p:grpSp>
        <p:nvGrpSpPr>
          <p:cNvPr id="24" name="群組 23">
            <a:extLst>
              <a:ext uri="{FF2B5EF4-FFF2-40B4-BE49-F238E27FC236}">
                <a16:creationId xmlns:a16="http://schemas.microsoft.com/office/drawing/2014/main" id="{F3F4ED80-7EC0-4F78-8026-55C8107CC915}"/>
              </a:ext>
            </a:extLst>
          </p:cNvPr>
          <p:cNvGrpSpPr/>
          <p:nvPr/>
        </p:nvGrpSpPr>
        <p:grpSpPr>
          <a:xfrm>
            <a:off x="346250" y="3353146"/>
            <a:ext cx="2199559" cy="1355117"/>
            <a:chOff x="313156" y="3369047"/>
            <a:chExt cx="2199559" cy="1355117"/>
          </a:xfrm>
        </p:grpSpPr>
        <p:pic>
          <p:nvPicPr>
            <p:cNvPr id="7" name="圖片 6">
              <a:extLst>
                <a:ext uri="{FF2B5EF4-FFF2-40B4-BE49-F238E27FC236}">
                  <a16:creationId xmlns:a16="http://schemas.microsoft.com/office/drawing/2014/main" id="{E780C101-DD15-4C1C-B960-1D9139666EF5}"/>
                </a:ext>
              </a:extLst>
            </p:cNvPr>
            <p:cNvPicPr>
              <a:picLocks noChangeAspect="1"/>
            </p:cNvPicPr>
            <p:nvPr/>
          </p:nvPicPr>
          <p:blipFill>
            <a:blip r:embed="rId6"/>
            <a:srcRect/>
            <a:stretch/>
          </p:blipFill>
          <p:spPr>
            <a:xfrm>
              <a:off x="344527" y="3369047"/>
              <a:ext cx="2168188" cy="1355117"/>
            </a:xfrm>
            <a:prstGeom prst="rect">
              <a:avLst/>
            </a:prstGeom>
          </p:spPr>
        </p:pic>
        <p:sp>
          <p:nvSpPr>
            <p:cNvPr id="34" name="箭號: 向右 33">
              <a:extLst>
                <a:ext uri="{FF2B5EF4-FFF2-40B4-BE49-F238E27FC236}">
                  <a16:creationId xmlns:a16="http://schemas.microsoft.com/office/drawing/2014/main" id="{679530D0-9E59-4802-8C55-E774CFD24EA0}"/>
                </a:ext>
              </a:extLst>
            </p:cNvPr>
            <p:cNvSpPr/>
            <p:nvPr/>
          </p:nvSpPr>
          <p:spPr>
            <a:xfrm rot="10800000" flipH="1">
              <a:off x="315269" y="3618072"/>
              <a:ext cx="418828" cy="151781"/>
            </a:xfrm>
            <a:prstGeom prst="rightArrow">
              <a:avLst>
                <a:gd name="adj1" fmla="val 50000"/>
                <a:gd name="adj2" fmla="val 87117"/>
              </a:avLst>
            </a:prstGeom>
            <a:gradFill flip="none" rotWithShape="1">
              <a:gsLst>
                <a:gs pos="42000">
                  <a:srgbClr val="3FB9FD"/>
                </a:gs>
                <a:gs pos="1000">
                  <a:srgbClr val="00DEE7">
                    <a:alpha val="0"/>
                  </a:srgbClr>
                </a:gs>
                <a:gs pos="90000">
                  <a:srgbClr val="4FAD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5" name="箭號: 向右 34">
              <a:extLst>
                <a:ext uri="{FF2B5EF4-FFF2-40B4-BE49-F238E27FC236}">
                  <a16:creationId xmlns:a16="http://schemas.microsoft.com/office/drawing/2014/main" id="{D17DBB53-FD0B-4EBB-BE7A-13383B80DBDF}"/>
                </a:ext>
              </a:extLst>
            </p:cNvPr>
            <p:cNvSpPr/>
            <p:nvPr/>
          </p:nvSpPr>
          <p:spPr>
            <a:xfrm rot="10800000" flipH="1">
              <a:off x="315048" y="3868825"/>
              <a:ext cx="418828" cy="151781"/>
            </a:xfrm>
            <a:prstGeom prst="rightArrow">
              <a:avLst>
                <a:gd name="adj1" fmla="val 50000"/>
                <a:gd name="adj2" fmla="val 87117"/>
              </a:avLst>
            </a:prstGeom>
            <a:gradFill flip="none" rotWithShape="1">
              <a:gsLst>
                <a:gs pos="42000">
                  <a:srgbClr val="3FB9FD"/>
                </a:gs>
                <a:gs pos="1000">
                  <a:srgbClr val="00DEE7">
                    <a:alpha val="0"/>
                  </a:srgbClr>
                </a:gs>
                <a:gs pos="90000">
                  <a:srgbClr val="4FAD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6" name="箭號: 向右 35">
              <a:extLst>
                <a:ext uri="{FF2B5EF4-FFF2-40B4-BE49-F238E27FC236}">
                  <a16:creationId xmlns:a16="http://schemas.microsoft.com/office/drawing/2014/main" id="{3EEC15F4-B75C-4262-93A7-EC3266AD4687}"/>
                </a:ext>
              </a:extLst>
            </p:cNvPr>
            <p:cNvSpPr/>
            <p:nvPr/>
          </p:nvSpPr>
          <p:spPr>
            <a:xfrm rot="10800000" flipH="1">
              <a:off x="313156" y="4131381"/>
              <a:ext cx="418828" cy="151781"/>
            </a:xfrm>
            <a:prstGeom prst="rightArrow">
              <a:avLst>
                <a:gd name="adj1" fmla="val 50000"/>
                <a:gd name="adj2" fmla="val 87117"/>
              </a:avLst>
            </a:prstGeom>
            <a:gradFill flip="none" rotWithShape="1">
              <a:gsLst>
                <a:gs pos="42000">
                  <a:srgbClr val="3FB9FD"/>
                </a:gs>
                <a:gs pos="1000">
                  <a:srgbClr val="00DEE7">
                    <a:alpha val="0"/>
                  </a:srgbClr>
                </a:gs>
                <a:gs pos="90000">
                  <a:srgbClr val="4FAD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grpSp>
      <p:pic>
        <p:nvPicPr>
          <p:cNvPr id="9" name="圖片 8">
            <a:extLst>
              <a:ext uri="{FF2B5EF4-FFF2-40B4-BE49-F238E27FC236}">
                <a16:creationId xmlns:a16="http://schemas.microsoft.com/office/drawing/2014/main" id="{203E3550-76EA-4A6D-AADE-46FF9106E506}"/>
              </a:ext>
            </a:extLst>
          </p:cNvPr>
          <p:cNvPicPr>
            <a:picLocks noChangeAspect="1"/>
          </p:cNvPicPr>
          <p:nvPr/>
        </p:nvPicPr>
        <p:blipFill>
          <a:blip r:embed="rId7"/>
          <a:srcRect/>
          <a:stretch/>
        </p:blipFill>
        <p:spPr>
          <a:xfrm>
            <a:off x="1856643" y="2914672"/>
            <a:ext cx="1194250" cy="1194250"/>
          </a:xfrm>
          <a:prstGeom prst="rect">
            <a:avLst/>
          </a:prstGeom>
        </p:spPr>
      </p:pic>
      <p:sp>
        <p:nvSpPr>
          <p:cNvPr id="10" name="橢圓 9">
            <a:extLst>
              <a:ext uri="{FF2B5EF4-FFF2-40B4-BE49-F238E27FC236}">
                <a16:creationId xmlns:a16="http://schemas.microsoft.com/office/drawing/2014/main" id="{80838A2B-3C40-4869-A4A6-BD65704B7919}"/>
              </a:ext>
            </a:extLst>
          </p:cNvPr>
          <p:cNvSpPr/>
          <p:nvPr/>
        </p:nvSpPr>
        <p:spPr>
          <a:xfrm>
            <a:off x="1859396" y="2920177"/>
            <a:ext cx="1188745" cy="1188745"/>
          </a:xfrm>
          <a:prstGeom prst="ellipse">
            <a:avLst/>
          </a:prstGeom>
          <a:noFill/>
          <a:ln w="38100">
            <a:gradFill>
              <a:gsLst>
                <a:gs pos="0">
                  <a:srgbClr val="3FB9FD"/>
                </a:gs>
                <a:gs pos="100000">
                  <a:srgbClr val="00DEE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nvGrpSpPr>
          <p:cNvPr id="18" name="群組 17">
            <a:extLst>
              <a:ext uri="{FF2B5EF4-FFF2-40B4-BE49-F238E27FC236}">
                <a16:creationId xmlns:a16="http://schemas.microsoft.com/office/drawing/2014/main" id="{26DB56AD-4841-41D9-8CEC-A95EFDFE1C78}"/>
              </a:ext>
            </a:extLst>
          </p:cNvPr>
          <p:cNvGrpSpPr/>
          <p:nvPr/>
        </p:nvGrpSpPr>
        <p:grpSpPr>
          <a:xfrm flipH="1">
            <a:off x="2772110" y="3182004"/>
            <a:ext cx="418829" cy="665090"/>
            <a:chOff x="1216772" y="3804737"/>
            <a:chExt cx="420941" cy="665090"/>
          </a:xfrm>
        </p:grpSpPr>
        <p:sp>
          <p:nvSpPr>
            <p:cNvPr id="38" name="箭號: 向右 37">
              <a:extLst>
                <a:ext uri="{FF2B5EF4-FFF2-40B4-BE49-F238E27FC236}">
                  <a16:creationId xmlns:a16="http://schemas.microsoft.com/office/drawing/2014/main" id="{510B8743-E0A0-40E1-89D4-0DD11ECFF5E7}"/>
                </a:ext>
              </a:extLst>
            </p:cNvPr>
            <p:cNvSpPr/>
            <p:nvPr/>
          </p:nvSpPr>
          <p:spPr>
            <a:xfrm rot="10800000" flipH="1">
              <a:off x="1218885" y="3804737"/>
              <a:ext cx="418828" cy="151781"/>
            </a:xfrm>
            <a:prstGeom prst="rightArrow">
              <a:avLst>
                <a:gd name="adj1" fmla="val 50000"/>
                <a:gd name="adj2" fmla="val 87117"/>
              </a:avLst>
            </a:prstGeom>
            <a:gradFill flip="none" rotWithShape="1">
              <a:gsLst>
                <a:gs pos="42000">
                  <a:srgbClr val="3FB9FD"/>
                </a:gs>
                <a:gs pos="1000">
                  <a:srgbClr val="00DEE7">
                    <a:alpha val="0"/>
                  </a:srgbClr>
                </a:gs>
                <a:gs pos="90000">
                  <a:srgbClr val="4FAD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41" name="箭號: 向右 40">
              <a:extLst>
                <a:ext uri="{FF2B5EF4-FFF2-40B4-BE49-F238E27FC236}">
                  <a16:creationId xmlns:a16="http://schemas.microsoft.com/office/drawing/2014/main" id="{EDDA9281-DCDE-4977-AA01-4558453AACB1}"/>
                </a:ext>
              </a:extLst>
            </p:cNvPr>
            <p:cNvSpPr/>
            <p:nvPr/>
          </p:nvSpPr>
          <p:spPr>
            <a:xfrm rot="10800000" flipH="1">
              <a:off x="1218664" y="4055490"/>
              <a:ext cx="418828" cy="151781"/>
            </a:xfrm>
            <a:prstGeom prst="rightArrow">
              <a:avLst>
                <a:gd name="adj1" fmla="val 50000"/>
                <a:gd name="adj2" fmla="val 87117"/>
              </a:avLst>
            </a:prstGeom>
            <a:gradFill flip="none" rotWithShape="1">
              <a:gsLst>
                <a:gs pos="42000">
                  <a:srgbClr val="3FB9FD"/>
                </a:gs>
                <a:gs pos="1000">
                  <a:srgbClr val="00DEE7">
                    <a:alpha val="0"/>
                  </a:srgbClr>
                </a:gs>
                <a:gs pos="90000">
                  <a:srgbClr val="4FAD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43" name="箭號: 向右 42">
              <a:extLst>
                <a:ext uri="{FF2B5EF4-FFF2-40B4-BE49-F238E27FC236}">
                  <a16:creationId xmlns:a16="http://schemas.microsoft.com/office/drawing/2014/main" id="{FFCEA95B-B0EE-4D01-816D-88DBA033C30D}"/>
                </a:ext>
              </a:extLst>
            </p:cNvPr>
            <p:cNvSpPr/>
            <p:nvPr/>
          </p:nvSpPr>
          <p:spPr>
            <a:xfrm rot="10800000" flipH="1">
              <a:off x="1216772" y="4318046"/>
              <a:ext cx="418828" cy="151781"/>
            </a:xfrm>
            <a:prstGeom prst="rightArrow">
              <a:avLst>
                <a:gd name="adj1" fmla="val 50000"/>
                <a:gd name="adj2" fmla="val 87117"/>
              </a:avLst>
            </a:prstGeom>
            <a:gradFill flip="none" rotWithShape="1">
              <a:gsLst>
                <a:gs pos="42000">
                  <a:srgbClr val="3FB9FD"/>
                </a:gs>
                <a:gs pos="1000">
                  <a:srgbClr val="00DEE7">
                    <a:alpha val="0"/>
                  </a:srgbClr>
                </a:gs>
                <a:gs pos="90000">
                  <a:srgbClr val="4FAD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grpSp>
      <p:pic>
        <p:nvPicPr>
          <p:cNvPr id="30" name="圖片 29" descr="一張含有 文字, 電子用品 的圖片&#10;&#10;自動產生的描述">
            <a:extLst>
              <a:ext uri="{FF2B5EF4-FFF2-40B4-BE49-F238E27FC236}">
                <a16:creationId xmlns:a16="http://schemas.microsoft.com/office/drawing/2014/main" id="{2E1144CC-122D-48DC-AB14-83CB26E6386F}"/>
              </a:ext>
            </a:extLst>
          </p:cNvPr>
          <p:cNvPicPr>
            <a:picLocks noChangeAspect="1"/>
          </p:cNvPicPr>
          <p:nvPr/>
        </p:nvPicPr>
        <p:blipFill>
          <a:blip r:embed="rId8"/>
          <a:stretch>
            <a:fillRect/>
          </a:stretch>
        </p:blipFill>
        <p:spPr>
          <a:xfrm>
            <a:off x="3070572" y="2990042"/>
            <a:ext cx="2795044" cy="1746902"/>
          </a:xfrm>
          <a:prstGeom prst="rect">
            <a:avLst/>
          </a:prstGeom>
        </p:spPr>
      </p:pic>
      <p:pic>
        <p:nvPicPr>
          <p:cNvPr id="52" name="圖片 51" descr="一張含有 文字 的圖片&#10;&#10;自動產生的描述">
            <a:extLst>
              <a:ext uri="{FF2B5EF4-FFF2-40B4-BE49-F238E27FC236}">
                <a16:creationId xmlns:a16="http://schemas.microsoft.com/office/drawing/2014/main" id="{B2A1E4BA-49D8-4676-B8A5-B6E37485B0AB}"/>
              </a:ext>
            </a:extLst>
          </p:cNvPr>
          <p:cNvPicPr>
            <a:picLocks noChangeAspect="1"/>
          </p:cNvPicPr>
          <p:nvPr/>
        </p:nvPicPr>
        <p:blipFill>
          <a:blip r:embed="rId9"/>
          <a:stretch>
            <a:fillRect/>
          </a:stretch>
        </p:blipFill>
        <p:spPr>
          <a:xfrm>
            <a:off x="3490298" y="3768004"/>
            <a:ext cx="259424" cy="247632"/>
          </a:xfrm>
          <a:prstGeom prst="rect">
            <a:avLst/>
          </a:prstGeom>
        </p:spPr>
      </p:pic>
      <p:pic>
        <p:nvPicPr>
          <p:cNvPr id="53" name="圖片 52" descr="一張含有 文字 的圖片&#10;&#10;自動產生的描述">
            <a:extLst>
              <a:ext uri="{FF2B5EF4-FFF2-40B4-BE49-F238E27FC236}">
                <a16:creationId xmlns:a16="http://schemas.microsoft.com/office/drawing/2014/main" id="{026FCF29-14EF-4FF7-9202-B055AD371191}"/>
              </a:ext>
            </a:extLst>
          </p:cNvPr>
          <p:cNvPicPr>
            <a:picLocks noChangeAspect="1"/>
          </p:cNvPicPr>
          <p:nvPr/>
        </p:nvPicPr>
        <p:blipFill>
          <a:blip r:embed="rId9"/>
          <a:stretch>
            <a:fillRect/>
          </a:stretch>
        </p:blipFill>
        <p:spPr>
          <a:xfrm>
            <a:off x="3723521" y="3765233"/>
            <a:ext cx="259424" cy="247632"/>
          </a:xfrm>
          <a:prstGeom prst="rect">
            <a:avLst/>
          </a:prstGeom>
        </p:spPr>
      </p:pic>
      <p:pic>
        <p:nvPicPr>
          <p:cNvPr id="54" name="圖片 53" descr="一張含有 文字 的圖片&#10;&#10;自動產生的描述">
            <a:extLst>
              <a:ext uri="{FF2B5EF4-FFF2-40B4-BE49-F238E27FC236}">
                <a16:creationId xmlns:a16="http://schemas.microsoft.com/office/drawing/2014/main" id="{ABD07990-C796-4F95-A678-B362A728598C}"/>
              </a:ext>
            </a:extLst>
          </p:cNvPr>
          <p:cNvPicPr>
            <a:picLocks noChangeAspect="1"/>
          </p:cNvPicPr>
          <p:nvPr/>
        </p:nvPicPr>
        <p:blipFill>
          <a:blip r:embed="rId9"/>
          <a:stretch>
            <a:fillRect/>
          </a:stretch>
        </p:blipFill>
        <p:spPr>
          <a:xfrm>
            <a:off x="4049561" y="3885281"/>
            <a:ext cx="259424" cy="247632"/>
          </a:xfrm>
          <a:prstGeom prst="rect">
            <a:avLst/>
          </a:prstGeom>
        </p:spPr>
      </p:pic>
      <p:pic>
        <p:nvPicPr>
          <p:cNvPr id="55" name="圖片 54" descr="一張含有 文字 的圖片&#10;&#10;自動產生的描述">
            <a:extLst>
              <a:ext uri="{FF2B5EF4-FFF2-40B4-BE49-F238E27FC236}">
                <a16:creationId xmlns:a16="http://schemas.microsoft.com/office/drawing/2014/main" id="{9CF9E6EF-ABED-43CC-A760-ADDD146E19D5}"/>
              </a:ext>
            </a:extLst>
          </p:cNvPr>
          <p:cNvPicPr>
            <a:picLocks noChangeAspect="1"/>
          </p:cNvPicPr>
          <p:nvPr/>
        </p:nvPicPr>
        <p:blipFill>
          <a:blip r:embed="rId9"/>
          <a:stretch>
            <a:fillRect/>
          </a:stretch>
        </p:blipFill>
        <p:spPr>
          <a:xfrm>
            <a:off x="4282784" y="3882510"/>
            <a:ext cx="259424" cy="247632"/>
          </a:xfrm>
          <a:prstGeom prst="rect">
            <a:avLst/>
          </a:prstGeom>
        </p:spPr>
      </p:pic>
      <p:pic>
        <p:nvPicPr>
          <p:cNvPr id="56" name="圖片 55" descr="一張含有 文字 的圖片&#10;&#10;自動產生的描述">
            <a:extLst>
              <a:ext uri="{FF2B5EF4-FFF2-40B4-BE49-F238E27FC236}">
                <a16:creationId xmlns:a16="http://schemas.microsoft.com/office/drawing/2014/main" id="{764DE765-C6FC-4BD6-90F6-6F7DFC1C0225}"/>
              </a:ext>
            </a:extLst>
          </p:cNvPr>
          <p:cNvPicPr>
            <a:picLocks noChangeAspect="1"/>
          </p:cNvPicPr>
          <p:nvPr/>
        </p:nvPicPr>
        <p:blipFill>
          <a:blip r:embed="rId9"/>
          <a:stretch>
            <a:fillRect/>
          </a:stretch>
        </p:blipFill>
        <p:spPr>
          <a:xfrm>
            <a:off x="4519292" y="3882510"/>
            <a:ext cx="259424" cy="247632"/>
          </a:xfrm>
          <a:prstGeom prst="rect">
            <a:avLst/>
          </a:prstGeom>
        </p:spPr>
      </p:pic>
      <p:pic>
        <p:nvPicPr>
          <p:cNvPr id="57" name="圖片 56" descr="一張含有 文字 的圖片&#10;&#10;自動產生的描述">
            <a:extLst>
              <a:ext uri="{FF2B5EF4-FFF2-40B4-BE49-F238E27FC236}">
                <a16:creationId xmlns:a16="http://schemas.microsoft.com/office/drawing/2014/main" id="{01FB966F-F3F4-4940-89AB-6525DBCBA5C7}"/>
              </a:ext>
            </a:extLst>
          </p:cNvPr>
          <p:cNvPicPr>
            <a:picLocks noChangeAspect="1"/>
          </p:cNvPicPr>
          <p:nvPr/>
        </p:nvPicPr>
        <p:blipFill>
          <a:blip r:embed="rId9"/>
          <a:stretch>
            <a:fillRect/>
          </a:stretch>
        </p:blipFill>
        <p:spPr>
          <a:xfrm>
            <a:off x="4881801" y="3870229"/>
            <a:ext cx="259424" cy="247632"/>
          </a:xfrm>
          <a:prstGeom prst="rect">
            <a:avLst/>
          </a:prstGeom>
        </p:spPr>
      </p:pic>
      <p:pic>
        <p:nvPicPr>
          <p:cNvPr id="58" name="圖片 57" descr="一張含有 文字 的圖片&#10;&#10;自動產生的描述">
            <a:extLst>
              <a:ext uri="{FF2B5EF4-FFF2-40B4-BE49-F238E27FC236}">
                <a16:creationId xmlns:a16="http://schemas.microsoft.com/office/drawing/2014/main" id="{B3B35EE8-6227-41B5-8375-C7C5A1DB484F}"/>
              </a:ext>
            </a:extLst>
          </p:cNvPr>
          <p:cNvPicPr>
            <a:picLocks noChangeAspect="1"/>
          </p:cNvPicPr>
          <p:nvPr/>
        </p:nvPicPr>
        <p:blipFill>
          <a:blip r:embed="rId9"/>
          <a:stretch>
            <a:fillRect/>
          </a:stretch>
        </p:blipFill>
        <p:spPr>
          <a:xfrm>
            <a:off x="5115024" y="3867458"/>
            <a:ext cx="259424" cy="247632"/>
          </a:xfrm>
          <a:prstGeom prst="rect">
            <a:avLst/>
          </a:prstGeom>
        </p:spPr>
      </p:pic>
      <p:pic>
        <p:nvPicPr>
          <p:cNvPr id="59" name="圖片 58" descr="一張含有 文字 的圖片&#10;&#10;自動產生的描述">
            <a:extLst>
              <a:ext uri="{FF2B5EF4-FFF2-40B4-BE49-F238E27FC236}">
                <a16:creationId xmlns:a16="http://schemas.microsoft.com/office/drawing/2014/main" id="{8299E2BA-5E49-43A9-BCC1-4C03FE4E9460}"/>
              </a:ext>
            </a:extLst>
          </p:cNvPr>
          <p:cNvPicPr>
            <a:picLocks noChangeAspect="1"/>
          </p:cNvPicPr>
          <p:nvPr/>
        </p:nvPicPr>
        <p:blipFill>
          <a:blip r:embed="rId9"/>
          <a:stretch>
            <a:fillRect/>
          </a:stretch>
        </p:blipFill>
        <p:spPr>
          <a:xfrm>
            <a:off x="5351532" y="3867458"/>
            <a:ext cx="259424" cy="247632"/>
          </a:xfrm>
          <a:prstGeom prst="rect">
            <a:avLst/>
          </a:prstGeom>
        </p:spPr>
      </p:pic>
    </p:spTree>
    <p:extLst>
      <p:ext uri="{BB962C8B-B14F-4D97-AF65-F5344CB8AC3E}">
        <p14:creationId xmlns:p14="http://schemas.microsoft.com/office/powerpoint/2010/main" val="2890856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5D825B4E-46AB-5343-B647-D08DCB4FE3EA}"/>
              </a:ext>
            </a:extLst>
          </p:cNvPr>
          <p:cNvSpPr txBox="1"/>
          <p:nvPr/>
        </p:nvSpPr>
        <p:spPr>
          <a:xfrm>
            <a:off x="614138" y="2696448"/>
            <a:ext cx="3508059" cy="1582478"/>
          </a:xfrm>
          <a:prstGeom prst="rect">
            <a:avLst/>
          </a:prstGeom>
          <a:noFill/>
        </p:spPr>
        <p:txBody>
          <a:bodyPr wrap="square" lIns="68573" tIns="34287" rIns="68573" bIns="34287" anchor="t">
            <a:spAutoFit/>
          </a:bodyPr>
          <a:lstStyle/>
          <a:p>
            <a:pPr marL="177800" indent="-177800">
              <a:lnSpc>
                <a:spcPts val="1800"/>
              </a:lnSpc>
              <a:spcBef>
                <a:spcPts val="1000"/>
              </a:spcBef>
              <a:buFont typeface="Arial" panose="020B0604020202020204" pitchFamily="34" charset="0"/>
              <a:buChar char="•"/>
              <a:defRPr/>
            </a:pPr>
            <a:r>
              <a:rPr lang="en-US" altLang="zh-TW" sz="1350" dirty="0">
                <a:latin typeface="ＭＳ Ｐゴシック" panose="020B0600070205080204" pitchFamily="50" charset="-128"/>
                <a:ea typeface="ＭＳ Ｐゴシック" panose="020B0600070205080204" pitchFamily="50" charset="-128"/>
                <a:cs typeface="+mn-ea"/>
                <a:sym typeface="+mn-lt"/>
              </a:rPr>
              <a:t>2 x DDR4 SO-DIMM RAM </a:t>
            </a:r>
            <a:r>
              <a:rPr lang="ja-JP" altLang="en-US" sz="1350" dirty="0">
                <a:latin typeface="ＭＳ Ｐゴシック" panose="020B0600070205080204" pitchFamily="50" charset="-128"/>
                <a:ea typeface="ＭＳ Ｐゴシック" panose="020B0600070205080204" pitchFamily="50" charset="-128"/>
                <a:cs typeface="+mn-ea"/>
                <a:sym typeface="+mn-lt"/>
              </a:rPr>
              <a:t>スロッ</a:t>
            </a:r>
            <a:r>
              <a:rPr lang="ja-JP" altLang="en-US" sz="1350" dirty="0" smtClean="0">
                <a:latin typeface="ＭＳ Ｐゴシック" panose="020B0600070205080204" pitchFamily="50" charset="-128"/>
                <a:ea typeface="ＭＳ Ｐゴシック" panose="020B0600070205080204" pitchFamily="50" charset="-128"/>
                <a:cs typeface="+mn-ea"/>
                <a:sym typeface="+mn-lt"/>
              </a:rPr>
              <a:t>ト</a:t>
            </a:r>
            <a:r>
              <a:rPr lang="en-US" altLang="ja-JP" sz="1350" dirty="0" smtClean="0">
                <a:latin typeface="ＭＳ Ｐゴシック" panose="020B0600070205080204" pitchFamily="50" charset="-128"/>
                <a:ea typeface="ＭＳ Ｐゴシック" panose="020B0600070205080204" pitchFamily="50" charset="-128"/>
                <a:cs typeface="+mn-ea"/>
                <a:sym typeface="+mn-lt"/>
              </a:rPr>
              <a:t/>
            </a:r>
            <a:br>
              <a:rPr lang="en-US" altLang="ja-JP" sz="1350" dirty="0" smtClean="0">
                <a:latin typeface="ＭＳ Ｐゴシック" panose="020B0600070205080204" pitchFamily="50" charset="-128"/>
                <a:ea typeface="ＭＳ Ｐゴシック" panose="020B0600070205080204" pitchFamily="50" charset="-128"/>
                <a:cs typeface="+mn-ea"/>
                <a:sym typeface="+mn-lt"/>
              </a:rPr>
            </a:br>
            <a:r>
              <a:rPr lang="ja-JP" altLang="en-US" sz="1350" dirty="0" smtClean="0">
                <a:latin typeface="ＭＳ Ｐゴシック" panose="020B0600070205080204" pitchFamily="50" charset="-128"/>
                <a:ea typeface="ＭＳ Ｐゴシック" panose="020B0600070205080204" pitchFamily="50" charset="-128"/>
                <a:cs typeface="+mn-ea"/>
                <a:sym typeface="+mn-lt"/>
              </a:rPr>
              <a:t>最大 </a:t>
            </a:r>
            <a:r>
              <a:rPr lang="en-US" altLang="zh-TW" sz="1350" dirty="0" smtClean="0">
                <a:latin typeface="ＭＳ Ｐゴシック" panose="020B0600070205080204" pitchFamily="50" charset="-128"/>
                <a:ea typeface="ＭＳ Ｐゴシック" panose="020B0600070205080204" pitchFamily="50" charset="-128"/>
                <a:cs typeface="+mn-ea"/>
                <a:sym typeface="+mn-lt"/>
              </a:rPr>
              <a:t>64 </a:t>
            </a:r>
            <a:r>
              <a:rPr lang="en-US" altLang="zh-TW" sz="1350" dirty="0">
                <a:latin typeface="ＭＳ Ｐゴシック" panose="020B0600070205080204" pitchFamily="50" charset="-128"/>
                <a:ea typeface="ＭＳ Ｐゴシック" panose="020B0600070205080204" pitchFamily="50" charset="-128"/>
                <a:cs typeface="+mn-ea"/>
                <a:sym typeface="+mn-lt"/>
              </a:rPr>
              <a:t>GB (2 x 32 GB</a:t>
            </a:r>
            <a:r>
              <a:rPr lang="en-US" altLang="zh-TW" sz="1350" dirty="0" smtClean="0">
                <a:latin typeface="ＭＳ Ｐゴシック" panose="020B0600070205080204" pitchFamily="50" charset="-128"/>
                <a:ea typeface="ＭＳ Ｐゴシック" panose="020B0600070205080204" pitchFamily="50" charset="-128"/>
                <a:cs typeface="+mn-ea"/>
                <a:sym typeface="+mn-lt"/>
              </a:rPr>
              <a:t>)</a:t>
            </a:r>
            <a:br>
              <a:rPr lang="en-US" altLang="zh-TW" sz="1350" dirty="0" smtClean="0">
                <a:latin typeface="ＭＳ Ｐゴシック" panose="020B0600070205080204" pitchFamily="50" charset="-128"/>
                <a:ea typeface="ＭＳ Ｐゴシック" panose="020B0600070205080204" pitchFamily="50" charset="-128"/>
                <a:cs typeface="+mn-ea"/>
                <a:sym typeface="+mn-lt"/>
              </a:rPr>
            </a:br>
            <a:r>
              <a:rPr lang="ja-JP" altLang="en-US" sz="1350" dirty="0" smtClean="0">
                <a:latin typeface="ＭＳ Ｐゴシック" panose="020B0600070205080204" pitchFamily="50" charset="-128"/>
                <a:ea typeface="ＭＳ Ｐゴシック" panose="020B0600070205080204" pitchFamily="50" charset="-128"/>
                <a:cs typeface="+mn-ea"/>
                <a:sym typeface="+mn-lt"/>
              </a:rPr>
              <a:t>デュアルチャネルサポート</a:t>
            </a:r>
            <a:endParaRPr lang="en-US" altLang="zh-TW" sz="1350" dirty="0">
              <a:latin typeface="ＭＳ Ｐゴシック" panose="020B0600070205080204" pitchFamily="50" charset="-128"/>
              <a:ea typeface="ＭＳ Ｐゴシック" panose="020B0600070205080204" pitchFamily="50" charset="-128"/>
              <a:cs typeface="+mn-ea"/>
              <a:sym typeface="+mn-lt"/>
            </a:endParaRPr>
          </a:p>
          <a:p>
            <a:pPr marL="177800" indent="-177800">
              <a:lnSpc>
                <a:spcPts val="1800"/>
              </a:lnSpc>
              <a:spcBef>
                <a:spcPts val="1000"/>
              </a:spcBef>
              <a:buFont typeface="Arial" panose="020B0604020202020204" pitchFamily="34" charset="0"/>
              <a:buChar char="•"/>
              <a:defRPr/>
            </a:pPr>
            <a:r>
              <a:rPr lang="en-US" altLang="zh-TW" sz="1350" dirty="0">
                <a:latin typeface="ＭＳ Ｐゴシック" panose="020B0600070205080204" pitchFamily="50" charset="-128"/>
                <a:ea typeface="ＭＳ Ｐゴシック" panose="020B0600070205080204" pitchFamily="50" charset="-128"/>
                <a:cs typeface="+mn-ea"/>
                <a:sym typeface="+mn-lt"/>
              </a:rPr>
              <a:t>QNAP</a:t>
            </a:r>
            <a:r>
              <a:rPr lang="zh-TW" altLang="en-US" sz="1350" dirty="0">
                <a:latin typeface="ＭＳ Ｐゴシック" panose="020B0600070205080204" pitchFamily="50" charset="-128"/>
                <a:ea typeface="ＭＳ Ｐゴシック" panose="020B0600070205080204" pitchFamily="50" charset="-128"/>
                <a:cs typeface="+mn-ea"/>
                <a:sym typeface="+mn-lt"/>
              </a:rPr>
              <a:t> </a:t>
            </a:r>
            <a:r>
              <a:rPr lang="en-US" altLang="zh-TW" sz="1350" dirty="0">
                <a:latin typeface="ＭＳ Ｐゴシック" panose="020B0600070205080204" pitchFamily="50" charset="-128"/>
                <a:ea typeface="ＭＳ Ｐゴシック" panose="020B0600070205080204" pitchFamily="50" charset="-128"/>
                <a:cs typeface="+mn-ea"/>
                <a:sym typeface="+mn-lt"/>
              </a:rPr>
              <a:t>8/16/32 GB </a:t>
            </a:r>
            <a:r>
              <a:rPr lang="en-US" altLang="zh-TW" sz="1350" dirty="0" smtClean="0">
                <a:latin typeface="ＭＳ Ｐゴシック" panose="020B0600070205080204" pitchFamily="50" charset="-128"/>
                <a:ea typeface="ＭＳ Ｐゴシック" panose="020B0600070205080204" pitchFamily="50" charset="-128"/>
                <a:cs typeface="+mn-ea"/>
                <a:sym typeface="+mn-lt"/>
              </a:rPr>
              <a:t>RAM</a:t>
            </a:r>
            <a:r>
              <a:rPr lang="ja-JP" altLang="en-US" sz="1350" dirty="0">
                <a:latin typeface="ＭＳ Ｐゴシック" panose="020B0600070205080204" pitchFamily="50" charset="-128"/>
                <a:ea typeface="ＭＳ Ｐゴシック" panose="020B0600070205080204" pitchFamily="50" charset="-128"/>
                <a:cs typeface="+mn-ea"/>
                <a:sym typeface="+mn-lt"/>
              </a:rPr>
              <a:t>モジュールにより、アップグレードが簡単になり、マルチアプリまたはマルチユーザ</a:t>
            </a:r>
            <a:r>
              <a:rPr lang="ja-JP" altLang="en-US" sz="1350" dirty="0" smtClean="0">
                <a:latin typeface="ＭＳ Ｐゴシック" panose="020B0600070205080204" pitchFamily="50" charset="-128"/>
                <a:ea typeface="ＭＳ Ｐゴシック" panose="020B0600070205080204" pitchFamily="50" charset="-128"/>
                <a:cs typeface="+mn-ea"/>
                <a:sym typeface="+mn-lt"/>
              </a:rPr>
              <a:t>ー環境で改</a:t>
            </a:r>
            <a:r>
              <a:rPr lang="ja-JP" altLang="en-US" sz="1350" dirty="0">
                <a:latin typeface="ＭＳ Ｐゴシック" panose="020B0600070205080204" pitchFamily="50" charset="-128"/>
                <a:ea typeface="ＭＳ Ｐゴシック" panose="020B0600070205080204" pitchFamily="50" charset="-128"/>
                <a:cs typeface="+mn-ea"/>
                <a:sym typeface="+mn-lt"/>
              </a:rPr>
              <a:t>善されます。</a:t>
            </a:r>
            <a:endParaRPr lang="en-US" altLang="zh-TW" sz="1350" dirty="0">
              <a:latin typeface="ＭＳ Ｐゴシック" panose="020B0600070205080204" pitchFamily="50" charset="-128"/>
              <a:ea typeface="ＭＳ Ｐゴシック" panose="020B0600070205080204" pitchFamily="50" charset="-128"/>
              <a:cs typeface="+mn-ea"/>
              <a:sym typeface="+mn-lt"/>
            </a:endParaRPr>
          </a:p>
        </p:txBody>
      </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a:xfrm>
            <a:off x="0" y="60345"/>
            <a:ext cx="9144000" cy="1033922"/>
          </a:xfrm>
        </p:spPr>
        <p:txBody>
          <a:bodyPr>
            <a:noAutofit/>
          </a:bodyPr>
          <a:lstStyle/>
          <a:p>
            <a:pPr>
              <a:lnSpc>
                <a:spcPts val="3300"/>
              </a:lnSpc>
            </a:pPr>
            <a:r>
              <a:rPr lang="ja-JP" altLang="en-US" sz="2800" dirty="0">
                <a:latin typeface="ＭＳ Ｐゴシック" panose="020B0600070205080204" pitchFamily="50" charset="-128"/>
                <a:ea typeface="ＭＳ Ｐゴシック" panose="020B0600070205080204" pitchFamily="50" charset="-128"/>
                <a:cs typeface="+mn-ea"/>
                <a:sym typeface="+mn-lt"/>
              </a:rPr>
              <a:t>大容量の</a:t>
            </a:r>
            <a:r>
              <a:rPr lang="en-US" altLang="ja-JP" sz="2800" dirty="0">
                <a:latin typeface="ＭＳ Ｐゴシック" panose="020B0600070205080204" pitchFamily="50" charset="-128"/>
                <a:ea typeface="ＭＳ Ｐゴシック" panose="020B0600070205080204" pitchFamily="50" charset="-128"/>
                <a:cs typeface="+mn-ea"/>
                <a:sym typeface="+mn-lt"/>
              </a:rPr>
              <a:t>8GBDDR4</a:t>
            </a:r>
            <a:r>
              <a:rPr lang="ja-JP" altLang="en-US" sz="2800" dirty="0">
                <a:latin typeface="ＭＳ Ｐゴシック" panose="020B0600070205080204" pitchFamily="50" charset="-128"/>
                <a:ea typeface="ＭＳ Ｐゴシック" panose="020B0600070205080204" pitchFamily="50" charset="-128"/>
                <a:cs typeface="+mn-ea"/>
                <a:sym typeface="+mn-lt"/>
              </a:rPr>
              <a:t>メモリ、あらゆるアプリに対</a:t>
            </a:r>
            <a:r>
              <a:rPr lang="ja-JP" altLang="en-US" sz="2800" dirty="0" smtClean="0">
                <a:latin typeface="ＭＳ Ｐゴシック" panose="020B0600070205080204" pitchFamily="50" charset="-128"/>
                <a:ea typeface="ＭＳ Ｐゴシック" panose="020B0600070205080204" pitchFamily="50" charset="-128"/>
                <a:cs typeface="+mn-ea"/>
                <a:sym typeface="+mn-lt"/>
              </a:rPr>
              <a:t>応</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ja-JP" altLang="en-US" sz="2800" dirty="0" smtClean="0">
                <a:latin typeface="ＭＳ Ｐゴシック" panose="020B0600070205080204" pitchFamily="50" charset="-128"/>
                <a:ea typeface="ＭＳ Ｐゴシック" panose="020B0600070205080204" pitchFamily="50" charset="-128"/>
                <a:cs typeface="+mn-ea"/>
                <a:sym typeface="+mn-lt"/>
              </a:rPr>
              <a:t>最</a:t>
            </a:r>
            <a:r>
              <a:rPr lang="ja-JP" altLang="en-US" sz="2800" dirty="0">
                <a:latin typeface="ＭＳ Ｐゴシック" panose="020B0600070205080204" pitchFamily="50" charset="-128"/>
                <a:ea typeface="ＭＳ Ｐゴシック" panose="020B0600070205080204" pitchFamily="50" charset="-128"/>
                <a:cs typeface="+mn-ea"/>
                <a:sym typeface="+mn-lt"/>
              </a:rPr>
              <a:t>大</a:t>
            </a:r>
            <a:r>
              <a:rPr lang="en-US" altLang="ja-JP" sz="2800" dirty="0">
                <a:latin typeface="ＭＳ Ｐゴシック" panose="020B0600070205080204" pitchFamily="50" charset="-128"/>
                <a:ea typeface="ＭＳ Ｐゴシック" panose="020B0600070205080204" pitchFamily="50" charset="-128"/>
                <a:cs typeface="+mn-ea"/>
                <a:sym typeface="+mn-lt"/>
              </a:rPr>
              <a:t>64GBRAM</a:t>
            </a:r>
            <a:r>
              <a:rPr lang="ja-JP" altLang="en-US" sz="2800" dirty="0">
                <a:latin typeface="ＭＳ Ｐゴシック" panose="020B0600070205080204" pitchFamily="50" charset="-128"/>
                <a:ea typeface="ＭＳ Ｐゴシック" panose="020B0600070205080204" pitchFamily="50" charset="-128"/>
                <a:cs typeface="+mn-ea"/>
                <a:sym typeface="+mn-lt"/>
              </a:rPr>
              <a:t>にアップグレード可能</a:t>
            </a:r>
          </a:p>
        </p:txBody>
      </p:sp>
      <p:sp>
        <p:nvSpPr>
          <p:cNvPr id="40" name="矩形: 圓角 39">
            <a:extLst>
              <a:ext uri="{FF2B5EF4-FFF2-40B4-BE49-F238E27FC236}">
                <a16:creationId xmlns:a16="http://schemas.microsoft.com/office/drawing/2014/main" id="{BA481273-2E25-4F86-86D0-587F10E4D9E8}"/>
              </a:ext>
            </a:extLst>
          </p:cNvPr>
          <p:cNvSpPr/>
          <p:nvPr/>
        </p:nvSpPr>
        <p:spPr>
          <a:xfrm>
            <a:off x="653018" y="1480781"/>
            <a:ext cx="2725182" cy="346243"/>
          </a:xfrm>
          <a:prstGeom prst="roundRect">
            <a:avLst>
              <a:gd name="adj" fmla="val 4917"/>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9" name="TextBox 10">
            <a:extLst>
              <a:ext uri="{FF2B5EF4-FFF2-40B4-BE49-F238E27FC236}">
                <a16:creationId xmlns:a16="http://schemas.microsoft.com/office/drawing/2014/main" id="{DDA3F9D2-8E23-1648-8EB1-BF9855FB8BD9}"/>
              </a:ext>
            </a:extLst>
          </p:cNvPr>
          <p:cNvSpPr txBox="1"/>
          <p:nvPr/>
        </p:nvSpPr>
        <p:spPr>
          <a:xfrm>
            <a:off x="756177" y="1475911"/>
            <a:ext cx="2490326" cy="346243"/>
          </a:xfrm>
          <a:prstGeom prst="rect">
            <a:avLst/>
          </a:prstGeom>
          <a:noFill/>
        </p:spPr>
        <p:txBody>
          <a:bodyPr wrap="square" lIns="68573" tIns="34287" rIns="68573" bIns="34287" rtlCol="0">
            <a:spAutoFit/>
          </a:bodyPr>
          <a:lstStyle/>
          <a:p>
            <a:r>
              <a:rPr lang="en-US" altLang="zh-CN" sz="1800" b="1">
                <a:solidFill>
                  <a:schemeClr val="bg1"/>
                </a:solidFill>
                <a:latin typeface="ＭＳ Ｐゴシック" panose="020B0600070205080204" pitchFamily="50" charset="-128"/>
                <a:ea typeface="ＭＳ Ｐゴシック" panose="020B0600070205080204" pitchFamily="50" charset="-128"/>
                <a:cs typeface="+mn-ea"/>
                <a:sym typeface="+mn-lt"/>
              </a:rPr>
              <a:t>NAS </a:t>
            </a:r>
            <a:r>
              <a:rPr lang="en-US" altLang="zh-TW" sz="1800" b="1">
                <a:solidFill>
                  <a:schemeClr val="bg1"/>
                </a:solidFill>
                <a:latin typeface="ＭＳ Ｐゴシック" panose="020B0600070205080204" pitchFamily="50" charset="-128"/>
                <a:ea typeface="ＭＳ Ｐゴシック" panose="020B0600070205080204" pitchFamily="50" charset="-128"/>
                <a:cs typeface="+mn-ea"/>
                <a:sym typeface="+mn-lt"/>
              </a:rPr>
              <a:t>Model Number:</a:t>
            </a:r>
            <a:endParaRPr lang="en-US" altLang="zh-CN" sz="18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22" name="TextBox 10">
            <a:extLst>
              <a:ext uri="{FF2B5EF4-FFF2-40B4-BE49-F238E27FC236}">
                <a16:creationId xmlns:a16="http://schemas.microsoft.com/office/drawing/2014/main" id="{878646C3-FC37-0A45-8E59-BDE5EF2884C8}"/>
              </a:ext>
            </a:extLst>
          </p:cNvPr>
          <p:cNvSpPr txBox="1"/>
          <p:nvPr/>
        </p:nvSpPr>
        <p:spPr>
          <a:xfrm>
            <a:off x="653018" y="1959458"/>
            <a:ext cx="3252796" cy="684797"/>
          </a:xfrm>
          <a:prstGeom prst="rect">
            <a:avLst/>
          </a:prstGeom>
          <a:noFill/>
        </p:spPr>
        <p:txBody>
          <a:bodyPr wrap="square" lIns="68573" tIns="34287" rIns="68573" bIns="34287" rtlCol="0">
            <a:spAutoFit/>
          </a:bodyPr>
          <a:lstStyle/>
          <a:p>
            <a:pPr>
              <a:lnSpc>
                <a:spcPts val="2400"/>
              </a:lnSpc>
            </a:pPr>
            <a:r>
              <a:rPr lang="en-US" sz="3200" b="1">
                <a:latin typeface="ＭＳ Ｐゴシック" panose="020B0600070205080204" pitchFamily="50" charset="-128"/>
                <a:ea typeface="ＭＳ Ｐゴシック" panose="020B0600070205080204" pitchFamily="50" charset="-128"/>
                <a:cs typeface="+mn-ea"/>
                <a:sym typeface="+mn-lt"/>
              </a:rPr>
              <a:t>TVS-675-8</a:t>
            </a:r>
            <a:r>
              <a:rPr lang="en-US" altLang="zh-TW" sz="3200" b="1">
                <a:latin typeface="ＭＳ Ｐゴシック" panose="020B0600070205080204" pitchFamily="50" charset="-128"/>
                <a:ea typeface="ＭＳ Ｐゴシック" panose="020B0600070205080204" pitchFamily="50" charset="-128"/>
                <a:cs typeface="+mn-ea"/>
                <a:sym typeface="+mn-lt"/>
              </a:rPr>
              <a:t>G</a:t>
            </a:r>
            <a:r>
              <a:rPr lang="en-US" sz="3200" b="1">
                <a:latin typeface="ＭＳ Ｐゴシック" panose="020B0600070205080204" pitchFamily="50" charset="-128"/>
                <a:ea typeface="ＭＳ Ｐゴシック" panose="020B0600070205080204" pitchFamily="50" charset="-128"/>
                <a:cs typeface="+mn-ea"/>
                <a:sym typeface="+mn-lt"/>
              </a:rPr>
              <a:t> </a:t>
            </a:r>
          </a:p>
          <a:p>
            <a:pPr>
              <a:lnSpc>
                <a:spcPts val="2400"/>
              </a:lnSpc>
            </a:pPr>
            <a:r>
              <a:rPr lang="en-US">
                <a:latin typeface="ＭＳ Ｐゴシック" panose="020B0600070205080204" pitchFamily="50" charset="-128"/>
                <a:ea typeface="ＭＳ Ｐゴシック" panose="020B0600070205080204" pitchFamily="50" charset="-128"/>
                <a:cs typeface="+mn-ea"/>
                <a:sym typeface="+mn-lt"/>
              </a:rPr>
              <a:t>8 GB RAM (1 x 8 GB)</a:t>
            </a:r>
          </a:p>
        </p:txBody>
      </p:sp>
      <p:grpSp>
        <p:nvGrpSpPr>
          <p:cNvPr id="23" name="群組 22">
            <a:extLst>
              <a:ext uri="{FF2B5EF4-FFF2-40B4-BE49-F238E27FC236}">
                <a16:creationId xmlns:a16="http://schemas.microsoft.com/office/drawing/2014/main" id="{6F6B974F-3590-4282-BF8D-2F22AD4BD2C8}"/>
              </a:ext>
            </a:extLst>
          </p:cNvPr>
          <p:cNvGrpSpPr/>
          <p:nvPr/>
        </p:nvGrpSpPr>
        <p:grpSpPr>
          <a:xfrm>
            <a:off x="4383101" y="1279798"/>
            <a:ext cx="2966466" cy="2160525"/>
            <a:chOff x="6260091" y="1217707"/>
            <a:chExt cx="4307317" cy="4160999"/>
          </a:xfrm>
        </p:grpSpPr>
        <p:sp>
          <p:nvSpPr>
            <p:cNvPr id="25" name="矩形: 圓角 24">
              <a:extLst>
                <a:ext uri="{FF2B5EF4-FFF2-40B4-BE49-F238E27FC236}">
                  <a16:creationId xmlns:a16="http://schemas.microsoft.com/office/drawing/2014/main" id="{3DB838FA-7850-4AA1-BB40-98244A3ADF70}"/>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8" name="矩形 27">
              <a:extLst>
                <a:ext uri="{FF2B5EF4-FFF2-40B4-BE49-F238E27FC236}">
                  <a16:creationId xmlns:a16="http://schemas.microsoft.com/office/drawing/2014/main" id="{4E9E385C-6F21-441E-ADAC-932B445834DD}"/>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31" name="矩形 30">
            <a:extLst>
              <a:ext uri="{FF2B5EF4-FFF2-40B4-BE49-F238E27FC236}">
                <a16:creationId xmlns:a16="http://schemas.microsoft.com/office/drawing/2014/main" id="{76F9A531-29FC-4193-9BB2-E31D9D1E0210}"/>
              </a:ext>
            </a:extLst>
          </p:cNvPr>
          <p:cNvSpPr/>
          <p:nvPr/>
        </p:nvSpPr>
        <p:spPr>
          <a:xfrm>
            <a:off x="4432292" y="3364989"/>
            <a:ext cx="1935555" cy="337570"/>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ＭＳ Ｐゴシック" panose="020B0600070205080204" pitchFamily="50" charset="-128"/>
                <a:ea typeface="ＭＳ Ｐゴシック" panose="020B0600070205080204" pitchFamily="50" charset="-128"/>
                <a:cs typeface="+mn-ea"/>
                <a:sym typeface="+mn-lt"/>
              </a:rPr>
              <a:t>3. Install the new RAM</a:t>
            </a:r>
            <a:endParaRPr lang="zh-TW" altLang="en-US" sz="1100" b="1">
              <a:latin typeface="ＭＳ Ｐゴシック" panose="020B0600070205080204" pitchFamily="50" charset="-128"/>
              <a:ea typeface="ＭＳ Ｐゴシック" panose="020B0600070205080204" pitchFamily="50" charset="-128"/>
              <a:cs typeface="+mn-ea"/>
              <a:sym typeface="+mn-lt"/>
            </a:endParaRPr>
          </a:p>
        </p:txBody>
      </p:sp>
      <p:grpSp>
        <p:nvGrpSpPr>
          <p:cNvPr id="35" name="群組 34">
            <a:extLst>
              <a:ext uri="{FF2B5EF4-FFF2-40B4-BE49-F238E27FC236}">
                <a16:creationId xmlns:a16="http://schemas.microsoft.com/office/drawing/2014/main" id="{F3A7A3A4-2AA0-459B-B486-0152CDE49762}"/>
              </a:ext>
            </a:extLst>
          </p:cNvPr>
          <p:cNvGrpSpPr/>
          <p:nvPr/>
        </p:nvGrpSpPr>
        <p:grpSpPr>
          <a:xfrm>
            <a:off x="6691995" y="1273448"/>
            <a:ext cx="2691886" cy="2160525"/>
            <a:chOff x="6260091" y="1217707"/>
            <a:chExt cx="4307317" cy="4160999"/>
          </a:xfrm>
        </p:grpSpPr>
        <p:sp>
          <p:nvSpPr>
            <p:cNvPr id="36" name="矩形: 圓角 35">
              <a:extLst>
                <a:ext uri="{FF2B5EF4-FFF2-40B4-BE49-F238E27FC236}">
                  <a16:creationId xmlns:a16="http://schemas.microsoft.com/office/drawing/2014/main" id="{8C4C7129-4058-4C2D-9B0B-6B67C82C16B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7" name="矩形 36">
              <a:extLst>
                <a:ext uri="{FF2B5EF4-FFF2-40B4-BE49-F238E27FC236}">
                  <a16:creationId xmlns:a16="http://schemas.microsoft.com/office/drawing/2014/main" id="{2DFB8C92-DEFD-44CE-8137-8CDC51561D45}"/>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38" name="矩形 37">
            <a:extLst>
              <a:ext uri="{FF2B5EF4-FFF2-40B4-BE49-F238E27FC236}">
                <a16:creationId xmlns:a16="http://schemas.microsoft.com/office/drawing/2014/main" id="{456B2C76-5FE6-4835-8B0B-A6A51A6BEC32}"/>
              </a:ext>
            </a:extLst>
          </p:cNvPr>
          <p:cNvSpPr/>
          <p:nvPr/>
        </p:nvSpPr>
        <p:spPr>
          <a:xfrm>
            <a:off x="4433901" y="1271005"/>
            <a:ext cx="2121030" cy="337570"/>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ＭＳ Ｐゴシック" panose="020B0600070205080204" pitchFamily="50" charset="-128"/>
                <a:ea typeface="ＭＳ Ｐゴシック" panose="020B0600070205080204" pitchFamily="50" charset="-128"/>
                <a:cs typeface="+mn-ea"/>
                <a:sym typeface="+mn-lt"/>
              </a:rPr>
              <a:t>1. Remove the cover</a:t>
            </a:r>
            <a:endParaRPr lang="zh-TW" altLang="en-US" sz="1100" b="1">
              <a:latin typeface="ＭＳ Ｐゴシック" panose="020B0600070205080204" pitchFamily="50" charset="-128"/>
              <a:ea typeface="ＭＳ Ｐゴシック" panose="020B0600070205080204" pitchFamily="50" charset="-128"/>
              <a:cs typeface="+mn-ea"/>
              <a:sym typeface="+mn-lt"/>
            </a:endParaRPr>
          </a:p>
        </p:txBody>
      </p:sp>
      <p:sp>
        <p:nvSpPr>
          <p:cNvPr id="39" name="矩形 38">
            <a:extLst>
              <a:ext uri="{FF2B5EF4-FFF2-40B4-BE49-F238E27FC236}">
                <a16:creationId xmlns:a16="http://schemas.microsoft.com/office/drawing/2014/main" id="{E5A45F62-85F5-4FCF-9767-7A0C56819954}"/>
              </a:ext>
            </a:extLst>
          </p:cNvPr>
          <p:cNvSpPr/>
          <p:nvPr/>
        </p:nvSpPr>
        <p:spPr>
          <a:xfrm>
            <a:off x="6734956" y="1271005"/>
            <a:ext cx="1935555" cy="337570"/>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ＭＳ Ｐゴシック" panose="020B0600070205080204" pitchFamily="50" charset="-128"/>
                <a:ea typeface="ＭＳ Ｐゴシック" panose="020B0600070205080204" pitchFamily="50" charset="-128"/>
                <a:cs typeface="+mn-ea"/>
                <a:sym typeface="+mn-lt"/>
              </a:rPr>
              <a:t>2. Remove the old RAM (optional)</a:t>
            </a:r>
            <a:endParaRPr lang="zh-TW" altLang="en-US" sz="1100" b="1">
              <a:latin typeface="ＭＳ Ｐゴシック" panose="020B0600070205080204" pitchFamily="50" charset="-128"/>
              <a:ea typeface="ＭＳ Ｐゴシック" panose="020B0600070205080204" pitchFamily="50" charset="-128"/>
              <a:cs typeface="+mn-ea"/>
              <a:sym typeface="+mn-lt"/>
            </a:endParaRPr>
          </a:p>
        </p:txBody>
      </p:sp>
      <p:grpSp>
        <p:nvGrpSpPr>
          <p:cNvPr id="42" name="群組 41">
            <a:extLst>
              <a:ext uri="{FF2B5EF4-FFF2-40B4-BE49-F238E27FC236}">
                <a16:creationId xmlns:a16="http://schemas.microsoft.com/office/drawing/2014/main" id="{CAA8ACAF-D451-48C2-9839-B66ABDA73DD8}"/>
              </a:ext>
            </a:extLst>
          </p:cNvPr>
          <p:cNvGrpSpPr/>
          <p:nvPr/>
        </p:nvGrpSpPr>
        <p:grpSpPr>
          <a:xfrm>
            <a:off x="4335236" y="3533053"/>
            <a:ext cx="5915669" cy="1768767"/>
            <a:chOff x="6260091" y="1217707"/>
            <a:chExt cx="4307317" cy="4160999"/>
          </a:xfrm>
        </p:grpSpPr>
        <p:sp>
          <p:nvSpPr>
            <p:cNvPr id="43" name="矩形: 圓角 42">
              <a:extLst>
                <a:ext uri="{FF2B5EF4-FFF2-40B4-BE49-F238E27FC236}">
                  <a16:creationId xmlns:a16="http://schemas.microsoft.com/office/drawing/2014/main" id="{FE979581-DA6C-427B-93E0-39C38B86B67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4" name="矩形 43">
              <a:extLst>
                <a:ext uri="{FF2B5EF4-FFF2-40B4-BE49-F238E27FC236}">
                  <a16:creationId xmlns:a16="http://schemas.microsoft.com/office/drawing/2014/main" id="{AD9F036D-6DA0-4E85-BD0E-141E232B106D}"/>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pic>
        <p:nvPicPr>
          <p:cNvPr id="9" name="圖片 8">
            <a:extLst>
              <a:ext uri="{FF2B5EF4-FFF2-40B4-BE49-F238E27FC236}">
                <a16:creationId xmlns:a16="http://schemas.microsoft.com/office/drawing/2014/main" id="{38BD391D-40E7-C74F-838C-4A65DC72C0F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6906" y="1781332"/>
            <a:ext cx="2117725" cy="1391539"/>
          </a:xfrm>
          <a:prstGeom prst="rect">
            <a:avLst/>
          </a:prstGeom>
        </p:spPr>
      </p:pic>
      <p:pic>
        <p:nvPicPr>
          <p:cNvPr id="15" name="圖片 14">
            <a:extLst>
              <a:ext uri="{FF2B5EF4-FFF2-40B4-BE49-F238E27FC236}">
                <a16:creationId xmlns:a16="http://schemas.microsoft.com/office/drawing/2014/main" id="{4077C89B-9C84-8C46-9538-324C882077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41306" y="1832638"/>
            <a:ext cx="1911820" cy="1292985"/>
          </a:xfrm>
          <a:prstGeom prst="rect">
            <a:avLst/>
          </a:prstGeom>
        </p:spPr>
      </p:pic>
      <p:pic>
        <p:nvPicPr>
          <p:cNvPr id="47" name="圖片 46">
            <a:extLst>
              <a:ext uri="{FF2B5EF4-FFF2-40B4-BE49-F238E27FC236}">
                <a16:creationId xmlns:a16="http://schemas.microsoft.com/office/drawing/2014/main" id="{622EAE9C-CA0D-4A2C-9203-3EAEA88FBF1F}"/>
              </a:ext>
            </a:extLst>
          </p:cNvPr>
          <p:cNvPicPr>
            <a:picLocks noChangeAspect="1"/>
          </p:cNvPicPr>
          <p:nvPr/>
        </p:nvPicPr>
        <p:blipFill rotWithShape="1">
          <a:blip r:embed="rId5">
            <a:clrChange>
              <a:clrFrom>
                <a:srgbClr val="FFFFFF"/>
              </a:clrFrom>
              <a:clrTo>
                <a:srgbClr val="FFFFFF">
                  <a:alpha val="0"/>
                </a:srgbClr>
              </a:clrTo>
            </a:clrChange>
          </a:blip>
          <a:srcRect t="5071" b="17010"/>
          <a:stretch/>
        </p:blipFill>
        <p:spPr>
          <a:xfrm>
            <a:off x="5577519" y="3700535"/>
            <a:ext cx="2757396" cy="1441486"/>
          </a:xfrm>
          <a:prstGeom prst="rect">
            <a:avLst/>
          </a:prstGeom>
        </p:spPr>
      </p:pic>
    </p:spTree>
    <p:extLst>
      <p:ext uri="{BB962C8B-B14F-4D97-AF65-F5344CB8AC3E}">
        <p14:creationId xmlns:p14="http://schemas.microsoft.com/office/powerpoint/2010/main" val="3532388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FCD58F82-7D29-498A-BF12-B004ABB4005C}"/>
              </a:ext>
            </a:extLst>
          </p:cNvPr>
          <p:cNvSpPr/>
          <p:nvPr/>
        </p:nvSpPr>
        <p:spPr>
          <a:xfrm>
            <a:off x="5129564" y="574747"/>
            <a:ext cx="5915669" cy="505612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nvGrpSpPr>
          <p:cNvPr id="29" name="群組 28">
            <a:extLst>
              <a:ext uri="{FF2B5EF4-FFF2-40B4-BE49-F238E27FC236}">
                <a16:creationId xmlns:a16="http://schemas.microsoft.com/office/drawing/2014/main" id="{DEDBF400-2DDC-4BEF-A319-3FC8958EE4FE}"/>
              </a:ext>
            </a:extLst>
          </p:cNvPr>
          <p:cNvGrpSpPr/>
          <p:nvPr/>
        </p:nvGrpSpPr>
        <p:grpSpPr>
          <a:xfrm>
            <a:off x="3049125" y="2617107"/>
            <a:ext cx="2096348" cy="2319797"/>
            <a:chOff x="4390473" y="1208518"/>
            <a:chExt cx="2825938" cy="3305611"/>
          </a:xfrm>
        </p:grpSpPr>
        <p:sp>
          <p:nvSpPr>
            <p:cNvPr id="33" name="矩形: 圓角化對角角落 32">
              <a:extLst>
                <a:ext uri="{FF2B5EF4-FFF2-40B4-BE49-F238E27FC236}">
                  <a16:creationId xmlns:a16="http://schemas.microsoft.com/office/drawing/2014/main" id="{A597C8AE-B3B2-4B04-A2F1-E5B84702899D}"/>
                </a:ext>
              </a:extLst>
            </p:cNvPr>
            <p:cNvSpPr/>
            <p:nvPr/>
          </p:nvSpPr>
          <p:spPr>
            <a:xfrm rot="10800000">
              <a:off x="4432579" y="1268805"/>
              <a:ext cx="2743048" cy="3245324"/>
            </a:xfrm>
            <a:prstGeom prst="round2DiagRect">
              <a:avLst>
                <a:gd name="adj1" fmla="val 3291"/>
                <a:gd name="adj2" fmla="val 3608"/>
              </a:avLst>
            </a:prstGeom>
            <a:noFill/>
            <a:ln w="57150">
              <a:gradFill>
                <a:gsLst>
                  <a:gs pos="0">
                    <a:srgbClr val="007BB6"/>
                  </a:gs>
                  <a:gs pos="100000">
                    <a:srgbClr val="00469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4" name="矩形: 圓角化同側角落 33">
              <a:extLst>
                <a:ext uri="{FF2B5EF4-FFF2-40B4-BE49-F238E27FC236}">
                  <a16:creationId xmlns:a16="http://schemas.microsoft.com/office/drawing/2014/main" id="{FAFB16DF-9F6C-4840-B341-2C9BC639861A}"/>
                </a:ext>
              </a:extLst>
            </p:cNvPr>
            <p:cNvSpPr/>
            <p:nvPr/>
          </p:nvSpPr>
          <p:spPr>
            <a:xfrm>
              <a:off x="4390473" y="1208518"/>
              <a:ext cx="2825938" cy="496077"/>
            </a:xfrm>
            <a:prstGeom prst="round2SameRect">
              <a:avLst>
                <a:gd name="adj1" fmla="val 7874"/>
                <a:gd name="adj2" fmla="val 0"/>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pic>
        <p:nvPicPr>
          <p:cNvPr id="28" name="圖片 27">
            <a:extLst>
              <a:ext uri="{FF2B5EF4-FFF2-40B4-BE49-F238E27FC236}">
                <a16:creationId xmlns:a16="http://schemas.microsoft.com/office/drawing/2014/main" id="{77FD80F8-1926-E748-8CA6-5C7D05147271}"/>
              </a:ext>
            </a:extLst>
          </p:cNvPr>
          <p:cNvPicPr>
            <a:picLocks noChangeAspect="1"/>
          </p:cNvPicPr>
          <p:nvPr/>
        </p:nvPicPr>
        <p:blipFill rotWithShape="1">
          <a:blip r:embed="rId3"/>
          <a:srcRect r="36048"/>
          <a:stretch/>
        </p:blipFill>
        <p:spPr>
          <a:xfrm>
            <a:off x="4902237" y="1025669"/>
            <a:ext cx="4289884" cy="4192512"/>
          </a:xfrm>
          <a:prstGeom prst="rect">
            <a:avLst/>
          </a:prstGeom>
        </p:spPr>
      </p:pic>
      <p:grpSp>
        <p:nvGrpSpPr>
          <p:cNvPr id="30" name="群組 29">
            <a:extLst>
              <a:ext uri="{FF2B5EF4-FFF2-40B4-BE49-F238E27FC236}">
                <a16:creationId xmlns:a16="http://schemas.microsoft.com/office/drawing/2014/main" id="{43EF9E96-71C4-44E8-B159-4ED454378FDB}"/>
              </a:ext>
            </a:extLst>
          </p:cNvPr>
          <p:cNvGrpSpPr/>
          <p:nvPr/>
        </p:nvGrpSpPr>
        <p:grpSpPr>
          <a:xfrm>
            <a:off x="621931" y="2613933"/>
            <a:ext cx="2096348" cy="2319799"/>
            <a:chOff x="4390473" y="1208518"/>
            <a:chExt cx="2825938" cy="3305614"/>
          </a:xfrm>
        </p:grpSpPr>
        <p:sp>
          <p:nvSpPr>
            <p:cNvPr id="31" name="矩形: 圓角化對角角落 30">
              <a:extLst>
                <a:ext uri="{FF2B5EF4-FFF2-40B4-BE49-F238E27FC236}">
                  <a16:creationId xmlns:a16="http://schemas.microsoft.com/office/drawing/2014/main" id="{498812F1-962B-4FDE-9E08-7F72D95A4323}"/>
                </a:ext>
              </a:extLst>
            </p:cNvPr>
            <p:cNvSpPr/>
            <p:nvPr/>
          </p:nvSpPr>
          <p:spPr>
            <a:xfrm rot="10800000">
              <a:off x="4432579" y="1268807"/>
              <a:ext cx="2743049" cy="3245325"/>
            </a:xfrm>
            <a:prstGeom prst="round2DiagRect">
              <a:avLst>
                <a:gd name="adj1" fmla="val 0"/>
                <a:gd name="adj2" fmla="val 3608"/>
              </a:avLst>
            </a:prstGeom>
            <a:noFill/>
            <a:ln w="57150">
              <a:gradFill>
                <a:gsLst>
                  <a:gs pos="0">
                    <a:srgbClr val="007BB6"/>
                  </a:gs>
                  <a:gs pos="100000">
                    <a:srgbClr val="00469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2" name="矩形: 圓角化同側角落 31">
              <a:extLst>
                <a:ext uri="{FF2B5EF4-FFF2-40B4-BE49-F238E27FC236}">
                  <a16:creationId xmlns:a16="http://schemas.microsoft.com/office/drawing/2014/main" id="{2E68E09D-F161-4A3A-A03F-C3757FB49B59}"/>
                </a:ext>
              </a:extLst>
            </p:cNvPr>
            <p:cNvSpPr/>
            <p:nvPr/>
          </p:nvSpPr>
          <p:spPr>
            <a:xfrm>
              <a:off x="4390473" y="1208518"/>
              <a:ext cx="2825938" cy="496077"/>
            </a:xfrm>
            <a:prstGeom prst="round2SameRect">
              <a:avLst>
                <a:gd name="adj1" fmla="val 7874"/>
                <a:gd name="adj2" fmla="val 0"/>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sp>
        <p:nvSpPr>
          <p:cNvPr id="68" name="矩形 67">
            <a:extLst>
              <a:ext uri="{FF2B5EF4-FFF2-40B4-BE49-F238E27FC236}">
                <a16:creationId xmlns:a16="http://schemas.microsoft.com/office/drawing/2014/main" id="{2B49CF6D-5DB3-4E27-9FD1-62C04EACD438}"/>
              </a:ext>
            </a:extLst>
          </p:cNvPr>
          <p:cNvSpPr/>
          <p:nvPr/>
        </p:nvSpPr>
        <p:spPr>
          <a:xfrm>
            <a:off x="3518420" y="2633607"/>
            <a:ext cx="1181734" cy="307777"/>
          </a:xfrm>
          <a:prstGeom prst="rect">
            <a:avLst/>
          </a:prstGeom>
        </p:spPr>
        <p:txBody>
          <a:bodyPr wrap="none">
            <a:spAutoFit/>
          </a:bodyPr>
          <a:lstStyle/>
          <a:p>
            <a:pPr algn="ctr" fontAlgn="base"/>
            <a:r>
              <a:rPr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同じケーブル</a:t>
            </a:r>
            <a:endParaRPr lang="zh-TW" altLang="en-US"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1" y="88310"/>
            <a:ext cx="9143999" cy="816119"/>
          </a:xfrm>
        </p:spPr>
        <p:txBody>
          <a:bodyPr>
            <a:noAutofit/>
          </a:bodyPr>
          <a:lstStyle/>
          <a:p>
            <a:r>
              <a:rPr lang="ja-JP" altLang="en-US" sz="2800" b="0" dirty="0">
                <a:latin typeface="ＭＳ Ｐゴシック" panose="020B0600070205080204" pitchFamily="50" charset="-128"/>
                <a:ea typeface="ＭＳ Ｐゴシック" panose="020B0600070205080204" pitchFamily="50" charset="-128"/>
                <a:cs typeface="+mn-ea"/>
                <a:sym typeface="+mn-lt"/>
              </a:rPr>
              <a:t>最大</a:t>
            </a:r>
            <a:r>
              <a:rPr lang="en-US" altLang="ja-JP" sz="2800" b="0" dirty="0">
                <a:latin typeface="ＭＳ Ｐゴシック" panose="020B0600070205080204" pitchFamily="50" charset="-128"/>
                <a:ea typeface="ＭＳ Ｐゴシック" panose="020B0600070205080204" pitchFamily="50" charset="-128"/>
                <a:cs typeface="+mn-ea"/>
                <a:sym typeface="+mn-lt"/>
              </a:rPr>
              <a:t>5Gbps</a:t>
            </a:r>
            <a:r>
              <a:rPr lang="ja-JP" altLang="en-US" sz="2800" b="0" dirty="0">
                <a:latin typeface="ＭＳ Ｐゴシック" panose="020B0600070205080204" pitchFamily="50" charset="-128"/>
                <a:ea typeface="ＭＳ Ｐゴシック" panose="020B0600070205080204" pitchFamily="50" charset="-128"/>
                <a:cs typeface="+mn-ea"/>
                <a:sym typeface="+mn-lt"/>
              </a:rPr>
              <a:t>の合計帯域幅のリンクアグリゲーション</a:t>
            </a:r>
            <a:r>
              <a:rPr lang="ja-JP" altLang="en-US" sz="2800" b="0" dirty="0" smtClean="0">
                <a:latin typeface="ＭＳ Ｐゴシック" panose="020B0600070205080204" pitchFamily="50" charset="-128"/>
                <a:ea typeface="ＭＳ Ｐゴシック" panose="020B0600070205080204" pitchFamily="50" charset="-128"/>
                <a:cs typeface="+mn-ea"/>
                <a:sym typeface="+mn-lt"/>
              </a:rPr>
              <a:t>を</a:t>
            </a:r>
            <a:r>
              <a:rPr lang="en-US" altLang="ja-JP" sz="2800" b="0" dirty="0" smtClean="0">
                <a:latin typeface="ＭＳ Ｐゴシック" panose="020B0600070205080204" pitchFamily="50" charset="-128"/>
                <a:ea typeface="ＭＳ Ｐゴシック" panose="020B0600070205080204" pitchFamily="50" charset="-128"/>
                <a:cs typeface="+mn-ea"/>
                <a:sym typeface="+mn-lt"/>
              </a:rPr>
              <a:t/>
            </a:r>
            <a:br>
              <a:rPr lang="en-US" altLang="ja-JP" sz="2800" b="0" dirty="0" smtClean="0">
                <a:latin typeface="ＭＳ Ｐゴシック" panose="020B0600070205080204" pitchFamily="50" charset="-128"/>
                <a:ea typeface="ＭＳ Ｐゴシック" panose="020B0600070205080204" pitchFamily="50" charset="-128"/>
                <a:cs typeface="+mn-ea"/>
                <a:sym typeface="+mn-lt"/>
              </a:rPr>
            </a:br>
            <a:r>
              <a:rPr lang="ja-JP" altLang="en-US" sz="2800" b="0" dirty="0" smtClean="0">
                <a:latin typeface="ＭＳ Ｐゴシック" panose="020B0600070205080204" pitchFamily="50" charset="-128"/>
                <a:ea typeface="ＭＳ Ｐゴシック" panose="020B0600070205080204" pitchFamily="50" charset="-128"/>
                <a:cs typeface="+mn-ea"/>
                <a:sym typeface="+mn-lt"/>
              </a:rPr>
              <a:t>サ</a:t>
            </a:r>
            <a:r>
              <a:rPr lang="ja-JP" altLang="en-US" sz="2800" b="0" dirty="0">
                <a:latin typeface="ＭＳ Ｐゴシック" panose="020B0600070205080204" pitchFamily="50" charset="-128"/>
                <a:ea typeface="ＭＳ Ｐゴシック" panose="020B0600070205080204" pitchFamily="50" charset="-128"/>
                <a:cs typeface="+mn-ea"/>
                <a:sym typeface="+mn-lt"/>
              </a:rPr>
              <a:t>ポートする</a:t>
            </a:r>
            <a:r>
              <a:rPr lang="en-US" altLang="ja-JP" sz="2800" b="0" dirty="0">
                <a:latin typeface="ＭＳ Ｐゴシック" panose="020B0600070205080204" pitchFamily="50" charset="-128"/>
                <a:ea typeface="ＭＳ Ｐゴシック" panose="020B0600070205080204" pitchFamily="50" charset="-128"/>
                <a:cs typeface="+mn-ea"/>
                <a:sym typeface="+mn-lt"/>
              </a:rPr>
              <a:t>2x 2.5 </a:t>
            </a:r>
            <a:r>
              <a:rPr lang="en-US" altLang="ja-JP" sz="2800" b="0" dirty="0" err="1">
                <a:latin typeface="ＭＳ Ｐゴシック" panose="020B0600070205080204" pitchFamily="50" charset="-128"/>
                <a:ea typeface="ＭＳ Ｐゴシック" panose="020B0600070205080204" pitchFamily="50" charset="-128"/>
                <a:cs typeface="+mn-ea"/>
                <a:sym typeface="+mn-lt"/>
              </a:rPr>
              <a:t>GbE</a:t>
            </a:r>
            <a:r>
              <a:rPr lang="en-US" altLang="ja-JP" sz="2800" b="0" dirty="0">
                <a:latin typeface="ＭＳ Ｐゴシック" panose="020B0600070205080204" pitchFamily="50" charset="-128"/>
                <a:ea typeface="ＭＳ Ｐゴシック" panose="020B0600070205080204" pitchFamily="50" charset="-128"/>
                <a:cs typeface="+mn-ea"/>
                <a:sym typeface="+mn-lt"/>
              </a:rPr>
              <a:t> LAN</a:t>
            </a:r>
            <a:r>
              <a:rPr lang="ja-JP" altLang="en-US" sz="2800" b="0" dirty="0">
                <a:latin typeface="ＭＳ Ｐゴシック" panose="020B0600070205080204" pitchFamily="50" charset="-128"/>
                <a:ea typeface="ＭＳ Ｐゴシック" panose="020B0600070205080204" pitchFamily="50" charset="-128"/>
                <a:cs typeface="+mn-ea"/>
                <a:sym typeface="+mn-lt"/>
              </a:rPr>
              <a:t>ポート</a:t>
            </a:r>
          </a:p>
        </p:txBody>
      </p:sp>
      <p:sp>
        <p:nvSpPr>
          <p:cNvPr id="2" name="文字版面配置區 1">
            <a:extLst>
              <a:ext uri="{FF2B5EF4-FFF2-40B4-BE49-F238E27FC236}">
                <a16:creationId xmlns:a16="http://schemas.microsoft.com/office/drawing/2014/main" id="{96478F1E-F397-6E48-94D8-1FDC129BFE1E}"/>
              </a:ext>
            </a:extLst>
          </p:cNvPr>
          <p:cNvSpPr>
            <a:spLocks noGrp="1"/>
          </p:cNvSpPr>
          <p:nvPr>
            <p:ph type="body" idx="4294967295"/>
          </p:nvPr>
        </p:nvSpPr>
        <p:spPr>
          <a:xfrm>
            <a:off x="1457211" y="2150860"/>
            <a:ext cx="1835150" cy="365125"/>
          </a:xfrm>
        </p:spPr>
        <p:txBody>
          <a:bodyPr>
            <a:noAutofit/>
          </a:bodyPr>
          <a:lstStyle/>
          <a:p>
            <a:pPr marL="0" indent="0">
              <a:buNone/>
            </a:pPr>
            <a:r>
              <a:rPr kumimoji="1" lang="en-US" altLang="zh-CN" sz="1600" b="1" dirty="0">
                <a:solidFill>
                  <a:srgbClr val="1B305E"/>
                </a:solidFill>
                <a:latin typeface="ＭＳ Ｐゴシック" panose="020B0600070205080204" pitchFamily="50" charset="-128"/>
                <a:ea typeface="ＭＳ Ｐゴシック" panose="020B0600070205080204" pitchFamily="50" charset="-128"/>
                <a:cs typeface="+mn-ea"/>
                <a:sym typeface="+mn-lt"/>
              </a:rPr>
              <a:t>2.5GbE </a:t>
            </a:r>
            <a:r>
              <a:rPr kumimoji="1" lang="ja-JP" altLang="en-US" sz="1600" b="1" dirty="0">
                <a:solidFill>
                  <a:srgbClr val="1B305E"/>
                </a:solidFill>
                <a:latin typeface="ＭＳ Ｐゴシック" panose="020B0600070205080204" pitchFamily="50" charset="-128"/>
                <a:ea typeface="ＭＳ Ｐゴシック" panose="020B0600070205080204" pitchFamily="50" charset="-128"/>
                <a:cs typeface="+mn-ea"/>
                <a:sym typeface="+mn-lt"/>
              </a:rPr>
              <a:t>利点</a:t>
            </a:r>
            <a:endParaRPr kumimoji="1" lang="en-US" altLang="zh-CN" sz="1600" b="1" dirty="0">
              <a:solidFill>
                <a:srgbClr val="1B305E"/>
              </a:solidFill>
              <a:latin typeface="ＭＳ Ｐゴシック" panose="020B0600070205080204" pitchFamily="50" charset="-128"/>
              <a:ea typeface="ＭＳ Ｐゴシック" panose="020B0600070205080204" pitchFamily="50" charset="-128"/>
              <a:cs typeface="+mn-ea"/>
              <a:sym typeface="+mn-lt"/>
            </a:endParaRPr>
          </a:p>
        </p:txBody>
      </p:sp>
      <p:sp>
        <p:nvSpPr>
          <p:cNvPr id="36" name="矩形 35">
            <a:extLst>
              <a:ext uri="{FF2B5EF4-FFF2-40B4-BE49-F238E27FC236}">
                <a16:creationId xmlns:a16="http://schemas.microsoft.com/office/drawing/2014/main" id="{6A018C17-0561-2A49-82D3-4BBD82BEDFDB}"/>
              </a:ext>
            </a:extLst>
          </p:cNvPr>
          <p:cNvSpPr/>
          <p:nvPr/>
        </p:nvSpPr>
        <p:spPr>
          <a:xfrm>
            <a:off x="1186673" y="1268652"/>
            <a:ext cx="4289883" cy="523220"/>
          </a:xfrm>
          <a:prstGeom prst="rect">
            <a:avLst/>
          </a:prstGeom>
        </p:spPr>
        <p:txBody>
          <a:bodyPr wrap="square">
            <a:spAutoFit/>
          </a:bodyPr>
          <a:lstStyle/>
          <a:p>
            <a:r>
              <a:rPr kumimoji="1" lang="en-US" altLang="ja-JP" dirty="0">
                <a:solidFill>
                  <a:schemeClr val="tx1"/>
                </a:solidFill>
                <a:latin typeface="ＭＳ Ｐゴシック" panose="020B0600070205080204" pitchFamily="50" charset="-128"/>
                <a:ea typeface="ＭＳ Ｐゴシック" panose="020B0600070205080204" pitchFamily="50" charset="-128"/>
                <a:cs typeface="+mn-ea"/>
                <a:sym typeface="+mn-lt"/>
              </a:rPr>
              <a:t>2.5GbE</a:t>
            </a:r>
            <a:r>
              <a:rPr kumimoji="1" lang="ja-JP" altLang="en-US" dirty="0">
                <a:solidFill>
                  <a:schemeClr val="tx1"/>
                </a:solidFill>
                <a:latin typeface="ＭＳ Ｐゴシック" panose="020B0600070205080204" pitchFamily="50" charset="-128"/>
                <a:ea typeface="ＭＳ Ｐゴシック" panose="020B0600070205080204" pitchFamily="50" charset="-128"/>
                <a:cs typeface="+mn-ea"/>
                <a:sym typeface="+mn-lt"/>
              </a:rPr>
              <a:t>対応のマザーボード、</a:t>
            </a:r>
            <a:r>
              <a:rPr kumimoji="1" lang="en-US" altLang="ja-JP" dirty="0">
                <a:solidFill>
                  <a:schemeClr val="tx1"/>
                </a:solidFill>
                <a:latin typeface="ＭＳ Ｐゴシック" panose="020B0600070205080204" pitchFamily="50" charset="-128"/>
                <a:ea typeface="ＭＳ Ｐゴシック" panose="020B0600070205080204" pitchFamily="50" charset="-128"/>
                <a:cs typeface="+mn-ea"/>
                <a:sym typeface="+mn-lt"/>
              </a:rPr>
              <a:t>Wi-Fi 6 AP</a:t>
            </a:r>
            <a:r>
              <a:rPr kumimoji="1" lang="ja-JP" altLang="en-US" dirty="0">
                <a:solidFill>
                  <a:schemeClr val="tx1"/>
                </a:solidFill>
                <a:latin typeface="ＭＳ Ｐゴシック" panose="020B0600070205080204" pitchFamily="50" charset="-128"/>
                <a:ea typeface="ＭＳ Ｐゴシック" panose="020B0600070205080204" pitchFamily="50" charset="-128"/>
                <a:cs typeface="+mn-ea"/>
                <a:sym typeface="+mn-lt"/>
              </a:rPr>
              <a:t>、スイッチ、</a:t>
            </a:r>
            <a:r>
              <a:rPr kumimoji="1" lang="en-US" altLang="ja-JP" dirty="0">
                <a:solidFill>
                  <a:schemeClr val="tx1"/>
                </a:solidFill>
                <a:latin typeface="ＭＳ Ｐゴシック" panose="020B0600070205080204" pitchFamily="50" charset="-128"/>
                <a:ea typeface="ＭＳ Ｐゴシック" panose="020B0600070205080204" pitchFamily="50" charset="-128"/>
                <a:cs typeface="+mn-ea"/>
                <a:sym typeface="+mn-lt"/>
              </a:rPr>
              <a:t>LAN</a:t>
            </a:r>
            <a:r>
              <a:rPr kumimoji="1" lang="ja-JP" altLang="en-US" dirty="0">
                <a:solidFill>
                  <a:schemeClr val="tx1"/>
                </a:solidFill>
                <a:latin typeface="ＭＳ Ｐゴシック" panose="020B0600070205080204" pitchFamily="50" charset="-128"/>
                <a:ea typeface="ＭＳ Ｐゴシック" panose="020B0600070205080204" pitchFamily="50" charset="-128"/>
                <a:cs typeface="+mn-ea"/>
                <a:sym typeface="+mn-lt"/>
              </a:rPr>
              <a:t>カードが人気を集めています</a:t>
            </a:r>
          </a:p>
        </p:txBody>
      </p:sp>
      <p:pic>
        <p:nvPicPr>
          <p:cNvPr id="17" name="圖形 16">
            <a:extLst>
              <a:ext uri="{FF2B5EF4-FFF2-40B4-BE49-F238E27FC236}">
                <a16:creationId xmlns:a16="http://schemas.microsoft.com/office/drawing/2014/main" id="{597EEF34-6D15-47C9-98AF-54E62CD3004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81834" y="1284364"/>
            <a:ext cx="604838" cy="581025"/>
          </a:xfrm>
          <a:prstGeom prst="rect">
            <a:avLst/>
          </a:prstGeom>
        </p:spPr>
      </p:pic>
      <p:sp>
        <p:nvSpPr>
          <p:cNvPr id="6" name="矩形 5">
            <a:extLst>
              <a:ext uri="{FF2B5EF4-FFF2-40B4-BE49-F238E27FC236}">
                <a16:creationId xmlns:a16="http://schemas.microsoft.com/office/drawing/2014/main" id="{B709A1E7-81E2-E141-B01A-5B647ABDED46}"/>
              </a:ext>
            </a:extLst>
          </p:cNvPr>
          <p:cNvSpPr/>
          <p:nvPr/>
        </p:nvSpPr>
        <p:spPr>
          <a:xfrm>
            <a:off x="1043539" y="2642837"/>
            <a:ext cx="1151277" cy="307777"/>
          </a:xfrm>
          <a:prstGeom prst="rect">
            <a:avLst/>
          </a:prstGeom>
        </p:spPr>
        <p:txBody>
          <a:bodyPr wrap="none">
            <a:spAutoFit/>
          </a:bodyPr>
          <a:lstStyle/>
          <a:p>
            <a:pPr algn="ctr" fontAlgn="base"/>
            <a:r>
              <a:rPr lang="en-US" altLang="zh-TW"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2.5</a:t>
            </a:r>
            <a:r>
              <a:rPr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倍の速度</a:t>
            </a:r>
            <a:endParaRPr lang="zh-TW" altLang="en-US"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2052" name="Picture 4">
            <a:extLst>
              <a:ext uri="{FF2B5EF4-FFF2-40B4-BE49-F238E27FC236}">
                <a16:creationId xmlns:a16="http://schemas.microsoft.com/office/drawing/2014/main" id="{376E402D-B989-E643-97EC-DC97B40177C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33292" y="3016031"/>
            <a:ext cx="925038" cy="1041524"/>
          </a:xfrm>
          <a:prstGeom prst="rect">
            <a:avLst/>
          </a:prstGeom>
          <a:noFill/>
          <a:extLst>
            <a:ext uri="{909E8E84-426E-40DD-AFC4-6F175D3DCCD1}">
              <a14:hiddenFill xmlns:a14="http://schemas.microsoft.com/office/drawing/2010/main">
                <a:solidFill>
                  <a:srgbClr val="FFFFFF"/>
                </a:solidFill>
              </a14:hiddenFill>
            </a:ext>
          </a:extLst>
        </p:spPr>
      </p:pic>
      <p:sp>
        <p:nvSpPr>
          <p:cNvPr id="64" name="文字方塊 63">
            <a:extLst>
              <a:ext uri="{FF2B5EF4-FFF2-40B4-BE49-F238E27FC236}">
                <a16:creationId xmlns:a16="http://schemas.microsoft.com/office/drawing/2014/main" id="{7B8ECA37-6641-4D79-B5EE-8FBB45B82202}"/>
              </a:ext>
            </a:extLst>
          </p:cNvPr>
          <p:cNvSpPr txBox="1"/>
          <p:nvPr/>
        </p:nvSpPr>
        <p:spPr>
          <a:xfrm>
            <a:off x="611468" y="4318066"/>
            <a:ext cx="2133596" cy="498598"/>
          </a:xfrm>
          <a:prstGeom prst="rect">
            <a:avLst/>
          </a:prstGeom>
          <a:noFill/>
        </p:spPr>
        <p:txBody>
          <a:bodyPr wrap="square">
            <a:spAutoFit/>
          </a:bodyPr>
          <a:lstStyle/>
          <a:p>
            <a:pPr lvl="0" algn="ctr">
              <a:spcBef>
                <a:spcPct val="20000"/>
              </a:spcBef>
              <a:buClrTx/>
              <a:defRPr/>
            </a:pPr>
            <a:r>
              <a:rPr kumimoji="1" lang="en-US" altLang="zh-CN"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1GbE to 2.5GbE</a:t>
            </a:r>
          </a:p>
          <a:p>
            <a:pPr lvl="0" algn="ctr">
              <a:spcBef>
                <a:spcPct val="20000"/>
              </a:spcBef>
              <a:buClrTx/>
              <a:defRPr/>
            </a:pPr>
            <a:r>
              <a:rPr kumimoji="1" lang="ja-JP" altLang="en-US" sz="1200" kern="1200" dirty="0" smtClean="0">
                <a:solidFill>
                  <a:prstClr val="black"/>
                </a:solidFill>
                <a:latin typeface="ＭＳ Ｐゴシック" panose="020B0600070205080204" pitchFamily="50" charset="-128"/>
                <a:ea typeface="ＭＳ Ｐゴシック" panose="020B0600070205080204" pitchFamily="50" charset="-128"/>
                <a:cs typeface="+mn-ea"/>
                <a:sym typeface="+mn-lt"/>
              </a:rPr>
              <a:t>パフォーマンスの大幅改善</a:t>
            </a:r>
            <a:endParaRPr kumimoji="1" lang="en-US" altLang="zh-CN" sz="1200" kern="1200" dirty="0">
              <a:solidFill>
                <a:prstClr val="black"/>
              </a:solidFill>
              <a:latin typeface="ＭＳ Ｐゴシック" panose="020B0600070205080204" pitchFamily="50" charset="-128"/>
              <a:ea typeface="ＭＳ Ｐゴシック" panose="020B0600070205080204" pitchFamily="50" charset="-128"/>
              <a:cs typeface="+mn-ea"/>
              <a:sym typeface="+mn-lt"/>
            </a:endParaRPr>
          </a:p>
        </p:txBody>
      </p:sp>
      <p:sp>
        <p:nvSpPr>
          <p:cNvPr id="70" name="文字方塊 69">
            <a:extLst>
              <a:ext uri="{FF2B5EF4-FFF2-40B4-BE49-F238E27FC236}">
                <a16:creationId xmlns:a16="http://schemas.microsoft.com/office/drawing/2014/main" id="{43975718-0BA7-498E-8098-D2D8B9F9E2D3}"/>
              </a:ext>
            </a:extLst>
          </p:cNvPr>
          <p:cNvSpPr txBox="1"/>
          <p:nvPr/>
        </p:nvSpPr>
        <p:spPr>
          <a:xfrm>
            <a:off x="3188873" y="4225733"/>
            <a:ext cx="1795894" cy="683264"/>
          </a:xfrm>
          <a:prstGeom prst="rect">
            <a:avLst/>
          </a:prstGeom>
          <a:noFill/>
        </p:spPr>
        <p:txBody>
          <a:bodyPr wrap="square">
            <a:spAutoFit/>
          </a:bodyPr>
          <a:lstStyle/>
          <a:p>
            <a:pPr lvl="0" algn="ctr">
              <a:spcBef>
                <a:spcPct val="20000"/>
              </a:spcBef>
              <a:buClrTx/>
              <a:defRPr/>
            </a:pPr>
            <a:r>
              <a:rPr kumimoji="1" lang="ja-JP" altLang="en-US"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同じ</a:t>
            </a:r>
            <a:r>
              <a:rPr kumimoji="1" lang="en-US" altLang="zh-TW"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Cat.5e / Cat.6 / </a:t>
            </a:r>
            <a:r>
              <a:rPr kumimoji="1" lang="en-US" altLang="zh-TW" sz="1200" b="1" kern="1200" dirty="0" smtClean="0">
                <a:solidFill>
                  <a:prstClr val="black"/>
                </a:solidFill>
                <a:latin typeface="ＭＳ Ｐゴシック" panose="020B0600070205080204" pitchFamily="50" charset="-128"/>
                <a:ea typeface="ＭＳ Ｐゴシック" panose="020B0600070205080204" pitchFamily="50" charset="-128"/>
                <a:cs typeface="+mn-ea"/>
                <a:sym typeface="+mn-lt"/>
              </a:rPr>
              <a:t>Cat</a:t>
            </a:r>
            <a:r>
              <a:rPr kumimoji="1" lang="ja-JP" altLang="en-US" sz="1200" b="1" kern="1200" dirty="0" smtClean="0">
                <a:solidFill>
                  <a:prstClr val="black"/>
                </a:solidFill>
                <a:latin typeface="ＭＳ Ｐゴシック" panose="020B0600070205080204" pitchFamily="50" charset="-128"/>
                <a:ea typeface="ＭＳ Ｐゴシック" panose="020B0600070205080204" pitchFamily="50" charset="-128"/>
                <a:cs typeface="+mn-ea"/>
                <a:sym typeface="+mn-lt"/>
              </a:rPr>
              <a:t> </a:t>
            </a:r>
            <a:r>
              <a:rPr kumimoji="1" lang="en-US" altLang="ja-JP"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6</a:t>
            </a:r>
            <a:r>
              <a:rPr kumimoji="1" lang="en-US" altLang="zh-TW"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A</a:t>
            </a:r>
          </a:p>
          <a:p>
            <a:pPr lvl="0" algn="ctr">
              <a:spcBef>
                <a:spcPct val="20000"/>
              </a:spcBef>
              <a:buClrTx/>
              <a:defRPr/>
            </a:pPr>
            <a:r>
              <a:rPr kumimoji="1" lang="en-US" altLang="zh-TW"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LAN</a:t>
            </a:r>
            <a:r>
              <a:rPr kumimoji="1" lang="ja-JP" altLang="en-US"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ケーブ</a:t>
            </a:r>
            <a:r>
              <a:rPr kumimoji="1" lang="ja-JP" altLang="en-US" sz="1200" b="1" kern="1200" dirty="0" smtClean="0">
                <a:solidFill>
                  <a:prstClr val="black"/>
                </a:solidFill>
                <a:latin typeface="ＭＳ Ｐゴシック" panose="020B0600070205080204" pitchFamily="50" charset="-128"/>
                <a:ea typeface="ＭＳ Ｐゴシック" panose="020B0600070205080204" pitchFamily="50" charset="-128"/>
                <a:cs typeface="+mn-ea"/>
                <a:sym typeface="+mn-lt"/>
              </a:rPr>
              <a:t>ルを</a:t>
            </a:r>
            <a:r>
              <a:rPr kumimoji="1" lang="ja-JP" altLang="en-US"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使用</a:t>
            </a:r>
          </a:p>
        </p:txBody>
      </p:sp>
      <p:pic>
        <p:nvPicPr>
          <p:cNvPr id="21" name="圖形 20">
            <a:extLst>
              <a:ext uri="{FF2B5EF4-FFF2-40B4-BE49-F238E27FC236}">
                <a16:creationId xmlns:a16="http://schemas.microsoft.com/office/drawing/2014/main" id="{86DE33A6-4C02-44BE-BBEB-E67B34083D75}"/>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rcRect r="30784"/>
          <a:stretch/>
        </p:blipFill>
        <p:spPr>
          <a:xfrm flipH="1">
            <a:off x="3272041" y="1858056"/>
            <a:ext cx="795458" cy="628650"/>
          </a:xfrm>
          <a:prstGeom prst="rect">
            <a:avLst/>
          </a:prstGeom>
        </p:spPr>
      </p:pic>
      <p:sp>
        <p:nvSpPr>
          <p:cNvPr id="5" name="矩形 4">
            <a:extLst>
              <a:ext uri="{FF2B5EF4-FFF2-40B4-BE49-F238E27FC236}">
                <a16:creationId xmlns:a16="http://schemas.microsoft.com/office/drawing/2014/main" id="{D85567D0-BF4E-0C4C-8607-CAD7F3F3D3D8}"/>
              </a:ext>
            </a:extLst>
          </p:cNvPr>
          <p:cNvSpPr/>
          <p:nvPr/>
        </p:nvSpPr>
        <p:spPr>
          <a:xfrm rot="16200000">
            <a:off x="7286069" y="4150651"/>
            <a:ext cx="708225" cy="850257"/>
          </a:xfrm>
          <a:prstGeom prst="rect">
            <a:avLst/>
          </a:prstGeom>
          <a:noFill/>
          <a:ln w="2540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ＭＳ Ｐゴシック" panose="020B0600070205080204" pitchFamily="50" charset="-128"/>
              <a:ea typeface="ＭＳ Ｐゴシック" panose="020B0600070205080204" pitchFamily="50" charset="-128"/>
              <a:cs typeface="+mn-ea"/>
              <a:sym typeface="+mn-lt"/>
            </a:endParaRPr>
          </a:p>
        </p:txBody>
      </p:sp>
      <p:sp>
        <p:nvSpPr>
          <p:cNvPr id="16" name="矩形: 剪去對角角落 15">
            <a:extLst>
              <a:ext uri="{FF2B5EF4-FFF2-40B4-BE49-F238E27FC236}">
                <a16:creationId xmlns:a16="http://schemas.microsoft.com/office/drawing/2014/main" id="{7433CFFA-F210-4541-A935-58919157D5CC}"/>
              </a:ext>
            </a:extLst>
          </p:cNvPr>
          <p:cNvSpPr/>
          <p:nvPr/>
        </p:nvSpPr>
        <p:spPr>
          <a:xfrm rot="10800000" flipH="1">
            <a:off x="6936498" y="2988893"/>
            <a:ext cx="2084607" cy="627866"/>
          </a:xfrm>
          <a:prstGeom prst="snip2DiagRect">
            <a:avLst>
              <a:gd name="adj1" fmla="val 0"/>
              <a:gd name="adj2" fmla="val 18523"/>
            </a:avLst>
          </a:prstGeom>
          <a:solidFill>
            <a:srgbClr val="EE6D2B"/>
          </a:solidFill>
          <a:ln w="19050">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0" name="矩形 19">
            <a:extLst>
              <a:ext uri="{FF2B5EF4-FFF2-40B4-BE49-F238E27FC236}">
                <a16:creationId xmlns:a16="http://schemas.microsoft.com/office/drawing/2014/main" id="{8F4B01EB-58FD-45A9-830D-DFDA7F98A3D4}"/>
              </a:ext>
            </a:extLst>
          </p:cNvPr>
          <p:cNvSpPr/>
          <p:nvPr/>
        </p:nvSpPr>
        <p:spPr>
          <a:xfrm>
            <a:off x="6987176" y="3012191"/>
            <a:ext cx="2035342" cy="523220"/>
          </a:xfrm>
          <a:prstGeom prst="rect">
            <a:avLst/>
          </a:prstGeom>
        </p:spPr>
        <p:txBody>
          <a:bodyPr wrap="square">
            <a:spAutoFit/>
          </a:bodyPr>
          <a:lstStyle/>
          <a:p>
            <a:pPr lvl="0"/>
            <a:r>
              <a:rPr kumimoji="1" lang="en-US" altLang="zh-TW" b="1" dirty="0">
                <a:solidFill>
                  <a:schemeClr val="bg1"/>
                </a:solidFill>
                <a:latin typeface="ＭＳ Ｐゴシック" panose="020B0600070205080204" pitchFamily="50" charset="-128"/>
                <a:ea typeface="ＭＳ Ｐゴシック" panose="020B0600070205080204" pitchFamily="50" charset="-128"/>
                <a:cs typeface="+mn-ea"/>
                <a:sym typeface="+mn-lt"/>
              </a:rPr>
              <a:t>2 x 2.5GbE </a:t>
            </a:r>
            <a:r>
              <a:rPr kumimoji="1" lang="en-US" altLang="zh-TW"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LAN</a:t>
            </a:r>
            <a:r>
              <a:rPr kumimoji="1"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ポート</a:t>
            </a:r>
            <a:endParaRPr kumimoji="1" lang="en-US" altLang="ja-JP" b="1" dirty="0" smtClean="0">
              <a:solidFill>
                <a:schemeClr val="bg1"/>
              </a:solidFill>
              <a:latin typeface="ＭＳ Ｐゴシック" panose="020B0600070205080204" pitchFamily="50" charset="-128"/>
              <a:ea typeface="ＭＳ Ｐゴシック" panose="020B0600070205080204" pitchFamily="50" charset="-128"/>
              <a:cs typeface="+mn-ea"/>
              <a:sym typeface="+mn-lt"/>
            </a:endParaRPr>
          </a:p>
          <a:p>
            <a:pPr lvl="0"/>
            <a:r>
              <a:rPr kumimoji="1" lang="en-US" altLang="zh-TW"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(1GbE/100M</a:t>
            </a:r>
            <a:r>
              <a:rPr kumimoji="1"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もサポート</a:t>
            </a:r>
            <a:r>
              <a:rPr kumimoji="1" lang="en-US" altLang="zh-TW"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a:t>
            </a:r>
            <a:endParaRPr kumimoji="1" lang="en-US" altLang="zh-TW"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7" name="Google Shape;2763;p30">
            <a:extLst>
              <a:ext uri="{FF2B5EF4-FFF2-40B4-BE49-F238E27FC236}">
                <a16:creationId xmlns:a16="http://schemas.microsoft.com/office/drawing/2014/main" id="{B93E9B21-1D40-488A-80A9-56B14B3C239C}"/>
              </a:ext>
            </a:extLst>
          </p:cNvPr>
          <p:cNvSpPr/>
          <p:nvPr/>
        </p:nvSpPr>
        <p:spPr>
          <a:xfrm rot="10800000">
            <a:off x="7158016" y="3640058"/>
            <a:ext cx="546297" cy="577607"/>
          </a:xfrm>
          <a:prstGeom prst="downArrow">
            <a:avLst>
              <a:gd name="adj1" fmla="val 50000"/>
              <a:gd name="adj2" fmla="val 50000"/>
            </a:avLst>
          </a:prstGeom>
          <a:gradFill>
            <a:gsLst>
              <a:gs pos="0">
                <a:srgbClr val="EE6D2B">
                  <a:alpha val="29000"/>
                </a:srgbClr>
              </a:gs>
              <a:gs pos="100000">
                <a:srgbClr val="EE6D2B"/>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pic>
        <p:nvPicPr>
          <p:cNvPr id="4" name="圖片 3">
            <a:extLst>
              <a:ext uri="{FF2B5EF4-FFF2-40B4-BE49-F238E27FC236}">
                <a16:creationId xmlns:a16="http://schemas.microsoft.com/office/drawing/2014/main" id="{07EF0EB5-3053-BF49-8E9E-27E129FE4055}"/>
              </a:ext>
            </a:extLst>
          </p:cNvPr>
          <p:cNvPicPr>
            <a:picLocks noChangeAspect="1"/>
          </p:cNvPicPr>
          <p:nvPr/>
        </p:nvPicPr>
        <p:blipFill>
          <a:blip r:embed="rId9"/>
          <a:stretch>
            <a:fillRect/>
          </a:stretch>
        </p:blipFill>
        <p:spPr>
          <a:xfrm>
            <a:off x="903276" y="3102810"/>
            <a:ext cx="1475136" cy="1084659"/>
          </a:xfrm>
          <a:prstGeom prst="rect">
            <a:avLst/>
          </a:prstGeom>
        </p:spPr>
      </p:pic>
    </p:spTree>
    <p:extLst>
      <p:ext uri="{BB962C8B-B14F-4D97-AF65-F5344CB8AC3E}">
        <p14:creationId xmlns:p14="http://schemas.microsoft.com/office/powerpoint/2010/main" val="41695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矩形: 圓角 153">
            <a:extLst>
              <a:ext uri="{FF2B5EF4-FFF2-40B4-BE49-F238E27FC236}">
                <a16:creationId xmlns:a16="http://schemas.microsoft.com/office/drawing/2014/main" id="{6AB6234C-D3FC-4080-9B7B-05307ACBBF1C}"/>
              </a:ext>
            </a:extLst>
          </p:cNvPr>
          <p:cNvSpPr/>
          <p:nvPr/>
        </p:nvSpPr>
        <p:spPr>
          <a:xfrm>
            <a:off x="5582226" y="484127"/>
            <a:ext cx="5915669" cy="505612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nvGrpSpPr>
          <p:cNvPr id="92" name="群組 91">
            <a:extLst>
              <a:ext uri="{FF2B5EF4-FFF2-40B4-BE49-F238E27FC236}">
                <a16:creationId xmlns:a16="http://schemas.microsoft.com/office/drawing/2014/main" id="{92AB4AFB-2EF6-4561-89DF-9A08826D9D51}"/>
              </a:ext>
            </a:extLst>
          </p:cNvPr>
          <p:cNvGrpSpPr/>
          <p:nvPr/>
        </p:nvGrpSpPr>
        <p:grpSpPr>
          <a:xfrm>
            <a:off x="3049125" y="2617107"/>
            <a:ext cx="2096348" cy="2319798"/>
            <a:chOff x="4390473" y="1208518"/>
            <a:chExt cx="2825938" cy="3305613"/>
          </a:xfrm>
        </p:grpSpPr>
        <p:sp>
          <p:nvSpPr>
            <p:cNvPr id="93" name="矩形: 圓角化對角角落 92">
              <a:extLst>
                <a:ext uri="{FF2B5EF4-FFF2-40B4-BE49-F238E27FC236}">
                  <a16:creationId xmlns:a16="http://schemas.microsoft.com/office/drawing/2014/main" id="{73EA42A6-9375-4CA1-8072-7DA5FD588200}"/>
                </a:ext>
              </a:extLst>
            </p:cNvPr>
            <p:cNvSpPr/>
            <p:nvPr/>
          </p:nvSpPr>
          <p:spPr>
            <a:xfrm rot="10800000">
              <a:off x="4432579" y="1268807"/>
              <a:ext cx="2743049" cy="3245324"/>
            </a:xfrm>
            <a:prstGeom prst="round2DiagRect">
              <a:avLst>
                <a:gd name="adj1" fmla="val 3291"/>
                <a:gd name="adj2" fmla="val 3608"/>
              </a:avLst>
            </a:prstGeom>
            <a:noFill/>
            <a:ln w="57150">
              <a:gradFill>
                <a:gsLst>
                  <a:gs pos="0">
                    <a:srgbClr val="007BB6"/>
                  </a:gs>
                  <a:gs pos="100000">
                    <a:srgbClr val="00469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94" name="矩形: 圓角化同側角落 93">
              <a:extLst>
                <a:ext uri="{FF2B5EF4-FFF2-40B4-BE49-F238E27FC236}">
                  <a16:creationId xmlns:a16="http://schemas.microsoft.com/office/drawing/2014/main" id="{7C123DCD-DD40-4201-9F4A-E1EEEC415799}"/>
                </a:ext>
              </a:extLst>
            </p:cNvPr>
            <p:cNvSpPr/>
            <p:nvPr/>
          </p:nvSpPr>
          <p:spPr>
            <a:xfrm>
              <a:off x="4390473" y="1208518"/>
              <a:ext cx="2825938" cy="496077"/>
            </a:xfrm>
            <a:prstGeom prst="round2SameRect">
              <a:avLst>
                <a:gd name="adj1" fmla="val 7874"/>
                <a:gd name="adj2" fmla="val 0"/>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grpSp>
        <p:nvGrpSpPr>
          <p:cNvPr id="95" name="群組 94">
            <a:extLst>
              <a:ext uri="{FF2B5EF4-FFF2-40B4-BE49-F238E27FC236}">
                <a16:creationId xmlns:a16="http://schemas.microsoft.com/office/drawing/2014/main" id="{4AD73932-8169-449A-B5EB-D1444277A083}"/>
              </a:ext>
            </a:extLst>
          </p:cNvPr>
          <p:cNvGrpSpPr/>
          <p:nvPr/>
        </p:nvGrpSpPr>
        <p:grpSpPr>
          <a:xfrm>
            <a:off x="621931" y="2613933"/>
            <a:ext cx="2096348" cy="2319798"/>
            <a:chOff x="4390473" y="1208518"/>
            <a:chExt cx="2825938" cy="3305613"/>
          </a:xfrm>
        </p:grpSpPr>
        <p:sp>
          <p:nvSpPr>
            <p:cNvPr id="96" name="矩形: 圓角化對角角落 95">
              <a:extLst>
                <a:ext uri="{FF2B5EF4-FFF2-40B4-BE49-F238E27FC236}">
                  <a16:creationId xmlns:a16="http://schemas.microsoft.com/office/drawing/2014/main" id="{8B9BBF40-CD06-4884-88F5-D6CD1AA67F4D}"/>
                </a:ext>
              </a:extLst>
            </p:cNvPr>
            <p:cNvSpPr/>
            <p:nvPr/>
          </p:nvSpPr>
          <p:spPr>
            <a:xfrm rot="10800000">
              <a:off x="4432579" y="1268807"/>
              <a:ext cx="2743049" cy="3245324"/>
            </a:xfrm>
            <a:prstGeom prst="round2DiagRect">
              <a:avLst>
                <a:gd name="adj1" fmla="val 3291"/>
                <a:gd name="adj2" fmla="val 3608"/>
              </a:avLst>
            </a:prstGeom>
            <a:noFill/>
            <a:ln w="57150">
              <a:gradFill>
                <a:gsLst>
                  <a:gs pos="0">
                    <a:srgbClr val="007BB6"/>
                  </a:gs>
                  <a:gs pos="100000">
                    <a:srgbClr val="00469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97" name="矩形: 圓角化同側角落 96">
              <a:extLst>
                <a:ext uri="{FF2B5EF4-FFF2-40B4-BE49-F238E27FC236}">
                  <a16:creationId xmlns:a16="http://schemas.microsoft.com/office/drawing/2014/main" id="{D761D3D6-E800-4969-B3C5-FD2DD234CC52}"/>
                </a:ext>
              </a:extLst>
            </p:cNvPr>
            <p:cNvSpPr/>
            <p:nvPr/>
          </p:nvSpPr>
          <p:spPr>
            <a:xfrm>
              <a:off x="4390473" y="1208518"/>
              <a:ext cx="2825938" cy="496077"/>
            </a:xfrm>
            <a:prstGeom prst="round2SameRect">
              <a:avLst>
                <a:gd name="adj1" fmla="val 7874"/>
                <a:gd name="adj2" fmla="val 0"/>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pic>
        <p:nvPicPr>
          <p:cNvPr id="91" name="圖片 90">
            <a:extLst>
              <a:ext uri="{FF2B5EF4-FFF2-40B4-BE49-F238E27FC236}">
                <a16:creationId xmlns:a16="http://schemas.microsoft.com/office/drawing/2014/main" id="{16A0805F-CD9E-4626-B198-6D29017F3BE7}"/>
              </a:ext>
            </a:extLst>
          </p:cNvPr>
          <p:cNvPicPr>
            <a:picLocks noChangeAspect="1"/>
          </p:cNvPicPr>
          <p:nvPr/>
        </p:nvPicPr>
        <p:blipFill rotWithShape="1">
          <a:blip r:embed="rId3"/>
          <a:srcRect r="36048"/>
          <a:stretch/>
        </p:blipFill>
        <p:spPr>
          <a:xfrm>
            <a:off x="5133109" y="1025669"/>
            <a:ext cx="4289884" cy="4192512"/>
          </a:xfrm>
          <a:prstGeom prst="rect">
            <a:avLst/>
          </a:prstGeom>
        </p:spPr>
      </p:pic>
      <p:sp>
        <p:nvSpPr>
          <p:cNvPr id="68" name="矩形 67">
            <a:extLst>
              <a:ext uri="{FF2B5EF4-FFF2-40B4-BE49-F238E27FC236}">
                <a16:creationId xmlns:a16="http://schemas.microsoft.com/office/drawing/2014/main" id="{2B49CF6D-5DB3-4E27-9FD1-62C04EACD438}"/>
              </a:ext>
            </a:extLst>
          </p:cNvPr>
          <p:cNvSpPr/>
          <p:nvPr/>
        </p:nvSpPr>
        <p:spPr>
          <a:xfrm>
            <a:off x="3219004" y="2641265"/>
            <a:ext cx="1834155" cy="307777"/>
          </a:xfrm>
          <a:prstGeom prst="rect">
            <a:avLst/>
          </a:prstGeom>
        </p:spPr>
        <p:txBody>
          <a:bodyPr wrap="none">
            <a:spAutoFit/>
          </a:bodyPr>
          <a:lstStyle/>
          <a:p>
            <a:pPr algn="ctr" fontAlgn="base"/>
            <a:r>
              <a:rPr lang="en-US" altLang="ja-JP"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HW</a:t>
            </a:r>
            <a:r>
              <a:rPr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ラ</a:t>
            </a:r>
            <a:r>
              <a:rPr lang="ja-JP" altLang="en-US" b="1" dirty="0">
                <a:solidFill>
                  <a:schemeClr val="bg1"/>
                </a:solidFill>
                <a:latin typeface="ＭＳ Ｐゴシック" panose="020B0600070205080204" pitchFamily="50" charset="-128"/>
                <a:ea typeface="ＭＳ Ｐゴシック" panose="020B0600070205080204" pitchFamily="50" charset="-128"/>
                <a:cs typeface="+mn-ea"/>
                <a:sym typeface="+mn-lt"/>
              </a:rPr>
              <a:t>ンスコーディング</a:t>
            </a:r>
          </a:p>
        </p:txBody>
      </p:sp>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0" y="91507"/>
            <a:ext cx="9143999" cy="816119"/>
          </a:xfrm>
        </p:spPr>
        <p:txBody>
          <a:bodyPr>
            <a:noAutofit/>
          </a:bodyPr>
          <a:lstStyle/>
          <a:p>
            <a:r>
              <a:rPr lang="en-US" altLang="ja-JP" sz="2800" b="0" dirty="0">
                <a:latin typeface="ＭＳ Ｐゴシック" panose="020B0600070205080204" pitchFamily="50" charset="-128"/>
                <a:ea typeface="ＭＳ Ｐゴシック" panose="020B0600070205080204" pitchFamily="50" charset="-128"/>
                <a:cs typeface="+mn-ea"/>
                <a:sym typeface="+mn-lt"/>
              </a:rPr>
              <a:t>4K</a:t>
            </a:r>
            <a:r>
              <a:rPr lang="ja-JP" altLang="en-US" sz="2800" b="0" dirty="0">
                <a:latin typeface="ＭＳ Ｐゴシック" panose="020B0600070205080204" pitchFamily="50" charset="-128"/>
                <a:ea typeface="ＭＳ Ｐゴシック" panose="020B0600070205080204" pitchFamily="50" charset="-128"/>
                <a:cs typeface="+mn-ea"/>
                <a:sym typeface="+mn-lt"/>
              </a:rPr>
              <a:t>ビデオトランスコーディングと</a:t>
            </a:r>
            <a:r>
              <a:rPr lang="en-US" altLang="ja-JP" sz="2800" b="0" dirty="0">
                <a:latin typeface="ＭＳ Ｐゴシック" panose="020B0600070205080204" pitchFamily="50" charset="-128"/>
                <a:ea typeface="ＭＳ Ｐゴシック" panose="020B0600070205080204" pitchFamily="50" charset="-128"/>
                <a:cs typeface="+mn-ea"/>
                <a:sym typeface="+mn-lt"/>
              </a:rPr>
              <a:t>HDMI</a:t>
            </a:r>
            <a:r>
              <a:rPr lang="ja-JP" altLang="en-US" sz="2800" b="0" dirty="0">
                <a:latin typeface="ＭＳ Ｐゴシック" panose="020B0600070205080204" pitchFamily="50" charset="-128"/>
                <a:ea typeface="ＭＳ Ｐゴシック" panose="020B0600070205080204" pitchFamily="50" charset="-128"/>
                <a:cs typeface="+mn-ea"/>
                <a:sym typeface="+mn-lt"/>
              </a:rPr>
              <a:t>出力をサポートする強力な統合グラフィックスプロセッシングユニット</a:t>
            </a:r>
          </a:p>
        </p:txBody>
      </p:sp>
      <p:sp>
        <p:nvSpPr>
          <p:cNvPr id="2" name="文字版面配置區 1">
            <a:extLst>
              <a:ext uri="{FF2B5EF4-FFF2-40B4-BE49-F238E27FC236}">
                <a16:creationId xmlns:a16="http://schemas.microsoft.com/office/drawing/2014/main" id="{96478F1E-F397-6E48-94D8-1FDC129BFE1E}"/>
              </a:ext>
            </a:extLst>
          </p:cNvPr>
          <p:cNvSpPr>
            <a:spLocks noGrp="1"/>
          </p:cNvSpPr>
          <p:nvPr>
            <p:ph type="body" idx="4294967295"/>
          </p:nvPr>
        </p:nvSpPr>
        <p:spPr>
          <a:xfrm>
            <a:off x="824657" y="2167314"/>
            <a:ext cx="2525851" cy="365125"/>
          </a:xfrm>
        </p:spPr>
        <p:txBody>
          <a:bodyPr>
            <a:noAutofit/>
          </a:bodyPr>
          <a:lstStyle/>
          <a:p>
            <a:pPr marL="0" indent="0">
              <a:buNone/>
            </a:pPr>
            <a:r>
              <a:rPr kumimoji="1" lang="en-US" altLang="zh-CN" sz="1600" b="1" dirty="0" smtClean="0">
                <a:solidFill>
                  <a:srgbClr val="1B305E"/>
                </a:solidFill>
                <a:latin typeface="ＭＳ Ｐゴシック" panose="020B0600070205080204" pitchFamily="50" charset="-128"/>
                <a:ea typeface="ＭＳ Ｐゴシック" panose="020B0600070205080204" pitchFamily="50" charset="-128"/>
                <a:cs typeface="+mn-ea"/>
                <a:sym typeface="+mn-lt"/>
              </a:rPr>
              <a:t>C-960</a:t>
            </a:r>
            <a:r>
              <a:rPr kumimoji="1" lang="ja-JP" altLang="en-US" sz="1600" b="1" dirty="0" smtClean="0">
                <a:solidFill>
                  <a:srgbClr val="1B305E"/>
                </a:solidFill>
                <a:latin typeface="ＭＳ Ｐゴシック" panose="020B0600070205080204" pitchFamily="50" charset="-128"/>
                <a:ea typeface="ＭＳ Ｐゴシック" panose="020B0600070205080204" pitchFamily="50" charset="-128"/>
                <a:cs typeface="+mn-ea"/>
                <a:sym typeface="+mn-lt"/>
              </a:rPr>
              <a:t>グラフィックス内蔵</a:t>
            </a:r>
            <a:endParaRPr kumimoji="1" lang="en-US" altLang="zh-CN" sz="1600" b="1" dirty="0">
              <a:solidFill>
                <a:srgbClr val="1B305E"/>
              </a:solidFill>
              <a:latin typeface="ＭＳ Ｐゴシック" panose="020B0600070205080204" pitchFamily="50" charset="-128"/>
              <a:ea typeface="ＭＳ Ｐゴシック" panose="020B0600070205080204" pitchFamily="50" charset="-128"/>
              <a:cs typeface="+mn-ea"/>
              <a:sym typeface="+mn-lt"/>
            </a:endParaRPr>
          </a:p>
        </p:txBody>
      </p:sp>
      <p:sp>
        <p:nvSpPr>
          <p:cNvPr id="36" name="矩形 35">
            <a:extLst>
              <a:ext uri="{FF2B5EF4-FFF2-40B4-BE49-F238E27FC236}">
                <a16:creationId xmlns:a16="http://schemas.microsoft.com/office/drawing/2014/main" id="{6A018C17-0561-2A49-82D3-4BBD82BEDFDB}"/>
              </a:ext>
            </a:extLst>
          </p:cNvPr>
          <p:cNvSpPr/>
          <p:nvPr/>
        </p:nvSpPr>
        <p:spPr>
          <a:xfrm>
            <a:off x="1289487" y="1184771"/>
            <a:ext cx="4289883" cy="830997"/>
          </a:xfrm>
          <a:prstGeom prst="rect">
            <a:avLst/>
          </a:prstGeom>
        </p:spPr>
        <p:txBody>
          <a:bodyPr wrap="square">
            <a:spAutoFit/>
          </a:bodyPr>
          <a:lstStyle/>
          <a:p>
            <a:r>
              <a:rPr kumimoji="1" lang="en-US" altLang="ja-JP" sz="1600" dirty="0">
                <a:solidFill>
                  <a:schemeClr val="tx1"/>
                </a:solidFill>
                <a:latin typeface="ＭＳ Ｐゴシック" panose="020B0600070205080204" pitchFamily="50" charset="-128"/>
                <a:ea typeface="ＭＳ Ｐゴシック" panose="020B0600070205080204" pitchFamily="50" charset="-128"/>
                <a:cs typeface="+mn-ea"/>
                <a:sym typeface="+mn-lt"/>
              </a:rPr>
              <a:t>C-960</a:t>
            </a:r>
            <a:r>
              <a:rPr kumimoji="1" lang="ja-JP" altLang="en-US" sz="1600" dirty="0">
                <a:solidFill>
                  <a:schemeClr val="tx1"/>
                </a:solidFill>
                <a:latin typeface="ＭＳ Ｐゴシック" panose="020B0600070205080204" pitchFamily="50" charset="-128"/>
                <a:ea typeface="ＭＳ Ｐゴシック" panose="020B0600070205080204" pitchFamily="50" charset="-128"/>
                <a:cs typeface="+mn-ea"/>
                <a:sym typeface="+mn-lt"/>
              </a:rPr>
              <a:t>グラフィックチップセットを搭載した</a:t>
            </a:r>
            <a:r>
              <a:rPr kumimoji="1" lang="en-US" altLang="ja-JP" sz="1600" dirty="0">
                <a:solidFill>
                  <a:schemeClr val="tx1"/>
                </a:solidFill>
                <a:latin typeface="ＭＳ Ｐゴシック" panose="020B0600070205080204" pitchFamily="50" charset="-128"/>
                <a:ea typeface="ＭＳ Ｐゴシック" panose="020B0600070205080204" pitchFamily="50" charset="-128"/>
                <a:cs typeface="+mn-ea"/>
                <a:sym typeface="+mn-lt"/>
              </a:rPr>
              <a:t>KX-6580</a:t>
            </a:r>
            <a:r>
              <a:rPr kumimoji="1" lang="ja-JP" altLang="en-US" sz="1600" dirty="0">
                <a:solidFill>
                  <a:schemeClr val="tx1"/>
                </a:solidFill>
                <a:latin typeface="ＭＳ Ｐゴシック" panose="020B0600070205080204" pitchFamily="50" charset="-128"/>
                <a:ea typeface="ＭＳ Ｐゴシック" panose="020B0600070205080204" pitchFamily="50" charset="-128"/>
                <a:cs typeface="+mn-ea"/>
                <a:sym typeface="+mn-lt"/>
              </a:rPr>
              <a:t>は、高性能のトランスコーディングと独自の</a:t>
            </a:r>
            <a:r>
              <a:rPr kumimoji="1" lang="en-US" altLang="ja-JP" sz="1600" dirty="0" smtClean="0">
                <a:solidFill>
                  <a:schemeClr val="tx1"/>
                </a:solidFill>
                <a:latin typeface="ＭＳ Ｐゴシック" panose="020B0600070205080204" pitchFamily="50" charset="-128"/>
                <a:ea typeface="ＭＳ Ｐゴシック" panose="020B0600070205080204" pitchFamily="50" charset="-128"/>
                <a:cs typeface="+mn-ea"/>
                <a:sym typeface="+mn-lt"/>
              </a:rPr>
              <a:t>4K</a:t>
            </a: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ビ</a:t>
            </a:r>
            <a:r>
              <a:rPr kumimoji="1" lang="ja-JP" altLang="en-US" sz="1600" dirty="0">
                <a:solidFill>
                  <a:schemeClr val="tx1"/>
                </a:solidFill>
                <a:latin typeface="ＭＳ Ｐゴシック" panose="020B0600070205080204" pitchFamily="50" charset="-128"/>
                <a:ea typeface="ＭＳ Ｐゴシック" panose="020B0600070205080204" pitchFamily="50" charset="-128"/>
                <a:cs typeface="+mn-ea"/>
                <a:sym typeface="+mn-lt"/>
              </a:rPr>
              <a:t>デオ出力機能を提供します。</a:t>
            </a:r>
          </a:p>
        </p:txBody>
      </p:sp>
      <p:sp>
        <p:nvSpPr>
          <p:cNvPr id="6" name="矩形 5">
            <a:extLst>
              <a:ext uri="{FF2B5EF4-FFF2-40B4-BE49-F238E27FC236}">
                <a16:creationId xmlns:a16="http://schemas.microsoft.com/office/drawing/2014/main" id="{B709A1E7-81E2-E141-B01A-5B647ABDED46}"/>
              </a:ext>
            </a:extLst>
          </p:cNvPr>
          <p:cNvSpPr/>
          <p:nvPr/>
        </p:nvSpPr>
        <p:spPr>
          <a:xfrm>
            <a:off x="792510" y="2634111"/>
            <a:ext cx="1673856" cy="307777"/>
          </a:xfrm>
          <a:prstGeom prst="rect">
            <a:avLst/>
          </a:prstGeom>
        </p:spPr>
        <p:txBody>
          <a:bodyPr wrap="none">
            <a:spAutoFit/>
          </a:bodyPr>
          <a:lstStyle/>
          <a:p>
            <a:pPr algn="ctr" fontAlgn="base"/>
            <a:r>
              <a:rPr lang="en-US" altLang="ja-JP" b="1" dirty="0">
                <a:solidFill>
                  <a:schemeClr val="bg1"/>
                </a:solidFill>
                <a:latin typeface="ＭＳ Ｐゴシック" panose="020B0600070205080204" pitchFamily="50" charset="-128"/>
                <a:ea typeface="ＭＳ Ｐゴシック" panose="020B0600070205080204" pitchFamily="50" charset="-128"/>
                <a:cs typeface="+mn-ea"/>
                <a:sym typeface="+mn-lt"/>
              </a:rPr>
              <a:t>4K</a:t>
            </a:r>
            <a:r>
              <a:rPr lang="ja-JP" altLang="en-US" b="1" dirty="0">
                <a:solidFill>
                  <a:schemeClr val="bg1"/>
                </a:solidFill>
                <a:latin typeface="ＭＳ Ｐゴシック" panose="020B0600070205080204" pitchFamily="50" charset="-128"/>
                <a:ea typeface="ＭＳ Ｐゴシック" panose="020B0600070205080204" pitchFamily="50" charset="-128"/>
                <a:cs typeface="+mn-ea"/>
                <a:sym typeface="+mn-lt"/>
              </a:rPr>
              <a:t>ビデオをサポート</a:t>
            </a:r>
          </a:p>
        </p:txBody>
      </p:sp>
      <p:sp>
        <p:nvSpPr>
          <p:cNvPr id="64" name="文字方塊 63">
            <a:extLst>
              <a:ext uri="{FF2B5EF4-FFF2-40B4-BE49-F238E27FC236}">
                <a16:creationId xmlns:a16="http://schemas.microsoft.com/office/drawing/2014/main" id="{7B8ECA37-6641-4D79-B5EE-8FBB45B82202}"/>
              </a:ext>
            </a:extLst>
          </p:cNvPr>
          <p:cNvSpPr txBox="1"/>
          <p:nvPr/>
        </p:nvSpPr>
        <p:spPr>
          <a:xfrm>
            <a:off x="959823" y="4461958"/>
            <a:ext cx="1411941" cy="276999"/>
          </a:xfrm>
          <a:prstGeom prst="rect">
            <a:avLst/>
          </a:prstGeom>
          <a:noFill/>
        </p:spPr>
        <p:txBody>
          <a:bodyPr wrap="square">
            <a:spAutoFit/>
          </a:bodyPr>
          <a:lstStyle/>
          <a:p>
            <a:pPr lvl="0" algn="ctr">
              <a:spcBef>
                <a:spcPct val="20000"/>
              </a:spcBef>
              <a:buClrTx/>
              <a:defRPr/>
            </a:pPr>
            <a:r>
              <a:rPr kumimoji="1" lang="en-US" altLang="zh-TW"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4K</a:t>
            </a:r>
            <a:r>
              <a:rPr kumimoji="1" lang="ja-JP" altLang="en-US"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ビデオ出力</a:t>
            </a:r>
          </a:p>
        </p:txBody>
      </p:sp>
      <p:sp>
        <p:nvSpPr>
          <p:cNvPr id="70" name="文字方塊 69">
            <a:extLst>
              <a:ext uri="{FF2B5EF4-FFF2-40B4-BE49-F238E27FC236}">
                <a16:creationId xmlns:a16="http://schemas.microsoft.com/office/drawing/2014/main" id="{43975718-0BA7-498E-8098-D2D8B9F9E2D3}"/>
              </a:ext>
            </a:extLst>
          </p:cNvPr>
          <p:cNvSpPr txBox="1"/>
          <p:nvPr/>
        </p:nvSpPr>
        <p:spPr>
          <a:xfrm>
            <a:off x="3086939" y="4317986"/>
            <a:ext cx="2029064" cy="683264"/>
          </a:xfrm>
          <a:prstGeom prst="rect">
            <a:avLst/>
          </a:prstGeom>
          <a:noFill/>
        </p:spPr>
        <p:txBody>
          <a:bodyPr wrap="square">
            <a:spAutoFit/>
          </a:bodyPr>
          <a:lstStyle/>
          <a:p>
            <a:pPr lvl="0" algn="ctr">
              <a:spcBef>
                <a:spcPct val="20000"/>
              </a:spcBef>
              <a:buClrTx/>
              <a:defRPr/>
            </a:pPr>
            <a:r>
              <a:rPr kumimoji="1" lang="en-US" altLang="ja-JP"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h.264 / 265</a:t>
            </a:r>
            <a:r>
              <a:rPr kumimoji="1" lang="ja-JP" altLang="en-US"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をサポート</a:t>
            </a:r>
          </a:p>
          <a:p>
            <a:pPr lvl="0" algn="ctr">
              <a:spcBef>
                <a:spcPct val="20000"/>
              </a:spcBef>
              <a:buClrTx/>
              <a:defRPr/>
            </a:pPr>
            <a:r>
              <a:rPr kumimoji="1" lang="ja-JP" altLang="en-US" sz="1200" b="1" kern="1200" dirty="0">
                <a:solidFill>
                  <a:prstClr val="black"/>
                </a:solidFill>
                <a:latin typeface="ＭＳ Ｐゴシック" panose="020B0600070205080204" pitchFamily="50" charset="-128"/>
                <a:ea typeface="ＭＳ Ｐゴシック" panose="020B0600070205080204" pitchFamily="50" charset="-128"/>
                <a:cs typeface="+mn-ea"/>
                <a:sym typeface="+mn-lt"/>
              </a:rPr>
              <a:t>ハードウェアトランスコーディング</a:t>
            </a:r>
          </a:p>
        </p:txBody>
      </p:sp>
      <p:pic>
        <p:nvPicPr>
          <p:cNvPr id="21" name="圖形 20">
            <a:extLst>
              <a:ext uri="{FF2B5EF4-FFF2-40B4-BE49-F238E27FC236}">
                <a16:creationId xmlns:a16="http://schemas.microsoft.com/office/drawing/2014/main" id="{86DE33A6-4C02-44BE-BBEB-E67B34083D75}"/>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r="30784"/>
          <a:stretch/>
        </p:blipFill>
        <p:spPr>
          <a:xfrm flipH="1">
            <a:off x="3330941" y="1952067"/>
            <a:ext cx="795458" cy="628650"/>
          </a:xfrm>
          <a:prstGeom prst="rect">
            <a:avLst/>
          </a:prstGeom>
        </p:spPr>
      </p:pic>
      <p:sp>
        <p:nvSpPr>
          <p:cNvPr id="5" name="矩形 4">
            <a:extLst>
              <a:ext uri="{FF2B5EF4-FFF2-40B4-BE49-F238E27FC236}">
                <a16:creationId xmlns:a16="http://schemas.microsoft.com/office/drawing/2014/main" id="{D85567D0-BF4E-0C4C-8607-CAD7F3F3D3D8}"/>
              </a:ext>
            </a:extLst>
          </p:cNvPr>
          <p:cNvSpPr/>
          <p:nvPr/>
        </p:nvSpPr>
        <p:spPr>
          <a:xfrm rot="16200000">
            <a:off x="6263565" y="3944039"/>
            <a:ext cx="354112" cy="495607"/>
          </a:xfrm>
          <a:prstGeom prst="rect">
            <a:avLst/>
          </a:prstGeom>
          <a:noFill/>
          <a:ln w="2540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ＭＳ Ｐゴシック" panose="020B0600070205080204" pitchFamily="50" charset="-128"/>
              <a:ea typeface="ＭＳ Ｐゴシック" panose="020B0600070205080204" pitchFamily="50" charset="-128"/>
              <a:cs typeface="+mn-ea"/>
              <a:sym typeface="+mn-lt"/>
            </a:endParaRPr>
          </a:p>
        </p:txBody>
      </p:sp>
      <p:sp>
        <p:nvSpPr>
          <p:cNvPr id="16" name="矩形: 剪去對角角落 15">
            <a:extLst>
              <a:ext uri="{FF2B5EF4-FFF2-40B4-BE49-F238E27FC236}">
                <a16:creationId xmlns:a16="http://schemas.microsoft.com/office/drawing/2014/main" id="{7433CFFA-F210-4541-A935-58919157D5CC}"/>
              </a:ext>
            </a:extLst>
          </p:cNvPr>
          <p:cNvSpPr/>
          <p:nvPr/>
        </p:nvSpPr>
        <p:spPr>
          <a:xfrm rot="10800000" flipH="1">
            <a:off x="5422472" y="3012191"/>
            <a:ext cx="1510343" cy="343480"/>
          </a:xfrm>
          <a:prstGeom prst="snip2DiagRect">
            <a:avLst>
              <a:gd name="adj1" fmla="val 0"/>
              <a:gd name="adj2" fmla="val 18523"/>
            </a:avLst>
          </a:prstGeom>
          <a:solidFill>
            <a:srgbClr val="EE6D2B"/>
          </a:solidFill>
          <a:ln w="19050">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0" name="矩形 19">
            <a:extLst>
              <a:ext uri="{FF2B5EF4-FFF2-40B4-BE49-F238E27FC236}">
                <a16:creationId xmlns:a16="http://schemas.microsoft.com/office/drawing/2014/main" id="{8F4B01EB-58FD-45A9-830D-DFDA7F98A3D4}"/>
              </a:ext>
            </a:extLst>
          </p:cNvPr>
          <p:cNvSpPr/>
          <p:nvPr/>
        </p:nvSpPr>
        <p:spPr>
          <a:xfrm>
            <a:off x="5422472" y="3012191"/>
            <a:ext cx="2095418" cy="323165"/>
          </a:xfrm>
          <a:prstGeom prst="rect">
            <a:avLst/>
          </a:prstGeom>
        </p:spPr>
        <p:txBody>
          <a:bodyPr wrap="square">
            <a:spAutoFit/>
          </a:bodyPr>
          <a:lstStyle/>
          <a:p>
            <a:pPr lvl="0"/>
            <a:r>
              <a:rPr kumimoji="1" lang="en-US" altLang="zh-TW" sz="1500" b="1" dirty="0">
                <a:solidFill>
                  <a:schemeClr val="bg1"/>
                </a:solidFill>
                <a:latin typeface="ＭＳ Ｐゴシック" panose="020B0600070205080204" pitchFamily="50" charset="-128"/>
                <a:ea typeface="ＭＳ Ｐゴシック" panose="020B0600070205080204" pitchFamily="50" charset="-128"/>
                <a:cs typeface="+mn-ea"/>
                <a:sym typeface="+mn-lt"/>
              </a:rPr>
              <a:t> HDMI </a:t>
            </a:r>
            <a:r>
              <a:rPr kumimoji="1" lang="en-US" altLang="zh-TW"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2.0</a:t>
            </a:r>
            <a:r>
              <a:rPr kumimoji="1" lang="ja-JP" altLang="en-US"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ポート</a:t>
            </a:r>
            <a:endParaRPr kumimoji="1" lang="en-US" altLang="zh-TW" sz="1500"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7" name="Google Shape;2763;p30">
            <a:extLst>
              <a:ext uri="{FF2B5EF4-FFF2-40B4-BE49-F238E27FC236}">
                <a16:creationId xmlns:a16="http://schemas.microsoft.com/office/drawing/2014/main" id="{B93E9B21-1D40-488A-80A9-56B14B3C239C}"/>
              </a:ext>
            </a:extLst>
          </p:cNvPr>
          <p:cNvSpPr/>
          <p:nvPr/>
        </p:nvSpPr>
        <p:spPr>
          <a:xfrm rot="10800000">
            <a:off x="6162311" y="3455574"/>
            <a:ext cx="546297" cy="577607"/>
          </a:xfrm>
          <a:prstGeom prst="downArrow">
            <a:avLst>
              <a:gd name="adj1" fmla="val 50000"/>
              <a:gd name="adj2" fmla="val 50000"/>
            </a:avLst>
          </a:prstGeom>
          <a:gradFill>
            <a:gsLst>
              <a:gs pos="0">
                <a:srgbClr val="EE6D2B">
                  <a:alpha val="29000"/>
                </a:srgbClr>
              </a:gs>
              <a:gs pos="100000">
                <a:srgbClr val="EE6D2B"/>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grpSp>
        <p:nvGrpSpPr>
          <p:cNvPr id="34" name="圖形 26">
            <a:extLst>
              <a:ext uri="{FF2B5EF4-FFF2-40B4-BE49-F238E27FC236}">
                <a16:creationId xmlns:a16="http://schemas.microsoft.com/office/drawing/2014/main" id="{84DAFBED-9C5E-4E5C-84BA-564F8E0E7216}"/>
              </a:ext>
            </a:extLst>
          </p:cNvPr>
          <p:cNvGrpSpPr/>
          <p:nvPr/>
        </p:nvGrpSpPr>
        <p:grpSpPr>
          <a:xfrm>
            <a:off x="759359" y="1380770"/>
            <a:ext cx="431413" cy="431414"/>
            <a:chOff x="3534888" y="4145521"/>
            <a:chExt cx="417458" cy="417458"/>
          </a:xfrm>
          <a:effectLst>
            <a:outerShdw blurRad="279400" dist="177800" dir="7980000" algn="t" rotWithShape="0">
              <a:prstClr val="black">
                <a:alpha val="19000"/>
              </a:prstClr>
            </a:outerShdw>
          </a:effectLst>
        </p:grpSpPr>
        <p:sp>
          <p:nvSpPr>
            <p:cNvPr id="35" name="手繪多邊形: 圖案 34">
              <a:extLst>
                <a:ext uri="{FF2B5EF4-FFF2-40B4-BE49-F238E27FC236}">
                  <a16:creationId xmlns:a16="http://schemas.microsoft.com/office/drawing/2014/main" id="{35C035CB-0CF8-485F-8DA1-EDF4103FB50B}"/>
                </a:ext>
              </a:extLst>
            </p:cNvPr>
            <p:cNvSpPr/>
            <p:nvPr/>
          </p:nvSpPr>
          <p:spPr>
            <a:xfrm>
              <a:off x="3671485"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7" name="手繪多邊形: 圖案 36">
              <a:extLst>
                <a:ext uri="{FF2B5EF4-FFF2-40B4-BE49-F238E27FC236}">
                  <a16:creationId xmlns:a16="http://schemas.microsoft.com/office/drawing/2014/main" id="{C1C7630A-D771-42BB-A72C-89D599F2F17D}"/>
                </a:ext>
              </a:extLst>
            </p:cNvPr>
            <p:cNvSpPr/>
            <p:nvPr/>
          </p:nvSpPr>
          <p:spPr>
            <a:xfrm>
              <a:off x="3721664"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8" name="手繪多邊形: 圖案 37">
              <a:extLst>
                <a:ext uri="{FF2B5EF4-FFF2-40B4-BE49-F238E27FC236}">
                  <a16:creationId xmlns:a16="http://schemas.microsoft.com/office/drawing/2014/main" id="{26BBA5A0-C812-4FEF-A4E8-C649C7679A6A}"/>
                </a:ext>
              </a:extLst>
            </p:cNvPr>
            <p:cNvSpPr/>
            <p:nvPr/>
          </p:nvSpPr>
          <p:spPr>
            <a:xfrm>
              <a:off x="3772539"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9" name="手繪多邊形: 圖案 38">
              <a:extLst>
                <a:ext uri="{FF2B5EF4-FFF2-40B4-BE49-F238E27FC236}">
                  <a16:creationId xmlns:a16="http://schemas.microsoft.com/office/drawing/2014/main" id="{391783AD-9DDB-4CD9-B294-B927255E2BFE}"/>
                </a:ext>
              </a:extLst>
            </p:cNvPr>
            <p:cNvSpPr/>
            <p:nvPr/>
          </p:nvSpPr>
          <p:spPr>
            <a:xfrm>
              <a:off x="3822718"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0" name="手繪多邊形: 圖案 39">
              <a:extLst>
                <a:ext uri="{FF2B5EF4-FFF2-40B4-BE49-F238E27FC236}">
                  <a16:creationId xmlns:a16="http://schemas.microsoft.com/office/drawing/2014/main" id="{5C0BB19B-5818-4EC4-9206-CDA969450A5D}"/>
                </a:ext>
              </a:extLst>
            </p:cNvPr>
            <p:cNvSpPr/>
            <p:nvPr/>
          </p:nvSpPr>
          <p:spPr>
            <a:xfrm>
              <a:off x="3671485"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1" name="手繪多邊形: 圖案 40">
              <a:extLst>
                <a:ext uri="{FF2B5EF4-FFF2-40B4-BE49-F238E27FC236}">
                  <a16:creationId xmlns:a16="http://schemas.microsoft.com/office/drawing/2014/main" id="{249DA391-E9C0-46B4-B595-BED5F1DE7483}"/>
                </a:ext>
              </a:extLst>
            </p:cNvPr>
            <p:cNvSpPr/>
            <p:nvPr/>
          </p:nvSpPr>
          <p:spPr>
            <a:xfrm>
              <a:off x="3721664"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2" name="手繪多邊形: 圖案 41">
              <a:extLst>
                <a:ext uri="{FF2B5EF4-FFF2-40B4-BE49-F238E27FC236}">
                  <a16:creationId xmlns:a16="http://schemas.microsoft.com/office/drawing/2014/main" id="{1B6E1BEC-69CF-421D-B856-F7A939785BF5}"/>
                </a:ext>
              </a:extLst>
            </p:cNvPr>
            <p:cNvSpPr/>
            <p:nvPr/>
          </p:nvSpPr>
          <p:spPr>
            <a:xfrm>
              <a:off x="3772539"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3" name="手繪多邊形: 圖案 42">
              <a:extLst>
                <a:ext uri="{FF2B5EF4-FFF2-40B4-BE49-F238E27FC236}">
                  <a16:creationId xmlns:a16="http://schemas.microsoft.com/office/drawing/2014/main" id="{EB4C2A57-94ED-4514-B1E6-7E9941DC17FA}"/>
                </a:ext>
              </a:extLst>
            </p:cNvPr>
            <p:cNvSpPr/>
            <p:nvPr/>
          </p:nvSpPr>
          <p:spPr>
            <a:xfrm>
              <a:off x="3822718"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nvGrpSpPr>
            <p:cNvPr id="44" name="圖形 26">
              <a:extLst>
                <a:ext uri="{FF2B5EF4-FFF2-40B4-BE49-F238E27FC236}">
                  <a16:creationId xmlns:a16="http://schemas.microsoft.com/office/drawing/2014/main" id="{13F891B8-032D-4A2B-958E-CD17ACD2F656}"/>
                </a:ext>
              </a:extLst>
            </p:cNvPr>
            <p:cNvGrpSpPr/>
            <p:nvPr/>
          </p:nvGrpSpPr>
          <p:grpSpPr>
            <a:xfrm>
              <a:off x="3896592" y="4279330"/>
              <a:ext cx="55754" cy="157506"/>
              <a:chOff x="3896592" y="4279330"/>
              <a:chExt cx="55754" cy="157506"/>
            </a:xfrm>
          </p:grpSpPr>
          <p:sp>
            <p:nvSpPr>
              <p:cNvPr id="55" name="手繪多邊形: 圖案 54">
                <a:extLst>
                  <a:ext uri="{FF2B5EF4-FFF2-40B4-BE49-F238E27FC236}">
                    <a16:creationId xmlns:a16="http://schemas.microsoft.com/office/drawing/2014/main" id="{A5E7E324-ABC7-46A0-8AD3-10B5E30E5B18}"/>
                  </a:ext>
                </a:extLst>
              </p:cNvPr>
              <p:cNvSpPr/>
              <p:nvPr/>
            </p:nvSpPr>
            <p:spPr>
              <a:xfrm>
                <a:off x="3896592" y="4279330"/>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6" name="手繪多邊形: 圖案 55">
                <a:extLst>
                  <a:ext uri="{FF2B5EF4-FFF2-40B4-BE49-F238E27FC236}">
                    <a16:creationId xmlns:a16="http://schemas.microsoft.com/office/drawing/2014/main" id="{68336E34-0E46-48AD-BA0E-EA087E542226}"/>
                  </a:ext>
                </a:extLst>
              </p:cNvPr>
              <p:cNvSpPr/>
              <p:nvPr/>
            </p:nvSpPr>
            <p:spPr>
              <a:xfrm>
                <a:off x="3896592" y="4329509"/>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7" name="手繪多邊形: 圖案 56">
                <a:extLst>
                  <a:ext uri="{FF2B5EF4-FFF2-40B4-BE49-F238E27FC236}">
                    <a16:creationId xmlns:a16="http://schemas.microsoft.com/office/drawing/2014/main" id="{B99C6DF3-B377-4B47-A49C-F05FF8ED86A8}"/>
                  </a:ext>
                </a:extLst>
              </p:cNvPr>
              <p:cNvSpPr/>
              <p:nvPr/>
            </p:nvSpPr>
            <p:spPr>
              <a:xfrm>
                <a:off x="3896592" y="4379688"/>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8" name="手繪多邊形: 圖案 57">
                <a:extLst>
                  <a:ext uri="{FF2B5EF4-FFF2-40B4-BE49-F238E27FC236}">
                    <a16:creationId xmlns:a16="http://schemas.microsoft.com/office/drawing/2014/main" id="{B077B2A9-A8B4-4C09-8FD2-3D33C4860085}"/>
                  </a:ext>
                </a:extLst>
              </p:cNvPr>
              <p:cNvSpPr/>
              <p:nvPr/>
            </p:nvSpPr>
            <p:spPr>
              <a:xfrm>
                <a:off x="3896592" y="4429867"/>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grpSp>
          <p:nvGrpSpPr>
            <p:cNvPr id="45" name="圖形 26">
              <a:extLst>
                <a:ext uri="{FF2B5EF4-FFF2-40B4-BE49-F238E27FC236}">
                  <a16:creationId xmlns:a16="http://schemas.microsoft.com/office/drawing/2014/main" id="{AED98ED7-561B-4ED8-9EB7-100128093722}"/>
                </a:ext>
              </a:extLst>
            </p:cNvPr>
            <p:cNvGrpSpPr/>
            <p:nvPr/>
          </p:nvGrpSpPr>
          <p:grpSpPr>
            <a:xfrm>
              <a:off x="3534888" y="4279330"/>
              <a:ext cx="55057" cy="157506"/>
              <a:chOff x="3534888" y="4279330"/>
              <a:chExt cx="55057" cy="157506"/>
            </a:xfrm>
          </p:grpSpPr>
          <p:sp>
            <p:nvSpPr>
              <p:cNvPr id="51" name="手繪多邊形: 圖案 50">
                <a:extLst>
                  <a:ext uri="{FF2B5EF4-FFF2-40B4-BE49-F238E27FC236}">
                    <a16:creationId xmlns:a16="http://schemas.microsoft.com/office/drawing/2014/main" id="{5555E291-FE7B-4BC5-BEC5-8CE1DEFA06BC}"/>
                  </a:ext>
                </a:extLst>
              </p:cNvPr>
              <p:cNvSpPr/>
              <p:nvPr/>
            </p:nvSpPr>
            <p:spPr>
              <a:xfrm>
                <a:off x="3534888" y="4279330"/>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2" name="手繪多邊形: 圖案 51">
                <a:extLst>
                  <a:ext uri="{FF2B5EF4-FFF2-40B4-BE49-F238E27FC236}">
                    <a16:creationId xmlns:a16="http://schemas.microsoft.com/office/drawing/2014/main" id="{7FB68FA6-AE0F-473D-9A36-25CC82E60B55}"/>
                  </a:ext>
                </a:extLst>
              </p:cNvPr>
              <p:cNvSpPr/>
              <p:nvPr/>
            </p:nvSpPr>
            <p:spPr>
              <a:xfrm>
                <a:off x="3534888" y="4329509"/>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3" name="手繪多邊形: 圖案 52">
                <a:extLst>
                  <a:ext uri="{FF2B5EF4-FFF2-40B4-BE49-F238E27FC236}">
                    <a16:creationId xmlns:a16="http://schemas.microsoft.com/office/drawing/2014/main" id="{39D88465-B880-48FE-8672-A9ECF7B1D631}"/>
                  </a:ext>
                </a:extLst>
              </p:cNvPr>
              <p:cNvSpPr/>
              <p:nvPr/>
            </p:nvSpPr>
            <p:spPr>
              <a:xfrm>
                <a:off x="3534888" y="4379688"/>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4" name="手繪多邊形: 圖案 53">
                <a:extLst>
                  <a:ext uri="{FF2B5EF4-FFF2-40B4-BE49-F238E27FC236}">
                    <a16:creationId xmlns:a16="http://schemas.microsoft.com/office/drawing/2014/main" id="{DCFCCF62-A02B-4012-ADDF-96D2F07E4232}"/>
                  </a:ext>
                </a:extLst>
              </p:cNvPr>
              <p:cNvSpPr/>
              <p:nvPr/>
            </p:nvSpPr>
            <p:spPr>
              <a:xfrm>
                <a:off x="3534888" y="4429867"/>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grpSp>
          <p:nvGrpSpPr>
            <p:cNvPr id="46" name="圖形 26">
              <a:extLst>
                <a:ext uri="{FF2B5EF4-FFF2-40B4-BE49-F238E27FC236}">
                  <a16:creationId xmlns:a16="http://schemas.microsoft.com/office/drawing/2014/main" id="{CED6D4A3-242F-45CB-9259-58E93D2C7494}"/>
                </a:ext>
              </a:extLst>
            </p:cNvPr>
            <p:cNvGrpSpPr/>
            <p:nvPr/>
          </p:nvGrpSpPr>
          <p:grpSpPr>
            <a:xfrm>
              <a:off x="3633154" y="4315571"/>
              <a:ext cx="216744" cy="74571"/>
              <a:chOff x="3633154" y="4315571"/>
              <a:chExt cx="216744" cy="74571"/>
            </a:xfrm>
            <a:solidFill>
              <a:srgbClr val="B1262B"/>
            </a:solidFill>
          </p:grpSpPr>
          <p:sp>
            <p:nvSpPr>
              <p:cNvPr id="48" name="手繪多邊形: 圖案 47">
                <a:extLst>
                  <a:ext uri="{FF2B5EF4-FFF2-40B4-BE49-F238E27FC236}">
                    <a16:creationId xmlns:a16="http://schemas.microsoft.com/office/drawing/2014/main" id="{EA2A1E37-9F10-4F23-895A-B6818F495482}"/>
                  </a:ext>
                </a:extLst>
              </p:cNvPr>
              <p:cNvSpPr/>
              <p:nvPr/>
            </p:nvSpPr>
            <p:spPr>
              <a:xfrm>
                <a:off x="3633154" y="4315571"/>
                <a:ext cx="67601" cy="73874"/>
              </a:xfrm>
              <a:custGeom>
                <a:avLst/>
                <a:gdLst>
                  <a:gd name="connsiteX0" fmla="*/ 31362 w 67601"/>
                  <a:gd name="connsiteY0" fmla="*/ 30665 h 73874"/>
                  <a:gd name="connsiteX1" fmla="*/ 67602 w 67601"/>
                  <a:gd name="connsiteY1" fmla="*/ 30665 h 73874"/>
                  <a:gd name="connsiteX2" fmla="*/ 67602 w 67601"/>
                  <a:gd name="connsiteY2" fmla="*/ 73874 h 73874"/>
                  <a:gd name="connsiteX3" fmla="*/ 34149 w 67601"/>
                  <a:gd name="connsiteY3" fmla="*/ 73874 h 73874"/>
                  <a:gd name="connsiteX4" fmla="*/ 20908 w 67601"/>
                  <a:gd name="connsiteY4" fmla="*/ 72480 h 73874"/>
                  <a:gd name="connsiteX5" fmla="*/ 11848 w 67601"/>
                  <a:gd name="connsiteY5" fmla="*/ 68299 h 73874"/>
                  <a:gd name="connsiteX6" fmla="*/ 0 w 67601"/>
                  <a:gd name="connsiteY6" fmla="*/ 37634 h 73874"/>
                  <a:gd name="connsiteX7" fmla="*/ 5575 w 67601"/>
                  <a:gd name="connsiteY7" fmla="*/ 13939 h 73874"/>
                  <a:gd name="connsiteX8" fmla="*/ 16726 w 67601"/>
                  <a:gd name="connsiteY8" fmla="*/ 3485 h 73874"/>
                  <a:gd name="connsiteX9" fmla="*/ 34846 w 67601"/>
                  <a:gd name="connsiteY9" fmla="*/ 0 h 73874"/>
                  <a:gd name="connsiteX10" fmla="*/ 66905 w 67601"/>
                  <a:gd name="connsiteY10" fmla="*/ 0 h 73874"/>
                  <a:gd name="connsiteX11" fmla="*/ 66905 w 67601"/>
                  <a:gd name="connsiteY11" fmla="*/ 13242 h 73874"/>
                  <a:gd name="connsiteX12" fmla="*/ 36240 w 67601"/>
                  <a:gd name="connsiteY12" fmla="*/ 13242 h 73874"/>
                  <a:gd name="connsiteX13" fmla="*/ 21605 w 67601"/>
                  <a:gd name="connsiteY13" fmla="*/ 17423 h 73874"/>
                  <a:gd name="connsiteX14" fmla="*/ 16029 w 67601"/>
                  <a:gd name="connsiteY14" fmla="*/ 35543 h 73874"/>
                  <a:gd name="connsiteX15" fmla="*/ 17423 w 67601"/>
                  <a:gd name="connsiteY15" fmla="*/ 47391 h 73874"/>
                  <a:gd name="connsiteX16" fmla="*/ 20908 w 67601"/>
                  <a:gd name="connsiteY16" fmla="*/ 55754 h 73874"/>
                  <a:gd name="connsiteX17" fmla="*/ 26483 w 67601"/>
                  <a:gd name="connsiteY17" fmla="*/ 59239 h 73874"/>
                  <a:gd name="connsiteX18" fmla="*/ 35543 w 67601"/>
                  <a:gd name="connsiteY18" fmla="*/ 60633 h 73874"/>
                  <a:gd name="connsiteX19" fmla="*/ 49482 w 67601"/>
                  <a:gd name="connsiteY19" fmla="*/ 60633 h 73874"/>
                  <a:gd name="connsiteX20" fmla="*/ 49482 w 67601"/>
                  <a:gd name="connsiteY20" fmla="*/ 43209 h 73874"/>
                  <a:gd name="connsiteX21" fmla="*/ 29271 w 67601"/>
                  <a:gd name="connsiteY21" fmla="*/ 43209 h 73874"/>
                  <a:gd name="connsiteX22" fmla="*/ 29271 w 67601"/>
                  <a:gd name="connsiteY22" fmla="*/ 30665 h 7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601" h="73874">
                    <a:moveTo>
                      <a:pt x="31362" y="30665"/>
                    </a:moveTo>
                    <a:lnTo>
                      <a:pt x="67602" y="30665"/>
                    </a:lnTo>
                    <a:lnTo>
                      <a:pt x="67602" y="73874"/>
                    </a:lnTo>
                    <a:lnTo>
                      <a:pt x="34149" y="73874"/>
                    </a:lnTo>
                    <a:cubicBezTo>
                      <a:pt x="28574" y="73874"/>
                      <a:pt x="23696" y="73177"/>
                      <a:pt x="20908" y="72480"/>
                    </a:cubicBezTo>
                    <a:cubicBezTo>
                      <a:pt x="18120" y="71783"/>
                      <a:pt x="14635" y="70390"/>
                      <a:pt x="11848" y="68299"/>
                    </a:cubicBezTo>
                    <a:cubicBezTo>
                      <a:pt x="4182" y="62026"/>
                      <a:pt x="0" y="52270"/>
                      <a:pt x="0" y="37634"/>
                    </a:cubicBezTo>
                    <a:cubicBezTo>
                      <a:pt x="0" y="27877"/>
                      <a:pt x="2091" y="20211"/>
                      <a:pt x="5575" y="13939"/>
                    </a:cubicBezTo>
                    <a:cubicBezTo>
                      <a:pt x="8363" y="9060"/>
                      <a:pt x="11848" y="5575"/>
                      <a:pt x="16726" y="3485"/>
                    </a:cubicBezTo>
                    <a:cubicBezTo>
                      <a:pt x="21605" y="1394"/>
                      <a:pt x="27877" y="0"/>
                      <a:pt x="34846" y="0"/>
                    </a:cubicBezTo>
                    <a:lnTo>
                      <a:pt x="66905" y="0"/>
                    </a:lnTo>
                    <a:lnTo>
                      <a:pt x="66905" y="13242"/>
                    </a:lnTo>
                    <a:lnTo>
                      <a:pt x="36240" y="13242"/>
                    </a:lnTo>
                    <a:cubicBezTo>
                      <a:pt x="29968" y="13242"/>
                      <a:pt x="25089" y="14635"/>
                      <a:pt x="21605" y="17423"/>
                    </a:cubicBezTo>
                    <a:cubicBezTo>
                      <a:pt x="18120" y="20908"/>
                      <a:pt x="16029" y="27180"/>
                      <a:pt x="16029" y="35543"/>
                    </a:cubicBezTo>
                    <a:cubicBezTo>
                      <a:pt x="16029" y="39725"/>
                      <a:pt x="16726" y="43906"/>
                      <a:pt x="17423" y="47391"/>
                    </a:cubicBezTo>
                    <a:cubicBezTo>
                      <a:pt x="18120" y="50876"/>
                      <a:pt x="19514" y="53663"/>
                      <a:pt x="20908" y="55754"/>
                    </a:cubicBezTo>
                    <a:cubicBezTo>
                      <a:pt x="22302" y="57148"/>
                      <a:pt x="24392" y="58542"/>
                      <a:pt x="26483" y="59239"/>
                    </a:cubicBezTo>
                    <a:cubicBezTo>
                      <a:pt x="29271" y="59936"/>
                      <a:pt x="32059" y="60633"/>
                      <a:pt x="35543" y="60633"/>
                    </a:cubicBezTo>
                    <a:lnTo>
                      <a:pt x="49482" y="60633"/>
                    </a:lnTo>
                    <a:lnTo>
                      <a:pt x="49482" y="43209"/>
                    </a:lnTo>
                    <a:lnTo>
                      <a:pt x="29271" y="43209"/>
                    </a:lnTo>
                    <a:lnTo>
                      <a:pt x="29271" y="30665"/>
                    </a:lnTo>
                    <a:close/>
                  </a:path>
                </a:pathLst>
              </a:custGeom>
              <a:solidFill>
                <a:srgbClr val="1D2D1E"/>
              </a:solidFill>
              <a:ln w="682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9" name="手繪多邊形: 圖案 48">
                <a:extLst>
                  <a:ext uri="{FF2B5EF4-FFF2-40B4-BE49-F238E27FC236}">
                    <a16:creationId xmlns:a16="http://schemas.microsoft.com/office/drawing/2014/main" id="{7FCDC98D-13BC-43CB-AEB1-8E732F0B6375}"/>
                  </a:ext>
                </a:extLst>
              </p:cNvPr>
              <p:cNvSpPr/>
              <p:nvPr/>
            </p:nvSpPr>
            <p:spPr>
              <a:xfrm>
                <a:off x="3712604" y="4316268"/>
                <a:ext cx="65511" cy="73177"/>
              </a:xfrm>
              <a:custGeom>
                <a:avLst/>
                <a:gdLst>
                  <a:gd name="connsiteX0" fmla="*/ 15332 w 65511"/>
                  <a:gd name="connsiteY0" fmla="*/ 47391 h 73177"/>
                  <a:gd name="connsiteX1" fmla="*/ 15332 w 65511"/>
                  <a:gd name="connsiteY1" fmla="*/ 73177 h 73177"/>
                  <a:gd name="connsiteX2" fmla="*/ 0 w 65511"/>
                  <a:gd name="connsiteY2" fmla="*/ 73177 h 73177"/>
                  <a:gd name="connsiteX3" fmla="*/ 0 w 65511"/>
                  <a:gd name="connsiteY3" fmla="*/ 0 h 73177"/>
                  <a:gd name="connsiteX4" fmla="*/ 36937 w 65511"/>
                  <a:gd name="connsiteY4" fmla="*/ 0 h 73177"/>
                  <a:gd name="connsiteX5" fmla="*/ 51573 w 65511"/>
                  <a:gd name="connsiteY5" fmla="*/ 1394 h 73177"/>
                  <a:gd name="connsiteX6" fmla="*/ 62723 w 65511"/>
                  <a:gd name="connsiteY6" fmla="*/ 11151 h 73177"/>
                  <a:gd name="connsiteX7" fmla="*/ 65511 w 65511"/>
                  <a:gd name="connsiteY7" fmla="*/ 23696 h 73177"/>
                  <a:gd name="connsiteX8" fmla="*/ 63420 w 65511"/>
                  <a:gd name="connsiteY8" fmla="*/ 34149 h 73177"/>
                  <a:gd name="connsiteX9" fmla="*/ 57845 w 65511"/>
                  <a:gd name="connsiteY9" fmla="*/ 42513 h 73177"/>
                  <a:gd name="connsiteX10" fmla="*/ 50876 w 65511"/>
                  <a:gd name="connsiteY10" fmla="*/ 46694 h 73177"/>
                  <a:gd name="connsiteX11" fmla="*/ 40422 w 65511"/>
                  <a:gd name="connsiteY11" fmla="*/ 48088 h 73177"/>
                  <a:gd name="connsiteX12" fmla="*/ 15332 w 65511"/>
                  <a:gd name="connsiteY12" fmla="*/ 48088 h 73177"/>
                  <a:gd name="connsiteX13" fmla="*/ 15332 w 65511"/>
                  <a:gd name="connsiteY13" fmla="*/ 34846 h 73177"/>
                  <a:gd name="connsiteX14" fmla="*/ 36937 w 65511"/>
                  <a:gd name="connsiteY14" fmla="*/ 34846 h 73177"/>
                  <a:gd name="connsiteX15" fmla="*/ 45300 w 65511"/>
                  <a:gd name="connsiteY15" fmla="*/ 32756 h 73177"/>
                  <a:gd name="connsiteX16" fmla="*/ 48785 w 65511"/>
                  <a:gd name="connsiteY16" fmla="*/ 22999 h 73177"/>
                  <a:gd name="connsiteX17" fmla="*/ 43209 w 65511"/>
                  <a:gd name="connsiteY17" fmla="*/ 13242 h 73177"/>
                  <a:gd name="connsiteX18" fmla="*/ 36937 w 65511"/>
                  <a:gd name="connsiteY18" fmla="*/ 12545 h 73177"/>
                  <a:gd name="connsiteX19" fmla="*/ 15332 w 65511"/>
                  <a:gd name="connsiteY19" fmla="*/ 12545 h 73177"/>
                  <a:gd name="connsiteX20" fmla="*/ 15332 w 65511"/>
                  <a:gd name="connsiteY20" fmla="*/ 34846 h 7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511" h="73177">
                    <a:moveTo>
                      <a:pt x="15332" y="47391"/>
                    </a:moveTo>
                    <a:lnTo>
                      <a:pt x="15332" y="73177"/>
                    </a:lnTo>
                    <a:lnTo>
                      <a:pt x="0" y="73177"/>
                    </a:lnTo>
                    <a:lnTo>
                      <a:pt x="0" y="0"/>
                    </a:lnTo>
                    <a:lnTo>
                      <a:pt x="36937" y="0"/>
                    </a:lnTo>
                    <a:cubicBezTo>
                      <a:pt x="43906" y="0"/>
                      <a:pt x="48088" y="697"/>
                      <a:pt x="51573" y="1394"/>
                    </a:cubicBezTo>
                    <a:cubicBezTo>
                      <a:pt x="56451" y="2788"/>
                      <a:pt x="59936" y="6272"/>
                      <a:pt x="62723" y="11151"/>
                    </a:cubicBezTo>
                    <a:cubicBezTo>
                      <a:pt x="64814" y="14635"/>
                      <a:pt x="65511" y="18817"/>
                      <a:pt x="65511" y="23696"/>
                    </a:cubicBezTo>
                    <a:cubicBezTo>
                      <a:pt x="65511" y="27180"/>
                      <a:pt x="64814" y="30665"/>
                      <a:pt x="63420" y="34149"/>
                    </a:cubicBezTo>
                    <a:cubicBezTo>
                      <a:pt x="62026" y="37634"/>
                      <a:pt x="59936" y="40422"/>
                      <a:pt x="57845" y="42513"/>
                    </a:cubicBezTo>
                    <a:cubicBezTo>
                      <a:pt x="55754" y="44603"/>
                      <a:pt x="53663" y="45997"/>
                      <a:pt x="50876" y="46694"/>
                    </a:cubicBezTo>
                    <a:cubicBezTo>
                      <a:pt x="48088" y="47391"/>
                      <a:pt x="45300" y="48088"/>
                      <a:pt x="40422" y="48088"/>
                    </a:cubicBezTo>
                    <a:lnTo>
                      <a:pt x="15332" y="48088"/>
                    </a:lnTo>
                    <a:close/>
                    <a:moveTo>
                      <a:pt x="15332" y="34846"/>
                    </a:moveTo>
                    <a:lnTo>
                      <a:pt x="36937" y="34846"/>
                    </a:lnTo>
                    <a:cubicBezTo>
                      <a:pt x="40422" y="34846"/>
                      <a:pt x="43209" y="34149"/>
                      <a:pt x="45300" y="32756"/>
                    </a:cubicBezTo>
                    <a:cubicBezTo>
                      <a:pt x="47391" y="30665"/>
                      <a:pt x="48785" y="27877"/>
                      <a:pt x="48785" y="22999"/>
                    </a:cubicBezTo>
                    <a:cubicBezTo>
                      <a:pt x="48785" y="18120"/>
                      <a:pt x="46694" y="14635"/>
                      <a:pt x="43209" y="13242"/>
                    </a:cubicBezTo>
                    <a:cubicBezTo>
                      <a:pt x="41816" y="12545"/>
                      <a:pt x="39725" y="12545"/>
                      <a:pt x="36937" y="12545"/>
                    </a:cubicBezTo>
                    <a:lnTo>
                      <a:pt x="15332" y="12545"/>
                    </a:lnTo>
                    <a:lnTo>
                      <a:pt x="15332" y="34846"/>
                    </a:lnTo>
                    <a:close/>
                  </a:path>
                </a:pathLst>
              </a:custGeom>
              <a:solidFill>
                <a:srgbClr val="1D2D1E"/>
              </a:solidFill>
              <a:ln w="682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0" name="手繪多邊形: 圖案 49">
                <a:extLst>
                  <a:ext uri="{FF2B5EF4-FFF2-40B4-BE49-F238E27FC236}">
                    <a16:creationId xmlns:a16="http://schemas.microsoft.com/office/drawing/2014/main" id="{C0636A53-6392-4B92-8523-4B8D4AD83AC7}"/>
                  </a:ext>
                </a:extLst>
              </p:cNvPr>
              <p:cNvSpPr/>
              <p:nvPr/>
            </p:nvSpPr>
            <p:spPr>
              <a:xfrm>
                <a:off x="3785084" y="4315571"/>
                <a:ext cx="64814" cy="74571"/>
              </a:xfrm>
              <a:custGeom>
                <a:avLst/>
                <a:gdLst>
                  <a:gd name="connsiteX0" fmla="*/ 16726 w 64814"/>
                  <a:gd name="connsiteY0" fmla="*/ 697 h 74571"/>
                  <a:gd name="connsiteX1" fmla="*/ 16726 w 64814"/>
                  <a:gd name="connsiteY1" fmla="*/ 44603 h 74571"/>
                  <a:gd name="connsiteX2" fmla="*/ 17423 w 64814"/>
                  <a:gd name="connsiteY2" fmla="*/ 52966 h 74571"/>
                  <a:gd name="connsiteX3" fmla="*/ 20211 w 64814"/>
                  <a:gd name="connsiteY3" fmla="*/ 57845 h 74571"/>
                  <a:gd name="connsiteX4" fmla="*/ 33452 w 64814"/>
                  <a:gd name="connsiteY4" fmla="*/ 62723 h 74571"/>
                  <a:gd name="connsiteX5" fmla="*/ 42513 w 64814"/>
                  <a:gd name="connsiteY5" fmla="*/ 60633 h 74571"/>
                  <a:gd name="connsiteX6" fmla="*/ 48088 w 64814"/>
                  <a:gd name="connsiteY6" fmla="*/ 55754 h 74571"/>
                  <a:gd name="connsiteX7" fmla="*/ 49482 w 64814"/>
                  <a:gd name="connsiteY7" fmla="*/ 44603 h 74571"/>
                  <a:gd name="connsiteX8" fmla="*/ 49482 w 64814"/>
                  <a:gd name="connsiteY8" fmla="*/ 697 h 74571"/>
                  <a:gd name="connsiteX9" fmla="*/ 64814 w 64814"/>
                  <a:gd name="connsiteY9" fmla="*/ 697 h 74571"/>
                  <a:gd name="connsiteX10" fmla="*/ 64814 w 64814"/>
                  <a:gd name="connsiteY10" fmla="*/ 43906 h 74571"/>
                  <a:gd name="connsiteX11" fmla="*/ 62723 w 64814"/>
                  <a:gd name="connsiteY11" fmla="*/ 57845 h 74571"/>
                  <a:gd name="connsiteX12" fmla="*/ 57148 w 64814"/>
                  <a:gd name="connsiteY12" fmla="*/ 66905 h 74571"/>
                  <a:gd name="connsiteX13" fmla="*/ 32059 w 64814"/>
                  <a:gd name="connsiteY13" fmla="*/ 74571 h 74571"/>
                  <a:gd name="connsiteX14" fmla="*/ 6969 w 64814"/>
                  <a:gd name="connsiteY14" fmla="*/ 66905 h 74571"/>
                  <a:gd name="connsiteX15" fmla="*/ 1394 w 64814"/>
                  <a:gd name="connsiteY15" fmla="*/ 57845 h 74571"/>
                  <a:gd name="connsiteX16" fmla="*/ 0 w 64814"/>
                  <a:gd name="connsiteY16" fmla="*/ 44603 h 74571"/>
                  <a:gd name="connsiteX17" fmla="*/ 0 w 64814"/>
                  <a:gd name="connsiteY17" fmla="*/ 0 h 74571"/>
                  <a:gd name="connsiteX18" fmla="*/ 16726 w 64814"/>
                  <a:gd name="connsiteY18" fmla="*/ 0 h 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814" h="74571">
                    <a:moveTo>
                      <a:pt x="16726" y="697"/>
                    </a:moveTo>
                    <a:lnTo>
                      <a:pt x="16726" y="44603"/>
                    </a:lnTo>
                    <a:cubicBezTo>
                      <a:pt x="16726" y="48088"/>
                      <a:pt x="16726" y="50876"/>
                      <a:pt x="17423" y="52966"/>
                    </a:cubicBezTo>
                    <a:cubicBezTo>
                      <a:pt x="18120" y="55057"/>
                      <a:pt x="18817" y="56451"/>
                      <a:pt x="20211" y="57845"/>
                    </a:cubicBezTo>
                    <a:cubicBezTo>
                      <a:pt x="22999" y="60633"/>
                      <a:pt x="27877" y="62723"/>
                      <a:pt x="33452" y="62723"/>
                    </a:cubicBezTo>
                    <a:cubicBezTo>
                      <a:pt x="36937" y="62723"/>
                      <a:pt x="39725" y="62026"/>
                      <a:pt x="42513" y="60633"/>
                    </a:cubicBezTo>
                    <a:cubicBezTo>
                      <a:pt x="45300" y="59239"/>
                      <a:pt x="46694" y="57845"/>
                      <a:pt x="48088" y="55754"/>
                    </a:cubicBezTo>
                    <a:cubicBezTo>
                      <a:pt x="49482" y="53663"/>
                      <a:pt x="49482" y="50179"/>
                      <a:pt x="49482" y="44603"/>
                    </a:cubicBezTo>
                    <a:lnTo>
                      <a:pt x="49482" y="697"/>
                    </a:lnTo>
                    <a:lnTo>
                      <a:pt x="64814" y="697"/>
                    </a:lnTo>
                    <a:lnTo>
                      <a:pt x="64814" y="43906"/>
                    </a:lnTo>
                    <a:cubicBezTo>
                      <a:pt x="64814" y="49482"/>
                      <a:pt x="64117" y="54360"/>
                      <a:pt x="62723" y="57845"/>
                    </a:cubicBezTo>
                    <a:cubicBezTo>
                      <a:pt x="61330" y="61330"/>
                      <a:pt x="59936" y="64814"/>
                      <a:pt x="57148" y="66905"/>
                    </a:cubicBezTo>
                    <a:cubicBezTo>
                      <a:pt x="51573" y="71783"/>
                      <a:pt x="43209" y="74571"/>
                      <a:pt x="32059" y="74571"/>
                    </a:cubicBezTo>
                    <a:cubicBezTo>
                      <a:pt x="20908" y="74571"/>
                      <a:pt x="12545" y="71783"/>
                      <a:pt x="6969" y="66905"/>
                    </a:cubicBezTo>
                    <a:cubicBezTo>
                      <a:pt x="4182" y="64117"/>
                      <a:pt x="2091" y="61330"/>
                      <a:pt x="1394" y="57845"/>
                    </a:cubicBezTo>
                    <a:cubicBezTo>
                      <a:pt x="0" y="54360"/>
                      <a:pt x="0" y="50179"/>
                      <a:pt x="0" y="44603"/>
                    </a:cubicBezTo>
                    <a:lnTo>
                      <a:pt x="0" y="0"/>
                    </a:lnTo>
                    <a:lnTo>
                      <a:pt x="16726" y="0"/>
                    </a:lnTo>
                    <a:close/>
                  </a:path>
                </a:pathLst>
              </a:custGeom>
              <a:solidFill>
                <a:srgbClr val="1D2D1E"/>
              </a:solidFill>
              <a:ln w="682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47" name="手繪多邊形: 圖案 46">
              <a:extLst>
                <a:ext uri="{FF2B5EF4-FFF2-40B4-BE49-F238E27FC236}">
                  <a16:creationId xmlns:a16="http://schemas.microsoft.com/office/drawing/2014/main" id="{14FC9441-4456-496A-B6E8-67F2CD47C02B}"/>
                </a:ext>
              </a:extLst>
            </p:cNvPr>
            <p:cNvSpPr/>
            <p:nvPr/>
          </p:nvSpPr>
          <p:spPr>
            <a:xfrm>
              <a:off x="3610156" y="4222182"/>
              <a:ext cx="264832" cy="264832"/>
            </a:xfrm>
            <a:custGeom>
              <a:avLst/>
              <a:gdLst>
                <a:gd name="connsiteX0" fmla="*/ 244621 w 264832"/>
                <a:gd name="connsiteY0" fmla="*/ 0 h 264832"/>
                <a:gd name="connsiteX1" fmla="*/ 20211 w 264832"/>
                <a:gd name="connsiteY1" fmla="*/ 0 h 264832"/>
                <a:gd name="connsiteX2" fmla="*/ 0 w 264832"/>
                <a:gd name="connsiteY2" fmla="*/ 20211 h 264832"/>
                <a:gd name="connsiteX3" fmla="*/ 0 w 264832"/>
                <a:gd name="connsiteY3" fmla="*/ 244621 h 264832"/>
                <a:gd name="connsiteX4" fmla="*/ 20211 w 264832"/>
                <a:gd name="connsiteY4" fmla="*/ 264832 h 264832"/>
                <a:gd name="connsiteX5" fmla="*/ 244621 w 264832"/>
                <a:gd name="connsiteY5" fmla="*/ 264832 h 264832"/>
                <a:gd name="connsiteX6" fmla="*/ 264832 w 264832"/>
                <a:gd name="connsiteY6" fmla="*/ 244621 h 264832"/>
                <a:gd name="connsiteX7" fmla="*/ 264832 w 264832"/>
                <a:gd name="connsiteY7" fmla="*/ 20211 h 264832"/>
                <a:gd name="connsiteX8" fmla="*/ 244621 w 264832"/>
                <a:gd name="connsiteY8" fmla="*/ 0 h 26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32" h="264832">
                  <a:moveTo>
                    <a:pt x="244621" y="0"/>
                  </a:moveTo>
                  <a:lnTo>
                    <a:pt x="20211" y="0"/>
                  </a:lnTo>
                  <a:cubicBezTo>
                    <a:pt x="9060" y="0"/>
                    <a:pt x="0" y="9060"/>
                    <a:pt x="0" y="20211"/>
                  </a:cubicBezTo>
                  <a:lnTo>
                    <a:pt x="0" y="244621"/>
                  </a:lnTo>
                  <a:cubicBezTo>
                    <a:pt x="0" y="255772"/>
                    <a:pt x="9060" y="264832"/>
                    <a:pt x="20211" y="264832"/>
                  </a:cubicBezTo>
                  <a:lnTo>
                    <a:pt x="244621" y="264832"/>
                  </a:lnTo>
                  <a:cubicBezTo>
                    <a:pt x="255772" y="264832"/>
                    <a:pt x="264832" y="255772"/>
                    <a:pt x="264832" y="244621"/>
                  </a:cubicBezTo>
                  <a:lnTo>
                    <a:pt x="264832" y="20211"/>
                  </a:lnTo>
                  <a:cubicBezTo>
                    <a:pt x="264135" y="9060"/>
                    <a:pt x="255075" y="0"/>
                    <a:pt x="244621" y="0"/>
                  </a:cubicBezTo>
                  <a:close/>
                </a:path>
              </a:pathLst>
            </a:custGeom>
            <a:noFill/>
            <a:ln w="12700"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14" name="手繪多邊形: 圖案 13">
            <a:extLst>
              <a:ext uri="{FF2B5EF4-FFF2-40B4-BE49-F238E27FC236}">
                <a16:creationId xmlns:a16="http://schemas.microsoft.com/office/drawing/2014/main" id="{CEBD362D-821D-40DC-ACA2-F7D9CE786ABD}"/>
              </a:ext>
            </a:extLst>
          </p:cNvPr>
          <p:cNvSpPr/>
          <p:nvPr/>
        </p:nvSpPr>
        <p:spPr>
          <a:xfrm>
            <a:off x="676757" y="1305947"/>
            <a:ext cx="588597" cy="566404"/>
          </a:xfrm>
          <a:custGeom>
            <a:avLst/>
            <a:gdLst>
              <a:gd name="connsiteX0" fmla="*/ 530591 w 588597"/>
              <a:gd name="connsiteY0" fmla="*/ 566404 h 566404"/>
              <a:gd name="connsiteX1" fmla="*/ 58007 w 588597"/>
              <a:gd name="connsiteY1" fmla="*/ 566404 h 566404"/>
              <a:gd name="connsiteX2" fmla="*/ 0 w 588597"/>
              <a:gd name="connsiteY2" fmla="*/ 508397 h 566404"/>
              <a:gd name="connsiteX3" fmla="*/ 0 w 588597"/>
              <a:gd name="connsiteY3" fmla="*/ 58007 h 566404"/>
              <a:gd name="connsiteX4" fmla="*/ 58007 w 588597"/>
              <a:gd name="connsiteY4" fmla="*/ 0 h 566404"/>
              <a:gd name="connsiteX5" fmla="*/ 530591 w 588597"/>
              <a:gd name="connsiteY5" fmla="*/ 0 h 566404"/>
              <a:gd name="connsiteX6" fmla="*/ 588598 w 588597"/>
              <a:gd name="connsiteY6" fmla="*/ 58007 h 566404"/>
              <a:gd name="connsiteX7" fmla="*/ 588598 w 588597"/>
              <a:gd name="connsiteY7" fmla="*/ 508397 h 566404"/>
              <a:gd name="connsiteX8" fmla="*/ 530591 w 588597"/>
              <a:gd name="connsiteY8" fmla="*/ 566404 h 56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597" h="566404">
                <a:moveTo>
                  <a:pt x="530591" y="566404"/>
                </a:moveTo>
                <a:lnTo>
                  <a:pt x="58007" y="566404"/>
                </a:lnTo>
                <a:cubicBezTo>
                  <a:pt x="26099" y="566404"/>
                  <a:pt x="0" y="540306"/>
                  <a:pt x="0" y="508397"/>
                </a:cubicBezTo>
                <a:lnTo>
                  <a:pt x="0" y="58007"/>
                </a:lnTo>
                <a:cubicBezTo>
                  <a:pt x="0" y="26099"/>
                  <a:pt x="26099" y="0"/>
                  <a:pt x="58007" y="0"/>
                </a:cubicBezTo>
                <a:lnTo>
                  <a:pt x="530591" y="0"/>
                </a:lnTo>
                <a:cubicBezTo>
                  <a:pt x="562499" y="0"/>
                  <a:pt x="588598" y="26099"/>
                  <a:pt x="588598" y="58007"/>
                </a:cubicBezTo>
                <a:lnTo>
                  <a:pt x="588598" y="508397"/>
                </a:lnTo>
                <a:cubicBezTo>
                  <a:pt x="588598" y="540306"/>
                  <a:pt x="562499" y="566404"/>
                  <a:pt x="530591" y="566404"/>
                </a:cubicBezTo>
                <a:close/>
              </a:path>
            </a:pathLst>
          </a:custGeom>
          <a:noFill/>
          <a:ln w="14175" cap="flat">
            <a:solidFill>
              <a:srgbClr val="1D2D1E"/>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98" name="圖形 97">
            <a:extLst>
              <a:ext uri="{FF2B5EF4-FFF2-40B4-BE49-F238E27FC236}">
                <a16:creationId xmlns:a16="http://schemas.microsoft.com/office/drawing/2014/main" id="{1386B510-BE3D-4DBF-BDEF-B40DC802315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71055" y="3367757"/>
            <a:ext cx="1411941" cy="912596"/>
          </a:xfrm>
          <a:prstGeom prst="rect">
            <a:avLst/>
          </a:prstGeom>
        </p:spPr>
      </p:pic>
      <p:sp>
        <p:nvSpPr>
          <p:cNvPr id="99" name="文字方塊 98">
            <a:extLst>
              <a:ext uri="{FF2B5EF4-FFF2-40B4-BE49-F238E27FC236}">
                <a16:creationId xmlns:a16="http://schemas.microsoft.com/office/drawing/2014/main" id="{89FAE891-7534-428B-A210-4FAA9D8CCC3B}"/>
              </a:ext>
            </a:extLst>
          </p:cNvPr>
          <p:cNvSpPr txBox="1"/>
          <p:nvPr/>
        </p:nvSpPr>
        <p:spPr>
          <a:xfrm>
            <a:off x="1147868" y="3556459"/>
            <a:ext cx="1032735" cy="477054"/>
          </a:xfrm>
          <a:prstGeom prst="rect">
            <a:avLst/>
          </a:prstGeom>
          <a:noFill/>
        </p:spPr>
        <p:txBody>
          <a:bodyPr wrap="square">
            <a:spAutoFit/>
          </a:bodyPr>
          <a:lstStyle/>
          <a:p>
            <a:pPr algn="ctr"/>
            <a:r>
              <a:rPr kumimoji="1" lang="en-US" altLang="zh-TW" sz="2500" b="1" i="0" u="none" strike="noStrike" kern="1200" cap="none" spc="0" normalizeH="0" baseline="0" noProof="0">
                <a:ln>
                  <a:noFill/>
                </a:ln>
                <a:solidFill>
                  <a:srgbClr val="219BD1"/>
                </a:solidFill>
                <a:effectLst/>
                <a:uLnTx/>
                <a:uFillTx/>
                <a:latin typeface="ＭＳ Ｐゴシック" panose="020B0600070205080204" pitchFamily="50" charset="-128"/>
                <a:ea typeface="ＭＳ Ｐゴシック" panose="020B0600070205080204" pitchFamily="50" charset="-128"/>
                <a:cs typeface="+mn-ea"/>
                <a:sym typeface="+mn-lt"/>
              </a:rPr>
              <a:t>4K </a:t>
            </a:r>
            <a:endParaRPr lang="zh-TW" altLang="en-US" sz="2500">
              <a:solidFill>
                <a:srgbClr val="219BD1"/>
              </a:solidFill>
              <a:latin typeface="ＭＳ Ｐゴシック" panose="020B0600070205080204" pitchFamily="50" charset="-128"/>
              <a:ea typeface="ＭＳ Ｐゴシック" panose="020B0600070205080204" pitchFamily="50" charset="-128"/>
              <a:cs typeface="+mn-ea"/>
              <a:sym typeface="+mn-lt"/>
            </a:endParaRPr>
          </a:p>
        </p:txBody>
      </p:sp>
      <p:sp>
        <p:nvSpPr>
          <p:cNvPr id="24" name="矩形: 圓角 23">
            <a:extLst>
              <a:ext uri="{FF2B5EF4-FFF2-40B4-BE49-F238E27FC236}">
                <a16:creationId xmlns:a16="http://schemas.microsoft.com/office/drawing/2014/main" id="{6967C791-A5EE-4326-9A15-80CA8F4AC0B8}"/>
              </a:ext>
            </a:extLst>
          </p:cNvPr>
          <p:cNvSpPr/>
          <p:nvPr/>
        </p:nvSpPr>
        <p:spPr>
          <a:xfrm>
            <a:off x="3524384" y="3466490"/>
            <a:ext cx="1280274" cy="599547"/>
          </a:xfrm>
          <a:prstGeom prst="roundRect">
            <a:avLst>
              <a:gd name="adj" fmla="val 5900"/>
            </a:avLst>
          </a:prstGeom>
          <a:solidFill>
            <a:srgbClr val="219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nvGrpSpPr>
          <p:cNvPr id="102" name="群組 101">
            <a:extLst>
              <a:ext uri="{FF2B5EF4-FFF2-40B4-BE49-F238E27FC236}">
                <a16:creationId xmlns:a16="http://schemas.microsoft.com/office/drawing/2014/main" id="{6D513AB9-0519-4551-AC86-95B2532EECD3}"/>
              </a:ext>
            </a:extLst>
          </p:cNvPr>
          <p:cNvGrpSpPr/>
          <p:nvPr/>
        </p:nvGrpSpPr>
        <p:grpSpPr>
          <a:xfrm>
            <a:off x="3598769" y="3514396"/>
            <a:ext cx="686694" cy="49311"/>
            <a:chOff x="3597643" y="3580263"/>
            <a:chExt cx="960732" cy="56983"/>
          </a:xfrm>
        </p:grpSpPr>
        <p:sp>
          <p:nvSpPr>
            <p:cNvPr id="101" name="矩形 100">
              <a:extLst>
                <a:ext uri="{FF2B5EF4-FFF2-40B4-BE49-F238E27FC236}">
                  <a16:creationId xmlns:a16="http://schemas.microsoft.com/office/drawing/2014/main" id="{59588168-015E-4564-A680-1655B548C58B}"/>
                </a:ext>
              </a:extLst>
            </p:cNvPr>
            <p:cNvSpPr/>
            <p:nvPr/>
          </p:nvSpPr>
          <p:spPr>
            <a:xfrm>
              <a:off x="3597643"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3" name="矩形 102">
              <a:extLst>
                <a:ext uri="{FF2B5EF4-FFF2-40B4-BE49-F238E27FC236}">
                  <a16:creationId xmlns:a16="http://schemas.microsoft.com/office/drawing/2014/main" id="{70ED765C-8F19-453A-B27E-E2CF420B11AA}"/>
                </a:ext>
              </a:extLst>
            </p:cNvPr>
            <p:cNvSpPr/>
            <p:nvPr/>
          </p:nvSpPr>
          <p:spPr>
            <a:xfrm>
              <a:off x="3686366"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4" name="矩形 103">
              <a:extLst>
                <a:ext uri="{FF2B5EF4-FFF2-40B4-BE49-F238E27FC236}">
                  <a16:creationId xmlns:a16="http://schemas.microsoft.com/office/drawing/2014/main" id="{99ABED95-9B68-4ECD-9786-46F39C04E8C1}"/>
                </a:ext>
              </a:extLst>
            </p:cNvPr>
            <p:cNvSpPr/>
            <p:nvPr/>
          </p:nvSpPr>
          <p:spPr>
            <a:xfrm>
              <a:off x="3775090"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5" name="矩形 104">
              <a:extLst>
                <a:ext uri="{FF2B5EF4-FFF2-40B4-BE49-F238E27FC236}">
                  <a16:creationId xmlns:a16="http://schemas.microsoft.com/office/drawing/2014/main" id="{EC7F3DCF-4CB7-44BC-8121-127BAE68A7D5}"/>
                </a:ext>
              </a:extLst>
            </p:cNvPr>
            <p:cNvSpPr/>
            <p:nvPr/>
          </p:nvSpPr>
          <p:spPr>
            <a:xfrm>
              <a:off x="3863813"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6" name="矩形 105">
              <a:extLst>
                <a:ext uri="{FF2B5EF4-FFF2-40B4-BE49-F238E27FC236}">
                  <a16:creationId xmlns:a16="http://schemas.microsoft.com/office/drawing/2014/main" id="{559CC6DD-A4E4-4848-B776-F169AEFBE839}"/>
                </a:ext>
              </a:extLst>
            </p:cNvPr>
            <p:cNvSpPr/>
            <p:nvPr/>
          </p:nvSpPr>
          <p:spPr>
            <a:xfrm>
              <a:off x="3959724"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7" name="矩形 106">
              <a:extLst>
                <a:ext uri="{FF2B5EF4-FFF2-40B4-BE49-F238E27FC236}">
                  <a16:creationId xmlns:a16="http://schemas.microsoft.com/office/drawing/2014/main" id="{C188F6C5-1DEF-4385-9B0F-D7DCDF6226B4}"/>
                </a:ext>
              </a:extLst>
            </p:cNvPr>
            <p:cNvSpPr/>
            <p:nvPr/>
          </p:nvSpPr>
          <p:spPr>
            <a:xfrm>
              <a:off x="4048447"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8" name="矩形 107">
              <a:extLst>
                <a:ext uri="{FF2B5EF4-FFF2-40B4-BE49-F238E27FC236}">
                  <a16:creationId xmlns:a16="http://schemas.microsoft.com/office/drawing/2014/main" id="{F1308286-DB1B-4825-BC0B-05F2790613E0}"/>
                </a:ext>
              </a:extLst>
            </p:cNvPr>
            <p:cNvSpPr/>
            <p:nvPr/>
          </p:nvSpPr>
          <p:spPr>
            <a:xfrm>
              <a:off x="4137171"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9" name="矩形 108">
              <a:extLst>
                <a:ext uri="{FF2B5EF4-FFF2-40B4-BE49-F238E27FC236}">
                  <a16:creationId xmlns:a16="http://schemas.microsoft.com/office/drawing/2014/main" id="{E0A4B137-AB2D-4BC3-9946-AC5AD49788C4}"/>
                </a:ext>
              </a:extLst>
            </p:cNvPr>
            <p:cNvSpPr/>
            <p:nvPr/>
          </p:nvSpPr>
          <p:spPr>
            <a:xfrm>
              <a:off x="4225894"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10" name="矩形 109">
              <a:extLst>
                <a:ext uri="{FF2B5EF4-FFF2-40B4-BE49-F238E27FC236}">
                  <a16:creationId xmlns:a16="http://schemas.microsoft.com/office/drawing/2014/main" id="{38E01DB1-70AB-4D6B-9D29-836CB7F07E7D}"/>
                </a:ext>
              </a:extLst>
            </p:cNvPr>
            <p:cNvSpPr/>
            <p:nvPr/>
          </p:nvSpPr>
          <p:spPr>
            <a:xfrm>
              <a:off x="4317682"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11" name="矩形 110">
              <a:extLst>
                <a:ext uri="{FF2B5EF4-FFF2-40B4-BE49-F238E27FC236}">
                  <a16:creationId xmlns:a16="http://schemas.microsoft.com/office/drawing/2014/main" id="{267A8F33-F1EB-4A9D-9647-40D6365F997F}"/>
                </a:ext>
              </a:extLst>
            </p:cNvPr>
            <p:cNvSpPr/>
            <p:nvPr/>
          </p:nvSpPr>
          <p:spPr>
            <a:xfrm>
              <a:off x="4406405" y="3580263"/>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12" name="矩形 111">
              <a:extLst>
                <a:ext uri="{FF2B5EF4-FFF2-40B4-BE49-F238E27FC236}">
                  <a16:creationId xmlns:a16="http://schemas.microsoft.com/office/drawing/2014/main" id="{AD013028-6216-4A58-91FE-C1C0C0215BB4}"/>
                </a:ext>
              </a:extLst>
            </p:cNvPr>
            <p:cNvSpPr/>
            <p:nvPr/>
          </p:nvSpPr>
          <p:spPr>
            <a:xfrm>
              <a:off x="4495129"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grpSp>
        <p:nvGrpSpPr>
          <p:cNvPr id="115" name="群組 114">
            <a:extLst>
              <a:ext uri="{FF2B5EF4-FFF2-40B4-BE49-F238E27FC236}">
                <a16:creationId xmlns:a16="http://schemas.microsoft.com/office/drawing/2014/main" id="{065CBE96-79FF-41FB-8964-DE8485562877}"/>
              </a:ext>
            </a:extLst>
          </p:cNvPr>
          <p:cNvGrpSpPr/>
          <p:nvPr/>
        </p:nvGrpSpPr>
        <p:grpSpPr>
          <a:xfrm>
            <a:off x="3598769" y="3965141"/>
            <a:ext cx="686694" cy="49311"/>
            <a:chOff x="3597643" y="3580263"/>
            <a:chExt cx="960732" cy="56983"/>
          </a:xfrm>
        </p:grpSpPr>
        <p:sp>
          <p:nvSpPr>
            <p:cNvPr id="116" name="矩形 115">
              <a:extLst>
                <a:ext uri="{FF2B5EF4-FFF2-40B4-BE49-F238E27FC236}">
                  <a16:creationId xmlns:a16="http://schemas.microsoft.com/office/drawing/2014/main" id="{6FFF4F50-94EB-4AB8-9F95-F915176CC524}"/>
                </a:ext>
              </a:extLst>
            </p:cNvPr>
            <p:cNvSpPr/>
            <p:nvPr/>
          </p:nvSpPr>
          <p:spPr>
            <a:xfrm>
              <a:off x="3597643"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17" name="矩形 116">
              <a:extLst>
                <a:ext uri="{FF2B5EF4-FFF2-40B4-BE49-F238E27FC236}">
                  <a16:creationId xmlns:a16="http://schemas.microsoft.com/office/drawing/2014/main" id="{935996AB-03F2-41AF-B7CF-3B24A86AF7F6}"/>
                </a:ext>
              </a:extLst>
            </p:cNvPr>
            <p:cNvSpPr/>
            <p:nvPr/>
          </p:nvSpPr>
          <p:spPr>
            <a:xfrm>
              <a:off x="3686366"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18" name="矩形 117">
              <a:extLst>
                <a:ext uri="{FF2B5EF4-FFF2-40B4-BE49-F238E27FC236}">
                  <a16:creationId xmlns:a16="http://schemas.microsoft.com/office/drawing/2014/main" id="{4592FC5E-A61C-4773-B8F5-E851F53B9353}"/>
                </a:ext>
              </a:extLst>
            </p:cNvPr>
            <p:cNvSpPr/>
            <p:nvPr/>
          </p:nvSpPr>
          <p:spPr>
            <a:xfrm>
              <a:off x="3775090" y="3582624"/>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19" name="矩形 118">
              <a:extLst>
                <a:ext uri="{FF2B5EF4-FFF2-40B4-BE49-F238E27FC236}">
                  <a16:creationId xmlns:a16="http://schemas.microsoft.com/office/drawing/2014/main" id="{4EA1CD41-0FF4-4A16-8012-0333D54C3E01}"/>
                </a:ext>
              </a:extLst>
            </p:cNvPr>
            <p:cNvSpPr/>
            <p:nvPr/>
          </p:nvSpPr>
          <p:spPr>
            <a:xfrm>
              <a:off x="3863813" y="3581152"/>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20" name="矩形 119">
              <a:extLst>
                <a:ext uri="{FF2B5EF4-FFF2-40B4-BE49-F238E27FC236}">
                  <a16:creationId xmlns:a16="http://schemas.microsoft.com/office/drawing/2014/main" id="{12CA2090-91FE-480B-A5FA-9EB8A3C3B426}"/>
                </a:ext>
              </a:extLst>
            </p:cNvPr>
            <p:cNvSpPr/>
            <p:nvPr/>
          </p:nvSpPr>
          <p:spPr>
            <a:xfrm>
              <a:off x="3959724"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21" name="矩形 120">
              <a:extLst>
                <a:ext uri="{FF2B5EF4-FFF2-40B4-BE49-F238E27FC236}">
                  <a16:creationId xmlns:a16="http://schemas.microsoft.com/office/drawing/2014/main" id="{93DCAC8B-CB1C-4955-BD8C-EAA59EAE52EF}"/>
                </a:ext>
              </a:extLst>
            </p:cNvPr>
            <p:cNvSpPr/>
            <p:nvPr/>
          </p:nvSpPr>
          <p:spPr>
            <a:xfrm>
              <a:off x="4048447"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22" name="矩形 121">
              <a:extLst>
                <a:ext uri="{FF2B5EF4-FFF2-40B4-BE49-F238E27FC236}">
                  <a16:creationId xmlns:a16="http://schemas.microsoft.com/office/drawing/2014/main" id="{85965A95-504C-48BC-941A-75772B175A36}"/>
                </a:ext>
              </a:extLst>
            </p:cNvPr>
            <p:cNvSpPr/>
            <p:nvPr/>
          </p:nvSpPr>
          <p:spPr>
            <a:xfrm>
              <a:off x="4137171" y="3581888"/>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23" name="矩形 122">
              <a:extLst>
                <a:ext uri="{FF2B5EF4-FFF2-40B4-BE49-F238E27FC236}">
                  <a16:creationId xmlns:a16="http://schemas.microsoft.com/office/drawing/2014/main" id="{79ECCE09-EC55-43E5-8AE2-C0125796390E}"/>
                </a:ext>
              </a:extLst>
            </p:cNvPr>
            <p:cNvSpPr/>
            <p:nvPr/>
          </p:nvSpPr>
          <p:spPr>
            <a:xfrm>
              <a:off x="4225894" y="3580416"/>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24" name="矩形 123">
              <a:extLst>
                <a:ext uri="{FF2B5EF4-FFF2-40B4-BE49-F238E27FC236}">
                  <a16:creationId xmlns:a16="http://schemas.microsoft.com/office/drawing/2014/main" id="{48DEA6B6-90E4-4C80-A1C0-943874729C9F}"/>
                </a:ext>
              </a:extLst>
            </p:cNvPr>
            <p:cNvSpPr/>
            <p:nvPr/>
          </p:nvSpPr>
          <p:spPr>
            <a:xfrm>
              <a:off x="4317682"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25" name="矩形 124">
              <a:extLst>
                <a:ext uri="{FF2B5EF4-FFF2-40B4-BE49-F238E27FC236}">
                  <a16:creationId xmlns:a16="http://schemas.microsoft.com/office/drawing/2014/main" id="{A644AF96-888E-491D-9C74-443B3D11E2FD}"/>
                </a:ext>
              </a:extLst>
            </p:cNvPr>
            <p:cNvSpPr/>
            <p:nvPr/>
          </p:nvSpPr>
          <p:spPr>
            <a:xfrm>
              <a:off x="4406405" y="3580263"/>
              <a:ext cx="63247" cy="56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26" name="矩形 125">
              <a:extLst>
                <a:ext uri="{FF2B5EF4-FFF2-40B4-BE49-F238E27FC236}">
                  <a16:creationId xmlns:a16="http://schemas.microsoft.com/office/drawing/2014/main" id="{AA0DF1EA-4323-486C-9CBC-B353F9368491}"/>
                </a:ext>
              </a:extLst>
            </p:cNvPr>
            <p:cNvSpPr/>
            <p:nvPr/>
          </p:nvSpPr>
          <p:spPr>
            <a:xfrm>
              <a:off x="4495129" y="3581735"/>
              <a:ext cx="63246" cy="54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129" name="矩形 128">
            <a:extLst>
              <a:ext uri="{FF2B5EF4-FFF2-40B4-BE49-F238E27FC236}">
                <a16:creationId xmlns:a16="http://schemas.microsoft.com/office/drawing/2014/main" id="{5C8FDDEA-D350-45D1-8901-AF2EE3A84C78}"/>
              </a:ext>
            </a:extLst>
          </p:cNvPr>
          <p:cNvSpPr/>
          <p:nvPr/>
        </p:nvSpPr>
        <p:spPr>
          <a:xfrm>
            <a:off x="4303673" y="3516440"/>
            <a:ext cx="45206" cy="4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0" name="矩形 129">
            <a:extLst>
              <a:ext uri="{FF2B5EF4-FFF2-40B4-BE49-F238E27FC236}">
                <a16:creationId xmlns:a16="http://schemas.microsoft.com/office/drawing/2014/main" id="{E77C6B65-436B-4FBB-B828-0AA6BE4A1E3E}"/>
              </a:ext>
            </a:extLst>
          </p:cNvPr>
          <p:cNvSpPr/>
          <p:nvPr/>
        </p:nvSpPr>
        <p:spPr>
          <a:xfrm>
            <a:off x="4367088" y="3515166"/>
            <a:ext cx="45206" cy="4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1" name="矩形 130">
            <a:extLst>
              <a:ext uri="{FF2B5EF4-FFF2-40B4-BE49-F238E27FC236}">
                <a16:creationId xmlns:a16="http://schemas.microsoft.com/office/drawing/2014/main" id="{DA687D2B-7057-4290-A870-A864DB98215B}"/>
              </a:ext>
            </a:extLst>
          </p:cNvPr>
          <p:cNvSpPr/>
          <p:nvPr/>
        </p:nvSpPr>
        <p:spPr>
          <a:xfrm>
            <a:off x="4430505" y="3516440"/>
            <a:ext cx="45206" cy="4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2" name="矩形 131">
            <a:extLst>
              <a:ext uri="{FF2B5EF4-FFF2-40B4-BE49-F238E27FC236}">
                <a16:creationId xmlns:a16="http://schemas.microsoft.com/office/drawing/2014/main" id="{B7CE1295-F5A6-49C9-A4A8-61C68C57BC19}"/>
              </a:ext>
            </a:extLst>
          </p:cNvPr>
          <p:cNvSpPr/>
          <p:nvPr/>
        </p:nvSpPr>
        <p:spPr>
          <a:xfrm>
            <a:off x="4493920" y="3515166"/>
            <a:ext cx="45206" cy="4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3" name="矩形 132">
            <a:extLst>
              <a:ext uri="{FF2B5EF4-FFF2-40B4-BE49-F238E27FC236}">
                <a16:creationId xmlns:a16="http://schemas.microsoft.com/office/drawing/2014/main" id="{69B72863-C56B-4983-8935-97EB353E79D2}"/>
              </a:ext>
            </a:extLst>
          </p:cNvPr>
          <p:cNvSpPr/>
          <p:nvPr/>
        </p:nvSpPr>
        <p:spPr>
          <a:xfrm>
            <a:off x="4562474" y="3515803"/>
            <a:ext cx="45206" cy="4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4" name="矩形 133">
            <a:extLst>
              <a:ext uri="{FF2B5EF4-FFF2-40B4-BE49-F238E27FC236}">
                <a16:creationId xmlns:a16="http://schemas.microsoft.com/office/drawing/2014/main" id="{BFA57F94-903D-47EF-90F8-173C156E428A}"/>
              </a:ext>
            </a:extLst>
          </p:cNvPr>
          <p:cNvSpPr/>
          <p:nvPr/>
        </p:nvSpPr>
        <p:spPr>
          <a:xfrm>
            <a:off x="4625889" y="3514529"/>
            <a:ext cx="45206" cy="4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5" name="矩形 134">
            <a:extLst>
              <a:ext uri="{FF2B5EF4-FFF2-40B4-BE49-F238E27FC236}">
                <a16:creationId xmlns:a16="http://schemas.microsoft.com/office/drawing/2014/main" id="{7C5333A5-1494-44DC-9340-A1034108D490}"/>
              </a:ext>
            </a:extLst>
          </p:cNvPr>
          <p:cNvSpPr/>
          <p:nvPr/>
        </p:nvSpPr>
        <p:spPr>
          <a:xfrm>
            <a:off x="4689306" y="3515803"/>
            <a:ext cx="45206" cy="4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1" name="矩形 140">
            <a:extLst>
              <a:ext uri="{FF2B5EF4-FFF2-40B4-BE49-F238E27FC236}">
                <a16:creationId xmlns:a16="http://schemas.microsoft.com/office/drawing/2014/main" id="{098C4546-26E1-451D-B1FF-19D21D061AE6}"/>
              </a:ext>
            </a:extLst>
          </p:cNvPr>
          <p:cNvSpPr/>
          <p:nvPr/>
        </p:nvSpPr>
        <p:spPr>
          <a:xfrm>
            <a:off x="4303673" y="3967184"/>
            <a:ext cx="45206" cy="4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2" name="矩形 141">
            <a:extLst>
              <a:ext uri="{FF2B5EF4-FFF2-40B4-BE49-F238E27FC236}">
                <a16:creationId xmlns:a16="http://schemas.microsoft.com/office/drawing/2014/main" id="{CF469D30-1615-48D6-B7ED-D76198E63B24}"/>
              </a:ext>
            </a:extLst>
          </p:cNvPr>
          <p:cNvSpPr/>
          <p:nvPr/>
        </p:nvSpPr>
        <p:spPr>
          <a:xfrm>
            <a:off x="4367088" y="3965910"/>
            <a:ext cx="45206" cy="4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3" name="矩形 142">
            <a:extLst>
              <a:ext uri="{FF2B5EF4-FFF2-40B4-BE49-F238E27FC236}">
                <a16:creationId xmlns:a16="http://schemas.microsoft.com/office/drawing/2014/main" id="{999EC485-C811-4523-8372-CC5AF0E4471A}"/>
              </a:ext>
            </a:extLst>
          </p:cNvPr>
          <p:cNvSpPr/>
          <p:nvPr/>
        </p:nvSpPr>
        <p:spPr>
          <a:xfrm>
            <a:off x="4430505" y="3967184"/>
            <a:ext cx="45206" cy="4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4" name="矩形 143">
            <a:extLst>
              <a:ext uri="{FF2B5EF4-FFF2-40B4-BE49-F238E27FC236}">
                <a16:creationId xmlns:a16="http://schemas.microsoft.com/office/drawing/2014/main" id="{FBAF1F1C-644F-4D91-9488-D2A1A4250F2E}"/>
              </a:ext>
            </a:extLst>
          </p:cNvPr>
          <p:cNvSpPr/>
          <p:nvPr/>
        </p:nvSpPr>
        <p:spPr>
          <a:xfrm>
            <a:off x="4493920" y="3965910"/>
            <a:ext cx="45206" cy="4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5" name="矩形 144">
            <a:extLst>
              <a:ext uri="{FF2B5EF4-FFF2-40B4-BE49-F238E27FC236}">
                <a16:creationId xmlns:a16="http://schemas.microsoft.com/office/drawing/2014/main" id="{92380694-9BE4-43E5-B840-C5316A803B84}"/>
              </a:ext>
            </a:extLst>
          </p:cNvPr>
          <p:cNvSpPr/>
          <p:nvPr/>
        </p:nvSpPr>
        <p:spPr>
          <a:xfrm>
            <a:off x="4562474" y="3966547"/>
            <a:ext cx="45206" cy="4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6" name="矩形 145">
            <a:extLst>
              <a:ext uri="{FF2B5EF4-FFF2-40B4-BE49-F238E27FC236}">
                <a16:creationId xmlns:a16="http://schemas.microsoft.com/office/drawing/2014/main" id="{0A9DD002-71D0-4367-8C46-A339DFBAC060}"/>
              </a:ext>
            </a:extLst>
          </p:cNvPr>
          <p:cNvSpPr/>
          <p:nvPr/>
        </p:nvSpPr>
        <p:spPr>
          <a:xfrm>
            <a:off x="4625889" y="3965273"/>
            <a:ext cx="45206" cy="4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7" name="矩形 146">
            <a:extLst>
              <a:ext uri="{FF2B5EF4-FFF2-40B4-BE49-F238E27FC236}">
                <a16:creationId xmlns:a16="http://schemas.microsoft.com/office/drawing/2014/main" id="{9D7D9E21-DEC9-464C-AFFD-BF5CBDBAD926}"/>
              </a:ext>
            </a:extLst>
          </p:cNvPr>
          <p:cNvSpPr/>
          <p:nvPr/>
        </p:nvSpPr>
        <p:spPr>
          <a:xfrm>
            <a:off x="4689306" y="3966547"/>
            <a:ext cx="45206" cy="4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52" name="矩形 151">
            <a:extLst>
              <a:ext uri="{FF2B5EF4-FFF2-40B4-BE49-F238E27FC236}">
                <a16:creationId xmlns:a16="http://schemas.microsoft.com/office/drawing/2014/main" id="{EB89783C-874E-401C-ABE0-7CCC98EE9737}"/>
              </a:ext>
            </a:extLst>
          </p:cNvPr>
          <p:cNvSpPr/>
          <p:nvPr/>
        </p:nvSpPr>
        <p:spPr>
          <a:xfrm>
            <a:off x="3598768" y="3620207"/>
            <a:ext cx="1135743" cy="288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0" name="文字方塊 99">
            <a:extLst>
              <a:ext uri="{FF2B5EF4-FFF2-40B4-BE49-F238E27FC236}">
                <a16:creationId xmlns:a16="http://schemas.microsoft.com/office/drawing/2014/main" id="{439BA2BA-2D70-47CE-9F04-C13C4614B5F0}"/>
              </a:ext>
            </a:extLst>
          </p:cNvPr>
          <p:cNvSpPr txBox="1"/>
          <p:nvPr/>
        </p:nvSpPr>
        <p:spPr>
          <a:xfrm>
            <a:off x="3570780" y="3591454"/>
            <a:ext cx="1199112" cy="338554"/>
          </a:xfrm>
          <a:prstGeom prst="rect">
            <a:avLst/>
          </a:prstGeom>
          <a:noFill/>
        </p:spPr>
        <p:txBody>
          <a:bodyPr wrap="square">
            <a:spAutoFit/>
          </a:bodyPr>
          <a:lstStyle/>
          <a:p>
            <a:pPr algn="ctr"/>
            <a:r>
              <a:rPr kumimoji="1" lang="en-US" altLang="zh-TW" sz="1600" b="1" kern="1200">
                <a:solidFill>
                  <a:srgbClr val="219BD1"/>
                </a:solidFill>
                <a:latin typeface="ＭＳ Ｐゴシック" panose="020B0600070205080204" pitchFamily="50" charset="-128"/>
                <a:ea typeface="ＭＳ Ｐゴシック" panose="020B0600070205080204" pitchFamily="50" charset="-128"/>
                <a:cs typeface="+mn-ea"/>
                <a:sym typeface="+mn-lt"/>
              </a:rPr>
              <a:t>h.264/265</a:t>
            </a:r>
            <a:endParaRPr lang="zh-TW" altLang="en-US" sz="1600">
              <a:solidFill>
                <a:srgbClr val="219BD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2529778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圓角 41">
            <a:extLst>
              <a:ext uri="{FF2B5EF4-FFF2-40B4-BE49-F238E27FC236}">
                <a16:creationId xmlns:a16="http://schemas.microsoft.com/office/drawing/2014/main" id="{A3695239-40A9-43FD-AB69-FBCA8C47C884}"/>
              </a:ext>
            </a:extLst>
          </p:cNvPr>
          <p:cNvSpPr/>
          <p:nvPr/>
        </p:nvSpPr>
        <p:spPr>
          <a:xfrm>
            <a:off x="-433345" y="1900121"/>
            <a:ext cx="5915669" cy="4729116"/>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25" name="圖片 24">
            <a:extLst>
              <a:ext uri="{FF2B5EF4-FFF2-40B4-BE49-F238E27FC236}">
                <a16:creationId xmlns:a16="http://schemas.microsoft.com/office/drawing/2014/main" id="{0CA5E359-AE2A-5A4D-8079-1C53BC2C264A}"/>
              </a:ext>
            </a:extLst>
          </p:cNvPr>
          <p:cNvPicPr>
            <a:picLocks noChangeAspect="1"/>
          </p:cNvPicPr>
          <p:nvPr/>
        </p:nvPicPr>
        <p:blipFill rotWithShape="1">
          <a:blip r:embed="rId3"/>
          <a:srcRect b="26752"/>
          <a:stretch/>
        </p:blipFill>
        <p:spPr>
          <a:xfrm>
            <a:off x="-611782" y="2460764"/>
            <a:ext cx="6102902" cy="2793904"/>
          </a:xfrm>
          <a:prstGeom prst="rect">
            <a:avLst/>
          </a:prstGeom>
        </p:spPr>
      </p:pic>
      <p:sp>
        <p:nvSpPr>
          <p:cNvPr id="2" name="Title 1">
            <a:extLst>
              <a:ext uri="{FF2B5EF4-FFF2-40B4-BE49-F238E27FC236}">
                <a16:creationId xmlns:a16="http://schemas.microsoft.com/office/drawing/2014/main" id="{0E923420-1A77-8248-A6FD-5CF6A22B804E}"/>
              </a:ext>
            </a:extLst>
          </p:cNvPr>
          <p:cNvSpPr>
            <a:spLocks noGrp="1"/>
          </p:cNvSpPr>
          <p:nvPr>
            <p:ph type="title"/>
          </p:nvPr>
        </p:nvSpPr>
        <p:spPr>
          <a:xfrm>
            <a:off x="0" y="64230"/>
            <a:ext cx="9143999" cy="816119"/>
          </a:xfrm>
        </p:spPr>
        <p:txBody>
          <a:bodyPr>
            <a:normAutofit fontScale="90000"/>
          </a:bodyPr>
          <a:lstStyle/>
          <a:p>
            <a:pPr fontAlgn="base"/>
            <a:r>
              <a:rPr lang="en-US" altLang="ja-JP" sz="3200" b="0" dirty="0" smtClean="0">
                <a:latin typeface="ＭＳ Ｐゴシック" panose="020B0600070205080204" pitchFamily="50" charset="-128"/>
                <a:ea typeface="ＭＳ Ｐゴシック" panose="020B0600070205080204" pitchFamily="50" charset="-128"/>
                <a:cs typeface="+mn-ea"/>
                <a:sym typeface="+mn-lt"/>
              </a:rPr>
              <a:t>2 </a:t>
            </a:r>
            <a:r>
              <a:rPr lang="en-US" altLang="ja-JP" sz="3200" b="0" dirty="0" err="1">
                <a:latin typeface="ＭＳ Ｐゴシック" panose="020B0600070205080204" pitchFamily="50" charset="-128"/>
                <a:ea typeface="ＭＳ Ｐゴシック" panose="020B0600070205080204" pitchFamily="50" charset="-128"/>
                <a:cs typeface="+mn-ea"/>
                <a:sym typeface="+mn-lt"/>
              </a:rPr>
              <a:t>xPCIe</a:t>
            </a:r>
            <a:r>
              <a:rPr lang="ja-JP" altLang="en-US" sz="3200" b="0" dirty="0">
                <a:latin typeface="ＭＳ Ｐゴシック" panose="020B0600070205080204" pitchFamily="50" charset="-128"/>
                <a:ea typeface="ＭＳ Ｐゴシック" panose="020B0600070205080204" pitchFamily="50" charset="-128"/>
                <a:cs typeface="+mn-ea"/>
                <a:sym typeface="+mn-lt"/>
              </a:rPr>
              <a:t>スロッ</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ト</a:t>
            </a:r>
            <a:r>
              <a:rPr lang="en-US" altLang="ja-JP" sz="3200" b="0" dirty="0" smtClean="0">
                <a:latin typeface="ＭＳ Ｐゴシック" panose="020B0600070205080204" pitchFamily="50" charset="-128"/>
                <a:ea typeface="ＭＳ Ｐゴシック" panose="020B0600070205080204" pitchFamily="50" charset="-128"/>
                <a:cs typeface="+mn-ea"/>
                <a:sym typeface="+mn-lt"/>
              </a:rPr>
              <a:t/>
            </a:r>
            <a:br>
              <a:rPr lang="en-US" altLang="ja-JP" sz="3200" b="0" dirty="0" smtClean="0">
                <a:latin typeface="ＭＳ Ｐゴシック" panose="020B0600070205080204" pitchFamily="50" charset="-128"/>
                <a:ea typeface="ＭＳ Ｐゴシック" panose="020B0600070205080204" pitchFamily="50" charset="-128"/>
                <a:cs typeface="+mn-ea"/>
                <a:sym typeface="+mn-lt"/>
              </a:rPr>
            </a:br>
            <a:r>
              <a:rPr lang="ja-JP" altLang="en-US" sz="3200" b="0" dirty="0">
                <a:latin typeface="ＭＳ Ｐゴシック" panose="020B0600070205080204" pitchFamily="50" charset="-128"/>
                <a:ea typeface="ＭＳ Ｐゴシック" panose="020B0600070205080204" pitchFamily="50" charset="-128"/>
                <a:cs typeface="+mn-ea"/>
                <a:sym typeface="+mn-lt"/>
              </a:rPr>
              <a:t>ネットワーク、ストレージな</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ど</a:t>
            </a:r>
            <a:endParaRPr lang="ja-JP" altLang="en-US" sz="3200" b="0" dirty="0">
              <a:latin typeface="ＭＳ Ｐゴシック" panose="020B0600070205080204" pitchFamily="50" charset="-128"/>
              <a:ea typeface="ＭＳ Ｐゴシック" panose="020B0600070205080204" pitchFamily="50" charset="-128"/>
              <a:cs typeface="+mn-ea"/>
              <a:sym typeface="+mn-lt"/>
            </a:endParaRPr>
          </a:p>
        </p:txBody>
      </p:sp>
      <p:sp>
        <p:nvSpPr>
          <p:cNvPr id="22" name="Shape 242">
            <a:extLst>
              <a:ext uri="{FF2B5EF4-FFF2-40B4-BE49-F238E27FC236}">
                <a16:creationId xmlns:a16="http://schemas.microsoft.com/office/drawing/2014/main" id="{4EBEB74C-580A-D441-A53D-0850AF12F448}"/>
              </a:ext>
            </a:extLst>
          </p:cNvPr>
          <p:cNvSpPr txBox="1"/>
          <p:nvPr/>
        </p:nvSpPr>
        <p:spPr>
          <a:xfrm>
            <a:off x="493851" y="1244771"/>
            <a:ext cx="4302228" cy="667376"/>
          </a:xfrm>
          <a:prstGeom prst="rect">
            <a:avLst/>
          </a:prstGeom>
          <a:noFill/>
          <a:ln>
            <a:noFill/>
          </a:ln>
        </p:spPr>
        <p:txBody>
          <a:bodyPr wrap="square" lIns="91425" tIns="45700" rIns="91425" bIns="45700" anchor="t" anchorCtr="0">
            <a:noAutofit/>
          </a:bodyPr>
          <a:lstStyle/>
          <a:p>
            <a:pPr>
              <a:lnSpc>
                <a:spcPts val="2500"/>
              </a:lnSpc>
              <a:buClr>
                <a:srgbClr val="595959"/>
              </a:buClr>
              <a:buSzPct val="25000"/>
            </a:pPr>
            <a:r>
              <a:rPr lang="ja-JP" altLang="en-US" dirty="0">
                <a:solidFill>
                  <a:schemeClr val="tx1"/>
                </a:solidFill>
                <a:latin typeface="ＭＳ Ｐゴシック" panose="020B0600070205080204" pitchFamily="50" charset="-128"/>
                <a:ea typeface="ＭＳ Ｐゴシック" panose="020B0600070205080204" pitchFamily="50" charset="-128"/>
                <a:cs typeface="+mn-ea"/>
                <a:sym typeface="+mn-lt"/>
              </a:rPr>
              <a:t>より付加価値の高いアプリケーション向けのさまざまな</a:t>
            </a:r>
            <a:r>
              <a:rPr lang="en-US" altLang="ja-JP" dirty="0" smtClean="0">
                <a:solidFill>
                  <a:schemeClr val="tx1"/>
                </a:solidFill>
                <a:latin typeface="ＭＳ Ｐゴシック" panose="020B0600070205080204" pitchFamily="50" charset="-128"/>
                <a:ea typeface="ＭＳ Ｐゴシック" panose="020B0600070205080204" pitchFamily="50" charset="-128"/>
                <a:cs typeface="+mn-ea"/>
                <a:sym typeface="+mn-lt"/>
              </a:rPr>
              <a:t>QNAP</a:t>
            </a:r>
            <a:r>
              <a:rPr lang="ja-JP" altLang="en-US" dirty="0">
                <a:solidFill>
                  <a:schemeClr val="tx1"/>
                </a:solidFill>
                <a:latin typeface="ＭＳ Ｐゴシック" panose="020B0600070205080204" pitchFamily="50" charset="-128"/>
                <a:ea typeface="ＭＳ Ｐゴシック" panose="020B0600070205080204" pitchFamily="50" charset="-128"/>
                <a:cs typeface="+mn-ea"/>
                <a:sym typeface="+mn-lt"/>
              </a:rPr>
              <a:t> </a:t>
            </a:r>
            <a:r>
              <a:rPr lang="en-US" altLang="ja-JP" dirty="0" err="1" smtClean="0">
                <a:solidFill>
                  <a:schemeClr val="tx1"/>
                </a:solidFill>
                <a:latin typeface="ＭＳ Ｐゴシック" panose="020B0600070205080204" pitchFamily="50" charset="-128"/>
                <a:ea typeface="ＭＳ Ｐゴシック" panose="020B0600070205080204" pitchFamily="50" charset="-128"/>
                <a:cs typeface="+mn-ea"/>
                <a:sym typeface="+mn-lt"/>
              </a:rPr>
              <a:t>PCIe</a:t>
            </a:r>
            <a:r>
              <a:rPr lang="ja-JP" altLang="en-US" dirty="0">
                <a:solidFill>
                  <a:schemeClr val="tx1"/>
                </a:solidFill>
                <a:latin typeface="ＭＳ Ｐゴシック" panose="020B0600070205080204" pitchFamily="50" charset="-128"/>
                <a:ea typeface="ＭＳ Ｐゴシック" panose="020B0600070205080204" pitchFamily="50" charset="-128"/>
                <a:cs typeface="+mn-ea"/>
                <a:sym typeface="+mn-lt"/>
              </a:rPr>
              <a:t>カード</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mn-ea"/>
                <a:sym typeface="+mn-lt"/>
              </a:rPr>
              <a:t>用</a:t>
            </a:r>
            <a:r>
              <a:rPr lang="en-US" altLang="ja-JP" dirty="0" smtClean="0">
                <a:solidFill>
                  <a:schemeClr val="tx1"/>
                </a:solidFill>
                <a:latin typeface="ＭＳ Ｐゴシック" panose="020B0600070205080204" pitchFamily="50" charset="-128"/>
                <a:ea typeface="ＭＳ Ｐゴシック" panose="020B0600070205080204" pitchFamily="50" charset="-128"/>
                <a:cs typeface="+mn-ea"/>
                <a:sym typeface="+mn-lt"/>
              </a:rPr>
              <a:t>2x </a:t>
            </a:r>
            <a:r>
              <a:rPr lang="en-US" altLang="ja-JP" dirty="0" err="1">
                <a:solidFill>
                  <a:schemeClr val="tx1"/>
                </a:solidFill>
                <a:latin typeface="ＭＳ Ｐゴシック" panose="020B0600070205080204" pitchFamily="50" charset="-128"/>
                <a:ea typeface="ＭＳ Ｐゴシック" panose="020B0600070205080204" pitchFamily="50" charset="-128"/>
                <a:cs typeface="+mn-ea"/>
                <a:sym typeface="+mn-lt"/>
              </a:rPr>
              <a:t>PCIe</a:t>
            </a:r>
            <a:r>
              <a:rPr lang="en-US" altLang="ja-JP" dirty="0">
                <a:solidFill>
                  <a:schemeClr val="tx1"/>
                </a:solidFill>
                <a:latin typeface="ＭＳ Ｐゴシック" panose="020B0600070205080204" pitchFamily="50" charset="-128"/>
                <a:ea typeface="ＭＳ Ｐゴシック" panose="020B0600070205080204" pitchFamily="50" charset="-128"/>
                <a:cs typeface="+mn-ea"/>
                <a:sym typeface="+mn-lt"/>
              </a:rPr>
              <a:t> Gen3x4</a:t>
            </a:r>
            <a:r>
              <a:rPr lang="ja-JP" altLang="en-US" dirty="0">
                <a:solidFill>
                  <a:schemeClr val="tx1"/>
                </a:solidFill>
                <a:latin typeface="ＭＳ Ｐゴシック" panose="020B0600070205080204" pitchFamily="50" charset="-128"/>
                <a:ea typeface="ＭＳ Ｐゴシック" panose="020B0600070205080204" pitchFamily="50" charset="-128"/>
                <a:cs typeface="+mn-ea"/>
                <a:sym typeface="+mn-lt"/>
              </a:rPr>
              <a:t>拡張スロット。</a:t>
            </a:r>
          </a:p>
        </p:txBody>
      </p:sp>
      <p:sp>
        <p:nvSpPr>
          <p:cNvPr id="26" name="矩形 25">
            <a:extLst>
              <a:ext uri="{FF2B5EF4-FFF2-40B4-BE49-F238E27FC236}">
                <a16:creationId xmlns:a16="http://schemas.microsoft.com/office/drawing/2014/main" id="{779A6B19-E1BA-4B27-91A5-D4400CC53D7D}"/>
              </a:ext>
            </a:extLst>
          </p:cNvPr>
          <p:cNvSpPr/>
          <p:nvPr/>
        </p:nvSpPr>
        <p:spPr>
          <a:xfrm rot="16200000">
            <a:off x="1134414" y="2148564"/>
            <a:ext cx="725465" cy="2359108"/>
          </a:xfrm>
          <a:prstGeom prst="rect">
            <a:avLst/>
          </a:prstGeom>
          <a:noFill/>
          <a:ln w="2540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ＭＳ Ｐゴシック" panose="020B0600070205080204" pitchFamily="50" charset="-128"/>
              <a:ea typeface="ＭＳ Ｐゴシック" panose="020B0600070205080204" pitchFamily="50" charset="-128"/>
              <a:cs typeface="+mn-ea"/>
              <a:sym typeface="+mn-lt"/>
            </a:endParaRPr>
          </a:p>
        </p:txBody>
      </p:sp>
      <p:sp>
        <p:nvSpPr>
          <p:cNvPr id="27" name="Google Shape;2763;p30">
            <a:extLst>
              <a:ext uri="{FF2B5EF4-FFF2-40B4-BE49-F238E27FC236}">
                <a16:creationId xmlns:a16="http://schemas.microsoft.com/office/drawing/2014/main" id="{1E580751-6DB1-47E2-B4B1-373E18C89DDD}"/>
              </a:ext>
            </a:extLst>
          </p:cNvPr>
          <p:cNvSpPr/>
          <p:nvPr/>
        </p:nvSpPr>
        <p:spPr>
          <a:xfrm rot="10800000">
            <a:off x="1223997" y="2496156"/>
            <a:ext cx="546297" cy="465223"/>
          </a:xfrm>
          <a:prstGeom prst="downArrow">
            <a:avLst>
              <a:gd name="adj1" fmla="val 50000"/>
              <a:gd name="adj2" fmla="val 50000"/>
            </a:avLst>
          </a:prstGeom>
          <a:gradFill>
            <a:gsLst>
              <a:gs pos="0">
                <a:srgbClr val="EE6D2B">
                  <a:alpha val="29000"/>
                </a:srgbClr>
              </a:gs>
              <a:gs pos="100000">
                <a:srgbClr val="EE6D2B"/>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zh-TW" altLang="en-US" sz="14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28" name="矩形: 剪去對角角落 27">
            <a:extLst>
              <a:ext uri="{FF2B5EF4-FFF2-40B4-BE49-F238E27FC236}">
                <a16:creationId xmlns:a16="http://schemas.microsoft.com/office/drawing/2014/main" id="{592DC868-ABC7-4C45-B289-DA2E84DE33EC}"/>
              </a:ext>
            </a:extLst>
          </p:cNvPr>
          <p:cNvSpPr/>
          <p:nvPr/>
        </p:nvSpPr>
        <p:spPr>
          <a:xfrm rot="10800000" flipH="1">
            <a:off x="586317" y="2137600"/>
            <a:ext cx="1777399" cy="287772"/>
          </a:xfrm>
          <a:prstGeom prst="snip2DiagRect">
            <a:avLst>
              <a:gd name="adj1" fmla="val 0"/>
              <a:gd name="adj2" fmla="val 18523"/>
            </a:avLst>
          </a:prstGeom>
          <a:solidFill>
            <a:srgbClr val="EE6D2B"/>
          </a:solidFill>
          <a:ln w="19050">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9" name="矩形 28">
            <a:extLst>
              <a:ext uri="{FF2B5EF4-FFF2-40B4-BE49-F238E27FC236}">
                <a16:creationId xmlns:a16="http://schemas.microsoft.com/office/drawing/2014/main" id="{2F5BE33A-6267-4667-A5E2-C912CC309E9F}"/>
              </a:ext>
            </a:extLst>
          </p:cNvPr>
          <p:cNvSpPr/>
          <p:nvPr/>
        </p:nvSpPr>
        <p:spPr>
          <a:xfrm>
            <a:off x="616507" y="2111434"/>
            <a:ext cx="1747209" cy="323165"/>
          </a:xfrm>
          <a:prstGeom prst="rect">
            <a:avLst/>
          </a:prstGeom>
        </p:spPr>
        <p:txBody>
          <a:bodyPr wrap="square">
            <a:spAutoFit/>
          </a:bodyPr>
          <a:lstStyle/>
          <a:p>
            <a:pPr lvl="0"/>
            <a:r>
              <a:rPr kumimoji="1" lang="nl-NL" altLang="zh-TW" sz="1500" b="1">
                <a:solidFill>
                  <a:schemeClr val="bg1"/>
                </a:solidFill>
                <a:latin typeface="ＭＳ Ｐゴシック" panose="020B0600070205080204" pitchFamily="50" charset="-128"/>
                <a:ea typeface="ＭＳ Ｐゴシック" panose="020B0600070205080204" pitchFamily="50" charset="-128"/>
                <a:cs typeface="+mn-ea"/>
                <a:sym typeface="+mn-lt"/>
              </a:rPr>
              <a:t>2 x PCIe Gen3 x4</a:t>
            </a:r>
          </a:p>
        </p:txBody>
      </p:sp>
      <p:sp>
        <p:nvSpPr>
          <p:cNvPr id="23" name="矩形: 圓角化同側角落 22">
            <a:extLst>
              <a:ext uri="{FF2B5EF4-FFF2-40B4-BE49-F238E27FC236}">
                <a16:creationId xmlns:a16="http://schemas.microsoft.com/office/drawing/2014/main" id="{E6D343C1-0D1D-408B-8872-ABB3987FC9A8}"/>
              </a:ext>
            </a:extLst>
          </p:cNvPr>
          <p:cNvSpPr/>
          <p:nvPr/>
        </p:nvSpPr>
        <p:spPr>
          <a:xfrm>
            <a:off x="5912299" y="1363619"/>
            <a:ext cx="2715318" cy="577151"/>
          </a:xfrm>
          <a:prstGeom prst="round2SameRect">
            <a:avLst>
              <a:gd name="adj1" fmla="val 7874"/>
              <a:gd name="adj2" fmla="val 0"/>
            </a:avLst>
          </a:prstGeom>
          <a:gradFill>
            <a:gsLst>
              <a:gs pos="71000">
                <a:srgbClr val="00479D"/>
              </a:gs>
              <a:gs pos="163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4" name="矩形: 圓角化同側角落 33">
            <a:extLst>
              <a:ext uri="{FF2B5EF4-FFF2-40B4-BE49-F238E27FC236}">
                <a16:creationId xmlns:a16="http://schemas.microsoft.com/office/drawing/2014/main" id="{B0529A8D-664D-437A-933B-454B6B016C42}"/>
              </a:ext>
            </a:extLst>
          </p:cNvPr>
          <p:cNvSpPr/>
          <p:nvPr/>
        </p:nvSpPr>
        <p:spPr>
          <a:xfrm>
            <a:off x="5912299" y="2078802"/>
            <a:ext cx="2715318" cy="577151"/>
          </a:xfrm>
          <a:prstGeom prst="round2SameRect">
            <a:avLst>
              <a:gd name="adj1" fmla="val 7874"/>
              <a:gd name="adj2" fmla="val 0"/>
            </a:avLst>
          </a:prstGeom>
          <a:gradFill>
            <a:gsLst>
              <a:gs pos="69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7" name="矩形: 圓角化同側角落 36">
            <a:extLst>
              <a:ext uri="{FF2B5EF4-FFF2-40B4-BE49-F238E27FC236}">
                <a16:creationId xmlns:a16="http://schemas.microsoft.com/office/drawing/2014/main" id="{1D55AF60-DAE8-47D8-BBE6-6AA26BEEE1DB}"/>
              </a:ext>
            </a:extLst>
          </p:cNvPr>
          <p:cNvSpPr/>
          <p:nvPr/>
        </p:nvSpPr>
        <p:spPr>
          <a:xfrm>
            <a:off x="5912299" y="2793985"/>
            <a:ext cx="2715318" cy="577151"/>
          </a:xfrm>
          <a:prstGeom prst="round2SameRect">
            <a:avLst>
              <a:gd name="adj1" fmla="val 7874"/>
              <a:gd name="adj2" fmla="val 0"/>
            </a:avLst>
          </a:prstGeom>
          <a:gradFill>
            <a:gsLst>
              <a:gs pos="69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8" name="矩形: 圓角化同側角落 37">
            <a:extLst>
              <a:ext uri="{FF2B5EF4-FFF2-40B4-BE49-F238E27FC236}">
                <a16:creationId xmlns:a16="http://schemas.microsoft.com/office/drawing/2014/main" id="{BBB662C1-90FE-470D-A745-9FD9C8FEFF66}"/>
              </a:ext>
            </a:extLst>
          </p:cNvPr>
          <p:cNvSpPr/>
          <p:nvPr/>
        </p:nvSpPr>
        <p:spPr>
          <a:xfrm>
            <a:off x="5912299" y="3509168"/>
            <a:ext cx="2715318" cy="577151"/>
          </a:xfrm>
          <a:prstGeom prst="round2SameRect">
            <a:avLst>
              <a:gd name="adj1" fmla="val 7874"/>
              <a:gd name="adj2" fmla="val 0"/>
            </a:avLst>
          </a:prstGeom>
          <a:gradFill>
            <a:gsLst>
              <a:gs pos="67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9" name="矩形: 圓角化同側角落 38">
            <a:extLst>
              <a:ext uri="{FF2B5EF4-FFF2-40B4-BE49-F238E27FC236}">
                <a16:creationId xmlns:a16="http://schemas.microsoft.com/office/drawing/2014/main" id="{7B70432A-8083-4ECF-AE0B-EECAD9888A83}"/>
              </a:ext>
            </a:extLst>
          </p:cNvPr>
          <p:cNvSpPr/>
          <p:nvPr/>
        </p:nvSpPr>
        <p:spPr>
          <a:xfrm>
            <a:off x="5912299" y="4224352"/>
            <a:ext cx="2715318" cy="577151"/>
          </a:xfrm>
          <a:prstGeom prst="round2SameRect">
            <a:avLst>
              <a:gd name="adj1" fmla="val 7874"/>
              <a:gd name="adj2" fmla="val 0"/>
            </a:avLst>
          </a:prstGeom>
          <a:gradFill>
            <a:gsLst>
              <a:gs pos="67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19" name="圖片 18" descr="一張含有 室內, 蛋糕, 電子用品 的圖片&#10;&#10;自動產生的描述">
            <a:extLst>
              <a:ext uri="{FF2B5EF4-FFF2-40B4-BE49-F238E27FC236}">
                <a16:creationId xmlns:a16="http://schemas.microsoft.com/office/drawing/2014/main" id="{0B772D26-C06B-BD48-AAB8-4BFCBDD0AA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4168" y="2003682"/>
            <a:ext cx="1284122" cy="803709"/>
          </a:xfrm>
          <a:prstGeom prst="rect">
            <a:avLst/>
          </a:prstGeom>
          <a:effectLst>
            <a:outerShdw blurRad="50800" dist="38100" dir="5400000" algn="t" rotWithShape="0">
              <a:prstClr val="black">
                <a:alpha val="40000"/>
              </a:prstClr>
            </a:outerShdw>
          </a:effectLst>
        </p:spPr>
      </p:pic>
      <p:pic>
        <p:nvPicPr>
          <p:cNvPr id="24" name="Picture 3">
            <a:extLst>
              <a:ext uri="{FF2B5EF4-FFF2-40B4-BE49-F238E27FC236}">
                <a16:creationId xmlns:a16="http://schemas.microsoft.com/office/drawing/2014/main" id="{0C6B0EEF-596A-D441-9244-2AF58562664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5141875" y="4085025"/>
            <a:ext cx="1693562" cy="1058475"/>
          </a:xfrm>
          <a:prstGeom prst="rect">
            <a:avLst/>
          </a:prstGeom>
          <a:noFill/>
          <a:effectLst>
            <a:outerShdw blurRad="50800" dist="38100" dir="8100000" algn="tr" rotWithShape="0">
              <a:prstClr val="black">
                <a:alpha val="40000"/>
              </a:prstClr>
            </a:outerShdw>
          </a:effectLst>
        </p:spPr>
      </p:pic>
      <p:sp>
        <p:nvSpPr>
          <p:cNvPr id="31" name="文字方塊 30">
            <a:extLst>
              <a:ext uri="{FF2B5EF4-FFF2-40B4-BE49-F238E27FC236}">
                <a16:creationId xmlns:a16="http://schemas.microsoft.com/office/drawing/2014/main" id="{218A9893-2D21-44E2-875D-2C811ECAB0A5}"/>
              </a:ext>
            </a:extLst>
          </p:cNvPr>
          <p:cNvSpPr txBox="1"/>
          <p:nvPr/>
        </p:nvSpPr>
        <p:spPr>
          <a:xfrm>
            <a:off x="6317814" y="1409737"/>
            <a:ext cx="2383881" cy="477054"/>
          </a:xfrm>
          <a:prstGeom prst="rect">
            <a:avLst/>
          </a:prstGeom>
          <a:noFill/>
        </p:spPr>
        <p:txBody>
          <a:bodyPr wrap="square">
            <a:spAutoFit/>
          </a:bodyPr>
          <a:lstStyle/>
          <a:p>
            <a:pPr>
              <a:lnSpc>
                <a:spcPts val="1450"/>
              </a:lnSpc>
            </a:pPr>
            <a:r>
              <a:rPr lang="en-US" altLang="zh-TW" b="1">
                <a:solidFill>
                  <a:schemeClr val="bg1"/>
                </a:solidFill>
                <a:latin typeface="ＭＳ Ｐゴシック" panose="020B0600070205080204" pitchFamily="50" charset="-128"/>
                <a:ea typeface="ＭＳ Ｐゴシック" panose="020B0600070205080204" pitchFamily="50" charset="-128"/>
                <a:cs typeface="+mn-ea"/>
                <a:sym typeface="+mn-lt"/>
              </a:rPr>
              <a:t>QXG</a:t>
            </a:r>
            <a:r>
              <a:rPr lang="en-US" altLang="zh-TW">
                <a:solidFill>
                  <a:schemeClr val="bg1"/>
                </a:solidFill>
                <a:latin typeface="ＭＳ Ｐゴシック" panose="020B0600070205080204" pitchFamily="50" charset="-128"/>
                <a:ea typeface="ＭＳ Ｐゴシック" panose="020B0600070205080204" pitchFamily="50" charset="-128"/>
                <a:cs typeface="+mn-ea"/>
                <a:sym typeface="+mn-lt"/>
              </a:rPr>
              <a:t> 10GbE/5GbE/2.5GbE </a:t>
            </a:r>
          </a:p>
          <a:p>
            <a:pPr>
              <a:lnSpc>
                <a:spcPts val="1450"/>
              </a:lnSpc>
            </a:pPr>
            <a:r>
              <a:rPr lang="en-US" altLang="zh-TW">
                <a:solidFill>
                  <a:schemeClr val="bg1"/>
                </a:solidFill>
                <a:latin typeface="ＭＳ Ｐゴシック" panose="020B0600070205080204" pitchFamily="50" charset="-128"/>
                <a:ea typeface="ＭＳ Ｐゴシック" panose="020B0600070205080204" pitchFamily="50" charset="-128"/>
                <a:cs typeface="+mn-ea"/>
                <a:sym typeface="+mn-lt"/>
              </a:rPr>
              <a:t>Network Interface Card</a:t>
            </a:r>
            <a:endParaRPr lang="zh-TW" altLang="zh-TW" sz="11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2" name="文字方塊 31">
            <a:extLst>
              <a:ext uri="{FF2B5EF4-FFF2-40B4-BE49-F238E27FC236}">
                <a16:creationId xmlns:a16="http://schemas.microsoft.com/office/drawing/2014/main" id="{A1F3FE61-B09D-4F37-B28B-39E600298B3A}"/>
              </a:ext>
            </a:extLst>
          </p:cNvPr>
          <p:cNvSpPr txBox="1"/>
          <p:nvPr/>
        </p:nvSpPr>
        <p:spPr>
          <a:xfrm>
            <a:off x="6317814" y="2138653"/>
            <a:ext cx="2302619" cy="477054"/>
          </a:xfrm>
          <a:prstGeom prst="rect">
            <a:avLst/>
          </a:prstGeom>
          <a:noFill/>
        </p:spPr>
        <p:txBody>
          <a:bodyPr wrap="square">
            <a:spAutoFit/>
          </a:bodyPr>
          <a:lstStyle/>
          <a:p>
            <a:pPr>
              <a:lnSpc>
                <a:spcPts val="1450"/>
              </a:lnSpc>
            </a:pPr>
            <a:r>
              <a:rPr lang="en-US" altLang="zh-TW" b="1">
                <a:solidFill>
                  <a:schemeClr val="bg1"/>
                </a:solidFill>
                <a:latin typeface="ＭＳ Ｐゴシック" panose="020B0600070205080204" pitchFamily="50" charset="-128"/>
                <a:ea typeface="ＭＳ Ｐゴシック" panose="020B0600070205080204" pitchFamily="50" charset="-128"/>
                <a:cs typeface="+mn-ea"/>
                <a:sym typeface="+mn-lt"/>
              </a:rPr>
              <a:t>QM2</a:t>
            </a:r>
            <a:r>
              <a:rPr lang="en-US" altLang="zh-TW">
                <a:solidFill>
                  <a:schemeClr val="bg1"/>
                </a:solidFill>
                <a:latin typeface="ＭＳ Ｐゴシック" panose="020B0600070205080204" pitchFamily="50" charset="-128"/>
                <a:ea typeface="ＭＳ Ｐゴシック" panose="020B0600070205080204" pitchFamily="50" charset="-128"/>
                <a:cs typeface="+mn-ea"/>
                <a:sym typeface="+mn-lt"/>
              </a:rPr>
              <a:t> M.2 SSD expansion card </a:t>
            </a:r>
            <a:endParaRPr lang="zh-TW" altLang="zh-TW">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3" name="文字方塊 32">
            <a:extLst>
              <a:ext uri="{FF2B5EF4-FFF2-40B4-BE49-F238E27FC236}">
                <a16:creationId xmlns:a16="http://schemas.microsoft.com/office/drawing/2014/main" id="{92E76541-435E-4DDA-AC6B-3633394A97D0}"/>
              </a:ext>
            </a:extLst>
          </p:cNvPr>
          <p:cNvSpPr txBox="1"/>
          <p:nvPr/>
        </p:nvSpPr>
        <p:spPr>
          <a:xfrm>
            <a:off x="6317814" y="2861853"/>
            <a:ext cx="2383881" cy="477054"/>
          </a:xfrm>
          <a:prstGeom prst="rect">
            <a:avLst/>
          </a:prstGeom>
          <a:noFill/>
        </p:spPr>
        <p:txBody>
          <a:bodyPr wrap="square">
            <a:spAutoFit/>
          </a:bodyPr>
          <a:lstStyle/>
          <a:p>
            <a:pPr>
              <a:lnSpc>
                <a:spcPts val="1450"/>
              </a:lnSpc>
            </a:pPr>
            <a:r>
              <a:rPr lang="en-US" altLang="zh-TW" b="1">
                <a:solidFill>
                  <a:schemeClr val="bg1"/>
                </a:solidFill>
                <a:latin typeface="ＭＳ Ｐゴシック" panose="020B0600070205080204" pitchFamily="50" charset="-128"/>
                <a:ea typeface="ＭＳ Ｐゴシック" panose="020B0600070205080204" pitchFamily="50" charset="-128"/>
                <a:cs typeface="+mn-ea"/>
                <a:sym typeface="+mn-lt"/>
              </a:rPr>
              <a:t>QXP</a:t>
            </a:r>
            <a:r>
              <a:rPr lang="en-US" altLang="zh-TW">
                <a:solidFill>
                  <a:schemeClr val="bg1"/>
                </a:solidFill>
                <a:latin typeface="ＭＳ Ｐゴシック" panose="020B0600070205080204" pitchFamily="50" charset="-128"/>
                <a:ea typeface="ＭＳ Ｐゴシック" panose="020B0600070205080204" pitchFamily="50" charset="-128"/>
                <a:cs typeface="+mn-ea"/>
                <a:sym typeface="+mn-lt"/>
              </a:rPr>
              <a:t> SAS</a:t>
            </a:r>
            <a:r>
              <a:rPr lang="zh-TW" altLang="en-US">
                <a:solidFill>
                  <a:schemeClr val="bg1"/>
                </a:solidFill>
                <a:latin typeface="ＭＳ Ｐゴシック" panose="020B0600070205080204" pitchFamily="50" charset="-128"/>
                <a:ea typeface="ＭＳ Ｐゴシック" panose="020B0600070205080204" pitchFamily="50" charset="-128"/>
                <a:cs typeface="+mn-ea"/>
                <a:sym typeface="+mn-lt"/>
              </a:rPr>
              <a:t>、</a:t>
            </a:r>
            <a:r>
              <a:rPr lang="en-US" altLang="zh-TW">
                <a:solidFill>
                  <a:schemeClr val="bg1"/>
                </a:solidFill>
                <a:latin typeface="ＭＳ Ｐゴシック" panose="020B0600070205080204" pitchFamily="50" charset="-128"/>
                <a:ea typeface="ＭＳ Ｐゴシック" panose="020B0600070205080204" pitchFamily="50" charset="-128"/>
                <a:cs typeface="+mn-ea"/>
                <a:sym typeface="+mn-lt"/>
              </a:rPr>
              <a:t>SATA</a:t>
            </a:r>
            <a:r>
              <a:rPr lang="zh-TW" altLang="en-US">
                <a:solidFill>
                  <a:schemeClr val="bg1"/>
                </a:solidFill>
                <a:latin typeface="ＭＳ Ｐゴシック" panose="020B0600070205080204" pitchFamily="50" charset="-128"/>
                <a:ea typeface="ＭＳ Ｐゴシック" panose="020B0600070205080204" pitchFamily="50" charset="-128"/>
                <a:cs typeface="+mn-ea"/>
                <a:sym typeface="+mn-lt"/>
              </a:rPr>
              <a:t>、</a:t>
            </a:r>
            <a:r>
              <a:rPr lang="en-US" altLang="zh-TW">
                <a:solidFill>
                  <a:schemeClr val="bg1"/>
                </a:solidFill>
                <a:latin typeface="ＭＳ Ｐゴシック" panose="020B0600070205080204" pitchFamily="50" charset="-128"/>
                <a:ea typeface="ＭＳ Ｐゴシック" panose="020B0600070205080204" pitchFamily="50" charset="-128"/>
                <a:cs typeface="+mn-ea"/>
                <a:sym typeface="+mn-lt"/>
              </a:rPr>
              <a:t>USB </a:t>
            </a:r>
          </a:p>
          <a:p>
            <a:pPr>
              <a:lnSpc>
                <a:spcPts val="1450"/>
              </a:lnSpc>
            </a:pPr>
            <a:r>
              <a:rPr lang="en-US" altLang="zh-TW">
                <a:solidFill>
                  <a:schemeClr val="bg1"/>
                </a:solidFill>
                <a:latin typeface="ＭＳ Ｐゴシック" panose="020B0600070205080204" pitchFamily="50" charset="-128"/>
                <a:ea typeface="ＭＳ Ｐゴシック" panose="020B0600070205080204" pitchFamily="50" charset="-128"/>
                <a:cs typeface="+mn-ea"/>
                <a:sym typeface="+mn-lt"/>
              </a:rPr>
              <a:t>expansion card</a:t>
            </a:r>
            <a:endParaRPr lang="zh-TW" altLang="zh-TW" sz="11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5" name="文字方塊 34">
            <a:extLst>
              <a:ext uri="{FF2B5EF4-FFF2-40B4-BE49-F238E27FC236}">
                <a16:creationId xmlns:a16="http://schemas.microsoft.com/office/drawing/2014/main" id="{327C428D-BAE7-4589-97BD-08267FFA927D}"/>
              </a:ext>
            </a:extLst>
          </p:cNvPr>
          <p:cNvSpPr txBox="1"/>
          <p:nvPr/>
        </p:nvSpPr>
        <p:spPr>
          <a:xfrm>
            <a:off x="6317814" y="3577099"/>
            <a:ext cx="2567862" cy="477054"/>
          </a:xfrm>
          <a:prstGeom prst="rect">
            <a:avLst/>
          </a:prstGeom>
          <a:noFill/>
        </p:spPr>
        <p:txBody>
          <a:bodyPr wrap="square">
            <a:spAutoFit/>
          </a:bodyPr>
          <a:lstStyle/>
          <a:p>
            <a:pPr>
              <a:lnSpc>
                <a:spcPts val="1450"/>
              </a:lnSpc>
            </a:pPr>
            <a:r>
              <a:rPr lang="en-US" altLang="zh-TW" b="1">
                <a:solidFill>
                  <a:schemeClr val="bg1"/>
                </a:solidFill>
                <a:latin typeface="ＭＳ Ｐゴシック" panose="020B0600070205080204" pitchFamily="50" charset="-128"/>
                <a:ea typeface="ＭＳ Ｐゴシック" panose="020B0600070205080204" pitchFamily="50" charset="-128"/>
                <a:cs typeface="+mn-ea"/>
                <a:sym typeface="+mn-lt"/>
              </a:rPr>
              <a:t>QXP</a:t>
            </a:r>
            <a:r>
              <a:rPr lang="en-US" altLang="zh-TW">
                <a:solidFill>
                  <a:schemeClr val="bg1"/>
                </a:solidFill>
                <a:latin typeface="ＭＳ Ｐゴシック" panose="020B0600070205080204" pitchFamily="50" charset="-128"/>
                <a:ea typeface="ＭＳ Ｐゴシック" panose="020B0600070205080204" pitchFamily="50" charset="-128"/>
                <a:cs typeface="+mn-ea"/>
                <a:sym typeface="+mn-lt"/>
              </a:rPr>
              <a:t> Wi-Fi 6 and FC expansion card</a:t>
            </a:r>
            <a:endParaRPr lang="zh-TW" altLang="zh-TW" sz="11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6" name="文字方塊 35">
            <a:extLst>
              <a:ext uri="{FF2B5EF4-FFF2-40B4-BE49-F238E27FC236}">
                <a16:creationId xmlns:a16="http://schemas.microsoft.com/office/drawing/2014/main" id="{CB337626-5630-4679-8C87-637CFB94263D}"/>
              </a:ext>
            </a:extLst>
          </p:cNvPr>
          <p:cNvSpPr txBox="1"/>
          <p:nvPr/>
        </p:nvSpPr>
        <p:spPr>
          <a:xfrm>
            <a:off x="6313581" y="4273145"/>
            <a:ext cx="2383881" cy="430887"/>
          </a:xfrm>
          <a:prstGeom prst="rect">
            <a:avLst/>
          </a:prstGeom>
          <a:noFill/>
        </p:spPr>
        <p:txBody>
          <a:bodyPr wrap="square">
            <a:spAutoFit/>
          </a:bodyPr>
          <a:lstStyle/>
          <a:p>
            <a:r>
              <a:rPr lang="en-US" altLang="zh-TW" sz="1100">
                <a:solidFill>
                  <a:schemeClr val="bg1"/>
                </a:solidFill>
                <a:latin typeface="ＭＳ Ｐゴシック" panose="020B0600070205080204" pitchFamily="50" charset="-128"/>
                <a:ea typeface="ＭＳ Ｐゴシック" panose="020B0600070205080204" pitchFamily="50" charset="-128"/>
                <a:cs typeface="+mn-ea"/>
                <a:sym typeface="+mn-lt"/>
              </a:rPr>
              <a:t>QWA-AC2600 Wi-Fi AP card</a:t>
            </a:r>
          </a:p>
          <a:p>
            <a:r>
              <a:rPr lang="en-US" altLang="zh-TW" sz="1100">
                <a:solidFill>
                  <a:schemeClr val="bg1"/>
                </a:solidFill>
                <a:latin typeface="ＭＳ Ｐゴシック" panose="020B0600070205080204" pitchFamily="50" charset="-128"/>
                <a:ea typeface="ＭＳ Ｐゴシック" panose="020B0600070205080204" pitchFamily="50" charset="-128"/>
                <a:cs typeface="+mn-ea"/>
                <a:sym typeface="+mn-lt"/>
              </a:rPr>
              <a:t>Wi-Fi 5 2.4GHz/5GHz wireless AP</a:t>
            </a:r>
            <a:endParaRPr lang="zh-TW" altLang="zh-TW" sz="11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40" name="圖片 39" descr="一張含有 電子用品, 電路 的圖片&#10;&#10;自動產生的描述">
            <a:extLst>
              <a:ext uri="{FF2B5EF4-FFF2-40B4-BE49-F238E27FC236}">
                <a16:creationId xmlns:a16="http://schemas.microsoft.com/office/drawing/2014/main" id="{14EDC625-3BAC-4B0C-AAC3-813407E84E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33640" y="2749638"/>
            <a:ext cx="968204" cy="759530"/>
          </a:xfrm>
          <a:prstGeom prst="rect">
            <a:avLst/>
          </a:prstGeom>
          <a:effectLst>
            <a:outerShdw blurRad="50800" dist="38100" dir="8100000" algn="tr" rotWithShape="0">
              <a:prstClr val="black">
                <a:alpha val="40000"/>
              </a:prstClr>
            </a:outerShdw>
          </a:effectLst>
        </p:spPr>
      </p:pic>
      <p:pic>
        <p:nvPicPr>
          <p:cNvPr id="4" name="圖片 3" descr="一張含有 文字, 電子用品 的圖片&#10;&#10;自動產生的描述">
            <a:extLst>
              <a:ext uri="{FF2B5EF4-FFF2-40B4-BE49-F238E27FC236}">
                <a16:creationId xmlns:a16="http://schemas.microsoft.com/office/drawing/2014/main" id="{D3A61683-A088-40F3-82FB-7FBB1190BE9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17021" y="1238712"/>
            <a:ext cx="725982" cy="815144"/>
          </a:xfrm>
          <a:prstGeom prst="rect">
            <a:avLst/>
          </a:prstGeom>
          <a:effectLst>
            <a:outerShdw blurRad="50800" dist="38100" dir="8100000" algn="tr" rotWithShape="0">
              <a:prstClr val="black">
                <a:alpha val="40000"/>
              </a:prstClr>
            </a:outerShdw>
          </a:effectLst>
        </p:spPr>
      </p:pic>
      <p:pic>
        <p:nvPicPr>
          <p:cNvPr id="41" name="圖片 40" descr="一張含有 文字 的圖片&#10;&#10;自動產生的描述">
            <a:extLst>
              <a:ext uri="{FF2B5EF4-FFF2-40B4-BE49-F238E27FC236}">
                <a16:creationId xmlns:a16="http://schemas.microsoft.com/office/drawing/2014/main" id="{D9AD62DE-BB26-4EDD-8CA0-DCC2358BF6E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33640" y="3292162"/>
            <a:ext cx="1209162" cy="102342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97555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9C233C2B-0505-4BD3-BDA4-CF6D4F4E06A5}"/>
              </a:ext>
            </a:extLst>
          </p:cNvPr>
          <p:cNvGrpSpPr/>
          <p:nvPr/>
        </p:nvGrpSpPr>
        <p:grpSpPr>
          <a:xfrm>
            <a:off x="6583795" y="1466285"/>
            <a:ext cx="2096348" cy="2656982"/>
            <a:chOff x="4390473" y="1208518"/>
            <a:chExt cx="2825938" cy="3305613"/>
          </a:xfrm>
        </p:grpSpPr>
        <p:sp>
          <p:nvSpPr>
            <p:cNvPr id="19" name="矩形: 圓角化對角角落 18">
              <a:extLst>
                <a:ext uri="{FF2B5EF4-FFF2-40B4-BE49-F238E27FC236}">
                  <a16:creationId xmlns:a16="http://schemas.microsoft.com/office/drawing/2014/main" id="{7D8CFACB-8F83-4A8F-A081-F2C917973166}"/>
                </a:ext>
              </a:extLst>
            </p:cNvPr>
            <p:cNvSpPr/>
            <p:nvPr/>
          </p:nvSpPr>
          <p:spPr>
            <a:xfrm rot="10800000">
              <a:off x="4432579" y="1268807"/>
              <a:ext cx="2743049" cy="3245324"/>
            </a:xfrm>
            <a:prstGeom prst="round2DiagRect">
              <a:avLst>
                <a:gd name="adj1" fmla="val 3291"/>
                <a:gd name="adj2" fmla="val 3608"/>
              </a:avLst>
            </a:prstGeom>
            <a:noFill/>
            <a:ln w="57150">
              <a:gradFill>
                <a:gsLst>
                  <a:gs pos="0">
                    <a:srgbClr val="007BB6"/>
                  </a:gs>
                  <a:gs pos="100000">
                    <a:srgbClr val="00469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20" name="矩形: 圓角化同側角落 19">
              <a:extLst>
                <a:ext uri="{FF2B5EF4-FFF2-40B4-BE49-F238E27FC236}">
                  <a16:creationId xmlns:a16="http://schemas.microsoft.com/office/drawing/2014/main" id="{9CB446BE-2723-48DD-834A-27725C4479DD}"/>
                </a:ext>
              </a:extLst>
            </p:cNvPr>
            <p:cNvSpPr/>
            <p:nvPr/>
          </p:nvSpPr>
          <p:spPr>
            <a:xfrm>
              <a:off x="4390473" y="1208518"/>
              <a:ext cx="2825938" cy="496077"/>
            </a:xfrm>
            <a:prstGeom prst="round2SameRect">
              <a:avLst>
                <a:gd name="adj1" fmla="val 7874"/>
                <a:gd name="adj2" fmla="val 0"/>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grpSp>
        <p:nvGrpSpPr>
          <p:cNvPr id="21" name="群組 20">
            <a:extLst>
              <a:ext uri="{FF2B5EF4-FFF2-40B4-BE49-F238E27FC236}">
                <a16:creationId xmlns:a16="http://schemas.microsoft.com/office/drawing/2014/main" id="{66DDA719-14F4-4631-90BE-D2FEFBDD6757}"/>
              </a:ext>
            </a:extLst>
          </p:cNvPr>
          <p:cNvGrpSpPr/>
          <p:nvPr/>
        </p:nvGrpSpPr>
        <p:grpSpPr>
          <a:xfrm>
            <a:off x="4263103" y="1466285"/>
            <a:ext cx="2096348" cy="2656982"/>
            <a:chOff x="4390473" y="1208518"/>
            <a:chExt cx="2825938" cy="3305613"/>
          </a:xfrm>
        </p:grpSpPr>
        <p:sp>
          <p:nvSpPr>
            <p:cNvPr id="22" name="矩形: 圓角化對角角落 21">
              <a:extLst>
                <a:ext uri="{FF2B5EF4-FFF2-40B4-BE49-F238E27FC236}">
                  <a16:creationId xmlns:a16="http://schemas.microsoft.com/office/drawing/2014/main" id="{442F6527-C221-4C1F-8CF8-CFE139B04E01}"/>
                </a:ext>
              </a:extLst>
            </p:cNvPr>
            <p:cNvSpPr/>
            <p:nvPr/>
          </p:nvSpPr>
          <p:spPr>
            <a:xfrm rot="10800000">
              <a:off x="4432579" y="1268807"/>
              <a:ext cx="2743049" cy="3245324"/>
            </a:xfrm>
            <a:prstGeom prst="round2DiagRect">
              <a:avLst>
                <a:gd name="adj1" fmla="val 3291"/>
                <a:gd name="adj2" fmla="val 3608"/>
              </a:avLst>
            </a:prstGeom>
            <a:noFill/>
            <a:ln w="57150">
              <a:gradFill>
                <a:gsLst>
                  <a:gs pos="0">
                    <a:srgbClr val="007BB6"/>
                  </a:gs>
                  <a:gs pos="100000">
                    <a:srgbClr val="00469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23" name="矩形: 圓角化同側角落 22">
              <a:extLst>
                <a:ext uri="{FF2B5EF4-FFF2-40B4-BE49-F238E27FC236}">
                  <a16:creationId xmlns:a16="http://schemas.microsoft.com/office/drawing/2014/main" id="{D6F94B31-7EAB-473D-898A-5956ED2096F3}"/>
                </a:ext>
              </a:extLst>
            </p:cNvPr>
            <p:cNvSpPr/>
            <p:nvPr/>
          </p:nvSpPr>
          <p:spPr>
            <a:xfrm>
              <a:off x="4390473" y="1208518"/>
              <a:ext cx="2825938" cy="496077"/>
            </a:xfrm>
            <a:prstGeom prst="round2SameRect">
              <a:avLst>
                <a:gd name="adj1" fmla="val 7874"/>
                <a:gd name="adj2" fmla="val 0"/>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sp>
        <p:nvSpPr>
          <p:cNvPr id="2" name="Title 1">
            <a:extLst>
              <a:ext uri="{FF2B5EF4-FFF2-40B4-BE49-F238E27FC236}">
                <a16:creationId xmlns:a16="http://schemas.microsoft.com/office/drawing/2014/main" id="{0E923420-1A77-8248-A6FD-5CF6A22B804E}"/>
              </a:ext>
            </a:extLst>
          </p:cNvPr>
          <p:cNvSpPr>
            <a:spLocks noGrp="1"/>
          </p:cNvSpPr>
          <p:nvPr>
            <p:ph type="title"/>
          </p:nvPr>
        </p:nvSpPr>
        <p:spPr>
          <a:xfrm>
            <a:off x="1" y="114221"/>
            <a:ext cx="9143999" cy="816119"/>
          </a:xfrm>
        </p:spPr>
        <p:txBody>
          <a:bodyPr>
            <a:noAutofit/>
          </a:bodyPr>
          <a:lstStyle/>
          <a:p>
            <a:r>
              <a:rPr lang="en-US" altLang="ja-JP" sz="2800" b="0" dirty="0">
                <a:latin typeface="ＭＳ Ｐゴシック" panose="020B0600070205080204" pitchFamily="50" charset="-128"/>
                <a:ea typeface="ＭＳ Ｐゴシック" panose="020B0600070205080204" pitchFamily="50" charset="-128"/>
                <a:cs typeface="+mn-ea"/>
                <a:sym typeface="+mn-lt"/>
              </a:rPr>
              <a:t>QM2</a:t>
            </a:r>
            <a:r>
              <a:rPr lang="ja-JP" altLang="en-US" sz="2800" b="0" dirty="0">
                <a:latin typeface="ＭＳ Ｐゴシック" panose="020B0600070205080204" pitchFamily="50" charset="-128"/>
                <a:ea typeface="ＭＳ Ｐゴシック" panose="020B0600070205080204" pitchFamily="50" charset="-128"/>
                <a:cs typeface="+mn-ea"/>
                <a:sym typeface="+mn-lt"/>
              </a:rPr>
              <a:t>カードは、</a:t>
            </a:r>
            <a:r>
              <a:rPr lang="en-US" altLang="ja-JP" sz="2800" b="0" dirty="0">
                <a:latin typeface="ＭＳ Ｐゴシック" panose="020B0600070205080204" pitchFamily="50" charset="-128"/>
                <a:ea typeface="ＭＳ Ｐゴシック" panose="020B0600070205080204" pitchFamily="50" charset="-128"/>
                <a:cs typeface="+mn-ea"/>
                <a:sym typeface="+mn-lt"/>
              </a:rPr>
              <a:t>SSD</a:t>
            </a:r>
            <a:r>
              <a:rPr lang="ja-JP" altLang="en-US" sz="2800" b="0" dirty="0">
                <a:latin typeface="ＭＳ Ｐゴシック" panose="020B0600070205080204" pitchFamily="50" charset="-128"/>
                <a:ea typeface="ＭＳ Ｐゴシック" panose="020B0600070205080204" pitchFamily="50" charset="-128"/>
                <a:cs typeface="+mn-ea"/>
                <a:sym typeface="+mn-lt"/>
              </a:rPr>
              <a:t>キャッシング</a:t>
            </a:r>
            <a:r>
              <a:rPr lang="ja-JP" altLang="en-US" sz="2800" b="0" dirty="0" smtClean="0">
                <a:latin typeface="ＭＳ Ｐゴシック" panose="020B0600070205080204" pitchFamily="50" charset="-128"/>
                <a:ea typeface="ＭＳ Ｐゴシック" panose="020B0600070205080204" pitchFamily="50" charset="-128"/>
                <a:cs typeface="+mn-ea"/>
                <a:sym typeface="+mn-lt"/>
              </a:rPr>
              <a:t>と</a:t>
            </a:r>
            <a:r>
              <a:rPr lang="en-US" altLang="ja-JP" sz="2800" b="0" dirty="0" smtClean="0">
                <a:latin typeface="ＭＳ Ｐゴシック" panose="020B0600070205080204" pitchFamily="50" charset="-128"/>
                <a:ea typeface="ＭＳ Ｐゴシック" panose="020B0600070205080204" pitchFamily="50" charset="-128"/>
                <a:cs typeface="+mn-ea"/>
                <a:sym typeface="+mn-lt"/>
              </a:rPr>
              <a:t/>
            </a:r>
            <a:br>
              <a:rPr lang="en-US" altLang="ja-JP" sz="2800" b="0" dirty="0" smtClean="0">
                <a:latin typeface="ＭＳ Ｐゴシック" panose="020B0600070205080204" pitchFamily="50" charset="-128"/>
                <a:ea typeface="ＭＳ Ｐゴシック" panose="020B0600070205080204" pitchFamily="50" charset="-128"/>
                <a:cs typeface="+mn-ea"/>
                <a:sym typeface="+mn-lt"/>
              </a:rPr>
            </a:br>
            <a:r>
              <a:rPr lang="en-US" altLang="ja-JP" sz="2800" b="0" dirty="0" smtClean="0">
                <a:latin typeface="ＭＳ Ｐゴシック" panose="020B0600070205080204" pitchFamily="50" charset="-128"/>
                <a:ea typeface="ＭＳ Ｐゴシック" panose="020B0600070205080204" pitchFamily="50" charset="-128"/>
                <a:cs typeface="+mn-ea"/>
                <a:sym typeface="+mn-lt"/>
              </a:rPr>
              <a:t>10GbE</a:t>
            </a:r>
            <a:r>
              <a:rPr lang="ja-JP" altLang="en-US" sz="2800" b="0" dirty="0">
                <a:latin typeface="ＭＳ Ｐゴシック" panose="020B0600070205080204" pitchFamily="50" charset="-128"/>
                <a:ea typeface="ＭＳ Ｐゴシック" panose="020B0600070205080204" pitchFamily="50" charset="-128"/>
                <a:cs typeface="+mn-ea"/>
                <a:sym typeface="+mn-lt"/>
              </a:rPr>
              <a:t>接続のサポートを追加します</a:t>
            </a:r>
          </a:p>
        </p:txBody>
      </p:sp>
      <p:sp>
        <p:nvSpPr>
          <p:cNvPr id="3" name="矩形 2">
            <a:extLst>
              <a:ext uri="{FF2B5EF4-FFF2-40B4-BE49-F238E27FC236}">
                <a16:creationId xmlns:a16="http://schemas.microsoft.com/office/drawing/2014/main" id="{E6DA850B-A91D-F341-8D69-D2865EA77885}"/>
              </a:ext>
            </a:extLst>
          </p:cNvPr>
          <p:cNvSpPr/>
          <p:nvPr/>
        </p:nvSpPr>
        <p:spPr>
          <a:xfrm>
            <a:off x="412882" y="1347681"/>
            <a:ext cx="3705887" cy="2049344"/>
          </a:xfrm>
          <a:prstGeom prst="rect">
            <a:avLst/>
          </a:prstGeom>
        </p:spPr>
        <p:txBody>
          <a:bodyPr wrap="square">
            <a:spAutoFit/>
          </a:bodyPr>
          <a:lstStyle/>
          <a:p>
            <a:pPr marL="177800" indent="-177800">
              <a:lnSpc>
                <a:spcPts val="1600"/>
              </a:lnSpc>
              <a:spcBef>
                <a:spcPts val="1000"/>
              </a:spcBef>
              <a:buFont typeface="Arial" panose="020B0604020202020204" pitchFamily="34" charset="0"/>
              <a:buChar char="•"/>
            </a:pPr>
            <a:r>
              <a:rPr lang="en-US" altLang="ja-JP" sz="1200" dirty="0">
                <a:latin typeface="ＭＳ Ｐゴシック" panose="020B0600070205080204" pitchFamily="50" charset="-128"/>
                <a:ea typeface="ＭＳ Ｐゴシック" panose="020B0600070205080204" pitchFamily="50" charset="-128"/>
                <a:cs typeface="+mn-ea"/>
                <a:sym typeface="+mn-lt"/>
              </a:rPr>
              <a:t>QM2 M.2 SSD </a:t>
            </a:r>
            <a:r>
              <a:rPr lang="en-US" altLang="ja-JP" sz="1200" dirty="0" err="1">
                <a:latin typeface="ＭＳ Ｐゴシック" panose="020B0600070205080204" pitchFamily="50" charset="-128"/>
                <a:ea typeface="ＭＳ Ｐゴシック" panose="020B0600070205080204" pitchFamily="50" charset="-128"/>
                <a:cs typeface="+mn-ea"/>
                <a:sym typeface="+mn-lt"/>
              </a:rPr>
              <a:t>PCIe</a:t>
            </a:r>
            <a:r>
              <a:rPr lang="ja-JP" altLang="en-US" sz="1200" dirty="0">
                <a:latin typeface="ＭＳ Ｐゴシック" panose="020B0600070205080204" pitchFamily="50" charset="-128"/>
                <a:ea typeface="ＭＳ Ｐゴシック" panose="020B0600070205080204" pitchFamily="50" charset="-128"/>
                <a:cs typeface="+mn-ea"/>
                <a:sym typeface="+mn-lt"/>
              </a:rPr>
              <a:t>カードを使用すると、</a:t>
            </a:r>
            <a:r>
              <a:rPr lang="en-US" altLang="ja-JP" sz="1200" dirty="0">
                <a:latin typeface="ＭＳ Ｐゴシック" panose="020B0600070205080204" pitchFamily="50" charset="-128"/>
                <a:ea typeface="ＭＳ Ｐゴシック" panose="020B0600070205080204" pitchFamily="50" charset="-128"/>
                <a:cs typeface="+mn-ea"/>
                <a:sym typeface="+mn-lt"/>
              </a:rPr>
              <a:t>2</a:t>
            </a:r>
            <a:r>
              <a:rPr lang="ja-JP" altLang="en-US" sz="1200" dirty="0">
                <a:latin typeface="ＭＳ Ｐゴシック" panose="020B0600070205080204" pitchFamily="50" charset="-128"/>
                <a:ea typeface="ＭＳ Ｐゴシック" panose="020B0600070205080204" pitchFamily="50" charset="-128"/>
                <a:cs typeface="+mn-ea"/>
                <a:sym typeface="+mn-lt"/>
              </a:rPr>
              <a:t>つまたは</a:t>
            </a:r>
            <a:r>
              <a:rPr lang="en-US" altLang="ja-JP" sz="1200" dirty="0">
                <a:latin typeface="ＭＳ Ｐゴシック" panose="020B0600070205080204" pitchFamily="50" charset="-128"/>
                <a:ea typeface="ＭＳ Ｐゴシック" panose="020B0600070205080204" pitchFamily="50" charset="-128"/>
                <a:cs typeface="+mn-ea"/>
                <a:sym typeface="+mn-lt"/>
              </a:rPr>
              <a:t>4</a:t>
            </a:r>
            <a:r>
              <a:rPr lang="ja-JP" altLang="en-US" sz="1200" dirty="0">
                <a:latin typeface="ＭＳ Ｐゴシック" panose="020B0600070205080204" pitchFamily="50" charset="-128"/>
                <a:ea typeface="ＭＳ Ｐゴシック" panose="020B0600070205080204" pitchFamily="50" charset="-128"/>
                <a:cs typeface="+mn-ea"/>
                <a:sym typeface="+mn-lt"/>
              </a:rPr>
              <a:t>つの</a:t>
            </a:r>
            <a:r>
              <a:rPr lang="en-US" altLang="ja-JP" sz="1200" dirty="0">
                <a:latin typeface="ＭＳ Ｐゴシック" panose="020B0600070205080204" pitchFamily="50" charset="-128"/>
                <a:ea typeface="ＭＳ Ｐゴシック" panose="020B0600070205080204" pitchFamily="50" charset="-128"/>
                <a:cs typeface="+mn-ea"/>
                <a:sym typeface="+mn-lt"/>
              </a:rPr>
              <a:t>M.2 </a:t>
            </a:r>
            <a:r>
              <a:rPr lang="en-US" altLang="ja-JP" sz="1200" dirty="0" err="1">
                <a:latin typeface="ＭＳ Ｐゴシック" panose="020B0600070205080204" pitchFamily="50" charset="-128"/>
                <a:ea typeface="ＭＳ Ｐゴシック" panose="020B0600070205080204" pitchFamily="50" charset="-128"/>
                <a:cs typeface="+mn-ea"/>
                <a:sym typeface="+mn-lt"/>
              </a:rPr>
              <a:t>NVMe</a:t>
            </a:r>
            <a:r>
              <a:rPr lang="en-US" altLang="ja-JP" sz="1200" dirty="0">
                <a:latin typeface="ＭＳ Ｐゴシック" panose="020B0600070205080204" pitchFamily="50" charset="-128"/>
                <a:ea typeface="ＭＳ Ｐゴシック" panose="020B0600070205080204" pitchFamily="50" charset="-128"/>
                <a:cs typeface="+mn-ea"/>
                <a:sym typeface="+mn-lt"/>
              </a:rPr>
              <a:t> / </a:t>
            </a:r>
            <a:r>
              <a:rPr lang="en-US" altLang="ja-JP" sz="1200" dirty="0" smtClean="0">
                <a:latin typeface="ＭＳ Ｐゴシック" panose="020B0600070205080204" pitchFamily="50" charset="-128"/>
                <a:ea typeface="ＭＳ Ｐゴシック" panose="020B0600070205080204" pitchFamily="50" charset="-128"/>
                <a:cs typeface="+mn-ea"/>
                <a:sym typeface="+mn-lt"/>
              </a:rPr>
              <a:t>SATA</a:t>
            </a:r>
            <a:r>
              <a:rPr lang="ja-JP" altLang="en-US" sz="1200" dirty="0">
                <a:latin typeface="ＭＳ Ｐゴシック" panose="020B0600070205080204" pitchFamily="50" charset="-128"/>
                <a:ea typeface="ＭＳ Ｐゴシック" panose="020B0600070205080204" pitchFamily="50" charset="-128"/>
                <a:cs typeface="+mn-ea"/>
                <a:sym typeface="+mn-lt"/>
              </a:rPr>
              <a:t> </a:t>
            </a:r>
            <a:r>
              <a:rPr lang="en-US" altLang="ja-JP" sz="1200" dirty="0" smtClean="0">
                <a:latin typeface="ＭＳ Ｐゴシック" panose="020B0600070205080204" pitchFamily="50" charset="-128"/>
                <a:ea typeface="ＭＳ Ｐゴシック" panose="020B0600070205080204" pitchFamily="50" charset="-128"/>
                <a:cs typeface="+mn-ea"/>
                <a:sym typeface="+mn-lt"/>
              </a:rPr>
              <a:t>SSD</a:t>
            </a:r>
            <a:r>
              <a:rPr lang="ja-JP" altLang="en-US" sz="1200" dirty="0">
                <a:latin typeface="ＭＳ Ｐゴシック" panose="020B0600070205080204" pitchFamily="50" charset="-128"/>
                <a:ea typeface="ＭＳ Ｐゴシック" panose="020B0600070205080204" pitchFamily="50" charset="-128"/>
                <a:cs typeface="+mn-ea"/>
                <a:sym typeface="+mn-lt"/>
              </a:rPr>
              <a:t>を</a:t>
            </a:r>
            <a:r>
              <a:rPr lang="en-US" altLang="ja-JP" sz="1200" dirty="0" smtClean="0">
                <a:latin typeface="ＭＳ Ｐゴシック" panose="020B0600070205080204" pitchFamily="50" charset="-128"/>
                <a:ea typeface="ＭＳ Ｐゴシック" panose="020B0600070205080204" pitchFamily="50" charset="-128"/>
                <a:cs typeface="+mn-ea"/>
                <a:sym typeface="+mn-lt"/>
              </a:rPr>
              <a:t>TVS-675</a:t>
            </a:r>
            <a:r>
              <a:rPr lang="ja-JP" altLang="en-US" sz="1200" dirty="0" smtClean="0">
                <a:latin typeface="ＭＳ Ｐゴシック" panose="020B0600070205080204" pitchFamily="50" charset="-128"/>
                <a:ea typeface="ＭＳ Ｐゴシック" panose="020B0600070205080204" pitchFamily="50" charset="-128"/>
                <a:cs typeface="+mn-ea"/>
                <a:sym typeface="+mn-lt"/>
              </a:rPr>
              <a:t>に</a:t>
            </a:r>
            <a:r>
              <a:rPr lang="ja-JP" altLang="en-US" sz="1200" dirty="0">
                <a:latin typeface="ＭＳ Ｐゴシック" panose="020B0600070205080204" pitchFamily="50" charset="-128"/>
                <a:ea typeface="ＭＳ Ｐゴシック" panose="020B0600070205080204" pitchFamily="50" charset="-128"/>
                <a:cs typeface="+mn-ea"/>
                <a:sym typeface="+mn-lt"/>
              </a:rPr>
              <a:t>追加できます。 </a:t>
            </a:r>
            <a:r>
              <a:rPr lang="en-US" altLang="ja-JP" sz="1200" dirty="0">
                <a:latin typeface="ＭＳ Ｐゴシック" panose="020B0600070205080204" pitchFamily="50" charset="-128"/>
                <a:ea typeface="ＭＳ Ｐゴシック" panose="020B0600070205080204" pitchFamily="50" charset="-128"/>
                <a:cs typeface="+mn-ea"/>
                <a:sym typeface="+mn-lt"/>
              </a:rPr>
              <a:t>SSD</a:t>
            </a:r>
            <a:r>
              <a:rPr lang="ja-JP" altLang="en-US" sz="1200" dirty="0">
                <a:latin typeface="ＭＳ Ｐゴシック" panose="020B0600070205080204" pitchFamily="50" charset="-128"/>
                <a:ea typeface="ＭＳ Ｐゴシック" panose="020B0600070205080204" pitchFamily="50" charset="-128"/>
                <a:cs typeface="+mn-ea"/>
                <a:sym typeface="+mn-lt"/>
              </a:rPr>
              <a:t>キャッシングを有効にするか、</a:t>
            </a:r>
            <a:r>
              <a:rPr lang="en-US" altLang="ja-JP" sz="1200" dirty="0" err="1">
                <a:latin typeface="ＭＳ Ｐゴシック" panose="020B0600070205080204" pitchFamily="50" charset="-128"/>
                <a:ea typeface="ＭＳ Ｐゴシック" panose="020B0600070205080204" pitchFamily="50" charset="-128"/>
                <a:cs typeface="+mn-ea"/>
                <a:sym typeface="+mn-lt"/>
              </a:rPr>
              <a:t>Qtier</a:t>
            </a:r>
            <a:r>
              <a:rPr lang="ja-JP" altLang="en-US" sz="1200" dirty="0">
                <a:latin typeface="ＭＳ Ｐゴシック" panose="020B0600070205080204" pitchFamily="50" charset="-128"/>
                <a:ea typeface="ＭＳ Ｐゴシック" panose="020B0600070205080204" pitchFamily="50" charset="-128"/>
                <a:cs typeface="+mn-ea"/>
                <a:sym typeface="+mn-lt"/>
              </a:rPr>
              <a:t>を使用して</a:t>
            </a:r>
            <a:r>
              <a:rPr lang="en-US" altLang="ja-JP" sz="1200" dirty="0">
                <a:latin typeface="ＭＳ Ｐゴシック" panose="020B0600070205080204" pitchFamily="50" charset="-128"/>
                <a:ea typeface="ＭＳ Ｐゴシック" panose="020B0600070205080204" pitchFamily="50" charset="-128"/>
                <a:cs typeface="+mn-ea"/>
                <a:sym typeface="+mn-lt"/>
              </a:rPr>
              <a:t>2</a:t>
            </a:r>
            <a:r>
              <a:rPr lang="ja-JP" altLang="en-US" sz="1200" dirty="0">
                <a:latin typeface="ＭＳ Ｐゴシック" panose="020B0600070205080204" pitchFamily="50" charset="-128"/>
                <a:ea typeface="ＭＳ Ｐゴシック" panose="020B0600070205080204" pitchFamily="50" charset="-128"/>
                <a:cs typeface="+mn-ea"/>
                <a:sym typeface="+mn-lt"/>
              </a:rPr>
              <a:t>つのオンボード</a:t>
            </a:r>
            <a:r>
              <a:rPr lang="en-US" altLang="ja-JP" sz="1200" dirty="0">
                <a:latin typeface="ＭＳ Ｐゴシック" panose="020B0600070205080204" pitchFamily="50" charset="-128"/>
                <a:ea typeface="ＭＳ Ｐゴシック" panose="020B0600070205080204" pitchFamily="50" charset="-128"/>
                <a:cs typeface="+mn-ea"/>
                <a:sym typeface="+mn-lt"/>
              </a:rPr>
              <a:t>M.2 </a:t>
            </a:r>
            <a:r>
              <a:rPr lang="en-US" altLang="ja-JP" sz="1200" dirty="0" err="1" smtClean="0">
                <a:latin typeface="ＭＳ Ｐゴシック" panose="020B0600070205080204" pitchFamily="50" charset="-128"/>
                <a:ea typeface="ＭＳ Ｐゴシック" panose="020B0600070205080204" pitchFamily="50" charset="-128"/>
                <a:cs typeface="+mn-ea"/>
                <a:sym typeface="+mn-lt"/>
              </a:rPr>
              <a:t>NVMe</a:t>
            </a:r>
            <a:r>
              <a:rPr lang="en-US" altLang="ja-JP" sz="1200" dirty="0" smtClean="0">
                <a:latin typeface="ＭＳ Ｐゴシック" panose="020B0600070205080204" pitchFamily="50" charset="-128"/>
                <a:ea typeface="ＭＳ Ｐゴシック" panose="020B0600070205080204" pitchFamily="50" charset="-128"/>
                <a:cs typeface="+mn-ea"/>
                <a:sym typeface="+mn-lt"/>
              </a:rPr>
              <a:t> SSD</a:t>
            </a:r>
            <a:r>
              <a:rPr lang="ja-JP" altLang="en-US" sz="1200" dirty="0">
                <a:latin typeface="ＭＳ Ｐゴシック" panose="020B0600070205080204" pitchFamily="50" charset="-128"/>
                <a:ea typeface="ＭＳ Ｐゴシック" panose="020B0600070205080204" pitchFamily="50" charset="-128"/>
                <a:cs typeface="+mn-ea"/>
                <a:sym typeface="+mn-lt"/>
              </a:rPr>
              <a:t>で</a:t>
            </a:r>
            <a:r>
              <a:rPr lang="en-US" altLang="ja-JP" sz="1200" dirty="0">
                <a:latin typeface="ＭＳ Ｐゴシック" panose="020B0600070205080204" pitchFamily="50" charset="-128"/>
                <a:ea typeface="ＭＳ Ｐゴシック" panose="020B0600070205080204" pitchFamily="50" charset="-128"/>
                <a:cs typeface="+mn-ea"/>
                <a:sym typeface="+mn-lt"/>
              </a:rPr>
              <a:t>RAID5</a:t>
            </a:r>
            <a:r>
              <a:rPr lang="ja-JP" altLang="en-US" sz="1200" dirty="0">
                <a:latin typeface="ＭＳ Ｐゴシック" panose="020B0600070205080204" pitchFamily="50" charset="-128"/>
                <a:ea typeface="ＭＳ Ｐゴシック" panose="020B0600070205080204" pitchFamily="50" charset="-128"/>
                <a:cs typeface="+mn-ea"/>
                <a:sym typeface="+mn-lt"/>
              </a:rPr>
              <a:t>グループを作成します。</a:t>
            </a:r>
          </a:p>
          <a:p>
            <a:pPr marL="177800" indent="-177800">
              <a:lnSpc>
                <a:spcPts val="1600"/>
              </a:lnSpc>
              <a:spcBef>
                <a:spcPts val="1000"/>
              </a:spcBef>
              <a:buFont typeface="Arial" panose="020B0604020202020204" pitchFamily="34" charset="0"/>
              <a:buChar char="•"/>
            </a:pPr>
            <a:r>
              <a:rPr lang="en-US" altLang="ja-JP" sz="1200" dirty="0">
                <a:latin typeface="ＭＳ Ｐゴシック" panose="020B0600070205080204" pitchFamily="50" charset="-128"/>
                <a:ea typeface="ＭＳ Ｐゴシック" panose="020B0600070205080204" pitchFamily="50" charset="-128"/>
                <a:cs typeface="+mn-ea"/>
                <a:sym typeface="+mn-lt"/>
              </a:rPr>
              <a:t>3.5</a:t>
            </a:r>
            <a:r>
              <a:rPr lang="ja-JP" altLang="en-US" sz="1200" dirty="0">
                <a:latin typeface="ＭＳ Ｐゴシック" panose="020B0600070205080204" pitchFamily="50" charset="-128"/>
                <a:ea typeface="ＭＳ Ｐゴシック" panose="020B0600070205080204" pitchFamily="50" charset="-128"/>
                <a:cs typeface="+mn-ea"/>
                <a:sym typeface="+mn-lt"/>
              </a:rPr>
              <a:t>インチドライブベイを占有することなく、ストレージ容量とパフォーマンスを最大化します。一部の</a:t>
            </a:r>
            <a:r>
              <a:rPr lang="en-US" altLang="ja-JP" sz="1200" dirty="0">
                <a:latin typeface="ＭＳ Ｐゴシック" panose="020B0600070205080204" pitchFamily="50" charset="-128"/>
                <a:ea typeface="ＭＳ Ｐゴシック" panose="020B0600070205080204" pitchFamily="50" charset="-128"/>
                <a:cs typeface="+mn-ea"/>
                <a:sym typeface="+mn-lt"/>
              </a:rPr>
              <a:t>QM2</a:t>
            </a:r>
            <a:r>
              <a:rPr lang="ja-JP" altLang="en-US" sz="1200" dirty="0">
                <a:latin typeface="ＭＳ Ｐゴシック" panose="020B0600070205080204" pitchFamily="50" charset="-128"/>
                <a:ea typeface="ＭＳ Ｐゴシック" panose="020B0600070205080204" pitchFamily="50" charset="-128"/>
                <a:cs typeface="+mn-ea"/>
                <a:sym typeface="+mn-lt"/>
              </a:rPr>
              <a:t>モデルは、</a:t>
            </a:r>
            <a:r>
              <a:rPr lang="en-US" altLang="ja-JP" sz="1200" dirty="0" smtClean="0">
                <a:latin typeface="ＭＳ Ｐゴシック" panose="020B0600070205080204" pitchFamily="50" charset="-128"/>
                <a:ea typeface="ＭＳ Ｐゴシック" panose="020B0600070205080204" pitchFamily="50" charset="-128"/>
                <a:cs typeface="+mn-ea"/>
                <a:sym typeface="+mn-lt"/>
              </a:rPr>
              <a:t>M.2 SSD</a:t>
            </a:r>
            <a:r>
              <a:rPr lang="ja-JP" altLang="en-US" sz="1200" dirty="0">
                <a:latin typeface="ＭＳ Ｐゴシック" panose="020B0600070205080204" pitchFamily="50" charset="-128"/>
                <a:ea typeface="ＭＳ Ｐゴシック" panose="020B0600070205080204" pitchFamily="50" charset="-128"/>
                <a:cs typeface="+mn-ea"/>
                <a:sym typeface="+mn-lt"/>
              </a:rPr>
              <a:t>と</a:t>
            </a:r>
            <a:r>
              <a:rPr lang="en-US" altLang="ja-JP" sz="1200" dirty="0">
                <a:latin typeface="ＭＳ Ｐゴシック" panose="020B0600070205080204" pitchFamily="50" charset="-128"/>
                <a:ea typeface="ＭＳ Ｐゴシック" panose="020B0600070205080204" pitchFamily="50" charset="-128"/>
                <a:cs typeface="+mn-ea"/>
                <a:sym typeface="+mn-lt"/>
              </a:rPr>
              <a:t>10GBASE-T</a:t>
            </a:r>
            <a:r>
              <a:rPr lang="ja-JP" altLang="en-US" sz="1200" dirty="0">
                <a:latin typeface="ＭＳ Ｐゴシック" panose="020B0600070205080204" pitchFamily="50" charset="-128"/>
                <a:ea typeface="ＭＳ Ｐゴシック" panose="020B0600070205080204" pitchFamily="50" charset="-128"/>
                <a:cs typeface="+mn-ea"/>
                <a:sym typeface="+mn-lt"/>
              </a:rPr>
              <a:t>接続を</a:t>
            </a:r>
            <a:r>
              <a:rPr lang="en-US" altLang="ja-JP" sz="1200" dirty="0">
                <a:latin typeface="ＭＳ Ｐゴシック" panose="020B0600070205080204" pitchFamily="50" charset="-128"/>
                <a:ea typeface="ＭＳ Ｐゴシック" panose="020B0600070205080204" pitchFamily="50" charset="-128"/>
                <a:cs typeface="+mn-ea"/>
                <a:sym typeface="+mn-lt"/>
              </a:rPr>
              <a:t>1</a:t>
            </a:r>
            <a:r>
              <a:rPr lang="ja-JP" altLang="en-US" sz="1200" dirty="0">
                <a:latin typeface="ＭＳ Ｐゴシック" panose="020B0600070205080204" pitchFamily="50" charset="-128"/>
                <a:ea typeface="ＭＳ Ｐゴシック" panose="020B0600070205080204" pitchFamily="50" charset="-128"/>
                <a:cs typeface="+mn-ea"/>
                <a:sym typeface="+mn-lt"/>
              </a:rPr>
              <a:t>つのソリューションに組み合わせています。</a:t>
            </a:r>
          </a:p>
        </p:txBody>
      </p:sp>
      <p:pic>
        <p:nvPicPr>
          <p:cNvPr id="114" name="圖片 113" descr="QM2-2S-220A_Front_left-angle.png">
            <a:extLst>
              <a:ext uri="{FF2B5EF4-FFF2-40B4-BE49-F238E27FC236}">
                <a16:creationId xmlns:a16="http://schemas.microsoft.com/office/drawing/2014/main" id="{BB864FE3-B6F4-2140-858E-5BF42E55287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354317" y="1892811"/>
            <a:ext cx="1913042" cy="1755346"/>
          </a:xfrm>
          <a:prstGeom prst="rect">
            <a:avLst/>
          </a:prstGeom>
        </p:spPr>
      </p:pic>
      <p:sp>
        <p:nvSpPr>
          <p:cNvPr id="125" name="矩形 124">
            <a:extLst>
              <a:ext uri="{FF2B5EF4-FFF2-40B4-BE49-F238E27FC236}">
                <a16:creationId xmlns:a16="http://schemas.microsoft.com/office/drawing/2014/main" id="{B859F59B-7A3C-4247-B822-3D4DC63A7160}"/>
              </a:ext>
            </a:extLst>
          </p:cNvPr>
          <p:cNvSpPr/>
          <p:nvPr/>
        </p:nvSpPr>
        <p:spPr>
          <a:xfrm>
            <a:off x="4453200" y="1540429"/>
            <a:ext cx="1696298" cy="261610"/>
          </a:xfrm>
          <a:prstGeom prst="rect">
            <a:avLst/>
          </a:prstGeom>
        </p:spPr>
        <p:txBody>
          <a:bodyPr wrap="none">
            <a:spAutoFit/>
          </a:bodyPr>
          <a:lstStyle/>
          <a:p>
            <a:pPr algn="ctr" fontAlgn="base"/>
            <a:r>
              <a:rPr lang="ja-JP" altLang="en-US" sz="1100" b="1" dirty="0">
                <a:solidFill>
                  <a:schemeClr val="bg1"/>
                </a:solidFill>
                <a:latin typeface="ＭＳ Ｐゴシック" panose="020B0600070205080204" pitchFamily="50" charset="-128"/>
                <a:ea typeface="ＭＳ Ｐゴシック" panose="020B0600070205080204" pitchFamily="50" charset="-128"/>
                <a:cs typeface="+mn-ea"/>
                <a:sym typeface="+mn-lt"/>
              </a:rPr>
              <a:t>アクティブ冷却モジュール</a:t>
            </a:r>
          </a:p>
        </p:txBody>
      </p:sp>
      <p:sp>
        <p:nvSpPr>
          <p:cNvPr id="105" name="矩形 104">
            <a:extLst>
              <a:ext uri="{FF2B5EF4-FFF2-40B4-BE49-F238E27FC236}">
                <a16:creationId xmlns:a16="http://schemas.microsoft.com/office/drawing/2014/main" id="{D913B71E-15EF-D448-9344-D8DB7B4E3D1C}"/>
              </a:ext>
            </a:extLst>
          </p:cNvPr>
          <p:cNvSpPr/>
          <p:nvPr/>
        </p:nvSpPr>
        <p:spPr>
          <a:xfrm>
            <a:off x="4354317" y="3478490"/>
            <a:ext cx="1951712" cy="553998"/>
          </a:xfrm>
          <a:prstGeom prst="rect">
            <a:avLst/>
          </a:prstGeom>
        </p:spPr>
        <p:txBody>
          <a:bodyPr wrap="square">
            <a:spAutoFit/>
          </a:bodyPr>
          <a:lstStyle/>
          <a:p>
            <a:pPr lvl="0"/>
            <a:r>
              <a:rPr lang="ja-JP" altLang="en-US" sz="1000" b="1" dirty="0">
                <a:latin typeface="ＭＳ Ｐゴシック" panose="020B0600070205080204" pitchFamily="50" charset="-128"/>
                <a:ea typeface="ＭＳ Ｐゴシック" panose="020B0600070205080204" pitchFamily="50" charset="-128"/>
                <a:cs typeface="+mn-ea"/>
                <a:sym typeface="+mn-lt"/>
              </a:rPr>
              <a:t>温度センサーにより、リアルタイムの温度監視とファンの回転速度の調整が可能になります</a:t>
            </a:r>
          </a:p>
        </p:txBody>
      </p:sp>
      <p:sp>
        <p:nvSpPr>
          <p:cNvPr id="133" name="矩形 132">
            <a:extLst>
              <a:ext uri="{FF2B5EF4-FFF2-40B4-BE49-F238E27FC236}">
                <a16:creationId xmlns:a16="http://schemas.microsoft.com/office/drawing/2014/main" id="{DF9709C2-162B-4878-8421-6D0B027D0A68}"/>
              </a:ext>
            </a:extLst>
          </p:cNvPr>
          <p:cNvSpPr/>
          <p:nvPr/>
        </p:nvSpPr>
        <p:spPr>
          <a:xfrm>
            <a:off x="6768243" y="1478725"/>
            <a:ext cx="1709122" cy="246221"/>
          </a:xfrm>
          <a:prstGeom prst="rect">
            <a:avLst/>
          </a:prstGeom>
        </p:spPr>
        <p:txBody>
          <a:bodyPr wrap="none">
            <a:spAutoFit/>
          </a:bodyPr>
          <a:lstStyle/>
          <a:p>
            <a:pPr algn="ctr" fontAlgn="base"/>
            <a:r>
              <a:rPr lang="ja-JP" altLang="en-US" sz="1000" b="1" dirty="0">
                <a:solidFill>
                  <a:schemeClr val="bg1"/>
                </a:solidFill>
                <a:latin typeface="ＭＳ Ｐゴシック" panose="020B0600070205080204" pitchFamily="50" charset="-128"/>
                <a:ea typeface="ＭＳ Ｐゴシック" panose="020B0600070205080204" pitchFamily="50" charset="-128"/>
                <a:cs typeface="+mn-ea"/>
                <a:sym typeface="+mn-lt"/>
              </a:rPr>
              <a:t>標準的</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な</a:t>
            </a:r>
            <a:r>
              <a:rPr lang="en-US" altLang="ja-JP" sz="1000" b="1" dirty="0" err="1" smtClean="0">
                <a:solidFill>
                  <a:schemeClr val="bg1"/>
                </a:solidFill>
                <a:latin typeface="ＭＳ Ｐゴシック" panose="020B0600070205080204" pitchFamily="50" charset="-128"/>
                <a:ea typeface="ＭＳ Ｐゴシック" panose="020B0600070205080204" pitchFamily="50" charset="-128"/>
                <a:cs typeface="+mn-ea"/>
                <a:sym typeface="+mn-lt"/>
              </a:rPr>
              <a:t>PCIe</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スロットと互換</a:t>
            </a:r>
            <a:endParaRPr lang="zh-TW" altLang="en-US" sz="1000"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34" name="矩形 133">
            <a:extLst>
              <a:ext uri="{FF2B5EF4-FFF2-40B4-BE49-F238E27FC236}">
                <a16:creationId xmlns:a16="http://schemas.microsoft.com/office/drawing/2014/main" id="{5269A87E-E459-4EB2-B61E-5949EA542252}"/>
              </a:ext>
            </a:extLst>
          </p:cNvPr>
          <p:cNvSpPr/>
          <p:nvPr/>
        </p:nvSpPr>
        <p:spPr>
          <a:xfrm>
            <a:off x="6904877" y="3478490"/>
            <a:ext cx="1869205" cy="400110"/>
          </a:xfrm>
          <a:prstGeom prst="rect">
            <a:avLst/>
          </a:prstGeom>
        </p:spPr>
        <p:txBody>
          <a:bodyPr wrap="square">
            <a:spAutoFit/>
          </a:bodyPr>
          <a:lstStyle/>
          <a:p>
            <a:pPr lvl="0"/>
            <a:r>
              <a:rPr lang="ja-JP" altLang="en-US" sz="1000" b="1" dirty="0">
                <a:latin typeface="ＭＳ Ｐゴシック" panose="020B0600070205080204" pitchFamily="50" charset="-128"/>
                <a:ea typeface="ＭＳ Ｐゴシック" panose="020B0600070205080204" pitchFamily="50" charset="-128"/>
                <a:cs typeface="+mn-ea"/>
                <a:sym typeface="+mn-lt"/>
              </a:rPr>
              <a:t>ロープロファイル</a:t>
            </a:r>
            <a:r>
              <a:rPr lang="en-US" altLang="ja-JP" sz="1000" b="1" dirty="0" err="1">
                <a:latin typeface="ＭＳ Ｐゴシック" panose="020B0600070205080204" pitchFamily="50" charset="-128"/>
                <a:ea typeface="ＭＳ Ｐゴシック" panose="020B0600070205080204" pitchFamily="50" charset="-128"/>
                <a:cs typeface="+mn-ea"/>
                <a:sym typeface="+mn-lt"/>
              </a:rPr>
              <a:t>PCIe</a:t>
            </a:r>
            <a:r>
              <a:rPr lang="ja-JP" altLang="en-US" sz="1000" b="1" dirty="0">
                <a:latin typeface="ＭＳ Ｐゴシック" panose="020B0600070205080204" pitchFamily="50" charset="-128"/>
                <a:ea typeface="ＭＳ Ｐゴシック" panose="020B0600070205080204" pitchFamily="50" charset="-128"/>
                <a:cs typeface="+mn-ea"/>
                <a:sym typeface="+mn-lt"/>
              </a:rPr>
              <a:t>カード</a:t>
            </a:r>
          </a:p>
          <a:p>
            <a:pPr lvl="0"/>
            <a:r>
              <a:rPr lang="ja-JP" altLang="en-US" sz="1000" b="1" dirty="0">
                <a:latin typeface="ＭＳ Ｐゴシック" panose="020B0600070205080204" pitchFamily="50" charset="-128"/>
                <a:ea typeface="ＭＳ Ｐゴシック" panose="020B0600070205080204" pitchFamily="50" charset="-128"/>
                <a:cs typeface="+mn-ea"/>
                <a:sym typeface="+mn-lt"/>
              </a:rPr>
              <a:t>フルハイトブラケットを含む</a:t>
            </a:r>
          </a:p>
        </p:txBody>
      </p:sp>
      <p:pic>
        <p:nvPicPr>
          <p:cNvPr id="107" name="圖片 106">
            <a:extLst>
              <a:ext uri="{FF2B5EF4-FFF2-40B4-BE49-F238E27FC236}">
                <a16:creationId xmlns:a16="http://schemas.microsoft.com/office/drawing/2014/main" id="{EA6E5970-72E0-AF47-B868-2E00B99C30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39223" y="1867832"/>
            <a:ext cx="1869205" cy="1780325"/>
          </a:xfrm>
          <a:prstGeom prst="rect">
            <a:avLst/>
          </a:prstGeom>
        </p:spPr>
      </p:pic>
      <p:pic>
        <p:nvPicPr>
          <p:cNvPr id="6" name="圖片 5" descr="一張含有 文字 的圖片&#10;&#10;自動產生的描述">
            <a:extLst>
              <a:ext uri="{FF2B5EF4-FFF2-40B4-BE49-F238E27FC236}">
                <a16:creationId xmlns:a16="http://schemas.microsoft.com/office/drawing/2014/main" id="{E9B94D5F-B73D-452B-BC0C-45FEF132C1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68364" y="3112152"/>
            <a:ext cx="2310230" cy="1982177"/>
          </a:xfrm>
          <a:prstGeom prst="rect">
            <a:avLst/>
          </a:prstGeom>
          <a:effectLst>
            <a:outerShdw blurRad="431800" dist="368300" dir="5760000" sx="106000" sy="106000" algn="ctr" rotWithShape="0">
              <a:srgbClr val="000000">
                <a:alpha val="6000"/>
              </a:srgbClr>
            </a:outerShdw>
          </a:effectLst>
        </p:spPr>
      </p:pic>
    </p:spTree>
    <p:extLst>
      <p:ext uri="{BB962C8B-B14F-4D97-AF65-F5344CB8AC3E}">
        <p14:creationId xmlns:p14="http://schemas.microsoft.com/office/powerpoint/2010/main" val="2505905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DA18BD-9767-0448-9D80-EDB2F6308AFE}"/>
              </a:ext>
            </a:extLst>
          </p:cNvPr>
          <p:cNvSpPr>
            <a:spLocks noGrp="1"/>
          </p:cNvSpPr>
          <p:nvPr>
            <p:ph type="title"/>
          </p:nvPr>
        </p:nvSpPr>
        <p:spPr/>
        <p:txBody>
          <a:bodyPr>
            <a:normAutofit fontScale="90000"/>
          </a:bodyPr>
          <a:lstStyle/>
          <a:p>
            <a:r>
              <a:rPr kumimoji="1" lang="en-US" sz="3200" dirty="0">
                <a:latin typeface="ＭＳ Ｐゴシック" panose="020B0600070205080204" pitchFamily="50" charset="-128"/>
                <a:ea typeface="ＭＳ Ｐゴシック" panose="020B0600070205080204" pitchFamily="50" charset="-128"/>
                <a:cs typeface="+mn-ea"/>
                <a:sym typeface="+mn-lt"/>
              </a:rPr>
              <a:t>TVS-675 </a:t>
            </a:r>
            <a:r>
              <a:rPr kumimoji="1" lang="en-US" sz="3200" dirty="0" smtClean="0">
                <a:latin typeface="ＭＳ Ｐゴシック" panose="020B0600070205080204" pitchFamily="50" charset="-128"/>
                <a:ea typeface="ＭＳ Ｐゴシック" panose="020B0600070205080204" pitchFamily="50" charset="-128"/>
                <a:cs typeface="+mn-ea"/>
                <a:sym typeface="+mn-lt"/>
              </a:rPr>
              <a:t>4K</a:t>
            </a:r>
            <a:r>
              <a:rPr kumimoji="1" lang="ja-JP" altLang="en-US" sz="3200" dirty="0" smtClean="0">
                <a:latin typeface="ＭＳ Ｐゴシック" panose="020B0600070205080204" pitchFamily="50" charset="-128"/>
                <a:ea typeface="ＭＳ Ｐゴシック" panose="020B0600070205080204" pitchFamily="50" charset="-128"/>
                <a:cs typeface="+mn-ea"/>
                <a:sym typeface="+mn-lt"/>
              </a:rPr>
              <a:t>グラフィックス搭載、</a:t>
            </a:r>
            <a:r>
              <a:rPr kumimoji="1" lang="en-US" altLang="ja-JP" sz="3200" dirty="0" smtClean="0">
                <a:latin typeface="ＭＳ Ｐゴシック" panose="020B0600070205080204" pitchFamily="50" charset="-128"/>
                <a:ea typeface="ＭＳ Ｐゴシック" panose="020B0600070205080204" pitchFamily="50" charset="-128"/>
                <a:cs typeface="+mn-ea"/>
                <a:sym typeface="+mn-lt"/>
              </a:rPr>
              <a:t>8</a:t>
            </a:r>
            <a:r>
              <a:rPr kumimoji="1" lang="ja-JP" altLang="en-US" sz="3200" dirty="0" smtClean="0">
                <a:latin typeface="ＭＳ Ｐゴシック" panose="020B0600070205080204" pitchFamily="50" charset="-128"/>
                <a:ea typeface="ＭＳ Ｐゴシック" panose="020B0600070205080204" pitchFamily="50" charset="-128"/>
                <a:cs typeface="+mn-ea"/>
                <a:sym typeface="+mn-lt"/>
              </a:rPr>
              <a:t>コア中小企業向け</a:t>
            </a:r>
            <a:r>
              <a:rPr kumimoji="1" lang="en-US" altLang="ja-JP" sz="3200" dirty="0" smtClean="0">
                <a:latin typeface="ＭＳ Ｐゴシック" panose="020B0600070205080204" pitchFamily="50" charset="-128"/>
                <a:ea typeface="ＭＳ Ｐゴシック" panose="020B0600070205080204" pitchFamily="50" charset="-128"/>
                <a:cs typeface="+mn-ea"/>
                <a:sym typeface="+mn-lt"/>
              </a:rPr>
              <a:t>NAS</a:t>
            </a:r>
            <a:endParaRPr lang="zh-TW" altLang="en-US" sz="3200" dirty="0">
              <a:latin typeface="ＭＳ Ｐゴシック" panose="020B0600070205080204" pitchFamily="50" charset="-128"/>
              <a:ea typeface="ＭＳ Ｐゴシック" panose="020B0600070205080204" pitchFamily="50" charset="-128"/>
              <a:cs typeface="+mn-ea"/>
              <a:sym typeface="+mn-lt"/>
            </a:endParaRPr>
          </a:p>
        </p:txBody>
      </p:sp>
      <p:sp>
        <p:nvSpPr>
          <p:cNvPr id="3" name="文字方塊 2">
            <a:extLst>
              <a:ext uri="{FF2B5EF4-FFF2-40B4-BE49-F238E27FC236}">
                <a16:creationId xmlns:a16="http://schemas.microsoft.com/office/drawing/2014/main" id="{2AB992C0-6384-DC42-9484-B57AC5FA8139}"/>
              </a:ext>
            </a:extLst>
          </p:cNvPr>
          <p:cNvSpPr txBox="1"/>
          <p:nvPr/>
        </p:nvSpPr>
        <p:spPr>
          <a:xfrm>
            <a:off x="3106705" y="1339010"/>
            <a:ext cx="4879862" cy="605294"/>
          </a:xfrm>
          <a:prstGeom prst="rect">
            <a:avLst/>
          </a:prstGeom>
          <a:noFill/>
        </p:spPr>
        <p:txBody>
          <a:bodyPr wrap="none" lIns="91440" tIns="45720" rIns="91440" bIns="45720" rtlCol="0" anchor="t">
            <a:spAutoFit/>
          </a:bodyPr>
          <a:lstStyle/>
          <a:p>
            <a:pPr>
              <a:lnSpc>
                <a:spcPts val="2000"/>
              </a:lnSpc>
            </a:pPr>
            <a:r>
              <a:rPr kumimoji="1" lang="en-US" altLang="zh-TW" b="1" dirty="0" smtClean="0">
                <a:solidFill>
                  <a:srgbClr val="013976"/>
                </a:solidFill>
                <a:latin typeface="ＭＳ Ｐゴシック" panose="020B0600070205080204" pitchFamily="50" charset="-128"/>
                <a:ea typeface="ＭＳ Ｐゴシック" panose="020B0600070205080204" pitchFamily="50" charset="-128"/>
                <a:cs typeface="+mn-ea"/>
                <a:sym typeface="+mn-lt"/>
              </a:rPr>
              <a:t>2</a:t>
            </a:r>
            <a:r>
              <a:rPr kumimoji="1" lang="ja-JP" altLang="en-US" b="1" dirty="0" smtClean="0">
                <a:solidFill>
                  <a:srgbClr val="013976"/>
                </a:solidFill>
                <a:latin typeface="ＭＳ Ｐゴシック" panose="020B0600070205080204" pitchFamily="50" charset="-128"/>
                <a:ea typeface="ＭＳ Ｐゴシック" panose="020B0600070205080204" pitchFamily="50" charset="-128"/>
                <a:cs typeface="+mn-ea"/>
                <a:sym typeface="+mn-lt"/>
              </a:rPr>
              <a:t>つの</a:t>
            </a:r>
            <a:r>
              <a:rPr kumimoji="1" lang="en-US" altLang="ja-JP" b="1" dirty="0" smtClean="0">
                <a:solidFill>
                  <a:srgbClr val="013976"/>
                </a:solidFill>
                <a:latin typeface="ＭＳ Ｐゴシック" panose="020B0600070205080204" pitchFamily="50" charset="-128"/>
                <a:ea typeface="ＭＳ Ｐゴシック" panose="020B0600070205080204" pitchFamily="50" charset="-128"/>
                <a:cs typeface="+mn-ea"/>
                <a:sym typeface="+mn-lt"/>
              </a:rPr>
              <a:t>OS</a:t>
            </a:r>
            <a:r>
              <a:rPr kumimoji="1" lang="ja-JP" altLang="en-US" b="1" dirty="0" smtClean="0">
                <a:solidFill>
                  <a:srgbClr val="013976"/>
                </a:solidFill>
                <a:latin typeface="ＭＳ Ｐゴシック" panose="020B0600070205080204" pitchFamily="50" charset="-128"/>
                <a:ea typeface="ＭＳ Ｐゴシック" panose="020B0600070205080204" pitchFamily="50" charset="-128"/>
                <a:cs typeface="+mn-ea"/>
                <a:sym typeface="+mn-lt"/>
              </a:rPr>
              <a:t>をサポート</a:t>
            </a:r>
            <a:endPar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endParaRPr>
          </a:p>
          <a:p>
            <a:pPr>
              <a:lnSpc>
                <a:spcPts val="2000"/>
              </a:lnSpc>
            </a:pPr>
            <a:r>
              <a:rPr kumimoji="1" lang="en-US" altLang="ja-JP" sz="1300" dirty="0" smtClean="0">
                <a:latin typeface="ＭＳ Ｐゴシック" panose="020B0600070205080204" pitchFamily="50" charset="-128"/>
                <a:ea typeface="ＭＳ Ｐゴシック" panose="020B0600070205080204" pitchFamily="50" charset="-128"/>
                <a:cs typeface="+mn-ea"/>
                <a:sym typeface="+mn-lt"/>
              </a:rPr>
              <a:t>QTS</a:t>
            </a:r>
            <a:r>
              <a:rPr kumimoji="1" lang="ja-JP" altLang="en-US" sz="1300" dirty="0">
                <a:latin typeface="ＭＳ Ｐゴシック" panose="020B0600070205080204" pitchFamily="50" charset="-128"/>
                <a:ea typeface="ＭＳ Ｐゴシック" panose="020B0600070205080204" pitchFamily="50" charset="-128"/>
                <a:cs typeface="+mn-ea"/>
                <a:sym typeface="+mn-lt"/>
              </a:rPr>
              <a:t>を</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プ</a:t>
            </a:r>
            <a:r>
              <a:rPr kumimoji="1" lang="ja-JP" altLang="en-US" sz="1300" dirty="0">
                <a:latin typeface="ＭＳ Ｐゴシック" panose="020B0600070205080204" pitchFamily="50" charset="-128"/>
                <a:ea typeface="ＭＳ Ｐゴシック" panose="020B0600070205080204" pitchFamily="50" charset="-128"/>
                <a:cs typeface="+mn-ea"/>
                <a:sym typeface="+mn-lt"/>
              </a:rPr>
              <a:t>リインストー</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ル。エ</a:t>
            </a:r>
            <a:r>
              <a:rPr kumimoji="1" lang="ja-JP" altLang="en-US" sz="1300" dirty="0">
                <a:latin typeface="ＭＳ Ｐゴシック" panose="020B0600070205080204" pitchFamily="50" charset="-128"/>
                <a:ea typeface="ＭＳ Ｐゴシック" panose="020B0600070205080204" pitchFamily="50" charset="-128"/>
                <a:cs typeface="+mn-ea"/>
                <a:sym typeface="+mn-lt"/>
              </a:rPr>
              <a:t>ンタープライ</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ズ</a:t>
            </a:r>
            <a:r>
              <a:rPr kumimoji="1" lang="ja-JP" altLang="en-US" sz="1300" dirty="0">
                <a:latin typeface="ＭＳ Ｐゴシック" panose="020B0600070205080204" pitchFamily="50" charset="-128"/>
                <a:ea typeface="ＭＳ Ｐゴシック" panose="020B0600070205080204" pitchFamily="50" charset="-128"/>
                <a:cs typeface="+mn-ea"/>
                <a:sym typeface="+mn-lt"/>
              </a:rPr>
              <a:t>向け</a:t>
            </a:r>
            <a:r>
              <a:rPr kumimoji="1" lang="en-US" altLang="ja-JP" sz="1300" dirty="0" err="1" smtClean="0">
                <a:latin typeface="ＭＳ Ｐゴシック" panose="020B0600070205080204" pitchFamily="50" charset="-128"/>
                <a:ea typeface="ＭＳ Ｐゴシック" panose="020B0600070205080204" pitchFamily="50" charset="-128"/>
                <a:cs typeface="+mn-ea"/>
                <a:sym typeface="+mn-lt"/>
              </a:rPr>
              <a:t>QuTShero</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も選択可能</a:t>
            </a:r>
            <a:endParaRPr kumimoji="1" lang="ja-JP" altLang="en-US" sz="1300" dirty="0">
              <a:latin typeface="ＭＳ Ｐゴシック" panose="020B0600070205080204" pitchFamily="50" charset="-128"/>
              <a:ea typeface="ＭＳ Ｐゴシック" panose="020B0600070205080204" pitchFamily="50" charset="-128"/>
              <a:cs typeface="+mn-ea"/>
              <a:sym typeface="+mn-lt"/>
            </a:endParaRPr>
          </a:p>
        </p:txBody>
      </p:sp>
      <p:sp>
        <p:nvSpPr>
          <p:cNvPr id="30" name="文字方塊 29">
            <a:extLst>
              <a:ext uri="{FF2B5EF4-FFF2-40B4-BE49-F238E27FC236}">
                <a16:creationId xmlns:a16="http://schemas.microsoft.com/office/drawing/2014/main" id="{DB16774C-F5DA-A042-9748-E6EBC660DC32}"/>
              </a:ext>
            </a:extLst>
          </p:cNvPr>
          <p:cNvSpPr txBox="1"/>
          <p:nvPr/>
        </p:nvSpPr>
        <p:spPr>
          <a:xfrm>
            <a:off x="1453441" y="2139342"/>
            <a:ext cx="3610284" cy="605294"/>
          </a:xfrm>
          <a:prstGeom prst="rect">
            <a:avLst/>
          </a:prstGeom>
          <a:noFill/>
        </p:spPr>
        <p:txBody>
          <a:bodyPr wrap="none" lIns="91440" tIns="45720" rIns="91440" bIns="45720" rtlCol="0" anchor="t">
            <a:spAutoFit/>
          </a:bodyPr>
          <a:lstStyle/>
          <a:p>
            <a:pPr>
              <a:lnSpc>
                <a:spcPts val="2000"/>
              </a:lnSpc>
            </a:pPr>
            <a:r>
              <a:rPr kumimoji="1" lang="zh-TW" altLang="en-US" b="1" dirty="0">
                <a:solidFill>
                  <a:srgbClr val="013976"/>
                </a:solidFill>
                <a:latin typeface="ＭＳ Ｐゴシック" panose="020B0600070205080204" pitchFamily="50" charset="-128"/>
                <a:ea typeface="ＭＳ Ｐゴシック" panose="020B0600070205080204" pitchFamily="50" charset="-128"/>
                <a:cs typeface="+mn-ea"/>
                <a:sym typeface="+mn-lt"/>
              </a:rPr>
              <a:t>Zhaoxin </a:t>
            </a:r>
            <a:r>
              <a:rPr kumimoji="1" lang="en-US" altLang="zh-TW" b="1" dirty="0" err="1">
                <a:solidFill>
                  <a:srgbClr val="013976"/>
                </a:solidFill>
                <a:latin typeface="ＭＳ Ｐゴシック" panose="020B0600070205080204" pitchFamily="50" charset="-128"/>
                <a:ea typeface="ＭＳ Ｐゴシック" panose="020B0600070205080204" pitchFamily="50" charset="-128"/>
                <a:cs typeface="+mn-ea"/>
                <a:sym typeface="+mn-lt"/>
              </a:rPr>
              <a:t>Kaixian</a:t>
            </a:r>
            <a:r>
              <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rPr>
              <a:t> U6580 8C / 8T 2.5GHz </a:t>
            </a:r>
            <a:r>
              <a:rPr kumimoji="1" lang="en-US" altLang="zh-TW" b="1" dirty="0" err="1">
                <a:solidFill>
                  <a:srgbClr val="013976"/>
                </a:solidFill>
                <a:latin typeface="ＭＳ Ｐゴシック" panose="020B0600070205080204" pitchFamily="50" charset="-128"/>
                <a:ea typeface="ＭＳ Ｐゴシック" panose="020B0600070205080204" pitchFamily="50" charset="-128"/>
                <a:cs typeface="+mn-ea"/>
                <a:sym typeface="+mn-lt"/>
              </a:rPr>
              <a:t>SoC</a:t>
            </a:r>
            <a:endPar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endParaRPr>
          </a:p>
          <a:p>
            <a:pPr>
              <a:lnSpc>
                <a:spcPts val="2000"/>
              </a:lnSpc>
            </a:pPr>
            <a:r>
              <a:rPr kumimoji="1" lang="en-US" altLang="zh-TW" sz="1300" dirty="0" smtClean="0">
                <a:latin typeface="ＭＳ Ｐゴシック" panose="020B0600070205080204" pitchFamily="50" charset="-128"/>
                <a:ea typeface="ＭＳ Ｐゴシック" panose="020B0600070205080204" pitchFamily="50" charset="-128"/>
                <a:cs typeface="+mn-ea"/>
                <a:sym typeface="+mn-lt"/>
              </a:rPr>
              <a:t>8</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コア</a:t>
            </a:r>
            <a:r>
              <a:rPr kumimoji="1" lang="en-US" altLang="ja-JP" sz="1300" dirty="0" smtClean="0">
                <a:latin typeface="ＭＳ Ｐゴシック" panose="020B0600070205080204" pitchFamily="50" charset="-128"/>
                <a:ea typeface="ＭＳ Ｐゴシック" panose="020B0600070205080204" pitchFamily="50" charset="-128"/>
                <a:cs typeface="+mn-ea"/>
                <a:sym typeface="+mn-lt"/>
              </a:rPr>
              <a:t>/8</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スレッド </a:t>
            </a:r>
            <a:r>
              <a:rPr kumimoji="1" lang="ja-JP" altLang="en-US" sz="1300" dirty="0">
                <a:latin typeface="ＭＳ Ｐゴシック" panose="020B0600070205080204" pitchFamily="50" charset="-128"/>
                <a:ea typeface="ＭＳ Ｐゴシック" panose="020B0600070205080204" pitchFamily="50" charset="-128"/>
                <a:cs typeface="+mn-ea"/>
                <a:sym typeface="+mn-lt"/>
              </a:rPr>
              <a:t>グラフィックス内蔵</a:t>
            </a:r>
            <a:r>
              <a:rPr kumimoji="1" lang="en-US" altLang="zh-TW" sz="1300" dirty="0" smtClean="0">
                <a:latin typeface="ＭＳ Ｐゴシック" panose="020B0600070205080204" pitchFamily="50" charset="-128"/>
                <a:ea typeface="ＭＳ Ｐゴシック" panose="020B0600070205080204" pitchFamily="50" charset="-128"/>
                <a:cs typeface="+mn-ea"/>
                <a:sym typeface="+mn-lt"/>
              </a:rPr>
              <a:t>x86</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プロセッサ</a:t>
            </a:r>
            <a:r>
              <a:rPr kumimoji="1" lang="zh-TW" altLang="en-US" sz="1300" dirty="0" smtClean="0">
                <a:latin typeface="ＭＳ Ｐゴシック" panose="020B0600070205080204" pitchFamily="50" charset="-128"/>
                <a:ea typeface="ＭＳ Ｐゴシック" panose="020B0600070205080204" pitchFamily="50" charset="-128"/>
                <a:cs typeface="+mn-ea"/>
                <a:sym typeface="+mn-lt"/>
              </a:rPr>
              <a:t> </a:t>
            </a:r>
            <a:endParaRPr kumimoji="1" lang="zh-TW" altLang="en-US" sz="1300" dirty="0">
              <a:latin typeface="ＭＳ Ｐゴシック" panose="020B0600070205080204" pitchFamily="50" charset="-128"/>
              <a:ea typeface="ＭＳ Ｐゴシック" panose="020B0600070205080204" pitchFamily="50" charset="-128"/>
              <a:cs typeface="+mn-ea"/>
              <a:sym typeface="+mn-lt"/>
            </a:endParaRPr>
          </a:p>
        </p:txBody>
      </p:sp>
      <p:sp>
        <p:nvSpPr>
          <p:cNvPr id="31" name="文字方塊 30">
            <a:extLst>
              <a:ext uri="{FF2B5EF4-FFF2-40B4-BE49-F238E27FC236}">
                <a16:creationId xmlns:a16="http://schemas.microsoft.com/office/drawing/2014/main" id="{3AB8DE99-8A1D-A94C-AE80-54FB65EB3013}"/>
              </a:ext>
            </a:extLst>
          </p:cNvPr>
          <p:cNvSpPr txBox="1"/>
          <p:nvPr/>
        </p:nvSpPr>
        <p:spPr>
          <a:xfrm>
            <a:off x="1453441" y="2815244"/>
            <a:ext cx="4823756" cy="605294"/>
          </a:xfrm>
          <a:prstGeom prst="rect">
            <a:avLst/>
          </a:prstGeom>
          <a:noFill/>
        </p:spPr>
        <p:txBody>
          <a:bodyPr wrap="none" lIns="91440" tIns="45720" rIns="91440" bIns="45720" rtlCol="0" anchor="t">
            <a:spAutoFit/>
          </a:bodyPr>
          <a:lstStyle/>
          <a:p>
            <a:pPr>
              <a:lnSpc>
                <a:spcPts val="2000"/>
              </a:lnSpc>
            </a:pPr>
            <a:r>
              <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rPr>
              <a:t>2 x M.2 </a:t>
            </a:r>
            <a:r>
              <a:rPr kumimoji="1" lang="en-US" altLang="zh-TW" b="1" dirty="0" err="1">
                <a:solidFill>
                  <a:srgbClr val="013976"/>
                </a:solidFill>
                <a:latin typeface="ＭＳ Ｐゴシック" panose="020B0600070205080204" pitchFamily="50" charset="-128"/>
                <a:ea typeface="ＭＳ Ｐゴシック" panose="020B0600070205080204" pitchFamily="50" charset="-128"/>
                <a:cs typeface="+mn-ea"/>
                <a:sym typeface="+mn-lt"/>
              </a:rPr>
              <a:t>PCIe</a:t>
            </a:r>
            <a:r>
              <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rPr>
              <a:t> </a:t>
            </a:r>
            <a:r>
              <a:rPr kumimoji="1" lang="en-US" altLang="zh-TW" b="1" dirty="0" err="1">
                <a:solidFill>
                  <a:srgbClr val="013976"/>
                </a:solidFill>
                <a:latin typeface="ＭＳ Ｐゴシック" panose="020B0600070205080204" pitchFamily="50" charset="-128"/>
                <a:ea typeface="ＭＳ Ｐゴシック" panose="020B0600070205080204" pitchFamily="50" charset="-128"/>
                <a:cs typeface="+mn-ea"/>
                <a:sym typeface="+mn-lt"/>
              </a:rPr>
              <a:t>NVMe</a:t>
            </a:r>
            <a:r>
              <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rPr>
              <a:t>/SATA SSD </a:t>
            </a:r>
            <a:r>
              <a:rPr kumimoji="1" lang="ja-JP" altLang="en-US" b="1" dirty="0" smtClean="0">
                <a:solidFill>
                  <a:srgbClr val="013976"/>
                </a:solidFill>
                <a:latin typeface="ＭＳ Ｐゴシック" panose="020B0600070205080204" pitchFamily="50" charset="-128"/>
                <a:ea typeface="ＭＳ Ｐゴシック" panose="020B0600070205080204" pitchFamily="50" charset="-128"/>
                <a:cs typeface="+mn-ea"/>
                <a:sym typeface="+mn-lt"/>
              </a:rPr>
              <a:t>スロット</a:t>
            </a:r>
            <a:endPar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endParaRPr>
          </a:p>
          <a:p>
            <a:pPr>
              <a:lnSpc>
                <a:spcPts val="2000"/>
              </a:lnSpc>
            </a:pPr>
            <a:r>
              <a:rPr kumimoji="1" lang="en-US" altLang="zh-TW" sz="1300" dirty="0" smtClean="0">
                <a:latin typeface="ＭＳ Ｐゴシック" panose="020B0600070205080204" pitchFamily="50" charset="-128"/>
                <a:ea typeface="ＭＳ Ｐゴシック" panose="020B0600070205080204" pitchFamily="50" charset="-128"/>
                <a:cs typeface="+mn-ea"/>
                <a:sym typeface="+mn-lt"/>
              </a:rPr>
              <a:t>M.2 </a:t>
            </a:r>
            <a:r>
              <a:rPr kumimoji="1" lang="en-US" altLang="zh-TW" sz="1300" dirty="0">
                <a:latin typeface="ＭＳ Ｐゴシック" panose="020B0600070205080204" pitchFamily="50" charset="-128"/>
                <a:ea typeface="ＭＳ Ｐゴシック" panose="020B0600070205080204" pitchFamily="50" charset="-128"/>
                <a:cs typeface="+mn-ea"/>
                <a:sym typeface="+mn-lt"/>
              </a:rPr>
              <a:t>2280 </a:t>
            </a:r>
            <a:r>
              <a:rPr kumimoji="1" lang="en-US" altLang="zh-TW" sz="1300" dirty="0" err="1">
                <a:latin typeface="ＭＳ Ｐゴシック" panose="020B0600070205080204" pitchFamily="50" charset="-128"/>
                <a:ea typeface="ＭＳ Ｐゴシック" panose="020B0600070205080204" pitchFamily="50" charset="-128"/>
                <a:cs typeface="+mn-ea"/>
                <a:sym typeface="+mn-lt"/>
              </a:rPr>
              <a:t>NVMe</a:t>
            </a:r>
            <a:r>
              <a:rPr kumimoji="1" lang="en-US" altLang="zh-TW" sz="1300" dirty="0">
                <a:latin typeface="ＭＳ Ｐゴシック" panose="020B0600070205080204" pitchFamily="50" charset="-128"/>
                <a:ea typeface="ＭＳ Ｐゴシック" panose="020B0600070205080204" pitchFamily="50" charset="-128"/>
                <a:cs typeface="+mn-ea"/>
                <a:sym typeface="+mn-lt"/>
              </a:rPr>
              <a:t>/SATA </a:t>
            </a:r>
            <a:r>
              <a:rPr kumimoji="1" lang="en-US" altLang="zh-TW" sz="1300" dirty="0" smtClean="0">
                <a:latin typeface="ＭＳ Ｐゴシック" panose="020B0600070205080204" pitchFamily="50" charset="-128"/>
                <a:ea typeface="ＭＳ Ｐゴシック" panose="020B0600070205080204" pitchFamily="50" charset="-128"/>
                <a:cs typeface="+mn-ea"/>
                <a:sym typeface="+mn-lt"/>
              </a:rPr>
              <a:t>SSD</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を</a:t>
            </a:r>
            <a:r>
              <a:rPr kumimoji="1" lang="en-US" altLang="ja-JP" sz="1300" dirty="0" smtClean="0">
                <a:latin typeface="ＭＳ Ｐゴシック" panose="020B0600070205080204" pitchFamily="50" charset="-128"/>
                <a:ea typeface="ＭＳ Ｐゴシック" panose="020B0600070205080204" pitchFamily="50" charset="-128"/>
                <a:cs typeface="+mn-ea"/>
                <a:sym typeface="+mn-lt"/>
              </a:rPr>
              <a:t>2</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枚搭載可能。パフォーマンスを加速</a:t>
            </a:r>
            <a:endParaRPr lang="zh-TW" altLang="en-US" sz="1300" dirty="0">
              <a:latin typeface="ＭＳ Ｐゴシック" panose="020B0600070205080204" pitchFamily="50" charset="-128"/>
              <a:ea typeface="ＭＳ Ｐゴシック" panose="020B0600070205080204" pitchFamily="50" charset="-128"/>
              <a:cs typeface="+mn-ea"/>
              <a:sym typeface="+mn-lt"/>
            </a:endParaRPr>
          </a:p>
        </p:txBody>
      </p:sp>
      <p:sp>
        <p:nvSpPr>
          <p:cNvPr id="33" name="文字方塊 32">
            <a:extLst>
              <a:ext uri="{FF2B5EF4-FFF2-40B4-BE49-F238E27FC236}">
                <a16:creationId xmlns:a16="http://schemas.microsoft.com/office/drawing/2014/main" id="{01F36B0D-26F2-F74D-BB7B-26563CB723A0}"/>
              </a:ext>
            </a:extLst>
          </p:cNvPr>
          <p:cNvSpPr txBox="1"/>
          <p:nvPr/>
        </p:nvSpPr>
        <p:spPr>
          <a:xfrm>
            <a:off x="1464268" y="3513421"/>
            <a:ext cx="3760966" cy="605294"/>
          </a:xfrm>
          <a:prstGeom prst="rect">
            <a:avLst/>
          </a:prstGeom>
          <a:noFill/>
        </p:spPr>
        <p:txBody>
          <a:bodyPr wrap="none" lIns="91440" tIns="45720" rIns="91440" bIns="45720" rtlCol="0" anchor="t">
            <a:spAutoFit/>
          </a:bodyPr>
          <a:lstStyle/>
          <a:p>
            <a:pPr>
              <a:lnSpc>
                <a:spcPts val="2000"/>
              </a:lnSpc>
            </a:pPr>
            <a:r>
              <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rPr>
              <a:t>2 x 2.5GbE RJ45 (1Gb/100Mb </a:t>
            </a:r>
            <a:r>
              <a:rPr kumimoji="1" lang="ja-JP" altLang="en-US" b="1" dirty="0">
                <a:solidFill>
                  <a:srgbClr val="013976"/>
                </a:solidFill>
                <a:latin typeface="ＭＳ Ｐゴシック" panose="020B0600070205080204" pitchFamily="50" charset="-128"/>
                <a:ea typeface="ＭＳ Ｐゴシック" panose="020B0600070205080204" pitchFamily="50" charset="-128"/>
                <a:cs typeface="+mn-ea"/>
                <a:sym typeface="+mn-lt"/>
              </a:rPr>
              <a:t>サポート</a:t>
            </a:r>
            <a:r>
              <a:rPr kumimoji="1" lang="en-US" altLang="zh-TW" b="1" dirty="0" smtClean="0">
                <a:solidFill>
                  <a:srgbClr val="013976"/>
                </a:solidFill>
                <a:latin typeface="ＭＳ Ｐゴシック" panose="020B0600070205080204" pitchFamily="50" charset="-128"/>
                <a:ea typeface="ＭＳ Ｐゴシック" panose="020B0600070205080204" pitchFamily="50" charset="-128"/>
                <a:cs typeface="+mn-ea"/>
                <a:sym typeface="+mn-lt"/>
              </a:rPr>
              <a:t>)</a:t>
            </a:r>
            <a:endParaRPr lang="zh-TW" altLang="en-US" b="1" dirty="0">
              <a:solidFill>
                <a:srgbClr val="013976"/>
              </a:solidFill>
              <a:latin typeface="ＭＳ Ｐゴシック" panose="020B0600070205080204" pitchFamily="50" charset="-128"/>
              <a:ea typeface="ＭＳ Ｐゴシック" panose="020B0600070205080204" pitchFamily="50" charset="-128"/>
              <a:cs typeface="+mn-ea"/>
              <a:sym typeface="+mn-lt"/>
            </a:endParaRPr>
          </a:p>
          <a:p>
            <a:pPr>
              <a:lnSpc>
                <a:spcPts val="2000"/>
              </a:lnSpc>
            </a:pPr>
            <a:r>
              <a:rPr kumimoji="1" lang="en-US" altLang="zh-TW" sz="1300" dirty="0" smtClean="0">
                <a:latin typeface="ＭＳ Ｐゴシック" panose="020B0600070205080204" pitchFamily="50" charset="-128"/>
                <a:ea typeface="ＭＳ Ｐゴシック" panose="020B0600070205080204" pitchFamily="50" charset="-128"/>
                <a:cs typeface="+mn-ea"/>
                <a:sym typeface="+mn-lt"/>
              </a:rPr>
              <a:t>2.5GbE </a:t>
            </a:r>
            <a:r>
              <a:rPr kumimoji="1" lang="en-US" altLang="zh-TW" sz="1300" dirty="0">
                <a:latin typeface="ＭＳ Ｐゴシック" panose="020B0600070205080204" pitchFamily="50" charset="-128"/>
                <a:ea typeface="ＭＳ Ｐゴシック" panose="020B0600070205080204" pitchFamily="50" charset="-128"/>
                <a:cs typeface="+mn-ea"/>
                <a:sym typeface="+mn-lt"/>
              </a:rPr>
              <a:t>LAN </a:t>
            </a:r>
            <a:r>
              <a:rPr kumimoji="1" lang="en-US" altLang="zh-TW" sz="1300" dirty="0" smtClean="0">
                <a:latin typeface="ＭＳ Ｐゴシック" panose="020B0600070205080204" pitchFamily="50" charset="-128"/>
                <a:ea typeface="ＭＳ Ｐゴシック" panose="020B0600070205080204" pitchFamily="50" charset="-128"/>
                <a:cs typeface="+mn-ea"/>
                <a:sym typeface="+mn-lt"/>
              </a:rPr>
              <a:t>2</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ポート</a:t>
            </a:r>
            <a:r>
              <a:rPr kumimoji="1" lang="en-US" altLang="ja-JP" sz="1300" dirty="0" smtClean="0">
                <a:latin typeface="ＭＳ Ｐゴシック" panose="020B0600070205080204" pitchFamily="50" charset="-128"/>
                <a:ea typeface="ＭＳ Ｐゴシック" panose="020B0600070205080204" pitchFamily="50" charset="-128"/>
                <a:cs typeface="+mn-ea"/>
                <a:sym typeface="+mn-lt"/>
              </a:rPr>
              <a:t>(</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リンクアグリゲーションに対応</a:t>
            </a:r>
            <a:r>
              <a:rPr kumimoji="1" lang="en-US" altLang="ja-JP" sz="1300" dirty="0" smtClean="0">
                <a:latin typeface="ＭＳ Ｐゴシック" panose="020B0600070205080204" pitchFamily="50" charset="-128"/>
                <a:ea typeface="ＭＳ Ｐゴシック" panose="020B0600070205080204" pitchFamily="50" charset="-128"/>
                <a:cs typeface="+mn-ea"/>
                <a:sym typeface="+mn-lt"/>
              </a:rPr>
              <a:t>)</a:t>
            </a:r>
            <a:endParaRPr kumimoji="1" lang="zh-TW" altLang="en-US" sz="1300" dirty="0">
              <a:latin typeface="ＭＳ Ｐゴシック" panose="020B0600070205080204" pitchFamily="50" charset="-128"/>
              <a:ea typeface="ＭＳ Ｐゴシック" panose="020B0600070205080204" pitchFamily="50" charset="-128"/>
              <a:cs typeface="+mn-ea"/>
              <a:sym typeface="+mn-lt"/>
            </a:endParaRPr>
          </a:p>
        </p:txBody>
      </p:sp>
      <p:sp>
        <p:nvSpPr>
          <p:cNvPr id="35" name="文字方塊 34">
            <a:extLst>
              <a:ext uri="{FF2B5EF4-FFF2-40B4-BE49-F238E27FC236}">
                <a16:creationId xmlns:a16="http://schemas.microsoft.com/office/drawing/2014/main" id="{A53ECF9F-578D-FF4E-9706-72C49F792082}"/>
              </a:ext>
            </a:extLst>
          </p:cNvPr>
          <p:cNvSpPr txBox="1"/>
          <p:nvPr/>
        </p:nvSpPr>
        <p:spPr>
          <a:xfrm>
            <a:off x="1453441" y="4225581"/>
            <a:ext cx="6110968" cy="605294"/>
          </a:xfrm>
          <a:prstGeom prst="rect">
            <a:avLst/>
          </a:prstGeom>
          <a:noFill/>
        </p:spPr>
        <p:txBody>
          <a:bodyPr wrap="none" lIns="91440" tIns="45720" rIns="91440" bIns="45720" rtlCol="0" anchor="t">
            <a:spAutoFit/>
          </a:bodyPr>
          <a:lstStyle/>
          <a:p>
            <a:pPr>
              <a:lnSpc>
                <a:spcPts val="2000"/>
              </a:lnSpc>
            </a:pPr>
            <a:r>
              <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rPr>
              <a:t>2 x </a:t>
            </a:r>
            <a:r>
              <a:rPr kumimoji="1" lang="en-US" altLang="zh-TW" b="1" dirty="0" err="1">
                <a:solidFill>
                  <a:srgbClr val="013976"/>
                </a:solidFill>
                <a:latin typeface="ＭＳ Ｐゴシック" panose="020B0600070205080204" pitchFamily="50" charset="-128"/>
                <a:ea typeface="ＭＳ Ｐゴシック" panose="020B0600070205080204" pitchFamily="50" charset="-128"/>
                <a:cs typeface="+mn-ea"/>
                <a:sym typeface="+mn-lt"/>
              </a:rPr>
              <a:t>PCIe</a:t>
            </a:r>
            <a:r>
              <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rPr>
              <a:t> 3.0 x4 </a:t>
            </a:r>
            <a:r>
              <a:rPr kumimoji="1" lang="ja-JP" altLang="en-US" b="1" dirty="0">
                <a:solidFill>
                  <a:srgbClr val="013976"/>
                </a:solidFill>
                <a:latin typeface="ＭＳ Ｐゴシック" panose="020B0600070205080204" pitchFamily="50" charset="-128"/>
                <a:ea typeface="ＭＳ Ｐゴシック" panose="020B0600070205080204" pitchFamily="50" charset="-128"/>
                <a:cs typeface="+mn-ea"/>
                <a:sym typeface="+mn-lt"/>
              </a:rPr>
              <a:t>スロット</a:t>
            </a:r>
            <a:endParaRPr kumimoji="1" lang="en-US" altLang="zh-TW" b="1" dirty="0">
              <a:solidFill>
                <a:srgbClr val="013976"/>
              </a:solidFill>
              <a:latin typeface="ＭＳ Ｐゴシック" panose="020B0600070205080204" pitchFamily="50" charset="-128"/>
              <a:ea typeface="ＭＳ Ｐゴシック" panose="020B0600070205080204" pitchFamily="50" charset="-128"/>
              <a:cs typeface="+mn-ea"/>
              <a:sym typeface="+mn-lt"/>
            </a:endParaRPr>
          </a:p>
          <a:p>
            <a:pPr>
              <a:lnSpc>
                <a:spcPts val="2000"/>
              </a:lnSpc>
            </a:pPr>
            <a:r>
              <a:rPr kumimoji="1" lang="en-US" altLang="zh-TW" sz="1300" dirty="0" err="1" smtClean="0">
                <a:latin typeface="ＭＳ Ｐゴシック" panose="020B0600070205080204" pitchFamily="50" charset="-128"/>
                <a:ea typeface="ＭＳ Ｐゴシック" panose="020B0600070205080204" pitchFamily="50" charset="-128"/>
                <a:cs typeface="+mn-ea"/>
                <a:sym typeface="+mn-lt"/>
              </a:rPr>
              <a:t>PCIe</a:t>
            </a:r>
            <a:r>
              <a:rPr kumimoji="1" lang="en-US" altLang="zh-TW" sz="1300" dirty="0" smtClean="0">
                <a:latin typeface="ＭＳ Ｐゴシック" panose="020B0600070205080204" pitchFamily="50" charset="-128"/>
                <a:ea typeface="ＭＳ Ｐゴシック" panose="020B0600070205080204" pitchFamily="50" charset="-128"/>
                <a:cs typeface="+mn-ea"/>
                <a:sym typeface="+mn-lt"/>
              </a:rPr>
              <a:t> </a:t>
            </a:r>
            <a:r>
              <a:rPr kumimoji="1" lang="en-US" altLang="zh-TW" sz="1300" dirty="0">
                <a:latin typeface="ＭＳ Ｐゴシック" panose="020B0600070205080204" pitchFamily="50" charset="-128"/>
                <a:ea typeface="ＭＳ Ｐゴシック" panose="020B0600070205080204" pitchFamily="50" charset="-128"/>
                <a:cs typeface="+mn-ea"/>
                <a:sym typeface="+mn-lt"/>
              </a:rPr>
              <a:t>3.0 x4</a:t>
            </a:r>
            <a:r>
              <a:rPr kumimoji="1" lang="zh-TW" altLang="en-US" sz="1300" dirty="0">
                <a:latin typeface="ＭＳ Ｐゴシック" panose="020B0600070205080204" pitchFamily="50" charset="-128"/>
                <a:ea typeface="ＭＳ Ｐゴシック" panose="020B0600070205080204" pitchFamily="50" charset="-128"/>
                <a:cs typeface="+mn-ea"/>
                <a:sym typeface="+mn-lt"/>
              </a:rPr>
              <a:t> </a:t>
            </a:r>
            <a:r>
              <a:rPr kumimoji="1" lang="en-US" altLang="zh-TW" sz="1300" dirty="0" smtClean="0">
                <a:latin typeface="ＭＳ Ｐゴシック" panose="020B0600070205080204" pitchFamily="50" charset="-128"/>
                <a:ea typeface="ＭＳ Ｐゴシック" panose="020B0600070205080204" pitchFamily="50" charset="-128"/>
                <a:cs typeface="+mn-ea"/>
                <a:sym typeface="+mn-lt"/>
              </a:rPr>
              <a:t>2</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スロット搭載。ネットワーク、ストーレージ、</a:t>
            </a:r>
            <a:r>
              <a:rPr kumimoji="1" lang="en-US" altLang="ja-JP" sz="1300" dirty="0" smtClean="0">
                <a:latin typeface="ＭＳ Ｐゴシック" panose="020B0600070205080204" pitchFamily="50" charset="-128"/>
                <a:ea typeface="ＭＳ Ｐゴシック" panose="020B0600070205080204" pitchFamily="50" charset="-128"/>
                <a:cs typeface="+mn-ea"/>
                <a:sym typeface="+mn-lt"/>
              </a:rPr>
              <a:t>M.2 SSD</a:t>
            </a:r>
            <a:r>
              <a:rPr kumimoji="1" lang="ja-JP" altLang="en-US" sz="1300" dirty="0" smtClean="0">
                <a:latin typeface="ＭＳ Ｐゴシック" panose="020B0600070205080204" pitchFamily="50" charset="-128"/>
                <a:ea typeface="ＭＳ Ｐゴシック" panose="020B0600070205080204" pitchFamily="50" charset="-128"/>
                <a:cs typeface="+mn-ea"/>
                <a:sym typeface="+mn-lt"/>
              </a:rPr>
              <a:t>の拡張に使用可能</a:t>
            </a:r>
            <a:endParaRPr lang="zh-TW" altLang="en-US" sz="1300" dirty="0">
              <a:latin typeface="ＭＳ Ｐゴシック" panose="020B0600070205080204" pitchFamily="50" charset="-128"/>
              <a:ea typeface="ＭＳ Ｐゴシック" panose="020B0600070205080204" pitchFamily="50" charset="-128"/>
              <a:cs typeface="+mn-ea"/>
              <a:sym typeface="+mn-lt"/>
            </a:endParaRPr>
          </a:p>
        </p:txBody>
      </p:sp>
      <p:pic>
        <p:nvPicPr>
          <p:cNvPr id="4" name="圖形 3">
            <a:extLst>
              <a:ext uri="{FF2B5EF4-FFF2-40B4-BE49-F238E27FC236}">
                <a16:creationId xmlns:a16="http://schemas.microsoft.com/office/drawing/2014/main" id="{B30E4D7F-32E8-4C2D-8CE5-2812D31346B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49639" y="1509171"/>
            <a:ext cx="2142023" cy="266519"/>
          </a:xfrm>
          <a:prstGeom prst="rect">
            <a:avLst/>
          </a:prstGeom>
        </p:spPr>
      </p:pic>
      <p:pic>
        <p:nvPicPr>
          <p:cNvPr id="6" name="圖形 5">
            <a:extLst>
              <a:ext uri="{FF2B5EF4-FFF2-40B4-BE49-F238E27FC236}">
                <a16:creationId xmlns:a16="http://schemas.microsoft.com/office/drawing/2014/main" id="{C87DDBDB-B5CC-4DDB-AE83-94CF0B3527E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82494" y="2935423"/>
            <a:ext cx="428253" cy="381816"/>
          </a:xfrm>
          <a:prstGeom prst="rect">
            <a:avLst/>
          </a:prstGeom>
        </p:spPr>
      </p:pic>
      <p:sp>
        <p:nvSpPr>
          <p:cNvPr id="8" name="矩形: 圓角 7">
            <a:extLst>
              <a:ext uri="{FF2B5EF4-FFF2-40B4-BE49-F238E27FC236}">
                <a16:creationId xmlns:a16="http://schemas.microsoft.com/office/drawing/2014/main" id="{AFAEC58A-2F13-4F46-B6CF-2390D4CFF373}"/>
              </a:ext>
            </a:extLst>
          </p:cNvPr>
          <p:cNvSpPr/>
          <p:nvPr/>
        </p:nvSpPr>
        <p:spPr>
          <a:xfrm>
            <a:off x="738422" y="2864397"/>
            <a:ext cx="503696" cy="503696"/>
          </a:xfrm>
          <a:prstGeom prst="roundRect">
            <a:avLst>
              <a:gd name="adj" fmla="val 99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9" name="矩形: 圓角 18">
            <a:extLst>
              <a:ext uri="{FF2B5EF4-FFF2-40B4-BE49-F238E27FC236}">
                <a16:creationId xmlns:a16="http://schemas.microsoft.com/office/drawing/2014/main" id="{0927693F-09F9-4782-AF39-298087EFBB1F}"/>
              </a:ext>
            </a:extLst>
          </p:cNvPr>
          <p:cNvSpPr/>
          <p:nvPr/>
        </p:nvSpPr>
        <p:spPr>
          <a:xfrm>
            <a:off x="738422" y="3592000"/>
            <a:ext cx="503696" cy="503696"/>
          </a:xfrm>
          <a:prstGeom prst="roundRect">
            <a:avLst>
              <a:gd name="adj" fmla="val 99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9" name="圖形 8">
            <a:extLst>
              <a:ext uri="{FF2B5EF4-FFF2-40B4-BE49-F238E27FC236}">
                <a16:creationId xmlns:a16="http://schemas.microsoft.com/office/drawing/2014/main" id="{2073A3D3-90B3-4898-815D-4CA5C6B2101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93666" y="3696283"/>
            <a:ext cx="404599" cy="307105"/>
          </a:xfrm>
          <a:prstGeom prst="rect">
            <a:avLst/>
          </a:prstGeom>
        </p:spPr>
      </p:pic>
      <p:sp>
        <p:nvSpPr>
          <p:cNvPr id="22" name="矩形: 圓角 21">
            <a:extLst>
              <a:ext uri="{FF2B5EF4-FFF2-40B4-BE49-F238E27FC236}">
                <a16:creationId xmlns:a16="http://schemas.microsoft.com/office/drawing/2014/main" id="{BAFA8BD3-983E-48D4-A7A6-300FC0BEED53}"/>
              </a:ext>
            </a:extLst>
          </p:cNvPr>
          <p:cNvSpPr/>
          <p:nvPr/>
        </p:nvSpPr>
        <p:spPr>
          <a:xfrm>
            <a:off x="738422" y="4304160"/>
            <a:ext cx="503696" cy="503696"/>
          </a:xfrm>
          <a:prstGeom prst="roundRect">
            <a:avLst>
              <a:gd name="adj" fmla="val 99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11" name="Picture 11" descr="Logo&#10;&#10;Description automatically generated">
            <a:extLst>
              <a:ext uri="{FF2B5EF4-FFF2-40B4-BE49-F238E27FC236}">
                <a16:creationId xmlns:a16="http://schemas.microsoft.com/office/drawing/2014/main" id="{EAC9736F-7594-4267-B1DF-689159D125DC}"/>
              </a:ext>
            </a:extLst>
          </p:cNvPr>
          <p:cNvPicPr>
            <a:picLocks noChangeAspect="1"/>
          </p:cNvPicPr>
          <p:nvPr/>
        </p:nvPicPr>
        <p:blipFill>
          <a:blip r:embed="rId9"/>
          <a:stretch>
            <a:fillRect/>
          </a:stretch>
        </p:blipFill>
        <p:spPr>
          <a:xfrm>
            <a:off x="520752" y="2240911"/>
            <a:ext cx="926339" cy="390943"/>
          </a:xfrm>
          <a:prstGeom prst="rect">
            <a:avLst/>
          </a:prstGeom>
        </p:spPr>
      </p:pic>
      <p:pic>
        <p:nvPicPr>
          <p:cNvPr id="13" name="圖片 12">
            <a:extLst>
              <a:ext uri="{FF2B5EF4-FFF2-40B4-BE49-F238E27FC236}">
                <a16:creationId xmlns:a16="http://schemas.microsoft.com/office/drawing/2014/main" id="{C66209FD-278F-48A4-B766-BBDD8CE7DF1B}"/>
              </a:ext>
            </a:extLst>
          </p:cNvPr>
          <p:cNvPicPr>
            <a:picLocks noChangeAspect="1"/>
          </p:cNvPicPr>
          <p:nvPr/>
        </p:nvPicPr>
        <p:blipFill>
          <a:blip r:embed="rId10"/>
          <a:srcRect/>
          <a:stretch/>
        </p:blipFill>
        <p:spPr>
          <a:xfrm>
            <a:off x="6040341" y="2506612"/>
            <a:ext cx="2939844" cy="1837402"/>
          </a:xfrm>
          <a:prstGeom prst="rect">
            <a:avLst/>
          </a:prstGeom>
        </p:spPr>
      </p:pic>
      <p:pic>
        <p:nvPicPr>
          <p:cNvPr id="25" name="圖片 24" descr="一張含有 文字 的圖片&#10;&#10;自動產生的描述">
            <a:extLst>
              <a:ext uri="{FF2B5EF4-FFF2-40B4-BE49-F238E27FC236}">
                <a16:creationId xmlns:a16="http://schemas.microsoft.com/office/drawing/2014/main" id="{C7814FF2-4109-4BF1-BE2E-BAC77135EE94}"/>
              </a:ext>
            </a:extLst>
          </p:cNvPr>
          <p:cNvPicPr>
            <a:picLocks noChangeAspect="1"/>
          </p:cNvPicPr>
          <p:nvPr/>
        </p:nvPicPr>
        <p:blipFill rotWithShape="1">
          <a:blip r:embed="rId11">
            <a:biLevel thresh="75000"/>
            <a:alphaModFix amt="70000"/>
            <a:extLst>
              <a:ext uri="{BEBA8EAE-BF5A-486C-A8C5-ECC9F3942E4B}">
                <a14:imgProps xmlns:a14="http://schemas.microsoft.com/office/drawing/2010/main">
                  <a14:imgLayer r:embed="rId12">
                    <a14:imgEffect>
                      <a14:brightnessContrast bright="-40000" contrast="-40000"/>
                    </a14:imgEffect>
                  </a14:imgLayer>
                </a14:imgProps>
              </a:ext>
            </a:extLst>
          </a:blip>
          <a:srcRect b="57908"/>
          <a:stretch/>
        </p:blipFill>
        <p:spPr>
          <a:xfrm>
            <a:off x="7173613" y="4393476"/>
            <a:ext cx="625997" cy="180856"/>
          </a:xfrm>
          <a:prstGeom prst="rect">
            <a:avLst/>
          </a:prstGeom>
        </p:spPr>
      </p:pic>
      <p:sp>
        <p:nvSpPr>
          <p:cNvPr id="26" name="手繪多邊形: 圖案 60">
            <a:extLst>
              <a:ext uri="{FF2B5EF4-FFF2-40B4-BE49-F238E27FC236}">
                <a16:creationId xmlns:a16="http://schemas.microsoft.com/office/drawing/2014/main" id="{75C69E3E-EA1C-D445-B432-C101BEB42758}"/>
              </a:ext>
            </a:extLst>
          </p:cNvPr>
          <p:cNvSpPr/>
          <p:nvPr/>
        </p:nvSpPr>
        <p:spPr>
          <a:xfrm>
            <a:off x="774562" y="4437783"/>
            <a:ext cx="418717" cy="272049"/>
          </a:xfrm>
          <a:custGeom>
            <a:avLst/>
            <a:gdLst>
              <a:gd name="connsiteX0" fmla="*/ 117565 w 567188"/>
              <a:gd name="connsiteY0" fmla="*/ 16884 h 368515"/>
              <a:gd name="connsiteX1" fmla="*/ 117565 w 567188"/>
              <a:gd name="connsiteY1" fmla="*/ 340813 h 368515"/>
              <a:gd name="connsiteX2" fmla="*/ 83171 w 567188"/>
              <a:gd name="connsiteY2" fmla="*/ 357697 h 368515"/>
              <a:gd name="connsiteX3" fmla="*/ 83171 w 567188"/>
              <a:gd name="connsiteY3" fmla="*/ 298915 h 368515"/>
              <a:gd name="connsiteX4" fmla="*/ 83171 w 567188"/>
              <a:gd name="connsiteY4" fmla="*/ 262020 h 368515"/>
              <a:gd name="connsiteX5" fmla="*/ 83171 w 567188"/>
              <a:gd name="connsiteY5" fmla="*/ 228876 h 368515"/>
              <a:gd name="connsiteX6" fmla="*/ 73791 w 567188"/>
              <a:gd name="connsiteY6" fmla="*/ 228876 h 368515"/>
              <a:gd name="connsiteX7" fmla="*/ 55656 w 567188"/>
              <a:gd name="connsiteY7" fmla="*/ 210741 h 368515"/>
              <a:gd name="connsiteX8" fmla="*/ 55656 w 567188"/>
              <a:gd name="connsiteY8" fmla="*/ 148832 h 368515"/>
              <a:gd name="connsiteX9" fmla="*/ 73791 w 567188"/>
              <a:gd name="connsiteY9" fmla="*/ 130697 h 368515"/>
              <a:gd name="connsiteX10" fmla="*/ 83171 w 567188"/>
              <a:gd name="connsiteY10" fmla="*/ 130697 h 368515"/>
              <a:gd name="connsiteX11" fmla="*/ 83171 w 567188"/>
              <a:gd name="connsiteY11" fmla="*/ 33769 h 368515"/>
              <a:gd name="connsiteX12" fmla="*/ 16884 w 567188"/>
              <a:gd name="connsiteY12" fmla="*/ 33769 h 368515"/>
              <a:gd name="connsiteX13" fmla="*/ 0 w 567188"/>
              <a:gd name="connsiteY13" fmla="*/ 16884 h 368515"/>
              <a:gd name="connsiteX14" fmla="*/ 16884 w 567188"/>
              <a:gd name="connsiteY14" fmla="*/ 0 h 368515"/>
              <a:gd name="connsiteX15" fmla="*/ 100055 w 567188"/>
              <a:gd name="connsiteY15" fmla="*/ 0 h 368515"/>
              <a:gd name="connsiteX16" fmla="*/ 117565 w 567188"/>
              <a:gd name="connsiteY16" fmla="*/ 16884 h 368515"/>
              <a:gd name="connsiteX17" fmla="*/ 140703 w 567188"/>
              <a:gd name="connsiteY17" fmla="*/ 48777 h 368515"/>
              <a:gd name="connsiteX18" fmla="*/ 140703 w 567188"/>
              <a:gd name="connsiteY18" fmla="*/ 327055 h 368515"/>
              <a:gd name="connsiteX19" fmla="*/ 512158 w 567188"/>
              <a:gd name="connsiteY19" fmla="*/ 327055 h 368515"/>
              <a:gd name="connsiteX20" fmla="*/ 567189 w 567188"/>
              <a:gd name="connsiteY20" fmla="*/ 272025 h 368515"/>
              <a:gd name="connsiteX21" fmla="*/ 567189 w 567188"/>
              <a:gd name="connsiteY21" fmla="*/ 147581 h 368515"/>
              <a:gd name="connsiteX22" fmla="*/ 510907 w 567188"/>
              <a:gd name="connsiteY22" fmla="*/ 93176 h 368515"/>
              <a:gd name="connsiteX23" fmla="*/ 302042 w 567188"/>
              <a:gd name="connsiteY23" fmla="*/ 93176 h 368515"/>
              <a:gd name="connsiteX24" fmla="*/ 282031 w 567188"/>
              <a:gd name="connsiteY24" fmla="*/ 49402 h 368515"/>
              <a:gd name="connsiteX25" fmla="*/ 135700 w 567188"/>
              <a:gd name="connsiteY25" fmla="*/ 48777 h 368515"/>
              <a:gd name="connsiteX26" fmla="*/ 140703 w 567188"/>
              <a:gd name="connsiteY26" fmla="*/ 48777 h 3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7188" h="368515">
                <a:moveTo>
                  <a:pt x="117565" y="16884"/>
                </a:moveTo>
                <a:lnTo>
                  <a:pt x="117565" y="340813"/>
                </a:lnTo>
                <a:cubicBezTo>
                  <a:pt x="117565" y="340813"/>
                  <a:pt x="108810" y="389590"/>
                  <a:pt x="83171" y="357697"/>
                </a:cubicBezTo>
                <a:lnTo>
                  <a:pt x="83171" y="298915"/>
                </a:lnTo>
                <a:lnTo>
                  <a:pt x="83171" y="262020"/>
                </a:lnTo>
                <a:lnTo>
                  <a:pt x="83171" y="228876"/>
                </a:lnTo>
                <a:lnTo>
                  <a:pt x="73791" y="228876"/>
                </a:lnTo>
                <a:cubicBezTo>
                  <a:pt x="63785" y="228876"/>
                  <a:pt x="55656" y="220747"/>
                  <a:pt x="55656" y="210741"/>
                </a:cubicBezTo>
                <a:lnTo>
                  <a:pt x="55656" y="148832"/>
                </a:lnTo>
                <a:cubicBezTo>
                  <a:pt x="55656" y="138827"/>
                  <a:pt x="63785" y="130697"/>
                  <a:pt x="73791" y="130697"/>
                </a:cubicBezTo>
                <a:lnTo>
                  <a:pt x="83171" y="130697"/>
                </a:lnTo>
                <a:lnTo>
                  <a:pt x="83171" y="33769"/>
                </a:lnTo>
                <a:lnTo>
                  <a:pt x="16884" y="33769"/>
                </a:lnTo>
                <a:cubicBezTo>
                  <a:pt x="7504" y="33769"/>
                  <a:pt x="0" y="26264"/>
                  <a:pt x="0" y="16884"/>
                </a:cubicBezTo>
                <a:cubicBezTo>
                  <a:pt x="0" y="7504"/>
                  <a:pt x="7504" y="0"/>
                  <a:pt x="16884" y="0"/>
                </a:cubicBezTo>
                <a:lnTo>
                  <a:pt x="100055" y="0"/>
                </a:lnTo>
                <a:cubicBezTo>
                  <a:pt x="109435" y="0"/>
                  <a:pt x="117565" y="7504"/>
                  <a:pt x="117565" y="16884"/>
                </a:cubicBezTo>
                <a:close/>
                <a:moveTo>
                  <a:pt x="140703" y="48777"/>
                </a:moveTo>
                <a:lnTo>
                  <a:pt x="140703" y="327055"/>
                </a:lnTo>
                <a:lnTo>
                  <a:pt x="512158" y="327055"/>
                </a:lnTo>
                <a:cubicBezTo>
                  <a:pt x="542175" y="327055"/>
                  <a:pt x="567189" y="302042"/>
                  <a:pt x="567189" y="272025"/>
                </a:cubicBezTo>
                <a:lnTo>
                  <a:pt x="567189" y="147581"/>
                </a:lnTo>
                <a:cubicBezTo>
                  <a:pt x="567189" y="117565"/>
                  <a:pt x="541549" y="93176"/>
                  <a:pt x="510907" y="93176"/>
                </a:cubicBezTo>
                <a:lnTo>
                  <a:pt x="302042" y="93176"/>
                </a:lnTo>
                <a:lnTo>
                  <a:pt x="282031" y="49402"/>
                </a:lnTo>
                <a:lnTo>
                  <a:pt x="135700" y="48777"/>
                </a:lnTo>
                <a:lnTo>
                  <a:pt x="140703" y="48777"/>
                </a:lnTo>
                <a:close/>
              </a:path>
            </a:pathLst>
          </a:custGeom>
          <a:noFill/>
          <a:ln w="6350" cap="rnd">
            <a:solidFill>
              <a:srgbClr val="323232"/>
            </a:solidFill>
            <a:prstDash val="solid"/>
            <a:round/>
          </a:ln>
        </p:spPr>
        <p:txBody>
          <a:bodyPr rtlCol="0" anchor="ctr"/>
          <a:lstStyle/>
          <a:p>
            <a:endParaRPr lang="zh-TW" altLang="en-US">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grpSp>
        <p:nvGrpSpPr>
          <p:cNvPr id="27" name="圖形 43">
            <a:extLst>
              <a:ext uri="{FF2B5EF4-FFF2-40B4-BE49-F238E27FC236}">
                <a16:creationId xmlns:a16="http://schemas.microsoft.com/office/drawing/2014/main" id="{53EF45A4-5882-8A49-B2D1-03776F6CF716}"/>
              </a:ext>
            </a:extLst>
          </p:cNvPr>
          <p:cNvGrpSpPr/>
          <p:nvPr/>
        </p:nvGrpSpPr>
        <p:grpSpPr>
          <a:xfrm>
            <a:off x="930148" y="4545351"/>
            <a:ext cx="202206" cy="88174"/>
            <a:chOff x="917579" y="4240942"/>
            <a:chExt cx="273901" cy="119440"/>
          </a:xfrm>
          <a:solidFill>
            <a:srgbClr val="323232"/>
          </a:solidFill>
        </p:grpSpPr>
        <p:sp>
          <p:nvSpPr>
            <p:cNvPr id="28" name="手繪多邊形: 圖案 62">
              <a:extLst>
                <a:ext uri="{FF2B5EF4-FFF2-40B4-BE49-F238E27FC236}">
                  <a16:creationId xmlns:a16="http://schemas.microsoft.com/office/drawing/2014/main" id="{4B17AC5C-9A16-AD4E-A73A-552D627C0EEF}"/>
                </a:ext>
              </a:extLst>
            </p:cNvPr>
            <p:cNvSpPr/>
            <p:nvPr/>
          </p:nvSpPr>
          <p:spPr>
            <a:xfrm>
              <a:off x="917579" y="4242818"/>
              <a:ext cx="72540" cy="115688"/>
            </a:xfrm>
            <a:custGeom>
              <a:avLst/>
              <a:gdLst>
                <a:gd name="connsiteX0" fmla="*/ 33143 w 72540"/>
                <a:gd name="connsiteY0" fmla="*/ 0 h 115688"/>
                <a:gd name="connsiteX1" fmla="*/ 0 w 72540"/>
                <a:gd name="connsiteY1" fmla="*/ 0 h 115688"/>
                <a:gd name="connsiteX2" fmla="*/ 0 w 72540"/>
                <a:gd name="connsiteY2" fmla="*/ 115689 h 115688"/>
                <a:gd name="connsiteX3" fmla="*/ 18760 w 72540"/>
                <a:gd name="connsiteY3" fmla="*/ 115689 h 115688"/>
                <a:gd name="connsiteX4" fmla="*/ 18760 w 72540"/>
                <a:gd name="connsiteY4" fmla="*/ 68788 h 115688"/>
                <a:gd name="connsiteX5" fmla="*/ 31267 w 72540"/>
                <a:gd name="connsiteY5" fmla="*/ 68788 h 115688"/>
                <a:gd name="connsiteX6" fmla="*/ 72540 w 72540"/>
                <a:gd name="connsiteY6" fmla="*/ 32518 h 115688"/>
                <a:gd name="connsiteX7" fmla="*/ 33143 w 72540"/>
                <a:gd name="connsiteY7" fmla="*/ 0 h 115688"/>
                <a:gd name="connsiteX8" fmla="*/ 32518 w 72540"/>
                <a:gd name="connsiteY8" fmla="*/ 54405 h 115688"/>
                <a:gd name="connsiteX9" fmla="*/ 18760 w 72540"/>
                <a:gd name="connsiteY9" fmla="*/ 54405 h 115688"/>
                <a:gd name="connsiteX10" fmla="*/ 18760 w 72540"/>
                <a:gd name="connsiteY10" fmla="*/ 15008 h 115688"/>
                <a:gd name="connsiteX11" fmla="*/ 32518 w 72540"/>
                <a:gd name="connsiteY11" fmla="*/ 15008 h 115688"/>
                <a:gd name="connsiteX12" fmla="*/ 53780 w 72540"/>
                <a:gd name="connsiteY12" fmla="*/ 33769 h 115688"/>
                <a:gd name="connsiteX13" fmla="*/ 32518 w 72540"/>
                <a:gd name="connsiteY13" fmla="*/ 54405 h 1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0" h="115688">
                  <a:moveTo>
                    <a:pt x="33143" y="0"/>
                  </a:moveTo>
                  <a:lnTo>
                    <a:pt x="0" y="0"/>
                  </a:lnTo>
                  <a:lnTo>
                    <a:pt x="0" y="115689"/>
                  </a:lnTo>
                  <a:lnTo>
                    <a:pt x="18760" y="115689"/>
                  </a:lnTo>
                  <a:lnTo>
                    <a:pt x="18760" y="68788"/>
                  </a:lnTo>
                  <a:lnTo>
                    <a:pt x="31267" y="68788"/>
                  </a:lnTo>
                  <a:cubicBezTo>
                    <a:pt x="60033" y="68788"/>
                    <a:pt x="72540" y="58782"/>
                    <a:pt x="72540" y="32518"/>
                  </a:cubicBezTo>
                  <a:cubicBezTo>
                    <a:pt x="72540" y="5628"/>
                    <a:pt x="61284" y="0"/>
                    <a:pt x="33143" y="0"/>
                  </a:cubicBezTo>
                  <a:close/>
                  <a:moveTo>
                    <a:pt x="32518" y="54405"/>
                  </a:moveTo>
                  <a:lnTo>
                    <a:pt x="18760" y="54405"/>
                  </a:lnTo>
                  <a:lnTo>
                    <a:pt x="18760" y="15008"/>
                  </a:lnTo>
                  <a:lnTo>
                    <a:pt x="32518" y="15008"/>
                  </a:lnTo>
                  <a:cubicBezTo>
                    <a:pt x="48152" y="15008"/>
                    <a:pt x="53780" y="18760"/>
                    <a:pt x="53780" y="33769"/>
                  </a:cubicBezTo>
                  <a:cubicBezTo>
                    <a:pt x="54405" y="48152"/>
                    <a:pt x="47526" y="54405"/>
                    <a:pt x="32518" y="54405"/>
                  </a:cubicBezTo>
                  <a:close/>
                </a:path>
              </a:pathLst>
            </a:custGeom>
            <a:grpFill/>
            <a:ln w="6212" cap="flat">
              <a:noFill/>
              <a:prstDash val="solid"/>
              <a:miter/>
            </a:ln>
          </p:spPr>
          <p:txBody>
            <a:bodyPr rtlCol="0" anchor="ctr"/>
            <a:lstStyle/>
            <a:p>
              <a:endParaRPr lang="zh-TW" altLang="en-US">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9" name="手繪多邊形: 圖案 63">
              <a:extLst>
                <a:ext uri="{FF2B5EF4-FFF2-40B4-BE49-F238E27FC236}">
                  <a16:creationId xmlns:a16="http://schemas.microsoft.com/office/drawing/2014/main" id="{7890C032-39D1-DE44-A747-87A2181A1188}"/>
                </a:ext>
              </a:extLst>
            </p:cNvPr>
            <p:cNvSpPr/>
            <p:nvPr/>
          </p:nvSpPr>
          <p:spPr>
            <a:xfrm>
              <a:off x="1000125" y="4240942"/>
              <a:ext cx="72540" cy="119440"/>
            </a:xfrm>
            <a:custGeom>
              <a:avLst/>
              <a:gdLst>
                <a:gd name="connsiteX0" fmla="*/ 72540 w 72540"/>
                <a:gd name="connsiteY0" fmla="*/ 115689 h 119440"/>
                <a:gd name="connsiteX1" fmla="*/ 45025 w 72540"/>
                <a:gd name="connsiteY1" fmla="*/ 119441 h 119440"/>
                <a:gd name="connsiteX2" fmla="*/ 0 w 72540"/>
                <a:gd name="connsiteY2" fmla="*/ 60033 h 119440"/>
                <a:gd name="connsiteX3" fmla="*/ 46276 w 72540"/>
                <a:gd name="connsiteY3" fmla="*/ 0 h 119440"/>
                <a:gd name="connsiteX4" fmla="*/ 71915 w 72540"/>
                <a:gd name="connsiteY4" fmla="*/ 3752 h 119440"/>
                <a:gd name="connsiteX5" fmla="*/ 69413 w 72540"/>
                <a:gd name="connsiteY5" fmla="*/ 18135 h 119440"/>
                <a:gd name="connsiteX6" fmla="*/ 47526 w 72540"/>
                <a:gd name="connsiteY6" fmla="*/ 15008 h 119440"/>
                <a:gd name="connsiteX7" fmla="*/ 18760 w 72540"/>
                <a:gd name="connsiteY7" fmla="*/ 59408 h 119440"/>
                <a:gd name="connsiteX8" fmla="*/ 47526 w 72540"/>
                <a:gd name="connsiteY8" fmla="*/ 104433 h 119440"/>
                <a:gd name="connsiteX9" fmla="*/ 69413 w 72540"/>
                <a:gd name="connsiteY9" fmla="*/ 100681 h 119440"/>
                <a:gd name="connsiteX10" fmla="*/ 72540 w 72540"/>
                <a:gd name="connsiteY10" fmla="*/ 115689 h 11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540" h="119440">
                  <a:moveTo>
                    <a:pt x="72540" y="115689"/>
                  </a:moveTo>
                  <a:cubicBezTo>
                    <a:pt x="64411" y="117565"/>
                    <a:pt x="54405" y="119441"/>
                    <a:pt x="45025" y="119441"/>
                  </a:cubicBezTo>
                  <a:cubicBezTo>
                    <a:pt x="14383" y="119441"/>
                    <a:pt x="0" y="109435"/>
                    <a:pt x="0" y="60033"/>
                  </a:cubicBezTo>
                  <a:cubicBezTo>
                    <a:pt x="0" y="11256"/>
                    <a:pt x="16884" y="0"/>
                    <a:pt x="46276" y="0"/>
                  </a:cubicBezTo>
                  <a:cubicBezTo>
                    <a:pt x="55030" y="0"/>
                    <a:pt x="64411" y="1251"/>
                    <a:pt x="71915" y="3752"/>
                  </a:cubicBezTo>
                  <a:lnTo>
                    <a:pt x="69413" y="18135"/>
                  </a:lnTo>
                  <a:cubicBezTo>
                    <a:pt x="62535" y="16259"/>
                    <a:pt x="55030" y="15008"/>
                    <a:pt x="47526" y="15008"/>
                  </a:cubicBezTo>
                  <a:cubicBezTo>
                    <a:pt x="28141" y="15008"/>
                    <a:pt x="18760" y="21262"/>
                    <a:pt x="18760" y="59408"/>
                  </a:cubicBezTo>
                  <a:cubicBezTo>
                    <a:pt x="18760" y="98179"/>
                    <a:pt x="27515" y="104433"/>
                    <a:pt x="47526" y="104433"/>
                  </a:cubicBezTo>
                  <a:cubicBezTo>
                    <a:pt x="54405" y="104433"/>
                    <a:pt x="61909" y="103182"/>
                    <a:pt x="69413" y="100681"/>
                  </a:cubicBezTo>
                  <a:lnTo>
                    <a:pt x="72540" y="115689"/>
                  </a:lnTo>
                  <a:close/>
                </a:path>
              </a:pathLst>
            </a:custGeom>
            <a:grpFill/>
            <a:ln w="6212" cap="flat">
              <a:noFill/>
              <a:prstDash val="solid"/>
              <a:miter/>
            </a:ln>
          </p:spPr>
          <p:txBody>
            <a:bodyPr rtlCol="0" anchor="ctr"/>
            <a:lstStyle/>
            <a:p>
              <a:endParaRPr lang="zh-TW" altLang="en-US">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2" name="手繪多邊形: 圖案 64">
              <a:extLst>
                <a:ext uri="{FF2B5EF4-FFF2-40B4-BE49-F238E27FC236}">
                  <a16:creationId xmlns:a16="http://schemas.microsoft.com/office/drawing/2014/main" id="{82F0E71E-72C5-EB40-97AF-84EF42E2E8B3}"/>
                </a:ext>
              </a:extLst>
            </p:cNvPr>
            <p:cNvSpPr/>
            <p:nvPr/>
          </p:nvSpPr>
          <p:spPr>
            <a:xfrm>
              <a:off x="1087048" y="4242818"/>
              <a:ext cx="18760" cy="115688"/>
            </a:xfrm>
            <a:custGeom>
              <a:avLst/>
              <a:gdLst>
                <a:gd name="connsiteX0" fmla="*/ 0 w 18760"/>
                <a:gd name="connsiteY0" fmla="*/ 0 h 115688"/>
                <a:gd name="connsiteX1" fmla="*/ 18760 w 18760"/>
                <a:gd name="connsiteY1" fmla="*/ 0 h 115688"/>
                <a:gd name="connsiteX2" fmla="*/ 18760 w 18760"/>
                <a:gd name="connsiteY2" fmla="*/ 115689 h 115688"/>
                <a:gd name="connsiteX3" fmla="*/ 0 w 18760"/>
                <a:gd name="connsiteY3" fmla="*/ 115689 h 115688"/>
              </a:gdLst>
              <a:ahLst/>
              <a:cxnLst>
                <a:cxn ang="0">
                  <a:pos x="connsiteX0" y="connsiteY0"/>
                </a:cxn>
                <a:cxn ang="0">
                  <a:pos x="connsiteX1" y="connsiteY1"/>
                </a:cxn>
                <a:cxn ang="0">
                  <a:pos x="connsiteX2" y="connsiteY2"/>
                </a:cxn>
                <a:cxn ang="0">
                  <a:pos x="connsiteX3" y="connsiteY3"/>
                </a:cxn>
              </a:cxnLst>
              <a:rect l="l" t="t" r="r" b="b"/>
              <a:pathLst>
                <a:path w="18760" h="115688">
                  <a:moveTo>
                    <a:pt x="0" y="0"/>
                  </a:moveTo>
                  <a:lnTo>
                    <a:pt x="18760" y="0"/>
                  </a:lnTo>
                  <a:lnTo>
                    <a:pt x="18760" y="115689"/>
                  </a:lnTo>
                  <a:lnTo>
                    <a:pt x="0" y="115689"/>
                  </a:lnTo>
                  <a:close/>
                </a:path>
              </a:pathLst>
            </a:custGeom>
            <a:grpFill/>
            <a:ln w="6212" cap="flat">
              <a:noFill/>
              <a:prstDash val="solid"/>
              <a:miter/>
            </a:ln>
          </p:spPr>
          <p:txBody>
            <a:bodyPr rtlCol="0" anchor="ctr"/>
            <a:lstStyle/>
            <a:p>
              <a:endParaRPr lang="zh-TW" altLang="en-US">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4" name="手繪多邊形: 圖案 65">
              <a:extLst>
                <a:ext uri="{FF2B5EF4-FFF2-40B4-BE49-F238E27FC236}">
                  <a16:creationId xmlns:a16="http://schemas.microsoft.com/office/drawing/2014/main" id="{7CC94743-6C74-A448-BFE7-60A6CED36C35}"/>
                </a:ext>
              </a:extLst>
            </p:cNvPr>
            <p:cNvSpPr/>
            <p:nvPr/>
          </p:nvSpPr>
          <p:spPr>
            <a:xfrm>
              <a:off x="1123943" y="4274085"/>
              <a:ext cx="67537" cy="85672"/>
            </a:xfrm>
            <a:custGeom>
              <a:avLst/>
              <a:gdLst>
                <a:gd name="connsiteX0" fmla="*/ 67537 w 67537"/>
                <a:gd name="connsiteY0" fmla="*/ 37521 h 85672"/>
                <a:gd name="connsiteX1" fmla="*/ 36270 w 67537"/>
                <a:gd name="connsiteY1" fmla="*/ 0 h 85672"/>
                <a:gd name="connsiteX2" fmla="*/ 0 w 67537"/>
                <a:gd name="connsiteY2" fmla="*/ 43774 h 85672"/>
                <a:gd name="connsiteX3" fmla="*/ 36895 w 67537"/>
                <a:gd name="connsiteY3" fmla="*/ 85672 h 85672"/>
                <a:gd name="connsiteX4" fmla="*/ 64411 w 67537"/>
                <a:gd name="connsiteY4" fmla="*/ 82546 h 85672"/>
                <a:gd name="connsiteX5" fmla="*/ 62535 w 67537"/>
                <a:gd name="connsiteY5" fmla="*/ 68788 h 85672"/>
                <a:gd name="connsiteX6" fmla="*/ 40022 w 67537"/>
                <a:gd name="connsiteY6" fmla="*/ 71915 h 85672"/>
                <a:gd name="connsiteX7" fmla="*/ 18135 w 67537"/>
                <a:gd name="connsiteY7" fmla="*/ 48152 h 85672"/>
                <a:gd name="connsiteX8" fmla="*/ 66912 w 67537"/>
                <a:gd name="connsiteY8" fmla="*/ 48152 h 85672"/>
                <a:gd name="connsiteX9" fmla="*/ 67537 w 67537"/>
                <a:gd name="connsiteY9" fmla="*/ 37521 h 85672"/>
                <a:gd name="connsiteX10" fmla="*/ 18135 w 67537"/>
                <a:gd name="connsiteY10" fmla="*/ 36270 h 85672"/>
                <a:gd name="connsiteX11" fmla="*/ 35019 w 67537"/>
                <a:gd name="connsiteY11" fmla="*/ 14383 h 85672"/>
                <a:gd name="connsiteX12" fmla="*/ 50653 w 67537"/>
                <a:gd name="connsiteY12" fmla="*/ 36270 h 85672"/>
                <a:gd name="connsiteX13" fmla="*/ 18135 w 67537"/>
                <a:gd name="connsiteY13" fmla="*/ 36270 h 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537" h="85672">
                  <a:moveTo>
                    <a:pt x="67537" y="37521"/>
                  </a:moveTo>
                  <a:cubicBezTo>
                    <a:pt x="67537" y="7504"/>
                    <a:pt x="58157" y="0"/>
                    <a:pt x="36270" y="0"/>
                  </a:cubicBezTo>
                  <a:cubicBezTo>
                    <a:pt x="14383" y="0"/>
                    <a:pt x="0" y="10006"/>
                    <a:pt x="0" y="43774"/>
                  </a:cubicBezTo>
                  <a:cubicBezTo>
                    <a:pt x="0" y="78793"/>
                    <a:pt x="13758" y="85672"/>
                    <a:pt x="36895" y="85672"/>
                  </a:cubicBezTo>
                  <a:cubicBezTo>
                    <a:pt x="46901" y="85672"/>
                    <a:pt x="55656" y="84422"/>
                    <a:pt x="64411" y="82546"/>
                  </a:cubicBezTo>
                  <a:lnTo>
                    <a:pt x="62535" y="68788"/>
                  </a:lnTo>
                  <a:cubicBezTo>
                    <a:pt x="55030" y="70664"/>
                    <a:pt x="48152" y="71915"/>
                    <a:pt x="40022" y="71915"/>
                  </a:cubicBezTo>
                  <a:cubicBezTo>
                    <a:pt x="25014" y="71915"/>
                    <a:pt x="18760" y="68788"/>
                    <a:pt x="18135" y="48152"/>
                  </a:cubicBezTo>
                  <a:lnTo>
                    <a:pt x="66912" y="48152"/>
                  </a:lnTo>
                  <a:cubicBezTo>
                    <a:pt x="67537" y="44399"/>
                    <a:pt x="67537" y="41273"/>
                    <a:pt x="67537" y="37521"/>
                  </a:cubicBezTo>
                  <a:close/>
                  <a:moveTo>
                    <a:pt x="18135" y="36270"/>
                  </a:moveTo>
                  <a:cubicBezTo>
                    <a:pt x="18760" y="18760"/>
                    <a:pt x="24388" y="14383"/>
                    <a:pt x="35019" y="14383"/>
                  </a:cubicBezTo>
                  <a:cubicBezTo>
                    <a:pt x="46276" y="14383"/>
                    <a:pt x="50653" y="18135"/>
                    <a:pt x="50653" y="36270"/>
                  </a:cubicBezTo>
                  <a:lnTo>
                    <a:pt x="18135" y="36270"/>
                  </a:lnTo>
                  <a:close/>
                </a:path>
              </a:pathLst>
            </a:custGeom>
            <a:grpFill/>
            <a:ln w="6212" cap="flat">
              <a:noFill/>
              <a:prstDash val="solid"/>
              <a:miter/>
            </a:ln>
          </p:spPr>
          <p:txBody>
            <a:bodyPr rtlCol="0" anchor="ctr"/>
            <a:lstStyle/>
            <a:p>
              <a:endParaRPr lang="zh-TW" altLang="en-US">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grpSp>
    </p:spTree>
    <p:extLst>
      <p:ext uri="{BB962C8B-B14F-4D97-AF65-F5344CB8AC3E}">
        <p14:creationId xmlns:p14="http://schemas.microsoft.com/office/powerpoint/2010/main" val="828668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97D260-DD82-4F36-A252-CB1698F43ECC}"/>
              </a:ext>
            </a:extLst>
          </p:cNvPr>
          <p:cNvSpPr>
            <a:spLocks noGrp="1"/>
          </p:cNvSpPr>
          <p:nvPr>
            <p:ph type="title"/>
          </p:nvPr>
        </p:nvSpPr>
        <p:spPr>
          <a:xfrm>
            <a:off x="0" y="298450"/>
            <a:ext cx="9143999" cy="816119"/>
          </a:xfrm>
        </p:spPr>
        <p:txBody>
          <a:bodyPr>
            <a:normAutofit/>
          </a:bodyPr>
          <a:lstStyle/>
          <a:p>
            <a:r>
              <a:rPr lang="en-US" altLang="ja-JP" sz="2800" b="0" dirty="0">
                <a:latin typeface="ＭＳ Ｐゴシック" panose="020B0600070205080204" pitchFamily="50" charset="-128"/>
                <a:ea typeface="ＭＳ Ｐゴシック" panose="020B0600070205080204" pitchFamily="50" charset="-128"/>
                <a:cs typeface="+mn-ea"/>
                <a:sym typeface="+mn-lt"/>
              </a:rPr>
              <a:t>QM2</a:t>
            </a:r>
            <a:r>
              <a:rPr lang="ja-JP" altLang="en-US" sz="2800" b="0" dirty="0">
                <a:latin typeface="ＭＳ Ｐゴシック" panose="020B0600070205080204" pitchFamily="50" charset="-128"/>
                <a:ea typeface="ＭＳ Ｐゴシック" panose="020B0600070205080204" pitchFamily="50" charset="-128"/>
                <a:cs typeface="+mn-ea"/>
                <a:sym typeface="+mn-lt"/>
              </a:rPr>
              <a:t>シリーズ</a:t>
            </a:r>
            <a:r>
              <a:rPr lang="en-US" altLang="ja-JP" sz="2800" b="0" dirty="0">
                <a:latin typeface="ＭＳ Ｐゴシック" panose="020B0600070205080204" pitchFamily="50" charset="-128"/>
                <a:ea typeface="ＭＳ Ｐゴシック" panose="020B0600070205080204" pitchFamily="50" charset="-128"/>
                <a:cs typeface="+mn-ea"/>
                <a:sym typeface="+mn-lt"/>
              </a:rPr>
              <a:t>-TVS-675</a:t>
            </a:r>
            <a:r>
              <a:rPr lang="ja-JP" altLang="en-US" sz="2800" b="0" dirty="0">
                <a:latin typeface="ＭＳ Ｐゴシック" panose="020B0600070205080204" pitchFamily="50" charset="-128"/>
                <a:ea typeface="ＭＳ Ｐゴシック" panose="020B0600070205080204" pitchFamily="50" charset="-128"/>
                <a:cs typeface="+mn-ea"/>
                <a:sym typeface="+mn-lt"/>
              </a:rPr>
              <a:t>に</a:t>
            </a:r>
            <a:r>
              <a:rPr lang="en-US" altLang="ja-JP" sz="2800" b="0" dirty="0">
                <a:latin typeface="ＭＳ Ｐゴシック" panose="020B0600070205080204" pitchFamily="50" charset="-128"/>
                <a:ea typeface="ＭＳ Ｐゴシック" panose="020B0600070205080204" pitchFamily="50" charset="-128"/>
                <a:cs typeface="+mn-ea"/>
                <a:sym typeface="+mn-lt"/>
              </a:rPr>
              <a:t>M.2SSD</a:t>
            </a:r>
            <a:r>
              <a:rPr lang="ja-JP" altLang="en-US" sz="2800" b="0" dirty="0">
                <a:latin typeface="ＭＳ Ｐゴシック" panose="020B0600070205080204" pitchFamily="50" charset="-128"/>
                <a:ea typeface="ＭＳ Ｐゴシック" panose="020B0600070205080204" pitchFamily="50" charset="-128"/>
                <a:cs typeface="+mn-ea"/>
                <a:sym typeface="+mn-lt"/>
              </a:rPr>
              <a:t>スロットを追加</a:t>
            </a:r>
          </a:p>
        </p:txBody>
      </p:sp>
      <p:pic>
        <p:nvPicPr>
          <p:cNvPr id="43" name="圖片 42">
            <a:extLst>
              <a:ext uri="{FF2B5EF4-FFF2-40B4-BE49-F238E27FC236}">
                <a16:creationId xmlns:a16="http://schemas.microsoft.com/office/drawing/2014/main" id="{97710033-1F74-4948-89F7-AC545C0E9C3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511682" y="1607323"/>
            <a:ext cx="1448901" cy="905563"/>
          </a:xfrm>
          <a:prstGeom prst="rect">
            <a:avLst/>
          </a:prstGeom>
        </p:spPr>
      </p:pic>
      <p:pic>
        <p:nvPicPr>
          <p:cNvPr id="7" name="圖片 7">
            <a:extLst>
              <a:ext uri="{FF2B5EF4-FFF2-40B4-BE49-F238E27FC236}">
                <a16:creationId xmlns:a16="http://schemas.microsoft.com/office/drawing/2014/main" id="{EB74B06C-BAB2-4336-AB52-2A6BC2D88C99}"/>
              </a:ext>
            </a:extLst>
          </p:cNvPr>
          <p:cNvPicPr>
            <a:picLocks noChangeAspect="1"/>
          </p:cNvPicPr>
          <p:nvPr/>
        </p:nvPicPr>
        <p:blipFill>
          <a:blip r:embed="rId3"/>
          <a:stretch>
            <a:fillRect/>
          </a:stretch>
        </p:blipFill>
        <p:spPr>
          <a:xfrm>
            <a:off x="1546712" y="2922679"/>
            <a:ext cx="1472679" cy="921297"/>
          </a:xfrm>
          <a:prstGeom prst="rect">
            <a:avLst/>
          </a:prstGeom>
          <a:effectLst>
            <a:outerShdw blurRad="393700" dist="165100" dir="3420000" algn="t" rotWithShape="0">
              <a:prstClr val="black">
                <a:alpha val="14000"/>
              </a:prstClr>
            </a:outerShdw>
          </a:effectLst>
        </p:spPr>
      </p:pic>
      <p:sp>
        <p:nvSpPr>
          <p:cNvPr id="8" name="文字方塊 7">
            <a:extLst>
              <a:ext uri="{FF2B5EF4-FFF2-40B4-BE49-F238E27FC236}">
                <a16:creationId xmlns:a16="http://schemas.microsoft.com/office/drawing/2014/main" id="{B8FE65ED-3107-4C4A-9EA5-5CD8181B5985}"/>
              </a:ext>
            </a:extLst>
          </p:cNvPr>
          <p:cNvSpPr txBox="1"/>
          <p:nvPr/>
        </p:nvSpPr>
        <p:spPr>
          <a:xfrm>
            <a:off x="3041324" y="2788543"/>
            <a:ext cx="135181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tx1"/>
                </a:solidFill>
                <a:latin typeface="ＭＳ Ｐゴシック" panose="020B0600070205080204" pitchFamily="50" charset="-128"/>
                <a:ea typeface="ＭＳ Ｐゴシック" panose="020B0600070205080204" pitchFamily="50" charset="-128"/>
                <a:cs typeface="+mn-ea"/>
                <a:sym typeface="+mn-lt"/>
              </a:rPr>
              <a:t>QM2-2P-344</a:t>
            </a:r>
          </a:p>
        </p:txBody>
      </p:sp>
      <p:pic>
        <p:nvPicPr>
          <p:cNvPr id="9" name="圖片 9">
            <a:extLst>
              <a:ext uri="{FF2B5EF4-FFF2-40B4-BE49-F238E27FC236}">
                <a16:creationId xmlns:a16="http://schemas.microsoft.com/office/drawing/2014/main" id="{4ED817C9-7775-42D7-A16E-DE50BEE461AB}"/>
              </a:ext>
            </a:extLst>
          </p:cNvPr>
          <p:cNvPicPr>
            <a:picLocks noChangeAspect="1"/>
          </p:cNvPicPr>
          <p:nvPr/>
        </p:nvPicPr>
        <p:blipFill>
          <a:blip r:embed="rId4"/>
          <a:stretch>
            <a:fillRect/>
          </a:stretch>
        </p:blipFill>
        <p:spPr>
          <a:xfrm>
            <a:off x="4991963" y="2848802"/>
            <a:ext cx="1472679" cy="921297"/>
          </a:xfrm>
          <a:prstGeom prst="rect">
            <a:avLst/>
          </a:prstGeom>
          <a:effectLst>
            <a:outerShdw blurRad="393700" dist="165100" dir="3420000" algn="t" rotWithShape="0">
              <a:prstClr val="black">
                <a:alpha val="14000"/>
              </a:prstClr>
            </a:outerShdw>
          </a:effectLst>
        </p:spPr>
      </p:pic>
      <p:sp>
        <p:nvSpPr>
          <p:cNvPr id="10" name="文字方塊 9">
            <a:extLst>
              <a:ext uri="{FF2B5EF4-FFF2-40B4-BE49-F238E27FC236}">
                <a16:creationId xmlns:a16="http://schemas.microsoft.com/office/drawing/2014/main" id="{F1081C86-629A-424C-82BB-83377D645EB7}"/>
              </a:ext>
            </a:extLst>
          </p:cNvPr>
          <p:cNvSpPr txBox="1"/>
          <p:nvPr/>
        </p:nvSpPr>
        <p:spPr>
          <a:xfrm>
            <a:off x="6517846" y="2742820"/>
            <a:ext cx="135181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b="1">
                <a:solidFill>
                  <a:schemeClr val="tx1"/>
                </a:solidFill>
                <a:latin typeface="ＭＳ Ｐゴシック" panose="020B0600070205080204" pitchFamily="50" charset="-128"/>
                <a:ea typeface="ＭＳ Ｐゴシック" panose="020B0600070205080204" pitchFamily="50" charset="-128"/>
                <a:cs typeface="+mn-ea"/>
                <a:sym typeface="+mn-lt"/>
              </a:rPr>
              <a:t>QM2-2P-384</a:t>
            </a:r>
            <a:endParaRPr lang="zh-TW" altLang="en-US" sz="105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15" name="圖片 15" descr="一張含有 文字 的圖片&#10;&#10;自動產生的描述">
            <a:extLst>
              <a:ext uri="{FF2B5EF4-FFF2-40B4-BE49-F238E27FC236}">
                <a16:creationId xmlns:a16="http://schemas.microsoft.com/office/drawing/2014/main" id="{24385A13-C760-46C7-A2D4-32700948A1F8}"/>
              </a:ext>
            </a:extLst>
          </p:cNvPr>
          <p:cNvPicPr>
            <a:picLocks noChangeAspect="1"/>
          </p:cNvPicPr>
          <p:nvPr/>
        </p:nvPicPr>
        <p:blipFill>
          <a:blip r:embed="rId5"/>
          <a:stretch>
            <a:fillRect/>
          </a:stretch>
        </p:blipFill>
        <p:spPr>
          <a:xfrm>
            <a:off x="1502936" y="3924258"/>
            <a:ext cx="1940190" cy="1213769"/>
          </a:xfrm>
          <a:prstGeom prst="rect">
            <a:avLst/>
          </a:prstGeom>
          <a:effectLst>
            <a:outerShdw blurRad="393700" dist="165100" dir="3420000" algn="t" rotWithShape="0">
              <a:prstClr val="black">
                <a:alpha val="14000"/>
              </a:prstClr>
            </a:outerShdw>
          </a:effectLst>
        </p:spPr>
      </p:pic>
      <p:sp>
        <p:nvSpPr>
          <p:cNvPr id="17" name="文字方塊 16">
            <a:extLst>
              <a:ext uri="{FF2B5EF4-FFF2-40B4-BE49-F238E27FC236}">
                <a16:creationId xmlns:a16="http://schemas.microsoft.com/office/drawing/2014/main" id="{85161860-BC11-4300-B5FB-6ECA46EE1E98}"/>
              </a:ext>
            </a:extLst>
          </p:cNvPr>
          <p:cNvSpPr txBox="1"/>
          <p:nvPr/>
        </p:nvSpPr>
        <p:spPr>
          <a:xfrm>
            <a:off x="3487377" y="3933051"/>
            <a:ext cx="139266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tx1"/>
                </a:solidFill>
                <a:latin typeface="ＭＳ Ｐゴシック" panose="020B0600070205080204" pitchFamily="50" charset="-128"/>
                <a:ea typeface="ＭＳ Ｐゴシック" panose="020B0600070205080204" pitchFamily="50" charset="-128"/>
                <a:cs typeface="+mn-ea"/>
                <a:sym typeface="+mn-lt"/>
              </a:rPr>
              <a:t>QM2-4P-342</a:t>
            </a:r>
          </a:p>
        </p:txBody>
      </p:sp>
      <p:sp>
        <p:nvSpPr>
          <p:cNvPr id="18" name="文字方塊 17">
            <a:extLst>
              <a:ext uri="{FF2B5EF4-FFF2-40B4-BE49-F238E27FC236}">
                <a16:creationId xmlns:a16="http://schemas.microsoft.com/office/drawing/2014/main" id="{D9895D44-F052-4DCC-A3CB-06A836A9EE81}"/>
              </a:ext>
            </a:extLst>
          </p:cNvPr>
          <p:cNvSpPr txBox="1"/>
          <p:nvPr/>
        </p:nvSpPr>
        <p:spPr>
          <a:xfrm>
            <a:off x="6964536" y="3942774"/>
            <a:ext cx="1472679"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tx1"/>
                </a:solidFill>
                <a:latin typeface="ＭＳ Ｐゴシック" panose="020B0600070205080204" pitchFamily="50" charset="-128"/>
                <a:ea typeface="ＭＳ Ｐゴシック" panose="020B0600070205080204" pitchFamily="50" charset="-128"/>
                <a:cs typeface="+mn-ea"/>
                <a:sym typeface="+mn-lt"/>
              </a:rPr>
              <a:t>QM2-4P-384</a:t>
            </a:r>
          </a:p>
        </p:txBody>
      </p:sp>
      <p:sp>
        <p:nvSpPr>
          <p:cNvPr id="34" name="矩形 33">
            <a:extLst>
              <a:ext uri="{FF2B5EF4-FFF2-40B4-BE49-F238E27FC236}">
                <a16:creationId xmlns:a16="http://schemas.microsoft.com/office/drawing/2014/main" id="{FE4CA786-91FF-4608-9A67-D543CE8C9AA7}"/>
              </a:ext>
            </a:extLst>
          </p:cNvPr>
          <p:cNvSpPr/>
          <p:nvPr/>
        </p:nvSpPr>
        <p:spPr>
          <a:xfrm>
            <a:off x="3041324" y="3067491"/>
            <a:ext cx="1349786" cy="480002"/>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Bandwidth: PCIe Gen3 x4 </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2 x M.2 </a:t>
            </a:r>
            <a:r>
              <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rPr>
              <a:t>P</a:t>
            </a:r>
            <a:r>
              <a:rPr lang="en-US" altLang="zh-TW" sz="700" b="1" err="1">
                <a:solidFill>
                  <a:schemeClr val="bg1"/>
                </a:solidFill>
                <a:latin typeface="ＭＳ Ｐゴシック" panose="020B0600070205080204" pitchFamily="50" charset="-128"/>
                <a:ea typeface="ＭＳ Ｐゴシック" panose="020B0600070205080204" pitchFamily="50" charset="-128"/>
                <a:cs typeface="+mn-ea"/>
                <a:sym typeface="+mn-lt"/>
              </a:rPr>
              <a:t>CIe</a:t>
            </a:r>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 Gen3 x4</a:t>
            </a:r>
            <a:endPar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9" name="箭號: 向右 38">
            <a:extLst>
              <a:ext uri="{FF2B5EF4-FFF2-40B4-BE49-F238E27FC236}">
                <a16:creationId xmlns:a16="http://schemas.microsoft.com/office/drawing/2014/main" id="{48EB6A05-56C2-4E01-A4EC-576AB182CCF0}"/>
              </a:ext>
            </a:extLst>
          </p:cNvPr>
          <p:cNvSpPr/>
          <p:nvPr/>
        </p:nvSpPr>
        <p:spPr>
          <a:xfrm rot="10800000" flipH="1">
            <a:off x="-49929" y="2865534"/>
            <a:ext cx="1596640" cy="667140"/>
          </a:xfrm>
          <a:prstGeom prst="rightArrow">
            <a:avLst>
              <a:gd name="adj1" fmla="val 51860"/>
              <a:gd name="adj2" fmla="val 43081"/>
            </a:avLst>
          </a:prstGeom>
          <a:gradFill>
            <a:gsLst>
              <a:gs pos="92391">
                <a:srgbClr val="FA9F4C"/>
              </a:gs>
              <a:gs pos="1087">
                <a:srgbClr val="FCA538"/>
              </a:gs>
              <a:gs pos="64681">
                <a:srgbClr val="F36E55"/>
              </a:gs>
              <a:gs pos="33000">
                <a:srgbClr val="F36E55"/>
              </a:gs>
            </a:gsLst>
            <a:lin ang="0" scaled="0"/>
          </a:gradFill>
          <a:ln>
            <a:noFill/>
          </a:ln>
          <a:effectLst>
            <a:outerShdw blurRad="139700" dist="165100" dir="432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40" name="文字方塊 39">
            <a:extLst>
              <a:ext uri="{FF2B5EF4-FFF2-40B4-BE49-F238E27FC236}">
                <a16:creationId xmlns:a16="http://schemas.microsoft.com/office/drawing/2014/main" id="{D3E11C35-8CC7-4881-B2F8-F4D4C47E2C24}"/>
              </a:ext>
            </a:extLst>
          </p:cNvPr>
          <p:cNvSpPr txBox="1"/>
          <p:nvPr/>
        </p:nvSpPr>
        <p:spPr>
          <a:xfrm>
            <a:off x="-247718" y="3063789"/>
            <a:ext cx="1776165" cy="253916"/>
          </a:xfrm>
          <a:prstGeom prst="rect">
            <a:avLst/>
          </a:prstGeom>
          <a:noFill/>
        </p:spPr>
        <p:txBody>
          <a:bodyPr wrap="square">
            <a:spAutoFit/>
          </a:bodyPr>
          <a:lstStyle/>
          <a:p>
            <a:pPr algn="ctr"/>
            <a:r>
              <a:rPr lang="zh-TW" altLang="en-US" sz="1050" b="1">
                <a:solidFill>
                  <a:schemeClr val="bg1"/>
                </a:solidFill>
                <a:latin typeface="ＭＳ Ｐゴシック" panose="020B0600070205080204" pitchFamily="50" charset="-128"/>
                <a:ea typeface="ＭＳ Ｐゴシック" panose="020B0600070205080204" pitchFamily="50" charset="-128"/>
                <a:cs typeface="+mn-ea"/>
                <a:sym typeface="+mn-lt"/>
              </a:rPr>
              <a:t>2 x M.2 SSD</a:t>
            </a:r>
          </a:p>
        </p:txBody>
      </p:sp>
      <p:sp>
        <p:nvSpPr>
          <p:cNvPr id="41" name="箭號: 向右 40">
            <a:extLst>
              <a:ext uri="{FF2B5EF4-FFF2-40B4-BE49-F238E27FC236}">
                <a16:creationId xmlns:a16="http://schemas.microsoft.com/office/drawing/2014/main" id="{3F265720-BAC4-4972-9147-E9B66E270EA2}"/>
              </a:ext>
            </a:extLst>
          </p:cNvPr>
          <p:cNvSpPr/>
          <p:nvPr/>
        </p:nvSpPr>
        <p:spPr>
          <a:xfrm rot="10800000" flipH="1">
            <a:off x="-49928" y="4066294"/>
            <a:ext cx="1596640" cy="667140"/>
          </a:xfrm>
          <a:prstGeom prst="rightArrow">
            <a:avLst>
              <a:gd name="adj1" fmla="val 51860"/>
              <a:gd name="adj2" fmla="val 43081"/>
            </a:avLst>
          </a:prstGeom>
          <a:gradFill>
            <a:gsLst>
              <a:gs pos="92391">
                <a:srgbClr val="FA9F4C"/>
              </a:gs>
              <a:gs pos="1087">
                <a:srgbClr val="FCA538"/>
              </a:gs>
              <a:gs pos="64681">
                <a:srgbClr val="F36E55"/>
              </a:gs>
              <a:gs pos="33000">
                <a:srgbClr val="F36E55"/>
              </a:gs>
            </a:gsLst>
            <a:lin ang="0" scaled="0"/>
          </a:gradFill>
          <a:ln>
            <a:noFill/>
          </a:ln>
          <a:effectLst>
            <a:outerShdw blurRad="139700" dist="165100" dir="432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42" name="文字方塊 41">
            <a:extLst>
              <a:ext uri="{FF2B5EF4-FFF2-40B4-BE49-F238E27FC236}">
                <a16:creationId xmlns:a16="http://schemas.microsoft.com/office/drawing/2014/main" id="{C9165A90-FA15-4FEB-AF3D-80A17CB2F75E}"/>
              </a:ext>
            </a:extLst>
          </p:cNvPr>
          <p:cNvSpPr txBox="1"/>
          <p:nvPr/>
        </p:nvSpPr>
        <p:spPr>
          <a:xfrm>
            <a:off x="-247718" y="4264549"/>
            <a:ext cx="1776165" cy="253916"/>
          </a:xfrm>
          <a:prstGeom prst="rect">
            <a:avLst/>
          </a:prstGeom>
          <a:noFill/>
        </p:spPr>
        <p:txBody>
          <a:bodyPr wrap="square">
            <a:spAutoFit/>
          </a:bodyPr>
          <a:lstStyle/>
          <a:p>
            <a:pPr algn="ctr"/>
            <a:r>
              <a:rPr lang="en-US" altLang="zh-TW" sz="1050" b="1">
                <a:solidFill>
                  <a:schemeClr val="bg1"/>
                </a:solidFill>
                <a:latin typeface="ＭＳ Ｐゴシック" panose="020B0600070205080204" pitchFamily="50" charset="-128"/>
                <a:ea typeface="ＭＳ Ｐゴシック" panose="020B0600070205080204" pitchFamily="50" charset="-128"/>
                <a:cs typeface="+mn-ea"/>
                <a:sym typeface="+mn-lt"/>
              </a:rPr>
              <a:t>4</a:t>
            </a:r>
            <a:r>
              <a:rPr lang="zh-TW" altLang="en-US" sz="1050" b="1">
                <a:solidFill>
                  <a:schemeClr val="bg1"/>
                </a:solidFill>
                <a:latin typeface="ＭＳ Ｐゴシック" panose="020B0600070205080204" pitchFamily="50" charset="-128"/>
                <a:ea typeface="ＭＳ Ｐゴシック" panose="020B0600070205080204" pitchFamily="50" charset="-128"/>
                <a:cs typeface="+mn-ea"/>
                <a:sym typeface="+mn-lt"/>
              </a:rPr>
              <a:t> x M.2 SSD</a:t>
            </a:r>
          </a:p>
        </p:txBody>
      </p:sp>
      <p:sp>
        <p:nvSpPr>
          <p:cNvPr id="45" name="箭號: 向右 38">
            <a:extLst>
              <a:ext uri="{FF2B5EF4-FFF2-40B4-BE49-F238E27FC236}">
                <a16:creationId xmlns:a16="http://schemas.microsoft.com/office/drawing/2014/main" id="{AAE843EF-25A6-9547-82AA-4B2BA7867D80}"/>
              </a:ext>
            </a:extLst>
          </p:cNvPr>
          <p:cNvSpPr/>
          <p:nvPr/>
        </p:nvSpPr>
        <p:spPr>
          <a:xfrm rot="10800000" flipH="1">
            <a:off x="-49928" y="1651145"/>
            <a:ext cx="1596640" cy="667140"/>
          </a:xfrm>
          <a:prstGeom prst="rightArrow">
            <a:avLst>
              <a:gd name="adj1" fmla="val 51860"/>
              <a:gd name="adj2" fmla="val 43081"/>
            </a:avLst>
          </a:prstGeom>
          <a:gradFill>
            <a:gsLst>
              <a:gs pos="92391">
                <a:srgbClr val="FA9F4C"/>
              </a:gs>
              <a:gs pos="1087">
                <a:srgbClr val="FCA538"/>
              </a:gs>
              <a:gs pos="64681">
                <a:srgbClr val="F36E55"/>
              </a:gs>
              <a:gs pos="33000">
                <a:srgbClr val="F36E55"/>
              </a:gs>
            </a:gsLst>
            <a:lin ang="0" scaled="0"/>
          </a:gradFill>
          <a:ln>
            <a:noFill/>
          </a:ln>
          <a:effectLst>
            <a:outerShdw blurRad="139700" dist="165100" dir="432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46" name="文字方塊 45">
            <a:extLst>
              <a:ext uri="{FF2B5EF4-FFF2-40B4-BE49-F238E27FC236}">
                <a16:creationId xmlns:a16="http://schemas.microsoft.com/office/drawing/2014/main" id="{746855DB-5BC0-3941-8385-9B2CAAED6C60}"/>
              </a:ext>
            </a:extLst>
          </p:cNvPr>
          <p:cNvSpPr txBox="1"/>
          <p:nvPr/>
        </p:nvSpPr>
        <p:spPr>
          <a:xfrm>
            <a:off x="-216646" y="1781742"/>
            <a:ext cx="1776165" cy="415498"/>
          </a:xfrm>
          <a:prstGeom prst="rect">
            <a:avLst/>
          </a:prstGeom>
          <a:noFill/>
        </p:spPr>
        <p:txBody>
          <a:bodyPr wrap="square">
            <a:spAutoFit/>
          </a:bodyPr>
          <a:lstStyle/>
          <a:p>
            <a:pPr algn="ctr"/>
            <a:r>
              <a:rPr lang="zh-TW" altLang="en-US" sz="1050" b="1">
                <a:solidFill>
                  <a:schemeClr val="bg1"/>
                </a:solidFill>
                <a:latin typeface="ＭＳ Ｐゴシック" panose="020B0600070205080204" pitchFamily="50" charset="-128"/>
                <a:ea typeface="ＭＳ Ｐゴシック" panose="020B0600070205080204" pitchFamily="50" charset="-128"/>
                <a:cs typeface="+mn-ea"/>
                <a:sym typeface="+mn-lt"/>
              </a:rPr>
              <a:t>2 x M.2 SSD</a:t>
            </a:r>
            <a:r>
              <a:rPr lang="en-US" altLang="zh-TW" sz="1050" b="1">
                <a:solidFill>
                  <a:schemeClr val="bg1"/>
                </a:solidFill>
                <a:latin typeface="ＭＳ Ｐゴシック" panose="020B0600070205080204" pitchFamily="50" charset="-128"/>
                <a:ea typeface="ＭＳ Ｐゴシック" panose="020B0600070205080204" pitchFamily="50" charset="-128"/>
                <a:cs typeface="+mn-ea"/>
                <a:sym typeface="+mn-lt"/>
              </a:rPr>
              <a:t> </a:t>
            </a:r>
          </a:p>
          <a:p>
            <a:pPr algn="ctr"/>
            <a:r>
              <a:rPr lang="en-US" altLang="zh-TW" sz="1050" b="1">
                <a:solidFill>
                  <a:schemeClr val="bg1"/>
                </a:solidFill>
                <a:latin typeface="ＭＳ Ｐゴシック" panose="020B0600070205080204" pitchFamily="50" charset="-128"/>
                <a:ea typeface="ＭＳ Ｐゴシック" panose="020B0600070205080204" pitchFamily="50" charset="-128"/>
                <a:cs typeface="+mn-ea"/>
                <a:sym typeface="+mn-lt"/>
              </a:rPr>
              <a:t>+ 10GbE or 2.5GbE</a:t>
            </a:r>
            <a:endParaRPr lang="zh-TW" altLang="en-US" sz="105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47" name="文字方塊 46">
            <a:extLst>
              <a:ext uri="{FF2B5EF4-FFF2-40B4-BE49-F238E27FC236}">
                <a16:creationId xmlns:a16="http://schemas.microsoft.com/office/drawing/2014/main" id="{FD88389C-882B-8042-B6F9-4558B5437844}"/>
              </a:ext>
            </a:extLst>
          </p:cNvPr>
          <p:cNvSpPr txBox="1"/>
          <p:nvPr/>
        </p:nvSpPr>
        <p:spPr>
          <a:xfrm>
            <a:off x="3041324" y="1487336"/>
            <a:ext cx="1349785"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tx1"/>
                </a:solidFill>
                <a:latin typeface="ＭＳ Ｐゴシック" panose="020B0600070205080204" pitchFamily="50" charset="-128"/>
                <a:ea typeface="ＭＳ Ｐゴシック" panose="020B0600070205080204" pitchFamily="50" charset="-128"/>
                <a:cs typeface="+mn-ea"/>
                <a:sym typeface="+mn-lt"/>
              </a:rPr>
              <a:t>QM2-2S10G1TA</a:t>
            </a:r>
          </a:p>
        </p:txBody>
      </p:sp>
      <p:sp>
        <p:nvSpPr>
          <p:cNvPr id="48" name="文字方塊 47">
            <a:extLst>
              <a:ext uri="{FF2B5EF4-FFF2-40B4-BE49-F238E27FC236}">
                <a16:creationId xmlns:a16="http://schemas.microsoft.com/office/drawing/2014/main" id="{9C9751FD-D179-C847-965F-F34CD64E218A}"/>
              </a:ext>
            </a:extLst>
          </p:cNvPr>
          <p:cNvSpPr txBox="1"/>
          <p:nvPr/>
        </p:nvSpPr>
        <p:spPr>
          <a:xfrm>
            <a:off x="7449287" y="1458465"/>
            <a:ext cx="128344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tx1"/>
                </a:solidFill>
                <a:latin typeface="ＭＳ Ｐゴシック" panose="020B0600070205080204" pitchFamily="50" charset="-128"/>
                <a:ea typeface="ＭＳ Ｐゴシック" panose="020B0600070205080204" pitchFamily="50" charset="-128"/>
                <a:cs typeface="+mn-ea"/>
                <a:sym typeface="+mn-lt"/>
              </a:rPr>
              <a:t>QM2-2P2G2T</a:t>
            </a:r>
          </a:p>
        </p:txBody>
      </p:sp>
      <p:pic>
        <p:nvPicPr>
          <p:cNvPr id="50" name="圖片 15" descr="一張含有 文字 的圖片&#10;&#10;自動產生的描述">
            <a:extLst>
              <a:ext uri="{FF2B5EF4-FFF2-40B4-BE49-F238E27FC236}">
                <a16:creationId xmlns:a16="http://schemas.microsoft.com/office/drawing/2014/main" id="{53AB5253-5350-A649-8238-9488CDFFE4F2}"/>
              </a:ext>
            </a:extLst>
          </p:cNvPr>
          <p:cNvPicPr>
            <a:picLocks noChangeAspect="1"/>
          </p:cNvPicPr>
          <p:nvPr/>
        </p:nvPicPr>
        <p:blipFill>
          <a:blip r:embed="rId5"/>
          <a:stretch>
            <a:fillRect/>
          </a:stretch>
        </p:blipFill>
        <p:spPr>
          <a:xfrm>
            <a:off x="4991963" y="3883236"/>
            <a:ext cx="1940190" cy="1213769"/>
          </a:xfrm>
          <a:prstGeom prst="rect">
            <a:avLst/>
          </a:prstGeom>
          <a:effectLst>
            <a:outerShdw blurRad="393700" dist="165100" dir="3420000" algn="t" rotWithShape="0">
              <a:prstClr val="black">
                <a:alpha val="14000"/>
              </a:prstClr>
            </a:outerShdw>
          </a:effectLst>
        </p:spPr>
      </p:pic>
      <p:sp>
        <p:nvSpPr>
          <p:cNvPr id="51" name="矩形 50">
            <a:extLst>
              <a:ext uri="{FF2B5EF4-FFF2-40B4-BE49-F238E27FC236}">
                <a16:creationId xmlns:a16="http://schemas.microsoft.com/office/drawing/2014/main" id="{25D7A980-B3A3-324C-8E6B-F7C87B605F67}"/>
              </a:ext>
            </a:extLst>
          </p:cNvPr>
          <p:cNvSpPr/>
          <p:nvPr/>
        </p:nvSpPr>
        <p:spPr>
          <a:xfrm>
            <a:off x="6517846" y="2991948"/>
            <a:ext cx="1351813" cy="480002"/>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Bandwidth: PCIe Gen3 x8 </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2 x M.2 </a:t>
            </a:r>
            <a:r>
              <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rPr>
              <a:t>P</a:t>
            </a:r>
            <a:r>
              <a:rPr lang="en-US" altLang="zh-TW" sz="700" b="1" err="1">
                <a:solidFill>
                  <a:schemeClr val="bg1"/>
                </a:solidFill>
                <a:latin typeface="ＭＳ Ｐゴシック" panose="020B0600070205080204" pitchFamily="50" charset="-128"/>
                <a:ea typeface="ＭＳ Ｐゴシック" panose="020B0600070205080204" pitchFamily="50" charset="-128"/>
                <a:cs typeface="+mn-ea"/>
                <a:sym typeface="+mn-lt"/>
              </a:rPr>
              <a:t>CIe</a:t>
            </a:r>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 Gen3 x4</a:t>
            </a:r>
            <a:endPar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2" name="矩形 51">
            <a:extLst>
              <a:ext uri="{FF2B5EF4-FFF2-40B4-BE49-F238E27FC236}">
                <a16:creationId xmlns:a16="http://schemas.microsoft.com/office/drawing/2014/main" id="{83605EDE-3A0A-B34A-91F0-5C9294424D97}"/>
              </a:ext>
            </a:extLst>
          </p:cNvPr>
          <p:cNvSpPr/>
          <p:nvPr/>
        </p:nvSpPr>
        <p:spPr>
          <a:xfrm>
            <a:off x="3487377" y="4168300"/>
            <a:ext cx="1392669" cy="480002"/>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Bandwidth: PCIe Gen3 x8 </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2 x M.2 </a:t>
            </a:r>
            <a:r>
              <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rPr>
              <a:t>P</a:t>
            </a:r>
            <a:r>
              <a:rPr lang="en-US" altLang="zh-TW" sz="700" b="1" err="1">
                <a:solidFill>
                  <a:schemeClr val="bg1"/>
                </a:solidFill>
                <a:latin typeface="ＭＳ Ｐゴシック" panose="020B0600070205080204" pitchFamily="50" charset="-128"/>
                <a:ea typeface="ＭＳ Ｐゴシック" panose="020B0600070205080204" pitchFamily="50" charset="-128"/>
                <a:cs typeface="+mn-ea"/>
                <a:sym typeface="+mn-lt"/>
              </a:rPr>
              <a:t>CIe</a:t>
            </a:r>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 Gen3 x4</a:t>
            </a:r>
            <a:endPar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3" name="矩形 52">
            <a:extLst>
              <a:ext uri="{FF2B5EF4-FFF2-40B4-BE49-F238E27FC236}">
                <a16:creationId xmlns:a16="http://schemas.microsoft.com/office/drawing/2014/main" id="{F760EFAC-731B-6940-A006-54260B1A1B39}"/>
              </a:ext>
            </a:extLst>
          </p:cNvPr>
          <p:cNvSpPr/>
          <p:nvPr/>
        </p:nvSpPr>
        <p:spPr>
          <a:xfrm>
            <a:off x="6964536" y="4168300"/>
            <a:ext cx="1356028" cy="480002"/>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Bandwidth: PCIe Gen3 x8</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4 x M.2 </a:t>
            </a:r>
            <a:r>
              <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rPr>
              <a:t>P</a:t>
            </a:r>
            <a:r>
              <a:rPr lang="en-US" altLang="zh-TW" sz="700" b="1" err="1">
                <a:solidFill>
                  <a:schemeClr val="bg1"/>
                </a:solidFill>
                <a:latin typeface="ＭＳ Ｐゴシック" panose="020B0600070205080204" pitchFamily="50" charset="-128"/>
                <a:ea typeface="ＭＳ Ｐゴシック" panose="020B0600070205080204" pitchFamily="50" charset="-128"/>
                <a:cs typeface="+mn-ea"/>
                <a:sym typeface="+mn-lt"/>
              </a:rPr>
              <a:t>CIe</a:t>
            </a:r>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 Gen3 x4</a:t>
            </a:r>
            <a:endPar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4" name="矩形 53">
            <a:extLst>
              <a:ext uri="{FF2B5EF4-FFF2-40B4-BE49-F238E27FC236}">
                <a16:creationId xmlns:a16="http://schemas.microsoft.com/office/drawing/2014/main" id="{E3B78C00-863A-024C-9848-FF3B3CFACD8C}"/>
              </a:ext>
            </a:extLst>
          </p:cNvPr>
          <p:cNvSpPr/>
          <p:nvPr/>
        </p:nvSpPr>
        <p:spPr>
          <a:xfrm>
            <a:off x="3041324" y="1726859"/>
            <a:ext cx="1349785" cy="480002"/>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Bandwidth: PCIe Gen2 x4 </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2 x M.2 SATA 6Gbps</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+ 1 x 10GBASE-T</a:t>
            </a:r>
            <a:endPar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6" name="文字方塊 55">
            <a:extLst>
              <a:ext uri="{FF2B5EF4-FFF2-40B4-BE49-F238E27FC236}">
                <a16:creationId xmlns:a16="http://schemas.microsoft.com/office/drawing/2014/main" id="{0F95C02C-C1CD-E64E-84B9-A3EFDB1303C3}"/>
              </a:ext>
            </a:extLst>
          </p:cNvPr>
          <p:cNvSpPr txBox="1"/>
          <p:nvPr/>
        </p:nvSpPr>
        <p:spPr>
          <a:xfrm>
            <a:off x="4530043" y="1483177"/>
            <a:ext cx="1349785"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tx1"/>
                </a:solidFill>
                <a:latin typeface="ＭＳ Ｐゴシック" panose="020B0600070205080204" pitchFamily="50" charset="-128"/>
                <a:ea typeface="ＭＳ Ｐゴシック" panose="020B0600070205080204" pitchFamily="50" charset="-128"/>
                <a:cs typeface="+mn-ea"/>
                <a:sym typeface="+mn-lt"/>
              </a:rPr>
              <a:t>QM2-2P10G1TA</a:t>
            </a:r>
          </a:p>
        </p:txBody>
      </p:sp>
      <p:sp>
        <p:nvSpPr>
          <p:cNvPr id="57" name="矩形 56">
            <a:extLst>
              <a:ext uri="{FF2B5EF4-FFF2-40B4-BE49-F238E27FC236}">
                <a16:creationId xmlns:a16="http://schemas.microsoft.com/office/drawing/2014/main" id="{DE4D2938-A728-5548-B453-C15F0A4E5522}"/>
              </a:ext>
            </a:extLst>
          </p:cNvPr>
          <p:cNvSpPr/>
          <p:nvPr/>
        </p:nvSpPr>
        <p:spPr>
          <a:xfrm>
            <a:off x="4530043" y="1722700"/>
            <a:ext cx="1349785" cy="480002"/>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Bandwidth: PCIe Gen2 x4 </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2 x M.2 PCIe Gen2 x2</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+ 1 x 10GBASE-T</a:t>
            </a:r>
            <a:endPar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8" name="矩形 57">
            <a:extLst>
              <a:ext uri="{FF2B5EF4-FFF2-40B4-BE49-F238E27FC236}">
                <a16:creationId xmlns:a16="http://schemas.microsoft.com/office/drawing/2014/main" id="{88BE6770-142D-E44C-B56E-DF9F8023E42C}"/>
              </a:ext>
            </a:extLst>
          </p:cNvPr>
          <p:cNvSpPr/>
          <p:nvPr/>
        </p:nvSpPr>
        <p:spPr>
          <a:xfrm>
            <a:off x="7449287" y="1692831"/>
            <a:ext cx="1349785" cy="480002"/>
          </a:xfrm>
          <a:prstGeom prst="rect">
            <a:avLst/>
          </a:prstGeom>
          <a:gradFill>
            <a:gsLst>
              <a:gs pos="100000">
                <a:srgbClr val="00479D"/>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Bandwidth: PCIe Gen3 x4 </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2 x M.2 PCIe Gen3 x2</a:t>
            </a:r>
          </a:p>
          <a:p>
            <a:r>
              <a:rPr lang="en-US" altLang="zh-TW" sz="700" b="1">
                <a:solidFill>
                  <a:schemeClr val="bg1"/>
                </a:solidFill>
                <a:latin typeface="ＭＳ Ｐゴシック" panose="020B0600070205080204" pitchFamily="50" charset="-128"/>
                <a:ea typeface="ＭＳ Ｐゴシック" panose="020B0600070205080204" pitchFamily="50" charset="-128"/>
                <a:cs typeface="+mn-ea"/>
                <a:sym typeface="+mn-lt"/>
              </a:rPr>
              <a:t>+ 2 x 2.5GbE</a:t>
            </a:r>
            <a:endParaRPr lang="zh-TW" altLang="en-US" sz="7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0" name="Shape 528">
            <a:extLst>
              <a:ext uri="{FF2B5EF4-FFF2-40B4-BE49-F238E27FC236}">
                <a16:creationId xmlns:a16="http://schemas.microsoft.com/office/drawing/2014/main" id="{BD337468-597B-4D8F-B1E1-01E7FBD7B4C3}"/>
              </a:ext>
            </a:extLst>
          </p:cNvPr>
          <p:cNvSpPr/>
          <p:nvPr/>
        </p:nvSpPr>
        <p:spPr>
          <a:xfrm flipH="1">
            <a:off x="5941967" y="1267018"/>
            <a:ext cx="2857104" cy="1064516"/>
          </a:xfrm>
          <a:prstGeom prst="snip2DiagRect">
            <a:avLst>
              <a:gd name="adj1" fmla="val 0"/>
              <a:gd name="adj2" fmla="val 12393"/>
            </a:avLst>
          </a:prstGeom>
          <a:noFill/>
          <a:ln w="12700">
            <a:gradFill>
              <a:gsLst>
                <a:gs pos="0">
                  <a:srgbClr val="004FA0"/>
                </a:gs>
                <a:gs pos="100000">
                  <a:srgbClr val="00E0E8"/>
                </a:gs>
              </a:gsLst>
              <a:lin ang="0" scaled="0"/>
            </a:gradFill>
          </a:ln>
          <a:effectLst>
            <a:outerShdw blurRad="50800" dist="76200" dir="1860000" sx="99000" sy="99000" algn="t" rotWithShape="0">
              <a:prstClr val="black">
                <a:alpha val="23000"/>
              </a:prst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31" name="圓角化對角線角落矩形 8">
            <a:extLst>
              <a:ext uri="{FF2B5EF4-FFF2-40B4-BE49-F238E27FC236}">
                <a16:creationId xmlns:a16="http://schemas.microsoft.com/office/drawing/2014/main" id="{07162DFC-B5D6-49B6-8C89-8B026718F61C}"/>
              </a:ext>
            </a:extLst>
          </p:cNvPr>
          <p:cNvSpPr/>
          <p:nvPr/>
        </p:nvSpPr>
        <p:spPr>
          <a:xfrm flipH="1">
            <a:off x="5934444" y="1263029"/>
            <a:ext cx="625905" cy="276114"/>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endParaRPr lang="zh-TW" altLang="en-US"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 name="文字方塊 2">
            <a:extLst>
              <a:ext uri="{FF2B5EF4-FFF2-40B4-BE49-F238E27FC236}">
                <a16:creationId xmlns:a16="http://schemas.microsoft.com/office/drawing/2014/main" id="{9C2C0E48-F063-4D49-9ED3-B349766C79CD}"/>
              </a:ext>
            </a:extLst>
          </p:cNvPr>
          <p:cNvSpPr txBox="1"/>
          <p:nvPr/>
        </p:nvSpPr>
        <p:spPr>
          <a:xfrm>
            <a:off x="5942890" y="1253066"/>
            <a:ext cx="625906" cy="307777"/>
          </a:xfrm>
          <a:prstGeom prst="rect">
            <a:avLst/>
          </a:prstGeom>
          <a:noFill/>
        </p:spPr>
        <p:txBody>
          <a:bodyPr wrap="square" rtlCol="0">
            <a:spAutoFit/>
          </a:bodyPr>
          <a:lstStyle/>
          <a:p>
            <a:r>
              <a:rPr lang="en-US" altLang="zh-TW" b="1">
                <a:solidFill>
                  <a:srgbClr val="01DFEC"/>
                </a:solidFill>
                <a:latin typeface="ＭＳ Ｐゴシック" panose="020B0600070205080204" pitchFamily="50" charset="-128"/>
                <a:ea typeface="ＭＳ Ｐゴシック" panose="020B0600070205080204" pitchFamily="50" charset="-128"/>
                <a:cs typeface="+mn-ea"/>
                <a:sym typeface="+mn-lt"/>
              </a:rPr>
              <a:t>NEW</a:t>
            </a:r>
            <a:endParaRPr lang="zh-TW" altLang="en-US" b="1">
              <a:solidFill>
                <a:srgbClr val="01DFEC"/>
              </a:solidFill>
              <a:latin typeface="ＭＳ Ｐゴシック" panose="020B0600070205080204" pitchFamily="50" charset="-128"/>
              <a:ea typeface="ＭＳ Ｐゴシック" panose="020B0600070205080204" pitchFamily="50" charset="-128"/>
              <a:cs typeface="+mn-ea"/>
              <a:sym typeface="+mn-lt"/>
            </a:endParaRPr>
          </a:p>
        </p:txBody>
      </p:sp>
      <p:pic>
        <p:nvPicPr>
          <p:cNvPr id="55" name="圖片 54">
            <a:extLst>
              <a:ext uri="{FF2B5EF4-FFF2-40B4-BE49-F238E27FC236}">
                <a16:creationId xmlns:a16="http://schemas.microsoft.com/office/drawing/2014/main" id="{1430FA94-3A79-4E42-BCE7-250D24F7E09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933257" y="1562745"/>
            <a:ext cx="1490515" cy="799910"/>
          </a:xfrm>
          <a:prstGeom prst="rect">
            <a:avLst/>
          </a:prstGeom>
          <a:effectLst>
            <a:outerShdw blurRad="393700" dist="165100" dir="3420000" algn="ctr" rotWithShape="0">
              <a:srgbClr val="000000">
                <a:alpha val="14000"/>
              </a:srgbClr>
            </a:outerShdw>
          </a:effectLst>
        </p:spPr>
      </p:pic>
    </p:spTree>
    <p:extLst>
      <p:ext uri="{BB962C8B-B14F-4D97-AF65-F5344CB8AC3E}">
        <p14:creationId xmlns:p14="http://schemas.microsoft.com/office/powerpoint/2010/main" val="22247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a:xfrm>
            <a:off x="1" y="56541"/>
            <a:ext cx="9144000" cy="1033922"/>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cs typeface="+mn-ea"/>
                <a:sym typeface="+mn-lt"/>
              </a:rPr>
              <a:t>マルチユーザー環境向けの予算にやさし</a:t>
            </a:r>
            <a:r>
              <a:rPr lang="ja-JP" altLang="en-US" sz="2800" dirty="0" smtClean="0">
                <a:latin typeface="ＭＳ Ｐゴシック" panose="020B0600070205080204" pitchFamily="50" charset="-128"/>
                <a:ea typeface="ＭＳ Ｐゴシック" panose="020B0600070205080204" pitchFamily="50" charset="-128"/>
                <a:cs typeface="+mn-ea"/>
                <a:sym typeface="+mn-lt"/>
              </a:rPr>
              <a:t>い</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ja-JP" altLang="en-US" sz="2800" dirty="0" smtClean="0">
                <a:latin typeface="ＭＳ Ｐゴシック" panose="020B0600070205080204" pitchFamily="50" charset="-128"/>
                <a:ea typeface="ＭＳ Ｐゴシック" panose="020B0600070205080204" pitchFamily="50" charset="-128"/>
                <a:cs typeface="+mn-ea"/>
                <a:sym typeface="+mn-lt"/>
              </a:rPr>
              <a:t>ア</a:t>
            </a:r>
            <a:r>
              <a:rPr lang="ja-JP" altLang="en-US" sz="2800" dirty="0">
                <a:latin typeface="ＭＳ Ｐゴシック" panose="020B0600070205080204" pitchFamily="50" charset="-128"/>
                <a:ea typeface="ＭＳ Ｐゴシック" panose="020B0600070205080204" pitchFamily="50" charset="-128"/>
                <a:cs typeface="+mn-ea"/>
                <a:sym typeface="+mn-lt"/>
              </a:rPr>
              <a:t>ンマネージドスイッチ</a:t>
            </a:r>
          </a:p>
        </p:txBody>
      </p:sp>
      <p:pic>
        <p:nvPicPr>
          <p:cNvPr id="2050" name="Picture 2">
            <a:extLst>
              <a:ext uri="{FF2B5EF4-FFF2-40B4-BE49-F238E27FC236}">
                <a16:creationId xmlns:a16="http://schemas.microsoft.com/office/drawing/2014/main" id="{432D2F51-25E9-3641-8C4B-29F61B58A1B3}"/>
              </a:ext>
            </a:extLst>
          </p:cNvPr>
          <p:cNvPicPr>
            <a:picLocks noChangeAspect="1" noChangeArrowheads="1"/>
          </p:cNvPicPr>
          <p:nvPr/>
        </p:nvPicPr>
        <p:blipFill>
          <a:blip r:embed="rId2">
            <a:biLevel thresh="75000"/>
            <a:extLst>
              <a:ext uri="{28A0092B-C50C-407E-A947-70E740481C1C}">
                <a14:useLocalDpi xmlns:a14="http://schemas.microsoft.com/office/drawing/2010/main"/>
              </a:ext>
            </a:extLst>
          </a:blip>
          <a:srcRect/>
          <a:stretch>
            <a:fillRect/>
          </a:stretch>
        </p:blipFill>
        <p:spPr bwMode="auto">
          <a:xfrm>
            <a:off x="4584578" y="1500914"/>
            <a:ext cx="4210570" cy="2628564"/>
          </a:xfrm>
          <a:prstGeom prst="rect">
            <a:avLst/>
          </a:prstGeom>
          <a:noFill/>
          <a:extLst>
            <a:ext uri="{909E8E84-426E-40DD-AFC4-6F175D3DCCD1}">
              <a14:hiddenFill xmlns:a14="http://schemas.microsoft.com/office/drawing/2010/main">
                <a:solidFill>
                  <a:srgbClr val="FFFFFF"/>
                </a:solidFill>
              </a14:hiddenFill>
            </a:ext>
          </a:extLst>
        </p:spPr>
      </p:pic>
      <p:sp>
        <p:nvSpPr>
          <p:cNvPr id="25" name="文字方塊 24">
            <a:extLst>
              <a:ext uri="{FF2B5EF4-FFF2-40B4-BE49-F238E27FC236}">
                <a16:creationId xmlns:a16="http://schemas.microsoft.com/office/drawing/2014/main" id="{4EFECE1E-208A-1744-A6D3-6BB8230DEFE8}"/>
              </a:ext>
            </a:extLst>
          </p:cNvPr>
          <p:cNvSpPr txBox="1"/>
          <p:nvPr/>
        </p:nvSpPr>
        <p:spPr>
          <a:xfrm>
            <a:off x="2894275" y="4170831"/>
            <a:ext cx="2093843" cy="292388"/>
          </a:xfrm>
          <a:prstGeom prst="rect">
            <a:avLst/>
          </a:prstGeom>
          <a:noFill/>
        </p:spPr>
        <p:txBody>
          <a:bodyPr wrap="none" rtlCol="0">
            <a:spAutoFit/>
          </a:bodyPr>
          <a:lstStyle/>
          <a:p>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QSW-308-1C (</a:t>
            </a:r>
            <a:r>
              <a:rPr lang="en-US" altLang="zh-TW" sz="1300">
                <a:solidFill>
                  <a:srgbClr val="9E5E1C"/>
                </a:solidFill>
                <a:latin typeface="ＭＳ Ｐゴシック" panose="020B0600070205080204" pitchFamily="50" charset="-128"/>
                <a:ea typeface="ＭＳ Ｐゴシック" panose="020B0600070205080204" pitchFamily="50" charset="-128"/>
                <a:cs typeface="+mn-ea"/>
                <a:sym typeface="+mn-lt"/>
              </a:rPr>
              <a:t>Unmanaged</a:t>
            </a:r>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300" b="1">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419741" y="4174271"/>
            <a:ext cx="2177199" cy="292388"/>
          </a:xfrm>
          <a:prstGeom prst="rect">
            <a:avLst/>
          </a:prstGeom>
          <a:noFill/>
        </p:spPr>
        <p:txBody>
          <a:bodyPr wrap="none" rtlCol="0">
            <a:spAutoFit/>
          </a:bodyPr>
          <a:lstStyle/>
          <a:p>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QSW-1208-8C (</a:t>
            </a:r>
            <a:r>
              <a:rPr lang="en-US" altLang="zh-TW" sz="1300">
                <a:solidFill>
                  <a:srgbClr val="9E5E1C"/>
                </a:solidFill>
                <a:latin typeface="ＭＳ Ｐゴシック" panose="020B0600070205080204" pitchFamily="50" charset="-128"/>
                <a:ea typeface="ＭＳ Ｐゴシック" panose="020B0600070205080204" pitchFamily="50" charset="-128"/>
                <a:cs typeface="+mn-ea"/>
                <a:sym typeface="+mn-lt"/>
              </a:rPr>
              <a:t>Unmanaged</a:t>
            </a:r>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30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0347" y="3686206"/>
            <a:ext cx="1802747" cy="488645"/>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B74A74CD-4E0C-0047-B97C-EB4C560FDB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52683" y="3759738"/>
            <a:ext cx="1580372" cy="333241"/>
          </a:xfrm>
          <a:prstGeom prst="rect">
            <a:avLst/>
          </a:prstGeom>
          <a:effectLst>
            <a:outerShdw blurRad="50800" dist="38100" dir="2700000" algn="tl" rotWithShape="0">
              <a:prstClr val="black">
                <a:alpha val="40000"/>
              </a:prstClr>
            </a:outerShdw>
          </a:effectLst>
        </p:spPr>
      </p:pic>
      <p:pic>
        <p:nvPicPr>
          <p:cNvPr id="46" name="圖片 45" descr="一張含有 電子用品 的圖片&#10;&#10;自動產生的描述">
            <a:extLst>
              <a:ext uri="{FF2B5EF4-FFF2-40B4-BE49-F238E27FC236}">
                <a16:creationId xmlns:a16="http://schemas.microsoft.com/office/drawing/2014/main" id="{822B8B12-39B2-9049-9F97-258332EC0E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0616" y="1023134"/>
            <a:ext cx="1741277" cy="1089710"/>
          </a:xfrm>
          <a:prstGeom prst="rect">
            <a:avLst/>
          </a:prstGeom>
          <a:effectLst>
            <a:outerShdw blurRad="50800" dist="38100" dir="2700000" algn="tl" rotWithShape="0">
              <a:prstClr val="black">
                <a:alpha val="40000"/>
              </a:prstClr>
            </a:outerShdw>
          </a:effectLst>
        </p:spPr>
      </p:pic>
      <p:sp>
        <p:nvSpPr>
          <p:cNvPr id="26" name="文字方塊 25">
            <a:extLst>
              <a:ext uri="{FF2B5EF4-FFF2-40B4-BE49-F238E27FC236}">
                <a16:creationId xmlns:a16="http://schemas.microsoft.com/office/drawing/2014/main" id="{0ACEECEF-3C2D-AA41-A86B-CD9E1A2F821E}"/>
              </a:ext>
            </a:extLst>
          </p:cNvPr>
          <p:cNvSpPr txBox="1"/>
          <p:nvPr/>
        </p:nvSpPr>
        <p:spPr>
          <a:xfrm>
            <a:off x="2497147" y="1317601"/>
            <a:ext cx="2165978" cy="292388"/>
          </a:xfrm>
          <a:prstGeom prst="rect">
            <a:avLst/>
          </a:prstGeom>
          <a:noFill/>
        </p:spPr>
        <p:txBody>
          <a:bodyPr wrap="none" rtlCol="0">
            <a:spAutoFit/>
          </a:bodyPr>
          <a:lstStyle/>
          <a:p>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QSW-1105-5T (</a:t>
            </a:r>
            <a:r>
              <a:rPr lang="en-US" altLang="zh-TW" sz="1300">
                <a:solidFill>
                  <a:srgbClr val="9E5E1C"/>
                </a:solidFill>
                <a:latin typeface="ＭＳ Ｐゴシック" panose="020B0600070205080204" pitchFamily="50" charset="-128"/>
                <a:ea typeface="ＭＳ Ｐゴシック" panose="020B0600070205080204" pitchFamily="50" charset="-128"/>
                <a:cs typeface="+mn-ea"/>
                <a:sym typeface="+mn-lt"/>
              </a:rPr>
              <a:t>Unmanaged</a:t>
            </a:r>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30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27" name="文字方塊 26">
            <a:extLst>
              <a:ext uri="{FF2B5EF4-FFF2-40B4-BE49-F238E27FC236}">
                <a16:creationId xmlns:a16="http://schemas.microsoft.com/office/drawing/2014/main" id="{3D42D857-C13B-2F4A-A2BE-2860B72AC499}"/>
              </a:ext>
            </a:extLst>
          </p:cNvPr>
          <p:cNvSpPr txBox="1"/>
          <p:nvPr/>
        </p:nvSpPr>
        <p:spPr>
          <a:xfrm>
            <a:off x="2498167" y="1558965"/>
            <a:ext cx="2343817" cy="253916"/>
          </a:xfrm>
          <a:prstGeom prst="rect">
            <a:avLst/>
          </a:prstGeom>
          <a:noFill/>
        </p:spPr>
        <p:txBody>
          <a:bodyPr wrap="square" rtlCol="0">
            <a:spAutoFit/>
          </a:bodyPr>
          <a:lstStyle/>
          <a:p>
            <a:r>
              <a:rPr lang="en-US" altLang="zh-TW" sz="1050">
                <a:latin typeface="ＭＳ Ｐゴシック" panose="020B0600070205080204" pitchFamily="50" charset="-128"/>
                <a:ea typeface="ＭＳ Ｐゴシック" panose="020B0600070205080204" pitchFamily="50" charset="-128"/>
                <a:cs typeface="+mn-ea"/>
                <a:sym typeface="+mn-lt"/>
              </a:rPr>
              <a:t>5 x 2.5GbE Multi-Gig RJ45</a:t>
            </a:r>
          </a:p>
        </p:txBody>
      </p:sp>
      <p:sp>
        <p:nvSpPr>
          <p:cNvPr id="29" name="文字方塊 28">
            <a:extLst>
              <a:ext uri="{FF2B5EF4-FFF2-40B4-BE49-F238E27FC236}">
                <a16:creationId xmlns:a16="http://schemas.microsoft.com/office/drawing/2014/main" id="{4945C45B-3853-6946-939C-EEFB3A1A43C9}"/>
              </a:ext>
            </a:extLst>
          </p:cNvPr>
          <p:cNvSpPr txBox="1"/>
          <p:nvPr/>
        </p:nvSpPr>
        <p:spPr>
          <a:xfrm>
            <a:off x="419740" y="4473967"/>
            <a:ext cx="2414409" cy="384721"/>
          </a:xfrm>
          <a:prstGeom prst="rect">
            <a:avLst/>
          </a:prstGeom>
          <a:noFill/>
        </p:spPr>
        <p:txBody>
          <a:bodyPr wrap="square" rtlCol="0">
            <a:spAutoFit/>
          </a:bodyPr>
          <a:lstStyle/>
          <a:p>
            <a:r>
              <a:rPr lang="en-US" altLang="zh-TW" sz="950">
                <a:latin typeface="ＭＳ Ｐゴシック" panose="020B0600070205080204" pitchFamily="50" charset="-128"/>
                <a:ea typeface="ＭＳ Ｐゴシック" panose="020B0600070205080204" pitchFamily="50" charset="-128"/>
                <a:cs typeface="+mn-ea"/>
                <a:sym typeface="+mn-lt"/>
              </a:rPr>
              <a:t>8 x 10GbE Multi-Gig RJ45 / SFP+ combo</a:t>
            </a:r>
          </a:p>
          <a:p>
            <a:r>
              <a:rPr lang="en-US" altLang="zh-TW" sz="950">
                <a:latin typeface="ＭＳ Ｐゴシック" panose="020B0600070205080204" pitchFamily="50" charset="-128"/>
                <a:ea typeface="ＭＳ Ｐゴシック" panose="020B0600070205080204" pitchFamily="50" charset="-128"/>
                <a:cs typeface="+mn-ea"/>
                <a:sym typeface="+mn-lt"/>
              </a:rPr>
              <a:t>4 x 10GbE SFP+</a:t>
            </a:r>
            <a:endParaRPr lang="zh-TW" altLang="en-US" sz="950">
              <a:latin typeface="ＭＳ Ｐゴシック" panose="020B0600070205080204" pitchFamily="50" charset="-128"/>
              <a:ea typeface="ＭＳ Ｐゴシック" panose="020B0600070205080204" pitchFamily="50" charset="-128"/>
              <a:cs typeface="+mn-ea"/>
              <a:sym typeface="+mn-lt"/>
            </a:endParaRPr>
          </a:p>
        </p:txBody>
      </p:sp>
      <p:sp>
        <p:nvSpPr>
          <p:cNvPr id="30" name="文字方塊 29">
            <a:extLst>
              <a:ext uri="{FF2B5EF4-FFF2-40B4-BE49-F238E27FC236}">
                <a16:creationId xmlns:a16="http://schemas.microsoft.com/office/drawing/2014/main" id="{EA81D402-64FA-184A-A304-E22D4563F4F1}"/>
              </a:ext>
            </a:extLst>
          </p:cNvPr>
          <p:cNvSpPr txBox="1"/>
          <p:nvPr/>
        </p:nvSpPr>
        <p:spPr>
          <a:xfrm>
            <a:off x="2918815" y="4463302"/>
            <a:ext cx="2558138" cy="530915"/>
          </a:xfrm>
          <a:prstGeom prst="rect">
            <a:avLst/>
          </a:prstGeom>
          <a:noFill/>
        </p:spPr>
        <p:txBody>
          <a:bodyPr wrap="square" lIns="91440" tIns="45720" rIns="91440" bIns="45720" rtlCol="0" anchor="t">
            <a:spAutoFit/>
          </a:bodyPr>
          <a:lstStyle/>
          <a:p>
            <a:r>
              <a:rPr lang="en-US" altLang="zh-TW" sz="950">
                <a:latin typeface="ＭＳ Ｐゴシック" panose="020B0600070205080204" pitchFamily="50" charset="-128"/>
                <a:ea typeface="ＭＳ Ｐゴシック" panose="020B0600070205080204" pitchFamily="50" charset="-128"/>
                <a:cs typeface="+mn-ea"/>
                <a:sym typeface="+mn-lt"/>
              </a:rPr>
              <a:t>1 x 10GbE Multi-Gig RJ45 / SFP+ combo</a:t>
            </a:r>
          </a:p>
          <a:p>
            <a:r>
              <a:rPr lang="en-US" altLang="zh-TW" sz="950">
                <a:latin typeface="ＭＳ Ｐゴシック" panose="020B0600070205080204" pitchFamily="50" charset="-128"/>
                <a:ea typeface="ＭＳ Ｐゴシック" panose="020B0600070205080204" pitchFamily="50" charset="-128"/>
                <a:cs typeface="+mn-ea"/>
                <a:sym typeface="+mn-lt"/>
              </a:rPr>
              <a:t>2 x 10GbE SFP+</a:t>
            </a:r>
          </a:p>
          <a:p>
            <a:r>
              <a:rPr lang="en-US" altLang="zh-TW" sz="950">
                <a:latin typeface="ＭＳ Ｐゴシック" panose="020B0600070205080204" pitchFamily="50" charset="-128"/>
                <a:ea typeface="ＭＳ Ｐゴシック" panose="020B0600070205080204" pitchFamily="50" charset="-128"/>
                <a:cs typeface="+mn-ea"/>
                <a:sym typeface="+mn-lt"/>
              </a:rPr>
              <a:t>8 x 1GbE RJ45</a:t>
            </a:r>
            <a:endParaRPr lang="zh-TW" altLang="en-US" sz="950">
              <a:latin typeface="ＭＳ Ｐゴシック" panose="020B0600070205080204" pitchFamily="50" charset="-128"/>
              <a:ea typeface="ＭＳ Ｐゴシック" panose="020B0600070205080204" pitchFamily="50" charset="-128"/>
              <a:cs typeface="+mn-ea"/>
              <a:sym typeface="+mn-lt"/>
            </a:endParaRPr>
          </a:p>
        </p:txBody>
      </p:sp>
      <p:pic>
        <p:nvPicPr>
          <p:cNvPr id="2" name="圖片 2" descr="一張含有 電子用品 的圖片&#10;&#10;自動產生的描述">
            <a:extLst>
              <a:ext uri="{FF2B5EF4-FFF2-40B4-BE49-F238E27FC236}">
                <a16:creationId xmlns:a16="http://schemas.microsoft.com/office/drawing/2014/main" id="{DE687D33-B4AF-406B-A05F-BBF6927CDB10}"/>
              </a:ext>
            </a:extLst>
          </p:cNvPr>
          <p:cNvPicPr>
            <a:picLocks noChangeAspect="1"/>
          </p:cNvPicPr>
          <p:nvPr/>
        </p:nvPicPr>
        <p:blipFill>
          <a:blip r:embed="rId6"/>
          <a:stretch>
            <a:fillRect/>
          </a:stretch>
        </p:blipFill>
        <p:spPr>
          <a:xfrm>
            <a:off x="612088" y="1759881"/>
            <a:ext cx="1835646" cy="1144263"/>
          </a:xfrm>
          <a:prstGeom prst="rect">
            <a:avLst/>
          </a:prstGeom>
        </p:spPr>
      </p:pic>
      <p:pic>
        <p:nvPicPr>
          <p:cNvPr id="3" name="圖片 5" descr="一張含有 電子用品 的圖片&#10;&#10;自動產生的描述">
            <a:extLst>
              <a:ext uri="{FF2B5EF4-FFF2-40B4-BE49-F238E27FC236}">
                <a16:creationId xmlns:a16="http://schemas.microsoft.com/office/drawing/2014/main" id="{9F118929-64B2-4807-8043-FB3601E91AA1}"/>
              </a:ext>
            </a:extLst>
          </p:cNvPr>
          <p:cNvPicPr>
            <a:picLocks noChangeAspect="1"/>
          </p:cNvPicPr>
          <p:nvPr/>
        </p:nvPicPr>
        <p:blipFill>
          <a:blip r:embed="rId7"/>
          <a:stretch>
            <a:fillRect/>
          </a:stretch>
        </p:blipFill>
        <p:spPr>
          <a:xfrm>
            <a:off x="612089" y="2632741"/>
            <a:ext cx="1802584" cy="1150875"/>
          </a:xfrm>
          <a:prstGeom prst="rect">
            <a:avLst/>
          </a:prstGeom>
        </p:spPr>
      </p:pic>
      <p:sp>
        <p:nvSpPr>
          <p:cNvPr id="16" name="文字方塊 15">
            <a:extLst>
              <a:ext uri="{FF2B5EF4-FFF2-40B4-BE49-F238E27FC236}">
                <a16:creationId xmlns:a16="http://schemas.microsoft.com/office/drawing/2014/main" id="{287A491F-CB98-4786-83D4-8D47EEEF1F75}"/>
              </a:ext>
            </a:extLst>
          </p:cNvPr>
          <p:cNvSpPr txBox="1"/>
          <p:nvPr/>
        </p:nvSpPr>
        <p:spPr>
          <a:xfrm>
            <a:off x="2510158" y="2111108"/>
            <a:ext cx="2167581" cy="292388"/>
          </a:xfrm>
          <a:prstGeom prst="rect">
            <a:avLst/>
          </a:prstGeom>
          <a:noFill/>
        </p:spPr>
        <p:txBody>
          <a:bodyPr wrap="none" lIns="91440" tIns="45720" rIns="91440" bIns="45720" rtlCol="0" anchor="t">
            <a:spAutoFit/>
          </a:bodyPr>
          <a:lstStyle/>
          <a:p>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QSW-2104-2S (</a:t>
            </a:r>
            <a:r>
              <a:rPr lang="en-US" altLang="zh-TW" sz="1300">
                <a:solidFill>
                  <a:srgbClr val="9E5E1C"/>
                </a:solidFill>
                <a:latin typeface="ＭＳ Ｐゴシック" panose="020B0600070205080204" pitchFamily="50" charset="-128"/>
                <a:ea typeface="ＭＳ Ｐゴシック" panose="020B0600070205080204" pitchFamily="50" charset="-128"/>
                <a:cs typeface="+mn-ea"/>
                <a:sym typeface="+mn-lt"/>
              </a:rPr>
              <a:t>Unmanaged</a:t>
            </a:r>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30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17" name="文字方塊 16">
            <a:extLst>
              <a:ext uri="{FF2B5EF4-FFF2-40B4-BE49-F238E27FC236}">
                <a16:creationId xmlns:a16="http://schemas.microsoft.com/office/drawing/2014/main" id="{0545F11E-59CA-4746-88A8-628F58C33B09}"/>
              </a:ext>
            </a:extLst>
          </p:cNvPr>
          <p:cNvSpPr txBox="1"/>
          <p:nvPr/>
        </p:nvSpPr>
        <p:spPr>
          <a:xfrm>
            <a:off x="2511178" y="2352471"/>
            <a:ext cx="2186519" cy="415498"/>
          </a:xfrm>
          <a:prstGeom prst="rect">
            <a:avLst/>
          </a:prstGeom>
          <a:noFill/>
        </p:spPr>
        <p:txBody>
          <a:bodyPr wrap="square" lIns="91440" tIns="45720" rIns="91440" bIns="45720" rtlCol="0" anchor="t">
            <a:spAutoFit/>
          </a:bodyPr>
          <a:lstStyle/>
          <a:p>
            <a:r>
              <a:rPr lang="en-US" altLang="zh-TW" sz="1050">
                <a:latin typeface="ＭＳ Ｐゴシック" panose="020B0600070205080204" pitchFamily="50" charset="-128"/>
                <a:ea typeface="ＭＳ Ｐゴシック" panose="020B0600070205080204" pitchFamily="50" charset="-128"/>
                <a:cs typeface="+mn-ea"/>
                <a:sym typeface="+mn-lt"/>
              </a:rPr>
              <a:t>2 x 10GbE SFP+ / 4 x 2.5GbE Multi-Gig RJ45</a:t>
            </a:r>
          </a:p>
        </p:txBody>
      </p:sp>
      <p:sp>
        <p:nvSpPr>
          <p:cNvPr id="18" name="文字方塊 17">
            <a:extLst>
              <a:ext uri="{FF2B5EF4-FFF2-40B4-BE49-F238E27FC236}">
                <a16:creationId xmlns:a16="http://schemas.microsoft.com/office/drawing/2014/main" id="{5D2A6707-3DE3-44C0-9369-F1F0080A94F9}"/>
              </a:ext>
            </a:extLst>
          </p:cNvPr>
          <p:cNvSpPr txBox="1"/>
          <p:nvPr/>
        </p:nvSpPr>
        <p:spPr>
          <a:xfrm>
            <a:off x="2501115" y="2917840"/>
            <a:ext cx="2165978" cy="292388"/>
          </a:xfrm>
          <a:prstGeom prst="rect">
            <a:avLst/>
          </a:prstGeom>
          <a:noFill/>
        </p:spPr>
        <p:txBody>
          <a:bodyPr wrap="none" lIns="91440" tIns="45720" rIns="91440" bIns="45720" rtlCol="0" anchor="t">
            <a:spAutoFit/>
          </a:bodyPr>
          <a:lstStyle/>
          <a:p>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QSW-2104-2T (</a:t>
            </a:r>
            <a:r>
              <a:rPr lang="en-US" altLang="zh-TW" sz="1300">
                <a:solidFill>
                  <a:srgbClr val="9E5E1C"/>
                </a:solidFill>
                <a:latin typeface="ＭＳ Ｐゴシック" panose="020B0600070205080204" pitchFamily="50" charset="-128"/>
                <a:ea typeface="ＭＳ Ｐゴシック" panose="020B0600070205080204" pitchFamily="50" charset="-128"/>
                <a:cs typeface="+mn-ea"/>
                <a:sym typeface="+mn-lt"/>
              </a:rPr>
              <a:t>Unmanaged</a:t>
            </a:r>
            <a:r>
              <a:rPr lang="en-US" altLang="zh-TW" sz="1300" b="1">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30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19" name="文字方塊 18">
            <a:extLst>
              <a:ext uri="{FF2B5EF4-FFF2-40B4-BE49-F238E27FC236}">
                <a16:creationId xmlns:a16="http://schemas.microsoft.com/office/drawing/2014/main" id="{037AA272-5345-478A-A59E-567AB9661CB4}"/>
              </a:ext>
            </a:extLst>
          </p:cNvPr>
          <p:cNvSpPr txBox="1"/>
          <p:nvPr/>
        </p:nvSpPr>
        <p:spPr>
          <a:xfrm>
            <a:off x="2502136" y="3159204"/>
            <a:ext cx="2186520" cy="415498"/>
          </a:xfrm>
          <a:prstGeom prst="rect">
            <a:avLst/>
          </a:prstGeom>
          <a:noFill/>
        </p:spPr>
        <p:txBody>
          <a:bodyPr wrap="square" lIns="91440" tIns="45720" rIns="91440" bIns="45720" rtlCol="0" anchor="t">
            <a:spAutoFit/>
          </a:bodyPr>
          <a:lstStyle/>
          <a:p>
            <a:r>
              <a:rPr lang="en-US" altLang="zh-TW" sz="1050">
                <a:latin typeface="ＭＳ Ｐゴシック" panose="020B0600070205080204" pitchFamily="50" charset="-128"/>
                <a:ea typeface="ＭＳ Ｐゴシック" panose="020B0600070205080204" pitchFamily="50" charset="-128"/>
                <a:cs typeface="+mn-ea"/>
                <a:sym typeface="+mn-lt"/>
              </a:rPr>
              <a:t>2 x 10GbE RJ45 / 4 x 2.5GbE Multi-Gig RJ45</a:t>
            </a:r>
          </a:p>
        </p:txBody>
      </p:sp>
      <p:sp>
        <p:nvSpPr>
          <p:cNvPr id="6" name="矩形 5">
            <a:extLst>
              <a:ext uri="{FF2B5EF4-FFF2-40B4-BE49-F238E27FC236}">
                <a16:creationId xmlns:a16="http://schemas.microsoft.com/office/drawing/2014/main" id="{40AFAA45-B3A7-4312-B4E9-83260BCFA983}"/>
              </a:ext>
            </a:extLst>
          </p:cNvPr>
          <p:cNvSpPr/>
          <p:nvPr/>
        </p:nvSpPr>
        <p:spPr>
          <a:xfrm>
            <a:off x="580347" y="1154316"/>
            <a:ext cx="1871355" cy="2457564"/>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650611" y="1013773"/>
            <a:ext cx="1701285" cy="262812"/>
          </a:xfrm>
          <a:prstGeom prst="roundRect">
            <a:avLst>
              <a:gd name="adj" fmla="val 50000"/>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err="1">
                <a:solidFill>
                  <a:srgbClr val="FFCC00"/>
                </a:solidFill>
                <a:latin typeface="ＭＳ Ｐゴシック" panose="020B0600070205080204" pitchFamily="50" charset="-128"/>
                <a:ea typeface="ＭＳ Ｐゴシック" panose="020B0600070205080204" pitchFamily="50" charset="-128"/>
                <a:cs typeface="+mn-ea"/>
                <a:sym typeface="+mn-lt"/>
              </a:rPr>
              <a:t>Fanless</a:t>
            </a:r>
            <a:r>
              <a:rPr lang="en-US" altLang="zh-CN" sz="1000">
                <a:solidFill>
                  <a:schemeClr val="bg1">
                    <a:lumMod val="95000"/>
                  </a:schemeClr>
                </a:solidFill>
                <a:latin typeface="ＭＳ Ｐゴシック" panose="020B0600070205080204" pitchFamily="50" charset="-128"/>
                <a:ea typeface="ＭＳ Ｐゴシック" panose="020B0600070205080204" pitchFamily="50" charset="-128"/>
                <a:cs typeface="+mn-ea"/>
                <a:sym typeface="+mn-lt"/>
              </a:rPr>
              <a:t> &amp; metal housing</a:t>
            </a:r>
            <a:endParaRPr lang="en-US" altLang="zh-TW" sz="1000">
              <a:solidFill>
                <a:schemeClr val="bg1">
                  <a:lumMod val="95000"/>
                </a:schemeClr>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755076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圓角 43">
            <a:extLst>
              <a:ext uri="{FF2B5EF4-FFF2-40B4-BE49-F238E27FC236}">
                <a16:creationId xmlns:a16="http://schemas.microsoft.com/office/drawing/2014/main" id="{2FB35FE8-0D6E-4107-A580-CD1E3B2388E5}"/>
              </a:ext>
            </a:extLst>
          </p:cNvPr>
          <p:cNvSpPr/>
          <p:nvPr/>
        </p:nvSpPr>
        <p:spPr>
          <a:xfrm>
            <a:off x="4987974" y="1643076"/>
            <a:ext cx="5621956" cy="311340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a:xfrm>
            <a:off x="321018" y="67981"/>
            <a:ext cx="8451849" cy="1033922"/>
          </a:xfrm>
        </p:spPr>
        <p:txBody>
          <a:bodyPr>
            <a:normAutofit/>
          </a:bodyPr>
          <a:lstStyle/>
          <a:p>
            <a:r>
              <a:rPr lang="ja-JP" altLang="en-US" sz="2800" dirty="0">
                <a:latin typeface="ＭＳ Ｐゴシック" panose="020B0600070205080204" pitchFamily="50" charset="-128"/>
                <a:ea typeface="ＭＳ Ｐゴシック" panose="020B0600070205080204" pitchFamily="50" charset="-128"/>
                <a:cs typeface="+mn-ea"/>
                <a:sym typeface="+mn-lt"/>
              </a:rPr>
              <a:t>マルチユーザー環境と効率的な展開のため</a:t>
            </a:r>
            <a:r>
              <a:rPr lang="ja-JP" altLang="en-US" sz="2800" dirty="0" smtClean="0">
                <a:latin typeface="ＭＳ Ｐゴシック" panose="020B0600070205080204" pitchFamily="50" charset="-128"/>
                <a:ea typeface="ＭＳ Ｐゴシック" panose="020B0600070205080204" pitchFamily="50" charset="-128"/>
                <a:cs typeface="+mn-ea"/>
                <a:sym typeface="+mn-lt"/>
              </a:rPr>
              <a:t>の</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ja-JP" altLang="en-US" sz="2800" dirty="0" smtClean="0">
                <a:latin typeface="ＭＳ Ｐゴシック" panose="020B0600070205080204" pitchFamily="50" charset="-128"/>
                <a:ea typeface="ＭＳ Ｐゴシック" panose="020B0600070205080204" pitchFamily="50" charset="-128"/>
                <a:cs typeface="+mn-ea"/>
                <a:sym typeface="+mn-lt"/>
              </a:rPr>
              <a:t>レ</a:t>
            </a:r>
            <a:r>
              <a:rPr lang="ja-JP" altLang="en-US" sz="2800" dirty="0">
                <a:latin typeface="ＭＳ Ｐゴシック" panose="020B0600070205080204" pitchFamily="50" charset="-128"/>
                <a:ea typeface="ＭＳ Ｐゴシック" panose="020B0600070205080204" pitchFamily="50" charset="-128"/>
                <a:cs typeface="+mn-ea"/>
                <a:sym typeface="+mn-lt"/>
              </a:rPr>
              <a:t>イヤー</a:t>
            </a:r>
            <a:r>
              <a:rPr lang="en-US" altLang="ja-JP" sz="2800" dirty="0">
                <a:latin typeface="ＭＳ Ｐゴシック" panose="020B0600070205080204" pitchFamily="50" charset="-128"/>
                <a:ea typeface="ＭＳ Ｐゴシック" panose="020B0600070205080204" pitchFamily="50" charset="-128"/>
                <a:cs typeface="+mn-ea"/>
                <a:sym typeface="+mn-lt"/>
              </a:rPr>
              <a:t>2</a:t>
            </a:r>
            <a:r>
              <a:rPr lang="ja-JP" altLang="en-US" sz="2800" dirty="0">
                <a:latin typeface="ＭＳ Ｐゴシック" panose="020B0600070205080204" pitchFamily="50" charset="-128"/>
                <a:ea typeface="ＭＳ Ｐゴシック" panose="020B0600070205080204" pitchFamily="50" charset="-128"/>
                <a:cs typeface="+mn-ea"/>
                <a:sym typeface="+mn-lt"/>
              </a:rPr>
              <a:t>マネージドスイッチ</a:t>
            </a: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516045" y="1673749"/>
            <a:ext cx="3039615" cy="353943"/>
          </a:xfrm>
          <a:prstGeom prst="rect">
            <a:avLst/>
          </a:prstGeom>
          <a:noFill/>
        </p:spPr>
        <p:txBody>
          <a:bodyPr wrap="none" rtlCol="0">
            <a:spAutoFit/>
          </a:bodyPr>
          <a:lstStyle/>
          <a:p>
            <a:pPr algn="ctr"/>
            <a:r>
              <a:rPr lang="en-US" altLang="zh-TW" sz="1700" b="1">
                <a:latin typeface="ＭＳ Ｐゴシック" panose="020B0600070205080204" pitchFamily="50" charset="-128"/>
                <a:ea typeface="ＭＳ Ｐゴシック" panose="020B0600070205080204" pitchFamily="50" charset="-128"/>
                <a:cs typeface="+mn-ea"/>
                <a:sym typeface="+mn-lt"/>
              </a:rPr>
              <a:t>Keep existing wiring for </a:t>
            </a:r>
            <a:r>
              <a:rPr lang="en-US" altLang="zh-TW" sz="1700" b="1">
                <a:solidFill>
                  <a:srgbClr val="9E5E1C"/>
                </a:solidFill>
                <a:latin typeface="ＭＳ Ｐゴシック" panose="020B0600070205080204" pitchFamily="50" charset="-128"/>
                <a:ea typeface="ＭＳ Ｐゴシック" panose="020B0600070205080204" pitchFamily="50" charset="-128"/>
                <a:cs typeface="+mn-ea"/>
                <a:sym typeface="+mn-lt"/>
              </a:rPr>
              <a:t>2.5</a:t>
            </a:r>
            <a:r>
              <a:rPr lang="en" altLang="zh-TW" sz="1700" b="1">
                <a:solidFill>
                  <a:srgbClr val="9E5E1C"/>
                </a:solidFill>
                <a:latin typeface="ＭＳ Ｐゴシック" panose="020B0600070205080204" pitchFamily="50" charset="-128"/>
                <a:ea typeface="ＭＳ Ｐゴシック" panose="020B0600070205080204" pitchFamily="50" charset="-128"/>
                <a:cs typeface="+mn-ea"/>
                <a:sym typeface="+mn-lt"/>
              </a:rPr>
              <a:t>GbE</a:t>
            </a:r>
            <a:endParaRPr lang="zh-TW" altLang="en-US" sz="1700" b="1">
              <a:solidFill>
                <a:srgbClr val="9E5E1C"/>
              </a:solidFill>
              <a:latin typeface="ＭＳ Ｐゴシック" panose="020B0600070205080204" pitchFamily="50" charset="-128"/>
              <a:ea typeface="ＭＳ Ｐゴシック" panose="020B0600070205080204" pitchFamily="50" charset="-128"/>
              <a:cs typeface="+mn-ea"/>
              <a:sym typeface="+mn-lt"/>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2090008270"/>
              </p:ext>
            </p:extLst>
          </p:nvPr>
        </p:nvGraphicFramePr>
        <p:xfrm>
          <a:off x="5326720" y="2110402"/>
          <a:ext cx="3464364" cy="2111171"/>
        </p:xfrm>
        <a:graphic>
          <a:graphicData uri="http://schemas.openxmlformats.org/drawingml/2006/table">
            <a:tbl>
              <a:tblPr firstRow="1" bandRow="1">
                <a:effectLst/>
                <a:tableStyleId>{85BE263C-DBD7-4A20-BB59-AAB30ACAA65A}</a:tableStyleId>
              </a:tblPr>
              <a:tblGrid>
                <a:gridCol w="684319">
                  <a:extLst>
                    <a:ext uri="{9D8B030D-6E8A-4147-A177-3AD203B41FA5}">
                      <a16:colId xmlns:a16="http://schemas.microsoft.com/office/drawing/2014/main" val="20000"/>
                    </a:ext>
                  </a:extLst>
                </a:gridCol>
                <a:gridCol w="769858">
                  <a:extLst>
                    <a:ext uri="{9D8B030D-6E8A-4147-A177-3AD203B41FA5}">
                      <a16:colId xmlns:a16="http://schemas.microsoft.com/office/drawing/2014/main" val="20001"/>
                    </a:ext>
                  </a:extLst>
                </a:gridCol>
                <a:gridCol w="987644">
                  <a:extLst>
                    <a:ext uri="{9D8B030D-6E8A-4147-A177-3AD203B41FA5}">
                      <a16:colId xmlns:a16="http://schemas.microsoft.com/office/drawing/2014/main" val="20002"/>
                    </a:ext>
                  </a:extLst>
                </a:gridCol>
                <a:gridCol w="1022543">
                  <a:extLst>
                    <a:ext uri="{9D8B030D-6E8A-4147-A177-3AD203B41FA5}">
                      <a16:colId xmlns:a16="http://schemas.microsoft.com/office/drawing/2014/main" val="20003"/>
                    </a:ext>
                  </a:extLst>
                </a:gridCol>
              </a:tblGrid>
              <a:tr h="395447">
                <a:tc>
                  <a:txBody>
                    <a:bodyPr/>
                    <a:lstStyle/>
                    <a:p>
                      <a:pPr marL="0" marR="0" lvl="0" indent="0" algn="l" rtl="0">
                        <a:spcBef>
                          <a:spcPts val="0"/>
                        </a:spcBef>
                        <a:spcAft>
                          <a:spcPts val="0"/>
                        </a:spcAft>
                        <a:buNone/>
                      </a:pPr>
                      <a:endParaRPr lang="zh-TW" altLang="en-US" sz="1400" b="1">
                        <a:solidFill>
                          <a:schemeClr val="dk1"/>
                        </a:solidFill>
                        <a:latin typeface="+mn-lt"/>
                        <a:ea typeface="+mn-ea"/>
                        <a:cs typeface="+mn-ea"/>
                        <a:sym typeface="+mn-lt"/>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008EC0"/>
                        </a:gs>
                        <a:gs pos="100000">
                          <a:srgbClr val="00489E"/>
                        </a:gs>
                      </a:gsLst>
                      <a:lin ang="0" scaled="0"/>
                    </a:gradFill>
                  </a:tcPr>
                </a:tc>
                <a:tc>
                  <a:txBody>
                    <a:bodyPr/>
                    <a:lstStyle/>
                    <a:p>
                      <a:pPr marL="0" marR="0" lvl="0" indent="0" algn="ctr" rtl="0">
                        <a:spcBef>
                          <a:spcPts val="0"/>
                        </a:spcBef>
                        <a:spcAft>
                          <a:spcPts val="0"/>
                        </a:spcAft>
                        <a:buNone/>
                      </a:pPr>
                      <a:r>
                        <a:rPr lang="en" altLang="zh-TW" sz="1400" b="1">
                          <a:latin typeface="+mn-lt"/>
                          <a:ea typeface="+mn-ea"/>
                          <a:cs typeface="+mn-ea"/>
                          <a:sym typeface="+mn-lt"/>
                        </a:rPr>
                        <a:t>CAT 5e</a:t>
                      </a:r>
                      <a:endParaRPr lang="en" sz="1400" b="1">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008EC0"/>
                        </a:gs>
                        <a:gs pos="100000">
                          <a:srgbClr val="00489E"/>
                        </a:gs>
                      </a:gsLst>
                      <a:lin ang="0" scaled="0"/>
                    </a:gradFill>
                  </a:tcPr>
                </a:tc>
                <a:tc>
                  <a:txBody>
                    <a:bodyPr/>
                    <a:lstStyle/>
                    <a:p>
                      <a:pPr marL="0" marR="0" lvl="0" indent="0" algn="ctr" rtl="0">
                        <a:spcBef>
                          <a:spcPts val="0"/>
                        </a:spcBef>
                        <a:spcAft>
                          <a:spcPts val="0"/>
                        </a:spcAft>
                        <a:buNone/>
                      </a:pPr>
                      <a:r>
                        <a:rPr lang="en" altLang="zh-TW" sz="1400" b="1">
                          <a:latin typeface="+mn-lt"/>
                          <a:ea typeface="+mn-ea"/>
                          <a:cs typeface="+mn-ea"/>
                          <a:sym typeface="+mn-lt"/>
                        </a:rPr>
                        <a:t>CAT 6</a:t>
                      </a:r>
                      <a:endParaRPr lang="en" sz="1400" b="1">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008EC0"/>
                        </a:gs>
                        <a:gs pos="100000">
                          <a:srgbClr val="00489E"/>
                        </a:gs>
                      </a:gsLst>
                      <a:lin ang="0" scaled="0"/>
                    </a:gradFill>
                  </a:tcPr>
                </a:tc>
                <a:tc>
                  <a:txBody>
                    <a:bodyPr/>
                    <a:lstStyle/>
                    <a:p>
                      <a:pPr marL="0" marR="0" lvl="0" indent="0" algn="ctr" rtl="0">
                        <a:spcBef>
                          <a:spcPts val="0"/>
                        </a:spcBef>
                        <a:spcAft>
                          <a:spcPts val="0"/>
                        </a:spcAft>
                        <a:buNone/>
                      </a:pPr>
                      <a:r>
                        <a:rPr lang="zh-TW" sz="1400" b="1">
                          <a:latin typeface="+mn-lt"/>
                          <a:ea typeface="+mn-ea"/>
                          <a:cs typeface="+mn-ea"/>
                          <a:sym typeface="+mn-lt"/>
                        </a:rPr>
                        <a:t>CAT 6A</a:t>
                      </a:r>
                      <a:endParaRPr lang="en-US" altLang="zh-TW" sz="1400" b="1">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008EC0"/>
                        </a:gs>
                        <a:gs pos="100000">
                          <a:srgbClr val="00489E"/>
                        </a:gs>
                      </a:gsLst>
                      <a:lin ang="0" scaled="0"/>
                    </a:gradFill>
                  </a:tcPr>
                </a:tc>
                <a:extLst>
                  <a:ext uri="{0D108BD9-81ED-4DB2-BD59-A6C34878D82A}">
                    <a16:rowId xmlns:a16="http://schemas.microsoft.com/office/drawing/2014/main" val="10000"/>
                  </a:ext>
                </a:extLst>
              </a:tr>
              <a:tr h="432189">
                <a:tc>
                  <a:txBody>
                    <a:bodyPr/>
                    <a:lstStyle/>
                    <a:p>
                      <a:pPr marL="0" marR="0" lvl="0" indent="0" algn="ctr" rtl="0">
                        <a:spcBef>
                          <a:spcPts val="0"/>
                        </a:spcBef>
                        <a:spcAft>
                          <a:spcPts val="0"/>
                        </a:spcAft>
                        <a:buNone/>
                      </a:pPr>
                      <a:r>
                        <a:rPr lang="en" altLang="zh-TW" sz="1400" b="1">
                          <a:latin typeface="+mn-lt"/>
                          <a:ea typeface="+mn-ea"/>
                          <a:cs typeface="+mn-ea"/>
                          <a:sym typeface="+mn-lt"/>
                        </a:rPr>
                        <a:t>100M</a:t>
                      </a:r>
                      <a:endParaRPr lang="en"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3782">
                <a:tc>
                  <a:txBody>
                    <a:bodyPr/>
                    <a:lstStyle/>
                    <a:p>
                      <a:pPr marL="0" marR="0" lvl="0" indent="0" algn="ctr" rtl="0">
                        <a:spcBef>
                          <a:spcPts val="0"/>
                        </a:spcBef>
                        <a:spcAft>
                          <a:spcPts val="0"/>
                        </a:spcAft>
                        <a:buNone/>
                      </a:pPr>
                      <a:r>
                        <a:rPr lang="en" altLang="zh-TW" sz="1400" b="1">
                          <a:latin typeface="+mn-lt"/>
                          <a:ea typeface="+mn-ea"/>
                          <a:cs typeface="+mn-ea"/>
                          <a:sym typeface="+mn-lt"/>
                        </a:rPr>
                        <a:t>1G</a:t>
                      </a:r>
                      <a:endParaRPr lang="en"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3782">
                <a:tc>
                  <a:txBody>
                    <a:bodyPr/>
                    <a:lstStyle/>
                    <a:p>
                      <a:pPr marL="0" marR="0" lvl="0" indent="0" algn="ctr" rtl="0">
                        <a:spcBef>
                          <a:spcPts val="0"/>
                        </a:spcBef>
                        <a:spcAft>
                          <a:spcPts val="0"/>
                        </a:spcAft>
                        <a:buNone/>
                      </a:pPr>
                      <a:r>
                        <a:rPr lang="en" altLang="zh-TW" sz="1400" b="1">
                          <a:latin typeface="+mn-lt"/>
                          <a:ea typeface="+mn-ea"/>
                          <a:cs typeface="+mn-ea"/>
                          <a:sym typeface="+mn-lt"/>
                        </a:rPr>
                        <a:t>2.5G</a:t>
                      </a:r>
                      <a:endParaRPr lang="en"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3782">
                <a:tc>
                  <a:txBody>
                    <a:bodyPr/>
                    <a:lstStyle/>
                    <a:p>
                      <a:pPr marL="0" marR="0" lvl="0" indent="0" algn="ctr" rtl="0">
                        <a:spcBef>
                          <a:spcPts val="0"/>
                        </a:spcBef>
                        <a:spcAft>
                          <a:spcPts val="0"/>
                        </a:spcAft>
                        <a:buNone/>
                      </a:pPr>
                      <a:r>
                        <a:rPr lang="en" altLang="zh-TW" sz="1400" b="1">
                          <a:latin typeface="+mn-lt"/>
                          <a:ea typeface="+mn-ea"/>
                          <a:cs typeface="+mn-ea"/>
                          <a:sym typeface="+mn-lt"/>
                        </a:rPr>
                        <a:t>5G</a:t>
                      </a:r>
                      <a:endParaRPr lang="en"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mn-lt"/>
                          <a:ea typeface="+mn-ea"/>
                          <a:cs typeface="+mn-ea"/>
                          <a:sym typeface="+mn-lt"/>
                        </a:rPr>
                        <a:t>✔</a:t>
                      </a:r>
                      <a:endParaRPr lang="zh-TW" altLang="en-US"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32189">
                <a:tc>
                  <a:txBody>
                    <a:bodyPr/>
                    <a:lstStyle/>
                    <a:p>
                      <a:pPr marL="0" marR="0" lvl="0" indent="0" algn="ctr" rtl="0">
                        <a:spcBef>
                          <a:spcPts val="0"/>
                        </a:spcBef>
                        <a:spcAft>
                          <a:spcPts val="0"/>
                        </a:spcAft>
                        <a:buNone/>
                      </a:pPr>
                      <a:r>
                        <a:rPr lang="en" altLang="zh-TW" sz="1400" b="1">
                          <a:latin typeface="+mn-lt"/>
                          <a:ea typeface="+mn-ea"/>
                          <a:cs typeface="+mn-ea"/>
                          <a:sym typeface="+mn-lt"/>
                        </a:rPr>
                        <a:t>10G</a:t>
                      </a:r>
                      <a:endParaRPr lang="en"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 altLang="zh-TW" sz="1400" b="1">
                          <a:latin typeface="+mn-lt"/>
                          <a:ea typeface="+mn-ea"/>
                          <a:cs typeface="+mn-ea"/>
                          <a:sym typeface="+mn-lt"/>
                        </a:rPr>
                        <a:t>X</a:t>
                      </a:r>
                      <a:endParaRPr lang="en"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 altLang="zh-TW" sz="1400" b="1">
                          <a:latin typeface="+mn-lt"/>
                          <a:ea typeface="+mn-ea"/>
                          <a:cs typeface="+mn-ea"/>
                          <a:sym typeface="+mn-lt"/>
                        </a:rPr>
                        <a:t>✔(55m)</a:t>
                      </a:r>
                      <a:endParaRPr lang="en" sz="1400" b="1">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dirty="0">
                          <a:latin typeface="+mn-lt"/>
                          <a:ea typeface="+mn-ea"/>
                          <a:cs typeface="+mn-ea"/>
                          <a:sym typeface="+mn-lt"/>
                        </a:rPr>
                        <a:t>✔</a:t>
                      </a:r>
                      <a:endParaRPr lang="zh-TW" altLang="en-US" sz="1400" b="1" dirty="0">
                        <a:solidFill>
                          <a:schemeClr val="tx1">
                            <a:lumMod val="95000"/>
                            <a:lumOff val="5000"/>
                          </a:schemeClr>
                        </a:solidFill>
                        <a:latin typeface="+mn-lt"/>
                        <a:ea typeface="+mn-ea"/>
                        <a:cs typeface="+mn-ea"/>
                        <a:sym typeface="+mn-lt"/>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1" name="文字方塊 30">
            <a:extLst>
              <a:ext uri="{FF2B5EF4-FFF2-40B4-BE49-F238E27FC236}">
                <a16:creationId xmlns:a16="http://schemas.microsoft.com/office/drawing/2014/main" id="{21E9DF6E-F2DE-214E-BAB8-2293966D3352}"/>
              </a:ext>
            </a:extLst>
          </p:cNvPr>
          <p:cNvSpPr txBox="1"/>
          <p:nvPr/>
        </p:nvSpPr>
        <p:spPr>
          <a:xfrm>
            <a:off x="3162443" y="1579502"/>
            <a:ext cx="1965603" cy="276999"/>
          </a:xfrm>
          <a:prstGeom prst="rect">
            <a:avLst/>
          </a:prstGeom>
          <a:noFill/>
        </p:spPr>
        <p:txBody>
          <a:bodyPr wrap="none" lIns="91440" tIns="45720" rIns="91440" bIns="45720" rtlCol="0" anchor="t">
            <a:spAutoFit/>
          </a:bodyPr>
          <a:lstStyle/>
          <a:p>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QSW-M1204-4C (</a:t>
            </a:r>
            <a:r>
              <a:rPr lang="en-US" altLang="zh-TW" sz="1200">
                <a:solidFill>
                  <a:srgbClr val="9E5E1C"/>
                </a:solidFill>
                <a:latin typeface="ＭＳ Ｐゴシック" panose="020B0600070205080204" pitchFamily="50" charset="-128"/>
                <a:ea typeface="ＭＳ Ｐゴシック" panose="020B0600070205080204" pitchFamily="50" charset="-128"/>
                <a:cs typeface="+mn-ea"/>
                <a:sym typeface="+mn-lt"/>
              </a:rPr>
              <a:t>Managed</a:t>
            </a:r>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20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82487" y="2140654"/>
            <a:ext cx="1557501" cy="482273"/>
          </a:xfrm>
          <a:prstGeom prst="rect">
            <a:avLst/>
          </a:prstGeom>
          <a:effectLst>
            <a:outerShdw blurRad="25400" dist="38100" dir="5400000" algn="t" rotWithShape="0">
              <a:prstClr val="black">
                <a:alpha val="34000"/>
              </a:prstClr>
            </a:outerShdw>
          </a:effectLst>
        </p:spPr>
      </p:pic>
      <p:pic>
        <p:nvPicPr>
          <p:cNvPr id="35" name="圖片 34">
            <a:extLst>
              <a:ext uri="{FF2B5EF4-FFF2-40B4-BE49-F238E27FC236}">
                <a16:creationId xmlns:a16="http://schemas.microsoft.com/office/drawing/2014/main" id="{EA6734F7-28E8-9842-8ED4-06B7CD84A9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5256" y="3193736"/>
            <a:ext cx="1535409" cy="369880"/>
          </a:xfrm>
          <a:prstGeom prst="rect">
            <a:avLst/>
          </a:prstGeom>
          <a:effectLst>
            <a:outerShdw blurRad="25400" dist="38100" dir="5400000" algn="t" rotWithShape="0">
              <a:prstClr val="black">
                <a:alpha val="34000"/>
              </a:prstClr>
            </a:outerShdw>
          </a:effectLst>
        </p:spPr>
      </p:pic>
      <p:sp>
        <p:nvSpPr>
          <p:cNvPr id="36" name="文字方塊 35">
            <a:extLst>
              <a:ext uri="{FF2B5EF4-FFF2-40B4-BE49-F238E27FC236}">
                <a16:creationId xmlns:a16="http://schemas.microsoft.com/office/drawing/2014/main" id="{6EF3DEEC-3197-AF44-B300-658795AE0B74}"/>
              </a:ext>
            </a:extLst>
          </p:cNvPr>
          <p:cNvSpPr txBox="1"/>
          <p:nvPr/>
        </p:nvSpPr>
        <p:spPr>
          <a:xfrm>
            <a:off x="3205392" y="2584330"/>
            <a:ext cx="1887055" cy="276999"/>
          </a:xfrm>
          <a:prstGeom prst="rect">
            <a:avLst/>
          </a:prstGeom>
          <a:noFill/>
        </p:spPr>
        <p:txBody>
          <a:bodyPr wrap="none" rtlCol="0">
            <a:spAutoFit/>
          </a:bodyPr>
          <a:lstStyle/>
          <a:p>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QSW-M408-4C (</a:t>
            </a:r>
            <a:r>
              <a:rPr lang="en-US" altLang="zh-TW" sz="1200">
                <a:solidFill>
                  <a:srgbClr val="9E5E1C"/>
                </a:solidFill>
                <a:latin typeface="ＭＳ Ｐゴシック" panose="020B0600070205080204" pitchFamily="50" charset="-128"/>
                <a:ea typeface="ＭＳ Ｐゴシック" panose="020B0600070205080204" pitchFamily="50" charset="-128"/>
                <a:cs typeface="+mn-ea"/>
                <a:sym typeface="+mn-lt"/>
              </a:rPr>
              <a:t>Managed</a:t>
            </a:r>
            <a:r>
              <a:rPr lang="en-US" altLang="zh-TW" sz="1200">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200" b="1">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497864" y="3551707"/>
            <a:ext cx="1887055" cy="276999"/>
          </a:xfrm>
          <a:prstGeom prst="rect">
            <a:avLst/>
          </a:prstGeom>
          <a:noFill/>
        </p:spPr>
        <p:txBody>
          <a:bodyPr wrap="none" rtlCol="0" anchor="t">
            <a:spAutoFit/>
          </a:bodyPr>
          <a:lstStyle/>
          <a:p>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QSW-M408-2C (</a:t>
            </a:r>
            <a:r>
              <a:rPr lang="en-US" altLang="zh-TW" sz="1200">
                <a:solidFill>
                  <a:srgbClr val="9E5E1C"/>
                </a:solidFill>
                <a:latin typeface="ＭＳ Ｐゴシック" panose="020B0600070205080204" pitchFamily="50" charset="-128"/>
                <a:ea typeface="ＭＳ Ｐゴシック" panose="020B0600070205080204" pitchFamily="50" charset="-128"/>
                <a:cs typeface="+mn-ea"/>
                <a:sym typeface="+mn-lt"/>
              </a:rPr>
              <a:t>Managed</a:t>
            </a:r>
            <a:r>
              <a:rPr lang="en-US" altLang="zh-TW" sz="1200">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200" b="1">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pic>
        <p:nvPicPr>
          <p:cNvPr id="1026" name="Picture 2">
            <a:extLst>
              <a:ext uri="{FF2B5EF4-FFF2-40B4-BE49-F238E27FC236}">
                <a16:creationId xmlns:a16="http://schemas.microsoft.com/office/drawing/2014/main" id="{3CB94F65-AA2C-6047-87BA-9D222F42B4B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36252" b="34435"/>
          <a:stretch/>
        </p:blipFill>
        <p:spPr bwMode="auto">
          <a:xfrm>
            <a:off x="548810" y="1183556"/>
            <a:ext cx="1804165" cy="459520"/>
          </a:xfrm>
          <a:prstGeom prst="rect">
            <a:avLst/>
          </a:prstGeom>
          <a:noFill/>
          <a:effectLst>
            <a:outerShdw blurRad="25400" dist="38100" dir="5400000" algn="t"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40" name="文字方塊 39">
            <a:extLst>
              <a:ext uri="{FF2B5EF4-FFF2-40B4-BE49-F238E27FC236}">
                <a16:creationId xmlns:a16="http://schemas.microsoft.com/office/drawing/2014/main" id="{B02DE4DD-D8DB-3B4D-8AA7-3F7170E8D7C5}"/>
              </a:ext>
            </a:extLst>
          </p:cNvPr>
          <p:cNvSpPr txBox="1"/>
          <p:nvPr/>
        </p:nvSpPr>
        <p:spPr>
          <a:xfrm>
            <a:off x="475717" y="1580826"/>
            <a:ext cx="1965603" cy="276999"/>
          </a:xfrm>
          <a:prstGeom prst="rect">
            <a:avLst/>
          </a:prstGeom>
          <a:noFill/>
        </p:spPr>
        <p:txBody>
          <a:bodyPr wrap="none" rtlCol="0">
            <a:spAutoFit/>
          </a:bodyPr>
          <a:lstStyle/>
          <a:p>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QSW-M1208-8C (</a:t>
            </a:r>
            <a:r>
              <a:rPr lang="en-US" altLang="zh-TW" sz="1200">
                <a:solidFill>
                  <a:srgbClr val="9E5E1C"/>
                </a:solidFill>
                <a:latin typeface="ＭＳ Ｐゴシック" panose="020B0600070205080204" pitchFamily="50" charset="-128"/>
                <a:ea typeface="ＭＳ Ｐゴシック" panose="020B0600070205080204" pitchFamily="50" charset="-128"/>
                <a:cs typeface="+mn-ea"/>
                <a:sym typeface="+mn-lt"/>
              </a:rPr>
              <a:t>Managed</a:t>
            </a:r>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20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41" name="文字方塊 40">
            <a:extLst>
              <a:ext uri="{FF2B5EF4-FFF2-40B4-BE49-F238E27FC236}">
                <a16:creationId xmlns:a16="http://schemas.microsoft.com/office/drawing/2014/main" id="{555BB60D-55BD-F347-A3A9-9F1A2E56DB2C}"/>
              </a:ext>
            </a:extLst>
          </p:cNvPr>
          <p:cNvSpPr txBox="1"/>
          <p:nvPr/>
        </p:nvSpPr>
        <p:spPr>
          <a:xfrm>
            <a:off x="408863" y="1769840"/>
            <a:ext cx="2695381" cy="369332"/>
          </a:xfrm>
          <a:prstGeom prst="rect">
            <a:avLst/>
          </a:prstGeom>
          <a:noFill/>
        </p:spPr>
        <p:txBody>
          <a:bodyPr wrap="square" rtlCol="0">
            <a:spAutoFit/>
          </a:bodyPr>
          <a:lstStyle/>
          <a:p>
            <a:r>
              <a:rPr lang="en-US" altLang="zh-TW" sz="900">
                <a:latin typeface="ＭＳ Ｐゴシック" panose="020B0600070205080204" pitchFamily="50" charset="-128"/>
                <a:ea typeface="ＭＳ Ｐゴシック" panose="020B0600070205080204" pitchFamily="50" charset="-128"/>
                <a:cs typeface="+mn-ea"/>
                <a:sym typeface="+mn-lt"/>
              </a:rPr>
              <a:t>8 x 10GbE Multi-Gig RJ45 / SFP+ combo</a:t>
            </a:r>
          </a:p>
          <a:p>
            <a:r>
              <a:rPr lang="en-US" altLang="zh-TW" sz="900">
                <a:latin typeface="ＭＳ Ｐゴシック" panose="020B0600070205080204" pitchFamily="50" charset="-128"/>
                <a:ea typeface="ＭＳ Ｐゴシック" panose="020B0600070205080204" pitchFamily="50" charset="-128"/>
                <a:cs typeface="+mn-ea"/>
                <a:sym typeface="+mn-lt"/>
              </a:rPr>
              <a:t>4 x 10GbE SFP+</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pic>
        <p:nvPicPr>
          <p:cNvPr id="1028" name="Picture 4">
            <a:extLst>
              <a:ext uri="{FF2B5EF4-FFF2-40B4-BE49-F238E27FC236}">
                <a16:creationId xmlns:a16="http://schemas.microsoft.com/office/drawing/2014/main" id="{172CF8E8-B8D8-0C4D-A1F6-D012F43D9E8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35153" b="35944"/>
          <a:stretch/>
        </p:blipFill>
        <p:spPr bwMode="auto">
          <a:xfrm>
            <a:off x="3272032" y="1157267"/>
            <a:ext cx="1804166" cy="453090"/>
          </a:xfrm>
          <a:prstGeom prst="rect">
            <a:avLst/>
          </a:prstGeom>
          <a:noFill/>
          <a:effectLst>
            <a:outerShdw blurRad="25400" dist="38100" dir="5400000" algn="t"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D68CEE8-6CF2-2A45-BA0B-FB1B08997F3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6643" b="34044"/>
          <a:stretch/>
        </p:blipFill>
        <p:spPr bwMode="auto">
          <a:xfrm>
            <a:off x="517264" y="2178423"/>
            <a:ext cx="1804165" cy="459520"/>
          </a:xfrm>
          <a:prstGeom prst="rect">
            <a:avLst/>
          </a:prstGeom>
          <a:noFill/>
          <a:effectLst>
            <a:outerShdw blurRad="25400" dist="38100" dir="5400000" algn="t"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42" name="文字方塊 41">
            <a:extLst>
              <a:ext uri="{FF2B5EF4-FFF2-40B4-BE49-F238E27FC236}">
                <a16:creationId xmlns:a16="http://schemas.microsoft.com/office/drawing/2014/main" id="{2BCD94E1-30FD-2246-B096-ADFDF0A71063}"/>
              </a:ext>
            </a:extLst>
          </p:cNvPr>
          <p:cNvSpPr txBox="1"/>
          <p:nvPr/>
        </p:nvSpPr>
        <p:spPr>
          <a:xfrm>
            <a:off x="482239" y="2605075"/>
            <a:ext cx="1888659" cy="276999"/>
          </a:xfrm>
          <a:prstGeom prst="rect">
            <a:avLst/>
          </a:prstGeom>
          <a:noFill/>
        </p:spPr>
        <p:txBody>
          <a:bodyPr wrap="none" rtlCol="0">
            <a:spAutoFit/>
          </a:bodyPr>
          <a:lstStyle/>
          <a:p>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QSW-M804-4C (</a:t>
            </a:r>
            <a:r>
              <a:rPr lang="en-US" altLang="zh-TW" sz="1200">
                <a:solidFill>
                  <a:srgbClr val="9E5E1C"/>
                </a:solidFill>
                <a:latin typeface="ＭＳ Ｐゴシック" panose="020B0600070205080204" pitchFamily="50" charset="-128"/>
                <a:ea typeface="ＭＳ Ｐゴシック" panose="020B0600070205080204" pitchFamily="50" charset="-128"/>
                <a:cs typeface="+mn-ea"/>
                <a:sym typeface="+mn-lt"/>
              </a:rPr>
              <a:t>Managed</a:t>
            </a:r>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200">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47" name="文字方塊 46">
            <a:extLst>
              <a:ext uri="{FF2B5EF4-FFF2-40B4-BE49-F238E27FC236}">
                <a16:creationId xmlns:a16="http://schemas.microsoft.com/office/drawing/2014/main" id="{EA22FBED-49B1-EA47-A47B-B9A5764609B6}"/>
              </a:ext>
            </a:extLst>
          </p:cNvPr>
          <p:cNvSpPr txBox="1"/>
          <p:nvPr/>
        </p:nvSpPr>
        <p:spPr>
          <a:xfrm>
            <a:off x="3075407" y="1771701"/>
            <a:ext cx="2548780" cy="369332"/>
          </a:xfrm>
          <a:prstGeom prst="rect">
            <a:avLst/>
          </a:prstGeom>
          <a:noFill/>
        </p:spPr>
        <p:txBody>
          <a:bodyPr wrap="square" rtlCol="0">
            <a:spAutoFit/>
          </a:bodyPr>
          <a:lstStyle/>
          <a:p>
            <a:r>
              <a:rPr lang="en-US" altLang="zh-TW" sz="900">
                <a:latin typeface="ＭＳ Ｐゴシック" panose="020B0600070205080204" pitchFamily="50" charset="-128"/>
                <a:ea typeface="ＭＳ Ｐゴシック" panose="020B0600070205080204" pitchFamily="50" charset="-128"/>
                <a:cs typeface="+mn-ea"/>
                <a:sym typeface="+mn-lt"/>
              </a:rPr>
              <a:t>4 x 10GbE Multi-Gig RJ45 / SFP+ combo</a:t>
            </a:r>
          </a:p>
          <a:p>
            <a:r>
              <a:rPr lang="en-US" altLang="zh-TW" sz="900">
                <a:latin typeface="ＭＳ Ｐゴシック" panose="020B0600070205080204" pitchFamily="50" charset="-128"/>
                <a:ea typeface="ＭＳ Ｐゴシック" panose="020B0600070205080204" pitchFamily="50" charset="-128"/>
                <a:cs typeface="+mn-ea"/>
                <a:sym typeface="+mn-lt"/>
              </a:rPr>
              <a:t>8 x 10GbE SFP+</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sp>
        <p:nvSpPr>
          <p:cNvPr id="48" name="文字方塊 47">
            <a:extLst>
              <a:ext uri="{FF2B5EF4-FFF2-40B4-BE49-F238E27FC236}">
                <a16:creationId xmlns:a16="http://schemas.microsoft.com/office/drawing/2014/main" id="{0B363DA4-0F50-144F-BC81-6CB05FE0E879}"/>
              </a:ext>
            </a:extLst>
          </p:cNvPr>
          <p:cNvSpPr txBox="1"/>
          <p:nvPr/>
        </p:nvSpPr>
        <p:spPr>
          <a:xfrm>
            <a:off x="385858" y="2807088"/>
            <a:ext cx="2420045" cy="369332"/>
          </a:xfrm>
          <a:prstGeom prst="rect">
            <a:avLst/>
          </a:prstGeom>
          <a:noFill/>
        </p:spPr>
        <p:txBody>
          <a:bodyPr wrap="square" rtlCol="0">
            <a:spAutoFit/>
          </a:bodyPr>
          <a:lstStyle/>
          <a:p>
            <a:r>
              <a:rPr lang="en-US" altLang="zh-TW" sz="900">
                <a:latin typeface="ＭＳ Ｐゴシック" panose="020B0600070205080204" pitchFamily="50" charset="-128"/>
                <a:ea typeface="ＭＳ Ｐゴシック" panose="020B0600070205080204" pitchFamily="50" charset="-128"/>
                <a:cs typeface="+mn-ea"/>
                <a:sym typeface="+mn-lt"/>
              </a:rPr>
              <a:t>4 x 10GbE Multi-Gig RJ45 / SFP+ combo</a:t>
            </a:r>
          </a:p>
          <a:p>
            <a:r>
              <a:rPr lang="en-US" altLang="zh-TW" sz="900">
                <a:latin typeface="ＭＳ Ｐゴシック" panose="020B0600070205080204" pitchFamily="50" charset="-128"/>
                <a:ea typeface="ＭＳ Ｐゴシック" panose="020B0600070205080204" pitchFamily="50" charset="-128"/>
                <a:cs typeface="+mn-ea"/>
                <a:sym typeface="+mn-lt"/>
              </a:rPr>
              <a:t>4 x 10GbE SFP+</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sp>
        <p:nvSpPr>
          <p:cNvPr id="49" name="文字方塊 48">
            <a:extLst>
              <a:ext uri="{FF2B5EF4-FFF2-40B4-BE49-F238E27FC236}">
                <a16:creationId xmlns:a16="http://schemas.microsoft.com/office/drawing/2014/main" id="{382526D2-C66A-D04A-9CBB-F57F87926AE7}"/>
              </a:ext>
            </a:extLst>
          </p:cNvPr>
          <p:cNvSpPr txBox="1"/>
          <p:nvPr/>
        </p:nvSpPr>
        <p:spPr>
          <a:xfrm>
            <a:off x="2972712" y="2767972"/>
            <a:ext cx="2469318" cy="369332"/>
          </a:xfrm>
          <a:prstGeom prst="rect">
            <a:avLst/>
          </a:prstGeom>
          <a:noFill/>
        </p:spPr>
        <p:txBody>
          <a:bodyPr wrap="square" rtlCol="0">
            <a:spAutoFit/>
          </a:bodyPr>
          <a:lstStyle/>
          <a:p>
            <a:r>
              <a:rPr lang="en-US" altLang="zh-TW" sz="900">
                <a:latin typeface="ＭＳ Ｐゴシック" panose="020B0600070205080204" pitchFamily="50" charset="-128"/>
                <a:ea typeface="ＭＳ Ｐゴシック" panose="020B0600070205080204" pitchFamily="50" charset="-128"/>
                <a:cs typeface="+mn-ea"/>
                <a:sym typeface="+mn-lt"/>
              </a:rPr>
              <a:t>4 x 10GbE Multi-Gig RJ45 / SFP+ combo</a:t>
            </a:r>
          </a:p>
          <a:p>
            <a:r>
              <a:rPr lang="en-US" altLang="zh-TW" sz="900">
                <a:latin typeface="ＭＳ Ｐゴシック" panose="020B0600070205080204" pitchFamily="50" charset="-128"/>
                <a:ea typeface="ＭＳ Ｐゴシック" panose="020B0600070205080204" pitchFamily="50" charset="-128"/>
                <a:cs typeface="+mn-ea"/>
                <a:sym typeface="+mn-lt"/>
              </a:rPr>
              <a:t>8 x 1GbE RJ45</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sp>
        <p:nvSpPr>
          <p:cNvPr id="50" name="文字方塊 49">
            <a:extLst>
              <a:ext uri="{FF2B5EF4-FFF2-40B4-BE49-F238E27FC236}">
                <a16:creationId xmlns:a16="http://schemas.microsoft.com/office/drawing/2014/main" id="{78DF9298-EBD8-3042-B56F-19DB59F7D84F}"/>
              </a:ext>
            </a:extLst>
          </p:cNvPr>
          <p:cNvSpPr txBox="1"/>
          <p:nvPr/>
        </p:nvSpPr>
        <p:spPr>
          <a:xfrm>
            <a:off x="442495" y="3734243"/>
            <a:ext cx="2337319" cy="507831"/>
          </a:xfrm>
          <a:prstGeom prst="rect">
            <a:avLst/>
          </a:prstGeom>
          <a:noFill/>
        </p:spPr>
        <p:txBody>
          <a:bodyPr wrap="square" rtlCol="0">
            <a:spAutoFit/>
          </a:bodyPr>
          <a:lstStyle/>
          <a:p>
            <a:r>
              <a:rPr lang="en-US" altLang="zh-TW" sz="900">
                <a:latin typeface="ＭＳ Ｐゴシック" panose="020B0600070205080204" pitchFamily="50" charset="-128"/>
                <a:ea typeface="ＭＳ Ｐゴシック" panose="020B0600070205080204" pitchFamily="50" charset="-128"/>
                <a:cs typeface="+mn-ea"/>
                <a:sym typeface="+mn-lt"/>
              </a:rPr>
              <a:t>2 x 10GbE Multi-Gig RJ45 / SFP+ combo</a:t>
            </a:r>
          </a:p>
          <a:p>
            <a:r>
              <a:rPr lang="en-US" altLang="zh-TW" sz="900">
                <a:latin typeface="ＭＳ Ｐゴシック" panose="020B0600070205080204" pitchFamily="50" charset="-128"/>
                <a:ea typeface="ＭＳ Ｐゴシック" panose="020B0600070205080204" pitchFamily="50" charset="-128"/>
                <a:cs typeface="+mn-ea"/>
                <a:sym typeface="+mn-lt"/>
              </a:rPr>
              <a:t>2 x 10GbE SFP+</a:t>
            </a:r>
          </a:p>
          <a:p>
            <a:r>
              <a:rPr lang="en-US" altLang="zh-TW" sz="900">
                <a:latin typeface="ＭＳ Ｐゴシック" panose="020B0600070205080204" pitchFamily="50" charset="-128"/>
                <a:ea typeface="ＭＳ Ｐゴシック" panose="020B0600070205080204" pitchFamily="50" charset="-128"/>
                <a:cs typeface="+mn-ea"/>
                <a:sym typeface="+mn-lt"/>
              </a:rPr>
              <a:t>8 x 1GbE RJ45</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pic>
        <p:nvPicPr>
          <p:cNvPr id="11" name="图片 57">
            <a:extLst>
              <a:ext uri="{FF2B5EF4-FFF2-40B4-BE49-F238E27FC236}">
                <a16:creationId xmlns:a16="http://schemas.microsoft.com/office/drawing/2014/main" id="{EA28F64A-A2AC-4CE3-B9F9-D60F9828FAAF}"/>
              </a:ext>
            </a:extLst>
          </p:cNvPr>
          <p:cNvPicPr>
            <a:picLocks noChangeAspect="1"/>
          </p:cNvPicPr>
          <p:nvPr/>
        </p:nvPicPr>
        <p:blipFill rotWithShape="1">
          <a:blip r:embed="rId8" cstate="print">
            <a:alphaModFix amt="30000"/>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4816423" y="3232100"/>
            <a:ext cx="2140031" cy="251220"/>
          </a:xfrm>
          <a:prstGeom prst="rect">
            <a:avLst/>
          </a:prstGeom>
        </p:spPr>
      </p:pic>
      <p:pic>
        <p:nvPicPr>
          <p:cNvPr id="12" name="图片 57">
            <a:extLst>
              <a:ext uri="{FF2B5EF4-FFF2-40B4-BE49-F238E27FC236}">
                <a16:creationId xmlns:a16="http://schemas.microsoft.com/office/drawing/2014/main" id="{24696CFC-C7C5-4CEF-8850-739E5D5BCA57}"/>
              </a:ext>
            </a:extLst>
          </p:cNvPr>
          <p:cNvPicPr>
            <a:picLocks noChangeAspect="1"/>
          </p:cNvPicPr>
          <p:nvPr/>
        </p:nvPicPr>
        <p:blipFill rotWithShape="1">
          <a:blip r:embed="rId8" cstate="print">
            <a:alphaModFix amt="30000"/>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5589698" y="3046449"/>
            <a:ext cx="2140031" cy="251220"/>
          </a:xfrm>
          <a:prstGeom prst="rect">
            <a:avLst/>
          </a:prstGeom>
        </p:spPr>
      </p:pic>
      <p:pic>
        <p:nvPicPr>
          <p:cNvPr id="13" name="图片 57">
            <a:extLst>
              <a:ext uri="{FF2B5EF4-FFF2-40B4-BE49-F238E27FC236}">
                <a16:creationId xmlns:a16="http://schemas.microsoft.com/office/drawing/2014/main" id="{B643A1B0-D64E-436F-A9EB-0FC558970167}"/>
              </a:ext>
            </a:extLst>
          </p:cNvPr>
          <p:cNvPicPr>
            <a:picLocks noChangeAspect="1"/>
          </p:cNvPicPr>
          <p:nvPr/>
        </p:nvPicPr>
        <p:blipFill rotWithShape="1">
          <a:blip r:embed="rId8" cstate="print">
            <a:alphaModFix amt="30000"/>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6582080" y="3122829"/>
            <a:ext cx="2140031" cy="251220"/>
          </a:xfrm>
          <a:prstGeom prst="rect">
            <a:avLst/>
          </a:prstGeom>
        </p:spPr>
      </p:pic>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315810" y="3987611"/>
            <a:ext cx="1274518" cy="1180559"/>
          </a:xfrm>
          <a:prstGeom prst="rect">
            <a:avLst/>
          </a:prstGeom>
          <a:ln>
            <a:noFill/>
          </a:ln>
          <a:effectLst>
            <a:outerShdw blurRad="50800" dist="38100" dir="2700000" algn="tl" rotWithShape="0">
              <a:prstClr val="black">
                <a:alpha val="40000"/>
              </a:prstClr>
            </a:outerShdw>
          </a:effectLst>
        </p:spPr>
      </p:pic>
      <p:pic>
        <p:nvPicPr>
          <p:cNvPr id="3" name="圖片 4">
            <a:extLst>
              <a:ext uri="{FF2B5EF4-FFF2-40B4-BE49-F238E27FC236}">
                <a16:creationId xmlns:a16="http://schemas.microsoft.com/office/drawing/2014/main" id="{43591768-D5A0-4945-9B29-5C74F3513142}"/>
              </a:ext>
            </a:extLst>
          </p:cNvPr>
          <p:cNvPicPr>
            <a:picLocks noChangeAspect="1"/>
          </p:cNvPicPr>
          <p:nvPr/>
        </p:nvPicPr>
        <p:blipFill>
          <a:blip r:embed="rId11"/>
          <a:stretch>
            <a:fillRect/>
          </a:stretch>
        </p:blipFill>
        <p:spPr>
          <a:xfrm>
            <a:off x="3315815" y="2822672"/>
            <a:ext cx="1705427" cy="1070076"/>
          </a:xfrm>
          <a:prstGeom prst="rect">
            <a:avLst/>
          </a:prstGeom>
          <a:effectLst>
            <a:outerShdw blurRad="25400" dist="38100" dir="5400000" algn="t" rotWithShape="0">
              <a:prstClr val="black">
                <a:alpha val="34000"/>
              </a:prstClr>
            </a:outerShdw>
          </a:effectLst>
        </p:spPr>
      </p:pic>
      <p:sp>
        <p:nvSpPr>
          <p:cNvPr id="26" name="文字方塊 25">
            <a:extLst>
              <a:ext uri="{FF2B5EF4-FFF2-40B4-BE49-F238E27FC236}">
                <a16:creationId xmlns:a16="http://schemas.microsoft.com/office/drawing/2014/main" id="{B96438E8-F13B-440B-AB4B-3CDFFD304A76}"/>
              </a:ext>
            </a:extLst>
          </p:cNvPr>
          <p:cNvSpPr txBox="1"/>
          <p:nvPr/>
        </p:nvSpPr>
        <p:spPr>
          <a:xfrm>
            <a:off x="3251608" y="3571549"/>
            <a:ext cx="1963999" cy="276999"/>
          </a:xfrm>
          <a:prstGeom prst="rect">
            <a:avLst/>
          </a:prstGeom>
          <a:noFill/>
        </p:spPr>
        <p:txBody>
          <a:bodyPr wrap="none" lIns="91440" tIns="45720" rIns="91440" bIns="45720" rtlCol="0" anchor="t">
            <a:spAutoFit/>
          </a:bodyPr>
          <a:lstStyle/>
          <a:p>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QSW-M2108-2C (</a:t>
            </a:r>
            <a:r>
              <a:rPr lang="en-US" altLang="zh-TW" sz="1200">
                <a:solidFill>
                  <a:srgbClr val="9E5E1C"/>
                </a:solidFill>
                <a:latin typeface="ＭＳ Ｐゴシック" panose="020B0600070205080204" pitchFamily="50" charset="-128"/>
                <a:ea typeface="ＭＳ Ｐゴシック" panose="020B0600070205080204" pitchFamily="50" charset="-128"/>
                <a:cs typeface="+mn-ea"/>
                <a:sym typeface="+mn-lt"/>
              </a:rPr>
              <a:t>Managed</a:t>
            </a:r>
            <a:r>
              <a:rPr lang="en-US" altLang="zh-TW" sz="1200">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200" b="1">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27" name="文字方塊 26">
            <a:extLst>
              <a:ext uri="{FF2B5EF4-FFF2-40B4-BE49-F238E27FC236}">
                <a16:creationId xmlns:a16="http://schemas.microsoft.com/office/drawing/2014/main" id="{2DB0A2F4-A993-4C4C-8899-63F7656D97C1}"/>
              </a:ext>
            </a:extLst>
          </p:cNvPr>
          <p:cNvSpPr txBox="1"/>
          <p:nvPr/>
        </p:nvSpPr>
        <p:spPr>
          <a:xfrm>
            <a:off x="2990548" y="3734241"/>
            <a:ext cx="2469318" cy="369332"/>
          </a:xfrm>
          <a:prstGeom prst="rect">
            <a:avLst/>
          </a:prstGeom>
          <a:noFill/>
        </p:spPr>
        <p:txBody>
          <a:bodyPr wrap="square" lIns="91440" tIns="45720" rIns="91440" bIns="45720" rtlCol="0" anchor="t">
            <a:spAutoFit/>
          </a:bodyPr>
          <a:lstStyle/>
          <a:p>
            <a:r>
              <a:rPr lang="en-US" altLang="zh-TW" sz="900">
                <a:latin typeface="ＭＳ Ｐゴシック" panose="020B0600070205080204" pitchFamily="50" charset="-128"/>
                <a:ea typeface="ＭＳ Ｐゴシック" panose="020B0600070205080204" pitchFamily="50" charset="-128"/>
                <a:cs typeface="+mn-ea"/>
                <a:sym typeface="+mn-lt"/>
              </a:rPr>
              <a:t>2x 10GbE Multi-Gig RJ45 / SFP+ combo</a:t>
            </a:r>
          </a:p>
          <a:p>
            <a:r>
              <a:rPr lang="en-US" altLang="zh-TW" sz="900">
                <a:latin typeface="ＭＳ Ｐゴシック" panose="020B0600070205080204" pitchFamily="50" charset="-128"/>
                <a:ea typeface="ＭＳ Ｐゴシック" panose="020B0600070205080204" pitchFamily="50" charset="-128"/>
                <a:cs typeface="+mn-ea"/>
                <a:sym typeface="+mn-lt"/>
              </a:rPr>
              <a:t>8 x 2.5GbE RJ45</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pic>
        <p:nvPicPr>
          <p:cNvPr id="5" name="圖片 5">
            <a:extLst>
              <a:ext uri="{FF2B5EF4-FFF2-40B4-BE49-F238E27FC236}">
                <a16:creationId xmlns:a16="http://schemas.microsoft.com/office/drawing/2014/main" id="{B56F2086-8116-41C7-B63C-71275E9BE523}"/>
              </a:ext>
            </a:extLst>
          </p:cNvPr>
          <p:cNvPicPr>
            <a:picLocks noChangeAspect="1"/>
          </p:cNvPicPr>
          <p:nvPr/>
        </p:nvPicPr>
        <p:blipFill>
          <a:blip r:embed="rId12"/>
          <a:stretch>
            <a:fillRect/>
          </a:stretch>
        </p:blipFill>
        <p:spPr>
          <a:xfrm>
            <a:off x="651416" y="3951626"/>
            <a:ext cx="1555689" cy="933953"/>
          </a:xfrm>
          <a:prstGeom prst="rect">
            <a:avLst/>
          </a:prstGeom>
          <a:effectLst>
            <a:outerShdw blurRad="25400" dist="38100" dir="5400000" algn="t" rotWithShape="0">
              <a:prstClr val="black">
                <a:alpha val="34000"/>
              </a:prstClr>
            </a:outerShdw>
          </a:effectLst>
        </p:spPr>
      </p:pic>
      <p:pic>
        <p:nvPicPr>
          <p:cNvPr id="6" name="圖片 6" descr="一張含有 文字, 電子用品 的圖片&#10;&#10;自動產生的描述">
            <a:extLst>
              <a:ext uri="{FF2B5EF4-FFF2-40B4-BE49-F238E27FC236}">
                <a16:creationId xmlns:a16="http://schemas.microsoft.com/office/drawing/2014/main" id="{8E9F9466-0097-4715-BB41-3AF1EA0598D0}"/>
              </a:ext>
            </a:extLst>
          </p:cNvPr>
          <p:cNvPicPr>
            <a:picLocks noChangeAspect="1"/>
          </p:cNvPicPr>
          <p:nvPr/>
        </p:nvPicPr>
        <p:blipFill>
          <a:blip r:embed="rId13"/>
          <a:stretch>
            <a:fillRect/>
          </a:stretch>
        </p:blipFill>
        <p:spPr>
          <a:xfrm>
            <a:off x="3390892" y="3818162"/>
            <a:ext cx="1632958" cy="1017661"/>
          </a:xfrm>
          <a:prstGeom prst="rect">
            <a:avLst/>
          </a:prstGeom>
          <a:effectLst>
            <a:outerShdw blurRad="25400" dist="38100" dir="5400000" algn="t" rotWithShape="0">
              <a:prstClr val="black">
                <a:alpha val="34000"/>
              </a:prstClr>
            </a:outerShdw>
          </a:effectLst>
        </p:spPr>
      </p:pic>
      <p:sp>
        <p:nvSpPr>
          <p:cNvPr id="30" name="文字方塊 29">
            <a:extLst>
              <a:ext uri="{FF2B5EF4-FFF2-40B4-BE49-F238E27FC236}">
                <a16:creationId xmlns:a16="http://schemas.microsoft.com/office/drawing/2014/main" id="{187746BD-A4C1-48EA-B743-20A98EC104E4}"/>
              </a:ext>
            </a:extLst>
          </p:cNvPr>
          <p:cNvSpPr txBox="1"/>
          <p:nvPr/>
        </p:nvSpPr>
        <p:spPr>
          <a:xfrm>
            <a:off x="517885" y="4606242"/>
            <a:ext cx="1954381" cy="276999"/>
          </a:xfrm>
          <a:prstGeom prst="rect">
            <a:avLst/>
          </a:prstGeom>
          <a:noFill/>
        </p:spPr>
        <p:txBody>
          <a:bodyPr wrap="none" lIns="91440" tIns="45720" rIns="91440" bIns="45720" rtlCol="0" anchor="t">
            <a:spAutoFit/>
          </a:bodyPr>
          <a:lstStyle/>
          <a:p>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QSW-M2108-2S (</a:t>
            </a:r>
            <a:r>
              <a:rPr lang="en-US" altLang="zh-TW" sz="1200">
                <a:solidFill>
                  <a:srgbClr val="9E5E1C"/>
                </a:solidFill>
                <a:latin typeface="ＭＳ Ｐゴシック" panose="020B0600070205080204" pitchFamily="50" charset="-128"/>
                <a:ea typeface="ＭＳ Ｐゴシック" panose="020B0600070205080204" pitchFamily="50" charset="-128"/>
                <a:cs typeface="+mn-ea"/>
                <a:sym typeface="+mn-lt"/>
              </a:rPr>
              <a:t>Managed</a:t>
            </a:r>
            <a:r>
              <a:rPr lang="en-US" altLang="zh-TW" sz="1200">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200" b="1">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32" name="文字方塊 31">
            <a:extLst>
              <a:ext uri="{FF2B5EF4-FFF2-40B4-BE49-F238E27FC236}">
                <a16:creationId xmlns:a16="http://schemas.microsoft.com/office/drawing/2014/main" id="{1632AF08-8C36-4B74-9C34-9093583D06C9}"/>
              </a:ext>
            </a:extLst>
          </p:cNvPr>
          <p:cNvSpPr txBox="1"/>
          <p:nvPr/>
        </p:nvSpPr>
        <p:spPr>
          <a:xfrm>
            <a:off x="610188" y="4781935"/>
            <a:ext cx="2420045" cy="369332"/>
          </a:xfrm>
          <a:prstGeom prst="rect">
            <a:avLst/>
          </a:prstGeom>
          <a:noFill/>
        </p:spPr>
        <p:txBody>
          <a:bodyPr wrap="square" lIns="91440" tIns="45720" rIns="91440" bIns="45720" rtlCol="0" anchor="t">
            <a:spAutoFit/>
          </a:bodyPr>
          <a:lstStyle/>
          <a:p>
            <a:r>
              <a:rPr lang="en-US" altLang="zh-TW" sz="900">
                <a:latin typeface="ＭＳ Ｐゴシック" panose="020B0600070205080204" pitchFamily="50" charset="-128"/>
                <a:ea typeface="ＭＳ Ｐゴシック" panose="020B0600070205080204" pitchFamily="50" charset="-128"/>
                <a:cs typeface="+mn-ea"/>
                <a:sym typeface="+mn-lt"/>
              </a:rPr>
              <a:t>2 x 10GbE SFP+</a:t>
            </a:r>
            <a:endParaRPr lang="zh-TW" altLang="en-US" sz="900">
              <a:latin typeface="ＭＳ Ｐゴシック" panose="020B0600070205080204" pitchFamily="50" charset="-128"/>
              <a:ea typeface="ＭＳ Ｐゴシック" panose="020B0600070205080204" pitchFamily="50" charset="-128"/>
              <a:cs typeface="+mn-ea"/>
              <a:sym typeface="+mn-lt"/>
            </a:endParaRPr>
          </a:p>
          <a:p>
            <a:r>
              <a:rPr lang="en-US" altLang="zh-TW" sz="900">
                <a:latin typeface="ＭＳ Ｐゴシック" panose="020B0600070205080204" pitchFamily="50" charset="-128"/>
                <a:ea typeface="ＭＳ Ｐゴシック" panose="020B0600070205080204" pitchFamily="50" charset="-128"/>
                <a:cs typeface="+mn-ea"/>
                <a:sym typeface="+mn-lt"/>
              </a:rPr>
              <a:t>8 x 2.5GbE RJ45</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sp>
        <p:nvSpPr>
          <p:cNvPr id="33" name="文字方塊 32">
            <a:extLst>
              <a:ext uri="{FF2B5EF4-FFF2-40B4-BE49-F238E27FC236}">
                <a16:creationId xmlns:a16="http://schemas.microsoft.com/office/drawing/2014/main" id="{A990025E-7F4C-4F28-9FD6-C6338A154951}"/>
              </a:ext>
            </a:extLst>
          </p:cNvPr>
          <p:cNvSpPr txBox="1"/>
          <p:nvPr/>
        </p:nvSpPr>
        <p:spPr>
          <a:xfrm>
            <a:off x="3230791" y="4534648"/>
            <a:ext cx="2060179" cy="276999"/>
          </a:xfrm>
          <a:prstGeom prst="rect">
            <a:avLst/>
          </a:prstGeom>
          <a:noFill/>
        </p:spPr>
        <p:txBody>
          <a:bodyPr wrap="none" lIns="91440" tIns="45720" rIns="91440" bIns="45720" rtlCol="0" anchor="t">
            <a:spAutoFit/>
          </a:bodyPr>
          <a:lstStyle/>
          <a:p>
            <a:r>
              <a:rPr lang="en-US" altLang="zh-TW" sz="1200" b="1">
                <a:solidFill>
                  <a:srgbClr val="004980"/>
                </a:solidFill>
                <a:latin typeface="ＭＳ Ｐゴシック" panose="020B0600070205080204" pitchFamily="50" charset="-128"/>
                <a:ea typeface="ＭＳ Ｐゴシック" panose="020B0600070205080204" pitchFamily="50" charset="-128"/>
                <a:cs typeface="+mn-ea"/>
                <a:sym typeface="+mn-lt"/>
              </a:rPr>
              <a:t>QSW-M2108R-2C (</a:t>
            </a:r>
            <a:r>
              <a:rPr lang="en-US" altLang="zh-TW" sz="1200">
                <a:solidFill>
                  <a:srgbClr val="9E5E1C"/>
                </a:solidFill>
                <a:latin typeface="ＭＳ Ｐゴシック" panose="020B0600070205080204" pitchFamily="50" charset="-128"/>
                <a:ea typeface="ＭＳ Ｐゴシック" panose="020B0600070205080204" pitchFamily="50" charset="-128"/>
                <a:cs typeface="+mn-ea"/>
                <a:sym typeface="+mn-lt"/>
              </a:rPr>
              <a:t>Managed</a:t>
            </a:r>
            <a:r>
              <a:rPr lang="en-US" altLang="zh-TW" sz="1200">
                <a:solidFill>
                  <a:srgbClr val="004980"/>
                </a:solidFill>
                <a:latin typeface="ＭＳ Ｐゴシック" panose="020B0600070205080204" pitchFamily="50" charset="-128"/>
                <a:ea typeface="ＭＳ Ｐゴシック" panose="020B0600070205080204" pitchFamily="50" charset="-128"/>
                <a:cs typeface="+mn-ea"/>
                <a:sym typeface="+mn-lt"/>
              </a:rPr>
              <a:t>)</a:t>
            </a:r>
            <a:endParaRPr lang="zh-TW" altLang="en-US" sz="1200" b="1">
              <a:solidFill>
                <a:srgbClr val="004980"/>
              </a:solidFill>
              <a:latin typeface="ＭＳ Ｐゴシック" panose="020B0600070205080204" pitchFamily="50" charset="-128"/>
              <a:ea typeface="ＭＳ Ｐゴシック" panose="020B0600070205080204" pitchFamily="50" charset="-128"/>
              <a:cs typeface="+mn-ea"/>
              <a:sym typeface="+mn-lt"/>
            </a:endParaRPr>
          </a:p>
        </p:txBody>
      </p:sp>
      <p:sp>
        <p:nvSpPr>
          <p:cNvPr id="37" name="文字方塊 36">
            <a:extLst>
              <a:ext uri="{FF2B5EF4-FFF2-40B4-BE49-F238E27FC236}">
                <a16:creationId xmlns:a16="http://schemas.microsoft.com/office/drawing/2014/main" id="{180421EF-280B-44E7-A738-F7DD1073C23E}"/>
              </a:ext>
            </a:extLst>
          </p:cNvPr>
          <p:cNvSpPr txBox="1"/>
          <p:nvPr/>
        </p:nvSpPr>
        <p:spPr>
          <a:xfrm>
            <a:off x="3185283" y="4761642"/>
            <a:ext cx="2420045" cy="369332"/>
          </a:xfrm>
          <a:prstGeom prst="rect">
            <a:avLst/>
          </a:prstGeom>
          <a:noFill/>
        </p:spPr>
        <p:txBody>
          <a:bodyPr wrap="square" lIns="91440" tIns="45720" rIns="91440" bIns="45720" rtlCol="0" anchor="t">
            <a:spAutoFit/>
          </a:bodyPr>
          <a:lstStyle/>
          <a:p>
            <a:r>
              <a:rPr lang="en-US" sz="900">
                <a:latin typeface="ＭＳ Ｐゴシック" panose="020B0600070205080204" pitchFamily="50" charset="-128"/>
                <a:ea typeface="ＭＳ Ｐゴシック" panose="020B0600070205080204" pitchFamily="50" charset="-128"/>
                <a:cs typeface="+mn-ea"/>
                <a:sym typeface="+mn-lt"/>
              </a:rPr>
              <a:t>2x 10GbE Multi-Gig RJ45 / SFP+ </a:t>
            </a:r>
            <a:r>
              <a:rPr lang="en-US" altLang="zh-TW" sz="900">
                <a:latin typeface="ＭＳ Ｐゴシック" panose="020B0600070205080204" pitchFamily="50" charset="-128"/>
                <a:ea typeface="ＭＳ Ｐゴシック" panose="020B0600070205080204" pitchFamily="50" charset="-128"/>
                <a:cs typeface="+mn-ea"/>
                <a:sym typeface="+mn-lt"/>
              </a:rPr>
              <a:t>combo</a:t>
            </a:r>
            <a:endParaRPr lang="en-US" sz="900">
              <a:latin typeface="ＭＳ Ｐゴシック" panose="020B0600070205080204" pitchFamily="50" charset="-128"/>
              <a:ea typeface="ＭＳ Ｐゴシック" panose="020B0600070205080204" pitchFamily="50" charset="-128"/>
              <a:cs typeface="+mn-ea"/>
              <a:sym typeface="+mn-lt"/>
            </a:endParaRPr>
          </a:p>
          <a:p>
            <a:r>
              <a:rPr lang="en-US" altLang="zh-TW" sz="900">
                <a:latin typeface="ＭＳ Ｐゴシック" panose="020B0600070205080204" pitchFamily="50" charset="-128"/>
                <a:ea typeface="ＭＳ Ｐゴシック" panose="020B0600070205080204" pitchFamily="50" charset="-128"/>
                <a:cs typeface="+mn-ea"/>
                <a:sym typeface="+mn-lt"/>
              </a:rPr>
              <a:t>8 x 2.5GbE RJ45</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1927171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圓角 57">
            <a:extLst>
              <a:ext uri="{FF2B5EF4-FFF2-40B4-BE49-F238E27FC236}">
                <a16:creationId xmlns:a16="http://schemas.microsoft.com/office/drawing/2014/main" id="{7A0B02D3-9606-4987-A5F8-5A16A31BBAED}"/>
              </a:ext>
            </a:extLst>
          </p:cNvPr>
          <p:cNvSpPr/>
          <p:nvPr/>
        </p:nvSpPr>
        <p:spPr>
          <a:xfrm>
            <a:off x="5604371" y="950584"/>
            <a:ext cx="5915669" cy="5056125"/>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0" y="236076"/>
            <a:ext cx="9143999" cy="816119"/>
          </a:xfrm>
        </p:spPr>
        <p:txBody>
          <a:bodyPr>
            <a:normAutofit/>
          </a:bodyPr>
          <a:lstStyle/>
          <a:p>
            <a:r>
              <a:rPr lang="ja-JP" altLang="en-US" sz="3200" b="0" dirty="0">
                <a:latin typeface="ＭＳ Ｐゴシック" panose="020B0600070205080204" pitchFamily="50" charset="-128"/>
                <a:ea typeface="ＭＳ Ｐゴシック" panose="020B0600070205080204" pitchFamily="50" charset="-128"/>
                <a:cs typeface="+mn-ea"/>
                <a:sym typeface="+mn-lt"/>
              </a:rPr>
              <a:t>高速パフォーマンスのため</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の</a:t>
            </a:r>
            <a:r>
              <a:rPr lang="en-US" altLang="ja-JP" sz="3200" b="0" dirty="0" smtClean="0">
                <a:latin typeface="ＭＳ Ｐゴシック" panose="020B0600070205080204" pitchFamily="50" charset="-128"/>
                <a:ea typeface="ＭＳ Ｐゴシック" panose="020B0600070205080204" pitchFamily="50" charset="-128"/>
                <a:cs typeface="+mn-ea"/>
                <a:sym typeface="+mn-lt"/>
              </a:rPr>
              <a:t>10GbE</a:t>
            </a:r>
            <a:r>
              <a:rPr lang="ja-JP" altLang="en-US" sz="3200" b="0" dirty="0">
                <a:latin typeface="ＭＳ Ｐゴシック" panose="020B0600070205080204" pitchFamily="50" charset="-128"/>
                <a:ea typeface="ＭＳ Ｐゴシック" panose="020B0600070205080204" pitchFamily="50" charset="-128"/>
                <a:cs typeface="+mn-ea"/>
                <a:sym typeface="+mn-lt"/>
              </a:rPr>
              <a:t> </a:t>
            </a:r>
            <a:r>
              <a:rPr lang="en-US" altLang="ja-JP" sz="3200" b="0" dirty="0" smtClean="0">
                <a:latin typeface="ＭＳ Ｐゴシック" panose="020B0600070205080204" pitchFamily="50" charset="-128"/>
                <a:ea typeface="ＭＳ Ｐゴシック" panose="020B0600070205080204" pitchFamily="50" charset="-128"/>
                <a:cs typeface="+mn-ea"/>
                <a:sym typeface="+mn-lt"/>
              </a:rPr>
              <a:t>NIC</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オプション</a:t>
            </a:r>
            <a:endParaRPr lang="en-US" altLang="ja-JP" sz="3200" b="0" dirty="0">
              <a:latin typeface="ＭＳ Ｐゴシック" panose="020B0600070205080204" pitchFamily="50" charset="-128"/>
              <a:ea typeface="ＭＳ Ｐゴシック" panose="020B0600070205080204" pitchFamily="50" charset="-128"/>
              <a:cs typeface="+mn-ea"/>
              <a:sym typeface="+mn-lt"/>
            </a:endParaRPr>
          </a:p>
        </p:txBody>
      </p:sp>
      <p:sp>
        <p:nvSpPr>
          <p:cNvPr id="16" name="矩形: 剪去對角角落 15">
            <a:extLst>
              <a:ext uri="{FF2B5EF4-FFF2-40B4-BE49-F238E27FC236}">
                <a16:creationId xmlns:a16="http://schemas.microsoft.com/office/drawing/2014/main" id="{7433CFFA-F210-4541-A935-58919157D5CC}"/>
              </a:ext>
            </a:extLst>
          </p:cNvPr>
          <p:cNvSpPr/>
          <p:nvPr/>
        </p:nvSpPr>
        <p:spPr>
          <a:xfrm rot="10800000" flipH="1">
            <a:off x="5604371" y="1294975"/>
            <a:ext cx="3217387" cy="639391"/>
          </a:xfrm>
          <a:prstGeom prst="snip2DiagRect">
            <a:avLst>
              <a:gd name="adj1" fmla="val 0"/>
              <a:gd name="adj2" fmla="val 18523"/>
            </a:avLst>
          </a:prstGeom>
          <a:gradFill>
            <a:gsLst>
              <a:gs pos="100000">
                <a:srgbClr val="00469C"/>
              </a:gs>
              <a:gs pos="0">
                <a:srgbClr val="008EC0"/>
              </a:gs>
            </a:gsLst>
            <a:lin ang="0" scaled="0"/>
          </a:gradFill>
          <a:ln w="19050">
            <a:noFill/>
          </a:ln>
          <a:effectLst>
            <a:outerShdw blurRad="177800" dist="88900" dir="3600000" sx="96000" sy="96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0" name="矩形 19">
            <a:extLst>
              <a:ext uri="{FF2B5EF4-FFF2-40B4-BE49-F238E27FC236}">
                <a16:creationId xmlns:a16="http://schemas.microsoft.com/office/drawing/2014/main" id="{8F4B01EB-58FD-45A9-830D-DFDA7F98A3D4}"/>
              </a:ext>
            </a:extLst>
          </p:cNvPr>
          <p:cNvSpPr/>
          <p:nvPr/>
        </p:nvSpPr>
        <p:spPr>
          <a:xfrm>
            <a:off x="5721514" y="1343222"/>
            <a:ext cx="3319445" cy="553998"/>
          </a:xfrm>
          <a:prstGeom prst="rect">
            <a:avLst/>
          </a:prstGeom>
        </p:spPr>
        <p:txBody>
          <a:bodyPr wrap="square" lIns="91440" tIns="45720" rIns="91440" bIns="45720" anchor="t">
            <a:spAutoFit/>
          </a:bodyPr>
          <a:lstStyle/>
          <a:p>
            <a:pPr>
              <a:lnSpc>
                <a:spcPts val="1800"/>
              </a:lnSpc>
            </a:pPr>
            <a:r>
              <a:rPr kumimoji="1" lang="en-US" altLang="zh-TW" b="1" dirty="0">
                <a:solidFill>
                  <a:schemeClr val="bg1"/>
                </a:solidFill>
                <a:latin typeface="ＭＳ Ｐゴシック" panose="020B0600070205080204" pitchFamily="50" charset="-128"/>
                <a:ea typeface="ＭＳ Ｐゴシック" panose="020B0600070205080204" pitchFamily="50" charset="-128"/>
                <a:cs typeface="+mn-ea"/>
                <a:sym typeface="+mn-lt"/>
              </a:rPr>
              <a:t>2 x PCIe Gen3 x4 slots for </a:t>
            </a:r>
          </a:p>
          <a:p>
            <a:pPr>
              <a:lnSpc>
                <a:spcPts val="1800"/>
              </a:lnSpc>
            </a:pPr>
            <a:r>
              <a:rPr kumimoji="1" lang="en-US" altLang="zh-TW" b="1" dirty="0">
                <a:solidFill>
                  <a:schemeClr val="bg1"/>
                </a:solidFill>
                <a:latin typeface="ＭＳ Ｐゴシック" panose="020B0600070205080204" pitchFamily="50" charset="-128"/>
                <a:ea typeface="ＭＳ Ｐゴシック" panose="020B0600070205080204" pitchFamily="50" charset="-128"/>
                <a:cs typeface="+mn-ea"/>
                <a:sym typeface="+mn-lt"/>
              </a:rPr>
              <a:t>10GBASE-T &amp; 10GbE SFP+ cards</a:t>
            </a:r>
          </a:p>
        </p:txBody>
      </p:sp>
      <p:sp>
        <p:nvSpPr>
          <p:cNvPr id="23" name="矩形 22">
            <a:extLst>
              <a:ext uri="{FF2B5EF4-FFF2-40B4-BE49-F238E27FC236}">
                <a16:creationId xmlns:a16="http://schemas.microsoft.com/office/drawing/2014/main" id="{15901E5A-7C2E-B041-99D3-C76F94446ABD}"/>
              </a:ext>
            </a:extLst>
          </p:cNvPr>
          <p:cNvSpPr/>
          <p:nvPr/>
        </p:nvSpPr>
        <p:spPr>
          <a:xfrm>
            <a:off x="767337" y="1366192"/>
            <a:ext cx="2094116" cy="2825173"/>
          </a:xfrm>
          <a:prstGeom prst="rect">
            <a:avLst/>
          </a:prstGeom>
          <a:gradFill flip="none" rotWithShape="1">
            <a:gsLst>
              <a:gs pos="0">
                <a:srgbClr val="596056">
                  <a:alpha val="5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cxnSp>
        <p:nvCxnSpPr>
          <p:cNvPr id="53" name="直線接點 52">
            <a:extLst>
              <a:ext uri="{FF2B5EF4-FFF2-40B4-BE49-F238E27FC236}">
                <a16:creationId xmlns:a16="http://schemas.microsoft.com/office/drawing/2014/main" id="{A37C8ACF-348C-4991-9FD5-1AF231197D5E}"/>
              </a:ext>
            </a:extLst>
          </p:cNvPr>
          <p:cNvCxnSpPr>
            <a:cxnSpLocks/>
          </p:cNvCxnSpPr>
          <p:nvPr/>
        </p:nvCxnSpPr>
        <p:spPr>
          <a:xfrm>
            <a:off x="761697" y="2187750"/>
            <a:ext cx="3785490"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BAA3BE51-77EB-3E46-B50E-307DB3AC0B64}"/>
              </a:ext>
            </a:extLst>
          </p:cNvPr>
          <p:cNvSpPr txBox="1"/>
          <p:nvPr/>
        </p:nvSpPr>
        <p:spPr>
          <a:xfrm rot="16200000">
            <a:off x="32609" y="4240606"/>
            <a:ext cx="883890" cy="230832"/>
          </a:xfrm>
          <a:prstGeom prst="rect">
            <a:avLst/>
          </a:prstGeom>
          <a:noFill/>
        </p:spPr>
        <p:txBody>
          <a:bodyPr wrap="square" rtlCol="0">
            <a:spAutoFit/>
          </a:bodyPr>
          <a:lstStyle/>
          <a:p>
            <a:r>
              <a:rPr lang="en-US" altLang="zh-TW" sz="90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(MB/s)</a:t>
            </a:r>
            <a:endParaRPr lang="zh-TW" altLang="en-US" sz="90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grpSp>
        <p:nvGrpSpPr>
          <p:cNvPr id="6" name="群組 5">
            <a:extLst>
              <a:ext uri="{FF2B5EF4-FFF2-40B4-BE49-F238E27FC236}">
                <a16:creationId xmlns:a16="http://schemas.microsoft.com/office/drawing/2014/main" id="{7FCC15E5-9CB4-47D4-8F5C-E788ECE0EA53}"/>
              </a:ext>
            </a:extLst>
          </p:cNvPr>
          <p:cNvGrpSpPr/>
          <p:nvPr/>
        </p:nvGrpSpPr>
        <p:grpSpPr>
          <a:xfrm>
            <a:off x="767336" y="2620832"/>
            <a:ext cx="3785490" cy="1288283"/>
            <a:chOff x="3932869" y="2405147"/>
            <a:chExt cx="4704739" cy="1386329"/>
          </a:xfrm>
        </p:grpSpPr>
        <p:cxnSp>
          <p:nvCxnSpPr>
            <p:cNvPr id="28" name="直線接點 27">
              <a:extLst>
                <a:ext uri="{FF2B5EF4-FFF2-40B4-BE49-F238E27FC236}">
                  <a16:creationId xmlns:a16="http://schemas.microsoft.com/office/drawing/2014/main" id="{32199948-DA53-7D42-88FC-4888069E801B}"/>
                </a:ext>
              </a:extLst>
            </p:cNvPr>
            <p:cNvCxnSpPr>
              <a:cxnSpLocks/>
            </p:cNvCxnSpPr>
            <p:nvPr/>
          </p:nvCxnSpPr>
          <p:spPr>
            <a:xfrm>
              <a:off x="3932869" y="2405147"/>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13ADEDF8-442A-7249-B37D-1B19014BB021}"/>
                </a:ext>
              </a:extLst>
            </p:cNvPr>
            <p:cNvCxnSpPr>
              <a:cxnSpLocks/>
            </p:cNvCxnSpPr>
            <p:nvPr/>
          </p:nvCxnSpPr>
          <p:spPr>
            <a:xfrm>
              <a:off x="3932869" y="3791476"/>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5A615312-13E8-A946-9B4D-EAFF1F9CEAEE}"/>
                </a:ext>
              </a:extLst>
            </p:cNvPr>
            <p:cNvCxnSpPr>
              <a:cxnSpLocks/>
            </p:cNvCxnSpPr>
            <p:nvPr/>
          </p:nvCxnSpPr>
          <p:spPr>
            <a:xfrm>
              <a:off x="3932869" y="3309293"/>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91B65740-9D1C-B043-81C9-F4D88FC0391F}"/>
                </a:ext>
              </a:extLst>
            </p:cNvPr>
            <p:cNvCxnSpPr>
              <a:cxnSpLocks/>
            </p:cNvCxnSpPr>
            <p:nvPr/>
          </p:nvCxnSpPr>
          <p:spPr>
            <a:xfrm>
              <a:off x="3932869" y="2826268"/>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6">
            <a:extLst>
              <a:ext uri="{FF2B5EF4-FFF2-40B4-BE49-F238E27FC236}">
                <a16:creationId xmlns:a16="http://schemas.microsoft.com/office/drawing/2014/main" id="{7DADB265-F510-FD4A-8CA6-F9B9123F549F}"/>
              </a:ext>
            </a:extLst>
          </p:cNvPr>
          <p:cNvSpPr txBox="1"/>
          <p:nvPr/>
        </p:nvSpPr>
        <p:spPr>
          <a:xfrm>
            <a:off x="1652884" y="4183211"/>
            <a:ext cx="1209729" cy="353933"/>
          </a:xfrm>
          <a:prstGeom prst="rect">
            <a:avLst/>
          </a:prstGeom>
          <a:noFill/>
        </p:spPr>
        <p:txBody>
          <a:bodyPr wrap="square" lIns="121908" tIns="60955" rIns="121908" bIns="60955" anchor="t">
            <a:spAutoFit/>
          </a:bodyPr>
          <a:lstStyle/>
          <a:p>
            <a:pPr algn="ctr">
              <a:defRPr/>
            </a:pPr>
            <a:r>
              <a:rPr lang="en-US" altLang="zh-CN" sz="150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Write</a:t>
            </a:r>
            <a:endParaRPr lang="en-US" sz="150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33" name="TextBox 6">
            <a:extLst>
              <a:ext uri="{FF2B5EF4-FFF2-40B4-BE49-F238E27FC236}">
                <a16:creationId xmlns:a16="http://schemas.microsoft.com/office/drawing/2014/main" id="{DCAC914D-F575-724F-9D3C-5BC2254F660F}"/>
              </a:ext>
            </a:extLst>
          </p:cNvPr>
          <p:cNvSpPr txBox="1"/>
          <p:nvPr/>
        </p:nvSpPr>
        <p:spPr>
          <a:xfrm>
            <a:off x="791607" y="4180373"/>
            <a:ext cx="1209729" cy="353933"/>
          </a:xfrm>
          <a:prstGeom prst="rect">
            <a:avLst/>
          </a:prstGeom>
          <a:noFill/>
        </p:spPr>
        <p:txBody>
          <a:bodyPr wrap="square" lIns="121908" tIns="60955" rIns="121908" bIns="60955" anchor="t">
            <a:spAutoFit/>
          </a:bodyPr>
          <a:lstStyle/>
          <a:p>
            <a:pPr algn="ctr">
              <a:defRPr/>
            </a:pPr>
            <a:r>
              <a:rPr lang="en-US" altLang="zh-TW" sz="15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Read</a:t>
            </a:r>
          </a:p>
        </p:txBody>
      </p:sp>
      <p:sp>
        <p:nvSpPr>
          <p:cNvPr id="35" name="TextBox 6">
            <a:extLst>
              <a:ext uri="{FF2B5EF4-FFF2-40B4-BE49-F238E27FC236}">
                <a16:creationId xmlns:a16="http://schemas.microsoft.com/office/drawing/2014/main" id="{9D2E0277-9A22-3146-BFD9-1C59E4196182}"/>
              </a:ext>
            </a:extLst>
          </p:cNvPr>
          <p:cNvSpPr txBox="1"/>
          <p:nvPr/>
        </p:nvSpPr>
        <p:spPr>
          <a:xfrm>
            <a:off x="474553" y="1382817"/>
            <a:ext cx="2797517" cy="307766"/>
          </a:xfrm>
          <a:prstGeom prst="rect">
            <a:avLst/>
          </a:prstGeom>
          <a:noFill/>
        </p:spPr>
        <p:txBody>
          <a:bodyPr wrap="square" lIns="121908" tIns="60955" rIns="121908" bIns="60955" anchor="t">
            <a:spAutoFit/>
          </a:bodyPr>
          <a:lstStyle/>
          <a:p>
            <a:pPr algn="ctr">
              <a:defRPr/>
            </a:pPr>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SMB file transfer</a:t>
            </a:r>
            <a:endParaRPr lang="en-US" sz="12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7" name="Shape 80">
            <a:extLst>
              <a:ext uri="{FF2B5EF4-FFF2-40B4-BE49-F238E27FC236}">
                <a16:creationId xmlns:a16="http://schemas.microsoft.com/office/drawing/2014/main" id="{6ED57D60-BCF1-7C4F-8D1F-E3785E9C0F4E}"/>
              </a:ext>
            </a:extLst>
          </p:cNvPr>
          <p:cNvSpPr/>
          <p:nvPr/>
        </p:nvSpPr>
        <p:spPr>
          <a:xfrm>
            <a:off x="1935089" y="3053913"/>
            <a:ext cx="645320" cy="1125245"/>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8" name="Shape 79">
            <a:extLst>
              <a:ext uri="{FF2B5EF4-FFF2-40B4-BE49-F238E27FC236}">
                <a16:creationId xmlns:a16="http://schemas.microsoft.com/office/drawing/2014/main" id="{0D35A513-2079-5444-B252-BA8262897FAF}"/>
              </a:ext>
            </a:extLst>
          </p:cNvPr>
          <p:cNvSpPr/>
          <p:nvPr/>
        </p:nvSpPr>
        <p:spPr>
          <a:xfrm>
            <a:off x="1054889" y="3415553"/>
            <a:ext cx="668275" cy="763606"/>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9" name="TextBox 20">
            <a:extLst>
              <a:ext uri="{FF2B5EF4-FFF2-40B4-BE49-F238E27FC236}">
                <a16:creationId xmlns:a16="http://schemas.microsoft.com/office/drawing/2014/main" id="{D13F92EB-0E26-054F-B39A-0BD145FE8AC0}"/>
              </a:ext>
            </a:extLst>
          </p:cNvPr>
          <p:cNvSpPr txBox="1"/>
          <p:nvPr/>
        </p:nvSpPr>
        <p:spPr>
          <a:xfrm>
            <a:off x="1053729" y="3432404"/>
            <a:ext cx="644993" cy="29238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sz="1300" b="1" dirty="0">
                <a:latin typeface="ＭＳ Ｐゴシック" panose="020B0600070205080204" pitchFamily="50" charset="-128"/>
                <a:ea typeface="ＭＳ Ｐゴシック" panose="020B0600070205080204" pitchFamily="50" charset="-128"/>
                <a:cs typeface="+mn-ea"/>
                <a:sym typeface="+mn-lt"/>
              </a:rPr>
              <a:t>832</a:t>
            </a:r>
          </a:p>
        </p:txBody>
      </p:sp>
      <p:sp>
        <p:nvSpPr>
          <p:cNvPr id="40" name="TextBox 20">
            <a:extLst>
              <a:ext uri="{FF2B5EF4-FFF2-40B4-BE49-F238E27FC236}">
                <a16:creationId xmlns:a16="http://schemas.microsoft.com/office/drawing/2014/main" id="{0D890262-7746-A045-9B1F-0AF5F2AD4233}"/>
              </a:ext>
            </a:extLst>
          </p:cNvPr>
          <p:cNvSpPr txBox="1"/>
          <p:nvPr/>
        </p:nvSpPr>
        <p:spPr>
          <a:xfrm>
            <a:off x="1963816" y="3066726"/>
            <a:ext cx="577609" cy="29238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altLang="zh-TW" sz="1300" b="1" dirty="0">
                <a:solidFill>
                  <a:schemeClr val="bg1"/>
                </a:solidFill>
                <a:latin typeface="ＭＳ Ｐゴシック" panose="020B0600070205080204" pitchFamily="50" charset="-128"/>
                <a:ea typeface="ＭＳ Ｐゴシック" panose="020B0600070205080204" pitchFamily="50" charset="-128"/>
                <a:cs typeface="+mn-ea"/>
                <a:sym typeface="+mn-lt"/>
              </a:rPr>
              <a:t>1131</a:t>
            </a:r>
            <a:endParaRPr lang="en-US" sz="1300"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nvGrpSpPr>
          <p:cNvPr id="41" name="群組 40">
            <a:extLst>
              <a:ext uri="{FF2B5EF4-FFF2-40B4-BE49-F238E27FC236}">
                <a16:creationId xmlns:a16="http://schemas.microsoft.com/office/drawing/2014/main" id="{A9EDD225-B838-CE44-A7F3-6482C84CDF12}"/>
              </a:ext>
            </a:extLst>
          </p:cNvPr>
          <p:cNvGrpSpPr/>
          <p:nvPr/>
        </p:nvGrpSpPr>
        <p:grpSpPr>
          <a:xfrm>
            <a:off x="232437" y="2076011"/>
            <a:ext cx="474242" cy="2255842"/>
            <a:chOff x="645074" y="2210557"/>
            <a:chExt cx="597370" cy="3977667"/>
          </a:xfrm>
        </p:grpSpPr>
        <p:sp>
          <p:nvSpPr>
            <p:cNvPr id="42" name="矩形 41">
              <a:extLst>
                <a:ext uri="{FF2B5EF4-FFF2-40B4-BE49-F238E27FC236}">
                  <a16:creationId xmlns:a16="http://schemas.microsoft.com/office/drawing/2014/main" id="{4B709024-C0F4-D844-9BB6-C1DC1F5ED109}"/>
                </a:ext>
              </a:extLst>
            </p:cNvPr>
            <p:cNvSpPr/>
            <p:nvPr/>
          </p:nvSpPr>
          <p:spPr>
            <a:xfrm>
              <a:off x="916951" y="5754069"/>
              <a:ext cx="325493"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43" name="矩形 42">
              <a:extLst>
                <a:ext uri="{FF2B5EF4-FFF2-40B4-BE49-F238E27FC236}">
                  <a16:creationId xmlns:a16="http://schemas.microsoft.com/office/drawing/2014/main" id="{0C6DD3A6-1FFB-9141-9A47-91CB311C55C4}"/>
                </a:ext>
              </a:extLst>
            </p:cNvPr>
            <p:cNvSpPr/>
            <p:nvPr/>
          </p:nvSpPr>
          <p:spPr>
            <a:xfrm>
              <a:off x="735449" y="5278673"/>
              <a:ext cx="474913"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400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44" name="矩形 43">
              <a:extLst>
                <a:ext uri="{FF2B5EF4-FFF2-40B4-BE49-F238E27FC236}">
                  <a16:creationId xmlns:a16="http://schemas.microsoft.com/office/drawing/2014/main" id="{B5E4E73F-2254-C241-B518-F0ACA7D9C694}"/>
                </a:ext>
              </a:extLst>
            </p:cNvPr>
            <p:cNvSpPr/>
            <p:nvPr/>
          </p:nvSpPr>
          <p:spPr>
            <a:xfrm>
              <a:off x="741666" y="4486018"/>
              <a:ext cx="474913"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800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45" name="矩形 44">
              <a:extLst>
                <a:ext uri="{FF2B5EF4-FFF2-40B4-BE49-F238E27FC236}">
                  <a16:creationId xmlns:a16="http://schemas.microsoft.com/office/drawing/2014/main" id="{5A471335-9CDF-F84F-9D71-CEE5DE1880B8}"/>
                </a:ext>
              </a:extLst>
            </p:cNvPr>
            <p:cNvSpPr/>
            <p:nvPr/>
          </p:nvSpPr>
          <p:spPr>
            <a:xfrm>
              <a:off x="655217" y="3691839"/>
              <a:ext cx="555681"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1200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46" name="矩形 45">
              <a:extLst>
                <a:ext uri="{FF2B5EF4-FFF2-40B4-BE49-F238E27FC236}">
                  <a16:creationId xmlns:a16="http://schemas.microsoft.com/office/drawing/2014/main" id="{30C86334-6A2C-A349-B451-8DFEDE53F6B6}"/>
                </a:ext>
              </a:extLst>
            </p:cNvPr>
            <p:cNvSpPr/>
            <p:nvPr/>
          </p:nvSpPr>
          <p:spPr>
            <a:xfrm>
              <a:off x="645074" y="2969500"/>
              <a:ext cx="555681"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1600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47" name="矩形 46">
              <a:extLst>
                <a:ext uri="{FF2B5EF4-FFF2-40B4-BE49-F238E27FC236}">
                  <a16:creationId xmlns:a16="http://schemas.microsoft.com/office/drawing/2014/main" id="{BFC4A0DA-AE90-E346-A497-52EB0D900C00}"/>
                </a:ext>
              </a:extLst>
            </p:cNvPr>
            <p:cNvSpPr/>
            <p:nvPr/>
          </p:nvSpPr>
          <p:spPr>
            <a:xfrm>
              <a:off x="648603" y="2210557"/>
              <a:ext cx="555681"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2000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grpSp>
      <p:sp>
        <p:nvSpPr>
          <p:cNvPr id="49" name="Rectangle 3">
            <a:extLst>
              <a:ext uri="{FF2B5EF4-FFF2-40B4-BE49-F238E27FC236}">
                <a16:creationId xmlns:a16="http://schemas.microsoft.com/office/drawing/2014/main" id="{77F0100F-1D69-8D4A-94BE-DE76457E5781}"/>
              </a:ext>
            </a:extLst>
          </p:cNvPr>
          <p:cNvSpPr>
            <a:spLocks noChangeArrowheads="1"/>
          </p:cNvSpPr>
          <p:nvPr/>
        </p:nvSpPr>
        <p:spPr bwMode="auto">
          <a:xfrm>
            <a:off x="681358" y="4718636"/>
            <a:ext cx="4370613" cy="400099"/>
          </a:xfrm>
          <a:prstGeom prst="rect">
            <a:avLst/>
          </a:prstGeom>
          <a:noFill/>
          <a:ln w="9525">
            <a:noFill/>
            <a:miter lim="800000"/>
            <a:headEnd/>
            <a:tailEnd/>
          </a:ln>
        </p:spPr>
        <p:txBody>
          <a:bodyPr wrap="square" lIns="121908" tIns="60955" rIns="121908" bIns="60955" anchor="t">
            <a:spAutoFit/>
          </a:bodyPr>
          <a:lstStyle/>
          <a:p>
            <a:r>
              <a:rPr lang="en-US" alt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Test</a:t>
            </a:r>
            <a:r>
              <a:rPr lang="zh-TW"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 </a:t>
            </a:r>
            <a:r>
              <a:rPr lang="en-US" alt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Environment:</a:t>
            </a:r>
            <a:r>
              <a:rPr 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
            </a:r>
            <a:br>
              <a:rPr 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br>
            <a:r>
              <a:rPr 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NAS</a:t>
            </a:r>
            <a:r>
              <a:rPr lang="zh-TW"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 </a:t>
            </a:r>
            <a:r>
              <a:rPr lang="en-US"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 </a:t>
            </a:r>
            <a:r>
              <a:rPr 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T</a:t>
            </a:r>
            <a:r>
              <a:rPr lang="en-US" alt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VS-675-8</a:t>
            </a:r>
            <a:r>
              <a:rPr 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G, Q</a:t>
            </a:r>
            <a:r>
              <a:rPr lang="en-US" alt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TS 4.5.1, 8 x Samsung 850  Pro 512GB SSD, RAID 5, </a:t>
            </a:r>
            <a:r>
              <a:rPr lang="en" alt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 LAN-10G2SR-MLX</a:t>
            </a:r>
            <a:endParaRPr lang="en-US" alt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endParaRPr>
          </a:p>
          <a:p>
            <a:r>
              <a:rPr lang="en-US" alt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Client</a:t>
            </a:r>
            <a:r>
              <a:rPr lang="zh-TW"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 </a:t>
            </a:r>
            <a:r>
              <a:rPr lang="en" altLang="zh-TW" sz="60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PC | Windows 10 Pro, Intel Core i7-6700 3.4 GHz, 64GB RAM, LAN-10G2SR-MLX.</a:t>
            </a:r>
          </a:p>
        </p:txBody>
      </p:sp>
      <p:sp>
        <p:nvSpPr>
          <p:cNvPr id="4" name="文字方塊 3">
            <a:extLst>
              <a:ext uri="{FF2B5EF4-FFF2-40B4-BE49-F238E27FC236}">
                <a16:creationId xmlns:a16="http://schemas.microsoft.com/office/drawing/2014/main" id="{9894850A-9C60-514A-AC09-0408B2F25CC2}"/>
              </a:ext>
            </a:extLst>
          </p:cNvPr>
          <p:cNvSpPr txBox="1"/>
          <p:nvPr/>
        </p:nvSpPr>
        <p:spPr>
          <a:xfrm>
            <a:off x="1385308" y="1606904"/>
            <a:ext cx="965329" cy="307777"/>
          </a:xfrm>
          <a:prstGeom prst="rect">
            <a:avLst/>
          </a:prstGeom>
          <a:noFill/>
        </p:spPr>
        <p:txBody>
          <a:bodyPr wrap="none" rtlCol="0">
            <a:spAutoFit/>
          </a:bodyPr>
          <a:lstStyle/>
          <a:p>
            <a:r>
              <a:rPr lang="en-US" altLang="zh-TW" b="1" dirty="0">
                <a:solidFill>
                  <a:schemeClr val="bg1"/>
                </a:solidFill>
                <a:latin typeface="ＭＳ Ｐゴシック" panose="020B0600070205080204" pitchFamily="50" charset="-128"/>
                <a:ea typeface="ＭＳ Ｐゴシック" panose="020B0600070205080204" pitchFamily="50" charset="-128"/>
                <a:cs typeface="+mn-ea"/>
                <a:sym typeface="+mn-lt"/>
              </a:rPr>
              <a:t>1 x 10GbE</a:t>
            </a:r>
            <a:endParaRPr kumimoji="1" lang="zh-TW" altLang="en-US" dirty="0">
              <a:latin typeface="ＭＳ Ｐゴシック" panose="020B0600070205080204" pitchFamily="50" charset="-128"/>
              <a:ea typeface="ＭＳ Ｐゴシック" panose="020B0600070205080204" pitchFamily="50" charset="-128"/>
              <a:cs typeface="+mn-ea"/>
              <a:sym typeface="+mn-lt"/>
            </a:endParaRPr>
          </a:p>
        </p:txBody>
      </p:sp>
      <p:sp>
        <p:nvSpPr>
          <p:cNvPr id="92" name="矩形 91">
            <a:extLst>
              <a:ext uri="{FF2B5EF4-FFF2-40B4-BE49-F238E27FC236}">
                <a16:creationId xmlns:a16="http://schemas.microsoft.com/office/drawing/2014/main" id="{F56FB6EC-E9FA-874A-96B9-145DE59D2351}"/>
              </a:ext>
            </a:extLst>
          </p:cNvPr>
          <p:cNvSpPr/>
          <p:nvPr/>
        </p:nvSpPr>
        <p:spPr>
          <a:xfrm>
            <a:off x="3345375" y="1366192"/>
            <a:ext cx="2094116" cy="2825173"/>
          </a:xfrm>
          <a:prstGeom prst="rect">
            <a:avLst/>
          </a:prstGeom>
          <a:gradFill flip="none" rotWithShape="1">
            <a:gsLst>
              <a:gs pos="0">
                <a:srgbClr val="596056">
                  <a:alpha val="5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cxnSp>
        <p:nvCxnSpPr>
          <p:cNvPr id="93" name="直線接點 92">
            <a:extLst>
              <a:ext uri="{FF2B5EF4-FFF2-40B4-BE49-F238E27FC236}">
                <a16:creationId xmlns:a16="http://schemas.microsoft.com/office/drawing/2014/main" id="{765DCDE1-269E-0B4E-9297-70E78E82EBCC}"/>
              </a:ext>
            </a:extLst>
          </p:cNvPr>
          <p:cNvCxnSpPr>
            <a:cxnSpLocks/>
          </p:cNvCxnSpPr>
          <p:nvPr/>
        </p:nvCxnSpPr>
        <p:spPr>
          <a:xfrm>
            <a:off x="3348201" y="2187750"/>
            <a:ext cx="3785490"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94" name="文字方塊 93">
            <a:extLst>
              <a:ext uri="{FF2B5EF4-FFF2-40B4-BE49-F238E27FC236}">
                <a16:creationId xmlns:a16="http://schemas.microsoft.com/office/drawing/2014/main" id="{8F8D21B2-6CD0-7047-818B-98B8A2AC548F}"/>
              </a:ext>
            </a:extLst>
          </p:cNvPr>
          <p:cNvSpPr txBox="1"/>
          <p:nvPr/>
        </p:nvSpPr>
        <p:spPr>
          <a:xfrm rot="16200000">
            <a:off x="2604747" y="4240605"/>
            <a:ext cx="883890" cy="230832"/>
          </a:xfrm>
          <a:prstGeom prst="rect">
            <a:avLst/>
          </a:prstGeom>
          <a:noFill/>
        </p:spPr>
        <p:txBody>
          <a:bodyPr wrap="square" rtlCol="0">
            <a:spAutoFit/>
          </a:bodyPr>
          <a:lstStyle/>
          <a:p>
            <a:r>
              <a:rPr lang="en-US" altLang="zh-TW" sz="90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(MB/s)</a:t>
            </a:r>
            <a:endParaRPr lang="zh-TW" altLang="en-US" sz="90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grpSp>
        <p:nvGrpSpPr>
          <p:cNvPr id="95" name="群組 94">
            <a:extLst>
              <a:ext uri="{FF2B5EF4-FFF2-40B4-BE49-F238E27FC236}">
                <a16:creationId xmlns:a16="http://schemas.microsoft.com/office/drawing/2014/main" id="{7628C93E-D423-5843-9E24-170331A5AC42}"/>
              </a:ext>
            </a:extLst>
          </p:cNvPr>
          <p:cNvGrpSpPr/>
          <p:nvPr/>
        </p:nvGrpSpPr>
        <p:grpSpPr>
          <a:xfrm>
            <a:off x="3345374" y="2620832"/>
            <a:ext cx="3785490" cy="1288283"/>
            <a:chOff x="3932869" y="2405147"/>
            <a:chExt cx="4704739" cy="1386329"/>
          </a:xfrm>
        </p:grpSpPr>
        <p:cxnSp>
          <p:nvCxnSpPr>
            <p:cNvPr id="96" name="直線接點 95">
              <a:extLst>
                <a:ext uri="{FF2B5EF4-FFF2-40B4-BE49-F238E27FC236}">
                  <a16:creationId xmlns:a16="http://schemas.microsoft.com/office/drawing/2014/main" id="{61A1F95A-521F-7549-8DBA-11B449FEF5B8}"/>
                </a:ext>
              </a:extLst>
            </p:cNvPr>
            <p:cNvCxnSpPr>
              <a:cxnSpLocks/>
            </p:cNvCxnSpPr>
            <p:nvPr/>
          </p:nvCxnSpPr>
          <p:spPr>
            <a:xfrm>
              <a:off x="3932869" y="2405147"/>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97" name="直線接點 96">
              <a:extLst>
                <a:ext uri="{FF2B5EF4-FFF2-40B4-BE49-F238E27FC236}">
                  <a16:creationId xmlns:a16="http://schemas.microsoft.com/office/drawing/2014/main" id="{CBBD0CE6-D1FC-304E-B969-01E43118BA88}"/>
                </a:ext>
              </a:extLst>
            </p:cNvPr>
            <p:cNvCxnSpPr>
              <a:cxnSpLocks/>
            </p:cNvCxnSpPr>
            <p:nvPr/>
          </p:nvCxnSpPr>
          <p:spPr>
            <a:xfrm>
              <a:off x="3932869" y="3791476"/>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3ABB772E-90FF-494B-8A42-E05C8462D4C1}"/>
                </a:ext>
              </a:extLst>
            </p:cNvPr>
            <p:cNvCxnSpPr>
              <a:cxnSpLocks/>
            </p:cNvCxnSpPr>
            <p:nvPr/>
          </p:nvCxnSpPr>
          <p:spPr>
            <a:xfrm>
              <a:off x="3932869" y="3309293"/>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B8DF6421-0C38-B749-BDDF-95F250D1F86B}"/>
                </a:ext>
              </a:extLst>
            </p:cNvPr>
            <p:cNvCxnSpPr>
              <a:cxnSpLocks/>
            </p:cNvCxnSpPr>
            <p:nvPr/>
          </p:nvCxnSpPr>
          <p:spPr>
            <a:xfrm>
              <a:off x="3932869" y="2826268"/>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sp>
        <p:nvSpPr>
          <p:cNvPr id="100" name="TextBox 6">
            <a:extLst>
              <a:ext uri="{FF2B5EF4-FFF2-40B4-BE49-F238E27FC236}">
                <a16:creationId xmlns:a16="http://schemas.microsoft.com/office/drawing/2014/main" id="{322F0BF3-D392-7047-8880-B85C710ACC44}"/>
              </a:ext>
            </a:extLst>
          </p:cNvPr>
          <p:cNvSpPr txBox="1"/>
          <p:nvPr/>
        </p:nvSpPr>
        <p:spPr>
          <a:xfrm>
            <a:off x="4219238" y="4177745"/>
            <a:ext cx="1209729" cy="353933"/>
          </a:xfrm>
          <a:prstGeom prst="rect">
            <a:avLst/>
          </a:prstGeom>
          <a:noFill/>
        </p:spPr>
        <p:txBody>
          <a:bodyPr wrap="square" lIns="121908" tIns="60955" rIns="121908" bIns="60955" anchor="t">
            <a:spAutoFit/>
          </a:bodyPr>
          <a:lstStyle/>
          <a:p>
            <a:pPr algn="ctr">
              <a:defRPr/>
            </a:pPr>
            <a:r>
              <a:rPr lang="en-US" altLang="zh-CN" sz="150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Write</a:t>
            </a:r>
            <a:endParaRPr lang="en-US" sz="150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101" name="TextBox 6">
            <a:extLst>
              <a:ext uri="{FF2B5EF4-FFF2-40B4-BE49-F238E27FC236}">
                <a16:creationId xmlns:a16="http://schemas.microsoft.com/office/drawing/2014/main" id="{D6F75858-B53B-DB45-84C9-66B2629FF2C2}"/>
              </a:ext>
            </a:extLst>
          </p:cNvPr>
          <p:cNvSpPr txBox="1"/>
          <p:nvPr/>
        </p:nvSpPr>
        <p:spPr>
          <a:xfrm>
            <a:off x="3346535" y="4177746"/>
            <a:ext cx="1209729" cy="353933"/>
          </a:xfrm>
          <a:prstGeom prst="rect">
            <a:avLst/>
          </a:prstGeom>
          <a:noFill/>
        </p:spPr>
        <p:txBody>
          <a:bodyPr wrap="square" lIns="121908" tIns="60955" rIns="121908" bIns="60955" anchor="t">
            <a:spAutoFit/>
          </a:bodyPr>
          <a:lstStyle/>
          <a:p>
            <a:pPr algn="ctr">
              <a:defRPr/>
            </a:pPr>
            <a:r>
              <a:rPr lang="en-US" altLang="zh-CN" sz="150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Read</a:t>
            </a:r>
            <a:endParaRPr lang="en-US" altLang="zh-TW" sz="150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102" name="TextBox 6">
            <a:extLst>
              <a:ext uri="{FF2B5EF4-FFF2-40B4-BE49-F238E27FC236}">
                <a16:creationId xmlns:a16="http://schemas.microsoft.com/office/drawing/2014/main" id="{8BE041BC-9774-3549-B928-08AF150E07F4}"/>
              </a:ext>
            </a:extLst>
          </p:cNvPr>
          <p:cNvSpPr txBox="1"/>
          <p:nvPr/>
        </p:nvSpPr>
        <p:spPr>
          <a:xfrm>
            <a:off x="3026333" y="1382817"/>
            <a:ext cx="2797517" cy="307766"/>
          </a:xfrm>
          <a:prstGeom prst="rect">
            <a:avLst/>
          </a:prstGeom>
          <a:noFill/>
        </p:spPr>
        <p:txBody>
          <a:bodyPr wrap="square" lIns="121908" tIns="60955" rIns="121908" bIns="60955" anchor="t">
            <a:spAutoFit/>
          </a:bodyPr>
          <a:lstStyle/>
          <a:p>
            <a:pPr algn="ctr">
              <a:defRPr/>
            </a:pPr>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SMB file transfer</a:t>
            </a:r>
            <a:endParaRPr lang="en-US" sz="12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03" name="Shape 80">
            <a:extLst>
              <a:ext uri="{FF2B5EF4-FFF2-40B4-BE49-F238E27FC236}">
                <a16:creationId xmlns:a16="http://schemas.microsoft.com/office/drawing/2014/main" id="{630838C5-A7C1-E342-9262-D17CB19114E8}"/>
              </a:ext>
            </a:extLst>
          </p:cNvPr>
          <p:cNvSpPr/>
          <p:nvPr/>
        </p:nvSpPr>
        <p:spPr>
          <a:xfrm>
            <a:off x="4513127" y="2052918"/>
            <a:ext cx="645320" cy="2126241"/>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04" name="Shape 79">
            <a:extLst>
              <a:ext uri="{FF2B5EF4-FFF2-40B4-BE49-F238E27FC236}">
                <a16:creationId xmlns:a16="http://schemas.microsoft.com/office/drawing/2014/main" id="{413AD6E1-ECCA-3F49-9272-D70CE9FE3794}"/>
              </a:ext>
            </a:extLst>
          </p:cNvPr>
          <p:cNvSpPr/>
          <p:nvPr/>
        </p:nvSpPr>
        <p:spPr>
          <a:xfrm>
            <a:off x="3632927" y="3083860"/>
            <a:ext cx="668275" cy="1095300"/>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05" name="TextBox 20">
            <a:extLst>
              <a:ext uri="{FF2B5EF4-FFF2-40B4-BE49-F238E27FC236}">
                <a16:creationId xmlns:a16="http://schemas.microsoft.com/office/drawing/2014/main" id="{0C2F3155-121B-924F-830F-1FE6571F0D2F}"/>
              </a:ext>
            </a:extLst>
          </p:cNvPr>
          <p:cNvSpPr txBox="1"/>
          <p:nvPr/>
        </p:nvSpPr>
        <p:spPr>
          <a:xfrm>
            <a:off x="3624827" y="3104880"/>
            <a:ext cx="644993" cy="29238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sz="1300" b="1" dirty="0">
                <a:latin typeface="ＭＳ Ｐゴシック" panose="020B0600070205080204" pitchFamily="50" charset="-128"/>
                <a:ea typeface="ＭＳ Ｐゴシック" panose="020B0600070205080204" pitchFamily="50" charset="-128"/>
                <a:cs typeface="+mn-ea"/>
                <a:sym typeface="+mn-lt"/>
              </a:rPr>
              <a:t>1118</a:t>
            </a:r>
          </a:p>
        </p:txBody>
      </p:sp>
      <p:sp>
        <p:nvSpPr>
          <p:cNvPr id="106" name="TextBox 20">
            <a:extLst>
              <a:ext uri="{FF2B5EF4-FFF2-40B4-BE49-F238E27FC236}">
                <a16:creationId xmlns:a16="http://schemas.microsoft.com/office/drawing/2014/main" id="{4BA33DFD-2154-004A-B7E2-99E894A7B17A}"/>
              </a:ext>
            </a:extLst>
          </p:cNvPr>
          <p:cNvSpPr txBox="1"/>
          <p:nvPr/>
        </p:nvSpPr>
        <p:spPr>
          <a:xfrm>
            <a:off x="4513149" y="2064817"/>
            <a:ext cx="639833" cy="29238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altLang="zh-TW" sz="1300" b="1" dirty="0">
                <a:solidFill>
                  <a:schemeClr val="bg1"/>
                </a:solidFill>
                <a:latin typeface="ＭＳ Ｐゴシック" panose="020B0600070205080204" pitchFamily="50" charset="-128"/>
                <a:ea typeface="ＭＳ Ｐゴシック" panose="020B0600070205080204" pitchFamily="50" charset="-128"/>
                <a:cs typeface="+mn-ea"/>
                <a:sym typeface="+mn-lt"/>
              </a:rPr>
              <a:t>2216</a:t>
            </a:r>
            <a:endParaRPr lang="en-US" sz="1300"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nvGrpSpPr>
          <p:cNvPr id="107" name="群組 106">
            <a:extLst>
              <a:ext uri="{FF2B5EF4-FFF2-40B4-BE49-F238E27FC236}">
                <a16:creationId xmlns:a16="http://schemas.microsoft.com/office/drawing/2014/main" id="{346A053D-45E8-BF43-BD4E-34F79FED0E63}"/>
              </a:ext>
            </a:extLst>
          </p:cNvPr>
          <p:cNvGrpSpPr/>
          <p:nvPr/>
        </p:nvGrpSpPr>
        <p:grpSpPr>
          <a:xfrm>
            <a:off x="2868391" y="2076011"/>
            <a:ext cx="462631" cy="2255842"/>
            <a:chOff x="718032" y="2210557"/>
            <a:chExt cx="582745" cy="3977667"/>
          </a:xfrm>
        </p:grpSpPr>
        <p:sp>
          <p:nvSpPr>
            <p:cNvPr id="108" name="矩形 107">
              <a:extLst>
                <a:ext uri="{FF2B5EF4-FFF2-40B4-BE49-F238E27FC236}">
                  <a16:creationId xmlns:a16="http://schemas.microsoft.com/office/drawing/2014/main" id="{24DA3D19-14BA-8A43-9BE9-B64754C8E451}"/>
                </a:ext>
              </a:extLst>
            </p:cNvPr>
            <p:cNvSpPr/>
            <p:nvPr/>
          </p:nvSpPr>
          <p:spPr>
            <a:xfrm>
              <a:off x="955701" y="5754069"/>
              <a:ext cx="325494"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109" name="矩形 108">
              <a:extLst>
                <a:ext uri="{FF2B5EF4-FFF2-40B4-BE49-F238E27FC236}">
                  <a16:creationId xmlns:a16="http://schemas.microsoft.com/office/drawing/2014/main" id="{4CC9E4FA-86D0-7E43-9B10-29F4D8EB9F6A}"/>
                </a:ext>
              </a:extLst>
            </p:cNvPr>
            <p:cNvSpPr/>
            <p:nvPr/>
          </p:nvSpPr>
          <p:spPr>
            <a:xfrm>
              <a:off x="825862" y="5278673"/>
              <a:ext cx="474915"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400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110" name="矩形 109">
              <a:extLst>
                <a:ext uri="{FF2B5EF4-FFF2-40B4-BE49-F238E27FC236}">
                  <a16:creationId xmlns:a16="http://schemas.microsoft.com/office/drawing/2014/main" id="{74E7BEEE-6449-6A47-ACB2-C2D99406B2A5}"/>
                </a:ext>
              </a:extLst>
            </p:cNvPr>
            <p:cNvSpPr/>
            <p:nvPr/>
          </p:nvSpPr>
          <p:spPr>
            <a:xfrm>
              <a:off x="810972" y="4486018"/>
              <a:ext cx="474915"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800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111" name="矩形 110">
              <a:extLst>
                <a:ext uri="{FF2B5EF4-FFF2-40B4-BE49-F238E27FC236}">
                  <a16:creationId xmlns:a16="http://schemas.microsoft.com/office/drawing/2014/main" id="{60AE908D-9BED-BA4D-B611-EF217B7FD28F}"/>
                </a:ext>
              </a:extLst>
            </p:cNvPr>
            <p:cNvSpPr/>
            <p:nvPr/>
          </p:nvSpPr>
          <p:spPr>
            <a:xfrm>
              <a:off x="724729" y="3691839"/>
              <a:ext cx="555683"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1200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112" name="矩形 111">
              <a:extLst>
                <a:ext uri="{FF2B5EF4-FFF2-40B4-BE49-F238E27FC236}">
                  <a16:creationId xmlns:a16="http://schemas.microsoft.com/office/drawing/2014/main" id="{D2F0E43B-51EE-9347-BE16-642D55034EB5}"/>
                </a:ext>
              </a:extLst>
            </p:cNvPr>
            <p:cNvSpPr/>
            <p:nvPr/>
          </p:nvSpPr>
          <p:spPr>
            <a:xfrm>
              <a:off x="724729" y="2969500"/>
              <a:ext cx="555682"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1600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113" name="矩形 112">
              <a:extLst>
                <a:ext uri="{FF2B5EF4-FFF2-40B4-BE49-F238E27FC236}">
                  <a16:creationId xmlns:a16="http://schemas.microsoft.com/office/drawing/2014/main" id="{C85750E5-CBFA-0242-8DD2-FD9617B85C21}"/>
                </a:ext>
              </a:extLst>
            </p:cNvPr>
            <p:cNvSpPr/>
            <p:nvPr/>
          </p:nvSpPr>
          <p:spPr>
            <a:xfrm>
              <a:off x="718032" y="2210557"/>
              <a:ext cx="555682" cy="434155"/>
            </a:xfrm>
            <a:prstGeom prst="rect">
              <a:avLst/>
            </a:prstGeom>
          </p:spPr>
          <p:txBody>
            <a:bodyPr wrap="none">
              <a:spAutoFit/>
            </a:bodyPr>
            <a:lstStyle/>
            <a:p>
              <a:r>
                <a:rPr lang="en-US" altLang="zh-TW"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rPr>
                <a:t>2000</a:t>
              </a:r>
              <a:endParaRPr lang="zh-TW" altLang="en-US" sz="10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mn-ea"/>
                <a:sym typeface="+mn-lt"/>
              </a:endParaRPr>
            </a:p>
          </p:txBody>
        </p:sp>
      </p:grpSp>
      <p:sp>
        <p:nvSpPr>
          <p:cNvPr id="114" name="文字方塊 113">
            <a:extLst>
              <a:ext uri="{FF2B5EF4-FFF2-40B4-BE49-F238E27FC236}">
                <a16:creationId xmlns:a16="http://schemas.microsoft.com/office/drawing/2014/main" id="{A5F1026C-542E-3848-90B3-211C0ADDB218}"/>
              </a:ext>
            </a:extLst>
          </p:cNvPr>
          <p:cNvSpPr txBox="1"/>
          <p:nvPr/>
        </p:nvSpPr>
        <p:spPr>
          <a:xfrm>
            <a:off x="3937088" y="1606904"/>
            <a:ext cx="965329" cy="307777"/>
          </a:xfrm>
          <a:prstGeom prst="rect">
            <a:avLst/>
          </a:prstGeom>
          <a:noFill/>
        </p:spPr>
        <p:txBody>
          <a:bodyPr wrap="none" rtlCol="0">
            <a:spAutoFit/>
          </a:bodyPr>
          <a:lstStyle/>
          <a:p>
            <a:r>
              <a:rPr lang="en-US" altLang="zh-TW" b="1" dirty="0">
                <a:solidFill>
                  <a:schemeClr val="bg1"/>
                </a:solidFill>
                <a:latin typeface="ＭＳ Ｐゴシック" panose="020B0600070205080204" pitchFamily="50" charset="-128"/>
                <a:ea typeface="ＭＳ Ｐゴシック" panose="020B0600070205080204" pitchFamily="50" charset="-128"/>
                <a:cs typeface="+mn-ea"/>
                <a:sym typeface="+mn-lt"/>
              </a:rPr>
              <a:t>2 x 10GbE</a:t>
            </a:r>
            <a:endParaRPr kumimoji="1" lang="zh-TW" altLang="en-US" dirty="0">
              <a:latin typeface="ＭＳ Ｐゴシック" panose="020B0600070205080204" pitchFamily="50" charset="-128"/>
              <a:ea typeface="ＭＳ Ｐゴシック" panose="020B0600070205080204" pitchFamily="50" charset="-128"/>
              <a:cs typeface="+mn-ea"/>
              <a:sym typeface="+mn-lt"/>
            </a:endParaRPr>
          </a:p>
        </p:txBody>
      </p:sp>
      <p:pic>
        <p:nvPicPr>
          <p:cNvPr id="57" name="圖片 56">
            <a:extLst>
              <a:ext uri="{FF2B5EF4-FFF2-40B4-BE49-F238E27FC236}">
                <a16:creationId xmlns:a16="http://schemas.microsoft.com/office/drawing/2014/main" id="{2D1C6322-0D75-4DF9-BAB6-33077E82F459}"/>
              </a:ext>
            </a:extLst>
          </p:cNvPr>
          <p:cNvPicPr>
            <a:picLocks noChangeAspect="1"/>
          </p:cNvPicPr>
          <p:nvPr/>
        </p:nvPicPr>
        <p:blipFill rotWithShape="1">
          <a:blip r:embed="rId3"/>
          <a:srcRect l="1" r="21124"/>
          <a:stretch/>
        </p:blipFill>
        <p:spPr>
          <a:xfrm>
            <a:off x="5085969" y="1942997"/>
            <a:ext cx="4218897" cy="3343010"/>
          </a:xfrm>
          <a:prstGeom prst="rect">
            <a:avLst/>
          </a:prstGeom>
        </p:spPr>
      </p:pic>
      <p:sp>
        <p:nvSpPr>
          <p:cNvPr id="5" name="矩形 4">
            <a:extLst>
              <a:ext uri="{FF2B5EF4-FFF2-40B4-BE49-F238E27FC236}">
                <a16:creationId xmlns:a16="http://schemas.microsoft.com/office/drawing/2014/main" id="{D85567D0-BF4E-0C4C-8607-CAD7F3F3D3D8}"/>
              </a:ext>
            </a:extLst>
          </p:cNvPr>
          <p:cNvSpPr/>
          <p:nvPr/>
        </p:nvSpPr>
        <p:spPr>
          <a:xfrm rot="16200000">
            <a:off x="6655379" y="1659144"/>
            <a:ext cx="584367" cy="2058892"/>
          </a:xfrm>
          <a:prstGeom prst="rect">
            <a:avLst/>
          </a:prstGeom>
          <a:noFill/>
          <a:ln w="25400" cap="flat" cmpd="sng">
            <a:solidFill>
              <a:srgbClr val="21C9F7"/>
            </a:solidFill>
            <a:prstDash val="solid"/>
            <a:round/>
            <a:headEnd type="none" w="med" len="med"/>
            <a:tailEnd type="oval" w="lg" len="lg"/>
          </a:ln>
          <a:effectLst/>
        </p:spPr>
        <p:txBody>
          <a:bodyPr rtlCol="0" anchor="ctr"/>
          <a:lstStyle/>
          <a:p>
            <a:pPr algn="ctr"/>
            <a:endParaRPr lang="zh-TW" altLang="en-US">
              <a:solidFill>
                <a:srgbClr val="916409"/>
              </a:solidFill>
              <a:latin typeface="ＭＳ Ｐゴシック" panose="020B0600070205080204" pitchFamily="50" charset="-128"/>
              <a:ea typeface="ＭＳ Ｐゴシック" panose="020B0600070205080204" pitchFamily="50" charset="-128"/>
              <a:cs typeface="+mn-ea"/>
              <a:sym typeface="+mn-lt"/>
            </a:endParaRPr>
          </a:p>
        </p:txBody>
      </p:sp>
      <p:sp>
        <p:nvSpPr>
          <p:cNvPr id="2" name="Google Shape;2763;p30">
            <a:extLst>
              <a:ext uri="{FF2B5EF4-FFF2-40B4-BE49-F238E27FC236}">
                <a16:creationId xmlns:a16="http://schemas.microsoft.com/office/drawing/2014/main" id="{E6E595B0-BD34-409E-AF91-C8C5D9E4C863}"/>
              </a:ext>
            </a:extLst>
          </p:cNvPr>
          <p:cNvSpPr/>
          <p:nvPr/>
        </p:nvSpPr>
        <p:spPr>
          <a:xfrm rot="10800000">
            <a:off x="6668879" y="1978658"/>
            <a:ext cx="546297" cy="394454"/>
          </a:xfrm>
          <a:prstGeom prst="downArrow">
            <a:avLst>
              <a:gd name="adj1" fmla="val 50000"/>
              <a:gd name="adj2" fmla="val 50000"/>
            </a:avLst>
          </a:prstGeom>
          <a:gradFill>
            <a:gsLst>
              <a:gs pos="94022">
                <a:srgbClr val="008EC0"/>
              </a:gs>
              <a:gs pos="0">
                <a:srgbClr val="21C9F7">
                  <a:alpha val="0"/>
                </a:srgbClr>
              </a:gs>
              <a:gs pos="61000">
                <a:srgbClr val="21C9F7"/>
              </a:gs>
              <a:gs pos="35000">
                <a:srgbClr val="21C9F7"/>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486906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D1CCAD-7633-48E8-A7A9-A89E305A18DD}"/>
              </a:ext>
            </a:extLst>
          </p:cNvPr>
          <p:cNvSpPr>
            <a:spLocks noGrp="1"/>
          </p:cNvSpPr>
          <p:nvPr>
            <p:ph type="title"/>
          </p:nvPr>
        </p:nvSpPr>
        <p:spPr>
          <a:xfrm>
            <a:off x="0" y="222450"/>
            <a:ext cx="9143999" cy="816119"/>
          </a:xfrm>
        </p:spPr>
        <p:txBody>
          <a:bodyPr>
            <a:normAutofit/>
          </a:bodyPr>
          <a:lstStyle/>
          <a:p>
            <a:r>
              <a:rPr lang="ja-JP" altLang="en-US" sz="3200" b="0" dirty="0">
                <a:latin typeface="ＭＳ Ｐゴシック" panose="020B0600070205080204" pitchFamily="50" charset="-128"/>
                <a:ea typeface="ＭＳ Ｐゴシック" panose="020B0600070205080204" pitchFamily="50" charset="-128"/>
                <a:cs typeface="+mn-ea"/>
                <a:sym typeface="+mn-lt"/>
              </a:rPr>
              <a:t>ネットワークアクセサリ</a:t>
            </a:r>
            <a:r>
              <a:rPr lang="en-US" altLang="ja-JP" sz="3200" b="0" dirty="0">
                <a:latin typeface="ＭＳ Ｐゴシック" panose="020B0600070205080204" pitchFamily="50" charset="-128"/>
                <a:ea typeface="ＭＳ Ｐゴシック" panose="020B0600070205080204" pitchFamily="50" charset="-128"/>
                <a:cs typeface="+mn-ea"/>
                <a:sym typeface="+mn-lt"/>
              </a:rPr>
              <a:t>-NIC</a:t>
            </a:r>
          </a:p>
        </p:txBody>
      </p:sp>
      <p:sp>
        <p:nvSpPr>
          <p:cNvPr id="5" name="Shape 528">
            <a:extLst>
              <a:ext uri="{FF2B5EF4-FFF2-40B4-BE49-F238E27FC236}">
                <a16:creationId xmlns:a16="http://schemas.microsoft.com/office/drawing/2014/main" id="{24B77BE9-F0CE-48C8-A5E7-F237C20D82CF}"/>
              </a:ext>
            </a:extLst>
          </p:cNvPr>
          <p:cNvSpPr/>
          <p:nvPr/>
        </p:nvSpPr>
        <p:spPr>
          <a:xfrm flipH="1">
            <a:off x="636164" y="1265751"/>
            <a:ext cx="4680061" cy="3708056"/>
          </a:xfrm>
          <a:prstGeom prst="snip2DiagRect">
            <a:avLst>
              <a:gd name="adj1" fmla="val 0"/>
              <a:gd name="adj2" fmla="val 14918"/>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2196203" y="2907678"/>
            <a:ext cx="1526321" cy="261610"/>
          </a:xfrm>
          <a:prstGeom prst="rect">
            <a:avLst/>
          </a:prstGeom>
          <a:noFill/>
        </p:spPr>
        <p:txBody>
          <a:bodyPr wrap="square" lIns="91440" tIns="45720" rIns="91440" bIns="45720" rtlCol="0" anchor="t">
            <a:spAutoFit/>
          </a:bodyPr>
          <a:lstStyle/>
          <a:p>
            <a:pPr algn="ctr"/>
            <a:r>
              <a:rPr lang="en-US" altLang="zh-TW" sz="1100" b="1">
                <a:solidFill>
                  <a:srgbClr val="323231"/>
                </a:solidFill>
                <a:latin typeface="ＭＳ Ｐゴシック" panose="020B0600070205080204" pitchFamily="50" charset="-128"/>
                <a:ea typeface="ＭＳ Ｐゴシック" panose="020B0600070205080204" pitchFamily="50" charset="-128"/>
                <a:cs typeface="+mn-ea"/>
                <a:sym typeface="+mn-lt"/>
              </a:rPr>
              <a:t>QXG-10G1T</a:t>
            </a:r>
            <a:endParaRPr lang="zh-TW" altLang="en-US" sz="110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2267491" y="4524953"/>
            <a:ext cx="1602965" cy="292376"/>
          </a:xfrm>
          <a:prstGeom prst="rect">
            <a:avLst/>
          </a:prstGeom>
          <a:noFill/>
        </p:spPr>
        <p:txBody>
          <a:bodyPr wrap="square" lIns="121908" tIns="60954" rIns="121908" bIns="60954" rtlCol="0" anchor="t">
            <a:spAutoFit/>
          </a:bodyPr>
          <a:lstStyle/>
          <a:p>
            <a:pPr algn="ctr"/>
            <a:r>
              <a:rPr lang="en-US" sz="1100" b="1">
                <a:solidFill>
                  <a:srgbClr val="323231"/>
                </a:solidFill>
                <a:latin typeface="ＭＳ Ｐゴシック" panose="020B0600070205080204" pitchFamily="50" charset="-128"/>
                <a:ea typeface="ＭＳ Ｐゴシック" panose="020B0600070205080204" pitchFamily="50" charset="-128"/>
                <a:cs typeface="+mn-ea"/>
                <a:sym typeface="+mn-lt"/>
              </a:rPr>
              <a:t>LAN-10G2T-X550</a:t>
            </a:r>
            <a:endParaRPr lang="zh-TW" altLang="en-US" sz="120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pic>
        <p:nvPicPr>
          <p:cNvPr id="18" name="圖片 46" descr="LAN-10G2T_x550+bracket.png">
            <a:extLst>
              <a:ext uri="{FF2B5EF4-FFF2-40B4-BE49-F238E27FC236}">
                <a16:creationId xmlns:a16="http://schemas.microsoft.com/office/drawing/2014/main" id="{EEFF19AC-CD04-4AF2-B955-4342331D422B}"/>
              </a:ext>
            </a:extLst>
          </p:cNvPr>
          <p:cNvPicPr>
            <a:picLocks noChangeAspect="1"/>
          </p:cNvPicPr>
          <p:nvPr/>
        </p:nvPicPr>
        <p:blipFill>
          <a:blip r:embed="rId2" cstate="print"/>
          <a:stretch>
            <a:fillRect/>
          </a:stretch>
        </p:blipFill>
        <p:spPr>
          <a:xfrm>
            <a:off x="2453227" y="3899366"/>
            <a:ext cx="1146005" cy="649538"/>
          </a:xfrm>
          <a:prstGeom prst="rect">
            <a:avLst/>
          </a:prstGeom>
        </p:spPr>
      </p:pic>
      <p:sp>
        <p:nvSpPr>
          <p:cNvPr id="20" name="TextBox 29">
            <a:extLst>
              <a:ext uri="{FF2B5EF4-FFF2-40B4-BE49-F238E27FC236}">
                <a16:creationId xmlns:a16="http://schemas.microsoft.com/office/drawing/2014/main" id="{95818D34-4C3B-4C0B-B2E9-7DEE405794E2}"/>
              </a:ext>
            </a:extLst>
          </p:cNvPr>
          <p:cNvSpPr txBox="1"/>
          <p:nvPr/>
        </p:nvSpPr>
        <p:spPr>
          <a:xfrm>
            <a:off x="772318" y="4524953"/>
            <a:ext cx="1390741" cy="292376"/>
          </a:xfrm>
          <a:prstGeom prst="rect">
            <a:avLst/>
          </a:prstGeom>
          <a:noFill/>
        </p:spPr>
        <p:txBody>
          <a:bodyPr wrap="none" lIns="121908" tIns="60954" rIns="121908" bIns="60954" rtlCol="0" anchor="t">
            <a:spAutoFit/>
          </a:bodyPr>
          <a:lstStyle/>
          <a:p>
            <a:r>
              <a:rPr lang="en-US" sz="1100" b="1">
                <a:solidFill>
                  <a:srgbClr val="323231"/>
                </a:solidFill>
                <a:latin typeface="ＭＳ Ｐゴシック" panose="020B0600070205080204" pitchFamily="50" charset="-128"/>
                <a:ea typeface="ＭＳ Ｐゴシック" panose="020B0600070205080204" pitchFamily="50" charset="-128"/>
                <a:cs typeface="+mn-ea"/>
                <a:sym typeface="+mn-lt"/>
              </a:rPr>
              <a:t>QXG-10G2SF-CX4</a:t>
            </a:r>
          </a:p>
        </p:txBody>
      </p:sp>
      <p:sp>
        <p:nvSpPr>
          <p:cNvPr id="43" name="TextBox 29">
            <a:extLst>
              <a:ext uri="{FF2B5EF4-FFF2-40B4-BE49-F238E27FC236}">
                <a16:creationId xmlns:a16="http://schemas.microsoft.com/office/drawing/2014/main" id="{39FAA6E8-04E2-EA43-9204-1D1561C7C742}"/>
              </a:ext>
            </a:extLst>
          </p:cNvPr>
          <p:cNvSpPr txBox="1"/>
          <p:nvPr/>
        </p:nvSpPr>
        <p:spPr>
          <a:xfrm>
            <a:off x="6658814" y="1956621"/>
            <a:ext cx="134265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a:solidFill>
                  <a:srgbClr val="323231"/>
                </a:solidFill>
                <a:latin typeface="ＭＳ Ｐゴシック" panose="020B0600070205080204" pitchFamily="50" charset="-128"/>
                <a:ea typeface="ＭＳ Ｐゴシック" panose="020B0600070205080204" pitchFamily="50" charset="-128"/>
                <a:cs typeface="+mn-ea"/>
                <a:sym typeface="+mn-lt"/>
              </a:rPr>
              <a:t>QXG-5G1T-111C</a:t>
            </a:r>
          </a:p>
        </p:txBody>
      </p:sp>
      <p:sp>
        <p:nvSpPr>
          <p:cNvPr id="45" name="TextBox 29">
            <a:extLst>
              <a:ext uri="{FF2B5EF4-FFF2-40B4-BE49-F238E27FC236}">
                <a16:creationId xmlns:a16="http://schemas.microsoft.com/office/drawing/2014/main" id="{C310ADD9-A473-6D44-A3A2-DE91256A9E26}"/>
              </a:ext>
            </a:extLst>
          </p:cNvPr>
          <p:cNvSpPr txBox="1"/>
          <p:nvPr/>
        </p:nvSpPr>
        <p:spPr>
          <a:xfrm>
            <a:off x="6655127" y="2190619"/>
            <a:ext cx="134265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solidFill>
                  <a:srgbClr val="323231"/>
                </a:solidFill>
                <a:latin typeface="ＭＳ Ｐゴシック" panose="020B0600070205080204" pitchFamily="50" charset="-128"/>
                <a:ea typeface="ＭＳ Ｐゴシック" panose="020B0600070205080204" pitchFamily="50" charset="-128"/>
                <a:cs typeface="+mn-ea"/>
                <a:sym typeface="+mn-lt"/>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6658144" y="2424617"/>
            <a:ext cx="134265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solidFill>
                  <a:srgbClr val="323231"/>
                </a:solidFill>
                <a:latin typeface="ＭＳ Ｐゴシック" panose="020B0600070205080204" pitchFamily="50" charset="-128"/>
                <a:ea typeface="ＭＳ Ｐゴシック" panose="020B0600070205080204" pitchFamily="50" charset="-128"/>
                <a:cs typeface="+mn-ea"/>
                <a:sym typeface="+mn-lt"/>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533278" y="2009751"/>
            <a:ext cx="1266227" cy="831901"/>
          </a:xfrm>
          <a:prstGeom prst="rect">
            <a:avLst/>
          </a:prstGeom>
        </p:spPr>
      </p:pic>
      <p:sp>
        <p:nvSpPr>
          <p:cNvPr id="56" name="文字方塊 55">
            <a:extLst>
              <a:ext uri="{FF2B5EF4-FFF2-40B4-BE49-F238E27FC236}">
                <a16:creationId xmlns:a16="http://schemas.microsoft.com/office/drawing/2014/main" id="{39388A57-6DB5-774C-8EEE-0EA6361EE25A}"/>
              </a:ext>
            </a:extLst>
          </p:cNvPr>
          <p:cNvSpPr txBox="1"/>
          <p:nvPr/>
        </p:nvSpPr>
        <p:spPr>
          <a:xfrm>
            <a:off x="5701352" y="1700786"/>
            <a:ext cx="923651" cy="246221"/>
          </a:xfrm>
          <a:prstGeom prst="roundRect">
            <a:avLst>
              <a:gd name="adj" fmla="val 0"/>
            </a:avLst>
          </a:prstGeom>
          <a:gradFill>
            <a:gsLst>
              <a:gs pos="100000">
                <a:srgbClr val="00469C"/>
              </a:gs>
              <a:gs pos="0">
                <a:srgbClr val="008EC0"/>
              </a:gs>
            </a:gsLst>
            <a:lin ang="0" scaled="0"/>
          </a:gradFill>
        </p:spPr>
        <p:txBody>
          <a:bodyPr wrap="non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b="1">
                <a:solidFill>
                  <a:schemeClr val="bg1"/>
                </a:solidFill>
                <a:latin typeface="ＭＳ Ｐゴシック" panose="020B0600070205080204" pitchFamily="50" charset="-128"/>
                <a:ea typeface="ＭＳ Ｐゴシック" panose="020B0600070205080204" pitchFamily="50" charset="-128"/>
                <a:cs typeface="+mn-ea"/>
                <a:sym typeface="+mn-lt"/>
              </a:rPr>
              <a:t>1/2/4 x RJ45</a:t>
            </a:r>
            <a:endParaRPr lang="zh-TW" altLang="en-US"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61" name="TextBox 45">
            <a:extLst>
              <a:ext uri="{FF2B5EF4-FFF2-40B4-BE49-F238E27FC236}">
                <a16:creationId xmlns:a16="http://schemas.microsoft.com/office/drawing/2014/main" id="{01EF8245-0FB0-7347-9DF6-7A0BA9196594}"/>
              </a:ext>
            </a:extLst>
          </p:cNvPr>
          <p:cNvSpPr txBox="1"/>
          <p:nvPr/>
        </p:nvSpPr>
        <p:spPr>
          <a:xfrm>
            <a:off x="752697" y="2907678"/>
            <a:ext cx="1526321" cy="261610"/>
          </a:xfrm>
          <a:prstGeom prst="rect">
            <a:avLst/>
          </a:prstGeom>
          <a:noFill/>
        </p:spPr>
        <p:txBody>
          <a:bodyPr wrap="square" rtlCol="0" anchor="t">
            <a:spAutoFit/>
          </a:bodyPr>
          <a:lstStyle/>
          <a:p>
            <a:pPr algn="ctr"/>
            <a:r>
              <a:rPr lang="en-US" altLang="zh-TW" sz="1100" b="1">
                <a:solidFill>
                  <a:srgbClr val="323231"/>
                </a:solidFill>
                <a:latin typeface="ＭＳ Ｐゴシック" panose="020B0600070205080204" pitchFamily="50" charset="-128"/>
                <a:ea typeface="ＭＳ Ｐゴシック" panose="020B0600070205080204" pitchFamily="50" charset="-128"/>
                <a:cs typeface="+mn-ea"/>
                <a:sym typeface="+mn-lt"/>
              </a:rPr>
              <a:t>QXG-10G2T-107</a:t>
            </a:r>
            <a:endParaRPr lang="zh-TW" altLang="en-US" sz="110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pic>
        <p:nvPicPr>
          <p:cNvPr id="62" name="Picture 53">
            <a:extLst>
              <a:ext uri="{FF2B5EF4-FFF2-40B4-BE49-F238E27FC236}">
                <a16:creationId xmlns:a16="http://schemas.microsoft.com/office/drawing/2014/main" id="{7D701FCD-A316-3941-BEB3-AB087FA2A2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3227" y="2225791"/>
            <a:ext cx="945433" cy="739663"/>
          </a:xfrm>
          <a:prstGeom prst="rect">
            <a:avLst/>
          </a:prstGeom>
        </p:spPr>
      </p:pic>
      <p:sp>
        <p:nvSpPr>
          <p:cNvPr id="63" name="文字方塊 62">
            <a:extLst>
              <a:ext uri="{FF2B5EF4-FFF2-40B4-BE49-F238E27FC236}">
                <a16:creationId xmlns:a16="http://schemas.microsoft.com/office/drawing/2014/main" id="{BB0E9AC8-F0C9-2B40-842D-491CC7CD5C79}"/>
              </a:ext>
            </a:extLst>
          </p:cNvPr>
          <p:cNvSpPr txBox="1"/>
          <p:nvPr/>
        </p:nvSpPr>
        <p:spPr>
          <a:xfrm>
            <a:off x="1131268" y="1880516"/>
            <a:ext cx="667170" cy="246221"/>
          </a:xfrm>
          <a:prstGeom prst="roundRect">
            <a:avLst>
              <a:gd name="adj" fmla="val 0"/>
            </a:avLst>
          </a:prstGeom>
          <a:gradFill>
            <a:gsLst>
              <a:gs pos="100000">
                <a:srgbClr val="00469C"/>
              </a:gs>
              <a:gs pos="0">
                <a:srgbClr val="008EC0"/>
              </a:gs>
            </a:gsLst>
            <a:lin ang="0" scaled="0"/>
          </a:gradFill>
        </p:spPr>
        <p:txBody>
          <a:bodyPr wrap="none" rtlCol="0" anchor="t">
            <a:spAutoFit/>
          </a:bodyPr>
          <a:lstStyle/>
          <a:p>
            <a:r>
              <a:rPr kumimoji="1" lang="en-US" altLang="zh-TW" sz="1000" b="1">
                <a:solidFill>
                  <a:schemeClr val="bg1"/>
                </a:solidFill>
                <a:latin typeface="ＭＳ Ｐゴシック" panose="020B0600070205080204" pitchFamily="50" charset="-128"/>
                <a:ea typeface="ＭＳ Ｐゴシック" panose="020B0600070205080204" pitchFamily="50" charset="-128"/>
                <a:cs typeface="+mn-ea"/>
                <a:sym typeface="+mn-lt"/>
              </a:rPr>
              <a:t>2 x RJ45</a:t>
            </a:r>
            <a:endParaRPr kumimoji="1" lang="zh-TW" altLang="en-US" sz="10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64" name="文字方塊 63">
            <a:extLst>
              <a:ext uri="{FF2B5EF4-FFF2-40B4-BE49-F238E27FC236}">
                <a16:creationId xmlns:a16="http://schemas.microsoft.com/office/drawing/2014/main" id="{E018BC3E-95E7-2C44-8FC9-566CBFC6F365}"/>
              </a:ext>
            </a:extLst>
          </p:cNvPr>
          <p:cNvSpPr txBox="1"/>
          <p:nvPr/>
        </p:nvSpPr>
        <p:spPr>
          <a:xfrm>
            <a:off x="2581938" y="1880516"/>
            <a:ext cx="667170" cy="246221"/>
          </a:xfrm>
          <a:prstGeom prst="roundRect">
            <a:avLst>
              <a:gd name="adj" fmla="val 0"/>
            </a:avLst>
          </a:prstGeom>
          <a:gradFill>
            <a:gsLst>
              <a:gs pos="100000">
                <a:srgbClr val="00469C"/>
              </a:gs>
              <a:gs pos="0">
                <a:srgbClr val="008EC0"/>
              </a:gs>
            </a:gsLst>
            <a:lin ang="0" scaled="0"/>
          </a:gradFill>
        </p:spPr>
        <p:txBody>
          <a:bodyPr wrap="none" rtlCol="0" anchor="t">
            <a:spAutoFit/>
          </a:bodyPr>
          <a:lstStyle/>
          <a:p>
            <a:r>
              <a:rPr kumimoji="1" lang="en-US" altLang="zh-TW" sz="1000" b="1">
                <a:solidFill>
                  <a:schemeClr val="bg1"/>
                </a:solidFill>
                <a:latin typeface="ＭＳ Ｐゴシック" panose="020B0600070205080204" pitchFamily="50" charset="-128"/>
                <a:ea typeface="ＭＳ Ｐゴシック" panose="020B0600070205080204" pitchFamily="50" charset="-128"/>
                <a:cs typeface="+mn-ea"/>
                <a:sym typeface="+mn-lt"/>
              </a:rPr>
              <a:t>1 x RJ45</a:t>
            </a:r>
            <a:endParaRPr kumimoji="1" lang="zh-TW" altLang="en-US" sz="10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65" name="文字方塊 64">
            <a:extLst>
              <a:ext uri="{FF2B5EF4-FFF2-40B4-BE49-F238E27FC236}">
                <a16:creationId xmlns:a16="http://schemas.microsoft.com/office/drawing/2014/main" id="{988A6159-1E58-7F43-98A8-F89F17E16AF0}"/>
              </a:ext>
            </a:extLst>
          </p:cNvPr>
          <p:cNvSpPr txBox="1"/>
          <p:nvPr/>
        </p:nvSpPr>
        <p:spPr>
          <a:xfrm>
            <a:off x="1101531" y="3540568"/>
            <a:ext cx="679994" cy="246221"/>
          </a:xfrm>
          <a:prstGeom prst="roundRect">
            <a:avLst>
              <a:gd name="adj" fmla="val 0"/>
            </a:avLst>
          </a:prstGeom>
          <a:gradFill>
            <a:gsLst>
              <a:gs pos="100000">
                <a:srgbClr val="00469C"/>
              </a:gs>
              <a:gs pos="0">
                <a:srgbClr val="008EC0"/>
              </a:gs>
            </a:gsLst>
            <a:lin ang="0" scaled="0"/>
          </a:gradFill>
        </p:spPr>
        <p:txBody>
          <a:bodyPr wrap="none" rtlCol="0">
            <a:spAutoFit/>
          </a:bodyPr>
          <a:lstStyle/>
          <a:p>
            <a:r>
              <a:rPr kumimoji="1" lang="en-US" altLang="zh-TW" sz="1000" b="1">
                <a:solidFill>
                  <a:schemeClr val="bg1"/>
                </a:solidFill>
                <a:latin typeface="ＭＳ Ｐゴシック" panose="020B0600070205080204" pitchFamily="50" charset="-128"/>
                <a:ea typeface="ＭＳ Ｐゴシック" panose="020B0600070205080204" pitchFamily="50" charset="-128"/>
                <a:cs typeface="+mn-ea"/>
                <a:sym typeface="+mn-lt"/>
              </a:rPr>
              <a:t>2 x SFP+</a:t>
            </a:r>
            <a:endParaRPr kumimoji="1" lang="zh-TW" altLang="en-US" sz="10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70" name="圖片 69">
            <a:extLst>
              <a:ext uri="{FF2B5EF4-FFF2-40B4-BE49-F238E27FC236}">
                <a16:creationId xmlns:a16="http://schemas.microsoft.com/office/drawing/2014/main" id="{D5644308-9B86-6D48-84E3-14D228FC3F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1440" y="3902321"/>
            <a:ext cx="1107936" cy="692337"/>
          </a:xfrm>
          <a:prstGeom prst="rect">
            <a:avLst/>
          </a:prstGeom>
        </p:spPr>
      </p:pic>
      <p:sp>
        <p:nvSpPr>
          <p:cNvPr id="73" name="文字方塊 72">
            <a:extLst>
              <a:ext uri="{FF2B5EF4-FFF2-40B4-BE49-F238E27FC236}">
                <a16:creationId xmlns:a16="http://schemas.microsoft.com/office/drawing/2014/main" id="{0ADF4E3D-AE90-8940-AF8C-4080F1C1BBED}"/>
              </a:ext>
            </a:extLst>
          </p:cNvPr>
          <p:cNvSpPr txBox="1"/>
          <p:nvPr/>
        </p:nvSpPr>
        <p:spPr>
          <a:xfrm>
            <a:off x="2643296" y="3540568"/>
            <a:ext cx="667170" cy="246221"/>
          </a:xfrm>
          <a:prstGeom prst="roundRect">
            <a:avLst>
              <a:gd name="adj" fmla="val 0"/>
            </a:avLst>
          </a:prstGeom>
          <a:gradFill>
            <a:gsLst>
              <a:gs pos="100000">
                <a:srgbClr val="00469C"/>
              </a:gs>
              <a:gs pos="0">
                <a:srgbClr val="008EC0"/>
              </a:gs>
            </a:gsLst>
            <a:lin ang="0" scaled="0"/>
          </a:gradFill>
        </p:spPr>
        <p:txBody>
          <a:bodyPr wrap="none" rtlCol="0">
            <a:spAutoFit/>
          </a:bodyPr>
          <a:lstStyle/>
          <a:p>
            <a:r>
              <a:rPr kumimoji="1" lang="en-US" altLang="zh-TW" sz="1000" b="1">
                <a:solidFill>
                  <a:schemeClr val="bg1"/>
                </a:solidFill>
                <a:latin typeface="ＭＳ Ｐゴシック" panose="020B0600070205080204" pitchFamily="50" charset="-128"/>
                <a:ea typeface="ＭＳ Ｐゴシック" panose="020B0600070205080204" pitchFamily="50" charset="-128"/>
                <a:cs typeface="+mn-ea"/>
                <a:sym typeface="+mn-lt"/>
              </a:rPr>
              <a:t>2 x RJ45</a:t>
            </a:r>
            <a:endParaRPr kumimoji="1" lang="zh-TW" altLang="en-US" sz="10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1126188" y="1265237"/>
            <a:ext cx="1996911" cy="371391"/>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r>
              <a:rPr lang="en-US" altLang="zh-TW" sz="1600" b="1">
                <a:solidFill>
                  <a:schemeClr val="bg1"/>
                </a:solidFill>
                <a:latin typeface="ＭＳ Ｐゴシック" panose="020B0600070205080204" pitchFamily="50" charset="-128"/>
                <a:ea typeface="ＭＳ Ｐゴシック" panose="020B0600070205080204" pitchFamily="50" charset="-128"/>
                <a:cs typeface="+mn-ea"/>
                <a:sym typeface="+mn-lt"/>
              </a:rPr>
              <a:t>10GbE NIC</a:t>
            </a:r>
          </a:p>
        </p:txBody>
      </p:sp>
      <p:pic>
        <p:nvPicPr>
          <p:cNvPr id="3" name="圖片 2">
            <a:extLst>
              <a:ext uri="{FF2B5EF4-FFF2-40B4-BE49-F238E27FC236}">
                <a16:creationId xmlns:a16="http://schemas.microsoft.com/office/drawing/2014/main" id="{6F675DF2-755B-7D4A-A028-1BD07A99FCCD}"/>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009003" y="2277260"/>
            <a:ext cx="952500" cy="596900"/>
          </a:xfrm>
          <a:prstGeom prst="rect">
            <a:avLst/>
          </a:prstGeom>
        </p:spPr>
      </p:pic>
      <p:sp>
        <p:nvSpPr>
          <p:cNvPr id="49" name="Shape 528">
            <a:extLst>
              <a:ext uri="{FF2B5EF4-FFF2-40B4-BE49-F238E27FC236}">
                <a16:creationId xmlns:a16="http://schemas.microsoft.com/office/drawing/2014/main" id="{399928B1-191B-4789-B392-61C77BBDABDA}"/>
              </a:ext>
            </a:extLst>
          </p:cNvPr>
          <p:cNvSpPr/>
          <p:nvPr/>
        </p:nvSpPr>
        <p:spPr>
          <a:xfrm flipH="1">
            <a:off x="5493467" y="1244241"/>
            <a:ext cx="2514572" cy="1730365"/>
          </a:xfrm>
          <a:prstGeom prst="snip2DiagRect">
            <a:avLst>
              <a:gd name="adj1" fmla="val 0"/>
              <a:gd name="adj2" fmla="val 12393"/>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5493130" y="1244241"/>
            <a:ext cx="1623394" cy="371391"/>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b="1">
                <a:solidFill>
                  <a:schemeClr val="bg1"/>
                </a:solidFill>
                <a:latin typeface="ＭＳ Ｐゴシック" panose="020B0600070205080204" pitchFamily="50" charset="-128"/>
                <a:ea typeface="ＭＳ Ｐゴシック" panose="020B0600070205080204" pitchFamily="50" charset="-128"/>
                <a:cs typeface="+mn-ea"/>
                <a:sym typeface="+mn-lt"/>
              </a:rPr>
              <a:t>5GbE NIC</a:t>
            </a: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5516027" y="3236971"/>
            <a:ext cx="2514572" cy="1730365"/>
          </a:xfrm>
          <a:prstGeom prst="snip2DiagRect">
            <a:avLst>
              <a:gd name="adj1" fmla="val 0"/>
              <a:gd name="adj2" fmla="val 12393"/>
            </a:avLst>
          </a:prstGeom>
          <a:noFill/>
          <a:ln w="12700">
            <a:solidFill>
              <a:srgbClr val="323231"/>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6688892" y="3925038"/>
            <a:ext cx="127853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a:solidFill>
                  <a:srgbClr val="323231"/>
                </a:solidFill>
                <a:latin typeface="ＭＳ Ｐゴシック" panose="020B0600070205080204" pitchFamily="50" charset="-128"/>
                <a:ea typeface="ＭＳ Ｐゴシック" panose="020B0600070205080204" pitchFamily="50" charset="-128"/>
                <a:cs typeface="+mn-ea"/>
                <a:sym typeface="+mn-lt"/>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6688892" y="4142711"/>
            <a:ext cx="127853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a:solidFill>
                  <a:srgbClr val="323231"/>
                </a:solidFill>
                <a:latin typeface="ＭＳ Ｐゴシック" panose="020B0600070205080204" pitchFamily="50" charset="-128"/>
                <a:ea typeface="ＭＳ Ｐゴシック" panose="020B0600070205080204" pitchFamily="50" charset="-128"/>
                <a:cs typeface="+mn-ea"/>
                <a:sym typeface="+mn-lt"/>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6688893" y="4360385"/>
            <a:ext cx="1278531" cy="292376"/>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a:solidFill>
                  <a:srgbClr val="323231"/>
                </a:solidFill>
                <a:latin typeface="ＭＳ Ｐゴシック" panose="020B0600070205080204" pitchFamily="50" charset="-128"/>
                <a:ea typeface="ＭＳ Ｐゴシック" panose="020B0600070205080204" pitchFamily="50" charset="-128"/>
                <a:cs typeface="+mn-ea"/>
                <a:sym typeface="+mn-lt"/>
              </a:rPr>
              <a:t>QXG-2G4T-I225</a:t>
            </a:r>
          </a:p>
        </p:txBody>
      </p:sp>
      <p:pic>
        <p:nvPicPr>
          <p:cNvPr id="4" name="圖片 5" descr="一張含有 電子用品, 電路, 電腦 的圖片&#10;&#10;自動產生的描述">
            <a:extLst>
              <a:ext uri="{FF2B5EF4-FFF2-40B4-BE49-F238E27FC236}">
                <a16:creationId xmlns:a16="http://schemas.microsoft.com/office/drawing/2014/main" id="{242930BB-C26E-4AF5-8347-888ED2676C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13746" y="3950695"/>
            <a:ext cx="1352050" cy="857557"/>
          </a:xfrm>
          <a:prstGeom prst="rect">
            <a:avLst/>
          </a:prstGeom>
        </p:spPr>
      </p:pic>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5515690" y="3236971"/>
            <a:ext cx="1842780" cy="371391"/>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b="1">
                <a:solidFill>
                  <a:schemeClr val="bg1"/>
                </a:solidFill>
                <a:latin typeface="ＭＳ Ｐゴシック" panose="020B0600070205080204" pitchFamily="50" charset="-128"/>
                <a:ea typeface="ＭＳ Ｐゴシック" panose="020B0600070205080204" pitchFamily="50" charset="-128"/>
                <a:cs typeface="+mn-ea"/>
                <a:sym typeface="+mn-lt"/>
              </a:rPr>
              <a:t>2.5GbE </a:t>
            </a:r>
            <a:r>
              <a:rPr lang="en-US" altLang="zh-TW" b="1">
                <a:solidFill>
                  <a:schemeClr val="bg1"/>
                </a:solidFill>
                <a:latin typeface="ＭＳ Ｐゴシック" panose="020B0600070205080204" pitchFamily="50" charset="-128"/>
                <a:ea typeface="ＭＳ Ｐゴシック" panose="020B0600070205080204" pitchFamily="50" charset="-128"/>
                <a:cs typeface="+mn-ea"/>
                <a:sym typeface="+mn-lt"/>
              </a:rPr>
              <a:t>NIC</a:t>
            </a:r>
            <a:endParaRPr lang="zh-TW" altLang="en-US"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5758814" y="3678280"/>
            <a:ext cx="923651" cy="246221"/>
          </a:xfrm>
          <a:prstGeom prst="roundRect">
            <a:avLst>
              <a:gd name="adj" fmla="val 0"/>
            </a:avLst>
          </a:prstGeom>
          <a:gradFill>
            <a:gsLst>
              <a:gs pos="100000">
                <a:srgbClr val="00469C"/>
              </a:gs>
              <a:gs pos="0">
                <a:srgbClr val="008EC0"/>
              </a:gs>
            </a:gsLst>
            <a:lin ang="0" scaled="0"/>
          </a:gradFill>
        </p:spPr>
        <p:txBody>
          <a:bodyPr wrap="non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b="1">
                <a:solidFill>
                  <a:schemeClr val="bg1"/>
                </a:solidFill>
                <a:latin typeface="ＭＳ Ｐゴシック" panose="020B0600070205080204" pitchFamily="50" charset="-128"/>
                <a:ea typeface="ＭＳ Ｐゴシック" panose="020B0600070205080204" pitchFamily="50" charset="-128"/>
                <a:cs typeface="+mn-ea"/>
                <a:sym typeface="+mn-lt"/>
              </a:rPr>
              <a:t>1/2/4 x RJ45</a:t>
            </a:r>
            <a:endParaRPr lang="zh-TW" altLang="en-US"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46" name="圖片 46" descr="LAN-10G2T_x550+bracket.png">
            <a:extLst>
              <a:ext uri="{FF2B5EF4-FFF2-40B4-BE49-F238E27FC236}">
                <a16:creationId xmlns:a16="http://schemas.microsoft.com/office/drawing/2014/main" id="{8F6774F8-2253-174C-9290-73ADE5D6C3F4}"/>
              </a:ext>
            </a:extLst>
          </p:cNvPr>
          <p:cNvPicPr>
            <a:picLocks noChangeAspect="1"/>
          </p:cNvPicPr>
          <p:nvPr/>
        </p:nvPicPr>
        <p:blipFill>
          <a:blip r:embed="rId2" cstate="print"/>
          <a:stretch>
            <a:fillRect/>
          </a:stretch>
        </p:blipFill>
        <p:spPr>
          <a:xfrm>
            <a:off x="3851951" y="2251393"/>
            <a:ext cx="1146005" cy="649538"/>
          </a:xfrm>
          <a:prstGeom prst="rect">
            <a:avLst/>
          </a:prstGeom>
        </p:spPr>
      </p:pic>
      <p:sp>
        <p:nvSpPr>
          <p:cNvPr id="48" name="文字方塊 47">
            <a:extLst>
              <a:ext uri="{FF2B5EF4-FFF2-40B4-BE49-F238E27FC236}">
                <a16:creationId xmlns:a16="http://schemas.microsoft.com/office/drawing/2014/main" id="{C9344B04-AC71-C94E-8B67-67D68C9823A6}"/>
              </a:ext>
            </a:extLst>
          </p:cNvPr>
          <p:cNvSpPr txBox="1"/>
          <p:nvPr/>
        </p:nvSpPr>
        <p:spPr>
          <a:xfrm>
            <a:off x="4042020" y="1865201"/>
            <a:ext cx="667170" cy="246221"/>
          </a:xfrm>
          <a:prstGeom prst="roundRect">
            <a:avLst>
              <a:gd name="adj" fmla="val 0"/>
            </a:avLst>
          </a:prstGeom>
          <a:gradFill>
            <a:gsLst>
              <a:gs pos="100000">
                <a:srgbClr val="00469C"/>
              </a:gs>
              <a:gs pos="0">
                <a:srgbClr val="008EC0"/>
              </a:gs>
            </a:gsLst>
            <a:lin ang="0" scaled="0"/>
          </a:gradFill>
        </p:spPr>
        <p:txBody>
          <a:bodyPr wrap="none" rtlCol="0">
            <a:spAutoFit/>
          </a:bodyPr>
          <a:lstStyle/>
          <a:p>
            <a:r>
              <a:rPr kumimoji="1" lang="en-US" altLang="zh-TW" sz="1000" b="1">
                <a:solidFill>
                  <a:schemeClr val="bg1"/>
                </a:solidFill>
                <a:latin typeface="ＭＳ Ｐゴシック" panose="020B0600070205080204" pitchFamily="50" charset="-128"/>
                <a:ea typeface="ＭＳ Ｐゴシック" panose="020B0600070205080204" pitchFamily="50" charset="-128"/>
                <a:cs typeface="+mn-ea"/>
                <a:sym typeface="+mn-lt"/>
              </a:rPr>
              <a:t>2 x RJ45</a:t>
            </a:r>
            <a:endParaRPr kumimoji="1" lang="zh-TW" altLang="en-US" sz="10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1" name="TextBox 73">
            <a:extLst>
              <a:ext uri="{FF2B5EF4-FFF2-40B4-BE49-F238E27FC236}">
                <a16:creationId xmlns:a16="http://schemas.microsoft.com/office/drawing/2014/main" id="{29A5BD10-09DD-7045-97EC-524FBFCD1ED2}"/>
              </a:ext>
            </a:extLst>
          </p:cNvPr>
          <p:cNvSpPr txBox="1"/>
          <p:nvPr/>
        </p:nvSpPr>
        <p:spPr>
          <a:xfrm>
            <a:off x="3601120" y="2900931"/>
            <a:ext cx="1602965" cy="292376"/>
          </a:xfrm>
          <a:prstGeom prst="rect">
            <a:avLst/>
          </a:prstGeom>
          <a:noFill/>
        </p:spPr>
        <p:txBody>
          <a:bodyPr wrap="square" lIns="121908" tIns="60954" rIns="121908" bIns="60954" rtlCol="0" anchor="t">
            <a:spAutoFit/>
          </a:bodyPr>
          <a:lstStyle/>
          <a:p>
            <a:pPr algn="ctr"/>
            <a:r>
              <a:rPr lang="en-US" sz="1100" b="1">
                <a:solidFill>
                  <a:srgbClr val="323231"/>
                </a:solidFill>
                <a:latin typeface="ＭＳ Ｐゴシック" panose="020B0600070205080204" pitchFamily="50" charset="-128"/>
                <a:ea typeface="ＭＳ Ｐゴシック" panose="020B0600070205080204" pitchFamily="50" charset="-128"/>
                <a:cs typeface="+mn-ea"/>
                <a:sym typeface="+mn-lt"/>
              </a:rPr>
              <a:t>LAN-10G2T-X710</a:t>
            </a:r>
            <a:endParaRPr lang="zh-TW" altLang="en-US" sz="120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2188383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a:extLst>
              <a:ext uri="{FF2B5EF4-FFF2-40B4-BE49-F238E27FC236}">
                <a16:creationId xmlns:a16="http://schemas.microsoft.com/office/drawing/2014/main" id="{5C457601-60A3-49B4-9696-9FE0EC78C302}"/>
              </a:ext>
            </a:extLst>
          </p:cNvPr>
          <p:cNvCxnSpPr>
            <a:cxnSpLocks/>
          </p:cNvCxnSpPr>
          <p:nvPr/>
        </p:nvCxnSpPr>
        <p:spPr>
          <a:xfrm>
            <a:off x="2011679" y="2493530"/>
            <a:ext cx="320743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 name="群組 4">
            <a:extLst>
              <a:ext uri="{FF2B5EF4-FFF2-40B4-BE49-F238E27FC236}">
                <a16:creationId xmlns:a16="http://schemas.microsoft.com/office/drawing/2014/main" id="{4C88FB9D-DF0A-46C4-A76C-F75EE9854123}"/>
              </a:ext>
            </a:extLst>
          </p:cNvPr>
          <p:cNvGrpSpPr/>
          <p:nvPr/>
        </p:nvGrpSpPr>
        <p:grpSpPr>
          <a:xfrm>
            <a:off x="4724401" y="1519316"/>
            <a:ext cx="4495799" cy="1475305"/>
            <a:chOff x="6391492" y="1854329"/>
            <a:chExt cx="5376392" cy="1775763"/>
          </a:xfrm>
        </p:grpSpPr>
        <p:grpSp>
          <p:nvGrpSpPr>
            <p:cNvPr id="21" name="群組 20">
              <a:extLst>
                <a:ext uri="{FF2B5EF4-FFF2-40B4-BE49-F238E27FC236}">
                  <a16:creationId xmlns:a16="http://schemas.microsoft.com/office/drawing/2014/main" id="{0A390106-D516-4E08-9DCB-D8E772AF02DC}"/>
                </a:ext>
              </a:extLst>
            </p:cNvPr>
            <p:cNvGrpSpPr/>
            <p:nvPr/>
          </p:nvGrpSpPr>
          <p:grpSpPr>
            <a:xfrm>
              <a:off x="6552422" y="1854329"/>
              <a:ext cx="4674412" cy="1652672"/>
              <a:chOff x="2798600" y="4772286"/>
              <a:chExt cx="5761163" cy="1940775"/>
            </a:xfrm>
          </p:grpSpPr>
          <p:sp>
            <p:nvSpPr>
              <p:cNvPr id="23" name="矩形: 圓角 22">
                <a:extLst>
                  <a:ext uri="{FF2B5EF4-FFF2-40B4-BE49-F238E27FC236}">
                    <a16:creationId xmlns:a16="http://schemas.microsoft.com/office/drawing/2014/main" id="{42CF9572-E4E8-4845-BA31-8D939DA22C0A}"/>
                  </a:ext>
                </a:extLst>
              </p:cNvPr>
              <p:cNvSpPr/>
              <p:nvPr/>
            </p:nvSpPr>
            <p:spPr>
              <a:xfrm>
                <a:off x="2807006" y="4778995"/>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pic>
            <p:nvPicPr>
              <p:cNvPr id="29" name="圖片 28">
                <a:extLst>
                  <a:ext uri="{FF2B5EF4-FFF2-40B4-BE49-F238E27FC236}">
                    <a16:creationId xmlns:a16="http://schemas.microsoft.com/office/drawing/2014/main" id="{92AED798-7601-4F90-8F4A-4A42BE51B44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798600" y="4772645"/>
                <a:ext cx="127881" cy="1940416"/>
              </a:xfrm>
              <a:prstGeom prst="rect">
                <a:avLst/>
              </a:prstGeom>
              <a:effectLst>
                <a:outerShdw blurRad="50800" dist="38100" algn="l" rotWithShape="0">
                  <a:prstClr val="black">
                    <a:alpha val="40000"/>
                  </a:prstClr>
                </a:outerShdw>
              </a:effectLst>
            </p:spPr>
          </p:pic>
          <p:pic>
            <p:nvPicPr>
              <p:cNvPr id="30" name="圖片 29">
                <a:extLst>
                  <a:ext uri="{FF2B5EF4-FFF2-40B4-BE49-F238E27FC236}">
                    <a16:creationId xmlns:a16="http://schemas.microsoft.com/office/drawing/2014/main" id="{8BF0F02E-B13A-44E3-945E-1A78980D28C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8431882" y="4772286"/>
                <a:ext cx="127881" cy="1940416"/>
              </a:xfrm>
              <a:prstGeom prst="rect">
                <a:avLst/>
              </a:prstGeom>
              <a:effectLst>
                <a:outerShdw blurRad="50800" dist="38100" algn="l" rotWithShape="0">
                  <a:prstClr val="black">
                    <a:alpha val="40000"/>
                  </a:prstClr>
                </a:outerShdw>
              </a:effectLst>
            </p:spPr>
          </p:pic>
        </p:grpSp>
        <p:pic>
          <p:nvPicPr>
            <p:cNvPr id="31" name="圖片 30">
              <a:extLst>
                <a:ext uri="{FF2B5EF4-FFF2-40B4-BE49-F238E27FC236}">
                  <a16:creationId xmlns:a16="http://schemas.microsoft.com/office/drawing/2014/main" id="{66629E8A-9E47-4113-B071-629BCBAB51BF}"/>
                </a:ext>
              </a:extLst>
            </p:cNvPr>
            <p:cNvPicPr>
              <a:picLocks noChangeAspect="1"/>
            </p:cNvPicPr>
            <p:nvPr/>
          </p:nvPicPr>
          <p:blipFill rotWithShape="1">
            <a:blip r:embed="rId4" cstate="print">
              <a:alphaModFix amt="79000"/>
              <a:extLst>
                <a:ext uri="{28A0092B-C50C-407E-A947-70E740481C1C}">
                  <a14:useLocalDpi xmlns:a14="http://schemas.microsoft.com/office/drawing/2010/main"/>
                </a:ext>
              </a:extLst>
            </a:blip>
            <a:srcRect l="7217" r="-2411"/>
            <a:stretch/>
          </p:blipFill>
          <p:spPr>
            <a:xfrm flipV="1">
              <a:off x="6391492" y="3209371"/>
              <a:ext cx="5376392" cy="420721"/>
            </a:xfrm>
            <a:prstGeom prst="rect">
              <a:avLst/>
            </a:prstGeom>
          </p:spPr>
        </p:pic>
      </p:grpSp>
      <p:cxnSp>
        <p:nvCxnSpPr>
          <p:cNvPr id="18" name="直線接點 17">
            <a:extLst>
              <a:ext uri="{FF2B5EF4-FFF2-40B4-BE49-F238E27FC236}">
                <a16:creationId xmlns:a16="http://schemas.microsoft.com/office/drawing/2014/main" id="{EDFCF722-49B1-4069-9E95-D5F90192BB8E}"/>
              </a:ext>
            </a:extLst>
          </p:cNvPr>
          <p:cNvCxnSpPr>
            <a:cxnSpLocks/>
          </p:cNvCxnSpPr>
          <p:nvPr/>
        </p:nvCxnSpPr>
        <p:spPr>
          <a:xfrm>
            <a:off x="3445356" y="4440066"/>
            <a:ext cx="302397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370160" y="1178182"/>
            <a:ext cx="8497887" cy="1335068"/>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9066" indent="-179066">
              <a:lnSpc>
                <a:spcPts val="2400"/>
              </a:lnSpc>
              <a:spcBef>
                <a:spcPts val="900"/>
              </a:spcBef>
              <a:buClr>
                <a:srgbClr val="F70F78"/>
              </a:buClr>
            </a:pPr>
            <a:endParaRPr lang="zh-CN" altLang="en-US" sz="1800" b="1">
              <a:latin typeface="ＭＳ Ｐゴシック" panose="020B0600070205080204" pitchFamily="50" charset="-128"/>
              <a:ea typeface="ＭＳ Ｐゴシック" panose="020B0600070205080204" pitchFamily="50" charset="-128"/>
              <a:cs typeface="+mn-ea"/>
              <a:sym typeface="+mn-lt"/>
            </a:endParaRPr>
          </a:p>
        </p:txBody>
      </p:sp>
      <p:sp>
        <p:nvSpPr>
          <p:cNvPr id="24" name="文本框 16">
            <a:extLst>
              <a:ext uri="{FF2B5EF4-FFF2-40B4-BE49-F238E27FC236}">
                <a16:creationId xmlns:a16="http://schemas.microsoft.com/office/drawing/2014/main" id="{77F0947D-441B-EB44-BBA0-A4541D8F152B}"/>
              </a:ext>
            </a:extLst>
          </p:cNvPr>
          <p:cNvSpPr txBox="1"/>
          <p:nvPr/>
        </p:nvSpPr>
        <p:spPr>
          <a:xfrm>
            <a:off x="4286120" y="3336827"/>
            <a:ext cx="4456131"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a:latin typeface="ＭＳ Ｐゴシック" panose="020B0600070205080204" pitchFamily="50" charset="-128"/>
                <a:ea typeface="ＭＳ Ｐゴシック" panose="020B0600070205080204" pitchFamily="50" charset="-128"/>
                <a:cs typeface="+mn-ea"/>
                <a:sym typeface="+mn-lt"/>
              </a:rPr>
              <a:t>16Gb FC </a:t>
            </a:r>
            <a:r>
              <a:rPr lang="en-US" altLang="zh-TW" sz="2100">
                <a:latin typeface="ＭＳ Ｐゴシック" panose="020B0600070205080204" pitchFamily="50" charset="-128"/>
                <a:ea typeface="ＭＳ Ｐゴシック" panose="020B0600070205080204" pitchFamily="50" charset="-128"/>
                <a:cs typeface="+mn-ea"/>
                <a:sym typeface="+mn-lt"/>
              </a:rPr>
              <a:t>transceiver (spare parts)</a:t>
            </a:r>
            <a:endParaRPr lang="zh-CN" altLang="en-US">
              <a:latin typeface="ＭＳ Ｐゴシック" panose="020B0600070205080204" pitchFamily="50" charset="-128"/>
              <a:ea typeface="ＭＳ Ｐゴシック" panose="020B0600070205080204" pitchFamily="50" charset="-128"/>
              <a:cs typeface="+mn-ea"/>
              <a:sym typeface="+mn-lt"/>
            </a:endParaRPr>
          </a:p>
        </p:txBody>
      </p:sp>
      <p:sp>
        <p:nvSpPr>
          <p:cNvPr id="26" name="文本框 17">
            <a:extLst>
              <a:ext uri="{FF2B5EF4-FFF2-40B4-BE49-F238E27FC236}">
                <a16:creationId xmlns:a16="http://schemas.microsoft.com/office/drawing/2014/main" id="{39D15044-A839-5747-AB2F-96CCCF1B3348}"/>
              </a:ext>
            </a:extLst>
          </p:cNvPr>
          <p:cNvSpPr txBox="1"/>
          <p:nvPr/>
        </p:nvSpPr>
        <p:spPr>
          <a:xfrm>
            <a:off x="2850469" y="1366062"/>
            <a:ext cx="2003193"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1800">
                <a:latin typeface="ＭＳ Ｐゴシック" panose="020B0600070205080204" pitchFamily="50" charset="-128"/>
                <a:ea typeface="ＭＳ Ｐゴシック" panose="020B0600070205080204" pitchFamily="50" charset="-128"/>
                <a:cs typeface="+mn-ea"/>
                <a:sym typeface="+mn-lt"/>
              </a:rPr>
              <a:t>QXP-16G2FC</a:t>
            </a:r>
          </a:p>
          <a:p>
            <a:r>
              <a:rPr lang="en-US" altLang="zh-CN" sz="1200">
                <a:latin typeface="ＭＳ Ｐゴシック" panose="020B0600070205080204" pitchFamily="50" charset="-128"/>
                <a:ea typeface="ＭＳ Ｐゴシック" panose="020B0600070205080204" pitchFamily="50" charset="-128"/>
                <a:cs typeface="+mn-ea"/>
                <a:sym typeface="+mn-lt"/>
              </a:rPr>
              <a:t>Dual-port 16Gbps </a:t>
            </a:r>
          </a:p>
          <a:p>
            <a:r>
              <a:rPr lang="en-US" altLang="zh-CN" sz="1200">
                <a:latin typeface="ＭＳ Ｐゴシック" panose="020B0600070205080204" pitchFamily="50" charset="-128"/>
                <a:ea typeface="ＭＳ Ｐゴシック" panose="020B0600070205080204" pitchFamily="50" charset="-128"/>
                <a:cs typeface="+mn-ea"/>
                <a:sym typeface="+mn-lt"/>
              </a:rPr>
              <a:t>FC card with 16Gb FC transceivers</a:t>
            </a:r>
            <a:endParaRPr lang="zh-CN" altLang="en-US" sz="1200">
              <a:latin typeface="ＭＳ Ｐゴシック" panose="020B0600070205080204" pitchFamily="50" charset="-128"/>
              <a:ea typeface="ＭＳ Ｐゴシック" panose="020B0600070205080204" pitchFamily="50" charset="-128"/>
              <a:cs typeface="+mn-ea"/>
              <a:sym typeface="+mn-lt"/>
            </a:endParaRPr>
          </a:p>
        </p:txBody>
      </p:sp>
      <p:sp>
        <p:nvSpPr>
          <p:cNvPr id="28" name="文本框 17">
            <a:extLst>
              <a:ext uri="{FF2B5EF4-FFF2-40B4-BE49-F238E27FC236}">
                <a16:creationId xmlns:a16="http://schemas.microsoft.com/office/drawing/2014/main" id="{AC0C4FA2-4293-8440-9A06-A2D9A7B75E03}"/>
              </a:ext>
            </a:extLst>
          </p:cNvPr>
          <p:cNvSpPr txBox="1"/>
          <p:nvPr/>
        </p:nvSpPr>
        <p:spPr>
          <a:xfrm>
            <a:off x="4388569" y="3752125"/>
            <a:ext cx="2476527"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1600">
                <a:latin typeface="ＭＳ Ｐゴシック" panose="020B0600070205080204" pitchFamily="50" charset="-128"/>
                <a:ea typeface="ＭＳ Ｐゴシック" panose="020B0600070205080204" pitchFamily="50" charset="-128"/>
                <a:cs typeface="+mn-ea"/>
                <a:sym typeface="+mn-lt"/>
              </a:rPr>
              <a:t>TRX-16GFCSFP-SR</a:t>
            </a:r>
          </a:p>
          <a:p>
            <a:pPr marL="331788" lvl="1" indent="-331788"/>
            <a:r>
              <a:rPr lang="en-US" altLang="zh-CN" sz="1400">
                <a:latin typeface="ＭＳ Ｐゴシック" panose="020B0600070205080204" pitchFamily="50" charset="-128"/>
                <a:ea typeface="ＭＳ Ｐゴシック" panose="020B0600070205080204" pitchFamily="50" charset="-128"/>
                <a:cs typeface="+mn-ea"/>
                <a:sym typeface="+mn-lt"/>
              </a:rPr>
              <a:t>16Gb/8Gb/4Gb</a:t>
            </a:r>
            <a:endParaRPr lang="zh-CN" altLang="en-US" sz="1400">
              <a:latin typeface="ＭＳ Ｐゴシック" panose="020B0600070205080204" pitchFamily="50" charset="-128"/>
              <a:ea typeface="ＭＳ Ｐゴシック" panose="020B0600070205080204" pitchFamily="50" charset="-128"/>
              <a:cs typeface="+mn-ea"/>
              <a:sym typeface="+mn-lt"/>
            </a:endParaRPr>
          </a:p>
        </p:txBody>
      </p:sp>
      <p:sp>
        <p:nvSpPr>
          <p:cNvPr id="3" name="標題 2">
            <a:extLst>
              <a:ext uri="{FF2B5EF4-FFF2-40B4-BE49-F238E27FC236}">
                <a16:creationId xmlns:a16="http://schemas.microsoft.com/office/drawing/2014/main" id="{1CD69CDB-0304-4154-AFAF-A179DC9A11DA}"/>
              </a:ext>
            </a:extLst>
          </p:cNvPr>
          <p:cNvSpPr>
            <a:spLocks noGrp="1"/>
          </p:cNvSpPr>
          <p:nvPr>
            <p:ph type="title"/>
          </p:nvPr>
        </p:nvSpPr>
        <p:spPr>
          <a:xfrm>
            <a:off x="-8466" y="70097"/>
            <a:ext cx="9144000" cy="1033922"/>
          </a:xfrm>
        </p:spPr>
        <p:txBody>
          <a:bodyPr>
            <a:normAutofit/>
          </a:bodyPr>
          <a:lstStyle/>
          <a:p>
            <a:r>
              <a:rPr lang="en-US" altLang="ja-JP" sz="3200" dirty="0">
                <a:latin typeface="ＭＳ Ｐゴシック" panose="020B0600070205080204" pitchFamily="50" charset="-128"/>
                <a:ea typeface="ＭＳ Ｐゴシック" panose="020B0600070205080204" pitchFamily="50" charset="-128"/>
                <a:cs typeface="+mn-ea"/>
                <a:sym typeface="+mn-lt"/>
              </a:rPr>
              <a:t>FCSAN</a:t>
            </a:r>
            <a:r>
              <a:rPr lang="ja-JP" altLang="en-US" sz="3200" dirty="0">
                <a:latin typeface="ＭＳ Ｐゴシック" panose="020B0600070205080204" pitchFamily="50" charset="-128"/>
                <a:ea typeface="ＭＳ Ｐゴシック" panose="020B0600070205080204" pitchFamily="50" charset="-128"/>
                <a:cs typeface="+mn-ea"/>
                <a:sym typeface="+mn-lt"/>
              </a:rPr>
              <a:t>用の</a:t>
            </a:r>
            <a:r>
              <a:rPr lang="en-US" altLang="ja-JP" sz="3200" dirty="0" smtClean="0">
                <a:latin typeface="ＭＳ Ｐゴシック" panose="020B0600070205080204" pitchFamily="50" charset="-128"/>
                <a:ea typeface="ＭＳ Ｐゴシック" panose="020B0600070205080204" pitchFamily="50" charset="-128"/>
                <a:cs typeface="+mn-ea"/>
                <a:sym typeface="+mn-lt"/>
              </a:rPr>
              <a:t>QNAP16Gb/s</a:t>
            </a:r>
            <a:r>
              <a:rPr lang="ja-JP" altLang="en-US" sz="3200" dirty="0">
                <a:latin typeface="ＭＳ Ｐゴシック" panose="020B0600070205080204" pitchFamily="50" charset="-128"/>
                <a:ea typeface="ＭＳ Ｐゴシック" panose="020B0600070205080204" pitchFamily="50" charset="-128"/>
                <a:cs typeface="+mn-ea"/>
                <a:sym typeface="+mn-lt"/>
              </a:rPr>
              <a:t>ファイバーチャネルカード</a:t>
            </a:r>
          </a:p>
        </p:txBody>
      </p:sp>
      <p:sp>
        <p:nvSpPr>
          <p:cNvPr id="20" name="內容版面配置區 2">
            <a:extLst>
              <a:ext uri="{FF2B5EF4-FFF2-40B4-BE49-F238E27FC236}">
                <a16:creationId xmlns:a16="http://schemas.microsoft.com/office/drawing/2014/main" id="{89AE339A-D600-405E-BEED-129D8329505D}"/>
              </a:ext>
            </a:extLst>
          </p:cNvPr>
          <p:cNvSpPr txBox="1">
            <a:spLocks/>
          </p:cNvSpPr>
          <p:nvPr/>
        </p:nvSpPr>
        <p:spPr>
          <a:xfrm>
            <a:off x="4979885" y="1728721"/>
            <a:ext cx="3806868" cy="1121342"/>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fontAlgn="base">
              <a:lnSpc>
                <a:spcPts val="3000"/>
              </a:lnSpc>
            </a:pPr>
            <a:r>
              <a:rPr lang="en" altLang="zh-TW" sz="1800" b="1" dirty="0" smtClean="0">
                <a:latin typeface="ＭＳ Ｐゴシック" panose="020B0600070205080204" pitchFamily="50" charset="-128"/>
                <a:ea typeface="ＭＳ Ｐゴシック" panose="020B0600070205080204" pitchFamily="50" charset="-128"/>
                <a:cs typeface="+mn-ea"/>
                <a:sym typeface="+mn-lt"/>
              </a:rPr>
              <a:t>iSCSI </a:t>
            </a:r>
            <a:r>
              <a:rPr lang="en" altLang="zh-TW" sz="1800" b="1" dirty="0">
                <a:latin typeface="ＭＳ Ｐゴシック" panose="020B0600070205080204" pitchFamily="50" charset="-128"/>
                <a:ea typeface="ＭＳ Ｐゴシック" panose="020B0600070205080204" pitchFamily="50" charset="-128"/>
                <a:cs typeface="+mn-ea"/>
                <a:sym typeface="+mn-lt"/>
              </a:rPr>
              <a:t>&amp; Fibre Channel</a:t>
            </a:r>
            <a:r>
              <a:rPr lang="en" altLang="zh-TW" sz="1800" dirty="0">
                <a:latin typeface="ＭＳ Ｐゴシック" panose="020B0600070205080204" pitchFamily="50" charset="-128"/>
                <a:ea typeface="ＭＳ Ｐゴシック" panose="020B0600070205080204" pitchFamily="50" charset="-128"/>
                <a:cs typeface="+mn-ea"/>
                <a:sym typeface="+mn-lt"/>
              </a:rPr>
              <a:t> </a:t>
            </a:r>
            <a:r>
              <a:rPr lang="ja-JP" altLang="en-US" sz="1800" dirty="0" smtClean="0">
                <a:latin typeface="ＭＳ Ｐゴシック" panose="020B0600070205080204" pitchFamily="50" charset="-128"/>
                <a:ea typeface="ＭＳ Ｐゴシック" panose="020B0600070205080204" pitchFamily="50" charset="-128"/>
                <a:cs typeface="+mn-ea"/>
                <a:sym typeface="+mn-lt"/>
              </a:rPr>
              <a:t>アプリでファイバーチャネル接続を管理</a:t>
            </a:r>
            <a:endParaRPr lang="en" altLang="zh-TW" sz="1800" dirty="0">
              <a:latin typeface="ＭＳ Ｐゴシック" panose="020B0600070205080204" pitchFamily="50" charset="-128"/>
              <a:ea typeface="ＭＳ Ｐゴシック" panose="020B0600070205080204" pitchFamily="50" charset="-128"/>
              <a:cs typeface="+mn-ea"/>
              <a:sym typeface="+mn-lt"/>
            </a:endParaRPr>
          </a:p>
        </p:txBody>
      </p:sp>
      <p:pic>
        <p:nvPicPr>
          <p:cNvPr id="6" name="圖片 5">
            <a:extLst>
              <a:ext uri="{FF2B5EF4-FFF2-40B4-BE49-F238E27FC236}">
                <a16:creationId xmlns:a16="http://schemas.microsoft.com/office/drawing/2014/main" id="{4459B220-DFD4-4B25-AD93-6ABA936AAB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6011" y="1359008"/>
            <a:ext cx="2472069" cy="2107921"/>
          </a:xfrm>
          <a:prstGeom prst="rect">
            <a:avLst/>
          </a:prstGeom>
          <a:effectLst>
            <a:reflection blurRad="6350" stA="52000" endA="300" endPos="35000" dir="5400000" sy="-100000" algn="bl" rotWithShape="0"/>
          </a:effectLst>
        </p:spPr>
      </p:pic>
      <p:pic>
        <p:nvPicPr>
          <p:cNvPr id="1026" name="Picture 2">
            <a:extLst>
              <a:ext uri="{FF2B5EF4-FFF2-40B4-BE49-F238E27FC236}">
                <a16:creationId xmlns:a16="http://schemas.microsoft.com/office/drawing/2014/main" id="{15DEEC87-AA0E-2B42-9BC9-BAAFED81A626}"/>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7423"/>
          <a:stretch/>
        </p:blipFill>
        <p:spPr bwMode="auto">
          <a:xfrm>
            <a:off x="2578641" y="3438570"/>
            <a:ext cx="1572852" cy="1343703"/>
          </a:xfrm>
          <a:prstGeom prst="rect">
            <a:avLst/>
          </a:prstGeom>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4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C1943CC3-B30D-49E9-93B2-A8889DC5A624}"/>
              </a:ext>
            </a:extLst>
          </p:cNvPr>
          <p:cNvSpPr/>
          <p:nvPr/>
        </p:nvSpPr>
        <p:spPr>
          <a:xfrm>
            <a:off x="5698103" y="2376743"/>
            <a:ext cx="3445897" cy="136003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 name="矩形: 圓角 12">
            <a:extLst>
              <a:ext uri="{FF2B5EF4-FFF2-40B4-BE49-F238E27FC236}">
                <a16:creationId xmlns:a16="http://schemas.microsoft.com/office/drawing/2014/main" id="{EBCD6287-3162-4AB4-9E7D-F8C84A41AFF2}"/>
              </a:ext>
            </a:extLst>
          </p:cNvPr>
          <p:cNvSpPr/>
          <p:nvPr/>
        </p:nvSpPr>
        <p:spPr>
          <a:xfrm>
            <a:off x="-159237" y="1703673"/>
            <a:ext cx="3036339" cy="238031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B60BD1C9-0869-6340-8BA8-2C6C44D1EFDE}"/>
              </a:ext>
            </a:extLst>
          </p:cNvPr>
          <p:cNvSpPr>
            <a:spLocks noGrp="1"/>
          </p:cNvSpPr>
          <p:nvPr>
            <p:ph type="title"/>
          </p:nvPr>
        </p:nvSpPr>
        <p:spPr>
          <a:xfrm>
            <a:off x="1" y="61630"/>
            <a:ext cx="9144000" cy="1033922"/>
          </a:xfrm>
        </p:spPr>
        <p:txBody>
          <a:bodyPr>
            <a:normAutofit/>
          </a:bodyPr>
          <a:lstStyle/>
          <a:p>
            <a:r>
              <a:rPr lang="en-US" altLang="ja-JP" sz="2800" dirty="0">
                <a:latin typeface="ＭＳ Ｐゴシック" panose="020B0600070205080204" pitchFamily="50" charset="-128"/>
                <a:ea typeface="ＭＳ Ｐゴシック" panose="020B0600070205080204" pitchFamily="50" charset="-128"/>
                <a:cs typeface="+mn-ea"/>
                <a:sym typeface="+mn-lt"/>
              </a:rPr>
              <a:t>QNAP QXP-W6-AX200 Wi-Fi6</a:t>
            </a:r>
            <a:r>
              <a:rPr lang="ja-JP" altLang="en-US" sz="2800" dirty="0">
                <a:latin typeface="ＭＳ Ｐゴシック" panose="020B0600070205080204" pitchFamily="50" charset="-128"/>
                <a:ea typeface="ＭＳ Ｐゴシック" panose="020B0600070205080204" pitchFamily="50" charset="-128"/>
                <a:cs typeface="+mn-ea"/>
                <a:sym typeface="+mn-lt"/>
              </a:rPr>
              <a:t>カー</a:t>
            </a:r>
            <a:r>
              <a:rPr lang="ja-JP" altLang="en-US" sz="2800" dirty="0" smtClean="0">
                <a:latin typeface="ＭＳ Ｐゴシック" panose="020B0600070205080204" pitchFamily="50" charset="-128"/>
                <a:ea typeface="ＭＳ Ｐゴシック" panose="020B0600070205080204" pitchFamily="50" charset="-128"/>
                <a:cs typeface="+mn-ea"/>
                <a:sym typeface="+mn-lt"/>
              </a:rPr>
              <a:t>ドで</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en-US" altLang="ja-JP" sz="2800" dirty="0" smtClean="0">
                <a:latin typeface="ＭＳ Ｐゴシック" panose="020B0600070205080204" pitchFamily="50" charset="-128"/>
                <a:ea typeface="ＭＳ Ｐゴシック" panose="020B0600070205080204" pitchFamily="50" charset="-128"/>
                <a:cs typeface="+mn-ea"/>
                <a:sym typeface="+mn-lt"/>
              </a:rPr>
              <a:t>NAS</a:t>
            </a:r>
            <a:r>
              <a:rPr lang="ja-JP" altLang="en-US" sz="2800" dirty="0">
                <a:latin typeface="ＭＳ Ｐゴシック" panose="020B0600070205080204" pitchFamily="50" charset="-128"/>
                <a:ea typeface="ＭＳ Ｐゴシック" panose="020B0600070205080204" pitchFamily="50" charset="-128"/>
                <a:cs typeface="+mn-ea"/>
                <a:sym typeface="+mn-lt"/>
              </a:rPr>
              <a:t>を</a:t>
            </a:r>
            <a:r>
              <a:rPr lang="en-US" altLang="ja-JP" sz="2800" dirty="0">
                <a:latin typeface="ＭＳ Ｐゴシック" panose="020B0600070205080204" pitchFamily="50" charset="-128"/>
                <a:ea typeface="ＭＳ Ｐゴシック" panose="020B0600070205080204" pitchFamily="50" charset="-128"/>
                <a:cs typeface="+mn-ea"/>
                <a:sym typeface="+mn-lt"/>
              </a:rPr>
              <a:t>Wi-Fi6AX</a:t>
            </a:r>
            <a:r>
              <a:rPr lang="ja-JP" altLang="en-US" sz="2800" dirty="0">
                <a:latin typeface="ＭＳ Ｐゴシック" panose="020B0600070205080204" pitchFamily="50" charset="-128"/>
                <a:ea typeface="ＭＳ Ｐゴシック" panose="020B0600070205080204" pitchFamily="50" charset="-128"/>
                <a:cs typeface="+mn-ea"/>
                <a:sym typeface="+mn-lt"/>
              </a:rPr>
              <a:t>ネットワークにワイヤレスで接</a:t>
            </a:r>
            <a:r>
              <a:rPr lang="ja-JP" altLang="en-US" sz="2800" dirty="0" smtClean="0">
                <a:latin typeface="ＭＳ Ｐゴシック" panose="020B0600070205080204" pitchFamily="50" charset="-128"/>
                <a:ea typeface="ＭＳ Ｐゴシック" panose="020B0600070205080204" pitchFamily="50" charset="-128"/>
                <a:cs typeface="+mn-ea"/>
                <a:sym typeface="+mn-lt"/>
              </a:rPr>
              <a:t>続</a:t>
            </a:r>
            <a:endParaRPr lang="ja-JP" altLang="en-US" sz="2800" dirty="0">
              <a:latin typeface="ＭＳ Ｐゴシック" panose="020B0600070205080204" pitchFamily="50" charset="-128"/>
              <a:ea typeface="ＭＳ Ｐゴシック" panose="020B0600070205080204" pitchFamily="50" charset="-128"/>
              <a:cs typeface="+mn-ea"/>
              <a:sym typeface="+mn-lt"/>
            </a:endParaRPr>
          </a:p>
        </p:txBody>
      </p:sp>
      <p:sp>
        <p:nvSpPr>
          <p:cNvPr id="10" name="矩形 9">
            <a:extLst>
              <a:ext uri="{FF2B5EF4-FFF2-40B4-BE49-F238E27FC236}">
                <a16:creationId xmlns:a16="http://schemas.microsoft.com/office/drawing/2014/main" id="{0906E908-B443-D241-B18C-3EF1D38A6158}"/>
              </a:ext>
            </a:extLst>
          </p:cNvPr>
          <p:cNvSpPr/>
          <p:nvPr/>
        </p:nvSpPr>
        <p:spPr>
          <a:xfrm>
            <a:off x="3506399" y="3714652"/>
            <a:ext cx="2068115" cy="461665"/>
          </a:xfrm>
          <a:prstGeom prst="rect">
            <a:avLst/>
          </a:prstGeom>
        </p:spPr>
        <p:txBody>
          <a:bodyPr wrap="square">
            <a:spAutoFit/>
          </a:bodyPr>
          <a:lstStyle/>
          <a:p>
            <a:r>
              <a:rPr lang="en-US" altLang="zh-TW" sz="1200">
                <a:latin typeface="ＭＳ Ｐゴシック" panose="020B0600070205080204" pitchFamily="50" charset="-128"/>
                <a:ea typeface="ＭＳ Ｐゴシック" panose="020B0600070205080204" pitchFamily="50" charset="-128"/>
                <a:cs typeface="+mn-ea"/>
                <a:sym typeface="+mn-lt"/>
              </a:rPr>
              <a:t>Install the QXP-W6-AX200 PCIe Wi-Fi 6 card</a:t>
            </a:r>
            <a:endParaRPr kumimoji="1" lang="zh-TW" altLang="en-US" sz="1200">
              <a:latin typeface="ＭＳ Ｐゴシック" panose="020B0600070205080204" pitchFamily="50" charset="-128"/>
              <a:ea typeface="ＭＳ Ｐゴシック" panose="020B0600070205080204" pitchFamily="50" charset="-128"/>
              <a:cs typeface="+mn-ea"/>
              <a:sym typeface="+mn-lt"/>
            </a:endParaRPr>
          </a:p>
        </p:txBody>
      </p:sp>
      <p:sp>
        <p:nvSpPr>
          <p:cNvPr id="11" name="矩形 10">
            <a:extLst>
              <a:ext uri="{FF2B5EF4-FFF2-40B4-BE49-F238E27FC236}">
                <a16:creationId xmlns:a16="http://schemas.microsoft.com/office/drawing/2014/main" id="{BB11D636-4037-5746-9E64-A7F32E7D3F7C}"/>
              </a:ext>
            </a:extLst>
          </p:cNvPr>
          <p:cNvSpPr/>
          <p:nvPr/>
        </p:nvSpPr>
        <p:spPr>
          <a:xfrm>
            <a:off x="473906" y="3806985"/>
            <a:ext cx="2068115" cy="276999"/>
          </a:xfrm>
          <a:prstGeom prst="rect">
            <a:avLst/>
          </a:prstGeom>
        </p:spPr>
        <p:txBody>
          <a:bodyPr wrap="square">
            <a:spAutoFit/>
          </a:bodyPr>
          <a:lstStyle/>
          <a:p>
            <a:pPr algn="ctr"/>
            <a:r>
              <a:rPr kumimoji="1" lang="en-US" altLang="zh-TW" sz="1200">
                <a:latin typeface="ＭＳ Ｐゴシック" panose="020B0600070205080204" pitchFamily="50" charset="-128"/>
                <a:ea typeface="ＭＳ Ｐゴシック" panose="020B0600070205080204" pitchFamily="50" charset="-128"/>
                <a:cs typeface="+mn-ea"/>
                <a:sym typeface="+mn-lt"/>
              </a:rPr>
              <a:t>QNAP TVS-675</a:t>
            </a:r>
            <a:r>
              <a:rPr kumimoji="1" lang="zh-TW" altLang="en-US" sz="1200">
                <a:latin typeface="ＭＳ Ｐゴシック" panose="020B0600070205080204" pitchFamily="50" charset="-128"/>
                <a:ea typeface="ＭＳ Ｐゴシック" panose="020B0600070205080204" pitchFamily="50" charset="-128"/>
                <a:cs typeface="+mn-ea"/>
                <a:sym typeface="+mn-lt"/>
              </a:rPr>
              <a:t> </a:t>
            </a:r>
            <a:r>
              <a:rPr kumimoji="1" lang="en-US" altLang="zh-TW" sz="1200">
                <a:latin typeface="ＭＳ Ｐゴシック" panose="020B0600070205080204" pitchFamily="50" charset="-128"/>
                <a:ea typeface="ＭＳ Ｐゴシック" panose="020B0600070205080204" pitchFamily="50" charset="-128"/>
                <a:cs typeface="+mn-ea"/>
                <a:sym typeface="+mn-lt"/>
              </a:rPr>
              <a:t>NAS</a:t>
            </a:r>
            <a:endParaRPr kumimoji="1" lang="zh-TW" altLang="en-US" sz="1200">
              <a:latin typeface="ＭＳ Ｐゴシック" panose="020B0600070205080204" pitchFamily="50" charset="-128"/>
              <a:ea typeface="ＭＳ Ｐゴシック" panose="020B0600070205080204" pitchFamily="50" charset="-128"/>
              <a:cs typeface="+mn-ea"/>
              <a:sym typeface="+mn-lt"/>
            </a:endParaRPr>
          </a:p>
        </p:txBody>
      </p:sp>
      <p:sp>
        <p:nvSpPr>
          <p:cNvPr id="22" name="矩形 21">
            <a:extLst>
              <a:ext uri="{FF2B5EF4-FFF2-40B4-BE49-F238E27FC236}">
                <a16:creationId xmlns:a16="http://schemas.microsoft.com/office/drawing/2014/main" id="{BE7E3B9F-09DB-9744-A0F8-578AD1A40D40}"/>
              </a:ext>
            </a:extLst>
          </p:cNvPr>
          <p:cNvSpPr/>
          <p:nvPr/>
        </p:nvSpPr>
        <p:spPr>
          <a:xfrm>
            <a:off x="6318632" y="3714652"/>
            <a:ext cx="2495947" cy="461665"/>
          </a:xfrm>
          <a:prstGeom prst="rect">
            <a:avLst/>
          </a:prstGeom>
        </p:spPr>
        <p:txBody>
          <a:bodyPr wrap="square" anchor="t">
            <a:spAutoFit/>
          </a:bodyPr>
          <a:lstStyle/>
          <a:p>
            <a:pPr algn="ctr"/>
            <a:r>
              <a:rPr lang="en-US" altLang="zh-TW" sz="1200">
                <a:latin typeface="ＭＳ Ｐゴシック" panose="020B0600070205080204" pitchFamily="50" charset="-128"/>
                <a:ea typeface="ＭＳ Ｐゴシック" panose="020B0600070205080204" pitchFamily="50" charset="-128"/>
                <a:cs typeface="+mn-ea"/>
                <a:sym typeface="+mn-lt"/>
              </a:rPr>
              <a:t>QNAP QHora-301W </a:t>
            </a:r>
          </a:p>
          <a:p>
            <a:pPr algn="ctr"/>
            <a:r>
              <a:rPr lang="en-US" altLang="zh-TW" sz="1200">
                <a:latin typeface="ＭＳ Ｐゴシック" panose="020B0600070205080204" pitchFamily="50" charset="-128"/>
                <a:ea typeface="ＭＳ Ｐゴシック" panose="020B0600070205080204" pitchFamily="50" charset="-128"/>
                <a:cs typeface="+mn-ea"/>
                <a:sym typeface="+mn-lt"/>
              </a:rPr>
              <a:t>Wi-Fi 6 10GbE SD-WAN router</a:t>
            </a:r>
            <a:endParaRPr lang="zh-TW" altLang="en-US" sz="1200">
              <a:latin typeface="ＭＳ Ｐゴシック" panose="020B0600070205080204" pitchFamily="50" charset="-128"/>
              <a:ea typeface="ＭＳ Ｐゴシック" panose="020B0600070205080204" pitchFamily="50" charset="-128"/>
              <a:cs typeface="+mn-ea"/>
              <a:sym typeface="+mn-lt"/>
            </a:endParaRPr>
          </a:p>
        </p:txBody>
      </p:sp>
      <p:pic>
        <p:nvPicPr>
          <p:cNvPr id="1026" name="Picture 2">
            <a:extLst>
              <a:ext uri="{FF2B5EF4-FFF2-40B4-BE49-F238E27FC236}">
                <a16:creationId xmlns:a16="http://schemas.microsoft.com/office/drawing/2014/main" id="{9CD43DB3-D6E3-EF4D-A053-4EFB4632F8E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0902" t="37541" r="8843" b="32600"/>
          <a:stretch/>
        </p:blipFill>
        <p:spPr bwMode="auto">
          <a:xfrm>
            <a:off x="5991369" y="2681593"/>
            <a:ext cx="2823210" cy="8403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圖片 7" descr="一張含有 文字 的圖片&#10;&#10;自動產生的描述">
            <a:extLst>
              <a:ext uri="{FF2B5EF4-FFF2-40B4-BE49-F238E27FC236}">
                <a16:creationId xmlns:a16="http://schemas.microsoft.com/office/drawing/2014/main" id="{922DE828-806A-41DD-9FEA-45D9334EB3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69701" y="2044928"/>
            <a:ext cx="1955019" cy="1654718"/>
          </a:xfrm>
          <a:prstGeom prst="rect">
            <a:avLst/>
          </a:prstGeom>
          <a:effectLst>
            <a:outerShdw blurRad="50800" dist="38100" dir="8100000" algn="tr" rotWithShape="0">
              <a:prstClr val="black">
                <a:alpha val="40000"/>
              </a:prstClr>
            </a:outerShdw>
          </a:effectLst>
        </p:spPr>
      </p:pic>
      <p:pic>
        <p:nvPicPr>
          <p:cNvPr id="12" name="圖形 11" descr="無線 以實心填滿">
            <a:extLst>
              <a:ext uri="{FF2B5EF4-FFF2-40B4-BE49-F238E27FC236}">
                <a16:creationId xmlns:a16="http://schemas.microsoft.com/office/drawing/2014/main" id="{BA48E5FE-6727-4F67-A98F-517A3CE9244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5400000">
            <a:off x="5066166" y="1975889"/>
            <a:ext cx="653642" cy="653642"/>
          </a:xfrm>
          <a:prstGeom prst="rect">
            <a:avLst/>
          </a:prstGeom>
        </p:spPr>
      </p:pic>
      <p:pic>
        <p:nvPicPr>
          <p:cNvPr id="16" name="圖形 15" descr="無線 以實心填滿">
            <a:extLst>
              <a:ext uri="{FF2B5EF4-FFF2-40B4-BE49-F238E27FC236}">
                <a16:creationId xmlns:a16="http://schemas.microsoft.com/office/drawing/2014/main" id="{A05D025D-8BF1-4369-8C12-E62C5EBF070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843931" y="1975889"/>
            <a:ext cx="653642" cy="653642"/>
          </a:xfrm>
          <a:prstGeom prst="rect">
            <a:avLst/>
          </a:prstGeom>
        </p:spPr>
      </p:pic>
      <p:pic>
        <p:nvPicPr>
          <p:cNvPr id="14" name="圖形 13" descr="新增 以實心填滿">
            <a:extLst>
              <a:ext uri="{FF2B5EF4-FFF2-40B4-BE49-F238E27FC236}">
                <a16:creationId xmlns:a16="http://schemas.microsoft.com/office/drawing/2014/main" id="{E005BA5F-50FA-4E4B-AB67-190CDB0B3BC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072190" y="2747799"/>
            <a:ext cx="497511" cy="497511"/>
          </a:xfrm>
          <a:prstGeom prst="rect">
            <a:avLst/>
          </a:prstGeom>
        </p:spPr>
      </p:pic>
      <p:pic>
        <p:nvPicPr>
          <p:cNvPr id="15" name="圖片 14">
            <a:extLst>
              <a:ext uri="{FF2B5EF4-FFF2-40B4-BE49-F238E27FC236}">
                <a16:creationId xmlns:a16="http://schemas.microsoft.com/office/drawing/2014/main" id="{E309BABB-80E6-C647-8C71-BF02123A7A47}"/>
              </a:ext>
            </a:extLst>
          </p:cNvPr>
          <p:cNvPicPr>
            <a:picLocks noChangeAspect="1"/>
          </p:cNvPicPr>
          <p:nvPr/>
        </p:nvPicPr>
        <p:blipFill>
          <a:blip r:embed="rId8"/>
          <a:srcRect/>
          <a:stretch/>
        </p:blipFill>
        <p:spPr>
          <a:xfrm>
            <a:off x="182113" y="1973177"/>
            <a:ext cx="2982936" cy="1864335"/>
          </a:xfrm>
          <a:prstGeom prst="rect">
            <a:avLst/>
          </a:prstGeom>
        </p:spPr>
      </p:pic>
    </p:spTree>
    <p:extLst>
      <p:ext uri="{BB962C8B-B14F-4D97-AF65-F5344CB8AC3E}">
        <p14:creationId xmlns:p14="http://schemas.microsoft.com/office/powerpoint/2010/main" val="76410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553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5AF69B75-71C9-4C12-8330-22EED05AEE2C}"/>
              </a:ext>
            </a:extLst>
          </p:cNvPr>
          <p:cNvSpPr/>
          <p:nvPr/>
        </p:nvSpPr>
        <p:spPr>
          <a:xfrm>
            <a:off x="5402890" y="1517174"/>
            <a:ext cx="3852232" cy="3572968"/>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8" name="矩形 27">
            <a:extLst>
              <a:ext uri="{FF2B5EF4-FFF2-40B4-BE49-F238E27FC236}">
                <a16:creationId xmlns:a16="http://schemas.microsoft.com/office/drawing/2014/main" id="{EFB4001E-73DC-41D2-AFDF-340F06FCD3D6}"/>
              </a:ext>
            </a:extLst>
          </p:cNvPr>
          <p:cNvSpPr/>
          <p:nvPr/>
        </p:nvSpPr>
        <p:spPr>
          <a:xfrm>
            <a:off x="1237507" y="1404771"/>
            <a:ext cx="862370" cy="37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zh-TW" sz="1800" b="1" err="1">
                <a:solidFill>
                  <a:schemeClr val="tx1"/>
                </a:solidFill>
                <a:latin typeface="ＭＳ Ｐゴシック" panose="020B0600070205080204" pitchFamily="50" charset="-128"/>
                <a:ea typeface="ＭＳ Ｐゴシック" panose="020B0600070205080204" pitchFamily="50" charset="-128"/>
                <a:cs typeface="+mn-ea"/>
                <a:sym typeface="+mn-lt"/>
              </a:rPr>
              <a:t>Qfile</a:t>
            </a:r>
            <a:endParaRPr lang="en-GB" altLang="zh-TW" sz="18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grpSp>
        <p:nvGrpSpPr>
          <p:cNvPr id="10" name="群組 9">
            <a:extLst>
              <a:ext uri="{FF2B5EF4-FFF2-40B4-BE49-F238E27FC236}">
                <a16:creationId xmlns:a16="http://schemas.microsoft.com/office/drawing/2014/main" id="{F5DC24D3-00DC-461E-B38C-809F76F7466E}"/>
              </a:ext>
            </a:extLst>
          </p:cNvPr>
          <p:cNvGrpSpPr/>
          <p:nvPr/>
        </p:nvGrpSpPr>
        <p:grpSpPr>
          <a:xfrm>
            <a:off x="235202" y="1709260"/>
            <a:ext cx="2866988" cy="3372927"/>
            <a:chOff x="3404225" y="1239925"/>
            <a:chExt cx="2264102" cy="2663649"/>
          </a:xfrm>
          <a:effectLst>
            <a:outerShdw blurRad="50800" dist="38100" dir="2700000" algn="tl" rotWithShape="0">
              <a:prstClr val="black">
                <a:alpha val="40000"/>
              </a:prstClr>
            </a:outerShdw>
          </a:effectLst>
        </p:grpSpPr>
        <p:pic>
          <p:nvPicPr>
            <p:cNvPr id="23" name="Shape 486">
              <a:extLst>
                <a:ext uri="{FF2B5EF4-FFF2-40B4-BE49-F238E27FC236}">
                  <a16:creationId xmlns:a16="http://schemas.microsoft.com/office/drawing/2014/main" id="{93D37101-B0CC-4A09-B5BD-F70CED82A6DF}"/>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04225" y="1239925"/>
              <a:ext cx="2264102" cy="2663649"/>
            </a:xfrm>
            <a:prstGeom prst="rect">
              <a:avLst/>
            </a:prstGeom>
            <a:noFill/>
            <a:ln>
              <a:noFill/>
            </a:ln>
          </p:spPr>
        </p:pic>
        <p:pic>
          <p:nvPicPr>
            <p:cNvPr id="24" name="Shape 488">
              <a:extLst>
                <a:ext uri="{FF2B5EF4-FFF2-40B4-BE49-F238E27FC236}">
                  <a16:creationId xmlns:a16="http://schemas.microsoft.com/office/drawing/2014/main" id="{C47FC85E-E317-43E4-AD0F-34F7413FB51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01523" y="1620750"/>
              <a:ext cx="1069500" cy="1902287"/>
            </a:xfrm>
            <a:prstGeom prst="rect">
              <a:avLst/>
            </a:prstGeom>
            <a:noFill/>
            <a:ln>
              <a:noFill/>
            </a:ln>
          </p:spPr>
        </p:pic>
      </p:grpSp>
      <p:sp>
        <p:nvSpPr>
          <p:cNvPr id="29" name="矩形 28">
            <a:extLst>
              <a:ext uri="{FF2B5EF4-FFF2-40B4-BE49-F238E27FC236}">
                <a16:creationId xmlns:a16="http://schemas.microsoft.com/office/drawing/2014/main" id="{6701917E-3891-49F1-AC05-552BB2FBB2A8}"/>
              </a:ext>
            </a:extLst>
          </p:cNvPr>
          <p:cNvSpPr/>
          <p:nvPr/>
        </p:nvSpPr>
        <p:spPr>
          <a:xfrm>
            <a:off x="5048043" y="1455534"/>
            <a:ext cx="1462851" cy="493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zh-TW" sz="1800" b="1">
                <a:solidFill>
                  <a:schemeClr val="tx1"/>
                </a:solidFill>
                <a:latin typeface="ＭＳ Ｐゴシック" panose="020B0600070205080204" pitchFamily="50" charset="-128"/>
                <a:ea typeface="ＭＳ Ｐゴシック" panose="020B0600070205080204" pitchFamily="50" charset="-128"/>
                <a:cs typeface="+mn-ea"/>
                <a:sym typeface="+mn-lt"/>
              </a:rPr>
              <a:t>File Station</a:t>
            </a:r>
          </a:p>
        </p:txBody>
      </p:sp>
      <p:sp>
        <p:nvSpPr>
          <p:cNvPr id="2" name="標題 1">
            <a:extLst>
              <a:ext uri="{FF2B5EF4-FFF2-40B4-BE49-F238E27FC236}">
                <a16:creationId xmlns:a16="http://schemas.microsoft.com/office/drawing/2014/main" id="{1267AD84-AFB1-4F56-A875-54E2552E8BC3}"/>
              </a:ext>
            </a:extLst>
          </p:cNvPr>
          <p:cNvSpPr>
            <a:spLocks noGrp="1"/>
          </p:cNvSpPr>
          <p:nvPr>
            <p:ph type="title"/>
          </p:nvPr>
        </p:nvSpPr>
        <p:spPr>
          <a:xfrm>
            <a:off x="-9624" y="58156"/>
            <a:ext cx="9144000" cy="1033922"/>
          </a:xfrm>
        </p:spPr>
        <p:txBody>
          <a:bodyPr>
            <a:noAutofit/>
          </a:bodyPr>
          <a:lstStyle/>
          <a:p>
            <a:pPr>
              <a:lnSpc>
                <a:spcPts val="3600"/>
              </a:lnSpc>
            </a:pPr>
            <a:r>
              <a:rPr lang="en-US" altLang="ja-JP" sz="2800" dirty="0">
                <a:latin typeface="ＭＳ Ｐゴシック" panose="020B0600070205080204" pitchFamily="50" charset="-128"/>
                <a:ea typeface="ＭＳ Ｐゴシック" panose="020B0600070205080204" pitchFamily="50" charset="-128"/>
                <a:cs typeface="+mn-ea"/>
                <a:sym typeface="+mn-lt"/>
              </a:rPr>
              <a:t>Dropbox</a:t>
            </a:r>
            <a:r>
              <a:rPr lang="ja-JP" altLang="en-US" sz="2800" dirty="0">
                <a:latin typeface="ＭＳ Ｐゴシック" panose="020B0600070205080204" pitchFamily="50" charset="-128"/>
                <a:ea typeface="ＭＳ Ｐゴシック" panose="020B0600070205080204" pitchFamily="50" charset="-128"/>
                <a:cs typeface="+mn-ea"/>
                <a:sym typeface="+mn-lt"/>
              </a:rPr>
              <a:t>、</a:t>
            </a:r>
            <a:r>
              <a:rPr lang="en-US" altLang="ja-JP" sz="2800" dirty="0">
                <a:latin typeface="ＭＳ Ｐゴシック" panose="020B0600070205080204" pitchFamily="50" charset="-128"/>
                <a:ea typeface="ＭＳ Ｐゴシック" panose="020B0600070205080204" pitchFamily="50" charset="-128"/>
                <a:cs typeface="+mn-ea"/>
                <a:sym typeface="+mn-lt"/>
              </a:rPr>
              <a:t>OneDrive</a:t>
            </a:r>
            <a:r>
              <a:rPr lang="ja-JP" altLang="en-US" sz="2800" dirty="0">
                <a:latin typeface="ＭＳ Ｐゴシック" panose="020B0600070205080204" pitchFamily="50" charset="-128"/>
                <a:ea typeface="ＭＳ Ｐゴシック" panose="020B0600070205080204" pitchFamily="50" charset="-128"/>
                <a:cs typeface="+mn-ea"/>
                <a:sym typeface="+mn-lt"/>
              </a:rPr>
              <a:t>、</a:t>
            </a:r>
            <a:r>
              <a:rPr lang="en-US" altLang="ja-JP" sz="2800" dirty="0">
                <a:latin typeface="ＭＳ Ｐゴシック" panose="020B0600070205080204" pitchFamily="50" charset="-128"/>
                <a:ea typeface="ＭＳ Ｐゴシック" panose="020B0600070205080204" pitchFamily="50" charset="-128"/>
                <a:cs typeface="+mn-ea"/>
                <a:sym typeface="+mn-lt"/>
              </a:rPr>
              <a:t>Google</a:t>
            </a:r>
            <a:r>
              <a:rPr lang="ja-JP" altLang="en-US" sz="2800" dirty="0">
                <a:latin typeface="ＭＳ Ｐゴシック" panose="020B0600070205080204" pitchFamily="50" charset="-128"/>
                <a:ea typeface="ＭＳ Ｐゴシック" panose="020B0600070205080204" pitchFamily="50" charset="-128"/>
                <a:cs typeface="+mn-ea"/>
                <a:sym typeface="+mn-lt"/>
              </a:rPr>
              <a:t>ドライブなどに接</a:t>
            </a:r>
            <a:r>
              <a:rPr lang="ja-JP" altLang="en-US" sz="2800" dirty="0" smtClean="0">
                <a:latin typeface="ＭＳ Ｐゴシック" panose="020B0600070205080204" pitchFamily="50" charset="-128"/>
                <a:ea typeface="ＭＳ Ｐゴシック" panose="020B0600070205080204" pitchFamily="50" charset="-128"/>
                <a:cs typeface="+mn-ea"/>
                <a:sym typeface="+mn-lt"/>
              </a:rPr>
              <a:t>続</a:t>
            </a:r>
            <a:endParaRPr lang="ja-JP" altLang="en-US" sz="2800" dirty="0">
              <a:latin typeface="ＭＳ Ｐゴシック" panose="020B0600070205080204" pitchFamily="50" charset="-128"/>
              <a:ea typeface="ＭＳ Ｐゴシック" panose="020B0600070205080204" pitchFamily="50" charset="-128"/>
              <a:cs typeface="+mn-ea"/>
              <a:sym typeface="+mn-lt"/>
            </a:endParaRPr>
          </a:p>
        </p:txBody>
      </p:sp>
      <p:pic>
        <p:nvPicPr>
          <p:cNvPr id="9" name="圖片 8">
            <a:extLst>
              <a:ext uri="{FF2B5EF4-FFF2-40B4-BE49-F238E27FC236}">
                <a16:creationId xmlns:a16="http://schemas.microsoft.com/office/drawing/2014/main" id="{37A61AD8-1A7C-4075-80DB-46AE467858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40564" y="1853206"/>
            <a:ext cx="3745230" cy="3232225"/>
          </a:xfrm>
          <a:prstGeom prst="rect">
            <a:avLst/>
          </a:prstGeom>
          <a:noFill/>
          <a:ln>
            <a:noFill/>
            <a:prstDash val="solid"/>
          </a:ln>
          <a:effectLst>
            <a:outerShdw blurRad="228600" dist="152400" dir="8100000" algn="tr" rotWithShape="0">
              <a:prstClr val="black">
                <a:alpha val="28000"/>
              </a:prstClr>
            </a:outerShdw>
          </a:effectLst>
        </p:spPr>
      </p:pic>
      <p:pic>
        <p:nvPicPr>
          <p:cNvPr id="11" name="Shape 489">
            <a:extLst>
              <a:ext uri="{FF2B5EF4-FFF2-40B4-BE49-F238E27FC236}">
                <a16:creationId xmlns:a16="http://schemas.microsoft.com/office/drawing/2014/main" id="{F624F3A2-4201-4621-BA1B-78B11825FAF5}"/>
              </a:ext>
            </a:extLst>
          </p:cNvPr>
          <p:cNvPicPr preferRelativeResize="0"/>
          <p:nvPr/>
        </p:nvPicPr>
        <p:blipFill rotWithShape="1">
          <a:blip r:embed="rId6" cstate="screen">
            <a:extLst>
              <a:ext uri="{28A0092B-C50C-407E-A947-70E740481C1C}">
                <a14:useLocalDpi xmlns:a14="http://schemas.microsoft.com/office/drawing/2010/main"/>
              </a:ext>
            </a:extLst>
          </a:blip>
          <a:srcRect/>
          <a:stretch/>
        </p:blipFill>
        <p:spPr>
          <a:xfrm>
            <a:off x="657256" y="3037978"/>
            <a:ext cx="2049517" cy="1629999"/>
          </a:xfrm>
          <a:prstGeom prst="rect">
            <a:avLst/>
          </a:prstGeom>
          <a:noFill/>
          <a:ln>
            <a:noFill/>
            <a:prstDash val="solid"/>
          </a:ln>
          <a:effectLst>
            <a:outerShdw blurRad="228600" dist="152400" dir="8100000" algn="tr" rotWithShape="0">
              <a:prstClr val="black">
                <a:alpha val="28000"/>
              </a:prstClr>
            </a:outerShdw>
          </a:effectLst>
        </p:spPr>
      </p:pic>
      <p:sp>
        <p:nvSpPr>
          <p:cNvPr id="12" name="文字方塊 32">
            <a:extLst>
              <a:ext uri="{FF2B5EF4-FFF2-40B4-BE49-F238E27FC236}">
                <a16:creationId xmlns:a16="http://schemas.microsoft.com/office/drawing/2014/main" id="{EE6E4158-CECC-4694-98DB-0DACB055D8EB}"/>
              </a:ext>
            </a:extLst>
          </p:cNvPr>
          <p:cNvSpPr txBox="1"/>
          <p:nvPr/>
        </p:nvSpPr>
        <p:spPr>
          <a:xfrm>
            <a:off x="3127023" y="3268045"/>
            <a:ext cx="92470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latin typeface="ＭＳ Ｐゴシック" panose="020B0600070205080204" pitchFamily="50" charset="-128"/>
                <a:ea typeface="ＭＳ Ｐゴシック" panose="020B0600070205080204" pitchFamily="50" charset="-128"/>
                <a:cs typeface="+mn-ea"/>
                <a:sym typeface="+mn-lt"/>
              </a:rPr>
              <a:t>Local</a:t>
            </a:r>
            <a:endParaRPr lang="zh-TW" altLang="en-US" sz="1600">
              <a:latin typeface="ＭＳ Ｐゴシック" panose="020B0600070205080204" pitchFamily="50" charset="-128"/>
              <a:ea typeface="ＭＳ Ｐゴシック" panose="020B0600070205080204" pitchFamily="50" charset="-128"/>
              <a:cs typeface="+mn-ea"/>
              <a:sym typeface="+mn-lt"/>
            </a:endParaRPr>
          </a:p>
          <a:p>
            <a:pPr algn="ctr"/>
            <a:r>
              <a:rPr lang="en-US" altLang="zh-TW" sz="1600">
                <a:latin typeface="ＭＳ Ｐゴシック" panose="020B0600070205080204" pitchFamily="50" charset="-128"/>
                <a:ea typeface="ＭＳ Ｐゴシック" panose="020B0600070205080204" pitchFamily="50" charset="-128"/>
                <a:cs typeface="+mn-ea"/>
                <a:sym typeface="+mn-lt"/>
              </a:rPr>
              <a:t>NAS</a:t>
            </a:r>
            <a:endParaRPr lang="zh-TW" altLang="en-US" sz="1600">
              <a:latin typeface="ＭＳ Ｐゴシック" panose="020B0600070205080204" pitchFamily="50" charset="-128"/>
              <a:ea typeface="ＭＳ Ｐゴシック" panose="020B0600070205080204" pitchFamily="50" charset="-128"/>
              <a:cs typeface="+mn-ea"/>
              <a:sym typeface="+mn-lt"/>
            </a:endParaRPr>
          </a:p>
        </p:txBody>
      </p:sp>
      <p:sp>
        <p:nvSpPr>
          <p:cNvPr id="13" name="文字方塊 33">
            <a:extLst>
              <a:ext uri="{FF2B5EF4-FFF2-40B4-BE49-F238E27FC236}">
                <a16:creationId xmlns:a16="http://schemas.microsoft.com/office/drawing/2014/main" id="{3A41BB56-B739-4152-8BF9-46650DACAA75}"/>
              </a:ext>
            </a:extLst>
          </p:cNvPr>
          <p:cNvSpPr txBox="1"/>
          <p:nvPr/>
        </p:nvSpPr>
        <p:spPr>
          <a:xfrm>
            <a:off x="3152373" y="3963938"/>
            <a:ext cx="92470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latin typeface="ＭＳ Ｐゴシック" panose="020B0600070205080204" pitchFamily="50" charset="-128"/>
                <a:ea typeface="ＭＳ Ｐゴシック" panose="020B0600070205080204" pitchFamily="50" charset="-128"/>
                <a:cs typeface="+mn-ea"/>
                <a:sym typeface="+mn-lt"/>
              </a:rPr>
              <a:t>Remote NAS</a:t>
            </a:r>
            <a:endParaRPr lang="zh-TW" altLang="en-US" sz="1600">
              <a:latin typeface="ＭＳ Ｐゴシック" panose="020B0600070205080204" pitchFamily="50" charset="-128"/>
              <a:ea typeface="ＭＳ Ｐゴシック" panose="020B0600070205080204" pitchFamily="50" charset="-128"/>
              <a:cs typeface="+mn-ea"/>
              <a:sym typeface="+mn-lt"/>
            </a:endParaRPr>
          </a:p>
        </p:txBody>
      </p:sp>
      <p:sp>
        <p:nvSpPr>
          <p:cNvPr id="14" name="文字方塊 35">
            <a:extLst>
              <a:ext uri="{FF2B5EF4-FFF2-40B4-BE49-F238E27FC236}">
                <a16:creationId xmlns:a16="http://schemas.microsoft.com/office/drawing/2014/main" id="{85F8CC74-5F36-4F52-8547-F6158ABE8E21}"/>
              </a:ext>
            </a:extLst>
          </p:cNvPr>
          <p:cNvSpPr txBox="1"/>
          <p:nvPr/>
        </p:nvSpPr>
        <p:spPr>
          <a:xfrm>
            <a:off x="3004221" y="4546589"/>
            <a:ext cx="122100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100">
                <a:latin typeface="ＭＳ Ｐゴシック" panose="020B0600070205080204" pitchFamily="50" charset="-128"/>
                <a:ea typeface="ＭＳ Ｐゴシック" panose="020B0600070205080204" pitchFamily="50" charset="-128"/>
                <a:cs typeface="+mn-ea"/>
                <a:sym typeface="+mn-lt"/>
              </a:rPr>
              <a:t>Cloud</a:t>
            </a:r>
            <a:r>
              <a:rPr lang="en-US" altLang="zh-TW" sz="1100">
                <a:latin typeface="ＭＳ Ｐゴシック" panose="020B0600070205080204" pitchFamily="50" charset="-128"/>
                <a:ea typeface="ＭＳ Ｐゴシック" panose="020B0600070205080204" pitchFamily="50" charset="-128"/>
                <a:cs typeface="+mn-ea"/>
                <a:sym typeface="+mn-lt"/>
              </a:rPr>
              <a:t> </a:t>
            </a:r>
            <a:r>
              <a:rPr lang="zh-TW" altLang="en-US" sz="1100">
                <a:latin typeface="ＭＳ Ｐゴシック" panose="020B0600070205080204" pitchFamily="50" charset="-128"/>
                <a:ea typeface="ＭＳ Ｐゴシック" panose="020B0600070205080204" pitchFamily="50" charset="-128"/>
                <a:cs typeface="+mn-ea"/>
                <a:sym typeface="+mn-lt"/>
              </a:rPr>
              <a:t>Storage</a:t>
            </a:r>
          </a:p>
        </p:txBody>
      </p:sp>
      <p:sp>
        <p:nvSpPr>
          <p:cNvPr id="3" name="箭號: 向右 2">
            <a:extLst>
              <a:ext uri="{FF2B5EF4-FFF2-40B4-BE49-F238E27FC236}">
                <a16:creationId xmlns:a16="http://schemas.microsoft.com/office/drawing/2014/main" id="{99380733-5DCC-41AB-BEEC-B412C044063E}"/>
              </a:ext>
            </a:extLst>
          </p:cNvPr>
          <p:cNvSpPr/>
          <p:nvPr/>
        </p:nvSpPr>
        <p:spPr>
          <a:xfrm flipH="1">
            <a:off x="2336500" y="3285029"/>
            <a:ext cx="859398" cy="287396"/>
          </a:xfrm>
          <a:prstGeom prst="rightArrow">
            <a:avLst>
              <a:gd name="adj1" fmla="val 50000"/>
              <a:gd name="adj2" fmla="val 87117"/>
            </a:avLst>
          </a:prstGeom>
          <a:gradFill flip="none" rotWithShape="1">
            <a:gsLst>
              <a:gs pos="42000">
                <a:srgbClr val="21C9F7">
                  <a:alpha val="50000"/>
                </a:srgbClr>
              </a:gs>
              <a:gs pos="1000">
                <a:srgbClr val="21C9F7">
                  <a:alpha val="0"/>
                </a:srgbClr>
              </a:gs>
              <a:gs pos="90000">
                <a:srgbClr val="21C9F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6" name="箭號: 向右 25">
            <a:extLst>
              <a:ext uri="{FF2B5EF4-FFF2-40B4-BE49-F238E27FC236}">
                <a16:creationId xmlns:a16="http://schemas.microsoft.com/office/drawing/2014/main" id="{3BF5DF18-19C6-42DD-8116-56192C3D2927}"/>
              </a:ext>
            </a:extLst>
          </p:cNvPr>
          <p:cNvSpPr/>
          <p:nvPr/>
        </p:nvSpPr>
        <p:spPr>
          <a:xfrm flipH="1">
            <a:off x="2336500" y="4131977"/>
            <a:ext cx="859398" cy="287396"/>
          </a:xfrm>
          <a:prstGeom prst="rightArrow">
            <a:avLst>
              <a:gd name="adj1" fmla="val 50000"/>
              <a:gd name="adj2" fmla="val 87117"/>
            </a:avLst>
          </a:prstGeom>
          <a:gradFill flip="none" rotWithShape="1">
            <a:gsLst>
              <a:gs pos="42000">
                <a:srgbClr val="21C9F7">
                  <a:alpha val="50000"/>
                </a:srgbClr>
              </a:gs>
              <a:gs pos="1000">
                <a:srgbClr val="21C9F7">
                  <a:alpha val="0"/>
                </a:srgbClr>
              </a:gs>
              <a:gs pos="90000">
                <a:srgbClr val="21C9F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7" name="箭號: 向右 26">
            <a:extLst>
              <a:ext uri="{FF2B5EF4-FFF2-40B4-BE49-F238E27FC236}">
                <a16:creationId xmlns:a16="http://schemas.microsoft.com/office/drawing/2014/main" id="{82C4D85E-233B-424A-B90D-CABE76966395}"/>
              </a:ext>
            </a:extLst>
          </p:cNvPr>
          <p:cNvSpPr/>
          <p:nvPr/>
        </p:nvSpPr>
        <p:spPr>
          <a:xfrm flipH="1">
            <a:off x="2360617" y="4470088"/>
            <a:ext cx="859398" cy="287396"/>
          </a:xfrm>
          <a:prstGeom prst="rightArrow">
            <a:avLst>
              <a:gd name="adj1" fmla="val 50000"/>
              <a:gd name="adj2" fmla="val 87117"/>
            </a:avLst>
          </a:prstGeom>
          <a:gradFill flip="none" rotWithShape="1">
            <a:gsLst>
              <a:gs pos="42000">
                <a:srgbClr val="21C9F7">
                  <a:alpha val="50000"/>
                </a:srgbClr>
              </a:gs>
              <a:gs pos="1000">
                <a:srgbClr val="21C9F7">
                  <a:alpha val="0"/>
                </a:srgbClr>
              </a:gs>
              <a:gs pos="90000">
                <a:srgbClr val="21C9F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1" name="箭號: 向右 30">
            <a:extLst>
              <a:ext uri="{FF2B5EF4-FFF2-40B4-BE49-F238E27FC236}">
                <a16:creationId xmlns:a16="http://schemas.microsoft.com/office/drawing/2014/main" id="{A1AB5D39-58F9-44C8-846F-842C8A2F025A}"/>
              </a:ext>
            </a:extLst>
          </p:cNvPr>
          <p:cNvSpPr/>
          <p:nvPr/>
        </p:nvSpPr>
        <p:spPr>
          <a:xfrm>
            <a:off x="4056258" y="3285029"/>
            <a:ext cx="859398" cy="287396"/>
          </a:xfrm>
          <a:prstGeom prst="rightArrow">
            <a:avLst>
              <a:gd name="adj1" fmla="val 50000"/>
              <a:gd name="adj2" fmla="val 87117"/>
            </a:avLst>
          </a:prstGeom>
          <a:gradFill flip="none" rotWithShape="1">
            <a:gsLst>
              <a:gs pos="42000">
                <a:srgbClr val="21C9F7">
                  <a:alpha val="50000"/>
                </a:srgbClr>
              </a:gs>
              <a:gs pos="1000">
                <a:srgbClr val="21C9F7">
                  <a:alpha val="0"/>
                </a:srgbClr>
              </a:gs>
              <a:gs pos="90000">
                <a:srgbClr val="21C9F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2" name="箭號: 向右 31">
            <a:extLst>
              <a:ext uri="{FF2B5EF4-FFF2-40B4-BE49-F238E27FC236}">
                <a16:creationId xmlns:a16="http://schemas.microsoft.com/office/drawing/2014/main" id="{669C5E86-D5BE-4D23-B84B-DF299D38D31A}"/>
              </a:ext>
            </a:extLst>
          </p:cNvPr>
          <p:cNvSpPr/>
          <p:nvPr/>
        </p:nvSpPr>
        <p:spPr>
          <a:xfrm>
            <a:off x="4076201" y="4122442"/>
            <a:ext cx="859398" cy="287396"/>
          </a:xfrm>
          <a:prstGeom prst="rightArrow">
            <a:avLst>
              <a:gd name="adj1" fmla="val 50000"/>
              <a:gd name="adj2" fmla="val 87117"/>
            </a:avLst>
          </a:prstGeom>
          <a:gradFill flip="none" rotWithShape="1">
            <a:gsLst>
              <a:gs pos="42000">
                <a:srgbClr val="21C9F7">
                  <a:alpha val="50000"/>
                </a:srgbClr>
              </a:gs>
              <a:gs pos="1000">
                <a:srgbClr val="21C9F7">
                  <a:alpha val="0"/>
                </a:srgbClr>
              </a:gs>
              <a:gs pos="90000">
                <a:srgbClr val="21C9F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3" name="箭號: 向右 32">
            <a:extLst>
              <a:ext uri="{FF2B5EF4-FFF2-40B4-BE49-F238E27FC236}">
                <a16:creationId xmlns:a16="http://schemas.microsoft.com/office/drawing/2014/main" id="{FA34D855-C6E8-4603-941B-CDC45C821471}"/>
              </a:ext>
            </a:extLst>
          </p:cNvPr>
          <p:cNvSpPr/>
          <p:nvPr/>
        </p:nvSpPr>
        <p:spPr>
          <a:xfrm>
            <a:off x="4056258" y="4581376"/>
            <a:ext cx="859398" cy="287396"/>
          </a:xfrm>
          <a:prstGeom prst="rightArrow">
            <a:avLst>
              <a:gd name="adj1" fmla="val 50000"/>
              <a:gd name="adj2" fmla="val 87117"/>
            </a:avLst>
          </a:prstGeom>
          <a:gradFill flip="none" rotWithShape="1">
            <a:gsLst>
              <a:gs pos="42000">
                <a:srgbClr val="21C9F7">
                  <a:alpha val="50000"/>
                </a:srgbClr>
              </a:gs>
              <a:gs pos="1000">
                <a:srgbClr val="21C9F7">
                  <a:alpha val="0"/>
                </a:srgbClr>
              </a:gs>
              <a:gs pos="90000">
                <a:srgbClr val="21C9F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4" name="圖形 3">
            <a:extLst>
              <a:ext uri="{FF2B5EF4-FFF2-40B4-BE49-F238E27FC236}">
                <a16:creationId xmlns:a16="http://schemas.microsoft.com/office/drawing/2014/main" id="{3B051982-FBC7-42F5-B4A7-A33E6132294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90409" y="1332055"/>
            <a:ext cx="608138" cy="608138"/>
          </a:xfrm>
          <a:prstGeom prst="rect">
            <a:avLst/>
          </a:prstGeom>
          <a:effectLst>
            <a:outerShdw blurRad="228600" dist="152400" dir="8100000" algn="tr" rotWithShape="0">
              <a:prstClr val="black">
                <a:alpha val="28000"/>
              </a:prstClr>
            </a:outerShdw>
          </a:effectLst>
        </p:spPr>
      </p:pic>
      <p:pic>
        <p:nvPicPr>
          <p:cNvPr id="34" name="圖形 33">
            <a:extLst>
              <a:ext uri="{FF2B5EF4-FFF2-40B4-BE49-F238E27FC236}">
                <a16:creationId xmlns:a16="http://schemas.microsoft.com/office/drawing/2014/main" id="{80CA1A0B-9F7E-4030-973F-76F8C154382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4439905" y="1332055"/>
            <a:ext cx="608138" cy="608138"/>
          </a:xfrm>
          <a:prstGeom prst="rect">
            <a:avLst/>
          </a:prstGeom>
          <a:effectLst>
            <a:outerShdw blurRad="228600" dist="152400" dir="8100000" algn="tr" rotWithShape="0">
              <a:prstClr val="black">
                <a:alpha val="28000"/>
              </a:prstClr>
            </a:outerShdw>
          </a:effectLst>
        </p:spPr>
      </p:pic>
    </p:spTree>
    <p:extLst>
      <p:ext uri="{BB962C8B-B14F-4D97-AF65-F5344CB8AC3E}">
        <p14:creationId xmlns:p14="http://schemas.microsoft.com/office/powerpoint/2010/main" val="2508287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圓角 40">
            <a:extLst>
              <a:ext uri="{FF2B5EF4-FFF2-40B4-BE49-F238E27FC236}">
                <a16:creationId xmlns:a16="http://schemas.microsoft.com/office/drawing/2014/main" id="{9D031A74-0A17-4EA3-84D0-72700BC772C9}"/>
              </a:ext>
            </a:extLst>
          </p:cNvPr>
          <p:cNvSpPr/>
          <p:nvPr/>
        </p:nvSpPr>
        <p:spPr>
          <a:xfrm>
            <a:off x="-341788" y="1587765"/>
            <a:ext cx="7945086" cy="3156980"/>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aphicFrame>
        <p:nvGraphicFramePr>
          <p:cNvPr id="42" name="內容版面配置區 5">
            <a:extLst>
              <a:ext uri="{FF2B5EF4-FFF2-40B4-BE49-F238E27FC236}">
                <a16:creationId xmlns:a16="http://schemas.microsoft.com/office/drawing/2014/main" id="{578A5170-8780-964A-BB53-F63F22D8CC65}"/>
              </a:ext>
            </a:extLst>
          </p:cNvPr>
          <p:cNvGraphicFramePr>
            <a:graphicFrameLocks/>
          </p:cNvGraphicFramePr>
          <p:nvPr>
            <p:extLst>
              <p:ext uri="{D42A27DB-BD31-4B8C-83A1-F6EECF244321}">
                <p14:modId xmlns:p14="http://schemas.microsoft.com/office/powerpoint/2010/main" val="248332561"/>
              </p:ext>
            </p:extLst>
          </p:nvPr>
        </p:nvGraphicFramePr>
        <p:xfrm>
          <a:off x="533883" y="2010525"/>
          <a:ext cx="6765912" cy="2158262"/>
        </p:xfrm>
        <a:graphic>
          <a:graphicData uri="http://schemas.openxmlformats.org/drawingml/2006/table">
            <a:tbl>
              <a:tblPr firstRow="1" bandRow="1">
                <a:tableStyleId>{5C22544A-7EE6-4342-B048-85BDC9FD1C3A}</a:tableStyleId>
              </a:tblPr>
              <a:tblGrid>
                <a:gridCol w="835759">
                  <a:extLst>
                    <a:ext uri="{9D8B030D-6E8A-4147-A177-3AD203B41FA5}">
                      <a16:colId xmlns:a16="http://schemas.microsoft.com/office/drawing/2014/main" val="3133364649"/>
                    </a:ext>
                  </a:extLst>
                </a:gridCol>
                <a:gridCol w="1596838">
                  <a:extLst>
                    <a:ext uri="{9D8B030D-6E8A-4147-A177-3AD203B41FA5}">
                      <a16:colId xmlns:a16="http://schemas.microsoft.com/office/drawing/2014/main" val="2614222353"/>
                    </a:ext>
                  </a:extLst>
                </a:gridCol>
                <a:gridCol w="2171700">
                  <a:extLst>
                    <a:ext uri="{9D8B030D-6E8A-4147-A177-3AD203B41FA5}">
                      <a16:colId xmlns:a16="http://schemas.microsoft.com/office/drawing/2014/main" val="940691484"/>
                    </a:ext>
                  </a:extLst>
                </a:gridCol>
                <a:gridCol w="2161615">
                  <a:extLst>
                    <a:ext uri="{9D8B030D-6E8A-4147-A177-3AD203B41FA5}">
                      <a16:colId xmlns:a16="http://schemas.microsoft.com/office/drawing/2014/main" val="107505992"/>
                    </a:ext>
                  </a:extLst>
                </a:gridCol>
              </a:tblGrid>
              <a:tr h="489482">
                <a:tc>
                  <a:txBody>
                    <a:bodyPr/>
                    <a:lstStyle/>
                    <a:p>
                      <a:pPr marL="0" algn="ctr" defTabSz="914400" rtl="0" eaLnBrk="1" latinLnBrk="0" hangingPunct="1"/>
                      <a:endParaRPr lang="zh-TW" altLang="en-US" sz="1400" kern="1200">
                        <a:solidFill>
                          <a:schemeClr val="lt1"/>
                        </a:solidFill>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gradFill>
                      <a:gsLst>
                        <a:gs pos="100000">
                          <a:srgbClr val="00499E"/>
                        </a:gs>
                        <a:gs pos="44000">
                          <a:srgbClr val="008EC0"/>
                        </a:gs>
                      </a:gsLst>
                      <a:lin ang="0" scaled="0"/>
                    </a:gradFill>
                  </a:tcPr>
                </a:tc>
                <a:tc>
                  <a:txBody>
                    <a:bodyPr/>
                    <a:lstStyle/>
                    <a:p>
                      <a:pPr marL="0" algn="ctr" rtl="0" eaLnBrk="1" latinLnBrk="0" hangingPunct="1"/>
                      <a:r>
                        <a:rPr lang="ja-JP" altLang="en-US" sz="1100" b="1" kern="1200" dirty="0" smtClean="0">
                          <a:solidFill>
                            <a:schemeClr val="lt1"/>
                          </a:solidFill>
                          <a:latin typeface="ＭＳ Ｐゴシック" panose="020B0600070205080204" pitchFamily="50" charset="-128"/>
                          <a:ea typeface="ＭＳ Ｐゴシック" panose="020B0600070205080204" pitchFamily="50" charset="-128"/>
                          <a:cs typeface="+mn-ea"/>
                          <a:sym typeface="+mn-lt"/>
                        </a:rPr>
                        <a:t>オンラインオフィスで編集</a:t>
                      </a:r>
                      <a:endParaRPr lang="zh-CN" altLang="en-US" sz="1100" b="1" kern="1200" dirty="0">
                        <a:solidFill>
                          <a:schemeClr val="lt1"/>
                        </a:solidFill>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gradFill>
                      <a:gsLst>
                        <a:gs pos="100000">
                          <a:srgbClr val="00499E"/>
                        </a:gs>
                        <a:gs pos="44000">
                          <a:srgbClr val="008EC0"/>
                        </a:gs>
                      </a:gsLst>
                      <a:lin ang="0" scaled="0"/>
                    </a:gradFill>
                  </a:tcPr>
                </a:tc>
                <a:tc>
                  <a:txBody>
                    <a:bodyPr/>
                    <a:lstStyle/>
                    <a:p>
                      <a:pPr marL="0" algn="ctr" rtl="0" eaLnBrk="1" latinLnBrk="0" hangingPunct="1"/>
                      <a:r>
                        <a:rPr lang="en-US" altLang="zh-TW" sz="1200" b="1" kern="1200" dirty="0" smtClean="0">
                          <a:solidFill>
                            <a:schemeClr val="lt1"/>
                          </a:solidFill>
                          <a:latin typeface="ＭＳ Ｐゴシック" panose="020B0600070205080204" pitchFamily="50" charset="-128"/>
                          <a:ea typeface="ＭＳ Ｐゴシック" panose="020B0600070205080204" pitchFamily="50" charset="-128"/>
                          <a:cs typeface="+mn-ea"/>
                          <a:sym typeface="+mn-lt"/>
                        </a:rPr>
                        <a:t>Google Docs</a:t>
                      </a:r>
                      <a:r>
                        <a:rPr lang="ja-JP" altLang="en-US" sz="1200" b="1" kern="1200" dirty="0" smtClean="0">
                          <a:solidFill>
                            <a:schemeClr val="lt1"/>
                          </a:solidFill>
                          <a:latin typeface="ＭＳ Ｐゴシック" panose="020B0600070205080204" pitchFamily="50" charset="-128"/>
                          <a:ea typeface="ＭＳ Ｐゴシック" panose="020B0600070205080204" pitchFamily="50" charset="-128"/>
                          <a:cs typeface="+mn-ea"/>
                          <a:sym typeface="+mn-lt"/>
                        </a:rPr>
                        <a:t>で閲覧</a:t>
                      </a:r>
                      <a:endParaRPr lang="zh-CN" altLang="en-US" sz="1200" b="1" kern="1200" dirty="0">
                        <a:solidFill>
                          <a:schemeClr val="lt1"/>
                        </a:solidFill>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gradFill>
                      <a:gsLst>
                        <a:gs pos="100000">
                          <a:srgbClr val="00499E"/>
                        </a:gs>
                        <a:gs pos="44000">
                          <a:srgbClr val="008EC0"/>
                        </a:gs>
                      </a:gsLst>
                      <a:lin ang="0" scaled="0"/>
                    </a:gradFill>
                  </a:tcPr>
                </a:tc>
                <a:tc>
                  <a:txBody>
                    <a:bodyPr/>
                    <a:lstStyle/>
                    <a:p>
                      <a:pPr marL="0" algn="ctr" rtl="0" eaLnBrk="1" latinLnBrk="0" hangingPunct="1"/>
                      <a:r>
                        <a:rPr lang="en-US" altLang="zh-TW" sz="1200" b="1" kern="1200" dirty="0" smtClean="0">
                          <a:solidFill>
                            <a:schemeClr val="lt1"/>
                          </a:solidFill>
                          <a:latin typeface="ＭＳ Ｐゴシック" panose="020B0600070205080204" pitchFamily="50" charset="-128"/>
                          <a:ea typeface="ＭＳ Ｐゴシック" panose="020B0600070205080204" pitchFamily="50" charset="-128"/>
                          <a:cs typeface="+mn-ea"/>
                          <a:sym typeface="+mn-lt"/>
                        </a:rPr>
                        <a:t>Google Chrome </a:t>
                      </a:r>
                      <a:r>
                        <a:rPr lang="ja-JP" altLang="en-US" sz="1200" b="1" kern="1200" dirty="0" smtClean="0">
                          <a:solidFill>
                            <a:schemeClr val="lt1"/>
                          </a:solidFill>
                          <a:latin typeface="ＭＳ Ｐゴシック" panose="020B0600070205080204" pitchFamily="50" charset="-128"/>
                          <a:ea typeface="ＭＳ Ｐゴシック" panose="020B0600070205080204" pitchFamily="50" charset="-128"/>
                          <a:cs typeface="+mn-ea"/>
                          <a:sym typeface="+mn-lt"/>
                        </a:rPr>
                        <a:t>拡張機能でオープン</a:t>
                      </a:r>
                      <a:endParaRPr lang="zh-TW" altLang="en-US" sz="1200" b="1" kern="1200" dirty="0">
                        <a:solidFill>
                          <a:schemeClr val="lt1"/>
                        </a:solidFill>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gradFill>
                      <a:gsLst>
                        <a:gs pos="100000">
                          <a:srgbClr val="00499E"/>
                        </a:gs>
                        <a:gs pos="44000">
                          <a:srgbClr val="008EC0"/>
                        </a:gs>
                      </a:gsLst>
                      <a:lin ang="0" scaled="0"/>
                    </a:gradFill>
                  </a:tcPr>
                </a:tc>
                <a:extLst>
                  <a:ext uri="{0D108BD9-81ED-4DB2-BD59-A6C34878D82A}">
                    <a16:rowId xmlns:a16="http://schemas.microsoft.com/office/drawing/2014/main" val="339146232"/>
                  </a:ext>
                </a:extLst>
              </a:tr>
              <a:tr h="548640">
                <a:tc>
                  <a:txBody>
                    <a:bodyPr/>
                    <a:lstStyle/>
                    <a:p>
                      <a:r>
                        <a:rPr lang="ja-JP" altLang="en-US" sz="800" b="1" dirty="0" smtClean="0">
                          <a:latin typeface="ＭＳ Ｐゴシック" panose="020B0600070205080204" pitchFamily="50" charset="-128"/>
                          <a:ea typeface="ＭＳ Ｐゴシック" panose="020B0600070205080204" pitchFamily="50" charset="-128"/>
                          <a:cs typeface="+mn-ea"/>
                          <a:sym typeface="+mn-lt"/>
                        </a:rPr>
                        <a:t>要求事項</a:t>
                      </a:r>
                      <a:endParaRPr lang="zh-TW" sz="800"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6E6FE"/>
                    </a:solidFill>
                  </a:tcPr>
                </a:tc>
                <a:tc>
                  <a:txBody>
                    <a:bodyPr/>
                    <a:lstStyle/>
                    <a:p>
                      <a:r>
                        <a:rPr lang="ja-JP" altLang="en-US" sz="900" dirty="0" smtClean="0">
                          <a:latin typeface="ＭＳ Ｐゴシック" panose="020B0600070205080204" pitchFamily="50" charset="-128"/>
                          <a:ea typeface="ＭＳ Ｐゴシック" panose="020B0600070205080204" pitchFamily="50" charset="-128"/>
                          <a:cs typeface="+mn-ea"/>
                          <a:sym typeface="+mn-lt"/>
                        </a:rPr>
                        <a:t>クラウドリンクが有効化されている必要有</a:t>
                      </a:r>
                      <a:endParaRPr lang="zh-TW" altLang="en-US" sz="900"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6E6FE"/>
                    </a:solidFill>
                  </a:tcPr>
                </a:tc>
                <a:tc>
                  <a:txBody>
                    <a:bodyPr/>
                    <a:lstStyle/>
                    <a:p>
                      <a:pPr lvl="0">
                        <a:buNone/>
                      </a:pPr>
                      <a:r>
                        <a:rPr lang="ja-JP" altLang="en-US" sz="1100" b="0" i="0" u="none" strike="noStrike" noProof="0" dirty="0" smtClean="0">
                          <a:latin typeface="ＭＳ Ｐゴシック" panose="020B0600070205080204" pitchFamily="50" charset="-128"/>
                          <a:ea typeface="ＭＳ Ｐゴシック" panose="020B0600070205080204" pitchFamily="50" charset="-128"/>
                          <a:cs typeface="+mn-ea"/>
                          <a:sym typeface="+mn-lt"/>
                        </a:rPr>
                        <a:t>クラウドリンクが有効化されている必要有</a:t>
                      </a:r>
                      <a:endParaRPr lang="zh-TW" altLang="en-US"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6E6FE"/>
                    </a:solidFill>
                  </a:tcPr>
                </a:tc>
                <a:tc>
                  <a:txBody>
                    <a:bodyPr/>
                    <a:lstStyle/>
                    <a:p>
                      <a:pPr lvl="0" algn="l">
                        <a:lnSpc>
                          <a:spcPct val="100000"/>
                        </a:lnSpc>
                        <a:spcBef>
                          <a:spcPts val="0"/>
                        </a:spcBef>
                        <a:spcAft>
                          <a:spcPts val="0"/>
                        </a:spcAft>
                        <a:buNone/>
                      </a:pPr>
                      <a:r>
                        <a:rPr lang="en" sz="1100" b="0" i="0" u="none" strike="noStrike" kern="1200" noProof="0" dirty="0" smtClean="0">
                          <a:effectLst/>
                          <a:latin typeface="ＭＳ Ｐゴシック" panose="020B0600070205080204" pitchFamily="50" charset="-128"/>
                          <a:ea typeface="ＭＳ Ｐゴシック" panose="020B0600070205080204" pitchFamily="50" charset="-128"/>
                          <a:cs typeface="+mn-ea"/>
                          <a:sym typeface="+mn-lt"/>
                        </a:rPr>
                        <a:t>Chrome </a:t>
                      </a:r>
                      <a:r>
                        <a:rPr lang="en" sz="1100" b="0" i="0" u="none" strike="noStrike" kern="1200" noProof="0" dirty="0">
                          <a:effectLst/>
                          <a:latin typeface="ＭＳ Ｐゴシック" panose="020B0600070205080204" pitchFamily="50" charset="-128"/>
                          <a:ea typeface="ＭＳ Ｐゴシック" panose="020B0600070205080204" pitchFamily="50" charset="-128"/>
                          <a:cs typeface="+mn-ea"/>
                          <a:sym typeface="+mn-lt"/>
                        </a:rPr>
                        <a:t>with </a:t>
                      </a:r>
                      <a:r>
                        <a:rPr lang="en" sz="1100" b="0" i="0" u="none" strike="noStrike" kern="1200" noProof="0" dirty="0" smtClean="0">
                          <a:effectLst/>
                          <a:latin typeface="ＭＳ Ｐゴシック" panose="020B0600070205080204" pitchFamily="50" charset="-128"/>
                          <a:ea typeface="ＭＳ Ｐゴシック" panose="020B0600070205080204" pitchFamily="50" charset="-128"/>
                          <a:cs typeface="+mn-ea"/>
                          <a:sym typeface="+mn-lt"/>
                        </a:rPr>
                        <a:t>extension</a:t>
                      </a:r>
                      <a:r>
                        <a:rPr lang="ja-JP" altLang="en-US" sz="1100" b="0" i="0" u="none" strike="noStrike" kern="1200" noProof="0" dirty="0" smtClean="0">
                          <a:effectLst/>
                          <a:latin typeface="ＭＳ Ｐゴシック" panose="020B0600070205080204" pitchFamily="50" charset="-128"/>
                          <a:ea typeface="ＭＳ Ｐゴシック" panose="020B0600070205080204" pitchFamily="50" charset="-128"/>
                          <a:cs typeface="+mn-ea"/>
                          <a:sym typeface="+mn-lt"/>
                        </a:rPr>
                        <a:t>を使用し</a:t>
                      </a:r>
                      <a:r>
                        <a:rPr lang="en" sz="1100" b="0" i="0" u="none" strike="noStrike" kern="1200" noProof="0" dirty="0" smtClean="0">
                          <a:effectLst/>
                          <a:latin typeface="ＭＳ Ｐゴシック" panose="020B0600070205080204" pitchFamily="50" charset="-128"/>
                          <a:ea typeface="ＭＳ Ｐゴシック" panose="020B0600070205080204" pitchFamily="50" charset="-128"/>
                          <a:cs typeface="+mn-ea"/>
                          <a:sym typeface="+mn-lt"/>
                        </a:rPr>
                        <a:t> “Docs, Sheets, Slides</a:t>
                      </a:r>
                      <a:r>
                        <a:rPr lang="ja-JP" altLang="en-US" sz="1100" b="0" i="0" u="none" strike="noStrike" kern="1200" noProof="0" dirty="0" smtClean="0">
                          <a:effectLst/>
                          <a:latin typeface="ＭＳ Ｐゴシック" panose="020B0600070205080204" pitchFamily="50" charset="-128"/>
                          <a:ea typeface="ＭＳ Ｐゴシック" panose="020B0600070205080204" pitchFamily="50" charset="-128"/>
                          <a:cs typeface="+mn-ea"/>
                          <a:sym typeface="+mn-lt"/>
                        </a:rPr>
                        <a:t>を編集</a:t>
                      </a:r>
                      <a:r>
                        <a:rPr lang="en" sz="1100" b="0" i="0" u="none" strike="noStrike" kern="1200" noProof="0" dirty="0" smtClean="0">
                          <a:effectLst/>
                          <a:latin typeface="ＭＳ Ｐゴシック" panose="020B0600070205080204" pitchFamily="50" charset="-128"/>
                          <a:ea typeface="ＭＳ Ｐゴシック" panose="020B0600070205080204" pitchFamily="50" charset="-128"/>
                          <a:cs typeface="+mn-ea"/>
                          <a:sym typeface="+mn-lt"/>
                        </a:rPr>
                        <a:t>”</a:t>
                      </a:r>
                      <a:r>
                        <a:rPr lang="ja-JP" altLang="en-US" sz="1100" b="0" i="0" u="none" strike="noStrike" kern="1200" noProof="0" dirty="0" smtClean="0">
                          <a:effectLst/>
                          <a:latin typeface="ＭＳ Ｐゴシック" panose="020B0600070205080204" pitchFamily="50" charset="-128"/>
                          <a:ea typeface="ＭＳ Ｐゴシック" panose="020B0600070205080204" pitchFamily="50" charset="-128"/>
                          <a:cs typeface="+mn-ea"/>
                          <a:sym typeface="+mn-lt"/>
                        </a:rPr>
                        <a:t>でオープン</a:t>
                      </a:r>
                      <a:endParaRPr lang="zh-TW" altLang="en-US"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6E6FE"/>
                    </a:solidFill>
                  </a:tcPr>
                </a:tc>
                <a:extLst>
                  <a:ext uri="{0D108BD9-81ED-4DB2-BD59-A6C34878D82A}">
                    <a16:rowId xmlns:a16="http://schemas.microsoft.com/office/drawing/2014/main" val="2524032982"/>
                  </a:ext>
                </a:extLst>
              </a:tr>
              <a:tr h="548640">
                <a:tc>
                  <a:txBody>
                    <a:bodyPr/>
                    <a:lstStyle/>
                    <a:p>
                      <a:r>
                        <a:rPr lang="ja-JP" altLang="en-US" sz="900" b="1" dirty="0" smtClean="0">
                          <a:latin typeface="ＭＳ Ｐゴシック" panose="020B0600070205080204" pitchFamily="50" charset="-128"/>
                          <a:ea typeface="ＭＳ Ｐゴシック" panose="020B0600070205080204" pitchFamily="50" charset="-128"/>
                          <a:cs typeface="+mn-ea"/>
                          <a:sym typeface="+mn-lt"/>
                        </a:rPr>
                        <a:t>サポートする</a:t>
                      </a:r>
                      <a:endParaRPr lang="en-US" altLang="ja-JP" sz="900" b="1" dirty="0" smtClean="0">
                        <a:latin typeface="ＭＳ Ｐゴシック" panose="020B0600070205080204" pitchFamily="50" charset="-128"/>
                        <a:ea typeface="ＭＳ Ｐゴシック" panose="020B0600070205080204" pitchFamily="50" charset="-128"/>
                        <a:cs typeface="+mn-ea"/>
                        <a:sym typeface="+mn-lt"/>
                      </a:endParaRPr>
                    </a:p>
                    <a:p>
                      <a:r>
                        <a:rPr lang="ja-JP" altLang="en-US" sz="900" b="1" dirty="0" smtClean="0">
                          <a:latin typeface="ＭＳ Ｐゴシック" panose="020B0600070205080204" pitchFamily="50" charset="-128"/>
                          <a:ea typeface="ＭＳ Ｐゴシック" panose="020B0600070205080204" pitchFamily="50" charset="-128"/>
                          <a:cs typeface="+mn-ea"/>
                          <a:sym typeface="+mn-lt"/>
                        </a:rPr>
                        <a:t>ファイル形式</a:t>
                      </a:r>
                      <a:endParaRPr lang="zh-TW" altLang="en-US" sz="1100" b="1"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9F9F9"/>
                    </a:solidFill>
                  </a:tcPr>
                </a:tc>
                <a:tc>
                  <a:txBody>
                    <a:bodyPr/>
                    <a:lstStyle/>
                    <a:p>
                      <a:r>
                        <a:rPr lang="en-US" altLang="zh-TW" sz="1100">
                          <a:latin typeface="ＭＳ Ｐゴシック" panose="020B0600070205080204" pitchFamily="50" charset="-128"/>
                          <a:ea typeface="ＭＳ Ｐゴシック" panose="020B0600070205080204" pitchFamily="50" charset="-128"/>
                          <a:cs typeface="+mn-ea"/>
                          <a:sym typeface="+mn-lt"/>
                        </a:rPr>
                        <a:t>.docx, .pptx, .xlsx</a:t>
                      </a:r>
                      <a:endParaRPr lang="zh-TW" altLang="en-US" sz="110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9F9F9"/>
                    </a:solidFill>
                  </a:tcPr>
                </a:tc>
                <a:tc>
                  <a:txBody>
                    <a:bodyPr/>
                    <a:lstStyle/>
                    <a:p>
                      <a:r>
                        <a:rPr lang="en-US" altLang="zh-TW" sz="1100">
                          <a:latin typeface="ＭＳ Ｐゴシック" panose="020B0600070205080204" pitchFamily="50" charset="-128"/>
                          <a:ea typeface="ＭＳ Ｐゴシック" panose="020B0600070205080204" pitchFamily="50" charset="-128"/>
                          <a:cs typeface="+mn-ea"/>
                          <a:sym typeface="+mn-lt"/>
                        </a:rPr>
                        <a:t>.doc, .ppt, .xls .docx, .pptx, .xlsx</a:t>
                      </a:r>
                      <a:endParaRPr lang="zh-TW" altLang="en-US" sz="110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9F9F9"/>
                    </a:solidFill>
                  </a:tcPr>
                </a:tc>
                <a:tc>
                  <a:txBody>
                    <a:bodyPr/>
                    <a:lstStyle/>
                    <a:p>
                      <a:r>
                        <a:rPr lang="en-US" altLang="zh-TW" sz="1100">
                          <a:latin typeface="ＭＳ Ｐゴシック" panose="020B0600070205080204" pitchFamily="50" charset="-128"/>
                          <a:ea typeface="ＭＳ Ｐゴシック" panose="020B0600070205080204" pitchFamily="50" charset="-128"/>
                          <a:cs typeface="+mn-ea"/>
                          <a:sym typeface="+mn-lt"/>
                        </a:rPr>
                        <a:t>.doc, .ppt, .xls .docx, .pptx, .xlsx</a:t>
                      </a:r>
                      <a:endParaRPr lang="zh-TW" altLang="en-US" sz="110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9F9F9"/>
                    </a:solidFill>
                  </a:tcPr>
                </a:tc>
                <a:extLst>
                  <a:ext uri="{0D108BD9-81ED-4DB2-BD59-A6C34878D82A}">
                    <a16:rowId xmlns:a16="http://schemas.microsoft.com/office/drawing/2014/main" val="4003139444"/>
                  </a:ext>
                </a:extLst>
              </a:tr>
              <a:tr h="548640">
                <a:tc>
                  <a:txBody>
                    <a:bodyPr/>
                    <a:lstStyle/>
                    <a:p>
                      <a:r>
                        <a:rPr lang="ja-JP" altLang="en-US" sz="800" b="1" dirty="0" smtClean="0">
                          <a:latin typeface="ＭＳ Ｐゴシック" panose="020B0600070205080204" pitchFamily="50" charset="-128"/>
                          <a:ea typeface="ＭＳ Ｐゴシック" panose="020B0600070205080204" pitchFamily="50" charset="-128"/>
                          <a:cs typeface="+mn-ea"/>
                          <a:sym typeface="+mn-lt"/>
                        </a:rPr>
                        <a:t>できること</a:t>
                      </a:r>
                      <a:endParaRPr lang="zh-TW" altLang="en-US" sz="800" b="1"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6E6FE"/>
                    </a:solidFill>
                  </a:tcPr>
                </a:tc>
                <a:tc>
                  <a:txBody>
                    <a:bodyPr/>
                    <a:lstStyle/>
                    <a:p>
                      <a:pPr lvl="0" algn="l">
                        <a:lnSpc>
                          <a:spcPct val="100000"/>
                        </a:lnSpc>
                        <a:spcBef>
                          <a:spcPts val="0"/>
                        </a:spcBef>
                        <a:spcAft>
                          <a:spcPts val="0"/>
                        </a:spcAft>
                        <a:buNone/>
                      </a:pPr>
                      <a:r>
                        <a:rPr lang="zh-CN" sz="800" b="0" i="0" u="none" strike="noStrike" noProof="0" dirty="0" smtClean="0">
                          <a:latin typeface="ＭＳ Ｐゴシック" panose="020B0600070205080204" pitchFamily="50" charset="-128"/>
                          <a:ea typeface="ＭＳ Ｐゴシック" panose="020B0600070205080204" pitchFamily="50" charset="-128"/>
                          <a:cs typeface="+mn-ea"/>
                          <a:sym typeface="+mn-lt"/>
                        </a:rPr>
                        <a:t>•</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ファイルの共同編集</a:t>
                      </a:r>
                      <a:endParaRPr lang="zh-TW" altLang="en-US" sz="800" dirty="0">
                        <a:latin typeface="ＭＳ Ｐゴシック" panose="020B0600070205080204" pitchFamily="50" charset="-128"/>
                        <a:ea typeface="ＭＳ Ｐゴシック" panose="020B0600070205080204" pitchFamily="50" charset="-128"/>
                        <a:cs typeface="+mn-ea"/>
                        <a:sym typeface="+mn-lt"/>
                      </a:endParaRPr>
                    </a:p>
                    <a:p>
                      <a:pPr lvl="0" algn="l">
                        <a:lnSpc>
                          <a:spcPct val="100000"/>
                        </a:lnSpc>
                        <a:spcBef>
                          <a:spcPts val="0"/>
                        </a:spcBef>
                        <a:spcAft>
                          <a:spcPts val="0"/>
                        </a:spcAft>
                        <a:buNone/>
                      </a:pPr>
                      <a:r>
                        <a:rPr lang="zh-CN" sz="800" b="0" i="0" u="none" strike="noStrike" noProof="0" dirty="0" smtClean="0">
                          <a:latin typeface="ＭＳ Ｐゴシック" panose="020B0600070205080204" pitchFamily="50" charset="-128"/>
                          <a:ea typeface="ＭＳ Ｐゴシック" panose="020B0600070205080204" pitchFamily="50" charset="-128"/>
                          <a:cs typeface="+mn-ea"/>
                          <a:sym typeface="+mn-lt"/>
                        </a:rPr>
                        <a:t>•</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リアルタイムでの</a:t>
                      </a:r>
                      <a:r>
                        <a:rPr lang="en-US" altLang="ja-JP" sz="800" b="0" i="0" u="none" strike="noStrike" noProof="0" dirty="0" smtClean="0">
                          <a:latin typeface="ＭＳ Ｐゴシック" panose="020B0600070205080204" pitchFamily="50" charset="-128"/>
                          <a:ea typeface="ＭＳ Ｐゴシック" panose="020B0600070205080204" pitchFamily="50" charset="-128"/>
                          <a:cs typeface="+mn-ea"/>
                          <a:sym typeface="+mn-lt"/>
                        </a:rPr>
                        <a:t>NAS</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への保存</a:t>
                      </a:r>
                      <a:endParaRPr lang="zh-CN" sz="800" b="0" i="0" u="none" strike="noStrike" noProof="0"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6E6FE"/>
                    </a:solidFill>
                  </a:tcPr>
                </a:tc>
                <a:tc>
                  <a:txBody>
                    <a:bodyPr/>
                    <a:lstStyle/>
                    <a:p>
                      <a:pPr lvl="0" algn="l">
                        <a:lnSpc>
                          <a:spcPct val="100000"/>
                        </a:lnSpc>
                        <a:spcBef>
                          <a:spcPts val="0"/>
                        </a:spcBef>
                        <a:spcAft>
                          <a:spcPts val="0"/>
                        </a:spcAft>
                        <a:buNone/>
                      </a:pPr>
                      <a:r>
                        <a:rPr lang="zh-TW" sz="800" b="0" i="0" u="none" strike="noStrike" noProof="0" dirty="0" smtClean="0">
                          <a:latin typeface="ＭＳ Ｐゴシック" panose="020B0600070205080204" pitchFamily="50" charset="-128"/>
                          <a:ea typeface="ＭＳ Ｐゴシック" panose="020B0600070205080204" pitchFamily="50" charset="-128"/>
                          <a:cs typeface="+mn-ea"/>
                          <a:sym typeface="+mn-lt"/>
                        </a:rPr>
                        <a:t>•</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文章のプレビュー</a:t>
                      </a:r>
                      <a:endParaRPr lang="zh-TW" sz="800" b="0" i="0" u="none" strike="noStrike" noProof="0" dirty="0" smtClean="0">
                        <a:latin typeface="ＭＳ Ｐゴシック" panose="020B0600070205080204" pitchFamily="50" charset="-128"/>
                        <a:ea typeface="ＭＳ Ｐゴシック" panose="020B0600070205080204" pitchFamily="50" charset="-128"/>
                        <a:cs typeface="+mn-ea"/>
                        <a:sym typeface="+mn-lt"/>
                      </a:endParaRPr>
                    </a:p>
                    <a:p>
                      <a:pPr lvl="0" algn="l">
                        <a:lnSpc>
                          <a:spcPct val="100000"/>
                        </a:lnSpc>
                        <a:spcBef>
                          <a:spcPts val="0"/>
                        </a:spcBef>
                        <a:spcAft>
                          <a:spcPts val="0"/>
                        </a:spcAft>
                        <a:buNone/>
                      </a:pPr>
                      <a:r>
                        <a:rPr lang="zh-TW" sz="800" b="0" i="0" u="none" strike="noStrike" noProof="0" dirty="0" smtClean="0">
                          <a:latin typeface="ＭＳ Ｐゴシック" panose="020B0600070205080204" pitchFamily="50" charset="-128"/>
                          <a:ea typeface="ＭＳ Ｐゴシック" panose="020B0600070205080204" pitchFamily="50" charset="-128"/>
                          <a:cs typeface="+mn-ea"/>
                          <a:sym typeface="+mn-lt"/>
                        </a:rPr>
                        <a:t>•</a:t>
                      </a:r>
                      <a:r>
                        <a:rPr lang="en-US" altLang="zh-TW" sz="800" b="0" i="0" u="none" strike="noStrike" noProof="0" dirty="0" smtClean="0">
                          <a:latin typeface="ＭＳ Ｐゴシック" panose="020B0600070205080204" pitchFamily="50" charset="-128"/>
                          <a:ea typeface="ＭＳ Ｐゴシック" panose="020B0600070205080204" pitchFamily="50" charset="-128"/>
                          <a:cs typeface="+mn-ea"/>
                          <a:sym typeface="+mn-lt"/>
                        </a:rPr>
                        <a:t>Google dos</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に変換し、</a:t>
                      </a:r>
                      <a:r>
                        <a:rPr lang="en-US" altLang="ja-JP" sz="800" b="0" i="0" u="none" strike="noStrike" noProof="0" dirty="0" smtClean="0">
                          <a:latin typeface="ＭＳ Ｐゴシック" panose="020B0600070205080204" pitchFamily="50" charset="-128"/>
                          <a:ea typeface="ＭＳ Ｐゴシック" panose="020B0600070205080204" pitchFamily="50" charset="-128"/>
                          <a:cs typeface="+mn-ea"/>
                          <a:sym typeface="+mn-lt"/>
                        </a:rPr>
                        <a:t>Google Drive</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内での編集、保存</a:t>
                      </a:r>
                      <a:endParaRPr lang="zh-TW" sz="800" b="0" i="0" u="none" strike="noStrike" noProof="0"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6E6FE"/>
                    </a:solidFill>
                  </a:tcPr>
                </a:tc>
                <a:tc>
                  <a:txBody>
                    <a:bodyPr/>
                    <a:lstStyle/>
                    <a:p>
                      <a:pPr lvl="0" algn="l">
                        <a:lnSpc>
                          <a:spcPct val="100000"/>
                        </a:lnSpc>
                        <a:spcBef>
                          <a:spcPts val="0"/>
                        </a:spcBef>
                        <a:spcAft>
                          <a:spcPts val="0"/>
                        </a:spcAft>
                        <a:buNone/>
                      </a:pPr>
                      <a:r>
                        <a:rPr lang="zh-TW" sz="800" b="0" i="0" u="none" strike="noStrike" noProof="0" dirty="0" smtClean="0">
                          <a:latin typeface="ＭＳ Ｐゴシック" panose="020B0600070205080204" pitchFamily="50" charset="-128"/>
                          <a:ea typeface="ＭＳ Ｐゴシック" panose="020B0600070205080204" pitchFamily="50" charset="-128"/>
                          <a:cs typeface="+mn-ea"/>
                          <a:sym typeface="+mn-lt"/>
                        </a:rPr>
                        <a:t>•</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文章のプレビュー</a:t>
                      </a:r>
                      <a:endParaRPr lang="en-US" sz="800" b="0" i="0" u="none" strike="noStrike" noProof="0" dirty="0">
                        <a:latin typeface="ＭＳ Ｐゴシック" panose="020B0600070205080204" pitchFamily="50" charset="-128"/>
                        <a:ea typeface="ＭＳ Ｐゴシック" panose="020B0600070205080204" pitchFamily="50" charset="-128"/>
                        <a:cs typeface="+mn-ea"/>
                        <a:sym typeface="+mn-lt"/>
                      </a:endParaRPr>
                    </a:p>
                    <a:p>
                      <a:pPr lvl="0" algn="l">
                        <a:lnSpc>
                          <a:spcPct val="100000"/>
                        </a:lnSpc>
                        <a:spcBef>
                          <a:spcPts val="0"/>
                        </a:spcBef>
                        <a:spcAft>
                          <a:spcPts val="0"/>
                        </a:spcAft>
                        <a:buNone/>
                      </a:pPr>
                      <a:r>
                        <a:rPr lang="zh-TW" sz="800" b="0" i="0" u="none" strike="noStrike" noProof="0" dirty="0" smtClean="0">
                          <a:latin typeface="ＭＳ Ｐゴシック" panose="020B0600070205080204" pitchFamily="50" charset="-128"/>
                          <a:ea typeface="ＭＳ Ｐゴシック" panose="020B0600070205080204" pitchFamily="50" charset="-128"/>
                          <a:cs typeface="+mn-ea"/>
                          <a:sym typeface="+mn-lt"/>
                        </a:rPr>
                        <a:t>•</a:t>
                      </a:r>
                      <a:r>
                        <a:rPr lang="en-US" altLang="zh-TW" sz="800" b="0" i="0" u="none" strike="noStrike" noProof="0" dirty="0" smtClean="0">
                          <a:latin typeface="ＭＳ Ｐゴシック" panose="020B0600070205080204" pitchFamily="50" charset="-128"/>
                          <a:ea typeface="ＭＳ Ｐゴシック" panose="020B0600070205080204" pitchFamily="50" charset="-128"/>
                          <a:cs typeface="+mn-ea"/>
                          <a:sym typeface="+mn-lt"/>
                        </a:rPr>
                        <a:t>Google docs</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に変換し、</a:t>
                      </a:r>
                      <a:r>
                        <a:rPr lang="en-US" altLang="ja-JP" sz="800" b="0" i="0" u="none" strike="noStrike" noProof="0" dirty="0" smtClean="0">
                          <a:latin typeface="ＭＳ Ｐゴシック" panose="020B0600070205080204" pitchFamily="50" charset="-128"/>
                          <a:ea typeface="ＭＳ Ｐゴシック" panose="020B0600070205080204" pitchFamily="50" charset="-128"/>
                          <a:cs typeface="+mn-ea"/>
                          <a:sym typeface="+mn-lt"/>
                        </a:rPr>
                        <a:t>Google Drive</a:t>
                      </a:r>
                      <a:r>
                        <a:rPr lang="ja-JP" altLang="en-US" sz="800" b="0" i="0" u="none" strike="noStrike" noProof="0" dirty="0" smtClean="0">
                          <a:latin typeface="ＭＳ Ｐゴシック" panose="020B0600070205080204" pitchFamily="50" charset="-128"/>
                          <a:ea typeface="ＭＳ Ｐゴシック" panose="020B0600070205080204" pitchFamily="50" charset="-128"/>
                          <a:cs typeface="+mn-ea"/>
                          <a:sym typeface="+mn-lt"/>
                        </a:rPr>
                        <a:t>内での編集、保存</a:t>
                      </a:r>
                      <a:endParaRPr lang="zh-TW" sz="800" dirty="0">
                        <a:latin typeface="ＭＳ Ｐゴシック" panose="020B0600070205080204" pitchFamily="50" charset="-128"/>
                        <a:ea typeface="ＭＳ Ｐゴシック" panose="020B0600070205080204" pitchFamily="50" charset="-128"/>
                        <a:cs typeface="+mn-ea"/>
                        <a:sym typeface="+mn-lt"/>
                      </a:endParaRPr>
                    </a:p>
                  </a:txBody>
                  <a:tcPr marL="68580" marR="68580" marT="34290" marB="3429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6E6FE"/>
                    </a:solidFill>
                  </a:tcPr>
                </a:tc>
                <a:extLst>
                  <a:ext uri="{0D108BD9-81ED-4DB2-BD59-A6C34878D82A}">
                    <a16:rowId xmlns:a16="http://schemas.microsoft.com/office/drawing/2014/main" val="3858743108"/>
                  </a:ext>
                </a:extLst>
              </a:tr>
            </a:tbl>
          </a:graphicData>
        </a:graphic>
      </p:graphicFrame>
      <p:sp>
        <p:nvSpPr>
          <p:cNvPr id="6" name="Title 5">
            <a:extLst>
              <a:ext uri="{FF2B5EF4-FFF2-40B4-BE49-F238E27FC236}">
                <a16:creationId xmlns:a16="http://schemas.microsoft.com/office/drawing/2014/main" id="{75821DA8-82F8-F141-A452-240DA0AA0FC4}"/>
              </a:ext>
            </a:extLst>
          </p:cNvPr>
          <p:cNvSpPr>
            <a:spLocks noGrp="1"/>
          </p:cNvSpPr>
          <p:nvPr>
            <p:ph type="title"/>
          </p:nvPr>
        </p:nvSpPr>
        <p:spPr>
          <a:xfrm>
            <a:off x="1" y="72214"/>
            <a:ext cx="9144000" cy="1033922"/>
          </a:xfrm>
        </p:spPr>
        <p:txBody>
          <a:bodyPr>
            <a:noAutofit/>
          </a:bodyPr>
          <a:lstStyle/>
          <a:p>
            <a:pPr>
              <a:lnSpc>
                <a:spcPts val="3600"/>
              </a:lnSpc>
            </a:pPr>
            <a:r>
              <a:rPr lang="en-US" altLang="ja-JP" sz="2800" dirty="0" err="1">
                <a:latin typeface="ＭＳ Ｐゴシック" panose="020B0600070205080204" pitchFamily="50" charset="-128"/>
                <a:ea typeface="ＭＳ Ｐゴシック" panose="020B0600070205080204" pitchFamily="50" charset="-128"/>
                <a:cs typeface="+mn-ea"/>
                <a:sym typeface="+mn-lt"/>
              </a:rPr>
              <a:t>FileStation</a:t>
            </a:r>
            <a:r>
              <a:rPr lang="ja-JP" altLang="en-US" sz="2800" dirty="0">
                <a:latin typeface="ＭＳ Ｐゴシック" panose="020B0600070205080204" pitchFamily="50" charset="-128"/>
                <a:ea typeface="ＭＳ Ｐゴシック" panose="020B0600070205080204" pitchFamily="50" charset="-128"/>
                <a:cs typeface="+mn-ea"/>
                <a:sym typeface="+mn-lt"/>
              </a:rPr>
              <a:t>を使用し</a:t>
            </a:r>
            <a:r>
              <a:rPr lang="ja-JP" altLang="en-US" sz="2800" dirty="0" smtClean="0">
                <a:latin typeface="ＭＳ Ｐゴシック" panose="020B0600070205080204" pitchFamily="50" charset="-128"/>
                <a:ea typeface="ＭＳ Ｐゴシック" panose="020B0600070205080204" pitchFamily="50" charset="-128"/>
                <a:cs typeface="+mn-ea"/>
                <a:sym typeface="+mn-lt"/>
              </a:rPr>
              <a:t>て</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en-US" altLang="ja-JP" sz="2800" dirty="0" smtClean="0">
                <a:latin typeface="ＭＳ Ｐゴシック" panose="020B0600070205080204" pitchFamily="50" charset="-128"/>
                <a:ea typeface="ＭＳ Ｐゴシック" panose="020B0600070205080204" pitchFamily="50" charset="-128"/>
                <a:cs typeface="+mn-ea"/>
                <a:sym typeface="+mn-lt"/>
              </a:rPr>
              <a:t>NAS</a:t>
            </a:r>
            <a:r>
              <a:rPr lang="ja-JP" altLang="en-US" sz="2800" dirty="0" smtClean="0">
                <a:latin typeface="ＭＳ Ｐゴシック" panose="020B0600070205080204" pitchFamily="50" charset="-128"/>
                <a:ea typeface="ＭＳ Ｐゴシック" panose="020B0600070205080204" pitchFamily="50" charset="-128"/>
                <a:cs typeface="+mn-ea"/>
                <a:sym typeface="+mn-lt"/>
              </a:rPr>
              <a:t>をチ</a:t>
            </a:r>
            <a:r>
              <a:rPr lang="ja-JP" altLang="en-US" sz="2800" dirty="0">
                <a:latin typeface="ＭＳ Ｐゴシック" panose="020B0600070205080204" pitchFamily="50" charset="-128"/>
                <a:ea typeface="ＭＳ Ｐゴシック" panose="020B0600070205080204" pitchFamily="50" charset="-128"/>
                <a:cs typeface="+mn-ea"/>
                <a:sym typeface="+mn-lt"/>
              </a:rPr>
              <a:t>ームコラボレーションポータル</a:t>
            </a:r>
            <a:r>
              <a:rPr lang="ja-JP" altLang="en-US" sz="2800" dirty="0" smtClean="0">
                <a:latin typeface="ＭＳ Ｐゴシック" panose="020B0600070205080204" pitchFamily="50" charset="-128"/>
                <a:ea typeface="ＭＳ Ｐゴシック" panose="020B0600070205080204" pitchFamily="50" charset="-128"/>
                <a:cs typeface="+mn-ea"/>
                <a:sym typeface="+mn-lt"/>
              </a:rPr>
              <a:t>に</a:t>
            </a:r>
            <a:endParaRPr lang="ja-JP" altLang="en-US" sz="2800" dirty="0">
              <a:latin typeface="ＭＳ Ｐゴシック" panose="020B0600070205080204" pitchFamily="50" charset="-128"/>
              <a:ea typeface="ＭＳ Ｐゴシック" panose="020B0600070205080204" pitchFamily="50" charset="-128"/>
              <a:cs typeface="+mn-ea"/>
              <a:sym typeface="+mn-lt"/>
            </a:endParaRPr>
          </a:p>
        </p:txBody>
      </p:sp>
      <p:sp>
        <p:nvSpPr>
          <p:cNvPr id="24" name="矩形: 圓角 17">
            <a:extLst>
              <a:ext uri="{FF2B5EF4-FFF2-40B4-BE49-F238E27FC236}">
                <a16:creationId xmlns:a16="http://schemas.microsoft.com/office/drawing/2014/main" id="{43999FFC-3554-4AA7-B1A8-12A629728DE1}"/>
              </a:ext>
            </a:extLst>
          </p:cNvPr>
          <p:cNvSpPr/>
          <p:nvPr/>
        </p:nvSpPr>
        <p:spPr>
          <a:xfrm>
            <a:off x="1071771" y="4324880"/>
            <a:ext cx="2648225" cy="323236"/>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2"/>
              </a:solidFill>
              <a:latin typeface="ＭＳ Ｐゴシック" panose="020B0600070205080204" pitchFamily="50" charset="-128"/>
              <a:ea typeface="ＭＳ Ｐゴシック" panose="020B0600070205080204" pitchFamily="50" charset="-128"/>
              <a:cs typeface="+mn-ea"/>
              <a:sym typeface="+mn-lt"/>
            </a:endParaRPr>
          </a:p>
        </p:txBody>
      </p:sp>
      <p:pic>
        <p:nvPicPr>
          <p:cNvPr id="26" name="圖片 25">
            <a:extLst>
              <a:ext uri="{FF2B5EF4-FFF2-40B4-BE49-F238E27FC236}">
                <a16:creationId xmlns:a16="http://schemas.microsoft.com/office/drawing/2014/main" id="{4268913C-C80E-40DA-81A0-B014ECB8A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3857" y="1387310"/>
            <a:ext cx="551614" cy="551614"/>
          </a:xfrm>
          <a:prstGeom prst="rect">
            <a:avLst/>
          </a:prstGeom>
        </p:spPr>
      </p:pic>
      <p:pic>
        <p:nvPicPr>
          <p:cNvPr id="27" name="圖片 26">
            <a:extLst>
              <a:ext uri="{FF2B5EF4-FFF2-40B4-BE49-F238E27FC236}">
                <a16:creationId xmlns:a16="http://schemas.microsoft.com/office/drawing/2014/main" id="{E58052DB-3D53-46D2-930B-7B559A7088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70812" y="1420383"/>
            <a:ext cx="1351165" cy="518540"/>
          </a:xfrm>
          <a:prstGeom prst="rect">
            <a:avLst/>
          </a:prstGeom>
        </p:spPr>
      </p:pic>
      <p:grpSp>
        <p:nvGrpSpPr>
          <p:cNvPr id="28" name="群組 27">
            <a:extLst>
              <a:ext uri="{FF2B5EF4-FFF2-40B4-BE49-F238E27FC236}">
                <a16:creationId xmlns:a16="http://schemas.microsoft.com/office/drawing/2014/main" id="{9880E002-F6BE-4827-9485-4892277FB494}"/>
              </a:ext>
            </a:extLst>
          </p:cNvPr>
          <p:cNvGrpSpPr/>
          <p:nvPr/>
        </p:nvGrpSpPr>
        <p:grpSpPr>
          <a:xfrm>
            <a:off x="1341866" y="1423110"/>
            <a:ext cx="1670150" cy="551614"/>
            <a:chOff x="1502580" y="2957023"/>
            <a:chExt cx="1576550" cy="520700"/>
          </a:xfrm>
        </p:grpSpPr>
        <p:pic>
          <p:nvPicPr>
            <p:cNvPr id="29" name="圖片 28">
              <a:extLst>
                <a:ext uri="{FF2B5EF4-FFF2-40B4-BE49-F238E27FC236}">
                  <a16:creationId xmlns:a16="http://schemas.microsoft.com/office/drawing/2014/main" id="{3EF9040D-0A46-438C-B34F-67A0F880D4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2580" y="2957023"/>
              <a:ext cx="520700" cy="520700"/>
            </a:xfrm>
            <a:prstGeom prst="rect">
              <a:avLst/>
            </a:prstGeom>
          </p:spPr>
        </p:pic>
        <p:pic>
          <p:nvPicPr>
            <p:cNvPr id="30" name="圖片 29">
              <a:extLst>
                <a:ext uri="{FF2B5EF4-FFF2-40B4-BE49-F238E27FC236}">
                  <a16:creationId xmlns:a16="http://schemas.microsoft.com/office/drawing/2014/main" id="{116DD54F-1F95-4299-B7C0-B56191C8EB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8430" y="2957023"/>
              <a:ext cx="520700" cy="520700"/>
            </a:xfrm>
            <a:prstGeom prst="rect">
              <a:avLst/>
            </a:prstGeom>
          </p:spPr>
        </p:pic>
        <p:pic>
          <p:nvPicPr>
            <p:cNvPr id="31" name="圖片 30">
              <a:extLst>
                <a:ext uri="{FF2B5EF4-FFF2-40B4-BE49-F238E27FC236}">
                  <a16:creationId xmlns:a16="http://schemas.microsoft.com/office/drawing/2014/main" id="{22BFE1B7-6960-4AB9-A35D-C836C7C7A8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41011" y="2966556"/>
              <a:ext cx="499688" cy="499688"/>
            </a:xfrm>
            <a:prstGeom prst="rect">
              <a:avLst/>
            </a:prstGeom>
          </p:spPr>
        </p:pic>
      </p:grpSp>
      <p:pic>
        <p:nvPicPr>
          <p:cNvPr id="32" name="圖片 31">
            <a:extLst>
              <a:ext uri="{FF2B5EF4-FFF2-40B4-BE49-F238E27FC236}">
                <a16:creationId xmlns:a16="http://schemas.microsoft.com/office/drawing/2014/main" id="{0E5957FC-5A3F-4815-8823-9A2038DF48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6712" y="4139146"/>
            <a:ext cx="704850" cy="704850"/>
          </a:xfrm>
          <a:prstGeom prst="ellipse">
            <a:avLst/>
          </a:prstGeom>
          <a:ln w="31750">
            <a:gradFill>
              <a:gsLst>
                <a:gs pos="0">
                  <a:srgbClr val="3FBAFD"/>
                </a:gs>
                <a:gs pos="100000">
                  <a:srgbClr val="01DEE7"/>
                </a:gs>
              </a:gsLst>
              <a:lin ang="5400000" scaled="1"/>
            </a:gradFill>
          </a:ln>
        </p:spPr>
      </p:pic>
      <p:sp>
        <p:nvSpPr>
          <p:cNvPr id="33" name="矩形 32">
            <a:extLst>
              <a:ext uri="{FF2B5EF4-FFF2-40B4-BE49-F238E27FC236}">
                <a16:creationId xmlns:a16="http://schemas.microsoft.com/office/drawing/2014/main" id="{EE424DF6-5E80-461B-95B8-0ADBFA51FCFD}"/>
              </a:ext>
            </a:extLst>
          </p:cNvPr>
          <p:cNvSpPr/>
          <p:nvPr/>
        </p:nvSpPr>
        <p:spPr>
          <a:xfrm>
            <a:off x="1136965" y="4340819"/>
            <a:ext cx="1869423" cy="276999"/>
          </a:xfrm>
          <a:prstGeom prst="rect">
            <a:avLst/>
          </a:prstGeom>
        </p:spPr>
        <p:txBody>
          <a:bodyPr wrap="none">
            <a:spAutoFit/>
          </a:bodyPr>
          <a:lstStyle/>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リアルタイムで</a:t>
            </a:r>
            <a:r>
              <a:rPr kumimoji="1" lang="en-US" altLang="ja-JP" sz="1200" dirty="0" smtClean="0">
                <a:solidFill>
                  <a:schemeClr val="tx1"/>
                </a:solidFill>
                <a:latin typeface="ＭＳ Ｐゴシック" panose="020B0600070205080204" pitchFamily="50" charset="-128"/>
                <a:ea typeface="ＭＳ Ｐゴシック" panose="020B0600070205080204" pitchFamily="50" charset="-128"/>
                <a:cs typeface="+mn-ea"/>
                <a:sym typeface="+mn-lt"/>
              </a:rPr>
              <a:t>NAS</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に保存</a:t>
            </a:r>
            <a:endParaRPr lang="zh-CN"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4" name="矩形: 圓角 21">
            <a:extLst>
              <a:ext uri="{FF2B5EF4-FFF2-40B4-BE49-F238E27FC236}">
                <a16:creationId xmlns:a16="http://schemas.microsoft.com/office/drawing/2014/main" id="{1C1209FE-E9ED-4EF5-809D-A47D141059D3}"/>
              </a:ext>
            </a:extLst>
          </p:cNvPr>
          <p:cNvSpPr/>
          <p:nvPr/>
        </p:nvSpPr>
        <p:spPr>
          <a:xfrm>
            <a:off x="4625677" y="4347875"/>
            <a:ext cx="2403391" cy="323236"/>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2"/>
              </a:solidFill>
              <a:latin typeface="ＭＳ Ｐゴシック" panose="020B0600070205080204" pitchFamily="50" charset="-128"/>
              <a:ea typeface="ＭＳ Ｐゴシック" panose="020B0600070205080204" pitchFamily="50" charset="-128"/>
              <a:cs typeface="+mn-ea"/>
              <a:sym typeface="+mn-lt"/>
            </a:endParaRPr>
          </a:p>
        </p:txBody>
      </p:sp>
      <p:pic>
        <p:nvPicPr>
          <p:cNvPr id="35" name="圖片 34">
            <a:extLst>
              <a:ext uri="{FF2B5EF4-FFF2-40B4-BE49-F238E27FC236}">
                <a16:creationId xmlns:a16="http://schemas.microsoft.com/office/drawing/2014/main" id="{07FB1888-3119-4F6F-8695-785C17A5397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009947" y="4114839"/>
            <a:ext cx="704850" cy="704850"/>
          </a:xfrm>
          <a:prstGeom prst="ellipse">
            <a:avLst/>
          </a:prstGeom>
          <a:ln w="31750">
            <a:gradFill>
              <a:gsLst>
                <a:gs pos="0">
                  <a:srgbClr val="3FBAFD"/>
                </a:gs>
                <a:gs pos="100000">
                  <a:srgbClr val="01DEE7"/>
                </a:gs>
              </a:gsLst>
              <a:lin ang="5400000" scaled="1"/>
            </a:gradFill>
          </a:ln>
        </p:spPr>
      </p:pic>
      <p:sp>
        <p:nvSpPr>
          <p:cNvPr id="36" name="矩形 35">
            <a:extLst>
              <a:ext uri="{FF2B5EF4-FFF2-40B4-BE49-F238E27FC236}">
                <a16:creationId xmlns:a16="http://schemas.microsoft.com/office/drawing/2014/main" id="{C1A73D1C-CAEC-4CE5-AEF5-62287A384266}"/>
              </a:ext>
            </a:extLst>
          </p:cNvPr>
          <p:cNvSpPr/>
          <p:nvPr/>
        </p:nvSpPr>
        <p:spPr>
          <a:xfrm>
            <a:off x="4778312" y="4369806"/>
            <a:ext cx="1555234" cy="276999"/>
          </a:xfrm>
          <a:prstGeom prst="rect">
            <a:avLst/>
          </a:prstGeom>
        </p:spPr>
        <p:txBody>
          <a:bodyPr wrap="none" anchor="t">
            <a:spAutoFit/>
          </a:bodyPr>
          <a:lstStyle/>
          <a:p>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cs typeface="+mn-ea"/>
                <a:sym typeface="+mn-lt"/>
              </a:rPr>
              <a:t>複数人での同時編集</a:t>
            </a:r>
            <a:endParaRPr lang="zh-TW" altLang="zh-TW" sz="12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37" name="圖形 36">
            <a:extLst>
              <a:ext uri="{FF2B5EF4-FFF2-40B4-BE49-F238E27FC236}">
                <a16:creationId xmlns:a16="http://schemas.microsoft.com/office/drawing/2014/main" id="{D426483D-88B4-46D3-B2D8-F6B7BCE2DF2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 xmlns:asvg="http://schemas.microsoft.com/office/drawing/2016/SVG/main" r:embed="rId18"/>
              </a:ext>
            </a:extLst>
          </a:blip>
          <a:stretch>
            <a:fillRect/>
          </a:stretch>
        </p:blipFill>
        <p:spPr>
          <a:xfrm>
            <a:off x="208519" y="1379197"/>
            <a:ext cx="916542" cy="916542"/>
          </a:xfrm>
          <a:prstGeom prst="rect">
            <a:avLst/>
          </a:prstGeom>
          <a:effectLst>
            <a:outerShdw blurRad="228600" dist="152400" dir="8100000" algn="tr" rotWithShape="0">
              <a:prstClr val="black">
                <a:alpha val="28000"/>
              </a:prstClr>
            </a:outerShdw>
          </a:effectLst>
        </p:spPr>
      </p:pic>
      <p:sp>
        <p:nvSpPr>
          <p:cNvPr id="39" name="文字方塊 38">
            <a:extLst>
              <a:ext uri="{FF2B5EF4-FFF2-40B4-BE49-F238E27FC236}">
                <a16:creationId xmlns:a16="http://schemas.microsoft.com/office/drawing/2014/main" id="{770E6C46-D2A3-422A-AAA4-A3F00FD6269B}"/>
              </a:ext>
            </a:extLst>
          </p:cNvPr>
          <p:cNvSpPr txBox="1"/>
          <p:nvPr/>
        </p:nvSpPr>
        <p:spPr>
          <a:xfrm>
            <a:off x="7350566" y="3638206"/>
            <a:ext cx="1513818" cy="738664"/>
          </a:xfrm>
          <a:prstGeom prst="rect">
            <a:avLst/>
          </a:prstGeom>
          <a:noFill/>
        </p:spPr>
        <p:txBody>
          <a:bodyPr wrap="square" rtlCol="0">
            <a:spAutoFit/>
          </a:bodyPr>
          <a:lstStyle/>
          <a:p>
            <a:r>
              <a:rPr kumimoji="1"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「設</a:t>
            </a:r>
            <a:r>
              <a:rPr kumimoji="1"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定」→「ドキュメント」で、好みに応じてデフォルトの開く動作を選択します。</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43" name="圖片 3" descr="一張含有 文字 的圖片&#10;&#10;自動產生的描述">
            <a:extLst>
              <a:ext uri="{FF2B5EF4-FFF2-40B4-BE49-F238E27FC236}">
                <a16:creationId xmlns:a16="http://schemas.microsoft.com/office/drawing/2014/main" id="{A4828636-A38E-594E-81C8-A92576A36851}"/>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l="-414" t="-965" b="-3557"/>
          <a:stretch/>
        </p:blipFill>
        <p:spPr>
          <a:xfrm>
            <a:off x="7259319" y="1768555"/>
            <a:ext cx="1699667" cy="1699667"/>
          </a:xfrm>
          <a:prstGeom prst="ellipse">
            <a:avLst/>
          </a:prstGeom>
          <a:ln w="38100">
            <a:solidFill>
              <a:srgbClr val="FFC000"/>
            </a:solidFill>
          </a:ln>
          <a:effectLst>
            <a:outerShdw blurRad="254000" dist="266700" dir="2340000" algn="t" rotWithShape="0">
              <a:prstClr val="black">
                <a:alpha val="26000"/>
              </a:prstClr>
            </a:outerShdw>
          </a:effectLst>
        </p:spPr>
      </p:pic>
    </p:spTree>
    <p:extLst>
      <p:ext uri="{BB962C8B-B14F-4D97-AF65-F5344CB8AC3E}">
        <p14:creationId xmlns:p14="http://schemas.microsoft.com/office/powerpoint/2010/main" val="101692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4B800C-7AC8-470D-AB62-AC38368CEB58}"/>
              </a:ext>
            </a:extLst>
          </p:cNvPr>
          <p:cNvSpPr>
            <a:spLocks noGrp="1"/>
          </p:cNvSpPr>
          <p:nvPr>
            <p:ph type="title"/>
          </p:nvPr>
        </p:nvSpPr>
        <p:spPr>
          <a:xfrm>
            <a:off x="736600" y="58456"/>
            <a:ext cx="7670800" cy="1033922"/>
          </a:xfrm>
        </p:spPr>
        <p:txBody>
          <a:bodyPr>
            <a:normAutofit/>
          </a:bodyPr>
          <a:lstStyle/>
          <a:p>
            <a:pPr>
              <a:lnSpc>
                <a:spcPts val="3200"/>
              </a:lnSpc>
            </a:pPr>
            <a:r>
              <a:rPr lang="zh-TW" altLang="en-US" sz="2800" dirty="0">
                <a:latin typeface="ＭＳ Ｐゴシック" panose="020B0600070205080204" pitchFamily="50" charset="-128"/>
                <a:ea typeface="ＭＳ Ｐゴシック" panose="020B0600070205080204" pitchFamily="50" charset="-128"/>
                <a:cs typeface="+mn-ea"/>
                <a:sym typeface="+mn-lt"/>
              </a:rPr>
              <a:t>QTS / QuTS hero </a:t>
            </a:r>
            <a:r>
              <a:rPr lang="ja-JP" altLang="en-US" sz="2800" dirty="0">
                <a:latin typeface="ＭＳ Ｐゴシック" panose="020B0600070205080204" pitchFamily="50" charset="-128"/>
                <a:ea typeface="ＭＳ Ｐゴシック" panose="020B0600070205080204" pitchFamily="50" charset="-128"/>
                <a:cs typeface="+mn-ea"/>
                <a:sym typeface="+mn-lt"/>
              </a:rPr>
              <a:t>デュア</a:t>
            </a:r>
            <a:r>
              <a:rPr lang="ja-JP" altLang="en-US" sz="2800" dirty="0" smtClean="0">
                <a:latin typeface="ＭＳ Ｐゴシック" panose="020B0600070205080204" pitchFamily="50" charset="-128"/>
                <a:ea typeface="ＭＳ Ｐゴシック" panose="020B0600070205080204" pitchFamily="50" charset="-128"/>
                <a:cs typeface="+mn-ea"/>
                <a:sym typeface="+mn-lt"/>
              </a:rPr>
              <a:t>ル</a:t>
            </a:r>
            <a:r>
              <a:rPr lang="en-US" altLang="ja-JP" sz="2800" dirty="0" smtClean="0">
                <a:latin typeface="ＭＳ Ｐゴシック" panose="020B0600070205080204" pitchFamily="50" charset="-128"/>
                <a:ea typeface="ＭＳ Ｐゴシック" panose="020B0600070205080204" pitchFamily="50" charset="-128"/>
                <a:cs typeface="+mn-ea"/>
                <a:sym typeface="+mn-lt"/>
              </a:rPr>
              <a:t>OS</a:t>
            </a:r>
            <a:r>
              <a:rPr lang="ja-JP" altLang="en-US" sz="2800" dirty="0" smtClean="0">
                <a:latin typeface="ＭＳ Ｐゴシック" panose="020B0600070205080204" pitchFamily="50" charset="-128"/>
                <a:ea typeface="ＭＳ Ｐゴシック" panose="020B0600070205080204" pitchFamily="50" charset="-128"/>
                <a:cs typeface="+mn-ea"/>
                <a:sym typeface="+mn-lt"/>
              </a:rPr>
              <a:t>による</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ja-JP" altLang="en-US" sz="2800" dirty="0">
                <a:latin typeface="ＭＳ Ｐゴシック" panose="020B0600070205080204" pitchFamily="50" charset="-128"/>
                <a:ea typeface="ＭＳ Ｐゴシック" panose="020B0600070205080204" pitchFamily="50" charset="-128"/>
                <a:cs typeface="+mn-ea"/>
                <a:sym typeface="+mn-lt"/>
              </a:rPr>
              <a:t>協</a:t>
            </a:r>
            <a:r>
              <a:rPr lang="ja-JP" altLang="en-US" sz="2800" dirty="0" smtClean="0">
                <a:latin typeface="ＭＳ Ｐゴシック" panose="020B0600070205080204" pitchFamily="50" charset="-128"/>
                <a:ea typeface="ＭＳ Ｐゴシック" panose="020B0600070205080204" pitchFamily="50" charset="-128"/>
                <a:cs typeface="+mn-ea"/>
                <a:sym typeface="+mn-lt"/>
              </a:rPr>
              <a:t>力で安全なアプリケーションサービス</a:t>
            </a:r>
            <a:endParaRPr lang="zh-TW" altLang="en-US" sz="2800" dirty="0">
              <a:latin typeface="ＭＳ Ｐゴシック" panose="020B0600070205080204" pitchFamily="50" charset="-128"/>
              <a:ea typeface="ＭＳ Ｐゴシック" panose="020B0600070205080204" pitchFamily="50" charset="-128"/>
              <a:cs typeface="+mn-ea"/>
              <a:sym typeface="+mn-lt"/>
            </a:endParaRPr>
          </a:p>
        </p:txBody>
      </p:sp>
      <p:sp>
        <p:nvSpPr>
          <p:cNvPr id="3" name="矩形 2">
            <a:extLst>
              <a:ext uri="{FF2B5EF4-FFF2-40B4-BE49-F238E27FC236}">
                <a16:creationId xmlns:a16="http://schemas.microsoft.com/office/drawing/2014/main" id="{4F0AAE7F-8902-6445-A878-6B702FD65E72}"/>
              </a:ext>
            </a:extLst>
          </p:cNvPr>
          <p:cNvSpPr/>
          <p:nvPr/>
        </p:nvSpPr>
        <p:spPr>
          <a:xfrm>
            <a:off x="377432" y="1256152"/>
            <a:ext cx="8709418" cy="742499"/>
          </a:xfrm>
          <a:prstGeom prst="rect">
            <a:avLst/>
          </a:prstGeom>
        </p:spPr>
        <p:txBody>
          <a:bodyPr vert="horz" lIns="91440" tIns="45720" rIns="91440" bIns="45720" rtlCol="0" anchor="t">
            <a:noAutofit/>
          </a:bodyPr>
          <a:lstStyle/>
          <a:p>
            <a:pPr fontAlgn="base"/>
            <a:r>
              <a:rPr lang="en-US" altLang="ja-JP" sz="1370" b="1" dirty="0" smtClean="0">
                <a:latin typeface="ＭＳ Ｐゴシック" panose="020B0600070205080204" pitchFamily="50" charset="-128"/>
                <a:ea typeface="ＭＳ Ｐゴシック" panose="020B0600070205080204" pitchFamily="50" charset="-128"/>
                <a:cs typeface="+mn-ea"/>
                <a:sym typeface="+mn-lt"/>
              </a:rPr>
              <a:t>QTS</a:t>
            </a:r>
            <a:r>
              <a:rPr lang="ja-JP" altLang="en-US" sz="1370" b="1" dirty="0" smtClean="0">
                <a:latin typeface="ＭＳ Ｐゴシック" panose="020B0600070205080204" pitchFamily="50" charset="-128"/>
                <a:ea typeface="ＭＳ Ｐゴシック" panose="020B0600070205080204" pitchFamily="50" charset="-128"/>
                <a:cs typeface="+mn-ea"/>
                <a:sym typeface="+mn-lt"/>
              </a:rPr>
              <a:t>を標準</a:t>
            </a:r>
            <a:r>
              <a:rPr lang="en-US" altLang="ja-JP" sz="1370" b="1" dirty="0" smtClean="0">
                <a:latin typeface="ＭＳ Ｐゴシック" panose="020B0600070205080204" pitchFamily="50" charset="-128"/>
                <a:ea typeface="ＭＳ Ｐゴシック" panose="020B0600070205080204" pitchFamily="50" charset="-128"/>
                <a:cs typeface="+mn-ea"/>
                <a:sym typeface="+mn-lt"/>
              </a:rPr>
              <a:t>OS</a:t>
            </a:r>
            <a:r>
              <a:rPr lang="ja-JP" altLang="en-US" sz="1370" b="1" dirty="0" smtClean="0">
                <a:latin typeface="ＭＳ Ｐゴシック" panose="020B0600070205080204" pitchFamily="50" charset="-128"/>
                <a:ea typeface="ＭＳ Ｐゴシック" panose="020B0600070205080204" pitchFamily="50" charset="-128"/>
                <a:cs typeface="+mn-ea"/>
                <a:sym typeface="+mn-lt"/>
              </a:rPr>
              <a:t>として搭載。企業</a:t>
            </a:r>
            <a:r>
              <a:rPr lang="ja-JP" altLang="en-US" sz="1370" b="1" dirty="0">
                <a:latin typeface="ＭＳ Ｐゴシック" panose="020B0600070205080204" pitchFamily="50" charset="-128"/>
                <a:ea typeface="ＭＳ Ｐゴシック" panose="020B0600070205080204" pitchFamily="50" charset="-128"/>
                <a:cs typeface="+mn-ea"/>
                <a:sym typeface="+mn-lt"/>
              </a:rPr>
              <a:t>が求める</a:t>
            </a:r>
            <a:r>
              <a:rPr lang="ja-JP" altLang="en-US" sz="1370" b="1" dirty="0" smtClean="0">
                <a:latin typeface="ＭＳ Ｐゴシック" panose="020B0600070205080204" pitchFamily="50" charset="-128"/>
                <a:ea typeface="ＭＳ Ｐゴシック" panose="020B0600070205080204" pitchFamily="50" charset="-128"/>
                <a:cs typeface="+mn-ea"/>
                <a:sym typeface="+mn-lt"/>
              </a:rPr>
              <a:t>ア</a:t>
            </a:r>
            <a:r>
              <a:rPr lang="ja-JP" altLang="en-US" sz="1370" b="1" dirty="0">
                <a:latin typeface="ＭＳ Ｐゴシック" panose="020B0600070205080204" pitchFamily="50" charset="-128"/>
                <a:ea typeface="ＭＳ Ｐゴシック" panose="020B0600070205080204" pitchFamily="50" charset="-128"/>
                <a:cs typeface="+mn-ea"/>
                <a:sym typeface="+mn-lt"/>
              </a:rPr>
              <a:t>プリケーションのニーズに基づいて</a:t>
            </a:r>
            <a:r>
              <a:rPr lang="ja-JP" altLang="en-US" sz="1370" b="1" dirty="0" smtClean="0">
                <a:latin typeface="ＭＳ Ｐゴシック" panose="020B0600070205080204" pitchFamily="50" charset="-128"/>
                <a:ea typeface="ＭＳ Ｐゴシック" panose="020B0600070205080204" pitchFamily="50" charset="-128"/>
                <a:cs typeface="+mn-ea"/>
                <a:sym typeface="+mn-lt"/>
              </a:rPr>
              <a:t>、</a:t>
            </a:r>
            <a:r>
              <a:rPr lang="en-US" altLang="ja-JP" sz="1370" b="1" dirty="0" smtClean="0">
                <a:latin typeface="ＭＳ Ｐゴシック" panose="020B0600070205080204" pitchFamily="50" charset="-128"/>
                <a:ea typeface="ＭＳ Ｐゴシック" panose="020B0600070205080204" pitchFamily="50" charset="-128"/>
                <a:cs typeface="+mn-ea"/>
                <a:sym typeface="+mn-lt"/>
              </a:rPr>
              <a:t/>
            </a:r>
            <a:br>
              <a:rPr lang="en-US" altLang="ja-JP" sz="1370" b="1" dirty="0" smtClean="0">
                <a:latin typeface="ＭＳ Ｐゴシック" panose="020B0600070205080204" pitchFamily="50" charset="-128"/>
                <a:ea typeface="ＭＳ Ｐゴシック" panose="020B0600070205080204" pitchFamily="50" charset="-128"/>
                <a:cs typeface="+mn-ea"/>
                <a:sym typeface="+mn-lt"/>
              </a:rPr>
            </a:br>
            <a:r>
              <a:rPr lang="ja-JP" altLang="en-US" sz="1370" b="1" dirty="0" smtClean="0">
                <a:latin typeface="ＭＳ Ｐゴシック" panose="020B0600070205080204" pitchFamily="50" charset="-128"/>
                <a:ea typeface="ＭＳ Ｐゴシック" panose="020B0600070205080204" pitchFamily="50" charset="-128"/>
                <a:cs typeface="+mn-ea"/>
                <a:sym typeface="+mn-lt"/>
              </a:rPr>
              <a:t>信</a:t>
            </a:r>
            <a:r>
              <a:rPr lang="ja-JP" altLang="en-US" sz="1370" b="1" dirty="0">
                <a:latin typeface="ＭＳ Ｐゴシック" panose="020B0600070205080204" pitchFamily="50" charset="-128"/>
                <a:ea typeface="ＭＳ Ｐゴシック" panose="020B0600070205080204" pitchFamily="50" charset="-128"/>
                <a:cs typeface="+mn-ea"/>
                <a:sym typeface="+mn-lt"/>
              </a:rPr>
              <a:t>頼性の高い</a:t>
            </a:r>
            <a:r>
              <a:rPr lang="en-US" altLang="ja-JP" sz="1370" b="1" dirty="0">
                <a:latin typeface="ＭＳ Ｐゴシック" panose="020B0600070205080204" pitchFamily="50" charset="-128"/>
                <a:ea typeface="ＭＳ Ｐゴシック" panose="020B0600070205080204" pitchFamily="50" charset="-128"/>
                <a:cs typeface="+mn-ea"/>
                <a:sym typeface="+mn-lt"/>
              </a:rPr>
              <a:t>ZFS</a:t>
            </a:r>
            <a:r>
              <a:rPr lang="ja-JP" altLang="en-US" sz="1370" b="1" dirty="0">
                <a:latin typeface="ＭＳ Ｐゴシック" panose="020B0600070205080204" pitchFamily="50" charset="-128"/>
                <a:ea typeface="ＭＳ Ｐゴシック" panose="020B0600070205080204" pitchFamily="50" charset="-128"/>
                <a:cs typeface="+mn-ea"/>
                <a:sym typeface="+mn-lt"/>
              </a:rPr>
              <a:t>ベースの</a:t>
            </a:r>
            <a:r>
              <a:rPr lang="en-US" altLang="ja-JP" sz="1370" b="1" dirty="0" err="1" smtClean="0">
                <a:latin typeface="ＭＳ Ｐゴシック" panose="020B0600070205080204" pitchFamily="50" charset="-128"/>
                <a:ea typeface="ＭＳ Ｐゴシック" panose="020B0600070205080204" pitchFamily="50" charset="-128"/>
                <a:cs typeface="+mn-ea"/>
                <a:sym typeface="+mn-lt"/>
              </a:rPr>
              <a:t>QuTS</a:t>
            </a:r>
            <a:r>
              <a:rPr lang="en-US" altLang="ja-JP" sz="1370" b="1" dirty="0" smtClean="0">
                <a:latin typeface="ＭＳ Ｐゴシック" panose="020B0600070205080204" pitchFamily="50" charset="-128"/>
                <a:ea typeface="ＭＳ Ｐゴシック" panose="020B0600070205080204" pitchFamily="50" charset="-128"/>
                <a:cs typeface="+mn-ea"/>
                <a:sym typeface="+mn-lt"/>
              </a:rPr>
              <a:t> hero OS</a:t>
            </a:r>
            <a:r>
              <a:rPr lang="ja-JP" altLang="en-US" sz="1370" b="1" dirty="0" smtClean="0">
                <a:latin typeface="ＭＳ Ｐゴシック" panose="020B0600070205080204" pitchFamily="50" charset="-128"/>
                <a:ea typeface="ＭＳ Ｐゴシック" panose="020B0600070205080204" pitchFamily="50" charset="-128"/>
                <a:cs typeface="+mn-ea"/>
                <a:sym typeface="+mn-lt"/>
              </a:rPr>
              <a:t>に切り替えることが可能。</a:t>
            </a:r>
            <a:endParaRPr lang="ja-JP" altLang="en-US" sz="1370" b="1" dirty="0">
              <a:latin typeface="ＭＳ Ｐゴシック" panose="020B0600070205080204" pitchFamily="50" charset="-128"/>
              <a:ea typeface="ＭＳ Ｐゴシック" panose="020B0600070205080204" pitchFamily="50" charset="-128"/>
              <a:cs typeface="+mn-ea"/>
              <a:sym typeface="+mn-lt"/>
            </a:endParaRPr>
          </a:p>
        </p:txBody>
      </p:sp>
      <p:sp>
        <p:nvSpPr>
          <p:cNvPr id="4" name="矩形 3">
            <a:extLst>
              <a:ext uri="{FF2B5EF4-FFF2-40B4-BE49-F238E27FC236}">
                <a16:creationId xmlns:a16="http://schemas.microsoft.com/office/drawing/2014/main" id="{4A2AD785-3703-2546-8FBF-ACEFB20D090B}"/>
              </a:ext>
            </a:extLst>
          </p:cNvPr>
          <p:cNvSpPr/>
          <p:nvPr/>
        </p:nvSpPr>
        <p:spPr>
          <a:xfrm>
            <a:off x="377432" y="1864189"/>
            <a:ext cx="2791168" cy="3234219"/>
          </a:xfrm>
          <a:prstGeom prst="rect">
            <a:avLst/>
          </a:prstGeom>
        </p:spPr>
        <p:txBody>
          <a:bodyPr wrap="square" lIns="91440" tIns="45720" rIns="91440" bIns="45720" anchor="t">
            <a:spAutoFit/>
          </a:bodyPr>
          <a:lstStyle/>
          <a:p>
            <a:pPr>
              <a:lnSpc>
                <a:spcPts val="1700"/>
              </a:lnSpc>
              <a:spcBef>
                <a:spcPts val="1200"/>
              </a:spcBef>
            </a:pPr>
            <a:r>
              <a:rPr lang="ja-JP" altLang="en-US" sz="1600" dirty="0" smtClean="0">
                <a:latin typeface="ＭＳ Ｐゴシック" panose="020B0600070205080204" pitchFamily="50" charset="-128"/>
                <a:ea typeface="ＭＳ Ｐゴシック" panose="020B0600070205080204" pitchFamily="50" charset="-128"/>
                <a:cs typeface="+mn-ea"/>
                <a:sym typeface="+mn-lt"/>
              </a:rPr>
              <a:t>注意</a:t>
            </a:r>
            <a:r>
              <a:rPr lang="zh-TW" altLang="en-US" sz="1600" dirty="0" smtClean="0">
                <a:latin typeface="ＭＳ Ｐゴシック" panose="020B0600070205080204" pitchFamily="50" charset="-128"/>
                <a:ea typeface="ＭＳ Ｐゴシック" panose="020B0600070205080204" pitchFamily="50" charset="-128"/>
                <a:cs typeface="+mn-ea"/>
                <a:sym typeface="+mn-lt"/>
              </a:rPr>
              <a:t>：</a:t>
            </a:r>
            <a:r>
              <a:rPr lang="zh-TW" altLang="en-US" dirty="0">
                <a:latin typeface="ＭＳ Ｐゴシック" panose="020B0600070205080204" pitchFamily="50" charset="-128"/>
                <a:ea typeface="ＭＳ Ｐゴシック" panose="020B0600070205080204" pitchFamily="50" charset="-128"/>
                <a:cs typeface="+mn-ea"/>
                <a:sym typeface="+mn-lt"/>
              </a:rPr>
              <a:t/>
            </a:r>
            <a:br>
              <a:rPr lang="zh-TW" altLang="en-US" dirty="0">
                <a:latin typeface="ＭＳ Ｐゴシック" panose="020B0600070205080204" pitchFamily="50" charset="-128"/>
                <a:ea typeface="ＭＳ Ｐゴシック" panose="020B0600070205080204" pitchFamily="50" charset="-128"/>
                <a:cs typeface="+mn-ea"/>
                <a:sym typeface="+mn-lt"/>
              </a:rPr>
            </a:br>
            <a:r>
              <a:rPr lang="en-US" altLang="zh-TW" sz="1050" dirty="0">
                <a:latin typeface="ＭＳ Ｐゴシック" panose="020B0600070205080204" pitchFamily="50" charset="-128"/>
                <a:ea typeface="ＭＳ Ｐゴシック" panose="020B0600070205080204" pitchFamily="50" charset="-128"/>
                <a:cs typeface="+mn-ea"/>
                <a:sym typeface="+mn-lt"/>
              </a:rPr>
              <a:t>1. </a:t>
            </a:r>
            <a:r>
              <a:rPr lang="en-US" altLang="ja-JP" sz="1050" dirty="0">
                <a:solidFill>
                  <a:schemeClr val="tx1"/>
                </a:solidFill>
                <a:latin typeface="ＭＳ Ｐゴシック" panose="020B0600070205080204" pitchFamily="50" charset="-128"/>
                <a:ea typeface="ＭＳ Ｐゴシック" panose="020B0600070205080204" pitchFamily="50" charset="-128"/>
                <a:cs typeface="+mn-ea"/>
                <a:sym typeface="+mn-lt"/>
              </a:rPr>
              <a:t>QTS</a:t>
            </a:r>
            <a:r>
              <a:rPr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と</a:t>
            </a:r>
            <a:r>
              <a:rPr lang="en-US" altLang="ja-JP" sz="1050" dirty="0" err="1" smtClean="0">
                <a:solidFill>
                  <a:schemeClr val="tx1"/>
                </a:solidFill>
                <a:latin typeface="ＭＳ Ｐゴシック" panose="020B0600070205080204" pitchFamily="50" charset="-128"/>
                <a:ea typeface="ＭＳ Ｐゴシック" panose="020B0600070205080204" pitchFamily="50" charset="-128"/>
                <a:cs typeface="+mn-ea"/>
                <a:sym typeface="+mn-lt"/>
              </a:rPr>
              <a:t>QuTS</a:t>
            </a:r>
            <a:r>
              <a:rPr lang="en-US" altLang="ja-JP"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 hero</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は</a:t>
            </a:r>
            <a:r>
              <a:rPr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異なるファイルシステムを使用するため</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a:t>
            </a:r>
            <a:r>
              <a:rPr lang="en-US" altLang="ja-JP"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OS</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を切り替えるとデータにアクセスできなくなります。デ</a:t>
            </a:r>
            <a:r>
              <a:rPr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ータの損失を防ぐた</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め、</a:t>
            </a:r>
            <a:r>
              <a:rPr lang="en-US" altLang="ja-JP"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OS</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切り替え時には古</a:t>
            </a:r>
            <a:r>
              <a:rPr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いハードディスク</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を</a:t>
            </a:r>
            <a:r>
              <a:rPr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取り外してくださ</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い。</a:t>
            </a:r>
            <a:endParaRPr lang="en-US" altLang="zh-TW" sz="1050" dirty="0">
              <a:solidFill>
                <a:schemeClr val="tx1"/>
              </a:solidFill>
              <a:latin typeface="ＭＳ Ｐゴシック" panose="020B0600070205080204" pitchFamily="50" charset="-128"/>
              <a:ea typeface="ＭＳ Ｐゴシック" panose="020B0600070205080204" pitchFamily="50" charset="-128"/>
              <a:cs typeface="+mn-ea"/>
              <a:sym typeface="+mn-lt"/>
            </a:endParaRPr>
          </a:p>
          <a:p>
            <a:pPr>
              <a:lnSpc>
                <a:spcPts val="1700"/>
              </a:lnSpc>
              <a:spcBef>
                <a:spcPts val="1200"/>
              </a:spcBef>
            </a:pPr>
            <a:r>
              <a:rPr lang="en-US" altLang="zh-TW" sz="1050" dirty="0">
                <a:latin typeface="ＭＳ Ｐゴシック" panose="020B0600070205080204" pitchFamily="50" charset="-128"/>
                <a:ea typeface="ＭＳ Ｐゴシック" panose="020B0600070205080204" pitchFamily="50" charset="-128"/>
                <a:cs typeface="+mn-ea"/>
                <a:sym typeface="+mn-lt"/>
              </a:rPr>
              <a:t>2. </a:t>
            </a:r>
            <a:r>
              <a:rPr lang="en-US" altLang="zh-TW" sz="1050" dirty="0" err="1" smtClean="0">
                <a:latin typeface="ＭＳ Ｐゴシック" panose="020B0600070205080204" pitchFamily="50" charset="-128"/>
                <a:ea typeface="ＭＳ Ｐゴシック" panose="020B0600070205080204" pitchFamily="50" charset="-128"/>
                <a:cs typeface="+mn-ea"/>
                <a:sym typeface="+mn-lt"/>
              </a:rPr>
              <a:t>QuTS</a:t>
            </a:r>
            <a:r>
              <a:rPr lang="zh-TW" altLang="en-US" sz="1050" dirty="0" smtClean="0">
                <a:latin typeface="ＭＳ Ｐゴシック" panose="020B0600070205080204" pitchFamily="50" charset="-128"/>
                <a:ea typeface="ＭＳ Ｐゴシック" panose="020B0600070205080204" pitchFamily="50" charset="-128"/>
                <a:cs typeface="+mn-ea"/>
                <a:sym typeface="+mn-lt"/>
              </a:rPr>
              <a:t> </a:t>
            </a:r>
            <a:r>
              <a:rPr lang="en-US" altLang="zh-TW" sz="1050" dirty="0" smtClean="0">
                <a:latin typeface="ＭＳ Ｐゴシック" panose="020B0600070205080204" pitchFamily="50" charset="-128"/>
                <a:ea typeface="ＭＳ Ｐゴシック" panose="020B0600070205080204" pitchFamily="50" charset="-128"/>
                <a:cs typeface="+mn-ea"/>
                <a:sym typeface="+mn-lt"/>
              </a:rPr>
              <a:t>hero</a:t>
            </a:r>
            <a:r>
              <a:rPr lang="ja-JP" altLang="en-US" sz="1050" dirty="0" smtClean="0">
                <a:latin typeface="ＭＳ Ｐゴシック" panose="020B0600070205080204" pitchFamily="50" charset="-128"/>
                <a:ea typeface="ＭＳ Ｐゴシック" panose="020B0600070205080204" pitchFamily="50" charset="-128"/>
                <a:cs typeface="+mn-ea"/>
                <a:sym typeface="+mn-lt"/>
              </a:rPr>
              <a:t>を使用する場合、良好なパフォーマンスを得るため、</a:t>
            </a:r>
            <a:r>
              <a:rPr lang="en-US" altLang="ja-JP" sz="1050" dirty="0" smtClean="0">
                <a:latin typeface="ＭＳ Ｐゴシック" panose="020B0600070205080204" pitchFamily="50" charset="-128"/>
                <a:ea typeface="ＭＳ Ｐゴシック" panose="020B0600070205080204" pitchFamily="50" charset="-128"/>
                <a:cs typeface="+mn-ea"/>
                <a:sym typeface="+mn-lt"/>
              </a:rPr>
              <a:t>SSD</a:t>
            </a:r>
            <a:r>
              <a:rPr lang="ja-JP" altLang="en-US" sz="1050" dirty="0" smtClean="0">
                <a:latin typeface="ＭＳ Ｐゴシック" panose="020B0600070205080204" pitchFamily="50" charset="-128"/>
                <a:ea typeface="ＭＳ Ｐゴシック" panose="020B0600070205080204" pitchFamily="50" charset="-128"/>
                <a:cs typeface="+mn-ea"/>
                <a:sym typeface="+mn-lt"/>
              </a:rPr>
              <a:t>をシステムドライブとして使用することをお勧めします。</a:t>
            </a:r>
            <a:r>
              <a:rPr lang="en-US" altLang="zh-TW" sz="1050" dirty="0" smtClean="0">
                <a:latin typeface="ＭＳ Ｐゴシック" panose="020B0600070205080204" pitchFamily="50" charset="-128"/>
                <a:ea typeface="ＭＳ Ｐゴシック" panose="020B0600070205080204" pitchFamily="50" charset="-128"/>
                <a:cs typeface="+mn-ea"/>
                <a:sym typeface="+mn-lt"/>
              </a:rPr>
              <a:t> </a:t>
            </a:r>
            <a:endParaRPr lang="en-US" altLang="zh-TW" sz="1050" dirty="0">
              <a:latin typeface="ＭＳ Ｐゴシック" panose="020B0600070205080204" pitchFamily="50" charset="-128"/>
              <a:ea typeface="ＭＳ Ｐゴシック" panose="020B0600070205080204" pitchFamily="50" charset="-128"/>
              <a:cs typeface="+mn-ea"/>
              <a:sym typeface="+mn-lt"/>
            </a:endParaRPr>
          </a:p>
          <a:p>
            <a:pPr marL="228600" indent="-228600">
              <a:lnSpc>
                <a:spcPts val="1700"/>
              </a:lnSpc>
              <a:spcBef>
                <a:spcPts val="600"/>
              </a:spcBef>
              <a:buFont typeface="+mj-lt"/>
              <a:buAutoNum type="alphaLcPeriod"/>
            </a:pPr>
            <a:r>
              <a:rPr lang="en" altLang="zh-TW" sz="1050" dirty="0" smtClean="0">
                <a:latin typeface="ＭＳ Ｐゴシック" panose="020B0600070205080204" pitchFamily="50" charset="-128"/>
                <a:ea typeface="ＭＳ Ｐゴシック" panose="020B0600070205080204" pitchFamily="50" charset="-128"/>
                <a:cs typeface="+mn-ea"/>
                <a:sym typeface="+mn-lt"/>
              </a:rPr>
              <a:t>2</a:t>
            </a:r>
            <a:r>
              <a:rPr lang="ja-JP" altLang="en-US" sz="1050" dirty="0" smtClean="0">
                <a:latin typeface="ＭＳ Ｐゴシック" panose="020B0600070205080204" pitchFamily="50" charset="-128"/>
                <a:ea typeface="ＭＳ Ｐゴシック" panose="020B0600070205080204" pitchFamily="50" charset="-128"/>
                <a:cs typeface="+mn-ea"/>
                <a:sym typeface="+mn-lt"/>
              </a:rPr>
              <a:t>つの</a:t>
            </a:r>
            <a:r>
              <a:rPr lang="en-US" altLang="ja-JP" sz="1050" dirty="0" smtClean="0">
                <a:latin typeface="ＭＳ Ｐゴシック" panose="020B0600070205080204" pitchFamily="50" charset="-128"/>
                <a:ea typeface="ＭＳ Ｐゴシック" panose="020B0600070205080204" pitchFamily="50" charset="-128"/>
                <a:cs typeface="+mn-ea"/>
                <a:sym typeface="+mn-lt"/>
              </a:rPr>
              <a:t>3.5</a:t>
            </a:r>
            <a:r>
              <a:rPr lang="ja-JP" altLang="en-US" sz="1050" dirty="0" smtClean="0">
                <a:latin typeface="ＭＳ Ｐゴシック" panose="020B0600070205080204" pitchFamily="50" charset="-128"/>
                <a:ea typeface="ＭＳ Ｐゴシック" panose="020B0600070205080204" pitchFamily="50" charset="-128"/>
                <a:cs typeface="+mn-ea"/>
                <a:sym typeface="+mn-lt"/>
              </a:rPr>
              <a:t>インチドライブベイに</a:t>
            </a:r>
            <a:r>
              <a:rPr lang="en-US" altLang="ja-JP" sz="1050" dirty="0" smtClean="0">
                <a:latin typeface="ＭＳ Ｐゴシック" panose="020B0600070205080204" pitchFamily="50" charset="-128"/>
                <a:ea typeface="ＭＳ Ｐゴシック" panose="020B0600070205080204" pitchFamily="50" charset="-128"/>
                <a:cs typeface="+mn-ea"/>
                <a:sym typeface="+mn-lt"/>
              </a:rPr>
              <a:t>2.5</a:t>
            </a:r>
            <a:r>
              <a:rPr lang="ja-JP" altLang="en-US" sz="1050" dirty="0" smtClean="0">
                <a:latin typeface="ＭＳ Ｐゴシック" panose="020B0600070205080204" pitchFamily="50" charset="-128"/>
                <a:ea typeface="ＭＳ Ｐゴシック" panose="020B0600070205080204" pitchFamily="50" charset="-128"/>
                <a:cs typeface="+mn-ea"/>
                <a:sym typeface="+mn-lt"/>
              </a:rPr>
              <a:t>インチ</a:t>
            </a:r>
            <a:r>
              <a:rPr lang="en-US" altLang="ja-JP" sz="1050" dirty="0" smtClean="0">
                <a:latin typeface="ＭＳ Ｐゴシック" panose="020B0600070205080204" pitchFamily="50" charset="-128"/>
                <a:ea typeface="ＭＳ Ｐゴシック" panose="020B0600070205080204" pitchFamily="50" charset="-128"/>
                <a:cs typeface="+mn-ea"/>
                <a:sym typeface="+mn-lt"/>
              </a:rPr>
              <a:t>SSD</a:t>
            </a:r>
            <a:r>
              <a:rPr lang="ja-JP" altLang="en-US" sz="1050" dirty="0" smtClean="0">
                <a:latin typeface="ＭＳ Ｐゴシック" panose="020B0600070205080204" pitchFamily="50" charset="-128"/>
                <a:ea typeface="ＭＳ Ｐゴシック" panose="020B0600070205080204" pitchFamily="50" charset="-128"/>
                <a:cs typeface="+mn-ea"/>
                <a:sym typeface="+mn-lt"/>
              </a:rPr>
              <a:t>を搭載することで、ホットスワップ可能。</a:t>
            </a:r>
            <a:endParaRPr lang="en" altLang="zh-TW" sz="1050" dirty="0">
              <a:latin typeface="ＭＳ Ｐゴシック" panose="020B0600070205080204" pitchFamily="50" charset="-128"/>
              <a:ea typeface="ＭＳ Ｐゴシック" panose="020B0600070205080204" pitchFamily="50" charset="-128"/>
              <a:cs typeface="+mn-ea"/>
              <a:sym typeface="+mn-lt"/>
            </a:endParaRPr>
          </a:p>
          <a:p>
            <a:pPr marL="228600" indent="-228600">
              <a:lnSpc>
                <a:spcPts val="1700"/>
              </a:lnSpc>
              <a:spcBef>
                <a:spcPts val="600"/>
              </a:spcBef>
              <a:buFont typeface="+mj-lt"/>
              <a:buAutoNum type="alphaLcPeriod"/>
            </a:pPr>
            <a:r>
              <a:rPr lang="ja-JP" altLang="en-US" sz="1050" dirty="0" smtClean="0">
                <a:latin typeface="ＭＳ Ｐゴシック" panose="020B0600070205080204" pitchFamily="50" charset="-128"/>
                <a:ea typeface="ＭＳ Ｐゴシック" panose="020B0600070205080204" pitchFamily="50" charset="-128"/>
                <a:cs typeface="+mn-ea"/>
                <a:sym typeface="+mn-lt"/>
              </a:rPr>
              <a:t>マザーボード上の</a:t>
            </a:r>
            <a:r>
              <a:rPr lang="en-US" altLang="ja-JP" sz="1050" dirty="0" smtClean="0">
                <a:latin typeface="ＭＳ Ｐゴシック" panose="020B0600070205080204" pitchFamily="50" charset="-128"/>
                <a:ea typeface="ＭＳ Ｐゴシック" panose="020B0600070205080204" pitchFamily="50" charset="-128"/>
                <a:cs typeface="+mn-ea"/>
                <a:sym typeface="+mn-lt"/>
              </a:rPr>
              <a:t>M.2 </a:t>
            </a:r>
            <a:r>
              <a:rPr lang="en-US" altLang="ja-JP" sz="1050" dirty="0" err="1" smtClean="0">
                <a:latin typeface="ＭＳ Ｐゴシック" panose="020B0600070205080204" pitchFamily="50" charset="-128"/>
                <a:ea typeface="ＭＳ Ｐゴシック" panose="020B0600070205080204" pitchFamily="50" charset="-128"/>
                <a:cs typeface="+mn-ea"/>
                <a:sym typeface="+mn-lt"/>
              </a:rPr>
              <a:t>NVMe</a:t>
            </a:r>
            <a:r>
              <a:rPr lang="en-US" altLang="ja-JP" sz="1050" dirty="0" smtClean="0">
                <a:latin typeface="ＭＳ Ｐゴシック" panose="020B0600070205080204" pitchFamily="50" charset="-128"/>
                <a:ea typeface="ＭＳ Ｐゴシック" panose="020B0600070205080204" pitchFamily="50" charset="-128"/>
                <a:cs typeface="+mn-ea"/>
                <a:sym typeface="+mn-lt"/>
              </a:rPr>
              <a:t> SSD</a:t>
            </a:r>
            <a:r>
              <a:rPr lang="ja-JP" altLang="en-US" sz="1050" dirty="0" smtClean="0">
                <a:latin typeface="ＭＳ Ｐゴシック" panose="020B0600070205080204" pitchFamily="50" charset="-128"/>
                <a:ea typeface="ＭＳ Ｐゴシック" panose="020B0600070205080204" pitchFamily="50" charset="-128"/>
                <a:cs typeface="+mn-ea"/>
                <a:sym typeface="+mn-lt"/>
              </a:rPr>
              <a:t>スロットはホットスワップ非サポート</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7" name="圖片 6" descr="一張含有 文字 的圖片&#10;&#10;自動產生的描述">
            <a:extLst>
              <a:ext uri="{FF2B5EF4-FFF2-40B4-BE49-F238E27FC236}">
                <a16:creationId xmlns:a16="http://schemas.microsoft.com/office/drawing/2014/main" id="{8ED899B7-D82E-2E45-9DF6-029ACB018FFF}"/>
              </a:ext>
            </a:extLst>
          </p:cNvPr>
          <p:cNvPicPr>
            <a:picLocks noChangeAspect="1"/>
          </p:cNvPicPr>
          <p:nvPr/>
        </p:nvPicPr>
        <p:blipFill>
          <a:blip r:embed="rId3"/>
          <a:stretch>
            <a:fillRect/>
          </a:stretch>
        </p:blipFill>
        <p:spPr>
          <a:xfrm>
            <a:off x="3168600" y="1860924"/>
            <a:ext cx="5575592" cy="3134825"/>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425869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形 29">
            <a:extLst>
              <a:ext uri="{FF2B5EF4-FFF2-40B4-BE49-F238E27FC236}">
                <a16:creationId xmlns:a16="http://schemas.microsoft.com/office/drawing/2014/main" id="{76DBE4FD-A3F8-491B-A70F-3696537285A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560791" y="948931"/>
            <a:ext cx="6140210" cy="2464254"/>
          </a:xfrm>
          <a:prstGeom prst="rect">
            <a:avLst/>
          </a:prstGeom>
        </p:spPr>
      </p:pic>
      <p:grpSp>
        <p:nvGrpSpPr>
          <p:cNvPr id="27" name="群組 26">
            <a:extLst>
              <a:ext uri="{FF2B5EF4-FFF2-40B4-BE49-F238E27FC236}">
                <a16:creationId xmlns:a16="http://schemas.microsoft.com/office/drawing/2014/main" id="{A4AB8264-0ECE-4E33-B1F0-20877FF3A05F}"/>
              </a:ext>
            </a:extLst>
          </p:cNvPr>
          <p:cNvGrpSpPr/>
          <p:nvPr/>
        </p:nvGrpSpPr>
        <p:grpSpPr>
          <a:xfrm>
            <a:off x="4625111" y="3526445"/>
            <a:ext cx="4107656" cy="1566629"/>
            <a:chOff x="619126" y="4769160"/>
            <a:chExt cx="5476875" cy="2088839"/>
          </a:xfrm>
        </p:grpSpPr>
        <p:sp>
          <p:nvSpPr>
            <p:cNvPr id="28" name="矩形 27">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29" name="矩形 28">
              <a:extLst>
                <a:ext uri="{FF2B5EF4-FFF2-40B4-BE49-F238E27FC236}">
                  <a16:creationId xmlns:a16="http://schemas.microsoft.com/office/drawing/2014/main" id="{0CA7A0A2-422D-4F77-981B-1614DD014C9B}"/>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grpSp>
      <p:grpSp>
        <p:nvGrpSpPr>
          <p:cNvPr id="26" name="群組 25">
            <a:extLst>
              <a:ext uri="{FF2B5EF4-FFF2-40B4-BE49-F238E27FC236}">
                <a16:creationId xmlns:a16="http://schemas.microsoft.com/office/drawing/2014/main" id="{95FE53FB-12F2-4319-9CA7-E15AD1994A2A}"/>
              </a:ext>
            </a:extLst>
          </p:cNvPr>
          <p:cNvGrpSpPr/>
          <p:nvPr/>
        </p:nvGrpSpPr>
        <p:grpSpPr>
          <a:xfrm>
            <a:off x="270380" y="3521463"/>
            <a:ext cx="4107656" cy="1566629"/>
            <a:chOff x="619126" y="4769160"/>
            <a:chExt cx="5476875" cy="2088839"/>
          </a:xfrm>
        </p:grpSpPr>
        <p:sp>
          <p:nvSpPr>
            <p:cNvPr id="25" name="矩形 24">
              <a:extLst>
                <a:ext uri="{FF2B5EF4-FFF2-40B4-BE49-F238E27FC236}">
                  <a16:creationId xmlns:a16="http://schemas.microsoft.com/office/drawing/2014/main" id="{A2C3C1CE-3B67-4AD6-8D1C-02241FA28589}"/>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13" name="矩形 12">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grpSp>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xfrm>
            <a:off x="800101" y="157087"/>
            <a:ext cx="7429500" cy="816119"/>
          </a:xfrm>
          <a:prstGeom prst="rect">
            <a:avLst/>
          </a:prstGeom>
        </p:spPr>
        <p:txBody>
          <a:bodyPr vert="horz" lIns="68580" tIns="34290" rIns="68580" bIns="34290" rtlCol="0" anchor="ctr">
            <a:noAutofit/>
          </a:bodyPr>
          <a:lstStyle/>
          <a:p>
            <a:pPr>
              <a:lnSpc>
                <a:spcPts val="3600"/>
              </a:lnSpc>
            </a:pPr>
            <a:r>
              <a:rPr lang="en-US" altLang="ja-JP" sz="2700" b="0" dirty="0" err="1">
                <a:latin typeface="ＭＳ Ｐゴシック" panose="020B0600070205080204" pitchFamily="50" charset="-128"/>
                <a:ea typeface="ＭＳ Ｐゴシック" panose="020B0600070205080204" pitchFamily="50" charset="-128"/>
                <a:cs typeface="+mn-ea"/>
                <a:sym typeface="+mn-lt"/>
              </a:rPr>
              <a:t>Qsync</a:t>
            </a:r>
            <a:r>
              <a:rPr lang="en-US" altLang="ja-JP" sz="2700" b="0" dirty="0">
                <a:latin typeface="ＭＳ Ｐゴシック" panose="020B0600070205080204" pitchFamily="50" charset="-128"/>
                <a:ea typeface="ＭＳ Ｐゴシック" panose="020B0600070205080204" pitchFamily="50" charset="-128"/>
                <a:cs typeface="+mn-ea"/>
                <a:sym typeface="+mn-lt"/>
              </a:rPr>
              <a:t> 5.0 –</a:t>
            </a:r>
            <a:r>
              <a:rPr lang="ja-JP" altLang="en-US" sz="2700" b="0" dirty="0">
                <a:latin typeface="ＭＳ Ｐゴシック" panose="020B0600070205080204" pitchFamily="50" charset="-128"/>
                <a:ea typeface="ＭＳ Ｐゴシック" panose="020B0600070205080204" pitchFamily="50" charset="-128"/>
                <a:cs typeface="+mn-ea"/>
                <a:sym typeface="+mn-lt"/>
              </a:rPr>
              <a:t>個人およびチーム向け</a:t>
            </a:r>
            <a:r>
              <a:rPr lang="ja-JP" altLang="en-US" sz="2700" b="0" dirty="0" smtClean="0">
                <a:latin typeface="ＭＳ Ｐゴシック" panose="020B0600070205080204" pitchFamily="50" charset="-128"/>
                <a:ea typeface="ＭＳ Ｐゴシック" panose="020B0600070205080204" pitchFamily="50" charset="-128"/>
                <a:cs typeface="+mn-ea"/>
                <a:sym typeface="+mn-lt"/>
              </a:rPr>
              <a:t>の</a:t>
            </a:r>
            <a:r>
              <a:rPr lang="en-US" altLang="ja-JP" sz="2700" b="0" dirty="0" smtClean="0">
                <a:latin typeface="ＭＳ Ｐゴシック" panose="020B0600070205080204" pitchFamily="50" charset="-128"/>
                <a:ea typeface="ＭＳ Ｐゴシック" panose="020B0600070205080204" pitchFamily="50" charset="-128"/>
                <a:cs typeface="+mn-ea"/>
                <a:sym typeface="+mn-lt"/>
              </a:rPr>
              <a:t/>
            </a:r>
            <a:br>
              <a:rPr lang="en-US" altLang="ja-JP" sz="2700" b="0" dirty="0" smtClean="0">
                <a:latin typeface="ＭＳ Ｐゴシック" panose="020B0600070205080204" pitchFamily="50" charset="-128"/>
                <a:ea typeface="ＭＳ Ｐゴシック" panose="020B0600070205080204" pitchFamily="50" charset="-128"/>
                <a:cs typeface="+mn-ea"/>
                <a:sym typeface="+mn-lt"/>
              </a:rPr>
            </a:br>
            <a:r>
              <a:rPr lang="ja-JP" altLang="en-US" sz="2700" b="0" dirty="0" smtClean="0">
                <a:latin typeface="ＭＳ Ｐゴシック" panose="020B0600070205080204" pitchFamily="50" charset="-128"/>
                <a:ea typeface="ＭＳ Ｐゴシック" panose="020B0600070205080204" pitchFamily="50" charset="-128"/>
                <a:cs typeface="+mn-ea"/>
                <a:sym typeface="+mn-lt"/>
              </a:rPr>
              <a:t>ク</a:t>
            </a:r>
            <a:r>
              <a:rPr lang="ja-JP" altLang="en-US" sz="2700" b="0" dirty="0">
                <a:latin typeface="ＭＳ Ｐゴシック" panose="020B0600070205080204" pitchFamily="50" charset="-128"/>
                <a:ea typeface="ＭＳ Ｐゴシック" panose="020B0600070205080204" pitchFamily="50" charset="-128"/>
                <a:cs typeface="+mn-ea"/>
                <a:sym typeface="+mn-lt"/>
              </a:rPr>
              <a:t>ロスデバイスファイル同</a:t>
            </a:r>
            <a:r>
              <a:rPr lang="ja-JP" altLang="en-US" sz="2700" b="0" dirty="0" smtClean="0">
                <a:latin typeface="ＭＳ Ｐゴシック" panose="020B0600070205080204" pitchFamily="50" charset="-128"/>
                <a:ea typeface="ＭＳ Ｐゴシック" panose="020B0600070205080204" pitchFamily="50" charset="-128"/>
                <a:cs typeface="+mn-ea"/>
                <a:sym typeface="+mn-lt"/>
              </a:rPr>
              <a:t>期</a:t>
            </a:r>
            <a:endParaRPr lang="en-US" sz="2700" b="0" dirty="0">
              <a:latin typeface="ＭＳ Ｐゴシック" panose="020B0600070205080204" pitchFamily="50" charset="-128"/>
              <a:ea typeface="ＭＳ Ｐゴシック" panose="020B0600070205080204" pitchFamily="50" charset="-128"/>
              <a:cs typeface="+mn-ea"/>
              <a:sym typeface="+mn-lt"/>
            </a:endParaRPr>
          </a:p>
        </p:txBody>
      </p:sp>
      <p:sp>
        <p:nvSpPr>
          <p:cNvPr id="18" name="矩形 2">
            <a:extLst>
              <a:ext uri="{FF2B5EF4-FFF2-40B4-BE49-F238E27FC236}">
                <a16:creationId xmlns:a16="http://schemas.microsoft.com/office/drawing/2014/main" id="{954B4A98-5D8D-4985-8876-9E697E0616ED}"/>
              </a:ext>
            </a:extLst>
          </p:cNvPr>
          <p:cNvSpPr/>
          <p:nvPr/>
        </p:nvSpPr>
        <p:spPr>
          <a:xfrm>
            <a:off x="2437099" y="3946050"/>
            <a:ext cx="1953026" cy="746358"/>
          </a:xfrm>
          <a:prstGeom prst="rect">
            <a:avLst/>
          </a:prstGeom>
        </p:spPr>
        <p:txBody>
          <a:bodyPr wrap="square" lIns="68580" tIns="34290" rIns="68580" bIns="34290" anchor="t">
            <a:spAutoFit/>
          </a:bodyPr>
          <a:lstStyle/>
          <a:p>
            <a:r>
              <a:rPr lang="ja-JP" altLang="en-US" sz="1100" dirty="0">
                <a:latin typeface="ＭＳ Ｐゴシック" panose="020B0600070205080204" pitchFamily="50" charset="-128"/>
                <a:ea typeface="ＭＳ Ｐゴシック" panose="020B0600070205080204" pitchFamily="50" charset="-128"/>
                <a:cs typeface="+mn-ea"/>
                <a:sym typeface="+mn-lt"/>
              </a:rPr>
              <a:t>多くのデバイスを所有している場合、</a:t>
            </a:r>
            <a:r>
              <a:rPr lang="en-US" altLang="ja-JP" sz="1100" dirty="0">
                <a:latin typeface="ＭＳ Ｐゴシック" panose="020B0600070205080204" pitchFamily="50" charset="-128"/>
                <a:ea typeface="ＭＳ Ｐゴシック" panose="020B0600070205080204" pitchFamily="50" charset="-128"/>
                <a:cs typeface="+mn-ea"/>
                <a:sym typeface="+mn-lt"/>
              </a:rPr>
              <a:t>1</a:t>
            </a:r>
            <a:r>
              <a:rPr lang="ja-JP" altLang="en-US" sz="1100" dirty="0">
                <a:latin typeface="ＭＳ Ｐゴシック" panose="020B0600070205080204" pitchFamily="50" charset="-128"/>
                <a:ea typeface="ＭＳ Ｐゴシック" panose="020B0600070205080204" pitchFamily="50" charset="-128"/>
                <a:cs typeface="+mn-ea"/>
                <a:sym typeface="+mn-lt"/>
              </a:rPr>
              <a:t>つのデバイスで変更されたファイルは、他のデバイスと自動的に同期されます。</a:t>
            </a:r>
          </a:p>
        </p:txBody>
      </p:sp>
      <p:sp>
        <p:nvSpPr>
          <p:cNvPr id="21" name="矩形 2">
            <a:extLst>
              <a:ext uri="{FF2B5EF4-FFF2-40B4-BE49-F238E27FC236}">
                <a16:creationId xmlns:a16="http://schemas.microsoft.com/office/drawing/2014/main" id="{AF16A0DD-E297-4B0F-89C6-463F65DC4AC9}"/>
              </a:ext>
            </a:extLst>
          </p:cNvPr>
          <p:cNvSpPr/>
          <p:nvPr/>
        </p:nvSpPr>
        <p:spPr>
          <a:xfrm>
            <a:off x="6733679" y="3946050"/>
            <a:ext cx="1842091" cy="877163"/>
          </a:xfrm>
          <a:prstGeom prst="rect">
            <a:avLst/>
          </a:prstGeom>
        </p:spPr>
        <p:txBody>
          <a:bodyPr wrap="square" lIns="68580" tIns="34290" rIns="68580" bIns="34290" anchor="t">
            <a:spAutoFit/>
          </a:bodyPr>
          <a:lstStyle/>
          <a:p>
            <a:r>
              <a:rPr lang="ja-JP" altLang="en-US" sz="1050" dirty="0">
                <a:latin typeface="ＭＳ Ｐゴシック" panose="020B0600070205080204" pitchFamily="50" charset="-128"/>
                <a:ea typeface="ＭＳ Ｐゴシック" panose="020B0600070205080204" pitchFamily="50" charset="-128"/>
                <a:cs typeface="+mn-ea"/>
                <a:sym typeface="+mn-lt"/>
              </a:rPr>
              <a:t>チームワークの場合、変更されたファイルはすべてチームのデバイスに自動的に配布され、ワー​​クフローが加速および合理化されます。</a:t>
            </a:r>
          </a:p>
        </p:txBody>
      </p:sp>
      <p:pic>
        <p:nvPicPr>
          <p:cNvPr id="22" name="圖形 21">
            <a:extLst>
              <a:ext uri="{FF2B5EF4-FFF2-40B4-BE49-F238E27FC236}">
                <a16:creationId xmlns:a16="http://schemas.microsoft.com/office/drawing/2014/main" id="{933D5ABB-7766-4C57-A2B4-2076CAA9B6B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90037" y="3739363"/>
            <a:ext cx="1877976" cy="1221285"/>
          </a:xfrm>
          <a:prstGeom prst="rect">
            <a:avLst/>
          </a:prstGeom>
        </p:spPr>
      </p:pic>
      <p:pic>
        <p:nvPicPr>
          <p:cNvPr id="23" name="圖形 22">
            <a:extLst>
              <a:ext uri="{FF2B5EF4-FFF2-40B4-BE49-F238E27FC236}">
                <a16:creationId xmlns:a16="http://schemas.microsoft.com/office/drawing/2014/main" id="{CB96A664-EA92-4908-8C3E-E9E28FBE784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845036" y="3584555"/>
            <a:ext cx="1604275" cy="1458029"/>
          </a:xfrm>
          <a:prstGeom prst="rect">
            <a:avLst/>
          </a:prstGeom>
        </p:spPr>
      </p:pic>
      <p:sp>
        <p:nvSpPr>
          <p:cNvPr id="3" name="矩形 2">
            <a:extLst>
              <a:ext uri="{FF2B5EF4-FFF2-40B4-BE49-F238E27FC236}">
                <a16:creationId xmlns:a16="http://schemas.microsoft.com/office/drawing/2014/main" id="{BC58CDAA-A19D-1D40-B309-763CE619AF00}"/>
              </a:ext>
            </a:extLst>
          </p:cNvPr>
          <p:cNvSpPr/>
          <p:nvPr/>
        </p:nvSpPr>
        <p:spPr>
          <a:xfrm>
            <a:off x="251995" y="2840466"/>
            <a:ext cx="1212738" cy="830997"/>
          </a:xfrm>
          <a:prstGeom prst="rect">
            <a:avLst/>
          </a:prstGeom>
        </p:spPr>
        <p:txBody>
          <a:bodyPr wrap="square">
            <a:spAutoFit/>
          </a:bodyPr>
          <a:lstStyle/>
          <a:p>
            <a:r>
              <a:rPr lang="en-US" altLang="zh-TW" sz="1200">
                <a:solidFill>
                  <a:schemeClr val="accent4"/>
                </a:solidFill>
                <a:latin typeface="ＭＳ Ｐゴシック" panose="020B0600070205080204" pitchFamily="50" charset="-128"/>
                <a:ea typeface="ＭＳ Ｐゴシック" panose="020B0600070205080204" pitchFamily="50" charset="-128"/>
                <a:cs typeface="+mn-ea"/>
                <a:sym typeface="+mn-lt"/>
              </a:rPr>
              <a:t>Windows</a:t>
            </a:r>
            <a:r>
              <a:rPr lang="zh-TW" altLang="en-US" sz="1200">
                <a:solidFill>
                  <a:schemeClr val="accent4"/>
                </a:solidFill>
                <a:latin typeface="ＭＳ Ｐゴシック" panose="020B0600070205080204" pitchFamily="50" charset="-128"/>
                <a:ea typeface="ＭＳ Ｐゴシック" panose="020B0600070205080204" pitchFamily="50" charset="-128"/>
                <a:cs typeface="+mn-ea"/>
                <a:sym typeface="+mn-lt"/>
              </a:rPr>
              <a:t> </a:t>
            </a:r>
            <a:r>
              <a:rPr lang="en-US" altLang="zh-TW" sz="1200">
                <a:solidFill>
                  <a:schemeClr val="accent4"/>
                </a:solidFill>
                <a:latin typeface="ＭＳ Ｐゴシック" panose="020B0600070205080204" pitchFamily="50" charset="-128"/>
                <a:ea typeface="ＭＳ Ｐゴシック" panose="020B0600070205080204" pitchFamily="50" charset="-128"/>
                <a:cs typeface="+mn-ea"/>
                <a:sym typeface="+mn-lt"/>
              </a:rPr>
              <a:t>&amp;</a:t>
            </a:r>
            <a:r>
              <a:rPr lang="zh-TW" altLang="en-US" sz="1200">
                <a:solidFill>
                  <a:schemeClr val="accent4"/>
                </a:solidFill>
                <a:latin typeface="ＭＳ Ｐゴシック" panose="020B0600070205080204" pitchFamily="50" charset="-128"/>
                <a:ea typeface="ＭＳ Ｐゴシック" panose="020B0600070205080204" pitchFamily="50" charset="-128"/>
                <a:cs typeface="+mn-ea"/>
                <a:sym typeface="+mn-lt"/>
              </a:rPr>
              <a:t> </a:t>
            </a:r>
            <a:endParaRPr lang="en-US" altLang="zh-TW" sz="1200">
              <a:solidFill>
                <a:schemeClr val="accent4"/>
              </a:solidFill>
              <a:latin typeface="ＭＳ Ｐゴシック" panose="020B0600070205080204" pitchFamily="50" charset="-128"/>
              <a:ea typeface="ＭＳ Ｐゴシック" panose="020B0600070205080204" pitchFamily="50" charset="-128"/>
              <a:cs typeface="+mn-ea"/>
              <a:sym typeface="+mn-lt"/>
            </a:endParaRPr>
          </a:p>
          <a:p>
            <a:r>
              <a:rPr lang="en-US" altLang="zh-TW" sz="1200">
                <a:solidFill>
                  <a:schemeClr val="accent4"/>
                </a:solidFill>
                <a:latin typeface="ＭＳ Ｐゴシック" panose="020B0600070205080204" pitchFamily="50" charset="-128"/>
                <a:ea typeface="ＭＳ Ｐゴシック" panose="020B0600070205080204" pitchFamily="50" charset="-128"/>
                <a:cs typeface="+mn-ea"/>
                <a:sym typeface="+mn-lt"/>
              </a:rPr>
              <a:t>macOS</a:t>
            </a:r>
            <a:r>
              <a:rPr lang="zh-TW" altLang="en-US" sz="1200">
                <a:solidFill>
                  <a:schemeClr val="accent4"/>
                </a:solidFill>
                <a:latin typeface="ＭＳ Ｐゴシック" panose="020B0600070205080204" pitchFamily="50" charset="-128"/>
                <a:ea typeface="ＭＳ Ｐゴシック" panose="020B0600070205080204" pitchFamily="50" charset="-128"/>
                <a:cs typeface="+mn-ea"/>
                <a:sym typeface="+mn-lt"/>
              </a:rPr>
              <a:t> </a:t>
            </a:r>
            <a:endParaRPr lang="en-US" altLang="zh-TW" sz="1200">
              <a:solidFill>
                <a:schemeClr val="accent4"/>
              </a:solidFill>
              <a:latin typeface="ＭＳ Ｐゴシック" panose="020B0600070205080204" pitchFamily="50" charset="-128"/>
              <a:ea typeface="ＭＳ Ｐゴシック" panose="020B0600070205080204" pitchFamily="50" charset="-128"/>
              <a:cs typeface="+mn-ea"/>
              <a:sym typeface="+mn-lt"/>
            </a:endParaRPr>
          </a:p>
          <a:p>
            <a:r>
              <a:rPr lang="en-US" altLang="zh-TW" sz="1200">
                <a:solidFill>
                  <a:schemeClr val="accent4"/>
                </a:solidFill>
                <a:latin typeface="ＭＳ Ｐゴシック" panose="020B0600070205080204" pitchFamily="50" charset="-128"/>
                <a:ea typeface="ＭＳ Ｐゴシック" panose="020B0600070205080204" pitchFamily="50" charset="-128"/>
                <a:cs typeface="+mn-ea"/>
                <a:sym typeface="+mn-lt"/>
              </a:rPr>
              <a:t>Space-Saving Mode!</a:t>
            </a:r>
            <a:endParaRPr lang="zh-TW" altLang="en-US" sz="1200">
              <a:latin typeface="ＭＳ Ｐゴシック" panose="020B0600070205080204" pitchFamily="50" charset="-128"/>
              <a:ea typeface="ＭＳ Ｐゴシック" panose="020B0600070205080204" pitchFamily="50" charset="-128"/>
              <a:cs typeface="+mn-ea"/>
              <a:sym typeface="+mn-lt"/>
            </a:endParaRPr>
          </a:p>
        </p:txBody>
      </p:sp>
      <p:pic>
        <p:nvPicPr>
          <p:cNvPr id="15" name="圖片 14">
            <a:extLst>
              <a:ext uri="{FF2B5EF4-FFF2-40B4-BE49-F238E27FC236}">
                <a16:creationId xmlns:a16="http://schemas.microsoft.com/office/drawing/2014/main" id="{0A302689-1581-0C4A-BD5C-F1774EB627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366979" y="2905134"/>
            <a:ext cx="3015520" cy="701805"/>
          </a:xfrm>
          <a:prstGeom prst="roundRect">
            <a:avLst>
              <a:gd name="adj" fmla="val 3292"/>
            </a:avLst>
          </a:prstGeom>
          <a:solidFill>
            <a:srgbClr val="FFFFFF">
              <a:shade val="85000"/>
            </a:srgbClr>
          </a:solid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0762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3ABB146-378A-4E0D-A053-F59E77AE43D4}"/>
              </a:ext>
            </a:extLst>
          </p:cNvPr>
          <p:cNvSpPr/>
          <p:nvPr/>
        </p:nvSpPr>
        <p:spPr>
          <a:xfrm>
            <a:off x="3304210" y="1845128"/>
            <a:ext cx="2394851" cy="3163173"/>
          </a:xfrm>
          <a:prstGeom prst="roundRect">
            <a:avLst>
              <a:gd name="adj" fmla="val 3376"/>
            </a:avLst>
          </a:prstGeom>
          <a:gradFill>
            <a:gsLst>
              <a:gs pos="0">
                <a:srgbClr val="F5FBFF"/>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pic>
        <p:nvPicPr>
          <p:cNvPr id="175" name="圖片 174">
            <a:extLst>
              <a:ext uri="{FF2B5EF4-FFF2-40B4-BE49-F238E27FC236}">
                <a16:creationId xmlns:a16="http://schemas.microsoft.com/office/drawing/2014/main" id="{59200031-093F-4032-A540-46A70CF18E99}"/>
              </a:ext>
            </a:extLst>
          </p:cNvPr>
          <p:cNvPicPr>
            <a:picLocks noChangeAspect="1"/>
          </p:cNvPicPr>
          <p:nvPr/>
        </p:nvPicPr>
        <p:blipFill>
          <a:blip r:embed="rId3"/>
          <a:srcRect/>
          <a:stretch/>
        </p:blipFill>
        <p:spPr>
          <a:xfrm>
            <a:off x="3465329" y="2088352"/>
            <a:ext cx="1319495" cy="824683"/>
          </a:xfrm>
          <a:prstGeom prst="rect">
            <a:avLst/>
          </a:prstGeom>
        </p:spPr>
      </p:pic>
      <p:sp>
        <p:nvSpPr>
          <p:cNvPr id="167" name="矩形: 圓角 166">
            <a:extLst>
              <a:ext uri="{FF2B5EF4-FFF2-40B4-BE49-F238E27FC236}">
                <a16:creationId xmlns:a16="http://schemas.microsoft.com/office/drawing/2014/main" id="{07094414-DE19-4177-94AD-5191EFA9EA8F}"/>
              </a:ext>
            </a:extLst>
          </p:cNvPr>
          <p:cNvSpPr/>
          <p:nvPr/>
        </p:nvSpPr>
        <p:spPr>
          <a:xfrm>
            <a:off x="774855" y="1852132"/>
            <a:ext cx="2394851" cy="3163173"/>
          </a:xfrm>
          <a:prstGeom prst="roundRect">
            <a:avLst>
              <a:gd name="adj" fmla="val 3376"/>
            </a:avLst>
          </a:prstGeom>
          <a:gradFill>
            <a:gsLst>
              <a:gs pos="0">
                <a:srgbClr val="F5FBFF"/>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pic>
        <p:nvPicPr>
          <p:cNvPr id="166" name="圖片 165">
            <a:extLst>
              <a:ext uri="{FF2B5EF4-FFF2-40B4-BE49-F238E27FC236}">
                <a16:creationId xmlns:a16="http://schemas.microsoft.com/office/drawing/2014/main" id="{CAF48D4C-B526-453A-99E4-C3895C403FD3}"/>
              </a:ext>
            </a:extLst>
          </p:cNvPr>
          <p:cNvPicPr>
            <a:picLocks noChangeAspect="1"/>
          </p:cNvPicPr>
          <p:nvPr/>
        </p:nvPicPr>
        <p:blipFill>
          <a:blip r:embed="rId3"/>
          <a:srcRect/>
          <a:stretch/>
        </p:blipFill>
        <p:spPr>
          <a:xfrm>
            <a:off x="1240539" y="2043391"/>
            <a:ext cx="1453148" cy="908217"/>
          </a:xfrm>
          <a:prstGeom prst="rect">
            <a:avLst/>
          </a:prstGeom>
        </p:spPr>
      </p:pic>
      <p:pic>
        <p:nvPicPr>
          <p:cNvPr id="168" name="圖片 167">
            <a:extLst>
              <a:ext uri="{FF2B5EF4-FFF2-40B4-BE49-F238E27FC236}">
                <a16:creationId xmlns:a16="http://schemas.microsoft.com/office/drawing/2014/main" id="{052B6F50-3B90-484B-A707-EC9CE718314D}"/>
              </a:ext>
            </a:extLst>
          </p:cNvPr>
          <p:cNvPicPr>
            <a:picLocks noChangeAspect="1"/>
          </p:cNvPicPr>
          <p:nvPr/>
        </p:nvPicPr>
        <p:blipFill>
          <a:blip r:embed="rId3"/>
          <a:srcRect/>
          <a:stretch/>
        </p:blipFill>
        <p:spPr>
          <a:xfrm>
            <a:off x="1289882" y="3498631"/>
            <a:ext cx="1400451" cy="875281"/>
          </a:xfrm>
          <a:prstGeom prst="rect">
            <a:avLst/>
          </a:prstGeom>
        </p:spPr>
      </p:pic>
      <p:sp>
        <p:nvSpPr>
          <p:cNvPr id="2" name="標題 1">
            <a:extLst>
              <a:ext uri="{FF2B5EF4-FFF2-40B4-BE49-F238E27FC236}">
                <a16:creationId xmlns:a16="http://schemas.microsoft.com/office/drawing/2014/main" id="{7E7A61FB-0746-4080-8E54-5CFF8D8B26FC}"/>
              </a:ext>
            </a:extLst>
          </p:cNvPr>
          <p:cNvSpPr>
            <a:spLocks noGrp="1"/>
          </p:cNvSpPr>
          <p:nvPr>
            <p:ph type="title"/>
          </p:nvPr>
        </p:nvSpPr>
        <p:spPr/>
        <p:txBody>
          <a:bodyPr>
            <a:normAutofit/>
          </a:bodyPr>
          <a:lstStyle/>
          <a:p>
            <a:r>
              <a:rPr lang="en-US" altLang="ja-JP" sz="3200" b="0" dirty="0">
                <a:latin typeface="ＭＳ Ｐゴシック" panose="020B0600070205080204" pitchFamily="50" charset="-128"/>
                <a:ea typeface="ＭＳ Ｐゴシック" panose="020B0600070205080204" pitchFamily="50" charset="-128"/>
                <a:cs typeface="+mn-ea"/>
                <a:sym typeface="+mn-lt"/>
              </a:rPr>
              <a:t>3-2-1 HBS3</a:t>
            </a:r>
            <a:r>
              <a:rPr lang="ja-JP" altLang="en-US" sz="3200" b="0" dirty="0">
                <a:latin typeface="ＭＳ Ｐゴシック" panose="020B0600070205080204" pitchFamily="50" charset="-128"/>
                <a:ea typeface="ＭＳ Ｐゴシック" panose="020B0600070205080204" pitchFamily="50" charset="-128"/>
                <a:cs typeface="+mn-ea"/>
                <a:sym typeface="+mn-lt"/>
              </a:rPr>
              <a:t>による完全バックアップ</a:t>
            </a:r>
          </a:p>
        </p:txBody>
      </p:sp>
      <p:sp>
        <p:nvSpPr>
          <p:cNvPr id="34" name="矩形: 圓角 33">
            <a:extLst>
              <a:ext uri="{FF2B5EF4-FFF2-40B4-BE49-F238E27FC236}">
                <a16:creationId xmlns:a16="http://schemas.microsoft.com/office/drawing/2014/main" id="{26331DD1-18DD-4546-A651-D303F95E84C0}"/>
              </a:ext>
            </a:extLst>
          </p:cNvPr>
          <p:cNvSpPr/>
          <p:nvPr/>
        </p:nvSpPr>
        <p:spPr>
          <a:xfrm>
            <a:off x="5833565" y="1845128"/>
            <a:ext cx="2585039" cy="3163173"/>
          </a:xfrm>
          <a:prstGeom prst="roundRect">
            <a:avLst>
              <a:gd name="adj" fmla="val 3376"/>
            </a:avLst>
          </a:prstGeom>
          <a:gradFill>
            <a:gsLst>
              <a:gs pos="0">
                <a:srgbClr val="F5FBFF"/>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pic>
        <p:nvPicPr>
          <p:cNvPr id="40" name="Picture 6" descr="ãwindowsãçåçæå°çµæ">
            <a:extLst>
              <a:ext uri="{FF2B5EF4-FFF2-40B4-BE49-F238E27FC236}">
                <a16:creationId xmlns:a16="http://schemas.microsoft.com/office/drawing/2014/main" id="{F6205F42-E70E-4B0F-BAA1-1994A57573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83126" y="1947558"/>
            <a:ext cx="616759" cy="6167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ç¸éåç">
            <a:extLst>
              <a:ext uri="{FF2B5EF4-FFF2-40B4-BE49-F238E27FC236}">
                <a16:creationId xmlns:a16="http://schemas.microsoft.com/office/drawing/2014/main" id="{8AD7EB05-2D38-4FC7-BA06-E15E736E90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57185" y="3076734"/>
            <a:ext cx="616759" cy="4602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ãubuntuãçåçæå°çµæ">
            <a:extLst>
              <a:ext uri="{FF2B5EF4-FFF2-40B4-BE49-F238E27FC236}">
                <a16:creationId xmlns:a16="http://schemas.microsoft.com/office/drawing/2014/main" id="{CADAA71E-72FA-4AE7-B704-0B27351D9F8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12755" y="3958207"/>
            <a:ext cx="536739" cy="555128"/>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a:extLst>
              <a:ext uri="{FF2B5EF4-FFF2-40B4-BE49-F238E27FC236}">
                <a16:creationId xmlns:a16="http://schemas.microsoft.com/office/drawing/2014/main" id="{8BEC99C7-C344-4460-A14A-01D6C80CEF7E}"/>
              </a:ext>
            </a:extLst>
          </p:cNvPr>
          <p:cNvSpPr txBox="1"/>
          <p:nvPr/>
        </p:nvSpPr>
        <p:spPr>
          <a:xfrm>
            <a:off x="4294737" y="4641605"/>
            <a:ext cx="1418333" cy="230832"/>
          </a:xfrm>
          <a:prstGeom prst="rect">
            <a:avLst/>
          </a:prstGeom>
          <a:noFill/>
        </p:spPr>
        <p:txBody>
          <a:bodyPr wrap="square" rtlCol="0" anchor="t">
            <a:spAutoFit/>
          </a:bodyPr>
          <a:lstStyle/>
          <a:p>
            <a:pPr algn="ctr"/>
            <a:r>
              <a:rPr lang="en-US" altLang="zh-TW" sz="900" b="1">
                <a:latin typeface="ＭＳ Ｐゴシック" panose="020B0600070205080204" pitchFamily="50" charset="-128"/>
                <a:ea typeface="ＭＳ Ｐゴシック" panose="020B0600070205080204" pitchFamily="50" charset="-128"/>
                <a:cs typeface="+mn-ea"/>
                <a:sym typeface="+mn-lt"/>
              </a:rPr>
              <a:t>Access</a:t>
            </a:r>
            <a:r>
              <a:rPr lang="zh-TW" altLang="en-US" sz="900" b="1">
                <a:latin typeface="ＭＳ Ｐゴシック" panose="020B0600070205080204" pitchFamily="50" charset="-128"/>
                <a:ea typeface="ＭＳ Ｐゴシック" panose="020B0600070205080204" pitchFamily="50" charset="-128"/>
                <a:cs typeface="+mn-ea"/>
                <a:sym typeface="+mn-lt"/>
              </a:rPr>
              <a:t> </a:t>
            </a:r>
            <a:r>
              <a:rPr lang="en-US" altLang="zh-TW" sz="900" b="1">
                <a:latin typeface="ＭＳ Ｐゴシック" panose="020B0600070205080204" pitchFamily="50" charset="-128"/>
                <a:ea typeface="ＭＳ Ｐゴシック" panose="020B0600070205080204" pitchFamily="50" charset="-128"/>
                <a:cs typeface="+mn-ea"/>
                <a:sym typeface="+mn-lt"/>
              </a:rPr>
              <a:t>from</a:t>
            </a:r>
            <a:r>
              <a:rPr lang="zh-TW" altLang="en-US" sz="900" b="1">
                <a:latin typeface="ＭＳ Ｐゴシック" panose="020B0600070205080204" pitchFamily="50" charset="-128"/>
                <a:ea typeface="ＭＳ Ｐゴシック" panose="020B0600070205080204" pitchFamily="50" charset="-128"/>
                <a:cs typeface="+mn-ea"/>
                <a:sym typeface="+mn-lt"/>
              </a:rPr>
              <a:t> </a:t>
            </a:r>
            <a:r>
              <a:rPr lang="en-US" altLang="zh-TW" sz="900" b="1">
                <a:latin typeface="ＭＳ Ｐゴシック" panose="020B0600070205080204" pitchFamily="50" charset="-128"/>
                <a:ea typeface="ＭＳ Ｐゴシック" panose="020B0600070205080204" pitchFamily="50" charset="-128"/>
                <a:cs typeface="+mn-ea"/>
                <a:sym typeface="+mn-lt"/>
              </a:rPr>
              <a:t>Cloud</a:t>
            </a:r>
            <a:endParaRPr lang="zh-TW" altLang="en-US" sz="900" b="1">
              <a:latin typeface="ＭＳ Ｐゴシック" panose="020B0600070205080204" pitchFamily="50" charset="-128"/>
              <a:ea typeface="ＭＳ Ｐゴシック" panose="020B0600070205080204" pitchFamily="50" charset="-128"/>
              <a:cs typeface="+mn-ea"/>
              <a:sym typeface="+mn-lt"/>
            </a:endParaRPr>
          </a:p>
        </p:txBody>
      </p:sp>
      <p:sp>
        <p:nvSpPr>
          <p:cNvPr id="46" name="文字方塊 45">
            <a:extLst>
              <a:ext uri="{FF2B5EF4-FFF2-40B4-BE49-F238E27FC236}">
                <a16:creationId xmlns:a16="http://schemas.microsoft.com/office/drawing/2014/main" id="{84C922F8-F264-42AB-9FCB-034EE1D477BF}"/>
              </a:ext>
            </a:extLst>
          </p:cNvPr>
          <p:cNvSpPr txBox="1"/>
          <p:nvPr/>
        </p:nvSpPr>
        <p:spPr>
          <a:xfrm>
            <a:off x="3461359" y="3056892"/>
            <a:ext cx="1891634" cy="2077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latin typeface="ＭＳ Ｐゴシック" panose="020B0600070205080204" pitchFamily="50" charset="-128"/>
                <a:ea typeface="ＭＳ Ｐゴシック" panose="020B0600070205080204" pitchFamily="50" charset="-128"/>
                <a:cs typeface="+mn-ea"/>
                <a:sym typeface="+mn-lt"/>
              </a:rPr>
              <a:t>File Station with</a:t>
            </a:r>
            <a:r>
              <a:rPr lang="zh-TW" altLang="en-US" sz="900" b="1">
                <a:latin typeface="ＭＳ Ｐゴシック" panose="020B0600070205080204" pitchFamily="50" charset="-128"/>
                <a:ea typeface="ＭＳ Ｐゴシック" panose="020B0600070205080204" pitchFamily="50" charset="-128"/>
                <a:cs typeface="+mn-ea"/>
                <a:sym typeface="+mn-lt"/>
              </a:rPr>
              <a:t> </a:t>
            </a:r>
            <a:r>
              <a:rPr lang="en-US" altLang="zh-TW" sz="900" b="1" err="1">
                <a:latin typeface="ＭＳ Ｐゴシック" panose="020B0600070205080204" pitchFamily="50" charset="-128"/>
                <a:ea typeface="ＭＳ Ｐゴシック" panose="020B0600070205080204" pitchFamily="50" charset="-128"/>
                <a:cs typeface="+mn-ea"/>
                <a:sym typeface="+mn-lt"/>
              </a:rPr>
              <a:t>QuDedup</a:t>
            </a:r>
            <a:r>
              <a:rPr lang="en-US" altLang="zh-TW" sz="900" b="1">
                <a:latin typeface="ＭＳ Ｐゴシック" panose="020B0600070205080204" pitchFamily="50" charset="-128"/>
                <a:ea typeface="ＭＳ Ｐゴシック" panose="020B0600070205080204" pitchFamily="50" charset="-128"/>
                <a:cs typeface="+mn-ea"/>
                <a:sym typeface="+mn-lt"/>
              </a:rPr>
              <a:t> </a:t>
            </a:r>
          </a:p>
        </p:txBody>
      </p:sp>
      <p:sp>
        <p:nvSpPr>
          <p:cNvPr id="50" name="矩形 34">
            <a:extLst>
              <a:ext uri="{FF2B5EF4-FFF2-40B4-BE49-F238E27FC236}">
                <a16:creationId xmlns:a16="http://schemas.microsoft.com/office/drawing/2014/main" id="{B0CCADA3-8145-4B5F-878C-519BCBED6514}"/>
              </a:ext>
            </a:extLst>
          </p:cNvPr>
          <p:cNvSpPr/>
          <p:nvPr/>
        </p:nvSpPr>
        <p:spPr>
          <a:xfrm>
            <a:off x="1048486" y="1142991"/>
            <a:ext cx="4231727" cy="284693"/>
          </a:xfrm>
          <a:prstGeom prst="rect">
            <a:avLst/>
          </a:prstGeom>
        </p:spPr>
        <p:txBody>
          <a:bodyPr wrap="square">
            <a:spAutoFit/>
          </a:bodyPr>
          <a:lstStyle/>
          <a:p>
            <a:pPr algn="ctr"/>
            <a:r>
              <a:rPr lang="en-US" altLang="zh-TW" sz="1250" b="1">
                <a:solidFill>
                  <a:schemeClr val="tx1"/>
                </a:solidFill>
                <a:latin typeface="ＭＳ Ｐゴシック" panose="020B0600070205080204" pitchFamily="50" charset="-128"/>
                <a:ea typeface="ＭＳ Ｐゴシック" panose="020B0600070205080204" pitchFamily="50" charset="-128"/>
                <a:cs typeface="+mn-ea"/>
                <a:sym typeface="+mn-lt"/>
              </a:rPr>
              <a:t>HBS 3 (Hybrid Backup Sync 3)</a:t>
            </a:r>
            <a:endParaRPr lang="zh-TW" altLang="en-US" sz="125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cxnSp>
        <p:nvCxnSpPr>
          <p:cNvPr id="56" name="直線單箭頭接點 55">
            <a:extLst>
              <a:ext uri="{FF2B5EF4-FFF2-40B4-BE49-F238E27FC236}">
                <a16:creationId xmlns:a16="http://schemas.microsoft.com/office/drawing/2014/main" id="{8AE9E2D1-80BA-4EEC-A967-D151C89476FF}"/>
              </a:ext>
            </a:extLst>
          </p:cNvPr>
          <p:cNvCxnSpPr>
            <a:cxnSpLocks/>
          </p:cNvCxnSpPr>
          <p:nvPr/>
        </p:nvCxnSpPr>
        <p:spPr>
          <a:xfrm>
            <a:off x="2525885" y="2392879"/>
            <a:ext cx="997905"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57" name="圖形 56">
            <a:extLst>
              <a:ext uri="{FF2B5EF4-FFF2-40B4-BE49-F238E27FC236}">
                <a16:creationId xmlns:a16="http://schemas.microsoft.com/office/drawing/2014/main" id="{2AE83B03-8F00-423F-9322-6F5BDD71E0B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569176" y="2157359"/>
            <a:ext cx="202029" cy="628535"/>
          </a:xfrm>
          <a:prstGeom prst="rect">
            <a:avLst/>
          </a:prstGeom>
          <a:effectLst>
            <a:outerShdw blurRad="50800" dist="38100" dir="2700000" algn="tl" rotWithShape="0">
              <a:prstClr val="black">
                <a:alpha val="40000"/>
              </a:prstClr>
            </a:outerShdw>
          </a:effectLst>
        </p:spPr>
      </p:pic>
      <p:cxnSp>
        <p:nvCxnSpPr>
          <p:cNvPr id="62" name="直線單箭頭接點 61">
            <a:extLst>
              <a:ext uri="{FF2B5EF4-FFF2-40B4-BE49-F238E27FC236}">
                <a16:creationId xmlns:a16="http://schemas.microsoft.com/office/drawing/2014/main" id="{FDE02164-B0ED-422D-9317-82FD8FCE5FA5}"/>
              </a:ext>
            </a:extLst>
          </p:cNvPr>
          <p:cNvCxnSpPr>
            <a:cxnSpLocks/>
          </p:cNvCxnSpPr>
          <p:nvPr/>
        </p:nvCxnSpPr>
        <p:spPr>
          <a:xfrm>
            <a:off x="2009712" y="3017400"/>
            <a:ext cx="0" cy="531066"/>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3" name="矩形: 圓角 62">
            <a:extLst>
              <a:ext uri="{FF2B5EF4-FFF2-40B4-BE49-F238E27FC236}">
                <a16:creationId xmlns:a16="http://schemas.microsoft.com/office/drawing/2014/main" id="{5553B719-44B2-4680-86A3-7234D376B2B6}"/>
              </a:ext>
            </a:extLst>
          </p:cNvPr>
          <p:cNvSpPr/>
          <p:nvPr/>
        </p:nvSpPr>
        <p:spPr>
          <a:xfrm>
            <a:off x="2649163" y="2095783"/>
            <a:ext cx="823224" cy="185631"/>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64" name="文字方塊 63">
            <a:extLst>
              <a:ext uri="{FF2B5EF4-FFF2-40B4-BE49-F238E27FC236}">
                <a16:creationId xmlns:a16="http://schemas.microsoft.com/office/drawing/2014/main" id="{6279F4BD-4A61-4343-B303-585F626FC3AE}"/>
              </a:ext>
            </a:extLst>
          </p:cNvPr>
          <p:cNvSpPr txBox="1"/>
          <p:nvPr/>
        </p:nvSpPr>
        <p:spPr>
          <a:xfrm>
            <a:off x="2410465" y="2074011"/>
            <a:ext cx="1292192" cy="215444"/>
          </a:xfrm>
          <a:prstGeom prst="rect">
            <a:avLst/>
          </a:prstGeom>
          <a:noFill/>
        </p:spPr>
        <p:txBody>
          <a:bodyPr wrap="square" rtlCol="0">
            <a:spAutoFit/>
          </a:bodyPr>
          <a:lstStyle/>
          <a:p>
            <a:pPr algn="ctr"/>
            <a:r>
              <a:rPr lang="en-US" altLang="zh-TW" sz="800" b="1">
                <a:solidFill>
                  <a:schemeClr val="bg1"/>
                </a:solidFill>
                <a:latin typeface="ＭＳ Ｐゴシック" panose="020B0600070205080204" pitchFamily="50" charset="-128"/>
                <a:ea typeface="ＭＳ Ｐゴシック" panose="020B0600070205080204" pitchFamily="50" charset="-128"/>
                <a:cs typeface="+mn-ea"/>
                <a:sym typeface="+mn-lt"/>
              </a:rPr>
              <a:t>Backup/Restore</a:t>
            </a:r>
            <a:endParaRPr lang="zh-TW" altLang="en-US" sz="8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cxnSp>
        <p:nvCxnSpPr>
          <p:cNvPr id="69" name="直線單箭頭接點 68">
            <a:extLst>
              <a:ext uri="{FF2B5EF4-FFF2-40B4-BE49-F238E27FC236}">
                <a16:creationId xmlns:a16="http://schemas.microsoft.com/office/drawing/2014/main" id="{1847BE53-998C-42BA-94D1-B444A76D9E18}"/>
              </a:ext>
            </a:extLst>
          </p:cNvPr>
          <p:cNvCxnSpPr>
            <a:cxnSpLocks/>
          </p:cNvCxnSpPr>
          <p:nvPr/>
        </p:nvCxnSpPr>
        <p:spPr>
          <a:xfrm>
            <a:off x="4515453" y="2392879"/>
            <a:ext cx="57399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45D5ED61-E706-4F47-A35C-9884BDD56D0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176838" y="2148662"/>
            <a:ext cx="450054" cy="450054"/>
          </a:xfrm>
          <a:prstGeom prst="rect">
            <a:avLst/>
          </a:prstGeom>
          <a:effectLst>
            <a:outerShdw blurRad="50800" dist="38100" dir="2700000" algn="tl" rotWithShape="0">
              <a:prstClr val="black">
                <a:alpha val="40000"/>
              </a:prstClr>
            </a:outerShdw>
          </a:effectLst>
        </p:spPr>
      </p:pic>
      <p:pic>
        <p:nvPicPr>
          <p:cNvPr id="71" name="圖形 70">
            <a:extLst>
              <a:ext uri="{FF2B5EF4-FFF2-40B4-BE49-F238E27FC236}">
                <a16:creationId xmlns:a16="http://schemas.microsoft.com/office/drawing/2014/main" id="{AC5C5CE0-94B0-4C4F-854E-1AACF5D935D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425776" y="3445489"/>
            <a:ext cx="1559729" cy="675419"/>
          </a:xfrm>
          <a:prstGeom prst="rect">
            <a:avLst/>
          </a:prstGeom>
          <a:effectLst>
            <a:outerShdw blurRad="50800" dist="38100" dir="2700000" algn="tl" rotWithShape="0">
              <a:prstClr val="black">
                <a:alpha val="40000"/>
              </a:prstClr>
            </a:outerShdw>
          </a:effectLst>
        </p:spPr>
      </p:pic>
      <p:pic>
        <p:nvPicPr>
          <p:cNvPr id="72" name="圖片 71">
            <a:extLst>
              <a:ext uri="{FF2B5EF4-FFF2-40B4-BE49-F238E27FC236}">
                <a16:creationId xmlns:a16="http://schemas.microsoft.com/office/drawing/2014/main" id="{E697732A-6E4A-4CFB-B02A-F53FEF46BD4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942673" y="3632652"/>
            <a:ext cx="382258" cy="382258"/>
          </a:xfrm>
          <a:prstGeom prst="rect">
            <a:avLst/>
          </a:prstGeom>
        </p:spPr>
      </p:pic>
      <p:pic>
        <p:nvPicPr>
          <p:cNvPr id="73" name="圖形 72">
            <a:extLst>
              <a:ext uri="{FF2B5EF4-FFF2-40B4-BE49-F238E27FC236}">
                <a16:creationId xmlns:a16="http://schemas.microsoft.com/office/drawing/2014/main" id="{50C8DEBA-D96E-489B-990B-23D36A93692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587186" y="3487289"/>
            <a:ext cx="202029" cy="628535"/>
          </a:xfrm>
          <a:prstGeom prst="rect">
            <a:avLst/>
          </a:prstGeom>
          <a:effectLst>
            <a:outerShdw blurRad="50800" dist="38100" dir="2700000" algn="tl" rotWithShape="0">
              <a:prstClr val="black">
                <a:alpha val="40000"/>
              </a:prstClr>
            </a:outerShdw>
          </a:effectLst>
        </p:spPr>
      </p:pic>
      <p:sp>
        <p:nvSpPr>
          <p:cNvPr id="74" name="矩形: 圓角 73">
            <a:extLst>
              <a:ext uri="{FF2B5EF4-FFF2-40B4-BE49-F238E27FC236}">
                <a16:creationId xmlns:a16="http://schemas.microsoft.com/office/drawing/2014/main" id="{D5B8828E-3661-45A3-B97A-52FBCED72525}"/>
              </a:ext>
            </a:extLst>
          </p:cNvPr>
          <p:cNvSpPr/>
          <p:nvPr/>
        </p:nvSpPr>
        <p:spPr>
          <a:xfrm>
            <a:off x="4614919" y="3749504"/>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75" name="文字方塊 74">
            <a:extLst>
              <a:ext uri="{FF2B5EF4-FFF2-40B4-BE49-F238E27FC236}">
                <a16:creationId xmlns:a16="http://schemas.microsoft.com/office/drawing/2014/main" id="{7A541569-9CC4-4AB3-A351-112B985F17B0}"/>
              </a:ext>
            </a:extLst>
          </p:cNvPr>
          <p:cNvSpPr txBox="1"/>
          <p:nvPr/>
        </p:nvSpPr>
        <p:spPr>
          <a:xfrm>
            <a:off x="4605313" y="3728710"/>
            <a:ext cx="526675" cy="276999"/>
          </a:xfrm>
          <a:prstGeom prst="rect">
            <a:avLst/>
          </a:prstGeom>
          <a:noFill/>
        </p:spPr>
        <p:txBody>
          <a:bodyPr wrap="square" rtlCol="0">
            <a:spAutoFit/>
          </a:bodyPr>
          <a:lstStyle/>
          <a:p>
            <a:pPr algn="ctr"/>
            <a:r>
              <a:rPr lang="en-US" altLang="zh-TW" sz="1200">
                <a:solidFill>
                  <a:schemeClr val="bg1"/>
                </a:solidFill>
                <a:latin typeface="ＭＳ Ｐゴシック" panose="020B0600070205080204" pitchFamily="50" charset="-128"/>
                <a:ea typeface="ＭＳ Ｐゴシック" panose="020B0600070205080204" pitchFamily="50" charset="-128"/>
                <a:cs typeface="+mn-ea"/>
                <a:sym typeface="+mn-lt"/>
              </a:rPr>
              <a:t>.</a:t>
            </a:r>
            <a:r>
              <a:rPr lang="en-US" altLang="zh-TW" sz="1200" err="1">
                <a:solidFill>
                  <a:schemeClr val="bg1"/>
                </a:solidFill>
                <a:latin typeface="ＭＳ Ｐゴシック" panose="020B0600070205080204" pitchFamily="50" charset="-128"/>
                <a:ea typeface="ＭＳ Ｐゴシック" panose="020B0600070205080204" pitchFamily="50" charset="-128"/>
                <a:cs typeface="+mn-ea"/>
                <a:sym typeface="+mn-lt"/>
              </a:rPr>
              <a:t>qdff</a:t>
            </a:r>
            <a:endParaRPr lang="zh-TW" altLang="en-US" sz="12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76" name="圖形 75">
            <a:extLst>
              <a:ext uri="{FF2B5EF4-FFF2-40B4-BE49-F238E27FC236}">
                <a16:creationId xmlns:a16="http://schemas.microsoft.com/office/drawing/2014/main" id="{43673905-4F31-4762-BB99-3BE2EED47ED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908978" y="4515515"/>
            <a:ext cx="450054" cy="450054"/>
          </a:xfrm>
          <a:prstGeom prst="rect">
            <a:avLst/>
          </a:prstGeom>
          <a:effectLst>
            <a:outerShdw blurRad="50800" dist="38100" dir="2700000" algn="tl" rotWithShape="0">
              <a:prstClr val="black">
                <a:alpha val="40000"/>
              </a:prstClr>
            </a:outerShdw>
          </a:effectLst>
        </p:spPr>
      </p:pic>
      <p:cxnSp>
        <p:nvCxnSpPr>
          <p:cNvPr id="78" name="直線單箭頭接點 77">
            <a:extLst>
              <a:ext uri="{FF2B5EF4-FFF2-40B4-BE49-F238E27FC236}">
                <a16:creationId xmlns:a16="http://schemas.microsoft.com/office/drawing/2014/main" id="{D2613E25-6D74-452D-870C-799E12213B08}"/>
              </a:ext>
            </a:extLst>
          </p:cNvPr>
          <p:cNvCxnSpPr>
            <a:cxnSpLocks/>
          </p:cNvCxnSpPr>
          <p:nvPr/>
        </p:nvCxnSpPr>
        <p:spPr>
          <a:xfrm>
            <a:off x="4124005" y="4137442"/>
            <a:ext cx="0" cy="308832"/>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9" name="圖形 78">
            <a:extLst>
              <a:ext uri="{FF2B5EF4-FFF2-40B4-BE49-F238E27FC236}">
                <a16:creationId xmlns:a16="http://schemas.microsoft.com/office/drawing/2014/main" id="{DD9DCB33-F77D-4F6C-B04D-6AF916002753}"/>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6426612" y="4140377"/>
            <a:ext cx="1339053" cy="753218"/>
          </a:xfrm>
          <a:prstGeom prst="rect">
            <a:avLst/>
          </a:prstGeom>
          <a:effectLst>
            <a:outerShdw blurRad="50800" dist="38100" dir="2700000" algn="tl" rotWithShape="0">
              <a:prstClr val="black">
                <a:alpha val="40000"/>
              </a:prstClr>
            </a:outerShdw>
          </a:effectLst>
        </p:spPr>
      </p:pic>
      <p:sp>
        <p:nvSpPr>
          <p:cNvPr id="84" name="矩形: 圓角 83">
            <a:extLst>
              <a:ext uri="{FF2B5EF4-FFF2-40B4-BE49-F238E27FC236}">
                <a16:creationId xmlns:a16="http://schemas.microsoft.com/office/drawing/2014/main" id="{CAD81311-83ED-47AA-A487-3F9C95EDB157}"/>
              </a:ext>
            </a:extLst>
          </p:cNvPr>
          <p:cNvSpPr/>
          <p:nvPr/>
        </p:nvSpPr>
        <p:spPr>
          <a:xfrm>
            <a:off x="7242872" y="4016715"/>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98" name="文字方塊 97">
            <a:extLst>
              <a:ext uri="{FF2B5EF4-FFF2-40B4-BE49-F238E27FC236}">
                <a16:creationId xmlns:a16="http://schemas.microsoft.com/office/drawing/2014/main" id="{04F31CEA-C992-42B8-A611-F24141FA1D1C}"/>
              </a:ext>
            </a:extLst>
          </p:cNvPr>
          <p:cNvSpPr txBox="1"/>
          <p:nvPr/>
        </p:nvSpPr>
        <p:spPr>
          <a:xfrm>
            <a:off x="7233265" y="3995920"/>
            <a:ext cx="526675" cy="276999"/>
          </a:xfrm>
          <a:prstGeom prst="rect">
            <a:avLst/>
          </a:prstGeom>
          <a:noFill/>
        </p:spPr>
        <p:txBody>
          <a:bodyPr wrap="square" rtlCol="0">
            <a:spAutoFit/>
          </a:bodyPr>
          <a:lstStyle/>
          <a:p>
            <a:pPr algn="ctr"/>
            <a:r>
              <a:rPr lang="en-US" altLang="zh-TW" sz="1200">
                <a:solidFill>
                  <a:schemeClr val="bg1"/>
                </a:solidFill>
                <a:latin typeface="ＭＳ Ｐゴシック" panose="020B0600070205080204" pitchFamily="50" charset="-128"/>
                <a:ea typeface="ＭＳ Ｐゴシック" panose="020B0600070205080204" pitchFamily="50" charset="-128"/>
                <a:cs typeface="+mn-ea"/>
                <a:sym typeface="+mn-lt"/>
              </a:rPr>
              <a:t>.</a:t>
            </a:r>
            <a:r>
              <a:rPr lang="en-US" altLang="zh-TW" sz="1200" err="1">
                <a:solidFill>
                  <a:schemeClr val="bg1"/>
                </a:solidFill>
                <a:latin typeface="ＭＳ Ｐゴシック" panose="020B0600070205080204" pitchFamily="50" charset="-128"/>
                <a:ea typeface="ＭＳ Ｐゴシック" panose="020B0600070205080204" pitchFamily="50" charset="-128"/>
                <a:cs typeface="+mn-ea"/>
                <a:sym typeface="+mn-lt"/>
              </a:rPr>
              <a:t>qdff</a:t>
            </a:r>
            <a:endParaRPr lang="zh-TW" altLang="en-US" sz="12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99" name="矩形: 圓角 98">
            <a:extLst>
              <a:ext uri="{FF2B5EF4-FFF2-40B4-BE49-F238E27FC236}">
                <a16:creationId xmlns:a16="http://schemas.microsoft.com/office/drawing/2014/main" id="{0B501B59-CE2B-49EA-A285-910F45082213}"/>
              </a:ext>
            </a:extLst>
          </p:cNvPr>
          <p:cNvSpPr/>
          <p:nvPr/>
        </p:nvSpPr>
        <p:spPr>
          <a:xfrm>
            <a:off x="7454683" y="2546194"/>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0" name="文字方塊 99">
            <a:extLst>
              <a:ext uri="{FF2B5EF4-FFF2-40B4-BE49-F238E27FC236}">
                <a16:creationId xmlns:a16="http://schemas.microsoft.com/office/drawing/2014/main" id="{22E8BF5B-3166-47C8-AF13-5F25BFB6AA52}"/>
              </a:ext>
            </a:extLst>
          </p:cNvPr>
          <p:cNvSpPr txBox="1"/>
          <p:nvPr/>
        </p:nvSpPr>
        <p:spPr>
          <a:xfrm>
            <a:off x="7779435" y="2546007"/>
            <a:ext cx="526675" cy="230832"/>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900" b="1">
                <a:solidFill>
                  <a:schemeClr val="bg1"/>
                </a:solidFill>
                <a:latin typeface="ＭＳ Ｐゴシック" panose="020B0600070205080204" pitchFamily="50" charset="-128"/>
                <a:ea typeface="ＭＳ Ｐゴシック" panose="020B0600070205080204" pitchFamily="50" charset="-128"/>
                <a:cs typeface="+mn-ea"/>
                <a:sym typeface="+mn-lt"/>
              </a:rPr>
              <a:t>Tokyo</a:t>
            </a:r>
            <a:endParaRPr lang="zh-TW" altLang="en-US" sz="9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101" name="圖形 100">
            <a:extLst>
              <a:ext uri="{FF2B5EF4-FFF2-40B4-BE49-F238E27FC236}">
                <a16:creationId xmlns:a16="http://schemas.microsoft.com/office/drawing/2014/main" id="{A4596CB6-D13C-4FDE-95F7-B55752095611}"/>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6403131" y="2187847"/>
            <a:ext cx="1339053" cy="753218"/>
          </a:xfrm>
          <a:prstGeom prst="rect">
            <a:avLst/>
          </a:prstGeom>
          <a:effectLst>
            <a:outerShdw blurRad="50800" dist="38100" dir="2700000" algn="tl" rotWithShape="0">
              <a:prstClr val="black">
                <a:alpha val="40000"/>
              </a:prstClr>
            </a:outerShdw>
          </a:effectLst>
        </p:spPr>
      </p:pic>
      <p:pic>
        <p:nvPicPr>
          <p:cNvPr id="102" name="圖片 101">
            <a:extLst>
              <a:ext uri="{FF2B5EF4-FFF2-40B4-BE49-F238E27FC236}">
                <a16:creationId xmlns:a16="http://schemas.microsoft.com/office/drawing/2014/main" id="{6BF95859-D162-4F9D-A075-EFBD297633A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52750" y="2441310"/>
            <a:ext cx="382258" cy="382258"/>
          </a:xfrm>
          <a:prstGeom prst="rect">
            <a:avLst/>
          </a:prstGeom>
          <a:effectLst>
            <a:outerShdw blurRad="50800" dist="38100" dir="2700000" algn="tl" rotWithShape="0">
              <a:prstClr val="black">
                <a:alpha val="40000"/>
              </a:prstClr>
            </a:outerShdw>
          </a:effectLst>
        </p:spPr>
      </p:pic>
      <p:sp>
        <p:nvSpPr>
          <p:cNvPr id="103" name="矩形: 圓角 102">
            <a:extLst>
              <a:ext uri="{FF2B5EF4-FFF2-40B4-BE49-F238E27FC236}">
                <a16:creationId xmlns:a16="http://schemas.microsoft.com/office/drawing/2014/main" id="{902582E7-677C-4064-A743-33A65D9BC0B8}"/>
              </a:ext>
            </a:extLst>
          </p:cNvPr>
          <p:cNvSpPr/>
          <p:nvPr/>
        </p:nvSpPr>
        <p:spPr>
          <a:xfrm>
            <a:off x="7219391" y="2064185"/>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04" name="文字方塊 103">
            <a:extLst>
              <a:ext uri="{FF2B5EF4-FFF2-40B4-BE49-F238E27FC236}">
                <a16:creationId xmlns:a16="http://schemas.microsoft.com/office/drawing/2014/main" id="{A2975AB3-671D-4D74-8390-5A6B01D1E217}"/>
              </a:ext>
            </a:extLst>
          </p:cNvPr>
          <p:cNvSpPr txBox="1"/>
          <p:nvPr/>
        </p:nvSpPr>
        <p:spPr>
          <a:xfrm>
            <a:off x="7209785" y="2043391"/>
            <a:ext cx="526675" cy="276999"/>
          </a:xfrm>
          <a:prstGeom prst="rect">
            <a:avLst/>
          </a:prstGeom>
          <a:noFill/>
        </p:spPr>
        <p:txBody>
          <a:bodyPr wrap="square" rtlCol="0">
            <a:spAutoFit/>
          </a:bodyPr>
          <a:lstStyle/>
          <a:p>
            <a:pPr algn="ctr"/>
            <a:r>
              <a:rPr lang="en-US" altLang="zh-TW" sz="1200">
                <a:solidFill>
                  <a:schemeClr val="bg1"/>
                </a:solidFill>
                <a:latin typeface="ＭＳ Ｐゴシック" panose="020B0600070205080204" pitchFamily="50" charset="-128"/>
                <a:ea typeface="ＭＳ Ｐゴシック" panose="020B0600070205080204" pitchFamily="50" charset="-128"/>
                <a:cs typeface="+mn-ea"/>
                <a:sym typeface="+mn-lt"/>
              </a:rPr>
              <a:t>.</a:t>
            </a:r>
            <a:r>
              <a:rPr lang="en-US" altLang="zh-TW" sz="1200" err="1">
                <a:solidFill>
                  <a:schemeClr val="bg1"/>
                </a:solidFill>
                <a:latin typeface="ＭＳ Ｐゴシック" panose="020B0600070205080204" pitchFamily="50" charset="-128"/>
                <a:ea typeface="ＭＳ Ｐゴシック" panose="020B0600070205080204" pitchFamily="50" charset="-128"/>
                <a:cs typeface="+mn-ea"/>
                <a:sym typeface="+mn-lt"/>
              </a:rPr>
              <a:t>qdff</a:t>
            </a:r>
            <a:endParaRPr lang="zh-TW" altLang="en-US" sz="12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106" name="圖形 105">
            <a:extLst>
              <a:ext uri="{FF2B5EF4-FFF2-40B4-BE49-F238E27FC236}">
                <a16:creationId xmlns:a16="http://schemas.microsoft.com/office/drawing/2014/main" id="{57CC8DB6-718C-4EE9-B138-A9F70AC4EF4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6380842" y="3178660"/>
            <a:ext cx="1339053" cy="753218"/>
          </a:xfrm>
          <a:prstGeom prst="rect">
            <a:avLst/>
          </a:prstGeom>
          <a:effectLst>
            <a:outerShdw blurRad="50800" dist="38100" dir="2700000" algn="tl" rotWithShape="0">
              <a:prstClr val="black">
                <a:alpha val="40000"/>
              </a:prstClr>
            </a:outerShdw>
          </a:effectLst>
        </p:spPr>
      </p:pic>
      <p:sp>
        <p:nvSpPr>
          <p:cNvPr id="108" name="矩形: 圓角 107">
            <a:extLst>
              <a:ext uri="{FF2B5EF4-FFF2-40B4-BE49-F238E27FC236}">
                <a16:creationId xmlns:a16="http://schemas.microsoft.com/office/drawing/2014/main" id="{1FB8E6C0-803C-4B97-9A63-980AFE7E153C}"/>
              </a:ext>
            </a:extLst>
          </p:cNvPr>
          <p:cNvSpPr/>
          <p:nvPr/>
        </p:nvSpPr>
        <p:spPr>
          <a:xfrm>
            <a:off x="7197103" y="3054997"/>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09" name="文字方塊 108">
            <a:extLst>
              <a:ext uri="{FF2B5EF4-FFF2-40B4-BE49-F238E27FC236}">
                <a16:creationId xmlns:a16="http://schemas.microsoft.com/office/drawing/2014/main" id="{46DAF8C1-B2C7-4BDB-A60B-DFFADD79A17E}"/>
              </a:ext>
            </a:extLst>
          </p:cNvPr>
          <p:cNvSpPr txBox="1"/>
          <p:nvPr/>
        </p:nvSpPr>
        <p:spPr>
          <a:xfrm>
            <a:off x="7187497" y="3034203"/>
            <a:ext cx="526675" cy="276999"/>
          </a:xfrm>
          <a:prstGeom prst="rect">
            <a:avLst/>
          </a:prstGeom>
          <a:noFill/>
        </p:spPr>
        <p:txBody>
          <a:bodyPr wrap="square" rtlCol="0">
            <a:spAutoFit/>
          </a:bodyPr>
          <a:lstStyle/>
          <a:p>
            <a:pPr algn="ctr"/>
            <a:r>
              <a:rPr lang="en-US" altLang="zh-TW" sz="1200">
                <a:solidFill>
                  <a:schemeClr val="bg1"/>
                </a:solidFill>
                <a:latin typeface="ＭＳ Ｐゴシック" panose="020B0600070205080204" pitchFamily="50" charset="-128"/>
                <a:ea typeface="ＭＳ Ｐゴシック" panose="020B0600070205080204" pitchFamily="50" charset="-128"/>
                <a:cs typeface="+mn-ea"/>
                <a:sym typeface="+mn-lt"/>
              </a:rPr>
              <a:t>.</a:t>
            </a:r>
            <a:r>
              <a:rPr lang="en-US" altLang="zh-TW" sz="1200" err="1">
                <a:solidFill>
                  <a:schemeClr val="bg1"/>
                </a:solidFill>
                <a:latin typeface="ＭＳ Ｐゴシック" panose="020B0600070205080204" pitchFamily="50" charset="-128"/>
                <a:ea typeface="ＭＳ Ｐゴシック" panose="020B0600070205080204" pitchFamily="50" charset="-128"/>
                <a:cs typeface="+mn-ea"/>
                <a:sym typeface="+mn-lt"/>
              </a:rPr>
              <a:t>qdff</a:t>
            </a:r>
            <a:endParaRPr lang="zh-TW" altLang="en-US" sz="12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cxnSp>
        <p:nvCxnSpPr>
          <p:cNvPr id="114" name="接點: 肘形 113">
            <a:extLst>
              <a:ext uri="{FF2B5EF4-FFF2-40B4-BE49-F238E27FC236}">
                <a16:creationId xmlns:a16="http://schemas.microsoft.com/office/drawing/2014/main" id="{11B1E204-2DDF-489A-88FD-F5B2238834E3}"/>
              </a:ext>
            </a:extLst>
          </p:cNvPr>
          <p:cNvCxnSpPr>
            <a:cxnSpLocks/>
          </p:cNvCxnSpPr>
          <p:nvPr/>
        </p:nvCxnSpPr>
        <p:spPr>
          <a:xfrm>
            <a:off x="2566448" y="2626146"/>
            <a:ext cx="965618" cy="948069"/>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5" name="矩形: 圓角 114">
            <a:extLst>
              <a:ext uri="{FF2B5EF4-FFF2-40B4-BE49-F238E27FC236}">
                <a16:creationId xmlns:a16="http://schemas.microsoft.com/office/drawing/2014/main" id="{9C49BB45-F74D-4E59-B6BC-8A5893E2D477}"/>
              </a:ext>
            </a:extLst>
          </p:cNvPr>
          <p:cNvSpPr/>
          <p:nvPr/>
        </p:nvSpPr>
        <p:spPr>
          <a:xfrm>
            <a:off x="2777536" y="2906367"/>
            <a:ext cx="526675" cy="180759"/>
          </a:xfrm>
          <a:prstGeom prst="roundRect">
            <a:avLst>
              <a:gd name="adj" fmla="val 3345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16" name="文字方塊 115">
            <a:extLst>
              <a:ext uri="{FF2B5EF4-FFF2-40B4-BE49-F238E27FC236}">
                <a16:creationId xmlns:a16="http://schemas.microsoft.com/office/drawing/2014/main" id="{ED6220CC-4430-4ADC-85DB-9973D2DA1281}"/>
              </a:ext>
            </a:extLst>
          </p:cNvPr>
          <p:cNvSpPr txBox="1"/>
          <p:nvPr/>
        </p:nvSpPr>
        <p:spPr>
          <a:xfrm>
            <a:off x="2707274" y="2881955"/>
            <a:ext cx="694381" cy="215444"/>
          </a:xfrm>
          <a:prstGeom prst="rect">
            <a:avLst/>
          </a:prstGeom>
          <a:noFill/>
        </p:spPr>
        <p:txBody>
          <a:bodyPr wrap="square" rtlCol="0">
            <a:spAutoFit/>
          </a:bodyPr>
          <a:lstStyle/>
          <a:p>
            <a:r>
              <a:rPr lang="en-US" altLang="zh-TW" sz="800" b="1">
                <a:solidFill>
                  <a:schemeClr val="bg1"/>
                </a:solidFill>
                <a:latin typeface="ＭＳ Ｐゴシック" panose="020B0600070205080204" pitchFamily="50" charset="-128"/>
                <a:ea typeface="ＭＳ Ｐゴシック" panose="020B0600070205080204" pitchFamily="50" charset="-128"/>
                <a:cs typeface="+mn-ea"/>
                <a:sym typeface="+mn-lt"/>
              </a:rPr>
              <a:t>TCP BBR</a:t>
            </a:r>
            <a:endParaRPr lang="zh-TW" altLang="en-US" sz="800" b="1" spc="-113">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17" name="橢圓 116">
            <a:extLst>
              <a:ext uri="{FF2B5EF4-FFF2-40B4-BE49-F238E27FC236}">
                <a16:creationId xmlns:a16="http://schemas.microsoft.com/office/drawing/2014/main" id="{288B34C5-885B-4D52-84DE-E0AD7EE9F71A}"/>
              </a:ext>
            </a:extLst>
          </p:cNvPr>
          <p:cNvSpPr/>
          <p:nvPr/>
        </p:nvSpPr>
        <p:spPr>
          <a:xfrm>
            <a:off x="5516137" y="2522818"/>
            <a:ext cx="631402" cy="631402"/>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nvGrpSpPr>
          <p:cNvPr id="118" name="圖形 107">
            <a:extLst>
              <a:ext uri="{FF2B5EF4-FFF2-40B4-BE49-F238E27FC236}">
                <a16:creationId xmlns:a16="http://schemas.microsoft.com/office/drawing/2014/main" id="{84E88FD0-DA04-4797-9747-CFE2F70C4357}"/>
              </a:ext>
            </a:extLst>
          </p:cNvPr>
          <p:cNvGrpSpPr/>
          <p:nvPr/>
        </p:nvGrpSpPr>
        <p:grpSpPr>
          <a:xfrm>
            <a:off x="5674394" y="2608538"/>
            <a:ext cx="324745" cy="467229"/>
            <a:chOff x="5681591" y="3996458"/>
            <a:chExt cx="353664" cy="508836"/>
          </a:xfrm>
          <a:solidFill>
            <a:schemeClr val="bg1"/>
          </a:solidFill>
        </p:grpSpPr>
        <p:sp>
          <p:nvSpPr>
            <p:cNvPr id="119" name="手繪多邊形: 圖案 118">
              <a:extLst>
                <a:ext uri="{FF2B5EF4-FFF2-40B4-BE49-F238E27FC236}">
                  <a16:creationId xmlns:a16="http://schemas.microsoft.com/office/drawing/2014/main" id="{D63AD719-8ADE-48AC-8A89-753562A54EB5}"/>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20" name="手繪多邊形: 圖案 119">
              <a:extLst>
                <a:ext uri="{FF2B5EF4-FFF2-40B4-BE49-F238E27FC236}">
                  <a16:creationId xmlns:a16="http://schemas.microsoft.com/office/drawing/2014/main" id="{98724CBA-B085-4EBA-9517-67848B7B1E75}"/>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21" name="手繪多邊形: 圖案 120">
              <a:extLst>
                <a:ext uri="{FF2B5EF4-FFF2-40B4-BE49-F238E27FC236}">
                  <a16:creationId xmlns:a16="http://schemas.microsoft.com/office/drawing/2014/main" id="{C2F1F38D-1A35-4303-BD2F-BBA8364BD366}"/>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22" name="手繪多邊形: 圖案 121">
              <a:extLst>
                <a:ext uri="{FF2B5EF4-FFF2-40B4-BE49-F238E27FC236}">
                  <a16:creationId xmlns:a16="http://schemas.microsoft.com/office/drawing/2014/main" id="{74ED14CB-A1C6-49BD-92BB-FD780AED0B52}"/>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23" name="手繪多邊形: 圖案 122">
              <a:extLst>
                <a:ext uri="{FF2B5EF4-FFF2-40B4-BE49-F238E27FC236}">
                  <a16:creationId xmlns:a16="http://schemas.microsoft.com/office/drawing/2014/main" id="{66C036A8-25FB-4AA5-B046-35C298809FC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24" name="手繪多邊形: 圖案 123">
              <a:extLst>
                <a:ext uri="{FF2B5EF4-FFF2-40B4-BE49-F238E27FC236}">
                  <a16:creationId xmlns:a16="http://schemas.microsoft.com/office/drawing/2014/main" id="{1BDE4CE2-97AD-4C47-BC14-F22F9FBDCEA8}"/>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sp>
        <p:nvSpPr>
          <p:cNvPr id="125" name="橢圓 124">
            <a:extLst>
              <a:ext uri="{FF2B5EF4-FFF2-40B4-BE49-F238E27FC236}">
                <a16:creationId xmlns:a16="http://schemas.microsoft.com/office/drawing/2014/main" id="{89AA1B4E-F865-47AF-AEC1-349FD65A36C9}"/>
              </a:ext>
            </a:extLst>
          </p:cNvPr>
          <p:cNvSpPr/>
          <p:nvPr/>
        </p:nvSpPr>
        <p:spPr>
          <a:xfrm>
            <a:off x="5529290" y="4171794"/>
            <a:ext cx="631402" cy="631402"/>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nvGrpSpPr>
          <p:cNvPr id="126" name="圖形 107">
            <a:extLst>
              <a:ext uri="{FF2B5EF4-FFF2-40B4-BE49-F238E27FC236}">
                <a16:creationId xmlns:a16="http://schemas.microsoft.com/office/drawing/2014/main" id="{5D5790E6-8F63-4B35-AD5E-A48F888313DF}"/>
              </a:ext>
            </a:extLst>
          </p:cNvPr>
          <p:cNvGrpSpPr/>
          <p:nvPr/>
        </p:nvGrpSpPr>
        <p:grpSpPr>
          <a:xfrm>
            <a:off x="5660532" y="4343652"/>
            <a:ext cx="380001" cy="320066"/>
            <a:chOff x="5683805" y="5518573"/>
            <a:chExt cx="371586" cy="312979"/>
          </a:xfrm>
          <a:solidFill>
            <a:schemeClr val="bg1"/>
          </a:solidFill>
        </p:grpSpPr>
        <p:sp>
          <p:nvSpPr>
            <p:cNvPr id="127" name="手繪多邊形: 圖案 126">
              <a:extLst>
                <a:ext uri="{FF2B5EF4-FFF2-40B4-BE49-F238E27FC236}">
                  <a16:creationId xmlns:a16="http://schemas.microsoft.com/office/drawing/2014/main" id="{7EC99E53-E092-4E08-BBA2-DC5FDB67C893}"/>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28" name="手繪多邊形: 圖案 127">
              <a:extLst>
                <a:ext uri="{FF2B5EF4-FFF2-40B4-BE49-F238E27FC236}">
                  <a16:creationId xmlns:a16="http://schemas.microsoft.com/office/drawing/2014/main" id="{83FE204B-EB18-4F27-A7F4-69D94CE00A4F}"/>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29" name="手繪多邊形: 圖案 128">
              <a:extLst>
                <a:ext uri="{FF2B5EF4-FFF2-40B4-BE49-F238E27FC236}">
                  <a16:creationId xmlns:a16="http://schemas.microsoft.com/office/drawing/2014/main" id="{A02E207A-518D-4441-A0C4-F96B73D4939B}"/>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30" name="手繪多邊形: 圖案 129">
              <a:extLst>
                <a:ext uri="{FF2B5EF4-FFF2-40B4-BE49-F238E27FC236}">
                  <a16:creationId xmlns:a16="http://schemas.microsoft.com/office/drawing/2014/main" id="{577AC6E7-E9C1-492E-B7C4-9CE79EB05484}"/>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31" name="手繪多邊形: 圖案 130">
              <a:extLst>
                <a:ext uri="{FF2B5EF4-FFF2-40B4-BE49-F238E27FC236}">
                  <a16:creationId xmlns:a16="http://schemas.microsoft.com/office/drawing/2014/main" id="{A928931C-E0FF-481A-8A8E-110745E4467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32" name="手繪多邊形: 圖案 131">
              <a:extLst>
                <a:ext uri="{FF2B5EF4-FFF2-40B4-BE49-F238E27FC236}">
                  <a16:creationId xmlns:a16="http://schemas.microsoft.com/office/drawing/2014/main" id="{442B8C23-1096-4D54-93D5-5DBAE9ECFD45}"/>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33" name="手繪多邊形: 圖案 132">
              <a:extLst>
                <a:ext uri="{FF2B5EF4-FFF2-40B4-BE49-F238E27FC236}">
                  <a16:creationId xmlns:a16="http://schemas.microsoft.com/office/drawing/2014/main" id="{8829E31A-DB1A-455A-AAB8-150A50F1AC30}"/>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34" name="手繪多邊形: 圖案 133">
              <a:extLst>
                <a:ext uri="{FF2B5EF4-FFF2-40B4-BE49-F238E27FC236}">
                  <a16:creationId xmlns:a16="http://schemas.microsoft.com/office/drawing/2014/main" id="{1902DD71-A616-4207-8B32-E854C48EDE45}"/>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grpSp>
        <p:nvGrpSpPr>
          <p:cNvPr id="135" name="群組 134">
            <a:extLst>
              <a:ext uri="{FF2B5EF4-FFF2-40B4-BE49-F238E27FC236}">
                <a16:creationId xmlns:a16="http://schemas.microsoft.com/office/drawing/2014/main" id="{99CD2D8E-3CF2-4FE9-8FC5-F85A17ABAF9A}"/>
              </a:ext>
            </a:extLst>
          </p:cNvPr>
          <p:cNvGrpSpPr/>
          <p:nvPr/>
        </p:nvGrpSpPr>
        <p:grpSpPr>
          <a:xfrm>
            <a:off x="5336185" y="3343572"/>
            <a:ext cx="954111" cy="525604"/>
            <a:chOff x="5382236" y="3152426"/>
            <a:chExt cx="932985" cy="513965"/>
          </a:xfrm>
          <a:effectLst>
            <a:outerShdw blurRad="50800" dist="38100" dir="2700000" algn="tl" rotWithShape="0">
              <a:prstClr val="black">
                <a:alpha val="40000"/>
              </a:prstClr>
            </a:outerShdw>
          </a:effectLst>
        </p:grpSpPr>
        <p:grpSp>
          <p:nvGrpSpPr>
            <p:cNvPr id="136" name="圖形 106">
              <a:extLst>
                <a:ext uri="{FF2B5EF4-FFF2-40B4-BE49-F238E27FC236}">
                  <a16:creationId xmlns:a16="http://schemas.microsoft.com/office/drawing/2014/main" id="{76544BAA-0990-4237-BD66-BD8C1CFE36AB}"/>
                </a:ext>
              </a:extLst>
            </p:cNvPr>
            <p:cNvGrpSpPr/>
            <p:nvPr/>
          </p:nvGrpSpPr>
          <p:grpSpPr>
            <a:xfrm>
              <a:off x="5382236" y="3398651"/>
              <a:ext cx="366236" cy="267740"/>
              <a:chOff x="9637509" y="2915693"/>
              <a:chExt cx="366236" cy="267740"/>
            </a:xfrm>
            <a:solidFill>
              <a:schemeClr val="accent1"/>
            </a:solidFill>
          </p:grpSpPr>
          <p:sp>
            <p:nvSpPr>
              <p:cNvPr id="151" name="手繪多邊形: 圖案 150">
                <a:extLst>
                  <a:ext uri="{FF2B5EF4-FFF2-40B4-BE49-F238E27FC236}">
                    <a16:creationId xmlns:a16="http://schemas.microsoft.com/office/drawing/2014/main" id="{FE9E76D6-78F3-49FB-82C0-06BCA46B400B}"/>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nvGrpSpPr>
              <p:cNvPr id="152" name="圖形 106">
                <a:extLst>
                  <a:ext uri="{FF2B5EF4-FFF2-40B4-BE49-F238E27FC236}">
                    <a16:creationId xmlns:a16="http://schemas.microsoft.com/office/drawing/2014/main" id="{52795A39-2F1B-4DD3-A1F9-F628FE235C31}"/>
                  </a:ext>
                </a:extLst>
              </p:cNvPr>
              <p:cNvGrpSpPr/>
              <p:nvPr/>
            </p:nvGrpSpPr>
            <p:grpSpPr>
              <a:xfrm>
                <a:off x="9647019" y="2961685"/>
                <a:ext cx="306045" cy="221748"/>
                <a:chOff x="9647019" y="2961685"/>
                <a:chExt cx="306045" cy="221748"/>
              </a:xfrm>
              <a:solidFill>
                <a:schemeClr val="accent1"/>
              </a:solidFill>
            </p:grpSpPr>
            <p:sp>
              <p:nvSpPr>
                <p:cNvPr id="154" name="手繪多邊形: 圖案 153">
                  <a:extLst>
                    <a:ext uri="{FF2B5EF4-FFF2-40B4-BE49-F238E27FC236}">
                      <a16:creationId xmlns:a16="http://schemas.microsoft.com/office/drawing/2014/main" id="{F1C41560-0DD6-4EF0-852D-257B61F39A89}"/>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55" name="手繪多邊形: 圖案 154">
                  <a:extLst>
                    <a:ext uri="{FF2B5EF4-FFF2-40B4-BE49-F238E27FC236}">
                      <a16:creationId xmlns:a16="http://schemas.microsoft.com/office/drawing/2014/main" id="{E98117C0-8451-488E-B8CA-EBEBBFB64A06}"/>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sp>
            <p:nvSpPr>
              <p:cNvPr id="153" name="手繪多邊形: 圖案 152">
                <a:extLst>
                  <a:ext uri="{FF2B5EF4-FFF2-40B4-BE49-F238E27FC236}">
                    <a16:creationId xmlns:a16="http://schemas.microsoft.com/office/drawing/2014/main" id="{656FCF60-52C5-4CAD-BFEF-B1ECD87B1820}"/>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grpSp>
          <p:nvGrpSpPr>
            <p:cNvPr id="137" name="圖形 106">
              <a:extLst>
                <a:ext uri="{FF2B5EF4-FFF2-40B4-BE49-F238E27FC236}">
                  <a16:creationId xmlns:a16="http://schemas.microsoft.com/office/drawing/2014/main" id="{92761C02-CF44-434C-A230-CB1A5394266A}"/>
                </a:ext>
              </a:extLst>
            </p:cNvPr>
            <p:cNvGrpSpPr/>
            <p:nvPr/>
          </p:nvGrpSpPr>
          <p:grpSpPr>
            <a:xfrm>
              <a:off x="5948985" y="3398651"/>
              <a:ext cx="366236" cy="267740"/>
              <a:chOff x="10204258" y="2915693"/>
              <a:chExt cx="366236" cy="267740"/>
            </a:xfrm>
            <a:solidFill>
              <a:schemeClr val="accent1"/>
            </a:solidFill>
          </p:grpSpPr>
          <p:sp>
            <p:nvSpPr>
              <p:cNvPr id="146" name="手繪多邊形: 圖案 145">
                <a:extLst>
                  <a:ext uri="{FF2B5EF4-FFF2-40B4-BE49-F238E27FC236}">
                    <a16:creationId xmlns:a16="http://schemas.microsoft.com/office/drawing/2014/main" id="{7AB52530-8F01-4451-9382-C433C5ADFD68}"/>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nvGrpSpPr>
              <p:cNvPr id="147" name="圖形 106">
                <a:extLst>
                  <a:ext uri="{FF2B5EF4-FFF2-40B4-BE49-F238E27FC236}">
                    <a16:creationId xmlns:a16="http://schemas.microsoft.com/office/drawing/2014/main" id="{27BD9274-0D49-48EA-9B1B-168228E25CD4}"/>
                  </a:ext>
                </a:extLst>
              </p:cNvPr>
              <p:cNvGrpSpPr/>
              <p:nvPr/>
            </p:nvGrpSpPr>
            <p:grpSpPr>
              <a:xfrm>
                <a:off x="10213768" y="2961685"/>
                <a:ext cx="306045" cy="221748"/>
                <a:chOff x="10213768" y="2961685"/>
                <a:chExt cx="306045" cy="221748"/>
              </a:xfrm>
              <a:solidFill>
                <a:schemeClr val="accent1"/>
              </a:solidFill>
            </p:grpSpPr>
            <p:sp>
              <p:nvSpPr>
                <p:cNvPr id="149" name="手繪多邊形: 圖案 148">
                  <a:extLst>
                    <a:ext uri="{FF2B5EF4-FFF2-40B4-BE49-F238E27FC236}">
                      <a16:creationId xmlns:a16="http://schemas.microsoft.com/office/drawing/2014/main" id="{B48BDB31-4C04-4EE7-8A1C-BE1B57E7D2C9}"/>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50" name="手繪多邊形: 圖案 149">
                  <a:extLst>
                    <a:ext uri="{FF2B5EF4-FFF2-40B4-BE49-F238E27FC236}">
                      <a16:creationId xmlns:a16="http://schemas.microsoft.com/office/drawing/2014/main" id="{D83BBC39-C73B-46B4-89D6-D12F104BAFFF}"/>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sp>
            <p:nvSpPr>
              <p:cNvPr id="148" name="手繪多邊形: 圖案 147">
                <a:extLst>
                  <a:ext uri="{FF2B5EF4-FFF2-40B4-BE49-F238E27FC236}">
                    <a16:creationId xmlns:a16="http://schemas.microsoft.com/office/drawing/2014/main" id="{AAC11411-3B75-4D07-8BE3-1250C2C26A2F}"/>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grpSp>
          <p:nvGrpSpPr>
            <p:cNvPr id="138" name="圖形 106">
              <a:extLst>
                <a:ext uri="{FF2B5EF4-FFF2-40B4-BE49-F238E27FC236}">
                  <a16:creationId xmlns:a16="http://schemas.microsoft.com/office/drawing/2014/main" id="{9C621A73-D219-4EB2-897B-8BAA0DB689C6}"/>
                </a:ext>
              </a:extLst>
            </p:cNvPr>
            <p:cNvGrpSpPr/>
            <p:nvPr/>
          </p:nvGrpSpPr>
          <p:grpSpPr>
            <a:xfrm>
              <a:off x="5413635" y="3228366"/>
              <a:ext cx="538932" cy="172109"/>
              <a:chOff x="9668908" y="2745408"/>
              <a:chExt cx="538932" cy="172109"/>
            </a:xfrm>
            <a:solidFill>
              <a:schemeClr val="accent1"/>
            </a:solidFill>
          </p:grpSpPr>
          <p:sp>
            <p:nvSpPr>
              <p:cNvPr id="140" name="手繪多邊形: 圖案 139">
                <a:extLst>
                  <a:ext uri="{FF2B5EF4-FFF2-40B4-BE49-F238E27FC236}">
                    <a16:creationId xmlns:a16="http://schemas.microsoft.com/office/drawing/2014/main" id="{A5AD4B8E-8390-4611-B7AD-BFE536244BE4}"/>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nvGrpSpPr>
              <p:cNvPr id="141" name="圖形 106">
                <a:extLst>
                  <a:ext uri="{FF2B5EF4-FFF2-40B4-BE49-F238E27FC236}">
                    <a16:creationId xmlns:a16="http://schemas.microsoft.com/office/drawing/2014/main" id="{33CC4CA4-AE73-471F-A096-B6370FF426F7}"/>
                  </a:ext>
                </a:extLst>
              </p:cNvPr>
              <p:cNvGrpSpPr/>
              <p:nvPr/>
            </p:nvGrpSpPr>
            <p:grpSpPr>
              <a:xfrm>
                <a:off x="9696177" y="2803301"/>
                <a:ext cx="277610" cy="56382"/>
                <a:chOff x="9696177" y="2803301"/>
                <a:chExt cx="277610" cy="56382"/>
              </a:xfrm>
              <a:solidFill>
                <a:schemeClr val="accent1"/>
              </a:solidFill>
            </p:grpSpPr>
            <p:sp>
              <p:nvSpPr>
                <p:cNvPr id="142" name="手繪多邊形: 圖案 141">
                  <a:extLst>
                    <a:ext uri="{FF2B5EF4-FFF2-40B4-BE49-F238E27FC236}">
                      <a16:creationId xmlns:a16="http://schemas.microsoft.com/office/drawing/2014/main" id="{DC953ADF-6F64-49F5-BF59-A77D0DB0065F}"/>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43" name="手繪多邊形: 圖案 142">
                  <a:extLst>
                    <a:ext uri="{FF2B5EF4-FFF2-40B4-BE49-F238E27FC236}">
                      <a16:creationId xmlns:a16="http://schemas.microsoft.com/office/drawing/2014/main" id="{CF38A666-379A-4300-89DA-A47DE44DF06A}"/>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44" name="手繪多邊形: 圖案 143">
                  <a:extLst>
                    <a:ext uri="{FF2B5EF4-FFF2-40B4-BE49-F238E27FC236}">
                      <a16:creationId xmlns:a16="http://schemas.microsoft.com/office/drawing/2014/main" id="{49EAE718-998D-4D46-9C8E-C66BE5C6EBD2}"/>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45" name="手繪多邊形: 圖案 144">
                  <a:extLst>
                    <a:ext uri="{FF2B5EF4-FFF2-40B4-BE49-F238E27FC236}">
                      <a16:creationId xmlns:a16="http://schemas.microsoft.com/office/drawing/2014/main" id="{3B8BC2A9-FC8A-4599-B4DE-D49777EDA0BD}"/>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grpSp>
        <p:sp>
          <p:nvSpPr>
            <p:cNvPr id="139" name="手繪多邊形: 圖案 138">
              <a:extLst>
                <a:ext uri="{FF2B5EF4-FFF2-40B4-BE49-F238E27FC236}">
                  <a16:creationId xmlns:a16="http://schemas.microsoft.com/office/drawing/2014/main" id="{D44DBDA9-4A6E-44A4-AA9C-486337791C1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grpSp>
      <p:sp>
        <p:nvSpPr>
          <p:cNvPr id="156" name="矩形: 圓角 155">
            <a:extLst>
              <a:ext uri="{FF2B5EF4-FFF2-40B4-BE49-F238E27FC236}">
                <a16:creationId xmlns:a16="http://schemas.microsoft.com/office/drawing/2014/main" id="{B0D194DC-6238-42C1-8F96-032C4AD589FF}"/>
              </a:ext>
            </a:extLst>
          </p:cNvPr>
          <p:cNvSpPr/>
          <p:nvPr/>
        </p:nvSpPr>
        <p:spPr>
          <a:xfrm>
            <a:off x="5320903" y="3912883"/>
            <a:ext cx="989504" cy="215189"/>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157" name="文字方塊 156">
            <a:extLst>
              <a:ext uri="{FF2B5EF4-FFF2-40B4-BE49-F238E27FC236}">
                <a16:creationId xmlns:a16="http://schemas.microsoft.com/office/drawing/2014/main" id="{73916558-DA67-4F6F-8A8E-AF3B7F879897}"/>
              </a:ext>
            </a:extLst>
          </p:cNvPr>
          <p:cNvSpPr txBox="1"/>
          <p:nvPr/>
        </p:nvSpPr>
        <p:spPr>
          <a:xfrm>
            <a:off x="5173617" y="3908453"/>
            <a:ext cx="1265722" cy="230832"/>
          </a:xfrm>
          <a:prstGeom prst="rect">
            <a:avLst/>
          </a:prstGeom>
          <a:noFill/>
        </p:spPr>
        <p:txBody>
          <a:bodyPr wrap="square" rtlCol="0">
            <a:spAutoFit/>
          </a:bodyPr>
          <a:lstStyle/>
          <a:p>
            <a:pPr algn="ctr"/>
            <a:r>
              <a:rPr lang="en-US" altLang="zh-TW" sz="900" b="1">
                <a:solidFill>
                  <a:schemeClr val="bg1"/>
                </a:solidFill>
                <a:latin typeface="ＭＳ Ｐゴシック" panose="020B0600070205080204" pitchFamily="50" charset="-128"/>
                <a:ea typeface="ＭＳ Ｐゴシック" panose="020B0600070205080204" pitchFamily="50" charset="-128"/>
                <a:cs typeface="+mn-ea"/>
                <a:sym typeface="+mn-lt"/>
              </a:rPr>
              <a:t>CIFS / NFS / FTP</a:t>
            </a:r>
          </a:p>
        </p:txBody>
      </p:sp>
      <p:pic>
        <p:nvPicPr>
          <p:cNvPr id="169" name="圖形 168">
            <a:extLst>
              <a:ext uri="{FF2B5EF4-FFF2-40B4-BE49-F238E27FC236}">
                <a16:creationId xmlns:a16="http://schemas.microsoft.com/office/drawing/2014/main" id="{879E94D5-EEF2-48AA-A9B0-E2595339CDC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349214" y="3723124"/>
            <a:ext cx="202029" cy="628535"/>
          </a:xfrm>
          <a:prstGeom prst="rect">
            <a:avLst/>
          </a:prstGeom>
          <a:effectLst>
            <a:outerShdw blurRad="50800" dist="38100" dir="2700000" algn="tl" rotWithShape="0">
              <a:prstClr val="black">
                <a:alpha val="40000"/>
              </a:prstClr>
            </a:outerShdw>
          </a:effectLst>
        </p:spPr>
      </p:pic>
      <p:sp>
        <p:nvSpPr>
          <p:cNvPr id="172" name="矩形: 圓角 171">
            <a:extLst>
              <a:ext uri="{FF2B5EF4-FFF2-40B4-BE49-F238E27FC236}">
                <a16:creationId xmlns:a16="http://schemas.microsoft.com/office/drawing/2014/main" id="{8AF8D4AD-6B45-4088-B525-01D0537B3FA6}"/>
              </a:ext>
            </a:extLst>
          </p:cNvPr>
          <p:cNvSpPr/>
          <p:nvPr/>
        </p:nvSpPr>
        <p:spPr>
          <a:xfrm>
            <a:off x="7462615" y="3538058"/>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107" name="圖片 106">
            <a:extLst>
              <a:ext uri="{FF2B5EF4-FFF2-40B4-BE49-F238E27FC236}">
                <a16:creationId xmlns:a16="http://schemas.microsoft.com/office/drawing/2014/main" id="{8782B0F8-14F6-4B1F-8C05-15A40312BE8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30462" y="3451893"/>
            <a:ext cx="382258" cy="382258"/>
          </a:xfrm>
          <a:prstGeom prst="rect">
            <a:avLst/>
          </a:prstGeom>
          <a:effectLst>
            <a:outerShdw blurRad="50800" dist="38100" dir="2700000" algn="tl" rotWithShape="0">
              <a:prstClr val="black">
                <a:alpha val="40000"/>
              </a:prstClr>
            </a:outerShdw>
          </a:effectLst>
        </p:spPr>
      </p:pic>
      <p:sp>
        <p:nvSpPr>
          <p:cNvPr id="110" name="文字方塊 109">
            <a:extLst>
              <a:ext uri="{FF2B5EF4-FFF2-40B4-BE49-F238E27FC236}">
                <a16:creationId xmlns:a16="http://schemas.microsoft.com/office/drawing/2014/main" id="{0483D82A-9977-4327-9585-90A2B0E6497E}"/>
              </a:ext>
            </a:extLst>
          </p:cNvPr>
          <p:cNvSpPr txBox="1"/>
          <p:nvPr/>
        </p:nvSpPr>
        <p:spPr>
          <a:xfrm>
            <a:off x="7670442" y="3541280"/>
            <a:ext cx="761985" cy="230832"/>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900" b="1" err="1">
                <a:solidFill>
                  <a:schemeClr val="bg1"/>
                </a:solidFill>
                <a:latin typeface="ＭＳ Ｐゴシック" panose="020B0600070205080204" pitchFamily="50" charset="-128"/>
                <a:ea typeface="ＭＳ Ｐゴシック" panose="020B0600070205080204" pitchFamily="50" charset="-128"/>
                <a:cs typeface="+mn-ea"/>
                <a:sym typeface="+mn-lt"/>
              </a:rPr>
              <a:t>NewYork</a:t>
            </a:r>
            <a:endParaRPr lang="en-US" altLang="zh-TW" sz="9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73" name="矩形: 圓角 172">
            <a:extLst>
              <a:ext uri="{FF2B5EF4-FFF2-40B4-BE49-F238E27FC236}">
                <a16:creationId xmlns:a16="http://schemas.microsoft.com/office/drawing/2014/main" id="{F7640708-0A46-4B1D-B3B7-189AFFC8C3B5}"/>
              </a:ext>
            </a:extLst>
          </p:cNvPr>
          <p:cNvSpPr/>
          <p:nvPr/>
        </p:nvSpPr>
        <p:spPr>
          <a:xfrm>
            <a:off x="7462615" y="4567822"/>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112" name="圖片 111">
            <a:extLst>
              <a:ext uri="{FF2B5EF4-FFF2-40B4-BE49-F238E27FC236}">
                <a16:creationId xmlns:a16="http://schemas.microsoft.com/office/drawing/2014/main" id="{64658C66-A75B-42E5-90E7-025B2EF6EC2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76231" y="4430478"/>
            <a:ext cx="382258" cy="382258"/>
          </a:xfrm>
          <a:prstGeom prst="rect">
            <a:avLst/>
          </a:prstGeom>
          <a:effectLst>
            <a:outerShdw blurRad="50800" dist="38100" dir="2700000" algn="tl" rotWithShape="0">
              <a:prstClr val="black">
                <a:alpha val="40000"/>
              </a:prstClr>
            </a:outerShdw>
          </a:effectLst>
        </p:spPr>
      </p:pic>
      <p:sp>
        <p:nvSpPr>
          <p:cNvPr id="113" name="文字方塊 112">
            <a:extLst>
              <a:ext uri="{FF2B5EF4-FFF2-40B4-BE49-F238E27FC236}">
                <a16:creationId xmlns:a16="http://schemas.microsoft.com/office/drawing/2014/main" id="{06CD4A67-BD52-494F-AD01-073DA4597ABA}"/>
              </a:ext>
            </a:extLst>
          </p:cNvPr>
          <p:cNvSpPr txBox="1"/>
          <p:nvPr/>
        </p:nvSpPr>
        <p:spPr>
          <a:xfrm>
            <a:off x="7769508" y="4566899"/>
            <a:ext cx="597851" cy="230832"/>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900" b="1">
                <a:solidFill>
                  <a:schemeClr val="bg1"/>
                </a:solidFill>
                <a:latin typeface="ＭＳ Ｐゴシック" panose="020B0600070205080204" pitchFamily="50" charset="-128"/>
                <a:ea typeface="ＭＳ Ｐゴシック" panose="020B0600070205080204" pitchFamily="50" charset="-128"/>
                <a:cs typeface="+mn-ea"/>
                <a:sym typeface="+mn-lt"/>
              </a:rPr>
              <a:t>Beijing</a:t>
            </a:r>
            <a:endParaRPr lang="zh-TW" altLang="en-US" sz="9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66" name="矩形: 圓角 65">
            <a:extLst>
              <a:ext uri="{FF2B5EF4-FFF2-40B4-BE49-F238E27FC236}">
                <a16:creationId xmlns:a16="http://schemas.microsoft.com/office/drawing/2014/main" id="{702585BE-951E-4A64-A5EA-9C149C5490E0}"/>
              </a:ext>
            </a:extLst>
          </p:cNvPr>
          <p:cNvSpPr/>
          <p:nvPr/>
        </p:nvSpPr>
        <p:spPr>
          <a:xfrm>
            <a:off x="4136114" y="2812067"/>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mn-ea"/>
              <a:sym typeface="+mn-lt"/>
            </a:endParaRPr>
          </a:p>
        </p:txBody>
      </p:sp>
      <p:sp>
        <p:nvSpPr>
          <p:cNvPr id="67" name="文字方塊 66">
            <a:extLst>
              <a:ext uri="{FF2B5EF4-FFF2-40B4-BE49-F238E27FC236}">
                <a16:creationId xmlns:a16="http://schemas.microsoft.com/office/drawing/2014/main" id="{4A7BB382-7579-4F50-A8F2-9AEA6116A655}"/>
              </a:ext>
            </a:extLst>
          </p:cNvPr>
          <p:cNvSpPr txBox="1"/>
          <p:nvPr/>
        </p:nvSpPr>
        <p:spPr>
          <a:xfrm>
            <a:off x="4126507" y="2791272"/>
            <a:ext cx="526675" cy="276999"/>
          </a:xfrm>
          <a:prstGeom prst="rect">
            <a:avLst/>
          </a:prstGeom>
          <a:noFill/>
        </p:spPr>
        <p:txBody>
          <a:bodyPr wrap="square" rtlCol="0">
            <a:spAutoFit/>
          </a:bodyPr>
          <a:lstStyle/>
          <a:p>
            <a:pPr algn="ctr"/>
            <a:r>
              <a:rPr lang="en-US" altLang="zh-TW" sz="1200">
                <a:solidFill>
                  <a:schemeClr val="bg1"/>
                </a:solidFill>
                <a:latin typeface="ＭＳ Ｐゴシック" panose="020B0600070205080204" pitchFamily="50" charset="-128"/>
                <a:ea typeface="ＭＳ Ｐゴシック" panose="020B0600070205080204" pitchFamily="50" charset="-128"/>
                <a:cs typeface="+mn-ea"/>
                <a:sym typeface="+mn-lt"/>
              </a:rPr>
              <a:t>.</a:t>
            </a:r>
            <a:r>
              <a:rPr lang="en-US" altLang="zh-TW" sz="1200" err="1">
                <a:solidFill>
                  <a:schemeClr val="bg1"/>
                </a:solidFill>
                <a:latin typeface="ＭＳ Ｐゴシック" panose="020B0600070205080204" pitchFamily="50" charset="-128"/>
                <a:ea typeface="ＭＳ Ｐゴシック" panose="020B0600070205080204" pitchFamily="50" charset="-128"/>
                <a:cs typeface="+mn-ea"/>
                <a:sym typeface="+mn-lt"/>
              </a:rPr>
              <a:t>qdff</a:t>
            </a:r>
            <a:endParaRPr lang="zh-TW" altLang="en-US" sz="12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77" name="矩形: 圓角 176">
            <a:extLst>
              <a:ext uri="{FF2B5EF4-FFF2-40B4-BE49-F238E27FC236}">
                <a16:creationId xmlns:a16="http://schemas.microsoft.com/office/drawing/2014/main" id="{716FB2CA-9B68-4C92-A012-68619A2C0558}"/>
              </a:ext>
            </a:extLst>
          </p:cNvPr>
          <p:cNvSpPr/>
          <p:nvPr/>
        </p:nvSpPr>
        <p:spPr>
          <a:xfrm>
            <a:off x="1909953" y="4313791"/>
            <a:ext cx="684482"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78" name="文字方塊 177">
            <a:extLst>
              <a:ext uri="{FF2B5EF4-FFF2-40B4-BE49-F238E27FC236}">
                <a16:creationId xmlns:a16="http://schemas.microsoft.com/office/drawing/2014/main" id="{487F2695-3BF2-468B-934F-B9CCE374F27D}"/>
              </a:ext>
            </a:extLst>
          </p:cNvPr>
          <p:cNvSpPr txBox="1"/>
          <p:nvPr/>
        </p:nvSpPr>
        <p:spPr>
          <a:xfrm>
            <a:off x="1940739" y="4312560"/>
            <a:ext cx="566821" cy="230832"/>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en-US" altLang="zh-TW" sz="900">
                <a:latin typeface="ＭＳ Ｐゴシック" panose="020B0600070205080204" pitchFamily="50" charset="-128"/>
                <a:ea typeface="ＭＳ Ｐゴシック" panose="020B0600070205080204" pitchFamily="50" charset="-128"/>
                <a:cs typeface="+mn-ea"/>
                <a:sym typeface="+mn-lt"/>
              </a:rPr>
              <a:t>Taipei</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pic>
        <p:nvPicPr>
          <p:cNvPr id="68" name="圖片 67" descr="一張含有 畫畫 的圖片&#10;&#10;自動產生的描述">
            <a:extLst>
              <a:ext uri="{FF2B5EF4-FFF2-40B4-BE49-F238E27FC236}">
                <a16:creationId xmlns:a16="http://schemas.microsoft.com/office/drawing/2014/main" id="{CF9DE27D-31B4-4B41-8F5A-437C5EB926D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324375" y="4053421"/>
            <a:ext cx="280550" cy="280550"/>
          </a:xfrm>
          <a:prstGeom prst="rect">
            <a:avLst/>
          </a:prstGeom>
          <a:effectLst>
            <a:outerShdw blurRad="50800" dist="38100" dir="2700000" algn="tl" rotWithShape="0">
              <a:prstClr val="black">
                <a:alpha val="40000"/>
              </a:prstClr>
            </a:outerShdw>
          </a:effectLst>
        </p:spPr>
      </p:pic>
      <p:pic>
        <p:nvPicPr>
          <p:cNvPr id="65" name="圖片 64" descr="一張含有 畫畫 的圖片&#10;&#10;自動產生的描述">
            <a:extLst>
              <a:ext uri="{FF2B5EF4-FFF2-40B4-BE49-F238E27FC236}">
                <a16:creationId xmlns:a16="http://schemas.microsoft.com/office/drawing/2014/main" id="{9A435CC0-BE76-4F11-9B77-EB0C460FFBF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82452" y="2555026"/>
            <a:ext cx="280550" cy="280550"/>
          </a:xfrm>
          <a:prstGeom prst="rect">
            <a:avLst/>
          </a:prstGeom>
          <a:effectLst>
            <a:outerShdw blurRad="50800" dist="38100" dir="2700000" algn="tl" rotWithShape="0">
              <a:prstClr val="black">
                <a:alpha val="40000"/>
              </a:prstClr>
            </a:outerShdw>
          </a:effectLst>
        </p:spPr>
      </p:pic>
      <p:pic>
        <p:nvPicPr>
          <p:cNvPr id="53" name="圖形 52">
            <a:extLst>
              <a:ext uri="{FF2B5EF4-FFF2-40B4-BE49-F238E27FC236}">
                <a16:creationId xmlns:a16="http://schemas.microsoft.com/office/drawing/2014/main" id="{76BE999A-D544-4BBB-B211-2E4FB74F4793}"/>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52963" y="2159598"/>
            <a:ext cx="805295" cy="638158"/>
          </a:xfrm>
          <a:prstGeom prst="rect">
            <a:avLst/>
          </a:prstGeom>
          <a:effectLst>
            <a:outerShdw blurRad="50800" dist="38100" dir="2700000" algn="tl" rotWithShape="0">
              <a:prstClr val="black">
                <a:alpha val="40000"/>
              </a:prstClr>
            </a:outerShdw>
          </a:effectLst>
        </p:spPr>
      </p:pic>
      <p:sp>
        <p:nvSpPr>
          <p:cNvPr id="174" name="矩形: 圓角 173">
            <a:extLst>
              <a:ext uri="{FF2B5EF4-FFF2-40B4-BE49-F238E27FC236}">
                <a16:creationId xmlns:a16="http://schemas.microsoft.com/office/drawing/2014/main" id="{BA6442C9-8728-4F38-BBE9-4647D79E9300}"/>
              </a:ext>
            </a:extLst>
          </p:cNvPr>
          <p:cNvSpPr/>
          <p:nvPr/>
        </p:nvSpPr>
        <p:spPr>
          <a:xfrm>
            <a:off x="1909953" y="2746903"/>
            <a:ext cx="684482"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5" name="文字方塊 54">
            <a:extLst>
              <a:ext uri="{FF2B5EF4-FFF2-40B4-BE49-F238E27FC236}">
                <a16:creationId xmlns:a16="http://schemas.microsoft.com/office/drawing/2014/main" id="{B6BF5107-C096-48A0-968B-0B58B907FD6F}"/>
              </a:ext>
            </a:extLst>
          </p:cNvPr>
          <p:cNvSpPr txBox="1"/>
          <p:nvPr/>
        </p:nvSpPr>
        <p:spPr>
          <a:xfrm>
            <a:off x="1932360" y="2753537"/>
            <a:ext cx="626267" cy="230832"/>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en-US" altLang="zh-TW" sz="900">
                <a:latin typeface="ＭＳ Ｐゴシック" panose="020B0600070205080204" pitchFamily="50" charset="-128"/>
                <a:ea typeface="ＭＳ Ｐゴシック" panose="020B0600070205080204" pitchFamily="50" charset="-128"/>
                <a:cs typeface="+mn-ea"/>
                <a:sym typeface="+mn-lt"/>
              </a:rPr>
              <a:t>Taipei</a:t>
            </a:r>
            <a:endParaRPr lang="zh-TW" altLang="en-US" sz="900">
              <a:latin typeface="ＭＳ Ｐゴシック" panose="020B0600070205080204" pitchFamily="50" charset="-128"/>
              <a:ea typeface="ＭＳ Ｐゴシック" panose="020B0600070205080204" pitchFamily="50" charset="-128"/>
              <a:cs typeface="+mn-ea"/>
              <a:sym typeface="+mn-lt"/>
            </a:endParaRPr>
          </a:p>
        </p:txBody>
      </p:sp>
      <p:sp>
        <p:nvSpPr>
          <p:cNvPr id="13" name="矩形: 圓角 55">
            <a:extLst>
              <a:ext uri="{FF2B5EF4-FFF2-40B4-BE49-F238E27FC236}">
                <a16:creationId xmlns:a16="http://schemas.microsoft.com/office/drawing/2014/main" id="{DD3411B3-FA46-4779-B274-8B4DF1B78A54}"/>
              </a:ext>
            </a:extLst>
          </p:cNvPr>
          <p:cNvSpPr/>
          <p:nvPr/>
        </p:nvSpPr>
        <p:spPr>
          <a:xfrm>
            <a:off x="3304210" y="1457057"/>
            <a:ext cx="2420831" cy="528175"/>
          </a:xfrm>
          <a:prstGeom prst="roundRect">
            <a:avLst>
              <a:gd name="adj" fmla="val 6082"/>
            </a:avLst>
          </a:prstGeom>
          <a:gradFill flip="none" rotWithShape="1">
            <a:gsLst>
              <a:gs pos="100000">
                <a:srgbClr val="00489E"/>
              </a:gs>
              <a:gs pos="0">
                <a:srgbClr val="008EC0"/>
              </a:gs>
            </a:gsLst>
            <a:lin ang="0" scaled="0"/>
            <a:tileRect/>
          </a:gra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43" name="文字方塊 42">
            <a:extLst>
              <a:ext uri="{FF2B5EF4-FFF2-40B4-BE49-F238E27FC236}">
                <a16:creationId xmlns:a16="http://schemas.microsoft.com/office/drawing/2014/main" id="{C32694A7-8170-4EAB-9ED3-F9FE76B893F7}"/>
              </a:ext>
            </a:extLst>
          </p:cNvPr>
          <p:cNvSpPr txBox="1"/>
          <p:nvPr/>
        </p:nvSpPr>
        <p:spPr>
          <a:xfrm>
            <a:off x="3557576" y="1444414"/>
            <a:ext cx="1870293" cy="553998"/>
          </a:xfrm>
          <a:prstGeom prst="rect">
            <a:avLst/>
          </a:prstGeom>
          <a:noFill/>
        </p:spPr>
        <p:txBody>
          <a:bodyPr wrap="square" rtlCol="0" anchor="t">
            <a:spAutoFit/>
          </a:bodyPr>
          <a:lstStyle/>
          <a:p>
            <a:pPr algn="ct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リモート</a:t>
            </a:r>
            <a:r>
              <a:rPr lang="en-US" altLang="ja-JP"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NAS</a:t>
            </a:r>
            <a:r>
              <a:rPr lang="ja-JP" altLang="en-US" sz="1500" b="1" dirty="0">
                <a:solidFill>
                  <a:schemeClr val="bg1"/>
                </a:solidFill>
                <a:latin typeface="ＭＳ Ｐゴシック" panose="020B0600070205080204" pitchFamily="50" charset="-128"/>
                <a:ea typeface="ＭＳ Ｐゴシック" panose="020B0600070205080204" pitchFamily="50" charset="-128"/>
                <a:cs typeface="+mn-ea"/>
                <a:sym typeface="+mn-lt"/>
              </a:rPr>
              <a:t>から</a:t>
            </a:r>
            <a:r>
              <a:rPr lang="zh-TW" altLang="en-US" sz="1500" b="1" dirty="0">
                <a:solidFill>
                  <a:schemeClr val="bg1"/>
                </a:solidFill>
                <a:latin typeface="ＭＳ Ｐゴシック" panose="020B0600070205080204" pitchFamily="50" charset="-128"/>
                <a:ea typeface="ＭＳ Ｐゴシック" panose="020B0600070205080204" pitchFamily="50" charset="-128"/>
                <a:cs typeface="+mn-ea"/>
                <a:sym typeface="+mn-lt"/>
              </a:rPr>
              <a:t>
</a:t>
            </a:r>
            <a:r>
              <a:rPr lang="en-US" altLang="zh-TW" sz="1500" b="1" dirty="0">
                <a:solidFill>
                  <a:schemeClr val="bg1"/>
                </a:solidFill>
                <a:latin typeface="ＭＳ Ｐゴシック" panose="020B0600070205080204" pitchFamily="50" charset="-128"/>
                <a:ea typeface="ＭＳ Ｐゴシック" panose="020B0600070205080204" pitchFamily="50" charset="-128"/>
                <a:cs typeface="+mn-ea"/>
                <a:sym typeface="+mn-lt"/>
              </a:rPr>
              <a:t>( via</a:t>
            </a:r>
            <a:r>
              <a:rPr lang="zh-TW" altLang="en-US" sz="1500" b="1" dirty="0">
                <a:solidFill>
                  <a:schemeClr val="bg1"/>
                </a:solidFill>
                <a:latin typeface="ＭＳ Ｐゴシック" panose="020B0600070205080204" pitchFamily="50" charset="-128"/>
                <a:ea typeface="ＭＳ Ｐゴシック" panose="020B0600070205080204" pitchFamily="50" charset="-128"/>
                <a:cs typeface="+mn-ea"/>
                <a:sym typeface="+mn-lt"/>
              </a:rPr>
              <a:t> </a:t>
            </a:r>
            <a:r>
              <a:rPr lang="en-US" altLang="zh-TW" sz="1500" b="1" dirty="0">
                <a:solidFill>
                  <a:schemeClr val="bg1"/>
                </a:solidFill>
                <a:latin typeface="ＭＳ Ｐゴシック" panose="020B0600070205080204" pitchFamily="50" charset="-128"/>
                <a:ea typeface="ＭＳ Ｐゴシック" panose="020B0600070205080204" pitchFamily="50" charset="-128"/>
                <a:cs typeface="+mn-ea"/>
                <a:sym typeface="+mn-lt"/>
              </a:rPr>
              <a:t>File Station )</a:t>
            </a:r>
            <a:endParaRPr lang="en-US" altLang="zh-TW" sz="1200"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4" name="矩形: 圓角 55">
            <a:extLst>
              <a:ext uri="{FF2B5EF4-FFF2-40B4-BE49-F238E27FC236}">
                <a16:creationId xmlns:a16="http://schemas.microsoft.com/office/drawing/2014/main" id="{4621B3C0-DE66-4992-956B-F167B700119C}"/>
              </a:ext>
            </a:extLst>
          </p:cNvPr>
          <p:cNvSpPr/>
          <p:nvPr/>
        </p:nvSpPr>
        <p:spPr>
          <a:xfrm>
            <a:off x="5831838" y="1457965"/>
            <a:ext cx="2615866" cy="528175"/>
          </a:xfrm>
          <a:prstGeom prst="roundRect">
            <a:avLst>
              <a:gd name="adj" fmla="val 6082"/>
            </a:avLst>
          </a:prstGeom>
          <a:gradFill flip="none" rotWithShape="1">
            <a:gsLst>
              <a:gs pos="100000">
                <a:srgbClr val="00489E"/>
              </a:gs>
              <a:gs pos="0">
                <a:srgbClr val="008EC0"/>
              </a:gs>
            </a:gsLst>
            <a:lin ang="0" scaled="0"/>
            <a:tileRect/>
          </a:gra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44" name="文字方塊 43">
            <a:extLst>
              <a:ext uri="{FF2B5EF4-FFF2-40B4-BE49-F238E27FC236}">
                <a16:creationId xmlns:a16="http://schemas.microsoft.com/office/drawing/2014/main" id="{E4D37D65-8ABD-474E-B3A1-958482530881}"/>
              </a:ext>
            </a:extLst>
          </p:cNvPr>
          <p:cNvSpPr txBox="1"/>
          <p:nvPr/>
        </p:nvSpPr>
        <p:spPr>
          <a:xfrm>
            <a:off x="5819884" y="1467498"/>
            <a:ext cx="2529610" cy="461665"/>
          </a:xfrm>
          <a:prstGeom prst="rect">
            <a:avLst/>
          </a:prstGeom>
          <a:noFill/>
        </p:spPr>
        <p:txBody>
          <a:bodyPr wrap="square" rtlCol="0" anchor="t">
            <a:spAutoFit/>
          </a:bodyPr>
          <a:lstStyle/>
          <a:p>
            <a:pPr algn="ct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持ち運</a:t>
            </a:r>
            <a:r>
              <a:rPr lang="ja-JP" altLang="en-US" sz="1200" b="1" dirty="0">
                <a:solidFill>
                  <a:schemeClr val="bg1"/>
                </a:solidFill>
                <a:latin typeface="ＭＳ Ｐゴシック" panose="020B0600070205080204" pitchFamily="50" charset="-128"/>
                <a:ea typeface="ＭＳ Ｐゴシック" panose="020B0600070205080204" pitchFamily="50" charset="-128"/>
                <a:cs typeface="+mn-ea"/>
                <a:sym typeface="+mn-lt"/>
              </a:rPr>
              <a:t>ん</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で使用</a:t>
            </a:r>
            <a:endParaRPr lang="en-US" altLang="ja-JP" sz="1200" b="1" dirty="0" smtClean="0">
              <a:solidFill>
                <a:schemeClr val="bg1"/>
              </a:solidFill>
              <a:latin typeface="ＭＳ Ｐゴシック" panose="020B0600070205080204" pitchFamily="50" charset="-128"/>
              <a:ea typeface="ＭＳ Ｐゴシック" panose="020B0600070205080204" pitchFamily="50" charset="-128"/>
              <a:cs typeface="+mn-ea"/>
              <a:sym typeface="+mn-lt"/>
            </a:endParaRPr>
          </a:p>
          <a:p>
            <a:pPr algn="ct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a:t>
            </a:r>
            <a:r>
              <a:rPr lang="en-US" altLang="ja-JP" sz="1200" b="1" dirty="0" err="1">
                <a:solidFill>
                  <a:schemeClr val="bg1"/>
                </a:solidFill>
                <a:latin typeface="ＭＳ Ｐゴシック" panose="020B0600070205080204" pitchFamily="50" charset="-128"/>
                <a:ea typeface="ＭＳ Ｐゴシック" panose="020B0600070205080204" pitchFamily="50" charset="-128"/>
                <a:cs typeface="+mn-ea"/>
                <a:sym typeface="+mn-lt"/>
              </a:rPr>
              <a:t>QuDedup</a:t>
            </a:r>
            <a:r>
              <a:rPr lang="ja-JP" altLang="en-US" sz="1200" b="1" dirty="0">
                <a:solidFill>
                  <a:schemeClr val="bg1"/>
                </a:solidFill>
                <a:latin typeface="ＭＳ Ｐゴシック" panose="020B0600070205080204" pitchFamily="50" charset="-128"/>
                <a:ea typeface="ＭＳ Ｐゴシック" panose="020B0600070205080204" pitchFamily="50" charset="-128"/>
                <a:cs typeface="+mn-ea"/>
                <a:sym typeface="+mn-lt"/>
              </a:rPr>
              <a:t>抽出ツール）</a:t>
            </a:r>
          </a:p>
        </p:txBody>
      </p:sp>
      <p:grpSp>
        <p:nvGrpSpPr>
          <p:cNvPr id="158" name="Shape 829">
            <a:extLst>
              <a:ext uri="{FF2B5EF4-FFF2-40B4-BE49-F238E27FC236}">
                <a16:creationId xmlns:a16="http://schemas.microsoft.com/office/drawing/2014/main" id="{6AB969CD-6079-4ABD-AC43-1EB6B9539820}"/>
              </a:ext>
            </a:extLst>
          </p:cNvPr>
          <p:cNvGrpSpPr/>
          <p:nvPr/>
        </p:nvGrpSpPr>
        <p:grpSpPr>
          <a:xfrm>
            <a:off x="5565531" y="1177346"/>
            <a:ext cx="1002142" cy="490421"/>
            <a:chOff x="251519" y="2499741"/>
            <a:chExt cx="1944025" cy="951357"/>
          </a:xfrm>
          <a:effectLst>
            <a:outerShdw blurRad="215900" dist="38100" dir="2700000" algn="tl" rotWithShape="0">
              <a:prstClr val="black">
                <a:alpha val="40000"/>
              </a:prstClr>
            </a:outerShdw>
          </a:effectLst>
        </p:grpSpPr>
        <p:pic>
          <p:nvPicPr>
            <p:cNvPr id="159" name="Shape 830">
              <a:extLst>
                <a:ext uri="{FF2B5EF4-FFF2-40B4-BE49-F238E27FC236}">
                  <a16:creationId xmlns:a16="http://schemas.microsoft.com/office/drawing/2014/main" id="{8EA26885-E25E-42EF-9CAF-2BFFED5E233C}"/>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60" name="Shape 831">
              <a:extLst>
                <a:ext uri="{FF2B5EF4-FFF2-40B4-BE49-F238E27FC236}">
                  <a16:creationId xmlns:a16="http://schemas.microsoft.com/office/drawing/2014/main" id="{2AC81ACD-79F2-4062-BE2F-A635BBF71D6A}"/>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61" name="Shape 832">
              <a:extLst>
                <a:ext uri="{FF2B5EF4-FFF2-40B4-BE49-F238E27FC236}">
                  <a16:creationId xmlns:a16="http://schemas.microsoft.com/office/drawing/2014/main" id="{1FCF45CB-6613-411E-A89D-C225B9CA22C3}"/>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62" name="Shape 833">
              <a:extLst>
                <a:ext uri="{FF2B5EF4-FFF2-40B4-BE49-F238E27FC236}">
                  <a16:creationId xmlns:a16="http://schemas.microsoft.com/office/drawing/2014/main" id="{22FBD41A-A86C-4AE3-8A13-3BF18A1683EB}"/>
                </a:ext>
              </a:extLst>
            </p:cNvPr>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63" name="Shape 834">
              <a:extLst>
                <a:ext uri="{FF2B5EF4-FFF2-40B4-BE49-F238E27FC236}">
                  <a16:creationId xmlns:a16="http://schemas.microsoft.com/office/drawing/2014/main" id="{6E2B8E3F-DE88-44DA-AF83-FCFFCF457C5C}"/>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64" name="Shape 835">
              <a:extLst>
                <a:ext uri="{FF2B5EF4-FFF2-40B4-BE49-F238E27FC236}">
                  <a16:creationId xmlns:a16="http://schemas.microsoft.com/office/drawing/2014/main" id="{D5985948-55FA-4A34-902A-C546D25827BF}"/>
                </a:ext>
              </a:extLst>
            </p:cNvPr>
            <p:cNvPicPr preferRelativeResize="0"/>
            <p:nvPr/>
          </p:nvPicPr>
          <p:blipFill rotWithShape="1">
            <a:blip r:embed="rId24" cstate="print">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65" name="Shape 836">
              <a:extLst>
                <a:ext uri="{FF2B5EF4-FFF2-40B4-BE49-F238E27FC236}">
                  <a16:creationId xmlns:a16="http://schemas.microsoft.com/office/drawing/2014/main" id="{6B48AA31-6937-4653-BF20-1C752934656C}"/>
                </a:ext>
              </a:extLst>
            </p:cNvPr>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sp>
        <p:nvSpPr>
          <p:cNvPr id="5" name="矩形: 圓角 55">
            <a:extLst>
              <a:ext uri="{FF2B5EF4-FFF2-40B4-BE49-F238E27FC236}">
                <a16:creationId xmlns:a16="http://schemas.microsoft.com/office/drawing/2014/main" id="{A1B9CD64-D118-4512-AFED-A9A7B25DD138}"/>
              </a:ext>
            </a:extLst>
          </p:cNvPr>
          <p:cNvSpPr/>
          <p:nvPr/>
        </p:nvSpPr>
        <p:spPr>
          <a:xfrm>
            <a:off x="756696" y="1450178"/>
            <a:ext cx="2420831" cy="528175"/>
          </a:xfrm>
          <a:prstGeom prst="roundRect">
            <a:avLst>
              <a:gd name="adj" fmla="val 6082"/>
            </a:avLst>
          </a:prstGeom>
          <a:gradFill flip="none" rotWithShape="1">
            <a:gsLst>
              <a:gs pos="100000">
                <a:srgbClr val="00489E"/>
              </a:gs>
              <a:gs pos="0">
                <a:srgbClr val="008EC0"/>
              </a:gs>
            </a:gsLst>
            <a:lin ang="0" scaled="0"/>
            <a:tileRect/>
          </a:gra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1" name="文字方塊 50">
            <a:extLst>
              <a:ext uri="{FF2B5EF4-FFF2-40B4-BE49-F238E27FC236}">
                <a16:creationId xmlns:a16="http://schemas.microsoft.com/office/drawing/2014/main" id="{58766382-DA36-4A47-A838-D3FFEA6579E5}"/>
              </a:ext>
            </a:extLst>
          </p:cNvPr>
          <p:cNvSpPr txBox="1"/>
          <p:nvPr/>
        </p:nvSpPr>
        <p:spPr>
          <a:xfrm>
            <a:off x="1029576" y="1443311"/>
            <a:ext cx="1901245" cy="553998"/>
          </a:xfrm>
          <a:prstGeom prst="rect">
            <a:avLst/>
          </a:prstGeom>
          <a:noFill/>
        </p:spPr>
        <p:txBody>
          <a:bodyPr wrap="square" rtlCol="0" anchor="t">
            <a:spAutoFit/>
          </a:bodyPr>
          <a:lstStyle/>
          <a:p>
            <a:pPr algn="ct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ローカル</a:t>
            </a:r>
            <a:r>
              <a:rPr lang="en-US" altLang="ja-JP"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NAS</a:t>
            </a: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から</a:t>
            </a:r>
            <a:r>
              <a:rPr lang="en-US" altLang="zh-TW"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(via</a:t>
            </a:r>
            <a:r>
              <a:rPr lang="zh-TW" altLang="en-US" sz="1500"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 </a:t>
            </a:r>
            <a:r>
              <a:rPr lang="en-US" altLang="zh-TW" sz="1500" b="1" dirty="0">
                <a:solidFill>
                  <a:schemeClr val="bg1"/>
                </a:solidFill>
                <a:latin typeface="ＭＳ Ｐゴシック" panose="020B0600070205080204" pitchFamily="50" charset="-128"/>
                <a:ea typeface="ＭＳ Ｐゴシック" panose="020B0600070205080204" pitchFamily="50" charset="-128"/>
                <a:cs typeface="+mn-ea"/>
                <a:sym typeface="+mn-lt"/>
              </a:rPr>
              <a:t>HBS 3)</a:t>
            </a:r>
            <a:endParaRPr lang="en-US" altLang="zh-TW" sz="1125"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49" name="圖片 8" descr="一張含有 向量圖形 的圖片&#10;&#10;描述是以非常高的可信度產生">
            <a:extLst>
              <a:ext uri="{FF2B5EF4-FFF2-40B4-BE49-F238E27FC236}">
                <a16:creationId xmlns:a16="http://schemas.microsoft.com/office/drawing/2014/main" id="{8C593C05-A39E-489A-A241-EAAB6ACDA9E7}"/>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93586" y="1200334"/>
            <a:ext cx="608606" cy="604826"/>
          </a:xfrm>
          <a:prstGeom prst="rect">
            <a:avLst/>
          </a:prstGeom>
          <a:effectLst>
            <a:outerShdw blurRad="63500" sx="102000" sy="102000" algn="ctr" rotWithShape="0">
              <a:prstClr val="black">
                <a:alpha val="40000"/>
              </a:prstClr>
            </a:outerShdw>
          </a:effectLst>
        </p:spPr>
      </p:pic>
      <p:sp>
        <p:nvSpPr>
          <p:cNvPr id="170" name="文字方塊 169">
            <a:extLst>
              <a:ext uri="{FF2B5EF4-FFF2-40B4-BE49-F238E27FC236}">
                <a16:creationId xmlns:a16="http://schemas.microsoft.com/office/drawing/2014/main" id="{71978918-B9AC-004B-AFE8-11E6E7C78276}"/>
              </a:ext>
            </a:extLst>
          </p:cNvPr>
          <p:cNvSpPr txBox="1"/>
          <p:nvPr/>
        </p:nvSpPr>
        <p:spPr>
          <a:xfrm>
            <a:off x="1055568" y="4573818"/>
            <a:ext cx="1891634" cy="2077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latin typeface="ＭＳ Ｐゴシック" panose="020B0600070205080204" pitchFamily="50" charset="-128"/>
                <a:ea typeface="ＭＳ Ｐゴシック" panose="020B0600070205080204" pitchFamily="50" charset="-128"/>
                <a:cs typeface="+mn-ea"/>
                <a:sym typeface="+mn-lt"/>
              </a:rPr>
              <a:t>File Station with</a:t>
            </a:r>
            <a:r>
              <a:rPr lang="zh-TW" altLang="en-US" sz="900" b="1">
                <a:latin typeface="ＭＳ Ｐゴシック" panose="020B0600070205080204" pitchFamily="50" charset="-128"/>
                <a:ea typeface="ＭＳ Ｐゴシック" panose="020B0600070205080204" pitchFamily="50" charset="-128"/>
                <a:cs typeface="+mn-ea"/>
                <a:sym typeface="+mn-lt"/>
              </a:rPr>
              <a:t> </a:t>
            </a:r>
            <a:r>
              <a:rPr lang="en-US" altLang="zh-TW" sz="900" b="1" err="1">
                <a:latin typeface="ＭＳ Ｐゴシック" panose="020B0600070205080204" pitchFamily="50" charset="-128"/>
                <a:ea typeface="ＭＳ Ｐゴシック" panose="020B0600070205080204" pitchFamily="50" charset="-128"/>
                <a:cs typeface="+mn-ea"/>
                <a:sym typeface="+mn-lt"/>
              </a:rPr>
              <a:t>QuDedup</a:t>
            </a:r>
            <a:r>
              <a:rPr lang="en-US" altLang="zh-TW" sz="900" b="1">
                <a:latin typeface="ＭＳ Ｐゴシック" panose="020B0600070205080204" pitchFamily="50" charset="-128"/>
                <a:ea typeface="ＭＳ Ｐゴシック" panose="020B0600070205080204" pitchFamily="50" charset="-128"/>
                <a:cs typeface="+mn-ea"/>
                <a:sym typeface="+mn-lt"/>
              </a:rPr>
              <a:t> </a:t>
            </a:r>
          </a:p>
        </p:txBody>
      </p:sp>
    </p:spTree>
    <p:extLst>
      <p:ext uri="{BB962C8B-B14F-4D97-AF65-F5344CB8AC3E}">
        <p14:creationId xmlns:p14="http://schemas.microsoft.com/office/powerpoint/2010/main" val="3255090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圓角 56">
            <a:extLst>
              <a:ext uri="{FF2B5EF4-FFF2-40B4-BE49-F238E27FC236}">
                <a16:creationId xmlns:a16="http://schemas.microsoft.com/office/drawing/2014/main" id="{907FB893-7C5C-4EFF-B8DE-D46D7A60A992}"/>
              </a:ext>
            </a:extLst>
          </p:cNvPr>
          <p:cNvSpPr/>
          <p:nvPr/>
        </p:nvSpPr>
        <p:spPr>
          <a:xfrm>
            <a:off x="-578431" y="1024797"/>
            <a:ext cx="8451710" cy="400056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aphicFrame>
        <p:nvGraphicFramePr>
          <p:cNvPr id="56" name="表格 3">
            <a:extLst>
              <a:ext uri="{FF2B5EF4-FFF2-40B4-BE49-F238E27FC236}">
                <a16:creationId xmlns:a16="http://schemas.microsoft.com/office/drawing/2014/main" id="{8E418970-296B-5944-90B6-8555E2E55FA4}"/>
              </a:ext>
            </a:extLst>
          </p:cNvPr>
          <p:cNvGraphicFramePr>
            <a:graphicFrameLocks noGrp="1"/>
          </p:cNvGraphicFramePr>
          <p:nvPr>
            <p:extLst>
              <p:ext uri="{D42A27DB-BD31-4B8C-83A1-F6EECF244321}">
                <p14:modId xmlns:p14="http://schemas.microsoft.com/office/powerpoint/2010/main" val="1229468461"/>
              </p:ext>
            </p:extLst>
          </p:nvPr>
        </p:nvGraphicFramePr>
        <p:xfrm>
          <a:off x="167487" y="1267179"/>
          <a:ext cx="7027450" cy="3276636"/>
        </p:xfrm>
        <a:graphic>
          <a:graphicData uri="http://schemas.openxmlformats.org/drawingml/2006/table">
            <a:tbl>
              <a:tblPr firstRow="1" bandRow="1">
                <a:tableStyleId>{5202B0CA-FC54-4496-8BCA-5EF66A818D29}</a:tableStyleId>
              </a:tblPr>
              <a:tblGrid>
                <a:gridCol w="1810281">
                  <a:extLst>
                    <a:ext uri="{9D8B030D-6E8A-4147-A177-3AD203B41FA5}">
                      <a16:colId xmlns:a16="http://schemas.microsoft.com/office/drawing/2014/main" val="1342336146"/>
                    </a:ext>
                  </a:extLst>
                </a:gridCol>
                <a:gridCol w="2473969">
                  <a:extLst>
                    <a:ext uri="{9D8B030D-6E8A-4147-A177-3AD203B41FA5}">
                      <a16:colId xmlns:a16="http://schemas.microsoft.com/office/drawing/2014/main" val="3829529322"/>
                    </a:ext>
                  </a:extLst>
                </a:gridCol>
                <a:gridCol w="2743200">
                  <a:extLst>
                    <a:ext uri="{9D8B030D-6E8A-4147-A177-3AD203B41FA5}">
                      <a16:colId xmlns:a16="http://schemas.microsoft.com/office/drawing/2014/main" val="3150085459"/>
                    </a:ext>
                  </a:extLst>
                </a:gridCol>
              </a:tblGrid>
              <a:tr h="439440">
                <a:tc>
                  <a:txBody>
                    <a:bodyPr/>
                    <a:lstStyle/>
                    <a:p>
                      <a:pPr marL="0" marR="0" lvl="0" indent="0" algn="ctr" defTabSz="914400" rtl="0">
                        <a:spcBef>
                          <a:spcPts val="0"/>
                        </a:spcBef>
                        <a:spcAft>
                          <a:spcPts val="0"/>
                        </a:spcAft>
                        <a:buNone/>
                      </a:pPr>
                      <a:endParaRPr lang="en-US" altLang="zh-TW" sz="1050" b="1" kern="1200">
                        <a:solidFill>
                          <a:schemeClr val="bg1"/>
                        </a:solidFill>
                        <a:effectLst/>
                        <a:latin typeface="ＭＳ Ｐゴシック" panose="020B0600070205080204" pitchFamily="50" charset="-128"/>
                        <a:ea typeface="ＭＳ Ｐゴシック" panose="020B0600070205080204" pitchFamily="50" charset="-128"/>
                        <a:cs typeface="+mn-ea"/>
                        <a:sym typeface="+mn-lt"/>
                      </a:endParaRPr>
                    </a:p>
                  </a:txBody>
                  <a:tcPr marL="91450" marR="91450" marT="45725" marB="45725" anchor="ctr">
                    <a:gradFill>
                      <a:gsLst>
                        <a:gs pos="100000">
                          <a:srgbClr val="00489E"/>
                        </a:gs>
                        <a:gs pos="0">
                          <a:srgbClr val="008EC0"/>
                        </a:gs>
                      </a:gsLst>
                      <a:lin ang="0" scaled="0"/>
                    </a:gradFill>
                  </a:tcPr>
                </a:tc>
                <a:tc>
                  <a:txBody>
                    <a:bodyPr/>
                    <a:lstStyle/>
                    <a:p>
                      <a:pPr lvl="0" algn="ctr">
                        <a:buNone/>
                      </a:pPr>
                      <a:r>
                        <a:rPr lang="ja-JP" altLang="en-US" sz="1200" noProof="0" dirty="0" smtClean="0">
                          <a:solidFill>
                            <a:schemeClr val="bg1"/>
                          </a:solidFill>
                          <a:latin typeface="ＭＳ Ｐゴシック" panose="020B0600070205080204" pitchFamily="50" charset="-128"/>
                          <a:ea typeface="ＭＳ Ｐゴシック" panose="020B0600070205080204" pitchFamily="50" charset="-128"/>
                          <a:cs typeface="+mn-ea"/>
                          <a:sym typeface="+mn-lt"/>
                        </a:rPr>
                        <a:t>ネットワークドライブマウント</a:t>
                      </a:r>
                      <a:endParaRPr lang="zh-TW" altLang="en-US" sz="1200" dirty="0">
                        <a:solidFill>
                          <a:schemeClr val="bg1"/>
                        </a:solidFill>
                        <a:latin typeface="ＭＳ Ｐゴシック" panose="020B0600070205080204" pitchFamily="50" charset="-128"/>
                        <a:ea typeface="ＭＳ Ｐゴシック" panose="020B0600070205080204" pitchFamily="50" charset="-128"/>
                        <a:cs typeface="+mn-ea"/>
                        <a:sym typeface="+mn-lt"/>
                      </a:endParaRPr>
                    </a:p>
                  </a:txBody>
                  <a:tcPr marL="64172" marR="64172" marT="34290" marB="34290" anchor="ctr">
                    <a:gradFill>
                      <a:gsLst>
                        <a:gs pos="100000">
                          <a:srgbClr val="00489E"/>
                        </a:gs>
                        <a:gs pos="0">
                          <a:srgbClr val="008EC0"/>
                        </a:gs>
                      </a:gsLst>
                      <a:lin ang="0" scaled="0"/>
                    </a:gradFill>
                  </a:tcPr>
                </a:tc>
                <a:tc>
                  <a:txBody>
                    <a:bodyPr/>
                    <a:lstStyle/>
                    <a:p>
                      <a:pPr lvl="0" algn="ctr">
                        <a:buNone/>
                      </a:pPr>
                      <a:r>
                        <a:rPr lang="ja-JP" altLang="en-US" sz="1200" noProof="0" dirty="0" smtClean="0">
                          <a:solidFill>
                            <a:schemeClr val="bg1"/>
                          </a:solidFill>
                          <a:latin typeface="ＭＳ Ｐゴシック" panose="020B0600070205080204" pitchFamily="50" charset="-128"/>
                          <a:ea typeface="ＭＳ Ｐゴシック" panose="020B0600070205080204" pitchFamily="50" charset="-128"/>
                          <a:cs typeface="+mn-ea"/>
                          <a:sym typeface="+mn-lt"/>
                        </a:rPr>
                        <a:t>ファイルクラウドゲートウェイ</a:t>
                      </a:r>
                      <a:endParaRPr lang="zh-TW" altLang="en-US" sz="1200" dirty="0">
                        <a:solidFill>
                          <a:schemeClr val="bg1"/>
                        </a:solidFill>
                        <a:latin typeface="ＭＳ Ｐゴシック" panose="020B0600070205080204" pitchFamily="50" charset="-128"/>
                        <a:ea typeface="ＭＳ Ｐゴシック" panose="020B0600070205080204" pitchFamily="50" charset="-128"/>
                        <a:cs typeface="+mn-ea"/>
                        <a:sym typeface="+mn-lt"/>
                      </a:endParaRPr>
                    </a:p>
                  </a:txBody>
                  <a:tcPr marL="66846" marR="66846" marT="142875" marB="142875" anchor="ctr">
                    <a:gradFill>
                      <a:gsLst>
                        <a:gs pos="100000">
                          <a:srgbClr val="00489E"/>
                        </a:gs>
                        <a:gs pos="0">
                          <a:srgbClr val="008EC0"/>
                        </a:gs>
                      </a:gsLst>
                      <a:lin ang="0" scaled="0"/>
                    </a:gradFill>
                  </a:tcPr>
                </a:tc>
                <a:extLst>
                  <a:ext uri="{0D108BD9-81ED-4DB2-BD59-A6C34878D82A}">
                    <a16:rowId xmlns:a16="http://schemas.microsoft.com/office/drawing/2014/main" val="2364017304"/>
                  </a:ext>
                </a:extLst>
              </a:tr>
              <a:tr h="494886">
                <a:tc>
                  <a:txBody>
                    <a:bodyPr/>
                    <a:lstStyle/>
                    <a:p>
                      <a:pPr algn="ctr" fontAlgn="ctr"/>
                      <a:r>
                        <a:rPr lang="ja-JP" altLang="en-US" sz="110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セットアップ方法</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tc>
                  <a:txBody>
                    <a:bodyPr/>
                    <a:lstStyle/>
                    <a:p>
                      <a:pPr lvl="0" algn="ctr">
                        <a:buNone/>
                      </a:pPr>
                      <a:r>
                        <a:rPr lang="ja-JP" altLang="en-US"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クラウドドライブ、ファイルサーバーをマウント</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tc>
                  <a:txBody>
                    <a:bodyPr/>
                    <a:lstStyle/>
                    <a:p>
                      <a:pPr lvl="0" algn="ctr">
                        <a:buNone/>
                      </a:pPr>
                      <a:r>
                        <a:rPr lang="en-US" altLang="zh-TW"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a:t>
                      </a:r>
                      <a:r>
                        <a:rPr lang="ja-JP" altLang="en-US"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ファイルクラウドゲートウェイ</a:t>
                      </a:r>
                      <a:r>
                        <a:rPr lang="en-US" altLang="zh-TW"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a:t>
                      </a:r>
                      <a:r>
                        <a:rPr lang="ja-JP" altLang="en-US"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を選択し、モードとキャッシュスペースを設定</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extLst>
                  <a:ext uri="{0D108BD9-81ED-4DB2-BD59-A6C34878D82A}">
                    <a16:rowId xmlns:a16="http://schemas.microsoft.com/office/drawing/2014/main" val="4105057157"/>
                  </a:ext>
                </a:extLst>
              </a:tr>
              <a:tr h="494886">
                <a:tc>
                  <a:txBody>
                    <a:bodyPr/>
                    <a:lstStyle/>
                    <a:p>
                      <a:pPr algn="ctr" fontAlgn="ctr"/>
                      <a:r>
                        <a:rPr lang="ja-JP" altLang="en-US" sz="110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接続数</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tc>
                  <a:txBody>
                    <a:bodyPr/>
                    <a:lstStyle/>
                    <a:p>
                      <a:pPr algn="ctr" fontAlgn="ct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制限無し</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tc>
                  <a:txBody>
                    <a:bodyPr/>
                    <a:lstStyle/>
                    <a:p>
                      <a:pPr lvl="0" algn="ctr">
                        <a:buNone/>
                      </a:pPr>
                      <a:r>
                        <a:rPr lang="en-US" altLang="zh-TW"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2</a:t>
                      </a:r>
                      <a:r>
                        <a:rPr lang="ja-JP" altLang="en-US"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つのフリーライセンス</a:t>
                      </a:r>
                      <a:endParaRPr lang="en-US" altLang="ja-JP"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endParaRPr>
                    </a:p>
                    <a:p>
                      <a:pPr lvl="0" algn="ctr">
                        <a:buNone/>
                      </a:pPr>
                      <a:r>
                        <a:rPr lang="ja-JP" altLang="en-US"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ライセンスを追加購入可能</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extLst>
                  <a:ext uri="{0D108BD9-81ED-4DB2-BD59-A6C34878D82A}">
                    <a16:rowId xmlns:a16="http://schemas.microsoft.com/office/drawing/2014/main" val="1886247581"/>
                  </a:ext>
                </a:extLst>
              </a:tr>
              <a:tr h="323398">
                <a:tc>
                  <a:txBody>
                    <a:bodyPr/>
                    <a:lstStyle/>
                    <a:p>
                      <a:pPr algn="ctr" fontAlgn="ctr"/>
                      <a:r>
                        <a:rPr lang="ja-JP" altLang="en-US" sz="11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アクセスパフォーマンス</a:t>
                      </a:r>
                      <a:endParaRPr lang="zh-TW" sz="11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tc>
                  <a:txBody>
                    <a:bodyPr/>
                    <a:lstStyle/>
                    <a:p>
                      <a:pPr marL="0" lvl="0" algn="ctr" defTabSz="914400" rtl="0" eaLnBrk="1" latinLnBrk="0" hangingPunct="1">
                        <a:buNone/>
                      </a:pPr>
                      <a:r>
                        <a:rPr lang="ja-JP" altLang="en-US"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ネットワーク速度に依存</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tc>
                  <a:txBody>
                    <a:bodyPr/>
                    <a:lstStyle/>
                    <a:p>
                      <a:pPr lvl="0" algn="ctr">
                        <a:buNone/>
                      </a:pP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高速</a:t>
                      </a:r>
                      <a:r>
                        <a:rPr lang="en-US" altLang="ja-JP"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キャッシュ動作となるため</a:t>
                      </a:r>
                      <a:r>
                        <a:rPr lang="en-US" altLang="ja-JP"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extLst>
                  <a:ext uri="{0D108BD9-81ED-4DB2-BD59-A6C34878D82A}">
                    <a16:rowId xmlns:a16="http://schemas.microsoft.com/office/drawing/2014/main" val="1438036707"/>
                  </a:ext>
                </a:extLst>
              </a:tr>
              <a:tr h="323398">
                <a:tc>
                  <a:txBody>
                    <a:bodyPr/>
                    <a:lstStyle/>
                    <a:p>
                      <a:pPr algn="ctr" fontAlgn="ctr"/>
                      <a:r>
                        <a:rPr lang="af-ZA" altLang="zh-TW" sz="110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File Station</a:t>
                      </a:r>
                      <a:r>
                        <a:rPr lang="ja-JP" altLang="en-US" sz="110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からのアクセス</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tc>
                  <a:txBody>
                    <a:bodyPr/>
                    <a:lstStyle/>
                    <a:p>
                      <a:pPr algn="ctr" fontAlgn="ctr"/>
                      <a:r>
                        <a:rPr lang="ja-JP" altLang="en-US" sz="1100" b="0"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サポート</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tc>
                  <a:txBody>
                    <a:bodyPr/>
                    <a:lstStyle/>
                    <a:p>
                      <a:pPr algn="ctr" fontAlgn="ctr"/>
                      <a:r>
                        <a:rPr lang="ja-JP" altLang="en-US" sz="1100" b="0"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サポート</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extLst>
                  <a:ext uri="{0D108BD9-81ED-4DB2-BD59-A6C34878D82A}">
                    <a16:rowId xmlns:a16="http://schemas.microsoft.com/office/drawing/2014/main" val="57742144"/>
                  </a:ext>
                </a:extLst>
              </a:tr>
              <a:tr h="494886">
                <a:tc>
                  <a:txBody>
                    <a:bodyPr/>
                    <a:lstStyle/>
                    <a:p>
                      <a:pPr algn="ctr" fontAlgn="ctr"/>
                      <a:r>
                        <a:rPr lang="af-ZA" altLang="zh-TW" sz="105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SMB/NFS/AFP</a:t>
                      </a:r>
                      <a:r>
                        <a:rPr lang="ja-JP" altLang="en-US" sz="105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でのアクセス</a:t>
                      </a:r>
                      <a:endParaRPr lang="zh-TW" sz="105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tc>
                  <a:txBody>
                    <a:bodyPr/>
                    <a:lstStyle/>
                    <a:p>
                      <a:pPr algn="ctr" fontAlgn="ctr"/>
                      <a:r>
                        <a:rPr lang="ja-JP" altLang="en-US" sz="1100" b="0"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非サポート</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tc>
                  <a:txBody>
                    <a:bodyPr/>
                    <a:lstStyle/>
                    <a:p>
                      <a:pPr marL="0" algn="ctr" defTabSz="914400" rtl="0" eaLnBrk="1" fontAlgn="ctr" latinLnBrk="0" hangingPunct="1"/>
                      <a:r>
                        <a:rPr lang="ja-JP" altLang="en-US" sz="1100" b="0" kern="1200"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サポート</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extLst>
                  <a:ext uri="{0D108BD9-81ED-4DB2-BD59-A6C34878D82A}">
                    <a16:rowId xmlns:a16="http://schemas.microsoft.com/office/drawing/2014/main" val="3587223761"/>
                  </a:ext>
                </a:extLst>
              </a:tr>
              <a:tr h="323398">
                <a:tc>
                  <a:txBody>
                    <a:bodyPr/>
                    <a:lstStyle/>
                    <a:p>
                      <a:pPr algn="ctr" fontAlgn="ctr"/>
                      <a:r>
                        <a:rPr lang="ja-JP" altLang="en-US" sz="110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クラウドとの同期</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tc>
                  <a:txBody>
                    <a:bodyPr/>
                    <a:lstStyle/>
                    <a:p>
                      <a:pPr marL="0" lvl="0" algn="ctr" defTabSz="914400" rtl="0" eaLnBrk="1" latinLnBrk="0" hangingPunct="1">
                        <a:buNone/>
                      </a:pPr>
                      <a:r>
                        <a:rPr lang="ja-JP" altLang="en-US"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ブラウズ中は同期のみ</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tc>
                  <a:txBody>
                    <a:bodyPr/>
                    <a:lstStyle/>
                    <a:p>
                      <a:pPr marL="0" lvl="0" algn="ctr">
                        <a:buNone/>
                      </a:pPr>
                      <a:r>
                        <a:rPr lang="ja-JP" altLang="en-US" sz="1100" noProof="0" dirty="0" smtClean="0">
                          <a:solidFill>
                            <a:schemeClr val="tx1"/>
                          </a:solidFill>
                          <a:latin typeface="ＭＳ Ｐゴシック" panose="020B0600070205080204" pitchFamily="50" charset="-128"/>
                          <a:ea typeface="ＭＳ Ｐゴシック" panose="020B0600070205080204" pitchFamily="50" charset="-128"/>
                          <a:cs typeface="+mn-ea"/>
                          <a:sym typeface="+mn-lt"/>
                        </a:rPr>
                        <a:t>高速アクセスのため定期的に同期</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F5F5F5"/>
                    </a:solidFill>
                  </a:tcPr>
                </a:tc>
                <a:extLst>
                  <a:ext uri="{0D108BD9-81ED-4DB2-BD59-A6C34878D82A}">
                    <a16:rowId xmlns:a16="http://schemas.microsoft.com/office/drawing/2014/main" val="3065402618"/>
                  </a:ext>
                </a:extLst>
              </a:tr>
              <a:tr h="323398">
                <a:tc>
                  <a:txBody>
                    <a:bodyPr/>
                    <a:lstStyle/>
                    <a:p>
                      <a:pPr algn="ctr" fontAlgn="ctr"/>
                      <a:r>
                        <a:rPr lang="en-US" altLang="zh-TW" sz="100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QTS</a:t>
                      </a:r>
                      <a:r>
                        <a:rPr lang="ja-JP" altLang="en-US" sz="1000" b="1"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アプリ統合</a:t>
                      </a:r>
                      <a:endParaRPr lang="zh-TW" altLang="en-US" sz="1000" b="1" dirty="0">
                        <a:solidFill>
                          <a:schemeClr val="tx1"/>
                        </a:solidFill>
                        <a:effectLst/>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tc>
                  <a:txBody>
                    <a:bodyPr/>
                    <a:lstStyle/>
                    <a:p>
                      <a:pPr lvl="0" algn="ctr">
                        <a:buNone/>
                      </a:pPr>
                      <a:r>
                        <a:rPr lang="ja-JP" altLang="en-US" sz="1100" b="0"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非サポート</a:t>
                      </a:r>
                      <a:endParaRPr 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tc>
                  <a:txBody>
                    <a:bodyPr/>
                    <a:lstStyle/>
                    <a:p>
                      <a:pPr marL="0" lvl="0" algn="l" rtl="0" eaLnBrk="1" fontAlgn="ctr" latinLnBrk="0" hangingPunct="1">
                        <a:buNone/>
                      </a:pPr>
                      <a:r>
                        <a:rPr lang="en-US" altLang="zh-TW" sz="1100" b="0" kern="1200" dirty="0">
                          <a:solidFill>
                            <a:schemeClr val="tx1"/>
                          </a:solidFill>
                          <a:effectLst/>
                          <a:latin typeface="ＭＳ Ｐゴシック" panose="020B0600070205080204" pitchFamily="50" charset="-128"/>
                          <a:ea typeface="ＭＳ Ｐゴシック" panose="020B0600070205080204" pitchFamily="50" charset="-128"/>
                          <a:cs typeface="+mn-ea"/>
                          <a:sym typeface="+mn-lt"/>
                        </a:rPr>
                        <a:t>   </a:t>
                      </a:r>
                      <a:r>
                        <a:rPr lang="zh-TW" altLang="en-US" sz="1100" b="0" kern="1200" dirty="0">
                          <a:solidFill>
                            <a:schemeClr val="tx1"/>
                          </a:solidFill>
                          <a:effectLst/>
                          <a:latin typeface="ＭＳ Ｐゴシック" panose="020B0600070205080204" pitchFamily="50" charset="-128"/>
                          <a:ea typeface="ＭＳ Ｐゴシック" panose="020B0600070205080204" pitchFamily="50" charset="-128"/>
                          <a:cs typeface="+mn-ea"/>
                          <a:sym typeface="+mn-lt"/>
                        </a:rPr>
                        <a:t>  </a:t>
                      </a:r>
                      <a:r>
                        <a:rPr lang="en-US" altLang="zh-TW" sz="1100" b="0" kern="1200" dirty="0">
                          <a:solidFill>
                            <a:schemeClr val="tx1"/>
                          </a:solidFill>
                          <a:effectLst/>
                          <a:latin typeface="ＭＳ Ｐゴシック" panose="020B0600070205080204" pitchFamily="50" charset="-128"/>
                          <a:ea typeface="ＭＳ Ｐゴシック" panose="020B0600070205080204" pitchFamily="50" charset="-128"/>
                          <a:cs typeface="+mn-ea"/>
                          <a:sym typeface="+mn-lt"/>
                        </a:rPr>
                        <a:t> </a:t>
                      </a:r>
                      <a:r>
                        <a:rPr lang="ja-JP" altLang="en-US" sz="1100" b="0" kern="1200" dirty="0" smtClean="0">
                          <a:solidFill>
                            <a:schemeClr val="tx1"/>
                          </a:solidFill>
                          <a:effectLst/>
                          <a:latin typeface="ＭＳ Ｐゴシック" panose="020B0600070205080204" pitchFamily="50" charset="-128"/>
                          <a:ea typeface="ＭＳ Ｐゴシック" panose="020B0600070205080204" pitchFamily="50" charset="-128"/>
                          <a:cs typeface="+mn-ea"/>
                          <a:sym typeface="+mn-lt"/>
                        </a:rPr>
                        <a:t>サポート</a:t>
                      </a:r>
                      <a:r>
                        <a:rPr lang="en-US" altLang="zh-TW" sz="1100" b="0" kern="1200" dirty="0">
                          <a:solidFill>
                            <a:schemeClr val="tx1"/>
                          </a:solidFill>
                          <a:effectLst/>
                          <a:latin typeface="ＭＳ Ｐゴシック" panose="020B0600070205080204" pitchFamily="50" charset="-128"/>
                          <a:ea typeface="ＭＳ Ｐゴシック" panose="020B0600070205080204" pitchFamily="50" charset="-128"/>
                          <a:cs typeface="+mn-ea"/>
                          <a:sym typeface="+mn-lt"/>
                        </a:rPr>
                        <a:t>                                 ...</a:t>
                      </a:r>
                      <a:endParaRPr lang="zh-TW" altLang="en-US" sz="1100" b="0" kern="1200" dirty="0">
                        <a:solidFill>
                          <a:schemeClr val="tx1"/>
                        </a:solidFill>
                        <a:effectLst/>
                        <a:latin typeface="ＭＳ Ｐゴシック" panose="020B0600070205080204" pitchFamily="50" charset="-128"/>
                        <a:ea typeface="ＭＳ Ｐゴシック" panose="020B0600070205080204" pitchFamily="50" charset="-128"/>
                        <a:cs typeface="+mn-ea"/>
                        <a:sym typeface="+mn-lt"/>
                      </a:endParaRPr>
                    </a:p>
                  </a:txBody>
                  <a:tcPr marL="66846" marR="66846" marT="81000" marB="81000" anchor="ctr">
                    <a:solidFill>
                      <a:srgbClr val="E4E4E4"/>
                    </a:solidFill>
                  </a:tcPr>
                </a:tc>
                <a:extLst>
                  <a:ext uri="{0D108BD9-81ED-4DB2-BD59-A6C34878D82A}">
                    <a16:rowId xmlns:a16="http://schemas.microsoft.com/office/drawing/2014/main" val="2726153205"/>
                  </a:ext>
                </a:extLst>
              </a:tr>
            </a:tbl>
          </a:graphicData>
        </a:graphic>
      </p:graphicFrame>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a:xfrm>
            <a:off x="523642" y="155907"/>
            <a:ext cx="7918543" cy="819785"/>
          </a:xfrm>
        </p:spPr>
        <p:txBody>
          <a:bodyPr>
            <a:noAutofit/>
          </a:bodyPr>
          <a:lstStyle/>
          <a:p>
            <a:pPr>
              <a:lnSpc>
                <a:spcPts val="3200"/>
              </a:lnSpc>
            </a:pPr>
            <a:r>
              <a:rPr lang="en-US" altLang="ja-JP" sz="2800" dirty="0">
                <a:latin typeface="ＭＳ Ｐゴシック" panose="020B0600070205080204" pitchFamily="50" charset="-128"/>
                <a:ea typeface="ＭＳ Ｐゴシック" panose="020B0600070205080204" pitchFamily="50" charset="-128"/>
                <a:cs typeface="+mn-ea"/>
                <a:sym typeface="+mn-lt"/>
              </a:rPr>
              <a:t>HybridMount</a:t>
            </a:r>
            <a:r>
              <a:rPr lang="ja-JP" altLang="en-US" sz="2800" dirty="0">
                <a:latin typeface="ＭＳ Ｐゴシック" panose="020B0600070205080204" pitchFamily="50" charset="-128"/>
                <a:ea typeface="ＭＳ Ｐゴシック" panose="020B0600070205080204" pitchFamily="50" charset="-128"/>
                <a:cs typeface="+mn-ea"/>
                <a:sym typeface="+mn-lt"/>
              </a:rPr>
              <a:t>は、ファイルベースのクラウドストレージゲートウェイに</a:t>
            </a:r>
            <a:r>
              <a:rPr lang="en-US" altLang="ja-JP" sz="2800" dirty="0">
                <a:latin typeface="ＭＳ Ｐゴシック" panose="020B0600070205080204" pitchFamily="50" charset="-128"/>
                <a:ea typeface="ＭＳ Ｐゴシック" panose="020B0600070205080204" pitchFamily="50" charset="-128"/>
                <a:cs typeface="+mn-ea"/>
                <a:sym typeface="+mn-lt"/>
              </a:rPr>
              <a:t>2</a:t>
            </a:r>
            <a:r>
              <a:rPr lang="ja-JP" altLang="en-US" sz="2800" dirty="0">
                <a:latin typeface="ＭＳ Ｐゴシック" panose="020B0600070205080204" pitchFamily="50" charset="-128"/>
                <a:ea typeface="ＭＳ Ｐゴシック" panose="020B0600070205080204" pitchFamily="50" charset="-128"/>
                <a:cs typeface="+mn-ea"/>
                <a:sym typeface="+mn-lt"/>
              </a:rPr>
              <a:t>つのモードを提供します</a:t>
            </a:r>
          </a:p>
        </p:txBody>
      </p:sp>
      <p:grpSp>
        <p:nvGrpSpPr>
          <p:cNvPr id="43" name="群組 42">
            <a:extLst>
              <a:ext uri="{FF2B5EF4-FFF2-40B4-BE49-F238E27FC236}">
                <a16:creationId xmlns:a16="http://schemas.microsoft.com/office/drawing/2014/main" id="{8AF9330D-5A76-4143-BFC0-5CCAF305C401}"/>
              </a:ext>
            </a:extLst>
          </p:cNvPr>
          <p:cNvGrpSpPr/>
          <p:nvPr/>
        </p:nvGrpSpPr>
        <p:grpSpPr>
          <a:xfrm>
            <a:off x="7118224" y="1992988"/>
            <a:ext cx="1760293" cy="2625724"/>
            <a:chOff x="9960014" y="1888151"/>
            <a:chExt cx="2347057" cy="3500964"/>
          </a:xfrm>
        </p:grpSpPr>
        <p:sp>
          <p:nvSpPr>
            <p:cNvPr id="4" name="矩形 12">
              <a:extLst>
                <a:ext uri="{FF2B5EF4-FFF2-40B4-BE49-F238E27FC236}">
                  <a16:creationId xmlns:a16="http://schemas.microsoft.com/office/drawing/2014/main" id="{A263777A-E572-A94E-864D-9D612BEA5766}"/>
                </a:ext>
              </a:extLst>
            </p:cNvPr>
            <p:cNvSpPr/>
            <p:nvPr/>
          </p:nvSpPr>
          <p:spPr>
            <a:xfrm>
              <a:off x="10211811" y="2886974"/>
              <a:ext cx="1279701" cy="120566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GB" sz="76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 name="文字方塊 34">
              <a:extLst>
                <a:ext uri="{FF2B5EF4-FFF2-40B4-BE49-F238E27FC236}">
                  <a16:creationId xmlns:a16="http://schemas.microsoft.com/office/drawing/2014/main" id="{0094C4F6-CD07-734A-9402-38E0B1B51C36}"/>
                </a:ext>
              </a:extLst>
            </p:cNvPr>
            <p:cNvSpPr txBox="1"/>
            <p:nvPr/>
          </p:nvSpPr>
          <p:spPr>
            <a:xfrm>
              <a:off x="11467574" y="3205476"/>
              <a:ext cx="839497" cy="446447"/>
            </a:xfrm>
            <a:prstGeom prst="rect">
              <a:avLst/>
            </a:prstGeom>
            <a:noFill/>
          </p:spPr>
          <p:txBody>
            <a:bodyPr wrap="square" rtlCol="0">
              <a:spAutoFit/>
            </a:bodyPr>
            <a:lstStyle/>
            <a:p>
              <a:r>
                <a:rPr lang="en-US" altLang="zh-TW" sz="788" b="1">
                  <a:solidFill>
                    <a:schemeClr val="tx1"/>
                  </a:solidFill>
                  <a:latin typeface="ＭＳ Ｐゴシック" panose="020B0600070205080204" pitchFamily="50" charset="-128"/>
                  <a:ea typeface="ＭＳ Ｐゴシック" panose="020B0600070205080204" pitchFamily="50" charset="-128"/>
                  <a:cs typeface="+mn-ea"/>
                  <a:sym typeface="+mn-lt"/>
                </a:rPr>
                <a:t>NAS </a:t>
              </a:r>
            </a:p>
            <a:p>
              <a:r>
                <a:rPr lang="en-US" altLang="zh-TW" sz="788" b="1">
                  <a:solidFill>
                    <a:schemeClr val="tx1"/>
                  </a:solidFill>
                  <a:latin typeface="ＭＳ Ｐゴシック" panose="020B0600070205080204" pitchFamily="50" charset="-128"/>
                  <a:ea typeface="ＭＳ Ｐゴシック" panose="020B0600070205080204" pitchFamily="50" charset="-128"/>
                  <a:cs typeface="+mn-ea"/>
                  <a:sym typeface="+mn-lt"/>
                </a:rPr>
                <a:t>cache</a:t>
              </a:r>
              <a:endParaRPr lang="en-GB" altLang="zh-TW" sz="788"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cxnSp>
          <p:nvCxnSpPr>
            <p:cNvPr id="15" name="直線單箭頭接點 2049">
              <a:extLst>
                <a:ext uri="{FF2B5EF4-FFF2-40B4-BE49-F238E27FC236}">
                  <a16:creationId xmlns:a16="http://schemas.microsoft.com/office/drawing/2014/main" id="{CB819E92-7835-D84C-A27F-5464567168F3}"/>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圖形 37">
              <a:extLst>
                <a:ext uri="{FF2B5EF4-FFF2-40B4-BE49-F238E27FC236}">
                  <a16:creationId xmlns:a16="http://schemas.microsoft.com/office/drawing/2014/main" id="{9E94EF24-05A5-5E4A-9DED-C78DD71EA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376775" y="3620974"/>
              <a:ext cx="555275" cy="555275"/>
            </a:xfrm>
            <a:prstGeom prst="rect">
              <a:avLst/>
            </a:prstGeom>
          </p:spPr>
        </p:pic>
        <p:cxnSp>
          <p:nvCxnSpPr>
            <p:cNvPr id="17" name="直線單箭頭接點 2049">
              <a:extLst>
                <a:ext uri="{FF2B5EF4-FFF2-40B4-BE49-F238E27FC236}">
                  <a16:creationId xmlns:a16="http://schemas.microsoft.com/office/drawing/2014/main" id="{0FE8697E-A034-6749-B725-4F5BBB209651}"/>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2049">
              <a:extLst>
                <a:ext uri="{FF2B5EF4-FFF2-40B4-BE49-F238E27FC236}">
                  <a16:creationId xmlns:a16="http://schemas.microsoft.com/office/drawing/2014/main" id="{8F578D73-0657-FC47-890F-A20350142A7D}"/>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圖形 42">
              <a:extLst>
                <a:ext uri="{FF2B5EF4-FFF2-40B4-BE49-F238E27FC236}">
                  <a16:creationId xmlns:a16="http://schemas.microsoft.com/office/drawing/2014/main" id="{63D9ED4E-92F7-CF4A-B50E-FE081B806A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20" name="群組 26">
              <a:extLst>
                <a:ext uri="{FF2B5EF4-FFF2-40B4-BE49-F238E27FC236}">
                  <a16:creationId xmlns:a16="http://schemas.microsoft.com/office/drawing/2014/main" id="{25295283-6F23-CB4D-8506-513D04634D62}"/>
                </a:ext>
              </a:extLst>
            </p:cNvPr>
            <p:cNvGrpSpPr/>
            <p:nvPr/>
          </p:nvGrpSpPr>
          <p:grpSpPr>
            <a:xfrm>
              <a:off x="10378540" y="3675160"/>
              <a:ext cx="391560" cy="350956"/>
              <a:chOff x="3542281" y="5275450"/>
              <a:chExt cx="928979" cy="832643"/>
            </a:xfrm>
          </p:grpSpPr>
          <p:pic>
            <p:nvPicPr>
              <p:cNvPr id="21" name="Picture 2" descr="Image result for file icon green">
                <a:extLst>
                  <a:ext uri="{FF2B5EF4-FFF2-40B4-BE49-F238E27FC236}">
                    <a16:creationId xmlns:a16="http://schemas.microsoft.com/office/drawing/2014/main" id="{98482F47-5601-3241-90AB-332236BF8D2F}"/>
                  </a:ext>
                </a:extLst>
              </p:cNvPr>
              <p:cNvPicPr>
                <a:picLocks noChangeAspect="1" noChangeArrowheads="1"/>
              </p:cNvPicPr>
              <p:nvPr/>
            </p:nvPicPr>
            <p:blipFill>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8">
                <a:extLst>
                  <a:ext uri="{FF2B5EF4-FFF2-40B4-BE49-F238E27FC236}">
                    <a16:creationId xmlns:a16="http://schemas.microsoft.com/office/drawing/2014/main" id="{AE1B6A72-1245-4046-87F3-532FA09EDBC8}"/>
                  </a:ext>
                </a:extLst>
              </p:cNvPr>
              <p:cNvSpPr/>
              <p:nvPr/>
            </p:nvSpPr>
            <p:spPr>
              <a:xfrm>
                <a:off x="3542281" y="5487019"/>
                <a:ext cx="928979" cy="621074"/>
              </a:xfrm>
              <a:prstGeom prst="rect">
                <a:avLst/>
              </a:prstGeom>
            </p:spPr>
            <p:txBody>
              <a:bodyPr wrap="none">
                <a:spAutoFit/>
              </a:bodyPr>
              <a:lstStyle/>
              <a:p>
                <a:pPr algn="ctr" defTabSz="342884"/>
                <a:r>
                  <a:rPr lang="en-US" altLang="zh-TW" sz="338">
                    <a:solidFill>
                      <a:schemeClr val="bg1"/>
                    </a:solidFill>
                    <a:latin typeface="ＭＳ Ｐゴシック" panose="020B0600070205080204" pitchFamily="50" charset="-128"/>
                    <a:ea typeface="ＭＳ Ｐゴシック" panose="020B0600070205080204" pitchFamily="50" charset="-128"/>
                    <a:cs typeface="+mn-ea"/>
                    <a:sym typeface="+mn-lt"/>
                  </a:rPr>
                  <a:t>META</a:t>
                </a:r>
              </a:p>
              <a:p>
                <a:pPr algn="ctr" defTabSz="342884"/>
                <a:r>
                  <a:rPr lang="en-US" altLang="zh-TW" sz="338">
                    <a:solidFill>
                      <a:schemeClr val="bg1"/>
                    </a:solidFill>
                    <a:latin typeface="ＭＳ Ｐゴシック" panose="020B0600070205080204" pitchFamily="50" charset="-128"/>
                    <a:ea typeface="ＭＳ Ｐゴシック" panose="020B0600070205080204" pitchFamily="50" charset="-128"/>
                    <a:cs typeface="+mn-ea"/>
                    <a:sym typeface="+mn-lt"/>
                  </a:rPr>
                  <a:t>DATA</a:t>
                </a:r>
                <a:endParaRPr lang="en-GB" sz="338">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grpSp>
        <p:pic>
          <p:nvPicPr>
            <p:cNvPr id="23" name="Picture 6" descr="Related image">
              <a:extLst>
                <a:ext uri="{FF2B5EF4-FFF2-40B4-BE49-F238E27FC236}">
                  <a16:creationId xmlns:a16="http://schemas.microsoft.com/office/drawing/2014/main" id="{7942D709-BFB6-AA48-972B-04797533D6EC}"/>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9">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lated image">
              <a:extLst>
                <a:ext uri="{FF2B5EF4-FFF2-40B4-BE49-F238E27FC236}">
                  <a16:creationId xmlns:a16="http://schemas.microsoft.com/office/drawing/2014/main" id="{243EDA50-BB94-564D-BC82-A5D958F548EF}"/>
                </a:ext>
              </a:extLst>
            </p:cNvPr>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5" name="圖形 39">
              <a:extLst>
                <a:ext uri="{FF2B5EF4-FFF2-40B4-BE49-F238E27FC236}">
                  <a16:creationId xmlns:a16="http://schemas.microsoft.com/office/drawing/2014/main" id="{79DE5075-AE4E-BE49-AED1-69B4099570D4}"/>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0211811" y="4613684"/>
              <a:ext cx="1276229" cy="775431"/>
            </a:xfrm>
            <a:prstGeom prst="rect">
              <a:avLst/>
            </a:prstGeom>
          </p:spPr>
        </p:pic>
        <p:cxnSp>
          <p:nvCxnSpPr>
            <p:cNvPr id="26" name="直線單箭頭接點 2049">
              <a:extLst>
                <a:ext uri="{FF2B5EF4-FFF2-40B4-BE49-F238E27FC236}">
                  <a16:creationId xmlns:a16="http://schemas.microsoft.com/office/drawing/2014/main" id="{05D65C86-6D0A-B641-9321-AB82EB46A5FD}"/>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049">
              <a:extLst>
                <a:ext uri="{FF2B5EF4-FFF2-40B4-BE49-F238E27FC236}">
                  <a16:creationId xmlns:a16="http://schemas.microsoft.com/office/drawing/2014/main" id="{A707A44A-D298-BD41-8637-B170114D5346}"/>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矩形 50">
              <a:extLst>
                <a:ext uri="{FF2B5EF4-FFF2-40B4-BE49-F238E27FC236}">
                  <a16:creationId xmlns:a16="http://schemas.microsoft.com/office/drawing/2014/main" id="{0890ED3E-6486-924A-AEBB-9C1D5ECD25A6}"/>
                </a:ext>
              </a:extLst>
            </p:cNvPr>
            <p:cNvSpPr/>
            <p:nvPr/>
          </p:nvSpPr>
          <p:spPr>
            <a:xfrm>
              <a:off x="11067372" y="2585036"/>
              <a:ext cx="879777" cy="307776"/>
            </a:xfrm>
            <a:prstGeom prst="rect">
              <a:avLst/>
            </a:prstGeom>
          </p:spPr>
          <p:txBody>
            <a:bodyPr wrap="square">
              <a:spAutoFit/>
            </a:bodyPr>
            <a:lstStyle/>
            <a:p>
              <a:pPr algn="ctr" defTabSz="342884"/>
              <a:r>
                <a:rPr lang="en-US" altLang="zh-CN" sz="900" b="1">
                  <a:solidFill>
                    <a:schemeClr val="tx1"/>
                  </a:solidFill>
                  <a:latin typeface="ＭＳ Ｐゴシック" panose="020B0600070205080204" pitchFamily="50" charset="-128"/>
                  <a:ea typeface="ＭＳ Ｐゴシック" panose="020B0600070205080204" pitchFamily="50" charset="-128"/>
                  <a:cs typeface="+mn-ea"/>
                  <a:sym typeface="+mn-lt"/>
                </a:rPr>
                <a:t>Internet</a:t>
              </a:r>
              <a:endParaRPr lang="en-GB" altLang="zh-TW" sz="9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9" name="矩形: 圓角 35">
              <a:extLst>
                <a:ext uri="{FF2B5EF4-FFF2-40B4-BE49-F238E27FC236}">
                  <a16:creationId xmlns:a16="http://schemas.microsoft.com/office/drawing/2014/main" id="{50A5A0F0-8E0C-874C-89DC-CC1C89560014}"/>
                </a:ext>
              </a:extLst>
            </p:cNvPr>
            <p:cNvSpPr/>
            <p:nvPr/>
          </p:nvSpPr>
          <p:spPr>
            <a:xfrm>
              <a:off x="11294856" y="2364592"/>
              <a:ext cx="832000" cy="22044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r>
                <a:rPr lang="en-US" altLang="zh-TW" sz="800" b="1">
                  <a:solidFill>
                    <a:schemeClr val="bg1"/>
                  </a:solidFill>
                  <a:latin typeface="ＭＳ Ｐゴシック" panose="020B0600070205080204" pitchFamily="50" charset="-128"/>
                  <a:ea typeface="ＭＳ Ｐゴシック" panose="020B0600070205080204" pitchFamily="50" charset="-128"/>
                  <a:cs typeface="+mn-ea"/>
                  <a:sym typeface="+mn-lt"/>
                </a:rPr>
                <a:t>Slower</a:t>
              </a:r>
              <a:endParaRPr lang="zh-TW" altLang="en-US" sz="8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0" name="文字方塊 30">
              <a:extLst>
                <a:ext uri="{FF2B5EF4-FFF2-40B4-BE49-F238E27FC236}">
                  <a16:creationId xmlns:a16="http://schemas.microsoft.com/office/drawing/2014/main" id="{A9D8F984-CB02-FA49-A3D2-8458FB87A293}"/>
                </a:ext>
              </a:extLst>
            </p:cNvPr>
            <p:cNvSpPr txBox="1"/>
            <p:nvPr/>
          </p:nvSpPr>
          <p:spPr>
            <a:xfrm>
              <a:off x="11111279" y="4273506"/>
              <a:ext cx="919886" cy="307776"/>
            </a:xfrm>
            <a:prstGeom prst="rect">
              <a:avLst/>
            </a:prstGeom>
            <a:noFill/>
          </p:spPr>
          <p:txBody>
            <a:bodyPr wrap="square" rtlCol="0">
              <a:spAutoFit/>
            </a:bodyPr>
            <a:lstStyle/>
            <a:p>
              <a:pPr algn="ctr" defTabSz="342884"/>
              <a:r>
                <a:rPr lang="en-US" altLang="zh-CN" sz="900" b="1">
                  <a:solidFill>
                    <a:schemeClr val="tx1"/>
                  </a:solidFill>
                  <a:latin typeface="ＭＳ Ｐゴシック" panose="020B0600070205080204" pitchFamily="50" charset="-128"/>
                  <a:ea typeface="ＭＳ Ｐゴシック" panose="020B0600070205080204" pitchFamily="50" charset="-128"/>
                  <a:cs typeface="+mn-ea"/>
                  <a:sym typeface="+mn-lt"/>
                </a:rPr>
                <a:t>LAN</a:t>
              </a:r>
              <a:endParaRPr lang="en-GB" sz="9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31" name="矩形: 圓角 35">
              <a:extLst>
                <a:ext uri="{FF2B5EF4-FFF2-40B4-BE49-F238E27FC236}">
                  <a16:creationId xmlns:a16="http://schemas.microsoft.com/office/drawing/2014/main" id="{A543A250-E0A6-3A44-962B-2E7E8E51AFF7}"/>
                </a:ext>
              </a:extLst>
            </p:cNvPr>
            <p:cNvSpPr/>
            <p:nvPr/>
          </p:nvSpPr>
          <p:spPr>
            <a:xfrm>
              <a:off x="11295923" y="4528274"/>
              <a:ext cx="739074" cy="20977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r>
                <a:rPr lang="en-US" altLang="zh-TW" sz="800" b="1">
                  <a:solidFill>
                    <a:schemeClr val="bg1"/>
                  </a:solidFill>
                  <a:latin typeface="ＭＳ Ｐゴシック" panose="020B0600070205080204" pitchFamily="50" charset="-128"/>
                  <a:ea typeface="ＭＳ Ｐゴシック" panose="020B0600070205080204" pitchFamily="50" charset="-128"/>
                  <a:cs typeface="+mn-ea"/>
                  <a:sym typeface="+mn-lt"/>
                </a:rPr>
                <a:t>Faster</a:t>
              </a:r>
              <a:endParaRPr lang="zh-TW" altLang="en-US" sz="8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32" name="圖片 24">
              <a:extLst>
                <a:ext uri="{FF2B5EF4-FFF2-40B4-BE49-F238E27FC236}">
                  <a16:creationId xmlns:a16="http://schemas.microsoft.com/office/drawing/2014/main" id="{07D516C5-CBB7-464E-880E-90358633436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33" name="Oval 40">
              <a:extLst>
                <a:ext uri="{FF2B5EF4-FFF2-40B4-BE49-F238E27FC236}">
                  <a16:creationId xmlns:a16="http://schemas.microsoft.com/office/drawing/2014/main" id="{488282E9-ADCE-BA48-B4AC-34B1C4E074D3}"/>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ＭＳ Ｐゴシック" panose="020B0600070205080204" pitchFamily="50" charset="-128"/>
                  <a:ea typeface="ＭＳ Ｐゴシック" panose="020B0600070205080204" pitchFamily="50" charset="-128"/>
                  <a:cs typeface="+mn-ea"/>
                  <a:sym typeface="+mn-lt"/>
                </a:rPr>
                <a:t>1</a:t>
              </a:r>
            </a:p>
          </p:txBody>
        </p:sp>
        <p:sp>
          <p:nvSpPr>
            <p:cNvPr id="34" name="Oval 41">
              <a:extLst>
                <a:ext uri="{FF2B5EF4-FFF2-40B4-BE49-F238E27FC236}">
                  <a16:creationId xmlns:a16="http://schemas.microsoft.com/office/drawing/2014/main" id="{AF89E2EA-9F5E-8243-AA59-A77629CFED5B}"/>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ＭＳ Ｐゴシック" panose="020B0600070205080204" pitchFamily="50" charset="-128"/>
                  <a:ea typeface="ＭＳ Ｐゴシック" panose="020B0600070205080204" pitchFamily="50" charset="-128"/>
                  <a:cs typeface="+mn-ea"/>
                  <a:sym typeface="+mn-lt"/>
                </a:rPr>
                <a:t>2</a:t>
              </a:r>
            </a:p>
          </p:txBody>
        </p:sp>
        <p:sp>
          <p:nvSpPr>
            <p:cNvPr id="35" name="Oval 42">
              <a:extLst>
                <a:ext uri="{FF2B5EF4-FFF2-40B4-BE49-F238E27FC236}">
                  <a16:creationId xmlns:a16="http://schemas.microsoft.com/office/drawing/2014/main" id="{1E33BC93-92ED-6D4B-A377-A730932630EC}"/>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ＭＳ Ｐゴシック" panose="020B0600070205080204" pitchFamily="50" charset="-128"/>
                  <a:ea typeface="ＭＳ Ｐゴシック" panose="020B0600070205080204" pitchFamily="50" charset="-128"/>
                  <a:cs typeface="+mn-ea"/>
                  <a:sym typeface="+mn-lt"/>
                </a:rPr>
                <a:t>3</a:t>
              </a:r>
            </a:p>
          </p:txBody>
        </p:sp>
      </p:grpSp>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898414" y="988048"/>
            <a:ext cx="562970" cy="562970"/>
          </a:xfrm>
          <a:prstGeom prst="rect">
            <a:avLst/>
          </a:prstGeom>
          <a:effectLst>
            <a:outerShdw blurRad="63500" sx="102000" sy="102000" algn="ctr" rotWithShape="0">
              <a:prstClr val="black">
                <a:alpha val="40000"/>
              </a:prstClr>
            </a:outerShdw>
          </a:effectLst>
        </p:spPr>
      </p:pic>
      <p:grpSp>
        <p:nvGrpSpPr>
          <p:cNvPr id="7" name="群組 6">
            <a:extLst>
              <a:ext uri="{FF2B5EF4-FFF2-40B4-BE49-F238E27FC236}">
                <a16:creationId xmlns:a16="http://schemas.microsoft.com/office/drawing/2014/main" id="{B303A4AD-5E31-4205-AA9F-3896835D4C17}"/>
              </a:ext>
            </a:extLst>
          </p:cNvPr>
          <p:cNvGrpSpPr/>
          <p:nvPr/>
        </p:nvGrpSpPr>
        <p:grpSpPr>
          <a:xfrm>
            <a:off x="5464967" y="4246442"/>
            <a:ext cx="1332195" cy="270000"/>
            <a:chOff x="5163359" y="4334937"/>
            <a:chExt cx="1332195" cy="270000"/>
          </a:xfrm>
        </p:grpSpPr>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225554" y="4334937"/>
              <a:ext cx="270000" cy="27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871489" y="4334937"/>
              <a:ext cx="270000" cy="27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517424" y="4334937"/>
              <a:ext cx="270000" cy="27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163359" y="4334937"/>
              <a:ext cx="270000" cy="270000"/>
            </a:xfrm>
            <a:prstGeom prst="rect">
              <a:avLst/>
            </a:prstGeom>
            <a:noFill/>
            <a:effectLst>
              <a:outerShdw blurRad="50800" dist="38100" dir="2700000" algn="tl" rotWithShape="0">
                <a:prstClr val="black">
                  <a:alpha val="40000"/>
                </a:prstClr>
              </a:outerShdw>
            </a:effectLst>
          </p:spPr>
        </p:pic>
      </p:grpSp>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358397">
            <a:off x="2732070" y="4622376"/>
            <a:ext cx="384043" cy="384043"/>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rot="20603179">
            <a:off x="3196059" y="4762748"/>
            <a:ext cx="286265" cy="266486"/>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588234" y="4771584"/>
            <a:ext cx="251926" cy="180148"/>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151441" y="4624643"/>
            <a:ext cx="293881" cy="29388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rot="20887694">
            <a:off x="822644" y="4719347"/>
            <a:ext cx="304604" cy="229010"/>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E1E65652-568F-F147-9269-1F3CC4C6D33F}"/>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rot="21297888">
            <a:off x="317469" y="4687294"/>
            <a:ext cx="400766" cy="297819"/>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558526">
            <a:off x="2358298" y="4724926"/>
            <a:ext cx="316547" cy="316547"/>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997485" y="4682560"/>
            <a:ext cx="262530" cy="26991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rot="20812052">
            <a:off x="4646992" y="4664292"/>
            <a:ext cx="270899" cy="270899"/>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rot="573835">
            <a:off x="5536106" y="4704697"/>
            <a:ext cx="383855" cy="383855"/>
          </a:xfrm>
          <a:prstGeom prst="rect">
            <a:avLst/>
          </a:prstGeom>
          <a:effectLst>
            <a:outerShdw blurRad="50800" dist="38100" dir="2700000" algn="tl" rotWithShape="0">
              <a:prstClr val="black">
                <a:alpha val="40000"/>
              </a:prstClr>
            </a:outerShdw>
          </a:effectLst>
        </p:spPr>
      </p:pic>
      <p:pic>
        <p:nvPicPr>
          <p:cNvPr id="50" name="Picture 7">
            <a:extLst>
              <a:ext uri="{FF2B5EF4-FFF2-40B4-BE49-F238E27FC236}">
                <a16:creationId xmlns:a16="http://schemas.microsoft.com/office/drawing/2014/main" id="{F6218892-71CC-F748-921B-D8D82B4B9708}"/>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rot="1417122">
            <a:off x="6543242" y="4722327"/>
            <a:ext cx="278199" cy="278199"/>
          </a:xfrm>
          <a:prstGeom prst="rect">
            <a:avLst/>
          </a:prstGeom>
          <a:noFill/>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243403" y="4681821"/>
            <a:ext cx="269104" cy="26991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rot="20996850">
            <a:off x="5999623" y="4731596"/>
            <a:ext cx="322528" cy="170359"/>
          </a:xfrm>
          <a:prstGeom prst="rect">
            <a:avLst/>
          </a:prstGeom>
          <a:effectLst>
            <a:outerShdw blurRad="50800" dist="38100" dir="2700000" algn="tl" rotWithShape="0">
              <a:prstClr val="black">
                <a:alpha val="40000"/>
              </a:prstClr>
            </a:outerShdw>
          </a:effectLst>
        </p:spPr>
      </p:pic>
      <p:pic>
        <p:nvPicPr>
          <p:cNvPr id="5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rot="1417122">
            <a:off x="5069481" y="4687861"/>
            <a:ext cx="343969" cy="296684"/>
          </a:xfrm>
          <a:prstGeom prst="rect">
            <a:avLst/>
          </a:prstGeom>
          <a:noFill/>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C805644C-6702-3743-81E3-BE31D90150D9}"/>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rot="20812052">
            <a:off x="3652849" y="4692990"/>
            <a:ext cx="443206" cy="173958"/>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rot="181714">
            <a:off x="7004012" y="4688578"/>
            <a:ext cx="262530" cy="254491"/>
          </a:xfrm>
          <a:prstGeom prst="rect">
            <a:avLst/>
          </a:prstGeom>
          <a:effectLst>
            <a:outerShdw blurRad="50800" dist="38100" dir="2700000" algn="tl" rotWithShape="0">
              <a:prstClr val="black">
                <a:alpha val="40000"/>
              </a:prstClr>
            </a:outerShdw>
          </a:effectLst>
        </p:spPr>
      </p:pic>
      <p:sp>
        <p:nvSpPr>
          <p:cNvPr id="3" name="矩形 2">
            <a:extLst>
              <a:ext uri="{FF2B5EF4-FFF2-40B4-BE49-F238E27FC236}">
                <a16:creationId xmlns:a16="http://schemas.microsoft.com/office/drawing/2014/main" id="{133AD9E4-564C-F242-B48E-7B72EADC3EAA}"/>
              </a:ext>
            </a:extLst>
          </p:cNvPr>
          <p:cNvSpPr/>
          <p:nvPr/>
        </p:nvSpPr>
        <p:spPr>
          <a:xfrm>
            <a:off x="7253874" y="1480190"/>
            <a:ext cx="1765227" cy="502702"/>
          </a:xfrm>
          <a:prstGeom prst="rect">
            <a:avLst/>
          </a:prstGeom>
        </p:spPr>
        <p:txBody>
          <a:bodyPr wrap="none">
            <a:spAutoFit/>
          </a:bodyPr>
          <a:lstStyle/>
          <a:p>
            <a:pPr marL="88900" indent="-88900" fontAlgn="ctr">
              <a:lnSpc>
                <a:spcPts val="1600"/>
              </a:lnSpc>
              <a:buClr>
                <a:schemeClr val="tx1"/>
              </a:buClr>
              <a:buFont typeface="Arial" panose="020B0604020202020204" pitchFamily="34" charset="0"/>
              <a:buChar char="•"/>
            </a:pP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オンラインコラボレーション</a:t>
            </a:r>
            <a:endParaRPr lang="en-US" altLang="ja-JP" sz="1050" dirty="0" smtClean="0">
              <a:solidFill>
                <a:schemeClr val="tx1"/>
              </a:solidFill>
              <a:latin typeface="ＭＳ Ｐゴシック" panose="020B0600070205080204" pitchFamily="50" charset="-128"/>
              <a:ea typeface="ＭＳ Ｐゴシック" panose="020B0600070205080204" pitchFamily="50" charset="-128"/>
              <a:cs typeface="+mn-ea"/>
              <a:sym typeface="+mn-lt"/>
            </a:endParaRPr>
          </a:p>
          <a:p>
            <a:pPr marL="88900" indent="-88900" fontAlgn="ctr">
              <a:lnSpc>
                <a:spcPts val="1600"/>
              </a:lnSpc>
              <a:buClr>
                <a:schemeClr val="tx1"/>
              </a:buClr>
              <a:buFont typeface="Arial" panose="020B0604020202020204" pitchFamily="34" charset="0"/>
              <a:buChar char="•"/>
            </a:pP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ファイル解析</a:t>
            </a:r>
            <a:endParaRPr lang="en-US" altLang="zh-TW" sz="105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10" name="图片 57">
            <a:extLst>
              <a:ext uri="{FF2B5EF4-FFF2-40B4-BE49-F238E27FC236}">
                <a16:creationId xmlns:a16="http://schemas.microsoft.com/office/drawing/2014/main" id="{64B3A0D2-76E7-4056-9E6B-ABE66E64ED00}"/>
              </a:ext>
            </a:extLst>
          </p:cNvPr>
          <p:cNvPicPr>
            <a:picLocks noChangeAspect="1"/>
          </p:cNvPicPr>
          <p:nvPr/>
        </p:nvPicPr>
        <p:blipFill rotWithShape="1">
          <a:blip r:embed="rId36" cstate="print">
            <a:alphaModFix amt="30000"/>
            <a:extLst>
              <a:ext uri="{BEBA8EAE-BF5A-486C-A8C5-ECC9F3942E4B}">
                <a14:imgProps xmlns:a14="http://schemas.microsoft.com/office/drawing/2010/main">
                  <a14:imgLayer r:embed="rId37">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228301" y="2799615"/>
            <a:ext cx="3207177" cy="271914"/>
          </a:xfrm>
          <a:prstGeom prst="rect">
            <a:avLst/>
          </a:prstGeom>
        </p:spPr>
      </p:pic>
      <p:pic>
        <p:nvPicPr>
          <p:cNvPr id="11" name="图片 57">
            <a:extLst>
              <a:ext uri="{FF2B5EF4-FFF2-40B4-BE49-F238E27FC236}">
                <a16:creationId xmlns:a16="http://schemas.microsoft.com/office/drawing/2014/main" id="{852F725A-AD22-489E-BBF9-6A227196A081}"/>
              </a:ext>
            </a:extLst>
          </p:cNvPr>
          <p:cNvPicPr>
            <a:picLocks noChangeAspect="1"/>
          </p:cNvPicPr>
          <p:nvPr/>
        </p:nvPicPr>
        <p:blipFill rotWithShape="1">
          <a:blip r:embed="rId36" cstate="print">
            <a:alphaModFix amt="30000"/>
            <a:extLst>
              <a:ext uri="{BEBA8EAE-BF5A-486C-A8C5-ECC9F3942E4B}">
                <a14:imgProps xmlns:a14="http://schemas.microsoft.com/office/drawing/2010/main">
                  <a14:imgLayer r:embed="rId37">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2699605" y="2774430"/>
            <a:ext cx="3207177" cy="271914"/>
          </a:xfrm>
          <a:prstGeom prst="rect">
            <a:avLst/>
          </a:prstGeom>
        </p:spPr>
      </p:pic>
    </p:spTree>
    <p:extLst>
      <p:ext uri="{BB962C8B-B14F-4D97-AF65-F5344CB8AC3E}">
        <p14:creationId xmlns:p14="http://schemas.microsoft.com/office/powerpoint/2010/main" val="1974669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p:nvPr>
        </p:nvSpPr>
        <p:spPr>
          <a:xfrm>
            <a:off x="304800" y="57364"/>
            <a:ext cx="8534399" cy="1033922"/>
          </a:xfrm>
        </p:spPr>
        <p:txBody>
          <a:bodyPr>
            <a:noAutofit/>
          </a:bodyPr>
          <a:lstStyle/>
          <a:p>
            <a:pPr>
              <a:lnSpc>
                <a:spcPts val="3200"/>
              </a:lnSpc>
            </a:pPr>
            <a:r>
              <a:rPr lang="en-US" altLang="ja-JP" sz="2800" dirty="0">
                <a:latin typeface="ＭＳ Ｐゴシック" panose="020B0600070205080204" pitchFamily="50" charset="-128"/>
                <a:ea typeface="ＭＳ Ｐゴシック" panose="020B0600070205080204" pitchFamily="50" charset="-128"/>
                <a:cs typeface="+mn-ea"/>
                <a:sym typeface="+mn-lt"/>
              </a:rPr>
              <a:t>Hyper Data Protector</a:t>
            </a:r>
            <a:r>
              <a:rPr lang="ja-JP" altLang="en-US" sz="2800" dirty="0">
                <a:latin typeface="ＭＳ Ｐゴシック" panose="020B0600070205080204" pitchFamily="50" charset="-128"/>
                <a:ea typeface="ＭＳ Ｐゴシック" panose="020B0600070205080204" pitchFamily="50" charset="-128"/>
                <a:cs typeface="+mn-ea"/>
                <a:sym typeface="+mn-lt"/>
              </a:rPr>
              <a:t>：仮想マシン用のオールインワンアクティブバックアップソリューション</a:t>
            </a:r>
          </a:p>
        </p:txBody>
      </p:sp>
      <p:sp>
        <p:nvSpPr>
          <p:cNvPr id="5" name="Google Shape;83;p16">
            <a:extLst>
              <a:ext uri="{FF2B5EF4-FFF2-40B4-BE49-F238E27FC236}">
                <a16:creationId xmlns:a16="http://schemas.microsoft.com/office/drawing/2014/main" id="{01E565C2-0D32-FB4D-871A-4C68C06A2614}"/>
              </a:ext>
            </a:extLst>
          </p:cNvPr>
          <p:cNvSpPr txBox="1">
            <a:spLocks/>
          </p:cNvSpPr>
          <p:nvPr/>
        </p:nvSpPr>
        <p:spPr>
          <a:xfrm>
            <a:off x="451127" y="1145029"/>
            <a:ext cx="4089504" cy="1804159"/>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80000">
              <a:lnSpc>
                <a:spcPts val="2600"/>
              </a:lnSpc>
              <a:spcBef>
                <a:spcPts val="0"/>
              </a:spcBef>
              <a:buClrTx/>
              <a:buSzPct val="90000"/>
            </a:pPr>
            <a:r>
              <a:rPr lang="en-US" altLang="ja-JP" sz="1600" dirty="0">
                <a:latin typeface="ＭＳ Ｐゴシック" panose="020B0600070205080204" pitchFamily="50" charset="-128"/>
                <a:ea typeface="ＭＳ Ｐゴシック" panose="020B0600070205080204" pitchFamily="50" charset="-128"/>
                <a:cs typeface="+mn-ea"/>
                <a:sym typeface="+mn-lt"/>
              </a:rPr>
              <a:t>VMware</a:t>
            </a:r>
            <a:r>
              <a:rPr lang="ja-JP" altLang="en-US" sz="1600" dirty="0">
                <a:latin typeface="ＭＳ Ｐゴシック" panose="020B0600070205080204" pitchFamily="50" charset="-128"/>
                <a:ea typeface="ＭＳ Ｐゴシック" panose="020B0600070205080204" pitchFamily="50" charset="-128"/>
                <a:cs typeface="+mn-ea"/>
                <a:sym typeface="+mn-lt"/>
              </a:rPr>
              <a:t>および</a:t>
            </a:r>
            <a:r>
              <a:rPr lang="en-US" altLang="ja-JP" sz="1600" dirty="0" err="1">
                <a:latin typeface="ＭＳ Ｐゴシック" panose="020B0600070205080204" pitchFamily="50" charset="-128"/>
                <a:ea typeface="ＭＳ Ｐゴシック" panose="020B0600070205080204" pitchFamily="50" charset="-128"/>
                <a:cs typeface="+mn-ea"/>
                <a:sym typeface="+mn-lt"/>
              </a:rPr>
              <a:t>MicrosoftHyper</a:t>
            </a:r>
            <a:r>
              <a:rPr lang="en-US" altLang="ja-JP" sz="1600" dirty="0">
                <a:latin typeface="ＭＳ Ｐゴシック" panose="020B0600070205080204" pitchFamily="50" charset="-128"/>
                <a:ea typeface="ＭＳ Ｐゴシック" panose="020B0600070205080204" pitchFamily="50" charset="-128"/>
                <a:cs typeface="+mn-ea"/>
                <a:sym typeface="+mn-lt"/>
              </a:rPr>
              <a:t>-V</a:t>
            </a:r>
            <a:r>
              <a:rPr lang="ja-JP" altLang="en-US" sz="1600" dirty="0">
                <a:latin typeface="ＭＳ Ｐゴシック" panose="020B0600070205080204" pitchFamily="50" charset="-128"/>
                <a:ea typeface="ＭＳ Ｐゴシック" panose="020B0600070205080204" pitchFamily="50" charset="-128"/>
                <a:cs typeface="+mn-ea"/>
                <a:sym typeface="+mn-lt"/>
              </a:rPr>
              <a:t>をサポート</a:t>
            </a:r>
          </a:p>
          <a:p>
            <a:pPr marL="0" indent="180000">
              <a:lnSpc>
                <a:spcPts val="2600"/>
              </a:lnSpc>
              <a:spcBef>
                <a:spcPts val="0"/>
              </a:spcBef>
              <a:buClrTx/>
              <a:buSzPct val="90000"/>
            </a:pPr>
            <a:r>
              <a:rPr lang="ja-JP" altLang="en-US" sz="1600" dirty="0">
                <a:latin typeface="ＭＳ Ｐゴシック" panose="020B0600070205080204" pitchFamily="50" charset="-128"/>
                <a:ea typeface="ＭＳ Ｐゴシック" panose="020B0600070205080204" pitchFamily="50" charset="-128"/>
                <a:cs typeface="+mn-ea"/>
                <a:sym typeface="+mn-lt"/>
              </a:rPr>
              <a:t>無制限の</a:t>
            </a:r>
            <a:r>
              <a:rPr lang="en-US" altLang="ja-JP" sz="1600" dirty="0">
                <a:latin typeface="ＭＳ Ｐゴシック" panose="020B0600070205080204" pitchFamily="50" charset="-128"/>
                <a:ea typeface="ＭＳ Ｐゴシック" panose="020B0600070205080204" pitchFamily="50" charset="-128"/>
                <a:cs typeface="+mn-ea"/>
                <a:sym typeface="+mn-lt"/>
              </a:rPr>
              <a:t>VM</a:t>
            </a:r>
            <a:r>
              <a:rPr lang="ja-JP" altLang="en-US" sz="1600" dirty="0">
                <a:latin typeface="ＭＳ Ｐゴシック" panose="020B0600070205080204" pitchFamily="50" charset="-128"/>
                <a:ea typeface="ＭＳ Ｐゴシック" panose="020B0600070205080204" pitchFamily="50" charset="-128"/>
                <a:cs typeface="+mn-ea"/>
                <a:sym typeface="+mn-lt"/>
              </a:rPr>
              <a:t>バックアップとライセンスフリー</a:t>
            </a:r>
          </a:p>
          <a:p>
            <a:pPr marL="0" indent="180000">
              <a:lnSpc>
                <a:spcPts val="2600"/>
              </a:lnSpc>
              <a:spcBef>
                <a:spcPts val="0"/>
              </a:spcBef>
              <a:buClrTx/>
              <a:buSzPct val="90000"/>
            </a:pPr>
            <a:r>
              <a:rPr lang="ja-JP" altLang="en-US" sz="1600" dirty="0">
                <a:latin typeface="ＭＳ Ｐゴシック" panose="020B0600070205080204" pitchFamily="50" charset="-128"/>
                <a:ea typeface="ＭＳ Ｐゴシック" panose="020B0600070205080204" pitchFamily="50" charset="-128"/>
                <a:cs typeface="+mn-ea"/>
                <a:sym typeface="+mn-lt"/>
              </a:rPr>
              <a:t>アクティブバックアップソリューション</a:t>
            </a:r>
          </a:p>
          <a:p>
            <a:pPr marL="0" indent="180000">
              <a:lnSpc>
                <a:spcPts val="2600"/>
              </a:lnSpc>
              <a:spcBef>
                <a:spcPts val="0"/>
              </a:spcBef>
              <a:buClrTx/>
              <a:buSzPct val="90000"/>
            </a:pPr>
            <a:r>
              <a:rPr lang="ja-JP" altLang="en-US" sz="1600" dirty="0">
                <a:latin typeface="ＭＳ Ｐゴシック" panose="020B0600070205080204" pitchFamily="50" charset="-128"/>
                <a:ea typeface="ＭＳ Ｐゴシック" panose="020B0600070205080204" pitchFamily="50" charset="-128"/>
                <a:cs typeface="+mn-ea"/>
                <a:sym typeface="+mn-lt"/>
              </a:rPr>
              <a:t>任意の時点で復元</a:t>
            </a:r>
          </a:p>
          <a:p>
            <a:pPr marL="0" indent="180000">
              <a:lnSpc>
                <a:spcPts val="2600"/>
              </a:lnSpc>
              <a:spcBef>
                <a:spcPts val="0"/>
              </a:spcBef>
              <a:buClrTx/>
              <a:buSzPct val="90000"/>
            </a:pPr>
            <a:r>
              <a:rPr lang="ja-JP" altLang="en-US" sz="1600" dirty="0">
                <a:latin typeface="ＭＳ Ｐゴシック" panose="020B0600070205080204" pitchFamily="50" charset="-128"/>
                <a:ea typeface="ＭＳ Ｐゴシック" panose="020B0600070205080204" pitchFamily="50" charset="-128"/>
                <a:cs typeface="+mn-ea"/>
                <a:sym typeface="+mn-lt"/>
              </a:rPr>
              <a:t>常時監視</a:t>
            </a:r>
          </a:p>
        </p:txBody>
      </p:sp>
      <p:grpSp>
        <p:nvGrpSpPr>
          <p:cNvPr id="6" name="群組 5">
            <a:extLst>
              <a:ext uri="{FF2B5EF4-FFF2-40B4-BE49-F238E27FC236}">
                <a16:creationId xmlns:a16="http://schemas.microsoft.com/office/drawing/2014/main" id="{2C229C1B-2E10-AA4F-85A5-1889D081115B}"/>
              </a:ext>
            </a:extLst>
          </p:cNvPr>
          <p:cNvGrpSpPr/>
          <p:nvPr/>
        </p:nvGrpSpPr>
        <p:grpSpPr>
          <a:xfrm>
            <a:off x="1568146" y="2631457"/>
            <a:ext cx="6610657" cy="2336763"/>
            <a:chOff x="717590" y="1858237"/>
            <a:chExt cx="7648594" cy="2703658"/>
          </a:xfrm>
        </p:grpSpPr>
        <p:grpSp>
          <p:nvGrpSpPr>
            <p:cNvPr id="7" name="群組 6">
              <a:extLst>
                <a:ext uri="{FF2B5EF4-FFF2-40B4-BE49-F238E27FC236}">
                  <a16:creationId xmlns:a16="http://schemas.microsoft.com/office/drawing/2014/main" id="{8BB581AB-39B2-3F44-B79A-1714AAC17EC7}"/>
                </a:ext>
              </a:extLst>
            </p:cNvPr>
            <p:cNvGrpSpPr/>
            <p:nvPr/>
          </p:nvGrpSpPr>
          <p:grpSpPr>
            <a:xfrm>
              <a:off x="717590" y="2571748"/>
              <a:ext cx="2059011" cy="1963011"/>
              <a:chOff x="717588" y="2231078"/>
              <a:chExt cx="2416342" cy="2303682"/>
            </a:xfrm>
          </p:grpSpPr>
          <p:pic>
            <p:nvPicPr>
              <p:cNvPr id="14" name="圖形 13">
                <a:extLst>
                  <a:ext uri="{FF2B5EF4-FFF2-40B4-BE49-F238E27FC236}">
                    <a16:creationId xmlns:a16="http://schemas.microsoft.com/office/drawing/2014/main" id="{3BF054B3-FDBD-214B-A351-00CA63AA521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717588" y="2231078"/>
                <a:ext cx="2416342" cy="2303682"/>
              </a:xfrm>
              <a:prstGeom prst="rect">
                <a:avLst/>
              </a:prstGeom>
            </p:spPr>
          </p:pic>
          <p:pic>
            <p:nvPicPr>
              <p:cNvPr id="15" name="圖形 14">
                <a:extLst>
                  <a:ext uri="{FF2B5EF4-FFF2-40B4-BE49-F238E27FC236}">
                    <a16:creationId xmlns:a16="http://schemas.microsoft.com/office/drawing/2014/main" id="{007FCE6F-F25F-8A4B-BEE9-659EE0F4DFC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178867" y="2485642"/>
                <a:ext cx="772857" cy="772857"/>
              </a:xfrm>
              <a:prstGeom prst="rect">
                <a:avLst/>
              </a:prstGeom>
            </p:spPr>
          </p:pic>
        </p:grpSp>
        <p:pic>
          <p:nvPicPr>
            <p:cNvPr id="8" name="圖形 7">
              <a:extLst>
                <a:ext uri="{FF2B5EF4-FFF2-40B4-BE49-F238E27FC236}">
                  <a16:creationId xmlns:a16="http://schemas.microsoft.com/office/drawing/2014/main" id="{E456A7AD-607E-674D-A811-0E6821B5EB4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6307174" y="2571749"/>
              <a:ext cx="2059010" cy="1963011"/>
            </a:xfrm>
            <a:prstGeom prst="rect">
              <a:avLst/>
            </a:prstGeom>
          </p:spPr>
        </p:pic>
        <p:pic>
          <p:nvPicPr>
            <p:cNvPr id="9" name="圖形 8">
              <a:extLst>
                <a:ext uri="{FF2B5EF4-FFF2-40B4-BE49-F238E27FC236}">
                  <a16:creationId xmlns:a16="http://schemas.microsoft.com/office/drawing/2014/main" id="{E2E4D19A-1536-4B4D-94C0-DFC33C8C9A7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rcRect r="56132"/>
            <a:stretch/>
          </p:blipFill>
          <p:spPr>
            <a:xfrm>
              <a:off x="7551341" y="2831018"/>
              <a:ext cx="611472" cy="573861"/>
            </a:xfrm>
            <a:prstGeom prst="rect">
              <a:avLst/>
            </a:prstGeom>
          </p:spPr>
        </p:pic>
        <p:pic>
          <p:nvPicPr>
            <p:cNvPr id="10" name="圖形 9">
              <a:extLst>
                <a:ext uri="{FF2B5EF4-FFF2-40B4-BE49-F238E27FC236}">
                  <a16:creationId xmlns:a16="http://schemas.microsoft.com/office/drawing/2014/main" id="{DB11C5F7-F118-9E4E-81DA-63C7ABDBA2C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3104050" y="2227902"/>
              <a:ext cx="2333993" cy="2333993"/>
            </a:xfrm>
            <a:prstGeom prst="rect">
              <a:avLst/>
            </a:prstGeom>
          </p:spPr>
        </p:pic>
        <p:pic>
          <p:nvPicPr>
            <p:cNvPr id="13" name="圖片 12" descr="一張含有 畫畫, 傘 的圖片&#10;&#10;自動產生的描述">
              <a:extLst>
                <a:ext uri="{FF2B5EF4-FFF2-40B4-BE49-F238E27FC236}">
                  <a16:creationId xmlns:a16="http://schemas.microsoft.com/office/drawing/2014/main" id="{F1C92EE6-1B32-EC44-943A-0111126B541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44611" y="1858237"/>
              <a:ext cx="888040" cy="888040"/>
            </a:xfrm>
            <a:prstGeom prst="rect">
              <a:avLst/>
            </a:prstGeom>
          </p:spPr>
        </p:pic>
        <p:sp>
          <p:nvSpPr>
            <p:cNvPr id="3" name="圖形 10">
              <a:extLst>
                <a:ext uri="{FF2B5EF4-FFF2-40B4-BE49-F238E27FC236}">
                  <a16:creationId xmlns:a16="http://schemas.microsoft.com/office/drawing/2014/main" id="{73977824-7C65-3F49-9734-C0CF985C59C3}"/>
                </a:ext>
              </a:extLst>
            </p:cNvPr>
            <p:cNvSpPr/>
            <p:nvPr/>
          </p:nvSpPr>
          <p:spPr>
            <a:xfrm>
              <a:off x="1962773" y="3740430"/>
              <a:ext cx="1062403" cy="462332"/>
            </a:xfrm>
            <a:custGeom>
              <a:avLst/>
              <a:gdLst>
                <a:gd name="connsiteX0" fmla="*/ 862200 w 1062403"/>
                <a:gd name="connsiteY0" fmla="*/ 115583 h 462332"/>
                <a:gd name="connsiteX1" fmla="*/ 661997 w 1062403"/>
                <a:gd name="connsiteY1" fmla="*/ 0 h 462332"/>
                <a:gd name="connsiteX2" fmla="*/ 661997 w 1062403"/>
                <a:gd name="connsiteY2" fmla="*/ 125099 h 462332"/>
                <a:gd name="connsiteX3" fmla="*/ 0 w 1062403"/>
                <a:gd name="connsiteY3" fmla="*/ 125099 h 462332"/>
                <a:gd name="connsiteX4" fmla="*/ 0 w 1062403"/>
                <a:gd name="connsiteY4" fmla="*/ 337253 h 462332"/>
                <a:gd name="connsiteX5" fmla="*/ 661997 w 1062403"/>
                <a:gd name="connsiteY5" fmla="*/ 337253 h 462332"/>
                <a:gd name="connsiteX6" fmla="*/ 661997 w 1062403"/>
                <a:gd name="connsiteY6" fmla="*/ 462333 h 462332"/>
                <a:gd name="connsiteX7" fmla="*/ 862200 w 1062403"/>
                <a:gd name="connsiteY7" fmla="*/ 346750 h 462332"/>
                <a:gd name="connsiteX8" fmla="*/ 1062403 w 1062403"/>
                <a:gd name="connsiteY8" fmla="*/ 231166 h 46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03" h="462332">
                  <a:moveTo>
                    <a:pt x="862200" y="115583"/>
                  </a:moveTo>
                  <a:lnTo>
                    <a:pt x="661997" y="0"/>
                  </a:lnTo>
                  <a:lnTo>
                    <a:pt x="661997" y="125099"/>
                  </a:lnTo>
                  <a:lnTo>
                    <a:pt x="0" y="125099"/>
                  </a:lnTo>
                  <a:lnTo>
                    <a:pt x="0" y="337253"/>
                  </a:lnTo>
                  <a:lnTo>
                    <a:pt x="661997" y="337253"/>
                  </a:lnTo>
                  <a:lnTo>
                    <a:pt x="661997" y="462333"/>
                  </a:lnTo>
                  <a:lnTo>
                    <a:pt x="862200" y="346750"/>
                  </a:lnTo>
                  <a:lnTo>
                    <a:pt x="1062403" y="231166"/>
                  </a:lnTo>
                  <a:close/>
                </a:path>
              </a:pathLst>
            </a:custGeom>
            <a:gradFill flip="none" rotWithShape="1">
              <a:gsLst>
                <a:gs pos="0">
                  <a:schemeClr val="bg1">
                    <a:alpha val="0"/>
                  </a:schemeClr>
                </a:gs>
                <a:gs pos="23000">
                  <a:srgbClr val="D3D3D3"/>
                </a:gs>
                <a:gs pos="65000">
                  <a:srgbClr val="989898"/>
                </a:gs>
                <a:gs pos="100000">
                  <a:schemeClr val="tx1"/>
                </a:gs>
              </a:gsLst>
              <a:lin ang="0" scaled="1"/>
              <a:tileRect/>
            </a:gradFill>
            <a:ln w="169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 name="圖形 11">
              <a:extLst>
                <a:ext uri="{FF2B5EF4-FFF2-40B4-BE49-F238E27FC236}">
                  <a16:creationId xmlns:a16="http://schemas.microsoft.com/office/drawing/2014/main" id="{2BCCBBA2-8DE2-2F42-BF81-EAFE3EC2DDFD}"/>
                </a:ext>
              </a:extLst>
            </p:cNvPr>
            <p:cNvSpPr/>
            <p:nvPr/>
          </p:nvSpPr>
          <p:spPr>
            <a:xfrm rot="10800000">
              <a:off x="5491735" y="3740430"/>
              <a:ext cx="1062403" cy="462332"/>
            </a:xfrm>
            <a:custGeom>
              <a:avLst/>
              <a:gdLst>
                <a:gd name="connsiteX0" fmla="*/ 862200 w 1062403"/>
                <a:gd name="connsiteY0" fmla="*/ 115583 h 462332"/>
                <a:gd name="connsiteX1" fmla="*/ 661997 w 1062403"/>
                <a:gd name="connsiteY1" fmla="*/ 0 h 462332"/>
                <a:gd name="connsiteX2" fmla="*/ 661997 w 1062403"/>
                <a:gd name="connsiteY2" fmla="*/ 125099 h 462332"/>
                <a:gd name="connsiteX3" fmla="*/ 0 w 1062403"/>
                <a:gd name="connsiteY3" fmla="*/ 125099 h 462332"/>
                <a:gd name="connsiteX4" fmla="*/ 0 w 1062403"/>
                <a:gd name="connsiteY4" fmla="*/ 337253 h 462332"/>
                <a:gd name="connsiteX5" fmla="*/ 661997 w 1062403"/>
                <a:gd name="connsiteY5" fmla="*/ 337253 h 462332"/>
                <a:gd name="connsiteX6" fmla="*/ 661997 w 1062403"/>
                <a:gd name="connsiteY6" fmla="*/ 462333 h 462332"/>
                <a:gd name="connsiteX7" fmla="*/ 862200 w 1062403"/>
                <a:gd name="connsiteY7" fmla="*/ 346750 h 462332"/>
                <a:gd name="connsiteX8" fmla="*/ 1062403 w 1062403"/>
                <a:gd name="connsiteY8" fmla="*/ 231166 h 46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03" h="462332">
                  <a:moveTo>
                    <a:pt x="862200" y="115583"/>
                  </a:moveTo>
                  <a:lnTo>
                    <a:pt x="661997" y="0"/>
                  </a:lnTo>
                  <a:lnTo>
                    <a:pt x="661997" y="125099"/>
                  </a:lnTo>
                  <a:lnTo>
                    <a:pt x="0" y="125099"/>
                  </a:lnTo>
                  <a:lnTo>
                    <a:pt x="0" y="337253"/>
                  </a:lnTo>
                  <a:lnTo>
                    <a:pt x="661997" y="337253"/>
                  </a:lnTo>
                  <a:lnTo>
                    <a:pt x="661997" y="462333"/>
                  </a:lnTo>
                  <a:lnTo>
                    <a:pt x="862200" y="346750"/>
                  </a:lnTo>
                  <a:lnTo>
                    <a:pt x="1062403" y="231166"/>
                  </a:lnTo>
                  <a:close/>
                </a:path>
              </a:pathLst>
            </a:custGeom>
            <a:gradFill flip="none" rotWithShape="1">
              <a:gsLst>
                <a:gs pos="0">
                  <a:schemeClr val="bg1">
                    <a:alpha val="0"/>
                  </a:schemeClr>
                </a:gs>
                <a:gs pos="23000">
                  <a:srgbClr val="D3D3D3"/>
                </a:gs>
                <a:gs pos="65000">
                  <a:srgbClr val="989898"/>
                </a:gs>
                <a:gs pos="100000">
                  <a:schemeClr val="tx1"/>
                </a:gs>
              </a:gsLst>
              <a:lin ang="0" scaled="1"/>
              <a:tileRect/>
            </a:gradFill>
            <a:ln w="169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pic>
        <p:nvPicPr>
          <p:cNvPr id="19" name="圖形 18">
            <a:extLst>
              <a:ext uri="{FF2B5EF4-FFF2-40B4-BE49-F238E27FC236}">
                <a16:creationId xmlns:a16="http://schemas.microsoft.com/office/drawing/2014/main" id="{18FA1B93-3440-0E4E-9778-712C5ED06E89}"/>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2594424" y="3016608"/>
            <a:ext cx="819123" cy="137795"/>
          </a:xfrm>
          <a:prstGeom prst="rect">
            <a:avLst/>
          </a:prstGeom>
        </p:spPr>
      </p:pic>
      <p:sp>
        <p:nvSpPr>
          <p:cNvPr id="21" name="文字方塊 20">
            <a:extLst>
              <a:ext uri="{FF2B5EF4-FFF2-40B4-BE49-F238E27FC236}">
                <a16:creationId xmlns:a16="http://schemas.microsoft.com/office/drawing/2014/main" id="{B3302A2F-F62F-C24B-911F-51DFAE4A998E}"/>
              </a:ext>
            </a:extLst>
          </p:cNvPr>
          <p:cNvSpPr txBox="1"/>
          <p:nvPr/>
        </p:nvSpPr>
        <p:spPr>
          <a:xfrm>
            <a:off x="7000004" y="2859123"/>
            <a:ext cx="1617751" cy="307777"/>
          </a:xfrm>
          <a:prstGeom prst="rect">
            <a:avLst/>
          </a:prstGeom>
          <a:noFill/>
        </p:spPr>
        <p:txBody>
          <a:bodyPr wrap="none" rtlCol="0">
            <a:spAutoFit/>
          </a:bodyPr>
          <a:lstStyle/>
          <a:p>
            <a:r>
              <a:rPr kumimoji="1" lang="en-US" altLang="zh-TW">
                <a:solidFill>
                  <a:schemeClr val="tx1"/>
                </a:solidFill>
                <a:latin typeface="ＭＳ Ｐゴシック" panose="020B0600070205080204" pitchFamily="50" charset="-128"/>
                <a:ea typeface="ＭＳ Ｐゴシック" panose="020B0600070205080204" pitchFamily="50" charset="-128"/>
                <a:cs typeface="+mn-ea"/>
                <a:sym typeface="+mn-lt"/>
              </a:rPr>
              <a:t>Microsoft Hyper-V</a:t>
            </a:r>
            <a:endParaRPr kumimoji="1" lang="zh-TW" altLang="en-US">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2" name="文字方塊 21">
            <a:extLst>
              <a:ext uri="{FF2B5EF4-FFF2-40B4-BE49-F238E27FC236}">
                <a16:creationId xmlns:a16="http://schemas.microsoft.com/office/drawing/2014/main" id="{88F2C2E5-63E8-1F49-B399-C372F133C982}"/>
              </a:ext>
            </a:extLst>
          </p:cNvPr>
          <p:cNvSpPr txBox="1"/>
          <p:nvPr/>
        </p:nvSpPr>
        <p:spPr>
          <a:xfrm>
            <a:off x="4532988" y="2273678"/>
            <a:ext cx="1866217" cy="307777"/>
          </a:xfrm>
          <a:prstGeom prst="rect">
            <a:avLst/>
          </a:prstGeom>
          <a:noFill/>
        </p:spPr>
        <p:txBody>
          <a:bodyPr wrap="none" rtlCol="0">
            <a:spAutoFit/>
          </a:bodyPr>
          <a:lstStyle/>
          <a:p>
            <a:r>
              <a:rPr kumimoji="1" lang="en-US" altLang="zh-TW">
                <a:solidFill>
                  <a:schemeClr val="tx1"/>
                </a:solidFill>
                <a:latin typeface="ＭＳ Ｐゴシック" panose="020B0600070205080204" pitchFamily="50" charset="-128"/>
                <a:ea typeface="ＭＳ Ｐゴシック" panose="020B0600070205080204" pitchFamily="50" charset="-128"/>
                <a:cs typeface="+mn-ea"/>
                <a:sym typeface="+mn-lt"/>
              </a:rPr>
              <a:t>Hyper Data Protector</a:t>
            </a:r>
            <a:endParaRPr kumimoji="1" lang="zh-TW" altLang="en-US">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172812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圓角 31">
            <a:extLst>
              <a:ext uri="{FF2B5EF4-FFF2-40B4-BE49-F238E27FC236}">
                <a16:creationId xmlns:a16="http://schemas.microsoft.com/office/drawing/2014/main" id="{2FE33599-22B8-4B4C-BF2F-459F2BDE6830}"/>
              </a:ext>
            </a:extLst>
          </p:cNvPr>
          <p:cNvSpPr/>
          <p:nvPr/>
        </p:nvSpPr>
        <p:spPr>
          <a:xfrm rot="10800000">
            <a:off x="4608390" y="2141866"/>
            <a:ext cx="4070894" cy="3074826"/>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5" name="矩形: 圓角 4">
            <a:extLst>
              <a:ext uri="{FF2B5EF4-FFF2-40B4-BE49-F238E27FC236}">
                <a16:creationId xmlns:a16="http://schemas.microsoft.com/office/drawing/2014/main" id="{0DE5E8C3-D176-4870-86EE-28FE2370C97F}"/>
              </a:ext>
            </a:extLst>
          </p:cNvPr>
          <p:cNvSpPr/>
          <p:nvPr/>
        </p:nvSpPr>
        <p:spPr>
          <a:xfrm rot="10800000">
            <a:off x="464716" y="2126063"/>
            <a:ext cx="3987729" cy="3074826"/>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2DC46E29-CBE4-AC43-B186-59C8163E32FD}"/>
              </a:ext>
            </a:extLst>
          </p:cNvPr>
          <p:cNvSpPr>
            <a:spLocks noGrp="1"/>
          </p:cNvSpPr>
          <p:nvPr>
            <p:ph type="title"/>
          </p:nvPr>
        </p:nvSpPr>
        <p:spPr>
          <a:xfrm>
            <a:off x="1" y="27774"/>
            <a:ext cx="9144000" cy="1033922"/>
          </a:xfrm>
        </p:spPr>
        <p:txBody>
          <a:bodyPr>
            <a:noAutofit/>
          </a:bodyPr>
          <a:lstStyle/>
          <a:p>
            <a:r>
              <a:rPr kumimoji="1" lang="en-US" altLang="ja-JP" sz="2800" dirty="0">
                <a:latin typeface="ＭＳ Ｐゴシック" panose="020B0600070205080204" pitchFamily="50" charset="-128"/>
                <a:ea typeface="ＭＳ Ｐゴシック" panose="020B0600070205080204" pitchFamily="50" charset="-128"/>
                <a:cs typeface="+mn-ea"/>
                <a:sym typeface="+mn-lt"/>
              </a:rPr>
              <a:t>Boxafe</a:t>
            </a:r>
            <a:r>
              <a:rPr kumimoji="1" lang="ja-JP" altLang="en-US" sz="2800" dirty="0">
                <a:latin typeface="ＭＳ Ｐゴシック" panose="020B0600070205080204" pitchFamily="50" charset="-128"/>
                <a:ea typeface="ＭＳ Ｐゴシック" panose="020B0600070205080204" pitchFamily="50" charset="-128"/>
                <a:cs typeface="+mn-ea"/>
                <a:sym typeface="+mn-lt"/>
              </a:rPr>
              <a:t>：</a:t>
            </a:r>
            <a:r>
              <a:rPr kumimoji="1" lang="en-US" altLang="ja-JP" sz="2800" dirty="0" err="1">
                <a:latin typeface="ＭＳ Ｐゴシック" panose="020B0600070205080204" pitchFamily="50" charset="-128"/>
                <a:ea typeface="ＭＳ Ｐゴシック" panose="020B0600070205080204" pitchFamily="50" charset="-128"/>
                <a:cs typeface="+mn-ea"/>
                <a:sym typeface="+mn-lt"/>
              </a:rPr>
              <a:t>GoogleWorkspace</a:t>
            </a:r>
            <a:r>
              <a:rPr kumimoji="1" lang="ja-JP" altLang="en-US" sz="2800" dirty="0">
                <a:latin typeface="ＭＳ Ｐゴシック" panose="020B0600070205080204" pitchFamily="50" charset="-128"/>
                <a:ea typeface="ＭＳ Ｐゴシック" panose="020B0600070205080204" pitchFamily="50" charset="-128"/>
                <a:cs typeface="+mn-ea"/>
                <a:sym typeface="+mn-lt"/>
              </a:rPr>
              <a:t>と</a:t>
            </a:r>
            <a:r>
              <a:rPr kumimoji="1" lang="en-US" altLang="ja-JP" sz="2800" dirty="0">
                <a:latin typeface="ＭＳ Ｐゴシック" panose="020B0600070205080204" pitchFamily="50" charset="-128"/>
                <a:ea typeface="ＭＳ Ｐゴシック" panose="020B0600070205080204" pitchFamily="50" charset="-128"/>
                <a:cs typeface="+mn-ea"/>
                <a:sym typeface="+mn-lt"/>
              </a:rPr>
              <a:t>Microsoft365</a:t>
            </a:r>
            <a:r>
              <a:rPr kumimoji="1" lang="ja-JP" altLang="en-US" sz="2800" dirty="0">
                <a:latin typeface="ＭＳ Ｐゴシック" panose="020B0600070205080204" pitchFamily="50" charset="-128"/>
                <a:ea typeface="ＭＳ Ｐゴシック" panose="020B0600070205080204" pitchFamily="50" charset="-128"/>
                <a:cs typeface="+mn-ea"/>
                <a:sym typeface="+mn-lt"/>
              </a:rPr>
              <a:t>の包括的なバックアップソリューション</a:t>
            </a:r>
          </a:p>
        </p:txBody>
      </p:sp>
      <p:sp>
        <p:nvSpPr>
          <p:cNvPr id="3" name="矩形 2">
            <a:extLst>
              <a:ext uri="{FF2B5EF4-FFF2-40B4-BE49-F238E27FC236}">
                <a16:creationId xmlns:a16="http://schemas.microsoft.com/office/drawing/2014/main" id="{FFB35739-FDF9-E241-8415-2862DAC91DC5}"/>
              </a:ext>
            </a:extLst>
          </p:cNvPr>
          <p:cNvSpPr/>
          <p:nvPr/>
        </p:nvSpPr>
        <p:spPr>
          <a:xfrm>
            <a:off x="1612990" y="1217707"/>
            <a:ext cx="6627496" cy="784830"/>
          </a:xfrm>
          <a:prstGeom prst="rect">
            <a:avLst/>
          </a:prstGeom>
        </p:spPr>
        <p:txBody>
          <a:bodyPr wrap="square">
            <a:spAutoFit/>
          </a:bodyPr>
          <a:lstStyle/>
          <a:p>
            <a:pPr marL="177800" indent="-177800">
              <a:lnSpc>
                <a:spcPts val="2700"/>
              </a:lnSpc>
              <a:buClr>
                <a:schemeClr val="tx1"/>
              </a:buClr>
              <a:buSzPct val="75000"/>
              <a:buFont typeface="Arial" panose="020B0604020202020204" pitchFamily="34" charset="0"/>
              <a:buChar char="•"/>
            </a:pPr>
            <a:r>
              <a:rPr lang="ja-JP" altLang="en-US" sz="1800" b="1" dirty="0">
                <a:solidFill>
                  <a:schemeClr val="tx1"/>
                </a:solidFill>
                <a:latin typeface="ＭＳ Ｐゴシック" panose="020B0600070205080204" pitchFamily="50" charset="-128"/>
                <a:ea typeface="ＭＳ Ｐゴシック" panose="020B0600070205080204" pitchFamily="50" charset="-128"/>
                <a:cs typeface="+mn-ea"/>
                <a:sym typeface="+mn-lt"/>
              </a:rPr>
              <a:t>重要なデータを手元に置いてください</a:t>
            </a:r>
          </a:p>
          <a:p>
            <a:pPr marL="177800" indent="-177800">
              <a:lnSpc>
                <a:spcPts val="2700"/>
              </a:lnSpc>
              <a:buClr>
                <a:schemeClr val="tx1"/>
              </a:buClr>
              <a:buSzPct val="75000"/>
              <a:buFont typeface="Arial" panose="020B0604020202020204" pitchFamily="34" charset="0"/>
              <a:buChar char="•"/>
            </a:pPr>
            <a:r>
              <a:rPr lang="ja-JP" altLang="en-US" sz="1800" b="1" dirty="0">
                <a:solidFill>
                  <a:schemeClr val="tx1"/>
                </a:solidFill>
                <a:latin typeface="ＭＳ Ｐゴシック" panose="020B0600070205080204" pitchFamily="50" charset="-128"/>
                <a:ea typeface="ＭＳ Ｐゴシック" panose="020B0600070205080204" pitchFamily="50" charset="-128"/>
                <a:cs typeface="+mn-ea"/>
                <a:sym typeface="+mn-lt"/>
              </a:rPr>
              <a:t>古いデータをクラウドから移動して、コストを削減します</a:t>
            </a:r>
          </a:p>
        </p:txBody>
      </p:sp>
      <p:pic>
        <p:nvPicPr>
          <p:cNvPr id="4" name="Picture 15" descr="A picture containing shirt&#10;&#10;Description automatically generated">
            <a:extLst>
              <a:ext uri="{FF2B5EF4-FFF2-40B4-BE49-F238E27FC236}">
                <a16:creationId xmlns:a16="http://schemas.microsoft.com/office/drawing/2014/main" id="{614F78FD-5C2C-3046-A02B-9D4410FF5C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885" y="1219106"/>
            <a:ext cx="770606" cy="770604"/>
          </a:xfrm>
          <a:prstGeom prst="rect">
            <a:avLst/>
          </a:prstGeom>
          <a:effectLst>
            <a:outerShdw blurRad="50800" dist="38100" dir="2700000" algn="tl" rotWithShape="0">
              <a:prstClr val="black">
                <a:alpha val="40000"/>
              </a:prstClr>
            </a:outerShdw>
          </a:effectLst>
        </p:spPr>
      </p:pic>
      <p:sp>
        <p:nvSpPr>
          <p:cNvPr id="12" name="矩形 11">
            <a:extLst>
              <a:ext uri="{FF2B5EF4-FFF2-40B4-BE49-F238E27FC236}">
                <a16:creationId xmlns:a16="http://schemas.microsoft.com/office/drawing/2014/main" id="{CB14EC27-368E-EC4B-A2C4-FC39FAB6B4AE}"/>
              </a:ext>
            </a:extLst>
          </p:cNvPr>
          <p:cNvSpPr/>
          <p:nvPr/>
        </p:nvSpPr>
        <p:spPr>
          <a:xfrm>
            <a:off x="1211597" y="2616844"/>
            <a:ext cx="3289938" cy="477054"/>
          </a:xfrm>
          <a:prstGeom prst="rect">
            <a:avLst/>
          </a:prstGeom>
        </p:spPr>
        <p:txBody>
          <a:bodyPr wrap="square">
            <a:spAutoFit/>
          </a:bodyPr>
          <a:lstStyle/>
          <a:p>
            <a:pPr fontAlgn="base"/>
            <a:r>
              <a:rPr lang="en-US" altLang="zh-TW" b="1" dirty="0">
                <a:solidFill>
                  <a:schemeClr val="tx1"/>
                </a:solidFill>
                <a:latin typeface="ＭＳ Ｐゴシック" panose="020B0600070205080204" pitchFamily="50" charset="-128"/>
                <a:ea typeface="ＭＳ Ｐゴシック" panose="020B0600070205080204" pitchFamily="50" charset="-128"/>
                <a:cs typeface="+mn-ea"/>
                <a:sym typeface="+mn-lt"/>
              </a:rPr>
              <a:t>Gmail</a:t>
            </a:r>
          </a:p>
          <a:p>
            <a:r>
              <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Gmail</a:t>
            </a:r>
            <a:r>
              <a:rPr lang="ja-JP"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rPr>
              <a:t>内</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のメールと添付ファイルをバックアップ</a:t>
            </a:r>
            <a:endParaRPr lang="en-US" alt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13" name="矩形 12">
            <a:extLst>
              <a:ext uri="{FF2B5EF4-FFF2-40B4-BE49-F238E27FC236}">
                <a16:creationId xmlns:a16="http://schemas.microsoft.com/office/drawing/2014/main" id="{C3FA0CB3-3677-AE4F-8F14-A12C9F16CF6A}"/>
              </a:ext>
            </a:extLst>
          </p:cNvPr>
          <p:cNvSpPr/>
          <p:nvPr/>
        </p:nvSpPr>
        <p:spPr>
          <a:xfrm>
            <a:off x="1211597" y="3143950"/>
            <a:ext cx="3347703" cy="600164"/>
          </a:xfrm>
          <a:prstGeom prst="rect">
            <a:avLst/>
          </a:prstGeom>
        </p:spPr>
        <p:txBody>
          <a:bodyPr wrap="square" lIns="91440" tIns="45720" rIns="91440" bIns="45720" anchor="t">
            <a:spAutoFit/>
          </a:bodyPr>
          <a:lstStyle/>
          <a:p>
            <a:r>
              <a:rPr lang="en-US" altLang="zh-TW" sz="1100" b="1" dirty="0">
                <a:solidFill>
                  <a:schemeClr val="tx1"/>
                </a:solidFill>
                <a:latin typeface="ＭＳ Ｐゴシック" panose="020B0600070205080204" pitchFamily="50" charset="-128"/>
                <a:ea typeface="ＭＳ Ｐゴシック" panose="020B0600070205080204" pitchFamily="50" charset="-128"/>
                <a:cs typeface="+mn-ea"/>
                <a:sym typeface="+mn-lt"/>
              </a:rPr>
              <a:t>Google Drive</a:t>
            </a:r>
          </a:p>
          <a:p>
            <a:r>
              <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Google Drive</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内のすべてのファイルバージョンのバックアップ。</a:t>
            </a:r>
            <a:r>
              <a:rPr lang="en-US" altLang="ja-JP"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My Drive</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と</a:t>
            </a:r>
            <a:r>
              <a:rPr lang="en-US" altLang="ja-JP"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Shared Drive</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をサポート</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14" name="圖片 13">
            <a:extLst>
              <a:ext uri="{FF2B5EF4-FFF2-40B4-BE49-F238E27FC236}">
                <a16:creationId xmlns:a16="http://schemas.microsoft.com/office/drawing/2014/main" id="{95C92E04-3DD6-D042-AD95-24FC1F2D3D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7834" y="2643430"/>
            <a:ext cx="582430" cy="452666"/>
          </a:xfrm>
          <a:prstGeom prst="rect">
            <a:avLst/>
          </a:prstGeom>
        </p:spPr>
      </p:pic>
      <p:pic>
        <p:nvPicPr>
          <p:cNvPr id="15" name="圖片 14">
            <a:extLst>
              <a:ext uri="{FF2B5EF4-FFF2-40B4-BE49-F238E27FC236}">
                <a16:creationId xmlns:a16="http://schemas.microsoft.com/office/drawing/2014/main" id="{79858F16-E4CA-9D49-BA6A-C5748A8700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7834" y="3210810"/>
            <a:ext cx="582430" cy="452666"/>
          </a:xfrm>
          <a:prstGeom prst="rect">
            <a:avLst/>
          </a:prstGeom>
        </p:spPr>
      </p:pic>
      <p:pic>
        <p:nvPicPr>
          <p:cNvPr id="16" name="圖片 15">
            <a:extLst>
              <a:ext uri="{FF2B5EF4-FFF2-40B4-BE49-F238E27FC236}">
                <a16:creationId xmlns:a16="http://schemas.microsoft.com/office/drawing/2014/main" id="{31562C3D-B9A7-E444-B98E-753708C92B8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7834" y="3776920"/>
            <a:ext cx="582430" cy="452666"/>
          </a:xfrm>
          <a:prstGeom prst="rect">
            <a:avLst/>
          </a:prstGeom>
        </p:spPr>
      </p:pic>
      <p:pic>
        <p:nvPicPr>
          <p:cNvPr id="17" name="圖片 16">
            <a:extLst>
              <a:ext uri="{FF2B5EF4-FFF2-40B4-BE49-F238E27FC236}">
                <a16:creationId xmlns:a16="http://schemas.microsoft.com/office/drawing/2014/main" id="{99B1D64C-2146-F54C-BA6F-93EE7C9DAC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27834" y="4320170"/>
            <a:ext cx="582430" cy="452666"/>
          </a:xfrm>
          <a:prstGeom prst="rect">
            <a:avLst/>
          </a:prstGeom>
        </p:spPr>
      </p:pic>
      <p:sp>
        <p:nvSpPr>
          <p:cNvPr id="18" name="矩形 17">
            <a:extLst>
              <a:ext uri="{FF2B5EF4-FFF2-40B4-BE49-F238E27FC236}">
                <a16:creationId xmlns:a16="http://schemas.microsoft.com/office/drawing/2014/main" id="{D8AB2CD0-BF8C-B043-B694-D52B13487592}"/>
              </a:ext>
            </a:extLst>
          </p:cNvPr>
          <p:cNvSpPr/>
          <p:nvPr/>
        </p:nvSpPr>
        <p:spPr>
          <a:xfrm>
            <a:off x="1198897" y="3887285"/>
            <a:ext cx="3623317" cy="430887"/>
          </a:xfrm>
          <a:prstGeom prst="rect">
            <a:avLst/>
          </a:prstGeom>
        </p:spPr>
        <p:txBody>
          <a:bodyPr wrap="square">
            <a:spAutoFit/>
          </a:bodyPr>
          <a:lstStyle/>
          <a:p>
            <a:pPr fontAlgn="base"/>
            <a:r>
              <a:rPr lang="en-US" altLang="zh-TW" sz="1100" b="1" dirty="0">
                <a:solidFill>
                  <a:schemeClr val="tx1"/>
                </a:solidFill>
                <a:latin typeface="ＭＳ Ｐゴシック" panose="020B0600070205080204" pitchFamily="50" charset="-128"/>
                <a:ea typeface="ＭＳ Ｐゴシック" panose="020B0600070205080204" pitchFamily="50" charset="-128"/>
                <a:cs typeface="+mn-ea"/>
                <a:sym typeface="+mn-lt"/>
              </a:rPr>
              <a:t>Contacts</a:t>
            </a:r>
            <a:endParaRPr lang="zh-TW" altLang="en-US" sz="11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a:p>
            <a:r>
              <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Google Contacts</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内のすべての連絡先をバックアップ</a:t>
            </a:r>
            <a:endPar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19" name="矩形 18">
            <a:extLst>
              <a:ext uri="{FF2B5EF4-FFF2-40B4-BE49-F238E27FC236}">
                <a16:creationId xmlns:a16="http://schemas.microsoft.com/office/drawing/2014/main" id="{251B05E0-5BB9-4A4A-BF31-2CDA15ACBE75}"/>
              </a:ext>
            </a:extLst>
          </p:cNvPr>
          <p:cNvSpPr/>
          <p:nvPr/>
        </p:nvSpPr>
        <p:spPr>
          <a:xfrm>
            <a:off x="1198897" y="4429780"/>
            <a:ext cx="2926789" cy="577081"/>
          </a:xfrm>
          <a:prstGeom prst="rect">
            <a:avLst/>
          </a:prstGeom>
        </p:spPr>
        <p:txBody>
          <a:bodyPr wrap="square">
            <a:spAutoFit/>
          </a:bodyPr>
          <a:lstStyle/>
          <a:p>
            <a:pPr fontAlgn="base"/>
            <a:r>
              <a:rPr lang="en-US" altLang="zh-TW" sz="1050" b="1" dirty="0">
                <a:solidFill>
                  <a:schemeClr val="tx1"/>
                </a:solidFill>
                <a:latin typeface="ＭＳ Ｐゴシック" panose="020B0600070205080204" pitchFamily="50" charset="-128"/>
                <a:ea typeface="ＭＳ Ｐゴシック" panose="020B0600070205080204" pitchFamily="50" charset="-128"/>
                <a:cs typeface="+mn-ea"/>
                <a:sym typeface="+mn-lt"/>
              </a:rPr>
              <a:t>Calendar</a:t>
            </a:r>
            <a:endParaRPr lang="zh-TW" altLang="en-US" sz="1050" b="1" dirty="0">
              <a:solidFill>
                <a:schemeClr val="tx1"/>
              </a:solidFill>
              <a:latin typeface="ＭＳ Ｐゴシック" panose="020B0600070205080204" pitchFamily="50" charset="-128"/>
              <a:ea typeface="ＭＳ Ｐゴシック" panose="020B0600070205080204" pitchFamily="50" charset="-128"/>
              <a:cs typeface="+mn-ea"/>
              <a:sym typeface="+mn-lt"/>
            </a:endParaRPr>
          </a:p>
          <a:p>
            <a:r>
              <a:rPr lang="en-US" altLang="zh-TW"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Google Calendar</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内のすべてのイベントと添付ファイルをバックアップ</a:t>
            </a:r>
            <a:endParaRPr lang="en-US" altLang="zh-TW" sz="105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0" name="矩形 19">
            <a:extLst>
              <a:ext uri="{FF2B5EF4-FFF2-40B4-BE49-F238E27FC236}">
                <a16:creationId xmlns:a16="http://schemas.microsoft.com/office/drawing/2014/main" id="{EE76F351-202C-C249-BF05-932698B7339C}"/>
              </a:ext>
            </a:extLst>
          </p:cNvPr>
          <p:cNvSpPr/>
          <p:nvPr/>
        </p:nvSpPr>
        <p:spPr>
          <a:xfrm>
            <a:off x="5342357" y="2637164"/>
            <a:ext cx="3369020" cy="430887"/>
          </a:xfrm>
          <a:prstGeom prst="rect">
            <a:avLst/>
          </a:prstGeom>
        </p:spPr>
        <p:txBody>
          <a:bodyPr wrap="square">
            <a:spAutoFit/>
          </a:bodyPr>
          <a:lstStyle/>
          <a:p>
            <a:pPr fontAlgn="base"/>
            <a:r>
              <a:rPr lang="en-US" altLang="zh-TW" sz="1100" b="1" dirty="0">
                <a:solidFill>
                  <a:schemeClr val="tx1"/>
                </a:solidFill>
                <a:latin typeface="ＭＳ Ｐゴシック" panose="020B0600070205080204" pitchFamily="50" charset="-128"/>
                <a:ea typeface="ＭＳ Ｐゴシック" panose="020B0600070205080204" pitchFamily="50" charset="-128"/>
                <a:cs typeface="+mn-ea"/>
                <a:sym typeface="+mn-lt"/>
              </a:rPr>
              <a:t>Outlook</a:t>
            </a:r>
            <a:endParaRPr lang="zh-TW" altLang="en-US" sz="11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a:p>
            <a:r>
              <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Outlook</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内の</a:t>
            </a:r>
            <a:r>
              <a:rPr lang="ja-JP"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rPr>
              <a:t>メール</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と添付ファイルをバックアップ</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1" name="矩形 20">
            <a:extLst>
              <a:ext uri="{FF2B5EF4-FFF2-40B4-BE49-F238E27FC236}">
                <a16:creationId xmlns:a16="http://schemas.microsoft.com/office/drawing/2014/main" id="{148503DA-59EA-F44F-AE8A-E977737B7A30}"/>
              </a:ext>
            </a:extLst>
          </p:cNvPr>
          <p:cNvSpPr/>
          <p:nvPr/>
        </p:nvSpPr>
        <p:spPr>
          <a:xfrm>
            <a:off x="5342357" y="3141817"/>
            <a:ext cx="3224700" cy="430887"/>
          </a:xfrm>
          <a:prstGeom prst="rect">
            <a:avLst/>
          </a:prstGeom>
        </p:spPr>
        <p:txBody>
          <a:bodyPr wrap="square">
            <a:spAutoFit/>
          </a:bodyPr>
          <a:lstStyle/>
          <a:p>
            <a:pPr fontAlgn="base"/>
            <a:r>
              <a:rPr lang="en-US" altLang="zh-TW" sz="1100" b="1" dirty="0">
                <a:solidFill>
                  <a:schemeClr val="tx1"/>
                </a:solidFill>
                <a:latin typeface="ＭＳ Ｐゴシック" panose="020B0600070205080204" pitchFamily="50" charset="-128"/>
                <a:ea typeface="ＭＳ Ｐゴシック" panose="020B0600070205080204" pitchFamily="50" charset="-128"/>
                <a:cs typeface="+mn-ea"/>
                <a:sym typeface="+mn-lt"/>
              </a:rPr>
              <a:t>Contacts</a:t>
            </a:r>
            <a:r>
              <a:rPr lang="zh-TW" altLang="en-US" sz="1100" b="1" dirty="0">
                <a:solidFill>
                  <a:schemeClr val="tx1"/>
                </a:solidFill>
                <a:latin typeface="ＭＳ Ｐゴシック" panose="020B0600070205080204" pitchFamily="50" charset="-128"/>
                <a:ea typeface="ＭＳ Ｐゴシック" panose="020B0600070205080204" pitchFamily="50" charset="-128"/>
                <a:cs typeface="+mn-ea"/>
                <a:sym typeface="+mn-lt"/>
              </a:rPr>
              <a:t> </a:t>
            </a:r>
            <a:r>
              <a:rPr lang="en-US" altLang="zh-TW" sz="1100" b="1" dirty="0">
                <a:solidFill>
                  <a:schemeClr val="tx1"/>
                </a:solidFill>
                <a:latin typeface="ＭＳ Ｐゴシック" panose="020B0600070205080204" pitchFamily="50" charset="-128"/>
                <a:ea typeface="ＭＳ Ｐゴシック" panose="020B0600070205080204" pitchFamily="50" charset="-128"/>
                <a:cs typeface="+mn-ea"/>
                <a:sym typeface="+mn-lt"/>
              </a:rPr>
              <a:t>(People)</a:t>
            </a:r>
            <a:endParaRPr lang="zh-TW" altLang="en-US" sz="11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a:p>
            <a:r>
              <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Outlook People</a:t>
            </a:r>
            <a:r>
              <a:rPr lang="ja-JP"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rPr>
              <a:t>内</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のすべての連絡先をバックアップ</a:t>
            </a:r>
            <a:endPar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2" name="矩形 21">
            <a:extLst>
              <a:ext uri="{FF2B5EF4-FFF2-40B4-BE49-F238E27FC236}">
                <a16:creationId xmlns:a16="http://schemas.microsoft.com/office/drawing/2014/main" id="{91C6F25F-521F-F044-9F69-A1E1B43B749D}"/>
              </a:ext>
            </a:extLst>
          </p:cNvPr>
          <p:cNvSpPr/>
          <p:nvPr/>
        </p:nvSpPr>
        <p:spPr>
          <a:xfrm>
            <a:off x="5342357" y="3679279"/>
            <a:ext cx="3623316" cy="600164"/>
          </a:xfrm>
          <a:prstGeom prst="rect">
            <a:avLst/>
          </a:prstGeom>
        </p:spPr>
        <p:txBody>
          <a:bodyPr wrap="square">
            <a:spAutoFit/>
          </a:bodyPr>
          <a:lstStyle/>
          <a:p>
            <a:pPr fontAlgn="base"/>
            <a:r>
              <a:rPr lang="en-US" altLang="zh-TW" sz="1100" b="1" dirty="0">
                <a:solidFill>
                  <a:schemeClr val="tx1"/>
                </a:solidFill>
                <a:latin typeface="ＭＳ Ｐゴシック" panose="020B0600070205080204" pitchFamily="50" charset="-128"/>
                <a:ea typeface="ＭＳ Ｐゴシック" panose="020B0600070205080204" pitchFamily="50" charset="-128"/>
                <a:cs typeface="+mn-ea"/>
                <a:sym typeface="+mn-lt"/>
              </a:rPr>
              <a:t>Calendar</a:t>
            </a:r>
            <a:endParaRPr lang="zh-TW" altLang="en-US" sz="11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a:p>
            <a:r>
              <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Outlook </a:t>
            </a:r>
            <a:r>
              <a:rPr lang="en-US" altLang="zh-TW" sz="1100" dirty="0" err="1" smtClean="0">
                <a:solidFill>
                  <a:schemeClr val="tx1"/>
                </a:solidFill>
                <a:latin typeface="ＭＳ Ｐゴシック" panose="020B0600070205080204" pitchFamily="50" charset="-128"/>
                <a:ea typeface="ＭＳ Ｐゴシック" panose="020B0600070205080204" pitchFamily="50" charset="-128"/>
                <a:cs typeface="+mn-ea"/>
                <a:sym typeface="+mn-lt"/>
              </a:rPr>
              <a:t>Calender</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内のすべてのイベントと添付ファイルをバックアップ</a:t>
            </a:r>
            <a:endParaRPr lang="en-US" altLang="zh-TW"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3" name="矩形 22">
            <a:extLst>
              <a:ext uri="{FF2B5EF4-FFF2-40B4-BE49-F238E27FC236}">
                <a16:creationId xmlns:a16="http://schemas.microsoft.com/office/drawing/2014/main" id="{2C236B95-AE8F-1142-BCEA-FB09F03689F9}"/>
              </a:ext>
            </a:extLst>
          </p:cNvPr>
          <p:cNvSpPr/>
          <p:nvPr/>
        </p:nvSpPr>
        <p:spPr>
          <a:xfrm>
            <a:off x="5342356" y="4257760"/>
            <a:ext cx="3442119" cy="600164"/>
          </a:xfrm>
          <a:prstGeom prst="rect">
            <a:avLst/>
          </a:prstGeom>
        </p:spPr>
        <p:txBody>
          <a:bodyPr wrap="square" lIns="91440" tIns="45720" rIns="91440" bIns="45720" anchor="t">
            <a:spAutoFit/>
          </a:bodyPr>
          <a:lstStyle/>
          <a:p>
            <a:pPr fontAlgn="base"/>
            <a:r>
              <a:rPr lang="en-US" altLang="zh-TW" sz="11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OneDrive</a:t>
            </a:r>
            <a:endPar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endParaRPr>
          </a:p>
          <a:p>
            <a:r>
              <a:rPr lang="en-US" altLang="zh-TW"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OneDrive, SharePoint</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mn-ea"/>
                <a:sym typeface="+mn-lt"/>
              </a:rPr>
              <a:t>内のすべてのファイルをバックアップ</a:t>
            </a:r>
            <a:endParaRPr lang="zh-TW" altLang="en-US" sz="11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5" name="圓角化對角線角落矩形 8">
            <a:extLst>
              <a:ext uri="{FF2B5EF4-FFF2-40B4-BE49-F238E27FC236}">
                <a16:creationId xmlns:a16="http://schemas.microsoft.com/office/drawing/2014/main" id="{90073FF2-1B21-48F9-8BF7-4137588CF904}"/>
              </a:ext>
            </a:extLst>
          </p:cNvPr>
          <p:cNvSpPr/>
          <p:nvPr/>
        </p:nvSpPr>
        <p:spPr>
          <a:xfrm flipH="1">
            <a:off x="553214" y="2163657"/>
            <a:ext cx="2346795" cy="407368"/>
          </a:xfrm>
          <a:prstGeom prst="snip2DiagRect">
            <a:avLst/>
          </a:prstGeom>
          <a:gradFill>
            <a:gsLst>
              <a:gs pos="0">
                <a:srgbClr val="008EC0"/>
              </a:gs>
              <a:gs pos="100000">
                <a:srgbClr val="004A9F"/>
              </a:gs>
            </a:gsLst>
            <a:lin ang="0" scaled="0"/>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endParaRPr lang="en-US" altLang="zh-TW" sz="16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6" name="矩形 5">
            <a:extLst>
              <a:ext uri="{FF2B5EF4-FFF2-40B4-BE49-F238E27FC236}">
                <a16:creationId xmlns:a16="http://schemas.microsoft.com/office/drawing/2014/main" id="{18E42DA1-6F49-F74A-80A6-FBA263692CBF}"/>
              </a:ext>
            </a:extLst>
          </p:cNvPr>
          <p:cNvSpPr/>
          <p:nvPr/>
        </p:nvSpPr>
        <p:spPr>
          <a:xfrm>
            <a:off x="789065" y="2204779"/>
            <a:ext cx="1896673" cy="338554"/>
          </a:xfrm>
          <a:prstGeom prst="rect">
            <a:avLst/>
          </a:prstGeom>
        </p:spPr>
        <p:txBody>
          <a:bodyPr wrap="none">
            <a:spAutoFit/>
          </a:bodyPr>
          <a:lstStyle/>
          <a:p>
            <a:pPr algn="ctr" fontAlgn="base"/>
            <a:r>
              <a:rPr lang="en-US" altLang="zh-TW" sz="1600" b="1">
                <a:solidFill>
                  <a:schemeClr val="bg1"/>
                </a:solidFill>
                <a:latin typeface="ＭＳ Ｐゴシック" panose="020B0600070205080204" pitchFamily="50" charset="-128"/>
                <a:ea typeface="ＭＳ Ｐゴシック" panose="020B0600070205080204" pitchFamily="50" charset="-128"/>
                <a:cs typeface="+mn-ea"/>
                <a:sym typeface="+mn-lt"/>
              </a:rPr>
              <a:t>Google™ Workspace</a:t>
            </a:r>
          </a:p>
        </p:txBody>
      </p:sp>
      <p:sp>
        <p:nvSpPr>
          <p:cNvPr id="26" name="圓角化對角線角落矩形 8">
            <a:extLst>
              <a:ext uri="{FF2B5EF4-FFF2-40B4-BE49-F238E27FC236}">
                <a16:creationId xmlns:a16="http://schemas.microsoft.com/office/drawing/2014/main" id="{5E219AB7-B12D-4D93-9723-BC4F4C9E1FB3}"/>
              </a:ext>
            </a:extLst>
          </p:cNvPr>
          <p:cNvSpPr/>
          <p:nvPr/>
        </p:nvSpPr>
        <p:spPr>
          <a:xfrm flipH="1">
            <a:off x="4691556" y="2163657"/>
            <a:ext cx="1996911" cy="407368"/>
          </a:xfrm>
          <a:prstGeom prst="snip2DiagRect">
            <a:avLst/>
          </a:prstGeom>
          <a:gradFill>
            <a:gsLst>
              <a:gs pos="0">
                <a:srgbClr val="008EC0"/>
              </a:gs>
              <a:gs pos="100000">
                <a:srgbClr val="004A9F"/>
              </a:gs>
            </a:gsLst>
            <a:lin ang="0" scaled="0"/>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endParaRPr lang="en-US" altLang="zh-TW" sz="16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7" name="矩形 26">
            <a:extLst>
              <a:ext uri="{FF2B5EF4-FFF2-40B4-BE49-F238E27FC236}">
                <a16:creationId xmlns:a16="http://schemas.microsoft.com/office/drawing/2014/main" id="{5F413901-1B0A-4156-8959-D89C96DF01F8}"/>
              </a:ext>
            </a:extLst>
          </p:cNvPr>
          <p:cNvSpPr/>
          <p:nvPr/>
        </p:nvSpPr>
        <p:spPr>
          <a:xfrm>
            <a:off x="4953270" y="2204779"/>
            <a:ext cx="1473480" cy="338554"/>
          </a:xfrm>
          <a:prstGeom prst="rect">
            <a:avLst/>
          </a:prstGeom>
        </p:spPr>
        <p:txBody>
          <a:bodyPr wrap="none">
            <a:spAutoFit/>
          </a:bodyPr>
          <a:lstStyle/>
          <a:p>
            <a:pPr algn="ctr" fontAlgn="base"/>
            <a:r>
              <a:rPr lang="en-US" altLang="zh-TW" sz="1600" b="1">
                <a:solidFill>
                  <a:schemeClr val="bg1"/>
                </a:solidFill>
                <a:latin typeface="ＭＳ Ｐゴシック" panose="020B0600070205080204" pitchFamily="50" charset="-128"/>
                <a:ea typeface="ＭＳ Ｐゴシック" panose="020B0600070205080204" pitchFamily="50" charset="-128"/>
                <a:cs typeface="+mn-ea"/>
                <a:sym typeface="+mn-lt"/>
              </a:rPr>
              <a:t>Microsoft 365</a:t>
            </a:r>
            <a:r>
              <a:rPr lang="en-US" altLang="zh-TW" sz="1600" b="1" baseline="30000">
                <a:solidFill>
                  <a:schemeClr val="bg1"/>
                </a:solidFill>
                <a:latin typeface="ＭＳ Ｐゴシック" panose="020B0600070205080204" pitchFamily="50" charset="-128"/>
                <a:ea typeface="ＭＳ Ｐゴシック" panose="020B0600070205080204" pitchFamily="50" charset="-128"/>
                <a:cs typeface="+mn-ea"/>
                <a:sym typeface="+mn-lt"/>
              </a:rPr>
              <a:t>®</a:t>
            </a:r>
          </a:p>
        </p:txBody>
      </p:sp>
      <p:pic>
        <p:nvPicPr>
          <p:cNvPr id="28" name="Graphic 27">
            <a:extLst>
              <a:ext uri="{FF2B5EF4-FFF2-40B4-BE49-F238E27FC236}">
                <a16:creationId xmlns:a16="http://schemas.microsoft.com/office/drawing/2014/main" id="{9E347690-B1A2-F247-90E5-EC9772AC2F0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08128" y="4470077"/>
            <a:ext cx="468000" cy="468000"/>
          </a:xfrm>
          <a:prstGeom prst="rect">
            <a:avLst/>
          </a:prstGeom>
        </p:spPr>
      </p:pic>
      <p:pic>
        <p:nvPicPr>
          <p:cNvPr id="29" name="Graphic 28">
            <a:extLst>
              <a:ext uri="{FF2B5EF4-FFF2-40B4-BE49-F238E27FC236}">
                <a16:creationId xmlns:a16="http://schemas.microsoft.com/office/drawing/2014/main" id="{EF65BD63-387B-5C46-BB75-BD1F981C4F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13599" y="2649716"/>
            <a:ext cx="468000" cy="468000"/>
          </a:xfrm>
          <a:prstGeom prst="rect">
            <a:avLst/>
          </a:prstGeom>
        </p:spPr>
      </p:pic>
      <p:pic>
        <p:nvPicPr>
          <p:cNvPr id="30" name="Graphic 29">
            <a:extLst>
              <a:ext uri="{FF2B5EF4-FFF2-40B4-BE49-F238E27FC236}">
                <a16:creationId xmlns:a16="http://schemas.microsoft.com/office/drawing/2014/main" id="{651B0BFC-1CED-344B-B887-AFA8C24CE94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11397" y="3238238"/>
            <a:ext cx="468000" cy="468000"/>
          </a:xfrm>
          <a:prstGeom prst="rect">
            <a:avLst/>
          </a:prstGeom>
        </p:spPr>
      </p:pic>
      <p:pic>
        <p:nvPicPr>
          <p:cNvPr id="31" name="Graphic 30">
            <a:extLst>
              <a:ext uri="{FF2B5EF4-FFF2-40B4-BE49-F238E27FC236}">
                <a16:creationId xmlns:a16="http://schemas.microsoft.com/office/drawing/2014/main" id="{EDA69B02-2742-2145-88A1-91AF2DD890C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08128" y="3874385"/>
            <a:ext cx="468000" cy="468000"/>
          </a:xfrm>
          <a:prstGeom prst="rect">
            <a:avLst/>
          </a:prstGeom>
        </p:spPr>
      </p:pic>
    </p:spTree>
    <p:extLst>
      <p:ext uri="{BB962C8B-B14F-4D97-AF65-F5344CB8AC3E}">
        <p14:creationId xmlns:p14="http://schemas.microsoft.com/office/powerpoint/2010/main" val="2723898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3412D-3FBB-4B99-8D85-A42F3A4FE2EA}"/>
              </a:ext>
            </a:extLst>
          </p:cNvPr>
          <p:cNvSpPr>
            <a:spLocks noGrp="1"/>
          </p:cNvSpPr>
          <p:nvPr>
            <p:ph type="title"/>
          </p:nvPr>
        </p:nvSpPr>
        <p:spPr>
          <a:xfrm>
            <a:off x="483907" y="78740"/>
            <a:ext cx="7829550" cy="816119"/>
          </a:xfrm>
        </p:spPr>
        <p:txBody>
          <a:bodyPr>
            <a:noAutofit/>
          </a:bodyPr>
          <a:lstStyle/>
          <a:p>
            <a:r>
              <a:rPr lang="en-US" altLang="ja-JP" sz="2800" b="0" dirty="0">
                <a:latin typeface="ＭＳ Ｐゴシック" panose="020B0600070205080204" pitchFamily="50" charset="-128"/>
                <a:ea typeface="ＭＳ Ｐゴシック" panose="020B0600070205080204" pitchFamily="50" charset="-128"/>
                <a:cs typeface="+mn-ea"/>
                <a:sym typeface="+mn-lt"/>
              </a:rPr>
              <a:t>HybridMount-</a:t>
            </a:r>
            <a:r>
              <a:rPr lang="ja-JP" altLang="en-US" sz="2800" b="0" dirty="0">
                <a:latin typeface="ＭＳ Ｐゴシック" panose="020B0600070205080204" pitchFamily="50" charset="-128"/>
                <a:ea typeface="ＭＳ Ｐゴシック" panose="020B0600070205080204" pitchFamily="50" charset="-128"/>
                <a:cs typeface="+mn-ea"/>
                <a:sym typeface="+mn-lt"/>
              </a:rPr>
              <a:t>カスケードはリモートデバイスへ</a:t>
            </a:r>
            <a:r>
              <a:rPr lang="ja-JP" altLang="en-US" sz="2800" b="0" dirty="0" smtClean="0">
                <a:latin typeface="ＭＳ Ｐゴシック" panose="020B0600070205080204" pitchFamily="50" charset="-128"/>
                <a:ea typeface="ＭＳ Ｐゴシック" panose="020B0600070205080204" pitchFamily="50" charset="-128"/>
                <a:cs typeface="+mn-ea"/>
                <a:sym typeface="+mn-lt"/>
              </a:rPr>
              <a:t>の</a:t>
            </a:r>
            <a:r>
              <a:rPr lang="en-US" altLang="ja-JP" sz="2800" b="0" dirty="0" smtClean="0">
                <a:latin typeface="ＭＳ Ｐゴシック" panose="020B0600070205080204" pitchFamily="50" charset="-128"/>
                <a:ea typeface="ＭＳ Ｐゴシック" panose="020B0600070205080204" pitchFamily="50" charset="-128"/>
                <a:cs typeface="+mn-ea"/>
                <a:sym typeface="+mn-lt"/>
              </a:rPr>
              <a:t/>
            </a:r>
            <a:br>
              <a:rPr lang="en-US" altLang="ja-JP" sz="2800" b="0" dirty="0" smtClean="0">
                <a:latin typeface="ＭＳ Ｐゴシック" panose="020B0600070205080204" pitchFamily="50" charset="-128"/>
                <a:ea typeface="ＭＳ Ｐゴシック" panose="020B0600070205080204" pitchFamily="50" charset="-128"/>
                <a:cs typeface="+mn-ea"/>
                <a:sym typeface="+mn-lt"/>
              </a:rPr>
            </a:br>
            <a:r>
              <a:rPr lang="ja-JP" altLang="en-US" sz="2800" b="0" dirty="0" smtClean="0">
                <a:latin typeface="ＭＳ Ｐゴシック" panose="020B0600070205080204" pitchFamily="50" charset="-128"/>
                <a:ea typeface="ＭＳ Ｐゴシック" panose="020B0600070205080204" pitchFamily="50" charset="-128"/>
                <a:cs typeface="+mn-ea"/>
                <a:sym typeface="+mn-lt"/>
              </a:rPr>
              <a:t>ア</a:t>
            </a:r>
            <a:r>
              <a:rPr lang="ja-JP" altLang="en-US" sz="2800" b="0" dirty="0">
                <a:latin typeface="ＭＳ Ｐゴシック" panose="020B0600070205080204" pitchFamily="50" charset="-128"/>
                <a:ea typeface="ＭＳ Ｐゴシック" panose="020B0600070205080204" pitchFamily="50" charset="-128"/>
                <a:cs typeface="+mn-ea"/>
                <a:sym typeface="+mn-lt"/>
              </a:rPr>
              <a:t>クセス許可を共有します</a:t>
            </a:r>
          </a:p>
        </p:txBody>
      </p:sp>
      <p:sp>
        <p:nvSpPr>
          <p:cNvPr id="10" name="矩形: 圓角 9">
            <a:extLst>
              <a:ext uri="{FF2B5EF4-FFF2-40B4-BE49-F238E27FC236}">
                <a16:creationId xmlns:a16="http://schemas.microsoft.com/office/drawing/2014/main" id="{6B1E25AB-373D-4FE5-9215-838474FC1A4F}"/>
              </a:ext>
            </a:extLst>
          </p:cNvPr>
          <p:cNvSpPr/>
          <p:nvPr/>
        </p:nvSpPr>
        <p:spPr>
          <a:xfrm rot="10800000">
            <a:off x="3956837" y="1917944"/>
            <a:ext cx="2953020" cy="2916937"/>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8" name="矩形: 圓角 7">
            <a:extLst>
              <a:ext uri="{FF2B5EF4-FFF2-40B4-BE49-F238E27FC236}">
                <a16:creationId xmlns:a16="http://schemas.microsoft.com/office/drawing/2014/main" id="{4D9359A9-9B71-40DA-89F7-DF28D1C9B5D7}"/>
              </a:ext>
            </a:extLst>
          </p:cNvPr>
          <p:cNvSpPr/>
          <p:nvPr/>
        </p:nvSpPr>
        <p:spPr>
          <a:xfrm rot="10800000">
            <a:off x="351868" y="1917944"/>
            <a:ext cx="2953020" cy="2916937"/>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3" name="Picture 3" descr="Diagram&#10;&#10;Description automatically generated">
            <a:extLst>
              <a:ext uri="{FF2B5EF4-FFF2-40B4-BE49-F238E27FC236}">
                <a16:creationId xmlns:a16="http://schemas.microsoft.com/office/drawing/2014/main" id="{9AAF49B3-3986-47CA-974F-27DF1ECE7D40}"/>
              </a:ext>
            </a:extLst>
          </p:cNvPr>
          <p:cNvPicPr>
            <a:picLocks noChangeAspect="1"/>
          </p:cNvPicPr>
          <p:nvPr/>
        </p:nvPicPr>
        <p:blipFill rotWithShape="1">
          <a:blip r:embed="rId3" cstate="print">
            <a:biLevel thresh="75000"/>
            <a:extLst>
              <a:ext uri="{BEBA8EAE-BF5A-486C-A8C5-ECC9F3942E4B}">
                <a14:imgProps xmlns:a14="http://schemas.microsoft.com/office/drawing/2010/main">
                  <a14:imgLayer r:embed="rId4">
                    <a14:imgEffect>
                      <a14:colorTemperature colorTemp="4700"/>
                    </a14:imgEffect>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418456" y="1977834"/>
            <a:ext cx="2801419" cy="2785967"/>
          </a:xfrm>
          <a:prstGeom prst="rect">
            <a:avLst/>
          </a:prstGeom>
        </p:spPr>
      </p:pic>
      <p:sp>
        <p:nvSpPr>
          <p:cNvPr id="4" name="TextBox 3">
            <a:extLst>
              <a:ext uri="{FF2B5EF4-FFF2-40B4-BE49-F238E27FC236}">
                <a16:creationId xmlns:a16="http://schemas.microsoft.com/office/drawing/2014/main" id="{80D33944-8B7B-A546-9B9D-B616430CCB81}"/>
              </a:ext>
            </a:extLst>
          </p:cNvPr>
          <p:cNvSpPr txBox="1"/>
          <p:nvPr/>
        </p:nvSpPr>
        <p:spPr>
          <a:xfrm>
            <a:off x="483907" y="1188946"/>
            <a:ext cx="7452521" cy="553998"/>
          </a:xfrm>
          <a:prstGeom prst="rect">
            <a:avLst/>
          </a:prstGeom>
          <a:noFill/>
        </p:spPr>
        <p:txBody>
          <a:bodyPr wrap="square" rtlCol="0">
            <a:spAutoFit/>
          </a:bodyPr>
          <a:lstStyle/>
          <a:p>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SMB / NFS</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によってマウントされたリモートデータは、カスケード共有アーキテクチャを実現するために、フォルダー権限を持つ他のデバイスと共有できます。</a:t>
            </a:r>
          </a:p>
        </p:txBody>
      </p:sp>
      <p:sp>
        <p:nvSpPr>
          <p:cNvPr id="5" name="TextBox 4">
            <a:extLst>
              <a:ext uri="{FF2B5EF4-FFF2-40B4-BE49-F238E27FC236}">
                <a16:creationId xmlns:a16="http://schemas.microsoft.com/office/drawing/2014/main" id="{B4AA0722-8E55-254F-9E61-44DB6FACD8EF}"/>
              </a:ext>
            </a:extLst>
          </p:cNvPr>
          <p:cNvSpPr txBox="1"/>
          <p:nvPr/>
        </p:nvSpPr>
        <p:spPr>
          <a:xfrm>
            <a:off x="5555690" y="2767864"/>
            <a:ext cx="617205" cy="338554"/>
          </a:xfrm>
          <a:prstGeom prst="rect">
            <a:avLst/>
          </a:prstGeom>
          <a:noFill/>
        </p:spPr>
        <p:txBody>
          <a:bodyPr wrap="square" rtlCol="0">
            <a:spAutoFit/>
          </a:bodyPr>
          <a:lstStyle/>
          <a:p>
            <a:r>
              <a:rPr lang="en-TW" sz="800">
                <a:latin typeface="ＭＳ Ｐゴシック" panose="020B0600070205080204" pitchFamily="50" charset="-128"/>
                <a:ea typeface="ＭＳ Ｐゴシック" panose="020B0600070205080204" pitchFamily="50" charset="-128"/>
                <a:cs typeface="+mn-ea"/>
                <a:sym typeface="+mn-lt"/>
              </a:rPr>
              <a:t>SMB/NFS</a:t>
            </a:r>
          </a:p>
        </p:txBody>
      </p:sp>
      <p:sp>
        <p:nvSpPr>
          <p:cNvPr id="6" name="TextBox 5">
            <a:extLst>
              <a:ext uri="{FF2B5EF4-FFF2-40B4-BE49-F238E27FC236}">
                <a16:creationId xmlns:a16="http://schemas.microsoft.com/office/drawing/2014/main" id="{CA85D141-ADE8-5F45-AF3B-005A4E9E46C4}"/>
              </a:ext>
            </a:extLst>
          </p:cNvPr>
          <p:cNvSpPr txBox="1"/>
          <p:nvPr/>
        </p:nvSpPr>
        <p:spPr>
          <a:xfrm>
            <a:off x="6909857" y="1629499"/>
            <a:ext cx="1948480" cy="3493264"/>
          </a:xfrm>
          <a:prstGeom prst="rect">
            <a:avLst/>
          </a:prstGeom>
          <a:noFill/>
        </p:spPr>
        <p:txBody>
          <a:bodyPr wrap="square" rtlCol="0">
            <a:spAutoFit/>
          </a:bodyPr>
          <a:lstStyle/>
          <a:p>
            <a:pPr marL="177800" indent="-177800">
              <a:buFont typeface="Arial" panose="020B0604020202020204" pitchFamily="34" charset="0"/>
              <a:buChar char="•"/>
            </a:pPr>
            <a:r>
              <a:rPr lang="ja-JP" altLang="en-US" sz="1300" dirty="0">
                <a:latin typeface="ＭＳ Ｐゴシック" panose="020B0600070205080204" pitchFamily="50" charset="-128"/>
                <a:ea typeface="ＭＳ Ｐゴシック" panose="020B0600070205080204" pitchFamily="50" charset="-128"/>
                <a:cs typeface="+mn-ea"/>
                <a:sym typeface="+mn-lt"/>
              </a:rPr>
              <a:t>ローカルユーザーが</a:t>
            </a:r>
            <a:r>
              <a:rPr lang="en-US" altLang="ja-JP" sz="1300" dirty="0">
                <a:latin typeface="ＭＳ Ｐゴシック" panose="020B0600070205080204" pitchFamily="50" charset="-128"/>
                <a:ea typeface="ＭＳ Ｐゴシック" panose="020B0600070205080204" pitchFamily="50" charset="-128"/>
                <a:cs typeface="+mn-ea"/>
                <a:sym typeface="+mn-lt"/>
              </a:rPr>
              <a:t>VPN</a:t>
            </a:r>
            <a:r>
              <a:rPr lang="ja-JP" altLang="en-US" sz="1300" dirty="0">
                <a:latin typeface="ＭＳ Ｐゴシック" panose="020B0600070205080204" pitchFamily="50" charset="-128"/>
                <a:ea typeface="ＭＳ Ｐゴシック" panose="020B0600070205080204" pitchFamily="50" charset="-128"/>
                <a:cs typeface="+mn-ea"/>
                <a:sym typeface="+mn-lt"/>
              </a:rPr>
              <a:t>を介してリモートデータにアクセスすることを回避し、</a:t>
            </a:r>
            <a:r>
              <a:rPr lang="en-US" altLang="ja-JP" sz="1300" dirty="0">
                <a:latin typeface="ＭＳ Ｐゴシック" panose="020B0600070205080204" pitchFamily="50" charset="-128"/>
                <a:ea typeface="ＭＳ Ｐゴシック" panose="020B0600070205080204" pitchFamily="50" charset="-128"/>
                <a:cs typeface="+mn-ea"/>
                <a:sym typeface="+mn-lt"/>
              </a:rPr>
              <a:t>VPN</a:t>
            </a:r>
            <a:r>
              <a:rPr lang="ja-JP" altLang="en-US" sz="1300" dirty="0">
                <a:latin typeface="ＭＳ Ｐゴシック" panose="020B0600070205080204" pitchFamily="50" charset="-128"/>
                <a:ea typeface="ＭＳ Ｐゴシック" panose="020B0600070205080204" pitchFamily="50" charset="-128"/>
                <a:cs typeface="+mn-ea"/>
                <a:sym typeface="+mn-lt"/>
              </a:rPr>
              <a:t>のセキュリティ上の懸念とリスクを軽減するため。</a:t>
            </a:r>
          </a:p>
          <a:p>
            <a:pPr marL="177800" indent="-177800">
              <a:buFont typeface="Arial" panose="020B0604020202020204" pitchFamily="34" charset="0"/>
              <a:buChar char="•"/>
            </a:pPr>
            <a:endParaRPr lang="ja-JP" altLang="en-US" sz="1300" dirty="0">
              <a:latin typeface="ＭＳ Ｐゴシック" panose="020B0600070205080204" pitchFamily="50" charset="-128"/>
              <a:ea typeface="ＭＳ Ｐゴシック" panose="020B0600070205080204" pitchFamily="50" charset="-128"/>
              <a:cs typeface="+mn-ea"/>
              <a:sym typeface="+mn-lt"/>
            </a:endParaRPr>
          </a:p>
          <a:p>
            <a:pPr marL="177800" indent="-177800">
              <a:buFont typeface="Arial" panose="020B0604020202020204" pitchFamily="34" charset="0"/>
              <a:buChar char="•"/>
            </a:pPr>
            <a:endParaRPr lang="ja-JP" altLang="en-US" sz="1300" dirty="0">
              <a:latin typeface="ＭＳ Ｐゴシック" panose="020B0600070205080204" pitchFamily="50" charset="-128"/>
              <a:ea typeface="ＭＳ Ｐゴシック" panose="020B0600070205080204" pitchFamily="50" charset="-128"/>
              <a:cs typeface="+mn-ea"/>
              <a:sym typeface="+mn-lt"/>
            </a:endParaRPr>
          </a:p>
          <a:p>
            <a:pPr marL="177800" indent="-177800">
              <a:buFont typeface="Arial" panose="020B0604020202020204" pitchFamily="34" charset="0"/>
              <a:buChar char="•"/>
            </a:pPr>
            <a:r>
              <a:rPr lang="ja-JP" altLang="en-US" sz="1300" dirty="0">
                <a:latin typeface="ＭＳ Ｐゴシック" panose="020B0600070205080204" pitchFamily="50" charset="-128"/>
                <a:ea typeface="ＭＳ Ｐゴシック" panose="020B0600070205080204" pitchFamily="50" charset="-128"/>
                <a:cs typeface="+mn-ea"/>
                <a:sym typeface="+mn-lt"/>
              </a:rPr>
              <a:t>リモートサーバーでユーザーアカウントを管理する必要がなくなりました。ローカル管理者は、ローカルユーザーにさまざまな権限を割り当てることを完全に制御できます。</a:t>
            </a:r>
          </a:p>
        </p:txBody>
      </p:sp>
      <p:pic>
        <p:nvPicPr>
          <p:cNvPr id="7" name="Picture 3" descr="Diagram&#10;&#10;Description automatically generated">
            <a:extLst>
              <a:ext uri="{FF2B5EF4-FFF2-40B4-BE49-F238E27FC236}">
                <a16:creationId xmlns:a16="http://schemas.microsoft.com/office/drawing/2014/main" id="{744FF5BC-C6E7-4E5E-93F6-AE831E9A9CBF}"/>
              </a:ext>
            </a:extLst>
          </p:cNvPr>
          <p:cNvPicPr>
            <a:picLocks noChangeAspect="1"/>
          </p:cNvPicPr>
          <p:nvPr/>
        </p:nvPicPr>
        <p:blipFill rotWithShape="1">
          <a:blip r:embed="rId5" cstate="print">
            <a:biLevel thresh="75000"/>
            <a:extLst>
              <a:ext uri="{BEBA8EAE-BF5A-486C-A8C5-ECC9F3942E4B}">
                <a14:imgProps xmlns:a14="http://schemas.microsoft.com/office/drawing/2010/main">
                  <a14:imgLayer r:embed="rId6">
                    <a14:imgEffect>
                      <a14:colorTemperature colorTemp="4700"/>
                    </a14:imgEffect>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4017282" y="1977835"/>
            <a:ext cx="2794313" cy="2785967"/>
          </a:xfrm>
          <a:prstGeom prst="rect">
            <a:avLst/>
          </a:prstGeom>
        </p:spPr>
      </p:pic>
      <p:pic>
        <p:nvPicPr>
          <p:cNvPr id="12" name="Picture 3" descr="Diagram&#10;&#10;Description automatically generated">
            <a:extLst>
              <a:ext uri="{FF2B5EF4-FFF2-40B4-BE49-F238E27FC236}">
                <a16:creationId xmlns:a16="http://schemas.microsoft.com/office/drawing/2014/main" id="{6BF8E240-E302-42E0-8551-6EA0901175F2}"/>
              </a:ext>
            </a:extLst>
          </p:cNvPr>
          <p:cNvPicPr>
            <a:picLocks noChangeAspect="1"/>
          </p:cNvPicPr>
          <p:nvPr/>
        </p:nvPicPr>
        <p:blipFill rotWithShape="1">
          <a:blip r:embed="rId7" cstate="print">
            <a:biLevel thresh="75000"/>
            <a:extLst>
              <a:ext uri="{BEBA8EAE-BF5A-486C-A8C5-ECC9F3942E4B}">
                <a14:imgProps xmlns:a14="http://schemas.microsoft.com/office/drawing/2010/main">
                  <a14:imgLayer r:embed="rId8">
                    <a14:imgEffect>
                      <a14:colorTemperature colorTemp="4700"/>
                    </a14:imgEffect>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3371474" y="1917944"/>
            <a:ext cx="500349" cy="2962541"/>
          </a:xfrm>
          <a:prstGeom prst="rect">
            <a:avLst/>
          </a:prstGeom>
        </p:spPr>
      </p:pic>
    </p:spTree>
    <p:extLst>
      <p:ext uri="{BB962C8B-B14F-4D97-AF65-F5344CB8AC3E}">
        <p14:creationId xmlns:p14="http://schemas.microsoft.com/office/powerpoint/2010/main" val="518200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960A01C6-426E-4835-A997-A7BDF6B214EB}"/>
              </a:ext>
            </a:extLst>
          </p:cNvPr>
          <p:cNvSpPr/>
          <p:nvPr/>
        </p:nvSpPr>
        <p:spPr>
          <a:xfrm rot="10800000">
            <a:off x="402214" y="1880712"/>
            <a:ext cx="3638975" cy="2881787"/>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2" name="Title 1">
            <a:extLst>
              <a:ext uri="{FF2B5EF4-FFF2-40B4-BE49-F238E27FC236}">
                <a16:creationId xmlns:a16="http://schemas.microsoft.com/office/drawing/2014/main" id="{9F563FBC-B206-AE42-B2F3-5C289B31344E}"/>
              </a:ext>
            </a:extLst>
          </p:cNvPr>
          <p:cNvSpPr>
            <a:spLocks noGrp="1"/>
          </p:cNvSpPr>
          <p:nvPr>
            <p:ph type="title"/>
          </p:nvPr>
        </p:nvSpPr>
        <p:spPr>
          <a:xfrm>
            <a:off x="1" y="259961"/>
            <a:ext cx="9143999" cy="816119"/>
          </a:xfrm>
        </p:spPr>
        <p:txBody>
          <a:bodyPr>
            <a:normAutofit/>
          </a:bodyPr>
          <a:lstStyle/>
          <a:p>
            <a:r>
              <a:rPr lang="en-US" altLang="ja-JP" sz="3200" b="0" dirty="0" err="1">
                <a:latin typeface="ＭＳ Ｐゴシック" panose="020B0600070205080204" pitchFamily="50" charset="-128"/>
                <a:ea typeface="ＭＳ Ｐゴシック" panose="020B0600070205080204" pitchFamily="50" charset="-128"/>
                <a:cs typeface="+mn-ea"/>
                <a:sym typeface="+mn-lt"/>
              </a:rPr>
              <a:t>QmailAgent</a:t>
            </a:r>
            <a:r>
              <a:rPr lang="en-US" altLang="ja-JP" sz="3200" b="0" dirty="0">
                <a:latin typeface="ＭＳ Ｐゴシック" panose="020B0600070205080204" pitchFamily="50" charset="-128"/>
                <a:ea typeface="ＭＳ Ｐゴシック" panose="020B0600070205080204" pitchFamily="50" charset="-128"/>
                <a:cs typeface="+mn-ea"/>
                <a:sym typeface="+mn-lt"/>
              </a:rPr>
              <a:t> –</a:t>
            </a:r>
            <a:r>
              <a:rPr lang="ja-JP" altLang="en-US" sz="3200" b="0" dirty="0">
                <a:latin typeface="ＭＳ Ｐゴシック" panose="020B0600070205080204" pitchFamily="50" charset="-128"/>
                <a:ea typeface="ＭＳ Ｐゴシック" panose="020B0600070205080204" pitchFamily="50" charset="-128"/>
                <a:cs typeface="+mn-ea"/>
                <a:sym typeface="+mn-lt"/>
              </a:rPr>
              <a:t>メールバックアップソリューション</a:t>
            </a:r>
          </a:p>
        </p:txBody>
      </p:sp>
      <p:pic>
        <p:nvPicPr>
          <p:cNvPr id="2050" name="Picture 2">
            <a:extLst>
              <a:ext uri="{FF2B5EF4-FFF2-40B4-BE49-F238E27FC236}">
                <a16:creationId xmlns:a16="http://schemas.microsoft.com/office/drawing/2014/main" id="{BE6648F6-2D3D-3A4C-9F20-4678EA6AB0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0900" y="1745010"/>
            <a:ext cx="4726072" cy="2730469"/>
          </a:xfrm>
          <a:prstGeom prst="rect">
            <a:avLst/>
          </a:prstGeom>
          <a:noFill/>
          <a:effectLst>
            <a:outerShdw blurRad="50800" dist="63500" dir="2700000" algn="tl" rotWithShape="0">
              <a:prstClr val="black">
                <a:alpha val="11000"/>
              </a:prstClr>
            </a:outerShdw>
          </a:effectLst>
          <a:extLst>
            <a:ext uri="{909E8E84-426E-40DD-AFC4-6F175D3DCCD1}">
              <a14:hiddenFill xmlns:a14="http://schemas.microsoft.com/office/drawing/2010/main">
                <a:solidFill>
                  <a:srgbClr val="FFFFFF"/>
                </a:solidFill>
              </a14:hiddenFill>
            </a:ext>
          </a:extLst>
        </p:spPr>
      </p:pic>
      <p:sp>
        <p:nvSpPr>
          <p:cNvPr id="8" name="矩形: 圓角 55">
            <a:extLst>
              <a:ext uri="{FF2B5EF4-FFF2-40B4-BE49-F238E27FC236}">
                <a16:creationId xmlns:a16="http://schemas.microsoft.com/office/drawing/2014/main" id="{FEA6D172-24E3-8245-9E33-67B5D303FCCE}"/>
              </a:ext>
            </a:extLst>
          </p:cNvPr>
          <p:cNvSpPr/>
          <p:nvPr/>
        </p:nvSpPr>
        <p:spPr>
          <a:xfrm>
            <a:off x="402216" y="1556634"/>
            <a:ext cx="3638974" cy="528175"/>
          </a:xfrm>
          <a:prstGeom prst="roundRect">
            <a:avLst>
              <a:gd name="adj" fmla="val 1445"/>
            </a:avLst>
          </a:prstGeom>
          <a:gradFill flip="none" rotWithShape="1">
            <a:gsLst>
              <a:gs pos="100000">
                <a:srgbClr val="004A9F"/>
              </a:gs>
              <a:gs pos="0">
                <a:srgbClr val="008EC0"/>
              </a:gs>
            </a:gsLst>
            <a:lin ang="0" scaled="0"/>
            <a:tileRect/>
          </a:gra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ja-JP" altLang="en-US" sz="1800" b="1"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n-ea"/>
                <a:sym typeface="+mn-lt"/>
              </a:rPr>
              <a:t>最高のメール保持ソリューション</a:t>
            </a:r>
          </a:p>
        </p:txBody>
      </p:sp>
      <p:sp>
        <p:nvSpPr>
          <p:cNvPr id="6" name="矩形 6">
            <a:extLst>
              <a:ext uri="{FF2B5EF4-FFF2-40B4-BE49-F238E27FC236}">
                <a16:creationId xmlns:a16="http://schemas.microsoft.com/office/drawing/2014/main" id="{E07D9213-EFE6-8249-817F-2FDC7F56EA82}"/>
              </a:ext>
            </a:extLst>
          </p:cNvPr>
          <p:cNvSpPr/>
          <p:nvPr/>
        </p:nvSpPr>
        <p:spPr>
          <a:xfrm>
            <a:off x="511156" y="2198893"/>
            <a:ext cx="3421086" cy="2409442"/>
          </a:xfrm>
          <a:prstGeom prst="rect">
            <a:avLst/>
          </a:prstGeom>
        </p:spPr>
        <p:txBody>
          <a:bodyPr wrap="square">
            <a:spAutoFit/>
          </a:bodyPr>
          <a:lstStyle/>
          <a:p>
            <a:pPr marL="177800" indent="-177800">
              <a:lnSpc>
                <a:spcPts val="1800"/>
              </a:lnSpc>
              <a:spcBef>
                <a:spcPts val="500"/>
              </a:spcBef>
              <a:buSzPct val="100000"/>
              <a:buFont typeface="Arial" panose="020B0604020202020204" pitchFamily="34" charset="0"/>
              <a:buChar char="•"/>
            </a:pPr>
            <a:r>
              <a:rPr lang="ja-JP" altLang="en-US" sz="1100" dirty="0">
                <a:latin typeface="ＭＳ Ｐゴシック" panose="020B0600070205080204" pitchFamily="50" charset="-128"/>
                <a:ea typeface="ＭＳ Ｐゴシック" panose="020B0600070205080204" pitchFamily="50" charset="-128"/>
                <a:cs typeface="+mn-ea"/>
                <a:sym typeface="+mn-lt"/>
              </a:rPr>
              <a:t>個人およびビジネスの電子メールをまとめて管理およびバックアップします。</a:t>
            </a:r>
          </a:p>
          <a:p>
            <a:pPr marL="177800" indent="-177800">
              <a:lnSpc>
                <a:spcPts val="1800"/>
              </a:lnSpc>
              <a:spcBef>
                <a:spcPts val="500"/>
              </a:spcBef>
              <a:buSzPct val="100000"/>
              <a:buFont typeface="Arial" panose="020B0604020202020204" pitchFamily="34" charset="0"/>
              <a:buChar char="•"/>
            </a:pPr>
            <a:r>
              <a:rPr lang="ja-JP" altLang="en-US" sz="1100" dirty="0">
                <a:latin typeface="ＭＳ Ｐゴシック" panose="020B0600070205080204" pitchFamily="50" charset="-128"/>
                <a:ea typeface="ＭＳ Ｐゴシック" panose="020B0600070205080204" pitchFamily="50" charset="-128"/>
                <a:cs typeface="+mn-ea"/>
                <a:sym typeface="+mn-lt"/>
              </a:rPr>
              <a:t>すべてのメールと添付ファイルを簡単に自動バックアップします。</a:t>
            </a:r>
          </a:p>
          <a:p>
            <a:pPr marL="177800" indent="-177800">
              <a:lnSpc>
                <a:spcPts val="1800"/>
              </a:lnSpc>
              <a:spcBef>
                <a:spcPts val="500"/>
              </a:spcBef>
              <a:buSzPct val="100000"/>
              <a:buFont typeface="Arial" panose="020B0604020202020204" pitchFamily="34" charset="0"/>
              <a:buChar char="•"/>
            </a:pPr>
            <a:r>
              <a:rPr lang="ja-JP" altLang="en-US" sz="1100" dirty="0">
                <a:latin typeface="ＭＳ Ｐゴシック" panose="020B0600070205080204" pitchFamily="50" charset="-128"/>
                <a:ea typeface="ＭＳ Ｐゴシック" panose="020B0600070205080204" pitchFamily="50" charset="-128"/>
                <a:cs typeface="+mn-ea"/>
                <a:sym typeface="+mn-lt"/>
              </a:rPr>
              <a:t>特定のメッセージをすばやく検索してアクセスできます。</a:t>
            </a:r>
          </a:p>
          <a:p>
            <a:pPr marL="177800" indent="-177800">
              <a:lnSpc>
                <a:spcPts val="1800"/>
              </a:lnSpc>
              <a:spcBef>
                <a:spcPts val="500"/>
              </a:spcBef>
              <a:buSzPct val="100000"/>
              <a:buFont typeface="Arial" panose="020B0604020202020204" pitchFamily="34" charset="0"/>
              <a:buChar char="•"/>
            </a:pPr>
            <a:r>
              <a:rPr lang="ja-JP" altLang="en-US" sz="1100" dirty="0">
                <a:latin typeface="ＭＳ Ｐゴシック" panose="020B0600070205080204" pitchFamily="50" charset="-128"/>
                <a:ea typeface="ＭＳ Ｐゴシック" panose="020B0600070205080204" pitchFamily="50" charset="-128"/>
                <a:cs typeface="+mn-ea"/>
                <a:sym typeface="+mn-lt"/>
              </a:rPr>
              <a:t>災害復旧のためにメールをバックアップします。</a:t>
            </a:r>
          </a:p>
          <a:p>
            <a:pPr marL="177800" indent="-177800">
              <a:lnSpc>
                <a:spcPts val="1800"/>
              </a:lnSpc>
              <a:spcBef>
                <a:spcPts val="500"/>
              </a:spcBef>
              <a:buSzPct val="100000"/>
              <a:buFont typeface="Arial" panose="020B0604020202020204" pitchFamily="34" charset="0"/>
              <a:buChar char="•"/>
            </a:pPr>
            <a:r>
              <a:rPr lang="ja-JP" altLang="en-US" sz="1100" dirty="0">
                <a:latin typeface="ＭＳ Ｐゴシック" panose="020B0600070205080204" pitchFamily="50" charset="-128"/>
                <a:ea typeface="ＭＳ Ｐゴシック" panose="020B0600070205080204" pitchFamily="50" charset="-128"/>
                <a:cs typeface="+mn-ea"/>
                <a:sym typeface="+mn-lt"/>
              </a:rPr>
              <a:t>暗号化サービスは、バックアップされたプライベートメールを保護します。</a:t>
            </a:r>
          </a:p>
        </p:txBody>
      </p:sp>
    </p:spTree>
    <p:extLst>
      <p:ext uri="{BB962C8B-B14F-4D97-AF65-F5344CB8AC3E}">
        <p14:creationId xmlns:p14="http://schemas.microsoft.com/office/powerpoint/2010/main" val="1475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圓角 41">
            <a:extLst>
              <a:ext uri="{FF2B5EF4-FFF2-40B4-BE49-F238E27FC236}">
                <a16:creationId xmlns:a16="http://schemas.microsoft.com/office/drawing/2014/main" id="{AF04C95D-7A27-42CD-99C5-89076ABED410}"/>
              </a:ext>
            </a:extLst>
          </p:cNvPr>
          <p:cNvSpPr/>
          <p:nvPr/>
        </p:nvSpPr>
        <p:spPr>
          <a:xfrm rot="10800000">
            <a:off x="4604855" y="1538978"/>
            <a:ext cx="4217410" cy="3604519"/>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43" name="矩形: 圓角 42">
            <a:extLst>
              <a:ext uri="{FF2B5EF4-FFF2-40B4-BE49-F238E27FC236}">
                <a16:creationId xmlns:a16="http://schemas.microsoft.com/office/drawing/2014/main" id="{3AD57382-AA63-4EFA-A0B1-422BCCAE1242}"/>
              </a:ext>
            </a:extLst>
          </p:cNvPr>
          <p:cNvSpPr/>
          <p:nvPr/>
        </p:nvSpPr>
        <p:spPr>
          <a:xfrm rot="10800000">
            <a:off x="393608" y="1523175"/>
            <a:ext cx="4079989" cy="3604519"/>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98403" y="16902"/>
            <a:ext cx="9143999" cy="991023"/>
          </a:xfrm>
        </p:spPr>
        <p:txBody>
          <a:bodyPr>
            <a:noAutofit/>
          </a:bodyPr>
          <a:lstStyle/>
          <a:p>
            <a:r>
              <a:rPr lang="ja-JP" altLang="en-US" sz="3200" b="0" dirty="0">
                <a:latin typeface="ＭＳ Ｐゴシック" panose="020B0600070205080204" pitchFamily="50" charset="-128"/>
                <a:ea typeface="ＭＳ Ｐゴシック" panose="020B0600070205080204" pitchFamily="50" charset="-128"/>
                <a:cs typeface="+mn-ea"/>
                <a:sym typeface="+mn-lt"/>
              </a:rPr>
              <a:t>仮想マシンとコンテナをホストするための最大</a:t>
            </a:r>
            <a:r>
              <a:rPr lang="en-US" altLang="ja-JP" sz="3200" b="0" dirty="0">
                <a:latin typeface="ＭＳ Ｐゴシック" panose="020B0600070205080204" pitchFamily="50" charset="-128"/>
                <a:ea typeface="ＭＳ Ｐゴシック" panose="020B0600070205080204" pitchFamily="50" charset="-128"/>
                <a:cs typeface="+mn-ea"/>
                <a:sym typeface="+mn-lt"/>
              </a:rPr>
              <a:t>64GB</a:t>
            </a:r>
            <a:r>
              <a:rPr lang="ja-JP" altLang="en-US" sz="3200" b="0" dirty="0">
                <a:latin typeface="ＭＳ Ｐゴシック" panose="020B0600070205080204" pitchFamily="50" charset="-128"/>
                <a:ea typeface="ＭＳ Ｐゴシック" panose="020B0600070205080204" pitchFamily="50" charset="-128"/>
                <a:cs typeface="+mn-ea"/>
                <a:sym typeface="+mn-lt"/>
              </a:rPr>
              <a:t>の</a:t>
            </a:r>
            <a:r>
              <a:rPr lang="en-US" altLang="ja-JP" sz="3200" b="0" dirty="0">
                <a:latin typeface="ＭＳ Ｐゴシック" panose="020B0600070205080204" pitchFamily="50" charset="-128"/>
                <a:ea typeface="ＭＳ Ｐゴシック" panose="020B0600070205080204" pitchFamily="50" charset="-128"/>
                <a:cs typeface="+mn-ea"/>
                <a:sym typeface="+mn-lt"/>
              </a:rPr>
              <a:t>RAM</a:t>
            </a:r>
            <a:r>
              <a:rPr lang="ja-JP" altLang="en-US" sz="3200" b="0" dirty="0">
                <a:latin typeface="ＭＳ Ｐゴシック" panose="020B0600070205080204" pitchFamily="50" charset="-128"/>
                <a:ea typeface="ＭＳ Ｐゴシック" panose="020B0600070205080204" pitchFamily="50" charset="-128"/>
                <a:cs typeface="+mn-ea"/>
                <a:sym typeface="+mn-lt"/>
              </a:rPr>
              <a:t>を備えたオールインワン</a:t>
            </a:r>
            <a:r>
              <a:rPr lang="en-US" altLang="ja-JP" sz="3200" b="0" dirty="0">
                <a:latin typeface="ＭＳ Ｐゴシック" panose="020B0600070205080204" pitchFamily="50" charset="-128"/>
                <a:ea typeface="ＭＳ Ｐゴシック" panose="020B0600070205080204" pitchFamily="50" charset="-128"/>
                <a:cs typeface="+mn-ea"/>
                <a:sym typeface="+mn-lt"/>
              </a:rPr>
              <a:t>8</a:t>
            </a:r>
            <a:r>
              <a:rPr lang="ja-JP" altLang="en-US" sz="3200" b="0" dirty="0">
                <a:latin typeface="ＭＳ Ｐゴシック" panose="020B0600070205080204" pitchFamily="50" charset="-128"/>
                <a:ea typeface="ＭＳ Ｐゴシック" panose="020B0600070205080204" pitchFamily="50" charset="-128"/>
                <a:cs typeface="+mn-ea"/>
                <a:sym typeface="+mn-lt"/>
              </a:rPr>
              <a:t>コアサーバー</a:t>
            </a:r>
          </a:p>
        </p:txBody>
      </p:sp>
      <p:sp>
        <p:nvSpPr>
          <p:cNvPr id="11" name="矩形: 圓角化同側角落 10">
            <a:extLst>
              <a:ext uri="{FF2B5EF4-FFF2-40B4-BE49-F238E27FC236}">
                <a16:creationId xmlns:a16="http://schemas.microsoft.com/office/drawing/2014/main" id="{FC9D6388-6B92-4B8C-B1F4-D5C9D36A4EBD}"/>
              </a:ext>
            </a:extLst>
          </p:cNvPr>
          <p:cNvSpPr/>
          <p:nvPr/>
        </p:nvSpPr>
        <p:spPr>
          <a:xfrm rot="10800000">
            <a:off x="4890631" y="1272866"/>
            <a:ext cx="3739823" cy="707419"/>
          </a:xfrm>
          <a:prstGeom prst="round2SameRect">
            <a:avLst/>
          </a:prstGeom>
          <a:gradFill>
            <a:gsLst>
              <a:gs pos="100000">
                <a:srgbClr val="00489E"/>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8" name="矩形: 圓角化同側角落 7">
            <a:extLst>
              <a:ext uri="{FF2B5EF4-FFF2-40B4-BE49-F238E27FC236}">
                <a16:creationId xmlns:a16="http://schemas.microsoft.com/office/drawing/2014/main" id="{243CF3C4-C6AE-4938-B7E4-078D9754FB62}"/>
              </a:ext>
            </a:extLst>
          </p:cNvPr>
          <p:cNvSpPr/>
          <p:nvPr/>
        </p:nvSpPr>
        <p:spPr>
          <a:xfrm rot="10800000">
            <a:off x="557907" y="1268145"/>
            <a:ext cx="3739823" cy="707419"/>
          </a:xfrm>
          <a:prstGeom prst="round2SameRect">
            <a:avLst/>
          </a:prstGeom>
          <a:gradFill>
            <a:gsLst>
              <a:gs pos="100000">
                <a:srgbClr val="00489E"/>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0438" y="1172695"/>
            <a:ext cx="891473" cy="919656"/>
          </a:xfrm>
          <a:prstGeom prst="rect">
            <a:avLst/>
          </a:prstGeom>
          <a:effectLst>
            <a:outerShdw blurRad="50800" dist="38100" dir="2700000" algn="tl" rotWithShape="0">
              <a:prstClr val="black">
                <a:alpha val="40000"/>
              </a:prstClr>
            </a:outerShdw>
          </a:effectLst>
        </p:spPr>
      </p:pic>
      <p:sp>
        <p:nvSpPr>
          <p:cNvPr id="4" name="矩形 3">
            <a:extLst>
              <a:ext uri="{FF2B5EF4-FFF2-40B4-BE49-F238E27FC236}">
                <a16:creationId xmlns:a16="http://schemas.microsoft.com/office/drawing/2014/main" id="{27BF68AF-F0DA-AB46-BD75-2A72588E91DB}"/>
              </a:ext>
            </a:extLst>
          </p:cNvPr>
          <p:cNvSpPr/>
          <p:nvPr/>
        </p:nvSpPr>
        <p:spPr>
          <a:xfrm>
            <a:off x="1486219" y="1415910"/>
            <a:ext cx="2225288" cy="369332"/>
          </a:xfrm>
          <a:prstGeom prst="rect">
            <a:avLst/>
          </a:prstGeom>
        </p:spPr>
        <p:txBody>
          <a:bodyPr wrap="none">
            <a:spAutoFit/>
          </a:bodyPr>
          <a:lstStyle/>
          <a:p>
            <a:pPr algn="ctr" fontAlgn="base"/>
            <a:r>
              <a:rPr lang="en-US" altLang="zh-TW" sz="1800" b="1">
                <a:solidFill>
                  <a:schemeClr val="bg1"/>
                </a:solidFill>
                <a:latin typeface="ＭＳ Ｐゴシック" panose="020B0600070205080204" pitchFamily="50" charset="-128"/>
                <a:ea typeface="ＭＳ Ｐゴシック" panose="020B0600070205080204" pitchFamily="50" charset="-128"/>
                <a:cs typeface="+mn-ea"/>
                <a:sym typeface="+mn-lt"/>
              </a:rPr>
              <a:t>Virtualization Station</a:t>
            </a:r>
          </a:p>
        </p:txBody>
      </p:sp>
      <p:sp>
        <p:nvSpPr>
          <p:cNvPr id="5" name="矩形 4">
            <a:extLst>
              <a:ext uri="{FF2B5EF4-FFF2-40B4-BE49-F238E27FC236}">
                <a16:creationId xmlns:a16="http://schemas.microsoft.com/office/drawing/2014/main" id="{39185FD8-4283-1245-94CA-A53458AC986B}"/>
              </a:ext>
            </a:extLst>
          </p:cNvPr>
          <p:cNvSpPr/>
          <p:nvPr/>
        </p:nvSpPr>
        <p:spPr>
          <a:xfrm>
            <a:off x="5824233" y="1415911"/>
            <a:ext cx="2287806" cy="430887"/>
          </a:xfrm>
          <a:prstGeom prst="rect">
            <a:avLst/>
          </a:prstGeom>
        </p:spPr>
        <p:txBody>
          <a:bodyPr wrap="none">
            <a:spAutoFit/>
          </a:bodyPr>
          <a:lstStyle/>
          <a:p>
            <a:pPr algn="ctr" fontAlgn="base"/>
            <a:r>
              <a:rPr lang="en-US" altLang="zh-TW" sz="2200" b="1">
                <a:solidFill>
                  <a:schemeClr val="bg1"/>
                </a:solidFill>
                <a:latin typeface="ＭＳ Ｐゴシック" panose="020B0600070205080204" pitchFamily="50" charset="-128"/>
                <a:ea typeface="ＭＳ Ｐゴシック" panose="020B0600070205080204" pitchFamily="50" charset="-128"/>
                <a:cs typeface="+mn-ea"/>
                <a:sym typeface="+mn-lt"/>
              </a:rPr>
              <a:t>Container Station</a:t>
            </a:r>
          </a:p>
        </p:txBody>
      </p:sp>
      <p:sp>
        <p:nvSpPr>
          <p:cNvPr id="6" name="矩形 5">
            <a:extLst>
              <a:ext uri="{FF2B5EF4-FFF2-40B4-BE49-F238E27FC236}">
                <a16:creationId xmlns:a16="http://schemas.microsoft.com/office/drawing/2014/main" id="{B880000D-4CCA-B04D-A5C2-0D0D7DC5F952}"/>
              </a:ext>
            </a:extLst>
          </p:cNvPr>
          <p:cNvSpPr/>
          <p:nvPr/>
        </p:nvSpPr>
        <p:spPr>
          <a:xfrm>
            <a:off x="552011" y="2264976"/>
            <a:ext cx="3820866" cy="461665"/>
          </a:xfrm>
          <a:prstGeom prst="rect">
            <a:avLst/>
          </a:prstGeom>
        </p:spPr>
        <p:txBody>
          <a:bodyPr wrap="square">
            <a:spAutoFit/>
          </a:bodyPr>
          <a:lstStyle/>
          <a:p>
            <a:pPr>
              <a:buClr>
                <a:schemeClr val="bg1"/>
              </a:buClr>
            </a:pPr>
            <a:r>
              <a:rPr lang="en-US" altLang="ja-JP" sz="1200" dirty="0">
                <a:solidFill>
                  <a:schemeClr val="tx1"/>
                </a:solidFill>
                <a:latin typeface="ＭＳ Ｐゴシック" panose="020B0600070205080204" pitchFamily="50" charset="-128"/>
                <a:ea typeface="ＭＳ Ｐゴシック" panose="020B0600070205080204" pitchFamily="50" charset="-128"/>
                <a:cs typeface="+mn-ea"/>
                <a:sym typeface="+mn-lt"/>
              </a:rPr>
              <a:t>Windows</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a:t>
            </a:r>
            <a:r>
              <a:rPr lang="en-US" altLang="ja-JP" sz="1200" dirty="0">
                <a:solidFill>
                  <a:schemeClr val="tx1"/>
                </a:solidFill>
                <a:latin typeface="ＭＳ Ｐゴシック" panose="020B0600070205080204" pitchFamily="50" charset="-128"/>
                <a:ea typeface="ＭＳ Ｐゴシック" panose="020B0600070205080204" pitchFamily="50" charset="-128"/>
                <a:cs typeface="+mn-ea"/>
                <a:sym typeface="+mn-lt"/>
              </a:rPr>
              <a:t>Linux®</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a:t>
            </a:r>
            <a:r>
              <a:rPr lang="en-US" altLang="ja-JP" sz="1200" dirty="0">
                <a:solidFill>
                  <a:schemeClr val="tx1"/>
                </a:solidFill>
                <a:latin typeface="ＭＳ Ｐゴシック" panose="020B0600070205080204" pitchFamily="50" charset="-128"/>
                <a:ea typeface="ＭＳ Ｐゴシック" panose="020B0600070205080204" pitchFamily="50" charset="-128"/>
                <a:cs typeface="+mn-ea"/>
                <a:sym typeface="+mn-lt"/>
              </a:rPr>
              <a:t>UNIX®</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a:t>
            </a:r>
            <a:r>
              <a:rPr lang="en-US" altLang="ja-JP" sz="1200" dirty="0">
                <a:solidFill>
                  <a:schemeClr val="tx1"/>
                </a:solidFill>
                <a:latin typeface="ＭＳ Ｐゴシック" panose="020B0600070205080204" pitchFamily="50" charset="-128"/>
                <a:ea typeface="ＭＳ Ｐゴシック" panose="020B0600070205080204" pitchFamily="50" charset="-128"/>
                <a:cs typeface="+mn-ea"/>
                <a:sym typeface="+mn-lt"/>
              </a:rPr>
              <a:t>Android</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などの仮想マシンの実行をサポートします。</a:t>
            </a: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26027" y="1163254"/>
            <a:ext cx="890078" cy="919656"/>
          </a:xfrm>
          <a:prstGeom prst="rect">
            <a:avLst/>
          </a:prstGeom>
          <a:effectLst>
            <a:outerShdw blurRad="50800" dist="38100" dir="2700000" algn="tl" rotWithShape="0">
              <a:prstClr val="black">
                <a:alpha val="40000"/>
              </a:prstClr>
            </a:outerShdw>
          </a:effectLst>
        </p:spPr>
      </p:pic>
      <p:sp>
        <p:nvSpPr>
          <p:cNvPr id="13" name="矩形 12">
            <a:extLst>
              <a:ext uri="{FF2B5EF4-FFF2-40B4-BE49-F238E27FC236}">
                <a16:creationId xmlns:a16="http://schemas.microsoft.com/office/drawing/2014/main" id="{B5530B72-036B-2B48-8658-B3F2D21C24ED}"/>
              </a:ext>
            </a:extLst>
          </p:cNvPr>
          <p:cNvSpPr/>
          <p:nvPr/>
        </p:nvSpPr>
        <p:spPr>
          <a:xfrm>
            <a:off x="4811235" y="2168512"/>
            <a:ext cx="3898613" cy="646331"/>
          </a:xfrm>
          <a:prstGeom prst="rect">
            <a:avLst/>
          </a:prstGeom>
        </p:spPr>
        <p:txBody>
          <a:bodyPr wrap="square">
            <a:spAutoFit/>
          </a:bodyPr>
          <a:lstStyle/>
          <a:p>
            <a:pPr>
              <a:buClr>
                <a:schemeClr val="bg1"/>
              </a:buClr>
            </a:pPr>
            <a:r>
              <a:rPr lang="en-US" altLang="ja-JP" sz="1200" dirty="0">
                <a:solidFill>
                  <a:schemeClr val="tx1"/>
                </a:solidFill>
                <a:latin typeface="ＭＳ Ｐゴシック" panose="020B0600070205080204" pitchFamily="50" charset="-128"/>
                <a:ea typeface="ＭＳ Ｐゴシック" panose="020B0600070205080204" pitchFamily="50" charset="-128"/>
                <a:cs typeface="+mn-ea"/>
                <a:sym typeface="+mn-lt"/>
              </a:rPr>
              <a:t>QNAP</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の</a:t>
            </a:r>
            <a:r>
              <a:rPr lang="en-US" altLang="ja-JP" sz="1200" dirty="0" err="1">
                <a:solidFill>
                  <a:schemeClr val="tx1"/>
                </a:solidFill>
                <a:latin typeface="ＭＳ Ｐゴシック" panose="020B0600070205080204" pitchFamily="50" charset="-128"/>
                <a:ea typeface="ＭＳ Ｐゴシック" panose="020B0600070205080204" pitchFamily="50" charset="-128"/>
                <a:cs typeface="+mn-ea"/>
                <a:sym typeface="+mn-lt"/>
              </a:rPr>
              <a:t>ContainerStation</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は、</a:t>
            </a:r>
            <a:r>
              <a:rPr lang="en-US" altLang="ja-JP" sz="1200" dirty="0">
                <a:solidFill>
                  <a:schemeClr val="tx1"/>
                </a:solidFill>
                <a:latin typeface="ＭＳ Ｐゴシック" panose="020B0600070205080204" pitchFamily="50" charset="-128"/>
                <a:ea typeface="ＭＳ Ｐゴシック" panose="020B0600070205080204" pitchFamily="50" charset="-128"/>
                <a:cs typeface="+mn-ea"/>
                <a:sym typeface="+mn-lt"/>
              </a:rPr>
              <a:t>LXC</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と</a:t>
            </a:r>
            <a:r>
              <a:rPr lang="en-US" altLang="ja-JP" sz="1200" dirty="0">
                <a:solidFill>
                  <a:schemeClr val="tx1"/>
                </a:solidFill>
                <a:latin typeface="ＭＳ Ｐゴシック" panose="020B0600070205080204" pitchFamily="50" charset="-128"/>
                <a:ea typeface="ＭＳ Ｐゴシック" panose="020B0600070205080204" pitchFamily="50" charset="-128"/>
                <a:cs typeface="+mn-ea"/>
                <a:sym typeface="+mn-lt"/>
              </a:rPr>
              <a:t>Docker</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の軽量仮想化テクノロジーを排他的に統合し、組み込みの</a:t>
            </a:r>
            <a:r>
              <a:rPr lang="en-US" altLang="ja-JP" sz="1200" dirty="0" err="1">
                <a:solidFill>
                  <a:schemeClr val="tx1"/>
                </a:solidFill>
                <a:latin typeface="ＭＳ Ｐゴシック" panose="020B0600070205080204" pitchFamily="50" charset="-128"/>
                <a:ea typeface="ＭＳ Ｐゴシック" panose="020B0600070205080204" pitchFamily="50" charset="-128"/>
                <a:cs typeface="+mn-ea"/>
                <a:sym typeface="+mn-lt"/>
              </a:rPr>
              <a:t>DockerHub</a:t>
            </a:r>
            <a:r>
              <a:rPr lang="ja-JP" altLang="en-US" sz="1200" dirty="0">
                <a:solidFill>
                  <a:schemeClr val="tx1"/>
                </a:solidFill>
                <a:latin typeface="ＭＳ Ｐゴシック" panose="020B0600070205080204" pitchFamily="50" charset="-128"/>
                <a:ea typeface="ＭＳ Ｐゴシック" panose="020B0600070205080204" pitchFamily="50" charset="-128"/>
                <a:cs typeface="+mn-ea"/>
                <a:sym typeface="+mn-lt"/>
              </a:rPr>
              <a:t>レジストリからアプリをダウンロードできるようにします。</a:t>
            </a:r>
          </a:p>
        </p:txBody>
      </p:sp>
      <p:grpSp>
        <p:nvGrpSpPr>
          <p:cNvPr id="25" name="群組 24">
            <a:extLst>
              <a:ext uri="{FF2B5EF4-FFF2-40B4-BE49-F238E27FC236}">
                <a16:creationId xmlns:a16="http://schemas.microsoft.com/office/drawing/2014/main" id="{0D4C30CE-07E9-42F5-9A44-8B52AF11412F}"/>
              </a:ext>
            </a:extLst>
          </p:cNvPr>
          <p:cNvGrpSpPr/>
          <p:nvPr/>
        </p:nvGrpSpPr>
        <p:grpSpPr>
          <a:xfrm>
            <a:off x="873683" y="3337947"/>
            <a:ext cx="2979164" cy="718397"/>
            <a:chOff x="1360608" y="1631084"/>
            <a:chExt cx="3007661" cy="703043"/>
          </a:xfrm>
          <a:effectLst>
            <a:outerShdw blurRad="139700" dist="76200" dir="2700000" algn="tl" rotWithShape="0">
              <a:prstClr val="black">
                <a:alpha val="29000"/>
              </a:prstClr>
            </a:outerShdw>
          </a:effectLst>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8" y="1631084"/>
              <a:ext cx="3007661" cy="703043"/>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3829009" y="1755314"/>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271378"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2976425" y="1889078"/>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488031" y="1779103"/>
              <a:ext cx="452027" cy="399363"/>
            </a:xfrm>
            <a:prstGeom prst="rect">
              <a:avLst/>
            </a:prstGeom>
          </p:spPr>
        </p:pic>
      </p:grpSp>
      <p:sp>
        <p:nvSpPr>
          <p:cNvPr id="26" name="矩形 25">
            <a:extLst>
              <a:ext uri="{FF2B5EF4-FFF2-40B4-BE49-F238E27FC236}">
                <a16:creationId xmlns:a16="http://schemas.microsoft.com/office/drawing/2014/main" id="{142536B5-24ED-48EC-BB8D-E51B0FCF1710}"/>
              </a:ext>
            </a:extLst>
          </p:cNvPr>
          <p:cNvSpPr/>
          <p:nvPr/>
        </p:nvSpPr>
        <p:spPr>
          <a:xfrm>
            <a:off x="4900696" y="3229058"/>
            <a:ext cx="900164" cy="985762"/>
          </a:xfrm>
          <a:prstGeom prst="rect">
            <a:avLst/>
          </a:prstGeom>
          <a:solidFill>
            <a:schemeClr val="accent1">
              <a:lumMod val="40000"/>
              <a:lumOff val="60000"/>
            </a:schemeClr>
          </a:solidFill>
          <a:ln>
            <a:solidFill>
              <a:srgbClr val="AFC8EB"/>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7" name="矩形 26">
            <a:extLst>
              <a:ext uri="{FF2B5EF4-FFF2-40B4-BE49-F238E27FC236}">
                <a16:creationId xmlns:a16="http://schemas.microsoft.com/office/drawing/2014/main" id="{3339241D-0911-4579-99CD-426C44EC077C}"/>
              </a:ext>
            </a:extLst>
          </p:cNvPr>
          <p:cNvSpPr/>
          <p:nvPr/>
        </p:nvSpPr>
        <p:spPr>
          <a:xfrm>
            <a:off x="5858045" y="3229058"/>
            <a:ext cx="2772408" cy="985762"/>
          </a:xfrm>
          <a:prstGeom prst="rect">
            <a:avLst/>
          </a:prstGeom>
          <a:noFill/>
          <a:ln>
            <a:solidFill>
              <a:srgbClr val="AFC8EB"/>
            </a:solidFill>
            <a:prstDash val="sysDash"/>
          </a:ln>
          <a:effectLst>
            <a:outerShdw blurRad="63500" dist="114300" dir="2700000" sx="91000" sy="91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5855983" y="3242798"/>
            <a:ext cx="932881" cy="260950"/>
          </a:xfrm>
          <a:prstGeom prst="rect">
            <a:avLst/>
          </a:prstGeom>
          <a:noFill/>
        </p:spPr>
        <p:txBody>
          <a:bodyPr wrap="square" rtlCol="0">
            <a:spAutoFit/>
          </a:bodyPr>
          <a:lstStyle/>
          <a:p>
            <a:r>
              <a:rPr lang="en-US" altLang="zh-TW" sz="1050" b="1">
                <a:solidFill>
                  <a:srgbClr val="9E5E1C"/>
                </a:solidFill>
                <a:latin typeface="ＭＳ Ｐゴシック" panose="020B0600070205080204" pitchFamily="50" charset="-128"/>
                <a:ea typeface="ＭＳ Ｐゴシック" panose="020B0600070205080204" pitchFamily="50" charset="-128"/>
                <a:cs typeface="+mn-ea"/>
                <a:sym typeface="+mn-lt"/>
              </a:rPr>
              <a:t>Container</a:t>
            </a:r>
            <a:endParaRPr lang="zh-TW" altLang="en-US" sz="1050" b="1">
              <a:solidFill>
                <a:srgbClr val="9E5E1C"/>
              </a:solidFill>
              <a:latin typeface="ＭＳ Ｐゴシック" panose="020B0600070205080204" pitchFamily="50" charset="-128"/>
              <a:ea typeface="ＭＳ Ｐゴシック" panose="020B0600070205080204" pitchFamily="50" charset="-128"/>
              <a:cs typeface="+mn-ea"/>
              <a:sym typeface="+mn-lt"/>
            </a:endParaRPr>
          </a:p>
        </p:txBody>
      </p:sp>
      <p:sp>
        <p:nvSpPr>
          <p:cNvPr id="29" name="矩形 28">
            <a:extLst>
              <a:ext uri="{FF2B5EF4-FFF2-40B4-BE49-F238E27FC236}">
                <a16:creationId xmlns:a16="http://schemas.microsoft.com/office/drawing/2014/main" id="{A5A70353-3146-47D3-973F-674C4FD5EF18}"/>
              </a:ext>
            </a:extLst>
          </p:cNvPr>
          <p:cNvSpPr/>
          <p:nvPr/>
        </p:nvSpPr>
        <p:spPr>
          <a:xfrm>
            <a:off x="5923465" y="3528739"/>
            <a:ext cx="834799" cy="260950"/>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ＭＳ Ｐゴシック" panose="020B0600070205080204" pitchFamily="50" charset="-128"/>
                <a:ea typeface="ＭＳ Ｐゴシック" panose="020B0600070205080204" pitchFamily="50" charset="-128"/>
                <a:cs typeface="+mn-ea"/>
                <a:sym typeface="+mn-lt"/>
              </a:rPr>
              <a:t>Application</a:t>
            </a:r>
            <a:endParaRPr lang="zh-TW" altLang="en-US" sz="95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30" name="矩形 29">
            <a:extLst>
              <a:ext uri="{FF2B5EF4-FFF2-40B4-BE49-F238E27FC236}">
                <a16:creationId xmlns:a16="http://schemas.microsoft.com/office/drawing/2014/main" id="{4B490B6E-08C7-4305-8F82-AB1986CF3DB7}"/>
              </a:ext>
            </a:extLst>
          </p:cNvPr>
          <p:cNvSpPr/>
          <p:nvPr/>
        </p:nvSpPr>
        <p:spPr>
          <a:xfrm>
            <a:off x="6823683" y="3528739"/>
            <a:ext cx="834799" cy="260950"/>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ＭＳ Ｐゴシック" panose="020B0600070205080204" pitchFamily="50" charset="-128"/>
                <a:ea typeface="ＭＳ Ｐゴシック" panose="020B0600070205080204" pitchFamily="50" charset="-128"/>
                <a:cs typeface="+mn-ea"/>
                <a:sym typeface="+mn-lt"/>
              </a:rPr>
              <a:t>Application</a:t>
            </a:r>
            <a:endParaRPr lang="zh-TW" altLang="en-US" sz="95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31" name="矩形 30">
            <a:extLst>
              <a:ext uri="{FF2B5EF4-FFF2-40B4-BE49-F238E27FC236}">
                <a16:creationId xmlns:a16="http://schemas.microsoft.com/office/drawing/2014/main" id="{B85574E7-1A2C-424E-BD63-0D6C724AB380}"/>
              </a:ext>
            </a:extLst>
          </p:cNvPr>
          <p:cNvSpPr/>
          <p:nvPr/>
        </p:nvSpPr>
        <p:spPr>
          <a:xfrm>
            <a:off x="7712826" y="3528739"/>
            <a:ext cx="834799" cy="260950"/>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ＭＳ Ｐゴシック" panose="020B0600070205080204" pitchFamily="50" charset="-128"/>
                <a:ea typeface="ＭＳ Ｐゴシック" panose="020B0600070205080204" pitchFamily="50" charset="-128"/>
                <a:cs typeface="+mn-ea"/>
                <a:sym typeface="+mn-lt"/>
              </a:rPr>
              <a:t>Application</a:t>
            </a:r>
            <a:endParaRPr lang="zh-TW" altLang="en-US" sz="95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32" name="矩形 31">
            <a:extLst>
              <a:ext uri="{FF2B5EF4-FFF2-40B4-BE49-F238E27FC236}">
                <a16:creationId xmlns:a16="http://schemas.microsoft.com/office/drawing/2014/main" id="{7E113304-1BBA-437D-8BDD-707F68FF96EB}"/>
              </a:ext>
            </a:extLst>
          </p:cNvPr>
          <p:cNvSpPr/>
          <p:nvPr/>
        </p:nvSpPr>
        <p:spPr>
          <a:xfrm>
            <a:off x="5923465" y="3849710"/>
            <a:ext cx="834799" cy="260950"/>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ＭＳ Ｐゴシック" panose="020B0600070205080204" pitchFamily="50" charset="-128"/>
                <a:ea typeface="ＭＳ Ｐゴシック" panose="020B0600070205080204" pitchFamily="50" charset="-128"/>
                <a:cs typeface="+mn-ea"/>
                <a:sym typeface="+mn-lt"/>
              </a:rPr>
              <a:t>Filesystem</a:t>
            </a:r>
            <a:endParaRPr lang="zh-TW" altLang="en-US" sz="95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33" name="矩形 32">
            <a:extLst>
              <a:ext uri="{FF2B5EF4-FFF2-40B4-BE49-F238E27FC236}">
                <a16:creationId xmlns:a16="http://schemas.microsoft.com/office/drawing/2014/main" id="{AABC5854-1093-4556-A4C8-CCA0449F43D2}"/>
              </a:ext>
            </a:extLst>
          </p:cNvPr>
          <p:cNvSpPr/>
          <p:nvPr/>
        </p:nvSpPr>
        <p:spPr>
          <a:xfrm>
            <a:off x="6823683" y="3849710"/>
            <a:ext cx="834799" cy="260950"/>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ＭＳ Ｐゴシック" panose="020B0600070205080204" pitchFamily="50" charset="-128"/>
                <a:ea typeface="ＭＳ Ｐゴシック" panose="020B0600070205080204" pitchFamily="50" charset="-128"/>
                <a:cs typeface="+mn-ea"/>
                <a:sym typeface="+mn-lt"/>
              </a:rPr>
              <a:t>Filesystem</a:t>
            </a:r>
            <a:endParaRPr lang="zh-TW" altLang="en-US" sz="95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34" name="矩形 33">
            <a:extLst>
              <a:ext uri="{FF2B5EF4-FFF2-40B4-BE49-F238E27FC236}">
                <a16:creationId xmlns:a16="http://schemas.microsoft.com/office/drawing/2014/main" id="{76F5C093-51BD-47A6-9925-7814001F51A3}"/>
              </a:ext>
            </a:extLst>
          </p:cNvPr>
          <p:cNvSpPr/>
          <p:nvPr/>
        </p:nvSpPr>
        <p:spPr>
          <a:xfrm>
            <a:off x="7712826" y="3849710"/>
            <a:ext cx="834799" cy="260950"/>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ＭＳ Ｐゴシック" panose="020B0600070205080204" pitchFamily="50" charset="-128"/>
                <a:ea typeface="ＭＳ Ｐゴシック" panose="020B0600070205080204" pitchFamily="50" charset="-128"/>
                <a:cs typeface="+mn-ea"/>
                <a:sym typeface="+mn-lt"/>
              </a:rPr>
              <a:t>Filesystem</a:t>
            </a:r>
            <a:endParaRPr lang="zh-TW" altLang="en-US" sz="95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4900696" y="3292003"/>
            <a:ext cx="900165" cy="414450"/>
          </a:xfrm>
          <a:prstGeom prst="rect">
            <a:avLst/>
          </a:prstGeom>
          <a:noFill/>
        </p:spPr>
        <p:txBody>
          <a:bodyPr wrap="square" rtlCol="0">
            <a:spAutoFit/>
          </a:bodyPr>
          <a:lstStyle/>
          <a:p>
            <a:pPr algn="ctr"/>
            <a:r>
              <a:rPr lang="en-US" altLang="zh-TW" sz="1050" b="1">
                <a:solidFill>
                  <a:srgbClr val="323231"/>
                </a:solidFill>
                <a:latin typeface="ＭＳ Ｐゴシック" panose="020B0600070205080204" pitchFamily="50" charset="-128"/>
                <a:ea typeface="ＭＳ Ｐゴシック" panose="020B0600070205080204" pitchFamily="50" charset="-128"/>
                <a:cs typeface="+mn-ea"/>
                <a:sym typeface="+mn-lt"/>
              </a:rPr>
              <a:t>Container Station</a:t>
            </a:r>
            <a:endParaRPr lang="zh-TW" altLang="en-US" sz="105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4989057" y="3763255"/>
            <a:ext cx="369907" cy="336058"/>
          </a:xfrm>
          <a:prstGeom prst="rect">
            <a:avLst/>
          </a:prstGeom>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358964" y="3814666"/>
            <a:ext cx="393175" cy="284648"/>
          </a:xfrm>
          <a:prstGeom prst="rect">
            <a:avLst/>
          </a:prstGeom>
        </p:spPr>
      </p:pic>
      <p:sp>
        <p:nvSpPr>
          <p:cNvPr id="39" name="矩形 38">
            <a:extLst>
              <a:ext uri="{FF2B5EF4-FFF2-40B4-BE49-F238E27FC236}">
                <a16:creationId xmlns:a16="http://schemas.microsoft.com/office/drawing/2014/main" id="{501ECC3E-3003-41FC-AA0F-8C941BD4BE71}"/>
              </a:ext>
            </a:extLst>
          </p:cNvPr>
          <p:cNvSpPr/>
          <p:nvPr/>
        </p:nvSpPr>
        <p:spPr>
          <a:xfrm>
            <a:off x="4900696" y="4318159"/>
            <a:ext cx="3729758" cy="260951"/>
          </a:xfrm>
          <a:prstGeom prst="rect">
            <a:avLst/>
          </a:prstGeom>
          <a:solidFill>
            <a:srgbClr val="FFB880"/>
          </a:solidFill>
          <a:ln>
            <a:solidFill>
              <a:schemeClr val="accent6">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ＭＳ Ｐゴシック" panose="020B0600070205080204" pitchFamily="50" charset="-128"/>
                <a:ea typeface="ＭＳ Ｐゴシック" panose="020B0600070205080204" pitchFamily="50" charset="-128"/>
                <a:cs typeface="+mn-ea"/>
                <a:sym typeface="+mn-lt"/>
              </a:rPr>
              <a:t>Host OS</a:t>
            </a:r>
            <a:endParaRPr lang="zh-TW" altLang="en-US" sz="100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40" name="矩形 39">
            <a:extLst>
              <a:ext uri="{FF2B5EF4-FFF2-40B4-BE49-F238E27FC236}">
                <a16:creationId xmlns:a16="http://schemas.microsoft.com/office/drawing/2014/main" id="{C44D6F11-E2B8-49DC-9CCF-0E066D0566EE}"/>
              </a:ext>
            </a:extLst>
          </p:cNvPr>
          <p:cNvSpPr/>
          <p:nvPr/>
        </p:nvSpPr>
        <p:spPr>
          <a:xfrm>
            <a:off x="4900696" y="4645360"/>
            <a:ext cx="3729758" cy="309357"/>
          </a:xfrm>
          <a:prstGeom prst="rect">
            <a:avLst/>
          </a:prstGeom>
          <a:solidFill>
            <a:srgbClr val="BBD48C"/>
          </a:solidFill>
          <a:ln>
            <a:solidFill>
              <a:schemeClr val="accent3">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ＭＳ Ｐゴシック" panose="020B0600070205080204" pitchFamily="50" charset="-128"/>
                <a:ea typeface="ＭＳ Ｐゴシック" panose="020B0600070205080204" pitchFamily="50" charset="-128"/>
                <a:cs typeface="+mn-ea"/>
                <a:sym typeface="+mn-lt"/>
              </a:rPr>
              <a:t>Hardware</a:t>
            </a:r>
            <a:endParaRPr lang="zh-TW" altLang="en-US" sz="100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3447540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7">
            <a:extLst>
              <a:ext uri="{FF2B5EF4-FFF2-40B4-BE49-F238E27FC236}">
                <a16:creationId xmlns:a16="http://schemas.microsoft.com/office/drawing/2014/main" id="{EC5CBEB6-0DE5-4932-B613-144B6AF3B547}"/>
              </a:ext>
            </a:extLst>
          </p:cNvPr>
          <p:cNvPicPr>
            <a:picLocks noChangeAspect="1"/>
          </p:cNvPicPr>
          <p:nvPr/>
        </p:nvPicPr>
        <p:blipFill>
          <a:blip r:embed="rId2"/>
          <a:stretch>
            <a:fillRect/>
          </a:stretch>
        </p:blipFill>
        <p:spPr>
          <a:xfrm>
            <a:off x="542698" y="1318038"/>
            <a:ext cx="901211" cy="901211"/>
          </a:xfrm>
          <a:prstGeom prst="rect">
            <a:avLst/>
          </a:prstGeom>
          <a:effectLst>
            <a:outerShdw blurRad="139700" dist="76200" dir="2700000" algn="tl" rotWithShape="0">
              <a:prstClr val="black">
                <a:alpha val="26000"/>
              </a:prstClr>
            </a:outerShdw>
          </a:effectLst>
        </p:spPr>
      </p:pic>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1169567" y="79776"/>
            <a:ext cx="6624490" cy="1033922"/>
          </a:xfrm>
        </p:spPr>
        <p:txBody>
          <a:bodyPr>
            <a:noAutofit/>
          </a:bodyPr>
          <a:lstStyle/>
          <a:p>
            <a:pPr>
              <a:lnSpc>
                <a:spcPts val="3600"/>
              </a:lnSpc>
            </a:pPr>
            <a:r>
              <a:rPr kumimoji="1" lang="ja-JP" altLang="en-US" sz="2800" dirty="0">
                <a:latin typeface="ＭＳ Ｐゴシック" panose="020B0600070205080204" pitchFamily="50" charset="-128"/>
                <a:ea typeface="ＭＳ Ｐゴシック" panose="020B0600070205080204" pitchFamily="50" charset="-128"/>
                <a:cs typeface="+mn-ea"/>
                <a:sym typeface="+mn-lt"/>
              </a:rPr>
              <a:t>デュアルシステムの確立と実行</a:t>
            </a:r>
            <a:r>
              <a:rPr kumimoji="1" lang="en-US" altLang="zh-TW" sz="2800" dirty="0" smtClean="0">
                <a:latin typeface="ＭＳ Ｐゴシック" panose="020B0600070205080204" pitchFamily="50" charset="-128"/>
                <a:ea typeface="ＭＳ Ｐゴシック" panose="020B0600070205080204" pitchFamily="50" charset="-128"/>
                <a:cs typeface="+mn-ea"/>
                <a:sym typeface="+mn-lt"/>
              </a:rPr>
              <a:t>-</a:t>
            </a:r>
            <a:r>
              <a:rPr kumimoji="1" lang="en-US" altLang="zh-TW" sz="2800" dirty="0">
                <a:latin typeface="ＭＳ Ｐゴシック" panose="020B0600070205080204" pitchFamily="50" charset="-128"/>
                <a:ea typeface="ＭＳ Ｐゴシック" panose="020B0600070205080204" pitchFamily="50" charset="-128"/>
                <a:cs typeface="+mn-ea"/>
                <a:sym typeface="+mn-lt"/>
              </a:rPr>
              <a:t/>
            </a:r>
            <a:br>
              <a:rPr kumimoji="1" lang="en-US" altLang="zh-TW" sz="2800" dirty="0">
                <a:latin typeface="ＭＳ Ｐゴシック" panose="020B0600070205080204" pitchFamily="50" charset="-128"/>
                <a:ea typeface="ＭＳ Ｐゴシック" panose="020B0600070205080204" pitchFamily="50" charset="-128"/>
                <a:cs typeface="+mn-ea"/>
                <a:sym typeface="+mn-lt"/>
              </a:rPr>
            </a:br>
            <a:r>
              <a:rPr kumimoji="1" lang="en-US" altLang="zh-TW" sz="2800" dirty="0">
                <a:latin typeface="ＭＳ Ｐゴシック" panose="020B0600070205080204" pitchFamily="50" charset="-128"/>
                <a:ea typeface="ＭＳ Ｐゴシック" panose="020B0600070205080204" pitchFamily="50" charset="-128"/>
                <a:cs typeface="+mn-ea"/>
                <a:sym typeface="+mn-lt"/>
              </a:rPr>
              <a:t>Ubuntu</a:t>
            </a:r>
            <a:r>
              <a:rPr kumimoji="1" lang="zh-TW" altLang="en-US" sz="2800" dirty="0">
                <a:latin typeface="ＭＳ Ｐゴシック" panose="020B0600070205080204" pitchFamily="50" charset="-128"/>
                <a:ea typeface="ＭＳ Ｐゴシック" panose="020B0600070205080204" pitchFamily="50" charset="-128"/>
                <a:cs typeface="+mn-ea"/>
                <a:sym typeface="+mn-lt"/>
              </a:rPr>
              <a:t> </a:t>
            </a:r>
            <a:r>
              <a:rPr kumimoji="1" lang="en-US" altLang="zh-TW" sz="2800" dirty="0">
                <a:latin typeface="ＭＳ Ｐゴシック" panose="020B0600070205080204" pitchFamily="50" charset="-128"/>
                <a:ea typeface="ＭＳ Ｐゴシック" panose="020B0600070205080204" pitchFamily="50" charset="-128"/>
                <a:cs typeface="+mn-ea"/>
                <a:sym typeface="+mn-lt"/>
              </a:rPr>
              <a:t>&amp;</a:t>
            </a:r>
            <a:r>
              <a:rPr kumimoji="1" lang="zh-TW" altLang="en-US" sz="2800" dirty="0">
                <a:latin typeface="ＭＳ Ｐゴシック" panose="020B0600070205080204" pitchFamily="50" charset="-128"/>
                <a:ea typeface="ＭＳ Ｐゴシック" panose="020B0600070205080204" pitchFamily="50" charset="-128"/>
                <a:cs typeface="+mn-ea"/>
                <a:sym typeface="+mn-lt"/>
              </a:rPr>
              <a:t> </a:t>
            </a:r>
            <a:r>
              <a:rPr kumimoji="1" lang="en-US" altLang="zh-TW" sz="2800" dirty="0" err="1">
                <a:latin typeface="ＭＳ Ｐゴシック" panose="020B0600070205080204" pitchFamily="50" charset="-128"/>
                <a:ea typeface="ＭＳ Ｐゴシック" panose="020B0600070205080204" pitchFamily="50" charset="-128"/>
                <a:cs typeface="+mn-ea"/>
                <a:sym typeface="+mn-lt"/>
              </a:rPr>
              <a:t>QuTS</a:t>
            </a:r>
            <a:r>
              <a:rPr kumimoji="1" lang="en-US" altLang="zh-TW" sz="2800" dirty="0">
                <a:latin typeface="ＭＳ Ｐゴシック" panose="020B0600070205080204" pitchFamily="50" charset="-128"/>
                <a:ea typeface="ＭＳ Ｐゴシック" panose="020B0600070205080204" pitchFamily="50" charset="-128"/>
                <a:cs typeface="+mn-ea"/>
                <a:sym typeface="+mn-lt"/>
              </a:rPr>
              <a:t> hero</a:t>
            </a:r>
            <a:endParaRPr kumimoji="1" lang="zh-TW" altLang="en-US" sz="2800" dirty="0">
              <a:latin typeface="ＭＳ Ｐゴシック" panose="020B0600070205080204" pitchFamily="50" charset="-128"/>
              <a:ea typeface="ＭＳ Ｐゴシック" panose="020B0600070205080204" pitchFamily="50" charset="-128"/>
              <a:cs typeface="+mn-ea"/>
              <a:sym typeface="+mn-lt"/>
            </a:endParaRPr>
          </a:p>
        </p:txBody>
      </p:sp>
      <p:sp>
        <p:nvSpPr>
          <p:cNvPr id="4" name="矩形 3">
            <a:extLst>
              <a:ext uri="{FF2B5EF4-FFF2-40B4-BE49-F238E27FC236}">
                <a16:creationId xmlns:a16="http://schemas.microsoft.com/office/drawing/2014/main" id="{27BF68AF-F0DA-AB46-BD75-2A72588E91DB}"/>
              </a:ext>
            </a:extLst>
          </p:cNvPr>
          <p:cNvSpPr/>
          <p:nvPr/>
        </p:nvSpPr>
        <p:spPr>
          <a:xfrm>
            <a:off x="1649334" y="1553558"/>
            <a:ext cx="2698175" cy="430887"/>
          </a:xfrm>
          <a:prstGeom prst="rect">
            <a:avLst/>
          </a:prstGeom>
        </p:spPr>
        <p:txBody>
          <a:bodyPr wrap="none" lIns="91440" tIns="45720" rIns="91440" bIns="45720" anchor="t">
            <a:spAutoFit/>
          </a:bodyPr>
          <a:lstStyle/>
          <a:p>
            <a:pPr algn="ctr"/>
            <a:r>
              <a:rPr lang="zh-TW" altLang="en-US" sz="2200" b="1">
                <a:solidFill>
                  <a:schemeClr val="tx1"/>
                </a:solidFill>
                <a:latin typeface="ＭＳ Ｐゴシック" panose="020B0600070205080204" pitchFamily="50" charset="-128"/>
                <a:ea typeface="ＭＳ Ｐゴシック" panose="020B0600070205080204" pitchFamily="50" charset="-128"/>
                <a:cs typeface="+mn-ea"/>
                <a:sym typeface="+mn-lt"/>
              </a:rPr>
              <a:t>Ubuntu Linux Station</a:t>
            </a: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6" name="矩形 5">
            <a:extLst>
              <a:ext uri="{FF2B5EF4-FFF2-40B4-BE49-F238E27FC236}">
                <a16:creationId xmlns:a16="http://schemas.microsoft.com/office/drawing/2014/main" id="{B880000D-4CCA-B04D-A5C2-0D0D7DC5F952}"/>
              </a:ext>
            </a:extLst>
          </p:cNvPr>
          <p:cNvSpPr/>
          <p:nvPr/>
        </p:nvSpPr>
        <p:spPr>
          <a:xfrm>
            <a:off x="466344" y="2425256"/>
            <a:ext cx="4250925" cy="2400657"/>
          </a:xfrm>
          <a:prstGeom prst="rect">
            <a:avLst/>
          </a:prstGeom>
        </p:spPr>
        <p:txBody>
          <a:bodyPr wrap="square" lIns="91440" tIns="45720" rIns="91440" bIns="45720" anchor="t">
            <a:spAutoFit/>
          </a:bodyPr>
          <a:lstStyle/>
          <a:p>
            <a:pPr marL="177800" indent="-177800">
              <a:spcBef>
                <a:spcPts val="600"/>
              </a:spcBef>
              <a:buClr>
                <a:schemeClr val="tx1">
                  <a:lumMod val="85000"/>
                  <a:lumOff val="15000"/>
                </a:schemeClr>
              </a:buClr>
              <a:buSzPct val="100000"/>
              <a:buFont typeface="Arial" panose="020B0604020202020204" pitchFamily="34" charset="0"/>
              <a:buChar char="•"/>
            </a:pPr>
            <a:r>
              <a:rPr lang="en-US" altLang="ja-JP" sz="1300" dirty="0" err="1">
                <a:latin typeface="ＭＳ Ｐゴシック" panose="020B0600070205080204" pitchFamily="50" charset="-128"/>
                <a:ea typeface="ＭＳ Ｐゴシック" panose="020B0600070205080204" pitchFamily="50" charset="-128"/>
                <a:cs typeface="+mn-ea"/>
                <a:sym typeface="+mn-lt"/>
              </a:rPr>
              <a:t>QuTS</a:t>
            </a:r>
            <a:r>
              <a:rPr lang="ja-JP" altLang="en-US" sz="1300" dirty="0">
                <a:latin typeface="ＭＳ Ｐゴシック" panose="020B0600070205080204" pitchFamily="50" charset="-128"/>
                <a:ea typeface="ＭＳ Ｐゴシック" panose="020B0600070205080204" pitchFamily="50" charset="-128"/>
                <a:cs typeface="+mn-ea"/>
                <a:sym typeface="+mn-lt"/>
              </a:rPr>
              <a:t>ヒーローと</a:t>
            </a:r>
            <a:r>
              <a:rPr lang="en-US" altLang="ja-JP" sz="1300" dirty="0">
                <a:latin typeface="ＭＳ Ｐゴシック" panose="020B0600070205080204" pitchFamily="50" charset="-128"/>
                <a:ea typeface="ＭＳ Ｐゴシック" panose="020B0600070205080204" pitchFamily="50" charset="-128"/>
                <a:cs typeface="+mn-ea"/>
                <a:sym typeface="+mn-lt"/>
              </a:rPr>
              <a:t>Ubuntu</a:t>
            </a:r>
            <a:r>
              <a:rPr lang="ja-JP" altLang="en-US" sz="1300" dirty="0">
                <a:latin typeface="ＭＳ Ｐゴシック" panose="020B0600070205080204" pitchFamily="50" charset="-128"/>
                <a:ea typeface="ＭＳ Ｐゴシック" panose="020B0600070205080204" pitchFamily="50" charset="-128"/>
                <a:cs typeface="+mn-ea"/>
                <a:sym typeface="+mn-lt"/>
              </a:rPr>
              <a:t>デュアルシステム、デュアルシステムアプリケーションを実行してお楽しみください。</a:t>
            </a:r>
          </a:p>
          <a:p>
            <a:pPr marL="177800" indent="-177800">
              <a:spcBef>
                <a:spcPts val="600"/>
              </a:spcBef>
              <a:buClr>
                <a:schemeClr val="tx1">
                  <a:lumMod val="85000"/>
                  <a:lumOff val="15000"/>
                </a:schemeClr>
              </a:buClr>
              <a:buSzPct val="100000"/>
              <a:buFont typeface="Arial" panose="020B0604020202020204" pitchFamily="34" charset="0"/>
              <a:buChar char="•"/>
            </a:pPr>
            <a:r>
              <a:rPr lang="ja-JP" altLang="en-US" sz="1300" dirty="0">
                <a:latin typeface="ＭＳ Ｐゴシック" panose="020B0600070205080204" pitchFamily="50" charset="-128"/>
                <a:ea typeface="ＭＳ Ｐゴシック" panose="020B0600070205080204" pitchFamily="50" charset="-128"/>
                <a:cs typeface="+mn-ea"/>
                <a:sym typeface="+mn-lt"/>
              </a:rPr>
              <a:t>複数のバージョンのワンクリックインストール</a:t>
            </a:r>
            <a:r>
              <a:rPr lang="en-US" altLang="ja-JP" sz="1300" dirty="0" err="1">
                <a:latin typeface="ＭＳ Ｐゴシック" panose="020B0600070205080204" pitchFamily="50" charset="-128"/>
                <a:ea typeface="ＭＳ Ｐゴシック" panose="020B0600070205080204" pitchFamily="50" charset="-128"/>
                <a:cs typeface="+mn-ea"/>
                <a:sym typeface="+mn-lt"/>
              </a:rPr>
              <a:t>Ubunutu</a:t>
            </a:r>
            <a:r>
              <a:rPr lang="ja-JP" altLang="en-US" sz="1300" dirty="0">
                <a:latin typeface="ＭＳ Ｐゴシック" panose="020B0600070205080204" pitchFamily="50" charset="-128"/>
                <a:ea typeface="ＭＳ Ｐゴシック" panose="020B0600070205080204" pitchFamily="50" charset="-128"/>
                <a:cs typeface="+mn-ea"/>
                <a:sym typeface="+mn-lt"/>
              </a:rPr>
              <a:t>：</a:t>
            </a:r>
            <a:r>
              <a:rPr lang="en-US" altLang="ja-JP" sz="1300" dirty="0">
                <a:latin typeface="ＭＳ Ｐゴシック" panose="020B0600070205080204" pitchFamily="50" charset="-128"/>
                <a:ea typeface="ＭＳ Ｐゴシック" panose="020B0600070205080204" pitchFamily="50" charset="-128"/>
                <a:cs typeface="+mn-ea"/>
                <a:sym typeface="+mn-lt"/>
              </a:rPr>
              <a:t>16.04 / 18.04 / 20.04</a:t>
            </a:r>
          </a:p>
          <a:p>
            <a:pPr marL="177800" indent="-177800">
              <a:spcBef>
                <a:spcPts val="600"/>
              </a:spcBef>
              <a:buClr>
                <a:schemeClr val="tx1">
                  <a:lumMod val="85000"/>
                  <a:lumOff val="15000"/>
                </a:schemeClr>
              </a:buClr>
              <a:buSzPct val="100000"/>
              <a:buFont typeface="Arial" panose="020B0604020202020204" pitchFamily="34" charset="0"/>
              <a:buChar char="•"/>
            </a:pPr>
            <a:r>
              <a:rPr lang="en-US" altLang="ja-JP" sz="1300" dirty="0">
                <a:latin typeface="ＭＳ Ｐゴシック" panose="020B0600070205080204" pitchFamily="50" charset="-128"/>
                <a:ea typeface="ＭＳ Ｐゴシック" panose="020B0600070205080204" pitchFamily="50" charset="-128"/>
                <a:cs typeface="+mn-ea"/>
                <a:sym typeface="+mn-lt"/>
              </a:rPr>
              <a:t>Ubuntu Software Center</a:t>
            </a:r>
            <a:r>
              <a:rPr lang="ja-JP" altLang="en-US" sz="1300" dirty="0">
                <a:latin typeface="ＭＳ Ｐゴシック" panose="020B0600070205080204" pitchFamily="50" charset="-128"/>
                <a:ea typeface="ＭＳ Ｐゴシック" panose="020B0600070205080204" pitchFamily="50" charset="-128"/>
                <a:cs typeface="+mn-ea"/>
                <a:sym typeface="+mn-lt"/>
              </a:rPr>
              <a:t>は、さまざまなアプリケーションのダウンロードを楽しんでいます</a:t>
            </a:r>
          </a:p>
          <a:p>
            <a:pPr marL="177800" indent="-177800">
              <a:spcBef>
                <a:spcPts val="600"/>
              </a:spcBef>
              <a:buClr>
                <a:schemeClr val="tx1">
                  <a:lumMod val="85000"/>
                  <a:lumOff val="15000"/>
                </a:schemeClr>
              </a:buClr>
              <a:buSzPct val="100000"/>
              <a:buFont typeface="Arial" panose="020B0604020202020204" pitchFamily="34" charset="0"/>
              <a:buChar char="•"/>
            </a:pPr>
            <a:r>
              <a:rPr lang="ja-JP" altLang="en-US" sz="1300" dirty="0">
                <a:latin typeface="ＭＳ Ｐゴシック" panose="020B0600070205080204" pitchFamily="50" charset="-128"/>
                <a:ea typeface="ＭＳ Ｐゴシック" panose="020B0600070205080204" pitchFamily="50" charset="-128"/>
                <a:cs typeface="+mn-ea"/>
                <a:sym typeface="+mn-lt"/>
              </a:rPr>
              <a:t>ブラウザを介して</a:t>
            </a:r>
            <a:r>
              <a:rPr lang="en-US" altLang="ja-JP" sz="1300" dirty="0" err="1">
                <a:latin typeface="ＭＳ Ｐゴシック" panose="020B0600070205080204" pitchFamily="50" charset="-128"/>
                <a:ea typeface="ＭＳ Ｐゴシック" panose="020B0600070205080204" pitchFamily="50" charset="-128"/>
                <a:cs typeface="+mn-ea"/>
                <a:sym typeface="+mn-lt"/>
              </a:rPr>
              <a:t>UbuntuLinux</a:t>
            </a:r>
            <a:r>
              <a:rPr lang="ja-JP" altLang="en-US" sz="1300" dirty="0">
                <a:latin typeface="ＭＳ Ｐゴシック" panose="020B0600070205080204" pitchFamily="50" charset="-128"/>
                <a:ea typeface="ＭＳ Ｐゴシック" panose="020B0600070205080204" pitchFamily="50" charset="-128"/>
                <a:cs typeface="+mn-ea"/>
                <a:sym typeface="+mn-lt"/>
              </a:rPr>
              <a:t>デスクトップにリモートアクセスします</a:t>
            </a:r>
            <a:r>
              <a:rPr lang="en-US" altLang="ja-JP" sz="1300" dirty="0">
                <a:latin typeface="ＭＳ Ｐゴシック" panose="020B0600070205080204" pitchFamily="50" charset="-128"/>
                <a:ea typeface="ＭＳ Ｐゴシック" panose="020B0600070205080204" pitchFamily="50" charset="-128"/>
                <a:cs typeface="+mn-ea"/>
                <a:sym typeface="+mn-lt"/>
              </a:rPr>
              <a:t>/</a:t>
            </a:r>
          </a:p>
          <a:p>
            <a:pPr marL="177800" indent="-177800">
              <a:spcBef>
                <a:spcPts val="600"/>
              </a:spcBef>
              <a:buClr>
                <a:schemeClr val="tx1">
                  <a:lumMod val="85000"/>
                  <a:lumOff val="15000"/>
                </a:schemeClr>
              </a:buClr>
              <a:buSzPct val="100000"/>
              <a:buFont typeface="Arial" panose="020B0604020202020204" pitchFamily="34" charset="0"/>
              <a:buChar char="•"/>
            </a:pPr>
            <a:r>
              <a:rPr lang="en-US" altLang="ja-JP" sz="1300" dirty="0" err="1">
                <a:latin typeface="ＭＳ Ｐゴシック" panose="020B0600070205080204" pitchFamily="50" charset="-128"/>
                <a:ea typeface="ＭＳ Ｐゴシック" panose="020B0600070205080204" pitchFamily="50" charset="-128"/>
                <a:cs typeface="+mn-ea"/>
                <a:sym typeface="+mn-lt"/>
              </a:rPr>
              <a:t>PCIe</a:t>
            </a:r>
            <a:r>
              <a:rPr lang="ja-JP" altLang="en-US" sz="1300" dirty="0">
                <a:latin typeface="ＭＳ Ｐゴシック" panose="020B0600070205080204" pitchFamily="50" charset="-128"/>
                <a:ea typeface="ＭＳ Ｐゴシック" panose="020B0600070205080204" pitchFamily="50" charset="-128"/>
                <a:cs typeface="+mn-ea"/>
                <a:sym typeface="+mn-lt"/>
              </a:rPr>
              <a:t>グラフィックカードをインストールして</a:t>
            </a:r>
            <a:r>
              <a:rPr lang="en-US" altLang="ja-JP" sz="1300" dirty="0">
                <a:latin typeface="ＭＳ Ｐゴシック" panose="020B0600070205080204" pitchFamily="50" charset="-128"/>
                <a:ea typeface="ＭＳ Ｐゴシック" panose="020B0600070205080204" pitchFamily="50" charset="-128"/>
                <a:cs typeface="+mn-ea"/>
                <a:sym typeface="+mn-lt"/>
              </a:rPr>
              <a:t>HDMI</a:t>
            </a:r>
            <a:r>
              <a:rPr lang="ja-JP" altLang="en-US" sz="1300" dirty="0">
                <a:latin typeface="ＭＳ Ｐゴシック" panose="020B0600070205080204" pitchFamily="50" charset="-128"/>
                <a:ea typeface="ＭＳ Ｐゴシック" panose="020B0600070205080204" pitchFamily="50" charset="-128"/>
                <a:cs typeface="+mn-ea"/>
                <a:sym typeface="+mn-lt"/>
              </a:rPr>
              <a:t>出力画面を追加し、</a:t>
            </a:r>
            <a:r>
              <a:rPr lang="en-US" altLang="ja-JP" sz="1300" dirty="0">
                <a:latin typeface="ＭＳ Ｐゴシック" panose="020B0600070205080204" pitchFamily="50" charset="-128"/>
                <a:ea typeface="ＭＳ Ｐゴシック" panose="020B0600070205080204" pitchFamily="50" charset="-128"/>
                <a:cs typeface="+mn-ea"/>
                <a:sym typeface="+mn-lt"/>
              </a:rPr>
              <a:t>USB</a:t>
            </a:r>
            <a:r>
              <a:rPr lang="ja-JP" altLang="en-US" sz="1300" dirty="0">
                <a:latin typeface="ＭＳ Ｐゴシック" panose="020B0600070205080204" pitchFamily="50" charset="-128"/>
                <a:ea typeface="ＭＳ Ｐゴシック" panose="020B0600070205080204" pitchFamily="50" charset="-128"/>
                <a:cs typeface="+mn-ea"/>
                <a:sym typeface="+mn-lt"/>
              </a:rPr>
              <a:t>キーボードとマウスを使用します。</a:t>
            </a:r>
          </a:p>
        </p:txBody>
      </p:sp>
      <p:pic>
        <p:nvPicPr>
          <p:cNvPr id="18" name="圖形 17">
            <a:extLst>
              <a:ext uri="{FF2B5EF4-FFF2-40B4-BE49-F238E27FC236}">
                <a16:creationId xmlns:a16="http://schemas.microsoft.com/office/drawing/2014/main" id="{9AB30B75-C02E-2B42-8BCE-131467EC74A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11161" y="1311681"/>
            <a:ext cx="525317" cy="525317"/>
          </a:xfrm>
          <a:prstGeom prst="rect">
            <a:avLst/>
          </a:prstGeom>
          <a:effectLst>
            <a:outerShdw blurRad="50800" dist="38100" dir="8100000" algn="tr" rotWithShape="0">
              <a:prstClr val="black">
                <a:alpha val="40000"/>
              </a:prstClr>
            </a:outerShdw>
          </a:effectLst>
        </p:spPr>
      </p:pic>
      <p:pic>
        <p:nvPicPr>
          <p:cNvPr id="19" name="圖形 18">
            <a:extLst>
              <a:ext uri="{FF2B5EF4-FFF2-40B4-BE49-F238E27FC236}">
                <a16:creationId xmlns:a16="http://schemas.microsoft.com/office/drawing/2014/main" id="{21BB4E60-59C0-8E4B-8C4A-E0EF7FCAD07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8029338" y="1328712"/>
            <a:ext cx="491253" cy="491253"/>
          </a:xfrm>
          <a:prstGeom prst="rect">
            <a:avLst/>
          </a:prstGeom>
        </p:spPr>
      </p:pic>
      <p:pic>
        <p:nvPicPr>
          <p:cNvPr id="20" name="圖形 19">
            <a:extLst>
              <a:ext uri="{FF2B5EF4-FFF2-40B4-BE49-F238E27FC236}">
                <a16:creationId xmlns:a16="http://schemas.microsoft.com/office/drawing/2014/main" id="{EC5E09E3-8B1A-044C-9678-F912DC37A89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586588" y="1325369"/>
            <a:ext cx="497942" cy="497942"/>
          </a:xfrm>
          <a:prstGeom prst="rect">
            <a:avLst/>
          </a:prstGeom>
        </p:spPr>
      </p:pic>
      <p:pic>
        <p:nvPicPr>
          <p:cNvPr id="21" name="圖形 20">
            <a:extLst>
              <a:ext uri="{FF2B5EF4-FFF2-40B4-BE49-F238E27FC236}">
                <a16:creationId xmlns:a16="http://schemas.microsoft.com/office/drawing/2014/main" id="{4BC3F393-C96C-E24D-8F73-4094A4A3A9F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311389" y="1368240"/>
            <a:ext cx="1012490" cy="425706"/>
          </a:xfrm>
          <a:prstGeom prst="rect">
            <a:avLst/>
          </a:prstGeom>
        </p:spPr>
      </p:pic>
      <p:grpSp>
        <p:nvGrpSpPr>
          <p:cNvPr id="3" name="群組 2">
            <a:extLst>
              <a:ext uri="{FF2B5EF4-FFF2-40B4-BE49-F238E27FC236}">
                <a16:creationId xmlns:a16="http://schemas.microsoft.com/office/drawing/2014/main" id="{A22C93FD-8453-429D-92F1-34F4263D4B70}"/>
              </a:ext>
            </a:extLst>
          </p:cNvPr>
          <p:cNvGrpSpPr/>
          <p:nvPr/>
        </p:nvGrpSpPr>
        <p:grpSpPr>
          <a:xfrm>
            <a:off x="4686096" y="1999953"/>
            <a:ext cx="4376467" cy="2825959"/>
            <a:chOff x="4740753" y="1950400"/>
            <a:chExt cx="4601906" cy="2971529"/>
          </a:xfrm>
        </p:grpSpPr>
        <p:sp>
          <p:nvSpPr>
            <p:cNvPr id="90" name="圖形 33">
              <a:extLst>
                <a:ext uri="{FF2B5EF4-FFF2-40B4-BE49-F238E27FC236}">
                  <a16:creationId xmlns:a16="http://schemas.microsoft.com/office/drawing/2014/main" id="{49C58E4B-EEB7-4F93-9846-1A61944F8CE0}"/>
                </a:ext>
              </a:extLst>
            </p:cNvPr>
            <p:cNvSpPr/>
            <p:nvPr/>
          </p:nvSpPr>
          <p:spPr>
            <a:xfrm>
              <a:off x="8231979" y="2413938"/>
              <a:ext cx="476908" cy="756269"/>
            </a:xfrm>
            <a:custGeom>
              <a:avLst/>
              <a:gdLst>
                <a:gd name="connsiteX0" fmla="*/ 0 w 514780"/>
                <a:gd name="connsiteY0" fmla="*/ 0 h 512766"/>
                <a:gd name="connsiteX1" fmla="*/ 343634 w 514780"/>
                <a:gd name="connsiteY1" fmla="*/ 0 h 512766"/>
                <a:gd name="connsiteX2" fmla="*/ 514780 w 514780"/>
                <a:gd name="connsiteY2" fmla="*/ 171146 h 512766"/>
                <a:gd name="connsiteX3" fmla="*/ 514780 w 514780"/>
                <a:gd name="connsiteY3" fmla="*/ 512766 h 512766"/>
                <a:gd name="connsiteX0" fmla="*/ 0 w 516897"/>
                <a:gd name="connsiteY0" fmla="*/ 0 h 819683"/>
                <a:gd name="connsiteX1" fmla="*/ 343634 w 516897"/>
                <a:gd name="connsiteY1" fmla="*/ 0 h 819683"/>
                <a:gd name="connsiteX2" fmla="*/ 514780 w 516897"/>
                <a:gd name="connsiteY2" fmla="*/ 171146 h 819683"/>
                <a:gd name="connsiteX3" fmla="*/ 516897 w 516897"/>
                <a:gd name="connsiteY3" fmla="*/ 819683 h 819683"/>
              </a:gdLst>
              <a:ahLst/>
              <a:cxnLst>
                <a:cxn ang="0">
                  <a:pos x="connsiteX0" y="connsiteY0"/>
                </a:cxn>
                <a:cxn ang="0">
                  <a:pos x="connsiteX1" y="connsiteY1"/>
                </a:cxn>
                <a:cxn ang="0">
                  <a:pos x="connsiteX2" y="connsiteY2"/>
                </a:cxn>
                <a:cxn ang="0">
                  <a:pos x="connsiteX3" y="connsiteY3"/>
                </a:cxn>
              </a:cxnLst>
              <a:rect l="l" t="t" r="r" b="b"/>
              <a:pathLst>
                <a:path w="516897" h="819683">
                  <a:moveTo>
                    <a:pt x="0" y="0"/>
                  </a:moveTo>
                  <a:lnTo>
                    <a:pt x="343634" y="0"/>
                  </a:lnTo>
                  <a:cubicBezTo>
                    <a:pt x="438268" y="0"/>
                    <a:pt x="514780" y="76512"/>
                    <a:pt x="514780" y="171146"/>
                  </a:cubicBezTo>
                  <a:cubicBezTo>
                    <a:pt x="514780" y="285019"/>
                    <a:pt x="516897" y="705810"/>
                    <a:pt x="516897" y="819683"/>
                  </a:cubicBezTo>
                </a:path>
              </a:pathLst>
            </a:custGeom>
            <a:noFill/>
            <a:ln w="50800" cap="flat">
              <a:solidFill>
                <a:schemeClr val="tx1">
                  <a:lumMod val="95000"/>
                  <a:lumOff val="5000"/>
                </a:schemeClr>
              </a:solidFill>
              <a:prstDash val="solid"/>
              <a:miter/>
            </a:ln>
            <a:effectLst/>
          </p:spPr>
          <p:txBody>
            <a:bodyPr rtlCol="0" anchor="ct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87" name="圖形 2">
              <a:extLst>
                <a:ext uri="{FF2B5EF4-FFF2-40B4-BE49-F238E27FC236}">
                  <a16:creationId xmlns:a16="http://schemas.microsoft.com/office/drawing/2014/main" id="{46AB9925-70AB-4052-9E26-528DA04E4FE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695429" y="1950400"/>
              <a:ext cx="1671406" cy="706952"/>
            </a:xfrm>
            <a:prstGeom prst="rect">
              <a:avLst/>
            </a:prstGeom>
            <a:effectLst>
              <a:outerShdw blurRad="88900" dist="76200" dir="2700000" algn="tl" rotWithShape="0">
                <a:prstClr val="black">
                  <a:alpha val="26000"/>
                </a:prstClr>
              </a:outerShdw>
            </a:effectLst>
          </p:spPr>
        </p:pic>
        <p:pic>
          <p:nvPicPr>
            <p:cNvPr id="14" name="圖片 14" descr="一張含有 監視器, 電子用品, 室內, 坐 的圖片&#10;&#10;自動產生的描述">
              <a:extLst>
                <a:ext uri="{FF2B5EF4-FFF2-40B4-BE49-F238E27FC236}">
                  <a16:creationId xmlns:a16="http://schemas.microsoft.com/office/drawing/2014/main" id="{B2C301C4-C351-4E6D-8D4A-C2AC205978A2}"/>
                </a:ext>
              </a:extLst>
            </p:cNvPr>
            <p:cNvPicPr>
              <a:picLocks noChangeAspect="1"/>
            </p:cNvPicPr>
            <p:nvPr/>
          </p:nvPicPr>
          <p:blipFill>
            <a:blip r:embed="rId13"/>
            <a:stretch>
              <a:fillRect/>
            </a:stretch>
          </p:blipFill>
          <p:spPr>
            <a:xfrm>
              <a:off x="4740753" y="2319062"/>
              <a:ext cx="2163178" cy="1702290"/>
            </a:xfrm>
            <a:prstGeom prst="rect">
              <a:avLst/>
            </a:prstGeom>
          </p:spPr>
        </p:pic>
        <p:pic>
          <p:nvPicPr>
            <p:cNvPr id="12" name="圖片 13">
              <a:extLst>
                <a:ext uri="{FF2B5EF4-FFF2-40B4-BE49-F238E27FC236}">
                  <a16:creationId xmlns:a16="http://schemas.microsoft.com/office/drawing/2014/main" id="{401C3D6D-841D-442A-8146-80BCBA87FE0C}"/>
                </a:ext>
              </a:extLst>
            </p:cNvPr>
            <p:cNvPicPr>
              <a:picLocks noChangeAspect="1"/>
            </p:cNvPicPr>
            <p:nvPr/>
          </p:nvPicPr>
          <p:blipFill>
            <a:blip r:embed="rId14"/>
            <a:stretch>
              <a:fillRect/>
            </a:stretch>
          </p:blipFill>
          <p:spPr>
            <a:xfrm>
              <a:off x="4869320" y="2376022"/>
              <a:ext cx="1927201" cy="1115766"/>
            </a:xfrm>
            <a:prstGeom prst="rect">
              <a:avLst/>
            </a:prstGeom>
          </p:spPr>
        </p:pic>
        <p:sp>
          <p:nvSpPr>
            <p:cNvPr id="88" name="矩形: 圓角 87">
              <a:extLst>
                <a:ext uri="{FF2B5EF4-FFF2-40B4-BE49-F238E27FC236}">
                  <a16:creationId xmlns:a16="http://schemas.microsoft.com/office/drawing/2014/main" id="{C4DCC4F8-F0F7-4BDC-ABC8-B4834A3C6329}"/>
                </a:ext>
              </a:extLst>
            </p:cNvPr>
            <p:cNvSpPr/>
            <p:nvPr/>
          </p:nvSpPr>
          <p:spPr>
            <a:xfrm>
              <a:off x="6695488" y="2244232"/>
              <a:ext cx="1770713" cy="364357"/>
            </a:xfrm>
            <a:prstGeom prst="roundRect">
              <a:avLst>
                <a:gd name="adj" fmla="val 48826"/>
              </a:avLst>
            </a:prstGeom>
            <a:noFill/>
            <a:ln w="444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bg1"/>
                  </a:solidFill>
                  <a:latin typeface="ＭＳ Ｐゴシック" panose="020B0600070205080204" pitchFamily="50" charset="-128"/>
                  <a:ea typeface="ＭＳ Ｐゴシック" panose="020B0600070205080204" pitchFamily="50" charset="-128"/>
                  <a:cs typeface="+mn-ea"/>
                  <a:sym typeface="+mn-lt"/>
                </a:rPr>
                <a:t>INTERNET</a:t>
              </a:r>
              <a:endParaRPr lang="zh-TW" altLang="en-US" sz="160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13" name="圖形 12">
              <a:extLst>
                <a:ext uri="{FF2B5EF4-FFF2-40B4-BE49-F238E27FC236}">
                  <a16:creationId xmlns:a16="http://schemas.microsoft.com/office/drawing/2014/main" id="{9BB309F9-5038-7C45-B06E-D44791482B73}"/>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 xmlns:asvg="http://schemas.microsoft.com/office/drawing/2016/SVG/main" r:embed="rId16"/>
                </a:ext>
              </a:extLst>
            </a:blip>
            <a:stretch>
              <a:fillRect/>
            </a:stretch>
          </p:blipFill>
          <p:spPr>
            <a:xfrm>
              <a:off x="5180241" y="4088425"/>
              <a:ext cx="1081498" cy="198643"/>
            </a:xfrm>
            <a:prstGeom prst="rect">
              <a:avLst/>
            </a:prstGeom>
          </p:spPr>
        </p:pic>
        <p:pic>
          <p:nvPicPr>
            <p:cNvPr id="15" name="圖形 14">
              <a:extLst>
                <a:ext uri="{FF2B5EF4-FFF2-40B4-BE49-F238E27FC236}">
                  <a16:creationId xmlns:a16="http://schemas.microsoft.com/office/drawing/2014/main" id="{DCD95A01-BDA1-7247-BD03-1051F6C6C43C}"/>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 xmlns:asvg="http://schemas.microsoft.com/office/drawing/2016/SVG/main" r:embed="rId18"/>
                </a:ext>
              </a:extLst>
            </a:blip>
            <a:stretch>
              <a:fillRect/>
            </a:stretch>
          </p:blipFill>
          <p:spPr>
            <a:xfrm>
              <a:off x="5180241" y="4389123"/>
              <a:ext cx="282150" cy="347262"/>
            </a:xfrm>
            <a:prstGeom prst="rect">
              <a:avLst/>
            </a:prstGeom>
          </p:spPr>
        </p:pic>
        <p:pic>
          <p:nvPicPr>
            <p:cNvPr id="16" name="圖形 15">
              <a:extLst>
                <a:ext uri="{FF2B5EF4-FFF2-40B4-BE49-F238E27FC236}">
                  <a16:creationId xmlns:a16="http://schemas.microsoft.com/office/drawing/2014/main" id="{EC38FFCF-7E47-254B-B529-0635E72B874F}"/>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 xmlns:asvg="http://schemas.microsoft.com/office/drawing/2016/SVG/main" r:embed="rId20"/>
                </a:ext>
              </a:extLst>
            </a:blip>
            <a:stretch>
              <a:fillRect/>
            </a:stretch>
          </p:blipFill>
          <p:spPr>
            <a:xfrm>
              <a:off x="5556074" y="4389123"/>
              <a:ext cx="282150" cy="347262"/>
            </a:xfrm>
            <a:prstGeom prst="rect">
              <a:avLst/>
            </a:prstGeom>
          </p:spPr>
        </p:pic>
        <p:pic>
          <p:nvPicPr>
            <p:cNvPr id="17" name="圖形 16">
              <a:extLst>
                <a:ext uri="{FF2B5EF4-FFF2-40B4-BE49-F238E27FC236}">
                  <a16:creationId xmlns:a16="http://schemas.microsoft.com/office/drawing/2014/main" id="{34B8576D-C6CA-5449-B156-B340121E7F4D}"/>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 xmlns:asvg="http://schemas.microsoft.com/office/drawing/2016/SVG/main" r:embed="rId22"/>
                </a:ext>
              </a:extLst>
            </a:blip>
            <a:stretch>
              <a:fillRect/>
            </a:stretch>
          </p:blipFill>
          <p:spPr>
            <a:xfrm>
              <a:off x="5925720" y="4389123"/>
              <a:ext cx="282150" cy="347262"/>
            </a:xfrm>
            <a:prstGeom prst="rect">
              <a:avLst/>
            </a:prstGeom>
          </p:spPr>
        </p:pic>
        <p:pic>
          <p:nvPicPr>
            <p:cNvPr id="22" name="圖片 21">
              <a:extLst>
                <a:ext uri="{FF2B5EF4-FFF2-40B4-BE49-F238E27FC236}">
                  <a16:creationId xmlns:a16="http://schemas.microsoft.com/office/drawing/2014/main" id="{AB3A91DF-12A4-46E0-9946-76217D1A472D}"/>
                </a:ext>
              </a:extLst>
            </p:cNvPr>
            <p:cNvPicPr>
              <a:picLocks noChangeAspect="1"/>
            </p:cNvPicPr>
            <p:nvPr/>
          </p:nvPicPr>
          <p:blipFill>
            <a:blip r:embed="rId23"/>
            <a:srcRect/>
            <a:stretch/>
          </p:blipFill>
          <p:spPr>
            <a:xfrm>
              <a:off x="6318402" y="3031771"/>
              <a:ext cx="3024257" cy="1890158"/>
            </a:xfrm>
            <a:prstGeom prst="rect">
              <a:avLst/>
            </a:prstGeom>
          </p:spPr>
        </p:pic>
      </p:grpSp>
    </p:spTree>
    <p:extLst>
      <p:ext uri="{BB962C8B-B14F-4D97-AF65-F5344CB8AC3E}">
        <p14:creationId xmlns:p14="http://schemas.microsoft.com/office/powerpoint/2010/main" val="1445406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圓角 26">
            <a:extLst>
              <a:ext uri="{FF2B5EF4-FFF2-40B4-BE49-F238E27FC236}">
                <a16:creationId xmlns:a16="http://schemas.microsoft.com/office/drawing/2014/main" id="{9405F694-8CDD-4CF6-9167-E91D98D65BBE}"/>
              </a:ext>
            </a:extLst>
          </p:cNvPr>
          <p:cNvSpPr/>
          <p:nvPr/>
        </p:nvSpPr>
        <p:spPr>
          <a:xfrm rot="10800000">
            <a:off x="4604855" y="1538978"/>
            <a:ext cx="4217410" cy="3604519"/>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28" name="矩形: 圓角 27">
            <a:extLst>
              <a:ext uri="{FF2B5EF4-FFF2-40B4-BE49-F238E27FC236}">
                <a16:creationId xmlns:a16="http://schemas.microsoft.com/office/drawing/2014/main" id="{EA980E2D-EE6F-4C07-BF8F-FE6FB99B1290}"/>
              </a:ext>
            </a:extLst>
          </p:cNvPr>
          <p:cNvSpPr/>
          <p:nvPr/>
        </p:nvSpPr>
        <p:spPr>
          <a:xfrm rot="10800000">
            <a:off x="346045" y="1538977"/>
            <a:ext cx="4079989" cy="3604519"/>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29" name="矩形: 圓角化同側角落 28">
            <a:extLst>
              <a:ext uri="{FF2B5EF4-FFF2-40B4-BE49-F238E27FC236}">
                <a16:creationId xmlns:a16="http://schemas.microsoft.com/office/drawing/2014/main" id="{E2CC6573-270B-4C4B-A17A-5436E071852F}"/>
              </a:ext>
            </a:extLst>
          </p:cNvPr>
          <p:cNvSpPr/>
          <p:nvPr/>
        </p:nvSpPr>
        <p:spPr>
          <a:xfrm rot="10800000">
            <a:off x="4890631" y="1272866"/>
            <a:ext cx="3739823" cy="707419"/>
          </a:xfrm>
          <a:prstGeom prst="round2SameRect">
            <a:avLst/>
          </a:prstGeom>
          <a:gradFill>
            <a:gsLst>
              <a:gs pos="100000">
                <a:srgbClr val="00489E"/>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30" name="矩形: 圓角化同側角落 29">
            <a:extLst>
              <a:ext uri="{FF2B5EF4-FFF2-40B4-BE49-F238E27FC236}">
                <a16:creationId xmlns:a16="http://schemas.microsoft.com/office/drawing/2014/main" id="{6A237847-180D-4754-8D9A-FDD03BE62358}"/>
              </a:ext>
            </a:extLst>
          </p:cNvPr>
          <p:cNvSpPr/>
          <p:nvPr/>
        </p:nvSpPr>
        <p:spPr>
          <a:xfrm rot="10800000">
            <a:off x="557907" y="1268145"/>
            <a:ext cx="3739823" cy="707419"/>
          </a:xfrm>
          <a:prstGeom prst="round2SameRect">
            <a:avLst/>
          </a:prstGeom>
          <a:gradFill>
            <a:gsLst>
              <a:gs pos="100000">
                <a:srgbClr val="00489E"/>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6350" y="228600"/>
            <a:ext cx="9143999" cy="816119"/>
          </a:xfrm>
        </p:spPr>
        <p:txBody>
          <a:bodyPr>
            <a:noAutofit/>
          </a:bodyPr>
          <a:lstStyle/>
          <a:p>
            <a:r>
              <a:rPr kumimoji="1" lang="ja-JP" altLang="en-US" sz="3200" b="0" dirty="0">
                <a:latin typeface="ＭＳ Ｐゴシック" panose="020B0600070205080204" pitchFamily="50" charset="-128"/>
                <a:ea typeface="ＭＳ Ｐゴシック" panose="020B0600070205080204" pitchFamily="50" charset="-128"/>
                <a:cs typeface="+mn-ea"/>
                <a:sym typeface="+mn-lt"/>
              </a:rPr>
              <a:t>スマートで自動なファイル管理</a:t>
            </a:r>
          </a:p>
        </p:txBody>
      </p:sp>
      <p:sp>
        <p:nvSpPr>
          <p:cNvPr id="4" name="矩形 3">
            <a:extLst>
              <a:ext uri="{FF2B5EF4-FFF2-40B4-BE49-F238E27FC236}">
                <a16:creationId xmlns:a16="http://schemas.microsoft.com/office/drawing/2014/main" id="{27BF68AF-F0DA-AB46-BD75-2A72588E91DB}"/>
              </a:ext>
            </a:extLst>
          </p:cNvPr>
          <p:cNvSpPr/>
          <p:nvPr/>
        </p:nvSpPr>
        <p:spPr>
          <a:xfrm>
            <a:off x="1832142" y="1406411"/>
            <a:ext cx="1191352" cy="430887"/>
          </a:xfrm>
          <a:prstGeom prst="rect">
            <a:avLst/>
          </a:prstGeom>
        </p:spPr>
        <p:txBody>
          <a:bodyPr wrap="none">
            <a:spAutoFit/>
          </a:bodyPr>
          <a:lstStyle/>
          <a:p>
            <a:pPr algn="ctr" fontAlgn="base"/>
            <a:r>
              <a:rPr lang="en-US" altLang="zh-TW" sz="2200" b="1" err="1">
                <a:solidFill>
                  <a:schemeClr val="bg1"/>
                </a:solidFill>
                <a:latin typeface="ＭＳ Ｐゴシック" panose="020B0600070205080204" pitchFamily="50" charset="-128"/>
                <a:ea typeface="ＭＳ Ｐゴシック" panose="020B0600070205080204" pitchFamily="50" charset="-128"/>
                <a:cs typeface="+mn-ea"/>
                <a:sym typeface="+mn-lt"/>
              </a:rPr>
              <a:t>Qsirch</a:t>
            </a:r>
            <a:r>
              <a:rPr lang="en-US" altLang="zh-TW" sz="2200" b="1">
                <a:solidFill>
                  <a:schemeClr val="bg1"/>
                </a:solidFill>
                <a:latin typeface="ＭＳ Ｐゴシック" panose="020B0600070205080204" pitchFamily="50" charset="-128"/>
                <a:ea typeface="ＭＳ Ｐゴシック" panose="020B0600070205080204" pitchFamily="50" charset="-128"/>
                <a:cs typeface="+mn-ea"/>
                <a:sym typeface="+mn-lt"/>
              </a:rPr>
              <a:t> 5</a:t>
            </a:r>
          </a:p>
        </p:txBody>
      </p:sp>
      <p:sp>
        <p:nvSpPr>
          <p:cNvPr id="5" name="矩形 4">
            <a:extLst>
              <a:ext uri="{FF2B5EF4-FFF2-40B4-BE49-F238E27FC236}">
                <a16:creationId xmlns:a16="http://schemas.microsoft.com/office/drawing/2014/main" id="{39185FD8-4283-1245-94CA-A53458AC986B}"/>
              </a:ext>
            </a:extLst>
          </p:cNvPr>
          <p:cNvSpPr/>
          <p:nvPr/>
        </p:nvSpPr>
        <p:spPr>
          <a:xfrm>
            <a:off x="6346800" y="1423789"/>
            <a:ext cx="1157688" cy="430887"/>
          </a:xfrm>
          <a:prstGeom prst="rect">
            <a:avLst/>
          </a:prstGeom>
        </p:spPr>
        <p:txBody>
          <a:bodyPr wrap="none">
            <a:spAutoFit/>
          </a:bodyPr>
          <a:lstStyle/>
          <a:p>
            <a:pPr algn="ctr" fontAlgn="base"/>
            <a:r>
              <a:rPr lang="en-US" altLang="zh-TW" sz="2200" b="1" err="1">
                <a:solidFill>
                  <a:schemeClr val="bg1"/>
                </a:solidFill>
                <a:latin typeface="ＭＳ Ｐゴシック" panose="020B0600070205080204" pitchFamily="50" charset="-128"/>
                <a:ea typeface="ＭＳ Ｐゴシック" panose="020B0600070205080204" pitchFamily="50" charset="-128"/>
                <a:cs typeface="+mn-ea"/>
                <a:sym typeface="+mn-lt"/>
              </a:rPr>
              <a:t>Qfiling</a:t>
            </a:r>
            <a:r>
              <a:rPr lang="en-US" altLang="zh-TW" sz="2200" b="1">
                <a:solidFill>
                  <a:schemeClr val="bg1"/>
                </a:solidFill>
                <a:latin typeface="ＭＳ Ｐゴシック" panose="020B0600070205080204" pitchFamily="50" charset="-128"/>
                <a:ea typeface="ＭＳ Ｐゴシック" panose="020B0600070205080204" pitchFamily="50" charset="-128"/>
                <a:cs typeface="+mn-ea"/>
                <a:sym typeface="+mn-lt"/>
              </a:rPr>
              <a:t> 3</a:t>
            </a:r>
          </a:p>
        </p:txBody>
      </p:sp>
      <p:pic>
        <p:nvPicPr>
          <p:cNvPr id="1026" name="Picture 2">
            <a:extLst>
              <a:ext uri="{FF2B5EF4-FFF2-40B4-BE49-F238E27FC236}">
                <a16:creationId xmlns:a16="http://schemas.microsoft.com/office/drawing/2014/main" id="{788AE743-1FF5-3944-9D40-77FD7271C1E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6684" y="1161483"/>
            <a:ext cx="916685" cy="916685"/>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F49B50-8B7D-BC43-A684-58D40C88389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71539" y="1161483"/>
            <a:ext cx="898592" cy="898592"/>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矩形 5">
            <a:extLst>
              <a:ext uri="{FF2B5EF4-FFF2-40B4-BE49-F238E27FC236}">
                <a16:creationId xmlns:a16="http://schemas.microsoft.com/office/drawing/2014/main" id="{4FF1C51A-0D24-F848-8BC9-CB2554C5CC56}"/>
              </a:ext>
            </a:extLst>
          </p:cNvPr>
          <p:cNvSpPr/>
          <p:nvPr/>
        </p:nvSpPr>
        <p:spPr>
          <a:xfrm>
            <a:off x="608422" y="2164540"/>
            <a:ext cx="3638791" cy="415498"/>
          </a:xfrm>
          <a:prstGeom prst="rect">
            <a:avLst/>
          </a:prstGeom>
        </p:spPr>
        <p:txBody>
          <a:bodyPr wrap="square" lIns="91440" tIns="45720" rIns="91440" bIns="45720" anchor="t">
            <a:spAutoFit/>
          </a:bodyPr>
          <a:lstStyle/>
          <a:p>
            <a:pPr>
              <a:lnSpc>
                <a:spcPct val="150000"/>
              </a:lnSpc>
              <a:buClr>
                <a:schemeClr val="tx1">
                  <a:lumMod val="85000"/>
                  <a:lumOff val="15000"/>
                </a:schemeClr>
              </a:buClr>
              <a:buSzPct val="100000"/>
            </a:pPr>
            <a:r>
              <a:rPr lang="ja-JP" altLang="en-US" b="1" dirty="0">
                <a:solidFill>
                  <a:schemeClr val="tx1"/>
                </a:solidFill>
                <a:latin typeface="ＭＳ Ｐゴシック" panose="020B0600070205080204" pitchFamily="50" charset="-128"/>
                <a:ea typeface="ＭＳ Ｐゴシック" panose="020B0600070205080204" pitchFamily="50" charset="-128"/>
                <a:cs typeface="+mn-ea"/>
                <a:sym typeface="+mn-lt"/>
              </a:rPr>
              <a:t>強力な</a:t>
            </a:r>
            <a:r>
              <a:rPr lang="en-US" altLang="ja-JP" b="1" dirty="0">
                <a:solidFill>
                  <a:schemeClr val="tx1"/>
                </a:solidFill>
                <a:latin typeface="ＭＳ Ｐゴシック" panose="020B0600070205080204" pitchFamily="50" charset="-128"/>
                <a:ea typeface="ＭＳ Ｐゴシック" panose="020B0600070205080204" pitchFamily="50" charset="-128"/>
                <a:cs typeface="+mn-ea"/>
                <a:sym typeface="+mn-lt"/>
              </a:rPr>
              <a:t>Google™</a:t>
            </a:r>
            <a:r>
              <a:rPr lang="ja-JP" altLang="en-US" b="1" dirty="0">
                <a:solidFill>
                  <a:schemeClr val="tx1"/>
                </a:solidFill>
                <a:latin typeface="ＭＳ Ｐゴシック" panose="020B0600070205080204" pitchFamily="50" charset="-128"/>
                <a:ea typeface="ＭＳ Ｐゴシック" panose="020B0600070205080204" pitchFamily="50" charset="-128"/>
                <a:cs typeface="+mn-ea"/>
                <a:sym typeface="+mn-lt"/>
              </a:rPr>
              <a:t>のような検索ツール</a:t>
            </a:r>
          </a:p>
        </p:txBody>
      </p:sp>
      <p:sp>
        <p:nvSpPr>
          <p:cNvPr id="53" name="矩形 5">
            <a:extLst>
              <a:ext uri="{FF2B5EF4-FFF2-40B4-BE49-F238E27FC236}">
                <a16:creationId xmlns:a16="http://schemas.microsoft.com/office/drawing/2014/main" id="{F5909AE1-241E-3645-8780-6223FAA01DA6}"/>
              </a:ext>
            </a:extLst>
          </p:cNvPr>
          <p:cNvSpPr/>
          <p:nvPr/>
        </p:nvSpPr>
        <p:spPr>
          <a:xfrm>
            <a:off x="4993907" y="2132244"/>
            <a:ext cx="3638791" cy="461665"/>
          </a:xfrm>
          <a:prstGeom prst="rect">
            <a:avLst/>
          </a:prstGeom>
        </p:spPr>
        <p:txBody>
          <a:bodyPr wrap="square" lIns="91440" tIns="45720" rIns="91440" bIns="45720" anchor="t">
            <a:spAutoFit/>
          </a:bodyPr>
          <a:lstStyle/>
          <a:p>
            <a:pPr>
              <a:lnSpc>
                <a:spcPct val="150000"/>
              </a:lnSpc>
              <a:buClr>
                <a:schemeClr val="tx1">
                  <a:lumMod val="85000"/>
                  <a:lumOff val="15000"/>
                </a:schemeClr>
              </a:buClr>
              <a:buSzPct val="100000"/>
            </a:pPr>
            <a:r>
              <a:rPr lang="ja-JP" altLang="en-US" sz="1600" b="1" dirty="0">
                <a:solidFill>
                  <a:schemeClr val="tx1"/>
                </a:solidFill>
                <a:latin typeface="ＭＳ Ｐゴシック" panose="020B0600070205080204" pitchFamily="50" charset="-128"/>
                <a:ea typeface="ＭＳ Ｐゴシック" panose="020B0600070205080204" pitchFamily="50" charset="-128"/>
                <a:cs typeface="+mn-ea"/>
                <a:sym typeface="+mn-lt"/>
              </a:rPr>
              <a:t>自動的にファイリングとアーカイブ</a:t>
            </a:r>
          </a:p>
        </p:txBody>
      </p:sp>
      <p:pic>
        <p:nvPicPr>
          <p:cNvPr id="54" name="Picture 2">
            <a:extLst>
              <a:ext uri="{FF2B5EF4-FFF2-40B4-BE49-F238E27FC236}">
                <a16:creationId xmlns:a16="http://schemas.microsoft.com/office/drawing/2014/main" id="{55A584E6-F458-A74B-BD61-65B2F7F65984}"/>
              </a:ext>
            </a:extLst>
          </p:cNvPr>
          <p:cNvPicPr>
            <a:picLocks noChangeAspect="1" noChangeArrowheads="1"/>
          </p:cNvPicPr>
          <p:nvPr/>
        </p:nvPicPr>
        <p:blipFill>
          <a:blip r:embed="rId4">
            <a:biLevel thresh="75000"/>
            <a:extLst>
              <a:ext uri="{28A0092B-C50C-407E-A947-70E740481C1C}">
                <a14:useLocalDpi xmlns:a14="http://schemas.microsoft.com/office/drawing/2010/main"/>
              </a:ext>
            </a:extLst>
          </a:blip>
          <a:srcRect/>
          <a:stretch>
            <a:fillRect/>
          </a:stretch>
        </p:blipFill>
        <p:spPr bwMode="auto">
          <a:xfrm>
            <a:off x="5220835" y="2565247"/>
            <a:ext cx="320400" cy="3204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a:extLst>
              <a:ext uri="{FF2B5EF4-FFF2-40B4-BE49-F238E27FC236}">
                <a16:creationId xmlns:a16="http://schemas.microsoft.com/office/drawing/2014/main" id="{4DCCEBB4-CDE4-934A-BA5B-58E2B6F0470A}"/>
              </a:ext>
            </a:extLst>
          </p:cNvPr>
          <p:cNvPicPr>
            <a:picLocks noChangeAspect="1"/>
          </p:cNvPicPr>
          <p:nvPr/>
        </p:nvPicPr>
        <p:blipFill>
          <a:blip r:embed="rId5">
            <a:biLevel thresh="75000"/>
          </a:blip>
          <a:stretch>
            <a:fillRect/>
          </a:stretch>
        </p:blipFill>
        <p:spPr>
          <a:xfrm>
            <a:off x="5936237" y="2565247"/>
            <a:ext cx="320400" cy="320400"/>
          </a:xfrm>
          <a:prstGeom prst="rect">
            <a:avLst/>
          </a:prstGeom>
          <a:noFill/>
        </p:spPr>
      </p:pic>
      <p:pic>
        <p:nvPicPr>
          <p:cNvPr id="56" name="Picture 6">
            <a:extLst>
              <a:ext uri="{FF2B5EF4-FFF2-40B4-BE49-F238E27FC236}">
                <a16:creationId xmlns:a16="http://schemas.microsoft.com/office/drawing/2014/main" id="{1216B924-1689-ED4C-B984-339E227904BF}"/>
              </a:ext>
            </a:extLst>
          </p:cNvPr>
          <p:cNvPicPr>
            <a:picLocks noChangeAspect="1"/>
          </p:cNvPicPr>
          <p:nvPr/>
        </p:nvPicPr>
        <p:blipFill>
          <a:blip r:embed="rId6">
            <a:biLevel thresh="75000"/>
          </a:blip>
          <a:stretch>
            <a:fillRect/>
          </a:stretch>
        </p:blipFill>
        <p:spPr>
          <a:xfrm>
            <a:off x="6651639" y="2561571"/>
            <a:ext cx="324000" cy="324000"/>
          </a:xfrm>
          <a:prstGeom prst="rect">
            <a:avLst/>
          </a:prstGeom>
          <a:noFill/>
        </p:spPr>
      </p:pic>
      <p:pic>
        <p:nvPicPr>
          <p:cNvPr id="57" name="Picture 7">
            <a:extLst>
              <a:ext uri="{FF2B5EF4-FFF2-40B4-BE49-F238E27FC236}">
                <a16:creationId xmlns:a16="http://schemas.microsoft.com/office/drawing/2014/main" id="{6C65D3C9-E9B3-7C4B-9352-E0CB0E518849}"/>
              </a:ext>
            </a:extLst>
          </p:cNvPr>
          <p:cNvPicPr>
            <a:picLocks noChangeAspect="1"/>
          </p:cNvPicPr>
          <p:nvPr/>
        </p:nvPicPr>
        <p:blipFill>
          <a:blip r:embed="rId7">
            <a:biLevel thresh="75000"/>
          </a:blip>
          <a:stretch>
            <a:fillRect/>
          </a:stretch>
        </p:blipFill>
        <p:spPr>
          <a:xfrm>
            <a:off x="7367041" y="2561571"/>
            <a:ext cx="324000" cy="324000"/>
          </a:xfrm>
          <a:prstGeom prst="rect">
            <a:avLst/>
          </a:prstGeom>
          <a:noFill/>
        </p:spPr>
      </p:pic>
      <p:pic>
        <p:nvPicPr>
          <p:cNvPr id="58" name="Picture 4">
            <a:extLst>
              <a:ext uri="{FF2B5EF4-FFF2-40B4-BE49-F238E27FC236}">
                <a16:creationId xmlns:a16="http://schemas.microsoft.com/office/drawing/2014/main" id="{679D5876-8F56-0347-8857-C2180CFCD3F7}"/>
              </a:ext>
            </a:extLst>
          </p:cNvPr>
          <p:cNvPicPr>
            <a:picLocks noChangeAspect="1"/>
          </p:cNvPicPr>
          <p:nvPr/>
        </p:nvPicPr>
        <p:blipFill>
          <a:blip r:embed="rId8">
            <a:biLevel thresh="75000"/>
          </a:blip>
          <a:stretch>
            <a:fillRect/>
          </a:stretch>
        </p:blipFill>
        <p:spPr>
          <a:xfrm>
            <a:off x="8082443" y="2561571"/>
            <a:ext cx="324000" cy="324000"/>
          </a:xfrm>
          <a:prstGeom prst="rect">
            <a:avLst/>
          </a:prstGeom>
          <a:noFill/>
        </p:spPr>
      </p:pic>
      <p:sp>
        <p:nvSpPr>
          <p:cNvPr id="12" name="TextBox 11">
            <a:extLst>
              <a:ext uri="{FF2B5EF4-FFF2-40B4-BE49-F238E27FC236}">
                <a16:creationId xmlns:a16="http://schemas.microsoft.com/office/drawing/2014/main" id="{288870C7-6FC8-F74F-B01F-C8FCB1F0583A}"/>
              </a:ext>
            </a:extLst>
          </p:cNvPr>
          <p:cNvSpPr txBox="1"/>
          <p:nvPr/>
        </p:nvSpPr>
        <p:spPr>
          <a:xfrm>
            <a:off x="4986488" y="2885571"/>
            <a:ext cx="785870" cy="246221"/>
          </a:xfrm>
          <a:prstGeom prst="rect">
            <a:avLst/>
          </a:prstGeom>
          <a:noFill/>
        </p:spPr>
        <p:txBody>
          <a:bodyPr wrap="square" rtlCol="0">
            <a:spAutoFit/>
          </a:bodyPr>
          <a:lstStyle/>
          <a:p>
            <a:pPr algn="ctr"/>
            <a:r>
              <a:rPr lang="en-US" altLang="zh-TW" sz="1000">
                <a:latin typeface="ＭＳ Ｐゴシック" panose="020B0600070205080204" pitchFamily="50" charset="-128"/>
                <a:ea typeface="ＭＳ Ｐゴシック" panose="020B0600070205080204" pitchFamily="50" charset="-128"/>
              </a:rPr>
              <a:t>Source</a:t>
            </a:r>
            <a:endParaRPr lang="en-TW" sz="1000">
              <a:latin typeface="ＭＳ Ｐゴシック" panose="020B0600070205080204" pitchFamily="50" charset="-128"/>
              <a:ea typeface="ＭＳ Ｐゴシック" panose="020B0600070205080204" pitchFamily="50" charset="-128"/>
              <a:cs typeface="+mn-ea"/>
              <a:sym typeface="+mn-lt"/>
            </a:endParaRPr>
          </a:p>
        </p:txBody>
      </p:sp>
      <p:sp>
        <p:nvSpPr>
          <p:cNvPr id="59" name="TextBox 58">
            <a:extLst>
              <a:ext uri="{FF2B5EF4-FFF2-40B4-BE49-F238E27FC236}">
                <a16:creationId xmlns:a16="http://schemas.microsoft.com/office/drawing/2014/main" id="{FCEDE5B7-D254-2045-9B58-88CA9EA662C7}"/>
              </a:ext>
            </a:extLst>
          </p:cNvPr>
          <p:cNvSpPr txBox="1"/>
          <p:nvPr/>
        </p:nvSpPr>
        <p:spPr>
          <a:xfrm>
            <a:off x="5706346" y="2895362"/>
            <a:ext cx="747792" cy="215444"/>
          </a:xfrm>
          <a:prstGeom prst="rect">
            <a:avLst/>
          </a:prstGeom>
          <a:noFill/>
        </p:spPr>
        <p:txBody>
          <a:bodyPr wrap="square" rtlCol="0">
            <a:spAutoFit/>
          </a:bodyPr>
          <a:lstStyle/>
          <a:p>
            <a:pPr algn="ctr"/>
            <a:r>
              <a:rPr lang="en-US" altLang="zh-TW" sz="800">
                <a:latin typeface="ＭＳ Ｐゴシック" panose="020B0600070205080204" pitchFamily="50" charset="-128"/>
                <a:ea typeface="ＭＳ Ｐゴシック" panose="020B0600070205080204" pitchFamily="50" charset="-128"/>
              </a:rPr>
              <a:t>Scheduling</a:t>
            </a:r>
            <a:endParaRPr lang="en-TW" altLang="zh-TW" sz="800">
              <a:latin typeface="ＭＳ Ｐゴシック" panose="020B0600070205080204" pitchFamily="50" charset="-128"/>
              <a:ea typeface="ＭＳ Ｐゴシック" panose="020B0600070205080204" pitchFamily="50" charset="-128"/>
            </a:endParaRPr>
          </a:p>
        </p:txBody>
      </p:sp>
      <p:sp>
        <p:nvSpPr>
          <p:cNvPr id="60" name="TextBox 59">
            <a:extLst>
              <a:ext uri="{FF2B5EF4-FFF2-40B4-BE49-F238E27FC236}">
                <a16:creationId xmlns:a16="http://schemas.microsoft.com/office/drawing/2014/main" id="{427A7A52-FD69-F84E-8742-C76636D606AB}"/>
              </a:ext>
            </a:extLst>
          </p:cNvPr>
          <p:cNvSpPr txBox="1"/>
          <p:nvPr/>
        </p:nvSpPr>
        <p:spPr>
          <a:xfrm>
            <a:off x="6498001" y="2885571"/>
            <a:ext cx="649479" cy="246221"/>
          </a:xfrm>
          <a:prstGeom prst="rect">
            <a:avLst/>
          </a:prstGeom>
          <a:noFill/>
        </p:spPr>
        <p:txBody>
          <a:bodyPr wrap="square" rtlCol="0">
            <a:spAutoFit/>
          </a:bodyPr>
          <a:lstStyle/>
          <a:p>
            <a:pPr algn="ctr"/>
            <a:r>
              <a:rPr lang="en-US" altLang="zh-TW" sz="1000">
                <a:latin typeface="ＭＳ Ｐゴシック" panose="020B0600070205080204" pitchFamily="50" charset="-128"/>
                <a:ea typeface="ＭＳ Ｐゴシック" panose="020B0600070205080204" pitchFamily="50" charset="-128"/>
              </a:rPr>
              <a:t>Filter</a:t>
            </a:r>
            <a:endParaRPr lang="en-TW" altLang="zh-TW" sz="1000">
              <a:latin typeface="ＭＳ Ｐゴシック" panose="020B0600070205080204" pitchFamily="50" charset="-128"/>
              <a:ea typeface="ＭＳ Ｐゴシック" panose="020B0600070205080204" pitchFamily="50" charset="-128"/>
            </a:endParaRPr>
          </a:p>
        </p:txBody>
      </p:sp>
      <p:sp>
        <p:nvSpPr>
          <p:cNvPr id="61" name="TextBox 60">
            <a:extLst>
              <a:ext uri="{FF2B5EF4-FFF2-40B4-BE49-F238E27FC236}">
                <a16:creationId xmlns:a16="http://schemas.microsoft.com/office/drawing/2014/main" id="{4A113BB5-F900-1D43-97C1-860624FE401D}"/>
              </a:ext>
            </a:extLst>
          </p:cNvPr>
          <p:cNvSpPr txBox="1"/>
          <p:nvPr/>
        </p:nvSpPr>
        <p:spPr>
          <a:xfrm>
            <a:off x="7214142" y="2885571"/>
            <a:ext cx="649479" cy="246221"/>
          </a:xfrm>
          <a:prstGeom prst="rect">
            <a:avLst/>
          </a:prstGeom>
          <a:noFill/>
        </p:spPr>
        <p:txBody>
          <a:bodyPr wrap="square" rtlCol="0">
            <a:spAutoFit/>
          </a:bodyPr>
          <a:lstStyle/>
          <a:p>
            <a:pPr algn="ctr"/>
            <a:r>
              <a:rPr lang="en-US" altLang="zh-TW" sz="1000">
                <a:latin typeface="ＭＳ Ｐゴシック" panose="020B0600070205080204" pitchFamily="50" charset="-128"/>
                <a:ea typeface="ＭＳ Ｐゴシック" panose="020B0600070205080204" pitchFamily="50" charset="-128"/>
              </a:rPr>
              <a:t>Editing</a:t>
            </a:r>
            <a:endParaRPr lang="en-TW" altLang="zh-TW" sz="1000">
              <a:latin typeface="ＭＳ Ｐゴシック" panose="020B0600070205080204" pitchFamily="50" charset="-128"/>
              <a:ea typeface="ＭＳ Ｐゴシック" panose="020B0600070205080204" pitchFamily="50" charset="-128"/>
            </a:endParaRPr>
          </a:p>
        </p:txBody>
      </p:sp>
      <p:sp>
        <p:nvSpPr>
          <p:cNvPr id="62" name="TextBox 61">
            <a:extLst>
              <a:ext uri="{FF2B5EF4-FFF2-40B4-BE49-F238E27FC236}">
                <a16:creationId xmlns:a16="http://schemas.microsoft.com/office/drawing/2014/main" id="{C98FA1ED-D854-244A-ADE6-04D00E7D06A1}"/>
              </a:ext>
            </a:extLst>
          </p:cNvPr>
          <p:cNvSpPr txBox="1"/>
          <p:nvPr/>
        </p:nvSpPr>
        <p:spPr>
          <a:xfrm>
            <a:off x="7922354" y="2885571"/>
            <a:ext cx="710344" cy="215444"/>
          </a:xfrm>
          <a:prstGeom prst="rect">
            <a:avLst/>
          </a:prstGeom>
          <a:noFill/>
        </p:spPr>
        <p:txBody>
          <a:bodyPr wrap="square" rtlCol="0">
            <a:spAutoFit/>
          </a:bodyPr>
          <a:lstStyle/>
          <a:p>
            <a:pPr algn="ctr"/>
            <a:r>
              <a:rPr lang="en-US" altLang="zh-TW" sz="800">
                <a:latin typeface="ＭＳ Ｐゴシック" panose="020B0600070205080204" pitchFamily="50" charset="-128"/>
                <a:ea typeface="ＭＳ Ｐゴシック" panose="020B0600070205080204" pitchFamily="50" charset="-128"/>
              </a:rPr>
              <a:t>Destination</a:t>
            </a:r>
            <a:endParaRPr lang="en-TW" altLang="zh-TW" sz="800">
              <a:latin typeface="ＭＳ Ｐゴシック" panose="020B0600070205080204" pitchFamily="50" charset="-128"/>
              <a:ea typeface="ＭＳ Ｐゴシック" panose="020B0600070205080204" pitchFamily="50" charset="-128"/>
            </a:endParaRPr>
          </a:p>
        </p:txBody>
      </p:sp>
      <p:sp>
        <p:nvSpPr>
          <p:cNvPr id="14" name="Right Arrow 13">
            <a:extLst>
              <a:ext uri="{FF2B5EF4-FFF2-40B4-BE49-F238E27FC236}">
                <a16:creationId xmlns:a16="http://schemas.microsoft.com/office/drawing/2014/main" id="{B590BE19-A09A-9346-9854-3F5C616D4D2E}"/>
              </a:ext>
            </a:extLst>
          </p:cNvPr>
          <p:cNvSpPr/>
          <p:nvPr/>
        </p:nvSpPr>
        <p:spPr>
          <a:xfrm>
            <a:off x="5728623" y="2751157"/>
            <a:ext cx="119362" cy="11213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TW">
              <a:latin typeface="ＭＳ Ｐゴシック" panose="020B0600070205080204" pitchFamily="50" charset="-128"/>
              <a:ea typeface="ＭＳ Ｐゴシック" panose="020B0600070205080204" pitchFamily="50" charset="-128"/>
              <a:cs typeface="+mn-ea"/>
              <a:sym typeface="+mn-lt"/>
            </a:endParaRPr>
          </a:p>
        </p:txBody>
      </p:sp>
      <p:sp>
        <p:nvSpPr>
          <p:cNvPr id="64" name="Right Arrow 63">
            <a:extLst>
              <a:ext uri="{FF2B5EF4-FFF2-40B4-BE49-F238E27FC236}">
                <a16:creationId xmlns:a16="http://schemas.microsoft.com/office/drawing/2014/main" id="{DDB9CA6E-116B-A948-B24F-D3AB231B13CB}"/>
              </a:ext>
            </a:extLst>
          </p:cNvPr>
          <p:cNvSpPr/>
          <p:nvPr/>
        </p:nvSpPr>
        <p:spPr>
          <a:xfrm>
            <a:off x="6374336" y="2751157"/>
            <a:ext cx="119362" cy="11213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TW">
              <a:latin typeface="ＭＳ Ｐゴシック" panose="020B0600070205080204" pitchFamily="50" charset="-128"/>
              <a:ea typeface="ＭＳ Ｐゴシック" panose="020B0600070205080204" pitchFamily="50" charset="-128"/>
              <a:cs typeface="+mn-ea"/>
              <a:sym typeface="+mn-lt"/>
            </a:endParaRPr>
          </a:p>
        </p:txBody>
      </p:sp>
      <p:sp>
        <p:nvSpPr>
          <p:cNvPr id="65" name="Right Arrow 64">
            <a:extLst>
              <a:ext uri="{FF2B5EF4-FFF2-40B4-BE49-F238E27FC236}">
                <a16:creationId xmlns:a16="http://schemas.microsoft.com/office/drawing/2014/main" id="{F1E751CC-1E2F-5044-B0A7-894F0EBF15EE}"/>
              </a:ext>
            </a:extLst>
          </p:cNvPr>
          <p:cNvSpPr/>
          <p:nvPr/>
        </p:nvSpPr>
        <p:spPr>
          <a:xfrm>
            <a:off x="7102389" y="2751157"/>
            <a:ext cx="119362" cy="11213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TW">
              <a:latin typeface="ＭＳ Ｐゴシック" panose="020B0600070205080204" pitchFamily="50" charset="-128"/>
              <a:ea typeface="ＭＳ Ｐゴシック" panose="020B0600070205080204" pitchFamily="50" charset="-128"/>
              <a:cs typeface="+mn-ea"/>
              <a:sym typeface="+mn-lt"/>
            </a:endParaRPr>
          </a:p>
        </p:txBody>
      </p:sp>
      <p:sp>
        <p:nvSpPr>
          <p:cNvPr id="66" name="Right Arrow 65">
            <a:extLst>
              <a:ext uri="{FF2B5EF4-FFF2-40B4-BE49-F238E27FC236}">
                <a16:creationId xmlns:a16="http://schemas.microsoft.com/office/drawing/2014/main" id="{3C574722-2EA9-D649-BBB7-7B8FDC725137}"/>
              </a:ext>
            </a:extLst>
          </p:cNvPr>
          <p:cNvSpPr/>
          <p:nvPr/>
        </p:nvSpPr>
        <p:spPr>
          <a:xfrm>
            <a:off x="7817441" y="2751157"/>
            <a:ext cx="119362" cy="11213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TW">
              <a:latin typeface="ＭＳ Ｐゴシック" panose="020B0600070205080204" pitchFamily="50" charset="-128"/>
              <a:ea typeface="ＭＳ Ｐゴシック" panose="020B0600070205080204" pitchFamily="50" charset="-128"/>
              <a:cs typeface="+mn-ea"/>
              <a:sym typeface="+mn-lt"/>
            </a:endParaRPr>
          </a:p>
        </p:txBody>
      </p:sp>
      <p:sp>
        <p:nvSpPr>
          <p:cNvPr id="31" name="矩形 5">
            <a:extLst>
              <a:ext uri="{FF2B5EF4-FFF2-40B4-BE49-F238E27FC236}">
                <a16:creationId xmlns:a16="http://schemas.microsoft.com/office/drawing/2014/main" id="{392126A6-3E73-48EA-8F20-544B690E05D0}"/>
              </a:ext>
            </a:extLst>
          </p:cNvPr>
          <p:cNvSpPr/>
          <p:nvPr/>
        </p:nvSpPr>
        <p:spPr>
          <a:xfrm>
            <a:off x="4986488" y="2780759"/>
            <a:ext cx="3638791" cy="2308324"/>
          </a:xfrm>
          <a:prstGeom prst="rect">
            <a:avLst/>
          </a:prstGeom>
        </p:spPr>
        <p:txBody>
          <a:bodyPr wrap="square" lIns="91440" tIns="45720" rIns="91440" bIns="45720" anchor="t">
            <a:spAutoFit/>
          </a:bodyPr>
          <a:lstStyle/>
          <a:p>
            <a:pPr>
              <a:lnSpc>
                <a:spcPct val="200000"/>
              </a:lnSpc>
              <a:buClr>
                <a:schemeClr val="tx1">
                  <a:lumMod val="85000"/>
                  <a:lumOff val="15000"/>
                </a:schemeClr>
              </a:buClr>
              <a:buSzPct val="100000"/>
            </a:pPr>
            <a:endParaRPr lang="ja-JP" altLang="en-US" sz="1200" b="1" dirty="0" smtClean="0">
              <a:solidFill>
                <a:schemeClr val="tx1"/>
              </a:solidFill>
              <a:latin typeface="ＭＳ Ｐゴシック" panose="020B0600070205080204" pitchFamily="50" charset="-128"/>
              <a:ea typeface="ＭＳ Ｐゴシック" panose="020B0600070205080204" pitchFamily="50" charset="-128"/>
              <a:cs typeface="+mn-ea"/>
              <a:sym typeface="+mn-lt"/>
            </a:endParaRPr>
          </a:p>
          <a:p>
            <a:pPr>
              <a:lnSpc>
                <a:spcPct val="200000"/>
              </a:lnSpc>
              <a:buClr>
                <a:schemeClr val="tx1">
                  <a:lumMod val="85000"/>
                  <a:lumOff val="15000"/>
                </a:schemeClr>
              </a:buClr>
              <a:buSzPct val="100000"/>
            </a:pPr>
            <a:r>
              <a:rPr lang="en-US" altLang="ja-JP" sz="12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2</a:t>
            </a:r>
            <a:r>
              <a:rPr lang="ja-JP" altLang="en-US" sz="1200" b="1" dirty="0">
                <a:solidFill>
                  <a:schemeClr val="tx1"/>
                </a:solidFill>
                <a:latin typeface="ＭＳ Ｐゴシック" panose="020B0600070205080204" pitchFamily="50" charset="-128"/>
                <a:ea typeface="ＭＳ Ｐゴシック" panose="020B0600070205080204" pitchFamily="50" charset="-128"/>
                <a:cs typeface="+mn-ea"/>
                <a:sym typeface="+mn-lt"/>
              </a:rPr>
              <a:t>種類のタスク：ファイリングタスク、リサイクルタスク</a:t>
            </a:r>
          </a:p>
          <a:p>
            <a:pPr>
              <a:lnSpc>
                <a:spcPct val="200000"/>
              </a:lnSpc>
              <a:buClr>
                <a:schemeClr val="tx1">
                  <a:lumMod val="85000"/>
                  <a:lumOff val="15000"/>
                </a:schemeClr>
              </a:buClr>
              <a:buSzPct val="100000"/>
            </a:pPr>
            <a:r>
              <a:rPr lang="en-US" altLang="ja-JP" sz="1200" b="1" dirty="0">
                <a:solidFill>
                  <a:schemeClr val="tx1"/>
                </a:solidFill>
                <a:latin typeface="ＭＳ Ｐゴシック" panose="020B0600070205080204" pitchFamily="50" charset="-128"/>
                <a:ea typeface="ＭＳ Ｐゴシック" panose="020B0600070205080204" pitchFamily="50" charset="-128"/>
                <a:cs typeface="+mn-ea"/>
                <a:sym typeface="+mn-lt"/>
              </a:rPr>
              <a:t>3</a:t>
            </a:r>
            <a:r>
              <a:rPr lang="ja-JP" altLang="en-US" sz="1200" b="1" dirty="0">
                <a:solidFill>
                  <a:schemeClr val="tx1"/>
                </a:solidFill>
                <a:latin typeface="ＭＳ Ｐゴシック" panose="020B0600070205080204" pitchFamily="50" charset="-128"/>
                <a:ea typeface="ＭＳ Ｐゴシック" panose="020B0600070205080204" pitchFamily="50" charset="-128"/>
                <a:cs typeface="+mn-ea"/>
                <a:sym typeface="+mn-lt"/>
              </a:rPr>
              <a:t>種類のスケジューリングルール：ワンタイム、スケジューリング、リアルタイム</a:t>
            </a:r>
          </a:p>
          <a:p>
            <a:pPr>
              <a:lnSpc>
                <a:spcPct val="200000"/>
              </a:lnSpc>
              <a:buClr>
                <a:schemeClr val="tx1">
                  <a:lumMod val="85000"/>
                  <a:lumOff val="15000"/>
                </a:schemeClr>
              </a:buClr>
              <a:buSzPct val="100000"/>
            </a:pPr>
            <a:r>
              <a:rPr lang="en-US" altLang="ja-JP" sz="12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9</a:t>
            </a:r>
            <a:r>
              <a:rPr lang="ja-JP" altLang="en-US" sz="12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種類の編</a:t>
            </a:r>
            <a:r>
              <a:rPr lang="ja-JP" altLang="en-US" sz="1200" b="1" dirty="0">
                <a:solidFill>
                  <a:schemeClr val="tx1"/>
                </a:solidFill>
                <a:latin typeface="ＭＳ Ｐゴシック" panose="020B0600070205080204" pitchFamily="50" charset="-128"/>
                <a:ea typeface="ＭＳ Ｐゴシック" panose="020B0600070205080204" pitchFamily="50" charset="-128"/>
                <a:cs typeface="+mn-ea"/>
                <a:sym typeface="+mn-lt"/>
              </a:rPr>
              <a:t>集モジュール：</a:t>
            </a:r>
            <a:r>
              <a:rPr lang="en-US" altLang="ja-JP" sz="1200" b="1" dirty="0">
                <a:solidFill>
                  <a:schemeClr val="tx1"/>
                </a:solidFill>
                <a:latin typeface="ＭＳ Ｐゴシック" panose="020B0600070205080204" pitchFamily="50" charset="-128"/>
                <a:ea typeface="ＭＳ Ｐゴシック" panose="020B0600070205080204" pitchFamily="50" charset="-128"/>
                <a:cs typeface="+mn-ea"/>
                <a:sym typeface="+mn-lt"/>
              </a:rPr>
              <a:t>AI</a:t>
            </a:r>
            <a:r>
              <a:rPr lang="ja-JP" altLang="en-US" sz="1200" b="1" dirty="0">
                <a:solidFill>
                  <a:schemeClr val="tx1"/>
                </a:solidFill>
                <a:latin typeface="ＭＳ Ｐゴシック" panose="020B0600070205080204" pitchFamily="50" charset="-128"/>
                <a:ea typeface="ＭＳ Ｐゴシック" panose="020B0600070205080204" pitchFamily="50" charset="-128"/>
                <a:cs typeface="+mn-ea"/>
                <a:sym typeface="+mn-lt"/>
              </a:rPr>
              <a:t>フェイスブラー、暗号化と復号化、ビデオトランスコーディングなど</a:t>
            </a:r>
          </a:p>
        </p:txBody>
      </p:sp>
      <p:sp>
        <p:nvSpPr>
          <p:cNvPr id="32" name="矩形 5">
            <a:extLst>
              <a:ext uri="{FF2B5EF4-FFF2-40B4-BE49-F238E27FC236}">
                <a16:creationId xmlns:a16="http://schemas.microsoft.com/office/drawing/2014/main" id="{1A1D1009-B901-4AAC-9342-CE479A362F7C}"/>
              </a:ext>
            </a:extLst>
          </p:cNvPr>
          <p:cNvSpPr/>
          <p:nvPr/>
        </p:nvSpPr>
        <p:spPr>
          <a:xfrm>
            <a:off x="638251" y="2797620"/>
            <a:ext cx="3638791" cy="1754326"/>
          </a:xfrm>
          <a:prstGeom prst="rect">
            <a:avLst/>
          </a:prstGeom>
        </p:spPr>
        <p:txBody>
          <a:bodyPr wrap="square" lIns="91440" tIns="45720" rIns="91440" bIns="45720" anchor="t">
            <a:spAutoFit/>
          </a:bodyPr>
          <a:lstStyle/>
          <a:p>
            <a:pPr marL="177800" indent="-177800">
              <a:lnSpc>
                <a:spcPct val="150000"/>
              </a:lnSpc>
              <a:buClr>
                <a:schemeClr val="tx1">
                  <a:lumMod val="85000"/>
                  <a:lumOff val="15000"/>
                </a:schemeClr>
              </a:buClr>
              <a:buSzPct val="100000"/>
              <a:buFont typeface="Arial" panose="020B0604020202020204" pitchFamily="34" charset="0"/>
              <a:buChar char="•"/>
            </a:pPr>
            <a:r>
              <a:rPr lang="ja-JP" altLang="en-US" sz="1200" dirty="0">
                <a:latin typeface="ＭＳ Ｐゴシック" panose="020B0600070205080204" pitchFamily="50" charset="-128"/>
                <a:ea typeface="ＭＳ Ｐゴシック" panose="020B0600070205080204" pitchFamily="50" charset="-128"/>
                <a:cs typeface="+mn-ea"/>
                <a:sym typeface="+mn-lt"/>
              </a:rPr>
              <a:t>キーワードとフィルターで画像、音楽、ビデオ、ドキュメント、メールを検索します。</a:t>
            </a:r>
          </a:p>
          <a:p>
            <a:pPr marL="177800" indent="-177800">
              <a:lnSpc>
                <a:spcPct val="150000"/>
              </a:lnSpc>
              <a:buClr>
                <a:schemeClr val="tx1">
                  <a:lumMod val="85000"/>
                  <a:lumOff val="15000"/>
                </a:schemeClr>
              </a:buClr>
              <a:buSzPct val="100000"/>
              <a:buFont typeface="Arial" panose="020B0604020202020204" pitchFamily="34" charset="0"/>
              <a:buChar char="•"/>
            </a:pPr>
            <a:r>
              <a:rPr lang="en-US" altLang="ja-JP" sz="1200" dirty="0">
                <a:latin typeface="ＭＳ Ｐゴシック" panose="020B0600070205080204" pitchFamily="50" charset="-128"/>
                <a:ea typeface="ＭＳ Ｐゴシック" panose="020B0600070205080204" pitchFamily="50" charset="-128"/>
                <a:cs typeface="+mn-ea"/>
                <a:sym typeface="+mn-lt"/>
              </a:rPr>
              <a:t>5</a:t>
            </a:r>
            <a:r>
              <a:rPr lang="ja-JP" altLang="en-US" sz="1200" dirty="0">
                <a:latin typeface="ＭＳ Ｐゴシック" panose="020B0600070205080204" pitchFamily="50" charset="-128"/>
                <a:ea typeface="ＭＳ Ｐゴシック" panose="020B0600070205080204" pitchFamily="50" charset="-128"/>
                <a:cs typeface="+mn-ea"/>
                <a:sym typeface="+mn-lt"/>
              </a:rPr>
              <a:t>つの高度な画像検索：顔、画像内のテキスト、物、色、地図で検索します。</a:t>
            </a:r>
          </a:p>
          <a:p>
            <a:pPr marL="177800" indent="-177800">
              <a:lnSpc>
                <a:spcPct val="150000"/>
              </a:lnSpc>
              <a:buClr>
                <a:schemeClr val="tx1">
                  <a:lumMod val="85000"/>
                  <a:lumOff val="15000"/>
                </a:schemeClr>
              </a:buClr>
              <a:buSzPct val="100000"/>
              <a:buFont typeface="Arial" panose="020B0604020202020204" pitchFamily="34" charset="0"/>
              <a:buChar char="•"/>
            </a:pPr>
            <a:r>
              <a:rPr lang="ja-JP" altLang="en-US" sz="1200" dirty="0">
                <a:latin typeface="ＭＳ Ｐゴシック" panose="020B0600070205080204" pitchFamily="50" charset="-128"/>
                <a:ea typeface="ＭＳ Ｐゴシック" panose="020B0600070205080204" pitchFamily="50" charset="-128"/>
                <a:cs typeface="+mn-ea"/>
                <a:sym typeface="+mn-lt"/>
              </a:rPr>
              <a:t>検索条件に基づいてアーカイブタスクを実行するための</a:t>
            </a:r>
            <a:r>
              <a:rPr lang="en-US" altLang="ja-JP" sz="1200" dirty="0" err="1">
                <a:latin typeface="ＭＳ Ｐゴシック" panose="020B0600070205080204" pitchFamily="50" charset="-128"/>
                <a:ea typeface="ＭＳ Ｐゴシック" panose="020B0600070205080204" pitchFamily="50" charset="-128"/>
                <a:cs typeface="+mn-ea"/>
                <a:sym typeface="+mn-lt"/>
              </a:rPr>
              <a:t>Qfiling</a:t>
            </a:r>
            <a:r>
              <a:rPr lang="ja-JP" altLang="en-US" sz="1200" dirty="0">
                <a:latin typeface="ＭＳ Ｐゴシック" panose="020B0600070205080204" pitchFamily="50" charset="-128"/>
                <a:ea typeface="ＭＳ Ｐゴシック" panose="020B0600070205080204" pitchFamily="50" charset="-128"/>
                <a:cs typeface="+mn-ea"/>
                <a:sym typeface="+mn-lt"/>
              </a:rPr>
              <a:t>をサポートします。</a:t>
            </a:r>
          </a:p>
        </p:txBody>
      </p:sp>
    </p:spTree>
    <p:extLst>
      <p:ext uri="{BB962C8B-B14F-4D97-AF65-F5344CB8AC3E}">
        <p14:creationId xmlns:p14="http://schemas.microsoft.com/office/powerpoint/2010/main" val="2705824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圓角 61">
            <a:extLst>
              <a:ext uri="{FF2B5EF4-FFF2-40B4-BE49-F238E27FC236}">
                <a16:creationId xmlns:a16="http://schemas.microsoft.com/office/drawing/2014/main" id="{B5D88E9F-5258-4BB0-AEB2-597D0678AB48}"/>
              </a:ext>
            </a:extLst>
          </p:cNvPr>
          <p:cNvSpPr/>
          <p:nvPr/>
        </p:nvSpPr>
        <p:spPr>
          <a:xfrm>
            <a:off x="427463" y="1295357"/>
            <a:ext cx="4630511" cy="369756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6" name="矩形 75">
            <a:extLst>
              <a:ext uri="{FF2B5EF4-FFF2-40B4-BE49-F238E27FC236}">
                <a16:creationId xmlns:a16="http://schemas.microsoft.com/office/drawing/2014/main" id="{12086448-048C-4BCD-B586-F287CFFB2340}"/>
              </a:ext>
            </a:extLst>
          </p:cNvPr>
          <p:cNvSpPr/>
          <p:nvPr/>
        </p:nvSpPr>
        <p:spPr>
          <a:xfrm>
            <a:off x="763732" y="1835469"/>
            <a:ext cx="3844975" cy="2853776"/>
          </a:xfrm>
          <a:prstGeom prst="rect">
            <a:avLst/>
          </a:prstGeom>
          <a:gradFill>
            <a:gsLst>
              <a:gs pos="0">
                <a:schemeClr val="bg1"/>
              </a:gs>
              <a:gs pos="100000">
                <a:srgbClr val="E2E2E2"/>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aphicFrame>
        <p:nvGraphicFramePr>
          <p:cNvPr id="53" name="表格 4">
            <a:extLst>
              <a:ext uri="{FF2B5EF4-FFF2-40B4-BE49-F238E27FC236}">
                <a16:creationId xmlns:a16="http://schemas.microsoft.com/office/drawing/2014/main" id="{B6EE9C17-592E-4270-B84C-E5796A5C4861}"/>
              </a:ext>
            </a:extLst>
          </p:cNvPr>
          <p:cNvGraphicFramePr>
            <a:graphicFrameLocks/>
          </p:cNvGraphicFramePr>
          <p:nvPr>
            <p:extLst>
              <p:ext uri="{D42A27DB-BD31-4B8C-83A1-F6EECF244321}">
                <p14:modId xmlns:p14="http://schemas.microsoft.com/office/powerpoint/2010/main" val="1169869170"/>
              </p:ext>
            </p:extLst>
          </p:nvPr>
        </p:nvGraphicFramePr>
        <p:xfrm>
          <a:off x="616585" y="1496916"/>
          <a:ext cx="4121287" cy="3192329"/>
        </p:xfrm>
        <a:graphic>
          <a:graphicData uri="http://schemas.openxmlformats.org/drawingml/2006/table">
            <a:tbl>
              <a:tblPr firstRow="1" bandRow="1">
                <a:tableStyleId>{3B4B98B0-60AC-42C2-AFA5-B58CD77FA1E5}</a:tableStyleId>
              </a:tblPr>
              <a:tblGrid>
                <a:gridCol w="1693416">
                  <a:extLst>
                    <a:ext uri="{9D8B030D-6E8A-4147-A177-3AD203B41FA5}">
                      <a16:colId xmlns:a16="http://schemas.microsoft.com/office/drawing/2014/main" val="3735876158"/>
                    </a:ext>
                  </a:extLst>
                </a:gridCol>
                <a:gridCol w="2427871">
                  <a:extLst>
                    <a:ext uri="{9D8B030D-6E8A-4147-A177-3AD203B41FA5}">
                      <a16:colId xmlns:a16="http://schemas.microsoft.com/office/drawing/2014/main" val="1894535204"/>
                    </a:ext>
                  </a:extLst>
                </a:gridCol>
              </a:tblGrid>
              <a:tr h="290212">
                <a:tc>
                  <a:txBody>
                    <a:bodyPr/>
                    <a:lstStyle/>
                    <a:p>
                      <a:pPr lvl="0">
                        <a:buNone/>
                      </a:pPr>
                      <a:endParaRPr lang="zh-TW" sz="1200">
                        <a:solidFill>
                          <a:schemeClr val="bg1"/>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lvl="0" algn="l">
                        <a:buNone/>
                      </a:pPr>
                      <a:r>
                        <a:rPr lang="zh-TW" altLang="en-US" sz="1200" b="0" u="none" strike="noStrike" noProof="0">
                          <a:solidFill>
                            <a:schemeClr val="bg1"/>
                          </a:solidFill>
                          <a:latin typeface="+mn-lt"/>
                          <a:ea typeface="+mn-ea"/>
                          <a:cs typeface="+mn-ea"/>
                          <a:sym typeface="+mn-lt"/>
                        </a:rPr>
                        <a:t>  </a:t>
                      </a:r>
                      <a:r>
                        <a:rPr lang="zh-TW" sz="1200" b="0" u="none" strike="noStrike" noProof="0">
                          <a:solidFill>
                            <a:schemeClr val="bg1"/>
                          </a:solidFill>
                          <a:latin typeface="+mn-lt"/>
                          <a:ea typeface="+mn-ea"/>
                          <a:cs typeface="+mn-ea"/>
                          <a:sym typeface="+mn-lt"/>
                        </a:rPr>
                        <a:t>Color </a:t>
                      </a:r>
                      <a:endParaRPr lang="zh-TW" sz="1200">
                        <a:solidFill>
                          <a:schemeClr val="bg1"/>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1602667554"/>
                  </a:ext>
                </a:extLst>
              </a:tr>
              <a:tr h="290212">
                <a:tc>
                  <a:txBody>
                    <a:bodyPr/>
                    <a:lstStyle/>
                    <a:p>
                      <a:pPr marL="72000" lvl="0">
                        <a:buNone/>
                      </a:pPr>
                      <a:r>
                        <a:rPr lang="en-US" altLang="zh-TW" sz="1200" b="0" u="none" strike="noStrike" noProof="0" dirty="0" smtClean="0">
                          <a:latin typeface="+mn-lt"/>
                          <a:ea typeface="+mn-ea"/>
                          <a:cs typeface="+mn-ea"/>
                          <a:sym typeface="+mn-lt"/>
                        </a:rPr>
                        <a:t>CPU</a:t>
                      </a:r>
                      <a:r>
                        <a:rPr lang="ja-JP" altLang="en-US" sz="1200" b="0" u="none" strike="noStrike" noProof="0" dirty="0" smtClean="0">
                          <a:latin typeface="+mn-lt"/>
                          <a:ea typeface="+mn-ea"/>
                          <a:cs typeface="+mn-ea"/>
                          <a:sym typeface="+mn-lt"/>
                        </a:rPr>
                        <a:t>モデル</a:t>
                      </a:r>
                      <a:endParaRPr lang="zh-TW" sz="120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tc>
                  <a:txBody>
                    <a:bodyPr/>
                    <a:lstStyle/>
                    <a:p>
                      <a:pPr lvl="0" algn="ctr">
                        <a:buNone/>
                      </a:pP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KX-U6580</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extLst>
                  <a:ext uri="{0D108BD9-81ED-4DB2-BD59-A6C34878D82A}">
                    <a16:rowId xmlns:a16="http://schemas.microsoft.com/office/drawing/2014/main" val="2523114697"/>
                  </a:ext>
                </a:extLst>
              </a:tr>
              <a:tr h="290212">
                <a:tc>
                  <a:txBody>
                    <a:bodyPr/>
                    <a:lstStyle/>
                    <a:p>
                      <a:pPr marL="72000" lvl="0">
                        <a:buNone/>
                      </a:pPr>
                      <a:r>
                        <a:rPr lang="en-US" altLang="zh-TW" sz="1200" b="0" u="none" strike="noStrike" noProof="0" dirty="0" smtClean="0">
                          <a:latin typeface="+mn-lt"/>
                          <a:ea typeface="+mn-ea"/>
                          <a:cs typeface="+mn-ea"/>
                          <a:sym typeface="+mn-lt"/>
                        </a:rPr>
                        <a:t>CPU</a:t>
                      </a:r>
                      <a:r>
                        <a:rPr lang="ja-JP" altLang="en-US" sz="1200" b="0" u="none" strike="noStrike" noProof="0" dirty="0" smtClean="0">
                          <a:latin typeface="+mn-lt"/>
                          <a:ea typeface="+mn-ea"/>
                          <a:cs typeface="+mn-ea"/>
                          <a:sym typeface="+mn-lt"/>
                        </a:rPr>
                        <a:t>コア数</a:t>
                      </a:r>
                      <a:endParaRPr lang="zh-TW" altLang="en-US" sz="1200" b="0" u="none" strike="noStrike" noProof="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tc>
                  <a:txBody>
                    <a:bodyPr/>
                    <a:lstStyle/>
                    <a:p>
                      <a:pPr lvl="0" algn="ctr">
                        <a:buNone/>
                      </a:pPr>
                      <a:r>
                        <a:rPr lang="zh-TW" altLang="en-US" sz="1200" b="0" u="none" strike="noStrike" noProof="0">
                          <a:solidFill>
                            <a:srgbClr val="C00000"/>
                          </a:solidFill>
                          <a:latin typeface="+mn-lt"/>
                          <a:ea typeface="+mn-ea"/>
                          <a:cs typeface="+mn-ea"/>
                          <a:sym typeface="+mn-lt"/>
                        </a:rPr>
                        <a:t> </a:t>
                      </a:r>
                      <a:r>
                        <a:rPr lang="zh-TW" altLang="en-US" sz="1200" b="1" u="none" strike="noStrike" noProof="0">
                          <a:solidFill>
                            <a:srgbClr val="C00000"/>
                          </a:solidFill>
                          <a:latin typeface="+mn-lt"/>
                          <a:ea typeface="+mn-ea"/>
                          <a:cs typeface="+mn-ea"/>
                          <a:sym typeface="+mn-lt"/>
                        </a:rPr>
                        <a:t> </a:t>
                      </a:r>
                      <a:r>
                        <a:rPr lang="en-US" altLang="zh-TW" sz="1200" b="1" u="none" strike="noStrike" noProof="0">
                          <a:solidFill>
                            <a:srgbClr val="C00000"/>
                          </a:solidFill>
                          <a:latin typeface="+mn-lt"/>
                          <a:ea typeface="+mn-ea"/>
                          <a:cs typeface="+mn-ea"/>
                          <a:sym typeface="+mn-lt"/>
                        </a:rPr>
                        <a:t>8</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extLst>
                  <a:ext uri="{0D108BD9-81ED-4DB2-BD59-A6C34878D82A}">
                    <a16:rowId xmlns:a16="http://schemas.microsoft.com/office/drawing/2014/main" val="1252756"/>
                  </a:ext>
                </a:extLst>
              </a:tr>
              <a:tr h="290212">
                <a:tc>
                  <a:txBody>
                    <a:bodyPr/>
                    <a:lstStyle/>
                    <a:p>
                      <a:pPr marL="72000" lvl="0">
                        <a:buNone/>
                      </a:pPr>
                      <a:r>
                        <a:rPr lang="en-US" altLang="zh-TW" sz="1200" b="0" u="none" strike="noStrike" noProof="0" dirty="0" smtClean="0">
                          <a:latin typeface="+mn-lt"/>
                          <a:ea typeface="+mn-ea"/>
                          <a:cs typeface="+mn-ea"/>
                          <a:sym typeface="+mn-lt"/>
                        </a:rPr>
                        <a:t>CPU</a:t>
                      </a:r>
                      <a:r>
                        <a:rPr lang="ja-JP" altLang="en-US" sz="1200" b="0" u="none" strike="noStrike" noProof="0" dirty="0" smtClean="0">
                          <a:latin typeface="+mn-lt"/>
                          <a:ea typeface="+mn-ea"/>
                          <a:cs typeface="+mn-ea"/>
                          <a:sym typeface="+mn-lt"/>
                        </a:rPr>
                        <a:t>スレッド数</a:t>
                      </a:r>
                      <a:endParaRPr lang="zh-TW" altLang="en-US" sz="1200" b="0" u="none" strike="noStrike" noProof="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tc>
                  <a:txBody>
                    <a:bodyPr/>
                    <a:lstStyle/>
                    <a:p>
                      <a:pPr lvl="0" algn="ctr">
                        <a:buNone/>
                      </a:pPr>
                      <a:r>
                        <a:rPr lang="zh-TW" altLang="en-US" sz="1200" b="0" u="none" strike="noStrike" noProof="0">
                          <a:solidFill>
                            <a:srgbClr val="C00000"/>
                          </a:solidFill>
                          <a:latin typeface="+mn-lt"/>
                          <a:ea typeface="+mn-ea"/>
                          <a:cs typeface="+mn-ea"/>
                          <a:sym typeface="+mn-lt"/>
                        </a:rPr>
                        <a:t> </a:t>
                      </a:r>
                      <a:r>
                        <a:rPr lang="zh-TW" altLang="en-US" sz="1200" b="1" u="none" strike="noStrike" noProof="0">
                          <a:solidFill>
                            <a:srgbClr val="C00000"/>
                          </a:solidFill>
                          <a:latin typeface="+mn-lt"/>
                          <a:ea typeface="+mn-ea"/>
                          <a:cs typeface="+mn-ea"/>
                          <a:sym typeface="+mn-lt"/>
                        </a:rPr>
                        <a:t> </a:t>
                      </a:r>
                      <a:r>
                        <a:rPr lang="en-US" altLang="zh-TW" sz="1200" b="1" u="none" strike="noStrike" noProof="0">
                          <a:solidFill>
                            <a:srgbClr val="C00000"/>
                          </a:solidFill>
                          <a:latin typeface="+mn-lt"/>
                          <a:ea typeface="+mn-ea"/>
                          <a:cs typeface="+mn-ea"/>
                          <a:sym typeface="+mn-lt"/>
                        </a:rPr>
                        <a:t>8</a:t>
                      </a:r>
                      <a:endParaRPr lang="zh-TW" sz="1200" b="1">
                        <a:solidFill>
                          <a:srgbClr val="C00000"/>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extLst>
                  <a:ext uri="{0D108BD9-81ED-4DB2-BD59-A6C34878D82A}">
                    <a16:rowId xmlns:a16="http://schemas.microsoft.com/office/drawing/2014/main" val="51957770"/>
                  </a:ext>
                </a:extLst>
              </a:tr>
              <a:tr h="290212">
                <a:tc>
                  <a:txBody>
                    <a:bodyPr/>
                    <a:lstStyle/>
                    <a:p>
                      <a:pPr marL="72000" lvl="0">
                        <a:buNone/>
                      </a:pPr>
                      <a:r>
                        <a:rPr lang="ja-JP" altLang="en-US" sz="1200" b="0" u="none" strike="noStrike" noProof="0" dirty="0" smtClean="0">
                          <a:latin typeface="+mn-lt"/>
                          <a:ea typeface="+mn-ea"/>
                          <a:cs typeface="+mn-ea"/>
                          <a:sym typeface="+mn-lt"/>
                        </a:rPr>
                        <a:t>基本動作周波数</a:t>
                      </a:r>
                      <a:endParaRPr lang="zh-TW" altLang="en-US" sz="1200" b="0" u="none" strike="noStrike" noProof="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tc>
                  <a:txBody>
                    <a:bodyPr/>
                    <a:lstStyle/>
                    <a:p>
                      <a:pPr lvl="0" algn="ctr">
                        <a:buNone/>
                      </a:pPr>
                      <a:r>
                        <a:rPr lang="zh-TW" altLang="en-US" sz="1200" b="0" u="none" strike="noStrike" noProof="0">
                          <a:latin typeface="+mn-lt"/>
                          <a:ea typeface="+mn-ea"/>
                          <a:cs typeface="+mn-ea"/>
                          <a:sym typeface="+mn-lt"/>
                        </a:rPr>
                        <a:t>  </a:t>
                      </a:r>
                      <a:r>
                        <a:rPr lang="en-US" altLang="zh-TW" sz="1200" b="1" u="none" strike="noStrike" noProof="0">
                          <a:solidFill>
                            <a:srgbClr val="C00000"/>
                          </a:solidFill>
                          <a:latin typeface="+mn-lt"/>
                          <a:ea typeface="+mn-ea"/>
                          <a:cs typeface="+mn-ea"/>
                          <a:sym typeface="+mn-lt"/>
                        </a:rPr>
                        <a:t>2.5 GHz</a:t>
                      </a:r>
                      <a:endParaRPr lang="zh-TW" sz="1200" b="1">
                        <a:solidFill>
                          <a:srgbClr val="C00000"/>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extLst>
                  <a:ext uri="{0D108BD9-81ED-4DB2-BD59-A6C34878D82A}">
                    <a16:rowId xmlns:a16="http://schemas.microsoft.com/office/drawing/2014/main" val="416729184"/>
                  </a:ext>
                </a:extLst>
              </a:tr>
              <a:tr h="290212">
                <a:tc>
                  <a:txBody>
                    <a:bodyPr/>
                    <a:lstStyle/>
                    <a:p>
                      <a:pPr marL="72000" lvl="0">
                        <a:buNone/>
                      </a:pPr>
                      <a:r>
                        <a:rPr lang="ja-JP" altLang="en-US" sz="1200" b="0" u="none" strike="noStrike" noProof="0" dirty="0" smtClean="0">
                          <a:latin typeface="+mn-lt"/>
                          <a:ea typeface="+mn-ea"/>
                          <a:cs typeface="+mn-ea"/>
                          <a:sym typeface="+mn-lt"/>
                        </a:rPr>
                        <a:t>バースト時周波数</a:t>
                      </a:r>
                      <a:endParaRPr lang="zh-TW" sz="120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tc>
                  <a:txBody>
                    <a:bodyPr/>
                    <a:lstStyle/>
                    <a:p>
                      <a:pPr lvl="0" algn="ctr">
                        <a:buNone/>
                      </a:pP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a:t>
                      </a:r>
                      <a:endParaRPr lang="zh-TW" sz="120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extLst>
                  <a:ext uri="{0D108BD9-81ED-4DB2-BD59-A6C34878D82A}">
                    <a16:rowId xmlns:a16="http://schemas.microsoft.com/office/drawing/2014/main" val="2422203949"/>
                  </a:ext>
                </a:extLst>
              </a:tr>
              <a:tr h="290212">
                <a:tc>
                  <a:txBody>
                    <a:bodyPr/>
                    <a:lstStyle/>
                    <a:p>
                      <a:pPr marL="72000" lvl="0">
                        <a:buNone/>
                      </a:pPr>
                      <a:r>
                        <a:rPr lang="en-US" altLang="zh-TW" sz="1200" b="0" u="none" strike="noStrike" noProof="0" dirty="0" smtClean="0">
                          <a:latin typeface="+mn-lt"/>
                          <a:ea typeface="+mn-ea"/>
                          <a:cs typeface="+mn-ea"/>
                          <a:sym typeface="+mn-lt"/>
                        </a:rPr>
                        <a:t>L2</a:t>
                      </a:r>
                      <a:r>
                        <a:rPr lang="ja-JP" altLang="en-US" sz="1200" b="0" u="none" strike="noStrike" noProof="0" dirty="0" smtClean="0">
                          <a:latin typeface="+mn-lt"/>
                          <a:ea typeface="+mn-ea"/>
                          <a:cs typeface="+mn-ea"/>
                          <a:sym typeface="+mn-lt"/>
                        </a:rPr>
                        <a:t>キャッシュ</a:t>
                      </a:r>
                      <a:endParaRPr lang="zh-TW" sz="120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tc>
                  <a:txBody>
                    <a:bodyPr/>
                    <a:lstStyle/>
                    <a:p>
                      <a:pPr lvl="0" algn="ctr">
                        <a:buNone/>
                      </a:pPr>
                      <a:r>
                        <a:rPr lang="zh-TW" altLang="en-US" sz="1200" b="0" u="none" strike="noStrike" noProof="0">
                          <a:latin typeface="+mn-lt"/>
                          <a:ea typeface="+mn-ea"/>
                          <a:cs typeface="+mn-ea"/>
                          <a:sym typeface="+mn-lt"/>
                        </a:rPr>
                        <a:t>  </a:t>
                      </a:r>
                      <a:r>
                        <a:rPr lang="en-US" altLang="zh-TW" sz="1200" b="1" u="none" strike="noStrike" noProof="0">
                          <a:solidFill>
                            <a:srgbClr val="C00000"/>
                          </a:solidFill>
                          <a:latin typeface="+mn-lt"/>
                          <a:ea typeface="+mn-ea"/>
                          <a:cs typeface="+mn-ea"/>
                          <a:sym typeface="+mn-lt"/>
                        </a:rPr>
                        <a:t>8MB</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extLst>
                  <a:ext uri="{0D108BD9-81ED-4DB2-BD59-A6C34878D82A}">
                    <a16:rowId xmlns:a16="http://schemas.microsoft.com/office/drawing/2014/main" val="927542415"/>
                  </a:ext>
                </a:extLst>
              </a:tr>
              <a:tr h="290212">
                <a:tc>
                  <a:txBody>
                    <a:bodyPr/>
                    <a:lstStyle/>
                    <a:p>
                      <a:pPr marL="72000" lvl="0">
                        <a:buNone/>
                      </a:pPr>
                      <a:r>
                        <a:rPr lang="en-US" altLang="zh-TW" sz="1200" b="0" u="none" strike="noStrike" noProof="0" dirty="0">
                          <a:latin typeface="+mn-lt"/>
                          <a:ea typeface="+mn-ea"/>
                          <a:cs typeface="+mn-ea"/>
                          <a:sym typeface="+mn-lt"/>
                        </a:rPr>
                        <a:t>VT-x / </a:t>
                      </a:r>
                      <a:r>
                        <a:rPr lang="en-US" altLang="zh-TW" sz="1200" b="0" u="none" strike="noStrike" noProof="0" dirty="0" smtClean="0">
                          <a:latin typeface="+mn-lt"/>
                          <a:ea typeface="+mn-ea"/>
                          <a:cs typeface="+mn-ea"/>
                          <a:sym typeface="+mn-lt"/>
                        </a:rPr>
                        <a:t>IO</a:t>
                      </a:r>
                      <a:r>
                        <a:rPr lang="ja-JP" altLang="en-US" sz="1200" b="0" u="none" strike="noStrike" noProof="0" dirty="0" smtClean="0">
                          <a:latin typeface="+mn-lt"/>
                          <a:ea typeface="+mn-ea"/>
                          <a:cs typeface="+mn-ea"/>
                          <a:sym typeface="+mn-lt"/>
                        </a:rPr>
                        <a:t>仮想化</a:t>
                      </a:r>
                      <a:endParaRPr lang="zh-TW" sz="120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tc>
                  <a:txBody>
                    <a:bodyPr/>
                    <a:lstStyle/>
                    <a:p>
                      <a:pPr lvl="0" algn="ctr">
                        <a:buNone/>
                      </a:pPr>
                      <a:r>
                        <a:rPr lang="ja-JP" altLang="en-US" sz="1200" dirty="0" smtClean="0">
                          <a:latin typeface="+mn-lt"/>
                          <a:ea typeface="+mn-ea"/>
                          <a:cs typeface="+mn-ea"/>
                          <a:sym typeface="+mn-lt"/>
                        </a:rPr>
                        <a:t>サポート</a:t>
                      </a:r>
                      <a:endParaRPr lang="zh-TW" sz="120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extLst>
                  <a:ext uri="{0D108BD9-81ED-4DB2-BD59-A6C34878D82A}">
                    <a16:rowId xmlns:a16="http://schemas.microsoft.com/office/drawing/2014/main" val="489110762"/>
                  </a:ext>
                </a:extLst>
              </a:tr>
              <a:tr h="290211">
                <a:tc>
                  <a:txBody>
                    <a:bodyPr/>
                    <a:lstStyle/>
                    <a:p>
                      <a:pPr marL="72000" lvl="0">
                        <a:buNone/>
                      </a:pPr>
                      <a:r>
                        <a:rPr lang="ja-JP" altLang="en-US" sz="1200" b="0" u="none" strike="noStrike" noProof="0" dirty="0" smtClean="0">
                          <a:latin typeface="+mn-lt"/>
                          <a:ea typeface="+mn-ea"/>
                          <a:cs typeface="+mn-ea"/>
                          <a:sym typeface="+mn-lt"/>
                        </a:rPr>
                        <a:t>メモリ</a:t>
                      </a:r>
                      <a:endParaRPr lang="zh-TW" sz="120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tc>
                  <a:txBody>
                    <a:bodyPr/>
                    <a:lstStyle/>
                    <a:p>
                      <a:pPr lvl="0" algn="ctr">
                        <a:buNone/>
                      </a:pPr>
                      <a:r>
                        <a:rPr lang="zh-TW" altLang="en-US" sz="1200" b="0" u="none" strike="noStrike" noProof="0" dirty="0">
                          <a:latin typeface="+mn-lt"/>
                          <a:ea typeface="+mn-ea"/>
                          <a:cs typeface="+mn-ea"/>
                          <a:sym typeface="+mn-lt"/>
                        </a:rPr>
                        <a:t>  </a:t>
                      </a:r>
                      <a:r>
                        <a:rPr lang="en-US" altLang="zh-TW" sz="1200" b="0" u="none" strike="noStrike" noProof="0" dirty="0">
                          <a:latin typeface="+mn-lt"/>
                          <a:ea typeface="+mn-ea"/>
                          <a:cs typeface="+mn-ea"/>
                          <a:sym typeface="+mn-lt"/>
                        </a:rPr>
                        <a:t>DDR4</a:t>
                      </a:r>
                      <a:r>
                        <a:rPr lang="zh-TW" sz="1200" b="0" u="none" strike="noStrike" noProof="0" dirty="0">
                          <a:latin typeface="+mn-lt"/>
                          <a:ea typeface="+mn-ea"/>
                          <a:cs typeface="+mn-ea"/>
                          <a:sym typeface="+mn-lt"/>
                        </a:rPr>
                        <a:t> </a:t>
                      </a:r>
                      <a:endParaRPr lang="zh-TW" sz="120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extLst>
                  <a:ext uri="{0D108BD9-81ED-4DB2-BD59-A6C34878D82A}">
                    <a16:rowId xmlns:a16="http://schemas.microsoft.com/office/drawing/2014/main" val="3566046270"/>
                  </a:ext>
                </a:extLst>
              </a:tr>
              <a:tr h="290211">
                <a:tc>
                  <a:txBody>
                    <a:bodyPr/>
                    <a:lstStyle/>
                    <a:p>
                      <a:pPr marL="72000" lvl="0">
                        <a:buNone/>
                      </a:pPr>
                      <a:r>
                        <a:rPr lang="en-US" altLang="zh-TW" sz="1200" b="0" u="none" strike="noStrike" noProof="0" dirty="0">
                          <a:latin typeface="+mn-lt"/>
                          <a:ea typeface="+mn-ea"/>
                          <a:cs typeface="+mn-ea"/>
                          <a:sym typeface="+mn-lt"/>
                        </a:rPr>
                        <a:t>GPU</a:t>
                      </a:r>
                      <a:endParaRPr lang="zh-TW" altLang="en-US" sz="1200" b="0" u="none" strike="noStrike" noProof="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tc>
                  <a:txBody>
                    <a:bodyPr/>
                    <a:lstStyle/>
                    <a:p>
                      <a:pPr lvl="0" algn="ctr">
                        <a:buNone/>
                      </a:pPr>
                      <a:r>
                        <a:rPr lang="zh-TW" altLang="en-US" sz="1200" b="0" u="none" strike="noStrike" noProof="0">
                          <a:latin typeface="+mn-lt"/>
                          <a:ea typeface="+mn-ea"/>
                          <a:cs typeface="+mn-ea"/>
                          <a:sym typeface="+mn-lt"/>
                        </a:rPr>
                        <a:t>  </a:t>
                      </a:r>
                      <a:r>
                        <a:rPr lang="en-US" altLang="zh-TW" sz="1200" b="0" u="none" strike="noStrike" noProof="0">
                          <a:latin typeface="+mn-lt"/>
                          <a:ea typeface="+mn-ea"/>
                          <a:cs typeface="+mn-ea"/>
                          <a:sym typeface="+mn-lt"/>
                        </a:rPr>
                        <a:t>C960 chipset: </a:t>
                      </a:r>
                      <a:r>
                        <a:rPr lang="en-US" altLang="zh-TW" sz="1200" b="1" u="none" strike="noStrike" noProof="0">
                          <a:solidFill>
                            <a:srgbClr val="C00000"/>
                          </a:solidFill>
                          <a:latin typeface="+mn-lt"/>
                          <a:ea typeface="+mn-ea"/>
                          <a:cs typeface="+mn-ea"/>
                          <a:sym typeface="+mn-lt"/>
                        </a:rPr>
                        <a:t>HDMI 2.0@4k</a:t>
                      </a:r>
                      <a:endParaRPr lang="zh-TW" sz="1200" b="1">
                        <a:solidFill>
                          <a:srgbClr val="C00000"/>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6E6FE"/>
                    </a:solidFill>
                  </a:tcPr>
                </a:tc>
                <a:extLst>
                  <a:ext uri="{0D108BD9-81ED-4DB2-BD59-A6C34878D82A}">
                    <a16:rowId xmlns:a16="http://schemas.microsoft.com/office/drawing/2014/main" val="3726311993"/>
                  </a:ext>
                </a:extLst>
              </a:tr>
              <a:tr h="290211">
                <a:tc>
                  <a:txBody>
                    <a:bodyPr/>
                    <a:lstStyle/>
                    <a:p>
                      <a:pPr marL="72000" lvl="0">
                        <a:buNone/>
                      </a:pPr>
                      <a:r>
                        <a:rPr lang="en-US" altLang="zh-TW" sz="1200" b="0" u="none" strike="noStrike" noProof="0" dirty="0" smtClean="0">
                          <a:latin typeface="+mn-lt"/>
                          <a:ea typeface="+mn-ea"/>
                          <a:cs typeface="+mn-ea"/>
                          <a:sym typeface="+mn-lt"/>
                        </a:rPr>
                        <a:t>CPU</a:t>
                      </a:r>
                      <a:r>
                        <a:rPr lang="ja-JP" altLang="en-US" sz="1200" b="0" u="none" strike="noStrike" noProof="0" dirty="0" smtClean="0">
                          <a:latin typeface="+mn-lt"/>
                          <a:ea typeface="+mn-ea"/>
                          <a:cs typeface="+mn-ea"/>
                          <a:sym typeface="+mn-lt"/>
                        </a:rPr>
                        <a:t>アーキテクチャ</a:t>
                      </a:r>
                      <a:endParaRPr lang="zh-TW" altLang="zh-TW" sz="1200" dirty="0">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tc>
                  <a:txBody>
                    <a:bodyPr/>
                    <a:lstStyle/>
                    <a:p>
                      <a:pPr lvl="0" algn="ctr">
                        <a:buNone/>
                      </a:pPr>
                      <a:r>
                        <a:rPr lang="zh-TW" altLang="en-US" sz="1200" b="0" u="none" strike="noStrike" noProof="0" dirty="0">
                          <a:latin typeface="+mn-lt"/>
                          <a:ea typeface="+mn-ea"/>
                          <a:cs typeface="+mn-ea"/>
                          <a:sym typeface="+mn-lt"/>
                        </a:rPr>
                        <a:t>  </a:t>
                      </a:r>
                      <a:r>
                        <a:rPr lang="en-US" altLang="zh-TW" sz="1200" b="1" u="none" strike="noStrike" noProof="0" dirty="0">
                          <a:solidFill>
                            <a:srgbClr val="C00000"/>
                          </a:solidFill>
                          <a:latin typeface="+mn-lt"/>
                          <a:ea typeface="+mn-ea"/>
                          <a:cs typeface="+mn-ea"/>
                          <a:sym typeface="+mn-lt"/>
                        </a:rPr>
                        <a:t>X86 </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F9F9F9"/>
                    </a:solidFill>
                  </a:tcPr>
                </a:tc>
                <a:extLst>
                  <a:ext uri="{0D108BD9-81ED-4DB2-BD59-A6C34878D82A}">
                    <a16:rowId xmlns:a16="http://schemas.microsoft.com/office/drawing/2014/main" val="1677974334"/>
                  </a:ext>
                </a:extLst>
              </a:tr>
            </a:tbl>
          </a:graphicData>
        </a:graphic>
      </p:graphicFrame>
      <p:sp>
        <p:nvSpPr>
          <p:cNvPr id="2" name="標題 1">
            <a:extLst>
              <a:ext uri="{FF2B5EF4-FFF2-40B4-BE49-F238E27FC236}">
                <a16:creationId xmlns:a16="http://schemas.microsoft.com/office/drawing/2014/main" id="{4871A144-5741-4F9E-AE12-8BAB190DDA8B}"/>
              </a:ext>
            </a:extLst>
          </p:cNvPr>
          <p:cNvSpPr>
            <a:spLocks noGrp="1"/>
          </p:cNvSpPr>
          <p:nvPr>
            <p:ph type="title"/>
          </p:nvPr>
        </p:nvSpPr>
        <p:spPr>
          <a:xfrm>
            <a:off x="1" y="48931"/>
            <a:ext cx="9144000" cy="1033922"/>
          </a:xfrm>
        </p:spPr>
        <p:txBody>
          <a:bodyPr>
            <a:noAutofit/>
          </a:bodyPr>
          <a:lstStyle/>
          <a:p>
            <a:r>
              <a:rPr lang="en-US" altLang="zh-TW" sz="2600" dirty="0">
                <a:latin typeface="ＭＳ Ｐゴシック" panose="020B0600070205080204" pitchFamily="50" charset="-128"/>
                <a:ea typeface="ＭＳ Ｐゴシック" panose="020B0600070205080204" pitchFamily="50" charset="-128"/>
                <a:cs typeface="+mn-ea"/>
                <a:sym typeface="+mn-lt"/>
              </a:rPr>
              <a:t>TVS-675 </a:t>
            </a:r>
            <a:r>
              <a:rPr lang="en-US" altLang="zh-TW" sz="2600" dirty="0" smtClean="0">
                <a:latin typeface="ＭＳ Ｐゴシック" panose="020B0600070205080204" pitchFamily="50" charset="-128"/>
                <a:ea typeface="ＭＳ Ｐゴシック" panose="020B0600070205080204" pitchFamily="50" charset="-128"/>
                <a:cs typeface="+mn-ea"/>
                <a:sym typeface="+mn-lt"/>
              </a:rPr>
              <a:t>NAS </a:t>
            </a:r>
            <a:r>
              <a:rPr lang="en-US" altLang="zh-TW" sz="2600" dirty="0">
                <a:latin typeface="ＭＳ Ｐゴシック" panose="020B0600070205080204" pitchFamily="50" charset="-128"/>
                <a:ea typeface="ＭＳ Ｐゴシック" panose="020B0600070205080204" pitchFamily="50" charset="-128"/>
                <a:cs typeface="+mn-ea"/>
                <a:sym typeface="+mn-lt"/>
              </a:rPr>
              <a:t>8-core 2.5GHz CPU, 8MB L2</a:t>
            </a:r>
            <a:r>
              <a:rPr lang="zh-TW" altLang="en-US" sz="2600" dirty="0">
                <a:latin typeface="ＭＳ Ｐゴシック" panose="020B0600070205080204" pitchFamily="50" charset="-128"/>
                <a:ea typeface="ＭＳ Ｐゴシック" panose="020B0600070205080204" pitchFamily="50" charset="-128"/>
                <a:cs typeface="+mn-ea"/>
                <a:sym typeface="+mn-lt"/>
              </a:rPr>
              <a:t> </a:t>
            </a:r>
            <a:r>
              <a:rPr lang="ja-JP" altLang="en-US" sz="2600" dirty="0">
                <a:latin typeface="ＭＳ Ｐゴシック" panose="020B0600070205080204" pitchFamily="50" charset="-128"/>
                <a:ea typeface="ＭＳ Ｐゴシック" panose="020B0600070205080204" pitchFamily="50" charset="-128"/>
                <a:cs typeface="+mn-ea"/>
                <a:sym typeface="+mn-lt"/>
              </a:rPr>
              <a:t>キャッシュ</a:t>
            </a:r>
            <a:r>
              <a:rPr lang="en-US" altLang="zh-TW" sz="2600" dirty="0" smtClean="0">
                <a:latin typeface="ＭＳ Ｐゴシック" panose="020B0600070205080204" pitchFamily="50" charset="-128"/>
                <a:ea typeface="ＭＳ Ｐゴシック" panose="020B0600070205080204" pitchFamily="50" charset="-128"/>
                <a:cs typeface="+mn-ea"/>
                <a:sym typeface="+mn-lt"/>
              </a:rPr>
              <a:t>,</a:t>
            </a:r>
            <a:r>
              <a:rPr lang="en-US" altLang="zh-TW" sz="2600" dirty="0">
                <a:latin typeface="ＭＳ Ｐゴシック" panose="020B0600070205080204" pitchFamily="50" charset="-128"/>
                <a:ea typeface="ＭＳ Ｐゴシック" panose="020B0600070205080204" pitchFamily="50" charset="-128"/>
                <a:cs typeface="+mn-ea"/>
                <a:sym typeface="+mn-lt"/>
              </a:rPr>
              <a:t/>
            </a:r>
            <a:br>
              <a:rPr lang="en-US" altLang="zh-TW" sz="2600" dirty="0">
                <a:latin typeface="ＭＳ Ｐゴシック" panose="020B0600070205080204" pitchFamily="50" charset="-128"/>
                <a:ea typeface="ＭＳ Ｐゴシック" panose="020B0600070205080204" pitchFamily="50" charset="-128"/>
                <a:cs typeface="+mn-ea"/>
                <a:sym typeface="+mn-lt"/>
              </a:rPr>
            </a:br>
            <a:r>
              <a:rPr lang="en-US" altLang="zh-TW" sz="2600" dirty="0" smtClean="0">
                <a:latin typeface="ＭＳ Ｐゴシック" panose="020B0600070205080204" pitchFamily="50" charset="-128"/>
                <a:ea typeface="ＭＳ Ｐゴシック" panose="020B0600070205080204" pitchFamily="50" charset="-128"/>
                <a:cs typeface="+mn-ea"/>
                <a:sym typeface="+mn-lt"/>
              </a:rPr>
              <a:t>GPU</a:t>
            </a:r>
            <a:r>
              <a:rPr lang="ja-JP" altLang="en-US" sz="2600" dirty="0" smtClean="0">
                <a:latin typeface="ＭＳ Ｐゴシック" panose="020B0600070205080204" pitchFamily="50" charset="-128"/>
                <a:ea typeface="ＭＳ Ｐゴシック" panose="020B0600070205080204" pitchFamily="50" charset="-128"/>
                <a:cs typeface="+mn-ea"/>
                <a:sym typeface="+mn-lt"/>
              </a:rPr>
              <a:t>が</a:t>
            </a:r>
            <a:r>
              <a:rPr lang="en-US" altLang="zh-TW" sz="2600" dirty="0" smtClean="0">
                <a:latin typeface="ＭＳ Ｐゴシック" panose="020B0600070205080204" pitchFamily="50" charset="-128"/>
                <a:ea typeface="ＭＳ Ｐゴシック" panose="020B0600070205080204" pitchFamily="50" charset="-128"/>
                <a:cs typeface="+mn-ea"/>
                <a:sym typeface="+mn-lt"/>
              </a:rPr>
              <a:t>4K</a:t>
            </a:r>
            <a:r>
              <a:rPr lang="ja-JP" altLang="en-US" sz="2600" dirty="0">
                <a:latin typeface="ＭＳ Ｐゴシック" panose="020B0600070205080204" pitchFamily="50" charset="-128"/>
                <a:ea typeface="ＭＳ Ｐゴシック" panose="020B0600070205080204" pitchFamily="50" charset="-128"/>
                <a:cs typeface="+mn-ea"/>
                <a:sym typeface="+mn-lt"/>
              </a:rPr>
              <a:t>トランスコーディン</a:t>
            </a:r>
            <a:r>
              <a:rPr lang="ja-JP" altLang="en-US" sz="2600" dirty="0" smtClean="0">
                <a:latin typeface="ＭＳ Ｐゴシック" panose="020B0600070205080204" pitchFamily="50" charset="-128"/>
                <a:ea typeface="ＭＳ Ｐゴシック" panose="020B0600070205080204" pitchFamily="50" charset="-128"/>
                <a:cs typeface="+mn-ea"/>
                <a:sym typeface="+mn-lt"/>
              </a:rPr>
              <a:t>グと</a:t>
            </a:r>
            <a:r>
              <a:rPr lang="en-US" altLang="zh-TW" sz="2600" dirty="0" smtClean="0">
                <a:latin typeface="ＭＳ Ｐゴシック" panose="020B0600070205080204" pitchFamily="50" charset="-128"/>
                <a:ea typeface="ＭＳ Ｐゴシック" panose="020B0600070205080204" pitchFamily="50" charset="-128"/>
                <a:cs typeface="+mn-ea"/>
                <a:sym typeface="+mn-lt"/>
              </a:rPr>
              <a:t>HDMI 2.0</a:t>
            </a:r>
            <a:r>
              <a:rPr lang="ja-JP" altLang="en-US" sz="2600" dirty="0" smtClean="0">
                <a:latin typeface="ＭＳ Ｐゴシック" panose="020B0600070205080204" pitchFamily="50" charset="-128"/>
                <a:ea typeface="ＭＳ Ｐゴシック" panose="020B0600070205080204" pitchFamily="50" charset="-128"/>
                <a:cs typeface="+mn-ea"/>
                <a:sym typeface="+mn-lt"/>
              </a:rPr>
              <a:t>ビデオ出力をサポート</a:t>
            </a:r>
            <a:endParaRPr lang="en-US" altLang="zh-TW" sz="2600" dirty="0">
              <a:latin typeface="ＭＳ Ｐゴシック" panose="020B0600070205080204" pitchFamily="50" charset="-128"/>
              <a:ea typeface="ＭＳ Ｐゴシック" panose="020B0600070205080204" pitchFamily="50" charset="-128"/>
              <a:cs typeface="+mn-ea"/>
              <a:sym typeface="+mn-lt"/>
            </a:endParaRPr>
          </a:p>
        </p:txBody>
      </p:sp>
      <p:pic>
        <p:nvPicPr>
          <p:cNvPr id="13" name="图片 57">
            <a:extLst>
              <a:ext uri="{FF2B5EF4-FFF2-40B4-BE49-F238E27FC236}">
                <a16:creationId xmlns:a16="http://schemas.microsoft.com/office/drawing/2014/main" id="{0D1C8E4F-37E6-4447-B4BE-C08A48266666}"/>
              </a:ext>
            </a:extLst>
          </p:cNvPr>
          <p:cNvPicPr>
            <a:picLocks noChangeAspect="1"/>
          </p:cNvPicPr>
          <p:nvPr/>
        </p:nvPicPr>
        <p:blipFill rotWithShape="1">
          <a:blip r:embed="rId3" cstate="print">
            <a:alphaModFix amt="3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673370" y="3126169"/>
            <a:ext cx="3054401" cy="271914"/>
          </a:xfrm>
          <a:prstGeom prst="rect">
            <a:avLst/>
          </a:prstGeom>
        </p:spPr>
      </p:pic>
      <p:grpSp>
        <p:nvGrpSpPr>
          <p:cNvPr id="4" name="群組 3">
            <a:extLst>
              <a:ext uri="{FF2B5EF4-FFF2-40B4-BE49-F238E27FC236}">
                <a16:creationId xmlns:a16="http://schemas.microsoft.com/office/drawing/2014/main" id="{07B3293A-3D7F-46D6-A7D6-529B81B5AEE2}"/>
              </a:ext>
            </a:extLst>
          </p:cNvPr>
          <p:cNvGrpSpPr/>
          <p:nvPr/>
        </p:nvGrpSpPr>
        <p:grpSpPr>
          <a:xfrm>
            <a:off x="4745333" y="1958719"/>
            <a:ext cx="4015065" cy="2509416"/>
            <a:chOff x="4690682" y="1964361"/>
            <a:chExt cx="4015065" cy="2509416"/>
          </a:xfrm>
        </p:grpSpPr>
        <p:pic>
          <p:nvPicPr>
            <p:cNvPr id="84" name="圖片 83">
              <a:extLst>
                <a:ext uri="{FF2B5EF4-FFF2-40B4-BE49-F238E27FC236}">
                  <a16:creationId xmlns:a16="http://schemas.microsoft.com/office/drawing/2014/main" id="{1BF681AC-1A4D-4382-B67F-13FF59AA03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5205121" y="4215309"/>
              <a:ext cx="2933576" cy="226812"/>
            </a:xfrm>
            <a:prstGeom prst="rect">
              <a:avLst/>
            </a:prstGeom>
          </p:spPr>
        </p:pic>
        <p:pic>
          <p:nvPicPr>
            <p:cNvPr id="5" name="圖片 4">
              <a:extLst>
                <a:ext uri="{FF2B5EF4-FFF2-40B4-BE49-F238E27FC236}">
                  <a16:creationId xmlns:a16="http://schemas.microsoft.com/office/drawing/2014/main" id="{E36A741B-6AD0-324A-BFBE-FD23499CAC7E}"/>
                </a:ext>
              </a:extLst>
            </p:cNvPr>
            <p:cNvPicPr>
              <a:picLocks noChangeAspect="1"/>
            </p:cNvPicPr>
            <p:nvPr/>
          </p:nvPicPr>
          <p:blipFill>
            <a:blip r:embed="rId6"/>
            <a:srcRect/>
            <a:stretch/>
          </p:blipFill>
          <p:spPr>
            <a:xfrm>
              <a:off x="4690682" y="1964361"/>
              <a:ext cx="4015065" cy="2509416"/>
            </a:xfrm>
            <a:prstGeom prst="rect">
              <a:avLst/>
            </a:prstGeom>
          </p:spPr>
        </p:pic>
      </p:grpSp>
      <p:pic>
        <p:nvPicPr>
          <p:cNvPr id="7" name="Picture 11" descr="Logo&#10;&#10;Description automatically generated">
            <a:extLst>
              <a:ext uri="{FF2B5EF4-FFF2-40B4-BE49-F238E27FC236}">
                <a16:creationId xmlns:a16="http://schemas.microsoft.com/office/drawing/2014/main" id="{94F3DACF-DD7E-4DB1-B3FA-CB3236AD6D28}"/>
              </a:ext>
            </a:extLst>
          </p:cNvPr>
          <p:cNvPicPr>
            <a:picLocks noChangeAspect="1"/>
          </p:cNvPicPr>
          <p:nvPr/>
        </p:nvPicPr>
        <p:blipFill>
          <a:blip r:embed="rId7"/>
          <a:stretch>
            <a:fillRect/>
          </a:stretch>
        </p:blipFill>
        <p:spPr>
          <a:xfrm>
            <a:off x="6752866" y="1161348"/>
            <a:ext cx="1868417" cy="796891"/>
          </a:xfrm>
          <a:prstGeom prst="rect">
            <a:avLst/>
          </a:prstGeom>
        </p:spPr>
      </p:pic>
      <p:sp>
        <p:nvSpPr>
          <p:cNvPr id="55" name="矩形 54">
            <a:extLst>
              <a:ext uri="{FF2B5EF4-FFF2-40B4-BE49-F238E27FC236}">
                <a16:creationId xmlns:a16="http://schemas.microsoft.com/office/drawing/2014/main" id="{546B4123-BEBB-4620-BB20-68C5A0F6CAB6}"/>
              </a:ext>
            </a:extLst>
          </p:cNvPr>
          <p:cNvSpPr/>
          <p:nvPr/>
        </p:nvSpPr>
        <p:spPr>
          <a:xfrm>
            <a:off x="2327243" y="1415624"/>
            <a:ext cx="2297232" cy="320534"/>
          </a:xfrm>
          <a:prstGeom prst="rect">
            <a:avLst/>
          </a:prstGeom>
          <a:gradFill>
            <a:gsLst>
              <a:gs pos="100000">
                <a:srgbClr val="00429A"/>
              </a:gs>
              <a:gs pos="0">
                <a:srgbClr val="09BF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6" name="文字方塊 55">
            <a:extLst>
              <a:ext uri="{FF2B5EF4-FFF2-40B4-BE49-F238E27FC236}">
                <a16:creationId xmlns:a16="http://schemas.microsoft.com/office/drawing/2014/main" id="{A09DCB03-A94D-AF42-994E-2EB0B72B8E86}"/>
              </a:ext>
            </a:extLst>
          </p:cNvPr>
          <p:cNvSpPr txBox="1"/>
          <p:nvPr/>
        </p:nvSpPr>
        <p:spPr>
          <a:xfrm>
            <a:off x="3062294" y="1415623"/>
            <a:ext cx="1313321" cy="338554"/>
          </a:xfrm>
          <a:prstGeom prst="rect">
            <a:avLst/>
          </a:prstGeom>
          <a:noFill/>
        </p:spPr>
        <p:txBody>
          <a:bodyPr wrap="square" rtlCol="0">
            <a:spAutoFit/>
          </a:bodyPr>
          <a:lstStyle/>
          <a:p>
            <a:r>
              <a:rPr kumimoji="1" lang="en-US" altLang="zh-TW" sz="1600" dirty="0">
                <a:solidFill>
                  <a:schemeClr val="bg1"/>
                </a:solidFill>
                <a:latin typeface="ＭＳ Ｐゴシック" panose="020B0600070205080204" pitchFamily="50" charset="-128"/>
                <a:ea typeface="ＭＳ Ｐゴシック" panose="020B0600070205080204" pitchFamily="50" charset="-128"/>
                <a:cs typeface="+mn-ea"/>
                <a:sym typeface="+mn-lt"/>
              </a:rPr>
              <a:t>TVS-675</a:t>
            </a:r>
            <a:endParaRPr kumimoji="1" lang="zh-TW" altLang="en-US" sz="1600"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pic>
        <p:nvPicPr>
          <p:cNvPr id="61" name="圖片 60" descr="一張含有 文字 的圖片&#10;&#10;自動產生的描述">
            <a:extLst>
              <a:ext uri="{FF2B5EF4-FFF2-40B4-BE49-F238E27FC236}">
                <a16:creationId xmlns:a16="http://schemas.microsoft.com/office/drawing/2014/main" id="{DF2B0E9C-9BF5-46EC-BDB0-B02F5196BEA1}"/>
              </a:ext>
            </a:extLst>
          </p:cNvPr>
          <p:cNvPicPr>
            <a:picLocks noChangeAspect="1"/>
          </p:cNvPicPr>
          <p:nvPr/>
        </p:nvPicPr>
        <p:blipFill rotWithShape="1">
          <a:blip r:embed="rId8">
            <a:biLevel thresh="75000"/>
            <a:alphaModFix amt="70000"/>
            <a:extLst>
              <a:ext uri="{BEBA8EAE-BF5A-486C-A8C5-ECC9F3942E4B}">
                <a14:imgProps xmlns:a14="http://schemas.microsoft.com/office/drawing/2010/main">
                  <a14:imgLayer r:embed="rId9">
                    <a14:imgEffect>
                      <a14:brightnessContrast bright="-40000" contrast="-40000"/>
                    </a14:imgEffect>
                  </a14:imgLayer>
                </a14:imgProps>
              </a:ext>
            </a:extLst>
          </a:blip>
          <a:srcRect b="57908"/>
          <a:stretch/>
        </p:blipFill>
        <p:spPr>
          <a:xfrm>
            <a:off x="6506002" y="4489626"/>
            <a:ext cx="625997" cy="180856"/>
          </a:xfrm>
          <a:prstGeom prst="rect">
            <a:avLst/>
          </a:prstGeom>
        </p:spPr>
      </p:pic>
      <p:sp>
        <p:nvSpPr>
          <p:cNvPr id="16" name="矩形: 圓角化同側角落 15">
            <a:extLst>
              <a:ext uri="{FF2B5EF4-FFF2-40B4-BE49-F238E27FC236}">
                <a16:creationId xmlns:a16="http://schemas.microsoft.com/office/drawing/2014/main" id="{BE286AAC-AD69-4143-9AA7-96AF32133E12}"/>
              </a:ext>
            </a:extLst>
          </p:cNvPr>
          <p:cNvSpPr/>
          <p:nvPr/>
        </p:nvSpPr>
        <p:spPr>
          <a:xfrm>
            <a:off x="4839304" y="4603720"/>
            <a:ext cx="1447832" cy="278597"/>
          </a:xfrm>
          <a:prstGeom prst="round2SameRect">
            <a:avLst>
              <a:gd name="adj1" fmla="val 7874"/>
              <a:gd name="adj2" fmla="val 0"/>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 name="文字方塊 2">
            <a:extLst>
              <a:ext uri="{FF2B5EF4-FFF2-40B4-BE49-F238E27FC236}">
                <a16:creationId xmlns:a16="http://schemas.microsoft.com/office/drawing/2014/main" id="{2EB40FE1-A4E8-704B-9CE7-3B5099F1E515}"/>
              </a:ext>
            </a:extLst>
          </p:cNvPr>
          <p:cNvSpPr txBox="1"/>
          <p:nvPr/>
        </p:nvSpPr>
        <p:spPr>
          <a:xfrm>
            <a:off x="4845272" y="4580890"/>
            <a:ext cx="1340432" cy="307777"/>
          </a:xfrm>
          <a:prstGeom prst="rect">
            <a:avLst/>
          </a:prstGeom>
          <a:noFill/>
        </p:spPr>
        <p:txBody>
          <a:bodyPr wrap="none" rtlCol="0">
            <a:spAutoFit/>
          </a:bodyPr>
          <a:lstStyle/>
          <a:p>
            <a:r>
              <a:rPr kumimoji="1" lang="en-US" altLang="zh-TW">
                <a:solidFill>
                  <a:schemeClr val="bg1"/>
                </a:solidFill>
                <a:latin typeface="ＭＳ Ｐゴシック" panose="020B0600070205080204" pitchFamily="50" charset="-128"/>
                <a:ea typeface="ＭＳ Ｐゴシック" panose="020B0600070205080204" pitchFamily="50" charset="-128"/>
              </a:rPr>
              <a:t>Made in Taiwan</a:t>
            </a:r>
            <a:endParaRPr kumimoji="1" lang="zh-TW" altLang="en-US">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14656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B42458C-631E-484D-9349-C7670872E501}"/>
              </a:ext>
            </a:extLst>
          </p:cNvPr>
          <p:cNvSpPr>
            <a:spLocks noGrp="1"/>
          </p:cNvSpPr>
          <p:nvPr>
            <p:ph type="title"/>
          </p:nvPr>
        </p:nvSpPr>
        <p:spPr>
          <a:xfrm>
            <a:off x="-26731" y="101816"/>
            <a:ext cx="9143999" cy="816119"/>
          </a:xfrm>
        </p:spPr>
        <p:txBody>
          <a:bodyPr>
            <a:noAutofit/>
          </a:bodyPr>
          <a:lstStyle/>
          <a:p>
            <a:r>
              <a:rPr lang="ja-JP" altLang="en-US" sz="2800" b="0" dirty="0">
                <a:latin typeface="ＭＳ Ｐゴシック" panose="020B0600070205080204" pitchFamily="50" charset="-128"/>
                <a:ea typeface="ＭＳ Ｐゴシック" panose="020B0600070205080204" pitchFamily="50" charset="-128"/>
                <a:cs typeface="+mn-ea"/>
                <a:sym typeface="+mn-lt"/>
              </a:rPr>
              <a:t>通知センター</a:t>
            </a:r>
            <a:r>
              <a:rPr lang="en-US" altLang="ja-JP" sz="2800" b="0" dirty="0" smtClean="0">
                <a:latin typeface="ＭＳ Ｐゴシック" panose="020B0600070205080204" pitchFamily="50" charset="-128"/>
                <a:ea typeface="ＭＳ Ｐゴシック" panose="020B0600070205080204" pitchFamily="50" charset="-128"/>
                <a:cs typeface="+mn-ea"/>
                <a:sym typeface="+mn-lt"/>
              </a:rPr>
              <a:t>-</a:t>
            </a:r>
            <a:r>
              <a:rPr lang="ja-JP" altLang="en-US" sz="2800" b="0" dirty="0" smtClean="0">
                <a:latin typeface="ＭＳ Ｐゴシック" panose="020B0600070205080204" pitchFamily="50" charset="-128"/>
                <a:ea typeface="ＭＳ Ｐゴシック" panose="020B0600070205080204" pitchFamily="50" charset="-128"/>
                <a:cs typeface="+mn-ea"/>
                <a:sym typeface="+mn-lt"/>
              </a:rPr>
              <a:t>多様な通知をア</a:t>
            </a:r>
            <a:r>
              <a:rPr lang="ja-JP" altLang="en-US" sz="2800" b="0" dirty="0">
                <a:latin typeface="ＭＳ Ｐゴシック" panose="020B0600070205080204" pitchFamily="50" charset="-128"/>
                <a:ea typeface="ＭＳ Ｐゴシック" panose="020B0600070205080204" pitchFamily="50" charset="-128"/>
                <a:cs typeface="+mn-ea"/>
                <a:sym typeface="+mn-lt"/>
              </a:rPr>
              <a:t>クティ</a:t>
            </a:r>
            <a:r>
              <a:rPr lang="ja-JP" altLang="en-US" sz="2800" b="0" dirty="0" smtClean="0">
                <a:latin typeface="ＭＳ Ｐゴシック" panose="020B0600070205080204" pitchFamily="50" charset="-128"/>
                <a:ea typeface="ＭＳ Ｐゴシック" panose="020B0600070205080204" pitchFamily="50" charset="-128"/>
                <a:cs typeface="+mn-ea"/>
                <a:sym typeface="+mn-lt"/>
              </a:rPr>
              <a:t>ブに通知</a:t>
            </a:r>
            <a:endParaRPr lang="ja-JP" altLang="en-US" sz="2800" b="0" dirty="0">
              <a:latin typeface="ＭＳ Ｐゴシック" panose="020B0600070205080204" pitchFamily="50" charset="-128"/>
              <a:ea typeface="ＭＳ Ｐゴシック" panose="020B0600070205080204" pitchFamily="50" charset="-128"/>
              <a:cs typeface="+mn-ea"/>
              <a:sym typeface="+mn-lt"/>
            </a:endParaRPr>
          </a:p>
        </p:txBody>
      </p:sp>
      <p:sp>
        <p:nvSpPr>
          <p:cNvPr id="7" name="矩形 6">
            <a:extLst>
              <a:ext uri="{FF2B5EF4-FFF2-40B4-BE49-F238E27FC236}">
                <a16:creationId xmlns:a16="http://schemas.microsoft.com/office/drawing/2014/main" id="{422E4B3E-58E8-4817-A13B-3A8A5BF6C0FF}"/>
              </a:ext>
            </a:extLst>
          </p:cNvPr>
          <p:cNvSpPr/>
          <p:nvPr/>
        </p:nvSpPr>
        <p:spPr>
          <a:xfrm>
            <a:off x="1975647" y="1867877"/>
            <a:ext cx="1808074" cy="259045"/>
          </a:xfrm>
          <a:prstGeom prst="rect">
            <a:avLst/>
          </a:prstGeom>
        </p:spPr>
        <p:txBody>
          <a:bodyPr wrap="square" anchor="t">
            <a:spAutoFit/>
          </a:bodyPr>
          <a:lstStyle/>
          <a:p>
            <a:pPr algn="ctr">
              <a:lnSpc>
                <a:spcPts val="1300"/>
              </a:lnSpc>
              <a:buClr>
                <a:schemeClr val="lt1"/>
              </a:buClr>
              <a:buSzPts val="275"/>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cs typeface="+mn-ea"/>
                <a:sym typeface="+mn-lt"/>
              </a:rPr>
              <a:t>複数の通知方法</a:t>
            </a:r>
          </a:p>
        </p:txBody>
      </p:sp>
      <p:sp>
        <p:nvSpPr>
          <p:cNvPr id="8" name="矩形 7">
            <a:extLst>
              <a:ext uri="{FF2B5EF4-FFF2-40B4-BE49-F238E27FC236}">
                <a16:creationId xmlns:a16="http://schemas.microsoft.com/office/drawing/2014/main" id="{3777B0ED-8A39-4052-95DA-6DAA50C80E1F}"/>
              </a:ext>
            </a:extLst>
          </p:cNvPr>
          <p:cNvSpPr/>
          <p:nvPr/>
        </p:nvSpPr>
        <p:spPr>
          <a:xfrm>
            <a:off x="1989976" y="2220825"/>
            <a:ext cx="1829445" cy="246221"/>
          </a:xfrm>
          <a:prstGeom prst="rect">
            <a:avLst/>
          </a:prstGeom>
        </p:spPr>
        <p:txBody>
          <a:bodyPr wrap="square">
            <a:spAutoFit/>
          </a:bodyPr>
          <a:lstStyle/>
          <a:p>
            <a:pPr algn="ctr"/>
            <a:r>
              <a:rPr lang="ja-JP" altLang="en-US" sz="1000" dirty="0">
                <a:latin typeface="ＭＳ Ｐゴシック" panose="020B0600070205080204" pitchFamily="50" charset="-128"/>
                <a:ea typeface="ＭＳ Ｐゴシック" panose="020B0600070205080204" pitchFamily="50" charset="-128"/>
                <a:cs typeface="+mn-ea"/>
                <a:sym typeface="+mn-lt"/>
              </a:rPr>
              <a:t>さまざまな通知シナリオに対応</a:t>
            </a:r>
          </a:p>
        </p:txBody>
      </p:sp>
      <p:sp>
        <p:nvSpPr>
          <p:cNvPr id="9" name="矩形 8">
            <a:extLst>
              <a:ext uri="{FF2B5EF4-FFF2-40B4-BE49-F238E27FC236}">
                <a16:creationId xmlns:a16="http://schemas.microsoft.com/office/drawing/2014/main" id="{74E6789F-9562-4513-9AA8-B35EF13D71AE}"/>
              </a:ext>
            </a:extLst>
          </p:cNvPr>
          <p:cNvSpPr/>
          <p:nvPr/>
        </p:nvSpPr>
        <p:spPr>
          <a:xfrm>
            <a:off x="339175" y="1849164"/>
            <a:ext cx="1557773" cy="425758"/>
          </a:xfrm>
          <a:prstGeom prst="rect">
            <a:avLst/>
          </a:prstGeom>
        </p:spPr>
        <p:txBody>
          <a:bodyPr wrap="square" anchor="t">
            <a:spAutoFit/>
          </a:bodyPr>
          <a:lstStyle/>
          <a:p>
            <a:pPr algn="ctr">
              <a:lnSpc>
                <a:spcPts val="1300"/>
              </a:lnSpc>
              <a:buClr>
                <a:schemeClr val="lt1"/>
              </a:buClr>
              <a:buSzPts val="275"/>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cs typeface="+mn-ea"/>
                <a:sym typeface="+mn-lt"/>
              </a:rPr>
              <a:t>一元化</a:t>
            </a:r>
          </a:p>
          <a:p>
            <a:pPr algn="ctr">
              <a:lnSpc>
                <a:spcPts val="1300"/>
              </a:lnSpc>
              <a:buClr>
                <a:schemeClr val="lt1"/>
              </a:buClr>
              <a:buSzPts val="275"/>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cs typeface="+mn-ea"/>
                <a:sym typeface="+mn-lt"/>
              </a:rPr>
              <a:t>設定</a:t>
            </a:r>
          </a:p>
        </p:txBody>
      </p:sp>
      <p:sp>
        <p:nvSpPr>
          <p:cNvPr id="10" name="矩形 9">
            <a:extLst>
              <a:ext uri="{FF2B5EF4-FFF2-40B4-BE49-F238E27FC236}">
                <a16:creationId xmlns:a16="http://schemas.microsoft.com/office/drawing/2014/main" id="{DE67770F-9FED-45F5-8B0A-4042C2046E1F}"/>
              </a:ext>
            </a:extLst>
          </p:cNvPr>
          <p:cNvSpPr/>
          <p:nvPr/>
        </p:nvSpPr>
        <p:spPr>
          <a:xfrm>
            <a:off x="327613" y="2190504"/>
            <a:ext cx="1557773" cy="553998"/>
          </a:xfrm>
          <a:prstGeom prst="rect">
            <a:avLst/>
          </a:prstGeom>
        </p:spPr>
        <p:txBody>
          <a:bodyPr wrap="square">
            <a:spAutoFit/>
          </a:bodyPr>
          <a:lstStyle/>
          <a:p>
            <a:pPr algn="ctr"/>
            <a:r>
              <a:rPr lang="ja-JP" altLang="en-US" sz="1000" dirty="0">
                <a:solidFill>
                  <a:schemeClr val="tx1"/>
                </a:solidFill>
                <a:latin typeface="ＭＳ Ｐゴシック" panose="020B0600070205080204" pitchFamily="50" charset="-128"/>
                <a:ea typeface="ＭＳ Ｐゴシック" panose="020B0600070205080204" pitchFamily="50" charset="-128"/>
                <a:cs typeface="+mn-ea"/>
                <a:sym typeface="+mn-lt"/>
              </a:rPr>
              <a:t>すべての通知設定と操作を統合するための</a:t>
            </a:r>
            <a:r>
              <a:rPr lang="en-US" altLang="ja-JP" sz="1000" dirty="0">
                <a:solidFill>
                  <a:schemeClr val="tx1"/>
                </a:solidFill>
                <a:latin typeface="ＭＳ Ｐゴシック" panose="020B0600070205080204" pitchFamily="50" charset="-128"/>
                <a:ea typeface="ＭＳ Ｐゴシック" panose="020B0600070205080204" pitchFamily="50" charset="-128"/>
                <a:cs typeface="+mn-ea"/>
                <a:sym typeface="+mn-lt"/>
              </a:rPr>
              <a:t>1</a:t>
            </a:r>
            <a:r>
              <a:rPr lang="ja-JP" altLang="en-US" sz="1000" dirty="0">
                <a:solidFill>
                  <a:schemeClr val="tx1"/>
                </a:solidFill>
                <a:latin typeface="ＭＳ Ｐゴシック" panose="020B0600070205080204" pitchFamily="50" charset="-128"/>
                <a:ea typeface="ＭＳ Ｐゴシック" panose="020B0600070205080204" pitchFamily="50" charset="-128"/>
                <a:cs typeface="+mn-ea"/>
                <a:sym typeface="+mn-lt"/>
              </a:rPr>
              <a:t>つのインターフェース</a:t>
            </a:r>
          </a:p>
        </p:txBody>
      </p:sp>
      <p:sp>
        <p:nvSpPr>
          <p:cNvPr id="11" name="矩形 10">
            <a:extLst>
              <a:ext uri="{FF2B5EF4-FFF2-40B4-BE49-F238E27FC236}">
                <a16:creationId xmlns:a16="http://schemas.microsoft.com/office/drawing/2014/main" id="{CB33CCE0-5ACA-440E-91EC-D03AE1097C45}"/>
              </a:ext>
            </a:extLst>
          </p:cNvPr>
          <p:cNvSpPr/>
          <p:nvPr/>
        </p:nvSpPr>
        <p:spPr>
          <a:xfrm>
            <a:off x="3813214" y="1872727"/>
            <a:ext cx="1703490" cy="425758"/>
          </a:xfrm>
          <a:prstGeom prst="rect">
            <a:avLst/>
          </a:prstGeom>
        </p:spPr>
        <p:txBody>
          <a:bodyPr wrap="square" anchor="t">
            <a:spAutoFit/>
          </a:bodyPr>
          <a:lstStyle/>
          <a:p>
            <a:pPr algn="ctr">
              <a:lnSpc>
                <a:spcPts val="1300"/>
              </a:lnSpc>
              <a:buClr>
                <a:schemeClr val="lt1"/>
              </a:buClr>
              <a:buSzPts val="275"/>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cs typeface="+mn-ea"/>
                <a:sym typeface="+mn-lt"/>
              </a:rPr>
              <a:t>柔軟性が高い</a:t>
            </a:r>
          </a:p>
          <a:p>
            <a:pPr algn="ctr">
              <a:lnSpc>
                <a:spcPts val="1300"/>
              </a:lnSpc>
              <a:buClr>
                <a:schemeClr val="lt1"/>
              </a:buClr>
              <a:buSzPts val="275"/>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cs typeface="+mn-ea"/>
                <a:sym typeface="+mn-lt"/>
              </a:rPr>
              <a:t>ルール設定</a:t>
            </a:r>
          </a:p>
        </p:txBody>
      </p:sp>
      <p:sp>
        <p:nvSpPr>
          <p:cNvPr id="12" name="矩形 11">
            <a:extLst>
              <a:ext uri="{FF2B5EF4-FFF2-40B4-BE49-F238E27FC236}">
                <a16:creationId xmlns:a16="http://schemas.microsoft.com/office/drawing/2014/main" id="{1C4C89C8-20D1-4C59-A1C8-FFBEF4BEF7B8}"/>
              </a:ext>
            </a:extLst>
          </p:cNvPr>
          <p:cNvSpPr/>
          <p:nvPr/>
        </p:nvSpPr>
        <p:spPr>
          <a:xfrm>
            <a:off x="3881136" y="2253954"/>
            <a:ext cx="1557773" cy="400110"/>
          </a:xfrm>
          <a:prstGeom prst="rect">
            <a:avLst/>
          </a:prstGeom>
        </p:spPr>
        <p:txBody>
          <a:bodyPr wrap="square">
            <a:spAutoFit/>
          </a:bodyPr>
          <a:lstStyle/>
          <a:p>
            <a:pPr algn="ctr"/>
            <a:r>
              <a:rPr lang="ja-JP" altLang="en-US" sz="1000" dirty="0">
                <a:latin typeface="ＭＳ Ｐゴシック" panose="020B0600070205080204" pitchFamily="50" charset="-128"/>
                <a:ea typeface="ＭＳ Ｐゴシック" panose="020B0600070205080204" pitchFamily="50" charset="-128"/>
                <a:cs typeface="+mn-ea"/>
                <a:sym typeface="+mn-lt"/>
              </a:rPr>
              <a:t>重要なメッセージを簡単にフィルタリングする</a:t>
            </a:r>
          </a:p>
        </p:txBody>
      </p:sp>
      <p:sp>
        <p:nvSpPr>
          <p:cNvPr id="13" name="矩形 12">
            <a:extLst>
              <a:ext uri="{FF2B5EF4-FFF2-40B4-BE49-F238E27FC236}">
                <a16:creationId xmlns:a16="http://schemas.microsoft.com/office/drawing/2014/main" id="{FC988C8B-F108-4D6F-8DF1-089F1F6FF596}"/>
              </a:ext>
            </a:extLst>
          </p:cNvPr>
          <p:cNvSpPr/>
          <p:nvPr/>
        </p:nvSpPr>
        <p:spPr>
          <a:xfrm>
            <a:off x="7341617" y="1867877"/>
            <a:ext cx="1191713" cy="259045"/>
          </a:xfrm>
          <a:prstGeom prst="rect">
            <a:avLst/>
          </a:prstGeom>
        </p:spPr>
        <p:txBody>
          <a:bodyPr wrap="square" anchor="t">
            <a:spAutoFit/>
          </a:bodyPr>
          <a:lstStyle/>
          <a:p>
            <a:pPr algn="ctr">
              <a:lnSpc>
                <a:spcPts val="1300"/>
              </a:lnSpc>
              <a:buClr>
                <a:schemeClr val="lt1"/>
              </a:buClr>
              <a:buSzPts val="275"/>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cs typeface="+mn-ea"/>
                <a:sym typeface="+mn-lt"/>
              </a:rPr>
              <a:t>二重保険</a:t>
            </a:r>
          </a:p>
        </p:txBody>
      </p:sp>
      <p:sp>
        <p:nvSpPr>
          <p:cNvPr id="14" name="矩形 13">
            <a:extLst>
              <a:ext uri="{FF2B5EF4-FFF2-40B4-BE49-F238E27FC236}">
                <a16:creationId xmlns:a16="http://schemas.microsoft.com/office/drawing/2014/main" id="{2428C5EA-B0F4-4CB9-8A46-F6A6B77A08A3}"/>
              </a:ext>
            </a:extLst>
          </p:cNvPr>
          <p:cNvSpPr/>
          <p:nvPr/>
        </p:nvSpPr>
        <p:spPr>
          <a:xfrm>
            <a:off x="7182500" y="2267448"/>
            <a:ext cx="1557773" cy="246221"/>
          </a:xfrm>
          <a:prstGeom prst="rect">
            <a:avLst/>
          </a:prstGeom>
        </p:spPr>
        <p:txBody>
          <a:bodyPr wrap="square">
            <a:spAutoFit/>
          </a:bodyPr>
          <a:lstStyle/>
          <a:p>
            <a:pPr algn="ctr"/>
            <a:r>
              <a:rPr lang="ja-JP" altLang="en-US" sz="1000" dirty="0">
                <a:solidFill>
                  <a:schemeClr val="tx1"/>
                </a:solidFill>
                <a:latin typeface="ＭＳ Ｐゴシック" panose="020B0600070205080204" pitchFamily="50" charset="-128"/>
                <a:ea typeface="ＭＳ Ｐゴシック" panose="020B0600070205080204" pitchFamily="50" charset="-128"/>
                <a:cs typeface="+mn-ea"/>
                <a:sym typeface="+mn-lt"/>
              </a:rPr>
              <a:t>通知履歴とテスト機能</a:t>
            </a:r>
          </a:p>
        </p:txBody>
      </p:sp>
      <p:sp>
        <p:nvSpPr>
          <p:cNvPr id="15" name="矩形 14">
            <a:extLst>
              <a:ext uri="{FF2B5EF4-FFF2-40B4-BE49-F238E27FC236}">
                <a16:creationId xmlns:a16="http://schemas.microsoft.com/office/drawing/2014/main" id="{CD7F19EE-F4B2-4865-90D6-B42835473148}"/>
              </a:ext>
            </a:extLst>
          </p:cNvPr>
          <p:cNvSpPr/>
          <p:nvPr/>
        </p:nvSpPr>
        <p:spPr>
          <a:xfrm>
            <a:off x="5522000" y="1850354"/>
            <a:ext cx="1291406" cy="259045"/>
          </a:xfrm>
          <a:prstGeom prst="rect">
            <a:avLst/>
          </a:prstGeom>
        </p:spPr>
        <p:txBody>
          <a:bodyPr wrap="square" anchor="t">
            <a:spAutoFit/>
          </a:bodyPr>
          <a:lstStyle/>
          <a:p>
            <a:pPr algn="ctr">
              <a:lnSpc>
                <a:spcPts val="1300"/>
              </a:lnSpc>
              <a:buClr>
                <a:schemeClr val="lt1"/>
              </a:buClr>
              <a:buSzPts val="275"/>
            </a:pPr>
            <a:r>
              <a:rPr lang="ja-JP" altLang="en-US" sz="1200" dirty="0">
                <a:solidFill>
                  <a:schemeClr val="accent6">
                    <a:lumMod val="75000"/>
                  </a:schemeClr>
                </a:solidFill>
                <a:latin typeface="ＭＳ Ｐゴシック" panose="020B0600070205080204" pitchFamily="50" charset="-128"/>
                <a:ea typeface="ＭＳ Ｐゴシック" panose="020B0600070205080204" pitchFamily="50" charset="-128"/>
                <a:cs typeface="+mn-ea"/>
                <a:sym typeface="+mn-lt"/>
              </a:rPr>
              <a:t>多言語サポート</a:t>
            </a:r>
          </a:p>
        </p:txBody>
      </p:sp>
      <p:sp>
        <p:nvSpPr>
          <p:cNvPr id="16" name="矩形 15">
            <a:extLst>
              <a:ext uri="{FF2B5EF4-FFF2-40B4-BE49-F238E27FC236}">
                <a16:creationId xmlns:a16="http://schemas.microsoft.com/office/drawing/2014/main" id="{DF36BA8B-FED5-458B-9640-05A6E39D526C}"/>
              </a:ext>
            </a:extLst>
          </p:cNvPr>
          <p:cNvSpPr/>
          <p:nvPr/>
        </p:nvSpPr>
        <p:spPr>
          <a:xfrm>
            <a:off x="5444205" y="2205933"/>
            <a:ext cx="1557773" cy="553998"/>
          </a:xfrm>
          <a:prstGeom prst="rect">
            <a:avLst/>
          </a:prstGeom>
        </p:spPr>
        <p:txBody>
          <a:bodyPr wrap="square" anchor="t">
            <a:spAutoFit/>
          </a:bodyPr>
          <a:lstStyle/>
          <a:p>
            <a:pPr algn="ctr"/>
            <a:r>
              <a:rPr lang="en-US" altLang="ja-JP" sz="1000" dirty="0">
                <a:solidFill>
                  <a:schemeClr val="tx1"/>
                </a:solidFill>
                <a:latin typeface="ＭＳ Ｐゴシック" panose="020B0600070205080204" pitchFamily="50" charset="-128"/>
                <a:ea typeface="ＭＳ Ｐゴシック" panose="020B0600070205080204" pitchFamily="50" charset="-128"/>
                <a:cs typeface="+mn-ea"/>
                <a:sym typeface="+mn-lt"/>
              </a:rPr>
              <a:t>23</a:t>
            </a:r>
            <a:r>
              <a:rPr lang="ja-JP" altLang="en-US" sz="1000" dirty="0">
                <a:solidFill>
                  <a:schemeClr val="tx1"/>
                </a:solidFill>
                <a:latin typeface="ＭＳ Ｐゴシック" panose="020B0600070205080204" pitchFamily="50" charset="-128"/>
                <a:ea typeface="ＭＳ Ｐゴシック" panose="020B0600070205080204" pitchFamily="50" charset="-128"/>
                <a:cs typeface="+mn-ea"/>
                <a:sym typeface="+mn-lt"/>
              </a:rPr>
              <a:t>の言語をサポートし、専門家によって作曲されました</a:t>
            </a:r>
          </a:p>
        </p:txBody>
      </p:sp>
      <p:pic>
        <p:nvPicPr>
          <p:cNvPr id="22" name="圖片 21">
            <a:extLst>
              <a:ext uri="{FF2B5EF4-FFF2-40B4-BE49-F238E27FC236}">
                <a16:creationId xmlns:a16="http://schemas.microsoft.com/office/drawing/2014/main" id="{A93F5F56-A78F-439B-A78A-E0E5B1224F95}"/>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4256992" y="1254175"/>
            <a:ext cx="731501" cy="670544"/>
          </a:xfrm>
          <a:prstGeom prst="rect">
            <a:avLst/>
          </a:prstGeom>
        </p:spPr>
      </p:pic>
      <p:pic>
        <p:nvPicPr>
          <p:cNvPr id="25" name="圖片 24">
            <a:extLst>
              <a:ext uri="{FF2B5EF4-FFF2-40B4-BE49-F238E27FC236}">
                <a16:creationId xmlns:a16="http://schemas.microsoft.com/office/drawing/2014/main" id="{B95757B4-9E32-421E-B347-C2B0CC47E3E4}"/>
              </a:ext>
            </a:extLst>
          </p:cNvPr>
          <p:cNvPicPr>
            <a:picLocks noChangeAspect="1"/>
          </p:cNvPicPr>
          <p:nvPr/>
        </p:nvPicPr>
        <p:blipFill>
          <a:blip r:embed="rId3" cstate="print">
            <a:graysc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2561537" y="1181364"/>
            <a:ext cx="755204" cy="692271"/>
          </a:xfrm>
          <a:prstGeom prst="rect">
            <a:avLst/>
          </a:prstGeom>
        </p:spPr>
      </p:pic>
      <p:pic>
        <p:nvPicPr>
          <p:cNvPr id="18" name="圖片 17" descr="一張含有 頭飾, 頭盔, 帽 的圖片&#10;&#10;自動產生的描述">
            <a:extLst>
              <a:ext uri="{FF2B5EF4-FFF2-40B4-BE49-F238E27FC236}">
                <a16:creationId xmlns:a16="http://schemas.microsoft.com/office/drawing/2014/main" id="{CEDDA3CB-1EBD-41C3-8D63-C742E177FD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8436" y="400066"/>
            <a:ext cx="789699" cy="789698"/>
          </a:xfrm>
          <a:prstGeom prst="rect">
            <a:avLst/>
          </a:prstGeom>
          <a:noFill/>
          <a:ln>
            <a:noFill/>
            <a:prstDash val="solid"/>
          </a:ln>
          <a:effectLst>
            <a:outerShdw blurRad="228600" dist="152400" dir="8100000" algn="tr" rotWithShape="0">
              <a:prstClr val="black">
                <a:alpha val="28000"/>
              </a:prstClr>
            </a:outerShdw>
          </a:effectLst>
        </p:spPr>
      </p:pic>
      <p:pic>
        <p:nvPicPr>
          <p:cNvPr id="5" name="圖片 4">
            <a:extLst>
              <a:ext uri="{FF2B5EF4-FFF2-40B4-BE49-F238E27FC236}">
                <a16:creationId xmlns:a16="http://schemas.microsoft.com/office/drawing/2014/main" id="{7D5248AD-37B3-479D-9B2C-720B12B54DEA}"/>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25834" y="1279172"/>
            <a:ext cx="608129" cy="576122"/>
          </a:xfrm>
          <a:prstGeom prst="rect">
            <a:avLst/>
          </a:prstGeom>
        </p:spPr>
      </p:pic>
      <p:pic>
        <p:nvPicPr>
          <p:cNvPr id="17" name="圖片 16">
            <a:extLst>
              <a:ext uri="{FF2B5EF4-FFF2-40B4-BE49-F238E27FC236}">
                <a16:creationId xmlns:a16="http://schemas.microsoft.com/office/drawing/2014/main" id="{3AD316BB-CF7D-4045-94B0-17BFE2DA8AE9}"/>
              </a:ext>
            </a:extLst>
          </p:cNvPr>
          <p:cNvPicPr>
            <a:picLocks noChangeAspect="1"/>
          </p:cNvPicPr>
          <p:nvPr/>
        </p:nvPicPr>
        <p:blipFill>
          <a:blip r:embed="rId8">
            <a:grayscl/>
          </a:blip>
          <a:stretch>
            <a:fillRect/>
          </a:stretch>
        </p:blipFill>
        <p:spPr>
          <a:xfrm>
            <a:off x="5952638" y="1277271"/>
            <a:ext cx="516681" cy="516681"/>
          </a:xfrm>
          <a:prstGeom prst="rect">
            <a:avLst/>
          </a:prstGeom>
        </p:spPr>
      </p:pic>
      <p:pic>
        <p:nvPicPr>
          <p:cNvPr id="21" name="圖片 20">
            <a:extLst>
              <a:ext uri="{FF2B5EF4-FFF2-40B4-BE49-F238E27FC236}">
                <a16:creationId xmlns:a16="http://schemas.microsoft.com/office/drawing/2014/main" id="{F8EFF7F9-5CE9-4901-9939-F2A024C62280}"/>
              </a:ext>
            </a:extLst>
          </p:cNvPr>
          <p:cNvPicPr>
            <a:picLocks noChangeAspect="1"/>
          </p:cNvPicPr>
          <p:nvPr/>
        </p:nvPicPr>
        <p:blipFill>
          <a:blip r:embed="rId9">
            <a:grayscl/>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715713" y="1284348"/>
            <a:ext cx="443522" cy="530398"/>
          </a:xfrm>
          <a:prstGeom prst="rect">
            <a:avLst/>
          </a:prstGeom>
        </p:spPr>
      </p:pic>
      <p:pic>
        <p:nvPicPr>
          <p:cNvPr id="3" name="圖片 2">
            <a:extLst>
              <a:ext uri="{FF2B5EF4-FFF2-40B4-BE49-F238E27FC236}">
                <a16:creationId xmlns:a16="http://schemas.microsoft.com/office/drawing/2014/main" id="{6C66A431-A31C-4F4B-922F-00108566213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3201" y="2781309"/>
            <a:ext cx="4232565" cy="2380818"/>
          </a:xfrm>
          <a:prstGeom prst="rect">
            <a:avLst/>
          </a:prstGeom>
          <a:effectLst>
            <a:outerShdw blurRad="431800" dist="368300" dir="5760000" sx="106000" sy="106000" algn="ctr" rotWithShape="0">
              <a:srgbClr val="000000">
                <a:alpha val="34000"/>
              </a:srgbClr>
            </a:outerShdw>
          </a:effectLst>
        </p:spPr>
      </p:pic>
      <p:pic>
        <p:nvPicPr>
          <p:cNvPr id="6" name="圖片 5">
            <a:extLst>
              <a:ext uri="{FF2B5EF4-FFF2-40B4-BE49-F238E27FC236}">
                <a16:creationId xmlns:a16="http://schemas.microsoft.com/office/drawing/2014/main" id="{D8C4A7FB-47FC-D949-8BC6-97B9EF7371A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15494" y="2770569"/>
            <a:ext cx="4216407" cy="2371729"/>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2626188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0E6EAC-55C0-504B-B6EF-0BF9EBE891E8}"/>
              </a:ext>
            </a:extLst>
          </p:cNvPr>
          <p:cNvSpPr>
            <a:spLocks noGrp="1"/>
          </p:cNvSpPr>
          <p:nvPr>
            <p:ph type="title"/>
          </p:nvPr>
        </p:nvSpPr>
        <p:spPr>
          <a:xfrm>
            <a:off x="1" y="86873"/>
            <a:ext cx="9143999" cy="816119"/>
          </a:xfrm>
        </p:spPr>
        <p:txBody>
          <a:bodyPr>
            <a:noAutofit/>
          </a:bodyPr>
          <a:lstStyle/>
          <a:p>
            <a:r>
              <a:rPr lang="en-US" altLang="ja-JP" sz="2800" b="0" dirty="0">
                <a:latin typeface="ＭＳ Ｐゴシック" panose="020B0600070205080204" pitchFamily="50" charset="-128"/>
                <a:ea typeface="ＭＳ Ｐゴシック" panose="020B0600070205080204" pitchFamily="50" charset="-128"/>
                <a:cs typeface="+mn-ea"/>
                <a:sym typeface="+mn-lt"/>
              </a:rPr>
              <a:t>QuLog Center</a:t>
            </a:r>
            <a:r>
              <a:rPr lang="ja-JP" altLang="en-US" sz="2800" b="0" dirty="0">
                <a:latin typeface="ＭＳ Ｐゴシック" panose="020B0600070205080204" pitchFamily="50" charset="-128"/>
                <a:ea typeface="ＭＳ Ｐゴシック" panose="020B0600070205080204" pitchFamily="50" charset="-128"/>
                <a:cs typeface="+mn-ea"/>
                <a:sym typeface="+mn-lt"/>
              </a:rPr>
              <a:t>は、接続をプロアクティブに分析および監</a:t>
            </a:r>
            <a:r>
              <a:rPr lang="ja-JP" altLang="en-US" sz="2800" b="0" dirty="0" smtClean="0">
                <a:latin typeface="ＭＳ Ｐゴシック" panose="020B0600070205080204" pitchFamily="50" charset="-128"/>
                <a:ea typeface="ＭＳ Ｐゴシック" panose="020B0600070205080204" pitchFamily="50" charset="-128"/>
                <a:cs typeface="+mn-ea"/>
                <a:sym typeface="+mn-lt"/>
              </a:rPr>
              <a:t>視</a:t>
            </a:r>
            <a:endParaRPr lang="ja-JP" altLang="en-US" sz="2800" b="0" dirty="0">
              <a:latin typeface="ＭＳ Ｐゴシック" panose="020B0600070205080204" pitchFamily="50" charset="-128"/>
              <a:ea typeface="ＭＳ Ｐゴシック" panose="020B0600070205080204" pitchFamily="50" charset="-128"/>
              <a:cs typeface="+mn-ea"/>
              <a:sym typeface="+mn-lt"/>
            </a:endParaRPr>
          </a:p>
        </p:txBody>
      </p:sp>
      <p:pic>
        <p:nvPicPr>
          <p:cNvPr id="3" name="Picture 4">
            <a:extLst>
              <a:ext uri="{FF2B5EF4-FFF2-40B4-BE49-F238E27FC236}">
                <a16:creationId xmlns:a16="http://schemas.microsoft.com/office/drawing/2014/main" id="{ADB4352F-D54A-904A-AEEE-7EBAE2CDAC13}"/>
              </a:ext>
            </a:extLst>
          </p:cNvPr>
          <p:cNvPicPr>
            <a:picLocks noChangeAspect="1"/>
          </p:cNvPicPr>
          <p:nvPr/>
        </p:nvPicPr>
        <p:blipFill>
          <a:blip r:embed="rId2"/>
          <a:stretch>
            <a:fillRect/>
          </a:stretch>
        </p:blipFill>
        <p:spPr>
          <a:xfrm>
            <a:off x="163830" y="1524000"/>
            <a:ext cx="5949950" cy="3080117"/>
          </a:xfrm>
          <a:prstGeom prst="rect">
            <a:avLst/>
          </a:prstGeom>
          <a:effectLst>
            <a:outerShdw blurRad="431800" dist="368300" dir="5760000" sx="106000" sy="106000" algn="tr" rotWithShape="0">
              <a:prstClr val="black">
                <a:alpha val="34000"/>
              </a:prstClr>
            </a:outerShdw>
          </a:effectLst>
        </p:spPr>
      </p:pic>
      <p:sp>
        <p:nvSpPr>
          <p:cNvPr id="4" name="Text Placeholder 3">
            <a:extLst>
              <a:ext uri="{FF2B5EF4-FFF2-40B4-BE49-F238E27FC236}">
                <a16:creationId xmlns:a16="http://schemas.microsoft.com/office/drawing/2014/main" id="{1C41156F-BB4D-4341-8ECB-CA1751F93281}"/>
              </a:ext>
            </a:extLst>
          </p:cNvPr>
          <p:cNvSpPr txBox="1">
            <a:spLocks/>
          </p:cNvSpPr>
          <p:nvPr/>
        </p:nvSpPr>
        <p:spPr>
          <a:xfrm>
            <a:off x="6251787" y="1422498"/>
            <a:ext cx="2545079" cy="3405193"/>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1" indent="-171450">
              <a:spcBef>
                <a:spcPts val="600"/>
              </a:spcBef>
              <a:buClr>
                <a:schemeClr val="tx1"/>
              </a:buClr>
              <a:buSzPct val="80000"/>
              <a:buFont typeface="Wingdings" pitchFamily="2" charset="2"/>
              <a:buChar char="l"/>
            </a:pPr>
            <a:r>
              <a:rPr lang="ja-JP" altLang="en-US" sz="900" b="1" dirty="0">
                <a:latin typeface="ＭＳ Ｐゴシック" panose="020B0600070205080204" pitchFamily="50" charset="-128"/>
                <a:ea typeface="ＭＳ Ｐゴシック" panose="020B0600070205080204" pitchFamily="50" charset="-128"/>
                <a:cs typeface="+mn-ea"/>
                <a:sym typeface="+mn-lt"/>
              </a:rPr>
              <a:t>プロアクティブな分析</a:t>
            </a:r>
          </a:p>
          <a:p>
            <a:pPr marL="171450" lvl="1" indent="-171450">
              <a:spcBef>
                <a:spcPts val="600"/>
              </a:spcBef>
              <a:buClr>
                <a:schemeClr val="tx1"/>
              </a:buClr>
              <a:buSzPct val="80000"/>
              <a:buFont typeface="ＭＳ Ｐゴシック" panose="020B0600070205080204" pitchFamily="50" charset="-128"/>
              <a:buChar char="-"/>
            </a:pPr>
            <a:r>
              <a:rPr lang="ja-JP" altLang="en-US" sz="900" b="1" dirty="0">
                <a:latin typeface="ＭＳ Ｐゴシック" panose="020B0600070205080204" pitchFamily="50" charset="-128"/>
                <a:ea typeface="ＭＳ Ｐゴシック" panose="020B0600070205080204" pitchFamily="50" charset="-128"/>
                <a:cs typeface="+mn-ea"/>
                <a:sym typeface="+mn-lt"/>
              </a:rPr>
              <a:t>エラー</a:t>
            </a:r>
            <a:r>
              <a:rPr lang="en-US" altLang="ja-JP" sz="900" b="1" dirty="0">
                <a:latin typeface="ＭＳ Ｐゴシック" panose="020B0600070205080204" pitchFamily="50" charset="-128"/>
                <a:ea typeface="ＭＳ Ｐゴシック" panose="020B0600070205080204" pitchFamily="50" charset="-128"/>
                <a:cs typeface="+mn-ea"/>
                <a:sym typeface="+mn-lt"/>
              </a:rPr>
              <a:t>/</a:t>
            </a:r>
            <a:r>
              <a:rPr lang="ja-JP" altLang="en-US" sz="900" b="1" dirty="0">
                <a:latin typeface="ＭＳ Ｐゴシック" panose="020B0600070205080204" pitchFamily="50" charset="-128"/>
                <a:ea typeface="ＭＳ Ｐゴシック" panose="020B0600070205080204" pitchFamily="50" charset="-128"/>
                <a:cs typeface="+mn-ea"/>
                <a:sym typeface="+mn-lt"/>
              </a:rPr>
              <a:t>警告ログの上位</a:t>
            </a:r>
            <a:r>
              <a:rPr lang="en-US" altLang="ja-JP" sz="900" b="1" dirty="0">
                <a:latin typeface="ＭＳ Ｐゴシック" panose="020B0600070205080204" pitchFamily="50" charset="-128"/>
                <a:ea typeface="ＭＳ Ｐゴシック" panose="020B0600070205080204" pitchFamily="50" charset="-128"/>
                <a:cs typeface="+mn-ea"/>
                <a:sym typeface="+mn-lt"/>
              </a:rPr>
              <a:t>5</a:t>
            </a:r>
            <a:r>
              <a:rPr lang="ja-JP" altLang="en-US" sz="900" b="1" dirty="0">
                <a:latin typeface="ＭＳ Ｐゴシック" panose="020B0600070205080204" pitchFamily="50" charset="-128"/>
                <a:ea typeface="ＭＳ Ｐゴシック" panose="020B0600070205080204" pitchFamily="50" charset="-128"/>
                <a:cs typeface="+mn-ea"/>
                <a:sym typeface="+mn-lt"/>
              </a:rPr>
              <a:t>つのアプリケーションを一覧表示します</a:t>
            </a:r>
          </a:p>
          <a:p>
            <a:pPr marL="171450" lvl="1" indent="-171450">
              <a:spcBef>
                <a:spcPts val="600"/>
              </a:spcBef>
              <a:buClr>
                <a:schemeClr val="tx1"/>
              </a:buClr>
              <a:buSzPct val="80000"/>
              <a:buFont typeface="ＭＳ Ｐゴシック" panose="020B0600070205080204" pitchFamily="50" charset="-128"/>
              <a:buChar char="-"/>
            </a:pPr>
            <a:r>
              <a:rPr lang="ja-JP" altLang="en-US" sz="900" b="1" dirty="0">
                <a:latin typeface="ＭＳ Ｐゴシック" panose="020B0600070205080204" pitchFamily="50" charset="-128"/>
                <a:ea typeface="ＭＳ Ｐゴシック" panose="020B0600070205080204" pitchFamily="50" charset="-128"/>
                <a:cs typeface="+mn-ea"/>
                <a:sym typeface="+mn-lt"/>
              </a:rPr>
              <a:t>接続タイプやログイン</a:t>
            </a:r>
            <a:r>
              <a:rPr lang="en-US" altLang="ja-JP" sz="900" b="1" dirty="0">
                <a:latin typeface="ＭＳ Ｐゴシック" panose="020B0600070205080204" pitchFamily="50" charset="-128"/>
                <a:ea typeface="ＭＳ Ｐゴシック" panose="020B0600070205080204" pitchFamily="50" charset="-128"/>
                <a:cs typeface="+mn-ea"/>
                <a:sym typeface="+mn-lt"/>
              </a:rPr>
              <a:t>IP</a:t>
            </a:r>
            <a:r>
              <a:rPr lang="ja-JP" altLang="en-US" sz="900" b="1" dirty="0">
                <a:latin typeface="ＭＳ Ｐゴシック" panose="020B0600070205080204" pitchFamily="50" charset="-128"/>
                <a:ea typeface="ＭＳ Ｐゴシック" panose="020B0600070205080204" pitchFamily="50" charset="-128"/>
                <a:cs typeface="+mn-ea"/>
                <a:sym typeface="+mn-lt"/>
              </a:rPr>
              <a:t>などのシステムアクセス統計</a:t>
            </a:r>
          </a:p>
          <a:p>
            <a:pPr marL="171450" lvl="1" indent="-171450">
              <a:spcBef>
                <a:spcPts val="600"/>
              </a:spcBef>
              <a:buClr>
                <a:schemeClr val="tx1"/>
              </a:buClr>
              <a:buSzPct val="80000"/>
              <a:buFont typeface="Wingdings" pitchFamily="2" charset="2"/>
              <a:buChar char="l"/>
            </a:pPr>
            <a:r>
              <a:rPr lang="ja-JP" altLang="en-US" sz="900" b="1" dirty="0">
                <a:latin typeface="ＭＳ Ｐゴシック" panose="020B0600070205080204" pitchFamily="50" charset="-128"/>
                <a:ea typeface="ＭＳ Ｐゴシック" panose="020B0600070205080204" pitchFamily="50" charset="-128"/>
                <a:cs typeface="+mn-ea"/>
                <a:sym typeface="+mn-lt"/>
              </a:rPr>
              <a:t>クイックフィルタリング</a:t>
            </a:r>
          </a:p>
          <a:p>
            <a:pPr marL="171450" lvl="1" indent="-171450">
              <a:spcBef>
                <a:spcPts val="600"/>
              </a:spcBef>
              <a:buClr>
                <a:schemeClr val="tx1"/>
              </a:buClr>
              <a:buSzPct val="80000"/>
              <a:buFont typeface="ＭＳ Ｐゴシック" panose="020B0600070205080204" pitchFamily="50" charset="-128"/>
              <a:buChar char="-"/>
            </a:pPr>
            <a:r>
              <a:rPr lang="en-US" altLang="ja-JP" sz="900" b="1" dirty="0">
                <a:latin typeface="ＭＳ Ｐゴシック" panose="020B0600070205080204" pitchFamily="50" charset="-128"/>
                <a:ea typeface="ＭＳ Ｐゴシック" panose="020B0600070205080204" pitchFamily="50" charset="-128"/>
                <a:cs typeface="+mn-ea"/>
                <a:sym typeface="+mn-lt"/>
              </a:rPr>
              <a:t>APP</a:t>
            </a:r>
            <a:r>
              <a:rPr lang="ja-JP" altLang="en-US" sz="900" b="1" dirty="0">
                <a:latin typeface="ＭＳ Ｐゴシック" panose="020B0600070205080204" pitchFamily="50" charset="-128"/>
                <a:ea typeface="ＭＳ Ｐゴシック" panose="020B0600070205080204" pitchFamily="50" charset="-128"/>
                <a:cs typeface="+mn-ea"/>
                <a:sym typeface="+mn-lt"/>
              </a:rPr>
              <a:t>の名前または日付で分類する</a:t>
            </a:r>
          </a:p>
          <a:p>
            <a:pPr marL="171450" lvl="1" indent="-171450">
              <a:spcBef>
                <a:spcPts val="600"/>
              </a:spcBef>
              <a:buClr>
                <a:schemeClr val="tx1"/>
              </a:buClr>
              <a:buSzPct val="80000"/>
              <a:buFont typeface="ＭＳ Ｐゴシック" panose="020B0600070205080204" pitchFamily="50" charset="-128"/>
              <a:buChar char="-"/>
            </a:pPr>
            <a:r>
              <a:rPr lang="ja-JP" altLang="en-US" sz="900" b="1" dirty="0">
                <a:latin typeface="ＭＳ Ｐゴシック" panose="020B0600070205080204" pitchFamily="50" charset="-128"/>
                <a:ea typeface="ＭＳ Ｐゴシック" panose="020B0600070205080204" pitchFamily="50" charset="-128"/>
                <a:cs typeface="+mn-ea"/>
                <a:sym typeface="+mn-lt"/>
              </a:rPr>
              <a:t>高度な検索のためにラベル</a:t>
            </a:r>
            <a:r>
              <a:rPr lang="en-US" altLang="ja-JP" sz="900" b="1" dirty="0">
                <a:latin typeface="ＭＳ Ｐゴシック" panose="020B0600070205080204" pitchFamily="50" charset="-128"/>
                <a:ea typeface="ＭＳ Ｐゴシック" panose="020B0600070205080204" pitchFamily="50" charset="-128"/>
                <a:cs typeface="+mn-ea"/>
                <a:sym typeface="+mn-lt"/>
              </a:rPr>
              <a:t>/</a:t>
            </a:r>
            <a:r>
              <a:rPr lang="ja-JP" altLang="en-US" sz="900" b="1" dirty="0">
                <a:latin typeface="ＭＳ Ｐゴシック" panose="020B0600070205080204" pitchFamily="50" charset="-128"/>
                <a:ea typeface="ＭＳ Ｐゴシック" panose="020B0600070205080204" pitchFamily="50" charset="-128"/>
                <a:cs typeface="+mn-ea"/>
                <a:sym typeface="+mn-lt"/>
              </a:rPr>
              <a:t>スタイル</a:t>
            </a:r>
            <a:r>
              <a:rPr lang="en-US" altLang="ja-JP" sz="900" b="1" dirty="0">
                <a:latin typeface="ＭＳ Ｐゴシック" panose="020B0600070205080204" pitchFamily="50" charset="-128"/>
                <a:ea typeface="ＭＳ Ｐゴシック" panose="020B0600070205080204" pitchFamily="50" charset="-128"/>
                <a:cs typeface="+mn-ea"/>
                <a:sym typeface="+mn-lt"/>
              </a:rPr>
              <a:t>/</a:t>
            </a:r>
            <a:r>
              <a:rPr lang="ja-JP" altLang="en-US" sz="900" b="1" dirty="0">
                <a:latin typeface="ＭＳ Ｐゴシック" panose="020B0600070205080204" pitchFamily="50" charset="-128"/>
                <a:ea typeface="ＭＳ Ｐゴシック" panose="020B0600070205080204" pitchFamily="50" charset="-128"/>
                <a:cs typeface="+mn-ea"/>
                <a:sym typeface="+mn-lt"/>
              </a:rPr>
              <a:t>フラグをカスタマイズする</a:t>
            </a:r>
          </a:p>
          <a:p>
            <a:pPr marL="171450" lvl="1" indent="-171450">
              <a:spcBef>
                <a:spcPts val="600"/>
              </a:spcBef>
              <a:buClr>
                <a:schemeClr val="tx1"/>
              </a:buClr>
              <a:buSzPct val="80000"/>
              <a:buFont typeface="Wingdings" pitchFamily="2" charset="2"/>
              <a:buChar char="l"/>
            </a:pPr>
            <a:r>
              <a:rPr lang="ja-JP" altLang="en-US" sz="900" b="1" dirty="0">
                <a:latin typeface="ＭＳ Ｐゴシック" panose="020B0600070205080204" pitchFamily="50" charset="-128"/>
                <a:ea typeface="ＭＳ Ｐゴシック" panose="020B0600070205080204" pitchFamily="50" charset="-128"/>
                <a:cs typeface="+mn-ea"/>
                <a:sym typeface="+mn-lt"/>
              </a:rPr>
              <a:t>リアルタイム監視</a:t>
            </a:r>
          </a:p>
          <a:p>
            <a:pPr marL="171450" lvl="1" indent="-171450">
              <a:spcBef>
                <a:spcPts val="600"/>
              </a:spcBef>
              <a:buClr>
                <a:schemeClr val="tx1"/>
              </a:buClr>
              <a:buSzPct val="80000"/>
              <a:buFont typeface="ＭＳ Ｐゴシック" panose="020B0600070205080204" pitchFamily="50" charset="-128"/>
              <a:buChar char="-"/>
            </a:pPr>
            <a:r>
              <a:rPr lang="ja-JP" altLang="en-US" sz="900" b="1" dirty="0">
                <a:latin typeface="ＭＳ Ｐゴシック" panose="020B0600070205080204" pitchFamily="50" charset="-128"/>
                <a:ea typeface="ＭＳ Ｐゴシック" panose="020B0600070205080204" pitchFamily="50" charset="-128"/>
                <a:cs typeface="+mn-ea"/>
                <a:sym typeface="+mn-lt"/>
              </a:rPr>
              <a:t>オンラインメンバーとその接続タイプを表示する</a:t>
            </a:r>
          </a:p>
          <a:p>
            <a:pPr marL="171450" lvl="1" indent="-171450">
              <a:spcBef>
                <a:spcPts val="600"/>
              </a:spcBef>
              <a:buClr>
                <a:schemeClr val="tx1"/>
              </a:buClr>
              <a:buSzPct val="80000"/>
              <a:buFont typeface="Wingdings" pitchFamily="2" charset="2"/>
              <a:buChar char="l"/>
            </a:pPr>
            <a:r>
              <a:rPr lang="ja-JP" altLang="en-US" sz="900" b="1" dirty="0">
                <a:latin typeface="ＭＳ Ｐゴシック" panose="020B0600070205080204" pitchFamily="50" charset="-128"/>
                <a:ea typeface="ＭＳ Ｐゴシック" panose="020B0600070205080204" pitchFamily="50" charset="-128"/>
                <a:cs typeface="+mn-ea"/>
                <a:sym typeface="+mn-lt"/>
              </a:rPr>
              <a:t>統一された管理</a:t>
            </a:r>
          </a:p>
          <a:p>
            <a:pPr marL="171450" lvl="1" indent="-171450">
              <a:spcBef>
                <a:spcPts val="600"/>
              </a:spcBef>
              <a:buClr>
                <a:schemeClr val="tx1"/>
              </a:buClr>
              <a:buSzPct val="80000"/>
              <a:buFont typeface="ＭＳ Ｐゴシック" panose="020B0600070205080204" pitchFamily="50" charset="-128"/>
              <a:buChar char="-"/>
            </a:pPr>
            <a:r>
              <a:rPr lang="ja-JP" altLang="en-US" sz="900" b="1" dirty="0">
                <a:latin typeface="ＭＳ Ｐゴシック" panose="020B0600070205080204" pitchFamily="50" charset="-128"/>
                <a:ea typeface="ＭＳ Ｐゴシック" panose="020B0600070205080204" pitchFamily="50" charset="-128"/>
                <a:cs typeface="+mn-ea"/>
                <a:sym typeface="+mn-lt"/>
              </a:rPr>
              <a:t>詳細なローカルおよびリモート</a:t>
            </a:r>
            <a:r>
              <a:rPr lang="en-US" altLang="ja-JP" sz="900" b="1" dirty="0">
                <a:latin typeface="ＭＳ Ｐゴシック" panose="020B0600070205080204" pitchFamily="50" charset="-128"/>
                <a:ea typeface="ＭＳ Ｐゴシック" panose="020B0600070205080204" pitchFamily="50" charset="-128"/>
                <a:cs typeface="+mn-ea"/>
                <a:sym typeface="+mn-lt"/>
              </a:rPr>
              <a:t>NAS</a:t>
            </a:r>
            <a:r>
              <a:rPr lang="ja-JP" altLang="en-US" sz="900" b="1" dirty="0">
                <a:latin typeface="ＭＳ Ｐゴシック" panose="020B0600070205080204" pitchFamily="50" charset="-128"/>
                <a:ea typeface="ＭＳ Ｐゴシック" panose="020B0600070205080204" pitchFamily="50" charset="-128"/>
                <a:cs typeface="+mn-ea"/>
                <a:sym typeface="+mn-lt"/>
              </a:rPr>
              <a:t>レコードファイルを統合します</a:t>
            </a:r>
          </a:p>
          <a:p>
            <a:pPr marL="171450" lvl="1" indent="-171450">
              <a:spcBef>
                <a:spcPts val="600"/>
              </a:spcBef>
              <a:buClr>
                <a:schemeClr val="tx1"/>
              </a:buClr>
              <a:buSzPct val="80000"/>
              <a:buFont typeface="ＭＳ Ｐゴシック" panose="020B0600070205080204" pitchFamily="50" charset="-128"/>
              <a:buChar char="-"/>
            </a:pPr>
            <a:r>
              <a:rPr lang="ja-JP" altLang="en-US" sz="900" b="1" dirty="0">
                <a:latin typeface="ＭＳ Ｐゴシック" panose="020B0600070205080204" pitchFamily="50" charset="-128"/>
                <a:ea typeface="ＭＳ Ｐゴシック" panose="020B0600070205080204" pitchFamily="50" charset="-128"/>
                <a:cs typeface="+mn-ea"/>
                <a:sym typeface="+mn-lt"/>
              </a:rPr>
              <a:t>レコードのスペースのサイズを設定します</a:t>
            </a:r>
          </a:p>
          <a:p>
            <a:pPr marL="171450" lvl="1" indent="-171450">
              <a:spcBef>
                <a:spcPts val="600"/>
              </a:spcBef>
              <a:buClr>
                <a:schemeClr val="tx1"/>
              </a:buClr>
              <a:buSzPct val="80000"/>
              <a:buFont typeface="ＭＳ Ｐゴシック" panose="020B0600070205080204" pitchFamily="50" charset="-128"/>
              <a:buChar char="-"/>
            </a:pPr>
            <a:r>
              <a:rPr lang="en-US" altLang="ja-JP" sz="900" b="1" dirty="0">
                <a:latin typeface="ＭＳ Ｐゴシック" panose="020B0600070205080204" pitchFamily="50" charset="-128"/>
                <a:ea typeface="ＭＳ Ｐゴシック" panose="020B0600070205080204" pitchFamily="50" charset="-128"/>
                <a:cs typeface="+mn-ea"/>
                <a:sym typeface="+mn-lt"/>
              </a:rPr>
              <a:t>NAS</a:t>
            </a:r>
            <a:r>
              <a:rPr lang="ja-JP" altLang="en-US" sz="900" b="1" dirty="0">
                <a:latin typeface="ＭＳ Ｐゴシック" panose="020B0600070205080204" pitchFamily="50" charset="-128"/>
                <a:ea typeface="ＭＳ Ｐゴシック" panose="020B0600070205080204" pitchFamily="50" charset="-128"/>
                <a:cs typeface="+mn-ea"/>
                <a:sym typeface="+mn-lt"/>
              </a:rPr>
              <a:t>ログファイルを標準の</a:t>
            </a:r>
            <a:r>
              <a:rPr lang="en-US" altLang="ja-JP" sz="900" b="1" dirty="0">
                <a:latin typeface="ＭＳ Ｐゴシック" panose="020B0600070205080204" pitchFamily="50" charset="-128"/>
                <a:ea typeface="ＭＳ Ｐゴシック" panose="020B0600070205080204" pitchFamily="50" charset="-128"/>
                <a:cs typeface="+mn-ea"/>
                <a:sym typeface="+mn-lt"/>
              </a:rPr>
              <a:t>Syslog</a:t>
            </a:r>
            <a:r>
              <a:rPr lang="ja-JP" altLang="en-US" sz="900" b="1" dirty="0">
                <a:latin typeface="ＭＳ Ｐゴシック" panose="020B0600070205080204" pitchFamily="50" charset="-128"/>
                <a:ea typeface="ＭＳ Ｐゴシック" panose="020B0600070205080204" pitchFamily="50" charset="-128"/>
                <a:cs typeface="+mn-ea"/>
                <a:sym typeface="+mn-lt"/>
              </a:rPr>
              <a:t>サーバーに送信します</a:t>
            </a:r>
          </a:p>
          <a:p>
            <a:pPr marL="171450" lvl="1" indent="-171450">
              <a:spcBef>
                <a:spcPts val="600"/>
              </a:spcBef>
              <a:buClr>
                <a:schemeClr val="tx1"/>
              </a:buClr>
              <a:buSzPct val="80000"/>
              <a:buFont typeface="ＭＳ Ｐゴシック" panose="020B0600070205080204" pitchFamily="50" charset="-128"/>
              <a:buChar char="-"/>
            </a:pPr>
            <a:r>
              <a:rPr lang="ja-JP" altLang="en-US" sz="900" b="1" dirty="0">
                <a:latin typeface="ＭＳ Ｐゴシック" panose="020B0600070205080204" pitchFamily="50" charset="-128"/>
                <a:ea typeface="ＭＳ Ｐゴシック" panose="020B0600070205080204" pitchFamily="50" charset="-128"/>
                <a:cs typeface="+mn-ea"/>
                <a:sym typeface="+mn-lt"/>
              </a:rPr>
              <a:t>通知センターで指定された通知を通知する</a:t>
            </a:r>
          </a:p>
        </p:txBody>
      </p:sp>
    </p:spTree>
    <p:extLst>
      <p:ext uri="{BB962C8B-B14F-4D97-AF65-F5344CB8AC3E}">
        <p14:creationId xmlns:p14="http://schemas.microsoft.com/office/powerpoint/2010/main" val="116729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圓角 26">
            <a:extLst>
              <a:ext uri="{FF2B5EF4-FFF2-40B4-BE49-F238E27FC236}">
                <a16:creationId xmlns:a16="http://schemas.microsoft.com/office/drawing/2014/main" id="{61C3E0B5-2862-485F-9207-C05079EB5745}"/>
              </a:ext>
            </a:extLst>
          </p:cNvPr>
          <p:cNvSpPr/>
          <p:nvPr/>
        </p:nvSpPr>
        <p:spPr>
          <a:xfrm>
            <a:off x="4527185" y="2814703"/>
            <a:ext cx="2554025" cy="238201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8" name="矩形: 圓角 27">
            <a:extLst>
              <a:ext uri="{FF2B5EF4-FFF2-40B4-BE49-F238E27FC236}">
                <a16:creationId xmlns:a16="http://schemas.microsoft.com/office/drawing/2014/main" id="{B823B864-25E1-4AA8-B6A8-7EAA5E4AEB63}"/>
              </a:ext>
            </a:extLst>
          </p:cNvPr>
          <p:cNvSpPr/>
          <p:nvPr/>
        </p:nvSpPr>
        <p:spPr>
          <a:xfrm>
            <a:off x="112422" y="2742905"/>
            <a:ext cx="2554025" cy="238201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6" name="矩形: 圓角 25">
            <a:extLst>
              <a:ext uri="{FF2B5EF4-FFF2-40B4-BE49-F238E27FC236}">
                <a16:creationId xmlns:a16="http://schemas.microsoft.com/office/drawing/2014/main" id="{BDEB8879-8C88-430E-8D38-E6679226AE41}"/>
              </a:ext>
            </a:extLst>
          </p:cNvPr>
          <p:cNvSpPr/>
          <p:nvPr/>
        </p:nvSpPr>
        <p:spPr>
          <a:xfrm>
            <a:off x="4446086" y="1271262"/>
            <a:ext cx="2554025" cy="208499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5" name="矩形: 圓角 24">
            <a:extLst>
              <a:ext uri="{FF2B5EF4-FFF2-40B4-BE49-F238E27FC236}">
                <a16:creationId xmlns:a16="http://schemas.microsoft.com/office/drawing/2014/main" id="{FB206419-D309-4AA7-B8F5-D83A305B029C}"/>
              </a:ext>
            </a:extLst>
          </p:cNvPr>
          <p:cNvSpPr/>
          <p:nvPr/>
        </p:nvSpPr>
        <p:spPr>
          <a:xfrm>
            <a:off x="31323" y="1199464"/>
            <a:ext cx="2554025" cy="208499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5" name="Shape 317">
            <a:extLst>
              <a:ext uri="{FF2B5EF4-FFF2-40B4-BE49-F238E27FC236}">
                <a16:creationId xmlns:a16="http://schemas.microsoft.com/office/drawing/2014/main" id="{A4C7D6BF-DEB4-4138-BA8D-FFA49F171440}"/>
              </a:ext>
            </a:extLst>
          </p:cNvPr>
          <p:cNvSpPr/>
          <p:nvPr/>
        </p:nvSpPr>
        <p:spPr>
          <a:xfrm>
            <a:off x="499533" y="1509803"/>
            <a:ext cx="1550389" cy="1278726"/>
          </a:xfrm>
          <a:prstGeom prst="roundRect">
            <a:avLst>
              <a:gd name="adj" fmla="val 11472"/>
            </a:avLst>
          </a:prstGeom>
          <a:solidFill>
            <a:srgbClr val="E9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pic>
        <p:nvPicPr>
          <p:cNvPr id="35" name="圖形 34">
            <a:extLst>
              <a:ext uri="{FF2B5EF4-FFF2-40B4-BE49-F238E27FC236}">
                <a16:creationId xmlns:a16="http://schemas.microsoft.com/office/drawing/2014/main" id="{DC08ACE5-1456-4F6D-9B14-1429667C8BF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18573" y="1663127"/>
            <a:ext cx="1312308" cy="892755"/>
          </a:xfrm>
          <a:prstGeom prst="rect">
            <a:avLst/>
          </a:prstGeom>
        </p:spPr>
      </p:pic>
      <p:sp>
        <p:nvSpPr>
          <p:cNvPr id="3" name="標題 2">
            <a:extLst>
              <a:ext uri="{FF2B5EF4-FFF2-40B4-BE49-F238E27FC236}">
                <a16:creationId xmlns:a16="http://schemas.microsoft.com/office/drawing/2014/main" id="{44D9616F-D820-DF4D-ABCD-D2BE37A61059}"/>
              </a:ext>
            </a:extLst>
          </p:cNvPr>
          <p:cNvSpPr>
            <a:spLocks noGrp="1"/>
          </p:cNvSpPr>
          <p:nvPr>
            <p:ph type="title"/>
          </p:nvPr>
        </p:nvSpPr>
        <p:spPr>
          <a:xfrm>
            <a:off x="-256566" y="92839"/>
            <a:ext cx="9143999" cy="816119"/>
          </a:xfrm>
        </p:spPr>
        <p:txBody>
          <a:bodyPr>
            <a:noAutofit/>
          </a:bodyPr>
          <a:lstStyle/>
          <a:p>
            <a:pPr>
              <a:lnSpc>
                <a:spcPts val="3300"/>
              </a:lnSpc>
            </a:pPr>
            <a:r>
              <a:rPr lang="ja-JP" altLang="en-US" sz="2800" b="0" dirty="0" smtClean="0">
                <a:latin typeface="ＭＳ Ｐゴシック" panose="020B0600070205080204" pitchFamily="50" charset="-128"/>
                <a:ea typeface="ＭＳ Ｐゴシック" panose="020B0600070205080204" pitchFamily="50" charset="-128"/>
                <a:cs typeface="+mn-ea"/>
                <a:sym typeface="+mn-lt"/>
              </a:rPr>
              <a:t>新</a:t>
            </a:r>
            <a:r>
              <a:rPr lang="ja-JP" altLang="en-US" sz="2800" b="0" dirty="0">
                <a:latin typeface="ＭＳ Ｐゴシック" panose="020B0600070205080204" pitchFamily="50" charset="-128"/>
                <a:ea typeface="ＭＳ Ｐゴシック" panose="020B0600070205080204" pitchFamily="50" charset="-128"/>
                <a:cs typeface="+mn-ea"/>
                <a:sym typeface="+mn-lt"/>
              </a:rPr>
              <a:t>しい監視アプリ</a:t>
            </a:r>
            <a:r>
              <a:rPr lang="en-US" altLang="ja-JP" sz="2800" b="0" dirty="0" err="1">
                <a:latin typeface="ＭＳ Ｐゴシック" panose="020B0600070205080204" pitchFamily="50" charset="-128"/>
                <a:ea typeface="ＭＳ Ｐゴシック" panose="020B0600070205080204" pitchFamily="50" charset="-128"/>
                <a:cs typeface="+mn-ea"/>
                <a:sym typeface="+mn-lt"/>
              </a:rPr>
              <a:t>QVRElite</a:t>
            </a:r>
            <a:endParaRPr lang="en-US" altLang="ja-JP" sz="2800" b="0" dirty="0">
              <a:latin typeface="ＭＳ Ｐゴシック" panose="020B0600070205080204" pitchFamily="50" charset="-128"/>
              <a:ea typeface="ＭＳ Ｐゴシック" panose="020B0600070205080204" pitchFamily="50" charset="-128"/>
              <a:cs typeface="+mn-ea"/>
              <a:sym typeface="+mn-lt"/>
            </a:endParaRPr>
          </a:p>
        </p:txBody>
      </p:sp>
      <p:sp>
        <p:nvSpPr>
          <p:cNvPr id="17" name="Shape 317">
            <a:extLst>
              <a:ext uri="{FF2B5EF4-FFF2-40B4-BE49-F238E27FC236}">
                <a16:creationId xmlns:a16="http://schemas.microsoft.com/office/drawing/2014/main" id="{11A82D72-673A-488B-81F7-F86B91A6D525}"/>
              </a:ext>
            </a:extLst>
          </p:cNvPr>
          <p:cNvSpPr/>
          <p:nvPr/>
        </p:nvSpPr>
        <p:spPr>
          <a:xfrm>
            <a:off x="4754884" y="1509803"/>
            <a:ext cx="1550389" cy="1278726"/>
          </a:xfrm>
          <a:prstGeom prst="roundRect">
            <a:avLst>
              <a:gd name="adj" fmla="val 11472"/>
            </a:avLst>
          </a:prstGeom>
          <a:solidFill>
            <a:srgbClr val="E9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19" name="Shape 317">
            <a:extLst>
              <a:ext uri="{FF2B5EF4-FFF2-40B4-BE49-F238E27FC236}">
                <a16:creationId xmlns:a16="http://schemas.microsoft.com/office/drawing/2014/main" id="{4D729828-AF9E-4461-B812-0CEA85E98FFD}"/>
              </a:ext>
            </a:extLst>
          </p:cNvPr>
          <p:cNvSpPr/>
          <p:nvPr/>
        </p:nvSpPr>
        <p:spPr>
          <a:xfrm>
            <a:off x="4754884" y="3168368"/>
            <a:ext cx="1550389" cy="1278726"/>
          </a:xfrm>
          <a:prstGeom prst="roundRect">
            <a:avLst>
              <a:gd name="adj" fmla="val 11472"/>
            </a:avLst>
          </a:prstGeom>
          <a:solidFill>
            <a:srgbClr val="E9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21" name="TextBox 5">
            <a:extLst>
              <a:ext uri="{FF2B5EF4-FFF2-40B4-BE49-F238E27FC236}">
                <a16:creationId xmlns:a16="http://schemas.microsoft.com/office/drawing/2014/main" id="{A30FC826-FFCA-4A7E-892F-E09F746DBF5F}"/>
              </a:ext>
            </a:extLst>
          </p:cNvPr>
          <p:cNvSpPr txBox="1"/>
          <p:nvPr/>
        </p:nvSpPr>
        <p:spPr>
          <a:xfrm>
            <a:off x="2207677" y="1270880"/>
            <a:ext cx="2319063" cy="276999"/>
          </a:xfrm>
          <a:prstGeom prst="rect">
            <a:avLst/>
          </a:prstGeom>
          <a:noFill/>
        </p:spPr>
        <p:txBody>
          <a:bodyPr wrap="square" lIns="91440" tIns="45720" rIns="91440" bIns="45720" rtlCol="0" anchor="t">
            <a:spAutoFit/>
          </a:bodyPr>
          <a:lstStyle/>
          <a:p>
            <a:r>
              <a:rPr lang="ja-JP" altLang="en-US" sz="1200" b="1" dirty="0">
                <a:solidFill>
                  <a:schemeClr val="tx1"/>
                </a:solidFill>
                <a:latin typeface="ＭＳ Ｐゴシック" panose="020B0600070205080204" pitchFamily="50" charset="-128"/>
                <a:ea typeface="ＭＳ Ｐゴシック" panose="020B0600070205080204" pitchFamily="50" charset="-128"/>
                <a:cs typeface="+mn-ea"/>
                <a:sym typeface="+mn-lt"/>
              </a:rPr>
              <a:t>チャネルライセンスタイプ無制限</a:t>
            </a:r>
          </a:p>
        </p:txBody>
      </p:sp>
      <p:sp>
        <p:nvSpPr>
          <p:cNvPr id="23" name="文字方塊 22">
            <a:extLst>
              <a:ext uri="{FF2B5EF4-FFF2-40B4-BE49-F238E27FC236}">
                <a16:creationId xmlns:a16="http://schemas.microsoft.com/office/drawing/2014/main" id="{B663172A-53EA-4B7D-97AF-BD8E8120579A}"/>
              </a:ext>
            </a:extLst>
          </p:cNvPr>
          <p:cNvSpPr txBox="1"/>
          <p:nvPr/>
        </p:nvSpPr>
        <p:spPr>
          <a:xfrm>
            <a:off x="2207678" y="1708097"/>
            <a:ext cx="231906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050" dirty="0">
                <a:solidFill>
                  <a:schemeClr val="tx1"/>
                </a:solidFill>
                <a:latin typeface="ＭＳ Ｐゴシック" panose="020B0600070205080204" pitchFamily="50" charset="-128"/>
                <a:ea typeface="ＭＳ Ｐゴシック" panose="020B0600070205080204" pitchFamily="50" charset="-128"/>
                <a:cs typeface="+mn-ea"/>
                <a:sym typeface="+mn-lt"/>
              </a:rPr>
              <a:t>QVR Elite</a:t>
            </a:r>
            <a:r>
              <a:rPr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はサブスクリプションベースで、月次、年次、および</a:t>
            </a:r>
            <a:r>
              <a:rPr lang="en-US" altLang="ja-JP" sz="1050" dirty="0">
                <a:solidFill>
                  <a:schemeClr val="tx1"/>
                </a:solidFill>
                <a:latin typeface="ＭＳ Ｐゴシック" panose="020B0600070205080204" pitchFamily="50" charset="-128"/>
                <a:ea typeface="ＭＳ Ｐゴシック" panose="020B0600070205080204" pitchFamily="50" charset="-128"/>
                <a:cs typeface="+mn-ea"/>
                <a:sym typeface="+mn-lt"/>
              </a:rPr>
              <a:t>3</a:t>
            </a:r>
            <a:r>
              <a:rPr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年間のサブスクリプションプランがあります。チャネルあた</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り</a:t>
            </a:r>
            <a:r>
              <a:rPr lang="en-US" altLang="ja-JP"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$1.99</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の</a:t>
            </a:r>
            <a:r>
              <a:rPr lang="ja-JP" altLang="en-US" sz="1050" dirty="0">
                <a:solidFill>
                  <a:schemeClr val="tx1"/>
                </a:solidFill>
                <a:latin typeface="ＭＳ Ｐゴシック" panose="020B0600070205080204" pitchFamily="50" charset="-128"/>
                <a:ea typeface="ＭＳ Ｐゴシック" panose="020B0600070205080204" pitchFamily="50" charset="-128"/>
                <a:cs typeface="+mn-ea"/>
                <a:sym typeface="+mn-lt"/>
              </a:rPr>
              <a:t>低コストの月額で、堅牢な監視システムを構築できます。ニーズに基づいてサブスクリプションを変更し、コスト効率を高めることができます。</a:t>
            </a:r>
          </a:p>
        </p:txBody>
      </p:sp>
      <p:sp>
        <p:nvSpPr>
          <p:cNvPr id="29" name="文字方塊 28">
            <a:extLst>
              <a:ext uri="{FF2B5EF4-FFF2-40B4-BE49-F238E27FC236}">
                <a16:creationId xmlns:a16="http://schemas.microsoft.com/office/drawing/2014/main" id="{5986E632-0F7C-41D2-8B11-FBE7C6D3D5E4}"/>
              </a:ext>
            </a:extLst>
          </p:cNvPr>
          <p:cNvSpPr txBox="1"/>
          <p:nvPr/>
        </p:nvSpPr>
        <p:spPr>
          <a:xfrm>
            <a:off x="2206863" y="3370235"/>
            <a:ext cx="21085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b="1" dirty="0">
                <a:latin typeface="ＭＳ Ｐゴシック" panose="020B0600070205080204" pitchFamily="50" charset="-128"/>
                <a:ea typeface="ＭＳ Ｐゴシック" panose="020B0600070205080204" pitchFamily="50" charset="-128"/>
                <a:cs typeface="+mn-ea"/>
                <a:sym typeface="+mn-lt"/>
              </a:rPr>
              <a:t>パフォーマンス評価</a:t>
            </a:r>
          </a:p>
        </p:txBody>
      </p:sp>
      <p:sp>
        <p:nvSpPr>
          <p:cNvPr id="30" name="文字方塊 29">
            <a:extLst>
              <a:ext uri="{FF2B5EF4-FFF2-40B4-BE49-F238E27FC236}">
                <a16:creationId xmlns:a16="http://schemas.microsoft.com/office/drawing/2014/main" id="{E31B0388-D9A3-4C81-8DCB-C75254D8D4E1}"/>
              </a:ext>
            </a:extLst>
          </p:cNvPr>
          <p:cNvSpPr txBox="1"/>
          <p:nvPr/>
        </p:nvSpPr>
        <p:spPr>
          <a:xfrm>
            <a:off x="2206863" y="3665452"/>
            <a:ext cx="222388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50" dirty="0">
                <a:latin typeface="ＭＳ Ｐゴシック" panose="020B0600070205080204" pitchFamily="50" charset="-128"/>
                <a:ea typeface="ＭＳ Ｐゴシック" panose="020B0600070205080204" pitchFamily="50" charset="-128"/>
                <a:cs typeface="+mn-ea"/>
                <a:sym typeface="+mn-lt"/>
              </a:rPr>
              <a:t>初期バージョンでは、最大録音チャンネルは</a:t>
            </a:r>
            <a:r>
              <a:rPr lang="en-US" altLang="ja-JP" sz="1050" dirty="0">
                <a:latin typeface="ＭＳ Ｐゴシック" panose="020B0600070205080204" pitchFamily="50" charset="-128"/>
                <a:ea typeface="ＭＳ Ｐゴシック" panose="020B0600070205080204" pitchFamily="50" charset="-128"/>
                <a:cs typeface="+mn-ea"/>
                <a:sym typeface="+mn-lt"/>
              </a:rPr>
              <a:t>128</a:t>
            </a:r>
            <a:r>
              <a:rPr lang="ja-JP" altLang="en-US" sz="1050" dirty="0">
                <a:latin typeface="ＭＳ Ｐゴシック" panose="020B0600070205080204" pitchFamily="50" charset="-128"/>
                <a:ea typeface="ＭＳ Ｐゴシック" panose="020B0600070205080204" pitchFamily="50" charset="-128"/>
                <a:cs typeface="+mn-ea"/>
                <a:sym typeface="+mn-lt"/>
              </a:rPr>
              <a:t>チャンネルでしたが、次のバージョンでは</a:t>
            </a:r>
            <a:r>
              <a:rPr lang="en-US" altLang="ja-JP" sz="1050" dirty="0">
                <a:latin typeface="ＭＳ Ｐゴシック" panose="020B0600070205080204" pitchFamily="50" charset="-128"/>
                <a:ea typeface="ＭＳ Ｐゴシック" panose="020B0600070205080204" pitchFamily="50" charset="-128"/>
                <a:cs typeface="+mn-ea"/>
                <a:sym typeface="+mn-lt"/>
              </a:rPr>
              <a:t>192</a:t>
            </a:r>
            <a:r>
              <a:rPr lang="ja-JP" altLang="en-US" sz="1050" dirty="0">
                <a:latin typeface="ＭＳ Ｐゴシック" panose="020B0600070205080204" pitchFamily="50" charset="-128"/>
                <a:ea typeface="ＭＳ Ｐゴシック" panose="020B0600070205080204" pitchFamily="50" charset="-128"/>
                <a:cs typeface="+mn-ea"/>
                <a:sym typeface="+mn-lt"/>
              </a:rPr>
              <a:t>チャンネルに増やします。</a:t>
            </a:r>
          </a:p>
        </p:txBody>
      </p:sp>
      <p:sp>
        <p:nvSpPr>
          <p:cNvPr id="31" name="文字方塊 30">
            <a:extLst>
              <a:ext uri="{FF2B5EF4-FFF2-40B4-BE49-F238E27FC236}">
                <a16:creationId xmlns:a16="http://schemas.microsoft.com/office/drawing/2014/main" id="{6BEA5D66-39BC-4352-A81B-ED0602EA82AF}"/>
              </a:ext>
            </a:extLst>
          </p:cNvPr>
          <p:cNvSpPr txBox="1"/>
          <p:nvPr/>
        </p:nvSpPr>
        <p:spPr>
          <a:xfrm>
            <a:off x="6477554" y="1297816"/>
            <a:ext cx="21085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200" b="1" dirty="0" err="1">
                <a:latin typeface="ＭＳ Ｐゴシック" panose="020B0600070205080204" pitchFamily="50" charset="-128"/>
                <a:ea typeface="ＭＳ Ｐゴシック" panose="020B0600070205080204" pitchFamily="50" charset="-128"/>
                <a:cs typeface="+mn-ea"/>
                <a:sym typeface="+mn-lt"/>
              </a:rPr>
              <a:t>QVRPro</a:t>
            </a:r>
            <a:r>
              <a:rPr lang="ja-JP" altLang="en-US" sz="1200" b="1" dirty="0">
                <a:latin typeface="ＭＳ Ｐゴシック" panose="020B0600070205080204" pitchFamily="50" charset="-128"/>
                <a:ea typeface="ＭＳ Ｐゴシック" panose="020B0600070205080204" pitchFamily="50" charset="-128"/>
                <a:cs typeface="+mn-ea"/>
                <a:sym typeface="+mn-lt"/>
              </a:rPr>
              <a:t>クライアント</a:t>
            </a:r>
          </a:p>
        </p:txBody>
      </p:sp>
      <p:sp>
        <p:nvSpPr>
          <p:cNvPr id="32" name="文字方塊 31">
            <a:extLst>
              <a:ext uri="{FF2B5EF4-FFF2-40B4-BE49-F238E27FC236}">
                <a16:creationId xmlns:a16="http://schemas.microsoft.com/office/drawing/2014/main" id="{A96D5C72-212C-42BC-BC6D-B22973ACE89E}"/>
              </a:ext>
            </a:extLst>
          </p:cNvPr>
          <p:cNvSpPr txBox="1"/>
          <p:nvPr/>
        </p:nvSpPr>
        <p:spPr>
          <a:xfrm>
            <a:off x="6498538" y="1626170"/>
            <a:ext cx="2260046" cy="1502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ts val="1500"/>
              </a:lnSpc>
              <a:spcBef>
                <a:spcPts val="500"/>
              </a:spcBef>
              <a:buFont typeface="Arial" panose="020B0604020202020204" pitchFamily="34" charset="0"/>
              <a:buChar char="•"/>
            </a:pPr>
            <a:r>
              <a:rPr lang="en-US" altLang="ja-JP" sz="1050" dirty="0" err="1">
                <a:latin typeface="ＭＳ Ｐゴシック" panose="020B0600070205080204" pitchFamily="50" charset="-128"/>
                <a:ea typeface="ＭＳ Ｐゴシック" panose="020B0600070205080204" pitchFamily="50" charset="-128"/>
                <a:cs typeface="+mn-ea"/>
                <a:sym typeface="+mn-lt"/>
              </a:rPr>
              <a:t>QVRPro</a:t>
            </a:r>
            <a:r>
              <a:rPr lang="ja-JP" altLang="en-US" sz="1050" dirty="0">
                <a:latin typeface="ＭＳ Ｐゴシック" panose="020B0600070205080204" pitchFamily="50" charset="-128"/>
                <a:ea typeface="ＭＳ Ｐゴシック" panose="020B0600070205080204" pitchFamily="50" charset="-128"/>
                <a:cs typeface="+mn-ea"/>
                <a:sym typeface="+mn-lt"/>
              </a:rPr>
              <a:t>のクライアントと同じ</a:t>
            </a:r>
            <a:r>
              <a:rPr lang="en-US" altLang="ja-JP" sz="1050" dirty="0" err="1">
                <a:latin typeface="ＭＳ Ｐゴシック" panose="020B0600070205080204" pitchFamily="50" charset="-128"/>
                <a:ea typeface="ＭＳ Ｐゴシック" panose="020B0600070205080204" pitchFamily="50" charset="-128"/>
                <a:cs typeface="+mn-ea"/>
                <a:sym typeface="+mn-lt"/>
              </a:rPr>
              <a:t>QVRProClient</a:t>
            </a:r>
            <a:r>
              <a:rPr lang="ja-JP" altLang="en-US" sz="1050" dirty="0">
                <a:latin typeface="ＭＳ Ｐゴシック" panose="020B0600070205080204" pitchFamily="50" charset="-128"/>
                <a:ea typeface="ＭＳ Ｐゴシック" panose="020B0600070205080204" pitchFamily="50" charset="-128"/>
                <a:cs typeface="+mn-ea"/>
                <a:sym typeface="+mn-lt"/>
              </a:rPr>
              <a:t>でサポートされています</a:t>
            </a:r>
          </a:p>
          <a:p>
            <a:pPr marL="171450" indent="-171450">
              <a:lnSpc>
                <a:spcPts val="1500"/>
              </a:lnSpc>
              <a:spcBef>
                <a:spcPts val="500"/>
              </a:spcBef>
              <a:buFont typeface="Arial" panose="020B0604020202020204" pitchFamily="34" charset="0"/>
              <a:buChar char="•"/>
            </a:pPr>
            <a:r>
              <a:rPr lang="ja-JP" altLang="en-US" sz="1050" dirty="0">
                <a:latin typeface="ＭＳ Ｐゴシック" panose="020B0600070205080204" pitchFamily="50" charset="-128"/>
                <a:ea typeface="ＭＳ Ｐゴシック" panose="020B0600070205080204" pitchFamily="50" charset="-128"/>
                <a:cs typeface="+mn-ea"/>
                <a:sym typeface="+mn-lt"/>
              </a:rPr>
              <a:t>同じ機能には、ダイナミックビューレイアウト、ライブと再生を同時に行う、</a:t>
            </a:r>
            <a:r>
              <a:rPr lang="en-US" altLang="ja-JP" sz="1050" dirty="0">
                <a:latin typeface="ＭＳ Ｐゴシック" panose="020B0600070205080204" pitchFamily="50" charset="-128"/>
                <a:ea typeface="ＭＳ Ｐゴシック" panose="020B0600070205080204" pitchFamily="50" charset="-128"/>
                <a:cs typeface="+mn-ea"/>
                <a:sym typeface="+mn-lt"/>
              </a:rPr>
              <a:t>e-map</a:t>
            </a:r>
            <a:r>
              <a:rPr lang="ja-JP" altLang="en-US" sz="1050" dirty="0">
                <a:latin typeface="ＭＳ Ｐゴシック" panose="020B0600070205080204" pitchFamily="50" charset="-128"/>
                <a:ea typeface="ＭＳ Ｐゴシック" panose="020B0600070205080204" pitchFamily="50" charset="-128"/>
                <a:cs typeface="+mn-ea"/>
                <a:sym typeface="+mn-lt"/>
              </a:rPr>
              <a:t>イベント表示が含まれます</a:t>
            </a:r>
          </a:p>
        </p:txBody>
      </p:sp>
      <p:sp>
        <p:nvSpPr>
          <p:cNvPr id="33" name="文字方塊 32">
            <a:extLst>
              <a:ext uri="{FF2B5EF4-FFF2-40B4-BE49-F238E27FC236}">
                <a16:creationId xmlns:a16="http://schemas.microsoft.com/office/drawing/2014/main" id="{900D4955-9342-48E9-9707-1417F5ADF7CB}"/>
              </a:ext>
            </a:extLst>
          </p:cNvPr>
          <p:cNvSpPr txBox="1"/>
          <p:nvPr/>
        </p:nvSpPr>
        <p:spPr>
          <a:xfrm>
            <a:off x="6477554" y="3211729"/>
            <a:ext cx="21085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b="1" dirty="0">
                <a:latin typeface="ＭＳ Ｐゴシック" panose="020B0600070205080204" pitchFamily="50" charset="-128"/>
                <a:ea typeface="ＭＳ Ｐゴシック" panose="020B0600070205080204" pitchFamily="50" charset="-128"/>
                <a:cs typeface="+mn-ea"/>
                <a:sym typeface="+mn-lt"/>
              </a:rPr>
              <a:t>標準の</a:t>
            </a:r>
            <a:r>
              <a:rPr lang="en-US" altLang="ja-JP" sz="1200" b="1" dirty="0">
                <a:latin typeface="ＭＳ Ｐゴシック" panose="020B0600070205080204" pitchFamily="50" charset="-128"/>
                <a:ea typeface="ＭＳ Ｐゴシック" panose="020B0600070205080204" pitchFamily="50" charset="-128"/>
                <a:cs typeface="+mn-ea"/>
                <a:sym typeface="+mn-lt"/>
              </a:rPr>
              <a:t>MP4</a:t>
            </a:r>
            <a:r>
              <a:rPr lang="ja-JP" altLang="en-US" sz="1200" b="1" dirty="0">
                <a:latin typeface="ＭＳ Ｐゴシック" panose="020B0600070205080204" pitchFamily="50" charset="-128"/>
                <a:ea typeface="ＭＳ Ｐゴシック" panose="020B0600070205080204" pitchFamily="50" charset="-128"/>
                <a:cs typeface="+mn-ea"/>
                <a:sym typeface="+mn-lt"/>
              </a:rPr>
              <a:t>ファイル</a:t>
            </a:r>
          </a:p>
        </p:txBody>
      </p:sp>
      <p:sp>
        <p:nvSpPr>
          <p:cNvPr id="34" name="文字方塊 33">
            <a:extLst>
              <a:ext uri="{FF2B5EF4-FFF2-40B4-BE49-F238E27FC236}">
                <a16:creationId xmlns:a16="http://schemas.microsoft.com/office/drawing/2014/main" id="{8CA74603-9ECC-4C6D-A3C1-50BF0043C249}"/>
              </a:ext>
            </a:extLst>
          </p:cNvPr>
          <p:cNvSpPr txBox="1"/>
          <p:nvPr/>
        </p:nvSpPr>
        <p:spPr>
          <a:xfrm>
            <a:off x="6522781" y="3503870"/>
            <a:ext cx="2234866" cy="1118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ts val="1500"/>
              </a:lnSpc>
              <a:spcBef>
                <a:spcPts val="500"/>
              </a:spcBef>
              <a:buFont typeface="Arial" panose="020B0604020202020204" pitchFamily="34" charset="0"/>
              <a:buChar char="•"/>
            </a:pPr>
            <a:r>
              <a:rPr lang="en-US" altLang="ja-JP" sz="1050" dirty="0" err="1">
                <a:latin typeface="ＭＳ Ｐゴシック" panose="020B0600070205080204" pitchFamily="50" charset="-128"/>
                <a:ea typeface="ＭＳ Ｐゴシック" panose="020B0600070205080204" pitchFamily="50" charset="-128"/>
                <a:cs typeface="+mn-ea"/>
                <a:sym typeface="+mn-lt"/>
              </a:rPr>
              <a:t>QuTS</a:t>
            </a:r>
            <a:r>
              <a:rPr lang="ja-JP" altLang="en-US" sz="1050" dirty="0">
                <a:latin typeface="ＭＳ Ｐゴシック" panose="020B0600070205080204" pitchFamily="50" charset="-128"/>
                <a:ea typeface="ＭＳ Ｐゴシック" panose="020B0600070205080204" pitchFamily="50" charset="-128"/>
                <a:cs typeface="+mn-ea"/>
                <a:sym typeface="+mn-lt"/>
              </a:rPr>
              <a:t>ヒーローと</a:t>
            </a:r>
            <a:r>
              <a:rPr lang="en-US" altLang="ja-JP" sz="1050" dirty="0">
                <a:latin typeface="ＭＳ Ｐゴシック" panose="020B0600070205080204" pitchFamily="50" charset="-128"/>
                <a:ea typeface="ＭＳ Ｐゴシック" panose="020B0600070205080204" pitchFamily="50" charset="-128"/>
                <a:cs typeface="+mn-ea"/>
                <a:sym typeface="+mn-lt"/>
              </a:rPr>
              <a:t>QTS</a:t>
            </a:r>
            <a:r>
              <a:rPr lang="ja-JP" altLang="en-US" sz="1050" dirty="0">
                <a:latin typeface="ＭＳ Ｐゴシック" panose="020B0600070205080204" pitchFamily="50" charset="-128"/>
                <a:ea typeface="ＭＳ Ｐゴシック" panose="020B0600070205080204" pitchFamily="50" charset="-128"/>
                <a:cs typeface="+mn-ea"/>
                <a:sym typeface="+mn-lt"/>
              </a:rPr>
              <a:t>の両方でサポートされています</a:t>
            </a:r>
          </a:p>
          <a:p>
            <a:pPr marL="171450" indent="-171450">
              <a:lnSpc>
                <a:spcPts val="1500"/>
              </a:lnSpc>
              <a:spcBef>
                <a:spcPts val="500"/>
              </a:spcBef>
              <a:buFont typeface="Arial" panose="020B0604020202020204" pitchFamily="34" charset="0"/>
              <a:buChar char="•"/>
            </a:pPr>
            <a:r>
              <a:rPr lang="ja-JP" altLang="en-US" sz="1050" dirty="0">
                <a:latin typeface="ＭＳ Ｐゴシック" panose="020B0600070205080204" pitchFamily="50" charset="-128"/>
                <a:ea typeface="ＭＳ Ｐゴシック" panose="020B0600070205080204" pitchFamily="50" charset="-128"/>
                <a:cs typeface="+mn-ea"/>
                <a:sym typeface="+mn-lt"/>
              </a:rPr>
              <a:t>標準の</a:t>
            </a:r>
            <a:r>
              <a:rPr lang="en-US" altLang="ja-JP" sz="1050" dirty="0">
                <a:latin typeface="ＭＳ Ｐゴシック" panose="020B0600070205080204" pitchFamily="50" charset="-128"/>
                <a:ea typeface="ＭＳ Ｐゴシック" panose="020B0600070205080204" pitchFamily="50" charset="-128"/>
                <a:cs typeface="+mn-ea"/>
                <a:sym typeface="+mn-lt"/>
              </a:rPr>
              <a:t>MP4</a:t>
            </a:r>
            <a:r>
              <a:rPr lang="ja-JP" altLang="en-US" sz="1050" dirty="0">
                <a:latin typeface="ＭＳ Ｐゴシック" panose="020B0600070205080204" pitchFamily="50" charset="-128"/>
                <a:ea typeface="ＭＳ Ｐゴシック" panose="020B0600070205080204" pitchFamily="50" charset="-128"/>
                <a:cs typeface="+mn-ea"/>
                <a:sym typeface="+mn-lt"/>
              </a:rPr>
              <a:t>形式を記録し、すべてのデバイスでスムーズに再生できるようにします</a:t>
            </a:r>
          </a:p>
        </p:txBody>
      </p:sp>
      <p:pic>
        <p:nvPicPr>
          <p:cNvPr id="37" name="圖形 36">
            <a:extLst>
              <a:ext uri="{FF2B5EF4-FFF2-40B4-BE49-F238E27FC236}">
                <a16:creationId xmlns:a16="http://schemas.microsoft.com/office/drawing/2014/main" id="{1FE0D44A-3F49-4C11-A1D6-E4C21EF6627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036189" y="3247367"/>
            <a:ext cx="1111559" cy="997900"/>
          </a:xfrm>
          <a:prstGeom prst="rect">
            <a:avLst/>
          </a:prstGeom>
        </p:spPr>
      </p:pic>
      <p:pic>
        <p:nvPicPr>
          <p:cNvPr id="38" name="圖形 37">
            <a:extLst>
              <a:ext uri="{FF2B5EF4-FFF2-40B4-BE49-F238E27FC236}">
                <a16:creationId xmlns:a16="http://schemas.microsoft.com/office/drawing/2014/main" id="{8160CC4C-2FFF-47BA-A28D-8883FAA7C4E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842170" y="1696826"/>
            <a:ext cx="1402054" cy="875193"/>
          </a:xfrm>
          <a:prstGeom prst="rect">
            <a:avLst/>
          </a:prstGeom>
        </p:spPr>
      </p:pic>
      <p:pic>
        <p:nvPicPr>
          <p:cNvPr id="4" name="Picture 6" descr="A close up of a logo&#10;&#10;Description automatically generated">
            <a:extLst>
              <a:ext uri="{FF2B5EF4-FFF2-40B4-BE49-F238E27FC236}">
                <a16:creationId xmlns:a16="http://schemas.microsoft.com/office/drawing/2014/main" id="{9ADBE9D5-93B9-41C5-AF69-448CA836035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59658" y="400066"/>
            <a:ext cx="813409" cy="789698"/>
          </a:xfrm>
          <a:prstGeom prst="rect">
            <a:avLst/>
          </a:prstGeom>
        </p:spPr>
      </p:pic>
      <p:sp>
        <p:nvSpPr>
          <p:cNvPr id="16" name="Shape 317">
            <a:extLst>
              <a:ext uri="{FF2B5EF4-FFF2-40B4-BE49-F238E27FC236}">
                <a16:creationId xmlns:a16="http://schemas.microsoft.com/office/drawing/2014/main" id="{C036EA3D-7C7F-4DFE-859F-C495D8CC4741}"/>
              </a:ext>
            </a:extLst>
          </p:cNvPr>
          <p:cNvSpPr/>
          <p:nvPr/>
        </p:nvSpPr>
        <p:spPr>
          <a:xfrm>
            <a:off x="499533" y="3168368"/>
            <a:ext cx="1550389" cy="1278726"/>
          </a:xfrm>
          <a:prstGeom prst="roundRect">
            <a:avLst>
              <a:gd name="adj" fmla="val 11472"/>
            </a:avLst>
          </a:prstGeom>
          <a:solidFill>
            <a:srgbClr val="E9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pic>
        <p:nvPicPr>
          <p:cNvPr id="5" name="圖形 4">
            <a:extLst>
              <a:ext uri="{FF2B5EF4-FFF2-40B4-BE49-F238E27FC236}">
                <a16:creationId xmlns:a16="http://schemas.microsoft.com/office/drawing/2014/main" id="{63A13717-C685-4D4B-8E12-4C72CE72399F}"/>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54504" y="3431652"/>
            <a:ext cx="1307665" cy="776734"/>
          </a:xfrm>
          <a:prstGeom prst="rect">
            <a:avLst/>
          </a:prstGeom>
        </p:spPr>
      </p:pic>
    </p:spTree>
    <p:extLst>
      <p:ext uri="{BB962C8B-B14F-4D97-AF65-F5344CB8AC3E}">
        <p14:creationId xmlns:p14="http://schemas.microsoft.com/office/powerpoint/2010/main" val="3699798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一張含有 標誌, 時鐘, 儀錶, 街道 的圖片&#10;&#10;自動產生的描述">
            <a:extLst>
              <a:ext uri="{FF2B5EF4-FFF2-40B4-BE49-F238E27FC236}">
                <a16:creationId xmlns:a16="http://schemas.microsoft.com/office/drawing/2014/main" id="{F1F79EA1-1209-324B-BD43-34B2012FB4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3335" y="2611519"/>
            <a:ext cx="900000" cy="900000"/>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304800" dist="127000" dir="2700000" algn="tl" rotWithShape="0">
              <a:prstClr val="black">
                <a:alpha val="21000"/>
              </a:prstClr>
            </a:outerShdw>
          </a:effectLst>
        </p:spPr>
      </p:pic>
      <p:sp>
        <p:nvSpPr>
          <p:cNvPr id="2" name="標題 1">
            <a:extLst>
              <a:ext uri="{FF2B5EF4-FFF2-40B4-BE49-F238E27FC236}">
                <a16:creationId xmlns:a16="http://schemas.microsoft.com/office/drawing/2014/main" id="{38B430EE-0A1F-9745-A555-53DEE177E496}"/>
              </a:ext>
            </a:extLst>
          </p:cNvPr>
          <p:cNvSpPr>
            <a:spLocks noGrp="1"/>
          </p:cNvSpPr>
          <p:nvPr>
            <p:ph type="title"/>
          </p:nvPr>
        </p:nvSpPr>
        <p:spPr>
          <a:xfrm>
            <a:off x="1162050" y="76779"/>
            <a:ext cx="6819900" cy="1033922"/>
          </a:xfrm>
        </p:spPr>
        <p:txBody>
          <a:bodyPr>
            <a:noAutofit/>
          </a:bodyPr>
          <a:lstStyle/>
          <a:p>
            <a:pPr>
              <a:lnSpc>
                <a:spcPts val="3600"/>
              </a:lnSpc>
            </a:pPr>
            <a:r>
              <a:rPr lang="ja-JP" altLang="en-US" sz="3200" dirty="0">
                <a:latin typeface="ＭＳ Ｐゴシック" panose="020B0600070205080204" pitchFamily="50" charset="-128"/>
                <a:ea typeface="ＭＳ Ｐゴシック" panose="020B0600070205080204" pitchFamily="50" charset="-128"/>
                <a:cs typeface="+mn-ea"/>
                <a:sym typeface="+mn-lt"/>
              </a:rPr>
              <a:t>高性能マルチメディ</a:t>
            </a:r>
            <a:r>
              <a:rPr lang="ja-JP" altLang="en-US" sz="3200" dirty="0" smtClean="0">
                <a:latin typeface="ＭＳ Ｐゴシック" panose="020B0600070205080204" pitchFamily="50" charset="-128"/>
                <a:ea typeface="ＭＳ Ｐゴシック" panose="020B0600070205080204" pitchFamily="50" charset="-128"/>
                <a:cs typeface="+mn-ea"/>
                <a:sym typeface="+mn-lt"/>
              </a:rPr>
              <a:t>ア</a:t>
            </a:r>
            <a:r>
              <a:rPr lang="en-US" altLang="ja-JP" sz="3200" dirty="0" smtClean="0">
                <a:latin typeface="ＭＳ Ｐゴシック" panose="020B0600070205080204" pitchFamily="50" charset="-128"/>
                <a:ea typeface="ＭＳ Ｐゴシック" panose="020B0600070205080204" pitchFamily="50" charset="-128"/>
                <a:cs typeface="+mn-ea"/>
                <a:sym typeface="+mn-lt"/>
              </a:rPr>
              <a:t/>
            </a:r>
            <a:br>
              <a:rPr lang="en-US" altLang="ja-JP" sz="3200" dirty="0" smtClean="0">
                <a:latin typeface="ＭＳ Ｐゴシック" panose="020B0600070205080204" pitchFamily="50" charset="-128"/>
                <a:ea typeface="ＭＳ Ｐゴシック" panose="020B0600070205080204" pitchFamily="50" charset="-128"/>
                <a:cs typeface="+mn-ea"/>
                <a:sym typeface="+mn-lt"/>
              </a:rPr>
            </a:br>
            <a:r>
              <a:rPr lang="ja-JP" altLang="en-US" sz="3200" dirty="0" smtClean="0">
                <a:latin typeface="ＭＳ Ｐゴシック" panose="020B0600070205080204" pitchFamily="50" charset="-128"/>
                <a:ea typeface="ＭＳ Ｐゴシック" panose="020B0600070205080204" pitchFamily="50" charset="-128"/>
                <a:cs typeface="+mn-ea"/>
                <a:sym typeface="+mn-lt"/>
              </a:rPr>
              <a:t>ス</a:t>
            </a:r>
            <a:r>
              <a:rPr lang="ja-JP" altLang="en-US" sz="3200" dirty="0">
                <a:latin typeface="ＭＳ Ｐゴシック" panose="020B0600070205080204" pitchFamily="50" charset="-128"/>
                <a:ea typeface="ＭＳ Ｐゴシック" panose="020B0600070205080204" pitchFamily="50" charset="-128"/>
                <a:cs typeface="+mn-ea"/>
                <a:sym typeface="+mn-lt"/>
              </a:rPr>
              <a:t>トリーミングプラットフォーム</a:t>
            </a:r>
          </a:p>
        </p:txBody>
      </p:sp>
      <p:pic>
        <p:nvPicPr>
          <p:cNvPr id="5" name="圖片 4" descr="Cinema28_512.png">
            <a:extLst>
              <a:ext uri="{FF2B5EF4-FFF2-40B4-BE49-F238E27FC236}">
                <a16:creationId xmlns:a16="http://schemas.microsoft.com/office/drawing/2014/main" id="{EDCBDE68-4770-1E4F-A12B-DD205021F0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059" y="3832701"/>
            <a:ext cx="900000" cy="900000"/>
          </a:xfrm>
          <a:prstGeom prst="rect">
            <a:avLst/>
          </a:prstGeom>
          <a:effectLst>
            <a:outerShdw blurRad="304800" dist="127000" dir="2700000" algn="tl" rotWithShape="0">
              <a:prstClr val="black">
                <a:alpha val="21000"/>
              </a:prstClr>
            </a:outerShdw>
          </a:effectLst>
        </p:spPr>
      </p:pic>
      <p:sp>
        <p:nvSpPr>
          <p:cNvPr id="6" name="TextBox 16">
            <a:extLst>
              <a:ext uri="{FF2B5EF4-FFF2-40B4-BE49-F238E27FC236}">
                <a16:creationId xmlns:a16="http://schemas.microsoft.com/office/drawing/2014/main" id="{BE61B41B-C17F-3A4E-BF4B-C8DDF5AFB85F}"/>
              </a:ext>
            </a:extLst>
          </p:cNvPr>
          <p:cNvSpPr txBox="1"/>
          <p:nvPr/>
        </p:nvSpPr>
        <p:spPr>
          <a:xfrm>
            <a:off x="5769531" y="1632449"/>
            <a:ext cx="3167304" cy="338554"/>
          </a:xfrm>
          <a:prstGeom prst="rect">
            <a:avLst/>
          </a:prstGeom>
          <a:noFill/>
        </p:spPr>
        <p:txBody>
          <a:bodyPr wrap="square" rtlCol="0" anchor="t">
            <a:spAutoFit/>
          </a:bodyPr>
          <a:lstStyle/>
          <a:p>
            <a:r>
              <a:rPr lang="en-US" altLang="zh-TW" sz="1600" b="1" dirty="0" err="1">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Plex</a:t>
            </a:r>
            <a:r>
              <a:rPr lang="en-US" altLang="zh-TW"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 Server </a:t>
            </a:r>
            <a:r>
              <a:rPr lang="ja-JP" altLang="en-US" sz="1600"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メディ</a:t>
            </a:r>
            <a:r>
              <a:rPr lang="ja-JP" altLang="en-US" sz="16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アストリーミング</a:t>
            </a:r>
            <a:endParaRPr lang="en-US" altLang="en-US"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7" name="TextBox 21">
            <a:extLst>
              <a:ext uri="{FF2B5EF4-FFF2-40B4-BE49-F238E27FC236}">
                <a16:creationId xmlns:a16="http://schemas.microsoft.com/office/drawing/2014/main" id="{4F99A8CB-6BC8-814F-B1E0-2375EC32FA8D}"/>
              </a:ext>
            </a:extLst>
          </p:cNvPr>
          <p:cNvSpPr txBox="1"/>
          <p:nvPr/>
        </p:nvSpPr>
        <p:spPr>
          <a:xfrm>
            <a:off x="1611183" y="3976195"/>
            <a:ext cx="2803089" cy="584775"/>
          </a:xfrm>
          <a:prstGeom prst="rect">
            <a:avLst/>
          </a:prstGeom>
          <a:noFill/>
        </p:spPr>
        <p:txBody>
          <a:bodyPr wrap="square" rtlCol="0" anchor="t">
            <a:spAutoFit/>
          </a:bodyPr>
          <a:lstStyle/>
          <a:p>
            <a:r>
              <a:rPr lang="en-US" altLang="zh-CN" sz="1600" b="1" dirty="0">
                <a:latin typeface="ＭＳ Ｐゴシック" panose="020B0600070205080204" pitchFamily="50" charset="-128"/>
                <a:ea typeface="ＭＳ Ｐゴシック" panose="020B0600070205080204" pitchFamily="50" charset="-128"/>
                <a:cs typeface="+mn-ea"/>
                <a:sym typeface="+mn-lt"/>
              </a:rPr>
              <a:t>Use </a:t>
            </a:r>
            <a:r>
              <a:rPr lang="en-US" altLang="zh-CN" sz="1600" b="1" dirty="0" smtClean="0">
                <a:latin typeface="ＭＳ Ｐゴシック" panose="020B0600070205080204" pitchFamily="50" charset="-128"/>
                <a:ea typeface="ＭＳ Ｐゴシック" panose="020B0600070205080204" pitchFamily="50" charset="-128"/>
                <a:cs typeface="+mn-ea"/>
                <a:sym typeface="+mn-lt"/>
              </a:rPr>
              <a:t>Cinema28 </a:t>
            </a:r>
            <a:endParaRPr lang="en-US" altLang="zh-CN" sz="1600" b="1" dirty="0">
              <a:latin typeface="ＭＳ Ｐゴシック" panose="020B0600070205080204" pitchFamily="50" charset="-128"/>
              <a:ea typeface="ＭＳ Ｐゴシック" panose="020B0600070205080204" pitchFamily="50" charset="-128"/>
              <a:cs typeface="+mn-ea"/>
              <a:sym typeface="+mn-lt"/>
            </a:endParaRPr>
          </a:p>
          <a:p>
            <a:r>
              <a:rPr lang="ja-JP" altLang="en-US" sz="1600" b="1" dirty="0">
                <a:latin typeface="ＭＳ Ｐゴシック" panose="020B0600070205080204" pitchFamily="50" charset="-128"/>
                <a:ea typeface="ＭＳ Ｐゴシック" panose="020B0600070205080204" pitchFamily="50" charset="-128"/>
                <a:cs typeface="+mn-ea"/>
                <a:sym typeface="+mn-lt"/>
              </a:rPr>
              <a:t>マルチルームストリーミング</a:t>
            </a:r>
            <a:endParaRPr lang="en-US" altLang="en-US"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endParaRPr>
          </a:p>
        </p:txBody>
      </p:sp>
      <p:sp>
        <p:nvSpPr>
          <p:cNvPr id="9" name="TextBox 11">
            <a:extLst>
              <a:ext uri="{FF2B5EF4-FFF2-40B4-BE49-F238E27FC236}">
                <a16:creationId xmlns:a16="http://schemas.microsoft.com/office/drawing/2014/main" id="{AFB9DF32-8548-4D48-A48B-45277B532DC1}"/>
              </a:ext>
            </a:extLst>
          </p:cNvPr>
          <p:cNvSpPr txBox="1"/>
          <p:nvPr/>
        </p:nvSpPr>
        <p:spPr>
          <a:xfrm>
            <a:off x="1611183" y="1566743"/>
            <a:ext cx="3072396" cy="523220"/>
          </a:xfrm>
          <a:prstGeom prst="rect">
            <a:avLst/>
          </a:prstGeom>
          <a:noFill/>
        </p:spPr>
        <p:txBody>
          <a:bodyPr wrap="square" rtlCol="0" anchor="t">
            <a:spAutoFit/>
          </a:bodyPr>
          <a:lstStyle/>
          <a:p>
            <a:r>
              <a:rPr lang="en-US" altLang="zh-TW"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QuMagie </a:t>
            </a:r>
            <a:endParaRPr lang="en-US" altLang="zh-TW"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endParaRPr>
          </a:p>
          <a:p>
            <a:r>
              <a:rPr lang="en-US" altLang="ja-JP"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AI</a:t>
            </a:r>
            <a:r>
              <a:rPr lang="ja-JP" altLang="en-US"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スマートフォトアルバムと自動分類</a:t>
            </a:r>
            <a:endParaRPr lang="en-US" altLang="zh-TW"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endParaRPr>
          </a:p>
        </p:txBody>
      </p:sp>
      <p:pic>
        <p:nvPicPr>
          <p:cNvPr id="12" name="Shape 328">
            <a:extLst>
              <a:ext uri="{FF2B5EF4-FFF2-40B4-BE49-F238E27FC236}">
                <a16:creationId xmlns:a16="http://schemas.microsoft.com/office/drawing/2014/main" id="{0ABDEA6E-FFA2-1042-B82C-ABB12D1FD8BE}"/>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78487" y="1370409"/>
            <a:ext cx="900000" cy="900000"/>
          </a:xfrm>
          <a:prstGeom prst="rect">
            <a:avLst/>
          </a:prstGeom>
          <a:noFill/>
          <a:ln>
            <a:noFill/>
          </a:ln>
          <a:effectLst>
            <a:outerShdw blurRad="304800" dist="114300" dir="4320000" algn="tl" rotWithShape="0">
              <a:prstClr val="black">
                <a:alpha val="30000"/>
              </a:prstClr>
            </a:outerShdw>
          </a:effectLst>
        </p:spPr>
      </p:pic>
      <p:sp>
        <p:nvSpPr>
          <p:cNvPr id="14" name="TextBox 11">
            <a:extLst>
              <a:ext uri="{FF2B5EF4-FFF2-40B4-BE49-F238E27FC236}">
                <a16:creationId xmlns:a16="http://schemas.microsoft.com/office/drawing/2014/main" id="{E0A7F077-8E23-CD48-B53E-F1554CBE639C}"/>
              </a:ext>
            </a:extLst>
          </p:cNvPr>
          <p:cNvSpPr txBox="1"/>
          <p:nvPr/>
        </p:nvSpPr>
        <p:spPr>
          <a:xfrm>
            <a:off x="1602426" y="2770253"/>
            <a:ext cx="2311851" cy="938719"/>
          </a:xfrm>
          <a:prstGeom prst="rect">
            <a:avLst/>
          </a:prstGeom>
          <a:noFill/>
        </p:spPr>
        <p:txBody>
          <a:bodyPr wrap="none" rtlCol="0" anchor="t">
            <a:spAutoFit/>
          </a:bodyPr>
          <a:lstStyle/>
          <a:p>
            <a:pPr>
              <a:lnSpc>
                <a:spcPts val="2200"/>
              </a:lnSpc>
            </a:pPr>
            <a:r>
              <a:rPr lang="en-US" altLang="zh-TW"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CAYIN </a:t>
            </a:r>
            <a:r>
              <a:rPr lang="en-US" altLang="zh-TW" sz="1600" b="1" dirty="0" err="1">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MediaSign</a:t>
            </a:r>
            <a:r>
              <a:rPr lang="en-US" altLang="zh-TW"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 Player</a:t>
            </a:r>
          </a:p>
          <a:p>
            <a:pPr>
              <a:lnSpc>
                <a:spcPts val="2200"/>
              </a:lnSpc>
            </a:pPr>
            <a:r>
              <a:rPr lang="en-US" altLang="zh-TW"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HEVC (H.265</a:t>
            </a:r>
            <a:r>
              <a:rPr lang="en-US" altLang="zh-TW" sz="1600"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a:t>
            </a:r>
            <a:r>
              <a:rPr lang="ja-JP" altLang="en-US"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ビデ</a:t>
            </a:r>
            <a:r>
              <a:rPr lang="ja-JP" altLang="en-US" sz="1600"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オ</a:t>
            </a:r>
            <a:endParaRPr lang="en-US" altLang="ja-JP" sz="1600"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endParaRPr>
          </a:p>
          <a:p>
            <a:pPr>
              <a:lnSpc>
                <a:spcPts val="2200"/>
              </a:lnSpc>
            </a:pPr>
            <a:r>
              <a:rPr lang="ja-JP" altLang="en-US" sz="1600"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ト</a:t>
            </a:r>
            <a:r>
              <a:rPr lang="ja-JP" altLang="en-US"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rPr>
              <a:t>ランスコーディング</a:t>
            </a:r>
            <a:endParaRPr lang="en-US" altLang="zh-TW"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mn-ea"/>
              <a:sym typeface="+mn-lt"/>
            </a:endParaRPr>
          </a:p>
        </p:txBody>
      </p:sp>
      <p:pic>
        <p:nvPicPr>
          <p:cNvPr id="21" name="圖形 20">
            <a:extLst>
              <a:ext uri="{FF2B5EF4-FFF2-40B4-BE49-F238E27FC236}">
                <a16:creationId xmlns:a16="http://schemas.microsoft.com/office/drawing/2014/main" id="{1760FD05-5EAD-4B68-8A4D-88D7C321620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978436" y="2441255"/>
            <a:ext cx="2937898" cy="2431068"/>
          </a:xfrm>
          <a:prstGeom prst="rect">
            <a:avLst/>
          </a:prstGeom>
          <a:effectLst>
            <a:outerShdw blurRad="304800" dist="114300" dir="4320000" algn="tl" rotWithShape="0">
              <a:prstClr val="black">
                <a:alpha val="19000"/>
              </a:prstClr>
            </a:outerShdw>
          </a:effectLst>
        </p:spPr>
      </p:pic>
      <p:pic>
        <p:nvPicPr>
          <p:cNvPr id="17" name="圖片 14" descr="一張含有 向量圖形 的圖片&#10;&#10;描述是以高可信度產生">
            <a:extLst>
              <a:ext uri="{FF2B5EF4-FFF2-40B4-BE49-F238E27FC236}">
                <a16:creationId xmlns:a16="http://schemas.microsoft.com/office/drawing/2014/main" id="{693D361E-FD8B-8040-B727-28B8BD13646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380" y="1379723"/>
            <a:ext cx="948759" cy="948759"/>
          </a:xfrm>
          <a:prstGeom prst="rect">
            <a:avLst/>
          </a:prstGeom>
          <a:effectLst>
            <a:outerShdw blurRad="304800" dist="127000" dir="2700000" algn="tl" rotWithShape="0">
              <a:prstClr val="black">
                <a:alpha val="21000"/>
              </a:prstClr>
            </a:outerShdw>
          </a:effectLst>
        </p:spPr>
      </p:pic>
      <p:sp>
        <p:nvSpPr>
          <p:cNvPr id="3" name="文字方塊 2">
            <a:extLst>
              <a:ext uri="{FF2B5EF4-FFF2-40B4-BE49-F238E27FC236}">
                <a16:creationId xmlns:a16="http://schemas.microsoft.com/office/drawing/2014/main" id="{D7A8203F-1DCF-CE44-ADFF-42921061BB41}"/>
              </a:ext>
            </a:extLst>
          </p:cNvPr>
          <p:cNvSpPr txBox="1"/>
          <p:nvPr/>
        </p:nvSpPr>
        <p:spPr>
          <a:xfrm>
            <a:off x="5769531" y="1921436"/>
            <a:ext cx="2783134" cy="230832"/>
          </a:xfrm>
          <a:prstGeom prst="rect">
            <a:avLst/>
          </a:prstGeom>
          <a:noFill/>
        </p:spPr>
        <p:txBody>
          <a:bodyPr wrap="none" rtlCol="0">
            <a:spAutoFit/>
          </a:bodyPr>
          <a:lstStyle/>
          <a:p>
            <a:r>
              <a:rPr kumimoji="1" lang="ja-JP" altLang="en-US" sz="900" dirty="0">
                <a:latin typeface="ＭＳ Ｐゴシック" panose="020B0600070205080204" pitchFamily="50" charset="-128"/>
                <a:ea typeface="ＭＳ Ｐゴシック" panose="020B0600070205080204" pitchFamily="50" charset="-128"/>
                <a:cs typeface="+mn-ea"/>
                <a:sym typeface="+mn-lt"/>
              </a:rPr>
              <a:t>*トランスコーディングは</a:t>
            </a:r>
            <a:r>
              <a:rPr kumimoji="1" lang="en-US" altLang="ja-JP" sz="900" dirty="0">
                <a:latin typeface="ＭＳ Ｐゴシック" panose="020B0600070205080204" pitchFamily="50" charset="-128"/>
                <a:ea typeface="ＭＳ Ｐゴシック" panose="020B0600070205080204" pitchFamily="50" charset="-128"/>
                <a:cs typeface="+mn-ea"/>
                <a:sym typeface="+mn-lt"/>
              </a:rPr>
              <a:t>2021</a:t>
            </a:r>
            <a:r>
              <a:rPr kumimoji="1" lang="ja-JP" altLang="en-US" sz="900" dirty="0">
                <a:latin typeface="ＭＳ Ｐゴシック" panose="020B0600070205080204" pitchFamily="50" charset="-128"/>
                <a:ea typeface="ＭＳ Ｐゴシック" panose="020B0600070205080204" pitchFamily="50" charset="-128"/>
                <a:cs typeface="+mn-ea"/>
                <a:sym typeface="+mn-lt"/>
              </a:rPr>
              <a:t>年</a:t>
            </a:r>
            <a:r>
              <a:rPr kumimoji="1" lang="en-US" altLang="ja-JP" sz="900" dirty="0">
                <a:latin typeface="ＭＳ Ｐゴシック" panose="020B0600070205080204" pitchFamily="50" charset="-128"/>
                <a:ea typeface="ＭＳ Ｐゴシック" panose="020B0600070205080204" pitchFamily="50" charset="-128"/>
                <a:cs typeface="+mn-ea"/>
                <a:sym typeface="+mn-lt"/>
              </a:rPr>
              <a:t>8</a:t>
            </a:r>
            <a:r>
              <a:rPr kumimoji="1" lang="ja-JP" altLang="en-US" sz="900" dirty="0">
                <a:latin typeface="ＭＳ Ｐゴシック" panose="020B0600070205080204" pitchFamily="50" charset="-128"/>
                <a:ea typeface="ＭＳ Ｐゴシック" panose="020B0600070205080204" pitchFamily="50" charset="-128"/>
                <a:cs typeface="+mn-ea"/>
                <a:sym typeface="+mn-lt"/>
              </a:rPr>
              <a:t>月にサポートされます</a:t>
            </a:r>
          </a:p>
        </p:txBody>
      </p:sp>
    </p:spTree>
    <p:extLst>
      <p:ext uri="{BB962C8B-B14F-4D97-AF65-F5344CB8AC3E}">
        <p14:creationId xmlns:p14="http://schemas.microsoft.com/office/powerpoint/2010/main" val="966268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3838BC0-FB4D-40FE-88BB-1B7A0A639182}"/>
              </a:ext>
            </a:extLst>
          </p:cNvPr>
          <p:cNvSpPr/>
          <p:nvPr/>
        </p:nvSpPr>
        <p:spPr>
          <a:xfrm>
            <a:off x="4817769" y="2957197"/>
            <a:ext cx="4040717" cy="523220"/>
          </a:xfrm>
          <a:prstGeom prst="rect">
            <a:avLst/>
          </a:prstGeom>
        </p:spPr>
        <p:txBody>
          <a:bodyPr wrap="square">
            <a:spAutoFit/>
          </a:bodyPr>
          <a:lstStyle/>
          <a:p>
            <a:pPr algn="ctr"/>
            <a:r>
              <a:rPr lang="en-US" altLang="zh-TW" sz="2800" dirty="0" smtClean="0">
                <a:solidFill>
                  <a:schemeClr val="bg1"/>
                </a:solidFill>
                <a:latin typeface="ＭＳ Ｐゴシック" panose="020B0600070205080204" pitchFamily="50" charset="-128"/>
                <a:ea typeface="ＭＳ Ｐゴシック" panose="020B0600070205080204" pitchFamily="50" charset="-128"/>
                <a:cs typeface="+mn-ea"/>
                <a:sym typeface="+mn-lt"/>
              </a:rPr>
              <a:t>ZFS</a:t>
            </a:r>
            <a:r>
              <a:rPr lang="ja-JP" altLang="en-US" sz="2800" dirty="0" smtClean="0">
                <a:solidFill>
                  <a:schemeClr val="bg1"/>
                </a:solidFill>
                <a:latin typeface="ＭＳ Ｐゴシック" panose="020B0600070205080204" pitchFamily="50" charset="-128"/>
                <a:ea typeface="ＭＳ Ｐゴシック" panose="020B0600070205080204" pitchFamily="50" charset="-128"/>
                <a:cs typeface="+mn-ea"/>
                <a:sym typeface="+mn-lt"/>
              </a:rPr>
              <a:t>ベース</a:t>
            </a:r>
            <a:r>
              <a:rPr lang="en-US" altLang="zh-TW" sz="2800" dirty="0" smtClean="0">
                <a:solidFill>
                  <a:schemeClr val="bg1"/>
                </a:solidFill>
                <a:latin typeface="ＭＳ Ｐゴシック" panose="020B0600070205080204" pitchFamily="50" charset="-128"/>
                <a:ea typeface="ＭＳ Ｐゴシック" panose="020B0600070205080204" pitchFamily="50" charset="-128"/>
                <a:cs typeface="+mn-ea"/>
                <a:sym typeface="+mn-lt"/>
              </a:rPr>
              <a:t> </a:t>
            </a:r>
            <a:r>
              <a:rPr lang="en-US" altLang="zh-TW" sz="2800" b="1" dirty="0" err="1">
                <a:solidFill>
                  <a:schemeClr val="bg1"/>
                </a:solidFill>
                <a:latin typeface="ＭＳ Ｐゴシック" panose="020B0600070205080204" pitchFamily="50" charset="-128"/>
                <a:ea typeface="ＭＳ Ｐゴシック" panose="020B0600070205080204" pitchFamily="50" charset="-128"/>
                <a:cs typeface="+mn-ea"/>
                <a:sym typeface="+mn-lt"/>
              </a:rPr>
              <a:t>QuTS</a:t>
            </a:r>
            <a:r>
              <a:rPr lang="en-US" altLang="zh-TW" sz="2800" b="1" dirty="0">
                <a:solidFill>
                  <a:schemeClr val="bg1"/>
                </a:solidFill>
                <a:latin typeface="ＭＳ Ｐゴシック" panose="020B0600070205080204" pitchFamily="50" charset="-128"/>
                <a:ea typeface="ＭＳ Ｐゴシック" panose="020B0600070205080204" pitchFamily="50" charset="-128"/>
                <a:cs typeface="+mn-ea"/>
                <a:sym typeface="+mn-lt"/>
              </a:rPr>
              <a:t> hero</a:t>
            </a:r>
          </a:p>
        </p:txBody>
      </p:sp>
      <p:sp>
        <p:nvSpPr>
          <p:cNvPr id="2" name="文字版面配置區 1">
            <a:extLst>
              <a:ext uri="{FF2B5EF4-FFF2-40B4-BE49-F238E27FC236}">
                <a16:creationId xmlns:a16="http://schemas.microsoft.com/office/drawing/2014/main" id="{D63D8475-BF9A-4F42-B2DA-32656B7A8870}"/>
              </a:ext>
            </a:extLst>
          </p:cNvPr>
          <p:cNvSpPr>
            <a:spLocks noGrp="1"/>
          </p:cNvSpPr>
          <p:nvPr>
            <p:ph type="body" idx="4294967295"/>
          </p:nvPr>
        </p:nvSpPr>
        <p:spPr>
          <a:xfrm>
            <a:off x="4930190" y="1568981"/>
            <a:ext cx="3815877" cy="881063"/>
          </a:xfrm>
        </p:spPr>
        <p:txBody>
          <a:bodyPr>
            <a:noAutofit/>
          </a:bodyPr>
          <a:lstStyle/>
          <a:p>
            <a:pPr marL="0" indent="0">
              <a:buNone/>
            </a:pPr>
            <a:r>
              <a:rPr lang="ja-JP" altLang="en-US" sz="3200" dirty="0">
                <a:solidFill>
                  <a:schemeClr val="bg1"/>
                </a:solidFill>
                <a:latin typeface="ＭＳ Ｐゴシック" panose="020B0600070205080204" pitchFamily="50" charset="-128"/>
                <a:ea typeface="ＭＳ Ｐゴシック" panose="020B0600070205080204" pitchFamily="50" charset="-128"/>
                <a:cs typeface="+mn-ea"/>
                <a:sym typeface="+mn-lt"/>
              </a:rPr>
              <a:t>エンタープライ</a:t>
            </a:r>
            <a:r>
              <a:rPr lang="ja-JP" altLang="en-US" sz="3200" dirty="0" smtClean="0">
                <a:solidFill>
                  <a:schemeClr val="bg1"/>
                </a:solidFill>
                <a:latin typeface="ＭＳ Ｐゴシック" panose="020B0600070205080204" pitchFamily="50" charset="-128"/>
                <a:ea typeface="ＭＳ Ｐゴシック" panose="020B0600070205080204" pitchFamily="50" charset="-128"/>
                <a:cs typeface="+mn-ea"/>
                <a:sym typeface="+mn-lt"/>
              </a:rPr>
              <a:t>ズ</a:t>
            </a:r>
            <a:r>
              <a:rPr lang="en-US" altLang="ja-JP" sz="3200" dirty="0" smtClean="0">
                <a:solidFill>
                  <a:schemeClr val="bg1"/>
                </a:solidFill>
                <a:latin typeface="ＭＳ Ｐゴシック" panose="020B0600070205080204" pitchFamily="50" charset="-128"/>
                <a:ea typeface="ＭＳ Ｐゴシック" panose="020B0600070205080204" pitchFamily="50" charset="-128"/>
                <a:cs typeface="+mn-ea"/>
                <a:sym typeface="+mn-lt"/>
              </a:rPr>
              <a:t/>
            </a:r>
            <a:br>
              <a:rPr lang="en-US" altLang="ja-JP" sz="3200" dirty="0" smtClean="0">
                <a:solidFill>
                  <a:schemeClr val="bg1"/>
                </a:solidFill>
                <a:latin typeface="ＭＳ Ｐゴシック" panose="020B0600070205080204" pitchFamily="50" charset="-128"/>
                <a:ea typeface="ＭＳ Ｐゴシック" panose="020B0600070205080204" pitchFamily="50" charset="-128"/>
                <a:cs typeface="+mn-ea"/>
                <a:sym typeface="+mn-lt"/>
              </a:rPr>
            </a:br>
            <a:r>
              <a:rPr lang="ja-JP" altLang="en-US" sz="3200" dirty="0" smtClean="0">
                <a:solidFill>
                  <a:schemeClr val="bg1"/>
                </a:solidFill>
                <a:latin typeface="ＭＳ Ｐゴシック" panose="020B0600070205080204" pitchFamily="50" charset="-128"/>
                <a:ea typeface="ＭＳ Ｐゴシック" panose="020B0600070205080204" pitchFamily="50" charset="-128"/>
                <a:cs typeface="+mn-ea"/>
                <a:sym typeface="+mn-lt"/>
              </a:rPr>
              <a:t>レ</a:t>
            </a:r>
            <a:r>
              <a:rPr lang="ja-JP" altLang="en-US" sz="3200" dirty="0">
                <a:solidFill>
                  <a:schemeClr val="bg1"/>
                </a:solidFill>
                <a:latin typeface="ＭＳ Ｐゴシック" panose="020B0600070205080204" pitchFamily="50" charset="-128"/>
                <a:ea typeface="ＭＳ Ｐゴシック" panose="020B0600070205080204" pitchFamily="50" charset="-128"/>
                <a:cs typeface="+mn-ea"/>
                <a:sym typeface="+mn-lt"/>
              </a:rPr>
              <a:t>ベ</a:t>
            </a:r>
            <a:r>
              <a:rPr lang="ja-JP" altLang="en-US" sz="3200" dirty="0" smtClean="0">
                <a:solidFill>
                  <a:schemeClr val="bg1"/>
                </a:solidFill>
                <a:latin typeface="ＭＳ Ｐゴシック" panose="020B0600070205080204" pitchFamily="50" charset="-128"/>
                <a:ea typeface="ＭＳ Ｐゴシック" panose="020B0600070205080204" pitchFamily="50" charset="-128"/>
                <a:cs typeface="+mn-ea"/>
                <a:sym typeface="+mn-lt"/>
              </a:rPr>
              <a:t>ル</a:t>
            </a:r>
            <a:r>
              <a:rPr lang="en-US" altLang="ja-JP" sz="3200" dirty="0" smtClean="0">
                <a:solidFill>
                  <a:schemeClr val="bg1"/>
                </a:solidFill>
                <a:latin typeface="ＭＳ Ｐゴシック" panose="020B0600070205080204" pitchFamily="50" charset="-128"/>
                <a:ea typeface="ＭＳ Ｐゴシック" panose="020B0600070205080204" pitchFamily="50" charset="-128"/>
                <a:cs typeface="+mn-ea"/>
                <a:sym typeface="+mn-lt"/>
              </a:rPr>
              <a:t>OS</a:t>
            </a:r>
            <a:endParaRPr lang="en-US" altLang="ja-JP" sz="3200"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cxnSp>
        <p:nvCxnSpPr>
          <p:cNvPr id="5" name="直線接點 4">
            <a:extLst>
              <a:ext uri="{FF2B5EF4-FFF2-40B4-BE49-F238E27FC236}">
                <a16:creationId xmlns:a16="http://schemas.microsoft.com/office/drawing/2014/main" id="{96D3F880-849A-448E-A549-4297C10A666B}"/>
              </a:ext>
            </a:extLst>
          </p:cNvPr>
          <p:cNvCxnSpPr>
            <a:cxnSpLocks/>
          </p:cNvCxnSpPr>
          <p:nvPr/>
        </p:nvCxnSpPr>
        <p:spPr>
          <a:xfrm>
            <a:off x="5141857" y="2526244"/>
            <a:ext cx="3203786" cy="0"/>
          </a:xfrm>
          <a:prstGeom prst="line">
            <a:avLst/>
          </a:prstGeom>
          <a:ln w="25400">
            <a:solidFill>
              <a:srgbClr val="A3FB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2472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圓角 71">
            <a:extLst>
              <a:ext uri="{FF2B5EF4-FFF2-40B4-BE49-F238E27FC236}">
                <a16:creationId xmlns:a16="http://schemas.microsoft.com/office/drawing/2014/main" id="{62DD20B1-DAA2-42D8-AEE6-A7F9470764AB}"/>
              </a:ext>
            </a:extLst>
          </p:cNvPr>
          <p:cNvSpPr/>
          <p:nvPr/>
        </p:nvSpPr>
        <p:spPr>
          <a:xfrm>
            <a:off x="477047" y="2407844"/>
            <a:ext cx="2103503" cy="1553090"/>
          </a:xfrm>
          <a:prstGeom prst="roundRect">
            <a:avLst>
              <a:gd name="adj" fmla="val 2988"/>
            </a:avLst>
          </a:prstGeom>
          <a:gradFill>
            <a:gsLst>
              <a:gs pos="5000">
                <a:srgbClr val="0050A1"/>
              </a:gs>
              <a:gs pos="100000">
                <a:srgbClr val="031B71">
                  <a:alpha val="50000"/>
                </a:srgbClr>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ＭＳ Ｐゴシック" panose="020B0600070205080204" pitchFamily="50" charset="-128"/>
              <a:ea typeface="ＭＳ Ｐゴシック" panose="020B0600070205080204" pitchFamily="50" charset="-128"/>
              <a:cs typeface="+mn-ea"/>
              <a:sym typeface="+mn-lt"/>
            </a:endParaRPr>
          </a:p>
        </p:txBody>
      </p:sp>
      <p:sp>
        <p:nvSpPr>
          <p:cNvPr id="80" name="矩形: 圓角 79">
            <a:extLst>
              <a:ext uri="{FF2B5EF4-FFF2-40B4-BE49-F238E27FC236}">
                <a16:creationId xmlns:a16="http://schemas.microsoft.com/office/drawing/2014/main" id="{13668385-23D5-4793-BDB3-F321450D39A0}"/>
              </a:ext>
            </a:extLst>
          </p:cNvPr>
          <p:cNvSpPr/>
          <p:nvPr/>
        </p:nvSpPr>
        <p:spPr>
          <a:xfrm>
            <a:off x="477047" y="1444246"/>
            <a:ext cx="2103503" cy="852388"/>
          </a:xfrm>
          <a:prstGeom prst="roundRect">
            <a:avLst>
              <a:gd name="adj" fmla="val 2988"/>
            </a:avLst>
          </a:prstGeom>
          <a:gradFill>
            <a:gsLst>
              <a:gs pos="5000">
                <a:srgbClr val="0050A1"/>
              </a:gs>
              <a:gs pos="100000">
                <a:srgbClr val="031B71">
                  <a:alpha val="50000"/>
                </a:srgbClr>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ＭＳ Ｐゴシック" panose="020B0600070205080204" pitchFamily="50" charset="-128"/>
              <a:ea typeface="ＭＳ Ｐゴシック" panose="020B0600070205080204" pitchFamily="50" charset="-128"/>
              <a:cs typeface="+mn-ea"/>
              <a:sym typeface="+mn-lt"/>
            </a:endParaRPr>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2512209" y="2084587"/>
            <a:ext cx="2175152" cy="1397705"/>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2821331" y="1399649"/>
            <a:ext cx="5802466" cy="1619809"/>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FFC7C351-FD7C-4D7C-900B-C716EEC47FC9}"/>
              </a:ext>
            </a:extLst>
          </p:cNvPr>
          <p:cNvSpPr>
            <a:spLocks noGrp="1"/>
          </p:cNvSpPr>
          <p:nvPr>
            <p:ph type="title"/>
          </p:nvPr>
        </p:nvSpPr>
        <p:spPr>
          <a:xfrm>
            <a:off x="1" y="55280"/>
            <a:ext cx="9144000" cy="626538"/>
          </a:xfrm>
        </p:spPr>
        <p:txBody>
          <a:bodyPr>
            <a:normAutofit/>
          </a:bodyPr>
          <a:lstStyle/>
          <a:p>
            <a:pPr>
              <a:lnSpc>
                <a:spcPts val="3825"/>
              </a:lnSpc>
            </a:pPr>
            <a:r>
              <a:rPr lang="ja-JP" altLang="en-US" sz="3200" dirty="0">
                <a:latin typeface="ＭＳ Ｐゴシック" panose="020B0600070205080204" pitchFamily="50" charset="-128"/>
                <a:ea typeface="ＭＳ Ｐゴシック" panose="020B0600070205080204" pitchFamily="50" charset="-128"/>
                <a:cs typeface="+mn-ea"/>
                <a:sym typeface="+mn-lt"/>
              </a:rPr>
              <a:t>強力なデータ削減</a:t>
            </a:r>
            <a:r>
              <a:rPr lang="en-US" altLang="ja-JP" sz="3200" dirty="0">
                <a:latin typeface="ＭＳ Ｐゴシック" panose="020B0600070205080204" pitchFamily="50" charset="-128"/>
                <a:ea typeface="ＭＳ Ｐゴシック" panose="020B0600070205080204" pitchFamily="50" charset="-128"/>
                <a:cs typeface="+mn-ea"/>
                <a:sym typeface="+mn-lt"/>
              </a:rPr>
              <a:t>–SSD</a:t>
            </a:r>
            <a:r>
              <a:rPr lang="ja-JP" altLang="en-US" sz="3200" dirty="0">
                <a:latin typeface="ＭＳ Ｐゴシック" panose="020B0600070205080204" pitchFamily="50" charset="-128"/>
                <a:ea typeface="ＭＳ Ｐゴシック" panose="020B0600070205080204" pitchFamily="50" charset="-128"/>
                <a:cs typeface="+mn-ea"/>
                <a:sym typeface="+mn-lt"/>
              </a:rPr>
              <a:t>の耐久性を拡張します</a:t>
            </a:r>
          </a:p>
        </p:txBody>
      </p:sp>
      <p:sp>
        <p:nvSpPr>
          <p:cNvPr id="5" name="Google Shape;426;p24">
            <a:extLst>
              <a:ext uri="{FF2B5EF4-FFF2-40B4-BE49-F238E27FC236}">
                <a16:creationId xmlns:a16="http://schemas.microsoft.com/office/drawing/2014/main" id="{EBD3C3D6-4C49-413B-8EC8-E7823449E085}"/>
              </a:ext>
            </a:extLst>
          </p:cNvPr>
          <p:cNvSpPr txBox="1"/>
          <p:nvPr/>
        </p:nvSpPr>
        <p:spPr>
          <a:xfrm>
            <a:off x="528816" y="1526443"/>
            <a:ext cx="1931624" cy="782202"/>
          </a:xfrm>
          <a:prstGeom prst="rect">
            <a:avLst/>
          </a:prstGeom>
          <a:noFill/>
          <a:ln>
            <a:noFill/>
          </a:ln>
        </p:spPr>
        <p:txBody>
          <a:bodyPr spcFirstLastPara="1" wrap="square" lIns="34256" tIns="34256" rIns="34256" bIns="34256" anchor="t" anchorCtr="0">
            <a:noAutofit/>
          </a:bodyPr>
          <a:lstStyle/>
          <a:p>
            <a:pPr marL="84455">
              <a:lnSpc>
                <a:spcPts val="1700"/>
              </a:lnSpc>
              <a:buClr>
                <a:schemeClr val="accent2"/>
              </a:buClr>
              <a:buSzPts val="2400"/>
            </a:pPr>
            <a:r>
              <a:rPr lang="ja-JP" altLang="en-US" sz="1100" b="1" dirty="0">
                <a:solidFill>
                  <a:schemeClr val="bg1"/>
                </a:solidFill>
                <a:latin typeface="ＭＳ Ｐゴシック" panose="020B0600070205080204" pitchFamily="50" charset="-128"/>
                <a:ea typeface="ＭＳ Ｐゴシック" panose="020B0600070205080204" pitchFamily="50" charset="-128"/>
                <a:cs typeface="+mn-ea"/>
                <a:sym typeface="+mn-lt"/>
              </a:rPr>
              <a:t>インライン重複排除圧縮機能を備えた</a:t>
            </a:r>
            <a:r>
              <a:rPr lang="en-US" altLang="ja-JP" sz="1100" b="1" dirty="0">
                <a:solidFill>
                  <a:schemeClr val="bg1"/>
                </a:solidFill>
                <a:latin typeface="ＭＳ Ｐゴシック" panose="020B0600070205080204" pitchFamily="50" charset="-128"/>
                <a:ea typeface="ＭＳ Ｐゴシック" panose="020B0600070205080204" pitchFamily="50" charset="-128"/>
                <a:cs typeface="+mn-ea"/>
                <a:sym typeface="+mn-lt"/>
              </a:rPr>
              <a:t>ZFS</a:t>
            </a:r>
            <a:r>
              <a:rPr lang="ja-JP" altLang="en-US" sz="1100" b="1" dirty="0">
                <a:solidFill>
                  <a:schemeClr val="bg1"/>
                </a:solidFill>
                <a:latin typeface="ＭＳ Ｐゴシック" panose="020B0600070205080204" pitchFamily="50" charset="-128"/>
                <a:ea typeface="ＭＳ Ｐゴシック" panose="020B0600070205080204" pitchFamily="50" charset="-128"/>
                <a:cs typeface="+mn-ea"/>
                <a:sym typeface="+mn-lt"/>
              </a:rPr>
              <a:t>ファイルシステム</a:t>
            </a:r>
          </a:p>
        </p:txBody>
      </p:sp>
      <p:sp>
        <p:nvSpPr>
          <p:cNvPr id="6" name="Google Shape;427;p24">
            <a:extLst>
              <a:ext uri="{FF2B5EF4-FFF2-40B4-BE49-F238E27FC236}">
                <a16:creationId xmlns:a16="http://schemas.microsoft.com/office/drawing/2014/main" id="{BED913A0-1CD7-4E97-A022-D52EF783264F}"/>
              </a:ext>
            </a:extLst>
          </p:cNvPr>
          <p:cNvSpPr txBox="1"/>
          <p:nvPr/>
        </p:nvSpPr>
        <p:spPr>
          <a:xfrm>
            <a:off x="562527" y="2510677"/>
            <a:ext cx="1966833" cy="1491024"/>
          </a:xfrm>
          <a:prstGeom prst="rect">
            <a:avLst/>
          </a:prstGeom>
          <a:noFill/>
          <a:ln>
            <a:noFill/>
          </a:ln>
        </p:spPr>
        <p:txBody>
          <a:bodyPr spcFirstLastPara="1" wrap="square" lIns="68569" tIns="68569" rIns="68569" bIns="68569" anchor="t" anchorCtr="0">
            <a:noAutofit/>
          </a:bodyPr>
          <a:lstStyle/>
          <a:p>
            <a:pPr>
              <a:lnSpc>
                <a:spcPts val="1600"/>
              </a:lnSpc>
            </a:pPr>
            <a:r>
              <a:rPr lang="en-US" altLang="ja-JP" sz="1200" dirty="0">
                <a:solidFill>
                  <a:schemeClr val="bg1"/>
                </a:solidFill>
                <a:latin typeface="ＭＳ Ｐゴシック" panose="020B0600070205080204" pitchFamily="50" charset="-128"/>
                <a:ea typeface="ＭＳ Ｐゴシック" panose="020B0600070205080204" pitchFamily="50" charset="-128"/>
                <a:cs typeface="+mn-ea"/>
                <a:sym typeface="+mn-lt"/>
              </a:rPr>
              <a:t>SSD</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ea"/>
                <a:sym typeface="+mn-lt"/>
              </a:rPr>
              <a:t>に直接書き込む必要のあるデータサイズとパターンが削減されるため、オールフラッシュストレージと</a:t>
            </a:r>
            <a:r>
              <a:rPr lang="en-US" altLang="ja-JP" sz="1200" dirty="0">
                <a:solidFill>
                  <a:schemeClr val="bg1"/>
                </a:solidFill>
                <a:latin typeface="ＭＳ Ｐゴシック" panose="020B0600070205080204" pitchFamily="50" charset="-128"/>
                <a:ea typeface="ＭＳ Ｐゴシック" panose="020B0600070205080204" pitchFamily="50" charset="-128"/>
                <a:cs typeface="+mn-ea"/>
                <a:sym typeface="+mn-lt"/>
              </a:rPr>
              <a:t>SSD</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ea"/>
                <a:sym typeface="+mn-lt"/>
              </a:rPr>
              <a:t>ストレージとペアリングするのが最適です。</a:t>
            </a: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5754519" y="3909959"/>
            <a:ext cx="1345403" cy="823860"/>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A</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C</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B</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D</a:t>
                </a:r>
                <a:endParaRPr sz="1050" b="1">
                  <a:latin typeface="ＭＳ Ｐゴシック" panose="020B0600070205080204" pitchFamily="50" charset="-128"/>
                  <a:ea typeface="ＭＳ Ｐゴシック" panose="020B0600070205080204" pitchFamily="50" charset="-128"/>
                  <a:cs typeface="+mn-ea"/>
                  <a:sym typeface="+mn-lt"/>
                </a:endParaRPr>
              </a:p>
            </p:txBody>
          </p:sp>
        </p:grpSp>
      </p:grpSp>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4204490" y="3909959"/>
            <a:ext cx="1345403" cy="845920"/>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5812908" y="4447963"/>
            <a:ext cx="1324971" cy="152165"/>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ja-JP" altLang="en-US" sz="900" b="1" dirty="0">
                <a:solidFill>
                  <a:srgbClr val="00FFFF"/>
                </a:solidFill>
                <a:latin typeface="ＭＳ Ｐゴシック" panose="020B0600070205080204" pitchFamily="50" charset="-128"/>
                <a:ea typeface="ＭＳ Ｐゴシック" panose="020B0600070205080204" pitchFamily="50" charset="-128"/>
                <a:cs typeface="+mn-ea"/>
                <a:sym typeface="+mn-lt"/>
              </a:rPr>
              <a:t>重</a:t>
            </a:r>
            <a:r>
              <a:rPr lang="ja-JP" altLang="en-US" sz="900" b="1" dirty="0" smtClean="0">
                <a:solidFill>
                  <a:srgbClr val="00FFFF"/>
                </a:solidFill>
                <a:latin typeface="ＭＳ Ｐゴシック" panose="020B0600070205080204" pitchFamily="50" charset="-128"/>
                <a:ea typeface="ＭＳ Ｐゴシック" panose="020B0600070205080204" pitchFamily="50" charset="-128"/>
                <a:cs typeface="+mn-ea"/>
                <a:sym typeface="+mn-lt"/>
              </a:rPr>
              <a:t>複排除された</a:t>
            </a:r>
            <a:r>
              <a:rPr lang="ja-JP" altLang="en-US" sz="900" b="1" dirty="0">
                <a:solidFill>
                  <a:srgbClr val="00FFFF"/>
                </a:solidFill>
                <a:latin typeface="ＭＳ Ｐゴシック" panose="020B0600070205080204" pitchFamily="50" charset="-128"/>
                <a:ea typeface="ＭＳ Ｐゴシック" panose="020B0600070205080204" pitchFamily="50" charset="-128"/>
                <a:cs typeface="+mn-ea"/>
                <a:sym typeface="+mn-lt"/>
              </a:rPr>
              <a:t>データ</a:t>
            </a:r>
          </a:p>
        </p:txBody>
      </p:sp>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2696258" y="3909959"/>
            <a:ext cx="1345403" cy="845920"/>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2932352" y="4001701"/>
            <a:ext cx="894713" cy="439379"/>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A</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C</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B</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D</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A</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C</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B</a:t>
              </a:r>
              <a:endParaRPr sz="1050" b="1">
                <a:latin typeface="ＭＳ Ｐゴシック" panose="020B0600070205080204" pitchFamily="50" charset="-128"/>
                <a:ea typeface="ＭＳ Ｐゴシック" panose="020B0600070205080204" pitchFamily="50" charset="-128"/>
                <a:cs typeface="+mn-ea"/>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D</a:t>
              </a:r>
              <a:endParaRPr sz="1050" b="1">
                <a:latin typeface="ＭＳ Ｐゴシック" panose="020B0600070205080204" pitchFamily="50" charset="-128"/>
                <a:ea typeface="ＭＳ Ｐゴシック" panose="020B0600070205080204" pitchFamily="50" charset="-128"/>
                <a:cs typeface="+mn-ea"/>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79859" y="4447963"/>
            <a:ext cx="1175210" cy="197964"/>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ja-JP" altLang="en-US" sz="900" b="1" dirty="0">
                <a:solidFill>
                  <a:srgbClr val="00FFFF"/>
                </a:solidFill>
                <a:latin typeface="ＭＳ Ｐゴシック" panose="020B0600070205080204" pitchFamily="50" charset="-128"/>
                <a:ea typeface="ＭＳ Ｐゴシック" panose="020B0600070205080204" pitchFamily="50" charset="-128"/>
                <a:cs typeface="+mn-ea"/>
                <a:sym typeface="+mn-lt"/>
              </a:rPr>
              <a:t>元のデータ</a:t>
            </a:r>
          </a:p>
        </p:txBody>
      </p:sp>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312354" y="3909959"/>
            <a:ext cx="1345403" cy="823860"/>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7645447" y="4469593"/>
            <a:ext cx="703655" cy="122419"/>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dirty="0">
                <a:solidFill>
                  <a:srgbClr val="00FFFF"/>
                </a:solidFill>
                <a:latin typeface="ＭＳ Ｐゴシック" panose="020B0600070205080204" pitchFamily="50" charset="-128"/>
                <a:ea typeface="ＭＳ Ｐゴシック" panose="020B0600070205080204" pitchFamily="50" charset="-128"/>
                <a:cs typeface="+mn-ea"/>
                <a:sym typeface="+mn-lt"/>
              </a:rPr>
              <a:t>SSD</a:t>
            </a:r>
            <a:r>
              <a:rPr lang="ja-JP" altLang="en-US" sz="900" b="1" dirty="0">
                <a:solidFill>
                  <a:srgbClr val="00FFFF"/>
                </a:solidFill>
                <a:latin typeface="ＭＳ Ｐゴシック" panose="020B0600070205080204" pitchFamily="50" charset="-128"/>
                <a:ea typeface="ＭＳ Ｐゴシック" panose="020B0600070205080204" pitchFamily="50" charset="-128"/>
                <a:cs typeface="+mn-ea"/>
                <a:sym typeface="+mn-lt"/>
              </a:rPr>
              <a:t>プール</a:t>
            </a: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464016" y="4033737"/>
            <a:ext cx="297990" cy="379260"/>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839545" y="4033737"/>
            <a:ext cx="297990" cy="379260"/>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12839" y="4033737"/>
            <a:ext cx="297990" cy="379260"/>
          </a:xfrm>
          <a:prstGeom prst="rect">
            <a:avLst/>
          </a:prstGeom>
        </p:spPr>
      </p:pic>
      <p:grpSp>
        <p:nvGrpSpPr>
          <p:cNvPr id="41" name="群組 49">
            <a:extLst>
              <a:ext uri="{FF2B5EF4-FFF2-40B4-BE49-F238E27FC236}">
                <a16:creationId xmlns:a16="http://schemas.microsoft.com/office/drawing/2014/main" id="{F3C59377-00BD-4423-8A25-D3C0CD348115}"/>
              </a:ext>
            </a:extLst>
          </p:cNvPr>
          <p:cNvGrpSpPr/>
          <p:nvPr/>
        </p:nvGrpSpPr>
        <p:grpSpPr>
          <a:xfrm rot="5400000">
            <a:off x="2936148" y="3132904"/>
            <a:ext cx="862641" cy="672187"/>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latin typeface="ＭＳ Ｐゴシック" panose="020B0600070205080204" pitchFamily="50" charset="-128"/>
                <a:ea typeface="ＭＳ Ｐゴシック" panose="020B0600070205080204" pitchFamily="50" charset="-128"/>
                <a:cs typeface="+mn-ea"/>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latin typeface="ＭＳ Ｐゴシック" panose="020B0600070205080204" pitchFamily="50" charset="-128"/>
                <a:ea typeface="ＭＳ Ｐゴシック" panose="020B0600070205080204" pitchFamily="50" charset="-128"/>
                <a:cs typeface="+mn-ea"/>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latin typeface="ＭＳ Ｐゴシック" panose="020B0600070205080204" pitchFamily="50" charset="-128"/>
                <a:ea typeface="ＭＳ Ｐゴシック" panose="020B0600070205080204" pitchFamily="50" charset="-128"/>
                <a:cs typeface="+mn-ea"/>
                <a:sym typeface="+mn-lt"/>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3636709" y="3545903"/>
            <a:ext cx="595572" cy="194396"/>
          </a:xfrm>
          <a:prstGeom prst="rect">
            <a:avLst/>
          </a:prstGeom>
          <a:noFill/>
          <a:ln>
            <a:noFill/>
          </a:ln>
          <a:effectLst>
            <a:outerShdw blurRad="215900" dist="38100" dir="2700000" algn="tl" rotWithShape="0">
              <a:prstClr val="black">
                <a:alpha val="74000"/>
              </a:prstClr>
            </a:outerShdw>
          </a:effectLst>
        </p:spPr>
        <p:txBody>
          <a:bodyPr spcFirstLastPara="1" wrap="square" lIns="68569" tIns="68569" rIns="68569" bIns="68569" anchor="ctr" anchorCtr="0">
            <a:noAutofit/>
          </a:bodyPr>
          <a:lstStyle/>
          <a:p>
            <a:pPr>
              <a:buClr>
                <a:srgbClr val="D8D8D8"/>
              </a:buClr>
              <a:buSzPts val="1200"/>
            </a:pPr>
            <a:r>
              <a:rPr lang="en-US" sz="1000" b="1">
                <a:solidFill>
                  <a:schemeClr val="tx1"/>
                </a:solidFill>
                <a:latin typeface="ＭＳ Ｐゴシック" panose="020B0600070205080204" pitchFamily="50" charset="-128"/>
                <a:ea typeface="ＭＳ Ｐゴシック" panose="020B0600070205080204" pitchFamily="50" charset="-128"/>
                <a:cs typeface="+mn-ea"/>
                <a:sym typeface="+mn-lt"/>
              </a:rPr>
              <a:t>Write</a:t>
            </a:r>
            <a:endParaRPr lang="en-US" sz="11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1" name="Google Shape;460;p24">
            <a:extLst>
              <a:ext uri="{FF2B5EF4-FFF2-40B4-BE49-F238E27FC236}">
                <a16:creationId xmlns:a16="http://schemas.microsoft.com/office/drawing/2014/main" id="{E2032D9E-7439-40F4-A1F0-9782FBC0BC50}"/>
              </a:ext>
            </a:extLst>
          </p:cNvPr>
          <p:cNvSpPr/>
          <p:nvPr/>
        </p:nvSpPr>
        <p:spPr>
          <a:xfrm>
            <a:off x="6592768" y="4750751"/>
            <a:ext cx="1859503" cy="402059"/>
          </a:xfrm>
          <a:prstGeom prst="rect">
            <a:avLst/>
          </a:prstGeom>
          <a:noFill/>
          <a:ln>
            <a:noFill/>
          </a:ln>
        </p:spPr>
        <p:txBody>
          <a:bodyPr spcFirstLastPara="1" wrap="square" lIns="68569" tIns="68569" rIns="68569" bIns="68569" anchor="t" anchorCtr="0">
            <a:noAutofit/>
          </a:bodyPr>
          <a:lstStyle/>
          <a:p>
            <a:pPr algn="ctr">
              <a:lnSpc>
                <a:spcPts val="1000"/>
              </a:lnSpc>
              <a:buClr>
                <a:srgbClr val="D8D8D8"/>
              </a:buClr>
              <a:buSzPts val="1200"/>
            </a:pPr>
            <a:r>
              <a:rPr lang="en-US" altLang="ja-JP" sz="1000" b="1" dirty="0">
                <a:solidFill>
                  <a:schemeClr val="tx1"/>
                </a:solidFill>
                <a:latin typeface="ＭＳ Ｐゴシック" panose="020B0600070205080204" pitchFamily="50" charset="-128"/>
                <a:ea typeface="ＭＳ Ｐゴシック" panose="020B0600070205080204" pitchFamily="50" charset="-128"/>
                <a:cs typeface="+mn-ea"/>
                <a:sym typeface="+mn-lt"/>
              </a:rPr>
              <a:t>SSD</a:t>
            </a:r>
            <a:r>
              <a:rPr lang="ja-JP" altLang="en-US" sz="1000" b="1" dirty="0">
                <a:solidFill>
                  <a:schemeClr val="tx1"/>
                </a:solidFill>
                <a:latin typeface="ＭＳ Ｐゴシック" panose="020B0600070205080204" pitchFamily="50" charset="-128"/>
                <a:ea typeface="ＭＳ Ｐゴシック" panose="020B0600070205080204" pitchFamily="50" charset="-128"/>
                <a:cs typeface="+mn-ea"/>
                <a:sym typeface="+mn-lt"/>
              </a:rPr>
              <a:t>に可能な限りシーケンシャルに書き込</a:t>
            </a:r>
            <a:r>
              <a:rPr lang="ja-JP" altLang="en-US" sz="1000"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み</a:t>
            </a:r>
            <a:endParaRPr lang="ja-JP" altLang="en-US" sz="1000" b="1"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52" name="Google Shape;459;p24">
            <a:extLst>
              <a:ext uri="{FF2B5EF4-FFF2-40B4-BE49-F238E27FC236}">
                <a16:creationId xmlns:a16="http://schemas.microsoft.com/office/drawing/2014/main" id="{473E2F7E-3B44-4FC5-B8C0-A378FA58AEA6}"/>
              </a:ext>
            </a:extLst>
          </p:cNvPr>
          <p:cNvSpPr/>
          <p:nvPr/>
        </p:nvSpPr>
        <p:spPr>
          <a:xfrm>
            <a:off x="3619627" y="4810436"/>
            <a:ext cx="1038668" cy="190125"/>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ja-JP" altLang="en-US" sz="1000" b="1" dirty="0">
                <a:solidFill>
                  <a:schemeClr val="tx1"/>
                </a:solidFill>
                <a:latin typeface="ＭＳ Ｐゴシック" panose="020B0600070205080204" pitchFamily="50" charset="-128"/>
                <a:ea typeface="ＭＳ Ｐゴシック" panose="020B0600070205080204" pitchFamily="50" charset="-128"/>
                <a:cs typeface="+mn-ea"/>
                <a:sym typeface="+mn-lt"/>
              </a:rPr>
              <a:t>圧縮</a:t>
            </a:r>
          </a:p>
        </p:txBody>
      </p:sp>
      <p:sp>
        <p:nvSpPr>
          <p:cNvPr id="53" name="Google Shape;458;p24">
            <a:extLst>
              <a:ext uri="{FF2B5EF4-FFF2-40B4-BE49-F238E27FC236}">
                <a16:creationId xmlns:a16="http://schemas.microsoft.com/office/drawing/2014/main" id="{1D93076F-B5CD-48F4-BBA9-23138847AF7E}"/>
              </a:ext>
            </a:extLst>
          </p:cNvPr>
          <p:cNvSpPr/>
          <p:nvPr/>
        </p:nvSpPr>
        <p:spPr>
          <a:xfrm>
            <a:off x="5196059" y="4810436"/>
            <a:ext cx="1099483" cy="161579"/>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ja-JP" altLang="en-US" sz="1000" b="1" dirty="0">
                <a:solidFill>
                  <a:schemeClr val="tx1"/>
                </a:solidFill>
                <a:latin typeface="ＭＳ Ｐゴシック" panose="020B0600070205080204" pitchFamily="50" charset="-128"/>
                <a:ea typeface="ＭＳ Ｐゴシック" panose="020B0600070205080204" pitchFamily="50" charset="-128"/>
                <a:cs typeface="+mn-ea"/>
                <a:sym typeface="+mn-lt"/>
              </a:rPr>
              <a:t>重複排除</a:t>
            </a: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3907072" y="4146354"/>
            <a:ext cx="3512861" cy="340875"/>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ＭＳ Ｐゴシック" panose="020B0600070205080204" pitchFamily="50" charset="-128"/>
                <a:ea typeface="ＭＳ Ｐゴシック" panose="020B0600070205080204" pitchFamily="50" charset="-128"/>
                <a:cs typeface="+mn-ea"/>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ＭＳ Ｐゴシック" panose="020B0600070205080204" pitchFamily="50" charset="-128"/>
                <a:ea typeface="ＭＳ Ｐゴシック" panose="020B0600070205080204" pitchFamily="50" charset="-128"/>
                <a:cs typeface="+mn-ea"/>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ＭＳ Ｐゴシック" panose="020B0600070205080204" pitchFamily="50" charset="-128"/>
                <a:ea typeface="ＭＳ Ｐゴシック" panose="020B0600070205080204" pitchFamily="50" charset="-128"/>
                <a:cs typeface="+mn-ea"/>
                <a:sym typeface="+mn-lt"/>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4180575" y="4484639"/>
            <a:ext cx="1436802" cy="150933"/>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ja-JP" altLang="en-US" sz="900" b="1" dirty="0">
                <a:solidFill>
                  <a:srgbClr val="00FFFF"/>
                </a:solidFill>
                <a:latin typeface="ＭＳ Ｐゴシック" panose="020B0600070205080204" pitchFamily="50" charset="-128"/>
                <a:ea typeface="ＭＳ Ｐゴシック" panose="020B0600070205080204" pitchFamily="50" charset="-128"/>
                <a:cs typeface="+mn-ea"/>
                <a:sym typeface="+mn-lt"/>
              </a:rPr>
              <a:t>圧縮データ</a:t>
            </a:r>
          </a:p>
        </p:txBody>
      </p:sp>
      <p:sp>
        <p:nvSpPr>
          <p:cNvPr id="60" name="Google Shape;442;p24">
            <a:extLst>
              <a:ext uri="{FF2B5EF4-FFF2-40B4-BE49-F238E27FC236}">
                <a16:creationId xmlns:a16="http://schemas.microsoft.com/office/drawing/2014/main" id="{2B8F21C5-35D3-4671-AE21-69D73C7CBE55}"/>
              </a:ext>
            </a:extLst>
          </p:cNvPr>
          <p:cNvSpPr/>
          <p:nvPr/>
        </p:nvSpPr>
        <p:spPr>
          <a:xfrm>
            <a:off x="4555075" y="4035876"/>
            <a:ext cx="135313" cy="19616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A</a:t>
            </a:r>
            <a:endParaRPr lang="zh-TW" altLang="en-US" sz="1050" b="1">
              <a:latin typeface="ＭＳ Ｐゴシック" panose="020B0600070205080204" pitchFamily="50" charset="-128"/>
              <a:ea typeface="ＭＳ Ｐゴシック" panose="020B0600070205080204" pitchFamily="50" charset="-128"/>
              <a:cs typeface="+mn-ea"/>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4903642" y="4035876"/>
            <a:ext cx="135313" cy="19616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C</a:t>
            </a:r>
            <a:endParaRPr lang="zh-TW" altLang="en-US" sz="1050" b="1">
              <a:latin typeface="ＭＳ Ｐゴシック" panose="020B0600070205080204" pitchFamily="50" charset="-128"/>
              <a:ea typeface="ＭＳ Ｐゴシック" panose="020B0600070205080204" pitchFamily="50" charset="-128"/>
              <a:cs typeface="+mn-ea"/>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4729358" y="4035876"/>
            <a:ext cx="135313" cy="19616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B</a:t>
            </a:r>
            <a:endParaRPr lang="zh-TW" altLang="en-US" sz="1050" b="1">
              <a:latin typeface="ＭＳ Ｐゴシック" panose="020B0600070205080204" pitchFamily="50" charset="-128"/>
              <a:ea typeface="ＭＳ Ｐゴシック" panose="020B0600070205080204" pitchFamily="50" charset="-128"/>
              <a:cs typeface="+mn-ea"/>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5077924" y="4035876"/>
            <a:ext cx="135313" cy="19616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D</a:t>
            </a:r>
            <a:endParaRPr lang="zh-TW" altLang="en-US" sz="1050" b="1">
              <a:latin typeface="ＭＳ Ｐゴシック" panose="020B0600070205080204" pitchFamily="50" charset="-128"/>
              <a:ea typeface="ＭＳ Ｐゴシック" panose="020B0600070205080204" pitchFamily="50" charset="-128"/>
              <a:cs typeface="+mn-ea"/>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4919444" y="4286576"/>
            <a:ext cx="135313" cy="19616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A</a:t>
            </a:r>
            <a:endParaRPr lang="zh-TW" altLang="en-US" sz="1050" b="1">
              <a:latin typeface="ＭＳ Ｐゴシック" panose="020B0600070205080204" pitchFamily="50" charset="-128"/>
              <a:ea typeface="ＭＳ Ｐゴシック" panose="020B0600070205080204" pitchFamily="50" charset="-128"/>
              <a:cs typeface="+mn-ea"/>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4738165" y="4293719"/>
            <a:ext cx="135313" cy="19616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C</a:t>
            </a:r>
            <a:endParaRPr lang="zh-TW" altLang="en-US" sz="1050" b="1">
              <a:latin typeface="ＭＳ Ｐゴシック" panose="020B0600070205080204" pitchFamily="50" charset="-128"/>
              <a:ea typeface="ＭＳ Ｐゴシック" panose="020B0600070205080204" pitchFamily="50" charset="-128"/>
              <a:cs typeface="+mn-ea"/>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5093889" y="4286576"/>
            <a:ext cx="135313" cy="19616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B</a:t>
            </a:r>
            <a:endParaRPr lang="zh-TW" altLang="en-US" sz="1050" b="1">
              <a:latin typeface="ＭＳ Ｐゴシック" panose="020B0600070205080204" pitchFamily="50" charset="-128"/>
              <a:ea typeface="ＭＳ Ｐゴシック" panose="020B0600070205080204" pitchFamily="50" charset="-128"/>
              <a:cs typeface="+mn-ea"/>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4563689" y="4293720"/>
            <a:ext cx="135313" cy="19616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ＭＳ Ｐゴシック" panose="020B0600070205080204" pitchFamily="50" charset="-128"/>
                <a:ea typeface="ＭＳ Ｐゴシック" panose="020B0600070205080204" pitchFamily="50" charset="-128"/>
                <a:cs typeface="+mn-ea"/>
                <a:sym typeface="+mn-lt"/>
              </a:rPr>
              <a:t>D</a:t>
            </a:r>
            <a:endParaRPr lang="zh-TW" altLang="en-US" sz="1050" b="1">
              <a:latin typeface="ＭＳ Ｐゴシック" panose="020B0600070205080204" pitchFamily="50" charset="-128"/>
              <a:ea typeface="ＭＳ Ｐゴシック" panose="020B0600070205080204" pitchFamily="50" charset="-128"/>
              <a:cs typeface="+mn-ea"/>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754520" y="2622096"/>
            <a:ext cx="2884561" cy="1203436"/>
          </a:xfrm>
          <a:prstGeom prst="rect">
            <a:avLst/>
          </a:prstGeom>
          <a:noFill/>
          <a:ln w="31750">
            <a:solidFill>
              <a:srgbClr val="9999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5400000">
            <a:off x="6073902" y="151789"/>
            <a:ext cx="714441" cy="4453267"/>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173513" y="1350697"/>
            <a:ext cx="4447243" cy="1178719"/>
          </a:xfrm>
          <a:prstGeom prst="rect">
            <a:avLst/>
          </a:prstGeom>
          <a:noFill/>
          <a:ln w="28575">
            <a:solidFill>
              <a:srgbClr val="00B0F0"/>
            </a:solidFill>
          </a:ln>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549479" y="688700"/>
            <a:ext cx="3316476" cy="391653"/>
          </a:xfrm>
          <a:prstGeom prst="snip2DiagRect">
            <a:avLst>
              <a:gd name="adj1" fmla="val 0"/>
              <a:gd name="adj2" fmla="val 17253"/>
            </a:avLst>
          </a:prstGeom>
          <a:gradFill>
            <a:gsLst>
              <a:gs pos="0">
                <a:srgbClr val="475494"/>
              </a:gs>
              <a:gs pos="100000">
                <a:srgbClr val="0049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EE6D2B"/>
              </a:solidFill>
              <a:latin typeface="ＭＳ Ｐゴシック" panose="020B0600070205080204" pitchFamily="50" charset="-128"/>
              <a:ea typeface="ＭＳ Ｐゴシック" panose="020B0600070205080204" pitchFamily="50" charset="-128"/>
              <a:cs typeface="+mn-ea"/>
              <a:sym typeface="+mn-lt"/>
            </a:endParaRPr>
          </a:p>
        </p:txBody>
      </p:sp>
      <p:sp>
        <p:nvSpPr>
          <p:cNvPr id="4" name="文字方塊 3">
            <a:extLst>
              <a:ext uri="{FF2B5EF4-FFF2-40B4-BE49-F238E27FC236}">
                <a16:creationId xmlns:a16="http://schemas.microsoft.com/office/drawing/2014/main" id="{6C345CBA-CCAF-4DD2-8C39-C05ACCD7CF34}"/>
              </a:ext>
            </a:extLst>
          </p:cNvPr>
          <p:cNvSpPr txBox="1"/>
          <p:nvPr/>
        </p:nvSpPr>
        <p:spPr>
          <a:xfrm>
            <a:off x="562362" y="769486"/>
            <a:ext cx="3271836" cy="246221"/>
          </a:xfrm>
          <a:prstGeom prst="rect">
            <a:avLst/>
          </a:prstGeom>
          <a:noFill/>
        </p:spPr>
        <p:txBody>
          <a:bodyPr wrap="square">
            <a:spAutoFit/>
          </a:bodyPr>
          <a:lstStyle/>
          <a:p>
            <a:pPr algn="ctr"/>
            <a:r>
              <a:rPr lang="ja-JP" altLang="en-US" sz="1000" b="1" dirty="0">
                <a:solidFill>
                  <a:schemeClr val="bg1"/>
                </a:solidFill>
                <a:latin typeface="ＭＳ Ｐゴシック" panose="020B0600070205080204" pitchFamily="50" charset="-128"/>
                <a:ea typeface="ＭＳ Ｐゴシック" panose="020B0600070205080204" pitchFamily="50" charset="-128"/>
                <a:cs typeface="+mn-ea"/>
                <a:sym typeface="+mn-lt"/>
              </a:rPr>
              <a:t>書き込む前にインライン処理でのみ機能します</a:t>
            </a:r>
          </a:p>
        </p:txBody>
      </p:sp>
      <p:sp>
        <p:nvSpPr>
          <p:cNvPr id="68" name="矩形: 圓角 67">
            <a:extLst>
              <a:ext uri="{FF2B5EF4-FFF2-40B4-BE49-F238E27FC236}">
                <a16:creationId xmlns:a16="http://schemas.microsoft.com/office/drawing/2014/main" id="{FFFD3AF7-3B21-4382-B9C7-2960A5DAE764}"/>
              </a:ext>
            </a:extLst>
          </p:cNvPr>
          <p:cNvSpPr/>
          <p:nvPr/>
        </p:nvSpPr>
        <p:spPr>
          <a:xfrm>
            <a:off x="477047" y="4085140"/>
            <a:ext cx="2103503" cy="788889"/>
          </a:xfrm>
          <a:prstGeom prst="roundRect">
            <a:avLst>
              <a:gd name="adj" fmla="val 2988"/>
            </a:avLst>
          </a:prstGeom>
          <a:gradFill>
            <a:gsLst>
              <a:gs pos="100000">
                <a:srgbClr val="E34900"/>
              </a:gs>
              <a:gs pos="0">
                <a:srgbClr val="E6760C"/>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ＭＳ Ｐゴシック" panose="020B0600070205080204" pitchFamily="50" charset="-128"/>
              <a:ea typeface="ＭＳ Ｐゴシック" panose="020B0600070205080204" pitchFamily="50" charset="-128"/>
              <a:cs typeface="+mn-ea"/>
              <a:sym typeface="+mn-lt"/>
            </a:endParaRPr>
          </a:p>
        </p:txBody>
      </p:sp>
      <p:sp>
        <p:nvSpPr>
          <p:cNvPr id="69" name="Google Shape;426;p24">
            <a:extLst>
              <a:ext uri="{FF2B5EF4-FFF2-40B4-BE49-F238E27FC236}">
                <a16:creationId xmlns:a16="http://schemas.microsoft.com/office/drawing/2014/main" id="{7545BC99-5110-4B68-B63B-8247FCB915DA}"/>
              </a:ext>
            </a:extLst>
          </p:cNvPr>
          <p:cNvSpPr txBox="1"/>
          <p:nvPr/>
        </p:nvSpPr>
        <p:spPr>
          <a:xfrm>
            <a:off x="421348" y="4097151"/>
            <a:ext cx="2108012" cy="782202"/>
          </a:xfrm>
          <a:prstGeom prst="rect">
            <a:avLst/>
          </a:prstGeom>
          <a:noFill/>
          <a:ln>
            <a:noFill/>
          </a:ln>
        </p:spPr>
        <p:txBody>
          <a:bodyPr spcFirstLastPara="1" wrap="square" lIns="34256" tIns="34256" rIns="34256" bIns="34256" anchor="ctr" anchorCtr="0">
            <a:noAutofit/>
          </a:bodyPr>
          <a:lstStyle/>
          <a:p>
            <a:pPr marL="84455" algn="ctr">
              <a:lnSpc>
                <a:spcPts val="1800"/>
              </a:lnSpc>
              <a:buClr>
                <a:schemeClr val="accent2"/>
              </a:buClr>
              <a:buSzPts val="2400"/>
            </a:pPr>
            <a:r>
              <a:rPr lang="ja-JP" altLang="en-US" b="1" dirty="0">
                <a:solidFill>
                  <a:schemeClr val="bg1"/>
                </a:solidFill>
                <a:latin typeface="ＭＳ Ｐゴシック" panose="020B0600070205080204" pitchFamily="50" charset="-128"/>
                <a:ea typeface="ＭＳ Ｐゴシック" panose="020B0600070205080204" pitchFamily="50" charset="-128"/>
                <a:cs typeface="+mn-ea"/>
                <a:sym typeface="+mn-lt"/>
              </a:rPr>
              <a:t>重複排除</a:t>
            </a:r>
          </a:p>
          <a:p>
            <a:pPr marL="84455" algn="ctr">
              <a:lnSpc>
                <a:spcPts val="1800"/>
              </a:lnSpc>
              <a:buClr>
                <a:schemeClr val="accent2"/>
              </a:buClr>
              <a:buSzPts val="2400"/>
            </a:pPr>
            <a:r>
              <a:rPr lang="ja-JP" altLang="en-US" b="1" dirty="0">
                <a:solidFill>
                  <a:schemeClr val="bg1"/>
                </a:solidFill>
                <a:latin typeface="ＭＳ Ｐゴシック" panose="020B0600070205080204" pitchFamily="50" charset="-128"/>
                <a:ea typeface="ＭＳ Ｐゴシック" panose="020B0600070205080204" pitchFamily="50" charset="-128"/>
                <a:cs typeface="+mn-ea"/>
                <a:sym typeface="+mn-lt"/>
              </a:rPr>
              <a:t>最小要件：</a:t>
            </a:r>
          </a:p>
          <a:p>
            <a:pPr marL="84455" algn="ctr">
              <a:lnSpc>
                <a:spcPts val="1800"/>
              </a:lnSpc>
              <a:buClr>
                <a:schemeClr val="accent2"/>
              </a:buClr>
              <a:buSzPts val="2400"/>
            </a:pPr>
            <a:r>
              <a:rPr lang="en-US" altLang="ja-JP" b="1" dirty="0">
                <a:solidFill>
                  <a:schemeClr val="bg1"/>
                </a:solidFill>
                <a:latin typeface="ＭＳ Ｐゴシック" panose="020B0600070205080204" pitchFamily="50" charset="-128"/>
                <a:ea typeface="ＭＳ Ｐゴシック" panose="020B0600070205080204" pitchFamily="50" charset="-128"/>
                <a:cs typeface="+mn-ea"/>
                <a:sym typeface="+mn-lt"/>
              </a:rPr>
              <a:t>16</a:t>
            </a:r>
            <a:r>
              <a:rPr lang="en-US" altLang="zh-TW" b="1" dirty="0">
                <a:solidFill>
                  <a:schemeClr val="bg1"/>
                </a:solidFill>
                <a:latin typeface="ＭＳ Ｐゴシック" panose="020B0600070205080204" pitchFamily="50" charset="-128"/>
                <a:ea typeface="ＭＳ Ｐゴシック" panose="020B0600070205080204" pitchFamily="50" charset="-128"/>
                <a:cs typeface="+mn-ea"/>
                <a:sym typeface="+mn-lt"/>
              </a:rPr>
              <a:t>GB RAM</a:t>
            </a:r>
          </a:p>
        </p:txBody>
      </p:sp>
    </p:spTree>
    <p:extLst>
      <p:ext uri="{BB962C8B-B14F-4D97-AF65-F5344CB8AC3E}">
        <p14:creationId xmlns:p14="http://schemas.microsoft.com/office/powerpoint/2010/main" val="894574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60AB19-9621-4962-88A1-43201EFD33C6}"/>
              </a:ext>
            </a:extLst>
          </p:cNvPr>
          <p:cNvSpPr>
            <a:spLocks noGrp="1"/>
          </p:cNvSpPr>
          <p:nvPr>
            <p:ph type="title"/>
          </p:nvPr>
        </p:nvSpPr>
        <p:spPr>
          <a:xfrm>
            <a:off x="-8467" y="262468"/>
            <a:ext cx="9143999" cy="816119"/>
          </a:xfrm>
        </p:spPr>
        <p:txBody>
          <a:bodyPr>
            <a:normAutofit/>
          </a:bodyPr>
          <a:lstStyle/>
          <a:p>
            <a:r>
              <a:rPr lang="ja-JP" altLang="en-US" sz="3200" b="0" dirty="0">
                <a:latin typeface="ＭＳ Ｐゴシック" panose="020B0600070205080204" pitchFamily="50" charset="-128"/>
                <a:ea typeface="ＭＳ Ｐゴシック" panose="020B0600070205080204" pitchFamily="50" charset="-128"/>
                <a:cs typeface="+mn-ea"/>
                <a:sym typeface="+mn-lt"/>
              </a:rPr>
              <a:t>サイレントデー</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タ破</a:t>
            </a:r>
            <a:r>
              <a:rPr lang="ja-JP" altLang="en-US" sz="3200" b="0" dirty="0">
                <a:latin typeface="ＭＳ Ｐゴシック" panose="020B0600070205080204" pitchFamily="50" charset="-128"/>
                <a:ea typeface="ＭＳ Ｐゴシック" panose="020B0600070205080204" pitchFamily="50" charset="-128"/>
                <a:cs typeface="+mn-ea"/>
                <a:sym typeface="+mn-lt"/>
              </a:rPr>
              <a:t>損と自己修復</a:t>
            </a:r>
          </a:p>
        </p:txBody>
      </p:sp>
      <p:pic>
        <p:nvPicPr>
          <p:cNvPr id="3" name="圖片 2" descr="一張含有 火車, 電腦 的圖片&#10;&#10;自動產生的描述">
            <a:extLst>
              <a:ext uri="{FF2B5EF4-FFF2-40B4-BE49-F238E27FC236}">
                <a16:creationId xmlns:a16="http://schemas.microsoft.com/office/drawing/2014/main" id="{7A57E5A5-8BED-4303-828B-91870FE688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016" y="1687730"/>
            <a:ext cx="2314790" cy="3127859"/>
          </a:xfrm>
          <a:prstGeom prst="rect">
            <a:avLst/>
          </a:prstGeom>
        </p:spPr>
      </p:pic>
      <p:sp>
        <p:nvSpPr>
          <p:cNvPr id="4" name="矩形 3">
            <a:extLst>
              <a:ext uri="{FF2B5EF4-FFF2-40B4-BE49-F238E27FC236}">
                <a16:creationId xmlns:a16="http://schemas.microsoft.com/office/drawing/2014/main" id="{51095877-19BF-45D7-A332-FA3B6B1710FE}"/>
              </a:ext>
            </a:extLst>
          </p:cNvPr>
          <p:cNvSpPr/>
          <p:nvPr/>
        </p:nvSpPr>
        <p:spPr>
          <a:xfrm>
            <a:off x="4532113" y="1444374"/>
            <a:ext cx="2185410"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5" name="矩形 4">
            <a:extLst>
              <a:ext uri="{FF2B5EF4-FFF2-40B4-BE49-F238E27FC236}">
                <a16:creationId xmlns:a16="http://schemas.microsoft.com/office/drawing/2014/main" id="{6BC9176F-36CA-4AED-8F11-DCEAF41A6BB7}"/>
              </a:ext>
            </a:extLst>
          </p:cNvPr>
          <p:cNvSpPr/>
          <p:nvPr/>
        </p:nvSpPr>
        <p:spPr>
          <a:xfrm>
            <a:off x="6808724" y="1444374"/>
            <a:ext cx="2116399"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6" name="矩形 5">
            <a:extLst>
              <a:ext uri="{FF2B5EF4-FFF2-40B4-BE49-F238E27FC236}">
                <a16:creationId xmlns:a16="http://schemas.microsoft.com/office/drawing/2014/main" id="{060FA6B5-B88B-4A80-9353-6A28BB1460B6}"/>
              </a:ext>
            </a:extLst>
          </p:cNvPr>
          <p:cNvSpPr/>
          <p:nvPr/>
        </p:nvSpPr>
        <p:spPr>
          <a:xfrm>
            <a:off x="2333276" y="1444374"/>
            <a:ext cx="2116399"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grpSp>
        <p:nvGrpSpPr>
          <p:cNvPr id="9" name="群組 8">
            <a:extLst>
              <a:ext uri="{FF2B5EF4-FFF2-40B4-BE49-F238E27FC236}">
                <a16:creationId xmlns:a16="http://schemas.microsoft.com/office/drawing/2014/main" id="{1EBC05BC-271A-4C28-B40C-2D802BCD4854}"/>
              </a:ext>
            </a:extLst>
          </p:cNvPr>
          <p:cNvGrpSpPr/>
          <p:nvPr/>
        </p:nvGrpSpPr>
        <p:grpSpPr>
          <a:xfrm>
            <a:off x="7228503" y="2704764"/>
            <a:ext cx="1385451" cy="512990"/>
            <a:chOff x="756833" y="3456247"/>
            <a:chExt cx="1847268" cy="683987"/>
          </a:xfrm>
        </p:grpSpPr>
        <p:cxnSp>
          <p:nvCxnSpPr>
            <p:cNvPr id="47" name="Straight Connector 8">
              <a:extLst>
                <a:ext uri="{FF2B5EF4-FFF2-40B4-BE49-F238E27FC236}">
                  <a16:creationId xmlns:a16="http://schemas.microsoft.com/office/drawing/2014/main" id="{CDBFBC8D-19B8-4FBE-B7E9-552677B684F6}"/>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10">
              <a:extLst>
                <a:ext uri="{FF2B5EF4-FFF2-40B4-BE49-F238E27FC236}">
                  <a16:creationId xmlns:a16="http://schemas.microsoft.com/office/drawing/2014/main" id="{40A0E4D8-292C-4FF5-8865-E826E60D9E41}"/>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81D374A7-AE4B-4609-B9B1-06948AAF29D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13553" y="3099486"/>
            <a:ext cx="499770" cy="503615"/>
          </a:xfrm>
          <a:prstGeom prst="rect">
            <a:avLst/>
          </a:prstGeom>
        </p:spPr>
      </p:pic>
      <p:pic>
        <p:nvPicPr>
          <p:cNvPr id="11" name="圖形 10">
            <a:extLst>
              <a:ext uri="{FF2B5EF4-FFF2-40B4-BE49-F238E27FC236}">
                <a16:creationId xmlns:a16="http://schemas.microsoft.com/office/drawing/2014/main" id="{928E2A6F-83FF-49BD-A867-D8C72EC297E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045078" y="3106704"/>
            <a:ext cx="499770" cy="503615"/>
          </a:xfrm>
          <a:prstGeom prst="rect">
            <a:avLst/>
          </a:prstGeom>
        </p:spPr>
      </p:pic>
      <p:sp>
        <p:nvSpPr>
          <p:cNvPr id="12" name="Rectangle 20">
            <a:extLst>
              <a:ext uri="{FF2B5EF4-FFF2-40B4-BE49-F238E27FC236}">
                <a16:creationId xmlns:a16="http://schemas.microsoft.com/office/drawing/2014/main" id="{C2048C03-4148-4B37-9376-E276DA3B802A}"/>
              </a:ext>
            </a:extLst>
          </p:cNvPr>
          <p:cNvSpPr/>
          <p:nvPr/>
        </p:nvSpPr>
        <p:spPr>
          <a:xfrm>
            <a:off x="8244173" y="3434285"/>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ＭＳ Ｐゴシック" panose="020B0600070205080204" pitchFamily="50" charset="-128"/>
              <a:ea typeface="ＭＳ Ｐゴシック" panose="020B0600070205080204" pitchFamily="50" charset="-128"/>
              <a:cs typeface="+mn-ea"/>
              <a:sym typeface="+mn-lt"/>
            </a:endParaRPr>
          </a:p>
        </p:txBody>
      </p:sp>
      <p:grpSp>
        <p:nvGrpSpPr>
          <p:cNvPr id="13" name="群組 12">
            <a:extLst>
              <a:ext uri="{FF2B5EF4-FFF2-40B4-BE49-F238E27FC236}">
                <a16:creationId xmlns:a16="http://schemas.microsoft.com/office/drawing/2014/main" id="{86386DEC-2585-436E-A279-38F39D4976A7}"/>
              </a:ext>
            </a:extLst>
          </p:cNvPr>
          <p:cNvGrpSpPr/>
          <p:nvPr/>
        </p:nvGrpSpPr>
        <p:grpSpPr>
          <a:xfrm>
            <a:off x="4635162" y="2711979"/>
            <a:ext cx="1892584" cy="905555"/>
            <a:chOff x="346483" y="3456247"/>
            <a:chExt cx="2523443" cy="1207407"/>
          </a:xfrm>
        </p:grpSpPr>
        <p:grpSp>
          <p:nvGrpSpPr>
            <p:cNvPr id="40" name="群組 39">
              <a:extLst>
                <a:ext uri="{FF2B5EF4-FFF2-40B4-BE49-F238E27FC236}">
                  <a16:creationId xmlns:a16="http://schemas.microsoft.com/office/drawing/2014/main" id="{4C90A814-2A39-49D0-973B-DBA39AD946DD}"/>
                </a:ext>
              </a:extLst>
            </p:cNvPr>
            <p:cNvGrpSpPr/>
            <p:nvPr/>
          </p:nvGrpSpPr>
          <p:grpSpPr>
            <a:xfrm>
              <a:off x="756833" y="3456247"/>
              <a:ext cx="1847268" cy="683987"/>
              <a:chOff x="756833" y="3456247"/>
              <a:chExt cx="1847268" cy="683987"/>
            </a:xfrm>
          </p:grpSpPr>
          <p:cxnSp>
            <p:nvCxnSpPr>
              <p:cNvPr id="45" name="Straight Connector 8">
                <a:extLst>
                  <a:ext uri="{FF2B5EF4-FFF2-40B4-BE49-F238E27FC236}">
                    <a16:creationId xmlns:a16="http://schemas.microsoft.com/office/drawing/2014/main" id="{654C092C-B816-416E-B6DD-A72CD531456F}"/>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
                <a:extLst>
                  <a:ext uri="{FF2B5EF4-FFF2-40B4-BE49-F238E27FC236}">
                    <a16:creationId xmlns:a16="http://schemas.microsoft.com/office/drawing/2014/main" id="{43D06D36-2F1E-4316-A934-5119FBE83B62}"/>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1" name="圖形 40">
              <a:extLst>
                <a:ext uri="{FF2B5EF4-FFF2-40B4-BE49-F238E27FC236}">
                  <a16:creationId xmlns:a16="http://schemas.microsoft.com/office/drawing/2014/main" id="{0DE445AB-47E8-4B96-8586-539520DB444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203566" y="3982545"/>
              <a:ext cx="666360" cy="671486"/>
            </a:xfrm>
            <a:prstGeom prst="rect">
              <a:avLst/>
            </a:prstGeom>
          </p:spPr>
        </p:pic>
        <p:pic>
          <p:nvPicPr>
            <p:cNvPr id="42" name="圖形 41">
              <a:extLst>
                <a:ext uri="{FF2B5EF4-FFF2-40B4-BE49-F238E27FC236}">
                  <a16:creationId xmlns:a16="http://schemas.microsoft.com/office/drawing/2014/main" id="{833C938F-379E-4A00-BBA6-5457481D7ED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12267" y="3992168"/>
              <a:ext cx="666360" cy="671486"/>
            </a:xfrm>
            <a:prstGeom prst="rect">
              <a:avLst/>
            </a:prstGeom>
          </p:spPr>
        </p:pic>
        <p:sp>
          <p:nvSpPr>
            <p:cNvPr id="43" name="Rectangle 18">
              <a:extLst>
                <a:ext uri="{FF2B5EF4-FFF2-40B4-BE49-F238E27FC236}">
                  <a16:creationId xmlns:a16="http://schemas.microsoft.com/office/drawing/2014/main" id="{8C855EA8-D374-413F-A7D2-4295A2F0BA49}"/>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ＭＳ Ｐゴシック" panose="020B0600070205080204" pitchFamily="50" charset="-128"/>
                <a:ea typeface="ＭＳ Ｐゴシック" panose="020B0600070205080204" pitchFamily="50" charset="-128"/>
                <a:cs typeface="+mn-ea"/>
                <a:sym typeface="+mn-lt"/>
              </a:endParaRPr>
            </a:p>
          </p:txBody>
        </p:sp>
        <p:sp>
          <p:nvSpPr>
            <p:cNvPr id="44" name="Rectangle 20">
              <a:extLst>
                <a:ext uri="{FF2B5EF4-FFF2-40B4-BE49-F238E27FC236}">
                  <a16:creationId xmlns:a16="http://schemas.microsoft.com/office/drawing/2014/main" id="{DA631CD2-C2E0-4DAC-92A4-EA9F9ED86760}"/>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ＭＳ Ｐゴシック" panose="020B0600070205080204" pitchFamily="50" charset="-128"/>
                <a:ea typeface="ＭＳ Ｐゴシック" panose="020B0600070205080204" pitchFamily="50" charset="-128"/>
                <a:cs typeface="+mn-ea"/>
                <a:sym typeface="+mn-lt"/>
              </a:endParaRPr>
            </a:p>
          </p:txBody>
        </p:sp>
      </p:grpSp>
      <p:grpSp>
        <p:nvGrpSpPr>
          <p:cNvPr id="14" name="群組 13">
            <a:extLst>
              <a:ext uri="{FF2B5EF4-FFF2-40B4-BE49-F238E27FC236}">
                <a16:creationId xmlns:a16="http://schemas.microsoft.com/office/drawing/2014/main" id="{5CA782A3-FA3E-4C92-94B8-68E1AF171CFE}"/>
              </a:ext>
            </a:extLst>
          </p:cNvPr>
          <p:cNvGrpSpPr/>
          <p:nvPr/>
        </p:nvGrpSpPr>
        <p:grpSpPr>
          <a:xfrm>
            <a:off x="2425285" y="2725767"/>
            <a:ext cx="1885718" cy="905555"/>
            <a:chOff x="355636" y="3456247"/>
            <a:chExt cx="2514290" cy="1207407"/>
          </a:xfrm>
        </p:grpSpPr>
        <p:grpSp>
          <p:nvGrpSpPr>
            <p:cNvPr id="33" name="群組 32">
              <a:extLst>
                <a:ext uri="{FF2B5EF4-FFF2-40B4-BE49-F238E27FC236}">
                  <a16:creationId xmlns:a16="http://schemas.microsoft.com/office/drawing/2014/main" id="{0BF0E64A-B2C2-40C9-AAB4-323DE92AA838}"/>
                </a:ext>
              </a:extLst>
            </p:cNvPr>
            <p:cNvGrpSpPr/>
            <p:nvPr/>
          </p:nvGrpSpPr>
          <p:grpSpPr>
            <a:xfrm>
              <a:off x="756833" y="3456247"/>
              <a:ext cx="1847268" cy="683987"/>
              <a:chOff x="756833" y="3456247"/>
              <a:chExt cx="1847268" cy="683987"/>
            </a:xfrm>
          </p:grpSpPr>
          <p:cxnSp>
            <p:nvCxnSpPr>
              <p:cNvPr id="38" name="Straight Connector 8">
                <a:extLst>
                  <a:ext uri="{FF2B5EF4-FFF2-40B4-BE49-F238E27FC236}">
                    <a16:creationId xmlns:a16="http://schemas.microsoft.com/office/drawing/2014/main" id="{AA854068-CB27-4778-9850-BBC6F4A701BB}"/>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0">
                <a:extLst>
                  <a:ext uri="{FF2B5EF4-FFF2-40B4-BE49-F238E27FC236}">
                    <a16:creationId xmlns:a16="http://schemas.microsoft.com/office/drawing/2014/main" id="{97157DA9-D15E-4EFE-9A9B-D90B179B7E1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34" name="圖形 33">
              <a:extLst>
                <a:ext uri="{FF2B5EF4-FFF2-40B4-BE49-F238E27FC236}">
                  <a16:creationId xmlns:a16="http://schemas.microsoft.com/office/drawing/2014/main" id="{955736E6-8ECB-48F4-A196-43D7AF97380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203566" y="3982545"/>
              <a:ext cx="666360" cy="671486"/>
            </a:xfrm>
            <a:prstGeom prst="rect">
              <a:avLst/>
            </a:prstGeom>
          </p:spPr>
        </p:pic>
        <p:pic>
          <p:nvPicPr>
            <p:cNvPr id="35" name="圖形 34">
              <a:extLst>
                <a:ext uri="{FF2B5EF4-FFF2-40B4-BE49-F238E27FC236}">
                  <a16:creationId xmlns:a16="http://schemas.microsoft.com/office/drawing/2014/main" id="{D921DC05-6451-4C54-993B-BB307387774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12267" y="3992168"/>
              <a:ext cx="666360" cy="671486"/>
            </a:xfrm>
            <a:prstGeom prst="rect">
              <a:avLst/>
            </a:prstGeom>
          </p:spPr>
        </p:pic>
        <p:sp>
          <p:nvSpPr>
            <p:cNvPr id="36" name="Rectangle 18">
              <a:extLst>
                <a:ext uri="{FF2B5EF4-FFF2-40B4-BE49-F238E27FC236}">
                  <a16:creationId xmlns:a16="http://schemas.microsoft.com/office/drawing/2014/main" id="{D75055D2-716A-4E73-B4F0-9C80DA4E3107}"/>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ＭＳ Ｐゴシック" panose="020B0600070205080204" pitchFamily="50" charset="-128"/>
                <a:ea typeface="ＭＳ Ｐゴシック" panose="020B0600070205080204" pitchFamily="50" charset="-128"/>
                <a:cs typeface="+mn-ea"/>
                <a:sym typeface="+mn-lt"/>
              </a:endParaRPr>
            </a:p>
          </p:txBody>
        </p:sp>
        <p:sp>
          <p:nvSpPr>
            <p:cNvPr id="37" name="Rectangle 20">
              <a:extLst>
                <a:ext uri="{FF2B5EF4-FFF2-40B4-BE49-F238E27FC236}">
                  <a16:creationId xmlns:a16="http://schemas.microsoft.com/office/drawing/2014/main" id="{B8140258-7DBB-406D-816A-C968EC42EBE3}"/>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ＭＳ Ｐゴシック" panose="020B0600070205080204" pitchFamily="50" charset="-128"/>
                <a:ea typeface="ＭＳ Ｐゴシック" panose="020B0600070205080204" pitchFamily="50" charset="-128"/>
                <a:cs typeface="+mn-ea"/>
                <a:sym typeface="+mn-lt"/>
              </a:endParaRPr>
            </a:p>
          </p:txBody>
        </p:sp>
      </p:grpSp>
      <p:sp>
        <p:nvSpPr>
          <p:cNvPr id="15" name="Rectangle 12">
            <a:extLst>
              <a:ext uri="{FF2B5EF4-FFF2-40B4-BE49-F238E27FC236}">
                <a16:creationId xmlns:a16="http://schemas.microsoft.com/office/drawing/2014/main" id="{EEA8F8CA-26A5-4F46-8611-FE54A2625C64}"/>
              </a:ext>
            </a:extLst>
          </p:cNvPr>
          <p:cNvSpPr/>
          <p:nvPr/>
        </p:nvSpPr>
        <p:spPr>
          <a:xfrm>
            <a:off x="2650911" y="2370779"/>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ＭＳ Ｐゴシック" panose="020B0600070205080204" pitchFamily="50" charset="-128"/>
                <a:ea typeface="ＭＳ Ｐゴシック" panose="020B0600070205080204" pitchFamily="50" charset="-128"/>
                <a:cs typeface="+mn-ea"/>
                <a:sym typeface="+mn-lt"/>
              </a:rPr>
              <a:t>ZFS RAID</a:t>
            </a:r>
          </a:p>
        </p:txBody>
      </p:sp>
      <p:sp>
        <p:nvSpPr>
          <p:cNvPr id="16" name="Rectangle 13">
            <a:extLst>
              <a:ext uri="{FF2B5EF4-FFF2-40B4-BE49-F238E27FC236}">
                <a16:creationId xmlns:a16="http://schemas.microsoft.com/office/drawing/2014/main" id="{B7D8ACF6-6854-4BDF-B90F-EBB083180AE9}"/>
              </a:ext>
            </a:extLst>
          </p:cNvPr>
          <p:cNvSpPr/>
          <p:nvPr/>
        </p:nvSpPr>
        <p:spPr>
          <a:xfrm>
            <a:off x="2650911" y="1687587"/>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ＭＳ Ｐゴシック" panose="020B0600070205080204" pitchFamily="50" charset="-128"/>
                <a:ea typeface="ＭＳ Ｐゴシック" panose="020B0600070205080204" pitchFamily="50" charset="-128"/>
                <a:cs typeface="+mn-ea"/>
                <a:sym typeface="+mn-lt"/>
              </a:rPr>
              <a:t>Application</a:t>
            </a:r>
          </a:p>
        </p:txBody>
      </p:sp>
      <p:cxnSp>
        <p:nvCxnSpPr>
          <p:cNvPr id="17" name="Straight Connector 17">
            <a:extLst>
              <a:ext uri="{FF2B5EF4-FFF2-40B4-BE49-F238E27FC236}">
                <a16:creationId xmlns:a16="http://schemas.microsoft.com/office/drawing/2014/main" id="{9AF3A77F-68F2-4E7A-A502-795448890FDB}"/>
              </a:ext>
            </a:extLst>
          </p:cNvPr>
          <p:cNvCxnSpPr>
            <a:cxnSpLocks/>
            <a:stCxn id="16" idx="2"/>
            <a:endCxn id="15" idx="0"/>
          </p:cNvCxnSpPr>
          <p:nvPr/>
        </p:nvCxnSpPr>
        <p:spPr>
          <a:xfrm>
            <a:off x="3397339" y="2053570"/>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21">
            <a:extLst>
              <a:ext uri="{FF2B5EF4-FFF2-40B4-BE49-F238E27FC236}">
                <a16:creationId xmlns:a16="http://schemas.microsoft.com/office/drawing/2014/main" id="{B1550217-B3F6-42FE-AE51-14348D2690A0}"/>
              </a:ext>
            </a:extLst>
          </p:cNvPr>
          <p:cNvSpPr/>
          <p:nvPr/>
        </p:nvSpPr>
        <p:spPr>
          <a:xfrm>
            <a:off x="2785283" y="2651844"/>
            <a:ext cx="119173" cy="131724"/>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ＭＳ Ｐゴシック" panose="020B0600070205080204" pitchFamily="50" charset="-128"/>
              <a:ea typeface="ＭＳ Ｐゴシック" panose="020B0600070205080204" pitchFamily="50" charset="-128"/>
              <a:cs typeface="+mn-ea"/>
              <a:sym typeface="+mn-lt"/>
            </a:endParaRPr>
          </a:p>
        </p:txBody>
      </p:sp>
      <p:pic>
        <p:nvPicPr>
          <p:cNvPr id="19" name="Graphic 33" descr="Warning">
            <a:extLst>
              <a:ext uri="{FF2B5EF4-FFF2-40B4-BE49-F238E27FC236}">
                <a16:creationId xmlns:a16="http://schemas.microsoft.com/office/drawing/2014/main" id="{ABBAD159-08F4-4F61-AF18-5D63A40155E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337834" y="2696651"/>
            <a:ext cx="446373" cy="446373"/>
          </a:xfrm>
          <a:prstGeom prst="rect">
            <a:avLst/>
          </a:prstGeom>
        </p:spPr>
      </p:pic>
      <p:sp>
        <p:nvSpPr>
          <p:cNvPr id="20" name="Rectangle 25">
            <a:extLst>
              <a:ext uri="{FF2B5EF4-FFF2-40B4-BE49-F238E27FC236}">
                <a16:creationId xmlns:a16="http://schemas.microsoft.com/office/drawing/2014/main" id="{2ADA8295-886F-4CF5-9F91-169FF2371740}"/>
              </a:ext>
            </a:extLst>
          </p:cNvPr>
          <p:cNvSpPr/>
          <p:nvPr/>
        </p:nvSpPr>
        <p:spPr>
          <a:xfrm>
            <a:off x="4873479" y="2370779"/>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ＭＳ Ｐゴシック" panose="020B0600070205080204" pitchFamily="50" charset="-128"/>
                <a:ea typeface="ＭＳ Ｐゴシック" panose="020B0600070205080204" pitchFamily="50" charset="-128"/>
                <a:cs typeface="+mn-ea"/>
                <a:sym typeface="+mn-lt"/>
              </a:rPr>
              <a:t>ZFS </a:t>
            </a:r>
            <a:r>
              <a:rPr lang="en-US" altLang="zh-TW" sz="1400" b="1">
                <a:solidFill>
                  <a:schemeClr val="tx1"/>
                </a:solidFill>
                <a:latin typeface="ＭＳ Ｐゴシック" panose="020B0600070205080204" pitchFamily="50" charset="-128"/>
                <a:ea typeface="ＭＳ Ｐゴシック" panose="020B0600070205080204" pitchFamily="50" charset="-128"/>
                <a:cs typeface="+mn-ea"/>
                <a:sym typeface="+mn-lt"/>
              </a:rPr>
              <a:t>RAID</a:t>
            </a:r>
            <a:endParaRPr lang="en-US" sz="14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1" name="Rectangle 26">
            <a:extLst>
              <a:ext uri="{FF2B5EF4-FFF2-40B4-BE49-F238E27FC236}">
                <a16:creationId xmlns:a16="http://schemas.microsoft.com/office/drawing/2014/main" id="{180530C8-07F8-44CB-9F1E-260AA4E14419}"/>
              </a:ext>
            </a:extLst>
          </p:cNvPr>
          <p:cNvSpPr/>
          <p:nvPr/>
        </p:nvSpPr>
        <p:spPr>
          <a:xfrm>
            <a:off x="4873479" y="1687587"/>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ＭＳ Ｐゴシック" panose="020B0600070205080204" pitchFamily="50" charset="-128"/>
                <a:ea typeface="ＭＳ Ｐゴシック" panose="020B0600070205080204" pitchFamily="50" charset="-128"/>
                <a:cs typeface="+mn-ea"/>
                <a:sym typeface="+mn-lt"/>
              </a:rPr>
              <a:t>Application</a:t>
            </a:r>
          </a:p>
        </p:txBody>
      </p:sp>
      <p:cxnSp>
        <p:nvCxnSpPr>
          <p:cNvPr id="22" name="Straight Connector 30">
            <a:extLst>
              <a:ext uri="{FF2B5EF4-FFF2-40B4-BE49-F238E27FC236}">
                <a16:creationId xmlns:a16="http://schemas.microsoft.com/office/drawing/2014/main" id="{D896B05C-5B69-4F7C-983C-CB270417F66C}"/>
              </a:ext>
            </a:extLst>
          </p:cNvPr>
          <p:cNvCxnSpPr>
            <a:cxnSpLocks/>
            <a:stCxn id="21" idx="2"/>
            <a:endCxn id="20" idx="0"/>
          </p:cNvCxnSpPr>
          <p:nvPr/>
        </p:nvCxnSpPr>
        <p:spPr>
          <a:xfrm>
            <a:off x="5619907" y="2053570"/>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Rectangle 36">
            <a:extLst>
              <a:ext uri="{FF2B5EF4-FFF2-40B4-BE49-F238E27FC236}">
                <a16:creationId xmlns:a16="http://schemas.microsoft.com/office/drawing/2014/main" id="{301E3C2A-1FA6-4EE4-9122-6D359864C595}"/>
              </a:ext>
            </a:extLst>
          </p:cNvPr>
          <p:cNvSpPr/>
          <p:nvPr/>
        </p:nvSpPr>
        <p:spPr>
          <a:xfrm>
            <a:off x="5026838" y="2651844"/>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ＭＳ Ｐゴシック" panose="020B0600070205080204" pitchFamily="50" charset="-128"/>
              <a:ea typeface="ＭＳ Ｐゴシック" panose="020B0600070205080204" pitchFamily="50" charset="-128"/>
              <a:cs typeface="+mn-ea"/>
              <a:sym typeface="+mn-lt"/>
            </a:endParaRPr>
          </a:p>
        </p:txBody>
      </p:sp>
      <p:cxnSp>
        <p:nvCxnSpPr>
          <p:cNvPr id="24" name="Straight Connector 39">
            <a:extLst>
              <a:ext uri="{FF2B5EF4-FFF2-40B4-BE49-F238E27FC236}">
                <a16:creationId xmlns:a16="http://schemas.microsoft.com/office/drawing/2014/main" id="{08A417FA-E8BB-47C0-AAFF-7E034D14DF6B}"/>
              </a:ext>
            </a:extLst>
          </p:cNvPr>
          <p:cNvCxnSpPr>
            <a:cxnSpLocks/>
          </p:cNvCxnSpPr>
          <p:nvPr/>
        </p:nvCxnSpPr>
        <p:spPr>
          <a:xfrm>
            <a:off x="5176384" y="2812281"/>
            <a:ext cx="756687" cy="69905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40">
            <a:extLst>
              <a:ext uri="{FF2B5EF4-FFF2-40B4-BE49-F238E27FC236}">
                <a16:creationId xmlns:a16="http://schemas.microsoft.com/office/drawing/2014/main" id="{4D10A109-F5A3-4D38-9477-A2CDA886B580}"/>
              </a:ext>
            </a:extLst>
          </p:cNvPr>
          <p:cNvSpPr/>
          <p:nvPr/>
        </p:nvSpPr>
        <p:spPr>
          <a:xfrm>
            <a:off x="7154226" y="2370779"/>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ＭＳ Ｐゴシック" panose="020B0600070205080204" pitchFamily="50" charset="-128"/>
                <a:ea typeface="ＭＳ Ｐゴシック" panose="020B0600070205080204" pitchFamily="50" charset="-128"/>
                <a:cs typeface="+mn-ea"/>
                <a:sym typeface="+mn-lt"/>
              </a:rPr>
              <a:t>ZFS </a:t>
            </a:r>
            <a:r>
              <a:rPr lang="en-US" altLang="zh-TW" sz="1400" b="1">
                <a:solidFill>
                  <a:schemeClr val="tx1"/>
                </a:solidFill>
                <a:latin typeface="ＭＳ Ｐゴシック" panose="020B0600070205080204" pitchFamily="50" charset="-128"/>
                <a:ea typeface="ＭＳ Ｐゴシック" panose="020B0600070205080204" pitchFamily="50" charset="-128"/>
                <a:cs typeface="+mn-ea"/>
                <a:sym typeface="+mn-lt"/>
              </a:rPr>
              <a:t>RAID</a:t>
            </a:r>
            <a:endParaRPr lang="en-US" sz="14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6" name="Rectangle 41">
            <a:extLst>
              <a:ext uri="{FF2B5EF4-FFF2-40B4-BE49-F238E27FC236}">
                <a16:creationId xmlns:a16="http://schemas.microsoft.com/office/drawing/2014/main" id="{552D5A88-72E3-44CC-8EB8-DB591EB395C9}"/>
              </a:ext>
            </a:extLst>
          </p:cNvPr>
          <p:cNvSpPr/>
          <p:nvPr/>
        </p:nvSpPr>
        <p:spPr>
          <a:xfrm>
            <a:off x="7154226" y="1687587"/>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ＭＳ Ｐゴシック" panose="020B0600070205080204" pitchFamily="50" charset="-128"/>
                <a:ea typeface="ＭＳ Ｐゴシック" panose="020B0600070205080204" pitchFamily="50" charset="-128"/>
                <a:cs typeface="+mn-ea"/>
                <a:sym typeface="+mn-lt"/>
              </a:rPr>
              <a:t>Application</a:t>
            </a:r>
          </a:p>
        </p:txBody>
      </p:sp>
      <p:cxnSp>
        <p:nvCxnSpPr>
          <p:cNvPr id="27" name="Straight Connector 45">
            <a:extLst>
              <a:ext uri="{FF2B5EF4-FFF2-40B4-BE49-F238E27FC236}">
                <a16:creationId xmlns:a16="http://schemas.microsoft.com/office/drawing/2014/main" id="{A0BA2A72-B78E-495F-BA40-DF4441F9DA99}"/>
              </a:ext>
            </a:extLst>
          </p:cNvPr>
          <p:cNvCxnSpPr>
            <a:cxnSpLocks/>
            <a:stCxn id="26" idx="2"/>
            <a:endCxn id="25" idx="0"/>
          </p:cNvCxnSpPr>
          <p:nvPr/>
        </p:nvCxnSpPr>
        <p:spPr>
          <a:xfrm>
            <a:off x="7900654" y="2053570"/>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46">
            <a:extLst>
              <a:ext uri="{FF2B5EF4-FFF2-40B4-BE49-F238E27FC236}">
                <a16:creationId xmlns:a16="http://schemas.microsoft.com/office/drawing/2014/main" id="{E5FA63D9-2DA2-4F37-A643-8771F9604355}"/>
              </a:ext>
            </a:extLst>
          </p:cNvPr>
          <p:cNvSpPr/>
          <p:nvPr/>
        </p:nvSpPr>
        <p:spPr>
          <a:xfrm>
            <a:off x="6949769" y="3451208"/>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ＭＳ Ｐゴシック" panose="020B0600070205080204" pitchFamily="50" charset="-128"/>
              <a:ea typeface="ＭＳ Ｐゴシック" panose="020B0600070205080204" pitchFamily="50" charset="-128"/>
              <a:cs typeface="+mn-ea"/>
              <a:sym typeface="+mn-lt"/>
            </a:endParaRPr>
          </a:p>
        </p:txBody>
      </p:sp>
      <p:cxnSp>
        <p:nvCxnSpPr>
          <p:cNvPr id="29" name="Straight Connector 49">
            <a:extLst>
              <a:ext uri="{FF2B5EF4-FFF2-40B4-BE49-F238E27FC236}">
                <a16:creationId xmlns:a16="http://schemas.microsoft.com/office/drawing/2014/main" id="{9EEC6DC0-894F-4227-8B04-72B9DD353FA3}"/>
              </a:ext>
            </a:extLst>
          </p:cNvPr>
          <p:cNvCxnSpPr>
            <a:cxnSpLocks/>
            <a:stCxn id="28" idx="0"/>
            <a:endCxn id="32" idx="2"/>
          </p:cNvCxnSpPr>
          <p:nvPr/>
        </p:nvCxnSpPr>
        <p:spPr>
          <a:xfrm flipV="1">
            <a:off x="7009355" y="2791631"/>
            <a:ext cx="320734" cy="659578"/>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52">
            <a:extLst>
              <a:ext uri="{FF2B5EF4-FFF2-40B4-BE49-F238E27FC236}">
                <a16:creationId xmlns:a16="http://schemas.microsoft.com/office/drawing/2014/main" id="{5BBF007A-62F2-4A91-849F-F66B5B9AFA1A}"/>
              </a:ext>
            </a:extLst>
          </p:cNvPr>
          <p:cNvSpPr/>
          <p:nvPr/>
        </p:nvSpPr>
        <p:spPr>
          <a:xfrm>
            <a:off x="7294963" y="2134433"/>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ＭＳ Ｐゴシック" panose="020B0600070205080204" pitchFamily="50" charset="-128"/>
              <a:ea typeface="ＭＳ Ｐゴシック" panose="020B0600070205080204" pitchFamily="50" charset="-128"/>
              <a:cs typeface="+mn-ea"/>
              <a:sym typeface="+mn-lt"/>
            </a:endParaRPr>
          </a:p>
        </p:txBody>
      </p:sp>
      <p:cxnSp>
        <p:nvCxnSpPr>
          <p:cNvPr id="31" name="Straight Connector 53">
            <a:extLst>
              <a:ext uri="{FF2B5EF4-FFF2-40B4-BE49-F238E27FC236}">
                <a16:creationId xmlns:a16="http://schemas.microsoft.com/office/drawing/2014/main" id="{40F3279F-75D1-491A-A35F-AAC95FA8AD78}"/>
              </a:ext>
            </a:extLst>
          </p:cNvPr>
          <p:cNvCxnSpPr>
            <a:cxnSpLocks/>
          </p:cNvCxnSpPr>
          <p:nvPr/>
        </p:nvCxnSpPr>
        <p:spPr>
          <a:xfrm>
            <a:off x="7347899" y="1620436"/>
            <a:ext cx="1" cy="53770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52">
            <a:extLst>
              <a:ext uri="{FF2B5EF4-FFF2-40B4-BE49-F238E27FC236}">
                <a16:creationId xmlns:a16="http://schemas.microsoft.com/office/drawing/2014/main" id="{48939CA5-1421-4CCA-A3EF-D7064DD2FA3D}"/>
              </a:ext>
            </a:extLst>
          </p:cNvPr>
          <p:cNvSpPr/>
          <p:nvPr/>
        </p:nvSpPr>
        <p:spPr>
          <a:xfrm>
            <a:off x="7270502" y="2659906"/>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ＭＳ Ｐゴシック" panose="020B0600070205080204" pitchFamily="50" charset="-128"/>
              <a:ea typeface="ＭＳ Ｐゴシック" panose="020B0600070205080204" pitchFamily="50" charset="-128"/>
              <a:cs typeface="+mn-ea"/>
              <a:sym typeface="+mn-lt"/>
            </a:endParaRPr>
          </a:p>
        </p:txBody>
      </p:sp>
      <p:pic>
        <p:nvPicPr>
          <p:cNvPr id="50" name="圖形 49">
            <a:extLst>
              <a:ext uri="{FF2B5EF4-FFF2-40B4-BE49-F238E27FC236}">
                <a16:creationId xmlns:a16="http://schemas.microsoft.com/office/drawing/2014/main" id="{722D8612-7445-4B6A-97D2-BF722FF14CA1}"/>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rcRect l="12317" r="11949"/>
          <a:stretch/>
        </p:blipFill>
        <p:spPr>
          <a:xfrm>
            <a:off x="2847975" y="4211120"/>
            <a:ext cx="5767388" cy="632662"/>
          </a:xfrm>
          <a:prstGeom prst="rect">
            <a:avLst/>
          </a:prstGeom>
        </p:spPr>
      </p:pic>
      <p:sp>
        <p:nvSpPr>
          <p:cNvPr id="7" name="TextBox 4">
            <a:extLst>
              <a:ext uri="{FF2B5EF4-FFF2-40B4-BE49-F238E27FC236}">
                <a16:creationId xmlns:a16="http://schemas.microsoft.com/office/drawing/2014/main" id="{01E79DD0-C6DE-4096-B0BB-3B7A76171CB2}"/>
              </a:ext>
            </a:extLst>
          </p:cNvPr>
          <p:cNvSpPr txBox="1"/>
          <p:nvPr/>
        </p:nvSpPr>
        <p:spPr>
          <a:xfrm>
            <a:off x="2934756" y="4330348"/>
            <a:ext cx="5593825" cy="28469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稼働中のシ</a:t>
            </a:r>
            <a:r>
              <a:rPr lang="ja-JP" altLang="en-US" b="1" dirty="0">
                <a:solidFill>
                  <a:schemeClr val="bg1"/>
                </a:solidFill>
                <a:latin typeface="ＭＳ Ｐゴシック" panose="020B0600070205080204" pitchFamily="50" charset="-128"/>
                <a:ea typeface="ＭＳ Ｐゴシック" panose="020B0600070205080204" pitchFamily="50" charset="-128"/>
                <a:cs typeface="+mn-ea"/>
                <a:sym typeface="+mn-lt"/>
              </a:rPr>
              <a:t>ステムで発生し</a:t>
            </a:r>
            <a:r>
              <a:rPr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たサ</a:t>
            </a:r>
            <a:r>
              <a:rPr lang="ja-JP" altLang="en-US" b="1" dirty="0">
                <a:solidFill>
                  <a:schemeClr val="bg1"/>
                </a:solidFill>
                <a:latin typeface="ＭＳ Ｐゴシック" panose="020B0600070205080204" pitchFamily="50" charset="-128"/>
                <a:ea typeface="ＭＳ Ｐゴシック" panose="020B0600070205080204" pitchFamily="50" charset="-128"/>
                <a:cs typeface="+mn-ea"/>
                <a:sym typeface="+mn-lt"/>
              </a:rPr>
              <a:t>イレン</a:t>
            </a:r>
            <a:r>
              <a:rPr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トデータ破損を</a:t>
            </a:r>
            <a:r>
              <a:rPr lang="ja-JP" altLang="en-US" b="1" dirty="0">
                <a:solidFill>
                  <a:schemeClr val="bg1"/>
                </a:solidFill>
                <a:latin typeface="ＭＳ Ｐゴシック" panose="020B0600070205080204" pitchFamily="50" charset="-128"/>
                <a:ea typeface="ＭＳ Ｐゴシック" panose="020B0600070205080204" pitchFamily="50" charset="-128"/>
                <a:cs typeface="+mn-ea"/>
                <a:sym typeface="+mn-lt"/>
              </a:rPr>
              <a:t>回</a:t>
            </a:r>
            <a:r>
              <a:rPr lang="ja-JP" altLang="en-US" b="1" dirty="0" smtClean="0">
                <a:solidFill>
                  <a:schemeClr val="bg1"/>
                </a:solidFill>
                <a:latin typeface="ＭＳ Ｐゴシック" panose="020B0600070205080204" pitchFamily="50" charset="-128"/>
                <a:ea typeface="ＭＳ Ｐゴシック" panose="020B0600070205080204" pitchFamily="50" charset="-128"/>
                <a:cs typeface="+mn-ea"/>
                <a:sym typeface="+mn-lt"/>
              </a:rPr>
              <a:t>避</a:t>
            </a:r>
            <a:endParaRPr lang="ja-JP" altLang="en-US" b="1" dirty="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1213155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78B4E34-F3C1-46CD-A68C-D223FAFA90D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396131" y="3389948"/>
            <a:ext cx="3808800" cy="604896"/>
          </a:xfrm>
          <a:prstGeom prst="rect">
            <a:avLst/>
          </a:prstGeom>
        </p:spPr>
      </p:pic>
      <p:pic>
        <p:nvPicPr>
          <p:cNvPr id="7" name="圖形 6">
            <a:extLst>
              <a:ext uri="{FF2B5EF4-FFF2-40B4-BE49-F238E27FC236}">
                <a16:creationId xmlns:a16="http://schemas.microsoft.com/office/drawing/2014/main" id="{49E2BD62-720B-49D5-8D56-9BD62516F40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377951" y="2356788"/>
            <a:ext cx="3808800" cy="604896"/>
          </a:xfrm>
          <a:prstGeom prst="rect">
            <a:avLst/>
          </a:prstGeom>
        </p:spPr>
      </p:pic>
      <p:pic>
        <p:nvPicPr>
          <p:cNvPr id="6" name="圖形 5">
            <a:extLst>
              <a:ext uri="{FF2B5EF4-FFF2-40B4-BE49-F238E27FC236}">
                <a16:creationId xmlns:a16="http://schemas.microsoft.com/office/drawing/2014/main" id="{72C0DC62-00D6-48AB-B760-C0EA27AF49F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377951" y="1466374"/>
            <a:ext cx="3808800" cy="604896"/>
          </a:xfrm>
          <a:prstGeom prst="rect">
            <a:avLst/>
          </a:prstGeom>
        </p:spPr>
      </p:pic>
      <p:sp>
        <p:nvSpPr>
          <p:cNvPr id="76" name="Rectangle 3">
            <a:extLst>
              <a:ext uri="{FF2B5EF4-FFF2-40B4-BE49-F238E27FC236}">
                <a16:creationId xmlns:a16="http://schemas.microsoft.com/office/drawing/2014/main" id="{3D014A53-D7F4-4EA4-8F6A-760D47949697}"/>
              </a:ext>
            </a:extLst>
          </p:cNvPr>
          <p:cNvSpPr/>
          <p:nvPr/>
        </p:nvSpPr>
        <p:spPr>
          <a:xfrm flipH="1">
            <a:off x="5501546" y="2152039"/>
            <a:ext cx="2937603" cy="868945"/>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ＭＳ Ｐゴシック" panose="020B0600070205080204" pitchFamily="50" charset="-128"/>
              <a:ea typeface="ＭＳ Ｐゴシック" panose="020B0600070205080204" pitchFamily="50" charset="-128"/>
              <a:cs typeface="+mn-ea"/>
              <a:sym typeface="+mn-lt"/>
            </a:endParaRPr>
          </a:p>
        </p:txBody>
      </p:sp>
      <p:sp>
        <p:nvSpPr>
          <p:cNvPr id="77" name="Rectangle 3">
            <a:extLst>
              <a:ext uri="{FF2B5EF4-FFF2-40B4-BE49-F238E27FC236}">
                <a16:creationId xmlns:a16="http://schemas.microsoft.com/office/drawing/2014/main" id="{48933AE7-E537-4F75-9C6B-28FD113F34F5}"/>
              </a:ext>
            </a:extLst>
          </p:cNvPr>
          <p:cNvSpPr/>
          <p:nvPr/>
        </p:nvSpPr>
        <p:spPr>
          <a:xfrm flipH="1">
            <a:off x="5501546" y="3279676"/>
            <a:ext cx="2937603" cy="702987"/>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ＭＳ Ｐゴシック" panose="020B0600070205080204" pitchFamily="50" charset="-128"/>
              <a:ea typeface="ＭＳ Ｐゴシック" panose="020B0600070205080204" pitchFamily="50" charset="-128"/>
              <a:cs typeface="+mn-ea"/>
              <a:sym typeface="+mn-lt"/>
            </a:endParaRPr>
          </a:p>
        </p:txBody>
      </p:sp>
      <p:sp>
        <p:nvSpPr>
          <p:cNvPr id="16" name="Rectangle 3">
            <a:extLst>
              <a:ext uri="{FF2B5EF4-FFF2-40B4-BE49-F238E27FC236}">
                <a16:creationId xmlns:a16="http://schemas.microsoft.com/office/drawing/2014/main" id="{AFBD5C64-72FB-4098-8075-4EC76B58BAE6}"/>
              </a:ext>
            </a:extLst>
          </p:cNvPr>
          <p:cNvSpPr/>
          <p:nvPr/>
        </p:nvSpPr>
        <p:spPr>
          <a:xfrm flipH="1">
            <a:off x="5501545" y="1339852"/>
            <a:ext cx="2937604" cy="702987"/>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ＭＳ Ｐゴシック" panose="020B0600070205080204" pitchFamily="50" charset="-128"/>
              <a:ea typeface="ＭＳ Ｐゴシック" panose="020B0600070205080204" pitchFamily="50" charset="-128"/>
              <a:cs typeface="+mn-ea"/>
              <a:sym typeface="+mn-lt"/>
            </a:endParaRPr>
          </a:p>
        </p:txBody>
      </p:sp>
      <p:sp>
        <p:nvSpPr>
          <p:cNvPr id="3" name="文字方塊 2">
            <a:extLst>
              <a:ext uri="{FF2B5EF4-FFF2-40B4-BE49-F238E27FC236}">
                <a16:creationId xmlns:a16="http://schemas.microsoft.com/office/drawing/2014/main" id="{43B6A619-9153-4132-8AC3-81C0C84205CE}"/>
              </a:ext>
            </a:extLst>
          </p:cNvPr>
          <p:cNvSpPr txBox="1"/>
          <p:nvPr/>
        </p:nvSpPr>
        <p:spPr>
          <a:xfrm>
            <a:off x="5943182" y="1431211"/>
            <a:ext cx="2810761" cy="502702"/>
          </a:xfrm>
          <a:prstGeom prst="rect">
            <a:avLst/>
          </a:prstGeom>
          <a:noFill/>
        </p:spPr>
        <p:txBody>
          <a:bodyPr wrap="square" rtlCol="0" anchor="t">
            <a:spAutoFit/>
          </a:bodyPr>
          <a:lstStyle/>
          <a:p>
            <a:pPr>
              <a:lnSpc>
                <a:spcPts val="1575"/>
              </a:lnSpc>
              <a:spcBef>
                <a:spcPts val="150"/>
              </a:spcBef>
            </a:pPr>
            <a:r>
              <a:rPr lang="en-US" altLang="zh-TW" b="1" dirty="0">
                <a:latin typeface="ＭＳ Ｐゴシック" panose="020B0600070205080204" pitchFamily="50" charset="-128"/>
                <a:ea typeface="ＭＳ Ｐゴシック" panose="020B0600070205080204" pitchFamily="50" charset="-128"/>
                <a:cs typeface="+mn-ea"/>
                <a:sym typeface="+mn-lt"/>
              </a:rPr>
              <a:t>HBS 3 :</a:t>
            </a:r>
            <a:r>
              <a:rPr lang="en-US" altLang="zh-TW" sz="1600" dirty="0">
                <a:latin typeface="ＭＳ Ｐゴシック" panose="020B0600070205080204" pitchFamily="50" charset="-128"/>
                <a:ea typeface="ＭＳ Ｐゴシック" panose="020B0600070205080204" pitchFamily="50" charset="-128"/>
                <a:cs typeface="+mn-ea"/>
                <a:sym typeface="+mn-lt"/>
              </a:rPr>
              <a:t/>
            </a:r>
            <a:br>
              <a:rPr lang="en-US" altLang="zh-TW" sz="1600" dirty="0">
                <a:latin typeface="ＭＳ Ｐゴシック" panose="020B0600070205080204" pitchFamily="50" charset="-128"/>
                <a:ea typeface="ＭＳ Ｐゴシック" panose="020B0600070205080204" pitchFamily="50" charset="-128"/>
                <a:cs typeface="+mn-ea"/>
                <a:sym typeface="+mn-lt"/>
              </a:rPr>
            </a:br>
            <a:r>
              <a:rPr lang="ja-JP" altLang="en-US" sz="1100" dirty="0">
                <a:latin typeface="ＭＳ Ｐゴシック" panose="020B0600070205080204" pitchFamily="50" charset="-128"/>
                <a:ea typeface="ＭＳ Ｐゴシック" panose="020B0600070205080204" pitchFamily="50" charset="-128"/>
                <a:cs typeface="+mn-ea"/>
                <a:sym typeface="+mn-lt"/>
              </a:rPr>
              <a:t>ファイルレベル、マルチバージョン管理</a:t>
            </a:r>
            <a:endParaRPr lang="zh-TW" altLang="en-US" sz="1100" dirty="0">
              <a:latin typeface="ＭＳ Ｐゴシック" panose="020B0600070205080204" pitchFamily="50" charset="-128"/>
              <a:ea typeface="ＭＳ Ｐゴシック" panose="020B0600070205080204" pitchFamily="50" charset="-128"/>
              <a:cs typeface="+mn-ea"/>
              <a:sym typeface="+mn-lt"/>
            </a:endParaRP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5943182" y="2184097"/>
            <a:ext cx="2635532" cy="856645"/>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400" b="1" dirty="0">
                <a:latin typeface="ＭＳ Ｐゴシック" panose="020B0600070205080204" pitchFamily="50" charset="-128"/>
                <a:ea typeface="ＭＳ Ｐゴシック" panose="020B0600070205080204" pitchFamily="50" charset="-128"/>
                <a:cs typeface="+mn-ea"/>
                <a:sym typeface="+mn-lt"/>
              </a:rPr>
              <a:t>Snapshot &amp; Replica: </a:t>
            </a:r>
          </a:p>
          <a:p>
            <a:pPr>
              <a:lnSpc>
                <a:spcPct val="100000"/>
              </a:lnSpc>
            </a:pPr>
            <a:r>
              <a:rPr lang="ja-JP" altLang="en-US" sz="1050" dirty="0">
                <a:latin typeface="ＭＳ Ｐゴシック" panose="020B0600070205080204" pitchFamily="50" charset="-128"/>
                <a:ea typeface="ＭＳ Ｐゴシック" panose="020B0600070205080204" pitchFamily="50" charset="-128"/>
                <a:cs typeface="+mn-ea"/>
                <a:sym typeface="+mn-lt"/>
              </a:rPr>
              <a:t>ファイルレベルのマルチバージョン管理。</a:t>
            </a:r>
          </a:p>
          <a:p>
            <a:pPr>
              <a:lnSpc>
                <a:spcPct val="100000"/>
              </a:lnSpc>
            </a:pPr>
            <a:r>
              <a:rPr lang="ja-JP" altLang="en-US" sz="1050" dirty="0">
                <a:latin typeface="ＭＳ Ｐゴシック" panose="020B0600070205080204" pitchFamily="50" charset="-128"/>
                <a:ea typeface="ＭＳ Ｐゴシック" panose="020B0600070205080204" pitchFamily="50" charset="-128"/>
                <a:cs typeface="+mn-ea"/>
                <a:sym typeface="+mn-lt"/>
              </a:rPr>
              <a:t>ストレージのパフォーマンスに影響を与えない、最も軽量なスナップショット。</a:t>
            </a: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5962110" y="3336022"/>
            <a:ext cx="2501238" cy="630942"/>
          </a:xfrm>
          <a:prstGeom prst="rect">
            <a:avLst/>
          </a:prstGeom>
          <a:noFill/>
        </p:spPr>
        <p:txBody>
          <a:bodyPr wrap="square"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pPr>
              <a:lnSpc>
                <a:spcPts val="1400"/>
              </a:lnSpc>
            </a:pPr>
            <a:r>
              <a:rPr lang="en-US" altLang="zh-TW" sz="1400" b="1" dirty="0" err="1">
                <a:latin typeface="ＭＳ Ｐゴシック" panose="020B0600070205080204" pitchFamily="50" charset="-128"/>
                <a:ea typeface="ＭＳ Ｐゴシック" panose="020B0600070205080204" pitchFamily="50" charset="-128"/>
                <a:cs typeface="+mn-ea"/>
                <a:sym typeface="+mn-lt"/>
              </a:rPr>
              <a:t>SnapSync</a:t>
            </a:r>
            <a:r>
              <a:rPr lang="en-US" altLang="zh-TW" sz="1400" b="1" dirty="0">
                <a:latin typeface="ＭＳ Ｐゴシック" panose="020B0600070205080204" pitchFamily="50" charset="-128"/>
                <a:ea typeface="ＭＳ Ｐゴシック" panose="020B0600070205080204" pitchFamily="50" charset="-128"/>
                <a:cs typeface="+mn-ea"/>
                <a:sym typeface="+mn-lt"/>
              </a:rPr>
              <a:t>*:</a:t>
            </a:r>
            <a:r>
              <a:rPr lang="en-US" altLang="zh-TW" dirty="0">
                <a:latin typeface="ＭＳ Ｐゴシック" panose="020B0600070205080204" pitchFamily="50" charset="-128"/>
                <a:ea typeface="ＭＳ Ｐゴシック" panose="020B0600070205080204" pitchFamily="50" charset="-128"/>
                <a:cs typeface="+mn-ea"/>
                <a:sym typeface="+mn-lt"/>
              </a:rPr>
              <a:t/>
            </a:r>
            <a:br>
              <a:rPr lang="en-US" altLang="zh-TW" dirty="0">
                <a:latin typeface="ＭＳ Ｐゴシック" panose="020B0600070205080204" pitchFamily="50" charset="-128"/>
                <a:ea typeface="ＭＳ Ｐゴシック" panose="020B0600070205080204" pitchFamily="50" charset="-128"/>
                <a:cs typeface="+mn-ea"/>
                <a:sym typeface="+mn-lt"/>
              </a:rPr>
            </a:br>
            <a:r>
              <a:rPr lang="ja-JP" altLang="en-US" sz="1050" dirty="0" smtClean="0">
                <a:latin typeface="ＭＳ Ｐゴシック" panose="020B0600070205080204" pitchFamily="50" charset="-128"/>
                <a:ea typeface="ＭＳ Ｐゴシック" panose="020B0600070205080204" pitchFamily="50" charset="-128"/>
                <a:cs typeface="+mn-ea"/>
                <a:sym typeface="+mn-lt"/>
              </a:rPr>
              <a:t>ブ</a:t>
            </a:r>
            <a:r>
              <a:rPr lang="ja-JP" altLang="en-US" sz="1050" dirty="0">
                <a:latin typeface="ＭＳ Ｐゴシック" panose="020B0600070205080204" pitchFamily="50" charset="-128"/>
                <a:ea typeface="ＭＳ Ｐゴシック" panose="020B0600070205080204" pitchFamily="50" charset="-128"/>
                <a:cs typeface="+mn-ea"/>
                <a:sym typeface="+mn-lt"/>
              </a:rPr>
              <a:t>ロックレベル、データコピーをミラーリングし、常に最新の状態に保ちます。</a:t>
            </a:r>
            <a:endParaRPr lang="en-US" altLang="zh-TW" sz="1050" dirty="0">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0" y="29598"/>
            <a:ext cx="9144000" cy="1033922"/>
          </a:xfrm>
        </p:spPr>
        <p:txBody>
          <a:bodyPr>
            <a:noAutofit/>
          </a:bodyPr>
          <a:lstStyle/>
          <a:p>
            <a:pPr>
              <a:lnSpc>
                <a:spcPts val="3200"/>
              </a:lnSpc>
            </a:pPr>
            <a:r>
              <a:rPr lang="en-US" altLang="ja-JP" sz="2800" dirty="0">
                <a:latin typeface="ＭＳ Ｐゴシック" panose="020B0600070205080204" pitchFamily="50" charset="-128"/>
                <a:ea typeface="ＭＳ Ｐゴシック" panose="020B0600070205080204" pitchFamily="50" charset="-128"/>
                <a:cs typeface="+mn-ea"/>
                <a:sym typeface="+mn-lt"/>
              </a:rPr>
              <a:t>3</a:t>
            </a:r>
            <a:r>
              <a:rPr lang="ja-JP" altLang="en-US" sz="2800" dirty="0">
                <a:latin typeface="ＭＳ Ｐゴシック" panose="020B0600070205080204" pitchFamily="50" charset="-128"/>
                <a:ea typeface="ＭＳ Ｐゴシック" panose="020B0600070205080204" pitchFamily="50" charset="-128"/>
                <a:cs typeface="+mn-ea"/>
                <a:sym typeface="+mn-lt"/>
              </a:rPr>
              <a:t>層バックアップソリューショ</a:t>
            </a:r>
            <a:r>
              <a:rPr lang="ja-JP" altLang="en-US" sz="2800" dirty="0" smtClean="0">
                <a:latin typeface="ＭＳ Ｐゴシック" panose="020B0600070205080204" pitchFamily="50" charset="-128"/>
                <a:ea typeface="ＭＳ Ｐゴシック" panose="020B0600070205080204" pitchFamily="50" charset="-128"/>
                <a:cs typeface="+mn-ea"/>
                <a:sym typeface="+mn-lt"/>
              </a:rPr>
              <a:t>ン</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ja-JP" altLang="en-US" sz="2800" dirty="0" smtClean="0">
                <a:latin typeface="ＭＳ Ｐゴシック" panose="020B0600070205080204" pitchFamily="50" charset="-128"/>
                <a:ea typeface="ＭＳ Ｐゴシック" panose="020B0600070205080204" pitchFamily="50" charset="-128"/>
                <a:cs typeface="+mn-ea"/>
                <a:sym typeface="+mn-lt"/>
              </a:rPr>
              <a:t>最</a:t>
            </a:r>
            <a:r>
              <a:rPr lang="ja-JP" altLang="en-US" sz="2800" dirty="0">
                <a:latin typeface="ＭＳ Ｐゴシック" panose="020B0600070205080204" pitchFamily="50" charset="-128"/>
                <a:ea typeface="ＭＳ Ｐゴシック" panose="020B0600070205080204" pitchFamily="50" charset="-128"/>
                <a:cs typeface="+mn-ea"/>
                <a:sym typeface="+mn-lt"/>
              </a:rPr>
              <a:t>も完全なデータバックアップ保護を構</a:t>
            </a:r>
            <a:r>
              <a:rPr lang="ja-JP" altLang="en-US" sz="2800" dirty="0" smtClean="0">
                <a:latin typeface="ＭＳ Ｐゴシック" panose="020B0600070205080204" pitchFamily="50" charset="-128"/>
                <a:ea typeface="ＭＳ Ｐゴシック" panose="020B0600070205080204" pitchFamily="50" charset="-128"/>
                <a:cs typeface="+mn-ea"/>
                <a:sym typeface="+mn-lt"/>
              </a:rPr>
              <a:t>築</a:t>
            </a:r>
            <a:endParaRPr lang="ja-JP" altLang="en-US" sz="2800" dirty="0">
              <a:latin typeface="ＭＳ Ｐゴシック" panose="020B0600070205080204" pitchFamily="50" charset="-128"/>
              <a:ea typeface="ＭＳ Ｐゴシック" panose="020B0600070205080204" pitchFamily="50" charset="-128"/>
              <a:cs typeface="+mn-ea"/>
              <a:sym typeface="+mn-lt"/>
            </a:endParaRPr>
          </a:p>
        </p:txBody>
      </p:sp>
      <p:pic>
        <p:nvPicPr>
          <p:cNvPr id="41" name="圖形 40">
            <a:extLst>
              <a:ext uri="{FF2B5EF4-FFF2-40B4-BE49-F238E27FC236}">
                <a16:creationId xmlns:a16="http://schemas.microsoft.com/office/drawing/2014/main" id="{64DF9B46-3135-485D-95B2-E6DA2C1E9AD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19311" y="1353195"/>
            <a:ext cx="666541" cy="666541"/>
          </a:xfrm>
          <a:prstGeom prst="rect">
            <a:avLst/>
          </a:prstGeom>
          <a:effectLst>
            <a:glow rad="101600">
              <a:schemeClr val="bg1">
                <a:alpha val="20000"/>
              </a:schemeClr>
            </a:glow>
          </a:effectLst>
        </p:spPr>
      </p:pic>
      <p:pic>
        <p:nvPicPr>
          <p:cNvPr id="43" name="圖形 42">
            <a:extLst>
              <a:ext uri="{FF2B5EF4-FFF2-40B4-BE49-F238E27FC236}">
                <a16:creationId xmlns:a16="http://schemas.microsoft.com/office/drawing/2014/main" id="{5C046A85-2375-4EC7-BA1F-03460CB7C22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31073" y="2245172"/>
            <a:ext cx="643016" cy="643016"/>
          </a:xfrm>
          <a:prstGeom prst="rect">
            <a:avLst/>
          </a:prstGeom>
          <a:effectLst>
            <a:glow rad="101600">
              <a:schemeClr val="bg1">
                <a:alpha val="20000"/>
              </a:schemeClr>
            </a:glow>
          </a:effectLst>
        </p:spPr>
      </p:pic>
      <p:pic>
        <p:nvPicPr>
          <p:cNvPr id="45" name="圖形 44">
            <a:extLst>
              <a:ext uri="{FF2B5EF4-FFF2-40B4-BE49-F238E27FC236}">
                <a16:creationId xmlns:a16="http://schemas.microsoft.com/office/drawing/2014/main" id="{327EAF71-3F41-4283-9BB7-3D7978072B8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831073" y="3364538"/>
            <a:ext cx="643016" cy="643016"/>
          </a:xfrm>
          <a:prstGeom prst="rect">
            <a:avLst/>
          </a:prstGeom>
          <a:effectLst>
            <a:glow rad="101600">
              <a:schemeClr val="bg1">
                <a:alpha val="20000"/>
              </a:schemeClr>
            </a:glow>
          </a:effectLst>
        </p:spPr>
      </p:pic>
      <p:pic>
        <p:nvPicPr>
          <p:cNvPr id="48" name="圖形 47">
            <a:extLst>
              <a:ext uri="{FF2B5EF4-FFF2-40B4-BE49-F238E27FC236}">
                <a16:creationId xmlns:a16="http://schemas.microsoft.com/office/drawing/2014/main" id="{0561F621-98D7-44BD-B35B-82D050E8A04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67818" y="2946006"/>
            <a:ext cx="673154" cy="881527"/>
          </a:xfrm>
          <a:prstGeom prst="rect">
            <a:avLst/>
          </a:prstGeom>
        </p:spPr>
      </p:pic>
      <p:pic>
        <p:nvPicPr>
          <p:cNvPr id="67" name="圖形 66">
            <a:extLst>
              <a:ext uri="{FF2B5EF4-FFF2-40B4-BE49-F238E27FC236}">
                <a16:creationId xmlns:a16="http://schemas.microsoft.com/office/drawing/2014/main" id="{48BE8F6F-8321-4375-9922-E8E2CE2DC08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250250" y="1353195"/>
            <a:ext cx="666541" cy="666541"/>
          </a:xfrm>
          <a:prstGeom prst="rect">
            <a:avLst/>
          </a:prstGeom>
          <a:effectLst>
            <a:glow rad="101600">
              <a:schemeClr val="bg1">
                <a:alpha val="20000"/>
              </a:schemeClr>
            </a:glow>
            <a:outerShdw blurRad="50800" dist="38100" dir="2700000" algn="tl" rotWithShape="0">
              <a:prstClr val="black">
                <a:alpha val="40000"/>
              </a:prstClr>
            </a:outerShdw>
          </a:effectLst>
        </p:spPr>
      </p:pic>
      <p:pic>
        <p:nvPicPr>
          <p:cNvPr id="68" name="圖形 67">
            <a:extLst>
              <a:ext uri="{FF2B5EF4-FFF2-40B4-BE49-F238E27FC236}">
                <a16:creationId xmlns:a16="http://schemas.microsoft.com/office/drawing/2014/main" id="{D6AB12AE-7193-4E47-9B3A-165B53AAD58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262012" y="2272068"/>
            <a:ext cx="643016" cy="643016"/>
          </a:xfrm>
          <a:prstGeom prst="rect">
            <a:avLst/>
          </a:prstGeom>
          <a:effectLst>
            <a:glow rad="101600">
              <a:schemeClr val="bg1">
                <a:alpha val="20000"/>
              </a:schemeClr>
            </a:glow>
            <a:outerShdw blurRad="50800" dist="38100" dir="2700000" algn="tl" rotWithShape="0">
              <a:prstClr val="black">
                <a:alpha val="40000"/>
              </a:prstClr>
            </a:outerShdw>
          </a:effectLst>
        </p:spPr>
      </p:pic>
      <p:pic>
        <p:nvPicPr>
          <p:cNvPr id="69" name="圖形 68">
            <a:extLst>
              <a:ext uri="{FF2B5EF4-FFF2-40B4-BE49-F238E27FC236}">
                <a16:creationId xmlns:a16="http://schemas.microsoft.com/office/drawing/2014/main" id="{D15250F5-1D5F-43DE-8801-856E0B92DD8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262012" y="3307390"/>
            <a:ext cx="643016" cy="643016"/>
          </a:xfrm>
          <a:prstGeom prst="rect">
            <a:avLst/>
          </a:prstGeom>
          <a:effectLst>
            <a:glow rad="101600">
              <a:schemeClr val="bg1">
                <a:alpha val="20000"/>
              </a:schemeClr>
            </a:glow>
            <a:outerShdw blurRad="50800" dist="38100" dir="2700000" algn="tl" rotWithShape="0">
              <a:prstClr val="black">
                <a:alpha val="40000"/>
              </a:prstClr>
            </a:outerShdw>
          </a:effectLst>
        </p:spPr>
      </p:pic>
      <p:pic>
        <p:nvPicPr>
          <p:cNvPr id="12" name="圖片 11">
            <a:extLst>
              <a:ext uri="{FF2B5EF4-FFF2-40B4-BE49-F238E27FC236}">
                <a16:creationId xmlns:a16="http://schemas.microsoft.com/office/drawing/2014/main" id="{A6B4D233-7901-408E-972F-EB175A09397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590001" y="4136171"/>
            <a:ext cx="2207042" cy="842673"/>
          </a:xfrm>
          <a:prstGeom prst="rect">
            <a:avLst/>
          </a:prstGeom>
          <a:effectLst>
            <a:outerShdw blurRad="101600" dist="38100" dir="2700000" algn="tl" rotWithShape="0">
              <a:prstClr val="black">
                <a:alpha val="40000"/>
              </a:prstClr>
            </a:outerShdw>
          </a:effectLst>
        </p:spPr>
      </p:pic>
      <p:cxnSp>
        <p:nvCxnSpPr>
          <p:cNvPr id="4" name="直線單箭頭接點 3">
            <a:extLst>
              <a:ext uri="{FF2B5EF4-FFF2-40B4-BE49-F238E27FC236}">
                <a16:creationId xmlns:a16="http://schemas.microsoft.com/office/drawing/2014/main" id="{161D2E05-3F23-4F5E-A88C-FA4FF2D10EBF}"/>
              </a:ext>
            </a:extLst>
          </p:cNvPr>
          <p:cNvCxnSpPr>
            <a:cxnSpLocks/>
          </p:cNvCxnSpPr>
          <p:nvPr/>
        </p:nvCxnSpPr>
        <p:spPr>
          <a:xfrm flipV="1">
            <a:off x="2581458" y="4637224"/>
            <a:ext cx="2984344" cy="12213"/>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圖片 5" descr="一張含有 電腦 的圖片&#10;&#10;自動產生的描述">
            <a:extLst>
              <a:ext uri="{FF2B5EF4-FFF2-40B4-BE49-F238E27FC236}">
                <a16:creationId xmlns:a16="http://schemas.microsoft.com/office/drawing/2014/main" id="{41A002FA-3588-4699-889B-AD5577E5029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300531" y="4176439"/>
            <a:ext cx="1466850" cy="923925"/>
          </a:xfrm>
          <a:prstGeom prst="rect">
            <a:avLst/>
          </a:prstGeom>
        </p:spPr>
      </p:pic>
      <p:sp>
        <p:nvSpPr>
          <p:cNvPr id="17" name="矩形 16">
            <a:extLst>
              <a:ext uri="{FF2B5EF4-FFF2-40B4-BE49-F238E27FC236}">
                <a16:creationId xmlns:a16="http://schemas.microsoft.com/office/drawing/2014/main" id="{E4596FA5-5D51-4995-BAE4-85460B229B98}"/>
              </a:ext>
            </a:extLst>
          </p:cNvPr>
          <p:cNvSpPr/>
          <p:nvPr/>
        </p:nvSpPr>
        <p:spPr>
          <a:xfrm>
            <a:off x="2114558" y="3499971"/>
            <a:ext cx="2297033" cy="297517"/>
          </a:xfrm>
          <a:prstGeom prst="rect">
            <a:avLst/>
          </a:prstGeom>
          <a:noFill/>
        </p:spPr>
        <p:txBody>
          <a:bodyPr wrap="square" rtlCol="0" anchor="t">
            <a:spAutoFit/>
          </a:bodyPr>
          <a:lstStyle/>
          <a:p>
            <a:pPr algn="ctr">
              <a:lnSpc>
                <a:spcPts val="1575"/>
              </a:lnSpc>
              <a:spcBef>
                <a:spcPts val="150"/>
              </a:spcBef>
            </a:pPr>
            <a:r>
              <a:rPr lang="en-US" altLang="zh-TW" sz="1300" b="1">
                <a:solidFill>
                  <a:schemeClr val="bg1"/>
                </a:solidFill>
                <a:latin typeface="ＭＳ Ｐゴシック" panose="020B0600070205080204" pitchFamily="50" charset="-128"/>
                <a:ea typeface="ＭＳ Ｐゴシック" panose="020B0600070205080204" pitchFamily="50" charset="-128"/>
                <a:cs typeface="+mn-ea"/>
                <a:sym typeface="+mn-lt"/>
              </a:rPr>
              <a:t>RPO : real-time</a:t>
            </a:r>
          </a:p>
        </p:txBody>
      </p:sp>
      <p:sp>
        <p:nvSpPr>
          <p:cNvPr id="18" name="矩形 17">
            <a:extLst>
              <a:ext uri="{FF2B5EF4-FFF2-40B4-BE49-F238E27FC236}">
                <a16:creationId xmlns:a16="http://schemas.microsoft.com/office/drawing/2014/main" id="{B74AAEC5-665C-46C6-8557-B193C1499F97}"/>
              </a:ext>
            </a:extLst>
          </p:cNvPr>
          <p:cNvSpPr/>
          <p:nvPr/>
        </p:nvSpPr>
        <p:spPr>
          <a:xfrm>
            <a:off x="1905000" y="2472975"/>
            <a:ext cx="2755900" cy="297517"/>
          </a:xfrm>
          <a:prstGeom prst="rect">
            <a:avLst/>
          </a:prstGeom>
          <a:noFill/>
        </p:spPr>
        <p:txBody>
          <a:bodyPr wrap="square" rtlCol="0" anchor="t">
            <a:spAutoFit/>
          </a:bodyPr>
          <a:lstStyle/>
          <a:p>
            <a:pPr algn="ctr">
              <a:lnSpc>
                <a:spcPts val="1575"/>
              </a:lnSpc>
              <a:spcBef>
                <a:spcPts val="150"/>
              </a:spcBef>
            </a:pPr>
            <a:r>
              <a:rPr lang="en-US" altLang="zh-TW" sz="1300" b="1">
                <a:solidFill>
                  <a:schemeClr val="bg1"/>
                </a:solidFill>
                <a:latin typeface="ＭＳ Ｐゴシック" panose="020B0600070205080204" pitchFamily="50" charset="-128"/>
                <a:ea typeface="ＭＳ Ｐゴシック" panose="020B0600070205080204" pitchFamily="50" charset="-128"/>
                <a:cs typeface="+mn-ea"/>
                <a:sym typeface="+mn-lt"/>
              </a:rPr>
              <a:t>RPO : hourly / 24hr</a:t>
            </a:r>
            <a:r>
              <a:rPr lang="zh-TW" altLang="en-US" sz="1300" b="1">
                <a:solidFill>
                  <a:schemeClr val="bg1"/>
                </a:solidFill>
                <a:latin typeface="ＭＳ Ｐゴシック" panose="020B0600070205080204" pitchFamily="50" charset="-128"/>
                <a:ea typeface="ＭＳ Ｐゴシック" panose="020B0600070205080204" pitchFamily="50" charset="-128"/>
                <a:cs typeface="+mn-ea"/>
                <a:sym typeface="+mn-lt"/>
              </a:rPr>
              <a:t> </a:t>
            </a:r>
            <a:r>
              <a:rPr lang="en-US" altLang="zh-TW" sz="1300" b="1">
                <a:solidFill>
                  <a:schemeClr val="bg1"/>
                </a:solidFill>
                <a:latin typeface="ＭＳ Ｐゴシック" panose="020B0600070205080204" pitchFamily="50" charset="-128"/>
                <a:ea typeface="ＭＳ Ｐゴシック" panose="020B0600070205080204" pitchFamily="50" charset="-128"/>
                <a:cs typeface="+mn-ea"/>
                <a:sym typeface="+mn-lt"/>
              </a:rPr>
              <a:t>/ 365</a:t>
            </a:r>
            <a:r>
              <a:rPr lang="zh-TW" altLang="en-US" sz="1300" b="1">
                <a:solidFill>
                  <a:schemeClr val="bg1"/>
                </a:solidFill>
                <a:latin typeface="ＭＳ Ｐゴシック" panose="020B0600070205080204" pitchFamily="50" charset="-128"/>
                <a:ea typeface="ＭＳ Ｐゴシック" panose="020B0600070205080204" pitchFamily="50" charset="-128"/>
                <a:cs typeface="+mn-ea"/>
                <a:sym typeface="+mn-lt"/>
              </a:rPr>
              <a:t> </a:t>
            </a:r>
            <a:r>
              <a:rPr lang="en-US" altLang="zh-TW" sz="1300" b="1">
                <a:solidFill>
                  <a:schemeClr val="bg1"/>
                </a:solidFill>
                <a:latin typeface="ＭＳ Ｐゴシック" panose="020B0600070205080204" pitchFamily="50" charset="-128"/>
                <a:ea typeface="ＭＳ Ｐゴシック" panose="020B0600070205080204" pitchFamily="50" charset="-128"/>
                <a:cs typeface="+mn-ea"/>
                <a:sym typeface="+mn-lt"/>
              </a:rPr>
              <a:t>day</a:t>
            </a:r>
          </a:p>
        </p:txBody>
      </p:sp>
      <p:sp>
        <p:nvSpPr>
          <p:cNvPr id="19" name="矩形 18">
            <a:extLst>
              <a:ext uri="{FF2B5EF4-FFF2-40B4-BE49-F238E27FC236}">
                <a16:creationId xmlns:a16="http://schemas.microsoft.com/office/drawing/2014/main" id="{C40A6BB6-CDB4-4043-AA14-E7E4258B1B29}"/>
              </a:ext>
            </a:extLst>
          </p:cNvPr>
          <p:cNvSpPr/>
          <p:nvPr/>
        </p:nvSpPr>
        <p:spPr>
          <a:xfrm>
            <a:off x="2076229" y="1569405"/>
            <a:ext cx="2372154" cy="297517"/>
          </a:xfrm>
          <a:prstGeom prst="rect">
            <a:avLst/>
          </a:prstGeom>
          <a:noFill/>
        </p:spPr>
        <p:txBody>
          <a:bodyPr wrap="square" rtlCol="0" anchor="t">
            <a:spAutoFit/>
          </a:bodyPr>
          <a:lstStyle/>
          <a:p>
            <a:pPr algn="ctr">
              <a:lnSpc>
                <a:spcPts val="1575"/>
              </a:lnSpc>
              <a:spcBef>
                <a:spcPts val="150"/>
              </a:spcBef>
            </a:pPr>
            <a:r>
              <a:rPr lang="en-US" altLang="zh-TW" sz="1300" b="1">
                <a:solidFill>
                  <a:schemeClr val="bg1"/>
                </a:solidFill>
                <a:latin typeface="ＭＳ Ｐゴシック" panose="020B0600070205080204" pitchFamily="50" charset="-128"/>
                <a:ea typeface="ＭＳ Ｐゴシック" panose="020B0600070205080204" pitchFamily="50" charset="-128"/>
                <a:cs typeface="+mn-ea"/>
                <a:sym typeface="+mn-lt"/>
              </a:rPr>
              <a:t>RPO : daily / schedule</a:t>
            </a:r>
          </a:p>
        </p:txBody>
      </p:sp>
      <p:sp>
        <p:nvSpPr>
          <p:cNvPr id="33" name="文字方塊 32">
            <a:extLst>
              <a:ext uri="{FF2B5EF4-FFF2-40B4-BE49-F238E27FC236}">
                <a16:creationId xmlns:a16="http://schemas.microsoft.com/office/drawing/2014/main" id="{63E6A035-3CA0-DD48-98CD-F16A3F511795}"/>
              </a:ext>
            </a:extLst>
          </p:cNvPr>
          <p:cNvSpPr txBox="1"/>
          <p:nvPr/>
        </p:nvSpPr>
        <p:spPr>
          <a:xfrm>
            <a:off x="2587808" y="4844266"/>
            <a:ext cx="3270409" cy="297517"/>
          </a:xfrm>
          <a:prstGeom prst="rect">
            <a:avLst/>
          </a:prstGeom>
          <a:noFill/>
        </p:spPr>
        <p:txBody>
          <a:bodyPr wrap="square"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ja-JP" altLang="en-US" sz="900" dirty="0">
                <a:latin typeface="ＭＳ Ｐゴシック" panose="020B0600070205080204" pitchFamily="50" charset="-128"/>
                <a:ea typeface="ＭＳ Ｐゴシック" panose="020B0600070205080204" pitchFamily="50" charset="-128"/>
                <a:cs typeface="+mn-ea"/>
                <a:sym typeface="+mn-lt"/>
              </a:rPr>
              <a:t>* </a:t>
            </a:r>
            <a:r>
              <a:rPr lang="en-US" altLang="ja-JP" sz="900" dirty="0" err="1">
                <a:latin typeface="ＭＳ Ｐゴシック" panose="020B0600070205080204" pitchFamily="50" charset="-128"/>
                <a:ea typeface="ＭＳ Ｐゴシック" panose="020B0600070205080204" pitchFamily="50" charset="-128"/>
                <a:cs typeface="+mn-ea"/>
                <a:sym typeface="+mn-lt"/>
              </a:rPr>
              <a:t>SnapSync</a:t>
            </a:r>
            <a:r>
              <a:rPr lang="ja-JP" altLang="en-US" sz="900" dirty="0">
                <a:latin typeface="ＭＳ Ｐゴシック" panose="020B0600070205080204" pitchFamily="50" charset="-128"/>
                <a:ea typeface="ＭＳ Ｐゴシック" panose="020B0600070205080204" pitchFamily="50" charset="-128"/>
                <a:cs typeface="+mn-ea"/>
                <a:sym typeface="+mn-lt"/>
              </a:rPr>
              <a:t>は</a:t>
            </a:r>
            <a:r>
              <a:rPr lang="en-US" altLang="ja-JP" sz="900" dirty="0" err="1" smtClean="0">
                <a:latin typeface="ＭＳ Ｐゴシック" panose="020B0600070205080204" pitchFamily="50" charset="-128"/>
                <a:ea typeface="ＭＳ Ｐゴシック" panose="020B0600070205080204" pitchFamily="50" charset="-128"/>
                <a:cs typeface="+mn-ea"/>
                <a:sym typeface="+mn-lt"/>
              </a:rPr>
              <a:t>QuTS</a:t>
            </a:r>
            <a:r>
              <a:rPr lang="ja-JP" altLang="en-US" sz="900" dirty="0">
                <a:latin typeface="ＭＳ Ｐゴシック" panose="020B0600070205080204" pitchFamily="50" charset="-128"/>
                <a:ea typeface="ＭＳ Ｐゴシック" panose="020B0600070205080204" pitchFamily="50" charset="-128"/>
                <a:cs typeface="+mn-ea"/>
                <a:sym typeface="+mn-lt"/>
              </a:rPr>
              <a:t> </a:t>
            </a:r>
            <a:r>
              <a:rPr lang="en-US" altLang="ja-JP" sz="900" dirty="0" smtClean="0">
                <a:latin typeface="ＭＳ Ｐゴシック" panose="020B0600070205080204" pitchFamily="50" charset="-128"/>
                <a:ea typeface="ＭＳ Ｐゴシック" panose="020B0600070205080204" pitchFamily="50" charset="-128"/>
                <a:cs typeface="+mn-ea"/>
                <a:sym typeface="+mn-lt"/>
              </a:rPr>
              <a:t>hero h4.5.2</a:t>
            </a:r>
            <a:r>
              <a:rPr lang="ja-JP" altLang="en-US" sz="900" dirty="0">
                <a:latin typeface="ＭＳ Ｐゴシック" panose="020B0600070205080204" pitchFamily="50" charset="-128"/>
                <a:ea typeface="ＭＳ Ｐゴシック" panose="020B0600070205080204" pitchFamily="50" charset="-128"/>
                <a:cs typeface="+mn-ea"/>
                <a:sym typeface="+mn-lt"/>
              </a:rPr>
              <a:t>以降</a:t>
            </a:r>
            <a:r>
              <a:rPr lang="ja-JP" altLang="en-US" sz="900" dirty="0" smtClean="0">
                <a:latin typeface="ＭＳ Ｐゴシック" panose="020B0600070205080204" pitchFamily="50" charset="-128"/>
                <a:ea typeface="ＭＳ Ｐゴシック" panose="020B0600070205080204" pitchFamily="50" charset="-128"/>
                <a:cs typeface="+mn-ea"/>
                <a:sym typeface="+mn-lt"/>
              </a:rPr>
              <a:t>で利用できます。</a:t>
            </a:r>
            <a:endParaRPr lang="ja-JP" altLang="en-US" sz="900" dirty="0">
              <a:latin typeface="ＭＳ Ｐゴシック" panose="020B0600070205080204" pitchFamily="50" charset="-128"/>
              <a:ea typeface="ＭＳ Ｐゴシック" panose="020B0600070205080204" pitchFamily="50" charset="-128"/>
              <a:cs typeface="+mn-ea"/>
              <a:sym typeface="+mn-lt"/>
            </a:endParaRPr>
          </a:p>
        </p:txBody>
      </p:sp>
      <p:pic>
        <p:nvPicPr>
          <p:cNvPr id="9" name="圖片 8">
            <a:extLst>
              <a:ext uri="{FF2B5EF4-FFF2-40B4-BE49-F238E27FC236}">
                <a16:creationId xmlns:a16="http://schemas.microsoft.com/office/drawing/2014/main" id="{5B3F6ED9-C88B-A04F-BE0F-F9B1A14E0F5A}"/>
              </a:ext>
            </a:extLst>
          </p:cNvPr>
          <p:cNvPicPr>
            <a:picLocks noChangeAspect="1"/>
          </p:cNvPicPr>
          <p:nvPr/>
        </p:nvPicPr>
        <p:blipFill>
          <a:blip r:embed="rId14"/>
          <a:srcRect/>
          <a:stretch/>
        </p:blipFill>
        <p:spPr>
          <a:xfrm>
            <a:off x="1241103" y="4026638"/>
            <a:ext cx="1466588" cy="916618"/>
          </a:xfrm>
          <a:prstGeom prst="rect">
            <a:avLst/>
          </a:prstGeom>
        </p:spPr>
      </p:pic>
    </p:spTree>
    <p:extLst>
      <p:ext uri="{BB962C8B-B14F-4D97-AF65-F5344CB8AC3E}">
        <p14:creationId xmlns:p14="http://schemas.microsoft.com/office/powerpoint/2010/main" val="1157854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DE4072E7-17FC-4A6C-A848-473E4CE90D7C}"/>
              </a:ext>
            </a:extLst>
          </p:cNvPr>
          <p:cNvSpPr/>
          <p:nvPr/>
        </p:nvSpPr>
        <p:spPr>
          <a:xfrm rot="10800000">
            <a:off x="521419" y="1762879"/>
            <a:ext cx="3997186" cy="3161826"/>
          </a:xfrm>
          <a:prstGeom prst="roundRect">
            <a:avLst>
              <a:gd name="adj" fmla="val 5128"/>
            </a:avLst>
          </a:prstGeom>
          <a:gradFill>
            <a:gsLst>
              <a:gs pos="0">
                <a:srgbClr val="73E3F9">
                  <a:alpha val="0"/>
                </a:srgbClr>
              </a:gs>
              <a:gs pos="100000">
                <a:srgbClr val="73E3F9">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20225FCC-E296-42AC-9A92-153524FEC3AD}"/>
              </a:ext>
            </a:extLst>
          </p:cNvPr>
          <p:cNvSpPr>
            <a:spLocks noGrp="1"/>
          </p:cNvSpPr>
          <p:nvPr>
            <p:ph type="title"/>
          </p:nvPr>
        </p:nvSpPr>
        <p:spPr>
          <a:xfrm>
            <a:off x="234525" y="272933"/>
            <a:ext cx="8649547" cy="606383"/>
          </a:xfrm>
        </p:spPr>
        <p:txBody>
          <a:bodyPr vert="horz" lIns="91440" tIns="45720" rIns="91440" bIns="45720" rtlCol="0" anchor="t">
            <a:noAutofit/>
          </a:bodyPr>
          <a:lstStyle/>
          <a:p>
            <a:r>
              <a:rPr lang="en-US" altLang="zh-TW" b="0" err="1">
                <a:latin typeface="ＭＳ Ｐゴシック" panose="020B0600070205080204" pitchFamily="50" charset="-128"/>
                <a:ea typeface="ＭＳ Ｐゴシック" panose="020B0600070205080204" pitchFamily="50" charset="-128"/>
                <a:cs typeface="+mn-ea"/>
                <a:sym typeface="+mn-lt"/>
              </a:rPr>
              <a:t>SnapSync</a:t>
            </a:r>
            <a:endParaRPr lang="zh-TW" altLang="en-US" sz="2600" b="0">
              <a:latin typeface="ＭＳ Ｐゴシック" panose="020B0600070205080204" pitchFamily="50" charset="-128"/>
              <a:ea typeface="ＭＳ Ｐゴシック" panose="020B0600070205080204" pitchFamily="50" charset="-128"/>
              <a:cs typeface="+mn-ea"/>
              <a:sym typeface="+mn-lt"/>
            </a:endParaRPr>
          </a:p>
        </p:txBody>
      </p:sp>
      <p:sp>
        <p:nvSpPr>
          <p:cNvPr id="5" name="矩形: 圓角 4">
            <a:extLst>
              <a:ext uri="{FF2B5EF4-FFF2-40B4-BE49-F238E27FC236}">
                <a16:creationId xmlns:a16="http://schemas.microsoft.com/office/drawing/2014/main" id="{300C7A39-8FCD-4D71-99BF-D7077F7877EA}"/>
              </a:ext>
            </a:extLst>
          </p:cNvPr>
          <p:cNvSpPr/>
          <p:nvPr/>
        </p:nvSpPr>
        <p:spPr>
          <a:xfrm rot="10800000">
            <a:off x="4641993" y="1763149"/>
            <a:ext cx="3997186" cy="3161827"/>
          </a:xfrm>
          <a:prstGeom prst="roundRect">
            <a:avLst>
              <a:gd name="adj" fmla="val 5128"/>
            </a:avLst>
          </a:prstGeom>
          <a:gradFill>
            <a:gsLst>
              <a:gs pos="0">
                <a:srgbClr val="AEEFFC">
                  <a:alpha val="0"/>
                </a:srgbClr>
              </a:gs>
              <a:gs pos="100000">
                <a:srgbClr val="9BEBFB">
                  <a:alpha val="4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ＭＳ Ｐゴシック" panose="020B0600070205080204" pitchFamily="50" charset="-128"/>
              <a:ea typeface="ＭＳ Ｐゴシック" panose="020B0600070205080204" pitchFamily="50" charset="-128"/>
              <a:cs typeface="+mn-ea"/>
              <a:sym typeface="+mn-lt"/>
            </a:endParaRPr>
          </a:p>
        </p:txBody>
      </p:sp>
      <p:sp>
        <p:nvSpPr>
          <p:cNvPr id="6" name="矩形: 圓角 53">
            <a:extLst>
              <a:ext uri="{FF2B5EF4-FFF2-40B4-BE49-F238E27FC236}">
                <a16:creationId xmlns:a16="http://schemas.microsoft.com/office/drawing/2014/main" id="{C28B5EA4-5AC9-46D0-9BC1-9C00286F8A7F}"/>
              </a:ext>
            </a:extLst>
          </p:cNvPr>
          <p:cNvSpPr/>
          <p:nvPr/>
        </p:nvSpPr>
        <p:spPr>
          <a:xfrm>
            <a:off x="4647346" y="1762880"/>
            <a:ext cx="3985403" cy="2317926"/>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3014118" y="4268906"/>
            <a:ext cx="1336515" cy="256156"/>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51" name="矩形: 圓角 53">
            <a:extLst>
              <a:ext uri="{FF2B5EF4-FFF2-40B4-BE49-F238E27FC236}">
                <a16:creationId xmlns:a16="http://schemas.microsoft.com/office/drawing/2014/main" id="{700A0024-7DB9-446A-A0D4-1A2E52AB77D8}"/>
              </a:ext>
            </a:extLst>
          </p:cNvPr>
          <p:cNvSpPr/>
          <p:nvPr/>
        </p:nvSpPr>
        <p:spPr>
          <a:xfrm>
            <a:off x="532510" y="1762880"/>
            <a:ext cx="3985403" cy="2317926"/>
          </a:xfrm>
          <a:prstGeom prst="roundRect">
            <a:avLst>
              <a:gd name="adj" fmla="val 5085"/>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398401" y="3009107"/>
            <a:ext cx="0" cy="648756"/>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937637" y="2304189"/>
            <a:ext cx="907156" cy="704916"/>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2013018" y="4383744"/>
            <a:ext cx="952247"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63" name="矩形 901">
            <a:extLst>
              <a:ext uri="{FF2B5EF4-FFF2-40B4-BE49-F238E27FC236}">
                <a16:creationId xmlns:a16="http://schemas.microsoft.com/office/drawing/2014/main" id="{F525F459-4C51-45F9-99A9-5BB3542D5BF8}"/>
              </a:ext>
            </a:extLst>
          </p:cNvPr>
          <p:cNvSpPr/>
          <p:nvPr/>
        </p:nvSpPr>
        <p:spPr>
          <a:xfrm>
            <a:off x="733704" y="3227143"/>
            <a:ext cx="664694" cy="261610"/>
          </a:xfrm>
          <a:prstGeom prst="rect">
            <a:avLst/>
          </a:prstGeom>
        </p:spPr>
        <p:txBody>
          <a:bodyPr wrap="square" anchor="t">
            <a:spAutoFit/>
          </a:bodyPr>
          <a:lstStyle/>
          <a:p>
            <a:r>
              <a:rPr lang="en-US" altLang="zh-TW" sz="1100" b="1">
                <a:solidFill>
                  <a:srgbClr val="274DA5"/>
                </a:solidFill>
                <a:latin typeface="ＭＳ Ｐゴシック" panose="020B0600070205080204" pitchFamily="50" charset="-128"/>
                <a:ea typeface="ＭＳ Ｐゴシック" panose="020B0600070205080204" pitchFamily="50" charset="-128"/>
                <a:cs typeface="+mn-ea"/>
                <a:sym typeface="+mn-lt"/>
              </a:rPr>
              <a:t>Normal</a:t>
            </a:r>
            <a:endParaRPr lang="en-US" sz="1100">
              <a:solidFill>
                <a:srgbClr val="274DA5"/>
              </a:solidFill>
              <a:latin typeface="ＭＳ Ｐゴシック" panose="020B0600070205080204" pitchFamily="50" charset="-128"/>
              <a:ea typeface="ＭＳ Ｐゴシック" panose="020B0600070205080204" pitchFamily="50" charset="-128"/>
              <a:cs typeface="+mn-ea"/>
              <a:sym typeface="+mn-lt"/>
            </a:endParaRPr>
          </a:p>
        </p:txBody>
      </p:sp>
      <p:sp>
        <p:nvSpPr>
          <p:cNvPr id="64" name="矩形 901">
            <a:extLst>
              <a:ext uri="{FF2B5EF4-FFF2-40B4-BE49-F238E27FC236}">
                <a16:creationId xmlns:a16="http://schemas.microsoft.com/office/drawing/2014/main" id="{DA1E80EC-A61F-4B50-A65B-B953D727BA9D}"/>
              </a:ext>
            </a:extLst>
          </p:cNvPr>
          <p:cNvSpPr/>
          <p:nvPr/>
        </p:nvSpPr>
        <p:spPr>
          <a:xfrm>
            <a:off x="678572" y="4718415"/>
            <a:ext cx="1305035" cy="261610"/>
          </a:xfrm>
          <a:prstGeom prst="rect">
            <a:avLst/>
          </a:prstGeom>
        </p:spPr>
        <p:txBody>
          <a:bodyPr wrap="square" anchor="t">
            <a:spAutoFit/>
          </a:bodyPr>
          <a:lstStyle/>
          <a:p>
            <a:pPr algn="ctr"/>
            <a:r>
              <a:rPr lang="en-US" altLang="zh-TW" sz="1100" b="1">
                <a:solidFill>
                  <a:srgbClr val="1F3F85"/>
                </a:solidFill>
                <a:latin typeface="ＭＳ Ｐゴシック" panose="020B0600070205080204" pitchFamily="50" charset="-128"/>
                <a:ea typeface="ＭＳ Ｐゴシック" panose="020B0600070205080204" pitchFamily="50" charset="-128"/>
                <a:cs typeface="+mn-ea"/>
                <a:sym typeface="+mn-lt"/>
              </a:rPr>
              <a:t>Primary NAS</a:t>
            </a:r>
            <a:endParaRPr lang="en-US" sz="1100">
              <a:solidFill>
                <a:srgbClr val="1F3F85"/>
              </a:solidFill>
              <a:latin typeface="ＭＳ Ｐゴシック" panose="020B0600070205080204" pitchFamily="50" charset="-128"/>
              <a:ea typeface="ＭＳ Ｐゴシック" panose="020B0600070205080204" pitchFamily="50" charset="-128"/>
              <a:cs typeface="+mn-ea"/>
              <a:sym typeface="+mn-lt"/>
            </a:endParaRPr>
          </a:p>
        </p:txBody>
      </p:sp>
      <p:sp>
        <p:nvSpPr>
          <p:cNvPr id="65" name="矩形 901">
            <a:extLst>
              <a:ext uri="{FF2B5EF4-FFF2-40B4-BE49-F238E27FC236}">
                <a16:creationId xmlns:a16="http://schemas.microsoft.com/office/drawing/2014/main" id="{BABDFD95-5835-45E4-B82C-E3C64684D5D1}"/>
              </a:ext>
            </a:extLst>
          </p:cNvPr>
          <p:cNvSpPr/>
          <p:nvPr/>
        </p:nvSpPr>
        <p:spPr>
          <a:xfrm>
            <a:off x="3039449" y="4584285"/>
            <a:ext cx="1305035" cy="261610"/>
          </a:xfrm>
          <a:prstGeom prst="rect">
            <a:avLst/>
          </a:prstGeom>
        </p:spPr>
        <p:txBody>
          <a:bodyPr wrap="square" anchor="t">
            <a:spAutoFit/>
          </a:bodyPr>
          <a:lstStyle/>
          <a:p>
            <a:pPr algn="ctr"/>
            <a:r>
              <a:rPr lang="en-US" altLang="zh-TW" sz="1100" b="1">
                <a:solidFill>
                  <a:srgbClr val="1F3F85"/>
                </a:solidFill>
                <a:latin typeface="ＭＳ Ｐゴシック" panose="020B0600070205080204" pitchFamily="50" charset="-128"/>
                <a:ea typeface="ＭＳ Ｐゴシック" panose="020B0600070205080204" pitchFamily="50" charset="-128"/>
                <a:cs typeface="+mn-ea"/>
                <a:sym typeface="+mn-lt"/>
              </a:rPr>
              <a:t>Secondary NAS</a:t>
            </a:r>
            <a:endParaRPr lang="en-US" sz="1100">
              <a:solidFill>
                <a:srgbClr val="1F3F85"/>
              </a:solidFill>
              <a:latin typeface="ＭＳ Ｐゴシック" panose="020B0600070205080204" pitchFamily="50" charset="-128"/>
              <a:ea typeface="ＭＳ Ｐゴシック" panose="020B0600070205080204" pitchFamily="50" charset="-128"/>
              <a:cs typeface="+mn-ea"/>
              <a:sym typeface="+mn-lt"/>
            </a:endParaRPr>
          </a:p>
        </p:txBody>
      </p:sp>
      <p:sp>
        <p:nvSpPr>
          <p:cNvPr id="66" name="矩形 901">
            <a:extLst>
              <a:ext uri="{FF2B5EF4-FFF2-40B4-BE49-F238E27FC236}">
                <a16:creationId xmlns:a16="http://schemas.microsoft.com/office/drawing/2014/main" id="{E9CDD8C0-62B2-4C88-837D-2775940D8EC5}"/>
              </a:ext>
            </a:extLst>
          </p:cNvPr>
          <p:cNvSpPr/>
          <p:nvPr/>
        </p:nvSpPr>
        <p:spPr>
          <a:xfrm>
            <a:off x="1830526" y="4157159"/>
            <a:ext cx="1305035" cy="253916"/>
          </a:xfrm>
          <a:prstGeom prst="rect">
            <a:avLst/>
          </a:prstGeom>
        </p:spPr>
        <p:txBody>
          <a:bodyPr wrap="square" anchor="t">
            <a:spAutoFit/>
          </a:bodyPr>
          <a:lstStyle/>
          <a:p>
            <a:pPr algn="ctr"/>
            <a:r>
              <a:rPr lang="en-US" altLang="zh-TW" sz="1000" b="1">
                <a:solidFill>
                  <a:srgbClr val="C00000"/>
                </a:solidFill>
                <a:latin typeface="ＭＳ Ｐゴシック" panose="020B0600070205080204" pitchFamily="50" charset="-128"/>
                <a:ea typeface="ＭＳ Ｐゴシック" panose="020B0600070205080204" pitchFamily="50" charset="-128"/>
                <a:cs typeface="+mn-ea"/>
                <a:sym typeface="+mn-lt"/>
              </a:rPr>
              <a:t>By schedule</a:t>
            </a:r>
            <a:endParaRPr lang="en-US" sz="1000">
              <a:solidFill>
                <a:srgbClr val="C00000"/>
              </a:solidFill>
              <a:latin typeface="ＭＳ Ｐゴシック" panose="020B0600070205080204" pitchFamily="50" charset="-128"/>
              <a:ea typeface="ＭＳ Ｐゴシック" panose="020B0600070205080204" pitchFamily="50" charset="-128"/>
              <a:cs typeface="+mn-ea"/>
              <a:sym typeface="+mn-lt"/>
            </a:endParaRPr>
          </a:p>
        </p:txBody>
      </p:sp>
      <p:sp>
        <p:nvSpPr>
          <p:cNvPr id="67" name="矩形 901">
            <a:extLst>
              <a:ext uri="{FF2B5EF4-FFF2-40B4-BE49-F238E27FC236}">
                <a16:creationId xmlns:a16="http://schemas.microsoft.com/office/drawing/2014/main" id="{50BCDB10-51B7-43CA-8F85-AF38AD37FAFE}"/>
              </a:ext>
            </a:extLst>
          </p:cNvPr>
          <p:cNvSpPr/>
          <p:nvPr/>
        </p:nvSpPr>
        <p:spPr>
          <a:xfrm>
            <a:off x="1848668" y="4431893"/>
            <a:ext cx="1305035" cy="238527"/>
          </a:xfrm>
          <a:prstGeom prst="rect">
            <a:avLst/>
          </a:prstGeom>
        </p:spPr>
        <p:txBody>
          <a:bodyPr wrap="square" anchor="t">
            <a:spAutoFit/>
          </a:bodyPr>
          <a:lstStyle/>
          <a:p>
            <a:pPr algn="ctr"/>
            <a:r>
              <a:rPr lang="en-US" altLang="zh-TW" sz="950" b="1">
                <a:solidFill>
                  <a:srgbClr val="274DA5"/>
                </a:solidFill>
                <a:latin typeface="ＭＳ Ｐゴシック" panose="020B0600070205080204" pitchFamily="50" charset="-128"/>
                <a:ea typeface="ＭＳ Ｐゴシック" panose="020B0600070205080204" pitchFamily="50" charset="-128"/>
                <a:cs typeface="+mn-ea"/>
                <a:sym typeface="+mn-lt"/>
              </a:rPr>
              <a:t>Snapshot send</a:t>
            </a:r>
            <a:endParaRPr lang="en-US" sz="950">
              <a:solidFill>
                <a:srgbClr val="274DA5"/>
              </a:solidFill>
              <a:latin typeface="ＭＳ Ｐゴシック" panose="020B0600070205080204" pitchFamily="50" charset="-128"/>
              <a:ea typeface="ＭＳ Ｐゴシック" panose="020B0600070205080204" pitchFamily="50" charset="-128"/>
              <a:cs typeface="+mn-ea"/>
              <a:sym typeface="+mn-lt"/>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7154321" y="4260735"/>
            <a:ext cx="1336515" cy="256156"/>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5466391" y="2883629"/>
            <a:ext cx="0" cy="774234"/>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4809720" y="3182821"/>
            <a:ext cx="699846" cy="261610"/>
          </a:xfrm>
          <a:prstGeom prst="rect">
            <a:avLst/>
          </a:prstGeom>
        </p:spPr>
        <p:txBody>
          <a:bodyPr wrap="square" anchor="t">
            <a:spAutoFit/>
          </a:bodyPr>
          <a:lstStyle/>
          <a:p>
            <a:r>
              <a:rPr lang="en-US" altLang="zh-TW" sz="1100" b="1">
                <a:solidFill>
                  <a:srgbClr val="274DA5"/>
                </a:solidFill>
                <a:latin typeface="ＭＳ Ｐゴシック" panose="020B0600070205080204" pitchFamily="50" charset="-128"/>
                <a:ea typeface="ＭＳ Ｐゴシック" panose="020B0600070205080204" pitchFamily="50" charset="-128"/>
                <a:cs typeface="+mn-ea"/>
                <a:sym typeface="+mn-lt"/>
              </a:rPr>
              <a:t>Normal</a:t>
            </a:r>
            <a:endParaRPr lang="en-US" sz="1100">
              <a:solidFill>
                <a:srgbClr val="274DA5"/>
              </a:solidFill>
              <a:latin typeface="ＭＳ Ｐゴシック" panose="020B0600070205080204" pitchFamily="50" charset="-128"/>
              <a:ea typeface="ＭＳ Ｐゴシック" panose="020B0600070205080204" pitchFamily="50" charset="-128"/>
              <a:cs typeface="+mn-ea"/>
              <a:sym typeface="+mn-lt"/>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4809720" y="4718785"/>
            <a:ext cx="1305035" cy="261610"/>
          </a:xfrm>
          <a:prstGeom prst="rect">
            <a:avLst/>
          </a:prstGeom>
        </p:spPr>
        <p:txBody>
          <a:bodyPr wrap="square" anchor="t">
            <a:spAutoFit/>
          </a:bodyPr>
          <a:lstStyle/>
          <a:p>
            <a:pPr algn="ctr"/>
            <a:r>
              <a:rPr lang="en-US" altLang="zh-TW" sz="1100" b="1">
                <a:solidFill>
                  <a:srgbClr val="1F3F85"/>
                </a:solidFill>
                <a:latin typeface="ＭＳ Ｐゴシック" panose="020B0600070205080204" pitchFamily="50" charset="-128"/>
                <a:ea typeface="ＭＳ Ｐゴシック" panose="020B0600070205080204" pitchFamily="50" charset="-128"/>
                <a:cs typeface="+mn-ea"/>
                <a:sym typeface="+mn-lt"/>
              </a:rPr>
              <a:t>Primary NAS</a:t>
            </a:r>
            <a:endParaRPr lang="en-US" sz="1100">
              <a:solidFill>
                <a:srgbClr val="1F3F85"/>
              </a:solidFill>
              <a:latin typeface="ＭＳ Ｐゴシック" panose="020B0600070205080204" pitchFamily="50" charset="-128"/>
              <a:ea typeface="ＭＳ Ｐゴシック" panose="020B0600070205080204" pitchFamily="50" charset="-128"/>
              <a:cs typeface="+mn-ea"/>
              <a:sym typeface="+mn-lt"/>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7170597" y="4584655"/>
            <a:ext cx="1305035" cy="261610"/>
          </a:xfrm>
          <a:prstGeom prst="rect">
            <a:avLst/>
          </a:prstGeom>
        </p:spPr>
        <p:txBody>
          <a:bodyPr wrap="square" anchor="t">
            <a:spAutoFit/>
          </a:bodyPr>
          <a:lstStyle/>
          <a:p>
            <a:pPr algn="ctr"/>
            <a:r>
              <a:rPr lang="en-US" altLang="zh-TW" sz="1100" b="1">
                <a:solidFill>
                  <a:srgbClr val="1F3F85"/>
                </a:solidFill>
                <a:latin typeface="ＭＳ Ｐゴシック" panose="020B0600070205080204" pitchFamily="50" charset="-128"/>
                <a:ea typeface="ＭＳ Ｐゴシック" panose="020B0600070205080204" pitchFamily="50" charset="-128"/>
                <a:cs typeface="+mn-ea"/>
                <a:sym typeface="+mn-lt"/>
              </a:rPr>
              <a:t>Secondary NAS</a:t>
            </a:r>
            <a:endParaRPr lang="en-US" sz="1100">
              <a:solidFill>
                <a:srgbClr val="1F3F85"/>
              </a:solidFill>
              <a:latin typeface="ＭＳ Ｐゴシック" panose="020B0600070205080204" pitchFamily="50" charset="-128"/>
              <a:ea typeface="ＭＳ Ｐゴシック" panose="020B0600070205080204" pitchFamily="50" charset="-128"/>
              <a:cs typeface="+mn-ea"/>
              <a:sym typeface="+mn-lt"/>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6153233" y="4381750"/>
            <a:ext cx="952247"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5964350" y="4352870"/>
            <a:ext cx="1305035" cy="246221"/>
          </a:xfrm>
          <a:prstGeom prst="rect">
            <a:avLst/>
          </a:prstGeom>
        </p:spPr>
        <p:txBody>
          <a:bodyPr wrap="square" anchor="t">
            <a:spAutoFit/>
          </a:bodyPr>
          <a:lstStyle/>
          <a:p>
            <a:pPr algn="ctr"/>
            <a:r>
              <a:rPr lang="en-US" altLang="zh-TW" sz="1000" b="1">
                <a:solidFill>
                  <a:srgbClr val="C00000"/>
                </a:solidFill>
                <a:latin typeface="ＭＳ Ｐゴシック" panose="020B0600070205080204" pitchFamily="50" charset="-128"/>
                <a:ea typeface="ＭＳ Ｐゴシック" panose="020B0600070205080204" pitchFamily="50" charset="-128"/>
                <a:cs typeface="+mn-ea"/>
                <a:sym typeface="+mn-lt"/>
              </a:rPr>
              <a:t>Real-time Snapshot</a:t>
            </a:r>
            <a:endParaRPr lang="en-US" sz="1000">
              <a:solidFill>
                <a:srgbClr val="C00000"/>
              </a:solidFill>
              <a:latin typeface="ＭＳ Ｐゴシック" panose="020B0600070205080204" pitchFamily="50" charset="-128"/>
              <a:ea typeface="ＭＳ Ｐゴシック" panose="020B0600070205080204" pitchFamily="50" charset="-128"/>
              <a:cs typeface="+mn-ea"/>
              <a:sym typeface="+mn-lt"/>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5773271" y="2904448"/>
            <a:ext cx="1296576" cy="1280210"/>
          </a:xfrm>
          <a:prstGeom prst="straightConnector1">
            <a:avLst/>
          </a:prstGeom>
          <a:ln w="19050" cap="rnd">
            <a:gradFill>
              <a:gsLst>
                <a:gs pos="0">
                  <a:srgbClr val="00379A"/>
                </a:gs>
                <a:gs pos="100000">
                  <a:srgbClr val="274DA5"/>
                </a:gs>
              </a:gsLst>
              <a:lin ang="5400000" scaled="1"/>
            </a:gra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sp>
        <p:nvSpPr>
          <p:cNvPr id="125" name="矩形 901">
            <a:extLst>
              <a:ext uri="{FF2B5EF4-FFF2-40B4-BE49-F238E27FC236}">
                <a16:creationId xmlns:a16="http://schemas.microsoft.com/office/drawing/2014/main" id="{77576072-8A56-4D01-BE1A-7F4A0A304A18}"/>
              </a:ext>
            </a:extLst>
          </p:cNvPr>
          <p:cNvSpPr/>
          <p:nvPr/>
        </p:nvSpPr>
        <p:spPr>
          <a:xfrm>
            <a:off x="6534123" y="3365046"/>
            <a:ext cx="1822935" cy="261610"/>
          </a:xfrm>
          <a:prstGeom prst="rect">
            <a:avLst/>
          </a:prstGeom>
        </p:spPr>
        <p:txBody>
          <a:bodyPr wrap="none" anchor="t">
            <a:spAutoFit/>
          </a:bodyPr>
          <a:lstStyle/>
          <a:p>
            <a:r>
              <a:rPr lang="en-US" altLang="zh-TW" sz="1100" b="1">
                <a:solidFill>
                  <a:srgbClr val="274DA5"/>
                </a:solidFill>
                <a:latin typeface="ＭＳ Ｐゴシック" panose="020B0600070205080204" pitchFamily="50" charset="-128"/>
                <a:ea typeface="ＭＳ Ｐゴシック" panose="020B0600070205080204" pitchFamily="50" charset="-128"/>
                <a:cs typeface="+mn-ea"/>
                <a:sym typeface="+mn-lt"/>
              </a:rPr>
              <a:t>Disaster Recovery (RPO=0)</a:t>
            </a:r>
            <a:endParaRPr lang="en-US" sz="1100">
              <a:solidFill>
                <a:srgbClr val="274DA5"/>
              </a:solidFill>
              <a:latin typeface="ＭＳ Ｐゴシック" panose="020B0600070205080204" pitchFamily="50" charset="-128"/>
              <a:ea typeface="ＭＳ Ｐゴシック" panose="020B0600070205080204" pitchFamily="50" charset="-128"/>
              <a:cs typeface="+mn-ea"/>
              <a:sym typeface="+mn-lt"/>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6037777" y="4821473"/>
            <a:ext cx="1686680" cy="246221"/>
          </a:xfrm>
          <a:prstGeom prst="rect">
            <a:avLst/>
          </a:prstGeom>
        </p:spPr>
        <p:txBody>
          <a:bodyPr wrap="none" anchor="t">
            <a:spAutoFit/>
          </a:bodyPr>
          <a:lstStyle/>
          <a:p>
            <a:r>
              <a:rPr lang="en-US" sz="1000" b="1">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(Round Trip Latency &lt; 5ms)</a:t>
            </a:r>
            <a:endParaRPr lang="en-US" sz="100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3478612" y="3904295"/>
            <a:ext cx="434996" cy="434996"/>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133" name="圖片 132">
            <a:extLst>
              <a:ext uri="{FF2B5EF4-FFF2-40B4-BE49-F238E27FC236}">
                <a16:creationId xmlns:a16="http://schemas.microsoft.com/office/drawing/2014/main" id="{B9367910-1B36-4E5A-AD7A-F5DD2F1412A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655898" y="1762831"/>
            <a:ext cx="2745521" cy="311790"/>
          </a:xfrm>
          <a:prstGeom prst="rect">
            <a:avLst/>
          </a:prstGeom>
          <a:effectLst>
            <a:outerShdw blurRad="50800" dist="38100" dir="2700000" algn="tl" rotWithShape="0">
              <a:prstClr val="black">
                <a:alpha val="40000"/>
              </a:prstClr>
            </a:outerShdw>
          </a:effectLst>
        </p:spPr>
      </p:pic>
      <p:pic>
        <p:nvPicPr>
          <p:cNvPr id="134" name="圖片 133">
            <a:extLst>
              <a:ext uri="{FF2B5EF4-FFF2-40B4-BE49-F238E27FC236}">
                <a16:creationId xmlns:a16="http://schemas.microsoft.com/office/drawing/2014/main" id="{87956480-ACED-4B30-BE7C-F170AD13E4E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798378" y="1773616"/>
            <a:ext cx="2218875" cy="311790"/>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8C8E4CAE-3A39-45D7-82C6-A01A9A4E1F4A}"/>
              </a:ext>
            </a:extLst>
          </p:cNvPr>
          <p:cNvSpPr txBox="1"/>
          <p:nvPr/>
        </p:nvSpPr>
        <p:spPr>
          <a:xfrm>
            <a:off x="294414" y="1771925"/>
            <a:ext cx="3509285" cy="276999"/>
          </a:xfrm>
          <a:prstGeom prst="rect">
            <a:avLst/>
          </a:prstGeom>
          <a:noFill/>
        </p:spPr>
        <p:txBody>
          <a:bodyPr wrap="square">
            <a:spAutoFit/>
          </a:bodyPr>
          <a:lstStyle/>
          <a:p>
            <a:pPr algn="ctr"/>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Schedule </a:t>
            </a:r>
            <a:r>
              <a:rPr lang="en-US" altLang="zh-TW" sz="1200" b="1" err="1">
                <a:solidFill>
                  <a:schemeClr val="bg1"/>
                </a:solidFill>
                <a:latin typeface="ＭＳ Ｐゴシック" panose="020B0600070205080204" pitchFamily="50" charset="-128"/>
                <a:ea typeface="ＭＳ Ｐゴシック" panose="020B0600070205080204" pitchFamily="50" charset="-128"/>
                <a:cs typeface="+mn-ea"/>
                <a:sym typeface="+mn-lt"/>
              </a:rPr>
              <a:t>Snapsync</a:t>
            </a:r>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 5min~60min</a:t>
            </a:r>
            <a:endParaRPr lang="zh-TW" altLang="en-US" sz="12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4786268" y="1790478"/>
            <a:ext cx="2230984" cy="276999"/>
          </a:xfrm>
          <a:prstGeom prst="rect">
            <a:avLst/>
          </a:prstGeom>
          <a:noFill/>
        </p:spPr>
        <p:txBody>
          <a:bodyPr wrap="square">
            <a:spAutoFit/>
          </a:bodyPr>
          <a:lstStyle/>
          <a:p>
            <a:pPr algn="ctr"/>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Realtime </a:t>
            </a:r>
            <a:r>
              <a:rPr lang="en-US" altLang="zh-TW" sz="1200" b="1" err="1">
                <a:solidFill>
                  <a:schemeClr val="bg1"/>
                </a:solidFill>
                <a:latin typeface="ＭＳ Ｐゴシック" panose="020B0600070205080204" pitchFamily="50" charset="-128"/>
                <a:ea typeface="ＭＳ Ｐゴシック" panose="020B0600070205080204" pitchFamily="50" charset="-128"/>
                <a:cs typeface="+mn-ea"/>
                <a:sym typeface="+mn-lt"/>
              </a:rPr>
              <a:t>Snapsync</a:t>
            </a:r>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 RPO=0</a:t>
            </a:r>
          </a:p>
        </p:txBody>
      </p:sp>
      <p:sp>
        <p:nvSpPr>
          <p:cNvPr id="143" name="文字方塊 142">
            <a:extLst>
              <a:ext uri="{FF2B5EF4-FFF2-40B4-BE49-F238E27FC236}">
                <a16:creationId xmlns:a16="http://schemas.microsoft.com/office/drawing/2014/main" id="{C8932C55-62BC-402E-97EC-6A4B5BF7EB3C}"/>
              </a:ext>
            </a:extLst>
          </p:cNvPr>
          <p:cNvSpPr txBox="1"/>
          <p:nvPr/>
        </p:nvSpPr>
        <p:spPr>
          <a:xfrm>
            <a:off x="335187" y="1238381"/>
            <a:ext cx="8448225" cy="369332"/>
          </a:xfrm>
          <a:prstGeom prst="rect">
            <a:avLst/>
          </a:prstGeom>
          <a:noFill/>
        </p:spPr>
        <p:txBody>
          <a:bodyPr wrap="square">
            <a:spAutoFit/>
          </a:bodyPr>
          <a:lstStyle/>
          <a:p>
            <a:pPr algn="ctr"/>
            <a:r>
              <a:rPr lang="ja-JP" altLang="en-US" sz="1800" kern="1200" dirty="0">
                <a:latin typeface="ＭＳ Ｐゴシック" panose="020B0600070205080204" pitchFamily="50" charset="-128"/>
                <a:ea typeface="ＭＳ Ｐゴシック" panose="020B0600070205080204" pitchFamily="50" charset="-128"/>
                <a:cs typeface="+mn-ea"/>
                <a:sym typeface="+mn-lt"/>
              </a:rPr>
              <a:t>最も費用効果の高いバックアップ、データ保護、およびディザスタリカバリソリューション</a:t>
            </a:r>
          </a:p>
        </p:txBody>
      </p:sp>
      <p:grpSp>
        <p:nvGrpSpPr>
          <p:cNvPr id="130" name="群組 129">
            <a:extLst>
              <a:ext uri="{FF2B5EF4-FFF2-40B4-BE49-F238E27FC236}">
                <a16:creationId xmlns:a16="http://schemas.microsoft.com/office/drawing/2014/main" id="{67E1682F-93CA-43AF-A386-1E9CC3CE269A}"/>
              </a:ext>
            </a:extLst>
          </p:cNvPr>
          <p:cNvGrpSpPr/>
          <p:nvPr/>
        </p:nvGrpSpPr>
        <p:grpSpPr>
          <a:xfrm>
            <a:off x="1769672" y="3503536"/>
            <a:ext cx="434996" cy="434996"/>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grpSp>
        <p:nvGrpSpPr>
          <p:cNvPr id="141" name="群組 140">
            <a:extLst>
              <a:ext uri="{FF2B5EF4-FFF2-40B4-BE49-F238E27FC236}">
                <a16:creationId xmlns:a16="http://schemas.microsoft.com/office/drawing/2014/main" id="{48307152-E116-474D-90A3-336FC40957C4}"/>
              </a:ext>
            </a:extLst>
          </p:cNvPr>
          <p:cNvGrpSpPr/>
          <p:nvPr/>
        </p:nvGrpSpPr>
        <p:grpSpPr>
          <a:xfrm>
            <a:off x="4994604" y="2170322"/>
            <a:ext cx="907156" cy="704916"/>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142" name="手繪多邊形: 圖案 141">
              <a:extLst>
                <a:ext uri="{FF2B5EF4-FFF2-40B4-BE49-F238E27FC236}">
                  <a16:creationId xmlns:a16="http://schemas.microsoft.com/office/drawing/2014/main" id="{69D091A7-0D73-4291-BC74-2F00B3225140}"/>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5" name="手繪多邊形: 圖案 144">
              <a:extLst>
                <a:ext uri="{FF2B5EF4-FFF2-40B4-BE49-F238E27FC236}">
                  <a16:creationId xmlns:a16="http://schemas.microsoft.com/office/drawing/2014/main" id="{45E6FE64-F68B-4792-8C0F-91C63A781403}"/>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146" name="手繪多邊形: 圖案 145">
              <a:extLst>
                <a:ext uri="{FF2B5EF4-FFF2-40B4-BE49-F238E27FC236}">
                  <a16:creationId xmlns:a16="http://schemas.microsoft.com/office/drawing/2014/main" id="{CF9E6AA1-8866-49F2-BBD6-3577D6AB5B3D}"/>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pic>
        <p:nvPicPr>
          <p:cNvPr id="139" name="圖片 138">
            <a:extLst>
              <a:ext uri="{FF2B5EF4-FFF2-40B4-BE49-F238E27FC236}">
                <a16:creationId xmlns:a16="http://schemas.microsoft.com/office/drawing/2014/main" id="{3608114C-4692-B946-B8B8-9C735CBBC126}"/>
              </a:ext>
            </a:extLst>
          </p:cNvPr>
          <p:cNvPicPr>
            <a:picLocks noChangeAspect="1"/>
          </p:cNvPicPr>
          <p:nvPr/>
        </p:nvPicPr>
        <p:blipFill>
          <a:blip r:embed="rId7"/>
          <a:srcRect/>
          <a:stretch/>
        </p:blipFill>
        <p:spPr>
          <a:xfrm>
            <a:off x="571312" y="3831169"/>
            <a:ext cx="1466588" cy="916618"/>
          </a:xfrm>
          <a:prstGeom prst="rect">
            <a:avLst/>
          </a:prstGeom>
        </p:spPr>
      </p:pic>
      <p:pic>
        <p:nvPicPr>
          <p:cNvPr id="140" name="圖片 139">
            <a:extLst>
              <a:ext uri="{FF2B5EF4-FFF2-40B4-BE49-F238E27FC236}">
                <a16:creationId xmlns:a16="http://schemas.microsoft.com/office/drawing/2014/main" id="{BA5F2AD7-B11C-4A41-921A-FBFC1A5E65B6}"/>
              </a:ext>
            </a:extLst>
          </p:cNvPr>
          <p:cNvPicPr>
            <a:picLocks noChangeAspect="1"/>
          </p:cNvPicPr>
          <p:nvPr/>
        </p:nvPicPr>
        <p:blipFill>
          <a:blip r:embed="rId7"/>
          <a:srcRect/>
          <a:stretch/>
        </p:blipFill>
        <p:spPr>
          <a:xfrm>
            <a:off x="4664518" y="3800167"/>
            <a:ext cx="1466588" cy="916618"/>
          </a:xfrm>
          <a:prstGeom prst="rect">
            <a:avLst/>
          </a:prstGeom>
        </p:spPr>
      </p:pic>
    </p:spTree>
    <p:extLst>
      <p:ext uri="{BB962C8B-B14F-4D97-AF65-F5344CB8AC3E}">
        <p14:creationId xmlns:p14="http://schemas.microsoft.com/office/powerpoint/2010/main" val="477452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154CC0A7-6A42-42E3-9C0A-E3984EF5A8D1}"/>
              </a:ext>
            </a:extLst>
          </p:cNvPr>
          <p:cNvSpPr>
            <a:spLocks noGrp="1"/>
          </p:cNvSpPr>
          <p:nvPr>
            <p:ph type="body" idx="4294967295"/>
          </p:nvPr>
        </p:nvSpPr>
        <p:spPr>
          <a:xfrm>
            <a:off x="251805" y="1742562"/>
            <a:ext cx="4422400" cy="879475"/>
          </a:xfrm>
        </p:spPr>
        <p:txBody>
          <a:bodyPr>
            <a:noAutofit/>
          </a:bodyPr>
          <a:lstStyle/>
          <a:p>
            <a:pPr marL="0" indent="0" algn="ctr">
              <a:lnSpc>
                <a:spcPts val="4000"/>
              </a:lnSpc>
              <a:buNone/>
            </a:pPr>
            <a:r>
              <a:rPr lang="ja-JP" altLang="en-US" sz="3400" dirty="0">
                <a:solidFill>
                  <a:schemeClr val="bg1"/>
                </a:solidFill>
                <a:latin typeface="ＭＳ Ｐゴシック" panose="020B0600070205080204" pitchFamily="50" charset="-128"/>
                <a:ea typeface="ＭＳ Ｐゴシック" panose="020B0600070205080204" pitchFamily="50" charset="-128"/>
                <a:cs typeface="+mn-ea"/>
                <a:sym typeface="+mn-lt"/>
              </a:rPr>
              <a:t>複数のストレージ</a:t>
            </a:r>
          </a:p>
          <a:p>
            <a:pPr marL="0" indent="0" algn="ctr">
              <a:lnSpc>
                <a:spcPts val="4000"/>
              </a:lnSpc>
              <a:buNone/>
            </a:pPr>
            <a:endParaRPr lang="ja-JP" altLang="en-US" sz="3400" dirty="0">
              <a:solidFill>
                <a:schemeClr val="bg1"/>
              </a:solidFill>
              <a:latin typeface="ＭＳ Ｐゴシック" panose="020B0600070205080204" pitchFamily="50" charset="-128"/>
              <a:ea typeface="ＭＳ Ｐゴシック" panose="020B0600070205080204" pitchFamily="50" charset="-128"/>
              <a:cs typeface="+mn-ea"/>
              <a:sym typeface="+mn-lt"/>
            </a:endParaRPr>
          </a:p>
          <a:p>
            <a:pPr marL="0" indent="0" algn="ctr">
              <a:lnSpc>
                <a:spcPts val="4000"/>
              </a:lnSpc>
              <a:buNone/>
            </a:pPr>
            <a:r>
              <a:rPr lang="ja-JP" altLang="en-US" sz="3400" dirty="0">
                <a:solidFill>
                  <a:schemeClr val="bg1"/>
                </a:solidFill>
                <a:latin typeface="ＭＳ Ｐゴシック" panose="020B0600070205080204" pitchFamily="50" charset="-128"/>
                <a:ea typeface="ＭＳ Ｐゴシック" panose="020B0600070205080204" pitchFamily="50" charset="-128"/>
                <a:cs typeface="+mn-ea"/>
                <a:sym typeface="+mn-lt"/>
              </a:rPr>
              <a:t>拡張ソリューション</a:t>
            </a:r>
          </a:p>
        </p:txBody>
      </p:sp>
      <p:cxnSp>
        <p:nvCxnSpPr>
          <p:cNvPr id="3" name="直線接點 2">
            <a:extLst>
              <a:ext uri="{FF2B5EF4-FFF2-40B4-BE49-F238E27FC236}">
                <a16:creationId xmlns:a16="http://schemas.microsoft.com/office/drawing/2014/main" id="{3953C93A-80AB-40F7-AF75-C049E3276E29}"/>
              </a:ext>
            </a:extLst>
          </p:cNvPr>
          <p:cNvCxnSpPr>
            <a:cxnSpLocks/>
          </p:cNvCxnSpPr>
          <p:nvPr/>
        </p:nvCxnSpPr>
        <p:spPr>
          <a:xfrm>
            <a:off x="810312" y="2668694"/>
            <a:ext cx="3203786" cy="0"/>
          </a:xfrm>
          <a:prstGeom prst="line">
            <a:avLst/>
          </a:prstGeom>
          <a:ln w="25400">
            <a:solidFill>
              <a:srgbClr val="A3FB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66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矩形: 圓角 131">
            <a:extLst>
              <a:ext uri="{FF2B5EF4-FFF2-40B4-BE49-F238E27FC236}">
                <a16:creationId xmlns:a16="http://schemas.microsoft.com/office/drawing/2014/main" id="{EE641771-3ADE-48BB-9345-947382BF5EDB}"/>
              </a:ext>
            </a:extLst>
          </p:cNvPr>
          <p:cNvSpPr/>
          <p:nvPr/>
        </p:nvSpPr>
        <p:spPr>
          <a:xfrm>
            <a:off x="1564342" y="1636171"/>
            <a:ext cx="2641532" cy="243677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6BBA9C98-1500-4E84-89B3-949AEEFB2F61}"/>
              </a:ext>
            </a:extLst>
          </p:cNvPr>
          <p:cNvSpPr>
            <a:spLocks noGrp="1"/>
          </p:cNvSpPr>
          <p:nvPr>
            <p:ph type="title"/>
          </p:nvPr>
        </p:nvSpPr>
        <p:spPr>
          <a:xfrm>
            <a:off x="1" y="67981"/>
            <a:ext cx="9144000" cy="1033922"/>
          </a:xfrm>
        </p:spPr>
        <p:txBody>
          <a:bodyPr>
            <a:normAutofit/>
          </a:bodyPr>
          <a:lstStyle/>
          <a:p>
            <a:r>
              <a:rPr lang="ja-JP" altLang="en-US" sz="2600" dirty="0" smtClean="0">
                <a:latin typeface="ＭＳ Ｐゴシック" panose="020B0600070205080204" pitchFamily="50" charset="-128"/>
                <a:ea typeface="ＭＳ Ｐゴシック" panose="020B0600070205080204" pitchFamily="50" charset="-128"/>
                <a:cs typeface="+mn-ea"/>
                <a:sym typeface="+mn-lt"/>
              </a:rPr>
              <a:t>統合</a:t>
            </a:r>
            <a:r>
              <a:rPr lang="en-US" altLang="ja-JP" sz="2600" dirty="0" smtClean="0">
                <a:latin typeface="ＭＳ Ｐゴシック" panose="020B0600070205080204" pitchFamily="50" charset="-128"/>
                <a:ea typeface="ＭＳ Ｐゴシック" panose="020B0600070205080204" pitchFamily="50" charset="-128"/>
                <a:cs typeface="+mn-ea"/>
                <a:sym typeface="+mn-lt"/>
              </a:rPr>
              <a:t>4K</a:t>
            </a:r>
            <a:r>
              <a:rPr lang="ja-JP" altLang="en-US" sz="2600" dirty="0" smtClean="0">
                <a:latin typeface="ＭＳ Ｐゴシック" panose="020B0600070205080204" pitchFamily="50" charset="-128"/>
                <a:ea typeface="ＭＳ Ｐゴシック" panose="020B0600070205080204" pitchFamily="50" charset="-128"/>
                <a:cs typeface="+mn-ea"/>
                <a:sym typeface="+mn-lt"/>
              </a:rPr>
              <a:t>ビデオグラフィックスとマルチ</a:t>
            </a:r>
            <a:r>
              <a:rPr lang="en-US" altLang="ja-JP" sz="2600" dirty="0" smtClean="0">
                <a:latin typeface="ＭＳ Ｐゴシック" panose="020B0600070205080204" pitchFamily="50" charset="-128"/>
                <a:ea typeface="ＭＳ Ｐゴシック" panose="020B0600070205080204" pitchFamily="50" charset="-128"/>
                <a:cs typeface="+mn-ea"/>
                <a:sym typeface="+mn-lt"/>
              </a:rPr>
              <a:t>I/O</a:t>
            </a:r>
            <a:r>
              <a:rPr lang="ja-JP" altLang="en-US" sz="2600" dirty="0" smtClean="0">
                <a:latin typeface="ＭＳ Ｐゴシック" panose="020B0600070205080204" pitchFamily="50" charset="-128"/>
                <a:ea typeface="ＭＳ Ｐゴシック" panose="020B0600070205080204" pitchFamily="50" charset="-128"/>
                <a:cs typeface="+mn-ea"/>
                <a:sym typeface="+mn-lt"/>
              </a:rPr>
              <a:t>レーンを備えた</a:t>
            </a:r>
            <a:r>
              <a:rPr lang="en-US" altLang="ja-JP" sz="2600" dirty="0" smtClean="0">
                <a:latin typeface="ＭＳ Ｐゴシック" panose="020B0600070205080204" pitchFamily="50" charset="-128"/>
                <a:ea typeface="ＭＳ Ｐゴシック" panose="020B0600070205080204" pitchFamily="50" charset="-128"/>
                <a:cs typeface="+mn-ea"/>
                <a:sym typeface="+mn-lt"/>
              </a:rPr>
              <a:t/>
            </a:r>
            <a:br>
              <a:rPr lang="en-US" altLang="ja-JP" sz="2600" dirty="0" smtClean="0">
                <a:latin typeface="ＭＳ Ｐゴシック" panose="020B0600070205080204" pitchFamily="50" charset="-128"/>
                <a:ea typeface="ＭＳ Ｐゴシック" panose="020B0600070205080204" pitchFamily="50" charset="-128"/>
                <a:cs typeface="+mn-ea"/>
                <a:sym typeface="+mn-lt"/>
              </a:rPr>
            </a:br>
            <a:r>
              <a:rPr lang="ja-JP" altLang="en-US" sz="2600" dirty="0" smtClean="0">
                <a:latin typeface="ＭＳ Ｐゴシック" panose="020B0600070205080204" pitchFamily="50" charset="-128"/>
                <a:ea typeface="ＭＳ Ｐゴシック" panose="020B0600070205080204" pitchFamily="50" charset="-128"/>
                <a:cs typeface="+mn-ea"/>
                <a:sym typeface="+mn-lt"/>
              </a:rPr>
              <a:t>先進の</a:t>
            </a:r>
            <a:r>
              <a:rPr lang="en-US" altLang="zh-TW" sz="2600" dirty="0" smtClean="0">
                <a:latin typeface="ＭＳ Ｐゴシック" panose="020B0600070205080204" pitchFamily="50" charset="-128"/>
                <a:ea typeface="ＭＳ Ｐゴシック" panose="020B0600070205080204" pitchFamily="50" charset="-128"/>
                <a:cs typeface="+mn-ea"/>
                <a:sym typeface="+mn-lt"/>
              </a:rPr>
              <a:t> 8</a:t>
            </a:r>
            <a:r>
              <a:rPr lang="ja-JP" altLang="en-US" sz="2600" dirty="0" smtClean="0">
                <a:latin typeface="ＭＳ Ｐゴシック" panose="020B0600070205080204" pitchFamily="50" charset="-128"/>
                <a:ea typeface="ＭＳ Ｐゴシック" panose="020B0600070205080204" pitchFamily="50" charset="-128"/>
                <a:cs typeface="+mn-ea"/>
                <a:sym typeface="+mn-lt"/>
              </a:rPr>
              <a:t>コア</a:t>
            </a:r>
            <a:r>
              <a:rPr lang="en-US" altLang="zh-TW" sz="2600" dirty="0" smtClean="0">
                <a:latin typeface="ＭＳ Ｐゴシック" panose="020B0600070205080204" pitchFamily="50" charset="-128"/>
                <a:ea typeface="ＭＳ Ｐゴシック" panose="020B0600070205080204" pitchFamily="50" charset="-128"/>
                <a:cs typeface="+mn-ea"/>
                <a:sym typeface="+mn-lt"/>
              </a:rPr>
              <a:t> </a:t>
            </a:r>
            <a:r>
              <a:rPr lang="en-US" altLang="zh-TW" sz="2600" dirty="0">
                <a:latin typeface="ＭＳ Ｐゴシック" panose="020B0600070205080204" pitchFamily="50" charset="-128"/>
                <a:ea typeface="ＭＳ Ｐゴシック" panose="020B0600070205080204" pitchFamily="50" charset="-128"/>
                <a:cs typeface="+mn-ea"/>
                <a:sym typeface="+mn-lt"/>
              </a:rPr>
              <a:t>2.5</a:t>
            </a:r>
            <a:r>
              <a:rPr lang="en" altLang="zh-TW" sz="2600" dirty="0">
                <a:latin typeface="ＭＳ Ｐゴシック" panose="020B0600070205080204" pitchFamily="50" charset="-128"/>
                <a:ea typeface="ＭＳ Ｐゴシック" panose="020B0600070205080204" pitchFamily="50" charset="-128"/>
                <a:cs typeface="+mn-ea"/>
                <a:sym typeface="+mn-lt"/>
              </a:rPr>
              <a:t>GHz SoC </a:t>
            </a:r>
            <a:endParaRPr lang="zh-TW" altLang="en-US" sz="2600" dirty="0">
              <a:latin typeface="ＭＳ Ｐゴシック" panose="020B0600070205080204" pitchFamily="50" charset="-128"/>
              <a:ea typeface="ＭＳ Ｐゴシック" panose="020B0600070205080204" pitchFamily="50" charset="-128"/>
              <a:cs typeface="+mn-ea"/>
              <a:sym typeface="+mn-lt"/>
            </a:endParaRPr>
          </a:p>
        </p:txBody>
      </p:sp>
      <p:grpSp>
        <p:nvGrpSpPr>
          <p:cNvPr id="143" name="群組 142">
            <a:extLst>
              <a:ext uri="{FF2B5EF4-FFF2-40B4-BE49-F238E27FC236}">
                <a16:creationId xmlns:a16="http://schemas.microsoft.com/office/drawing/2014/main" id="{63E2C05E-D265-4352-90F9-8BCD68C68133}"/>
              </a:ext>
            </a:extLst>
          </p:cNvPr>
          <p:cNvGrpSpPr/>
          <p:nvPr/>
        </p:nvGrpSpPr>
        <p:grpSpPr>
          <a:xfrm rot="10800000">
            <a:off x="2490643" y="3810989"/>
            <a:ext cx="425180" cy="351670"/>
            <a:chOff x="8570583" y="2273345"/>
            <a:chExt cx="425180" cy="348267"/>
          </a:xfrm>
        </p:grpSpPr>
        <p:cxnSp>
          <p:nvCxnSpPr>
            <p:cNvPr id="144" name="直線單箭頭接點 65">
              <a:extLst>
                <a:ext uri="{FF2B5EF4-FFF2-40B4-BE49-F238E27FC236}">
                  <a16:creationId xmlns:a16="http://schemas.microsoft.com/office/drawing/2014/main" id="{D889792C-72B4-4053-B2FA-549B8ABBEEF2}"/>
                </a:ext>
              </a:extLst>
            </p:cNvPr>
            <p:cNvCxnSpPr>
              <a:cxnSpLocks/>
            </p:cNvCxnSpPr>
            <p:nvPr/>
          </p:nvCxnSpPr>
          <p:spPr bwMode="auto">
            <a:xfrm>
              <a:off x="8995763" y="2273345"/>
              <a:ext cx="0" cy="348267"/>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5" name="直線單箭頭接點 68">
              <a:extLst>
                <a:ext uri="{FF2B5EF4-FFF2-40B4-BE49-F238E27FC236}">
                  <a16:creationId xmlns:a16="http://schemas.microsoft.com/office/drawing/2014/main" id="{6B3A8A7C-DB0A-4F1B-B578-1F05D2F13584}"/>
                </a:ext>
              </a:extLst>
            </p:cNvPr>
            <p:cNvCxnSpPr>
              <a:cxnSpLocks/>
            </p:cNvCxnSpPr>
            <p:nvPr/>
          </p:nvCxnSpPr>
          <p:spPr bwMode="auto">
            <a:xfrm>
              <a:off x="8570583" y="2273345"/>
              <a:ext cx="0" cy="348267"/>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6" name="直線單箭頭接點 84">
              <a:extLst>
                <a:ext uri="{FF2B5EF4-FFF2-40B4-BE49-F238E27FC236}">
                  <a16:creationId xmlns:a16="http://schemas.microsoft.com/office/drawing/2014/main" id="{716D962D-F7EB-4C4F-A1E4-3C3AE273381A}"/>
                </a:ext>
              </a:extLst>
            </p:cNvPr>
            <p:cNvCxnSpPr>
              <a:cxnSpLocks/>
            </p:cNvCxnSpPr>
            <p:nvPr/>
          </p:nvCxnSpPr>
          <p:spPr bwMode="auto">
            <a:xfrm>
              <a:off x="8780516" y="2273345"/>
              <a:ext cx="0" cy="348267"/>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48" name="直線單箭頭接點 65">
            <a:extLst>
              <a:ext uri="{FF2B5EF4-FFF2-40B4-BE49-F238E27FC236}">
                <a16:creationId xmlns:a16="http://schemas.microsoft.com/office/drawing/2014/main" id="{0DFCC19F-09E9-4EAD-BF85-3DB3F5862852}"/>
              </a:ext>
            </a:extLst>
          </p:cNvPr>
          <p:cNvCxnSpPr>
            <a:cxnSpLocks/>
          </p:cNvCxnSpPr>
          <p:nvPr/>
        </p:nvCxnSpPr>
        <p:spPr bwMode="auto">
          <a:xfrm rot="10800000">
            <a:off x="3133003" y="3807475"/>
            <a:ext cx="0" cy="351670"/>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9" name="直線單箭頭接點 68">
            <a:extLst>
              <a:ext uri="{FF2B5EF4-FFF2-40B4-BE49-F238E27FC236}">
                <a16:creationId xmlns:a16="http://schemas.microsoft.com/office/drawing/2014/main" id="{CF37ADB4-13CE-4082-9981-4D93A696C27E}"/>
              </a:ext>
            </a:extLst>
          </p:cNvPr>
          <p:cNvCxnSpPr>
            <a:cxnSpLocks/>
          </p:cNvCxnSpPr>
          <p:nvPr/>
        </p:nvCxnSpPr>
        <p:spPr bwMode="auto">
          <a:xfrm rot="10800000">
            <a:off x="3673607" y="3807475"/>
            <a:ext cx="0" cy="351670"/>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0" name="直線單箭頭接點 84">
            <a:extLst>
              <a:ext uri="{FF2B5EF4-FFF2-40B4-BE49-F238E27FC236}">
                <a16:creationId xmlns:a16="http://schemas.microsoft.com/office/drawing/2014/main" id="{4C21FEF4-0B7E-4705-BFDA-FFAE56A86737}"/>
              </a:ext>
            </a:extLst>
          </p:cNvPr>
          <p:cNvCxnSpPr>
            <a:cxnSpLocks/>
          </p:cNvCxnSpPr>
          <p:nvPr/>
        </p:nvCxnSpPr>
        <p:spPr bwMode="auto">
          <a:xfrm rot="10800000">
            <a:off x="3364125" y="3807475"/>
            <a:ext cx="0" cy="351670"/>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00EAEA5F-54AC-4AF0-8FEF-25309B8B5745}"/>
              </a:ext>
            </a:extLst>
          </p:cNvPr>
          <p:cNvSpPr txBox="1"/>
          <p:nvPr/>
        </p:nvSpPr>
        <p:spPr>
          <a:xfrm>
            <a:off x="5072039" y="4614074"/>
            <a:ext cx="3301219"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800">
                <a:solidFill>
                  <a:schemeClr val="bg2">
                    <a:lumMod val="25000"/>
                  </a:schemeClr>
                </a:solidFill>
                <a:latin typeface="ＭＳ Ｐゴシック" panose="020B0600070205080204" pitchFamily="50" charset="-128"/>
                <a:ea typeface="ＭＳ Ｐゴシック" panose="020B0600070205080204" pitchFamily="50" charset="-128"/>
                <a:cs typeface="+mn-ea"/>
                <a:sym typeface="+mn-lt"/>
              </a:rPr>
              <a:t>Reference: https://</a:t>
            </a:r>
            <a:r>
              <a:rPr lang="en-US" altLang="zh-TW" sz="800" err="1">
                <a:solidFill>
                  <a:schemeClr val="bg2">
                    <a:lumMod val="25000"/>
                  </a:schemeClr>
                </a:solidFill>
                <a:latin typeface="ＭＳ Ｐゴシック" panose="020B0600070205080204" pitchFamily="50" charset="-128"/>
                <a:ea typeface="ＭＳ Ｐゴシック" panose="020B0600070205080204" pitchFamily="50" charset="-128"/>
                <a:cs typeface="+mn-ea"/>
                <a:sym typeface="+mn-lt"/>
              </a:rPr>
              <a:t>www.anandtech.com</a:t>
            </a:r>
            <a:r>
              <a:rPr lang="en-US" altLang="zh-TW" sz="800">
                <a:solidFill>
                  <a:schemeClr val="bg2">
                    <a:lumMod val="25000"/>
                  </a:schemeClr>
                </a:solidFill>
                <a:latin typeface="ＭＳ Ｐゴシック" panose="020B0600070205080204" pitchFamily="50" charset="-128"/>
                <a:ea typeface="ＭＳ Ｐゴシック" panose="020B0600070205080204" pitchFamily="50" charset="-128"/>
                <a:cs typeface="+mn-ea"/>
                <a:sym typeface="+mn-lt"/>
              </a:rPr>
              <a:t>/show/13388/zhaoxin-shows-x86-compatible-kaixian-kx6000</a:t>
            </a:r>
          </a:p>
        </p:txBody>
      </p:sp>
      <p:sp>
        <p:nvSpPr>
          <p:cNvPr id="4" name="文字方塊 3">
            <a:extLst>
              <a:ext uri="{FF2B5EF4-FFF2-40B4-BE49-F238E27FC236}">
                <a16:creationId xmlns:a16="http://schemas.microsoft.com/office/drawing/2014/main" id="{21779EBF-9CB2-4F70-9C5B-E2CBA184A6F7}"/>
              </a:ext>
            </a:extLst>
          </p:cNvPr>
          <p:cNvSpPr txBox="1"/>
          <p:nvPr/>
        </p:nvSpPr>
        <p:spPr>
          <a:xfrm>
            <a:off x="5581200" y="1221387"/>
            <a:ext cx="3231461" cy="317266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lnSpc>
                <a:spcPts val="2200"/>
              </a:lnSpc>
              <a:spcBef>
                <a:spcPts val="1125"/>
              </a:spcBef>
              <a:buFont typeface="Arial" panose="020B0604020202020204" pitchFamily="34" charset="0"/>
              <a:buChar char="•"/>
            </a:pPr>
            <a:r>
              <a:rPr lang="en-US" altLang="zh-TW" sz="1600" dirty="0" err="1" smtClean="0">
                <a:latin typeface="ＭＳ Ｐゴシック" panose="020B0600070205080204" pitchFamily="50" charset="-128"/>
                <a:ea typeface="ＭＳ Ｐゴシック" panose="020B0600070205080204" pitchFamily="50" charset="-128"/>
                <a:cs typeface="+mn-ea"/>
                <a:sym typeface="+mn-lt"/>
              </a:rPr>
              <a:t>Zhaoxin</a:t>
            </a:r>
            <a:r>
              <a:rPr lang="en-US" altLang="zh-TW" sz="1600" dirty="0" smtClean="0">
                <a:latin typeface="ＭＳ Ｐゴシック" panose="020B0600070205080204" pitchFamily="50" charset="-128"/>
                <a:ea typeface="ＭＳ Ｐゴシック" panose="020B0600070205080204" pitchFamily="50" charset="-128"/>
                <a:cs typeface="+mn-ea"/>
                <a:sym typeface="+mn-lt"/>
              </a:rPr>
              <a:t> </a:t>
            </a:r>
            <a:r>
              <a:rPr lang="en-US" altLang="zh-TW" sz="1600" dirty="0">
                <a:latin typeface="ＭＳ Ｐゴシック" panose="020B0600070205080204" pitchFamily="50" charset="-128"/>
                <a:ea typeface="ＭＳ Ｐゴシック" panose="020B0600070205080204" pitchFamily="50" charset="-128"/>
                <a:cs typeface="+mn-ea"/>
                <a:sym typeface="+mn-lt"/>
              </a:rPr>
              <a:t>8C/8T </a:t>
            </a:r>
            <a:r>
              <a:rPr lang="en" altLang="zh-TW" sz="1600" dirty="0" smtClean="0">
                <a:latin typeface="ＭＳ Ｐゴシック" panose="020B0600070205080204" pitchFamily="50" charset="-128"/>
                <a:ea typeface="ＭＳ Ｐゴシック" panose="020B0600070205080204" pitchFamily="50" charset="-128"/>
                <a:cs typeface="+mn-ea"/>
                <a:sym typeface="+mn-lt"/>
              </a:rPr>
              <a:t>KX-U6580</a:t>
            </a:r>
            <a:r>
              <a:rPr lang="ja-JP" altLang="en-US" sz="1600" dirty="0" smtClean="0">
                <a:latin typeface="ＭＳ Ｐゴシック" panose="020B0600070205080204" pitchFamily="50" charset="-128"/>
                <a:ea typeface="ＭＳ Ｐゴシック" panose="020B0600070205080204" pitchFamily="50" charset="-128"/>
                <a:cs typeface="+mn-ea"/>
                <a:sym typeface="+mn-lt"/>
              </a:rPr>
              <a:t>はより低レイテンシでマルチタスクアプリケーションを実行することが可能です。</a:t>
            </a:r>
            <a:r>
              <a:rPr lang="zh-TW" altLang="en-US" sz="1600" dirty="0">
                <a:latin typeface="ＭＳ Ｐゴシック" panose="020B0600070205080204" pitchFamily="50" charset="-128"/>
                <a:ea typeface="ＭＳ Ｐゴシック" panose="020B0600070205080204" pitchFamily="50" charset="-128"/>
                <a:cs typeface="+mn-ea"/>
                <a:sym typeface="+mn-lt"/>
              </a:rPr>
              <a:t>
</a:t>
            </a:r>
            <a:r>
              <a:rPr lang="ja-JP" altLang="en-US" sz="1600" dirty="0" smtClean="0">
                <a:latin typeface="ＭＳ Ｐゴシック" panose="020B0600070205080204" pitchFamily="50" charset="-128"/>
                <a:ea typeface="ＭＳ Ｐゴシック" panose="020B0600070205080204" pitchFamily="50" charset="-128"/>
                <a:cs typeface="+mn-ea"/>
                <a:sym typeface="+mn-lt"/>
              </a:rPr>
              <a:t>マルチコア</a:t>
            </a:r>
            <a:r>
              <a:rPr lang="en-US" altLang="ja-JP" sz="1600" dirty="0" smtClean="0">
                <a:latin typeface="ＭＳ Ｐゴシック" panose="020B0600070205080204" pitchFamily="50" charset="-128"/>
                <a:ea typeface="ＭＳ Ｐゴシック" panose="020B0600070205080204" pitchFamily="50" charset="-128"/>
                <a:cs typeface="+mn-ea"/>
                <a:sym typeface="+mn-lt"/>
              </a:rPr>
              <a:t>GPU</a:t>
            </a:r>
            <a:r>
              <a:rPr lang="ja-JP" altLang="en-US" sz="1600" dirty="0" smtClean="0">
                <a:latin typeface="ＭＳ Ｐゴシック" panose="020B0600070205080204" pitchFamily="50" charset="-128"/>
                <a:ea typeface="ＭＳ Ｐゴシック" panose="020B0600070205080204" pitchFamily="50" charset="-128"/>
                <a:cs typeface="+mn-ea"/>
                <a:sym typeface="+mn-lt"/>
              </a:rPr>
              <a:t>を搭載し、</a:t>
            </a:r>
            <a:r>
              <a:rPr lang="en-US" altLang="zh-TW" sz="1600" dirty="0" smtClean="0">
                <a:latin typeface="ＭＳ Ｐゴシック" panose="020B0600070205080204" pitchFamily="50" charset="-128"/>
                <a:ea typeface="ＭＳ Ｐゴシック" panose="020B0600070205080204" pitchFamily="50" charset="-128"/>
                <a:cs typeface="+mn-ea"/>
                <a:sym typeface="+mn-lt"/>
              </a:rPr>
              <a:t>4K</a:t>
            </a:r>
            <a:r>
              <a:rPr lang="ja-JP" altLang="en-US" sz="1600" dirty="0" smtClean="0">
                <a:latin typeface="ＭＳ Ｐゴシック" panose="020B0600070205080204" pitchFamily="50" charset="-128"/>
                <a:ea typeface="ＭＳ Ｐゴシック" panose="020B0600070205080204" pitchFamily="50" charset="-128"/>
                <a:cs typeface="+mn-ea"/>
                <a:sym typeface="+mn-lt"/>
              </a:rPr>
              <a:t>ビデオトランスコーディングと</a:t>
            </a:r>
            <a:r>
              <a:rPr lang="en-US" altLang="ja-JP" sz="1600" dirty="0" smtClean="0">
                <a:latin typeface="ＭＳ Ｐゴシック" panose="020B0600070205080204" pitchFamily="50" charset="-128"/>
                <a:ea typeface="ＭＳ Ｐゴシック" panose="020B0600070205080204" pitchFamily="50" charset="-128"/>
                <a:cs typeface="+mn-ea"/>
                <a:sym typeface="+mn-lt"/>
              </a:rPr>
              <a:t>HDMI</a:t>
            </a:r>
            <a:r>
              <a:rPr lang="ja-JP" altLang="en-US" sz="1600" dirty="0" smtClean="0">
                <a:latin typeface="ＭＳ Ｐゴシック" panose="020B0600070205080204" pitchFamily="50" charset="-128"/>
                <a:ea typeface="ＭＳ Ｐゴシック" panose="020B0600070205080204" pitchFamily="50" charset="-128"/>
                <a:cs typeface="+mn-ea"/>
                <a:sym typeface="+mn-lt"/>
              </a:rPr>
              <a:t>出力</a:t>
            </a:r>
            <a:r>
              <a:rPr lang="en-US" altLang="ja-JP" sz="1600" dirty="0" smtClean="0">
                <a:latin typeface="ＭＳ Ｐゴシック" panose="020B0600070205080204" pitchFamily="50" charset="-128"/>
                <a:ea typeface="ＭＳ Ｐゴシック" panose="020B0600070205080204" pitchFamily="50" charset="-128"/>
                <a:cs typeface="+mn-ea"/>
                <a:sym typeface="+mn-lt"/>
              </a:rPr>
              <a:t>(HDMI</a:t>
            </a:r>
            <a:r>
              <a:rPr lang="ja-JP" altLang="en-US" sz="1600" dirty="0" smtClean="0">
                <a:latin typeface="ＭＳ Ｐゴシック" panose="020B0600070205080204" pitchFamily="50" charset="-128"/>
                <a:ea typeface="ＭＳ Ｐゴシック" panose="020B0600070205080204" pitchFamily="50" charset="-128"/>
                <a:cs typeface="+mn-ea"/>
                <a:sym typeface="+mn-lt"/>
              </a:rPr>
              <a:t> </a:t>
            </a:r>
            <a:r>
              <a:rPr lang="en-US" altLang="ja-JP" sz="1600" dirty="0" smtClean="0">
                <a:latin typeface="ＭＳ Ｐゴシック" panose="020B0600070205080204" pitchFamily="50" charset="-128"/>
                <a:ea typeface="ＭＳ Ｐゴシック" panose="020B0600070205080204" pitchFamily="50" charset="-128"/>
                <a:cs typeface="+mn-ea"/>
                <a:sym typeface="+mn-lt"/>
              </a:rPr>
              <a:t>2.0)</a:t>
            </a:r>
            <a:r>
              <a:rPr lang="ja-JP" altLang="en-US" sz="1600" dirty="0" smtClean="0">
                <a:latin typeface="ＭＳ Ｐゴシック" panose="020B0600070205080204" pitchFamily="50" charset="-128"/>
                <a:ea typeface="ＭＳ Ｐゴシック" panose="020B0600070205080204" pitchFamily="50" charset="-128"/>
                <a:cs typeface="+mn-ea"/>
                <a:sym typeface="+mn-lt"/>
              </a:rPr>
              <a:t>をサポート。</a:t>
            </a:r>
            <a:endParaRPr lang="en-US" altLang="zh-TW" sz="1600" dirty="0" smtClean="0">
              <a:latin typeface="ＭＳ Ｐゴシック" panose="020B0600070205080204" pitchFamily="50" charset="-128"/>
              <a:ea typeface="ＭＳ Ｐゴシック" panose="020B0600070205080204" pitchFamily="50" charset="-128"/>
              <a:cs typeface="+mn-ea"/>
              <a:sym typeface="+mn-lt"/>
            </a:endParaRPr>
          </a:p>
          <a:p>
            <a:pPr marL="257175" indent="-257175">
              <a:lnSpc>
                <a:spcPts val="2200"/>
              </a:lnSpc>
              <a:spcBef>
                <a:spcPts val="1125"/>
              </a:spcBef>
              <a:buFont typeface="Arial" panose="020B0604020202020204" pitchFamily="34" charset="0"/>
              <a:buChar char="•"/>
            </a:pPr>
            <a:r>
              <a:rPr lang="en-US" altLang="zh-TW" sz="1600" dirty="0" smtClean="0">
                <a:latin typeface="ＭＳ Ｐゴシック" panose="020B0600070205080204" pitchFamily="50" charset="-128"/>
                <a:ea typeface="ＭＳ Ｐゴシック" panose="020B0600070205080204" pitchFamily="50" charset="-128"/>
                <a:cs typeface="+mn-ea"/>
                <a:sym typeface="+mn-lt"/>
              </a:rPr>
              <a:t>8</a:t>
            </a:r>
            <a:r>
              <a:rPr lang="ja-JP" altLang="en-US" sz="1600" dirty="0" smtClean="0">
                <a:latin typeface="ＭＳ Ｐゴシック" panose="020B0600070205080204" pitchFamily="50" charset="-128"/>
                <a:ea typeface="ＭＳ Ｐゴシック" panose="020B0600070205080204" pitchFamily="50" charset="-128"/>
                <a:cs typeface="+mn-ea"/>
                <a:sym typeface="+mn-lt"/>
              </a:rPr>
              <a:t>コア</a:t>
            </a:r>
            <a:r>
              <a:rPr lang="en-US" altLang="ja-JP" sz="1600" dirty="0" smtClean="0">
                <a:latin typeface="ＭＳ Ｐゴシック" panose="020B0600070205080204" pitchFamily="50" charset="-128"/>
                <a:ea typeface="ＭＳ Ｐゴシック" panose="020B0600070205080204" pitchFamily="50" charset="-128"/>
                <a:cs typeface="+mn-ea"/>
                <a:sym typeface="+mn-lt"/>
              </a:rPr>
              <a:t>CPU</a:t>
            </a:r>
            <a:r>
              <a:rPr lang="ja-JP" altLang="en-US" sz="1600" dirty="0" smtClean="0">
                <a:latin typeface="ＭＳ Ｐゴシック" panose="020B0600070205080204" pitchFamily="50" charset="-128"/>
                <a:ea typeface="ＭＳ Ｐゴシック" panose="020B0600070205080204" pitchFamily="50" charset="-128"/>
                <a:cs typeface="+mn-ea"/>
                <a:sym typeface="+mn-lt"/>
              </a:rPr>
              <a:t>は、</a:t>
            </a:r>
            <a:r>
              <a:rPr lang="en-US" altLang="ja-JP" sz="1600" dirty="0" smtClean="0">
                <a:latin typeface="ＭＳ Ｐゴシック" panose="020B0600070205080204" pitchFamily="50" charset="-128"/>
                <a:ea typeface="ＭＳ Ｐゴシック" panose="020B0600070205080204" pitchFamily="50" charset="-128"/>
                <a:cs typeface="+mn-ea"/>
                <a:sym typeface="+mn-lt"/>
              </a:rPr>
              <a:t>VT-X, IO</a:t>
            </a:r>
            <a:r>
              <a:rPr lang="ja-JP" altLang="en-US" sz="1600" dirty="0" smtClean="0">
                <a:latin typeface="ＭＳ Ｐゴシック" panose="020B0600070205080204" pitchFamily="50" charset="-128"/>
                <a:ea typeface="ＭＳ Ｐゴシック" panose="020B0600070205080204" pitchFamily="50" charset="-128"/>
                <a:cs typeface="+mn-ea"/>
                <a:sym typeface="+mn-lt"/>
              </a:rPr>
              <a:t>仮想化をサポートし、複数の仮想マシンを実行するのに最適。</a:t>
            </a:r>
            <a:endParaRPr lang="en-US" altLang="zh-TW" sz="1600" dirty="0">
              <a:latin typeface="ＭＳ Ｐゴシック" panose="020B0600070205080204" pitchFamily="50" charset="-128"/>
              <a:ea typeface="ＭＳ Ｐゴシック" panose="020B0600070205080204" pitchFamily="50" charset="-128"/>
              <a:cs typeface="+mn-ea"/>
              <a:sym typeface="+mn-lt"/>
            </a:endParaRPr>
          </a:p>
        </p:txBody>
      </p:sp>
      <p:cxnSp>
        <p:nvCxnSpPr>
          <p:cNvPr id="8" name="直線單箭頭接點 6">
            <a:extLst>
              <a:ext uri="{FF2B5EF4-FFF2-40B4-BE49-F238E27FC236}">
                <a16:creationId xmlns:a16="http://schemas.microsoft.com/office/drawing/2014/main" id="{39E57919-4A2E-424D-9FA4-5AB44DEDF0CE}"/>
              </a:ext>
            </a:extLst>
          </p:cNvPr>
          <p:cNvCxnSpPr/>
          <p:nvPr/>
        </p:nvCxnSpPr>
        <p:spPr>
          <a:xfrm>
            <a:off x="4169234" y="2060382"/>
            <a:ext cx="556905" cy="1"/>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7">
            <a:extLst>
              <a:ext uri="{FF2B5EF4-FFF2-40B4-BE49-F238E27FC236}">
                <a16:creationId xmlns:a16="http://schemas.microsoft.com/office/drawing/2014/main" id="{38AC1BA7-D2F7-4E91-AE42-A4E7087FAAE9}"/>
              </a:ext>
            </a:extLst>
          </p:cNvPr>
          <p:cNvCxnSpPr/>
          <p:nvPr/>
        </p:nvCxnSpPr>
        <p:spPr>
          <a:xfrm>
            <a:off x="4169233" y="2227063"/>
            <a:ext cx="564146"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文字方塊 43">
            <a:extLst>
              <a:ext uri="{FF2B5EF4-FFF2-40B4-BE49-F238E27FC236}">
                <a16:creationId xmlns:a16="http://schemas.microsoft.com/office/drawing/2014/main" id="{E74FFA9A-0ECB-4713-BCED-C1B7212516B9}"/>
              </a:ext>
            </a:extLst>
          </p:cNvPr>
          <p:cNvSpPr txBox="1">
            <a:spLocks noChangeArrowheads="1"/>
          </p:cNvSpPr>
          <p:nvPr/>
        </p:nvSpPr>
        <p:spPr bwMode="auto">
          <a:xfrm>
            <a:off x="4270898" y="1907211"/>
            <a:ext cx="569620" cy="178960"/>
          </a:xfrm>
          <a:prstGeom prst="rect">
            <a:avLst/>
          </a:prstGeom>
          <a:noFill/>
          <a:ln w="9525">
            <a:noFill/>
            <a:miter lim="800000"/>
          </a:ln>
        </p:spPr>
        <p:txBody>
          <a:bodyPr wrap="squar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DDR4</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sp>
        <p:nvSpPr>
          <p:cNvPr id="11" name="文字方塊 43">
            <a:extLst>
              <a:ext uri="{FF2B5EF4-FFF2-40B4-BE49-F238E27FC236}">
                <a16:creationId xmlns:a16="http://schemas.microsoft.com/office/drawing/2014/main" id="{1D5C3E20-4C8F-4CC9-B75B-A2DD8C6F1AC0}"/>
              </a:ext>
            </a:extLst>
          </p:cNvPr>
          <p:cNvSpPr txBox="1">
            <a:spLocks noChangeArrowheads="1"/>
          </p:cNvSpPr>
          <p:nvPr/>
        </p:nvSpPr>
        <p:spPr bwMode="auto">
          <a:xfrm>
            <a:off x="4273856" y="2084100"/>
            <a:ext cx="514489" cy="178960"/>
          </a:xfrm>
          <a:prstGeom prst="rect">
            <a:avLst/>
          </a:prstGeom>
          <a:noFill/>
          <a:ln w="9525">
            <a:noFill/>
            <a:miter lim="800000"/>
          </a:ln>
        </p:spPr>
        <p:txBody>
          <a:bodyPr wrap="squar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DDR4</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sp>
        <p:nvSpPr>
          <p:cNvPr id="14" name="文字方塊 48">
            <a:extLst>
              <a:ext uri="{FF2B5EF4-FFF2-40B4-BE49-F238E27FC236}">
                <a16:creationId xmlns:a16="http://schemas.microsoft.com/office/drawing/2014/main" id="{F99A9B03-33FA-4FE2-81F4-8C1147172637}"/>
              </a:ext>
            </a:extLst>
          </p:cNvPr>
          <p:cNvSpPr txBox="1">
            <a:spLocks noChangeArrowheads="1"/>
          </p:cNvSpPr>
          <p:nvPr/>
        </p:nvSpPr>
        <p:spPr bwMode="auto">
          <a:xfrm>
            <a:off x="1442069" y="2474005"/>
            <a:ext cx="723425" cy="178960"/>
          </a:xfrm>
          <a:prstGeom prst="rect">
            <a:avLst/>
          </a:prstGeom>
          <a:noFill/>
          <a:ln w="9525">
            <a:noFill/>
            <a:miter lim="800000"/>
          </a:ln>
        </p:spPr>
        <p:txBody>
          <a:bodyPr wrap="square">
            <a:spAutoFit/>
          </a:bodyPr>
          <a:lstStyle/>
          <a:p>
            <a:pPr algn="ctr"/>
            <a:r>
              <a:rPr lang="en-US" altLang="zh-TW" sz="563">
                <a:latin typeface="ＭＳ Ｐゴシック" panose="020B0600070205080204" pitchFamily="50" charset="-128"/>
                <a:ea typeface="ＭＳ Ｐゴシック" panose="020B0600070205080204" pitchFamily="50" charset="-128"/>
                <a:cs typeface="+mn-ea"/>
                <a:sym typeface="+mn-lt"/>
              </a:rPr>
              <a:t>HD Audio</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cxnSp>
        <p:nvCxnSpPr>
          <p:cNvPr id="15" name="直線單箭頭接點 34">
            <a:extLst>
              <a:ext uri="{FF2B5EF4-FFF2-40B4-BE49-F238E27FC236}">
                <a16:creationId xmlns:a16="http://schemas.microsoft.com/office/drawing/2014/main" id="{24972079-58C5-45F9-B169-1E58FB3095AC}"/>
              </a:ext>
            </a:extLst>
          </p:cNvPr>
          <p:cNvCxnSpPr>
            <a:cxnSpLocks/>
          </p:cNvCxnSpPr>
          <p:nvPr/>
        </p:nvCxnSpPr>
        <p:spPr>
          <a:xfrm>
            <a:off x="1499755" y="2688365"/>
            <a:ext cx="593081" cy="741"/>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文字方塊 48">
            <a:extLst>
              <a:ext uri="{FF2B5EF4-FFF2-40B4-BE49-F238E27FC236}">
                <a16:creationId xmlns:a16="http://schemas.microsoft.com/office/drawing/2014/main" id="{DC8916F6-4750-4C60-B067-5212BCE35BA3}"/>
              </a:ext>
            </a:extLst>
          </p:cNvPr>
          <p:cNvSpPr txBox="1">
            <a:spLocks noChangeArrowheads="1"/>
          </p:cNvSpPr>
          <p:nvPr/>
        </p:nvSpPr>
        <p:spPr bwMode="auto">
          <a:xfrm>
            <a:off x="4271845" y="2873374"/>
            <a:ext cx="376098" cy="178960"/>
          </a:xfrm>
          <a:prstGeom prst="rect">
            <a:avLst/>
          </a:prstGeom>
          <a:noFill/>
          <a:ln w="9525">
            <a:noFill/>
            <a:miter lim="800000"/>
          </a:ln>
        </p:spPr>
        <p:txBody>
          <a:bodyPr wrap="square">
            <a:spAutoFit/>
          </a:bodyPr>
          <a:lstStyle/>
          <a:p>
            <a:pPr algn="ctr"/>
            <a:r>
              <a:rPr lang="en-US" altLang="zh-TW" sz="563">
                <a:latin typeface="ＭＳ Ｐゴシック" panose="020B0600070205080204" pitchFamily="50" charset="-128"/>
                <a:ea typeface="ＭＳ Ｐゴシック" panose="020B0600070205080204" pitchFamily="50" charset="-128"/>
                <a:cs typeface="+mn-ea"/>
                <a:sym typeface="+mn-lt"/>
              </a:rPr>
              <a:t>SPI</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cxnSp>
        <p:nvCxnSpPr>
          <p:cNvPr id="17" name="直線單箭頭接點 52">
            <a:extLst>
              <a:ext uri="{FF2B5EF4-FFF2-40B4-BE49-F238E27FC236}">
                <a16:creationId xmlns:a16="http://schemas.microsoft.com/office/drawing/2014/main" id="{EB4080CE-92E9-4C3A-9DA3-0BEFB75A628B}"/>
              </a:ext>
            </a:extLst>
          </p:cNvPr>
          <p:cNvCxnSpPr/>
          <p:nvPr/>
        </p:nvCxnSpPr>
        <p:spPr>
          <a:xfrm>
            <a:off x="4174524" y="3017381"/>
            <a:ext cx="564146"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文字方塊 48">
            <a:extLst>
              <a:ext uri="{FF2B5EF4-FFF2-40B4-BE49-F238E27FC236}">
                <a16:creationId xmlns:a16="http://schemas.microsoft.com/office/drawing/2014/main" id="{17735E0E-AE6B-4435-9324-CA004518F369}"/>
              </a:ext>
            </a:extLst>
          </p:cNvPr>
          <p:cNvSpPr txBox="1">
            <a:spLocks noChangeArrowheads="1"/>
          </p:cNvSpPr>
          <p:nvPr/>
        </p:nvSpPr>
        <p:spPr bwMode="auto">
          <a:xfrm>
            <a:off x="4207871" y="2350641"/>
            <a:ext cx="738143" cy="178960"/>
          </a:xfrm>
          <a:prstGeom prst="rect">
            <a:avLst/>
          </a:prstGeom>
          <a:noFill/>
          <a:ln w="9525">
            <a:noFill/>
            <a:miter lim="800000"/>
          </a:ln>
        </p:spPr>
        <p:txBody>
          <a:bodyPr wrap="squar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LPC</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cxnSp>
        <p:nvCxnSpPr>
          <p:cNvPr id="19" name="直線單箭頭接點 62">
            <a:extLst>
              <a:ext uri="{FF2B5EF4-FFF2-40B4-BE49-F238E27FC236}">
                <a16:creationId xmlns:a16="http://schemas.microsoft.com/office/drawing/2014/main" id="{FFFBE15E-D3E5-40E4-AD0B-A562ACD4AC12}"/>
              </a:ext>
            </a:extLst>
          </p:cNvPr>
          <p:cNvCxnSpPr/>
          <p:nvPr/>
        </p:nvCxnSpPr>
        <p:spPr>
          <a:xfrm>
            <a:off x="4172858" y="2508778"/>
            <a:ext cx="564146"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9" descr="https://upload.wikimedia.org/wikipedia/commons/thumb/e/e2/HDMI_Logo.svg/2000px-HDMI_Logo.svg.png">
            <a:extLst>
              <a:ext uri="{FF2B5EF4-FFF2-40B4-BE49-F238E27FC236}">
                <a16:creationId xmlns:a16="http://schemas.microsoft.com/office/drawing/2014/main" id="{FFA78962-3D59-4423-A52A-0F7D5270B74E}"/>
              </a:ext>
            </a:extLst>
          </p:cNvPr>
          <p:cNvPicPr>
            <a:picLocks noChangeAspect="1" noChangeArrowheads="1"/>
          </p:cNvPicPr>
          <p:nvPr/>
        </p:nvPicPr>
        <p:blipFill>
          <a:blip r:embed="rId3" cstate="print"/>
          <a:srcRect/>
          <a:stretch>
            <a:fillRect/>
          </a:stretch>
        </p:blipFill>
        <p:spPr bwMode="auto">
          <a:xfrm>
            <a:off x="3478610" y="1457307"/>
            <a:ext cx="542633" cy="100649"/>
          </a:xfrm>
          <a:prstGeom prst="rect">
            <a:avLst/>
          </a:prstGeom>
          <a:noFill/>
        </p:spPr>
      </p:pic>
      <p:sp>
        <p:nvSpPr>
          <p:cNvPr id="21" name="文字方塊 38">
            <a:extLst>
              <a:ext uri="{FF2B5EF4-FFF2-40B4-BE49-F238E27FC236}">
                <a16:creationId xmlns:a16="http://schemas.microsoft.com/office/drawing/2014/main" id="{6366DBED-BECB-416E-8A86-0F5AF35B99B9}"/>
              </a:ext>
            </a:extLst>
          </p:cNvPr>
          <p:cNvSpPr txBox="1">
            <a:spLocks noChangeArrowheads="1"/>
          </p:cNvSpPr>
          <p:nvPr/>
        </p:nvSpPr>
        <p:spPr bwMode="auto">
          <a:xfrm>
            <a:off x="3570365" y="1781513"/>
            <a:ext cx="561886" cy="178960"/>
          </a:xfrm>
          <a:prstGeom prst="rect">
            <a:avLst/>
          </a:prstGeom>
          <a:noFill/>
          <a:ln w="9525">
            <a:noFill/>
            <a:miter lim="800000"/>
          </a:ln>
        </p:spPr>
        <p:txBody>
          <a:bodyPr wrap="square">
            <a:spAutoFit/>
          </a:bodyPr>
          <a:lstStyle/>
          <a:p>
            <a:pPr algn="ctr"/>
            <a:r>
              <a:rPr lang="en-US" altLang="zh-TW" sz="563">
                <a:latin typeface="ＭＳ Ｐゴシック" panose="020B0600070205080204" pitchFamily="50" charset="-128"/>
                <a:ea typeface="ＭＳ Ｐゴシック" panose="020B0600070205080204" pitchFamily="50" charset="-128"/>
                <a:cs typeface="+mn-ea"/>
                <a:sym typeface="+mn-lt"/>
              </a:rPr>
              <a:t>HDMI2.0</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pic>
        <p:nvPicPr>
          <p:cNvPr id="23" name="Picture 11" descr="https://upload.wikimedia.org/wikipedia/commons/thumb/b/bf/DisplayPort.svg/2000px-DisplayPort.svg.png">
            <a:extLst>
              <a:ext uri="{FF2B5EF4-FFF2-40B4-BE49-F238E27FC236}">
                <a16:creationId xmlns:a16="http://schemas.microsoft.com/office/drawing/2014/main" id="{6769F97A-692F-4E4A-B2BF-2ADEE810E133}"/>
              </a:ext>
            </a:extLst>
          </p:cNvPr>
          <p:cNvPicPr>
            <a:picLocks noChangeAspect="1" noChangeArrowheads="1"/>
          </p:cNvPicPr>
          <p:nvPr/>
        </p:nvPicPr>
        <p:blipFill>
          <a:blip r:embed="rId4" cstate="print"/>
          <a:srcRect/>
          <a:stretch>
            <a:fillRect/>
          </a:stretch>
        </p:blipFill>
        <p:spPr bwMode="auto">
          <a:xfrm>
            <a:off x="2089371" y="1433819"/>
            <a:ext cx="616537" cy="107422"/>
          </a:xfrm>
          <a:prstGeom prst="rect">
            <a:avLst/>
          </a:prstGeom>
          <a:noFill/>
        </p:spPr>
      </p:pic>
      <p:sp>
        <p:nvSpPr>
          <p:cNvPr id="24" name="文字方塊 38">
            <a:extLst>
              <a:ext uri="{FF2B5EF4-FFF2-40B4-BE49-F238E27FC236}">
                <a16:creationId xmlns:a16="http://schemas.microsoft.com/office/drawing/2014/main" id="{1AE68F5C-442C-433B-8B7F-A9DC8914F332}"/>
              </a:ext>
            </a:extLst>
          </p:cNvPr>
          <p:cNvSpPr txBox="1">
            <a:spLocks noChangeArrowheads="1"/>
          </p:cNvSpPr>
          <p:nvPr/>
        </p:nvSpPr>
        <p:spPr bwMode="auto">
          <a:xfrm>
            <a:off x="2263478" y="1776177"/>
            <a:ext cx="683301" cy="178960"/>
          </a:xfrm>
          <a:prstGeom prst="rect">
            <a:avLst/>
          </a:prstGeom>
          <a:noFill/>
          <a:ln w="9525">
            <a:noFill/>
            <a:miter lim="800000"/>
          </a:ln>
        </p:spPr>
        <p:txBody>
          <a:bodyPr wrap="square">
            <a:spAutoFit/>
          </a:bodyPr>
          <a:lstStyle/>
          <a:p>
            <a:pPr algn="r"/>
            <a:r>
              <a:rPr lang="en-US" altLang="zh-TW" sz="563">
                <a:latin typeface="ＭＳ Ｐゴシック" panose="020B0600070205080204" pitchFamily="50" charset="-128"/>
                <a:ea typeface="ＭＳ Ｐゴシック" panose="020B0600070205080204" pitchFamily="50" charset="-128"/>
                <a:cs typeface="+mn-ea"/>
                <a:sym typeface="+mn-lt"/>
              </a:rPr>
              <a:t>DisplayPort</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pic>
        <p:nvPicPr>
          <p:cNvPr id="26" name="Picture 3" descr="Q:\Market_2014 July\DDR4_UDIMM.png">
            <a:extLst>
              <a:ext uri="{FF2B5EF4-FFF2-40B4-BE49-F238E27FC236}">
                <a16:creationId xmlns:a16="http://schemas.microsoft.com/office/drawing/2014/main" id="{870B11DD-BBA6-4A9C-968E-F7FC147FE52F}"/>
              </a:ext>
            </a:extLst>
          </p:cNvPr>
          <p:cNvPicPr>
            <a:picLocks noChangeAspect="1" noChangeArrowheads="1"/>
          </p:cNvPicPr>
          <p:nvPr/>
        </p:nvPicPr>
        <p:blipFill>
          <a:blip r:embed="rId5" cstate="print"/>
          <a:srcRect/>
          <a:stretch>
            <a:fillRect/>
          </a:stretch>
        </p:blipFill>
        <p:spPr bwMode="auto">
          <a:xfrm>
            <a:off x="4749949" y="1947270"/>
            <a:ext cx="721880" cy="201297"/>
          </a:xfrm>
          <a:prstGeom prst="rect">
            <a:avLst/>
          </a:prstGeom>
          <a:noFill/>
          <a:effectLst>
            <a:outerShdw blurRad="190500" dist="63500" dir="6000000" algn="t" rotWithShape="0">
              <a:prstClr val="black">
                <a:alpha val="29000"/>
              </a:prstClr>
            </a:outerShdw>
          </a:effectLst>
        </p:spPr>
      </p:pic>
      <p:pic>
        <p:nvPicPr>
          <p:cNvPr id="27" name="Picture 3" descr="Q:\Market_2014 July\DDR4_UDIMM.png">
            <a:extLst>
              <a:ext uri="{FF2B5EF4-FFF2-40B4-BE49-F238E27FC236}">
                <a16:creationId xmlns:a16="http://schemas.microsoft.com/office/drawing/2014/main" id="{1464EE4E-AF4E-4FCE-985E-08D7D5CD934C}"/>
              </a:ext>
            </a:extLst>
          </p:cNvPr>
          <p:cNvPicPr>
            <a:picLocks noChangeAspect="1" noChangeArrowheads="1"/>
          </p:cNvPicPr>
          <p:nvPr/>
        </p:nvPicPr>
        <p:blipFill>
          <a:blip r:embed="rId5" cstate="print"/>
          <a:srcRect/>
          <a:stretch>
            <a:fillRect/>
          </a:stretch>
        </p:blipFill>
        <p:spPr bwMode="auto">
          <a:xfrm>
            <a:off x="4835746" y="2115017"/>
            <a:ext cx="721880" cy="201297"/>
          </a:xfrm>
          <a:prstGeom prst="rect">
            <a:avLst/>
          </a:prstGeom>
          <a:noFill/>
          <a:effectLst>
            <a:outerShdw blurRad="190500" dist="63500" dir="6000000" algn="t" rotWithShape="0">
              <a:prstClr val="black">
                <a:alpha val="29000"/>
              </a:prstClr>
            </a:outerShdw>
          </a:effectLst>
        </p:spPr>
      </p:pic>
      <p:sp>
        <p:nvSpPr>
          <p:cNvPr id="32" name="文字方塊 43">
            <a:extLst>
              <a:ext uri="{FF2B5EF4-FFF2-40B4-BE49-F238E27FC236}">
                <a16:creationId xmlns:a16="http://schemas.microsoft.com/office/drawing/2014/main" id="{A39E9844-699B-41BC-B9DF-863700068080}"/>
              </a:ext>
            </a:extLst>
          </p:cNvPr>
          <p:cNvSpPr txBox="1">
            <a:spLocks noChangeArrowheads="1"/>
          </p:cNvSpPr>
          <p:nvPr/>
        </p:nvSpPr>
        <p:spPr bwMode="auto">
          <a:xfrm>
            <a:off x="1569304" y="2000311"/>
            <a:ext cx="464534" cy="178960"/>
          </a:xfrm>
          <a:prstGeom prst="rect">
            <a:avLst/>
          </a:prstGeom>
          <a:noFill/>
          <a:ln w="9525">
            <a:noFill/>
            <a:miter lim="800000"/>
          </a:ln>
        </p:spPr>
        <p:txBody>
          <a:bodyPr wrap="square">
            <a:spAutoFit/>
          </a:bodyPr>
          <a:lstStyle/>
          <a:p>
            <a:pPr algn="ctr"/>
            <a:r>
              <a:rPr lang="en-US" altLang="zh-TW" sz="563">
                <a:latin typeface="ＭＳ Ｐゴシック" panose="020B0600070205080204" pitchFamily="50" charset="-128"/>
                <a:ea typeface="ＭＳ Ｐゴシック" panose="020B0600070205080204" pitchFamily="50" charset="-128"/>
                <a:cs typeface="+mn-ea"/>
                <a:sym typeface="+mn-lt"/>
              </a:rPr>
              <a:t> </a:t>
            </a:r>
            <a:r>
              <a:rPr lang="en-US" altLang="zh-TW" sz="563" err="1">
                <a:latin typeface="ＭＳ Ｐゴシック" panose="020B0600070205080204" pitchFamily="50" charset="-128"/>
                <a:ea typeface="ＭＳ Ｐゴシック" panose="020B0600070205080204" pitchFamily="50" charset="-128"/>
                <a:cs typeface="+mn-ea"/>
                <a:sym typeface="+mn-lt"/>
              </a:rPr>
              <a:t>PCIe</a:t>
            </a:r>
            <a:r>
              <a:rPr lang="en-US" altLang="zh-TW" sz="563">
                <a:latin typeface="ＭＳ Ｐゴシック" panose="020B0600070205080204" pitchFamily="50" charset="-128"/>
                <a:ea typeface="ＭＳ Ｐゴシック" panose="020B0600070205080204" pitchFamily="50" charset="-128"/>
                <a:cs typeface="+mn-ea"/>
                <a:sym typeface="+mn-lt"/>
              </a:rPr>
              <a:t> x8</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cxnSp>
        <p:nvCxnSpPr>
          <p:cNvPr id="33" name="直線單箭頭接點 82">
            <a:extLst>
              <a:ext uri="{FF2B5EF4-FFF2-40B4-BE49-F238E27FC236}">
                <a16:creationId xmlns:a16="http://schemas.microsoft.com/office/drawing/2014/main" id="{080E858A-AFE6-40F9-B408-B808FAAEB02F}"/>
              </a:ext>
            </a:extLst>
          </p:cNvPr>
          <p:cNvCxnSpPr/>
          <p:nvPr/>
        </p:nvCxnSpPr>
        <p:spPr>
          <a:xfrm>
            <a:off x="1515351" y="2187803"/>
            <a:ext cx="564146"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文字方塊 38">
            <a:extLst>
              <a:ext uri="{FF2B5EF4-FFF2-40B4-BE49-F238E27FC236}">
                <a16:creationId xmlns:a16="http://schemas.microsoft.com/office/drawing/2014/main" id="{B073639B-BF31-416C-9A22-FC03828A1624}"/>
              </a:ext>
            </a:extLst>
          </p:cNvPr>
          <p:cNvSpPr txBox="1">
            <a:spLocks noChangeArrowheads="1"/>
          </p:cNvSpPr>
          <p:nvPr/>
        </p:nvSpPr>
        <p:spPr bwMode="auto">
          <a:xfrm>
            <a:off x="2977996" y="1781514"/>
            <a:ext cx="427792" cy="178960"/>
          </a:xfrm>
          <a:prstGeom prst="rect">
            <a:avLst/>
          </a:prstGeom>
          <a:noFill/>
          <a:ln w="9525">
            <a:noFill/>
            <a:miter lim="800000"/>
          </a:ln>
        </p:spPr>
        <p:txBody>
          <a:bodyPr wrap="square">
            <a:spAutoFit/>
          </a:bodyPr>
          <a:lstStyle/>
          <a:p>
            <a:pPr algn="ctr"/>
            <a:r>
              <a:rPr lang="en-US" altLang="zh-TW" sz="563">
                <a:latin typeface="ＭＳ Ｐゴシック" panose="020B0600070205080204" pitchFamily="50" charset="-128"/>
                <a:ea typeface="ＭＳ Ｐゴシック" panose="020B0600070205080204" pitchFamily="50" charset="-128"/>
                <a:cs typeface="+mn-ea"/>
                <a:sym typeface="+mn-lt"/>
              </a:rPr>
              <a:t>VGA</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grpSp>
        <p:nvGrpSpPr>
          <p:cNvPr id="126" name="群組 125">
            <a:extLst>
              <a:ext uri="{FF2B5EF4-FFF2-40B4-BE49-F238E27FC236}">
                <a16:creationId xmlns:a16="http://schemas.microsoft.com/office/drawing/2014/main" id="{0758F111-D644-4482-9002-F57EC5EB939E}"/>
              </a:ext>
            </a:extLst>
          </p:cNvPr>
          <p:cNvGrpSpPr/>
          <p:nvPr/>
        </p:nvGrpSpPr>
        <p:grpSpPr>
          <a:xfrm>
            <a:off x="2365194" y="1585411"/>
            <a:ext cx="1747101" cy="351670"/>
            <a:chOff x="7248662" y="2273345"/>
            <a:chExt cx="1747101" cy="348267"/>
          </a:xfrm>
        </p:grpSpPr>
        <p:cxnSp>
          <p:nvCxnSpPr>
            <p:cNvPr id="22" name="直線單箭頭接點 65">
              <a:extLst>
                <a:ext uri="{FF2B5EF4-FFF2-40B4-BE49-F238E27FC236}">
                  <a16:creationId xmlns:a16="http://schemas.microsoft.com/office/drawing/2014/main" id="{86B74833-28DD-47B6-90D7-11D46E7F22D5}"/>
                </a:ext>
              </a:extLst>
            </p:cNvPr>
            <p:cNvCxnSpPr>
              <a:cxnSpLocks/>
            </p:cNvCxnSpPr>
            <p:nvPr/>
          </p:nvCxnSpPr>
          <p:spPr bwMode="auto">
            <a:xfrm>
              <a:off x="8995763" y="2273345"/>
              <a:ext cx="0" cy="348267"/>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直線單箭頭接點 68">
              <a:extLst>
                <a:ext uri="{FF2B5EF4-FFF2-40B4-BE49-F238E27FC236}">
                  <a16:creationId xmlns:a16="http://schemas.microsoft.com/office/drawing/2014/main" id="{81A59C97-87C4-4586-8CC9-C88AE4DD8FDC}"/>
                </a:ext>
              </a:extLst>
            </p:cNvPr>
            <p:cNvCxnSpPr>
              <a:cxnSpLocks/>
            </p:cNvCxnSpPr>
            <p:nvPr/>
          </p:nvCxnSpPr>
          <p:spPr bwMode="auto">
            <a:xfrm>
              <a:off x="7248662" y="2273345"/>
              <a:ext cx="0" cy="348267"/>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直線單箭頭接點 84">
              <a:extLst>
                <a:ext uri="{FF2B5EF4-FFF2-40B4-BE49-F238E27FC236}">
                  <a16:creationId xmlns:a16="http://schemas.microsoft.com/office/drawing/2014/main" id="{E126A995-2C7F-4097-A49E-9F40DBC87799}"/>
                </a:ext>
              </a:extLst>
            </p:cNvPr>
            <p:cNvCxnSpPr>
              <a:cxnSpLocks/>
            </p:cNvCxnSpPr>
            <p:nvPr/>
          </p:nvCxnSpPr>
          <p:spPr bwMode="auto">
            <a:xfrm>
              <a:off x="8122213" y="2273345"/>
              <a:ext cx="0" cy="348267"/>
            </a:xfrm>
            <a:prstGeom prst="straightConnector1">
              <a:avLst/>
            </a:prstGeom>
            <a:ln w="10160">
              <a:solidFill>
                <a:schemeClr val="tx1">
                  <a:lumMod val="85000"/>
                  <a:lumOff val="1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16" name="直線單箭頭接點 100">
            <a:extLst>
              <a:ext uri="{FF2B5EF4-FFF2-40B4-BE49-F238E27FC236}">
                <a16:creationId xmlns:a16="http://schemas.microsoft.com/office/drawing/2014/main" id="{5BCA6315-B4BD-49F6-9569-CECF88B77F8A}"/>
              </a:ext>
            </a:extLst>
          </p:cNvPr>
          <p:cNvCxnSpPr>
            <a:cxnSpLocks/>
            <a:endCxn id="162" idx="1"/>
          </p:cNvCxnSpPr>
          <p:nvPr/>
        </p:nvCxnSpPr>
        <p:spPr bwMode="auto">
          <a:xfrm flipV="1">
            <a:off x="947306" y="2683889"/>
            <a:ext cx="147308" cy="7346"/>
          </a:xfrm>
          <a:prstGeom prst="straightConnector1">
            <a:avLst/>
          </a:prstGeom>
          <a:ln w="11049" cap="rnd">
            <a:solidFill>
              <a:schemeClr val="bg2">
                <a:lumMod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直線單箭頭接點 101">
            <a:extLst>
              <a:ext uri="{FF2B5EF4-FFF2-40B4-BE49-F238E27FC236}">
                <a16:creationId xmlns:a16="http://schemas.microsoft.com/office/drawing/2014/main" id="{F36CF9D4-25AC-4F0A-BBA3-AB4700D43D4C}"/>
              </a:ext>
            </a:extLst>
          </p:cNvPr>
          <p:cNvCxnSpPr/>
          <p:nvPr/>
        </p:nvCxnSpPr>
        <p:spPr bwMode="auto">
          <a:xfrm>
            <a:off x="800516" y="2493835"/>
            <a:ext cx="422867" cy="0"/>
          </a:xfrm>
          <a:prstGeom prst="straightConnector1">
            <a:avLst/>
          </a:prstGeom>
          <a:ln w="11049" cap="rnd">
            <a:solidFill>
              <a:schemeClr val="bg2">
                <a:lumMod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8" name="直線單箭頭接點 102">
            <a:extLst>
              <a:ext uri="{FF2B5EF4-FFF2-40B4-BE49-F238E27FC236}">
                <a16:creationId xmlns:a16="http://schemas.microsoft.com/office/drawing/2014/main" id="{49C88768-5719-4BB5-BC10-CC0B0F0274FE}"/>
              </a:ext>
            </a:extLst>
          </p:cNvPr>
          <p:cNvCxnSpPr/>
          <p:nvPr/>
        </p:nvCxnSpPr>
        <p:spPr bwMode="auto">
          <a:xfrm>
            <a:off x="800516" y="2909028"/>
            <a:ext cx="422867" cy="0"/>
          </a:xfrm>
          <a:prstGeom prst="straightConnector1">
            <a:avLst/>
          </a:prstGeom>
          <a:ln w="11049" cap="rnd">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直線單箭頭接點 103">
            <a:extLst>
              <a:ext uri="{FF2B5EF4-FFF2-40B4-BE49-F238E27FC236}">
                <a16:creationId xmlns:a16="http://schemas.microsoft.com/office/drawing/2014/main" id="{B8BAE212-FE45-4AB6-BAB2-E2D40997CE8B}"/>
              </a:ext>
            </a:extLst>
          </p:cNvPr>
          <p:cNvCxnSpPr>
            <a:cxnSpLocks/>
          </p:cNvCxnSpPr>
          <p:nvPr/>
        </p:nvCxnSpPr>
        <p:spPr bwMode="auto">
          <a:xfrm>
            <a:off x="1225050" y="2493627"/>
            <a:ext cx="0" cy="66776"/>
          </a:xfrm>
          <a:prstGeom prst="straightConnector1">
            <a:avLst/>
          </a:prstGeom>
          <a:ln w="11049" cap="rnd">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直線單箭頭接點 104">
            <a:extLst>
              <a:ext uri="{FF2B5EF4-FFF2-40B4-BE49-F238E27FC236}">
                <a16:creationId xmlns:a16="http://schemas.microsoft.com/office/drawing/2014/main" id="{9E3FCDE0-28D1-4531-B39E-830D99C55CCC}"/>
              </a:ext>
            </a:extLst>
          </p:cNvPr>
          <p:cNvCxnSpPr/>
          <p:nvPr/>
        </p:nvCxnSpPr>
        <p:spPr bwMode="auto">
          <a:xfrm>
            <a:off x="1225050" y="2808381"/>
            <a:ext cx="0" cy="100649"/>
          </a:xfrm>
          <a:prstGeom prst="straightConnector1">
            <a:avLst/>
          </a:prstGeom>
          <a:ln w="11049" cap="rnd">
            <a:solidFill>
              <a:schemeClr val="bg2">
                <a:lumMod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直線單箭頭接點 75">
            <a:extLst>
              <a:ext uri="{FF2B5EF4-FFF2-40B4-BE49-F238E27FC236}">
                <a16:creationId xmlns:a16="http://schemas.microsoft.com/office/drawing/2014/main" id="{B50D5549-FA94-42FB-BBDB-7ED05ADE29DF}"/>
              </a:ext>
            </a:extLst>
          </p:cNvPr>
          <p:cNvCxnSpPr/>
          <p:nvPr/>
        </p:nvCxnSpPr>
        <p:spPr>
          <a:xfrm>
            <a:off x="4174524" y="3248354"/>
            <a:ext cx="564146"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77">
            <a:extLst>
              <a:ext uri="{FF2B5EF4-FFF2-40B4-BE49-F238E27FC236}">
                <a16:creationId xmlns:a16="http://schemas.microsoft.com/office/drawing/2014/main" id="{854BFCB0-E415-4235-8052-A3CE5C41BF63}"/>
              </a:ext>
            </a:extLst>
          </p:cNvPr>
          <p:cNvCxnSpPr/>
          <p:nvPr/>
        </p:nvCxnSpPr>
        <p:spPr>
          <a:xfrm>
            <a:off x="4174524" y="3442344"/>
            <a:ext cx="564146"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文字方塊 48">
            <a:extLst>
              <a:ext uri="{FF2B5EF4-FFF2-40B4-BE49-F238E27FC236}">
                <a16:creationId xmlns:a16="http://schemas.microsoft.com/office/drawing/2014/main" id="{C340544E-520D-4697-AB5E-17DCF7F46D49}"/>
              </a:ext>
            </a:extLst>
          </p:cNvPr>
          <p:cNvSpPr txBox="1">
            <a:spLocks noChangeArrowheads="1"/>
          </p:cNvSpPr>
          <p:nvPr/>
        </p:nvSpPr>
        <p:spPr bwMode="auto">
          <a:xfrm>
            <a:off x="4251827" y="3293913"/>
            <a:ext cx="396115" cy="178960"/>
          </a:xfrm>
          <a:prstGeom prst="rect">
            <a:avLst/>
          </a:prstGeom>
          <a:noFill/>
          <a:ln w="9525">
            <a:noFill/>
            <a:miter lim="800000"/>
          </a:ln>
        </p:spPr>
        <p:txBody>
          <a:bodyPr wrap="squar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SATA</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cxnSp>
        <p:nvCxnSpPr>
          <p:cNvPr id="43" name="直線單箭頭接點 55">
            <a:extLst>
              <a:ext uri="{FF2B5EF4-FFF2-40B4-BE49-F238E27FC236}">
                <a16:creationId xmlns:a16="http://schemas.microsoft.com/office/drawing/2014/main" id="{0B2D6601-930F-4344-B6CA-3BA024B80CF3}"/>
              </a:ext>
            </a:extLst>
          </p:cNvPr>
          <p:cNvCxnSpPr>
            <a:cxnSpLocks/>
          </p:cNvCxnSpPr>
          <p:nvPr/>
        </p:nvCxnSpPr>
        <p:spPr>
          <a:xfrm>
            <a:off x="1499755" y="3203638"/>
            <a:ext cx="583888"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57">
            <a:extLst>
              <a:ext uri="{FF2B5EF4-FFF2-40B4-BE49-F238E27FC236}">
                <a16:creationId xmlns:a16="http://schemas.microsoft.com/office/drawing/2014/main" id="{767ECB2E-0D39-460A-8F47-B3F0DD034C03}"/>
              </a:ext>
            </a:extLst>
          </p:cNvPr>
          <p:cNvCxnSpPr/>
          <p:nvPr/>
        </p:nvCxnSpPr>
        <p:spPr bwMode="auto">
          <a:xfrm>
            <a:off x="695442" y="3208449"/>
            <a:ext cx="281912" cy="0"/>
          </a:xfrm>
          <a:prstGeom prst="straightConnector1">
            <a:avLst/>
          </a:prstGeom>
          <a:ln w="11049">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文字方塊 48">
            <a:extLst>
              <a:ext uri="{FF2B5EF4-FFF2-40B4-BE49-F238E27FC236}">
                <a16:creationId xmlns:a16="http://schemas.microsoft.com/office/drawing/2014/main" id="{4DE6AC2B-B799-4064-A937-19A0309CBF20}"/>
              </a:ext>
            </a:extLst>
          </p:cNvPr>
          <p:cNvSpPr txBox="1">
            <a:spLocks noChangeArrowheads="1"/>
          </p:cNvSpPr>
          <p:nvPr/>
        </p:nvSpPr>
        <p:spPr bwMode="auto">
          <a:xfrm>
            <a:off x="1573881" y="3021710"/>
            <a:ext cx="517134" cy="178960"/>
          </a:xfrm>
          <a:prstGeom prst="rect">
            <a:avLst/>
          </a:prstGeom>
          <a:noFill/>
          <a:ln w="9525">
            <a:noFill/>
            <a:miter lim="800000"/>
          </a:ln>
        </p:spPr>
        <p:txBody>
          <a:bodyPr wrap="square">
            <a:spAutoFit/>
          </a:bodyPr>
          <a:lstStyle/>
          <a:p>
            <a:pPr algn="ctr"/>
            <a:r>
              <a:rPr lang="en-US" altLang="zh-TW" sz="563">
                <a:latin typeface="ＭＳ Ｐゴシック" panose="020B0600070205080204" pitchFamily="50" charset="-128"/>
                <a:ea typeface="ＭＳ Ｐゴシック" panose="020B0600070205080204" pitchFamily="50" charset="-128"/>
                <a:cs typeface="+mn-ea"/>
                <a:sym typeface="+mn-lt"/>
              </a:rPr>
              <a:t>PCIe x1</a:t>
            </a:r>
          </a:p>
        </p:txBody>
      </p:sp>
      <p:sp>
        <p:nvSpPr>
          <p:cNvPr id="48" name="文字方塊 48">
            <a:extLst>
              <a:ext uri="{FF2B5EF4-FFF2-40B4-BE49-F238E27FC236}">
                <a16:creationId xmlns:a16="http://schemas.microsoft.com/office/drawing/2014/main" id="{358E67C4-AAA6-4B0B-A695-055359B6B34E}"/>
              </a:ext>
            </a:extLst>
          </p:cNvPr>
          <p:cNvSpPr txBox="1">
            <a:spLocks noChangeArrowheads="1"/>
          </p:cNvSpPr>
          <p:nvPr/>
        </p:nvSpPr>
        <p:spPr bwMode="auto">
          <a:xfrm>
            <a:off x="4249491" y="3535365"/>
            <a:ext cx="419217" cy="178960"/>
          </a:xfrm>
          <a:prstGeom prst="rect">
            <a:avLst/>
          </a:prstGeom>
          <a:noFill/>
          <a:ln w="9525">
            <a:noFill/>
            <a:miter lim="800000"/>
          </a:ln>
        </p:spPr>
        <p:txBody>
          <a:bodyPr wrap="square">
            <a:spAutoFit/>
          </a:bodyPr>
          <a:lstStyle/>
          <a:p>
            <a:pPr algn="ctr"/>
            <a:r>
              <a:rPr lang="en-US" altLang="zh-TW" sz="563">
                <a:latin typeface="ＭＳ Ｐゴシック" panose="020B0600070205080204" pitchFamily="50" charset="-128"/>
                <a:ea typeface="ＭＳ Ｐゴシック" panose="020B0600070205080204" pitchFamily="50" charset="-128"/>
                <a:cs typeface="+mn-ea"/>
                <a:sym typeface="+mn-lt"/>
              </a:rPr>
              <a:t>PCIe</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cxnSp>
        <p:nvCxnSpPr>
          <p:cNvPr id="51" name="直線單箭頭接點 96">
            <a:extLst>
              <a:ext uri="{FF2B5EF4-FFF2-40B4-BE49-F238E27FC236}">
                <a16:creationId xmlns:a16="http://schemas.microsoft.com/office/drawing/2014/main" id="{1DE05E63-2965-4252-9680-0BFB46C08278}"/>
              </a:ext>
            </a:extLst>
          </p:cNvPr>
          <p:cNvCxnSpPr/>
          <p:nvPr/>
        </p:nvCxnSpPr>
        <p:spPr>
          <a:xfrm>
            <a:off x="4176007" y="3684456"/>
            <a:ext cx="564146"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文字方塊 48">
            <a:extLst>
              <a:ext uri="{FF2B5EF4-FFF2-40B4-BE49-F238E27FC236}">
                <a16:creationId xmlns:a16="http://schemas.microsoft.com/office/drawing/2014/main" id="{3CA07778-9866-4836-8E00-BED739DB186F}"/>
              </a:ext>
            </a:extLst>
          </p:cNvPr>
          <p:cNvSpPr txBox="1">
            <a:spLocks noChangeArrowheads="1"/>
          </p:cNvSpPr>
          <p:nvPr/>
        </p:nvSpPr>
        <p:spPr bwMode="auto">
          <a:xfrm>
            <a:off x="3291204" y="3834160"/>
            <a:ext cx="465073" cy="265586"/>
          </a:xfrm>
          <a:prstGeom prst="rect">
            <a:avLst/>
          </a:prstGeom>
          <a:noFill/>
          <a:ln w="9525">
            <a:noFill/>
            <a:miter lim="800000"/>
          </a:ln>
        </p:spPr>
        <p:txBody>
          <a:bodyPr wrap="square">
            <a:spAutoFit/>
          </a:bodyPr>
          <a:lstStyle/>
          <a:p>
            <a:pPr algn="ctr"/>
            <a:r>
              <a:rPr lang="en-US" altLang="zh-TW" sz="563">
                <a:latin typeface="ＭＳ Ｐゴシック" panose="020B0600070205080204" pitchFamily="50" charset="-128"/>
                <a:ea typeface="ＭＳ Ｐゴシック" panose="020B0600070205080204" pitchFamily="50" charset="-128"/>
                <a:cs typeface="+mn-ea"/>
                <a:sym typeface="+mn-lt"/>
              </a:rPr>
              <a:t>USB 3.1 </a:t>
            </a:r>
          </a:p>
          <a:p>
            <a:pPr algn="ctr"/>
            <a:r>
              <a:rPr lang="en-US" altLang="zh-TW" sz="563">
                <a:latin typeface="ＭＳ Ｐゴシック" panose="020B0600070205080204" pitchFamily="50" charset="-128"/>
                <a:ea typeface="ＭＳ Ｐゴシック" panose="020B0600070205080204" pitchFamily="50" charset="-128"/>
                <a:cs typeface="+mn-ea"/>
                <a:sym typeface="+mn-lt"/>
              </a:rPr>
              <a:t>Gen1</a:t>
            </a:r>
          </a:p>
        </p:txBody>
      </p:sp>
      <p:sp>
        <p:nvSpPr>
          <p:cNvPr id="55" name="文字方塊 48">
            <a:extLst>
              <a:ext uri="{FF2B5EF4-FFF2-40B4-BE49-F238E27FC236}">
                <a16:creationId xmlns:a16="http://schemas.microsoft.com/office/drawing/2014/main" id="{92F1A6A9-776A-4E20-8BA2-5283069682E8}"/>
              </a:ext>
            </a:extLst>
          </p:cNvPr>
          <p:cNvSpPr txBox="1">
            <a:spLocks noChangeArrowheads="1"/>
          </p:cNvSpPr>
          <p:nvPr/>
        </p:nvSpPr>
        <p:spPr bwMode="auto">
          <a:xfrm>
            <a:off x="4251402" y="3100195"/>
            <a:ext cx="421542" cy="178960"/>
          </a:xfrm>
          <a:prstGeom prst="rect">
            <a:avLst/>
          </a:prstGeom>
          <a:noFill/>
          <a:ln w="9525">
            <a:noFill/>
            <a:miter lim="800000"/>
          </a:ln>
        </p:spPr>
        <p:txBody>
          <a:bodyPr wrap="squar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SATA</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pic>
        <p:nvPicPr>
          <p:cNvPr id="56" name="图片 53">
            <a:extLst>
              <a:ext uri="{FF2B5EF4-FFF2-40B4-BE49-F238E27FC236}">
                <a16:creationId xmlns:a16="http://schemas.microsoft.com/office/drawing/2014/main" id="{0D707879-8E1C-4B19-9302-B380E9E9865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757191" y="3346325"/>
            <a:ext cx="366127" cy="176444"/>
          </a:xfrm>
          <a:prstGeom prst="rect">
            <a:avLst/>
          </a:prstGeom>
          <a:effectLst>
            <a:outerShdw blurRad="50800" dist="38100" dir="5400000" algn="t" rotWithShape="0">
              <a:prstClr val="black">
                <a:alpha val="40000"/>
              </a:prstClr>
            </a:outerShdw>
          </a:effectLst>
        </p:spPr>
      </p:pic>
      <p:sp>
        <p:nvSpPr>
          <p:cNvPr id="57" name="矩形 56">
            <a:extLst>
              <a:ext uri="{FF2B5EF4-FFF2-40B4-BE49-F238E27FC236}">
                <a16:creationId xmlns:a16="http://schemas.microsoft.com/office/drawing/2014/main" id="{9100B147-5773-4A06-B854-AC25985E042E}"/>
              </a:ext>
            </a:extLst>
          </p:cNvPr>
          <p:cNvSpPr/>
          <p:nvPr/>
        </p:nvSpPr>
        <p:spPr>
          <a:xfrm rot="5400000">
            <a:off x="2170136" y="3899240"/>
            <a:ext cx="409086" cy="178960"/>
          </a:xfrm>
          <a:prstGeom prst="rect">
            <a:avLst/>
          </a:prstGeom>
        </p:spPr>
        <p:txBody>
          <a:bodyPr wrap="non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USB2.0</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sp>
        <p:nvSpPr>
          <p:cNvPr id="60" name="AutoShape 74">
            <a:extLst>
              <a:ext uri="{FF2B5EF4-FFF2-40B4-BE49-F238E27FC236}">
                <a16:creationId xmlns:a16="http://schemas.microsoft.com/office/drawing/2014/main" id="{ED8B771C-979F-4CBF-B19F-A36EDE8085C9}"/>
              </a:ext>
            </a:extLst>
          </p:cNvPr>
          <p:cNvSpPr>
            <a:spLocks noChangeAspect="1" noChangeArrowheads="1" noTextEdit="1"/>
          </p:cNvSpPr>
          <p:nvPr/>
        </p:nvSpPr>
        <p:spPr bwMode="auto">
          <a:xfrm>
            <a:off x="870316" y="3495112"/>
            <a:ext cx="1863227" cy="46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grpSp>
        <p:nvGrpSpPr>
          <p:cNvPr id="156" name="群組 155">
            <a:extLst>
              <a:ext uri="{FF2B5EF4-FFF2-40B4-BE49-F238E27FC236}">
                <a16:creationId xmlns:a16="http://schemas.microsoft.com/office/drawing/2014/main" id="{87B6F5F1-6B81-42D4-9FDB-F9ADA4D76B03}"/>
              </a:ext>
            </a:extLst>
          </p:cNvPr>
          <p:cNvGrpSpPr/>
          <p:nvPr/>
        </p:nvGrpSpPr>
        <p:grpSpPr>
          <a:xfrm>
            <a:off x="644319" y="3539256"/>
            <a:ext cx="864860" cy="182163"/>
            <a:chOff x="4658898" y="4968328"/>
            <a:chExt cx="1236174" cy="270139"/>
          </a:xfrm>
          <a:effectLst>
            <a:outerShdw blurRad="190500" dist="63500" dir="6000000" algn="t" rotWithShape="0">
              <a:prstClr val="black">
                <a:alpha val="29000"/>
              </a:prstClr>
            </a:outerShdw>
          </a:effectLst>
        </p:grpSpPr>
        <p:sp>
          <p:nvSpPr>
            <p:cNvPr id="61" name="Freeform 85">
              <a:extLst>
                <a:ext uri="{FF2B5EF4-FFF2-40B4-BE49-F238E27FC236}">
                  <a16:creationId xmlns:a16="http://schemas.microsoft.com/office/drawing/2014/main" id="{E012638B-CBB3-4FAF-910B-50EBF62D2B03}"/>
                </a:ext>
              </a:extLst>
            </p:cNvPr>
            <p:cNvSpPr/>
            <p:nvPr/>
          </p:nvSpPr>
          <p:spPr bwMode="auto">
            <a:xfrm>
              <a:off x="4658898" y="4968328"/>
              <a:ext cx="1199022" cy="270139"/>
            </a:xfrm>
            <a:custGeom>
              <a:avLst/>
              <a:gdLst>
                <a:gd name="T0" fmla="*/ 1 w 710"/>
                <a:gd name="T1" fmla="*/ 0 h 223"/>
                <a:gd name="T2" fmla="*/ 0 w 710"/>
                <a:gd name="T3" fmla="*/ 217 h 223"/>
                <a:gd name="T4" fmla="*/ 708 w 710"/>
                <a:gd name="T5" fmla="*/ 223 h 223"/>
                <a:gd name="T6" fmla="*/ 710 w 710"/>
                <a:gd name="T7" fmla="*/ 5 h 223"/>
                <a:gd name="T8" fmla="*/ 1 w 710"/>
                <a:gd name="T9" fmla="*/ 0 h 223"/>
              </a:gdLst>
              <a:ahLst/>
              <a:cxnLst>
                <a:cxn ang="0">
                  <a:pos x="T0" y="T1"/>
                </a:cxn>
                <a:cxn ang="0">
                  <a:pos x="T2" y="T3"/>
                </a:cxn>
                <a:cxn ang="0">
                  <a:pos x="T4" y="T5"/>
                </a:cxn>
                <a:cxn ang="0">
                  <a:pos x="T6" y="T7"/>
                </a:cxn>
                <a:cxn ang="0">
                  <a:pos x="T8" y="T9"/>
                </a:cxn>
              </a:cxnLst>
              <a:rect l="0" t="0" r="r" b="b"/>
              <a:pathLst>
                <a:path w="710" h="223">
                  <a:moveTo>
                    <a:pt x="1" y="0"/>
                  </a:moveTo>
                  <a:lnTo>
                    <a:pt x="0" y="217"/>
                  </a:lnTo>
                  <a:lnTo>
                    <a:pt x="708" y="223"/>
                  </a:lnTo>
                  <a:lnTo>
                    <a:pt x="710" y="5"/>
                  </a:lnTo>
                  <a:lnTo>
                    <a:pt x="1" y="0"/>
                  </a:lnTo>
                  <a:close/>
                </a:path>
              </a:pathLst>
            </a:cu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62" name="Freeform 86">
              <a:extLst>
                <a:ext uri="{FF2B5EF4-FFF2-40B4-BE49-F238E27FC236}">
                  <a16:creationId xmlns:a16="http://schemas.microsoft.com/office/drawing/2014/main" id="{5405596F-427B-48A1-B1D9-2A05A8D50377}"/>
                </a:ext>
              </a:extLst>
            </p:cNvPr>
            <p:cNvSpPr/>
            <p:nvPr/>
          </p:nvSpPr>
          <p:spPr bwMode="auto">
            <a:xfrm>
              <a:off x="5393509" y="4999824"/>
              <a:ext cx="344508" cy="187765"/>
            </a:xfrm>
            <a:custGeom>
              <a:avLst/>
              <a:gdLst>
                <a:gd name="T0" fmla="*/ 0 w 204"/>
                <a:gd name="T1" fmla="*/ 153 h 155"/>
                <a:gd name="T2" fmla="*/ 203 w 204"/>
                <a:gd name="T3" fmla="*/ 155 h 155"/>
                <a:gd name="T4" fmla="*/ 204 w 204"/>
                <a:gd name="T5" fmla="*/ 2 h 155"/>
                <a:gd name="T6" fmla="*/ 1 w 204"/>
                <a:gd name="T7" fmla="*/ 0 h 155"/>
                <a:gd name="T8" fmla="*/ 0 w 204"/>
                <a:gd name="T9" fmla="*/ 153 h 155"/>
              </a:gdLst>
              <a:ahLst/>
              <a:cxnLst>
                <a:cxn ang="0">
                  <a:pos x="T0" y="T1"/>
                </a:cxn>
                <a:cxn ang="0">
                  <a:pos x="T2" y="T3"/>
                </a:cxn>
                <a:cxn ang="0">
                  <a:pos x="T4" y="T5"/>
                </a:cxn>
                <a:cxn ang="0">
                  <a:pos x="T6" y="T7"/>
                </a:cxn>
                <a:cxn ang="0">
                  <a:pos x="T8" y="T9"/>
                </a:cxn>
              </a:cxnLst>
              <a:rect l="0" t="0" r="r" b="b"/>
              <a:pathLst>
                <a:path w="204" h="155">
                  <a:moveTo>
                    <a:pt x="0" y="153"/>
                  </a:moveTo>
                  <a:lnTo>
                    <a:pt x="203" y="155"/>
                  </a:lnTo>
                  <a:lnTo>
                    <a:pt x="204" y="2"/>
                  </a:lnTo>
                  <a:lnTo>
                    <a:pt x="1" y="0"/>
                  </a:lnTo>
                  <a:lnTo>
                    <a:pt x="0" y="15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63" name="Rectangle 87">
              <a:extLst>
                <a:ext uri="{FF2B5EF4-FFF2-40B4-BE49-F238E27FC236}">
                  <a16:creationId xmlns:a16="http://schemas.microsoft.com/office/drawing/2014/main" id="{4927A214-3E7F-4B51-AC38-F43A3FCBFC6E}"/>
                </a:ext>
              </a:extLst>
            </p:cNvPr>
            <p:cNvSpPr>
              <a:spLocks noChangeArrowheads="1"/>
            </p:cNvSpPr>
            <p:nvPr/>
          </p:nvSpPr>
          <p:spPr bwMode="auto">
            <a:xfrm>
              <a:off x="5498214" y="5016783"/>
              <a:ext cx="27495"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N</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64" name="Rectangle 88">
              <a:extLst>
                <a:ext uri="{FF2B5EF4-FFF2-40B4-BE49-F238E27FC236}">
                  <a16:creationId xmlns:a16="http://schemas.microsoft.com/office/drawing/2014/main" id="{6AF5B568-F7D3-4A4E-9535-CE85499D2CCF}"/>
                </a:ext>
              </a:extLst>
            </p:cNvPr>
            <p:cNvSpPr>
              <a:spLocks noChangeArrowheads="1"/>
            </p:cNvSpPr>
            <p:nvPr/>
          </p:nvSpPr>
          <p:spPr bwMode="auto">
            <a:xfrm>
              <a:off x="5533676" y="5016783"/>
              <a:ext cx="25205"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A</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65" name="Rectangle 89">
              <a:extLst>
                <a:ext uri="{FF2B5EF4-FFF2-40B4-BE49-F238E27FC236}">
                  <a16:creationId xmlns:a16="http://schemas.microsoft.com/office/drawing/2014/main" id="{E0D3B88A-79D6-471F-A344-3FD8657A34B8}"/>
                </a:ext>
              </a:extLst>
            </p:cNvPr>
            <p:cNvSpPr>
              <a:spLocks noChangeArrowheads="1"/>
            </p:cNvSpPr>
            <p:nvPr/>
          </p:nvSpPr>
          <p:spPr bwMode="auto">
            <a:xfrm>
              <a:off x="5564074" y="5016783"/>
              <a:ext cx="27495"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N</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66" name="Rectangle 90">
              <a:extLst>
                <a:ext uri="{FF2B5EF4-FFF2-40B4-BE49-F238E27FC236}">
                  <a16:creationId xmlns:a16="http://schemas.microsoft.com/office/drawing/2014/main" id="{43101AA8-E166-4B09-A1DF-66EC098E7178}"/>
                </a:ext>
              </a:extLst>
            </p:cNvPr>
            <p:cNvSpPr>
              <a:spLocks noChangeArrowheads="1"/>
            </p:cNvSpPr>
            <p:nvPr/>
          </p:nvSpPr>
          <p:spPr bwMode="auto">
            <a:xfrm>
              <a:off x="5599540" y="5016783"/>
              <a:ext cx="27495"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D</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67" name="Rectangle 91">
              <a:extLst>
                <a:ext uri="{FF2B5EF4-FFF2-40B4-BE49-F238E27FC236}">
                  <a16:creationId xmlns:a16="http://schemas.microsoft.com/office/drawing/2014/main" id="{1BBEF42D-7722-4BBE-B702-16AD028AAC85}"/>
                </a:ext>
              </a:extLst>
            </p:cNvPr>
            <p:cNvSpPr>
              <a:spLocks noChangeArrowheads="1"/>
            </p:cNvSpPr>
            <p:nvPr/>
          </p:nvSpPr>
          <p:spPr bwMode="auto">
            <a:xfrm>
              <a:off x="5633313" y="5017995"/>
              <a:ext cx="11458"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 </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68" name="Rectangle 92">
              <a:extLst>
                <a:ext uri="{FF2B5EF4-FFF2-40B4-BE49-F238E27FC236}">
                  <a16:creationId xmlns:a16="http://schemas.microsoft.com/office/drawing/2014/main" id="{C17B8635-CE35-447C-83B1-83CB306EBC90}"/>
                </a:ext>
              </a:extLst>
            </p:cNvPr>
            <p:cNvSpPr>
              <a:spLocks noChangeArrowheads="1"/>
            </p:cNvSpPr>
            <p:nvPr/>
          </p:nvSpPr>
          <p:spPr bwMode="auto">
            <a:xfrm>
              <a:off x="5508347" y="5064024"/>
              <a:ext cx="22912"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F</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69" name="Rectangle 93">
              <a:extLst>
                <a:ext uri="{FF2B5EF4-FFF2-40B4-BE49-F238E27FC236}">
                  <a16:creationId xmlns:a16="http://schemas.microsoft.com/office/drawing/2014/main" id="{9E8D5C4F-0BEF-4890-B928-5C79CB3DEE1A}"/>
                </a:ext>
              </a:extLst>
            </p:cNvPr>
            <p:cNvSpPr>
              <a:spLocks noChangeArrowheads="1"/>
            </p:cNvSpPr>
            <p:nvPr/>
          </p:nvSpPr>
          <p:spPr bwMode="auto">
            <a:xfrm>
              <a:off x="5533676" y="5064024"/>
              <a:ext cx="9165"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l</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0" name="Rectangle 94">
              <a:extLst>
                <a:ext uri="{FF2B5EF4-FFF2-40B4-BE49-F238E27FC236}">
                  <a16:creationId xmlns:a16="http://schemas.microsoft.com/office/drawing/2014/main" id="{1835231C-6906-4874-A833-FE47E741F489}"/>
                </a:ext>
              </a:extLst>
            </p:cNvPr>
            <p:cNvSpPr>
              <a:spLocks noChangeArrowheads="1"/>
            </p:cNvSpPr>
            <p:nvPr/>
          </p:nvSpPr>
          <p:spPr bwMode="auto">
            <a:xfrm>
              <a:off x="5545498" y="5064024"/>
              <a:ext cx="20622"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a</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1" name="Rectangle 95">
              <a:extLst>
                <a:ext uri="{FF2B5EF4-FFF2-40B4-BE49-F238E27FC236}">
                  <a16:creationId xmlns:a16="http://schemas.microsoft.com/office/drawing/2014/main" id="{098024F8-DE4E-4BB2-A455-5FF1AD148C08}"/>
                </a:ext>
              </a:extLst>
            </p:cNvPr>
            <p:cNvSpPr>
              <a:spLocks noChangeArrowheads="1"/>
            </p:cNvSpPr>
            <p:nvPr/>
          </p:nvSpPr>
          <p:spPr bwMode="auto">
            <a:xfrm>
              <a:off x="5572518" y="5064024"/>
              <a:ext cx="18330"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s</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2" name="Rectangle 96">
              <a:extLst>
                <a:ext uri="{FF2B5EF4-FFF2-40B4-BE49-F238E27FC236}">
                  <a16:creationId xmlns:a16="http://schemas.microsoft.com/office/drawing/2014/main" id="{17F7BF1E-1E87-4EFD-910B-E4070E980DDC}"/>
                </a:ext>
              </a:extLst>
            </p:cNvPr>
            <p:cNvSpPr>
              <a:spLocks noChangeArrowheads="1"/>
            </p:cNvSpPr>
            <p:nvPr/>
          </p:nvSpPr>
          <p:spPr bwMode="auto">
            <a:xfrm>
              <a:off x="5592784" y="5064024"/>
              <a:ext cx="20622"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h</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3" name="Rectangle 97">
              <a:extLst>
                <a:ext uri="{FF2B5EF4-FFF2-40B4-BE49-F238E27FC236}">
                  <a16:creationId xmlns:a16="http://schemas.microsoft.com/office/drawing/2014/main" id="{3EE38953-91D7-4653-B6BE-DFA51967428F}"/>
                </a:ext>
              </a:extLst>
            </p:cNvPr>
            <p:cNvSpPr>
              <a:spLocks noChangeArrowheads="1"/>
            </p:cNvSpPr>
            <p:nvPr/>
          </p:nvSpPr>
          <p:spPr bwMode="auto">
            <a:xfrm>
              <a:off x="5454305" y="5110060"/>
              <a:ext cx="27495"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C</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4" name="Rectangle 98">
              <a:extLst>
                <a:ext uri="{FF2B5EF4-FFF2-40B4-BE49-F238E27FC236}">
                  <a16:creationId xmlns:a16="http://schemas.microsoft.com/office/drawing/2014/main" id="{3F4CE1EE-26C1-4E93-8933-F9CA3C35ABC1}"/>
                </a:ext>
              </a:extLst>
            </p:cNvPr>
            <p:cNvSpPr>
              <a:spLocks noChangeArrowheads="1"/>
            </p:cNvSpPr>
            <p:nvPr/>
          </p:nvSpPr>
          <p:spPr bwMode="auto">
            <a:xfrm>
              <a:off x="5483014" y="5110060"/>
              <a:ext cx="20622"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o</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5" name="Rectangle 99">
              <a:extLst>
                <a:ext uri="{FF2B5EF4-FFF2-40B4-BE49-F238E27FC236}">
                  <a16:creationId xmlns:a16="http://schemas.microsoft.com/office/drawing/2014/main" id="{CF7C0DFA-4357-4C0F-BF91-C9B3A4BD8CE2}"/>
                </a:ext>
              </a:extLst>
            </p:cNvPr>
            <p:cNvSpPr>
              <a:spLocks noChangeArrowheads="1"/>
            </p:cNvSpPr>
            <p:nvPr/>
          </p:nvSpPr>
          <p:spPr bwMode="auto">
            <a:xfrm>
              <a:off x="5511723" y="5110060"/>
              <a:ext cx="20622"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n</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6" name="Rectangle 100">
              <a:extLst>
                <a:ext uri="{FF2B5EF4-FFF2-40B4-BE49-F238E27FC236}">
                  <a16:creationId xmlns:a16="http://schemas.microsoft.com/office/drawing/2014/main" id="{CB15D4AF-94D0-4BB7-8D2A-070D595D615C}"/>
                </a:ext>
              </a:extLst>
            </p:cNvPr>
            <p:cNvSpPr>
              <a:spLocks noChangeArrowheads="1"/>
            </p:cNvSpPr>
            <p:nvPr/>
          </p:nvSpPr>
          <p:spPr bwMode="auto">
            <a:xfrm>
              <a:off x="5540431" y="5110060"/>
              <a:ext cx="13747"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t</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7" name="Rectangle 101">
              <a:extLst>
                <a:ext uri="{FF2B5EF4-FFF2-40B4-BE49-F238E27FC236}">
                  <a16:creationId xmlns:a16="http://schemas.microsoft.com/office/drawing/2014/main" id="{D167EC12-248F-4626-B11C-8753D2094804}"/>
                </a:ext>
              </a:extLst>
            </p:cNvPr>
            <p:cNvSpPr>
              <a:spLocks noChangeArrowheads="1"/>
            </p:cNvSpPr>
            <p:nvPr/>
          </p:nvSpPr>
          <p:spPr bwMode="auto">
            <a:xfrm>
              <a:off x="5557319" y="5110060"/>
              <a:ext cx="13747"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r</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8" name="Rectangle 102">
              <a:extLst>
                <a:ext uri="{FF2B5EF4-FFF2-40B4-BE49-F238E27FC236}">
                  <a16:creationId xmlns:a16="http://schemas.microsoft.com/office/drawing/2014/main" id="{0700E7A7-23C5-4838-BC0C-69583ACE40E7}"/>
                </a:ext>
              </a:extLst>
            </p:cNvPr>
            <p:cNvSpPr>
              <a:spLocks noChangeArrowheads="1"/>
            </p:cNvSpPr>
            <p:nvPr/>
          </p:nvSpPr>
          <p:spPr bwMode="auto">
            <a:xfrm>
              <a:off x="5577584" y="5111270"/>
              <a:ext cx="20622"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o</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79" name="Rectangle 103">
              <a:extLst>
                <a:ext uri="{FF2B5EF4-FFF2-40B4-BE49-F238E27FC236}">
                  <a16:creationId xmlns:a16="http://schemas.microsoft.com/office/drawing/2014/main" id="{E6B00039-5DD9-422F-9121-916218913BE1}"/>
                </a:ext>
              </a:extLst>
            </p:cNvPr>
            <p:cNvSpPr>
              <a:spLocks noChangeArrowheads="1"/>
            </p:cNvSpPr>
            <p:nvPr/>
          </p:nvSpPr>
          <p:spPr bwMode="auto">
            <a:xfrm>
              <a:off x="5606293" y="5111270"/>
              <a:ext cx="9165"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l</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80" name="Rectangle 104">
              <a:extLst>
                <a:ext uri="{FF2B5EF4-FFF2-40B4-BE49-F238E27FC236}">
                  <a16:creationId xmlns:a16="http://schemas.microsoft.com/office/drawing/2014/main" id="{7FAFE263-8F1F-458D-8803-098EE37A7752}"/>
                </a:ext>
              </a:extLst>
            </p:cNvPr>
            <p:cNvSpPr>
              <a:spLocks noChangeArrowheads="1"/>
            </p:cNvSpPr>
            <p:nvPr/>
          </p:nvSpPr>
          <p:spPr bwMode="auto">
            <a:xfrm>
              <a:off x="5618112" y="5111270"/>
              <a:ext cx="9165"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l</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81" name="Rectangle 105">
              <a:extLst>
                <a:ext uri="{FF2B5EF4-FFF2-40B4-BE49-F238E27FC236}">
                  <a16:creationId xmlns:a16="http://schemas.microsoft.com/office/drawing/2014/main" id="{63F86625-E11B-424A-8121-3583993350D1}"/>
                </a:ext>
              </a:extLst>
            </p:cNvPr>
            <p:cNvSpPr>
              <a:spLocks noChangeArrowheads="1"/>
            </p:cNvSpPr>
            <p:nvPr/>
          </p:nvSpPr>
          <p:spPr bwMode="auto">
            <a:xfrm>
              <a:off x="5629936" y="5111270"/>
              <a:ext cx="20622"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e</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82" name="Rectangle 106">
              <a:extLst>
                <a:ext uri="{FF2B5EF4-FFF2-40B4-BE49-F238E27FC236}">
                  <a16:creationId xmlns:a16="http://schemas.microsoft.com/office/drawing/2014/main" id="{B83E8AAD-40AE-4EBB-B08E-F28BFEA204A7}"/>
                </a:ext>
              </a:extLst>
            </p:cNvPr>
            <p:cNvSpPr>
              <a:spLocks noChangeArrowheads="1"/>
            </p:cNvSpPr>
            <p:nvPr/>
          </p:nvSpPr>
          <p:spPr bwMode="auto">
            <a:xfrm>
              <a:off x="5656958" y="5111270"/>
              <a:ext cx="13747" cy="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14350"/>
              <a:r>
                <a:rPr lang="zh-CN" altLang="zh-CN" sz="225">
                  <a:solidFill>
                    <a:srgbClr val="FFFFFF"/>
                  </a:solidFill>
                  <a:latin typeface="ＭＳ Ｐゴシック" panose="020B0600070205080204" pitchFamily="50" charset="-128"/>
                  <a:ea typeface="ＭＳ Ｐゴシック" panose="020B0600070205080204" pitchFamily="50" charset="-128"/>
                  <a:cs typeface="+mn-ea"/>
                  <a:sym typeface="+mn-lt"/>
                </a:rPr>
                <a:t>r</a:t>
              </a:r>
              <a:endParaRPr lang="zh-CN" altLang="zh-CN" sz="1013">
                <a:latin typeface="ＭＳ Ｐゴシック" panose="020B0600070205080204" pitchFamily="50" charset="-128"/>
                <a:ea typeface="ＭＳ Ｐゴシック" panose="020B0600070205080204" pitchFamily="50" charset="-128"/>
                <a:cs typeface="+mn-ea"/>
                <a:sym typeface="+mn-lt"/>
              </a:endParaRPr>
            </a:p>
          </p:txBody>
        </p:sp>
        <p:sp>
          <p:nvSpPr>
            <p:cNvPr id="83" name="Rectangle 107">
              <a:extLst>
                <a:ext uri="{FF2B5EF4-FFF2-40B4-BE49-F238E27FC236}">
                  <a16:creationId xmlns:a16="http://schemas.microsoft.com/office/drawing/2014/main" id="{0D88F5DB-809C-4538-8DBE-53778465D478}"/>
                </a:ext>
              </a:extLst>
            </p:cNvPr>
            <p:cNvSpPr>
              <a:spLocks noChangeArrowheads="1"/>
            </p:cNvSpPr>
            <p:nvPr/>
          </p:nvSpPr>
          <p:spPr bwMode="auto">
            <a:xfrm>
              <a:off x="5185791" y="5004669"/>
              <a:ext cx="187452" cy="182920"/>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84" name="Rectangle 108">
              <a:extLst>
                <a:ext uri="{FF2B5EF4-FFF2-40B4-BE49-F238E27FC236}">
                  <a16:creationId xmlns:a16="http://schemas.microsoft.com/office/drawing/2014/main" id="{F1B59E39-AB7F-41A6-BE88-C671566DCBA0}"/>
                </a:ext>
              </a:extLst>
            </p:cNvPr>
            <p:cNvSpPr>
              <a:spLocks noChangeArrowheads="1"/>
            </p:cNvSpPr>
            <p:nvPr/>
          </p:nvSpPr>
          <p:spPr bwMode="auto">
            <a:xfrm>
              <a:off x="4733203" y="4999823"/>
              <a:ext cx="206029" cy="185342"/>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85" name="Freeform 109">
              <a:extLst>
                <a:ext uri="{FF2B5EF4-FFF2-40B4-BE49-F238E27FC236}">
                  <a16:creationId xmlns:a16="http://schemas.microsoft.com/office/drawing/2014/main" id="{7DC66315-287F-48E0-BCE2-E4C43BDD7FE8}"/>
                </a:ext>
              </a:extLst>
            </p:cNvPr>
            <p:cNvSpPr/>
            <p:nvPr/>
          </p:nvSpPr>
          <p:spPr bwMode="auto">
            <a:xfrm>
              <a:off x="4967943" y="5001036"/>
              <a:ext cx="206029" cy="186553"/>
            </a:xfrm>
            <a:custGeom>
              <a:avLst/>
              <a:gdLst>
                <a:gd name="T0" fmla="*/ 121 w 122"/>
                <a:gd name="T1" fmla="*/ 154 h 154"/>
                <a:gd name="T2" fmla="*/ 122 w 122"/>
                <a:gd name="T3" fmla="*/ 1 h 154"/>
                <a:gd name="T4" fmla="*/ 1 w 122"/>
                <a:gd name="T5" fmla="*/ 0 h 154"/>
                <a:gd name="T6" fmla="*/ 0 w 122"/>
                <a:gd name="T7" fmla="*/ 152 h 154"/>
                <a:gd name="T8" fmla="*/ 121 w 122"/>
                <a:gd name="T9" fmla="*/ 154 h 154"/>
              </a:gdLst>
              <a:ahLst/>
              <a:cxnLst>
                <a:cxn ang="0">
                  <a:pos x="T0" y="T1"/>
                </a:cxn>
                <a:cxn ang="0">
                  <a:pos x="T2" y="T3"/>
                </a:cxn>
                <a:cxn ang="0">
                  <a:pos x="T4" y="T5"/>
                </a:cxn>
                <a:cxn ang="0">
                  <a:pos x="T6" y="T7"/>
                </a:cxn>
                <a:cxn ang="0">
                  <a:pos x="T8" y="T9"/>
                </a:cxn>
              </a:cxnLst>
              <a:rect l="0" t="0" r="r" b="b"/>
              <a:pathLst>
                <a:path w="122" h="154">
                  <a:moveTo>
                    <a:pt x="121" y="154"/>
                  </a:moveTo>
                  <a:lnTo>
                    <a:pt x="122" y="1"/>
                  </a:lnTo>
                  <a:lnTo>
                    <a:pt x="1" y="0"/>
                  </a:lnTo>
                  <a:lnTo>
                    <a:pt x="0" y="152"/>
                  </a:lnTo>
                  <a:lnTo>
                    <a:pt x="121" y="154"/>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86" name="Freeform 110">
              <a:extLst>
                <a:ext uri="{FF2B5EF4-FFF2-40B4-BE49-F238E27FC236}">
                  <a16:creationId xmlns:a16="http://schemas.microsoft.com/office/drawing/2014/main" id="{4BFFE5ED-E9CE-4E9B-B714-AAF1396753C6}"/>
                </a:ext>
              </a:extLst>
            </p:cNvPr>
            <p:cNvSpPr/>
            <p:nvPr/>
          </p:nvSpPr>
          <p:spPr bwMode="auto">
            <a:xfrm>
              <a:off x="5739705" y="4974384"/>
              <a:ext cx="155367" cy="159903"/>
            </a:xfrm>
            <a:custGeom>
              <a:avLst/>
              <a:gdLst>
                <a:gd name="T0" fmla="*/ 91 w 92"/>
                <a:gd name="T1" fmla="*/ 132 h 132"/>
                <a:gd name="T2" fmla="*/ 92 w 92"/>
                <a:gd name="T3" fmla="*/ 0 h 132"/>
                <a:gd name="T4" fmla="*/ 0 w 92"/>
                <a:gd name="T5" fmla="*/ 0 h 132"/>
                <a:gd name="T6" fmla="*/ 0 w 92"/>
                <a:gd name="T7" fmla="*/ 131 h 132"/>
                <a:gd name="T8" fmla="*/ 91 w 92"/>
                <a:gd name="T9" fmla="*/ 132 h 132"/>
              </a:gdLst>
              <a:ahLst/>
              <a:cxnLst>
                <a:cxn ang="0">
                  <a:pos x="T0" y="T1"/>
                </a:cxn>
                <a:cxn ang="0">
                  <a:pos x="T2" y="T3"/>
                </a:cxn>
                <a:cxn ang="0">
                  <a:pos x="T4" y="T5"/>
                </a:cxn>
                <a:cxn ang="0">
                  <a:pos x="T6" y="T7"/>
                </a:cxn>
                <a:cxn ang="0">
                  <a:pos x="T8" y="T9"/>
                </a:cxn>
              </a:cxnLst>
              <a:rect l="0" t="0" r="r" b="b"/>
              <a:pathLst>
                <a:path w="92" h="132">
                  <a:moveTo>
                    <a:pt x="91" y="132"/>
                  </a:moveTo>
                  <a:lnTo>
                    <a:pt x="92" y="0"/>
                  </a:lnTo>
                  <a:lnTo>
                    <a:pt x="0" y="0"/>
                  </a:lnTo>
                  <a:lnTo>
                    <a:pt x="0" y="131"/>
                  </a:lnTo>
                  <a:lnTo>
                    <a:pt x="91" y="132"/>
                  </a:lnTo>
                  <a:close/>
                </a:path>
              </a:pathLst>
            </a:cu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87" name="Freeform 111">
              <a:extLst>
                <a:ext uri="{FF2B5EF4-FFF2-40B4-BE49-F238E27FC236}">
                  <a16:creationId xmlns:a16="http://schemas.microsoft.com/office/drawing/2014/main" id="{D44B259A-0CD3-4042-B4AF-843E23B296F5}"/>
                </a:ext>
              </a:extLst>
            </p:cNvPr>
            <p:cNvSpPr/>
            <p:nvPr/>
          </p:nvSpPr>
          <p:spPr bwMode="auto">
            <a:xfrm>
              <a:off x="5738017" y="5145189"/>
              <a:ext cx="155367" cy="93277"/>
            </a:xfrm>
            <a:custGeom>
              <a:avLst/>
              <a:gdLst>
                <a:gd name="T0" fmla="*/ 91 w 92"/>
                <a:gd name="T1" fmla="*/ 77 h 77"/>
                <a:gd name="T2" fmla="*/ 92 w 92"/>
                <a:gd name="T3" fmla="*/ 1 h 77"/>
                <a:gd name="T4" fmla="*/ 1 w 92"/>
                <a:gd name="T5" fmla="*/ 0 h 77"/>
                <a:gd name="T6" fmla="*/ 0 w 92"/>
                <a:gd name="T7" fmla="*/ 76 h 77"/>
                <a:gd name="T8" fmla="*/ 91 w 92"/>
                <a:gd name="T9" fmla="*/ 77 h 77"/>
              </a:gdLst>
              <a:ahLst/>
              <a:cxnLst>
                <a:cxn ang="0">
                  <a:pos x="T0" y="T1"/>
                </a:cxn>
                <a:cxn ang="0">
                  <a:pos x="T2" y="T3"/>
                </a:cxn>
                <a:cxn ang="0">
                  <a:pos x="T4" y="T5"/>
                </a:cxn>
                <a:cxn ang="0">
                  <a:pos x="T6" y="T7"/>
                </a:cxn>
                <a:cxn ang="0">
                  <a:pos x="T8" y="T9"/>
                </a:cxn>
              </a:cxnLst>
              <a:rect l="0" t="0" r="r" b="b"/>
              <a:pathLst>
                <a:path w="92" h="77">
                  <a:moveTo>
                    <a:pt x="91" y="77"/>
                  </a:moveTo>
                  <a:lnTo>
                    <a:pt x="92" y="1"/>
                  </a:lnTo>
                  <a:lnTo>
                    <a:pt x="1" y="0"/>
                  </a:lnTo>
                  <a:lnTo>
                    <a:pt x="0" y="76"/>
                  </a:lnTo>
                  <a:lnTo>
                    <a:pt x="91" y="77"/>
                  </a:lnTo>
                  <a:close/>
                </a:path>
              </a:pathLst>
            </a:cu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88" name="Freeform 112">
              <a:extLst>
                <a:ext uri="{FF2B5EF4-FFF2-40B4-BE49-F238E27FC236}">
                  <a16:creationId xmlns:a16="http://schemas.microsoft.com/office/drawing/2014/main" id="{CFA4AE24-AD72-4275-887C-379D6B5491D6}"/>
                </a:ext>
              </a:extLst>
            </p:cNvPr>
            <p:cNvSpPr/>
            <p:nvPr/>
          </p:nvSpPr>
          <p:spPr bwMode="auto">
            <a:xfrm>
              <a:off x="5770104" y="5105214"/>
              <a:ext cx="123279" cy="15749"/>
            </a:xfrm>
            <a:custGeom>
              <a:avLst/>
              <a:gdLst>
                <a:gd name="T0" fmla="*/ 73 w 73"/>
                <a:gd name="T1" fmla="*/ 13 h 13"/>
                <a:gd name="T2" fmla="*/ 73 w 73"/>
                <a:gd name="T3" fmla="*/ 1 h 13"/>
                <a:gd name="T4" fmla="*/ 0 w 73"/>
                <a:gd name="T5" fmla="*/ 0 h 13"/>
                <a:gd name="T6" fmla="*/ 0 w 73"/>
                <a:gd name="T7" fmla="*/ 13 h 13"/>
                <a:gd name="T8" fmla="*/ 73 w 73"/>
                <a:gd name="T9" fmla="*/ 13 h 13"/>
              </a:gdLst>
              <a:ahLst/>
              <a:cxnLst>
                <a:cxn ang="0">
                  <a:pos x="T0" y="T1"/>
                </a:cxn>
                <a:cxn ang="0">
                  <a:pos x="T2" y="T3"/>
                </a:cxn>
                <a:cxn ang="0">
                  <a:pos x="T4" y="T5"/>
                </a:cxn>
                <a:cxn ang="0">
                  <a:pos x="T6" y="T7"/>
                </a:cxn>
                <a:cxn ang="0">
                  <a:pos x="T8" y="T9"/>
                </a:cxn>
              </a:cxnLst>
              <a:rect l="0" t="0" r="r" b="b"/>
              <a:pathLst>
                <a:path w="73" h="13">
                  <a:moveTo>
                    <a:pt x="73" y="13"/>
                  </a:moveTo>
                  <a:lnTo>
                    <a:pt x="73" y="1"/>
                  </a:lnTo>
                  <a:lnTo>
                    <a:pt x="0" y="0"/>
                  </a:lnTo>
                  <a:lnTo>
                    <a:pt x="0" y="13"/>
                  </a:lnTo>
                  <a:lnTo>
                    <a:pt x="73" y="13"/>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89" name="Rectangle 113">
              <a:extLst>
                <a:ext uri="{FF2B5EF4-FFF2-40B4-BE49-F238E27FC236}">
                  <a16:creationId xmlns:a16="http://schemas.microsoft.com/office/drawing/2014/main" id="{1E9ECCDF-393E-4F81-9F6D-F433F7DE1214}"/>
                </a:ext>
              </a:extLst>
            </p:cNvPr>
            <p:cNvSpPr>
              <a:spLocks noChangeArrowheads="1"/>
            </p:cNvSpPr>
            <p:nvPr/>
          </p:nvSpPr>
          <p:spPr bwMode="auto">
            <a:xfrm>
              <a:off x="5770104" y="5061604"/>
              <a:ext cx="123279" cy="14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0" name="Freeform 114">
              <a:extLst>
                <a:ext uri="{FF2B5EF4-FFF2-40B4-BE49-F238E27FC236}">
                  <a16:creationId xmlns:a16="http://schemas.microsoft.com/office/drawing/2014/main" id="{D5C37F65-A75C-4491-8ED0-E9DCB4C05402}"/>
                </a:ext>
              </a:extLst>
            </p:cNvPr>
            <p:cNvSpPr/>
            <p:nvPr/>
          </p:nvSpPr>
          <p:spPr bwMode="auto">
            <a:xfrm>
              <a:off x="5770104" y="5083409"/>
              <a:ext cx="123279" cy="15749"/>
            </a:xfrm>
            <a:custGeom>
              <a:avLst/>
              <a:gdLst>
                <a:gd name="T0" fmla="*/ 73 w 73"/>
                <a:gd name="T1" fmla="*/ 13 h 13"/>
                <a:gd name="T2" fmla="*/ 73 w 73"/>
                <a:gd name="T3" fmla="*/ 1 h 13"/>
                <a:gd name="T4" fmla="*/ 0 w 73"/>
                <a:gd name="T5" fmla="*/ 0 h 13"/>
                <a:gd name="T6" fmla="*/ 0 w 73"/>
                <a:gd name="T7" fmla="*/ 13 h 13"/>
                <a:gd name="T8" fmla="*/ 73 w 73"/>
                <a:gd name="T9" fmla="*/ 13 h 13"/>
              </a:gdLst>
              <a:ahLst/>
              <a:cxnLst>
                <a:cxn ang="0">
                  <a:pos x="T0" y="T1"/>
                </a:cxn>
                <a:cxn ang="0">
                  <a:pos x="T2" y="T3"/>
                </a:cxn>
                <a:cxn ang="0">
                  <a:pos x="T4" y="T5"/>
                </a:cxn>
                <a:cxn ang="0">
                  <a:pos x="T6" y="T7"/>
                </a:cxn>
                <a:cxn ang="0">
                  <a:pos x="T8" y="T9"/>
                </a:cxn>
              </a:cxnLst>
              <a:rect l="0" t="0" r="r" b="b"/>
              <a:pathLst>
                <a:path w="73" h="13">
                  <a:moveTo>
                    <a:pt x="73" y="13"/>
                  </a:moveTo>
                  <a:lnTo>
                    <a:pt x="73" y="1"/>
                  </a:lnTo>
                  <a:lnTo>
                    <a:pt x="0" y="0"/>
                  </a:lnTo>
                  <a:lnTo>
                    <a:pt x="0" y="13"/>
                  </a:lnTo>
                  <a:lnTo>
                    <a:pt x="73" y="13"/>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1" name="Rectangle 115">
              <a:extLst>
                <a:ext uri="{FF2B5EF4-FFF2-40B4-BE49-F238E27FC236}">
                  <a16:creationId xmlns:a16="http://schemas.microsoft.com/office/drawing/2014/main" id="{F6A03CC1-6452-4E01-9320-2A223E8EB23F}"/>
                </a:ext>
              </a:extLst>
            </p:cNvPr>
            <p:cNvSpPr>
              <a:spLocks noChangeArrowheads="1"/>
            </p:cNvSpPr>
            <p:nvPr/>
          </p:nvSpPr>
          <p:spPr bwMode="auto">
            <a:xfrm>
              <a:off x="5771793" y="4978019"/>
              <a:ext cx="123279" cy="14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2" name="Rectangle 116">
              <a:extLst>
                <a:ext uri="{FF2B5EF4-FFF2-40B4-BE49-F238E27FC236}">
                  <a16:creationId xmlns:a16="http://schemas.microsoft.com/office/drawing/2014/main" id="{7B408252-A0CF-4C8E-9E21-55DE7F1F20FF}"/>
                </a:ext>
              </a:extLst>
            </p:cNvPr>
            <p:cNvSpPr>
              <a:spLocks noChangeArrowheads="1"/>
            </p:cNvSpPr>
            <p:nvPr/>
          </p:nvSpPr>
          <p:spPr bwMode="auto">
            <a:xfrm>
              <a:off x="5770104" y="5039799"/>
              <a:ext cx="124968" cy="14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3" name="Freeform 117">
              <a:extLst>
                <a:ext uri="{FF2B5EF4-FFF2-40B4-BE49-F238E27FC236}">
                  <a16:creationId xmlns:a16="http://schemas.microsoft.com/office/drawing/2014/main" id="{6B60B5BB-0DB4-4278-AF53-B33861F6ECBC}"/>
                </a:ext>
              </a:extLst>
            </p:cNvPr>
            <p:cNvSpPr/>
            <p:nvPr/>
          </p:nvSpPr>
          <p:spPr bwMode="auto">
            <a:xfrm>
              <a:off x="5770104" y="5016783"/>
              <a:ext cx="124968" cy="15749"/>
            </a:xfrm>
            <a:custGeom>
              <a:avLst/>
              <a:gdLst>
                <a:gd name="T0" fmla="*/ 74 w 74"/>
                <a:gd name="T1" fmla="*/ 13 h 13"/>
                <a:gd name="T2" fmla="*/ 74 w 74"/>
                <a:gd name="T3" fmla="*/ 0 h 13"/>
                <a:gd name="T4" fmla="*/ 0 w 74"/>
                <a:gd name="T5" fmla="*/ 0 h 13"/>
                <a:gd name="T6" fmla="*/ 0 w 74"/>
                <a:gd name="T7" fmla="*/ 12 h 13"/>
                <a:gd name="T8" fmla="*/ 74 w 74"/>
                <a:gd name="T9" fmla="*/ 13 h 13"/>
              </a:gdLst>
              <a:ahLst/>
              <a:cxnLst>
                <a:cxn ang="0">
                  <a:pos x="T0" y="T1"/>
                </a:cxn>
                <a:cxn ang="0">
                  <a:pos x="T2" y="T3"/>
                </a:cxn>
                <a:cxn ang="0">
                  <a:pos x="T4" y="T5"/>
                </a:cxn>
                <a:cxn ang="0">
                  <a:pos x="T6" y="T7"/>
                </a:cxn>
                <a:cxn ang="0">
                  <a:pos x="T8" y="T9"/>
                </a:cxn>
              </a:cxnLst>
              <a:rect l="0" t="0" r="r" b="b"/>
              <a:pathLst>
                <a:path w="74" h="13">
                  <a:moveTo>
                    <a:pt x="74" y="13"/>
                  </a:moveTo>
                  <a:lnTo>
                    <a:pt x="74" y="0"/>
                  </a:lnTo>
                  <a:lnTo>
                    <a:pt x="0" y="0"/>
                  </a:lnTo>
                  <a:lnTo>
                    <a:pt x="0" y="12"/>
                  </a:lnTo>
                  <a:lnTo>
                    <a:pt x="74" y="13"/>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4" name="Freeform 118">
              <a:extLst>
                <a:ext uri="{FF2B5EF4-FFF2-40B4-BE49-F238E27FC236}">
                  <a16:creationId xmlns:a16="http://schemas.microsoft.com/office/drawing/2014/main" id="{9928423E-0831-456D-B877-9091A37D9F3A}"/>
                </a:ext>
              </a:extLst>
            </p:cNvPr>
            <p:cNvSpPr/>
            <p:nvPr/>
          </p:nvSpPr>
          <p:spPr bwMode="auto">
            <a:xfrm>
              <a:off x="5770104" y="4997401"/>
              <a:ext cx="124968" cy="14537"/>
            </a:xfrm>
            <a:custGeom>
              <a:avLst/>
              <a:gdLst>
                <a:gd name="T0" fmla="*/ 74 w 74"/>
                <a:gd name="T1" fmla="*/ 12 h 12"/>
                <a:gd name="T2" fmla="*/ 74 w 74"/>
                <a:gd name="T3" fmla="*/ 0 h 12"/>
                <a:gd name="T4" fmla="*/ 1 w 74"/>
                <a:gd name="T5" fmla="*/ 0 h 12"/>
                <a:gd name="T6" fmla="*/ 0 w 74"/>
                <a:gd name="T7" fmla="*/ 12 h 12"/>
                <a:gd name="T8" fmla="*/ 74 w 74"/>
                <a:gd name="T9" fmla="*/ 12 h 12"/>
              </a:gdLst>
              <a:ahLst/>
              <a:cxnLst>
                <a:cxn ang="0">
                  <a:pos x="T0" y="T1"/>
                </a:cxn>
                <a:cxn ang="0">
                  <a:pos x="T2" y="T3"/>
                </a:cxn>
                <a:cxn ang="0">
                  <a:pos x="T4" y="T5"/>
                </a:cxn>
                <a:cxn ang="0">
                  <a:pos x="T6" y="T7"/>
                </a:cxn>
                <a:cxn ang="0">
                  <a:pos x="T8" y="T9"/>
                </a:cxn>
              </a:cxnLst>
              <a:rect l="0" t="0" r="r" b="b"/>
              <a:pathLst>
                <a:path w="74" h="12">
                  <a:moveTo>
                    <a:pt x="74" y="12"/>
                  </a:moveTo>
                  <a:lnTo>
                    <a:pt x="74" y="0"/>
                  </a:lnTo>
                  <a:lnTo>
                    <a:pt x="1" y="0"/>
                  </a:lnTo>
                  <a:lnTo>
                    <a:pt x="0" y="12"/>
                  </a:lnTo>
                  <a:lnTo>
                    <a:pt x="74" y="12"/>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5" name="Rectangle 119">
              <a:extLst>
                <a:ext uri="{FF2B5EF4-FFF2-40B4-BE49-F238E27FC236}">
                  <a16:creationId xmlns:a16="http://schemas.microsoft.com/office/drawing/2014/main" id="{2562AA65-3F51-4E48-95D4-256B64ABCA4C}"/>
                </a:ext>
              </a:extLst>
            </p:cNvPr>
            <p:cNvSpPr>
              <a:spLocks noChangeArrowheads="1"/>
            </p:cNvSpPr>
            <p:nvPr/>
          </p:nvSpPr>
          <p:spPr bwMode="auto">
            <a:xfrm>
              <a:off x="5770104" y="5170628"/>
              <a:ext cx="121591" cy="14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6" name="Freeform 120">
              <a:extLst>
                <a:ext uri="{FF2B5EF4-FFF2-40B4-BE49-F238E27FC236}">
                  <a16:creationId xmlns:a16="http://schemas.microsoft.com/office/drawing/2014/main" id="{871B3458-D7EF-4D6D-995F-15617D480415}"/>
                </a:ext>
              </a:extLst>
            </p:cNvPr>
            <p:cNvSpPr/>
            <p:nvPr/>
          </p:nvSpPr>
          <p:spPr bwMode="auto">
            <a:xfrm>
              <a:off x="5768416" y="5209393"/>
              <a:ext cx="123279" cy="15749"/>
            </a:xfrm>
            <a:custGeom>
              <a:avLst/>
              <a:gdLst>
                <a:gd name="T0" fmla="*/ 73 w 73"/>
                <a:gd name="T1" fmla="*/ 13 h 13"/>
                <a:gd name="T2" fmla="*/ 73 w 73"/>
                <a:gd name="T3" fmla="*/ 1 h 13"/>
                <a:gd name="T4" fmla="*/ 1 w 73"/>
                <a:gd name="T5" fmla="*/ 0 h 13"/>
                <a:gd name="T6" fmla="*/ 0 w 73"/>
                <a:gd name="T7" fmla="*/ 12 h 13"/>
                <a:gd name="T8" fmla="*/ 73 w 73"/>
                <a:gd name="T9" fmla="*/ 13 h 13"/>
              </a:gdLst>
              <a:ahLst/>
              <a:cxnLst>
                <a:cxn ang="0">
                  <a:pos x="T0" y="T1"/>
                </a:cxn>
                <a:cxn ang="0">
                  <a:pos x="T2" y="T3"/>
                </a:cxn>
                <a:cxn ang="0">
                  <a:pos x="T4" y="T5"/>
                </a:cxn>
                <a:cxn ang="0">
                  <a:pos x="T6" y="T7"/>
                </a:cxn>
                <a:cxn ang="0">
                  <a:pos x="T8" y="T9"/>
                </a:cxn>
              </a:cxnLst>
              <a:rect l="0" t="0" r="r" b="b"/>
              <a:pathLst>
                <a:path w="73" h="13">
                  <a:moveTo>
                    <a:pt x="73" y="13"/>
                  </a:moveTo>
                  <a:lnTo>
                    <a:pt x="73" y="1"/>
                  </a:lnTo>
                  <a:lnTo>
                    <a:pt x="1" y="0"/>
                  </a:lnTo>
                  <a:lnTo>
                    <a:pt x="0" y="12"/>
                  </a:lnTo>
                  <a:lnTo>
                    <a:pt x="73" y="13"/>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7" name="Freeform 121">
              <a:extLst>
                <a:ext uri="{FF2B5EF4-FFF2-40B4-BE49-F238E27FC236}">
                  <a16:creationId xmlns:a16="http://schemas.microsoft.com/office/drawing/2014/main" id="{DAB338B1-26E0-494E-9104-737178C950C3}"/>
                </a:ext>
              </a:extLst>
            </p:cNvPr>
            <p:cNvSpPr/>
            <p:nvPr/>
          </p:nvSpPr>
          <p:spPr bwMode="auto">
            <a:xfrm>
              <a:off x="5770104" y="5190010"/>
              <a:ext cx="121591" cy="15749"/>
            </a:xfrm>
            <a:custGeom>
              <a:avLst/>
              <a:gdLst>
                <a:gd name="T0" fmla="*/ 72 w 72"/>
                <a:gd name="T1" fmla="*/ 13 h 13"/>
                <a:gd name="T2" fmla="*/ 72 w 72"/>
                <a:gd name="T3" fmla="*/ 0 h 13"/>
                <a:gd name="T4" fmla="*/ 0 w 72"/>
                <a:gd name="T5" fmla="*/ 0 h 13"/>
                <a:gd name="T6" fmla="*/ 0 w 72"/>
                <a:gd name="T7" fmla="*/ 12 h 13"/>
                <a:gd name="T8" fmla="*/ 72 w 72"/>
                <a:gd name="T9" fmla="*/ 13 h 13"/>
              </a:gdLst>
              <a:ahLst/>
              <a:cxnLst>
                <a:cxn ang="0">
                  <a:pos x="T0" y="T1"/>
                </a:cxn>
                <a:cxn ang="0">
                  <a:pos x="T2" y="T3"/>
                </a:cxn>
                <a:cxn ang="0">
                  <a:pos x="T4" y="T5"/>
                </a:cxn>
                <a:cxn ang="0">
                  <a:pos x="T6" y="T7"/>
                </a:cxn>
                <a:cxn ang="0">
                  <a:pos x="T8" y="T9"/>
                </a:cxn>
              </a:cxnLst>
              <a:rect l="0" t="0" r="r" b="b"/>
              <a:pathLst>
                <a:path w="72" h="13">
                  <a:moveTo>
                    <a:pt x="72" y="13"/>
                  </a:moveTo>
                  <a:lnTo>
                    <a:pt x="72" y="0"/>
                  </a:lnTo>
                  <a:lnTo>
                    <a:pt x="0" y="0"/>
                  </a:lnTo>
                  <a:lnTo>
                    <a:pt x="0" y="12"/>
                  </a:lnTo>
                  <a:lnTo>
                    <a:pt x="72" y="13"/>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sp>
          <p:nvSpPr>
            <p:cNvPr id="98" name="Freeform 122">
              <a:extLst>
                <a:ext uri="{FF2B5EF4-FFF2-40B4-BE49-F238E27FC236}">
                  <a16:creationId xmlns:a16="http://schemas.microsoft.com/office/drawing/2014/main" id="{485C3078-DE75-497C-9144-1E3C5400CA57}"/>
                </a:ext>
              </a:extLst>
            </p:cNvPr>
            <p:cNvSpPr/>
            <p:nvPr/>
          </p:nvSpPr>
          <p:spPr bwMode="auto">
            <a:xfrm>
              <a:off x="5770104" y="5150034"/>
              <a:ext cx="123279" cy="15749"/>
            </a:xfrm>
            <a:custGeom>
              <a:avLst/>
              <a:gdLst>
                <a:gd name="T0" fmla="*/ 72 w 73"/>
                <a:gd name="T1" fmla="*/ 13 h 13"/>
                <a:gd name="T2" fmla="*/ 73 w 73"/>
                <a:gd name="T3" fmla="*/ 1 h 13"/>
                <a:gd name="T4" fmla="*/ 0 w 73"/>
                <a:gd name="T5" fmla="*/ 0 h 13"/>
                <a:gd name="T6" fmla="*/ 0 w 73"/>
                <a:gd name="T7" fmla="*/ 12 h 13"/>
                <a:gd name="T8" fmla="*/ 72 w 73"/>
                <a:gd name="T9" fmla="*/ 13 h 13"/>
              </a:gdLst>
              <a:ahLst/>
              <a:cxnLst>
                <a:cxn ang="0">
                  <a:pos x="T0" y="T1"/>
                </a:cxn>
                <a:cxn ang="0">
                  <a:pos x="T2" y="T3"/>
                </a:cxn>
                <a:cxn ang="0">
                  <a:pos x="T4" y="T5"/>
                </a:cxn>
                <a:cxn ang="0">
                  <a:pos x="T6" y="T7"/>
                </a:cxn>
                <a:cxn ang="0">
                  <a:pos x="T8" y="T9"/>
                </a:cxn>
              </a:cxnLst>
              <a:rect l="0" t="0" r="r" b="b"/>
              <a:pathLst>
                <a:path w="73" h="13">
                  <a:moveTo>
                    <a:pt x="72" y="13"/>
                  </a:moveTo>
                  <a:lnTo>
                    <a:pt x="73" y="1"/>
                  </a:lnTo>
                  <a:lnTo>
                    <a:pt x="0" y="0"/>
                  </a:lnTo>
                  <a:lnTo>
                    <a:pt x="0" y="12"/>
                  </a:lnTo>
                  <a:lnTo>
                    <a:pt x="72" y="13"/>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50">
                <a:latin typeface="ＭＳ Ｐゴシック" panose="020B0600070205080204" pitchFamily="50" charset="-128"/>
                <a:ea typeface="ＭＳ Ｐゴシック" panose="020B0600070205080204" pitchFamily="50" charset="-128"/>
                <a:cs typeface="+mn-ea"/>
                <a:sym typeface="+mn-lt"/>
              </a:endParaRPr>
            </a:p>
          </p:txBody>
        </p:sp>
      </p:grpSp>
      <p:sp>
        <p:nvSpPr>
          <p:cNvPr id="99" name="文字方塊 48">
            <a:extLst>
              <a:ext uri="{FF2B5EF4-FFF2-40B4-BE49-F238E27FC236}">
                <a16:creationId xmlns:a16="http://schemas.microsoft.com/office/drawing/2014/main" id="{9427456F-7CB0-4EF3-9121-B828D51F3B6D}"/>
              </a:ext>
            </a:extLst>
          </p:cNvPr>
          <p:cNvSpPr txBox="1">
            <a:spLocks noChangeArrowheads="1"/>
          </p:cNvSpPr>
          <p:nvPr/>
        </p:nvSpPr>
        <p:spPr bwMode="auto">
          <a:xfrm>
            <a:off x="660631" y="3753986"/>
            <a:ext cx="723425" cy="178960"/>
          </a:xfrm>
          <a:prstGeom prst="rect">
            <a:avLst/>
          </a:prstGeom>
          <a:noFill/>
          <a:ln w="9525">
            <a:noFill/>
            <a:miter lim="800000"/>
          </a:ln>
        </p:spPr>
        <p:txBody>
          <a:bodyPr wrap="square">
            <a:spAutoFit/>
          </a:bodyPr>
          <a:lstStyle/>
          <a:p>
            <a:pPr algn="r"/>
            <a:r>
              <a:rPr lang="en-US" altLang="zh-TW" sz="563">
                <a:latin typeface="ＭＳ Ｐゴシック" panose="020B0600070205080204" pitchFamily="50" charset="-128"/>
                <a:ea typeface="ＭＳ Ｐゴシック" panose="020B0600070205080204" pitchFamily="50" charset="-128"/>
                <a:cs typeface="+mn-ea"/>
                <a:sym typeface="+mn-lt"/>
              </a:rPr>
              <a:t>M.2 Device</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cxnSp>
        <p:nvCxnSpPr>
          <p:cNvPr id="100" name="直線單箭頭接點 55">
            <a:extLst>
              <a:ext uri="{FF2B5EF4-FFF2-40B4-BE49-F238E27FC236}">
                <a16:creationId xmlns:a16="http://schemas.microsoft.com/office/drawing/2014/main" id="{7345BE72-461A-45E5-8C82-A48A29EE61ED}"/>
              </a:ext>
            </a:extLst>
          </p:cNvPr>
          <p:cNvCxnSpPr/>
          <p:nvPr/>
        </p:nvCxnSpPr>
        <p:spPr>
          <a:xfrm>
            <a:off x="1519496" y="3631562"/>
            <a:ext cx="564146" cy="0"/>
          </a:xfrm>
          <a:prstGeom prst="straightConnector1">
            <a:avLst/>
          </a:prstGeom>
          <a:ln w="11049">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文字方塊 48">
            <a:extLst>
              <a:ext uri="{FF2B5EF4-FFF2-40B4-BE49-F238E27FC236}">
                <a16:creationId xmlns:a16="http://schemas.microsoft.com/office/drawing/2014/main" id="{8ED377A4-9B1D-4543-8F28-C3C1EB2E9B9A}"/>
              </a:ext>
            </a:extLst>
          </p:cNvPr>
          <p:cNvSpPr txBox="1">
            <a:spLocks noChangeArrowheads="1"/>
          </p:cNvSpPr>
          <p:nvPr/>
        </p:nvSpPr>
        <p:spPr bwMode="auto">
          <a:xfrm>
            <a:off x="1579251" y="3449967"/>
            <a:ext cx="517134" cy="178960"/>
          </a:xfrm>
          <a:prstGeom prst="rect">
            <a:avLst/>
          </a:prstGeom>
          <a:noFill/>
          <a:ln w="9525">
            <a:noFill/>
            <a:miter lim="800000"/>
          </a:ln>
        </p:spPr>
        <p:txBody>
          <a:bodyPr wrap="square">
            <a:spAutoFit/>
          </a:bodyPr>
          <a:lstStyle/>
          <a:p>
            <a:pPr algn="ctr"/>
            <a:r>
              <a:rPr lang="en-US" altLang="zh-TW" sz="563" err="1">
                <a:latin typeface="ＭＳ Ｐゴシック" panose="020B0600070205080204" pitchFamily="50" charset="-128"/>
                <a:ea typeface="ＭＳ Ｐゴシック" panose="020B0600070205080204" pitchFamily="50" charset="-128"/>
                <a:cs typeface="+mn-ea"/>
                <a:sym typeface="+mn-lt"/>
              </a:rPr>
              <a:t>PCIe</a:t>
            </a:r>
            <a:r>
              <a:rPr lang="en-US" altLang="zh-TW" sz="563">
                <a:latin typeface="ＭＳ Ｐゴシック" panose="020B0600070205080204" pitchFamily="50" charset="-128"/>
                <a:ea typeface="ＭＳ Ｐゴシック" panose="020B0600070205080204" pitchFamily="50" charset="-128"/>
                <a:cs typeface="+mn-ea"/>
                <a:sym typeface="+mn-lt"/>
              </a:rPr>
              <a:t> x2</a:t>
            </a:r>
          </a:p>
        </p:txBody>
      </p:sp>
      <p:cxnSp>
        <p:nvCxnSpPr>
          <p:cNvPr id="107" name="直接连接符 104">
            <a:extLst>
              <a:ext uri="{FF2B5EF4-FFF2-40B4-BE49-F238E27FC236}">
                <a16:creationId xmlns:a16="http://schemas.microsoft.com/office/drawing/2014/main" id="{3ADD42D8-2814-4A38-B670-068D2CEE7567}"/>
              </a:ext>
            </a:extLst>
          </p:cNvPr>
          <p:cNvCxnSpPr/>
          <p:nvPr/>
        </p:nvCxnSpPr>
        <p:spPr>
          <a:xfrm>
            <a:off x="4471498" y="2508778"/>
            <a:ext cx="0" cy="243896"/>
          </a:xfrm>
          <a:prstGeom prst="line">
            <a:avLst/>
          </a:prstGeom>
          <a:ln w="11049" cap="rnd">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8" name="直接箭头连接符 105">
            <a:extLst>
              <a:ext uri="{FF2B5EF4-FFF2-40B4-BE49-F238E27FC236}">
                <a16:creationId xmlns:a16="http://schemas.microsoft.com/office/drawing/2014/main" id="{E48C314E-AE0E-4763-B3E3-DAD8733D2597}"/>
              </a:ext>
            </a:extLst>
          </p:cNvPr>
          <p:cNvCxnSpPr/>
          <p:nvPr/>
        </p:nvCxnSpPr>
        <p:spPr>
          <a:xfrm>
            <a:off x="4471498" y="2752675"/>
            <a:ext cx="278453" cy="0"/>
          </a:xfrm>
          <a:prstGeom prst="straightConnector1">
            <a:avLst/>
          </a:prstGeom>
          <a:ln w="11049" cap="rnd">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9" name="矩形 108">
            <a:extLst>
              <a:ext uri="{FF2B5EF4-FFF2-40B4-BE49-F238E27FC236}">
                <a16:creationId xmlns:a16="http://schemas.microsoft.com/office/drawing/2014/main" id="{5C2982B7-40F1-4B56-93C4-76B03F7C60EC}"/>
              </a:ext>
            </a:extLst>
          </p:cNvPr>
          <p:cNvSpPr/>
          <p:nvPr/>
        </p:nvSpPr>
        <p:spPr>
          <a:xfrm rot="5400000">
            <a:off x="2621697" y="3896065"/>
            <a:ext cx="409086" cy="178960"/>
          </a:xfrm>
          <a:prstGeom prst="rect">
            <a:avLst/>
          </a:prstGeom>
        </p:spPr>
        <p:txBody>
          <a:bodyPr wrap="non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USB2.0</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sp>
        <p:nvSpPr>
          <p:cNvPr id="110" name="矩形 109">
            <a:extLst>
              <a:ext uri="{FF2B5EF4-FFF2-40B4-BE49-F238E27FC236}">
                <a16:creationId xmlns:a16="http://schemas.microsoft.com/office/drawing/2014/main" id="{A58515F1-E6E9-4D6E-AEB6-63C16D13421A}"/>
              </a:ext>
            </a:extLst>
          </p:cNvPr>
          <p:cNvSpPr/>
          <p:nvPr/>
        </p:nvSpPr>
        <p:spPr>
          <a:xfrm rot="5400000">
            <a:off x="2435151" y="3861431"/>
            <a:ext cx="366458" cy="265586"/>
          </a:xfrm>
          <a:prstGeom prst="rect">
            <a:avLst/>
          </a:prstGeom>
        </p:spPr>
        <p:txBody>
          <a:bodyPr wrap="squar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USB2.0</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sp>
        <p:nvSpPr>
          <p:cNvPr id="111" name="矩形 110">
            <a:extLst>
              <a:ext uri="{FF2B5EF4-FFF2-40B4-BE49-F238E27FC236}">
                <a16:creationId xmlns:a16="http://schemas.microsoft.com/office/drawing/2014/main" id="{5DB6086D-B554-4230-85B4-E93F236D68ED}"/>
              </a:ext>
            </a:extLst>
          </p:cNvPr>
          <p:cNvSpPr/>
          <p:nvPr/>
        </p:nvSpPr>
        <p:spPr>
          <a:xfrm rot="5400000">
            <a:off x="2850110" y="3861424"/>
            <a:ext cx="366458" cy="265586"/>
          </a:xfrm>
          <a:prstGeom prst="rect">
            <a:avLst/>
          </a:prstGeom>
        </p:spPr>
        <p:txBody>
          <a:bodyPr wrap="square">
            <a:spAutoFit/>
          </a:bodyPr>
          <a:lstStyle/>
          <a:p>
            <a:r>
              <a:rPr lang="en-US" altLang="zh-TW" sz="563">
                <a:latin typeface="ＭＳ Ｐゴシック" panose="020B0600070205080204" pitchFamily="50" charset="-128"/>
                <a:ea typeface="ＭＳ Ｐゴシック" panose="020B0600070205080204" pitchFamily="50" charset="-128"/>
                <a:cs typeface="+mn-ea"/>
                <a:sym typeface="+mn-lt"/>
              </a:rPr>
              <a:t>USB2.0</a:t>
            </a:r>
            <a:endParaRPr lang="zh-TW" altLang="en-US" sz="563">
              <a:latin typeface="ＭＳ Ｐゴシック" panose="020B0600070205080204" pitchFamily="50" charset="-128"/>
              <a:ea typeface="ＭＳ Ｐゴシック" panose="020B0600070205080204" pitchFamily="50" charset="-128"/>
              <a:cs typeface="+mn-ea"/>
              <a:sym typeface="+mn-lt"/>
            </a:endParaRPr>
          </a:p>
        </p:txBody>
      </p:sp>
      <p:grpSp>
        <p:nvGrpSpPr>
          <p:cNvPr id="129" name="Group 13">
            <a:extLst>
              <a:ext uri="{FF2B5EF4-FFF2-40B4-BE49-F238E27FC236}">
                <a16:creationId xmlns:a16="http://schemas.microsoft.com/office/drawing/2014/main" id="{0812EC14-0EDB-46C9-B2F8-F59A61E6A55A}"/>
              </a:ext>
            </a:extLst>
          </p:cNvPr>
          <p:cNvGrpSpPr/>
          <p:nvPr/>
        </p:nvGrpSpPr>
        <p:grpSpPr>
          <a:xfrm>
            <a:off x="2098388" y="1940664"/>
            <a:ext cx="2023024" cy="1858032"/>
            <a:chOff x="5776523" y="-970569"/>
            <a:chExt cx="1652455" cy="1737358"/>
          </a:xfrm>
        </p:grpSpPr>
        <p:sp>
          <p:nvSpPr>
            <p:cNvPr id="131" name="Rectangle 15">
              <a:extLst>
                <a:ext uri="{FF2B5EF4-FFF2-40B4-BE49-F238E27FC236}">
                  <a16:creationId xmlns:a16="http://schemas.microsoft.com/office/drawing/2014/main" id="{7280DD9A-72BB-482C-96D1-DDDB064CDF51}"/>
                </a:ext>
              </a:extLst>
            </p:cNvPr>
            <p:cNvSpPr/>
            <p:nvPr/>
          </p:nvSpPr>
          <p:spPr>
            <a:xfrm>
              <a:off x="5776523" y="-970569"/>
              <a:ext cx="1652455" cy="1737358"/>
            </a:xfrm>
            <a:prstGeom prst="rect">
              <a:avLst/>
            </a:prstGeom>
            <a:gradFill flip="none" rotWithShape="1">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lin ang="27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black"/>
                </a:solidFill>
                <a:latin typeface="ＭＳ Ｐゴシック" panose="020B0600070205080204" pitchFamily="50" charset="-128"/>
                <a:ea typeface="ＭＳ Ｐゴシック" panose="020B0600070205080204" pitchFamily="50" charset="-128"/>
                <a:cs typeface="+mn-ea"/>
                <a:sym typeface="+mn-lt"/>
              </a:endParaRPr>
            </a:p>
          </p:txBody>
        </p:sp>
        <p:sp>
          <p:nvSpPr>
            <p:cNvPr id="130" name="Rounded Rectangle 14">
              <a:extLst>
                <a:ext uri="{FF2B5EF4-FFF2-40B4-BE49-F238E27FC236}">
                  <a16:creationId xmlns:a16="http://schemas.microsoft.com/office/drawing/2014/main" id="{7045285E-455A-4548-A684-E9C9B65442C7}"/>
                </a:ext>
              </a:extLst>
            </p:cNvPr>
            <p:cNvSpPr/>
            <p:nvPr/>
          </p:nvSpPr>
          <p:spPr>
            <a:xfrm>
              <a:off x="5979064" y="-776194"/>
              <a:ext cx="1265890" cy="1326459"/>
            </a:xfrm>
            <a:prstGeom prst="roundRect">
              <a:avLst/>
            </a:prstGeom>
            <a:solidFill>
              <a:schemeClr val="accent1">
                <a:lumMod val="75000"/>
              </a:schemeClr>
            </a:solidFill>
            <a:ln>
              <a:solidFill>
                <a:schemeClr val="accent3">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ＭＳ Ｐゴシック" panose="020B0600070205080204" pitchFamily="50" charset="-128"/>
                <a:ea typeface="ＭＳ Ｐゴシック" panose="020B0600070205080204" pitchFamily="50" charset="-128"/>
                <a:cs typeface="+mn-ea"/>
                <a:sym typeface="+mn-lt"/>
              </a:endParaRPr>
            </a:p>
          </p:txBody>
        </p:sp>
      </p:grpSp>
      <p:pic>
        <p:nvPicPr>
          <p:cNvPr id="139" name="圖片 138" descr="一張含有 文字, 美工圖案 的圖片&#10;&#10;自動產生的描述">
            <a:extLst>
              <a:ext uri="{FF2B5EF4-FFF2-40B4-BE49-F238E27FC236}">
                <a16:creationId xmlns:a16="http://schemas.microsoft.com/office/drawing/2014/main" id="{F4BB1883-00EA-4CAB-8DE0-A7B391D1E7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8752" y="2719343"/>
            <a:ext cx="1042295" cy="278722"/>
          </a:xfrm>
          <a:prstGeom prst="rect">
            <a:avLst/>
          </a:prstGeom>
        </p:spPr>
      </p:pic>
      <p:pic>
        <p:nvPicPr>
          <p:cNvPr id="141" name="圖片 140" descr="一張含有 箭 的圖片&#10;&#10;自動產生的描述">
            <a:extLst>
              <a:ext uri="{FF2B5EF4-FFF2-40B4-BE49-F238E27FC236}">
                <a16:creationId xmlns:a16="http://schemas.microsoft.com/office/drawing/2014/main" id="{D1F040F3-2ADD-4112-A826-124CB950BA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526911" y="4316862"/>
            <a:ext cx="302067" cy="106073"/>
          </a:xfrm>
          <a:prstGeom prst="rect">
            <a:avLst/>
          </a:prstGeom>
        </p:spPr>
      </p:pic>
      <p:pic>
        <p:nvPicPr>
          <p:cNvPr id="142" name="圖片 141" descr="一張含有 箭 的圖片&#10;&#10;自動產生的描述">
            <a:extLst>
              <a:ext uri="{FF2B5EF4-FFF2-40B4-BE49-F238E27FC236}">
                <a16:creationId xmlns:a16="http://schemas.microsoft.com/office/drawing/2014/main" id="{74F10398-0E65-430B-92B1-4EBB1592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224667" y="4312669"/>
            <a:ext cx="302067" cy="106073"/>
          </a:xfrm>
          <a:prstGeom prst="rect">
            <a:avLst/>
          </a:prstGeom>
        </p:spPr>
      </p:pic>
      <p:pic>
        <p:nvPicPr>
          <p:cNvPr id="151" name="圖形 150">
            <a:extLst>
              <a:ext uri="{FF2B5EF4-FFF2-40B4-BE49-F238E27FC236}">
                <a16:creationId xmlns:a16="http://schemas.microsoft.com/office/drawing/2014/main" id="{F886EB19-AC65-48E3-A22B-2701D415878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3067339" y="4220071"/>
            <a:ext cx="118477" cy="212375"/>
          </a:xfrm>
          <a:prstGeom prst="rect">
            <a:avLst/>
          </a:prstGeom>
        </p:spPr>
      </p:pic>
      <p:pic>
        <p:nvPicPr>
          <p:cNvPr id="152" name="圖形 151">
            <a:extLst>
              <a:ext uri="{FF2B5EF4-FFF2-40B4-BE49-F238E27FC236}">
                <a16:creationId xmlns:a16="http://schemas.microsoft.com/office/drawing/2014/main" id="{1DDFD41B-AA46-44A3-A2E7-D9889E790B6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2837150" y="4215586"/>
            <a:ext cx="118477" cy="212375"/>
          </a:xfrm>
          <a:prstGeom prst="rect">
            <a:avLst/>
          </a:prstGeom>
        </p:spPr>
      </p:pic>
      <p:pic>
        <p:nvPicPr>
          <p:cNvPr id="153" name="圖形 152">
            <a:extLst>
              <a:ext uri="{FF2B5EF4-FFF2-40B4-BE49-F238E27FC236}">
                <a16:creationId xmlns:a16="http://schemas.microsoft.com/office/drawing/2014/main" id="{DFDBDCDC-CCE7-4A5B-A7BA-F9CEDBC3F3B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2646669" y="4220071"/>
            <a:ext cx="118477" cy="212375"/>
          </a:xfrm>
          <a:prstGeom prst="rect">
            <a:avLst/>
          </a:prstGeom>
        </p:spPr>
      </p:pic>
      <p:pic>
        <p:nvPicPr>
          <p:cNvPr id="154" name="圖形 153">
            <a:extLst>
              <a:ext uri="{FF2B5EF4-FFF2-40B4-BE49-F238E27FC236}">
                <a16:creationId xmlns:a16="http://schemas.microsoft.com/office/drawing/2014/main" id="{1EB3D0D9-CEC0-4537-9ADB-F2CAC69E63F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2432951" y="4220071"/>
            <a:ext cx="118477" cy="212375"/>
          </a:xfrm>
          <a:prstGeom prst="rect">
            <a:avLst/>
          </a:prstGeom>
        </p:spPr>
      </p:pic>
      <p:sp>
        <p:nvSpPr>
          <p:cNvPr id="157" name="矩形: 圓角 22">
            <a:extLst>
              <a:ext uri="{FF2B5EF4-FFF2-40B4-BE49-F238E27FC236}">
                <a16:creationId xmlns:a16="http://schemas.microsoft.com/office/drawing/2014/main" id="{B72224E8-2BFC-49CB-8F4D-F5CA724742CE}"/>
              </a:ext>
            </a:extLst>
          </p:cNvPr>
          <p:cNvSpPr/>
          <p:nvPr/>
        </p:nvSpPr>
        <p:spPr>
          <a:xfrm>
            <a:off x="4772417" y="3597994"/>
            <a:ext cx="720239" cy="275474"/>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700" b="1">
                <a:solidFill>
                  <a:srgbClr val="FF6600"/>
                </a:solidFill>
                <a:latin typeface="ＭＳ Ｐゴシック" panose="020B0600070205080204" pitchFamily="50" charset="-128"/>
                <a:ea typeface="ＭＳ Ｐゴシック" panose="020B0600070205080204" pitchFamily="50" charset="-128"/>
                <a:cs typeface="+mn-ea"/>
                <a:sym typeface="+mn-lt"/>
              </a:rPr>
              <a:t>PCI Express 3.0</a:t>
            </a:r>
            <a:endParaRPr kumimoji="1" lang="zh-TW" altLang="en-US" sz="700" b="1">
              <a:solidFill>
                <a:srgbClr val="FF6600"/>
              </a:solidFill>
              <a:latin typeface="ＭＳ Ｐゴシック" panose="020B0600070205080204" pitchFamily="50" charset="-128"/>
              <a:ea typeface="ＭＳ Ｐゴシック" panose="020B0600070205080204" pitchFamily="50" charset="-128"/>
              <a:cs typeface="+mn-ea"/>
              <a:sym typeface="+mn-lt"/>
            </a:endParaRPr>
          </a:p>
        </p:txBody>
      </p:sp>
      <p:sp>
        <p:nvSpPr>
          <p:cNvPr id="159" name="矩形 6">
            <a:extLst>
              <a:ext uri="{FF2B5EF4-FFF2-40B4-BE49-F238E27FC236}">
                <a16:creationId xmlns:a16="http://schemas.microsoft.com/office/drawing/2014/main" id="{C589CC81-C5E6-4125-9A82-2D98B3AE62FA}"/>
              </a:ext>
            </a:extLst>
          </p:cNvPr>
          <p:cNvSpPr/>
          <p:nvPr/>
        </p:nvSpPr>
        <p:spPr>
          <a:xfrm>
            <a:off x="4777419" y="2393919"/>
            <a:ext cx="403476" cy="211593"/>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
                <a:latin typeface="ＭＳ Ｐゴシック" panose="020B0600070205080204" pitchFamily="50" charset="-128"/>
                <a:ea typeface="ＭＳ Ｐゴシック" panose="020B0600070205080204" pitchFamily="50" charset="-128"/>
                <a:cs typeface="+mn-ea"/>
                <a:sym typeface="+mn-lt"/>
              </a:rPr>
              <a:t>Super</a:t>
            </a:r>
          </a:p>
          <a:p>
            <a:pPr algn="ctr"/>
            <a:r>
              <a:rPr lang="en-US" altLang="zh-TW" sz="600">
                <a:latin typeface="ＭＳ Ｐゴシック" panose="020B0600070205080204" pitchFamily="50" charset="-128"/>
                <a:ea typeface="ＭＳ Ｐゴシック" panose="020B0600070205080204" pitchFamily="50" charset="-128"/>
                <a:cs typeface="+mn-ea"/>
                <a:sym typeface="+mn-lt"/>
              </a:rPr>
              <a:t>I/O</a:t>
            </a:r>
          </a:p>
        </p:txBody>
      </p:sp>
      <p:sp>
        <p:nvSpPr>
          <p:cNvPr id="160" name="矩形 6">
            <a:extLst>
              <a:ext uri="{FF2B5EF4-FFF2-40B4-BE49-F238E27FC236}">
                <a16:creationId xmlns:a16="http://schemas.microsoft.com/office/drawing/2014/main" id="{E1434A00-2CCD-43C4-A5E1-2E620B190220}"/>
              </a:ext>
            </a:extLst>
          </p:cNvPr>
          <p:cNvSpPr/>
          <p:nvPr/>
        </p:nvSpPr>
        <p:spPr>
          <a:xfrm>
            <a:off x="4777419" y="2658875"/>
            <a:ext cx="403476" cy="211593"/>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
                <a:latin typeface="ＭＳ Ｐゴシック" panose="020B0600070205080204" pitchFamily="50" charset="-128"/>
                <a:ea typeface="ＭＳ Ｐゴシック" panose="020B0600070205080204" pitchFamily="50" charset="-128"/>
                <a:cs typeface="+mn-ea"/>
                <a:sym typeface="+mn-lt"/>
              </a:rPr>
              <a:t>TPM</a:t>
            </a:r>
          </a:p>
        </p:txBody>
      </p:sp>
      <p:sp>
        <p:nvSpPr>
          <p:cNvPr id="161" name="矩形 6">
            <a:extLst>
              <a:ext uri="{FF2B5EF4-FFF2-40B4-BE49-F238E27FC236}">
                <a16:creationId xmlns:a16="http://schemas.microsoft.com/office/drawing/2014/main" id="{6753A484-D85A-4CE8-8A11-E229262A55D2}"/>
              </a:ext>
            </a:extLst>
          </p:cNvPr>
          <p:cNvSpPr/>
          <p:nvPr/>
        </p:nvSpPr>
        <p:spPr>
          <a:xfrm>
            <a:off x="4777419" y="2921072"/>
            <a:ext cx="403476" cy="211593"/>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600">
                <a:latin typeface="ＭＳ Ｐゴシック" panose="020B0600070205080204" pitchFamily="50" charset="-128"/>
                <a:ea typeface="ＭＳ Ｐゴシック" panose="020B0600070205080204" pitchFamily="50" charset="-128"/>
                <a:cs typeface="+mn-ea"/>
                <a:sym typeface="+mn-lt"/>
              </a:rPr>
              <a:t>SPI</a:t>
            </a:r>
          </a:p>
          <a:p>
            <a:pPr algn="ctr"/>
            <a:r>
              <a:rPr lang="en-US" altLang="zh-TW" sz="600">
                <a:latin typeface="ＭＳ Ｐゴシック" panose="020B0600070205080204" pitchFamily="50" charset="-128"/>
                <a:ea typeface="ＭＳ Ｐゴシック" panose="020B0600070205080204" pitchFamily="50" charset="-128"/>
                <a:cs typeface="+mn-ea"/>
                <a:sym typeface="+mn-lt"/>
              </a:rPr>
              <a:t>ROM</a:t>
            </a:r>
          </a:p>
        </p:txBody>
      </p:sp>
      <p:sp>
        <p:nvSpPr>
          <p:cNvPr id="162" name="矩形 6">
            <a:extLst>
              <a:ext uri="{FF2B5EF4-FFF2-40B4-BE49-F238E27FC236}">
                <a16:creationId xmlns:a16="http://schemas.microsoft.com/office/drawing/2014/main" id="{4E4F3463-29A9-44E4-AB77-B844F4B50992}"/>
              </a:ext>
            </a:extLst>
          </p:cNvPr>
          <p:cNvSpPr/>
          <p:nvPr/>
        </p:nvSpPr>
        <p:spPr>
          <a:xfrm>
            <a:off x="979111" y="2578092"/>
            <a:ext cx="503564" cy="211593"/>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50">
                <a:latin typeface="ＭＳ Ｐゴシック" panose="020B0600070205080204" pitchFamily="50" charset="-128"/>
                <a:ea typeface="ＭＳ Ｐゴシック" panose="020B0600070205080204" pitchFamily="50" charset="-128"/>
                <a:cs typeface="+mn-ea"/>
                <a:sym typeface="+mn-lt"/>
              </a:rPr>
              <a:t>HD Audio</a:t>
            </a:r>
          </a:p>
          <a:p>
            <a:pPr algn="ctr"/>
            <a:r>
              <a:rPr lang="en-US" altLang="zh-TW" sz="550">
                <a:latin typeface="ＭＳ Ｐゴシック" panose="020B0600070205080204" pitchFamily="50" charset="-128"/>
                <a:ea typeface="ＭＳ Ｐゴシック" panose="020B0600070205080204" pitchFamily="50" charset="-128"/>
                <a:cs typeface="+mn-ea"/>
                <a:sym typeface="+mn-lt"/>
              </a:rPr>
              <a:t>Codec</a:t>
            </a:r>
          </a:p>
        </p:txBody>
      </p:sp>
      <p:pic>
        <p:nvPicPr>
          <p:cNvPr id="165" name="圖形 164">
            <a:extLst>
              <a:ext uri="{FF2B5EF4-FFF2-40B4-BE49-F238E27FC236}">
                <a16:creationId xmlns:a16="http://schemas.microsoft.com/office/drawing/2014/main" id="{33CEA4A4-8D6C-4ACC-A1DA-EED260943FA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3831" y="2823745"/>
            <a:ext cx="118555" cy="167159"/>
          </a:xfrm>
          <a:prstGeom prst="rect">
            <a:avLst/>
          </a:prstGeom>
        </p:spPr>
      </p:pic>
      <p:pic>
        <p:nvPicPr>
          <p:cNvPr id="166" name="圖形 165">
            <a:extLst>
              <a:ext uri="{FF2B5EF4-FFF2-40B4-BE49-F238E27FC236}">
                <a16:creationId xmlns:a16="http://schemas.microsoft.com/office/drawing/2014/main" id="{4866C8BD-BB9B-4C85-9BC7-2DCEC1A8570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19454" y="2633151"/>
            <a:ext cx="147308" cy="132517"/>
          </a:xfrm>
          <a:prstGeom prst="rect">
            <a:avLst/>
          </a:prstGeom>
        </p:spPr>
      </p:pic>
      <p:pic>
        <p:nvPicPr>
          <p:cNvPr id="167" name="圖形 166">
            <a:extLst>
              <a:ext uri="{FF2B5EF4-FFF2-40B4-BE49-F238E27FC236}">
                <a16:creationId xmlns:a16="http://schemas.microsoft.com/office/drawing/2014/main" id="{C3D41551-4E7E-4E8E-9DFC-F91F4771E79A}"/>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613323" y="2431191"/>
            <a:ext cx="142933" cy="127561"/>
          </a:xfrm>
          <a:prstGeom prst="rect">
            <a:avLst/>
          </a:prstGeom>
        </p:spPr>
      </p:pic>
      <p:sp>
        <p:nvSpPr>
          <p:cNvPr id="168" name="矩形 6">
            <a:extLst>
              <a:ext uri="{FF2B5EF4-FFF2-40B4-BE49-F238E27FC236}">
                <a16:creationId xmlns:a16="http://schemas.microsoft.com/office/drawing/2014/main" id="{DA1ADD49-9CF3-4026-9266-DDFA10BBBD80}"/>
              </a:ext>
            </a:extLst>
          </p:cNvPr>
          <p:cNvSpPr/>
          <p:nvPr/>
        </p:nvSpPr>
        <p:spPr>
          <a:xfrm>
            <a:off x="979464" y="3049922"/>
            <a:ext cx="498909" cy="2906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75"/>
              </a:lnSpc>
            </a:pPr>
            <a:r>
              <a:rPr lang="en-US" altLang="zh-TW" sz="550">
                <a:latin typeface="ＭＳ Ｐゴシック" panose="020B0600070205080204" pitchFamily="50" charset="-128"/>
                <a:ea typeface="ＭＳ Ｐゴシック" panose="020B0600070205080204" pitchFamily="50" charset="-128"/>
                <a:cs typeface="+mn-ea"/>
                <a:sym typeface="+mn-lt"/>
              </a:rPr>
              <a:t>Gigabit </a:t>
            </a:r>
          </a:p>
          <a:p>
            <a:pPr algn="ctr">
              <a:lnSpc>
                <a:spcPts val="675"/>
              </a:lnSpc>
            </a:pPr>
            <a:r>
              <a:rPr lang="en-US" altLang="zh-TW" sz="550">
                <a:latin typeface="ＭＳ Ｐゴシック" panose="020B0600070205080204" pitchFamily="50" charset="-128"/>
                <a:ea typeface="ＭＳ Ｐゴシック" panose="020B0600070205080204" pitchFamily="50" charset="-128"/>
                <a:cs typeface="+mn-ea"/>
                <a:sym typeface="+mn-lt"/>
              </a:rPr>
              <a:t>Ethernet</a:t>
            </a:r>
          </a:p>
          <a:p>
            <a:pPr algn="ctr">
              <a:lnSpc>
                <a:spcPts val="675"/>
              </a:lnSpc>
            </a:pPr>
            <a:r>
              <a:rPr lang="en-US" altLang="zh-TW" sz="550">
                <a:latin typeface="ＭＳ Ｐゴシック" panose="020B0600070205080204" pitchFamily="50" charset="-128"/>
                <a:ea typeface="ＭＳ Ｐゴシック" panose="020B0600070205080204" pitchFamily="50" charset="-128"/>
                <a:cs typeface="+mn-ea"/>
                <a:sym typeface="+mn-lt"/>
              </a:rPr>
              <a:t>NIC</a:t>
            </a:r>
          </a:p>
        </p:txBody>
      </p:sp>
      <p:pic>
        <p:nvPicPr>
          <p:cNvPr id="170" name="圖形 169">
            <a:extLst>
              <a:ext uri="{FF2B5EF4-FFF2-40B4-BE49-F238E27FC236}">
                <a16:creationId xmlns:a16="http://schemas.microsoft.com/office/drawing/2014/main" id="{96DFAE17-6C29-4474-ADF3-03B9A94FF30D}"/>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503633" y="3140113"/>
            <a:ext cx="171495" cy="145279"/>
          </a:xfrm>
          <a:prstGeom prst="rect">
            <a:avLst/>
          </a:prstGeom>
        </p:spPr>
      </p:pic>
      <p:pic>
        <p:nvPicPr>
          <p:cNvPr id="171" name="圖形 170">
            <a:extLst>
              <a:ext uri="{FF2B5EF4-FFF2-40B4-BE49-F238E27FC236}">
                <a16:creationId xmlns:a16="http://schemas.microsoft.com/office/drawing/2014/main" id="{854F455E-54A3-4553-A477-A8934F8FB767}"/>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2876387" y="1420200"/>
            <a:ext cx="349980" cy="146262"/>
          </a:xfrm>
          <a:prstGeom prst="rect">
            <a:avLst/>
          </a:prstGeom>
        </p:spPr>
      </p:pic>
      <p:pic>
        <p:nvPicPr>
          <p:cNvPr id="172" name="圖形 171">
            <a:extLst>
              <a:ext uri="{FF2B5EF4-FFF2-40B4-BE49-F238E27FC236}">
                <a16:creationId xmlns:a16="http://schemas.microsoft.com/office/drawing/2014/main" id="{9A42EFA2-1660-4E15-BDCA-AA5229CE96AD}"/>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4798726" y="3186338"/>
            <a:ext cx="204909" cy="111865"/>
          </a:xfrm>
          <a:prstGeom prst="rect">
            <a:avLst/>
          </a:prstGeom>
        </p:spPr>
      </p:pic>
      <p:sp>
        <p:nvSpPr>
          <p:cNvPr id="125" name="矩形: 圓角 22">
            <a:extLst>
              <a:ext uri="{FF2B5EF4-FFF2-40B4-BE49-F238E27FC236}">
                <a16:creationId xmlns:a16="http://schemas.microsoft.com/office/drawing/2014/main" id="{4E4BE421-305B-4742-B008-2DCD5FC5313C}"/>
              </a:ext>
            </a:extLst>
          </p:cNvPr>
          <p:cNvSpPr/>
          <p:nvPr/>
        </p:nvSpPr>
        <p:spPr>
          <a:xfrm>
            <a:off x="762229" y="2039909"/>
            <a:ext cx="720239" cy="275474"/>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700" b="1">
                <a:solidFill>
                  <a:srgbClr val="FF6600"/>
                </a:solidFill>
                <a:latin typeface="ＭＳ Ｐゴシック" panose="020B0600070205080204" pitchFamily="50" charset="-128"/>
                <a:ea typeface="ＭＳ Ｐゴシック" panose="020B0600070205080204" pitchFamily="50" charset="-128"/>
                <a:cs typeface="+mn-ea"/>
                <a:sym typeface="+mn-lt"/>
              </a:rPr>
              <a:t>PCI Express 3.0</a:t>
            </a:r>
            <a:endParaRPr kumimoji="1" lang="zh-TW" altLang="en-US" sz="700" b="1">
              <a:solidFill>
                <a:srgbClr val="FF6600"/>
              </a:solidFill>
              <a:latin typeface="ＭＳ Ｐゴシック" panose="020B0600070205080204" pitchFamily="50" charset="-128"/>
              <a:ea typeface="ＭＳ Ｐゴシック" panose="020B0600070205080204" pitchFamily="50" charset="-128"/>
              <a:cs typeface="+mn-ea"/>
              <a:sym typeface="+mn-lt"/>
            </a:endParaRPr>
          </a:p>
        </p:txBody>
      </p:sp>
      <p:pic>
        <p:nvPicPr>
          <p:cNvPr id="127" name="Picture 11" descr="Logo&#10;&#10;Description automatically generated">
            <a:extLst>
              <a:ext uri="{FF2B5EF4-FFF2-40B4-BE49-F238E27FC236}">
                <a16:creationId xmlns:a16="http://schemas.microsoft.com/office/drawing/2014/main" id="{032A05C1-4FF5-2841-8C6B-90D3A798B297}"/>
              </a:ext>
            </a:extLst>
          </p:cNvPr>
          <p:cNvPicPr>
            <a:picLocks noChangeAspect="1"/>
          </p:cNvPicPr>
          <p:nvPr/>
        </p:nvPicPr>
        <p:blipFill>
          <a:blip r:embed="rId23"/>
          <a:stretch>
            <a:fillRect/>
          </a:stretch>
        </p:blipFill>
        <p:spPr>
          <a:xfrm>
            <a:off x="499024" y="1225988"/>
            <a:ext cx="1448922" cy="617974"/>
          </a:xfrm>
          <a:prstGeom prst="rect">
            <a:avLst/>
          </a:prstGeom>
        </p:spPr>
      </p:pic>
      <p:sp>
        <p:nvSpPr>
          <p:cNvPr id="133" name="矩形: 圓角化同側角落 132">
            <a:extLst>
              <a:ext uri="{FF2B5EF4-FFF2-40B4-BE49-F238E27FC236}">
                <a16:creationId xmlns:a16="http://schemas.microsoft.com/office/drawing/2014/main" id="{97791D21-DB4E-4406-A1A6-725810EA3100}"/>
              </a:ext>
            </a:extLst>
          </p:cNvPr>
          <p:cNvSpPr/>
          <p:nvPr/>
        </p:nvSpPr>
        <p:spPr>
          <a:xfrm>
            <a:off x="416776" y="4624582"/>
            <a:ext cx="4529238" cy="372211"/>
          </a:xfrm>
          <a:prstGeom prst="round2SameRect">
            <a:avLst>
              <a:gd name="adj1" fmla="val 0"/>
              <a:gd name="adj2" fmla="val 0"/>
            </a:avLst>
          </a:prstGeom>
          <a:gradFill>
            <a:gsLst>
              <a:gs pos="100000">
                <a:srgbClr val="00469C"/>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128" name="文字方塊 127">
            <a:extLst>
              <a:ext uri="{FF2B5EF4-FFF2-40B4-BE49-F238E27FC236}">
                <a16:creationId xmlns:a16="http://schemas.microsoft.com/office/drawing/2014/main" id="{DA44F956-665B-499B-9275-AFFF87908CB4}"/>
              </a:ext>
            </a:extLst>
          </p:cNvPr>
          <p:cNvSpPr txBox="1"/>
          <p:nvPr/>
        </p:nvSpPr>
        <p:spPr>
          <a:xfrm>
            <a:off x="416776" y="4674206"/>
            <a:ext cx="4586859" cy="276999"/>
          </a:xfrm>
          <a:prstGeom prst="rect">
            <a:avLst/>
          </a:prstGeom>
          <a:noFill/>
        </p:spPr>
        <p:txBody>
          <a:bodyPr wrap="square">
            <a:spAutoFit/>
          </a:bodyPr>
          <a:lstStyle/>
          <a:p>
            <a:r>
              <a:rPr lang="en-US" altLang="zh-TW" sz="1200" dirty="0" smtClean="0">
                <a:solidFill>
                  <a:schemeClr val="bg1"/>
                </a:solidFill>
                <a:latin typeface="ＭＳ Ｐゴシック" panose="020B0600070205080204" pitchFamily="50" charset="-128"/>
                <a:ea typeface="ＭＳ Ｐゴシック" panose="020B0600070205080204" pitchFamily="50" charset="-128"/>
              </a:rPr>
              <a:t>“TSMC(</a:t>
            </a:r>
            <a:r>
              <a:rPr lang="ja-JP" altLang="en-US" sz="1200" dirty="0" smtClean="0">
                <a:solidFill>
                  <a:schemeClr val="bg1"/>
                </a:solidFill>
                <a:latin typeface="ＭＳ Ｐゴシック" panose="020B0600070205080204" pitchFamily="50" charset="-128"/>
                <a:ea typeface="ＭＳ Ｐゴシック" panose="020B0600070205080204" pitchFamily="50" charset="-128"/>
              </a:rPr>
              <a:t>台湾</a:t>
            </a:r>
            <a:r>
              <a:rPr lang="en-US" altLang="zh-TW" sz="1200" dirty="0" smtClean="0">
                <a:solidFill>
                  <a:schemeClr val="bg1"/>
                </a:solidFill>
                <a:latin typeface="ＭＳ Ｐゴシック" panose="020B0600070205080204" pitchFamily="50" charset="-128"/>
                <a:ea typeface="ＭＳ Ｐゴシック" panose="020B0600070205080204" pitchFamily="50" charset="-128"/>
              </a:rPr>
              <a:t>)</a:t>
            </a:r>
            <a:r>
              <a:rPr lang="ja-JP" altLang="en-US" sz="1200" dirty="0" smtClean="0">
                <a:solidFill>
                  <a:schemeClr val="bg1"/>
                </a:solidFill>
                <a:latin typeface="ＭＳ Ｐゴシック" panose="020B0600070205080204" pitchFamily="50" charset="-128"/>
                <a:ea typeface="ＭＳ Ｐゴシック" panose="020B0600070205080204" pitchFamily="50" charset="-128"/>
              </a:rPr>
              <a:t>の</a:t>
            </a:r>
            <a:r>
              <a:rPr lang="en-US" altLang="zh-TW" sz="1200" dirty="0" smtClean="0">
                <a:solidFill>
                  <a:schemeClr val="bg1"/>
                </a:solidFill>
                <a:latin typeface="ＭＳ Ｐゴシック" panose="020B0600070205080204" pitchFamily="50" charset="-128"/>
                <a:ea typeface="ＭＳ Ｐゴシック" panose="020B0600070205080204" pitchFamily="50" charset="-128"/>
              </a:rPr>
              <a:t> </a:t>
            </a:r>
            <a:r>
              <a:rPr lang="en-US" altLang="zh-TW" sz="1200" dirty="0">
                <a:solidFill>
                  <a:schemeClr val="bg1"/>
                </a:solidFill>
                <a:latin typeface="ＭＳ Ｐゴシック" panose="020B0600070205080204" pitchFamily="50" charset="-128"/>
                <a:ea typeface="ＭＳ Ｐゴシック" panose="020B0600070205080204" pitchFamily="50" charset="-128"/>
              </a:rPr>
              <a:t>16 nm </a:t>
            </a:r>
            <a:r>
              <a:rPr lang="ja-JP" altLang="en-US" sz="1200" dirty="0" smtClean="0">
                <a:solidFill>
                  <a:schemeClr val="bg1"/>
                </a:solidFill>
                <a:latin typeface="ＭＳ Ｐゴシック" panose="020B0600070205080204" pitchFamily="50" charset="-128"/>
                <a:ea typeface="ＭＳ Ｐゴシック" panose="020B0600070205080204" pitchFamily="50" charset="-128"/>
              </a:rPr>
              <a:t>ラインで製造</a:t>
            </a:r>
            <a:r>
              <a:rPr lang="en-US" altLang="zh-TW" sz="1200" dirty="0" smtClean="0">
                <a:solidFill>
                  <a:schemeClr val="bg1"/>
                </a:solidFill>
                <a:latin typeface="ＭＳ Ｐゴシック" panose="020B0600070205080204" pitchFamily="50" charset="-128"/>
                <a:ea typeface="ＭＳ Ｐゴシック" panose="020B0600070205080204" pitchFamily="50" charset="-128"/>
              </a:rPr>
              <a:t>” </a:t>
            </a:r>
            <a:r>
              <a:rPr lang="en-US" altLang="zh-TW" sz="1200" dirty="0">
                <a:solidFill>
                  <a:schemeClr val="bg1"/>
                </a:solidFill>
                <a:latin typeface="ＭＳ Ｐゴシック" panose="020B0600070205080204" pitchFamily="50" charset="-128"/>
                <a:ea typeface="ＭＳ Ｐゴシック" panose="020B0600070205080204" pitchFamily="50" charset="-128"/>
              </a:rPr>
              <a:t>- </a:t>
            </a:r>
            <a:r>
              <a:rPr lang="en-US" altLang="zh-TW" sz="1200" dirty="0" err="1">
                <a:solidFill>
                  <a:schemeClr val="bg1"/>
                </a:solidFill>
                <a:latin typeface="ＭＳ Ｐゴシック" panose="020B0600070205080204" pitchFamily="50" charset="-128"/>
                <a:ea typeface="ＭＳ Ｐゴシック" panose="020B0600070205080204" pitchFamily="50" charset="-128"/>
              </a:rPr>
              <a:t>AnandTech</a:t>
            </a:r>
            <a:endParaRPr lang="zh-TW" altLang="en-US" sz="1200"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80690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85355FDD-91EE-9C42-B248-5CD5B243D590}"/>
              </a:ext>
            </a:extLst>
          </p:cNvPr>
          <p:cNvSpPr>
            <a:spLocks noGrp="1"/>
          </p:cNvSpPr>
          <p:nvPr>
            <p:ph type="title"/>
          </p:nvPr>
        </p:nvSpPr>
        <p:spPr>
          <a:xfrm>
            <a:off x="0" y="67328"/>
            <a:ext cx="9144000" cy="1033922"/>
          </a:xfrm>
        </p:spPr>
        <p:txBody>
          <a:bodyPr>
            <a:noAutofit/>
          </a:bodyPr>
          <a:lstStyle/>
          <a:p>
            <a:r>
              <a:rPr lang="ja-JP" altLang="en-US" sz="2800" dirty="0">
                <a:latin typeface="ＭＳ Ｐゴシック" panose="020B0600070205080204" pitchFamily="50" charset="-128"/>
                <a:ea typeface="ＭＳ Ｐゴシック" panose="020B0600070205080204" pitchFamily="50" charset="-128"/>
                <a:cs typeface="+mn-ea"/>
                <a:sym typeface="+mn-lt"/>
              </a:rPr>
              <a:t>ストレージ拡張：</a:t>
            </a:r>
            <a:r>
              <a:rPr lang="en-US" altLang="ja-JP" sz="2800" dirty="0">
                <a:latin typeface="ＭＳ Ｐゴシック" panose="020B0600070205080204" pitchFamily="50" charset="-128"/>
                <a:ea typeface="ＭＳ Ｐゴシック" panose="020B0600070205080204" pitchFamily="50" charset="-128"/>
                <a:cs typeface="+mn-ea"/>
                <a:sym typeface="+mn-lt"/>
              </a:rPr>
              <a:t>TR-002 / TR-004 USB RAID</a:t>
            </a:r>
            <a:r>
              <a:rPr lang="ja-JP" altLang="en-US" sz="2800" dirty="0">
                <a:latin typeface="ＭＳ Ｐゴシック" panose="020B0600070205080204" pitchFamily="50" charset="-128"/>
                <a:ea typeface="ＭＳ Ｐゴシック" panose="020B0600070205080204" pitchFamily="50" charset="-128"/>
                <a:cs typeface="+mn-ea"/>
                <a:sym typeface="+mn-lt"/>
              </a:rPr>
              <a:t>ユニット</a:t>
            </a:r>
          </a:p>
        </p:txBody>
      </p:sp>
      <p:sp>
        <p:nvSpPr>
          <p:cNvPr id="31" name="TextBox 23">
            <a:extLst>
              <a:ext uri="{FF2B5EF4-FFF2-40B4-BE49-F238E27FC236}">
                <a16:creationId xmlns:a16="http://schemas.microsoft.com/office/drawing/2014/main" id="{B5ED3F0B-3646-E04F-BF7D-F94F8A5F4102}"/>
              </a:ext>
            </a:extLst>
          </p:cNvPr>
          <p:cNvSpPr txBox="1"/>
          <p:nvPr/>
        </p:nvSpPr>
        <p:spPr>
          <a:xfrm>
            <a:off x="452869" y="1243583"/>
            <a:ext cx="8118606" cy="977191"/>
          </a:xfrm>
          <a:prstGeom prst="rect">
            <a:avLst/>
          </a:prstGeom>
          <a:noFill/>
        </p:spPr>
        <p:txBody>
          <a:bodyPr wrap="square" rtlCol="0">
            <a:spAutoFit/>
          </a:bodyPr>
          <a:lstStyle/>
          <a:p>
            <a:pPr marL="177800" indent="-177800">
              <a:lnSpc>
                <a:spcPts val="2300"/>
              </a:lnSpc>
              <a:buFont typeface="Arial" panose="020B0604020202020204" pitchFamily="34" charset="0"/>
              <a:buChar char="•"/>
            </a:pP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USB</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ポートを備えた</a:t>
            </a: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NAS</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は</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USB RAID</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エンクロージャ</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ー</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(TR</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シリーズ</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を</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サポー</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ト</a:t>
            </a:r>
            <a:endPar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endParaRPr>
          </a:p>
          <a:p>
            <a:pPr marL="177800" indent="-177800">
              <a:lnSpc>
                <a:spcPts val="2300"/>
              </a:lnSpc>
              <a:buFont typeface="Arial" panose="020B0604020202020204" pitchFamily="34" charset="0"/>
              <a:buChar char="•"/>
            </a:pP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プラグアンドプレイ用の統合</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USB Type-C</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ポー</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ト</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USB Type-A</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および</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Type-C</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ホストをサポート</a:t>
            </a:r>
          </a:p>
          <a:p>
            <a:pPr marL="177800" indent="-177800">
              <a:lnSpc>
                <a:spcPts val="2300"/>
              </a:lnSpc>
              <a:buFont typeface="Arial" panose="020B0604020202020204" pitchFamily="34" charset="0"/>
              <a:buChar char="•"/>
            </a:pP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NAS</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に最大</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2</a:t>
            </a:r>
            <a:r>
              <a:rPr lang="ja-JP" altLang="en-US"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台接</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続できます。 </a:t>
            </a: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TR-002 / </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TR-004</a:t>
            </a:r>
            <a:endPar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8" name="文字方塊 7">
            <a:extLst>
              <a:ext uri="{FF2B5EF4-FFF2-40B4-BE49-F238E27FC236}">
                <a16:creationId xmlns:a16="http://schemas.microsoft.com/office/drawing/2014/main" id="{AC3D54C4-A9D5-416F-835D-E4C24C4C91FD}"/>
              </a:ext>
            </a:extLst>
          </p:cNvPr>
          <p:cNvSpPr txBox="1"/>
          <p:nvPr/>
        </p:nvSpPr>
        <p:spPr>
          <a:xfrm>
            <a:off x="638144" y="4446203"/>
            <a:ext cx="1197760" cy="292388"/>
          </a:xfrm>
          <a:prstGeom prst="rect">
            <a:avLst/>
          </a:prstGeom>
          <a:noFill/>
        </p:spPr>
        <p:txBody>
          <a:bodyPr wrap="square">
            <a:spAutoFit/>
          </a:bodyPr>
          <a:lstStyle/>
          <a:p>
            <a:pPr algn="ctr"/>
            <a:r>
              <a:rPr lang="en-US" altLang="zh-TW" sz="1300" b="1">
                <a:solidFill>
                  <a:srgbClr val="00489D"/>
                </a:solidFill>
                <a:latin typeface="ＭＳ Ｐゴシック" panose="020B0600070205080204" pitchFamily="50" charset="-128"/>
                <a:ea typeface="ＭＳ Ｐゴシック" panose="020B0600070205080204" pitchFamily="50" charset="-128"/>
                <a:cs typeface="+mn-ea"/>
                <a:sym typeface="+mn-lt"/>
              </a:rPr>
              <a:t>TR-002</a:t>
            </a:r>
            <a:endParaRPr lang="zh-TW" altLang="en-US" sz="1300" b="1">
              <a:solidFill>
                <a:srgbClr val="00489D"/>
              </a:solidFill>
              <a:latin typeface="ＭＳ Ｐゴシック" panose="020B0600070205080204" pitchFamily="50" charset="-128"/>
              <a:ea typeface="ＭＳ Ｐゴシック" panose="020B0600070205080204" pitchFamily="50" charset="-128"/>
              <a:cs typeface="+mn-ea"/>
              <a:sym typeface="+mn-lt"/>
            </a:endParaRPr>
          </a:p>
        </p:txBody>
      </p:sp>
      <p:sp>
        <p:nvSpPr>
          <p:cNvPr id="18" name="文字方塊 17">
            <a:extLst>
              <a:ext uri="{FF2B5EF4-FFF2-40B4-BE49-F238E27FC236}">
                <a16:creationId xmlns:a16="http://schemas.microsoft.com/office/drawing/2014/main" id="{6FC38501-5C79-4AA3-97F5-AC789722EFAD}"/>
              </a:ext>
            </a:extLst>
          </p:cNvPr>
          <p:cNvSpPr txBox="1"/>
          <p:nvPr/>
        </p:nvSpPr>
        <p:spPr>
          <a:xfrm>
            <a:off x="6692105" y="2532457"/>
            <a:ext cx="2054751" cy="523220"/>
          </a:xfrm>
          <a:prstGeom prst="rect">
            <a:avLst/>
          </a:prstGeom>
          <a:noFill/>
        </p:spPr>
        <p:txBody>
          <a:bodyPr wrap="square" lIns="91440" tIns="45720" rIns="91440" bIns="45720" anchor="t">
            <a:spAutoFit/>
          </a:bodyPr>
          <a:lstStyle/>
          <a:p>
            <a:r>
              <a:rPr lang="en-US" altLang="zh-TW">
                <a:solidFill>
                  <a:schemeClr val="tx1"/>
                </a:solidFill>
                <a:latin typeface="ＭＳ Ｐゴシック" panose="020B0600070205080204" pitchFamily="50" charset="-128"/>
                <a:ea typeface="ＭＳ Ｐゴシック" panose="020B0600070205080204" pitchFamily="50" charset="-128"/>
                <a:cs typeface="+mn-ea"/>
                <a:sym typeface="+mn-lt"/>
              </a:rPr>
              <a:t>USB 3.2 Gen 1 or Gen 2 Type-C to Type-A cable</a:t>
            </a:r>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7" name="圖片 6">
            <a:extLst>
              <a:ext uri="{FF2B5EF4-FFF2-40B4-BE49-F238E27FC236}">
                <a16:creationId xmlns:a16="http://schemas.microsoft.com/office/drawing/2014/main" id="{7CB2711A-B010-4241-93F2-B359D76B28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71832" y="2046166"/>
            <a:ext cx="1383683" cy="1495147"/>
          </a:xfrm>
          <a:prstGeom prst="rect">
            <a:avLst/>
          </a:prstGeom>
        </p:spPr>
      </p:pic>
      <p:sp>
        <p:nvSpPr>
          <p:cNvPr id="23" name="文字方塊 22">
            <a:extLst>
              <a:ext uri="{FF2B5EF4-FFF2-40B4-BE49-F238E27FC236}">
                <a16:creationId xmlns:a16="http://schemas.microsoft.com/office/drawing/2014/main" id="{F40E616E-FD75-4648-9417-2F17520FF418}"/>
              </a:ext>
            </a:extLst>
          </p:cNvPr>
          <p:cNvSpPr txBox="1"/>
          <p:nvPr/>
        </p:nvSpPr>
        <p:spPr>
          <a:xfrm>
            <a:off x="6627981" y="4098745"/>
            <a:ext cx="2054751" cy="307777"/>
          </a:xfrm>
          <a:prstGeom prst="rect">
            <a:avLst/>
          </a:prstGeom>
          <a:noFill/>
        </p:spPr>
        <p:txBody>
          <a:bodyPr wrap="square">
            <a:spAutoFit/>
          </a:bodyPr>
          <a:lstStyle/>
          <a:p>
            <a:r>
              <a:rPr lang="en-US" altLang="zh-TW">
                <a:solidFill>
                  <a:schemeClr val="tx1"/>
                </a:solidFill>
                <a:latin typeface="ＭＳ Ｐゴシック" panose="020B0600070205080204" pitchFamily="50" charset="-128"/>
                <a:ea typeface="ＭＳ Ｐゴシック" panose="020B0600070205080204" pitchFamily="50" charset="-128"/>
                <a:cs typeface="+mn-ea"/>
                <a:sym typeface="+mn-lt"/>
              </a:rPr>
              <a:t>Type-C to Type-C cable</a:t>
            </a:r>
            <a:endParaRPr lang="zh-TW" altLang="en-US">
              <a:latin typeface="ＭＳ Ｐゴシック" panose="020B0600070205080204" pitchFamily="50" charset="-128"/>
              <a:ea typeface="ＭＳ Ｐゴシック" panose="020B0600070205080204" pitchFamily="50" charset="-128"/>
              <a:cs typeface="+mn-ea"/>
              <a:sym typeface="+mn-lt"/>
            </a:endParaRPr>
          </a:p>
        </p:txBody>
      </p:sp>
      <p:pic>
        <p:nvPicPr>
          <p:cNvPr id="27" name="圖片 26">
            <a:extLst>
              <a:ext uri="{FF2B5EF4-FFF2-40B4-BE49-F238E27FC236}">
                <a16:creationId xmlns:a16="http://schemas.microsoft.com/office/drawing/2014/main" id="{32914ECE-0B77-40C3-A9A2-27C480CAD1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38759" y="3550731"/>
            <a:ext cx="1449827" cy="1449827"/>
          </a:xfrm>
          <a:prstGeom prst="rect">
            <a:avLst/>
          </a:prstGeom>
        </p:spPr>
      </p:pic>
      <p:sp>
        <p:nvSpPr>
          <p:cNvPr id="19" name="文字方塊 18">
            <a:extLst>
              <a:ext uri="{FF2B5EF4-FFF2-40B4-BE49-F238E27FC236}">
                <a16:creationId xmlns:a16="http://schemas.microsoft.com/office/drawing/2014/main" id="{2E09865C-1B82-204C-9335-C042360BBEB0}"/>
              </a:ext>
            </a:extLst>
          </p:cNvPr>
          <p:cNvSpPr txBox="1"/>
          <p:nvPr/>
        </p:nvSpPr>
        <p:spPr>
          <a:xfrm>
            <a:off x="3172205" y="4440696"/>
            <a:ext cx="1197760" cy="292388"/>
          </a:xfrm>
          <a:prstGeom prst="rect">
            <a:avLst/>
          </a:prstGeom>
          <a:noFill/>
        </p:spPr>
        <p:txBody>
          <a:bodyPr wrap="square">
            <a:spAutoFit/>
          </a:bodyPr>
          <a:lstStyle/>
          <a:p>
            <a:pPr algn="ctr"/>
            <a:r>
              <a:rPr lang="en-US" altLang="zh-TW" sz="1300" b="1">
                <a:solidFill>
                  <a:srgbClr val="00489D"/>
                </a:solidFill>
                <a:latin typeface="ＭＳ Ｐゴシック" panose="020B0600070205080204" pitchFamily="50" charset="-128"/>
                <a:ea typeface="ＭＳ Ｐゴシック" panose="020B0600070205080204" pitchFamily="50" charset="-128"/>
                <a:cs typeface="+mn-ea"/>
                <a:sym typeface="+mn-lt"/>
              </a:rPr>
              <a:t>TR-004</a:t>
            </a:r>
            <a:endParaRPr lang="zh-TW" altLang="en-US" sz="1300" b="1">
              <a:solidFill>
                <a:srgbClr val="00489D"/>
              </a:solidFill>
              <a:latin typeface="ＭＳ Ｐゴシック" panose="020B0600070205080204" pitchFamily="50" charset="-128"/>
              <a:ea typeface="ＭＳ Ｐゴシック" panose="020B0600070205080204" pitchFamily="50" charset="-128"/>
              <a:cs typeface="+mn-ea"/>
              <a:sym typeface="+mn-lt"/>
            </a:endParaRPr>
          </a:p>
        </p:txBody>
      </p:sp>
      <p:pic>
        <p:nvPicPr>
          <p:cNvPr id="4098" name="Picture 2">
            <a:extLst>
              <a:ext uri="{FF2B5EF4-FFF2-40B4-BE49-F238E27FC236}">
                <a16:creationId xmlns:a16="http://schemas.microsoft.com/office/drawing/2014/main" id="{8BE3D927-11EE-FE49-9A35-543F5657A9F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1646" y="2377158"/>
            <a:ext cx="3245954" cy="20269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3C90E2E-D521-4541-8795-8FC356ADBC6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28250" y="2377158"/>
            <a:ext cx="1489361" cy="20821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3">
            <a:extLst>
              <a:ext uri="{FF2B5EF4-FFF2-40B4-BE49-F238E27FC236}">
                <a16:creationId xmlns:a16="http://schemas.microsoft.com/office/drawing/2014/main" id="{CC1D8E0B-B241-8042-8873-BCADF334F47E}"/>
              </a:ext>
            </a:extLst>
          </p:cNvPr>
          <p:cNvSpPr txBox="1"/>
          <p:nvPr/>
        </p:nvSpPr>
        <p:spPr>
          <a:xfrm>
            <a:off x="381584" y="4582808"/>
            <a:ext cx="1789174" cy="387286"/>
          </a:xfrm>
          <a:prstGeom prst="rect">
            <a:avLst/>
          </a:prstGeom>
          <a:noFill/>
        </p:spPr>
        <p:txBody>
          <a:bodyPr wrap="square" rtlCol="0">
            <a:spAutoFit/>
          </a:bodyPr>
          <a:lstStyle/>
          <a:p>
            <a:pPr algn="ctr">
              <a:lnSpc>
                <a:spcPts val="2300"/>
              </a:lnSpc>
            </a:pPr>
            <a:r>
              <a:rPr lang="en-US" sz="1000">
                <a:solidFill>
                  <a:schemeClr val="tx1"/>
                </a:solidFill>
                <a:latin typeface="ＭＳ Ｐゴシック" panose="020B0600070205080204" pitchFamily="50" charset="-128"/>
                <a:ea typeface="ＭＳ Ｐゴシック" panose="020B0600070205080204" pitchFamily="50" charset="-128"/>
                <a:cs typeface="+mn-ea"/>
                <a:sym typeface="+mn-lt"/>
              </a:rPr>
              <a:t>USB 3.2 Gen2 10Gbps</a:t>
            </a:r>
          </a:p>
        </p:txBody>
      </p:sp>
      <p:sp>
        <p:nvSpPr>
          <p:cNvPr id="21" name="TextBox 23">
            <a:extLst>
              <a:ext uri="{FF2B5EF4-FFF2-40B4-BE49-F238E27FC236}">
                <a16:creationId xmlns:a16="http://schemas.microsoft.com/office/drawing/2014/main" id="{D1099655-6F31-624F-91DC-FBF38088FFB8}"/>
              </a:ext>
            </a:extLst>
          </p:cNvPr>
          <p:cNvSpPr txBox="1"/>
          <p:nvPr/>
        </p:nvSpPr>
        <p:spPr>
          <a:xfrm>
            <a:off x="2897758" y="4593778"/>
            <a:ext cx="1789174" cy="387286"/>
          </a:xfrm>
          <a:prstGeom prst="rect">
            <a:avLst/>
          </a:prstGeom>
          <a:noFill/>
        </p:spPr>
        <p:txBody>
          <a:bodyPr wrap="square" rtlCol="0">
            <a:spAutoFit/>
          </a:bodyPr>
          <a:lstStyle/>
          <a:p>
            <a:pPr algn="ctr">
              <a:lnSpc>
                <a:spcPts val="2300"/>
              </a:lnSpc>
            </a:pPr>
            <a:r>
              <a:rPr lang="en-US" sz="1000">
                <a:solidFill>
                  <a:schemeClr val="tx1"/>
                </a:solidFill>
                <a:latin typeface="ＭＳ Ｐゴシック" panose="020B0600070205080204" pitchFamily="50" charset="-128"/>
                <a:ea typeface="ＭＳ Ｐゴシック" panose="020B0600070205080204" pitchFamily="50" charset="-128"/>
                <a:cs typeface="+mn-ea"/>
                <a:sym typeface="+mn-lt"/>
              </a:rPr>
              <a:t>USB 3.2 Gen1 5Gbps</a:t>
            </a:r>
          </a:p>
        </p:txBody>
      </p:sp>
      <p:sp>
        <p:nvSpPr>
          <p:cNvPr id="28" name="Shape 528">
            <a:extLst>
              <a:ext uri="{FF2B5EF4-FFF2-40B4-BE49-F238E27FC236}">
                <a16:creationId xmlns:a16="http://schemas.microsoft.com/office/drawing/2014/main" id="{693D0A8F-05C6-46B7-A11A-33BCF3BF0088}"/>
              </a:ext>
            </a:extLst>
          </p:cNvPr>
          <p:cNvSpPr/>
          <p:nvPr/>
        </p:nvSpPr>
        <p:spPr>
          <a:xfrm flipH="1">
            <a:off x="6598377" y="2187527"/>
            <a:ext cx="2064538" cy="1114263"/>
          </a:xfrm>
          <a:prstGeom prst="snip2DiagRect">
            <a:avLst>
              <a:gd name="adj1" fmla="val 0"/>
              <a:gd name="adj2" fmla="val 12393"/>
            </a:avLst>
          </a:prstGeom>
          <a:noFill/>
          <a:ln w="12700">
            <a:gradFill>
              <a:gsLst>
                <a:gs pos="0">
                  <a:srgbClr val="00489D"/>
                </a:gs>
                <a:gs pos="100000">
                  <a:srgbClr val="008EC0"/>
                </a:gs>
              </a:gsLst>
              <a:lin ang="5400000" scaled="1"/>
            </a:gradFill>
          </a:ln>
        </p:spPr>
        <p:txBody>
          <a:bodyPr wrap="square" lIns="91425" tIns="45700" rIns="91425" bIns="45700" anchor="ctr" anchorCtr="0">
            <a:noAutofit/>
          </a:bodyPr>
          <a:lstStyle/>
          <a:p>
            <a:pPr algn="ctr"/>
            <a:endParaRPr lang="zh-TW" altLang="en-US" sz="1800">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29" name="圓角化對角線角落矩形 8">
            <a:extLst>
              <a:ext uri="{FF2B5EF4-FFF2-40B4-BE49-F238E27FC236}">
                <a16:creationId xmlns:a16="http://schemas.microsoft.com/office/drawing/2014/main" id="{C00F225D-DF13-4084-BB60-7FF798E9CA84}"/>
              </a:ext>
            </a:extLst>
          </p:cNvPr>
          <p:cNvSpPr/>
          <p:nvPr/>
        </p:nvSpPr>
        <p:spPr>
          <a:xfrm flipH="1">
            <a:off x="6657130" y="2191425"/>
            <a:ext cx="901910" cy="315846"/>
          </a:xfrm>
          <a:prstGeom prst="snip2DiagRect">
            <a:avLst>
              <a:gd name="adj1" fmla="val 0"/>
              <a:gd name="adj2" fmla="val 20185"/>
            </a:avLst>
          </a:prstGeom>
          <a:gradFill>
            <a:gsLst>
              <a:gs pos="0">
                <a:srgbClr val="008EC0"/>
              </a:gs>
              <a:gs pos="100000">
                <a:srgbClr val="00489D"/>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included</a:t>
            </a:r>
            <a:endParaRPr lang="zh-TW" altLang="en-US" sz="12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0" name="Shape 528">
            <a:extLst>
              <a:ext uri="{FF2B5EF4-FFF2-40B4-BE49-F238E27FC236}">
                <a16:creationId xmlns:a16="http://schemas.microsoft.com/office/drawing/2014/main" id="{EEB75C31-8D36-49D3-9D90-2D5BEF2D7DA7}"/>
              </a:ext>
            </a:extLst>
          </p:cNvPr>
          <p:cNvSpPr/>
          <p:nvPr/>
        </p:nvSpPr>
        <p:spPr>
          <a:xfrm flipH="1">
            <a:off x="6618194" y="3754246"/>
            <a:ext cx="2064538" cy="896707"/>
          </a:xfrm>
          <a:prstGeom prst="snip2DiagRect">
            <a:avLst>
              <a:gd name="adj1" fmla="val 0"/>
              <a:gd name="adj2" fmla="val 12393"/>
            </a:avLst>
          </a:prstGeom>
          <a:noFill/>
          <a:ln w="12700">
            <a:gradFill>
              <a:gsLst>
                <a:gs pos="0">
                  <a:srgbClr val="00489D"/>
                </a:gs>
                <a:gs pos="100000">
                  <a:srgbClr val="008EC0"/>
                </a:gs>
              </a:gsLst>
              <a:lin ang="5400000" scaled="1"/>
            </a:gradFill>
          </a:ln>
        </p:spPr>
        <p:txBody>
          <a:bodyPr wrap="square" lIns="91425" tIns="45700" rIns="91425" bIns="45700" anchor="ctr" anchorCtr="0">
            <a:noAutofit/>
          </a:bodyPr>
          <a:lstStyle/>
          <a:p>
            <a:pPr algn="ctr"/>
            <a:endParaRPr lang="zh-TW" altLang="en-US" sz="1800">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32" name="圓角化對角線角落矩形 8">
            <a:extLst>
              <a:ext uri="{FF2B5EF4-FFF2-40B4-BE49-F238E27FC236}">
                <a16:creationId xmlns:a16="http://schemas.microsoft.com/office/drawing/2014/main" id="{77801FF5-CAD6-46C4-A3AC-C6BF226C5E3B}"/>
              </a:ext>
            </a:extLst>
          </p:cNvPr>
          <p:cNvSpPr/>
          <p:nvPr/>
        </p:nvSpPr>
        <p:spPr>
          <a:xfrm flipH="1">
            <a:off x="6676944" y="3753911"/>
            <a:ext cx="965062" cy="315846"/>
          </a:xfrm>
          <a:prstGeom prst="snip2DiagRect">
            <a:avLst>
              <a:gd name="adj1" fmla="val 0"/>
              <a:gd name="adj2" fmla="val 20185"/>
            </a:avLst>
          </a:prstGeom>
          <a:gradFill>
            <a:gsLst>
              <a:gs pos="0">
                <a:srgbClr val="008EC0"/>
              </a:gs>
              <a:gs pos="100000">
                <a:srgbClr val="00489D"/>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included</a:t>
            </a:r>
            <a:endParaRPr lang="zh-TW" altLang="en-US" sz="12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1611500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85355FDD-91EE-9C42-B248-5CD5B243D590}"/>
              </a:ext>
            </a:extLst>
          </p:cNvPr>
          <p:cNvSpPr>
            <a:spLocks noGrp="1"/>
          </p:cNvSpPr>
          <p:nvPr>
            <p:ph type="title"/>
          </p:nvPr>
        </p:nvSpPr>
        <p:spPr>
          <a:xfrm>
            <a:off x="0" y="67328"/>
            <a:ext cx="9144000" cy="1033922"/>
          </a:xfrm>
        </p:spPr>
        <p:txBody>
          <a:bodyPr>
            <a:noAutofit/>
          </a:bodyPr>
          <a:lstStyle/>
          <a:p>
            <a:r>
              <a:rPr lang="ja-JP" altLang="en-US" sz="2800" dirty="0">
                <a:latin typeface="ＭＳ Ｐゴシック" panose="020B0600070205080204" pitchFamily="50" charset="-128"/>
                <a:ea typeface="ＭＳ Ｐゴシック" panose="020B0600070205080204" pitchFamily="50" charset="-128"/>
                <a:cs typeface="+mn-ea"/>
                <a:sym typeface="+mn-lt"/>
              </a:rPr>
              <a:t>ストレージ拡張：</a:t>
            </a:r>
            <a:r>
              <a:rPr lang="en-US" altLang="ja-JP" sz="2800" dirty="0">
                <a:latin typeface="ＭＳ Ｐゴシック" panose="020B0600070205080204" pitchFamily="50" charset="-128"/>
                <a:ea typeface="ＭＳ Ｐゴシック" panose="020B0600070205080204" pitchFamily="50" charset="-128"/>
                <a:cs typeface="+mn-ea"/>
                <a:sym typeface="+mn-lt"/>
              </a:rPr>
              <a:t>TL-D800C USBJBOD</a:t>
            </a:r>
            <a:r>
              <a:rPr lang="ja-JP" altLang="en-US" sz="2800" dirty="0">
                <a:latin typeface="ＭＳ Ｐゴシック" panose="020B0600070205080204" pitchFamily="50" charset="-128"/>
                <a:ea typeface="ＭＳ Ｐゴシック" panose="020B0600070205080204" pitchFamily="50" charset="-128"/>
                <a:cs typeface="+mn-ea"/>
                <a:sym typeface="+mn-lt"/>
              </a:rPr>
              <a:t>ユニット</a:t>
            </a:r>
          </a:p>
        </p:txBody>
      </p:sp>
      <p:pic>
        <p:nvPicPr>
          <p:cNvPr id="22" name="Picture 2">
            <a:extLst>
              <a:ext uri="{FF2B5EF4-FFF2-40B4-BE49-F238E27FC236}">
                <a16:creationId xmlns:a16="http://schemas.microsoft.com/office/drawing/2014/main" id="{3E79CA6B-DD0A-5145-9378-937AB73F25D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335" t="11714" r="20199" b="11884"/>
          <a:stretch/>
        </p:blipFill>
        <p:spPr bwMode="auto">
          <a:xfrm>
            <a:off x="699627" y="2076102"/>
            <a:ext cx="4405114" cy="27153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3">
            <a:extLst>
              <a:ext uri="{FF2B5EF4-FFF2-40B4-BE49-F238E27FC236}">
                <a16:creationId xmlns:a16="http://schemas.microsoft.com/office/drawing/2014/main" id="{0FB27569-84DB-0D47-B9E1-1EA20A2358E2}"/>
              </a:ext>
            </a:extLst>
          </p:cNvPr>
          <p:cNvSpPr txBox="1"/>
          <p:nvPr/>
        </p:nvSpPr>
        <p:spPr>
          <a:xfrm>
            <a:off x="507693" y="1227423"/>
            <a:ext cx="8127474" cy="759182"/>
          </a:xfrm>
          <a:prstGeom prst="rect">
            <a:avLst/>
          </a:prstGeom>
          <a:noFill/>
        </p:spPr>
        <p:txBody>
          <a:bodyPr wrap="square" rtlCol="0">
            <a:spAutoFit/>
          </a:bodyPr>
          <a:lstStyle/>
          <a:p>
            <a:pPr marL="342900" indent="-342900">
              <a:lnSpc>
                <a:spcPts val="2600"/>
              </a:lnSpc>
              <a:buFont typeface="Arial" panose="020B0604020202020204" pitchFamily="34" charset="0"/>
              <a:buChar char="•"/>
            </a:pPr>
            <a:r>
              <a:rPr lang="en-US" altLang="ja-JP" sz="1600" dirty="0">
                <a:latin typeface="ＭＳ Ｐゴシック" panose="020B0600070205080204" pitchFamily="50" charset="-128"/>
                <a:ea typeface="ＭＳ Ｐゴシック" panose="020B0600070205080204" pitchFamily="50" charset="-128"/>
                <a:cs typeface="+mn-ea"/>
                <a:sym typeface="+mn-lt"/>
              </a:rPr>
              <a:t>USB</a:t>
            </a:r>
            <a:r>
              <a:rPr lang="ja-JP" altLang="en-US" sz="1600" dirty="0">
                <a:latin typeface="ＭＳ Ｐゴシック" panose="020B0600070205080204" pitchFamily="50" charset="-128"/>
                <a:ea typeface="ＭＳ Ｐゴシック" panose="020B0600070205080204" pitchFamily="50" charset="-128"/>
                <a:cs typeface="+mn-ea"/>
                <a:sym typeface="+mn-lt"/>
              </a:rPr>
              <a:t>ポートを備えた</a:t>
            </a:r>
            <a:r>
              <a:rPr lang="en-US" altLang="ja-JP" sz="1600" dirty="0">
                <a:latin typeface="ＭＳ Ｐゴシック" panose="020B0600070205080204" pitchFamily="50" charset="-128"/>
                <a:ea typeface="ＭＳ Ｐゴシック" panose="020B0600070205080204" pitchFamily="50" charset="-128"/>
                <a:cs typeface="+mn-ea"/>
                <a:sym typeface="+mn-lt"/>
              </a:rPr>
              <a:t>NAS</a:t>
            </a:r>
            <a:r>
              <a:rPr lang="ja-JP" altLang="en-US" sz="1600" dirty="0">
                <a:latin typeface="ＭＳ Ｐゴシック" panose="020B0600070205080204" pitchFamily="50" charset="-128"/>
                <a:ea typeface="ＭＳ Ｐゴシック" panose="020B0600070205080204" pitchFamily="50" charset="-128"/>
                <a:cs typeface="+mn-ea"/>
                <a:sym typeface="+mn-lt"/>
              </a:rPr>
              <a:t>は</a:t>
            </a:r>
            <a:r>
              <a:rPr lang="ja-JP" altLang="en-US" sz="1600" dirty="0" smtClean="0">
                <a:latin typeface="ＭＳ Ｐゴシック" panose="020B0600070205080204" pitchFamily="50" charset="-128"/>
                <a:ea typeface="ＭＳ Ｐゴシック" panose="020B0600070205080204" pitchFamily="50" charset="-128"/>
                <a:cs typeface="+mn-ea"/>
                <a:sym typeface="+mn-lt"/>
              </a:rPr>
              <a:t>、</a:t>
            </a:r>
            <a:r>
              <a:rPr lang="en-US" altLang="ja-JP" sz="1600" dirty="0" smtClean="0">
                <a:latin typeface="ＭＳ Ｐゴシック" panose="020B0600070205080204" pitchFamily="50" charset="-128"/>
                <a:ea typeface="ＭＳ Ｐゴシック" panose="020B0600070205080204" pitchFamily="50" charset="-128"/>
                <a:cs typeface="+mn-ea"/>
                <a:sym typeface="+mn-lt"/>
              </a:rPr>
              <a:t>USB JBOD</a:t>
            </a:r>
            <a:r>
              <a:rPr lang="ja-JP" altLang="en-US" sz="1600" dirty="0">
                <a:latin typeface="ＭＳ Ｐゴシック" panose="020B0600070205080204" pitchFamily="50" charset="-128"/>
                <a:ea typeface="ＭＳ Ｐゴシック" panose="020B0600070205080204" pitchFamily="50" charset="-128"/>
                <a:cs typeface="+mn-ea"/>
                <a:sym typeface="+mn-lt"/>
              </a:rPr>
              <a:t>エンクロージャ</a:t>
            </a:r>
            <a:r>
              <a:rPr lang="ja-JP" altLang="en-US" sz="1600" dirty="0" smtClean="0">
                <a:latin typeface="ＭＳ Ｐゴシック" panose="020B0600070205080204" pitchFamily="50" charset="-128"/>
                <a:ea typeface="ＭＳ Ｐゴシック" panose="020B0600070205080204" pitchFamily="50" charset="-128"/>
                <a:cs typeface="+mn-ea"/>
                <a:sym typeface="+mn-lt"/>
              </a:rPr>
              <a:t>ー</a:t>
            </a:r>
            <a:r>
              <a:rPr lang="en-US" altLang="ja-JP" sz="1600" dirty="0" smtClean="0">
                <a:latin typeface="ＭＳ Ｐゴシック" panose="020B0600070205080204" pitchFamily="50" charset="-128"/>
                <a:ea typeface="ＭＳ Ｐゴシック" panose="020B0600070205080204" pitchFamily="50" charset="-128"/>
                <a:cs typeface="+mn-ea"/>
                <a:sym typeface="+mn-lt"/>
              </a:rPr>
              <a:t>(TL</a:t>
            </a:r>
            <a:r>
              <a:rPr lang="ja-JP" altLang="en-US" sz="1600" dirty="0" smtClean="0">
                <a:latin typeface="ＭＳ Ｐゴシック" panose="020B0600070205080204" pitchFamily="50" charset="-128"/>
                <a:ea typeface="ＭＳ Ｐゴシック" panose="020B0600070205080204" pitchFamily="50" charset="-128"/>
                <a:cs typeface="+mn-ea"/>
                <a:sym typeface="+mn-lt"/>
              </a:rPr>
              <a:t>シリーズ</a:t>
            </a:r>
            <a:r>
              <a:rPr lang="en-US" altLang="ja-JP" sz="1600" dirty="0" smtClean="0">
                <a:latin typeface="ＭＳ Ｐゴシック" panose="020B0600070205080204" pitchFamily="50" charset="-128"/>
                <a:ea typeface="ＭＳ Ｐゴシック" panose="020B0600070205080204" pitchFamily="50" charset="-128"/>
                <a:cs typeface="+mn-ea"/>
                <a:sym typeface="+mn-lt"/>
              </a:rPr>
              <a:t>)</a:t>
            </a:r>
            <a:r>
              <a:rPr lang="ja-JP" altLang="en-US" sz="1600" dirty="0" smtClean="0">
                <a:latin typeface="ＭＳ Ｐゴシック" panose="020B0600070205080204" pitchFamily="50" charset="-128"/>
                <a:ea typeface="ＭＳ Ｐゴシック" panose="020B0600070205080204" pitchFamily="50" charset="-128"/>
                <a:cs typeface="+mn-ea"/>
                <a:sym typeface="+mn-lt"/>
              </a:rPr>
              <a:t>を</a:t>
            </a:r>
            <a:r>
              <a:rPr lang="ja-JP" altLang="en-US" sz="1600" dirty="0">
                <a:latin typeface="ＭＳ Ｐゴシック" panose="020B0600070205080204" pitchFamily="50" charset="-128"/>
                <a:ea typeface="ＭＳ Ｐゴシック" panose="020B0600070205080204" pitchFamily="50" charset="-128"/>
                <a:cs typeface="+mn-ea"/>
                <a:sym typeface="+mn-lt"/>
              </a:rPr>
              <a:t>サポー</a:t>
            </a:r>
            <a:r>
              <a:rPr lang="ja-JP" altLang="en-US" sz="1600" dirty="0" smtClean="0">
                <a:latin typeface="ＭＳ Ｐゴシック" panose="020B0600070205080204" pitchFamily="50" charset="-128"/>
                <a:ea typeface="ＭＳ Ｐゴシック" panose="020B0600070205080204" pitchFamily="50" charset="-128"/>
                <a:cs typeface="+mn-ea"/>
                <a:sym typeface="+mn-lt"/>
              </a:rPr>
              <a:t>ト</a:t>
            </a:r>
            <a:r>
              <a:rPr lang="ja-JP" altLang="en-US" sz="1600" dirty="0">
                <a:latin typeface="ＭＳ Ｐゴシック" panose="020B0600070205080204" pitchFamily="50" charset="-128"/>
                <a:ea typeface="ＭＳ Ｐゴシック" panose="020B0600070205080204" pitchFamily="50" charset="-128"/>
                <a:cs typeface="+mn-ea"/>
                <a:sym typeface="+mn-lt"/>
              </a:rPr>
              <a:t>しま</a:t>
            </a:r>
            <a:r>
              <a:rPr lang="ja-JP" altLang="en-US" sz="1600" dirty="0" smtClean="0">
                <a:latin typeface="ＭＳ Ｐゴシック" panose="020B0600070205080204" pitchFamily="50" charset="-128"/>
                <a:ea typeface="ＭＳ Ｐゴシック" panose="020B0600070205080204" pitchFamily="50" charset="-128"/>
                <a:cs typeface="+mn-ea"/>
                <a:sym typeface="+mn-lt"/>
              </a:rPr>
              <a:t>す。</a:t>
            </a:r>
            <a:endParaRPr lang="ja-JP" altLang="en-US" sz="1600" dirty="0">
              <a:latin typeface="ＭＳ Ｐゴシック" panose="020B0600070205080204" pitchFamily="50" charset="-128"/>
              <a:ea typeface="ＭＳ Ｐゴシック" panose="020B0600070205080204" pitchFamily="50" charset="-128"/>
              <a:cs typeface="+mn-ea"/>
              <a:sym typeface="+mn-lt"/>
            </a:endParaRPr>
          </a:p>
          <a:p>
            <a:pPr marL="342900" indent="-342900">
              <a:lnSpc>
                <a:spcPts val="2600"/>
              </a:lnSpc>
              <a:buFont typeface="Arial" panose="020B0604020202020204" pitchFamily="34" charset="0"/>
              <a:buChar char="•"/>
            </a:pPr>
            <a:r>
              <a:rPr lang="en-US" altLang="ja-JP" sz="1600" dirty="0">
                <a:latin typeface="ＭＳ Ｐゴシック" panose="020B0600070205080204" pitchFamily="50" charset="-128"/>
                <a:ea typeface="ＭＳ Ｐゴシック" panose="020B0600070205080204" pitchFamily="50" charset="-128"/>
                <a:cs typeface="+mn-ea"/>
                <a:sym typeface="+mn-lt"/>
              </a:rPr>
              <a:t>USB Type-C</a:t>
            </a:r>
            <a:r>
              <a:rPr lang="ja-JP" altLang="en-US" sz="1600" dirty="0">
                <a:latin typeface="ＭＳ Ｐゴシック" panose="020B0600070205080204" pitchFamily="50" charset="-128"/>
                <a:ea typeface="ＭＳ Ｐゴシック" panose="020B0600070205080204" pitchFamily="50" charset="-128"/>
                <a:cs typeface="+mn-ea"/>
                <a:sym typeface="+mn-lt"/>
              </a:rPr>
              <a:t>は、最大</a:t>
            </a:r>
            <a:r>
              <a:rPr lang="en-US" altLang="ja-JP" sz="1600" dirty="0">
                <a:latin typeface="ＭＳ Ｐゴシック" panose="020B0600070205080204" pitchFamily="50" charset="-128"/>
                <a:ea typeface="ＭＳ Ｐゴシック" panose="020B0600070205080204" pitchFamily="50" charset="-128"/>
                <a:cs typeface="+mn-ea"/>
                <a:sym typeface="+mn-lt"/>
              </a:rPr>
              <a:t>USB 3.2 Gen 2 </a:t>
            </a:r>
            <a:r>
              <a:rPr lang="en-US" altLang="ja-JP" sz="1600" dirty="0" smtClean="0">
                <a:latin typeface="ＭＳ Ｐゴシック" panose="020B0600070205080204" pitchFamily="50" charset="-128"/>
                <a:ea typeface="ＭＳ Ｐゴシック" panose="020B0600070205080204" pitchFamily="50" charset="-128"/>
                <a:cs typeface="+mn-ea"/>
                <a:sym typeface="+mn-lt"/>
              </a:rPr>
              <a:t>10Gb/s</a:t>
            </a:r>
            <a:r>
              <a:rPr lang="ja-JP" altLang="en-US" sz="1600" dirty="0">
                <a:latin typeface="ＭＳ Ｐゴシック" panose="020B0600070205080204" pitchFamily="50" charset="-128"/>
                <a:ea typeface="ＭＳ Ｐゴシック" panose="020B0600070205080204" pitchFamily="50" charset="-128"/>
                <a:cs typeface="+mn-ea"/>
                <a:sym typeface="+mn-lt"/>
              </a:rPr>
              <a:t>の速度を提供します</a:t>
            </a:r>
          </a:p>
        </p:txBody>
      </p:sp>
      <p:sp>
        <p:nvSpPr>
          <p:cNvPr id="28" name="文字方塊 27">
            <a:extLst>
              <a:ext uri="{FF2B5EF4-FFF2-40B4-BE49-F238E27FC236}">
                <a16:creationId xmlns:a16="http://schemas.microsoft.com/office/drawing/2014/main" id="{0DB9A83D-F063-A94E-B96D-AEF9E986CC33}"/>
              </a:ext>
            </a:extLst>
          </p:cNvPr>
          <p:cNvSpPr txBox="1"/>
          <p:nvPr/>
        </p:nvSpPr>
        <p:spPr>
          <a:xfrm>
            <a:off x="2212350" y="4631040"/>
            <a:ext cx="1197760" cy="307777"/>
          </a:xfrm>
          <a:prstGeom prst="rect">
            <a:avLst/>
          </a:prstGeom>
          <a:noFill/>
        </p:spPr>
        <p:txBody>
          <a:bodyPr wrap="square">
            <a:spAutoFit/>
          </a:bodyPr>
          <a:lstStyle/>
          <a:p>
            <a:pPr algn="ctr"/>
            <a:r>
              <a:rPr lang="en-US" altLang="zh-TW" b="1">
                <a:latin typeface="ＭＳ Ｐゴシック" panose="020B0600070205080204" pitchFamily="50" charset="-128"/>
                <a:ea typeface="ＭＳ Ｐゴシック" panose="020B0600070205080204" pitchFamily="50" charset="-128"/>
                <a:cs typeface="+mn-ea"/>
                <a:sym typeface="+mn-lt"/>
              </a:rPr>
              <a:t>TL-D800C</a:t>
            </a:r>
            <a:endParaRPr lang="zh-TW" altLang="en-US" b="1">
              <a:latin typeface="ＭＳ Ｐゴシック" panose="020B0600070205080204" pitchFamily="50" charset="-128"/>
              <a:ea typeface="ＭＳ Ｐゴシック" panose="020B0600070205080204" pitchFamily="50" charset="-128"/>
              <a:cs typeface="+mn-ea"/>
              <a:sym typeface="+mn-lt"/>
            </a:endParaRPr>
          </a:p>
        </p:txBody>
      </p:sp>
      <p:sp>
        <p:nvSpPr>
          <p:cNvPr id="33" name="Shape 528">
            <a:extLst>
              <a:ext uri="{FF2B5EF4-FFF2-40B4-BE49-F238E27FC236}">
                <a16:creationId xmlns:a16="http://schemas.microsoft.com/office/drawing/2014/main" id="{F4E2BE01-6554-FA42-ADA3-A9BE5DE9740C}"/>
              </a:ext>
            </a:extLst>
          </p:cNvPr>
          <p:cNvSpPr/>
          <p:nvPr/>
        </p:nvSpPr>
        <p:spPr>
          <a:xfrm flipH="1">
            <a:off x="6462910" y="2241214"/>
            <a:ext cx="2064538" cy="923330"/>
          </a:xfrm>
          <a:prstGeom prst="snip2DiagRect">
            <a:avLst>
              <a:gd name="adj1" fmla="val 0"/>
              <a:gd name="adj2" fmla="val 12393"/>
            </a:avLst>
          </a:prstGeom>
          <a:noFill/>
          <a:ln w="12700">
            <a:gradFill>
              <a:gsLst>
                <a:gs pos="0">
                  <a:srgbClr val="00489D"/>
                </a:gs>
                <a:gs pos="100000">
                  <a:srgbClr val="008EC0"/>
                </a:gs>
              </a:gsLst>
              <a:lin ang="5400000" scaled="1"/>
            </a:gradFill>
          </a:ln>
        </p:spPr>
        <p:txBody>
          <a:bodyPr wrap="square" lIns="91425" tIns="45700" rIns="91425" bIns="45700" anchor="ctr" anchorCtr="0">
            <a:noAutofit/>
          </a:bodyPr>
          <a:lstStyle/>
          <a:p>
            <a:pPr algn="ctr"/>
            <a:endParaRPr lang="zh-TW" altLang="en-US" sz="1800">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34" name="圓角化對角線角落矩形 8">
            <a:extLst>
              <a:ext uri="{FF2B5EF4-FFF2-40B4-BE49-F238E27FC236}">
                <a16:creationId xmlns:a16="http://schemas.microsoft.com/office/drawing/2014/main" id="{3E4695FA-41E6-ED4B-8E77-45FA35EDCDDF}"/>
              </a:ext>
            </a:extLst>
          </p:cNvPr>
          <p:cNvSpPr/>
          <p:nvPr/>
        </p:nvSpPr>
        <p:spPr>
          <a:xfrm flipH="1">
            <a:off x="6521662" y="2240878"/>
            <a:ext cx="900218" cy="315846"/>
          </a:xfrm>
          <a:prstGeom prst="snip2DiagRect">
            <a:avLst>
              <a:gd name="adj1" fmla="val 0"/>
              <a:gd name="adj2" fmla="val 20185"/>
            </a:avLst>
          </a:prstGeom>
          <a:gradFill>
            <a:gsLst>
              <a:gs pos="0">
                <a:srgbClr val="008EC0"/>
              </a:gs>
              <a:gs pos="100000">
                <a:srgbClr val="00489D"/>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included</a:t>
            </a:r>
            <a:endParaRPr lang="zh-TW" altLang="en-US" sz="12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32" name="文字方塊 31">
            <a:extLst>
              <a:ext uri="{FF2B5EF4-FFF2-40B4-BE49-F238E27FC236}">
                <a16:creationId xmlns:a16="http://schemas.microsoft.com/office/drawing/2014/main" id="{294E610F-BD10-0C44-BAF7-28BF53377C04}"/>
              </a:ext>
            </a:extLst>
          </p:cNvPr>
          <p:cNvSpPr txBox="1"/>
          <p:nvPr/>
        </p:nvSpPr>
        <p:spPr>
          <a:xfrm>
            <a:off x="6580416" y="2602017"/>
            <a:ext cx="2054751" cy="461665"/>
          </a:xfrm>
          <a:prstGeom prst="rect">
            <a:avLst/>
          </a:prstGeom>
          <a:noFill/>
        </p:spPr>
        <p:txBody>
          <a:bodyPr wrap="square">
            <a:spAutoFit/>
          </a:bodyPr>
          <a:lstStyle/>
          <a:p>
            <a:r>
              <a:rPr lang="en-US" altLang="zh-TW" sz="1200">
                <a:solidFill>
                  <a:schemeClr val="tx1"/>
                </a:solidFill>
                <a:latin typeface="ＭＳ Ｐゴシック" panose="020B0600070205080204" pitchFamily="50" charset="-128"/>
                <a:ea typeface="ＭＳ Ｐゴシック" panose="020B0600070205080204" pitchFamily="50" charset="-128"/>
                <a:cs typeface="+mn-ea"/>
                <a:sym typeface="+mn-lt"/>
              </a:rPr>
              <a:t>USB 3.2 Gen1  or Gen 2 Type-C to Type-A cable</a:t>
            </a:r>
            <a:endParaRPr lang="zh-TW" altLang="en-US" sz="1200">
              <a:latin typeface="ＭＳ Ｐゴシック" panose="020B0600070205080204" pitchFamily="50" charset="-128"/>
              <a:ea typeface="ＭＳ Ｐゴシック" panose="020B0600070205080204" pitchFamily="50" charset="-128"/>
              <a:cs typeface="+mn-ea"/>
              <a:sym typeface="+mn-lt"/>
            </a:endParaRPr>
          </a:p>
        </p:txBody>
      </p:sp>
      <p:pic>
        <p:nvPicPr>
          <p:cNvPr id="35" name="圖片 34">
            <a:extLst>
              <a:ext uri="{FF2B5EF4-FFF2-40B4-BE49-F238E27FC236}">
                <a16:creationId xmlns:a16="http://schemas.microsoft.com/office/drawing/2014/main" id="{8130922D-39AC-8F45-A50F-DB0883B99E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4909" y="2007603"/>
            <a:ext cx="1383683" cy="1495147"/>
          </a:xfrm>
          <a:prstGeom prst="rect">
            <a:avLst/>
          </a:prstGeom>
        </p:spPr>
      </p:pic>
      <p:sp>
        <p:nvSpPr>
          <p:cNvPr id="38" name="文字方塊 37">
            <a:extLst>
              <a:ext uri="{FF2B5EF4-FFF2-40B4-BE49-F238E27FC236}">
                <a16:creationId xmlns:a16="http://schemas.microsoft.com/office/drawing/2014/main" id="{E666775C-C684-444B-BF8D-2EC63321EF2D}"/>
              </a:ext>
            </a:extLst>
          </p:cNvPr>
          <p:cNvSpPr txBox="1"/>
          <p:nvPr/>
        </p:nvSpPr>
        <p:spPr>
          <a:xfrm>
            <a:off x="6580416" y="4184141"/>
            <a:ext cx="2054751" cy="276999"/>
          </a:xfrm>
          <a:prstGeom prst="rect">
            <a:avLst/>
          </a:prstGeom>
          <a:noFill/>
        </p:spPr>
        <p:txBody>
          <a:bodyPr wrap="square">
            <a:spAutoFit/>
          </a:bodyPr>
          <a:lstStyle/>
          <a:p>
            <a:r>
              <a:rPr lang="en-US" altLang="zh-TW" sz="1200">
                <a:solidFill>
                  <a:schemeClr val="tx1"/>
                </a:solidFill>
                <a:latin typeface="ＭＳ Ｐゴシック" panose="020B0600070205080204" pitchFamily="50" charset="-128"/>
                <a:ea typeface="ＭＳ Ｐゴシック" panose="020B0600070205080204" pitchFamily="50" charset="-128"/>
                <a:cs typeface="+mn-ea"/>
                <a:sym typeface="+mn-lt"/>
              </a:rPr>
              <a:t>Type-C to Type-C cable</a:t>
            </a:r>
            <a:endParaRPr lang="zh-TW" altLang="en-US" sz="1200">
              <a:latin typeface="ＭＳ Ｐゴシック" panose="020B0600070205080204" pitchFamily="50" charset="-128"/>
              <a:ea typeface="ＭＳ Ｐゴシック" panose="020B0600070205080204" pitchFamily="50" charset="-128"/>
              <a:cs typeface="+mn-ea"/>
              <a:sym typeface="+mn-lt"/>
            </a:endParaRPr>
          </a:p>
        </p:txBody>
      </p:sp>
      <p:pic>
        <p:nvPicPr>
          <p:cNvPr id="41" name="圖片 40">
            <a:extLst>
              <a:ext uri="{FF2B5EF4-FFF2-40B4-BE49-F238E27FC236}">
                <a16:creationId xmlns:a16="http://schemas.microsoft.com/office/drawing/2014/main" id="{8B303A51-CFA1-0043-AFE6-4E2F67D3EB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1836" y="3512168"/>
            <a:ext cx="1449827" cy="1449827"/>
          </a:xfrm>
          <a:prstGeom prst="rect">
            <a:avLst/>
          </a:prstGeom>
        </p:spPr>
      </p:pic>
      <p:sp>
        <p:nvSpPr>
          <p:cNvPr id="17" name="Shape 528">
            <a:extLst>
              <a:ext uri="{FF2B5EF4-FFF2-40B4-BE49-F238E27FC236}">
                <a16:creationId xmlns:a16="http://schemas.microsoft.com/office/drawing/2014/main" id="{472DD63D-2675-4FA1-BF87-5A91029A858B}"/>
              </a:ext>
            </a:extLst>
          </p:cNvPr>
          <p:cNvSpPr/>
          <p:nvPr/>
        </p:nvSpPr>
        <p:spPr>
          <a:xfrm flipH="1">
            <a:off x="6462910" y="3740399"/>
            <a:ext cx="2064538" cy="923330"/>
          </a:xfrm>
          <a:prstGeom prst="snip2DiagRect">
            <a:avLst>
              <a:gd name="adj1" fmla="val 0"/>
              <a:gd name="adj2" fmla="val 12393"/>
            </a:avLst>
          </a:prstGeom>
          <a:noFill/>
          <a:ln w="12700">
            <a:gradFill>
              <a:gsLst>
                <a:gs pos="0">
                  <a:srgbClr val="00489D"/>
                </a:gs>
                <a:gs pos="100000">
                  <a:srgbClr val="008EC0"/>
                </a:gs>
              </a:gsLst>
              <a:lin ang="5400000" scaled="1"/>
            </a:gradFill>
          </a:ln>
        </p:spPr>
        <p:txBody>
          <a:bodyPr wrap="square" lIns="91425" tIns="45700" rIns="91425" bIns="45700" anchor="ctr" anchorCtr="0">
            <a:noAutofit/>
          </a:bodyPr>
          <a:lstStyle/>
          <a:p>
            <a:pPr algn="ctr"/>
            <a:endParaRPr lang="zh-TW" altLang="en-US" sz="1800">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18" name="圓角化對角線角落矩形 8">
            <a:extLst>
              <a:ext uri="{FF2B5EF4-FFF2-40B4-BE49-F238E27FC236}">
                <a16:creationId xmlns:a16="http://schemas.microsoft.com/office/drawing/2014/main" id="{7B0ED07A-79E8-46D9-A034-65AE24E3ECC6}"/>
              </a:ext>
            </a:extLst>
          </p:cNvPr>
          <p:cNvSpPr/>
          <p:nvPr/>
        </p:nvSpPr>
        <p:spPr>
          <a:xfrm flipH="1">
            <a:off x="6521663" y="3740063"/>
            <a:ext cx="900217" cy="315846"/>
          </a:xfrm>
          <a:prstGeom prst="snip2DiagRect">
            <a:avLst>
              <a:gd name="adj1" fmla="val 0"/>
              <a:gd name="adj2" fmla="val 20185"/>
            </a:avLst>
          </a:prstGeom>
          <a:gradFill>
            <a:gsLst>
              <a:gs pos="0">
                <a:srgbClr val="008EC0"/>
              </a:gs>
              <a:gs pos="100000">
                <a:srgbClr val="00489D"/>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included</a:t>
            </a:r>
            <a:endParaRPr lang="zh-TW" altLang="en-US" sz="12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3128486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85355FDD-91EE-9C42-B248-5CD5B243D590}"/>
              </a:ext>
            </a:extLst>
          </p:cNvPr>
          <p:cNvSpPr>
            <a:spLocks noGrp="1"/>
          </p:cNvSpPr>
          <p:nvPr>
            <p:ph type="title"/>
          </p:nvPr>
        </p:nvSpPr>
        <p:spPr>
          <a:xfrm>
            <a:off x="0" y="67328"/>
            <a:ext cx="9144000" cy="1033922"/>
          </a:xfrm>
        </p:spPr>
        <p:txBody>
          <a:bodyPr>
            <a:noAutofit/>
          </a:bodyPr>
          <a:lstStyle/>
          <a:p>
            <a:pPr>
              <a:lnSpc>
                <a:spcPts val="3600"/>
              </a:lnSpc>
            </a:pPr>
            <a:r>
              <a:rPr lang="en-US" altLang="ja-JP" sz="2700" dirty="0" err="1">
                <a:latin typeface="ＭＳ Ｐゴシック" panose="020B0600070205080204" pitchFamily="50" charset="-128"/>
                <a:ea typeface="ＭＳ Ｐゴシック" panose="020B0600070205080204" pitchFamily="50" charset="-128"/>
                <a:cs typeface="+mn-ea"/>
                <a:sym typeface="+mn-lt"/>
              </a:rPr>
              <a:t>PCIe</a:t>
            </a:r>
            <a:r>
              <a:rPr lang="ja-JP" altLang="en-US" sz="2700" dirty="0">
                <a:latin typeface="ＭＳ Ｐゴシック" panose="020B0600070205080204" pitchFamily="50" charset="-128"/>
                <a:ea typeface="ＭＳ Ｐゴシック" panose="020B0600070205080204" pitchFamily="50" charset="-128"/>
                <a:cs typeface="+mn-ea"/>
                <a:sym typeface="+mn-lt"/>
              </a:rPr>
              <a:t>からマルチチャネル</a:t>
            </a:r>
            <a:r>
              <a:rPr lang="en-US" altLang="ja-JP" sz="2700" dirty="0">
                <a:latin typeface="ＭＳ Ｐゴシック" panose="020B0600070205080204" pitchFamily="50" charset="-128"/>
                <a:ea typeface="ＭＳ Ｐゴシック" panose="020B0600070205080204" pitchFamily="50" charset="-128"/>
                <a:cs typeface="+mn-ea"/>
                <a:sym typeface="+mn-lt"/>
              </a:rPr>
              <a:t>SATA</a:t>
            </a:r>
            <a:r>
              <a:rPr lang="ja-JP" altLang="en-US" sz="2700" dirty="0">
                <a:latin typeface="ＭＳ Ｐゴシック" panose="020B0600070205080204" pitchFamily="50" charset="-128"/>
                <a:ea typeface="ＭＳ Ｐゴシック" panose="020B0600070205080204" pitchFamily="50" charset="-128"/>
                <a:cs typeface="+mn-ea"/>
                <a:sym typeface="+mn-lt"/>
              </a:rPr>
              <a:t>エンクロージャーへ</a:t>
            </a:r>
            <a:r>
              <a:rPr lang="ja-JP" altLang="en-US" sz="2700" dirty="0" smtClean="0">
                <a:latin typeface="ＭＳ Ｐゴシック" panose="020B0600070205080204" pitchFamily="50" charset="-128"/>
                <a:ea typeface="ＭＳ Ｐゴシック" panose="020B0600070205080204" pitchFamily="50" charset="-128"/>
                <a:cs typeface="+mn-ea"/>
                <a:sym typeface="+mn-lt"/>
              </a:rPr>
              <a:t>の</a:t>
            </a:r>
            <a:r>
              <a:rPr lang="en-US" altLang="ja-JP" sz="2700" dirty="0" smtClean="0">
                <a:latin typeface="ＭＳ Ｐゴシック" panose="020B0600070205080204" pitchFamily="50" charset="-128"/>
                <a:ea typeface="ＭＳ Ｐゴシック" panose="020B0600070205080204" pitchFamily="50" charset="-128"/>
                <a:cs typeface="+mn-ea"/>
                <a:sym typeface="+mn-lt"/>
              </a:rPr>
              <a:t/>
            </a:r>
            <a:br>
              <a:rPr lang="en-US" altLang="ja-JP" sz="2700" dirty="0" smtClean="0">
                <a:latin typeface="ＭＳ Ｐゴシック" panose="020B0600070205080204" pitchFamily="50" charset="-128"/>
                <a:ea typeface="ＭＳ Ｐゴシック" panose="020B0600070205080204" pitchFamily="50" charset="-128"/>
                <a:cs typeface="+mn-ea"/>
                <a:sym typeface="+mn-lt"/>
              </a:rPr>
            </a:br>
            <a:r>
              <a:rPr lang="ja-JP" altLang="en-US" sz="2700" dirty="0" smtClean="0">
                <a:latin typeface="ＭＳ Ｐゴシック" panose="020B0600070205080204" pitchFamily="50" charset="-128"/>
                <a:ea typeface="ＭＳ Ｐゴシック" panose="020B0600070205080204" pitchFamily="50" charset="-128"/>
                <a:cs typeface="+mn-ea"/>
                <a:sym typeface="+mn-lt"/>
              </a:rPr>
              <a:t>高</a:t>
            </a:r>
            <a:r>
              <a:rPr lang="ja-JP" altLang="en-US" sz="2700" dirty="0">
                <a:latin typeface="ＭＳ Ｐゴシック" panose="020B0600070205080204" pitchFamily="50" charset="-128"/>
                <a:ea typeface="ＭＳ Ｐゴシック" panose="020B0600070205080204" pitchFamily="50" charset="-128"/>
                <a:cs typeface="+mn-ea"/>
                <a:sym typeface="+mn-lt"/>
              </a:rPr>
              <a:t>速ストレージ拡張</a:t>
            </a:r>
          </a:p>
        </p:txBody>
      </p:sp>
      <p:sp>
        <p:nvSpPr>
          <p:cNvPr id="22" name="TextBox 23">
            <a:extLst>
              <a:ext uri="{FF2B5EF4-FFF2-40B4-BE49-F238E27FC236}">
                <a16:creationId xmlns:a16="http://schemas.microsoft.com/office/drawing/2014/main" id="{FB840543-7B0A-E04D-856C-7009D0DA4337}"/>
              </a:ext>
            </a:extLst>
          </p:cNvPr>
          <p:cNvSpPr txBox="1"/>
          <p:nvPr/>
        </p:nvSpPr>
        <p:spPr>
          <a:xfrm>
            <a:off x="404921" y="1181216"/>
            <a:ext cx="8085030" cy="1066959"/>
          </a:xfrm>
          <a:prstGeom prst="rect">
            <a:avLst/>
          </a:prstGeom>
          <a:noFill/>
        </p:spPr>
        <p:txBody>
          <a:bodyPr wrap="square" rtlCol="0">
            <a:spAutoFit/>
          </a:bodyPr>
          <a:lstStyle/>
          <a:p>
            <a:pPr marL="342900" indent="-342900">
              <a:lnSpc>
                <a:spcPts val="1800"/>
              </a:lnSpc>
              <a:spcBef>
                <a:spcPts val="400"/>
              </a:spcBef>
              <a:buFont typeface="Arial" panose="020B0604020202020204" pitchFamily="34" charset="0"/>
              <a:buChar char="•"/>
            </a:pP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NAS</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に</a:t>
            </a: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QNAPQXP SATA HBA</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をインストールして、</a:t>
            </a: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PCIeGen3</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帯域幅を介して</a:t>
            </a: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TL</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拡張ユニットにアクセスします</a:t>
            </a:r>
          </a:p>
          <a:p>
            <a:pPr marL="342900" indent="-342900">
              <a:lnSpc>
                <a:spcPts val="1800"/>
              </a:lnSpc>
              <a:spcBef>
                <a:spcPts val="400"/>
              </a:spcBef>
              <a:buFont typeface="Arial" panose="020B0604020202020204" pitchFamily="34" charset="0"/>
              <a:buChar char="•"/>
            </a:pP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各</a:t>
            </a: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SFF-8088</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ケーブルは、</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4x </a:t>
            </a: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SATA </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6Gb/s </a:t>
            </a:r>
            <a:r>
              <a:rPr lang="en-US" altLang="ja-JP" sz="1500" dirty="0">
                <a:solidFill>
                  <a:schemeClr val="tx1"/>
                </a:solidFill>
                <a:latin typeface="ＭＳ Ｐゴシック" panose="020B0600070205080204" pitchFamily="50" charset="-128"/>
                <a:ea typeface="ＭＳ Ｐゴシック" panose="020B0600070205080204" pitchFamily="50" charset="-128"/>
                <a:cs typeface="+mn-ea"/>
                <a:sym typeface="+mn-lt"/>
              </a:rPr>
              <a:t>= 24 </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Gb/s</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帯域幅を提供します。最大</a:t>
            </a:r>
            <a:r>
              <a:rPr lang="en-US" altLang="ja-JP" sz="1500" dirty="0" smtClean="0">
                <a:solidFill>
                  <a:schemeClr val="tx1"/>
                </a:solidFill>
                <a:latin typeface="ＭＳ Ｐゴシック" panose="020B0600070205080204" pitchFamily="50" charset="-128"/>
                <a:ea typeface="ＭＳ Ｐゴシック" panose="020B0600070205080204" pitchFamily="50" charset="-128"/>
                <a:cs typeface="+mn-ea"/>
                <a:sym typeface="+mn-lt"/>
              </a:rPr>
              <a:t>64Gb/s</a:t>
            </a:r>
            <a:r>
              <a:rPr lang="ja-JP" altLang="en-US" sz="1500" dirty="0">
                <a:solidFill>
                  <a:schemeClr val="tx1"/>
                </a:solidFill>
                <a:latin typeface="ＭＳ Ｐゴシック" panose="020B0600070205080204" pitchFamily="50" charset="-128"/>
                <a:ea typeface="ＭＳ Ｐゴシック" panose="020B0600070205080204" pitchFamily="50" charset="-128"/>
                <a:cs typeface="+mn-ea"/>
                <a:sym typeface="+mn-lt"/>
              </a:rPr>
              <a:t>のパフォーマンスを実現するために複数のケーブルを接続します</a:t>
            </a:r>
          </a:p>
        </p:txBody>
      </p:sp>
      <p:pic>
        <p:nvPicPr>
          <p:cNvPr id="26" name="圖片 25">
            <a:extLst>
              <a:ext uri="{FF2B5EF4-FFF2-40B4-BE49-F238E27FC236}">
                <a16:creationId xmlns:a16="http://schemas.microsoft.com/office/drawing/2014/main" id="{44257269-3617-E445-85B6-B562FF379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3628" y="3363091"/>
            <a:ext cx="1209010" cy="1284503"/>
          </a:xfrm>
          <a:prstGeom prst="rect">
            <a:avLst/>
          </a:prstGeom>
        </p:spPr>
      </p:pic>
      <p:pic>
        <p:nvPicPr>
          <p:cNvPr id="28" name="圖片 27">
            <a:extLst>
              <a:ext uri="{FF2B5EF4-FFF2-40B4-BE49-F238E27FC236}">
                <a16:creationId xmlns:a16="http://schemas.microsoft.com/office/drawing/2014/main" id="{A3B50611-246F-9742-AC41-ADB4E59757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96757" y="3363091"/>
            <a:ext cx="2055203" cy="1284502"/>
          </a:xfrm>
          <a:prstGeom prst="rect">
            <a:avLst/>
          </a:prstGeom>
        </p:spPr>
      </p:pic>
      <p:pic>
        <p:nvPicPr>
          <p:cNvPr id="29" name="圖片 28">
            <a:extLst>
              <a:ext uri="{FF2B5EF4-FFF2-40B4-BE49-F238E27FC236}">
                <a16:creationId xmlns:a16="http://schemas.microsoft.com/office/drawing/2014/main" id="{797629A7-C53D-DB47-A5CE-7CCECF91CBE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358214" y="3059544"/>
            <a:ext cx="2864649" cy="1790405"/>
          </a:xfrm>
          <a:prstGeom prst="rect">
            <a:avLst/>
          </a:prstGeom>
        </p:spPr>
      </p:pic>
      <p:grpSp>
        <p:nvGrpSpPr>
          <p:cNvPr id="30" name="群組 29">
            <a:extLst>
              <a:ext uri="{FF2B5EF4-FFF2-40B4-BE49-F238E27FC236}">
                <a16:creationId xmlns:a16="http://schemas.microsoft.com/office/drawing/2014/main" id="{F141B17B-D431-1947-B1BD-BDA6B3CB38AD}"/>
              </a:ext>
            </a:extLst>
          </p:cNvPr>
          <p:cNvGrpSpPr/>
          <p:nvPr/>
        </p:nvGrpSpPr>
        <p:grpSpPr>
          <a:xfrm>
            <a:off x="963628" y="2411262"/>
            <a:ext cx="7216743" cy="632011"/>
            <a:chOff x="1616232" y="2899633"/>
            <a:chExt cx="3589471" cy="434539"/>
          </a:xfrm>
        </p:grpSpPr>
        <p:sp>
          <p:nvSpPr>
            <p:cNvPr id="32" name="平行四邊形 31">
              <a:extLst>
                <a:ext uri="{FF2B5EF4-FFF2-40B4-BE49-F238E27FC236}">
                  <a16:creationId xmlns:a16="http://schemas.microsoft.com/office/drawing/2014/main" id="{383EC20D-A91F-E94F-8BD5-2C8395BA7612}"/>
                </a:ext>
              </a:extLst>
            </p:cNvPr>
            <p:cNvSpPr/>
            <p:nvPr/>
          </p:nvSpPr>
          <p:spPr>
            <a:xfrm>
              <a:off x="3797782" y="2899633"/>
              <a:ext cx="1407921" cy="299860"/>
            </a:xfrm>
            <a:prstGeom prst="parallelogram">
              <a:avLst>
                <a:gd name="adj" fmla="val 43486"/>
              </a:avLst>
            </a:prstGeom>
            <a:solidFill>
              <a:srgbClr val="5255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latin typeface="ＭＳ Ｐゴシック" panose="020B0600070205080204" pitchFamily="50" charset="-128"/>
                  <a:ea typeface="ＭＳ Ｐゴシック" panose="020B0600070205080204" pitchFamily="50" charset="-128"/>
                  <a:cs typeface="+mn-ea"/>
                  <a:sym typeface="+mn-lt"/>
                </a:rPr>
                <a:t>TL-D1600S</a:t>
              </a:r>
              <a:endParaRPr lang="zh-TW" altLang="en-US" sz="1600" b="1">
                <a:latin typeface="ＭＳ Ｐゴシック" panose="020B0600070205080204" pitchFamily="50" charset="-128"/>
                <a:ea typeface="ＭＳ Ｐゴシック" panose="020B0600070205080204" pitchFamily="50" charset="-128"/>
                <a:cs typeface="+mn-ea"/>
                <a:sym typeface="+mn-lt"/>
              </a:endParaRPr>
            </a:p>
          </p:txBody>
        </p:sp>
        <p:sp>
          <p:nvSpPr>
            <p:cNvPr id="33" name="平行四邊形 32">
              <a:extLst>
                <a:ext uri="{FF2B5EF4-FFF2-40B4-BE49-F238E27FC236}">
                  <a16:creationId xmlns:a16="http://schemas.microsoft.com/office/drawing/2014/main" id="{8AE6429B-2320-F447-A3CB-5E1AF99AEAC3}"/>
                </a:ext>
              </a:extLst>
            </p:cNvPr>
            <p:cNvSpPr/>
            <p:nvPr/>
          </p:nvSpPr>
          <p:spPr>
            <a:xfrm>
              <a:off x="1616232" y="2903974"/>
              <a:ext cx="1275980" cy="299860"/>
            </a:xfrm>
            <a:prstGeom prst="parallelogram">
              <a:avLst>
                <a:gd name="adj" fmla="val 43486"/>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latin typeface="ＭＳ Ｐゴシック" panose="020B0600070205080204" pitchFamily="50" charset="-128"/>
                  <a:ea typeface="ＭＳ Ｐゴシック" panose="020B0600070205080204" pitchFamily="50" charset="-128"/>
                  <a:cs typeface="+mn-ea"/>
                  <a:sym typeface="+mn-lt"/>
                </a:rPr>
                <a:t>TL-D400S</a:t>
              </a:r>
              <a:endParaRPr lang="zh-TW" altLang="en-US" sz="1600" b="1">
                <a:latin typeface="ＭＳ Ｐゴシック" panose="020B0600070205080204" pitchFamily="50" charset="-128"/>
                <a:ea typeface="ＭＳ Ｐゴシック" panose="020B0600070205080204" pitchFamily="50" charset="-128"/>
                <a:cs typeface="+mn-ea"/>
                <a:sym typeface="+mn-lt"/>
              </a:endParaRPr>
            </a:p>
          </p:txBody>
        </p:sp>
        <p:sp>
          <p:nvSpPr>
            <p:cNvPr id="34" name="平行四邊形 33">
              <a:extLst>
                <a:ext uri="{FF2B5EF4-FFF2-40B4-BE49-F238E27FC236}">
                  <a16:creationId xmlns:a16="http://schemas.microsoft.com/office/drawing/2014/main" id="{127F65D8-B3FC-514A-AC61-66972C98CA76}"/>
                </a:ext>
              </a:extLst>
            </p:cNvPr>
            <p:cNvSpPr/>
            <p:nvPr/>
          </p:nvSpPr>
          <p:spPr>
            <a:xfrm>
              <a:off x="2600123" y="3034312"/>
              <a:ext cx="1407921" cy="299860"/>
            </a:xfrm>
            <a:prstGeom prst="parallelogram">
              <a:avLst>
                <a:gd name="adj" fmla="val 43486"/>
              </a:avLst>
            </a:prstGeom>
            <a:gradFill>
              <a:gsLst>
                <a:gs pos="100000">
                  <a:srgbClr val="00469C"/>
                </a:gs>
                <a:gs pos="0">
                  <a:srgbClr val="008EC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latin typeface="ＭＳ Ｐゴシック" panose="020B0600070205080204" pitchFamily="50" charset="-128"/>
                  <a:ea typeface="ＭＳ Ｐゴシック" panose="020B0600070205080204" pitchFamily="50" charset="-128"/>
                  <a:cs typeface="+mn-ea"/>
                  <a:sym typeface="+mn-lt"/>
                </a:rPr>
                <a:t>TL-D800S</a:t>
              </a:r>
              <a:endParaRPr lang="zh-TW" altLang="en-US" sz="1600" b="1">
                <a:latin typeface="ＭＳ Ｐゴシック" panose="020B0600070205080204" pitchFamily="50" charset="-128"/>
                <a:ea typeface="ＭＳ Ｐゴシック" panose="020B0600070205080204" pitchFamily="50" charset="-128"/>
                <a:cs typeface="+mn-ea"/>
                <a:sym typeface="+mn-lt"/>
              </a:endParaRPr>
            </a:p>
          </p:txBody>
        </p:sp>
      </p:grpSp>
      <p:cxnSp>
        <p:nvCxnSpPr>
          <p:cNvPr id="35" name="直線接點 34">
            <a:extLst>
              <a:ext uri="{FF2B5EF4-FFF2-40B4-BE49-F238E27FC236}">
                <a16:creationId xmlns:a16="http://schemas.microsoft.com/office/drawing/2014/main" id="{9FB4CFD9-F105-AF46-AE77-11D46C894BCB}"/>
              </a:ext>
            </a:extLst>
          </p:cNvPr>
          <p:cNvCxnSpPr/>
          <p:nvPr/>
        </p:nvCxnSpPr>
        <p:spPr>
          <a:xfrm flipH="1">
            <a:off x="2282052" y="3209795"/>
            <a:ext cx="614705" cy="1754504"/>
          </a:xfrm>
          <a:prstGeom prst="line">
            <a:avLst/>
          </a:prstGeom>
          <a:ln>
            <a:gradFill>
              <a:gsLst>
                <a:gs pos="100000">
                  <a:srgbClr val="01DEE7"/>
                </a:gs>
                <a:gs pos="0">
                  <a:srgbClr val="00489D"/>
                </a:gs>
              </a:gsLst>
              <a:lin ang="5400000" scaled="1"/>
            </a:gradFill>
          </a:ln>
        </p:spPr>
        <p:style>
          <a:lnRef idx="1">
            <a:schemeClr val="accent6"/>
          </a:lnRef>
          <a:fillRef idx="0">
            <a:schemeClr val="accent6"/>
          </a:fillRef>
          <a:effectRef idx="0">
            <a:schemeClr val="accent6"/>
          </a:effectRef>
          <a:fontRef idx="minor">
            <a:schemeClr val="tx1"/>
          </a:fontRef>
        </p:style>
      </p:cxnSp>
      <p:cxnSp>
        <p:nvCxnSpPr>
          <p:cNvPr id="36" name="直線接點 35">
            <a:extLst>
              <a:ext uri="{FF2B5EF4-FFF2-40B4-BE49-F238E27FC236}">
                <a16:creationId xmlns:a16="http://schemas.microsoft.com/office/drawing/2014/main" id="{E1D13470-81BF-D842-A0B0-ECFAC93E3F85}"/>
              </a:ext>
            </a:extLst>
          </p:cNvPr>
          <p:cNvCxnSpPr/>
          <p:nvPr/>
        </p:nvCxnSpPr>
        <p:spPr>
          <a:xfrm flipH="1">
            <a:off x="5000024" y="3209795"/>
            <a:ext cx="614705" cy="1754504"/>
          </a:xfrm>
          <a:prstGeom prst="line">
            <a:avLst/>
          </a:prstGeom>
          <a:ln>
            <a:gradFill>
              <a:gsLst>
                <a:gs pos="100000">
                  <a:srgbClr val="01DEE7"/>
                </a:gs>
                <a:gs pos="0">
                  <a:srgbClr val="00489D"/>
                </a:gs>
              </a:gsLst>
              <a:lin ang="5400000" scaled="1"/>
            </a:gra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7979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85355FDD-91EE-9C42-B248-5CD5B243D590}"/>
              </a:ext>
            </a:extLst>
          </p:cNvPr>
          <p:cNvSpPr>
            <a:spLocks noGrp="1"/>
          </p:cNvSpPr>
          <p:nvPr>
            <p:ph type="title"/>
          </p:nvPr>
        </p:nvSpPr>
        <p:spPr>
          <a:xfrm>
            <a:off x="0" y="62248"/>
            <a:ext cx="9144000" cy="1033922"/>
          </a:xfrm>
        </p:spPr>
        <p:txBody>
          <a:bodyPr>
            <a:noAutofit/>
          </a:bodyPr>
          <a:lstStyle/>
          <a:p>
            <a:pPr>
              <a:lnSpc>
                <a:spcPts val="3350"/>
              </a:lnSpc>
            </a:pPr>
            <a:r>
              <a:rPr lang="en-US" altLang="ja-JP" sz="2800" dirty="0">
                <a:latin typeface="ＭＳ Ｐゴシック" panose="020B0600070205080204" pitchFamily="50" charset="-128"/>
                <a:ea typeface="ＭＳ Ｐゴシック" panose="020B0600070205080204" pitchFamily="50" charset="-128"/>
                <a:cs typeface="+mn-ea"/>
                <a:sym typeface="+mn-lt"/>
              </a:rPr>
              <a:t>QXP </a:t>
            </a:r>
            <a:r>
              <a:rPr lang="en-US" altLang="ja-JP" sz="2800" dirty="0" smtClean="0">
                <a:latin typeface="ＭＳ Ｐゴシック" panose="020B0600070205080204" pitchFamily="50" charset="-128"/>
                <a:ea typeface="ＭＳ Ｐゴシック" panose="020B0600070205080204" pitchFamily="50" charset="-128"/>
                <a:cs typeface="+mn-ea"/>
                <a:sym typeface="+mn-lt"/>
              </a:rPr>
              <a:t>SATA</a:t>
            </a:r>
            <a:r>
              <a:rPr lang="ja-JP" altLang="en-US" sz="2800" dirty="0">
                <a:latin typeface="ＭＳ Ｐゴシック" panose="020B0600070205080204" pitchFamily="50" charset="-128"/>
                <a:ea typeface="ＭＳ Ｐゴシック" panose="020B0600070205080204" pitchFamily="50" charset="-128"/>
                <a:cs typeface="+mn-ea"/>
                <a:sym typeface="+mn-lt"/>
              </a:rPr>
              <a:t> </a:t>
            </a:r>
            <a:r>
              <a:rPr lang="en-US" altLang="ja-JP" sz="2800" dirty="0" smtClean="0">
                <a:latin typeface="ＭＳ Ｐゴシック" panose="020B0600070205080204" pitchFamily="50" charset="-128"/>
                <a:ea typeface="ＭＳ Ｐゴシック" panose="020B0600070205080204" pitchFamily="50" charset="-128"/>
                <a:cs typeface="+mn-ea"/>
                <a:sym typeface="+mn-lt"/>
              </a:rPr>
              <a:t>HBA</a:t>
            </a:r>
            <a:r>
              <a:rPr lang="ja-JP" altLang="en-US" sz="2800" dirty="0">
                <a:latin typeface="ＭＳ Ｐゴシック" panose="020B0600070205080204" pitchFamily="50" charset="-128"/>
                <a:ea typeface="ＭＳ Ｐゴシック" panose="020B0600070205080204" pitchFamily="50" charset="-128"/>
                <a:cs typeface="+mn-ea"/>
                <a:sym typeface="+mn-lt"/>
              </a:rPr>
              <a:t>とケーブル</a:t>
            </a:r>
            <a:r>
              <a:rPr lang="ja-JP" altLang="en-US" sz="2800" dirty="0" smtClean="0">
                <a:latin typeface="ＭＳ Ｐゴシック" panose="020B0600070205080204" pitchFamily="50" charset="-128"/>
                <a:ea typeface="ＭＳ Ｐゴシック" panose="020B0600070205080204" pitchFamily="50" charset="-128"/>
                <a:cs typeface="+mn-ea"/>
                <a:sym typeface="+mn-lt"/>
              </a:rPr>
              <a:t>は</a:t>
            </a:r>
            <a:r>
              <a:rPr lang="en-US" altLang="ja-JP" sz="2800" dirty="0" smtClean="0">
                <a:latin typeface="ＭＳ Ｐゴシック" panose="020B0600070205080204" pitchFamily="50" charset="-128"/>
                <a:ea typeface="ＭＳ Ｐゴシック" panose="020B0600070205080204" pitchFamily="50" charset="-128"/>
                <a:cs typeface="+mn-ea"/>
                <a:sym typeface="+mn-lt"/>
              </a:rPr>
              <a:t/>
            </a:r>
            <a:br>
              <a:rPr lang="en-US" altLang="ja-JP" sz="2800" dirty="0" smtClean="0">
                <a:latin typeface="ＭＳ Ｐゴシック" panose="020B0600070205080204" pitchFamily="50" charset="-128"/>
                <a:ea typeface="ＭＳ Ｐゴシック" panose="020B0600070205080204" pitchFamily="50" charset="-128"/>
                <a:cs typeface="+mn-ea"/>
                <a:sym typeface="+mn-lt"/>
              </a:rPr>
            </a:br>
            <a:r>
              <a:rPr lang="en-US" altLang="ja-JP" sz="2800" dirty="0" smtClean="0">
                <a:latin typeface="ＭＳ Ｐゴシック" panose="020B0600070205080204" pitchFamily="50" charset="-128"/>
                <a:ea typeface="ＭＳ Ｐゴシック" panose="020B0600070205080204" pitchFamily="50" charset="-128"/>
                <a:cs typeface="+mn-ea"/>
                <a:sym typeface="+mn-lt"/>
              </a:rPr>
              <a:t>TL-D400S </a:t>
            </a:r>
            <a:r>
              <a:rPr lang="en-US" altLang="ja-JP" sz="2800" dirty="0">
                <a:latin typeface="ＭＳ Ｐゴシック" panose="020B0600070205080204" pitchFamily="50" charset="-128"/>
                <a:ea typeface="ＭＳ Ｐゴシック" panose="020B0600070205080204" pitchFamily="50" charset="-128"/>
                <a:cs typeface="+mn-ea"/>
                <a:sym typeface="+mn-lt"/>
              </a:rPr>
              <a:t>/ D800S / D1600SJBOD</a:t>
            </a:r>
            <a:r>
              <a:rPr lang="ja-JP" altLang="en-US" sz="2800" dirty="0">
                <a:latin typeface="ＭＳ Ｐゴシック" panose="020B0600070205080204" pitchFamily="50" charset="-128"/>
                <a:ea typeface="ＭＳ Ｐゴシック" panose="020B0600070205080204" pitchFamily="50" charset="-128"/>
                <a:cs typeface="+mn-ea"/>
                <a:sym typeface="+mn-lt"/>
              </a:rPr>
              <a:t>に含まれています</a:t>
            </a:r>
          </a:p>
        </p:txBody>
      </p:sp>
      <p:sp>
        <p:nvSpPr>
          <p:cNvPr id="13" name="TextBox 17">
            <a:extLst>
              <a:ext uri="{FF2B5EF4-FFF2-40B4-BE49-F238E27FC236}">
                <a16:creationId xmlns:a16="http://schemas.microsoft.com/office/drawing/2014/main" id="{C65A02E5-AB41-CF4A-9B18-D67D0F9DC3A8}"/>
              </a:ext>
            </a:extLst>
          </p:cNvPr>
          <p:cNvSpPr txBox="1"/>
          <p:nvPr/>
        </p:nvSpPr>
        <p:spPr>
          <a:xfrm>
            <a:off x="504002" y="2617936"/>
            <a:ext cx="836102"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a:solidFill>
                  <a:srgbClr val="323231"/>
                </a:solidFill>
                <a:latin typeface="ＭＳ Ｐゴシック" panose="020B0600070205080204" pitchFamily="50" charset="-128"/>
                <a:ea typeface="ＭＳ Ｐゴシック" panose="020B0600070205080204" pitchFamily="50" charset="-128"/>
                <a:cs typeface="+mn-ea"/>
                <a:sym typeface="+mn-lt"/>
              </a:rPr>
              <a:t>TL-D400S</a:t>
            </a:r>
          </a:p>
        </p:txBody>
      </p:sp>
      <p:pic>
        <p:nvPicPr>
          <p:cNvPr id="14" name="圖片 13" descr="一張含有 監視器, 坐, 小, 電腦 的圖片&#10;&#10;自動產生的描述">
            <a:extLst>
              <a:ext uri="{FF2B5EF4-FFF2-40B4-BE49-F238E27FC236}">
                <a16:creationId xmlns:a16="http://schemas.microsoft.com/office/drawing/2014/main" id="{818D673C-C67A-F145-ABC8-9CED5DF5A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991" y="3338731"/>
            <a:ext cx="1996391" cy="1247745"/>
          </a:xfrm>
          <a:prstGeom prst="rect">
            <a:avLst/>
          </a:prstGeom>
        </p:spPr>
      </p:pic>
      <p:sp>
        <p:nvSpPr>
          <p:cNvPr id="15" name="TextBox 17">
            <a:extLst>
              <a:ext uri="{FF2B5EF4-FFF2-40B4-BE49-F238E27FC236}">
                <a16:creationId xmlns:a16="http://schemas.microsoft.com/office/drawing/2014/main" id="{81994766-5D6D-FC48-A1A2-EC11DE5D6D65}"/>
              </a:ext>
            </a:extLst>
          </p:cNvPr>
          <p:cNvSpPr txBox="1"/>
          <p:nvPr/>
        </p:nvSpPr>
        <p:spPr>
          <a:xfrm>
            <a:off x="1364380" y="2567343"/>
            <a:ext cx="1599131" cy="430875"/>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ltLang="zh-TW" sz="1000">
                <a:solidFill>
                  <a:srgbClr val="323231"/>
                </a:solidFill>
                <a:latin typeface="ＭＳ Ｐゴシック" panose="020B0600070205080204" pitchFamily="50" charset="-128"/>
                <a:ea typeface="ＭＳ Ｐゴシック" panose="020B0600070205080204" pitchFamily="50" charset="-128"/>
                <a:cs typeface="+mn-ea"/>
                <a:sym typeface="+mn-lt"/>
              </a:rPr>
              <a:t>1 x QXP-400eS-A1164</a:t>
            </a:r>
          </a:p>
          <a:p>
            <a:r>
              <a:rPr lang="en-US" altLang="zh-TW" sz="1000">
                <a:solidFill>
                  <a:srgbClr val="323231"/>
                </a:solidFill>
                <a:latin typeface="ＭＳ Ｐゴシック" panose="020B0600070205080204" pitchFamily="50" charset="-128"/>
                <a:ea typeface="ＭＳ Ｐゴシック" panose="020B0600070205080204" pitchFamily="50" charset="-128"/>
                <a:cs typeface="+mn-ea"/>
                <a:sym typeface="+mn-lt"/>
              </a:rPr>
              <a:t>PCIe to 4 x SATA 6Gb/s</a:t>
            </a:r>
          </a:p>
        </p:txBody>
      </p:sp>
      <p:sp>
        <p:nvSpPr>
          <p:cNvPr id="16" name="TextBox 17">
            <a:extLst>
              <a:ext uri="{FF2B5EF4-FFF2-40B4-BE49-F238E27FC236}">
                <a16:creationId xmlns:a16="http://schemas.microsoft.com/office/drawing/2014/main" id="{3C8567C9-835A-304D-87FF-6FE8E37248A6}"/>
              </a:ext>
            </a:extLst>
          </p:cNvPr>
          <p:cNvSpPr txBox="1"/>
          <p:nvPr/>
        </p:nvSpPr>
        <p:spPr>
          <a:xfrm>
            <a:off x="2939147" y="2566245"/>
            <a:ext cx="1273722" cy="430875"/>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000">
                <a:solidFill>
                  <a:srgbClr val="323231"/>
                </a:solidFill>
                <a:latin typeface="ＭＳ Ｐゴシック" panose="020B0600070205080204" pitchFamily="50" charset="-128"/>
                <a:ea typeface="ＭＳ Ｐゴシック" panose="020B0600070205080204" pitchFamily="50" charset="-128"/>
                <a:cs typeface="+mn-ea"/>
                <a:sym typeface="+mn-lt"/>
              </a:rPr>
              <a:t>1 x 1M SFF-8088 </a:t>
            </a:r>
          </a:p>
          <a:p>
            <a:pPr algn="ctr"/>
            <a:r>
              <a:rPr lang="en-US" altLang="zh-TW" sz="1000">
                <a:solidFill>
                  <a:srgbClr val="323231"/>
                </a:solidFill>
                <a:latin typeface="ＭＳ Ｐゴシック" panose="020B0600070205080204" pitchFamily="50" charset="-128"/>
                <a:ea typeface="ＭＳ Ｐゴシック" panose="020B0600070205080204" pitchFamily="50" charset="-128"/>
                <a:cs typeface="+mn-ea"/>
                <a:sym typeface="+mn-lt"/>
              </a:rPr>
              <a:t>cables</a:t>
            </a:r>
          </a:p>
        </p:txBody>
      </p:sp>
      <p:sp>
        <p:nvSpPr>
          <p:cNvPr id="17" name="TextBox 17">
            <a:extLst>
              <a:ext uri="{FF2B5EF4-FFF2-40B4-BE49-F238E27FC236}">
                <a16:creationId xmlns:a16="http://schemas.microsoft.com/office/drawing/2014/main" id="{DA272CAD-DF8A-784C-9D9C-9529F8C66D48}"/>
              </a:ext>
            </a:extLst>
          </p:cNvPr>
          <p:cNvSpPr txBox="1"/>
          <p:nvPr/>
        </p:nvSpPr>
        <p:spPr>
          <a:xfrm>
            <a:off x="4813507" y="2648646"/>
            <a:ext cx="836102"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latin typeface="Arial" panose="020B0604020202020204" pitchFamily="34" charset="0"/>
                <a:ea typeface="微軟正黑體" panose="020B0604030504040204" pitchFamily="34" charset="-120"/>
                <a:cs typeface="Arial" panose="020B0604020202020204" pitchFamily="34" charset="0"/>
              </a:defRPr>
            </a:lvl1pPr>
          </a:lstStyle>
          <a:p>
            <a:r>
              <a:rPr lang="en-US" sz="1000">
                <a:solidFill>
                  <a:srgbClr val="323231"/>
                </a:solidFill>
                <a:latin typeface="ＭＳ Ｐゴシック" panose="020B0600070205080204" pitchFamily="50" charset="-128"/>
                <a:ea typeface="ＭＳ Ｐゴシック" panose="020B0600070205080204" pitchFamily="50" charset="-128"/>
                <a:cs typeface="+mn-ea"/>
                <a:sym typeface="+mn-lt"/>
              </a:rPr>
              <a:t>TL-D800S</a:t>
            </a:r>
          </a:p>
        </p:txBody>
      </p:sp>
      <p:sp>
        <p:nvSpPr>
          <p:cNvPr id="18" name="TextBox 17">
            <a:extLst>
              <a:ext uri="{FF2B5EF4-FFF2-40B4-BE49-F238E27FC236}">
                <a16:creationId xmlns:a16="http://schemas.microsoft.com/office/drawing/2014/main" id="{25EE65CC-A963-8544-9300-07E1E057D61A}"/>
              </a:ext>
            </a:extLst>
          </p:cNvPr>
          <p:cNvSpPr txBox="1"/>
          <p:nvPr/>
        </p:nvSpPr>
        <p:spPr>
          <a:xfrm>
            <a:off x="5892303" y="2601898"/>
            <a:ext cx="1671196" cy="400110"/>
          </a:xfrm>
          <a:prstGeom prst="rect">
            <a:avLst/>
          </a:prstGeom>
          <a:noFill/>
        </p:spPr>
        <p:txBody>
          <a:bodyPr wrap="square" rtlCol="0">
            <a:spAutoFit/>
          </a:bodyPr>
          <a:lstStyle/>
          <a:p>
            <a:r>
              <a:rPr lang="en-US" altLang="zh-TW" sz="1000" b="1">
                <a:solidFill>
                  <a:srgbClr val="323231"/>
                </a:solidFill>
                <a:latin typeface="ＭＳ Ｐゴシック" panose="020B0600070205080204" pitchFamily="50" charset="-128"/>
                <a:ea typeface="ＭＳ Ｐゴシック" panose="020B0600070205080204" pitchFamily="50" charset="-128"/>
                <a:cs typeface="+mn-ea"/>
                <a:sym typeface="+mn-lt"/>
              </a:rPr>
              <a:t>1 x QXP-800eS-A116</a:t>
            </a:r>
          </a:p>
          <a:p>
            <a:r>
              <a:rPr lang="en-US" altLang="zh-TW" sz="1000" b="1">
                <a:solidFill>
                  <a:srgbClr val="323231"/>
                </a:solidFill>
                <a:latin typeface="ＭＳ Ｐゴシック" panose="020B0600070205080204" pitchFamily="50" charset="-128"/>
                <a:ea typeface="ＭＳ Ｐゴシック" panose="020B0600070205080204" pitchFamily="50" charset="-128"/>
                <a:cs typeface="+mn-ea"/>
                <a:sym typeface="+mn-lt"/>
              </a:rPr>
              <a:t>PCIe to 8 x SATA 6Gb/s</a:t>
            </a:r>
            <a:endParaRPr lang="en-US" altLang="zh-TW" sz="1000">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19" name="TextBox 17">
            <a:extLst>
              <a:ext uri="{FF2B5EF4-FFF2-40B4-BE49-F238E27FC236}">
                <a16:creationId xmlns:a16="http://schemas.microsoft.com/office/drawing/2014/main" id="{B5CF8659-9796-6540-AA74-B5D38D1EC667}"/>
              </a:ext>
            </a:extLst>
          </p:cNvPr>
          <p:cNvSpPr txBox="1"/>
          <p:nvPr/>
        </p:nvSpPr>
        <p:spPr>
          <a:xfrm>
            <a:off x="7437214" y="2599165"/>
            <a:ext cx="1212191" cy="400110"/>
          </a:xfrm>
          <a:prstGeom prst="rect">
            <a:avLst/>
          </a:prstGeom>
          <a:noFill/>
        </p:spPr>
        <p:txBody>
          <a:bodyPr wrap="none" rtlCol="0">
            <a:spAutoFit/>
          </a:bodyPr>
          <a:lstStyle/>
          <a:p>
            <a:r>
              <a:rPr lang="en-US" sz="1000" b="1">
                <a:solidFill>
                  <a:srgbClr val="323231"/>
                </a:solidFill>
                <a:latin typeface="ＭＳ Ｐゴシック" panose="020B0600070205080204" pitchFamily="50" charset="-128"/>
                <a:ea typeface="ＭＳ Ｐゴシック" panose="020B0600070205080204" pitchFamily="50" charset="-128"/>
                <a:cs typeface="+mn-ea"/>
                <a:sym typeface="+mn-lt"/>
              </a:rPr>
              <a:t>2 x 1M SFF-8088 </a:t>
            </a:r>
          </a:p>
          <a:p>
            <a:pPr algn="ctr"/>
            <a:r>
              <a:rPr lang="en-US" altLang="zh-TW" sz="1000" b="1">
                <a:solidFill>
                  <a:srgbClr val="323231"/>
                </a:solidFill>
                <a:latin typeface="ＭＳ Ｐゴシック" panose="020B0600070205080204" pitchFamily="50" charset="-128"/>
                <a:ea typeface="ＭＳ Ｐゴシック" panose="020B0600070205080204" pitchFamily="50" charset="-128"/>
                <a:cs typeface="+mn-ea"/>
                <a:sym typeface="+mn-lt"/>
              </a:rPr>
              <a:t>cables</a:t>
            </a:r>
            <a:endParaRPr lang="en-US" altLang="zh-CN" sz="1000" b="1">
              <a:solidFill>
                <a:srgbClr val="323231"/>
              </a:solidFill>
              <a:latin typeface="ＭＳ Ｐゴシック" panose="020B0600070205080204" pitchFamily="50" charset="-128"/>
              <a:ea typeface="ＭＳ Ｐゴシック" panose="020B0600070205080204" pitchFamily="50" charset="-128"/>
              <a:cs typeface="+mn-ea"/>
              <a:sym typeface="+mn-lt"/>
            </a:endParaRPr>
          </a:p>
        </p:txBody>
      </p:sp>
      <p:sp>
        <p:nvSpPr>
          <p:cNvPr id="20" name="TextBox 17">
            <a:extLst>
              <a:ext uri="{FF2B5EF4-FFF2-40B4-BE49-F238E27FC236}">
                <a16:creationId xmlns:a16="http://schemas.microsoft.com/office/drawing/2014/main" id="{ECE02388-C578-B74E-B7CF-B33CD45FB02B}"/>
              </a:ext>
            </a:extLst>
          </p:cNvPr>
          <p:cNvSpPr txBox="1"/>
          <p:nvPr/>
        </p:nvSpPr>
        <p:spPr>
          <a:xfrm>
            <a:off x="1120866" y="4557661"/>
            <a:ext cx="811441" cy="246221"/>
          </a:xfrm>
          <a:prstGeom prst="rect">
            <a:avLst/>
          </a:prstGeom>
          <a:noFill/>
        </p:spPr>
        <p:txBody>
          <a:bodyPr wrap="none" rtlCol="0">
            <a:spAutoFit/>
          </a:bodyPr>
          <a:lstStyle>
            <a:defPPr marR="0" lvl="0" algn="l" rtl="0">
              <a:lnSpc>
                <a:spcPct val="100000"/>
              </a:lnSpc>
              <a:spcBef>
                <a:spcPts val="0"/>
              </a:spcBef>
              <a:spcAft>
                <a:spcPts val="0"/>
              </a:spcAft>
            </a:defPPr>
            <a:lvl1pPr>
              <a:defRPr sz="1050" b="1">
                <a:solidFill>
                  <a:schemeClr val="bg1"/>
                </a:solidFill>
                <a:latin typeface="Arial" panose="020B0604020202020204" pitchFamily="34" charset="0"/>
                <a:ea typeface="微軟正黑體" panose="020B0604030504040204" pitchFamily="34" charset="-120"/>
              </a:defRPr>
            </a:lvl1pPr>
          </a:lstStyle>
          <a:p>
            <a:r>
              <a:rPr lang="en-US" sz="1000">
                <a:solidFill>
                  <a:srgbClr val="323231"/>
                </a:solidFill>
                <a:latin typeface="ＭＳ Ｐゴシック" panose="020B0600070205080204" pitchFamily="50" charset="-128"/>
                <a:ea typeface="ＭＳ Ｐゴシック" panose="020B0600070205080204" pitchFamily="50" charset="-128"/>
                <a:cs typeface="+mn-ea"/>
                <a:sym typeface="+mn-lt"/>
              </a:rPr>
              <a:t>TL-D1600S</a:t>
            </a:r>
          </a:p>
        </p:txBody>
      </p:sp>
      <p:sp>
        <p:nvSpPr>
          <p:cNvPr id="21" name="TextBox 17">
            <a:extLst>
              <a:ext uri="{FF2B5EF4-FFF2-40B4-BE49-F238E27FC236}">
                <a16:creationId xmlns:a16="http://schemas.microsoft.com/office/drawing/2014/main" id="{116B125C-AC29-AA44-A7CE-2CF0A666DA3C}"/>
              </a:ext>
            </a:extLst>
          </p:cNvPr>
          <p:cNvSpPr txBox="1"/>
          <p:nvPr/>
        </p:nvSpPr>
        <p:spPr>
          <a:xfrm>
            <a:off x="2758967" y="4483748"/>
            <a:ext cx="1601721" cy="400110"/>
          </a:xfrm>
          <a:prstGeom prst="rect">
            <a:avLst/>
          </a:prstGeom>
          <a:noFill/>
        </p:spPr>
        <p:txBody>
          <a:bodyPr wrap="none" rtlCol="0">
            <a:spAutoFit/>
          </a:bodyPr>
          <a:lstStyle/>
          <a:p>
            <a:r>
              <a:rPr lang="en-US" altLang="zh-TW" sz="1000" b="1">
                <a:solidFill>
                  <a:srgbClr val="323231"/>
                </a:solidFill>
                <a:latin typeface="ＭＳ Ｐゴシック" panose="020B0600070205080204" pitchFamily="50" charset="-128"/>
                <a:ea typeface="ＭＳ Ｐゴシック" panose="020B0600070205080204" pitchFamily="50" charset="-128"/>
                <a:cs typeface="+mn-ea"/>
                <a:sym typeface="+mn-lt"/>
              </a:rPr>
              <a:t>1 x QXP-1600eS</a:t>
            </a:r>
          </a:p>
          <a:p>
            <a:r>
              <a:rPr lang="en-US" altLang="zh-TW" sz="1000" b="1">
                <a:solidFill>
                  <a:srgbClr val="323231"/>
                </a:solidFill>
                <a:latin typeface="ＭＳ Ｐゴシック" panose="020B0600070205080204" pitchFamily="50" charset="-128"/>
                <a:ea typeface="ＭＳ Ｐゴシック" panose="020B0600070205080204" pitchFamily="50" charset="-128"/>
                <a:cs typeface="+mn-ea"/>
                <a:sym typeface="+mn-lt"/>
              </a:rPr>
              <a:t>PCIe to 16 x SATA 6Gb/s</a:t>
            </a:r>
          </a:p>
        </p:txBody>
      </p:sp>
      <p:sp>
        <p:nvSpPr>
          <p:cNvPr id="23" name="TextBox 17">
            <a:extLst>
              <a:ext uri="{FF2B5EF4-FFF2-40B4-BE49-F238E27FC236}">
                <a16:creationId xmlns:a16="http://schemas.microsoft.com/office/drawing/2014/main" id="{34B996A7-4757-5B40-AA8B-E5C7B6A06CFF}"/>
              </a:ext>
            </a:extLst>
          </p:cNvPr>
          <p:cNvSpPr txBox="1"/>
          <p:nvPr/>
        </p:nvSpPr>
        <p:spPr>
          <a:xfrm>
            <a:off x="4621072" y="4557661"/>
            <a:ext cx="2236510" cy="246221"/>
          </a:xfrm>
          <a:prstGeom prst="rect">
            <a:avLst/>
          </a:prstGeom>
          <a:noFill/>
        </p:spPr>
        <p:txBody>
          <a:bodyPr wrap="none" rtlCol="0">
            <a:spAutoFit/>
          </a:bodyPr>
          <a:lstStyle/>
          <a:p>
            <a:r>
              <a:rPr lang="en-US" altLang="zh-TW" sz="1000" b="1">
                <a:solidFill>
                  <a:srgbClr val="323231"/>
                </a:solidFill>
                <a:latin typeface="ＭＳ Ｐゴシック" panose="020B0600070205080204" pitchFamily="50" charset="-128"/>
                <a:ea typeface="ＭＳ Ｐゴシック" panose="020B0600070205080204" pitchFamily="50" charset="-128"/>
                <a:cs typeface="+mn-ea"/>
                <a:sym typeface="+mn-lt"/>
              </a:rPr>
              <a:t>4 x 1M SFF-8088 to</a:t>
            </a:r>
            <a:r>
              <a:rPr lang="en-US" altLang="zh-CN" sz="1000" b="1">
                <a:solidFill>
                  <a:srgbClr val="323231"/>
                </a:solidFill>
                <a:latin typeface="ＭＳ Ｐゴシック" panose="020B0600070205080204" pitchFamily="50" charset="-128"/>
                <a:ea typeface="ＭＳ Ｐゴシック" panose="020B0600070205080204" pitchFamily="50" charset="-128"/>
                <a:cs typeface="+mn-ea"/>
                <a:sym typeface="+mn-lt"/>
              </a:rPr>
              <a:t> SFF-8644 cables</a:t>
            </a:r>
          </a:p>
        </p:txBody>
      </p:sp>
      <p:sp>
        <p:nvSpPr>
          <p:cNvPr id="24" name="TextBox 17">
            <a:extLst>
              <a:ext uri="{FF2B5EF4-FFF2-40B4-BE49-F238E27FC236}">
                <a16:creationId xmlns:a16="http://schemas.microsoft.com/office/drawing/2014/main" id="{34A8E0DA-30BE-A240-BEEF-863E42FCFD35}"/>
              </a:ext>
            </a:extLst>
          </p:cNvPr>
          <p:cNvSpPr txBox="1"/>
          <p:nvPr/>
        </p:nvSpPr>
        <p:spPr>
          <a:xfrm>
            <a:off x="1326548" y="1844595"/>
            <a:ext cx="359394" cy="507831"/>
          </a:xfrm>
          <a:prstGeom prst="rect">
            <a:avLst/>
          </a:prstGeom>
          <a:noFill/>
        </p:spPr>
        <p:txBody>
          <a:bodyPr wrap="none" rtlCol="0">
            <a:spAutoFit/>
          </a:bodyPr>
          <a:lstStyle/>
          <a:p>
            <a:r>
              <a:rPr lang="en-US" sz="2700" b="1">
                <a:solidFill>
                  <a:srgbClr val="EE6D2B"/>
                </a:solidFill>
                <a:latin typeface="ＭＳ Ｐゴシック" panose="020B0600070205080204" pitchFamily="50" charset="-128"/>
                <a:ea typeface="ＭＳ Ｐゴシック" panose="020B0600070205080204" pitchFamily="50" charset="-128"/>
                <a:cs typeface="+mn-ea"/>
                <a:sym typeface="+mn-lt"/>
              </a:rPr>
              <a:t>+</a:t>
            </a:r>
          </a:p>
        </p:txBody>
      </p:sp>
      <p:sp>
        <p:nvSpPr>
          <p:cNvPr id="25" name="TextBox 17">
            <a:extLst>
              <a:ext uri="{FF2B5EF4-FFF2-40B4-BE49-F238E27FC236}">
                <a16:creationId xmlns:a16="http://schemas.microsoft.com/office/drawing/2014/main" id="{A15E6FED-B8ED-184D-9E54-343992DE0333}"/>
              </a:ext>
            </a:extLst>
          </p:cNvPr>
          <p:cNvSpPr txBox="1"/>
          <p:nvPr/>
        </p:nvSpPr>
        <p:spPr>
          <a:xfrm>
            <a:off x="2599869" y="1832229"/>
            <a:ext cx="359394" cy="507831"/>
          </a:xfrm>
          <a:prstGeom prst="rect">
            <a:avLst/>
          </a:prstGeom>
          <a:noFill/>
        </p:spPr>
        <p:txBody>
          <a:bodyPr wrap="none" rtlCol="0">
            <a:spAutoFit/>
          </a:bodyPr>
          <a:lstStyle/>
          <a:p>
            <a:r>
              <a:rPr lang="en-US" sz="2700" b="1">
                <a:solidFill>
                  <a:srgbClr val="EE6D2B"/>
                </a:solidFill>
                <a:latin typeface="ＭＳ Ｐゴシック" panose="020B0600070205080204" pitchFamily="50" charset="-128"/>
                <a:ea typeface="ＭＳ Ｐゴシック" panose="020B0600070205080204" pitchFamily="50" charset="-128"/>
                <a:cs typeface="+mn-ea"/>
                <a:sym typeface="+mn-lt"/>
              </a:rPr>
              <a:t>+</a:t>
            </a:r>
          </a:p>
        </p:txBody>
      </p:sp>
      <p:sp>
        <p:nvSpPr>
          <p:cNvPr id="27" name="TextBox 17">
            <a:extLst>
              <a:ext uri="{FF2B5EF4-FFF2-40B4-BE49-F238E27FC236}">
                <a16:creationId xmlns:a16="http://schemas.microsoft.com/office/drawing/2014/main" id="{2501ADB8-CEAB-CF45-8261-7D8AC0C96762}"/>
              </a:ext>
            </a:extLst>
          </p:cNvPr>
          <p:cNvSpPr txBox="1"/>
          <p:nvPr/>
        </p:nvSpPr>
        <p:spPr>
          <a:xfrm>
            <a:off x="5799986" y="1920361"/>
            <a:ext cx="359394" cy="507831"/>
          </a:xfrm>
          <a:prstGeom prst="rect">
            <a:avLst/>
          </a:prstGeom>
          <a:noFill/>
        </p:spPr>
        <p:txBody>
          <a:bodyPr wrap="none" rtlCol="0">
            <a:spAutoFit/>
          </a:bodyPr>
          <a:lstStyle/>
          <a:p>
            <a:r>
              <a:rPr lang="en-US" sz="2700" b="1">
                <a:solidFill>
                  <a:srgbClr val="EE6D2B"/>
                </a:solidFill>
                <a:latin typeface="ＭＳ Ｐゴシック" panose="020B0600070205080204" pitchFamily="50" charset="-128"/>
                <a:ea typeface="ＭＳ Ｐゴシック" panose="020B0600070205080204" pitchFamily="50" charset="-128"/>
                <a:cs typeface="+mn-ea"/>
                <a:sym typeface="+mn-lt"/>
              </a:rPr>
              <a:t>+</a:t>
            </a:r>
          </a:p>
        </p:txBody>
      </p:sp>
      <p:sp>
        <p:nvSpPr>
          <p:cNvPr id="31" name="TextBox 17">
            <a:extLst>
              <a:ext uri="{FF2B5EF4-FFF2-40B4-BE49-F238E27FC236}">
                <a16:creationId xmlns:a16="http://schemas.microsoft.com/office/drawing/2014/main" id="{3F256B7B-8345-8648-9E5E-A4BF7FF43A85}"/>
              </a:ext>
            </a:extLst>
          </p:cNvPr>
          <p:cNvSpPr txBox="1"/>
          <p:nvPr/>
        </p:nvSpPr>
        <p:spPr>
          <a:xfrm>
            <a:off x="7242017" y="1920361"/>
            <a:ext cx="359394" cy="507831"/>
          </a:xfrm>
          <a:prstGeom prst="rect">
            <a:avLst/>
          </a:prstGeom>
          <a:noFill/>
        </p:spPr>
        <p:txBody>
          <a:bodyPr wrap="none" rtlCol="0">
            <a:spAutoFit/>
          </a:bodyPr>
          <a:lstStyle/>
          <a:p>
            <a:r>
              <a:rPr lang="en-US" sz="2700" b="1">
                <a:solidFill>
                  <a:srgbClr val="EE6D2B"/>
                </a:solidFill>
                <a:latin typeface="ＭＳ Ｐゴシック" panose="020B0600070205080204" pitchFamily="50" charset="-128"/>
                <a:ea typeface="ＭＳ Ｐゴシック" panose="020B0600070205080204" pitchFamily="50" charset="-128"/>
                <a:cs typeface="+mn-ea"/>
                <a:sym typeface="+mn-lt"/>
              </a:rPr>
              <a:t>+</a:t>
            </a:r>
          </a:p>
        </p:txBody>
      </p:sp>
      <p:sp>
        <p:nvSpPr>
          <p:cNvPr id="37" name="TextBox 17">
            <a:extLst>
              <a:ext uri="{FF2B5EF4-FFF2-40B4-BE49-F238E27FC236}">
                <a16:creationId xmlns:a16="http://schemas.microsoft.com/office/drawing/2014/main" id="{1F4475E5-03DE-8348-A90B-ECE3CF04B7EF}"/>
              </a:ext>
            </a:extLst>
          </p:cNvPr>
          <p:cNvSpPr txBox="1"/>
          <p:nvPr/>
        </p:nvSpPr>
        <p:spPr>
          <a:xfrm>
            <a:off x="2433368" y="3717929"/>
            <a:ext cx="359394" cy="507831"/>
          </a:xfrm>
          <a:prstGeom prst="rect">
            <a:avLst/>
          </a:prstGeom>
          <a:noFill/>
        </p:spPr>
        <p:txBody>
          <a:bodyPr wrap="none" rtlCol="0">
            <a:spAutoFit/>
          </a:bodyPr>
          <a:lstStyle/>
          <a:p>
            <a:r>
              <a:rPr lang="en-US" sz="2700" b="1">
                <a:solidFill>
                  <a:srgbClr val="EE6D2B"/>
                </a:solidFill>
                <a:latin typeface="ＭＳ Ｐゴシック" panose="020B0600070205080204" pitchFamily="50" charset="-128"/>
                <a:ea typeface="ＭＳ Ｐゴシック" panose="020B0600070205080204" pitchFamily="50" charset="-128"/>
                <a:cs typeface="+mn-ea"/>
                <a:sym typeface="+mn-lt"/>
              </a:rPr>
              <a:t>+</a:t>
            </a:r>
          </a:p>
        </p:txBody>
      </p:sp>
      <p:sp>
        <p:nvSpPr>
          <p:cNvPr id="38" name="TextBox 17">
            <a:extLst>
              <a:ext uri="{FF2B5EF4-FFF2-40B4-BE49-F238E27FC236}">
                <a16:creationId xmlns:a16="http://schemas.microsoft.com/office/drawing/2014/main" id="{302E3EBF-5BAD-E74B-ABA9-8D3DAFE5FDD1}"/>
              </a:ext>
            </a:extLst>
          </p:cNvPr>
          <p:cNvSpPr txBox="1"/>
          <p:nvPr/>
        </p:nvSpPr>
        <p:spPr>
          <a:xfrm>
            <a:off x="4142804" y="3708765"/>
            <a:ext cx="359394" cy="507831"/>
          </a:xfrm>
          <a:prstGeom prst="rect">
            <a:avLst/>
          </a:prstGeom>
          <a:noFill/>
        </p:spPr>
        <p:txBody>
          <a:bodyPr wrap="none" rtlCol="0">
            <a:spAutoFit/>
          </a:bodyPr>
          <a:lstStyle/>
          <a:p>
            <a:r>
              <a:rPr lang="en-US" sz="2700" b="1">
                <a:solidFill>
                  <a:srgbClr val="EE6D2B"/>
                </a:solidFill>
                <a:latin typeface="ＭＳ Ｐゴシック" panose="020B0600070205080204" pitchFamily="50" charset="-128"/>
                <a:ea typeface="ＭＳ Ｐゴシック" panose="020B0600070205080204" pitchFamily="50" charset="-128"/>
                <a:cs typeface="+mn-ea"/>
                <a:sym typeface="+mn-lt"/>
              </a:rPr>
              <a:t>+</a:t>
            </a:r>
          </a:p>
        </p:txBody>
      </p:sp>
      <p:pic>
        <p:nvPicPr>
          <p:cNvPr id="39" name="圖片 38" descr="一張含有 電路 的圖片&#10;&#10;自動產生的描述">
            <a:extLst>
              <a:ext uri="{FF2B5EF4-FFF2-40B4-BE49-F238E27FC236}">
                <a16:creationId xmlns:a16="http://schemas.microsoft.com/office/drawing/2014/main" id="{0C55D80C-C4AC-DA40-B9A7-091C9E83F5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9324" y="1630425"/>
            <a:ext cx="717089" cy="956596"/>
          </a:xfrm>
          <a:prstGeom prst="rect">
            <a:avLst/>
          </a:prstGeom>
        </p:spPr>
      </p:pic>
      <p:pic>
        <p:nvPicPr>
          <p:cNvPr id="40" name="圖片 39" descr="一張含有 電子用品, 電路 的圖片&#10;&#10;自動產生的描述">
            <a:extLst>
              <a:ext uri="{FF2B5EF4-FFF2-40B4-BE49-F238E27FC236}">
                <a16:creationId xmlns:a16="http://schemas.microsoft.com/office/drawing/2014/main" id="{204BF6EA-D69A-5B4D-9612-1409BE365E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2407" y="1683379"/>
            <a:ext cx="1219411" cy="956596"/>
          </a:xfrm>
          <a:prstGeom prst="rect">
            <a:avLst/>
          </a:prstGeom>
        </p:spPr>
      </p:pic>
      <p:pic>
        <p:nvPicPr>
          <p:cNvPr id="41" name="圖片 40">
            <a:extLst>
              <a:ext uri="{FF2B5EF4-FFF2-40B4-BE49-F238E27FC236}">
                <a16:creationId xmlns:a16="http://schemas.microsoft.com/office/drawing/2014/main" id="{76742CE6-0935-0D4C-A7BE-37E0F691896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830568" y="3513586"/>
            <a:ext cx="1194499" cy="956596"/>
          </a:xfrm>
          <a:prstGeom prst="rect">
            <a:avLst/>
          </a:prstGeom>
        </p:spPr>
      </p:pic>
      <p:pic>
        <p:nvPicPr>
          <p:cNvPr id="42" name="圖片 41" descr="一張含有 自行車, 光, 黑色, 藍色 的圖片&#10;&#10;自動產生的描述">
            <a:extLst>
              <a:ext uri="{FF2B5EF4-FFF2-40B4-BE49-F238E27FC236}">
                <a16:creationId xmlns:a16="http://schemas.microsoft.com/office/drawing/2014/main" id="{1C5B5936-72E0-E846-BB7F-89C7C134021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4521" y="1698747"/>
            <a:ext cx="734487" cy="828050"/>
          </a:xfrm>
          <a:prstGeom prst="rect">
            <a:avLst/>
          </a:prstGeom>
          <a:effectLst>
            <a:outerShdw blurRad="38100" dist="50800" dir="7200000" algn="t" rotWithShape="0">
              <a:prstClr val="black">
                <a:alpha val="41000"/>
              </a:prstClr>
            </a:outerShdw>
          </a:effectLst>
        </p:spPr>
      </p:pic>
      <p:pic>
        <p:nvPicPr>
          <p:cNvPr id="43" name="圖片 42" descr="一張含有 球拍, 自行車, 水, 握住 的圖片&#10;&#10;自動產生的描述">
            <a:extLst>
              <a:ext uri="{FF2B5EF4-FFF2-40B4-BE49-F238E27FC236}">
                <a16:creationId xmlns:a16="http://schemas.microsoft.com/office/drawing/2014/main" id="{C6E43BCC-7E1D-654B-9F63-46F9CF75165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76334" y="3476528"/>
            <a:ext cx="917537" cy="956596"/>
          </a:xfrm>
          <a:prstGeom prst="rect">
            <a:avLst/>
          </a:prstGeom>
          <a:effectLst>
            <a:outerShdw blurRad="38100" dist="50800" dir="7200000" algn="t" rotWithShape="0">
              <a:prstClr val="black">
                <a:alpha val="41000"/>
              </a:prstClr>
            </a:outerShdw>
          </a:effectLst>
        </p:spPr>
      </p:pic>
      <p:pic>
        <p:nvPicPr>
          <p:cNvPr id="44" name="圖片 43" descr="一張含有 自行車, 光, 黑色, 藍色 的圖片&#10;&#10;自動產生的描述">
            <a:extLst>
              <a:ext uri="{FF2B5EF4-FFF2-40B4-BE49-F238E27FC236}">
                <a16:creationId xmlns:a16="http://schemas.microsoft.com/office/drawing/2014/main" id="{13E56227-74AE-A447-924D-E2422CE6FA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96112" y="1719493"/>
            <a:ext cx="734487" cy="828050"/>
          </a:xfrm>
          <a:prstGeom prst="rect">
            <a:avLst/>
          </a:prstGeom>
          <a:effectLst>
            <a:outerShdw blurRad="38100" dist="50800" dir="7200000" algn="t" rotWithShape="0">
              <a:prstClr val="black">
                <a:alpha val="41000"/>
              </a:prstClr>
            </a:outerShdw>
          </a:effectLst>
        </p:spPr>
      </p:pic>
      <p:pic>
        <p:nvPicPr>
          <p:cNvPr id="45" name="圖片 44" descr="一張含有 自行車, 光, 黑色, 藍色 的圖片&#10;&#10;自動產生的描述">
            <a:extLst>
              <a:ext uri="{FF2B5EF4-FFF2-40B4-BE49-F238E27FC236}">
                <a16:creationId xmlns:a16="http://schemas.microsoft.com/office/drawing/2014/main" id="{B3E07A4D-D75D-7447-9215-684BD16F1C4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14918" y="1719493"/>
            <a:ext cx="734487" cy="828050"/>
          </a:xfrm>
          <a:prstGeom prst="rect">
            <a:avLst/>
          </a:prstGeom>
          <a:effectLst>
            <a:outerShdw blurRad="38100" dist="50800" dir="7200000" algn="t" rotWithShape="0">
              <a:prstClr val="black">
                <a:alpha val="41000"/>
              </a:prstClr>
            </a:outerShdw>
          </a:effectLst>
        </p:spPr>
      </p:pic>
      <p:pic>
        <p:nvPicPr>
          <p:cNvPr id="46" name="圖片 45" descr="一張含有 球拍, 自行車, 水, 握住 的圖片&#10;&#10;自動產生的描述">
            <a:extLst>
              <a:ext uri="{FF2B5EF4-FFF2-40B4-BE49-F238E27FC236}">
                <a16:creationId xmlns:a16="http://schemas.microsoft.com/office/drawing/2014/main" id="{ABBB902B-020A-9D40-8594-53F4530C768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11148" y="3476528"/>
            <a:ext cx="917537" cy="956596"/>
          </a:xfrm>
          <a:prstGeom prst="rect">
            <a:avLst/>
          </a:prstGeom>
          <a:effectLst>
            <a:outerShdw blurRad="38100" dist="50800" dir="7200000" algn="t" rotWithShape="0">
              <a:prstClr val="black">
                <a:alpha val="41000"/>
              </a:prstClr>
            </a:outerShdw>
          </a:effectLst>
        </p:spPr>
      </p:pic>
      <p:pic>
        <p:nvPicPr>
          <p:cNvPr id="47" name="圖片 46" descr="一張含有 球拍, 自行車, 水, 握住 的圖片&#10;&#10;自動產生的描述">
            <a:extLst>
              <a:ext uri="{FF2B5EF4-FFF2-40B4-BE49-F238E27FC236}">
                <a16:creationId xmlns:a16="http://schemas.microsoft.com/office/drawing/2014/main" id="{25300119-8A8B-3649-87AE-FB11FBB66B3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45961" y="3476528"/>
            <a:ext cx="917537" cy="956596"/>
          </a:xfrm>
          <a:prstGeom prst="rect">
            <a:avLst/>
          </a:prstGeom>
          <a:effectLst>
            <a:outerShdw blurRad="38100" dist="50800" dir="7200000" algn="t" rotWithShape="0">
              <a:prstClr val="black">
                <a:alpha val="41000"/>
              </a:prstClr>
            </a:outerShdw>
          </a:effectLst>
        </p:spPr>
      </p:pic>
      <p:pic>
        <p:nvPicPr>
          <p:cNvPr id="48" name="圖片 47" descr="一張含有 球拍, 自行車, 水, 握住 的圖片&#10;&#10;自動產生的描述">
            <a:extLst>
              <a:ext uri="{FF2B5EF4-FFF2-40B4-BE49-F238E27FC236}">
                <a16:creationId xmlns:a16="http://schemas.microsoft.com/office/drawing/2014/main" id="{2B2F1FFD-B110-3F40-84A7-25DDD096F8E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80773" y="3476528"/>
            <a:ext cx="917537" cy="956596"/>
          </a:xfrm>
          <a:prstGeom prst="rect">
            <a:avLst/>
          </a:prstGeom>
          <a:effectLst>
            <a:outerShdw blurRad="38100" dist="50800" dir="7200000" algn="t" rotWithShape="0">
              <a:prstClr val="black">
                <a:alpha val="41000"/>
              </a:prstClr>
            </a:outerShdw>
          </a:effectLst>
        </p:spPr>
      </p:pic>
      <p:pic>
        <p:nvPicPr>
          <p:cNvPr id="49" name="圖片 48">
            <a:extLst>
              <a:ext uri="{FF2B5EF4-FFF2-40B4-BE49-F238E27FC236}">
                <a16:creationId xmlns:a16="http://schemas.microsoft.com/office/drawing/2014/main" id="{1D671E7D-1DB7-BC49-9A1E-4D4AE6F7CEC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2755" y="1679696"/>
            <a:ext cx="725709" cy="820459"/>
          </a:xfrm>
          <a:prstGeom prst="rect">
            <a:avLst/>
          </a:prstGeom>
        </p:spPr>
      </p:pic>
      <p:pic>
        <p:nvPicPr>
          <p:cNvPr id="50" name="圖片 49">
            <a:extLst>
              <a:ext uri="{FF2B5EF4-FFF2-40B4-BE49-F238E27FC236}">
                <a16:creationId xmlns:a16="http://schemas.microsoft.com/office/drawing/2014/main" id="{A653567F-BEB9-2641-9701-1905272B6E7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488780" y="1784310"/>
            <a:ext cx="1343189" cy="839493"/>
          </a:xfrm>
          <a:prstGeom prst="rect">
            <a:avLst/>
          </a:prstGeom>
        </p:spPr>
      </p:pic>
      <p:sp>
        <p:nvSpPr>
          <p:cNvPr id="51" name="Shape 528">
            <a:extLst>
              <a:ext uri="{FF2B5EF4-FFF2-40B4-BE49-F238E27FC236}">
                <a16:creationId xmlns:a16="http://schemas.microsoft.com/office/drawing/2014/main" id="{87682C8E-F55C-E540-BB22-793DD0C17709}"/>
              </a:ext>
            </a:extLst>
          </p:cNvPr>
          <p:cNvSpPr/>
          <p:nvPr/>
        </p:nvSpPr>
        <p:spPr>
          <a:xfrm flipV="1">
            <a:off x="440267" y="1515534"/>
            <a:ext cx="3875302" cy="1466311"/>
          </a:xfrm>
          <a:prstGeom prst="snip2DiagRect">
            <a:avLst/>
          </a:prstGeom>
          <a:noFill/>
          <a:ln w="12700">
            <a:gradFill>
              <a:gsLst>
                <a:gs pos="0">
                  <a:srgbClr val="008EC0"/>
                </a:gs>
                <a:gs pos="100000">
                  <a:srgbClr val="00489D"/>
                </a:gs>
              </a:gsLst>
              <a:lin ang="5400000" scaled="1"/>
            </a:gra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52" name="Shape 528">
            <a:extLst>
              <a:ext uri="{FF2B5EF4-FFF2-40B4-BE49-F238E27FC236}">
                <a16:creationId xmlns:a16="http://schemas.microsoft.com/office/drawing/2014/main" id="{8D0F15A5-BA30-AB47-9C4B-A167FDFF0072}"/>
              </a:ext>
            </a:extLst>
          </p:cNvPr>
          <p:cNvSpPr/>
          <p:nvPr/>
        </p:nvSpPr>
        <p:spPr>
          <a:xfrm flipV="1">
            <a:off x="440267" y="3238727"/>
            <a:ext cx="6985522" cy="1663784"/>
          </a:xfrm>
          <a:prstGeom prst="snip2DiagRect">
            <a:avLst/>
          </a:prstGeom>
          <a:noFill/>
          <a:ln w="12700">
            <a:gradFill>
              <a:gsLst>
                <a:gs pos="0">
                  <a:srgbClr val="008EC0"/>
                </a:gs>
                <a:gs pos="100000">
                  <a:srgbClr val="00489D"/>
                </a:gs>
              </a:gsLst>
              <a:lin ang="5400000" scaled="1"/>
            </a:gra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
        <p:nvSpPr>
          <p:cNvPr id="33" name="Shape 528">
            <a:extLst>
              <a:ext uri="{FF2B5EF4-FFF2-40B4-BE49-F238E27FC236}">
                <a16:creationId xmlns:a16="http://schemas.microsoft.com/office/drawing/2014/main" id="{E1C08067-5745-C944-BD96-9DED44CEE4BD}"/>
              </a:ext>
            </a:extLst>
          </p:cNvPr>
          <p:cNvSpPr/>
          <p:nvPr/>
        </p:nvSpPr>
        <p:spPr>
          <a:xfrm flipV="1">
            <a:off x="4543577" y="1509066"/>
            <a:ext cx="4160156" cy="1466311"/>
          </a:xfrm>
          <a:prstGeom prst="snip2DiagRect">
            <a:avLst/>
          </a:prstGeom>
          <a:noFill/>
          <a:ln w="12700">
            <a:gradFill>
              <a:gsLst>
                <a:gs pos="0">
                  <a:srgbClr val="008EC0"/>
                </a:gs>
                <a:gs pos="100000">
                  <a:srgbClr val="00489D"/>
                </a:gs>
              </a:gsLst>
              <a:lin ang="5400000" scaled="1"/>
            </a:gra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lt1"/>
              </a:solidFill>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3937653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2EBF153D-8E3E-4450-BF43-E35356488B9E}"/>
              </a:ext>
            </a:extLst>
          </p:cNvPr>
          <p:cNvPicPr>
            <a:picLocks noChangeAspect="1"/>
          </p:cNvPicPr>
          <p:nvPr/>
        </p:nvPicPr>
        <p:blipFill>
          <a:blip r:embed="rId3"/>
          <a:stretch>
            <a:fillRect/>
          </a:stretch>
        </p:blipFill>
        <p:spPr>
          <a:xfrm>
            <a:off x="251100" y="1335768"/>
            <a:ext cx="3280102" cy="3564466"/>
          </a:xfrm>
          <a:prstGeom prst="rect">
            <a:avLst/>
          </a:prstGeom>
        </p:spPr>
      </p:pic>
      <p:pic>
        <p:nvPicPr>
          <p:cNvPr id="13" name="圖形 12">
            <a:extLst>
              <a:ext uri="{FF2B5EF4-FFF2-40B4-BE49-F238E27FC236}">
                <a16:creationId xmlns:a16="http://schemas.microsoft.com/office/drawing/2014/main" id="{2236D98F-9631-42DC-96F5-EBBAE19974FC}"/>
              </a:ext>
            </a:extLst>
          </p:cNvPr>
          <p:cNvPicPr>
            <a:picLocks noChangeAspect="1"/>
          </p:cNvPicPr>
          <p:nvPr/>
        </p:nvPicPr>
        <p:blipFill>
          <a:blip r:embed="rId4">
            <a:alphaModFix amt="23000"/>
            <a:extLst>
              <a:ext uri="{96DAC541-7B7A-43D3-8B79-37D633B846F1}">
                <asvg:svgBlip xmlns="" xmlns:asvg="http://schemas.microsoft.com/office/drawing/2016/SVG/main" r:embed="rId5"/>
              </a:ext>
            </a:extLst>
          </a:blip>
          <a:stretch>
            <a:fillRect/>
          </a:stretch>
        </p:blipFill>
        <p:spPr>
          <a:xfrm>
            <a:off x="653050" y="1217470"/>
            <a:ext cx="3271625" cy="3271625"/>
          </a:xfrm>
          <a:prstGeom prst="rect">
            <a:avLst/>
          </a:prstGeom>
        </p:spPr>
      </p:pic>
      <p:sp>
        <p:nvSpPr>
          <p:cNvPr id="2" name="標題 1">
            <a:extLst>
              <a:ext uri="{FF2B5EF4-FFF2-40B4-BE49-F238E27FC236}">
                <a16:creationId xmlns:a16="http://schemas.microsoft.com/office/drawing/2014/main" id="{B35E3875-FA14-4D43-8839-18C480A19AF1}"/>
              </a:ext>
            </a:extLst>
          </p:cNvPr>
          <p:cNvSpPr>
            <a:spLocks noGrp="1"/>
          </p:cNvSpPr>
          <p:nvPr>
            <p:ph type="title"/>
          </p:nvPr>
        </p:nvSpPr>
        <p:spPr>
          <a:xfrm>
            <a:off x="444501" y="116308"/>
            <a:ext cx="7880350" cy="816119"/>
          </a:xfrm>
        </p:spPr>
        <p:txBody>
          <a:bodyPr>
            <a:noAutofit/>
          </a:bodyPr>
          <a:lstStyle/>
          <a:p>
            <a:pPr>
              <a:lnSpc>
                <a:spcPts val="3200"/>
              </a:lnSpc>
            </a:pPr>
            <a:r>
              <a:rPr kumimoji="1" lang="en-US" altLang="ja-JP" sz="2800" b="0" dirty="0">
                <a:latin typeface="ＭＳ Ｐゴシック" panose="020B0600070205080204" pitchFamily="50" charset="-128"/>
                <a:ea typeface="ＭＳ Ｐゴシック" panose="020B0600070205080204" pitchFamily="50" charset="-128"/>
                <a:cs typeface="+mn-ea"/>
                <a:sym typeface="+mn-lt"/>
              </a:rPr>
              <a:t>3</a:t>
            </a:r>
            <a:r>
              <a:rPr kumimoji="1" lang="ja-JP" altLang="en-US" sz="2800" b="0" dirty="0">
                <a:latin typeface="ＭＳ Ｐゴシック" panose="020B0600070205080204" pitchFamily="50" charset="-128"/>
                <a:ea typeface="ＭＳ Ｐゴシック" panose="020B0600070205080204" pitchFamily="50" charset="-128"/>
                <a:cs typeface="+mn-ea"/>
                <a:sym typeface="+mn-lt"/>
              </a:rPr>
              <a:t>年間の標準保証と</a:t>
            </a:r>
            <a:r>
              <a:rPr kumimoji="1" lang="ja-JP" altLang="en-US" sz="2800" b="0" dirty="0" smtClean="0">
                <a:latin typeface="ＭＳ Ｐゴシック" panose="020B0600070205080204" pitchFamily="50" charset="-128"/>
                <a:ea typeface="ＭＳ Ｐゴシック" panose="020B0600070205080204" pitchFamily="50" charset="-128"/>
                <a:cs typeface="+mn-ea"/>
                <a:sym typeface="+mn-lt"/>
              </a:rPr>
              <a:t>、</a:t>
            </a:r>
            <a:r>
              <a:rPr kumimoji="1" lang="en-US" altLang="ja-JP" sz="2800" b="0" dirty="0" smtClean="0">
                <a:latin typeface="ＭＳ Ｐゴシック" panose="020B0600070205080204" pitchFamily="50" charset="-128"/>
                <a:ea typeface="ＭＳ Ｐゴシック" panose="020B0600070205080204" pitchFamily="50" charset="-128"/>
                <a:cs typeface="+mn-ea"/>
                <a:sym typeface="+mn-lt"/>
              </a:rPr>
              <a:t/>
            </a:r>
            <a:br>
              <a:rPr kumimoji="1" lang="en-US" altLang="ja-JP" sz="2800" b="0" dirty="0" smtClean="0">
                <a:latin typeface="ＭＳ Ｐゴシック" panose="020B0600070205080204" pitchFamily="50" charset="-128"/>
                <a:ea typeface="ＭＳ Ｐゴシック" panose="020B0600070205080204" pitchFamily="50" charset="-128"/>
                <a:cs typeface="+mn-ea"/>
                <a:sym typeface="+mn-lt"/>
              </a:rPr>
            </a:br>
            <a:r>
              <a:rPr kumimoji="1" lang="ja-JP" altLang="en-US" sz="2800" b="0" dirty="0" smtClean="0">
                <a:latin typeface="ＭＳ Ｐゴシック" panose="020B0600070205080204" pitchFamily="50" charset="-128"/>
                <a:ea typeface="ＭＳ Ｐゴシック" panose="020B0600070205080204" pitchFamily="50" charset="-128"/>
                <a:cs typeface="+mn-ea"/>
                <a:sym typeface="+mn-lt"/>
              </a:rPr>
              <a:t>オ</a:t>
            </a:r>
            <a:r>
              <a:rPr kumimoji="1" lang="ja-JP" altLang="en-US" sz="2800" b="0" dirty="0">
                <a:latin typeface="ＭＳ Ｐゴシック" panose="020B0600070205080204" pitchFamily="50" charset="-128"/>
                <a:ea typeface="ＭＳ Ｐゴシック" panose="020B0600070205080204" pitchFamily="50" charset="-128"/>
                <a:cs typeface="+mn-ea"/>
                <a:sym typeface="+mn-lt"/>
              </a:rPr>
              <a:t>プショ</a:t>
            </a:r>
            <a:r>
              <a:rPr kumimoji="1" lang="ja-JP" altLang="en-US" sz="2800" b="0" dirty="0" smtClean="0">
                <a:latin typeface="ＭＳ Ｐゴシック" panose="020B0600070205080204" pitchFamily="50" charset="-128"/>
                <a:ea typeface="ＭＳ Ｐゴシック" panose="020B0600070205080204" pitchFamily="50" charset="-128"/>
                <a:cs typeface="+mn-ea"/>
                <a:sym typeface="+mn-lt"/>
              </a:rPr>
              <a:t>ン購</a:t>
            </a:r>
            <a:r>
              <a:rPr kumimoji="1" lang="ja-JP" altLang="en-US" sz="2800" b="0" dirty="0">
                <a:latin typeface="ＭＳ Ｐゴシック" panose="020B0600070205080204" pitchFamily="50" charset="-128"/>
                <a:ea typeface="ＭＳ Ｐゴシック" panose="020B0600070205080204" pitchFamily="50" charset="-128"/>
                <a:cs typeface="+mn-ea"/>
                <a:sym typeface="+mn-lt"/>
              </a:rPr>
              <a:t>入に</a:t>
            </a:r>
            <a:r>
              <a:rPr kumimoji="1" lang="ja-JP" altLang="en-US" sz="2800" b="0" dirty="0" smtClean="0">
                <a:latin typeface="ＭＳ Ｐゴシック" panose="020B0600070205080204" pitchFamily="50" charset="-128"/>
                <a:ea typeface="ＭＳ Ｐゴシック" panose="020B0600070205080204" pitchFamily="50" charset="-128"/>
                <a:cs typeface="+mn-ea"/>
                <a:sym typeface="+mn-lt"/>
              </a:rPr>
              <a:t>よ</a:t>
            </a:r>
            <a:r>
              <a:rPr kumimoji="1" lang="ja-JP" altLang="en-US" sz="2800" b="0" dirty="0">
                <a:latin typeface="ＭＳ Ｐゴシック" panose="020B0600070205080204" pitchFamily="50" charset="-128"/>
                <a:ea typeface="ＭＳ Ｐゴシック" panose="020B0600070205080204" pitchFamily="50" charset="-128"/>
                <a:cs typeface="+mn-ea"/>
                <a:sym typeface="+mn-lt"/>
              </a:rPr>
              <a:t>る</a:t>
            </a:r>
            <a:r>
              <a:rPr kumimoji="1" lang="ja-JP" altLang="en-US" sz="2800" b="0" dirty="0" smtClean="0">
                <a:latin typeface="ＭＳ Ｐゴシック" panose="020B0600070205080204" pitchFamily="50" charset="-128"/>
                <a:ea typeface="ＭＳ Ｐゴシック" panose="020B0600070205080204" pitchFamily="50" charset="-128"/>
                <a:cs typeface="+mn-ea"/>
                <a:sym typeface="+mn-lt"/>
              </a:rPr>
              <a:t>最</a:t>
            </a:r>
            <a:r>
              <a:rPr kumimoji="1" lang="ja-JP" altLang="en-US" sz="2800" b="0" dirty="0">
                <a:latin typeface="ＭＳ Ｐゴシック" panose="020B0600070205080204" pitchFamily="50" charset="-128"/>
                <a:ea typeface="ＭＳ Ｐゴシック" panose="020B0600070205080204" pitchFamily="50" charset="-128"/>
                <a:cs typeface="+mn-ea"/>
                <a:sym typeface="+mn-lt"/>
              </a:rPr>
              <a:t>大</a:t>
            </a:r>
            <a:r>
              <a:rPr kumimoji="1" lang="en-US" altLang="ja-JP" sz="2800" b="0" dirty="0">
                <a:latin typeface="ＭＳ Ｐゴシック" panose="020B0600070205080204" pitchFamily="50" charset="-128"/>
                <a:ea typeface="ＭＳ Ｐゴシック" panose="020B0600070205080204" pitchFamily="50" charset="-128"/>
                <a:cs typeface="+mn-ea"/>
                <a:sym typeface="+mn-lt"/>
              </a:rPr>
              <a:t>5</a:t>
            </a:r>
            <a:r>
              <a:rPr kumimoji="1" lang="ja-JP" altLang="en-US" sz="2800" b="0" dirty="0">
                <a:latin typeface="ＭＳ Ｐゴシック" panose="020B0600070205080204" pitchFamily="50" charset="-128"/>
                <a:ea typeface="ＭＳ Ｐゴシック" panose="020B0600070205080204" pitchFamily="50" charset="-128"/>
                <a:cs typeface="+mn-ea"/>
                <a:sym typeface="+mn-lt"/>
              </a:rPr>
              <a:t>年間の延長</a:t>
            </a:r>
          </a:p>
        </p:txBody>
      </p:sp>
      <p:sp>
        <p:nvSpPr>
          <p:cNvPr id="4" name="文本框 10">
            <a:extLst>
              <a:ext uri="{FF2B5EF4-FFF2-40B4-BE49-F238E27FC236}">
                <a16:creationId xmlns:a16="http://schemas.microsoft.com/office/drawing/2014/main" id="{09AABCDD-B257-4742-B1B5-2BBFED6B19E5}"/>
              </a:ext>
            </a:extLst>
          </p:cNvPr>
          <p:cNvSpPr txBox="1"/>
          <p:nvPr/>
        </p:nvSpPr>
        <p:spPr>
          <a:xfrm>
            <a:off x="4052859" y="1736254"/>
            <a:ext cx="4196545" cy="11408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450"/>
              </a:spcBef>
            </a:pPr>
            <a:endParaRPr lang="ja-JP" altLang="en-US"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endParaRPr>
          </a:p>
          <a:p>
            <a:pPr marL="171450" indent="-171450">
              <a:lnSpc>
                <a:spcPct val="130000"/>
              </a:lnSpc>
              <a:spcBef>
                <a:spcPts val="450"/>
              </a:spcBef>
              <a:buFont typeface="Arial" panose="020B0604020202020204" pitchFamily="34" charset="0"/>
              <a:buChar char="•"/>
            </a:pPr>
            <a:r>
              <a:rPr lang="ja-JP" altLang="en-US"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購入時に有効になる</a:t>
            </a:r>
            <a:r>
              <a:rPr lang="en-US" altLang="ja-JP"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3</a:t>
            </a:r>
            <a:r>
              <a:rPr lang="ja-JP" altLang="en-US"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年間の標準保証サービス。</a:t>
            </a:r>
          </a:p>
          <a:p>
            <a:pPr marL="171450" indent="-171450">
              <a:lnSpc>
                <a:spcPct val="130000"/>
              </a:lnSpc>
              <a:spcBef>
                <a:spcPts val="450"/>
              </a:spcBef>
              <a:buFont typeface="Arial" panose="020B0604020202020204" pitchFamily="34" charset="0"/>
              <a:buChar char="•"/>
            </a:pPr>
            <a:r>
              <a:rPr lang="ja-JP" altLang="en-US"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保証期間中の通常使用中の製品の無料修理および部品交換。 （スペアパーツと消耗品は除きます）</a:t>
            </a:r>
          </a:p>
        </p:txBody>
      </p:sp>
      <p:sp>
        <p:nvSpPr>
          <p:cNvPr id="5" name="文本框 11">
            <a:extLst>
              <a:ext uri="{FF2B5EF4-FFF2-40B4-BE49-F238E27FC236}">
                <a16:creationId xmlns:a16="http://schemas.microsoft.com/office/drawing/2014/main" id="{550FEE0D-AEDA-6B47-9AED-1F1675194572}"/>
              </a:ext>
            </a:extLst>
          </p:cNvPr>
          <p:cNvSpPr txBox="1"/>
          <p:nvPr/>
        </p:nvSpPr>
        <p:spPr>
          <a:xfrm>
            <a:off x="4090315" y="3520157"/>
            <a:ext cx="3960882" cy="11408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ct val="130000"/>
              </a:lnSpc>
              <a:spcBef>
                <a:spcPts val="450"/>
              </a:spcBef>
              <a:buFont typeface="Arial" panose="020B0604020202020204" pitchFamily="34" charset="0"/>
              <a:buChar char="•"/>
            </a:pPr>
            <a:endParaRPr lang="en-US" altLang="ja-JP" sz="1150" dirty="0" smtClean="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endParaRPr>
          </a:p>
          <a:p>
            <a:pPr marL="171450" indent="-171450">
              <a:lnSpc>
                <a:spcPct val="130000"/>
              </a:lnSpc>
              <a:spcBef>
                <a:spcPts val="450"/>
              </a:spcBef>
              <a:buFont typeface="Arial" panose="020B0604020202020204" pitchFamily="34" charset="0"/>
              <a:buChar char="•"/>
            </a:pPr>
            <a:r>
              <a:rPr lang="ja-JP" altLang="en-US" sz="1150" dirty="0" smtClean="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こ</a:t>
            </a:r>
            <a:r>
              <a:rPr lang="ja-JP" altLang="en-US"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の有料サービスで保証を延長します。最初のユニット購入から</a:t>
            </a:r>
            <a:r>
              <a:rPr lang="en-US" altLang="ja-JP"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270</a:t>
            </a:r>
            <a:r>
              <a:rPr lang="ja-JP" altLang="en-US"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日以内にご利用いただけます。</a:t>
            </a:r>
          </a:p>
          <a:p>
            <a:pPr marL="171450" indent="-171450">
              <a:lnSpc>
                <a:spcPct val="130000"/>
              </a:lnSpc>
              <a:spcBef>
                <a:spcPts val="450"/>
              </a:spcBef>
              <a:buFont typeface="Arial" panose="020B0604020202020204" pitchFamily="34" charset="0"/>
              <a:buChar char="•"/>
            </a:pPr>
            <a:r>
              <a:rPr lang="ja-JP" altLang="en-US" sz="1150" dirty="0">
                <a:solidFill>
                  <a:schemeClr val="tx1">
                    <a:lumMod val="75000"/>
                    <a:lumOff val="25000"/>
                  </a:schemeClr>
                </a:solidFill>
                <a:latin typeface="ＭＳ Ｐゴシック" panose="020B0600070205080204" pitchFamily="50" charset="-128"/>
                <a:ea typeface="ＭＳ Ｐゴシック" panose="020B0600070205080204" pitchFamily="50" charset="-128"/>
                <a:cs typeface="+mn-ea"/>
                <a:sym typeface="+mn-lt"/>
              </a:rPr>
              <a:t>標準保証と同じサービスを提供します。</a:t>
            </a:r>
          </a:p>
        </p:txBody>
      </p:sp>
      <p:sp>
        <p:nvSpPr>
          <p:cNvPr id="9" name="矩形: 圓角 55">
            <a:extLst>
              <a:ext uri="{FF2B5EF4-FFF2-40B4-BE49-F238E27FC236}">
                <a16:creationId xmlns:a16="http://schemas.microsoft.com/office/drawing/2014/main" id="{1112FA26-B58E-D748-BDA5-27CF796E45E6}"/>
              </a:ext>
            </a:extLst>
          </p:cNvPr>
          <p:cNvSpPr/>
          <p:nvPr/>
        </p:nvSpPr>
        <p:spPr>
          <a:xfrm>
            <a:off x="3999874" y="1568759"/>
            <a:ext cx="3489772" cy="483283"/>
          </a:xfrm>
          <a:prstGeom prst="roundRect">
            <a:avLst/>
          </a:prstGeom>
          <a:no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3F3F3F"/>
              </a:buClr>
              <a:buSzPts val="1000"/>
            </a:pPr>
            <a:r>
              <a:rPr lang="en-US" altLang="ja-JP" sz="1800" b="1" dirty="0">
                <a:solidFill>
                  <a:srgbClr val="0050A1"/>
                </a:solidFill>
                <a:latin typeface="ＭＳ Ｐゴシック" panose="020B0600070205080204" pitchFamily="50" charset="-128"/>
                <a:ea typeface="ＭＳ Ｐゴシック" panose="020B0600070205080204" pitchFamily="50" charset="-128"/>
                <a:cs typeface="+mn-ea"/>
                <a:sym typeface="+mn-lt"/>
              </a:rPr>
              <a:t>3</a:t>
            </a:r>
            <a:r>
              <a:rPr lang="ja-JP" altLang="en-US" sz="1800" b="1" dirty="0">
                <a:solidFill>
                  <a:srgbClr val="0050A1"/>
                </a:solidFill>
                <a:latin typeface="ＭＳ Ｐゴシック" panose="020B0600070205080204" pitchFamily="50" charset="-128"/>
                <a:ea typeface="ＭＳ Ｐゴシック" panose="020B0600070205080204" pitchFamily="50" charset="-128"/>
                <a:cs typeface="+mn-ea"/>
                <a:sym typeface="+mn-lt"/>
              </a:rPr>
              <a:t>年間の標準保証</a:t>
            </a:r>
          </a:p>
        </p:txBody>
      </p:sp>
      <p:sp>
        <p:nvSpPr>
          <p:cNvPr id="10" name="矩形: 圓角 55">
            <a:extLst>
              <a:ext uri="{FF2B5EF4-FFF2-40B4-BE49-F238E27FC236}">
                <a16:creationId xmlns:a16="http://schemas.microsoft.com/office/drawing/2014/main" id="{0E185B5D-DB13-3442-88AF-89A2A75EDFB1}"/>
              </a:ext>
            </a:extLst>
          </p:cNvPr>
          <p:cNvSpPr/>
          <p:nvPr/>
        </p:nvSpPr>
        <p:spPr>
          <a:xfrm>
            <a:off x="3999874" y="3330246"/>
            <a:ext cx="4405695" cy="483283"/>
          </a:xfrm>
          <a:prstGeom prst="roundRect">
            <a:avLst/>
          </a:prstGeom>
          <a:no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3F3F3F"/>
              </a:buClr>
              <a:buSzPts val="1000"/>
            </a:pPr>
            <a:r>
              <a:rPr lang="ja-JP" altLang="en-US" sz="1800" b="1" dirty="0">
                <a:solidFill>
                  <a:srgbClr val="0050A1"/>
                </a:solidFill>
                <a:latin typeface="ＭＳ Ｐゴシック" panose="020B0600070205080204" pitchFamily="50" charset="-128"/>
                <a:ea typeface="ＭＳ Ｐゴシック" panose="020B0600070205080204" pitchFamily="50" charset="-128"/>
                <a:cs typeface="+mn-ea"/>
                <a:sym typeface="+mn-lt"/>
              </a:rPr>
              <a:t>オプションの</a:t>
            </a:r>
            <a:r>
              <a:rPr lang="en-US" altLang="ja-JP" sz="1800" b="1" dirty="0">
                <a:solidFill>
                  <a:srgbClr val="0050A1"/>
                </a:solidFill>
                <a:latin typeface="ＭＳ Ｐゴシック" panose="020B0600070205080204" pitchFamily="50" charset="-128"/>
                <a:ea typeface="ＭＳ Ｐゴシック" panose="020B0600070205080204" pitchFamily="50" charset="-128"/>
                <a:cs typeface="+mn-ea"/>
                <a:sym typeface="+mn-lt"/>
              </a:rPr>
              <a:t>2</a:t>
            </a:r>
            <a:r>
              <a:rPr lang="ja-JP" altLang="en-US" sz="1800" b="1" dirty="0">
                <a:solidFill>
                  <a:srgbClr val="0050A1"/>
                </a:solidFill>
                <a:latin typeface="ＭＳ Ｐゴシック" panose="020B0600070205080204" pitchFamily="50" charset="-128"/>
                <a:ea typeface="ＭＳ Ｐゴシック" panose="020B0600070205080204" pitchFamily="50" charset="-128"/>
                <a:cs typeface="+mn-ea"/>
                <a:sym typeface="+mn-lt"/>
              </a:rPr>
              <a:t>年間の延長保証</a:t>
            </a:r>
          </a:p>
        </p:txBody>
      </p:sp>
      <p:sp>
        <p:nvSpPr>
          <p:cNvPr id="12" name="文字方塊 11">
            <a:extLst>
              <a:ext uri="{FF2B5EF4-FFF2-40B4-BE49-F238E27FC236}">
                <a16:creationId xmlns:a16="http://schemas.microsoft.com/office/drawing/2014/main" id="{C01C7C35-6160-9D41-AB17-53EE668DCF7C}"/>
              </a:ext>
            </a:extLst>
          </p:cNvPr>
          <p:cNvSpPr txBox="1"/>
          <p:nvPr/>
        </p:nvSpPr>
        <p:spPr>
          <a:xfrm>
            <a:off x="653050" y="4753936"/>
            <a:ext cx="2646989" cy="276999"/>
          </a:xfrm>
          <a:prstGeom prst="rect">
            <a:avLst/>
          </a:prstGeom>
          <a:noFill/>
        </p:spPr>
        <p:txBody>
          <a:bodyPr wrap="square" rtlCol="0">
            <a:spAutoFit/>
          </a:bodyPr>
          <a:lstStyle/>
          <a:p>
            <a:r>
              <a:rPr lang="en-US" altLang="zh-TW" sz="1200">
                <a:latin typeface="ＭＳ Ｐゴシック" panose="020B0600070205080204" pitchFamily="50" charset="-128"/>
                <a:ea typeface="ＭＳ Ｐゴシック" panose="020B0600070205080204" pitchFamily="50" charset="-128"/>
                <a:cs typeface="+mn-ea"/>
                <a:sym typeface="+mn-lt"/>
              </a:rPr>
              <a:t>Part number: </a:t>
            </a:r>
            <a:r>
              <a:rPr lang="en-US" altLang="zh-TW" sz="1200" b="1">
                <a:latin typeface="ＭＳ Ｐゴシック" panose="020B0600070205080204" pitchFamily="50" charset="-128"/>
                <a:ea typeface="ＭＳ Ｐゴシック" panose="020B0600070205080204" pitchFamily="50" charset="-128"/>
                <a:cs typeface="+mn-ea"/>
                <a:sym typeface="+mn-lt"/>
              </a:rPr>
              <a:t>EXTW-ORANGE-2Y</a:t>
            </a:r>
          </a:p>
        </p:txBody>
      </p:sp>
      <p:pic>
        <p:nvPicPr>
          <p:cNvPr id="6" name="圖片 5">
            <a:extLst>
              <a:ext uri="{FF2B5EF4-FFF2-40B4-BE49-F238E27FC236}">
                <a16:creationId xmlns:a16="http://schemas.microsoft.com/office/drawing/2014/main" id="{43464296-C50C-774C-A0C4-1133F260368B}"/>
              </a:ext>
            </a:extLst>
          </p:cNvPr>
          <p:cNvPicPr>
            <a:picLocks noChangeAspect="1"/>
          </p:cNvPicPr>
          <p:nvPr/>
        </p:nvPicPr>
        <p:blipFill>
          <a:blip r:embed="rId6"/>
          <a:srcRect/>
          <a:stretch/>
        </p:blipFill>
        <p:spPr>
          <a:xfrm>
            <a:off x="2339029" y="1090513"/>
            <a:ext cx="1572052" cy="1667327"/>
          </a:xfrm>
          <a:prstGeom prst="rect">
            <a:avLst/>
          </a:prstGeom>
        </p:spPr>
      </p:pic>
    </p:spTree>
    <p:extLst>
      <p:ext uri="{BB962C8B-B14F-4D97-AF65-F5344CB8AC3E}">
        <p14:creationId xmlns:p14="http://schemas.microsoft.com/office/powerpoint/2010/main" val="1348785769"/>
      </p:ext>
    </p:extLst>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圓角 94">
            <a:extLst>
              <a:ext uri="{FF2B5EF4-FFF2-40B4-BE49-F238E27FC236}">
                <a16:creationId xmlns:a16="http://schemas.microsoft.com/office/drawing/2014/main" id="{A16E07EE-AEE9-4F02-A0D5-34190D231A3B}"/>
              </a:ext>
            </a:extLst>
          </p:cNvPr>
          <p:cNvSpPr/>
          <p:nvPr/>
        </p:nvSpPr>
        <p:spPr>
          <a:xfrm>
            <a:off x="245636" y="1649075"/>
            <a:ext cx="9257094" cy="413726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 name="標題 1">
            <a:extLst>
              <a:ext uri="{FF2B5EF4-FFF2-40B4-BE49-F238E27FC236}">
                <a16:creationId xmlns:a16="http://schemas.microsoft.com/office/drawing/2014/main" id="{6A1FE68E-FAEF-9140-A501-D1078AC5728C}"/>
              </a:ext>
            </a:extLst>
          </p:cNvPr>
          <p:cNvSpPr>
            <a:spLocks noGrp="1"/>
          </p:cNvSpPr>
          <p:nvPr>
            <p:ph type="title"/>
          </p:nvPr>
        </p:nvSpPr>
        <p:spPr>
          <a:xfrm>
            <a:off x="-4892" y="75637"/>
            <a:ext cx="9143999" cy="816119"/>
          </a:xfrm>
        </p:spPr>
        <p:txBody>
          <a:bodyPr>
            <a:noAutofit/>
          </a:bodyPr>
          <a:lstStyle/>
          <a:p>
            <a:r>
              <a:rPr kumimoji="1" lang="en-US" altLang="ja-JP" sz="2700" b="0" dirty="0">
                <a:latin typeface="ＭＳ Ｐゴシック" panose="020B0600070205080204" pitchFamily="50" charset="-128"/>
                <a:ea typeface="ＭＳ Ｐゴシック" panose="020B0600070205080204" pitchFamily="50" charset="-128"/>
              </a:rPr>
              <a:t>TVS-675</a:t>
            </a:r>
            <a:r>
              <a:rPr kumimoji="1" lang="ja-JP" altLang="en-US" sz="2700" b="0" dirty="0">
                <a:latin typeface="ＭＳ Ｐゴシック" panose="020B0600070205080204" pitchFamily="50" charset="-128"/>
                <a:ea typeface="ＭＳ Ｐゴシック" panose="020B0600070205080204" pitchFamily="50" charset="-128"/>
              </a:rPr>
              <a:t>は、</a:t>
            </a:r>
            <a:r>
              <a:rPr kumimoji="1" lang="en-US" altLang="ja-JP" sz="2700" b="0" dirty="0">
                <a:latin typeface="ＭＳ Ｐゴシック" panose="020B0600070205080204" pitchFamily="50" charset="-128"/>
                <a:ea typeface="ＭＳ Ｐゴシック" panose="020B0600070205080204" pitchFamily="50" charset="-128"/>
              </a:rPr>
              <a:t>8</a:t>
            </a:r>
            <a:r>
              <a:rPr kumimoji="1" lang="ja-JP" altLang="en-US" sz="2700" b="0" dirty="0">
                <a:latin typeface="ＭＳ Ｐゴシック" panose="020B0600070205080204" pitchFamily="50" charset="-128"/>
                <a:ea typeface="ＭＳ Ｐゴシック" panose="020B0600070205080204" pitchFamily="50" charset="-128"/>
              </a:rPr>
              <a:t>コアのコンピューティングパワーと</a:t>
            </a:r>
            <a:r>
              <a:rPr kumimoji="1" lang="en-US" altLang="ja-JP" sz="2700" b="0" dirty="0">
                <a:latin typeface="ＭＳ Ｐゴシック" panose="020B0600070205080204" pitchFamily="50" charset="-128"/>
                <a:ea typeface="ＭＳ Ｐゴシック" panose="020B0600070205080204" pitchFamily="50" charset="-128"/>
              </a:rPr>
              <a:t>4K</a:t>
            </a:r>
            <a:r>
              <a:rPr kumimoji="1" lang="ja-JP" altLang="en-US" sz="2700" b="0" dirty="0">
                <a:latin typeface="ＭＳ Ｐゴシック" panose="020B0600070205080204" pitchFamily="50" charset="-128"/>
                <a:ea typeface="ＭＳ Ｐゴシック" panose="020B0600070205080204" pitchFamily="50" charset="-128"/>
              </a:rPr>
              <a:t>グラフィックスを組み合わせた最高のコストパフォーマンス比を提</a:t>
            </a:r>
            <a:r>
              <a:rPr kumimoji="1" lang="ja-JP" altLang="en-US" sz="2700" b="0" dirty="0" smtClean="0">
                <a:latin typeface="ＭＳ Ｐゴシック" panose="020B0600070205080204" pitchFamily="50" charset="-128"/>
                <a:ea typeface="ＭＳ Ｐゴシック" panose="020B0600070205080204" pitchFamily="50" charset="-128"/>
              </a:rPr>
              <a:t>供</a:t>
            </a:r>
            <a:endParaRPr kumimoji="1" lang="ja-JP" altLang="en-US" sz="2700" b="0" dirty="0">
              <a:latin typeface="ＭＳ Ｐゴシック" panose="020B0600070205080204" pitchFamily="50" charset="-128"/>
              <a:ea typeface="ＭＳ Ｐゴシック" panose="020B0600070205080204" pitchFamily="50" charset="-128"/>
            </a:endParaRPr>
          </a:p>
        </p:txBody>
      </p:sp>
      <p:sp>
        <p:nvSpPr>
          <p:cNvPr id="4" name="矩形 3">
            <a:extLst>
              <a:ext uri="{FF2B5EF4-FFF2-40B4-BE49-F238E27FC236}">
                <a16:creationId xmlns:a16="http://schemas.microsoft.com/office/drawing/2014/main" id="{93AF37F4-E4A1-234D-804F-61A50D79E8BE}"/>
              </a:ext>
            </a:extLst>
          </p:cNvPr>
          <p:cNvSpPr/>
          <p:nvPr/>
        </p:nvSpPr>
        <p:spPr>
          <a:xfrm>
            <a:off x="396950" y="2116458"/>
            <a:ext cx="8345730" cy="289174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pSp>
        <p:nvGrpSpPr>
          <p:cNvPr id="5" name="群組 4">
            <a:extLst>
              <a:ext uri="{FF2B5EF4-FFF2-40B4-BE49-F238E27FC236}">
                <a16:creationId xmlns:a16="http://schemas.microsoft.com/office/drawing/2014/main" id="{F964AB7D-06D7-F04E-B4B4-0FA19BCD2B1B}"/>
              </a:ext>
            </a:extLst>
          </p:cNvPr>
          <p:cNvGrpSpPr/>
          <p:nvPr/>
        </p:nvGrpSpPr>
        <p:grpSpPr>
          <a:xfrm>
            <a:off x="385996" y="3855146"/>
            <a:ext cx="8352288" cy="589171"/>
            <a:chOff x="1091093" y="977311"/>
            <a:chExt cx="3202224" cy="772714"/>
          </a:xfrm>
          <a:solidFill>
            <a:srgbClr val="C6E6FE"/>
          </a:solidFill>
        </p:grpSpPr>
        <p:sp>
          <p:nvSpPr>
            <p:cNvPr id="42" name="矩形 41">
              <a:extLst>
                <a:ext uri="{FF2B5EF4-FFF2-40B4-BE49-F238E27FC236}">
                  <a16:creationId xmlns:a16="http://schemas.microsoft.com/office/drawing/2014/main" id="{CD718806-863B-314F-8114-450643F58CEE}"/>
                </a:ext>
              </a:extLst>
            </p:cNvPr>
            <p:cNvSpPr/>
            <p:nvPr/>
          </p:nvSpPr>
          <p:spPr>
            <a:xfrm>
              <a:off x="1091093" y="977311"/>
              <a:ext cx="3199241" cy="3876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43" name="直線接點 42">
              <a:extLst>
                <a:ext uri="{FF2B5EF4-FFF2-40B4-BE49-F238E27FC236}">
                  <a16:creationId xmlns:a16="http://schemas.microsoft.com/office/drawing/2014/main" id="{5ADF41DC-A4A1-C44F-8377-CC2591E04825}"/>
                </a:ext>
              </a:extLst>
            </p:cNvPr>
            <p:cNvCxnSpPr>
              <a:cxnSpLocks/>
            </p:cNvCxnSpPr>
            <p:nvPr/>
          </p:nvCxnSpPr>
          <p:spPr>
            <a:xfrm flipV="1">
              <a:off x="1094076" y="1348008"/>
              <a:ext cx="3199241" cy="15088"/>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A835E32D-669F-D14D-A449-33BF4A5685DE}"/>
                </a:ext>
              </a:extLst>
            </p:cNvPr>
            <p:cNvCxnSpPr>
              <a:cxnSpLocks/>
            </p:cNvCxnSpPr>
            <p:nvPr/>
          </p:nvCxnSpPr>
          <p:spPr>
            <a:xfrm flipV="1">
              <a:off x="1091093" y="1702932"/>
              <a:ext cx="3202223" cy="47093"/>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6" name="群組 5">
            <a:extLst>
              <a:ext uri="{FF2B5EF4-FFF2-40B4-BE49-F238E27FC236}">
                <a16:creationId xmlns:a16="http://schemas.microsoft.com/office/drawing/2014/main" id="{76B1F48E-09A7-D948-907F-C9B6DE1D6948}"/>
              </a:ext>
            </a:extLst>
          </p:cNvPr>
          <p:cNvGrpSpPr/>
          <p:nvPr/>
        </p:nvGrpSpPr>
        <p:grpSpPr>
          <a:xfrm>
            <a:off x="393671" y="3277324"/>
            <a:ext cx="8352288" cy="589171"/>
            <a:chOff x="1091093" y="977311"/>
            <a:chExt cx="3199241" cy="772714"/>
          </a:xfrm>
          <a:solidFill>
            <a:srgbClr val="C6E6FE"/>
          </a:solidFill>
        </p:grpSpPr>
        <p:sp>
          <p:nvSpPr>
            <p:cNvPr id="39" name="矩形 38">
              <a:extLst>
                <a:ext uri="{FF2B5EF4-FFF2-40B4-BE49-F238E27FC236}">
                  <a16:creationId xmlns:a16="http://schemas.microsoft.com/office/drawing/2014/main" id="{53604840-F039-374F-BB33-B9CE0286F815}"/>
                </a:ext>
              </a:extLst>
            </p:cNvPr>
            <p:cNvSpPr/>
            <p:nvPr/>
          </p:nvSpPr>
          <p:spPr>
            <a:xfrm>
              <a:off x="1091093" y="977311"/>
              <a:ext cx="3199241" cy="3876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40" name="直線接點 39">
              <a:extLst>
                <a:ext uri="{FF2B5EF4-FFF2-40B4-BE49-F238E27FC236}">
                  <a16:creationId xmlns:a16="http://schemas.microsoft.com/office/drawing/2014/main" id="{AD5EC88E-7874-3D4C-A77A-1F31C971C458}"/>
                </a:ext>
              </a:extLst>
            </p:cNvPr>
            <p:cNvCxnSpPr>
              <a:cxnSpLocks/>
            </p:cNvCxnSpPr>
            <p:nvPr/>
          </p:nvCxnSpPr>
          <p:spPr>
            <a:xfrm flipV="1">
              <a:off x="1094076" y="1364928"/>
              <a:ext cx="3196258" cy="11419"/>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5A2C0330-6F9E-924F-B712-DC439799CD4E}"/>
                </a:ext>
              </a:extLst>
            </p:cNvPr>
            <p:cNvCxnSpPr>
              <a:cxnSpLocks/>
            </p:cNvCxnSpPr>
            <p:nvPr/>
          </p:nvCxnSpPr>
          <p:spPr>
            <a:xfrm>
              <a:off x="1091093" y="1750025"/>
              <a:ext cx="3193276"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541FDBBE-2510-E14A-A70B-07B32ACE096E}"/>
              </a:ext>
            </a:extLst>
          </p:cNvPr>
          <p:cNvGrpSpPr/>
          <p:nvPr/>
        </p:nvGrpSpPr>
        <p:grpSpPr>
          <a:xfrm>
            <a:off x="396950" y="2681413"/>
            <a:ext cx="8337934" cy="589171"/>
            <a:chOff x="1091093" y="977311"/>
            <a:chExt cx="3199241" cy="772714"/>
          </a:xfrm>
          <a:solidFill>
            <a:srgbClr val="C6E6FE"/>
          </a:solidFill>
        </p:grpSpPr>
        <p:sp>
          <p:nvSpPr>
            <p:cNvPr id="36" name="矩形 35">
              <a:extLst>
                <a:ext uri="{FF2B5EF4-FFF2-40B4-BE49-F238E27FC236}">
                  <a16:creationId xmlns:a16="http://schemas.microsoft.com/office/drawing/2014/main" id="{E02DDD03-977D-6346-AEB5-C521802D7FF3}"/>
                </a:ext>
              </a:extLst>
            </p:cNvPr>
            <p:cNvSpPr/>
            <p:nvPr/>
          </p:nvSpPr>
          <p:spPr>
            <a:xfrm>
              <a:off x="1091093" y="977311"/>
              <a:ext cx="3199241" cy="3876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37" name="直線接點 36">
              <a:extLst>
                <a:ext uri="{FF2B5EF4-FFF2-40B4-BE49-F238E27FC236}">
                  <a16:creationId xmlns:a16="http://schemas.microsoft.com/office/drawing/2014/main" id="{B3FE577B-BC1F-894E-B066-1A848FBE0A15}"/>
                </a:ext>
              </a:extLst>
            </p:cNvPr>
            <p:cNvCxnSpPr>
              <a:cxnSpLocks/>
            </p:cNvCxnSpPr>
            <p:nvPr/>
          </p:nvCxnSpPr>
          <p:spPr>
            <a:xfrm flipV="1">
              <a:off x="1094076" y="1364928"/>
              <a:ext cx="3190293" cy="11419"/>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F336F31A-8DAB-E74C-8633-020BD5DFB551}"/>
                </a:ext>
              </a:extLst>
            </p:cNvPr>
            <p:cNvCxnSpPr>
              <a:cxnSpLocks/>
            </p:cNvCxnSpPr>
            <p:nvPr/>
          </p:nvCxnSpPr>
          <p:spPr>
            <a:xfrm>
              <a:off x="1091093" y="1750025"/>
              <a:ext cx="3199240"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sp>
        <p:nvSpPr>
          <p:cNvPr id="33" name="矩形 32">
            <a:extLst>
              <a:ext uri="{FF2B5EF4-FFF2-40B4-BE49-F238E27FC236}">
                <a16:creationId xmlns:a16="http://schemas.microsoft.com/office/drawing/2014/main" id="{2563D37A-26BD-FB4C-B420-A6BE1BB3A358}"/>
              </a:ext>
            </a:extLst>
          </p:cNvPr>
          <p:cNvSpPr/>
          <p:nvPr/>
        </p:nvSpPr>
        <p:spPr>
          <a:xfrm>
            <a:off x="393671" y="2136711"/>
            <a:ext cx="8345730" cy="315113"/>
          </a:xfrm>
          <a:prstGeom prst="rect">
            <a:avLst/>
          </a:prstGeom>
          <a:gradFill>
            <a:gsLst>
              <a:gs pos="100000">
                <a:srgbClr val="00489E"/>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34" name="直線接點 33">
            <a:extLst>
              <a:ext uri="{FF2B5EF4-FFF2-40B4-BE49-F238E27FC236}">
                <a16:creationId xmlns:a16="http://schemas.microsoft.com/office/drawing/2014/main" id="{53FCD76F-6A53-4B44-AEF3-279BD18F6DC4}"/>
              </a:ext>
            </a:extLst>
          </p:cNvPr>
          <p:cNvCxnSpPr>
            <a:cxnSpLocks/>
          </p:cNvCxnSpPr>
          <p:nvPr/>
        </p:nvCxnSpPr>
        <p:spPr>
          <a:xfrm>
            <a:off x="401467" y="2461106"/>
            <a:ext cx="8337934" cy="0"/>
          </a:xfrm>
          <a:prstGeom prst="line">
            <a:avLst/>
          </a:prstGeom>
          <a:solidFill>
            <a:srgbClr val="C6E6FE"/>
          </a:solid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43F4D16D-22E5-7647-8611-9AA260384320}"/>
              </a:ext>
            </a:extLst>
          </p:cNvPr>
          <p:cNvCxnSpPr>
            <a:cxnSpLocks/>
          </p:cNvCxnSpPr>
          <p:nvPr/>
        </p:nvCxnSpPr>
        <p:spPr>
          <a:xfrm flipV="1">
            <a:off x="393671" y="2672130"/>
            <a:ext cx="8345730" cy="20585"/>
          </a:xfrm>
          <a:prstGeom prst="line">
            <a:avLst/>
          </a:prstGeom>
          <a:solidFill>
            <a:srgbClr val="C6E6FE"/>
          </a:solid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nvGrpSpPr>
          <p:cNvPr id="9" name="群組 8">
            <a:extLst>
              <a:ext uri="{FF2B5EF4-FFF2-40B4-BE49-F238E27FC236}">
                <a16:creationId xmlns:a16="http://schemas.microsoft.com/office/drawing/2014/main" id="{691277E4-A24C-7247-B357-625389CF26BC}"/>
              </a:ext>
            </a:extLst>
          </p:cNvPr>
          <p:cNvGrpSpPr/>
          <p:nvPr/>
        </p:nvGrpSpPr>
        <p:grpSpPr>
          <a:xfrm>
            <a:off x="390392" y="4408413"/>
            <a:ext cx="8355564" cy="599331"/>
            <a:chOff x="1091093" y="977311"/>
            <a:chExt cx="3202223" cy="786037"/>
          </a:xfrm>
          <a:solidFill>
            <a:srgbClr val="C6E6FE"/>
          </a:solidFill>
        </p:grpSpPr>
        <p:sp>
          <p:nvSpPr>
            <p:cNvPr id="30" name="矩形 29">
              <a:extLst>
                <a:ext uri="{FF2B5EF4-FFF2-40B4-BE49-F238E27FC236}">
                  <a16:creationId xmlns:a16="http://schemas.microsoft.com/office/drawing/2014/main" id="{2043659A-EE2D-4C46-B451-5731D4AF5716}"/>
                </a:ext>
              </a:extLst>
            </p:cNvPr>
            <p:cNvSpPr/>
            <p:nvPr/>
          </p:nvSpPr>
          <p:spPr>
            <a:xfrm>
              <a:off x="1091093" y="977311"/>
              <a:ext cx="3202223" cy="3876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31" name="直線接點 30">
              <a:extLst>
                <a:ext uri="{FF2B5EF4-FFF2-40B4-BE49-F238E27FC236}">
                  <a16:creationId xmlns:a16="http://schemas.microsoft.com/office/drawing/2014/main" id="{0B896F9E-1E30-4A40-B8D8-B511F3886E6D}"/>
                </a:ext>
              </a:extLst>
            </p:cNvPr>
            <p:cNvCxnSpPr>
              <a:cxnSpLocks/>
            </p:cNvCxnSpPr>
            <p:nvPr/>
          </p:nvCxnSpPr>
          <p:spPr>
            <a:xfrm>
              <a:off x="1094075" y="1356234"/>
              <a:ext cx="3199241"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00782AAB-FBF3-6446-B250-02A7D2620898}"/>
                </a:ext>
              </a:extLst>
            </p:cNvPr>
            <p:cNvCxnSpPr>
              <a:cxnSpLocks/>
            </p:cNvCxnSpPr>
            <p:nvPr/>
          </p:nvCxnSpPr>
          <p:spPr>
            <a:xfrm flipV="1">
              <a:off x="1091093" y="1755571"/>
              <a:ext cx="3202223" cy="7777"/>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sp>
        <p:nvSpPr>
          <p:cNvPr id="10" name="文字方塊 9">
            <a:extLst>
              <a:ext uri="{FF2B5EF4-FFF2-40B4-BE49-F238E27FC236}">
                <a16:creationId xmlns:a16="http://schemas.microsoft.com/office/drawing/2014/main" id="{89B1A725-0DED-F149-B7C0-3545BAC9B5D2}"/>
              </a:ext>
            </a:extLst>
          </p:cNvPr>
          <p:cNvSpPr txBox="1"/>
          <p:nvPr/>
        </p:nvSpPr>
        <p:spPr>
          <a:xfrm>
            <a:off x="536703" y="2438924"/>
            <a:ext cx="806631" cy="253916"/>
          </a:xfrm>
          <a:prstGeom prst="rect">
            <a:avLst/>
          </a:prstGeom>
          <a:noFill/>
        </p:spPr>
        <p:txBody>
          <a:bodyPr wrap="none" rtlCol="0">
            <a:spAutoFit/>
          </a:bodyPr>
          <a:lstStyle/>
          <a:p>
            <a:r>
              <a:rPr kumimoji="1" lang="en-US" altLang="ja-JP"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CPU</a:t>
            </a:r>
            <a:r>
              <a:rPr kumimoji="1" lang="ja-JP" altLang="en-US"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コア数</a:t>
            </a:r>
            <a:endParaRPr kumimoji="1"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1" name="文字方塊 10">
            <a:extLst>
              <a:ext uri="{FF2B5EF4-FFF2-40B4-BE49-F238E27FC236}">
                <a16:creationId xmlns:a16="http://schemas.microsoft.com/office/drawing/2014/main" id="{E65A3DB5-712B-A543-937E-230B9356A3BE}"/>
              </a:ext>
            </a:extLst>
          </p:cNvPr>
          <p:cNvSpPr txBox="1"/>
          <p:nvPr/>
        </p:nvSpPr>
        <p:spPr>
          <a:xfrm>
            <a:off x="529722" y="2713304"/>
            <a:ext cx="1010213" cy="253916"/>
          </a:xfrm>
          <a:prstGeom prst="rect">
            <a:avLst/>
          </a:prstGeom>
          <a:noFill/>
        </p:spPr>
        <p:txBody>
          <a:bodyPr wrap="none" rtlCol="0">
            <a:spAutoFit/>
          </a:bodyPr>
          <a:lstStyle/>
          <a:p>
            <a:r>
              <a:rPr kumimoji="1" lang="en-US" altLang="ja-JP"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CPU</a:t>
            </a:r>
            <a:r>
              <a:rPr kumimoji="1" lang="ja-JP" altLang="en-US"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スレッド数</a:t>
            </a:r>
            <a:endParaRPr kumimoji="1"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2" name="文字方塊 11">
            <a:extLst>
              <a:ext uri="{FF2B5EF4-FFF2-40B4-BE49-F238E27FC236}">
                <a16:creationId xmlns:a16="http://schemas.microsoft.com/office/drawing/2014/main" id="{7870B840-C79F-814B-9C3F-FB2D58C491CB}"/>
              </a:ext>
            </a:extLst>
          </p:cNvPr>
          <p:cNvSpPr txBox="1"/>
          <p:nvPr/>
        </p:nvSpPr>
        <p:spPr>
          <a:xfrm>
            <a:off x="518427" y="3004199"/>
            <a:ext cx="1127232" cy="253916"/>
          </a:xfrm>
          <a:prstGeom prst="rect">
            <a:avLst/>
          </a:prstGeom>
          <a:noFill/>
        </p:spPr>
        <p:txBody>
          <a:bodyPr wrap="none" rtlCol="0">
            <a:spAutoFit/>
          </a:bodyPr>
          <a:lstStyle/>
          <a:p>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基本動作周波数</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3" name="矩形 12">
            <a:extLst>
              <a:ext uri="{FF2B5EF4-FFF2-40B4-BE49-F238E27FC236}">
                <a16:creationId xmlns:a16="http://schemas.microsoft.com/office/drawing/2014/main" id="{298B0CCA-B7E9-6B40-A758-55188BF7CDAD}"/>
              </a:ext>
            </a:extLst>
          </p:cNvPr>
          <p:cNvSpPr/>
          <p:nvPr/>
        </p:nvSpPr>
        <p:spPr>
          <a:xfrm>
            <a:off x="508302" y="3306965"/>
            <a:ext cx="1196161" cy="253916"/>
          </a:xfrm>
          <a:prstGeom prst="rect">
            <a:avLst/>
          </a:prstGeom>
        </p:spPr>
        <p:txBody>
          <a:bodyPr wrap="none">
            <a:spAutoFit/>
          </a:bodyPr>
          <a:lstStyle/>
          <a:p>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バースト時周波数</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4" name="矩形 13">
            <a:extLst>
              <a:ext uri="{FF2B5EF4-FFF2-40B4-BE49-F238E27FC236}">
                <a16:creationId xmlns:a16="http://schemas.microsoft.com/office/drawing/2014/main" id="{7952EA08-639C-0D42-8A56-A9E2CEAEBDAD}"/>
              </a:ext>
            </a:extLst>
          </p:cNvPr>
          <p:cNvSpPr/>
          <p:nvPr/>
        </p:nvSpPr>
        <p:spPr>
          <a:xfrm>
            <a:off x="532387" y="3611684"/>
            <a:ext cx="933269" cy="253916"/>
          </a:xfrm>
          <a:prstGeom prst="rect">
            <a:avLst/>
          </a:prstGeom>
        </p:spPr>
        <p:txBody>
          <a:bodyPr wrap="none">
            <a:spAutoFit/>
          </a:bodyPr>
          <a:lstStyle/>
          <a:p>
            <a:r>
              <a:rPr lang="en-US" altLang="zh-CN"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L2 </a:t>
            </a:r>
            <a:r>
              <a:rPr lang="ja-JP"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キャッシュ</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6" name="矩形 15">
            <a:extLst>
              <a:ext uri="{FF2B5EF4-FFF2-40B4-BE49-F238E27FC236}">
                <a16:creationId xmlns:a16="http://schemas.microsoft.com/office/drawing/2014/main" id="{5E2BC0D8-A856-2E4F-A27F-07A3A438B558}"/>
              </a:ext>
            </a:extLst>
          </p:cNvPr>
          <p:cNvSpPr/>
          <p:nvPr/>
        </p:nvSpPr>
        <p:spPr>
          <a:xfrm>
            <a:off x="470233" y="4434765"/>
            <a:ext cx="1015021" cy="253916"/>
          </a:xfrm>
          <a:prstGeom prst="rect">
            <a:avLst/>
          </a:prstGeom>
        </p:spPr>
        <p:txBody>
          <a:bodyPr wrap="none">
            <a:spAutoFit/>
          </a:bodyPr>
          <a:lstStyle/>
          <a:p>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組み込み</a:t>
            </a:r>
            <a:r>
              <a:rPr lang="en-US" altLang="ja-JP"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GPU</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7" name="矩形 16">
            <a:extLst>
              <a:ext uri="{FF2B5EF4-FFF2-40B4-BE49-F238E27FC236}">
                <a16:creationId xmlns:a16="http://schemas.microsoft.com/office/drawing/2014/main" id="{3ED0F095-A129-9740-A7E4-7EA5230D3866}"/>
              </a:ext>
            </a:extLst>
          </p:cNvPr>
          <p:cNvSpPr/>
          <p:nvPr/>
        </p:nvSpPr>
        <p:spPr>
          <a:xfrm>
            <a:off x="475647" y="4154032"/>
            <a:ext cx="1447832" cy="253916"/>
          </a:xfrm>
          <a:prstGeom prst="rect">
            <a:avLst/>
          </a:prstGeom>
        </p:spPr>
        <p:txBody>
          <a:bodyPr wrap="none">
            <a:spAutoFit/>
          </a:bodyPr>
          <a:lstStyle/>
          <a:p>
            <a:r>
              <a:rPr lang="en-US" altLang="zh-TW"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M.2 2280 SSD </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スロット</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8" name="文字方塊 17">
            <a:extLst>
              <a:ext uri="{FF2B5EF4-FFF2-40B4-BE49-F238E27FC236}">
                <a16:creationId xmlns:a16="http://schemas.microsoft.com/office/drawing/2014/main" id="{FC5A4E84-1627-C742-8D0B-AEDFAC38EAFB}"/>
              </a:ext>
            </a:extLst>
          </p:cNvPr>
          <p:cNvSpPr txBox="1"/>
          <p:nvPr/>
        </p:nvSpPr>
        <p:spPr>
          <a:xfrm>
            <a:off x="536701" y="2163715"/>
            <a:ext cx="777777" cy="253916"/>
          </a:xfrm>
          <a:prstGeom prst="rect">
            <a:avLst/>
          </a:prstGeom>
          <a:noFill/>
        </p:spPr>
        <p:txBody>
          <a:bodyPr wrap="none" rtlCol="0" anchor="t">
            <a:spAutoFit/>
          </a:bodyPr>
          <a:lstStyle/>
          <a:p>
            <a:r>
              <a:rPr lang="ja-JP" altLang="en-US" sz="105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プロセッサ</a:t>
            </a:r>
            <a:endParaRPr kumimoji="1" lang="zh-TW" altLang="en-US" sz="105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9" name="矩形 18">
            <a:extLst>
              <a:ext uri="{FF2B5EF4-FFF2-40B4-BE49-F238E27FC236}">
                <a16:creationId xmlns:a16="http://schemas.microsoft.com/office/drawing/2014/main" id="{19738A58-FA92-B949-A343-DD103CD887D6}"/>
              </a:ext>
            </a:extLst>
          </p:cNvPr>
          <p:cNvSpPr/>
          <p:nvPr/>
        </p:nvSpPr>
        <p:spPr>
          <a:xfrm>
            <a:off x="470233" y="4730983"/>
            <a:ext cx="723275" cy="253916"/>
          </a:xfrm>
          <a:prstGeom prst="rect">
            <a:avLst/>
          </a:prstGeom>
        </p:spPr>
        <p:txBody>
          <a:bodyPr wrap="none">
            <a:spAutoFit/>
          </a:bodyPr>
          <a:lstStyle/>
          <a:p>
            <a:r>
              <a:rPr lang="ja-JP"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保証期間</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0" name="矩形 19">
            <a:extLst>
              <a:ext uri="{FF2B5EF4-FFF2-40B4-BE49-F238E27FC236}">
                <a16:creationId xmlns:a16="http://schemas.microsoft.com/office/drawing/2014/main" id="{2DFC93CE-903E-7449-BA78-1F8A025166BC}"/>
              </a:ext>
            </a:extLst>
          </p:cNvPr>
          <p:cNvSpPr/>
          <p:nvPr/>
        </p:nvSpPr>
        <p:spPr>
          <a:xfrm>
            <a:off x="2506912" y="4438498"/>
            <a:ext cx="888385" cy="253916"/>
          </a:xfrm>
          <a:prstGeom prst="rect">
            <a:avLst/>
          </a:prstGeom>
        </p:spPr>
        <p:txBody>
          <a:bodyPr wrap="none" anchor="t">
            <a:spAutoFit/>
          </a:bodyPr>
          <a:lstStyle/>
          <a:p>
            <a:r>
              <a:rPr lang="en-US" altLang="zh-TW"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4K HDMI 2.0</a:t>
            </a:r>
            <a:endParaRPr lang="zh-TW" altLang="en-US"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1" name="文字方塊 20">
            <a:extLst>
              <a:ext uri="{FF2B5EF4-FFF2-40B4-BE49-F238E27FC236}">
                <a16:creationId xmlns:a16="http://schemas.microsoft.com/office/drawing/2014/main" id="{71C6D161-E7F9-A245-A289-A7A9EBCA6F27}"/>
              </a:ext>
            </a:extLst>
          </p:cNvPr>
          <p:cNvSpPr txBox="1"/>
          <p:nvPr/>
        </p:nvSpPr>
        <p:spPr>
          <a:xfrm>
            <a:off x="2868442" y="2724435"/>
            <a:ext cx="260008" cy="253916"/>
          </a:xfrm>
          <a:prstGeom prst="rect">
            <a:avLst/>
          </a:prstGeom>
          <a:noFill/>
        </p:spPr>
        <p:txBody>
          <a:bodyPr wrap="none" rtlCol="0">
            <a:spAutoFit/>
          </a:bodyPr>
          <a:lstStyle/>
          <a:p>
            <a:r>
              <a:rPr kumimoji="1" lang="en-US" altLang="zh-TW" sz="1050" b="1">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8</a:t>
            </a:r>
            <a:endParaRPr kumimoji="1" lang="zh-TW" altLang="en-US" sz="1050" b="1">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2" name="文字方塊 21">
            <a:extLst>
              <a:ext uri="{FF2B5EF4-FFF2-40B4-BE49-F238E27FC236}">
                <a16:creationId xmlns:a16="http://schemas.microsoft.com/office/drawing/2014/main" id="{E99F4BA6-28A4-5945-895A-FF6A7BABC3FE}"/>
              </a:ext>
            </a:extLst>
          </p:cNvPr>
          <p:cNvSpPr txBox="1"/>
          <p:nvPr/>
        </p:nvSpPr>
        <p:spPr>
          <a:xfrm>
            <a:off x="2664168" y="2996192"/>
            <a:ext cx="628698"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2.5 GHz</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3" name="文字方塊 22">
            <a:extLst>
              <a:ext uri="{FF2B5EF4-FFF2-40B4-BE49-F238E27FC236}">
                <a16:creationId xmlns:a16="http://schemas.microsoft.com/office/drawing/2014/main" id="{E5016692-A4D8-F54E-B571-EB30378A9328}"/>
              </a:ext>
            </a:extLst>
          </p:cNvPr>
          <p:cNvSpPr txBox="1"/>
          <p:nvPr/>
        </p:nvSpPr>
        <p:spPr>
          <a:xfrm>
            <a:off x="2262903" y="4144960"/>
            <a:ext cx="1457450" cy="253916"/>
          </a:xfrm>
          <a:prstGeom prst="rect">
            <a:avLst/>
          </a:prstGeom>
          <a:noFill/>
        </p:spPr>
        <p:txBody>
          <a:bodyPr wrap="none" rtlCol="0">
            <a:spAutoFit/>
          </a:bodyPr>
          <a:lstStyle/>
          <a:p>
            <a:r>
              <a:rPr kumimoji="1" lang="en-US" altLang="zh-CN"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 x </a:t>
            </a:r>
            <a:r>
              <a:rPr kumimoji="1" lang="en-US" altLang="zh-CN"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M.2 </a:t>
            </a:r>
            <a:r>
              <a:rPr kumimoji="1" lang="en-US" altLang="zh-CN" sz="1050" b="1" err="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NVMe</a:t>
            </a:r>
            <a:r>
              <a:rPr kumimoji="1" lang="en-US" altLang="zh-CN"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 SATA</a:t>
            </a:r>
            <a:endParaRPr kumimoji="1" lang="zh-TW" altLang="en-US"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5" name="文字方塊 24">
            <a:extLst>
              <a:ext uri="{FF2B5EF4-FFF2-40B4-BE49-F238E27FC236}">
                <a16:creationId xmlns:a16="http://schemas.microsoft.com/office/drawing/2014/main" id="{2EB161AA-26AD-AE42-94D9-400E8064CFFC}"/>
              </a:ext>
            </a:extLst>
          </p:cNvPr>
          <p:cNvSpPr txBox="1"/>
          <p:nvPr/>
        </p:nvSpPr>
        <p:spPr>
          <a:xfrm>
            <a:off x="2815691" y="3294442"/>
            <a:ext cx="453970"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6" name="文字方塊 25">
            <a:extLst>
              <a:ext uri="{FF2B5EF4-FFF2-40B4-BE49-F238E27FC236}">
                <a16:creationId xmlns:a16="http://schemas.microsoft.com/office/drawing/2014/main" id="{81B8EDB8-B8D3-554F-8677-96DB8B9FB5FA}"/>
              </a:ext>
            </a:extLst>
          </p:cNvPr>
          <p:cNvSpPr txBox="1"/>
          <p:nvPr/>
        </p:nvSpPr>
        <p:spPr>
          <a:xfrm>
            <a:off x="2754863" y="3585697"/>
            <a:ext cx="439544" cy="253916"/>
          </a:xfrm>
          <a:prstGeom prst="rect">
            <a:avLst/>
          </a:prstGeom>
        </p:spPr>
        <p:txBody>
          <a:bodyPr wrap="none" anchor="t">
            <a:spAutoFit/>
          </a:bodyPr>
          <a:lstStyle>
            <a:defPPr marR="0" lvl="0" algn="l" rtl="0">
              <a:lnSpc>
                <a:spcPct val="100000"/>
              </a:lnSpc>
              <a:spcBef>
                <a:spcPts val="0"/>
              </a:spcBef>
              <a:spcAft>
                <a:spcPts val="0"/>
              </a:spcAft>
            </a:defPPr>
            <a:lvl1pPr>
              <a:defRPr sz="1050" b="1">
                <a:solidFill>
                  <a:srgbClr val="FF9933"/>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solidFill>
                  <a:srgbClr val="C00000"/>
                </a:solidFill>
                <a:latin typeface="ＭＳ Ｐゴシック" panose="020B0600070205080204" pitchFamily="50" charset="-128"/>
                <a:ea typeface="ＭＳ Ｐゴシック" panose="020B0600070205080204" pitchFamily="50" charset="-128"/>
                <a:sym typeface="Arial" panose="020B0604020202020204" pitchFamily="34" charset="0"/>
              </a:rPr>
              <a:t>8MB</a:t>
            </a:r>
            <a:endParaRPr lang="zh-TW" altLang="en-US">
              <a:solidFill>
                <a:srgbClr val="C00000"/>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7" name="文字方塊 26">
            <a:extLst>
              <a:ext uri="{FF2B5EF4-FFF2-40B4-BE49-F238E27FC236}">
                <a16:creationId xmlns:a16="http://schemas.microsoft.com/office/drawing/2014/main" id="{9FD931C2-9F99-1B49-881D-9C22B7FF4890}"/>
              </a:ext>
            </a:extLst>
          </p:cNvPr>
          <p:cNvSpPr txBox="1"/>
          <p:nvPr/>
        </p:nvSpPr>
        <p:spPr>
          <a:xfrm>
            <a:off x="2379709" y="2155978"/>
            <a:ext cx="1298753" cy="261610"/>
          </a:xfrm>
          <a:prstGeom prst="rect">
            <a:avLst/>
          </a:prstGeom>
          <a:noFill/>
        </p:spPr>
        <p:txBody>
          <a:bodyPr wrap="none" rtlCol="0">
            <a:spAutoFit/>
          </a:bodyPr>
          <a:lstStyle/>
          <a:p>
            <a:r>
              <a:rPr kumimoji="1" lang="en-US" altLang="zh-TW" sz="1100" b="1" err="1">
                <a:solidFill>
                  <a:srgbClr val="FFED0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Zhaoxin</a:t>
            </a:r>
            <a:r>
              <a:rPr kumimoji="1" lang="en-US" altLang="zh-TW" sz="1100" b="1">
                <a:solidFill>
                  <a:srgbClr val="FFED0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KX-U6580</a:t>
            </a:r>
            <a:endParaRPr kumimoji="1" lang="zh-TW" altLang="en-US" sz="1100" b="1">
              <a:solidFill>
                <a:srgbClr val="FFED0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8" name="文字方塊 27">
            <a:extLst>
              <a:ext uri="{FF2B5EF4-FFF2-40B4-BE49-F238E27FC236}">
                <a16:creationId xmlns:a16="http://schemas.microsoft.com/office/drawing/2014/main" id="{F90BF2D0-DDB1-6C47-9AF5-452570EB5DBC}"/>
              </a:ext>
            </a:extLst>
          </p:cNvPr>
          <p:cNvSpPr txBox="1"/>
          <p:nvPr/>
        </p:nvSpPr>
        <p:spPr>
          <a:xfrm>
            <a:off x="2874243" y="2448854"/>
            <a:ext cx="260008" cy="253916"/>
          </a:xfrm>
          <a:prstGeom prst="rect">
            <a:avLst/>
          </a:prstGeom>
        </p:spPr>
        <p:txBody>
          <a:bodyPr wrap="none" anchor="t">
            <a:spAutoFit/>
          </a:bodyPr>
          <a:lstStyle>
            <a:defPPr marR="0" lvl="0" algn="l" rtl="0">
              <a:lnSpc>
                <a:spcPct val="100000"/>
              </a:lnSpc>
              <a:spcBef>
                <a:spcPts val="0"/>
              </a:spcBef>
              <a:spcAft>
                <a:spcPts val="0"/>
              </a:spcAft>
              <a:defRPr/>
            </a:defPPr>
            <a:lvl1pPr>
              <a:defRPr sz="1050" b="1">
                <a:solidFill>
                  <a:srgbClr val="FF9933"/>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solidFill>
                  <a:srgbClr val="C00000"/>
                </a:solidFill>
                <a:latin typeface="ＭＳ Ｐゴシック" panose="020B0600070205080204" pitchFamily="50" charset="-128"/>
                <a:ea typeface="ＭＳ Ｐゴシック" panose="020B0600070205080204" pitchFamily="50" charset="-128"/>
                <a:sym typeface="Arial" panose="020B0604020202020204" pitchFamily="34" charset="0"/>
              </a:rPr>
              <a:t>8</a:t>
            </a:r>
            <a:endParaRPr lang="zh-TW" altLang="en-US">
              <a:solidFill>
                <a:srgbClr val="C00000"/>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9" name="文字方塊 28">
            <a:extLst>
              <a:ext uri="{FF2B5EF4-FFF2-40B4-BE49-F238E27FC236}">
                <a16:creationId xmlns:a16="http://schemas.microsoft.com/office/drawing/2014/main" id="{0D645FE6-19A7-9848-AACE-CD1A275A2812}"/>
              </a:ext>
            </a:extLst>
          </p:cNvPr>
          <p:cNvSpPr txBox="1"/>
          <p:nvPr/>
        </p:nvSpPr>
        <p:spPr>
          <a:xfrm>
            <a:off x="2599980" y="4717671"/>
            <a:ext cx="599844" cy="253916"/>
          </a:xfrm>
          <a:prstGeom prst="rect">
            <a:avLst/>
          </a:prstGeom>
          <a:noFill/>
        </p:spPr>
        <p:txBody>
          <a:bodyPr wrap="none" rtlCol="0">
            <a:spAutoFit/>
          </a:bodyPr>
          <a:lstStyle/>
          <a:p>
            <a:r>
              <a:rPr kumimoji="1" lang="en-US" altLang="zh-TW"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3 years</a:t>
            </a:r>
            <a:endParaRPr kumimoji="1" lang="zh-TW" altLang="en-US"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6" name="矩形 45">
            <a:extLst>
              <a:ext uri="{FF2B5EF4-FFF2-40B4-BE49-F238E27FC236}">
                <a16:creationId xmlns:a16="http://schemas.microsoft.com/office/drawing/2014/main" id="{F08D5ADB-C1DE-2F45-8D79-AF2ECC120D27}"/>
              </a:ext>
            </a:extLst>
          </p:cNvPr>
          <p:cNvSpPr/>
          <p:nvPr/>
        </p:nvSpPr>
        <p:spPr>
          <a:xfrm>
            <a:off x="5115962" y="4422150"/>
            <a:ext cx="453970" cy="253916"/>
          </a:xfrm>
          <a:prstGeom prst="rect">
            <a:avLst/>
          </a:prstGeom>
        </p:spPr>
        <p:txBody>
          <a:bodyPr wrap="none" anchor="t">
            <a:spAutoFit/>
          </a:bodyPr>
          <a:lstStyle/>
          <a:p>
            <a:r>
              <a:rPr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a:t>
            </a:r>
            <a:endParaRPr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7" name="文字方塊 46">
            <a:extLst>
              <a:ext uri="{FF2B5EF4-FFF2-40B4-BE49-F238E27FC236}">
                <a16:creationId xmlns:a16="http://schemas.microsoft.com/office/drawing/2014/main" id="{589CE9AB-0789-6147-A3A4-6866CF6804EA}"/>
              </a:ext>
            </a:extLst>
          </p:cNvPr>
          <p:cNvSpPr txBox="1"/>
          <p:nvPr/>
        </p:nvSpPr>
        <p:spPr>
          <a:xfrm>
            <a:off x="5153341" y="2721420"/>
            <a:ext cx="251992" cy="253916"/>
          </a:xfrm>
          <a:prstGeom prst="rect">
            <a:avLst/>
          </a:prstGeom>
          <a:noFill/>
        </p:spPr>
        <p:txBody>
          <a:bodyPr wrap="none" rtlCol="0">
            <a:spAutoFit/>
          </a:bodyPr>
          <a:lstStyle/>
          <a:p>
            <a:r>
              <a:rPr kumimoji="1" lang="en-US" altLang="zh-TW" sz="1050"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8</a:t>
            </a:r>
            <a:endParaRPr kumimoji="1" lang="zh-TW" altLang="en-US" sz="105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8" name="文字方塊 47">
            <a:extLst>
              <a:ext uri="{FF2B5EF4-FFF2-40B4-BE49-F238E27FC236}">
                <a16:creationId xmlns:a16="http://schemas.microsoft.com/office/drawing/2014/main" id="{62AAD1D8-2CB6-2049-92BD-3423CF7E199C}"/>
              </a:ext>
            </a:extLst>
          </p:cNvPr>
          <p:cNvSpPr txBox="1"/>
          <p:nvPr/>
        </p:nvSpPr>
        <p:spPr>
          <a:xfrm>
            <a:off x="4965279" y="3002143"/>
            <a:ext cx="628698"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2.2 GHz</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1" name="文字方塊 50">
            <a:extLst>
              <a:ext uri="{FF2B5EF4-FFF2-40B4-BE49-F238E27FC236}">
                <a16:creationId xmlns:a16="http://schemas.microsoft.com/office/drawing/2014/main" id="{FA99D6FB-F9A3-B348-85D5-2D811E005E94}"/>
              </a:ext>
            </a:extLst>
          </p:cNvPr>
          <p:cNvSpPr txBox="1"/>
          <p:nvPr/>
        </p:nvSpPr>
        <p:spPr>
          <a:xfrm>
            <a:off x="5112585" y="3289446"/>
            <a:ext cx="453970"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2" name="文字方塊 51">
            <a:extLst>
              <a:ext uri="{FF2B5EF4-FFF2-40B4-BE49-F238E27FC236}">
                <a16:creationId xmlns:a16="http://schemas.microsoft.com/office/drawing/2014/main" id="{777DB823-9E47-9D45-A7C3-98D992EA0489}"/>
              </a:ext>
            </a:extLst>
          </p:cNvPr>
          <p:cNvSpPr txBox="1"/>
          <p:nvPr/>
        </p:nvSpPr>
        <p:spPr>
          <a:xfrm>
            <a:off x="5051757" y="3590805"/>
            <a:ext cx="439544"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2MB</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3" name="文字方塊 52">
            <a:extLst>
              <a:ext uri="{FF2B5EF4-FFF2-40B4-BE49-F238E27FC236}">
                <a16:creationId xmlns:a16="http://schemas.microsoft.com/office/drawing/2014/main" id="{A021762F-5096-C24C-8E2F-A4FCEB629B05}"/>
              </a:ext>
            </a:extLst>
          </p:cNvPr>
          <p:cNvSpPr txBox="1"/>
          <p:nvPr/>
        </p:nvSpPr>
        <p:spPr>
          <a:xfrm>
            <a:off x="4776125" y="2186799"/>
            <a:ext cx="976549" cy="261610"/>
          </a:xfrm>
          <a:prstGeom prst="rect">
            <a:avLst/>
          </a:prstGeom>
          <a:noFill/>
        </p:spPr>
        <p:txBody>
          <a:bodyPr wrap="none" rtlCol="0">
            <a:spAutoFit/>
          </a:bodyPr>
          <a:lstStyle/>
          <a:p>
            <a:r>
              <a:rPr kumimoji="1" lang="en-US" altLang="zh-TW" sz="1100" b="1">
                <a:solidFill>
                  <a:srgbClr val="FFED0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AMD V1500B</a:t>
            </a:r>
            <a:endParaRPr kumimoji="1" lang="zh-TW" altLang="en-US" sz="1100" b="1">
              <a:solidFill>
                <a:srgbClr val="FFED0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4" name="文字方塊 53">
            <a:extLst>
              <a:ext uri="{FF2B5EF4-FFF2-40B4-BE49-F238E27FC236}">
                <a16:creationId xmlns:a16="http://schemas.microsoft.com/office/drawing/2014/main" id="{144120EC-6F69-5C4B-A4C9-46236C44CD25}"/>
              </a:ext>
            </a:extLst>
          </p:cNvPr>
          <p:cNvSpPr txBox="1"/>
          <p:nvPr/>
        </p:nvSpPr>
        <p:spPr>
          <a:xfrm>
            <a:off x="5166085" y="2459014"/>
            <a:ext cx="260008"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4</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5" name="文字方塊 54">
            <a:extLst>
              <a:ext uri="{FF2B5EF4-FFF2-40B4-BE49-F238E27FC236}">
                <a16:creationId xmlns:a16="http://schemas.microsoft.com/office/drawing/2014/main" id="{8DA793E1-AFBD-7744-BCA1-872144F4CFCA}"/>
              </a:ext>
            </a:extLst>
          </p:cNvPr>
          <p:cNvSpPr txBox="1"/>
          <p:nvPr/>
        </p:nvSpPr>
        <p:spPr>
          <a:xfrm>
            <a:off x="4914332" y="4727806"/>
            <a:ext cx="599844" cy="253916"/>
          </a:xfrm>
          <a:prstGeom prst="rect">
            <a:avLst/>
          </a:prstGeom>
          <a:noFill/>
        </p:spPr>
        <p:txBody>
          <a:bodyPr wrap="none" rtlCol="0">
            <a:spAutoFit/>
          </a:bodyPr>
          <a:lstStyle/>
          <a:p>
            <a:r>
              <a:rPr kumimoji="1" lang="en-US" altLang="zh-TW"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3 years</a:t>
            </a:r>
            <a:endParaRPr kumimoji="1" lang="zh-TW" altLang="en-US"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7" name="矩形 56">
            <a:extLst>
              <a:ext uri="{FF2B5EF4-FFF2-40B4-BE49-F238E27FC236}">
                <a16:creationId xmlns:a16="http://schemas.microsoft.com/office/drawing/2014/main" id="{BEAC39B1-192C-024A-B06A-FBE95BA1FEEA}"/>
              </a:ext>
            </a:extLst>
          </p:cNvPr>
          <p:cNvSpPr/>
          <p:nvPr/>
        </p:nvSpPr>
        <p:spPr>
          <a:xfrm>
            <a:off x="6913817" y="4423507"/>
            <a:ext cx="1019831" cy="253916"/>
          </a:xfrm>
          <a:prstGeom prst="rect">
            <a:avLst/>
          </a:prstGeom>
        </p:spPr>
        <p:txBody>
          <a:bodyPr wrap="none" anchor="t">
            <a:spAutoFit/>
          </a:bodyPr>
          <a:lstStyle/>
          <a:p>
            <a:r>
              <a:rPr lang="en-US" altLang="zh-TW"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4K HDMI v1.4b</a:t>
            </a:r>
            <a:endParaRPr lang="zh-TW" altLang="en-US"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8" name="文字方塊 57">
            <a:extLst>
              <a:ext uri="{FF2B5EF4-FFF2-40B4-BE49-F238E27FC236}">
                <a16:creationId xmlns:a16="http://schemas.microsoft.com/office/drawing/2014/main" id="{5A6F7A38-547D-9945-B49A-B73412533E9C}"/>
              </a:ext>
            </a:extLst>
          </p:cNvPr>
          <p:cNvSpPr txBox="1"/>
          <p:nvPr/>
        </p:nvSpPr>
        <p:spPr>
          <a:xfrm>
            <a:off x="7308191" y="2705773"/>
            <a:ext cx="260008" cy="253916"/>
          </a:xfrm>
          <a:prstGeom prst="rect">
            <a:avLst/>
          </a:prstGeom>
          <a:noFill/>
        </p:spPr>
        <p:txBody>
          <a:bodyPr wrap="none" rtlCol="0">
            <a:spAutoFit/>
          </a:bodyPr>
          <a:lstStyle/>
          <a:p>
            <a:r>
              <a:rPr kumimoji="1" lang="en-US" altLang="zh-TW"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4</a:t>
            </a:r>
            <a:endParaRPr kumimoji="1" lang="zh-TW" altLang="en-US" sz="1050" b="1">
              <a:solidFill>
                <a:srgbClr val="C000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9" name="文字方塊 58">
            <a:extLst>
              <a:ext uri="{FF2B5EF4-FFF2-40B4-BE49-F238E27FC236}">
                <a16:creationId xmlns:a16="http://schemas.microsoft.com/office/drawing/2014/main" id="{6E5A1117-5B6A-D34B-AF9B-6DD9EB233494}"/>
              </a:ext>
            </a:extLst>
          </p:cNvPr>
          <p:cNvSpPr txBox="1"/>
          <p:nvPr/>
        </p:nvSpPr>
        <p:spPr>
          <a:xfrm>
            <a:off x="7093672" y="2991484"/>
            <a:ext cx="628698"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2.1 GHz</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2" name="文字方塊 61">
            <a:extLst>
              <a:ext uri="{FF2B5EF4-FFF2-40B4-BE49-F238E27FC236}">
                <a16:creationId xmlns:a16="http://schemas.microsoft.com/office/drawing/2014/main" id="{6A91299A-3BDC-4A44-82A3-C154C0D9155A}"/>
              </a:ext>
            </a:extLst>
          </p:cNvPr>
          <p:cNvSpPr txBox="1"/>
          <p:nvPr/>
        </p:nvSpPr>
        <p:spPr>
          <a:xfrm>
            <a:off x="7112107" y="3290568"/>
            <a:ext cx="628698"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3.4 GHz</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3" name="文字方塊 62">
            <a:extLst>
              <a:ext uri="{FF2B5EF4-FFF2-40B4-BE49-F238E27FC236}">
                <a16:creationId xmlns:a16="http://schemas.microsoft.com/office/drawing/2014/main" id="{BA5E97FC-C841-E441-845C-CE8FE9FD6DCF}"/>
              </a:ext>
            </a:extLst>
          </p:cNvPr>
          <p:cNvSpPr txBox="1"/>
          <p:nvPr/>
        </p:nvSpPr>
        <p:spPr>
          <a:xfrm>
            <a:off x="7198915" y="3590749"/>
            <a:ext cx="439544"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2MB</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4" name="文字方塊 63">
            <a:extLst>
              <a:ext uri="{FF2B5EF4-FFF2-40B4-BE49-F238E27FC236}">
                <a16:creationId xmlns:a16="http://schemas.microsoft.com/office/drawing/2014/main" id="{40D1AF5D-A21F-0545-9A7B-93EE9C7E1814}"/>
              </a:ext>
            </a:extLst>
          </p:cNvPr>
          <p:cNvSpPr txBox="1"/>
          <p:nvPr/>
        </p:nvSpPr>
        <p:spPr>
          <a:xfrm>
            <a:off x="6817956" y="2168572"/>
            <a:ext cx="1151277" cy="261610"/>
          </a:xfrm>
          <a:prstGeom prst="rect">
            <a:avLst/>
          </a:prstGeom>
          <a:noFill/>
        </p:spPr>
        <p:txBody>
          <a:bodyPr wrap="none" rtlCol="0">
            <a:spAutoFit/>
          </a:bodyPr>
          <a:lstStyle/>
          <a:p>
            <a:r>
              <a:rPr kumimoji="1" lang="en-US" altLang="zh-TW" sz="1100" b="1">
                <a:solidFill>
                  <a:srgbClr val="FFED0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AMD RX-421BD</a:t>
            </a:r>
            <a:endParaRPr kumimoji="1" lang="zh-TW" altLang="en-US" sz="1100" b="1">
              <a:solidFill>
                <a:srgbClr val="FFED0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5" name="文字方塊 64">
            <a:extLst>
              <a:ext uri="{FF2B5EF4-FFF2-40B4-BE49-F238E27FC236}">
                <a16:creationId xmlns:a16="http://schemas.microsoft.com/office/drawing/2014/main" id="{4FD8012A-8DF5-084C-A70F-86FBE2A72958}"/>
              </a:ext>
            </a:extLst>
          </p:cNvPr>
          <p:cNvSpPr txBox="1"/>
          <p:nvPr/>
        </p:nvSpPr>
        <p:spPr>
          <a:xfrm>
            <a:off x="7308191" y="2459014"/>
            <a:ext cx="260008" cy="253916"/>
          </a:xfrm>
          <a:prstGeom prst="rect">
            <a:avLst/>
          </a:prstGeom>
          <a:noFill/>
        </p:spPr>
        <p:txBody>
          <a:bodyPr wrap="none" rtlCol="0">
            <a:spAutoFit/>
          </a:bodyPr>
          <a:lstStyle/>
          <a:p>
            <a:r>
              <a:rPr kumimoji="1" lang="en-US" altLang="zh-TW"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4</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6" name="文字方塊 65">
            <a:extLst>
              <a:ext uri="{FF2B5EF4-FFF2-40B4-BE49-F238E27FC236}">
                <a16:creationId xmlns:a16="http://schemas.microsoft.com/office/drawing/2014/main" id="{F6F17D4F-D4B2-9D4D-A8E4-357F9CF5DB17}"/>
              </a:ext>
            </a:extLst>
          </p:cNvPr>
          <p:cNvSpPr txBox="1"/>
          <p:nvPr/>
        </p:nvSpPr>
        <p:spPr>
          <a:xfrm>
            <a:off x="7164205" y="4722863"/>
            <a:ext cx="599844" cy="253916"/>
          </a:xfrm>
          <a:prstGeom prst="rect">
            <a:avLst/>
          </a:prstGeom>
          <a:noFill/>
        </p:spPr>
        <p:txBody>
          <a:bodyPr wrap="none" rtlCol="0">
            <a:spAutoFit/>
          </a:bodyPr>
          <a:lstStyle/>
          <a:p>
            <a:r>
              <a:rPr kumimoji="1" lang="en-US" altLang="zh-TW"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 years</a:t>
            </a:r>
            <a:endParaRPr kumimoji="1" lang="zh-TW" altLang="en-US"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91" name="直線接點 90">
            <a:extLst>
              <a:ext uri="{FF2B5EF4-FFF2-40B4-BE49-F238E27FC236}">
                <a16:creationId xmlns:a16="http://schemas.microsoft.com/office/drawing/2014/main" id="{8F2879D3-42FE-4D3B-B76F-68D8230CBE29}"/>
              </a:ext>
            </a:extLst>
          </p:cNvPr>
          <p:cNvCxnSpPr>
            <a:cxnSpLocks/>
          </p:cNvCxnSpPr>
          <p:nvPr/>
        </p:nvCxnSpPr>
        <p:spPr>
          <a:xfrm>
            <a:off x="398173" y="4408410"/>
            <a:ext cx="8347783" cy="0"/>
          </a:xfrm>
          <a:prstGeom prst="line">
            <a:avLst/>
          </a:prstGeom>
          <a:solidFill>
            <a:srgbClr val="C6E6FE"/>
          </a:solid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pic>
        <p:nvPicPr>
          <p:cNvPr id="96" name="图片 57">
            <a:extLst>
              <a:ext uri="{FF2B5EF4-FFF2-40B4-BE49-F238E27FC236}">
                <a16:creationId xmlns:a16="http://schemas.microsoft.com/office/drawing/2014/main" id="{50B8E4F8-5E97-41EC-8F5F-1E2DDC73E014}"/>
              </a:ext>
            </a:extLst>
          </p:cNvPr>
          <p:cNvPicPr>
            <a:picLocks noChangeAspect="1"/>
          </p:cNvPicPr>
          <p:nvPr/>
        </p:nvPicPr>
        <p:blipFill rotWithShape="1">
          <a:blip r:embed="rId3" cstate="print">
            <a:alphaModFix amt="3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349846" y="3439401"/>
            <a:ext cx="2942462" cy="271914"/>
          </a:xfrm>
          <a:prstGeom prst="rect">
            <a:avLst/>
          </a:prstGeom>
        </p:spPr>
      </p:pic>
      <p:pic>
        <p:nvPicPr>
          <p:cNvPr id="97" name="图片 57">
            <a:extLst>
              <a:ext uri="{FF2B5EF4-FFF2-40B4-BE49-F238E27FC236}">
                <a16:creationId xmlns:a16="http://schemas.microsoft.com/office/drawing/2014/main" id="{B018C2D7-7320-48C6-BEF2-F0AC6D3FD494}"/>
              </a:ext>
            </a:extLst>
          </p:cNvPr>
          <p:cNvPicPr>
            <a:picLocks noChangeAspect="1"/>
          </p:cNvPicPr>
          <p:nvPr/>
        </p:nvPicPr>
        <p:blipFill rotWithShape="1">
          <a:blip r:embed="rId3" cstate="print">
            <a:alphaModFix amt="3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2514204" y="3414045"/>
            <a:ext cx="2891747" cy="271914"/>
          </a:xfrm>
          <a:prstGeom prst="rect">
            <a:avLst/>
          </a:prstGeom>
        </p:spPr>
      </p:pic>
      <p:pic>
        <p:nvPicPr>
          <p:cNvPr id="98" name="图片 57">
            <a:extLst>
              <a:ext uri="{FF2B5EF4-FFF2-40B4-BE49-F238E27FC236}">
                <a16:creationId xmlns:a16="http://schemas.microsoft.com/office/drawing/2014/main" id="{9BD45B91-8BB8-45CE-8F88-F38BACDC30C3}"/>
              </a:ext>
            </a:extLst>
          </p:cNvPr>
          <p:cNvPicPr>
            <a:picLocks noChangeAspect="1"/>
          </p:cNvPicPr>
          <p:nvPr/>
        </p:nvPicPr>
        <p:blipFill rotWithShape="1">
          <a:blip r:embed="rId3" cstate="print">
            <a:alphaModFix amt="3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4813382" y="3409017"/>
            <a:ext cx="2881694" cy="271914"/>
          </a:xfrm>
          <a:prstGeom prst="rect">
            <a:avLst/>
          </a:prstGeom>
        </p:spPr>
      </p:pic>
      <p:sp>
        <p:nvSpPr>
          <p:cNvPr id="45" name="文字方塊 44">
            <a:extLst>
              <a:ext uri="{FF2B5EF4-FFF2-40B4-BE49-F238E27FC236}">
                <a16:creationId xmlns:a16="http://schemas.microsoft.com/office/drawing/2014/main" id="{2AC2DBD0-0EC9-C74E-AC86-A6C16FACDCD2}"/>
              </a:ext>
            </a:extLst>
          </p:cNvPr>
          <p:cNvSpPr txBox="1"/>
          <p:nvPr/>
        </p:nvSpPr>
        <p:spPr>
          <a:xfrm>
            <a:off x="2540347" y="1869416"/>
            <a:ext cx="1030998" cy="269304"/>
          </a:xfrm>
          <a:prstGeom prst="rect">
            <a:avLst/>
          </a:prstGeom>
          <a:noFill/>
        </p:spPr>
        <p:txBody>
          <a:bodyPr wrap="square" lIns="91440" tIns="45720" rIns="91440" bIns="45720" rtlCol="0" anchor="t">
            <a:spAutoFit/>
          </a:bodyPr>
          <a:lstStyle/>
          <a:p>
            <a:pPr algn="ctr"/>
            <a:r>
              <a:rPr kumimoji="1" lang="en-US" altLang="zh-TW" sz="1150" b="1">
                <a:solidFill>
                  <a:schemeClr val="tx1">
                    <a:lumMod val="75000"/>
                    <a:lumOff val="25000"/>
                  </a:schemeClr>
                </a:solidFill>
                <a:latin typeface="ＭＳ Ｐゴシック" panose="020B0600070205080204" pitchFamily="50" charset="-128"/>
                <a:ea typeface="ＭＳ Ｐゴシック" panose="020B0600070205080204" pitchFamily="50" charset="-128"/>
                <a:sym typeface="Arial" panose="020B0604020202020204" pitchFamily="34" charset="0"/>
              </a:rPr>
              <a:t>TVS-675</a:t>
            </a:r>
            <a:endParaRPr kumimoji="1" lang="zh-TW" altLang="en-US" sz="1150" b="1">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6" name="文字方塊 55">
            <a:extLst>
              <a:ext uri="{FF2B5EF4-FFF2-40B4-BE49-F238E27FC236}">
                <a16:creationId xmlns:a16="http://schemas.microsoft.com/office/drawing/2014/main" id="{FC1A723C-E4F4-4444-95A2-B5109E7D9CF0}"/>
              </a:ext>
            </a:extLst>
          </p:cNvPr>
          <p:cNvSpPr txBox="1"/>
          <p:nvPr/>
        </p:nvSpPr>
        <p:spPr>
          <a:xfrm>
            <a:off x="4754727" y="1855110"/>
            <a:ext cx="1066533" cy="269304"/>
          </a:xfrm>
          <a:prstGeom prst="rect">
            <a:avLst/>
          </a:prstGeom>
          <a:noFill/>
        </p:spPr>
        <p:txBody>
          <a:bodyPr wrap="square" lIns="91440" tIns="45720" rIns="91440" bIns="45720" rtlCol="0" anchor="t">
            <a:spAutoFit/>
          </a:bodyPr>
          <a:lstStyle/>
          <a:p>
            <a:pPr algn="ctr"/>
            <a:r>
              <a:rPr kumimoji="1" lang="en-US" altLang="zh-TW" sz="1150" b="1">
                <a:solidFill>
                  <a:schemeClr val="tx1">
                    <a:lumMod val="75000"/>
                    <a:lumOff val="25000"/>
                  </a:schemeClr>
                </a:solidFill>
                <a:latin typeface="ＭＳ Ｐゴシック" panose="020B0600070205080204" pitchFamily="50" charset="-128"/>
                <a:ea typeface="ＭＳ Ｐゴシック" panose="020B0600070205080204" pitchFamily="50" charset="-128"/>
                <a:sym typeface="Arial" panose="020B0604020202020204" pitchFamily="34" charset="0"/>
              </a:rPr>
              <a:t>TS-673A</a:t>
            </a:r>
            <a:endParaRPr kumimoji="1" lang="zh-TW" altLang="en-US" sz="1150" b="1">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7" name="文字方塊 66">
            <a:extLst>
              <a:ext uri="{FF2B5EF4-FFF2-40B4-BE49-F238E27FC236}">
                <a16:creationId xmlns:a16="http://schemas.microsoft.com/office/drawing/2014/main" id="{57D38691-7E89-034C-AD4E-CDC8E3555A6E}"/>
              </a:ext>
            </a:extLst>
          </p:cNvPr>
          <p:cNvSpPr txBox="1"/>
          <p:nvPr/>
        </p:nvSpPr>
        <p:spPr>
          <a:xfrm>
            <a:off x="6859474" y="1876139"/>
            <a:ext cx="1180243" cy="269304"/>
          </a:xfrm>
          <a:prstGeom prst="rect">
            <a:avLst/>
          </a:prstGeom>
          <a:noFill/>
        </p:spPr>
        <p:txBody>
          <a:bodyPr wrap="square" lIns="91440" tIns="45720" rIns="91440" bIns="45720" rtlCol="0" anchor="t">
            <a:spAutoFit/>
          </a:bodyPr>
          <a:lstStyle/>
          <a:p>
            <a:pPr algn="ctr"/>
            <a:r>
              <a:rPr kumimoji="1" lang="en-US" altLang="zh-TW" sz="1150" b="1">
                <a:solidFill>
                  <a:schemeClr val="tx1">
                    <a:lumMod val="75000"/>
                    <a:lumOff val="25000"/>
                  </a:schemeClr>
                </a:solidFill>
                <a:latin typeface="ＭＳ Ｐゴシック" panose="020B0600070205080204" pitchFamily="50" charset="-128"/>
                <a:ea typeface="ＭＳ Ｐゴシック" panose="020B0600070205080204" pitchFamily="50" charset="-128"/>
                <a:sym typeface="Arial" panose="020B0604020202020204" pitchFamily="34" charset="0"/>
              </a:rPr>
              <a:t>TVS-673e</a:t>
            </a:r>
            <a:endParaRPr kumimoji="1" lang="zh-TW" altLang="en-US" sz="1150" b="1">
              <a:solidFill>
                <a:schemeClr val="tx1">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pSp>
        <p:nvGrpSpPr>
          <p:cNvPr id="3" name="群組 2">
            <a:extLst>
              <a:ext uri="{FF2B5EF4-FFF2-40B4-BE49-F238E27FC236}">
                <a16:creationId xmlns:a16="http://schemas.microsoft.com/office/drawing/2014/main" id="{0CD09329-7B35-47E5-9D78-58A9C3653844}"/>
              </a:ext>
            </a:extLst>
          </p:cNvPr>
          <p:cNvGrpSpPr/>
          <p:nvPr/>
        </p:nvGrpSpPr>
        <p:grpSpPr>
          <a:xfrm>
            <a:off x="2470549" y="1147611"/>
            <a:ext cx="1161225" cy="725766"/>
            <a:chOff x="-2532344" y="-1034806"/>
            <a:chExt cx="4015062" cy="2509416"/>
          </a:xfrm>
        </p:grpSpPr>
        <p:pic>
          <p:nvPicPr>
            <p:cNvPr id="70" name="圖片 69">
              <a:extLst>
                <a:ext uri="{FF2B5EF4-FFF2-40B4-BE49-F238E27FC236}">
                  <a16:creationId xmlns:a16="http://schemas.microsoft.com/office/drawing/2014/main" id="{30D957B1-E8E1-4598-92C7-8A1ACDDA26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2084823" y="1247798"/>
              <a:ext cx="2933576" cy="226812"/>
            </a:xfrm>
            <a:prstGeom prst="rect">
              <a:avLst/>
            </a:prstGeom>
          </p:spPr>
        </p:pic>
        <p:pic>
          <p:nvPicPr>
            <p:cNvPr id="71" name="圖片 70">
              <a:extLst>
                <a:ext uri="{FF2B5EF4-FFF2-40B4-BE49-F238E27FC236}">
                  <a16:creationId xmlns:a16="http://schemas.microsoft.com/office/drawing/2014/main" id="{87495D8F-AD99-4BDF-9B14-93F3E02B70A4}"/>
                </a:ext>
              </a:extLst>
            </p:cNvPr>
            <p:cNvPicPr>
              <a:picLocks noChangeAspect="1"/>
            </p:cNvPicPr>
            <p:nvPr/>
          </p:nvPicPr>
          <p:blipFill>
            <a:blip r:embed="rId6"/>
            <a:srcRect/>
            <a:stretch/>
          </p:blipFill>
          <p:spPr>
            <a:xfrm>
              <a:off x="-2532344" y="-1034806"/>
              <a:ext cx="4015062" cy="2509416"/>
            </a:xfrm>
            <a:prstGeom prst="rect">
              <a:avLst/>
            </a:prstGeom>
          </p:spPr>
        </p:pic>
      </p:grpSp>
      <p:pic>
        <p:nvPicPr>
          <p:cNvPr id="77" name="圖片 76" descr="一張含有 文字, 室內 的圖片&#10;&#10;自動產生的描述">
            <a:extLst>
              <a:ext uri="{FF2B5EF4-FFF2-40B4-BE49-F238E27FC236}">
                <a16:creationId xmlns:a16="http://schemas.microsoft.com/office/drawing/2014/main" id="{A38CBA85-F99E-4E9A-B260-9B6771DE8B45}"/>
              </a:ext>
            </a:extLst>
          </p:cNvPr>
          <p:cNvPicPr>
            <a:picLocks noChangeAspect="1"/>
          </p:cNvPicPr>
          <p:nvPr/>
        </p:nvPicPr>
        <p:blipFill>
          <a:blip r:embed="rId7"/>
          <a:stretch>
            <a:fillRect/>
          </a:stretch>
        </p:blipFill>
        <p:spPr>
          <a:xfrm>
            <a:off x="6852656" y="1132988"/>
            <a:ext cx="1228851" cy="768032"/>
          </a:xfrm>
          <a:prstGeom prst="rect">
            <a:avLst/>
          </a:prstGeom>
        </p:spPr>
      </p:pic>
      <p:grpSp>
        <p:nvGrpSpPr>
          <p:cNvPr id="94" name="群組 93">
            <a:extLst>
              <a:ext uri="{FF2B5EF4-FFF2-40B4-BE49-F238E27FC236}">
                <a16:creationId xmlns:a16="http://schemas.microsoft.com/office/drawing/2014/main" id="{02D4E48F-D4AA-4299-81B1-1CB9A7759939}"/>
              </a:ext>
            </a:extLst>
          </p:cNvPr>
          <p:cNvGrpSpPr/>
          <p:nvPr/>
        </p:nvGrpSpPr>
        <p:grpSpPr>
          <a:xfrm>
            <a:off x="4722666" y="1131445"/>
            <a:ext cx="1180243" cy="737657"/>
            <a:chOff x="3473552" y="1145801"/>
            <a:chExt cx="1282554" cy="801602"/>
          </a:xfrm>
        </p:grpSpPr>
        <p:pic>
          <p:nvPicPr>
            <p:cNvPr id="79" name="圖片 78" descr="一張含有 文字, 室內, 電子用品, 電腦 的圖片&#10;&#10;自動產生的描述">
              <a:extLst>
                <a:ext uri="{FF2B5EF4-FFF2-40B4-BE49-F238E27FC236}">
                  <a16:creationId xmlns:a16="http://schemas.microsoft.com/office/drawing/2014/main" id="{0399C5A8-EF72-4CDE-80C9-85BA9B1DCE25}"/>
                </a:ext>
              </a:extLst>
            </p:cNvPr>
            <p:cNvPicPr>
              <a:picLocks noChangeAspect="1"/>
            </p:cNvPicPr>
            <p:nvPr/>
          </p:nvPicPr>
          <p:blipFill>
            <a:blip r:embed="rId8"/>
            <a:stretch>
              <a:fillRect/>
            </a:stretch>
          </p:blipFill>
          <p:spPr>
            <a:xfrm>
              <a:off x="3473552" y="1145801"/>
              <a:ext cx="1282554" cy="801596"/>
            </a:xfrm>
            <a:prstGeom prst="rect">
              <a:avLst/>
            </a:prstGeom>
          </p:spPr>
        </p:pic>
        <p:pic>
          <p:nvPicPr>
            <p:cNvPr id="81" name="圖片 80">
              <a:extLst>
                <a:ext uri="{FF2B5EF4-FFF2-40B4-BE49-F238E27FC236}">
                  <a16:creationId xmlns:a16="http://schemas.microsoft.com/office/drawing/2014/main" id="{0E30C685-EF9C-4EF4-8412-8DFB362671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689790" y="1876119"/>
              <a:ext cx="921989" cy="71284"/>
            </a:xfrm>
            <a:prstGeom prst="rect">
              <a:avLst/>
            </a:prstGeom>
          </p:spPr>
        </p:pic>
      </p:grpSp>
      <p:pic>
        <p:nvPicPr>
          <p:cNvPr id="83" name="圖片 82">
            <a:extLst>
              <a:ext uri="{FF2B5EF4-FFF2-40B4-BE49-F238E27FC236}">
                <a16:creationId xmlns:a16="http://schemas.microsoft.com/office/drawing/2014/main" id="{BB0F250D-0422-4467-B19C-FDC697B9AA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7038720" y="1815074"/>
            <a:ext cx="848440" cy="65598"/>
          </a:xfrm>
          <a:prstGeom prst="rect">
            <a:avLst/>
          </a:prstGeom>
        </p:spPr>
      </p:pic>
      <p:sp>
        <p:nvSpPr>
          <p:cNvPr id="99" name="圓角化對角線角落矩形 8">
            <a:extLst>
              <a:ext uri="{FF2B5EF4-FFF2-40B4-BE49-F238E27FC236}">
                <a16:creationId xmlns:a16="http://schemas.microsoft.com/office/drawing/2014/main" id="{57B9A64C-B942-4BFC-BAAC-E1DD48903783}"/>
              </a:ext>
            </a:extLst>
          </p:cNvPr>
          <p:cNvSpPr/>
          <p:nvPr/>
        </p:nvSpPr>
        <p:spPr>
          <a:xfrm flipH="1">
            <a:off x="8009205" y="1551553"/>
            <a:ext cx="631780" cy="290650"/>
          </a:xfrm>
          <a:prstGeom prst="snip2DiagRect">
            <a:avLst>
              <a:gd name="adj1" fmla="val 0"/>
              <a:gd name="adj2" fmla="val 20185"/>
            </a:avLst>
          </a:prstGeom>
          <a:gradFill>
            <a:gsLst>
              <a:gs pos="0">
                <a:srgbClr val="008EC0"/>
              </a:gs>
              <a:gs pos="100000">
                <a:srgbClr val="00489D"/>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lgn="ctr"/>
            <a:r>
              <a:rPr lang="en-US" altLang="zh-TW" sz="1200" b="1">
                <a:solidFill>
                  <a:schemeClr val="bg1"/>
                </a:solidFill>
                <a:latin typeface="ＭＳ Ｐゴシック" panose="020B0600070205080204" pitchFamily="50" charset="-128"/>
                <a:ea typeface="ＭＳ Ｐゴシック" panose="020B0600070205080204" pitchFamily="50" charset="-128"/>
                <a:cs typeface="+mn-ea"/>
                <a:sym typeface="+mn-lt"/>
              </a:rPr>
              <a:t>EOL</a:t>
            </a:r>
            <a:endParaRPr lang="zh-TW" altLang="en-US" sz="1200" b="1">
              <a:solidFill>
                <a:schemeClr val="bg1"/>
              </a:solidFill>
              <a:latin typeface="ＭＳ Ｐゴシック" panose="020B0600070205080204" pitchFamily="50" charset="-128"/>
              <a:ea typeface="ＭＳ Ｐゴシック" panose="020B0600070205080204" pitchFamily="50" charset="-128"/>
              <a:cs typeface="+mn-ea"/>
              <a:sym typeface="+mn-lt"/>
            </a:endParaRPr>
          </a:p>
        </p:txBody>
      </p:sp>
      <p:sp>
        <p:nvSpPr>
          <p:cNvPr id="80" name="矩形 79">
            <a:extLst>
              <a:ext uri="{FF2B5EF4-FFF2-40B4-BE49-F238E27FC236}">
                <a16:creationId xmlns:a16="http://schemas.microsoft.com/office/drawing/2014/main" id="{369CB8C3-75D0-7041-B7AA-E1DC155D804D}"/>
              </a:ext>
            </a:extLst>
          </p:cNvPr>
          <p:cNvSpPr/>
          <p:nvPr/>
        </p:nvSpPr>
        <p:spPr>
          <a:xfrm>
            <a:off x="494904" y="3882995"/>
            <a:ext cx="1023037" cy="253916"/>
          </a:xfrm>
          <a:prstGeom prst="rect">
            <a:avLst/>
          </a:prstGeom>
        </p:spPr>
        <p:txBody>
          <a:bodyPr wrap="none">
            <a:spAutoFit/>
          </a:bodyPr>
          <a:lstStyle/>
          <a:p>
            <a:r>
              <a:rPr lang="en-US" altLang="zh-CN"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RAM</a:t>
            </a:r>
            <a:r>
              <a:rPr lang="ja-JP" altLang="en-US" sz="105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最大容量</a:t>
            </a:r>
            <a:endParaRPr lang="zh-TW" altLang="en-US" sz="105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82" name="文字方塊 81">
            <a:extLst>
              <a:ext uri="{FF2B5EF4-FFF2-40B4-BE49-F238E27FC236}">
                <a16:creationId xmlns:a16="http://schemas.microsoft.com/office/drawing/2014/main" id="{D3E2959F-66CA-7145-8448-9B990C771C16}"/>
              </a:ext>
            </a:extLst>
          </p:cNvPr>
          <p:cNvSpPr txBox="1"/>
          <p:nvPr/>
        </p:nvSpPr>
        <p:spPr>
          <a:xfrm>
            <a:off x="2719710" y="3881636"/>
            <a:ext cx="497252" cy="253916"/>
          </a:xfrm>
          <a:prstGeom prst="rect">
            <a:avLst/>
          </a:prstGeom>
          <a:noFill/>
        </p:spPr>
        <p:txBody>
          <a:bodyPr wrap="none" rtlCol="0">
            <a:spAutoFit/>
          </a:bodyPr>
          <a:lstStyle/>
          <a:p>
            <a:r>
              <a:rPr kumimoji="1" lang="en-US" altLang="zh-TW"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64GB</a:t>
            </a:r>
            <a:endParaRPr kumimoji="1" lang="zh-TW" altLang="en-US"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84" name="文字方塊 83">
            <a:extLst>
              <a:ext uri="{FF2B5EF4-FFF2-40B4-BE49-F238E27FC236}">
                <a16:creationId xmlns:a16="http://schemas.microsoft.com/office/drawing/2014/main" id="{8379498F-E038-DC48-A8CA-DE65E9DC0358}"/>
              </a:ext>
            </a:extLst>
          </p:cNvPr>
          <p:cNvSpPr txBox="1"/>
          <p:nvPr/>
        </p:nvSpPr>
        <p:spPr>
          <a:xfrm>
            <a:off x="5018093" y="3867181"/>
            <a:ext cx="497252" cy="253916"/>
          </a:xfrm>
          <a:prstGeom prst="rect">
            <a:avLst/>
          </a:prstGeom>
          <a:noFill/>
        </p:spPr>
        <p:txBody>
          <a:bodyPr wrap="none" rtlCol="0">
            <a:spAutoFit/>
          </a:bodyPr>
          <a:lstStyle/>
          <a:p>
            <a:r>
              <a:rPr kumimoji="1" lang="en-US" altLang="zh-TW"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64GB</a:t>
            </a:r>
            <a:endParaRPr kumimoji="1" lang="zh-TW" altLang="en-US"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85" name="文字方塊 84">
            <a:extLst>
              <a:ext uri="{FF2B5EF4-FFF2-40B4-BE49-F238E27FC236}">
                <a16:creationId xmlns:a16="http://schemas.microsoft.com/office/drawing/2014/main" id="{EC7A0EAB-C158-1D4B-9479-E031426E76B3}"/>
              </a:ext>
            </a:extLst>
          </p:cNvPr>
          <p:cNvSpPr txBox="1"/>
          <p:nvPr/>
        </p:nvSpPr>
        <p:spPr>
          <a:xfrm>
            <a:off x="7155282" y="3878472"/>
            <a:ext cx="497252" cy="253916"/>
          </a:xfrm>
          <a:prstGeom prst="rect">
            <a:avLst/>
          </a:prstGeom>
          <a:noFill/>
        </p:spPr>
        <p:txBody>
          <a:bodyPr wrap="none" rtlCol="0">
            <a:spAutoFit/>
          </a:bodyPr>
          <a:lstStyle/>
          <a:p>
            <a:r>
              <a:rPr kumimoji="1" lang="en-US" altLang="zh-TW"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64GB</a:t>
            </a:r>
            <a:endParaRPr kumimoji="1" lang="zh-TW" altLang="en-US" sz="105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86" name="文字方塊 85">
            <a:extLst>
              <a:ext uri="{FF2B5EF4-FFF2-40B4-BE49-F238E27FC236}">
                <a16:creationId xmlns:a16="http://schemas.microsoft.com/office/drawing/2014/main" id="{753EAFC5-62F6-4C4E-A2A7-8768AD2BFAB1}"/>
              </a:ext>
            </a:extLst>
          </p:cNvPr>
          <p:cNvSpPr txBox="1"/>
          <p:nvPr/>
        </p:nvSpPr>
        <p:spPr>
          <a:xfrm>
            <a:off x="4769868" y="4153191"/>
            <a:ext cx="974947" cy="253916"/>
          </a:xfrm>
          <a:prstGeom prst="rect">
            <a:avLst/>
          </a:prstGeom>
          <a:noFill/>
        </p:spPr>
        <p:txBody>
          <a:bodyPr wrap="none" rtlCol="0">
            <a:spAutoFit/>
          </a:bodyPr>
          <a:lstStyle/>
          <a:p>
            <a:r>
              <a:rPr kumimoji="1" lang="en-US" altLang="zh-CN"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 x M.2 </a:t>
            </a:r>
            <a:r>
              <a:rPr kumimoji="1" lang="en-US" altLang="zh-CN" sz="1050" b="1" err="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NVMe</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87" name="文字方塊 86">
            <a:extLst>
              <a:ext uri="{FF2B5EF4-FFF2-40B4-BE49-F238E27FC236}">
                <a16:creationId xmlns:a16="http://schemas.microsoft.com/office/drawing/2014/main" id="{553074DF-6317-0F48-BA82-405C0DDBC824}"/>
              </a:ext>
            </a:extLst>
          </p:cNvPr>
          <p:cNvSpPr txBox="1"/>
          <p:nvPr/>
        </p:nvSpPr>
        <p:spPr>
          <a:xfrm>
            <a:off x="6945853" y="4137623"/>
            <a:ext cx="966931" cy="253916"/>
          </a:xfrm>
          <a:prstGeom prst="rect">
            <a:avLst/>
          </a:prstGeom>
          <a:noFill/>
        </p:spPr>
        <p:txBody>
          <a:bodyPr wrap="none" rtlCol="0">
            <a:spAutoFit/>
          </a:bodyPr>
          <a:lstStyle/>
          <a:p>
            <a:r>
              <a:rPr kumimoji="1" lang="en-US" altLang="zh-CN"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2 x M.2 SATA</a:t>
            </a:r>
            <a:endParaRPr kumimoji="1" lang="zh-TW" altLang="en-US" sz="1050" b="1">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1553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72F13B41-B196-4CF9-B1D8-FD3D30C97602}"/>
              </a:ext>
            </a:extLst>
          </p:cNvPr>
          <p:cNvPicPr>
            <a:picLocks noChangeAspect="1"/>
          </p:cNvPicPr>
          <p:nvPr/>
        </p:nvPicPr>
        <p:blipFill rotWithShape="1">
          <a:blip r:embed="rId3"/>
          <a:srcRect b="57908"/>
          <a:stretch/>
        </p:blipFill>
        <p:spPr>
          <a:xfrm>
            <a:off x="4872148" y="1165137"/>
            <a:ext cx="3626588" cy="1047751"/>
          </a:xfrm>
          <a:prstGeom prst="rect">
            <a:avLst/>
          </a:prstGeom>
        </p:spPr>
      </p:pic>
      <p:pic>
        <p:nvPicPr>
          <p:cNvPr id="6" name="圖片 5" descr="一張含有 文字 的圖片&#10;&#10;自動產生的描述">
            <a:extLst>
              <a:ext uri="{FF2B5EF4-FFF2-40B4-BE49-F238E27FC236}">
                <a16:creationId xmlns:a16="http://schemas.microsoft.com/office/drawing/2014/main" id="{48981035-8C0B-4CCC-8342-C5F65B7908CC}"/>
              </a:ext>
            </a:extLst>
          </p:cNvPr>
          <p:cNvPicPr>
            <a:picLocks noChangeAspect="1"/>
          </p:cNvPicPr>
          <p:nvPr/>
        </p:nvPicPr>
        <p:blipFill rotWithShape="1">
          <a:blip r:embed="rId3"/>
          <a:srcRect t="36872" b="50000"/>
          <a:stretch/>
        </p:blipFill>
        <p:spPr>
          <a:xfrm>
            <a:off x="4928656" y="2062273"/>
            <a:ext cx="3626588" cy="326785"/>
          </a:xfrm>
          <a:prstGeom prst="rect">
            <a:avLst/>
          </a:prstGeom>
        </p:spPr>
      </p:pic>
      <p:sp>
        <p:nvSpPr>
          <p:cNvPr id="7" name="文字方塊 6">
            <a:extLst>
              <a:ext uri="{FF2B5EF4-FFF2-40B4-BE49-F238E27FC236}">
                <a16:creationId xmlns:a16="http://schemas.microsoft.com/office/drawing/2014/main" id="{FC9BD64F-8787-442F-8F3A-1056EBEFE35B}"/>
              </a:ext>
            </a:extLst>
          </p:cNvPr>
          <p:cNvSpPr txBox="1"/>
          <p:nvPr/>
        </p:nvSpPr>
        <p:spPr>
          <a:xfrm>
            <a:off x="4375275" y="2776263"/>
            <a:ext cx="4727785" cy="624210"/>
          </a:xfrm>
          <a:prstGeom prst="rect">
            <a:avLst/>
          </a:prstGeom>
          <a:noFill/>
        </p:spPr>
        <p:txBody>
          <a:bodyPr wrap="square" rtlCol="0">
            <a:spAutoFit/>
          </a:bodyPr>
          <a:lstStyle/>
          <a:p>
            <a:pPr algn="ctr">
              <a:lnSpc>
                <a:spcPts val="2200"/>
              </a:lnSpc>
            </a:pPr>
            <a:r>
              <a:rPr lang="en-US" altLang="zh-TW" sz="1300" err="1">
                <a:solidFill>
                  <a:schemeClr val="bg1"/>
                </a:solidFill>
                <a:latin typeface="+mn-lt"/>
                <a:ea typeface="+mn-ea"/>
                <a:cs typeface="+mn-ea"/>
                <a:sym typeface="+mn-lt"/>
              </a:rPr>
              <a:t>ZhaoXin</a:t>
            </a:r>
            <a:r>
              <a:rPr lang="en-US" altLang="zh-TW" sz="1300">
                <a:solidFill>
                  <a:schemeClr val="bg1"/>
                </a:solidFill>
                <a:latin typeface="+mn-lt"/>
                <a:ea typeface="+mn-ea"/>
                <a:cs typeface="+mn-ea"/>
                <a:sym typeface="+mn-lt"/>
              </a:rPr>
              <a:t> </a:t>
            </a:r>
            <a:r>
              <a:rPr lang="en-US" altLang="zh-TW" sz="1300" err="1">
                <a:solidFill>
                  <a:schemeClr val="bg1"/>
                </a:solidFill>
                <a:latin typeface="+mn-lt"/>
                <a:ea typeface="+mn-ea"/>
                <a:cs typeface="+mn-ea"/>
                <a:sym typeface="+mn-lt"/>
              </a:rPr>
              <a:t>KaiXian</a:t>
            </a:r>
            <a:r>
              <a:rPr lang="en-US" altLang="zh-TW" sz="1300">
                <a:solidFill>
                  <a:schemeClr val="bg1"/>
                </a:solidFill>
                <a:latin typeface="+mn-lt"/>
                <a:ea typeface="+mn-ea"/>
                <a:cs typeface="+mn-ea"/>
                <a:sym typeface="+mn-lt"/>
              </a:rPr>
              <a:t> KX-U6580 8C / 8T 2.5GHz</a:t>
            </a:r>
          </a:p>
          <a:p>
            <a:pPr algn="ctr">
              <a:lnSpc>
                <a:spcPts val="2200"/>
              </a:lnSpc>
            </a:pPr>
            <a:r>
              <a:rPr lang="en-US" altLang="zh-TW" sz="1300">
                <a:solidFill>
                  <a:schemeClr val="bg1"/>
                </a:solidFill>
                <a:latin typeface="+mn-lt"/>
                <a:ea typeface="+mn-ea"/>
                <a:cs typeface="+mn-ea"/>
                <a:sym typeface="+mn-lt"/>
              </a:rPr>
              <a:t>Dual 2.5GbE</a:t>
            </a:r>
            <a:r>
              <a:rPr lang="zh-TW" altLang="en-US" sz="1300">
                <a:solidFill>
                  <a:schemeClr val="bg1"/>
                </a:solidFill>
                <a:latin typeface="+mn-lt"/>
                <a:ea typeface="+mn-ea"/>
                <a:cs typeface="+mn-ea"/>
                <a:sym typeface="+mn-lt"/>
              </a:rPr>
              <a:t>、</a:t>
            </a:r>
            <a:r>
              <a:rPr lang="en-US" altLang="zh-TW" sz="1300">
                <a:solidFill>
                  <a:schemeClr val="bg1"/>
                </a:solidFill>
                <a:latin typeface="+mn-lt"/>
                <a:ea typeface="+mn-ea"/>
                <a:cs typeface="+mn-ea"/>
                <a:sym typeface="+mn-lt"/>
              </a:rPr>
              <a:t>M.2 </a:t>
            </a:r>
            <a:r>
              <a:rPr lang="en-US" altLang="zh-TW" sz="1300" err="1">
                <a:solidFill>
                  <a:schemeClr val="bg1"/>
                </a:solidFill>
                <a:latin typeface="+mn-lt"/>
                <a:ea typeface="+mn-ea"/>
                <a:cs typeface="+mn-ea"/>
                <a:sym typeface="+mn-lt"/>
              </a:rPr>
              <a:t>NVMe</a:t>
            </a:r>
            <a:r>
              <a:rPr lang="en-US" altLang="zh-TW" sz="1300">
                <a:solidFill>
                  <a:schemeClr val="bg1"/>
                </a:solidFill>
                <a:latin typeface="+mn-lt"/>
                <a:ea typeface="+mn-ea"/>
                <a:cs typeface="+mn-ea"/>
                <a:sym typeface="+mn-lt"/>
              </a:rPr>
              <a:t>/SATA SSD slots, PCIe 3.0 x4 slots</a:t>
            </a:r>
            <a:endParaRPr lang="zh-TW" altLang="en-US" sz="1300">
              <a:solidFill>
                <a:schemeClr val="bg1"/>
              </a:solidFill>
              <a:latin typeface="+mn-lt"/>
              <a:ea typeface="+mn-ea"/>
              <a:cs typeface="+mn-ea"/>
              <a:sym typeface="+mn-lt"/>
            </a:endParaRPr>
          </a:p>
        </p:txBody>
      </p:sp>
      <p:sp>
        <p:nvSpPr>
          <p:cNvPr id="8" name="文字方塊 7">
            <a:extLst>
              <a:ext uri="{FF2B5EF4-FFF2-40B4-BE49-F238E27FC236}">
                <a16:creationId xmlns:a16="http://schemas.microsoft.com/office/drawing/2014/main" id="{EC3ACEB4-7061-4813-A36A-E4FCFC18B892}"/>
              </a:ext>
            </a:extLst>
          </p:cNvPr>
          <p:cNvSpPr txBox="1"/>
          <p:nvPr/>
        </p:nvSpPr>
        <p:spPr>
          <a:xfrm>
            <a:off x="4928656" y="4748082"/>
            <a:ext cx="4098672" cy="308931"/>
          </a:xfrm>
          <a:prstGeom prst="rect">
            <a:avLst/>
          </a:prstGeom>
          <a:noFill/>
        </p:spPr>
        <p:txBody>
          <a:bodyPr wrap="square" rtlCol="0">
            <a:spAutoFit/>
          </a:bodyPr>
          <a:lstStyle/>
          <a:p>
            <a:pPr>
              <a:lnSpc>
                <a:spcPts val="900"/>
              </a:lnSpc>
            </a:pPr>
            <a:r>
              <a:rPr lang="en-US" altLang="zh-TW" sz="500">
                <a:solidFill>
                  <a:schemeClr val="bg1">
                    <a:alpha val="42000"/>
                  </a:schemeClr>
                </a:solidFill>
                <a:latin typeface="+mn-lt"/>
                <a:ea typeface="+mn-ea"/>
                <a:cs typeface="+mn-ea"/>
                <a:sym typeface="+mn-lt"/>
              </a:rPr>
              <a:t>Copyright© 2021 QNAP Systems, Inc. All rights reserved. QNAP® and other names of QNAP Products are proprietary marks or registered </a:t>
            </a:r>
          </a:p>
          <a:p>
            <a:pPr>
              <a:lnSpc>
                <a:spcPts val="900"/>
              </a:lnSpc>
            </a:pPr>
            <a:r>
              <a:rPr lang="en-US" altLang="zh-TW" sz="500">
                <a:solidFill>
                  <a:schemeClr val="bg1">
                    <a:alpha val="42000"/>
                  </a:schemeClr>
                </a:solidFill>
                <a:latin typeface="+mn-lt"/>
                <a:ea typeface="+mn-ea"/>
                <a:cs typeface="+mn-ea"/>
                <a:sym typeface="+mn-lt"/>
              </a:rPr>
              <a:t>trademarks of QNAP Systems, Inc. Other products and company names mentioned herein are trademarks of their respective holders.​​​</a:t>
            </a:r>
          </a:p>
        </p:txBody>
      </p:sp>
      <p:grpSp>
        <p:nvGrpSpPr>
          <p:cNvPr id="169" name="群組 168">
            <a:extLst>
              <a:ext uri="{FF2B5EF4-FFF2-40B4-BE49-F238E27FC236}">
                <a16:creationId xmlns:a16="http://schemas.microsoft.com/office/drawing/2014/main" id="{C5AB5327-1624-465F-8F5E-B26B5D340333}"/>
              </a:ext>
            </a:extLst>
          </p:cNvPr>
          <p:cNvGrpSpPr/>
          <p:nvPr/>
        </p:nvGrpSpPr>
        <p:grpSpPr>
          <a:xfrm>
            <a:off x="4921806" y="3541558"/>
            <a:ext cx="3728479" cy="687386"/>
            <a:chOff x="444264" y="3623052"/>
            <a:chExt cx="3728479" cy="687386"/>
          </a:xfrm>
        </p:grpSpPr>
        <p:grpSp>
          <p:nvGrpSpPr>
            <p:cNvPr id="170" name="圖形 24">
              <a:extLst>
                <a:ext uri="{FF2B5EF4-FFF2-40B4-BE49-F238E27FC236}">
                  <a16:creationId xmlns:a16="http://schemas.microsoft.com/office/drawing/2014/main" id="{2AC313D9-6AD8-4975-ACFD-3FBDFA667BFE}"/>
                </a:ext>
              </a:extLst>
            </p:cNvPr>
            <p:cNvGrpSpPr/>
            <p:nvPr/>
          </p:nvGrpSpPr>
          <p:grpSpPr>
            <a:xfrm>
              <a:off x="3744891" y="3720273"/>
              <a:ext cx="427852" cy="177969"/>
              <a:chOff x="2889099" y="4264436"/>
              <a:chExt cx="493182" cy="205144"/>
            </a:xfrm>
            <a:effectLst>
              <a:outerShdw blurRad="279400" dist="177800" dir="7980000" algn="t" rotWithShape="0">
                <a:prstClr val="black">
                  <a:alpha val="19000"/>
                </a:prstClr>
              </a:outerShdw>
            </a:effectLst>
          </p:grpSpPr>
          <p:sp>
            <p:nvSpPr>
              <p:cNvPr id="243" name="手繪多邊形: 圖案 242">
                <a:extLst>
                  <a:ext uri="{FF2B5EF4-FFF2-40B4-BE49-F238E27FC236}">
                    <a16:creationId xmlns:a16="http://schemas.microsoft.com/office/drawing/2014/main" id="{876BA1ED-40B1-401E-B91B-E45F014C39A1}"/>
                  </a:ext>
                </a:extLst>
              </p:cNvPr>
              <p:cNvSpPr/>
              <p:nvPr/>
            </p:nvSpPr>
            <p:spPr>
              <a:xfrm>
                <a:off x="2889099" y="4264436"/>
                <a:ext cx="493182" cy="205144"/>
              </a:xfrm>
              <a:custGeom>
                <a:avLst/>
                <a:gdLst>
                  <a:gd name="connsiteX0" fmla="*/ 493182 w 493182"/>
                  <a:gd name="connsiteY0" fmla="*/ 184211 h 205144"/>
                  <a:gd name="connsiteX1" fmla="*/ 472249 w 493182"/>
                  <a:gd name="connsiteY1" fmla="*/ 205144 h 205144"/>
                  <a:gd name="connsiteX2" fmla="*/ 20933 w 493182"/>
                  <a:gd name="connsiteY2" fmla="*/ 205144 h 205144"/>
                  <a:gd name="connsiteX3" fmla="*/ 0 w 493182"/>
                  <a:gd name="connsiteY3" fmla="*/ 184211 h 205144"/>
                  <a:gd name="connsiteX4" fmla="*/ 0 w 493182"/>
                  <a:gd name="connsiteY4" fmla="*/ 82058 h 205144"/>
                  <a:gd name="connsiteX5" fmla="*/ 5861 w 493182"/>
                  <a:gd name="connsiteY5" fmla="*/ 67823 h 205144"/>
                  <a:gd name="connsiteX6" fmla="*/ 67823 w 493182"/>
                  <a:gd name="connsiteY6" fmla="*/ 5861 h 205144"/>
                  <a:gd name="connsiteX7" fmla="*/ 82058 w 493182"/>
                  <a:gd name="connsiteY7" fmla="*/ 0 h 205144"/>
                  <a:gd name="connsiteX8" fmla="*/ 410288 w 493182"/>
                  <a:gd name="connsiteY8" fmla="*/ 0 h 205144"/>
                  <a:gd name="connsiteX9" fmla="*/ 424522 w 493182"/>
                  <a:gd name="connsiteY9" fmla="*/ 5861 h 205144"/>
                  <a:gd name="connsiteX10" fmla="*/ 486484 w 493182"/>
                  <a:gd name="connsiteY10" fmla="*/ 67823 h 205144"/>
                  <a:gd name="connsiteX11" fmla="*/ 492345 w 493182"/>
                  <a:gd name="connsiteY11" fmla="*/ 82058 h 205144"/>
                  <a:gd name="connsiteX12" fmla="*/ 492345 w 493182"/>
                  <a:gd name="connsiteY12" fmla="*/ 184211 h 20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182" h="205144">
                    <a:moveTo>
                      <a:pt x="493182" y="184211"/>
                    </a:moveTo>
                    <a:cubicBezTo>
                      <a:pt x="493182" y="195934"/>
                      <a:pt x="483972" y="205144"/>
                      <a:pt x="472249" y="205144"/>
                    </a:cubicBezTo>
                    <a:lnTo>
                      <a:pt x="20933" y="205144"/>
                    </a:lnTo>
                    <a:cubicBezTo>
                      <a:pt x="9211" y="205144"/>
                      <a:pt x="0" y="195934"/>
                      <a:pt x="0" y="184211"/>
                    </a:cubicBezTo>
                    <a:lnTo>
                      <a:pt x="0" y="82058"/>
                    </a:lnTo>
                    <a:cubicBezTo>
                      <a:pt x="0" y="77034"/>
                      <a:pt x="2512" y="71172"/>
                      <a:pt x="5861" y="67823"/>
                    </a:cubicBezTo>
                    <a:lnTo>
                      <a:pt x="67823" y="5861"/>
                    </a:lnTo>
                    <a:cubicBezTo>
                      <a:pt x="72010" y="1675"/>
                      <a:pt x="77034" y="0"/>
                      <a:pt x="82058" y="0"/>
                    </a:cubicBezTo>
                    <a:lnTo>
                      <a:pt x="410288" y="0"/>
                    </a:lnTo>
                    <a:cubicBezTo>
                      <a:pt x="415312" y="0"/>
                      <a:pt x="421173" y="2512"/>
                      <a:pt x="424522" y="5861"/>
                    </a:cubicBezTo>
                    <a:lnTo>
                      <a:pt x="486484" y="67823"/>
                    </a:lnTo>
                    <a:cubicBezTo>
                      <a:pt x="490670" y="72010"/>
                      <a:pt x="492345" y="77034"/>
                      <a:pt x="492345" y="82058"/>
                    </a:cubicBezTo>
                    <a:lnTo>
                      <a:pt x="492345" y="184211"/>
                    </a:lnTo>
                    <a:close/>
                  </a:path>
                </a:pathLst>
              </a:custGeom>
              <a:noFill/>
              <a:ln w="10160" cap="rnd">
                <a:solidFill>
                  <a:schemeClr val="bg1"/>
                </a:solidFill>
                <a:prstDash val="solid"/>
                <a:round/>
              </a:ln>
            </p:spPr>
            <p:txBody>
              <a:bodyPr rtlCol="0" anchor="ctr"/>
              <a:lstStyle/>
              <a:p>
                <a:endParaRPr lang="zh-TW" altLang="en-US">
                  <a:solidFill>
                    <a:schemeClr val="bg1"/>
                  </a:solidFill>
                  <a:latin typeface="+mn-lt"/>
                  <a:ea typeface="+mn-ea"/>
                  <a:cs typeface="+mn-ea"/>
                  <a:sym typeface="+mn-lt"/>
                </a:endParaRPr>
              </a:p>
            </p:txBody>
          </p:sp>
          <p:grpSp>
            <p:nvGrpSpPr>
              <p:cNvPr id="244" name="圖形 24">
                <a:extLst>
                  <a:ext uri="{FF2B5EF4-FFF2-40B4-BE49-F238E27FC236}">
                    <a16:creationId xmlns:a16="http://schemas.microsoft.com/office/drawing/2014/main" id="{9A5A7037-E481-4230-BC0F-CEBCA585B802}"/>
                  </a:ext>
                </a:extLst>
              </p:cNvPr>
              <p:cNvGrpSpPr/>
              <p:nvPr/>
            </p:nvGrpSpPr>
            <p:grpSpPr>
              <a:xfrm>
                <a:off x="2941013" y="4328073"/>
                <a:ext cx="386005" cy="106340"/>
                <a:chOff x="2941013" y="4328073"/>
                <a:chExt cx="386005" cy="106340"/>
              </a:xfrm>
              <a:solidFill>
                <a:srgbClr val="B1262B"/>
              </a:solidFill>
            </p:grpSpPr>
            <p:sp>
              <p:nvSpPr>
                <p:cNvPr id="245" name="手繪多邊形: 圖案 244">
                  <a:extLst>
                    <a:ext uri="{FF2B5EF4-FFF2-40B4-BE49-F238E27FC236}">
                      <a16:creationId xmlns:a16="http://schemas.microsoft.com/office/drawing/2014/main" id="{F871AC31-3DB5-4C66-8F81-64F3CACCD8A2}"/>
                    </a:ext>
                  </a:extLst>
                </p:cNvPr>
                <p:cNvSpPr/>
                <p:nvPr/>
              </p:nvSpPr>
              <p:spPr>
                <a:xfrm>
                  <a:off x="2941013" y="4328073"/>
                  <a:ext cx="86244" cy="105502"/>
                </a:xfrm>
                <a:custGeom>
                  <a:avLst/>
                  <a:gdLst>
                    <a:gd name="connsiteX0" fmla="*/ 86244 w 86244"/>
                    <a:gd name="connsiteY0" fmla="*/ 105503 h 105502"/>
                    <a:gd name="connsiteX1" fmla="*/ 63636 w 86244"/>
                    <a:gd name="connsiteY1" fmla="*/ 105503 h 105502"/>
                    <a:gd name="connsiteX2" fmla="*/ 63636 w 86244"/>
                    <a:gd name="connsiteY2" fmla="*/ 61962 h 105502"/>
                    <a:gd name="connsiteX3" fmla="*/ 22608 w 86244"/>
                    <a:gd name="connsiteY3" fmla="*/ 61962 h 105502"/>
                    <a:gd name="connsiteX4" fmla="*/ 22608 w 86244"/>
                    <a:gd name="connsiteY4" fmla="*/ 105503 h 105502"/>
                    <a:gd name="connsiteX5" fmla="*/ 0 w 86244"/>
                    <a:gd name="connsiteY5" fmla="*/ 105503 h 105502"/>
                    <a:gd name="connsiteX6" fmla="*/ 0 w 86244"/>
                    <a:gd name="connsiteY6" fmla="*/ 0 h 105502"/>
                    <a:gd name="connsiteX7" fmla="*/ 22608 w 86244"/>
                    <a:gd name="connsiteY7" fmla="*/ 0 h 105502"/>
                    <a:gd name="connsiteX8" fmla="*/ 22608 w 86244"/>
                    <a:gd name="connsiteY8" fmla="*/ 43541 h 105502"/>
                    <a:gd name="connsiteX9" fmla="*/ 63636 w 86244"/>
                    <a:gd name="connsiteY9" fmla="*/ 43541 h 105502"/>
                    <a:gd name="connsiteX10" fmla="*/ 63636 w 86244"/>
                    <a:gd name="connsiteY10" fmla="*/ 0 h 105502"/>
                    <a:gd name="connsiteX11" fmla="*/ 86244 w 86244"/>
                    <a:gd name="connsiteY11" fmla="*/ 0 h 105502"/>
                    <a:gd name="connsiteX12" fmla="*/ 86244 w 86244"/>
                    <a:gd name="connsiteY12" fmla="*/ 105503 h 10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44" h="105502">
                      <a:moveTo>
                        <a:pt x="86244" y="105503"/>
                      </a:moveTo>
                      <a:lnTo>
                        <a:pt x="63636" y="105503"/>
                      </a:lnTo>
                      <a:lnTo>
                        <a:pt x="63636" y="61962"/>
                      </a:lnTo>
                      <a:lnTo>
                        <a:pt x="22608" y="61962"/>
                      </a:lnTo>
                      <a:lnTo>
                        <a:pt x="22608" y="105503"/>
                      </a:lnTo>
                      <a:lnTo>
                        <a:pt x="0" y="105503"/>
                      </a:lnTo>
                      <a:lnTo>
                        <a:pt x="0" y="0"/>
                      </a:lnTo>
                      <a:lnTo>
                        <a:pt x="22608" y="0"/>
                      </a:lnTo>
                      <a:lnTo>
                        <a:pt x="22608" y="43541"/>
                      </a:lnTo>
                      <a:lnTo>
                        <a:pt x="63636" y="43541"/>
                      </a:lnTo>
                      <a:lnTo>
                        <a:pt x="63636" y="0"/>
                      </a:lnTo>
                      <a:lnTo>
                        <a:pt x="86244" y="0"/>
                      </a:lnTo>
                      <a:lnTo>
                        <a:pt x="86244" y="105503"/>
                      </a:lnTo>
                      <a:close/>
                    </a:path>
                  </a:pathLst>
                </a:custGeom>
                <a:solidFill>
                  <a:schemeClr val="bg1"/>
                </a:solidFill>
                <a:ln w="8255" cap="flat">
                  <a:noFill/>
                  <a:prstDash val="solid"/>
                  <a:miter/>
                </a:ln>
              </p:spPr>
              <p:txBody>
                <a:bodyPr rtlCol="0" anchor="ctr"/>
                <a:lstStyle/>
                <a:p>
                  <a:endParaRPr lang="zh-TW" altLang="en-US">
                    <a:solidFill>
                      <a:schemeClr val="bg1"/>
                    </a:solidFill>
                    <a:latin typeface="+mn-lt"/>
                    <a:ea typeface="+mn-ea"/>
                    <a:cs typeface="+mn-ea"/>
                    <a:sym typeface="+mn-lt"/>
                  </a:endParaRPr>
                </a:p>
              </p:txBody>
            </p:sp>
            <p:sp>
              <p:nvSpPr>
                <p:cNvPr id="246" name="手繪多邊形: 圖案 245">
                  <a:extLst>
                    <a:ext uri="{FF2B5EF4-FFF2-40B4-BE49-F238E27FC236}">
                      <a16:creationId xmlns:a16="http://schemas.microsoft.com/office/drawing/2014/main" id="{6CDDF6A2-F3C7-4F73-8C19-B90CCAAEFA11}"/>
                    </a:ext>
                  </a:extLst>
                </p:cNvPr>
                <p:cNvSpPr/>
                <p:nvPr/>
              </p:nvSpPr>
              <p:spPr>
                <a:xfrm>
                  <a:off x="3048190" y="4328073"/>
                  <a:ext cx="98803" cy="104665"/>
                </a:xfrm>
                <a:custGeom>
                  <a:avLst/>
                  <a:gdLst>
                    <a:gd name="connsiteX0" fmla="*/ 46053 w 98803"/>
                    <a:gd name="connsiteY0" fmla="*/ 0 h 104665"/>
                    <a:gd name="connsiteX1" fmla="*/ 87919 w 98803"/>
                    <a:gd name="connsiteY1" fmla="*/ 13397 h 104665"/>
                    <a:gd name="connsiteX2" fmla="*/ 98804 w 98803"/>
                    <a:gd name="connsiteY2" fmla="*/ 52751 h 104665"/>
                    <a:gd name="connsiteX3" fmla="*/ 94617 w 98803"/>
                    <a:gd name="connsiteY3" fmla="*/ 79546 h 104665"/>
                    <a:gd name="connsiteX4" fmla="*/ 70335 w 98803"/>
                    <a:gd name="connsiteY4" fmla="*/ 102991 h 104665"/>
                    <a:gd name="connsiteX5" fmla="*/ 45215 w 98803"/>
                    <a:gd name="connsiteY5" fmla="*/ 104665 h 104665"/>
                    <a:gd name="connsiteX6" fmla="*/ 0 w 98803"/>
                    <a:gd name="connsiteY6" fmla="*/ 104665 h 104665"/>
                    <a:gd name="connsiteX7" fmla="*/ 0 w 98803"/>
                    <a:gd name="connsiteY7" fmla="*/ 0 h 104665"/>
                    <a:gd name="connsiteX8" fmla="*/ 46053 w 98803"/>
                    <a:gd name="connsiteY8" fmla="*/ 0 h 104665"/>
                    <a:gd name="connsiteX9" fmla="*/ 23445 w 98803"/>
                    <a:gd name="connsiteY9" fmla="*/ 87082 h 104665"/>
                    <a:gd name="connsiteX10" fmla="*/ 46053 w 98803"/>
                    <a:gd name="connsiteY10" fmla="*/ 87082 h 104665"/>
                    <a:gd name="connsiteX11" fmla="*/ 66986 w 98803"/>
                    <a:gd name="connsiteY11" fmla="*/ 80383 h 104665"/>
                    <a:gd name="connsiteX12" fmla="*/ 74522 w 98803"/>
                    <a:gd name="connsiteY12" fmla="*/ 52751 h 104665"/>
                    <a:gd name="connsiteX13" fmla="*/ 65311 w 98803"/>
                    <a:gd name="connsiteY13" fmla="*/ 24282 h 104665"/>
                    <a:gd name="connsiteX14" fmla="*/ 46053 w 98803"/>
                    <a:gd name="connsiteY14" fmla="*/ 19258 h 104665"/>
                    <a:gd name="connsiteX15" fmla="*/ 23445 w 98803"/>
                    <a:gd name="connsiteY15" fmla="*/ 19258 h 104665"/>
                    <a:gd name="connsiteX16" fmla="*/ 23445 w 98803"/>
                    <a:gd name="connsiteY16" fmla="*/ 87082 h 10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803" h="104665">
                      <a:moveTo>
                        <a:pt x="46053" y="0"/>
                      </a:moveTo>
                      <a:cubicBezTo>
                        <a:pt x="66986" y="0"/>
                        <a:pt x="79546" y="4187"/>
                        <a:pt x="87919" y="13397"/>
                      </a:cubicBezTo>
                      <a:cubicBezTo>
                        <a:pt x="94617" y="20933"/>
                        <a:pt x="98804" y="36842"/>
                        <a:pt x="98804" y="52751"/>
                      </a:cubicBezTo>
                      <a:cubicBezTo>
                        <a:pt x="98804" y="61962"/>
                        <a:pt x="97129" y="72010"/>
                        <a:pt x="94617" y="79546"/>
                      </a:cubicBezTo>
                      <a:cubicBezTo>
                        <a:pt x="90431" y="92106"/>
                        <a:pt x="82895" y="99641"/>
                        <a:pt x="70335" y="102991"/>
                      </a:cubicBezTo>
                      <a:cubicBezTo>
                        <a:pt x="64474" y="104665"/>
                        <a:pt x="58613" y="104665"/>
                        <a:pt x="45215" y="104665"/>
                      </a:cubicBezTo>
                      <a:lnTo>
                        <a:pt x="0" y="104665"/>
                      </a:lnTo>
                      <a:lnTo>
                        <a:pt x="0" y="0"/>
                      </a:lnTo>
                      <a:lnTo>
                        <a:pt x="46053" y="0"/>
                      </a:lnTo>
                      <a:close/>
                      <a:moveTo>
                        <a:pt x="23445" y="87082"/>
                      </a:moveTo>
                      <a:lnTo>
                        <a:pt x="46053" y="87082"/>
                      </a:lnTo>
                      <a:cubicBezTo>
                        <a:pt x="55263" y="87082"/>
                        <a:pt x="62799" y="84570"/>
                        <a:pt x="66986" y="80383"/>
                      </a:cubicBezTo>
                      <a:cubicBezTo>
                        <a:pt x="72010" y="75359"/>
                        <a:pt x="74522" y="64474"/>
                        <a:pt x="74522" y="52751"/>
                      </a:cubicBezTo>
                      <a:cubicBezTo>
                        <a:pt x="74522" y="40192"/>
                        <a:pt x="71172" y="29306"/>
                        <a:pt x="65311" y="24282"/>
                      </a:cubicBezTo>
                      <a:cubicBezTo>
                        <a:pt x="61124" y="20096"/>
                        <a:pt x="55263" y="19258"/>
                        <a:pt x="46053" y="19258"/>
                      </a:cubicBezTo>
                      <a:lnTo>
                        <a:pt x="23445" y="19258"/>
                      </a:lnTo>
                      <a:lnTo>
                        <a:pt x="23445" y="87082"/>
                      </a:lnTo>
                      <a:close/>
                    </a:path>
                  </a:pathLst>
                </a:custGeom>
                <a:solidFill>
                  <a:schemeClr val="bg1"/>
                </a:solidFill>
                <a:ln w="8255" cap="flat">
                  <a:noFill/>
                  <a:prstDash val="solid"/>
                  <a:miter/>
                </a:ln>
              </p:spPr>
              <p:txBody>
                <a:bodyPr rtlCol="0" anchor="ctr"/>
                <a:lstStyle/>
                <a:p>
                  <a:endParaRPr lang="zh-TW" altLang="en-US">
                    <a:solidFill>
                      <a:schemeClr val="bg1"/>
                    </a:solidFill>
                    <a:latin typeface="+mn-lt"/>
                    <a:ea typeface="+mn-ea"/>
                    <a:cs typeface="+mn-ea"/>
                    <a:sym typeface="+mn-lt"/>
                  </a:endParaRPr>
                </a:p>
              </p:txBody>
            </p:sp>
            <p:sp>
              <p:nvSpPr>
                <p:cNvPr id="247" name="手繪多邊形: 圖案 246">
                  <a:extLst>
                    <a:ext uri="{FF2B5EF4-FFF2-40B4-BE49-F238E27FC236}">
                      <a16:creationId xmlns:a16="http://schemas.microsoft.com/office/drawing/2014/main" id="{4A3BCF1F-2358-483F-ADBA-52BF5DB47457}"/>
                    </a:ext>
                  </a:extLst>
                </p:cNvPr>
                <p:cNvSpPr/>
                <p:nvPr/>
              </p:nvSpPr>
              <p:spPr>
                <a:xfrm>
                  <a:off x="3162903" y="4328073"/>
                  <a:ext cx="119736" cy="106340"/>
                </a:xfrm>
                <a:custGeom>
                  <a:avLst/>
                  <a:gdLst>
                    <a:gd name="connsiteX0" fmla="*/ 59450 w 119736"/>
                    <a:gd name="connsiteY0" fmla="*/ 82895 h 106340"/>
                    <a:gd name="connsiteX1" fmla="*/ 87081 w 119736"/>
                    <a:gd name="connsiteY1" fmla="*/ 0 h 106340"/>
                    <a:gd name="connsiteX2" fmla="*/ 119737 w 119736"/>
                    <a:gd name="connsiteY2" fmla="*/ 0 h 106340"/>
                    <a:gd name="connsiteX3" fmla="*/ 119737 w 119736"/>
                    <a:gd name="connsiteY3" fmla="*/ 106340 h 106340"/>
                    <a:gd name="connsiteX4" fmla="*/ 98804 w 119736"/>
                    <a:gd name="connsiteY4" fmla="*/ 106340 h 106340"/>
                    <a:gd name="connsiteX5" fmla="*/ 98804 w 119736"/>
                    <a:gd name="connsiteY5" fmla="*/ 26794 h 106340"/>
                    <a:gd name="connsiteX6" fmla="*/ 71172 w 119736"/>
                    <a:gd name="connsiteY6" fmla="*/ 106340 h 106340"/>
                    <a:gd name="connsiteX7" fmla="*/ 47727 w 119736"/>
                    <a:gd name="connsiteY7" fmla="*/ 106340 h 106340"/>
                    <a:gd name="connsiteX8" fmla="*/ 21770 w 119736"/>
                    <a:gd name="connsiteY8" fmla="*/ 26794 h 106340"/>
                    <a:gd name="connsiteX9" fmla="*/ 21770 w 119736"/>
                    <a:gd name="connsiteY9" fmla="*/ 106340 h 106340"/>
                    <a:gd name="connsiteX10" fmla="*/ 0 w 119736"/>
                    <a:gd name="connsiteY10" fmla="*/ 106340 h 106340"/>
                    <a:gd name="connsiteX11" fmla="*/ 0 w 119736"/>
                    <a:gd name="connsiteY11" fmla="*/ 0 h 106340"/>
                    <a:gd name="connsiteX12" fmla="*/ 33493 w 119736"/>
                    <a:gd name="connsiteY12" fmla="*/ 0 h 106340"/>
                    <a:gd name="connsiteX13" fmla="*/ 59450 w 119736"/>
                    <a:gd name="connsiteY13" fmla="*/ 82895 h 10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736" h="106340">
                      <a:moveTo>
                        <a:pt x="59450" y="82895"/>
                      </a:moveTo>
                      <a:lnTo>
                        <a:pt x="87081" y="0"/>
                      </a:lnTo>
                      <a:lnTo>
                        <a:pt x="119737" y="0"/>
                      </a:lnTo>
                      <a:lnTo>
                        <a:pt x="119737" y="106340"/>
                      </a:lnTo>
                      <a:lnTo>
                        <a:pt x="98804" y="106340"/>
                      </a:lnTo>
                      <a:lnTo>
                        <a:pt x="98804" y="26794"/>
                      </a:lnTo>
                      <a:lnTo>
                        <a:pt x="71172" y="106340"/>
                      </a:lnTo>
                      <a:lnTo>
                        <a:pt x="47727" y="106340"/>
                      </a:lnTo>
                      <a:lnTo>
                        <a:pt x="21770" y="26794"/>
                      </a:lnTo>
                      <a:lnTo>
                        <a:pt x="21770" y="106340"/>
                      </a:lnTo>
                      <a:lnTo>
                        <a:pt x="0" y="106340"/>
                      </a:lnTo>
                      <a:lnTo>
                        <a:pt x="0" y="0"/>
                      </a:lnTo>
                      <a:lnTo>
                        <a:pt x="33493" y="0"/>
                      </a:lnTo>
                      <a:lnTo>
                        <a:pt x="59450" y="82895"/>
                      </a:lnTo>
                      <a:close/>
                    </a:path>
                  </a:pathLst>
                </a:custGeom>
                <a:solidFill>
                  <a:schemeClr val="bg1"/>
                </a:solidFill>
                <a:ln w="8255" cap="flat">
                  <a:noFill/>
                  <a:prstDash val="solid"/>
                  <a:miter/>
                </a:ln>
              </p:spPr>
              <p:txBody>
                <a:bodyPr rtlCol="0" anchor="ctr"/>
                <a:lstStyle/>
                <a:p>
                  <a:endParaRPr lang="zh-TW" altLang="en-US">
                    <a:solidFill>
                      <a:schemeClr val="bg1"/>
                    </a:solidFill>
                    <a:latin typeface="+mn-lt"/>
                    <a:ea typeface="+mn-ea"/>
                    <a:cs typeface="+mn-ea"/>
                    <a:sym typeface="+mn-lt"/>
                  </a:endParaRPr>
                </a:p>
              </p:txBody>
            </p:sp>
            <p:sp>
              <p:nvSpPr>
                <p:cNvPr id="248" name="手繪多邊形: 圖案 247">
                  <a:extLst>
                    <a:ext uri="{FF2B5EF4-FFF2-40B4-BE49-F238E27FC236}">
                      <a16:creationId xmlns:a16="http://schemas.microsoft.com/office/drawing/2014/main" id="{3C2FE601-82EA-4A00-9B5B-0869D9442319}"/>
                    </a:ext>
                  </a:extLst>
                </p:cNvPr>
                <p:cNvSpPr/>
                <p:nvPr/>
              </p:nvSpPr>
              <p:spPr>
                <a:xfrm>
                  <a:off x="3304411" y="4328073"/>
                  <a:ext cx="22607" cy="106340"/>
                </a:xfrm>
                <a:custGeom>
                  <a:avLst/>
                  <a:gdLst>
                    <a:gd name="connsiteX0" fmla="*/ 0 w 22607"/>
                    <a:gd name="connsiteY0" fmla="*/ 0 h 106340"/>
                    <a:gd name="connsiteX1" fmla="*/ 22608 w 22607"/>
                    <a:gd name="connsiteY1" fmla="*/ 0 h 106340"/>
                    <a:gd name="connsiteX2" fmla="*/ 22608 w 22607"/>
                    <a:gd name="connsiteY2" fmla="*/ 106340 h 106340"/>
                    <a:gd name="connsiteX3" fmla="*/ 0 w 22607"/>
                    <a:gd name="connsiteY3" fmla="*/ 106340 h 106340"/>
                    <a:gd name="connsiteX4" fmla="*/ 0 w 22607"/>
                    <a:gd name="connsiteY4" fmla="*/ 0 h 10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7" h="106340">
                      <a:moveTo>
                        <a:pt x="0" y="0"/>
                      </a:moveTo>
                      <a:lnTo>
                        <a:pt x="22608" y="0"/>
                      </a:lnTo>
                      <a:lnTo>
                        <a:pt x="22608" y="106340"/>
                      </a:lnTo>
                      <a:lnTo>
                        <a:pt x="0" y="106340"/>
                      </a:lnTo>
                      <a:lnTo>
                        <a:pt x="0" y="0"/>
                      </a:lnTo>
                      <a:close/>
                    </a:path>
                  </a:pathLst>
                </a:custGeom>
                <a:solidFill>
                  <a:schemeClr val="bg1"/>
                </a:solidFill>
                <a:ln w="8255" cap="flat">
                  <a:noFill/>
                  <a:prstDash val="solid"/>
                  <a:miter/>
                </a:ln>
              </p:spPr>
              <p:txBody>
                <a:bodyPr rtlCol="0" anchor="ctr"/>
                <a:lstStyle/>
                <a:p>
                  <a:endParaRPr lang="zh-TW" altLang="en-US">
                    <a:solidFill>
                      <a:schemeClr val="bg1"/>
                    </a:solidFill>
                    <a:latin typeface="+mn-lt"/>
                    <a:ea typeface="+mn-ea"/>
                    <a:cs typeface="+mn-ea"/>
                    <a:sym typeface="+mn-lt"/>
                  </a:endParaRPr>
                </a:p>
              </p:txBody>
            </p:sp>
          </p:grpSp>
        </p:grpSp>
        <p:grpSp>
          <p:nvGrpSpPr>
            <p:cNvPr id="171" name="圖形 26">
              <a:extLst>
                <a:ext uri="{FF2B5EF4-FFF2-40B4-BE49-F238E27FC236}">
                  <a16:creationId xmlns:a16="http://schemas.microsoft.com/office/drawing/2014/main" id="{AF6B572B-08FD-47B3-B104-DEA15553A63C}"/>
                </a:ext>
              </a:extLst>
            </p:cNvPr>
            <p:cNvGrpSpPr/>
            <p:nvPr/>
          </p:nvGrpSpPr>
          <p:grpSpPr>
            <a:xfrm>
              <a:off x="2119780" y="3627093"/>
              <a:ext cx="362167" cy="362160"/>
              <a:chOff x="3534888" y="4145521"/>
              <a:chExt cx="417458" cy="417458"/>
            </a:xfrm>
            <a:effectLst>
              <a:outerShdw blurRad="279400" dist="177800" dir="7980000" algn="t" rotWithShape="0">
                <a:prstClr val="black">
                  <a:alpha val="19000"/>
                </a:prstClr>
              </a:outerShdw>
            </a:effectLst>
          </p:grpSpPr>
          <p:sp>
            <p:nvSpPr>
              <p:cNvPr id="220" name="手繪多邊形: 圖案 219">
                <a:extLst>
                  <a:ext uri="{FF2B5EF4-FFF2-40B4-BE49-F238E27FC236}">
                    <a16:creationId xmlns:a16="http://schemas.microsoft.com/office/drawing/2014/main" id="{151BA8AF-90DC-4024-85F9-D4510E057765}"/>
                  </a:ext>
                </a:extLst>
              </p:cNvPr>
              <p:cNvSpPr/>
              <p:nvPr/>
            </p:nvSpPr>
            <p:spPr>
              <a:xfrm>
                <a:off x="3671485"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21" name="手繪多邊形: 圖案 220">
                <a:extLst>
                  <a:ext uri="{FF2B5EF4-FFF2-40B4-BE49-F238E27FC236}">
                    <a16:creationId xmlns:a16="http://schemas.microsoft.com/office/drawing/2014/main" id="{EC1CB73F-4F5B-4EEE-96B7-C2EF3A0DF74E}"/>
                  </a:ext>
                </a:extLst>
              </p:cNvPr>
              <p:cNvSpPr/>
              <p:nvPr/>
            </p:nvSpPr>
            <p:spPr>
              <a:xfrm>
                <a:off x="3721664"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22" name="手繪多邊形: 圖案 221">
                <a:extLst>
                  <a:ext uri="{FF2B5EF4-FFF2-40B4-BE49-F238E27FC236}">
                    <a16:creationId xmlns:a16="http://schemas.microsoft.com/office/drawing/2014/main" id="{9B9048AE-2366-42BA-9837-CDA3D00618D8}"/>
                  </a:ext>
                </a:extLst>
              </p:cNvPr>
              <p:cNvSpPr/>
              <p:nvPr/>
            </p:nvSpPr>
            <p:spPr>
              <a:xfrm>
                <a:off x="3772539"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23" name="手繪多邊形: 圖案 222">
                <a:extLst>
                  <a:ext uri="{FF2B5EF4-FFF2-40B4-BE49-F238E27FC236}">
                    <a16:creationId xmlns:a16="http://schemas.microsoft.com/office/drawing/2014/main" id="{93751315-F0BB-4197-936E-02D76EF5F73A}"/>
                  </a:ext>
                </a:extLst>
              </p:cNvPr>
              <p:cNvSpPr/>
              <p:nvPr/>
            </p:nvSpPr>
            <p:spPr>
              <a:xfrm>
                <a:off x="3822718" y="4145521"/>
                <a:ext cx="6969" cy="55057"/>
              </a:xfrm>
              <a:custGeom>
                <a:avLst/>
                <a:gdLst>
                  <a:gd name="connsiteX0" fmla="*/ 0 w 6969"/>
                  <a:gd name="connsiteY0" fmla="*/ 0 h 55057"/>
                  <a:gd name="connsiteX1" fmla="*/ 0 w 6969"/>
                  <a:gd name="connsiteY1" fmla="*/ 55057 h 55057"/>
                </a:gdLst>
                <a:ahLst/>
                <a:cxnLst>
                  <a:cxn ang="0">
                    <a:pos x="connsiteX0" y="connsiteY0"/>
                  </a:cxn>
                  <a:cxn ang="0">
                    <a:pos x="connsiteX1" y="connsiteY1"/>
                  </a:cxn>
                </a:cxnLst>
                <a:rect l="l" t="t" r="r" b="b"/>
                <a:pathLst>
                  <a:path w="6969" h="55057">
                    <a:moveTo>
                      <a:pt x="0" y="0"/>
                    </a:moveTo>
                    <a:lnTo>
                      <a:pt x="0" y="55057"/>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24" name="手繪多邊形: 圖案 223">
                <a:extLst>
                  <a:ext uri="{FF2B5EF4-FFF2-40B4-BE49-F238E27FC236}">
                    <a16:creationId xmlns:a16="http://schemas.microsoft.com/office/drawing/2014/main" id="{54EE631D-83B6-4DCD-9038-B985A5165DAC}"/>
                  </a:ext>
                </a:extLst>
              </p:cNvPr>
              <p:cNvSpPr/>
              <p:nvPr/>
            </p:nvSpPr>
            <p:spPr>
              <a:xfrm>
                <a:off x="3671485"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25" name="手繪多邊形: 圖案 224">
                <a:extLst>
                  <a:ext uri="{FF2B5EF4-FFF2-40B4-BE49-F238E27FC236}">
                    <a16:creationId xmlns:a16="http://schemas.microsoft.com/office/drawing/2014/main" id="{4AB86398-9E38-47F0-BC55-A4DCFB2D3F50}"/>
                  </a:ext>
                </a:extLst>
              </p:cNvPr>
              <p:cNvSpPr/>
              <p:nvPr/>
            </p:nvSpPr>
            <p:spPr>
              <a:xfrm>
                <a:off x="3721664"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26" name="手繪多邊形: 圖案 225">
                <a:extLst>
                  <a:ext uri="{FF2B5EF4-FFF2-40B4-BE49-F238E27FC236}">
                    <a16:creationId xmlns:a16="http://schemas.microsoft.com/office/drawing/2014/main" id="{CB4FA3C1-31AA-4A24-A007-43033962BB73}"/>
                  </a:ext>
                </a:extLst>
              </p:cNvPr>
              <p:cNvSpPr/>
              <p:nvPr/>
            </p:nvSpPr>
            <p:spPr>
              <a:xfrm>
                <a:off x="3772539"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27" name="手繪多邊形: 圖案 226">
                <a:extLst>
                  <a:ext uri="{FF2B5EF4-FFF2-40B4-BE49-F238E27FC236}">
                    <a16:creationId xmlns:a16="http://schemas.microsoft.com/office/drawing/2014/main" id="{286EC508-30B4-42D0-ABB4-5399EC441783}"/>
                  </a:ext>
                </a:extLst>
              </p:cNvPr>
              <p:cNvSpPr/>
              <p:nvPr/>
            </p:nvSpPr>
            <p:spPr>
              <a:xfrm>
                <a:off x="3822718" y="4507225"/>
                <a:ext cx="6969" cy="55754"/>
              </a:xfrm>
              <a:custGeom>
                <a:avLst/>
                <a:gdLst>
                  <a:gd name="connsiteX0" fmla="*/ 0 w 6969"/>
                  <a:gd name="connsiteY0" fmla="*/ 0 h 55754"/>
                  <a:gd name="connsiteX1" fmla="*/ 0 w 6969"/>
                  <a:gd name="connsiteY1" fmla="*/ 55754 h 55754"/>
                </a:gdLst>
                <a:ahLst/>
                <a:cxnLst>
                  <a:cxn ang="0">
                    <a:pos x="connsiteX0" y="connsiteY0"/>
                  </a:cxn>
                  <a:cxn ang="0">
                    <a:pos x="connsiteX1" y="connsiteY1"/>
                  </a:cxn>
                </a:cxnLst>
                <a:rect l="l" t="t" r="r" b="b"/>
                <a:pathLst>
                  <a:path w="6969" h="55754">
                    <a:moveTo>
                      <a:pt x="0" y="0"/>
                    </a:moveTo>
                    <a:lnTo>
                      <a:pt x="0" y="55754"/>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nvGrpSpPr>
              <p:cNvPr id="228" name="圖形 26">
                <a:extLst>
                  <a:ext uri="{FF2B5EF4-FFF2-40B4-BE49-F238E27FC236}">
                    <a16:creationId xmlns:a16="http://schemas.microsoft.com/office/drawing/2014/main" id="{70B39403-B975-40C5-9925-D8ADCFA1C81F}"/>
                  </a:ext>
                </a:extLst>
              </p:cNvPr>
              <p:cNvGrpSpPr/>
              <p:nvPr/>
            </p:nvGrpSpPr>
            <p:grpSpPr>
              <a:xfrm>
                <a:off x="3896592" y="4279330"/>
                <a:ext cx="55754" cy="157506"/>
                <a:chOff x="3896592" y="4279330"/>
                <a:chExt cx="55754" cy="157506"/>
              </a:xfrm>
            </p:grpSpPr>
            <p:sp>
              <p:nvSpPr>
                <p:cNvPr id="239" name="手繪多邊形: 圖案 238">
                  <a:extLst>
                    <a:ext uri="{FF2B5EF4-FFF2-40B4-BE49-F238E27FC236}">
                      <a16:creationId xmlns:a16="http://schemas.microsoft.com/office/drawing/2014/main" id="{10BA21EE-5A3B-4603-B4F4-8BA2870A051F}"/>
                    </a:ext>
                  </a:extLst>
                </p:cNvPr>
                <p:cNvSpPr/>
                <p:nvPr/>
              </p:nvSpPr>
              <p:spPr>
                <a:xfrm>
                  <a:off x="3896592" y="4279330"/>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40" name="手繪多邊形: 圖案 239">
                  <a:extLst>
                    <a:ext uri="{FF2B5EF4-FFF2-40B4-BE49-F238E27FC236}">
                      <a16:creationId xmlns:a16="http://schemas.microsoft.com/office/drawing/2014/main" id="{DC968EF4-F686-4388-BD0B-DF6530603BEA}"/>
                    </a:ext>
                  </a:extLst>
                </p:cNvPr>
                <p:cNvSpPr/>
                <p:nvPr/>
              </p:nvSpPr>
              <p:spPr>
                <a:xfrm>
                  <a:off x="3896592" y="4329509"/>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41" name="手繪多邊形: 圖案 240">
                  <a:extLst>
                    <a:ext uri="{FF2B5EF4-FFF2-40B4-BE49-F238E27FC236}">
                      <a16:creationId xmlns:a16="http://schemas.microsoft.com/office/drawing/2014/main" id="{58D45EE2-16CD-4361-9E84-48B35CC85B16}"/>
                    </a:ext>
                  </a:extLst>
                </p:cNvPr>
                <p:cNvSpPr/>
                <p:nvPr/>
              </p:nvSpPr>
              <p:spPr>
                <a:xfrm>
                  <a:off x="3896592" y="4379688"/>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42" name="手繪多邊形: 圖案 241">
                  <a:extLst>
                    <a:ext uri="{FF2B5EF4-FFF2-40B4-BE49-F238E27FC236}">
                      <a16:creationId xmlns:a16="http://schemas.microsoft.com/office/drawing/2014/main" id="{D4339C8D-56EC-4A49-A52B-AC3060D4699B}"/>
                    </a:ext>
                  </a:extLst>
                </p:cNvPr>
                <p:cNvSpPr/>
                <p:nvPr/>
              </p:nvSpPr>
              <p:spPr>
                <a:xfrm>
                  <a:off x="3896592" y="4429867"/>
                  <a:ext cx="55754" cy="6969"/>
                </a:xfrm>
                <a:custGeom>
                  <a:avLst/>
                  <a:gdLst>
                    <a:gd name="connsiteX0" fmla="*/ 55754 w 55754"/>
                    <a:gd name="connsiteY0" fmla="*/ 0 h 6969"/>
                    <a:gd name="connsiteX1" fmla="*/ 0 w 55754"/>
                    <a:gd name="connsiteY1" fmla="*/ 0 h 6969"/>
                  </a:gdLst>
                  <a:ahLst/>
                  <a:cxnLst>
                    <a:cxn ang="0">
                      <a:pos x="connsiteX0" y="connsiteY0"/>
                    </a:cxn>
                    <a:cxn ang="0">
                      <a:pos x="connsiteX1" y="connsiteY1"/>
                    </a:cxn>
                  </a:cxnLst>
                  <a:rect l="l" t="t" r="r" b="b"/>
                  <a:pathLst>
                    <a:path w="55754" h="6969">
                      <a:moveTo>
                        <a:pt x="55754"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229" name="圖形 26">
                <a:extLst>
                  <a:ext uri="{FF2B5EF4-FFF2-40B4-BE49-F238E27FC236}">
                    <a16:creationId xmlns:a16="http://schemas.microsoft.com/office/drawing/2014/main" id="{7A0228A7-6607-499D-B9A6-B4C2428C9357}"/>
                  </a:ext>
                </a:extLst>
              </p:cNvPr>
              <p:cNvGrpSpPr/>
              <p:nvPr/>
            </p:nvGrpSpPr>
            <p:grpSpPr>
              <a:xfrm>
                <a:off x="3534888" y="4279330"/>
                <a:ext cx="55057" cy="157506"/>
                <a:chOff x="3534888" y="4279330"/>
                <a:chExt cx="55057" cy="157506"/>
              </a:xfrm>
            </p:grpSpPr>
            <p:sp>
              <p:nvSpPr>
                <p:cNvPr id="235" name="手繪多邊形: 圖案 234">
                  <a:extLst>
                    <a:ext uri="{FF2B5EF4-FFF2-40B4-BE49-F238E27FC236}">
                      <a16:creationId xmlns:a16="http://schemas.microsoft.com/office/drawing/2014/main" id="{E55BA163-2EFC-473A-AD47-66DED5050999}"/>
                    </a:ext>
                  </a:extLst>
                </p:cNvPr>
                <p:cNvSpPr/>
                <p:nvPr/>
              </p:nvSpPr>
              <p:spPr>
                <a:xfrm>
                  <a:off x="3534888" y="4279330"/>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36" name="手繪多邊形: 圖案 235">
                  <a:extLst>
                    <a:ext uri="{FF2B5EF4-FFF2-40B4-BE49-F238E27FC236}">
                      <a16:creationId xmlns:a16="http://schemas.microsoft.com/office/drawing/2014/main" id="{1961FB90-9C98-4EF9-BA1A-AA1FC3DFFA28}"/>
                    </a:ext>
                  </a:extLst>
                </p:cNvPr>
                <p:cNvSpPr/>
                <p:nvPr/>
              </p:nvSpPr>
              <p:spPr>
                <a:xfrm>
                  <a:off x="3534888" y="4329509"/>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37" name="手繪多邊形: 圖案 236">
                  <a:extLst>
                    <a:ext uri="{FF2B5EF4-FFF2-40B4-BE49-F238E27FC236}">
                      <a16:creationId xmlns:a16="http://schemas.microsoft.com/office/drawing/2014/main" id="{BE1B898B-066B-4EDC-AE4A-18ABCFB26BA9}"/>
                    </a:ext>
                  </a:extLst>
                </p:cNvPr>
                <p:cNvSpPr/>
                <p:nvPr/>
              </p:nvSpPr>
              <p:spPr>
                <a:xfrm>
                  <a:off x="3534888" y="4379688"/>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38" name="手繪多邊形: 圖案 237">
                  <a:extLst>
                    <a:ext uri="{FF2B5EF4-FFF2-40B4-BE49-F238E27FC236}">
                      <a16:creationId xmlns:a16="http://schemas.microsoft.com/office/drawing/2014/main" id="{93A63F66-0850-449E-A89E-0F59EF03E902}"/>
                    </a:ext>
                  </a:extLst>
                </p:cNvPr>
                <p:cNvSpPr/>
                <p:nvPr/>
              </p:nvSpPr>
              <p:spPr>
                <a:xfrm>
                  <a:off x="3534888" y="4429867"/>
                  <a:ext cx="55057" cy="6969"/>
                </a:xfrm>
                <a:custGeom>
                  <a:avLst/>
                  <a:gdLst>
                    <a:gd name="connsiteX0" fmla="*/ 55057 w 55057"/>
                    <a:gd name="connsiteY0" fmla="*/ 0 h 6969"/>
                    <a:gd name="connsiteX1" fmla="*/ 0 w 55057"/>
                    <a:gd name="connsiteY1" fmla="*/ 0 h 6969"/>
                  </a:gdLst>
                  <a:ahLst/>
                  <a:cxnLst>
                    <a:cxn ang="0">
                      <a:pos x="connsiteX0" y="connsiteY0"/>
                    </a:cxn>
                    <a:cxn ang="0">
                      <a:pos x="connsiteX1" y="connsiteY1"/>
                    </a:cxn>
                  </a:cxnLst>
                  <a:rect l="l" t="t" r="r" b="b"/>
                  <a:pathLst>
                    <a:path w="55057" h="6969">
                      <a:moveTo>
                        <a:pt x="55057"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230" name="圖形 26">
                <a:extLst>
                  <a:ext uri="{FF2B5EF4-FFF2-40B4-BE49-F238E27FC236}">
                    <a16:creationId xmlns:a16="http://schemas.microsoft.com/office/drawing/2014/main" id="{C17FB791-31C1-427A-98EC-1212A926D3B2}"/>
                  </a:ext>
                </a:extLst>
              </p:cNvPr>
              <p:cNvGrpSpPr/>
              <p:nvPr/>
            </p:nvGrpSpPr>
            <p:grpSpPr>
              <a:xfrm>
                <a:off x="3633154" y="4315571"/>
                <a:ext cx="216744" cy="74571"/>
                <a:chOff x="3633154" y="4315571"/>
                <a:chExt cx="216744" cy="74571"/>
              </a:xfrm>
              <a:solidFill>
                <a:srgbClr val="B1262B"/>
              </a:solidFill>
            </p:grpSpPr>
            <p:sp>
              <p:nvSpPr>
                <p:cNvPr id="232" name="手繪多邊形: 圖案 231">
                  <a:extLst>
                    <a:ext uri="{FF2B5EF4-FFF2-40B4-BE49-F238E27FC236}">
                      <a16:creationId xmlns:a16="http://schemas.microsoft.com/office/drawing/2014/main" id="{4E0001FC-8647-4BAE-9B13-96EC7E455B18}"/>
                    </a:ext>
                  </a:extLst>
                </p:cNvPr>
                <p:cNvSpPr/>
                <p:nvPr/>
              </p:nvSpPr>
              <p:spPr>
                <a:xfrm>
                  <a:off x="3633154" y="4315571"/>
                  <a:ext cx="67601" cy="73874"/>
                </a:xfrm>
                <a:custGeom>
                  <a:avLst/>
                  <a:gdLst>
                    <a:gd name="connsiteX0" fmla="*/ 31362 w 67601"/>
                    <a:gd name="connsiteY0" fmla="*/ 30665 h 73874"/>
                    <a:gd name="connsiteX1" fmla="*/ 67602 w 67601"/>
                    <a:gd name="connsiteY1" fmla="*/ 30665 h 73874"/>
                    <a:gd name="connsiteX2" fmla="*/ 67602 w 67601"/>
                    <a:gd name="connsiteY2" fmla="*/ 73874 h 73874"/>
                    <a:gd name="connsiteX3" fmla="*/ 34149 w 67601"/>
                    <a:gd name="connsiteY3" fmla="*/ 73874 h 73874"/>
                    <a:gd name="connsiteX4" fmla="*/ 20908 w 67601"/>
                    <a:gd name="connsiteY4" fmla="*/ 72480 h 73874"/>
                    <a:gd name="connsiteX5" fmla="*/ 11848 w 67601"/>
                    <a:gd name="connsiteY5" fmla="*/ 68299 h 73874"/>
                    <a:gd name="connsiteX6" fmla="*/ 0 w 67601"/>
                    <a:gd name="connsiteY6" fmla="*/ 37634 h 73874"/>
                    <a:gd name="connsiteX7" fmla="*/ 5575 w 67601"/>
                    <a:gd name="connsiteY7" fmla="*/ 13939 h 73874"/>
                    <a:gd name="connsiteX8" fmla="*/ 16726 w 67601"/>
                    <a:gd name="connsiteY8" fmla="*/ 3485 h 73874"/>
                    <a:gd name="connsiteX9" fmla="*/ 34846 w 67601"/>
                    <a:gd name="connsiteY9" fmla="*/ 0 h 73874"/>
                    <a:gd name="connsiteX10" fmla="*/ 66905 w 67601"/>
                    <a:gd name="connsiteY10" fmla="*/ 0 h 73874"/>
                    <a:gd name="connsiteX11" fmla="*/ 66905 w 67601"/>
                    <a:gd name="connsiteY11" fmla="*/ 13242 h 73874"/>
                    <a:gd name="connsiteX12" fmla="*/ 36240 w 67601"/>
                    <a:gd name="connsiteY12" fmla="*/ 13242 h 73874"/>
                    <a:gd name="connsiteX13" fmla="*/ 21605 w 67601"/>
                    <a:gd name="connsiteY13" fmla="*/ 17423 h 73874"/>
                    <a:gd name="connsiteX14" fmla="*/ 16029 w 67601"/>
                    <a:gd name="connsiteY14" fmla="*/ 35543 h 73874"/>
                    <a:gd name="connsiteX15" fmla="*/ 17423 w 67601"/>
                    <a:gd name="connsiteY15" fmla="*/ 47391 h 73874"/>
                    <a:gd name="connsiteX16" fmla="*/ 20908 w 67601"/>
                    <a:gd name="connsiteY16" fmla="*/ 55754 h 73874"/>
                    <a:gd name="connsiteX17" fmla="*/ 26483 w 67601"/>
                    <a:gd name="connsiteY17" fmla="*/ 59239 h 73874"/>
                    <a:gd name="connsiteX18" fmla="*/ 35543 w 67601"/>
                    <a:gd name="connsiteY18" fmla="*/ 60633 h 73874"/>
                    <a:gd name="connsiteX19" fmla="*/ 49482 w 67601"/>
                    <a:gd name="connsiteY19" fmla="*/ 60633 h 73874"/>
                    <a:gd name="connsiteX20" fmla="*/ 49482 w 67601"/>
                    <a:gd name="connsiteY20" fmla="*/ 43209 h 73874"/>
                    <a:gd name="connsiteX21" fmla="*/ 29271 w 67601"/>
                    <a:gd name="connsiteY21" fmla="*/ 43209 h 73874"/>
                    <a:gd name="connsiteX22" fmla="*/ 29271 w 67601"/>
                    <a:gd name="connsiteY22" fmla="*/ 30665 h 7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601" h="73874">
                      <a:moveTo>
                        <a:pt x="31362" y="30665"/>
                      </a:moveTo>
                      <a:lnTo>
                        <a:pt x="67602" y="30665"/>
                      </a:lnTo>
                      <a:lnTo>
                        <a:pt x="67602" y="73874"/>
                      </a:lnTo>
                      <a:lnTo>
                        <a:pt x="34149" y="73874"/>
                      </a:lnTo>
                      <a:cubicBezTo>
                        <a:pt x="28574" y="73874"/>
                        <a:pt x="23696" y="73177"/>
                        <a:pt x="20908" y="72480"/>
                      </a:cubicBezTo>
                      <a:cubicBezTo>
                        <a:pt x="18120" y="71783"/>
                        <a:pt x="14635" y="70390"/>
                        <a:pt x="11848" y="68299"/>
                      </a:cubicBezTo>
                      <a:cubicBezTo>
                        <a:pt x="4182" y="62026"/>
                        <a:pt x="0" y="52270"/>
                        <a:pt x="0" y="37634"/>
                      </a:cubicBezTo>
                      <a:cubicBezTo>
                        <a:pt x="0" y="27877"/>
                        <a:pt x="2091" y="20211"/>
                        <a:pt x="5575" y="13939"/>
                      </a:cubicBezTo>
                      <a:cubicBezTo>
                        <a:pt x="8363" y="9060"/>
                        <a:pt x="11848" y="5575"/>
                        <a:pt x="16726" y="3485"/>
                      </a:cubicBezTo>
                      <a:cubicBezTo>
                        <a:pt x="21605" y="1394"/>
                        <a:pt x="27877" y="0"/>
                        <a:pt x="34846" y="0"/>
                      </a:cubicBezTo>
                      <a:lnTo>
                        <a:pt x="66905" y="0"/>
                      </a:lnTo>
                      <a:lnTo>
                        <a:pt x="66905" y="13242"/>
                      </a:lnTo>
                      <a:lnTo>
                        <a:pt x="36240" y="13242"/>
                      </a:lnTo>
                      <a:cubicBezTo>
                        <a:pt x="29968" y="13242"/>
                        <a:pt x="25089" y="14635"/>
                        <a:pt x="21605" y="17423"/>
                      </a:cubicBezTo>
                      <a:cubicBezTo>
                        <a:pt x="18120" y="20908"/>
                        <a:pt x="16029" y="27180"/>
                        <a:pt x="16029" y="35543"/>
                      </a:cubicBezTo>
                      <a:cubicBezTo>
                        <a:pt x="16029" y="39725"/>
                        <a:pt x="16726" y="43906"/>
                        <a:pt x="17423" y="47391"/>
                      </a:cubicBezTo>
                      <a:cubicBezTo>
                        <a:pt x="18120" y="50876"/>
                        <a:pt x="19514" y="53663"/>
                        <a:pt x="20908" y="55754"/>
                      </a:cubicBezTo>
                      <a:cubicBezTo>
                        <a:pt x="22302" y="57148"/>
                        <a:pt x="24392" y="58542"/>
                        <a:pt x="26483" y="59239"/>
                      </a:cubicBezTo>
                      <a:cubicBezTo>
                        <a:pt x="29271" y="59936"/>
                        <a:pt x="32059" y="60633"/>
                        <a:pt x="35543" y="60633"/>
                      </a:cubicBezTo>
                      <a:lnTo>
                        <a:pt x="49482" y="60633"/>
                      </a:lnTo>
                      <a:lnTo>
                        <a:pt x="49482" y="43209"/>
                      </a:lnTo>
                      <a:lnTo>
                        <a:pt x="29271" y="43209"/>
                      </a:lnTo>
                      <a:lnTo>
                        <a:pt x="29271" y="30665"/>
                      </a:lnTo>
                      <a:close/>
                    </a:path>
                  </a:pathLst>
                </a:custGeom>
                <a:solidFill>
                  <a:schemeClr val="bg1"/>
                </a:solidFill>
                <a:ln w="6826" cap="flat">
                  <a:noFill/>
                  <a:prstDash val="solid"/>
                  <a:miter/>
                </a:ln>
              </p:spPr>
              <p:txBody>
                <a:bodyPr rtlCol="0" anchor="ctr"/>
                <a:lstStyle/>
                <a:p>
                  <a:endParaRPr lang="zh-TW" altLang="en-US">
                    <a:latin typeface="+mn-lt"/>
                    <a:ea typeface="+mn-ea"/>
                    <a:cs typeface="+mn-ea"/>
                    <a:sym typeface="+mn-lt"/>
                  </a:endParaRPr>
                </a:p>
              </p:txBody>
            </p:sp>
            <p:sp>
              <p:nvSpPr>
                <p:cNvPr id="233" name="手繪多邊形: 圖案 232">
                  <a:extLst>
                    <a:ext uri="{FF2B5EF4-FFF2-40B4-BE49-F238E27FC236}">
                      <a16:creationId xmlns:a16="http://schemas.microsoft.com/office/drawing/2014/main" id="{A7584B41-F784-4CFF-8D36-789727EFA7AF}"/>
                    </a:ext>
                  </a:extLst>
                </p:cNvPr>
                <p:cNvSpPr/>
                <p:nvPr/>
              </p:nvSpPr>
              <p:spPr>
                <a:xfrm>
                  <a:off x="3712604" y="4316268"/>
                  <a:ext cx="65511" cy="73177"/>
                </a:xfrm>
                <a:custGeom>
                  <a:avLst/>
                  <a:gdLst>
                    <a:gd name="connsiteX0" fmla="*/ 15332 w 65511"/>
                    <a:gd name="connsiteY0" fmla="*/ 47391 h 73177"/>
                    <a:gd name="connsiteX1" fmla="*/ 15332 w 65511"/>
                    <a:gd name="connsiteY1" fmla="*/ 73177 h 73177"/>
                    <a:gd name="connsiteX2" fmla="*/ 0 w 65511"/>
                    <a:gd name="connsiteY2" fmla="*/ 73177 h 73177"/>
                    <a:gd name="connsiteX3" fmla="*/ 0 w 65511"/>
                    <a:gd name="connsiteY3" fmla="*/ 0 h 73177"/>
                    <a:gd name="connsiteX4" fmla="*/ 36937 w 65511"/>
                    <a:gd name="connsiteY4" fmla="*/ 0 h 73177"/>
                    <a:gd name="connsiteX5" fmla="*/ 51573 w 65511"/>
                    <a:gd name="connsiteY5" fmla="*/ 1394 h 73177"/>
                    <a:gd name="connsiteX6" fmla="*/ 62723 w 65511"/>
                    <a:gd name="connsiteY6" fmla="*/ 11151 h 73177"/>
                    <a:gd name="connsiteX7" fmla="*/ 65511 w 65511"/>
                    <a:gd name="connsiteY7" fmla="*/ 23696 h 73177"/>
                    <a:gd name="connsiteX8" fmla="*/ 63420 w 65511"/>
                    <a:gd name="connsiteY8" fmla="*/ 34149 h 73177"/>
                    <a:gd name="connsiteX9" fmla="*/ 57845 w 65511"/>
                    <a:gd name="connsiteY9" fmla="*/ 42513 h 73177"/>
                    <a:gd name="connsiteX10" fmla="*/ 50876 w 65511"/>
                    <a:gd name="connsiteY10" fmla="*/ 46694 h 73177"/>
                    <a:gd name="connsiteX11" fmla="*/ 40422 w 65511"/>
                    <a:gd name="connsiteY11" fmla="*/ 48088 h 73177"/>
                    <a:gd name="connsiteX12" fmla="*/ 15332 w 65511"/>
                    <a:gd name="connsiteY12" fmla="*/ 48088 h 73177"/>
                    <a:gd name="connsiteX13" fmla="*/ 15332 w 65511"/>
                    <a:gd name="connsiteY13" fmla="*/ 34846 h 73177"/>
                    <a:gd name="connsiteX14" fmla="*/ 36937 w 65511"/>
                    <a:gd name="connsiteY14" fmla="*/ 34846 h 73177"/>
                    <a:gd name="connsiteX15" fmla="*/ 45300 w 65511"/>
                    <a:gd name="connsiteY15" fmla="*/ 32756 h 73177"/>
                    <a:gd name="connsiteX16" fmla="*/ 48785 w 65511"/>
                    <a:gd name="connsiteY16" fmla="*/ 22999 h 73177"/>
                    <a:gd name="connsiteX17" fmla="*/ 43209 w 65511"/>
                    <a:gd name="connsiteY17" fmla="*/ 13242 h 73177"/>
                    <a:gd name="connsiteX18" fmla="*/ 36937 w 65511"/>
                    <a:gd name="connsiteY18" fmla="*/ 12545 h 73177"/>
                    <a:gd name="connsiteX19" fmla="*/ 15332 w 65511"/>
                    <a:gd name="connsiteY19" fmla="*/ 12545 h 73177"/>
                    <a:gd name="connsiteX20" fmla="*/ 15332 w 65511"/>
                    <a:gd name="connsiteY20" fmla="*/ 34846 h 7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511" h="73177">
                      <a:moveTo>
                        <a:pt x="15332" y="47391"/>
                      </a:moveTo>
                      <a:lnTo>
                        <a:pt x="15332" y="73177"/>
                      </a:lnTo>
                      <a:lnTo>
                        <a:pt x="0" y="73177"/>
                      </a:lnTo>
                      <a:lnTo>
                        <a:pt x="0" y="0"/>
                      </a:lnTo>
                      <a:lnTo>
                        <a:pt x="36937" y="0"/>
                      </a:lnTo>
                      <a:cubicBezTo>
                        <a:pt x="43906" y="0"/>
                        <a:pt x="48088" y="697"/>
                        <a:pt x="51573" y="1394"/>
                      </a:cubicBezTo>
                      <a:cubicBezTo>
                        <a:pt x="56451" y="2788"/>
                        <a:pt x="59936" y="6272"/>
                        <a:pt x="62723" y="11151"/>
                      </a:cubicBezTo>
                      <a:cubicBezTo>
                        <a:pt x="64814" y="14635"/>
                        <a:pt x="65511" y="18817"/>
                        <a:pt x="65511" y="23696"/>
                      </a:cubicBezTo>
                      <a:cubicBezTo>
                        <a:pt x="65511" y="27180"/>
                        <a:pt x="64814" y="30665"/>
                        <a:pt x="63420" y="34149"/>
                      </a:cubicBezTo>
                      <a:cubicBezTo>
                        <a:pt x="62026" y="37634"/>
                        <a:pt x="59936" y="40422"/>
                        <a:pt x="57845" y="42513"/>
                      </a:cubicBezTo>
                      <a:cubicBezTo>
                        <a:pt x="55754" y="44603"/>
                        <a:pt x="53663" y="45997"/>
                        <a:pt x="50876" y="46694"/>
                      </a:cubicBezTo>
                      <a:cubicBezTo>
                        <a:pt x="48088" y="47391"/>
                        <a:pt x="45300" y="48088"/>
                        <a:pt x="40422" y="48088"/>
                      </a:cubicBezTo>
                      <a:lnTo>
                        <a:pt x="15332" y="48088"/>
                      </a:lnTo>
                      <a:close/>
                      <a:moveTo>
                        <a:pt x="15332" y="34846"/>
                      </a:moveTo>
                      <a:lnTo>
                        <a:pt x="36937" y="34846"/>
                      </a:lnTo>
                      <a:cubicBezTo>
                        <a:pt x="40422" y="34846"/>
                        <a:pt x="43209" y="34149"/>
                        <a:pt x="45300" y="32756"/>
                      </a:cubicBezTo>
                      <a:cubicBezTo>
                        <a:pt x="47391" y="30665"/>
                        <a:pt x="48785" y="27877"/>
                        <a:pt x="48785" y="22999"/>
                      </a:cubicBezTo>
                      <a:cubicBezTo>
                        <a:pt x="48785" y="18120"/>
                        <a:pt x="46694" y="14635"/>
                        <a:pt x="43209" y="13242"/>
                      </a:cubicBezTo>
                      <a:cubicBezTo>
                        <a:pt x="41816" y="12545"/>
                        <a:pt x="39725" y="12545"/>
                        <a:pt x="36937" y="12545"/>
                      </a:cubicBezTo>
                      <a:lnTo>
                        <a:pt x="15332" y="12545"/>
                      </a:lnTo>
                      <a:lnTo>
                        <a:pt x="15332" y="34846"/>
                      </a:lnTo>
                      <a:close/>
                    </a:path>
                  </a:pathLst>
                </a:custGeom>
                <a:solidFill>
                  <a:schemeClr val="bg1"/>
                </a:solidFill>
                <a:ln w="6826" cap="flat">
                  <a:noFill/>
                  <a:prstDash val="solid"/>
                  <a:miter/>
                </a:ln>
              </p:spPr>
              <p:txBody>
                <a:bodyPr rtlCol="0" anchor="ctr"/>
                <a:lstStyle/>
                <a:p>
                  <a:endParaRPr lang="zh-TW" altLang="en-US">
                    <a:latin typeface="+mn-lt"/>
                    <a:ea typeface="+mn-ea"/>
                    <a:cs typeface="+mn-ea"/>
                    <a:sym typeface="+mn-lt"/>
                  </a:endParaRPr>
                </a:p>
              </p:txBody>
            </p:sp>
            <p:sp>
              <p:nvSpPr>
                <p:cNvPr id="234" name="手繪多邊形: 圖案 233">
                  <a:extLst>
                    <a:ext uri="{FF2B5EF4-FFF2-40B4-BE49-F238E27FC236}">
                      <a16:creationId xmlns:a16="http://schemas.microsoft.com/office/drawing/2014/main" id="{834BCB8C-0830-49B2-8580-975EE0F57306}"/>
                    </a:ext>
                  </a:extLst>
                </p:cNvPr>
                <p:cNvSpPr/>
                <p:nvPr/>
              </p:nvSpPr>
              <p:spPr>
                <a:xfrm>
                  <a:off x="3785084" y="4315571"/>
                  <a:ext cx="64814" cy="74571"/>
                </a:xfrm>
                <a:custGeom>
                  <a:avLst/>
                  <a:gdLst>
                    <a:gd name="connsiteX0" fmla="*/ 16726 w 64814"/>
                    <a:gd name="connsiteY0" fmla="*/ 697 h 74571"/>
                    <a:gd name="connsiteX1" fmla="*/ 16726 w 64814"/>
                    <a:gd name="connsiteY1" fmla="*/ 44603 h 74571"/>
                    <a:gd name="connsiteX2" fmla="*/ 17423 w 64814"/>
                    <a:gd name="connsiteY2" fmla="*/ 52966 h 74571"/>
                    <a:gd name="connsiteX3" fmla="*/ 20211 w 64814"/>
                    <a:gd name="connsiteY3" fmla="*/ 57845 h 74571"/>
                    <a:gd name="connsiteX4" fmla="*/ 33452 w 64814"/>
                    <a:gd name="connsiteY4" fmla="*/ 62723 h 74571"/>
                    <a:gd name="connsiteX5" fmla="*/ 42513 w 64814"/>
                    <a:gd name="connsiteY5" fmla="*/ 60633 h 74571"/>
                    <a:gd name="connsiteX6" fmla="*/ 48088 w 64814"/>
                    <a:gd name="connsiteY6" fmla="*/ 55754 h 74571"/>
                    <a:gd name="connsiteX7" fmla="*/ 49482 w 64814"/>
                    <a:gd name="connsiteY7" fmla="*/ 44603 h 74571"/>
                    <a:gd name="connsiteX8" fmla="*/ 49482 w 64814"/>
                    <a:gd name="connsiteY8" fmla="*/ 697 h 74571"/>
                    <a:gd name="connsiteX9" fmla="*/ 64814 w 64814"/>
                    <a:gd name="connsiteY9" fmla="*/ 697 h 74571"/>
                    <a:gd name="connsiteX10" fmla="*/ 64814 w 64814"/>
                    <a:gd name="connsiteY10" fmla="*/ 43906 h 74571"/>
                    <a:gd name="connsiteX11" fmla="*/ 62723 w 64814"/>
                    <a:gd name="connsiteY11" fmla="*/ 57845 h 74571"/>
                    <a:gd name="connsiteX12" fmla="*/ 57148 w 64814"/>
                    <a:gd name="connsiteY12" fmla="*/ 66905 h 74571"/>
                    <a:gd name="connsiteX13" fmla="*/ 32059 w 64814"/>
                    <a:gd name="connsiteY13" fmla="*/ 74571 h 74571"/>
                    <a:gd name="connsiteX14" fmla="*/ 6969 w 64814"/>
                    <a:gd name="connsiteY14" fmla="*/ 66905 h 74571"/>
                    <a:gd name="connsiteX15" fmla="*/ 1394 w 64814"/>
                    <a:gd name="connsiteY15" fmla="*/ 57845 h 74571"/>
                    <a:gd name="connsiteX16" fmla="*/ 0 w 64814"/>
                    <a:gd name="connsiteY16" fmla="*/ 44603 h 74571"/>
                    <a:gd name="connsiteX17" fmla="*/ 0 w 64814"/>
                    <a:gd name="connsiteY17" fmla="*/ 0 h 74571"/>
                    <a:gd name="connsiteX18" fmla="*/ 16726 w 64814"/>
                    <a:gd name="connsiteY18" fmla="*/ 0 h 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814" h="74571">
                      <a:moveTo>
                        <a:pt x="16726" y="697"/>
                      </a:moveTo>
                      <a:lnTo>
                        <a:pt x="16726" y="44603"/>
                      </a:lnTo>
                      <a:cubicBezTo>
                        <a:pt x="16726" y="48088"/>
                        <a:pt x="16726" y="50876"/>
                        <a:pt x="17423" y="52966"/>
                      </a:cubicBezTo>
                      <a:cubicBezTo>
                        <a:pt x="18120" y="55057"/>
                        <a:pt x="18817" y="56451"/>
                        <a:pt x="20211" y="57845"/>
                      </a:cubicBezTo>
                      <a:cubicBezTo>
                        <a:pt x="22999" y="60633"/>
                        <a:pt x="27877" y="62723"/>
                        <a:pt x="33452" y="62723"/>
                      </a:cubicBezTo>
                      <a:cubicBezTo>
                        <a:pt x="36937" y="62723"/>
                        <a:pt x="39725" y="62026"/>
                        <a:pt x="42513" y="60633"/>
                      </a:cubicBezTo>
                      <a:cubicBezTo>
                        <a:pt x="45300" y="59239"/>
                        <a:pt x="46694" y="57845"/>
                        <a:pt x="48088" y="55754"/>
                      </a:cubicBezTo>
                      <a:cubicBezTo>
                        <a:pt x="49482" y="53663"/>
                        <a:pt x="49482" y="50179"/>
                        <a:pt x="49482" y="44603"/>
                      </a:cubicBezTo>
                      <a:lnTo>
                        <a:pt x="49482" y="697"/>
                      </a:lnTo>
                      <a:lnTo>
                        <a:pt x="64814" y="697"/>
                      </a:lnTo>
                      <a:lnTo>
                        <a:pt x="64814" y="43906"/>
                      </a:lnTo>
                      <a:cubicBezTo>
                        <a:pt x="64814" y="49482"/>
                        <a:pt x="64117" y="54360"/>
                        <a:pt x="62723" y="57845"/>
                      </a:cubicBezTo>
                      <a:cubicBezTo>
                        <a:pt x="61330" y="61330"/>
                        <a:pt x="59936" y="64814"/>
                        <a:pt x="57148" y="66905"/>
                      </a:cubicBezTo>
                      <a:cubicBezTo>
                        <a:pt x="51573" y="71783"/>
                        <a:pt x="43209" y="74571"/>
                        <a:pt x="32059" y="74571"/>
                      </a:cubicBezTo>
                      <a:cubicBezTo>
                        <a:pt x="20908" y="74571"/>
                        <a:pt x="12545" y="71783"/>
                        <a:pt x="6969" y="66905"/>
                      </a:cubicBezTo>
                      <a:cubicBezTo>
                        <a:pt x="4182" y="64117"/>
                        <a:pt x="2091" y="61330"/>
                        <a:pt x="1394" y="57845"/>
                      </a:cubicBezTo>
                      <a:cubicBezTo>
                        <a:pt x="0" y="54360"/>
                        <a:pt x="0" y="50179"/>
                        <a:pt x="0" y="44603"/>
                      </a:cubicBezTo>
                      <a:lnTo>
                        <a:pt x="0" y="0"/>
                      </a:lnTo>
                      <a:lnTo>
                        <a:pt x="16726" y="0"/>
                      </a:lnTo>
                      <a:close/>
                    </a:path>
                  </a:pathLst>
                </a:custGeom>
                <a:solidFill>
                  <a:schemeClr val="bg1"/>
                </a:solidFill>
                <a:ln w="6826" cap="flat">
                  <a:noFill/>
                  <a:prstDash val="solid"/>
                  <a:miter/>
                </a:ln>
              </p:spPr>
              <p:txBody>
                <a:bodyPr rtlCol="0" anchor="ctr"/>
                <a:lstStyle/>
                <a:p>
                  <a:endParaRPr lang="zh-TW" altLang="en-US">
                    <a:latin typeface="+mn-lt"/>
                    <a:ea typeface="+mn-ea"/>
                    <a:cs typeface="+mn-ea"/>
                    <a:sym typeface="+mn-lt"/>
                  </a:endParaRPr>
                </a:p>
              </p:txBody>
            </p:sp>
          </p:grpSp>
          <p:sp>
            <p:nvSpPr>
              <p:cNvPr id="231" name="手繪多邊形: 圖案 230">
                <a:extLst>
                  <a:ext uri="{FF2B5EF4-FFF2-40B4-BE49-F238E27FC236}">
                    <a16:creationId xmlns:a16="http://schemas.microsoft.com/office/drawing/2014/main" id="{94711180-12B3-4C8B-A729-07E776FFD91C}"/>
                  </a:ext>
                </a:extLst>
              </p:cNvPr>
              <p:cNvSpPr/>
              <p:nvPr/>
            </p:nvSpPr>
            <p:spPr>
              <a:xfrm>
                <a:off x="3610156" y="4222182"/>
                <a:ext cx="264832" cy="264832"/>
              </a:xfrm>
              <a:custGeom>
                <a:avLst/>
                <a:gdLst>
                  <a:gd name="connsiteX0" fmla="*/ 244621 w 264832"/>
                  <a:gd name="connsiteY0" fmla="*/ 0 h 264832"/>
                  <a:gd name="connsiteX1" fmla="*/ 20211 w 264832"/>
                  <a:gd name="connsiteY1" fmla="*/ 0 h 264832"/>
                  <a:gd name="connsiteX2" fmla="*/ 0 w 264832"/>
                  <a:gd name="connsiteY2" fmla="*/ 20211 h 264832"/>
                  <a:gd name="connsiteX3" fmla="*/ 0 w 264832"/>
                  <a:gd name="connsiteY3" fmla="*/ 244621 h 264832"/>
                  <a:gd name="connsiteX4" fmla="*/ 20211 w 264832"/>
                  <a:gd name="connsiteY4" fmla="*/ 264832 h 264832"/>
                  <a:gd name="connsiteX5" fmla="*/ 244621 w 264832"/>
                  <a:gd name="connsiteY5" fmla="*/ 264832 h 264832"/>
                  <a:gd name="connsiteX6" fmla="*/ 264832 w 264832"/>
                  <a:gd name="connsiteY6" fmla="*/ 244621 h 264832"/>
                  <a:gd name="connsiteX7" fmla="*/ 264832 w 264832"/>
                  <a:gd name="connsiteY7" fmla="*/ 20211 h 264832"/>
                  <a:gd name="connsiteX8" fmla="*/ 244621 w 264832"/>
                  <a:gd name="connsiteY8" fmla="*/ 0 h 26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32" h="264832">
                    <a:moveTo>
                      <a:pt x="244621" y="0"/>
                    </a:moveTo>
                    <a:lnTo>
                      <a:pt x="20211" y="0"/>
                    </a:lnTo>
                    <a:cubicBezTo>
                      <a:pt x="9060" y="0"/>
                      <a:pt x="0" y="9060"/>
                      <a:pt x="0" y="20211"/>
                    </a:cubicBezTo>
                    <a:lnTo>
                      <a:pt x="0" y="244621"/>
                    </a:lnTo>
                    <a:cubicBezTo>
                      <a:pt x="0" y="255772"/>
                      <a:pt x="9060" y="264832"/>
                      <a:pt x="20211" y="264832"/>
                    </a:cubicBezTo>
                    <a:lnTo>
                      <a:pt x="244621" y="264832"/>
                    </a:lnTo>
                    <a:cubicBezTo>
                      <a:pt x="255772" y="264832"/>
                      <a:pt x="264832" y="255772"/>
                      <a:pt x="264832" y="244621"/>
                    </a:cubicBezTo>
                    <a:lnTo>
                      <a:pt x="264832" y="20211"/>
                    </a:lnTo>
                    <a:cubicBezTo>
                      <a:pt x="264135" y="9060"/>
                      <a:pt x="255075" y="0"/>
                      <a:pt x="244621" y="0"/>
                    </a:cubicBezTo>
                    <a:close/>
                  </a:path>
                </a:pathLst>
              </a:custGeom>
              <a:noFill/>
              <a:ln w="1016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172" name="圖形 44">
              <a:extLst>
                <a:ext uri="{FF2B5EF4-FFF2-40B4-BE49-F238E27FC236}">
                  <a16:creationId xmlns:a16="http://schemas.microsoft.com/office/drawing/2014/main" id="{423D9D08-6FD8-4BCF-AAB7-6D1C3F2C68D3}"/>
                </a:ext>
              </a:extLst>
            </p:cNvPr>
            <p:cNvGrpSpPr/>
            <p:nvPr/>
          </p:nvGrpSpPr>
          <p:grpSpPr>
            <a:xfrm>
              <a:off x="3224479" y="3646723"/>
              <a:ext cx="354990" cy="302131"/>
              <a:chOff x="1527272" y="4099343"/>
              <a:chExt cx="409195" cy="348265"/>
            </a:xfrm>
            <a:effectLst>
              <a:outerShdw blurRad="279400" dist="177800" dir="7980000" algn="t" rotWithShape="0">
                <a:prstClr val="black">
                  <a:alpha val="19000"/>
                </a:prstClr>
              </a:outerShdw>
            </a:effectLst>
          </p:grpSpPr>
          <p:grpSp>
            <p:nvGrpSpPr>
              <p:cNvPr id="212" name="圖形 44">
                <a:extLst>
                  <a:ext uri="{FF2B5EF4-FFF2-40B4-BE49-F238E27FC236}">
                    <a16:creationId xmlns:a16="http://schemas.microsoft.com/office/drawing/2014/main" id="{1BC95BAE-7FA7-4DBE-A3C6-4ADA04A8BCD1}"/>
                  </a:ext>
                </a:extLst>
              </p:cNvPr>
              <p:cNvGrpSpPr/>
              <p:nvPr/>
            </p:nvGrpSpPr>
            <p:grpSpPr>
              <a:xfrm>
                <a:off x="1557737" y="4271982"/>
                <a:ext cx="348264" cy="109317"/>
                <a:chOff x="1557737" y="4271982"/>
                <a:chExt cx="348264" cy="109317"/>
              </a:xfrm>
              <a:solidFill>
                <a:srgbClr val="AF1C22"/>
              </a:solidFill>
            </p:grpSpPr>
            <p:sp>
              <p:nvSpPr>
                <p:cNvPr id="214" name="手繪多邊形: 圖案 213">
                  <a:extLst>
                    <a:ext uri="{FF2B5EF4-FFF2-40B4-BE49-F238E27FC236}">
                      <a16:creationId xmlns:a16="http://schemas.microsoft.com/office/drawing/2014/main" id="{CE3C169D-CC0D-4FFC-9CAE-830DB96403AD}"/>
                    </a:ext>
                  </a:extLst>
                </p:cNvPr>
                <p:cNvSpPr/>
                <p:nvPr/>
              </p:nvSpPr>
              <p:spPr>
                <a:xfrm>
                  <a:off x="1557737" y="4271982"/>
                  <a:ext cx="72878" cy="108123"/>
                </a:xfrm>
                <a:custGeom>
                  <a:avLst/>
                  <a:gdLst>
                    <a:gd name="connsiteX0" fmla="*/ 17324 w 72878"/>
                    <a:gd name="connsiteY0" fmla="*/ 89008 h 108123"/>
                    <a:gd name="connsiteX1" fmla="*/ 71684 w 72878"/>
                    <a:gd name="connsiteY1" fmla="*/ 89008 h 108123"/>
                    <a:gd name="connsiteX2" fmla="*/ 71684 w 72878"/>
                    <a:gd name="connsiteY2" fmla="*/ 108124 h 108123"/>
                    <a:gd name="connsiteX3" fmla="*/ 0 w 72878"/>
                    <a:gd name="connsiteY3" fmla="*/ 108124 h 108123"/>
                    <a:gd name="connsiteX4" fmla="*/ 0 w 72878"/>
                    <a:gd name="connsiteY4" fmla="*/ 79450 h 108123"/>
                    <a:gd name="connsiteX5" fmla="*/ 7168 w 72878"/>
                    <a:gd name="connsiteY5" fmla="*/ 51971 h 108123"/>
                    <a:gd name="connsiteX6" fmla="*/ 14337 w 72878"/>
                    <a:gd name="connsiteY6" fmla="*/ 45997 h 108123"/>
                    <a:gd name="connsiteX7" fmla="*/ 26881 w 72878"/>
                    <a:gd name="connsiteY7" fmla="*/ 44803 h 108123"/>
                    <a:gd name="connsiteX8" fmla="*/ 40621 w 72878"/>
                    <a:gd name="connsiteY8" fmla="*/ 44803 h 108123"/>
                    <a:gd name="connsiteX9" fmla="*/ 50179 w 72878"/>
                    <a:gd name="connsiteY9" fmla="*/ 42413 h 108123"/>
                    <a:gd name="connsiteX10" fmla="*/ 54360 w 72878"/>
                    <a:gd name="connsiteY10" fmla="*/ 32258 h 108123"/>
                    <a:gd name="connsiteX11" fmla="*/ 50179 w 72878"/>
                    <a:gd name="connsiteY11" fmla="*/ 21505 h 108123"/>
                    <a:gd name="connsiteX12" fmla="*/ 40024 w 72878"/>
                    <a:gd name="connsiteY12" fmla="*/ 19116 h 108123"/>
                    <a:gd name="connsiteX13" fmla="*/ 1195 w 72878"/>
                    <a:gd name="connsiteY13" fmla="*/ 19116 h 108123"/>
                    <a:gd name="connsiteX14" fmla="*/ 1195 w 72878"/>
                    <a:gd name="connsiteY14" fmla="*/ 0 h 108123"/>
                    <a:gd name="connsiteX15" fmla="*/ 43608 w 72878"/>
                    <a:gd name="connsiteY15" fmla="*/ 0 h 108123"/>
                    <a:gd name="connsiteX16" fmla="*/ 65710 w 72878"/>
                    <a:gd name="connsiteY16" fmla="*/ 7168 h 108123"/>
                    <a:gd name="connsiteX17" fmla="*/ 71087 w 72878"/>
                    <a:gd name="connsiteY17" fmla="*/ 17921 h 108123"/>
                    <a:gd name="connsiteX18" fmla="*/ 72879 w 72878"/>
                    <a:gd name="connsiteY18" fmla="*/ 32258 h 108123"/>
                    <a:gd name="connsiteX19" fmla="*/ 70489 w 72878"/>
                    <a:gd name="connsiteY19" fmla="*/ 48984 h 108123"/>
                    <a:gd name="connsiteX20" fmla="*/ 63321 w 72878"/>
                    <a:gd name="connsiteY20" fmla="*/ 59737 h 108123"/>
                    <a:gd name="connsiteX21" fmla="*/ 44205 w 72878"/>
                    <a:gd name="connsiteY21" fmla="*/ 64516 h 108123"/>
                    <a:gd name="connsiteX22" fmla="*/ 32258 w 72878"/>
                    <a:gd name="connsiteY22" fmla="*/ 64516 h 108123"/>
                    <a:gd name="connsiteX23" fmla="*/ 22700 w 72878"/>
                    <a:gd name="connsiteY23" fmla="*/ 65710 h 108123"/>
                    <a:gd name="connsiteX24" fmla="*/ 19713 w 72878"/>
                    <a:gd name="connsiteY24" fmla="*/ 68697 h 108123"/>
                    <a:gd name="connsiteX25" fmla="*/ 17921 w 72878"/>
                    <a:gd name="connsiteY25" fmla="*/ 79450 h 108123"/>
                    <a:gd name="connsiteX26" fmla="*/ 17921 w 72878"/>
                    <a:gd name="connsiteY26" fmla="*/ 89008 h 10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78" h="108123">
                      <a:moveTo>
                        <a:pt x="17324" y="89008"/>
                      </a:moveTo>
                      <a:lnTo>
                        <a:pt x="71684" y="89008"/>
                      </a:lnTo>
                      <a:lnTo>
                        <a:pt x="71684" y="108124"/>
                      </a:lnTo>
                      <a:lnTo>
                        <a:pt x="0" y="108124"/>
                      </a:lnTo>
                      <a:lnTo>
                        <a:pt x="0" y="79450"/>
                      </a:lnTo>
                      <a:cubicBezTo>
                        <a:pt x="0" y="67503"/>
                        <a:pt x="2389" y="57945"/>
                        <a:pt x="7168" y="51971"/>
                      </a:cubicBezTo>
                      <a:cubicBezTo>
                        <a:pt x="9558" y="48984"/>
                        <a:pt x="11947" y="47192"/>
                        <a:pt x="14337" y="45997"/>
                      </a:cubicBezTo>
                      <a:cubicBezTo>
                        <a:pt x="16726" y="44803"/>
                        <a:pt x="20908" y="44803"/>
                        <a:pt x="26881" y="44803"/>
                      </a:cubicBezTo>
                      <a:lnTo>
                        <a:pt x="40621" y="44803"/>
                      </a:lnTo>
                      <a:cubicBezTo>
                        <a:pt x="45400" y="44803"/>
                        <a:pt x="48387" y="44205"/>
                        <a:pt x="50179" y="42413"/>
                      </a:cubicBezTo>
                      <a:cubicBezTo>
                        <a:pt x="53166" y="40024"/>
                        <a:pt x="54360" y="37037"/>
                        <a:pt x="54360" y="32258"/>
                      </a:cubicBezTo>
                      <a:cubicBezTo>
                        <a:pt x="54360" y="27479"/>
                        <a:pt x="53166" y="23895"/>
                        <a:pt x="50179" y="21505"/>
                      </a:cubicBezTo>
                      <a:cubicBezTo>
                        <a:pt x="48387" y="19713"/>
                        <a:pt x="44802" y="19116"/>
                        <a:pt x="40024" y="19116"/>
                      </a:cubicBezTo>
                      <a:lnTo>
                        <a:pt x="1195" y="19116"/>
                      </a:lnTo>
                      <a:lnTo>
                        <a:pt x="1195" y="0"/>
                      </a:lnTo>
                      <a:lnTo>
                        <a:pt x="43608" y="0"/>
                      </a:lnTo>
                      <a:cubicBezTo>
                        <a:pt x="54360" y="0"/>
                        <a:pt x="61529" y="2389"/>
                        <a:pt x="65710" y="7168"/>
                      </a:cubicBezTo>
                      <a:cubicBezTo>
                        <a:pt x="68100" y="9558"/>
                        <a:pt x="69892" y="13142"/>
                        <a:pt x="71087" y="17921"/>
                      </a:cubicBezTo>
                      <a:cubicBezTo>
                        <a:pt x="72281" y="22103"/>
                        <a:pt x="72879" y="26882"/>
                        <a:pt x="72879" y="32258"/>
                      </a:cubicBezTo>
                      <a:cubicBezTo>
                        <a:pt x="72879" y="38829"/>
                        <a:pt x="72281" y="44205"/>
                        <a:pt x="70489" y="48984"/>
                      </a:cubicBezTo>
                      <a:cubicBezTo>
                        <a:pt x="68697" y="53763"/>
                        <a:pt x="66308" y="57347"/>
                        <a:pt x="63321" y="59737"/>
                      </a:cubicBezTo>
                      <a:cubicBezTo>
                        <a:pt x="59139" y="62724"/>
                        <a:pt x="52568" y="64516"/>
                        <a:pt x="44205" y="64516"/>
                      </a:cubicBezTo>
                      <a:lnTo>
                        <a:pt x="32258" y="64516"/>
                      </a:lnTo>
                      <a:cubicBezTo>
                        <a:pt x="28076" y="64516"/>
                        <a:pt x="25089" y="65113"/>
                        <a:pt x="22700" y="65710"/>
                      </a:cubicBezTo>
                      <a:cubicBezTo>
                        <a:pt x="22103" y="65710"/>
                        <a:pt x="20310" y="66905"/>
                        <a:pt x="19713" y="68697"/>
                      </a:cubicBezTo>
                      <a:cubicBezTo>
                        <a:pt x="18518" y="70489"/>
                        <a:pt x="17921" y="74074"/>
                        <a:pt x="17921" y="79450"/>
                      </a:cubicBezTo>
                      <a:lnTo>
                        <a:pt x="17921" y="89008"/>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215" name="手繪多邊形: 圖案 214">
                  <a:extLst>
                    <a:ext uri="{FF2B5EF4-FFF2-40B4-BE49-F238E27FC236}">
                      <a16:creationId xmlns:a16="http://schemas.microsoft.com/office/drawing/2014/main" id="{191BF9A7-97F4-4472-B7EA-DD3B38085761}"/>
                    </a:ext>
                  </a:extLst>
                </p:cNvPr>
                <p:cNvSpPr/>
                <p:nvPr/>
              </p:nvSpPr>
              <p:spPr>
                <a:xfrm>
                  <a:off x="1640174" y="4359198"/>
                  <a:ext cx="14934" cy="20907"/>
                </a:xfrm>
                <a:custGeom>
                  <a:avLst/>
                  <a:gdLst>
                    <a:gd name="connsiteX0" fmla="*/ 14934 w 14934"/>
                    <a:gd name="connsiteY0" fmla="*/ 0 h 20907"/>
                    <a:gd name="connsiteX1" fmla="*/ 14934 w 14934"/>
                    <a:gd name="connsiteY1" fmla="*/ 20908 h 20907"/>
                    <a:gd name="connsiteX2" fmla="*/ 0 w 14934"/>
                    <a:gd name="connsiteY2" fmla="*/ 20908 h 20907"/>
                    <a:gd name="connsiteX3" fmla="*/ 0 w 14934"/>
                    <a:gd name="connsiteY3" fmla="*/ 0 h 20907"/>
                    <a:gd name="connsiteX4" fmla="*/ 14934 w 14934"/>
                    <a:gd name="connsiteY4" fmla="*/ 0 h 2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4" h="20907">
                      <a:moveTo>
                        <a:pt x="14934" y="0"/>
                      </a:moveTo>
                      <a:lnTo>
                        <a:pt x="14934" y="20908"/>
                      </a:lnTo>
                      <a:lnTo>
                        <a:pt x="0" y="20908"/>
                      </a:lnTo>
                      <a:lnTo>
                        <a:pt x="0" y="0"/>
                      </a:lnTo>
                      <a:lnTo>
                        <a:pt x="14934" y="0"/>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216" name="手繪多邊形: 圖案 215">
                  <a:extLst>
                    <a:ext uri="{FF2B5EF4-FFF2-40B4-BE49-F238E27FC236}">
                      <a16:creationId xmlns:a16="http://schemas.microsoft.com/office/drawing/2014/main" id="{C7C6A804-E35F-438F-BEA4-7C53F92C377B}"/>
                    </a:ext>
                  </a:extLst>
                </p:cNvPr>
                <p:cNvSpPr/>
                <p:nvPr/>
              </p:nvSpPr>
              <p:spPr>
                <a:xfrm>
                  <a:off x="1667653" y="4271982"/>
                  <a:ext cx="72878" cy="107526"/>
                </a:xfrm>
                <a:custGeom>
                  <a:avLst/>
                  <a:gdLst>
                    <a:gd name="connsiteX0" fmla="*/ 68100 w 72878"/>
                    <a:gd name="connsiteY0" fmla="*/ 0 h 107526"/>
                    <a:gd name="connsiteX1" fmla="*/ 68100 w 72878"/>
                    <a:gd name="connsiteY1" fmla="*/ 19116 h 107526"/>
                    <a:gd name="connsiteX2" fmla="*/ 17324 w 72878"/>
                    <a:gd name="connsiteY2" fmla="*/ 19116 h 107526"/>
                    <a:gd name="connsiteX3" fmla="*/ 17324 w 72878"/>
                    <a:gd name="connsiteY3" fmla="*/ 43608 h 107526"/>
                    <a:gd name="connsiteX4" fmla="*/ 43608 w 72878"/>
                    <a:gd name="connsiteY4" fmla="*/ 43608 h 107526"/>
                    <a:gd name="connsiteX5" fmla="*/ 56152 w 72878"/>
                    <a:gd name="connsiteY5" fmla="*/ 44803 h 107526"/>
                    <a:gd name="connsiteX6" fmla="*/ 63918 w 72878"/>
                    <a:gd name="connsiteY6" fmla="*/ 49582 h 107526"/>
                    <a:gd name="connsiteX7" fmla="*/ 72879 w 72878"/>
                    <a:gd name="connsiteY7" fmla="*/ 74671 h 107526"/>
                    <a:gd name="connsiteX8" fmla="*/ 59737 w 72878"/>
                    <a:gd name="connsiteY8" fmla="*/ 103345 h 107526"/>
                    <a:gd name="connsiteX9" fmla="*/ 37037 w 72878"/>
                    <a:gd name="connsiteY9" fmla="*/ 107526 h 107526"/>
                    <a:gd name="connsiteX10" fmla="*/ 597 w 72878"/>
                    <a:gd name="connsiteY10" fmla="*/ 107526 h 107526"/>
                    <a:gd name="connsiteX11" fmla="*/ 597 w 72878"/>
                    <a:gd name="connsiteY11" fmla="*/ 88410 h 107526"/>
                    <a:gd name="connsiteX12" fmla="*/ 37037 w 72878"/>
                    <a:gd name="connsiteY12" fmla="*/ 88410 h 107526"/>
                    <a:gd name="connsiteX13" fmla="*/ 48387 w 72878"/>
                    <a:gd name="connsiteY13" fmla="*/ 86618 h 107526"/>
                    <a:gd name="connsiteX14" fmla="*/ 51971 w 72878"/>
                    <a:gd name="connsiteY14" fmla="*/ 82437 h 107526"/>
                    <a:gd name="connsiteX15" fmla="*/ 53166 w 72878"/>
                    <a:gd name="connsiteY15" fmla="*/ 75268 h 107526"/>
                    <a:gd name="connsiteX16" fmla="*/ 51373 w 72878"/>
                    <a:gd name="connsiteY16" fmla="*/ 67503 h 107526"/>
                    <a:gd name="connsiteX17" fmla="*/ 47192 w 72878"/>
                    <a:gd name="connsiteY17" fmla="*/ 63321 h 107526"/>
                    <a:gd name="connsiteX18" fmla="*/ 36439 w 72878"/>
                    <a:gd name="connsiteY18" fmla="*/ 62126 h 107526"/>
                    <a:gd name="connsiteX19" fmla="*/ 0 w 72878"/>
                    <a:gd name="connsiteY19" fmla="*/ 62126 h 107526"/>
                    <a:gd name="connsiteX20" fmla="*/ 0 w 72878"/>
                    <a:gd name="connsiteY20" fmla="*/ 0 h 107526"/>
                    <a:gd name="connsiteX21" fmla="*/ 68100 w 72878"/>
                    <a:gd name="connsiteY21" fmla="*/ 0 h 10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878" h="107526">
                      <a:moveTo>
                        <a:pt x="68100" y="0"/>
                      </a:moveTo>
                      <a:lnTo>
                        <a:pt x="68100" y="19116"/>
                      </a:lnTo>
                      <a:lnTo>
                        <a:pt x="17324" y="19116"/>
                      </a:lnTo>
                      <a:lnTo>
                        <a:pt x="17324" y="43608"/>
                      </a:lnTo>
                      <a:lnTo>
                        <a:pt x="43608" y="43608"/>
                      </a:lnTo>
                      <a:cubicBezTo>
                        <a:pt x="48984" y="43608"/>
                        <a:pt x="52568" y="44205"/>
                        <a:pt x="56152" y="44803"/>
                      </a:cubicBezTo>
                      <a:cubicBezTo>
                        <a:pt x="59139" y="45997"/>
                        <a:pt x="61529" y="47192"/>
                        <a:pt x="63918" y="49582"/>
                      </a:cubicBezTo>
                      <a:cubicBezTo>
                        <a:pt x="69892" y="55555"/>
                        <a:pt x="72879" y="63918"/>
                        <a:pt x="72879" y="74671"/>
                      </a:cubicBezTo>
                      <a:cubicBezTo>
                        <a:pt x="72879" y="88410"/>
                        <a:pt x="68697" y="97968"/>
                        <a:pt x="59737" y="103345"/>
                      </a:cubicBezTo>
                      <a:cubicBezTo>
                        <a:pt x="54958" y="106331"/>
                        <a:pt x="47192" y="107526"/>
                        <a:pt x="37037" y="107526"/>
                      </a:cubicBezTo>
                      <a:lnTo>
                        <a:pt x="597" y="107526"/>
                      </a:lnTo>
                      <a:lnTo>
                        <a:pt x="597" y="88410"/>
                      </a:lnTo>
                      <a:lnTo>
                        <a:pt x="37037" y="88410"/>
                      </a:lnTo>
                      <a:cubicBezTo>
                        <a:pt x="41816" y="88410"/>
                        <a:pt x="45997" y="87813"/>
                        <a:pt x="48387" y="86618"/>
                      </a:cubicBezTo>
                      <a:cubicBezTo>
                        <a:pt x="50179" y="86021"/>
                        <a:pt x="51373" y="84826"/>
                        <a:pt x="51971" y="82437"/>
                      </a:cubicBezTo>
                      <a:cubicBezTo>
                        <a:pt x="53166" y="80645"/>
                        <a:pt x="53166" y="78255"/>
                        <a:pt x="53166" y="75268"/>
                      </a:cubicBezTo>
                      <a:cubicBezTo>
                        <a:pt x="53166" y="72281"/>
                        <a:pt x="52568" y="69892"/>
                        <a:pt x="51373" y="67503"/>
                      </a:cubicBezTo>
                      <a:cubicBezTo>
                        <a:pt x="50179" y="65113"/>
                        <a:pt x="48984" y="63918"/>
                        <a:pt x="47192" y="63321"/>
                      </a:cubicBezTo>
                      <a:cubicBezTo>
                        <a:pt x="45997" y="62724"/>
                        <a:pt x="42413" y="62724"/>
                        <a:pt x="36439" y="62126"/>
                      </a:cubicBezTo>
                      <a:lnTo>
                        <a:pt x="0" y="62126"/>
                      </a:lnTo>
                      <a:lnTo>
                        <a:pt x="0" y="0"/>
                      </a:lnTo>
                      <a:lnTo>
                        <a:pt x="68100" y="0"/>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217" name="手繪多邊形: 圖案 216">
                  <a:extLst>
                    <a:ext uri="{FF2B5EF4-FFF2-40B4-BE49-F238E27FC236}">
                      <a16:creationId xmlns:a16="http://schemas.microsoft.com/office/drawing/2014/main" id="{FCAEB315-0534-4C40-B2B6-DCA46DC2E9EC}"/>
                    </a:ext>
                  </a:extLst>
                </p:cNvPr>
                <p:cNvSpPr/>
                <p:nvPr/>
              </p:nvSpPr>
              <p:spPr>
                <a:xfrm>
                  <a:off x="1746505" y="4313798"/>
                  <a:ext cx="53762" cy="66905"/>
                </a:xfrm>
                <a:custGeom>
                  <a:avLst/>
                  <a:gdLst>
                    <a:gd name="connsiteX0" fmla="*/ 24492 w 53762"/>
                    <a:gd name="connsiteY0" fmla="*/ 26882 h 66905"/>
                    <a:gd name="connsiteX1" fmla="*/ 53763 w 53762"/>
                    <a:gd name="connsiteY1" fmla="*/ 26882 h 66905"/>
                    <a:gd name="connsiteX2" fmla="*/ 53763 w 53762"/>
                    <a:gd name="connsiteY2" fmla="*/ 66905 h 66905"/>
                    <a:gd name="connsiteX3" fmla="*/ 27479 w 53762"/>
                    <a:gd name="connsiteY3" fmla="*/ 66905 h 66905"/>
                    <a:gd name="connsiteX4" fmla="*/ 16726 w 53762"/>
                    <a:gd name="connsiteY4" fmla="*/ 65710 h 66905"/>
                    <a:gd name="connsiteX5" fmla="*/ 9558 w 53762"/>
                    <a:gd name="connsiteY5" fmla="*/ 61529 h 66905"/>
                    <a:gd name="connsiteX6" fmla="*/ 0 w 53762"/>
                    <a:gd name="connsiteY6" fmla="*/ 33453 h 66905"/>
                    <a:gd name="connsiteX7" fmla="*/ 4182 w 53762"/>
                    <a:gd name="connsiteY7" fmla="*/ 11947 h 66905"/>
                    <a:gd name="connsiteX8" fmla="*/ 13142 w 53762"/>
                    <a:gd name="connsiteY8" fmla="*/ 2987 h 66905"/>
                    <a:gd name="connsiteX9" fmla="*/ 28076 w 53762"/>
                    <a:gd name="connsiteY9" fmla="*/ 0 h 66905"/>
                    <a:gd name="connsiteX10" fmla="*/ 53763 w 53762"/>
                    <a:gd name="connsiteY10" fmla="*/ 0 h 66905"/>
                    <a:gd name="connsiteX11" fmla="*/ 53763 w 53762"/>
                    <a:gd name="connsiteY11" fmla="*/ 11947 h 66905"/>
                    <a:gd name="connsiteX12" fmla="*/ 29271 w 53762"/>
                    <a:gd name="connsiteY12" fmla="*/ 11947 h 66905"/>
                    <a:gd name="connsiteX13" fmla="*/ 17921 w 53762"/>
                    <a:gd name="connsiteY13" fmla="*/ 16129 h 66905"/>
                    <a:gd name="connsiteX14" fmla="*/ 13739 w 53762"/>
                    <a:gd name="connsiteY14" fmla="*/ 32855 h 66905"/>
                    <a:gd name="connsiteX15" fmla="*/ 14934 w 53762"/>
                    <a:gd name="connsiteY15" fmla="*/ 44205 h 66905"/>
                    <a:gd name="connsiteX16" fmla="*/ 17921 w 53762"/>
                    <a:gd name="connsiteY16" fmla="*/ 51374 h 66905"/>
                    <a:gd name="connsiteX17" fmla="*/ 22700 w 53762"/>
                    <a:gd name="connsiteY17" fmla="*/ 54360 h 66905"/>
                    <a:gd name="connsiteX18" fmla="*/ 29868 w 53762"/>
                    <a:gd name="connsiteY18" fmla="*/ 55555 h 66905"/>
                    <a:gd name="connsiteX19" fmla="*/ 41218 w 53762"/>
                    <a:gd name="connsiteY19" fmla="*/ 55555 h 66905"/>
                    <a:gd name="connsiteX20" fmla="*/ 41218 w 53762"/>
                    <a:gd name="connsiteY20" fmla="*/ 38829 h 66905"/>
                    <a:gd name="connsiteX21" fmla="*/ 24492 w 53762"/>
                    <a:gd name="connsiteY21" fmla="*/ 38829 h 66905"/>
                    <a:gd name="connsiteX22" fmla="*/ 24492 w 53762"/>
                    <a:gd name="connsiteY22" fmla="*/ 26882 h 6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62" h="66905">
                      <a:moveTo>
                        <a:pt x="24492" y="26882"/>
                      </a:moveTo>
                      <a:lnTo>
                        <a:pt x="53763" y="26882"/>
                      </a:lnTo>
                      <a:lnTo>
                        <a:pt x="53763" y="66905"/>
                      </a:lnTo>
                      <a:lnTo>
                        <a:pt x="27479" y="66905"/>
                      </a:lnTo>
                      <a:cubicBezTo>
                        <a:pt x="22700" y="66905"/>
                        <a:pt x="19116" y="66308"/>
                        <a:pt x="16726" y="65710"/>
                      </a:cubicBezTo>
                      <a:cubicBezTo>
                        <a:pt x="14337" y="65113"/>
                        <a:pt x="11350" y="63321"/>
                        <a:pt x="9558" y="61529"/>
                      </a:cubicBezTo>
                      <a:cubicBezTo>
                        <a:pt x="3584" y="56153"/>
                        <a:pt x="0" y="46595"/>
                        <a:pt x="0" y="33453"/>
                      </a:cubicBezTo>
                      <a:cubicBezTo>
                        <a:pt x="0" y="24492"/>
                        <a:pt x="1195" y="17324"/>
                        <a:pt x="4182" y="11947"/>
                      </a:cubicBezTo>
                      <a:cubicBezTo>
                        <a:pt x="6571" y="7766"/>
                        <a:pt x="9558" y="4779"/>
                        <a:pt x="13142" y="2987"/>
                      </a:cubicBezTo>
                      <a:cubicBezTo>
                        <a:pt x="16726" y="1195"/>
                        <a:pt x="22103" y="0"/>
                        <a:pt x="28076" y="0"/>
                      </a:cubicBezTo>
                      <a:lnTo>
                        <a:pt x="53763" y="0"/>
                      </a:lnTo>
                      <a:lnTo>
                        <a:pt x="53763" y="11947"/>
                      </a:lnTo>
                      <a:lnTo>
                        <a:pt x="29271" y="11947"/>
                      </a:lnTo>
                      <a:cubicBezTo>
                        <a:pt x="23895" y="11947"/>
                        <a:pt x="20310" y="13142"/>
                        <a:pt x="17921" y="16129"/>
                      </a:cubicBezTo>
                      <a:cubicBezTo>
                        <a:pt x="14934" y="19116"/>
                        <a:pt x="13739" y="24492"/>
                        <a:pt x="13739" y="32855"/>
                      </a:cubicBezTo>
                      <a:cubicBezTo>
                        <a:pt x="13739" y="37037"/>
                        <a:pt x="14337" y="40621"/>
                        <a:pt x="14934" y="44205"/>
                      </a:cubicBezTo>
                      <a:cubicBezTo>
                        <a:pt x="15532" y="47789"/>
                        <a:pt x="16726" y="50179"/>
                        <a:pt x="17921" y="51374"/>
                      </a:cubicBezTo>
                      <a:cubicBezTo>
                        <a:pt x="19116" y="52568"/>
                        <a:pt x="20908" y="53763"/>
                        <a:pt x="22700" y="54360"/>
                      </a:cubicBezTo>
                      <a:cubicBezTo>
                        <a:pt x="24492" y="54958"/>
                        <a:pt x="26881" y="55555"/>
                        <a:pt x="29868" y="55555"/>
                      </a:cubicBezTo>
                      <a:lnTo>
                        <a:pt x="41218" y="55555"/>
                      </a:lnTo>
                      <a:lnTo>
                        <a:pt x="41218" y="38829"/>
                      </a:lnTo>
                      <a:lnTo>
                        <a:pt x="24492" y="38829"/>
                      </a:lnTo>
                      <a:lnTo>
                        <a:pt x="24492" y="26882"/>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218" name="手繪多邊形: 圖案 217">
                  <a:extLst>
                    <a:ext uri="{FF2B5EF4-FFF2-40B4-BE49-F238E27FC236}">
                      <a16:creationId xmlns:a16="http://schemas.microsoft.com/office/drawing/2014/main" id="{58C468E5-663F-4137-A673-2D6A4C3AEEA9}"/>
                    </a:ext>
                  </a:extLst>
                </p:cNvPr>
                <p:cNvSpPr/>
                <p:nvPr/>
              </p:nvSpPr>
              <p:spPr>
                <a:xfrm>
                  <a:off x="1810423" y="4313200"/>
                  <a:ext cx="43607" cy="66905"/>
                </a:xfrm>
                <a:custGeom>
                  <a:avLst/>
                  <a:gdLst>
                    <a:gd name="connsiteX0" fmla="*/ 11350 w 43607"/>
                    <a:gd name="connsiteY0" fmla="*/ 17921 h 66905"/>
                    <a:gd name="connsiteX1" fmla="*/ 22103 w 43607"/>
                    <a:gd name="connsiteY1" fmla="*/ 17921 h 66905"/>
                    <a:gd name="connsiteX2" fmla="*/ 33452 w 43607"/>
                    <a:gd name="connsiteY2" fmla="*/ 20310 h 66905"/>
                    <a:gd name="connsiteX3" fmla="*/ 41816 w 43607"/>
                    <a:gd name="connsiteY3" fmla="*/ 30466 h 66905"/>
                    <a:gd name="connsiteX4" fmla="*/ 43608 w 43607"/>
                    <a:gd name="connsiteY4" fmla="*/ 41816 h 66905"/>
                    <a:gd name="connsiteX5" fmla="*/ 34050 w 43607"/>
                    <a:gd name="connsiteY5" fmla="*/ 63321 h 66905"/>
                    <a:gd name="connsiteX6" fmla="*/ 28076 w 43607"/>
                    <a:gd name="connsiteY6" fmla="*/ 66308 h 66905"/>
                    <a:gd name="connsiteX7" fmla="*/ 19116 w 43607"/>
                    <a:gd name="connsiteY7" fmla="*/ 66905 h 66905"/>
                    <a:gd name="connsiteX8" fmla="*/ 0 w 43607"/>
                    <a:gd name="connsiteY8" fmla="*/ 66905 h 66905"/>
                    <a:gd name="connsiteX9" fmla="*/ 0 w 43607"/>
                    <a:gd name="connsiteY9" fmla="*/ 0 h 66905"/>
                    <a:gd name="connsiteX10" fmla="*/ 11947 w 43607"/>
                    <a:gd name="connsiteY10" fmla="*/ 0 h 66905"/>
                    <a:gd name="connsiteX11" fmla="*/ 11947 w 43607"/>
                    <a:gd name="connsiteY11" fmla="*/ 17921 h 66905"/>
                    <a:gd name="connsiteX12" fmla="*/ 11350 w 43607"/>
                    <a:gd name="connsiteY12" fmla="*/ 28674 h 66905"/>
                    <a:gd name="connsiteX13" fmla="*/ 11350 w 43607"/>
                    <a:gd name="connsiteY13" fmla="*/ 56750 h 66905"/>
                    <a:gd name="connsiteX14" fmla="*/ 20310 w 43607"/>
                    <a:gd name="connsiteY14" fmla="*/ 56750 h 66905"/>
                    <a:gd name="connsiteX15" fmla="*/ 28674 w 43607"/>
                    <a:gd name="connsiteY15" fmla="*/ 52568 h 66905"/>
                    <a:gd name="connsiteX16" fmla="*/ 31660 w 43607"/>
                    <a:gd name="connsiteY16" fmla="*/ 42413 h 66905"/>
                    <a:gd name="connsiteX17" fmla="*/ 20310 w 43607"/>
                    <a:gd name="connsiteY17" fmla="*/ 28674 h 66905"/>
                    <a:gd name="connsiteX18" fmla="*/ 11350 w 43607"/>
                    <a:gd name="connsiteY18" fmla="*/ 28674 h 6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607" h="66905">
                      <a:moveTo>
                        <a:pt x="11350" y="17921"/>
                      </a:moveTo>
                      <a:lnTo>
                        <a:pt x="22103" y="17921"/>
                      </a:lnTo>
                      <a:cubicBezTo>
                        <a:pt x="26881" y="17921"/>
                        <a:pt x="30466" y="18518"/>
                        <a:pt x="33452" y="20310"/>
                      </a:cubicBezTo>
                      <a:cubicBezTo>
                        <a:pt x="37634" y="22700"/>
                        <a:pt x="40024" y="25687"/>
                        <a:pt x="41816" y="30466"/>
                      </a:cubicBezTo>
                      <a:cubicBezTo>
                        <a:pt x="43010" y="34050"/>
                        <a:pt x="43608" y="37634"/>
                        <a:pt x="43608" y="41816"/>
                      </a:cubicBezTo>
                      <a:cubicBezTo>
                        <a:pt x="43608" y="51971"/>
                        <a:pt x="40621" y="59139"/>
                        <a:pt x="34050" y="63321"/>
                      </a:cubicBezTo>
                      <a:cubicBezTo>
                        <a:pt x="32258" y="64516"/>
                        <a:pt x="29868" y="65710"/>
                        <a:pt x="28076" y="66308"/>
                      </a:cubicBezTo>
                      <a:cubicBezTo>
                        <a:pt x="25687" y="66905"/>
                        <a:pt x="22700" y="66905"/>
                        <a:pt x="19116" y="66905"/>
                      </a:cubicBezTo>
                      <a:lnTo>
                        <a:pt x="0" y="66905"/>
                      </a:lnTo>
                      <a:lnTo>
                        <a:pt x="0" y="0"/>
                      </a:lnTo>
                      <a:lnTo>
                        <a:pt x="11947" y="0"/>
                      </a:lnTo>
                      <a:lnTo>
                        <a:pt x="11947" y="17921"/>
                      </a:lnTo>
                      <a:close/>
                      <a:moveTo>
                        <a:pt x="11350" y="28674"/>
                      </a:moveTo>
                      <a:lnTo>
                        <a:pt x="11350" y="56750"/>
                      </a:lnTo>
                      <a:lnTo>
                        <a:pt x="20310" y="56750"/>
                      </a:lnTo>
                      <a:cubicBezTo>
                        <a:pt x="23895" y="56750"/>
                        <a:pt x="26881" y="55555"/>
                        <a:pt x="28674" y="52568"/>
                      </a:cubicBezTo>
                      <a:cubicBezTo>
                        <a:pt x="30466" y="49582"/>
                        <a:pt x="31660" y="46595"/>
                        <a:pt x="31660" y="42413"/>
                      </a:cubicBezTo>
                      <a:cubicBezTo>
                        <a:pt x="31660" y="33453"/>
                        <a:pt x="28076" y="28674"/>
                        <a:pt x="20310" y="28674"/>
                      </a:cubicBezTo>
                      <a:lnTo>
                        <a:pt x="11350" y="28674"/>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sp>
              <p:nvSpPr>
                <p:cNvPr id="219" name="手繪多邊形: 圖案 218">
                  <a:extLst>
                    <a:ext uri="{FF2B5EF4-FFF2-40B4-BE49-F238E27FC236}">
                      <a16:creationId xmlns:a16="http://schemas.microsoft.com/office/drawing/2014/main" id="{75DC2E2B-9B21-4D85-BCFE-FBAA52877231}"/>
                    </a:ext>
                  </a:extLst>
                </p:cNvPr>
                <p:cNvSpPr/>
                <p:nvPr/>
              </p:nvSpPr>
              <p:spPr>
                <a:xfrm>
                  <a:off x="1858810" y="4313200"/>
                  <a:ext cx="47191" cy="68099"/>
                </a:xfrm>
                <a:custGeom>
                  <a:avLst/>
                  <a:gdLst>
                    <a:gd name="connsiteX0" fmla="*/ 47192 w 47191"/>
                    <a:gd name="connsiteY0" fmla="*/ 0 h 68099"/>
                    <a:gd name="connsiteX1" fmla="*/ 47192 w 47191"/>
                    <a:gd name="connsiteY1" fmla="*/ 11947 h 68099"/>
                    <a:gd name="connsiteX2" fmla="*/ 31063 w 47191"/>
                    <a:gd name="connsiteY2" fmla="*/ 11947 h 68099"/>
                    <a:gd name="connsiteX3" fmla="*/ 21505 w 47191"/>
                    <a:gd name="connsiteY3" fmla="*/ 13142 h 68099"/>
                    <a:gd name="connsiteX4" fmla="*/ 16726 w 47191"/>
                    <a:gd name="connsiteY4" fmla="*/ 17324 h 68099"/>
                    <a:gd name="connsiteX5" fmla="*/ 14934 w 47191"/>
                    <a:gd name="connsiteY5" fmla="*/ 21505 h 68099"/>
                    <a:gd name="connsiteX6" fmla="*/ 14337 w 47191"/>
                    <a:gd name="connsiteY6" fmla="*/ 28674 h 68099"/>
                    <a:gd name="connsiteX7" fmla="*/ 47192 w 47191"/>
                    <a:gd name="connsiteY7" fmla="*/ 28674 h 68099"/>
                    <a:gd name="connsiteX8" fmla="*/ 47192 w 47191"/>
                    <a:gd name="connsiteY8" fmla="*/ 40621 h 68099"/>
                    <a:gd name="connsiteX9" fmla="*/ 13739 w 47191"/>
                    <a:gd name="connsiteY9" fmla="*/ 40621 h 68099"/>
                    <a:gd name="connsiteX10" fmla="*/ 17921 w 47191"/>
                    <a:gd name="connsiteY10" fmla="*/ 52568 h 68099"/>
                    <a:gd name="connsiteX11" fmla="*/ 31063 w 47191"/>
                    <a:gd name="connsiteY11" fmla="*/ 56153 h 68099"/>
                    <a:gd name="connsiteX12" fmla="*/ 47192 w 47191"/>
                    <a:gd name="connsiteY12" fmla="*/ 56153 h 68099"/>
                    <a:gd name="connsiteX13" fmla="*/ 47192 w 47191"/>
                    <a:gd name="connsiteY13" fmla="*/ 68100 h 68099"/>
                    <a:gd name="connsiteX14" fmla="*/ 31063 w 47191"/>
                    <a:gd name="connsiteY14" fmla="*/ 68100 h 68099"/>
                    <a:gd name="connsiteX15" fmla="*/ 19116 w 47191"/>
                    <a:gd name="connsiteY15" fmla="*/ 66905 h 68099"/>
                    <a:gd name="connsiteX16" fmla="*/ 6571 w 47191"/>
                    <a:gd name="connsiteY16" fmla="*/ 59139 h 68099"/>
                    <a:gd name="connsiteX17" fmla="*/ 0 w 47191"/>
                    <a:gd name="connsiteY17" fmla="*/ 34050 h 68099"/>
                    <a:gd name="connsiteX18" fmla="*/ 9558 w 47191"/>
                    <a:gd name="connsiteY18" fmla="*/ 6571 h 68099"/>
                    <a:gd name="connsiteX19" fmla="*/ 16726 w 47191"/>
                    <a:gd name="connsiteY19" fmla="*/ 1792 h 68099"/>
                    <a:gd name="connsiteX20" fmla="*/ 26881 w 47191"/>
                    <a:gd name="connsiteY20" fmla="*/ 597 h 68099"/>
                    <a:gd name="connsiteX21" fmla="*/ 47192 w 47191"/>
                    <a:gd name="connsiteY21" fmla="*/ 597 h 6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91" h="68099">
                      <a:moveTo>
                        <a:pt x="47192" y="0"/>
                      </a:moveTo>
                      <a:lnTo>
                        <a:pt x="47192" y="11947"/>
                      </a:lnTo>
                      <a:lnTo>
                        <a:pt x="31063" y="11947"/>
                      </a:lnTo>
                      <a:cubicBezTo>
                        <a:pt x="26881" y="11947"/>
                        <a:pt x="23895" y="12545"/>
                        <a:pt x="21505" y="13142"/>
                      </a:cubicBezTo>
                      <a:cubicBezTo>
                        <a:pt x="19713" y="13739"/>
                        <a:pt x="17921" y="14934"/>
                        <a:pt x="16726" y="17324"/>
                      </a:cubicBezTo>
                      <a:cubicBezTo>
                        <a:pt x="16129" y="18518"/>
                        <a:pt x="15532" y="19713"/>
                        <a:pt x="14934" y="21505"/>
                      </a:cubicBezTo>
                      <a:cubicBezTo>
                        <a:pt x="14337" y="22700"/>
                        <a:pt x="14337" y="25089"/>
                        <a:pt x="14337" y="28674"/>
                      </a:cubicBezTo>
                      <a:lnTo>
                        <a:pt x="47192" y="28674"/>
                      </a:lnTo>
                      <a:lnTo>
                        <a:pt x="47192" y="40621"/>
                      </a:lnTo>
                      <a:lnTo>
                        <a:pt x="13739" y="40621"/>
                      </a:lnTo>
                      <a:cubicBezTo>
                        <a:pt x="14337" y="46595"/>
                        <a:pt x="15532" y="50179"/>
                        <a:pt x="17921" y="52568"/>
                      </a:cubicBezTo>
                      <a:cubicBezTo>
                        <a:pt x="20310" y="54958"/>
                        <a:pt x="24492" y="56153"/>
                        <a:pt x="31063" y="56153"/>
                      </a:cubicBezTo>
                      <a:lnTo>
                        <a:pt x="47192" y="56153"/>
                      </a:lnTo>
                      <a:lnTo>
                        <a:pt x="47192" y="68100"/>
                      </a:lnTo>
                      <a:lnTo>
                        <a:pt x="31063" y="68100"/>
                      </a:lnTo>
                      <a:cubicBezTo>
                        <a:pt x="26881" y="68100"/>
                        <a:pt x="22700" y="67503"/>
                        <a:pt x="19116" y="66905"/>
                      </a:cubicBezTo>
                      <a:cubicBezTo>
                        <a:pt x="13739" y="65710"/>
                        <a:pt x="9558" y="63321"/>
                        <a:pt x="6571" y="59139"/>
                      </a:cubicBezTo>
                      <a:cubicBezTo>
                        <a:pt x="2389" y="53166"/>
                        <a:pt x="0" y="44803"/>
                        <a:pt x="0" y="34050"/>
                      </a:cubicBezTo>
                      <a:cubicBezTo>
                        <a:pt x="0" y="22103"/>
                        <a:pt x="2987" y="13142"/>
                        <a:pt x="9558" y="6571"/>
                      </a:cubicBezTo>
                      <a:cubicBezTo>
                        <a:pt x="11947" y="4182"/>
                        <a:pt x="13739" y="2987"/>
                        <a:pt x="16726" y="1792"/>
                      </a:cubicBezTo>
                      <a:cubicBezTo>
                        <a:pt x="19116" y="1195"/>
                        <a:pt x="22700" y="597"/>
                        <a:pt x="26881" y="597"/>
                      </a:cubicBezTo>
                      <a:lnTo>
                        <a:pt x="47192" y="597"/>
                      </a:lnTo>
                      <a:close/>
                    </a:path>
                  </a:pathLst>
                </a:custGeom>
                <a:solidFill>
                  <a:schemeClr val="bg1"/>
                </a:solidFill>
                <a:ln w="5851" cap="flat">
                  <a:noFill/>
                  <a:prstDash val="solid"/>
                  <a:miter/>
                </a:ln>
              </p:spPr>
              <p:txBody>
                <a:bodyPr rtlCol="0" anchor="ctr"/>
                <a:lstStyle/>
                <a:p>
                  <a:endParaRPr lang="zh-TW" altLang="en-US">
                    <a:latin typeface="+mn-lt"/>
                    <a:ea typeface="+mn-ea"/>
                    <a:cs typeface="+mn-ea"/>
                    <a:sym typeface="+mn-lt"/>
                  </a:endParaRPr>
                </a:p>
              </p:txBody>
            </p:sp>
          </p:grpSp>
          <p:sp>
            <p:nvSpPr>
              <p:cNvPr id="213" name="手繪多邊形: 圖案 212">
                <a:extLst>
                  <a:ext uri="{FF2B5EF4-FFF2-40B4-BE49-F238E27FC236}">
                    <a16:creationId xmlns:a16="http://schemas.microsoft.com/office/drawing/2014/main" id="{EC8DC277-D328-4727-BE44-0E112BFB037B}"/>
                  </a:ext>
                </a:extLst>
              </p:cNvPr>
              <p:cNvSpPr/>
              <p:nvPr/>
            </p:nvSpPr>
            <p:spPr>
              <a:xfrm>
                <a:off x="1527272" y="4099343"/>
                <a:ext cx="409195" cy="348265"/>
              </a:xfrm>
              <a:custGeom>
                <a:avLst/>
                <a:gdLst>
                  <a:gd name="connsiteX0" fmla="*/ 399638 w 409195"/>
                  <a:gd name="connsiteY0" fmla="*/ 347668 h 348265"/>
                  <a:gd name="connsiteX1" fmla="*/ 409196 w 409195"/>
                  <a:gd name="connsiteY1" fmla="*/ 347668 h 348265"/>
                  <a:gd name="connsiteX2" fmla="*/ 409196 w 409195"/>
                  <a:gd name="connsiteY2" fmla="*/ 338110 h 348265"/>
                  <a:gd name="connsiteX3" fmla="*/ 409196 w 409195"/>
                  <a:gd name="connsiteY3" fmla="*/ 83034 h 348265"/>
                  <a:gd name="connsiteX4" fmla="*/ 409196 w 409195"/>
                  <a:gd name="connsiteY4" fmla="*/ 73476 h 348265"/>
                  <a:gd name="connsiteX5" fmla="*/ 399638 w 409195"/>
                  <a:gd name="connsiteY5" fmla="*/ 73476 h 348265"/>
                  <a:gd name="connsiteX6" fmla="*/ 317799 w 409195"/>
                  <a:gd name="connsiteY6" fmla="*/ 73476 h 348265"/>
                  <a:gd name="connsiteX7" fmla="*/ 317799 w 409195"/>
                  <a:gd name="connsiteY7" fmla="*/ 45400 h 348265"/>
                  <a:gd name="connsiteX8" fmla="*/ 317799 w 409195"/>
                  <a:gd name="connsiteY8" fmla="*/ 35842 h 348265"/>
                  <a:gd name="connsiteX9" fmla="*/ 308241 w 409195"/>
                  <a:gd name="connsiteY9" fmla="*/ 35842 h 348265"/>
                  <a:gd name="connsiteX10" fmla="*/ 260451 w 409195"/>
                  <a:gd name="connsiteY10" fmla="*/ 35842 h 348265"/>
                  <a:gd name="connsiteX11" fmla="*/ 260451 w 409195"/>
                  <a:gd name="connsiteY11" fmla="*/ 8961 h 348265"/>
                  <a:gd name="connsiteX12" fmla="*/ 260451 w 409195"/>
                  <a:gd name="connsiteY12" fmla="*/ 0 h 348265"/>
                  <a:gd name="connsiteX13" fmla="*/ 250894 w 409195"/>
                  <a:gd name="connsiteY13" fmla="*/ 0 h 348265"/>
                  <a:gd name="connsiteX14" fmla="*/ 157705 w 409195"/>
                  <a:gd name="connsiteY14" fmla="*/ 0 h 348265"/>
                  <a:gd name="connsiteX15" fmla="*/ 148147 w 409195"/>
                  <a:gd name="connsiteY15" fmla="*/ 0 h 348265"/>
                  <a:gd name="connsiteX16" fmla="*/ 148147 w 409195"/>
                  <a:gd name="connsiteY16" fmla="*/ 9558 h 348265"/>
                  <a:gd name="connsiteX17" fmla="*/ 148147 w 409195"/>
                  <a:gd name="connsiteY17" fmla="*/ 35842 h 348265"/>
                  <a:gd name="connsiteX18" fmla="*/ 100357 w 409195"/>
                  <a:gd name="connsiteY18" fmla="*/ 35842 h 348265"/>
                  <a:gd name="connsiteX19" fmla="*/ 90800 w 409195"/>
                  <a:gd name="connsiteY19" fmla="*/ 35842 h 348265"/>
                  <a:gd name="connsiteX20" fmla="*/ 90800 w 409195"/>
                  <a:gd name="connsiteY20" fmla="*/ 45400 h 348265"/>
                  <a:gd name="connsiteX21" fmla="*/ 90800 w 409195"/>
                  <a:gd name="connsiteY21" fmla="*/ 74074 h 348265"/>
                  <a:gd name="connsiteX22" fmla="*/ 8960 w 409195"/>
                  <a:gd name="connsiteY22" fmla="*/ 74074 h 348265"/>
                  <a:gd name="connsiteX23" fmla="*/ 0 w 409195"/>
                  <a:gd name="connsiteY23" fmla="*/ 74074 h 348265"/>
                  <a:gd name="connsiteX24" fmla="*/ 0 w 409195"/>
                  <a:gd name="connsiteY24" fmla="*/ 83631 h 348265"/>
                  <a:gd name="connsiteX25" fmla="*/ 0 w 409195"/>
                  <a:gd name="connsiteY25" fmla="*/ 338708 h 348265"/>
                  <a:gd name="connsiteX26" fmla="*/ 0 w 409195"/>
                  <a:gd name="connsiteY26" fmla="*/ 348265 h 348265"/>
                  <a:gd name="connsiteX27" fmla="*/ 9558 w 409195"/>
                  <a:gd name="connsiteY27" fmla="*/ 348265 h 348265"/>
                  <a:gd name="connsiteX28" fmla="*/ 399638 w 409195"/>
                  <a:gd name="connsiteY28" fmla="*/ 348265 h 348265"/>
                  <a:gd name="connsiteX29" fmla="*/ 399638 w 409195"/>
                  <a:gd name="connsiteY29" fmla="*/ 347668 h 3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195" h="348265">
                    <a:moveTo>
                      <a:pt x="399638" y="347668"/>
                    </a:moveTo>
                    <a:lnTo>
                      <a:pt x="409196" y="347668"/>
                    </a:lnTo>
                    <a:lnTo>
                      <a:pt x="409196" y="338110"/>
                    </a:lnTo>
                    <a:lnTo>
                      <a:pt x="409196" y="83034"/>
                    </a:lnTo>
                    <a:lnTo>
                      <a:pt x="409196" y="73476"/>
                    </a:lnTo>
                    <a:lnTo>
                      <a:pt x="399638" y="73476"/>
                    </a:lnTo>
                    <a:lnTo>
                      <a:pt x="317799" y="73476"/>
                    </a:lnTo>
                    <a:lnTo>
                      <a:pt x="317799" y="45400"/>
                    </a:lnTo>
                    <a:lnTo>
                      <a:pt x="317799" y="35842"/>
                    </a:lnTo>
                    <a:lnTo>
                      <a:pt x="308241" y="35842"/>
                    </a:lnTo>
                    <a:lnTo>
                      <a:pt x="260451" y="35842"/>
                    </a:lnTo>
                    <a:lnTo>
                      <a:pt x="260451" y="8961"/>
                    </a:lnTo>
                    <a:lnTo>
                      <a:pt x="260451" y="0"/>
                    </a:lnTo>
                    <a:lnTo>
                      <a:pt x="250894" y="0"/>
                    </a:lnTo>
                    <a:lnTo>
                      <a:pt x="157705" y="0"/>
                    </a:lnTo>
                    <a:lnTo>
                      <a:pt x="148147" y="0"/>
                    </a:lnTo>
                    <a:lnTo>
                      <a:pt x="148147" y="9558"/>
                    </a:lnTo>
                    <a:lnTo>
                      <a:pt x="148147" y="35842"/>
                    </a:lnTo>
                    <a:lnTo>
                      <a:pt x="100357" y="35842"/>
                    </a:lnTo>
                    <a:lnTo>
                      <a:pt x="90800" y="35842"/>
                    </a:lnTo>
                    <a:lnTo>
                      <a:pt x="90800" y="45400"/>
                    </a:lnTo>
                    <a:lnTo>
                      <a:pt x="90800" y="74074"/>
                    </a:lnTo>
                    <a:lnTo>
                      <a:pt x="8960" y="74074"/>
                    </a:lnTo>
                    <a:lnTo>
                      <a:pt x="0" y="74074"/>
                    </a:lnTo>
                    <a:lnTo>
                      <a:pt x="0" y="83631"/>
                    </a:lnTo>
                    <a:lnTo>
                      <a:pt x="0" y="338708"/>
                    </a:lnTo>
                    <a:lnTo>
                      <a:pt x="0" y="348265"/>
                    </a:lnTo>
                    <a:lnTo>
                      <a:pt x="9558" y="348265"/>
                    </a:lnTo>
                    <a:lnTo>
                      <a:pt x="399638" y="348265"/>
                    </a:lnTo>
                    <a:lnTo>
                      <a:pt x="399638" y="347668"/>
                    </a:lnTo>
                    <a:close/>
                  </a:path>
                </a:pathLst>
              </a:custGeom>
              <a:noFill/>
              <a:ln w="10160" cap="rnd">
                <a:solidFill>
                  <a:schemeClr val="bg1"/>
                </a:solidFill>
                <a:prstDash val="solid"/>
                <a:round/>
              </a:ln>
            </p:spPr>
            <p:txBody>
              <a:bodyPr rtlCol="0" anchor="ctr"/>
              <a:lstStyle/>
              <a:p>
                <a:endParaRPr lang="zh-TW" altLang="en-US">
                  <a:latin typeface="+mn-lt"/>
                  <a:ea typeface="+mn-ea"/>
                  <a:cs typeface="+mn-ea"/>
                  <a:sym typeface="+mn-lt"/>
                </a:endParaRPr>
              </a:p>
            </p:txBody>
          </p:sp>
        </p:grpSp>
        <p:grpSp>
          <p:nvGrpSpPr>
            <p:cNvPr id="173" name="群組 172">
              <a:extLst>
                <a:ext uri="{FF2B5EF4-FFF2-40B4-BE49-F238E27FC236}">
                  <a16:creationId xmlns:a16="http://schemas.microsoft.com/office/drawing/2014/main" id="{F8FD12E7-F610-4917-AF2D-BBD3B1C960A4}"/>
                </a:ext>
              </a:extLst>
            </p:cNvPr>
            <p:cNvGrpSpPr/>
            <p:nvPr/>
          </p:nvGrpSpPr>
          <p:grpSpPr>
            <a:xfrm>
              <a:off x="2578653" y="3650362"/>
              <a:ext cx="492054" cy="319698"/>
              <a:chOff x="2549778" y="3824589"/>
              <a:chExt cx="492054" cy="319698"/>
            </a:xfrm>
            <a:effectLst>
              <a:outerShdw blurRad="279400" dist="177800" dir="7980000" algn="t" rotWithShape="0">
                <a:prstClr val="black">
                  <a:alpha val="19000"/>
                </a:prstClr>
              </a:outerShdw>
            </a:effectLst>
          </p:grpSpPr>
          <p:sp>
            <p:nvSpPr>
              <p:cNvPr id="206" name="手繪多邊形: 圖案 205">
                <a:extLst>
                  <a:ext uri="{FF2B5EF4-FFF2-40B4-BE49-F238E27FC236}">
                    <a16:creationId xmlns:a16="http://schemas.microsoft.com/office/drawing/2014/main" id="{80300B07-B5BB-46A4-929B-CDF70A6D34C4}"/>
                  </a:ext>
                </a:extLst>
              </p:cNvPr>
              <p:cNvSpPr/>
              <p:nvPr/>
            </p:nvSpPr>
            <p:spPr>
              <a:xfrm>
                <a:off x="2549778" y="3824589"/>
                <a:ext cx="492054" cy="319698"/>
              </a:xfrm>
              <a:custGeom>
                <a:avLst/>
                <a:gdLst>
                  <a:gd name="connsiteX0" fmla="*/ 117565 w 567188"/>
                  <a:gd name="connsiteY0" fmla="*/ 16884 h 368515"/>
                  <a:gd name="connsiteX1" fmla="*/ 117565 w 567188"/>
                  <a:gd name="connsiteY1" fmla="*/ 340813 h 368515"/>
                  <a:gd name="connsiteX2" fmla="*/ 83171 w 567188"/>
                  <a:gd name="connsiteY2" fmla="*/ 357697 h 368515"/>
                  <a:gd name="connsiteX3" fmla="*/ 83171 w 567188"/>
                  <a:gd name="connsiteY3" fmla="*/ 298915 h 368515"/>
                  <a:gd name="connsiteX4" fmla="*/ 83171 w 567188"/>
                  <a:gd name="connsiteY4" fmla="*/ 262020 h 368515"/>
                  <a:gd name="connsiteX5" fmla="*/ 83171 w 567188"/>
                  <a:gd name="connsiteY5" fmla="*/ 228876 h 368515"/>
                  <a:gd name="connsiteX6" fmla="*/ 73791 w 567188"/>
                  <a:gd name="connsiteY6" fmla="*/ 228876 h 368515"/>
                  <a:gd name="connsiteX7" fmla="*/ 55656 w 567188"/>
                  <a:gd name="connsiteY7" fmla="*/ 210741 h 368515"/>
                  <a:gd name="connsiteX8" fmla="*/ 55656 w 567188"/>
                  <a:gd name="connsiteY8" fmla="*/ 148832 h 368515"/>
                  <a:gd name="connsiteX9" fmla="*/ 73791 w 567188"/>
                  <a:gd name="connsiteY9" fmla="*/ 130697 h 368515"/>
                  <a:gd name="connsiteX10" fmla="*/ 83171 w 567188"/>
                  <a:gd name="connsiteY10" fmla="*/ 130697 h 368515"/>
                  <a:gd name="connsiteX11" fmla="*/ 83171 w 567188"/>
                  <a:gd name="connsiteY11" fmla="*/ 33769 h 368515"/>
                  <a:gd name="connsiteX12" fmla="*/ 16884 w 567188"/>
                  <a:gd name="connsiteY12" fmla="*/ 33769 h 368515"/>
                  <a:gd name="connsiteX13" fmla="*/ 0 w 567188"/>
                  <a:gd name="connsiteY13" fmla="*/ 16884 h 368515"/>
                  <a:gd name="connsiteX14" fmla="*/ 16884 w 567188"/>
                  <a:gd name="connsiteY14" fmla="*/ 0 h 368515"/>
                  <a:gd name="connsiteX15" fmla="*/ 100055 w 567188"/>
                  <a:gd name="connsiteY15" fmla="*/ 0 h 368515"/>
                  <a:gd name="connsiteX16" fmla="*/ 117565 w 567188"/>
                  <a:gd name="connsiteY16" fmla="*/ 16884 h 368515"/>
                  <a:gd name="connsiteX17" fmla="*/ 140703 w 567188"/>
                  <a:gd name="connsiteY17" fmla="*/ 48777 h 368515"/>
                  <a:gd name="connsiteX18" fmla="*/ 140703 w 567188"/>
                  <a:gd name="connsiteY18" fmla="*/ 327055 h 368515"/>
                  <a:gd name="connsiteX19" fmla="*/ 512158 w 567188"/>
                  <a:gd name="connsiteY19" fmla="*/ 327055 h 368515"/>
                  <a:gd name="connsiteX20" fmla="*/ 567189 w 567188"/>
                  <a:gd name="connsiteY20" fmla="*/ 272025 h 368515"/>
                  <a:gd name="connsiteX21" fmla="*/ 567189 w 567188"/>
                  <a:gd name="connsiteY21" fmla="*/ 147581 h 368515"/>
                  <a:gd name="connsiteX22" fmla="*/ 510907 w 567188"/>
                  <a:gd name="connsiteY22" fmla="*/ 93176 h 368515"/>
                  <a:gd name="connsiteX23" fmla="*/ 302042 w 567188"/>
                  <a:gd name="connsiteY23" fmla="*/ 93176 h 368515"/>
                  <a:gd name="connsiteX24" fmla="*/ 282031 w 567188"/>
                  <a:gd name="connsiteY24" fmla="*/ 49402 h 368515"/>
                  <a:gd name="connsiteX25" fmla="*/ 135700 w 567188"/>
                  <a:gd name="connsiteY25" fmla="*/ 48777 h 368515"/>
                  <a:gd name="connsiteX26" fmla="*/ 140703 w 567188"/>
                  <a:gd name="connsiteY26" fmla="*/ 48777 h 3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7188" h="368515">
                    <a:moveTo>
                      <a:pt x="117565" y="16884"/>
                    </a:moveTo>
                    <a:lnTo>
                      <a:pt x="117565" y="340813"/>
                    </a:lnTo>
                    <a:cubicBezTo>
                      <a:pt x="117565" y="340813"/>
                      <a:pt x="108810" y="389590"/>
                      <a:pt x="83171" y="357697"/>
                    </a:cubicBezTo>
                    <a:lnTo>
                      <a:pt x="83171" y="298915"/>
                    </a:lnTo>
                    <a:lnTo>
                      <a:pt x="83171" y="262020"/>
                    </a:lnTo>
                    <a:lnTo>
                      <a:pt x="83171" y="228876"/>
                    </a:lnTo>
                    <a:lnTo>
                      <a:pt x="73791" y="228876"/>
                    </a:lnTo>
                    <a:cubicBezTo>
                      <a:pt x="63785" y="228876"/>
                      <a:pt x="55656" y="220747"/>
                      <a:pt x="55656" y="210741"/>
                    </a:cubicBezTo>
                    <a:lnTo>
                      <a:pt x="55656" y="148832"/>
                    </a:lnTo>
                    <a:cubicBezTo>
                      <a:pt x="55656" y="138827"/>
                      <a:pt x="63785" y="130697"/>
                      <a:pt x="73791" y="130697"/>
                    </a:cubicBezTo>
                    <a:lnTo>
                      <a:pt x="83171" y="130697"/>
                    </a:lnTo>
                    <a:lnTo>
                      <a:pt x="83171" y="33769"/>
                    </a:lnTo>
                    <a:lnTo>
                      <a:pt x="16884" y="33769"/>
                    </a:lnTo>
                    <a:cubicBezTo>
                      <a:pt x="7504" y="33769"/>
                      <a:pt x="0" y="26264"/>
                      <a:pt x="0" y="16884"/>
                    </a:cubicBezTo>
                    <a:cubicBezTo>
                      <a:pt x="0" y="7504"/>
                      <a:pt x="7504" y="0"/>
                      <a:pt x="16884" y="0"/>
                    </a:cubicBezTo>
                    <a:lnTo>
                      <a:pt x="100055" y="0"/>
                    </a:lnTo>
                    <a:cubicBezTo>
                      <a:pt x="109435" y="0"/>
                      <a:pt x="117565" y="7504"/>
                      <a:pt x="117565" y="16884"/>
                    </a:cubicBezTo>
                    <a:close/>
                    <a:moveTo>
                      <a:pt x="140703" y="48777"/>
                    </a:moveTo>
                    <a:lnTo>
                      <a:pt x="140703" y="327055"/>
                    </a:lnTo>
                    <a:lnTo>
                      <a:pt x="512158" y="327055"/>
                    </a:lnTo>
                    <a:cubicBezTo>
                      <a:pt x="542175" y="327055"/>
                      <a:pt x="567189" y="302042"/>
                      <a:pt x="567189" y="272025"/>
                    </a:cubicBezTo>
                    <a:lnTo>
                      <a:pt x="567189" y="147581"/>
                    </a:lnTo>
                    <a:cubicBezTo>
                      <a:pt x="567189" y="117565"/>
                      <a:pt x="541549" y="93176"/>
                      <a:pt x="510907" y="93176"/>
                    </a:cubicBezTo>
                    <a:lnTo>
                      <a:pt x="302042" y="93176"/>
                    </a:lnTo>
                    <a:lnTo>
                      <a:pt x="282031" y="49402"/>
                    </a:lnTo>
                    <a:lnTo>
                      <a:pt x="135700" y="48777"/>
                    </a:lnTo>
                    <a:lnTo>
                      <a:pt x="140703" y="48777"/>
                    </a:lnTo>
                    <a:close/>
                  </a:path>
                </a:pathLst>
              </a:custGeom>
              <a:noFill/>
              <a:ln w="9525" cap="rnd">
                <a:solidFill>
                  <a:schemeClr val="bg1"/>
                </a:solidFill>
                <a:prstDash val="solid"/>
                <a:round/>
              </a:ln>
            </p:spPr>
            <p:txBody>
              <a:bodyPr rtlCol="0" anchor="ctr"/>
              <a:lstStyle/>
              <a:p>
                <a:endParaRPr lang="zh-TW" altLang="en-US">
                  <a:latin typeface="+mn-lt"/>
                  <a:ea typeface="+mn-ea"/>
                  <a:cs typeface="+mn-ea"/>
                  <a:sym typeface="+mn-lt"/>
                </a:endParaRPr>
              </a:p>
            </p:txBody>
          </p:sp>
          <p:grpSp>
            <p:nvGrpSpPr>
              <p:cNvPr id="207" name="圖形 43">
                <a:extLst>
                  <a:ext uri="{FF2B5EF4-FFF2-40B4-BE49-F238E27FC236}">
                    <a16:creationId xmlns:a16="http://schemas.microsoft.com/office/drawing/2014/main" id="{4BB2047D-3AC5-413D-BFE9-1832635794A1}"/>
                  </a:ext>
                </a:extLst>
              </p:cNvPr>
              <p:cNvGrpSpPr/>
              <p:nvPr/>
            </p:nvGrpSpPr>
            <p:grpSpPr>
              <a:xfrm>
                <a:off x="2732614" y="3950997"/>
                <a:ext cx="237620" cy="103618"/>
                <a:chOff x="917579" y="4240942"/>
                <a:chExt cx="273901" cy="119440"/>
              </a:xfrm>
              <a:solidFill>
                <a:srgbClr val="AF1C22"/>
              </a:solidFill>
            </p:grpSpPr>
            <p:sp>
              <p:nvSpPr>
                <p:cNvPr id="208" name="手繪多邊形: 圖案 207">
                  <a:extLst>
                    <a:ext uri="{FF2B5EF4-FFF2-40B4-BE49-F238E27FC236}">
                      <a16:creationId xmlns:a16="http://schemas.microsoft.com/office/drawing/2014/main" id="{D2FBCDDA-2E74-4240-8F4D-75859704866E}"/>
                    </a:ext>
                  </a:extLst>
                </p:cNvPr>
                <p:cNvSpPr/>
                <p:nvPr/>
              </p:nvSpPr>
              <p:spPr>
                <a:xfrm>
                  <a:off x="917579" y="4242818"/>
                  <a:ext cx="72540" cy="115688"/>
                </a:xfrm>
                <a:custGeom>
                  <a:avLst/>
                  <a:gdLst>
                    <a:gd name="connsiteX0" fmla="*/ 33143 w 72540"/>
                    <a:gd name="connsiteY0" fmla="*/ 0 h 115688"/>
                    <a:gd name="connsiteX1" fmla="*/ 0 w 72540"/>
                    <a:gd name="connsiteY1" fmla="*/ 0 h 115688"/>
                    <a:gd name="connsiteX2" fmla="*/ 0 w 72540"/>
                    <a:gd name="connsiteY2" fmla="*/ 115689 h 115688"/>
                    <a:gd name="connsiteX3" fmla="*/ 18760 w 72540"/>
                    <a:gd name="connsiteY3" fmla="*/ 115689 h 115688"/>
                    <a:gd name="connsiteX4" fmla="*/ 18760 w 72540"/>
                    <a:gd name="connsiteY4" fmla="*/ 68788 h 115688"/>
                    <a:gd name="connsiteX5" fmla="*/ 31267 w 72540"/>
                    <a:gd name="connsiteY5" fmla="*/ 68788 h 115688"/>
                    <a:gd name="connsiteX6" fmla="*/ 72540 w 72540"/>
                    <a:gd name="connsiteY6" fmla="*/ 32518 h 115688"/>
                    <a:gd name="connsiteX7" fmla="*/ 33143 w 72540"/>
                    <a:gd name="connsiteY7" fmla="*/ 0 h 115688"/>
                    <a:gd name="connsiteX8" fmla="*/ 32518 w 72540"/>
                    <a:gd name="connsiteY8" fmla="*/ 54405 h 115688"/>
                    <a:gd name="connsiteX9" fmla="*/ 18760 w 72540"/>
                    <a:gd name="connsiteY9" fmla="*/ 54405 h 115688"/>
                    <a:gd name="connsiteX10" fmla="*/ 18760 w 72540"/>
                    <a:gd name="connsiteY10" fmla="*/ 15008 h 115688"/>
                    <a:gd name="connsiteX11" fmla="*/ 32518 w 72540"/>
                    <a:gd name="connsiteY11" fmla="*/ 15008 h 115688"/>
                    <a:gd name="connsiteX12" fmla="*/ 53780 w 72540"/>
                    <a:gd name="connsiteY12" fmla="*/ 33769 h 115688"/>
                    <a:gd name="connsiteX13" fmla="*/ 32518 w 72540"/>
                    <a:gd name="connsiteY13" fmla="*/ 54405 h 1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0" h="115688">
                      <a:moveTo>
                        <a:pt x="33143" y="0"/>
                      </a:moveTo>
                      <a:lnTo>
                        <a:pt x="0" y="0"/>
                      </a:lnTo>
                      <a:lnTo>
                        <a:pt x="0" y="115689"/>
                      </a:lnTo>
                      <a:lnTo>
                        <a:pt x="18760" y="115689"/>
                      </a:lnTo>
                      <a:lnTo>
                        <a:pt x="18760" y="68788"/>
                      </a:lnTo>
                      <a:lnTo>
                        <a:pt x="31267" y="68788"/>
                      </a:lnTo>
                      <a:cubicBezTo>
                        <a:pt x="60033" y="68788"/>
                        <a:pt x="72540" y="58782"/>
                        <a:pt x="72540" y="32518"/>
                      </a:cubicBezTo>
                      <a:cubicBezTo>
                        <a:pt x="72540" y="5628"/>
                        <a:pt x="61284" y="0"/>
                        <a:pt x="33143" y="0"/>
                      </a:cubicBezTo>
                      <a:close/>
                      <a:moveTo>
                        <a:pt x="32518" y="54405"/>
                      </a:moveTo>
                      <a:lnTo>
                        <a:pt x="18760" y="54405"/>
                      </a:lnTo>
                      <a:lnTo>
                        <a:pt x="18760" y="15008"/>
                      </a:lnTo>
                      <a:lnTo>
                        <a:pt x="32518" y="15008"/>
                      </a:lnTo>
                      <a:cubicBezTo>
                        <a:pt x="48152" y="15008"/>
                        <a:pt x="53780" y="18760"/>
                        <a:pt x="53780" y="33769"/>
                      </a:cubicBezTo>
                      <a:cubicBezTo>
                        <a:pt x="54405" y="48152"/>
                        <a:pt x="47526" y="54405"/>
                        <a:pt x="32518" y="54405"/>
                      </a:cubicBezTo>
                      <a:close/>
                    </a:path>
                  </a:pathLst>
                </a:custGeom>
                <a:solidFill>
                  <a:schemeClr val="bg1"/>
                </a:solidFill>
                <a:ln w="6212" cap="flat">
                  <a:noFill/>
                  <a:prstDash val="solid"/>
                  <a:miter/>
                </a:ln>
              </p:spPr>
              <p:txBody>
                <a:bodyPr rtlCol="0" anchor="ctr"/>
                <a:lstStyle/>
                <a:p>
                  <a:endParaRPr lang="zh-TW" altLang="en-US">
                    <a:latin typeface="+mn-lt"/>
                    <a:ea typeface="+mn-ea"/>
                    <a:cs typeface="+mn-ea"/>
                    <a:sym typeface="+mn-lt"/>
                  </a:endParaRPr>
                </a:p>
              </p:txBody>
            </p:sp>
            <p:sp>
              <p:nvSpPr>
                <p:cNvPr id="209" name="手繪多邊形: 圖案 208">
                  <a:extLst>
                    <a:ext uri="{FF2B5EF4-FFF2-40B4-BE49-F238E27FC236}">
                      <a16:creationId xmlns:a16="http://schemas.microsoft.com/office/drawing/2014/main" id="{67469AE9-BA67-4D6A-95BA-C441F0CDC9D7}"/>
                    </a:ext>
                  </a:extLst>
                </p:cNvPr>
                <p:cNvSpPr/>
                <p:nvPr/>
              </p:nvSpPr>
              <p:spPr>
                <a:xfrm>
                  <a:off x="1000125" y="4240942"/>
                  <a:ext cx="72540" cy="119440"/>
                </a:xfrm>
                <a:custGeom>
                  <a:avLst/>
                  <a:gdLst>
                    <a:gd name="connsiteX0" fmla="*/ 72540 w 72540"/>
                    <a:gd name="connsiteY0" fmla="*/ 115689 h 119440"/>
                    <a:gd name="connsiteX1" fmla="*/ 45025 w 72540"/>
                    <a:gd name="connsiteY1" fmla="*/ 119441 h 119440"/>
                    <a:gd name="connsiteX2" fmla="*/ 0 w 72540"/>
                    <a:gd name="connsiteY2" fmla="*/ 60033 h 119440"/>
                    <a:gd name="connsiteX3" fmla="*/ 46276 w 72540"/>
                    <a:gd name="connsiteY3" fmla="*/ 0 h 119440"/>
                    <a:gd name="connsiteX4" fmla="*/ 71915 w 72540"/>
                    <a:gd name="connsiteY4" fmla="*/ 3752 h 119440"/>
                    <a:gd name="connsiteX5" fmla="*/ 69413 w 72540"/>
                    <a:gd name="connsiteY5" fmla="*/ 18135 h 119440"/>
                    <a:gd name="connsiteX6" fmla="*/ 47526 w 72540"/>
                    <a:gd name="connsiteY6" fmla="*/ 15008 h 119440"/>
                    <a:gd name="connsiteX7" fmla="*/ 18760 w 72540"/>
                    <a:gd name="connsiteY7" fmla="*/ 59408 h 119440"/>
                    <a:gd name="connsiteX8" fmla="*/ 47526 w 72540"/>
                    <a:gd name="connsiteY8" fmla="*/ 104433 h 119440"/>
                    <a:gd name="connsiteX9" fmla="*/ 69413 w 72540"/>
                    <a:gd name="connsiteY9" fmla="*/ 100681 h 119440"/>
                    <a:gd name="connsiteX10" fmla="*/ 72540 w 72540"/>
                    <a:gd name="connsiteY10" fmla="*/ 115689 h 11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540" h="119440">
                      <a:moveTo>
                        <a:pt x="72540" y="115689"/>
                      </a:moveTo>
                      <a:cubicBezTo>
                        <a:pt x="64411" y="117565"/>
                        <a:pt x="54405" y="119441"/>
                        <a:pt x="45025" y="119441"/>
                      </a:cubicBezTo>
                      <a:cubicBezTo>
                        <a:pt x="14383" y="119441"/>
                        <a:pt x="0" y="109435"/>
                        <a:pt x="0" y="60033"/>
                      </a:cubicBezTo>
                      <a:cubicBezTo>
                        <a:pt x="0" y="11256"/>
                        <a:pt x="16884" y="0"/>
                        <a:pt x="46276" y="0"/>
                      </a:cubicBezTo>
                      <a:cubicBezTo>
                        <a:pt x="55030" y="0"/>
                        <a:pt x="64411" y="1251"/>
                        <a:pt x="71915" y="3752"/>
                      </a:cubicBezTo>
                      <a:lnTo>
                        <a:pt x="69413" y="18135"/>
                      </a:lnTo>
                      <a:cubicBezTo>
                        <a:pt x="62535" y="16259"/>
                        <a:pt x="55030" y="15008"/>
                        <a:pt x="47526" y="15008"/>
                      </a:cubicBezTo>
                      <a:cubicBezTo>
                        <a:pt x="28141" y="15008"/>
                        <a:pt x="18760" y="21262"/>
                        <a:pt x="18760" y="59408"/>
                      </a:cubicBezTo>
                      <a:cubicBezTo>
                        <a:pt x="18760" y="98179"/>
                        <a:pt x="27515" y="104433"/>
                        <a:pt x="47526" y="104433"/>
                      </a:cubicBezTo>
                      <a:cubicBezTo>
                        <a:pt x="54405" y="104433"/>
                        <a:pt x="61909" y="103182"/>
                        <a:pt x="69413" y="100681"/>
                      </a:cubicBezTo>
                      <a:lnTo>
                        <a:pt x="72540" y="115689"/>
                      </a:lnTo>
                      <a:close/>
                    </a:path>
                  </a:pathLst>
                </a:custGeom>
                <a:solidFill>
                  <a:schemeClr val="bg1"/>
                </a:solidFill>
                <a:ln w="6212" cap="flat">
                  <a:noFill/>
                  <a:prstDash val="solid"/>
                  <a:miter/>
                </a:ln>
              </p:spPr>
              <p:txBody>
                <a:bodyPr rtlCol="0" anchor="ctr"/>
                <a:lstStyle/>
                <a:p>
                  <a:endParaRPr lang="zh-TW" altLang="en-US">
                    <a:latin typeface="+mn-lt"/>
                    <a:ea typeface="+mn-ea"/>
                    <a:cs typeface="+mn-ea"/>
                    <a:sym typeface="+mn-lt"/>
                  </a:endParaRPr>
                </a:p>
              </p:txBody>
            </p:sp>
            <p:sp>
              <p:nvSpPr>
                <p:cNvPr id="210" name="手繪多邊形: 圖案 209">
                  <a:extLst>
                    <a:ext uri="{FF2B5EF4-FFF2-40B4-BE49-F238E27FC236}">
                      <a16:creationId xmlns:a16="http://schemas.microsoft.com/office/drawing/2014/main" id="{540833D4-2E9D-496B-8A96-E3C98D1A6FC2}"/>
                    </a:ext>
                  </a:extLst>
                </p:cNvPr>
                <p:cNvSpPr/>
                <p:nvPr/>
              </p:nvSpPr>
              <p:spPr>
                <a:xfrm>
                  <a:off x="1087048" y="4242818"/>
                  <a:ext cx="18760" cy="115688"/>
                </a:xfrm>
                <a:custGeom>
                  <a:avLst/>
                  <a:gdLst>
                    <a:gd name="connsiteX0" fmla="*/ 0 w 18760"/>
                    <a:gd name="connsiteY0" fmla="*/ 0 h 115688"/>
                    <a:gd name="connsiteX1" fmla="*/ 18760 w 18760"/>
                    <a:gd name="connsiteY1" fmla="*/ 0 h 115688"/>
                    <a:gd name="connsiteX2" fmla="*/ 18760 w 18760"/>
                    <a:gd name="connsiteY2" fmla="*/ 115689 h 115688"/>
                    <a:gd name="connsiteX3" fmla="*/ 0 w 18760"/>
                    <a:gd name="connsiteY3" fmla="*/ 115689 h 115688"/>
                  </a:gdLst>
                  <a:ahLst/>
                  <a:cxnLst>
                    <a:cxn ang="0">
                      <a:pos x="connsiteX0" y="connsiteY0"/>
                    </a:cxn>
                    <a:cxn ang="0">
                      <a:pos x="connsiteX1" y="connsiteY1"/>
                    </a:cxn>
                    <a:cxn ang="0">
                      <a:pos x="connsiteX2" y="connsiteY2"/>
                    </a:cxn>
                    <a:cxn ang="0">
                      <a:pos x="connsiteX3" y="connsiteY3"/>
                    </a:cxn>
                  </a:cxnLst>
                  <a:rect l="l" t="t" r="r" b="b"/>
                  <a:pathLst>
                    <a:path w="18760" h="115688">
                      <a:moveTo>
                        <a:pt x="0" y="0"/>
                      </a:moveTo>
                      <a:lnTo>
                        <a:pt x="18760" y="0"/>
                      </a:lnTo>
                      <a:lnTo>
                        <a:pt x="18760" y="115689"/>
                      </a:lnTo>
                      <a:lnTo>
                        <a:pt x="0" y="115689"/>
                      </a:lnTo>
                      <a:close/>
                    </a:path>
                  </a:pathLst>
                </a:custGeom>
                <a:solidFill>
                  <a:schemeClr val="bg1"/>
                </a:solidFill>
                <a:ln w="6212" cap="flat">
                  <a:noFill/>
                  <a:prstDash val="solid"/>
                  <a:miter/>
                </a:ln>
              </p:spPr>
              <p:txBody>
                <a:bodyPr rtlCol="0" anchor="ctr"/>
                <a:lstStyle/>
                <a:p>
                  <a:endParaRPr lang="zh-TW" altLang="en-US">
                    <a:latin typeface="+mn-lt"/>
                    <a:ea typeface="+mn-ea"/>
                    <a:cs typeface="+mn-ea"/>
                    <a:sym typeface="+mn-lt"/>
                  </a:endParaRPr>
                </a:p>
              </p:txBody>
            </p:sp>
            <p:sp>
              <p:nvSpPr>
                <p:cNvPr id="211" name="手繪多邊形: 圖案 210">
                  <a:extLst>
                    <a:ext uri="{FF2B5EF4-FFF2-40B4-BE49-F238E27FC236}">
                      <a16:creationId xmlns:a16="http://schemas.microsoft.com/office/drawing/2014/main" id="{6085C779-3615-4001-9FAE-D68B26E4A3EF}"/>
                    </a:ext>
                  </a:extLst>
                </p:cNvPr>
                <p:cNvSpPr/>
                <p:nvPr/>
              </p:nvSpPr>
              <p:spPr>
                <a:xfrm>
                  <a:off x="1123943" y="4274085"/>
                  <a:ext cx="67537" cy="85672"/>
                </a:xfrm>
                <a:custGeom>
                  <a:avLst/>
                  <a:gdLst>
                    <a:gd name="connsiteX0" fmla="*/ 67537 w 67537"/>
                    <a:gd name="connsiteY0" fmla="*/ 37521 h 85672"/>
                    <a:gd name="connsiteX1" fmla="*/ 36270 w 67537"/>
                    <a:gd name="connsiteY1" fmla="*/ 0 h 85672"/>
                    <a:gd name="connsiteX2" fmla="*/ 0 w 67537"/>
                    <a:gd name="connsiteY2" fmla="*/ 43774 h 85672"/>
                    <a:gd name="connsiteX3" fmla="*/ 36895 w 67537"/>
                    <a:gd name="connsiteY3" fmla="*/ 85672 h 85672"/>
                    <a:gd name="connsiteX4" fmla="*/ 64411 w 67537"/>
                    <a:gd name="connsiteY4" fmla="*/ 82546 h 85672"/>
                    <a:gd name="connsiteX5" fmla="*/ 62535 w 67537"/>
                    <a:gd name="connsiteY5" fmla="*/ 68788 h 85672"/>
                    <a:gd name="connsiteX6" fmla="*/ 40022 w 67537"/>
                    <a:gd name="connsiteY6" fmla="*/ 71915 h 85672"/>
                    <a:gd name="connsiteX7" fmla="*/ 18135 w 67537"/>
                    <a:gd name="connsiteY7" fmla="*/ 48152 h 85672"/>
                    <a:gd name="connsiteX8" fmla="*/ 66912 w 67537"/>
                    <a:gd name="connsiteY8" fmla="*/ 48152 h 85672"/>
                    <a:gd name="connsiteX9" fmla="*/ 67537 w 67537"/>
                    <a:gd name="connsiteY9" fmla="*/ 37521 h 85672"/>
                    <a:gd name="connsiteX10" fmla="*/ 18135 w 67537"/>
                    <a:gd name="connsiteY10" fmla="*/ 36270 h 85672"/>
                    <a:gd name="connsiteX11" fmla="*/ 35019 w 67537"/>
                    <a:gd name="connsiteY11" fmla="*/ 14383 h 85672"/>
                    <a:gd name="connsiteX12" fmla="*/ 50653 w 67537"/>
                    <a:gd name="connsiteY12" fmla="*/ 36270 h 85672"/>
                    <a:gd name="connsiteX13" fmla="*/ 18135 w 67537"/>
                    <a:gd name="connsiteY13" fmla="*/ 36270 h 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537" h="85672">
                      <a:moveTo>
                        <a:pt x="67537" y="37521"/>
                      </a:moveTo>
                      <a:cubicBezTo>
                        <a:pt x="67537" y="7504"/>
                        <a:pt x="58157" y="0"/>
                        <a:pt x="36270" y="0"/>
                      </a:cubicBezTo>
                      <a:cubicBezTo>
                        <a:pt x="14383" y="0"/>
                        <a:pt x="0" y="10006"/>
                        <a:pt x="0" y="43774"/>
                      </a:cubicBezTo>
                      <a:cubicBezTo>
                        <a:pt x="0" y="78793"/>
                        <a:pt x="13758" y="85672"/>
                        <a:pt x="36895" y="85672"/>
                      </a:cubicBezTo>
                      <a:cubicBezTo>
                        <a:pt x="46901" y="85672"/>
                        <a:pt x="55656" y="84422"/>
                        <a:pt x="64411" y="82546"/>
                      </a:cubicBezTo>
                      <a:lnTo>
                        <a:pt x="62535" y="68788"/>
                      </a:lnTo>
                      <a:cubicBezTo>
                        <a:pt x="55030" y="70664"/>
                        <a:pt x="48152" y="71915"/>
                        <a:pt x="40022" y="71915"/>
                      </a:cubicBezTo>
                      <a:cubicBezTo>
                        <a:pt x="25014" y="71915"/>
                        <a:pt x="18760" y="68788"/>
                        <a:pt x="18135" y="48152"/>
                      </a:cubicBezTo>
                      <a:lnTo>
                        <a:pt x="66912" y="48152"/>
                      </a:lnTo>
                      <a:cubicBezTo>
                        <a:pt x="67537" y="44399"/>
                        <a:pt x="67537" y="41273"/>
                        <a:pt x="67537" y="37521"/>
                      </a:cubicBezTo>
                      <a:close/>
                      <a:moveTo>
                        <a:pt x="18135" y="36270"/>
                      </a:moveTo>
                      <a:cubicBezTo>
                        <a:pt x="18760" y="18760"/>
                        <a:pt x="24388" y="14383"/>
                        <a:pt x="35019" y="14383"/>
                      </a:cubicBezTo>
                      <a:cubicBezTo>
                        <a:pt x="46276" y="14383"/>
                        <a:pt x="50653" y="18135"/>
                        <a:pt x="50653" y="36270"/>
                      </a:cubicBezTo>
                      <a:lnTo>
                        <a:pt x="18135" y="36270"/>
                      </a:lnTo>
                      <a:close/>
                    </a:path>
                  </a:pathLst>
                </a:custGeom>
                <a:solidFill>
                  <a:schemeClr val="bg1"/>
                </a:solidFill>
                <a:ln w="6212" cap="flat">
                  <a:noFill/>
                  <a:prstDash val="solid"/>
                  <a:miter/>
                </a:ln>
              </p:spPr>
              <p:txBody>
                <a:bodyPr rtlCol="0" anchor="ctr"/>
                <a:lstStyle/>
                <a:p>
                  <a:endParaRPr lang="zh-TW" altLang="en-US">
                    <a:latin typeface="+mn-lt"/>
                    <a:ea typeface="+mn-ea"/>
                    <a:cs typeface="+mn-ea"/>
                    <a:sym typeface="+mn-lt"/>
                  </a:endParaRPr>
                </a:p>
              </p:txBody>
            </p:sp>
          </p:grpSp>
        </p:grpSp>
        <p:grpSp>
          <p:nvGrpSpPr>
            <p:cNvPr id="174" name="圖形 48">
              <a:extLst>
                <a:ext uri="{FF2B5EF4-FFF2-40B4-BE49-F238E27FC236}">
                  <a16:creationId xmlns:a16="http://schemas.microsoft.com/office/drawing/2014/main" id="{4635EB3C-6C89-403F-937A-1F0C9676544C}"/>
                </a:ext>
              </a:extLst>
            </p:cNvPr>
            <p:cNvGrpSpPr/>
            <p:nvPr/>
          </p:nvGrpSpPr>
          <p:grpSpPr>
            <a:xfrm>
              <a:off x="1219377" y="3668326"/>
              <a:ext cx="267778" cy="268382"/>
              <a:chOff x="1668508" y="3618697"/>
              <a:chExt cx="308666" cy="309363"/>
            </a:xfrm>
            <a:effectLst>
              <a:outerShdw blurRad="279400" dist="177800" dir="7980000" algn="t" rotWithShape="0">
                <a:prstClr val="black">
                  <a:alpha val="19000"/>
                </a:prstClr>
              </a:outerShdw>
            </a:effectLst>
          </p:grpSpPr>
          <p:grpSp>
            <p:nvGrpSpPr>
              <p:cNvPr id="201" name="圖形 48">
                <a:extLst>
                  <a:ext uri="{FF2B5EF4-FFF2-40B4-BE49-F238E27FC236}">
                    <a16:creationId xmlns:a16="http://schemas.microsoft.com/office/drawing/2014/main" id="{56027455-6206-4BFA-BCB3-B83DBDBA9117}"/>
                  </a:ext>
                </a:extLst>
              </p:cNvPr>
              <p:cNvGrpSpPr/>
              <p:nvPr/>
            </p:nvGrpSpPr>
            <p:grpSpPr>
              <a:xfrm>
                <a:off x="1684987" y="3725813"/>
                <a:ext cx="277154" cy="102621"/>
                <a:chOff x="1684987" y="3725813"/>
                <a:chExt cx="277154" cy="102621"/>
              </a:xfrm>
              <a:solidFill>
                <a:srgbClr val="B1262B"/>
              </a:solidFill>
            </p:grpSpPr>
            <p:sp>
              <p:nvSpPr>
                <p:cNvPr id="203" name="手繪多邊形: 圖案 202">
                  <a:extLst>
                    <a:ext uri="{FF2B5EF4-FFF2-40B4-BE49-F238E27FC236}">
                      <a16:creationId xmlns:a16="http://schemas.microsoft.com/office/drawing/2014/main" id="{F0D499D0-6EC7-4A1B-BF79-170101DC4175}"/>
                    </a:ext>
                  </a:extLst>
                </p:cNvPr>
                <p:cNvSpPr/>
                <p:nvPr/>
              </p:nvSpPr>
              <p:spPr>
                <a:xfrm>
                  <a:off x="1684987" y="3753528"/>
                  <a:ext cx="77902" cy="72659"/>
                </a:xfrm>
                <a:custGeom>
                  <a:avLst/>
                  <a:gdLst>
                    <a:gd name="connsiteX0" fmla="*/ 749 w 77902"/>
                    <a:gd name="connsiteY0" fmla="*/ 0 h 72659"/>
                    <a:gd name="connsiteX1" fmla="*/ 23221 w 77902"/>
                    <a:gd name="connsiteY1" fmla="*/ 0 h 72659"/>
                    <a:gd name="connsiteX2" fmla="*/ 38951 w 77902"/>
                    <a:gd name="connsiteY2" fmla="*/ 21723 h 72659"/>
                    <a:gd name="connsiteX3" fmla="*/ 53933 w 77902"/>
                    <a:gd name="connsiteY3" fmla="*/ 0 h 72659"/>
                    <a:gd name="connsiteX4" fmla="*/ 77903 w 77902"/>
                    <a:gd name="connsiteY4" fmla="*/ 0 h 72659"/>
                    <a:gd name="connsiteX5" fmla="*/ 50187 w 77902"/>
                    <a:gd name="connsiteY5" fmla="*/ 36704 h 72659"/>
                    <a:gd name="connsiteX6" fmla="*/ 77903 w 77902"/>
                    <a:gd name="connsiteY6" fmla="*/ 72659 h 72659"/>
                    <a:gd name="connsiteX7" fmla="*/ 53933 w 77902"/>
                    <a:gd name="connsiteY7" fmla="*/ 72659 h 72659"/>
                    <a:gd name="connsiteX8" fmla="*/ 38951 w 77902"/>
                    <a:gd name="connsiteY8" fmla="*/ 51685 h 72659"/>
                    <a:gd name="connsiteX9" fmla="*/ 23221 w 77902"/>
                    <a:gd name="connsiteY9" fmla="*/ 72659 h 72659"/>
                    <a:gd name="connsiteX10" fmla="*/ 0 w 77902"/>
                    <a:gd name="connsiteY10" fmla="*/ 72659 h 72659"/>
                    <a:gd name="connsiteX11" fmla="*/ 27715 w 77902"/>
                    <a:gd name="connsiteY11" fmla="*/ 36704 h 72659"/>
                    <a:gd name="connsiteX12" fmla="*/ 749 w 77902"/>
                    <a:gd name="connsiteY12" fmla="*/ 0 h 7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902" h="72659">
                      <a:moveTo>
                        <a:pt x="749" y="0"/>
                      </a:moveTo>
                      <a:lnTo>
                        <a:pt x="23221" y="0"/>
                      </a:lnTo>
                      <a:lnTo>
                        <a:pt x="38951" y="21723"/>
                      </a:lnTo>
                      <a:lnTo>
                        <a:pt x="53933" y="0"/>
                      </a:lnTo>
                      <a:lnTo>
                        <a:pt x="77903" y="0"/>
                      </a:lnTo>
                      <a:lnTo>
                        <a:pt x="50187" y="36704"/>
                      </a:lnTo>
                      <a:lnTo>
                        <a:pt x="77903" y="72659"/>
                      </a:lnTo>
                      <a:lnTo>
                        <a:pt x="53933" y="72659"/>
                      </a:lnTo>
                      <a:lnTo>
                        <a:pt x="38951" y="51685"/>
                      </a:lnTo>
                      <a:lnTo>
                        <a:pt x="23221" y="72659"/>
                      </a:lnTo>
                      <a:lnTo>
                        <a:pt x="0" y="72659"/>
                      </a:lnTo>
                      <a:lnTo>
                        <a:pt x="27715" y="36704"/>
                      </a:lnTo>
                      <a:lnTo>
                        <a:pt x="749" y="0"/>
                      </a:lnTo>
                      <a:close/>
                    </a:path>
                  </a:pathLst>
                </a:custGeom>
                <a:solidFill>
                  <a:schemeClr val="bg1"/>
                </a:solidFill>
                <a:ln w="7484" cap="flat">
                  <a:noFill/>
                  <a:prstDash val="solid"/>
                  <a:miter/>
                </a:ln>
              </p:spPr>
              <p:txBody>
                <a:bodyPr rtlCol="0" anchor="ctr"/>
                <a:lstStyle/>
                <a:p>
                  <a:endParaRPr lang="zh-TW" altLang="en-US">
                    <a:latin typeface="+mn-lt"/>
                    <a:ea typeface="+mn-ea"/>
                    <a:cs typeface="+mn-ea"/>
                    <a:sym typeface="+mn-lt"/>
                  </a:endParaRPr>
                </a:p>
              </p:txBody>
            </p:sp>
            <p:sp>
              <p:nvSpPr>
                <p:cNvPr id="204" name="手繪多邊形: 圖案 203">
                  <a:extLst>
                    <a:ext uri="{FF2B5EF4-FFF2-40B4-BE49-F238E27FC236}">
                      <a16:creationId xmlns:a16="http://schemas.microsoft.com/office/drawing/2014/main" id="{54E86EE1-28A5-4EB2-B8F2-0A4C477BE820}"/>
                    </a:ext>
                  </a:extLst>
                </p:cNvPr>
                <p:cNvSpPr/>
                <p:nvPr/>
              </p:nvSpPr>
              <p:spPr>
                <a:xfrm>
                  <a:off x="1765886" y="3725813"/>
                  <a:ext cx="94382" cy="102621"/>
                </a:xfrm>
                <a:custGeom>
                  <a:avLst/>
                  <a:gdLst>
                    <a:gd name="connsiteX0" fmla="*/ 0 w 94382"/>
                    <a:gd name="connsiteY0" fmla="*/ 26217 h 102621"/>
                    <a:gd name="connsiteX1" fmla="*/ 16479 w 94382"/>
                    <a:gd name="connsiteY1" fmla="*/ 2247 h 102621"/>
                    <a:gd name="connsiteX2" fmla="*/ 44944 w 94382"/>
                    <a:gd name="connsiteY2" fmla="*/ 0 h 102621"/>
                    <a:gd name="connsiteX3" fmla="*/ 78652 w 94382"/>
                    <a:gd name="connsiteY3" fmla="*/ 2996 h 102621"/>
                    <a:gd name="connsiteX4" fmla="*/ 94382 w 94382"/>
                    <a:gd name="connsiteY4" fmla="*/ 28464 h 102621"/>
                    <a:gd name="connsiteX5" fmla="*/ 78652 w 94382"/>
                    <a:gd name="connsiteY5" fmla="*/ 51685 h 102621"/>
                    <a:gd name="connsiteX6" fmla="*/ 88390 w 94382"/>
                    <a:gd name="connsiteY6" fmla="*/ 59176 h 102621"/>
                    <a:gd name="connsiteX7" fmla="*/ 93633 w 94382"/>
                    <a:gd name="connsiteY7" fmla="*/ 74906 h 102621"/>
                    <a:gd name="connsiteX8" fmla="*/ 85393 w 94382"/>
                    <a:gd name="connsiteY8" fmla="*/ 95131 h 102621"/>
                    <a:gd name="connsiteX9" fmla="*/ 49438 w 94382"/>
                    <a:gd name="connsiteY9" fmla="*/ 102622 h 102621"/>
                    <a:gd name="connsiteX10" fmla="*/ 29963 w 94382"/>
                    <a:gd name="connsiteY10" fmla="*/ 101873 h 102621"/>
                    <a:gd name="connsiteX11" fmla="*/ 8989 w 94382"/>
                    <a:gd name="connsiteY11" fmla="*/ 94382 h 102621"/>
                    <a:gd name="connsiteX12" fmla="*/ 0 w 94382"/>
                    <a:gd name="connsiteY12" fmla="*/ 74906 h 102621"/>
                    <a:gd name="connsiteX13" fmla="*/ 5243 w 94382"/>
                    <a:gd name="connsiteY13" fmla="*/ 59176 h 102621"/>
                    <a:gd name="connsiteX14" fmla="*/ 14981 w 94382"/>
                    <a:gd name="connsiteY14" fmla="*/ 51685 h 102621"/>
                    <a:gd name="connsiteX15" fmla="*/ 0 w 94382"/>
                    <a:gd name="connsiteY15" fmla="*/ 26217 h 102621"/>
                    <a:gd name="connsiteX16" fmla="*/ 30712 w 94382"/>
                    <a:gd name="connsiteY16" fmla="*/ 17978 h 102621"/>
                    <a:gd name="connsiteX17" fmla="*/ 23970 w 94382"/>
                    <a:gd name="connsiteY17" fmla="*/ 29214 h 102621"/>
                    <a:gd name="connsiteX18" fmla="*/ 31461 w 94382"/>
                    <a:gd name="connsiteY18" fmla="*/ 41199 h 102621"/>
                    <a:gd name="connsiteX19" fmla="*/ 47940 w 94382"/>
                    <a:gd name="connsiteY19" fmla="*/ 41948 h 102621"/>
                    <a:gd name="connsiteX20" fmla="*/ 65918 w 94382"/>
                    <a:gd name="connsiteY20" fmla="*/ 40449 h 102621"/>
                    <a:gd name="connsiteX21" fmla="*/ 71910 w 94382"/>
                    <a:gd name="connsiteY21" fmla="*/ 29963 h 102621"/>
                    <a:gd name="connsiteX22" fmla="*/ 63670 w 94382"/>
                    <a:gd name="connsiteY22" fmla="*/ 17978 h 102621"/>
                    <a:gd name="connsiteX23" fmla="*/ 47940 w 94382"/>
                    <a:gd name="connsiteY23" fmla="*/ 17228 h 102621"/>
                    <a:gd name="connsiteX24" fmla="*/ 30712 w 94382"/>
                    <a:gd name="connsiteY24" fmla="*/ 17978 h 102621"/>
                    <a:gd name="connsiteX25" fmla="*/ 30712 w 94382"/>
                    <a:gd name="connsiteY25" fmla="*/ 59925 h 102621"/>
                    <a:gd name="connsiteX26" fmla="*/ 23970 w 94382"/>
                    <a:gd name="connsiteY26" fmla="*/ 71161 h 102621"/>
                    <a:gd name="connsiteX27" fmla="*/ 31461 w 94382"/>
                    <a:gd name="connsiteY27" fmla="*/ 83146 h 102621"/>
                    <a:gd name="connsiteX28" fmla="*/ 47940 w 94382"/>
                    <a:gd name="connsiteY28" fmla="*/ 83895 h 102621"/>
                    <a:gd name="connsiteX29" fmla="*/ 65169 w 94382"/>
                    <a:gd name="connsiteY29" fmla="*/ 82397 h 102621"/>
                    <a:gd name="connsiteX30" fmla="*/ 71161 w 94382"/>
                    <a:gd name="connsiteY30" fmla="*/ 71161 h 102621"/>
                    <a:gd name="connsiteX31" fmla="*/ 62921 w 94382"/>
                    <a:gd name="connsiteY31" fmla="*/ 59176 h 102621"/>
                    <a:gd name="connsiteX32" fmla="*/ 47191 w 94382"/>
                    <a:gd name="connsiteY32" fmla="*/ 58427 h 102621"/>
                    <a:gd name="connsiteX33" fmla="*/ 30712 w 94382"/>
                    <a:gd name="connsiteY33" fmla="*/ 59925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4382" h="102621">
                      <a:moveTo>
                        <a:pt x="0" y="26217"/>
                      </a:moveTo>
                      <a:cubicBezTo>
                        <a:pt x="0" y="14232"/>
                        <a:pt x="5243" y="5993"/>
                        <a:pt x="16479" y="2247"/>
                      </a:cubicBezTo>
                      <a:cubicBezTo>
                        <a:pt x="21723" y="0"/>
                        <a:pt x="27715" y="0"/>
                        <a:pt x="44944" y="0"/>
                      </a:cubicBezTo>
                      <a:cubicBezTo>
                        <a:pt x="67416" y="0"/>
                        <a:pt x="73408" y="749"/>
                        <a:pt x="78652" y="2996"/>
                      </a:cubicBezTo>
                      <a:cubicBezTo>
                        <a:pt x="88390" y="6742"/>
                        <a:pt x="94382" y="16479"/>
                        <a:pt x="94382" y="28464"/>
                      </a:cubicBezTo>
                      <a:cubicBezTo>
                        <a:pt x="94382" y="39700"/>
                        <a:pt x="89888" y="47191"/>
                        <a:pt x="78652" y="51685"/>
                      </a:cubicBezTo>
                      <a:cubicBezTo>
                        <a:pt x="83895" y="54682"/>
                        <a:pt x="86142" y="56180"/>
                        <a:pt x="88390" y="59176"/>
                      </a:cubicBezTo>
                      <a:cubicBezTo>
                        <a:pt x="91386" y="62921"/>
                        <a:pt x="93633" y="68914"/>
                        <a:pt x="93633" y="74906"/>
                      </a:cubicBezTo>
                      <a:cubicBezTo>
                        <a:pt x="93633" y="81648"/>
                        <a:pt x="90637" y="89139"/>
                        <a:pt x="85393" y="95131"/>
                      </a:cubicBezTo>
                      <a:cubicBezTo>
                        <a:pt x="79401" y="101124"/>
                        <a:pt x="71161" y="102622"/>
                        <a:pt x="49438" y="102622"/>
                      </a:cubicBezTo>
                      <a:cubicBezTo>
                        <a:pt x="44195" y="102622"/>
                        <a:pt x="34457" y="102622"/>
                        <a:pt x="29963" y="101873"/>
                      </a:cubicBezTo>
                      <a:cubicBezTo>
                        <a:pt x="20225" y="101873"/>
                        <a:pt x="13483" y="99626"/>
                        <a:pt x="8989" y="94382"/>
                      </a:cubicBezTo>
                      <a:cubicBezTo>
                        <a:pt x="3745" y="89139"/>
                        <a:pt x="0" y="82397"/>
                        <a:pt x="0" y="74906"/>
                      </a:cubicBezTo>
                      <a:cubicBezTo>
                        <a:pt x="0" y="69663"/>
                        <a:pt x="2247" y="63670"/>
                        <a:pt x="5243" y="59176"/>
                      </a:cubicBezTo>
                      <a:cubicBezTo>
                        <a:pt x="7491" y="56180"/>
                        <a:pt x="9738" y="54682"/>
                        <a:pt x="14981" y="51685"/>
                      </a:cubicBezTo>
                      <a:cubicBezTo>
                        <a:pt x="3745" y="44195"/>
                        <a:pt x="0" y="37453"/>
                        <a:pt x="0" y="26217"/>
                      </a:cubicBezTo>
                      <a:close/>
                      <a:moveTo>
                        <a:pt x="30712" y="17978"/>
                      </a:moveTo>
                      <a:cubicBezTo>
                        <a:pt x="26217" y="19476"/>
                        <a:pt x="23970" y="23221"/>
                        <a:pt x="23970" y="29214"/>
                      </a:cubicBezTo>
                      <a:cubicBezTo>
                        <a:pt x="23970" y="35955"/>
                        <a:pt x="26217" y="39700"/>
                        <a:pt x="31461" y="41199"/>
                      </a:cubicBezTo>
                      <a:cubicBezTo>
                        <a:pt x="33708" y="41948"/>
                        <a:pt x="33708" y="41948"/>
                        <a:pt x="47940" y="41948"/>
                      </a:cubicBezTo>
                      <a:cubicBezTo>
                        <a:pt x="62921" y="41948"/>
                        <a:pt x="62921" y="41948"/>
                        <a:pt x="65918" y="40449"/>
                      </a:cubicBezTo>
                      <a:cubicBezTo>
                        <a:pt x="69663" y="38951"/>
                        <a:pt x="71910" y="35206"/>
                        <a:pt x="71910" y="29963"/>
                      </a:cubicBezTo>
                      <a:cubicBezTo>
                        <a:pt x="71910" y="23221"/>
                        <a:pt x="68914" y="19476"/>
                        <a:pt x="63670" y="17978"/>
                      </a:cubicBezTo>
                      <a:cubicBezTo>
                        <a:pt x="61423" y="17228"/>
                        <a:pt x="54682" y="17228"/>
                        <a:pt x="47940" y="17228"/>
                      </a:cubicBezTo>
                      <a:cubicBezTo>
                        <a:pt x="38951" y="16479"/>
                        <a:pt x="32959" y="17228"/>
                        <a:pt x="30712" y="17978"/>
                      </a:cubicBezTo>
                      <a:close/>
                      <a:moveTo>
                        <a:pt x="30712" y="59925"/>
                      </a:moveTo>
                      <a:cubicBezTo>
                        <a:pt x="26217" y="61423"/>
                        <a:pt x="23970" y="65169"/>
                        <a:pt x="23970" y="71161"/>
                      </a:cubicBezTo>
                      <a:cubicBezTo>
                        <a:pt x="23970" y="77903"/>
                        <a:pt x="26217" y="81648"/>
                        <a:pt x="31461" y="83146"/>
                      </a:cubicBezTo>
                      <a:cubicBezTo>
                        <a:pt x="33708" y="83895"/>
                        <a:pt x="33708" y="83895"/>
                        <a:pt x="47940" y="83895"/>
                      </a:cubicBezTo>
                      <a:cubicBezTo>
                        <a:pt x="62921" y="83895"/>
                        <a:pt x="62921" y="83895"/>
                        <a:pt x="65169" y="82397"/>
                      </a:cubicBezTo>
                      <a:cubicBezTo>
                        <a:pt x="68914" y="80899"/>
                        <a:pt x="71161" y="77154"/>
                        <a:pt x="71161" y="71161"/>
                      </a:cubicBezTo>
                      <a:cubicBezTo>
                        <a:pt x="71161" y="64420"/>
                        <a:pt x="68165" y="60674"/>
                        <a:pt x="62921" y="59176"/>
                      </a:cubicBezTo>
                      <a:cubicBezTo>
                        <a:pt x="61423" y="58427"/>
                        <a:pt x="53933" y="58427"/>
                        <a:pt x="47191" y="58427"/>
                      </a:cubicBezTo>
                      <a:cubicBezTo>
                        <a:pt x="38951" y="58427"/>
                        <a:pt x="32959" y="59176"/>
                        <a:pt x="30712" y="59925"/>
                      </a:cubicBezTo>
                      <a:close/>
                    </a:path>
                  </a:pathLst>
                </a:custGeom>
                <a:solidFill>
                  <a:schemeClr val="bg1"/>
                </a:solidFill>
                <a:ln w="7484" cap="flat">
                  <a:noFill/>
                  <a:prstDash val="solid"/>
                  <a:miter/>
                </a:ln>
              </p:spPr>
              <p:txBody>
                <a:bodyPr rtlCol="0" anchor="ctr"/>
                <a:lstStyle/>
                <a:p>
                  <a:endParaRPr lang="zh-TW" altLang="en-US">
                    <a:latin typeface="+mn-lt"/>
                    <a:ea typeface="+mn-ea"/>
                    <a:cs typeface="+mn-ea"/>
                    <a:sym typeface="+mn-lt"/>
                  </a:endParaRPr>
                </a:p>
              </p:txBody>
            </p:sp>
            <p:sp>
              <p:nvSpPr>
                <p:cNvPr id="205" name="手繪多邊形: 圖案 204">
                  <a:extLst>
                    <a:ext uri="{FF2B5EF4-FFF2-40B4-BE49-F238E27FC236}">
                      <a16:creationId xmlns:a16="http://schemas.microsoft.com/office/drawing/2014/main" id="{94FD3365-9396-4457-B867-43CC07D32957}"/>
                    </a:ext>
                  </a:extLst>
                </p:cNvPr>
                <p:cNvSpPr/>
                <p:nvPr/>
              </p:nvSpPr>
              <p:spPr>
                <a:xfrm>
                  <a:off x="1868508" y="3726562"/>
                  <a:ext cx="93633" cy="100374"/>
                </a:xfrm>
                <a:custGeom>
                  <a:avLst/>
                  <a:gdLst>
                    <a:gd name="connsiteX0" fmla="*/ 57678 w 93633"/>
                    <a:gd name="connsiteY0" fmla="*/ 41199 h 100374"/>
                    <a:gd name="connsiteX1" fmla="*/ 83895 w 93633"/>
                    <a:gd name="connsiteY1" fmla="*/ 46442 h 100374"/>
                    <a:gd name="connsiteX2" fmla="*/ 93633 w 93633"/>
                    <a:gd name="connsiteY2" fmla="*/ 68914 h 100374"/>
                    <a:gd name="connsiteX3" fmla="*/ 78652 w 93633"/>
                    <a:gd name="connsiteY3" fmla="*/ 95131 h 100374"/>
                    <a:gd name="connsiteX4" fmla="*/ 50187 w 93633"/>
                    <a:gd name="connsiteY4" fmla="*/ 100375 h 100374"/>
                    <a:gd name="connsiteX5" fmla="*/ 14232 w 93633"/>
                    <a:gd name="connsiteY5" fmla="*/ 89888 h 100374"/>
                    <a:gd name="connsiteX6" fmla="*/ 0 w 93633"/>
                    <a:gd name="connsiteY6" fmla="*/ 49438 h 100374"/>
                    <a:gd name="connsiteX7" fmla="*/ 15730 w 93633"/>
                    <a:gd name="connsiteY7" fmla="*/ 8240 h 100374"/>
                    <a:gd name="connsiteX8" fmla="*/ 50936 w 93633"/>
                    <a:gd name="connsiteY8" fmla="*/ 0 h 100374"/>
                    <a:gd name="connsiteX9" fmla="*/ 88390 w 93633"/>
                    <a:gd name="connsiteY9" fmla="*/ 0 h 100374"/>
                    <a:gd name="connsiteX10" fmla="*/ 88390 w 93633"/>
                    <a:gd name="connsiteY10" fmla="*/ 17978 h 100374"/>
                    <a:gd name="connsiteX11" fmla="*/ 57678 w 93633"/>
                    <a:gd name="connsiteY11" fmla="*/ 17978 h 100374"/>
                    <a:gd name="connsiteX12" fmla="*/ 31461 w 93633"/>
                    <a:gd name="connsiteY12" fmla="*/ 21723 h 100374"/>
                    <a:gd name="connsiteX13" fmla="*/ 23970 w 93633"/>
                    <a:gd name="connsiteY13" fmla="*/ 41199 h 100374"/>
                    <a:gd name="connsiteX14" fmla="*/ 57678 w 93633"/>
                    <a:gd name="connsiteY14" fmla="*/ 41199 h 100374"/>
                    <a:gd name="connsiteX15" fmla="*/ 23970 w 93633"/>
                    <a:gd name="connsiteY15" fmla="*/ 58427 h 100374"/>
                    <a:gd name="connsiteX16" fmla="*/ 28464 w 93633"/>
                    <a:gd name="connsiteY16" fmla="*/ 75655 h 100374"/>
                    <a:gd name="connsiteX17" fmla="*/ 50936 w 93633"/>
                    <a:gd name="connsiteY17" fmla="*/ 83146 h 100374"/>
                    <a:gd name="connsiteX18" fmla="*/ 70412 w 93633"/>
                    <a:gd name="connsiteY18" fmla="*/ 70412 h 100374"/>
                    <a:gd name="connsiteX19" fmla="*/ 65918 w 93633"/>
                    <a:gd name="connsiteY19" fmla="*/ 60674 h 100374"/>
                    <a:gd name="connsiteX20" fmla="*/ 54682 w 93633"/>
                    <a:gd name="connsiteY20" fmla="*/ 58427 h 100374"/>
                    <a:gd name="connsiteX21" fmla="*/ 23970 w 93633"/>
                    <a:gd name="connsiteY21" fmla="*/ 58427 h 1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33" h="100374">
                      <a:moveTo>
                        <a:pt x="57678" y="41199"/>
                      </a:moveTo>
                      <a:cubicBezTo>
                        <a:pt x="72659" y="41199"/>
                        <a:pt x="78652" y="42697"/>
                        <a:pt x="83895" y="46442"/>
                      </a:cubicBezTo>
                      <a:cubicBezTo>
                        <a:pt x="90637" y="51685"/>
                        <a:pt x="93633" y="59176"/>
                        <a:pt x="93633" y="68914"/>
                      </a:cubicBezTo>
                      <a:cubicBezTo>
                        <a:pt x="93633" y="80150"/>
                        <a:pt x="88390" y="89139"/>
                        <a:pt x="78652" y="95131"/>
                      </a:cubicBezTo>
                      <a:cubicBezTo>
                        <a:pt x="72659" y="98876"/>
                        <a:pt x="63670" y="100375"/>
                        <a:pt x="50187" y="100375"/>
                      </a:cubicBezTo>
                      <a:cubicBezTo>
                        <a:pt x="32210" y="100375"/>
                        <a:pt x="21723" y="97378"/>
                        <a:pt x="14232" y="89888"/>
                      </a:cubicBezTo>
                      <a:cubicBezTo>
                        <a:pt x="5243" y="81648"/>
                        <a:pt x="0" y="65918"/>
                        <a:pt x="0" y="49438"/>
                      </a:cubicBezTo>
                      <a:cubicBezTo>
                        <a:pt x="0" y="32210"/>
                        <a:pt x="5993" y="15730"/>
                        <a:pt x="15730" y="8240"/>
                      </a:cubicBezTo>
                      <a:cubicBezTo>
                        <a:pt x="23221" y="2247"/>
                        <a:pt x="32210" y="0"/>
                        <a:pt x="50936" y="0"/>
                      </a:cubicBezTo>
                      <a:lnTo>
                        <a:pt x="88390" y="0"/>
                      </a:lnTo>
                      <a:lnTo>
                        <a:pt x="88390" y="17978"/>
                      </a:lnTo>
                      <a:lnTo>
                        <a:pt x="57678" y="17978"/>
                      </a:lnTo>
                      <a:cubicBezTo>
                        <a:pt x="43446" y="17978"/>
                        <a:pt x="35955" y="18727"/>
                        <a:pt x="31461" y="21723"/>
                      </a:cubicBezTo>
                      <a:cubicBezTo>
                        <a:pt x="26966" y="24719"/>
                        <a:pt x="23970" y="32210"/>
                        <a:pt x="23970" y="41199"/>
                      </a:cubicBezTo>
                      <a:lnTo>
                        <a:pt x="57678" y="41199"/>
                      </a:lnTo>
                      <a:close/>
                      <a:moveTo>
                        <a:pt x="23970" y="58427"/>
                      </a:moveTo>
                      <a:cubicBezTo>
                        <a:pt x="23970" y="65918"/>
                        <a:pt x="25468" y="71161"/>
                        <a:pt x="28464" y="75655"/>
                      </a:cubicBezTo>
                      <a:cubicBezTo>
                        <a:pt x="32210" y="81648"/>
                        <a:pt x="38202" y="83146"/>
                        <a:pt x="50936" y="83146"/>
                      </a:cubicBezTo>
                      <a:cubicBezTo>
                        <a:pt x="64420" y="83146"/>
                        <a:pt x="70412" y="79401"/>
                        <a:pt x="70412" y="70412"/>
                      </a:cubicBezTo>
                      <a:cubicBezTo>
                        <a:pt x="70412" y="65918"/>
                        <a:pt x="68914" y="62921"/>
                        <a:pt x="65918" y="60674"/>
                      </a:cubicBezTo>
                      <a:cubicBezTo>
                        <a:pt x="63670" y="59176"/>
                        <a:pt x="60674" y="58427"/>
                        <a:pt x="54682" y="58427"/>
                      </a:cubicBezTo>
                      <a:lnTo>
                        <a:pt x="23970" y="58427"/>
                      </a:lnTo>
                      <a:close/>
                    </a:path>
                  </a:pathLst>
                </a:custGeom>
                <a:solidFill>
                  <a:schemeClr val="bg1"/>
                </a:solidFill>
                <a:ln w="7484" cap="flat">
                  <a:noFill/>
                  <a:prstDash val="solid"/>
                  <a:miter/>
                </a:ln>
              </p:spPr>
              <p:txBody>
                <a:bodyPr rtlCol="0" anchor="ctr"/>
                <a:lstStyle/>
                <a:p>
                  <a:endParaRPr lang="zh-TW" altLang="en-US">
                    <a:latin typeface="+mn-lt"/>
                    <a:ea typeface="+mn-ea"/>
                    <a:cs typeface="+mn-ea"/>
                    <a:sym typeface="+mn-lt"/>
                  </a:endParaRPr>
                </a:p>
              </p:txBody>
            </p:sp>
          </p:grpSp>
          <p:sp>
            <p:nvSpPr>
              <p:cNvPr id="202" name="手繪多邊形: 圖案 201">
                <a:extLst>
                  <a:ext uri="{FF2B5EF4-FFF2-40B4-BE49-F238E27FC236}">
                    <a16:creationId xmlns:a16="http://schemas.microsoft.com/office/drawing/2014/main" id="{2E4A1DEE-8A68-4DE4-A5A2-6CBCA8658F94}"/>
                  </a:ext>
                </a:extLst>
              </p:cNvPr>
              <p:cNvSpPr/>
              <p:nvPr/>
            </p:nvSpPr>
            <p:spPr>
              <a:xfrm>
                <a:off x="1668508" y="3618697"/>
                <a:ext cx="308666" cy="309363"/>
              </a:xfrm>
              <a:custGeom>
                <a:avLst/>
                <a:gdLst>
                  <a:gd name="connsiteX0" fmla="*/ 292135 w 308666"/>
                  <a:gd name="connsiteY0" fmla="*/ 309364 h 309363"/>
                  <a:gd name="connsiteX1" fmla="*/ 16479 w 308666"/>
                  <a:gd name="connsiteY1" fmla="*/ 309364 h 309363"/>
                  <a:gd name="connsiteX2" fmla="*/ 0 w 308666"/>
                  <a:gd name="connsiteY2" fmla="*/ 292884 h 309363"/>
                  <a:gd name="connsiteX3" fmla="*/ 0 w 308666"/>
                  <a:gd name="connsiteY3" fmla="*/ 16479 h 309363"/>
                  <a:gd name="connsiteX4" fmla="*/ 16479 w 308666"/>
                  <a:gd name="connsiteY4" fmla="*/ 0 h 309363"/>
                  <a:gd name="connsiteX5" fmla="*/ 292135 w 308666"/>
                  <a:gd name="connsiteY5" fmla="*/ 0 h 309363"/>
                  <a:gd name="connsiteX6" fmla="*/ 308615 w 308666"/>
                  <a:gd name="connsiteY6" fmla="*/ 16479 h 309363"/>
                  <a:gd name="connsiteX7" fmla="*/ 308615 w 308666"/>
                  <a:gd name="connsiteY7" fmla="*/ 292135 h 309363"/>
                  <a:gd name="connsiteX8" fmla="*/ 292135 w 308666"/>
                  <a:gd name="connsiteY8" fmla="*/ 309364 h 30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66" h="309363">
                    <a:moveTo>
                      <a:pt x="292135" y="309364"/>
                    </a:moveTo>
                    <a:lnTo>
                      <a:pt x="16479" y="309364"/>
                    </a:lnTo>
                    <a:cubicBezTo>
                      <a:pt x="7491" y="309364"/>
                      <a:pt x="0" y="301873"/>
                      <a:pt x="0" y="292884"/>
                    </a:cubicBezTo>
                    <a:lnTo>
                      <a:pt x="0" y="16479"/>
                    </a:lnTo>
                    <a:cubicBezTo>
                      <a:pt x="0" y="7491"/>
                      <a:pt x="7491" y="0"/>
                      <a:pt x="16479" y="0"/>
                    </a:cubicBezTo>
                    <a:lnTo>
                      <a:pt x="292135" y="0"/>
                    </a:lnTo>
                    <a:cubicBezTo>
                      <a:pt x="301124" y="0"/>
                      <a:pt x="308615" y="7491"/>
                      <a:pt x="308615" y="16479"/>
                    </a:cubicBezTo>
                    <a:lnTo>
                      <a:pt x="308615" y="292135"/>
                    </a:lnTo>
                    <a:cubicBezTo>
                      <a:pt x="309364" y="301873"/>
                      <a:pt x="301873" y="309364"/>
                      <a:pt x="292135" y="309364"/>
                    </a:cubicBezTo>
                    <a:close/>
                  </a:path>
                </a:pathLst>
              </a:custGeom>
              <a:noFill/>
              <a:ln w="1016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175" name="圖形 49">
              <a:extLst>
                <a:ext uri="{FF2B5EF4-FFF2-40B4-BE49-F238E27FC236}">
                  <a16:creationId xmlns:a16="http://schemas.microsoft.com/office/drawing/2014/main" id="{2884B7A6-E1F2-477D-8A64-BBB8126E9E71}"/>
                </a:ext>
              </a:extLst>
            </p:cNvPr>
            <p:cNvGrpSpPr/>
            <p:nvPr/>
          </p:nvGrpSpPr>
          <p:grpSpPr>
            <a:xfrm>
              <a:off x="1639398" y="3623052"/>
              <a:ext cx="358941" cy="358942"/>
              <a:chOff x="2155523" y="3573898"/>
              <a:chExt cx="413750" cy="413750"/>
            </a:xfrm>
            <a:effectLst>
              <a:outerShdw blurRad="279400" dist="177800" dir="7980000" algn="t" rotWithShape="0">
                <a:prstClr val="black">
                  <a:alpha val="19000"/>
                </a:prstClr>
              </a:outerShdw>
            </a:effectLst>
          </p:grpSpPr>
          <p:grpSp>
            <p:nvGrpSpPr>
              <p:cNvPr id="180" name="圖形 49">
                <a:extLst>
                  <a:ext uri="{FF2B5EF4-FFF2-40B4-BE49-F238E27FC236}">
                    <a16:creationId xmlns:a16="http://schemas.microsoft.com/office/drawing/2014/main" id="{9D7FA97C-9D33-41DD-8C02-305A87D99BB1}"/>
                  </a:ext>
                </a:extLst>
              </p:cNvPr>
              <p:cNvGrpSpPr/>
              <p:nvPr/>
            </p:nvGrpSpPr>
            <p:grpSpPr>
              <a:xfrm>
                <a:off x="2155523" y="3573898"/>
                <a:ext cx="413750" cy="413750"/>
                <a:chOff x="2155523" y="3573898"/>
                <a:chExt cx="413750" cy="413750"/>
              </a:xfrm>
              <a:noFill/>
            </p:grpSpPr>
            <p:sp>
              <p:nvSpPr>
                <p:cNvPr id="182" name="手繪多邊形: 圖案 181">
                  <a:extLst>
                    <a:ext uri="{FF2B5EF4-FFF2-40B4-BE49-F238E27FC236}">
                      <a16:creationId xmlns:a16="http://schemas.microsoft.com/office/drawing/2014/main" id="{4F29E1F0-5EE6-4B63-9D4C-FCE19AC46FC4}"/>
                    </a:ext>
                  </a:extLst>
                </p:cNvPr>
                <p:cNvSpPr/>
                <p:nvPr/>
              </p:nvSpPr>
              <p:spPr>
                <a:xfrm>
                  <a:off x="2290907" y="3573898"/>
                  <a:ext cx="6907" cy="54568"/>
                </a:xfrm>
                <a:custGeom>
                  <a:avLst/>
                  <a:gdLst>
                    <a:gd name="connsiteX0" fmla="*/ 0 w 6907"/>
                    <a:gd name="connsiteY0" fmla="*/ 0 h 54568"/>
                    <a:gd name="connsiteX1" fmla="*/ 0 w 6907"/>
                    <a:gd name="connsiteY1" fmla="*/ 54568 h 54568"/>
                  </a:gdLst>
                  <a:ahLst/>
                  <a:cxnLst>
                    <a:cxn ang="0">
                      <a:pos x="connsiteX0" y="connsiteY0"/>
                    </a:cxn>
                    <a:cxn ang="0">
                      <a:pos x="connsiteX1" y="connsiteY1"/>
                    </a:cxn>
                  </a:cxnLst>
                  <a:rect l="l" t="t" r="r" b="b"/>
                  <a:pathLst>
                    <a:path w="6907" h="54568">
                      <a:moveTo>
                        <a:pt x="0" y="0"/>
                      </a:moveTo>
                      <a:lnTo>
                        <a:pt x="0" y="54568"/>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83" name="手繪多邊形: 圖案 182">
                  <a:extLst>
                    <a:ext uri="{FF2B5EF4-FFF2-40B4-BE49-F238E27FC236}">
                      <a16:creationId xmlns:a16="http://schemas.microsoft.com/office/drawing/2014/main" id="{E29F2448-0F80-4C98-95C0-2CAB351F4F1B}"/>
                    </a:ext>
                  </a:extLst>
                </p:cNvPr>
                <p:cNvSpPr/>
                <p:nvPr/>
              </p:nvSpPr>
              <p:spPr>
                <a:xfrm>
                  <a:off x="2340640" y="3573898"/>
                  <a:ext cx="6907" cy="54568"/>
                </a:xfrm>
                <a:custGeom>
                  <a:avLst/>
                  <a:gdLst>
                    <a:gd name="connsiteX0" fmla="*/ 0 w 6907"/>
                    <a:gd name="connsiteY0" fmla="*/ 0 h 54568"/>
                    <a:gd name="connsiteX1" fmla="*/ 0 w 6907"/>
                    <a:gd name="connsiteY1" fmla="*/ 54568 h 54568"/>
                  </a:gdLst>
                  <a:ahLst/>
                  <a:cxnLst>
                    <a:cxn ang="0">
                      <a:pos x="connsiteX0" y="connsiteY0"/>
                    </a:cxn>
                    <a:cxn ang="0">
                      <a:pos x="connsiteX1" y="connsiteY1"/>
                    </a:cxn>
                  </a:cxnLst>
                  <a:rect l="l" t="t" r="r" b="b"/>
                  <a:pathLst>
                    <a:path w="6907" h="54568">
                      <a:moveTo>
                        <a:pt x="0" y="0"/>
                      </a:moveTo>
                      <a:lnTo>
                        <a:pt x="0" y="54568"/>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84" name="手繪多邊形: 圖案 183">
                  <a:extLst>
                    <a:ext uri="{FF2B5EF4-FFF2-40B4-BE49-F238E27FC236}">
                      <a16:creationId xmlns:a16="http://schemas.microsoft.com/office/drawing/2014/main" id="{2FDB14C7-CF3C-4D81-924B-422BCC1596B4}"/>
                    </a:ext>
                  </a:extLst>
                </p:cNvPr>
                <p:cNvSpPr/>
                <p:nvPr/>
              </p:nvSpPr>
              <p:spPr>
                <a:xfrm>
                  <a:off x="2391064" y="3573898"/>
                  <a:ext cx="6907" cy="54568"/>
                </a:xfrm>
                <a:custGeom>
                  <a:avLst/>
                  <a:gdLst>
                    <a:gd name="connsiteX0" fmla="*/ 0 w 6907"/>
                    <a:gd name="connsiteY0" fmla="*/ 0 h 54568"/>
                    <a:gd name="connsiteX1" fmla="*/ 0 w 6907"/>
                    <a:gd name="connsiteY1" fmla="*/ 54568 h 54568"/>
                  </a:gdLst>
                  <a:ahLst/>
                  <a:cxnLst>
                    <a:cxn ang="0">
                      <a:pos x="connsiteX0" y="connsiteY0"/>
                    </a:cxn>
                    <a:cxn ang="0">
                      <a:pos x="connsiteX1" y="connsiteY1"/>
                    </a:cxn>
                  </a:cxnLst>
                  <a:rect l="l" t="t" r="r" b="b"/>
                  <a:pathLst>
                    <a:path w="6907" h="54568">
                      <a:moveTo>
                        <a:pt x="0" y="0"/>
                      </a:moveTo>
                      <a:lnTo>
                        <a:pt x="0" y="54568"/>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85" name="手繪多邊形: 圖案 184">
                  <a:extLst>
                    <a:ext uri="{FF2B5EF4-FFF2-40B4-BE49-F238E27FC236}">
                      <a16:creationId xmlns:a16="http://schemas.microsoft.com/office/drawing/2014/main" id="{8991A134-6533-4487-8F73-11C301BA6D62}"/>
                    </a:ext>
                  </a:extLst>
                </p:cNvPr>
                <p:cNvSpPr/>
                <p:nvPr/>
              </p:nvSpPr>
              <p:spPr>
                <a:xfrm>
                  <a:off x="2440797" y="3573898"/>
                  <a:ext cx="6907" cy="54568"/>
                </a:xfrm>
                <a:custGeom>
                  <a:avLst/>
                  <a:gdLst>
                    <a:gd name="connsiteX0" fmla="*/ 0 w 6907"/>
                    <a:gd name="connsiteY0" fmla="*/ 0 h 54568"/>
                    <a:gd name="connsiteX1" fmla="*/ 0 w 6907"/>
                    <a:gd name="connsiteY1" fmla="*/ 54568 h 54568"/>
                  </a:gdLst>
                  <a:ahLst/>
                  <a:cxnLst>
                    <a:cxn ang="0">
                      <a:pos x="connsiteX0" y="connsiteY0"/>
                    </a:cxn>
                    <a:cxn ang="0">
                      <a:pos x="connsiteX1" y="connsiteY1"/>
                    </a:cxn>
                  </a:cxnLst>
                  <a:rect l="l" t="t" r="r" b="b"/>
                  <a:pathLst>
                    <a:path w="6907" h="54568">
                      <a:moveTo>
                        <a:pt x="0" y="0"/>
                      </a:moveTo>
                      <a:lnTo>
                        <a:pt x="0" y="54568"/>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86" name="手繪多邊形: 圖案 185">
                  <a:extLst>
                    <a:ext uri="{FF2B5EF4-FFF2-40B4-BE49-F238E27FC236}">
                      <a16:creationId xmlns:a16="http://schemas.microsoft.com/office/drawing/2014/main" id="{A451B043-61FB-4D9D-A128-14187F402C66}"/>
                    </a:ext>
                  </a:extLst>
                </p:cNvPr>
                <p:cNvSpPr/>
                <p:nvPr/>
              </p:nvSpPr>
              <p:spPr>
                <a:xfrm>
                  <a:off x="2290907" y="3932390"/>
                  <a:ext cx="6907" cy="55258"/>
                </a:xfrm>
                <a:custGeom>
                  <a:avLst/>
                  <a:gdLst>
                    <a:gd name="connsiteX0" fmla="*/ 0 w 6907"/>
                    <a:gd name="connsiteY0" fmla="*/ 0 h 55258"/>
                    <a:gd name="connsiteX1" fmla="*/ 0 w 6907"/>
                    <a:gd name="connsiteY1" fmla="*/ 55259 h 55258"/>
                  </a:gdLst>
                  <a:ahLst/>
                  <a:cxnLst>
                    <a:cxn ang="0">
                      <a:pos x="connsiteX0" y="connsiteY0"/>
                    </a:cxn>
                    <a:cxn ang="0">
                      <a:pos x="connsiteX1" y="connsiteY1"/>
                    </a:cxn>
                  </a:cxnLst>
                  <a:rect l="l" t="t" r="r" b="b"/>
                  <a:pathLst>
                    <a:path w="6907" h="55258">
                      <a:moveTo>
                        <a:pt x="0" y="0"/>
                      </a:moveTo>
                      <a:lnTo>
                        <a:pt x="0" y="55259"/>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87" name="手繪多邊形: 圖案 186">
                  <a:extLst>
                    <a:ext uri="{FF2B5EF4-FFF2-40B4-BE49-F238E27FC236}">
                      <a16:creationId xmlns:a16="http://schemas.microsoft.com/office/drawing/2014/main" id="{D3A8F51F-1AD7-4F0B-B784-D17897CDAD2A}"/>
                    </a:ext>
                  </a:extLst>
                </p:cNvPr>
                <p:cNvSpPr/>
                <p:nvPr/>
              </p:nvSpPr>
              <p:spPr>
                <a:xfrm>
                  <a:off x="2340640" y="3932390"/>
                  <a:ext cx="6907" cy="55258"/>
                </a:xfrm>
                <a:custGeom>
                  <a:avLst/>
                  <a:gdLst>
                    <a:gd name="connsiteX0" fmla="*/ 0 w 6907"/>
                    <a:gd name="connsiteY0" fmla="*/ 0 h 55258"/>
                    <a:gd name="connsiteX1" fmla="*/ 0 w 6907"/>
                    <a:gd name="connsiteY1" fmla="*/ 55259 h 55258"/>
                  </a:gdLst>
                  <a:ahLst/>
                  <a:cxnLst>
                    <a:cxn ang="0">
                      <a:pos x="connsiteX0" y="connsiteY0"/>
                    </a:cxn>
                    <a:cxn ang="0">
                      <a:pos x="connsiteX1" y="connsiteY1"/>
                    </a:cxn>
                  </a:cxnLst>
                  <a:rect l="l" t="t" r="r" b="b"/>
                  <a:pathLst>
                    <a:path w="6907" h="55258">
                      <a:moveTo>
                        <a:pt x="0" y="0"/>
                      </a:moveTo>
                      <a:lnTo>
                        <a:pt x="0" y="55259"/>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88" name="手繪多邊形: 圖案 187">
                  <a:extLst>
                    <a:ext uri="{FF2B5EF4-FFF2-40B4-BE49-F238E27FC236}">
                      <a16:creationId xmlns:a16="http://schemas.microsoft.com/office/drawing/2014/main" id="{7C5F6D4C-4B61-4E93-B02B-09E0C2E9C755}"/>
                    </a:ext>
                  </a:extLst>
                </p:cNvPr>
                <p:cNvSpPr/>
                <p:nvPr/>
              </p:nvSpPr>
              <p:spPr>
                <a:xfrm>
                  <a:off x="2391064" y="3932390"/>
                  <a:ext cx="6907" cy="55258"/>
                </a:xfrm>
                <a:custGeom>
                  <a:avLst/>
                  <a:gdLst>
                    <a:gd name="connsiteX0" fmla="*/ 0 w 6907"/>
                    <a:gd name="connsiteY0" fmla="*/ 0 h 55258"/>
                    <a:gd name="connsiteX1" fmla="*/ 0 w 6907"/>
                    <a:gd name="connsiteY1" fmla="*/ 55259 h 55258"/>
                  </a:gdLst>
                  <a:ahLst/>
                  <a:cxnLst>
                    <a:cxn ang="0">
                      <a:pos x="connsiteX0" y="connsiteY0"/>
                    </a:cxn>
                    <a:cxn ang="0">
                      <a:pos x="connsiteX1" y="connsiteY1"/>
                    </a:cxn>
                  </a:cxnLst>
                  <a:rect l="l" t="t" r="r" b="b"/>
                  <a:pathLst>
                    <a:path w="6907" h="55258">
                      <a:moveTo>
                        <a:pt x="0" y="0"/>
                      </a:moveTo>
                      <a:lnTo>
                        <a:pt x="0" y="55259"/>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89" name="手繪多邊形: 圖案 188">
                  <a:extLst>
                    <a:ext uri="{FF2B5EF4-FFF2-40B4-BE49-F238E27FC236}">
                      <a16:creationId xmlns:a16="http://schemas.microsoft.com/office/drawing/2014/main" id="{3B5D0AE1-5DE8-4FB2-8920-EECA684345E2}"/>
                    </a:ext>
                  </a:extLst>
                </p:cNvPr>
                <p:cNvSpPr/>
                <p:nvPr/>
              </p:nvSpPr>
              <p:spPr>
                <a:xfrm>
                  <a:off x="2440797" y="3932390"/>
                  <a:ext cx="6907" cy="55258"/>
                </a:xfrm>
                <a:custGeom>
                  <a:avLst/>
                  <a:gdLst>
                    <a:gd name="connsiteX0" fmla="*/ 0 w 6907"/>
                    <a:gd name="connsiteY0" fmla="*/ 0 h 55258"/>
                    <a:gd name="connsiteX1" fmla="*/ 0 w 6907"/>
                    <a:gd name="connsiteY1" fmla="*/ 55259 h 55258"/>
                  </a:gdLst>
                  <a:ahLst/>
                  <a:cxnLst>
                    <a:cxn ang="0">
                      <a:pos x="connsiteX0" y="connsiteY0"/>
                    </a:cxn>
                    <a:cxn ang="0">
                      <a:pos x="connsiteX1" y="connsiteY1"/>
                    </a:cxn>
                  </a:cxnLst>
                  <a:rect l="l" t="t" r="r" b="b"/>
                  <a:pathLst>
                    <a:path w="6907" h="55258">
                      <a:moveTo>
                        <a:pt x="0" y="0"/>
                      </a:moveTo>
                      <a:lnTo>
                        <a:pt x="0" y="55259"/>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nvGrpSpPr>
                <p:cNvPr id="190" name="圖形 49">
                  <a:extLst>
                    <a:ext uri="{FF2B5EF4-FFF2-40B4-BE49-F238E27FC236}">
                      <a16:creationId xmlns:a16="http://schemas.microsoft.com/office/drawing/2014/main" id="{0C6AA56D-CC0E-42E4-9B6C-CF0DF3153BB1}"/>
                    </a:ext>
                  </a:extLst>
                </p:cNvPr>
                <p:cNvGrpSpPr/>
                <p:nvPr/>
              </p:nvGrpSpPr>
              <p:grpSpPr>
                <a:xfrm>
                  <a:off x="2514015" y="3706519"/>
                  <a:ext cx="55258" cy="156106"/>
                  <a:chOff x="2514015" y="3706519"/>
                  <a:chExt cx="55258" cy="156106"/>
                </a:xfrm>
              </p:grpSpPr>
              <p:sp>
                <p:nvSpPr>
                  <p:cNvPr id="197" name="手繪多邊形: 圖案 196">
                    <a:extLst>
                      <a:ext uri="{FF2B5EF4-FFF2-40B4-BE49-F238E27FC236}">
                        <a16:creationId xmlns:a16="http://schemas.microsoft.com/office/drawing/2014/main" id="{7B5AF636-497A-49FB-88F5-E2D5715F31CC}"/>
                      </a:ext>
                    </a:extLst>
                  </p:cNvPr>
                  <p:cNvSpPr/>
                  <p:nvPr/>
                </p:nvSpPr>
                <p:spPr>
                  <a:xfrm>
                    <a:off x="2514015" y="3706519"/>
                    <a:ext cx="55258" cy="6907"/>
                  </a:xfrm>
                  <a:custGeom>
                    <a:avLst/>
                    <a:gdLst>
                      <a:gd name="connsiteX0" fmla="*/ 55259 w 55258"/>
                      <a:gd name="connsiteY0" fmla="*/ 0 h 6907"/>
                      <a:gd name="connsiteX1" fmla="*/ 0 w 55258"/>
                      <a:gd name="connsiteY1" fmla="*/ 0 h 6907"/>
                    </a:gdLst>
                    <a:ahLst/>
                    <a:cxnLst>
                      <a:cxn ang="0">
                        <a:pos x="connsiteX0" y="connsiteY0"/>
                      </a:cxn>
                      <a:cxn ang="0">
                        <a:pos x="connsiteX1" y="connsiteY1"/>
                      </a:cxn>
                    </a:cxnLst>
                    <a:rect l="l" t="t" r="r" b="b"/>
                    <a:pathLst>
                      <a:path w="55258" h="6907">
                        <a:moveTo>
                          <a:pt x="55259" y="0"/>
                        </a:moveTo>
                        <a:lnTo>
                          <a:pt x="0" y="0"/>
                        </a:lnTo>
                      </a:path>
                    </a:pathLst>
                  </a:custGeom>
                  <a:ln w="7509"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98" name="手繪多邊形: 圖案 197">
                    <a:extLst>
                      <a:ext uri="{FF2B5EF4-FFF2-40B4-BE49-F238E27FC236}">
                        <a16:creationId xmlns:a16="http://schemas.microsoft.com/office/drawing/2014/main" id="{702EB944-A345-4C67-A147-8A902F3F111D}"/>
                      </a:ext>
                    </a:extLst>
                  </p:cNvPr>
                  <p:cNvSpPr/>
                  <p:nvPr/>
                </p:nvSpPr>
                <p:spPr>
                  <a:xfrm>
                    <a:off x="2514015" y="3756252"/>
                    <a:ext cx="55258" cy="6907"/>
                  </a:xfrm>
                  <a:custGeom>
                    <a:avLst/>
                    <a:gdLst>
                      <a:gd name="connsiteX0" fmla="*/ 55259 w 55258"/>
                      <a:gd name="connsiteY0" fmla="*/ 0 h 6907"/>
                      <a:gd name="connsiteX1" fmla="*/ 0 w 55258"/>
                      <a:gd name="connsiteY1" fmla="*/ 0 h 6907"/>
                    </a:gdLst>
                    <a:ahLst/>
                    <a:cxnLst>
                      <a:cxn ang="0">
                        <a:pos x="connsiteX0" y="connsiteY0"/>
                      </a:cxn>
                      <a:cxn ang="0">
                        <a:pos x="connsiteX1" y="connsiteY1"/>
                      </a:cxn>
                    </a:cxnLst>
                    <a:rect l="l" t="t" r="r" b="b"/>
                    <a:pathLst>
                      <a:path w="55258" h="6907">
                        <a:moveTo>
                          <a:pt x="55259" y="0"/>
                        </a:moveTo>
                        <a:lnTo>
                          <a:pt x="0" y="0"/>
                        </a:lnTo>
                      </a:path>
                    </a:pathLst>
                  </a:custGeom>
                  <a:ln w="7509"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99" name="手繪多邊形: 圖案 198">
                    <a:extLst>
                      <a:ext uri="{FF2B5EF4-FFF2-40B4-BE49-F238E27FC236}">
                        <a16:creationId xmlns:a16="http://schemas.microsoft.com/office/drawing/2014/main" id="{CCE47B25-3580-4145-9DFF-A134E8867877}"/>
                      </a:ext>
                    </a:extLst>
                  </p:cNvPr>
                  <p:cNvSpPr/>
                  <p:nvPr/>
                </p:nvSpPr>
                <p:spPr>
                  <a:xfrm>
                    <a:off x="2514015" y="3805985"/>
                    <a:ext cx="55258" cy="6907"/>
                  </a:xfrm>
                  <a:custGeom>
                    <a:avLst/>
                    <a:gdLst>
                      <a:gd name="connsiteX0" fmla="*/ 55259 w 55258"/>
                      <a:gd name="connsiteY0" fmla="*/ 0 h 6907"/>
                      <a:gd name="connsiteX1" fmla="*/ 0 w 55258"/>
                      <a:gd name="connsiteY1" fmla="*/ 0 h 6907"/>
                    </a:gdLst>
                    <a:ahLst/>
                    <a:cxnLst>
                      <a:cxn ang="0">
                        <a:pos x="connsiteX0" y="connsiteY0"/>
                      </a:cxn>
                      <a:cxn ang="0">
                        <a:pos x="connsiteX1" y="connsiteY1"/>
                      </a:cxn>
                    </a:cxnLst>
                    <a:rect l="l" t="t" r="r" b="b"/>
                    <a:pathLst>
                      <a:path w="55258" h="6907">
                        <a:moveTo>
                          <a:pt x="55259"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200" name="手繪多邊形: 圖案 199">
                    <a:extLst>
                      <a:ext uri="{FF2B5EF4-FFF2-40B4-BE49-F238E27FC236}">
                        <a16:creationId xmlns:a16="http://schemas.microsoft.com/office/drawing/2014/main" id="{D9B4E359-037E-42AA-ABB2-114AA2DC885C}"/>
                      </a:ext>
                    </a:extLst>
                  </p:cNvPr>
                  <p:cNvSpPr/>
                  <p:nvPr/>
                </p:nvSpPr>
                <p:spPr>
                  <a:xfrm>
                    <a:off x="2514015" y="3855718"/>
                    <a:ext cx="55258" cy="6907"/>
                  </a:xfrm>
                  <a:custGeom>
                    <a:avLst/>
                    <a:gdLst>
                      <a:gd name="connsiteX0" fmla="*/ 55259 w 55258"/>
                      <a:gd name="connsiteY0" fmla="*/ 0 h 6907"/>
                      <a:gd name="connsiteX1" fmla="*/ 0 w 55258"/>
                      <a:gd name="connsiteY1" fmla="*/ 0 h 6907"/>
                    </a:gdLst>
                    <a:ahLst/>
                    <a:cxnLst>
                      <a:cxn ang="0">
                        <a:pos x="connsiteX0" y="connsiteY0"/>
                      </a:cxn>
                      <a:cxn ang="0">
                        <a:pos x="connsiteX1" y="connsiteY1"/>
                      </a:cxn>
                    </a:cxnLst>
                    <a:rect l="l" t="t" r="r" b="b"/>
                    <a:pathLst>
                      <a:path w="55258" h="6907">
                        <a:moveTo>
                          <a:pt x="55259"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grpSp>
              <p:nvGrpSpPr>
                <p:cNvPr id="191" name="圖形 49">
                  <a:extLst>
                    <a:ext uri="{FF2B5EF4-FFF2-40B4-BE49-F238E27FC236}">
                      <a16:creationId xmlns:a16="http://schemas.microsoft.com/office/drawing/2014/main" id="{EF35448D-FE3B-458E-9349-2E0F8506E074}"/>
                    </a:ext>
                  </a:extLst>
                </p:cNvPr>
                <p:cNvGrpSpPr/>
                <p:nvPr/>
              </p:nvGrpSpPr>
              <p:grpSpPr>
                <a:xfrm>
                  <a:off x="2155523" y="3706519"/>
                  <a:ext cx="54568" cy="156106"/>
                  <a:chOff x="2155523" y="3706519"/>
                  <a:chExt cx="54568" cy="156106"/>
                </a:xfrm>
              </p:grpSpPr>
              <p:sp>
                <p:nvSpPr>
                  <p:cNvPr id="193" name="手繪多邊形: 圖案 192">
                    <a:extLst>
                      <a:ext uri="{FF2B5EF4-FFF2-40B4-BE49-F238E27FC236}">
                        <a16:creationId xmlns:a16="http://schemas.microsoft.com/office/drawing/2014/main" id="{8FB303FF-F265-4012-A020-59CA447E2C82}"/>
                      </a:ext>
                    </a:extLst>
                  </p:cNvPr>
                  <p:cNvSpPr/>
                  <p:nvPr/>
                </p:nvSpPr>
                <p:spPr>
                  <a:xfrm>
                    <a:off x="2155523" y="3706519"/>
                    <a:ext cx="54568" cy="6907"/>
                  </a:xfrm>
                  <a:custGeom>
                    <a:avLst/>
                    <a:gdLst>
                      <a:gd name="connsiteX0" fmla="*/ 54568 w 54568"/>
                      <a:gd name="connsiteY0" fmla="*/ 0 h 6907"/>
                      <a:gd name="connsiteX1" fmla="*/ 0 w 54568"/>
                      <a:gd name="connsiteY1" fmla="*/ 0 h 6907"/>
                    </a:gdLst>
                    <a:ahLst/>
                    <a:cxnLst>
                      <a:cxn ang="0">
                        <a:pos x="connsiteX0" y="connsiteY0"/>
                      </a:cxn>
                      <a:cxn ang="0">
                        <a:pos x="connsiteX1" y="connsiteY1"/>
                      </a:cxn>
                    </a:cxnLst>
                    <a:rect l="l" t="t" r="r" b="b"/>
                    <a:pathLst>
                      <a:path w="54568" h="6907">
                        <a:moveTo>
                          <a:pt x="54568" y="0"/>
                        </a:moveTo>
                        <a:lnTo>
                          <a:pt x="0" y="0"/>
                        </a:lnTo>
                      </a:path>
                    </a:pathLst>
                  </a:custGeom>
                  <a:ln w="7509"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94" name="手繪多邊形: 圖案 193">
                    <a:extLst>
                      <a:ext uri="{FF2B5EF4-FFF2-40B4-BE49-F238E27FC236}">
                        <a16:creationId xmlns:a16="http://schemas.microsoft.com/office/drawing/2014/main" id="{A2F5920A-F408-4711-A839-B0D391F93792}"/>
                      </a:ext>
                    </a:extLst>
                  </p:cNvPr>
                  <p:cNvSpPr/>
                  <p:nvPr/>
                </p:nvSpPr>
                <p:spPr>
                  <a:xfrm>
                    <a:off x="2155523" y="3756252"/>
                    <a:ext cx="54568" cy="6907"/>
                  </a:xfrm>
                  <a:custGeom>
                    <a:avLst/>
                    <a:gdLst>
                      <a:gd name="connsiteX0" fmla="*/ 54568 w 54568"/>
                      <a:gd name="connsiteY0" fmla="*/ 0 h 6907"/>
                      <a:gd name="connsiteX1" fmla="*/ 0 w 54568"/>
                      <a:gd name="connsiteY1" fmla="*/ 0 h 6907"/>
                    </a:gdLst>
                    <a:ahLst/>
                    <a:cxnLst>
                      <a:cxn ang="0">
                        <a:pos x="connsiteX0" y="connsiteY0"/>
                      </a:cxn>
                      <a:cxn ang="0">
                        <a:pos x="connsiteX1" y="connsiteY1"/>
                      </a:cxn>
                    </a:cxnLst>
                    <a:rect l="l" t="t" r="r" b="b"/>
                    <a:pathLst>
                      <a:path w="54568" h="6907">
                        <a:moveTo>
                          <a:pt x="54568" y="0"/>
                        </a:moveTo>
                        <a:lnTo>
                          <a:pt x="0" y="0"/>
                        </a:lnTo>
                      </a:path>
                    </a:pathLst>
                  </a:custGeom>
                  <a:ln w="7509"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95" name="手繪多邊形: 圖案 194">
                    <a:extLst>
                      <a:ext uri="{FF2B5EF4-FFF2-40B4-BE49-F238E27FC236}">
                        <a16:creationId xmlns:a16="http://schemas.microsoft.com/office/drawing/2014/main" id="{55E1FEAC-289E-44CA-8F0F-2998FD5F87F4}"/>
                      </a:ext>
                    </a:extLst>
                  </p:cNvPr>
                  <p:cNvSpPr/>
                  <p:nvPr/>
                </p:nvSpPr>
                <p:spPr>
                  <a:xfrm>
                    <a:off x="2155523" y="3805985"/>
                    <a:ext cx="54568" cy="6907"/>
                  </a:xfrm>
                  <a:custGeom>
                    <a:avLst/>
                    <a:gdLst>
                      <a:gd name="connsiteX0" fmla="*/ 54568 w 54568"/>
                      <a:gd name="connsiteY0" fmla="*/ 0 h 6907"/>
                      <a:gd name="connsiteX1" fmla="*/ 0 w 54568"/>
                      <a:gd name="connsiteY1" fmla="*/ 0 h 6907"/>
                    </a:gdLst>
                    <a:ahLst/>
                    <a:cxnLst>
                      <a:cxn ang="0">
                        <a:pos x="connsiteX0" y="connsiteY0"/>
                      </a:cxn>
                      <a:cxn ang="0">
                        <a:pos x="connsiteX1" y="connsiteY1"/>
                      </a:cxn>
                    </a:cxnLst>
                    <a:rect l="l" t="t" r="r" b="b"/>
                    <a:pathLst>
                      <a:path w="54568" h="6907">
                        <a:moveTo>
                          <a:pt x="54568"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sp>
                <p:nvSpPr>
                  <p:cNvPr id="196" name="手繪多邊形: 圖案 195">
                    <a:extLst>
                      <a:ext uri="{FF2B5EF4-FFF2-40B4-BE49-F238E27FC236}">
                        <a16:creationId xmlns:a16="http://schemas.microsoft.com/office/drawing/2014/main" id="{06F09970-8F5F-43A7-96D1-CA269C53B962}"/>
                      </a:ext>
                    </a:extLst>
                  </p:cNvPr>
                  <p:cNvSpPr/>
                  <p:nvPr/>
                </p:nvSpPr>
                <p:spPr>
                  <a:xfrm>
                    <a:off x="2155523" y="3855718"/>
                    <a:ext cx="54568" cy="6907"/>
                  </a:xfrm>
                  <a:custGeom>
                    <a:avLst/>
                    <a:gdLst>
                      <a:gd name="connsiteX0" fmla="*/ 54568 w 54568"/>
                      <a:gd name="connsiteY0" fmla="*/ 0 h 6907"/>
                      <a:gd name="connsiteX1" fmla="*/ 0 w 54568"/>
                      <a:gd name="connsiteY1" fmla="*/ 0 h 6907"/>
                    </a:gdLst>
                    <a:ahLst/>
                    <a:cxnLst>
                      <a:cxn ang="0">
                        <a:pos x="connsiteX0" y="connsiteY0"/>
                      </a:cxn>
                      <a:cxn ang="0">
                        <a:pos x="connsiteX1" y="connsiteY1"/>
                      </a:cxn>
                    </a:cxnLst>
                    <a:rect l="l" t="t" r="r" b="b"/>
                    <a:pathLst>
                      <a:path w="54568" h="6907">
                        <a:moveTo>
                          <a:pt x="54568" y="0"/>
                        </a:moveTo>
                        <a:lnTo>
                          <a:pt x="0" y="0"/>
                        </a:lnTo>
                      </a:path>
                    </a:pathLst>
                  </a:custGeom>
                  <a:ln w="8890" cap="flat">
                    <a:solidFill>
                      <a:schemeClr val="bg1"/>
                    </a:solidFill>
                    <a:prstDash val="solid"/>
                    <a:miter/>
                  </a:ln>
                </p:spPr>
                <p:txBody>
                  <a:bodyPr rtlCol="0" anchor="ctr"/>
                  <a:lstStyle/>
                  <a:p>
                    <a:endParaRPr lang="zh-TW" altLang="en-US">
                      <a:latin typeface="+mn-lt"/>
                      <a:ea typeface="+mn-ea"/>
                      <a:cs typeface="+mn-ea"/>
                      <a:sym typeface="+mn-lt"/>
                    </a:endParaRPr>
                  </a:p>
                </p:txBody>
              </p:sp>
            </p:grpSp>
            <p:sp>
              <p:nvSpPr>
                <p:cNvPr id="192" name="手繪多邊形: 圖案 191">
                  <a:extLst>
                    <a:ext uri="{FF2B5EF4-FFF2-40B4-BE49-F238E27FC236}">
                      <a16:creationId xmlns:a16="http://schemas.microsoft.com/office/drawing/2014/main" id="{4F7052E3-3144-45C6-AA2D-1A356DE91C4A}"/>
                    </a:ext>
                  </a:extLst>
                </p:cNvPr>
                <p:cNvSpPr/>
                <p:nvPr/>
              </p:nvSpPr>
              <p:spPr>
                <a:xfrm>
                  <a:off x="2230122" y="3649879"/>
                  <a:ext cx="262479" cy="262479"/>
                </a:xfrm>
                <a:custGeom>
                  <a:avLst/>
                  <a:gdLst>
                    <a:gd name="connsiteX0" fmla="*/ 242449 w 262479"/>
                    <a:gd name="connsiteY0" fmla="*/ 0 h 262479"/>
                    <a:gd name="connsiteX1" fmla="*/ 20031 w 262479"/>
                    <a:gd name="connsiteY1" fmla="*/ 0 h 262479"/>
                    <a:gd name="connsiteX2" fmla="*/ 0 w 262479"/>
                    <a:gd name="connsiteY2" fmla="*/ 20031 h 262479"/>
                    <a:gd name="connsiteX3" fmla="*/ 0 w 262479"/>
                    <a:gd name="connsiteY3" fmla="*/ 242449 h 262479"/>
                    <a:gd name="connsiteX4" fmla="*/ 20031 w 262479"/>
                    <a:gd name="connsiteY4" fmla="*/ 262480 h 262479"/>
                    <a:gd name="connsiteX5" fmla="*/ 242449 w 262479"/>
                    <a:gd name="connsiteY5" fmla="*/ 262480 h 262479"/>
                    <a:gd name="connsiteX6" fmla="*/ 262480 w 262479"/>
                    <a:gd name="connsiteY6" fmla="*/ 242449 h 262479"/>
                    <a:gd name="connsiteX7" fmla="*/ 262480 w 262479"/>
                    <a:gd name="connsiteY7" fmla="*/ 20031 h 262479"/>
                    <a:gd name="connsiteX8" fmla="*/ 242449 w 262479"/>
                    <a:gd name="connsiteY8" fmla="*/ 0 h 26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79" h="262479">
                      <a:moveTo>
                        <a:pt x="242449" y="0"/>
                      </a:moveTo>
                      <a:lnTo>
                        <a:pt x="20031" y="0"/>
                      </a:lnTo>
                      <a:cubicBezTo>
                        <a:pt x="8980" y="0"/>
                        <a:pt x="0" y="8980"/>
                        <a:pt x="0" y="20031"/>
                      </a:cubicBezTo>
                      <a:lnTo>
                        <a:pt x="0" y="242449"/>
                      </a:lnTo>
                      <a:cubicBezTo>
                        <a:pt x="0" y="253500"/>
                        <a:pt x="8980" y="262480"/>
                        <a:pt x="20031" y="262480"/>
                      </a:cubicBezTo>
                      <a:lnTo>
                        <a:pt x="242449" y="262480"/>
                      </a:lnTo>
                      <a:cubicBezTo>
                        <a:pt x="253500" y="262480"/>
                        <a:pt x="262480" y="253500"/>
                        <a:pt x="262480" y="242449"/>
                      </a:cubicBezTo>
                      <a:lnTo>
                        <a:pt x="262480" y="20031"/>
                      </a:lnTo>
                      <a:cubicBezTo>
                        <a:pt x="261789" y="8980"/>
                        <a:pt x="252810" y="0"/>
                        <a:pt x="242449" y="0"/>
                      </a:cubicBezTo>
                      <a:close/>
                    </a:path>
                  </a:pathLst>
                </a:custGeom>
                <a:noFill/>
                <a:ln w="10160" cap="flat">
                  <a:solidFill>
                    <a:schemeClr val="bg1"/>
                  </a:solidFill>
                  <a:prstDash val="solid"/>
                  <a:miter/>
                </a:ln>
              </p:spPr>
              <p:txBody>
                <a:bodyPr rtlCol="0" anchor="ctr"/>
                <a:lstStyle/>
                <a:p>
                  <a:endParaRPr lang="zh-TW" altLang="en-US">
                    <a:latin typeface="+mn-lt"/>
                    <a:ea typeface="+mn-ea"/>
                    <a:cs typeface="+mn-ea"/>
                    <a:sym typeface="+mn-lt"/>
                  </a:endParaRPr>
                </a:p>
              </p:txBody>
            </p:sp>
          </p:grpSp>
          <p:sp>
            <p:nvSpPr>
              <p:cNvPr id="181" name="手繪多邊形: 圖案 180">
                <a:extLst>
                  <a:ext uri="{FF2B5EF4-FFF2-40B4-BE49-F238E27FC236}">
                    <a16:creationId xmlns:a16="http://schemas.microsoft.com/office/drawing/2014/main" id="{2FA30D14-66A6-4C23-B62C-13455627C973}"/>
                  </a:ext>
                </a:extLst>
              </p:cNvPr>
              <p:cNvSpPr/>
              <p:nvPr/>
            </p:nvSpPr>
            <p:spPr>
              <a:xfrm>
                <a:off x="2309696" y="3688369"/>
                <a:ext cx="107754" cy="118115"/>
              </a:xfrm>
              <a:custGeom>
                <a:avLst/>
                <a:gdLst>
                  <a:gd name="connsiteX0" fmla="*/ 0 w 107754"/>
                  <a:gd name="connsiteY0" fmla="*/ 30392 h 118115"/>
                  <a:gd name="connsiteX1" fmla="*/ 18650 w 107754"/>
                  <a:gd name="connsiteY1" fmla="*/ 2763 h 118115"/>
                  <a:gd name="connsiteX2" fmla="*/ 51115 w 107754"/>
                  <a:gd name="connsiteY2" fmla="*/ 0 h 118115"/>
                  <a:gd name="connsiteX3" fmla="*/ 89796 w 107754"/>
                  <a:gd name="connsiteY3" fmla="*/ 3454 h 118115"/>
                  <a:gd name="connsiteX4" fmla="*/ 107755 w 107754"/>
                  <a:gd name="connsiteY4" fmla="*/ 32465 h 118115"/>
                  <a:gd name="connsiteX5" fmla="*/ 90487 w 107754"/>
                  <a:gd name="connsiteY5" fmla="*/ 59403 h 118115"/>
                  <a:gd name="connsiteX6" fmla="*/ 101538 w 107754"/>
                  <a:gd name="connsiteY6" fmla="*/ 67692 h 118115"/>
                  <a:gd name="connsiteX7" fmla="*/ 107755 w 107754"/>
                  <a:gd name="connsiteY7" fmla="*/ 86342 h 118115"/>
                  <a:gd name="connsiteX8" fmla="*/ 98085 w 107754"/>
                  <a:gd name="connsiteY8" fmla="*/ 109136 h 118115"/>
                  <a:gd name="connsiteX9" fmla="*/ 56640 w 107754"/>
                  <a:gd name="connsiteY9" fmla="*/ 118116 h 118115"/>
                  <a:gd name="connsiteX10" fmla="*/ 34537 w 107754"/>
                  <a:gd name="connsiteY10" fmla="*/ 117425 h 118115"/>
                  <a:gd name="connsiteX11" fmla="*/ 10361 w 107754"/>
                  <a:gd name="connsiteY11" fmla="*/ 109136 h 118115"/>
                  <a:gd name="connsiteX12" fmla="*/ 0 w 107754"/>
                  <a:gd name="connsiteY12" fmla="*/ 86342 h 118115"/>
                  <a:gd name="connsiteX13" fmla="*/ 5526 w 107754"/>
                  <a:gd name="connsiteY13" fmla="*/ 67692 h 118115"/>
                  <a:gd name="connsiteX14" fmla="*/ 16578 w 107754"/>
                  <a:gd name="connsiteY14" fmla="*/ 58713 h 118115"/>
                  <a:gd name="connsiteX15" fmla="*/ 0 w 107754"/>
                  <a:gd name="connsiteY15" fmla="*/ 30392 h 118115"/>
                  <a:gd name="connsiteX16" fmla="*/ 34537 w 107754"/>
                  <a:gd name="connsiteY16" fmla="*/ 20722 h 118115"/>
                  <a:gd name="connsiteX17" fmla="*/ 26248 w 107754"/>
                  <a:gd name="connsiteY17" fmla="*/ 33846 h 118115"/>
                  <a:gd name="connsiteX18" fmla="*/ 34537 w 107754"/>
                  <a:gd name="connsiteY18" fmla="*/ 47661 h 118115"/>
                  <a:gd name="connsiteX19" fmla="*/ 53187 w 107754"/>
                  <a:gd name="connsiteY19" fmla="*/ 49042 h 118115"/>
                  <a:gd name="connsiteX20" fmla="*/ 73218 w 107754"/>
                  <a:gd name="connsiteY20" fmla="*/ 47661 h 118115"/>
                  <a:gd name="connsiteX21" fmla="*/ 80125 w 107754"/>
                  <a:gd name="connsiteY21" fmla="*/ 35228 h 118115"/>
                  <a:gd name="connsiteX22" fmla="*/ 70455 w 107754"/>
                  <a:gd name="connsiteY22" fmla="*/ 21413 h 118115"/>
                  <a:gd name="connsiteX23" fmla="*/ 53877 w 107754"/>
                  <a:gd name="connsiteY23" fmla="*/ 19341 h 118115"/>
                  <a:gd name="connsiteX24" fmla="*/ 34537 w 107754"/>
                  <a:gd name="connsiteY24" fmla="*/ 20722 h 118115"/>
                  <a:gd name="connsiteX25" fmla="*/ 34537 w 107754"/>
                  <a:gd name="connsiteY25" fmla="*/ 69764 h 118115"/>
                  <a:gd name="connsiteX26" fmla="*/ 26939 w 107754"/>
                  <a:gd name="connsiteY26" fmla="*/ 82888 h 118115"/>
                  <a:gd name="connsiteX27" fmla="*/ 35228 w 107754"/>
                  <a:gd name="connsiteY27" fmla="*/ 96703 h 118115"/>
                  <a:gd name="connsiteX28" fmla="*/ 53877 w 107754"/>
                  <a:gd name="connsiteY28" fmla="*/ 98085 h 118115"/>
                  <a:gd name="connsiteX29" fmla="*/ 73909 w 107754"/>
                  <a:gd name="connsiteY29" fmla="*/ 96703 h 118115"/>
                  <a:gd name="connsiteX30" fmla="*/ 80816 w 107754"/>
                  <a:gd name="connsiteY30" fmla="*/ 83579 h 118115"/>
                  <a:gd name="connsiteX31" fmla="*/ 71146 w 107754"/>
                  <a:gd name="connsiteY31" fmla="*/ 69074 h 118115"/>
                  <a:gd name="connsiteX32" fmla="*/ 53877 w 107754"/>
                  <a:gd name="connsiteY32" fmla="*/ 67692 h 118115"/>
                  <a:gd name="connsiteX33" fmla="*/ 34537 w 107754"/>
                  <a:gd name="connsiteY33" fmla="*/ 69764 h 11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754" h="118115">
                    <a:moveTo>
                      <a:pt x="0" y="30392"/>
                    </a:moveTo>
                    <a:cubicBezTo>
                      <a:pt x="0" y="16578"/>
                      <a:pt x="6217" y="7598"/>
                      <a:pt x="18650" y="2763"/>
                    </a:cubicBezTo>
                    <a:cubicBezTo>
                      <a:pt x="24176" y="691"/>
                      <a:pt x="31774" y="0"/>
                      <a:pt x="51115" y="0"/>
                    </a:cubicBezTo>
                    <a:cubicBezTo>
                      <a:pt x="75981" y="0"/>
                      <a:pt x="83579" y="691"/>
                      <a:pt x="89796" y="3454"/>
                    </a:cubicBezTo>
                    <a:cubicBezTo>
                      <a:pt x="100848" y="7598"/>
                      <a:pt x="107755" y="19341"/>
                      <a:pt x="107755" y="32465"/>
                    </a:cubicBezTo>
                    <a:cubicBezTo>
                      <a:pt x="107755" y="44898"/>
                      <a:pt x="102229" y="53877"/>
                      <a:pt x="90487" y="59403"/>
                    </a:cubicBezTo>
                    <a:cubicBezTo>
                      <a:pt x="96703" y="62857"/>
                      <a:pt x="98775" y="64929"/>
                      <a:pt x="101538" y="67692"/>
                    </a:cubicBezTo>
                    <a:cubicBezTo>
                      <a:pt x="104992" y="72527"/>
                      <a:pt x="107755" y="79435"/>
                      <a:pt x="107755" y="86342"/>
                    </a:cubicBezTo>
                    <a:cubicBezTo>
                      <a:pt x="107755" y="94631"/>
                      <a:pt x="104301" y="102920"/>
                      <a:pt x="98085" y="109136"/>
                    </a:cubicBezTo>
                    <a:cubicBezTo>
                      <a:pt x="91868" y="116044"/>
                      <a:pt x="81507" y="118116"/>
                      <a:pt x="56640" y="118116"/>
                    </a:cubicBezTo>
                    <a:cubicBezTo>
                      <a:pt x="51115" y="118116"/>
                      <a:pt x="39372" y="118116"/>
                      <a:pt x="34537" y="117425"/>
                    </a:cubicBezTo>
                    <a:cubicBezTo>
                      <a:pt x="23485" y="117425"/>
                      <a:pt x="15887" y="114662"/>
                      <a:pt x="10361" y="109136"/>
                    </a:cubicBezTo>
                    <a:cubicBezTo>
                      <a:pt x="3454" y="102229"/>
                      <a:pt x="0" y="94631"/>
                      <a:pt x="0" y="86342"/>
                    </a:cubicBezTo>
                    <a:cubicBezTo>
                      <a:pt x="0" y="80125"/>
                      <a:pt x="2072" y="73218"/>
                      <a:pt x="5526" y="67692"/>
                    </a:cubicBezTo>
                    <a:cubicBezTo>
                      <a:pt x="8289" y="64239"/>
                      <a:pt x="10361" y="62166"/>
                      <a:pt x="16578" y="58713"/>
                    </a:cubicBezTo>
                    <a:cubicBezTo>
                      <a:pt x="4144" y="51115"/>
                      <a:pt x="0" y="43516"/>
                      <a:pt x="0" y="30392"/>
                    </a:cubicBezTo>
                    <a:close/>
                    <a:moveTo>
                      <a:pt x="34537" y="20722"/>
                    </a:moveTo>
                    <a:cubicBezTo>
                      <a:pt x="29011" y="22794"/>
                      <a:pt x="26248" y="26939"/>
                      <a:pt x="26248" y="33846"/>
                    </a:cubicBezTo>
                    <a:cubicBezTo>
                      <a:pt x="26248" y="41444"/>
                      <a:pt x="29011" y="45589"/>
                      <a:pt x="34537" y="47661"/>
                    </a:cubicBezTo>
                    <a:cubicBezTo>
                      <a:pt x="36609" y="48352"/>
                      <a:pt x="36609" y="48352"/>
                      <a:pt x="53187" y="49042"/>
                    </a:cubicBezTo>
                    <a:cubicBezTo>
                      <a:pt x="70455" y="48352"/>
                      <a:pt x="70455" y="48352"/>
                      <a:pt x="73218" y="47661"/>
                    </a:cubicBezTo>
                    <a:cubicBezTo>
                      <a:pt x="78053" y="45589"/>
                      <a:pt x="80125" y="41444"/>
                      <a:pt x="80125" y="35228"/>
                    </a:cubicBezTo>
                    <a:cubicBezTo>
                      <a:pt x="80125" y="27629"/>
                      <a:pt x="76672" y="22794"/>
                      <a:pt x="70455" y="21413"/>
                    </a:cubicBezTo>
                    <a:cubicBezTo>
                      <a:pt x="69074" y="20031"/>
                      <a:pt x="60785" y="19341"/>
                      <a:pt x="53877" y="19341"/>
                    </a:cubicBezTo>
                    <a:cubicBezTo>
                      <a:pt x="44207" y="19341"/>
                      <a:pt x="37300" y="20031"/>
                      <a:pt x="34537" y="20722"/>
                    </a:cubicBezTo>
                    <a:close/>
                    <a:moveTo>
                      <a:pt x="34537" y="69764"/>
                    </a:moveTo>
                    <a:cubicBezTo>
                      <a:pt x="29702" y="71837"/>
                      <a:pt x="26939" y="75981"/>
                      <a:pt x="26939" y="82888"/>
                    </a:cubicBezTo>
                    <a:cubicBezTo>
                      <a:pt x="26939" y="90486"/>
                      <a:pt x="29702" y="95322"/>
                      <a:pt x="35228" y="96703"/>
                    </a:cubicBezTo>
                    <a:cubicBezTo>
                      <a:pt x="37300" y="97394"/>
                      <a:pt x="37300" y="97394"/>
                      <a:pt x="53877" y="98085"/>
                    </a:cubicBezTo>
                    <a:cubicBezTo>
                      <a:pt x="71146" y="97394"/>
                      <a:pt x="71146" y="97394"/>
                      <a:pt x="73909" y="96703"/>
                    </a:cubicBezTo>
                    <a:cubicBezTo>
                      <a:pt x="78744" y="94631"/>
                      <a:pt x="80816" y="90486"/>
                      <a:pt x="80816" y="83579"/>
                    </a:cubicBezTo>
                    <a:cubicBezTo>
                      <a:pt x="80816" y="75981"/>
                      <a:pt x="78053" y="71146"/>
                      <a:pt x="71146" y="69074"/>
                    </a:cubicBezTo>
                    <a:cubicBezTo>
                      <a:pt x="69074" y="68383"/>
                      <a:pt x="60785" y="67692"/>
                      <a:pt x="53877" y="67692"/>
                    </a:cubicBezTo>
                    <a:cubicBezTo>
                      <a:pt x="44207" y="67692"/>
                      <a:pt x="37300" y="68383"/>
                      <a:pt x="34537" y="69764"/>
                    </a:cubicBezTo>
                    <a:close/>
                  </a:path>
                </a:pathLst>
              </a:custGeom>
              <a:solidFill>
                <a:schemeClr val="bg1"/>
              </a:solidFill>
              <a:ln w="6826" cap="flat">
                <a:noFill/>
                <a:prstDash val="solid"/>
                <a:miter/>
              </a:ln>
            </p:spPr>
            <p:txBody>
              <a:bodyPr rtlCol="0" anchor="ctr"/>
              <a:lstStyle/>
              <a:p>
                <a:endParaRPr lang="zh-TW" altLang="en-US">
                  <a:latin typeface="+mn-lt"/>
                  <a:ea typeface="+mn-ea"/>
                  <a:cs typeface="+mn-ea"/>
                  <a:sym typeface="+mn-lt"/>
                </a:endParaRPr>
              </a:p>
            </p:txBody>
          </p:sp>
        </p:grpSp>
        <p:grpSp>
          <p:nvGrpSpPr>
            <p:cNvPr id="176" name="圖形 97">
              <a:extLst>
                <a:ext uri="{FF2B5EF4-FFF2-40B4-BE49-F238E27FC236}">
                  <a16:creationId xmlns:a16="http://schemas.microsoft.com/office/drawing/2014/main" id="{F2709710-24EC-41A3-B142-A256BB265585}"/>
                </a:ext>
              </a:extLst>
            </p:cNvPr>
            <p:cNvGrpSpPr/>
            <p:nvPr/>
          </p:nvGrpSpPr>
          <p:grpSpPr>
            <a:xfrm>
              <a:off x="444264" y="3685697"/>
              <a:ext cx="643016" cy="253548"/>
              <a:chOff x="2440797" y="4125557"/>
              <a:chExt cx="741200" cy="292263"/>
            </a:xfrm>
            <a:solidFill>
              <a:schemeClr val="bg1"/>
            </a:solidFill>
            <a:effectLst>
              <a:outerShdw blurRad="279400" dist="177800" dir="7980000" algn="t" rotWithShape="0">
                <a:prstClr val="black">
                  <a:alpha val="19000"/>
                </a:prstClr>
              </a:outerShdw>
            </a:effectLst>
          </p:grpSpPr>
          <p:sp>
            <p:nvSpPr>
              <p:cNvPr id="178" name="手繪多邊形: 圖案 177">
                <a:extLst>
                  <a:ext uri="{FF2B5EF4-FFF2-40B4-BE49-F238E27FC236}">
                    <a16:creationId xmlns:a16="http://schemas.microsoft.com/office/drawing/2014/main" id="{1439030A-F9ED-4C0F-9666-D479097BF6B5}"/>
                  </a:ext>
                </a:extLst>
              </p:cNvPr>
              <p:cNvSpPr/>
              <p:nvPr/>
            </p:nvSpPr>
            <p:spPr>
              <a:xfrm>
                <a:off x="2440797" y="4125557"/>
                <a:ext cx="292263" cy="292263"/>
              </a:xfrm>
              <a:custGeom>
                <a:avLst/>
                <a:gdLst>
                  <a:gd name="connsiteX0" fmla="*/ 132661 w 292263"/>
                  <a:gd name="connsiteY0" fmla="*/ 145400 h 292263"/>
                  <a:gd name="connsiteX1" fmla="*/ 158578 w 292263"/>
                  <a:gd name="connsiteY1" fmla="*/ 145400 h 292263"/>
                  <a:gd name="connsiteX2" fmla="*/ 158578 w 292263"/>
                  <a:gd name="connsiteY2" fmla="*/ 118897 h 292263"/>
                  <a:gd name="connsiteX3" fmla="*/ 132661 w 292263"/>
                  <a:gd name="connsiteY3" fmla="*/ 118897 h 292263"/>
                  <a:gd name="connsiteX4" fmla="*/ 132661 w 292263"/>
                  <a:gd name="connsiteY4" fmla="*/ 145400 h 292263"/>
                  <a:gd name="connsiteX5" fmla="*/ 207191 w 292263"/>
                  <a:gd name="connsiteY5" fmla="*/ 169706 h 292263"/>
                  <a:gd name="connsiteX6" fmla="*/ 182884 w 292263"/>
                  <a:gd name="connsiteY6" fmla="*/ 169706 h 292263"/>
                  <a:gd name="connsiteX7" fmla="*/ 182884 w 292263"/>
                  <a:gd name="connsiteY7" fmla="*/ 194012 h 292263"/>
                  <a:gd name="connsiteX8" fmla="*/ 207191 w 292263"/>
                  <a:gd name="connsiteY8" fmla="*/ 218319 h 292263"/>
                  <a:gd name="connsiteX9" fmla="*/ 231497 w 292263"/>
                  <a:gd name="connsiteY9" fmla="*/ 194012 h 292263"/>
                  <a:gd name="connsiteX10" fmla="*/ 207191 w 292263"/>
                  <a:gd name="connsiteY10" fmla="*/ 169706 h 292263"/>
                  <a:gd name="connsiteX11" fmla="*/ 59888 w 292263"/>
                  <a:gd name="connsiteY11" fmla="*/ 194012 h 292263"/>
                  <a:gd name="connsiteX12" fmla="*/ 84194 w 292263"/>
                  <a:gd name="connsiteY12" fmla="*/ 218319 h 292263"/>
                  <a:gd name="connsiteX13" fmla="*/ 108501 w 292263"/>
                  <a:gd name="connsiteY13" fmla="*/ 194012 h 292263"/>
                  <a:gd name="connsiteX14" fmla="*/ 108501 w 292263"/>
                  <a:gd name="connsiteY14" fmla="*/ 169706 h 292263"/>
                  <a:gd name="connsiteX15" fmla="*/ 84194 w 292263"/>
                  <a:gd name="connsiteY15" fmla="*/ 169706 h 292263"/>
                  <a:gd name="connsiteX16" fmla="*/ 59888 w 292263"/>
                  <a:gd name="connsiteY16" fmla="*/ 194012 h 292263"/>
                  <a:gd name="connsiteX17" fmla="*/ 146132 w 292263"/>
                  <a:gd name="connsiteY17" fmla="*/ 0 h 292263"/>
                  <a:gd name="connsiteX18" fmla="*/ 0 w 292263"/>
                  <a:gd name="connsiteY18" fmla="*/ 146132 h 292263"/>
                  <a:gd name="connsiteX19" fmla="*/ 146132 w 292263"/>
                  <a:gd name="connsiteY19" fmla="*/ 292263 h 292263"/>
                  <a:gd name="connsiteX20" fmla="*/ 292263 w 292263"/>
                  <a:gd name="connsiteY20" fmla="*/ 146132 h 292263"/>
                  <a:gd name="connsiteX21" fmla="*/ 146132 w 292263"/>
                  <a:gd name="connsiteY21" fmla="*/ 0 h 292263"/>
                  <a:gd name="connsiteX22" fmla="*/ 207191 w 292263"/>
                  <a:gd name="connsiteY22" fmla="*/ 242479 h 292263"/>
                  <a:gd name="connsiteX23" fmla="*/ 158724 w 292263"/>
                  <a:gd name="connsiteY23" fmla="*/ 193866 h 292263"/>
                  <a:gd name="connsiteX24" fmla="*/ 158724 w 292263"/>
                  <a:gd name="connsiteY24" fmla="*/ 169560 h 292263"/>
                  <a:gd name="connsiteX25" fmla="*/ 132661 w 292263"/>
                  <a:gd name="connsiteY25" fmla="*/ 169560 h 292263"/>
                  <a:gd name="connsiteX26" fmla="*/ 132661 w 292263"/>
                  <a:gd name="connsiteY26" fmla="*/ 193866 h 292263"/>
                  <a:gd name="connsiteX27" fmla="*/ 84194 w 292263"/>
                  <a:gd name="connsiteY27" fmla="*/ 242479 h 292263"/>
                  <a:gd name="connsiteX28" fmla="*/ 35728 w 292263"/>
                  <a:gd name="connsiteY28" fmla="*/ 193866 h 292263"/>
                  <a:gd name="connsiteX29" fmla="*/ 84194 w 292263"/>
                  <a:gd name="connsiteY29" fmla="*/ 145253 h 292263"/>
                  <a:gd name="connsiteX30" fmla="*/ 108354 w 292263"/>
                  <a:gd name="connsiteY30" fmla="*/ 145253 h 292263"/>
                  <a:gd name="connsiteX31" fmla="*/ 108354 w 292263"/>
                  <a:gd name="connsiteY31" fmla="*/ 118897 h 292263"/>
                  <a:gd name="connsiteX32" fmla="*/ 42902 w 292263"/>
                  <a:gd name="connsiteY32" fmla="*/ 118897 h 292263"/>
                  <a:gd name="connsiteX33" fmla="*/ 42902 w 292263"/>
                  <a:gd name="connsiteY33" fmla="*/ 92247 h 292263"/>
                  <a:gd name="connsiteX34" fmla="*/ 108354 w 292263"/>
                  <a:gd name="connsiteY34" fmla="*/ 92247 h 292263"/>
                  <a:gd name="connsiteX35" fmla="*/ 108354 w 292263"/>
                  <a:gd name="connsiteY35" fmla="*/ 32946 h 292263"/>
                  <a:gd name="connsiteX36" fmla="*/ 132661 w 292263"/>
                  <a:gd name="connsiteY36" fmla="*/ 32946 h 292263"/>
                  <a:gd name="connsiteX37" fmla="*/ 132661 w 292263"/>
                  <a:gd name="connsiteY37" fmla="*/ 92247 h 292263"/>
                  <a:gd name="connsiteX38" fmla="*/ 158578 w 292263"/>
                  <a:gd name="connsiteY38" fmla="*/ 92247 h 292263"/>
                  <a:gd name="connsiteX39" fmla="*/ 158578 w 292263"/>
                  <a:gd name="connsiteY39" fmla="*/ 32946 h 292263"/>
                  <a:gd name="connsiteX40" fmla="*/ 182884 w 292263"/>
                  <a:gd name="connsiteY40" fmla="*/ 32946 h 292263"/>
                  <a:gd name="connsiteX41" fmla="*/ 182884 w 292263"/>
                  <a:gd name="connsiteY41" fmla="*/ 92247 h 292263"/>
                  <a:gd name="connsiteX42" fmla="*/ 186838 w 292263"/>
                  <a:gd name="connsiteY42" fmla="*/ 92247 h 292263"/>
                  <a:gd name="connsiteX43" fmla="*/ 248922 w 292263"/>
                  <a:gd name="connsiteY43" fmla="*/ 92247 h 292263"/>
                  <a:gd name="connsiteX44" fmla="*/ 248922 w 292263"/>
                  <a:gd name="connsiteY44" fmla="*/ 118750 h 292263"/>
                  <a:gd name="connsiteX45" fmla="*/ 186838 w 292263"/>
                  <a:gd name="connsiteY45" fmla="*/ 118750 h 292263"/>
                  <a:gd name="connsiteX46" fmla="*/ 182884 w 292263"/>
                  <a:gd name="connsiteY46" fmla="*/ 118750 h 292263"/>
                  <a:gd name="connsiteX47" fmla="*/ 182884 w 292263"/>
                  <a:gd name="connsiteY47" fmla="*/ 145253 h 292263"/>
                  <a:gd name="connsiteX48" fmla="*/ 207191 w 292263"/>
                  <a:gd name="connsiteY48" fmla="*/ 145253 h 292263"/>
                  <a:gd name="connsiteX49" fmla="*/ 255657 w 292263"/>
                  <a:gd name="connsiteY49" fmla="*/ 193866 h 292263"/>
                  <a:gd name="connsiteX50" fmla="*/ 207191 w 292263"/>
                  <a:gd name="connsiteY50" fmla="*/ 242479 h 2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2263" h="292263">
                    <a:moveTo>
                      <a:pt x="132661" y="145400"/>
                    </a:moveTo>
                    <a:lnTo>
                      <a:pt x="158578" y="145400"/>
                    </a:lnTo>
                    <a:lnTo>
                      <a:pt x="158578" y="118897"/>
                    </a:lnTo>
                    <a:lnTo>
                      <a:pt x="132661" y="118897"/>
                    </a:lnTo>
                    <a:lnTo>
                      <a:pt x="132661" y="145400"/>
                    </a:lnTo>
                    <a:close/>
                    <a:moveTo>
                      <a:pt x="207191" y="169706"/>
                    </a:moveTo>
                    <a:lnTo>
                      <a:pt x="182884" y="169706"/>
                    </a:lnTo>
                    <a:lnTo>
                      <a:pt x="182884" y="194012"/>
                    </a:lnTo>
                    <a:cubicBezTo>
                      <a:pt x="182884" y="207484"/>
                      <a:pt x="193720" y="218319"/>
                      <a:pt x="207191" y="218319"/>
                    </a:cubicBezTo>
                    <a:cubicBezTo>
                      <a:pt x="220515" y="218319"/>
                      <a:pt x="231497" y="207484"/>
                      <a:pt x="231497" y="194012"/>
                    </a:cubicBezTo>
                    <a:cubicBezTo>
                      <a:pt x="231351" y="180541"/>
                      <a:pt x="220515" y="169706"/>
                      <a:pt x="207191" y="169706"/>
                    </a:cubicBezTo>
                    <a:moveTo>
                      <a:pt x="59888" y="194012"/>
                    </a:moveTo>
                    <a:cubicBezTo>
                      <a:pt x="59888" y="207484"/>
                      <a:pt x="70723" y="218319"/>
                      <a:pt x="84194" y="218319"/>
                    </a:cubicBezTo>
                    <a:cubicBezTo>
                      <a:pt x="97519" y="218319"/>
                      <a:pt x="108501" y="207484"/>
                      <a:pt x="108501" y="194012"/>
                    </a:cubicBezTo>
                    <a:lnTo>
                      <a:pt x="108501" y="169706"/>
                    </a:lnTo>
                    <a:lnTo>
                      <a:pt x="84194" y="169706"/>
                    </a:lnTo>
                    <a:cubicBezTo>
                      <a:pt x="70723" y="169706"/>
                      <a:pt x="59888" y="180541"/>
                      <a:pt x="59888" y="194012"/>
                    </a:cubicBezTo>
                    <a:moveTo>
                      <a:pt x="146132" y="0"/>
                    </a:moveTo>
                    <a:cubicBezTo>
                      <a:pt x="65452" y="0"/>
                      <a:pt x="0" y="65452"/>
                      <a:pt x="0" y="146132"/>
                    </a:cubicBezTo>
                    <a:cubicBezTo>
                      <a:pt x="0" y="226812"/>
                      <a:pt x="65452" y="292263"/>
                      <a:pt x="146132" y="292263"/>
                    </a:cubicBezTo>
                    <a:cubicBezTo>
                      <a:pt x="226812" y="292263"/>
                      <a:pt x="292263" y="226812"/>
                      <a:pt x="292263" y="146132"/>
                    </a:cubicBezTo>
                    <a:cubicBezTo>
                      <a:pt x="292263" y="65452"/>
                      <a:pt x="226958" y="0"/>
                      <a:pt x="146132" y="0"/>
                    </a:cubicBezTo>
                    <a:moveTo>
                      <a:pt x="207191" y="242479"/>
                    </a:moveTo>
                    <a:cubicBezTo>
                      <a:pt x="180395" y="242479"/>
                      <a:pt x="158724" y="220662"/>
                      <a:pt x="158724" y="193866"/>
                    </a:cubicBezTo>
                    <a:lnTo>
                      <a:pt x="158724" y="169560"/>
                    </a:lnTo>
                    <a:lnTo>
                      <a:pt x="132661" y="169560"/>
                    </a:lnTo>
                    <a:lnTo>
                      <a:pt x="132661" y="193866"/>
                    </a:lnTo>
                    <a:cubicBezTo>
                      <a:pt x="132661" y="220662"/>
                      <a:pt x="110990" y="242479"/>
                      <a:pt x="84194" y="242479"/>
                    </a:cubicBezTo>
                    <a:cubicBezTo>
                      <a:pt x="57398" y="242479"/>
                      <a:pt x="35728" y="220662"/>
                      <a:pt x="35728" y="193866"/>
                    </a:cubicBezTo>
                    <a:cubicBezTo>
                      <a:pt x="35728" y="167070"/>
                      <a:pt x="57398" y="145253"/>
                      <a:pt x="84194" y="145253"/>
                    </a:cubicBezTo>
                    <a:lnTo>
                      <a:pt x="108354" y="145253"/>
                    </a:lnTo>
                    <a:lnTo>
                      <a:pt x="108354" y="118897"/>
                    </a:lnTo>
                    <a:lnTo>
                      <a:pt x="42902" y="118897"/>
                    </a:lnTo>
                    <a:lnTo>
                      <a:pt x="42902" y="92247"/>
                    </a:lnTo>
                    <a:lnTo>
                      <a:pt x="108354" y="92247"/>
                    </a:lnTo>
                    <a:lnTo>
                      <a:pt x="108354" y="32946"/>
                    </a:lnTo>
                    <a:lnTo>
                      <a:pt x="132661" y="32946"/>
                    </a:lnTo>
                    <a:lnTo>
                      <a:pt x="132661" y="92247"/>
                    </a:lnTo>
                    <a:lnTo>
                      <a:pt x="158578" y="92247"/>
                    </a:lnTo>
                    <a:lnTo>
                      <a:pt x="158578" y="32946"/>
                    </a:lnTo>
                    <a:lnTo>
                      <a:pt x="182884" y="32946"/>
                    </a:lnTo>
                    <a:lnTo>
                      <a:pt x="182884" y="92247"/>
                    </a:lnTo>
                    <a:lnTo>
                      <a:pt x="186838" y="92247"/>
                    </a:lnTo>
                    <a:lnTo>
                      <a:pt x="248922" y="92247"/>
                    </a:lnTo>
                    <a:lnTo>
                      <a:pt x="248922" y="118750"/>
                    </a:lnTo>
                    <a:lnTo>
                      <a:pt x="186838" y="118750"/>
                    </a:lnTo>
                    <a:lnTo>
                      <a:pt x="182884" y="118750"/>
                    </a:lnTo>
                    <a:lnTo>
                      <a:pt x="182884" y="145253"/>
                    </a:lnTo>
                    <a:lnTo>
                      <a:pt x="207191" y="145253"/>
                    </a:lnTo>
                    <a:cubicBezTo>
                      <a:pt x="233986" y="145253"/>
                      <a:pt x="255657" y="166924"/>
                      <a:pt x="255657" y="193866"/>
                    </a:cubicBezTo>
                    <a:cubicBezTo>
                      <a:pt x="255657" y="220808"/>
                      <a:pt x="233986" y="242479"/>
                      <a:pt x="207191" y="242479"/>
                    </a:cubicBezTo>
                  </a:path>
                </a:pathLst>
              </a:custGeom>
              <a:grpFill/>
              <a:ln w="1449" cap="flat">
                <a:noFill/>
                <a:prstDash val="solid"/>
                <a:miter/>
              </a:ln>
            </p:spPr>
            <p:txBody>
              <a:bodyPr rtlCol="0" anchor="ctr"/>
              <a:lstStyle/>
              <a:p>
                <a:endParaRPr lang="zh-TW" altLang="en-US">
                  <a:latin typeface="+mn-lt"/>
                  <a:ea typeface="+mn-ea"/>
                  <a:cs typeface="+mn-ea"/>
                  <a:sym typeface="+mn-lt"/>
                </a:endParaRPr>
              </a:p>
            </p:txBody>
          </p:sp>
          <p:sp>
            <p:nvSpPr>
              <p:cNvPr id="179" name="手繪多邊形: 圖案 178">
                <a:extLst>
                  <a:ext uri="{FF2B5EF4-FFF2-40B4-BE49-F238E27FC236}">
                    <a16:creationId xmlns:a16="http://schemas.microsoft.com/office/drawing/2014/main" id="{B4E6F57D-A606-42ED-BE0C-7E143EF0A4B0}"/>
                  </a:ext>
                </a:extLst>
              </p:cNvPr>
              <p:cNvSpPr/>
              <p:nvPr/>
            </p:nvSpPr>
            <p:spPr>
              <a:xfrm>
                <a:off x="2804808" y="4185737"/>
                <a:ext cx="377189" cy="176587"/>
              </a:xfrm>
              <a:custGeom>
                <a:avLst/>
                <a:gdLst>
                  <a:gd name="connsiteX0" fmla="*/ 126218 w 377189"/>
                  <a:gd name="connsiteY0" fmla="*/ 0 h 176587"/>
                  <a:gd name="connsiteX1" fmla="*/ 98251 w 377189"/>
                  <a:gd name="connsiteY1" fmla="*/ 0 h 176587"/>
                  <a:gd name="connsiteX2" fmla="*/ 98251 w 377189"/>
                  <a:gd name="connsiteY2" fmla="*/ 174099 h 176587"/>
                  <a:gd name="connsiteX3" fmla="*/ 165460 w 377189"/>
                  <a:gd name="connsiteY3" fmla="*/ 174099 h 176587"/>
                  <a:gd name="connsiteX4" fmla="*/ 177174 w 377189"/>
                  <a:gd name="connsiteY4" fmla="*/ 153014 h 176587"/>
                  <a:gd name="connsiteX5" fmla="*/ 126218 w 377189"/>
                  <a:gd name="connsiteY5" fmla="*/ 153014 h 176587"/>
                  <a:gd name="connsiteX6" fmla="*/ 126218 w 377189"/>
                  <a:gd name="connsiteY6" fmla="*/ 0 h 176587"/>
                  <a:gd name="connsiteX7" fmla="*/ 42610 w 377189"/>
                  <a:gd name="connsiteY7" fmla="*/ 72919 h 176587"/>
                  <a:gd name="connsiteX8" fmla="*/ 18449 w 377189"/>
                  <a:gd name="connsiteY8" fmla="*/ 72919 h 176587"/>
                  <a:gd name="connsiteX9" fmla="*/ 2782 w 377189"/>
                  <a:gd name="connsiteY9" fmla="*/ 137346 h 176587"/>
                  <a:gd name="connsiteX10" fmla="*/ 26942 w 377189"/>
                  <a:gd name="connsiteY10" fmla="*/ 137346 h 176587"/>
                  <a:gd name="connsiteX11" fmla="*/ 42610 w 377189"/>
                  <a:gd name="connsiteY11" fmla="*/ 72919 h 176587"/>
                  <a:gd name="connsiteX12" fmla="*/ 42610 w 377189"/>
                  <a:gd name="connsiteY12" fmla="*/ 62816 h 176587"/>
                  <a:gd name="connsiteX13" fmla="*/ 26942 w 377189"/>
                  <a:gd name="connsiteY13" fmla="*/ 11860 h 176587"/>
                  <a:gd name="connsiteX14" fmla="*/ 2782 w 377189"/>
                  <a:gd name="connsiteY14" fmla="*/ 11860 h 176587"/>
                  <a:gd name="connsiteX15" fmla="*/ 18449 w 377189"/>
                  <a:gd name="connsiteY15" fmla="*/ 62816 h 176587"/>
                  <a:gd name="connsiteX16" fmla="*/ 42610 w 377189"/>
                  <a:gd name="connsiteY16" fmla="*/ 62816 h 176587"/>
                  <a:gd name="connsiteX17" fmla="*/ 172488 w 377189"/>
                  <a:gd name="connsiteY17" fmla="*/ 11860 h 176587"/>
                  <a:gd name="connsiteX18" fmla="*/ 148474 w 377189"/>
                  <a:gd name="connsiteY18" fmla="*/ 11860 h 176587"/>
                  <a:gd name="connsiteX19" fmla="*/ 132807 w 377189"/>
                  <a:gd name="connsiteY19" fmla="*/ 62816 h 176587"/>
                  <a:gd name="connsiteX20" fmla="*/ 156967 w 377189"/>
                  <a:gd name="connsiteY20" fmla="*/ 62816 h 176587"/>
                  <a:gd name="connsiteX21" fmla="*/ 172488 w 377189"/>
                  <a:gd name="connsiteY21" fmla="*/ 11860 h 176587"/>
                  <a:gd name="connsiteX22" fmla="*/ 50956 w 377189"/>
                  <a:gd name="connsiteY22" fmla="*/ 133393 h 176587"/>
                  <a:gd name="connsiteX23" fmla="*/ 0 w 377189"/>
                  <a:gd name="connsiteY23" fmla="*/ 176588 h 176587"/>
                  <a:gd name="connsiteX24" fmla="*/ 43781 w 377189"/>
                  <a:gd name="connsiteY24" fmla="*/ 176588 h 176587"/>
                  <a:gd name="connsiteX25" fmla="*/ 79069 w 377189"/>
                  <a:gd name="connsiteY25" fmla="*/ 145253 h 176587"/>
                  <a:gd name="connsiteX26" fmla="*/ 79069 w 377189"/>
                  <a:gd name="connsiteY26" fmla="*/ 0 h 176587"/>
                  <a:gd name="connsiteX27" fmla="*/ 51102 w 377189"/>
                  <a:gd name="connsiteY27" fmla="*/ 0 h 176587"/>
                  <a:gd name="connsiteX28" fmla="*/ 51102 w 377189"/>
                  <a:gd name="connsiteY28" fmla="*/ 133393 h 176587"/>
                  <a:gd name="connsiteX29" fmla="*/ 132807 w 377189"/>
                  <a:gd name="connsiteY29" fmla="*/ 72919 h 176587"/>
                  <a:gd name="connsiteX30" fmla="*/ 148474 w 377189"/>
                  <a:gd name="connsiteY30" fmla="*/ 137346 h 176587"/>
                  <a:gd name="connsiteX31" fmla="*/ 172634 w 377189"/>
                  <a:gd name="connsiteY31" fmla="*/ 137346 h 176587"/>
                  <a:gd name="connsiteX32" fmla="*/ 156967 w 377189"/>
                  <a:gd name="connsiteY32" fmla="*/ 72919 h 176587"/>
                  <a:gd name="connsiteX33" fmla="*/ 132807 w 377189"/>
                  <a:gd name="connsiteY33" fmla="*/ 72919 h 176587"/>
                  <a:gd name="connsiteX34" fmla="*/ 200162 w 377189"/>
                  <a:gd name="connsiteY34" fmla="*/ 168827 h 176587"/>
                  <a:gd name="connsiteX35" fmla="*/ 228129 w 377189"/>
                  <a:gd name="connsiteY35" fmla="*/ 168827 h 176587"/>
                  <a:gd name="connsiteX36" fmla="*/ 236036 w 377189"/>
                  <a:gd name="connsiteY36" fmla="*/ 82583 h 176587"/>
                  <a:gd name="connsiteX37" fmla="*/ 211876 w 377189"/>
                  <a:gd name="connsiteY37" fmla="*/ 82583 h 176587"/>
                  <a:gd name="connsiteX38" fmla="*/ 200162 w 377189"/>
                  <a:gd name="connsiteY38" fmla="*/ 168827 h 176587"/>
                  <a:gd name="connsiteX39" fmla="*/ 275278 w 377189"/>
                  <a:gd name="connsiteY39" fmla="*/ 74530 h 176587"/>
                  <a:gd name="connsiteX40" fmla="*/ 247311 w 377189"/>
                  <a:gd name="connsiteY40" fmla="*/ 74530 h 176587"/>
                  <a:gd name="connsiteX41" fmla="*/ 247311 w 377189"/>
                  <a:gd name="connsiteY41" fmla="*/ 176588 h 176587"/>
                  <a:gd name="connsiteX42" fmla="*/ 325795 w 377189"/>
                  <a:gd name="connsiteY42" fmla="*/ 176588 h 176587"/>
                  <a:gd name="connsiteX43" fmla="*/ 337509 w 377189"/>
                  <a:gd name="connsiteY43" fmla="*/ 157846 h 176587"/>
                  <a:gd name="connsiteX44" fmla="*/ 275278 w 377189"/>
                  <a:gd name="connsiteY44" fmla="*/ 157846 h 176587"/>
                  <a:gd name="connsiteX45" fmla="*/ 275278 w 377189"/>
                  <a:gd name="connsiteY45" fmla="*/ 74530 h 176587"/>
                  <a:gd name="connsiteX46" fmla="*/ 359619 w 377189"/>
                  <a:gd name="connsiteY46" fmla="*/ 79509 h 176587"/>
                  <a:gd name="connsiteX47" fmla="*/ 333555 w 377189"/>
                  <a:gd name="connsiteY47" fmla="*/ 78484 h 176587"/>
                  <a:gd name="connsiteX48" fmla="*/ 349222 w 377189"/>
                  <a:gd name="connsiteY48" fmla="*/ 168681 h 176587"/>
                  <a:gd name="connsiteX49" fmla="*/ 377190 w 377189"/>
                  <a:gd name="connsiteY49" fmla="*/ 168681 h 176587"/>
                  <a:gd name="connsiteX50" fmla="*/ 359619 w 377189"/>
                  <a:gd name="connsiteY50" fmla="*/ 79509 h 176587"/>
                  <a:gd name="connsiteX51" fmla="*/ 286553 w 377189"/>
                  <a:gd name="connsiteY51" fmla="*/ 62816 h 176587"/>
                  <a:gd name="connsiteX52" fmla="*/ 298267 w 377189"/>
                  <a:gd name="connsiteY52" fmla="*/ 141300 h 176587"/>
                  <a:gd name="connsiteX53" fmla="*/ 326234 w 377189"/>
                  <a:gd name="connsiteY53" fmla="*/ 141300 h 176587"/>
                  <a:gd name="connsiteX54" fmla="*/ 314520 w 377189"/>
                  <a:gd name="connsiteY54" fmla="*/ 62816 h 176587"/>
                  <a:gd name="connsiteX55" fmla="*/ 286553 w 377189"/>
                  <a:gd name="connsiteY55" fmla="*/ 62816 h 176587"/>
                  <a:gd name="connsiteX56" fmla="*/ 266346 w 377189"/>
                  <a:gd name="connsiteY56" fmla="*/ 54470 h 176587"/>
                  <a:gd name="connsiteX57" fmla="*/ 266346 w 377189"/>
                  <a:gd name="connsiteY57" fmla="*/ 34117 h 176587"/>
                  <a:gd name="connsiteX58" fmla="*/ 314959 w 377189"/>
                  <a:gd name="connsiteY58" fmla="*/ 34117 h 176587"/>
                  <a:gd name="connsiteX59" fmla="*/ 314959 w 377189"/>
                  <a:gd name="connsiteY59" fmla="*/ 54470 h 176587"/>
                  <a:gd name="connsiteX60" fmla="*/ 342926 w 377189"/>
                  <a:gd name="connsiteY60" fmla="*/ 54470 h 176587"/>
                  <a:gd name="connsiteX61" fmla="*/ 342926 w 377189"/>
                  <a:gd name="connsiteY61" fmla="*/ 34117 h 176587"/>
                  <a:gd name="connsiteX62" fmla="*/ 376750 w 377189"/>
                  <a:gd name="connsiteY62" fmla="*/ 34117 h 176587"/>
                  <a:gd name="connsiteX63" fmla="*/ 376750 w 377189"/>
                  <a:gd name="connsiteY63" fmla="*/ 15082 h 176587"/>
                  <a:gd name="connsiteX64" fmla="*/ 342926 w 377189"/>
                  <a:gd name="connsiteY64" fmla="*/ 15082 h 176587"/>
                  <a:gd name="connsiteX65" fmla="*/ 342926 w 377189"/>
                  <a:gd name="connsiteY65" fmla="*/ 0 h 176587"/>
                  <a:gd name="connsiteX66" fmla="*/ 314959 w 377189"/>
                  <a:gd name="connsiteY66" fmla="*/ 0 h 176587"/>
                  <a:gd name="connsiteX67" fmla="*/ 314959 w 377189"/>
                  <a:gd name="connsiteY67" fmla="*/ 15082 h 176587"/>
                  <a:gd name="connsiteX68" fmla="*/ 266346 w 377189"/>
                  <a:gd name="connsiteY68" fmla="*/ 15082 h 176587"/>
                  <a:gd name="connsiteX69" fmla="*/ 266346 w 377189"/>
                  <a:gd name="connsiteY69" fmla="*/ 0 h 176587"/>
                  <a:gd name="connsiteX70" fmla="*/ 240722 w 377189"/>
                  <a:gd name="connsiteY70" fmla="*/ 0 h 176587"/>
                  <a:gd name="connsiteX71" fmla="*/ 240722 w 377189"/>
                  <a:gd name="connsiteY71" fmla="*/ 15082 h 176587"/>
                  <a:gd name="connsiteX72" fmla="*/ 204116 w 377189"/>
                  <a:gd name="connsiteY72" fmla="*/ 15082 h 176587"/>
                  <a:gd name="connsiteX73" fmla="*/ 204116 w 377189"/>
                  <a:gd name="connsiteY73" fmla="*/ 34117 h 176587"/>
                  <a:gd name="connsiteX74" fmla="*/ 240868 w 377189"/>
                  <a:gd name="connsiteY74" fmla="*/ 34117 h 176587"/>
                  <a:gd name="connsiteX75" fmla="*/ 240868 w 377189"/>
                  <a:gd name="connsiteY75" fmla="*/ 54470 h 176587"/>
                  <a:gd name="connsiteX76" fmla="*/ 266346 w 377189"/>
                  <a:gd name="connsiteY76" fmla="*/ 54470 h 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77189" h="176587">
                    <a:moveTo>
                      <a:pt x="126218" y="0"/>
                    </a:moveTo>
                    <a:lnTo>
                      <a:pt x="98251" y="0"/>
                    </a:lnTo>
                    <a:lnTo>
                      <a:pt x="98251" y="174099"/>
                    </a:lnTo>
                    <a:lnTo>
                      <a:pt x="165460" y="174099"/>
                    </a:lnTo>
                    <a:lnTo>
                      <a:pt x="177174" y="153014"/>
                    </a:lnTo>
                    <a:lnTo>
                      <a:pt x="126218" y="153014"/>
                    </a:lnTo>
                    <a:lnTo>
                      <a:pt x="126218" y="0"/>
                    </a:lnTo>
                    <a:close/>
                    <a:moveTo>
                      <a:pt x="42610" y="72919"/>
                    </a:moveTo>
                    <a:lnTo>
                      <a:pt x="18449" y="72919"/>
                    </a:lnTo>
                    <a:lnTo>
                      <a:pt x="2782" y="137346"/>
                    </a:lnTo>
                    <a:lnTo>
                      <a:pt x="26942" y="137346"/>
                    </a:lnTo>
                    <a:lnTo>
                      <a:pt x="42610" y="72919"/>
                    </a:lnTo>
                    <a:close/>
                    <a:moveTo>
                      <a:pt x="42610" y="62816"/>
                    </a:moveTo>
                    <a:lnTo>
                      <a:pt x="26942" y="11860"/>
                    </a:lnTo>
                    <a:lnTo>
                      <a:pt x="2782" y="11860"/>
                    </a:lnTo>
                    <a:lnTo>
                      <a:pt x="18449" y="62816"/>
                    </a:lnTo>
                    <a:lnTo>
                      <a:pt x="42610" y="62816"/>
                    </a:lnTo>
                    <a:close/>
                    <a:moveTo>
                      <a:pt x="172488" y="11860"/>
                    </a:moveTo>
                    <a:lnTo>
                      <a:pt x="148474" y="11860"/>
                    </a:lnTo>
                    <a:lnTo>
                      <a:pt x="132807" y="62816"/>
                    </a:lnTo>
                    <a:lnTo>
                      <a:pt x="156967" y="62816"/>
                    </a:lnTo>
                    <a:lnTo>
                      <a:pt x="172488" y="11860"/>
                    </a:lnTo>
                    <a:close/>
                    <a:moveTo>
                      <a:pt x="50956" y="133393"/>
                    </a:moveTo>
                    <a:lnTo>
                      <a:pt x="0" y="176588"/>
                    </a:lnTo>
                    <a:lnTo>
                      <a:pt x="43781" y="176588"/>
                    </a:lnTo>
                    <a:lnTo>
                      <a:pt x="79069" y="145253"/>
                    </a:lnTo>
                    <a:lnTo>
                      <a:pt x="79069" y="0"/>
                    </a:lnTo>
                    <a:lnTo>
                      <a:pt x="51102" y="0"/>
                    </a:lnTo>
                    <a:lnTo>
                      <a:pt x="51102" y="133393"/>
                    </a:lnTo>
                    <a:close/>
                    <a:moveTo>
                      <a:pt x="132807" y="72919"/>
                    </a:moveTo>
                    <a:lnTo>
                      <a:pt x="148474" y="137346"/>
                    </a:lnTo>
                    <a:lnTo>
                      <a:pt x="172634" y="137346"/>
                    </a:lnTo>
                    <a:lnTo>
                      <a:pt x="156967" y="72919"/>
                    </a:lnTo>
                    <a:lnTo>
                      <a:pt x="132807" y="72919"/>
                    </a:lnTo>
                    <a:close/>
                    <a:moveTo>
                      <a:pt x="200162" y="168827"/>
                    </a:moveTo>
                    <a:lnTo>
                      <a:pt x="228129" y="168827"/>
                    </a:lnTo>
                    <a:lnTo>
                      <a:pt x="236036" y="82583"/>
                    </a:lnTo>
                    <a:lnTo>
                      <a:pt x="211876" y="82583"/>
                    </a:lnTo>
                    <a:lnTo>
                      <a:pt x="200162" y="168827"/>
                    </a:lnTo>
                    <a:close/>
                    <a:moveTo>
                      <a:pt x="275278" y="74530"/>
                    </a:moveTo>
                    <a:lnTo>
                      <a:pt x="247311" y="74530"/>
                    </a:lnTo>
                    <a:lnTo>
                      <a:pt x="247311" y="176588"/>
                    </a:lnTo>
                    <a:lnTo>
                      <a:pt x="325795" y="176588"/>
                    </a:lnTo>
                    <a:lnTo>
                      <a:pt x="337509" y="157846"/>
                    </a:lnTo>
                    <a:lnTo>
                      <a:pt x="275278" y="157846"/>
                    </a:lnTo>
                    <a:lnTo>
                      <a:pt x="275278" y="74530"/>
                    </a:lnTo>
                    <a:close/>
                    <a:moveTo>
                      <a:pt x="359619" y="79509"/>
                    </a:moveTo>
                    <a:lnTo>
                      <a:pt x="333555" y="78484"/>
                    </a:lnTo>
                    <a:lnTo>
                      <a:pt x="349222" y="168681"/>
                    </a:lnTo>
                    <a:lnTo>
                      <a:pt x="377190" y="168681"/>
                    </a:lnTo>
                    <a:lnTo>
                      <a:pt x="359619" y="79509"/>
                    </a:lnTo>
                    <a:close/>
                    <a:moveTo>
                      <a:pt x="286553" y="62816"/>
                    </a:moveTo>
                    <a:lnTo>
                      <a:pt x="298267" y="141300"/>
                    </a:lnTo>
                    <a:lnTo>
                      <a:pt x="326234" y="141300"/>
                    </a:lnTo>
                    <a:lnTo>
                      <a:pt x="314520" y="62816"/>
                    </a:lnTo>
                    <a:lnTo>
                      <a:pt x="286553" y="62816"/>
                    </a:lnTo>
                    <a:close/>
                    <a:moveTo>
                      <a:pt x="266346" y="54470"/>
                    </a:moveTo>
                    <a:lnTo>
                      <a:pt x="266346" y="34117"/>
                    </a:lnTo>
                    <a:lnTo>
                      <a:pt x="314959" y="34117"/>
                    </a:lnTo>
                    <a:lnTo>
                      <a:pt x="314959" y="54470"/>
                    </a:lnTo>
                    <a:lnTo>
                      <a:pt x="342926" y="54470"/>
                    </a:lnTo>
                    <a:lnTo>
                      <a:pt x="342926" y="34117"/>
                    </a:lnTo>
                    <a:lnTo>
                      <a:pt x="376750" y="34117"/>
                    </a:lnTo>
                    <a:lnTo>
                      <a:pt x="376750" y="15082"/>
                    </a:lnTo>
                    <a:lnTo>
                      <a:pt x="342926" y="15082"/>
                    </a:lnTo>
                    <a:lnTo>
                      <a:pt x="342926" y="0"/>
                    </a:lnTo>
                    <a:lnTo>
                      <a:pt x="314959" y="0"/>
                    </a:lnTo>
                    <a:lnTo>
                      <a:pt x="314959" y="15082"/>
                    </a:lnTo>
                    <a:lnTo>
                      <a:pt x="266346" y="15082"/>
                    </a:lnTo>
                    <a:lnTo>
                      <a:pt x="266346" y="0"/>
                    </a:lnTo>
                    <a:lnTo>
                      <a:pt x="240722" y="0"/>
                    </a:lnTo>
                    <a:lnTo>
                      <a:pt x="240722" y="15082"/>
                    </a:lnTo>
                    <a:lnTo>
                      <a:pt x="204116" y="15082"/>
                    </a:lnTo>
                    <a:lnTo>
                      <a:pt x="204116" y="34117"/>
                    </a:lnTo>
                    <a:lnTo>
                      <a:pt x="240868" y="34117"/>
                    </a:lnTo>
                    <a:lnTo>
                      <a:pt x="240868" y="54470"/>
                    </a:lnTo>
                    <a:lnTo>
                      <a:pt x="266346" y="54470"/>
                    </a:lnTo>
                    <a:close/>
                  </a:path>
                </a:pathLst>
              </a:custGeom>
              <a:grpFill/>
              <a:ln w="1449" cap="flat">
                <a:noFill/>
                <a:prstDash val="solid"/>
                <a:miter/>
              </a:ln>
            </p:spPr>
            <p:txBody>
              <a:bodyPr rtlCol="0" anchor="ctr"/>
              <a:lstStyle/>
              <a:p>
                <a:endParaRPr lang="zh-TW" altLang="en-US">
                  <a:latin typeface="+mn-lt"/>
                  <a:ea typeface="+mn-ea"/>
                  <a:cs typeface="+mn-ea"/>
                  <a:sym typeface="+mn-lt"/>
                </a:endParaRPr>
              </a:p>
            </p:txBody>
          </p:sp>
        </p:grpSp>
        <p:pic>
          <p:nvPicPr>
            <p:cNvPr id="177" name="圖形 176">
              <a:extLst>
                <a:ext uri="{FF2B5EF4-FFF2-40B4-BE49-F238E27FC236}">
                  <a16:creationId xmlns:a16="http://schemas.microsoft.com/office/drawing/2014/main" id="{F6D07080-FA17-45D4-87E7-985BA2DC786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779876" y="4149828"/>
              <a:ext cx="1290831" cy="160610"/>
            </a:xfrm>
            <a:prstGeom prst="rect">
              <a:avLst/>
            </a:prstGeom>
            <a:effectLst>
              <a:outerShdw blurRad="279400" dist="177800" dir="7980000" algn="ctr" rotWithShape="0">
                <a:srgbClr val="000000">
                  <a:alpha val="19000"/>
                </a:srgbClr>
              </a:outerShdw>
            </a:effectLst>
          </p:spPr>
        </p:pic>
      </p:grpSp>
      <p:pic>
        <p:nvPicPr>
          <p:cNvPr id="249" name="圖形 248">
            <a:extLst>
              <a:ext uri="{FF2B5EF4-FFF2-40B4-BE49-F238E27FC236}">
                <a16:creationId xmlns:a16="http://schemas.microsoft.com/office/drawing/2014/main" id="{CE4475F8-7927-4AD4-94E0-CCF9EC50C10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21959" y="3767005"/>
            <a:ext cx="152400" cy="38100"/>
          </a:xfrm>
          <a:prstGeom prst="rect">
            <a:avLst/>
          </a:prstGeom>
        </p:spPr>
      </p:pic>
      <p:pic>
        <p:nvPicPr>
          <p:cNvPr id="3" name="圖片 2">
            <a:extLst>
              <a:ext uri="{FF2B5EF4-FFF2-40B4-BE49-F238E27FC236}">
                <a16:creationId xmlns:a16="http://schemas.microsoft.com/office/drawing/2014/main" id="{16AB0408-884D-4882-9144-384D9EA3C62A}"/>
              </a:ext>
            </a:extLst>
          </p:cNvPr>
          <p:cNvPicPr>
            <a:picLocks noChangeAspect="1"/>
          </p:cNvPicPr>
          <p:nvPr/>
        </p:nvPicPr>
        <p:blipFill>
          <a:blip r:embed="rId8"/>
          <a:stretch>
            <a:fillRect/>
          </a:stretch>
        </p:blipFill>
        <p:spPr>
          <a:xfrm>
            <a:off x="4928656" y="2471570"/>
            <a:ext cx="3688274" cy="3490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建築物, 室外, 天空 的圖片&#10;&#10;自動產生的描述">
            <a:extLst>
              <a:ext uri="{FF2B5EF4-FFF2-40B4-BE49-F238E27FC236}">
                <a16:creationId xmlns:a16="http://schemas.microsoft.com/office/drawing/2014/main" id="{372468C6-B588-2D4E-A3A5-7D9F2467D765}"/>
              </a:ext>
            </a:extLst>
          </p:cNvPr>
          <p:cNvPicPr>
            <a:picLocks noChangeAspect="1"/>
          </p:cNvPicPr>
          <p:nvPr/>
        </p:nvPicPr>
        <p:blipFill>
          <a:blip r:embed="rId2"/>
          <a:stretch>
            <a:fillRect/>
          </a:stretch>
        </p:blipFill>
        <p:spPr>
          <a:xfrm>
            <a:off x="0" y="2276684"/>
            <a:ext cx="8878824" cy="2938487"/>
          </a:xfrm>
          <a:prstGeom prst="rect">
            <a:avLst/>
          </a:prstGeom>
        </p:spPr>
      </p:pic>
      <p:grpSp>
        <p:nvGrpSpPr>
          <p:cNvPr id="18" name="群組 17">
            <a:extLst>
              <a:ext uri="{FF2B5EF4-FFF2-40B4-BE49-F238E27FC236}">
                <a16:creationId xmlns:a16="http://schemas.microsoft.com/office/drawing/2014/main" id="{787D402B-5133-4073-BAF6-9B49964A607D}"/>
              </a:ext>
            </a:extLst>
          </p:cNvPr>
          <p:cNvGrpSpPr/>
          <p:nvPr/>
        </p:nvGrpSpPr>
        <p:grpSpPr>
          <a:xfrm>
            <a:off x="3259706" y="2518181"/>
            <a:ext cx="6965950" cy="2116016"/>
            <a:chOff x="5931602" y="1611708"/>
            <a:chExt cx="4307317" cy="4977898"/>
          </a:xfrm>
        </p:grpSpPr>
        <p:sp>
          <p:nvSpPr>
            <p:cNvPr id="20" name="矩形: 圓角 19">
              <a:extLst>
                <a:ext uri="{FF2B5EF4-FFF2-40B4-BE49-F238E27FC236}">
                  <a16:creationId xmlns:a16="http://schemas.microsoft.com/office/drawing/2014/main" id="{D57C15B0-233D-4E2F-93C6-0A1931FA434B}"/>
                </a:ext>
              </a:extLst>
            </p:cNvPr>
            <p:cNvSpPr/>
            <p:nvPr/>
          </p:nvSpPr>
          <p:spPr>
            <a:xfrm>
              <a:off x="5931602" y="24286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23" name="矩形 22">
              <a:extLst>
                <a:ext uri="{FF2B5EF4-FFF2-40B4-BE49-F238E27FC236}">
                  <a16:creationId xmlns:a16="http://schemas.microsoft.com/office/drawing/2014/main" id="{9B23BCC0-204C-4F8D-86C6-C38375B19829}"/>
                </a:ext>
              </a:extLst>
            </p:cNvPr>
            <p:cNvSpPr/>
            <p:nvPr/>
          </p:nvSpPr>
          <p:spPr>
            <a:xfrm>
              <a:off x="6436781" y="1611708"/>
              <a:ext cx="2990951" cy="3517011"/>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2" name="標題 1">
            <a:extLst>
              <a:ext uri="{FF2B5EF4-FFF2-40B4-BE49-F238E27FC236}">
                <a16:creationId xmlns:a16="http://schemas.microsoft.com/office/drawing/2014/main" id="{1ADA18BD-9767-0448-9D80-EDB2F6308AFE}"/>
              </a:ext>
            </a:extLst>
          </p:cNvPr>
          <p:cNvSpPr>
            <a:spLocks noGrp="1"/>
          </p:cNvSpPr>
          <p:nvPr>
            <p:ph type="title"/>
          </p:nvPr>
        </p:nvSpPr>
        <p:spPr>
          <a:xfrm>
            <a:off x="1" y="74331"/>
            <a:ext cx="9144000" cy="1033922"/>
          </a:xfrm>
        </p:spPr>
        <p:txBody>
          <a:bodyPr>
            <a:normAutofit/>
          </a:bodyPr>
          <a:lstStyle/>
          <a:p>
            <a:r>
              <a:rPr kumimoji="1" lang="en-US" altLang="ja-JP" sz="3200" dirty="0" err="1" smtClean="0">
                <a:latin typeface="ＭＳ Ｐゴシック" panose="020B0600070205080204" pitchFamily="50" charset="-128"/>
                <a:ea typeface="ＭＳ Ｐゴシック" panose="020B0600070205080204" pitchFamily="50" charset="-128"/>
                <a:cs typeface="+mn-ea"/>
                <a:sym typeface="+mn-lt"/>
              </a:rPr>
              <a:t>Zhaoxin</a:t>
            </a:r>
            <a:r>
              <a:rPr kumimoji="1" lang="ja-JP" altLang="en-US" sz="3200" dirty="0">
                <a:latin typeface="ＭＳ Ｐゴシック" panose="020B0600070205080204" pitchFamily="50" charset="-128"/>
                <a:ea typeface="ＭＳ Ｐゴシック" panose="020B0600070205080204" pitchFamily="50" charset="-128"/>
                <a:cs typeface="+mn-ea"/>
                <a:sym typeface="+mn-lt"/>
              </a:rPr>
              <a:t> </a:t>
            </a:r>
            <a:r>
              <a:rPr kumimoji="1" lang="en-US" altLang="ja-JP" sz="3200" dirty="0" smtClean="0">
                <a:latin typeface="ＭＳ Ｐゴシック" panose="020B0600070205080204" pitchFamily="50" charset="-128"/>
                <a:ea typeface="ＭＳ Ｐゴシック" panose="020B0600070205080204" pitchFamily="50" charset="-128"/>
                <a:cs typeface="+mn-ea"/>
                <a:sym typeface="+mn-lt"/>
              </a:rPr>
              <a:t>CPU</a:t>
            </a:r>
            <a:r>
              <a:rPr kumimoji="1" lang="ja-JP" altLang="en-US" sz="3200" dirty="0">
                <a:latin typeface="ＭＳ Ｐゴシック" panose="020B0600070205080204" pitchFamily="50" charset="-128"/>
                <a:ea typeface="ＭＳ Ｐゴシック" panose="020B0600070205080204" pitchFamily="50" charset="-128"/>
                <a:cs typeface="+mn-ea"/>
                <a:sym typeface="+mn-lt"/>
              </a:rPr>
              <a:t>の背景とコアテクノロジー</a:t>
            </a:r>
          </a:p>
        </p:txBody>
      </p:sp>
      <p:sp>
        <p:nvSpPr>
          <p:cNvPr id="3" name="文字方塊 2">
            <a:extLst>
              <a:ext uri="{FF2B5EF4-FFF2-40B4-BE49-F238E27FC236}">
                <a16:creationId xmlns:a16="http://schemas.microsoft.com/office/drawing/2014/main" id="{6F423991-836F-E742-A191-86F7EF489EBD}"/>
              </a:ext>
            </a:extLst>
          </p:cNvPr>
          <p:cNvSpPr txBox="1"/>
          <p:nvPr/>
        </p:nvSpPr>
        <p:spPr>
          <a:xfrm>
            <a:off x="2495681" y="1384366"/>
            <a:ext cx="1752600" cy="695062"/>
          </a:xfrm>
          <a:prstGeom prst="rect">
            <a:avLst/>
          </a:prstGeom>
          <a:noFill/>
        </p:spPr>
        <p:txBody>
          <a:bodyPr wrap="square" rtlCol="0">
            <a:spAutoFit/>
          </a:bodyPr>
          <a:lstStyle/>
          <a:p>
            <a:pPr>
              <a:lnSpc>
                <a:spcPts val="1500"/>
              </a:lnSpc>
              <a:spcBef>
                <a:spcPts val="200"/>
              </a:spcBef>
            </a:pPr>
            <a:r>
              <a:rPr lang="en-US" altLang="zh-TW" sz="1800" b="1" dirty="0" err="1">
                <a:latin typeface="ＭＳ Ｐゴシック" panose="020B0600070205080204" pitchFamily="50" charset="-128"/>
                <a:ea typeface="ＭＳ Ｐゴシック" panose="020B0600070205080204" pitchFamily="50" charset="-128"/>
                <a:cs typeface="+mn-ea"/>
                <a:sym typeface="+mn-lt"/>
              </a:rPr>
              <a:t>Zhaoxin</a:t>
            </a:r>
            <a:r>
              <a:rPr lang="en-US" altLang="zh-TW" sz="1800" b="1" dirty="0">
                <a:latin typeface="ＭＳ Ｐゴシック" panose="020B0600070205080204" pitchFamily="50" charset="-128"/>
                <a:ea typeface="ＭＳ Ｐゴシック" panose="020B0600070205080204" pitchFamily="50" charset="-128"/>
                <a:cs typeface="+mn-ea"/>
                <a:sym typeface="+mn-lt"/>
              </a:rPr>
              <a:t> Inc.</a:t>
            </a:r>
          </a:p>
          <a:p>
            <a:pPr>
              <a:lnSpc>
                <a:spcPts val="1500"/>
              </a:lnSpc>
              <a:spcBef>
                <a:spcPts val="200"/>
              </a:spcBef>
            </a:pPr>
            <a:r>
              <a:rPr lang="en-US" altLang="ja-JP" sz="1100" dirty="0" smtClean="0">
                <a:latin typeface="ＭＳ Ｐゴシック" panose="020B0600070205080204" pitchFamily="50" charset="-128"/>
                <a:ea typeface="ＭＳ Ｐゴシック" panose="020B0600070205080204" pitchFamily="50" charset="-128"/>
                <a:cs typeface="+mn-ea"/>
                <a:sym typeface="+mn-lt"/>
              </a:rPr>
              <a:t>VIA</a:t>
            </a:r>
            <a:r>
              <a:rPr lang="ja-JP" altLang="en-US" sz="1100" dirty="0" smtClean="0">
                <a:latin typeface="ＭＳ Ｐゴシック" panose="020B0600070205080204" pitchFamily="50" charset="-128"/>
                <a:ea typeface="ＭＳ Ｐゴシック" panose="020B0600070205080204" pitchFamily="50" charset="-128"/>
                <a:cs typeface="+mn-ea"/>
                <a:sym typeface="+mn-lt"/>
              </a:rPr>
              <a:t>社の技術をベースに、</a:t>
            </a:r>
            <a:r>
              <a:rPr lang="en-US" altLang="ja-JP" sz="1100" dirty="0" smtClean="0">
                <a:latin typeface="ＭＳ Ｐゴシック" panose="020B0600070205080204" pitchFamily="50" charset="-128"/>
                <a:ea typeface="ＭＳ Ｐゴシック" panose="020B0600070205080204" pitchFamily="50" charset="-128"/>
                <a:cs typeface="+mn-ea"/>
                <a:sym typeface="+mn-lt"/>
              </a:rPr>
              <a:t>2013</a:t>
            </a:r>
            <a:r>
              <a:rPr lang="ja-JP" altLang="en-US" sz="1100" dirty="0" smtClean="0">
                <a:latin typeface="ＭＳ Ｐゴシック" panose="020B0600070205080204" pitchFamily="50" charset="-128"/>
                <a:ea typeface="ＭＳ Ｐゴシック" panose="020B0600070205080204" pitchFamily="50" charset="-128"/>
                <a:cs typeface="+mn-ea"/>
                <a:sym typeface="+mn-lt"/>
              </a:rPr>
              <a:t>年に設立</a:t>
            </a:r>
            <a:endParaRPr kumimoji="1" lang="zh-TW" altLang="en-US" sz="1100" dirty="0">
              <a:latin typeface="ＭＳ Ｐゴシック" panose="020B0600070205080204" pitchFamily="50" charset="-128"/>
              <a:ea typeface="ＭＳ Ｐゴシック" panose="020B0600070205080204" pitchFamily="50" charset="-128"/>
              <a:cs typeface="+mn-ea"/>
              <a:sym typeface="+mn-lt"/>
            </a:endParaRPr>
          </a:p>
        </p:txBody>
      </p:sp>
      <p:pic>
        <p:nvPicPr>
          <p:cNvPr id="3074" name="Picture 2">
            <a:extLst>
              <a:ext uri="{FF2B5EF4-FFF2-40B4-BE49-F238E27FC236}">
                <a16:creationId xmlns:a16="http://schemas.microsoft.com/office/drawing/2014/main" id="{5EC210F1-AF0C-CD49-A1A8-C7F09517A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417" y="1503523"/>
            <a:ext cx="800320" cy="3948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Logo&#10;&#10;Description automatically generated">
            <a:extLst>
              <a:ext uri="{FF2B5EF4-FFF2-40B4-BE49-F238E27FC236}">
                <a16:creationId xmlns:a16="http://schemas.microsoft.com/office/drawing/2014/main" id="{FD0A94B9-7962-A64D-89E6-AFCF2C00768A}"/>
              </a:ext>
            </a:extLst>
          </p:cNvPr>
          <p:cNvPicPr>
            <a:picLocks noChangeAspect="1"/>
          </p:cNvPicPr>
          <p:nvPr/>
        </p:nvPicPr>
        <p:blipFill>
          <a:blip r:embed="rId4"/>
          <a:stretch>
            <a:fillRect/>
          </a:stretch>
        </p:blipFill>
        <p:spPr>
          <a:xfrm>
            <a:off x="336550" y="1234340"/>
            <a:ext cx="2099865" cy="895605"/>
          </a:xfrm>
          <a:prstGeom prst="rect">
            <a:avLst/>
          </a:prstGeom>
        </p:spPr>
      </p:pic>
      <p:pic>
        <p:nvPicPr>
          <p:cNvPr id="22" name="圖片 6" descr="一張含有 電子用品, 電路 的圖片&#10;&#10;自動產生的描述">
            <a:extLst>
              <a:ext uri="{FF2B5EF4-FFF2-40B4-BE49-F238E27FC236}">
                <a16:creationId xmlns:a16="http://schemas.microsoft.com/office/drawing/2014/main" id="{C431EB9D-EAE1-A447-B57C-C715B8EEDB1A}"/>
              </a:ext>
            </a:extLst>
          </p:cNvPr>
          <p:cNvPicPr>
            <a:picLocks noChangeAspect="1"/>
          </p:cNvPicPr>
          <p:nvPr/>
        </p:nvPicPr>
        <p:blipFill>
          <a:blip r:embed="rId5"/>
          <a:stretch>
            <a:fillRect/>
          </a:stretch>
        </p:blipFill>
        <p:spPr>
          <a:xfrm>
            <a:off x="6963487" y="2919392"/>
            <a:ext cx="1801888" cy="1022643"/>
          </a:xfrm>
          <a:prstGeom prst="rect">
            <a:avLst/>
          </a:prstGeom>
          <a:effectLst>
            <a:softEdge rad="76200"/>
          </a:effectLst>
        </p:spPr>
      </p:pic>
      <p:pic>
        <p:nvPicPr>
          <p:cNvPr id="24" name="圖片 4">
            <a:extLst>
              <a:ext uri="{FF2B5EF4-FFF2-40B4-BE49-F238E27FC236}">
                <a16:creationId xmlns:a16="http://schemas.microsoft.com/office/drawing/2014/main" id="{B2E82BB0-DD31-B446-BCC5-D326F487F9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350801" y="2868691"/>
            <a:ext cx="973086" cy="973086"/>
          </a:xfrm>
          <a:prstGeom prst="rect">
            <a:avLst/>
          </a:prstGeom>
          <a:effectLst>
            <a:outerShdw blurRad="431800" dist="368300" dir="5760000" sx="106000" sy="106000" algn="t" rotWithShape="0">
              <a:prstClr val="black">
                <a:alpha val="34000"/>
              </a:prstClr>
            </a:outerShdw>
          </a:effectLst>
        </p:spPr>
      </p:pic>
      <p:pic>
        <p:nvPicPr>
          <p:cNvPr id="25" name="圖片 4">
            <a:extLst>
              <a:ext uri="{FF2B5EF4-FFF2-40B4-BE49-F238E27FC236}">
                <a16:creationId xmlns:a16="http://schemas.microsoft.com/office/drawing/2014/main" id="{59CCF177-5654-9B44-973E-973FD824A5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69594" y="2868691"/>
            <a:ext cx="973086" cy="973086"/>
          </a:xfrm>
          <a:prstGeom prst="rect">
            <a:avLst/>
          </a:prstGeom>
          <a:effectLst>
            <a:outerShdw blurRad="431800" dist="368300" dir="5760000" sx="106000" sy="106000" algn="t" rotWithShape="0">
              <a:prstClr val="black">
                <a:alpha val="34000"/>
              </a:prstClr>
            </a:outerShdw>
          </a:effectLst>
        </p:spPr>
      </p:pic>
      <p:sp>
        <p:nvSpPr>
          <p:cNvPr id="26" name="文字方塊 25">
            <a:extLst>
              <a:ext uri="{FF2B5EF4-FFF2-40B4-BE49-F238E27FC236}">
                <a16:creationId xmlns:a16="http://schemas.microsoft.com/office/drawing/2014/main" id="{92A3339E-2273-0447-9C29-104C74519B6C}"/>
              </a:ext>
            </a:extLst>
          </p:cNvPr>
          <p:cNvSpPr txBox="1"/>
          <p:nvPr/>
        </p:nvSpPr>
        <p:spPr>
          <a:xfrm>
            <a:off x="3982801" y="2549459"/>
            <a:ext cx="167283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b="1">
                <a:solidFill>
                  <a:srgbClr val="D60000"/>
                </a:solidFill>
                <a:latin typeface="ＭＳ Ｐゴシック" panose="020B0600070205080204" pitchFamily="50" charset="-128"/>
                <a:ea typeface="ＭＳ Ｐゴシック" panose="020B0600070205080204" pitchFamily="50" charset="-128"/>
                <a:cs typeface="+mn-ea"/>
                <a:sym typeface="+mn-lt"/>
              </a:rPr>
              <a:t>CPU</a:t>
            </a:r>
          </a:p>
        </p:txBody>
      </p:sp>
      <p:sp>
        <p:nvSpPr>
          <p:cNvPr id="27" name="文字方塊 26">
            <a:extLst>
              <a:ext uri="{FF2B5EF4-FFF2-40B4-BE49-F238E27FC236}">
                <a16:creationId xmlns:a16="http://schemas.microsoft.com/office/drawing/2014/main" id="{79714FDB-A2D4-3F44-A412-D8092661BEEB}"/>
              </a:ext>
            </a:extLst>
          </p:cNvPr>
          <p:cNvSpPr txBox="1"/>
          <p:nvPr/>
        </p:nvSpPr>
        <p:spPr>
          <a:xfrm>
            <a:off x="5408415" y="2549459"/>
            <a:ext cx="167283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b="1">
                <a:solidFill>
                  <a:srgbClr val="D60000"/>
                </a:solidFill>
                <a:latin typeface="ＭＳ Ｐゴシック" panose="020B0600070205080204" pitchFamily="50" charset="-128"/>
                <a:ea typeface="ＭＳ Ｐゴシック" panose="020B0600070205080204" pitchFamily="50" charset="-128"/>
                <a:cs typeface="+mn-ea"/>
                <a:sym typeface="+mn-lt"/>
              </a:rPr>
              <a:t>Chipset</a:t>
            </a:r>
            <a:endParaRPr lang="zh-TW" altLang="en-US" b="1">
              <a:solidFill>
                <a:srgbClr val="D60000"/>
              </a:solidFill>
              <a:latin typeface="ＭＳ Ｐゴシック" panose="020B0600070205080204" pitchFamily="50" charset="-128"/>
              <a:ea typeface="ＭＳ Ｐゴシック" panose="020B0600070205080204" pitchFamily="50" charset="-128"/>
              <a:cs typeface="+mn-ea"/>
              <a:sym typeface="+mn-lt"/>
            </a:endParaRPr>
          </a:p>
        </p:txBody>
      </p:sp>
      <p:sp>
        <p:nvSpPr>
          <p:cNvPr id="28" name="文字方塊 27">
            <a:extLst>
              <a:ext uri="{FF2B5EF4-FFF2-40B4-BE49-F238E27FC236}">
                <a16:creationId xmlns:a16="http://schemas.microsoft.com/office/drawing/2014/main" id="{3E4739C6-5903-AE47-902B-A20208D1810F}"/>
              </a:ext>
            </a:extLst>
          </p:cNvPr>
          <p:cNvSpPr txBox="1"/>
          <p:nvPr/>
        </p:nvSpPr>
        <p:spPr>
          <a:xfrm>
            <a:off x="7214138" y="2550365"/>
            <a:ext cx="167283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b="1">
                <a:solidFill>
                  <a:srgbClr val="D60000"/>
                </a:solidFill>
                <a:latin typeface="ＭＳ Ｐゴシック" panose="020B0600070205080204" pitchFamily="50" charset="-128"/>
                <a:ea typeface="ＭＳ Ｐゴシック" panose="020B0600070205080204" pitchFamily="50" charset="-128"/>
                <a:cs typeface="+mn-ea"/>
                <a:sym typeface="+mn-lt"/>
              </a:rPr>
              <a:t>GPU</a:t>
            </a:r>
            <a:endParaRPr lang="zh-TW" altLang="en-US" b="1">
              <a:solidFill>
                <a:srgbClr val="D60000"/>
              </a:solidFill>
              <a:latin typeface="ＭＳ Ｐゴシック" panose="020B0600070205080204" pitchFamily="50" charset="-128"/>
              <a:ea typeface="ＭＳ Ｐゴシック" panose="020B0600070205080204" pitchFamily="50" charset="-128"/>
              <a:cs typeface="+mn-ea"/>
              <a:sym typeface="+mn-lt"/>
            </a:endParaRPr>
          </a:p>
        </p:txBody>
      </p:sp>
      <p:sp>
        <p:nvSpPr>
          <p:cNvPr id="12" name="文字方塊 11">
            <a:extLst>
              <a:ext uri="{FF2B5EF4-FFF2-40B4-BE49-F238E27FC236}">
                <a16:creationId xmlns:a16="http://schemas.microsoft.com/office/drawing/2014/main" id="{948913CF-CE4B-1A45-8830-E4171A9E92C6}"/>
              </a:ext>
            </a:extLst>
          </p:cNvPr>
          <p:cNvSpPr txBox="1"/>
          <p:nvPr/>
        </p:nvSpPr>
        <p:spPr>
          <a:xfrm>
            <a:off x="5223076" y="1286763"/>
            <a:ext cx="3697241" cy="861774"/>
          </a:xfrm>
          <a:prstGeom prst="rect">
            <a:avLst/>
          </a:prstGeom>
          <a:noFill/>
        </p:spPr>
        <p:txBody>
          <a:bodyPr wrap="square" rtlCol="0">
            <a:spAutoFit/>
          </a:bodyPr>
          <a:lstStyle/>
          <a:p>
            <a:pPr>
              <a:lnSpc>
                <a:spcPts val="1800"/>
              </a:lnSpc>
              <a:spcBef>
                <a:spcPts val="600"/>
              </a:spcBef>
            </a:pPr>
            <a:r>
              <a:rPr kumimoji="1" lang="en-US" altLang="zh-TW" sz="1800" b="1" dirty="0" smtClean="0">
                <a:latin typeface="ＭＳ Ｐゴシック" panose="020B0600070205080204" pitchFamily="50" charset="-128"/>
                <a:ea typeface="ＭＳ Ｐゴシック" panose="020B0600070205080204" pitchFamily="50" charset="-128"/>
                <a:cs typeface="+mn-ea"/>
                <a:sym typeface="+mn-lt"/>
              </a:rPr>
              <a:t>3</a:t>
            </a:r>
            <a:r>
              <a:rPr kumimoji="1" lang="ja-JP" altLang="en-US" sz="1800" b="1" dirty="0" smtClean="0">
                <a:latin typeface="ＭＳ Ｐゴシック" panose="020B0600070205080204" pitchFamily="50" charset="-128"/>
                <a:ea typeface="ＭＳ Ｐゴシック" panose="020B0600070205080204" pitchFamily="50" charset="-128"/>
                <a:cs typeface="+mn-ea"/>
                <a:sym typeface="+mn-lt"/>
              </a:rPr>
              <a:t>つの重要なテクノロジー</a:t>
            </a:r>
            <a:endParaRPr kumimoji="1" lang="en-US" altLang="zh-TW" sz="1800" b="1" dirty="0">
              <a:latin typeface="ＭＳ Ｐゴシック" panose="020B0600070205080204" pitchFamily="50" charset="-128"/>
              <a:ea typeface="ＭＳ Ｐゴシック" panose="020B0600070205080204" pitchFamily="50" charset="-128"/>
              <a:cs typeface="+mn-ea"/>
              <a:sym typeface="+mn-lt"/>
            </a:endParaRPr>
          </a:p>
          <a:p>
            <a:pPr>
              <a:lnSpc>
                <a:spcPts val="1800"/>
              </a:lnSpc>
              <a:spcBef>
                <a:spcPts val="600"/>
              </a:spcBef>
            </a:pPr>
            <a:r>
              <a:rPr kumimoji="1" lang="en-US" altLang="zh-TW" sz="1200" dirty="0" err="1" smtClean="0">
                <a:latin typeface="ＭＳ Ｐゴシック" panose="020B0600070205080204" pitchFamily="50" charset="-128"/>
                <a:ea typeface="ＭＳ Ｐゴシック" panose="020B0600070205080204" pitchFamily="50" charset="-128"/>
                <a:cs typeface="+mn-ea"/>
                <a:sym typeface="+mn-lt"/>
              </a:rPr>
              <a:t>Zhaoxin</a:t>
            </a:r>
            <a:r>
              <a:rPr kumimoji="1" lang="ja-JP" altLang="en-US" sz="1200" dirty="0" smtClean="0">
                <a:latin typeface="ＭＳ Ｐゴシック" panose="020B0600070205080204" pitchFamily="50" charset="-128"/>
                <a:ea typeface="ＭＳ Ｐゴシック" panose="020B0600070205080204" pitchFamily="50" charset="-128"/>
                <a:cs typeface="+mn-ea"/>
                <a:sym typeface="+mn-lt"/>
              </a:rPr>
              <a:t>社は</a:t>
            </a:r>
            <a:r>
              <a:rPr kumimoji="1" lang="en-US" altLang="zh-TW" sz="1200" dirty="0" smtClean="0">
                <a:latin typeface="ＭＳ Ｐゴシック" panose="020B0600070205080204" pitchFamily="50" charset="-128"/>
                <a:ea typeface="ＭＳ Ｐゴシック" panose="020B0600070205080204" pitchFamily="50" charset="-128"/>
                <a:cs typeface="+mn-ea"/>
                <a:sym typeface="+mn-lt"/>
              </a:rPr>
              <a:t>CPU</a:t>
            </a:r>
            <a:r>
              <a:rPr kumimoji="1" lang="ja-JP" altLang="en-US" sz="1200" dirty="0" smtClean="0">
                <a:latin typeface="ＭＳ Ｐゴシック" panose="020B0600070205080204" pitchFamily="50" charset="-128"/>
                <a:ea typeface="ＭＳ Ｐゴシック" panose="020B0600070205080204" pitchFamily="50" charset="-128"/>
                <a:cs typeface="+mn-ea"/>
                <a:sym typeface="+mn-lt"/>
              </a:rPr>
              <a:t>のコア技術、チップセット</a:t>
            </a:r>
            <a:r>
              <a:rPr kumimoji="1" lang="en-US" altLang="zh-TW" sz="1200" dirty="0" smtClean="0">
                <a:latin typeface="ＭＳ Ｐゴシック" panose="020B0600070205080204" pitchFamily="50" charset="-128"/>
                <a:ea typeface="ＭＳ Ｐゴシック" panose="020B0600070205080204" pitchFamily="50" charset="-128"/>
                <a:cs typeface="+mn-ea"/>
                <a:sym typeface="+mn-lt"/>
              </a:rPr>
              <a:t>(</a:t>
            </a:r>
            <a:r>
              <a:rPr kumimoji="1" lang="ja-JP" altLang="en-US" sz="1200" dirty="0" smtClean="0">
                <a:latin typeface="ＭＳ Ｐゴシック" panose="020B0600070205080204" pitchFamily="50" charset="-128"/>
                <a:ea typeface="ＭＳ Ｐゴシック" panose="020B0600070205080204" pitchFamily="50" charset="-128"/>
                <a:cs typeface="+mn-ea"/>
                <a:sym typeface="+mn-lt"/>
              </a:rPr>
              <a:t>サウスブリッジ</a:t>
            </a:r>
            <a:r>
              <a:rPr kumimoji="1" lang="en-US" altLang="zh-TW" sz="1200" dirty="0" smtClean="0">
                <a:latin typeface="ＭＳ Ｐゴシック" panose="020B0600070205080204" pitchFamily="50" charset="-128"/>
                <a:ea typeface="ＭＳ Ｐゴシック" panose="020B0600070205080204" pitchFamily="50" charset="-128"/>
                <a:cs typeface="+mn-ea"/>
                <a:sym typeface="+mn-lt"/>
              </a:rPr>
              <a:t>) </a:t>
            </a:r>
            <a:r>
              <a:rPr kumimoji="1" lang="ja-JP" altLang="en-US" sz="1200" dirty="0" smtClean="0">
                <a:latin typeface="ＭＳ Ｐゴシック" panose="020B0600070205080204" pitchFamily="50" charset="-128"/>
                <a:ea typeface="ＭＳ Ｐゴシック" panose="020B0600070205080204" pitchFamily="50" charset="-128"/>
                <a:cs typeface="+mn-ea"/>
                <a:sym typeface="+mn-lt"/>
              </a:rPr>
              <a:t>、統合</a:t>
            </a:r>
            <a:r>
              <a:rPr kumimoji="1" lang="en-US" altLang="ja-JP" sz="1200" dirty="0" smtClean="0">
                <a:latin typeface="ＭＳ Ｐゴシック" panose="020B0600070205080204" pitchFamily="50" charset="-128"/>
                <a:ea typeface="ＭＳ Ｐゴシック" panose="020B0600070205080204" pitchFamily="50" charset="-128"/>
                <a:cs typeface="+mn-ea"/>
                <a:sym typeface="+mn-lt"/>
              </a:rPr>
              <a:t>GPU</a:t>
            </a:r>
            <a:r>
              <a:rPr kumimoji="1" lang="ja-JP" altLang="en-US" sz="1200" dirty="0" smtClean="0">
                <a:latin typeface="ＭＳ Ｐゴシック" panose="020B0600070205080204" pitchFamily="50" charset="-128"/>
                <a:ea typeface="ＭＳ Ｐゴシック" panose="020B0600070205080204" pitchFamily="50" charset="-128"/>
                <a:cs typeface="+mn-ea"/>
                <a:sym typeface="+mn-lt"/>
              </a:rPr>
              <a:t>の技術を所有</a:t>
            </a:r>
            <a:endParaRPr kumimoji="1" lang="zh-TW" altLang="en-US" sz="1200" dirty="0">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2840599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DA18BD-9767-0448-9D80-EDB2F6308AFE}"/>
              </a:ext>
            </a:extLst>
          </p:cNvPr>
          <p:cNvSpPr>
            <a:spLocks noGrp="1"/>
          </p:cNvSpPr>
          <p:nvPr>
            <p:ph type="title"/>
          </p:nvPr>
        </p:nvSpPr>
        <p:spPr>
          <a:xfrm>
            <a:off x="1" y="55281"/>
            <a:ext cx="9144000" cy="1033922"/>
          </a:xfrm>
        </p:spPr>
        <p:txBody>
          <a:bodyPr>
            <a:noAutofit/>
          </a:bodyPr>
          <a:lstStyle/>
          <a:p>
            <a:r>
              <a:rPr kumimoji="1" lang="en-US" altLang="ja-JP" sz="2400" dirty="0" err="1" smtClean="0">
                <a:latin typeface="ＭＳ Ｐゴシック" panose="020B0600070205080204" pitchFamily="50" charset="-128"/>
                <a:ea typeface="ＭＳ Ｐゴシック" panose="020B0600070205080204" pitchFamily="50" charset="-128"/>
                <a:cs typeface="+mn-ea"/>
                <a:sym typeface="+mn-lt"/>
              </a:rPr>
              <a:t>Zhaoxin</a:t>
            </a:r>
            <a:r>
              <a:rPr kumimoji="1" lang="ja-JP" altLang="en-US" sz="2400" dirty="0" smtClean="0">
                <a:latin typeface="ＭＳ Ｐゴシック" panose="020B0600070205080204" pitchFamily="50" charset="-128"/>
                <a:ea typeface="ＭＳ Ｐゴシック" panose="020B0600070205080204" pitchFamily="50" charset="-128"/>
                <a:cs typeface="+mn-ea"/>
                <a:sym typeface="+mn-lt"/>
              </a:rPr>
              <a:t>ソリューションを搭載した多数のビジネス向け</a:t>
            </a:r>
            <a:r>
              <a:rPr kumimoji="1" lang="ja-JP" altLang="en-US" sz="2400" dirty="0">
                <a:latin typeface="ＭＳ Ｐゴシック" panose="020B0600070205080204" pitchFamily="50" charset="-128"/>
                <a:ea typeface="ＭＳ Ｐゴシック" panose="020B0600070205080204" pitchFamily="50" charset="-128"/>
                <a:cs typeface="+mn-ea"/>
                <a:sym typeface="+mn-lt"/>
              </a:rPr>
              <a:t>デスクトッ</a:t>
            </a:r>
            <a:r>
              <a:rPr kumimoji="1" lang="ja-JP" altLang="en-US" sz="2400" dirty="0" smtClean="0">
                <a:latin typeface="ＭＳ Ｐゴシック" panose="020B0600070205080204" pitchFamily="50" charset="-128"/>
                <a:ea typeface="ＭＳ Ｐゴシック" panose="020B0600070205080204" pitchFamily="50" charset="-128"/>
                <a:cs typeface="+mn-ea"/>
                <a:sym typeface="+mn-lt"/>
              </a:rPr>
              <a:t>プ</a:t>
            </a:r>
            <a:r>
              <a:rPr kumimoji="1" lang="ja-JP" altLang="en-US" sz="2400" dirty="0" smtClean="0">
                <a:latin typeface="ＭＳ Ｐゴシック" panose="020B0600070205080204" pitchFamily="50" charset="-128"/>
                <a:ea typeface="ＭＳ Ｐゴシック" panose="020B0600070205080204" pitchFamily="50" charset="-128"/>
                <a:cs typeface="+mn-ea"/>
                <a:sym typeface="+mn-lt"/>
              </a:rPr>
              <a:t>、</a:t>
            </a:r>
            <a:r>
              <a:rPr kumimoji="1" lang="en-US" altLang="ja-JP" sz="2400" dirty="0" smtClean="0">
                <a:latin typeface="ＭＳ Ｐゴシック" panose="020B0600070205080204" pitchFamily="50" charset="-128"/>
                <a:ea typeface="ＭＳ Ｐゴシック" panose="020B0600070205080204" pitchFamily="50" charset="-128"/>
                <a:cs typeface="+mn-ea"/>
                <a:sym typeface="+mn-lt"/>
              </a:rPr>
              <a:t/>
            </a:r>
            <a:br>
              <a:rPr kumimoji="1" lang="en-US" altLang="ja-JP" sz="2400" dirty="0" smtClean="0">
                <a:latin typeface="ＭＳ Ｐゴシック" panose="020B0600070205080204" pitchFamily="50" charset="-128"/>
                <a:ea typeface="ＭＳ Ｐゴシック" panose="020B0600070205080204" pitchFamily="50" charset="-128"/>
                <a:cs typeface="+mn-ea"/>
                <a:sym typeface="+mn-lt"/>
              </a:rPr>
            </a:br>
            <a:r>
              <a:rPr kumimoji="1" lang="ja-JP" altLang="en-US" sz="2400" dirty="0" smtClean="0">
                <a:latin typeface="ＭＳ Ｐゴシック" panose="020B0600070205080204" pitchFamily="50" charset="-128"/>
                <a:ea typeface="ＭＳ Ｐゴシック" panose="020B0600070205080204" pitchFamily="50" charset="-128"/>
                <a:cs typeface="+mn-ea"/>
                <a:sym typeface="+mn-lt"/>
              </a:rPr>
              <a:t>ラ</a:t>
            </a:r>
            <a:r>
              <a:rPr kumimoji="1" lang="ja-JP" altLang="en-US" sz="2400" dirty="0" smtClean="0">
                <a:latin typeface="ＭＳ Ｐゴシック" panose="020B0600070205080204" pitchFamily="50" charset="-128"/>
                <a:ea typeface="ＭＳ Ｐゴシック" panose="020B0600070205080204" pitchFamily="50" charset="-128"/>
                <a:cs typeface="+mn-ea"/>
                <a:sym typeface="+mn-lt"/>
              </a:rPr>
              <a:t>ップトップがあり、</a:t>
            </a:r>
            <a:r>
              <a:rPr kumimoji="1" lang="en-US" altLang="zh-TW" sz="2400" dirty="0" smtClean="0">
                <a:latin typeface="ＭＳ Ｐゴシック" panose="020B0600070205080204" pitchFamily="50" charset="-128"/>
                <a:ea typeface="ＭＳ Ｐゴシック" panose="020B0600070205080204" pitchFamily="50" charset="-128"/>
                <a:cs typeface="+mn-ea"/>
                <a:sym typeface="+mn-lt"/>
              </a:rPr>
              <a:t> </a:t>
            </a:r>
            <a:r>
              <a:rPr kumimoji="1" lang="en-US" altLang="zh-TW" sz="2400" dirty="0">
                <a:latin typeface="ＭＳ Ｐゴシック" panose="020B0600070205080204" pitchFamily="50" charset="-128"/>
                <a:ea typeface="ＭＳ Ｐゴシック" panose="020B0600070205080204" pitchFamily="50" charset="-128"/>
                <a:cs typeface="+mn-ea"/>
                <a:sym typeface="+mn-lt"/>
              </a:rPr>
              <a:t>PC</a:t>
            </a:r>
            <a:r>
              <a:rPr kumimoji="1" lang="ja-JP" altLang="en-US" sz="2400" dirty="0">
                <a:latin typeface="ＭＳ Ｐゴシック" panose="020B0600070205080204" pitchFamily="50" charset="-128"/>
                <a:ea typeface="ＭＳ Ｐゴシック" panose="020B0600070205080204" pitchFamily="50" charset="-128"/>
                <a:cs typeface="+mn-ea"/>
                <a:sym typeface="+mn-lt"/>
              </a:rPr>
              <a:t>業界のリーダーから信頼を集め</a:t>
            </a:r>
            <a:r>
              <a:rPr kumimoji="1" lang="ja-JP" altLang="en-US" sz="2400" dirty="0" smtClean="0">
                <a:latin typeface="ＭＳ Ｐゴシック" panose="020B0600070205080204" pitchFamily="50" charset="-128"/>
                <a:ea typeface="ＭＳ Ｐゴシック" panose="020B0600070205080204" pitchFamily="50" charset="-128"/>
                <a:cs typeface="+mn-ea"/>
                <a:sym typeface="+mn-lt"/>
              </a:rPr>
              <a:t>ています</a:t>
            </a:r>
            <a:endParaRPr kumimoji="1" lang="zh-TW" altLang="en-US" sz="2400" dirty="0">
              <a:latin typeface="ＭＳ Ｐゴシック" panose="020B0600070205080204" pitchFamily="50" charset="-128"/>
              <a:ea typeface="ＭＳ Ｐゴシック" panose="020B0600070205080204" pitchFamily="50" charset="-128"/>
              <a:cs typeface="+mn-ea"/>
              <a:sym typeface="+mn-lt"/>
            </a:endParaRPr>
          </a:p>
        </p:txBody>
      </p:sp>
      <p:pic>
        <p:nvPicPr>
          <p:cNvPr id="4" name="圖片 3">
            <a:extLst>
              <a:ext uri="{FF2B5EF4-FFF2-40B4-BE49-F238E27FC236}">
                <a16:creationId xmlns:a16="http://schemas.microsoft.com/office/drawing/2014/main" id="{8285319D-D58B-4D4F-A60C-761D09ACC6CC}"/>
              </a:ext>
            </a:extLst>
          </p:cNvPr>
          <p:cNvPicPr>
            <a:picLocks noChangeAspect="1"/>
          </p:cNvPicPr>
          <p:nvPr/>
        </p:nvPicPr>
        <p:blipFill>
          <a:blip r:embed="rId2"/>
          <a:stretch>
            <a:fillRect/>
          </a:stretch>
        </p:blipFill>
        <p:spPr>
          <a:xfrm>
            <a:off x="6435641" y="1653912"/>
            <a:ext cx="1646019" cy="423922"/>
          </a:xfrm>
          <a:prstGeom prst="rect">
            <a:avLst/>
          </a:prstGeom>
        </p:spPr>
      </p:pic>
      <p:pic>
        <p:nvPicPr>
          <p:cNvPr id="1032" name="Picture 8" descr="联想昭阳CF4620系列笔记本">
            <a:extLst>
              <a:ext uri="{FF2B5EF4-FFF2-40B4-BE49-F238E27FC236}">
                <a16:creationId xmlns:a16="http://schemas.microsoft.com/office/drawing/2014/main" id="{61E8DE94-681E-374B-B06A-4E8047C5BBF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0365" y="3699286"/>
            <a:ext cx="1558556" cy="1479617"/>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A9A908B2-3EFF-FF47-941A-ED6C42469201}"/>
              </a:ext>
            </a:extLst>
          </p:cNvPr>
          <p:cNvSpPr txBox="1"/>
          <p:nvPr/>
        </p:nvSpPr>
        <p:spPr>
          <a:xfrm>
            <a:off x="1025235" y="3404753"/>
            <a:ext cx="1752403" cy="430887"/>
          </a:xfrm>
          <a:prstGeom prst="rect">
            <a:avLst/>
          </a:prstGeom>
          <a:noFill/>
        </p:spPr>
        <p:txBody>
          <a:bodyPr wrap="none" rtlCol="0">
            <a:spAutoFit/>
          </a:bodyPr>
          <a:lstStyle/>
          <a:p>
            <a:r>
              <a:rPr lang="en-US" altLang="zh-TW" sz="1200" b="1">
                <a:latin typeface="ＭＳ Ｐゴシック" panose="020B0600070205080204" pitchFamily="50" charset="-128"/>
                <a:ea typeface="ＭＳ Ｐゴシック" panose="020B0600070205080204" pitchFamily="50" charset="-128"/>
                <a:cs typeface="+mn-ea"/>
                <a:sym typeface="+mn-lt"/>
              </a:rPr>
              <a:t>Lenovo </a:t>
            </a:r>
            <a:r>
              <a:rPr lang="en" altLang="zh-TW" sz="1200" b="1">
                <a:latin typeface="ＭＳ Ｐゴシック" panose="020B0600070205080204" pitchFamily="50" charset="-128"/>
                <a:ea typeface="ＭＳ Ｐゴシック" panose="020B0600070205080204" pitchFamily="50" charset="-128"/>
                <a:cs typeface="+mn-ea"/>
                <a:sym typeface="+mn-lt"/>
              </a:rPr>
              <a:t>CF4620</a:t>
            </a:r>
            <a:r>
              <a:rPr lang="en-US" altLang="zh-TW" sz="1200" b="1">
                <a:latin typeface="ＭＳ Ｐゴシック" panose="020B0600070205080204" pitchFamily="50" charset="-128"/>
                <a:ea typeface="ＭＳ Ｐゴシック" panose="020B0600070205080204" pitchFamily="50" charset="-128"/>
                <a:cs typeface="+mn-ea"/>
                <a:sym typeface="+mn-lt"/>
              </a:rPr>
              <a:t> laptop</a:t>
            </a:r>
            <a:endParaRPr lang="zh-TW" altLang="en-US" sz="1200" b="1">
              <a:latin typeface="ＭＳ Ｐゴシック" panose="020B0600070205080204" pitchFamily="50" charset="-128"/>
              <a:ea typeface="ＭＳ Ｐゴシック" panose="020B0600070205080204" pitchFamily="50" charset="-128"/>
              <a:cs typeface="+mn-ea"/>
              <a:sym typeface="+mn-lt"/>
            </a:endParaRPr>
          </a:p>
          <a:p>
            <a:r>
              <a:rPr lang="en-US" altLang="zh-TW" sz="1000" err="1">
                <a:latin typeface="ＭＳ Ｐゴシック" panose="020B0600070205080204" pitchFamily="50" charset="-128"/>
                <a:ea typeface="ＭＳ Ｐゴシック" panose="020B0600070205080204" pitchFamily="50" charset="-128"/>
                <a:cs typeface="+mn-ea"/>
                <a:sym typeface="+mn-lt"/>
              </a:rPr>
              <a:t>Zhaoxin</a:t>
            </a:r>
            <a:r>
              <a:rPr lang="en-US" altLang="zh-TW" sz="1000">
                <a:latin typeface="ＭＳ Ｐゴシック" panose="020B0600070205080204" pitchFamily="50" charset="-128"/>
                <a:ea typeface="ＭＳ Ｐゴシック" panose="020B0600070205080204" pitchFamily="50" charset="-128"/>
                <a:cs typeface="+mn-ea"/>
                <a:sym typeface="+mn-lt"/>
              </a:rPr>
              <a:t> </a:t>
            </a:r>
            <a:r>
              <a:rPr lang="en" altLang="zh-TW" sz="1000">
                <a:latin typeface="ＭＳ Ｐゴシック" panose="020B0600070205080204" pitchFamily="50" charset="-128"/>
                <a:ea typeface="ＭＳ Ｐゴシック" panose="020B0600070205080204" pitchFamily="50" charset="-128"/>
                <a:cs typeface="+mn-ea"/>
                <a:sym typeface="+mn-lt"/>
              </a:rPr>
              <a:t>KX-6000 series CPU</a:t>
            </a:r>
            <a:endParaRPr lang="zh-TW" altLang="en-US" sz="1000">
              <a:latin typeface="ＭＳ Ｐゴシック" panose="020B0600070205080204" pitchFamily="50" charset="-128"/>
              <a:ea typeface="ＭＳ Ｐゴシック" panose="020B0600070205080204" pitchFamily="50" charset="-128"/>
              <a:cs typeface="+mn-ea"/>
              <a:sym typeface="+mn-lt"/>
            </a:endParaRPr>
          </a:p>
        </p:txBody>
      </p:sp>
      <p:pic>
        <p:nvPicPr>
          <p:cNvPr id="1034" name="Picture 10" descr="联想开天M630系列台式机">
            <a:extLst>
              <a:ext uri="{FF2B5EF4-FFF2-40B4-BE49-F238E27FC236}">
                <a16:creationId xmlns:a16="http://schemas.microsoft.com/office/drawing/2014/main" id="{BF18458D-997D-2F4F-A986-D0A7CEDC510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270" y="3704536"/>
            <a:ext cx="1558556" cy="1479617"/>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1713173B-351E-CA43-9E7B-A1033029A81E}"/>
              </a:ext>
            </a:extLst>
          </p:cNvPr>
          <p:cNvSpPr txBox="1"/>
          <p:nvPr/>
        </p:nvSpPr>
        <p:spPr>
          <a:xfrm>
            <a:off x="3530845" y="3404754"/>
            <a:ext cx="1752403" cy="430887"/>
          </a:xfrm>
          <a:prstGeom prst="rect">
            <a:avLst/>
          </a:prstGeom>
          <a:noFill/>
        </p:spPr>
        <p:txBody>
          <a:bodyPr wrap="none" rtlCol="0">
            <a:spAutoFit/>
          </a:bodyPr>
          <a:lstStyle/>
          <a:p>
            <a:r>
              <a:rPr lang="en-US" altLang="zh-TW" sz="1200" b="1">
                <a:latin typeface="ＭＳ Ｐゴシック" panose="020B0600070205080204" pitchFamily="50" charset="-128"/>
                <a:ea typeface="ＭＳ Ｐゴシック" panose="020B0600070205080204" pitchFamily="50" charset="-128"/>
                <a:cs typeface="+mn-ea"/>
                <a:sym typeface="+mn-lt"/>
              </a:rPr>
              <a:t>Lenovo </a:t>
            </a:r>
            <a:r>
              <a:rPr lang="en" altLang="zh-TW" sz="1200" b="1">
                <a:latin typeface="ＭＳ Ｐゴシック" panose="020B0600070205080204" pitchFamily="50" charset="-128"/>
                <a:ea typeface="ＭＳ Ｐゴシック" panose="020B0600070205080204" pitchFamily="50" charset="-128"/>
                <a:cs typeface="+mn-ea"/>
                <a:sym typeface="+mn-lt"/>
              </a:rPr>
              <a:t>M630</a:t>
            </a:r>
            <a:r>
              <a:rPr lang="en-US" altLang="zh-TW" sz="1200" b="1">
                <a:latin typeface="ＭＳ Ｐゴシック" panose="020B0600070205080204" pitchFamily="50" charset="-128"/>
                <a:ea typeface="ＭＳ Ｐゴシック" panose="020B0600070205080204" pitchFamily="50" charset="-128"/>
                <a:cs typeface="+mn-ea"/>
                <a:sym typeface="+mn-lt"/>
              </a:rPr>
              <a:t> desktop</a:t>
            </a:r>
            <a:endParaRPr lang="zh-TW" altLang="en-US" sz="1200" b="1">
              <a:latin typeface="ＭＳ Ｐゴシック" panose="020B0600070205080204" pitchFamily="50" charset="-128"/>
              <a:ea typeface="ＭＳ Ｐゴシック" panose="020B0600070205080204" pitchFamily="50" charset="-128"/>
              <a:cs typeface="+mn-ea"/>
              <a:sym typeface="+mn-lt"/>
            </a:endParaRPr>
          </a:p>
          <a:p>
            <a:r>
              <a:rPr lang="en-US" altLang="zh-TW" sz="1000" err="1">
                <a:latin typeface="ＭＳ Ｐゴシック" panose="020B0600070205080204" pitchFamily="50" charset="-128"/>
                <a:ea typeface="ＭＳ Ｐゴシック" panose="020B0600070205080204" pitchFamily="50" charset="-128"/>
                <a:cs typeface="+mn-ea"/>
                <a:sym typeface="+mn-lt"/>
              </a:rPr>
              <a:t>Zhaoxin</a:t>
            </a:r>
            <a:r>
              <a:rPr lang="en-US" altLang="zh-TW" sz="1000">
                <a:latin typeface="ＭＳ Ｐゴシック" panose="020B0600070205080204" pitchFamily="50" charset="-128"/>
                <a:ea typeface="ＭＳ Ｐゴシック" panose="020B0600070205080204" pitchFamily="50" charset="-128"/>
                <a:cs typeface="+mn-ea"/>
                <a:sym typeface="+mn-lt"/>
              </a:rPr>
              <a:t> </a:t>
            </a:r>
            <a:r>
              <a:rPr lang="en" altLang="zh-TW" sz="1000">
                <a:latin typeface="ＭＳ Ｐゴシック" panose="020B0600070205080204" pitchFamily="50" charset="-128"/>
                <a:ea typeface="ＭＳ Ｐゴシック" panose="020B0600070205080204" pitchFamily="50" charset="-128"/>
                <a:cs typeface="+mn-ea"/>
                <a:sym typeface="+mn-lt"/>
              </a:rPr>
              <a:t>KX-6000 series CPU</a:t>
            </a:r>
            <a:endParaRPr lang="zh-TW" altLang="en-US" sz="1000">
              <a:latin typeface="ＭＳ Ｐゴシック" panose="020B0600070205080204" pitchFamily="50" charset="-128"/>
              <a:ea typeface="ＭＳ Ｐゴシック" panose="020B0600070205080204" pitchFamily="50" charset="-128"/>
              <a:cs typeface="+mn-ea"/>
              <a:sym typeface="+mn-lt"/>
            </a:endParaRPr>
          </a:p>
        </p:txBody>
      </p:sp>
      <p:pic>
        <p:nvPicPr>
          <p:cNvPr id="1036" name="Picture 12" descr="联想开天S620系列台式机">
            <a:extLst>
              <a:ext uri="{FF2B5EF4-FFF2-40B4-BE49-F238E27FC236}">
                <a16:creationId xmlns:a16="http://schemas.microsoft.com/office/drawing/2014/main" id="{CD1B66E6-431A-CE44-9D94-53EF76C7A9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0921" y="3663882"/>
            <a:ext cx="1558557" cy="1479618"/>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E1E86C10-16A5-4047-8193-9A42BE590ED1}"/>
              </a:ext>
            </a:extLst>
          </p:cNvPr>
          <p:cNvSpPr txBox="1"/>
          <p:nvPr/>
        </p:nvSpPr>
        <p:spPr>
          <a:xfrm>
            <a:off x="6247593" y="3404755"/>
            <a:ext cx="1752403" cy="430887"/>
          </a:xfrm>
          <a:prstGeom prst="rect">
            <a:avLst/>
          </a:prstGeom>
          <a:noFill/>
        </p:spPr>
        <p:txBody>
          <a:bodyPr wrap="none" rtlCol="0">
            <a:spAutoFit/>
          </a:bodyPr>
          <a:lstStyle/>
          <a:p>
            <a:r>
              <a:rPr lang="en-US" altLang="zh-TW" sz="1200" b="1">
                <a:latin typeface="ＭＳ Ｐゴシック" panose="020B0600070205080204" pitchFamily="50" charset="-128"/>
                <a:ea typeface="ＭＳ Ｐゴシック" panose="020B0600070205080204" pitchFamily="50" charset="-128"/>
                <a:cs typeface="+mn-ea"/>
                <a:sym typeface="+mn-lt"/>
              </a:rPr>
              <a:t>Lenovo </a:t>
            </a:r>
            <a:r>
              <a:rPr lang="en" altLang="zh-TW" sz="1200" b="1">
                <a:latin typeface="ＭＳ Ｐゴシック" panose="020B0600070205080204" pitchFamily="50" charset="-128"/>
                <a:ea typeface="ＭＳ Ｐゴシック" panose="020B0600070205080204" pitchFamily="50" charset="-128"/>
                <a:cs typeface="+mn-ea"/>
                <a:sym typeface="+mn-lt"/>
              </a:rPr>
              <a:t>S620</a:t>
            </a:r>
            <a:r>
              <a:rPr lang="en-US" altLang="zh-TW" sz="1200" b="1">
                <a:latin typeface="ＭＳ Ｐゴシック" panose="020B0600070205080204" pitchFamily="50" charset="-128"/>
                <a:ea typeface="ＭＳ Ｐゴシック" panose="020B0600070205080204" pitchFamily="50" charset="-128"/>
                <a:cs typeface="+mn-ea"/>
                <a:sym typeface="+mn-lt"/>
              </a:rPr>
              <a:t> desktop</a:t>
            </a:r>
            <a:endParaRPr lang="zh-TW" altLang="en-US" sz="1200" b="1">
              <a:latin typeface="ＭＳ Ｐゴシック" panose="020B0600070205080204" pitchFamily="50" charset="-128"/>
              <a:ea typeface="ＭＳ Ｐゴシック" panose="020B0600070205080204" pitchFamily="50" charset="-128"/>
              <a:cs typeface="+mn-ea"/>
              <a:sym typeface="+mn-lt"/>
            </a:endParaRPr>
          </a:p>
          <a:p>
            <a:r>
              <a:rPr lang="en-US" altLang="zh-TW" sz="1000" err="1">
                <a:latin typeface="ＭＳ Ｐゴシック" panose="020B0600070205080204" pitchFamily="50" charset="-128"/>
                <a:ea typeface="ＭＳ Ｐゴシック" panose="020B0600070205080204" pitchFamily="50" charset="-128"/>
                <a:cs typeface="+mn-ea"/>
                <a:sym typeface="+mn-lt"/>
              </a:rPr>
              <a:t>Zhaoxin</a:t>
            </a:r>
            <a:r>
              <a:rPr lang="en-US" altLang="zh-TW" sz="1000">
                <a:latin typeface="ＭＳ Ｐゴシック" panose="020B0600070205080204" pitchFamily="50" charset="-128"/>
                <a:ea typeface="ＭＳ Ｐゴシック" panose="020B0600070205080204" pitchFamily="50" charset="-128"/>
                <a:cs typeface="+mn-ea"/>
                <a:sym typeface="+mn-lt"/>
              </a:rPr>
              <a:t> </a:t>
            </a:r>
            <a:r>
              <a:rPr lang="en" altLang="zh-TW" sz="1000">
                <a:latin typeface="ＭＳ Ｐゴシック" panose="020B0600070205080204" pitchFamily="50" charset="-128"/>
                <a:ea typeface="ＭＳ Ｐゴシック" panose="020B0600070205080204" pitchFamily="50" charset="-128"/>
                <a:cs typeface="+mn-ea"/>
                <a:sym typeface="+mn-lt"/>
              </a:rPr>
              <a:t>KX-5000 series CPU</a:t>
            </a:r>
            <a:endParaRPr lang="zh-TW" altLang="en-US" sz="1000">
              <a:latin typeface="ＭＳ Ｐゴシック" panose="020B0600070205080204" pitchFamily="50" charset="-128"/>
              <a:ea typeface="ＭＳ Ｐゴシック" panose="020B0600070205080204" pitchFamily="50" charset="-128"/>
              <a:cs typeface="+mn-ea"/>
              <a:sym typeface="+mn-lt"/>
            </a:endParaRPr>
          </a:p>
        </p:txBody>
      </p:sp>
      <p:pic>
        <p:nvPicPr>
          <p:cNvPr id="1038" name="Picture 14" descr="Lenovo Logo">
            <a:extLst>
              <a:ext uri="{FF2B5EF4-FFF2-40B4-BE49-F238E27FC236}">
                <a16:creationId xmlns:a16="http://schemas.microsoft.com/office/drawing/2014/main" id="{02A7F7C2-EECD-F54E-BDB1-F7FB300C37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3104" y="2064746"/>
            <a:ext cx="1558556" cy="10193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707EEB-7F92-544C-833C-FF4F7996D2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4740" y="1353708"/>
            <a:ext cx="3327170" cy="1738141"/>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28">
            <a:extLst>
              <a:ext uri="{FF2B5EF4-FFF2-40B4-BE49-F238E27FC236}">
                <a16:creationId xmlns:a16="http://schemas.microsoft.com/office/drawing/2014/main" id="{7B84C39D-44B7-0C44-A65C-C428AB2E83D9}"/>
              </a:ext>
            </a:extLst>
          </p:cNvPr>
          <p:cNvPicPr>
            <a:picLocks noChangeAspect="1"/>
          </p:cNvPicPr>
          <p:nvPr/>
        </p:nvPicPr>
        <p:blipFill>
          <a:blip r:embed="rId2"/>
          <a:stretch>
            <a:fillRect/>
          </a:stretch>
        </p:blipFill>
        <p:spPr>
          <a:xfrm>
            <a:off x="661726" y="2771246"/>
            <a:ext cx="882214" cy="227209"/>
          </a:xfrm>
          <a:prstGeom prst="rect">
            <a:avLst/>
          </a:prstGeom>
        </p:spPr>
      </p:pic>
      <p:pic>
        <p:nvPicPr>
          <p:cNvPr id="30" name="Picture 14" descr="Lenovo Logo">
            <a:extLst>
              <a:ext uri="{FF2B5EF4-FFF2-40B4-BE49-F238E27FC236}">
                <a16:creationId xmlns:a16="http://schemas.microsoft.com/office/drawing/2014/main" id="{2AABB652-02F5-2844-98F1-7145FDBBD1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915" y="4258378"/>
            <a:ext cx="761076" cy="4977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Lenovo Logo">
            <a:extLst>
              <a:ext uri="{FF2B5EF4-FFF2-40B4-BE49-F238E27FC236}">
                <a16:creationId xmlns:a16="http://schemas.microsoft.com/office/drawing/2014/main" id="{DDC92EAB-7DDE-EA43-8B85-F7CA88829B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0346" y="4258378"/>
            <a:ext cx="761076" cy="4977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Lenovo Logo">
            <a:extLst>
              <a:ext uri="{FF2B5EF4-FFF2-40B4-BE49-F238E27FC236}">
                <a16:creationId xmlns:a16="http://schemas.microsoft.com/office/drawing/2014/main" id="{DBB1D415-EF92-294F-9412-B90263E6CE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9884" y="4258378"/>
            <a:ext cx="761076" cy="497786"/>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a:extLst>
              <a:ext uri="{FF2B5EF4-FFF2-40B4-BE49-F238E27FC236}">
                <a16:creationId xmlns:a16="http://schemas.microsoft.com/office/drawing/2014/main" id="{206EA0DC-DE58-493D-AC40-84AA8FDE3283}"/>
              </a:ext>
            </a:extLst>
          </p:cNvPr>
          <p:cNvPicPr>
            <a:picLocks noChangeAspect="1"/>
          </p:cNvPicPr>
          <p:nvPr/>
        </p:nvPicPr>
        <p:blipFill rotWithShape="1">
          <a:blip r:embed="rId8"/>
          <a:srcRect l="22820" t="6599" r="28920" b="12853"/>
          <a:stretch/>
        </p:blipFill>
        <p:spPr>
          <a:xfrm>
            <a:off x="1543940" y="1705833"/>
            <a:ext cx="979350" cy="1634581"/>
          </a:xfrm>
          <a:prstGeom prst="rect">
            <a:avLst/>
          </a:prstGeom>
        </p:spPr>
      </p:pic>
      <p:sp>
        <p:nvSpPr>
          <p:cNvPr id="10" name="文字方塊 9">
            <a:extLst>
              <a:ext uri="{FF2B5EF4-FFF2-40B4-BE49-F238E27FC236}">
                <a16:creationId xmlns:a16="http://schemas.microsoft.com/office/drawing/2014/main" id="{C80F0219-BAC3-4243-A496-58A4533F92A6}"/>
              </a:ext>
            </a:extLst>
          </p:cNvPr>
          <p:cNvSpPr txBox="1"/>
          <p:nvPr/>
        </p:nvSpPr>
        <p:spPr>
          <a:xfrm>
            <a:off x="1102833" y="1323573"/>
            <a:ext cx="1752403" cy="430887"/>
          </a:xfrm>
          <a:prstGeom prst="rect">
            <a:avLst/>
          </a:prstGeom>
          <a:noFill/>
        </p:spPr>
        <p:txBody>
          <a:bodyPr wrap="none" rtlCol="0">
            <a:spAutoFit/>
          </a:bodyPr>
          <a:lstStyle/>
          <a:p>
            <a:r>
              <a:rPr kumimoji="1" lang="en-US" altLang="zh-TW" sz="1200" b="1">
                <a:latin typeface="ＭＳ Ｐゴシック" panose="020B0600070205080204" pitchFamily="50" charset="-128"/>
                <a:ea typeface="ＭＳ Ｐゴシック" panose="020B0600070205080204" pitchFamily="50" charset="-128"/>
                <a:cs typeface="+mn-ea"/>
                <a:sym typeface="+mn-lt"/>
              </a:rPr>
              <a:t>ASUS D349SD desktop</a:t>
            </a:r>
          </a:p>
          <a:p>
            <a:r>
              <a:rPr kumimoji="1" lang="en-US" altLang="zh-TW" sz="1000" err="1">
                <a:latin typeface="ＭＳ Ｐゴシック" panose="020B0600070205080204" pitchFamily="50" charset="-128"/>
                <a:ea typeface="ＭＳ Ｐゴシック" panose="020B0600070205080204" pitchFamily="50" charset="-128"/>
                <a:cs typeface="+mn-ea"/>
                <a:sym typeface="+mn-lt"/>
              </a:rPr>
              <a:t>Zhaoxin</a:t>
            </a:r>
            <a:r>
              <a:rPr kumimoji="1" lang="en-US" altLang="zh-TW" sz="1000">
                <a:latin typeface="ＭＳ Ｐゴシック" panose="020B0600070205080204" pitchFamily="50" charset="-128"/>
                <a:ea typeface="ＭＳ Ｐゴシック" panose="020B0600070205080204" pitchFamily="50" charset="-128"/>
                <a:cs typeface="+mn-ea"/>
                <a:sym typeface="+mn-lt"/>
              </a:rPr>
              <a:t> KX-5000 </a:t>
            </a:r>
            <a:r>
              <a:rPr lang="en" altLang="zh-TW" sz="1000">
                <a:latin typeface="ＭＳ Ｐゴシック" panose="020B0600070205080204" pitchFamily="50" charset="-128"/>
                <a:ea typeface="ＭＳ Ｐゴシック" panose="020B0600070205080204" pitchFamily="50" charset="-128"/>
                <a:cs typeface="+mn-ea"/>
                <a:sym typeface="+mn-lt"/>
              </a:rPr>
              <a:t>series CPU</a:t>
            </a:r>
            <a:endParaRPr kumimoji="1" lang="zh-TW" altLang="en-US" sz="1000">
              <a:latin typeface="ＭＳ Ｐゴシック" panose="020B0600070205080204" pitchFamily="50" charset="-128"/>
              <a:ea typeface="ＭＳ Ｐゴシック" panose="020B0600070205080204" pitchFamily="50" charset="-128"/>
              <a:cs typeface="+mn-ea"/>
              <a:sym typeface="+mn-lt"/>
            </a:endParaRPr>
          </a:p>
        </p:txBody>
      </p:sp>
    </p:spTree>
    <p:extLst>
      <p:ext uri="{BB962C8B-B14F-4D97-AF65-F5344CB8AC3E}">
        <p14:creationId xmlns:p14="http://schemas.microsoft.com/office/powerpoint/2010/main" val="3122855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D236BCF2-903E-AB4F-AD94-2F6B15C4B4C9}"/>
              </a:ext>
            </a:extLst>
          </p:cNvPr>
          <p:cNvPicPr>
            <a:picLocks noChangeAspect="1"/>
          </p:cNvPicPr>
          <p:nvPr/>
        </p:nvPicPr>
        <p:blipFill>
          <a:blip r:embed="rId3"/>
          <a:srcRect/>
          <a:stretch/>
        </p:blipFill>
        <p:spPr>
          <a:xfrm>
            <a:off x="2113764" y="1712314"/>
            <a:ext cx="5210654" cy="3256659"/>
          </a:xfrm>
          <a:prstGeom prst="rect">
            <a:avLst/>
          </a:prstGeom>
        </p:spPr>
      </p:pic>
      <p:pic>
        <p:nvPicPr>
          <p:cNvPr id="39" name="圖片 38">
            <a:extLst>
              <a:ext uri="{FF2B5EF4-FFF2-40B4-BE49-F238E27FC236}">
                <a16:creationId xmlns:a16="http://schemas.microsoft.com/office/drawing/2014/main" id="{1E876D4B-656D-4F29-A210-D930888EE0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2391959" y="4551525"/>
            <a:ext cx="4820312" cy="420721"/>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0" y="212633"/>
            <a:ext cx="9143999" cy="737216"/>
          </a:xfrm>
        </p:spPr>
        <p:txBody>
          <a:bodyPr>
            <a:normAutofit/>
          </a:bodyPr>
          <a:lstStyle/>
          <a:p>
            <a:r>
              <a:rPr lang="en-US" altLang="zh-TW" sz="3200" b="0" dirty="0">
                <a:latin typeface="ＭＳ Ｐゴシック" panose="020B0600070205080204" pitchFamily="50" charset="-128"/>
                <a:ea typeface="ＭＳ Ｐゴシック" panose="020B0600070205080204" pitchFamily="50" charset="-128"/>
                <a:cs typeface="+mn-ea"/>
                <a:sym typeface="+mn-lt"/>
              </a:rPr>
              <a:t>TVS-675</a:t>
            </a:r>
            <a:r>
              <a:rPr lang="ja-JP" altLang="en-US" sz="3200" b="0" dirty="0">
                <a:latin typeface="ＭＳ Ｐゴシック" panose="020B0600070205080204" pitchFamily="50" charset="-128"/>
                <a:ea typeface="ＭＳ Ｐゴシック" panose="020B0600070205080204" pitchFamily="50" charset="-128"/>
                <a:cs typeface="+mn-ea"/>
                <a:sym typeface="+mn-lt"/>
              </a:rPr>
              <a:t>正面図</a:t>
            </a:r>
          </a:p>
        </p:txBody>
      </p:sp>
      <p:sp>
        <p:nvSpPr>
          <p:cNvPr id="26" name="Shape 180">
            <a:extLst>
              <a:ext uri="{FF2B5EF4-FFF2-40B4-BE49-F238E27FC236}">
                <a16:creationId xmlns:a16="http://schemas.microsoft.com/office/drawing/2014/main" id="{96804B3E-85E3-C44E-AC41-698374D8904E}"/>
              </a:ext>
            </a:extLst>
          </p:cNvPr>
          <p:cNvSpPr txBox="1"/>
          <p:nvPr/>
        </p:nvSpPr>
        <p:spPr>
          <a:xfrm>
            <a:off x="381595" y="2346525"/>
            <a:ext cx="1539647" cy="713915"/>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ea typeface="微軟正黑體"/>
              </a:defRPr>
            </a:lvl1pPr>
          </a:lstStyle>
          <a:p>
            <a:pPr algn="r"/>
            <a:r>
              <a:rPr lang="en-US" altLang="zh-TW" b="0" dirty="0">
                <a:latin typeface="ＭＳ Ｐゴシック" panose="020B0600070205080204" pitchFamily="50" charset="-128"/>
                <a:ea typeface="ＭＳ Ｐゴシック" panose="020B0600070205080204" pitchFamily="50" charset="-128"/>
                <a:cs typeface="+mn-ea"/>
                <a:sym typeface="+mn-lt"/>
              </a:rPr>
              <a:t>LED:</a:t>
            </a:r>
          </a:p>
          <a:p>
            <a:pPr algn="r"/>
            <a:r>
              <a:rPr lang="en-US" altLang="zh-TW" b="0" dirty="0">
                <a:latin typeface="ＭＳ Ｐゴシック" panose="020B0600070205080204" pitchFamily="50" charset="-128"/>
                <a:ea typeface="ＭＳ Ｐゴシック" panose="020B0600070205080204" pitchFamily="50" charset="-128"/>
                <a:cs typeface="+mn-ea"/>
                <a:sym typeface="+mn-lt"/>
              </a:rPr>
              <a:t>Status</a:t>
            </a:r>
            <a:r>
              <a:rPr lang="zh-TW" altLang="en-US" b="0" dirty="0">
                <a:latin typeface="ＭＳ Ｐゴシック" panose="020B0600070205080204" pitchFamily="50" charset="-128"/>
                <a:ea typeface="ＭＳ Ｐゴシック" panose="020B0600070205080204" pitchFamily="50" charset="-128"/>
                <a:cs typeface="+mn-ea"/>
                <a:sym typeface="+mn-lt"/>
              </a:rPr>
              <a:t>、</a:t>
            </a:r>
            <a:r>
              <a:rPr lang="en-US" altLang="zh-TW" b="0" dirty="0">
                <a:latin typeface="ＭＳ Ｐゴシック" panose="020B0600070205080204" pitchFamily="50" charset="-128"/>
                <a:ea typeface="ＭＳ Ｐゴシック" panose="020B0600070205080204" pitchFamily="50" charset="-128"/>
                <a:cs typeface="+mn-ea"/>
                <a:sym typeface="+mn-lt"/>
              </a:rPr>
              <a:t>Network</a:t>
            </a:r>
            <a:r>
              <a:rPr lang="zh-TW" altLang="en-US" b="0" dirty="0">
                <a:latin typeface="ＭＳ Ｐゴシック" panose="020B0600070205080204" pitchFamily="50" charset="-128"/>
                <a:ea typeface="ＭＳ Ｐゴシック" panose="020B0600070205080204" pitchFamily="50" charset="-128"/>
                <a:cs typeface="+mn-ea"/>
                <a:sym typeface="+mn-lt"/>
              </a:rPr>
              <a:t>、</a:t>
            </a:r>
            <a:endParaRPr lang="en-US" altLang="zh-TW" b="0" dirty="0">
              <a:latin typeface="ＭＳ Ｐゴシック" panose="020B0600070205080204" pitchFamily="50" charset="-128"/>
              <a:ea typeface="ＭＳ Ｐゴシック" panose="020B0600070205080204" pitchFamily="50" charset="-128"/>
              <a:cs typeface="+mn-ea"/>
              <a:sym typeface="+mn-lt"/>
            </a:endParaRPr>
          </a:p>
          <a:p>
            <a:pPr algn="r"/>
            <a:r>
              <a:rPr lang="en-US" altLang="zh-TW" b="0" dirty="0">
                <a:latin typeface="ＭＳ Ｐゴシック" panose="020B0600070205080204" pitchFamily="50" charset="-128"/>
                <a:ea typeface="ＭＳ Ｐゴシック" panose="020B0600070205080204" pitchFamily="50" charset="-128"/>
                <a:cs typeface="+mn-ea"/>
                <a:sym typeface="+mn-lt"/>
              </a:rPr>
              <a:t>HDD</a:t>
            </a:r>
            <a:r>
              <a:rPr lang="zh-TW" altLang="en-US" b="0" dirty="0">
                <a:latin typeface="ＭＳ Ｐゴシック" panose="020B0600070205080204" pitchFamily="50" charset="-128"/>
                <a:ea typeface="ＭＳ Ｐゴシック" panose="020B0600070205080204" pitchFamily="50" charset="-128"/>
                <a:cs typeface="+mn-ea"/>
                <a:sym typeface="+mn-lt"/>
              </a:rPr>
              <a:t>、</a:t>
            </a:r>
            <a:r>
              <a:rPr lang="en-US" altLang="zh-TW" b="0" dirty="0">
                <a:latin typeface="ＭＳ Ｐゴシック" panose="020B0600070205080204" pitchFamily="50" charset="-128"/>
                <a:ea typeface="ＭＳ Ｐゴシック" panose="020B0600070205080204" pitchFamily="50" charset="-128"/>
                <a:cs typeface="+mn-ea"/>
                <a:sym typeface="+mn-lt"/>
              </a:rPr>
              <a:t>M.2 SSD</a:t>
            </a:r>
            <a:endParaRPr lang="zh-TW" altLang="en-US" b="0" dirty="0">
              <a:latin typeface="ＭＳ Ｐゴシック" panose="020B0600070205080204" pitchFamily="50" charset="-128"/>
              <a:ea typeface="ＭＳ Ｐゴシック" panose="020B0600070205080204" pitchFamily="50" charset="-128"/>
              <a:cs typeface="+mn-ea"/>
              <a:sym typeface="+mn-lt"/>
            </a:endParaRPr>
          </a:p>
        </p:txBody>
      </p:sp>
      <p:sp>
        <p:nvSpPr>
          <p:cNvPr id="9" name="Shape 192">
            <a:extLst>
              <a:ext uri="{FF2B5EF4-FFF2-40B4-BE49-F238E27FC236}">
                <a16:creationId xmlns:a16="http://schemas.microsoft.com/office/drawing/2014/main" id="{F3A85C50-8ADD-9E41-A548-3C51A7158C7C}"/>
              </a:ext>
            </a:extLst>
          </p:cNvPr>
          <p:cNvSpPr txBox="1"/>
          <p:nvPr/>
        </p:nvSpPr>
        <p:spPr>
          <a:xfrm>
            <a:off x="7324881" y="3725713"/>
            <a:ext cx="1301049" cy="275359"/>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ja-JP" altLang="en-US" i="0" u="none" strike="noStrike" cap="none" dirty="0" smtClean="0">
                <a:solidFill>
                  <a:schemeClr val="tx1"/>
                </a:solidFill>
                <a:latin typeface="ＭＳ Ｐゴシック" panose="020B0600070205080204" pitchFamily="50" charset="-128"/>
                <a:ea typeface="ＭＳ Ｐゴシック" panose="020B0600070205080204" pitchFamily="50" charset="-128"/>
                <a:cs typeface="+mn-ea"/>
                <a:sym typeface="+mn-lt"/>
              </a:rPr>
              <a:t>電源ボタン</a:t>
            </a:r>
            <a:endParaRPr lang="zh-TW" i="0" u="none" strike="noStrike" cap="none"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12" name="Shape 195">
            <a:extLst>
              <a:ext uri="{FF2B5EF4-FFF2-40B4-BE49-F238E27FC236}">
                <a16:creationId xmlns:a16="http://schemas.microsoft.com/office/drawing/2014/main" id="{371E4077-225D-4D43-BAB4-5B09D2228078}"/>
              </a:ext>
            </a:extLst>
          </p:cNvPr>
          <p:cNvSpPr txBox="1"/>
          <p:nvPr/>
        </p:nvSpPr>
        <p:spPr>
          <a:xfrm>
            <a:off x="7318532" y="4059965"/>
            <a:ext cx="1596868" cy="870902"/>
          </a:xfrm>
          <a:prstGeom prst="rect">
            <a:avLst/>
          </a:prstGeom>
          <a:noFill/>
          <a:ln>
            <a:noFill/>
          </a:ln>
        </p:spPr>
        <p:txBody>
          <a:bodyPr wrap="square" lIns="91425" tIns="45700" rIns="91425" bIns="45700" anchor="t" anchorCtr="0">
            <a:noAutofit/>
          </a:bodyPr>
          <a:lstStyle/>
          <a:p>
            <a:pPr>
              <a:buClr>
                <a:srgbClr val="595959"/>
              </a:buClr>
              <a:buSzPct val="25000"/>
            </a:pPr>
            <a:r>
              <a:rPr lang="zh-TW" i="0" u="none" strike="noStrike" cap="none" dirty="0">
                <a:solidFill>
                  <a:schemeClr val="tx1"/>
                </a:solidFill>
                <a:latin typeface="ＭＳ Ｐゴシック" panose="020B0600070205080204" pitchFamily="50" charset="-128"/>
                <a:ea typeface="ＭＳ Ｐゴシック" panose="020B0600070205080204" pitchFamily="50" charset="-128"/>
                <a:cs typeface="+mn-ea"/>
                <a:sym typeface="+mn-lt"/>
              </a:rPr>
              <a:t>USB</a:t>
            </a:r>
            <a:r>
              <a:rPr lang="en-US" altLang="zh-TW" dirty="0">
                <a:solidFill>
                  <a:schemeClr val="tx1"/>
                </a:solidFill>
                <a:latin typeface="ＭＳ Ｐゴシック" panose="020B0600070205080204" pitchFamily="50" charset="-128"/>
                <a:ea typeface="ＭＳ Ｐゴシック" panose="020B0600070205080204" pitchFamily="50" charset="-128"/>
                <a:cs typeface="+mn-ea"/>
                <a:sym typeface="+mn-lt"/>
              </a:rPr>
              <a:t> </a:t>
            </a:r>
            <a:r>
              <a:rPr lang="zh-TW" i="0" u="none" strike="noStrike" cap="none" dirty="0">
                <a:solidFill>
                  <a:schemeClr val="tx1"/>
                </a:solidFill>
                <a:latin typeface="ＭＳ Ｐゴシック" panose="020B0600070205080204" pitchFamily="50" charset="-128"/>
                <a:ea typeface="ＭＳ Ｐゴシック" panose="020B0600070205080204" pitchFamily="50" charset="-128"/>
                <a:cs typeface="+mn-ea"/>
                <a:sym typeface="+mn-lt"/>
              </a:rPr>
              <a:t>3.</a:t>
            </a:r>
            <a:r>
              <a:rPr lang="en-US" altLang="zh-TW" dirty="0">
                <a:solidFill>
                  <a:schemeClr val="tx1"/>
                </a:solidFill>
                <a:latin typeface="ＭＳ Ｐゴシック" panose="020B0600070205080204" pitchFamily="50" charset="-128"/>
                <a:ea typeface="ＭＳ Ｐゴシック" panose="020B0600070205080204" pitchFamily="50" charset="-128"/>
                <a:cs typeface="+mn-ea"/>
                <a:sym typeface="+mn-lt"/>
              </a:rPr>
              <a:t>2</a:t>
            </a:r>
            <a:r>
              <a:rPr lang="zh-TW" i="0" u="none" strike="noStrike" cap="none" dirty="0">
                <a:solidFill>
                  <a:schemeClr val="tx1"/>
                </a:solidFill>
                <a:latin typeface="ＭＳ Ｐゴシック" panose="020B0600070205080204" pitchFamily="50" charset="-128"/>
                <a:ea typeface="ＭＳ Ｐゴシック" panose="020B0600070205080204" pitchFamily="50" charset="-128"/>
                <a:cs typeface="+mn-ea"/>
                <a:sym typeface="+mn-lt"/>
              </a:rPr>
              <a:t> </a:t>
            </a:r>
            <a:r>
              <a:rPr lang="en-US" altLang="zh-TW" dirty="0">
                <a:solidFill>
                  <a:schemeClr val="tx1"/>
                </a:solidFill>
                <a:latin typeface="ＭＳ Ｐゴシック" panose="020B0600070205080204" pitchFamily="50" charset="-128"/>
                <a:ea typeface="ＭＳ Ｐゴシック" panose="020B0600070205080204" pitchFamily="50" charset="-128"/>
                <a:cs typeface="+mn-ea"/>
                <a:sym typeface="+mn-lt"/>
              </a:rPr>
              <a:t>Gen 2 Type-A </a:t>
            </a:r>
            <a:r>
              <a:rPr lang="en-US" altLang="zh-TW" dirty="0" smtClean="0">
                <a:solidFill>
                  <a:schemeClr val="tx1"/>
                </a:solidFill>
                <a:latin typeface="ＭＳ Ｐゴシック" panose="020B0600070205080204" pitchFamily="50" charset="-128"/>
                <a:ea typeface="ＭＳ Ｐゴシック" panose="020B0600070205080204" pitchFamily="50" charset="-128"/>
                <a:cs typeface="+mn-ea"/>
                <a:sym typeface="+mn-lt"/>
              </a:rPr>
              <a:t>10Gbps</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mn-ea"/>
                <a:sym typeface="+mn-lt"/>
              </a:rPr>
              <a:t>ポートとコピーボタン</a:t>
            </a:r>
            <a:endParaRPr lang="zh-TW" i="0" u="none" strike="noStrike" cap="none"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sp>
        <p:nvSpPr>
          <p:cNvPr id="27" name="Shape 183">
            <a:extLst>
              <a:ext uri="{FF2B5EF4-FFF2-40B4-BE49-F238E27FC236}">
                <a16:creationId xmlns:a16="http://schemas.microsoft.com/office/drawing/2014/main" id="{F4642BF9-4E35-8A4F-88BE-01181F161524}"/>
              </a:ext>
            </a:extLst>
          </p:cNvPr>
          <p:cNvSpPr txBox="1"/>
          <p:nvPr/>
        </p:nvSpPr>
        <p:spPr>
          <a:xfrm>
            <a:off x="380108" y="3465709"/>
            <a:ext cx="1473044" cy="756851"/>
          </a:xfrm>
          <a:prstGeom prst="rect">
            <a:avLst/>
          </a:prstGeom>
          <a:noFill/>
          <a:ln>
            <a:noFill/>
          </a:ln>
        </p:spPr>
        <p:txBody>
          <a:bodyPr wrap="square" lIns="91425" tIns="45700" rIns="91425" bIns="45700" anchor="t" anchorCtr="0">
            <a:noAutofit/>
          </a:bodyPr>
          <a:lstStyle/>
          <a:p>
            <a:pPr algn="r">
              <a:buClr>
                <a:srgbClr val="595959"/>
              </a:buClr>
              <a:buSzPct val="25000"/>
            </a:pPr>
            <a:r>
              <a:rPr lang="en-US" altLang="zh-TW">
                <a:solidFill>
                  <a:schemeClr val="tx1"/>
                </a:solidFill>
                <a:latin typeface="ＭＳ Ｐゴシック" panose="020B0600070205080204" pitchFamily="50" charset="-128"/>
                <a:ea typeface="ＭＳ Ｐゴシック" panose="020B0600070205080204" pitchFamily="50" charset="-128"/>
                <a:cs typeface="+mn-ea"/>
                <a:sym typeface="+mn-lt"/>
              </a:rPr>
              <a:t>6 x</a:t>
            </a:r>
            <a:r>
              <a:rPr lang="en-US" altLang="zh-TW" i="0" u="none" strike="noStrike" cap="none">
                <a:solidFill>
                  <a:schemeClr val="tx1"/>
                </a:solidFill>
                <a:latin typeface="ＭＳ Ｐゴシック" panose="020B0600070205080204" pitchFamily="50" charset="-128"/>
                <a:ea typeface="ＭＳ Ｐゴシック" panose="020B0600070205080204" pitchFamily="50" charset="-128"/>
                <a:cs typeface="+mn-ea"/>
                <a:sym typeface="+mn-lt"/>
              </a:rPr>
              <a:t> </a:t>
            </a:r>
            <a:r>
              <a:rPr lang="en-US" altLang="zh-TW">
                <a:solidFill>
                  <a:schemeClr val="tx1"/>
                </a:solidFill>
                <a:latin typeface="ＭＳ Ｐゴシック" panose="020B0600070205080204" pitchFamily="50" charset="-128"/>
                <a:ea typeface="ＭＳ Ｐゴシック" panose="020B0600070205080204" pitchFamily="50" charset="-128"/>
                <a:cs typeface="+mn-ea"/>
                <a:sym typeface="+mn-lt"/>
              </a:rPr>
              <a:t>3.5"/2.5</a:t>
            </a:r>
            <a:r>
              <a:rPr lang="en-US" altLang="zh-TW" i="0" u="none" strike="noStrike" cap="none">
                <a:solidFill>
                  <a:schemeClr val="tx1"/>
                </a:solidFill>
                <a:latin typeface="ＭＳ Ｐゴシック" panose="020B0600070205080204" pitchFamily="50" charset="-128"/>
                <a:ea typeface="ＭＳ Ｐゴシック" panose="020B0600070205080204" pitchFamily="50" charset="-128"/>
                <a:cs typeface="+mn-ea"/>
                <a:sym typeface="+mn-lt"/>
              </a:rPr>
              <a:t>” SATA</a:t>
            </a:r>
            <a:r>
              <a:rPr lang="en-US" altLang="zh-TW">
                <a:solidFill>
                  <a:schemeClr val="tx1"/>
                </a:solidFill>
                <a:latin typeface="ＭＳ Ｐゴシック" panose="020B0600070205080204" pitchFamily="50" charset="-128"/>
                <a:ea typeface="ＭＳ Ｐゴシック" panose="020B0600070205080204" pitchFamily="50" charset="-128"/>
                <a:cs typeface="+mn-ea"/>
                <a:sym typeface="+mn-lt"/>
              </a:rPr>
              <a:t> </a:t>
            </a:r>
            <a:r>
              <a:rPr lang="en-US" altLang="zh-TW" i="0" u="none" strike="noStrike" cap="none">
                <a:solidFill>
                  <a:schemeClr val="tx1"/>
                </a:solidFill>
                <a:latin typeface="ＭＳ Ｐゴシック" panose="020B0600070205080204" pitchFamily="50" charset="-128"/>
                <a:ea typeface="ＭＳ Ｐゴシック" panose="020B0600070205080204" pitchFamily="50" charset="-128"/>
                <a:cs typeface="+mn-ea"/>
                <a:sym typeface="+mn-lt"/>
              </a:rPr>
              <a:t>6Gb/s </a:t>
            </a:r>
          </a:p>
          <a:p>
            <a:pPr algn="r">
              <a:buClr>
                <a:srgbClr val="595959"/>
              </a:buClr>
              <a:buSzPct val="25000"/>
            </a:pPr>
            <a:r>
              <a:rPr lang="en-US" altLang="zh-TW">
                <a:solidFill>
                  <a:schemeClr val="tx1"/>
                </a:solidFill>
                <a:latin typeface="ＭＳ Ｐゴシック" panose="020B0600070205080204" pitchFamily="50" charset="-128"/>
                <a:ea typeface="ＭＳ Ｐゴシック" panose="020B0600070205080204" pitchFamily="50" charset="-128"/>
                <a:cs typeface="+mn-ea"/>
                <a:sym typeface="+mn-lt"/>
              </a:rPr>
              <a:t>HDD/SSD</a:t>
            </a:r>
            <a:r>
              <a:rPr lang="en-US" altLang="zh-TW" i="0" u="none" strike="noStrike" cap="none">
                <a:solidFill>
                  <a:schemeClr val="tx1"/>
                </a:solidFill>
                <a:latin typeface="ＭＳ Ｐゴシック" panose="020B0600070205080204" pitchFamily="50" charset="-128"/>
                <a:ea typeface="ＭＳ Ｐゴシック" panose="020B0600070205080204" pitchFamily="50" charset="-128"/>
                <a:cs typeface="+mn-ea"/>
                <a:sym typeface="+mn-lt"/>
              </a:rPr>
              <a:t> slots</a:t>
            </a:r>
          </a:p>
        </p:txBody>
      </p:sp>
      <p:sp>
        <p:nvSpPr>
          <p:cNvPr id="30" name="圓角化同側角落矩形 29">
            <a:extLst>
              <a:ext uri="{FF2B5EF4-FFF2-40B4-BE49-F238E27FC236}">
                <a16:creationId xmlns:a16="http://schemas.microsoft.com/office/drawing/2014/main" id="{490DB6C8-7140-7B47-8B56-D476DF9B77BB}"/>
              </a:ext>
            </a:extLst>
          </p:cNvPr>
          <p:cNvSpPr/>
          <p:nvPr/>
        </p:nvSpPr>
        <p:spPr>
          <a:xfrm>
            <a:off x="457122" y="1237571"/>
            <a:ext cx="1942218" cy="820558"/>
          </a:xfrm>
          <a:prstGeom prst="round2SameRect">
            <a:avLst>
              <a:gd name="adj1" fmla="val 8951"/>
              <a:gd name="adj2" fmla="val 0"/>
            </a:avLst>
          </a:prstGeom>
          <a:noFill/>
          <a:ln w="21590" cap="flat" cmpd="sng">
            <a:gradFill>
              <a:gsLst>
                <a:gs pos="100000">
                  <a:srgbClr val="00E3E9"/>
                </a:gs>
                <a:gs pos="0">
                  <a:srgbClr val="00429A"/>
                </a:gs>
              </a:gsLst>
              <a:lin ang="1200000" scaled="0"/>
            </a:gradFill>
            <a:prstDash val="solid"/>
            <a:round/>
            <a:headEnd type="oval" w="lg" len="lg"/>
            <a:tailEnd type="none" w="lg" len="lg"/>
          </a:ln>
          <a:effectLst/>
        </p:spPr>
        <p:txBody>
          <a:bodyPr rtlCol="0" anchor="ctr"/>
          <a:lstStyle/>
          <a:p>
            <a:pPr algn="ctr"/>
            <a:endParaRPr kumimoji="1"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31" name="TextBox 8">
            <a:extLst>
              <a:ext uri="{FF2B5EF4-FFF2-40B4-BE49-F238E27FC236}">
                <a16:creationId xmlns:a16="http://schemas.microsoft.com/office/drawing/2014/main" id="{6B50D91C-A003-A84C-9D20-F8A06B38A0CD}"/>
              </a:ext>
            </a:extLst>
          </p:cNvPr>
          <p:cNvSpPr txBox="1"/>
          <p:nvPr/>
        </p:nvSpPr>
        <p:spPr>
          <a:xfrm>
            <a:off x="498723" y="1307383"/>
            <a:ext cx="1791425" cy="523220"/>
          </a:xfrm>
          <a:prstGeom prst="rect">
            <a:avLst/>
          </a:prstGeom>
          <a:noFill/>
        </p:spPr>
        <p:txBody>
          <a:bodyPr wrap="square" rtlCol="0" anchor="t">
            <a:spAutoFit/>
          </a:bodyPr>
          <a:lstStyle/>
          <a:p>
            <a:r>
              <a:rPr lang="ja-JP" altLang="en-US"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鍵付きトレイ</a:t>
            </a:r>
            <a:r>
              <a:rPr lang="en-US" altLang="zh-TW" b="1" dirty="0" smtClean="0">
                <a:solidFill>
                  <a:schemeClr val="tx1"/>
                </a:solidFill>
                <a:latin typeface="ＭＳ Ｐゴシック" panose="020B0600070205080204" pitchFamily="50" charset="-128"/>
                <a:ea typeface="ＭＳ Ｐゴシック" panose="020B0600070205080204" pitchFamily="50" charset="-128"/>
                <a:cs typeface="+mn-ea"/>
                <a:sym typeface="+mn-lt"/>
              </a:rPr>
              <a:t> </a:t>
            </a:r>
            <a:endParaRPr lang="en-US" altLang="zh-TW" b="1" dirty="0">
              <a:solidFill>
                <a:schemeClr val="tx1"/>
              </a:solidFill>
              <a:latin typeface="ＭＳ Ｐゴシック" panose="020B0600070205080204" pitchFamily="50" charset="-128"/>
              <a:ea typeface="ＭＳ Ｐゴシック" panose="020B0600070205080204" pitchFamily="50" charset="-128"/>
              <a:cs typeface="+mn-ea"/>
              <a:sym typeface="+mn-lt"/>
            </a:endParaRPr>
          </a:p>
          <a:p>
            <a:r>
              <a:rPr lang="en-US" altLang="zh-TW" dirty="0">
                <a:solidFill>
                  <a:schemeClr val="tx1"/>
                </a:solidFill>
                <a:latin typeface="ＭＳ Ｐゴシック" panose="020B0600070205080204" pitchFamily="50" charset="-128"/>
                <a:ea typeface="ＭＳ Ｐゴシック" panose="020B0600070205080204" pitchFamily="50" charset="-128"/>
                <a:cs typeface="+mn-ea"/>
                <a:sym typeface="+mn-lt"/>
              </a:rPr>
              <a:t>(</a:t>
            </a:r>
            <a:r>
              <a:rPr lang="en-US" altLang="zh-TW" dirty="0" smtClean="0">
                <a:solidFill>
                  <a:schemeClr val="tx1"/>
                </a:solidFill>
                <a:latin typeface="ＭＳ Ｐゴシック" panose="020B0600070205080204" pitchFamily="50" charset="-128"/>
                <a:ea typeface="ＭＳ Ｐゴシック" panose="020B0600070205080204" pitchFamily="50" charset="-128"/>
                <a:cs typeface="+mn-ea"/>
                <a:sym typeface="+mn-lt"/>
              </a:rPr>
              <a:t>2</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mn-ea"/>
                <a:sym typeface="+mn-lt"/>
              </a:rPr>
              <a:t>つの鍵が同梱</a:t>
            </a:r>
            <a:r>
              <a:rPr lang="en-US" altLang="zh-TW" dirty="0" smtClean="0">
                <a:solidFill>
                  <a:schemeClr val="tx1"/>
                </a:solidFill>
                <a:latin typeface="ＭＳ Ｐゴシック" panose="020B0600070205080204" pitchFamily="50" charset="-128"/>
                <a:ea typeface="ＭＳ Ｐゴシック" panose="020B0600070205080204" pitchFamily="50" charset="-128"/>
                <a:cs typeface="+mn-ea"/>
                <a:sym typeface="+mn-lt"/>
              </a:rPr>
              <a:t>)</a:t>
            </a:r>
            <a:endParaRPr lang="en-US" altLang="zh-TW" dirty="0">
              <a:solidFill>
                <a:schemeClr val="tx1"/>
              </a:solidFill>
              <a:latin typeface="ＭＳ Ｐゴシック" panose="020B0600070205080204" pitchFamily="50" charset="-128"/>
              <a:ea typeface="ＭＳ Ｐゴシック" panose="020B0600070205080204" pitchFamily="50" charset="-128"/>
              <a:cs typeface="+mn-ea"/>
              <a:sym typeface="+mn-lt"/>
            </a:endParaRPr>
          </a:p>
        </p:txBody>
      </p:sp>
      <p:pic>
        <p:nvPicPr>
          <p:cNvPr id="32" name="圖片 31" descr="一張含有 室內, 遙遠, 遊戲, 影片 的圖片&#10;&#10;自動產生的描述">
            <a:extLst>
              <a:ext uri="{FF2B5EF4-FFF2-40B4-BE49-F238E27FC236}">
                <a16:creationId xmlns:a16="http://schemas.microsoft.com/office/drawing/2014/main" id="{012D1C6D-C891-9747-80F1-0CCE1010C0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9241" y="1111358"/>
            <a:ext cx="1105358" cy="903937"/>
          </a:xfrm>
          <a:prstGeom prst="rect">
            <a:avLst/>
          </a:prstGeom>
        </p:spPr>
      </p:pic>
      <p:cxnSp>
        <p:nvCxnSpPr>
          <p:cNvPr id="7" name="Shape 193">
            <a:extLst>
              <a:ext uri="{FF2B5EF4-FFF2-40B4-BE49-F238E27FC236}">
                <a16:creationId xmlns:a16="http://schemas.microsoft.com/office/drawing/2014/main" id="{D1A566CE-F013-9E4E-BF56-F1483124A412}"/>
              </a:ext>
            </a:extLst>
          </p:cNvPr>
          <p:cNvCxnSpPr>
            <a:cxnSpLocks/>
          </p:cNvCxnSpPr>
          <p:nvPr/>
        </p:nvCxnSpPr>
        <p:spPr>
          <a:xfrm rot="10800000" flipV="1">
            <a:off x="6420428" y="4203159"/>
            <a:ext cx="791843" cy="0"/>
          </a:xfrm>
          <a:prstGeom prst="straightConnector1">
            <a:avLst/>
          </a:prstGeom>
          <a:noFill/>
          <a:ln w="21590" cap="flat" cmpd="sng">
            <a:solidFill>
              <a:srgbClr val="21C9F7"/>
            </a:solidFill>
            <a:prstDash val="solid"/>
            <a:round/>
            <a:headEnd type="oval" w="lg" len="lg"/>
            <a:tailEnd type="none" w="lg" len="lg"/>
          </a:ln>
          <a:effectLst/>
        </p:spPr>
      </p:cxnSp>
      <p:cxnSp>
        <p:nvCxnSpPr>
          <p:cNvPr id="33" name="Shape 193">
            <a:extLst>
              <a:ext uri="{FF2B5EF4-FFF2-40B4-BE49-F238E27FC236}">
                <a16:creationId xmlns:a16="http://schemas.microsoft.com/office/drawing/2014/main" id="{C9B0D4A9-F952-4FD9-BA2A-AA50C494C264}"/>
              </a:ext>
            </a:extLst>
          </p:cNvPr>
          <p:cNvCxnSpPr>
            <a:cxnSpLocks/>
          </p:cNvCxnSpPr>
          <p:nvPr/>
        </p:nvCxnSpPr>
        <p:spPr>
          <a:xfrm rot="10800000" flipV="1">
            <a:off x="6420428" y="3863729"/>
            <a:ext cx="791843" cy="0"/>
          </a:xfrm>
          <a:prstGeom prst="straightConnector1">
            <a:avLst/>
          </a:prstGeom>
          <a:noFill/>
          <a:ln w="21590" cap="flat" cmpd="sng">
            <a:solidFill>
              <a:srgbClr val="21C9F7"/>
            </a:solidFill>
            <a:prstDash val="solid"/>
            <a:round/>
            <a:headEnd type="oval" w="lg" len="lg"/>
            <a:tailEnd type="none" w="lg" len="lg"/>
          </a:ln>
          <a:effectLst/>
        </p:spPr>
      </p:cxnSp>
      <p:cxnSp>
        <p:nvCxnSpPr>
          <p:cNvPr id="20" name="Shape 193">
            <a:extLst>
              <a:ext uri="{FF2B5EF4-FFF2-40B4-BE49-F238E27FC236}">
                <a16:creationId xmlns:a16="http://schemas.microsoft.com/office/drawing/2014/main" id="{6A7EFF39-E17D-674F-A23B-B52B87FA78DB}"/>
              </a:ext>
            </a:extLst>
          </p:cNvPr>
          <p:cNvCxnSpPr>
            <a:cxnSpLocks/>
          </p:cNvCxnSpPr>
          <p:nvPr/>
        </p:nvCxnSpPr>
        <p:spPr>
          <a:xfrm>
            <a:off x="1972113" y="2683231"/>
            <a:ext cx="980637" cy="0"/>
          </a:xfrm>
          <a:prstGeom prst="straightConnector1">
            <a:avLst/>
          </a:prstGeom>
          <a:noFill/>
          <a:ln w="21590" cap="flat" cmpd="sng">
            <a:solidFill>
              <a:srgbClr val="21C9F7"/>
            </a:solidFill>
            <a:prstDash val="solid"/>
            <a:round/>
            <a:headEnd type="oval" w="lg" len="lg"/>
            <a:tailEnd type="none" w="lg" len="lg"/>
          </a:ln>
          <a:effectLst/>
        </p:spPr>
      </p:cxnSp>
      <p:cxnSp>
        <p:nvCxnSpPr>
          <p:cNvPr id="25" name="Shape 193">
            <a:extLst>
              <a:ext uri="{FF2B5EF4-FFF2-40B4-BE49-F238E27FC236}">
                <a16:creationId xmlns:a16="http://schemas.microsoft.com/office/drawing/2014/main" id="{764A7219-216F-470F-A5E0-4A39CDCE8FA4}"/>
              </a:ext>
            </a:extLst>
          </p:cNvPr>
          <p:cNvCxnSpPr>
            <a:cxnSpLocks/>
          </p:cNvCxnSpPr>
          <p:nvPr/>
        </p:nvCxnSpPr>
        <p:spPr>
          <a:xfrm>
            <a:off x="1972113" y="3822762"/>
            <a:ext cx="1200150" cy="0"/>
          </a:xfrm>
          <a:prstGeom prst="straightConnector1">
            <a:avLst/>
          </a:prstGeom>
          <a:noFill/>
          <a:ln w="21590" cap="flat" cmpd="sng">
            <a:solidFill>
              <a:srgbClr val="21C9F7"/>
            </a:solidFill>
            <a:prstDash val="solid"/>
            <a:round/>
            <a:headEnd type="oval" w="lg" len="lg"/>
            <a:tailEnd type="none" w="lg" len="lg"/>
          </a:ln>
          <a:effectLst/>
        </p:spPr>
      </p:cxnSp>
      <p:pic>
        <p:nvPicPr>
          <p:cNvPr id="8" name="Picture 11" descr="Logo&#10;&#10;Description automatically generated">
            <a:extLst>
              <a:ext uri="{FF2B5EF4-FFF2-40B4-BE49-F238E27FC236}">
                <a16:creationId xmlns:a16="http://schemas.microsoft.com/office/drawing/2014/main" id="{A668273E-F85B-4801-B466-23F041DBAE23}"/>
              </a:ext>
            </a:extLst>
          </p:cNvPr>
          <p:cNvPicPr>
            <a:picLocks noChangeAspect="1"/>
          </p:cNvPicPr>
          <p:nvPr/>
        </p:nvPicPr>
        <p:blipFill>
          <a:blip r:embed="rId6"/>
          <a:stretch>
            <a:fillRect/>
          </a:stretch>
        </p:blipFill>
        <p:spPr>
          <a:xfrm>
            <a:off x="6702022" y="1295359"/>
            <a:ext cx="1923909" cy="820558"/>
          </a:xfrm>
          <a:prstGeom prst="rect">
            <a:avLst/>
          </a:prstGeom>
        </p:spPr>
      </p:pic>
      <p:pic>
        <p:nvPicPr>
          <p:cNvPr id="22" name="圖片 21" descr="一張含有 文字 的圖片&#10;&#10;自動產生的描述">
            <a:extLst>
              <a:ext uri="{FF2B5EF4-FFF2-40B4-BE49-F238E27FC236}">
                <a16:creationId xmlns:a16="http://schemas.microsoft.com/office/drawing/2014/main" id="{13D64E96-B8BD-43F7-9157-D016F8E722BC}"/>
              </a:ext>
            </a:extLst>
          </p:cNvPr>
          <p:cNvPicPr>
            <a:picLocks noChangeAspect="1"/>
          </p:cNvPicPr>
          <p:nvPr/>
        </p:nvPicPr>
        <p:blipFill rotWithShape="1">
          <a:blip r:embed="rId7">
            <a:biLevel thresh="75000"/>
            <a:alphaModFix amt="70000"/>
            <a:extLst>
              <a:ext uri="{BEBA8EAE-BF5A-486C-A8C5-ECC9F3942E4B}">
                <a14:imgProps xmlns:a14="http://schemas.microsoft.com/office/drawing/2010/main">
                  <a14:imgLayer r:embed="rId8">
                    <a14:imgEffect>
                      <a14:brightnessContrast bright="-40000" contrast="-40000"/>
                    </a14:imgEffect>
                  </a14:imgLayer>
                </a14:imgProps>
              </a:ext>
            </a:extLst>
          </a:blip>
          <a:srcRect b="57908"/>
          <a:stretch/>
        </p:blipFill>
        <p:spPr>
          <a:xfrm>
            <a:off x="4360600" y="4840439"/>
            <a:ext cx="625997" cy="180856"/>
          </a:xfrm>
          <a:prstGeom prst="rect">
            <a:avLst/>
          </a:prstGeom>
        </p:spPr>
      </p:pic>
    </p:spTree>
    <p:extLst>
      <p:ext uri="{BB962C8B-B14F-4D97-AF65-F5344CB8AC3E}">
        <p14:creationId xmlns:p14="http://schemas.microsoft.com/office/powerpoint/2010/main" val="157749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群組 29">
            <a:extLst>
              <a:ext uri="{FF2B5EF4-FFF2-40B4-BE49-F238E27FC236}">
                <a16:creationId xmlns:a16="http://schemas.microsoft.com/office/drawing/2014/main" id="{94DBB5DC-6378-4043-B2CB-0C324BB8A495}"/>
              </a:ext>
            </a:extLst>
          </p:cNvPr>
          <p:cNvGrpSpPr/>
          <p:nvPr/>
        </p:nvGrpSpPr>
        <p:grpSpPr>
          <a:xfrm>
            <a:off x="239373" y="1994685"/>
            <a:ext cx="368446" cy="416342"/>
            <a:chOff x="2616694" y="2376147"/>
            <a:chExt cx="1637076" cy="1849893"/>
          </a:xfrm>
          <a:solidFill>
            <a:srgbClr val="000000">
              <a:alpha val="0"/>
            </a:srgbClr>
          </a:solidFill>
        </p:grpSpPr>
        <p:sp>
          <p:nvSpPr>
            <p:cNvPr id="31" name="手繪多邊形: 圖案 30">
              <a:extLst>
                <a:ext uri="{FF2B5EF4-FFF2-40B4-BE49-F238E27FC236}">
                  <a16:creationId xmlns:a16="http://schemas.microsoft.com/office/drawing/2014/main" id="{28F5A8B8-A769-43E4-9369-227B1368894A}"/>
                </a:ext>
              </a:extLst>
            </p:cNvPr>
            <p:cNvSpPr/>
            <p:nvPr/>
          </p:nvSpPr>
          <p:spPr>
            <a:xfrm rot="8404859">
              <a:off x="3181076" y="2409765"/>
              <a:ext cx="1072694" cy="1816275"/>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74977 w 930304"/>
                <a:gd name="connsiteY0" fmla="*/ 448788 h 1553412"/>
                <a:gd name="connsiteX1" fmla="*/ 930304 w 930304"/>
                <a:gd name="connsiteY1" fmla="*/ 1378014 h 1553412"/>
                <a:gd name="connsiteX2" fmla="*/ 378075 w 930304"/>
                <a:gd name="connsiteY2" fmla="*/ 1553412 h 1553412"/>
                <a:gd name="connsiteX3" fmla="*/ 0 w 930304"/>
                <a:gd name="connsiteY3" fmla="*/ 0 h 1553412"/>
                <a:gd name="connsiteX4" fmla="*/ 374977 w 930304"/>
                <a:gd name="connsiteY4" fmla="*/ 448788 h 1553412"/>
                <a:gd name="connsiteX0" fmla="*/ 209651 w 764978"/>
                <a:gd name="connsiteY0" fmla="*/ 260934 h 1365558"/>
                <a:gd name="connsiteX1" fmla="*/ 764978 w 764978"/>
                <a:gd name="connsiteY1" fmla="*/ 1190160 h 1365558"/>
                <a:gd name="connsiteX2" fmla="*/ 212749 w 764978"/>
                <a:gd name="connsiteY2" fmla="*/ 1365558 h 1365558"/>
                <a:gd name="connsiteX3" fmla="*/ 0 w 764978"/>
                <a:gd name="connsiteY3" fmla="*/ 0 h 1365558"/>
                <a:gd name="connsiteX4" fmla="*/ 209651 w 764978"/>
                <a:gd name="connsiteY4" fmla="*/ 260934 h 136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8" h="1365558">
                  <a:moveTo>
                    <a:pt x="209651" y="260934"/>
                  </a:moveTo>
                  <a:lnTo>
                    <a:pt x="764978" y="1190160"/>
                  </a:lnTo>
                  <a:lnTo>
                    <a:pt x="212749" y="1365558"/>
                  </a:lnTo>
                  <a:lnTo>
                    <a:pt x="0" y="0"/>
                  </a:lnTo>
                  <a:lnTo>
                    <a:pt x="209651" y="2609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pic>
          <p:nvPicPr>
            <p:cNvPr id="32" name="圖片 31">
              <a:extLst>
                <a:ext uri="{FF2B5EF4-FFF2-40B4-BE49-F238E27FC236}">
                  <a16:creationId xmlns:a16="http://schemas.microsoft.com/office/drawing/2014/main" id="{A20041F7-6746-4C1E-8EF0-81DDF936DE7E}"/>
                </a:ext>
              </a:extLst>
            </p:cNvPr>
            <p:cNvPicPr>
              <a:picLocks noChangeAspect="1"/>
            </p:cNvPicPr>
            <p:nvPr/>
          </p:nvPicPr>
          <p:blipFill rotWithShape="1">
            <a:blip r:embed="rId2" cstate="screen">
              <a:alphaModFix amt="0"/>
              <a:extLst>
                <a:ext uri="{28A0092B-C50C-407E-A947-70E740481C1C}">
                  <a14:useLocalDpi xmlns:a14="http://schemas.microsoft.com/office/drawing/2010/main"/>
                </a:ext>
              </a:extLst>
            </a:blip>
            <a:srcRect/>
            <a:stretch/>
          </p:blipFill>
          <p:spPr>
            <a:xfrm>
              <a:off x="2616694" y="2376147"/>
              <a:ext cx="853154" cy="800474"/>
            </a:xfrm>
            <a:prstGeom prst="roundRect">
              <a:avLst>
                <a:gd name="adj" fmla="val 50000"/>
              </a:avLst>
            </a:prstGeom>
            <a:grpFill/>
          </p:spPr>
        </p:pic>
      </p:grpSp>
      <p:grpSp>
        <p:nvGrpSpPr>
          <p:cNvPr id="33" name="群組 32">
            <a:extLst>
              <a:ext uri="{FF2B5EF4-FFF2-40B4-BE49-F238E27FC236}">
                <a16:creationId xmlns:a16="http://schemas.microsoft.com/office/drawing/2014/main" id="{ED54C927-18CE-4BFD-96CA-2DE1BF4D7316}"/>
              </a:ext>
            </a:extLst>
          </p:cNvPr>
          <p:cNvGrpSpPr/>
          <p:nvPr/>
        </p:nvGrpSpPr>
        <p:grpSpPr>
          <a:xfrm>
            <a:off x="378315" y="2554543"/>
            <a:ext cx="487589" cy="316706"/>
            <a:chOff x="2616694" y="3277556"/>
            <a:chExt cx="2166451" cy="1407184"/>
          </a:xfrm>
          <a:solidFill>
            <a:srgbClr val="000000">
              <a:alpha val="0"/>
            </a:srgbClr>
          </a:solidFill>
        </p:grpSpPr>
        <p:sp>
          <p:nvSpPr>
            <p:cNvPr id="34" name="手繪多邊形: 圖案 33">
              <a:extLst>
                <a:ext uri="{FF2B5EF4-FFF2-40B4-BE49-F238E27FC236}">
                  <a16:creationId xmlns:a16="http://schemas.microsoft.com/office/drawing/2014/main" id="{C65EC492-5D82-45B3-8B31-FCE3A3E49411}"/>
                </a:ext>
              </a:extLst>
            </p:cNvPr>
            <p:cNvSpPr/>
            <p:nvPr/>
          </p:nvSpPr>
          <p:spPr>
            <a:xfrm rot="7892004">
              <a:off x="3282220" y="3183815"/>
              <a:ext cx="1074175" cy="1927675"/>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213239 w 828166"/>
                <a:gd name="connsiteY0" fmla="*/ 307201 h 1454416"/>
                <a:gd name="connsiteX1" fmla="*/ 828166 w 828166"/>
                <a:gd name="connsiteY1" fmla="*/ 1229443 h 1454416"/>
                <a:gd name="connsiteX2" fmla="*/ 284317 w 828166"/>
                <a:gd name="connsiteY2" fmla="*/ 1454416 h 1454416"/>
                <a:gd name="connsiteX3" fmla="*/ 0 w 828166"/>
                <a:gd name="connsiteY3" fmla="*/ 0 h 1454416"/>
                <a:gd name="connsiteX4" fmla="*/ 213239 w 828166"/>
                <a:gd name="connsiteY4" fmla="*/ 307201 h 1454416"/>
                <a:gd name="connsiteX0" fmla="*/ 213239 w 828166"/>
                <a:gd name="connsiteY0" fmla="*/ 307201 h 1422864"/>
                <a:gd name="connsiteX1" fmla="*/ 828166 w 828166"/>
                <a:gd name="connsiteY1" fmla="*/ 1229443 h 1422864"/>
                <a:gd name="connsiteX2" fmla="*/ 266882 w 828166"/>
                <a:gd name="connsiteY2" fmla="*/ 1422864 h 1422864"/>
                <a:gd name="connsiteX3" fmla="*/ 0 w 828166"/>
                <a:gd name="connsiteY3" fmla="*/ 0 h 1422864"/>
                <a:gd name="connsiteX4" fmla="*/ 213239 w 828166"/>
                <a:gd name="connsiteY4" fmla="*/ 307201 h 1422864"/>
                <a:gd name="connsiteX0" fmla="*/ 213239 w 828166"/>
                <a:gd name="connsiteY0" fmla="*/ 307201 h 1449314"/>
                <a:gd name="connsiteX1" fmla="*/ 828166 w 828166"/>
                <a:gd name="connsiteY1" fmla="*/ 1229443 h 1449314"/>
                <a:gd name="connsiteX2" fmla="*/ 204412 w 828166"/>
                <a:gd name="connsiteY2" fmla="*/ 1449314 h 1449314"/>
                <a:gd name="connsiteX3" fmla="*/ 0 w 828166"/>
                <a:gd name="connsiteY3" fmla="*/ 0 h 1449314"/>
                <a:gd name="connsiteX4" fmla="*/ 213239 w 828166"/>
                <a:gd name="connsiteY4" fmla="*/ 307201 h 1449314"/>
                <a:gd name="connsiteX0" fmla="*/ 213239 w 766034"/>
                <a:gd name="connsiteY0" fmla="*/ 307201 h 1449314"/>
                <a:gd name="connsiteX1" fmla="*/ 766034 w 766034"/>
                <a:gd name="connsiteY1" fmla="*/ 1277896 h 1449314"/>
                <a:gd name="connsiteX2" fmla="*/ 204412 w 766034"/>
                <a:gd name="connsiteY2" fmla="*/ 1449314 h 1449314"/>
                <a:gd name="connsiteX3" fmla="*/ 0 w 766034"/>
                <a:gd name="connsiteY3" fmla="*/ 0 h 1449314"/>
                <a:gd name="connsiteX4" fmla="*/ 213239 w 766034"/>
                <a:gd name="connsiteY4" fmla="*/ 307201 h 1449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034" h="1449314">
                  <a:moveTo>
                    <a:pt x="213239" y="307201"/>
                  </a:moveTo>
                  <a:lnTo>
                    <a:pt x="766034" y="1277896"/>
                  </a:lnTo>
                  <a:lnTo>
                    <a:pt x="204412" y="1449314"/>
                  </a:lnTo>
                  <a:lnTo>
                    <a:pt x="0" y="0"/>
                  </a:lnTo>
                  <a:lnTo>
                    <a:pt x="213239" y="3072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pic>
          <p:nvPicPr>
            <p:cNvPr id="35" name="圖片 34">
              <a:extLst>
                <a:ext uri="{FF2B5EF4-FFF2-40B4-BE49-F238E27FC236}">
                  <a16:creationId xmlns:a16="http://schemas.microsoft.com/office/drawing/2014/main" id="{F5CBEBB3-384A-4A72-A3BF-D7D9ED281D5E}"/>
                </a:ext>
              </a:extLst>
            </p:cNvPr>
            <p:cNvPicPr>
              <a:picLocks noChangeAspect="1"/>
            </p:cNvPicPr>
            <p:nvPr/>
          </p:nvPicPr>
          <p:blipFill rotWithShape="1">
            <a:blip r:embed="rId3" cstate="screen">
              <a:alphaModFix amt="0"/>
              <a:extLst>
                <a:ext uri="{28A0092B-C50C-407E-A947-70E740481C1C}">
                  <a14:useLocalDpi xmlns:a14="http://schemas.microsoft.com/office/drawing/2010/main"/>
                </a:ext>
              </a:extLst>
            </a:blip>
            <a:srcRect/>
            <a:stretch/>
          </p:blipFill>
          <p:spPr>
            <a:xfrm>
              <a:off x="2616694" y="3277556"/>
              <a:ext cx="853154" cy="800474"/>
            </a:xfrm>
            <a:prstGeom prst="roundRect">
              <a:avLst>
                <a:gd name="adj" fmla="val 50000"/>
              </a:avLst>
            </a:prstGeom>
            <a:grpFill/>
          </p:spPr>
        </p:pic>
      </p:grpSp>
      <p:grpSp>
        <p:nvGrpSpPr>
          <p:cNvPr id="36" name="群組 35">
            <a:extLst>
              <a:ext uri="{FF2B5EF4-FFF2-40B4-BE49-F238E27FC236}">
                <a16:creationId xmlns:a16="http://schemas.microsoft.com/office/drawing/2014/main" id="{13576131-8F6D-406C-BC09-208C7B866366}"/>
              </a:ext>
            </a:extLst>
          </p:cNvPr>
          <p:cNvGrpSpPr/>
          <p:nvPr/>
        </p:nvGrpSpPr>
        <p:grpSpPr>
          <a:xfrm>
            <a:off x="209518" y="3002921"/>
            <a:ext cx="342848" cy="192372"/>
            <a:chOff x="2616694" y="4068722"/>
            <a:chExt cx="1523339" cy="854748"/>
          </a:xfrm>
          <a:solidFill>
            <a:srgbClr val="000000">
              <a:alpha val="0"/>
            </a:srgbClr>
          </a:solidFill>
        </p:grpSpPr>
        <p:sp>
          <p:nvSpPr>
            <p:cNvPr id="37" name="手繪多邊形: 圖案 36">
              <a:extLst>
                <a:ext uri="{FF2B5EF4-FFF2-40B4-BE49-F238E27FC236}">
                  <a16:creationId xmlns:a16="http://schemas.microsoft.com/office/drawing/2014/main" id="{A231E14F-F5CE-421F-909E-7E365127598D}"/>
                </a:ext>
              </a:extLst>
            </p:cNvPr>
            <p:cNvSpPr/>
            <p:nvPr/>
          </p:nvSpPr>
          <p:spPr>
            <a:xfrm rot="6036187">
              <a:off x="3121513" y="3904949"/>
              <a:ext cx="854748" cy="1182293"/>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93018 w 609552"/>
                <a:gd name="connsiteY0" fmla="*/ 32828 h 888901"/>
                <a:gd name="connsiteX1" fmla="*/ 609552 w 609552"/>
                <a:gd name="connsiteY1" fmla="*/ 653917 h 888901"/>
                <a:gd name="connsiteX2" fmla="*/ 79576 w 609552"/>
                <a:gd name="connsiteY2" fmla="*/ 888901 h 888901"/>
                <a:gd name="connsiteX3" fmla="*/ 0 w 609552"/>
                <a:gd name="connsiteY3" fmla="*/ 0 h 888901"/>
                <a:gd name="connsiteX4" fmla="*/ 93018 w 609552"/>
                <a:gd name="connsiteY4" fmla="*/ 32828 h 88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52" h="888901">
                  <a:moveTo>
                    <a:pt x="93018" y="32828"/>
                  </a:moveTo>
                  <a:lnTo>
                    <a:pt x="609552" y="653917"/>
                  </a:lnTo>
                  <a:lnTo>
                    <a:pt x="79576" y="888901"/>
                  </a:lnTo>
                  <a:lnTo>
                    <a:pt x="0" y="0"/>
                  </a:lnTo>
                  <a:lnTo>
                    <a:pt x="93018" y="328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pic>
          <p:nvPicPr>
            <p:cNvPr id="38" name="圖片 37">
              <a:extLst>
                <a:ext uri="{FF2B5EF4-FFF2-40B4-BE49-F238E27FC236}">
                  <a16:creationId xmlns:a16="http://schemas.microsoft.com/office/drawing/2014/main" id="{EDADDA46-C3B7-4D32-A82A-0801FDC4C406}"/>
                </a:ext>
              </a:extLst>
            </p:cNvPr>
            <p:cNvPicPr>
              <a:picLocks noChangeAspect="1"/>
            </p:cNvPicPr>
            <p:nvPr/>
          </p:nvPicPr>
          <p:blipFill rotWithShape="1">
            <a:blip r:embed="rId4" cstate="screen">
              <a:alphaModFix amt="0"/>
              <a:extLst>
                <a:ext uri="{28A0092B-C50C-407E-A947-70E740481C1C}">
                  <a14:useLocalDpi xmlns:a14="http://schemas.microsoft.com/office/drawing/2010/main"/>
                </a:ext>
              </a:extLst>
            </a:blip>
            <a:srcRect/>
            <a:stretch/>
          </p:blipFill>
          <p:spPr>
            <a:xfrm>
              <a:off x="2616694" y="4078030"/>
              <a:ext cx="853154" cy="800474"/>
            </a:xfrm>
            <a:prstGeom prst="roundRect">
              <a:avLst>
                <a:gd name="adj" fmla="val 50000"/>
              </a:avLst>
            </a:prstGeom>
            <a:grpFill/>
          </p:spPr>
        </p:pic>
      </p:grpSp>
      <p:grpSp>
        <p:nvGrpSpPr>
          <p:cNvPr id="39" name="群組 38">
            <a:extLst>
              <a:ext uri="{FF2B5EF4-FFF2-40B4-BE49-F238E27FC236}">
                <a16:creationId xmlns:a16="http://schemas.microsoft.com/office/drawing/2014/main" id="{775090A0-37C8-4117-8CD8-778A29F9E794}"/>
              </a:ext>
            </a:extLst>
          </p:cNvPr>
          <p:cNvGrpSpPr/>
          <p:nvPr/>
        </p:nvGrpSpPr>
        <p:grpSpPr>
          <a:xfrm>
            <a:off x="334330" y="3496365"/>
            <a:ext cx="449871" cy="253610"/>
            <a:chOff x="2616694" y="4631426"/>
            <a:chExt cx="1998868" cy="1126840"/>
          </a:xfrm>
          <a:solidFill>
            <a:srgbClr val="000000">
              <a:alpha val="0"/>
            </a:srgbClr>
          </a:solidFill>
        </p:grpSpPr>
        <p:sp>
          <p:nvSpPr>
            <p:cNvPr id="40" name="手繪多邊形: 圖案 39">
              <a:extLst>
                <a:ext uri="{FF2B5EF4-FFF2-40B4-BE49-F238E27FC236}">
                  <a16:creationId xmlns:a16="http://schemas.microsoft.com/office/drawing/2014/main" id="{F758B989-360F-42E9-B9CD-B5C73FD672A9}"/>
                </a:ext>
              </a:extLst>
            </p:cNvPr>
            <p:cNvSpPr/>
            <p:nvPr/>
          </p:nvSpPr>
          <p:spPr>
            <a:xfrm rot="6036187">
              <a:off x="3231672" y="4374375"/>
              <a:ext cx="1126840" cy="1640941"/>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61865"/>
                <a:gd name="connsiteY0" fmla="*/ 144846 h 1169673"/>
                <a:gd name="connsiteX1" fmla="*/ 761865 w 761865"/>
                <a:gd name="connsiteY1" fmla="*/ 995129 h 1169673"/>
                <a:gd name="connsiteX2" fmla="*/ 240161 w 761865"/>
                <a:gd name="connsiteY2" fmla="*/ 1169673 h 1169673"/>
                <a:gd name="connsiteX3" fmla="*/ 0 w 761865"/>
                <a:gd name="connsiteY3" fmla="*/ 0 h 1169673"/>
                <a:gd name="connsiteX4" fmla="*/ 207911 w 761865"/>
                <a:gd name="connsiteY4" fmla="*/ 144846 h 1169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865" h="1169673">
                  <a:moveTo>
                    <a:pt x="207911" y="144846"/>
                  </a:moveTo>
                  <a:lnTo>
                    <a:pt x="761865" y="995129"/>
                  </a:lnTo>
                  <a:lnTo>
                    <a:pt x="240161" y="1169673"/>
                  </a:lnTo>
                  <a:lnTo>
                    <a:pt x="0" y="0"/>
                  </a:lnTo>
                  <a:lnTo>
                    <a:pt x="207911" y="14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pic>
          <p:nvPicPr>
            <p:cNvPr id="41" name="圖片 40">
              <a:extLst>
                <a:ext uri="{FF2B5EF4-FFF2-40B4-BE49-F238E27FC236}">
                  <a16:creationId xmlns:a16="http://schemas.microsoft.com/office/drawing/2014/main" id="{B4E50BEB-66FC-40DA-8574-0B89B7FC5011}"/>
                </a:ext>
              </a:extLst>
            </p:cNvPr>
            <p:cNvPicPr>
              <a:picLocks noChangeAspect="1"/>
            </p:cNvPicPr>
            <p:nvPr/>
          </p:nvPicPr>
          <p:blipFill rotWithShape="1">
            <a:blip r:embed="rId5" cstate="screen">
              <a:alphaModFix amt="0"/>
              <a:extLst>
                <a:ext uri="{28A0092B-C50C-407E-A947-70E740481C1C}">
                  <a14:useLocalDpi xmlns:a14="http://schemas.microsoft.com/office/drawing/2010/main"/>
                </a:ext>
              </a:extLst>
            </a:blip>
            <a:srcRect/>
            <a:stretch/>
          </p:blipFill>
          <p:spPr>
            <a:xfrm>
              <a:off x="2616694" y="4836402"/>
              <a:ext cx="853154" cy="800474"/>
            </a:xfrm>
            <a:prstGeom prst="roundRect">
              <a:avLst>
                <a:gd name="adj" fmla="val 50000"/>
              </a:avLst>
            </a:prstGeom>
            <a:grpFill/>
          </p:spPr>
        </p:pic>
      </p:grpSp>
      <p:grpSp>
        <p:nvGrpSpPr>
          <p:cNvPr id="42" name="群組 41">
            <a:extLst>
              <a:ext uri="{FF2B5EF4-FFF2-40B4-BE49-F238E27FC236}">
                <a16:creationId xmlns:a16="http://schemas.microsoft.com/office/drawing/2014/main" id="{E73C0F90-696B-4E7F-8C0B-3A2E9CCDCF82}"/>
              </a:ext>
            </a:extLst>
          </p:cNvPr>
          <p:cNvGrpSpPr/>
          <p:nvPr/>
        </p:nvGrpSpPr>
        <p:grpSpPr>
          <a:xfrm>
            <a:off x="307575" y="3960528"/>
            <a:ext cx="426930" cy="279066"/>
            <a:chOff x="2616694" y="5210726"/>
            <a:chExt cx="1896933" cy="1239949"/>
          </a:xfrm>
          <a:solidFill>
            <a:srgbClr val="000000">
              <a:alpha val="0"/>
            </a:srgbClr>
          </a:solidFill>
        </p:grpSpPr>
        <p:sp>
          <p:nvSpPr>
            <p:cNvPr id="43" name="手繪多邊形: 圖案 42">
              <a:extLst>
                <a:ext uri="{FF2B5EF4-FFF2-40B4-BE49-F238E27FC236}">
                  <a16:creationId xmlns:a16="http://schemas.microsoft.com/office/drawing/2014/main" id="{9FB076EA-BC79-4E1B-A136-D5FBCF5387BB}"/>
                </a:ext>
              </a:extLst>
            </p:cNvPr>
            <p:cNvSpPr/>
            <p:nvPr/>
          </p:nvSpPr>
          <p:spPr>
            <a:xfrm rot="6036187">
              <a:off x="3137873" y="5074922"/>
              <a:ext cx="1239949" cy="1511558"/>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49179"/>
                <a:gd name="connsiteY0" fmla="*/ 144846 h 1169673"/>
                <a:gd name="connsiteX1" fmla="*/ 749179 w 749179"/>
                <a:gd name="connsiteY1" fmla="*/ 972881 h 1169673"/>
                <a:gd name="connsiteX2" fmla="*/ 240161 w 749179"/>
                <a:gd name="connsiteY2" fmla="*/ 1169673 h 1169673"/>
                <a:gd name="connsiteX3" fmla="*/ 0 w 749179"/>
                <a:gd name="connsiteY3" fmla="*/ 0 h 1169673"/>
                <a:gd name="connsiteX4" fmla="*/ 207911 w 749179"/>
                <a:gd name="connsiteY4" fmla="*/ 144846 h 1169673"/>
                <a:gd name="connsiteX0" fmla="*/ 396645 w 937913"/>
                <a:gd name="connsiteY0" fmla="*/ 27011 h 1051838"/>
                <a:gd name="connsiteX1" fmla="*/ 937913 w 937913"/>
                <a:gd name="connsiteY1" fmla="*/ 855046 h 1051838"/>
                <a:gd name="connsiteX2" fmla="*/ 428895 w 937913"/>
                <a:gd name="connsiteY2" fmla="*/ 1051838 h 1051838"/>
                <a:gd name="connsiteX3" fmla="*/ 0 w 937913"/>
                <a:gd name="connsiteY3" fmla="*/ 0 h 1051838"/>
                <a:gd name="connsiteX4" fmla="*/ 396645 w 937913"/>
                <a:gd name="connsiteY4" fmla="*/ 27011 h 1051838"/>
                <a:gd name="connsiteX0" fmla="*/ 236161 w 937913"/>
                <a:gd name="connsiteY0" fmla="*/ 33357 h 1051838"/>
                <a:gd name="connsiteX1" fmla="*/ 937913 w 937913"/>
                <a:gd name="connsiteY1" fmla="*/ 855046 h 1051838"/>
                <a:gd name="connsiteX2" fmla="*/ 428895 w 937913"/>
                <a:gd name="connsiteY2" fmla="*/ 1051838 h 1051838"/>
                <a:gd name="connsiteX3" fmla="*/ 0 w 937913"/>
                <a:gd name="connsiteY3" fmla="*/ 0 h 1051838"/>
                <a:gd name="connsiteX4" fmla="*/ 236161 w 937913"/>
                <a:gd name="connsiteY4" fmla="*/ 33357 h 1051838"/>
                <a:gd name="connsiteX0" fmla="*/ 94623 w 796375"/>
                <a:gd name="connsiteY0" fmla="*/ 0 h 1018481"/>
                <a:gd name="connsiteX1" fmla="*/ 796375 w 796375"/>
                <a:gd name="connsiteY1" fmla="*/ 821689 h 1018481"/>
                <a:gd name="connsiteX2" fmla="*/ 287357 w 796375"/>
                <a:gd name="connsiteY2" fmla="*/ 1018481 h 1018481"/>
                <a:gd name="connsiteX3" fmla="*/ 0 w 796375"/>
                <a:gd name="connsiteY3" fmla="*/ 284080 h 1018481"/>
                <a:gd name="connsiteX4" fmla="*/ 94623 w 796375"/>
                <a:gd name="connsiteY4" fmla="*/ 0 h 1018481"/>
                <a:gd name="connsiteX0" fmla="*/ 101348 w 803100"/>
                <a:gd name="connsiteY0" fmla="*/ 0 h 1018481"/>
                <a:gd name="connsiteX1" fmla="*/ 803100 w 803100"/>
                <a:gd name="connsiteY1" fmla="*/ 821689 h 1018481"/>
                <a:gd name="connsiteX2" fmla="*/ 294082 w 803100"/>
                <a:gd name="connsiteY2" fmla="*/ 1018481 h 1018481"/>
                <a:gd name="connsiteX3" fmla="*/ 0 w 803100"/>
                <a:gd name="connsiteY3" fmla="*/ 283106 h 1018481"/>
                <a:gd name="connsiteX4" fmla="*/ 101348 w 803100"/>
                <a:gd name="connsiteY4" fmla="*/ 0 h 1018481"/>
                <a:gd name="connsiteX0" fmla="*/ 98573 w 803100"/>
                <a:gd name="connsiteY0" fmla="*/ 0 h 997211"/>
                <a:gd name="connsiteX1" fmla="*/ 803100 w 803100"/>
                <a:gd name="connsiteY1" fmla="*/ 800419 h 997211"/>
                <a:gd name="connsiteX2" fmla="*/ 294082 w 803100"/>
                <a:gd name="connsiteY2" fmla="*/ 997211 h 997211"/>
                <a:gd name="connsiteX3" fmla="*/ 0 w 803100"/>
                <a:gd name="connsiteY3" fmla="*/ 261836 h 997211"/>
                <a:gd name="connsiteX4" fmla="*/ 98573 w 803100"/>
                <a:gd name="connsiteY4" fmla="*/ 0 h 997211"/>
                <a:gd name="connsiteX0" fmla="*/ 98573 w 757231"/>
                <a:gd name="connsiteY0" fmla="*/ 0 h 997211"/>
                <a:gd name="connsiteX1" fmla="*/ 757231 w 757231"/>
                <a:gd name="connsiteY1" fmla="*/ 726582 h 997211"/>
                <a:gd name="connsiteX2" fmla="*/ 294082 w 757231"/>
                <a:gd name="connsiteY2" fmla="*/ 997211 h 997211"/>
                <a:gd name="connsiteX3" fmla="*/ 0 w 757231"/>
                <a:gd name="connsiteY3" fmla="*/ 261836 h 997211"/>
                <a:gd name="connsiteX4" fmla="*/ 98573 w 757231"/>
                <a:gd name="connsiteY4" fmla="*/ 0 h 997211"/>
                <a:gd name="connsiteX0" fmla="*/ 172162 w 830820"/>
                <a:gd name="connsiteY0" fmla="*/ 0 h 997211"/>
                <a:gd name="connsiteX1" fmla="*/ 830820 w 830820"/>
                <a:gd name="connsiteY1" fmla="*/ 726582 h 997211"/>
                <a:gd name="connsiteX2" fmla="*/ 367671 w 830820"/>
                <a:gd name="connsiteY2" fmla="*/ 997211 h 997211"/>
                <a:gd name="connsiteX3" fmla="*/ 0 w 830820"/>
                <a:gd name="connsiteY3" fmla="*/ 290175 h 997211"/>
                <a:gd name="connsiteX4" fmla="*/ 172162 w 830820"/>
                <a:gd name="connsiteY4" fmla="*/ 0 h 997211"/>
                <a:gd name="connsiteX0" fmla="*/ 0 w 838338"/>
                <a:gd name="connsiteY0" fmla="*/ 0 h 1077448"/>
                <a:gd name="connsiteX1" fmla="*/ 838338 w 838338"/>
                <a:gd name="connsiteY1" fmla="*/ 806819 h 1077448"/>
                <a:gd name="connsiteX2" fmla="*/ 375189 w 838338"/>
                <a:gd name="connsiteY2" fmla="*/ 1077448 h 1077448"/>
                <a:gd name="connsiteX3" fmla="*/ 7518 w 838338"/>
                <a:gd name="connsiteY3" fmla="*/ 370412 h 1077448"/>
                <a:gd name="connsiteX4" fmla="*/ 0 w 838338"/>
                <a:gd name="connsiteY4" fmla="*/ 0 h 10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338" h="1077448">
                  <a:moveTo>
                    <a:pt x="0" y="0"/>
                  </a:moveTo>
                  <a:lnTo>
                    <a:pt x="838338" y="806819"/>
                  </a:lnTo>
                  <a:lnTo>
                    <a:pt x="375189" y="1077448"/>
                  </a:lnTo>
                  <a:lnTo>
                    <a:pt x="7518" y="37041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pic>
          <p:nvPicPr>
            <p:cNvPr id="44" name="圖片 43">
              <a:extLst>
                <a:ext uri="{FF2B5EF4-FFF2-40B4-BE49-F238E27FC236}">
                  <a16:creationId xmlns:a16="http://schemas.microsoft.com/office/drawing/2014/main" id="{66ADF73E-E76F-48F5-850F-ECAD9EAF2A5B}"/>
                </a:ext>
              </a:extLst>
            </p:cNvPr>
            <p:cNvPicPr>
              <a:picLocks noChangeAspect="1"/>
            </p:cNvPicPr>
            <p:nvPr/>
          </p:nvPicPr>
          <p:blipFill rotWithShape="1">
            <a:blip r:embed="rId6" cstate="screen">
              <a:alphaModFix amt="0"/>
              <a:extLst>
                <a:ext uri="{28A0092B-C50C-407E-A947-70E740481C1C}">
                  <a14:useLocalDpi xmlns:a14="http://schemas.microsoft.com/office/drawing/2010/main"/>
                </a:ext>
              </a:extLst>
            </a:blip>
            <a:srcRect/>
            <a:stretch/>
          </p:blipFill>
          <p:spPr>
            <a:xfrm>
              <a:off x="2616694" y="5626568"/>
              <a:ext cx="853154" cy="800474"/>
            </a:xfrm>
            <a:prstGeom prst="roundRect">
              <a:avLst>
                <a:gd name="adj" fmla="val 50000"/>
              </a:avLst>
            </a:prstGeom>
            <a:grpFill/>
          </p:spPr>
        </p:pic>
      </p:grpSp>
      <p:grpSp>
        <p:nvGrpSpPr>
          <p:cNvPr id="45" name="群組 44">
            <a:extLst>
              <a:ext uri="{FF2B5EF4-FFF2-40B4-BE49-F238E27FC236}">
                <a16:creationId xmlns:a16="http://schemas.microsoft.com/office/drawing/2014/main" id="{A5D12CC1-9636-42F2-8C0F-B2D325C81914}"/>
              </a:ext>
            </a:extLst>
          </p:cNvPr>
          <p:cNvGrpSpPr/>
          <p:nvPr/>
        </p:nvGrpSpPr>
        <p:grpSpPr>
          <a:xfrm>
            <a:off x="7122441" y="1220234"/>
            <a:ext cx="312375" cy="339684"/>
            <a:chOff x="9487780" y="957610"/>
            <a:chExt cx="1387944" cy="1509285"/>
          </a:xfrm>
          <a:solidFill>
            <a:srgbClr val="000000">
              <a:alpha val="0"/>
            </a:srgbClr>
          </a:solidFill>
        </p:grpSpPr>
        <p:sp>
          <p:nvSpPr>
            <p:cNvPr id="46" name="手繪多邊形: 圖案 45">
              <a:extLst>
                <a:ext uri="{FF2B5EF4-FFF2-40B4-BE49-F238E27FC236}">
                  <a16:creationId xmlns:a16="http://schemas.microsoft.com/office/drawing/2014/main" id="{F890D0AF-0EFC-46C0-BFB9-B1FAB4BB0AA1}"/>
                </a:ext>
              </a:extLst>
            </p:cNvPr>
            <p:cNvSpPr/>
            <p:nvPr/>
          </p:nvSpPr>
          <p:spPr>
            <a:xfrm rot="13858085">
              <a:off x="9594267" y="1192476"/>
              <a:ext cx="1167932" cy="1380906"/>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49179"/>
                <a:gd name="connsiteY0" fmla="*/ 144846 h 1169673"/>
                <a:gd name="connsiteX1" fmla="*/ 749179 w 749179"/>
                <a:gd name="connsiteY1" fmla="*/ 972881 h 1169673"/>
                <a:gd name="connsiteX2" fmla="*/ 240161 w 749179"/>
                <a:gd name="connsiteY2" fmla="*/ 1169673 h 1169673"/>
                <a:gd name="connsiteX3" fmla="*/ 0 w 749179"/>
                <a:gd name="connsiteY3" fmla="*/ 0 h 1169673"/>
                <a:gd name="connsiteX4" fmla="*/ 207911 w 749179"/>
                <a:gd name="connsiteY4" fmla="*/ 144846 h 1169673"/>
                <a:gd name="connsiteX0" fmla="*/ 396645 w 937913"/>
                <a:gd name="connsiteY0" fmla="*/ 27011 h 1051838"/>
                <a:gd name="connsiteX1" fmla="*/ 937913 w 937913"/>
                <a:gd name="connsiteY1" fmla="*/ 855046 h 1051838"/>
                <a:gd name="connsiteX2" fmla="*/ 428895 w 937913"/>
                <a:gd name="connsiteY2" fmla="*/ 1051838 h 1051838"/>
                <a:gd name="connsiteX3" fmla="*/ 0 w 937913"/>
                <a:gd name="connsiteY3" fmla="*/ 0 h 1051838"/>
                <a:gd name="connsiteX4" fmla="*/ 396645 w 937913"/>
                <a:gd name="connsiteY4" fmla="*/ 27011 h 1051838"/>
                <a:gd name="connsiteX0" fmla="*/ 236161 w 937913"/>
                <a:gd name="connsiteY0" fmla="*/ 33357 h 1051838"/>
                <a:gd name="connsiteX1" fmla="*/ 937913 w 937913"/>
                <a:gd name="connsiteY1" fmla="*/ 855046 h 1051838"/>
                <a:gd name="connsiteX2" fmla="*/ 428895 w 937913"/>
                <a:gd name="connsiteY2" fmla="*/ 1051838 h 1051838"/>
                <a:gd name="connsiteX3" fmla="*/ 0 w 937913"/>
                <a:gd name="connsiteY3" fmla="*/ 0 h 1051838"/>
                <a:gd name="connsiteX4" fmla="*/ 236161 w 937913"/>
                <a:gd name="connsiteY4" fmla="*/ 33357 h 1051838"/>
                <a:gd name="connsiteX0" fmla="*/ 94623 w 796375"/>
                <a:gd name="connsiteY0" fmla="*/ 0 h 1018481"/>
                <a:gd name="connsiteX1" fmla="*/ 796375 w 796375"/>
                <a:gd name="connsiteY1" fmla="*/ 821689 h 1018481"/>
                <a:gd name="connsiteX2" fmla="*/ 287357 w 796375"/>
                <a:gd name="connsiteY2" fmla="*/ 1018481 h 1018481"/>
                <a:gd name="connsiteX3" fmla="*/ 0 w 796375"/>
                <a:gd name="connsiteY3" fmla="*/ 284080 h 1018481"/>
                <a:gd name="connsiteX4" fmla="*/ 94623 w 796375"/>
                <a:gd name="connsiteY4" fmla="*/ 0 h 1018481"/>
                <a:gd name="connsiteX0" fmla="*/ 101348 w 803100"/>
                <a:gd name="connsiteY0" fmla="*/ 0 h 1018481"/>
                <a:gd name="connsiteX1" fmla="*/ 803100 w 803100"/>
                <a:gd name="connsiteY1" fmla="*/ 821689 h 1018481"/>
                <a:gd name="connsiteX2" fmla="*/ 294082 w 803100"/>
                <a:gd name="connsiteY2" fmla="*/ 1018481 h 1018481"/>
                <a:gd name="connsiteX3" fmla="*/ 0 w 803100"/>
                <a:gd name="connsiteY3" fmla="*/ 283106 h 1018481"/>
                <a:gd name="connsiteX4" fmla="*/ 101348 w 803100"/>
                <a:gd name="connsiteY4" fmla="*/ 0 h 1018481"/>
                <a:gd name="connsiteX0" fmla="*/ 98573 w 803100"/>
                <a:gd name="connsiteY0" fmla="*/ 0 h 997211"/>
                <a:gd name="connsiteX1" fmla="*/ 803100 w 803100"/>
                <a:gd name="connsiteY1" fmla="*/ 800419 h 997211"/>
                <a:gd name="connsiteX2" fmla="*/ 294082 w 803100"/>
                <a:gd name="connsiteY2" fmla="*/ 997211 h 997211"/>
                <a:gd name="connsiteX3" fmla="*/ 0 w 803100"/>
                <a:gd name="connsiteY3" fmla="*/ 261836 h 997211"/>
                <a:gd name="connsiteX4" fmla="*/ 98573 w 803100"/>
                <a:gd name="connsiteY4" fmla="*/ 0 h 997211"/>
                <a:gd name="connsiteX0" fmla="*/ 98573 w 757231"/>
                <a:gd name="connsiteY0" fmla="*/ 0 h 997211"/>
                <a:gd name="connsiteX1" fmla="*/ 757231 w 757231"/>
                <a:gd name="connsiteY1" fmla="*/ 726582 h 997211"/>
                <a:gd name="connsiteX2" fmla="*/ 294082 w 757231"/>
                <a:gd name="connsiteY2" fmla="*/ 997211 h 997211"/>
                <a:gd name="connsiteX3" fmla="*/ 0 w 757231"/>
                <a:gd name="connsiteY3" fmla="*/ 261836 h 997211"/>
                <a:gd name="connsiteX4" fmla="*/ 98573 w 757231"/>
                <a:gd name="connsiteY4" fmla="*/ 0 h 997211"/>
                <a:gd name="connsiteX0" fmla="*/ 172162 w 830820"/>
                <a:gd name="connsiteY0" fmla="*/ 0 h 997211"/>
                <a:gd name="connsiteX1" fmla="*/ 830820 w 830820"/>
                <a:gd name="connsiteY1" fmla="*/ 726582 h 997211"/>
                <a:gd name="connsiteX2" fmla="*/ 367671 w 830820"/>
                <a:gd name="connsiteY2" fmla="*/ 997211 h 997211"/>
                <a:gd name="connsiteX3" fmla="*/ 0 w 830820"/>
                <a:gd name="connsiteY3" fmla="*/ 290175 h 997211"/>
                <a:gd name="connsiteX4" fmla="*/ 172162 w 830820"/>
                <a:gd name="connsiteY4" fmla="*/ 0 h 997211"/>
                <a:gd name="connsiteX0" fmla="*/ 0 w 838338"/>
                <a:gd name="connsiteY0" fmla="*/ 0 h 1077448"/>
                <a:gd name="connsiteX1" fmla="*/ 838338 w 838338"/>
                <a:gd name="connsiteY1" fmla="*/ 806819 h 1077448"/>
                <a:gd name="connsiteX2" fmla="*/ 375189 w 838338"/>
                <a:gd name="connsiteY2" fmla="*/ 1077448 h 1077448"/>
                <a:gd name="connsiteX3" fmla="*/ 7518 w 838338"/>
                <a:gd name="connsiteY3" fmla="*/ 370412 h 1077448"/>
                <a:gd name="connsiteX4" fmla="*/ 0 w 838338"/>
                <a:gd name="connsiteY4" fmla="*/ 0 h 1077448"/>
                <a:gd name="connsiteX0" fmla="*/ 532423 w 830820"/>
                <a:gd name="connsiteY0" fmla="*/ 0 h 834463"/>
                <a:gd name="connsiteX1" fmla="*/ 830820 w 830820"/>
                <a:gd name="connsiteY1" fmla="*/ 563834 h 834463"/>
                <a:gd name="connsiteX2" fmla="*/ 367671 w 830820"/>
                <a:gd name="connsiteY2" fmla="*/ 834463 h 834463"/>
                <a:gd name="connsiteX3" fmla="*/ 0 w 830820"/>
                <a:gd name="connsiteY3" fmla="*/ 127427 h 834463"/>
                <a:gd name="connsiteX4" fmla="*/ 532423 w 830820"/>
                <a:gd name="connsiteY4" fmla="*/ 0 h 834463"/>
                <a:gd name="connsiteX0" fmla="*/ 502606 w 801003"/>
                <a:gd name="connsiteY0" fmla="*/ 141347 h 975810"/>
                <a:gd name="connsiteX1" fmla="*/ 801003 w 801003"/>
                <a:gd name="connsiteY1" fmla="*/ 705181 h 975810"/>
                <a:gd name="connsiteX2" fmla="*/ 337854 w 801003"/>
                <a:gd name="connsiteY2" fmla="*/ 975810 h 975810"/>
                <a:gd name="connsiteX3" fmla="*/ 0 w 801003"/>
                <a:gd name="connsiteY3" fmla="*/ 0 h 975810"/>
                <a:gd name="connsiteX4" fmla="*/ 502606 w 801003"/>
                <a:gd name="connsiteY4" fmla="*/ 141347 h 975810"/>
                <a:gd name="connsiteX0" fmla="*/ 502606 w 789647"/>
                <a:gd name="connsiteY0" fmla="*/ 141347 h 975810"/>
                <a:gd name="connsiteX1" fmla="*/ 789647 w 789647"/>
                <a:gd name="connsiteY1" fmla="*/ 698387 h 975810"/>
                <a:gd name="connsiteX2" fmla="*/ 337854 w 789647"/>
                <a:gd name="connsiteY2" fmla="*/ 975810 h 975810"/>
                <a:gd name="connsiteX3" fmla="*/ 0 w 789647"/>
                <a:gd name="connsiteY3" fmla="*/ 0 h 975810"/>
                <a:gd name="connsiteX4" fmla="*/ 502606 w 789647"/>
                <a:gd name="connsiteY4" fmla="*/ 141347 h 975810"/>
                <a:gd name="connsiteX0" fmla="*/ 502606 w 789647"/>
                <a:gd name="connsiteY0" fmla="*/ 141347 h 984318"/>
                <a:gd name="connsiteX1" fmla="*/ 789647 w 789647"/>
                <a:gd name="connsiteY1" fmla="*/ 698387 h 984318"/>
                <a:gd name="connsiteX2" fmla="*/ 289860 w 789647"/>
                <a:gd name="connsiteY2" fmla="*/ 984318 h 984318"/>
                <a:gd name="connsiteX3" fmla="*/ 0 w 789647"/>
                <a:gd name="connsiteY3" fmla="*/ 0 h 984318"/>
                <a:gd name="connsiteX4" fmla="*/ 502606 w 789647"/>
                <a:gd name="connsiteY4" fmla="*/ 141347 h 98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47" h="984318">
                  <a:moveTo>
                    <a:pt x="502606" y="141347"/>
                  </a:moveTo>
                  <a:lnTo>
                    <a:pt x="789647" y="698387"/>
                  </a:lnTo>
                  <a:lnTo>
                    <a:pt x="289860" y="984318"/>
                  </a:lnTo>
                  <a:lnTo>
                    <a:pt x="0" y="0"/>
                  </a:lnTo>
                  <a:lnTo>
                    <a:pt x="502606" y="14134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ＭＳ Ｐゴシック" panose="020B0600070205080204" pitchFamily="50" charset="-128"/>
                <a:ea typeface="ＭＳ Ｐゴシック" panose="020B0600070205080204" pitchFamily="50" charset="-128"/>
                <a:cs typeface="+mn-ea"/>
                <a:sym typeface="+mn-lt"/>
              </a:endParaRPr>
            </a:p>
          </p:txBody>
        </p:sp>
        <p:pic>
          <p:nvPicPr>
            <p:cNvPr id="47" name="圖片 46">
              <a:extLst>
                <a:ext uri="{FF2B5EF4-FFF2-40B4-BE49-F238E27FC236}">
                  <a16:creationId xmlns:a16="http://schemas.microsoft.com/office/drawing/2014/main" id="{DA5B3B14-FFFE-423A-81E9-7504CEAA2C5B}"/>
                </a:ext>
              </a:extLst>
            </p:cNvPr>
            <p:cNvPicPr>
              <a:picLocks noChangeAspect="1"/>
            </p:cNvPicPr>
            <p:nvPr/>
          </p:nvPicPr>
          <p:blipFill rotWithShape="1">
            <a:blip r:embed="rId7" cstate="screen">
              <a:alphaModFix amt="0"/>
              <a:extLst>
                <a:ext uri="{28A0092B-C50C-407E-A947-70E740481C1C}">
                  <a14:useLocalDpi xmlns:a14="http://schemas.microsoft.com/office/drawing/2010/main"/>
                </a:ext>
              </a:extLst>
            </a:blip>
            <a:srcRect/>
            <a:stretch/>
          </p:blipFill>
          <p:spPr>
            <a:xfrm>
              <a:off x="10022570" y="957610"/>
              <a:ext cx="853154" cy="800474"/>
            </a:xfrm>
            <a:prstGeom prst="roundRect">
              <a:avLst>
                <a:gd name="adj" fmla="val 50000"/>
              </a:avLst>
            </a:prstGeom>
            <a:grpFill/>
          </p:spPr>
        </p:pic>
      </p:grpSp>
      <p:sp>
        <p:nvSpPr>
          <p:cNvPr id="2" name="Title 1">
            <a:extLst>
              <a:ext uri="{FF2B5EF4-FFF2-40B4-BE49-F238E27FC236}">
                <a16:creationId xmlns:a16="http://schemas.microsoft.com/office/drawing/2014/main" id="{831991AF-47D8-A645-9F41-E7424E0EA2B2}"/>
              </a:ext>
            </a:extLst>
          </p:cNvPr>
          <p:cNvSpPr>
            <a:spLocks noGrp="1"/>
          </p:cNvSpPr>
          <p:nvPr>
            <p:ph type="title"/>
          </p:nvPr>
        </p:nvSpPr>
        <p:spPr>
          <a:xfrm>
            <a:off x="0" y="129066"/>
            <a:ext cx="9143999" cy="816119"/>
          </a:xfrm>
          <a:prstGeom prst="rect">
            <a:avLst/>
          </a:prstGeom>
        </p:spPr>
        <p:txBody>
          <a:bodyPr anchor="t">
            <a:normAutofit fontScale="90000"/>
          </a:bodyPr>
          <a:lstStyle/>
          <a:p>
            <a:r>
              <a:rPr lang="ja-JP" altLang="en-US" sz="3200" b="0" dirty="0">
                <a:latin typeface="ＭＳ Ｐゴシック" panose="020B0600070205080204" pitchFamily="50" charset="-128"/>
                <a:ea typeface="ＭＳ Ｐゴシック" panose="020B0600070205080204" pitchFamily="50" charset="-128"/>
                <a:cs typeface="+mn-ea"/>
                <a:sym typeface="+mn-lt"/>
              </a:rPr>
              <a:t>ディスクとロック可能なトレ</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イ</a:t>
            </a:r>
            <a:r>
              <a:rPr lang="en-US" altLang="ja-JP" sz="3200" b="0" dirty="0" smtClean="0">
                <a:latin typeface="ＭＳ Ｐゴシック" panose="020B0600070205080204" pitchFamily="50" charset="-128"/>
                <a:ea typeface="ＭＳ Ｐゴシック" panose="020B0600070205080204" pitchFamily="50" charset="-128"/>
                <a:cs typeface="+mn-ea"/>
                <a:sym typeface="+mn-lt"/>
              </a:rPr>
              <a:t/>
            </a:r>
            <a:br>
              <a:rPr lang="en-US" altLang="ja-JP" sz="3200" b="0" dirty="0" smtClean="0">
                <a:latin typeface="ＭＳ Ｐゴシック" panose="020B0600070205080204" pitchFamily="50" charset="-128"/>
                <a:ea typeface="ＭＳ Ｐゴシック" panose="020B0600070205080204" pitchFamily="50" charset="-128"/>
                <a:cs typeface="+mn-ea"/>
                <a:sym typeface="+mn-lt"/>
              </a:rPr>
            </a:br>
            <a:r>
              <a:rPr lang="ja-JP" altLang="en-US" sz="3200" b="0" dirty="0" smtClean="0">
                <a:latin typeface="ＭＳ Ｐゴシック" panose="020B0600070205080204" pitchFamily="50" charset="-128"/>
                <a:ea typeface="ＭＳ Ｐゴシック" panose="020B0600070205080204" pitchFamily="50" charset="-128"/>
                <a:cs typeface="+mn-ea"/>
                <a:sym typeface="+mn-lt"/>
              </a:rPr>
              <a:t>簡単にイ</a:t>
            </a:r>
            <a:r>
              <a:rPr lang="ja-JP" altLang="en-US" sz="3200" b="0" dirty="0">
                <a:latin typeface="ＭＳ Ｐゴシック" panose="020B0600070205080204" pitchFamily="50" charset="-128"/>
                <a:ea typeface="ＭＳ Ｐゴシック" panose="020B0600070205080204" pitchFamily="50" charset="-128"/>
                <a:cs typeface="+mn-ea"/>
                <a:sym typeface="+mn-lt"/>
              </a:rPr>
              <a:t>ンストー</a:t>
            </a:r>
            <a:r>
              <a:rPr lang="ja-JP" altLang="en-US" sz="3200" b="0" dirty="0" smtClean="0">
                <a:latin typeface="ＭＳ Ｐゴシック" panose="020B0600070205080204" pitchFamily="50" charset="-128"/>
                <a:ea typeface="ＭＳ Ｐゴシック" panose="020B0600070205080204" pitchFamily="50" charset="-128"/>
                <a:cs typeface="+mn-ea"/>
                <a:sym typeface="+mn-lt"/>
              </a:rPr>
              <a:t>ルが可能</a:t>
            </a:r>
            <a:endParaRPr lang="ja-JP" altLang="en-US" sz="3200" b="0" dirty="0">
              <a:latin typeface="ＭＳ Ｐゴシック" panose="020B0600070205080204" pitchFamily="50" charset="-128"/>
              <a:ea typeface="ＭＳ Ｐゴシック" panose="020B0600070205080204" pitchFamily="50" charset="-128"/>
              <a:cs typeface="+mn-ea"/>
              <a:sym typeface="+mn-lt"/>
            </a:endParaRPr>
          </a:p>
        </p:txBody>
      </p:sp>
      <p:sp>
        <p:nvSpPr>
          <p:cNvPr id="14" name="TextBox 13">
            <a:extLst>
              <a:ext uri="{FF2B5EF4-FFF2-40B4-BE49-F238E27FC236}">
                <a16:creationId xmlns:a16="http://schemas.microsoft.com/office/drawing/2014/main" id="{0F4AAD7F-651F-7C42-829F-CD8EEE2EFA47}"/>
              </a:ext>
            </a:extLst>
          </p:cNvPr>
          <p:cNvSpPr txBox="1"/>
          <p:nvPr/>
        </p:nvSpPr>
        <p:spPr>
          <a:xfrm>
            <a:off x="1835407" y="4580478"/>
            <a:ext cx="1900534" cy="369332"/>
          </a:xfrm>
          <a:prstGeom prst="rect">
            <a:avLst/>
          </a:prstGeom>
          <a:noFill/>
        </p:spPr>
        <p:txBody>
          <a:bodyPr wrap="square" rtlCol="0">
            <a:spAutoFit/>
          </a:bodyPr>
          <a:lstStyle/>
          <a:p>
            <a:r>
              <a:rPr lang="zh-CN" altLang="en-US" sz="900">
                <a:latin typeface="ＭＳ Ｐゴシック" panose="020B0600070205080204" pitchFamily="50" charset="-128"/>
                <a:ea typeface="ＭＳ Ｐゴシック" panose="020B0600070205080204" pitchFamily="50" charset="-128"/>
                <a:cs typeface="+mn-ea"/>
                <a:sym typeface="+mn-lt"/>
              </a:rPr>
              <a:t>注意：運送時或是使用震動較大的硬碟時請使用螺絲固定住．</a:t>
            </a:r>
            <a:endParaRPr lang="en-US" altLang="zh-CN" sz="900">
              <a:latin typeface="ＭＳ Ｐゴシック" panose="020B0600070205080204" pitchFamily="50" charset="-128"/>
              <a:ea typeface="ＭＳ Ｐゴシック" panose="020B0600070205080204" pitchFamily="50" charset="-128"/>
              <a:cs typeface="+mn-ea"/>
              <a:sym typeface="+mn-lt"/>
            </a:endParaRPr>
          </a:p>
        </p:txBody>
      </p:sp>
      <p:grpSp>
        <p:nvGrpSpPr>
          <p:cNvPr id="54" name="群組 53">
            <a:extLst>
              <a:ext uri="{FF2B5EF4-FFF2-40B4-BE49-F238E27FC236}">
                <a16:creationId xmlns:a16="http://schemas.microsoft.com/office/drawing/2014/main" id="{2890C5F2-CEF5-48E5-AC46-67323FE02DF6}"/>
              </a:ext>
            </a:extLst>
          </p:cNvPr>
          <p:cNvGrpSpPr/>
          <p:nvPr/>
        </p:nvGrpSpPr>
        <p:grpSpPr>
          <a:xfrm>
            <a:off x="401531" y="1171600"/>
            <a:ext cx="4507511" cy="4160999"/>
            <a:chOff x="6260091" y="1217707"/>
            <a:chExt cx="4307317" cy="4160999"/>
          </a:xfrm>
        </p:grpSpPr>
        <p:sp>
          <p:nvSpPr>
            <p:cNvPr id="55" name="矩形: 圓角 54">
              <a:extLst>
                <a:ext uri="{FF2B5EF4-FFF2-40B4-BE49-F238E27FC236}">
                  <a16:creationId xmlns:a16="http://schemas.microsoft.com/office/drawing/2014/main" id="{F419EE9E-F3B9-4091-B238-E1D9B647729D}"/>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6" name="矩形 55">
              <a:extLst>
                <a:ext uri="{FF2B5EF4-FFF2-40B4-BE49-F238E27FC236}">
                  <a16:creationId xmlns:a16="http://schemas.microsoft.com/office/drawing/2014/main" id="{5D37981B-AB6F-4108-B0DA-3F9AFCB4DE42}"/>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sp>
        <p:nvSpPr>
          <p:cNvPr id="24" name="矩形 23">
            <a:extLst>
              <a:ext uri="{FF2B5EF4-FFF2-40B4-BE49-F238E27FC236}">
                <a16:creationId xmlns:a16="http://schemas.microsoft.com/office/drawing/2014/main" id="{A656B447-1E2C-4688-9CAF-BEFADE1D10E9}"/>
              </a:ext>
            </a:extLst>
          </p:cNvPr>
          <p:cNvSpPr/>
          <p:nvPr/>
        </p:nvSpPr>
        <p:spPr>
          <a:xfrm>
            <a:off x="1478670" y="1304565"/>
            <a:ext cx="1380803" cy="42898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ＭＳ Ｐゴシック" panose="020B0600070205080204" pitchFamily="50" charset="-128"/>
                <a:ea typeface="ＭＳ Ｐゴシック" panose="020B0600070205080204" pitchFamily="50" charset="-128"/>
                <a:cs typeface="+mn-ea"/>
                <a:sym typeface="+mn-lt"/>
              </a:rPr>
              <a:t>3.5-inch HDD</a:t>
            </a:r>
            <a:endParaRPr lang="zh-TW" altLang="en-US" sz="1100" b="1">
              <a:latin typeface="ＭＳ Ｐゴシック" panose="020B0600070205080204" pitchFamily="50" charset="-128"/>
              <a:ea typeface="ＭＳ Ｐゴシック" panose="020B0600070205080204" pitchFamily="50" charset="-128"/>
              <a:cs typeface="+mn-ea"/>
              <a:sym typeface="+mn-lt"/>
            </a:endParaRPr>
          </a:p>
        </p:txBody>
      </p:sp>
      <p:sp>
        <p:nvSpPr>
          <p:cNvPr id="13" name="TextBox 12">
            <a:extLst>
              <a:ext uri="{FF2B5EF4-FFF2-40B4-BE49-F238E27FC236}">
                <a16:creationId xmlns:a16="http://schemas.microsoft.com/office/drawing/2014/main" id="{DAD14747-7D88-F244-BA7B-DA327DB59B3A}"/>
              </a:ext>
            </a:extLst>
          </p:cNvPr>
          <p:cNvSpPr txBox="1"/>
          <p:nvPr/>
        </p:nvSpPr>
        <p:spPr>
          <a:xfrm>
            <a:off x="544697" y="1942506"/>
            <a:ext cx="1204987" cy="861774"/>
          </a:xfrm>
          <a:prstGeom prst="rect">
            <a:avLst/>
          </a:prstGeom>
          <a:noFill/>
        </p:spPr>
        <p:txBody>
          <a:bodyPr wrap="square" rtlCol="0">
            <a:spAutoFit/>
          </a:bodyPr>
          <a:lstStyle/>
          <a:p>
            <a:pPr algn="ctr">
              <a:lnSpc>
                <a:spcPts val="2000"/>
              </a:lnSpc>
            </a:pPr>
            <a:r>
              <a:rPr lang="en-US" altLang="zh-CN" sz="1200" b="1">
                <a:solidFill>
                  <a:srgbClr val="EE6D2B"/>
                </a:solidFill>
                <a:latin typeface="ＭＳ Ｐゴシック" panose="020B0600070205080204" pitchFamily="50" charset="-128"/>
                <a:ea typeface="ＭＳ Ｐゴシック" panose="020B0600070205080204" pitchFamily="50" charset="-128"/>
                <a:cs typeface="+mn-ea"/>
                <a:sym typeface="+mn-lt"/>
              </a:rPr>
              <a:t>Tool-less installation of 3.5-inch HDDs</a:t>
            </a:r>
          </a:p>
        </p:txBody>
      </p:sp>
      <p:pic>
        <p:nvPicPr>
          <p:cNvPr id="12" name="圖形 11">
            <a:extLst>
              <a:ext uri="{FF2B5EF4-FFF2-40B4-BE49-F238E27FC236}">
                <a16:creationId xmlns:a16="http://schemas.microsoft.com/office/drawing/2014/main" id="{4592FDF5-D7AB-4B19-B312-82FC0E441D3F}"/>
              </a:ext>
            </a:extLst>
          </p:cNvPr>
          <p:cNvPicPr>
            <a:picLocks noChangeAspect="1"/>
          </p:cNvPicPr>
          <p:nvPr/>
        </p:nvPicPr>
        <p:blipFill rotWithShape="1">
          <a:blip r:embed="rId8">
            <a:clrChange>
              <a:clrFrom>
                <a:srgbClr val="FFFFFF"/>
              </a:clrFrom>
              <a:clrTo>
                <a:srgbClr val="FFFFFF">
                  <a:alpha val="0"/>
                </a:srgbClr>
              </a:clrTo>
            </a:clrChange>
          </a:blip>
          <a:srcRect l="20472" b="58943"/>
          <a:stretch/>
        </p:blipFill>
        <p:spPr>
          <a:xfrm>
            <a:off x="1525737" y="1982064"/>
            <a:ext cx="2423108" cy="1067970"/>
          </a:xfrm>
          <a:prstGeom prst="rect">
            <a:avLst/>
          </a:prstGeom>
        </p:spPr>
      </p:pic>
      <p:grpSp>
        <p:nvGrpSpPr>
          <p:cNvPr id="51" name="群組 50">
            <a:extLst>
              <a:ext uri="{FF2B5EF4-FFF2-40B4-BE49-F238E27FC236}">
                <a16:creationId xmlns:a16="http://schemas.microsoft.com/office/drawing/2014/main" id="{67570990-B7C2-405B-A5F4-8B4A9FAC347B}"/>
              </a:ext>
            </a:extLst>
          </p:cNvPr>
          <p:cNvGrpSpPr/>
          <p:nvPr/>
        </p:nvGrpSpPr>
        <p:grpSpPr>
          <a:xfrm>
            <a:off x="3771612" y="1171601"/>
            <a:ext cx="3264750" cy="4160999"/>
            <a:chOff x="6260091" y="1217707"/>
            <a:chExt cx="4307317" cy="4160999"/>
          </a:xfrm>
        </p:grpSpPr>
        <p:sp>
          <p:nvSpPr>
            <p:cNvPr id="52" name="矩形: 圓角 51">
              <a:extLst>
                <a:ext uri="{FF2B5EF4-FFF2-40B4-BE49-F238E27FC236}">
                  <a16:creationId xmlns:a16="http://schemas.microsoft.com/office/drawing/2014/main" id="{4C5DA446-622F-4374-82FB-E5BB47255D88}"/>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3" name="矩形 52">
              <a:extLst>
                <a:ext uri="{FF2B5EF4-FFF2-40B4-BE49-F238E27FC236}">
                  <a16:creationId xmlns:a16="http://schemas.microsoft.com/office/drawing/2014/main" id="{25B7393E-7FC4-423A-BE22-2255654BFE5D}"/>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pic>
        <p:nvPicPr>
          <p:cNvPr id="11" name="圖形 10">
            <a:extLst>
              <a:ext uri="{FF2B5EF4-FFF2-40B4-BE49-F238E27FC236}">
                <a16:creationId xmlns:a16="http://schemas.microsoft.com/office/drawing/2014/main" id="{947DE522-70D9-4737-A761-361550471DA1}"/>
              </a:ext>
            </a:extLst>
          </p:cNvPr>
          <p:cNvPicPr>
            <a:picLocks noChangeAspect="1"/>
          </p:cNvPicPr>
          <p:nvPr/>
        </p:nvPicPr>
        <p:blipFill>
          <a:blip r:embed="rId9"/>
          <a:srcRect/>
          <a:stretch/>
        </p:blipFill>
        <p:spPr>
          <a:xfrm>
            <a:off x="4171331" y="1889329"/>
            <a:ext cx="1900534" cy="3080347"/>
          </a:xfrm>
          <a:prstGeom prst="rect">
            <a:avLst/>
          </a:prstGeom>
        </p:spPr>
      </p:pic>
      <p:sp>
        <p:nvSpPr>
          <p:cNvPr id="48" name="矩形 47">
            <a:extLst>
              <a:ext uri="{FF2B5EF4-FFF2-40B4-BE49-F238E27FC236}">
                <a16:creationId xmlns:a16="http://schemas.microsoft.com/office/drawing/2014/main" id="{3B6B5370-EFA4-604C-B3A3-65E5A1E09B33}"/>
              </a:ext>
            </a:extLst>
          </p:cNvPr>
          <p:cNvSpPr/>
          <p:nvPr/>
        </p:nvSpPr>
        <p:spPr>
          <a:xfrm>
            <a:off x="4198448" y="1287541"/>
            <a:ext cx="1697516" cy="446009"/>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ＭＳ Ｐゴシック" panose="020B0600070205080204" pitchFamily="50" charset="-128"/>
                <a:ea typeface="ＭＳ Ｐゴシック" panose="020B0600070205080204" pitchFamily="50" charset="-128"/>
                <a:cs typeface="+mn-ea"/>
                <a:sym typeface="+mn-lt"/>
              </a:rPr>
              <a:t>2.5-inch SSD</a:t>
            </a:r>
            <a:r>
              <a:rPr lang="zh-TW" altLang="en-US" sz="1100" b="1">
                <a:latin typeface="ＭＳ Ｐゴシック" panose="020B0600070205080204" pitchFamily="50" charset="-128"/>
                <a:ea typeface="ＭＳ Ｐゴシック" panose="020B0600070205080204" pitchFamily="50" charset="-128"/>
                <a:cs typeface="+mn-ea"/>
                <a:sym typeface="+mn-lt"/>
              </a:rPr>
              <a:t> </a:t>
            </a:r>
            <a:r>
              <a:rPr lang="en-US" altLang="zh-TW" sz="1100" b="1">
                <a:latin typeface="ＭＳ Ｐゴシック" panose="020B0600070205080204" pitchFamily="50" charset="-128"/>
                <a:ea typeface="ＭＳ Ｐゴシック" panose="020B0600070205080204" pitchFamily="50" charset="-128"/>
                <a:cs typeface="+mn-ea"/>
                <a:sym typeface="+mn-lt"/>
              </a:rPr>
              <a:t>/</a:t>
            </a:r>
            <a:r>
              <a:rPr lang="zh-TW" altLang="en-US" sz="1100" b="1">
                <a:latin typeface="ＭＳ Ｐゴシック" panose="020B0600070205080204" pitchFamily="50" charset="-128"/>
                <a:ea typeface="ＭＳ Ｐゴシック" panose="020B0600070205080204" pitchFamily="50" charset="-128"/>
                <a:cs typeface="+mn-ea"/>
                <a:sym typeface="+mn-lt"/>
              </a:rPr>
              <a:t> </a:t>
            </a:r>
            <a:r>
              <a:rPr lang="en-US" altLang="zh-TW" sz="1100" b="1">
                <a:latin typeface="ＭＳ Ｐゴシック" panose="020B0600070205080204" pitchFamily="50" charset="-128"/>
                <a:ea typeface="ＭＳ Ｐゴシック" panose="020B0600070205080204" pitchFamily="50" charset="-128"/>
                <a:cs typeface="+mn-ea"/>
                <a:sym typeface="+mn-lt"/>
              </a:rPr>
              <a:t>HDD</a:t>
            </a:r>
            <a:endParaRPr lang="zh-TW" altLang="en-US" sz="1100" b="1">
              <a:latin typeface="ＭＳ Ｐゴシック" panose="020B0600070205080204" pitchFamily="50" charset="-128"/>
              <a:ea typeface="ＭＳ Ｐゴシック" panose="020B0600070205080204" pitchFamily="50" charset="-128"/>
              <a:cs typeface="+mn-ea"/>
              <a:sym typeface="+mn-lt"/>
            </a:endParaRPr>
          </a:p>
        </p:txBody>
      </p:sp>
      <p:grpSp>
        <p:nvGrpSpPr>
          <p:cNvPr id="7" name="群組 6">
            <a:extLst>
              <a:ext uri="{FF2B5EF4-FFF2-40B4-BE49-F238E27FC236}">
                <a16:creationId xmlns:a16="http://schemas.microsoft.com/office/drawing/2014/main" id="{601DB571-2BEC-48A9-8880-6907F9C7B001}"/>
              </a:ext>
            </a:extLst>
          </p:cNvPr>
          <p:cNvGrpSpPr/>
          <p:nvPr/>
        </p:nvGrpSpPr>
        <p:grpSpPr>
          <a:xfrm>
            <a:off x="6237974" y="1171602"/>
            <a:ext cx="3264750" cy="4160999"/>
            <a:chOff x="6260091" y="1217707"/>
            <a:chExt cx="4307317" cy="4160999"/>
          </a:xfrm>
        </p:grpSpPr>
        <p:sp>
          <p:nvSpPr>
            <p:cNvPr id="49" name="矩形: 圓角 48">
              <a:extLst>
                <a:ext uri="{FF2B5EF4-FFF2-40B4-BE49-F238E27FC236}">
                  <a16:creationId xmlns:a16="http://schemas.microsoft.com/office/drawing/2014/main" id="{C8B0FC38-1935-4DA0-83F0-DA76DD90551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sp>
          <p:nvSpPr>
            <p:cNvPr id="50" name="矩形 49">
              <a:extLst>
                <a:ext uri="{FF2B5EF4-FFF2-40B4-BE49-F238E27FC236}">
                  <a16:creationId xmlns:a16="http://schemas.microsoft.com/office/drawing/2014/main" id="{06F38EA4-E29D-438F-BD28-05D4AABD9D05}"/>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mn-ea"/>
                <a:sym typeface="+mn-lt"/>
              </a:endParaRPr>
            </a:p>
          </p:txBody>
        </p:sp>
      </p:grpSp>
      <p:pic>
        <p:nvPicPr>
          <p:cNvPr id="22" name="圖片 21">
            <a:extLst>
              <a:ext uri="{FF2B5EF4-FFF2-40B4-BE49-F238E27FC236}">
                <a16:creationId xmlns:a16="http://schemas.microsoft.com/office/drawing/2014/main" id="{5B88D3E8-EAB8-9547-8BE8-000EE5086E21}"/>
              </a:ext>
            </a:extLst>
          </p:cNvPr>
          <p:cNvPicPr>
            <a:picLocks noChangeAspect="1"/>
          </p:cNvPicPr>
          <p:nvPr/>
        </p:nvPicPr>
        <p:blipFill>
          <a:blip r:embed="rId10">
            <a:clrChange>
              <a:clrFrom>
                <a:srgbClr val="FFFFFE"/>
              </a:clrFrom>
              <a:clrTo>
                <a:srgbClr val="FFFFFE">
                  <a:alpha val="0"/>
                </a:srgbClr>
              </a:clrTo>
            </a:clrChange>
          </a:blip>
          <a:stretch>
            <a:fillRect/>
          </a:stretch>
        </p:blipFill>
        <p:spPr>
          <a:xfrm>
            <a:off x="6397510" y="1889329"/>
            <a:ext cx="2127319" cy="2506713"/>
          </a:xfrm>
          <a:prstGeom prst="rect">
            <a:avLst/>
          </a:prstGeom>
        </p:spPr>
      </p:pic>
      <p:pic>
        <p:nvPicPr>
          <p:cNvPr id="57" name="圖形 11">
            <a:extLst>
              <a:ext uri="{FF2B5EF4-FFF2-40B4-BE49-F238E27FC236}">
                <a16:creationId xmlns:a16="http://schemas.microsoft.com/office/drawing/2014/main" id="{C63A2F1F-3F9B-4014-AC7C-26285E009515}"/>
              </a:ext>
            </a:extLst>
          </p:cNvPr>
          <p:cNvPicPr>
            <a:picLocks noChangeAspect="1"/>
          </p:cNvPicPr>
          <p:nvPr/>
        </p:nvPicPr>
        <p:blipFill rotWithShape="1">
          <a:blip r:embed="rId8">
            <a:clrChange>
              <a:clrFrom>
                <a:srgbClr val="FFFFFF"/>
              </a:clrFrom>
              <a:clrTo>
                <a:srgbClr val="FFFFFF">
                  <a:alpha val="0"/>
                </a:srgbClr>
              </a:clrTo>
            </a:clrChange>
          </a:blip>
          <a:srcRect t="39499" b="-1"/>
          <a:stretch/>
        </p:blipFill>
        <p:spPr>
          <a:xfrm>
            <a:off x="570329" y="3185173"/>
            <a:ext cx="3046853" cy="1573758"/>
          </a:xfrm>
          <a:prstGeom prst="rect">
            <a:avLst/>
          </a:prstGeom>
        </p:spPr>
      </p:pic>
      <p:pic>
        <p:nvPicPr>
          <p:cNvPr id="58" name="圖形 11">
            <a:extLst>
              <a:ext uri="{FF2B5EF4-FFF2-40B4-BE49-F238E27FC236}">
                <a16:creationId xmlns:a16="http://schemas.microsoft.com/office/drawing/2014/main" id="{950CB796-0947-4AB3-8424-380A13DA3E38}"/>
              </a:ext>
            </a:extLst>
          </p:cNvPr>
          <p:cNvPicPr>
            <a:picLocks noChangeAspect="1"/>
          </p:cNvPicPr>
          <p:nvPr/>
        </p:nvPicPr>
        <p:blipFill rotWithShape="1">
          <a:blip r:embed="rId8">
            <a:clrChange>
              <a:clrFrom>
                <a:srgbClr val="FFFFFF"/>
              </a:clrFrom>
              <a:clrTo>
                <a:srgbClr val="FFFFFF">
                  <a:alpha val="0"/>
                </a:srgbClr>
              </a:clrTo>
            </a:clrChange>
          </a:blip>
          <a:srcRect l="7414" t="35037" r="85789" b="60501"/>
          <a:stretch/>
        </p:blipFill>
        <p:spPr>
          <a:xfrm>
            <a:off x="793040" y="3074632"/>
            <a:ext cx="207082" cy="116088"/>
          </a:xfrm>
          <a:prstGeom prst="rect">
            <a:avLst/>
          </a:prstGeom>
        </p:spPr>
      </p:pic>
    </p:spTree>
    <p:extLst>
      <p:ext uri="{BB962C8B-B14F-4D97-AF65-F5344CB8AC3E}">
        <p14:creationId xmlns:p14="http://schemas.microsoft.com/office/powerpoint/2010/main" val="1315423260"/>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1102bf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7018</Words>
  <Application>Microsoft Office PowerPoint</Application>
  <PresentationFormat>On-screen Show (16:9)</PresentationFormat>
  <Paragraphs>825</Paragraphs>
  <Slides>56</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微軟正黑體</vt:lpstr>
      <vt:lpstr>ＭＳ Ｐゴシック</vt:lpstr>
      <vt:lpstr>新細明體</vt:lpstr>
      <vt:lpstr>Arial</vt:lpstr>
      <vt:lpstr>Calibri</vt:lpstr>
      <vt:lpstr>Corbel</vt:lpstr>
      <vt:lpstr>Wingdings</vt:lpstr>
      <vt:lpstr>自訂設計</vt:lpstr>
      <vt:lpstr>PowerPoint Presentation</vt:lpstr>
      <vt:lpstr>TVS-675 4Kグラフィックス搭載、8コア中小企業向けNAS</vt:lpstr>
      <vt:lpstr>QTS / QuTS hero デュアルOSによる 協力で安全なアプリケーションサービス</vt:lpstr>
      <vt:lpstr>TVS-675 NAS 8-core 2.5GHz CPU, 8MB L2 キャッシュ, GPUが4KトランスコーディングとHDMI 2.0ビデオ出力をサポート</vt:lpstr>
      <vt:lpstr>統合4KビデオグラフィックスとマルチI/Oレーンを備えた 先進の 8コア 2.5GHz SoC </vt:lpstr>
      <vt:lpstr>Zhaoxin CPUの背景とコアテクノロジー</vt:lpstr>
      <vt:lpstr>Zhaoxinソリューションを搭載した多数のビジネス向けデスクトップ、 ラップトップがあり、 PC業界のリーダーから信頼を集めています</vt:lpstr>
      <vt:lpstr>TVS-675正面図</vt:lpstr>
      <vt:lpstr>ディスクとロック可能なトレイ 簡単にインストールが可能</vt:lpstr>
      <vt:lpstr>TVS-675背面図</vt:lpstr>
      <vt:lpstr>TVS-675側面図：RAMとM.2 SSDアップグレード</vt:lpstr>
      <vt:lpstr>2 x M.2 NVMe PCIe / SATA SSD スロット SSDキャッシュ、Qtier(自動階層化)をサポート</vt:lpstr>
      <vt:lpstr>速度と容量のためのM.2NVMe / SATASSDとQtierの 自動階層化</vt:lpstr>
      <vt:lpstr>コンパートメント化されたスマート冷却</vt:lpstr>
      <vt:lpstr>大容量の8GBDDR4メモリ、あらゆるアプリに対応 最大64GBRAMにアップグレード可能</vt:lpstr>
      <vt:lpstr>最大5Gbpsの合計帯域幅のリンクアグリゲーションを サポートする2x 2.5 GbE LANポート</vt:lpstr>
      <vt:lpstr>4KビデオトランスコーディングとHDMI出力をサポートする強力な統合グラフィックスプロセッシングユニット</vt:lpstr>
      <vt:lpstr>2 xPCIeスロット ネットワーク、ストレージなど</vt:lpstr>
      <vt:lpstr>QM2カードは、SSDキャッシングと 10GbE接続のサポートを追加します</vt:lpstr>
      <vt:lpstr>QM2シリーズ-TVS-675にM.2SSDスロットを追加</vt:lpstr>
      <vt:lpstr>マルチユーザー環境向けの予算にやさしい アンマネージドスイッチ</vt:lpstr>
      <vt:lpstr>マルチユーザー環境と効率的な展開のための レイヤー2マネージドスイッチ</vt:lpstr>
      <vt:lpstr>高速パフォーマンスのための10GbE NICオプション</vt:lpstr>
      <vt:lpstr>ネットワークアクセサリ-NIC</vt:lpstr>
      <vt:lpstr>FCSAN用のQNAP16Gb/sファイバーチャネルカード</vt:lpstr>
      <vt:lpstr>QNAP QXP-W6-AX200 Wi-Fi6カードで NASをWi-Fi6AXネットワークにワイヤレスで接続</vt:lpstr>
      <vt:lpstr>PowerPoint Presentation</vt:lpstr>
      <vt:lpstr>Dropbox、OneDrive、Googleドライブなどに接続</vt:lpstr>
      <vt:lpstr>FileStationを使用して NASをチームコラボレーションポータルに</vt:lpstr>
      <vt:lpstr>Qsync 5.0 –個人およびチーム向けの クロスデバイスファイル同期</vt:lpstr>
      <vt:lpstr>3-2-1 HBS3による完全バックアップ</vt:lpstr>
      <vt:lpstr>HybridMountは、ファイルベースのクラウドストレージゲートウェイに2つのモードを提供します</vt:lpstr>
      <vt:lpstr>Hyper Data Protector：仮想マシン用のオールインワンアクティブバックアップソリューション</vt:lpstr>
      <vt:lpstr>Boxafe：GoogleWorkspaceとMicrosoft365の包括的なバックアップソリューション</vt:lpstr>
      <vt:lpstr>HybridMount-カスケードはリモートデバイスへの アクセス許可を共有します</vt:lpstr>
      <vt:lpstr>QmailAgent –メールバックアップソリューション</vt:lpstr>
      <vt:lpstr>仮想マシンとコンテナをホストするための最大64GBのRAMを備えたオールインワン8コアサーバー</vt:lpstr>
      <vt:lpstr>デュアルシステムの確立と実行- Ubuntu &amp; QuTS hero</vt:lpstr>
      <vt:lpstr>スマートで自動なファイル管理</vt:lpstr>
      <vt:lpstr>通知センター-多様な通知をアクティブに通知</vt:lpstr>
      <vt:lpstr>QuLog Centerは、接続をプロアクティブに分析および監視</vt:lpstr>
      <vt:lpstr>新しい監視アプリQVRElite</vt:lpstr>
      <vt:lpstr>高性能マルチメディア ストリーミングプラットフォーム</vt:lpstr>
      <vt:lpstr>PowerPoint Presentation</vt:lpstr>
      <vt:lpstr>強力なデータ削減–SSDの耐久性を拡張します</vt:lpstr>
      <vt:lpstr>サイレントデータ破損と自己修復</vt:lpstr>
      <vt:lpstr>3層バックアップソリューション 最も完全なデータバックアップ保護を構築</vt:lpstr>
      <vt:lpstr>SnapSync</vt:lpstr>
      <vt:lpstr>PowerPoint Presentation</vt:lpstr>
      <vt:lpstr>ストレージ拡張：TR-002 / TR-004 USB RAIDユニット</vt:lpstr>
      <vt:lpstr>ストレージ拡張：TL-D800C USBJBODユニット</vt:lpstr>
      <vt:lpstr>PCIeからマルチチャネルSATAエンクロージャーへの 高速ストレージ拡張</vt:lpstr>
      <vt:lpstr>QXP SATA HBAとケーブルは TL-D400S / D800S / D1600SJBODに含まれています</vt:lpstr>
      <vt:lpstr>3年間の標準保証と、 オプション購入による最大5年間の延長</vt:lpstr>
      <vt:lpstr>TVS-675は、8コアのコンピューティングパワーと4Kグラフィックスを組み合わせた最高のコストパフォーマンス比を提供</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2021-11-12T02:34:36Z</dcterms:modified>
</cp:coreProperties>
</file>