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7" r:id="rId2"/>
    <p:sldId id="286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8" r:id="rId28"/>
    <p:sldId id="285" r:id="rId29"/>
    <p:sldId id="290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05"/>
    <a:srgbClr val="F8F0E0"/>
    <a:srgbClr val="574115"/>
    <a:srgbClr val="E5C88F"/>
    <a:srgbClr val="D5A74D"/>
    <a:srgbClr val="C8B990"/>
    <a:srgbClr val="898C97"/>
    <a:srgbClr val="7C89A4"/>
    <a:srgbClr val="323232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2AC2CA-7143-4EDE-9CD4-4AE6452F1E87}" v="1" dt="2021-06-28T01:42:58.966"/>
    <p1510:client id="{EF220869-D067-6144-BC30-D259D942AC47}" v="228" dt="2021-06-27T12:47:13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1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f1c6ddc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f1c6ddc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f1c6ddca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f1c6ddca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f1c6ddcaf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f1c6ddcaf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f2d79bde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cf2d79bde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923651d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923651d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f1c6ddca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f1c6ddca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1c6ddca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f1c6ddca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f2d79bde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f2d79bde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f2d79bde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f2d79bde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f1c6ddca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f1c6ddca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f1c6ddc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f1c6ddc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984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f2d79b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f2d79b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3518b86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3518b86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f1c6ddca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f1c6ddcaf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f1c6ddca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f1c6ddca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f1c6ddca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cf1c6ddca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cf1c6ddca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cf1c6ddca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f1c6ddca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f1c6ddca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42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40898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f1c6ddca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f1c6ddca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59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f1c6ddca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f1c6ddca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f1c6ddca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f1c6ddca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f1c6ddca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f1c6ddca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f1c6ddcaf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f1c6ddcaf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f1c6ddca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f1c6ddca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f1c6ddca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f1c6ddcaf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C40465-8CA4-4315-BF50-C6A64E1AE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B129562-92E8-4ADE-8AAE-9DB182803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17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E566EB7-F1DE-4FEA-9325-84DE53301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3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F410117-73F1-4E8E-8CAA-F99FF9583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A3C8C3C-DB6A-4955-A1D4-FD27BFEF8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51" r="3979" b="16329"/>
          <a:stretch/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75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66BC2074-C263-496C-81B3-DEDB8172B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5C32EA-73D5-46A1-B866-E26C1A5F3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8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A3C8C3C-DB6A-4955-A1D4-FD27BFEF8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1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8450A6-DB75-473D-9A8D-EE2081DA8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32" t="2532"/>
          <a:stretch/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75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9B9CC87-A056-4AD0-9CE1-E5B6BF2D2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4307A125-E614-48C2-B444-B5A48F9CF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61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鏈 的圖片&#10;&#10;自動產生的描述">
            <a:extLst>
              <a:ext uri="{FF2B5EF4-FFF2-40B4-BE49-F238E27FC236}">
                <a16:creationId xmlns:a16="http://schemas.microsoft.com/office/drawing/2014/main" id="{C1F0B397-AE52-4DFF-A353-16F9B09BB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1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22284D7-8AEC-4486-90FD-F07AE1CDB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83CB0-BE20-42ED-8D59-17D5250C92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9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  <p:sldLayoutId id="2147483671" r:id="rId10"/>
    <p:sldLayoutId id="2147483660" r:id="rId11"/>
    <p:sldLayoutId id="2147483661" r:id="rId12"/>
    <p:sldLayoutId id="2147483662" r:id="rId13"/>
    <p:sldLayoutId id="2147483663" r:id="rId14"/>
    <p:sldLayoutId id="2147483669" r:id="rId15"/>
    <p:sldLayoutId id="2147483668" r:id="rId16"/>
    <p:sldLayoutId id="2147483665" r:id="rId17"/>
    <p:sldLayoutId id="2147483664" r:id="rId18"/>
    <p:sldLayoutId id="2147483667" r:id="rId19"/>
    <p:sldLayoutId id="2147483666" r:id="rId20"/>
    <p:sldLayoutId id="2147483670" r:id="rId21"/>
    <p:sldLayoutId id="2147483657" r:id="rId22"/>
    <p:sldLayoutId id="214748365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svg"/><Relationship Id="rId5" Type="http://schemas.openxmlformats.org/officeDocument/2006/relationships/image" Target="../media/image34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svg"/><Relationship Id="rId5" Type="http://schemas.openxmlformats.org/officeDocument/2006/relationships/image" Target="../media/image45.png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sv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63.sv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svg"/><Relationship Id="rId5" Type="http://schemas.openxmlformats.org/officeDocument/2006/relationships/image" Target="../media/image56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EA01B4D-6D9B-40AF-A91C-30FDAE218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EDEE0237-E2A6-4A60-948F-90286584D457}"/>
              </a:ext>
            </a:extLst>
          </p:cNvPr>
          <p:cNvSpPr/>
          <p:nvPr/>
        </p:nvSpPr>
        <p:spPr>
          <a:xfrm>
            <a:off x="4142409" y="1011612"/>
            <a:ext cx="5038165" cy="276457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t="31801" b="32567"/>
          <a:stretch/>
        </p:blipFill>
        <p:spPr>
          <a:xfrm>
            <a:off x="3871301" y="3538071"/>
            <a:ext cx="3615920" cy="103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4">
            <a:alphaModFix/>
          </a:blip>
          <a:srcRect l="291" t="398" b="-1"/>
          <a:stretch/>
        </p:blipFill>
        <p:spPr>
          <a:xfrm>
            <a:off x="4047526" y="628464"/>
            <a:ext cx="5096474" cy="2584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175B133B-CB8E-48C3-B7D0-A61BDFD95ECA}"/>
              </a:ext>
            </a:extLst>
          </p:cNvPr>
          <p:cNvSpPr txBox="1">
            <a:spLocks/>
          </p:cNvSpPr>
          <p:nvPr/>
        </p:nvSpPr>
        <p:spPr>
          <a:xfrm>
            <a:off x="235154" y="676532"/>
            <a:ext cx="322074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b="1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NVMeSSD</a:t>
            </a:r>
            <a:endParaRPr lang="en-US" altLang="ja-JP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フォーマン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ス向上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C84E6063-B7DB-40C3-A0CC-253DF0A97E6B}"/>
              </a:ext>
            </a:extLst>
          </p:cNvPr>
          <p:cNvSpPr txBox="1">
            <a:spLocks/>
          </p:cNvSpPr>
          <p:nvPr/>
        </p:nvSpPr>
        <p:spPr>
          <a:xfrm>
            <a:off x="235154" y="1531201"/>
            <a:ext cx="3220740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新しいカーネルにより、</a:t>
            </a:r>
            <a:r>
              <a:rPr lang="en-US" altLang="ja-JP" sz="1200" dirty="0" err="1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NVMe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の使用効率が大幅に向上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キャッシュモジュールが最適化され、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SSD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スペースをより効率的に使用でき、メモリ使用量が以前よりも少なくなります。 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同じフォルダーへのマルチユーザーアクセスの効率が向上します。 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 err="1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NVMeSSD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SATA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M.2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けではありません。 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U.2SSD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改善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れていま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す。</a:t>
            </a:r>
            <a:endParaRPr lang="ja-JP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0335D847-3E49-42A3-A1A3-305E01ECE520}"/>
              </a:ext>
            </a:extLst>
          </p:cNvPr>
          <p:cNvGrpSpPr/>
          <p:nvPr/>
        </p:nvGrpSpPr>
        <p:grpSpPr>
          <a:xfrm>
            <a:off x="4025961" y="701899"/>
            <a:ext cx="5118039" cy="3064203"/>
            <a:chOff x="4025961" y="701899"/>
            <a:chExt cx="5118039" cy="3064203"/>
          </a:xfrm>
        </p:grpSpPr>
        <p:pic>
          <p:nvPicPr>
            <p:cNvPr id="3" name="圖片 2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D088DE7D-B0C4-46FC-80CE-3E356B056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589"/>
            <a:stretch/>
          </p:blipFill>
          <p:spPr>
            <a:xfrm>
              <a:off x="4025961" y="701899"/>
              <a:ext cx="5118039" cy="306420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B0C30D9-860A-4834-9F87-0D80D66109CE}"/>
                </a:ext>
              </a:extLst>
            </p:cNvPr>
            <p:cNvSpPr/>
            <p:nvPr/>
          </p:nvSpPr>
          <p:spPr>
            <a:xfrm>
              <a:off x="4881092" y="882204"/>
              <a:ext cx="3895859" cy="2479182"/>
            </a:xfrm>
            <a:prstGeom prst="rect">
              <a:avLst/>
            </a:prstGeom>
            <a:solidFill>
              <a:srgbClr val="2C2C2C">
                <a:alpha val="5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E6D09418-6026-4302-B913-F1FDEA07D3FE}"/>
              </a:ext>
            </a:extLst>
          </p:cNvPr>
          <p:cNvSpPr txBox="1">
            <a:spLocks/>
          </p:cNvSpPr>
          <p:nvPr/>
        </p:nvSpPr>
        <p:spPr>
          <a:xfrm>
            <a:off x="311045" y="415355"/>
            <a:ext cx="37843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ィレ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ルの</a:t>
            </a:r>
            <a:endParaRPr lang="en-US" altLang="ja-JP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向上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30213053-FCBC-43EE-8BE6-B997438AD7DB}"/>
              </a:ext>
            </a:extLst>
          </p:cNvPr>
          <p:cNvSpPr txBox="1">
            <a:spLocks/>
          </p:cNvSpPr>
          <p:nvPr/>
        </p:nvSpPr>
        <p:spPr>
          <a:xfrm>
            <a:off x="311045" y="1248208"/>
            <a:ext cx="359313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TLS 1.3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admin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カウントはデフォルトで無効に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高度暗号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方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法をサポート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設定を安全になるように調整し、よ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り強力な安全保護オプションをサポー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</a:t>
            </a:r>
            <a:endParaRPr lang="en-US" altLang="ja-JP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SSH Key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ログイン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ファームウェア自動更新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推奨更新、自動更新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アプリ自動更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 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推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奨更新、自動更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バースプロキ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近日対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応予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定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ja-JP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347FF8C2-33FB-42BC-BDDA-2480C4AA0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55079" y="1131596"/>
            <a:ext cx="1944959" cy="2078328"/>
          </a:xfrm>
          <a:prstGeom prst="rect">
            <a:avLst/>
          </a:prstGeom>
          <a:effectLst>
            <a:outerShdw blurRad="152400" dist="190500" dir="8100000" algn="tr" rotWithShape="0">
              <a:prstClr val="black">
                <a:alpha val="13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018719CB-3A07-4112-BF8D-3EDCE641158E}"/>
              </a:ext>
            </a:extLst>
          </p:cNvPr>
          <p:cNvGrpSpPr/>
          <p:nvPr/>
        </p:nvGrpSpPr>
        <p:grpSpPr>
          <a:xfrm>
            <a:off x="3149971" y="699692"/>
            <a:ext cx="6130046" cy="4372682"/>
            <a:chOff x="3149971" y="699692"/>
            <a:chExt cx="6130046" cy="4372682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B2B763E3-03C0-4234-B14A-D4269EBF6398}"/>
                </a:ext>
              </a:extLst>
            </p:cNvPr>
            <p:cNvSpPr/>
            <p:nvPr/>
          </p:nvSpPr>
          <p:spPr>
            <a:xfrm>
              <a:off x="3447690" y="699692"/>
              <a:ext cx="5832327" cy="4372682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7B87C682-FABE-4C34-8E5B-0968D88E4716}"/>
                </a:ext>
              </a:extLst>
            </p:cNvPr>
            <p:cNvGrpSpPr/>
            <p:nvPr/>
          </p:nvGrpSpPr>
          <p:grpSpPr>
            <a:xfrm>
              <a:off x="3149971" y="1563336"/>
              <a:ext cx="5536894" cy="3202589"/>
              <a:chOff x="3236260" y="1443204"/>
              <a:chExt cx="5744589" cy="3322722"/>
            </a:xfrm>
          </p:grpSpPr>
          <p:pic>
            <p:nvPicPr>
              <p:cNvPr id="137" name="Google Shape;137;p2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36260" y="1443204"/>
                <a:ext cx="5744589" cy="33227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Google Shape;139;p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260850" y="1999716"/>
                <a:ext cx="3324200" cy="25124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85A2C59E-1076-459A-9DC7-CAF75E637EAC}"/>
              </a:ext>
            </a:extLst>
          </p:cNvPr>
          <p:cNvSpPr txBox="1">
            <a:spLocks/>
          </p:cNvSpPr>
          <p:nvPr/>
        </p:nvSpPr>
        <p:spPr>
          <a:xfrm>
            <a:off x="321013" y="413148"/>
            <a:ext cx="864788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SSH</a:t>
            </a: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キーによるログイン管</a:t>
            </a:r>
            <a:r>
              <a:rPr lang="ja-JP" altLang="en-US" sz="32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理</a:t>
            </a: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により</a:t>
            </a:r>
            <a:r>
              <a:rPr lang="ja-JP" altLang="en-US" sz="32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安</a:t>
            </a: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全性が向上</a:t>
            </a:r>
            <a:endParaRPr lang="ja-JP" altLang="en-US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0350950-761A-41D7-A7D3-FF88ACAB4EB0}"/>
              </a:ext>
            </a:extLst>
          </p:cNvPr>
          <p:cNvGrpSpPr/>
          <p:nvPr/>
        </p:nvGrpSpPr>
        <p:grpSpPr>
          <a:xfrm>
            <a:off x="393988" y="1230406"/>
            <a:ext cx="3646853" cy="3535519"/>
            <a:chOff x="434114" y="1230406"/>
            <a:chExt cx="3646853" cy="3535519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C9387C0-A8F2-48E3-AD85-77449E9E7C3C}"/>
                </a:ext>
              </a:extLst>
            </p:cNvPr>
            <p:cNvSpPr/>
            <p:nvPr/>
          </p:nvSpPr>
          <p:spPr>
            <a:xfrm>
              <a:off x="585222" y="1230406"/>
              <a:ext cx="3495745" cy="35355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2" name="Google Shape;138;p24">
              <a:extLst>
                <a:ext uri="{FF2B5EF4-FFF2-40B4-BE49-F238E27FC236}">
                  <a16:creationId xmlns:a16="http://schemas.microsoft.com/office/drawing/2014/main" id="{69DAB45A-D319-4CFA-9245-C876090FD65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4114" y="1999715"/>
              <a:ext cx="2813187" cy="276621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EFC9B01-4EA0-214A-95EA-17E0052834D5}"/>
              </a:ext>
            </a:extLst>
          </p:cNvPr>
          <p:cNvSpPr/>
          <p:nvPr/>
        </p:nvSpPr>
        <p:spPr>
          <a:xfrm>
            <a:off x="4357127" y="2854213"/>
            <a:ext cx="2754508" cy="4472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66733D04-A964-402D-B593-0C72F0ED2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6F6507-A6E0-4AD6-B569-E8E025B606C3}"/>
              </a:ext>
            </a:extLst>
          </p:cNvPr>
          <p:cNvSpPr/>
          <p:nvPr/>
        </p:nvSpPr>
        <p:spPr>
          <a:xfrm>
            <a:off x="4299150" y="1208803"/>
            <a:ext cx="4823938" cy="31707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96000"/>
                </a:schemeClr>
              </a:gs>
              <a:gs pos="100000">
                <a:srgbClr val="1F2127">
                  <a:alpha val="56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924B184-E20B-4109-BEA2-5EF1B23E1205}"/>
              </a:ext>
            </a:extLst>
          </p:cNvPr>
          <p:cNvSpPr txBox="1"/>
          <p:nvPr/>
        </p:nvSpPr>
        <p:spPr>
          <a:xfrm>
            <a:off x="217696" y="2825314"/>
            <a:ext cx="388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pc="3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#</a:t>
            </a:r>
            <a:r>
              <a:rPr lang="en-US" altLang="zh-TW" spc="30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ssh</a:t>
            </a:r>
            <a:r>
              <a:rPr lang="en-US" altLang="zh-TW" spc="3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-keygen -t </a:t>
            </a:r>
            <a:r>
              <a:rPr lang="en-US" altLang="zh-TW" spc="30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rsa</a:t>
            </a:r>
            <a:endParaRPr lang="en-US" altLang="zh-TW" spc="3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zh-TW" spc="3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#</a:t>
            </a:r>
            <a:r>
              <a:rPr lang="en-US" altLang="zh-TW" spc="30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pbcopy</a:t>
            </a:r>
            <a:r>
              <a:rPr lang="en-US" altLang="zh-TW" spc="3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&lt; ~/.</a:t>
            </a:r>
            <a:r>
              <a:rPr lang="en-US" altLang="zh-TW" spc="30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ssh</a:t>
            </a:r>
            <a:r>
              <a:rPr lang="en-US" altLang="zh-TW" spc="3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en-US" altLang="zh-TW" spc="30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id_rsa.pub</a:t>
            </a:r>
            <a:endParaRPr lang="en-US" altLang="zh-TW" spc="3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CDD2306-3E2D-4C56-A4BF-2FB846EEEB54}"/>
              </a:ext>
            </a:extLst>
          </p:cNvPr>
          <p:cNvCxnSpPr>
            <a:cxnSpLocks/>
          </p:cNvCxnSpPr>
          <p:nvPr/>
        </p:nvCxnSpPr>
        <p:spPr>
          <a:xfrm>
            <a:off x="303421" y="2565256"/>
            <a:ext cx="8314176" cy="0"/>
          </a:xfrm>
          <a:prstGeom prst="line">
            <a:avLst/>
          </a:prstGeom>
          <a:ln w="25400">
            <a:solidFill>
              <a:srgbClr val="E9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79;p16">
            <a:extLst>
              <a:ext uri="{FF2B5EF4-FFF2-40B4-BE49-F238E27FC236}">
                <a16:creationId xmlns:a16="http://schemas.microsoft.com/office/drawing/2014/main" id="{CCED968F-D5C1-44D3-8AD8-ACC52522110D}"/>
              </a:ext>
            </a:extLst>
          </p:cNvPr>
          <p:cNvSpPr txBox="1">
            <a:spLocks/>
          </p:cNvSpPr>
          <p:nvPr/>
        </p:nvSpPr>
        <p:spPr>
          <a:xfrm>
            <a:off x="162588" y="1433617"/>
            <a:ext cx="4930043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b="1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macOS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endParaRPr lang="en-US" altLang="ja-JP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SSH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キーを生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可能</a:t>
            </a:r>
          </a:p>
          <a:p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F09F553-7FB3-4ABE-8D50-77864E2D0FBB}"/>
              </a:ext>
            </a:extLst>
          </p:cNvPr>
          <p:cNvGrpSpPr/>
          <p:nvPr/>
        </p:nvGrpSpPr>
        <p:grpSpPr>
          <a:xfrm>
            <a:off x="3956702" y="873490"/>
            <a:ext cx="5187297" cy="3440977"/>
            <a:chOff x="-320179" y="1945002"/>
            <a:chExt cx="4959212" cy="3198498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6A7A27CA-1271-4A9B-B535-F57D321AB4C3}"/>
                </a:ext>
              </a:extLst>
            </p:cNvPr>
            <p:cNvGrpSpPr/>
            <p:nvPr/>
          </p:nvGrpSpPr>
          <p:grpSpPr>
            <a:xfrm>
              <a:off x="-320179" y="1945002"/>
              <a:ext cx="4959212" cy="3198498"/>
              <a:chOff x="4025961" y="701899"/>
              <a:chExt cx="4750990" cy="3064203"/>
            </a:xfrm>
          </p:grpSpPr>
          <p:pic>
            <p:nvPicPr>
              <p:cNvPr id="15" name="圖片 14" descr="一張含有 文字, 電子用品, 監視器, 電腦 的圖片&#10;&#10;自動產生的描述">
                <a:extLst>
                  <a:ext uri="{FF2B5EF4-FFF2-40B4-BE49-F238E27FC236}">
                    <a16:creationId xmlns:a16="http://schemas.microsoft.com/office/drawing/2014/main" id="{D185B3ED-E040-4552-A782-F38FD07AB9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2" r="15147"/>
              <a:stretch/>
            </p:blipFill>
            <p:spPr>
              <a:xfrm>
                <a:off x="4025961" y="701899"/>
                <a:ext cx="4750988" cy="3064203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87122C4-85E4-4D40-884B-75686C048D76}"/>
                  </a:ext>
                </a:extLst>
              </p:cNvPr>
              <p:cNvSpPr/>
              <p:nvPr/>
            </p:nvSpPr>
            <p:spPr>
              <a:xfrm>
                <a:off x="4881092" y="882204"/>
                <a:ext cx="3895859" cy="2479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18" name="Google Shape;146;p25">
              <a:extLst>
                <a:ext uri="{FF2B5EF4-FFF2-40B4-BE49-F238E27FC236}">
                  <a16:creationId xmlns:a16="http://schemas.microsoft.com/office/drawing/2014/main" id="{CB2446E3-004B-4B40-93CF-EC2F3B6A474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749" r="6893" b="1"/>
            <a:stretch/>
          </p:blipFill>
          <p:spPr>
            <a:xfrm>
              <a:off x="572429" y="2256685"/>
              <a:ext cx="4066602" cy="234345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12DC9F-902A-344A-8EFC-6C014D677EAF}"/>
              </a:ext>
            </a:extLst>
          </p:cNvPr>
          <p:cNvSpPr/>
          <p:nvPr/>
        </p:nvSpPr>
        <p:spPr>
          <a:xfrm>
            <a:off x="4925626" y="2163819"/>
            <a:ext cx="2534118" cy="9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5A3982B-82CC-4E41-AB20-8073FC5D678E}"/>
              </a:ext>
            </a:extLst>
          </p:cNvPr>
          <p:cNvSpPr/>
          <p:nvPr/>
        </p:nvSpPr>
        <p:spPr>
          <a:xfrm>
            <a:off x="673050" y="-390015"/>
            <a:ext cx="4311758" cy="202676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09709F6F-57C9-40D5-B995-5D7E0011ECF0}"/>
              </a:ext>
            </a:extLst>
          </p:cNvPr>
          <p:cNvSpPr/>
          <p:nvPr/>
        </p:nvSpPr>
        <p:spPr>
          <a:xfrm>
            <a:off x="371066" y="3135398"/>
            <a:ext cx="5346070" cy="238633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E069236A-4FD1-4A7A-BB5A-042F4027DFB8}"/>
              </a:ext>
            </a:extLst>
          </p:cNvPr>
          <p:cNvSpPr txBox="1">
            <a:spLocks/>
          </p:cNvSpPr>
          <p:nvPr/>
        </p:nvSpPr>
        <p:spPr>
          <a:xfrm>
            <a:off x="5356151" y="2006933"/>
            <a:ext cx="3416783" cy="212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特にインターネットを介した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Web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アクセスサービスのセキュリティを向上させるリバースプロキシ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機密性の高いサービスネットワークポートを非表示にし、潜在的なリスクを回避しま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Google Shape;79;p16">
            <a:extLst>
              <a:ext uri="{FF2B5EF4-FFF2-40B4-BE49-F238E27FC236}">
                <a16:creationId xmlns:a16="http://schemas.microsoft.com/office/drawing/2014/main" id="{04FA15B2-1BB4-49C9-ABE6-997EAEF59A1F}"/>
              </a:ext>
            </a:extLst>
          </p:cNvPr>
          <p:cNvSpPr txBox="1">
            <a:spLocks/>
          </p:cNvSpPr>
          <p:nvPr/>
        </p:nvSpPr>
        <p:spPr>
          <a:xfrm>
            <a:off x="5384600" y="1086375"/>
            <a:ext cx="4930043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リバースプロキ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</a:t>
            </a:r>
            <a:endParaRPr lang="en-US" altLang="ja-JP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近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日対応予定</a:t>
            </a:r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1A53F61A-08AD-4BFF-99C0-CE4416B4B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557"/>
          <a:stretch/>
        </p:blipFill>
        <p:spPr>
          <a:xfrm>
            <a:off x="742409" y="3307222"/>
            <a:ext cx="4013424" cy="183627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DE8BF97F-56E0-4567-9E43-56DBFF760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2409" y="0"/>
            <a:ext cx="4013424" cy="100266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15991C6-EC63-42EE-BEDD-665F2577C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50" y="1165940"/>
            <a:ext cx="4312934" cy="2012563"/>
          </a:xfrm>
          <a:prstGeom prst="rect">
            <a:avLst/>
          </a:prstGeom>
          <a:effectLst>
            <a:outerShdw blurRad="139700" dist="1905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CF87ED-4C7F-7846-AC22-2307C6181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46440"/>
            <a:ext cx="1597060" cy="15970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EABD4E14-9DCC-41CC-B63C-98C5C9F7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1324" y="1822451"/>
            <a:ext cx="4428146" cy="10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4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CA3CA28A-A4A6-4E95-944C-7244DAA4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7414" y="1161767"/>
            <a:ext cx="3965293" cy="2912410"/>
          </a:xfrm>
          <a:prstGeom prst="rect">
            <a:avLst/>
          </a:prstGeom>
          <a:effectLst>
            <a:outerShdw blurRad="2032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700A6268-9FC8-4BDF-BA14-8F9D5DBEE116}"/>
              </a:ext>
            </a:extLst>
          </p:cNvPr>
          <p:cNvSpPr txBox="1">
            <a:spLocks/>
          </p:cNvSpPr>
          <p:nvPr/>
        </p:nvSpPr>
        <p:spPr>
          <a:xfrm>
            <a:off x="5091199" y="2265057"/>
            <a:ext cx="3305387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新しい</a:t>
            </a:r>
            <a:r>
              <a:rPr lang="en-US" altLang="ja-JP" sz="1200" dirty="0" err="1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QuFTP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サービスは、より多くの機能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ト。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SMB 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 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NFS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のパ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フォーマン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スを強化。大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きなファイ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ルをよ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り高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速に転送できます。</a:t>
            </a:r>
            <a:endParaRPr lang="ja-JP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Google Shape;79;p16">
            <a:extLst>
              <a:ext uri="{FF2B5EF4-FFF2-40B4-BE49-F238E27FC236}">
                <a16:creationId xmlns:a16="http://schemas.microsoft.com/office/drawing/2014/main" id="{63837827-06B8-40C3-B957-0A21165140F4}"/>
              </a:ext>
            </a:extLst>
          </p:cNvPr>
          <p:cNvSpPr txBox="1">
            <a:spLocks/>
          </p:cNvSpPr>
          <p:nvPr/>
        </p:nvSpPr>
        <p:spPr>
          <a:xfrm>
            <a:off x="5091198" y="1302513"/>
            <a:ext cx="392634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ファイルサービスの強化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4B3BAB6E-0B4D-47D6-9D25-5658BDD38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A9237F5E-F9F4-44FF-8EA5-271B9269681D}"/>
              </a:ext>
            </a:extLst>
          </p:cNvPr>
          <p:cNvSpPr/>
          <p:nvPr/>
        </p:nvSpPr>
        <p:spPr>
          <a:xfrm>
            <a:off x="3452501" y="384561"/>
            <a:ext cx="5728074" cy="440259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4751" y="1017588"/>
            <a:ext cx="5829249" cy="31421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3CF1AB01-9E72-4DBE-AB89-27C36E1D6A60}"/>
              </a:ext>
            </a:extLst>
          </p:cNvPr>
          <p:cNvSpPr txBox="1">
            <a:spLocks/>
          </p:cNvSpPr>
          <p:nvPr/>
        </p:nvSpPr>
        <p:spPr>
          <a:xfrm>
            <a:off x="485512" y="1509525"/>
            <a:ext cx="2647616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個別に更新可能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FTP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ー機能をサポート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TLS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200" dirty="0" err="1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QoS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FTP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ト機能を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サポート</a:t>
            </a: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20C8FD56-6866-4FA9-9255-67672F8CAF70}"/>
              </a:ext>
            </a:extLst>
          </p:cNvPr>
          <p:cNvSpPr txBox="1">
            <a:spLocks/>
          </p:cNvSpPr>
          <p:nvPr/>
        </p:nvSpPr>
        <p:spPr>
          <a:xfrm>
            <a:off x="470691" y="946372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QuFTP</a:t>
            </a:r>
            <a:r>
              <a:rPr lang="ja-JP" altLang="en-US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5C27F471-7C53-4FE4-8047-21319C5B4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2174F125-3879-42EB-B35A-5D1050588F9C}"/>
              </a:ext>
            </a:extLst>
          </p:cNvPr>
          <p:cNvSpPr/>
          <p:nvPr/>
        </p:nvSpPr>
        <p:spPr>
          <a:xfrm>
            <a:off x="3452501" y="1277471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3" name="Google Shape;173;p29"/>
          <p:cNvPicPr preferRelativeResize="0"/>
          <p:nvPr/>
        </p:nvPicPr>
        <p:blipFill rotWithShape="1">
          <a:blip r:embed="rId5">
            <a:alphaModFix/>
          </a:blip>
          <a:srcRect t="577"/>
          <a:stretch/>
        </p:blipFill>
        <p:spPr>
          <a:xfrm>
            <a:off x="3518482" y="1173345"/>
            <a:ext cx="5625518" cy="28648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5670BC5B-030D-4DDA-950F-4305A3361742}"/>
              </a:ext>
            </a:extLst>
          </p:cNvPr>
          <p:cNvSpPr txBox="1">
            <a:spLocks/>
          </p:cNvSpPr>
          <p:nvPr/>
        </p:nvSpPr>
        <p:spPr>
          <a:xfrm>
            <a:off x="403505" y="2186821"/>
            <a:ext cx="3078401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ユーザ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が設定可能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アップロードとダウンロードの速度を制限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E9059614-256E-466C-A203-BFC3714D27DA}"/>
              </a:ext>
            </a:extLst>
          </p:cNvPr>
          <p:cNvSpPr txBox="1">
            <a:spLocks/>
          </p:cNvSpPr>
          <p:nvPr/>
        </p:nvSpPr>
        <p:spPr>
          <a:xfrm>
            <a:off x="357403" y="1613733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QoS</a:t>
            </a:r>
            <a:r>
              <a:rPr lang="ja-JP" altLang="en-US" sz="32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  <a:endParaRPr lang="ja-JP" altLang="en-US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7D599A3-7838-45D9-BD86-B032E41D0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4BF8C22-F153-4EA2-8218-C32597317C3A}"/>
              </a:ext>
            </a:extLst>
          </p:cNvPr>
          <p:cNvSpPr/>
          <p:nvPr/>
        </p:nvSpPr>
        <p:spPr>
          <a:xfrm>
            <a:off x="3981281" y="1277471"/>
            <a:ext cx="519929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5">
            <a:alphaModFix/>
          </a:blip>
          <a:srcRect l="263" t="903" r="9237" b="750"/>
          <a:stretch/>
        </p:blipFill>
        <p:spPr>
          <a:xfrm>
            <a:off x="3722335" y="1087196"/>
            <a:ext cx="5421665" cy="3029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AA7B1798-9FC1-414D-A209-9DCB2200AA9C}"/>
              </a:ext>
            </a:extLst>
          </p:cNvPr>
          <p:cNvSpPr txBox="1">
            <a:spLocks/>
          </p:cNvSpPr>
          <p:nvPr/>
        </p:nvSpPr>
        <p:spPr>
          <a:xfrm>
            <a:off x="316361" y="2176358"/>
            <a:ext cx="3084162" cy="194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条件ベースの設定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使用できる時間と使用できない時間を設定可能</a:t>
            </a: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11FF87CD-5ACF-4E41-8F92-9770C1B66686}"/>
              </a:ext>
            </a:extLst>
          </p:cNvPr>
          <p:cNvSpPr txBox="1">
            <a:spLocks/>
          </p:cNvSpPr>
          <p:nvPr/>
        </p:nvSpPr>
        <p:spPr>
          <a:xfrm>
            <a:off x="292085" y="1654175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ルール設定</a:t>
            </a:r>
            <a:endParaRPr lang="ja-JP" altLang="en-US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4294967295"/>
          </p:nvPr>
        </p:nvSpPr>
        <p:spPr>
          <a:xfrm>
            <a:off x="4689194" y="1822478"/>
            <a:ext cx="3888364" cy="3136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1800"/>
              </a:lnSpc>
              <a:buClr>
                <a:schemeClr val="dk1"/>
              </a:buClr>
              <a:buSzPts val="1100"/>
              <a:buNone/>
            </a:pPr>
            <a:r>
              <a:rPr lang="en-US" altLang="ja-JP" sz="1050" dirty="0" smtClean="0">
                <a:solidFill>
                  <a:schemeClr val="dk1"/>
                </a:solidFill>
                <a:latin typeface="+mn-ea"/>
                <a:ea typeface="+mn-ea"/>
              </a:rPr>
              <a:t>QTS 5.0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は最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新バージョ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ンであり、</a:t>
            </a:r>
            <a:r>
              <a:rPr lang="en-US" altLang="ja-JP" sz="1050" dirty="0">
                <a:solidFill>
                  <a:schemeClr val="dk1"/>
                </a:solidFill>
                <a:latin typeface="+mn-ea"/>
                <a:ea typeface="+mn-ea"/>
              </a:rPr>
              <a:t>NAS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ユーザーにまった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く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の新体験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を提供します。シ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ステム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をカーネルから強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化し、</a:t>
            </a:r>
            <a:r>
              <a:rPr lang="en-US" altLang="ja-JP" sz="1050" dirty="0">
                <a:solidFill>
                  <a:schemeClr val="dk1"/>
                </a:solidFill>
                <a:latin typeface="+mn-ea"/>
                <a:ea typeface="+mn-ea"/>
              </a:rPr>
              <a:t>UI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インターフェイ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スを最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適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化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しました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。イ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ンストールウィザード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か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ら大幅な調整を行い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、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インストー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ル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の完了後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には、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ユーザーが必要な操作や安全設定を完了するためのガイダンス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が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案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内さ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れます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。新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しいキャッシュモジュー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ル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を適用することで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、</a:t>
            </a:r>
            <a:r>
              <a:rPr lang="en-US" altLang="ja-JP" sz="1050" dirty="0" err="1" smtClean="0">
                <a:solidFill>
                  <a:schemeClr val="dk1"/>
                </a:solidFill>
                <a:latin typeface="+mn-ea"/>
                <a:ea typeface="+mn-ea"/>
              </a:rPr>
              <a:t>NVMeSSD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により高速にア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クセ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ス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できるようになりました</a:t>
            </a:r>
            <a:r>
              <a:rPr lang="ja-JP" altLang="en-US" sz="1050" dirty="0" smtClean="0">
                <a:solidFill>
                  <a:schemeClr val="dk1"/>
                </a:solidFill>
                <a:latin typeface="+mn-ea"/>
                <a:ea typeface="+mn-ea"/>
              </a:rPr>
              <a:t>。よ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り高速なアプリケーションが必要ですか？ </a:t>
            </a:r>
            <a:r>
              <a:rPr lang="en-US" altLang="ja-JP" sz="1050" dirty="0">
                <a:solidFill>
                  <a:schemeClr val="dk1"/>
                </a:solidFill>
                <a:latin typeface="+mn-ea"/>
                <a:ea typeface="+mn-ea"/>
              </a:rPr>
              <a:t>AI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を加速させ、</a:t>
            </a:r>
            <a:r>
              <a:rPr lang="en-US" altLang="ja-JP" sz="1050" dirty="0">
                <a:solidFill>
                  <a:schemeClr val="dk1"/>
                </a:solidFill>
                <a:latin typeface="+mn-ea"/>
                <a:ea typeface="+mn-ea"/>
              </a:rPr>
              <a:t>Coral Edge TPU</a:t>
            </a:r>
            <a:r>
              <a:rPr lang="ja-JP" altLang="en-US" sz="1050" dirty="0">
                <a:solidFill>
                  <a:schemeClr val="dk1"/>
                </a:solidFill>
                <a:latin typeface="+mn-ea"/>
                <a:ea typeface="+mn-ea"/>
              </a:rPr>
              <a:t>、写真管理、監視システムと組み合わせて、ユーザーがより効果的にタスクを達成できるようにします。</a:t>
            </a:r>
          </a:p>
          <a:p>
            <a:pPr marL="0" lvl="0" indent="0">
              <a:lnSpc>
                <a:spcPts val="1800"/>
              </a:lnSpc>
              <a:buClr>
                <a:schemeClr val="dk1"/>
              </a:buClr>
              <a:buSzPts val="1100"/>
              <a:buNone/>
            </a:pPr>
            <a:endParaRPr lang="zh-TW" altLang="en-US" sz="1050" dirty="0">
              <a:latin typeface="+mn-ea"/>
              <a:ea typeface="+mn-ea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D22E281-6467-4E5A-B917-AE4D23BA3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9194" y="525983"/>
            <a:ext cx="3724516" cy="1173024"/>
          </a:xfrm>
          <a:prstGeom prst="rect">
            <a:avLst/>
          </a:prstGeom>
        </p:spPr>
      </p:pic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1908AE67-D8F7-4846-A661-5F930B437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67"/>
          <a:stretch/>
        </p:blipFill>
        <p:spPr>
          <a:xfrm>
            <a:off x="1367579" y="3153335"/>
            <a:ext cx="2760278" cy="19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395EEC1D-180C-4F7A-A8C0-7C7A2B679210}"/>
              </a:ext>
            </a:extLst>
          </p:cNvPr>
          <p:cNvSpPr txBox="1">
            <a:spLocks/>
          </p:cNvSpPr>
          <p:nvPr/>
        </p:nvSpPr>
        <p:spPr>
          <a:xfrm>
            <a:off x="318291" y="2568327"/>
            <a:ext cx="3550381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Coral Edge TPU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を使用す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ことで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写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真整理、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オブジェクト認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識時の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パフォーマンスを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数倍に向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上させ、処理に必要なプロセッサリソー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スも大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幅に削減できます。 </a:t>
            </a:r>
            <a:endParaRPr lang="en-US" altLang="ja-JP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AI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ディス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ク故障予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測サービスを正式に開始します。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81C374C7-AADF-4C40-A9D3-1129004F5509}"/>
              </a:ext>
            </a:extLst>
          </p:cNvPr>
          <p:cNvSpPr txBox="1">
            <a:spLocks/>
          </p:cNvSpPr>
          <p:nvPr/>
        </p:nvSpPr>
        <p:spPr>
          <a:xfrm>
            <a:off x="318291" y="1998662"/>
            <a:ext cx="4464102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AI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によるサポートを改善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999B6F2-5FDC-4B81-A475-BD58AE8A4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6DAE3DA8-DB0C-4CAE-B5CB-9FB6F31834A1}"/>
              </a:ext>
            </a:extLst>
          </p:cNvPr>
          <p:cNvSpPr/>
          <p:nvPr/>
        </p:nvSpPr>
        <p:spPr>
          <a:xfrm>
            <a:off x="3609009" y="926073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74003714-237A-4C10-ADBF-D1106AA500D6}"/>
              </a:ext>
            </a:extLst>
          </p:cNvPr>
          <p:cNvSpPr txBox="1">
            <a:spLocks/>
          </p:cNvSpPr>
          <p:nvPr/>
        </p:nvSpPr>
        <p:spPr>
          <a:xfrm>
            <a:off x="316867" y="714830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Coral Edge TPU</a:t>
            </a:r>
            <a:endParaRPr 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 rotWithShape="1">
          <a:blip r:embed="rId5">
            <a:alphaModFix/>
          </a:blip>
          <a:srcRect l="573" t="728" r="719" b="1109"/>
          <a:stretch/>
        </p:blipFill>
        <p:spPr>
          <a:xfrm>
            <a:off x="3157832" y="1591178"/>
            <a:ext cx="5986167" cy="308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red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D4ED31B-12F5-AC4A-A1E0-506B09AF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37" y="3058901"/>
            <a:ext cx="1925525" cy="1722838"/>
          </a:xfrm>
          <a:prstGeom prst="rect">
            <a:avLst/>
          </a:prstGeom>
        </p:spPr>
      </p:pic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12030319-C9E3-404D-BA65-BF6F36F7ADAD}"/>
              </a:ext>
            </a:extLst>
          </p:cNvPr>
          <p:cNvSpPr txBox="1">
            <a:spLocks/>
          </p:cNvSpPr>
          <p:nvPr/>
        </p:nvSpPr>
        <p:spPr>
          <a:xfrm>
            <a:off x="332410" y="1286918"/>
            <a:ext cx="248997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さまざまな</a:t>
            </a:r>
            <a:r>
              <a:rPr lang="en-US" altLang="ja-JP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</a:t>
            </a:r>
            <a:r>
              <a:rPr lang="ja-JP" altLang="en-US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デバイスをサポート</a:t>
            </a:r>
            <a:r>
              <a:rPr lang="en-US" altLang="zh-TW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複数の</a:t>
            </a:r>
            <a:r>
              <a:rPr lang="en-US" altLang="ja-JP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</a:t>
            </a:r>
            <a:r>
              <a:rPr lang="ja-JP" altLang="en-US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アプライアンスセットを同</a:t>
            </a:r>
            <a:r>
              <a:rPr lang="ja-JP" altLang="en-US" sz="1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ja-JP" altLang="en-US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に使用できま</a:t>
            </a:r>
            <a:r>
              <a:rPr lang="ja-JP" altLang="en-US" sz="1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す。</a:t>
            </a:r>
            <a:endParaRPr lang="en-US" altLang="zh-TW" sz="1200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92282E43-74DB-41DE-BC96-83484261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-1" r="17280"/>
          <a:stretch/>
        </p:blipFill>
        <p:spPr>
          <a:xfrm>
            <a:off x="4886317" y="0"/>
            <a:ext cx="4257684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1FBFCE6-3645-4E5A-8047-F8F262E41976}"/>
              </a:ext>
            </a:extLst>
          </p:cNvPr>
          <p:cNvSpPr/>
          <p:nvPr/>
        </p:nvSpPr>
        <p:spPr>
          <a:xfrm>
            <a:off x="3801685" y="1195583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72E4BC69-88BC-42EB-A7D3-043CB9A2FBAF}"/>
              </a:ext>
            </a:extLst>
          </p:cNvPr>
          <p:cNvSpPr txBox="1">
            <a:spLocks/>
          </p:cNvSpPr>
          <p:nvPr/>
        </p:nvSpPr>
        <p:spPr>
          <a:xfrm>
            <a:off x="362970" y="1938306"/>
            <a:ext cx="2115310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TPU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優先度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様々な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ベルで指定できます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TPU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デバイスは特定のアプリケーションに割り当てることができます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2D333C26-A8D2-46C5-A2E5-8C8AF36A259C}"/>
              </a:ext>
            </a:extLst>
          </p:cNvPr>
          <p:cNvSpPr txBox="1">
            <a:spLocks/>
          </p:cNvSpPr>
          <p:nvPr/>
        </p:nvSpPr>
        <p:spPr>
          <a:xfrm>
            <a:off x="316867" y="909039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TPU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の優先度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lang="en-US" altLang="ja-JP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的に調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整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Google Shape;200;p33">
            <a:extLst>
              <a:ext uri="{FF2B5EF4-FFF2-40B4-BE49-F238E27FC236}">
                <a16:creationId xmlns:a16="http://schemas.microsoft.com/office/drawing/2014/main" id="{8A76D8D5-F640-4D03-AE21-A30BF566BC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84" t="838" r="782" b="4131"/>
          <a:stretch/>
        </p:blipFill>
        <p:spPr>
          <a:xfrm>
            <a:off x="2764141" y="1938306"/>
            <a:ext cx="6379859" cy="3205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1DFC834-1D60-4F49-AAC0-FE58CA3EB12A}"/>
              </a:ext>
            </a:extLst>
          </p:cNvPr>
          <p:cNvSpPr/>
          <p:nvPr/>
        </p:nvSpPr>
        <p:spPr>
          <a:xfrm>
            <a:off x="301046" y="422426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10597DA-0B9B-44EC-85B9-41A103BF6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-1" r="17280"/>
          <a:stretch/>
        </p:blipFill>
        <p:spPr>
          <a:xfrm>
            <a:off x="4886317" y="0"/>
            <a:ext cx="4257684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87C556-70EC-4293-B0D2-9EB37662FDE3}"/>
              </a:ext>
            </a:extLst>
          </p:cNvPr>
          <p:cNvSpPr/>
          <p:nvPr/>
        </p:nvSpPr>
        <p:spPr>
          <a:xfrm>
            <a:off x="3820046" y="1475774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98E67387-F1CC-45DC-81A4-559D9843A305}"/>
              </a:ext>
            </a:extLst>
          </p:cNvPr>
          <p:cNvSpPr txBox="1">
            <a:spLocks/>
          </p:cNvSpPr>
          <p:nvPr/>
        </p:nvSpPr>
        <p:spPr>
          <a:xfrm>
            <a:off x="362970" y="3057515"/>
            <a:ext cx="2696424" cy="144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TW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1.5.1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Coral </a:t>
            </a:r>
            <a:r>
              <a:rPr lang="en-US" altLang="zh-TW" sz="1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Edge </a:t>
            </a:r>
            <a:r>
              <a:rPr lang="en-US" altLang="zh-TW" sz="1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</a:t>
            </a:r>
            <a:r>
              <a:rPr lang="ja-JP" altLang="en-US" sz="1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をサポート</a:t>
            </a:r>
            <a:endParaRPr lang="en-US" altLang="zh-TW" sz="1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9F2FFB9F-4648-4722-B26E-9E2EFBD83BBB}"/>
              </a:ext>
            </a:extLst>
          </p:cNvPr>
          <p:cNvSpPr txBox="1">
            <a:spLocks/>
          </p:cNvSpPr>
          <p:nvPr/>
        </p:nvSpPr>
        <p:spPr>
          <a:xfrm>
            <a:off x="316867" y="2161464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sz="3000" b="1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endParaRPr lang="en-US" altLang="ja-JP" sz="3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ja-JP" altLang="en-US" sz="3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拡</a:t>
            </a:r>
            <a:r>
              <a:rPr lang="ja-JP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ja-JP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ja-JP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コ</a:t>
            </a:r>
            <a:r>
              <a:rPr lang="ja-JP" altLang="en-US" sz="3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アサポート</a:t>
            </a:r>
            <a:endParaRPr lang="ja-JP" altLang="en-US" sz="3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9701046-4ACF-4249-A49A-BA757B49E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2569" y="635665"/>
            <a:ext cx="1456052" cy="1456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598114-006D-484D-9C34-680037A63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84" y="1224345"/>
            <a:ext cx="4886316" cy="283861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B0C4F38B-379A-4B93-842C-23E24C5C6624}"/>
              </a:ext>
            </a:extLst>
          </p:cNvPr>
          <p:cNvGrpSpPr/>
          <p:nvPr/>
        </p:nvGrpSpPr>
        <p:grpSpPr>
          <a:xfrm>
            <a:off x="3539693" y="358349"/>
            <a:ext cx="5604307" cy="3416299"/>
            <a:chOff x="3539693" y="349803"/>
            <a:chExt cx="5604307" cy="3416299"/>
          </a:xfrm>
        </p:grpSpPr>
        <p:pic>
          <p:nvPicPr>
            <p:cNvPr id="7" name="圖片 6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B5A9A7E8-C7B5-445C-89F5-BFFD0B684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220"/>
            <a:stretch/>
          </p:blipFill>
          <p:spPr>
            <a:xfrm>
              <a:off x="3539693" y="349803"/>
              <a:ext cx="5604307" cy="3416299"/>
            </a:xfrm>
            <a:prstGeom prst="rect">
              <a:avLst/>
            </a:prstGeom>
          </p:spPr>
        </p:pic>
        <p:pic>
          <p:nvPicPr>
            <p:cNvPr id="3" name="圖片 2" descr="一張含有 個人, 室外, 團體, 數個 的圖片&#10;&#10;自動產生的描述">
              <a:extLst>
                <a:ext uri="{FF2B5EF4-FFF2-40B4-BE49-F238E27FC236}">
                  <a16:creationId xmlns:a16="http://schemas.microsoft.com/office/drawing/2014/main" id="{3FB0A7AF-FD99-4C04-A2E6-D4FC40503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22" b="6649"/>
            <a:stretch/>
          </p:blipFill>
          <p:spPr>
            <a:xfrm>
              <a:off x="4467117" y="555638"/>
              <a:ext cx="4430145" cy="279897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81F46595-4E0C-44B1-833C-8FEEEEA49F1B}"/>
              </a:ext>
            </a:extLst>
          </p:cNvPr>
          <p:cNvSpPr txBox="1">
            <a:spLocks/>
          </p:cNvSpPr>
          <p:nvPr/>
        </p:nvSpPr>
        <p:spPr>
          <a:xfrm>
            <a:off x="347148" y="2902726"/>
            <a:ext cx="304341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QVR 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Face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により、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ユーザ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ーはイ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ンテリジェントな顔認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識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システ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ムを構築できます。</a:t>
            </a:r>
            <a:endParaRPr lang="en-US" altLang="ja-JP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QVR 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Human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により、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特定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の場所を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通過する人々の数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を能動的に算出できます。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Google Shape;79;p16">
            <a:extLst>
              <a:ext uri="{FF2B5EF4-FFF2-40B4-BE49-F238E27FC236}">
                <a16:creationId xmlns:a16="http://schemas.microsoft.com/office/drawing/2014/main" id="{C8B3CCF9-4FB8-4872-9B78-D9DDAD593950}"/>
              </a:ext>
            </a:extLst>
          </p:cNvPr>
          <p:cNvSpPr txBox="1">
            <a:spLocks/>
          </p:cNvSpPr>
          <p:nvPr/>
        </p:nvSpPr>
        <p:spPr>
          <a:xfrm>
            <a:off x="301046" y="2329638"/>
            <a:ext cx="443014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QVR Face / Human</a:t>
            </a:r>
            <a:endParaRPr lang="en-US" b="1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B95E637-44EC-49C8-875A-ED13CFE37BB6}"/>
              </a:ext>
            </a:extLst>
          </p:cNvPr>
          <p:cNvSpPr/>
          <p:nvPr/>
        </p:nvSpPr>
        <p:spPr>
          <a:xfrm>
            <a:off x="301046" y="268602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CE0A1798-4C88-4745-831B-56FC4433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2568" y="648150"/>
            <a:ext cx="1456051" cy="145605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399DFDD6-C813-484A-B1ED-118CA37A8191}"/>
              </a:ext>
            </a:extLst>
          </p:cNvPr>
          <p:cNvSpPr/>
          <p:nvPr/>
        </p:nvSpPr>
        <p:spPr>
          <a:xfrm>
            <a:off x="-157591" y="1740694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3944"/>
            <a:ext cx="5617203" cy="29923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ABA64DAC-A8E2-4A96-B550-73A3580D919C}"/>
              </a:ext>
            </a:extLst>
          </p:cNvPr>
          <p:cNvSpPr txBox="1">
            <a:spLocks/>
          </p:cNvSpPr>
          <p:nvPr/>
        </p:nvSpPr>
        <p:spPr>
          <a:xfrm>
            <a:off x="5951964" y="2042166"/>
            <a:ext cx="3192036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公式リリース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サブスクリプション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ワークロードベースの分析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保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守のための予防交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換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9A1A08EF-3D4D-4AD1-8576-DC1D706485F2}"/>
              </a:ext>
            </a:extLst>
          </p:cNvPr>
          <p:cNvSpPr txBox="1">
            <a:spLocks/>
          </p:cNvSpPr>
          <p:nvPr/>
        </p:nvSpPr>
        <p:spPr>
          <a:xfrm>
            <a:off x="5905861" y="1567734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Disk AI</a:t>
            </a:r>
            <a:endParaRPr lang="en-US" b="1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DCE53-AD21-0A4F-9EC3-D8A736F1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56" y="2668305"/>
            <a:ext cx="5331527" cy="247519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41300" dist="190500" dir="126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BA749BF-C181-4632-A3A6-68CD8A51919A}"/>
              </a:ext>
            </a:extLst>
          </p:cNvPr>
          <p:cNvSpPr/>
          <p:nvPr/>
        </p:nvSpPr>
        <p:spPr>
          <a:xfrm>
            <a:off x="6248919" y="669822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B6474D9-8E17-4343-BC43-156F0F53310B}"/>
              </a:ext>
            </a:extLst>
          </p:cNvPr>
          <p:cNvSpPr/>
          <p:nvPr/>
        </p:nvSpPr>
        <p:spPr>
          <a:xfrm>
            <a:off x="-504202" y="1740695"/>
            <a:ext cx="5470043" cy="31475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45135"/>
            <a:ext cx="4965840" cy="2938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48A93347-D12C-4204-A34C-02E920F9E98B}"/>
              </a:ext>
            </a:extLst>
          </p:cNvPr>
          <p:cNvSpPr txBox="1">
            <a:spLocks/>
          </p:cNvSpPr>
          <p:nvPr/>
        </p:nvSpPr>
        <p:spPr>
          <a:xfrm>
            <a:off x="5185891" y="3349474"/>
            <a:ext cx="3836727" cy="177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None/>
            </a:pP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en-US" altLang="zh-TW" sz="1200" dirty="0" err="1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AMIZCloud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Central Control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に追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加することで、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AMIZ </a:t>
            </a:r>
            <a:r>
              <a:rPr lang="en-US" altLang="zh-TW" sz="1200" dirty="0" err="1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CloudServices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を通じて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ステータス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管理することができま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す。</a:t>
            </a:r>
            <a:endParaRPr lang="ja-JP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67DA4D6F-B4DF-469B-ACB6-C8E47109EABA}"/>
              </a:ext>
            </a:extLst>
          </p:cNvPr>
          <p:cNvSpPr txBox="1">
            <a:spLocks/>
          </p:cNvSpPr>
          <p:nvPr/>
        </p:nvSpPr>
        <p:spPr>
          <a:xfrm>
            <a:off x="5139789" y="2314757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 Central </a:t>
            </a:r>
            <a:r>
              <a:rPr lang="en-US" altLang="zh-TW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Control</a:t>
            </a:r>
            <a:r>
              <a:rPr lang="ja-JP" altLang="en-US" sz="2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</a:t>
            </a:r>
            <a:r>
              <a:rPr lang="ja-JP" altLang="en-US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</a:t>
            </a:r>
            <a:r>
              <a:rPr lang="en-US" altLang="ja-JP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を遠隔管理</a:t>
            </a:r>
            <a:r>
              <a:rPr lang="en-US" altLang="zh-TW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近日公開予定</a:t>
            </a:r>
            <a:r>
              <a:rPr lang="en-US" altLang="zh-TW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en-US" altLang="zh-TW" sz="2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RC)
</a:t>
            </a:r>
            <a:endParaRPr lang="en-US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F384943D-7ACA-43D9-ADCB-233DAB78D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23888" y="490852"/>
            <a:ext cx="1581232" cy="15812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66412E2-8850-DE4F-8D2C-D1782B736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46440"/>
            <a:ext cx="1597060" cy="15970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EF8B2BF8-8E3F-4113-B625-1C43F9118417}"/>
              </a:ext>
            </a:extLst>
          </p:cNvPr>
          <p:cNvSpPr txBox="1">
            <a:spLocks/>
          </p:cNvSpPr>
          <p:nvPr/>
        </p:nvSpPr>
        <p:spPr>
          <a:xfrm>
            <a:off x="506121" y="1123503"/>
            <a:ext cx="3474092" cy="179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新しい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QVPN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</a:t>
            </a:r>
            <a:r>
              <a:rPr lang="en-US" altLang="ja-JP" sz="1200" dirty="0" err="1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WireGuardVPN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をサポート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より軽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量でセットアップが簡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単になりました。さ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まざまなプラットフォームをサポートし、速度が大幅に向上し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いるため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在宅勤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務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を実施す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るすべてのユ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ーザーにとって不可欠なツールです。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の接続はより安全で簡単です。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5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FFC900F3-CDB4-4AD9-A6E8-A5314140D12D}"/>
              </a:ext>
            </a:extLst>
          </p:cNvPr>
          <p:cNvSpPr txBox="1">
            <a:spLocks/>
          </p:cNvSpPr>
          <p:nvPr/>
        </p:nvSpPr>
        <p:spPr>
          <a:xfrm>
            <a:off x="470692" y="254015"/>
            <a:ext cx="3474092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より軽く、より高速な</a:t>
            </a:r>
            <a:r>
              <a:rPr lang="en-US" altLang="ja-JP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VPN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E8A2D5A-3997-430A-9162-55EEADB56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496" y="2134156"/>
            <a:ext cx="4065879" cy="213458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AFD440E-0EA5-4EAF-8183-6AD552A4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6440"/>
            <a:ext cx="1597060" cy="1597060"/>
          </a:xfrm>
          <a:prstGeom prst="rect">
            <a:avLst/>
          </a:prstGeom>
        </p:spPr>
      </p:pic>
      <p:pic>
        <p:nvPicPr>
          <p:cNvPr id="16" name="圖片 32">
            <a:extLst>
              <a:ext uri="{FF2B5EF4-FFF2-40B4-BE49-F238E27FC236}">
                <a16:creationId xmlns:a16="http://schemas.microsoft.com/office/drawing/2014/main" id="{7D95513A-1EA2-9840-BA9F-3BC8E2FA8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791" y="157762"/>
            <a:ext cx="3163287" cy="1793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462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EAB676FD-F6BE-408D-8D3F-A1BB90903C73}"/>
              </a:ext>
            </a:extLst>
          </p:cNvPr>
          <p:cNvSpPr txBox="1">
            <a:spLocks/>
          </p:cNvSpPr>
          <p:nvPr/>
        </p:nvSpPr>
        <p:spPr>
          <a:xfrm>
            <a:off x="302869" y="725238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5.0 Beta program
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CA46F411-91AE-4C24-9BA1-3F83B6FC5806}"/>
              </a:ext>
            </a:extLst>
          </p:cNvPr>
          <p:cNvSpPr txBox="1">
            <a:spLocks/>
          </p:cNvSpPr>
          <p:nvPr/>
        </p:nvSpPr>
        <p:spPr>
          <a:xfrm>
            <a:off x="379781" y="1604014"/>
            <a:ext cx="2491605" cy="57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None/>
            </a:pPr>
            <a:r>
              <a:rPr lang="ja-JP" altLang="en-US" sz="15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サポートモデル</a:t>
            </a:r>
            <a:endParaRPr lang="en-US" altLang="zh-TW" sz="15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F0466C8-D2E5-4CF8-A1FA-7C53BE6334AA}"/>
              </a:ext>
            </a:extLst>
          </p:cNvPr>
          <p:cNvSpPr txBox="1"/>
          <p:nvPr/>
        </p:nvSpPr>
        <p:spPr>
          <a:xfrm>
            <a:off x="379781" y="1353441"/>
            <a:ext cx="4572000" cy="30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</a:pPr>
            <a:r>
              <a:rPr lang="ja-JP" altLang="en-US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期間</a:t>
            </a:r>
            <a:r>
              <a:rPr lang="en-US" altLang="ja-JP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/ 28〜7 / 24</a:t>
            </a:r>
            <a:endParaRPr lang="en-US" altLang="ja-JP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61;p14">
            <a:extLst>
              <a:ext uri="{FF2B5EF4-FFF2-40B4-BE49-F238E27FC236}">
                <a16:creationId xmlns:a16="http://schemas.microsoft.com/office/drawing/2014/main" id="{7C624BC0-2142-4269-A824-5502DA404031}"/>
              </a:ext>
            </a:extLst>
          </p:cNvPr>
          <p:cNvSpPr txBox="1">
            <a:spLocks/>
          </p:cNvSpPr>
          <p:nvPr/>
        </p:nvSpPr>
        <p:spPr>
          <a:xfrm>
            <a:off x="379781" y="2027174"/>
            <a:ext cx="2690213" cy="319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TS-x51D2 (&amp;TS-x51B)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TS-x53D (&amp;TS-x53B)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HS-453DX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TS-x73A (&amp;TS-x73)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TS-x83XU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26876F4B-D750-493B-B233-79883BB8E7C0}"/>
              </a:ext>
            </a:extLst>
          </p:cNvPr>
          <p:cNvSpPr txBox="1">
            <a:spLocks/>
          </p:cNvSpPr>
          <p:nvPr/>
        </p:nvSpPr>
        <p:spPr>
          <a:xfrm>
            <a:off x="3061448" y="1601327"/>
            <a:ext cx="2491605" cy="57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None/>
            </a:pPr>
            <a:r>
              <a:rPr lang="ja-JP" altLang="en-US" sz="15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既知の問題点</a:t>
            </a:r>
            <a:endParaRPr lang="zh-TW" altLang="en-US" sz="15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C435E532-233D-44A8-9F55-D6EF332270D8}"/>
              </a:ext>
            </a:extLst>
          </p:cNvPr>
          <p:cNvSpPr txBox="1">
            <a:spLocks/>
          </p:cNvSpPr>
          <p:nvPr/>
        </p:nvSpPr>
        <p:spPr>
          <a:xfrm>
            <a:off x="3069994" y="2024487"/>
            <a:ext cx="2690213" cy="319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RDMA driver [CX3]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QAT driver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1475 driver performance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TS-873A QXG-5G2T-111C Port performance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Partial 3rd-paryt Apps</a:t>
            </a:r>
          </a:p>
        </p:txBody>
      </p:sp>
    </p:spTree>
    <p:extLst>
      <p:ext uri="{BB962C8B-B14F-4D97-AF65-F5344CB8AC3E}">
        <p14:creationId xmlns:p14="http://schemas.microsoft.com/office/powerpoint/2010/main" val="651603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4E3254-125F-4543-B775-333DBFA2F51F}"/>
              </a:ext>
            </a:extLst>
          </p:cNvPr>
          <p:cNvSpPr txBox="1"/>
          <p:nvPr/>
        </p:nvSpPr>
        <p:spPr>
          <a:xfrm>
            <a:off x="4572001" y="4367471"/>
            <a:ext cx="3188208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600" b="0" i="0" u="none" strike="noStrik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holders.​​​​​​​​​</a:t>
            </a:r>
            <a:endParaRPr lang="zh-TW" altLang="en-US" sz="600">
              <a:solidFill>
                <a:schemeClr val="tx1"/>
              </a:solidFill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059D1D8E-4CC7-47DD-9784-E75B8CE12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3419475" cy="5143500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B257425C-4EEA-4A6E-BE36-658CBF221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1187" y="218761"/>
            <a:ext cx="1157415" cy="209824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A8CFB03C-1770-4E0C-A7B5-AA00AF809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91814" y="218761"/>
            <a:ext cx="2990152" cy="388177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99A18ED1-0FB5-419C-9FD1-EBD833C86A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82050" y="0"/>
            <a:ext cx="361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1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4294967295"/>
          </p:nvPr>
        </p:nvSpPr>
        <p:spPr>
          <a:xfrm>
            <a:off x="425511" y="1517007"/>
            <a:ext cx="5206804" cy="2873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271463" lvl="0" indent="-271463">
              <a:lnSpc>
                <a:spcPts val="2880"/>
              </a:lnSpc>
              <a:spcBef>
                <a:spcPts val="1200"/>
              </a:spcBef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Kernel 5.10 LTS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へアップグレード</a:t>
            </a: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
QTS 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管理</a:t>
            </a: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UI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の最適化</a:t>
            </a: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
</a:t>
            </a:r>
            <a:r>
              <a:rPr lang="en-US" sz="6400" dirty="0" err="1" smtClean="0">
                <a:solidFill>
                  <a:schemeClr val="bg1"/>
                </a:solidFill>
                <a:latin typeface="+mn-ea"/>
                <a:ea typeface="+mn-ea"/>
              </a:rPr>
              <a:t>NVMe</a:t>
            </a: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および</a:t>
            </a:r>
            <a:r>
              <a:rPr lang="en-US" altLang="ja-JP" sz="6400" dirty="0" smtClean="0">
                <a:solidFill>
                  <a:schemeClr val="bg1"/>
                </a:solidFill>
                <a:latin typeface="+mn-ea"/>
                <a:ea typeface="+mn-ea"/>
              </a:rPr>
              <a:t>SSD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キャッシュのパフォーマンス向上</a:t>
            </a: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
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セキュリティレベルの向上</a:t>
            </a:r>
            <a:r>
              <a:rPr 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
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より高速な</a:t>
            </a:r>
            <a:r>
              <a:rPr lang="en-US" altLang="ja-JP" sz="6400" dirty="0" err="1" smtClean="0">
                <a:solidFill>
                  <a:schemeClr val="bg1"/>
                </a:solidFill>
                <a:latin typeface="+mn-ea"/>
                <a:ea typeface="+mn-ea"/>
              </a:rPr>
              <a:t>WireGuardVPN</a:t>
            </a:r>
            <a:r>
              <a:rPr lang="ja-JP" altLang="en-US" sz="6400" dirty="0">
                <a:solidFill>
                  <a:schemeClr val="bg1"/>
                </a:solidFill>
                <a:latin typeface="+mn-ea"/>
                <a:ea typeface="+mn-ea"/>
              </a:rPr>
              <a:t>サービ</a:t>
            </a:r>
            <a:r>
              <a:rPr lang="ja-JP" altLang="en-US" sz="6400" dirty="0" smtClean="0">
                <a:solidFill>
                  <a:schemeClr val="bg1"/>
                </a:solidFill>
                <a:latin typeface="+mn-ea"/>
                <a:ea typeface="+mn-ea"/>
              </a:rPr>
              <a:t>ス</a:t>
            </a:r>
            <a:endParaRPr lang="ja-JP" altLang="en-US" sz="6400" dirty="0">
              <a:solidFill>
                <a:schemeClr val="bg1"/>
              </a:solidFill>
              <a:latin typeface="+mn-ea"/>
              <a:ea typeface="+mn-ea"/>
            </a:endParaRPr>
          </a:p>
          <a:p>
            <a:pPr marL="271463" lvl="0" indent="-271463">
              <a:lnSpc>
                <a:spcPts val="2880"/>
              </a:lnSpc>
              <a:spcBef>
                <a:spcPts val="1200"/>
              </a:spcBef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endParaRPr lang="zh-TW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8EF01A32-64C5-4089-A5EC-779B8AE07182}"/>
              </a:ext>
            </a:extLst>
          </p:cNvPr>
          <p:cNvSpPr txBox="1">
            <a:spLocks/>
          </p:cNvSpPr>
          <p:nvPr/>
        </p:nvSpPr>
        <p:spPr>
          <a:xfrm>
            <a:off x="425511" y="466024"/>
            <a:ext cx="385727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en-US" altLang="zh-TW" sz="4500" b="1" dirty="0">
                <a:solidFill>
                  <a:schemeClr val="bg1"/>
                </a:solidFill>
                <a:latin typeface="+mn-ea"/>
                <a:ea typeface="+mn-ea"/>
              </a:rPr>
              <a:t>FOCUS</a:t>
            </a:r>
            <a:endParaRPr lang="en-US" sz="45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BE11CCC-75C2-462B-93DF-6A0C69ABDB56}"/>
              </a:ext>
            </a:extLst>
          </p:cNvPr>
          <p:cNvCxnSpPr>
            <a:cxnSpLocks/>
          </p:cNvCxnSpPr>
          <p:nvPr/>
        </p:nvCxnSpPr>
        <p:spPr>
          <a:xfrm>
            <a:off x="498441" y="1436545"/>
            <a:ext cx="3784349" cy="0"/>
          </a:xfrm>
          <a:prstGeom prst="line">
            <a:avLst/>
          </a:prstGeom>
          <a:ln w="25400">
            <a:solidFill>
              <a:srgbClr val="00A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 idx="4294967295"/>
          </p:nvPr>
        </p:nvSpPr>
        <p:spPr>
          <a:xfrm>
            <a:off x="4453802" y="690867"/>
            <a:ext cx="4459192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 smtClean="0">
                <a:solidFill>
                  <a:schemeClr val="tx1"/>
                </a:solidFill>
                <a:latin typeface="+mn-ea"/>
                <a:ea typeface="+mn-ea"/>
              </a:rPr>
              <a:t>Kernel </a:t>
            </a:r>
            <a:r>
              <a:rPr lang="en-US" b="1" dirty="0">
                <a:solidFill>
                  <a:schemeClr val="tx1"/>
                </a:solidFill>
                <a:latin typeface="+mn-ea"/>
                <a:ea typeface="+mn-ea"/>
              </a:rPr>
              <a:t>5.10 </a:t>
            </a:r>
            <a:r>
              <a:rPr lang="en-US" b="1" dirty="0" smtClean="0">
                <a:solidFill>
                  <a:schemeClr val="tx1"/>
                </a:solidFill>
                <a:latin typeface="+mn-ea"/>
                <a:ea typeface="+mn-ea"/>
              </a:rPr>
              <a:t>LTS </a:t>
            </a:r>
            <a:br>
              <a:rPr lang="en-US" b="1" dirty="0" smtClean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ja-JP" altLang="en-US" b="1" dirty="0" smtClean="0">
                <a:solidFill>
                  <a:schemeClr val="tx1"/>
                </a:solidFill>
                <a:latin typeface="+mn-ea"/>
                <a:ea typeface="+mn-ea"/>
              </a:rPr>
              <a:t>アップグレード</a:t>
            </a:r>
            <a:endParaRPr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DE0ADD0E-2CC2-4E38-9A1F-0AAB0121A19A}"/>
              </a:ext>
            </a:extLst>
          </p:cNvPr>
          <p:cNvSpPr txBox="1">
            <a:spLocks/>
          </p:cNvSpPr>
          <p:nvPr/>
        </p:nvSpPr>
        <p:spPr>
          <a:xfrm>
            <a:off x="4453803" y="1786264"/>
            <a:ext cx="4305186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ja-JP" altLang="en-US" dirty="0" smtClean="0">
                <a:solidFill>
                  <a:schemeClr val="dk1"/>
                </a:solidFill>
                <a:latin typeface="+mn-ea"/>
                <a:ea typeface="+mn-ea"/>
              </a:rPr>
              <a:t>カ</a:t>
            </a:r>
            <a:r>
              <a:rPr lang="ja-JP" altLang="en-US" dirty="0">
                <a:solidFill>
                  <a:schemeClr val="dk1"/>
                </a:solidFill>
                <a:latin typeface="+mn-ea"/>
                <a:ea typeface="+mn-ea"/>
              </a:rPr>
              <a:t>ーネルのセキュリティを劇的に改善し、パフォーマンスを向上させ、</a:t>
            </a:r>
            <a:r>
              <a:rPr lang="en-US" altLang="ja-JP" dirty="0">
                <a:solidFill>
                  <a:schemeClr val="dk1"/>
                </a:solidFill>
                <a:latin typeface="+mn-ea"/>
                <a:ea typeface="+mn-ea"/>
              </a:rPr>
              <a:t>AMD</a:t>
            </a:r>
            <a:r>
              <a:rPr lang="ja-JP" altLang="en-US" dirty="0">
                <a:solidFill>
                  <a:schemeClr val="dk1"/>
                </a:solidFill>
                <a:latin typeface="+mn-ea"/>
                <a:ea typeface="+mn-ea"/>
              </a:rPr>
              <a:t>プロセッサの効率を改善し、次世代のハードウェアプラットフォームと組み込みのグラフィックチップをサポートする新しいカーネ</a:t>
            </a:r>
            <a:r>
              <a:rPr lang="ja-JP" altLang="en-US" dirty="0" smtClean="0">
                <a:solidFill>
                  <a:schemeClr val="dk1"/>
                </a:solidFill>
                <a:latin typeface="+mn-ea"/>
                <a:ea typeface="+mn-ea"/>
              </a:rPr>
              <a:t>ルへの</a:t>
            </a:r>
            <a:r>
              <a:rPr lang="ja-JP" altLang="en-US" dirty="0">
                <a:solidFill>
                  <a:schemeClr val="dk1"/>
                </a:solidFill>
                <a:latin typeface="+mn-ea"/>
                <a:ea typeface="+mn-ea"/>
              </a:rPr>
              <a:t>アップグレード</a:t>
            </a: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endParaRPr lang="en-US" altLang="ja-JP" dirty="0" smtClean="0">
              <a:solidFill>
                <a:schemeClr val="dk1"/>
              </a:solidFill>
              <a:latin typeface="+mn-ea"/>
              <a:ea typeface="+mn-ea"/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ja-JP" altLang="en-US" sz="1500" dirty="0" smtClean="0">
                <a:solidFill>
                  <a:schemeClr val="dk1"/>
                </a:solidFill>
                <a:latin typeface="+mn-ea"/>
                <a:ea typeface="+mn-ea"/>
              </a:rPr>
              <a:t>*</a:t>
            </a:r>
            <a:r>
              <a:rPr lang="ja-JP" altLang="en-US" sz="1500" dirty="0">
                <a:solidFill>
                  <a:schemeClr val="dk1"/>
                </a:solidFill>
                <a:latin typeface="+mn-ea"/>
                <a:ea typeface="+mn-ea"/>
              </a:rPr>
              <a:t>アーキテクチャ上の制限により、一部のモデルはアップグレードできません</a:t>
            </a:r>
            <a:r>
              <a:rPr lang="ja-JP" altLang="en-US" sz="1500" dirty="0" smtClean="0">
                <a:solidFill>
                  <a:schemeClr val="dk1"/>
                </a:solidFill>
                <a:latin typeface="+mn-ea"/>
                <a:ea typeface="+mn-ea"/>
              </a:rPr>
              <a:t>。</a:t>
            </a:r>
            <a:endParaRPr lang="ja-JP" altLang="en-US" sz="1500" dirty="0">
              <a:solidFill>
                <a:schemeClr val="dk1"/>
              </a:solidFill>
              <a:latin typeface="+mn-ea"/>
              <a:ea typeface="+mn-ea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820B12DB-006F-4075-BC64-F2BD6E247C3B}"/>
              </a:ext>
            </a:extLst>
          </p:cNvPr>
          <p:cNvCxnSpPr>
            <a:cxnSpLocks/>
          </p:cNvCxnSpPr>
          <p:nvPr/>
        </p:nvCxnSpPr>
        <p:spPr>
          <a:xfrm>
            <a:off x="4526732" y="1650705"/>
            <a:ext cx="4232257" cy="0"/>
          </a:xfrm>
          <a:prstGeom prst="line">
            <a:avLst/>
          </a:prstGeom>
          <a:ln w="25400">
            <a:solidFill>
              <a:srgbClr val="00A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C9915468-E976-42B4-8114-8C105B4C8A91}"/>
              </a:ext>
            </a:extLst>
          </p:cNvPr>
          <p:cNvSpPr txBox="1">
            <a:spLocks/>
          </p:cNvSpPr>
          <p:nvPr/>
        </p:nvSpPr>
        <p:spPr>
          <a:xfrm>
            <a:off x="4453803" y="924333"/>
            <a:ext cx="3775798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en-US" altLang="zh-TW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Kernel 5: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様々な利点</a:t>
            </a:r>
            <a:endParaRPr lang="en-US" altLang="ja-JP" sz="35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9AB8B530-2592-4722-AEDA-7CB33175D8A7}"/>
              </a:ext>
            </a:extLst>
          </p:cNvPr>
          <p:cNvSpPr txBox="1">
            <a:spLocks/>
          </p:cNvSpPr>
          <p:nvPr/>
        </p:nvSpPr>
        <p:spPr>
          <a:xfrm>
            <a:off x="4492304" y="1699636"/>
            <a:ext cx="426468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カーネルセキュリティの向上</a:t>
            </a:r>
            <a:r>
              <a:rPr lang="en-US" altLang="zh-TW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効率</a:t>
            </a:r>
            <a:r>
              <a:rPr lang="ja-JP" altLang="en-US" sz="15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の向上</a:t>
            </a:r>
            <a:r>
              <a:rPr lang="en-US" altLang="zh-TW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AMD</a:t>
            </a:r>
            <a:r>
              <a:rPr lang="ja-JP" altLang="en-US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プロセッサの効率の向上</a:t>
            </a:r>
            <a:r>
              <a:rPr lang="en-US" altLang="zh-TW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次世代ハードウェアプラットフォームと組み込みのグラフィックチップをサポート</a:t>
            </a:r>
            <a:r>
              <a:rPr lang="en-US" altLang="zh-TW" sz="15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en-US" altLang="ja-JP" sz="1500" dirty="0" err="1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WireGuardVPN</a:t>
            </a:r>
            <a:r>
              <a:rPr lang="ja-JP" altLang="en-US" sz="15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の標準サポート</a:t>
            </a:r>
            <a:endParaRPr lang="en-US" altLang="ja-JP" sz="15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5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3187D97-5FAD-4DD3-B94F-337A93F5ABCC}"/>
              </a:ext>
            </a:extLst>
          </p:cNvPr>
          <p:cNvCxnSpPr>
            <a:cxnSpLocks/>
          </p:cNvCxnSpPr>
          <p:nvPr/>
        </p:nvCxnSpPr>
        <p:spPr>
          <a:xfrm>
            <a:off x="4572000" y="1631454"/>
            <a:ext cx="4029834" cy="0"/>
          </a:xfrm>
          <a:prstGeom prst="line">
            <a:avLst/>
          </a:prstGeom>
          <a:ln w="25400">
            <a:solidFill>
              <a:srgbClr val="00A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AF8476E8-568A-476F-A3A3-669A521D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9482"/>
          <a:stretch/>
        </p:blipFill>
        <p:spPr>
          <a:xfrm>
            <a:off x="0" y="4224453"/>
            <a:ext cx="9144000" cy="919046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48E82EF-5553-4618-A6AB-BF102592FF68}"/>
              </a:ext>
            </a:extLst>
          </p:cNvPr>
          <p:cNvSpPr/>
          <p:nvPr/>
        </p:nvSpPr>
        <p:spPr>
          <a:xfrm>
            <a:off x="396847" y="3944364"/>
            <a:ext cx="6568772" cy="133133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8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7B09304-31BD-4EA1-83D0-16406E83D2EE}"/>
              </a:ext>
            </a:extLst>
          </p:cNvPr>
          <p:cNvSpPr/>
          <p:nvPr/>
        </p:nvSpPr>
        <p:spPr>
          <a:xfrm>
            <a:off x="6782125" y="1003491"/>
            <a:ext cx="2269197" cy="268620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18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222155B-DD37-417B-83C0-5FDDBEC062F9}"/>
              </a:ext>
            </a:extLst>
          </p:cNvPr>
          <p:cNvSpPr/>
          <p:nvPr/>
        </p:nvSpPr>
        <p:spPr>
          <a:xfrm>
            <a:off x="396847" y="997543"/>
            <a:ext cx="6243009" cy="301559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18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5646ED-14E7-D54B-8795-932E04FAE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799801"/>
              </p:ext>
            </p:extLst>
          </p:nvPr>
        </p:nvGraphicFramePr>
        <p:xfrm>
          <a:off x="396847" y="1065037"/>
          <a:ext cx="6145409" cy="256311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9972">
                  <a:extLst>
                    <a:ext uri="{9D8B030D-6E8A-4147-A177-3AD203B41FA5}">
                      <a16:colId xmlns:a16="http://schemas.microsoft.com/office/drawing/2014/main" val="3342086659"/>
                    </a:ext>
                  </a:extLst>
                </a:gridCol>
                <a:gridCol w="837174">
                  <a:extLst>
                    <a:ext uri="{9D8B030D-6E8A-4147-A177-3AD203B41FA5}">
                      <a16:colId xmlns:a16="http://schemas.microsoft.com/office/drawing/2014/main" val="1364225259"/>
                    </a:ext>
                  </a:extLst>
                </a:gridCol>
                <a:gridCol w="901571">
                  <a:extLst>
                    <a:ext uri="{9D8B030D-6E8A-4147-A177-3AD203B41FA5}">
                      <a16:colId xmlns:a16="http://schemas.microsoft.com/office/drawing/2014/main" val="3719544500"/>
                    </a:ext>
                  </a:extLst>
                </a:gridCol>
                <a:gridCol w="603816">
                  <a:extLst>
                    <a:ext uri="{9D8B030D-6E8A-4147-A177-3AD203B41FA5}">
                      <a16:colId xmlns:a16="http://schemas.microsoft.com/office/drawing/2014/main" val="889904921"/>
                    </a:ext>
                  </a:extLst>
                </a:gridCol>
                <a:gridCol w="582948">
                  <a:extLst>
                    <a:ext uri="{9D8B030D-6E8A-4147-A177-3AD203B41FA5}">
                      <a16:colId xmlns:a16="http://schemas.microsoft.com/office/drawing/2014/main" val="2710671848"/>
                    </a:ext>
                  </a:extLst>
                </a:gridCol>
                <a:gridCol w="551982">
                  <a:extLst>
                    <a:ext uri="{9D8B030D-6E8A-4147-A177-3AD203B41FA5}">
                      <a16:colId xmlns:a16="http://schemas.microsoft.com/office/drawing/2014/main" val="3766758039"/>
                    </a:ext>
                  </a:extLst>
                </a:gridCol>
                <a:gridCol w="645744">
                  <a:extLst>
                    <a:ext uri="{9D8B030D-6E8A-4147-A177-3AD203B41FA5}">
                      <a16:colId xmlns:a16="http://schemas.microsoft.com/office/drawing/2014/main" val="1681824546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808668598"/>
                    </a:ext>
                  </a:extLst>
                </a:gridCol>
                <a:gridCol w="561182">
                  <a:extLst>
                    <a:ext uri="{9D8B030D-6E8A-4147-A177-3AD203B41FA5}">
                      <a16:colId xmlns:a16="http://schemas.microsoft.com/office/drawing/2014/main" val="3405557234"/>
                    </a:ext>
                  </a:extLst>
                </a:gridCol>
              </a:tblGrid>
              <a:tr h="15821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Protocol</a:t>
                      </a:r>
                    </a:p>
                  </a:txBody>
                  <a:tcPr marL="84610" marR="84610" marT="42305" marB="4230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Unit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IO Access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TW" sz="800">
                          <a:solidFill>
                            <a:schemeClr val="tx1"/>
                          </a:solidFill>
                          <a:effectLst/>
                        </a:rPr>
                        <a:t>Real Performance</a:t>
                      </a: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0103528"/>
                  </a:ext>
                </a:extLst>
              </a:tr>
              <a:tr h="153023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7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QTS 5.0.0 Normal LUN / Folder</a:t>
                      </a:r>
                      <a:endParaRPr lang="en-TW" sz="700" b="0" i="0" u="none" strike="noStrike" cap="non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7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QTS 4.5.3 Normal LUN / Folder</a:t>
                      </a:r>
                      <a:endParaRPr lang="en-TW" sz="700" b="0" i="0" u="none" strike="noStrike" cap="non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86690751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>
                          <a:effectLst/>
                          <a:latin typeface="Arial" panose="020B0604020202020204" pitchFamily="34" charset="0"/>
                        </a:rPr>
                        <a:t>1 host</a:t>
                      </a:r>
                      <a:r>
                        <a:rPr lang="en-US" sz="700" b="1" i="0">
                          <a:effectLst/>
                          <a:latin typeface="Arial" panose="020B0604020202020204" pitchFamily="34" charset="0"/>
                        </a:rPr>
                        <a:t> 25GbEx2</a:t>
                      </a:r>
                    </a:p>
                  </a:txBody>
                  <a:tcPr marL="84610" marR="84610" marT="42305" marB="42305" anchor="ctr"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Latency (</a:t>
                      </a:r>
                      <a:r>
                        <a:rPr lang="en-US" sz="700" b="0" err="1"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NAS CPU %</a:t>
                      </a: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>
                          <a:effectLst/>
                          <a:latin typeface="Arial" panose="020B0604020202020204" pitchFamily="34" charset="0"/>
                        </a:rPr>
                        <a:t>1 host</a:t>
                      </a:r>
                      <a:r>
                        <a:rPr lang="en-US" sz="700" b="1" i="0">
                          <a:effectLst/>
                          <a:latin typeface="Arial" panose="020B0604020202020204" pitchFamily="34" charset="0"/>
                        </a:rPr>
                        <a:t> 25GbEx2</a:t>
                      </a:r>
                      <a:endParaRPr lang="en-US" sz="7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Latency (</a:t>
                      </a:r>
                      <a:r>
                        <a:rPr lang="en-US" sz="700" b="0" err="1"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NAS CPU %</a:t>
                      </a: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123986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effectLst/>
                          <a:latin typeface="Arial" panose="020B0604020202020204" pitchFamily="34" charset="0"/>
                        </a:rPr>
                        <a:t>Avg.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effectLst/>
                          <a:latin typeface="Arial" panose="020B0604020202020204" pitchFamily="34" charset="0"/>
                        </a:rPr>
                        <a:t>Avg.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596273"/>
                  </a:ext>
                </a:extLst>
              </a:tr>
              <a:tr h="144112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iSCSI</a:t>
                      </a:r>
                    </a:p>
                  </a:txBody>
                  <a:tcPr marL="84610" marR="84610" marT="42305" marB="4230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Throughput</a:t>
                      </a:r>
                      <a:b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(MB/s)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2575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2181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302055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5642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5036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934244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2598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2182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987200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5591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4248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36669"/>
                  </a:ext>
                </a:extLst>
              </a:tr>
              <a:tr h="129886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IOPS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RW-4K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96,734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89,043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693621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RR-4K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171,989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164,891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57530"/>
                  </a:ext>
                </a:extLst>
              </a:tr>
              <a:tr h="144112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SMB</a:t>
                      </a:r>
                    </a:p>
                  </a:txBody>
                  <a:tcPr marL="84610" marR="84610" marT="42305" marB="4230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Throughput</a:t>
                      </a:r>
                      <a:b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(MB/s)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2210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2067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63763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5219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4651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19642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2077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416059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5265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4496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82611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IOPS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RW-4K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73,954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86,384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79096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RR-4K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157,138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100,837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30%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785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19AF01-76EF-0C43-96BD-8AD5A0A2E3D2}"/>
              </a:ext>
            </a:extLst>
          </p:cNvPr>
          <p:cNvSpPr/>
          <p:nvPr/>
        </p:nvSpPr>
        <p:spPr>
          <a:xfrm>
            <a:off x="3057574" y="1259654"/>
            <a:ext cx="1735808" cy="24300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片 3" descr="一張含有 文字, 電子用品, 電腦, 划船 的圖片&#10;&#10;自動產生的描述">
            <a:extLst>
              <a:ext uri="{FF2B5EF4-FFF2-40B4-BE49-F238E27FC236}">
                <a16:creationId xmlns:a16="http://schemas.microsoft.com/office/drawing/2014/main" id="{2599108B-A31A-47B2-A1A1-84E86EA342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11"/>
          <a:stretch/>
        </p:blipFill>
        <p:spPr>
          <a:xfrm>
            <a:off x="733487" y="3865253"/>
            <a:ext cx="7476435" cy="1278245"/>
          </a:xfrm>
          <a:prstGeom prst="rect">
            <a:avLst/>
          </a:prstGeom>
        </p:spPr>
      </p:pic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3198714A-6A7E-467E-B6CF-45AE30CD84D3}"/>
              </a:ext>
            </a:extLst>
          </p:cNvPr>
          <p:cNvSpPr txBox="1">
            <a:spLocks/>
          </p:cNvSpPr>
          <p:nvPr/>
        </p:nvSpPr>
        <p:spPr>
          <a:xfrm>
            <a:off x="271356" y="147346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比較テスト</a:t>
            </a:r>
            <a:r>
              <a:rPr lang="en-US" altLang="zh-TW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TS-h2490FU</a:t>
            </a:r>
            <a:r>
              <a:rPr lang="zh-TW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zh-TW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AMD EPYC 7302P</a:t>
            </a:r>
            <a:r>
              <a:rPr lang="zh-TW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zh-TW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847CAA0B-75A9-4C6D-976B-F2AA8A412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229728"/>
              </p:ext>
            </p:extLst>
          </p:nvPr>
        </p:nvGraphicFramePr>
        <p:xfrm>
          <a:off x="6624994" y="1063953"/>
          <a:ext cx="2101002" cy="208788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86998">
                  <a:extLst>
                    <a:ext uri="{9D8B030D-6E8A-4147-A177-3AD203B41FA5}">
                      <a16:colId xmlns:a16="http://schemas.microsoft.com/office/drawing/2014/main" val="992165199"/>
                    </a:ext>
                  </a:extLst>
                </a:gridCol>
                <a:gridCol w="1314004">
                  <a:extLst>
                    <a:ext uri="{9D8B030D-6E8A-4147-A177-3AD203B41FA5}">
                      <a16:colId xmlns:a16="http://schemas.microsoft.com/office/drawing/2014/main" val="2283056801"/>
                    </a:ext>
                  </a:extLst>
                </a:gridCol>
              </a:tblGrid>
              <a:tr h="90217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NAS Configuration: 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5940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Model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TS-h2490FU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17648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CPU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AMD EPYC 7232P 3.1GHz (8C/16T)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495890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RAM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DDR4-2666 64GB (8GB x8)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34268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F/W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QTS 5.0.0 20210520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53397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F/W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QTS 4.5.3 20210515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103514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SSD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Micron 7300 3.8TB </a:t>
                      </a:r>
                      <a:r>
                        <a:rPr lang="en-US" sz="800" err="1">
                          <a:effectLst/>
                        </a:rPr>
                        <a:t>NVMe</a:t>
                      </a:r>
                      <a:r>
                        <a:rPr lang="en-US" sz="800">
                          <a:effectLst/>
                        </a:rPr>
                        <a:t> x12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36741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Pool RAID type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RAID5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519423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Pool OP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800">
                          <a:effectLst/>
                        </a:rPr>
                        <a:t>10%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44341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NIC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QNAP QXG-25G2SF-NXE 25GbE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039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840" y="469420"/>
            <a:ext cx="4300632" cy="2417007"/>
          </a:xfrm>
          <a:prstGeom prst="rect">
            <a:avLst/>
          </a:prstGeom>
          <a:noFill/>
          <a:ln>
            <a:noFill/>
          </a:ln>
          <a:effectLst>
            <a:outerShdw blurRad="228600" dist="215900" dir="16080000" algn="bl" rotWithShape="0">
              <a:prstClr val="black">
                <a:alpha val="26000"/>
              </a:prstClr>
            </a:outerShdw>
          </a:effectLst>
        </p:spPr>
      </p:pic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119F4459-704E-49A8-93A3-7AFF7F17F55B}"/>
              </a:ext>
            </a:extLst>
          </p:cNvPr>
          <p:cNvSpPr txBox="1">
            <a:spLocks/>
          </p:cNvSpPr>
          <p:nvPr/>
        </p:nvSpPr>
        <p:spPr>
          <a:xfrm>
            <a:off x="488418" y="911147"/>
            <a:ext cx="3937667" cy="105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 smtClean="0">
                <a:solidFill>
                  <a:srgbClr val="11131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</a:t>
            </a:r>
            <a:r>
              <a:rPr lang="ja-JP" altLang="en-US" b="1" dirty="0">
                <a:solidFill>
                  <a:srgbClr val="11131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ンストールウィザー</a:t>
            </a:r>
            <a:r>
              <a:rPr lang="ja-JP" altLang="en-US" b="1" dirty="0" smtClean="0">
                <a:solidFill>
                  <a:srgbClr val="11131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ドの刷新</a:t>
            </a:r>
            <a:endParaRPr lang="ja-JP" altLang="en-US" b="1" dirty="0">
              <a:solidFill>
                <a:srgbClr val="11131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Google Shape;61;p14">
            <a:extLst>
              <a:ext uri="{FF2B5EF4-FFF2-40B4-BE49-F238E27FC236}">
                <a16:creationId xmlns:a16="http://schemas.microsoft.com/office/drawing/2014/main" id="{71A2581D-98DB-41E5-B58C-8513624BFD42}"/>
              </a:ext>
            </a:extLst>
          </p:cNvPr>
          <p:cNvSpPr txBox="1">
            <a:spLocks/>
          </p:cNvSpPr>
          <p:nvPr/>
        </p:nvSpPr>
        <p:spPr>
          <a:xfrm>
            <a:off x="517430" y="1696582"/>
            <a:ext cx="3277863" cy="239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5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手順の簡素化</a:t>
            </a:r>
            <a:r>
              <a:rPr lang="en-US" altLang="zh-TW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初期化と最新バージョンのファームウェアの更新を同時</a:t>
            </a:r>
            <a:r>
              <a:rPr lang="ja-JP" altLang="en-US" sz="14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実施</a:t>
            </a:r>
            <a:r>
              <a:rPr lang="en-US" altLang="zh-TW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4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</a:t>
            </a:r>
            <a:r>
              <a:rPr lang="ja-JP" altLang="en-US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しい管</a:t>
            </a:r>
            <a:r>
              <a:rPr lang="ja-JP" altLang="en-US" sz="14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理者ア</a:t>
            </a:r>
            <a:r>
              <a:rPr lang="ja-JP" altLang="en-US" sz="14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カウン</a:t>
            </a:r>
            <a:r>
              <a:rPr lang="ja-JP" altLang="en-US" sz="14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トの作成</a:t>
            </a:r>
            <a:endParaRPr lang="ja-JP" altLang="en-US" sz="14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4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A38B432-A4B8-4395-B9A9-C25CB8303246}"/>
              </a:ext>
            </a:extLst>
          </p:cNvPr>
          <p:cNvSpPr/>
          <p:nvPr/>
        </p:nvSpPr>
        <p:spPr>
          <a:xfrm>
            <a:off x="4499839" y="911148"/>
            <a:ext cx="4300633" cy="211538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5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" name="Google Shape;108;p20">
            <a:extLst>
              <a:ext uri="{FF2B5EF4-FFF2-40B4-BE49-F238E27FC236}">
                <a16:creationId xmlns:a16="http://schemas.microsoft.com/office/drawing/2014/main" id="{7F38F633-F34A-4D6E-A9D8-AE401E04E9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954" y="1796221"/>
            <a:ext cx="4300633" cy="2460628"/>
          </a:xfrm>
          <a:prstGeom prst="rect">
            <a:avLst/>
          </a:prstGeom>
          <a:noFill/>
          <a:ln>
            <a:noFill/>
          </a:ln>
          <a:effectLst>
            <a:outerShdw blurRad="228600" dist="215900" dir="16080000" algn="bl" rotWithShape="0">
              <a:prstClr val="black">
                <a:alpha val="26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CB3AD365-9473-41A5-B4CE-9FA5824616AA}"/>
              </a:ext>
            </a:extLst>
          </p:cNvPr>
          <p:cNvGrpSpPr/>
          <p:nvPr/>
        </p:nvGrpSpPr>
        <p:grpSpPr>
          <a:xfrm>
            <a:off x="-4" y="0"/>
            <a:ext cx="9144007" cy="5143500"/>
            <a:chOff x="-4" y="0"/>
            <a:chExt cx="9144007" cy="51435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8DD3ACB-6FCD-461A-9A54-104635721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89" t="15198" r="14" b="18985"/>
            <a:stretch/>
          </p:blipFill>
          <p:spPr>
            <a:xfrm flipH="1">
              <a:off x="4572001" y="0"/>
              <a:ext cx="4572002" cy="51435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CA4550A-E363-437B-B8F2-7B7FC9FAB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89" t="15198" r="14" b="18985"/>
            <a:stretch/>
          </p:blipFill>
          <p:spPr>
            <a:xfrm>
              <a:off x="-4" y="0"/>
              <a:ext cx="4572002" cy="5143500"/>
            </a:xfrm>
            <a:prstGeom prst="rect">
              <a:avLst/>
            </a:prstGeom>
          </p:spPr>
        </p:pic>
      </p:grp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69C0108-CE55-4456-8D19-ECD4FF44E47F}"/>
              </a:ext>
            </a:extLst>
          </p:cNvPr>
          <p:cNvSpPr/>
          <p:nvPr/>
        </p:nvSpPr>
        <p:spPr>
          <a:xfrm>
            <a:off x="1113576" y="1889638"/>
            <a:ext cx="6568772" cy="33860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8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1294646" y="874704"/>
            <a:ext cx="6415025" cy="990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手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順を簡素化し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視認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性とレスポンスを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改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善。</a:t>
            </a:r>
            <a:endParaRPr lang="en-US" altLang="ja-JP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lvl="0" indent="0" algn="ctr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ンストールウィザー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ドの再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計、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インストール後のガイダン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スにより、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初期セットアップを簡単にします。</a:t>
            </a:r>
          </a:p>
          <a:p>
            <a:pPr marL="0" lvl="0" indent="0" algn="ctr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US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lvl="0" indent="0" algn="ctr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US" sz="11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652" y="1613924"/>
            <a:ext cx="6128674" cy="3529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9DB81C97-AE7F-4040-B047-D8A662EC9022}"/>
              </a:ext>
            </a:extLst>
          </p:cNvPr>
          <p:cNvSpPr txBox="1">
            <a:spLocks/>
          </p:cNvSpPr>
          <p:nvPr/>
        </p:nvSpPr>
        <p:spPr>
          <a:xfrm>
            <a:off x="685501" y="208542"/>
            <a:ext cx="7424922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QTS UI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管理操作を最適</a:t>
            </a:r>
            <a:r>
              <a:rPr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 idx="4294967295"/>
          </p:nvPr>
        </p:nvSpPr>
        <p:spPr>
          <a:xfrm>
            <a:off x="1253415" y="837049"/>
            <a:ext cx="3318585" cy="824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通知ボード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E429FF2-628B-4D54-9F69-31CDB8746CB4}"/>
              </a:ext>
            </a:extLst>
          </p:cNvPr>
          <p:cNvGrpSpPr/>
          <p:nvPr/>
        </p:nvGrpSpPr>
        <p:grpSpPr>
          <a:xfrm>
            <a:off x="4429830" y="456672"/>
            <a:ext cx="4815021" cy="4760787"/>
            <a:chOff x="3936944" y="302125"/>
            <a:chExt cx="5307409" cy="5247627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B4020C4E-DEE9-4062-95C7-DDFD0B049557}"/>
                </a:ext>
              </a:extLst>
            </p:cNvPr>
            <p:cNvSpPr/>
            <p:nvPr/>
          </p:nvSpPr>
          <p:spPr>
            <a:xfrm>
              <a:off x="4238514" y="1090246"/>
              <a:ext cx="2468879" cy="365911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330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ABE08E8-7587-4A32-9DC8-E26D119113E2}"/>
                </a:ext>
              </a:extLst>
            </p:cNvPr>
            <p:cNvSpPr/>
            <p:nvPr/>
          </p:nvSpPr>
          <p:spPr>
            <a:xfrm>
              <a:off x="6675119" y="399251"/>
              <a:ext cx="2569234" cy="515050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57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15" name="Google Shape;11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1250" y="302125"/>
              <a:ext cx="2247830" cy="453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6944" y="1257301"/>
              <a:ext cx="2423283" cy="29700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B828F7C2-2A44-46A0-A96D-D1EA0B388E78}"/>
              </a:ext>
            </a:extLst>
          </p:cNvPr>
          <p:cNvSpPr txBox="1">
            <a:spLocks/>
          </p:cNvSpPr>
          <p:nvPr/>
        </p:nvSpPr>
        <p:spPr>
          <a:xfrm>
            <a:off x="1272699" y="1661582"/>
            <a:ext cx="2871283" cy="119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6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初めて使用される場合にガイドを表示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システム全体的での表示を行うために、複数のカテゴリから情報が通知されます。</a:t>
            </a: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1580</Words>
  <Application>Microsoft Office PowerPoint</Application>
  <PresentationFormat>On-screen Show (16:9)</PresentationFormat>
  <Paragraphs>205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微軟正黑體</vt:lpstr>
      <vt:lpstr>ＭＳ Ｐゴシック</vt:lpstr>
      <vt:lpstr>新細明體</vt:lpstr>
      <vt:lpstr>Arial</vt:lpstr>
      <vt:lpstr>Wingdings</vt:lpstr>
      <vt:lpstr>Simple Light</vt:lpstr>
      <vt:lpstr>PowerPoint Presentation</vt:lpstr>
      <vt:lpstr>PowerPoint Presentation</vt:lpstr>
      <vt:lpstr>PowerPoint Presentation</vt:lpstr>
      <vt:lpstr>Kernel 5.10 LTS  アップグレード</vt:lpstr>
      <vt:lpstr>PowerPoint Presentation</vt:lpstr>
      <vt:lpstr>PowerPoint Presentation</vt:lpstr>
      <vt:lpstr>PowerPoint Presentation</vt:lpstr>
      <vt:lpstr>PowerPoint Presentation</vt:lpstr>
      <vt:lpstr>通知ボード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QTS/QuTS hero 5.0</dc:title>
  <dc:creator>Copy Su</dc:creator>
  <cp:lastModifiedBy>Yukihito H.</cp:lastModifiedBy>
  <cp:revision>32</cp:revision>
  <dcterms:modified xsi:type="dcterms:W3CDTF">2021-07-13T07:23:57Z</dcterms:modified>
</cp:coreProperties>
</file>