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87" r:id="rId2"/>
    <p:sldId id="286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84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8" r:id="rId28"/>
    <p:sldId id="285" r:id="rId29"/>
    <p:sldId id="283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005"/>
    <a:srgbClr val="F8F0E0"/>
    <a:srgbClr val="574115"/>
    <a:srgbClr val="E5C88F"/>
    <a:srgbClr val="D5A74D"/>
    <a:srgbClr val="C8B990"/>
    <a:srgbClr val="898C97"/>
    <a:srgbClr val="7C89A4"/>
    <a:srgbClr val="323232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F9D42C-4E87-45B1-A6BA-43BF1ACBBD9D}" v="1" dt="2021-06-28T01:39:47.576"/>
    <p1510:client id="{D4074E4C-0270-AD44-9DD4-6440C15E1057}" v="873" dt="2021-06-27T12:47:43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f1c6ddc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f1c6ddc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1512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f1c6ddca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f1c6ddca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f1c6ddca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f1c6ddcaf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f1c6ddcaf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f1c6ddcaf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cf2d79bde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cf2d79bde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923651d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d923651d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f1c6ddca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cf1c6ddca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f1c6ddca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f1c6ddca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f2d79bde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cf2d79bde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f2d79bde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cf2d79bde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f1c6ddcaf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f1c6ddcaf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f1c6ddc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f1c6ddc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7984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f2d79bd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cf2d79bd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3518b86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3518b86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f1c6ddcaf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f1c6ddcaf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f1c6ddcaf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f1c6ddcaf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f1c6ddcaf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cf1c6ddcaf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cf1c6ddca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cf1c6ddca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f1c6ddca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f1c6ddca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42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040898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f1c6ddca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cf1c6ddca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f1c6ddca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f1c6ddca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f1c6ddca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f1c6ddca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f1c6ddca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f1c6ddca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f1c6ddcaf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f1c6ddcaf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f1c6ddca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f1c6ddca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f1c6ddca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f1c6ddca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f1c6ddcaf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f1c6ddcaf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2C40465-8CA4-4315-BF50-C6A64E1AE9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B129562-92E8-4ADE-8AAE-9DB182803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" y="0"/>
            <a:ext cx="91424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17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E566EB7-F1DE-4FEA-9325-84DE53301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" y="0"/>
            <a:ext cx="91424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31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F410117-73F1-4E8E-8CAA-F99FF9583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" y="0"/>
            <a:ext cx="91424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8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A3C8C3C-DB6A-4955-A1D4-FD27BFEF8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51" r="3979" b="16329"/>
          <a:stretch/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75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66BC2074-C263-496C-81B3-DEDB8172B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15C32EA-73D5-46A1-B866-E26C1A5F3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83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A3C8C3C-DB6A-4955-A1D4-FD27BFEF81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61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C8450A6-DB75-473D-9A8D-EE2081DA8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32" t="2532"/>
          <a:stretch/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75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9B9CC87-A056-4AD0-9CE1-E5B6BF2D2E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0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4307A125-E614-48C2-B444-B5A48F9CF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61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鏈 的圖片&#10;&#10;自動產生的描述">
            <a:extLst>
              <a:ext uri="{FF2B5EF4-FFF2-40B4-BE49-F238E27FC236}">
                <a16:creationId xmlns:a16="http://schemas.microsoft.com/office/drawing/2014/main" id="{C1F0B397-AE52-4DFF-A353-16F9B09BB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71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22284D7-8AEC-4486-90FD-F07AE1CDB8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" y="0"/>
            <a:ext cx="914247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83CB0-BE20-42ED-8D59-17D5250C92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9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72" r:id="rId9"/>
    <p:sldLayoutId id="2147483671" r:id="rId10"/>
    <p:sldLayoutId id="2147483660" r:id="rId11"/>
    <p:sldLayoutId id="2147483661" r:id="rId12"/>
    <p:sldLayoutId id="2147483662" r:id="rId13"/>
    <p:sldLayoutId id="2147483663" r:id="rId14"/>
    <p:sldLayoutId id="2147483669" r:id="rId15"/>
    <p:sldLayoutId id="2147483668" r:id="rId16"/>
    <p:sldLayoutId id="2147483665" r:id="rId17"/>
    <p:sldLayoutId id="2147483664" r:id="rId18"/>
    <p:sldLayoutId id="2147483667" r:id="rId19"/>
    <p:sldLayoutId id="2147483666" r:id="rId20"/>
    <p:sldLayoutId id="2147483670" r:id="rId21"/>
    <p:sldLayoutId id="2147483657" r:id="rId22"/>
    <p:sldLayoutId id="2147483658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D5FB5CA-B5BC-44B8-B820-12DBCB725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06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EDEE0237-E2A6-4A60-948F-90286584D457}"/>
              </a:ext>
            </a:extLst>
          </p:cNvPr>
          <p:cNvSpPr/>
          <p:nvPr/>
        </p:nvSpPr>
        <p:spPr>
          <a:xfrm>
            <a:off x="4142409" y="1011612"/>
            <a:ext cx="5038165" cy="276457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32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t="31801" b="32567"/>
          <a:stretch/>
        </p:blipFill>
        <p:spPr>
          <a:xfrm>
            <a:off x="3871301" y="3538071"/>
            <a:ext cx="3615920" cy="103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 rotWithShape="1">
          <a:blip r:embed="rId4">
            <a:alphaModFix/>
          </a:blip>
          <a:srcRect l="291" t="398" b="-1"/>
          <a:stretch/>
        </p:blipFill>
        <p:spPr>
          <a:xfrm>
            <a:off x="4047526" y="628464"/>
            <a:ext cx="5096474" cy="2584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;p16">
            <a:extLst>
              <a:ext uri="{FF2B5EF4-FFF2-40B4-BE49-F238E27FC236}">
                <a16:creationId xmlns:a16="http://schemas.microsoft.com/office/drawing/2014/main" id="{175B133B-CB8E-48C3-B7D0-A61BDFD95ECA}"/>
              </a:ext>
            </a:extLst>
          </p:cNvPr>
          <p:cNvSpPr txBox="1">
            <a:spLocks/>
          </p:cNvSpPr>
          <p:nvPr/>
        </p:nvSpPr>
        <p:spPr>
          <a:xfrm>
            <a:off x="235154" y="725068"/>
            <a:ext cx="322074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dist"/>
            <a:r>
              <a:rPr lang="zh-TW" altLang="en-US" sz="3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</a:t>
            </a:r>
            <a:r>
              <a:rPr lang="en-US" altLang="zh-TW" sz="35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TW" sz="3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SSD</a:t>
            </a:r>
            <a:r>
              <a:rPr lang="zh-TW" altLang="en-US" sz="3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快取效能</a:t>
            </a:r>
            <a:endParaRPr lang="en-US" sz="35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C84E6063-B7DB-40C3-A0CC-253DF0A97E6B}"/>
              </a:ext>
            </a:extLst>
          </p:cNvPr>
          <p:cNvSpPr txBox="1">
            <a:spLocks/>
          </p:cNvSpPr>
          <p:nvPr/>
        </p:nvSpPr>
        <p:spPr>
          <a:xfrm>
            <a:off x="235155" y="1894272"/>
            <a:ext cx="3593134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搭配新核心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大幅提升</a:t>
            </a:r>
            <a:r>
              <a:rPr lang="en-US" altLang="zh-TW" sz="15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使用效率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在快取模組進行優化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能更有效率使用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空間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也更節省記憶體用量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改善多人存取同一份資料夾的效率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不僅</a:t>
            </a:r>
            <a:r>
              <a:rPr lang="en-US" altLang="zh-TW" sz="15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SSD, SATA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M.2 SSD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同樣也獲得提升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0335D847-3E49-42A3-A1A3-305E01ECE520}"/>
              </a:ext>
            </a:extLst>
          </p:cNvPr>
          <p:cNvGrpSpPr/>
          <p:nvPr/>
        </p:nvGrpSpPr>
        <p:grpSpPr>
          <a:xfrm>
            <a:off x="4025961" y="701899"/>
            <a:ext cx="5118039" cy="3064203"/>
            <a:chOff x="4025961" y="701899"/>
            <a:chExt cx="5118039" cy="3064203"/>
          </a:xfrm>
        </p:grpSpPr>
        <p:pic>
          <p:nvPicPr>
            <p:cNvPr id="3" name="圖片 2" descr="一張含有 文字, 電子用品, 監視器, 電腦 的圖片&#10;&#10;自動產生的描述">
              <a:extLst>
                <a:ext uri="{FF2B5EF4-FFF2-40B4-BE49-F238E27FC236}">
                  <a16:creationId xmlns:a16="http://schemas.microsoft.com/office/drawing/2014/main" id="{D088DE7D-B0C4-46FC-80CE-3E356B056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589"/>
            <a:stretch/>
          </p:blipFill>
          <p:spPr>
            <a:xfrm>
              <a:off x="4025961" y="701899"/>
              <a:ext cx="5118039" cy="3064203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B0C30D9-860A-4834-9F87-0D80D66109CE}"/>
                </a:ext>
              </a:extLst>
            </p:cNvPr>
            <p:cNvSpPr/>
            <p:nvPr/>
          </p:nvSpPr>
          <p:spPr>
            <a:xfrm>
              <a:off x="4881092" y="882204"/>
              <a:ext cx="3895859" cy="2479182"/>
            </a:xfrm>
            <a:prstGeom prst="rect">
              <a:avLst/>
            </a:prstGeom>
            <a:solidFill>
              <a:srgbClr val="2C2C2C">
                <a:alpha val="52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Google Shape;79;p16">
            <a:extLst>
              <a:ext uri="{FF2B5EF4-FFF2-40B4-BE49-F238E27FC236}">
                <a16:creationId xmlns:a16="http://schemas.microsoft.com/office/drawing/2014/main" id="{E6D09418-6026-4302-B913-F1FDEA07D3FE}"/>
              </a:ext>
            </a:extLst>
          </p:cNvPr>
          <p:cNvSpPr txBox="1">
            <a:spLocks/>
          </p:cNvSpPr>
          <p:nvPr/>
        </p:nvSpPr>
        <p:spPr>
          <a:xfrm>
            <a:off x="235153" y="701899"/>
            <a:ext cx="3790807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dist"/>
            <a:r>
              <a:rPr lang="zh-TW" altLang="en-US" sz="3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提升安全保護等級</a:t>
            </a:r>
            <a:endParaRPr lang="en-US" sz="35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30213053-FCBC-43EE-8BE6-B997438AD7DB}"/>
              </a:ext>
            </a:extLst>
          </p:cNvPr>
          <p:cNvSpPr txBox="1">
            <a:spLocks/>
          </p:cNvSpPr>
          <p:nvPr/>
        </p:nvSpPr>
        <p:spPr>
          <a:xfrm>
            <a:off x="266905" y="1277583"/>
            <a:ext cx="3593134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 1.3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預設將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admin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帳號關閉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支援進階加密套件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調整安全設定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更符合安全防護標準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SSH Key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韌體自動更新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建議更新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自動更新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自動更新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建議更新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自動更新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Reverse proxy (TBD)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347FF8C2-33FB-42BC-BDDA-2480C4AA0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5079" y="1131596"/>
            <a:ext cx="1944959" cy="2078328"/>
          </a:xfrm>
          <a:prstGeom prst="rect">
            <a:avLst/>
          </a:prstGeom>
          <a:effectLst>
            <a:outerShdw blurRad="152400" dist="190500" dir="8100000" algn="tr" rotWithShape="0">
              <a:prstClr val="black">
                <a:alpha val="13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018719CB-3A07-4112-BF8D-3EDCE641158E}"/>
              </a:ext>
            </a:extLst>
          </p:cNvPr>
          <p:cNvGrpSpPr/>
          <p:nvPr/>
        </p:nvGrpSpPr>
        <p:grpSpPr>
          <a:xfrm>
            <a:off x="3149971" y="699692"/>
            <a:ext cx="6130046" cy="4372682"/>
            <a:chOff x="3149971" y="699692"/>
            <a:chExt cx="6130046" cy="4372682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B2B763E3-03C0-4234-B14A-D4269EBF6398}"/>
                </a:ext>
              </a:extLst>
            </p:cNvPr>
            <p:cNvSpPr/>
            <p:nvPr/>
          </p:nvSpPr>
          <p:spPr>
            <a:xfrm>
              <a:off x="3447690" y="699692"/>
              <a:ext cx="5832327" cy="4372682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495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7B87C682-FABE-4C34-8E5B-0968D88E4716}"/>
                </a:ext>
              </a:extLst>
            </p:cNvPr>
            <p:cNvGrpSpPr/>
            <p:nvPr/>
          </p:nvGrpSpPr>
          <p:grpSpPr>
            <a:xfrm>
              <a:off x="3149971" y="1563336"/>
              <a:ext cx="5536894" cy="3202589"/>
              <a:chOff x="3236260" y="1443204"/>
              <a:chExt cx="5744589" cy="3322722"/>
            </a:xfrm>
          </p:grpSpPr>
          <p:pic>
            <p:nvPicPr>
              <p:cNvPr id="137" name="Google Shape;137;p2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36260" y="1443204"/>
                <a:ext cx="5744589" cy="33227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9" name="Google Shape;139;p2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260850" y="1999716"/>
                <a:ext cx="3324200" cy="25124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" name="Google Shape;79;p16">
            <a:extLst>
              <a:ext uri="{FF2B5EF4-FFF2-40B4-BE49-F238E27FC236}">
                <a16:creationId xmlns:a16="http://schemas.microsoft.com/office/drawing/2014/main" id="{85A2C59E-1076-459A-9DC7-CAF75E637EAC}"/>
              </a:ext>
            </a:extLst>
          </p:cNvPr>
          <p:cNvSpPr txBox="1">
            <a:spLocks/>
          </p:cNvSpPr>
          <p:nvPr/>
        </p:nvSpPr>
        <p:spPr>
          <a:xfrm>
            <a:off x="359804" y="413148"/>
            <a:ext cx="842439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dist"/>
            <a:r>
              <a:rPr lang="zh-TW" altLang="en-US" sz="3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更安全，以指定的 </a:t>
            </a:r>
            <a:r>
              <a:rPr lang="en-US" altLang="zh-TW" sz="3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Key </a:t>
            </a:r>
            <a:r>
              <a:rPr lang="zh-TW" altLang="en-US" sz="3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 </a:t>
            </a:r>
            <a:r>
              <a:rPr lang="en-US" altLang="zh-TW" sz="3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SSH </a:t>
            </a:r>
            <a:r>
              <a:rPr lang="zh-TW" altLang="en-US" sz="3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做管理</a:t>
            </a:r>
            <a:endParaRPr lang="en-US" sz="35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0350950-761A-41D7-A7D3-FF88ACAB4EB0}"/>
              </a:ext>
            </a:extLst>
          </p:cNvPr>
          <p:cNvGrpSpPr/>
          <p:nvPr/>
        </p:nvGrpSpPr>
        <p:grpSpPr>
          <a:xfrm>
            <a:off x="393988" y="1230406"/>
            <a:ext cx="3646853" cy="3535519"/>
            <a:chOff x="434114" y="1230406"/>
            <a:chExt cx="3646853" cy="3535519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1C9387C0-A8F2-48E3-AD85-77449E9E7C3C}"/>
                </a:ext>
              </a:extLst>
            </p:cNvPr>
            <p:cNvSpPr/>
            <p:nvPr/>
          </p:nvSpPr>
          <p:spPr>
            <a:xfrm>
              <a:off x="585222" y="1230406"/>
              <a:ext cx="3495745" cy="3535519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Google Shape;138;p24">
              <a:extLst>
                <a:ext uri="{FF2B5EF4-FFF2-40B4-BE49-F238E27FC236}">
                  <a16:creationId xmlns:a16="http://schemas.microsoft.com/office/drawing/2014/main" id="{69DAB45A-D319-4CFA-9245-C876090FD65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4114" y="1999715"/>
              <a:ext cx="2813187" cy="276621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EFC9B01-4EA0-214A-95EA-17E0052834D5}"/>
              </a:ext>
            </a:extLst>
          </p:cNvPr>
          <p:cNvSpPr/>
          <p:nvPr/>
        </p:nvSpPr>
        <p:spPr>
          <a:xfrm>
            <a:off x="4357127" y="2854213"/>
            <a:ext cx="2754508" cy="4472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形 24">
            <a:extLst>
              <a:ext uri="{FF2B5EF4-FFF2-40B4-BE49-F238E27FC236}">
                <a16:creationId xmlns:a16="http://schemas.microsoft.com/office/drawing/2014/main" id="{66733D04-A964-402D-B593-0C72F0ED2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653"/>
          <a:stretch/>
        </p:blipFill>
        <p:spPr>
          <a:xfrm>
            <a:off x="4339385" y="0"/>
            <a:ext cx="4804615" cy="5143500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8E6F6507-A6E0-4AD6-B569-E8E025B606C3}"/>
              </a:ext>
            </a:extLst>
          </p:cNvPr>
          <p:cNvSpPr/>
          <p:nvPr/>
        </p:nvSpPr>
        <p:spPr>
          <a:xfrm>
            <a:off x="4299150" y="1208803"/>
            <a:ext cx="4823938" cy="3170702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96000"/>
                </a:schemeClr>
              </a:gs>
              <a:gs pos="100000">
                <a:srgbClr val="1F2127">
                  <a:alpha val="56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924B184-E20B-4109-BEA2-5EF1B23E1205}"/>
              </a:ext>
            </a:extLst>
          </p:cNvPr>
          <p:cNvSpPr txBox="1"/>
          <p:nvPr/>
        </p:nvSpPr>
        <p:spPr>
          <a:xfrm>
            <a:off x="217696" y="2825314"/>
            <a:ext cx="3884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pc="300"/>
              <a:t>#ssh-keygen -t </a:t>
            </a:r>
            <a:r>
              <a:rPr lang="en-US" altLang="zh-TW" spc="300" err="1"/>
              <a:t>rsa</a:t>
            </a:r>
            <a:endParaRPr lang="en-US" altLang="zh-TW" spc="300"/>
          </a:p>
          <a:p>
            <a:r>
              <a:rPr lang="en-US" altLang="zh-TW" spc="300"/>
              <a:t>#pbcopy &lt; ~/.</a:t>
            </a:r>
            <a:r>
              <a:rPr lang="en-US" altLang="zh-TW" spc="300" err="1"/>
              <a:t>ssh</a:t>
            </a:r>
            <a:r>
              <a:rPr lang="en-US" altLang="zh-TW" spc="300"/>
              <a:t>/id_rsa.pub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CDD2306-3E2D-4C56-A4BF-2FB846EEEB54}"/>
              </a:ext>
            </a:extLst>
          </p:cNvPr>
          <p:cNvCxnSpPr>
            <a:cxnSpLocks/>
          </p:cNvCxnSpPr>
          <p:nvPr/>
        </p:nvCxnSpPr>
        <p:spPr>
          <a:xfrm>
            <a:off x="303421" y="2565256"/>
            <a:ext cx="8314176" cy="0"/>
          </a:xfrm>
          <a:prstGeom prst="line">
            <a:avLst/>
          </a:prstGeom>
          <a:ln w="25400">
            <a:solidFill>
              <a:srgbClr val="E9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79;p16">
            <a:extLst>
              <a:ext uri="{FF2B5EF4-FFF2-40B4-BE49-F238E27FC236}">
                <a16:creationId xmlns:a16="http://schemas.microsoft.com/office/drawing/2014/main" id="{CCED968F-D5C1-44D3-8AD8-ACC52522110D}"/>
              </a:ext>
            </a:extLst>
          </p:cNvPr>
          <p:cNvSpPr txBox="1">
            <a:spLocks/>
          </p:cNvSpPr>
          <p:nvPr/>
        </p:nvSpPr>
        <p:spPr>
          <a:xfrm>
            <a:off x="162588" y="1329426"/>
            <a:ext cx="4930043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macOS</a:t>
            </a: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產生</a:t>
            </a:r>
            <a:endParaRPr lang="en-US" altLang="zh-TW"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SSH key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F09F553-7FB3-4ABE-8D50-77864E2D0FBB}"/>
              </a:ext>
            </a:extLst>
          </p:cNvPr>
          <p:cNvGrpSpPr/>
          <p:nvPr/>
        </p:nvGrpSpPr>
        <p:grpSpPr>
          <a:xfrm>
            <a:off x="3956702" y="873490"/>
            <a:ext cx="5187297" cy="3440977"/>
            <a:chOff x="-320179" y="1945002"/>
            <a:chExt cx="4959212" cy="3198498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6A7A27CA-1271-4A9B-B535-F57D321AB4C3}"/>
                </a:ext>
              </a:extLst>
            </p:cNvPr>
            <p:cNvGrpSpPr/>
            <p:nvPr/>
          </p:nvGrpSpPr>
          <p:grpSpPr>
            <a:xfrm>
              <a:off x="-320179" y="1945002"/>
              <a:ext cx="4959212" cy="3198498"/>
              <a:chOff x="4025961" y="701899"/>
              <a:chExt cx="4750990" cy="3064203"/>
            </a:xfrm>
          </p:grpSpPr>
          <p:pic>
            <p:nvPicPr>
              <p:cNvPr id="15" name="圖片 14" descr="一張含有 文字, 電子用品, 監視器, 電腦 的圖片&#10;&#10;自動產生的描述">
                <a:extLst>
                  <a:ext uri="{FF2B5EF4-FFF2-40B4-BE49-F238E27FC236}">
                    <a16:creationId xmlns:a16="http://schemas.microsoft.com/office/drawing/2014/main" id="{D185B3ED-E040-4552-A782-F38FD07AB9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-2" r="15147"/>
              <a:stretch/>
            </p:blipFill>
            <p:spPr>
              <a:xfrm>
                <a:off x="4025961" y="701899"/>
                <a:ext cx="4750988" cy="3064203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087122C4-85E4-4D40-884B-75686C048D76}"/>
                  </a:ext>
                </a:extLst>
              </p:cNvPr>
              <p:cNvSpPr/>
              <p:nvPr/>
            </p:nvSpPr>
            <p:spPr>
              <a:xfrm>
                <a:off x="4881092" y="882204"/>
                <a:ext cx="3895859" cy="2479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8" name="Google Shape;146;p25">
              <a:extLst>
                <a:ext uri="{FF2B5EF4-FFF2-40B4-BE49-F238E27FC236}">
                  <a16:creationId xmlns:a16="http://schemas.microsoft.com/office/drawing/2014/main" id="{CB2446E3-004B-4B40-93CF-EC2F3B6A474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749" r="6893" b="1"/>
            <a:stretch/>
          </p:blipFill>
          <p:spPr>
            <a:xfrm>
              <a:off x="572429" y="2256685"/>
              <a:ext cx="4066602" cy="234345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12DC9F-902A-344A-8EFC-6C014D677EAF}"/>
              </a:ext>
            </a:extLst>
          </p:cNvPr>
          <p:cNvSpPr/>
          <p:nvPr/>
        </p:nvSpPr>
        <p:spPr>
          <a:xfrm>
            <a:off x="4925626" y="2163819"/>
            <a:ext cx="2534118" cy="92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55A3982B-82CC-4E41-AB20-8073FC5D678E}"/>
              </a:ext>
            </a:extLst>
          </p:cNvPr>
          <p:cNvSpPr/>
          <p:nvPr/>
        </p:nvSpPr>
        <p:spPr>
          <a:xfrm>
            <a:off x="673050" y="-390015"/>
            <a:ext cx="4311758" cy="202676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32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09709F6F-57C9-40D5-B995-5D7E0011ECF0}"/>
              </a:ext>
            </a:extLst>
          </p:cNvPr>
          <p:cNvSpPr/>
          <p:nvPr/>
        </p:nvSpPr>
        <p:spPr>
          <a:xfrm>
            <a:off x="371066" y="3135398"/>
            <a:ext cx="5346070" cy="238633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32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Google Shape;61;p14">
            <a:extLst>
              <a:ext uri="{FF2B5EF4-FFF2-40B4-BE49-F238E27FC236}">
                <a16:creationId xmlns:a16="http://schemas.microsoft.com/office/drawing/2014/main" id="{E069236A-4FD1-4A7A-BB5A-042F4027DFB8}"/>
              </a:ext>
            </a:extLst>
          </p:cNvPr>
          <p:cNvSpPr txBox="1">
            <a:spLocks/>
          </p:cNvSpPr>
          <p:nvPr/>
        </p:nvSpPr>
        <p:spPr>
          <a:xfrm>
            <a:off x="5550866" y="2313075"/>
            <a:ext cx="3305387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提高由網頁存取服務的安全性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尤其是透過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Internet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Reverse Proxy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來隱藏敏感的服務網路埠以避免潛在的風險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</p:txBody>
      </p:sp>
      <p:sp>
        <p:nvSpPr>
          <p:cNvPr id="17" name="Google Shape;79;p16">
            <a:extLst>
              <a:ext uri="{FF2B5EF4-FFF2-40B4-BE49-F238E27FC236}">
                <a16:creationId xmlns:a16="http://schemas.microsoft.com/office/drawing/2014/main" id="{04FA15B2-1BB4-49C9-ABE6-997EAEF59A1F}"/>
              </a:ext>
            </a:extLst>
          </p:cNvPr>
          <p:cNvSpPr txBox="1">
            <a:spLocks/>
          </p:cNvSpPr>
          <p:nvPr/>
        </p:nvSpPr>
        <p:spPr>
          <a:xfrm>
            <a:off x="5579315" y="979048"/>
            <a:ext cx="4930043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Reverse Proxy </a:t>
            </a:r>
            <a:b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預計正式版</a:t>
            </a: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1A53F61A-08AD-4BFF-99C0-CE4416B4B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557"/>
          <a:stretch/>
        </p:blipFill>
        <p:spPr>
          <a:xfrm>
            <a:off x="742409" y="3307222"/>
            <a:ext cx="4013424" cy="1836278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DE8BF97F-56E0-4567-9E43-56DBFF760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409" y="0"/>
            <a:ext cx="4013424" cy="100266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15991C6-EC63-42EE-BEDD-665F2577C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50" y="1165940"/>
            <a:ext cx="4312934" cy="2012563"/>
          </a:xfrm>
          <a:prstGeom prst="rect">
            <a:avLst/>
          </a:prstGeom>
          <a:effectLst>
            <a:outerShdw blurRad="139700" dist="1905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8EAF72C-D449-834F-963B-9CF83DCED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46440"/>
            <a:ext cx="1597060" cy="15970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EABD4E14-9DCC-41CC-B63C-98C5C9F71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324" y="1822451"/>
            <a:ext cx="4428146" cy="10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43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CA3CA28A-A4A6-4E95-944C-7244DAA4E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414" y="1161767"/>
            <a:ext cx="3965293" cy="2912410"/>
          </a:xfrm>
          <a:prstGeom prst="rect">
            <a:avLst/>
          </a:prstGeom>
          <a:effectLst>
            <a:outerShdw blurRad="203200" dist="228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61;p14">
            <a:extLst>
              <a:ext uri="{FF2B5EF4-FFF2-40B4-BE49-F238E27FC236}">
                <a16:creationId xmlns:a16="http://schemas.microsoft.com/office/drawing/2014/main" id="{700A6268-9FC8-4BDF-BA14-8F9D5DBEE116}"/>
              </a:ext>
            </a:extLst>
          </p:cNvPr>
          <p:cNvSpPr txBox="1">
            <a:spLocks/>
          </p:cNvSpPr>
          <p:nvPr/>
        </p:nvSpPr>
        <p:spPr>
          <a:xfrm>
            <a:off x="5015920" y="2265057"/>
            <a:ext cx="3305387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全新的 </a:t>
            </a:r>
            <a:r>
              <a:rPr lang="en-US" altLang="zh-TW" sz="15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QuFTP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帶來更多功能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加強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SMB/NFS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效能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大檔案傳輸更快速</a:t>
            </a:r>
          </a:p>
        </p:txBody>
      </p:sp>
      <p:sp>
        <p:nvSpPr>
          <p:cNvPr id="12" name="Google Shape;79;p16">
            <a:extLst>
              <a:ext uri="{FF2B5EF4-FFF2-40B4-BE49-F238E27FC236}">
                <a16:creationId xmlns:a16="http://schemas.microsoft.com/office/drawing/2014/main" id="{63837827-06B8-40C3-B957-0A21165140F4}"/>
              </a:ext>
            </a:extLst>
          </p:cNvPr>
          <p:cNvSpPr txBox="1">
            <a:spLocks/>
          </p:cNvSpPr>
          <p:nvPr/>
        </p:nvSpPr>
        <p:spPr>
          <a:xfrm>
            <a:off x="4969818" y="1589057"/>
            <a:ext cx="368707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加強檔案應用服務</a:t>
            </a:r>
            <a:endParaRPr lang="en-US"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4B3BAB6E-0B4D-47D6-9D25-5658BDD38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653"/>
          <a:stretch/>
        </p:blipFill>
        <p:spPr>
          <a:xfrm>
            <a:off x="4339385" y="0"/>
            <a:ext cx="4804615" cy="5143500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A9237F5E-F9F4-44FF-8EA5-271B9269681D}"/>
              </a:ext>
            </a:extLst>
          </p:cNvPr>
          <p:cNvSpPr/>
          <p:nvPr/>
        </p:nvSpPr>
        <p:spPr>
          <a:xfrm>
            <a:off x="3452501" y="384561"/>
            <a:ext cx="5728074" cy="4402592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4751" y="1017588"/>
            <a:ext cx="5829249" cy="31421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3CF1AB01-9E72-4DBE-AB89-27C36E1D6A60}"/>
              </a:ext>
            </a:extLst>
          </p:cNvPr>
          <p:cNvSpPr txBox="1">
            <a:spLocks/>
          </p:cNvSpPr>
          <p:nvPr/>
        </p:nvSpPr>
        <p:spPr>
          <a:xfrm>
            <a:off x="516794" y="1622372"/>
            <a:ext cx="2407942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可獨立更新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FTP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服務器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QoS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支援規格設定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FTP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用戶端</a:t>
            </a:r>
          </a:p>
        </p:txBody>
      </p:sp>
      <p:sp>
        <p:nvSpPr>
          <p:cNvPr id="9" name="Google Shape;79;p16">
            <a:extLst>
              <a:ext uri="{FF2B5EF4-FFF2-40B4-BE49-F238E27FC236}">
                <a16:creationId xmlns:a16="http://schemas.microsoft.com/office/drawing/2014/main" id="{20C8FD56-6866-4FA9-9255-67672F8CAF70}"/>
              </a:ext>
            </a:extLst>
          </p:cNvPr>
          <p:cNvSpPr txBox="1">
            <a:spLocks/>
          </p:cNvSpPr>
          <p:nvPr/>
        </p:nvSpPr>
        <p:spPr>
          <a:xfrm>
            <a:off x="470691" y="946372"/>
            <a:ext cx="368707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QuFTP</a:t>
            </a: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en-US"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5C27F471-7C53-4FE4-8047-21319C5B4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653"/>
          <a:stretch/>
        </p:blipFill>
        <p:spPr>
          <a:xfrm>
            <a:off x="4339385" y="0"/>
            <a:ext cx="4804615" cy="514350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2174F125-3879-42EB-B35A-5D1050588F9C}"/>
              </a:ext>
            </a:extLst>
          </p:cNvPr>
          <p:cNvSpPr/>
          <p:nvPr/>
        </p:nvSpPr>
        <p:spPr>
          <a:xfrm>
            <a:off x="3452501" y="1277471"/>
            <a:ext cx="5728074" cy="329135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3" name="Google Shape;173;p29"/>
          <p:cNvPicPr preferRelativeResize="0"/>
          <p:nvPr/>
        </p:nvPicPr>
        <p:blipFill rotWithShape="1">
          <a:blip r:embed="rId5">
            <a:alphaModFix/>
          </a:blip>
          <a:srcRect t="577"/>
          <a:stretch/>
        </p:blipFill>
        <p:spPr>
          <a:xfrm>
            <a:off x="3313665" y="1069041"/>
            <a:ext cx="5830335" cy="29691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1;p14">
            <a:extLst>
              <a:ext uri="{FF2B5EF4-FFF2-40B4-BE49-F238E27FC236}">
                <a16:creationId xmlns:a16="http://schemas.microsoft.com/office/drawing/2014/main" id="{5670BC5B-030D-4DDA-950F-4305A3361742}"/>
              </a:ext>
            </a:extLst>
          </p:cNvPr>
          <p:cNvSpPr txBox="1">
            <a:spLocks/>
          </p:cNvSpPr>
          <p:nvPr/>
        </p:nvSpPr>
        <p:spPr>
          <a:xfrm>
            <a:off x="516794" y="2251610"/>
            <a:ext cx="2407942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基於用戶設定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限制上傳與下載速度</a:t>
            </a:r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E9059614-256E-466C-A203-BFC3714D27DA}"/>
              </a:ext>
            </a:extLst>
          </p:cNvPr>
          <p:cNvSpPr txBox="1">
            <a:spLocks/>
          </p:cNvSpPr>
          <p:nvPr/>
        </p:nvSpPr>
        <p:spPr>
          <a:xfrm>
            <a:off x="470691" y="1575610"/>
            <a:ext cx="368707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QoS</a:t>
            </a: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endParaRPr lang="en-US"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B7D599A3-7838-45D9-BD86-B032E41D0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653"/>
          <a:stretch/>
        </p:blipFill>
        <p:spPr>
          <a:xfrm>
            <a:off x="4339385" y="0"/>
            <a:ext cx="4804615" cy="514350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34BF8C22-F153-4EA2-8218-C32597317C3A}"/>
              </a:ext>
            </a:extLst>
          </p:cNvPr>
          <p:cNvSpPr/>
          <p:nvPr/>
        </p:nvSpPr>
        <p:spPr>
          <a:xfrm>
            <a:off x="3452501" y="1277471"/>
            <a:ext cx="5728074" cy="329135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5">
            <a:alphaModFix/>
          </a:blip>
          <a:srcRect l="263" t="903" r="9237" b="750"/>
          <a:stretch/>
        </p:blipFill>
        <p:spPr>
          <a:xfrm>
            <a:off x="3413075" y="914400"/>
            <a:ext cx="5730926" cy="32020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1;p14">
            <a:extLst>
              <a:ext uri="{FF2B5EF4-FFF2-40B4-BE49-F238E27FC236}">
                <a16:creationId xmlns:a16="http://schemas.microsoft.com/office/drawing/2014/main" id="{AA7B1798-9FC1-414D-A209-9DCB2200AA9C}"/>
              </a:ext>
            </a:extLst>
          </p:cNvPr>
          <p:cNvSpPr txBox="1">
            <a:spLocks/>
          </p:cNvSpPr>
          <p:nvPr/>
        </p:nvSpPr>
        <p:spPr>
          <a:xfrm>
            <a:off x="516794" y="2251610"/>
            <a:ext cx="2407942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條件式設定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允許存取或拒絕的使用時間</a:t>
            </a:r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11FF87CD-5ACF-4E41-8F92-9770C1B66686}"/>
              </a:ext>
            </a:extLst>
          </p:cNvPr>
          <p:cNvSpPr txBox="1">
            <a:spLocks/>
          </p:cNvSpPr>
          <p:nvPr/>
        </p:nvSpPr>
        <p:spPr>
          <a:xfrm>
            <a:off x="470691" y="1575610"/>
            <a:ext cx="368707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條件式設定</a:t>
            </a:r>
            <a:endParaRPr lang="en-US"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4294967295"/>
          </p:nvPr>
        </p:nvSpPr>
        <p:spPr>
          <a:xfrm>
            <a:off x="4689194" y="1822478"/>
            <a:ext cx="3429715" cy="3136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ts val="1800"/>
              </a:lnSpc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最新版的 </a:t>
            </a:r>
            <a:r>
              <a:rPr lang="en" altLang="zh-TW" sz="1200">
                <a:solidFill>
                  <a:srgbClr val="E961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5.0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 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用戶帶來全新的使用體驗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從底層強化了系統核心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並將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UI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介面進行優化。由安裝開始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做了大幅調整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在安裝完成後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貼心的引導指示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協助使用者完成必要的操作與安全設置。重新調整的快取機制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更能發揮高速存取效用。除此之外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新設計的檔案服務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不僅功能更強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管理也更快方便。還需要更高速的應用服務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 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加速來幫忙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 </a:t>
            </a: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Coral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Edge TPU,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照片管理或監控系統能更有效協助用戶達成任務。需要安全的在家工作嗎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試試全新的 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WireGuard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不僅輕量也更快速 </a:t>
            </a:r>
            <a:b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預計正式版搭配</a:t>
            </a: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QVPN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ED22E281-6467-4E5A-B917-AE4D23BA3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9194" y="639655"/>
            <a:ext cx="3363588" cy="1059351"/>
          </a:xfrm>
          <a:prstGeom prst="rect">
            <a:avLst/>
          </a:prstGeom>
        </p:spPr>
      </p:pic>
      <p:pic>
        <p:nvPicPr>
          <p:cNvPr id="5" name="圖片 4" descr="一張含有 文字, 室內 的圖片&#10;&#10;自動產生的描述">
            <a:extLst>
              <a:ext uri="{FF2B5EF4-FFF2-40B4-BE49-F238E27FC236}">
                <a16:creationId xmlns:a16="http://schemas.microsoft.com/office/drawing/2014/main" id="{1908AE67-D8F7-4846-A661-5F930B437A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67"/>
          <a:stretch/>
        </p:blipFill>
        <p:spPr>
          <a:xfrm>
            <a:off x="1367579" y="3153335"/>
            <a:ext cx="2760278" cy="199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13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395EEC1D-180C-4F7A-A8C0-7C7A2B679210}"/>
              </a:ext>
            </a:extLst>
          </p:cNvPr>
          <p:cNvSpPr txBox="1">
            <a:spLocks/>
          </p:cNvSpPr>
          <p:nvPr/>
        </p:nvSpPr>
        <p:spPr>
          <a:xfrm>
            <a:off x="364393" y="2894531"/>
            <a:ext cx="3550381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Coral Edge TPU,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讓照片整理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物件辨識效能提升數倍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同時大幅降低處理時所需的處理器資源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正式上線磁碟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預測服務</a:t>
            </a:r>
          </a:p>
        </p:txBody>
      </p:sp>
      <p:sp>
        <p:nvSpPr>
          <p:cNvPr id="5" name="Google Shape;79;p16">
            <a:extLst>
              <a:ext uri="{FF2B5EF4-FFF2-40B4-BE49-F238E27FC236}">
                <a16:creationId xmlns:a16="http://schemas.microsoft.com/office/drawing/2014/main" id="{81C374C7-AADF-4C40-A9D3-1129004F5509}"/>
              </a:ext>
            </a:extLst>
          </p:cNvPr>
          <p:cNvSpPr txBox="1">
            <a:spLocks/>
          </p:cNvSpPr>
          <p:nvPr/>
        </p:nvSpPr>
        <p:spPr>
          <a:xfrm>
            <a:off x="318291" y="2218531"/>
            <a:ext cx="368707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增進 </a:t>
            </a: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加速能力</a:t>
            </a:r>
            <a:endParaRPr lang="en-US"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B999B6F2-5FDC-4B81-A475-BD58AE8A49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653"/>
          <a:stretch/>
        </p:blipFill>
        <p:spPr>
          <a:xfrm>
            <a:off x="4339385" y="0"/>
            <a:ext cx="4804615" cy="5143500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6DAE3DA8-DB0C-4CAE-B5CB-9FB6F31834A1}"/>
              </a:ext>
            </a:extLst>
          </p:cNvPr>
          <p:cNvSpPr/>
          <p:nvPr/>
        </p:nvSpPr>
        <p:spPr>
          <a:xfrm>
            <a:off x="3609009" y="926073"/>
            <a:ext cx="5728074" cy="329135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12030319-C9E3-404D-BA65-BF6F36F7ADAD}"/>
              </a:ext>
            </a:extLst>
          </p:cNvPr>
          <p:cNvSpPr txBox="1">
            <a:spLocks/>
          </p:cNvSpPr>
          <p:nvPr/>
        </p:nvSpPr>
        <p:spPr>
          <a:xfrm>
            <a:off x="362970" y="1585039"/>
            <a:ext cx="2115310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支援多種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TPU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可同時支援多組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TPU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</a:t>
            </a:r>
          </a:p>
        </p:txBody>
      </p:sp>
      <p:sp>
        <p:nvSpPr>
          <p:cNvPr id="7" name="Google Shape;79;p16">
            <a:extLst>
              <a:ext uri="{FF2B5EF4-FFF2-40B4-BE49-F238E27FC236}">
                <a16:creationId xmlns:a16="http://schemas.microsoft.com/office/drawing/2014/main" id="{74003714-237A-4C10-ADBF-D1106AA500D6}"/>
              </a:ext>
            </a:extLst>
          </p:cNvPr>
          <p:cNvSpPr txBox="1">
            <a:spLocks/>
          </p:cNvSpPr>
          <p:nvPr/>
        </p:nvSpPr>
        <p:spPr>
          <a:xfrm>
            <a:off x="316867" y="909039"/>
            <a:ext cx="368707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Coral Edge TPU</a:t>
            </a:r>
            <a:endParaRPr lang="en-US"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3" name="Google Shape;193;p32"/>
          <p:cNvPicPr preferRelativeResize="0"/>
          <p:nvPr/>
        </p:nvPicPr>
        <p:blipFill rotWithShape="1">
          <a:blip r:embed="rId5">
            <a:alphaModFix/>
          </a:blip>
          <a:srcRect l="573" t="728" r="719" b="1109"/>
          <a:stretch/>
        </p:blipFill>
        <p:spPr>
          <a:xfrm>
            <a:off x="2671364" y="1803163"/>
            <a:ext cx="6472635" cy="334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red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FD4ED31B-12F5-AC4A-A1E0-506B09AF7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37" y="2892401"/>
            <a:ext cx="2159425" cy="19321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92282E43-74DB-41DE-BC96-834842615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r="17280"/>
          <a:stretch/>
        </p:blipFill>
        <p:spPr>
          <a:xfrm>
            <a:off x="4886317" y="0"/>
            <a:ext cx="4257684" cy="514350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31FBFCE6-3645-4E5A-8047-F8F262E41976}"/>
              </a:ext>
            </a:extLst>
          </p:cNvPr>
          <p:cNvSpPr/>
          <p:nvPr/>
        </p:nvSpPr>
        <p:spPr>
          <a:xfrm>
            <a:off x="3801685" y="1195583"/>
            <a:ext cx="5728074" cy="329135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Google Shape;61;p14">
            <a:extLst>
              <a:ext uri="{FF2B5EF4-FFF2-40B4-BE49-F238E27FC236}">
                <a16:creationId xmlns:a16="http://schemas.microsoft.com/office/drawing/2014/main" id="{72E4BC69-88BC-42EB-A7D3-043CB9A2FBAF}"/>
              </a:ext>
            </a:extLst>
          </p:cNvPr>
          <p:cNvSpPr txBox="1">
            <a:spLocks/>
          </p:cNvSpPr>
          <p:nvPr/>
        </p:nvSpPr>
        <p:spPr>
          <a:xfrm>
            <a:off x="362970" y="1585039"/>
            <a:ext cx="2115310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可指定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TPU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優先權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可指定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TPU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裝置給特定應用程式</a:t>
            </a:r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2D333C26-A8D2-46C5-A2E5-8C8AF36A259C}"/>
              </a:ext>
            </a:extLst>
          </p:cNvPr>
          <p:cNvSpPr txBox="1">
            <a:spLocks/>
          </p:cNvSpPr>
          <p:nvPr/>
        </p:nvSpPr>
        <p:spPr>
          <a:xfrm>
            <a:off x="316867" y="909039"/>
            <a:ext cx="410130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動態調整 </a:t>
            </a: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TPU </a:t>
            </a: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優先權</a:t>
            </a:r>
            <a:endParaRPr lang="en-US"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Google Shape;200;p33">
            <a:extLst>
              <a:ext uri="{FF2B5EF4-FFF2-40B4-BE49-F238E27FC236}">
                <a16:creationId xmlns:a16="http://schemas.microsoft.com/office/drawing/2014/main" id="{8A76D8D5-F640-4D03-AE21-A30BF566BC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84" t="838" r="782" b="4131"/>
          <a:stretch/>
        </p:blipFill>
        <p:spPr>
          <a:xfrm>
            <a:off x="2764141" y="1938306"/>
            <a:ext cx="6379859" cy="3205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1DFC834-1D60-4F49-AAC0-FE58CA3EB12A}"/>
              </a:ext>
            </a:extLst>
          </p:cNvPr>
          <p:cNvSpPr/>
          <p:nvPr/>
        </p:nvSpPr>
        <p:spPr>
          <a:xfrm>
            <a:off x="301046" y="422426"/>
            <a:ext cx="2074685" cy="2141745"/>
          </a:xfrm>
          <a:prstGeom prst="roundRect">
            <a:avLst>
              <a:gd name="adj" fmla="val 5874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2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F10597DA-0B9B-44EC-85B9-41A103BF67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r="17280"/>
          <a:stretch/>
        </p:blipFill>
        <p:spPr>
          <a:xfrm>
            <a:off x="4886317" y="0"/>
            <a:ext cx="4257684" cy="514350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5287C556-70EC-4293-B0D2-9EB37662FDE3}"/>
              </a:ext>
            </a:extLst>
          </p:cNvPr>
          <p:cNvSpPr/>
          <p:nvPr/>
        </p:nvSpPr>
        <p:spPr>
          <a:xfrm>
            <a:off x="3820046" y="1475774"/>
            <a:ext cx="5728074" cy="329135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Google Shape;61;p14">
            <a:extLst>
              <a:ext uri="{FF2B5EF4-FFF2-40B4-BE49-F238E27FC236}">
                <a16:creationId xmlns:a16="http://schemas.microsoft.com/office/drawing/2014/main" id="{98E67387-F1CC-45DC-81A4-559D9843A305}"/>
              </a:ext>
            </a:extLst>
          </p:cNvPr>
          <p:cNvSpPr txBox="1">
            <a:spLocks/>
          </p:cNvSpPr>
          <p:nvPr/>
        </p:nvSpPr>
        <p:spPr>
          <a:xfrm>
            <a:off x="362970" y="3204476"/>
            <a:ext cx="2696424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5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1.5.1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Coral Edge TPU</a:t>
            </a:r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9F2FFB9F-4648-4722-B26E-9E2EFBD83BBB}"/>
              </a:ext>
            </a:extLst>
          </p:cNvPr>
          <p:cNvSpPr txBox="1">
            <a:spLocks/>
          </p:cNvSpPr>
          <p:nvPr/>
        </p:nvSpPr>
        <p:spPr>
          <a:xfrm>
            <a:off x="316867" y="2161464"/>
            <a:ext cx="410130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</a:t>
            </a: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支援強化的 </a:t>
            </a:r>
            <a:r>
              <a:rPr lang="en-US" altLang="zh-TW" sz="3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3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endParaRPr lang="en-US" sz="3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Google Shape;207;p34">
            <a:extLst>
              <a:ext uri="{FF2B5EF4-FFF2-40B4-BE49-F238E27FC236}">
                <a16:creationId xmlns:a16="http://schemas.microsoft.com/office/drawing/2014/main" id="{BC0BB760-7512-4DDE-A0B5-9B5DB12D8FE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87" t="3719" r="1958" b="4192"/>
          <a:stretch/>
        </p:blipFill>
        <p:spPr>
          <a:xfrm>
            <a:off x="3912780" y="1242464"/>
            <a:ext cx="5231220" cy="294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49701046-4ACF-4249-A49A-BA757B49E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2569" y="635665"/>
            <a:ext cx="1456052" cy="14560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598114-006D-484D-9C34-680037A63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2778" y="1242464"/>
            <a:ext cx="5231221" cy="30389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B0C4F38B-379A-4B93-842C-23E24C5C6624}"/>
              </a:ext>
            </a:extLst>
          </p:cNvPr>
          <p:cNvGrpSpPr/>
          <p:nvPr/>
        </p:nvGrpSpPr>
        <p:grpSpPr>
          <a:xfrm>
            <a:off x="3539693" y="358349"/>
            <a:ext cx="5604307" cy="3416299"/>
            <a:chOff x="3539693" y="349803"/>
            <a:chExt cx="5604307" cy="3416299"/>
          </a:xfrm>
        </p:grpSpPr>
        <p:pic>
          <p:nvPicPr>
            <p:cNvPr id="7" name="圖片 6" descr="一張含有 文字, 電子用品, 監視器, 電腦 的圖片&#10;&#10;自動產生的描述">
              <a:extLst>
                <a:ext uri="{FF2B5EF4-FFF2-40B4-BE49-F238E27FC236}">
                  <a16:creationId xmlns:a16="http://schemas.microsoft.com/office/drawing/2014/main" id="{B5A9A7E8-C7B5-445C-89F5-BFFD0B684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220"/>
            <a:stretch/>
          </p:blipFill>
          <p:spPr>
            <a:xfrm>
              <a:off x="3539693" y="349803"/>
              <a:ext cx="5604307" cy="3416299"/>
            </a:xfrm>
            <a:prstGeom prst="rect">
              <a:avLst/>
            </a:prstGeom>
          </p:spPr>
        </p:pic>
        <p:pic>
          <p:nvPicPr>
            <p:cNvPr id="3" name="圖片 2" descr="一張含有 個人, 室外, 團體, 數個 的圖片&#10;&#10;自動產生的描述">
              <a:extLst>
                <a:ext uri="{FF2B5EF4-FFF2-40B4-BE49-F238E27FC236}">
                  <a16:creationId xmlns:a16="http://schemas.microsoft.com/office/drawing/2014/main" id="{3FB0A7AF-FD99-4C04-A2E6-D4FC40503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22" b="6649"/>
            <a:stretch/>
          </p:blipFill>
          <p:spPr>
            <a:xfrm>
              <a:off x="4467117" y="555638"/>
              <a:ext cx="4430145" cy="279897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1" name="Google Shape;61;p14">
            <a:extLst>
              <a:ext uri="{FF2B5EF4-FFF2-40B4-BE49-F238E27FC236}">
                <a16:creationId xmlns:a16="http://schemas.microsoft.com/office/drawing/2014/main" id="{81F46595-4E0C-44B1-833C-8FEEEEA49F1B}"/>
              </a:ext>
            </a:extLst>
          </p:cNvPr>
          <p:cNvSpPr txBox="1">
            <a:spLocks/>
          </p:cNvSpPr>
          <p:nvPr/>
        </p:nvSpPr>
        <p:spPr>
          <a:xfrm>
            <a:off x="420456" y="3225413"/>
            <a:ext cx="2809853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Face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協助用戶建立智慧人臉辨識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Human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主動計算通過特定區域的人數</a:t>
            </a:r>
          </a:p>
        </p:txBody>
      </p:sp>
      <p:sp>
        <p:nvSpPr>
          <p:cNvPr id="12" name="Google Shape;79;p16">
            <a:extLst>
              <a:ext uri="{FF2B5EF4-FFF2-40B4-BE49-F238E27FC236}">
                <a16:creationId xmlns:a16="http://schemas.microsoft.com/office/drawing/2014/main" id="{C8B3CCF9-4FB8-4872-9B78-D9DDAD593950}"/>
              </a:ext>
            </a:extLst>
          </p:cNvPr>
          <p:cNvSpPr txBox="1">
            <a:spLocks/>
          </p:cNvSpPr>
          <p:nvPr/>
        </p:nvSpPr>
        <p:spPr>
          <a:xfrm>
            <a:off x="374354" y="2182401"/>
            <a:ext cx="410130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Face </a:t>
            </a:r>
            <a:b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Human</a:t>
            </a:r>
            <a:endParaRPr lang="en-US" sz="3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3B95E637-44EC-49C8-875A-ED13CFE37BB6}"/>
              </a:ext>
            </a:extLst>
          </p:cNvPr>
          <p:cNvSpPr/>
          <p:nvPr/>
        </p:nvSpPr>
        <p:spPr>
          <a:xfrm>
            <a:off x="301046" y="268602"/>
            <a:ext cx="2074685" cy="2141745"/>
          </a:xfrm>
          <a:prstGeom prst="roundRect">
            <a:avLst>
              <a:gd name="adj" fmla="val 5874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2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CE0A1798-4C88-4745-831B-56FC44339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568" y="648150"/>
            <a:ext cx="1456051" cy="145605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399DFDD6-C813-484A-B1ED-118CA37A8191}"/>
              </a:ext>
            </a:extLst>
          </p:cNvPr>
          <p:cNvSpPr/>
          <p:nvPr/>
        </p:nvSpPr>
        <p:spPr>
          <a:xfrm>
            <a:off x="-157591" y="1740694"/>
            <a:ext cx="5728074" cy="329135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3944"/>
            <a:ext cx="5617203" cy="29923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ABA64DAC-A8E2-4A96-B550-73A3580D919C}"/>
              </a:ext>
            </a:extLst>
          </p:cNvPr>
          <p:cNvSpPr txBox="1">
            <a:spLocks/>
          </p:cNvSpPr>
          <p:nvPr/>
        </p:nvSpPr>
        <p:spPr>
          <a:xfrm>
            <a:off x="5951964" y="2118029"/>
            <a:ext cx="2696424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正式版發行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採用訂閱制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基於工作負載分析</a:t>
            </a:r>
            <a:endParaRPr lang="en-US" altLang="zh-TW" sz="15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預防性維護更換</a:t>
            </a:r>
          </a:p>
        </p:txBody>
      </p:sp>
      <p:sp>
        <p:nvSpPr>
          <p:cNvPr id="7" name="Google Shape;79;p16">
            <a:extLst>
              <a:ext uri="{FF2B5EF4-FFF2-40B4-BE49-F238E27FC236}">
                <a16:creationId xmlns:a16="http://schemas.microsoft.com/office/drawing/2014/main" id="{9A1A08EF-3D4D-4AD1-8576-DC1D706485F2}"/>
              </a:ext>
            </a:extLst>
          </p:cNvPr>
          <p:cNvSpPr txBox="1">
            <a:spLocks/>
          </p:cNvSpPr>
          <p:nvPr/>
        </p:nvSpPr>
        <p:spPr>
          <a:xfrm>
            <a:off x="5905861" y="1567734"/>
            <a:ext cx="410130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Disk AI</a:t>
            </a:r>
            <a:endParaRPr lang="en-US" sz="3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1DCE53-AD21-0A4F-9EC3-D8A736F16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56" y="2668305"/>
            <a:ext cx="5331527" cy="247519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41300" dist="190500" dir="126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BA749BF-C181-4632-A3A6-68CD8A51919A}"/>
              </a:ext>
            </a:extLst>
          </p:cNvPr>
          <p:cNvSpPr/>
          <p:nvPr/>
        </p:nvSpPr>
        <p:spPr>
          <a:xfrm>
            <a:off x="6248919" y="669822"/>
            <a:ext cx="2074685" cy="2141745"/>
          </a:xfrm>
          <a:prstGeom prst="roundRect">
            <a:avLst>
              <a:gd name="adj" fmla="val 5874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2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B6474D9-8E17-4343-BC43-156F0F53310B}"/>
              </a:ext>
            </a:extLst>
          </p:cNvPr>
          <p:cNvSpPr/>
          <p:nvPr/>
        </p:nvSpPr>
        <p:spPr>
          <a:xfrm>
            <a:off x="-504202" y="1740695"/>
            <a:ext cx="5470043" cy="31475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145135"/>
            <a:ext cx="4965840" cy="29387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48A93347-D12C-4204-A34C-02E920F9E98B}"/>
              </a:ext>
            </a:extLst>
          </p:cNvPr>
          <p:cNvSpPr txBox="1">
            <a:spLocks/>
          </p:cNvSpPr>
          <p:nvPr/>
        </p:nvSpPr>
        <p:spPr>
          <a:xfrm>
            <a:off x="5185892" y="3373192"/>
            <a:ext cx="3668926" cy="1770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None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AMIZ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雲端中控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AMIZ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雲服務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隨時掌握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</p:txBody>
      </p:sp>
      <p:sp>
        <p:nvSpPr>
          <p:cNvPr id="7" name="Google Shape;79;p16">
            <a:extLst>
              <a:ext uri="{FF2B5EF4-FFF2-40B4-BE49-F238E27FC236}">
                <a16:creationId xmlns:a16="http://schemas.microsoft.com/office/drawing/2014/main" id="{67DA4D6F-B4DF-469B-ACB6-C8E47109EABA}"/>
              </a:ext>
            </a:extLst>
          </p:cNvPr>
          <p:cNvSpPr txBox="1">
            <a:spLocks/>
          </p:cNvSpPr>
          <p:nvPr/>
        </p:nvSpPr>
        <p:spPr>
          <a:xfrm>
            <a:off x="5139789" y="2314757"/>
            <a:ext cx="410130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雲端中控</a:t>
            </a: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b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隨時掌握 </a:t>
            </a:r>
            <a:r>
              <a:rPr lang="en-US" altLang="zh-TW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預計正式版</a:t>
            </a:r>
            <a:r>
              <a:rPr lang="en-US" altLang="zh-TW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3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F384943D-7ACA-43D9-ADCB-233DAB78D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3888" y="490852"/>
            <a:ext cx="1581232" cy="158123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9E09C23-4EB8-F34C-8624-88F0B0CC1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46440"/>
            <a:ext cx="1597060" cy="15970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EF8B2BF8-8E3F-4113-B625-1C43F9118417}"/>
              </a:ext>
            </a:extLst>
          </p:cNvPr>
          <p:cNvSpPr txBox="1">
            <a:spLocks/>
          </p:cNvSpPr>
          <p:nvPr/>
        </p:nvSpPr>
        <p:spPr>
          <a:xfrm>
            <a:off x="516794" y="1297027"/>
            <a:ext cx="3474092" cy="179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 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QVPN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-US" altLang="zh-TW" sz="15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WireGuard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VPN,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更加輕量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容易設定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支援多種用戶平台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速度大幅提升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是個人用戶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在家工作的必備工具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更安全且方便</a:t>
            </a:r>
            <a:r>
              <a:rPr lang="en-US" altLang="zh-TW" sz="15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en-US" altLang="zh-TW" sz="15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en-US" altLang="zh-TW" sz="15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79;p16">
            <a:extLst>
              <a:ext uri="{FF2B5EF4-FFF2-40B4-BE49-F238E27FC236}">
                <a16:creationId xmlns:a16="http://schemas.microsoft.com/office/drawing/2014/main" id="{FFC900F3-CDB4-4AD9-A6E8-A5314140D12D}"/>
              </a:ext>
            </a:extLst>
          </p:cNvPr>
          <p:cNvSpPr txBox="1">
            <a:spLocks/>
          </p:cNvSpPr>
          <p:nvPr/>
        </p:nvSpPr>
        <p:spPr>
          <a:xfrm>
            <a:off x="470691" y="254015"/>
            <a:ext cx="410130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更輕量</a:t>
            </a: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更快速的 </a:t>
            </a: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 </a:t>
            </a: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en-US" sz="3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176DA03-993A-4AA0-B2D8-23315EABF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6440"/>
            <a:ext cx="1597060" cy="1597060"/>
          </a:xfrm>
          <a:prstGeom prst="rect">
            <a:avLst/>
          </a:prstGeom>
        </p:spPr>
      </p:pic>
      <p:pic>
        <p:nvPicPr>
          <p:cNvPr id="16" name="圖片 10">
            <a:extLst>
              <a:ext uri="{FF2B5EF4-FFF2-40B4-BE49-F238E27FC236}">
                <a16:creationId xmlns:a16="http://schemas.microsoft.com/office/drawing/2014/main" id="{78728470-9DA1-6747-9B6A-CFC7C23EB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496" y="2134156"/>
            <a:ext cx="4065879" cy="2134586"/>
          </a:xfrm>
          <a:prstGeom prst="rect">
            <a:avLst/>
          </a:prstGeom>
        </p:spPr>
      </p:pic>
      <p:pic>
        <p:nvPicPr>
          <p:cNvPr id="17" name="圖片 32">
            <a:extLst>
              <a:ext uri="{FF2B5EF4-FFF2-40B4-BE49-F238E27FC236}">
                <a16:creationId xmlns:a16="http://schemas.microsoft.com/office/drawing/2014/main" id="{F4BBFD3B-9F2E-7F49-84CB-D61E234DF7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791" y="157762"/>
            <a:ext cx="3163287" cy="1793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462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;p16">
            <a:extLst>
              <a:ext uri="{FF2B5EF4-FFF2-40B4-BE49-F238E27FC236}">
                <a16:creationId xmlns:a16="http://schemas.microsoft.com/office/drawing/2014/main" id="{EAB676FD-F6BE-408D-8D3F-A1BB90903C73}"/>
              </a:ext>
            </a:extLst>
          </p:cNvPr>
          <p:cNvSpPr txBox="1">
            <a:spLocks/>
          </p:cNvSpPr>
          <p:nvPr/>
        </p:nvSpPr>
        <p:spPr>
          <a:xfrm>
            <a:off x="302869" y="725238"/>
            <a:ext cx="410130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5.0 Beta </a:t>
            </a: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endParaRPr lang="en-US" sz="3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CA46F411-91AE-4C24-9BA1-3F83B6FC5806}"/>
              </a:ext>
            </a:extLst>
          </p:cNvPr>
          <p:cNvSpPr txBox="1">
            <a:spLocks/>
          </p:cNvSpPr>
          <p:nvPr/>
        </p:nvSpPr>
        <p:spPr>
          <a:xfrm>
            <a:off x="379781" y="1604014"/>
            <a:ext cx="2491605" cy="57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None/>
            </a:pPr>
            <a:r>
              <a:rPr lang="zh-TW" altLang="en-US" sz="15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支援機種</a:t>
            </a:r>
            <a:endParaRPr lang="en-US" altLang="zh-TW" sz="1500" b="1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zh-TW" altLang="en-US" sz="1500" b="1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endParaRPr lang="en-US" altLang="zh-TW" sz="1500" b="1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F0466C8-D2E5-4CF8-A1FA-7C53BE6334AA}"/>
              </a:ext>
            </a:extLst>
          </p:cNvPr>
          <p:cNvSpPr txBox="1"/>
          <p:nvPr/>
        </p:nvSpPr>
        <p:spPr>
          <a:xfrm>
            <a:off x="3943884" y="1011782"/>
            <a:ext cx="4572000" cy="306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</a:pPr>
            <a:r>
              <a:rPr lang="zh-TW" altLang="en-US" sz="1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 </a:t>
            </a:r>
            <a:r>
              <a:rPr lang="en-US" altLang="zh-TW" sz="14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6/28~7/24</a:t>
            </a:r>
          </a:p>
        </p:txBody>
      </p:sp>
      <p:sp>
        <p:nvSpPr>
          <p:cNvPr id="10" name="Google Shape;61;p14">
            <a:extLst>
              <a:ext uri="{FF2B5EF4-FFF2-40B4-BE49-F238E27FC236}">
                <a16:creationId xmlns:a16="http://schemas.microsoft.com/office/drawing/2014/main" id="{7C624BC0-2142-4269-A824-5502DA404031}"/>
              </a:ext>
            </a:extLst>
          </p:cNvPr>
          <p:cNvSpPr txBox="1">
            <a:spLocks/>
          </p:cNvSpPr>
          <p:nvPr/>
        </p:nvSpPr>
        <p:spPr>
          <a:xfrm>
            <a:off x="379781" y="2027174"/>
            <a:ext cx="2690213" cy="319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TS-x51D2 (&amp;TS-x51B)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TS-x53D (&amp;TS-x53B)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HS-453DX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TS-x73A (&amp;TS-x73)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TS-451DeU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TS-x83XU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26876F4B-D750-493B-B233-79883BB8E7C0}"/>
              </a:ext>
            </a:extLst>
          </p:cNvPr>
          <p:cNvSpPr txBox="1">
            <a:spLocks/>
          </p:cNvSpPr>
          <p:nvPr/>
        </p:nvSpPr>
        <p:spPr>
          <a:xfrm>
            <a:off x="3061448" y="1601327"/>
            <a:ext cx="2491605" cy="57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None/>
            </a:pPr>
            <a:r>
              <a:rPr lang="zh-TW" altLang="en-US" sz="15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已知問題</a:t>
            </a:r>
          </a:p>
        </p:txBody>
      </p:sp>
      <p:sp>
        <p:nvSpPr>
          <p:cNvPr id="13" name="Google Shape;61;p14">
            <a:extLst>
              <a:ext uri="{FF2B5EF4-FFF2-40B4-BE49-F238E27FC236}">
                <a16:creationId xmlns:a16="http://schemas.microsoft.com/office/drawing/2014/main" id="{C435E532-233D-44A8-9F55-D6EF332270D8}"/>
              </a:ext>
            </a:extLst>
          </p:cNvPr>
          <p:cNvSpPr txBox="1">
            <a:spLocks/>
          </p:cNvSpPr>
          <p:nvPr/>
        </p:nvSpPr>
        <p:spPr>
          <a:xfrm>
            <a:off x="3069994" y="2024487"/>
            <a:ext cx="2690213" cy="319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RDMA driver [CX3]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QAT driver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Marvell 1475 driver performance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TS-873A QXG-5G2T-111C Port performance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部分第三方應用 </a:t>
            </a: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</a:p>
        </p:txBody>
      </p:sp>
    </p:spTree>
    <p:extLst>
      <p:ext uri="{BB962C8B-B14F-4D97-AF65-F5344CB8AC3E}">
        <p14:creationId xmlns:p14="http://schemas.microsoft.com/office/powerpoint/2010/main" val="651603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564E3254-125F-4543-B775-333DBFA2F51F}"/>
              </a:ext>
            </a:extLst>
          </p:cNvPr>
          <p:cNvSpPr txBox="1"/>
          <p:nvPr/>
        </p:nvSpPr>
        <p:spPr>
          <a:xfrm>
            <a:off x="4591814" y="4367471"/>
            <a:ext cx="2990152" cy="584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50" b="0" i="0" u="none" strike="noStrike" spc="3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©2021</a:t>
            </a:r>
            <a:r>
              <a:rPr lang="zh-TW" altLang="en-US" sz="550" b="0" i="0" u="none" strike="noStrike" spc="3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altLang="en-US" sz="550" spc="300">
              <a:solidFill>
                <a:schemeClr val="tx1"/>
              </a:solidFill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059D1D8E-4CC7-47DD-9784-E75B8CE12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3419475" cy="5143500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B257425C-4EEA-4A6E-BE36-658CBF221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187" y="218761"/>
            <a:ext cx="1157415" cy="209824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A8CFB03C-1770-4E0C-A7B5-AA00AF809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91814" y="218761"/>
            <a:ext cx="2990152" cy="3881778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99A18ED1-0FB5-419C-9FD1-EBD833C86A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82050" y="0"/>
            <a:ext cx="36195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body" idx="4294967295"/>
          </p:nvPr>
        </p:nvSpPr>
        <p:spPr>
          <a:xfrm>
            <a:off x="425511" y="1517007"/>
            <a:ext cx="4798336" cy="2873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71463" lvl="0" indent="-271463" algn="l" rtl="0">
              <a:lnSpc>
                <a:spcPts val="2880"/>
              </a:lnSpc>
              <a:spcBef>
                <a:spcPts val="1200"/>
              </a:spcBef>
              <a:spcAft>
                <a:spcPts val="0"/>
              </a:spcAft>
              <a:buClr>
                <a:srgbClr val="F66616"/>
              </a:buClr>
              <a:buSzPct val="70000"/>
              <a:buFont typeface="Wingdings" panose="05000000000000000000" pitchFamily="2" charset="2"/>
              <a:buChar char="l"/>
            </a:pPr>
            <a:r>
              <a:rPr lang="en" sz="2400">
                <a:solidFill>
                  <a:schemeClr val="bg1"/>
                </a:solidFill>
              </a:rPr>
              <a:t>升級Kernel 5.10 LTS</a:t>
            </a:r>
          </a:p>
          <a:p>
            <a:pPr marL="271463" indent="-271463">
              <a:lnSpc>
                <a:spcPts val="2880"/>
              </a:lnSpc>
              <a:spcBef>
                <a:spcPts val="1200"/>
              </a:spcBef>
              <a:buClr>
                <a:srgbClr val="F66616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2400">
                <a:solidFill>
                  <a:schemeClr val="bg1"/>
                </a:solidFill>
              </a:rPr>
              <a:t>優化</a:t>
            </a:r>
            <a:r>
              <a:rPr lang="en-US" altLang="zh-TW" sz="2400">
                <a:solidFill>
                  <a:schemeClr val="bg1"/>
                </a:solidFill>
              </a:rPr>
              <a:t>QTS UI</a:t>
            </a:r>
            <a:r>
              <a:rPr lang="zh-TW" altLang="en-US" sz="2400">
                <a:solidFill>
                  <a:schemeClr val="bg1"/>
                </a:solidFill>
              </a:rPr>
              <a:t>管理操作</a:t>
            </a:r>
            <a:endParaRPr lang="en-US" altLang="zh-TW" sz="2400">
              <a:solidFill>
                <a:schemeClr val="bg1"/>
              </a:solidFill>
            </a:endParaRPr>
          </a:p>
          <a:p>
            <a:pPr marL="271463" indent="-271463">
              <a:lnSpc>
                <a:spcPts val="2880"/>
              </a:lnSpc>
              <a:spcBef>
                <a:spcPts val="1200"/>
              </a:spcBef>
              <a:buClr>
                <a:srgbClr val="F66616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2400">
                <a:solidFill>
                  <a:schemeClr val="bg1"/>
                </a:solidFill>
              </a:rPr>
              <a:t>提升</a:t>
            </a:r>
            <a:r>
              <a:rPr lang="en-US" altLang="zh-TW" sz="2400" err="1">
                <a:solidFill>
                  <a:schemeClr val="bg1"/>
                </a:solidFill>
              </a:rPr>
              <a:t>NVMe</a:t>
            </a:r>
            <a:r>
              <a:rPr lang="en-US" altLang="zh-TW" sz="2400">
                <a:solidFill>
                  <a:schemeClr val="bg1"/>
                </a:solidFill>
              </a:rPr>
              <a:t> SSD</a:t>
            </a:r>
            <a:r>
              <a:rPr lang="zh-TW" altLang="en-US" sz="2400">
                <a:solidFill>
                  <a:schemeClr val="bg1"/>
                </a:solidFill>
              </a:rPr>
              <a:t>快取效能</a:t>
            </a:r>
            <a:endParaRPr lang="en-US" altLang="zh-TW" sz="2400">
              <a:solidFill>
                <a:schemeClr val="bg1"/>
              </a:solidFill>
            </a:endParaRPr>
          </a:p>
          <a:p>
            <a:pPr marL="271463" indent="-271463">
              <a:lnSpc>
                <a:spcPts val="2880"/>
              </a:lnSpc>
              <a:spcBef>
                <a:spcPts val="1200"/>
              </a:spcBef>
              <a:buClr>
                <a:srgbClr val="F66616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2400">
                <a:solidFill>
                  <a:schemeClr val="bg1"/>
                </a:solidFill>
              </a:rPr>
              <a:t>提升安全保護等級</a:t>
            </a:r>
            <a:endParaRPr lang="en-US" altLang="zh-TW" sz="2400">
              <a:solidFill>
                <a:schemeClr val="bg1"/>
              </a:solidFill>
            </a:endParaRPr>
          </a:p>
          <a:p>
            <a:pPr marL="271463" indent="-271463">
              <a:lnSpc>
                <a:spcPts val="2880"/>
              </a:lnSpc>
              <a:spcBef>
                <a:spcPts val="1200"/>
              </a:spcBef>
              <a:buClr>
                <a:srgbClr val="F66616"/>
              </a:buClr>
              <a:buSzPct val="70000"/>
              <a:buFont typeface="Wingdings" panose="05000000000000000000" pitchFamily="2" charset="2"/>
              <a:buChar char="l"/>
            </a:pPr>
            <a:r>
              <a:rPr lang="zh-TW" altLang="en-US" sz="2400">
                <a:solidFill>
                  <a:schemeClr val="bg1"/>
                </a:solidFill>
              </a:rPr>
              <a:t>更快速的 </a:t>
            </a:r>
            <a:r>
              <a:rPr lang="en-US" altLang="zh-TW" sz="2400" err="1">
                <a:solidFill>
                  <a:schemeClr val="bg1"/>
                </a:solidFill>
              </a:rPr>
              <a:t>WireGuard</a:t>
            </a:r>
            <a:r>
              <a:rPr lang="en-US" altLang="zh-TW" sz="2400">
                <a:solidFill>
                  <a:schemeClr val="bg1"/>
                </a:solidFill>
              </a:rPr>
              <a:t> VPN </a:t>
            </a:r>
            <a:r>
              <a:rPr lang="zh-TW" altLang="en-US" sz="2400">
                <a:solidFill>
                  <a:schemeClr val="bg1"/>
                </a:solidFill>
              </a:rPr>
              <a:t>服務</a:t>
            </a:r>
          </a:p>
        </p:txBody>
      </p:sp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8EF01A32-64C5-4089-A5EC-779B8AE07182}"/>
              </a:ext>
            </a:extLst>
          </p:cNvPr>
          <p:cNvSpPr txBox="1">
            <a:spLocks/>
          </p:cNvSpPr>
          <p:nvPr/>
        </p:nvSpPr>
        <p:spPr>
          <a:xfrm>
            <a:off x="425511" y="466024"/>
            <a:ext cx="385727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dist"/>
            <a:r>
              <a:rPr lang="zh-TW" altLang="en-US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更新重點</a:t>
            </a:r>
            <a:endParaRPr lang="en-US" sz="4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BE11CCC-75C2-462B-93DF-6A0C69ABDB56}"/>
              </a:ext>
            </a:extLst>
          </p:cNvPr>
          <p:cNvCxnSpPr>
            <a:cxnSpLocks/>
          </p:cNvCxnSpPr>
          <p:nvPr/>
        </p:nvCxnSpPr>
        <p:spPr>
          <a:xfrm>
            <a:off x="498441" y="1436545"/>
            <a:ext cx="3784349" cy="0"/>
          </a:xfrm>
          <a:prstGeom prst="line">
            <a:avLst/>
          </a:prstGeom>
          <a:ln w="25400">
            <a:solidFill>
              <a:srgbClr val="00AA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 idx="4294967295"/>
          </p:nvPr>
        </p:nvSpPr>
        <p:spPr>
          <a:xfrm>
            <a:off x="4453802" y="924333"/>
            <a:ext cx="4038347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升級Kernel 5.10 LTS</a:t>
            </a:r>
            <a:endParaRPr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DE0ADD0E-2CC2-4E38-9A1F-0AAB0121A19A}"/>
              </a:ext>
            </a:extLst>
          </p:cNvPr>
          <p:cNvSpPr txBox="1">
            <a:spLocks/>
          </p:cNvSpPr>
          <p:nvPr/>
        </p:nvSpPr>
        <p:spPr>
          <a:xfrm>
            <a:off x="4453803" y="1786264"/>
            <a:ext cx="3857278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全新核心升級</a:t>
            </a:r>
            <a:r>
              <a:rPr lang="en-US" altLang="zh-TW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大幅提高內核安全性</a:t>
            </a:r>
            <a:r>
              <a:rPr lang="en-US" altLang="zh-TW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強化效能</a:t>
            </a:r>
            <a:r>
              <a:rPr lang="en-US" altLang="zh-TW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</a:t>
            </a:r>
            <a:r>
              <a:rPr lang="en-US" altLang="zh-TW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AMD</a:t>
            </a: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處理器運作能力</a:t>
            </a:r>
            <a:r>
              <a:rPr lang="en-US" altLang="zh-TW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並支援新一代硬體平台與內建的顯示晶片</a:t>
            </a: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*因架構限制</a:t>
            </a:r>
            <a:r>
              <a:rPr lang="en-US" altLang="zh-TW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部分機種將無法升級核心</a:t>
            </a: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820B12DB-006F-4075-BC64-F2BD6E247C3B}"/>
              </a:ext>
            </a:extLst>
          </p:cNvPr>
          <p:cNvCxnSpPr>
            <a:cxnSpLocks/>
          </p:cNvCxnSpPr>
          <p:nvPr/>
        </p:nvCxnSpPr>
        <p:spPr>
          <a:xfrm>
            <a:off x="4526732" y="1694019"/>
            <a:ext cx="3784349" cy="0"/>
          </a:xfrm>
          <a:prstGeom prst="line">
            <a:avLst/>
          </a:prstGeom>
          <a:ln w="25400">
            <a:solidFill>
              <a:srgbClr val="00AA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9;p16">
            <a:extLst>
              <a:ext uri="{FF2B5EF4-FFF2-40B4-BE49-F238E27FC236}">
                <a16:creationId xmlns:a16="http://schemas.microsoft.com/office/drawing/2014/main" id="{C9915468-E976-42B4-8114-8C105B4C8A91}"/>
              </a:ext>
            </a:extLst>
          </p:cNvPr>
          <p:cNvSpPr txBox="1">
            <a:spLocks/>
          </p:cNvSpPr>
          <p:nvPr/>
        </p:nvSpPr>
        <p:spPr>
          <a:xfrm>
            <a:off x="4453803" y="924333"/>
            <a:ext cx="3775798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dist"/>
            <a:r>
              <a:rPr lang="en-US" altLang="zh-TW" sz="3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Kernel 5 </a:t>
            </a:r>
            <a:r>
              <a:rPr lang="zh-TW" altLang="en-US" sz="3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的好處</a:t>
            </a:r>
            <a:endParaRPr lang="en-US" sz="35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Google Shape;61;p14">
            <a:extLst>
              <a:ext uri="{FF2B5EF4-FFF2-40B4-BE49-F238E27FC236}">
                <a16:creationId xmlns:a16="http://schemas.microsoft.com/office/drawing/2014/main" id="{9AB8B530-2592-4722-AEDA-7CB33175D8A7}"/>
              </a:ext>
            </a:extLst>
          </p:cNvPr>
          <p:cNvSpPr txBox="1">
            <a:spLocks/>
          </p:cNvSpPr>
          <p:nvPr/>
        </p:nvSpPr>
        <p:spPr>
          <a:xfrm>
            <a:off x="4453803" y="1786264"/>
            <a:ext cx="4264684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ct val="150000"/>
              </a:lnSpc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提高內核安全性</a:t>
            </a:r>
          </a:p>
          <a:p>
            <a:pPr marL="180975" indent="-180975">
              <a:lnSpc>
                <a:spcPct val="150000"/>
              </a:lnSpc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強化效能</a:t>
            </a:r>
          </a:p>
          <a:p>
            <a:pPr marL="180975" indent="-180975">
              <a:lnSpc>
                <a:spcPct val="150000"/>
              </a:lnSpc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</a:t>
            </a:r>
            <a:r>
              <a:rPr lang="en-US" altLang="zh-TW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AMD</a:t>
            </a: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處理器運作能力</a:t>
            </a:r>
          </a:p>
          <a:p>
            <a:pPr marL="180975" indent="-180975">
              <a:lnSpc>
                <a:spcPct val="150000"/>
              </a:lnSpc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支援新一代硬體平台與內建的顯示晶片</a:t>
            </a:r>
          </a:p>
          <a:p>
            <a:pPr marL="180975" indent="-180975">
              <a:lnSpc>
                <a:spcPct val="150000"/>
              </a:lnSpc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內建 </a:t>
            </a:r>
            <a:r>
              <a:rPr lang="en-US" altLang="zh-TW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WireGuard</a:t>
            </a:r>
            <a:r>
              <a:rPr lang="en-US" altLang="zh-TW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VPN</a:t>
            </a:r>
            <a:endParaRPr lang="zh-TW" altLang="en-US" sz="12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3187D97-5FAD-4DD3-B94F-337A93F5ABCC}"/>
              </a:ext>
            </a:extLst>
          </p:cNvPr>
          <p:cNvCxnSpPr>
            <a:cxnSpLocks/>
          </p:cNvCxnSpPr>
          <p:nvPr/>
        </p:nvCxnSpPr>
        <p:spPr>
          <a:xfrm>
            <a:off x="4526732" y="1694019"/>
            <a:ext cx="3784349" cy="0"/>
          </a:xfrm>
          <a:prstGeom prst="line">
            <a:avLst/>
          </a:prstGeom>
          <a:ln w="25400">
            <a:solidFill>
              <a:srgbClr val="00AA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AF8476E8-568A-476F-A3A3-669A521D8F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482"/>
          <a:stretch/>
        </p:blipFill>
        <p:spPr>
          <a:xfrm>
            <a:off x="0" y="4224453"/>
            <a:ext cx="9144000" cy="919046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348E82EF-5553-4618-A6AB-BF102592FF68}"/>
              </a:ext>
            </a:extLst>
          </p:cNvPr>
          <p:cNvSpPr/>
          <p:nvPr/>
        </p:nvSpPr>
        <p:spPr>
          <a:xfrm>
            <a:off x="396847" y="3944364"/>
            <a:ext cx="6568772" cy="133133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8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97B09304-31BD-4EA1-83D0-16406E83D2EE}"/>
              </a:ext>
            </a:extLst>
          </p:cNvPr>
          <p:cNvSpPr/>
          <p:nvPr/>
        </p:nvSpPr>
        <p:spPr>
          <a:xfrm>
            <a:off x="6782125" y="1003491"/>
            <a:ext cx="2269197" cy="268620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18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B222155B-DD37-417B-83C0-5FDDBEC062F9}"/>
              </a:ext>
            </a:extLst>
          </p:cNvPr>
          <p:cNvSpPr/>
          <p:nvPr/>
        </p:nvSpPr>
        <p:spPr>
          <a:xfrm>
            <a:off x="396847" y="997543"/>
            <a:ext cx="6243009" cy="3015594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18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5646ED-14E7-D54B-8795-932E04FAE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190216"/>
              </p:ext>
            </p:extLst>
          </p:nvPr>
        </p:nvGraphicFramePr>
        <p:xfrm>
          <a:off x="396847" y="1065037"/>
          <a:ext cx="6145409" cy="256311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9972">
                  <a:extLst>
                    <a:ext uri="{9D8B030D-6E8A-4147-A177-3AD203B41FA5}">
                      <a16:colId xmlns:a16="http://schemas.microsoft.com/office/drawing/2014/main" val="3342086659"/>
                    </a:ext>
                  </a:extLst>
                </a:gridCol>
                <a:gridCol w="837174">
                  <a:extLst>
                    <a:ext uri="{9D8B030D-6E8A-4147-A177-3AD203B41FA5}">
                      <a16:colId xmlns:a16="http://schemas.microsoft.com/office/drawing/2014/main" val="1364225259"/>
                    </a:ext>
                  </a:extLst>
                </a:gridCol>
                <a:gridCol w="901571">
                  <a:extLst>
                    <a:ext uri="{9D8B030D-6E8A-4147-A177-3AD203B41FA5}">
                      <a16:colId xmlns:a16="http://schemas.microsoft.com/office/drawing/2014/main" val="3719544500"/>
                    </a:ext>
                  </a:extLst>
                </a:gridCol>
                <a:gridCol w="603816">
                  <a:extLst>
                    <a:ext uri="{9D8B030D-6E8A-4147-A177-3AD203B41FA5}">
                      <a16:colId xmlns:a16="http://schemas.microsoft.com/office/drawing/2014/main" val="889904921"/>
                    </a:ext>
                  </a:extLst>
                </a:gridCol>
                <a:gridCol w="582948">
                  <a:extLst>
                    <a:ext uri="{9D8B030D-6E8A-4147-A177-3AD203B41FA5}">
                      <a16:colId xmlns:a16="http://schemas.microsoft.com/office/drawing/2014/main" val="2710671848"/>
                    </a:ext>
                  </a:extLst>
                </a:gridCol>
                <a:gridCol w="551982">
                  <a:extLst>
                    <a:ext uri="{9D8B030D-6E8A-4147-A177-3AD203B41FA5}">
                      <a16:colId xmlns:a16="http://schemas.microsoft.com/office/drawing/2014/main" val="3766758039"/>
                    </a:ext>
                  </a:extLst>
                </a:gridCol>
                <a:gridCol w="645744">
                  <a:extLst>
                    <a:ext uri="{9D8B030D-6E8A-4147-A177-3AD203B41FA5}">
                      <a16:colId xmlns:a16="http://schemas.microsoft.com/office/drawing/2014/main" val="1681824546"/>
                    </a:ext>
                  </a:extLst>
                </a:gridCol>
                <a:gridCol w="541020">
                  <a:extLst>
                    <a:ext uri="{9D8B030D-6E8A-4147-A177-3AD203B41FA5}">
                      <a16:colId xmlns:a16="http://schemas.microsoft.com/office/drawing/2014/main" val="808668598"/>
                    </a:ext>
                  </a:extLst>
                </a:gridCol>
                <a:gridCol w="561182">
                  <a:extLst>
                    <a:ext uri="{9D8B030D-6E8A-4147-A177-3AD203B41FA5}">
                      <a16:colId xmlns:a16="http://schemas.microsoft.com/office/drawing/2014/main" val="3405557234"/>
                    </a:ext>
                  </a:extLst>
                </a:gridCol>
              </a:tblGrid>
              <a:tr h="158213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</a:rPr>
                        <a:t>Protocol</a:t>
                      </a:r>
                    </a:p>
                  </a:txBody>
                  <a:tcPr marL="84610" marR="84610" marT="42305" marB="4230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</a:rPr>
                        <a:t>Unit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</a:rPr>
                        <a:t>IO Access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en-TW" sz="800">
                          <a:solidFill>
                            <a:schemeClr val="tx1"/>
                          </a:solidFill>
                          <a:effectLst/>
                        </a:rPr>
                        <a:t>Real Performance</a:t>
                      </a:r>
                    </a:p>
                  </a:txBody>
                  <a:tcPr marL="84610" marR="84610" marT="42305" marB="4230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50103528"/>
                  </a:ext>
                </a:extLst>
              </a:tr>
              <a:tr h="153023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7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QTS 5.0.0 Normal LUN / Folder</a:t>
                      </a:r>
                      <a:endParaRPr lang="en-TW" sz="700" b="0" i="0" u="none" strike="noStrike" cap="non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4610" marR="84610" marT="42305" marB="4230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700" b="0" i="0" u="none" strike="noStrike" cap="non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QTS 4.5.3 Normal LUN / Folder</a:t>
                      </a:r>
                      <a:endParaRPr lang="en-TW" sz="700" b="0" i="0" u="none" strike="noStrike" cap="non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4610" marR="84610" marT="42305" marB="4230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86690751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>
                          <a:effectLst/>
                          <a:latin typeface="Arial" panose="020B0604020202020204" pitchFamily="34" charset="0"/>
                        </a:rPr>
                        <a:t>1 host</a:t>
                      </a:r>
                      <a:r>
                        <a:rPr lang="en-US" sz="700" b="1" i="0">
                          <a:effectLst/>
                          <a:latin typeface="Arial" panose="020B0604020202020204" pitchFamily="34" charset="0"/>
                        </a:rPr>
                        <a:t> 25GbEx2</a:t>
                      </a:r>
                    </a:p>
                  </a:txBody>
                  <a:tcPr marL="84610" marR="84610" marT="42305" marB="42305" anchor="ctr"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>
                          <a:effectLst/>
                          <a:latin typeface="Arial" panose="020B0604020202020204" pitchFamily="34" charset="0"/>
                        </a:rPr>
                        <a:t>Latency (</a:t>
                      </a:r>
                      <a:r>
                        <a:rPr lang="en-US" sz="700" b="0" err="1">
                          <a:effectLst/>
                          <a:latin typeface="Arial" panose="020B0604020202020204" pitchFamily="34" charset="0"/>
                        </a:rPr>
                        <a:t>ms</a:t>
                      </a:r>
                      <a:r>
                        <a:rPr lang="en-US" sz="700" b="0"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NAS CPU %</a:t>
                      </a:r>
                    </a:p>
                  </a:txBody>
                  <a:tcPr marL="84610" marR="84610" marT="42305" marB="4230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>
                          <a:effectLst/>
                          <a:latin typeface="Arial" panose="020B0604020202020204" pitchFamily="34" charset="0"/>
                        </a:rPr>
                        <a:t>1 host</a:t>
                      </a:r>
                      <a:r>
                        <a:rPr lang="en-US" sz="700" b="1" i="0">
                          <a:effectLst/>
                          <a:latin typeface="Arial" panose="020B0604020202020204" pitchFamily="34" charset="0"/>
                        </a:rPr>
                        <a:t> 25GbEx2</a:t>
                      </a:r>
                      <a:endParaRPr lang="en-US" sz="700" b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>
                          <a:effectLst/>
                          <a:latin typeface="Arial" panose="020B0604020202020204" pitchFamily="34" charset="0"/>
                        </a:rPr>
                        <a:t>Latency (</a:t>
                      </a:r>
                      <a:r>
                        <a:rPr lang="en-US" sz="700" b="0" err="1">
                          <a:effectLst/>
                          <a:latin typeface="Arial" panose="020B0604020202020204" pitchFamily="34" charset="0"/>
                        </a:rPr>
                        <a:t>ms</a:t>
                      </a:r>
                      <a:r>
                        <a:rPr lang="en-US" sz="700" b="0"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NAS CPU %</a:t>
                      </a:r>
                    </a:p>
                  </a:txBody>
                  <a:tcPr marL="84610" marR="84610" marT="42305" marB="4230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123986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>
                          <a:effectLst/>
                          <a:latin typeface="Arial" panose="020B0604020202020204" pitchFamily="34" charset="0"/>
                        </a:rPr>
                        <a:t>Avg.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1">
                          <a:effectLst/>
                          <a:latin typeface="Arial" panose="020B0604020202020204" pitchFamily="34" charset="0"/>
                        </a:rPr>
                        <a:t>Avg.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596273"/>
                  </a:ext>
                </a:extLst>
              </a:tr>
              <a:tr h="144112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iSCSI</a:t>
                      </a:r>
                    </a:p>
                  </a:txBody>
                  <a:tcPr marL="84610" marR="84610" marT="42305" marB="4230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Throughput</a:t>
                      </a:r>
                      <a:b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(MB/s)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SW-1M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2575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2181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302055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SR-1M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5642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23%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5036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934244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SW-512K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2598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33%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2182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987200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SR-512K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5591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4248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436669"/>
                  </a:ext>
                </a:extLst>
              </a:tr>
              <a:tr h="129886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IOPS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RW-4K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96,734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33%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89,043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693621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RR-4K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171,989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164,891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33%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57530"/>
                  </a:ext>
                </a:extLst>
              </a:tr>
              <a:tr h="144112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SMB</a:t>
                      </a:r>
                    </a:p>
                  </a:txBody>
                  <a:tcPr marL="84610" marR="84610" marT="42305" marB="4230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Throughput</a:t>
                      </a:r>
                      <a:b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(MB/s)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SW-1M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2210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2067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663763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SR-1M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5219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12%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4651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519642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SW-512K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2077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416059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SR-512K</a:t>
                      </a:r>
                    </a:p>
                  </a:txBody>
                  <a:tcPr marL="23474" marR="23474" marT="15649" marB="15649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5265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12%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4496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082611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IOPS</a:t>
                      </a:r>
                    </a:p>
                  </a:txBody>
                  <a:tcPr marL="84610" marR="84610" marT="42305" marB="4230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RW-4K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73,954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86,384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479096"/>
                  </a:ext>
                </a:extLst>
              </a:tr>
              <a:tr h="144112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RR-4K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157,138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44%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100,837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700" b="0">
                          <a:effectLst/>
                          <a:latin typeface="Arial" panose="020B0604020202020204" pitchFamily="34" charset="0"/>
                        </a:rPr>
                        <a:t>30%</a:t>
                      </a:r>
                    </a:p>
                  </a:txBody>
                  <a:tcPr marL="23474" marR="23474" marT="15649" marB="15649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78583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019AF01-76EF-0C43-96BD-8AD5A0A2E3D2}"/>
              </a:ext>
            </a:extLst>
          </p:cNvPr>
          <p:cNvSpPr/>
          <p:nvPr/>
        </p:nvSpPr>
        <p:spPr>
          <a:xfrm>
            <a:off x="3057574" y="1259654"/>
            <a:ext cx="1735808" cy="243004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圖片 3" descr="一張含有 文字, 電子用品, 電腦, 划船 的圖片&#10;&#10;自動產生的描述">
            <a:extLst>
              <a:ext uri="{FF2B5EF4-FFF2-40B4-BE49-F238E27FC236}">
                <a16:creationId xmlns:a16="http://schemas.microsoft.com/office/drawing/2014/main" id="{2599108B-A31A-47B2-A1A1-84E86EA342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111"/>
          <a:stretch/>
        </p:blipFill>
        <p:spPr>
          <a:xfrm>
            <a:off x="733487" y="3865253"/>
            <a:ext cx="7476435" cy="1278245"/>
          </a:xfrm>
          <a:prstGeom prst="rect">
            <a:avLst/>
          </a:prstGeom>
        </p:spPr>
      </p:pic>
      <p:sp>
        <p:nvSpPr>
          <p:cNvPr id="9" name="Google Shape;79;p16">
            <a:extLst>
              <a:ext uri="{FF2B5EF4-FFF2-40B4-BE49-F238E27FC236}">
                <a16:creationId xmlns:a16="http://schemas.microsoft.com/office/drawing/2014/main" id="{3198714A-6A7E-467E-B6CF-45AE30CD84D3}"/>
              </a:ext>
            </a:extLst>
          </p:cNvPr>
          <p:cNvSpPr txBox="1">
            <a:spLocks/>
          </p:cNvSpPr>
          <p:nvPr/>
        </p:nvSpPr>
        <p:spPr>
          <a:xfrm>
            <a:off x="271356" y="147346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dist"/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比較測試 </a:t>
            </a: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TS-h2490FU (AMD EPYC 7302P)</a:t>
            </a:r>
            <a:endParaRPr lang="en-US"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3" name="Table 1">
            <a:extLst>
              <a:ext uri="{FF2B5EF4-FFF2-40B4-BE49-F238E27FC236}">
                <a16:creationId xmlns:a16="http://schemas.microsoft.com/office/drawing/2014/main" id="{847CAA0B-75A9-4C6D-976B-F2AA8A412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142585"/>
              </p:ext>
            </p:extLst>
          </p:nvPr>
        </p:nvGraphicFramePr>
        <p:xfrm>
          <a:off x="6624994" y="1063953"/>
          <a:ext cx="2101002" cy="208788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86998">
                  <a:extLst>
                    <a:ext uri="{9D8B030D-6E8A-4147-A177-3AD203B41FA5}">
                      <a16:colId xmlns:a16="http://schemas.microsoft.com/office/drawing/2014/main" val="992165199"/>
                    </a:ext>
                  </a:extLst>
                </a:gridCol>
                <a:gridCol w="1314004">
                  <a:extLst>
                    <a:ext uri="{9D8B030D-6E8A-4147-A177-3AD203B41FA5}">
                      <a16:colId xmlns:a16="http://schemas.microsoft.com/office/drawing/2014/main" val="2283056801"/>
                    </a:ext>
                  </a:extLst>
                </a:gridCol>
              </a:tblGrid>
              <a:tr h="90217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NAS Configuration: 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5940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Model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TS-h2490FU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917648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CPU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AMD EPYC 7232P 3.1GHz (8C/16T)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495890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RAM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DDR4-2666 64GB (8GB x8)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534268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F/W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QTS 5.0.0 20210520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53397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F/W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QTS 4.5.3 20210515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103514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SSD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Micron 7300 3.8TB </a:t>
                      </a:r>
                      <a:r>
                        <a:rPr lang="en-US" sz="800" err="1">
                          <a:effectLst/>
                        </a:rPr>
                        <a:t>NVMe</a:t>
                      </a:r>
                      <a:r>
                        <a:rPr lang="en-US" sz="800">
                          <a:effectLst/>
                        </a:rPr>
                        <a:t> x12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36741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Pool RAID type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RAID5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519423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Pool OP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TW" sz="800">
                          <a:effectLst/>
                        </a:rPr>
                        <a:t>10%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244341"/>
                  </a:ext>
                </a:extLst>
              </a:tr>
              <a:tr h="902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>
                          <a:effectLst/>
                        </a:rPr>
                        <a:t>NIC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>
                          <a:effectLst/>
                        </a:rPr>
                        <a:t>QNAP QXG-25G2SF-NXE 25GbE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0390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840" y="469420"/>
            <a:ext cx="4300632" cy="2417007"/>
          </a:xfrm>
          <a:prstGeom prst="rect">
            <a:avLst/>
          </a:prstGeom>
          <a:noFill/>
          <a:ln>
            <a:noFill/>
          </a:ln>
          <a:effectLst>
            <a:outerShdw blurRad="228600" dist="215900" dir="16080000" algn="bl" rotWithShape="0">
              <a:prstClr val="black">
                <a:alpha val="26000"/>
              </a:prstClr>
            </a:outerShdw>
          </a:effectLst>
        </p:spPr>
      </p:pic>
      <p:sp>
        <p:nvSpPr>
          <p:cNvPr id="8" name="Google Shape;79;p16">
            <a:extLst>
              <a:ext uri="{FF2B5EF4-FFF2-40B4-BE49-F238E27FC236}">
                <a16:creationId xmlns:a16="http://schemas.microsoft.com/office/drawing/2014/main" id="{119F4459-704E-49A8-93A3-7AFF7F17F55B}"/>
              </a:ext>
            </a:extLst>
          </p:cNvPr>
          <p:cNvSpPr txBox="1">
            <a:spLocks/>
          </p:cNvSpPr>
          <p:nvPr/>
        </p:nvSpPr>
        <p:spPr>
          <a:xfrm>
            <a:off x="529136" y="911148"/>
            <a:ext cx="2725597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dist"/>
            <a:r>
              <a:rPr lang="zh-TW" altLang="en-US" sz="3400">
                <a:solidFill>
                  <a:srgbClr val="1113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全新改版</a:t>
            </a:r>
            <a:br>
              <a:rPr lang="en-US" altLang="zh-TW" sz="3400">
                <a:solidFill>
                  <a:srgbClr val="1113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400" b="1">
                <a:solidFill>
                  <a:srgbClr val="1113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安裝精靈</a:t>
            </a:r>
            <a:endParaRPr lang="en-US" sz="3400" b="1">
              <a:solidFill>
                <a:srgbClr val="11131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61;p14">
            <a:extLst>
              <a:ext uri="{FF2B5EF4-FFF2-40B4-BE49-F238E27FC236}">
                <a16:creationId xmlns:a16="http://schemas.microsoft.com/office/drawing/2014/main" id="{71A2581D-98DB-41E5-B58C-8513624BFD42}"/>
              </a:ext>
            </a:extLst>
          </p:cNvPr>
          <p:cNvSpPr txBox="1">
            <a:spLocks/>
          </p:cNvSpPr>
          <p:nvPr/>
        </p:nvSpPr>
        <p:spPr>
          <a:xfrm>
            <a:off x="565854" y="1968841"/>
            <a:ext cx="2571186" cy="239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ct val="1500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簡化步驟</a:t>
            </a:r>
          </a:p>
          <a:p>
            <a:pPr marL="180975" indent="-180975">
              <a:lnSpc>
                <a:spcPct val="1500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初始化時同時進行</a:t>
            </a:r>
            <a:br>
              <a:rPr lang="en-US" altLang="zh-TW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更新最新版本韌體</a:t>
            </a:r>
          </a:p>
          <a:p>
            <a:pPr marL="180975" indent="-180975">
              <a:lnSpc>
                <a:spcPct val="1500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建立新管理帳號</a:t>
            </a:r>
            <a:endParaRPr lang="zh-TW" altLang="en-US" sz="16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A38B432-A4B8-4395-B9A9-C25CB8303246}"/>
              </a:ext>
            </a:extLst>
          </p:cNvPr>
          <p:cNvSpPr/>
          <p:nvPr/>
        </p:nvSpPr>
        <p:spPr>
          <a:xfrm>
            <a:off x="4499839" y="911148"/>
            <a:ext cx="4300633" cy="2115387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52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Google Shape;108;p20">
            <a:extLst>
              <a:ext uri="{FF2B5EF4-FFF2-40B4-BE49-F238E27FC236}">
                <a16:creationId xmlns:a16="http://schemas.microsoft.com/office/drawing/2014/main" id="{7F38F633-F34A-4D6E-A9D8-AE401E04E90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5954" y="1796221"/>
            <a:ext cx="4300633" cy="2460628"/>
          </a:xfrm>
          <a:prstGeom prst="rect">
            <a:avLst/>
          </a:prstGeom>
          <a:noFill/>
          <a:ln>
            <a:noFill/>
          </a:ln>
          <a:effectLst>
            <a:outerShdw blurRad="228600" dist="215900" dir="16080000" algn="bl" rotWithShape="0">
              <a:prstClr val="black">
                <a:alpha val="26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CB3AD365-9473-41A5-B4CE-9FA5824616AA}"/>
              </a:ext>
            </a:extLst>
          </p:cNvPr>
          <p:cNvGrpSpPr/>
          <p:nvPr/>
        </p:nvGrpSpPr>
        <p:grpSpPr>
          <a:xfrm>
            <a:off x="-4" y="0"/>
            <a:ext cx="9144007" cy="5143500"/>
            <a:chOff x="-4" y="0"/>
            <a:chExt cx="9144007" cy="514350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D8DD3ACB-6FCD-461A-9A54-104635721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389" t="15198" r="14" b="18985"/>
            <a:stretch/>
          </p:blipFill>
          <p:spPr>
            <a:xfrm flipH="1">
              <a:off x="4572001" y="0"/>
              <a:ext cx="4572002" cy="514350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DCA4550A-E363-437B-B8F2-7B7FC9FAB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389" t="15198" r="14" b="18985"/>
            <a:stretch/>
          </p:blipFill>
          <p:spPr>
            <a:xfrm>
              <a:off x="-4" y="0"/>
              <a:ext cx="4572002" cy="5143500"/>
            </a:xfrm>
            <a:prstGeom prst="rect">
              <a:avLst/>
            </a:prstGeom>
          </p:spPr>
        </p:pic>
      </p:grp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69C0108-CE55-4456-8D19-ECD4FF44E47F}"/>
              </a:ext>
            </a:extLst>
          </p:cNvPr>
          <p:cNvSpPr/>
          <p:nvPr/>
        </p:nvSpPr>
        <p:spPr>
          <a:xfrm>
            <a:off x="1113576" y="1889638"/>
            <a:ext cx="6568772" cy="338606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8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1294646" y="1046037"/>
            <a:ext cx="6415025" cy="990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簡化操作步驟, 提升視覺舒適度及反應速度, 重新設計安裝精靈, 安裝後的指導提示讓初次設定更方便.</a:t>
            </a:r>
            <a:endParaRPr sz="11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1652" y="1613924"/>
            <a:ext cx="6128674" cy="35295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9;p16">
            <a:extLst>
              <a:ext uri="{FF2B5EF4-FFF2-40B4-BE49-F238E27FC236}">
                <a16:creationId xmlns:a16="http://schemas.microsoft.com/office/drawing/2014/main" id="{9DB81C97-AE7F-4040-B047-D8A662EC9022}"/>
              </a:ext>
            </a:extLst>
          </p:cNvPr>
          <p:cNvSpPr txBox="1">
            <a:spLocks/>
          </p:cNvSpPr>
          <p:nvPr/>
        </p:nvSpPr>
        <p:spPr>
          <a:xfrm>
            <a:off x="1314817" y="208542"/>
            <a:ext cx="6295681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dist"/>
            <a:r>
              <a: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優化</a:t>
            </a:r>
            <a:r>
              <a:rPr lang="en-US" altLang="zh-TW" sz="3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QTS UI</a:t>
            </a:r>
            <a:r>
              <a:rPr lang="zh-TW" altLang="en-US" sz="3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管理操作</a:t>
            </a:r>
            <a:endParaRPr lang="en-US" sz="3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 idx="4294967295"/>
          </p:nvPr>
        </p:nvSpPr>
        <p:spPr>
          <a:xfrm>
            <a:off x="1384837" y="1323233"/>
            <a:ext cx="2296439" cy="824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di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通知板</a:t>
            </a:r>
            <a:endParaRPr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E429FF2-628B-4D54-9F69-31CDB8746CB4}"/>
              </a:ext>
            </a:extLst>
          </p:cNvPr>
          <p:cNvGrpSpPr/>
          <p:nvPr/>
        </p:nvGrpSpPr>
        <p:grpSpPr>
          <a:xfrm>
            <a:off x="4429830" y="456672"/>
            <a:ext cx="4815022" cy="4760787"/>
            <a:chOff x="3936944" y="302125"/>
            <a:chExt cx="5307409" cy="5247627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B4020C4E-DEE9-4062-95C7-DDFD0B049557}"/>
                </a:ext>
              </a:extLst>
            </p:cNvPr>
            <p:cNvSpPr/>
            <p:nvPr/>
          </p:nvSpPr>
          <p:spPr>
            <a:xfrm>
              <a:off x="4238514" y="1090246"/>
              <a:ext cx="2468879" cy="3659110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330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EABE08E8-7587-4A32-9DC8-E26D119113E2}"/>
                </a:ext>
              </a:extLst>
            </p:cNvPr>
            <p:cNvSpPr/>
            <p:nvPr/>
          </p:nvSpPr>
          <p:spPr>
            <a:xfrm>
              <a:off x="6675119" y="399251"/>
              <a:ext cx="2569234" cy="5150501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457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5" name="Google Shape;115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81250" y="302125"/>
              <a:ext cx="2247830" cy="453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36944" y="1257301"/>
              <a:ext cx="2423283" cy="29700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B828F7C2-2A44-46A0-A96D-D1EA0B388E78}"/>
              </a:ext>
            </a:extLst>
          </p:cNvPr>
          <p:cNvSpPr txBox="1">
            <a:spLocks/>
          </p:cNvSpPr>
          <p:nvPr/>
        </p:nvSpPr>
        <p:spPr>
          <a:xfrm>
            <a:off x="1404122" y="1808908"/>
            <a:ext cx="2371797" cy="119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ct val="1000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初次使用導覽</a:t>
            </a:r>
          </a:p>
          <a:p>
            <a:pPr marL="180975" indent="-180975">
              <a:lnSpc>
                <a:spcPct val="1000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將多次通訊訊息以應用統整顯示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1070</Words>
  <Application>Microsoft Office PowerPoint</Application>
  <PresentationFormat>如螢幕大小 (16:9)</PresentationFormat>
  <Paragraphs>228</Paragraphs>
  <Slides>29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3" baseType="lpstr">
      <vt:lpstr>微軟正黑體</vt:lpstr>
      <vt:lpstr>Arial</vt:lpstr>
      <vt:lpstr>Wingdings</vt:lpstr>
      <vt:lpstr>Simple Light</vt:lpstr>
      <vt:lpstr>PowerPoint 簡報</vt:lpstr>
      <vt:lpstr>PowerPoint 簡報</vt:lpstr>
      <vt:lpstr>PowerPoint 簡報</vt:lpstr>
      <vt:lpstr>升級Kernel 5.10 LTS</vt:lpstr>
      <vt:lpstr>PowerPoint 簡報</vt:lpstr>
      <vt:lpstr>PowerPoint 簡報</vt:lpstr>
      <vt:lpstr>PowerPoint 簡報</vt:lpstr>
      <vt:lpstr>PowerPoint 簡報</vt:lpstr>
      <vt:lpstr>通知板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QTS/QuTS hero 5.0</dc:title>
  <dc:creator>Copy Su</dc:creator>
  <cp:lastModifiedBy>QNAP_Copy Su</cp:lastModifiedBy>
  <cp:revision>3</cp:revision>
  <dcterms:modified xsi:type="dcterms:W3CDTF">2021-07-07T02:46:49Z</dcterms:modified>
</cp:coreProperties>
</file>