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7" r:id="rId2"/>
    <p:sldId id="286" r:id="rId3"/>
    <p:sldId id="258" r:id="rId4"/>
    <p:sldId id="259" r:id="rId5"/>
    <p:sldId id="260" r:id="rId6"/>
    <p:sldId id="261" r:id="rId7"/>
    <p:sldId id="263" r:id="rId8"/>
    <p:sldId id="262" r:id="rId9"/>
    <p:sldId id="264" r:id="rId10"/>
    <p:sldId id="265" r:id="rId11"/>
    <p:sldId id="266" r:id="rId12"/>
    <p:sldId id="267" r:id="rId13"/>
    <p:sldId id="268" r:id="rId14"/>
    <p:sldId id="269" r:id="rId15"/>
    <p:sldId id="284" r:id="rId16"/>
    <p:sldId id="270" r:id="rId17"/>
    <p:sldId id="271" r:id="rId18"/>
    <p:sldId id="272" r:id="rId19"/>
    <p:sldId id="273" r:id="rId20"/>
    <p:sldId id="274" r:id="rId21"/>
    <p:sldId id="275" r:id="rId22"/>
    <p:sldId id="276" r:id="rId23"/>
    <p:sldId id="277" r:id="rId24"/>
    <p:sldId id="278" r:id="rId25"/>
    <p:sldId id="279" r:id="rId26"/>
    <p:sldId id="280" r:id="rId27"/>
    <p:sldId id="288" r:id="rId28"/>
    <p:sldId id="285" r:id="rId29"/>
    <p:sldId id="290"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005"/>
    <a:srgbClr val="F8F0E0"/>
    <a:srgbClr val="574115"/>
    <a:srgbClr val="E5C88F"/>
    <a:srgbClr val="D5A74D"/>
    <a:srgbClr val="C8B990"/>
    <a:srgbClr val="898C97"/>
    <a:srgbClr val="7C89A4"/>
    <a:srgbClr val="323232"/>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AC2CA-7143-4EDE-9CD4-4AE6452F1E87}" v="1" dt="2021-06-28T01:42:58.966"/>
    <p1510:client id="{EF220869-D067-6144-BC30-D259D942AC47}" v="228" dt="2021-06-27T12:47:13.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f1c6ddc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f1c6ddc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f1c6ddca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f1c6ddca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f1c6ddcaf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f1c6ddcaf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f2d79bde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f2d79bde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923651d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923651d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f1c6ddca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f1c6ddca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f2d79bde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cf2d79bde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cf2d79bde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cf2d79bde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cf1c6ddcaf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cf1c6ddca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f1c6ddc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f1c6ddc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984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f2d79bd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f2d79bd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3518b86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3518b86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cf1c6ddca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cf1c6ddca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cf1c6ddca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cf1c6ddca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cf1c6ddcaf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cf1c6ddca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2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TW"/>
          </a:p>
        </p:txBody>
      </p:sp>
    </p:spTree>
    <p:extLst>
      <p:ext uri="{BB962C8B-B14F-4D97-AF65-F5344CB8AC3E}">
        <p14:creationId xmlns:p14="http://schemas.microsoft.com/office/powerpoint/2010/main" val="104089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cf1c6ddcaf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cf1c6ddca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59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f1c6ddca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f1c6ddcaf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1c6ddc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1c6ddca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f1c6ddcaf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f1c6ddca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f1c6ddcaf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f1c6ddcaf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f1c6ddca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f1c6ddca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f1c6ddcaf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f1c6ddcaf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8" name="圖片 7">
            <a:extLst>
              <a:ext uri="{FF2B5EF4-FFF2-40B4-BE49-F238E27FC236}">
                <a16:creationId xmlns:a16="http://schemas.microsoft.com/office/drawing/2014/main" id="{42C40465-8CA4-4315-BF50-C6A64E1AE9B3}"/>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8139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6" name="圖片 5">
            <a:extLst>
              <a:ext uri="{FF2B5EF4-FFF2-40B4-BE49-F238E27FC236}">
                <a16:creationId xmlns:a16="http://schemas.microsoft.com/office/drawing/2014/main" id="{5B129562-92E8-4ADE-8AAE-9DB182803179}"/>
              </a:ext>
            </a:extLst>
          </p:cNvPr>
          <p:cNvPicPr>
            <a:picLocks noChangeAspect="1"/>
          </p:cNvPicPr>
          <p:nvPr userDrawn="1"/>
        </p:nvPicPr>
        <p:blipFill>
          <a:blip r:embed="rId2"/>
          <a:stretch>
            <a:fillRect/>
          </a:stretch>
        </p:blipFill>
        <p:spPr>
          <a:xfrm>
            <a:off x="761" y="0"/>
            <a:ext cx="9142477" cy="5143500"/>
          </a:xfrm>
          <a:prstGeom prst="rect">
            <a:avLst/>
          </a:prstGeom>
        </p:spPr>
      </p:pic>
    </p:spTree>
    <p:extLst>
      <p:ext uri="{BB962C8B-B14F-4D97-AF65-F5344CB8AC3E}">
        <p14:creationId xmlns:p14="http://schemas.microsoft.com/office/powerpoint/2010/main" val="49991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6" name="圖片 5">
            <a:extLst>
              <a:ext uri="{FF2B5EF4-FFF2-40B4-BE49-F238E27FC236}">
                <a16:creationId xmlns:a16="http://schemas.microsoft.com/office/drawing/2014/main" id="{AE566EB7-F1DE-4FEA-9325-84DE53301685}"/>
              </a:ext>
            </a:extLst>
          </p:cNvPr>
          <p:cNvPicPr>
            <a:picLocks noChangeAspect="1"/>
          </p:cNvPicPr>
          <p:nvPr userDrawn="1"/>
        </p:nvPicPr>
        <p:blipFill>
          <a:blip r:embed="rId2"/>
          <a:stretch>
            <a:fillRect/>
          </a:stretch>
        </p:blipFill>
        <p:spPr>
          <a:xfrm>
            <a:off x="761" y="0"/>
            <a:ext cx="9142477" cy="5143500"/>
          </a:xfrm>
          <a:prstGeom prst="rect">
            <a:avLst/>
          </a:prstGeom>
        </p:spPr>
      </p:pic>
    </p:spTree>
    <p:extLst>
      <p:ext uri="{BB962C8B-B14F-4D97-AF65-F5344CB8AC3E}">
        <p14:creationId xmlns:p14="http://schemas.microsoft.com/office/powerpoint/2010/main" val="157033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8" name="圖片 7">
            <a:extLst>
              <a:ext uri="{FF2B5EF4-FFF2-40B4-BE49-F238E27FC236}">
                <a16:creationId xmlns:a16="http://schemas.microsoft.com/office/drawing/2014/main" id="{AF410117-73F1-4E8E-8CAA-F99FF9583295}"/>
              </a:ext>
            </a:extLst>
          </p:cNvPr>
          <p:cNvPicPr>
            <a:picLocks noChangeAspect="1"/>
          </p:cNvPicPr>
          <p:nvPr userDrawn="1"/>
        </p:nvPicPr>
        <p:blipFill>
          <a:blip r:embed="rId2"/>
          <a:stretch>
            <a:fillRect/>
          </a:stretch>
        </p:blipFill>
        <p:spPr>
          <a:xfrm>
            <a:off x="761" y="0"/>
            <a:ext cx="9142477" cy="5143500"/>
          </a:xfrm>
          <a:prstGeom prst="rect">
            <a:avLst/>
          </a:prstGeom>
        </p:spPr>
      </p:pic>
    </p:spTree>
    <p:extLst>
      <p:ext uri="{BB962C8B-B14F-4D97-AF65-F5344CB8AC3E}">
        <p14:creationId xmlns:p14="http://schemas.microsoft.com/office/powerpoint/2010/main" val="3929128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6" name="圖片 5">
            <a:extLst>
              <a:ext uri="{FF2B5EF4-FFF2-40B4-BE49-F238E27FC236}">
                <a16:creationId xmlns:a16="http://schemas.microsoft.com/office/drawing/2014/main" id="{BA3C8C3C-DB6A-4955-A1D4-FD27BFEF81C5}"/>
              </a:ext>
            </a:extLst>
          </p:cNvPr>
          <p:cNvPicPr>
            <a:picLocks noChangeAspect="1"/>
          </p:cNvPicPr>
          <p:nvPr userDrawn="1"/>
        </p:nvPicPr>
        <p:blipFill rotWithShape="1">
          <a:blip r:embed="rId2"/>
          <a:srcRect l="12351" r="3979" b="16329"/>
          <a:stretch/>
        </p:blipFill>
        <p:spPr>
          <a:xfrm>
            <a:off x="2475" y="0"/>
            <a:ext cx="9139050" cy="5143500"/>
          </a:xfrm>
          <a:prstGeom prst="rect">
            <a:avLst/>
          </a:prstGeom>
        </p:spPr>
      </p:pic>
    </p:spTree>
    <p:extLst>
      <p:ext uri="{BB962C8B-B14F-4D97-AF65-F5344CB8AC3E}">
        <p14:creationId xmlns:p14="http://schemas.microsoft.com/office/powerpoint/2010/main" val="2477875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66BC2074-C263-496C-81B3-DEDB8172B3B4}"/>
              </a:ext>
            </a:extLst>
          </p:cNvPr>
          <p:cNvPicPr>
            <a:picLocks noChangeAspect="1"/>
          </p:cNvPicPr>
          <p:nvPr userDrawn="1"/>
        </p:nvPicPr>
        <p:blipFill>
          <a:blip r:embed="rId2"/>
          <a:stretch>
            <a:fillRect/>
          </a:stretch>
        </p:blipFill>
        <p:spPr>
          <a:xfrm>
            <a:off x="2475" y="0"/>
            <a:ext cx="9139050" cy="5143500"/>
          </a:xfrm>
          <a:prstGeom prst="rect">
            <a:avLst/>
          </a:prstGeom>
        </p:spPr>
      </p:pic>
    </p:spTree>
    <p:extLst>
      <p:ext uri="{BB962C8B-B14F-4D97-AF65-F5344CB8AC3E}">
        <p14:creationId xmlns:p14="http://schemas.microsoft.com/office/powerpoint/2010/main" val="3525521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215C32EA-73D5-46A1-B866-E26C1A5F35B1}"/>
              </a:ext>
            </a:extLst>
          </p:cNvPr>
          <p:cNvPicPr>
            <a:picLocks noChangeAspect="1"/>
          </p:cNvPicPr>
          <p:nvPr userDrawn="1"/>
        </p:nvPicPr>
        <p:blipFill>
          <a:blip r:embed="rId2"/>
          <a:stretch>
            <a:fillRect/>
          </a:stretch>
        </p:blipFill>
        <p:spPr>
          <a:xfrm>
            <a:off x="2475" y="0"/>
            <a:ext cx="9139050" cy="5143500"/>
          </a:xfrm>
          <a:prstGeom prst="rect">
            <a:avLst/>
          </a:prstGeom>
        </p:spPr>
      </p:pic>
    </p:spTree>
    <p:extLst>
      <p:ext uri="{BB962C8B-B14F-4D97-AF65-F5344CB8AC3E}">
        <p14:creationId xmlns:p14="http://schemas.microsoft.com/office/powerpoint/2010/main" val="2553383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6" name="圖片 5">
            <a:extLst>
              <a:ext uri="{FF2B5EF4-FFF2-40B4-BE49-F238E27FC236}">
                <a16:creationId xmlns:a16="http://schemas.microsoft.com/office/drawing/2014/main" id="{BA3C8C3C-DB6A-4955-A1D4-FD27BFEF81C5}"/>
              </a:ext>
            </a:extLst>
          </p:cNvPr>
          <p:cNvPicPr>
            <a:picLocks noChangeAspect="1"/>
          </p:cNvPicPr>
          <p:nvPr userDrawn="1"/>
        </p:nvPicPr>
        <p:blipFill>
          <a:blip r:embed="rId2"/>
          <a:stretch>
            <a:fillRect/>
          </a:stretch>
        </p:blipFill>
        <p:spPr>
          <a:xfrm>
            <a:off x="2475" y="0"/>
            <a:ext cx="9139050" cy="5143500"/>
          </a:xfrm>
          <a:prstGeom prst="rect">
            <a:avLst/>
          </a:prstGeom>
        </p:spPr>
      </p:pic>
    </p:spTree>
    <p:extLst>
      <p:ext uri="{BB962C8B-B14F-4D97-AF65-F5344CB8AC3E}">
        <p14:creationId xmlns:p14="http://schemas.microsoft.com/office/powerpoint/2010/main" val="2758861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8" name="圖片 7">
            <a:extLst>
              <a:ext uri="{FF2B5EF4-FFF2-40B4-BE49-F238E27FC236}">
                <a16:creationId xmlns:a16="http://schemas.microsoft.com/office/drawing/2014/main" id="{7C8450A6-DB75-473D-9A8D-EE2081DA84E4}"/>
              </a:ext>
            </a:extLst>
          </p:cNvPr>
          <p:cNvPicPr>
            <a:picLocks noChangeAspect="1"/>
          </p:cNvPicPr>
          <p:nvPr userDrawn="1"/>
        </p:nvPicPr>
        <p:blipFill rotWithShape="1">
          <a:blip r:embed="rId2"/>
          <a:srcRect l="2532" t="2532"/>
          <a:stretch/>
        </p:blipFill>
        <p:spPr>
          <a:xfrm>
            <a:off x="2475" y="0"/>
            <a:ext cx="9139050" cy="5143500"/>
          </a:xfrm>
          <a:prstGeom prst="rect">
            <a:avLst/>
          </a:prstGeom>
        </p:spPr>
      </p:pic>
    </p:spTree>
    <p:extLst>
      <p:ext uri="{BB962C8B-B14F-4D97-AF65-F5344CB8AC3E}">
        <p14:creationId xmlns:p14="http://schemas.microsoft.com/office/powerpoint/2010/main" val="2166175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5" name="圖片 4">
            <a:extLst>
              <a:ext uri="{FF2B5EF4-FFF2-40B4-BE49-F238E27FC236}">
                <a16:creationId xmlns:a16="http://schemas.microsoft.com/office/drawing/2014/main" id="{39B9CC87-A056-4AD0-9CE1-E5B6BF2D2E8C}"/>
              </a:ext>
            </a:extLst>
          </p:cNvPr>
          <p:cNvPicPr>
            <a:picLocks noChangeAspect="1"/>
          </p:cNvPicPr>
          <p:nvPr userDrawn="1"/>
        </p:nvPicPr>
        <p:blipFill>
          <a:blip r:embed="rId2"/>
          <a:stretch>
            <a:fillRect/>
          </a:stretch>
        </p:blipFill>
        <p:spPr>
          <a:xfrm>
            <a:off x="2475" y="0"/>
            <a:ext cx="9139050" cy="5143500"/>
          </a:xfrm>
          <a:prstGeom prst="rect">
            <a:avLst/>
          </a:prstGeom>
        </p:spPr>
      </p:pic>
    </p:spTree>
    <p:extLst>
      <p:ext uri="{BB962C8B-B14F-4D97-AF65-F5344CB8AC3E}">
        <p14:creationId xmlns:p14="http://schemas.microsoft.com/office/powerpoint/2010/main" val="326420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7" name="圖片 6" descr="一張含有 文字, 螢幕擷取畫面 的圖片&#10;&#10;自動產生的描述">
            <a:extLst>
              <a:ext uri="{FF2B5EF4-FFF2-40B4-BE49-F238E27FC236}">
                <a16:creationId xmlns:a16="http://schemas.microsoft.com/office/drawing/2014/main" id="{4307A125-E614-48C2-B444-B5A48F9CF12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10461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10" name="圖片 9" descr="一張含有 鏈 的圖片&#10;&#10;自動產生的描述">
            <a:extLst>
              <a:ext uri="{FF2B5EF4-FFF2-40B4-BE49-F238E27FC236}">
                <a16:creationId xmlns:a16="http://schemas.microsoft.com/office/drawing/2014/main" id="{C1F0B397-AE52-4DFF-A353-16F9B09BB55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67171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41"/>
        <p:cNvGrpSpPr/>
        <p:nvPr/>
      </p:nvGrpSpPr>
      <p:grpSpPr>
        <a:xfrm>
          <a:off x="0" y="0"/>
          <a:ext cx="0" cy="0"/>
          <a:chOff x="0" y="0"/>
          <a:chExt cx="0" cy="0"/>
        </a:xfrm>
      </p:grpSpPr>
      <p:pic>
        <p:nvPicPr>
          <p:cNvPr id="7" name="圖片 6">
            <a:extLst>
              <a:ext uri="{FF2B5EF4-FFF2-40B4-BE49-F238E27FC236}">
                <a16:creationId xmlns:a16="http://schemas.microsoft.com/office/drawing/2014/main" id="{E22284D7-8AEC-4486-90FD-F07AE1CDB8A1}"/>
              </a:ext>
            </a:extLst>
          </p:cNvPr>
          <p:cNvPicPr>
            <a:picLocks noChangeAspect="1"/>
          </p:cNvPicPr>
          <p:nvPr userDrawn="1"/>
        </p:nvPicPr>
        <p:blipFill>
          <a:blip r:embed="rId2"/>
          <a:stretch>
            <a:fillRect/>
          </a:stretch>
        </p:blipFill>
        <p:spPr>
          <a:xfrm>
            <a:off x="761" y="0"/>
            <a:ext cx="9142477"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1D183CB0-BE20-42ED-8D59-17D5250C9277}"/>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3008594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72" r:id="rId9"/>
    <p:sldLayoutId id="2147483671" r:id="rId10"/>
    <p:sldLayoutId id="2147483660" r:id="rId11"/>
    <p:sldLayoutId id="2147483661" r:id="rId12"/>
    <p:sldLayoutId id="2147483662" r:id="rId13"/>
    <p:sldLayoutId id="2147483663" r:id="rId14"/>
    <p:sldLayoutId id="2147483669" r:id="rId15"/>
    <p:sldLayoutId id="2147483668" r:id="rId16"/>
    <p:sldLayoutId id="2147483665" r:id="rId17"/>
    <p:sldLayoutId id="2147483664" r:id="rId18"/>
    <p:sldLayoutId id="2147483667" r:id="rId19"/>
    <p:sldLayoutId id="2147483666" r:id="rId20"/>
    <p:sldLayoutId id="2147483670" r:id="rId21"/>
    <p:sldLayoutId id="2147483657" r:id="rId22"/>
    <p:sldLayoutId id="214748365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6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7" name="圖片 6">
            <a:extLst>
              <a:ext uri="{FF2B5EF4-FFF2-40B4-BE49-F238E27FC236}">
                <a16:creationId xmlns:a16="http://schemas.microsoft.com/office/drawing/2014/main" id="{2EA01B4D-6D9B-40AF-A91C-30FDAE21826E}"/>
              </a:ext>
            </a:extLst>
          </p:cNvPr>
          <p:cNvPicPr>
            <a:picLocks noChangeAspect="1"/>
          </p:cNvPicPr>
          <p:nvPr/>
        </p:nvPicPr>
        <p:blipFill>
          <a:blip r:embed="rId3"/>
          <a:stretch>
            <a:fillRect/>
          </a:stretch>
        </p:blipFill>
        <p:spPr>
          <a:xfrm>
            <a:off x="888" y="0"/>
            <a:ext cx="9142223"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矩形: 圓角 5">
            <a:extLst>
              <a:ext uri="{FF2B5EF4-FFF2-40B4-BE49-F238E27FC236}">
                <a16:creationId xmlns:a16="http://schemas.microsoft.com/office/drawing/2014/main" id="{EDEE0237-E2A6-4A60-948F-90286584D457}"/>
              </a:ext>
            </a:extLst>
          </p:cNvPr>
          <p:cNvSpPr/>
          <p:nvPr/>
        </p:nvSpPr>
        <p:spPr>
          <a:xfrm>
            <a:off x="4142409" y="1011612"/>
            <a:ext cx="5038165" cy="2764578"/>
          </a:xfrm>
          <a:prstGeom prst="roundRect">
            <a:avLst>
              <a:gd name="adj" fmla="val 0"/>
            </a:avLst>
          </a:prstGeom>
          <a:gradFill>
            <a:gsLst>
              <a:gs pos="0">
                <a:schemeClr val="tx1">
                  <a:alpha val="0"/>
                </a:schemeClr>
              </a:gs>
              <a:gs pos="100000">
                <a:srgbClr val="1F2127">
                  <a:alpha val="32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3" name="Google Shape;123;p22"/>
          <p:cNvPicPr preferRelativeResize="0"/>
          <p:nvPr/>
        </p:nvPicPr>
        <p:blipFill rotWithShape="1">
          <a:blip r:embed="rId3">
            <a:alphaModFix/>
          </a:blip>
          <a:srcRect t="31801" b="32567"/>
          <a:stretch/>
        </p:blipFill>
        <p:spPr>
          <a:xfrm>
            <a:off x="3871301" y="3538071"/>
            <a:ext cx="3615920" cy="1030754"/>
          </a:xfrm>
          <a:prstGeom prst="rect">
            <a:avLst/>
          </a:prstGeom>
          <a:noFill/>
          <a:ln>
            <a:noFill/>
          </a:ln>
        </p:spPr>
      </p:pic>
      <p:pic>
        <p:nvPicPr>
          <p:cNvPr id="124" name="Google Shape;124;p22"/>
          <p:cNvPicPr preferRelativeResize="0"/>
          <p:nvPr/>
        </p:nvPicPr>
        <p:blipFill rotWithShape="1">
          <a:blip r:embed="rId4">
            <a:alphaModFix/>
          </a:blip>
          <a:srcRect l="291" t="398" b="-1"/>
          <a:stretch/>
        </p:blipFill>
        <p:spPr>
          <a:xfrm>
            <a:off x="4047526" y="628464"/>
            <a:ext cx="5096474" cy="2584272"/>
          </a:xfrm>
          <a:prstGeom prst="rect">
            <a:avLst/>
          </a:prstGeom>
          <a:noFill/>
          <a:ln>
            <a:noFill/>
          </a:ln>
        </p:spPr>
      </p:pic>
      <p:sp>
        <p:nvSpPr>
          <p:cNvPr id="7" name="Google Shape;79;p16">
            <a:extLst>
              <a:ext uri="{FF2B5EF4-FFF2-40B4-BE49-F238E27FC236}">
                <a16:creationId xmlns:a16="http://schemas.microsoft.com/office/drawing/2014/main" id="{175B133B-CB8E-48C3-B7D0-A61BDFD95ECA}"/>
              </a:ext>
            </a:extLst>
          </p:cNvPr>
          <p:cNvSpPr txBox="1">
            <a:spLocks/>
          </p:cNvSpPr>
          <p:nvPr/>
        </p:nvSpPr>
        <p:spPr>
          <a:xfrm>
            <a:off x="235154" y="676532"/>
            <a:ext cx="322074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Improve </a:t>
            </a:r>
            <a:r>
              <a:rPr lang="en-US" altLang="zh-TW" b="1" err="1">
                <a:solidFill>
                  <a:schemeClr val="tx1"/>
                </a:solidFill>
                <a:latin typeface="微軟正黑體" panose="020B0604030504040204" pitchFamily="34" charset="-120"/>
                <a:ea typeface="微軟正黑體" panose="020B0604030504040204" pitchFamily="34" charset="-120"/>
              </a:rPr>
              <a:t>NVMe</a:t>
            </a:r>
            <a:r>
              <a:rPr lang="en-US" altLang="zh-TW" b="1">
                <a:solidFill>
                  <a:schemeClr val="tx1"/>
                </a:solidFill>
                <a:latin typeface="微軟正黑體" panose="020B0604030504040204" pitchFamily="34" charset="-120"/>
                <a:ea typeface="微軟正黑體" panose="020B0604030504040204" pitchFamily="34" charset="-120"/>
              </a:rPr>
              <a:t> SSD Performance
</a:t>
            </a:r>
            <a:endParaRPr lang="en-US" b="1">
              <a:solidFill>
                <a:schemeClr val="tx1"/>
              </a:solidFill>
              <a:latin typeface="微軟正黑體" panose="020B0604030504040204" pitchFamily="34" charset="-120"/>
              <a:ea typeface="微軟正黑體" panose="020B0604030504040204" pitchFamily="34" charset="-120"/>
            </a:endParaRPr>
          </a:p>
        </p:txBody>
      </p:sp>
      <p:sp>
        <p:nvSpPr>
          <p:cNvPr id="8" name="Google Shape;61;p14">
            <a:extLst>
              <a:ext uri="{FF2B5EF4-FFF2-40B4-BE49-F238E27FC236}">
                <a16:creationId xmlns:a16="http://schemas.microsoft.com/office/drawing/2014/main" id="{C84E6063-B7DB-40C3-A0CC-253DF0A97E6B}"/>
              </a:ext>
            </a:extLst>
          </p:cNvPr>
          <p:cNvSpPr txBox="1">
            <a:spLocks/>
          </p:cNvSpPr>
          <p:nvPr/>
        </p:nvSpPr>
        <p:spPr>
          <a:xfrm>
            <a:off x="235154" y="1531201"/>
            <a:ext cx="3220740" cy="313656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With the new kernel, </a:t>
            </a:r>
            <a:r>
              <a:rPr lang="en-US" altLang="zh-TW" sz="1200" err="1">
                <a:solidFill>
                  <a:schemeClr val="dk1"/>
                </a:solidFill>
                <a:latin typeface="微軟正黑體" panose="020B0604030504040204" pitchFamily="34" charset="-120"/>
                <a:ea typeface="微軟正黑體" panose="020B0604030504040204" pitchFamily="34" charset="-120"/>
              </a:rPr>
              <a:t>NVMe</a:t>
            </a:r>
            <a:r>
              <a:rPr lang="en-US" altLang="zh-TW" sz="1200">
                <a:solidFill>
                  <a:schemeClr val="dk1"/>
                </a:solidFill>
                <a:latin typeface="微軟正黑體" panose="020B0604030504040204" pitchFamily="34" charset="-120"/>
                <a:ea typeface="微軟正黑體" panose="020B0604030504040204" pitchFamily="34" charset="-120"/>
              </a:rPr>
              <a:t> usage efficiency is greatly improved
Optimized cache module, SSD space can be used more efficiently, and memory usage is less then before
Improve the efficiency of multi-users access to the same folder
Not only </a:t>
            </a:r>
            <a:r>
              <a:rPr lang="en-US" altLang="zh-TW" sz="1200" err="1">
                <a:solidFill>
                  <a:schemeClr val="dk1"/>
                </a:solidFill>
                <a:latin typeface="微軟正黑體" panose="020B0604030504040204" pitchFamily="34" charset="-120"/>
                <a:ea typeface="微軟正黑體" panose="020B0604030504040204" pitchFamily="34" charset="-120"/>
              </a:rPr>
              <a:t>NVMe</a:t>
            </a:r>
            <a:r>
              <a:rPr lang="en-US" altLang="zh-TW" sz="1200">
                <a:solidFill>
                  <a:schemeClr val="dk1"/>
                </a:solidFill>
                <a:latin typeface="微軟正黑體" panose="020B0604030504040204" pitchFamily="34" charset="-120"/>
                <a:ea typeface="微軟正黑體" panose="020B0604030504040204" pitchFamily="34" charset="-120"/>
              </a:rPr>
              <a:t> SSD, SATA or M.2 SSD have also been promoted</a:t>
            </a:r>
            <a:endParaRPr lang="zh-TW" altLang="en-US" sz="1200">
              <a:solidFill>
                <a:schemeClr val="dk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7" name="群組 6">
            <a:extLst>
              <a:ext uri="{FF2B5EF4-FFF2-40B4-BE49-F238E27FC236}">
                <a16:creationId xmlns:a16="http://schemas.microsoft.com/office/drawing/2014/main" id="{0335D847-3E49-42A3-A1A3-305E01ECE520}"/>
              </a:ext>
            </a:extLst>
          </p:cNvPr>
          <p:cNvGrpSpPr/>
          <p:nvPr/>
        </p:nvGrpSpPr>
        <p:grpSpPr>
          <a:xfrm>
            <a:off x="4025961" y="701899"/>
            <a:ext cx="5118039" cy="3064203"/>
            <a:chOff x="4025961" y="701899"/>
            <a:chExt cx="5118039" cy="3064203"/>
          </a:xfrm>
        </p:grpSpPr>
        <p:pic>
          <p:nvPicPr>
            <p:cNvPr id="3" name="圖片 2" descr="一張含有 文字, 電子用品, 監視器, 電腦 的圖片&#10;&#10;自動產生的描述">
              <a:extLst>
                <a:ext uri="{FF2B5EF4-FFF2-40B4-BE49-F238E27FC236}">
                  <a16:creationId xmlns:a16="http://schemas.microsoft.com/office/drawing/2014/main" id="{D088DE7D-B0C4-46FC-80CE-3E356B0567E3}"/>
                </a:ext>
              </a:extLst>
            </p:cNvPr>
            <p:cNvPicPr>
              <a:picLocks noChangeAspect="1"/>
            </p:cNvPicPr>
            <p:nvPr/>
          </p:nvPicPr>
          <p:blipFill rotWithShape="1">
            <a:blip r:embed="rId3"/>
            <a:srcRect r="8589"/>
            <a:stretch/>
          </p:blipFill>
          <p:spPr>
            <a:xfrm>
              <a:off x="4025961" y="701899"/>
              <a:ext cx="5118039" cy="3064203"/>
            </a:xfrm>
            <a:prstGeom prst="rect">
              <a:avLst/>
            </a:prstGeom>
          </p:spPr>
        </p:pic>
        <p:sp>
          <p:nvSpPr>
            <p:cNvPr id="6" name="矩形 5">
              <a:extLst>
                <a:ext uri="{FF2B5EF4-FFF2-40B4-BE49-F238E27FC236}">
                  <a16:creationId xmlns:a16="http://schemas.microsoft.com/office/drawing/2014/main" id="{5B0C30D9-860A-4834-9F87-0D80D66109CE}"/>
                </a:ext>
              </a:extLst>
            </p:cNvPr>
            <p:cNvSpPr/>
            <p:nvPr/>
          </p:nvSpPr>
          <p:spPr>
            <a:xfrm>
              <a:off x="4881092" y="882204"/>
              <a:ext cx="3895859" cy="2479182"/>
            </a:xfrm>
            <a:prstGeom prst="rect">
              <a:avLst/>
            </a:prstGeom>
            <a:solidFill>
              <a:srgbClr val="2C2C2C">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Google Shape;79;p16">
            <a:extLst>
              <a:ext uri="{FF2B5EF4-FFF2-40B4-BE49-F238E27FC236}">
                <a16:creationId xmlns:a16="http://schemas.microsoft.com/office/drawing/2014/main" id="{E6D09418-6026-4302-B913-F1FDEA07D3FE}"/>
              </a:ext>
            </a:extLst>
          </p:cNvPr>
          <p:cNvSpPr txBox="1">
            <a:spLocks/>
          </p:cNvSpPr>
          <p:nvPr/>
        </p:nvSpPr>
        <p:spPr>
          <a:xfrm>
            <a:off x="311045" y="415355"/>
            <a:ext cx="3462907"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Increase the level of security
</a:t>
            </a:r>
            <a:endParaRPr lang="en-US" b="1">
              <a:solidFill>
                <a:schemeClr val="tx1"/>
              </a:solidFill>
              <a:latin typeface="微軟正黑體" panose="020B0604030504040204" pitchFamily="34" charset="-120"/>
              <a:ea typeface="微軟正黑體" panose="020B0604030504040204" pitchFamily="34" charset="-120"/>
            </a:endParaRPr>
          </a:p>
        </p:txBody>
      </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311045" y="1248208"/>
            <a:ext cx="3593134"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8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Support TLS 1.3
The admin account is disabled by default
Advanced encryption suite support
adjusted safety settings and more stronger safety protection options
SSH Key login
Firmware automatic updates (recommended updates, automatic updates)
App automatic updates (recommended updates, automatic updates)
Reverse proxy (TBD)</a:t>
            </a: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5079" y="1131596"/>
            <a:ext cx="1944959" cy="2078328"/>
          </a:xfrm>
          <a:prstGeom prst="rect">
            <a:avLst/>
          </a:prstGeom>
          <a:effectLst>
            <a:outerShdw blurRad="152400" dist="190500" dir="8100000" algn="tr" rotWithShape="0">
              <a:prstClr val="black">
                <a:alpha val="13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6" name="群組 5">
            <a:extLst>
              <a:ext uri="{FF2B5EF4-FFF2-40B4-BE49-F238E27FC236}">
                <a16:creationId xmlns:a16="http://schemas.microsoft.com/office/drawing/2014/main" id="{018719CB-3A07-4112-BF8D-3EDCE641158E}"/>
              </a:ext>
            </a:extLst>
          </p:cNvPr>
          <p:cNvGrpSpPr/>
          <p:nvPr/>
        </p:nvGrpSpPr>
        <p:grpSpPr>
          <a:xfrm>
            <a:off x="3149971" y="699692"/>
            <a:ext cx="6130046" cy="4372682"/>
            <a:chOff x="3149971" y="699692"/>
            <a:chExt cx="6130046" cy="4372682"/>
          </a:xfrm>
        </p:grpSpPr>
        <p:sp>
          <p:nvSpPr>
            <p:cNvPr id="14" name="矩形: 圓角 13">
              <a:extLst>
                <a:ext uri="{FF2B5EF4-FFF2-40B4-BE49-F238E27FC236}">
                  <a16:creationId xmlns:a16="http://schemas.microsoft.com/office/drawing/2014/main" id="{B2B763E3-03C0-4234-B14A-D4269EBF6398}"/>
                </a:ext>
              </a:extLst>
            </p:cNvPr>
            <p:cNvSpPr/>
            <p:nvPr/>
          </p:nvSpPr>
          <p:spPr>
            <a:xfrm>
              <a:off x="3447690" y="699692"/>
              <a:ext cx="5832327" cy="4372682"/>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a:extLst>
                <a:ext uri="{FF2B5EF4-FFF2-40B4-BE49-F238E27FC236}">
                  <a16:creationId xmlns:a16="http://schemas.microsoft.com/office/drawing/2014/main" id="{7B87C682-FABE-4C34-8E5B-0968D88E4716}"/>
                </a:ext>
              </a:extLst>
            </p:cNvPr>
            <p:cNvGrpSpPr/>
            <p:nvPr/>
          </p:nvGrpSpPr>
          <p:grpSpPr>
            <a:xfrm>
              <a:off x="3149971" y="1563336"/>
              <a:ext cx="5536894" cy="3202589"/>
              <a:chOff x="3236260" y="1443204"/>
              <a:chExt cx="5744589" cy="3322722"/>
            </a:xfrm>
          </p:grpSpPr>
          <p:pic>
            <p:nvPicPr>
              <p:cNvPr id="137" name="Google Shape;137;p24"/>
              <p:cNvPicPr preferRelativeResize="0"/>
              <p:nvPr/>
            </p:nvPicPr>
            <p:blipFill>
              <a:blip r:embed="rId3">
                <a:alphaModFix/>
              </a:blip>
              <a:stretch>
                <a:fillRect/>
              </a:stretch>
            </p:blipFill>
            <p:spPr>
              <a:xfrm>
                <a:off x="3236260" y="1443204"/>
                <a:ext cx="5744589" cy="3322722"/>
              </a:xfrm>
              <a:prstGeom prst="rect">
                <a:avLst/>
              </a:prstGeom>
              <a:noFill/>
              <a:ln>
                <a:noFill/>
              </a:ln>
            </p:spPr>
          </p:pic>
          <p:pic>
            <p:nvPicPr>
              <p:cNvPr id="139" name="Google Shape;139;p24"/>
              <p:cNvPicPr preferRelativeResize="0"/>
              <p:nvPr/>
            </p:nvPicPr>
            <p:blipFill>
              <a:blip r:embed="rId4">
                <a:alphaModFix/>
              </a:blip>
              <a:stretch>
                <a:fillRect/>
              </a:stretch>
            </p:blipFill>
            <p:spPr>
              <a:xfrm>
                <a:off x="4260850" y="1999716"/>
                <a:ext cx="3324200" cy="2512463"/>
              </a:xfrm>
              <a:prstGeom prst="rect">
                <a:avLst/>
              </a:prstGeom>
              <a:noFill/>
              <a:ln>
                <a:noFill/>
              </a:ln>
            </p:spPr>
          </p:pic>
        </p:grpSp>
      </p:grpSp>
      <p:sp>
        <p:nvSpPr>
          <p:cNvPr id="9" name="Google Shape;79;p16">
            <a:extLst>
              <a:ext uri="{FF2B5EF4-FFF2-40B4-BE49-F238E27FC236}">
                <a16:creationId xmlns:a16="http://schemas.microsoft.com/office/drawing/2014/main" id="{85A2C59E-1076-459A-9DC7-CAF75E637EAC}"/>
              </a:ext>
            </a:extLst>
          </p:cNvPr>
          <p:cNvSpPr txBox="1">
            <a:spLocks/>
          </p:cNvSpPr>
          <p:nvPr/>
        </p:nvSpPr>
        <p:spPr>
          <a:xfrm>
            <a:off x="456909" y="413148"/>
            <a:ext cx="8424391"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200" b="1">
                <a:solidFill>
                  <a:schemeClr val="tx1"/>
                </a:solidFill>
                <a:latin typeface="微軟正黑體" panose="020B0604030504040204" pitchFamily="34" charset="-120"/>
                <a:ea typeface="微軟正黑體" panose="020B0604030504040204" pitchFamily="34" charset="-120"/>
              </a:rPr>
              <a:t>More secure to manage login by SSH Key</a:t>
            </a:r>
            <a:endParaRPr lang="en-US" sz="3200" b="1">
              <a:solidFill>
                <a:schemeClr val="tx1"/>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60350950-761A-41D7-A7D3-FF88ACAB4EB0}"/>
              </a:ext>
            </a:extLst>
          </p:cNvPr>
          <p:cNvGrpSpPr/>
          <p:nvPr/>
        </p:nvGrpSpPr>
        <p:grpSpPr>
          <a:xfrm>
            <a:off x="393988" y="1230406"/>
            <a:ext cx="3646853" cy="3535519"/>
            <a:chOff x="434114" y="1230406"/>
            <a:chExt cx="3646853" cy="3535519"/>
          </a:xfrm>
        </p:grpSpPr>
        <p:sp>
          <p:nvSpPr>
            <p:cNvPr id="13" name="矩形: 圓角 12">
              <a:extLst>
                <a:ext uri="{FF2B5EF4-FFF2-40B4-BE49-F238E27FC236}">
                  <a16:creationId xmlns:a16="http://schemas.microsoft.com/office/drawing/2014/main" id="{1C9387C0-A8F2-48E3-AD85-77449E9E7C3C}"/>
                </a:ext>
              </a:extLst>
            </p:cNvPr>
            <p:cNvSpPr/>
            <p:nvPr/>
          </p:nvSpPr>
          <p:spPr>
            <a:xfrm>
              <a:off x="585222" y="1230406"/>
              <a:ext cx="3495745" cy="3535519"/>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Google Shape;138;p24">
              <a:extLst>
                <a:ext uri="{FF2B5EF4-FFF2-40B4-BE49-F238E27FC236}">
                  <a16:creationId xmlns:a16="http://schemas.microsoft.com/office/drawing/2014/main" id="{69DAB45A-D319-4CFA-9245-C876090FD65E}"/>
                </a:ext>
              </a:extLst>
            </p:cNvPr>
            <p:cNvPicPr preferRelativeResize="0"/>
            <p:nvPr/>
          </p:nvPicPr>
          <p:blipFill>
            <a:blip r:embed="rId5">
              <a:alphaModFix/>
            </a:blip>
            <a:stretch>
              <a:fillRect/>
            </a:stretch>
          </p:blipFill>
          <p:spPr>
            <a:xfrm>
              <a:off x="434114" y="1999715"/>
              <a:ext cx="2813187" cy="2766210"/>
            </a:xfrm>
            <a:prstGeom prst="rect">
              <a:avLst/>
            </a:prstGeom>
            <a:noFill/>
            <a:ln w="12700">
              <a:solidFill>
                <a:schemeClr val="bg1"/>
              </a:solidFill>
            </a:ln>
          </p:spPr>
        </p:pic>
      </p:grpSp>
      <p:sp>
        <p:nvSpPr>
          <p:cNvPr id="20" name="Rectangle 19">
            <a:extLst>
              <a:ext uri="{FF2B5EF4-FFF2-40B4-BE49-F238E27FC236}">
                <a16:creationId xmlns:a16="http://schemas.microsoft.com/office/drawing/2014/main" id="{2EFC9B01-4EA0-214A-95EA-17E0052834D5}"/>
              </a:ext>
            </a:extLst>
          </p:cNvPr>
          <p:cNvSpPr/>
          <p:nvPr/>
        </p:nvSpPr>
        <p:spPr>
          <a:xfrm>
            <a:off x="4357127" y="2854213"/>
            <a:ext cx="2754508" cy="44725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25" name="圖形 24">
            <a:extLst>
              <a:ext uri="{FF2B5EF4-FFF2-40B4-BE49-F238E27FC236}">
                <a16:creationId xmlns:a16="http://schemas.microsoft.com/office/drawing/2014/main" id="{66733D04-A964-402D-B593-0C72F0ED279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653"/>
          <a:stretch/>
        </p:blipFill>
        <p:spPr>
          <a:xfrm>
            <a:off x="4339385" y="0"/>
            <a:ext cx="4804615" cy="5143500"/>
          </a:xfrm>
          <a:prstGeom prst="rect">
            <a:avLst/>
          </a:prstGeom>
        </p:spPr>
      </p:pic>
      <p:sp>
        <p:nvSpPr>
          <p:cNvPr id="20" name="矩形: 圓角 19">
            <a:extLst>
              <a:ext uri="{FF2B5EF4-FFF2-40B4-BE49-F238E27FC236}">
                <a16:creationId xmlns:a16="http://schemas.microsoft.com/office/drawing/2014/main" id="{8E6F6507-A6E0-4AD6-B569-E8E025B606C3}"/>
              </a:ext>
            </a:extLst>
          </p:cNvPr>
          <p:cNvSpPr/>
          <p:nvPr/>
        </p:nvSpPr>
        <p:spPr>
          <a:xfrm>
            <a:off x="4299150" y="1208803"/>
            <a:ext cx="4823938" cy="3170702"/>
          </a:xfrm>
          <a:prstGeom prst="roundRect">
            <a:avLst>
              <a:gd name="adj" fmla="val 0"/>
            </a:avLst>
          </a:prstGeom>
          <a:gradFill>
            <a:gsLst>
              <a:gs pos="0">
                <a:schemeClr val="tx1">
                  <a:alpha val="96000"/>
                </a:schemeClr>
              </a:gs>
              <a:gs pos="100000">
                <a:srgbClr val="1F2127">
                  <a:alpha val="56000"/>
                </a:srgbClr>
              </a:gs>
            </a:gsLst>
            <a:lin ang="5400000" scaled="1"/>
          </a:gradFill>
          <a:ln>
            <a:noFill/>
          </a:ln>
          <a:effectLst>
            <a:outerShdw dist="50800" dir="5400000" algn="ctr" rotWithShape="0">
              <a:srgbClr val="000000">
                <a:alpha val="43137"/>
              </a:srgbClr>
            </a:outerShdw>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B924B184-E20B-4109-BEA2-5EF1B23E1205}"/>
              </a:ext>
            </a:extLst>
          </p:cNvPr>
          <p:cNvSpPr txBox="1"/>
          <p:nvPr/>
        </p:nvSpPr>
        <p:spPr>
          <a:xfrm>
            <a:off x="217696" y="2825314"/>
            <a:ext cx="3884285" cy="523220"/>
          </a:xfrm>
          <a:prstGeom prst="rect">
            <a:avLst/>
          </a:prstGeom>
          <a:noFill/>
        </p:spPr>
        <p:txBody>
          <a:bodyPr wrap="square" rtlCol="0">
            <a:spAutoFit/>
          </a:bodyPr>
          <a:lstStyle/>
          <a:p>
            <a:r>
              <a:rPr lang="en-US" altLang="zh-TW" spc="300"/>
              <a:t>#</a:t>
            </a:r>
            <a:r>
              <a:rPr lang="en-US" altLang="zh-TW" spc="300" err="1"/>
              <a:t>ssh</a:t>
            </a:r>
            <a:r>
              <a:rPr lang="en-US" altLang="zh-TW" spc="300"/>
              <a:t>-keygen -t </a:t>
            </a:r>
            <a:r>
              <a:rPr lang="en-US" altLang="zh-TW" spc="300" err="1"/>
              <a:t>rsa</a:t>
            </a:r>
            <a:endParaRPr lang="en-US" altLang="zh-TW" spc="300"/>
          </a:p>
          <a:p>
            <a:r>
              <a:rPr lang="en-US" altLang="zh-TW" spc="300"/>
              <a:t>#</a:t>
            </a:r>
            <a:r>
              <a:rPr lang="en-US" altLang="zh-TW" spc="300" err="1"/>
              <a:t>pbcopy</a:t>
            </a:r>
            <a:r>
              <a:rPr lang="en-US" altLang="zh-TW" spc="300"/>
              <a:t> &lt; ~/.</a:t>
            </a:r>
            <a:r>
              <a:rPr lang="en-US" altLang="zh-TW" spc="300" err="1"/>
              <a:t>ssh</a:t>
            </a:r>
            <a:r>
              <a:rPr lang="en-US" altLang="zh-TW" spc="300"/>
              <a:t>/</a:t>
            </a:r>
            <a:r>
              <a:rPr lang="en-US" altLang="zh-TW" spc="300" err="1"/>
              <a:t>id_rsa.pub</a:t>
            </a:r>
            <a:endParaRPr lang="en-US" altLang="zh-TW" spc="300"/>
          </a:p>
        </p:txBody>
      </p:sp>
      <p:cxnSp>
        <p:nvCxnSpPr>
          <p:cNvPr id="9" name="直線接點 8">
            <a:extLst>
              <a:ext uri="{FF2B5EF4-FFF2-40B4-BE49-F238E27FC236}">
                <a16:creationId xmlns:a16="http://schemas.microsoft.com/office/drawing/2014/main" id="{BCDD2306-3E2D-4C56-A4BF-2FB846EEEB54}"/>
              </a:ext>
            </a:extLst>
          </p:cNvPr>
          <p:cNvCxnSpPr>
            <a:cxnSpLocks/>
          </p:cNvCxnSpPr>
          <p:nvPr/>
        </p:nvCxnSpPr>
        <p:spPr>
          <a:xfrm>
            <a:off x="303421" y="2565256"/>
            <a:ext cx="8314176" cy="0"/>
          </a:xfrm>
          <a:prstGeom prst="line">
            <a:avLst/>
          </a:prstGeom>
          <a:ln w="25400">
            <a:solidFill>
              <a:srgbClr val="E9613B"/>
            </a:solidFill>
          </a:ln>
        </p:spPr>
        <p:style>
          <a:lnRef idx="1">
            <a:schemeClr val="accent1"/>
          </a:lnRef>
          <a:fillRef idx="0">
            <a:schemeClr val="accent1"/>
          </a:fillRef>
          <a:effectRef idx="0">
            <a:schemeClr val="accent1"/>
          </a:effectRef>
          <a:fontRef idx="minor">
            <a:schemeClr val="tx1"/>
          </a:fontRef>
        </p:style>
      </p:cxnSp>
      <p:sp>
        <p:nvSpPr>
          <p:cNvPr id="10" name="Google Shape;79;p16">
            <a:extLst>
              <a:ext uri="{FF2B5EF4-FFF2-40B4-BE49-F238E27FC236}">
                <a16:creationId xmlns:a16="http://schemas.microsoft.com/office/drawing/2014/main" id="{CCED968F-D5C1-44D3-8AD8-ACC52522110D}"/>
              </a:ext>
            </a:extLst>
          </p:cNvPr>
          <p:cNvSpPr txBox="1">
            <a:spLocks/>
          </p:cNvSpPr>
          <p:nvPr/>
        </p:nvSpPr>
        <p:spPr>
          <a:xfrm>
            <a:off x="162588" y="1433617"/>
            <a:ext cx="4930043"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Generate </a:t>
            </a:r>
            <a:r>
              <a:rPr lang="en-US" b="1">
                <a:solidFill>
                  <a:schemeClr val="tx1"/>
                </a:solidFill>
                <a:latin typeface="微軟正黑體" panose="020B0604030504040204" pitchFamily="34" charset="-120"/>
                <a:ea typeface="微軟正黑體" panose="020B0604030504040204" pitchFamily="34" charset="-120"/>
              </a:rPr>
              <a:t>SSH key </a:t>
            </a:r>
          </a:p>
          <a:p>
            <a:r>
              <a:rPr lang="en-US" altLang="zh-TW" b="1">
                <a:solidFill>
                  <a:schemeClr val="tx1"/>
                </a:solidFill>
                <a:latin typeface="微軟正黑體" panose="020B0604030504040204" pitchFamily="34" charset="-120"/>
                <a:ea typeface="微軟正黑體" panose="020B0604030504040204" pitchFamily="34" charset="-120"/>
              </a:rPr>
              <a:t>in macOS</a:t>
            </a:r>
            <a:endParaRPr lang="en-US" b="1">
              <a:solidFill>
                <a:schemeClr val="tx1"/>
              </a:solidFill>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0F09F553-7FB3-4ABE-8D50-77864E2D0FBB}"/>
              </a:ext>
            </a:extLst>
          </p:cNvPr>
          <p:cNvGrpSpPr/>
          <p:nvPr/>
        </p:nvGrpSpPr>
        <p:grpSpPr>
          <a:xfrm>
            <a:off x="3956702" y="873490"/>
            <a:ext cx="5187297" cy="3440977"/>
            <a:chOff x="-320179" y="1945002"/>
            <a:chExt cx="4959212" cy="3198498"/>
          </a:xfrm>
        </p:grpSpPr>
        <p:grpSp>
          <p:nvGrpSpPr>
            <p:cNvPr id="14" name="群組 13">
              <a:extLst>
                <a:ext uri="{FF2B5EF4-FFF2-40B4-BE49-F238E27FC236}">
                  <a16:creationId xmlns:a16="http://schemas.microsoft.com/office/drawing/2014/main" id="{6A7A27CA-1271-4A9B-B535-F57D321AB4C3}"/>
                </a:ext>
              </a:extLst>
            </p:cNvPr>
            <p:cNvGrpSpPr/>
            <p:nvPr/>
          </p:nvGrpSpPr>
          <p:grpSpPr>
            <a:xfrm>
              <a:off x="-320179" y="1945002"/>
              <a:ext cx="4959212" cy="3198498"/>
              <a:chOff x="4025961" y="701899"/>
              <a:chExt cx="4750990" cy="3064203"/>
            </a:xfrm>
          </p:grpSpPr>
          <p:pic>
            <p:nvPicPr>
              <p:cNvPr id="15" name="圖片 14" descr="一張含有 文字, 電子用品, 監視器, 電腦 的圖片&#10;&#10;自動產生的描述">
                <a:extLst>
                  <a:ext uri="{FF2B5EF4-FFF2-40B4-BE49-F238E27FC236}">
                    <a16:creationId xmlns:a16="http://schemas.microsoft.com/office/drawing/2014/main" id="{D185B3ED-E040-4552-A782-F38FD07AB955}"/>
                  </a:ext>
                </a:extLst>
              </p:cNvPr>
              <p:cNvPicPr>
                <a:picLocks noChangeAspect="1"/>
              </p:cNvPicPr>
              <p:nvPr/>
            </p:nvPicPr>
            <p:blipFill rotWithShape="1">
              <a:blip r:embed="rId5"/>
              <a:srcRect l="-2" r="15147"/>
              <a:stretch/>
            </p:blipFill>
            <p:spPr>
              <a:xfrm>
                <a:off x="4025961" y="701899"/>
                <a:ext cx="4750988" cy="3064203"/>
              </a:xfrm>
              <a:prstGeom prst="rect">
                <a:avLst/>
              </a:prstGeom>
            </p:spPr>
          </p:pic>
          <p:sp>
            <p:nvSpPr>
              <p:cNvPr id="16" name="矩形 15">
                <a:extLst>
                  <a:ext uri="{FF2B5EF4-FFF2-40B4-BE49-F238E27FC236}">
                    <a16:creationId xmlns:a16="http://schemas.microsoft.com/office/drawing/2014/main" id="{087122C4-85E4-4D40-884B-75686C048D76}"/>
                  </a:ext>
                </a:extLst>
              </p:cNvPr>
              <p:cNvSpPr/>
              <p:nvPr/>
            </p:nvSpPr>
            <p:spPr>
              <a:xfrm>
                <a:off x="4881092" y="882204"/>
                <a:ext cx="3895859" cy="24791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8" name="Google Shape;146;p25">
              <a:extLst>
                <a:ext uri="{FF2B5EF4-FFF2-40B4-BE49-F238E27FC236}">
                  <a16:creationId xmlns:a16="http://schemas.microsoft.com/office/drawing/2014/main" id="{CB2446E3-004B-4B40-93CF-EC2F3B6A474D}"/>
                </a:ext>
              </a:extLst>
            </p:cNvPr>
            <p:cNvPicPr preferRelativeResize="0"/>
            <p:nvPr/>
          </p:nvPicPr>
          <p:blipFill rotWithShape="1">
            <a:blip r:embed="rId6">
              <a:alphaModFix/>
            </a:blip>
            <a:srcRect t="749" r="6893" b="1"/>
            <a:stretch/>
          </p:blipFill>
          <p:spPr>
            <a:xfrm>
              <a:off x="572429" y="2256685"/>
              <a:ext cx="4066602" cy="2343452"/>
            </a:xfrm>
            <a:prstGeom prst="rect">
              <a:avLst/>
            </a:prstGeom>
            <a:noFill/>
            <a:ln w="9525" cap="flat" cmpd="sng">
              <a:noFill/>
              <a:prstDash val="solid"/>
              <a:round/>
              <a:headEnd type="none" w="sm" len="sm"/>
              <a:tailEnd type="none" w="sm" len="sm"/>
            </a:ln>
          </p:spPr>
        </p:pic>
      </p:grpSp>
      <p:sp>
        <p:nvSpPr>
          <p:cNvPr id="3" name="Rectangle 2">
            <a:extLst>
              <a:ext uri="{FF2B5EF4-FFF2-40B4-BE49-F238E27FC236}">
                <a16:creationId xmlns:a16="http://schemas.microsoft.com/office/drawing/2014/main" id="{9812DC9F-902A-344A-8EFC-6C014D677EAF}"/>
              </a:ext>
            </a:extLst>
          </p:cNvPr>
          <p:cNvSpPr/>
          <p:nvPr/>
        </p:nvSpPr>
        <p:spPr>
          <a:xfrm>
            <a:off x="4925626" y="2163819"/>
            <a:ext cx="2534118" cy="92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27" name="矩形: 圓角 26">
            <a:extLst>
              <a:ext uri="{FF2B5EF4-FFF2-40B4-BE49-F238E27FC236}">
                <a16:creationId xmlns:a16="http://schemas.microsoft.com/office/drawing/2014/main" id="{55A3982B-82CC-4E41-AB20-8073FC5D678E}"/>
              </a:ext>
            </a:extLst>
          </p:cNvPr>
          <p:cNvSpPr/>
          <p:nvPr/>
        </p:nvSpPr>
        <p:spPr>
          <a:xfrm>
            <a:off x="673050" y="-390015"/>
            <a:ext cx="4311758" cy="2026764"/>
          </a:xfrm>
          <a:prstGeom prst="roundRect">
            <a:avLst>
              <a:gd name="adj" fmla="val 0"/>
            </a:avLst>
          </a:prstGeom>
          <a:gradFill>
            <a:gsLst>
              <a:gs pos="0">
                <a:schemeClr val="tx1">
                  <a:alpha val="0"/>
                </a:schemeClr>
              </a:gs>
              <a:gs pos="100000">
                <a:srgbClr val="1F2127">
                  <a:alpha val="32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09709F6F-57C9-40D5-B995-5D7E0011ECF0}"/>
              </a:ext>
            </a:extLst>
          </p:cNvPr>
          <p:cNvSpPr/>
          <p:nvPr/>
        </p:nvSpPr>
        <p:spPr>
          <a:xfrm>
            <a:off x="371066" y="3135398"/>
            <a:ext cx="5346070" cy="2386339"/>
          </a:xfrm>
          <a:prstGeom prst="roundRect">
            <a:avLst>
              <a:gd name="adj" fmla="val 0"/>
            </a:avLst>
          </a:prstGeom>
          <a:gradFill>
            <a:gsLst>
              <a:gs pos="0">
                <a:schemeClr val="tx1">
                  <a:alpha val="0"/>
                </a:schemeClr>
              </a:gs>
              <a:gs pos="100000">
                <a:srgbClr val="1F2127">
                  <a:alpha val="32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Google Shape;61;p14">
            <a:extLst>
              <a:ext uri="{FF2B5EF4-FFF2-40B4-BE49-F238E27FC236}">
                <a16:creationId xmlns:a16="http://schemas.microsoft.com/office/drawing/2014/main" id="{E069236A-4FD1-4A7A-BB5A-042F4027DFB8}"/>
              </a:ext>
            </a:extLst>
          </p:cNvPr>
          <p:cNvSpPr txBox="1">
            <a:spLocks/>
          </p:cNvSpPr>
          <p:nvPr/>
        </p:nvSpPr>
        <p:spPr>
          <a:xfrm>
            <a:off x="5356151" y="2006933"/>
            <a:ext cx="3416783" cy="21280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Improve the security of web access services, especially over the Internet
Use Reverse Proxy to hide sensitive service network ports to avoid potential risks</a:t>
            </a:r>
          </a:p>
        </p:txBody>
      </p:sp>
      <p:sp>
        <p:nvSpPr>
          <p:cNvPr id="17" name="Google Shape;79;p16">
            <a:extLst>
              <a:ext uri="{FF2B5EF4-FFF2-40B4-BE49-F238E27FC236}">
                <a16:creationId xmlns:a16="http://schemas.microsoft.com/office/drawing/2014/main" id="{04FA15B2-1BB4-49C9-ABE6-997EAEF59A1F}"/>
              </a:ext>
            </a:extLst>
          </p:cNvPr>
          <p:cNvSpPr txBox="1">
            <a:spLocks/>
          </p:cNvSpPr>
          <p:nvPr/>
        </p:nvSpPr>
        <p:spPr>
          <a:xfrm>
            <a:off x="5384600" y="1086375"/>
            <a:ext cx="4930043"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Reverse Proxy </a:t>
            </a:r>
            <a:br>
              <a:rPr lang="en-US" altLang="zh-TW" b="1">
                <a:solidFill>
                  <a:schemeClr val="tx1"/>
                </a:solidFill>
                <a:latin typeface="微軟正黑體" panose="020B0604030504040204" pitchFamily="34" charset="-120"/>
                <a:ea typeface="微軟正黑體" panose="020B0604030504040204" pitchFamily="34" charset="-120"/>
              </a:rPr>
            </a:br>
            <a:r>
              <a:rPr lang="en-US" altLang="zh-TW" b="1">
                <a:solidFill>
                  <a:schemeClr val="tx1"/>
                </a:solidFill>
                <a:latin typeface="微軟正黑體" panose="020B0604030504040204" pitchFamily="34" charset="-120"/>
                <a:ea typeface="微軟正黑體" panose="020B0604030504040204" pitchFamily="34" charset="-120"/>
              </a:rPr>
              <a:t>(Coming)</a:t>
            </a:r>
            <a:endParaRPr lang="en-US" b="1">
              <a:solidFill>
                <a:schemeClr val="tx1"/>
              </a:solidFill>
              <a:latin typeface="微軟正黑體" panose="020B0604030504040204" pitchFamily="34" charset="-120"/>
              <a:ea typeface="微軟正黑體" panose="020B0604030504040204" pitchFamily="34" charset="-120"/>
            </a:endParaRPr>
          </a:p>
        </p:txBody>
      </p:sp>
      <p:pic>
        <p:nvPicPr>
          <p:cNvPr id="20" name="圖形 19">
            <a:extLst>
              <a:ext uri="{FF2B5EF4-FFF2-40B4-BE49-F238E27FC236}">
                <a16:creationId xmlns:a16="http://schemas.microsoft.com/office/drawing/2014/main" id="{1A53F61A-08AD-4BFF-99C0-CE4416B4B6F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8557"/>
          <a:stretch/>
        </p:blipFill>
        <p:spPr>
          <a:xfrm>
            <a:off x="742409" y="3307222"/>
            <a:ext cx="4013424" cy="1836278"/>
          </a:xfrm>
          <a:prstGeom prst="rect">
            <a:avLst/>
          </a:prstGeom>
        </p:spPr>
      </p:pic>
      <p:pic>
        <p:nvPicPr>
          <p:cNvPr id="24" name="圖形 23">
            <a:extLst>
              <a:ext uri="{FF2B5EF4-FFF2-40B4-BE49-F238E27FC236}">
                <a16:creationId xmlns:a16="http://schemas.microsoft.com/office/drawing/2014/main" id="{DE8BF97F-56E0-4567-9E43-56DBFF760F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409" y="0"/>
            <a:ext cx="4013424" cy="1002662"/>
          </a:xfrm>
          <a:prstGeom prst="rect">
            <a:avLst/>
          </a:prstGeom>
        </p:spPr>
      </p:pic>
      <p:pic>
        <p:nvPicPr>
          <p:cNvPr id="29" name="圖片 28">
            <a:extLst>
              <a:ext uri="{FF2B5EF4-FFF2-40B4-BE49-F238E27FC236}">
                <a16:creationId xmlns:a16="http://schemas.microsoft.com/office/drawing/2014/main" id="{115991C6-EC63-42EE-BEDD-665F2577C182}"/>
              </a:ext>
            </a:extLst>
          </p:cNvPr>
          <p:cNvPicPr>
            <a:picLocks noChangeAspect="1"/>
          </p:cNvPicPr>
          <p:nvPr/>
        </p:nvPicPr>
        <p:blipFill>
          <a:blip r:embed="rId7"/>
          <a:stretch>
            <a:fillRect/>
          </a:stretch>
        </p:blipFill>
        <p:spPr>
          <a:xfrm>
            <a:off x="673050" y="1165940"/>
            <a:ext cx="4312934" cy="2012563"/>
          </a:xfrm>
          <a:prstGeom prst="rect">
            <a:avLst/>
          </a:prstGeom>
          <a:effectLst>
            <a:outerShdw blurRad="139700" dist="190500" dir="2700000" algn="tl" rotWithShape="0">
              <a:prstClr val="black">
                <a:alpha val="12000"/>
              </a:prstClr>
            </a:outerShdw>
          </a:effectLst>
        </p:spPr>
      </p:pic>
      <p:pic>
        <p:nvPicPr>
          <p:cNvPr id="9" name="圖片 8">
            <a:extLst>
              <a:ext uri="{FF2B5EF4-FFF2-40B4-BE49-F238E27FC236}">
                <a16:creationId xmlns:a16="http://schemas.microsoft.com/office/drawing/2014/main" id="{C7CF87ED-4C7F-7846-AC22-2307C6181C5F}"/>
              </a:ext>
            </a:extLst>
          </p:cNvPr>
          <p:cNvPicPr>
            <a:picLocks noChangeAspect="1"/>
          </p:cNvPicPr>
          <p:nvPr/>
        </p:nvPicPr>
        <p:blipFill>
          <a:blip r:embed="rId8"/>
          <a:stretch>
            <a:fillRect/>
          </a:stretch>
        </p:blipFill>
        <p:spPr>
          <a:xfrm>
            <a:off x="0" y="3546440"/>
            <a:ext cx="1597060" cy="15970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EABD4E14-9DCC-41CC-B63C-98C5C9F71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324" y="1822451"/>
            <a:ext cx="4428146" cy="1022805"/>
          </a:xfrm>
          <a:prstGeom prst="rect">
            <a:avLst/>
          </a:prstGeom>
        </p:spPr>
      </p:pic>
    </p:spTree>
    <p:extLst>
      <p:ext uri="{BB962C8B-B14F-4D97-AF65-F5344CB8AC3E}">
        <p14:creationId xmlns:p14="http://schemas.microsoft.com/office/powerpoint/2010/main" val="396204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7" name="圖形 6">
            <a:extLst>
              <a:ext uri="{FF2B5EF4-FFF2-40B4-BE49-F238E27FC236}">
                <a16:creationId xmlns:a16="http://schemas.microsoft.com/office/drawing/2014/main" id="{CA3CA28A-A4A6-4E95-944C-7244DAA4E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414" y="1161767"/>
            <a:ext cx="3965293" cy="2912410"/>
          </a:xfrm>
          <a:prstGeom prst="rect">
            <a:avLst/>
          </a:prstGeom>
          <a:effectLst>
            <a:outerShdw blurRad="203200" dist="228600" dir="5400000" algn="t" rotWithShape="0">
              <a:prstClr val="black">
                <a:alpha val="40000"/>
              </a:prstClr>
            </a:outerShdw>
          </a:effectLst>
        </p:spPr>
      </p:pic>
      <p:sp>
        <p:nvSpPr>
          <p:cNvPr id="11" name="Google Shape;61;p14">
            <a:extLst>
              <a:ext uri="{FF2B5EF4-FFF2-40B4-BE49-F238E27FC236}">
                <a16:creationId xmlns:a16="http://schemas.microsoft.com/office/drawing/2014/main" id="{700A6268-9FC8-4BDF-BA14-8F9D5DBEE116}"/>
              </a:ext>
            </a:extLst>
          </p:cNvPr>
          <p:cNvSpPr txBox="1">
            <a:spLocks/>
          </p:cNvSpPr>
          <p:nvPr/>
        </p:nvSpPr>
        <p:spPr>
          <a:xfrm>
            <a:off x="5091199" y="2265057"/>
            <a:ext cx="3305387"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The new </a:t>
            </a:r>
            <a:r>
              <a:rPr lang="en-US" altLang="zh-TW" sz="1200" err="1">
                <a:solidFill>
                  <a:schemeClr val="dk1"/>
                </a:solidFill>
                <a:latin typeface="微軟正黑體" panose="020B0604030504040204" pitchFamily="34" charset="-120"/>
                <a:ea typeface="微軟正黑體" panose="020B0604030504040204" pitchFamily="34" charset="-120"/>
              </a:rPr>
              <a:t>QuFTP</a:t>
            </a:r>
            <a:r>
              <a:rPr lang="en-US" altLang="zh-TW" sz="1200">
                <a:solidFill>
                  <a:schemeClr val="dk1"/>
                </a:solidFill>
                <a:latin typeface="微軟正黑體" panose="020B0604030504040204" pitchFamily="34" charset="-120"/>
                <a:ea typeface="微軟正黑體" panose="020B0604030504040204" pitchFamily="34" charset="-120"/>
              </a:rPr>
              <a:t> service brings more features
Enhanced SMB/NFS performance, faster transfer of large files</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12" name="Google Shape;79;p16">
            <a:extLst>
              <a:ext uri="{FF2B5EF4-FFF2-40B4-BE49-F238E27FC236}">
                <a16:creationId xmlns:a16="http://schemas.microsoft.com/office/drawing/2014/main" id="{63837827-06B8-40C3-B957-0A21165140F4}"/>
              </a:ext>
            </a:extLst>
          </p:cNvPr>
          <p:cNvSpPr txBox="1">
            <a:spLocks/>
          </p:cNvSpPr>
          <p:nvPr/>
        </p:nvSpPr>
        <p:spPr>
          <a:xfrm>
            <a:off x="5091199" y="1302513"/>
            <a:ext cx="3777672"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Strengthen File services
</a:t>
            </a:r>
            <a:endParaRPr lang="en-US" b="1">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6" name="圖形 5">
            <a:extLst>
              <a:ext uri="{FF2B5EF4-FFF2-40B4-BE49-F238E27FC236}">
                <a16:creationId xmlns:a16="http://schemas.microsoft.com/office/drawing/2014/main" id="{4B3BAB6E-0B4D-47D6-9D25-5658BDD3818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653"/>
          <a:stretch/>
        </p:blipFill>
        <p:spPr>
          <a:xfrm>
            <a:off x="4339385" y="0"/>
            <a:ext cx="4804615" cy="5143500"/>
          </a:xfrm>
          <a:prstGeom prst="rect">
            <a:avLst/>
          </a:prstGeom>
        </p:spPr>
      </p:pic>
      <p:sp>
        <p:nvSpPr>
          <p:cNvPr id="7" name="矩形: 圓角 6">
            <a:extLst>
              <a:ext uri="{FF2B5EF4-FFF2-40B4-BE49-F238E27FC236}">
                <a16:creationId xmlns:a16="http://schemas.microsoft.com/office/drawing/2014/main" id="{A9237F5E-F9F4-44FF-8EA5-271B9269681D}"/>
              </a:ext>
            </a:extLst>
          </p:cNvPr>
          <p:cNvSpPr/>
          <p:nvPr/>
        </p:nvSpPr>
        <p:spPr>
          <a:xfrm>
            <a:off x="3452501" y="384561"/>
            <a:ext cx="5728074" cy="4402592"/>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6" name="Google Shape;166;p28"/>
          <p:cNvPicPr preferRelativeResize="0"/>
          <p:nvPr/>
        </p:nvPicPr>
        <p:blipFill>
          <a:blip r:embed="rId5">
            <a:alphaModFix/>
          </a:blip>
          <a:stretch>
            <a:fillRect/>
          </a:stretch>
        </p:blipFill>
        <p:spPr>
          <a:xfrm>
            <a:off x="3314751" y="1017588"/>
            <a:ext cx="5829249" cy="3142107"/>
          </a:xfrm>
          <a:prstGeom prst="rect">
            <a:avLst/>
          </a:prstGeom>
          <a:noFill/>
          <a:ln>
            <a:noFill/>
          </a:ln>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485512" y="1509525"/>
            <a:ext cx="2647616"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Can be updated independently
FTP server is supported
Support TLS settings
Support QoS Settings
Support for FTP clients</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9" name="Google Shape;79;p16">
            <a:extLst>
              <a:ext uri="{FF2B5EF4-FFF2-40B4-BE49-F238E27FC236}">
                <a16:creationId xmlns:a16="http://schemas.microsoft.com/office/drawing/2014/main" id="{20C8FD56-6866-4FA9-9255-67672F8CAF70}"/>
              </a:ext>
            </a:extLst>
          </p:cNvPr>
          <p:cNvSpPr txBox="1">
            <a:spLocks/>
          </p:cNvSpPr>
          <p:nvPr/>
        </p:nvSpPr>
        <p:spPr>
          <a:xfrm>
            <a:off x="470691" y="946372"/>
            <a:ext cx="3687071"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err="1">
                <a:solidFill>
                  <a:schemeClr val="tx1"/>
                </a:solidFill>
                <a:latin typeface="微軟正黑體" panose="020B0604030504040204" pitchFamily="34" charset="-120"/>
                <a:ea typeface="微軟正黑體" panose="020B0604030504040204" pitchFamily="34" charset="-120"/>
              </a:rPr>
              <a:t>QuFTP</a:t>
            </a:r>
            <a:r>
              <a:rPr lang="en-US" altLang="zh-TW" b="1">
                <a:solidFill>
                  <a:schemeClr val="tx1"/>
                </a:solidFill>
                <a:latin typeface="微軟正黑體" panose="020B0604030504040204" pitchFamily="34" charset="-120"/>
                <a:ea typeface="微軟正黑體" panose="020B0604030504040204" pitchFamily="34" charset="-120"/>
              </a:rPr>
              <a:t> Service</a:t>
            </a:r>
            <a:endParaRPr lang="en-US" b="1">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5" name="圖形 4">
            <a:extLst>
              <a:ext uri="{FF2B5EF4-FFF2-40B4-BE49-F238E27FC236}">
                <a16:creationId xmlns:a16="http://schemas.microsoft.com/office/drawing/2014/main" id="{5C27F471-7C53-4FE4-8047-21319C5B48C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653"/>
          <a:stretch/>
        </p:blipFill>
        <p:spPr>
          <a:xfrm>
            <a:off x="4339385" y="0"/>
            <a:ext cx="4804615" cy="5143500"/>
          </a:xfrm>
          <a:prstGeom prst="rect">
            <a:avLst/>
          </a:prstGeom>
        </p:spPr>
      </p:pic>
      <p:sp>
        <p:nvSpPr>
          <p:cNvPr id="6" name="矩形: 圓角 5">
            <a:extLst>
              <a:ext uri="{FF2B5EF4-FFF2-40B4-BE49-F238E27FC236}">
                <a16:creationId xmlns:a16="http://schemas.microsoft.com/office/drawing/2014/main" id="{2174F125-3879-42EB-B35A-5D1050588F9C}"/>
              </a:ext>
            </a:extLst>
          </p:cNvPr>
          <p:cNvSpPr/>
          <p:nvPr/>
        </p:nvSpPr>
        <p:spPr>
          <a:xfrm>
            <a:off x="3452501" y="1277471"/>
            <a:ext cx="5728074" cy="3291353"/>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3" name="Google Shape;173;p29"/>
          <p:cNvPicPr preferRelativeResize="0"/>
          <p:nvPr/>
        </p:nvPicPr>
        <p:blipFill rotWithShape="1">
          <a:blip r:embed="rId5">
            <a:alphaModFix/>
          </a:blip>
          <a:srcRect t="577"/>
          <a:stretch/>
        </p:blipFill>
        <p:spPr>
          <a:xfrm>
            <a:off x="3518482" y="1173345"/>
            <a:ext cx="5625518" cy="2864822"/>
          </a:xfrm>
          <a:prstGeom prst="rect">
            <a:avLst/>
          </a:prstGeom>
          <a:noFill/>
          <a:ln>
            <a:noFill/>
          </a:ln>
        </p:spPr>
      </p:pic>
      <p:sp>
        <p:nvSpPr>
          <p:cNvPr id="7" name="Google Shape;61;p14">
            <a:extLst>
              <a:ext uri="{FF2B5EF4-FFF2-40B4-BE49-F238E27FC236}">
                <a16:creationId xmlns:a16="http://schemas.microsoft.com/office/drawing/2014/main" id="{5670BC5B-030D-4DDA-950F-4305A3361742}"/>
              </a:ext>
            </a:extLst>
          </p:cNvPr>
          <p:cNvSpPr txBox="1">
            <a:spLocks/>
          </p:cNvSpPr>
          <p:nvPr/>
        </p:nvSpPr>
        <p:spPr>
          <a:xfrm>
            <a:off x="403505" y="2186821"/>
            <a:ext cx="3078401"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Based on user settings
Limit upload and download speeds</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8" name="Google Shape;79;p16">
            <a:extLst>
              <a:ext uri="{FF2B5EF4-FFF2-40B4-BE49-F238E27FC236}">
                <a16:creationId xmlns:a16="http://schemas.microsoft.com/office/drawing/2014/main" id="{E9059614-256E-466C-A203-BFC3714D27DA}"/>
              </a:ext>
            </a:extLst>
          </p:cNvPr>
          <p:cNvSpPr txBox="1">
            <a:spLocks/>
          </p:cNvSpPr>
          <p:nvPr/>
        </p:nvSpPr>
        <p:spPr>
          <a:xfrm>
            <a:off x="357403" y="1613733"/>
            <a:ext cx="3687071"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200" b="1">
                <a:solidFill>
                  <a:schemeClr val="tx1"/>
                </a:solidFill>
                <a:latin typeface="微軟正黑體" panose="020B0604030504040204" pitchFamily="34" charset="-120"/>
                <a:ea typeface="微軟正黑體" panose="020B0604030504040204" pitchFamily="34" charset="-120"/>
              </a:rPr>
              <a:t>QoS Settings</a:t>
            </a:r>
            <a:endParaRPr lang="en-US" sz="3200" b="1">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5" name="圖形 4">
            <a:extLst>
              <a:ext uri="{FF2B5EF4-FFF2-40B4-BE49-F238E27FC236}">
                <a16:creationId xmlns:a16="http://schemas.microsoft.com/office/drawing/2014/main" id="{B7D599A3-7838-45D9-BD86-B032E41D0E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653"/>
          <a:stretch/>
        </p:blipFill>
        <p:spPr>
          <a:xfrm>
            <a:off x="4339385" y="0"/>
            <a:ext cx="4804615" cy="5143500"/>
          </a:xfrm>
          <a:prstGeom prst="rect">
            <a:avLst/>
          </a:prstGeom>
        </p:spPr>
      </p:pic>
      <p:sp>
        <p:nvSpPr>
          <p:cNvPr id="6" name="矩形: 圓角 5">
            <a:extLst>
              <a:ext uri="{FF2B5EF4-FFF2-40B4-BE49-F238E27FC236}">
                <a16:creationId xmlns:a16="http://schemas.microsoft.com/office/drawing/2014/main" id="{34BF8C22-F153-4EA2-8218-C32597317C3A}"/>
              </a:ext>
            </a:extLst>
          </p:cNvPr>
          <p:cNvSpPr/>
          <p:nvPr/>
        </p:nvSpPr>
        <p:spPr>
          <a:xfrm>
            <a:off x="3981281" y="1277471"/>
            <a:ext cx="5199294" cy="3291353"/>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0" name="Google Shape;180;p30"/>
          <p:cNvPicPr preferRelativeResize="0"/>
          <p:nvPr/>
        </p:nvPicPr>
        <p:blipFill rotWithShape="1">
          <a:blip r:embed="rId5">
            <a:alphaModFix/>
          </a:blip>
          <a:srcRect l="263" t="903" r="9237" b="750"/>
          <a:stretch/>
        </p:blipFill>
        <p:spPr>
          <a:xfrm>
            <a:off x="3722335" y="1087196"/>
            <a:ext cx="5421665" cy="3029296"/>
          </a:xfrm>
          <a:prstGeom prst="rect">
            <a:avLst/>
          </a:prstGeom>
          <a:noFill/>
          <a:ln>
            <a:noFill/>
          </a:ln>
        </p:spPr>
      </p:pic>
      <p:sp>
        <p:nvSpPr>
          <p:cNvPr id="7" name="Google Shape;61;p14">
            <a:extLst>
              <a:ext uri="{FF2B5EF4-FFF2-40B4-BE49-F238E27FC236}">
                <a16:creationId xmlns:a16="http://schemas.microsoft.com/office/drawing/2014/main" id="{AA7B1798-9FC1-414D-A209-9DCB2200AA9C}"/>
              </a:ext>
            </a:extLst>
          </p:cNvPr>
          <p:cNvSpPr txBox="1">
            <a:spLocks/>
          </p:cNvSpPr>
          <p:nvPr/>
        </p:nvSpPr>
        <p:spPr>
          <a:xfrm>
            <a:off x="316361" y="2176358"/>
            <a:ext cx="3084162" cy="19401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Condition-based setting
Time to allow access or denial of use</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8" name="Google Shape;79;p16">
            <a:extLst>
              <a:ext uri="{FF2B5EF4-FFF2-40B4-BE49-F238E27FC236}">
                <a16:creationId xmlns:a16="http://schemas.microsoft.com/office/drawing/2014/main" id="{11FF87CD-5ACF-4E41-8F92-9770C1B66686}"/>
              </a:ext>
            </a:extLst>
          </p:cNvPr>
          <p:cNvSpPr txBox="1">
            <a:spLocks/>
          </p:cNvSpPr>
          <p:nvPr/>
        </p:nvSpPr>
        <p:spPr>
          <a:xfrm>
            <a:off x="292085" y="1654175"/>
            <a:ext cx="3687071"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a:solidFill>
                  <a:schemeClr val="tx1"/>
                </a:solidFill>
                <a:latin typeface="微軟正黑體" panose="020B0604030504040204" pitchFamily="34" charset="-120"/>
                <a:ea typeface="微軟正黑體" panose="020B0604030504040204" pitchFamily="34" charset="-120"/>
              </a:rPr>
              <a:t>Rule Settings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a:spLocks noGrp="1"/>
          </p:cNvSpPr>
          <p:nvPr>
            <p:ph type="body" idx="4294967295"/>
          </p:nvPr>
        </p:nvSpPr>
        <p:spPr>
          <a:xfrm>
            <a:off x="4689194" y="1822478"/>
            <a:ext cx="3888364" cy="3136567"/>
          </a:xfrm>
          <a:prstGeom prst="rect">
            <a:avLst/>
          </a:prstGeom>
        </p:spPr>
        <p:txBody>
          <a:bodyPr spcFirstLastPara="1" wrap="square" lIns="91425" tIns="91425" rIns="91425" bIns="91425" anchor="t" anchorCtr="0">
            <a:noAutofit/>
          </a:bodyPr>
          <a:lstStyle/>
          <a:p>
            <a:pPr marL="0" lvl="0" indent="0">
              <a:lnSpc>
                <a:spcPts val="1800"/>
              </a:lnSpc>
              <a:buClr>
                <a:schemeClr val="dk1"/>
              </a:buClr>
              <a:buSzPts val="1100"/>
              <a:buNone/>
            </a:pPr>
            <a:r>
              <a:rPr lang="en-US" altLang="zh-TW" sz="1050">
                <a:solidFill>
                  <a:schemeClr val="dk1"/>
                </a:solidFill>
                <a:latin typeface="微軟正黑體" panose="020B0604030504040204" pitchFamily="34" charset="-120"/>
                <a:ea typeface="微軟正黑體" panose="020B0604030504040204" pitchFamily="34" charset="-120"/>
              </a:rPr>
              <a:t>The latest version of QTS 5.0 brings a whole new experience to NAS users, strengthening the system from the kernel and optimizing the UI interface. Starting with the installation, a significant adjustment is made, and after the installation is complete, a guidance instruction is given to assist the user in completing the necessary operations and safety settings. The new cache module allows </a:t>
            </a:r>
            <a:r>
              <a:rPr lang="en-US" altLang="zh-TW" sz="1050" err="1">
                <a:solidFill>
                  <a:schemeClr val="dk1"/>
                </a:solidFill>
                <a:latin typeface="微軟正黑體" panose="020B0604030504040204" pitchFamily="34" charset="-120"/>
                <a:ea typeface="微軟正黑體" panose="020B0604030504040204" pitchFamily="34" charset="-120"/>
              </a:rPr>
              <a:t>NVMe</a:t>
            </a:r>
            <a:r>
              <a:rPr lang="en-US" altLang="zh-TW" sz="1050">
                <a:solidFill>
                  <a:schemeClr val="dk1"/>
                </a:solidFill>
                <a:latin typeface="微軟正黑體" panose="020B0604030504040204" pitchFamily="34" charset="-120"/>
                <a:ea typeface="微軟正黑體" panose="020B0604030504040204" pitchFamily="34" charset="-120"/>
              </a:rPr>
              <a:t> SSDs to take advantage of high-speed access. Need faster applications? Let AI accelerate to help, combined with Coral Edge TPU, photo management and surveillance systems to help users achieve tasks more effectively. </a:t>
            </a:r>
            <a:endParaRPr lang="zh-TW" altLang="en-US" sz="1050">
              <a:latin typeface="微軟正黑體" panose="020B0604030504040204" pitchFamily="34" charset="-120"/>
              <a:ea typeface="微軟正黑體" panose="020B0604030504040204" pitchFamily="34" charset="-120"/>
            </a:endParaRPr>
          </a:p>
        </p:txBody>
      </p:sp>
      <p:pic>
        <p:nvPicPr>
          <p:cNvPr id="3" name="圖形 2">
            <a:extLst>
              <a:ext uri="{FF2B5EF4-FFF2-40B4-BE49-F238E27FC236}">
                <a16:creationId xmlns:a16="http://schemas.microsoft.com/office/drawing/2014/main" id="{ED22E281-6467-4E5A-B917-AE4D23BA3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194" y="525983"/>
            <a:ext cx="3724516" cy="1173024"/>
          </a:xfrm>
          <a:prstGeom prst="rect">
            <a:avLst/>
          </a:prstGeom>
        </p:spPr>
      </p:pic>
      <p:pic>
        <p:nvPicPr>
          <p:cNvPr id="5" name="圖片 4" descr="一張含有 文字, 室內 的圖片&#10;&#10;自動產生的描述">
            <a:extLst>
              <a:ext uri="{FF2B5EF4-FFF2-40B4-BE49-F238E27FC236}">
                <a16:creationId xmlns:a16="http://schemas.microsoft.com/office/drawing/2014/main" id="{1908AE67-D8F7-4846-A661-5F930B437ACC}"/>
              </a:ext>
            </a:extLst>
          </p:cNvPr>
          <p:cNvPicPr>
            <a:picLocks noChangeAspect="1"/>
          </p:cNvPicPr>
          <p:nvPr/>
        </p:nvPicPr>
        <p:blipFill rotWithShape="1">
          <a:blip r:embed="rId5"/>
          <a:srcRect b="6767"/>
          <a:stretch/>
        </p:blipFill>
        <p:spPr>
          <a:xfrm>
            <a:off x="1367579" y="3153335"/>
            <a:ext cx="2760278" cy="1990166"/>
          </a:xfrm>
          <a:prstGeom prst="rect">
            <a:avLst/>
          </a:prstGeom>
        </p:spPr>
      </p:pic>
    </p:spTree>
    <p:extLst>
      <p:ext uri="{BB962C8B-B14F-4D97-AF65-F5344CB8AC3E}">
        <p14:creationId xmlns:p14="http://schemas.microsoft.com/office/powerpoint/2010/main" val="103101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4" name="Google Shape;61;p14">
            <a:extLst>
              <a:ext uri="{FF2B5EF4-FFF2-40B4-BE49-F238E27FC236}">
                <a16:creationId xmlns:a16="http://schemas.microsoft.com/office/drawing/2014/main" id="{395EEC1D-180C-4F7A-A8C0-7C7A2B679210}"/>
              </a:ext>
            </a:extLst>
          </p:cNvPr>
          <p:cNvSpPr txBox="1">
            <a:spLocks/>
          </p:cNvSpPr>
          <p:nvPr/>
        </p:nvSpPr>
        <p:spPr>
          <a:xfrm>
            <a:off x="318291" y="2568327"/>
            <a:ext cx="3550381"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With Coral Edge TPU, you can organize your photos, increase object recognition performance several times, and dramatically reduce the processor resources you need for processing
Officially launches disk AI prediction service</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5" name="Google Shape;79;p16">
            <a:extLst>
              <a:ext uri="{FF2B5EF4-FFF2-40B4-BE49-F238E27FC236}">
                <a16:creationId xmlns:a16="http://schemas.microsoft.com/office/drawing/2014/main" id="{81C374C7-AADF-4C40-A9D3-1129004F5509}"/>
              </a:ext>
            </a:extLst>
          </p:cNvPr>
          <p:cNvSpPr txBox="1">
            <a:spLocks/>
          </p:cNvSpPr>
          <p:nvPr/>
        </p:nvSpPr>
        <p:spPr>
          <a:xfrm>
            <a:off x="318291" y="1998662"/>
            <a:ext cx="4464102"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Improve AI acceleration
</a:t>
            </a:r>
            <a:endParaRPr lang="en-US" b="1">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5" name="圖形 4">
            <a:extLst>
              <a:ext uri="{FF2B5EF4-FFF2-40B4-BE49-F238E27FC236}">
                <a16:creationId xmlns:a16="http://schemas.microsoft.com/office/drawing/2014/main" id="{B999B6F2-5FDC-4B81-A475-BD58AE8A49D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653"/>
          <a:stretch/>
        </p:blipFill>
        <p:spPr>
          <a:xfrm>
            <a:off x="4339385" y="0"/>
            <a:ext cx="4804615" cy="5143500"/>
          </a:xfrm>
          <a:prstGeom prst="rect">
            <a:avLst/>
          </a:prstGeom>
        </p:spPr>
      </p:pic>
      <p:sp>
        <p:nvSpPr>
          <p:cNvPr id="8" name="矩形: 圓角 7">
            <a:extLst>
              <a:ext uri="{FF2B5EF4-FFF2-40B4-BE49-F238E27FC236}">
                <a16:creationId xmlns:a16="http://schemas.microsoft.com/office/drawing/2014/main" id="{6DAE3DA8-DB0C-4CAE-B5CB-9FB6F31834A1}"/>
              </a:ext>
            </a:extLst>
          </p:cNvPr>
          <p:cNvSpPr/>
          <p:nvPr/>
        </p:nvSpPr>
        <p:spPr>
          <a:xfrm>
            <a:off x="3609009" y="926073"/>
            <a:ext cx="5728074" cy="3291353"/>
          </a:xfrm>
          <a:prstGeom prst="roundRect">
            <a:avLst>
              <a:gd name="adj" fmla="val 0"/>
            </a:avLst>
          </a:prstGeom>
          <a:gradFill>
            <a:gsLst>
              <a:gs pos="0">
                <a:schemeClr val="tx1">
                  <a:alpha val="1200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Google Shape;61;p14">
            <a:extLst>
              <a:ext uri="{FF2B5EF4-FFF2-40B4-BE49-F238E27FC236}">
                <a16:creationId xmlns:a16="http://schemas.microsoft.com/office/drawing/2014/main" id="{12030319-C9E3-404D-BA65-BF6F36F7ADAD}"/>
              </a:ext>
            </a:extLst>
          </p:cNvPr>
          <p:cNvSpPr txBox="1">
            <a:spLocks/>
          </p:cNvSpPr>
          <p:nvPr/>
        </p:nvSpPr>
        <p:spPr>
          <a:xfrm>
            <a:off x="332410" y="1286918"/>
            <a:ext cx="2489975"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Supports a variety of TPU devices
Multiple sets of TPU appliances can be supported at the same time</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7" name="Google Shape;79;p16">
            <a:extLst>
              <a:ext uri="{FF2B5EF4-FFF2-40B4-BE49-F238E27FC236}">
                <a16:creationId xmlns:a16="http://schemas.microsoft.com/office/drawing/2014/main" id="{74003714-237A-4C10-ADBF-D1106AA500D6}"/>
              </a:ext>
            </a:extLst>
          </p:cNvPr>
          <p:cNvSpPr txBox="1">
            <a:spLocks/>
          </p:cNvSpPr>
          <p:nvPr/>
        </p:nvSpPr>
        <p:spPr>
          <a:xfrm>
            <a:off x="316867" y="714830"/>
            <a:ext cx="3687071"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Coral Edge TPU</a:t>
            </a:r>
            <a:endParaRPr lang="en-US" b="1">
              <a:solidFill>
                <a:schemeClr val="tx1"/>
              </a:solidFill>
              <a:latin typeface="微軟正黑體" panose="020B0604030504040204" pitchFamily="34" charset="-120"/>
              <a:ea typeface="微軟正黑體" panose="020B0604030504040204" pitchFamily="34" charset="-120"/>
            </a:endParaRPr>
          </a:p>
        </p:txBody>
      </p:sp>
      <p:pic>
        <p:nvPicPr>
          <p:cNvPr id="193" name="Google Shape;193;p32"/>
          <p:cNvPicPr preferRelativeResize="0"/>
          <p:nvPr/>
        </p:nvPicPr>
        <p:blipFill rotWithShape="1">
          <a:blip r:embed="rId5">
            <a:alphaModFix/>
          </a:blip>
          <a:srcRect l="573" t="728" r="719" b="1109"/>
          <a:stretch/>
        </p:blipFill>
        <p:spPr>
          <a:xfrm>
            <a:off x="3157832" y="1591178"/>
            <a:ext cx="5986167" cy="3089285"/>
          </a:xfrm>
          <a:prstGeom prst="rect">
            <a:avLst/>
          </a:prstGeom>
          <a:noFill/>
          <a:ln>
            <a:noFill/>
          </a:ln>
        </p:spPr>
      </p:pic>
      <p:pic>
        <p:nvPicPr>
          <p:cNvPr id="4" name="Picture 3" descr="A red background with white text&#10;&#10;Description automatically generated with low confidence">
            <a:extLst>
              <a:ext uri="{FF2B5EF4-FFF2-40B4-BE49-F238E27FC236}">
                <a16:creationId xmlns:a16="http://schemas.microsoft.com/office/drawing/2014/main" id="{FD4ED31B-12F5-AC4A-A1E0-506B09AF7FE3}"/>
              </a:ext>
            </a:extLst>
          </p:cNvPr>
          <p:cNvPicPr>
            <a:picLocks noChangeAspect="1"/>
          </p:cNvPicPr>
          <p:nvPr/>
        </p:nvPicPr>
        <p:blipFill>
          <a:blip r:embed="rId6"/>
          <a:stretch>
            <a:fillRect/>
          </a:stretch>
        </p:blipFill>
        <p:spPr>
          <a:xfrm>
            <a:off x="266237" y="3058901"/>
            <a:ext cx="1925525" cy="17228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5" name="圖形 4">
            <a:extLst>
              <a:ext uri="{FF2B5EF4-FFF2-40B4-BE49-F238E27FC236}">
                <a16:creationId xmlns:a16="http://schemas.microsoft.com/office/drawing/2014/main" id="{92282E43-74DB-41DE-BC96-834842615FB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7280"/>
          <a:stretch/>
        </p:blipFill>
        <p:spPr>
          <a:xfrm>
            <a:off x="4886317" y="0"/>
            <a:ext cx="4257684" cy="5143500"/>
          </a:xfrm>
          <a:prstGeom prst="rect">
            <a:avLst/>
          </a:prstGeom>
        </p:spPr>
      </p:pic>
      <p:sp>
        <p:nvSpPr>
          <p:cNvPr id="6" name="矩形: 圓角 5">
            <a:extLst>
              <a:ext uri="{FF2B5EF4-FFF2-40B4-BE49-F238E27FC236}">
                <a16:creationId xmlns:a16="http://schemas.microsoft.com/office/drawing/2014/main" id="{31FBFCE6-3645-4E5A-8047-F8F262E41976}"/>
              </a:ext>
            </a:extLst>
          </p:cNvPr>
          <p:cNvSpPr/>
          <p:nvPr/>
        </p:nvSpPr>
        <p:spPr>
          <a:xfrm>
            <a:off x="3801685" y="1195583"/>
            <a:ext cx="5728074" cy="3291353"/>
          </a:xfrm>
          <a:prstGeom prst="roundRect">
            <a:avLst>
              <a:gd name="adj" fmla="val 0"/>
            </a:avLst>
          </a:prstGeom>
          <a:gradFill>
            <a:gsLst>
              <a:gs pos="0">
                <a:schemeClr val="tx1">
                  <a:alpha val="1200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Google Shape;61;p14">
            <a:extLst>
              <a:ext uri="{FF2B5EF4-FFF2-40B4-BE49-F238E27FC236}">
                <a16:creationId xmlns:a16="http://schemas.microsoft.com/office/drawing/2014/main" id="{72E4BC69-88BC-42EB-A7D3-043CB9A2FBAF}"/>
              </a:ext>
            </a:extLst>
          </p:cNvPr>
          <p:cNvSpPr txBox="1">
            <a:spLocks/>
          </p:cNvSpPr>
          <p:nvPr/>
        </p:nvSpPr>
        <p:spPr>
          <a:xfrm>
            <a:off x="362970" y="1938306"/>
            <a:ext cx="2115310"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TPU priority can be specified in different level
TPU device can be assigned to a specific application</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8" name="Google Shape;79;p16">
            <a:extLst>
              <a:ext uri="{FF2B5EF4-FFF2-40B4-BE49-F238E27FC236}">
                <a16:creationId xmlns:a16="http://schemas.microsoft.com/office/drawing/2014/main" id="{2D333C26-A8D2-46C5-A2E5-8C8AF36A259C}"/>
              </a:ext>
            </a:extLst>
          </p:cNvPr>
          <p:cNvSpPr txBox="1">
            <a:spLocks/>
          </p:cNvSpPr>
          <p:nvPr/>
        </p:nvSpPr>
        <p:spPr>
          <a:xfrm>
            <a:off x="316867" y="909039"/>
            <a:ext cx="410130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Dynamically Adjust TPU Priority
</a:t>
            </a:r>
            <a:endParaRPr lang="en-US" b="1">
              <a:solidFill>
                <a:schemeClr val="tx1"/>
              </a:solidFill>
              <a:latin typeface="微軟正黑體" panose="020B0604030504040204" pitchFamily="34" charset="-120"/>
              <a:ea typeface="微軟正黑體" panose="020B0604030504040204" pitchFamily="34" charset="-120"/>
            </a:endParaRPr>
          </a:p>
        </p:txBody>
      </p:sp>
      <p:pic>
        <p:nvPicPr>
          <p:cNvPr id="9" name="Google Shape;200;p33">
            <a:extLst>
              <a:ext uri="{FF2B5EF4-FFF2-40B4-BE49-F238E27FC236}">
                <a16:creationId xmlns:a16="http://schemas.microsoft.com/office/drawing/2014/main" id="{8A76D8D5-F640-4D03-AE21-A30BF566BCAC}"/>
              </a:ext>
            </a:extLst>
          </p:cNvPr>
          <p:cNvPicPr preferRelativeResize="0"/>
          <p:nvPr/>
        </p:nvPicPr>
        <p:blipFill rotWithShape="1">
          <a:blip r:embed="rId5">
            <a:alphaModFix/>
          </a:blip>
          <a:srcRect l="484" t="838" r="782" b="4131"/>
          <a:stretch/>
        </p:blipFill>
        <p:spPr>
          <a:xfrm>
            <a:off x="2764141" y="1938306"/>
            <a:ext cx="6379859" cy="32051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12" name="矩形: 圓角 11">
            <a:extLst>
              <a:ext uri="{FF2B5EF4-FFF2-40B4-BE49-F238E27FC236}">
                <a16:creationId xmlns:a16="http://schemas.microsoft.com/office/drawing/2014/main" id="{21DFC834-1D60-4F49-AAC0-FE58CA3EB12A}"/>
              </a:ext>
            </a:extLst>
          </p:cNvPr>
          <p:cNvSpPr/>
          <p:nvPr/>
        </p:nvSpPr>
        <p:spPr>
          <a:xfrm>
            <a:off x="301046" y="422426"/>
            <a:ext cx="2074685" cy="214174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形 4">
            <a:extLst>
              <a:ext uri="{FF2B5EF4-FFF2-40B4-BE49-F238E27FC236}">
                <a16:creationId xmlns:a16="http://schemas.microsoft.com/office/drawing/2014/main" id="{F10597DA-0B9B-44EC-85B9-41A103BF67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17280"/>
          <a:stretch/>
        </p:blipFill>
        <p:spPr>
          <a:xfrm>
            <a:off x="4886317" y="0"/>
            <a:ext cx="4257684" cy="5143500"/>
          </a:xfrm>
          <a:prstGeom prst="rect">
            <a:avLst/>
          </a:prstGeom>
        </p:spPr>
      </p:pic>
      <p:sp>
        <p:nvSpPr>
          <p:cNvPr id="6" name="矩形: 圓角 5">
            <a:extLst>
              <a:ext uri="{FF2B5EF4-FFF2-40B4-BE49-F238E27FC236}">
                <a16:creationId xmlns:a16="http://schemas.microsoft.com/office/drawing/2014/main" id="{5287C556-70EC-4293-B0D2-9EB37662FDE3}"/>
              </a:ext>
            </a:extLst>
          </p:cNvPr>
          <p:cNvSpPr/>
          <p:nvPr/>
        </p:nvSpPr>
        <p:spPr>
          <a:xfrm>
            <a:off x="3820046" y="1475774"/>
            <a:ext cx="5728074" cy="3291353"/>
          </a:xfrm>
          <a:prstGeom prst="roundRect">
            <a:avLst>
              <a:gd name="adj" fmla="val 0"/>
            </a:avLst>
          </a:prstGeom>
          <a:gradFill>
            <a:gsLst>
              <a:gs pos="0">
                <a:schemeClr val="tx1">
                  <a:alpha val="1200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Google Shape;61;p14">
            <a:extLst>
              <a:ext uri="{FF2B5EF4-FFF2-40B4-BE49-F238E27FC236}">
                <a16:creationId xmlns:a16="http://schemas.microsoft.com/office/drawing/2014/main" id="{98E67387-F1CC-45DC-81A4-559D9843A305}"/>
              </a:ext>
            </a:extLst>
          </p:cNvPr>
          <p:cNvSpPr txBox="1">
            <a:spLocks/>
          </p:cNvSpPr>
          <p:nvPr/>
        </p:nvSpPr>
        <p:spPr>
          <a:xfrm>
            <a:off x="362970" y="3057515"/>
            <a:ext cx="2696424" cy="14484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err="1">
                <a:solidFill>
                  <a:schemeClr val="dk1"/>
                </a:solidFill>
                <a:latin typeface="微軟正黑體" panose="020B0604030504040204" pitchFamily="34" charset="-120"/>
                <a:ea typeface="微軟正黑體" panose="020B0604030504040204" pitchFamily="34" charset="-120"/>
              </a:rPr>
              <a:t>QuMagie</a:t>
            </a:r>
            <a:r>
              <a:rPr lang="en-US" altLang="zh-TW" sz="1200">
                <a:solidFill>
                  <a:schemeClr val="dk1"/>
                </a:solidFill>
                <a:latin typeface="微軟正黑體" panose="020B0604030504040204" pitchFamily="34" charset="-120"/>
                <a:ea typeface="微軟正黑體" panose="020B0604030504040204" pitchFamily="34" charset="-120"/>
              </a:rPr>
              <a:t> 1.5.1</a:t>
            </a:r>
          </a:p>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Support</a:t>
            </a:r>
            <a:r>
              <a:rPr lang="zh-TW" altLang="en-US" sz="1200">
                <a:solidFill>
                  <a:schemeClr val="dk1"/>
                </a:solidFill>
                <a:latin typeface="微軟正黑體" panose="020B0604030504040204" pitchFamily="34" charset="-120"/>
                <a:ea typeface="微軟正黑體" panose="020B0604030504040204" pitchFamily="34" charset="-120"/>
              </a:rPr>
              <a:t> </a:t>
            </a:r>
            <a:r>
              <a:rPr lang="en-US" altLang="zh-TW" sz="1200">
                <a:solidFill>
                  <a:schemeClr val="dk1"/>
                </a:solidFill>
                <a:latin typeface="微軟正黑體" panose="020B0604030504040204" pitchFamily="34" charset="-120"/>
                <a:ea typeface="微軟正黑體" panose="020B0604030504040204" pitchFamily="34" charset="-120"/>
              </a:rPr>
              <a:t>Coral Edge TPU</a:t>
            </a:r>
          </a:p>
        </p:txBody>
      </p:sp>
      <p:sp>
        <p:nvSpPr>
          <p:cNvPr id="8" name="Google Shape;79;p16">
            <a:extLst>
              <a:ext uri="{FF2B5EF4-FFF2-40B4-BE49-F238E27FC236}">
                <a16:creationId xmlns:a16="http://schemas.microsoft.com/office/drawing/2014/main" id="{9F2FFB9F-4648-4722-B26E-9E2EFBD83BBB}"/>
              </a:ext>
            </a:extLst>
          </p:cNvPr>
          <p:cNvSpPr txBox="1">
            <a:spLocks/>
          </p:cNvSpPr>
          <p:nvPr/>
        </p:nvSpPr>
        <p:spPr>
          <a:xfrm>
            <a:off x="316867" y="2161464"/>
            <a:ext cx="410130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err="1">
                <a:solidFill>
                  <a:schemeClr val="tx1"/>
                </a:solidFill>
                <a:latin typeface="微軟正黑體" panose="020B0604030504040204" pitchFamily="34" charset="-120"/>
                <a:ea typeface="微軟正黑體" panose="020B0604030504040204" pitchFamily="34" charset="-120"/>
              </a:rPr>
              <a:t>QuMagie</a:t>
            </a:r>
            <a:r>
              <a:rPr lang="en-US" altLang="zh-TW" b="1">
                <a:solidFill>
                  <a:schemeClr val="tx1"/>
                </a:solidFill>
                <a:latin typeface="微軟正黑體" panose="020B0604030504040204" pitchFamily="34" charset="-120"/>
                <a:ea typeface="微軟正黑體" panose="020B0604030504040204" pitchFamily="34" charset="-120"/>
              </a:rPr>
              <a:t> Support Enhancement AI Core
</a:t>
            </a:r>
            <a:endParaRPr lang="en-US" sz="3000" b="1">
              <a:solidFill>
                <a:schemeClr val="tx1"/>
              </a:solidFill>
              <a:latin typeface="微軟正黑體" panose="020B0604030504040204" pitchFamily="34" charset="-120"/>
              <a:ea typeface="微軟正黑體" panose="020B0604030504040204" pitchFamily="34" charset="-120"/>
            </a:endParaRPr>
          </a:p>
        </p:txBody>
      </p:sp>
      <p:pic>
        <p:nvPicPr>
          <p:cNvPr id="3" name="圖形 2">
            <a:extLst>
              <a:ext uri="{FF2B5EF4-FFF2-40B4-BE49-F238E27FC236}">
                <a16:creationId xmlns:a16="http://schemas.microsoft.com/office/drawing/2014/main" id="{49701046-4ACF-4249-A49A-BA757B49E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569" y="635665"/>
            <a:ext cx="1456052" cy="1456052"/>
          </a:xfrm>
          <a:prstGeom prst="rect">
            <a:avLst/>
          </a:prstGeom>
        </p:spPr>
      </p:pic>
      <p:pic>
        <p:nvPicPr>
          <p:cNvPr id="2" name="Picture 1">
            <a:extLst>
              <a:ext uri="{FF2B5EF4-FFF2-40B4-BE49-F238E27FC236}">
                <a16:creationId xmlns:a16="http://schemas.microsoft.com/office/drawing/2014/main" id="{54598114-006D-484D-9C34-680037A635B5}"/>
              </a:ext>
            </a:extLst>
          </p:cNvPr>
          <p:cNvPicPr>
            <a:picLocks noChangeAspect="1"/>
          </p:cNvPicPr>
          <p:nvPr/>
        </p:nvPicPr>
        <p:blipFill>
          <a:blip r:embed="rId7"/>
          <a:stretch>
            <a:fillRect/>
          </a:stretch>
        </p:blipFill>
        <p:spPr>
          <a:xfrm>
            <a:off x="4257684" y="1224345"/>
            <a:ext cx="4886316" cy="283861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9" name="群組 8">
            <a:extLst>
              <a:ext uri="{FF2B5EF4-FFF2-40B4-BE49-F238E27FC236}">
                <a16:creationId xmlns:a16="http://schemas.microsoft.com/office/drawing/2014/main" id="{B0C4F38B-379A-4B93-842C-23E24C5C6624}"/>
              </a:ext>
            </a:extLst>
          </p:cNvPr>
          <p:cNvGrpSpPr/>
          <p:nvPr/>
        </p:nvGrpSpPr>
        <p:grpSpPr>
          <a:xfrm>
            <a:off x="3539693" y="358349"/>
            <a:ext cx="5604307" cy="3416299"/>
            <a:chOff x="3539693" y="349803"/>
            <a:chExt cx="5604307" cy="3416299"/>
          </a:xfrm>
        </p:grpSpPr>
        <p:pic>
          <p:nvPicPr>
            <p:cNvPr id="7" name="圖片 6" descr="一張含有 文字, 電子用品, 監視器, 電腦 的圖片&#10;&#10;自動產生的描述">
              <a:extLst>
                <a:ext uri="{FF2B5EF4-FFF2-40B4-BE49-F238E27FC236}">
                  <a16:creationId xmlns:a16="http://schemas.microsoft.com/office/drawing/2014/main" id="{B5A9A7E8-C7B5-445C-89F5-BFFD0B684C98}"/>
                </a:ext>
              </a:extLst>
            </p:cNvPr>
            <p:cNvPicPr>
              <a:picLocks noChangeAspect="1"/>
            </p:cNvPicPr>
            <p:nvPr/>
          </p:nvPicPr>
          <p:blipFill rotWithShape="1">
            <a:blip r:embed="rId3"/>
            <a:srcRect r="10220"/>
            <a:stretch/>
          </p:blipFill>
          <p:spPr>
            <a:xfrm>
              <a:off x="3539693" y="349803"/>
              <a:ext cx="5604307" cy="3416299"/>
            </a:xfrm>
            <a:prstGeom prst="rect">
              <a:avLst/>
            </a:prstGeom>
          </p:spPr>
        </p:pic>
        <p:pic>
          <p:nvPicPr>
            <p:cNvPr id="3" name="圖片 2" descr="一張含有 個人, 室外, 團體, 數個 的圖片&#10;&#10;自動產生的描述">
              <a:extLst>
                <a:ext uri="{FF2B5EF4-FFF2-40B4-BE49-F238E27FC236}">
                  <a16:creationId xmlns:a16="http://schemas.microsoft.com/office/drawing/2014/main" id="{3FB0A7AF-FD99-4C04-A2E6-D4FC40503DC1}"/>
                </a:ext>
              </a:extLst>
            </p:cNvPr>
            <p:cNvPicPr>
              <a:picLocks noChangeAspect="1"/>
            </p:cNvPicPr>
            <p:nvPr/>
          </p:nvPicPr>
          <p:blipFill rotWithShape="1">
            <a:blip r:embed="rId4"/>
            <a:srcRect l="1522" b="6649"/>
            <a:stretch/>
          </p:blipFill>
          <p:spPr>
            <a:xfrm>
              <a:off x="4467117" y="555638"/>
              <a:ext cx="4430145" cy="2798970"/>
            </a:xfrm>
            <a:prstGeom prst="rect">
              <a:avLst/>
            </a:prstGeom>
            <a:effectLst>
              <a:innerShdw blurRad="114300">
                <a:prstClr val="black"/>
              </a:innerShdw>
            </a:effectLst>
          </p:spPr>
        </p:pic>
      </p:grpSp>
      <p:sp>
        <p:nvSpPr>
          <p:cNvPr id="11" name="Google Shape;61;p14">
            <a:extLst>
              <a:ext uri="{FF2B5EF4-FFF2-40B4-BE49-F238E27FC236}">
                <a16:creationId xmlns:a16="http://schemas.microsoft.com/office/drawing/2014/main" id="{81F46595-4E0C-44B1-833C-8FEEEEA49F1B}"/>
              </a:ext>
            </a:extLst>
          </p:cNvPr>
          <p:cNvSpPr txBox="1">
            <a:spLocks/>
          </p:cNvSpPr>
          <p:nvPr/>
        </p:nvSpPr>
        <p:spPr>
          <a:xfrm>
            <a:off x="347148" y="2902726"/>
            <a:ext cx="3043415"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QVR Face helps users build intelligent face recognition
QVR Human proactively calculates the number of people passing through a specific region</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12" name="Google Shape;79;p16">
            <a:extLst>
              <a:ext uri="{FF2B5EF4-FFF2-40B4-BE49-F238E27FC236}">
                <a16:creationId xmlns:a16="http://schemas.microsoft.com/office/drawing/2014/main" id="{C8B3CCF9-4FB8-4872-9B78-D9DDAD593950}"/>
              </a:ext>
            </a:extLst>
          </p:cNvPr>
          <p:cNvSpPr txBox="1">
            <a:spLocks/>
          </p:cNvSpPr>
          <p:nvPr/>
        </p:nvSpPr>
        <p:spPr>
          <a:xfrm>
            <a:off x="301046" y="2329638"/>
            <a:ext cx="4430145"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QVR Face / Human</a:t>
            </a:r>
            <a:endParaRPr lang="en-US" b="1">
              <a:solidFill>
                <a:schemeClr val="tx1"/>
              </a:solidFill>
              <a:latin typeface="微軟正黑體" panose="020B0604030504040204" pitchFamily="34" charset="-120"/>
              <a:ea typeface="微軟正黑體" panose="020B0604030504040204" pitchFamily="34" charset="-120"/>
            </a:endParaRPr>
          </a:p>
        </p:txBody>
      </p:sp>
      <p:sp>
        <p:nvSpPr>
          <p:cNvPr id="17" name="矩形: 圓角 16">
            <a:extLst>
              <a:ext uri="{FF2B5EF4-FFF2-40B4-BE49-F238E27FC236}">
                <a16:creationId xmlns:a16="http://schemas.microsoft.com/office/drawing/2014/main" id="{3B95E637-44EC-49C8-875A-ED13CFE37BB6}"/>
              </a:ext>
            </a:extLst>
          </p:cNvPr>
          <p:cNvSpPr/>
          <p:nvPr/>
        </p:nvSpPr>
        <p:spPr>
          <a:xfrm>
            <a:off x="301046" y="268602"/>
            <a:ext cx="2074685" cy="214174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形 19">
            <a:extLst>
              <a:ext uri="{FF2B5EF4-FFF2-40B4-BE49-F238E27FC236}">
                <a16:creationId xmlns:a16="http://schemas.microsoft.com/office/drawing/2014/main" id="{CE0A1798-4C88-4745-831B-56FC44339A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568" y="648150"/>
            <a:ext cx="1456051" cy="14560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5" name="矩形: 圓角 4">
            <a:extLst>
              <a:ext uri="{FF2B5EF4-FFF2-40B4-BE49-F238E27FC236}">
                <a16:creationId xmlns:a16="http://schemas.microsoft.com/office/drawing/2014/main" id="{399DFDD6-C813-484A-B1ED-118CA37A8191}"/>
              </a:ext>
            </a:extLst>
          </p:cNvPr>
          <p:cNvSpPr/>
          <p:nvPr/>
        </p:nvSpPr>
        <p:spPr>
          <a:xfrm>
            <a:off x="-157591" y="1740694"/>
            <a:ext cx="5728074" cy="3291353"/>
          </a:xfrm>
          <a:prstGeom prst="roundRect">
            <a:avLst>
              <a:gd name="adj" fmla="val 0"/>
            </a:avLst>
          </a:prstGeom>
          <a:gradFill>
            <a:gsLst>
              <a:gs pos="0">
                <a:schemeClr val="tx1">
                  <a:alpha val="1200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2" name="Google Shape;222;p36"/>
          <p:cNvPicPr preferRelativeResize="0"/>
          <p:nvPr/>
        </p:nvPicPr>
        <p:blipFill>
          <a:blip r:embed="rId3">
            <a:alphaModFix/>
          </a:blip>
          <a:stretch>
            <a:fillRect/>
          </a:stretch>
        </p:blipFill>
        <p:spPr>
          <a:xfrm>
            <a:off x="0" y="693944"/>
            <a:ext cx="5617203" cy="2992368"/>
          </a:xfrm>
          <a:prstGeom prst="rect">
            <a:avLst/>
          </a:prstGeom>
          <a:noFill/>
          <a:ln>
            <a:noFill/>
          </a:ln>
        </p:spPr>
      </p:pic>
      <p:sp>
        <p:nvSpPr>
          <p:cNvPr id="6" name="Google Shape;61;p14">
            <a:extLst>
              <a:ext uri="{FF2B5EF4-FFF2-40B4-BE49-F238E27FC236}">
                <a16:creationId xmlns:a16="http://schemas.microsoft.com/office/drawing/2014/main" id="{ABA64DAC-A8E2-4A96-B550-73A3580D919C}"/>
              </a:ext>
            </a:extLst>
          </p:cNvPr>
          <p:cNvSpPr txBox="1">
            <a:spLocks/>
          </p:cNvSpPr>
          <p:nvPr/>
        </p:nvSpPr>
        <p:spPr>
          <a:xfrm>
            <a:off x="5951964" y="2042166"/>
            <a:ext cx="3192036"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Official release
Subscription
Workload-based analysis
Preventive maintenance replacement</a:t>
            </a:r>
            <a:endParaRPr lang="zh-TW" altLang="en-US" sz="1200">
              <a:solidFill>
                <a:schemeClr val="dk1"/>
              </a:solidFill>
              <a:latin typeface="微軟正黑體" panose="020B0604030504040204" pitchFamily="34" charset="-120"/>
              <a:ea typeface="微軟正黑體" panose="020B0604030504040204" pitchFamily="34" charset="-120"/>
            </a:endParaRPr>
          </a:p>
        </p:txBody>
      </p:sp>
      <p:sp>
        <p:nvSpPr>
          <p:cNvPr id="7" name="Google Shape;79;p16">
            <a:extLst>
              <a:ext uri="{FF2B5EF4-FFF2-40B4-BE49-F238E27FC236}">
                <a16:creationId xmlns:a16="http://schemas.microsoft.com/office/drawing/2014/main" id="{9A1A08EF-3D4D-4AD1-8576-DC1D706485F2}"/>
              </a:ext>
            </a:extLst>
          </p:cNvPr>
          <p:cNvSpPr txBox="1">
            <a:spLocks/>
          </p:cNvSpPr>
          <p:nvPr/>
        </p:nvSpPr>
        <p:spPr>
          <a:xfrm>
            <a:off x="5905861" y="1567734"/>
            <a:ext cx="410130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Disk AI</a:t>
            </a:r>
            <a:endParaRPr lang="en-US" b="1">
              <a:solidFill>
                <a:schemeClr val="tx1"/>
              </a:solidFill>
              <a:latin typeface="微軟正黑體" panose="020B0604030504040204" pitchFamily="34" charset="-120"/>
              <a:ea typeface="微軟正黑體" panose="020B0604030504040204" pitchFamily="34" charset="-120"/>
            </a:endParaRPr>
          </a:p>
        </p:txBody>
      </p:sp>
      <p:pic>
        <p:nvPicPr>
          <p:cNvPr id="2" name="Picture 1">
            <a:extLst>
              <a:ext uri="{FF2B5EF4-FFF2-40B4-BE49-F238E27FC236}">
                <a16:creationId xmlns:a16="http://schemas.microsoft.com/office/drawing/2014/main" id="{091DCE53-AD21-0A4F-9EC3-D8A736F1685D}"/>
              </a:ext>
            </a:extLst>
          </p:cNvPr>
          <p:cNvPicPr>
            <a:picLocks noChangeAspect="1"/>
          </p:cNvPicPr>
          <p:nvPr/>
        </p:nvPicPr>
        <p:blipFill>
          <a:blip r:embed="rId4"/>
          <a:stretch>
            <a:fillRect/>
          </a:stretch>
        </p:blipFill>
        <p:spPr>
          <a:xfrm>
            <a:off x="453056" y="2668305"/>
            <a:ext cx="5331527" cy="2475195"/>
          </a:xfrm>
          <a:prstGeom prst="rect">
            <a:avLst/>
          </a:prstGeom>
          <a:ln w="3175">
            <a:solidFill>
              <a:schemeClr val="tx1"/>
            </a:solidFill>
          </a:ln>
          <a:effectLst>
            <a:outerShdw blurRad="241300" dist="190500" dir="12600000" algn="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2" name="矩形: 圓角 11">
            <a:extLst>
              <a:ext uri="{FF2B5EF4-FFF2-40B4-BE49-F238E27FC236}">
                <a16:creationId xmlns:a16="http://schemas.microsoft.com/office/drawing/2014/main" id="{CBA749BF-C181-4632-A3A6-68CD8A51919A}"/>
              </a:ext>
            </a:extLst>
          </p:cNvPr>
          <p:cNvSpPr/>
          <p:nvPr/>
        </p:nvSpPr>
        <p:spPr>
          <a:xfrm>
            <a:off x="6248919" y="669822"/>
            <a:ext cx="2074685" cy="214174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8B6474D9-8E17-4343-BC43-156F0F53310B}"/>
              </a:ext>
            </a:extLst>
          </p:cNvPr>
          <p:cNvSpPr/>
          <p:nvPr/>
        </p:nvSpPr>
        <p:spPr>
          <a:xfrm>
            <a:off x="-504202" y="1740695"/>
            <a:ext cx="5470043" cy="3147500"/>
          </a:xfrm>
          <a:prstGeom prst="roundRect">
            <a:avLst>
              <a:gd name="adj" fmla="val 0"/>
            </a:avLst>
          </a:prstGeom>
          <a:gradFill>
            <a:gsLst>
              <a:gs pos="0">
                <a:schemeClr val="tx1">
                  <a:alpha val="12000"/>
                </a:schemeClr>
              </a:gs>
              <a:gs pos="100000">
                <a:srgbClr val="1F2127">
                  <a:alpha val="64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9" name="Google Shape;229;p37"/>
          <p:cNvPicPr preferRelativeResize="0"/>
          <p:nvPr/>
        </p:nvPicPr>
        <p:blipFill>
          <a:blip r:embed="rId3">
            <a:alphaModFix/>
          </a:blip>
          <a:stretch>
            <a:fillRect/>
          </a:stretch>
        </p:blipFill>
        <p:spPr>
          <a:xfrm>
            <a:off x="1" y="1145135"/>
            <a:ext cx="4965840" cy="2938769"/>
          </a:xfrm>
          <a:prstGeom prst="rect">
            <a:avLst/>
          </a:prstGeom>
          <a:noFill/>
          <a:ln>
            <a:noFill/>
          </a:ln>
        </p:spPr>
      </p:pic>
      <p:sp>
        <p:nvSpPr>
          <p:cNvPr id="6" name="Google Shape;61;p14">
            <a:extLst>
              <a:ext uri="{FF2B5EF4-FFF2-40B4-BE49-F238E27FC236}">
                <a16:creationId xmlns:a16="http://schemas.microsoft.com/office/drawing/2014/main" id="{48A93347-D12C-4204-A34C-02E920F9E98B}"/>
              </a:ext>
            </a:extLst>
          </p:cNvPr>
          <p:cNvSpPr txBox="1">
            <a:spLocks/>
          </p:cNvSpPr>
          <p:nvPr/>
        </p:nvSpPr>
        <p:spPr>
          <a:xfrm>
            <a:off x="5185891" y="3198750"/>
            <a:ext cx="3836727" cy="17703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ts val="1800"/>
              </a:lnSpc>
              <a:spcBef>
                <a:spcPts val="1200"/>
              </a:spcBef>
              <a:buClr>
                <a:srgbClr val="E9613B"/>
              </a:buClr>
              <a:buSzPts val="1100"/>
              <a:buNone/>
            </a:pPr>
            <a:r>
              <a:rPr lang="en-US" altLang="zh-TW" sz="1200">
                <a:solidFill>
                  <a:schemeClr val="dk1"/>
                </a:solidFill>
                <a:latin typeface="微軟正黑體" panose="020B0604030504040204" pitchFamily="34" charset="-120"/>
                <a:ea typeface="微軟正黑體" panose="020B0604030504040204" pitchFamily="34" charset="-120"/>
              </a:rPr>
              <a:t>Add NAS to AMIZ Cloud Central Control and stay on top of NAS status through AMIZ Cloud Services.
</a:t>
            </a:r>
          </a:p>
        </p:txBody>
      </p:sp>
      <p:sp>
        <p:nvSpPr>
          <p:cNvPr id="7" name="Google Shape;79;p16">
            <a:extLst>
              <a:ext uri="{FF2B5EF4-FFF2-40B4-BE49-F238E27FC236}">
                <a16:creationId xmlns:a16="http://schemas.microsoft.com/office/drawing/2014/main" id="{67DA4D6F-B4DF-469B-ACB6-C8E47109EABA}"/>
              </a:ext>
            </a:extLst>
          </p:cNvPr>
          <p:cNvSpPr txBox="1">
            <a:spLocks/>
          </p:cNvSpPr>
          <p:nvPr/>
        </p:nvSpPr>
        <p:spPr>
          <a:xfrm>
            <a:off x="5139789" y="2314757"/>
            <a:ext cx="410130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2400" b="1">
                <a:solidFill>
                  <a:schemeClr val="tx1"/>
                </a:solidFill>
                <a:latin typeface="微軟正黑體" panose="020B0604030504040204" pitchFamily="34" charset="-120"/>
                <a:ea typeface="微軟正黑體" panose="020B0604030504040204" pitchFamily="34" charset="-120"/>
              </a:rPr>
              <a:t>Cloud Central Control, Stay in Control (TBD, RC)
</a:t>
            </a:r>
            <a:endParaRPr lang="en-US" sz="3000" b="1">
              <a:solidFill>
                <a:schemeClr val="tx1"/>
              </a:solidFill>
              <a:latin typeface="微軟正黑體" panose="020B0604030504040204" pitchFamily="34" charset="-120"/>
              <a:ea typeface="微軟正黑體" panose="020B0604030504040204" pitchFamily="34" charset="-120"/>
            </a:endParaRPr>
          </a:p>
        </p:txBody>
      </p:sp>
      <p:pic>
        <p:nvPicPr>
          <p:cNvPr id="8" name="圖形 7">
            <a:extLst>
              <a:ext uri="{FF2B5EF4-FFF2-40B4-BE49-F238E27FC236}">
                <a16:creationId xmlns:a16="http://schemas.microsoft.com/office/drawing/2014/main" id="{F384943D-7ACA-43D9-ADCB-233DAB78D5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3888" y="490852"/>
            <a:ext cx="1581232" cy="1581232"/>
          </a:xfrm>
          <a:prstGeom prst="rect">
            <a:avLst/>
          </a:prstGeom>
        </p:spPr>
      </p:pic>
      <p:pic>
        <p:nvPicPr>
          <p:cNvPr id="9" name="圖片 8">
            <a:extLst>
              <a:ext uri="{FF2B5EF4-FFF2-40B4-BE49-F238E27FC236}">
                <a16:creationId xmlns:a16="http://schemas.microsoft.com/office/drawing/2014/main" id="{D66412E2-8850-DE4F-8D2C-D1782B736058}"/>
              </a:ext>
            </a:extLst>
          </p:cNvPr>
          <p:cNvPicPr>
            <a:picLocks noChangeAspect="1"/>
          </p:cNvPicPr>
          <p:nvPr/>
        </p:nvPicPr>
        <p:blipFill>
          <a:blip r:embed="rId6"/>
          <a:stretch>
            <a:fillRect/>
          </a:stretch>
        </p:blipFill>
        <p:spPr>
          <a:xfrm>
            <a:off x="0" y="3546440"/>
            <a:ext cx="1597060" cy="15970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8" name="Google Shape;61;p14">
            <a:extLst>
              <a:ext uri="{FF2B5EF4-FFF2-40B4-BE49-F238E27FC236}">
                <a16:creationId xmlns:a16="http://schemas.microsoft.com/office/drawing/2014/main" id="{EF8B2BF8-8E3F-4113-B625-1C43F9118417}"/>
              </a:ext>
            </a:extLst>
          </p:cNvPr>
          <p:cNvSpPr txBox="1">
            <a:spLocks/>
          </p:cNvSpPr>
          <p:nvPr/>
        </p:nvSpPr>
        <p:spPr>
          <a:xfrm>
            <a:off x="506121" y="1123503"/>
            <a:ext cx="3474092" cy="1792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The new QVPN's </a:t>
            </a:r>
            <a:r>
              <a:rPr lang="en-US" altLang="zh-TW" sz="1200" err="1">
                <a:solidFill>
                  <a:schemeClr val="dk1"/>
                </a:solidFill>
                <a:latin typeface="微軟正黑體" panose="020B0604030504040204" pitchFamily="34" charset="-120"/>
                <a:ea typeface="微軟正黑體" panose="020B0604030504040204" pitchFamily="34" charset="-120"/>
              </a:rPr>
              <a:t>WireGuard</a:t>
            </a:r>
            <a:r>
              <a:rPr lang="en-US" altLang="zh-TW" sz="1200">
                <a:solidFill>
                  <a:schemeClr val="dk1"/>
                </a:solidFill>
                <a:latin typeface="微軟正黑體" panose="020B0604030504040204" pitchFamily="34" charset="-120"/>
                <a:ea typeface="微軟正黑體" panose="020B0604030504040204" pitchFamily="34" charset="-120"/>
              </a:rPr>
              <a:t> VPN, lighter, easier to set up, supports a variety of platforms, speed greatly improved, is an essential tool for individual users, working from home. 
Connecting NAS is safer and easier.</a:t>
            </a:r>
            <a:endParaRPr lang="en-US" altLang="zh-TW" sz="1500">
              <a:solidFill>
                <a:schemeClr val="dk1"/>
              </a:solidFill>
              <a:latin typeface="微軟正黑體" panose="020B0604030504040204" pitchFamily="34" charset="-120"/>
              <a:ea typeface="微軟正黑體" panose="020B0604030504040204" pitchFamily="34" charset="-120"/>
            </a:endParaRPr>
          </a:p>
        </p:txBody>
      </p:sp>
      <p:sp>
        <p:nvSpPr>
          <p:cNvPr id="9" name="Google Shape;79;p16">
            <a:extLst>
              <a:ext uri="{FF2B5EF4-FFF2-40B4-BE49-F238E27FC236}">
                <a16:creationId xmlns:a16="http://schemas.microsoft.com/office/drawing/2014/main" id="{FFC900F3-CDB4-4AD9-A6E8-A5314140D12D}"/>
              </a:ext>
            </a:extLst>
          </p:cNvPr>
          <p:cNvSpPr txBox="1">
            <a:spLocks/>
          </p:cNvSpPr>
          <p:nvPr/>
        </p:nvSpPr>
        <p:spPr>
          <a:xfrm>
            <a:off x="470692" y="254015"/>
            <a:ext cx="3474092"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Lighter, faster VPN services
</a:t>
            </a:r>
            <a:endParaRPr lang="en-US" b="1">
              <a:solidFill>
                <a:schemeClr val="tx1"/>
              </a:solidFill>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4E8A2D5A-3997-430A-9162-55EEADB56771}"/>
              </a:ext>
            </a:extLst>
          </p:cNvPr>
          <p:cNvPicPr>
            <a:picLocks noChangeAspect="1"/>
          </p:cNvPicPr>
          <p:nvPr/>
        </p:nvPicPr>
        <p:blipFill>
          <a:blip r:embed="rId3"/>
          <a:stretch>
            <a:fillRect/>
          </a:stretch>
        </p:blipFill>
        <p:spPr>
          <a:xfrm>
            <a:off x="4379496" y="2134156"/>
            <a:ext cx="4065879" cy="2134586"/>
          </a:xfrm>
          <a:prstGeom prst="rect">
            <a:avLst/>
          </a:prstGeom>
        </p:spPr>
      </p:pic>
      <p:pic>
        <p:nvPicPr>
          <p:cNvPr id="15" name="圖片 14">
            <a:extLst>
              <a:ext uri="{FF2B5EF4-FFF2-40B4-BE49-F238E27FC236}">
                <a16:creationId xmlns:a16="http://schemas.microsoft.com/office/drawing/2014/main" id="{EAFD440E-0EA5-4EAF-8183-6AD552A4EEDA}"/>
              </a:ext>
            </a:extLst>
          </p:cNvPr>
          <p:cNvPicPr>
            <a:picLocks noChangeAspect="1"/>
          </p:cNvPicPr>
          <p:nvPr/>
        </p:nvPicPr>
        <p:blipFill>
          <a:blip r:embed="rId4"/>
          <a:stretch>
            <a:fillRect/>
          </a:stretch>
        </p:blipFill>
        <p:spPr>
          <a:xfrm>
            <a:off x="0" y="3546440"/>
            <a:ext cx="1597060" cy="1597060"/>
          </a:xfrm>
          <a:prstGeom prst="rect">
            <a:avLst/>
          </a:prstGeom>
        </p:spPr>
      </p:pic>
      <p:pic>
        <p:nvPicPr>
          <p:cNvPr id="16" name="圖片 32">
            <a:extLst>
              <a:ext uri="{FF2B5EF4-FFF2-40B4-BE49-F238E27FC236}">
                <a16:creationId xmlns:a16="http://schemas.microsoft.com/office/drawing/2014/main" id="{7D95513A-1EA2-9840-BA9F-3BC8E2FA8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0791" y="157762"/>
            <a:ext cx="3163287" cy="17935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7462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p16">
            <a:extLst>
              <a:ext uri="{FF2B5EF4-FFF2-40B4-BE49-F238E27FC236}">
                <a16:creationId xmlns:a16="http://schemas.microsoft.com/office/drawing/2014/main" id="{EAB676FD-F6BE-408D-8D3F-A1BB90903C73}"/>
              </a:ext>
            </a:extLst>
          </p:cNvPr>
          <p:cNvSpPr txBox="1">
            <a:spLocks/>
          </p:cNvSpPr>
          <p:nvPr/>
        </p:nvSpPr>
        <p:spPr>
          <a:xfrm>
            <a:off x="302869" y="725238"/>
            <a:ext cx="410130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chemeClr val="tx1"/>
                </a:solidFill>
                <a:latin typeface="微軟正黑體" panose="020B0604030504040204" pitchFamily="34" charset="-120"/>
                <a:ea typeface="微軟正黑體" panose="020B0604030504040204" pitchFamily="34" charset="-120"/>
              </a:rPr>
              <a:t>QTS 5.0 Beta program
</a:t>
            </a:r>
            <a:endParaRPr lang="en-US" sz="3000" b="1">
              <a:solidFill>
                <a:schemeClr val="tx1"/>
              </a:solidFill>
              <a:latin typeface="微軟正黑體" panose="020B0604030504040204" pitchFamily="34" charset="-120"/>
              <a:ea typeface="微軟正黑體" panose="020B0604030504040204" pitchFamily="34" charset="-120"/>
            </a:endParaRPr>
          </a:p>
        </p:txBody>
      </p:sp>
      <p:sp>
        <p:nvSpPr>
          <p:cNvPr id="6" name="Google Shape;61;p14">
            <a:extLst>
              <a:ext uri="{FF2B5EF4-FFF2-40B4-BE49-F238E27FC236}">
                <a16:creationId xmlns:a16="http://schemas.microsoft.com/office/drawing/2014/main" id="{CA46F411-91AE-4C24-9BA1-3F83B6FC5806}"/>
              </a:ext>
            </a:extLst>
          </p:cNvPr>
          <p:cNvSpPr txBox="1">
            <a:spLocks/>
          </p:cNvSpPr>
          <p:nvPr/>
        </p:nvSpPr>
        <p:spPr>
          <a:xfrm>
            <a:off x="379781" y="1604014"/>
            <a:ext cx="2491605" cy="573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ts val="1800"/>
              </a:lnSpc>
              <a:spcBef>
                <a:spcPts val="1200"/>
              </a:spcBef>
              <a:buClr>
                <a:srgbClr val="E9613B"/>
              </a:buClr>
              <a:buSzPts val="1100"/>
              <a:buNone/>
            </a:pPr>
            <a:r>
              <a:rPr lang="en-US" altLang="zh-TW" sz="1500" b="1">
                <a:solidFill>
                  <a:schemeClr val="dk1"/>
                </a:solidFill>
                <a:latin typeface="微軟正黑體" panose="020B0604030504040204" pitchFamily="34" charset="-120"/>
                <a:ea typeface="微軟正黑體" panose="020B0604030504040204" pitchFamily="34" charset="-120"/>
              </a:rPr>
              <a:t>Support models
</a:t>
            </a:r>
            <a:endParaRPr lang="zh-TW" altLang="en-US" sz="1500" b="1">
              <a:solidFill>
                <a:schemeClr val="dk1"/>
              </a:solidFill>
              <a:latin typeface="微軟正黑體" panose="020B0604030504040204" pitchFamily="34" charset="-120"/>
              <a:ea typeface="微軟正黑體" panose="020B0604030504040204" pitchFamily="34" charset="-120"/>
            </a:endParaRPr>
          </a:p>
          <a:p>
            <a:pPr marL="180975" indent="-180975">
              <a:lnSpc>
                <a:spcPts val="1800"/>
              </a:lnSpc>
              <a:spcBef>
                <a:spcPts val="1200"/>
              </a:spcBef>
              <a:buClr>
                <a:srgbClr val="E9613B"/>
              </a:buClr>
              <a:buSzPts val="1100"/>
              <a:buFont typeface="Wingdings" panose="05000000000000000000" pitchFamily="2" charset="2"/>
              <a:buChar char="l"/>
            </a:pPr>
            <a:endParaRPr lang="en-US" altLang="zh-TW" sz="1500" b="1">
              <a:solidFill>
                <a:schemeClr val="dk1"/>
              </a:solidFill>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EF0466C8-D2E5-4CF8-A1FA-7C53BE6334AA}"/>
              </a:ext>
            </a:extLst>
          </p:cNvPr>
          <p:cNvSpPr txBox="1"/>
          <p:nvPr/>
        </p:nvSpPr>
        <p:spPr>
          <a:xfrm>
            <a:off x="379781" y="1353441"/>
            <a:ext cx="4572000" cy="306622"/>
          </a:xfrm>
          <a:prstGeom prst="rect">
            <a:avLst/>
          </a:prstGeom>
          <a:noFill/>
        </p:spPr>
        <p:txBody>
          <a:bodyPr wrap="square">
            <a:spAutoFit/>
          </a:bodyPr>
          <a:lstStyle/>
          <a:p>
            <a:pPr>
              <a:lnSpc>
                <a:spcPts val="1800"/>
              </a:lnSpc>
              <a:spcBef>
                <a:spcPts val="1200"/>
              </a:spcBef>
              <a:buClr>
                <a:srgbClr val="E9613B"/>
              </a:buClr>
              <a:buSzPts val="1100"/>
            </a:pPr>
            <a:r>
              <a:rPr lang="en-US" altLang="zh-TW" sz="1400">
                <a:solidFill>
                  <a:schemeClr val="dk1"/>
                </a:solidFill>
                <a:latin typeface="微軟正黑體" panose="020B0604030504040204" pitchFamily="34" charset="-120"/>
                <a:ea typeface="微軟正黑體" panose="020B0604030504040204" pitchFamily="34" charset="-120"/>
              </a:rPr>
              <a:t>Duration 6/28~7/24</a:t>
            </a:r>
          </a:p>
        </p:txBody>
      </p:sp>
      <p:sp>
        <p:nvSpPr>
          <p:cNvPr id="10" name="Google Shape;61;p14">
            <a:extLst>
              <a:ext uri="{FF2B5EF4-FFF2-40B4-BE49-F238E27FC236}">
                <a16:creationId xmlns:a16="http://schemas.microsoft.com/office/drawing/2014/main" id="{7C624BC0-2142-4269-A824-5502DA404031}"/>
              </a:ext>
            </a:extLst>
          </p:cNvPr>
          <p:cNvSpPr txBox="1">
            <a:spLocks/>
          </p:cNvSpPr>
          <p:nvPr/>
        </p:nvSpPr>
        <p:spPr>
          <a:xfrm>
            <a:off x="379781" y="2027174"/>
            <a:ext cx="2690213" cy="31912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TS-x51D2 (&amp;TS-x51B)</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TS-x53D (&amp;TS-x53B)</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HS-453DX</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TS-x73A (&amp;TS-x73)</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TS-451DeU</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TS-x83XU</a:t>
            </a:r>
          </a:p>
        </p:txBody>
      </p:sp>
      <p:sp>
        <p:nvSpPr>
          <p:cNvPr id="12" name="Google Shape;61;p14">
            <a:extLst>
              <a:ext uri="{FF2B5EF4-FFF2-40B4-BE49-F238E27FC236}">
                <a16:creationId xmlns:a16="http://schemas.microsoft.com/office/drawing/2014/main" id="{26876F4B-D750-493B-B233-79883BB8E7C0}"/>
              </a:ext>
            </a:extLst>
          </p:cNvPr>
          <p:cNvSpPr txBox="1">
            <a:spLocks/>
          </p:cNvSpPr>
          <p:nvPr/>
        </p:nvSpPr>
        <p:spPr>
          <a:xfrm>
            <a:off x="3061448" y="1601327"/>
            <a:ext cx="2491605" cy="573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ts val="1800"/>
              </a:lnSpc>
              <a:spcBef>
                <a:spcPts val="1200"/>
              </a:spcBef>
              <a:buClr>
                <a:srgbClr val="E9613B"/>
              </a:buClr>
              <a:buSzPts val="1100"/>
              <a:buNone/>
            </a:pPr>
            <a:r>
              <a:rPr lang="en-US" altLang="zh-TW" sz="1500" b="1">
                <a:solidFill>
                  <a:schemeClr val="dk1"/>
                </a:solidFill>
                <a:latin typeface="微軟正黑體" panose="020B0604030504040204" pitchFamily="34" charset="-120"/>
                <a:ea typeface="微軟正黑體" panose="020B0604030504040204" pitchFamily="34" charset="-120"/>
              </a:rPr>
              <a:t>Known issues
</a:t>
            </a:r>
            <a:endParaRPr lang="zh-TW" altLang="en-US" sz="1500" b="1">
              <a:solidFill>
                <a:schemeClr val="dk1"/>
              </a:solidFill>
              <a:latin typeface="微軟正黑體" panose="020B0604030504040204" pitchFamily="34" charset="-120"/>
              <a:ea typeface="微軟正黑體" panose="020B0604030504040204" pitchFamily="34" charset="-120"/>
            </a:endParaRPr>
          </a:p>
        </p:txBody>
      </p:sp>
      <p:sp>
        <p:nvSpPr>
          <p:cNvPr id="13" name="Google Shape;61;p14">
            <a:extLst>
              <a:ext uri="{FF2B5EF4-FFF2-40B4-BE49-F238E27FC236}">
                <a16:creationId xmlns:a16="http://schemas.microsoft.com/office/drawing/2014/main" id="{C435E532-233D-44A8-9F55-D6EF332270D8}"/>
              </a:ext>
            </a:extLst>
          </p:cNvPr>
          <p:cNvSpPr txBox="1">
            <a:spLocks/>
          </p:cNvSpPr>
          <p:nvPr/>
        </p:nvSpPr>
        <p:spPr>
          <a:xfrm>
            <a:off x="3069994" y="2024487"/>
            <a:ext cx="2690213" cy="31912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RDMA driver [CX3]</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QAT driver</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Marvell 1475 driver performance</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TS-873A QXG-5G2T-111C Port performance</a:t>
            </a:r>
          </a:p>
          <a:p>
            <a:pPr marL="180975" indent="-180975">
              <a:lnSpc>
                <a:spcPct val="100000"/>
              </a:lnSpc>
              <a:spcBef>
                <a:spcPts val="6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Partial 3rd-paryt Apps</a:t>
            </a:r>
          </a:p>
        </p:txBody>
      </p:sp>
    </p:spTree>
    <p:extLst>
      <p:ext uri="{BB962C8B-B14F-4D97-AF65-F5344CB8AC3E}">
        <p14:creationId xmlns:p14="http://schemas.microsoft.com/office/powerpoint/2010/main" val="651603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12" name="文字方塊 11">
            <a:extLst>
              <a:ext uri="{FF2B5EF4-FFF2-40B4-BE49-F238E27FC236}">
                <a16:creationId xmlns:a16="http://schemas.microsoft.com/office/drawing/2014/main" id="{564E3254-125F-4543-B775-333DBFA2F51F}"/>
              </a:ext>
            </a:extLst>
          </p:cNvPr>
          <p:cNvSpPr txBox="1"/>
          <p:nvPr/>
        </p:nvSpPr>
        <p:spPr>
          <a:xfrm>
            <a:off x="4572001" y="4367471"/>
            <a:ext cx="3188208" cy="628505"/>
          </a:xfrm>
          <a:prstGeom prst="rect">
            <a:avLst/>
          </a:prstGeom>
          <a:noFill/>
        </p:spPr>
        <p:txBody>
          <a:bodyPr wrap="square">
            <a:spAutoFit/>
          </a:bodyPr>
          <a:lstStyle/>
          <a:p>
            <a:pPr>
              <a:lnSpc>
                <a:spcPct val="150000"/>
              </a:lnSpc>
            </a:pPr>
            <a:r>
              <a:rPr lang="en-US" altLang="zh-TW" sz="600" b="0" i="0" u="none" strike="noStrike">
                <a:solidFill>
                  <a:schemeClr val="tx1"/>
                </a:solidFill>
                <a:latin typeface="微軟正黑體" panose="020B0604030504040204" pitchFamily="34" charset="-120"/>
                <a:ea typeface="微軟正黑體" panose="020B0604030504040204" pitchFamily="34" charset="-120"/>
              </a:rPr>
              <a:t>Copyright© 2021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a:solidFill>
                <a:schemeClr val="tx1"/>
              </a:solidFill>
            </a:endParaRPr>
          </a:p>
        </p:txBody>
      </p:sp>
      <p:pic>
        <p:nvPicPr>
          <p:cNvPr id="19" name="圖形 18">
            <a:extLst>
              <a:ext uri="{FF2B5EF4-FFF2-40B4-BE49-F238E27FC236}">
                <a16:creationId xmlns:a16="http://schemas.microsoft.com/office/drawing/2014/main" id="{059D1D8E-4CC7-47DD-9784-E75B8CE12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3419475" cy="5143500"/>
          </a:xfrm>
          <a:prstGeom prst="rect">
            <a:avLst/>
          </a:prstGeom>
        </p:spPr>
      </p:pic>
      <p:pic>
        <p:nvPicPr>
          <p:cNvPr id="21" name="圖形 20">
            <a:extLst>
              <a:ext uri="{FF2B5EF4-FFF2-40B4-BE49-F238E27FC236}">
                <a16:creationId xmlns:a16="http://schemas.microsoft.com/office/drawing/2014/main" id="{B257425C-4EEA-4A6E-BE36-658CBF221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187" y="218761"/>
            <a:ext cx="1157415" cy="209824"/>
          </a:xfrm>
          <a:prstGeom prst="rect">
            <a:avLst/>
          </a:prstGeom>
        </p:spPr>
      </p:pic>
      <p:pic>
        <p:nvPicPr>
          <p:cNvPr id="22" name="圖形 21">
            <a:extLst>
              <a:ext uri="{FF2B5EF4-FFF2-40B4-BE49-F238E27FC236}">
                <a16:creationId xmlns:a16="http://schemas.microsoft.com/office/drawing/2014/main" id="{A8CFB03C-1770-4E0C-A7B5-AA00AF809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1814" y="218761"/>
            <a:ext cx="2990152" cy="3881778"/>
          </a:xfrm>
          <a:prstGeom prst="rect">
            <a:avLst/>
          </a:prstGeom>
        </p:spPr>
      </p:pic>
      <p:pic>
        <p:nvPicPr>
          <p:cNvPr id="24" name="圖形 23">
            <a:extLst>
              <a:ext uri="{FF2B5EF4-FFF2-40B4-BE49-F238E27FC236}">
                <a16:creationId xmlns:a16="http://schemas.microsoft.com/office/drawing/2014/main" id="{99A18ED1-0FB5-419C-9FD1-EBD833C86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82050" y="0"/>
            <a:ext cx="361950" cy="5143500"/>
          </a:xfrm>
          <a:prstGeom prst="rect">
            <a:avLst/>
          </a:prstGeom>
        </p:spPr>
      </p:pic>
    </p:spTree>
    <p:extLst>
      <p:ext uri="{BB962C8B-B14F-4D97-AF65-F5344CB8AC3E}">
        <p14:creationId xmlns:p14="http://schemas.microsoft.com/office/powerpoint/2010/main" val="3983212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body" idx="4294967295"/>
          </p:nvPr>
        </p:nvSpPr>
        <p:spPr>
          <a:xfrm>
            <a:off x="425511" y="1517007"/>
            <a:ext cx="4798336" cy="2873925"/>
          </a:xfrm>
          <a:prstGeom prst="rect">
            <a:avLst/>
          </a:prstGeom>
        </p:spPr>
        <p:txBody>
          <a:bodyPr spcFirstLastPara="1" wrap="square" lIns="91425" tIns="91425" rIns="91425" bIns="91425" anchor="t" anchorCtr="0">
            <a:normAutofit fontScale="25000" lnSpcReduction="20000"/>
          </a:bodyPr>
          <a:lstStyle/>
          <a:p>
            <a:pPr marL="271463" lvl="0" indent="-271463">
              <a:lnSpc>
                <a:spcPts val="2880"/>
              </a:lnSpc>
              <a:spcBef>
                <a:spcPts val="1200"/>
              </a:spcBef>
              <a:buClr>
                <a:srgbClr val="F66616"/>
              </a:buClr>
              <a:buSzPct val="70000"/>
              <a:buFont typeface="Wingdings" panose="05000000000000000000" pitchFamily="2" charset="2"/>
              <a:buChar char="l"/>
            </a:pPr>
            <a:r>
              <a:rPr lang="en-US" sz="6400">
                <a:solidFill>
                  <a:schemeClr val="bg1"/>
                </a:solidFill>
              </a:rPr>
              <a:t>Upgrade Kernel 5.10 LTS
Optimize QTS management UI 
Improve </a:t>
            </a:r>
            <a:r>
              <a:rPr lang="en-US" sz="6400" err="1">
                <a:solidFill>
                  <a:schemeClr val="bg1"/>
                </a:solidFill>
              </a:rPr>
              <a:t>NVMe</a:t>
            </a:r>
            <a:r>
              <a:rPr lang="en-US" sz="6400">
                <a:solidFill>
                  <a:schemeClr val="bg1"/>
                </a:solidFill>
              </a:rPr>
              <a:t> and SSD cache performance
Increase the level of security
Faster </a:t>
            </a:r>
            <a:r>
              <a:rPr lang="en-US" sz="6400" err="1">
                <a:solidFill>
                  <a:schemeClr val="bg1"/>
                </a:solidFill>
              </a:rPr>
              <a:t>WireGuard</a:t>
            </a:r>
            <a:r>
              <a:rPr lang="en-US" sz="6400">
                <a:solidFill>
                  <a:schemeClr val="bg1"/>
                </a:solidFill>
              </a:rPr>
              <a:t> VPN service</a:t>
            </a:r>
            <a:endParaRPr lang="zh-TW" altLang="en-US" sz="2400">
              <a:solidFill>
                <a:schemeClr val="bg1"/>
              </a:solidFill>
            </a:endParaRPr>
          </a:p>
        </p:txBody>
      </p:sp>
      <p:sp>
        <p:nvSpPr>
          <p:cNvPr id="8" name="Google Shape;79;p16">
            <a:extLst>
              <a:ext uri="{FF2B5EF4-FFF2-40B4-BE49-F238E27FC236}">
                <a16:creationId xmlns:a16="http://schemas.microsoft.com/office/drawing/2014/main" id="{8EF01A32-64C5-4089-A5EC-779B8AE07182}"/>
              </a:ext>
            </a:extLst>
          </p:cNvPr>
          <p:cNvSpPr txBox="1">
            <a:spLocks/>
          </p:cNvSpPr>
          <p:nvPr/>
        </p:nvSpPr>
        <p:spPr>
          <a:xfrm>
            <a:off x="425511" y="466024"/>
            <a:ext cx="385727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dist"/>
            <a:r>
              <a:rPr lang="en-US" altLang="zh-TW" sz="4500" b="1">
                <a:solidFill>
                  <a:schemeClr val="bg1"/>
                </a:solidFill>
                <a:latin typeface="微軟正黑體" panose="020B0604030504040204" pitchFamily="34" charset="-120"/>
                <a:ea typeface="微軟正黑體" panose="020B0604030504040204" pitchFamily="34" charset="-120"/>
              </a:rPr>
              <a:t>FOCUS</a:t>
            </a:r>
            <a:endParaRPr lang="en-US" sz="4500" b="1">
              <a:solidFill>
                <a:schemeClr val="bg1"/>
              </a:solidFill>
              <a:latin typeface="微軟正黑體" panose="020B0604030504040204" pitchFamily="34" charset="-120"/>
              <a:ea typeface="微軟正黑體" panose="020B0604030504040204" pitchFamily="34" charset="-120"/>
            </a:endParaRPr>
          </a:p>
        </p:txBody>
      </p:sp>
      <p:cxnSp>
        <p:nvCxnSpPr>
          <p:cNvPr id="9" name="直線接點 8">
            <a:extLst>
              <a:ext uri="{FF2B5EF4-FFF2-40B4-BE49-F238E27FC236}">
                <a16:creationId xmlns:a16="http://schemas.microsoft.com/office/drawing/2014/main" id="{CBE11CCC-75C2-462B-93DF-6A0C69ABDB56}"/>
              </a:ext>
            </a:extLst>
          </p:cNvPr>
          <p:cNvCxnSpPr>
            <a:cxnSpLocks/>
          </p:cNvCxnSpPr>
          <p:nvPr/>
        </p:nvCxnSpPr>
        <p:spPr>
          <a:xfrm>
            <a:off x="498441" y="1436545"/>
            <a:ext cx="3784349" cy="0"/>
          </a:xfrm>
          <a:prstGeom prst="line">
            <a:avLst/>
          </a:prstGeom>
          <a:ln w="25400">
            <a:solidFill>
              <a:srgbClr val="00AA7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idx="4294967295"/>
          </p:nvPr>
        </p:nvSpPr>
        <p:spPr>
          <a:xfrm>
            <a:off x="4453802" y="924333"/>
            <a:ext cx="4459192" cy="573088"/>
          </a:xfrm>
          <a:prstGeom prst="rect">
            <a:avLst/>
          </a:prstGeom>
        </p:spPr>
        <p:txBody>
          <a:bodyPr spcFirstLastPara="1" wrap="square" lIns="91425" tIns="91425" rIns="91425" bIns="91425" anchor="t" anchorCtr="0">
            <a:noAutofit/>
          </a:bodyPr>
          <a:lstStyle/>
          <a:p>
            <a:pPr lvl="0"/>
            <a:r>
              <a:rPr lang="en-US" b="1">
                <a:solidFill>
                  <a:schemeClr val="tx1"/>
                </a:solidFill>
                <a:latin typeface="微軟正黑體" panose="020B0604030504040204" pitchFamily="34" charset="-120"/>
                <a:ea typeface="微軟正黑體" panose="020B0604030504040204" pitchFamily="34" charset="-120"/>
              </a:rPr>
              <a:t>Upgrade Kernel 5.10 LTS
</a:t>
            </a:r>
            <a:endParaRPr b="1">
              <a:solidFill>
                <a:schemeClr val="tx1"/>
              </a:solidFill>
              <a:latin typeface="微軟正黑體" panose="020B0604030504040204" pitchFamily="34" charset="-120"/>
              <a:ea typeface="微軟正黑體" panose="020B0604030504040204" pitchFamily="34" charset="-120"/>
            </a:endParaRPr>
          </a:p>
        </p:txBody>
      </p:sp>
      <p:sp>
        <p:nvSpPr>
          <p:cNvPr id="4" name="Google Shape;61;p14">
            <a:extLst>
              <a:ext uri="{FF2B5EF4-FFF2-40B4-BE49-F238E27FC236}">
                <a16:creationId xmlns:a16="http://schemas.microsoft.com/office/drawing/2014/main" id="{DE0ADD0E-2CC2-4E38-9A1F-0AAB0121A19A}"/>
              </a:ext>
            </a:extLst>
          </p:cNvPr>
          <p:cNvSpPr txBox="1">
            <a:spLocks/>
          </p:cNvSpPr>
          <p:nvPr/>
        </p:nvSpPr>
        <p:spPr>
          <a:xfrm>
            <a:off x="4453803" y="1786264"/>
            <a:ext cx="4305186" cy="3136567"/>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50000"/>
              </a:lnSpc>
              <a:buClr>
                <a:schemeClr val="dk1"/>
              </a:buClr>
              <a:buSzPts val="1100"/>
              <a:buNone/>
            </a:pPr>
            <a:r>
              <a:rPr lang="en-US" altLang="zh-TW" sz="2100">
                <a:solidFill>
                  <a:schemeClr val="dk1"/>
                </a:solidFill>
                <a:latin typeface="微軟正黑體" panose="020B0604030504040204" pitchFamily="34" charset="-120"/>
                <a:ea typeface="微軟正黑體" panose="020B0604030504040204" pitchFamily="34" charset="-120"/>
              </a:rPr>
              <a:t>New kernel upgrades that dramatically improve kernel security, enhance performance, improve AMD processor efficiency, and support next-generation hardware platforms and built-in graphic chips</a:t>
            </a:r>
          </a:p>
          <a:p>
            <a:pPr marL="0" indent="0">
              <a:lnSpc>
                <a:spcPct val="150000"/>
              </a:lnSpc>
              <a:buClr>
                <a:schemeClr val="dk1"/>
              </a:buClr>
              <a:buSzPts val="1100"/>
              <a:buNone/>
            </a:pPr>
            <a:r>
              <a:rPr lang="en-US" altLang="zh-TW">
                <a:solidFill>
                  <a:schemeClr val="dk1"/>
                </a:solidFill>
                <a:latin typeface="微軟正黑體" panose="020B0604030504040204" pitchFamily="34" charset="-120"/>
                <a:ea typeface="微軟正黑體" panose="020B0604030504040204" pitchFamily="34" charset="-120"/>
              </a:rPr>
              <a:t>
*Due to architectural limitations, some models will not be able to upgrade.
</a:t>
            </a:r>
            <a:endParaRPr lang="zh-TW" altLang="en-US" sz="1200">
              <a:solidFill>
                <a:schemeClr val="dk1"/>
              </a:solidFill>
              <a:latin typeface="微軟正黑體" panose="020B0604030504040204" pitchFamily="34" charset="-120"/>
              <a:ea typeface="微軟正黑體" panose="020B0604030504040204" pitchFamily="34" charset="-120"/>
            </a:endParaRPr>
          </a:p>
        </p:txBody>
      </p:sp>
      <p:cxnSp>
        <p:nvCxnSpPr>
          <p:cNvPr id="3" name="直線接點 2">
            <a:extLst>
              <a:ext uri="{FF2B5EF4-FFF2-40B4-BE49-F238E27FC236}">
                <a16:creationId xmlns:a16="http://schemas.microsoft.com/office/drawing/2014/main" id="{820B12DB-006F-4075-BC64-F2BD6E247C3B}"/>
              </a:ext>
            </a:extLst>
          </p:cNvPr>
          <p:cNvCxnSpPr>
            <a:cxnSpLocks/>
          </p:cNvCxnSpPr>
          <p:nvPr/>
        </p:nvCxnSpPr>
        <p:spPr>
          <a:xfrm>
            <a:off x="4526732" y="1650705"/>
            <a:ext cx="4232257" cy="0"/>
          </a:xfrm>
          <a:prstGeom prst="line">
            <a:avLst/>
          </a:prstGeom>
          <a:ln w="25400">
            <a:solidFill>
              <a:srgbClr val="00AA7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4" name="Google Shape;79;p16">
            <a:extLst>
              <a:ext uri="{FF2B5EF4-FFF2-40B4-BE49-F238E27FC236}">
                <a16:creationId xmlns:a16="http://schemas.microsoft.com/office/drawing/2014/main" id="{C9915468-E976-42B4-8114-8C105B4C8A91}"/>
              </a:ext>
            </a:extLst>
          </p:cNvPr>
          <p:cNvSpPr txBox="1">
            <a:spLocks/>
          </p:cNvSpPr>
          <p:nvPr/>
        </p:nvSpPr>
        <p:spPr>
          <a:xfrm>
            <a:off x="4453803" y="924333"/>
            <a:ext cx="3775798"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dist"/>
            <a:r>
              <a:rPr lang="en-US" altLang="zh-TW" b="1">
                <a:solidFill>
                  <a:schemeClr val="tx1"/>
                </a:solidFill>
                <a:latin typeface="微軟正黑體" panose="020B0604030504040204" pitchFamily="34" charset="-120"/>
                <a:ea typeface="微軟正黑體" panose="020B0604030504040204" pitchFamily="34" charset="-120"/>
              </a:rPr>
              <a:t>Benefits of Kernel 5
</a:t>
            </a:r>
            <a:endParaRPr lang="en-US" sz="3500" b="1">
              <a:solidFill>
                <a:schemeClr val="tx1"/>
              </a:solidFill>
              <a:latin typeface="微軟正黑體" panose="020B0604030504040204" pitchFamily="34" charset="-120"/>
              <a:ea typeface="微軟正黑體" panose="020B0604030504040204" pitchFamily="34" charset="-120"/>
            </a:endParaRPr>
          </a:p>
        </p:txBody>
      </p:sp>
      <p:sp>
        <p:nvSpPr>
          <p:cNvPr id="5" name="Google Shape;61;p14">
            <a:extLst>
              <a:ext uri="{FF2B5EF4-FFF2-40B4-BE49-F238E27FC236}">
                <a16:creationId xmlns:a16="http://schemas.microsoft.com/office/drawing/2014/main" id="{9AB8B530-2592-4722-AEDA-7CB33175D8A7}"/>
              </a:ext>
            </a:extLst>
          </p:cNvPr>
          <p:cNvSpPr txBox="1">
            <a:spLocks/>
          </p:cNvSpPr>
          <p:nvPr/>
        </p:nvSpPr>
        <p:spPr>
          <a:xfrm>
            <a:off x="4492304" y="1699636"/>
            <a:ext cx="4264684" cy="313656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500">
                <a:solidFill>
                  <a:schemeClr val="dk1"/>
                </a:solidFill>
                <a:latin typeface="微軟正黑體" panose="020B0604030504040204" pitchFamily="34" charset="-120"/>
                <a:ea typeface="微軟正黑體" panose="020B0604030504040204" pitchFamily="34" charset="-120"/>
              </a:rPr>
              <a:t>Improve kernel security
Enhance effectiveness
Improve AMD processor efficiency
Supports next-generation hardware platforms and built-in graphic chips
Built-in </a:t>
            </a:r>
            <a:r>
              <a:rPr lang="en-US" altLang="zh-TW" sz="1500" err="1">
                <a:solidFill>
                  <a:schemeClr val="dk1"/>
                </a:solidFill>
                <a:latin typeface="微軟正黑體" panose="020B0604030504040204" pitchFamily="34" charset="-120"/>
                <a:ea typeface="微軟正黑體" panose="020B0604030504040204" pitchFamily="34" charset="-120"/>
              </a:rPr>
              <a:t>WireGuard</a:t>
            </a:r>
            <a:r>
              <a:rPr lang="en-US" altLang="zh-TW" sz="1500">
                <a:solidFill>
                  <a:schemeClr val="dk1"/>
                </a:solidFill>
                <a:latin typeface="微軟正黑體" panose="020B0604030504040204" pitchFamily="34" charset="-120"/>
                <a:ea typeface="微軟正黑體" panose="020B0604030504040204" pitchFamily="34" charset="-120"/>
              </a:rPr>
              <a:t> VPN</a:t>
            </a:r>
            <a:endParaRPr lang="zh-TW" altLang="en-US" sz="1500">
              <a:solidFill>
                <a:schemeClr val="dk1"/>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D3187D97-5FAD-4DD3-B94F-337A93F5ABCC}"/>
              </a:ext>
            </a:extLst>
          </p:cNvPr>
          <p:cNvCxnSpPr>
            <a:cxnSpLocks/>
          </p:cNvCxnSpPr>
          <p:nvPr/>
        </p:nvCxnSpPr>
        <p:spPr>
          <a:xfrm>
            <a:off x="4572000" y="1631454"/>
            <a:ext cx="4029834" cy="0"/>
          </a:xfrm>
          <a:prstGeom prst="line">
            <a:avLst/>
          </a:prstGeom>
          <a:ln w="25400">
            <a:solidFill>
              <a:srgbClr val="00AA7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12" name="圖形 11">
            <a:extLst>
              <a:ext uri="{FF2B5EF4-FFF2-40B4-BE49-F238E27FC236}">
                <a16:creationId xmlns:a16="http://schemas.microsoft.com/office/drawing/2014/main" id="{AF8476E8-568A-476F-A3A3-669A521D8F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9482"/>
          <a:stretch/>
        </p:blipFill>
        <p:spPr>
          <a:xfrm>
            <a:off x="0" y="4224453"/>
            <a:ext cx="9144000" cy="919046"/>
          </a:xfrm>
          <a:prstGeom prst="rect">
            <a:avLst/>
          </a:prstGeom>
        </p:spPr>
      </p:pic>
      <p:sp>
        <p:nvSpPr>
          <p:cNvPr id="16" name="矩形: 圓角 15">
            <a:extLst>
              <a:ext uri="{FF2B5EF4-FFF2-40B4-BE49-F238E27FC236}">
                <a16:creationId xmlns:a16="http://schemas.microsoft.com/office/drawing/2014/main" id="{348E82EF-5553-4618-A6AB-BF102592FF68}"/>
              </a:ext>
            </a:extLst>
          </p:cNvPr>
          <p:cNvSpPr/>
          <p:nvPr/>
        </p:nvSpPr>
        <p:spPr>
          <a:xfrm>
            <a:off x="396847" y="3944364"/>
            <a:ext cx="6568772" cy="1331337"/>
          </a:xfrm>
          <a:prstGeom prst="roundRect">
            <a:avLst>
              <a:gd name="adj" fmla="val 0"/>
            </a:avLst>
          </a:prstGeom>
          <a:gradFill>
            <a:gsLst>
              <a:gs pos="0">
                <a:schemeClr val="tx1">
                  <a:alpha val="0"/>
                </a:schemeClr>
              </a:gs>
              <a:gs pos="100000">
                <a:srgbClr val="1F2127">
                  <a:alpha val="80000"/>
                </a:srgbClr>
              </a:gs>
            </a:gsLst>
            <a:lin ang="5400000" scaled="1"/>
          </a:gradFill>
          <a:ln>
            <a:noFill/>
          </a:ln>
          <a:effectLst>
            <a:outerShdw dist="50800" dir="5400000" algn="ctr" rotWithShape="0">
              <a:srgbClr val="000000">
                <a:alpha val="43137"/>
              </a:srgbClr>
            </a:out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圓角 14">
            <a:extLst>
              <a:ext uri="{FF2B5EF4-FFF2-40B4-BE49-F238E27FC236}">
                <a16:creationId xmlns:a16="http://schemas.microsoft.com/office/drawing/2014/main" id="{97B09304-31BD-4EA1-83D0-16406E83D2EE}"/>
              </a:ext>
            </a:extLst>
          </p:cNvPr>
          <p:cNvSpPr/>
          <p:nvPr/>
        </p:nvSpPr>
        <p:spPr>
          <a:xfrm>
            <a:off x="6782125" y="1003491"/>
            <a:ext cx="2269197" cy="2686205"/>
          </a:xfrm>
          <a:prstGeom prst="roundRect">
            <a:avLst>
              <a:gd name="adj" fmla="val 0"/>
            </a:avLst>
          </a:prstGeom>
          <a:gradFill>
            <a:gsLst>
              <a:gs pos="0">
                <a:schemeClr val="tx1">
                  <a:alpha val="0"/>
                </a:schemeClr>
              </a:gs>
              <a:gs pos="100000">
                <a:srgbClr val="1F2127">
                  <a:alpha val="18000"/>
                </a:srgbClr>
              </a:gs>
            </a:gsLst>
            <a:lin ang="5400000" scaled="1"/>
          </a:gradFill>
          <a:ln>
            <a:noFill/>
          </a:ln>
          <a:effectLst>
            <a:outerShdw dist="50800" dir="5400000" algn="ctr" rotWithShape="0">
              <a:srgbClr val="000000">
                <a:alpha val="43137"/>
              </a:srgbClr>
            </a:outerShdw>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B222155B-DD37-417B-83C0-5FDDBEC062F9}"/>
              </a:ext>
            </a:extLst>
          </p:cNvPr>
          <p:cNvSpPr/>
          <p:nvPr/>
        </p:nvSpPr>
        <p:spPr>
          <a:xfrm>
            <a:off x="396847" y="997543"/>
            <a:ext cx="6243009" cy="3015594"/>
          </a:xfrm>
          <a:prstGeom prst="roundRect">
            <a:avLst>
              <a:gd name="adj" fmla="val 0"/>
            </a:avLst>
          </a:prstGeom>
          <a:gradFill>
            <a:gsLst>
              <a:gs pos="0">
                <a:schemeClr val="tx1">
                  <a:alpha val="0"/>
                </a:schemeClr>
              </a:gs>
              <a:gs pos="100000">
                <a:srgbClr val="1F2127">
                  <a:alpha val="18000"/>
                </a:srgbClr>
              </a:gs>
            </a:gsLst>
            <a:lin ang="5400000" scaled="1"/>
          </a:gradFill>
          <a:ln>
            <a:noFill/>
          </a:ln>
          <a:effectLst>
            <a:outerShdw dist="50800" dir="5400000" algn="ctr" rotWithShape="0">
              <a:srgbClr val="000000">
                <a:alpha val="43137"/>
              </a:srgbClr>
            </a:outerShdw>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Table 5">
            <a:extLst>
              <a:ext uri="{FF2B5EF4-FFF2-40B4-BE49-F238E27FC236}">
                <a16:creationId xmlns:a16="http://schemas.microsoft.com/office/drawing/2014/main" id="{795646ED-14E7-D54B-8795-932E04FAE62E}"/>
              </a:ext>
            </a:extLst>
          </p:cNvPr>
          <p:cNvGraphicFramePr>
            <a:graphicFrameLocks noGrp="1"/>
          </p:cNvGraphicFramePr>
          <p:nvPr>
            <p:extLst>
              <p:ext uri="{D42A27DB-BD31-4B8C-83A1-F6EECF244321}">
                <p14:modId xmlns:p14="http://schemas.microsoft.com/office/powerpoint/2010/main" val="470190216"/>
              </p:ext>
            </p:extLst>
          </p:nvPr>
        </p:nvGraphicFramePr>
        <p:xfrm>
          <a:off x="396847" y="1065037"/>
          <a:ext cx="6145409" cy="2563112"/>
        </p:xfrm>
        <a:graphic>
          <a:graphicData uri="http://schemas.openxmlformats.org/drawingml/2006/table">
            <a:tbl>
              <a:tblPr>
                <a:effectLst/>
              </a:tblPr>
              <a:tblGrid>
                <a:gridCol w="919972">
                  <a:extLst>
                    <a:ext uri="{9D8B030D-6E8A-4147-A177-3AD203B41FA5}">
                      <a16:colId xmlns:a16="http://schemas.microsoft.com/office/drawing/2014/main" val="3342086659"/>
                    </a:ext>
                  </a:extLst>
                </a:gridCol>
                <a:gridCol w="837174">
                  <a:extLst>
                    <a:ext uri="{9D8B030D-6E8A-4147-A177-3AD203B41FA5}">
                      <a16:colId xmlns:a16="http://schemas.microsoft.com/office/drawing/2014/main" val="1364225259"/>
                    </a:ext>
                  </a:extLst>
                </a:gridCol>
                <a:gridCol w="901571">
                  <a:extLst>
                    <a:ext uri="{9D8B030D-6E8A-4147-A177-3AD203B41FA5}">
                      <a16:colId xmlns:a16="http://schemas.microsoft.com/office/drawing/2014/main" val="3719544500"/>
                    </a:ext>
                  </a:extLst>
                </a:gridCol>
                <a:gridCol w="603816">
                  <a:extLst>
                    <a:ext uri="{9D8B030D-6E8A-4147-A177-3AD203B41FA5}">
                      <a16:colId xmlns:a16="http://schemas.microsoft.com/office/drawing/2014/main" val="889904921"/>
                    </a:ext>
                  </a:extLst>
                </a:gridCol>
                <a:gridCol w="582948">
                  <a:extLst>
                    <a:ext uri="{9D8B030D-6E8A-4147-A177-3AD203B41FA5}">
                      <a16:colId xmlns:a16="http://schemas.microsoft.com/office/drawing/2014/main" val="2710671848"/>
                    </a:ext>
                  </a:extLst>
                </a:gridCol>
                <a:gridCol w="551982">
                  <a:extLst>
                    <a:ext uri="{9D8B030D-6E8A-4147-A177-3AD203B41FA5}">
                      <a16:colId xmlns:a16="http://schemas.microsoft.com/office/drawing/2014/main" val="3766758039"/>
                    </a:ext>
                  </a:extLst>
                </a:gridCol>
                <a:gridCol w="645744">
                  <a:extLst>
                    <a:ext uri="{9D8B030D-6E8A-4147-A177-3AD203B41FA5}">
                      <a16:colId xmlns:a16="http://schemas.microsoft.com/office/drawing/2014/main" val="1681824546"/>
                    </a:ext>
                  </a:extLst>
                </a:gridCol>
                <a:gridCol w="541020">
                  <a:extLst>
                    <a:ext uri="{9D8B030D-6E8A-4147-A177-3AD203B41FA5}">
                      <a16:colId xmlns:a16="http://schemas.microsoft.com/office/drawing/2014/main" val="808668598"/>
                    </a:ext>
                  </a:extLst>
                </a:gridCol>
                <a:gridCol w="561182">
                  <a:extLst>
                    <a:ext uri="{9D8B030D-6E8A-4147-A177-3AD203B41FA5}">
                      <a16:colId xmlns:a16="http://schemas.microsoft.com/office/drawing/2014/main" val="3405557234"/>
                    </a:ext>
                  </a:extLst>
                </a:gridCol>
              </a:tblGrid>
              <a:tr h="158213">
                <a:tc rowSpan="4">
                  <a:txBody>
                    <a:bodyPr/>
                    <a:lstStyle/>
                    <a:p>
                      <a:pPr algn="ctr" rtl="0" fontAlgn="ctr"/>
                      <a:r>
                        <a:rPr lang="en-US" sz="700" b="1">
                          <a:solidFill>
                            <a:srgbClr val="000000"/>
                          </a:solidFill>
                          <a:effectLst/>
                        </a:rPr>
                        <a:t>Protocol</a:t>
                      </a:r>
                    </a:p>
                  </a:txBody>
                  <a:tcPr marL="84610" marR="84610" marT="42305" marB="42305" anchor="ctr">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rowSpan="4">
                  <a:txBody>
                    <a:bodyPr/>
                    <a:lstStyle/>
                    <a:p>
                      <a:pPr algn="ctr" rtl="0" fontAlgn="ctr"/>
                      <a:r>
                        <a:rPr lang="en-US" sz="700" b="1">
                          <a:solidFill>
                            <a:srgbClr val="000000"/>
                          </a:solidFill>
                          <a:effectLst/>
                        </a:rPr>
                        <a:t>Unit</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rowSpan="4">
                  <a:txBody>
                    <a:bodyPr/>
                    <a:lstStyle/>
                    <a:p>
                      <a:pPr algn="ctr" rtl="0" fontAlgn="ctr"/>
                      <a:r>
                        <a:rPr lang="en-US" sz="700" b="1">
                          <a:solidFill>
                            <a:srgbClr val="000000"/>
                          </a:solidFill>
                          <a:effectLst/>
                        </a:rPr>
                        <a:t>IO Access</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6">
                  <a:txBody>
                    <a:bodyPr/>
                    <a:lstStyle/>
                    <a:p>
                      <a:pPr algn="ctr" rtl="0" fontAlgn="b"/>
                      <a:r>
                        <a:rPr lang="en-TW" sz="800">
                          <a:solidFill>
                            <a:schemeClr val="tx1"/>
                          </a:solidFill>
                          <a:effectLst/>
                        </a:rPr>
                        <a:t>Real Performance</a:t>
                      </a:r>
                    </a:p>
                  </a:txBody>
                  <a:tcPr marL="84610" marR="84610" marT="42305" marB="42305" anchor="b">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TW"/>
                    </a:p>
                  </a:txBody>
                  <a:tcPr/>
                </a:tc>
                <a:tc hMerge="1">
                  <a:txBody>
                    <a:bodyPr/>
                    <a:lstStyle/>
                    <a:p>
                      <a:endParaRPr lang="en-TW"/>
                    </a:p>
                  </a:txBody>
                  <a:tcPr>
                    <a:lnL w="12700" cap="flat" cmpd="sng" algn="ctr">
                      <a:solidFill>
                        <a:schemeClr val="bg1"/>
                      </a:solidFill>
                      <a:prstDash val="solid"/>
                      <a:round/>
                      <a:headEnd type="none" w="med" len="med"/>
                      <a:tailEnd type="none" w="med" len="med"/>
                    </a:lnL>
                  </a:tcPr>
                </a:tc>
                <a:tc hMerge="1">
                  <a:txBody>
                    <a:bodyPr/>
                    <a:lstStyle/>
                    <a:p>
                      <a:endParaRPr lang="en-TW"/>
                    </a:p>
                  </a:txBody>
                  <a:tcPr/>
                </a:tc>
                <a:tc hMerge="1">
                  <a:txBody>
                    <a:bodyPr/>
                    <a:lstStyle/>
                    <a:p>
                      <a:endParaRPr lang="en-TW"/>
                    </a:p>
                  </a:txBody>
                  <a:tcPr/>
                </a:tc>
                <a:tc hMerge="1">
                  <a:txBody>
                    <a:bodyPr/>
                    <a:lstStyle/>
                    <a:p>
                      <a:endParaRPr lang="en-TW"/>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50103528"/>
                  </a:ext>
                </a:extLst>
              </a:tr>
              <a:tr h="153023">
                <a:tc vMerge="1">
                  <a:txBody>
                    <a:bodyPr/>
                    <a:lstStyle/>
                    <a:p>
                      <a:endParaRPr lang="en-TW"/>
                    </a:p>
                  </a:txBody>
                  <a:tcPr/>
                </a:tc>
                <a:tc vMerge="1">
                  <a:txBody>
                    <a:bodyPr/>
                    <a:lstStyle/>
                    <a:p>
                      <a:endParaRPr lang="en-TW"/>
                    </a:p>
                  </a:txBody>
                  <a:tcPr/>
                </a:tc>
                <a:tc vMerge="1">
                  <a:txBody>
                    <a:bodyPr/>
                    <a:lstStyle/>
                    <a:p>
                      <a:endParaRPr lang="en-TW"/>
                    </a:p>
                  </a:txBody>
                  <a:tcPr/>
                </a:tc>
                <a:tc gridSpan="3">
                  <a:txBody>
                    <a:bodyPr/>
                    <a:lstStyle/>
                    <a:p>
                      <a:pPr marR="0" algn="ctr" rtl="0" fontAlgn="ctr">
                        <a:lnSpc>
                          <a:spcPct val="100000"/>
                        </a:lnSpc>
                        <a:spcBef>
                          <a:spcPts val="0"/>
                        </a:spcBef>
                        <a:spcAft>
                          <a:spcPts val="0"/>
                        </a:spcAft>
                        <a:buClr>
                          <a:srgbClr val="000000"/>
                        </a:buClr>
                        <a:buFont typeface="Arial"/>
                      </a:pPr>
                      <a:r>
                        <a:rPr lang="en-US" sz="700" b="0" i="0" u="none" strike="noStrike" cap="none">
                          <a:solidFill>
                            <a:schemeClr val="tx1"/>
                          </a:solidFill>
                          <a:effectLst/>
                          <a:latin typeface="Arial" panose="020B0604020202020204" pitchFamily="34" charset="0"/>
                          <a:ea typeface="+mn-ea"/>
                          <a:cs typeface="+mn-cs"/>
                          <a:sym typeface="Arial"/>
                        </a:rPr>
                        <a:t>QTS 5.0.0 Normal LUN / Folder</a:t>
                      </a:r>
                      <a:endParaRPr lang="en-TW" sz="700" b="0" i="0" u="none" strike="noStrike" cap="none">
                        <a:solidFill>
                          <a:schemeClr val="tx1"/>
                        </a:solidFill>
                        <a:effectLst/>
                        <a:latin typeface="Arial" panose="020B0604020202020204" pitchFamily="34" charset="0"/>
                        <a:ea typeface="+mn-ea"/>
                        <a:cs typeface="+mn-cs"/>
                        <a:sym typeface="Arial"/>
                      </a:endParaRPr>
                    </a:p>
                  </a:txBody>
                  <a:tcPr marL="84610" marR="84610" marT="42305" marB="4230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4C2F4"/>
                    </a:solidFill>
                  </a:tcPr>
                </a:tc>
                <a:tc hMerge="1">
                  <a:txBody>
                    <a:bodyPr/>
                    <a:lstStyle/>
                    <a:p>
                      <a:endParaRPr lang="en-TW"/>
                    </a:p>
                  </a:txBody>
                  <a:tcPr/>
                </a:tc>
                <a:tc hMerge="1">
                  <a:txBody>
                    <a:bodyPr/>
                    <a:lstStyle/>
                    <a:p>
                      <a:endParaRPr lang="en-TW"/>
                    </a:p>
                  </a:txBody>
                  <a:tcPr>
                    <a:lnL w="9525" cap="flat" cmpd="sng" algn="ctr">
                      <a:solidFill>
                        <a:srgbClr val="CCCCCC"/>
                      </a:solidFill>
                      <a:prstDash val="solid"/>
                      <a:round/>
                      <a:headEnd type="none" w="med" len="med"/>
                      <a:tailEnd type="none" w="med" len="med"/>
                    </a:lnL>
                  </a:tcPr>
                </a:tc>
                <a:tc gridSpan="3">
                  <a:txBody>
                    <a:bodyPr/>
                    <a:lstStyle/>
                    <a:p>
                      <a:pPr marR="0" algn="ctr" rtl="0" fontAlgn="ctr">
                        <a:lnSpc>
                          <a:spcPct val="100000"/>
                        </a:lnSpc>
                        <a:spcBef>
                          <a:spcPts val="0"/>
                        </a:spcBef>
                        <a:spcAft>
                          <a:spcPts val="0"/>
                        </a:spcAft>
                        <a:buClr>
                          <a:srgbClr val="000000"/>
                        </a:buClr>
                        <a:buFont typeface="Arial"/>
                      </a:pPr>
                      <a:r>
                        <a:rPr lang="en-US" sz="700" b="0" i="0" u="none" strike="noStrike" cap="none">
                          <a:solidFill>
                            <a:schemeClr val="tx1"/>
                          </a:solidFill>
                          <a:effectLst/>
                          <a:latin typeface="Arial" panose="020B0604020202020204" pitchFamily="34" charset="0"/>
                          <a:ea typeface="+mn-ea"/>
                          <a:cs typeface="+mn-cs"/>
                          <a:sym typeface="Arial"/>
                        </a:rPr>
                        <a:t>QTS 4.5.3 Normal LUN / Folder</a:t>
                      </a:r>
                      <a:endParaRPr lang="en-TW" sz="700" b="0" i="0" u="none" strike="noStrike" cap="none">
                        <a:solidFill>
                          <a:schemeClr val="tx1"/>
                        </a:solidFill>
                        <a:effectLst/>
                        <a:latin typeface="Arial" panose="020B0604020202020204" pitchFamily="34" charset="0"/>
                        <a:ea typeface="+mn-ea"/>
                        <a:cs typeface="+mn-cs"/>
                        <a:sym typeface="Arial"/>
                      </a:endParaRPr>
                    </a:p>
                  </a:txBody>
                  <a:tcPr marL="84610" marR="84610" marT="42305" marB="42305" anchor="b">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4C2F4"/>
                    </a:solidFill>
                  </a:tcPr>
                </a:tc>
                <a:tc hMerge="1">
                  <a:txBody>
                    <a:bodyPr/>
                    <a:lstStyle/>
                    <a:p>
                      <a:endParaRPr lang="en-TW"/>
                    </a:p>
                  </a:txBody>
                  <a:tcPr/>
                </a:tc>
                <a:tc hMerge="1">
                  <a:txBody>
                    <a:bodyPr/>
                    <a:lstStyle/>
                    <a:p>
                      <a:endParaRPr lang="en-TW"/>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586690751"/>
                  </a:ext>
                </a:extLst>
              </a:tr>
              <a:tr h="144112">
                <a:tc vMerge="1">
                  <a:txBody>
                    <a:bodyPr/>
                    <a:lstStyle/>
                    <a:p>
                      <a:endParaRPr lang="en-TW"/>
                    </a:p>
                  </a:txBody>
                  <a:tcPr>
                    <a:lnT w="9525" cap="flat" cmpd="sng" algn="ctr">
                      <a:solidFill>
                        <a:srgbClr val="CCCCCC"/>
                      </a:solidFill>
                      <a:prstDash val="solid"/>
                      <a:round/>
                      <a:headEnd type="none" w="med" len="med"/>
                      <a:tailEnd type="none" w="med" len="med"/>
                    </a:lnT>
                  </a:tcPr>
                </a:tc>
                <a:tc vMerge="1">
                  <a:txBody>
                    <a:bodyPr/>
                    <a:lstStyle/>
                    <a:p>
                      <a:endParaRPr lang="en-TW"/>
                    </a:p>
                  </a:txBody>
                  <a:tcPr>
                    <a:lnT w="9525" cap="flat" cmpd="sng" algn="ctr">
                      <a:solidFill>
                        <a:srgbClr val="CCCCCC"/>
                      </a:solidFill>
                      <a:prstDash val="solid"/>
                      <a:round/>
                      <a:headEnd type="none" w="med" len="med"/>
                      <a:tailEnd type="none" w="med" len="med"/>
                    </a:lnT>
                  </a:tcPr>
                </a:tc>
                <a:tc vMerge="1">
                  <a:txBody>
                    <a:bodyPr/>
                    <a:lstStyle/>
                    <a:p>
                      <a:endParaRPr lang="en-TW"/>
                    </a:p>
                  </a:txBody>
                  <a:tcPr>
                    <a:lnT w="9525" cap="flat" cmpd="sng" algn="ctr">
                      <a:solidFill>
                        <a:srgbClr val="CCCCCC"/>
                      </a:solidFill>
                      <a:prstDash val="solid"/>
                      <a:round/>
                      <a:headEnd type="none" w="med" len="med"/>
                      <a:tailEnd type="none" w="med" len="med"/>
                    </a:lnT>
                  </a:tcPr>
                </a:tc>
                <a:tc rowSpan="2">
                  <a:txBody>
                    <a:bodyPr/>
                    <a:lstStyle/>
                    <a:p>
                      <a:pPr algn="ctr" rtl="0" fontAlgn="ctr"/>
                      <a:r>
                        <a:rPr lang="en-US" sz="700" b="0" i="0">
                          <a:effectLst/>
                          <a:latin typeface="Arial" panose="020B0604020202020204" pitchFamily="34" charset="0"/>
                        </a:rPr>
                        <a:t>1 host</a:t>
                      </a:r>
                      <a:r>
                        <a:rPr lang="en-US" sz="700" b="1" i="0">
                          <a:effectLst/>
                          <a:latin typeface="Arial" panose="020B0604020202020204" pitchFamily="34" charset="0"/>
                        </a:rPr>
                        <a:t> 25GbEx2</a:t>
                      </a:r>
                    </a:p>
                  </a:txBody>
                  <a:tcPr marL="84610" marR="84610" marT="42305" marB="42305" anchor="ctr">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tc>
                  <a:txBody>
                    <a:bodyPr/>
                    <a:lstStyle/>
                    <a:p>
                      <a:pPr algn="ctr" rtl="0" fontAlgn="ctr"/>
                      <a:r>
                        <a:rPr lang="en-US" sz="700" b="0">
                          <a:effectLst/>
                          <a:latin typeface="Arial" panose="020B0604020202020204" pitchFamily="34" charset="0"/>
                        </a:rPr>
                        <a:t>Latency (</a:t>
                      </a:r>
                      <a:r>
                        <a:rPr lang="en-US" sz="700" b="0" err="1">
                          <a:effectLst/>
                          <a:latin typeface="Arial" panose="020B0604020202020204" pitchFamily="34" charset="0"/>
                        </a:rPr>
                        <a:t>ms</a:t>
                      </a:r>
                      <a:r>
                        <a:rPr lang="en-US" sz="700" b="0">
                          <a:effectLst/>
                          <a:latin typeface="Arial" panose="020B0604020202020204" pitchFamily="34" charset="0"/>
                        </a:rPr>
                        <a:t>)</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rowSpan="2">
                  <a:txBody>
                    <a:bodyPr/>
                    <a:lstStyle/>
                    <a:p>
                      <a:pPr algn="ctr" rtl="0" fontAlgn="b"/>
                      <a:r>
                        <a:rPr lang="en-US" sz="700" b="0">
                          <a:solidFill>
                            <a:srgbClr val="000000"/>
                          </a:solidFill>
                          <a:effectLst/>
                          <a:latin typeface="Arial" panose="020B0604020202020204" pitchFamily="34" charset="0"/>
                        </a:rPr>
                        <a:t>NAS CPU %</a:t>
                      </a:r>
                    </a:p>
                  </a:txBody>
                  <a:tcPr marL="84610" marR="84610" marT="42305" marB="4230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B w="9525" cap="flat" cmpd="sng" algn="ctr">
                      <a:solidFill>
                        <a:srgbClr val="CCCCCC"/>
                      </a:solidFill>
                      <a:prstDash val="solid"/>
                      <a:round/>
                      <a:headEnd type="none" w="med" len="med"/>
                      <a:tailEnd type="none" w="med" len="med"/>
                    </a:lnB>
                    <a:solidFill>
                      <a:srgbClr val="D9EAD3"/>
                    </a:solidFill>
                  </a:tcPr>
                </a:tc>
                <a:tc rowSpan="2">
                  <a:txBody>
                    <a:bodyPr/>
                    <a:lstStyle/>
                    <a:p>
                      <a:pPr algn="ctr" rtl="0" fontAlgn="ctr"/>
                      <a:r>
                        <a:rPr lang="en-US" sz="700" b="0" i="0">
                          <a:effectLst/>
                          <a:latin typeface="Arial" panose="020B0604020202020204" pitchFamily="34" charset="0"/>
                        </a:rPr>
                        <a:t>1 host</a:t>
                      </a:r>
                      <a:r>
                        <a:rPr lang="en-US" sz="700" b="1" i="0">
                          <a:effectLst/>
                          <a:latin typeface="Arial" panose="020B0604020202020204" pitchFamily="34" charset="0"/>
                        </a:rPr>
                        <a:t> 25GbEx2</a:t>
                      </a:r>
                      <a:endParaRPr lang="en-US" sz="700" b="1">
                        <a:effectLst/>
                        <a:latin typeface="Arial" panose="020B0604020202020204" pitchFamily="34" charset="0"/>
                      </a:endParaRP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tc>
                  <a:txBody>
                    <a:bodyPr/>
                    <a:lstStyle/>
                    <a:p>
                      <a:pPr algn="ctr" rtl="0" fontAlgn="ctr"/>
                      <a:r>
                        <a:rPr lang="en-US" sz="700" b="0">
                          <a:effectLst/>
                          <a:latin typeface="Arial" panose="020B0604020202020204" pitchFamily="34" charset="0"/>
                        </a:rPr>
                        <a:t>Latency (</a:t>
                      </a:r>
                      <a:r>
                        <a:rPr lang="en-US" sz="700" b="0" err="1">
                          <a:effectLst/>
                          <a:latin typeface="Arial" panose="020B0604020202020204" pitchFamily="34" charset="0"/>
                        </a:rPr>
                        <a:t>ms</a:t>
                      </a:r>
                      <a:r>
                        <a:rPr lang="en-US" sz="700" b="0">
                          <a:effectLst/>
                          <a:latin typeface="Arial" panose="020B0604020202020204" pitchFamily="34" charset="0"/>
                        </a:rPr>
                        <a:t>)</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rowSpan="2">
                  <a:txBody>
                    <a:bodyPr/>
                    <a:lstStyle/>
                    <a:p>
                      <a:pPr algn="ctr" rtl="0" fontAlgn="b"/>
                      <a:r>
                        <a:rPr lang="en-US" sz="700" b="0">
                          <a:solidFill>
                            <a:srgbClr val="000000"/>
                          </a:solidFill>
                          <a:effectLst/>
                          <a:latin typeface="Arial" panose="020B0604020202020204" pitchFamily="34" charset="0"/>
                        </a:rPr>
                        <a:t>NAS CPU %</a:t>
                      </a:r>
                    </a:p>
                  </a:txBody>
                  <a:tcPr marL="84610" marR="84610" marT="42305" marB="42305" anchor="b">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628123986"/>
                  </a:ext>
                </a:extLst>
              </a:tr>
              <a:tr h="144112">
                <a:tc vMerge="1">
                  <a:txBody>
                    <a:bodyPr/>
                    <a:lstStyle/>
                    <a:p>
                      <a:endParaRPr lang="en-TW"/>
                    </a:p>
                  </a:txBody>
                  <a:tcPr/>
                </a:tc>
                <a:tc vMerge="1">
                  <a:txBody>
                    <a:bodyPr/>
                    <a:lstStyle/>
                    <a:p>
                      <a:endParaRPr lang="en-TW"/>
                    </a:p>
                  </a:txBody>
                  <a:tcPr/>
                </a:tc>
                <a:tc vMerge="1">
                  <a:txBody>
                    <a:bodyPr/>
                    <a:lstStyle/>
                    <a:p>
                      <a:endParaRPr lang="en-TW"/>
                    </a:p>
                  </a:txBody>
                  <a:tcPr/>
                </a:tc>
                <a:tc vMerge="1">
                  <a:txBody>
                    <a:bodyPr/>
                    <a:lstStyle/>
                    <a:p>
                      <a:endParaRPr lang="en-TW"/>
                    </a:p>
                  </a:txBody>
                  <a:tcPr/>
                </a:tc>
                <a:tc>
                  <a:txBody>
                    <a:bodyPr/>
                    <a:lstStyle/>
                    <a:p>
                      <a:pPr algn="ctr" rtl="0" fontAlgn="ctr"/>
                      <a:r>
                        <a:rPr lang="en-US" sz="700" b="1">
                          <a:effectLst/>
                          <a:latin typeface="Arial" panose="020B0604020202020204" pitchFamily="34" charset="0"/>
                        </a:rPr>
                        <a:t>Avg.</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vMerge="1">
                  <a:txBody>
                    <a:bodyPr/>
                    <a:lstStyle/>
                    <a:p>
                      <a:endParaRPr lang="en-TW"/>
                    </a:p>
                  </a:txBody>
                  <a:tcPr/>
                </a:tc>
                <a:tc vMerge="1">
                  <a:txBody>
                    <a:bodyPr/>
                    <a:lstStyle/>
                    <a:p>
                      <a:endParaRPr lang="en-TW"/>
                    </a:p>
                  </a:txBody>
                  <a:tcPr/>
                </a:tc>
                <a:tc>
                  <a:txBody>
                    <a:bodyPr/>
                    <a:lstStyle/>
                    <a:p>
                      <a:pPr algn="ctr" rtl="0" fontAlgn="ctr"/>
                      <a:r>
                        <a:rPr lang="en-US" sz="700" b="1">
                          <a:effectLst/>
                          <a:latin typeface="Arial" panose="020B0604020202020204" pitchFamily="34" charset="0"/>
                        </a:rPr>
                        <a:t>Avg.</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vMerge="1">
                  <a:txBody>
                    <a:bodyPr/>
                    <a:lstStyle/>
                    <a:p>
                      <a:endParaRPr lang="en-TW"/>
                    </a:p>
                  </a:txBody>
                  <a:tcPr/>
                </a:tc>
                <a:extLst>
                  <a:ext uri="{0D108BD9-81ED-4DB2-BD59-A6C34878D82A}">
                    <a16:rowId xmlns:a16="http://schemas.microsoft.com/office/drawing/2014/main" val="535596273"/>
                  </a:ext>
                </a:extLst>
              </a:tr>
              <a:tr h="144112">
                <a:tc rowSpan="6">
                  <a:txBody>
                    <a:bodyPr/>
                    <a:lstStyle/>
                    <a:p>
                      <a:pPr algn="ctr" rtl="0" fontAlgn="ctr"/>
                      <a:r>
                        <a:rPr lang="en-US" sz="1000" b="1">
                          <a:solidFill>
                            <a:srgbClr val="000000"/>
                          </a:solidFill>
                          <a:effectLst/>
                          <a:latin typeface="Arial" panose="020B0604020202020204" pitchFamily="34" charset="0"/>
                        </a:rPr>
                        <a:t>iSCSI</a:t>
                      </a:r>
                    </a:p>
                  </a:txBody>
                  <a:tcPr marL="84610" marR="84610" marT="42305" marB="42305" anchor="ctr">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rowSpan="4">
                  <a:txBody>
                    <a:bodyPr/>
                    <a:lstStyle/>
                    <a:p>
                      <a:pPr algn="ctr" rtl="0" fontAlgn="ctr"/>
                      <a:r>
                        <a:rPr lang="en-US" sz="700">
                          <a:solidFill>
                            <a:srgbClr val="000000"/>
                          </a:solidFill>
                          <a:effectLst/>
                        </a:rPr>
                        <a:t>Throughput</a:t>
                      </a:r>
                      <a:br>
                        <a:rPr lang="en-US" sz="700">
                          <a:solidFill>
                            <a:srgbClr val="000000"/>
                          </a:solidFill>
                          <a:effectLst/>
                        </a:rPr>
                      </a:br>
                      <a:r>
                        <a:rPr lang="en-US" sz="700">
                          <a:solidFill>
                            <a:srgbClr val="000000"/>
                          </a:solidFill>
                          <a:effectLst/>
                        </a:rPr>
                        <a:t>(MB/s)</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sz="700">
                          <a:solidFill>
                            <a:srgbClr val="000000"/>
                          </a:solidFill>
                          <a:effectLst/>
                        </a:rPr>
                        <a:t>SW-1M</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2575</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6</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36%</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2181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7</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13%</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529302055"/>
                  </a:ext>
                </a:extLst>
              </a:tr>
              <a:tr h="144112">
                <a:tc vMerge="1">
                  <a:txBody>
                    <a:bodyPr/>
                    <a:lstStyle/>
                    <a:p>
                      <a:endParaRPr lang="en-TW"/>
                    </a:p>
                  </a:txBody>
                  <a:tcPr/>
                </a:tc>
                <a:tc vMerge="1">
                  <a:txBody>
                    <a:bodyPr/>
                    <a:lstStyle/>
                    <a:p>
                      <a:endParaRPr lang="en-TW"/>
                    </a:p>
                  </a:txBody>
                  <a:tcPr/>
                </a:tc>
                <a:tc>
                  <a:txBody>
                    <a:bodyPr/>
                    <a:lstStyle/>
                    <a:p>
                      <a:pPr algn="ctr" rtl="0" fontAlgn="b"/>
                      <a:r>
                        <a:rPr lang="en-US" sz="700">
                          <a:solidFill>
                            <a:srgbClr val="000000"/>
                          </a:solidFill>
                          <a:effectLst/>
                        </a:rPr>
                        <a:t>SR-1M</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5642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5036</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17%</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301934244"/>
                  </a:ext>
                </a:extLst>
              </a:tr>
              <a:tr h="144112">
                <a:tc vMerge="1">
                  <a:txBody>
                    <a:bodyPr/>
                    <a:lstStyle/>
                    <a:p>
                      <a:endParaRPr lang="en-TW"/>
                    </a:p>
                  </a:txBody>
                  <a:tcPr/>
                </a:tc>
                <a:tc vMerge="1">
                  <a:txBody>
                    <a:bodyPr/>
                    <a:lstStyle/>
                    <a:p>
                      <a:endParaRPr lang="en-TW"/>
                    </a:p>
                  </a:txBody>
                  <a:tcPr/>
                </a:tc>
                <a:tc>
                  <a:txBody>
                    <a:bodyPr/>
                    <a:lstStyle/>
                    <a:p>
                      <a:pPr algn="ctr" rtl="0" fontAlgn="b"/>
                      <a:r>
                        <a:rPr lang="en-US" sz="700">
                          <a:solidFill>
                            <a:srgbClr val="000000"/>
                          </a:solidFill>
                          <a:effectLst/>
                        </a:rPr>
                        <a:t>SW-512K</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2598</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2182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13%</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957987200"/>
                  </a:ext>
                </a:extLst>
              </a:tr>
              <a:tr h="144112">
                <a:tc vMerge="1">
                  <a:txBody>
                    <a:bodyPr/>
                    <a:lstStyle/>
                    <a:p>
                      <a:endParaRPr lang="en-TW"/>
                    </a:p>
                  </a:txBody>
                  <a:tcPr/>
                </a:tc>
                <a:tc vMerge="1">
                  <a:txBody>
                    <a:bodyPr/>
                    <a:lstStyle/>
                    <a:p>
                      <a:endParaRPr lang="en-TW"/>
                    </a:p>
                  </a:txBody>
                  <a:tcPr/>
                </a:tc>
                <a:tc>
                  <a:txBody>
                    <a:bodyPr/>
                    <a:lstStyle/>
                    <a:p>
                      <a:pPr algn="ctr" rtl="0" fontAlgn="b"/>
                      <a:r>
                        <a:rPr lang="en-US" sz="700">
                          <a:solidFill>
                            <a:srgbClr val="000000"/>
                          </a:solidFill>
                          <a:effectLst/>
                        </a:rPr>
                        <a:t>SR-512K</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5591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19%</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4248</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10%</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35436669"/>
                  </a:ext>
                </a:extLst>
              </a:tr>
              <a:tr h="129886">
                <a:tc vMerge="1">
                  <a:txBody>
                    <a:bodyPr/>
                    <a:lstStyle/>
                    <a:p>
                      <a:endParaRPr lang="en-TW"/>
                    </a:p>
                  </a:txBody>
                  <a:tcPr/>
                </a:tc>
                <a:tc rowSpan="2">
                  <a:txBody>
                    <a:bodyPr/>
                    <a:lstStyle/>
                    <a:p>
                      <a:pPr algn="ctr" rtl="0" fontAlgn="ctr"/>
                      <a:r>
                        <a:rPr lang="en-US" sz="700">
                          <a:solidFill>
                            <a:srgbClr val="000000"/>
                          </a:solidFill>
                          <a:effectLst/>
                        </a:rPr>
                        <a:t>IOPS</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ctr"/>
                      <a:r>
                        <a:rPr lang="en-US" sz="700">
                          <a:solidFill>
                            <a:srgbClr val="000000"/>
                          </a:solidFill>
                          <a:effectLst/>
                        </a:rPr>
                        <a:t>RW-4K</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96,734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1.00</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89,043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1.00</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17%</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534693621"/>
                  </a:ext>
                </a:extLst>
              </a:tr>
              <a:tr h="144112">
                <a:tc vMerge="1">
                  <a:txBody>
                    <a:bodyPr/>
                    <a:lstStyle/>
                    <a:p>
                      <a:endParaRPr lang="en-TW"/>
                    </a:p>
                  </a:txBody>
                  <a:tcPr/>
                </a:tc>
                <a:tc vMerge="1">
                  <a:txBody>
                    <a:bodyPr/>
                    <a:lstStyle/>
                    <a:p>
                      <a:endParaRPr lang="en-TW"/>
                    </a:p>
                  </a:txBody>
                  <a:tcPr/>
                </a:tc>
                <a:tc>
                  <a:txBody>
                    <a:bodyPr/>
                    <a:lstStyle/>
                    <a:p>
                      <a:pPr algn="ctr" rtl="0" fontAlgn="ctr"/>
                      <a:r>
                        <a:rPr lang="en-US" sz="700">
                          <a:solidFill>
                            <a:srgbClr val="000000"/>
                          </a:solidFill>
                          <a:effectLst/>
                        </a:rPr>
                        <a:t>RR-4K</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171,989</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0.00</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36%</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164,891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0.00</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33%</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87457530"/>
                  </a:ext>
                </a:extLst>
              </a:tr>
              <a:tr h="144112">
                <a:tc rowSpan="6">
                  <a:txBody>
                    <a:bodyPr/>
                    <a:lstStyle/>
                    <a:p>
                      <a:pPr algn="ctr" rtl="0" fontAlgn="ctr"/>
                      <a:r>
                        <a:rPr lang="en-US" sz="1000" b="1">
                          <a:solidFill>
                            <a:srgbClr val="000000"/>
                          </a:solidFill>
                          <a:effectLst/>
                          <a:latin typeface="Arial" panose="020B0604020202020204" pitchFamily="34" charset="0"/>
                        </a:rPr>
                        <a:t>SMB</a:t>
                      </a:r>
                    </a:p>
                  </a:txBody>
                  <a:tcPr marL="84610" marR="84610" marT="42305" marB="42305" anchor="ctr">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rowSpan="4">
                  <a:txBody>
                    <a:bodyPr/>
                    <a:lstStyle/>
                    <a:p>
                      <a:pPr algn="ctr" rtl="0" fontAlgn="ctr"/>
                      <a:r>
                        <a:rPr lang="en-US" sz="700">
                          <a:solidFill>
                            <a:srgbClr val="000000"/>
                          </a:solidFill>
                          <a:effectLst/>
                        </a:rPr>
                        <a:t>Throughput</a:t>
                      </a:r>
                      <a:br>
                        <a:rPr lang="en-US" sz="700">
                          <a:solidFill>
                            <a:srgbClr val="000000"/>
                          </a:solidFill>
                          <a:effectLst/>
                        </a:rPr>
                      </a:br>
                      <a:r>
                        <a:rPr lang="en-US" sz="700">
                          <a:solidFill>
                            <a:srgbClr val="000000"/>
                          </a:solidFill>
                          <a:effectLst/>
                        </a:rPr>
                        <a:t>(MB/s)</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sz="700">
                          <a:solidFill>
                            <a:srgbClr val="000000"/>
                          </a:solidFill>
                          <a:effectLst/>
                        </a:rPr>
                        <a:t>SW-1M</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2210</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7</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2067</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8</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19%</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752663763"/>
                  </a:ext>
                </a:extLst>
              </a:tr>
              <a:tr h="144112">
                <a:tc vMerge="1">
                  <a:txBody>
                    <a:bodyPr/>
                    <a:lstStyle/>
                    <a:p>
                      <a:endParaRPr lang="en-TW"/>
                    </a:p>
                  </a:txBody>
                  <a:tcPr/>
                </a:tc>
                <a:tc vMerge="1">
                  <a:txBody>
                    <a:bodyPr/>
                    <a:lstStyle/>
                    <a:p>
                      <a:endParaRPr lang="en-TW"/>
                    </a:p>
                  </a:txBody>
                  <a:tcPr/>
                </a:tc>
                <a:tc>
                  <a:txBody>
                    <a:bodyPr/>
                    <a:lstStyle/>
                    <a:p>
                      <a:pPr algn="ctr" rtl="0" fontAlgn="b"/>
                      <a:r>
                        <a:rPr lang="en-US" sz="700">
                          <a:solidFill>
                            <a:srgbClr val="000000"/>
                          </a:solidFill>
                          <a:effectLst/>
                        </a:rPr>
                        <a:t>SR-1M</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5219</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4651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9%</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572519642"/>
                  </a:ext>
                </a:extLst>
              </a:tr>
              <a:tr h="144112">
                <a:tc vMerge="1">
                  <a:txBody>
                    <a:bodyPr/>
                    <a:lstStyle/>
                    <a:p>
                      <a:endParaRPr lang="en-TW"/>
                    </a:p>
                  </a:txBody>
                  <a:tcPr/>
                </a:tc>
                <a:tc vMerge="1">
                  <a:txBody>
                    <a:bodyPr/>
                    <a:lstStyle/>
                    <a:p>
                      <a:endParaRPr lang="en-TW"/>
                    </a:p>
                  </a:txBody>
                  <a:tcPr/>
                </a:tc>
                <a:tc>
                  <a:txBody>
                    <a:bodyPr/>
                    <a:lstStyle/>
                    <a:p>
                      <a:pPr algn="ctr" rtl="0" fontAlgn="b"/>
                      <a:r>
                        <a:rPr lang="en-US" sz="700">
                          <a:solidFill>
                            <a:srgbClr val="000000"/>
                          </a:solidFill>
                          <a:effectLst/>
                        </a:rPr>
                        <a:t>SW-512K</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2077</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2018</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18%</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455416059"/>
                  </a:ext>
                </a:extLst>
              </a:tr>
              <a:tr h="144112">
                <a:tc vMerge="1">
                  <a:txBody>
                    <a:bodyPr/>
                    <a:lstStyle/>
                    <a:p>
                      <a:endParaRPr lang="en-TW"/>
                    </a:p>
                  </a:txBody>
                  <a:tcPr/>
                </a:tc>
                <a:tc vMerge="1">
                  <a:txBody>
                    <a:bodyPr/>
                    <a:lstStyle/>
                    <a:p>
                      <a:endParaRPr lang="en-TW"/>
                    </a:p>
                  </a:txBody>
                  <a:tcPr/>
                </a:tc>
                <a:tc>
                  <a:txBody>
                    <a:bodyPr/>
                    <a:lstStyle/>
                    <a:p>
                      <a:pPr algn="ctr" rtl="0" fontAlgn="b"/>
                      <a:r>
                        <a:rPr lang="en-US" sz="700">
                          <a:solidFill>
                            <a:srgbClr val="000000"/>
                          </a:solidFill>
                          <a:effectLst/>
                        </a:rPr>
                        <a:t>SR-512K</a:t>
                      </a:r>
                    </a:p>
                  </a:txBody>
                  <a:tcPr marL="23474" marR="23474" marT="15649" marB="15649"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5265</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4496</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8%</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56082611"/>
                  </a:ext>
                </a:extLst>
              </a:tr>
              <a:tr h="144112">
                <a:tc vMerge="1">
                  <a:txBody>
                    <a:bodyPr/>
                    <a:lstStyle/>
                    <a:p>
                      <a:endParaRPr lang="en-TW"/>
                    </a:p>
                  </a:txBody>
                  <a:tcPr/>
                </a:tc>
                <a:tc rowSpan="2">
                  <a:txBody>
                    <a:bodyPr/>
                    <a:lstStyle/>
                    <a:p>
                      <a:pPr algn="ctr" rtl="0" fontAlgn="ctr"/>
                      <a:r>
                        <a:rPr lang="en-US" sz="700">
                          <a:solidFill>
                            <a:srgbClr val="000000"/>
                          </a:solidFill>
                          <a:effectLst/>
                        </a:rPr>
                        <a:t>IOPS</a:t>
                      </a:r>
                    </a:p>
                  </a:txBody>
                  <a:tcPr marL="84610" marR="84610" marT="42305" marB="4230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F3F3"/>
                    </a:solidFill>
                  </a:tcPr>
                </a:tc>
                <a:tc>
                  <a:txBody>
                    <a:bodyPr/>
                    <a:lstStyle/>
                    <a:p>
                      <a:pPr algn="ctr" rtl="0" fontAlgn="ctr"/>
                      <a:r>
                        <a:rPr lang="en-US" sz="700">
                          <a:solidFill>
                            <a:srgbClr val="000000"/>
                          </a:solidFill>
                          <a:effectLst/>
                        </a:rPr>
                        <a:t>RW-4K</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73,954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22%</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86,384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19%</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27479096"/>
                  </a:ext>
                </a:extLst>
              </a:tr>
              <a:tr h="144112">
                <a:tc vMerge="1">
                  <a:txBody>
                    <a:bodyPr/>
                    <a:lstStyle/>
                    <a:p>
                      <a:endParaRPr lang="en-TW"/>
                    </a:p>
                  </a:txBody>
                  <a:tcPr/>
                </a:tc>
                <a:tc vMerge="1">
                  <a:txBody>
                    <a:bodyPr/>
                    <a:lstStyle/>
                    <a:p>
                      <a:endParaRPr lang="en-TW"/>
                    </a:p>
                  </a:txBody>
                  <a:tcPr/>
                </a:tc>
                <a:tc>
                  <a:txBody>
                    <a:bodyPr/>
                    <a:lstStyle/>
                    <a:p>
                      <a:pPr algn="ctr" rtl="0" fontAlgn="ctr"/>
                      <a:r>
                        <a:rPr lang="en-US" sz="700">
                          <a:solidFill>
                            <a:srgbClr val="000000"/>
                          </a:solidFill>
                          <a:effectLst/>
                        </a:rPr>
                        <a:t>RR-4K</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rtl="0" fontAlgn="ctr"/>
                      <a:r>
                        <a:rPr lang="en-TW" sz="700" b="0">
                          <a:effectLst/>
                          <a:latin typeface="Arial" panose="020B0604020202020204" pitchFamily="34" charset="0"/>
                        </a:rPr>
                        <a:t>157,138</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0</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44%</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100,837</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1</a:t>
                      </a:r>
                    </a:p>
                  </a:txBody>
                  <a:tcPr marL="23474" marR="23474" marT="15649" marB="15649"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rtl="0" fontAlgn="ctr"/>
                      <a:r>
                        <a:rPr lang="en-TW" sz="700" b="0">
                          <a:effectLst/>
                          <a:latin typeface="Arial" panose="020B0604020202020204" pitchFamily="34" charset="0"/>
                        </a:rPr>
                        <a:t>30%</a:t>
                      </a:r>
                    </a:p>
                  </a:txBody>
                  <a:tcPr marL="23474" marR="23474" marT="15649" marB="15649"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299785833"/>
                  </a:ext>
                </a:extLst>
              </a:tr>
            </a:tbl>
          </a:graphicData>
        </a:graphic>
      </p:graphicFrame>
      <p:sp>
        <p:nvSpPr>
          <p:cNvPr id="8" name="Rectangle 7">
            <a:extLst>
              <a:ext uri="{FF2B5EF4-FFF2-40B4-BE49-F238E27FC236}">
                <a16:creationId xmlns:a16="http://schemas.microsoft.com/office/drawing/2014/main" id="{F019AF01-76EF-0C43-96BD-8AD5A0A2E3D2}"/>
              </a:ext>
            </a:extLst>
          </p:cNvPr>
          <p:cNvSpPr/>
          <p:nvPr/>
        </p:nvSpPr>
        <p:spPr>
          <a:xfrm>
            <a:off x="3057574" y="1259654"/>
            <a:ext cx="1735808" cy="24300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 name="圖片 3" descr="一張含有 文字, 電子用品, 電腦, 划船 的圖片&#10;&#10;自動產生的描述">
            <a:extLst>
              <a:ext uri="{FF2B5EF4-FFF2-40B4-BE49-F238E27FC236}">
                <a16:creationId xmlns:a16="http://schemas.microsoft.com/office/drawing/2014/main" id="{2599108B-A31A-47B2-A1A1-84E86EA34260}"/>
              </a:ext>
            </a:extLst>
          </p:cNvPr>
          <p:cNvPicPr>
            <a:picLocks noChangeAspect="1"/>
          </p:cNvPicPr>
          <p:nvPr/>
        </p:nvPicPr>
        <p:blipFill rotWithShape="1">
          <a:blip r:embed="rId5"/>
          <a:srcRect b="9111"/>
          <a:stretch/>
        </p:blipFill>
        <p:spPr>
          <a:xfrm>
            <a:off x="733487" y="3865253"/>
            <a:ext cx="7476435" cy="1278245"/>
          </a:xfrm>
          <a:prstGeom prst="rect">
            <a:avLst/>
          </a:prstGeom>
        </p:spPr>
      </p:pic>
      <p:sp>
        <p:nvSpPr>
          <p:cNvPr id="9" name="Google Shape;79;p16">
            <a:extLst>
              <a:ext uri="{FF2B5EF4-FFF2-40B4-BE49-F238E27FC236}">
                <a16:creationId xmlns:a16="http://schemas.microsoft.com/office/drawing/2014/main" id="{3198714A-6A7E-467E-B6CF-45AE30CD84D3}"/>
              </a:ext>
            </a:extLst>
          </p:cNvPr>
          <p:cNvSpPr txBox="1">
            <a:spLocks/>
          </p:cNvSpPr>
          <p:nvPr/>
        </p:nvSpPr>
        <p:spPr>
          <a:xfrm>
            <a:off x="271356" y="147346"/>
            <a:ext cx="852170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dist"/>
            <a:r>
              <a:rPr lang="en-US" altLang="zh-TW" b="1">
                <a:solidFill>
                  <a:schemeClr val="tx1"/>
                </a:solidFill>
                <a:latin typeface="微軟正黑體" panose="020B0604030504040204" pitchFamily="34" charset="-120"/>
                <a:ea typeface="微軟正黑體" panose="020B0604030504040204" pitchFamily="34" charset="-120"/>
              </a:rPr>
              <a:t>Comparison Test TS-h2490FU (AMD EPYC 7302P)
</a:t>
            </a:r>
            <a:endParaRPr lang="en-US" sz="3200" b="1">
              <a:solidFill>
                <a:schemeClr val="tx1"/>
              </a:solidFill>
              <a:latin typeface="微軟正黑體" panose="020B0604030504040204" pitchFamily="34" charset="-120"/>
              <a:ea typeface="微軟正黑體" panose="020B0604030504040204" pitchFamily="34" charset="-120"/>
            </a:endParaRPr>
          </a:p>
        </p:txBody>
      </p:sp>
      <p:graphicFrame>
        <p:nvGraphicFramePr>
          <p:cNvPr id="13" name="Table 1">
            <a:extLst>
              <a:ext uri="{FF2B5EF4-FFF2-40B4-BE49-F238E27FC236}">
                <a16:creationId xmlns:a16="http://schemas.microsoft.com/office/drawing/2014/main" id="{847CAA0B-75A9-4C6D-976B-F2AA8A41216D}"/>
              </a:ext>
            </a:extLst>
          </p:cNvPr>
          <p:cNvGraphicFramePr>
            <a:graphicFrameLocks noGrp="1"/>
          </p:cNvGraphicFramePr>
          <p:nvPr>
            <p:extLst>
              <p:ext uri="{D42A27DB-BD31-4B8C-83A1-F6EECF244321}">
                <p14:modId xmlns:p14="http://schemas.microsoft.com/office/powerpoint/2010/main" val="689142585"/>
              </p:ext>
            </p:extLst>
          </p:nvPr>
        </p:nvGraphicFramePr>
        <p:xfrm>
          <a:off x="6624994" y="1063953"/>
          <a:ext cx="2101002" cy="2087880"/>
        </p:xfrm>
        <a:graphic>
          <a:graphicData uri="http://schemas.openxmlformats.org/drawingml/2006/table">
            <a:tbl>
              <a:tblPr>
                <a:effectLst/>
              </a:tblPr>
              <a:tblGrid>
                <a:gridCol w="786998">
                  <a:extLst>
                    <a:ext uri="{9D8B030D-6E8A-4147-A177-3AD203B41FA5}">
                      <a16:colId xmlns:a16="http://schemas.microsoft.com/office/drawing/2014/main" val="992165199"/>
                    </a:ext>
                  </a:extLst>
                </a:gridCol>
                <a:gridCol w="1314004">
                  <a:extLst>
                    <a:ext uri="{9D8B030D-6E8A-4147-A177-3AD203B41FA5}">
                      <a16:colId xmlns:a16="http://schemas.microsoft.com/office/drawing/2014/main" val="2283056801"/>
                    </a:ext>
                  </a:extLst>
                </a:gridCol>
              </a:tblGrid>
              <a:tr h="90217">
                <a:tc gridSpan="2">
                  <a:txBody>
                    <a:bodyPr/>
                    <a:lstStyle/>
                    <a:p>
                      <a:pPr algn="ctr" rtl="0" fontAlgn="b"/>
                      <a:r>
                        <a:rPr lang="en-US" sz="800">
                          <a:effectLst/>
                        </a:rPr>
                        <a:t>NAS Configuration: </a:t>
                      </a:r>
                    </a:p>
                  </a:txBody>
                  <a:tcPr marL="28575" marR="28575" marT="19050" marB="1905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hMerge="1">
                  <a:txBody>
                    <a:bodyPr/>
                    <a:lstStyle/>
                    <a:p>
                      <a:endParaRPr lang="en-TW"/>
                    </a:p>
                  </a:txBody>
                  <a:tcPr/>
                </a:tc>
                <a:extLst>
                  <a:ext uri="{0D108BD9-81ED-4DB2-BD59-A6C34878D82A}">
                    <a16:rowId xmlns:a16="http://schemas.microsoft.com/office/drawing/2014/main" val="41775940"/>
                  </a:ext>
                </a:extLst>
              </a:tr>
              <a:tr h="90217">
                <a:tc>
                  <a:txBody>
                    <a:bodyPr/>
                    <a:lstStyle/>
                    <a:p>
                      <a:pPr algn="ctr" rtl="0" fontAlgn="b"/>
                      <a:r>
                        <a:rPr lang="en-US" sz="800">
                          <a:effectLst/>
                        </a:rPr>
                        <a:t>Model</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TS-h2490FU</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36917648"/>
                  </a:ext>
                </a:extLst>
              </a:tr>
              <a:tr h="90217">
                <a:tc>
                  <a:txBody>
                    <a:bodyPr/>
                    <a:lstStyle/>
                    <a:p>
                      <a:pPr algn="ctr" rtl="0" fontAlgn="b"/>
                      <a:r>
                        <a:rPr lang="en-US" sz="800">
                          <a:effectLst/>
                        </a:rPr>
                        <a:t>CPU</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AMD EPYC 7232P 3.1GHz (8C/16T)</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692495890"/>
                  </a:ext>
                </a:extLst>
              </a:tr>
              <a:tr h="90217">
                <a:tc>
                  <a:txBody>
                    <a:bodyPr/>
                    <a:lstStyle/>
                    <a:p>
                      <a:pPr algn="ctr" rtl="0" fontAlgn="b"/>
                      <a:r>
                        <a:rPr lang="en-US" sz="800">
                          <a:effectLst/>
                        </a:rPr>
                        <a:t>RAM</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DDR4-2666 64GB (8GB x8)</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38534268"/>
                  </a:ext>
                </a:extLst>
              </a:tr>
              <a:tr h="90217">
                <a:tc>
                  <a:txBody>
                    <a:bodyPr/>
                    <a:lstStyle/>
                    <a:p>
                      <a:pPr algn="ctr" rtl="0" fontAlgn="b"/>
                      <a:r>
                        <a:rPr lang="en-US" sz="800">
                          <a:effectLst/>
                        </a:rPr>
                        <a:t>F/W</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QTS 5.0.0 20210520</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625653397"/>
                  </a:ext>
                </a:extLst>
              </a:tr>
              <a:tr h="90217">
                <a:tc>
                  <a:txBody>
                    <a:bodyPr/>
                    <a:lstStyle/>
                    <a:p>
                      <a:pPr algn="ctr" rtl="0" fontAlgn="b"/>
                      <a:r>
                        <a:rPr lang="en-US" sz="800">
                          <a:effectLst/>
                        </a:rPr>
                        <a:t>F/W</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QTS 4.5.3 20210515</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878103514"/>
                  </a:ext>
                </a:extLst>
              </a:tr>
              <a:tr h="90217">
                <a:tc>
                  <a:txBody>
                    <a:bodyPr/>
                    <a:lstStyle/>
                    <a:p>
                      <a:pPr algn="ctr" rtl="0" fontAlgn="b"/>
                      <a:r>
                        <a:rPr lang="en-US" sz="800">
                          <a:effectLst/>
                        </a:rPr>
                        <a:t>SSD</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Micron 7300 3.8TB </a:t>
                      </a:r>
                      <a:r>
                        <a:rPr lang="en-US" sz="800" err="1">
                          <a:effectLst/>
                        </a:rPr>
                        <a:t>NVMe</a:t>
                      </a:r>
                      <a:r>
                        <a:rPr lang="en-US" sz="800">
                          <a:effectLst/>
                        </a:rPr>
                        <a:t> x12</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699936741"/>
                  </a:ext>
                </a:extLst>
              </a:tr>
              <a:tr h="90217">
                <a:tc>
                  <a:txBody>
                    <a:bodyPr/>
                    <a:lstStyle/>
                    <a:p>
                      <a:pPr algn="ctr" rtl="0" fontAlgn="b"/>
                      <a:r>
                        <a:rPr lang="en-US" sz="800">
                          <a:effectLst/>
                        </a:rPr>
                        <a:t>Pool RAID type</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US" sz="800">
                          <a:effectLst/>
                        </a:rPr>
                        <a:t>RAID5</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437519423"/>
                  </a:ext>
                </a:extLst>
              </a:tr>
              <a:tr h="90217">
                <a:tc>
                  <a:txBody>
                    <a:bodyPr/>
                    <a:lstStyle/>
                    <a:p>
                      <a:pPr algn="ctr" rtl="0" fontAlgn="ctr"/>
                      <a:r>
                        <a:rPr lang="en-US" sz="800">
                          <a:effectLst/>
                        </a:rPr>
                        <a:t>Pool OP</a:t>
                      </a:r>
                    </a:p>
                  </a:txBody>
                  <a:tcPr marL="28575" marR="28575" marT="19050" marB="19050" anchor="ctr">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ctr"/>
                      <a:r>
                        <a:rPr lang="en-TW" sz="800">
                          <a:effectLst/>
                        </a:rPr>
                        <a:t>10%</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23244341"/>
                  </a:ext>
                </a:extLst>
              </a:tr>
              <a:tr h="90217">
                <a:tc>
                  <a:txBody>
                    <a:bodyPr/>
                    <a:lstStyle/>
                    <a:p>
                      <a:pPr algn="ctr" rtl="0" fontAlgn="b"/>
                      <a:r>
                        <a:rPr lang="en-US" sz="800">
                          <a:effectLst/>
                        </a:rPr>
                        <a:t>NIC</a:t>
                      </a:r>
                    </a:p>
                  </a:txBody>
                  <a:tcPr marL="28575" marR="28575" marT="19050" marB="19050" anchor="b">
                    <a:lnL w="12700" cap="flat" cmpd="sng" algn="ctr">
                      <a:solidFill>
                        <a:schemeClr val="bg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rtl="0" fontAlgn="ctr"/>
                      <a:r>
                        <a:rPr lang="en-US" sz="800">
                          <a:effectLst/>
                        </a:rPr>
                        <a:t>QNAP QXG-25G2SF-NXE 25GbE</a:t>
                      </a:r>
                    </a:p>
                  </a:txBody>
                  <a:tcPr marL="28575" marR="28575" marT="19050" marB="19050" anchor="ctr">
                    <a:lnL w="9525" cap="flat" cmpd="sng" algn="ctr">
                      <a:solidFill>
                        <a:srgbClr val="CCCCCC"/>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73603902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4499840" y="469420"/>
            <a:ext cx="4300632" cy="2417007"/>
          </a:xfrm>
          <a:prstGeom prst="rect">
            <a:avLst/>
          </a:prstGeom>
          <a:noFill/>
          <a:ln>
            <a:noFill/>
          </a:ln>
          <a:effectLst>
            <a:outerShdw blurRad="228600" dist="215900" dir="16080000" algn="bl" rotWithShape="0">
              <a:prstClr val="black">
                <a:alpha val="26000"/>
              </a:prstClr>
            </a:outerShdw>
          </a:effectLst>
        </p:spPr>
      </p:pic>
      <p:sp>
        <p:nvSpPr>
          <p:cNvPr id="8" name="Google Shape;79;p16">
            <a:extLst>
              <a:ext uri="{FF2B5EF4-FFF2-40B4-BE49-F238E27FC236}">
                <a16:creationId xmlns:a16="http://schemas.microsoft.com/office/drawing/2014/main" id="{119F4459-704E-49A8-93A3-7AFF7F17F55B}"/>
              </a:ext>
            </a:extLst>
          </p:cNvPr>
          <p:cNvSpPr txBox="1">
            <a:spLocks/>
          </p:cNvSpPr>
          <p:nvPr/>
        </p:nvSpPr>
        <p:spPr>
          <a:xfrm>
            <a:off x="488418" y="911147"/>
            <a:ext cx="3567535" cy="10576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solidFill>
                  <a:srgbClr val="111319"/>
                </a:solidFill>
                <a:latin typeface="微軟正黑體" panose="020B0604030504040204" pitchFamily="34" charset="-120"/>
                <a:ea typeface="微軟正黑體" panose="020B0604030504040204" pitchFamily="34" charset="-120"/>
              </a:rPr>
              <a:t>A new version</a:t>
            </a:r>
            <a:br>
              <a:rPr lang="en-US" altLang="zh-TW" b="1">
                <a:solidFill>
                  <a:srgbClr val="111319"/>
                </a:solidFill>
                <a:latin typeface="微軟正黑體" panose="020B0604030504040204" pitchFamily="34" charset="-120"/>
                <a:ea typeface="微軟正黑體" panose="020B0604030504040204" pitchFamily="34" charset="-120"/>
              </a:rPr>
            </a:br>
            <a:r>
              <a:rPr lang="en-US" altLang="zh-TW" b="1">
                <a:solidFill>
                  <a:srgbClr val="111319"/>
                </a:solidFill>
                <a:latin typeface="微軟正黑體" panose="020B0604030504040204" pitchFamily="34" charset="-120"/>
                <a:ea typeface="微軟正黑體" panose="020B0604030504040204" pitchFamily="34" charset="-120"/>
              </a:rPr>
              <a:t>Installation Wizard</a:t>
            </a:r>
            <a:endParaRPr lang="en-US" b="1">
              <a:solidFill>
                <a:srgbClr val="111319"/>
              </a:solidFill>
              <a:latin typeface="微軟正黑體" panose="020B0604030504040204" pitchFamily="34" charset="-120"/>
              <a:ea typeface="微軟正黑體" panose="020B0604030504040204" pitchFamily="34" charset="-120"/>
            </a:endParaRPr>
          </a:p>
        </p:txBody>
      </p:sp>
      <p:sp>
        <p:nvSpPr>
          <p:cNvPr id="9" name="Google Shape;61;p14">
            <a:extLst>
              <a:ext uri="{FF2B5EF4-FFF2-40B4-BE49-F238E27FC236}">
                <a16:creationId xmlns:a16="http://schemas.microsoft.com/office/drawing/2014/main" id="{71A2581D-98DB-41E5-B58C-8513624BFD42}"/>
              </a:ext>
            </a:extLst>
          </p:cNvPr>
          <p:cNvSpPr txBox="1">
            <a:spLocks/>
          </p:cNvSpPr>
          <p:nvPr/>
        </p:nvSpPr>
        <p:spPr>
          <a:xfrm>
            <a:off x="517430" y="1696582"/>
            <a:ext cx="3277863" cy="2393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ct val="150000"/>
              </a:lnSpc>
              <a:spcBef>
                <a:spcPts val="1200"/>
              </a:spcBef>
              <a:buClr>
                <a:srgbClr val="E9613B"/>
              </a:buClr>
              <a:buSzPts val="1100"/>
              <a:buFont typeface="Wingdings" panose="05000000000000000000" pitchFamily="2" charset="2"/>
              <a:buChar char="l"/>
            </a:pPr>
            <a:r>
              <a:rPr lang="en-US" altLang="zh-TW" sz="1400">
                <a:solidFill>
                  <a:schemeClr val="dk1"/>
                </a:solidFill>
                <a:latin typeface="微軟正黑體" panose="020B0604030504040204" pitchFamily="34" charset="-120"/>
                <a:ea typeface="微軟正黑體" panose="020B0604030504040204" pitchFamily="34" charset="-120"/>
              </a:rPr>
              <a:t>Simplify the steps
Initialization and update the latest version firmware at the same time
Create a new administration account</a:t>
            </a:r>
            <a:endParaRPr lang="zh-TW" altLang="en-US" sz="1400">
              <a:solidFill>
                <a:schemeClr val="dk1"/>
              </a:solidFill>
              <a:latin typeface="微軟正黑體" panose="020B0604030504040204" pitchFamily="34" charset="-120"/>
              <a:ea typeface="微軟正黑體" panose="020B0604030504040204" pitchFamily="34" charset="-120"/>
            </a:endParaRPr>
          </a:p>
        </p:txBody>
      </p:sp>
      <p:sp>
        <p:nvSpPr>
          <p:cNvPr id="18" name="矩形: 圓角 17">
            <a:extLst>
              <a:ext uri="{FF2B5EF4-FFF2-40B4-BE49-F238E27FC236}">
                <a16:creationId xmlns:a16="http://schemas.microsoft.com/office/drawing/2014/main" id="{5A38B432-A4B8-4395-B9A9-C25CB8303246}"/>
              </a:ext>
            </a:extLst>
          </p:cNvPr>
          <p:cNvSpPr/>
          <p:nvPr/>
        </p:nvSpPr>
        <p:spPr>
          <a:xfrm>
            <a:off x="4499839" y="911148"/>
            <a:ext cx="4300633" cy="2115387"/>
          </a:xfrm>
          <a:prstGeom prst="roundRect">
            <a:avLst>
              <a:gd name="adj" fmla="val 0"/>
            </a:avLst>
          </a:prstGeom>
          <a:gradFill>
            <a:gsLst>
              <a:gs pos="0">
                <a:schemeClr val="tx1">
                  <a:alpha val="0"/>
                </a:schemeClr>
              </a:gs>
              <a:gs pos="100000">
                <a:srgbClr val="1F2127">
                  <a:alpha val="52000"/>
                </a:srgbClr>
              </a:gs>
            </a:gsLst>
            <a:lin ang="5400000" scaled="1"/>
          </a:gradFill>
          <a:ln>
            <a:noFill/>
          </a:ln>
          <a:effectLst>
            <a:outerShdw dist="50800" dir="5400000" algn="ctr" rotWithShape="0">
              <a:srgbClr val="000000">
                <a:alpha val="43137"/>
              </a:srgbClr>
            </a:out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Google Shape;108;p20">
            <a:extLst>
              <a:ext uri="{FF2B5EF4-FFF2-40B4-BE49-F238E27FC236}">
                <a16:creationId xmlns:a16="http://schemas.microsoft.com/office/drawing/2014/main" id="{7F38F633-F34A-4D6E-A9D8-AE401E04E903}"/>
              </a:ext>
            </a:extLst>
          </p:cNvPr>
          <p:cNvPicPr preferRelativeResize="0"/>
          <p:nvPr/>
        </p:nvPicPr>
        <p:blipFill>
          <a:blip r:embed="rId4">
            <a:alphaModFix/>
          </a:blip>
          <a:stretch>
            <a:fillRect/>
          </a:stretch>
        </p:blipFill>
        <p:spPr>
          <a:xfrm>
            <a:off x="4055954" y="1796221"/>
            <a:ext cx="4300633" cy="2460628"/>
          </a:xfrm>
          <a:prstGeom prst="rect">
            <a:avLst/>
          </a:prstGeom>
          <a:noFill/>
          <a:ln>
            <a:noFill/>
          </a:ln>
          <a:effectLst>
            <a:outerShdw blurRad="228600" dist="215900" dir="16080000" algn="bl" rotWithShape="0">
              <a:prstClr val="black">
                <a:alpha val="26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11" name="群組 10">
            <a:extLst>
              <a:ext uri="{FF2B5EF4-FFF2-40B4-BE49-F238E27FC236}">
                <a16:creationId xmlns:a16="http://schemas.microsoft.com/office/drawing/2014/main" id="{CB3AD365-9473-41A5-B4CE-9FA5824616AA}"/>
              </a:ext>
            </a:extLst>
          </p:cNvPr>
          <p:cNvGrpSpPr/>
          <p:nvPr/>
        </p:nvGrpSpPr>
        <p:grpSpPr>
          <a:xfrm>
            <a:off x="-4" y="0"/>
            <a:ext cx="9144007" cy="5143500"/>
            <a:chOff x="-4" y="0"/>
            <a:chExt cx="9144007" cy="5143500"/>
          </a:xfrm>
        </p:grpSpPr>
        <p:pic>
          <p:nvPicPr>
            <p:cNvPr id="14" name="圖片 13">
              <a:extLst>
                <a:ext uri="{FF2B5EF4-FFF2-40B4-BE49-F238E27FC236}">
                  <a16:creationId xmlns:a16="http://schemas.microsoft.com/office/drawing/2014/main" id="{D8DD3ACB-6FCD-461A-9A54-104635721AA7}"/>
                </a:ext>
              </a:extLst>
            </p:cNvPr>
            <p:cNvPicPr>
              <a:picLocks noChangeAspect="1"/>
            </p:cNvPicPr>
            <p:nvPr/>
          </p:nvPicPr>
          <p:blipFill rotWithShape="1">
            <a:blip r:embed="rId3"/>
            <a:srcRect l="47389" t="15198" r="14" b="18985"/>
            <a:stretch/>
          </p:blipFill>
          <p:spPr>
            <a:xfrm flipH="1">
              <a:off x="4572001" y="0"/>
              <a:ext cx="4572002" cy="5143500"/>
            </a:xfrm>
            <a:prstGeom prst="rect">
              <a:avLst/>
            </a:prstGeom>
          </p:spPr>
        </p:pic>
        <p:pic>
          <p:nvPicPr>
            <p:cNvPr id="18" name="圖片 17">
              <a:extLst>
                <a:ext uri="{FF2B5EF4-FFF2-40B4-BE49-F238E27FC236}">
                  <a16:creationId xmlns:a16="http://schemas.microsoft.com/office/drawing/2014/main" id="{DCA4550A-E363-437B-B8F2-7B7FC9FAB46E}"/>
                </a:ext>
              </a:extLst>
            </p:cNvPr>
            <p:cNvPicPr>
              <a:picLocks noChangeAspect="1"/>
            </p:cNvPicPr>
            <p:nvPr/>
          </p:nvPicPr>
          <p:blipFill rotWithShape="1">
            <a:blip r:embed="rId3"/>
            <a:srcRect l="47389" t="15198" r="14" b="18985"/>
            <a:stretch/>
          </p:blipFill>
          <p:spPr>
            <a:xfrm>
              <a:off x="-4" y="0"/>
              <a:ext cx="4572002" cy="5143500"/>
            </a:xfrm>
            <a:prstGeom prst="rect">
              <a:avLst/>
            </a:prstGeom>
          </p:spPr>
        </p:pic>
      </p:grpSp>
      <p:sp>
        <p:nvSpPr>
          <p:cNvPr id="15" name="矩形: 圓角 14">
            <a:extLst>
              <a:ext uri="{FF2B5EF4-FFF2-40B4-BE49-F238E27FC236}">
                <a16:creationId xmlns:a16="http://schemas.microsoft.com/office/drawing/2014/main" id="{269C0108-CE55-4456-8D19-ECD4FF44E47F}"/>
              </a:ext>
            </a:extLst>
          </p:cNvPr>
          <p:cNvSpPr/>
          <p:nvPr/>
        </p:nvSpPr>
        <p:spPr>
          <a:xfrm>
            <a:off x="1113576" y="1889638"/>
            <a:ext cx="6568772" cy="3386065"/>
          </a:xfrm>
          <a:prstGeom prst="roundRect">
            <a:avLst>
              <a:gd name="adj" fmla="val 0"/>
            </a:avLst>
          </a:prstGeom>
          <a:gradFill>
            <a:gsLst>
              <a:gs pos="0">
                <a:schemeClr val="tx1">
                  <a:alpha val="0"/>
                </a:schemeClr>
              </a:gs>
              <a:gs pos="100000">
                <a:srgbClr val="1F2127">
                  <a:alpha val="80000"/>
                </a:srgbClr>
              </a:gs>
            </a:gsLst>
            <a:lin ang="5400000" scaled="1"/>
          </a:gradFill>
          <a:ln>
            <a:noFill/>
          </a:ln>
          <a:effectLst>
            <a:outerShdw dist="50800" dir="5400000" algn="ctr" rotWithShape="0">
              <a:srgbClr val="000000">
                <a:alpha val="43137"/>
              </a:srgbClr>
            </a:out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Google Shape;99;p19"/>
          <p:cNvSpPr txBox="1">
            <a:spLocks noGrp="1"/>
          </p:cNvSpPr>
          <p:nvPr>
            <p:ph type="body" idx="1"/>
          </p:nvPr>
        </p:nvSpPr>
        <p:spPr>
          <a:xfrm>
            <a:off x="1294646" y="874704"/>
            <a:ext cx="6415025" cy="990925"/>
          </a:xfrm>
          <a:prstGeom prst="rect">
            <a:avLst/>
          </a:prstGeom>
        </p:spPr>
        <p:txBody>
          <a:bodyPr spcFirstLastPara="1" wrap="square" lIns="91425" tIns="91425" rIns="91425" bIns="91425" anchor="t" anchorCtr="0">
            <a:normAutofit/>
          </a:bodyPr>
          <a:lstStyle/>
          <a:p>
            <a:pPr marL="0" lvl="0" indent="0" algn="ctr">
              <a:lnSpc>
                <a:spcPct val="100000"/>
              </a:lnSpc>
              <a:buClr>
                <a:schemeClr val="dk1"/>
              </a:buClr>
              <a:buSzPts val="1100"/>
              <a:buNone/>
            </a:pPr>
            <a:r>
              <a:rPr lang="en-US" sz="1200">
                <a:solidFill>
                  <a:schemeClr val="dk1"/>
                </a:solidFill>
              </a:rPr>
              <a:t>Simplify the procedure, improve visual comfort and reaction speed, redesign the installation wizard, and post-installation guidance tips to make initial setup easier.</a:t>
            </a:r>
            <a:r>
              <a:rPr lang="en-US" sz="1100">
                <a:solidFill>
                  <a:schemeClr val="dk1"/>
                </a:solidFill>
              </a:rPr>
              <a:t>
</a:t>
            </a:r>
            <a:endParaRPr/>
          </a:p>
        </p:txBody>
      </p:sp>
      <p:pic>
        <p:nvPicPr>
          <p:cNvPr id="100" name="Google Shape;100;p19"/>
          <p:cNvPicPr preferRelativeResize="0"/>
          <p:nvPr/>
        </p:nvPicPr>
        <p:blipFill>
          <a:blip r:embed="rId4">
            <a:alphaModFix/>
          </a:blip>
          <a:stretch>
            <a:fillRect/>
          </a:stretch>
        </p:blipFill>
        <p:spPr>
          <a:xfrm>
            <a:off x="1461652" y="1613924"/>
            <a:ext cx="6128674" cy="3529576"/>
          </a:xfrm>
          <a:prstGeom prst="rect">
            <a:avLst/>
          </a:prstGeom>
          <a:noFill/>
          <a:ln>
            <a:noFill/>
          </a:ln>
        </p:spPr>
      </p:pic>
      <p:sp>
        <p:nvSpPr>
          <p:cNvPr id="5" name="Google Shape;79;p16">
            <a:extLst>
              <a:ext uri="{FF2B5EF4-FFF2-40B4-BE49-F238E27FC236}">
                <a16:creationId xmlns:a16="http://schemas.microsoft.com/office/drawing/2014/main" id="{9DB81C97-AE7F-4040-B047-D8A662EC9022}"/>
              </a:ext>
            </a:extLst>
          </p:cNvPr>
          <p:cNvSpPr txBox="1">
            <a:spLocks/>
          </p:cNvSpPr>
          <p:nvPr/>
        </p:nvSpPr>
        <p:spPr>
          <a:xfrm>
            <a:off x="685501" y="208542"/>
            <a:ext cx="7424922"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b="1">
                <a:latin typeface="微軟正黑體" panose="020B0604030504040204" pitchFamily="34" charset="-120"/>
                <a:ea typeface="微軟正黑體" panose="020B0604030504040204" pitchFamily="34" charset="-120"/>
              </a:rPr>
              <a:t>Optimize QTS UI management operations</a:t>
            </a:r>
            <a:endParaRPr lang="en-US" b="1">
              <a:latin typeface="微軟正黑體" panose="020B0604030504040204" pitchFamily="34" charset="-120"/>
              <a:ea typeface="微軟正黑體" panose="020B0604030504040204" pitchFamily="34"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idx="4294967295"/>
          </p:nvPr>
        </p:nvSpPr>
        <p:spPr>
          <a:xfrm>
            <a:off x="1253415" y="837049"/>
            <a:ext cx="3318585" cy="824533"/>
          </a:xfrm>
          <a:prstGeom prst="rect">
            <a:avLst/>
          </a:prstGeom>
        </p:spPr>
        <p:txBody>
          <a:bodyPr spcFirstLastPara="1" wrap="square" lIns="91425" tIns="91425" rIns="91425" bIns="91425" anchor="t" anchorCtr="0">
            <a:noAutofit/>
          </a:bodyPr>
          <a:lstStyle/>
          <a:p>
            <a:pPr lvl="0"/>
            <a:r>
              <a:rPr lang="en-US" b="1">
                <a:latin typeface="微軟正黑體" panose="020B0604030504040204" pitchFamily="34" charset="-120"/>
                <a:ea typeface="微軟正黑體" panose="020B0604030504040204" pitchFamily="34" charset="-120"/>
              </a:rPr>
              <a:t>Notification Board
</a:t>
            </a:r>
            <a:endParaRPr lang="en-TW" b="1">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4E429FF2-628B-4D54-9F69-31CDB8746CB4}"/>
              </a:ext>
            </a:extLst>
          </p:cNvPr>
          <p:cNvGrpSpPr/>
          <p:nvPr/>
        </p:nvGrpSpPr>
        <p:grpSpPr>
          <a:xfrm>
            <a:off x="4429830" y="456672"/>
            <a:ext cx="4815021" cy="4760787"/>
            <a:chOff x="3936944" y="302125"/>
            <a:chExt cx="5307409" cy="5247627"/>
          </a:xfrm>
        </p:grpSpPr>
        <p:sp>
          <p:nvSpPr>
            <p:cNvPr id="12" name="矩形: 圓角 11">
              <a:extLst>
                <a:ext uri="{FF2B5EF4-FFF2-40B4-BE49-F238E27FC236}">
                  <a16:creationId xmlns:a16="http://schemas.microsoft.com/office/drawing/2014/main" id="{B4020C4E-DEE9-4062-95C7-DDFD0B049557}"/>
                </a:ext>
              </a:extLst>
            </p:cNvPr>
            <p:cNvSpPr/>
            <p:nvPr/>
          </p:nvSpPr>
          <p:spPr>
            <a:xfrm>
              <a:off x="4238514" y="1090246"/>
              <a:ext cx="2468879" cy="3659110"/>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EABE08E8-7587-4A32-9DC8-E26D119113E2}"/>
                </a:ext>
              </a:extLst>
            </p:cNvPr>
            <p:cNvSpPr/>
            <p:nvPr/>
          </p:nvSpPr>
          <p:spPr>
            <a:xfrm>
              <a:off x="6675119" y="399251"/>
              <a:ext cx="2569234" cy="5150501"/>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5" name="Google Shape;115;p21"/>
            <p:cNvPicPr preferRelativeResize="0"/>
            <p:nvPr/>
          </p:nvPicPr>
          <p:blipFill>
            <a:blip r:embed="rId3">
              <a:alphaModFix/>
            </a:blip>
            <a:stretch>
              <a:fillRect/>
            </a:stretch>
          </p:blipFill>
          <p:spPr>
            <a:xfrm>
              <a:off x="6581250" y="302125"/>
              <a:ext cx="2247830" cy="4539250"/>
            </a:xfrm>
            <a:prstGeom prst="rect">
              <a:avLst/>
            </a:prstGeom>
            <a:noFill/>
            <a:ln>
              <a:noFill/>
            </a:ln>
          </p:spPr>
        </p:pic>
        <p:pic>
          <p:nvPicPr>
            <p:cNvPr id="116" name="Google Shape;116;p21"/>
            <p:cNvPicPr preferRelativeResize="0"/>
            <p:nvPr/>
          </p:nvPicPr>
          <p:blipFill>
            <a:blip r:embed="rId4">
              <a:alphaModFix/>
            </a:blip>
            <a:stretch>
              <a:fillRect/>
            </a:stretch>
          </p:blipFill>
          <p:spPr>
            <a:xfrm>
              <a:off x="3936944" y="1257301"/>
              <a:ext cx="2423283" cy="2970041"/>
            </a:xfrm>
            <a:prstGeom prst="rect">
              <a:avLst/>
            </a:prstGeom>
            <a:noFill/>
            <a:ln>
              <a:noFill/>
            </a:ln>
          </p:spPr>
        </p:pic>
      </p:grpSp>
      <p:sp>
        <p:nvSpPr>
          <p:cNvPr id="6" name="Google Shape;61;p14">
            <a:extLst>
              <a:ext uri="{FF2B5EF4-FFF2-40B4-BE49-F238E27FC236}">
                <a16:creationId xmlns:a16="http://schemas.microsoft.com/office/drawing/2014/main" id="{B828F7C2-2A44-46A0-A96D-D1EA0B388E78}"/>
              </a:ext>
            </a:extLst>
          </p:cNvPr>
          <p:cNvSpPr txBox="1">
            <a:spLocks/>
          </p:cNvSpPr>
          <p:nvPr/>
        </p:nvSpPr>
        <p:spPr>
          <a:xfrm>
            <a:off x="1272700" y="1661582"/>
            <a:ext cx="2739000" cy="1196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600"/>
              </a:lnSpc>
              <a:spcBef>
                <a:spcPts val="1200"/>
              </a:spcBef>
              <a:buClr>
                <a:srgbClr val="E9613B"/>
              </a:buClr>
              <a:buSzPts val="1100"/>
              <a:buFont typeface="Wingdings" panose="05000000000000000000" pitchFamily="2" charset="2"/>
              <a:buChar char="l"/>
            </a:pPr>
            <a:r>
              <a:rPr lang="en-US" altLang="zh-TW" sz="1200">
                <a:solidFill>
                  <a:schemeClr val="dk1"/>
                </a:solidFill>
                <a:latin typeface="微軟正黑體" panose="020B0604030504040204" pitchFamily="34" charset="-120"/>
                <a:ea typeface="微軟正黑體" panose="020B0604030504040204" pitchFamily="34" charset="-120"/>
              </a:rPr>
              <a:t>Use the guide for the first time
The notification information will be communicated into multiple categories to apply the overall display</a:t>
            </a:r>
            <a:endParaRPr lang="zh-TW" altLang="en-US" sz="1200">
              <a:solidFill>
                <a:schemeClr val="dk1"/>
              </a:solidFill>
              <a:latin typeface="微軟正黑體" panose="020B0604030504040204" pitchFamily="34" charset="-120"/>
              <a:ea typeface="微軟正黑體" panose="020B0604030504040204" pitchFamily="34" charset="-12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1094</Words>
  <Application>Microsoft Office PowerPoint</Application>
  <PresentationFormat>如螢幕大小 (16:9)</PresentationFormat>
  <Paragraphs>190</Paragraphs>
  <Slides>29</Slides>
  <Notes>28</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29</vt:i4>
      </vt:variant>
    </vt:vector>
  </HeadingPairs>
  <TitlesOfParts>
    <vt:vector size="33" baseType="lpstr">
      <vt:lpstr>微軟正黑體</vt:lpstr>
      <vt:lpstr>Arial</vt:lpstr>
      <vt:lpstr>Wingdings</vt:lpstr>
      <vt:lpstr>Simple Light</vt:lpstr>
      <vt:lpstr>PowerPoint 簡報</vt:lpstr>
      <vt:lpstr>PowerPoint 簡報</vt:lpstr>
      <vt:lpstr>PowerPoint 簡報</vt:lpstr>
      <vt:lpstr>Upgrade Kernel 5.10 LTS
</vt:lpstr>
      <vt:lpstr>PowerPoint 簡報</vt:lpstr>
      <vt:lpstr>PowerPoint 簡報</vt:lpstr>
      <vt:lpstr>PowerPoint 簡報</vt:lpstr>
      <vt:lpstr>PowerPoint 簡報</vt:lpstr>
      <vt:lpstr>Notification Board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QTS/QuTS hero 5.0</dc:title>
  <dc:creator>Copy Su</dc:creator>
  <cp:lastModifiedBy>QNAP_Copy Su</cp:lastModifiedBy>
  <cp:revision>2</cp:revision>
  <dcterms:modified xsi:type="dcterms:W3CDTF">2021-07-07T02:55:28Z</dcterms:modified>
</cp:coreProperties>
</file>