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1"/>
  </p:notesMasterIdLst>
  <p:sldIdLst>
    <p:sldId id="256" r:id="rId2"/>
    <p:sldId id="269" r:id="rId3"/>
    <p:sldId id="274" r:id="rId4"/>
    <p:sldId id="292" r:id="rId5"/>
    <p:sldId id="296" r:id="rId6"/>
    <p:sldId id="299" r:id="rId7"/>
    <p:sldId id="300" r:id="rId8"/>
    <p:sldId id="262" r:id="rId9"/>
    <p:sldId id="275" r:id="rId10"/>
    <p:sldId id="264" r:id="rId11"/>
    <p:sldId id="293" r:id="rId12"/>
    <p:sldId id="298" r:id="rId13"/>
    <p:sldId id="266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7" r:id="rId3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AFFE"/>
    <a:srgbClr val="00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41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14B1B-D443-4D79-B490-194614BEE676}" type="datetimeFigureOut">
              <a:rPr lang="zh-TW" altLang="en-US" smtClean="0"/>
              <a:t>2021/8/27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C102C-EA68-4CB7-8A78-FEEC99545A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43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C102C-EA68-4CB7-8A78-FEEC99545A9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23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C102C-EA68-4CB7-8A78-FEEC99545A9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4713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9A1FD-6202-4283-A0FD-D58CF4D50DE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019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94398-990D-4E43-91E7-031E77300CB8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222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Shape 42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zh-TW"/>
              <a:pPr marL="0" lvl="0" indent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2264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94398-990D-4E43-91E7-031E77300CB8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995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QSW-308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86966-27BE-214B-877F-19AA98E5CA7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9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3E007C5-7029-4A39-A261-12AC2622B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7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A776649-5159-49EA-B4C6-F8949C0A94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95A654D3-6DBA-4458-841E-1EC8EF1AACCF}"/>
              </a:ext>
            </a:extLst>
          </p:cNvPr>
          <p:cNvSpPr txBox="1"/>
          <p:nvPr userDrawn="1"/>
        </p:nvSpPr>
        <p:spPr>
          <a:xfrm>
            <a:off x="509524" y="2989969"/>
            <a:ext cx="4882571" cy="4390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63500" lvl="0" indent="0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altLang="zh-TW" sz="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©2021 </a:t>
            </a:r>
            <a:r>
              <a:rPr lang="zh-TW" altLang="en-US" sz="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著作權為威聯通科技股份有限公司所有。威聯通科技並保留所有權利。威聯通科技股份有限公司所使用或註冊之商標或標章。檔案中所提及之產品及公司名稱可能為其他公司所有之商標 。</a:t>
            </a:r>
            <a:endParaRPr lang="zh-TW" altLang="en-US" sz="80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3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C1E5662-5136-49DF-AD74-D057550890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ACF0437-8AC7-4FF9-A6EB-6387261AA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68" y="733926"/>
            <a:ext cx="10828422" cy="2947737"/>
          </a:xfr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TW" altLang="en-US" sz="5400" b="1" kern="1200" dirty="0">
                <a:gradFill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25372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C2EFBE-867B-4889-912C-E774C317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370C3D-135B-4ED7-BB0A-D01DACCDC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4978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6C5281FB-061B-426B-819B-CFD2310D81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BC2EFBE-867B-4889-912C-E774C3178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370C3D-135B-4ED7-BB0A-D01DACCDC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64422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271B04-A78E-46BB-B777-ECD637203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8BF0C64-2803-45E2-B412-C019B3DCA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3C27BE-B0C9-40EE-9BE2-E616491B6228}" type="datetimeFigureOut">
              <a:rPr lang="zh-TW" altLang="en-US" smtClean="0"/>
              <a:t>2021/8/27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948746D-8177-4F2B-81E8-92ADE21D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3870DD0-DFD2-42E7-8A01-8EAE00DD9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4D60E9-57DE-4D13-AD9E-A2771CA43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854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19992DC4-5407-4F6E-B2D5-80122013162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8DB9A09-4D40-4A07-9256-70DA5CA8D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22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1EED3BD-45DF-47BC-9E8A-0E1394833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9702"/>
            <a:ext cx="10515600" cy="4837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25017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5" r:id="rId2"/>
    <p:sldLayoutId id="2147483681" r:id="rId3"/>
    <p:sldLayoutId id="2147483680" r:id="rId4"/>
    <p:sldLayoutId id="2147483686" r:id="rId5"/>
    <p:sldLayoutId id="214748368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tif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11" Type="http://schemas.openxmlformats.org/officeDocument/2006/relationships/image" Target="../media/image93.png"/><Relationship Id="rId5" Type="http://schemas.openxmlformats.org/officeDocument/2006/relationships/image" Target="../media/image88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image" Target="../media/image87.tiff"/><Relationship Id="rId9" Type="http://schemas.openxmlformats.org/officeDocument/2006/relationships/image" Target="../media/image91.jpeg"/><Relationship Id="rId14" Type="http://schemas.openxmlformats.org/officeDocument/2006/relationships/image" Target="../media/image9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hyperlink" Target="https://www.qnap.com/en/product/qna-uc5g1t" TargetMode="External"/><Relationship Id="rId7" Type="http://schemas.openxmlformats.org/officeDocument/2006/relationships/image" Target="../media/image10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png"/><Relationship Id="rId5" Type="http://schemas.openxmlformats.org/officeDocument/2006/relationships/hyperlink" Target="https://www.qnap.com/en/product/qna-tb-10gbe" TargetMode="External"/><Relationship Id="rId4" Type="http://schemas.openxmlformats.org/officeDocument/2006/relationships/image" Target="../media/image9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345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dirty="0"/>
              <a:t>不需擔心風扇壞掉就無法運作的問題</a:t>
            </a:r>
            <a:endParaRPr lang="en-US" altLang="zh-TW" dirty="0"/>
          </a:p>
          <a:p>
            <a:pPr>
              <a:lnSpc>
                <a:spcPct val="100000"/>
              </a:lnSpc>
            </a:pPr>
            <a:r>
              <a:rPr lang="zh-TW" altLang="en-US" dirty="0"/>
              <a:t>更嚴格的環溫測試</a:t>
            </a:r>
            <a:endParaRPr lang="en-US" altLang="zh-TW" dirty="0"/>
          </a:p>
          <a:p>
            <a:pPr marL="265113" lvl="1" indent="0">
              <a:lnSpc>
                <a:spcPct val="100000"/>
              </a:lnSpc>
              <a:buNone/>
            </a:pPr>
            <a:r>
              <a:rPr lang="zh-TW" altLang="en-US" dirty="0">
                <a:solidFill>
                  <a:schemeClr val="accent1"/>
                </a:solidFill>
              </a:rPr>
              <a:t>無風流 </a:t>
            </a:r>
            <a:r>
              <a:rPr lang="en-US" altLang="zh-TW" dirty="0">
                <a:solidFill>
                  <a:schemeClr val="accent1"/>
                </a:solidFill>
              </a:rPr>
              <a:t>-30°C-45°C (-22°F –113°F)</a:t>
            </a:r>
          </a:p>
          <a:p>
            <a:pPr marL="265113" lvl="1" indent="0">
              <a:lnSpc>
                <a:spcPct val="100000"/>
              </a:lnSpc>
              <a:buNone/>
            </a:pPr>
            <a:r>
              <a:rPr lang="zh-TW" altLang="en-US" dirty="0">
                <a:solidFill>
                  <a:schemeClr val="accent1"/>
                </a:solidFill>
              </a:rPr>
              <a:t>有風流</a:t>
            </a:r>
            <a:r>
              <a:rPr lang="en-US" altLang="zh-TW" dirty="0">
                <a:solidFill>
                  <a:schemeClr val="accent1"/>
                </a:solidFill>
              </a:rPr>
              <a:t>(0.5~0.7m/s )</a:t>
            </a:r>
            <a:r>
              <a:rPr lang="zh-TW" altLang="en-US" dirty="0">
                <a:solidFill>
                  <a:schemeClr val="accent1"/>
                </a:solidFill>
              </a:rPr>
              <a:t> </a:t>
            </a:r>
            <a:r>
              <a:rPr lang="en-US" altLang="zh-TW" dirty="0">
                <a:solidFill>
                  <a:schemeClr val="accent1"/>
                </a:solidFill>
              </a:rPr>
              <a:t>-30°C-65°C (-22°F –149°F)</a:t>
            </a:r>
          </a:p>
          <a:p>
            <a:pPr>
              <a:lnSpc>
                <a:spcPct val="100000"/>
              </a:lnSpc>
            </a:pPr>
            <a:r>
              <a:rPr lang="zh-TW" altLang="en-US" dirty="0"/>
              <a:t>機殼最高溫</a:t>
            </a:r>
            <a:endParaRPr lang="en-US" altLang="zh-TW" dirty="0"/>
          </a:p>
          <a:p>
            <a:pPr marL="265113" lvl="1" indent="0">
              <a:lnSpc>
                <a:spcPct val="100000"/>
              </a:lnSpc>
              <a:buNone/>
            </a:pPr>
            <a:r>
              <a:rPr lang="zh-TW" altLang="en-US" dirty="0">
                <a:solidFill>
                  <a:schemeClr val="accent1"/>
                </a:solidFill>
              </a:rPr>
              <a:t>上蓋</a:t>
            </a:r>
            <a:r>
              <a:rPr lang="en-US" altLang="zh-TW" dirty="0">
                <a:solidFill>
                  <a:schemeClr val="accent1"/>
                </a:solidFill>
              </a:rPr>
              <a:t>76°C(169°F)</a:t>
            </a:r>
          </a:p>
          <a:p>
            <a:pPr marL="265113" lvl="1" indent="0">
              <a:lnSpc>
                <a:spcPct val="100000"/>
              </a:lnSpc>
              <a:buNone/>
            </a:pPr>
            <a:r>
              <a:rPr lang="zh-TW" altLang="en-US" dirty="0">
                <a:solidFill>
                  <a:schemeClr val="accent1"/>
                </a:solidFill>
              </a:rPr>
              <a:t>下蓋</a:t>
            </a:r>
            <a:r>
              <a:rPr lang="en-US" altLang="zh-TW" dirty="0">
                <a:solidFill>
                  <a:schemeClr val="accent1"/>
                </a:solidFill>
              </a:rPr>
              <a:t>78°C(172°F)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無風扇全機殼散熱</a:t>
            </a:r>
          </a:p>
        </p:txBody>
      </p:sp>
      <p:pic>
        <p:nvPicPr>
          <p:cNvPr id="11" name="圖片 10" descr="一張含有 文字, 電子用品 的圖片&#10;&#10;自動產生的描述">
            <a:extLst>
              <a:ext uri="{FF2B5EF4-FFF2-40B4-BE49-F238E27FC236}">
                <a16:creationId xmlns:a16="http://schemas.microsoft.com/office/drawing/2014/main" id="{5A74502B-5512-47E5-88FD-EF3F43B1CE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014" y="1972926"/>
            <a:ext cx="7792472" cy="48850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4237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/>
              <a:t>硬體優勢與價值</a:t>
            </a:r>
            <a:endParaRPr lang="en-US" altLang="zh-TW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48163254-76C5-48E5-966D-281BCF7689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235" y="1461181"/>
            <a:ext cx="3928819" cy="2210824"/>
          </a:xfrm>
          <a:prstGeom prst="roundRect">
            <a:avLst>
              <a:gd name="adj" fmla="val 32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B89CDA1C-C76B-4E96-90B9-FDEFFDFBB3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082" y="1461181"/>
            <a:ext cx="3928818" cy="2210824"/>
          </a:xfrm>
          <a:prstGeom prst="roundRect">
            <a:avLst>
              <a:gd name="adj" fmla="val 32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827E42AF-1011-4AE9-91DE-1329FEF617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5236" y="3862316"/>
            <a:ext cx="3928818" cy="2599430"/>
          </a:xfrm>
          <a:prstGeom prst="roundRect">
            <a:avLst>
              <a:gd name="adj" fmla="val 323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8FFB6D19-588B-4DFF-9159-677D102A292C}"/>
              </a:ext>
            </a:extLst>
          </p:cNvPr>
          <p:cNvSpPr txBox="1"/>
          <p:nvPr/>
        </p:nvSpPr>
        <p:spPr>
          <a:xfrm>
            <a:off x="264693" y="2366538"/>
            <a:ext cx="31305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全覆蓋散熱片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FB9787D-95AC-4D7E-861A-18AE95009D9C}"/>
              </a:ext>
            </a:extLst>
          </p:cNvPr>
          <p:cNvSpPr txBox="1"/>
          <p:nvPr/>
        </p:nvSpPr>
        <p:spPr>
          <a:xfrm>
            <a:off x="264693" y="4961976"/>
            <a:ext cx="31305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固態電容</a:t>
            </a:r>
          </a:p>
        </p:txBody>
      </p:sp>
    </p:spTree>
    <p:extLst>
      <p:ext uri="{BB962C8B-B14F-4D97-AF65-F5344CB8AC3E}">
        <p14:creationId xmlns:p14="http://schemas.microsoft.com/office/powerpoint/2010/main" val="1660365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搭配寬溫</a:t>
            </a:r>
            <a:r>
              <a:rPr lang="en-US" altLang="zh-TW"/>
              <a:t>SFP+</a:t>
            </a:r>
            <a:r>
              <a:rPr lang="zh-TW" altLang="en-US"/>
              <a:t>進行測試</a:t>
            </a:r>
          </a:p>
        </p:txBody>
      </p:sp>
      <p:pic>
        <p:nvPicPr>
          <p:cNvPr id="3" name="圖片 4">
            <a:extLst>
              <a:ext uri="{FF2B5EF4-FFF2-40B4-BE49-F238E27FC236}">
                <a16:creationId xmlns:a16="http://schemas.microsoft.com/office/drawing/2014/main" id="{5DC712BB-45DF-4719-B28B-58F6A5C56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322" y="1310676"/>
            <a:ext cx="7681355" cy="530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79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QSW-IM1200-8C</a:t>
            </a:r>
            <a:br>
              <a:rPr lang="en-US" altLang="zh-TW"/>
            </a:br>
            <a:r>
              <a:rPr lang="zh-TW" altLang="en-US"/>
              <a:t>軟體規格</a:t>
            </a:r>
          </a:p>
        </p:txBody>
      </p:sp>
    </p:spTree>
    <p:extLst>
      <p:ext uri="{BB962C8B-B14F-4D97-AF65-F5344CB8AC3E}">
        <p14:creationId xmlns:p14="http://schemas.microsoft.com/office/powerpoint/2010/main" val="415701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>
            <a:extLst>
              <a:ext uri="{FF2B5EF4-FFF2-40B4-BE49-F238E27FC236}">
                <a16:creationId xmlns:a16="http://schemas.microsoft.com/office/drawing/2014/main" id="{081B8686-A34E-4BA7-B95F-AAC82CCC3261}"/>
              </a:ext>
            </a:extLst>
          </p:cNvPr>
          <p:cNvSpPr/>
          <p:nvPr/>
        </p:nvSpPr>
        <p:spPr>
          <a:xfrm>
            <a:off x="0" y="5481712"/>
            <a:ext cx="12192000" cy="1376288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bg1">
                  <a:lumMod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55B11302-3AF0-44E7-823B-AB504F8E8897}"/>
              </a:ext>
            </a:extLst>
          </p:cNvPr>
          <p:cNvSpPr/>
          <p:nvPr/>
        </p:nvSpPr>
        <p:spPr>
          <a:xfrm>
            <a:off x="723898" y="1450920"/>
            <a:ext cx="2418347" cy="818614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chemeClr val="bg1"/>
              </a:gs>
              <a:gs pos="0">
                <a:srgbClr val="FFC00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en-GB" altLang="zh-TW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VLAN</a:t>
            </a: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EE41D67-9579-4972-A298-EFF27BD05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99270"/>
          </a:xfrm>
        </p:spPr>
        <p:txBody>
          <a:bodyPr/>
          <a:lstStyle/>
          <a:p>
            <a:r>
              <a:rPr lang="zh-TW" altLang="en-US">
                <a:latin typeface="Arial"/>
                <a:ea typeface="微軟正黑體"/>
                <a:cs typeface="Arial"/>
              </a:rPr>
              <a:t>豐富的管理功能</a:t>
            </a:r>
            <a:endParaRPr lang="zh-TW" altLang="en-US"/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49C2E7AF-59F4-4E90-B9B4-275BB5FF3B31}"/>
              </a:ext>
            </a:extLst>
          </p:cNvPr>
          <p:cNvSpPr/>
          <p:nvPr/>
        </p:nvSpPr>
        <p:spPr>
          <a:xfrm>
            <a:off x="723898" y="3374884"/>
            <a:ext cx="2418347" cy="818614"/>
          </a:xfrm>
          <a:prstGeom prst="roundRect">
            <a:avLst>
              <a:gd name="adj" fmla="val 15079"/>
            </a:avLst>
          </a:prstGeom>
          <a:gradFill>
            <a:gsLst>
              <a:gs pos="100000">
                <a:schemeClr val="bg1"/>
              </a:gs>
              <a:gs pos="0">
                <a:srgbClr val="FFC00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en-GB" altLang="zh-TW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Spanning Tree Protocol</a:t>
            </a:r>
            <a:r>
              <a:rPr lang="zh-TW" alt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TW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(RSTP)</a:t>
            </a: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29D4897B-FB43-482B-81D8-B4630B749C81}"/>
              </a:ext>
            </a:extLst>
          </p:cNvPr>
          <p:cNvSpPr/>
          <p:nvPr/>
        </p:nvSpPr>
        <p:spPr>
          <a:xfrm>
            <a:off x="9049754" y="1450920"/>
            <a:ext cx="2418347" cy="818614"/>
          </a:xfrm>
          <a:prstGeom prst="roundRect">
            <a:avLst>
              <a:gd name="adj" fmla="val 16667"/>
            </a:avLst>
          </a:prstGeom>
          <a:gradFill>
            <a:gsLst>
              <a:gs pos="100000">
                <a:schemeClr val="bg1"/>
              </a:gs>
              <a:gs pos="0">
                <a:srgbClr val="FFC00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en-GB" altLang="zh-TW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IGMP snooping</a:t>
            </a: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92F478EB-0BD5-4A3E-A338-E81044210D23}"/>
              </a:ext>
            </a:extLst>
          </p:cNvPr>
          <p:cNvSpPr/>
          <p:nvPr/>
        </p:nvSpPr>
        <p:spPr>
          <a:xfrm>
            <a:off x="9049754" y="4336865"/>
            <a:ext cx="2418347" cy="818614"/>
          </a:xfrm>
          <a:prstGeom prst="roundRect">
            <a:avLst>
              <a:gd name="adj" fmla="val 13492"/>
            </a:avLst>
          </a:prstGeom>
          <a:gradFill>
            <a:gsLst>
              <a:gs pos="100000">
                <a:schemeClr val="bg1"/>
              </a:gs>
              <a:gs pos="0">
                <a:srgbClr val="FFC00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en-GB" altLang="zh-TW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of Service</a:t>
            </a:r>
            <a:r>
              <a:rPr lang="zh-TW" alt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TW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(QoS)</a:t>
            </a: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A03A0F4C-3039-4DAD-8177-247970BDFE01}"/>
              </a:ext>
            </a:extLst>
          </p:cNvPr>
          <p:cNvSpPr/>
          <p:nvPr/>
        </p:nvSpPr>
        <p:spPr>
          <a:xfrm>
            <a:off x="723898" y="2412902"/>
            <a:ext cx="2418347" cy="818614"/>
          </a:xfrm>
          <a:prstGeom prst="roundRect">
            <a:avLst>
              <a:gd name="adj" fmla="val 15079"/>
            </a:avLst>
          </a:prstGeom>
          <a:gradFill>
            <a:gsLst>
              <a:gs pos="100000">
                <a:schemeClr val="bg1"/>
              </a:gs>
              <a:gs pos="0">
                <a:srgbClr val="FFC00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en-GB" altLang="zh-TW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Aggregation Group</a:t>
            </a:r>
            <a:r>
              <a:rPr lang="zh-TW" alt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TW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(LAG)</a:t>
            </a: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8A9C259C-D8E9-493C-95E4-5EE70E74BE59}"/>
              </a:ext>
            </a:extLst>
          </p:cNvPr>
          <p:cNvSpPr/>
          <p:nvPr/>
        </p:nvSpPr>
        <p:spPr>
          <a:xfrm>
            <a:off x="723898" y="4336865"/>
            <a:ext cx="2418347" cy="818614"/>
          </a:xfrm>
          <a:prstGeom prst="roundRect">
            <a:avLst>
              <a:gd name="adj" fmla="val 15080"/>
            </a:avLst>
          </a:prstGeom>
          <a:gradFill>
            <a:gsLst>
              <a:gs pos="100000">
                <a:schemeClr val="bg1"/>
              </a:gs>
              <a:gs pos="0">
                <a:srgbClr val="FFC00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en-GB" altLang="zh-TW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Layer Discovery Protocol (LLDP)</a:t>
            </a: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24D7F3F2-B7F3-4DC1-8029-BA601D77CC91}"/>
              </a:ext>
            </a:extLst>
          </p:cNvPr>
          <p:cNvSpPr/>
          <p:nvPr/>
        </p:nvSpPr>
        <p:spPr>
          <a:xfrm>
            <a:off x="9049754" y="2412902"/>
            <a:ext cx="2418347" cy="818614"/>
          </a:xfrm>
          <a:prstGeom prst="roundRect">
            <a:avLst>
              <a:gd name="adj" fmla="val 15079"/>
            </a:avLst>
          </a:prstGeom>
          <a:gradFill>
            <a:gsLst>
              <a:gs pos="100000">
                <a:schemeClr val="bg1"/>
              </a:gs>
              <a:gs pos="0">
                <a:srgbClr val="FFC00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en-GB" altLang="zh-TW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Control Lists (ACL)</a:t>
            </a: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160B9455-898E-4EFD-950E-1CB59C16EB6A}"/>
              </a:ext>
            </a:extLst>
          </p:cNvPr>
          <p:cNvSpPr/>
          <p:nvPr/>
        </p:nvSpPr>
        <p:spPr>
          <a:xfrm>
            <a:off x="9049754" y="3374884"/>
            <a:ext cx="2418347" cy="818614"/>
          </a:xfrm>
          <a:prstGeom prst="roundRect">
            <a:avLst>
              <a:gd name="adj" fmla="val 15079"/>
            </a:avLst>
          </a:prstGeom>
          <a:gradFill>
            <a:gsLst>
              <a:gs pos="100000">
                <a:schemeClr val="bg1"/>
              </a:gs>
              <a:gs pos="0">
                <a:srgbClr val="FFC00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FFC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en-GB" altLang="zh-TW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Network Time Protocol</a:t>
            </a:r>
            <a:r>
              <a:rPr lang="zh-TW" alt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TW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(SNTP)</a:t>
            </a: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80BA5B86-73C9-44E7-83A2-161027EDF2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7053" y="4459865"/>
            <a:ext cx="5677893" cy="1533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34" name="接點: 肘形 33">
            <a:extLst>
              <a:ext uri="{FF2B5EF4-FFF2-40B4-BE49-F238E27FC236}">
                <a16:creationId xmlns:a16="http://schemas.microsoft.com/office/drawing/2014/main" id="{1A3EC4C7-C04B-4F0A-922F-173D905EAEC6}"/>
              </a:ext>
            </a:extLst>
          </p:cNvPr>
          <p:cNvCxnSpPr>
            <a:cxnSpLocks/>
            <a:stCxn id="19" idx="3"/>
            <a:endCxn id="40" idx="1"/>
          </p:cNvCxnSpPr>
          <p:nvPr/>
        </p:nvCxnSpPr>
        <p:spPr>
          <a:xfrm>
            <a:off x="3142245" y="1860227"/>
            <a:ext cx="2624200" cy="1852068"/>
          </a:xfrm>
          <a:prstGeom prst="bentConnector2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接點: 肘形 34">
            <a:extLst>
              <a:ext uri="{FF2B5EF4-FFF2-40B4-BE49-F238E27FC236}">
                <a16:creationId xmlns:a16="http://schemas.microsoft.com/office/drawing/2014/main" id="{87C5D7FB-63AF-453F-ADC6-31F62FE8C15D}"/>
              </a:ext>
            </a:extLst>
          </p:cNvPr>
          <p:cNvCxnSpPr>
            <a:cxnSpLocks/>
            <a:stCxn id="26" idx="3"/>
            <a:endCxn id="40" idx="1"/>
          </p:cNvCxnSpPr>
          <p:nvPr/>
        </p:nvCxnSpPr>
        <p:spPr>
          <a:xfrm>
            <a:off x="3142245" y="2822209"/>
            <a:ext cx="2624200" cy="890086"/>
          </a:xfrm>
          <a:prstGeom prst="bentConnector2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橢圓 39">
            <a:extLst>
              <a:ext uri="{FF2B5EF4-FFF2-40B4-BE49-F238E27FC236}">
                <a16:creationId xmlns:a16="http://schemas.microsoft.com/office/drawing/2014/main" id="{E1CBE300-0FE3-4DB7-A0C3-DB2248767902}"/>
              </a:ext>
            </a:extLst>
          </p:cNvPr>
          <p:cNvSpPr/>
          <p:nvPr/>
        </p:nvSpPr>
        <p:spPr>
          <a:xfrm>
            <a:off x="5629939" y="3575789"/>
            <a:ext cx="932120" cy="932120"/>
          </a:xfrm>
          <a:prstGeom prst="ellipse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1" name="圖形 30">
            <a:extLst>
              <a:ext uri="{FF2B5EF4-FFF2-40B4-BE49-F238E27FC236}">
                <a16:creationId xmlns:a16="http://schemas.microsoft.com/office/drawing/2014/main" id="{9A804C5A-AFA4-4F54-85F8-E5653D89D3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5211" y="3637319"/>
            <a:ext cx="449180" cy="777233"/>
          </a:xfrm>
          <a:prstGeom prst="rect">
            <a:avLst/>
          </a:prstGeom>
        </p:spPr>
      </p:pic>
      <p:cxnSp>
        <p:nvCxnSpPr>
          <p:cNvPr id="47" name="接點: 肘形 46">
            <a:extLst>
              <a:ext uri="{FF2B5EF4-FFF2-40B4-BE49-F238E27FC236}">
                <a16:creationId xmlns:a16="http://schemas.microsoft.com/office/drawing/2014/main" id="{5DFC8C89-B96E-4B34-A228-EF2396290A2A}"/>
              </a:ext>
            </a:extLst>
          </p:cNvPr>
          <p:cNvCxnSpPr>
            <a:cxnSpLocks/>
            <a:stCxn id="23" idx="3"/>
            <a:endCxn id="40" idx="2"/>
          </p:cNvCxnSpPr>
          <p:nvPr/>
        </p:nvCxnSpPr>
        <p:spPr>
          <a:xfrm>
            <a:off x="3142245" y="3784191"/>
            <a:ext cx="2487694" cy="257658"/>
          </a:xfrm>
          <a:prstGeom prst="bentConnector3">
            <a:avLst>
              <a:gd name="adj1" fmla="val 50000"/>
            </a:avLst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接點: 肘形 51">
            <a:extLst>
              <a:ext uri="{FF2B5EF4-FFF2-40B4-BE49-F238E27FC236}">
                <a16:creationId xmlns:a16="http://schemas.microsoft.com/office/drawing/2014/main" id="{62DB2E24-672D-4C1D-95A9-890DD63F2FA2}"/>
              </a:ext>
            </a:extLst>
          </p:cNvPr>
          <p:cNvCxnSpPr>
            <a:cxnSpLocks/>
            <a:stCxn id="24" idx="1"/>
            <a:endCxn id="40" idx="7"/>
          </p:cNvCxnSpPr>
          <p:nvPr/>
        </p:nvCxnSpPr>
        <p:spPr>
          <a:xfrm rot="10800000" flipV="1">
            <a:off x="6425554" y="1860227"/>
            <a:ext cx="2624201" cy="1852068"/>
          </a:xfrm>
          <a:prstGeom prst="bentConnector2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接點: 肘形 54">
            <a:extLst>
              <a:ext uri="{FF2B5EF4-FFF2-40B4-BE49-F238E27FC236}">
                <a16:creationId xmlns:a16="http://schemas.microsoft.com/office/drawing/2014/main" id="{C3657451-E7D7-401B-A17D-3B512CDD0A8C}"/>
              </a:ext>
            </a:extLst>
          </p:cNvPr>
          <p:cNvCxnSpPr>
            <a:cxnSpLocks/>
            <a:stCxn id="40" idx="7"/>
            <a:endCxn id="28" idx="1"/>
          </p:cNvCxnSpPr>
          <p:nvPr/>
        </p:nvCxnSpPr>
        <p:spPr>
          <a:xfrm rot="5400000" flipH="1" flipV="1">
            <a:off x="7292610" y="1955152"/>
            <a:ext cx="890086" cy="2624201"/>
          </a:xfrm>
          <a:prstGeom prst="bentConnector2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接點: 肘形 55">
            <a:extLst>
              <a:ext uri="{FF2B5EF4-FFF2-40B4-BE49-F238E27FC236}">
                <a16:creationId xmlns:a16="http://schemas.microsoft.com/office/drawing/2014/main" id="{F596D64E-9680-4BBD-958A-22D7DE1D154A}"/>
              </a:ext>
            </a:extLst>
          </p:cNvPr>
          <p:cNvCxnSpPr>
            <a:cxnSpLocks/>
            <a:stCxn id="29" idx="1"/>
            <a:endCxn id="40" idx="6"/>
          </p:cNvCxnSpPr>
          <p:nvPr/>
        </p:nvCxnSpPr>
        <p:spPr>
          <a:xfrm rot="10800000" flipV="1">
            <a:off x="6562060" y="3784191"/>
            <a:ext cx="2487695" cy="257658"/>
          </a:xfrm>
          <a:prstGeom prst="bentConnector3">
            <a:avLst>
              <a:gd name="adj1" fmla="val 50000"/>
            </a:avLst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接點: 肘形 61">
            <a:extLst>
              <a:ext uri="{FF2B5EF4-FFF2-40B4-BE49-F238E27FC236}">
                <a16:creationId xmlns:a16="http://schemas.microsoft.com/office/drawing/2014/main" id="{4EB547EC-7808-4C3F-96C9-4ACAEDA4C196}"/>
              </a:ext>
            </a:extLst>
          </p:cNvPr>
          <p:cNvCxnSpPr>
            <a:cxnSpLocks/>
            <a:stCxn id="27" idx="3"/>
          </p:cNvCxnSpPr>
          <p:nvPr/>
        </p:nvCxnSpPr>
        <p:spPr>
          <a:xfrm flipV="1">
            <a:off x="3142245" y="3784191"/>
            <a:ext cx="160420" cy="961981"/>
          </a:xfrm>
          <a:prstGeom prst="bentConnector2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接點: 肘形 64">
            <a:extLst>
              <a:ext uri="{FF2B5EF4-FFF2-40B4-BE49-F238E27FC236}">
                <a16:creationId xmlns:a16="http://schemas.microsoft.com/office/drawing/2014/main" id="{825048A2-ABA6-4E35-8435-CBFD544DFC6A}"/>
              </a:ext>
            </a:extLst>
          </p:cNvPr>
          <p:cNvCxnSpPr>
            <a:cxnSpLocks/>
            <a:stCxn id="25" idx="1"/>
          </p:cNvCxnSpPr>
          <p:nvPr/>
        </p:nvCxnSpPr>
        <p:spPr>
          <a:xfrm rot="10800000">
            <a:off x="8889338" y="3784192"/>
            <a:ext cx="160417" cy="961981"/>
          </a:xfrm>
          <a:prstGeom prst="bentConnector2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725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簡單明瞭的介面設計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交換機功能多元，但管理界面操作簡單</a:t>
            </a:r>
            <a:endParaRPr lang="en-US" altLang="zh-TW"/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直覺式的設計讓管理者清楚且快速的管理網路環境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48" y="2524626"/>
            <a:ext cx="4714819" cy="2141313"/>
          </a:xfrm>
          <a:prstGeom prst="roundRect">
            <a:avLst>
              <a:gd name="adj" fmla="val 485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7167" y="3128475"/>
            <a:ext cx="4743831" cy="2141313"/>
          </a:xfrm>
          <a:prstGeom prst="roundRect">
            <a:avLst>
              <a:gd name="adj" fmla="val 485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9237" y="4035651"/>
            <a:ext cx="4714815" cy="2141312"/>
          </a:xfrm>
          <a:prstGeom prst="roundRect">
            <a:avLst>
              <a:gd name="adj" fmla="val 485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9824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多接條網路線也可以提高網速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鏈路聚合</a:t>
            </a:r>
            <a:r>
              <a:rPr lang="en-US" altLang="zh-TW"/>
              <a:t>(LAG, Link Aggregation)</a:t>
            </a:r>
            <a:r>
              <a:rPr lang="zh-TW" altLang="en-US"/>
              <a:t>可以讓多條網路線的網速相加，變成更大的網路頻寬</a:t>
            </a:r>
            <a:endParaRPr lang="en-US" altLang="zh-TW"/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快速又直接的讓網速更上一層樓，突破</a:t>
            </a:r>
            <a:r>
              <a:rPr lang="en-US" altLang="zh-TW"/>
              <a:t>10GbE</a:t>
            </a:r>
            <a:r>
              <a:rPr lang="zh-TW" altLang="en-US"/>
              <a:t>不是夢</a:t>
            </a:r>
            <a:r>
              <a:rPr lang="en-US" altLang="zh-TW"/>
              <a:t> </a:t>
            </a:r>
            <a:endParaRPr lang="zh-TW" altLang="en-US"/>
          </a:p>
        </p:txBody>
      </p:sp>
      <p:pic>
        <p:nvPicPr>
          <p:cNvPr id="7" name="圖片 6" descr="一張含有 汽車, 蛋糕, 坐, 玩具 的圖片&#10;&#10;自動產生的描述">
            <a:extLst>
              <a:ext uri="{FF2B5EF4-FFF2-40B4-BE49-F238E27FC236}">
                <a16:creationId xmlns:a16="http://schemas.microsoft.com/office/drawing/2014/main" id="{C2708840-6FDC-49C1-A6A1-1853D28F53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41172"/>
            <a:ext cx="6501522" cy="520967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66AA8C0-3E8A-49FC-A633-77BD69F992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5260" y="3985008"/>
            <a:ext cx="5677893" cy="1533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8105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明確分割工作室內各別網路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虛擬區域網路</a:t>
            </a:r>
            <a:r>
              <a:rPr lang="en-US" altLang="zh-TW"/>
              <a:t>(VLAN)</a:t>
            </a:r>
            <a:r>
              <a:rPr lang="zh-TW" altLang="en-US"/>
              <a:t>可以明確獨立出不同的部門網路</a:t>
            </a:r>
            <a:r>
              <a:rPr lang="en-US" altLang="zh-TW"/>
              <a:t> </a:t>
            </a:r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方便管理，不同網路間可有條件相連</a:t>
            </a:r>
            <a:endParaRPr lang="en-US" altLang="zh-TW"/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也可分隔員工及來賓網路</a:t>
            </a:r>
          </a:p>
        </p:txBody>
      </p:sp>
      <p:sp>
        <p:nvSpPr>
          <p:cNvPr id="17" name="流程圖: 接點 16">
            <a:extLst>
              <a:ext uri="{FF2B5EF4-FFF2-40B4-BE49-F238E27FC236}">
                <a16:creationId xmlns:a16="http://schemas.microsoft.com/office/drawing/2014/main" id="{F29464E7-7B96-40A9-898F-7D4E6E8E6FB2}"/>
              </a:ext>
            </a:extLst>
          </p:cNvPr>
          <p:cNvSpPr/>
          <p:nvPr/>
        </p:nvSpPr>
        <p:spPr>
          <a:xfrm>
            <a:off x="888588" y="4333178"/>
            <a:ext cx="3068293" cy="1802922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 descr="一張含有 玩具 的圖片&#10;&#10;自動產生的描述">
            <a:extLst>
              <a:ext uri="{FF2B5EF4-FFF2-40B4-BE49-F238E27FC236}">
                <a16:creationId xmlns:a16="http://schemas.microsoft.com/office/drawing/2014/main" id="{8B4DCFEE-B037-4539-937D-0F02F969BD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954" y="4218516"/>
            <a:ext cx="1945708" cy="2209471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89C06EBC-5612-4E3C-BB1A-2E51A920F9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672" y="4215842"/>
            <a:ext cx="2277489" cy="2211248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22E72F2E-65F5-4FE4-BE43-F052CD9E1B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3459" y="1388067"/>
            <a:ext cx="2029249" cy="2211268"/>
          </a:xfrm>
          <a:prstGeom prst="rect">
            <a:avLst/>
          </a:prstGeom>
        </p:spPr>
      </p:pic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AF29EBED-EBE4-48B6-8839-2F90DCDC9666}"/>
              </a:ext>
            </a:extLst>
          </p:cNvPr>
          <p:cNvCxnSpPr>
            <a:cxnSpLocks/>
          </p:cNvCxnSpPr>
          <p:nvPr/>
        </p:nvCxnSpPr>
        <p:spPr>
          <a:xfrm flipV="1">
            <a:off x="4091517" y="3402279"/>
            <a:ext cx="4931733" cy="713534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2BF1B134-19EC-4B30-AA6D-AEF828AB3D6C}"/>
              </a:ext>
            </a:extLst>
          </p:cNvPr>
          <p:cNvCxnSpPr>
            <a:cxnSpLocks/>
          </p:cNvCxnSpPr>
          <p:nvPr/>
        </p:nvCxnSpPr>
        <p:spPr>
          <a:xfrm>
            <a:off x="8218697" y="5234639"/>
            <a:ext cx="1330883" cy="0"/>
          </a:xfrm>
          <a:prstGeom prst="straightConnector1">
            <a:avLst/>
          </a:prstGeom>
          <a:ln w="635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53C69CF5-F5B8-4377-8DB1-9FA3E51A3DF9}"/>
              </a:ext>
            </a:extLst>
          </p:cNvPr>
          <p:cNvCxnSpPr>
            <a:cxnSpLocks/>
          </p:cNvCxnSpPr>
          <p:nvPr/>
        </p:nvCxnSpPr>
        <p:spPr>
          <a:xfrm>
            <a:off x="9910875" y="3703147"/>
            <a:ext cx="6530" cy="1113216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圖片 23">
            <a:extLst>
              <a:ext uri="{FF2B5EF4-FFF2-40B4-BE49-F238E27FC236}">
                <a16:creationId xmlns:a16="http://schemas.microsoft.com/office/drawing/2014/main" id="{CC834B74-0A83-4F0D-8C6B-AE424B66B0E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839" y="3023227"/>
            <a:ext cx="3130678" cy="2776804"/>
          </a:xfrm>
          <a:prstGeom prst="rect">
            <a:avLst/>
          </a:prstGeom>
        </p:spPr>
      </p:pic>
      <p:sp>
        <p:nvSpPr>
          <p:cNvPr id="25" name="乘號 24">
            <a:extLst>
              <a:ext uri="{FF2B5EF4-FFF2-40B4-BE49-F238E27FC236}">
                <a16:creationId xmlns:a16="http://schemas.microsoft.com/office/drawing/2014/main" id="{656575D6-5F7C-4898-9BB5-69218C6FDB9D}"/>
              </a:ext>
            </a:extLst>
          </p:cNvPr>
          <p:cNvSpPr/>
          <p:nvPr/>
        </p:nvSpPr>
        <p:spPr>
          <a:xfrm>
            <a:off x="9584205" y="3929208"/>
            <a:ext cx="653339" cy="653339"/>
          </a:xfrm>
          <a:prstGeom prst="mathMultiply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6" name="乘號 25">
            <a:extLst>
              <a:ext uri="{FF2B5EF4-FFF2-40B4-BE49-F238E27FC236}">
                <a16:creationId xmlns:a16="http://schemas.microsoft.com/office/drawing/2014/main" id="{EB228D5A-BAE4-441B-A011-EB3C1D1F6473}"/>
              </a:ext>
            </a:extLst>
          </p:cNvPr>
          <p:cNvSpPr/>
          <p:nvPr/>
        </p:nvSpPr>
        <p:spPr>
          <a:xfrm>
            <a:off x="6152361" y="3436624"/>
            <a:ext cx="653339" cy="653339"/>
          </a:xfrm>
          <a:prstGeom prst="mathMultiply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FB4BF102-364E-488A-9ED5-1589A0A4C673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4091517" y="4411629"/>
            <a:ext cx="2281715" cy="673652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乘號 30">
            <a:extLst>
              <a:ext uri="{FF2B5EF4-FFF2-40B4-BE49-F238E27FC236}">
                <a16:creationId xmlns:a16="http://schemas.microsoft.com/office/drawing/2014/main" id="{FDE3E45E-BD76-4B03-8E3E-8D515EFE78E5}"/>
              </a:ext>
            </a:extLst>
          </p:cNvPr>
          <p:cNvSpPr/>
          <p:nvPr/>
        </p:nvSpPr>
        <p:spPr>
          <a:xfrm>
            <a:off x="4882620" y="4393661"/>
            <a:ext cx="653339" cy="653339"/>
          </a:xfrm>
          <a:prstGeom prst="mathMultiply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10286A62-EBAE-438B-B5F9-1175A3DC3B92}"/>
              </a:ext>
            </a:extLst>
          </p:cNvPr>
          <p:cNvCxnSpPr>
            <a:cxnSpLocks/>
          </p:cNvCxnSpPr>
          <p:nvPr/>
        </p:nvCxnSpPr>
        <p:spPr>
          <a:xfrm flipV="1">
            <a:off x="8224711" y="3695325"/>
            <a:ext cx="1181116" cy="1022836"/>
          </a:xfrm>
          <a:prstGeom prst="straightConnector1">
            <a:avLst/>
          </a:prstGeom>
          <a:ln w="635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070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準確記錄及配發影音串流給設備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39702"/>
            <a:ext cx="4121258" cy="4837261"/>
          </a:xfrm>
        </p:spPr>
        <p:txBody>
          <a:bodyPr/>
          <a:lstStyle/>
          <a:p>
            <a:pPr marL="180975" indent="-180975">
              <a:lnSpc>
                <a:spcPct val="150000"/>
              </a:lnSpc>
              <a:buSzPct val="100000"/>
            </a:pPr>
            <a:r>
              <a:rPr lang="zh-TW" altLang="en-US"/>
              <a:t>群組監聽協定</a:t>
            </a:r>
            <a:r>
              <a:rPr lang="en-US" altLang="zh-TW"/>
              <a:t>(IGMP snooping) </a:t>
            </a:r>
            <a:r>
              <a:rPr lang="zh-TW" altLang="en-US"/>
              <a:t>可以準確記錄所有影音串流分配方式</a:t>
            </a:r>
            <a:endParaRPr lang="en-US" altLang="zh-TW"/>
          </a:p>
          <a:p>
            <a:pPr marL="180975" indent="-180975">
              <a:lnSpc>
                <a:spcPct val="150000"/>
              </a:lnSpc>
              <a:buSzPct val="100000"/>
            </a:pPr>
            <a:r>
              <a:rPr lang="zh-TW" altLang="en-US"/>
              <a:t>不會因為誤傳或少傳封包導致影音中斷或品質不佳</a:t>
            </a:r>
          </a:p>
        </p:txBody>
      </p:sp>
      <p:pic>
        <p:nvPicPr>
          <p:cNvPr id="5" name="圖片 4" descr="一張含有 文字, 地圖, 標誌 的圖片&#10;&#10;自動產生的描述">
            <a:extLst>
              <a:ext uri="{FF2B5EF4-FFF2-40B4-BE49-F238E27FC236}">
                <a16:creationId xmlns:a16="http://schemas.microsoft.com/office/drawing/2014/main" id="{DD6EDA88-B5A8-49E8-9A3E-35F6F8BC70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350" y="1710845"/>
            <a:ext cx="7442007" cy="426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64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42E99A33-4AA9-478A-866F-110A26528BC5}"/>
              </a:ext>
            </a:extLst>
          </p:cNvPr>
          <p:cNvCxnSpPr>
            <a:cxnSpLocks/>
          </p:cNvCxnSpPr>
          <p:nvPr/>
        </p:nvCxnSpPr>
        <p:spPr>
          <a:xfrm>
            <a:off x="4268196" y="5653672"/>
            <a:ext cx="3879517" cy="0"/>
          </a:xfrm>
          <a:prstGeom prst="straightConnector1">
            <a:avLst/>
          </a:prstGeom>
          <a:ln w="635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輕鬆管控連線進出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存取控制串列</a:t>
            </a:r>
            <a:r>
              <a:rPr lang="en-US" altLang="zh-TW"/>
              <a:t>(ACL, Access Control List)</a:t>
            </a:r>
            <a:r>
              <a:rPr lang="zh-TW" altLang="en-US"/>
              <a:t>可以精準控制連線的進出</a:t>
            </a:r>
            <a:endParaRPr lang="en-US" altLang="zh-TW"/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管控連線避免不必要的資安問題</a:t>
            </a:r>
            <a:endParaRPr lang="en-US" altLang="zh-TW"/>
          </a:p>
        </p:txBody>
      </p:sp>
      <p:pic>
        <p:nvPicPr>
          <p:cNvPr id="14" name="圖片 13" descr="一張含有 壽司, 食物, 房間 的圖片&#10;&#10;自動產生的描述">
            <a:extLst>
              <a:ext uri="{FF2B5EF4-FFF2-40B4-BE49-F238E27FC236}">
                <a16:creationId xmlns:a16="http://schemas.microsoft.com/office/drawing/2014/main" id="{FEFA69DF-088B-4485-968F-2BBDB9648C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4621" y="2547393"/>
            <a:ext cx="1552631" cy="1571157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6" name="圖片 15" descr="一張含有 壽司, 食物, 房間 的圖片&#10;&#10;自動產生的描述">
            <a:extLst>
              <a:ext uri="{FF2B5EF4-FFF2-40B4-BE49-F238E27FC236}">
                <a16:creationId xmlns:a16="http://schemas.microsoft.com/office/drawing/2014/main" id="{76F33F1A-1515-40FC-820C-9E2305DEF7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6"/>
          <a:stretch/>
        </p:blipFill>
        <p:spPr>
          <a:xfrm>
            <a:off x="1203536" y="3670177"/>
            <a:ext cx="1552631" cy="1571157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7" name="圖片 16" descr="一張含有 壽司, 食物, 房間 的圖片&#10;&#10;自動產生的描述">
            <a:extLst>
              <a:ext uri="{FF2B5EF4-FFF2-40B4-BE49-F238E27FC236}">
                <a16:creationId xmlns:a16="http://schemas.microsoft.com/office/drawing/2014/main" id="{9AEF1058-9AA6-4379-8767-04230B46A7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5"/>
          <a:stretch/>
        </p:blipFill>
        <p:spPr>
          <a:xfrm>
            <a:off x="2674621" y="4835911"/>
            <a:ext cx="1552631" cy="1571157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圖片 17" descr="一張含有 壽司, 食物, 房間 的圖片&#10;&#10;自動產生的描述">
            <a:extLst>
              <a:ext uri="{FF2B5EF4-FFF2-40B4-BE49-F238E27FC236}">
                <a16:creationId xmlns:a16="http://schemas.microsoft.com/office/drawing/2014/main" id="{82E48838-5AD3-448C-A335-EA3899A458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217"/>
          <a:stretch/>
        </p:blipFill>
        <p:spPr>
          <a:xfrm>
            <a:off x="9091213" y="3099875"/>
            <a:ext cx="1552631" cy="1698053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ED8DF00A-B4EF-468C-B990-5F7F06FAB610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6982691" y="3932303"/>
            <a:ext cx="2108522" cy="16599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B0B2E414-CF7E-487D-AFAB-5745B4A34690}"/>
              </a:ext>
            </a:extLst>
          </p:cNvPr>
          <p:cNvCxnSpPr>
            <a:cxnSpLocks/>
          </p:cNvCxnSpPr>
          <p:nvPr/>
        </p:nvCxnSpPr>
        <p:spPr>
          <a:xfrm>
            <a:off x="4268196" y="3360850"/>
            <a:ext cx="3768756" cy="0"/>
          </a:xfrm>
          <a:prstGeom prst="straightConnector1">
            <a:avLst/>
          </a:prstGeom>
          <a:ln w="63500">
            <a:solidFill>
              <a:srgbClr val="00B05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7E244B6C-20BE-4BA4-9C2D-BA55A80F42F7}"/>
              </a:ext>
            </a:extLst>
          </p:cNvPr>
          <p:cNvSpPr/>
          <p:nvPr/>
        </p:nvSpPr>
        <p:spPr>
          <a:xfrm>
            <a:off x="6096000" y="2868230"/>
            <a:ext cx="886691" cy="3186861"/>
          </a:xfrm>
          <a:prstGeom prst="rect">
            <a:avLst/>
          </a:prstGeom>
          <a:gradFill>
            <a:gsLst>
              <a:gs pos="100000">
                <a:srgbClr val="002060"/>
              </a:gs>
              <a:gs pos="0">
                <a:srgbClr val="0070C0"/>
              </a:gs>
            </a:gsLst>
            <a:lin ang="0" scaled="0"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ACL</a:t>
            </a:r>
            <a:endParaRPr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BD65C0E6-6E9E-4AF0-ABC9-D7E60FED5054}"/>
              </a:ext>
            </a:extLst>
          </p:cNvPr>
          <p:cNvCxnSpPr>
            <a:cxnSpLocks/>
            <a:stCxn id="19" idx="1"/>
            <a:endCxn id="16" idx="3"/>
          </p:cNvCxnSpPr>
          <p:nvPr/>
        </p:nvCxnSpPr>
        <p:spPr>
          <a:xfrm flipH="1" flipV="1">
            <a:off x="2756167" y="4455756"/>
            <a:ext cx="3339833" cy="5905"/>
          </a:xfrm>
          <a:prstGeom prst="straightConnector1">
            <a:avLst/>
          </a:prstGeom>
          <a:ln w="63500">
            <a:solidFill>
              <a:schemeClr val="tx1">
                <a:lumMod val="50000"/>
                <a:lumOff val="50000"/>
              </a:schemeClr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乘號 37">
            <a:extLst>
              <a:ext uri="{FF2B5EF4-FFF2-40B4-BE49-F238E27FC236}">
                <a16:creationId xmlns:a16="http://schemas.microsoft.com/office/drawing/2014/main" id="{5ABC9E9E-9F25-4A55-8FBE-A23B7CDB7C57}"/>
              </a:ext>
            </a:extLst>
          </p:cNvPr>
          <p:cNvSpPr/>
          <p:nvPr/>
        </p:nvSpPr>
        <p:spPr>
          <a:xfrm>
            <a:off x="4064988" y="4104902"/>
            <a:ext cx="722189" cy="722189"/>
          </a:xfrm>
          <a:prstGeom prst="mathMultiply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9" name="乘號 38">
            <a:extLst>
              <a:ext uri="{FF2B5EF4-FFF2-40B4-BE49-F238E27FC236}">
                <a16:creationId xmlns:a16="http://schemas.microsoft.com/office/drawing/2014/main" id="{D63828F0-D0F7-42F3-9D3E-E2216EFCBC8F}"/>
              </a:ext>
            </a:extLst>
          </p:cNvPr>
          <p:cNvSpPr/>
          <p:nvPr/>
        </p:nvSpPr>
        <p:spPr>
          <a:xfrm>
            <a:off x="7786618" y="3575544"/>
            <a:ext cx="722189" cy="722189"/>
          </a:xfrm>
          <a:prstGeom prst="mathMultiply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7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38200" y="1"/>
            <a:ext cx="9452675" cy="1732546"/>
          </a:xfrm>
        </p:spPr>
        <p:txBody>
          <a:bodyPr>
            <a:normAutofit/>
          </a:bodyPr>
          <a:lstStyle/>
          <a:p>
            <a:r>
              <a:rPr lang="zh-TW" altLang="en-US"/>
              <a:t>只要沒有一般商用機房穩定的操作環境，都可以使用工業設計型的交換機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242636"/>
              </p:ext>
            </p:extLst>
          </p:nvPr>
        </p:nvGraphicFramePr>
        <p:xfrm>
          <a:off x="838200" y="2532070"/>
          <a:ext cx="10515600" cy="2835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6519551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9442954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66869314"/>
                    </a:ext>
                  </a:extLst>
                </a:gridCol>
              </a:tblGrid>
              <a:tr h="567022">
                <a:tc>
                  <a:txBody>
                    <a:bodyPr/>
                    <a:lstStyle/>
                    <a:p>
                      <a:endParaRPr lang="zh-TW" altLang="en-US" b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商用機房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非商用機房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999826"/>
                  </a:ext>
                </a:extLst>
              </a:tr>
              <a:tr h="567022">
                <a:tc>
                  <a:txBody>
                    <a:bodyPr/>
                    <a:lstStyle/>
                    <a:p>
                      <a:r>
                        <a:rPr lang="zh-TW" altLang="en-US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空調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無或不穩定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9016887"/>
                  </a:ext>
                </a:extLst>
              </a:tr>
              <a:tr h="567022">
                <a:tc>
                  <a:txBody>
                    <a:bodyPr/>
                    <a:lstStyle/>
                    <a:p>
                      <a:r>
                        <a:rPr lang="zh-TW" altLang="en-US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電源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有且穩定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有但不穩定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089476"/>
                  </a:ext>
                </a:extLst>
              </a:tr>
              <a:tr h="567022">
                <a:tc>
                  <a:txBody>
                    <a:bodyPr/>
                    <a:lstStyle/>
                    <a:p>
                      <a:r>
                        <a:rPr lang="zh-TW" altLang="en-US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安裝空間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固定牢固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可能必須隨處找空間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70193511"/>
                  </a:ext>
                </a:extLst>
              </a:tr>
              <a:tr h="567022">
                <a:tc>
                  <a:txBody>
                    <a:bodyPr/>
                    <a:lstStyle/>
                    <a:p>
                      <a:r>
                        <a:rPr lang="zh-TW" altLang="en-US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管理人員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不一定有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648348"/>
                  </a:ext>
                </a:extLst>
              </a:tr>
            </a:tbl>
          </a:graphicData>
        </a:graphic>
      </p:graphicFrame>
      <p:pic>
        <p:nvPicPr>
          <p:cNvPr id="3" name="圖形 2">
            <a:extLst>
              <a:ext uri="{FF2B5EF4-FFF2-40B4-BE49-F238E27FC236}">
                <a16:creationId xmlns:a16="http://schemas.microsoft.com/office/drawing/2014/main" id="{247CDCA5-D807-4616-8A1E-0751D5AA8A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5443" y="2040372"/>
            <a:ext cx="585934" cy="8969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圖形 6">
            <a:extLst>
              <a:ext uri="{FF2B5EF4-FFF2-40B4-BE49-F238E27FC236}">
                <a16:creationId xmlns:a16="http://schemas.microsoft.com/office/drawing/2014/main" id="{2AC5B58B-5E68-4F5D-AB36-575EE9A33C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1039" y="1732547"/>
            <a:ext cx="580572" cy="12047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2885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Arial"/>
                <a:ea typeface="微軟正黑體"/>
                <a:cs typeface="Arial"/>
              </a:rPr>
              <a:t>軔體版本檢查</a:t>
            </a:r>
          </a:p>
        </p:txBody>
      </p:sp>
      <p:pic>
        <p:nvPicPr>
          <p:cNvPr id="7" name="圖形 7">
            <a:extLst>
              <a:ext uri="{FF2B5EF4-FFF2-40B4-BE49-F238E27FC236}">
                <a16:creationId xmlns:a16="http://schemas.microsoft.com/office/drawing/2014/main" id="{EDE51A87-D884-4BDE-9122-1122E18BFA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626148"/>
            <a:ext cx="5363599" cy="5065174"/>
          </a:xfrm>
          <a:prstGeom prst="rect">
            <a:avLst/>
          </a:prstGeom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FE773C1F-F131-459D-A44A-728140BFA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316" y="1371600"/>
            <a:ext cx="4375483" cy="49409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一鍵自動更新</a:t>
            </a:r>
            <a:endParaRPr lang="en-US" altLang="zh-TW"/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交換機自動偵測有無新軔體</a:t>
            </a:r>
          </a:p>
          <a:p>
            <a:pPr marL="180975" indent="-180975">
              <a:lnSpc>
                <a:spcPct val="100000"/>
              </a:lnSpc>
              <a:buSzPct val="100000"/>
            </a:pPr>
            <a:r>
              <a:rPr lang="zh-TW" altLang="en-US"/>
              <a:t>手動更新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FC1BB33-736E-4665-817B-9ACDDB2820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1875" y="2279176"/>
            <a:ext cx="2375321" cy="6414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69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隨時優化網路傳輸路徑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39702"/>
            <a:ext cx="4664242" cy="4837261"/>
          </a:xfrm>
        </p:spPr>
        <p:txBody>
          <a:bodyPr anchor="ctr"/>
          <a:lstStyle/>
          <a:p>
            <a:pPr marL="180975" indent="-180975">
              <a:lnSpc>
                <a:spcPct val="150000"/>
              </a:lnSpc>
              <a:buSzPct val="100000"/>
            </a:pPr>
            <a:r>
              <a:rPr lang="zh-TW" altLang="en-US"/>
              <a:t>透過生成樹協定</a:t>
            </a:r>
            <a:r>
              <a:rPr lang="en-US" altLang="zh-TW"/>
              <a:t>(RSTP, Rapid Spanning Tree Protocol)</a:t>
            </a:r>
            <a:r>
              <a:rPr lang="zh-TW" altLang="en-US"/>
              <a:t>隨時監控及優化網路傳輸路徑</a:t>
            </a:r>
            <a:endParaRPr lang="en-US" altLang="zh-TW"/>
          </a:p>
          <a:p>
            <a:pPr marL="180975" indent="-180975">
              <a:lnSpc>
                <a:spcPct val="150000"/>
              </a:lnSpc>
              <a:buSzPct val="100000"/>
            </a:pPr>
            <a:r>
              <a:rPr lang="zh-TW" altLang="en-US"/>
              <a:t>網路架構再複雜，檔案永遠用最快的路徑來傳輸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174E693-6832-4721-9FD7-3888EF26A1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1412" y="1733071"/>
            <a:ext cx="5666824" cy="4560664"/>
          </a:xfrm>
          <a:prstGeom prst="rect">
            <a:avLst/>
          </a:prstGeom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EF9A541C-66CB-4FCC-BBAA-5679D49A3790}"/>
              </a:ext>
            </a:extLst>
          </p:cNvPr>
          <p:cNvGrpSpPr/>
          <p:nvPr/>
        </p:nvGrpSpPr>
        <p:grpSpPr>
          <a:xfrm>
            <a:off x="6415389" y="1836846"/>
            <a:ext cx="672508" cy="672508"/>
            <a:chOff x="6095999" y="1813681"/>
            <a:chExt cx="722189" cy="722189"/>
          </a:xfrm>
        </p:grpSpPr>
        <p:sp>
          <p:nvSpPr>
            <p:cNvPr id="11" name="橢圓 10">
              <a:extLst>
                <a:ext uri="{FF2B5EF4-FFF2-40B4-BE49-F238E27FC236}">
                  <a16:creationId xmlns:a16="http://schemas.microsoft.com/office/drawing/2014/main" id="{B25DCB80-E15D-4374-93DD-A834B3BF5A5B}"/>
                </a:ext>
              </a:extLst>
            </p:cNvPr>
            <p:cNvSpPr/>
            <p:nvPr/>
          </p:nvSpPr>
          <p:spPr>
            <a:xfrm>
              <a:off x="6095999" y="1813681"/>
              <a:ext cx="722189" cy="72218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乘號 19">
              <a:extLst>
                <a:ext uri="{FF2B5EF4-FFF2-40B4-BE49-F238E27FC236}">
                  <a16:creationId xmlns:a16="http://schemas.microsoft.com/office/drawing/2014/main" id="{F92BF57E-5CFF-4E8F-8267-4FED2965590C}"/>
                </a:ext>
              </a:extLst>
            </p:cNvPr>
            <p:cNvSpPr/>
            <p:nvPr/>
          </p:nvSpPr>
          <p:spPr>
            <a:xfrm>
              <a:off x="6095999" y="1813681"/>
              <a:ext cx="722189" cy="722189"/>
            </a:xfrm>
            <a:prstGeom prst="mathMultiply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332B74E0-6D8F-4A0C-9C39-46127DEDBB0B}"/>
              </a:ext>
            </a:extLst>
          </p:cNvPr>
          <p:cNvGrpSpPr/>
          <p:nvPr/>
        </p:nvGrpSpPr>
        <p:grpSpPr>
          <a:xfrm>
            <a:off x="10341004" y="4950872"/>
            <a:ext cx="672508" cy="672508"/>
            <a:chOff x="10318682" y="5252206"/>
            <a:chExt cx="722189" cy="722189"/>
          </a:xfrm>
        </p:grpSpPr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978A3C9E-A27F-4610-9AE2-2C2DD3DC5D65}"/>
                </a:ext>
              </a:extLst>
            </p:cNvPr>
            <p:cNvSpPr/>
            <p:nvPr/>
          </p:nvSpPr>
          <p:spPr>
            <a:xfrm>
              <a:off x="10318682" y="5252206"/>
              <a:ext cx="722189" cy="72218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橢圓 3">
              <a:extLst>
                <a:ext uri="{FF2B5EF4-FFF2-40B4-BE49-F238E27FC236}">
                  <a16:creationId xmlns:a16="http://schemas.microsoft.com/office/drawing/2014/main" id="{24C8E2E1-4270-40E4-AF82-1222044D0AF9}"/>
                </a:ext>
              </a:extLst>
            </p:cNvPr>
            <p:cNvSpPr/>
            <p:nvPr/>
          </p:nvSpPr>
          <p:spPr>
            <a:xfrm>
              <a:off x="10434117" y="5367641"/>
              <a:ext cx="491319" cy="491319"/>
            </a:xfrm>
            <a:prstGeom prst="ellipse">
              <a:avLst/>
            </a:prstGeom>
            <a:noFill/>
            <a:ln w="825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7273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Arial"/>
                <a:ea typeface="微軟正黑體"/>
                <a:cs typeface="Arial"/>
              </a:rPr>
              <a:t>當然</a:t>
            </a:r>
            <a:r>
              <a:rPr lang="en-US" altLang="zh-TW">
                <a:latin typeface="Arial"/>
                <a:ea typeface="微軟正黑體"/>
                <a:cs typeface="Arial"/>
              </a:rPr>
              <a:t>QSW-IM1200-8C</a:t>
            </a:r>
            <a:r>
              <a:rPr lang="zh-TW" altLang="en-US">
                <a:latin typeface="Arial"/>
                <a:ea typeface="微軟正黑體"/>
                <a:cs typeface="Arial"/>
              </a:rPr>
              <a:t>還有很多功能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7D715A3-B5E5-41B7-BA68-1C9783C03F44}"/>
              </a:ext>
            </a:extLst>
          </p:cNvPr>
          <p:cNvSpPr txBox="1"/>
          <p:nvPr/>
        </p:nvSpPr>
        <p:spPr>
          <a:xfrm>
            <a:off x="632339" y="4351855"/>
            <a:ext cx="3344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TW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透過流量控制</a:t>
            </a:r>
            <a:r>
              <a:rPr lang="en-US" altLang="zh-TW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(IEEE 802.3x)</a:t>
            </a:r>
            <a:r>
              <a:rPr lang="zh-TW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監看網路擁塞情況，避免掉封包</a:t>
            </a:r>
            <a:endParaRPr lang="en-US" altLang="zh-TW" sz="18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624BB075-553F-4390-B92B-D9C975E5B7F4}"/>
              </a:ext>
            </a:extLst>
          </p:cNvPr>
          <p:cNvSpPr txBox="1"/>
          <p:nvPr/>
        </p:nvSpPr>
        <p:spPr>
          <a:xfrm>
            <a:off x="4428769" y="4351855"/>
            <a:ext cx="3344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TW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週邊設備偵測</a:t>
            </a:r>
            <a:r>
              <a:rPr lang="en-US" altLang="zh-TW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(LLDP)</a:t>
            </a:r>
            <a:r>
              <a:rPr lang="zh-TW" altLang="en-US" sz="18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，讓管理者一目了然那些設備連接到交換機</a:t>
            </a:r>
            <a:endParaRPr lang="en-US" altLang="zh-TW" sz="18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9" name="圖片 18" descr="一張含有 螢幕擷取畫面 的圖片&#10;&#10;自動產生的描述">
            <a:extLst>
              <a:ext uri="{FF2B5EF4-FFF2-40B4-BE49-F238E27FC236}">
                <a16:creationId xmlns:a16="http://schemas.microsoft.com/office/drawing/2014/main" id="{D65AC515-6393-42A0-99CB-A5E2E68BEB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99" y="2286001"/>
            <a:ext cx="3329836" cy="1701093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DF5B12AC-960A-43E9-A7DD-93772DFE3A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8768" y="2552117"/>
            <a:ext cx="3344396" cy="1434977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FF2C7FB8-E7B5-49BC-94AF-1CF036FC756B}"/>
              </a:ext>
            </a:extLst>
          </p:cNvPr>
          <p:cNvSpPr txBox="1"/>
          <p:nvPr/>
        </p:nvSpPr>
        <p:spPr>
          <a:xfrm>
            <a:off x="8225198" y="4351855"/>
            <a:ext cx="3128603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TW" altLang="en-US" b="1" dirty="0">
                <a:latin typeface="Arial"/>
                <a:ea typeface="微軟正黑體"/>
                <a:cs typeface="Arial"/>
              </a:rPr>
              <a:t>網速自動</a:t>
            </a:r>
            <a:r>
              <a:rPr lang="zh-TW" altLang="en-US" sz="1800" b="1" dirty="0">
                <a:latin typeface="Arial"/>
                <a:ea typeface="微軟正黑體"/>
                <a:cs typeface="Arial"/>
              </a:rPr>
              <a:t>偵測</a:t>
            </a:r>
            <a:r>
              <a:rPr lang="en-US" altLang="zh-TW" b="1" dirty="0">
                <a:latin typeface="Arial"/>
                <a:ea typeface="微軟正黑體"/>
                <a:cs typeface="Arial"/>
              </a:rPr>
              <a:t>(Auto negotiation)</a:t>
            </a:r>
            <a:r>
              <a:rPr lang="zh-TW" altLang="en-US" sz="1800" b="1" dirty="0">
                <a:latin typeface="Arial"/>
                <a:ea typeface="微軟正黑體"/>
                <a:cs typeface="Arial"/>
              </a:rPr>
              <a:t>，</a:t>
            </a:r>
            <a:r>
              <a:rPr lang="zh-TW" altLang="en-US" b="1" dirty="0">
                <a:latin typeface="Arial"/>
                <a:ea typeface="微軟正黑體"/>
                <a:cs typeface="Arial"/>
              </a:rPr>
              <a:t>讓不同網速的設備也可以快速連結</a:t>
            </a:r>
            <a:endParaRPr lang="zh-TW" altLang="en-US" sz="1800" b="1" dirty="0">
              <a:latin typeface="Arial"/>
              <a:ea typeface="微軟正黑體"/>
              <a:cs typeface="Arial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3D01A8F-B99B-4032-BDA1-0382E74AD1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6286" y="2111138"/>
            <a:ext cx="1853850" cy="214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79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完美搭配</a:t>
            </a:r>
            <a:br>
              <a:rPr lang="en-US" altLang="zh-TW"/>
            </a:br>
            <a:r>
              <a:rPr lang="en-US" altLang="zh-TW"/>
              <a:t>QNAP</a:t>
            </a:r>
            <a:r>
              <a:rPr lang="zh-TW" altLang="en-US"/>
              <a:t> </a:t>
            </a:r>
            <a:r>
              <a:rPr lang="en-US" altLang="zh-TW"/>
              <a:t>10GbE </a:t>
            </a:r>
            <a:r>
              <a:rPr lang="zh-TW" altLang="en-US"/>
              <a:t>產品</a:t>
            </a:r>
          </a:p>
        </p:txBody>
      </p:sp>
    </p:spTree>
    <p:extLst>
      <p:ext uri="{BB962C8B-B14F-4D97-AF65-F5344CB8AC3E}">
        <p14:creationId xmlns:p14="http://schemas.microsoft.com/office/powerpoint/2010/main" val="712400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矩形: 圓角 105">
            <a:extLst>
              <a:ext uri="{FF2B5EF4-FFF2-40B4-BE49-F238E27FC236}">
                <a16:creationId xmlns:a16="http://schemas.microsoft.com/office/drawing/2014/main" id="{5CC6E692-2D73-4D26-964F-176538EAD58F}"/>
              </a:ext>
            </a:extLst>
          </p:cNvPr>
          <p:cNvSpPr/>
          <p:nvPr/>
        </p:nvSpPr>
        <p:spPr>
          <a:xfrm>
            <a:off x="8164320" y="3888284"/>
            <a:ext cx="3463171" cy="2150165"/>
          </a:xfrm>
          <a:prstGeom prst="roundRect">
            <a:avLst>
              <a:gd name="adj" fmla="val 9841"/>
            </a:avLst>
          </a:prstGeom>
          <a:gradFill>
            <a:gsLst>
              <a:gs pos="100000">
                <a:schemeClr val="bg1"/>
              </a:gs>
              <a:gs pos="0">
                <a:srgbClr val="00B0F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圖片 48" descr="一張含有 膝上型電腦, 電腦, 電子用品, 坐 的圖片&#10;&#10;自動產生的描述">
            <a:extLst>
              <a:ext uri="{FF2B5EF4-FFF2-40B4-BE49-F238E27FC236}">
                <a16:creationId xmlns:a16="http://schemas.microsoft.com/office/drawing/2014/main" id="{B4DEC11B-DF16-4F7F-B216-2B10A86DBA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676" y="4569605"/>
            <a:ext cx="1396169" cy="1026013"/>
          </a:xfrm>
          <a:prstGeom prst="rect">
            <a:avLst/>
          </a:prstGeom>
        </p:spPr>
      </p:pic>
      <p:sp>
        <p:nvSpPr>
          <p:cNvPr id="101" name="矩形: 圓角 100">
            <a:extLst>
              <a:ext uri="{FF2B5EF4-FFF2-40B4-BE49-F238E27FC236}">
                <a16:creationId xmlns:a16="http://schemas.microsoft.com/office/drawing/2014/main" id="{9D81287B-50CB-43C2-886B-72776A2AFB7C}"/>
              </a:ext>
            </a:extLst>
          </p:cNvPr>
          <p:cNvSpPr/>
          <p:nvPr/>
        </p:nvSpPr>
        <p:spPr>
          <a:xfrm>
            <a:off x="8164320" y="1393669"/>
            <a:ext cx="3463171" cy="2150165"/>
          </a:xfrm>
          <a:prstGeom prst="roundRect">
            <a:avLst>
              <a:gd name="adj" fmla="val 9841"/>
            </a:avLst>
          </a:prstGeom>
          <a:gradFill>
            <a:gsLst>
              <a:gs pos="100000">
                <a:schemeClr val="bg1"/>
              </a:gs>
              <a:gs pos="0">
                <a:srgbClr val="00B0F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矩形: 圓角 93">
            <a:extLst>
              <a:ext uri="{FF2B5EF4-FFF2-40B4-BE49-F238E27FC236}">
                <a16:creationId xmlns:a16="http://schemas.microsoft.com/office/drawing/2014/main" id="{A63E2515-C9D1-4704-ADE8-72BF4FA5852D}"/>
              </a:ext>
            </a:extLst>
          </p:cNvPr>
          <p:cNvSpPr/>
          <p:nvPr/>
        </p:nvSpPr>
        <p:spPr>
          <a:xfrm>
            <a:off x="4386215" y="1393669"/>
            <a:ext cx="3463171" cy="2150165"/>
          </a:xfrm>
          <a:prstGeom prst="roundRect">
            <a:avLst>
              <a:gd name="adj" fmla="val 9841"/>
            </a:avLst>
          </a:prstGeom>
          <a:gradFill>
            <a:gsLst>
              <a:gs pos="100000">
                <a:schemeClr val="bg1"/>
              </a:gs>
              <a:gs pos="0">
                <a:srgbClr val="00B0F0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rgbClr val="00B0F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7" name="圖片 96" descr="一張含有 電子用品, 監視器, 電腦, 坐 的圖片&#10;&#10;自動產生的描述">
            <a:extLst>
              <a:ext uri="{FF2B5EF4-FFF2-40B4-BE49-F238E27FC236}">
                <a16:creationId xmlns:a16="http://schemas.microsoft.com/office/drawing/2014/main" id="{CF5B224D-E8E7-45E6-8B1A-BDEED93CB5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714" y="2074970"/>
            <a:ext cx="1553982" cy="985452"/>
          </a:xfrm>
          <a:prstGeom prst="rect">
            <a:avLst/>
          </a:prstGeom>
        </p:spPr>
      </p:pic>
      <p:sp>
        <p:nvSpPr>
          <p:cNvPr id="95" name="文字方塊 94">
            <a:extLst>
              <a:ext uri="{FF2B5EF4-FFF2-40B4-BE49-F238E27FC236}">
                <a16:creationId xmlns:a16="http://schemas.microsoft.com/office/drawing/2014/main" id="{8B77DE5D-AE4B-4D1A-A064-C5A437F8693A}"/>
              </a:ext>
            </a:extLst>
          </p:cNvPr>
          <p:cNvSpPr txBox="1"/>
          <p:nvPr/>
        </p:nvSpPr>
        <p:spPr>
          <a:xfrm>
            <a:off x="4386215" y="1579762"/>
            <a:ext cx="346317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桌上</a:t>
            </a:r>
            <a:r>
              <a:rPr lang="en-US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PC</a:t>
            </a:r>
            <a:r>
              <a:rPr lang="zh-TW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升級</a:t>
            </a:r>
            <a:r>
              <a:rPr lang="en-US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2.5G/</a:t>
            </a:r>
            <a:r>
              <a:rPr lang="zh-TW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en-US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G/10</a:t>
            </a:r>
            <a:r>
              <a:rPr lang="zh-TW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B3E8BCD6-568B-4E7C-9FE4-C40371801A7C}"/>
              </a:ext>
            </a:extLst>
          </p:cNvPr>
          <p:cNvSpPr/>
          <p:nvPr/>
        </p:nvSpPr>
        <p:spPr>
          <a:xfrm>
            <a:off x="576792" y="3888284"/>
            <a:ext cx="2550416" cy="2150165"/>
          </a:xfrm>
          <a:prstGeom prst="roundRect">
            <a:avLst>
              <a:gd name="adj" fmla="val 9841"/>
            </a:avLst>
          </a:prstGeom>
          <a:gradFill>
            <a:gsLst>
              <a:gs pos="100000">
                <a:schemeClr val="bg1"/>
              </a:gs>
              <a:gs pos="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accent6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9C2DB405-9127-456C-AC8A-41A5F5A9E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>
                <a:latin typeface="Arial"/>
                <a:ea typeface="微軟正黑體"/>
                <a:cs typeface="Arial"/>
              </a:rPr>
              <a:t>8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en-US" altLang="zh-TW">
                <a:latin typeface="Arial"/>
                <a:ea typeface="微軟正黑體"/>
                <a:cs typeface="Arial"/>
              </a:rPr>
              <a:t>x</a:t>
            </a:r>
            <a:r>
              <a:rPr lang="zh-TW" altLang="en-US">
                <a:latin typeface="Arial"/>
                <a:ea typeface="微軟正黑體"/>
                <a:cs typeface="Arial"/>
              </a:rPr>
              <a:t>10GbE combo </a:t>
            </a:r>
            <a:r>
              <a:rPr lang="en-US" altLang="zh-TW">
                <a:latin typeface="Arial"/>
                <a:ea typeface="微軟正黑體"/>
                <a:cs typeface="Arial"/>
              </a:rPr>
              <a:t>+</a:t>
            </a:r>
            <a:r>
              <a:rPr lang="zh-TW" altLang="en-US">
                <a:latin typeface="Arial"/>
                <a:ea typeface="微軟正黑體"/>
                <a:cs typeface="Arial"/>
              </a:rPr>
              <a:t> </a:t>
            </a:r>
            <a:r>
              <a:rPr lang="en-US" altLang="zh-TW">
                <a:latin typeface="Arial"/>
                <a:ea typeface="微軟正黑體"/>
                <a:cs typeface="Arial"/>
              </a:rPr>
              <a:t>4x10GbE SFP+</a:t>
            </a:r>
            <a:br>
              <a:rPr lang="en-US" altLang="zh-TW">
                <a:latin typeface="Arial"/>
                <a:ea typeface="微軟正黑體"/>
                <a:cs typeface="Arial"/>
              </a:rPr>
            </a:br>
            <a:r>
              <a:rPr lang="zh-TW" altLang="en-US">
                <a:latin typeface="Arial"/>
                <a:ea typeface="微軟正黑體"/>
                <a:cs typeface="Arial"/>
              </a:rPr>
              <a:t>連接口彈性且自由的選擇 </a:t>
            </a:r>
          </a:p>
        </p:txBody>
      </p:sp>
      <p:pic>
        <p:nvPicPr>
          <p:cNvPr id="61" name="圖片 60">
            <a:extLst>
              <a:ext uri="{FF2B5EF4-FFF2-40B4-BE49-F238E27FC236}">
                <a16:creationId xmlns:a16="http://schemas.microsoft.com/office/drawing/2014/main" id="{4E09FEFE-70ED-4B34-8F99-8FBEB43C5F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6677" y="2160353"/>
            <a:ext cx="1396169" cy="838228"/>
          </a:xfrm>
          <a:prstGeom prst="rect">
            <a:avLst/>
          </a:prstGeom>
        </p:spPr>
      </p:pic>
      <p:pic>
        <p:nvPicPr>
          <p:cNvPr id="70" name="圖片 13" descr="一張含有 室內, 架子, 坐, 桌 的圖片&#10;&#10;自動產生的描述">
            <a:extLst>
              <a:ext uri="{FF2B5EF4-FFF2-40B4-BE49-F238E27FC236}">
                <a16:creationId xmlns:a16="http://schemas.microsoft.com/office/drawing/2014/main" id="{F362B7AE-199A-43AC-9587-93A504F5C2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50" y="4308731"/>
            <a:ext cx="2243138" cy="13933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1" name="圖片 13" descr="一張含有 室內, 架子, 坐, 桌 的圖片&#10;&#10;自動產生的描述">
            <a:extLst>
              <a:ext uri="{FF2B5EF4-FFF2-40B4-BE49-F238E27FC236}">
                <a16:creationId xmlns:a16="http://schemas.microsoft.com/office/drawing/2014/main" id="{41AAE6FF-6C92-49F8-99D6-8AD97CF0E1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96" y="4856419"/>
            <a:ext cx="2243138" cy="13933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8" name="文字方塊 77">
            <a:extLst>
              <a:ext uri="{FF2B5EF4-FFF2-40B4-BE49-F238E27FC236}">
                <a16:creationId xmlns:a16="http://schemas.microsoft.com/office/drawing/2014/main" id="{C256A256-2CB0-44FB-9F78-D09EF15C990E}"/>
              </a:ext>
            </a:extLst>
          </p:cNvPr>
          <p:cNvSpPr txBox="1"/>
          <p:nvPr/>
        </p:nvSpPr>
        <p:spPr>
          <a:xfrm>
            <a:off x="631281" y="4022752"/>
            <a:ext cx="24627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高速連接至機房或主要備分的</a:t>
            </a:r>
            <a:r>
              <a:rPr 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NAS/Server</a:t>
            </a:r>
            <a:endParaRPr lang="zh-TW" altLang="en-US" sz="16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1" name="矩形: 圓角 80">
            <a:extLst>
              <a:ext uri="{FF2B5EF4-FFF2-40B4-BE49-F238E27FC236}">
                <a16:creationId xmlns:a16="http://schemas.microsoft.com/office/drawing/2014/main" id="{45EB71AA-4CCA-4042-B8F4-BA58D5C25378}"/>
              </a:ext>
            </a:extLst>
          </p:cNvPr>
          <p:cNvSpPr/>
          <p:nvPr/>
        </p:nvSpPr>
        <p:spPr>
          <a:xfrm>
            <a:off x="576792" y="1393669"/>
            <a:ext cx="3463171" cy="2150165"/>
          </a:xfrm>
          <a:prstGeom prst="roundRect">
            <a:avLst>
              <a:gd name="adj" fmla="val 9841"/>
            </a:avLst>
          </a:prstGeom>
          <a:gradFill>
            <a:gsLst>
              <a:gs pos="100000">
                <a:schemeClr val="bg1"/>
              </a:gs>
              <a:gs pos="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accent6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圖片 22" descr="一張含有 監視器, 電子用品, 室內, 坐 的圖片&#10;&#10;自動產生的描述">
            <a:extLst>
              <a:ext uri="{FF2B5EF4-FFF2-40B4-BE49-F238E27FC236}">
                <a16:creationId xmlns:a16="http://schemas.microsoft.com/office/drawing/2014/main" id="{68AE1C7C-CF3D-44E7-AB9B-B8A16F02F5B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880" y="2098593"/>
            <a:ext cx="1905591" cy="12410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83" name="群組 82">
            <a:extLst>
              <a:ext uri="{FF2B5EF4-FFF2-40B4-BE49-F238E27FC236}">
                <a16:creationId xmlns:a16="http://schemas.microsoft.com/office/drawing/2014/main" id="{E853E204-F0A4-4381-98E8-4284EFA73759}"/>
              </a:ext>
            </a:extLst>
          </p:cNvPr>
          <p:cNvGrpSpPr/>
          <p:nvPr/>
        </p:nvGrpSpPr>
        <p:grpSpPr>
          <a:xfrm>
            <a:off x="3135053" y="2165109"/>
            <a:ext cx="1164216" cy="1213578"/>
            <a:chOff x="2910000" y="3349177"/>
            <a:chExt cx="1390485" cy="1449441"/>
          </a:xfrm>
        </p:grpSpPr>
        <p:grpSp>
          <p:nvGrpSpPr>
            <p:cNvPr id="84" name="群組 83">
              <a:extLst>
                <a:ext uri="{FF2B5EF4-FFF2-40B4-BE49-F238E27FC236}">
                  <a16:creationId xmlns:a16="http://schemas.microsoft.com/office/drawing/2014/main" id="{B9099429-8D0A-432B-9DD7-34DF4D5EA462}"/>
                </a:ext>
              </a:extLst>
            </p:cNvPr>
            <p:cNvGrpSpPr/>
            <p:nvPr/>
          </p:nvGrpSpPr>
          <p:grpSpPr>
            <a:xfrm rot="10800000">
              <a:off x="2910000" y="3349177"/>
              <a:ext cx="1390485" cy="1390485"/>
              <a:chOff x="946017" y="4674811"/>
              <a:chExt cx="1184801" cy="1184801"/>
            </a:xfrm>
          </p:grpSpPr>
          <p:sp>
            <p:nvSpPr>
              <p:cNvPr id="90" name="Shape 279">
                <a:extLst>
                  <a:ext uri="{FF2B5EF4-FFF2-40B4-BE49-F238E27FC236}">
                    <a16:creationId xmlns:a16="http://schemas.microsoft.com/office/drawing/2014/main" id="{BEAF4C18-E0CB-481B-AFFB-5C42AF0A80CC}"/>
                  </a:ext>
                </a:extLst>
              </p:cNvPr>
              <p:cNvSpPr/>
              <p:nvPr/>
            </p:nvSpPr>
            <p:spPr>
              <a:xfrm rot="2700000">
                <a:off x="946017" y="4674811"/>
                <a:ext cx="1184801" cy="1184801"/>
              </a:xfrm>
              <a:prstGeom prst="teardrop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Shape 280">
                <a:extLst>
                  <a:ext uri="{FF2B5EF4-FFF2-40B4-BE49-F238E27FC236}">
                    <a16:creationId xmlns:a16="http://schemas.microsoft.com/office/drawing/2014/main" id="{01CE5039-6B7F-4C6D-A9A2-8F7E1E2991DE}"/>
                  </a:ext>
                </a:extLst>
              </p:cNvPr>
              <p:cNvSpPr/>
              <p:nvPr/>
            </p:nvSpPr>
            <p:spPr>
              <a:xfrm>
                <a:off x="1010469" y="4732216"/>
                <a:ext cx="1058759" cy="1058759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28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89" name="圖片 88" descr="一張含有 電路 的圖片&#10;&#10;自動產生的描述">
              <a:extLst>
                <a:ext uri="{FF2B5EF4-FFF2-40B4-BE49-F238E27FC236}">
                  <a16:creationId xmlns:a16="http://schemas.microsoft.com/office/drawing/2014/main" id="{010EFAE4-7474-4D0A-B3B1-E98D4467B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1489" y="3391122"/>
              <a:ext cx="986698" cy="140749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2" name="圖片 18" descr="一張含有 監視器, 室內, 電腦, 影片 的圖片&#10;&#10;自動產生的描述">
            <a:extLst>
              <a:ext uri="{FF2B5EF4-FFF2-40B4-BE49-F238E27FC236}">
                <a16:creationId xmlns:a16="http://schemas.microsoft.com/office/drawing/2014/main" id="{EA11F1E1-5CA2-46AE-B1D1-E5B7AFA26B0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40" y="2137694"/>
            <a:ext cx="1964948" cy="11889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3" name="文字方塊 92">
            <a:extLst>
              <a:ext uri="{FF2B5EF4-FFF2-40B4-BE49-F238E27FC236}">
                <a16:creationId xmlns:a16="http://schemas.microsoft.com/office/drawing/2014/main" id="{D8F4595B-EEA7-4AC1-B3F0-9F2AD69E72FE}"/>
              </a:ext>
            </a:extLst>
          </p:cNvPr>
          <p:cNvSpPr txBox="1"/>
          <p:nvPr/>
        </p:nvSpPr>
        <p:spPr>
          <a:xfrm>
            <a:off x="576792" y="1579762"/>
            <a:ext cx="346317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內建或插卡</a:t>
            </a:r>
            <a:r>
              <a:rPr lang="zh-TW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</a:t>
            </a:r>
            <a:r>
              <a:rPr lang="en-US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0</a:t>
            </a:r>
            <a:r>
              <a:rPr lang="en-US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G/</a:t>
            </a:r>
            <a:r>
              <a:rPr lang="zh-TW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</a:t>
            </a:r>
            <a:r>
              <a:rPr lang="en-US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G/2.5</a:t>
            </a:r>
            <a:r>
              <a:rPr lang="zh-TW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</a:t>
            </a:r>
            <a:r>
              <a:rPr lang="zh-TW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  <a:endParaRPr lang="zh-TW" altLang="zh-TW" sz="16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96" name="圖片 95" descr="一張含有 電子用品, 監視器, 電腦, 坐 的圖片&#10;&#10;自動產生的描述">
            <a:extLst>
              <a:ext uri="{FF2B5EF4-FFF2-40B4-BE49-F238E27FC236}">
                <a16:creationId xmlns:a16="http://schemas.microsoft.com/office/drawing/2014/main" id="{E5659F10-DD3A-4550-B8A8-EA8007A57C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661" y="2074970"/>
            <a:ext cx="1553982" cy="985452"/>
          </a:xfrm>
          <a:prstGeom prst="rect">
            <a:avLst/>
          </a:prstGeom>
        </p:spPr>
      </p:pic>
      <p:pic>
        <p:nvPicPr>
          <p:cNvPr id="98" name="圖片 97" descr="一張含有 電子用品, 坐, 電腦, 桌 的圖片&#10;&#10;自動產生的描述">
            <a:extLst>
              <a:ext uri="{FF2B5EF4-FFF2-40B4-BE49-F238E27FC236}">
                <a16:creationId xmlns:a16="http://schemas.microsoft.com/office/drawing/2014/main" id="{E3FFC517-A359-4073-94C9-67DAFCC64C9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2581" y="2564598"/>
            <a:ext cx="1543257" cy="9323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2" name="文字方塊 101">
            <a:extLst>
              <a:ext uri="{FF2B5EF4-FFF2-40B4-BE49-F238E27FC236}">
                <a16:creationId xmlns:a16="http://schemas.microsoft.com/office/drawing/2014/main" id="{48B2CCDD-716B-4C0D-B5E8-52AE219CAB00}"/>
              </a:ext>
            </a:extLst>
          </p:cNvPr>
          <p:cNvSpPr txBox="1"/>
          <p:nvPr/>
        </p:nvSpPr>
        <p:spPr>
          <a:xfrm>
            <a:off x="8164320" y="1579762"/>
            <a:ext cx="346317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TW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隨身筆電升級5G</a:t>
            </a:r>
          </a:p>
        </p:txBody>
      </p:sp>
      <p:pic>
        <p:nvPicPr>
          <p:cNvPr id="103" name="圖片 102">
            <a:extLst>
              <a:ext uri="{FF2B5EF4-FFF2-40B4-BE49-F238E27FC236}">
                <a16:creationId xmlns:a16="http://schemas.microsoft.com/office/drawing/2014/main" id="{0E6BF9E4-7461-44C9-A2E9-E8B0E49C13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5792" y="2160353"/>
            <a:ext cx="1396169" cy="838228"/>
          </a:xfrm>
          <a:prstGeom prst="rect">
            <a:avLst/>
          </a:prstGeom>
        </p:spPr>
      </p:pic>
      <p:pic>
        <p:nvPicPr>
          <p:cNvPr id="104" name="圖片 103" descr="一張含有 電子用品 的圖片&#10;&#10;描述是以非常高的可信度產生">
            <a:extLst>
              <a:ext uri="{FF2B5EF4-FFF2-40B4-BE49-F238E27FC236}">
                <a16:creationId xmlns:a16="http://schemas.microsoft.com/office/drawing/2014/main" id="{1F0A4A6D-40D2-4C4E-88F2-A4788B35D88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1184" y="2729418"/>
            <a:ext cx="939120" cy="7412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5" name="圖片 104" descr="一張含有 電子用品 的圖片&#10;&#10;描述是以非常高的可信度產生">
            <a:extLst>
              <a:ext uri="{FF2B5EF4-FFF2-40B4-BE49-F238E27FC236}">
                <a16:creationId xmlns:a16="http://schemas.microsoft.com/office/drawing/2014/main" id="{94597BA7-5C01-485A-A9A8-AC761CE45BE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7072" y="2729418"/>
            <a:ext cx="939120" cy="7412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8" name="文字方塊 107">
            <a:extLst>
              <a:ext uri="{FF2B5EF4-FFF2-40B4-BE49-F238E27FC236}">
                <a16:creationId xmlns:a16="http://schemas.microsoft.com/office/drawing/2014/main" id="{027E1CB3-401B-4004-B8F6-D81C786FD71B}"/>
              </a:ext>
            </a:extLst>
          </p:cNvPr>
          <p:cNvSpPr txBox="1"/>
          <p:nvPr/>
        </p:nvSpPr>
        <p:spPr>
          <a:xfrm>
            <a:off x="8164320" y="4074377"/>
            <a:ext cx="346317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MacBook</a:t>
            </a:r>
            <a:r>
              <a:rPr lang="zh-TW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升級</a:t>
            </a:r>
            <a:r>
              <a:rPr lang="en-US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114" name="圖片 113" descr="一張含有 膝上型電腦, 電腦, 電子用品, 坐 的圖片&#10;&#10;自動產生的描述">
            <a:extLst>
              <a:ext uri="{FF2B5EF4-FFF2-40B4-BE49-F238E27FC236}">
                <a16:creationId xmlns:a16="http://schemas.microsoft.com/office/drawing/2014/main" id="{A8510D01-6D27-4390-8C78-96B6931A86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5791" y="4569605"/>
            <a:ext cx="1396169" cy="1026013"/>
          </a:xfrm>
          <a:prstGeom prst="rect">
            <a:avLst/>
          </a:prstGeom>
        </p:spPr>
      </p:pic>
      <p:pic>
        <p:nvPicPr>
          <p:cNvPr id="115" name="圖片 13" descr="一張含有 電子用品, 坐, 正面, 桌 的圖片&#10;&#10;自動產生的描述">
            <a:extLst>
              <a:ext uri="{FF2B5EF4-FFF2-40B4-BE49-F238E27FC236}">
                <a16:creationId xmlns:a16="http://schemas.microsoft.com/office/drawing/2014/main" id="{F06308F9-0680-4960-A969-D0F596E9385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128" y="5310736"/>
            <a:ext cx="1159669" cy="716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6" name="圖片 13" descr="一張含有 電子用品, 坐, 正面, 桌 的圖片&#10;&#10;自動產生的描述">
            <a:extLst>
              <a:ext uri="{FF2B5EF4-FFF2-40B4-BE49-F238E27FC236}">
                <a16:creationId xmlns:a16="http://schemas.microsoft.com/office/drawing/2014/main" id="{723C4E2F-8F31-4DD6-98D7-D878F5368D6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995" y="5310736"/>
            <a:ext cx="1159669" cy="716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6" name="圖片 45">
            <a:extLst>
              <a:ext uri="{FF2B5EF4-FFF2-40B4-BE49-F238E27FC236}">
                <a16:creationId xmlns:a16="http://schemas.microsoft.com/office/drawing/2014/main" id="{D7E3C0B5-6C9E-4339-8619-EEF88E9F430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2511" y="5102625"/>
            <a:ext cx="4148771" cy="11203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48" name="接點: 肘形 47">
            <a:extLst>
              <a:ext uri="{FF2B5EF4-FFF2-40B4-BE49-F238E27FC236}">
                <a16:creationId xmlns:a16="http://schemas.microsoft.com/office/drawing/2014/main" id="{F516D7AA-1386-4326-AEFC-5EE0D91C93E3}"/>
              </a:ext>
            </a:extLst>
          </p:cNvPr>
          <p:cNvCxnSpPr>
            <a:cxnSpLocks/>
            <a:stCxn id="89" idx="2"/>
          </p:cNvCxnSpPr>
          <p:nvPr/>
        </p:nvCxnSpPr>
        <p:spPr>
          <a:xfrm rot="16200000" flipH="1">
            <a:off x="3194779" y="3842120"/>
            <a:ext cx="1703922" cy="777055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73A5A632-A9D5-445C-8ACC-D5FE79E5036F}"/>
              </a:ext>
            </a:extLst>
          </p:cNvPr>
          <p:cNvSpPr txBox="1"/>
          <p:nvPr/>
        </p:nvSpPr>
        <p:spPr>
          <a:xfrm>
            <a:off x="1994085" y="3555073"/>
            <a:ext cx="1646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>
                <a:solidFill>
                  <a:schemeClr val="accent6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Base-T / SFP+</a:t>
            </a:r>
          </a:p>
        </p:txBody>
      </p:sp>
      <p:cxnSp>
        <p:nvCxnSpPr>
          <p:cNvPr id="53" name="接點: 肘形 52">
            <a:extLst>
              <a:ext uri="{FF2B5EF4-FFF2-40B4-BE49-F238E27FC236}">
                <a16:creationId xmlns:a16="http://schemas.microsoft.com/office/drawing/2014/main" id="{774194B0-F696-469D-9D1E-53E81C6C73F0}"/>
              </a:ext>
            </a:extLst>
          </p:cNvPr>
          <p:cNvCxnSpPr>
            <a:cxnSpLocks/>
            <a:stCxn id="6" idx="3"/>
            <a:endCxn id="46" idx="1"/>
          </p:cNvCxnSpPr>
          <p:nvPr/>
        </p:nvCxnSpPr>
        <p:spPr>
          <a:xfrm>
            <a:off x="3127208" y="4963367"/>
            <a:ext cx="395303" cy="699437"/>
          </a:xfrm>
          <a:prstGeom prst="bentConnector3">
            <a:avLst>
              <a:gd name="adj1" fmla="val 104785"/>
            </a:avLst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>
            <a:extLst>
              <a:ext uri="{FF2B5EF4-FFF2-40B4-BE49-F238E27FC236}">
                <a16:creationId xmlns:a16="http://schemas.microsoft.com/office/drawing/2014/main" id="{B5189C2B-1F87-4E5A-BD2D-8E62607D3613}"/>
              </a:ext>
            </a:extLst>
          </p:cNvPr>
          <p:cNvSpPr txBox="1"/>
          <p:nvPr/>
        </p:nvSpPr>
        <p:spPr>
          <a:xfrm>
            <a:off x="3099956" y="4595916"/>
            <a:ext cx="927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>
                <a:solidFill>
                  <a:schemeClr val="accent6"/>
                </a:solidFill>
                <a:latin typeface="Arial"/>
                <a:ea typeface="新細明體"/>
                <a:cs typeface="Arial"/>
              </a:rPr>
              <a:t>SFP+</a:t>
            </a:r>
          </a:p>
        </p:txBody>
      </p:sp>
      <p:cxnSp>
        <p:nvCxnSpPr>
          <p:cNvPr id="60" name="接點: 肘形 59">
            <a:extLst>
              <a:ext uri="{FF2B5EF4-FFF2-40B4-BE49-F238E27FC236}">
                <a16:creationId xmlns:a16="http://schemas.microsoft.com/office/drawing/2014/main" id="{C63DAE2B-2F8A-4B38-850A-6E0C4947A549}"/>
              </a:ext>
            </a:extLst>
          </p:cNvPr>
          <p:cNvCxnSpPr>
            <a:cxnSpLocks/>
          </p:cNvCxnSpPr>
          <p:nvPr/>
        </p:nvCxnSpPr>
        <p:spPr>
          <a:xfrm rot="16200000" flipH="1">
            <a:off x="4441190" y="4322206"/>
            <a:ext cx="1518758" cy="2049"/>
          </a:xfrm>
          <a:prstGeom prst="bentConnector3">
            <a:avLst>
              <a:gd name="adj1" fmla="val 50000"/>
            </a:avLst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ED7F763F-08D3-47EF-B18E-B29C946AF090}"/>
              </a:ext>
            </a:extLst>
          </p:cNvPr>
          <p:cNvSpPr txBox="1"/>
          <p:nvPr/>
        </p:nvSpPr>
        <p:spPr>
          <a:xfrm>
            <a:off x="5175610" y="3757089"/>
            <a:ext cx="941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>
                <a:solidFill>
                  <a:srgbClr val="0070C0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Base-T</a:t>
            </a:r>
            <a:endParaRPr lang="zh-TW" altLang="zh-TW" sz="16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接點: 肘形 63">
            <a:extLst>
              <a:ext uri="{FF2B5EF4-FFF2-40B4-BE49-F238E27FC236}">
                <a16:creationId xmlns:a16="http://schemas.microsoft.com/office/drawing/2014/main" id="{1C39ED97-8430-4FC4-8D0D-9FEC0947DDBF}"/>
              </a:ext>
            </a:extLst>
          </p:cNvPr>
          <p:cNvCxnSpPr>
            <a:cxnSpLocks/>
          </p:cNvCxnSpPr>
          <p:nvPr/>
        </p:nvCxnSpPr>
        <p:spPr>
          <a:xfrm rot="5400000">
            <a:off x="7286427" y="2546391"/>
            <a:ext cx="1631935" cy="3523847"/>
          </a:xfrm>
          <a:prstGeom prst="bentConnector3">
            <a:avLst>
              <a:gd name="adj1" fmla="val 14166"/>
            </a:avLst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D7865400-7E14-4204-8834-0D0CC945110A}"/>
              </a:ext>
            </a:extLst>
          </p:cNvPr>
          <p:cNvSpPr txBox="1"/>
          <p:nvPr/>
        </p:nvSpPr>
        <p:spPr>
          <a:xfrm>
            <a:off x="6344880" y="3757089"/>
            <a:ext cx="941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>
                <a:solidFill>
                  <a:srgbClr val="0070C0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Base-T</a:t>
            </a:r>
            <a:endParaRPr lang="zh-TW" altLang="zh-TW" sz="16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接點: 肘形 87">
            <a:extLst>
              <a:ext uri="{FF2B5EF4-FFF2-40B4-BE49-F238E27FC236}">
                <a16:creationId xmlns:a16="http://schemas.microsoft.com/office/drawing/2014/main" id="{894D501A-2850-4C3E-BB50-E65AC3567E6E}"/>
              </a:ext>
            </a:extLst>
          </p:cNvPr>
          <p:cNvCxnSpPr>
            <a:cxnSpLocks/>
            <a:stCxn id="106" idx="1"/>
            <a:endCxn id="46" idx="3"/>
          </p:cNvCxnSpPr>
          <p:nvPr/>
        </p:nvCxnSpPr>
        <p:spPr>
          <a:xfrm rot="10800000" flipV="1">
            <a:off x="7671282" y="4963366"/>
            <a:ext cx="493038" cy="699437"/>
          </a:xfrm>
          <a:prstGeom prst="bentConnector3">
            <a:avLst>
              <a:gd name="adj1" fmla="val 50000"/>
            </a:avLst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字方塊 106">
            <a:extLst>
              <a:ext uri="{FF2B5EF4-FFF2-40B4-BE49-F238E27FC236}">
                <a16:creationId xmlns:a16="http://schemas.microsoft.com/office/drawing/2014/main" id="{6C87E44C-B60F-4318-8FF3-2EE9615B60FB}"/>
              </a:ext>
            </a:extLst>
          </p:cNvPr>
          <p:cNvSpPr txBox="1"/>
          <p:nvPr/>
        </p:nvSpPr>
        <p:spPr>
          <a:xfrm>
            <a:off x="6968576" y="4765193"/>
            <a:ext cx="9418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>
                <a:solidFill>
                  <a:srgbClr val="0070C0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Base-T</a:t>
            </a:r>
            <a:endParaRPr lang="zh-TW" altLang="zh-TW" sz="16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129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B25F29-681D-4609-BF06-5BD41106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>
                <a:latin typeface="Arial"/>
                <a:ea typeface="微軟正黑體"/>
                <a:cs typeface="Arial"/>
              </a:rPr>
              <a:t>搭配內建2.5/5/10GbE網路的桌上型NAS</a:t>
            </a:r>
            <a:endParaRPr lang="zh-TW" altLang="en-US">
              <a:latin typeface="Arial"/>
              <a:ea typeface="微軟正黑體"/>
              <a:cs typeface="Arial"/>
            </a:endParaRPr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B899DCCB-AEA1-4152-9A0F-E2369F17A1EF}"/>
              </a:ext>
            </a:extLst>
          </p:cNvPr>
          <p:cNvSpPr/>
          <p:nvPr/>
        </p:nvSpPr>
        <p:spPr>
          <a:xfrm>
            <a:off x="770520" y="1576137"/>
            <a:ext cx="10583280" cy="2478328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C5426E8C-ECC4-487C-ADB8-B8CB4DA6835E}"/>
              </a:ext>
            </a:extLst>
          </p:cNvPr>
          <p:cNvSpPr/>
          <p:nvPr/>
        </p:nvSpPr>
        <p:spPr>
          <a:xfrm>
            <a:off x="770520" y="1442774"/>
            <a:ext cx="10583280" cy="5245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b="1">
              <a:solidFill>
                <a:srgbClr val="FFFF00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33945FA-F2CE-4D1E-9B68-46EFDF4E0D79}"/>
              </a:ext>
            </a:extLst>
          </p:cNvPr>
          <p:cNvSpPr/>
          <p:nvPr/>
        </p:nvSpPr>
        <p:spPr>
          <a:xfrm>
            <a:off x="1901751" y="1488610"/>
            <a:ext cx="2837360" cy="432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搭載</a:t>
            </a:r>
            <a:r>
              <a:rPr lang="en-US" altLang="zh-CN" sz="2000" b="1"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CN" sz="20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10GbE BASE-T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2ACC5CE-A70D-429B-8E84-5B9254DB0F34}"/>
              </a:ext>
            </a:extLst>
          </p:cNvPr>
          <p:cNvSpPr/>
          <p:nvPr/>
        </p:nvSpPr>
        <p:spPr>
          <a:xfrm>
            <a:off x="7347832" y="1488610"/>
            <a:ext cx="2837360" cy="432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搭載</a:t>
            </a:r>
            <a:r>
              <a:rPr lang="en-US" altLang="zh-CN" sz="2000" b="1"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CN" sz="20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10GbE SFP+</a:t>
            </a: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9D42DCFB-C5E7-473C-A792-0D295889C009}"/>
              </a:ext>
            </a:extLst>
          </p:cNvPr>
          <p:cNvSpPr/>
          <p:nvPr/>
        </p:nvSpPr>
        <p:spPr>
          <a:xfrm>
            <a:off x="5701773" y="1488610"/>
            <a:ext cx="689372" cy="432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>
                <a:solidFill>
                  <a:schemeClr val="lt1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｜</a:t>
            </a:r>
            <a:endParaRPr lang="en-US" altLang="zh-CN" sz="2000" b="1">
              <a:solidFill>
                <a:srgbClr val="FFFF00"/>
              </a:solidFill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20D38BEE-797D-4A5E-978F-7E4C2C35FA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774" y="2019304"/>
            <a:ext cx="1559136" cy="14030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6" name="圖片 35" descr="一張含有 電子用品, 室內, 監視器, 坐 的圖片&#10;&#10;自動產生的描述">
            <a:extLst>
              <a:ext uri="{FF2B5EF4-FFF2-40B4-BE49-F238E27FC236}">
                <a16:creationId xmlns:a16="http://schemas.microsoft.com/office/drawing/2014/main" id="{C59E336A-BB16-423C-80AF-DEE5B7A9B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5337" y="2133907"/>
            <a:ext cx="2100213" cy="12376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7" name="圖片 36" descr="一張含有 監視器, 電腦, 坐, 顯示 的圖片&#10;&#10;自動產生的描述">
            <a:extLst>
              <a:ext uri="{FF2B5EF4-FFF2-40B4-BE49-F238E27FC236}">
                <a16:creationId xmlns:a16="http://schemas.microsoft.com/office/drawing/2014/main" id="{6E15DD02-E520-4D1A-A8C4-72132FBE16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6451" y="2088593"/>
            <a:ext cx="2124921" cy="13283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id="{56EF7E4A-D559-49B4-9DFA-8F39116786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0125" y="2073393"/>
            <a:ext cx="2124921" cy="13283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66910FB8-644F-4035-93AD-515060310B84}"/>
              </a:ext>
            </a:extLst>
          </p:cNvPr>
          <p:cNvSpPr/>
          <p:nvPr/>
        </p:nvSpPr>
        <p:spPr>
          <a:xfrm>
            <a:off x="6607806" y="3429900"/>
            <a:ext cx="2083565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TS-832PX</a:t>
            </a:r>
            <a:endParaRPr lang="zh-TW" altLang="en-US" sz="1200" b="1">
              <a:solidFill>
                <a:srgbClr val="000000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BB72EA26-1C9D-4546-9FE9-7A63151A693B}"/>
              </a:ext>
            </a:extLst>
          </p:cNvPr>
          <p:cNvSpPr/>
          <p:nvPr/>
        </p:nvSpPr>
        <p:spPr>
          <a:xfrm>
            <a:off x="1030785" y="3429900"/>
            <a:ext cx="2058858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TVS-h1688X /TVS-h1288X</a:t>
            </a:r>
            <a:endParaRPr lang="zh-CN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4C6FC431-E2F5-4F12-A68C-8DBDE530545C}"/>
              </a:ext>
            </a:extLst>
          </p:cNvPr>
          <p:cNvSpPr/>
          <p:nvPr/>
        </p:nvSpPr>
        <p:spPr>
          <a:xfrm>
            <a:off x="3525338" y="3429900"/>
            <a:ext cx="2058858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TVS-872XT / TVS-672XT / TVS-472XT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6A1F999E-5652-44C9-BBF1-979A2F6E756F}"/>
              </a:ext>
            </a:extLst>
          </p:cNvPr>
          <p:cNvSpPr/>
          <p:nvPr/>
        </p:nvSpPr>
        <p:spPr>
          <a:xfrm>
            <a:off x="9479292" y="3429900"/>
            <a:ext cx="1147992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TS-431X3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D0C1C780-1FEC-4D46-9B07-F5F63C65BE34}"/>
              </a:ext>
            </a:extLst>
          </p:cNvPr>
          <p:cNvSpPr/>
          <p:nvPr/>
        </p:nvSpPr>
        <p:spPr>
          <a:xfrm>
            <a:off x="9355040" y="3696176"/>
            <a:ext cx="1459883" cy="278631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10GbE + 2.5GbE</a:t>
            </a:r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29DBCD99-52A6-4E53-9608-9B3451D1DF76}"/>
              </a:ext>
            </a:extLst>
          </p:cNvPr>
          <p:cNvSpPr/>
          <p:nvPr/>
        </p:nvSpPr>
        <p:spPr>
          <a:xfrm>
            <a:off x="770520" y="4203102"/>
            <a:ext cx="3737803" cy="2478328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D513A62E-9550-4716-AAEA-0DBD539FA847}"/>
              </a:ext>
            </a:extLst>
          </p:cNvPr>
          <p:cNvSpPr/>
          <p:nvPr/>
        </p:nvSpPr>
        <p:spPr>
          <a:xfrm>
            <a:off x="770520" y="4069739"/>
            <a:ext cx="3737803" cy="5245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Arial" panose="020B0604020202020204" pitchFamily="34" charset="0"/>
                <a:ea typeface="微軟正黑體" panose="020B0604030504040204" pitchFamily="34" charset="-120"/>
              </a:rPr>
              <a:t>搭載 </a:t>
            </a:r>
            <a:r>
              <a:rPr lang="en-US" altLang="zh-CN" sz="20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5GbE BASE-T</a:t>
            </a:r>
          </a:p>
        </p:txBody>
      </p:sp>
      <p:pic>
        <p:nvPicPr>
          <p:cNvPr id="57" name="圖片 24" descr="一張含有 室內, 電子用品, 監視器, 電腦 的圖片&#10;&#10;自動產生的描述">
            <a:extLst>
              <a:ext uri="{FF2B5EF4-FFF2-40B4-BE49-F238E27FC236}">
                <a16:creationId xmlns:a16="http://schemas.microsoft.com/office/drawing/2014/main" id="{6FB3405D-BE63-47FE-99D9-7DD528896B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289" y="4714032"/>
            <a:ext cx="2196264" cy="13607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9" name="矩形 68">
            <a:extLst>
              <a:ext uri="{FF2B5EF4-FFF2-40B4-BE49-F238E27FC236}">
                <a16:creationId xmlns:a16="http://schemas.microsoft.com/office/drawing/2014/main" id="{7E93D7CA-9E07-4E8B-AB0E-3CB0F39344A5}"/>
              </a:ext>
            </a:extLst>
          </p:cNvPr>
          <p:cNvSpPr/>
          <p:nvPr/>
        </p:nvSpPr>
        <p:spPr>
          <a:xfrm>
            <a:off x="770520" y="6069329"/>
            <a:ext cx="3737803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TVS-872N / TVS-672N</a:t>
            </a:r>
            <a:endParaRPr lang="zh-TW" altLang="zh-TW" sz="1200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72" name="矩形: 圓角 71">
            <a:extLst>
              <a:ext uri="{FF2B5EF4-FFF2-40B4-BE49-F238E27FC236}">
                <a16:creationId xmlns:a16="http://schemas.microsoft.com/office/drawing/2014/main" id="{C203789C-A55F-4A5E-BF0D-69737FC6E4E4}"/>
              </a:ext>
            </a:extLst>
          </p:cNvPr>
          <p:cNvSpPr/>
          <p:nvPr/>
        </p:nvSpPr>
        <p:spPr>
          <a:xfrm>
            <a:off x="4715899" y="4203102"/>
            <a:ext cx="6637901" cy="2478328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矩形: 圓角 72">
            <a:extLst>
              <a:ext uri="{FF2B5EF4-FFF2-40B4-BE49-F238E27FC236}">
                <a16:creationId xmlns:a16="http://schemas.microsoft.com/office/drawing/2014/main" id="{8667CBA9-728D-400C-8A8C-E08DB3466BA4}"/>
              </a:ext>
            </a:extLst>
          </p:cNvPr>
          <p:cNvSpPr/>
          <p:nvPr/>
        </p:nvSpPr>
        <p:spPr>
          <a:xfrm>
            <a:off x="4715899" y="4069739"/>
            <a:ext cx="6637901" cy="5245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2000" b="1">
                <a:latin typeface="Arial" panose="020B0604020202020204" pitchFamily="34" charset="0"/>
                <a:ea typeface="微軟正黑體" panose="020B0604030504040204" pitchFamily="34" charset="-120"/>
              </a:rPr>
              <a:t>搭載</a:t>
            </a:r>
            <a:r>
              <a:rPr lang="en-US" altLang="zh-CN" sz="2000" b="1"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CN" sz="20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2.5GbE BASE-T</a:t>
            </a:r>
          </a:p>
        </p:txBody>
      </p:sp>
      <p:pic>
        <p:nvPicPr>
          <p:cNvPr id="74" name="圖片 73" descr="一張含有 室內, 監視器, 微波爐, 電腦 的圖片&#10;&#10;自動產生的描述">
            <a:extLst>
              <a:ext uri="{FF2B5EF4-FFF2-40B4-BE49-F238E27FC236}">
                <a16:creationId xmlns:a16="http://schemas.microsoft.com/office/drawing/2014/main" id="{79B9B3C4-B3A5-467F-957C-F70CB50E85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8759" y="4755168"/>
            <a:ext cx="1554374" cy="12536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5" name="圖片 74" descr="一張含有 文字, 監視器, 電子用品 的圖片&#10;&#10;自動產生的描述">
            <a:extLst>
              <a:ext uri="{FF2B5EF4-FFF2-40B4-BE49-F238E27FC236}">
                <a16:creationId xmlns:a16="http://schemas.microsoft.com/office/drawing/2014/main" id="{F4840553-246E-4B88-B68D-E58A9A7FA83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4123" y="4733851"/>
            <a:ext cx="2124921" cy="1328312"/>
          </a:xfrm>
          <a:prstGeom prst="rect">
            <a:avLst/>
          </a:prstGeom>
        </p:spPr>
      </p:pic>
      <p:pic>
        <p:nvPicPr>
          <p:cNvPr id="76" name="圖片 75">
            <a:extLst>
              <a:ext uri="{FF2B5EF4-FFF2-40B4-BE49-F238E27FC236}">
                <a16:creationId xmlns:a16="http://schemas.microsoft.com/office/drawing/2014/main" id="{13F6E439-328C-4C54-A1A4-E406EA82D69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0177" y="4733850"/>
            <a:ext cx="2124925" cy="13283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7" name="矩形 76">
            <a:extLst>
              <a:ext uri="{FF2B5EF4-FFF2-40B4-BE49-F238E27FC236}">
                <a16:creationId xmlns:a16="http://schemas.microsoft.com/office/drawing/2014/main" id="{9A52F2D8-1D13-4509-A0E4-6C350B184920}"/>
              </a:ext>
            </a:extLst>
          </p:cNvPr>
          <p:cNvSpPr/>
          <p:nvPr/>
        </p:nvSpPr>
        <p:spPr>
          <a:xfrm>
            <a:off x="5268759" y="6069329"/>
            <a:ext cx="1554374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TS-h886 / TS-h686</a:t>
            </a:r>
            <a:endParaRPr lang="zh-TW" altLang="zh-TW" sz="1200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C2164497-6D37-45C3-9477-481340933153}"/>
              </a:ext>
            </a:extLst>
          </p:cNvPr>
          <p:cNvSpPr/>
          <p:nvPr/>
        </p:nvSpPr>
        <p:spPr>
          <a:xfrm>
            <a:off x="7330880" y="6068802"/>
            <a:ext cx="1644185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TS-653D / TS-453D / TS-253D</a:t>
            </a:r>
            <a:endParaRPr lang="zh-TW" altLang="zh-TW" sz="1200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07E7F469-11AD-4D1C-A112-D6E438D1137E}"/>
              </a:ext>
            </a:extLst>
          </p:cNvPr>
          <p:cNvSpPr/>
          <p:nvPr/>
        </p:nvSpPr>
        <p:spPr>
          <a:xfrm>
            <a:off x="9219044" y="6069329"/>
            <a:ext cx="1790581" cy="27699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TS-431P3 / TS-231P3</a:t>
            </a:r>
            <a:endParaRPr lang="zh-TW" altLang="zh-TW" sz="1200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85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B25F29-681D-4609-BF06-5BD411060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ea typeface="微軟正黑體"/>
                <a:cs typeface="Arial"/>
              </a:rPr>
              <a:t>搭配內建2.5/5/10GbE</a:t>
            </a:r>
            <a:r>
              <a:rPr lang="zh-TW" altLang="en-US">
                <a:latin typeface="Arial"/>
                <a:ea typeface="微軟正黑體"/>
                <a:cs typeface="Arial"/>
              </a:rPr>
              <a:t>網路的機架型</a:t>
            </a:r>
            <a:r>
              <a:rPr lang="en-US">
                <a:latin typeface="Arial"/>
                <a:ea typeface="微軟正黑體"/>
                <a:cs typeface="Arial"/>
              </a:rPr>
              <a:t>NAS</a:t>
            </a:r>
            <a:endParaRPr lang="zh-TW" altLang="en-US">
              <a:latin typeface="Arial"/>
              <a:ea typeface="微軟正黑體"/>
              <a:cs typeface="Arial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036B56E9-571A-4FCC-9C88-B4B7B75B278A}"/>
              </a:ext>
            </a:extLst>
          </p:cNvPr>
          <p:cNvSpPr/>
          <p:nvPr/>
        </p:nvSpPr>
        <p:spPr>
          <a:xfrm>
            <a:off x="770520" y="1609343"/>
            <a:ext cx="6637901" cy="2478328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89E48462-8DA6-44B5-AB0A-78A1CC0A2BCF}"/>
              </a:ext>
            </a:extLst>
          </p:cNvPr>
          <p:cNvSpPr/>
          <p:nvPr/>
        </p:nvSpPr>
        <p:spPr>
          <a:xfrm>
            <a:off x="770520" y="1475980"/>
            <a:ext cx="6637901" cy="5245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2000" b="1">
                <a:latin typeface="Arial" panose="020B0604020202020204" pitchFamily="34" charset="0"/>
                <a:ea typeface="微軟正黑體" panose="020B0604030504040204" pitchFamily="34" charset="-120"/>
              </a:rPr>
              <a:t>搭載</a:t>
            </a:r>
            <a:r>
              <a:rPr lang="en-US" altLang="zh-CN" sz="2000" b="1">
                <a:latin typeface="Arial" panose="020B0604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CN" sz="20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10GbE BASE-T &amp; SFP+</a:t>
            </a:r>
          </a:p>
        </p:txBody>
      </p:sp>
      <p:sp>
        <p:nvSpPr>
          <p:cNvPr id="52" name="矩形: 圓角 51">
            <a:extLst>
              <a:ext uri="{FF2B5EF4-FFF2-40B4-BE49-F238E27FC236}">
                <a16:creationId xmlns:a16="http://schemas.microsoft.com/office/drawing/2014/main" id="{2C47E68D-6CB5-4A99-84F4-7138B0C6EA8E}"/>
              </a:ext>
            </a:extLst>
          </p:cNvPr>
          <p:cNvSpPr/>
          <p:nvPr/>
        </p:nvSpPr>
        <p:spPr>
          <a:xfrm>
            <a:off x="7615997" y="1614516"/>
            <a:ext cx="3737803" cy="2478328"/>
          </a:xfrm>
          <a:prstGeom prst="roundRect">
            <a:avLst>
              <a:gd name="adj" fmla="val 3873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矩形: 圓角 52">
            <a:extLst>
              <a:ext uri="{FF2B5EF4-FFF2-40B4-BE49-F238E27FC236}">
                <a16:creationId xmlns:a16="http://schemas.microsoft.com/office/drawing/2014/main" id="{ECBA5741-37EE-4EFB-8CD8-851A69B52FB3}"/>
              </a:ext>
            </a:extLst>
          </p:cNvPr>
          <p:cNvSpPr/>
          <p:nvPr/>
        </p:nvSpPr>
        <p:spPr>
          <a:xfrm>
            <a:off x="7615997" y="1481153"/>
            <a:ext cx="3737803" cy="524551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254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Arial" panose="020B0604020202020204" pitchFamily="34" charset="0"/>
                <a:ea typeface="微軟正黑體" panose="020B0604030504040204" pitchFamily="34" charset="-120"/>
              </a:rPr>
              <a:t>搭載 </a:t>
            </a:r>
            <a:r>
              <a:rPr lang="en-US" altLang="zh-CN" sz="20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2.5GbE BASE-T</a:t>
            </a:r>
          </a:p>
        </p:txBody>
      </p:sp>
      <p:pic>
        <p:nvPicPr>
          <p:cNvPr id="86" name="圖片 12" descr="一張含有 男人, 吉他, 桌, 直立的 的圖片&#10;&#10;自動產生的描述">
            <a:extLst>
              <a:ext uri="{FF2B5EF4-FFF2-40B4-BE49-F238E27FC236}">
                <a16:creationId xmlns:a16="http://schemas.microsoft.com/office/drawing/2014/main" id="{99CB04F4-4755-4C69-87C0-6B14C8CE3E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470" y="1891757"/>
            <a:ext cx="3374161" cy="21932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7" name="圖片 23" descr="一張含有 男人, 吉他, 桌, 直立的 的圖片&#10;&#10;自動產生的描述">
            <a:extLst>
              <a:ext uri="{FF2B5EF4-FFF2-40B4-BE49-F238E27FC236}">
                <a16:creationId xmlns:a16="http://schemas.microsoft.com/office/drawing/2014/main" id="{F03D2493-9E6B-4753-8AED-EF044CC8A6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393" y="1866133"/>
            <a:ext cx="3413584" cy="22188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8" name="圖片 9" descr="一張含有 桌, 坐, 電腦, 玻璃 的圖片&#10;&#10;自動產生的描述">
            <a:extLst>
              <a:ext uri="{FF2B5EF4-FFF2-40B4-BE49-F238E27FC236}">
                <a16:creationId xmlns:a16="http://schemas.microsoft.com/office/drawing/2014/main" id="{AFFA668E-34E5-4CEE-833F-0D50B9770F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50" y="3904475"/>
            <a:ext cx="2743200" cy="17148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9" name="圖片 7" descr="一張含有 吉他 的圖片&#10;&#10;自動產生的描述">
            <a:extLst>
              <a:ext uri="{FF2B5EF4-FFF2-40B4-BE49-F238E27FC236}">
                <a16:creationId xmlns:a16="http://schemas.microsoft.com/office/drawing/2014/main" id="{89D3669F-D5A7-4265-A687-5E54C5B7AE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457" y="3904475"/>
            <a:ext cx="3165285" cy="197865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0" name="矩形 89">
            <a:extLst>
              <a:ext uri="{FF2B5EF4-FFF2-40B4-BE49-F238E27FC236}">
                <a16:creationId xmlns:a16="http://schemas.microsoft.com/office/drawing/2014/main" id="{489EDEB7-BC3F-4C24-BDF2-3A8985944594}"/>
              </a:ext>
            </a:extLst>
          </p:cNvPr>
          <p:cNvSpPr/>
          <p:nvPr/>
        </p:nvSpPr>
        <p:spPr>
          <a:xfrm>
            <a:off x="963715" y="3804088"/>
            <a:ext cx="2911602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/>
                <a:ea typeface="微軟正黑體"/>
                <a:cs typeface="Arial"/>
              </a:rPr>
              <a:t>TS-h1283XU-RP</a:t>
            </a:r>
            <a:endParaRPr lang="zh-TW" altLang="en-US" sz="1200" b="1">
              <a:latin typeface="Arial"/>
              <a:ea typeface="微軟正黑體"/>
              <a:cs typeface="Arial"/>
            </a:endParaRP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1A28AE20-A860-4EC8-863E-D93793FB5B07}"/>
              </a:ext>
            </a:extLst>
          </p:cNvPr>
          <p:cNvSpPr/>
          <p:nvPr/>
        </p:nvSpPr>
        <p:spPr>
          <a:xfrm>
            <a:off x="4294298" y="3804088"/>
            <a:ext cx="2911602" cy="42159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50000"/>
              </a:lnSpc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/>
                <a:ea typeface="微軟正黑體"/>
                <a:cs typeface="Arial"/>
              </a:rPr>
              <a:t>TS-h977XU-RP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/>
                <a:ea typeface="微軟正黑體"/>
                <a:cs typeface="Arial"/>
              </a:rPr>
              <a:t>TS-h1277XU-RP</a:t>
            </a:r>
            <a:endParaRPr lang="zh-TW" altLang="en-US" sz="1200">
              <a:ea typeface="新細明體"/>
              <a:cs typeface="Calibri"/>
            </a:endParaRPr>
          </a:p>
        </p:txBody>
      </p:sp>
      <p:sp>
        <p:nvSpPr>
          <p:cNvPr id="92" name="矩形 91">
            <a:extLst>
              <a:ext uri="{FF2B5EF4-FFF2-40B4-BE49-F238E27FC236}">
                <a16:creationId xmlns:a16="http://schemas.microsoft.com/office/drawing/2014/main" id="{D86A852E-635B-45E0-AE9A-3BB5D9C65EFE}"/>
              </a:ext>
            </a:extLst>
          </p:cNvPr>
          <p:cNvSpPr/>
          <p:nvPr/>
        </p:nvSpPr>
        <p:spPr>
          <a:xfrm>
            <a:off x="963715" y="5372844"/>
            <a:ext cx="2911602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/>
                <a:ea typeface="微軟正黑體"/>
                <a:cs typeface="Arial"/>
              </a:rPr>
              <a:t>GM-1002/1002</a:t>
            </a: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BCD45B5C-D24D-4EEC-87C1-972CA0B634C3}"/>
              </a:ext>
            </a:extLst>
          </p:cNvPr>
          <p:cNvSpPr/>
          <p:nvPr/>
        </p:nvSpPr>
        <p:spPr>
          <a:xfrm>
            <a:off x="4274575" y="5372844"/>
            <a:ext cx="2911602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zh-TW" sz="1200" b="1">
                <a:latin typeface="Arial"/>
                <a:ea typeface="微軟正黑體"/>
                <a:cs typeface="Arial"/>
              </a:rPr>
              <a:t>T</a:t>
            </a:r>
            <a:r>
              <a:rPr lang="en-US" altLang="zh-CN" sz="1200" b="1">
                <a:latin typeface="Arial"/>
                <a:ea typeface="微軟正黑體"/>
                <a:cs typeface="Arial"/>
              </a:rPr>
              <a:t>VS-x72XU</a:t>
            </a:r>
            <a:endParaRPr lang="zh-TW" altLang="en-US" sz="1200"/>
          </a:p>
        </p:txBody>
      </p:sp>
      <p:pic>
        <p:nvPicPr>
          <p:cNvPr id="94" name="圖片 8">
            <a:extLst>
              <a:ext uri="{FF2B5EF4-FFF2-40B4-BE49-F238E27FC236}">
                <a16:creationId xmlns:a16="http://schemas.microsoft.com/office/drawing/2014/main" id="{37EF64C2-0301-4353-8738-79F7A22F28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686" y="1371348"/>
            <a:ext cx="2952187" cy="18454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5" name="圖片 4" descr="一張含有 坐, 桌, 大, 房間 的圖片&#10;&#10;自動產生的描述">
            <a:extLst>
              <a:ext uri="{FF2B5EF4-FFF2-40B4-BE49-F238E27FC236}">
                <a16:creationId xmlns:a16="http://schemas.microsoft.com/office/drawing/2014/main" id="{48C17CF1-2C5F-4310-9B63-64D2AF98007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686" y="2248008"/>
            <a:ext cx="2952187" cy="18454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6" name="圖片 5" descr="一張含有 坐, 桌, 房間, 大 的圖片&#10;&#10;自動產生的描述">
            <a:extLst>
              <a:ext uri="{FF2B5EF4-FFF2-40B4-BE49-F238E27FC236}">
                <a16:creationId xmlns:a16="http://schemas.microsoft.com/office/drawing/2014/main" id="{D98ADDF5-C3FA-49A8-8B6E-5F3CCC5FCB8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686" y="3358097"/>
            <a:ext cx="2952187" cy="18454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7" name="圖片 7" descr="一張含有 吉他 的圖片&#10;&#10;自動產生的描述">
            <a:extLst>
              <a:ext uri="{FF2B5EF4-FFF2-40B4-BE49-F238E27FC236}">
                <a16:creationId xmlns:a16="http://schemas.microsoft.com/office/drawing/2014/main" id="{809E4C2E-DE74-4210-B665-FC2CEF9A5D1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686" y="4501530"/>
            <a:ext cx="2952187" cy="18454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8" name="矩形 97">
            <a:extLst>
              <a:ext uri="{FF2B5EF4-FFF2-40B4-BE49-F238E27FC236}">
                <a16:creationId xmlns:a16="http://schemas.microsoft.com/office/drawing/2014/main" id="{8BC7368F-87B9-405B-B0BC-42B8C89E0D10}"/>
              </a:ext>
            </a:extLst>
          </p:cNvPr>
          <p:cNvSpPr/>
          <p:nvPr/>
        </p:nvSpPr>
        <p:spPr>
          <a:xfrm>
            <a:off x="8042271" y="2506417"/>
            <a:ext cx="2911602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/>
                <a:ea typeface="微軟正黑體"/>
                <a:cs typeface="Arial"/>
              </a:rPr>
              <a:t>TS-451DeU</a:t>
            </a:r>
            <a:endParaRPr lang="zh-TW" altLang="zh-TW" sz="1200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17D62B5A-29F0-4580-9744-A0F5FE0EA933}"/>
              </a:ext>
            </a:extLst>
          </p:cNvPr>
          <p:cNvSpPr/>
          <p:nvPr/>
        </p:nvSpPr>
        <p:spPr>
          <a:xfrm>
            <a:off x="8042271" y="3585380"/>
            <a:ext cx="2911602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/>
                <a:ea typeface="微軟正黑體"/>
                <a:cs typeface="Arial"/>
              </a:rPr>
              <a:t>TS-x73AU</a:t>
            </a: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FE9DF89C-1EA4-4CC2-9F9E-C42EF632F38A}"/>
              </a:ext>
            </a:extLst>
          </p:cNvPr>
          <p:cNvSpPr/>
          <p:nvPr/>
        </p:nvSpPr>
        <p:spPr>
          <a:xfrm>
            <a:off x="8042271" y="4678645"/>
            <a:ext cx="2911602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en-US" sz="1200" b="1">
                <a:latin typeface="Arial"/>
                <a:ea typeface="微軟正黑體"/>
                <a:cs typeface="Arial"/>
              </a:rPr>
              <a:t>TS-x53DU</a:t>
            </a:r>
            <a:endParaRPr lang="zh-TW" altLang="zh-TW" sz="1200"/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56D8FC4E-98C6-4255-BD65-A29DE857BAF5}"/>
              </a:ext>
            </a:extLst>
          </p:cNvPr>
          <p:cNvSpPr/>
          <p:nvPr/>
        </p:nvSpPr>
        <p:spPr>
          <a:xfrm>
            <a:off x="8042271" y="5804963"/>
            <a:ext cx="2911602" cy="2769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zh-TW" sz="1200" b="1">
                <a:latin typeface="Arial"/>
                <a:ea typeface="微軟正黑體"/>
                <a:cs typeface="Arial"/>
              </a:rPr>
              <a:t>TS-x32PXU</a:t>
            </a:r>
            <a:endParaRPr lang="zh-TW" altLang="zh-TW" sz="1200"/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36685523-5E95-485D-AABF-2E32A233F180}"/>
              </a:ext>
            </a:extLst>
          </p:cNvPr>
          <p:cNvSpPr/>
          <p:nvPr/>
        </p:nvSpPr>
        <p:spPr>
          <a:xfrm>
            <a:off x="8778633" y="6056226"/>
            <a:ext cx="1438877" cy="276999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ts val="1000"/>
              </a:spcBef>
              <a:buClr>
                <a:srgbClr val="0070C0"/>
              </a:buClr>
              <a:buSzPct val="70000"/>
            </a:pPr>
            <a:r>
              <a:rPr lang="zh-CN" altLang="zh-TW" sz="1200" b="1"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+ 2x 10GbE SFP+</a:t>
            </a:r>
            <a:endParaRPr lang="en-US" altLang="zh-CN" sz="1200" b="1">
              <a:latin typeface="Arial" panose="020B0604020202020204" pitchFamily="34" charset="0"/>
              <a:ea typeface="微軟正黑體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47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D1CCAD-7633-48E8-A7A9-A89E305A1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77899"/>
          </a:xfrm>
        </p:spPr>
        <p:txBody>
          <a:bodyPr>
            <a:normAutofit/>
          </a:bodyPr>
          <a:lstStyle/>
          <a:p>
            <a:r>
              <a:rPr lang="zh-CN" altLang="en-US">
                <a:latin typeface="Arial"/>
                <a:ea typeface="微軟正黑體"/>
                <a:cs typeface="Arial"/>
              </a:rPr>
              <a:t>網路擴充：</a:t>
            </a:r>
            <a:r>
              <a:rPr lang="zh-TW" altLang="en-US">
                <a:latin typeface="Arial"/>
                <a:ea typeface="微軟正黑體"/>
                <a:cs typeface="Arial"/>
              </a:rPr>
              <a:t>豐富的</a:t>
            </a:r>
            <a:r>
              <a:rPr lang="zh-TW">
                <a:latin typeface="Arial"/>
                <a:ea typeface="微軟正黑體"/>
                <a:cs typeface="Arial"/>
              </a:rPr>
              <a:t>各式PCIe</a:t>
            </a:r>
            <a:r>
              <a:rPr lang="zh-TW" altLang="en-US">
                <a:latin typeface="Arial"/>
                <a:ea typeface="微軟正黑體"/>
                <a:cs typeface="Arial"/>
              </a:rPr>
              <a:t>網路擴充卡</a:t>
            </a: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8F1ABEA5-B5D1-4128-A766-EC7C61229CCB}"/>
              </a:ext>
            </a:extLst>
          </p:cNvPr>
          <p:cNvGrpSpPr/>
          <p:nvPr/>
        </p:nvGrpSpPr>
        <p:grpSpPr>
          <a:xfrm>
            <a:off x="686205" y="1919012"/>
            <a:ext cx="2453384" cy="1877321"/>
            <a:chOff x="686205" y="1919012"/>
            <a:chExt cx="2453384" cy="1877321"/>
          </a:xfrm>
        </p:grpSpPr>
        <p:sp>
          <p:nvSpPr>
            <p:cNvPr id="70" name="矩形: 圓角 69">
              <a:extLst>
                <a:ext uri="{FF2B5EF4-FFF2-40B4-BE49-F238E27FC236}">
                  <a16:creationId xmlns:a16="http://schemas.microsoft.com/office/drawing/2014/main" id="{E79ADCE8-2CCF-4BCB-BFD8-5D1A96195828}"/>
                </a:ext>
              </a:extLst>
            </p:cNvPr>
            <p:cNvSpPr/>
            <p:nvPr/>
          </p:nvSpPr>
          <p:spPr>
            <a:xfrm>
              <a:off x="693093" y="1919012"/>
              <a:ext cx="2446496" cy="1877321"/>
            </a:xfrm>
            <a:prstGeom prst="roundRect">
              <a:avLst>
                <a:gd name="adj" fmla="val 5481"/>
              </a:avLst>
            </a:prstGeom>
            <a:gradFill>
              <a:gsLst>
                <a:gs pos="50000">
                  <a:schemeClr val="bg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endParaRPr lang="zh-TW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4" name="矩形: 圓角化同側角落 73">
              <a:extLst>
                <a:ext uri="{FF2B5EF4-FFF2-40B4-BE49-F238E27FC236}">
                  <a16:creationId xmlns:a16="http://schemas.microsoft.com/office/drawing/2014/main" id="{5FE45C2D-281A-443F-93EF-55F0BD3D710D}"/>
                </a:ext>
              </a:extLst>
            </p:cNvPr>
            <p:cNvSpPr/>
            <p:nvPr/>
          </p:nvSpPr>
          <p:spPr>
            <a:xfrm>
              <a:off x="686205" y="1919013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r>
                <a:rPr lang="en-US" altLang="zh-TW" sz="1600" b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QXG-10G2SF-CX4</a:t>
              </a: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2E2290CD-9F97-4F33-BCEE-790FCF89911A}"/>
              </a:ext>
            </a:extLst>
          </p:cNvPr>
          <p:cNvGrpSpPr/>
          <p:nvPr/>
        </p:nvGrpSpPr>
        <p:grpSpPr>
          <a:xfrm>
            <a:off x="452519" y="3089371"/>
            <a:ext cx="859808" cy="859808"/>
            <a:chOff x="452519" y="3089371"/>
            <a:chExt cx="859808" cy="859808"/>
          </a:xfrm>
        </p:grpSpPr>
        <p:sp>
          <p:nvSpPr>
            <p:cNvPr id="76" name="橢圓 75">
              <a:extLst>
                <a:ext uri="{FF2B5EF4-FFF2-40B4-BE49-F238E27FC236}">
                  <a16:creationId xmlns:a16="http://schemas.microsoft.com/office/drawing/2014/main" id="{4BC85CA1-C06E-4D8B-BC01-D05AE31A3135}"/>
                </a:ext>
              </a:extLst>
            </p:cNvPr>
            <p:cNvSpPr/>
            <p:nvPr/>
          </p:nvSpPr>
          <p:spPr>
            <a:xfrm>
              <a:off x="452519" y="3089371"/>
              <a:ext cx="859808" cy="859808"/>
            </a:xfrm>
            <a:prstGeom prst="ellipse">
              <a:avLst/>
            </a:prstGeom>
            <a:solidFill>
              <a:schemeClr val="bg1"/>
            </a:solidFill>
            <a:ln w="25400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8" name="圖片 13" descr="一張含有 標誌 的圖片&#10;&#10;自動產生的描述">
              <a:extLst>
                <a:ext uri="{FF2B5EF4-FFF2-40B4-BE49-F238E27FC236}">
                  <a16:creationId xmlns:a16="http://schemas.microsoft.com/office/drawing/2014/main" id="{730F7DF7-CD01-4351-BE3F-3B4AB2EB1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12" y="3242225"/>
              <a:ext cx="661918" cy="499509"/>
            </a:xfrm>
            <a:prstGeom prst="rect">
              <a:avLst/>
            </a:prstGeom>
          </p:spPr>
        </p:pic>
      </p:grpSp>
      <p:pic>
        <p:nvPicPr>
          <p:cNvPr id="80" name="圖片 79">
            <a:extLst>
              <a:ext uri="{FF2B5EF4-FFF2-40B4-BE49-F238E27FC236}">
                <a16:creationId xmlns:a16="http://schemas.microsoft.com/office/drawing/2014/main" id="{03ACFE1C-3384-41C4-B8FB-276B6EB4C9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971" y="2435936"/>
            <a:ext cx="1607550" cy="10001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1" name="文字方塊 80">
            <a:extLst>
              <a:ext uri="{FF2B5EF4-FFF2-40B4-BE49-F238E27FC236}">
                <a16:creationId xmlns:a16="http://schemas.microsoft.com/office/drawing/2014/main" id="{0C799E6D-D16F-4380-B4DC-ABC4D49505E1}"/>
              </a:ext>
            </a:extLst>
          </p:cNvPr>
          <p:cNvSpPr txBox="1"/>
          <p:nvPr/>
        </p:nvSpPr>
        <p:spPr>
          <a:xfrm>
            <a:off x="1296720" y="3431588"/>
            <a:ext cx="1820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 x SFP+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3" name="文字方塊 82">
            <a:extLst>
              <a:ext uri="{FF2B5EF4-FFF2-40B4-BE49-F238E27FC236}">
                <a16:creationId xmlns:a16="http://schemas.microsoft.com/office/drawing/2014/main" id="{37A01F2C-C698-4134-BADE-72375508BA7A}"/>
              </a:ext>
            </a:extLst>
          </p:cNvPr>
          <p:cNvSpPr txBox="1"/>
          <p:nvPr/>
        </p:nvSpPr>
        <p:spPr>
          <a:xfrm>
            <a:off x="693092" y="1381852"/>
            <a:ext cx="5245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80953" algn="ctr"/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10GbE </a:t>
            </a:r>
            <a:r>
              <a: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網路擴充卡</a:t>
            </a:r>
            <a:endParaRPr lang="en-US" altLang="zh-TW" sz="20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A5186B86-530C-4379-B537-A3B3D01FEFAC}"/>
              </a:ext>
            </a:extLst>
          </p:cNvPr>
          <p:cNvGrpSpPr/>
          <p:nvPr/>
        </p:nvGrpSpPr>
        <p:grpSpPr>
          <a:xfrm>
            <a:off x="3485110" y="1919012"/>
            <a:ext cx="2453384" cy="1877321"/>
            <a:chOff x="3485110" y="1919012"/>
            <a:chExt cx="2453384" cy="1877321"/>
          </a:xfrm>
        </p:grpSpPr>
        <p:sp>
          <p:nvSpPr>
            <p:cNvPr id="86" name="矩形: 圓角 85">
              <a:extLst>
                <a:ext uri="{FF2B5EF4-FFF2-40B4-BE49-F238E27FC236}">
                  <a16:creationId xmlns:a16="http://schemas.microsoft.com/office/drawing/2014/main" id="{F0FE87F7-DA25-4690-B6EB-B13E83BF5EE6}"/>
                </a:ext>
              </a:extLst>
            </p:cNvPr>
            <p:cNvSpPr/>
            <p:nvPr/>
          </p:nvSpPr>
          <p:spPr>
            <a:xfrm>
              <a:off x="3491998" y="1919012"/>
              <a:ext cx="2446496" cy="1877321"/>
            </a:xfrm>
            <a:prstGeom prst="roundRect">
              <a:avLst>
                <a:gd name="adj" fmla="val 5481"/>
              </a:avLst>
            </a:prstGeom>
            <a:gradFill>
              <a:gsLst>
                <a:gs pos="50000">
                  <a:schemeClr val="bg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endParaRPr lang="zh-TW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7" name="矩形: 圓角化同側角落 86">
              <a:extLst>
                <a:ext uri="{FF2B5EF4-FFF2-40B4-BE49-F238E27FC236}">
                  <a16:creationId xmlns:a16="http://schemas.microsoft.com/office/drawing/2014/main" id="{4600971F-456E-4F7C-A6F5-2C51527E344F}"/>
                </a:ext>
              </a:extLst>
            </p:cNvPr>
            <p:cNvSpPr/>
            <p:nvPr/>
          </p:nvSpPr>
          <p:spPr>
            <a:xfrm>
              <a:off x="3485110" y="1919013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r>
                <a:rPr lang="en-US" altLang="zh-TW" sz="1600" b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LAN-10G2T-X550</a:t>
              </a:r>
              <a:endParaRPr lang="zh-TW" altLang="en-US"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" name="文字方塊 87">
            <a:extLst>
              <a:ext uri="{FF2B5EF4-FFF2-40B4-BE49-F238E27FC236}">
                <a16:creationId xmlns:a16="http://schemas.microsoft.com/office/drawing/2014/main" id="{8F2AC4B4-E7B1-4DB8-BB42-3239B139A441}"/>
              </a:ext>
            </a:extLst>
          </p:cNvPr>
          <p:cNvSpPr txBox="1"/>
          <p:nvPr/>
        </p:nvSpPr>
        <p:spPr>
          <a:xfrm>
            <a:off x="4095625" y="3431588"/>
            <a:ext cx="1820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B32F2CA8-BB99-4671-9FF1-94D9C667E0CB}"/>
              </a:ext>
            </a:extLst>
          </p:cNvPr>
          <p:cNvGrpSpPr/>
          <p:nvPr/>
        </p:nvGrpSpPr>
        <p:grpSpPr>
          <a:xfrm>
            <a:off x="3251424" y="3089371"/>
            <a:ext cx="859808" cy="859808"/>
            <a:chOff x="3251424" y="3089371"/>
            <a:chExt cx="859808" cy="859808"/>
          </a:xfrm>
        </p:grpSpPr>
        <p:sp>
          <p:nvSpPr>
            <p:cNvPr id="97" name="橢圓 96">
              <a:extLst>
                <a:ext uri="{FF2B5EF4-FFF2-40B4-BE49-F238E27FC236}">
                  <a16:creationId xmlns:a16="http://schemas.microsoft.com/office/drawing/2014/main" id="{75BD8307-1421-489C-B046-E1A4C01A263B}"/>
                </a:ext>
              </a:extLst>
            </p:cNvPr>
            <p:cNvSpPr/>
            <p:nvPr/>
          </p:nvSpPr>
          <p:spPr>
            <a:xfrm>
              <a:off x="3251424" y="3089371"/>
              <a:ext cx="859808" cy="859808"/>
            </a:xfrm>
            <a:prstGeom prst="ellipse">
              <a:avLst/>
            </a:prstGeom>
            <a:solidFill>
              <a:schemeClr val="bg1"/>
            </a:solidFill>
            <a:ln w="25400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98" name="圖片 16" descr="一張含有 盤 的圖片&#10;&#10;自動產生的描述">
              <a:extLst>
                <a:ext uri="{FF2B5EF4-FFF2-40B4-BE49-F238E27FC236}">
                  <a16:creationId xmlns:a16="http://schemas.microsoft.com/office/drawing/2014/main" id="{92D9D1D4-D895-47B4-98AF-EBC21E6FE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4764" y="3272204"/>
              <a:ext cx="720615" cy="479275"/>
            </a:xfrm>
            <a:prstGeom prst="rect">
              <a:avLst/>
            </a:prstGeom>
          </p:spPr>
        </p:pic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5D7DAA34-EC8C-409E-B4CC-5F693ED96990}"/>
              </a:ext>
            </a:extLst>
          </p:cNvPr>
          <p:cNvGrpSpPr/>
          <p:nvPr/>
        </p:nvGrpSpPr>
        <p:grpSpPr>
          <a:xfrm>
            <a:off x="686205" y="4148124"/>
            <a:ext cx="2453384" cy="1877321"/>
            <a:chOff x="686205" y="4148124"/>
            <a:chExt cx="2453384" cy="1877321"/>
          </a:xfrm>
        </p:grpSpPr>
        <p:sp>
          <p:nvSpPr>
            <p:cNvPr id="100" name="矩形: 圓角 99">
              <a:extLst>
                <a:ext uri="{FF2B5EF4-FFF2-40B4-BE49-F238E27FC236}">
                  <a16:creationId xmlns:a16="http://schemas.microsoft.com/office/drawing/2014/main" id="{F36B0867-79FB-4002-8F00-5AD5B48678D8}"/>
                </a:ext>
              </a:extLst>
            </p:cNvPr>
            <p:cNvSpPr/>
            <p:nvPr/>
          </p:nvSpPr>
          <p:spPr>
            <a:xfrm>
              <a:off x="693093" y="4148124"/>
              <a:ext cx="2446496" cy="1877321"/>
            </a:xfrm>
            <a:prstGeom prst="roundRect">
              <a:avLst>
                <a:gd name="adj" fmla="val 5481"/>
              </a:avLst>
            </a:prstGeom>
            <a:gradFill>
              <a:gsLst>
                <a:gs pos="50000">
                  <a:schemeClr val="bg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endParaRPr lang="zh-TW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1" name="矩形: 圓角化同側角落 100">
              <a:extLst>
                <a:ext uri="{FF2B5EF4-FFF2-40B4-BE49-F238E27FC236}">
                  <a16:creationId xmlns:a16="http://schemas.microsoft.com/office/drawing/2014/main" id="{1B267EA4-0BF5-4A87-9C75-6EDB4C16BB12}"/>
                </a:ext>
              </a:extLst>
            </p:cNvPr>
            <p:cNvSpPr/>
            <p:nvPr/>
          </p:nvSpPr>
          <p:spPr>
            <a:xfrm>
              <a:off x="686205" y="4148125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r>
                <a:rPr lang="en-US" altLang="zh-TW" sz="1600" b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QXG-10G2T-107</a:t>
              </a:r>
            </a:p>
          </p:txBody>
        </p:sp>
      </p:grpSp>
      <p:sp>
        <p:nvSpPr>
          <p:cNvPr id="102" name="文字方塊 101">
            <a:extLst>
              <a:ext uri="{FF2B5EF4-FFF2-40B4-BE49-F238E27FC236}">
                <a16:creationId xmlns:a16="http://schemas.microsoft.com/office/drawing/2014/main" id="{31C9DAE8-D12E-4CEE-9744-98096D51E55F}"/>
              </a:ext>
            </a:extLst>
          </p:cNvPr>
          <p:cNvSpPr txBox="1"/>
          <p:nvPr/>
        </p:nvSpPr>
        <p:spPr>
          <a:xfrm>
            <a:off x="699980" y="5660700"/>
            <a:ext cx="241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A100B016-C1D4-47B5-92EA-191C53BE5552}"/>
              </a:ext>
            </a:extLst>
          </p:cNvPr>
          <p:cNvGrpSpPr/>
          <p:nvPr/>
        </p:nvGrpSpPr>
        <p:grpSpPr>
          <a:xfrm>
            <a:off x="3485110" y="4148124"/>
            <a:ext cx="2453384" cy="1877321"/>
            <a:chOff x="3485110" y="4148124"/>
            <a:chExt cx="2453384" cy="1877321"/>
          </a:xfrm>
        </p:grpSpPr>
        <p:sp>
          <p:nvSpPr>
            <p:cNvPr id="104" name="矩形: 圓角 103">
              <a:extLst>
                <a:ext uri="{FF2B5EF4-FFF2-40B4-BE49-F238E27FC236}">
                  <a16:creationId xmlns:a16="http://schemas.microsoft.com/office/drawing/2014/main" id="{45FB41CE-618B-4653-9EE5-8FBDEBB75BE3}"/>
                </a:ext>
              </a:extLst>
            </p:cNvPr>
            <p:cNvSpPr/>
            <p:nvPr/>
          </p:nvSpPr>
          <p:spPr>
            <a:xfrm>
              <a:off x="3491998" y="4148124"/>
              <a:ext cx="2446496" cy="1877321"/>
            </a:xfrm>
            <a:prstGeom prst="roundRect">
              <a:avLst>
                <a:gd name="adj" fmla="val 5481"/>
              </a:avLst>
            </a:prstGeom>
            <a:gradFill>
              <a:gsLst>
                <a:gs pos="50000">
                  <a:schemeClr val="bg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endParaRPr lang="zh-TW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5" name="矩形: 圓角化同側角落 104">
              <a:extLst>
                <a:ext uri="{FF2B5EF4-FFF2-40B4-BE49-F238E27FC236}">
                  <a16:creationId xmlns:a16="http://schemas.microsoft.com/office/drawing/2014/main" id="{7B0C47E8-8113-4854-9A2C-A5559EF268F2}"/>
                </a:ext>
              </a:extLst>
            </p:cNvPr>
            <p:cNvSpPr/>
            <p:nvPr/>
          </p:nvSpPr>
          <p:spPr>
            <a:xfrm>
              <a:off x="3485110" y="4148125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r>
                <a:rPr lang="en-US" altLang="zh-TW" sz="1600" b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QXG-10G1T</a:t>
              </a:r>
            </a:p>
          </p:txBody>
        </p:sp>
      </p:grpSp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9656B1FB-3B80-41E5-B74D-384F8D95FAD7}"/>
              </a:ext>
            </a:extLst>
          </p:cNvPr>
          <p:cNvSpPr txBox="1"/>
          <p:nvPr/>
        </p:nvSpPr>
        <p:spPr>
          <a:xfrm>
            <a:off x="3498885" y="5660700"/>
            <a:ext cx="241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/>
                <a:ea typeface="微軟正黑體"/>
                <a:cs typeface="Arial"/>
              </a:rPr>
              <a:t>1 x RJ45</a:t>
            </a:r>
            <a:endParaRPr lang="zh-TW" altLang="en-US" sz="1400" b="1">
              <a:latin typeface="Arial"/>
              <a:ea typeface="微軟正黑體"/>
              <a:cs typeface="Arial"/>
            </a:endParaRPr>
          </a:p>
        </p:txBody>
      </p:sp>
      <p:pic>
        <p:nvPicPr>
          <p:cNvPr id="112" name="圖片 111" descr="一張含有 電子用品, 坐, 電腦, 桌 的圖片&#10;&#10;自動產生的描述">
            <a:extLst>
              <a:ext uri="{FF2B5EF4-FFF2-40B4-BE49-F238E27FC236}">
                <a16:creationId xmlns:a16="http://schemas.microsoft.com/office/drawing/2014/main" id="{5EFB8AE8-41A9-46A7-9F8F-980530B80C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714" y="4665638"/>
            <a:ext cx="1616064" cy="9999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3" name="圖片 46" descr="LAN-10G2T_x550+bracket.png">
            <a:extLst>
              <a:ext uri="{FF2B5EF4-FFF2-40B4-BE49-F238E27FC236}">
                <a16:creationId xmlns:a16="http://schemas.microsoft.com/office/drawing/2014/main" id="{ABC448E3-DAD9-412A-9D91-802873E2407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45379" y="2431893"/>
            <a:ext cx="1612819" cy="9957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4" name="圖片 113" descr="一張含有 電子用品, 電路 的圖片&#10;&#10;自動產生的描述">
            <a:extLst>
              <a:ext uri="{FF2B5EF4-FFF2-40B4-BE49-F238E27FC236}">
                <a16:creationId xmlns:a16="http://schemas.microsoft.com/office/drawing/2014/main" id="{E78C62B1-BC3D-47CD-8A27-A016AD661FC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170" y="4689845"/>
            <a:ext cx="1619703" cy="9941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id="{AE1FF429-04DA-440D-A15C-1D001217D715}"/>
              </a:ext>
            </a:extLst>
          </p:cNvPr>
          <p:cNvGrpSpPr/>
          <p:nvPr/>
        </p:nvGrpSpPr>
        <p:grpSpPr>
          <a:xfrm>
            <a:off x="2884570" y="4775003"/>
            <a:ext cx="859808" cy="859808"/>
            <a:chOff x="2884570" y="4775003"/>
            <a:chExt cx="859808" cy="859808"/>
          </a:xfrm>
        </p:grpSpPr>
        <p:sp>
          <p:nvSpPr>
            <p:cNvPr id="118" name="橢圓 117">
              <a:extLst>
                <a:ext uri="{FF2B5EF4-FFF2-40B4-BE49-F238E27FC236}">
                  <a16:creationId xmlns:a16="http://schemas.microsoft.com/office/drawing/2014/main" id="{86EBC8F9-9734-472A-97CC-5898D4728548}"/>
                </a:ext>
              </a:extLst>
            </p:cNvPr>
            <p:cNvSpPr/>
            <p:nvPr/>
          </p:nvSpPr>
          <p:spPr>
            <a:xfrm>
              <a:off x="2884570" y="4775003"/>
              <a:ext cx="859808" cy="859808"/>
            </a:xfrm>
            <a:prstGeom prst="ellipse">
              <a:avLst/>
            </a:prstGeom>
            <a:solidFill>
              <a:schemeClr val="bg1"/>
            </a:solidFill>
            <a:ln w="25400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19" name="圖片 15" descr="一張含有 畫畫 的圖片&#10;&#10;自動產生的描述">
              <a:extLst>
                <a:ext uri="{FF2B5EF4-FFF2-40B4-BE49-F238E27FC236}">
                  <a16:creationId xmlns:a16="http://schemas.microsoft.com/office/drawing/2014/main" id="{48CA3849-6457-4D5C-96C6-F08682E05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59270" y="5006581"/>
              <a:ext cx="712744" cy="416215"/>
            </a:xfrm>
            <a:prstGeom prst="rect">
              <a:avLst/>
            </a:prstGeom>
          </p:spPr>
        </p:pic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C9B6989F-7BAF-42B8-B3DD-D7FF3818D576}"/>
              </a:ext>
            </a:extLst>
          </p:cNvPr>
          <p:cNvGrpSpPr/>
          <p:nvPr/>
        </p:nvGrpSpPr>
        <p:grpSpPr>
          <a:xfrm>
            <a:off x="6260889" y="1919012"/>
            <a:ext cx="2453384" cy="4106433"/>
            <a:chOff x="6260889" y="1919012"/>
            <a:chExt cx="2453384" cy="4106433"/>
          </a:xfrm>
        </p:grpSpPr>
        <p:sp>
          <p:nvSpPr>
            <p:cNvPr id="133" name="矩形: 圓角 132">
              <a:extLst>
                <a:ext uri="{FF2B5EF4-FFF2-40B4-BE49-F238E27FC236}">
                  <a16:creationId xmlns:a16="http://schemas.microsoft.com/office/drawing/2014/main" id="{30D2A9FA-EED8-443B-90DB-E48A53B35E2A}"/>
                </a:ext>
              </a:extLst>
            </p:cNvPr>
            <p:cNvSpPr/>
            <p:nvPr/>
          </p:nvSpPr>
          <p:spPr>
            <a:xfrm>
              <a:off x="6267777" y="1919012"/>
              <a:ext cx="2446496" cy="4106433"/>
            </a:xfrm>
            <a:prstGeom prst="roundRect">
              <a:avLst>
                <a:gd name="adj" fmla="val 5481"/>
              </a:avLst>
            </a:prstGeom>
            <a:gradFill>
              <a:gsLst>
                <a:gs pos="50000">
                  <a:schemeClr val="bg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endParaRPr lang="zh-TW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4" name="矩形: 圓角化同側角落 133">
              <a:extLst>
                <a:ext uri="{FF2B5EF4-FFF2-40B4-BE49-F238E27FC236}">
                  <a16:creationId xmlns:a16="http://schemas.microsoft.com/office/drawing/2014/main" id="{57D21975-3AA4-4D8E-AB96-15BB0542ADC9}"/>
                </a:ext>
              </a:extLst>
            </p:cNvPr>
            <p:cNvSpPr/>
            <p:nvPr/>
          </p:nvSpPr>
          <p:spPr>
            <a:xfrm>
              <a:off x="6260889" y="1919013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r>
                <a:rPr lang="zh-TW" altLang="en-US" sz="1600" b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QXG-5G Family</a:t>
              </a:r>
              <a:endParaRPr lang="zh-TW" altLang="en-US"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231D6AF3-4E51-4D91-BC63-2D432A4E3014}"/>
              </a:ext>
            </a:extLst>
          </p:cNvPr>
          <p:cNvGrpSpPr/>
          <p:nvPr/>
        </p:nvGrpSpPr>
        <p:grpSpPr>
          <a:xfrm>
            <a:off x="7057677" y="5592194"/>
            <a:ext cx="859808" cy="859808"/>
            <a:chOff x="7057677" y="5592194"/>
            <a:chExt cx="859808" cy="859808"/>
          </a:xfrm>
        </p:grpSpPr>
        <p:sp>
          <p:nvSpPr>
            <p:cNvPr id="147" name="橢圓 146">
              <a:extLst>
                <a:ext uri="{FF2B5EF4-FFF2-40B4-BE49-F238E27FC236}">
                  <a16:creationId xmlns:a16="http://schemas.microsoft.com/office/drawing/2014/main" id="{33C0269E-46B1-4CDF-8BCC-592A54E22E2A}"/>
                </a:ext>
              </a:extLst>
            </p:cNvPr>
            <p:cNvSpPr/>
            <p:nvPr/>
          </p:nvSpPr>
          <p:spPr>
            <a:xfrm>
              <a:off x="7057677" y="5592194"/>
              <a:ext cx="859808" cy="859808"/>
            </a:xfrm>
            <a:prstGeom prst="ellipse">
              <a:avLst/>
            </a:prstGeom>
            <a:solidFill>
              <a:schemeClr val="bg1"/>
            </a:solidFill>
            <a:ln w="25400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48" name="圖片 15" descr="一張含有 畫畫 的圖片&#10;&#10;自動產生的描述">
              <a:extLst>
                <a:ext uri="{FF2B5EF4-FFF2-40B4-BE49-F238E27FC236}">
                  <a16:creationId xmlns:a16="http://schemas.microsoft.com/office/drawing/2014/main" id="{6E50CC3C-E8AB-4B10-A7C4-CDC38DE20F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32377" y="5823772"/>
              <a:ext cx="712744" cy="416215"/>
            </a:xfrm>
            <a:prstGeom prst="rect">
              <a:avLst/>
            </a:prstGeom>
          </p:spPr>
        </p:pic>
      </p:grpSp>
      <p:sp>
        <p:nvSpPr>
          <p:cNvPr id="152" name="文字方塊 151">
            <a:extLst>
              <a:ext uri="{FF2B5EF4-FFF2-40B4-BE49-F238E27FC236}">
                <a16:creationId xmlns:a16="http://schemas.microsoft.com/office/drawing/2014/main" id="{5A577CF4-9FF4-4C95-A9AD-C8CDDA07BB50}"/>
              </a:ext>
            </a:extLst>
          </p:cNvPr>
          <p:cNvSpPr txBox="1"/>
          <p:nvPr/>
        </p:nvSpPr>
        <p:spPr>
          <a:xfrm>
            <a:off x="6260889" y="1381852"/>
            <a:ext cx="244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80953" algn="ctr"/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5GbE </a:t>
            </a:r>
            <a:r>
              <a:rPr lang="en-US" altLang="zh-TW" sz="2000" b="1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系列</a:t>
            </a:r>
            <a:endParaRPr lang="zh-TW" altLang="en-US" sz="20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53" name="圖片 3">
            <a:extLst>
              <a:ext uri="{FF2B5EF4-FFF2-40B4-BE49-F238E27FC236}">
                <a16:creationId xmlns:a16="http://schemas.microsoft.com/office/drawing/2014/main" id="{989540C9-4B79-4D65-99A0-441CA6A12D6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501" y="2512703"/>
            <a:ext cx="1605888" cy="9982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4" name="圖片 4" descr="一張含有 電腦, 坐, 膝上型電腦, 書桌 的圖片&#10;&#10;自動產生的描述">
            <a:extLst>
              <a:ext uri="{FF2B5EF4-FFF2-40B4-BE49-F238E27FC236}">
                <a16:creationId xmlns:a16="http://schemas.microsoft.com/office/drawing/2014/main" id="{E9902A62-CE46-434E-AE98-0CEB3165361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407" y="3578039"/>
            <a:ext cx="1605887" cy="998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1" name="圖片 5" descr="一張含有 室內, 電腦, 膝上型電腦, 坐 的圖片&#10;&#10;自動產生的描述">
            <a:extLst>
              <a:ext uri="{FF2B5EF4-FFF2-40B4-BE49-F238E27FC236}">
                <a16:creationId xmlns:a16="http://schemas.microsoft.com/office/drawing/2014/main" id="{FCC4D91B-F73A-4656-8514-56E084BAA08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486" y="4656851"/>
            <a:ext cx="1605887" cy="998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2" name="文字方塊 161">
            <a:extLst>
              <a:ext uri="{FF2B5EF4-FFF2-40B4-BE49-F238E27FC236}">
                <a16:creationId xmlns:a16="http://schemas.microsoft.com/office/drawing/2014/main" id="{569EF9A2-2211-4B4A-93C0-998182671A94}"/>
              </a:ext>
            </a:extLst>
          </p:cNvPr>
          <p:cNvSpPr txBox="1"/>
          <p:nvPr/>
        </p:nvSpPr>
        <p:spPr>
          <a:xfrm>
            <a:off x="7491026" y="2738089"/>
            <a:ext cx="1216360" cy="3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63" name="文字方塊 162">
            <a:extLst>
              <a:ext uri="{FF2B5EF4-FFF2-40B4-BE49-F238E27FC236}">
                <a16:creationId xmlns:a16="http://schemas.microsoft.com/office/drawing/2014/main" id="{6B1B6600-1F15-471B-8830-EFA907DCC04A}"/>
              </a:ext>
            </a:extLst>
          </p:cNvPr>
          <p:cNvSpPr txBox="1"/>
          <p:nvPr/>
        </p:nvSpPr>
        <p:spPr>
          <a:xfrm>
            <a:off x="7696590" y="3802332"/>
            <a:ext cx="1010796" cy="3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64" name="文字方塊 163">
            <a:extLst>
              <a:ext uri="{FF2B5EF4-FFF2-40B4-BE49-F238E27FC236}">
                <a16:creationId xmlns:a16="http://schemas.microsoft.com/office/drawing/2014/main" id="{9789A32C-AFE5-469D-B5A4-8400CCA978C9}"/>
              </a:ext>
            </a:extLst>
          </p:cNvPr>
          <p:cNvSpPr txBox="1"/>
          <p:nvPr/>
        </p:nvSpPr>
        <p:spPr>
          <a:xfrm>
            <a:off x="7749088" y="4893416"/>
            <a:ext cx="958297" cy="3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F98AB196-386D-4617-8A63-EC0E8D2FA881}"/>
              </a:ext>
            </a:extLst>
          </p:cNvPr>
          <p:cNvGrpSpPr/>
          <p:nvPr/>
        </p:nvGrpSpPr>
        <p:grpSpPr>
          <a:xfrm>
            <a:off x="9032514" y="1919012"/>
            <a:ext cx="2453384" cy="4106433"/>
            <a:chOff x="9032514" y="1919012"/>
            <a:chExt cx="2453384" cy="4106433"/>
          </a:xfrm>
        </p:grpSpPr>
        <p:sp>
          <p:nvSpPr>
            <p:cNvPr id="167" name="矩形: 圓角 166">
              <a:extLst>
                <a:ext uri="{FF2B5EF4-FFF2-40B4-BE49-F238E27FC236}">
                  <a16:creationId xmlns:a16="http://schemas.microsoft.com/office/drawing/2014/main" id="{1FC8D9F5-0240-4337-B4C4-210317F6ED1B}"/>
                </a:ext>
              </a:extLst>
            </p:cNvPr>
            <p:cNvSpPr/>
            <p:nvPr/>
          </p:nvSpPr>
          <p:spPr>
            <a:xfrm>
              <a:off x="9039402" y="1919012"/>
              <a:ext cx="2446496" cy="4106433"/>
            </a:xfrm>
            <a:prstGeom prst="roundRect">
              <a:avLst>
                <a:gd name="adj" fmla="val 5481"/>
              </a:avLst>
            </a:prstGeom>
            <a:gradFill>
              <a:gsLst>
                <a:gs pos="50000">
                  <a:schemeClr val="bg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0"/>
            </a:gradFill>
            <a:ln w="25400">
              <a:gradFill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endParaRPr lang="zh-TW" altLang="en-U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8" name="矩形: 圓角化同側角落 167">
              <a:extLst>
                <a:ext uri="{FF2B5EF4-FFF2-40B4-BE49-F238E27FC236}">
                  <a16:creationId xmlns:a16="http://schemas.microsoft.com/office/drawing/2014/main" id="{3E9DC47D-3708-43A0-8EE7-8E71CA20DA0C}"/>
                </a:ext>
              </a:extLst>
            </p:cNvPr>
            <p:cNvSpPr/>
            <p:nvPr/>
          </p:nvSpPr>
          <p:spPr>
            <a:xfrm>
              <a:off x="9032514" y="1919013"/>
              <a:ext cx="2453384" cy="428185"/>
            </a:xfrm>
            <a:prstGeom prst="round2SameRect">
              <a:avLst>
                <a:gd name="adj1" fmla="val 20822"/>
                <a:gd name="adj2" fmla="val 0"/>
              </a:avLst>
            </a:prstGeom>
            <a:solidFill>
              <a:schemeClr val="tx1"/>
            </a:solidFill>
            <a:ln w="25400">
              <a:gradFill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  <a:buSzPct val="100000"/>
              </a:pPr>
              <a:r>
                <a:rPr lang="zh-TW" altLang="en-US" sz="1600" b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QXG-2.5G Family</a:t>
              </a:r>
              <a:endParaRPr lang="zh-TW" altLang="en-US" sz="1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69" name="文字方塊 168">
            <a:extLst>
              <a:ext uri="{FF2B5EF4-FFF2-40B4-BE49-F238E27FC236}">
                <a16:creationId xmlns:a16="http://schemas.microsoft.com/office/drawing/2014/main" id="{10208618-BAA2-42E0-B986-0B0DD6355A7D}"/>
              </a:ext>
            </a:extLst>
          </p:cNvPr>
          <p:cNvSpPr txBox="1"/>
          <p:nvPr/>
        </p:nvSpPr>
        <p:spPr>
          <a:xfrm>
            <a:off x="9032514" y="1381852"/>
            <a:ext cx="244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80953" algn="ctr"/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2.5GbE </a:t>
            </a:r>
            <a:r>
              <a:rPr lang="en-US" altLang="zh-TW" sz="2000" b="1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系列</a:t>
            </a:r>
            <a:endParaRPr lang="zh-TW" altLang="en-US" sz="20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70" name="文字方塊 169">
            <a:extLst>
              <a:ext uri="{FF2B5EF4-FFF2-40B4-BE49-F238E27FC236}">
                <a16:creationId xmlns:a16="http://schemas.microsoft.com/office/drawing/2014/main" id="{AB4C53A6-52A1-44C8-A4C5-B41401DEC302}"/>
              </a:ext>
            </a:extLst>
          </p:cNvPr>
          <p:cNvSpPr txBox="1"/>
          <p:nvPr/>
        </p:nvSpPr>
        <p:spPr>
          <a:xfrm>
            <a:off x="10262651" y="2738089"/>
            <a:ext cx="1216360" cy="3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71" name="文字方塊 170">
            <a:extLst>
              <a:ext uri="{FF2B5EF4-FFF2-40B4-BE49-F238E27FC236}">
                <a16:creationId xmlns:a16="http://schemas.microsoft.com/office/drawing/2014/main" id="{2009E6A5-A9D2-494A-BC40-3D6EEBFCE4F9}"/>
              </a:ext>
            </a:extLst>
          </p:cNvPr>
          <p:cNvSpPr txBox="1"/>
          <p:nvPr/>
        </p:nvSpPr>
        <p:spPr>
          <a:xfrm>
            <a:off x="10262651" y="3806344"/>
            <a:ext cx="1216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72" name="文字方塊 171">
            <a:extLst>
              <a:ext uri="{FF2B5EF4-FFF2-40B4-BE49-F238E27FC236}">
                <a16:creationId xmlns:a16="http://schemas.microsoft.com/office/drawing/2014/main" id="{D5AA5A9B-3070-4298-82FD-98AA64C8C2E8}"/>
              </a:ext>
            </a:extLst>
          </p:cNvPr>
          <p:cNvSpPr txBox="1"/>
          <p:nvPr/>
        </p:nvSpPr>
        <p:spPr>
          <a:xfrm>
            <a:off x="10391581" y="4893416"/>
            <a:ext cx="1087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 x RJ45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73" name="圖片 7" descr="一張含有 電子用品, 電路 的圖片&#10;&#10;自動產生的描述">
            <a:extLst>
              <a:ext uri="{FF2B5EF4-FFF2-40B4-BE49-F238E27FC236}">
                <a16:creationId xmlns:a16="http://schemas.microsoft.com/office/drawing/2014/main" id="{A97D1AF4-903F-4068-96E5-03D7FBBE84F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351" y="2516835"/>
            <a:ext cx="1605887" cy="998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4" name="圖片 9" descr="一張含有 電子用品, 電路 的圖片&#10;&#10;自動產生的描述">
            <a:extLst>
              <a:ext uri="{FF2B5EF4-FFF2-40B4-BE49-F238E27FC236}">
                <a16:creationId xmlns:a16="http://schemas.microsoft.com/office/drawing/2014/main" id="{C1512883-53AD-4019-8B3C-677376C9A6B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2610" y="3578039"/>
            <a:ext cx="1605887" cy="998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5" name="圖片 10" descr="一張含有 電子用品, 電路 的圖片&#10;&#10;自動產生的描述">
            <a:extLst>
              <a:ext uri="{FF2B5EF4-FFF2-40B4-BE49-F238E27FC236}">
                <a16:creationId xmlns:a16="http://schemas.microsoft.com/office/drawing/2014/main" id="{6162B2A7-D858-4B02-B0FA-36B841B05E9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2716" y="4681986"/>
            <a:ext cx="1605887" cy="99829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320DE5C0-349F-451F-9E5E-1F8D9B5A4708}"/>
              </a:ext>
            </a:extLst>
          </p:cNvPr>
          <p:cNvGrpSpPr/>
          <p:nvPr/>
        </p:nvGrpSpPr>
        <p:grpSpPr>
          <a:xfrm>
            <a:off x="9829302" y="5592194"/>
            <a:ext cx="859808" cy="859808"/>
            <a:chOff x="9829302" y="5592194"/>
            <a:chExt cx="859808" cy="859808"/>
          </a:xfrm>
        </p:grpSpPr>
        <p:sp>
          <p:nvSpPr>
            <p:cNvPr id="177" name="橢圓 176">
              <a:extLst>
                <a:ext uri="{FF2B5EF4-FFF2-40B4-BE49-F238E27FC236}">
                  <a16:creationId xmlns:a16="http://schemas.microsoft.com/office/drawing/2014/main" id="{CB17F85C-6967-43EE-B110-A5DF7A4FC473}"/>
                </a:ext>
              </a:extLst>
            </p:cNvPr>
            <p:cNvSpPr/>
            <p:nvPr/>
          </p:nvSpPr>
          <p:spPr>
            <a:xfrm>
              <a:off x="9829302" y="5592194"/>
              <a:ext cx="859808" cy="859808"/>
            </a:xfrm>
            <a:prstGeom prst="ellipse">
              <a:avLst/>
            </a:prstGeom>
            <a:solidFill>
              <a:schemeClr val="bg1"/>
            </a:solidFill>
            <a:ln w="25400"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78" name="圖片 16" descr="一張含有 盤 的圖片&#10;&#10;自動產生的描述">
              <a:extLst>
                <a:ext uri="{FF2B5EF4-FFF2-40B4-BE49-F238E27FC236}">
                  <a16:creationId xmlns:a16="http://schemas.microsoft.com/office/drawing/2014/main" id="{E223899E-D947-4728-9404-7AF2CB96C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95454" y="5786920"/>
              <a:ext cx="720615" cy="479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869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3037A-3731-4E4E-AAE3-FF937BF6F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66640"/>
          </a:xfrm>
        </p:spPr>
        <p:txBody>
          <a:bodyPr/>
          <a:lstStyle/>
          <a:p>
            <a:r>
              <a:rPr lang="zh-CN" altLang="en-US" b="1">
                <a:latin typeface="Arial"/>
                <a:ea typeface="微軟正黑體"/>
                <a:cs typeface="Arial"/>
              </a:rPr>
              <a:t>網路擴充：</a:t>
            </a:r>
            <a:r>
              <a:rPr lang="zh-TW" altLang="en-US" b="1">
                <a:latin typeface="Arial"/>
                <a:ea typeface="微軟正黑體"/>
                <a:cs typeface="Arial"/>
              </a:rPr>
              <a:t>豐富的各式攜帶式網路擴充卡</a:t>
            </a:r>
            <a:endParaRPr lang="zh-TW" altLang="en-US">
              <a:ea typeface="微軟正黑體"/>
            </a:endParaRP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12C6C749-245C-4D2D-A190-203D1E198ABD}"/>
              </a:ext>
            </a:extLst>
          </p:cNvPr>
          <p:cNvSpPr/>
          <p:nvPr/>
        </p:nvSpPr>
        <p:spPr>
          <a:xfrm>
            <a:off x="990786" y="1815633"/>
            <a:ext cx="4511173" cy="3461653"/>
          </a:xfrm>
          <a:prstGeom prst="roundRect">
            <a:avLst>
              <a:gd name="adj" fmla="val 5481"/>
            </a:avLst>
          </a:prstGeom>
          <a:gradFill>
            <a:gsLst>
              <a:gs pos="50000">
                <a:schemeClr val="bg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矩形: 圓角化同側角落 27">
            <a:extLst>
              <a:ext uri="{FF2B5EF4-FFF2-40B4-BE49-F238E27FC236}">
                <a16:creationId xmlns:a16="http://schemas.microsoft.com/office/drawing/2014/main" id="{0644DD45-DE5D-4527-96B4-FF89AFD2EE1F}"/>
              </a:ext>
            </a:extLst>
          </p:cNvPr>
          <p:cNvSpPr/>
          <p:nvPr/>
        </p:nvSpPr>
        <p:spPr>
          <a:xfrm>
            <a:off x="978085" y="1815635"/>
            <a:ext cx="4523874" cy="789544"/>
          </a:xfrm>
          <a:prstGeom prst="round2SameRect">
            <a:avLst>
              <a:gd name="adj1" fmla="val 20822"/>
              <a:gd name="adj2" fmla="val 0"/>
            </a:avLst>
          </a:prstGeom>
          <a:solidFill>
            <a:schemeClr val="tx1"/>
          </a:solidFill>
          <a:ln w="254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1"/>
              </a:buClr>
              <a:buSzPct val="100000"/>
            </a:pPr>
            <a:r>
              <a:rPr lang="en-US" altLang="zh-TW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QNA-UC5G1T</a:t>
            </a:r>
            <a:endParaRPr lang="en-US" altLang="zh-TW" sz="20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4F9758DA-3BE7-414F-ACCF-68B9A3985CE2}"/>
              </a:ext>
            </a:extLst>
          </p:cNvPr>
          <p:cNvSpPr txBox="1"/>
          <p:nvPr/>
        </p:nvSpPr>
        <p:spPr>
          <a:xfrm>
            <a:off x="1208061" y="4118488"/>
            <a:ext cx="2898952" cy="64960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6838" indent="-96838">
              <a:lnSpc>
                <a:spcPts val="23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RJ45 NBASE-T</a:t>
            </a:r>
          </a:p>
          <a:p>
            <a:pPr marL="96838" indent="-96838">
              <a:lnSpc>
                <a:spcPts val="23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4</a:t>
            </a:r>
            <a:r>
              <a:rPr lang="en-US" altLang="zh-TW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speed :</a:t>
            </a:r>
            <a:r>
              <a:rPr lang="zh-TW" altLang="en-US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5G/2.5G/1G/100M</a:t>
            </a: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65301209-2C4E-4F57-9A7D-61758C823215}"/>
              </a:ext>
            </a:extLst>
          </p:cNvPr>
          <p:cNvSpPr txBox="1"/>
          <p:nvPr/>
        </p:nvSpPr>
        <p:spPr>
          <a:xfrm>
            <a:off x="1208061" y="3603694"/>
            <a:ext cx="254300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USB 3.2 Gen 1</a:t>
            </a:r>
            <a:endParaRPr lang="en-US" sz="2000" b="1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D9AFA592-173E-40D9-80A5-B23B96A9E1D8}"/>
              </a:ext>
            </a:extLst>
          </p:cNvPr>
          <p:cNvCxnSpPr>
            <a:cxnSpLocks/>
          </p:cNvCxnSpPr>
          <p:nvPr/>
        </p:nvCxnSpPr>
        <p:spPr>
          <a:xfrm>
            <a:off x="1208061" y="4056989"/>
            <a:ext cx="30395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288342B9-9CF5-4221-A4A7-EADC894970C4}"/>
              </a:ext>
            </a:extLst>
          </p:cNvPr>
          <p:cNvSpPr txBox="1"/>
          <p:nvPr/>
        </p:nvSpPr>
        <p:spPr>
          <a:xfrm>
            <a:off x="951650" y="5566985"/>
            <a:ext cx="509743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sz="1400" b="1">
                <a:solidFill>
                  <a:schemeClr val="bg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https://www.qnap.com/en/product/qna-uc5g1t</a:t>
            </a:r>
            <a:endParaRPr lang="zh-TW" sz="1400" b="1">
              <a:solidFill>
                <a:schemeClr val="bg1"/>
              </a:solidFill>
              <a:ea typeface="新細明體"/>
              <a:cs typeface="Calibri"/>
            </a:endParaRP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6C0463D8-0283-4591-8A58-4DAE7D1F193C}"/>
              </a:ext>
            </a:extLst>
          </p:cNvPr>
          <p:cNvSpPr/>
          <p:nvPr/>
        </p:nvSpPr>
        <p:spPr>
          <a:xfrm>
            <a:off x="4134022" y="3868837"/>
            <a:ext cx="1763279" cy="1763279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5400"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TextBox 2">
            <a:extLst>
              <a:ext uri="{FF2B5EF4-FFF2-40B4-BE49-F238E27FC236}">
                <a16:creationId xmlns:a16="http://schemas.microsoft.com/office/drawing/2014/main" id="{75BC6BC4-2DB4-4C6D-AF33-7717F639BC60}"/>
              </a:ext>
            </a:extLst>
          </p:cNvPr>
          <p:cNvSpPr txBox="1"/>
          <p:nvPr/>
        </p:nvSpPr>
        <p:spPr>
          <a:xfrm>
            <a:off x="4289695" y="4214086"/>
            <a:ext cx="1491841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透過隨插即用的USB</a:t>
            </a:r>
            <a:r>
              <a: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為你的筆記型電腦或</a:t>
            </a:r>
            <a:r>
              <a:rPr 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PC</a:t>
            </a:r>
            <a:r>
              <a: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升級成</a:t>
            </a:r>
            <a:r>
              <a:rPr 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5GbE</a:t>
            </a:r>
            <a:r>
              <a:rPr lang="zh-TW" altLang="en-US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的高速網路</a:t>
            </a:r>
          </a:p>
        </p:txBody>
      </p:sp>
      <p:pic>
        <p:nvPicPr>
          <p:cNvPr id="40" name="圖片 34">
            <a:extLst>
              <a:ext uri="{FF2B5EF4-FFF2-40B4-BE49-F238E27FC236}">
                <a16:creationId xmlns:a16="http://schemas.microsoft.com/office/drawing/2014/main" id="{040A98CB-DE1B-48E6-9AE1-6B1A3B6524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4609" y="2230029"/>
            <a:ext cx="3406456" cy="2129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: 圓角 50">
            <a:extLst>
              <a:ext uri="{FF2B5EF4-FFF2-40B4-BE49-F238E27FC236}">
                <a16:creationId xmlns:a16="http://schemas.microsoft.com/office/drawing/2014/main" id="{51050501-F991-4635-8F19-14A3DAF2569D}"/>
              </a:ext>
            </a:extLst>
          </p:cNvPr>
          <p:cNvSpPr/>
          <p:nvPr/>
        </p:nvSpPr>
        <p:spPr>
          <a:xfrm>
            <a:off x="6303943" y="1815633"/>
            <a:ext cx="4511173" cy="3461653"/>
          </a:xfrm>
          <a:prstGeom prst="roundRect">
            <a:avLst>
              <a:gd name="adj" fmla="val 5481"/>
            </a:avLst>
          </a:prstGeom>
          <a:gradFill>
            <a:gsLst>
              <a:gs pos="50000">
                <a:schemeClr val="bg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endParaRPr lang="zh-TW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4" name="矩形: 圓角化同側角落 53">
            <a:extLst>
              <a:ext uri="{FF2B5EF4-FFF2-40B4-BE49-F238E27FC236}">
                <a16:creationId xmlns:a16="http://schemas.microsoft.com/office/drawing/2014/main" id="{D04D1DCE-38DF-4F02-8E54-4121C88DF1FF}"/>
              </a:ext>
            </a:extLst>
          </p:cNvPr>
          <p:cNvSpPr/>
          <p:nvPr/>
        </p:nvSpPr>
        <p:spPr>
          <a:xfrm>
            <a:off x="6291242" y="1815635"/>
            <a:ext cx="4523874" cy="789544"/>
          </a:xfrm>
          <a:prstGeom prst="round2SameRect">
            <a:avLst>
              <a:gd name="adj1" fmla="val 20822"/>
              <a:gd name="adj2" fmla="val 0"/>
            </a:avLst>
          </a:prstGeom>
          <a:solidFill>
            <a:schemeClr val="tx1"/>
          </a:solidFill>
          <a:ln w="25400">
            <a:gradFill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accent1"/>
              </a:buClr>
              <a:buSzPct val="100000"/>
            </a:pPr>
            <a:r>
              <a:rPr lang="en-US" altLang="zh-TW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QNA-T310G1T</a:t>
            </a:r>
          </a:p>
        </p:txBody>
      </p:sp>
      <p:sp>
        <p:nvSpPr>
          <p:cNvPr id="55" name="TextBox 7">
            <a:extLst>
              <a:ext uri="{FF2B5EF4-FFF2-40B4-BE49-F238E27FC236}">
                <a16:creationId xmlns:a16="http://schemas.microsoft.com/office/drawing/2014/main" id="{265C12A9-ECE3-4DD3-8962-628A8C823B3B}"/>
              </a:ext>
            </a:extLst>
          </p:cNvPr>
          <p:cNvSpPr txBox="1"/>
          <p:nvPr/>
        </p:nvSpPr>
        <p:spPr>
          <a:xfrm>
            <a:off x="6521217" y="4118488"/>
            <a:ext cx="3299725" cy="6493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96838" indent="-96838">
              <a:lnSpc>
                <a:spcPts val="23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TW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10GbE NBASE-T port</a:t>
            </a:r>
          </a:p>
          <a:p>
            <a:pPr marL="96838" indent="-96838">
              <a:lnSpc>
                <a:spcPts val="23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TW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5 speed:</a:t>
            </a:r>
            <a:r>
              <a:rPr lang="zh-TW" altLang="en-US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altLang="zh-TW" sz="14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10G/5G/2.5G/1G/100M</a:t>
            </a:r>
          </a:p>
        </p:txBody>
      </p:sp>
      <p:sp>
        <p:nvSpPr>
          <p:cNvPr id="56" name="TextBox 1">
            <a:extLst>
              <a:ext uri="{FF2B5EF4-FFF2-40B4-BE49-F238E27FC236}">
                <a16:creationId xmlns:a16="http://schemas.microsoft.com/office/drawing/2014/main" id="{3FD2BFDD-903F-4D67-A8B8-AE3C019A789B}"/>
              </a:ext>
            </a:extLst>
          </p:cNvPr>
          <p:cNvSpPr txBox="1"/>
          <p:nvPr/>
        </p:nvSpPr>
        <p:spPr>
          <a:xfrm>
            <a:off x="6521218" y="3603694"/>
            <a:ext cx="254300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Thunderbolt 3</a:t>
            </a:r>
            <a:endParaRPr lang="en-US" altLang="zh-TW" sz="2000" b="1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cxnSp>
        <p:nvCxnSpPr>
          <p:cNvPr id="57" name="直線接點 56">
            <a:extLst>
              <a:ext uri="{FF2B5EF4-FFF2-40B4-BE49-F238E27FC236}">
                <a16:creationId xmlns:a16="http://schemas.microsoft.com/office/drawing/2014/main" id="{3A9691D4-1D94-430B-B082-F735FBE44C09}"/>
              </a:ext>
            </a:extLst>
          </p:cNvPr>
          <p:cNvCxnSpPr>
            <a:cxnSpLocks/>
          </p:cNvCxnSpPr>
          <p:nvPr/>
        </p:nvCxnSpPr>
        <p:spPr>
          <a:xfrm>
            <a:off x="6521218" y="4056989"/>
            <a:ext cx="30395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019D8EF9-7EA8-4281-B613-79D7B342ABE1}"/>
              </a:ext>
            </a:extLst>
          </p:cNvPr>
          <p:cNvSpPr txBox="1"/>
          <p:nvPr/>
        </p:nvSpPr>
        <p:spPr>
          <a:xfrm>
            <a:off x="6264807" y="5566985"/>
            <a:ext cx="509743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zh-TW" sz="1400" b="1">
                <a:solidFill>
                  <a:schemeClr val="bg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https://www.qnap.com/en/product/qna-t</a:t>
            </a:r>
            <a:r>
              <a:rPr lang="en-US" altLang="zh-TW" sz="1400" b="1">
                <a:solidFill>
                  <a:schemeClr val="bg1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b-10gbe</a:t>
            </a:r>
            <a:endParaRPr lang="zh-TW" altLang="zh-TW" sz="1400" b="1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59" name="橢圓 58">
            <a:extLst>
              <a:ext uri="{FF2B5EF4-FFF2-40B4-BE49-F238E27FC236}">
                <a16:creationId xmlns:a16="http://schemas.microsoft.com/office/drawing/2014/main" id="{99BE6074-119C-4B58-BF17-3B1AECB4F45A}"/>
              </a:ext>
            </a:extLst>
          </p:cNvPr>
          <p:cNvSpPr/>
          <p:nvPr/>
        </p:nvSpPr>
        <p:spPr>
          <a:xfrm>
            <a:off x="9447179" y="3868837"/>
            <a:ext cx="1763279" cy="1763279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25400"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TextBox 2">
            <a:extLst>
              <a:ext uri="{FF2B5EF4-FFF2-40B4-BE49-F238E27FC236}">
                <a16:creationId xmlns:a16="http://schemas.microsoft.com/office/drawing/2014/main" id="{2578D662-37B6-4478-AE83-59E13252D088}"/>
              </a:ext>
            </a:extLst>
          </p:cNvPr>
          <p:cNvSpPr txBox="1"/>
          <p:nvPr/>
        </p:nvSpPr>
        <p:spPr>
          <a:xfrm>
            <a:off x="9586810" y="4106364"/>
            <a:ext cx="1491841" cy="1384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TW" sz="1400" b="1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透過Thunderbolt</a:t>
            </a:r>
            <a:r>
              <a:rPr lang="en-US" altLang="zh-TW" sz="14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3快速將你的筆記型電腦或PC升級到10GbE的高速網路</a:t>
            </a:r>
            <a:endParaRPr lang="zh-TW" altLang="en-US" sz="14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1" name="圖形 60">
            <a:extLst>
              <a:ext uri="{FF2B5EF4-FFF2-40B4-BE49-F238E27FC236}">
                <a16:creationId xmlns:a16="http://schemas.microsoft.com/office/drawing/2014/main" id="{D9D18C0A-CA6E-4D24-A97D-69C3C6A359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04661" y="2734215"/>
            <a:ext cx="633870" cy="770253"/>
          </a:xfrm>
          <a:prstGeom prst="rect">
            <a:avLst/>
          </a:prstGeom>
          <a:effectLst/>
        </p:spPr>
      </p:pic>
      <p:pic>
        <p:nvPicPr>
          <p:cNvPr id="62" name="圖片 14">
            <a:extLst>
              <a:ext uri="{FF2B5EF4-FFF2-40B4-BE49-F238E27FC236}">
                <a16:creationId xmlns:a16="http://schemas.microsoft.com/office/drawing/2014/main" id="{159C37B0-AD21-4C72-A9FA-6E079A2CCE6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2929" y="2395251"/>
            <a:ext cx="2877838" cy="17989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1953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48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73816"/>
          </a:xfrm>
        </p:spPr>
        <p:txBody>
          <a:bodyPr>
            <a:normAutofit/>
          </a:bodyPr>
          <a:lstStyle/>
          <a:p>
            <a:r>
              <a:rPr lang="en-US" altLang="zh-TW"/>
              <a:t>QSW-IM1200-8C</a:t>
            </a:r>
            <a:r>
              <a:rPr lang="zh-TW" altLang="en-US"/>
              <a:t>全新設計，讓你跳脫只有工業環境才需要工業交換機的思維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33290"/>
            <a:ext cx="5371107" cy="5324709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>
                <a:solidFill>
                  <a:schemeClr val="accent2"/>
                </a:solidFill>
              </a:rPr>
              <a:t>無風扇及機頂全面積散熱片設計</a:t>
            </a:r>
            <a:endParaRPr lang="en-US" altLang="zh-TW">
              <a:solidFill>
                <a:schemeClr val="accent2"/>
              </a:solidFill>
            </a:endParaRPr>
          </a:p>
          <a:p>
            <a:pPr marL="264795" lvl="1" indent="0">
              <a:lnSpc>
                <a:spcPct val="150000"/>
              </a:lnSpc>
              <a:buNone/>
            </a:pPr>
            <a:r>
              <a:rPr lang="zh-TW" altLang="en-US"/>
              <a:t>完善的散熱功能且沒有風扇故障疑慮</a:t>
            </a:r>
            <a:endParaRPr lang="en-US" altLang="zh-TW"/>
          </a:p>
          <a:p>
            <a:pPr>
              <a:lnSpc>
                <a:spcPct val="150000"/>
              </a:lnSpc>
            </a:pPr>
            <a:r>
              <a:rPr lang="en-US" altLang="zh-TW">
                <a:solidFill>
                  <a:schemeClr val="accent2"/>
                </a:solidFill>
                <a:latin typeface="Arial"/>
                <a:ea typeface="微軟正黑體"/>
                <a:cs typeface="Arial"/>
              </a:rPr>
              <a:t>全10GbE</a:t>
            </a:r>
            <a:endParaRPr lang="zh-TW" altLang="en-US">
              <a:solidFill>
                <a:schemeClr val="accent2"/>
              </a:solidFill>
              <a:latin typeface="Arial"/>
              <a:ea typeface="微軟正黑體"/>
              <a:cs typeface="Arial"/>
            </a:endParaRPr>
          </a:p>
          <a:p>
            <a:pPr marL="264795" lvl="1" indent="0">
              <a:lnSpc>
                <a:spcPct val="150000"/>
              </a:lnSpc>
              <a:buNone/>
            </a:pPr>
            <a:r>
              <a:rPr lang="en-US" altLang="zh-TW"/>
              <a:t>10GbE SFP+/10GbE Combo</a:t>
            </a:r>
            <a:r>
              <a:rPr lang="zh-TW" altLang="en-US"/>
              <a:t>讓使用者自行搭配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0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商用使用者操作介面</a:t>
            </a:r>
            <a:endParaRPr lang="en-US" altLang="zh-TW" sz="2000" b="1">
              <a:solidFill>
                <a:schemeClr val="accent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64795" lvl="1" indent="0">
              <a:lnSpc>
                <a:spcPct val="150000"/>
              </a:lnSpc>
              <a:buNone/>
            </a:pPr>
            <a:r>
              <a:rPr lang="zh-TW" altLang="en-US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保有</a:t>
            </a:r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QNAP</a:t>
            </a:r>
            <a:r>
              <a:rPr lang="zh-TW" altLang="en-US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商用交換機一貫簡單易懂的操作界面</a:t>
            </a:r>
            <a:endParaRPr lang="en-US" altLang="zh-TW" b="1">
              <a:solidFill>
                <a:schemeClr val="bg1"/>
              </a:solidFill>
            </a:endParaRP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0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9~54V</a:t>
            </a:r>
            <a:r>
              <a:rPr lang="zh-TW" altLang="en-US" sz="2000" b="1">
                <a:solidFill>
                  <a:schemeClr val="accent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及多組電源輸入選擇</a:t>
            </a:r>
            <a:endParaRPr lang="en-US" altLang="zh-TW" sz="2000" b="1">
              <a:solidFill>
                <a:schemeClr val="accent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64795" lvl="1">
              <a:lnSpc>
                <a:spcPct val="150000"/>
              </a:lnSpc>
            </a:pPr>
            <a:r>
              <a:rPr lang="zh-TW" altLang="en-US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可完整搭配安裝空間所需</a:t>
            </a:r>
            <a:endParaRPr lang="zh-TW" altLang="en-US" b="1">
              <a:solidFill>
                <a:schemeClr val="bg1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2FA07DD-8CEE-4AF8-86FF-2B24737E99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5907" y="4558065"/>
            <a:ext cx="5677893" cy="1533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244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 descr="一張含有 天空, 室外, 白色, 藍色 的圖片&#10;&#10;自動產生的描述">
            <a:extLst>
              <a:ext uri="{FF2B5EF4-FFF2-40B4-BE49-F238E27FC236}">
                <a16:creationId xmlns:a16="http://schemas.microsoft.com/office/drawing/2014/main" id="{0992BA04-3FEA-467A-9FA3-ECEF5D5631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1127" y="2033515"/>
            <a:ext cx="3613424" cy="3613423"/>
          </a:xfrm>
          <a:custGeom>
            <a:avLst/>
            <a:gdLst>
              <a:gd name="connsiteX0" fmla="*/ 2029560 w 4059120"/>
              <a:gd name="connsiteY0" fmla="*/ 0 h 4059119"/>
              <a:gd name="connsiteX1" fmla="*/ 4059120 w 4059120"/>
              <a:gd name="connsiteY1" fmla="*/ 2029560 h 4059119"/>
              <a:gd name="connsiteX2" fmla="*/ 2237071 w 4059120"/>
              <a:gd name="connsiteY2" fmla="*/ 4048642 h 4059119"/>
              <a:gd name="connsiteX3" fmla="*/ 2029580 w 4059120"/>
              <a:gd name="connsiteY3" fmla="*/ 4059119 h 4059119"/>
              <a:gd name="connsiteX4" fmla="*/ 2029540 w 4059120"/>
              <a:gd name="connsiteY4" fmla="*/ 4059119 h 4059119"/>
              <a:gd name="connsiteX5" fmla="*/ 1822049 w 4059120"/>
              <a:gd name="connsiteY5" fmla="*/ 4048642 h 4059119"/>
              <a:gd name="connsiteX6" fmla="*/ 0 w 4059120"/>
              <a:gd name="connsiteY6" fmla="*/ 2029560 h 4059119"/>
              <a:gd name="connsiteX7" fmla="*/ 2029560 w 4059120"/>
              <a:gd name="connsiteY7" fmla="*/ 0 h 405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9120" h="4059119">
                <a:moveTo>
                  <a:pt x="2029560" y="0"/>
                </a:moveTo>
                <a:cubicBezTo>
                  <a:pt x="3150455" y="0"/>
                  <a:pt x="4059120" y="908665"/>
                  <a:pt x="4059120" y="2029560"/>
                </a:cubicBezTo>
                <a:cubicBezTo>
                  <a:pt x="4059120" y="3080399"/>
                  <a:pt x="3260489" y="3944708"/>
                  <a:pt x="2237071" y="4048642"/>
                </a:cubicBezTo>
                <a:lnTo>
                  <a:pt x="2029580" y="4059119"/>
                </a:lnTo>
                <a:lnTo>
                  <a:pt x="2029540" y="4059119"/>
                </a:lnTo>
                <a:lnTo>
                  <a:pt x="1822049" y="4048642"/>
                </a:lnTo>
                <a:cubicBezTo>
                  <a:pt x="798632" y="3944708"/>
                  <a:pt x="0" y="3080399"/>
                  <a:pt x="0" y="2029560"/>
                </a:cubicBezTo>
                <a:cubicBezTo>
                  <a:pt x="0" y="908665"/>
                  <a:pt x="908665" y="0"/>
                  <a:pt x="2029560" y="0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QSW-IM1200-8C</a:t>
            </a:r>
            <a:r>
              <a:rPr lang="zh-TW" altLang="en-US"/>
              <a:t>適合裝在哪些環境</a:t>
            </a:r>
            <a:r>
              <a:rPr lang="en-US" altLang="zh-TW"/>
              <a:t>?</a:t>
            </a:r>
            <a:endParaRPr lang="zh-TW" altLang="en-US"/>
          </a:p>
        </p:txBody>
      </p:sp>
      <p:pic>
        <p:nvPicPr>
          <p:cNvPr id="20" name="圖片 19" descr="一張含有 室內, 天花板, 地板, 木製的 的圖片&#10;&#10;自動產生的描述">
            <a:extLst>
              <a:ext uri="{FF2B5EF4-FFF2-40B4-BE49-F238E27FC236}">
                <a16:creationId xmlns:a16="http://schemas.microsoft.com/office/drawing/2014/main" id="{0D5E1F2C-1467-4D44-949A-651F3E1BA3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747" y="2033515"/>
            <a:ext cx="3613424" cy="3613423"/>
          </a:xfrm>
          <a:custGeom>
            <a:avLst/>
            <a:gdLst>
              <a:gd name="connsiteX0" fmla="*/ 2029560 w 4059120"/>
              <a:gd name="connsiteY0" fmla="*/ 0 h 4059119"/>
              <a:gd name="connsiteX1" fmla="*/ 4059120 w 4059120"/>
              <a:gd name="connsiteY1" fmla="*/ 2029560 h 4059119"/>
              <a:gd name="connsiteX2" fmla="*/ 2237071 w 4059120"/>
              <a:gd name="connsiteY2" fmla="*/ 4048642 h 4059119"/>
              <a:gd name="connsiteX3" fmla="*/ 2029579 w 4059120"/>
              <a:gd name="connsiteY3" fmla="*/ 4059119 h 4059119"/>
              <a:gd name="connsiteX4" fmla="*/ 2029541 w 4059120"/>
              <a:gd name="connsiteY4" fmla="*/ 4059119 h 4059119"/>
              <a:gd name="connsiteX5" fmla="*/ 1822049 w 4059120"/>
              <a:gd name="connsiteY5" fmla="*/ 4048642 h 4059119"/>
              <a:gd name="connsiteX6" fmla="*/ 0 w 4059120"/>
              <a:gd name="connsiteY6" fmla="*/ 2029560 h 4059119"/>
              <a:gd name="connsiteX7" fmla="*/ 2029560 w 4059120"/>
              <a:gd name="connsiteY7" fmla="*/ 0 h 4059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9120" h="4059119">
                <a:moveTo>
                  <a:pt x="2029560" y="0"/>
                </a:moveTo>
                <a:cubicBezTo>
                  <a:pt x="3150455" y="0"/>
                  <a:pt x="4059120" y="908665"/>
                  <a:pt x="4059120" y="2029560"/>
                </a:cubicBezTo>
                <a:cubicBezTo>
                  <a:pt x="4059120" y="3080399"/>
                  <a:pt x="3260489" y="3944708"/>
                  <a:pt x="2237071" y="4048642"/>
                </a:cubicBezTo>
                <a:lnTo>
                  <a:pt x="2029579" y="4059119"/>
                </a:lnTo>
                <a:lnTo>
                  <a:pt x="2029541" y="4059119"/>
                </a:lnTo>
                <a:lnTo>
                  <a:pt x="1822049" y="4048642"/>
                </a:lnTo>
                <a:cubicBezTo>
                  <a:pt x="798631" y="3944708"/>
                  <a:pt x="0" y="3080399"/>
                  <a:pt x="0" y="2029560"/>
                </a:cubicBezTo>
                <a:cubicBezTo>
                  <a:pt x="0" y="908665"/>
                  <a:pt x="908665" y="0"/>
                  <a:pt x="2029560" y="0"/>
                </a:cubicBezTo>
                <a:close/>
              </a:path>
            </a:pathLst>
          </a:cu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5E31B2A0-9A8C-4873-AB64-9A569D54BD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2936" y="2033515"/>
            <a:ext cx="3613424" cy="3613424"/>
          </a:xfrm>
          <a:custGeom>
            <a:avLst/>
            <a:gdLst>
              <a:gd name="connsiteX0" fmla="*/ 2029560 w 4059120"/>
              <a:gd name="connsiteY0" fmla="*/ 0 h 4059120"/>
              <a:gd name="connsiteX1" fmla="*/ 4059120 w 4059120"/>
              <a:gd name="connsiteY1" fmla="*/ 2029560 h 4059120"/>
              <a:gd name="connsiteX2" fmla="*/ 2029560 w 4059120"/>
              <a:gd name="connsiteY2" fmla="*/ 4059120 h 4059120"/>
              <a:gd name="connsiteX3" fmla="*/ 0 w 4059120"/>
              <a:gd name="connsiteY3" fmla="*/ 2029560 h 4059120"/>
              <a:gd name="connsiteX4" fmla="*/ 2029560 w 4059120"/>
              <a:gd name="connsiteY4" fmla="*/ 0 h 405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9120" h="4059120">
                <a:moveTo>
                  <a:pt x="2029560" y="0"/>
                </a:moveTo>
                <a:cubicBezTo>
                  <a:pt x="3150455" y="0"/>
                  <a:pt x="4059120" y="908665"/>
                  <a:pt x="4059120" y="2029560"/>
                </a:cubicBezTo>
                <a:cubicBezTo>
                  <a:pt x="4059120" y="3150455"/>
                  <a:pt x="3150455" y="4059120"/>
                  <a:pt x="2029560" y="4059120"/>
                </a:cubicBezTo>
                <a:cubicBezTo>
                  <a:pt x="908665" y="4059120"/>
                  <a:pt x="0" y="3150455"/>
                  <a:pt x="0" y="2029560"/>
                </a:cubicBezTo>
                <a:cubicBezTo>
                  <a:pt x="0" y="908665"/>
                  <a:pt x="908665" y="0"/>
                  <a:pt x="2029560" y="0"/>
                </a:cubicBezTo>
                <a:close/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7B2D2BCF-A0C4-4C3D-8303-305A9346D0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833" y="5121512"/>
            <a:ext cx="4762582" cy="12861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文字方塊 26">
            <a:extLst>
              <a:ext uri="{FF2B5EF4-FFF2-40B4-BE49-F238E27FC236}">
                <a16:creationId xmlns:a16="http://schemas.microsoft.com/office/drawing/2014/main" id="{3CD93B6C-A8FC-41E8-AAFE-63F2908FAA25}"/>
              </a:ext>
            </a:extLst>
          </p:cNvPr>
          <p:cNvSpPr txBox="1"/>
          <p:nvPr/>
        </p:nvSpPr>
        <p:spPr>
          <a:xfrm>
            <a:off x="1767796" y="147584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散熱不佳的環境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FDA2FD5E-B201-4E94-8881-7E7C34CAD18D}"/>
              </a:ext>
            </a:extLst>
          </p:cNvPr>
          <p:cNvSpPr txBox="1"/>
          <p:nvPr/>
        </p:nvSpPr>
        <p:spPr>
          <a:xfrm>
            <a:off x="5094109" y="1475842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非一般專用機房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77E9CF69-E773-4B7E-950F-2B1B8B347417}"/>
              </a:ext>
            </a:extLst>
          </p:cNvPr>
          <p:cNvSpPr txBox="1"/>
          <p:nvPr/>
        </p:nvSpPr>
        <p:spPr>
          <a:xfrm>
            <a:off x="8828897" y="147584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戶外機櫃</a:t>
            </a:r>
          </a:p>
        </p:txBody>
      </p:sp>
    </p:spTree>
    <p:extLst>
      <p:ext uri="{BB962C8B-B14F-4D97-AF65-F5344CB8AC3E}">
        <p14:creationId xmlns:p14="http://schemas.microsoft.com/office/powerpoint/2010/main" val="2315840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>
            <a:extLst>
              <a:ext uri="{FF2B5EF4-FFF2-40B4-BE49-F238E27FC236}">
                <a16:creationId xmlns:a16="http://schemas.microsoft.com/office/drawing/2014/main" id="{0597E071-F1EA-4511-8CB9-35B1B30B2CBD}"/>
              </a:ext>
            </a:extLst>
          </p:cNvPr>
          <p:cNvSpPr/>
          <p:nvPr/>
        </p:nvSpPr>
        <p:spPr>
          <a:xfrm>
            <a:off x="244549" y="1222744"/>
            <a:ext cx="4433777" cy="54900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2" name="矩形: 圓角 111">
            <a:extLst>
              <a:ext uri="{FF2B5EF4-FFF2-40B4-BE49-F238E27FC236}">
                <a16:creationId xmlns:a16="http://schemas.microsoft.com/office/drawing/2014/main" id="{BC00976D-5114-4A26-A497-FB2BA7F8F84D}"/>
              </a:ext>
            </a:extLst>
          </p:cNvPr>
          <p:cNvSpPr/>
          <p:nvPr/>
        </p:nvSpPr>
        <p:spPr>
          <a:xfrm>
            <a:off x="2547084" y="6110634"/>
            <a:ext cx="1856620" cy="3077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7" name="圖片 56">
            <a:extLst>
              <a:ext uri="{FF2B5EF4-FFF2-40B4-BE49-F238E27FC236}">
                <a16:creationId xmlns:a16="http://schemas.microsoft.com/office/drawing/2014/main" id="{D74B9A8B-6624-44FA-B9BE-44F568BC40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619" t="-3808"/>
          <a:stretch/>
        </p:blipFill>
        <p:spPr>
          <a:xfrm>
            <a:off x="4852223" y="872197"/>
            <a:ext cx="7339777" cy="5991063"/>
          </a:xfrm>
          <a:prstGeom prst="rect">
            <a:avLst/>
          </a:prstGeom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開放空間的監視系統，</a:t>
            </a:r>
            <a:r>
              <a:rPr lang="en-US" altLang="zh-TW"/>
              <a:t>10GbE</a:t>
            </a:r>
            <a:r>
              <a:rPr lang="zh-TW" altLang="en-US"/>
              <a:t>同時顧及控制中心和分點傳輸的高速網路</a:t>
            </a:r>
          </a:p>
        </p:txBody>
      </p:sp>
      <p:pic>
        <p:nvPicPr>
          <p:cNvPr id="60" name="圖片 59">
            <a:extLst>
              <a:ext uri="{FF2B5EF4-FFF2-40B4-BE49-F238E27FC236}">
                <a16:creationId xmlns:a16="http://schemas.microsoft.com/office/drawing/2014/main" id="{DC03E932-5C89-407A-A4B0-874C88CE94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934" y="2162465"/>
            <a:ext cx="3717005" cy="10037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8" name="群組 77">
            <a:extLst>
              <a:ext uri="{FF2B5EF4-FFF2-40B4-BE49-F238E27FC236}">
                <a16:creationId xmlns:a16="http://schemas.microsoft.com/office/drawing/2014/main" id="{E186F294-9876-4B68-8550-BF8B370D0F8E}"/>
              </a:ext>
            </a:extLst>
          </p:cNvPr>
          <p:cNvGrpSpPr/>
          <p:nvPr/>
        </p:nvGrpSpPr>
        <p:grpSpPr>
          <a:xfrm>
            <a:off x="4319939" y="2664346"/>
            <a:ext cx="525544" cy="1632386"/>
            <a:chOff x="4319939" y="2664346"/>
            <a:chExt cx="525544" cy="1632386"/>
          </a:xfrm>
        </p:grpSpPr>
        <p:cxnSp>
          <p:nvCxnSpPr>
            <p:cNvPr id="62" name="接點: 肘形 61">
              <a:extLst>
                <a:ext uri="{FF2B5EF4-FFF2-40B4-BE49-F238E27FC236}">
                  <a16:creationId xmlns:a16="http://schemas.microsoft.com/office/drawing/2014/main" id="{9775B66A-EDF8-4E40-9D87-B3BBD6D0A118}"/>
                </a:ext>
              </a:extLst>
            </p:cNvPr>
            <p:cNvCxnSpPr>
              <a:stCxn id="60" idx="3"/>
            </p:cNvCxnSpPr>
            <p:nvPr/>
          </p:nvCxnSpPr>
          <p:spPr>
            <a:xfrm>
              <a:off x="4319939" y="2664346"/>
              <a:ext cx="525544" cy="248975"/>
            </a:xfrm>
            <a:prstGeom prst="bentConnector3">
              <a:avLst>
                <a:gd name="adj1" fmla="val 48748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接點: 肘形 62">
              <a:extLst>
                <a:ext uri="{FF2B5EF4-FFF2-40B4-BE49-F238E27FC236}">
                  <a16:creationId xmlns:a16="http://schemas.microsoft.com/office/drawing/2014/main" id="{C31F0B08-148B-4F77-AD24-510404D400A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347458" y="3123174"/>
              <a:ext cx="720586" cy="262776"/>
            </a:xfrm>
            <a:prstGeom prst="bentConnector3">
              <a:avLst>
                <a:gd name="adj1" fmla="val 98467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接點: 肘形 74">
              <a:extLst>
                <a:ext uri="{FF2B5EF4-FFF2-40B4-BE49-F238E27FC236}">
                  <a16:creationId xmlns:a16="http://schemas.microsoft.com/office/drawing/2014/main" id="{FCCC6F33-A3D6-44C1-A9B4-06C80189C72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347458" y="3805051"/>
              <a:ext cx="720586" cy="262776"/>
            </a:xfrm>
            <a:prstGeom prst="bentConnector3">
              <a:avLst>
                <a:gd name="adj1" fmla="val 98467"/>
              </a:avLst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圖形 79">
            <a:extLst>
              <a:ext uri="{FF2B5EF4-FFF2-40B4-BE49-F238E27FC236}">
                <a16:creationId xmlns:a16="http://schemas.microsoft.com/office/drawing/2014/main" id="{E8D5990B-3DEE-4B69-8B83-FFF13E465A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68386" y="3777705"/>
            <a:ext cx="933562" cy="933562"/>
          </a:xfrm>
          <a:prstGeom prst="rect">
            <a:avLst/>
          </a:prstGeom>
        </p:spPr>
      </p:pic>
      <p:pic>
        <p:nvPicPr>
          <p:cNvPr id="90" name="圖形 89">
            <a:extLst>
              <a:ext uri="{FF2B5EF4-FFF2-40B4-BE49-F238E27FC236}">
                <a16:creationId xmlns:a16="http://schemas.microsoft.com/office/drawing/2014/main" id="{3E5AC25A-2274-436D-9476-8213ADE349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6961" y="3801432"/>
            <a:ext cx="1293495" cy="890884"/>
          </a:xfrm>
          <a:prstGeom prst="rect">
            <a:avLst/>
          </a:prstGeom>
        </p:spPr>
      </p:pic>
      <p:sp>
        <p:nvSpPr>
          <p:cNvPr id="91" name="文字方塊 90">
            <a:extLst>
              <a:ext uri="{FF2B5EF4-FFF2-40B4-BE49-F238E27FC236}">
                <a16:creationId xmlns:a16="http://schemas.microsoft.com/office/drawing/2014/main" id="{0C6D1A20-8DE5-497C-9F38-9563A097F227}"/>
              </a:ext>
            </a:extLst>
          </p:cNvPr>
          <p:cNvSpPr txBox="1"/>
          <p:nvPr/>
        </p:nvSpPr>
        <p:spPr>
          <a:xfrm>
            <a:off x="4817873" y="2629525"/>
            <a:ext cx="69260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3000" b="1">
                <a:ln w="19050">
                  <a:solidFill>
                    <a:schemeClr val="accent6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3F</a:t>
            </a:r>
            <a:endParaRPr lang="zh-TW" altLang="en-US" sz="3000" b="1">
              <a:ln w="19050">
                <a:solidFill>
                  <a:schemeClr val="accent6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文字方塊 91">
            <a:extLst>
              <a:ext uri="{FF2B5EF4-FFF2-40B4-BE49-F238E27FC236}">
                <a16:creationId xmlns:a16="http://schemas.microsoft.com/office/drawing/2014/main" id="{88EB28CF-468A-4793-BEE0-365132CB0727}"/>
              </a:ext>
            </a:extLst>
          </p:cNvPr>
          <p:cNvSpPr txBox="1"/>
          <p:nvPr/>
        </p:nvSpPr>
        <p:spPr>
          <a:xfrm>
            <a:off x="4817873" y="3324562"/>
            <a:ext cx="69260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3000" b="1">
                <a:ln w="19050">
                  <a:solidFill>
                    <a:schemeClr val="accent2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2F</a:t>
            </a:r>
            <a:endParaRPr lang="zh-TW" altLang="en-US" sz="3000" b="1">
              <a:ln w="19050">
                <a:solidFill>
                  <a:schemeClr val="accent2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文字方塊 92">
            <a:extLst>
              <a:ext uri="{FF2B5EF4-FFF2-40B4-BE49-F238E27FC236}">
                <a16:creationId xmlns:a16="http://schemas.microsoft.com/office/drawing/2014/main" id="{5DD6C958-041C-4998-ADB9-E07A2C52BA4E}"/>
              </a:ext>
            </a:extLst>
          </p:cNvPr>
          <p:cNvSpPr txBox="1"/>
          <p:nvPr/>
        </p:nvSpPr>
        <p:spPr>
          <a:xfrm>
            <a:off x="4817873" y="3994525"/>
            <a:ext cx="692603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3000" b="1">
                <a:ln w="1905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1F</a:t>
            </a:r>
            <a:endParaRPr lang="zh-TW" altLang="en-US" sz="3000" b="1">
              <a:ln w="19050">
                <a:solidFill>
                  <a:srgbClr val="00B0F0"/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3" name="群組 112">
            <a:extLst>
              <a:ext uri="{FF2B5EF4-FFF2-40B4-BE49-F238E27FC236}">
                <a16:creationId xmlns:a16="http://schemas.microsoft.com/office/drawing/2014/main" id="{14D6DE1F-9294-470F-AE1E-0B4A84A462FC}"/>
              </a:ext>
            </a:extLst>
          </p:cNvPr>
          <p:cNvGrpSpPr/>
          <p:nvPr/>
        </p:nvGrpSpPr>
        <p:grpSpPr>
          <a:xfrm>
            <a:off x="1763709" y="3166225"/>
            <a:ext cx="1471459" cy="635207"/>
            <a:chOff x="1763709" y="3166225"/>
            <a:chExt cx="1471459" cy="635207"/>
          </a:xfrm>
        </p:grpSpPr>
        <p:cxnSp>
          <p:nvCxnSpPr>
            <p:cNvPr id="95" name="接點: 肘形 94">
              <a:extLst>
                <a:ext uri="{FF2B5EF4-FFF2-40B4-BE49-F238E27FC236}">
                  <a16:creationId xmlns:a16="http://schemas.microsoft.com/office/drawing/2014/main" id="{5014C324-14FF-4DB4-AF48-D88761E674EB}"/>
                </a:ext>
              </a:extLst>
            </p:cNvPr>
            <p:cNvCxnSpPr>
              <a:cxnSpLocks/>
              <a:stCxn id="60" idx="2"/>
              <a:endCxn id="80" idx="0"/>
            </p:cNvCxnSpPr>
            <p:nvPr/>
          </p:nvCxnSpPr>
          <p:spPr>
            <a:xfrm rot="16200000" flipH="1">
              <a:off x="2542563" y="3085100"/>
              <a:ext cx="611479" cy="773730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接點: 肘形 97">
              <a:extLst>
                <a:ext uri="{FF2B5EF4-FFF2-40B4-BE49-F238E27FC236}">
                  <a16:creationId xmlns:a16="http://schemas.microsoft.com/office/drawing/2014/main" id="{B7A5F29D-3F05-40AE-9ACF-2010545AA70E}"/>
                </a:ext>
              </a:extLst>
            </p:cNvPr>
            <p:cNvCxnSpPr>
              <a:cxnSpLocks/>
              <a:stCxn id="60" idx="2"/>
              <a:endCxn id="90" idx="0"/>
            </p:cNvCxnSpPr>
            <p:nvPr/>
          </p:nvCxnSpPr>
          <p:spPr>
            <a:xfrm rot="5400000">
              <a:off x="1794970" y="3134965"/>
              <a:ext cx="635206" cy="697728"/>
            </a:xfrm>
            <a:prstGeom prst="bentConnector3">
              <a:avLst>
                <a:gd name="adj1" fmla="val 48106"/>
              </a:avLst>
            </a:prstGeom>
            <a:ln w="317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文字方塊 101">
            <a:extLst>
              <a:ext uri="{FF2B5EF4-FFF2-40B4-BE49-F238E27FC236}">
                <a16:creationId xmlns:a16="http://schemas.microsoft.com/office/drawing/2014/main" id="{9559E210-307F-4CD8-B07C-0A6B6412D56D}"/>
              </a:ext>
            </a:extLst>
          </p:cNvPr>
          <p:cNvSpPr txBox="1"/>
          <p:nvPr/>
        </p:nvSpPr>
        <p:spPr>
          <a:xfrm>
            <a:off x="244548" y="1468071"/>
            <a:ext cx="4433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>
                <a:latin typeface="Arial" panose="020B0604020202020204" pitchFamily="34" charset="0"/>
                <a:cs typeface="Arial" panose="020B0604020202020204" pitchFamily="34" charset="0"/>
              </a:rPr>
              <a:t>Control center</a:t>
            </a:r>
            <a:endParaRPr lang="zh-TW" alt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文字方塊 103">
            <a:extLst>
              <a:ext uri="{FF2B5EF4-FFF2-40B4-BE49-F238E27FC236}">
                <a16:creationId xmlns:a16="http://schemas.microsoft.com/office/drawing/2014/main" id="{43DD0AC1-7C04-47DB-8ED0-E33E60B28C09}"/>
              </a:ext>
            </a:extLst>
          </p:cNvPr>
          <p:cNvSpPr txBox="1"/>
          <p:nvPr/>
        </p:nvSpPr>
        <p:spPr>
          <a:xfrm>
            <a:off x="602934" y="5108431"/>
            <a:ext cx="371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</a:pPr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戶外大型監控系統，需要</a:t>
            </a: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10GbE</a:t>
            </a:r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做為影像傳輸的主力</a:t>
            </a:r>
          </a:p>
        </p:txBody>
      </p:sp>
      <p:sp>
        <p:nvSpPr>
          <p:cNvPr id="105" name="矩形: 圓角 104">
            <a:extLst>
              <a:ext uri="{FF2B5EF4-FFF2-40B4-BE49-F238E27FC236}">
                <a16:creationId xmlns:a16="http://schemas.microsoft.com/office/drawing/2014/main" id="{05812A82-7FE5-420B-B550-453D1B61DE84}"/>
              </a:ext>
            </a:extLst>
          </p:cNvPr>
          <p:cNvSpPr/>
          <p:nvPr/>
        </p:nvSpPr>
        <p:spPr>
          <a:xfrm>
            <a:off x="550917" y="6110634"/>
            <a:ext cx="1856620" cy="30777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A259D2C1-FB77-4BF5-AEA3-F30F4770C2BB}"/>
              </a:ext>
            </a:extLst>
          </p:cNvPr>
          <p:cNvSpPr txBox="1"/>
          <p:nvPr/>
        </p:nvSpPr>
        <p:spPr>
          <a:xfrm>
            <a:off x="1068709" y="6110634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>
                <a:latin typeface="Arial" panose="020B0604020202020204" pitchFamily="34" charset="0"/>
                <a:cs typeface="Arial" panose="020B0604020202020204" pitchFamily="34" charset="0"/>
              </a:rPr>
              <a:t>10GbE copper</a:t>
            </a:r>
            <a:endParaRPr lang="zh-TW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直線接點 108">
            <a:extLst>
              <a:ext uri="{FF2B5EF4-FFF2-40B4-BE49-F238E27FC236}">
                <a16:creationId xmlns:a16="http://schemas.microsoft.com/office/drawing/2014/main" id="{C0D6A6B4-3ABE-4D61-AAC3-B8ECD14ACAA9}"/>
              </a:ext>
            </a:extLst>
          </p:cNvPr>
          <p:cNvCxnSpPr>
            <a:cxnSpLocks/>
          </p:cNvCxnSpPr>
          <p:nvPr/>
        </p:nvCxnSpPr>
        <p:spPr>
          <a:xfrm>
            <a:off x="700510" y="6264522"/>
            <a:ext cx="36819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文字方塊 109">
            <a:extLst>
              <a:ext uri="{FF2B5EF4-FFF2-40B4-BE49-F238E27FC236}">
                <a16:creationId xmlns:a16="http://schemas.microsoft.com/office/drawing/2014/main" id="{D119731C-64EE-4D75-9DB9-07EAB4B3A471}"/>
              </a:ext>
            </a:extLst>
          </p:cNvPr>
          <p:cNvSpPr txBox="1"/>
          <p:nvPr/>
        </p:nvSpPr>
        <p:spPr>
          <a:xfrm>
            <a:off x="3073342" y="6110634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>
                <a:latin typeface="Arial" panose="020B0604020202020204" pitchFamily="34" charset="0"/>
                <a:cs typeface="Arial" panose="020B0604020202020204" pitchFamily="34" charset="0"/>
              </a:rPr>
              <a:t>10GbE Fiber</a:t>
            </a:r>
            <a:endParaRPr lang="zh-TW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直線接點 110">
            <a:extLst>
              <a:ext uri="{FF2B5EF4-FFF2-40B4-BE49-F238E27FC236}">
                <a16:creationId xmlns:a16="http://schemas.microsoft.com/office/drawing/2014/main" id="{50EBF2FC-4864-4D32-8BD8-6877C920C8AD}"/>
              </a:ext>
            </a:extLst>
          </p:cNvPr>
          <p:cNvCxnSpPr>
            <a:cxnSpLocks/>
          </p:cNvCxnSpPr>
          <p:nvPr/>
        </p:nvCxnSpPr>
        <p:spPr>
          <a:xfrm>
            <a:off x="2698403" y="6264522"/>
            <a:ext cx="3681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5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33A1BE49-099C-4042-A77C-92FCBD86760D}"/>
              </a:ext>
            </a:extLst>
          </p:cNvPr>
          <p:cNvSpPr/>
          <p:nvPr/>
        </p:nvSpPr>
        <p:spPr>
          <a:xfrm>
            <a:off x="6565541" y="4140638"/>
            <a:ext cx="5374822" cy="2572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C0E1614-B118-4A85-A924-421B91704D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86" y="2458428"/>
            <a:ext cx="6321348" cy="425432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/>
              <a:t>智慧城市的智慧路口系統</a:t>
            </a:r>
            <a:r>
              <a:rPr lang="zh-TW" altLang="en-US"/>
              <a:t>，</a:t>
            </a:r>
            <a:r>
              <a:rPr lang="zh-TW" altLang="en-US" b="1"/>
              <a:t>需要</a:t>
            </a:r>
            <a:r>
              <a:rPr lang="en-US" altLang="zh-TW" b="1"/>
              <a:t>10GbE</a:t>
            </a:r>
            <a:r>
              <a:rPr lang="zh-TW" altLang="en-US" b="1"/>
              <a:t>交換器頻寬傳輸才夠給力</a:t>
            </a:r>
            <a:endParaRPr lang="zh-TW" altLang="en-US"/>
          </a:p>
        </p:txBody>
      </p:sp>
      <p:pic>
        <p:nvPicPr>
          <p:cNvPr id="7" name="圖片 6" descr="一張含有 文字, 玩具 的圖片&#10;&#10;自動產生的描述">
            <a:extLst>
              <a:ext uri="{FF2B5EF4-FFF2-40B4-BE49-F238E27FC236}">
                <a16:creationId xmlns:a16="http://schemas.microsoft.com/office/drawing/2014/main" id="{492D0214-70F5-4DAA-93DF-09541BB2AE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3303" y="5084673"/>
            <a:ext cx="3507267" cy="1628077"/>
          </a:xfrm>
          <a:prstGeom prst="rect">
            <a:avLst/>
          </a:prstGeom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96A04EF3-0965-4C19-9C47-7A7E19B1CDDA}"/>
              </a:ext>
            </a:extLst>
          </p:cNvPr>
          <p:cNvSpPr txBox="1"/>
          <p:nvPr/>
        </p:nvSpPr>
        <p:spPr>
          <a:xfrm>
            <a:off x="838200" y="1525302"/>
            <a:ext cx="5727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</a:pPr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智慧路口系統，多套系統彼此溝通及和控制中心聯絡，需要</a:t>
            </a:r>
            <a:r>
              <a:rPr lang="en-US" altLang="zh-TW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10GbE</a:t>
            </a:r>
            <a:r>
              <a:rPr lang="zh-TW" altLang="en-US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才能確保傳輸順暢</a:t>
            </a:r>
            <a:endParaRPr lang="en-US" altLang="zh-TW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1F9BFE19-8438-4DA0-B917-3A1283DE6653}"/>
              </a:ext>
            </a:extLst>
          </p:cNvPr>
          <p:cNvSpPr txBox="1"/>
          <p:nvPr/>
        </p:nvSpPr>
        <p:spPr>
          <a:xfrm>
            <a:off x="8210224" y="4578185"/>
            <a:ext cx="3299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管制中心</a:t>
            </a:r>
          </a:p>
        </p:txBody>
      </p:sp>
      <p:sp>
        <p:nvSpPr>
          <p:cNvPr id="33" name="箭號: 向右 32">
            <a:extLst>
              <a:ext uri="{FF2B5EF4-FFF2-40B4-BE49-F238E27FC236}">
                <a16:creationId xmlns:a16="http://schemas.microsoft.com/office/drawing/2014/main" id="{D309D922-A486-48E2-B674-1D7365F72FC7}"/>
              </a:ext>
            </a:extLst>
          </p:cNvPr>
          <p:cNvSpPr/>
          <p:nvPr/>
        </p:nvSpPr>
        <p:spPr>
          <a:xfrm>
            <a:off x="5527818" y="4302047"/>
            <a:ext cx="2636607" cy="967518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>
                  <a:alpha val="0"/>
                </a:srgbClr>
              </a:gs>
              <a:gs pos="100000">
                <a:srgbClr val="FFFF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17EA16E5-7F54-4DB6-94F5-D25D166870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158" y="1000167"/>
            <a:ext cx="1773151" cy="3157509"/>
          </a:xfrm>
          <a:prstGeom prst="rect">
            <a:avLst/>
          </a:prstGeom>
        </p:spPr>
      </p:pic>
      <p:sp>
        <p:nvSpPr>
          <p:cNvPr id="36" name="文字方塊 35">
            <a:extLst>
              <a:ext uri="{FF2B5EF4-FFF2-40B4-BE49-F238E27FC236}">
                <a16:creationId xmlns:a16="http://schemas.microsoft.com/office/drawing/2014/main" id="{69C6677A-4910-4707-AC2C-9431801AB703}"/>
              </a:ext>
            </a:extLst>
          </p:cNvPr>
          <p:cNvSpPr txBox="1"/>
          <p:nvPr/>
        </p:nvSpPr>
        <p:spPr>
          <a:xfrm>
            <a:off x="10095082" y="2403797"/>
            <a:ext cx="1610351" cy="93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 defTabSz="4572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燈號</a:t>
            </a:r>
            <a:endParaRPr lang="en-US" altLang="zh-TW" sz="16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80975" lvl="1" indent="-180975" defTabSz="4572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電子看板</a:t>
            </a:r>
            <a:endParaRPr lang="en-US" altLang="zh-TW" sz="16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80975" lvl="1" indent="-180975" defTabSz="45720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監視器</a:t>
            </a: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8C43DADB-C752-4154-9932-9343C531E6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474" y="3554803"/>
            <a:ext cx="2636608" cy="7120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1" name="箭號: 向右 50">
            <a:extLst>
              <a:ext uri="{FF2B5EF4-FFF2-40B4-BE49-F238E27FC236}">
                <a16:creationId xmlns:a16="http://schemas.microsoft.com/office/drawing/2014/main" id="{5BEAFBC3-D388-443F-825A-BEB525399C4C}"/>
              </a:ext>
            </a:extLst>
          </p:cNvPr>
          <p:cNvSpPr/>
          <p:nvPr/>
        </p:nvSpPr>
        <p:spPr>
          <a:xfrm rot="16200000">
            <a:off x="8313397" y="2752990"/>
            <a:ext cx="926762" cy="967518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C00000">
                  <a:alpha val="0"/>
                </a:srgbClr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FC7AC58F-A937-425C-A4DB-62369A931260}"/>
              </a:ext>
            </a:extLst>
          </p:cNvPr>
          <p:cNvSpPr/>
          <p:nvPr/>
        </p:nvSpPr>
        <p:spPr>
          <a:xfrm>
            <a:off x="8053159" y="2194301"/>
            <a:ext cx="1443266" cy="69603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10GbE</a:t>
            </a:r>
            <a:endParaRPr lang="zh-TW" altLang="en-US" sz="2800" b="1" i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295EC1A4-1CAC-4180-8960-8B72ABB12FF5}"/>
              </a:ext>
            </a:extLst>
          </p:cNvPr>
          <p:cNvSpPr/>
          <p:nvPr/>
        </p:nvSpPr>
        <p:spPr>
          <a:xfrm>
            <a:off x="6472080" y="4424688"/>
            <a:ext cx="1443266" cy="69603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10GbE</a:t>
            </a:r>
            <a:endParaRPr lang="zh-TW" altLang="en-US" sz="2800" b="1" i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6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10GbE</a:t>
            </a:r>
            <a:r>
              <a:rPr lang="zh-TW" altLang="en-US"/>
              <a:t>才能發揮智慧工廠最大效益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311824"/>
            <a:ext cx="9930161" cy="48372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/>
              <a:t>多套系統彼此串聯，</a:t>
            </a:r>
            <a:r>
              <a:rPr lang="en-US" altLang="zh-TW"/>
              <a:t>10GbE</a:t>
            </a:r>
            <a:r>
              <a:rPr lang="zh-TW" altLang="en-US"/>
              <a:t>才能讓傳輸更有效率</a:t>
            </a:r>
            <a:endParaRPr lang="en-US" altLang="zh-TW"/>
          </a:p>
          <a:p>
            <a:pPr marL="180975" lvl="1" indent="-180975">
              <a:lnSpc>
                <a:spcPct val="150000"/>
              </a:lnSpc>
              <a:tabLst>
                <a:tab pos="180975" algn="l"/>
              </a:tabLst>
            </a:pPr>
            <a:r>
              <a:rPr lang="zh-TW" altLang="en-US"/>
              <a:t>智慧手臂</a:t>
            </a:r>
            <a:endParaRPr lang="en-US" altLang="zh-TW"/>
          </a:p>
          <a:p>
            <a:pPr marL="180975" lvl="1" indent="-180975">
              <a:lnSpc>
                <a:spcPct val="150000"/>
              </a:lnSpc>
              <a:tabLst>
                <a:tab pos="180975" algn="l"/>
              </a:tabLst>
            </a:pPr>
            <a:r>
              <a:rPr lang="zh-TW" altLang="en-US"/>
              <a:t>智慧無人車搭配無線系統</a:t>
            </a:r>
            <a:endParaRPr lang="en-US" altLang="zh-TW"/>
          </a:p>
          <a:p>
            <a:pPr marL="180975" lvl="1" indent="-180975">
              <a:lnSpc>
                <a:spcPct val="150000"/>
              </a:lnSpc>
              <a:tabLst>
                <a:tab pos="180975" algn="l"/>
              </a:tabLst>
            </a:pPr>
            <a:r>
              <a:rPr lang="zh-TW" altLang="en-US"/>
              <a:t>門禁管制</a:t>
            </a:r>
            <a:endParaRPr lang="en-US" altLang="zh-TW"/>
          </a:p>
          <a:p>
            <a:pPr marL="180975" lvl="1" indent="-180975">
              <a:lnSpc>
                <a:spcPct val="150000"/>
              </a:lnSpc>
              <a:tabLst>
                <a:tab pos="180975" algn="l"/>
              </a:tabLst>
            </a:pPr>
            <a:r>
              <a:rPr lang="zh-TW" altLang="en-US"/>
              <a:t>管理中心</a:t>
            </a:r>
            <a:endParaRPr lang="en-US" altLang="zh-TW"/>
          </a:p>
          <a:p>
            <a:pPr marL="180975" lvl="1" indent="-180975">
              <a:lnSpc>
                <a:spcPct val="150000"/>
              </a:lnSpc>
              <a:tabLst>
                <a:tab pos="180975" algn="l"/>
              </a:tabLst>
            </a:pPr>
            <a:r>
              <a:rPr lang="zh-TW" altLang="en-US"/>
              <a:t>監控設備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1E5D3864-A722-4BAA-90DF-D7E5944A9A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9087" y="984946"/>
            <a:ext cx="6097509" cy="586770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B1CBD997-C36C-4574-ABBA-8A7A969D1B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682" y="3744267"/>
            <a:ext cx="1113489" cy="300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6" name="橢圓 35">
            <a:extLst>
              <a:ext uri="{FF2B5EF4-FFF2-40B4-BE49-F238E27FC236}">
                <a16:creationId xmlns:a16="http://schemas.microsoft.com/office/drawing/2014/main" id="{426B80C6-1AFE-4269-AE24-0BE6AA50B457}"/>
              </a:ext>
            </a:extLst>
          </p:cNvPr>
          <p:cNvSpPr/>
          <p:nvPr/>
        </p:nvSpPr>
        <p:spPr>
          <a:xfrm>
            <a:off x="7447841" y="4428783"/>
            <a:ext cx="1193627" cy="1193627"/>
          </a:xfrm>
          <a:prstGeom prst="ellipse">
            <a:avLst/>
          </a:prstGeom>
          <a:solidFill>
            <a:srgbClr val="41A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9006F0C6-CCD4-414A-83A0-DC551222507E}"/>
              </a:ext>
            </a:extLst>
          </p:cNvPr>
          <p:cNvSpPr/>
          <p:nvPr/>
        </p:nvSpPr>
        <p:spPr>
          <a:xfrm>
            <a:off x="7287872" y="4677766"/>
            <a:ext cx="1443266" cy="69603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10GbE</a:t>
            </a:r>
            <a:endParaRPr lang="zh-TW" altLang="en-US" sz="24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id="{7FA7EEC0-E11F-48C3-A6ED-A6A45E0A7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2135" y="5174889"/>
            <a:ext cx="1113489" cy="300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1EB8AE92-2646-4A39-BC4F-7E7D9F1448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5896" y="4233897"/>
            <a:ext cx="1113489" cy="300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ADCC1F9A-52A7-44BF-A8A6-91365ADF94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4625" y="2429217"/>
            <a:ext cx="1113489" cy="3006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圖形 15">
            <a:extLst>
              <a:ext uri="{FF2B5EF4-FFF2-40B4-BE49-F238E27FC236}">
                <a16:creationId xmlns:a16="http://schemas.microsoft.com/office/drawing/2014/main" id="{D142B48C-9FCD-4388-A164-B2947337DC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3788" y="2409115"/>
            <a:ext cx="375091" cy="237862"/>
          </a:xfrm>
          <a:prstGeom prst="rect">
            <a:avLst/>
          </a:prstGeom>
        </p:spPr>
      </p:pic>
      <p:pic>
        <p:nvPicPr>
          <p:cNvPr id="46" name="圖形 45">
            <a:extLst>
              <a:ext uri="{FF2B5EF4-FFF2-40B4-BE49-F238E27FC236}">
                <a16:creationId xmlns:a16="http://schemas.microsoft.com/office/drawing/2014/main" id="{25809A48-CE47-43B1-9015-D40607727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6321" y="5087690"/>
            <a:ext cx="375091" cy="237862"/>
          </a:xfrm>
          <a:prstGeom prst="rect">
            <a:avLst/>
          </a:prstGeom>
        </p:spPr>
      </p:pic>
      <p:pic>
        <p:nvPicPr>
          <p:cNvPr id="47" name="圖形 46">
            <a:extLst>
              <a:ext uri="{FF2B5EF4-FFF2-40B4-BE49-F238E27FC236}">
                <a16:creationId xmlns:a16="http://schemas.microsoft.com/office/drawing/2014/main" id="{0292CD91-FADE-43EA-840F-2DAC71F8AB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4761" y="5325235"/>
            <a:ext cx="375091" cy="23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7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QSW-IM1200-8C</a:t>
            </a:r>
            <a:br>
              <a:rPr lang="en-US" altLang="zh-TW"/>
            </a:br>
            <a:r>
              <a:rPr lang="zh-TW" altLang="en-US"/>
              <a:t>硬體介紹</a:t>
            </a:r>
          </a:p>
        </p:txBody>
      </p:sp>
    </p:spTree>
    <p:extLst>
      <p:ext uri="{BB962C8B-B14F-4D97-AF65-F5344CB8AC3E}">
        <p14:creationId xmlns:p14="http://schemas.microsoft.com/office/powerpoint/2010/main" val="136160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 86">
            <a:extLst>
              <a:ext uri="{FF2B5EF4-FFF2-40B4-BE49-F238E27FC236}">
                <a16:creationId xmlns:a16="http://schemas.microsoft.com/office/drawing/2014/main" id="{7A0AE90A-E29A-4F36-94EA-D8D82FC2F90E}"/>
              </a:ext>
            </a:extLst>
          </p:cNvPr>
          <p:cNvSpPr/>
          <p:nvPr/>
        </p:nvSpPr>
        <p:spPr>
          <a:xfrm>
            <a:off x="244549" y="4362429"/>
            <a:ext cx="11695814" cy="23503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面板配置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ACA7E57-CC65-400C-8A63-C258F5B8D6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5315" y="1356798"/>
            <a:ext cx="7673526" cy="2072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7A709BD0-8B4B-4A2B-80ED-B536DBF95D82}"/>
              </a:ext>
            </a:extLst>
          </p:cNvPr>
          <p:cNvSpPr/>
          <p:nvPr/>
        </p:nvSpPr>
        <p:spPr>
          <a:xfrm>
            <a:off x="4581492" y="2073226"/>
            <a:ext cx="5580939" cy="1025637"/>
          </a:xfrm>
          <a:prstGeom prst="rect">
            <a:avLst/>
          </a:prstGeom>
          <a:solidFill>
            <a:srgbClr val="92D050">
              <a:alpha val="15000"/>
            </a:srgbClr>
          </a:solidFill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9D42E28B-2D3A-4A49-A7CD-66E116BCC92F}"/>
              </a:ext>
            </a:extLst>
          </p:cNvPr>
          <p:cNvSpPr txBox="1"/>
          <p:nvPr/>
        </p:nvSpPr>
        <p:spPr>
          <a:xfrm>
            <a:off x="7141324" y="3591481"/>
            <a:ext cx="2582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x 10GbE SFP+/RJ45 combo ports</a:t>
            </a:r>
            <a:endParaRPr lang="zh-TW" altLang="en-US" sz="1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8AC3262-4773-4BB0-8DC5-F6C10F379B29}"/>
              </a:ext>
            </a:extLst>
          </p:cNvPr>
          <p:cNvSpPr/>
          <p:nvPr/>
        </p:nvSpPr>
        <p:spPr>
          <a:xfrm>
            <a:off x="10186419" y="2073225"/>
            <a:ext cx="860530" cy="1025637"/>
          </a:xfrm>
          <a:prstGeom prst="rect">
            <a:avLst/>
          </a:prstGeom>
          <a:solidFill>
            <a:srgbClr val="00FFFF">
              <a:alpha val="15000"/>
            </a:srgbClr>
          </a:solidFill>
          <a:ln w="254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1EC123E7-168F-414B-88BF-2645D2C9143D}"/>
              </a:ext>
            </a:extLst>
          </p:cNvPr>
          <p:cNvCxnSpPr>
            <a:cxnSpLocks/>
            <a:stCxn id="30" idx="2"/>
            <a:endCxn id="37" idx="0"/>
          </p:cNvCxnSpPr>
          <p:nvPr/>
        </p:nvCxnSpPr>
        <p:spPr>
          <a:xfrm>
            <a:off x="10616684" y="3098862"/>
            <a:ext cx="0" cy="48860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8A155A3C-4284-43A3-AD42-1B093C4278BF}"/>
              </a:ext>
            </a:extLst>
          </p:cNvPr>
          <p:cNvSpPr txBox="1"/>
          <p:nvPr/>
        </p:nvSpPr>
        <p:spPr>
          <a:xfrm>
            <a:off x="9755876" y="3587470"/>
            <a:ext cx="1721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10GbE</a:t>
            </a:r>
            <a:r>
              <a:rPr lang="zh-TW" altLang="en-US" sz="1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SFP+</a:t>
            </a:r>
            <a:r>
              <a:rPr lang="zh-TW" altLang="en-US" sz="1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ports</a:t>
            </a:r>
            <a:endParaRPr lang="zh-TW" altLang="en-US" sz="16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88BFAFF0-F320-41E3-A585-4EA43D335D17}"/>
              </a:ext>
            </a:extLst>
          </p:cNvPr>
          <p:cNvSpPr/>
          <p:nvPr/>
        </p:nvSpPr>
        <p:spPr>
          <a:xfrm>
            <a:off x="4222205" y="2348366"/>
            <a:ext cx="296425" cy="531076"/>
          </a:xfrm>
          <a:prstGeom prst="rect">
            <a:avLst/>
          </a:prstGeom>
          <a:solidFill>
            <a:srgbClr val="FFC000">
              <a:alpha val="15000"/>
            </a:srgb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80F4F42C-FF2D-4E07-AAC0-156B00E8C18E}"/>
              </a:ext>
            </a:extLst>
          </p:cNvPr>
          <p:cNvGrpSpPr/>
          <p:nvPr/>
        </p:nvGrpSpPr>
        <p:grpSpPr>
          <a:xfrm>
            <a:off x="2980734" y="1865577"/>
            <a:ext cx="1242282" cy="1533530"/>
            <a:chOff x="2980734" y="1865577"/>
            <a:chExt cx="1242282" cy="1533530"/>
          </a:xfrm>
        </p:grpSpPr>
        <p:sp>
          <p:nvSpPr>
            <p:cNvPr id="45" name="流程圖: 人工作業 52">
              <a:extLst>
                <a:ext uri="{FF2B5EF4-FFF2-40B4-BE49-F238E27FC236}">
                  <a16:creationId xmlns:a16="http://schemas.microsoft.com/office/drawing/2014/main" id="{96D08EF1-C96E-473F-8857-ADA669D92E4A}"/>
                </a:ext>
              </a:extLst>
            </p:cNvPr>
            <p:cNvSpPr/>
            <p:nvPr/>
          </p:nvSpPr>
          <p:spPr>
            <a:xfrm rot="16200000">
              <a:off x="3299597" y="2447563"/>
              <a:ext cx="1499137" cy="3477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123"/>
                <a:gd name="connsiteX1" fmla="*/ 10000 w 10000"/>
                <a:gd name="connsiteY1" fmla="*/ 0 h 10123"/>
                <a:gd name="connsiteX2" fmla="*/ 5532 w 10000"/>
                <a:gd name="connsiteY2" fmla="*/ 10123 h 10123"/>
                <a:gd name="connsiteX3" fmla="*/ 2000 w 10000"/>
                <a:gd name="connsiteY3" fmla="*/ 10000 h 10123"/>
                <a:gd name="connsiteX4" fmla="*/ 0 w 10000"/>
                <a:gd name="connsiteY4" fmla="*/ 0 h 10123"/>
                <a:gd name="connsiteX0" fmla="*/ 0 w 10000"/>
                <a:gd name="connsiteY0" fmla="*/ 0 h 11336"/>
                <a:gd name="connsiteX1" fmla="*/ 10000 w 10000"/>
                <a:gd name="connsiteY1" fmla="*/ 0 h 11336"/>
                <a:gd name="connsiteX2" fmla="*/ 5532 w 10000"/>
                <a:gd name="connsiteY2" fmla="*/ 10123 h 11336"/>
                <a:gd name="connsiteX3" fmla="*/ 4321 w 10000"/>
                <a:gd name="connsiteY3" fmla="*/ 11336 h 11336"/>
                <a:gd name="connsiteX4" fmla="*/ 0 w 10000"/>
                <a:gd name="connsiteY4" fmla="*/ 0 h 11336"/>
                <a:gd name="connsiteX0" fmla="*/ 0 w 10000"/>
                <a:gd name="connsiteY0" fmla="*/ 0 h 11336"/>
                <a:gd name="connsiteX1" fmla="*/ 10000 w 10000"/>
                <a:gd name="connsiteY1" fmla="*/ 0 h 11336"/>
                <a:gd name="connsiteX2" fmla="*/ 5518 w 10000"/>
                <a:gd name="connsiteY2" fmla="*/ 10091 h 11336"/>
                <a:gd name="connsiteX3" fmla="*/ 4321 w 10000"/>
                <a:gd name="connsiteY3" fmla="*/ 11336 h 11336"/>
                <a:gd name="connsiteX4" fmla="*/ 0 w 10000"/>
                <a:gd name="connsiteY4" fmla="*/ 0 h 11336"/>
                <a:gd name="connsiteX0" fmla="*/ 0 w 10000"/>
                <a:gd name="connsiteY0" fmla="*/ 0 h 11336"/>
                <a:gd name="connsiteX1" fmla="*/ 10000 w 10000"/>
                <a:gd name="connsiteY1" fmla="*/ 0 h 11336"/>
                <a:gd name="connsiteX2" fmla="*/ 5467 w 10000"/>
                <a:gd name="connsiteY2" fmla="*/ 10029 h 11336"/>
                <a:gd name="connsiteX3" fmla="*/ 4321 w 10000"/>
                <a:gd name="connsiteY3" fmla="*/ 11336 h 11336"/>
                <a:gd name="connsiteX4" fmla="*/ 0 w 10000"/>
                <a:gd name="connsiteY4" fmla="*/ 0 h 11336"/>
                <a:gd name="connsiteX0" fmla="*/ 0 w 9956"/>
                <a:gd name="connsiteY0" fmla="*/ 0 h 11346"/>
                <a:gd name="connsiteX1" fmla="*/ 9956 w 9956"/>
                <a:gd name="connsiteY1" fmla="*/ 10 h 11346"/>
                <a:gd name="connsiteX2" fmla="*/ 5423 w 9956"/>
                <a:gd name="connsiteY2" fmla="*/ 10039 h 11346"/>
                <a:gd name="connsiteX3" fmla="*/ 4277 w 9956"/>
                <a:gd name="connsiteY3" fmla="*/ 11346 h 11346"/>
                <a:gd name="connsiteX4" fmla="*/ 0 w 9956"/>
                <a:gd name="connsiteY4" fmla="*/ 0 h 11346"/>
                <a:gd name="connsiteX0" fmla="*/ 0 w 9927"/>
                <a:gd name="connsiteY0" fmla="*/ 0 h 10000"/>
                <a:gd name="connsiteX1" fmla="*/ 9927 w 9927"/>
                <a:gd name="connsiteY1" fmla="*/ 11 h 10000"/>
                <a:gd name="connsiteX2" fmla="*/ 5447 w 9927"/>
                <a:gd name="connsiteY2" fmla="*/ 8848 h 10000"/>
                <a:gd name="connsiteX3" fmla="*/ 4296 w 9927"/>
                <a:gd name="connsiteY3" fmla="*/ 10000 h 10000"/>
                <a:gd name="connsiteX4" fmla="*/ 0 w 9927"/>
                <a:gd name="connsiteY4" fmla="*/ 0 h 10000"/>
                <a:gd name="connsiteX0" fmla="*/ 0 w 10000"/>
                <a:gd name="connsiteY0" fmla="*/ 0 h 11918"/>
                <a:gd name="connsiteX1" fmla="*/ 10000 w 10000"/>
                <a:gd name="connsiteY1" fmla="*/ 11 h 11918"/>
                <a:gd name="connsiteX2" fmla="*/ 7025 w 10000"/>
                <a:gd name="connsiteY2" fmla="*/ 11918 h 11918"/>
                <a:gd name="connsiteX3" fmla="*/ 4328 w 10000"/>
                <a:gd name="connsiteY3" fmla="*/ 10000 h 11918"/>
                <a:gd name="connsiteX4" fmla="*/ 0 w 10000"/>
                <a:gd name="connsiteY4" fmla="*/ 0 h 11918"/>
                <a:gd name="connsiteX0" fmla="*/ 0 w 10000"/>
                <a:gd name="connsiteY0" fmla="*/ 0 h 11870"/>
                <a:gd name="connsiteX1" fmla="*/ 10000 w 10000"/>
                <a:gd name="connsiteY1" fmla="*/ 11 h 11870"/>
                <a:gd name="connsiteX2" fmla="*/ 6940 w 10000"/>
                <a:gd name="connsiteY2" fmla="*/ 11870 h 11870"/>
                <a:gd name="connsiteX3" fmla="*/ 4328 w 10000"/>
                <a:gd name="connsiteY3" fmla="*/ 10000 h 11870"/>
                <a:gd name="connsiteX4" fmla="*/ 0 w 10000"/>
                <a:gd name="connsiteY4" fmla="*/ 0 h 11870"/>
                <a:gd name="connsiteX0" fmla="*/ 0 w 10000"/>
                <a:gd name="connsiteY0" fmla="*/ 0 h 11929"/>
                <a:gd name="connsiteX1" fmla="*/ 10000 w 10000"/>
                <a:gd name="connsiteY1" fmla="*/ 11 h 11929"/>
                <a:gd name="connsiteX2" fmla="*/ 6969 w 10000"/>
                <a:gd name="connsiteY2" fmla="*/ 11929 h 11929"/>
                <a:gd name="connsiteX3" fmla="*/ 4328 w 10000"/>
                <a:gd name="connsiteY3" fmla="*/ 10000 h 11929"/>
                <a:gd name="connsiteX4" fmla="*/ 0 w 10000"/>
                <a:gd name="connsiteY4" fmla="*/ 0 h 11929"/>
                <a:gd name="connsiteX0" fmla="*/ 0 w 13513"/>
                <a:gd name="connsiteY0" fmla="*/ 0 h 11929"/>
                <a:gd name="connsiteX1" fmla="*/ 13513 w 13513"/>
                <a:gd name="connsiteY1" fmla="*/ 11 h 11929"/>
                <a:gd name="connsiteX2" fmla="*/ 10482 w 13513"/>
                <a:gd name="connsiteY2" fmla="*/ 11929 h 11929"/>
                <a:gd name="connsiteX3" fmla="*/ 7841 w 13513"/>
                <a:gd name="connsiteY3" fmla="*/ 10000 h 11929"/>
                <a:gd name="connsiteX4" fmla="*/ 0 w 13513"/>
                <a:gd name="connsiteY4" fmla="*/ 0 h 11929"/>
                <a:gd name="connsiteX0" fmla="*/ 0 w 13513"/>
                <a:gd name="connsiteY0" fmla="*/ 0 h 10000"/>
                <a:gd name="connsiteX1" fmla="*/ 13513 w 13513"/>
                <a:gd name="connsiteY1" fmla="*/ 11 h 10000"/>
                <a:gd name="connsiteX2" fmla="*/ 8425 w 13513"/>
                <a:gd name="connsiteY2" fmla="*/ 5772 h 10000"/>
                <a:gd name="connsiteX3" fmla="*/ 7841 w 13513"/>
                <a:gd name="connsiteY3" fmla="*/ 10000 h 10000"/>
                <a:gd name="connsiteX4" fmla="*/ 0 w 13513"/>
                <a:gd name="connsiteY4" fmla="*/ 0 h 10000"/>
                <a:gd name="connsiteX0" fmla="*/ 0 w 13513"/>
                <a:gd name="connsiteY0" fmla="*/ 0 h 6186"/>
                <a:gd name="connsiteX1" fmla="*/ 13513 w 13513"/>
                <a:gd name="connsiteY1" fmla="*/ 11 h 6186"/>
                <a:gd name="connsiteX2" fmla="*/ 8425 w 13513"/>
                <a:gd name="connsiteY2" fmla="*/ 5772 h 6186"/>
                <a:gd name="connsiteX3" fmla="*/ 3899 w 13513"/>
                <a:gd name="connsiteY3" fmla="*/ 5835 h 6186"/>
                <a:gd name="connsiteX4" fmla="*/ 0 w 13513"/>
                <a:gd name="connsiteY4" fmla="*/ 0 h 6186"/>
                <a:gd name="connsiteX0" fmla="*/ 0 w 10000"/>
                <a:gd name="connsiteY0" fmla="*/ 0 h 10510"/>
                <a:gd name="connsiteX1" fmla="*/ 10000 w 10000"/>
                <a:gd name="connsiteY1" fmla="*/ 18 h 10510"/>
                <a:gd name="connsiteX2" fmla="*/ 6235 w 10000"/>
                <a:gd name="connsiteY2" fmla="*/ 9331 h 10510"/>
                <a:gd name="connsiteX3" fmla="*/ 2885 w 10000"/>
                <a:gd name="connsiteY3" fmla="*/ 9433 h 10510"/>
                <a:gd name="connsiteX4" fmla="*/ 0 w 10000"/>
                <a:gd name="connsiteY4" fmla="*/ 0 h 10510"/>
                <a:gd name="connsiteX0" fmla="*/ 0 w 10000"/>
                <a:gd name="connsiteY0" fmla="*/ 0 h 9660"/>
                <a:gd name="connsiteX1" fmla="*/ 10000 w 10000"/>
                <a:gd name="connsiteY1" fmla="*/ 18 h 9660"/>
                <a:gd name="connsiteX2" fmla="*/ 6235 w 10000"/>
                <a:gd name="connsiteY2" fmla="*/ 9331 h 9660"/>
                <a:gd name="connsiteX3" fmla="*/ 2885 w 10000"/>
                <a:gd name="connsiteY3" fmla="*/ 9433 h 9660"/>
                <a:gd name="connsiteX4" fmla="*/ 0 w 10000"/>
                <a:gd name="connsiteY4" fmla="*/ 0 h 9660"/>
                <a:gd name="connsiteX0" fmla="*/ 0 w 10000"/>
                <a:gd name="connsiteY0" fmla="*/ 0 h 10093"/>
                <a:gd name="connsiteX1" fmla="*/ 10000 w 10000"/>
                <a:gd name="connsiteY1" fmla="*/ 19 h 10093"/>
                <a:gd name="connsiteX2" fmla="*/ 6140 w 10000"/>
                <a:gd name="connsiteY2" fmla="*/ 9962 h 10093"/>
                <a:gd name="connsiteX3" fmla="*/ 2885 w 10000"/>
                <a:gd name="connsiteY3" fmla="*/ 9765 h 10093"/>
                <a:gd name="connsiteX4" fmla="*/ 0 w 10000"/>
                <a:gd name="connsiteY4" fmla="*/ 0 h 10093"/>
                <a:gd name="connsiteX0" fmla="*/ 0 w 10000"/>
                <a:gd name="connsiteY0" fmla="*/ 0 h 10034"/>
                <a:gd name="connsiteX1" fmla="*/ 10000 w 10000"/>
                <a:gd name="connsiteY1" fmla="*/ 19 h 10034"/>
                <a:gd name="connsiteX2" fmla="*/ 6140 w 10000"/>
                <a:gd name="connsiteY2" fmla="*/ 9962 h 10034"/>
                <a:gd name="connsiteX3" fmla="*/ 2885 w 10000"/>
                <a:gd name="connsiteY3" fmla="*/ 9765 h 10034"/>
                <a:gd name="connsiteX4" fmla="*/ 0 w 10000"/>
                <a:gd name="connsiteY4" fmla="*/ 0 h 10034"/>
                <a:gd name="connsiteX0" fmla="*/ 0 w 10000"/>
                <a:gd name="connsiteY0" fmla="*/ 0 h 9962"/>
                <a:gd name="connsiteX1" fmla="*/ 10000 w 10000"/>
                <a:gd name="connsiteY1" fmla="*/ 19 h 9962"/>
                <a:gd name="connsiteX2" fmla="*/ 6140 w 10000"/>
                <a:gd name="connsiteY2" fmla="*/ 9962 h 9962"/>
                <a:gd name="connsiteX3" fmla="*/ 2885 w 10000"/>
                <a:gd name="connsiteY3" fmla="*/ 9765 h 9962"/>
                <a:gd name="connsiteX4" fmla="*/ 0 w 10000"/>
                <a:gd name="connsiteY4" fmla="*/ 0 h 9962"/>
                <a:gd name="connsiteX0" fmla="*/ 0 w 10000"/>
                <a:gd name="connsiteY0" fmla="*/ 0 h 10017"/>
                <a:gd name="connsiteX1" fmla="*/ 10000 w 10000"/>
                <a:gd name="connsiteY1" fmla="*/ 19 h 10017"/>
                <a:gd name="connsiteX2" fmla="*/ 6140 w 10000"/>
                <a:gd name="connsiteY2" fmla="*/ 10000 h 10017"/>
                <a:gd name="connsiteX3" fmla="*/ 2853 w 10000"/>
                <a:gd name="connsiteY3" fmla="*/ 10005 h 10017"/>
                <a:gd name="connsiteX4" fmla="*/ 0 w 10000"/>
                <a:gd name="connsiteY4" fmla="*/ 0 h 10017"/>
                <a:gd name="connsiteX0" fmla="*/ 0 w 9334"/>
                <a:gd name="connsiteY0" fmla="*/ 0 h 10017"/>
                <a:gd name="connsiteX1" fmla="*/ 9334 w 9334"/>
                <a:gd name="connsiteY1" fmla="*/ 2250 h 10017"/>
                <a:gd name="connsiteX2" fmla="*/ 6140 w 9334"/>
                <a:gd name="connsiteY2" fmla="*/ 10000 h 10017"/>
                <a:gd name="connsiteX3" fmla="*/ 2853 w 9334"/>
                <a:gd name="connsiteY3" fmla="*/ 10005 h 10017"/>
                <a:gd name="connsiteX4" fmla="*/ 0 w 9334"/>
                <a:gd name="connsiteY4" fmla="*/ 0 h 10017"/>
                <a:gd name="connsiteX0" fmla="*/ 0 w 9151"/>
                <a:gd name="connsiteY0" fmla="*/ 82 h 7754"/>
                <a:gd name="connsiteX1" fmla="*/ 9151 w 9151"/>
                <a:gd name="connsiteY1" fmla="*/ 0 h 7754"/>
                <a:gd name="connsiteX2" fmla="*/ 5729 w 9151"/>
                <a:gd name="connsiteY2" fmla="*/ 7737 h 7754"/>
                <a:gd name="connsiteX3" fmla="*/ 2208 w 9151"/>
                <a:gd name="connsiteY3" fmla="*/ 7742 h 7754"/>
                <a:gd name="connsiteX4" fmla="*/ 0 w 9151"/>
                <a:gd name="connsiteY4" fmla="*/ 82 h 7754"/>
                <a:gd name="connsiteX0" fmla="*/ 0 w 9889"/>
                <a:gd name="connsiteY0" fmla="*/ 237 h 10000"/>
                <a:gd name="connsiteX1" fmla="*/ 9889 w 9889"/>
                <a:gd name="connsiteY1" fmla="*/ 0 h 10000"/>
                <a:gd name="connsiteX2" fmla="*/ 6150 w 9889"/>
                <a:gd name="connsiteY2" fmla="*/ 9978 h 10000"/>
                <a:gd name="connsiteX3" fmla="*/ 2302 w 9889"/>
                <a:gd name="connsiteY3" fmla="*/ 9985 h 10000"/>
                <a:gd name="connsiteX4" fmla="*/ 0 w 9889"/>
                <a:gd name="connsiteY4" fmla="*/ 237 h 10000"/>
                <a:gd name="connsiteX0" fmla="*/ 0 w 10113"/>
                <a:gd name="connsiteY0" fmla="*/ 237 h 10000"/>
                <a:gd name="connsiteX1" fmla="*/ 10113 w 10113"/>
                <a:gd name="connsiteY1" fmla="*/ 0 h 10000"/>
                <a:gd name="connsiteX2" fmla="*/ 6332 w 10113"/>
                <a:gd name="connsiteY2" fmla="*/ 9978 h 10000"/>
                <a:gd name="connsiteX3" fmla="*/ 2441 w 10113"/>
                <a:gd name="connsiteY3" fmla="*/ 9985 h 10000"/>
                <a:gd name="connsiteX4" fmla="*/ 0 w 10113"/>
                <a:gd name="connsiteY4" fmla="*/ 237 h 10000"/>
                <a:gd name="connsiteX0" fmla="*/ 0 w 9963"/>
                <a:gd name="connsiteY0" fmla="*/ 106 h 9869"/>
                <a:gd name="connsiteX1" fmla="*/ 9963 w 9963"/>
                <a:gd name="connsiteY1" fmla="*/ 0 h 9869"/>
                <a:gd name="connsiteX2" fmla="*/ 6332 w 9963"/>
                <a:gd name="connsiteY2" fmla="*/ 9847 h 9869"/>
                <a:gd name="connsiteX3" fmla="*/ 2441 w 9963"/>
                <a:gd name="connsiteY3" fmla="*/ 9854 h 9869"/>
                <a:gd name="connsiteX4" fmla="*/ 0 w 9963"/>
                <a:gd name="connsiteY4" fmla="*/ 106 h 9869"/>
                <a:gd name="connsiteX0" fmla="*/ 0 w 9849"/>
                <a:gd name="connsiteY0" fmla="*/ 372 h 10000"/>
                <a:gd name="connsiteX1" fmla="*/ 9849 w 9849"/>
                <a:gd name="connsiteY1" fmla="*/ 0 h 10000"/>
                <a:gd name="connsiteX2" fmla="*/ 6205 w 9849"/>
                <a:gd name="connsiteY2" fmla="*/ 9978 h 10000"/>
                <a:gd name="connsiteX3" fmla="*/ 2299 w 9849"/>
                <a:gd name="connsiteY3" fmla="*/ 9985 h 10000"/>
                <a:gd name="connsiteX4" fmla="*/ 0 w 9849"/>
                <a:gd name="connsiteY4" fmla="*/ 372 h 10000"/>
                <a:gd name="connsiteX0" fmla="*/ 0 w 9962"/>
                <a:gd name="connsiteY0" fmla="*/ 240 h 10000"/>
                <a:gd name="connsiteX1" fmla="*/ 9962 w 9962"/>
                <a:gd name="connsiteY1" fmla="*/ 0 h 10000"/>
                <a:gd name="connsiteX2" fmla="*/ 6262 w 9962"/>
                <a:gd name="connsiteY2" fmla="*/ 9978 h 10000"/>
                <a:gd name="connsiteX3" fmla="*/ 2296 w 9962"/>
                <a:gd name="connsiteY3" fmla="*/ 9985 h 10000"/>
                <a:gd name="connsiteX4" fmla="*/ 0 w 9962"/>
                <a:gd name="connsiteY4" fmla="*/ 240 h 10000"/>
                <a:gd name="connsiteX0" fmla="*/ 0 w 10922"/>
                <a:gd name="connsiteY0" fmla="*/ 2886 h 12646"/>
                <a:gd name="connsiteX1" fmla="*/ 10922 w 10922"/>
                <a:gd name="connsiteY1" fmla="*/ 0 h 12646"/>
                <a:gd name="connsiteX2" fmla="*/ 6286 w 10922"/>
                <a:gd name="connsiteY2" fmla="*/ 12624 h 12646"/>
                <a:gd name="connsiteX3" fmla="*/ 2305 w 10922"/>
                <a:gd name="connsiteY3" fmla="*/ 12631 h 12646"/>
                <a:gd name="connsiteX4" fmla="*/ 0 w 10922"/>
                <a:gd name="connsiteY4" fmla="*/ 2886 h 12646"/>
                <a:gd name="connsiteX0" fmla="*/ 0 w 11959"/>
                <a:gd name="connsiteY0" fmla="*/ 373 h 12646"/>
                <a:gd name="connsiteX1" fmla="*/ 11959 w 11959"/>
                <a:gd name="connsiteY1" fmla="*/ 0 h 12646"/>
                <a:gd name="connsiteX2" fmla="*/ 7323 w 11959"/>
                <a:gd name="connsiteY2" fmla="*/ 12624 h 12646"/>
                <a:gd name="connsiteX3" fmla="*/ 3342 w 11959"/>
                <a:gd name="connsiteY3" fmla="*/ 12631 h 12646"/>
                <a:gd name="connsiteX4" fmla="*/ 0 w 11959"/>
                <a:gd name="connsiteY4" fmla="*/ 373 h 12646"/>
                <a:gd name="connsiteX0" fmla="*/ 0 w 11090"/>
                <a:gd name="connsiteY0" fmla="*/ 373 h 12646"/>
                <a:gd name="connsiteX1" fmla="*/ 11090 w 11090"/>
                <a:gd name="connsiteY1" fmla="*/ 0 h 12646"/>
                <a:gd name="connsiteX2" fmla="*/ 7323 w 11090"/>
                <a:gd name="connsiteY2" fmla="*/ 12624 h 12646"/>
                <a:gd name="connsiteX3" fmla="*/ 3342 w 11090"/>
                <a:gd name="connsiteY3" fmla="*/ 12631 h 12646"/>
                <a:gd name="connsiteX4" fmla="*/ 0 w 11090"/>
                <a:gd name="connsiteY4" fmla="*/ 373 h 12646"/>
                <a:gd name="connsiteX0" fmla="*/ 0 w 11194"/>
                <a:gd name="connsiteY0" fmla="*/ 373 h 12646"/>
                <a:gd name="connsiteX1" fmla="*/ 11194 w 11194"/>
                <a:gd name="connsiteY1" fmla="*/ 0 h 12646"/>
                <a:gd name="connsiteX2" fmla="*/ 7323 w 11194"/>
                <a:gd name="connsiteY2" fmla="*/ 12624 h 12646"/>
                <a:gd name="connsiteX3" fmla="*/ 3342 w 11194"/>
                <a:gd name="connsiteY3" fmla="*/ 12631 h 12646"/>
                <a:gd name="connsiteX4" fmla="*/ 0 w 11194"/>
                <a:gd name="connsiteY4" fmla="*/ 373 h 12646"/>
                <a:gd name="connsiteX0" fmla="*/ 0 w 11924"/>
                <a:gd name="connsiteY0" fmla="*/ 253 h 12646"/>
                <a:gd name="connsiteX1" fmla="*/ 11924 w 11924"/>
                <a:gd name="connsiteY1" fmla="*/ 0 h 12646"/>
                <a:gd name="connsiteX2" fmla="*/ 8053 w 11924"/>
                <a:gd name="connsiteY2" fmla="*/ 12624 h 12646"/>
                <a:gd name="connsiteX3" fmla="*/ 4072 w 11924"/>
                <a:gd name="connsiteY3" fmla="*/ 12631 h 12646"/>
                <a:gd name="connsiteX4" fmla="*/ 0 w 11924"/>
                <a:gd name="connsiteY4" fmla="*/ 253 h 12646"/>
                <a:gd name="connsiteX0" fmla="*/ 0 w 11924"/>
                <a:gd name="connsiteY0" fmla="*/ 253 h 12633"/>
                <a:gd name="connsiteX1" fmla="*/ 11924 w 11924"/>
                <a:gd name="connsiteY1" fmla="*/ 0 h 12633"/>
                <a:gd name="connsiteX2" fmla="*/ 8053 w 11924"/>
                <a:gd name="connsiteY2" fmla="*/ 10348 h 12633"/>
                <a:gd name="connsiteX3" fmla="*/ 4072 w 11924"/>
                <a:gd name="connsiteY3" fmla="*/ 12631 h 12633"/>
                <a:gd name="connsiteX4" fmla="*/ 0 w 11924"/>
                <a:gd name="connsiteY4" fmla="*/ 253 h 12633"/>
                <a:gd name="connsiteX0" fmla="*/ 0 w 11924"/>
                <a:gd name="connsiteY0" fmla="*/ 253 h 10348"/>
                <a:gd name="connsiteX1" fmla="*/ 11924 w 11924"/>
                <a:gd name="connsiteY1" fmla="*/ 0 h 10348"/>
                <a:gd name="connsiteX2" fmla="*/ 8053 w 11924"/>
                <a:gd name="connsiteY2" fmla="*/ 10348 h 10348"/>
                <a:gd name="connsiteX3" fmla="*/ 4037 w 11924"/>
                <a:gd name="connsiteY3" fmla="*/ 10235 h 10348"/>
                <a:gd name="connsiteX4" fmla="*/ 0 w 11924"/>
                <a:gd name="connsiteY4" fmla="*/ 253 h 10348"/>
                <a:gd name="connsiteX0" fmla="*/ 0 w 11730"/>
                <a:gd name="connsiteY0" fmla="*/ 253 h 10348"/>
                <a:gd name="connsiteX1" fmla="*/ 11730 w 11730"/>
                <a:gd name="connsiteY1" fmla="*/ 0 h 10348"/>
                <a:gd name="connsiteX2" fmla="*/ 8053 w 11730"/>
                <a:gd name="connsiteY2" fmla="*/ 10348 h 10348"/>
                <a:gd name="connsiteX3" fmla="*/ 4037 w 11730"/>
                <a:gd name="connsiteY3" fmla="*/ 10235 h 10348"/>
                <a:gd name="connsiteX4" fmla="*/ 0 w 11730"/>
                <a:gd name="connsiteY4" fmla="*/ 253 h 10348"/>
                <a:gd name="connsiteX0" fmla="*/ 0 w 11458"/>
                <a:gd name="connsiteY0" fmla="*/ 253 h 10348"/>
                <a:gd name="connsiteX1" fmla="*/ 11458 w 11458"/>
                <a:gd name="connsiteY1" fmla="*/ 0 h 10348"/>
                <a:gd name="connsiteX2" fmla="*/ 7781 w 11458"/>
                <a:gd name="connsiteY2" fmla="*/ 10348 h 10348"/>
                <a:gd name="connsiteX3" fmla="*/ 3765 w 11458"/>
                <a:gd name="connsiteY3" fmla="*/ 10235 h 10348"/>
                <a:gd name="connsiteX4" fmla="*/ 0 w 11458"/>
                <a:gd name="connsiteY4" fmla="*/ 253 h 1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8" h="10348">
                  <a:moveTo>
                    <a:pt x="0" y="253"/>
                  </a:moveTo>
                  <a:lnTo>
                    <a:pt x="11458" y="0"/>
                  </a:lnTo>
                  <a:cubicBezTo>
                    <a:pt x="10168" y="3449"/>
                    <a:pt x="9071" y="6899"/>
                    <a:pt x="7781" y="10348"/>
                  </a:cubicBezTo>
                  <a:cubicBezTo>
                    <a:pt x="6336" y="10128"/>
                    <a:pt x="5400" y="10322"/>
                    <a:pt x="3765" y="10235"/>
                  </a:cubicBezTo>
                  <a:lnTo>
                    <a:pt x="0" y="253"/>
                  </a:lnTo>
                  <a:close/>
                </a:path>
              </a:pathLst>
            </a:custGeom>
            <a:gradFill>
              <a:gsLst>
                <a:gs pos="0">
                  <a:srgbClr val="FFC000"/>
                </a:gs>
                <a:gs pos="100000">
                  <a:srgbClr val="FFC0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4" name="圖片 43">
              <a:extLst>
                <a:ext uri="{FF2B5EF4-FFF2-40B4-BE49-F238E27FC236}">
                  <a16:creationId xmlns:a16="http://schemas.microsoft.com/office/drawing/2014/main" id="{B2100FFC-9B75-4399-A51D-2C6F46C531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80734" y="1865577"/>
              <a:ext cx="951346" cy="1533530"/>
            </a:xfrm>
            <a:custGeom>
              <a:avLst/>
              <a:gdLst>
                <a:gd name="connsiteX0" fmla="*/ 162630 w 975760"/>
                <a:gd name="connsiteY0" fmla="*/ 0 h 1574900"/>
                <a:gd name="connsiteX1" fmla="*/ 813130 w 975760"/>
                <a:gd name="connsiteY1" fmla="*/ 0 h 1574900"/>
                <a:gd name="connsiteX2" fmla="*/ 975760 w 975760"/>
                <a:gd name="connsiteY2" fmla="*/ 162630 h 1574900"/>
                <a:gd name="connsiteX3" fmla="*/ 975760 w 975760"/>
                <a:gd name="connsiteY3" fmla="*/ 1412270 h 1574900"/>
                <a:gd name="connsiteX4" fmla="*/ 813130 w 975760"/>
                <a:gd name="connsiteY4" fmla="*/ 1574900 h 1574900"/>
                <a:gd name="connsiteX5" fmla="*/ 162630 w 975760"/>
                <a:gd name="connsiteY5" fmla="*/ 1574900 h 1574900"/>
                <a:gd name="connsiteX6" fmla="*/ 0 w 975760"/>
                <a:gd name="connsiteY6" fmla="*/ 1412270 h 1574900"/>
                <a:gd name="connsiteX7" fmla="*/ 0 w 975760"/>
                <a:gd name="connsiteY7" fmla="*/ 162630 h 1574900"/>
                <a:gd name="connsiteX8" fmla="*/ 162630 w 975760"/>
                <a:gd name="connsiteY8" fmla="*/ 0 h 15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5760" h="1574900">
                  <a:moveTo>
                    <a:pt x="162630" y="0"/>
                  </a:moveTo>
                  <a:lnTo>
                    <a:pt x="813130" y="0"/>
                  </a:lnTo>
                  <a:cubicBezTo>
                    <a:pt x="902948" y="0"/>
                    <a:pt x="975760" y="72812"/>
                    <a:pt x="975760" y="162630"/>
                  </a:cubicBezTo>
                  <a:lnTo>
                    <a:pt x="975760" y="1412270"/>
                  </a:lnTo>
                  <a:cubicBezTo>
                    <a:pt x="975760" y="1502088"/>
                    <a:pt x="902948" y="1574900"/>
                    <a:pt x="813130" y="1574900"/>
                  </a:cubicBezTo>
                  <a:lnTo>
                    <a:pt x="162630" y="1574900"/>
                  </a:lnTo>
                  <a:cubicBezTo>
                    <a:pt x="72812" y="1574900"/>
                    <a:pt x="0" y="1502088"/>
                    <a:pt x="0" y="1412270"/>
                  </a:cubicBezTo>
                  <a:lnTo>
                    <a:pt x="0" y="162630"/>
                  </a:lnTo>
                  <a:cubicBezTo>
                    <a:pt x="0" y="72812"/>
                    <a:pt x="72812" y="0"/>
                    <a:pt x="162630" y="0"/>
                  </a:cubicBezTo>
                  <a:close/>
                </a:path>
              </a:pathLst>
            </a:custGeom>
            <a:ln w="25400"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12062869-CA79-4F14-860C-A8EC33DEAEE4}"/>
              </a:ext>
            </a:extLst>
          </p:cNvPr>
          <p:cNvCxnSpPr>
            <a:cxnSpLocks/>
            <a:endCxn id="49" idx="3"/>
          </p:cNvCxnSpPr>
          <p:nvPr/>
        </p:nvCxnSpPr>
        <p:spPr>
          <a:xfrm flipH="1">
            <a:off x="2025195" y="2253171"/>
            <a:ext cx="1155571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64DDC693-4C4A-488D-B1FA-7AEF813C3163}"/>
              </a:ext>
            </a:extLst>
          </p:cNvPr>
          <p:cNvSpPr txBox="1"/>
          <p:nvPr/>
        </p:nvSpPr>
        <p:spPr>
          <a:xfrm>
            <a:off x="747281" y="2083894"/>
            <a:ext cx="12779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6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LED</a:t>
            </a:r>
            <a:endParaRPr lang="zh-TW" altLang="en-US" sz="1600" b="1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接點: 肘形 50">
            <a:extLst>
              <a:ext uri="{FF2B5EF4-FFF2-40B4-BE49-F238E27FC236}">
                <a16:creationId xmlns:a16="http://schemas.microsoft.com/office/drawing/2014/main" id="{07AF65C3-422C-4E8F-8247-8F8E0330B4E3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97402" y="2517540"/>
            <a:ext cx="583367" cy="506096"/>
          </a:xfrm>
          <a:prstGeom prst="bentConnector3">
            <a:avLst>
              <a:gd name="adj1" fmla="val 57429"/>
            </a:avLst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7C9DDD2A-5B0A-48A9-ACB7-B9E4D414CC9D}"/>
              </a:ext>
            </a:extLst>
          </p:cNvPr>
          <p:cNvCxnSpPr>
            <a:cxnSpLocks/>
          </p:cNvCxnSpPr>
          <p:nvPr/>
        </p:nvCxnSpPr>
        <p:spPr>
          <a:xfrm flipH="1">
            <a:off x="2670989" y="3023636"/>
            <a:ext cx="509777" cy="1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BCF33074-E0DC-4667-B029-E6F4D378A1AE}"/>
              </a:ext>
            </a:extLst>
          </p:cNvPr>
          <p:cNvCxnSpPr>
            <a:cxnSpLocks/>
          </p:cNvCxnSpPr>
          <p:nvPr/>
        </p:nvCxnSpPr>
        <p:spPr>
          <a:xfrm flipH="1">
            <a:off x="2847536" y="2773192"/>
            <a:ext cx="333231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DB8EFA8C-B175-40F9-99FF-78C04F459DDD}"/>
              </a:ext>
            </a:extLst>
          </p:cNvPr>
          <p:cNvSpPr txBox="1"/>
          <p:nvPr/>
        </p:nvSpPr>
        <p:spPr>
          <a:xfrm>
            <a:off x="747281" y="2856164"/>
            <a:ext cx="2100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1,</a:t>
            </a:r>
            <a:r>
              <a:rPr lang="zh-TW" altLang="en-US" sz="16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6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2</a:t>
            </a:r>
          </a:p>
          <a:p>
            <a:r>
              <a:rPr lang="en-US" altLang="zh-TW" sz="1600" b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3 status LED</a:t>
            </a:r>
            <a:endParaRPr lang="zh-TW" altLang="en-US" sz="1600" b="1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圖片 70">
            <a:extLst>
              <a:ext uri="{FF2B5EF4-FFF2-40B4-BE49-F238E27FC236}">
                <a16:creationId xmlns:a16="http://schemas.microsoft.com/office/drawing/2014/main" id="{071620E2-05A5-4B6D-B0C8-8BC5CFA7FA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5315" y="4459364"/>
            <a:ext cx="7673526" cy="20722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4" name="矩形: 圓角 73">
            <a:extLst>
              <a:ext uri="{FF2B5EF4-FFF2-40B4-BE49-F238E27FC236}">
                <a16:creationId xmlns:a16="http://schemas.microsoft.com/office/drawing/2014/main" id="{CB4765B1-59A6-425F-80C3-3262EFCAE271}"/>
              </a:ext>
            </a:extLst>
          </p:cNvPr>
          <p:cNvSpPr/>
          <p:nvPr/>
        </p:nvSpPr>
        <p:spPr>
          <a:xfrm>
            <a:off x="747281" y="1412928"/>
            <a:ext cx="1146414" cy="43353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chemeClr val="accent1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正面</a:t>
            </a:r>
          </a:p>
        </p:txBody>
      </p:sp>
      <p:sp>
        <p:nvSpPr>
          <p:cNvPr id="75" name="矩形: 圓角 74">
            <a:extLst>
              <a:ext uri="{FF2B5EF4-FFF2-40B4-BE49-F238E27FC236}">
                <a16:creationId xmlns:a16="http://schemas.microsoft.com/office/drawing/2014/main" id="{5C3D9086-F2CC-435E-A870-6341B41EE731}"/>
              </a:ext>
            </a:extLst>
          </p:cNvPr>
          <p:cNvSpPr/>
          <p:nvPr/>
        </p:nvSpPr>
        <p:spPr>
          <a:xfrm>
            <a:off x="747281" y="4660333"/>
            <a:ext cx="1146414" cy="433536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chemeClr val="accent1"/>
              </a:gs>
            </a:gsLst>
            <a:lin ang="54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  <a:buSzPct val="100000"/>
            </a:pPr>
            <a:r>
              <a:rPr lang="zh-TW" altLang="en-US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背面</a:t>
            </a:r>
          </a:p>
        </p:txBody>
      </p:sp>
      <p:sp>
        <p:nvSpPr>
          <p:cNvPr id="89" name="文字方塊 88">
            <a:extLst>
              <a:ext uri="{FF2B5EF4-FFF2-40B4-BE49-F238E27FC236}">
                <a16:creationId xmlns:a16="http://schemas.microsoft.com/office/drawing/2014/main" id="{3EDB4C30-F158-488C-9825-F96066C5270D}"/>
              </a:ext>
            </a:extLst>
          </p:cNvPr>
          <p:cNvSpPr txBox="1"/>
          <p:nvPr/>
        </p:nvSpPr>
        <p:spPr>
          <a:xfrm>
            <a:off x="747281" y="5209533"/>
            <a:ext cx="3078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全新的電源設計</a:t>
            </a:r>
            <a:endParaRPr lang="en-US" altLang="zh-TW" sz="2400" b="1">
              <a:solidFill>
                <a:srgbClr val="C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zh-TW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DC in 9~54v </a:t>
            </a:r>
            <a:r>
              <a:rPr lang="zh-TW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共三組電源接頭</a:t>
            </a:r>
            <a:endParaRPr lang="en-US" altLang="zh-TW" sz="1600" b="1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zh-TW" altLang="en-US" sz="1600" b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迴路保護裝置</a:t>
            </a: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DC398318-F0DC-483C-93AF-E4A5E8493F56}"/>
              </a:ext>
            </a:extLst>
          </p:cNvPr>
          <p:cNvSpPr/>
          <p:nvPr/>
        </p:nvSpPr>
        <p:spPr>
          <a:xfrm>
            <a:off x="4889382" y="5505929"/>
            <a:ext cx="1541721" cy="733913"/>
          </a:xfrm>
          <a:prstGeom prst="rect">
            <a:avLst/>
          </a:prstGeom>
          <a:solidFill>
            <a:srgbClr val="FF0000">
              <a:alpha val="1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BB9927A2-2A48-41C0-8A3D-38EEF2B30D22}"/>
              </a:ext>
            </a:extLst>
          </p:cNvPr>
          <p:cNvGrpSpPr/>
          <p:nvPr/>
        </p:nvGrpSpPr>
        <p:grpSpPr>
          <a:xfrm>
            <a:off x="4489959" y="3876509"/>
            <a:ext cx="2340566" cy="1629420"/>
            <a:chOff x="4489959" y="3876509"/>
            <a:chExt cx="2340566" cy="1629420"/>
          </a:xfrm>
        </p:grpSpPr>
        <p:sp>
          <p:nvSpPr>
            <p:cNvPr id="28" name="流程圖: 人工作業 52">
              <a:extLst>
                <a:ext uri="{FF2B5EF4-FFF2-40B4-BE49-F238E27FC236}">
                  <a16:creationId xmlns:a16="http://schemas.microsoft.com/office/drawing/2014/main" id="{E95C2E3D-877F-4C4A-9E4E-E47DB86837C7}"/>
                </a:ext>
              </a:extLst>
            </p:cNvPr>
            <p:cNvSpPr/>
            <p:nvPr/>
          </p:nvSpPr>
          <p:spPr>
            <a:xfrm>
              <a:off x="4489959" y="5205995"/>
              <a:ext cx="2340566" cy="299934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123"/>
                <a:gd name="connsiteX1" fmla="*/ 10000 w 10000"/>
                <a:gd name="connsiteY1" fmla="*/ 0 h 10123"/>
                <a:gd name="connsiteX2" fmla="*/ 5532 w 10000"/>
                <a:gd name="connsiteY2" fmla="*/ 10123 h 10123"/>
                <a:gd name="connsiteX3" fmla="*/ 2000 w 10000"/>
                <a:gd name="connsiteY3" fmla="*/ 10000 h 10123"/>
                <a:gd name="connsiteX4" fmla="*/ 0 w 10000"/>
                <a:gd name="connsiteY4" fmla="*/ 0 h 10123"/>
                <a:gd name="connsiteX0" fmla="*/ 0 w 10000"/>
                <a:gd name="connsiteY0" fmla="*/ 0 h 11336"/>
                <a:gd name="connsiteX1" fmla="*/ 10000 w 10000"/>
                <a:gd name="connsiteY1" fmla="*/ 0 h 11336"/>
                <a:gd name="connsiteX2" fmla="*/ 5532 w 10000"/>
                <a:gd name="connsiteY2" fmla="*/ 10123 h 11336"/>
                <a:gd name="connsiteX3" fmla="*/ 4321 w 10000"/>
                <a:gd name="connsiteY3" fmla="*/ 11336 h 11336"/>
                <a:gd name="connsiteX4" fmla="*/ 0 w 10000"/>
                <a:gd name="connsiteY4" fmla="*/ 0 h 11336"/>
                <a:gd name="connsiteX0" fmla="*/ 0 w 10000"/>
                <a:gd name="connsiteY0" fmla="*/ 0 h 11336"/>
                <a:gd name="connsiteX1" fmla="*/ 10000 w 10000"/>
                <a:gd name="connsiteY1" fmla="*/ 0 h 11336"/>
                <a:gd name="connsiteX2" fmla="*/ 5518 w 10000"/>
                <a:gd name="connsiteY2" fmla="*/ 10091 h 11336"/>
                <a:gd name="connsiteX3" fmla="*/ 4321 w 10000"/>
                <a:gd name="connsiteY3" fmla="*/ 11336 h 11336"/>
                <a:gd name="connsiteX4" fmla="*/ 0 w 10000"/>
                <a:gd name="connsiteY4" fmla="*/ 0 h 11336"/>
                <a:gd name="connsiteX0" fmla="*/ 0 w 10000"/>
                <a:gd name="connsiteY0" fmla="*/ 0 h 11336"/>
                <a:gd name="connsiteX1" fmla="*/ 10000 w 10000"/>
                <a:gd name="connsiteY1" fmla="*/ 0 h 11336"/>
                <a:gd name="connsiteX2" fmla="*/ 5467 w 10000"/>
                <a:gd name="connsiteY2" fmla="*/ 10029 h 11336"/>
                <a:gd name="connsiteX3" fmla="*/ 4321 w 10000"/>
                <a:gd name="connsiteY3" fmla="*/ 11336 h 11336"/>
                <a:gd name="connsiteX4" fmla="*/ 0 w 10000"/>
                <a:gd name="connsiteY4" fmla="*/ 0 h 11336"/>
                <a:gd name="connsiteX0" fmla="*/ 0 w 9956"/>
                <a:gd name="connsiteY0" fmla="*/ 0 h 11346"/>
                <a:gd name="connsiteX1" fmla="*/ 9956 w 9956"/>
                <a:gd name="connsiteY1" fmla="*/ 10 h 11346"/>
                <a:gd name="connsiteX2" fmla="*/ 5423 w 9956"/>
                <a:gd name="connsiteY2" fmla="*/ 10039 h 11346"/>
                <a:gd name="connsiteX3" fmla="*/ 4277 w 9956"/>
                <a:gd name="connsiteY3" fmla="*/ 11346 h 11346"/>
                <a:gd name="connsiteX4" fmla="*/ 0 w 9956"/>
                <a:gd name="connsiteY4" fmla="*/ 0 h 11346"/>
                <a:gd name="connsiteX0" fmla="*/ 0 w 9927"/>
                <a:gd name="connsiteY0" fmla="*/ 0 h 10000"/>
                <a:gd name="connsiteX1" fmla="*/ 9927 w 9927"/>
                <a:gd name="connsiteY1" fmla="*/ 11 h 10000"/>
                <a:gd name="connsiteX2" fmla="*/ 5447 w 9927"/>
                <a:gd name="connsiteY2" fmla="*/ 8848 h 10000"/>
                <a:gd name="connsiteX3" fmla="*/ 4296 w 9927"/>
                <a:gd name="connsiteY3" fmla="*/ 10000 h 10000"/>
                <a:gd name="connsiteX4" fmla="*/ 0 w 9927"/>
                <a:gd name="connsiteY4" fmla="*/ 0 h 10000"/>
                <a:gd name="connsiteX0" fmla="*/ 0 w 10000"/>
                <a:gd name="connsiteY0" fmla="*/ 0 h 11918"/>
                <a:gd name="connsiteX1" fmla="*/ 10000 w 10000"/>
                <a:gd name="connsiteY1" fmla="*/ 11 h 11918"/>
                <a:gd name="connsiteX2" fmla="*/ 7025 w 10000"/>
                <a:gd name="connsiteY2" fmla="*/ 11918 h 11918"/>
                <a:gd name="connsiteX3" fmla="*/ 4328 w 10000"/>
                <a:gd name="connsiteY3" fmla="*/ 10000 h 11918"/>
                <a:gd name="connsiteX4" fmla="*/ 0 w 10000"/>
                <a:gd name="connsiteY4" fmla="*/ 0 h 11918"/>
                <a:gd name="connsiteX0" fmla="*/ 0 w 10000"/>
                <a:gd name="connsiteY0" fmla="*/ 0 h 11870"/>
                <a:gd name="connsiteX1" fmla="*/ 10000 w 10000"/>
                <a:gd name="connsiteY1" fmla="*/ 11 h 11870"/>
                <a:gd name="connsiteX2" fmla="*/ 6940 w 10000"/>
                <a:gd name="connsiteY2" fmla="*/ 11870 h 11870"/>
                <a:gd name="connsiteX3" fmla="*/ 4328 w 10000"/>
                <a:gd name="connsiteY3" fmla="*/ 10000 h 11870"/>
                <a:gd name="connsiteX4" fmla="*/ 0 w 10000"/>
                <a:gd name="connsiteY4" fmla="*/ 0 h 11870"/>
                <a:gd name="connsiteX0" fmla="*/ 0 w 10000"/>
                <a:gd name="connsiteY0" fmla="*/ 0 h 11929"/>
                <a:gd name="connsiteX1" fmla="*/ 10000 w 10000"/>
                <a:gd name="connsiteY1" fmla="*/ 11 h 11929"/>
                <a:gd name="connsiteX2" fmla="*/ 6969 w 10000"/>
                <a:gd name="connsiteY2" fmla="*/ 11929 h 11929"/>
                <a:gd name="connsiteX3" fmla="*/ 4328 w 10000"/>
                <a:gd name="connsiteY3" fmla="*/ 10000 h 11929"/>
                <a:gd name="connsiteX4" fmla="*/ 0 w 10000"/>
                <a:gd name="connsiteY4" fmla="*/ 0 h 11929"/>
                <a:gd name="connsiteX0" fmla="*/ 0 w 13513"/>
                <a:gd name="connsiteY0" fmla="*/ 0 h 11929"/>
                <a:gd name="connsiteX1" fmla="*/ 13513 w 13513"/>
                <a:gd name="connsiteY1" fmla="*/ 11 h 11929"/>
                <a:gd name="connsiteX2" fmla="*/ 10482 w 13513"/>
                <a:gd name="connsiteY2" fmla="*/ 11929 h 11929"/>
                <a:gd name="connsiteX3" fmla="*/ 7841 w 13513"/>
                <a:gd name="connsiteY3" fmla="*/ 10000 h 11929"/>
                <a:gd name="connsiteX4" fmla="*/ 0 w 13513"/>
                <a:gd name="connsiteY4" fmla="*/ 0 h 11929"/>
                <a:gd name="connsiteX0" fmla="*/ 0 w 13513"/>
                <a:gd name="connsiteY0" fmla="*/ 0 h 10000"/>
                <a:gd name="connsiteX1" fmla="*/ 13513 w 13513"/>
                <a:gd name="connsiteY1" fmla="*/ 11 h 10000"/>
                <a:gd name="connsiteX2" fmla="*/ 8425 w 13513"/>
                <a:gd name="connsiteY2" fmla="*/ 5772 h 10000"/>
                <a:gd name="connsiteX3" fmla="*/ 7841 w 13513"/>
                <a:gd name="connsiteY3" fmla="*/ 10000 h 10000"/>
                <a:gd name="connsiteX4" fmla="*/ 0 w 13513"/>
                <a:gd name="connsiteY4" fmla="*/ 0 h 10000"/>
                <a:gd name="connsiteX0" fmla="*/ 0 w 13513"/>
                <a:gd name="connsiteY0" fmla="*/ 0 h 6186"/>
                <a:gd name="connsiteX1" fmla="*/ 13513 w 13513"/>
                <a:gd name="connsiteY1" fmla="*/ 11 h 6186"/>
                <a:gd name="connsiteX2" fmla="*/ 8425 w 13513"/>
                <a:gd name="connsiteY2" fmla="*/ 5772 h 6186"/>
                <a:gd name="connsiteX3" fmla="*/ 3899 w 13513"/>
                <a:gd name="connsiteY3" fmla="*/ 5835 h 6186"/>
                <a:gd name="connsiteX4" fmla="*/ 0 w 13513"/>
                <a:gd name="connsiteY4" fmla="*/ 0 h 6186"/>
                <a:gd name="connsiteX0" fmla="*/ 0 w 10000"/>
                <a:gd name="connsiteY0" fmla="*/ 0 h 10510"/>
                <a:gd name="connsiteX1" fmla="*/ 10000 w 10000"/>
                <a:gd name="connsiteY1" fmla="*/ 18 h 10510"/>
                <a:gd name="connsiteX2" fmla="*/ 6235 w 10000"/>
                <a:gd name="connsiteY2" fmla="*/ 9331 h 10510"/>
                <a:gd name="connsiteX3" fmla="*/ 2885 w 10000"/>
                <a:gd name="connsiteY3" fmla="*/ 9433 h 10510"/>
                <a:gd name="connsiteX4" fmla="*/ 0 w 10000"/>
                <a:gd name="connsiteY4" fmla="*/ 0 h 10510"/>
                <a:gd name="connsiteX0" fmla="*/ 0 w 10000"/>
                <a:gd name="connsiteY0" fmla="*/ 0 h 9660"/>
                <a:gd name="connsiteX1" fmla="*/ 10000 w 10000"/>
                <a:gd name="connsiteY1" fmla="*/ 18 h 9660"/>
                <a:gd name="connsiteX2" fmla="*/ 6235 w 10000"/>
                <a:gd name="connsiteY2" fmla="*/ 9331 h 9660"/>
                <a:gd name="connsiteX3" fmla="*/ 2885 w 10000"/>
                <a:gd name="connsiteY3" fmla="*/ 9433 h 9660"/>
                <a:gd name="connsiteX4" fmla="*/ 0 w 10000"/>
                <a:gd name="connsiteY4" fmla="*/ 0 h 9660"/>
                <a:gd name="connsiteX0" fmla="*/ 0 w 10000"/>
                <a:gd name="connsiteY0" fmla="*/ 0 h 10093"/>
                <a:gd name="connsiteX1" fmla="*/ 10000 w 10000"/>
                <a:gd name="connsiteY1" fmla="*/ 19 h 10093"/>
                <a:gd name="connsiteX2" fmla="*/ 6140 w 10000"/>
                <a:gd name="connsiteY2" fmla="*/ 9962 h 10093"/>
                <a:gd name="connsiteX3" fmla="*/ 2885 w 10000"/>
                <a:gd name="connsiteY3" fmla="*/ 9765 h 10093"/>
                <a:gd name="connsiteX4" fmla="*/ 0 w 10000"/>
                <a:gd name="connsiteY4" fmla="*/ 0 h 10093"/>
                <a:gd name="connsiteX0" fmla="*/ 0 w 10000"/>
                <a:gd name="connsiteY0" fmla="*/ 0 h 10034"/>
                <a:gd name="connsiteX1" fmla="*/ 10000 w 10000"/>
                <a:gd name="connsiteY1" fmla="*/ 19 h 10034"/>
                <a:gd name="connsiteX2" fmla="*/ 6140 w 10000"/>
                <a:gd name="connsiteY2" fmla="*/ 9962 h 10034"/>
                <a:gd name="connsiteX3" fmla="*/ 2885 w 10000"/>
                <a:gd name="connsiteY3" fmla="*/ 9765 h 10034"/>
                <a:gd name="connsiteX4" fmla="*/ 0 w 10000"/>
                <a:gd name="connsiteY4" fmla="*/ 0 h 10034"/>
                <a:gd name="connsiteX0" fmla="*/ 0 w 10000"/>
                <a:gd name="connsiteY0" fmla="*/ 0 h 9962"/>
                <a:gd name="connsiteX1" fmla="*/ 10000 w 10000"/>
                <a:gd name="connsiteY1" fmla="*/ 19 h 9962"/>
                <a:gd name="connsiteX2" fmla="*/ 6140 w 10000"/>
                <a:gd name="connsiteY2" fmla="*/ 9962 h 9962"/>
                <a:gd name="connsiteX3" fmla="*/ 2885 w 10000"/>
                <a:gd name="connsiteY3" fmla="*/ 9765 h 9962"/>
                <a:gd name="connsiteX4" fmla="*/ 0 w 10000"/>
                <a:gd name="connsiteY4" fmla="*/ 0 h 9962"/>
                <a:gd name="connsiteX0" fmla="*/ 0 w 10000"/>
                <a:gd name="connsiteY0" fmla="*/ 0 h 10017"/>
                <a:gd name="connsiteX1" fmla="*/ 10000 w 10000"/>
                <a:gd name="connsiteY1" fmla="*/ 19 h 10017"/>
                <a:gd name="connsiteX2" fmla="*/ 6140 w 10000"/>
                <a:gd name="connsiteY2" fmla="*/ 10000 h 10017"/>
                <a:gd name="connsiteX3" fmla="*/ 2853 w 10000"/>
                <a:gd name="connsiteY3" fmla="*/ 10005 h 10017"/>
                <a:gd name="connsiteX4" fmla="*/ 0 w 10000"/>
                <a:gd name="connsiteY4" fmla="*/ 0 h 10017"/>
                <a:gd name="connsiteX0" fmla="*/ 0 w 9334"/>
                <a:gd name="connsiteY0" fmla="*/ 0 h 10017"/>
                <a:gd name="connsiteX1" fmla="*/ 9334 w 9334"/>
                <a:gd name="connsiteY1" fmla="*/ 2250 h 10017"/>
                <a:gd name="connsiteX2" fmla="*/ 6140 w 9334"/>
                <a:gd name="connsiteY2" fmla="*/ 10000 h 10017"/>
                <a:gd name="connsiteX3" fmla="*/ 2853 w 9334"/>
                <a:gd name="connsiteY3" fmla="*/ 10005 h 10017"/>
                <a:gd name="connsiteX4" fmla="*/ 0 w 9334"/>
                <a:gd name="connsiteY4" fmla="*/ 0 h 10017"/>
                <a:gd name="connsiteX0" fmla="*/ 0 w 9151"/>
                <a:gd name="connsiteY0" fmla="*/ 82 h 7754"/>
                <a:gd name="connsiteX1" fmla="*/ 9151 w 9151"/>
                <a:gd name="connsiteY1" fmla="*/ 0 h 7754"/>
                <a:gd name="connsiteX2" fmla="*/ 5729 w 9151"/>
                <a:gd name="connsiteY2" fmla="*/ 7737 h 7754"/>
                <a:gd name="connsiteX3" fmla="*/ 2208 w 9151"/>
                <a:gd name="connsiteY3" fmla="*/ 7742 h 7754"/>
                <a:gd name="connsiteX4" fmla="*/ 0 w 9151"/>
                <a:gd name="connsiteY4" fmla="*/ 82 h 7754"/>
                <a:gd name="connsiteX0" fmla="*/ 0 w 9889"/>
                <a:gd name="connsiteY0" fmla="*/ 237 h 10000"/>
                <a:gd name="connsiteX1" fmla="*/ 9889 w 9889"/>
                <a:gd name="connsiteY1" fmla="*/ 0 h 10000"/>
                <a:gd name="connsiteX2" fmla="*/ 6150 w 9889"/>
                <a:gd name="connsiteY2" fmla="*/ 9978 h 10000"/>
                <a:gd name="connsiteX3" fmla="*/ 2302 w 9889"/>
                <a:gd name="connsiteY3" fmla="*/ 9985 h 10000"/>
                <a:gd name="connsiteX4" fmla="*/ 0 w 9889"/>
                <a:gd name="connsiteY4" fmla="*/ 237 h 10000"/>
                <a:gd name="connsiteX0" fmla="*/ 0 w 10113"/>
                <a:gd name="connsiteY0" fmla="*/ 237 h 10000"/>
                <a:gd name="connsiteX1" fmla="*/ 10113 w 10113"/>
                <a:gd name="connsiteY1" fmla="*/ 0 h 10000"/>
                <a:gd name="connsiteX2" fmla="*/ 6332 w 10113"/>
                <a:gd name="connsiteY2" fmla="*/ 9978 h 10000"/>
                <a:gd name="connsiteX3" fmla="*/ 2441 w 10113"/>
                <a:gd name="connsiteY3" fmla="*/ 9985 h 10000"/>
                <a:gd name="connsiteX4" fmla="*/ 0 w 10113"/>
                <a:gd name="connsiteY4" fmla="*/ 237 h 10000"/>
                <a:gd name="connsiteX0" fmla="*/ 0 w 9963"/>
                <a:gd name="connsiteY0" fmla="*/ 106 h 9869"/>
                <a:gd name="connsiteX1" fmla="*/ 9963 w 9963"/>
                <a:gd name="connsiteY1" fmla="*/ 0 h 9869"/>
                <a:gd name="connsiteX2" fmla="*/ 6332 w 9963"/>
                <a:gd name="connsiteY2" fmla="*/ 9847 h 9869"/>
                <a:gd name="connsiteX3" fmla="*/ 2441 w 9963"/>
                <a:gd name="connsiteY3" fmla="*/ 9854 h 9869"/>
                <a:gd name="connsiteX4" fmla="*/ 0 w 9963"/>
                <a:gd name="connsiteY4" fmla="*/ 106 h 9869"/>
                <a:gd name="connsiteX0" fmla="*/ 0 w 9849"/>
                <a:gd name="connsiteY0" fmla="*/ 372 h 10000"/>
                <a:gd name="connsiteX1" fmla="*/ 9849 w 9849"/>
                <a:gd name="connsiteY1" fmla="*/ 0 h 10000"/>
                <a:gd name="connsiteX2" fmla="*/ 6205 w 9849"/>
                <a:gd name="connsiteY2" fmla="*/ 9978 h 10000"/>
                <a:gd name="connsiteX3" fmla="*/ 2299 w 9849"/>
                <a:gd name="connsiteY3" fmla="*/ 9985 h 10000"/>
                <a:gd name="connsiteX4" fmla="*/ 0 w 9849"/>
                <a:gd name="connsiteY4" fmla="*/ 372 h 10000"/>
                <a:gd name="connsiteX0" fmla="*/ 0 w 9962"/>
                <a:gd name="connsiteY0" fmla="*/ 240 h 10000"/>
                <a:gd name="connsiteX1" fmla="*/ 9962 w 9962"/>
                <a:gd name="connsiteY1" fmla="*/ 0 h 10000"/>
                <a:gd name="connsiteX2" fmla="*/ 6262 w 9962"/>
                <a:gd name="connsiteY2" fmla="*/ 9978 h 10000"/>
                <a:gd name="connsiteX3" fmla="*/ 2296 w 9962"/>
                <a:gd name="connsiteY3" fmla="*/ 9985 h 10000"/>
                <a:gd name="connsiteX4" fmla="*/ 0 w 9962"/>
                <a:gd name="connsiteY4" fmla="*/ 240 h 10000"/>
                <a:gd name="connsiteX0" fmla="*/ 0 w 10922"/>
                <a:gd name="connsiteY0" fmla="*/ 2886 h 12646"/>
                <a:gd name="connsiteX1" fmla="*/ 10922 w 10922"/>
                <a:gd name="connsiteY1" fmla="*/ 0 h 12646"/>
                <a:gd name="connsiteX2" fmla="*/ 6286 w 10922"/>
                <a:gd name="connsiteY2" fmla="*/ 12624 h 12646"/>
                <a:gd name="connsiteX3" fmla="*/ 2305 w 10922"/>
                <a:gd name="connsiteY3" fmla="*/ 12631 h 12646"/>
                <a:gd name="connsiteX4" fmla="*/ 0 w 10922"/>
                <a:gd name="connsiteY4" fmla="*/ 2886 h 12646"/>
                <a:gd name="connsiteX0" fmla="*/ 0 w 11959"/>
                <a:gd name="connsiteY0" fmla="*/ 373 h 12646"/>
                <a:gd name="connsiteX1" fmla="*/ 11959 w 11959"/>
                <a:gd name="connsiteY1" fmla="*/ 0 h 12646"/>
                <a:gd name="connsiteX2" fmla="*/ 7323 w 11959"/>
                <a:gd name="connsiteY2" fmla="*/ 12624 h 12646"/>
                <a:gd name="connsiteX3" fmla="*/ 3342 w 11959"/>
                <a:gd name="connsiteY3" fmla="*/ 12631 h 12646"/>
                <a:gd name="connsiteX4" fmla="*/ 0 w 11959"/>
                <a:gd name="connsiteY4" fmla="*/ 373 h 12646"/>
                <a:gd name="connsiteX0" fmla="*/ 0 w 11090"/>
                <a:gd name="connsiteY0" fmla="*/ 373 h 12646"/>
                <a:gd name="connsiteX1" fmla="*/ 11090 w 11090"/>
                <a:gd name="connsiteY1" fmla="*/ 0 h 12646"/>
                <a:gd name="connsiteX2" fmla="*/ 7323 w 11090"/>
                <a:gd name="connsiteY2" fmla="*/ 12624 h 12646"/>
                <a:gd name="connsiteX3" fmla="*/ 3342 w 11090"/>
                <a:gd name="connsiteY3" fmla="*/ 12631 h 12646"/>
                <a:gd name="connsiteX4" fmla="*/ 0 w 11090"/>
                <a:gd name="connsiteY4" fmla="*/ 373 h 12646"/>
                <a:gd name="connsiteX0" fmla="*/ 0 w 11194"/>
                <a:gd name="connsiteY0" fmla="*/ 373 h 12646"/>
                <a:gd name="connsiteX1" fmla="*/ 11194 w 11194"/>
                <a:gd name="connsiteY1" fmla="*/ 0 h 12646"/>
                <a:gd name="connsiteX2" fmla="*/ 7323 w 11194"/>
                <a:gd name="connsiteY2" fmla="*/ 12624 h 12646"/>
                <a:gd name="connsiteX3" fmla="*/ 3342 w 11194"/>
                <a:gd name="connsiteY3" fmla="*/ 12631 h 12646"/>
                <a:gd name="connsiteX4" fmla="*/ 0 w 11194"/>
                <a:gd name="connsiteY4" fmla="*/ 373 h 12646"/>
                <a:gd name="connsiteX0" fmla="*/ 0 w 11924"/>
                <a:gd name="connsiteY0" fmla="*/ 253 h 12646"/>
                <a:gd name="connsiteX1" fmla="*/ 11924 w 11924"/>
                <a:gd name="connsiteY1" fmla="*/ 0 h 12646"/>
                <a:gd name="connsiteX2" fmla="*/ 8053 w 11924"/>
                <a:gd name="connsiteY2" fmla="*/ 12624 h 12646"/>
                <a:gd name="connsiteX3" fmla="*/ 4072 w 11924"/>
                <a:gd name="connsiteY3" fmla="*/ 12631 h 12646"/>
                <a:gd name="connsiteX4" fmla="*/ 0 w 11924"/>
                <a:gd name="connsiteY4" fmla="*/ 253 h 12646"/>
                <a:gd name="connsiteX0" fmla="*/ 0 w 11924"/>
                <a:gd name="connsiteY0" fmla="*/ 253 h 12633"/>
                <a:gd name="connsiteX1" fmla="*/ 11924 w 11924"/>
                <a:gd name="connsiteY1" fmla="*/ 0 h 12633"/>
                <a:gd name="connsiteX2" fmla="*/ 8053 w 11924"/>
                <a:gd name="connsiteY2" fmla="*/ 10348 h 12633"/>
                <a:gd name="connsiteX3" fmla="*/ 4072 w 11924"/>
                <a:gd name="connsiteY3" fmla="*/ 12631 h 12633"/>
                <a:gd name="connsiteX4" fmla="*/ 0 w 11924"/>
                <a:gd name="connsiteY4" fmla="*/ 253 h 12633"/>
                <a:gd name="connsiteX0" fmla="*/ 0 w 11924"/>
                <a:gd name="connsiteY0" fmla="*/ 253 h 10348"/>
                <a:gd name="connsiteX1" fmla="*/ 11924 w 11924"/>
                <a:gd name="connsiteY1" fmla="*/ 0 h 10348"/>
                <a:gd name="connsiteX2" fmla="*/ 8053 w 11924"/>
                <a:gd name="connsiteY2" fmla="*/ 10348 h 10348"/>
                <a:gd name="connsiteX3" fmla="*/ 4037 w 11924"/>
                <a:gd name="connsiteY3" fmla="*/ 10235 h 10348"/>
                <a:gd name="connsiteX4" fmla="*/ 0 w 11924"/>
                <a:gd name="connsiteY4" fmla="*/ 253 h 10348"/>
                <a:gd name="connsiteX0" fmla="*/ 0 w 11924"/>
                <a:gd name="connsiteY0" fmla="*/ 253 h 10491"/>
                <a:gd name="connsiteX1" fmla="*/ 11924 w 11924"/>
                <a:gd name="connsiteY1" fmla="*/ 0 h 10491"/>
                <a:gd name="connsiteX2" fmla="*/ 8053 w 11924"/>
                <a:gd name="connsiteY2" fmla="*/ 10348 h 10491"/>
                <a:gd name="connsiteX3" fmla="*/ 2096 w 11924"/>
                <a:gd name="connsiteY3" fmla="*/ 10480 h 10491"/>
                <a:gd name="connsiteX4" fmla="*/ 0 w 11924"/>
                <a:gd name="connsiteY4" fmla="*/ 253 h 10491"/>
                <a:gd name="connsiteX0" fmla="*/ 0 w 11924"/>
                <a:gd name="connsiteY0" fmla="*/ 253 h 10593"/>
                <a:gd name="connsiteX1" fmla="*/ 11924 w 11924"/>
                <a:gd name="connsiteY1" fmla="*/ 0 h 10593"/>
                <a:gd name="connsiteX2" fmla="*/ 9853 w 11924"/>
                <a:gd name="connsiteY2" fmla="*/ 10593 h 10593"/>
                <a:gd name="connsiteX3" fmla="*/ 2096 w 11924"/>
                <a:gd name="connsiteY3" fmla="*/ 10480 h 10593"/>
                <a:gd name="connsiteX4" fmla="*/ 0 w 11924"/>
                <a:gd name="connsiteY4" fmla="*/ 253 h 10593"/>
                <a:gd name="connsiteX0" fmla="*/ 0 w 11924"/>
                <a:gd name="connsiteY0" fmla="*/ 253 h 10593"/>
                <a:gd name="connsiteX1" fmla="*/ 11924 w 11924"/>
                <a:gd name="connsiteY1" fmla="*/ 0 h 10593"/>
                <a:gd name="connsiteX2" fmla="*/ 9853 w 11924"/>
                <a:gd name="connsiteY2" fmla="*/ 10593 h 10593"/>
                <a:gd name="connsiteX3" fmla="*/ 2057 w 11924"/>
                <a:gd name="connsiteY3" fmla="*/ 10480 h 10593"/>
                <a:gd name="connsiteX4" fmla="*/ 0 w 11924"/>
                <a:gd name="connsiteY4" fmla="*/ 253 h 10593"/>
                <a:gd name="connsiteX0" fmla="*/ 0 w 11924"/>
                <a:gd name="connsiteY0" fmla="*/ 253 h 10593"/>
                <a:gd name="connsiteX1" fmla="*/ 11924 w 11924"/>
                <a:gd name="connsiteY1" fmla="*/ 0 h 10593"/>
                <a:gd name="connsiteX2" fmla="*/ 9892 w 11924"/>
                <a:gd name="connsiteY2" fmla="*/ 10593 h 10593"/>
                <a:gd name="connsiteX3" fmla="*/ 2057 w 11924"/>
                <a:gd name="connsiteY3" fmla="*/ 10480 h 10593"/>
                <a:gd name="connsiteX4" fmla="*/ 0 w 11924"/>
                <a:gd name="connsiteY4" fmla="*/ 253 h 1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24" h="10593">
                  <a:moveTo>
                    <a:pt x="0" y="253"/>
                  </a:moveTo>
                  <a:lnTo>
                    <a:pt x="11924" y="0"/>
                  </a:lnTo>
                  <a:lnTo>
                    <a:pt x="9892" y="10593"/>
                  </a:lnTo>
                  <a:cubicBezTo>
                    <a:pt x="8447" y="10373"/>
                    <a:pt x="3692" y="10567"/>
                    <a:pt x="2057" y="10480"/>
                  </a:cubicBezTo>
                  <a:lnTo>
                    <a:pt x="0" y="253"/>
                  </a:lnTo>
                  <a:close/>
                </a:path>
              </a:pathLst>
            </a:custGeom>
            <a:gradFill>
              <a:gsLst>
                <a:gs pos="0">
                  <a:srgbClr val="C00000"/>
                </a:gs>
                <a:gs pos="100000">
                  <a:srgbClr val="C000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pic>
          <p:nvPicPr>
            <p:cNvPr id="3" name="圖片 3" descr="一張含有 文字 的圖片&#10;&#10;自動產生的描述">
              <a:extLst>
                <a:ext uri="{FF2B5EF4-FFF2-40B4-BE49-F238E27FC236}">
                  <a16:creationId xmlns:a16="http://schemas.microsoft.com/office/drawing/2014/main" id="{1B631033-F851-4840-9DA0-3B035B099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9959" y="3876509"/>
              <a:ext cx="2340566" cy="1333295"/>
            </a:xfrm>
            <a:prstGeom prst="roundRect">
              <a:avLst>
                <a:gd name="adj" fmla="val 4857"/>
              </a:avLst>
            </a:prstGeom>
            <a:solidFill>
              <a:srgbClr val="FFFFFF">
                <a:shade val="85000"/>
              </a:srgbClr>
            </a:solidFill>
            <a:ln w="25400"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32" name="接點: 肘形 31">
            <a:extLst>
              <a:ext uri="{FF2B5EF4-FFF2-40B4-BE49-F238E27FC236}">
                <a16:creationId xmlns:a16="http://schemas.microsoft.com/office/drawing/2014/main" id="{77964594-938F-4999-9B73-2605D3328680}"/>
              </a:ext>
            </a:extLst>
          </p:cNvPr>
          <p:cNvCxnSpPr>
            <a:cxnSpLocks/>
            <a:stCxn id="22" idx="2"/>
            <a:endCxn id="24" idx="0"/>
          </p:cNvCxnSpPr>
          <p:nvPr/>
        </p:nvCxnSpPr>
        <p:spPr>
          <a:xfrm rot="16200000" flipH="1">
            <a:off x="7656010" y="2814814"/>
            <a:ext cx="492618" cy="1060715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895785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1267</Words>
  <Application>Microsoft Office PowerPoint</Application>
  <PresentationFormat>寬螢幕</PresentationFormat>
  <Paragraphs>195</Paragraphs>
  <Slides>29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3" baseType="lpstr">
      <vt:lpstr>微軟正黑體</vt:lpstr>
      <vt:lpstr>Arial</vt:lpstr>
      <vt:lpstr>Calibri</vt:lpstr>
      <vt:lpstr>自訂設計</vt:lpstr>
      <vt:lpstr>PowerPoint 簡報</vt:lpstr>
      <vt:lpstr>只要沒有一般商用機房穩定的操作環境，都可以使用工業設計型的交換機</vt:lpstr>
      <vt:lpstr>QSW-IM1200-8C全新設計，讓你跳脫只有工業環境才需要工業交換機的思維</vt:lpstr>
      <vt:lpstr>QSW-IM1200-8C適合裝在哪些環境?</vt:lpstr>
      <vt:lpstr>開放空間的監視系統，10GbE同時顧及控制中心和分點傳輸的高速網路</vt:lpstr>
      <vt:lpstr>智慧城市的智慧路口系統，需要10GbE交換器頻寬傳輸才夠給力</vt:lpstr>
      <vt:lpstr>10GbE才能發揮智慧工廠最大效益</vt:lpstr>
      <vt:lpstr>QSW-IM1200-8C 硬體介紹</vt:lpstr>
      <vt:lpstr>面板配置</vt:lpstr>
      <vt:lpstr>無風扇全機殼散熱</vt:lpstr>
      <vt:lpstr>硬體優勢與價值</vt:lpstr>
      <vt:lpstr>搭配寬溫SFP+進行測試</vt:lpstr>
      <vt:lpstr>QSW-IM1200-8C 軟體規格</vt:lpstr>
      <vt:lpstr>豐富的管理功能</vt:lpstr>
      <vt:lpstr>簡單明瞭的介面設計</vt:lpstr>
      <vt:lpstr>多接條網路線也可以提高網速</vt:lpstr>
      <vt:lpstr>明確分割工作室內各別網路</vt:lpstr>
      <vt:lpstr>準確記錄及配發影音串流給設備</vt:lpstr>
      <vt:lpstr>輕鬆管控連線進出</vt:lpstr>
      <vt:lpstr>軔體版本檢查</vt:lpstr>
      <vt:lpstr>隨時優化網路傳輸路徑</vt:lpstr>
      <vt:lpstr>當然QSW-IM1200-8C還有很多功能</vt:lpstr>
      <vt:lpstr>完美搭配 QNAP 10GbE 產品</vt:lpstr>
      <vt:lpstr>8 x10GbE combo + 4x10GbE SFP+ 連接口彈性且自由的選擇 </vt:lpstr>
      <vt:lpstr>搭配內建2.5/5/10GbE網路的桌上型NAS</vt:lpstr>
      <vt:lpstr>搭配內建2.5/5/10GbE網路的機架型NAS</vt:lpstr>
      <vt:lpstr>網路擴充：豐富的各式PCIe網路擴充卡</vt:lpstr>
      <vt:lpstr>網路擴充：豐富的各式攜帶式網路擴充卡</vt:lpstr>
      <vt:lpstr>PowerPoint 簡報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QSW-IM1200-8C</dc:title>
  <dc:creator>QNAP_Frank Liao</dc:creator>
  <cp:lastModifiedBy>Sabrina Wang 王儷蓉</cp:lastModifiedBy>
  <cp:revision>8</cp:revision>
  <dcterms:created xsi:type="dcterms:W3CDTF">2020-11-12T02:57:56Z</dcterms:created>
  <dcterms:modified xsi:type="dcterms:W3CDTF">2021-08-27T06:41:44Z</dcterms:modified>
</cp:coreProperties>
</file>