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1"/>
  </p:notesMasterIdLst>
  <p:sldIdLst>
    <p:sldId id="256" r:id="rId2"/>
    <p:sldId id="269" r:id="rId3"/>
    <p:sldId id="274" r:id="rId4"/>
    <p:sldId id="292" r:id="rId5"/>
    <p:sldId id="296" r:id="rId6"/>
    <p:sldId id="299" r:id="rId7"/>
    <p:sldId id="300" r:id="rId8"/>
    <p:sldId id="262" r:id="rId9"/>
    <p:sldId id="275" r:id="rId10"/>
    <p:sldId id="264" r:id="rId11"/>
    <p:sldId id="293" r:id="rId12"/>
    <p:sldId id="298" r:id="rId13"/>
    <p:sldId id="266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301" r:id="rId25"/>
    <p:sldId id="302" r:id="rId26"/>
    <p:sldId id="303" r:id="rId27"/>
    <p:sldId id="304" r:id="rId28"/>
    <p:sldId id="305" r:id="rId29"/>
    <p:sldId id="297" r:id="rId3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AFFE"/>
    <a:srgbClr val="00FFFF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6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94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014B1B-D443-4D79-B490-194614BEE676}" type="datetimeFigureOut">
              <a:rPr lang="zh-TW" altLang="en-US" smtClean="0"/>
              <a:t>2021/8/27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C102C-EA68-4CB7-8A78-FEEC99545A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943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C102C-EA68-4CB7-8A78-FEEC99545A9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7230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C102C-EA68-4CB7-8A78-FEEC99545A9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4713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3019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3222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Shape 42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172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8864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21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371638E-C6BE-4F26-94B5-E46AF8371C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976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A776649-5159-49EA-B4C6-F8949C0A94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95A654D3-6DBA-4458-841E-1EC8EF1AACCF}"/>
              </a:ext>
            </a:extLst>
          </p:cNvPr>
          <p:cNvSpPr txBox="1"/>
          <p:nvPr userDrawn="1"/>
        </p:nvSpPr>
        <p:spPr>
          <a:xfrm>
            <a:off x="509524" y="2989969"/>
            <a:ext cx="6629213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800" b="0" i="0" u="none" strike="noStrike" baseline="0">
                <a:solidFill>
                  <a:schemeClr val="bg1"/>
                </a:solidFill>
                <a:latin typeface="Arial" panose="020B0604020202020204" pitchFamily="34" charset="0"/>
              </a:rPr>
              <a:t>Copyright © 2021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8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139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C1E5662-5136-49DF-AD74-D057550890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ACF0437-8AC7-4FF9-A6EB-6387261AA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68" y="733926"/>
            <a:ext cx="10828422" cy="2947737"/>
          </a:xfrm>
        </p:spPr>
        <p:txBody>
          <a:bodyPr anchor="ctr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gradFill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253726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C2EFBE-867B-4889-912C-E774C3178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370C3D-135B-4ED7-BB0A-D01DACCDC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049780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C5281FB-061B-426B-819B-CFD2310D81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BC2EFBE-867B-4889-912C-E774C3178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370C3D-135B-4ED7-BB0A-D01DACCDC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644222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271B04-A78E-46BB-B777-ECD637203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8BF0C64-2803-45E2-B412-C019B3DCA7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3C27BE-B0C9-40EE-9BE2-E616491B6228}" type="datetimeFigureOut">
              <a:rPr lang="zh-TW" altLang="en-US" smtClean="0"/>
              <a:t>2021/8/27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948746D-8177-4F2B-81E8-92ADE21D0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3870DD0-DFD2-42E7-8A01-8EAE00DD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4D60E9-57DE-4D13-AD9E-A2771CA439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854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19992DC4-5407-4F6E-B2D5-80122013162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8DB9A09-4D40-4A07-9256-70DA5CA8D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22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1EED3BD-45DF-47BC-9E8A-0E1394833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39702"/>
            <a:ext cx="10515600" cy="4837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250177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5" r:id="rId2"/>
    <p:sldLayoutId id="2147483681" r:id="rId3"/>
    <p:sldLayoutId id="2147483680" r:id="rId4"/>
    <p:sldLayoutId id="2147483686" r:id="rId5"/>
    <p:sldLayoutId id="214748368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tif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3" Type="http://schemas.openxmlformats.org/officeDocument/2006/relationships/image" Target="../media/image87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11" Type="http://schemas.openxmlformats.org/officeDocument/2006/relationships/image" Target="../media/image94.png"/><Relationship Id="rId5" Type="http://schemas.openxmlformats.org/officeDocument/2006/relationships/image" Target="../media/image89.png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4" Type="http://schemas.openxmlformats.org/officeDocument/2006/relationships/image" Target="../media/image88.tiff"/><Relationship Id="rId9" Type="http://schemas.openxmlformats.org/officeDocument/2006/relationships/image" Target="../media/image92.jpeg"/><Relationship Id="rId14" Type="http://schemas.openxmlformats.org/officeDocument/2006/relationships/image" Target="../media/image9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hyperlink" Target="https://www.qnap.com/en/product/qna-uc5g1t" TargetMode="External"/><Relationship Id="rId7" Type="http://schemas.openxmlformats.org/officeDocument/2006/relationships/image" Target="../media/image10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0.png"/><Relationship Id="rId5" Type="http://schemas.openxmlformats.org/officeDocument/2006/relationships/hyperlink" Target="https://www.qnap.com/en/product/qna-tb-10gbe" TargetMode="External"/><Relationship Id="rId4" Type="http://schemas.openxmlformats.org/officeDocument/2006/relationships/image" Target="../media/image9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5345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4"/>
          <p:cNvSpPr>
            <a:spLocks noGrp="1"/>
          </p:cNvSpPr>
          <p:nvPr>
            <p:ph idx="1"/>
          </p:nvPr>
        </p:nvSpPr>
        <p:spPr>
          <a:xfrm>
            <a:off x="838200" y="1339702"/>
            <a:ext cx="5097380" cy="483726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zh-TW" dirty="0"/>
              <a:t>Don’t need worry about the reliability to the fan</a:t>
            </a:r>
          </a:p>
          <a:p>
            <a:pPr>
              <a:lnSpc>
                <a:spcPct val="100000"/>
              </a:lnSpc>
            </a:pPr>
            <a:r>
              <a:rPr lang="en-US" altLang="zh-TW" dirty="0"/>
              <a:t>Serious thermal verification</a:t>
            </a:r>
          </a:p>
          <a:p>
            <a:pPr marL="265113" lvl="1" indent="0">
              <a:lnSpc>
                <a:spcPct val="100000"/>
              </a:lnSpc>
              <a:buNone/>
            </a:pPr>
            <a:r>
              <a:rPr lang="en-US" altLang="zh-TW" dirty="0">
                <a:solidFill>
                  <a:schemeClr val="accent1"/>
                </a:solidFill>
              </a:rPr>
              <a:t>Non natural convection operating temperature -30°C-45°C (-22°F –113°F)</a:t>
            </a:r>
          </a:p>
          <a:p>
            <a:pPr marL="265113" lvl="1" indent="0">
              <a:lnSpc>
                <a:spcPct val="100000"/>
              </a:lnSpc>
              <a:buNone/>
            </a:pPr>
            <a:r>
              <a:rPr lang="en-US" altLang="zh-TW" dirty="0">
                <a:solidFill>
                  <a:schemeClr val="accent1"/>
                </a:solidFill>
              </a:rPr>
              <a:t>Natural convection operating temperature (0.5~0.7m/s )</a:t>
            </a:r>
            <a:r>
              <a:rPr lang="zh-TW" altLang="en-US" dirty="0">
                <a:solidFill>
                  <a:schemeClr val="accent1"/>
                </a:solidFill>
              </a:rPr>
              <a:t> </a:t>
            </a:r>
            <a:r>
              <a:rPr lang="en-US" altLang="zh-TW" dirty="0">
                <a:solidFill>
                  <a:schemeClr val="accent1"/>
                </a:solidFill>
              </a:rPr>
              <a:t>-30°C-65°C (-22°F –149°F)</a:t>
            </a:r>
          </a:p>
          <a:p>
            <a:pPr>
              <a:lnSpc>
                <a:spcPct val="100000"/>
              </a:lnSpc>
            </a:pPr>
            <a:r>
              <a:rPr lang="en-US" altLang="zh-TW" dirty="0"/>
              <a:t>Max working temperature of the housing</a:t>
            </a:r>
          </a:p>
          <a:p>
            <a:pPr marL="265113" lvl="1" indent="0">
              <a:lnSpc>
                <a:spcPct val="100000"/>
              </a:lnSpc>
              <a:buNone/>
            </a:pPr>
            <a:r>
              <a:rPr lang="en-US" altLang="zh-TW" dirty="0">
                <a:solidFill>
                  <a:schemeClr val="accent1"/>
                </a:solidFill>
              </a:rPr>
              <a:t>Top 76°C(169°F)</a:t>
            </a:r>
          </a:p>
          <a:p>
            <a:pPr marL="265113" lvl="1" indent="0">
              <a:lnSpc>
                <a:spcPct val="100000"/>
              </a:lnSpc>
              <a:buNone/>
            </a:pPr>
            <a:r>
              <a:rPr lang="en-US" altLang="zh-TW" dirty="0">
                <a:solidFill>
                  <a:schemeClr val="accent1"/>
                </a:solidFill>
              </a:rPr>
              <a:t>Bottom 78°C(172°F)</a:t>
            </a:r>
            <a:endParaRPr lang="zh-TW" altLang="en-US" dirty="0">
              <a:solidFill>
                <a:schemeClr val="accent1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Fan less with large heatsink design</a:t>
            </a:r>
            <a:endParaRPr lang="zh-TW" altLang="en-US"/>
          </a:p>
        </p:txBody>
      </p:sp>
      <p:pic>
        <p:nvPicPr>
          <p:cNvPr id="11" name="圖片 10" descr="一張含有 文字, 電子用品 的圖片&#10;&#10;自動產生的描述">
            <a:extLst>
              <a:ext uri="{FF2B5EF4-FFF2-40B4-BE49-F238E27FC236}">
                <a16:creationId xmlns:a16="http://schemas.microsoft.com/office/drawing/2014/main" id="{5A74502B-5512-47E5-88FD-EF3F43B1CE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528" y="1972926"/>
            <a:ext cx="7792472" cy="48850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4237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64693" y="1"/>
            <a:ext cx="11654591" cy="122274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/>
              <a:t>Optimized thermal design &amp; quality components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48163254-76C5-48E5-966D-281BCF7689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5235" y="1461181"/>
            <a:ext cx="3928819" cy="2210824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B89CDA1C-C76B-4E96-90B9-FDEFFDFBB3D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082" y="1461181"/>
            <a:ext cx="3928818" cy="2210824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827E42AF-1011-4AE9-91DE-1329FEF617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5236" y="3862316"/>
            <a:ext cx="3928818" cy="2599430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8FFB6D19-588B-4DFF-9159-677D102A292C}"/>
              </a:ext>
            </a:extLst>
          </p:cNvPr>
          <p:cNvSpPr txBox="1"/>
          <p:nvPr/>
        </p:nvSpPr>
        <p:spPr>
          <a:xfrm>
            <a:off x="419679" y="2212650"/>
            <a:ext cx="28205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20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Large conductive and directive heatsink</a:t>
            </a:r>
            <a:endParaRPr lang="zh-TW" altLang="zh-TW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FB9787D-95AC-4D7E-861A-18AE95009D9C}"/>
              </a:ext>
            </a:extLst>
          </p:cNvPr>
          <p:cNvSpPr txBox="1"/>
          <p:nvPr/>
        </p:nvSpPr>
        <p:spPr>
          <a:xfrm>
            <a:off x="264693" y="4961976"/>
            <a:ext cx="31305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20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All solid capacitors</a:t>
            </a:r>
          </a:p>
        </p:txBody>
      </p:sp>
    </p:spTree>
    <p:extLst>
      <p:ext uri="{BB962C8B-B14F-4D97-AF65-F5344CB8AC3E}">
        <p14:creationId xmlns:p14="http://schemas.microsoft.com/office/powerpoint/2010/main" val="1660365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Industrial‑Temperature range SFP+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for testing</a:t>
            </a:r>
            <a:endParaRPr lang="zh-TW" altLang="en-US"/>
          </a:p>
        </p:txBody>
      </p:sp>
      <p:pic>
        <p:nvPicPr>
          <p:cNvPr id="4" name="圖片 4">
            <a:extLst>
              <a:ext uri="{FF2B5EF4-FFF2-40B4-BE49-F238E27FC236}">
                <a16:creationId xmlns:a16="http://schemas.microsoft.com/office/drawing/2014/main" id="{D73B2540-4068-4175-B1EB-50B56610B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322" y="1310676"/>
            <a:ext cx="7681355" cy="530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79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QSW-IM1200-8C</a:t>
            </a:r>
            <a:br>
              <a:rPr lang="en-US" altLang="zh-TW"/>
            </a:br>
            <a:r>
              <a:rPr lang="en-US" altLang="zh-TW"/>
              <a:t>Software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7012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>
            <a:extLst>
              <a:ext uri="{FF2B5EF4-FFF2-40B4-BE49-F238E27FC236}">
                <a16:creationId xmlns:a16="http://schemas.microsoft.com/office/drawing/2014/main" id="{081B8686-A34E-4BA7-B95F-AAC82CCC3261}"/>
              </a:ext>
            </a:extLst>
          </p:cNvPr>
          <p:cNvSpPr/>
          <p:nvPr/>
        </p:nvSpPr>
        <p:spPr>
          <a:xfrm>
            <a:off x="0" y="5481712"/>
            <a:ext cx="12192000" cy="1376288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55B11302-3AF0-44E7-823B-AB504F8E8897}"/>
              </a:ext>
            </a:extLst>
          </p:cNvPr>
          <p:cNvSpPr/>
          <p:nvPr/>
        </p:nvSpPr>
        <p:spPr>
          <a:xfrm>
            <a:off x="723898" y="1450920"/>
            <a:ext cx="2418347" cy="818614"/>
          </a:xfrm>
          <a:prstGeom prst="roundRect">
            <a:avLst>
              <a:gd name="adj" fmla="val 16667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VLAN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E41D67-9579-4972-A298-EFF27BD05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99270"/>
          </a:xfrm>
        </p:spPr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Rich management functions</a:t>
            </a:r>
            <a:endParaRPr lang="zh-TW" altLang="en-US"/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49C2E7AF-59F4-4E90-B9B4-275BB5FF3B31}"/>
              </a:ext>
            </a:extLst>
          </p:cNvPr>
          <p:cNvSpPr/>
          <p:nvPr/>
        </p:nvSpPr>
        <p:spPr>
          <a:xfrm>
            <a:off x="723898" y="3374884"/>
            <a:ext cx="2418347" cy="818614"/>
          </a:xfrm>
          <a:prstGeom prst="roundRect">
            <a:avLst>
              <a:gd name="adj" fmla="val 15079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 Spanning Tree Protocol</a:t>
            </a:r>
            <a:r>
              <a:rPr lang="zh-TW" alt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(RSTP)</a:t>
            </a: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29D4897B-FB43-482B-81D8-B4630B749C81}"/>
              </a:ext>
            </a:extLst>
          </p:cNvPr>
          <p:cNvSpPr/>
          <p:nvPr/>
        </p:nvSpPr>
        <p:spPr>
          <a:xfrm>
            <a:off x="9049754" y="1450920"/>
            <a:ext cx="2418347" cy="818614"/>
          </a:xfrm>
          <a:prstGeom prst="roundRect">
            <a:avLst>
              <a:gd name="adj" fmla="val 16667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IGMP snooping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92F478EB-0BD5-4A3E-A338-E81044210D23}"/>
              </a:ext>
            </a:extLst>
          </p:cNvPr>
          <p:cNvSpPr/>
          <p:nvPr/>
        </p:nvSpPr>
        <p:spPr>
          <a:xfrm>
            <a:off x="9049754" y="4336865"/>
            <a:ext cx="2418347" cy="818614"/>
          </a:xfrm>
          <a:prstGeom prst="roundRect">
            <a:avLst>
              <a:gd name="adj" fmla="val 13492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of Service</a:t>
            </a:r>
            <a:r>
              <a:rPr lang="zh-TW" alt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(QoS)</a:t>
            </a: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A03A0F4C-3039-4DAD-8177-247970BDFE01}"/>
              </a:ext>
            </a:extLst>
          </p:cNvPr>
          <p:cNvSpPr/>
          <p:nvPr/>
        </p:nvSpPr>
        <p:spPr>
          <a:xfrm>
            <a:off x="723898" y="2412902"/>
            <a:ext cx="2418347" cy="818614"/>
          </a:xfrm>
          <a:prstGeom prst="roundRect">
            <a:avLst>
              <a:gd name="adj" fmla="val 15079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Aggregation Group</a:t>
            </a:r>
            <a:r>
              <a:rPr lang="zh-TW" alt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(LAG)</a:t>
            </a: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8A9C259C-D8E9-493C-95E4-5EE70E74BE59}"/>
              </a:ext>
            </a:extLst>
          </p:cNvPr>
          <p:cNvSpPr/>
          <p:nvPr/>
        </p:nvSpPr>
        <p:spPr>
          <a:xfrm>
            <a:off x="723898" y="4336865"/>
            <a:ext cx="2418347" cy="818614"/>
          </a:xfrm>
          <a:prstGeom prst="roundRect">
            <a:avLst>
              <a:gd name="adj" fmla="val 15080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Layer Discovery Protocol (LLDP)</a:t>
            </a: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24D7F3F2-B7F3-4DC1-8029-BA601D77CC91}"/>
              </a:ext>
            </a:extLst>
          </p:cNvPr>
          <p:cNvSpPr/>
          <p:nvPr/>
        </p:nvSpPr>
        <p:spPr>
          <a:xfrm>
            <a:off x="9049754" y="2412902"/>
            <a:ext cx="2418347" cy="818614"/>
          </a:xfrm>
          <a:prstGeom prst="roundRect">
            <a:avLst>
              <a:gd name="adj" fmla="val 15079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Control Lists (ACL)</a:t>
            </a: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160B9455-898E-4EFD-950E-1CB59C16EB6A}"/>
              </a:ext>
            </a:extLst>
          </p:cNvPr>
          <p:cNvSpPr/>
          <p:nvPr/>
        </p:nvSpPr>
        <p:spPr>
          <a:xfrm>
            <a:off x="9049754" y="3374884"/>
            <a:ext cx="2418347" cy="818614"/>
          </a:xfrm>
          <a:prstGeom prst="roundRect">
            <a:avLst>
              <a:gd name="adj" fmla="val 15079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Network Time Protocol</a:t>
            </a:r>
            <a:r>
              <a:rPr lang="zh-TW" alt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(SNTP)</a:t>
            </a: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80BA5B86-73C9-44E7-83A2-161027EDF2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7053" y="4459865"/>
            <a:ext cx="5677893" cy="1533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34" name="接點: 肘形 33">
            <a:extLst>
              <a:ext uri="{FF2B5EF4-FFF2-40B4-BE49-F238E27FC236}">
                <a16:creationId xmlns:a16="http://schemas.microsoft.com/office/drawing/2014/main" id="{1A3EC4C7-C04B-4F0A-922F-173D905EAEC6}"/>
              </a:ext>
            </a:extLst>
          </p:cNvPr>
          <p:cNvCxnSpPr>
            <a:cxnSpLocks/>
            <a:stCxn id="19" idx="3"/>
            <a:endCxn id="40" idx="1"/>
          </p:cNvCxnSpPr>
          <p:nvPr/>
        </p:nvCxnSpPr>
        <p:spPr>
          <a:xfrm>
            <a:off x="3142245" y="1860227"/>
            <a:ext cx="2624200" cy="1852068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接點: 肘形 34">
            <a:extLst>
              <a:ext uri="{FF2B5EF4-FFF2-40B4-BE49-F238E27FC236}">
                <a16:creationId xmlns:a16="http://schemas.microsoft.com/office/drawing/2014/main" id="{87C5D7FB-63AF-453F-ADC6-31F62FE8C15D}"/>
              </a:ext>
            </a:extLst>
          </p:cNvPr>
          <p:cNvCxnSpPr>
            <a:cxnSpLocks/>
            <a:stCxn id="26" idx="3"/>
            <a:endCxn id="40" idx="1"/>
          </p:cNvCxnSpPr>
          <p:nvPr/>
        </p:nvCxnSpPr>
        <p:spPr>
          <a:xfrm>
            <a:off x="3142245" y="2822209"/>
            <a:ext cx="2624200" cy="890086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橢圓 39">
            <a:extLst>
              <a:ext uri="{FF2B5EF4-FFF2-40B4-BE49-F238E27FC236}">
                <a16:creationId xmlns:a16="http://schemas.microsoft.com/office/drawing/2014/main" id="{E1CBE300-0FE3-4DB7-A0C3-DB2248767902}"/>
              </a:ext>
            </a:extLst>
          </p:cNvPr>
          <p:cNvSpPr/>
          <p:nvPr/>
        </p:nvSpPr>
        <p:spPr>
          <a:xfrm>
            <a:off x="5629939" y="3575789"/>
            <a:ext cx="932120" cy="932120"/>
          </a:xfrm>
          <a:prstGeom prst="ellipse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1" name="圖形 30">
            <a:extLst>
              <a:ext uri="{FF2B5EF4-FFF2-40B4-BE49-F238E27FC236}">
                <a16:creationId xmlns:a16="http://schemas.microsoft.com/office/drawing/2014/main" id="{9A804C5A-AFA4-4F54-85F8-E5653D89D3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5211" y="3637319"/>
            <a:ext cx="449180" cy="777233"/>
          </a:xfrm>
          <a:prstGeom prst="rect">
            <a:avLst/>
          </a:prstGeom>
        </p:spPr>
      </p:pic>
      <p:cxnSp>
        <p:nvCxnSpPr>
          <p:cNvPr id="47" name="接點: 肘形 46">
            <a:extLst>
              <a:ext uri="{FF2B5EF4-FFF2-40B4-BE49-F238E27FC236}">
                <a16:creationId xmlns:a16="http://schemas.microsoft.com/office/drawing/2014/main" id="{5DFC8C89-B96E-4B34-A228-EF2396290A2A}"/>
              </a:ext>
            </a:extLst>
          </p:cNvPr>
          <p:cNvCxnSpPr>
            <a:cxnSpLocks/>
            <a:stCxn id="23" idx="3"/>
            <a:endCxn id="40" idx="2"/>
          </p:cNvCxnSpPr>
          <p:nvPr/>
        </p:nvCxnSpPr>
        <p:spPr>
          <a:xfrm>
            <a:off x="3142245" y="3784191"/>
            <a:ext cx="2487694" cy="257658"/>
          </a:xfrm>
          <a:prstGeom prst="bentConnector3">
            <a:avLst>
              <a:gd name="adj1" fmla="val 50000"/>
            </a:avLst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接點: 肘形 51">
            <a:extLst>
              <a:ext uri="{FF2B5EF4-FFF2-40B4-BE49-F238E27FC236}">
                <a16:creationId xmlns:a16="http://schemas.microsoft.com/office/drawing/2014/main" id="{62DB2E24-672D-4C1D-95A9-890DD63F2FA2}"/>
              </a:ext>
            </a:extLst>
          </p:cNvPr>
          <p:cNvCxnSpPr>
            <a:cxnSpLocks/>
            <a:stCxn id="24" idx="1"/>
            <a:endCxn id="40" idx="7"/>
          </p:cNvCxnSpPr>
          <p:nvPr/>
        </p:nvCxnSpPr>
        <p:spPr>
          <a:xfrm rot="10800000" flipV="1">
            <a:off x="6425554" y="1860227"/>
            <a:ext cx="2624201" cy="1852068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接點: 肘形 54">
            <a:extLst>
              <a:ext uri="{FF2B5EF4-FFF2-40B4-BE49-F238E27FC236}">
                <a16:creationId xmlns:a16="http://schemas.microsoft.com/office/drawing/2014/main" id="{C3657451-E7D7-401B-A17D-3B512CDD0A8C}"/>
              </a:ext>
            </a:extLst>
          </p:cNvPr>
          <p:cNvCxnSpPr>
            <a:cxnSpLocks/>
            <a:stCxn id="40" idx="7"/>
            <a:endCxn id="28" idx="1"/>
          </p:cNvCxnSpPr>
          <p:nvPr/>
        </p:nvCxnSpPr>
        <p:spPr>
          <a:xfrm rot="5400000" flipH="1" flipV="1">
            <a:off x="7292610" y="1955152"/>
            <a:ext cx="890086" cy="2624201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接點: 肘形 55">
            <a:extLst>
              <a:ext uri="{FF2B5EF4-FFF2-40B4-BE49-F238E27FC236}">
                <a16:creationId xmlns:a16="http://schemas.microsoft.com/office/drawing/2014/main" id="{F596D64E-9680-4BBD-958A-22D7DE1D154A}"/>
              </a:ext>
            </a:extLst>
          </p:cNvPr>
          <p:cNvCxnSpPr>
            <a:cxnSpLocks/>
            <a:stCxn id="29" idx="1"/>
            <a:endCxn id="40" idx="6"/>
          </p:cNvCxnSpPr>
          <p:nvPr/>
        </p:nvCxnSpPr>
        <p:spPr>
          <a:xfrm rot="10800000" flipV="1">
            <a:off x="6562060" y="3784191"/>
            <a:ext cx="2487695" cy="257658"/>
          </a:xfrm>
          <a:prstGeom prst="bentConnector3">
            <a:avLst>
              <a:gd name="adj1" fmla="val 50000"/>
            </a:avLst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接點: 肘形 61">
            <a:extLst>
              <a:ext uri="{FF2B5EF4-FFF2-40B4-BE49-F238E27FC236}">
                <a16:creationId xmlns:a16="http://schemas.microsoft.com/office/drawing/2014/main" id="{4EB547EC-7808-4C3F-96C9-4ACAEDA4C196}"/>
              </a:ext>
            </a:extLst>
          </p:cNvPr>
          <p:cNvCxnSpPr>
            <a:cxnSpLocks/>
            <a:stCxn id="27" idx="3"/>
          </p:cNvCxnSpPr>
          <p:nvPr/>
        </p:nvCxnSpPr>
        <p:spPr>
          <a:xfrm flipV="1">
            <a:off x="3142245" y="3784191"/>
            <a:ext cx="160420" cy="961981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接點: 肘形 64">
            <a:extLst>
              <a:ext uri="{FF2B5EF4-FFF2-40B4-BE49-F238E27FC236}">
                <a16:creationId xmlns:a16="http://schemas.microsoft.com/office/drawing/2014/main" id="{825048A2-ABA6-4E35-8435-CBFD544DFC6A}"/>
              </a:ext>
            </a:extLst>
          </p:cNvPr>
          <p:cNvCxnSpPr>
            <a:cxnSpLocks/>
            <a:stCxn id="25" idx="1"/>
          </p:cNvCxnSpPr>
          <p:nvPr/>
        </p:nvCxnSpPr>
        <p:spPr>
          <a:xfrm rot="10800000">
            <a:off x="8889338" y="3784192"/>
            <a:ext cx="160417" cy="961981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725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Easy </a:t>
            </a:r>
            <a:r>
              <a:rPr lang="en-US" altLang="zh-TW">
                <a:latin typeface="Arial"/>
                <a:ea typeface="微軟正黑體"/>
                <a:cs typeface="Arial"/>
              </a:rPr>
              <a:t>to</a:t>
            </a:r>
            <a:r>
              <a:rPr lang="zh-TW" altLang="en-US">
                <a:latin typeface="Arial"/>
                <a:ea typeface="微軟正黑體"/>
                <a:cs typeface="Arial"/>
              </a:rPr>
              <a:t> use </a:t>
            </a:r>
            <a:r>
              <a:rPr lang="en-US" altLang="zh-TW">
                <a:latin typeface="Arial"/>
                <a:ea typeface="微軟正黑體"/>
                <a:cs typeface="Arial"/>
              </a:rPr>
              <a:t>GUI </a:t>
            </a:r>
            <a:r>
              <a:rPr lang="zh-TW" altLang="en-US">
                <a:latin typeface="Arial"/>
                <a:ea typeface="微軟正黑體"/>
                <a:cs typeface="Arial"/>
              </a:rPr>
              <a:t>design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Rich functions and easy </a:t>
            </a:r>
            <a:r>
              <a:rPr lang="en-US" altLang="zh-TW"/>
              <a:t>to</a:t>
            </a:r>
            <a:r>
              <a:rPr lang="zh-TW" altLang="en-US"/>
              <a:t> use</a:t>
            </a:r>
            <a:r>
              <a:rPr lang="en-US" altLang="zh-TW"/>
              <a:t>.</a:t>
            </a:r>
            <a:endParaRPr lang="zh-TW" altLang="en-US"/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Straightforward web design let</a:t>
            </a:r>
            <a:r>
              <a:rPr lang="en-US" altLang="zh-TW"/>
              <a:t>s</a:t>
            </a:r>
            <a:r>
              <a:rPr lang="zh-TW" altLang="en-US"/>
              <a:t> user realize the setup logic quickly</a:t>
            </a:r>
            <a:r>
              <a:rPr lang="en-US" altLang="zh-TW"/>
              <a:t>.</a:t>
            </a:r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948" y="2524626"/>
            <a:ext cx="4714819" cy="2141313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167" y="3128475"/>
            <a:ext cx="4743831" cy="2141313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9237" y="4035651"/>
            <a:ext cx="4714815" cy="2141312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9824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6674" y="1"/>
            <a:ext cx="11614484" cy="1222743"/>
          </a:xfrm>
        </p:spPr>
        <p:txBody>
          <a:bodyPr/>
          <a:lstStyle/>
          <a:p>
            <a:pPr algn="ctr"/>
            <a:r>
              <a:rPr lang="zh-TW" altLang="en-US">
                <a:latin typeface="Arial"/>
                <a:ea typeface="微軟正黑體"/>
                <a:cs typeface="Arial"/>
              </a:rPr>
              <a:t>Raise network speed with multiple network cable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en-US" altLang="zh-TW"/>
              <a:t>Link Aggregation</a:t>
            </a:r>
            <a:r>
              <a:rPr lang="zh-TW" altLang="en-US"/>
              <a:t> </a:t>
            </a:r>
            <a:r>
              <a:rPr lang="en-US" altLang="zh-TW"/>
              <a:t>(LAG) </a:t>
            </a:r>
            <a:r>
              <a:rPr lang="zh-TW" altLang="en-US"/>
              <a:t>can aggregate multiple network cable into a single logical network</a:t>
            </a:r>
            <a:r>
              <a:rPr lang="en-US" altLang="zh-TW"/>
              <a:t>.</a:t>
            </a: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en-US" altLang="zh-TW"/>
              <a:t>Quick and direct to have a network more than 10GbE. </a:t>
            </a:r>
            <a:endParaRPr lang="zh-TW" altLang="en-US"/>
          </a:p>
        </p:txBody>
      </p:sp>
      <p:pic>
        <p:nvPicPr>
          <p:cNvPr id="6" name="圖片 5" descr="一張含有 汽車, 蛋糕, 坐, 玩具 的圖片&#10;&#10;自動產生的描述">
            <a:extLst>
              <a:ext uri="{FF2B5EF4-FFF2-40B4-BE49-F238E27FC236}">
                <a16:creationId xmlns:a16="http://schemas.microsoft.com/office/drawing/2014/main" id="{7BEEE1BB-00BD-42B8-89C0-B5784F2B6C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241172"/>
            <a:ext cx="6501522" cy="520967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C34C4AB-6238-4C30-B423-8ED9F39904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5260" y="3985008"/>
            <a:ext cx="5677893" cy="1533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8105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Split office network into different area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Virtual network </a:t>
            </a:r>
            <a:r>
              <a:rPr lang="en-US" altLang="zh-TW"/>
              <a:t>(VLAN) can split office network.</a:t>
            </a: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Easy </a:t>
            </a:r>
            <a:r>
              <a:rPr lang="en-US" altLang="zh-TW"/>
              <a:t>to </a:t>
            </a:r>
            <a:r>
              <a:rPr lang="zh-TW" altLang="en-US"/>
              <a:t>manage, can set up rout</a:t>
            </a:r>
            <a:r>
              <a:rPr lang="en-US" altLang="zh-TW" err="1"/>
              <a:t>ing</a:t>
            </a:r>
            <a:r>
              <a:rPr lang="en-US" altLang="zh-TW"/>
              <a:t> to connect different networks.</a:t>
            </a:r>
            <a:endParaRPr lang="zh-TW" altLang="en-US"/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Separate </a:t>
            </a:r>
            <a:r>
              <a:rPr lang="en-US" altLang="zh-TW"/>
              <a:t>employee</a:t>
            </a:r>
            <a:r>
              <a:rPr lang="zh-TW" altLang="en-US"/>
              <a:t> and guest network</a:t>
            </a:r>
            <a:r>
              <a:rPr lang="en-US" altLang="zh-TW"/>
              <a:t>.</a:t>
            </a:r>
            <a:endParaRPr lang="zh-TW" altLang="en-US"/>
          </a:p>
        </p:txBody>
      </p:sp>
      <p:sp>
        <p:nvSpPr>
          <p:cNvPr id="17" name="流程圖: 接點 16">
            <a:extLst>
              <a:ext uri="{FF2B5EF4-FFF2-40B4-BE49-F238E27FC236}">
                <a16:creationId xmlns:a16="http://schemas.microsoft.com/office/drawing/2014/main" id="{F29464E7-7B96-40A9-898F-7D4E6E8E6FB2}"/>
              </a:ext>
            </a:extLst>
          </p:cNvPr>
          <p:cNvSpPr/>
          <p:nvPr/>
        </p:nvSpPr>
        <p:spPr>
          <a:xfrm>
            <a:off x="888588" y="4333178"/>
            <a:ext cx="3068293" cy="1802922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 descr="一張含有 玩具 的圖片&#10;&#10;自動產生的描述">
            <a:extLst>
              <a:ext uri="{FF2B5EF4-FFF2-40B4-BE49-F238E27FC236}">
                <a16:creationId xmlns:a16="http://schemas.microsoft.com/office/drawing/2014/main" id="{8B4DCFEE-B037-4539-937D-0F02F969BD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3954" y="4218516"/>
            <a:ext cx="1945708" cy="2209471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89C06EBC-5612-4E3C-BB1A-2E51A920F9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8672" y="4215842"/>
            <a:ext cx="2277489" cy="2211248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22E72F2E-65F5-4FE4-BE43-F052CD9E1B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23459" y="1388067"/>
            <a:ext cx="2029249" cy="2211268"/>
          </a:xfrm>
          <a:prstGeom prst="rect">
            <a:avLst/>
          </a:prstGeom>
        </p:spPr>
      </p:pic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AF29EBED-EBE4-48B6-8839-2F90DCDC9666}"/>
              </a:ext>
            </a:extLst>
          </p:cNvPr>
          <p:cNvCxnSpPr>
            <a:cxnSpLocks/>
          </p:cNvCxnSpPr>
          <p:nvPr/>
        </p:nvCxnSpPr>
        <p:spPr>
          <a:xfrm flipV="1">
            <a:off x="4091517" y="3402279"/>
            <a:ext cx="4931733" cy="713534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2BF1B134-19EC-4B30-AA6D-AEF828AB3D6C}"/>
              </a:ext>
            </a:extLst>
          </p:cNvPr>
          <p:cNvCxnSpPr>
            <a:cxnSpLocks/>
          </p:cNvCxnSpPr>
          <p:nvPr/>
        </p:nvCxnSpPr>
        <p:spPr>
          <a:xfrm>
            <a:off x="8218697" y="5234639"/>
            <a:ext cx="1330883" cy="0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53C69CF5-F5B8-4377-8DB1-9FA3E51A3DF9}"/>
              </a:ext>
            </a:extLst>
          </p:cNvPr>
          <p:cNvCxnSpPr>
            <a:cxnSpLocks/>
          </p:cNvCxnSpPr>
          <p:nvPr/>
        </p:nvCxnSpPr>
        <p:spPr>
          <a:xfrm>
            <a:off x="9910875" y="3703147"/>
            <a:ext cx="6530" cy="1113216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圖片 23">
            <a:extLst>
              <a:ext uri="{FF2B5EF4-FFF2-40B4-BE49-F238E27FC236}">
                <a16:creationId xmlns:a16="http://schemas.microsoft.com/office/drawing/2014/main" id="{CC834B74-0A83-4F0D-8C6B-AE424B66B0E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839" y="3023227"/>
            <a:ext cx="3130678" cy="2776804"/>
          </a:xfrm>
          <a:prstGeom prst="rect">
            <a:avLst/>
          </a:prstGeom>
        </p:spPr>
      </p:pic>
      <p:sp>
        <p:nvSpPr>
          <p:cNvPr id="25" name="乘號 24">
            <a:extLst>
              <a:ext uri="{FF2B5EF4-FFF2-40B4-BE49-F238E27FC236}">
                <a16:creationId xmlns:a16="http://schemas.microsoft.com/office/drawing/2014/main" id="{656575D6-5F7C-4898-9BB5-69218C6FDB9D}"/>
              </a:ext>
            </a:extLst>
          </p:cNvPr>
          <p:cNvSpPr/>
          <p:nvPr/>
        </p:nvSpPr>
        <p:spPr>
          <a:xfrm>
            <a:off x="9584205" y="3929208"/>
            <a:ext cx="653339" cy="65333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6" name="乘號 25">
            <a:extLst>
              <a:ext uri="{FF2B5EF4-FFF2-40B4-BE49-F238E27FC236}">
                <a16:creationId xmlns:a16="http://schemas.microsoft.com/office/drawing/2014/main" id="{EB228D5A-BAE4-441B-A011-EB3C1D1F6473}"/>
              </a:ext>
            </a:extLst>
          </p:cNvPr>
          <p:cNvSpPr/>
          <p:nvPr/>
        </p:nvSpPr>
        <p:spPr>
          <a:xfrm>
            <a:off x="6152361" y="3436624"/>
            <a:ext cx="653339" cy="65333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FB4BF102-364E-488A-9ED5-1589A0A4C673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4091517" y="4411629"/>
            <a:ext cx="2281715" cy="673652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乘號 30">
            <a:extLst>
              <a:ext uri="{FF2B5EF4-FFF2-40B4-BE49-F238E27FC236}">
                <a16:creationId xmlns:a16="http://schemas.microsoft.com/office/drawing/2014/main" id="{FDE3E45E-BD76-4B03-8E3E-8D515EFE78E5}"/>
              </a:ext>
            </a:extLst>
          </p:cNvPr>
          <p:cNvSpPr/>
          <p:nvPr/>
        </p:nvSpPr>
        <p:spPr>
          <a:xfrm>
            <a:off x="4882620" y="4393661"/>
            <a:ext cx="653339" cy="65333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32" name="直線單箭頭接點 31">
            <a:extLst>
              <a:ext uri="{FF2B5EF4-FFF2-40B4-BE49-F238E27FC236}">
                <a16:creationId xmlns:a16="http://schemas.microsoft.com/office/drawing/2014/main" id="{10286A62-EBAE-438B-B5F9-1175A3DC3B92}"/>
              </a:ext>
            </a:extLst>
          </p:cNvPr>
          <p:cNvCxnSpPr>
            <a:cxnSpLocks/>
          </p:cNvCxnSpPr>
          <p:nvPr/>
        </p:nvCxnSpPr>
        <p:spPr>
          <a:xfrm flipV="1">
            <a:off x="8224711" y="3695325"/>
            <a:ext cx="1181116" cy="1022836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9070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Deliver streaming to dedicate device specificly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39702"/>
            <a:ext cx="3910263" cy="4837261"/>
          </a:xfrm>
        </p:spPr>
        <p:txBody>
          <a:bodyPr/>
          <a:lstStyle/>
          <a:p>
            <a:pPr marL="180975" indent="-180975">
              <a:lnSpc>
                <a:spcPct val="150000"/>
              </a:lnSpc>
              <a:buSzPct val="100000"/>
            </a:pPr>
            <a:r>
              <a:rPr lang="en-US" altLang="zh-TW"/>
              <a:t>IGMP snooping can record streaming request for each end point device.</a:t>
            </a:r>
            <a:endParaRPr lang="zh-TW" altLang="en-US"/>
          </a:p>
          <a:p>
            <a:pPr marL="180975" indent="-180975">
              <a:lnSpc>
                <a:spcPct val="150000"/>
              </a:lnSpc>
              <a:buSzPct val="100000"/>
            </a:pPr>
            <a:r>
              <a:rPr lang="zh-TW" altLang="en-US"/>
              <a:t>Avoid packet lost or wrong stream br</a:t>
            </a:r>
            <a:r>
              <a:rPr lang="en-US" altLang="zh-TW"/>
              <a:t>o</a:t>
            </a:r>
            <a:r>
              <a:rPr lang="zh-TW" altLang="en-US"/>
              <a:t>a</a:t>
            </a:r>
            <a:r>
              <a:rPr lang="en-US" altLang="zh-TW"/>
              <a:t>d</a:t>
            </a:r>
            <a:r>
              <a:rPr lang="zh-TW" altLang="en-US"/>
              <a:t>cast</a:t>
            </a:r>
            <a:r>
              <a:rPr lang="en-US" altLang="zh-TW"/>
              <a:t>.</a:t>
            </a:r>
            <a:endParaRPr lang="zh-TW" altLang="en-US"/>
          </a:p>
        </p:txBody>
      </p:sp>
      <p:pic>
        <p:nvPicPr>
          <p:cNvPr id="5" name="圖片 4" descr="一張含有 文字, 地圖, 標誌 的圖片&#10;&#10;自動產生的描述">
            <a:extLst>
              <a:ext uri="{FF2B5EF4-FFF2-40B4-BE49-F238E27FC236}">
                <a16:creationId xmlns:a16="http://schemas.microsoft.com/office/drawing/2014/main" id="{DD6EDA88-B5A8-49E8-9A3E-35F6F8BC70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1350" y="1710845"/>
            <a:ext cx="7442007" cy="426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64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42E99A33-4AA9-478A-866F-110A26528BC5}"/>
              </a:ext>
            </a:extLst>
          </p:cNvPr>
          <p:cNvCxnSpPr>
            <a:cxnSpLocks/>
          </p:cNvCxnSpPr>
          <p:nvPr/>
        </p:nvCxnSpPr>
        <p:spPr>
          <a:xfrm>
            <a:off x="4268196" y="5653672"/>
            <a:ext cx="3879517" cy="0"/>
          </a:xfrm>
          <a:prstGeom prst="straightConnector1">
            <a:avLst/>
          </a:prstGeom>
          <a:ln w="63500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Easy access control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en-US" altLang="zh-TW"/>
              <a:t>Access Control List (ACL) can control access specifically.</a:t>
            </a:r>
            <a:endParaRPr lang="zh-TW" altLang="en-US"/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To avoid security issue</a:t>
            </a:r>
            <a:r>
              <a:rPr lang="en-US" altLang="zh-TW"/>
              <a:t>.</a:t>
            </a:r>
          </a:p>
        </p:txBody>
      </p:sp>
      <p:pic>
        <p:nvPicPr>
          <p:cNvPr id="14" name="圖片 13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FEFA69DF-088B-4485-968F-2BBDB9648C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4621" y="2547393"/>
            <a:ext cx="1552631" cy="1571157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6" name="圖片 15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76F33F1A-1515-40FC-820C-9E2305DEF7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6"/>
          <a:stretch/>
        </p:blipFill>
        <p:spPr>
          <a:xfrm>
            <a:off x="1203536" y="3670177"/>
            <a:ext cx="1552631" cy="1571157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7" name="圖片 16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9AEF1058-9AA6-4379-8767-04230B46A7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5"/>
          <a:stretch/>
        </p:blipFill>
        <p:spPr>
          <a:xfrm>
            <a:off x="2674621" y="4835911"/>
            <a:ext cx="1552631" cy="1571157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8" name="圖片 17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82E48838-5AD3-448C-A335-EA3899A458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217"/>
          <a:stretch/>
        </p:blipFill>
        <p:spPr>
          <a:xfrm>
            <a:off x="9091213" y="3099875"/>
            <a:ext cx="1552631" cy="1698053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ED8DF00A-B4EF-468C-B990-5F7F06FAB610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6982691" y="3932303"/>
            <a:ext cx="2108522" cy="16599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B0B2E414-CF7E-487D-AFAB-5745B4A34690}"/>
              </a:ext>
            </a:extLst>
          </p:cNvPr>
          <p:cNvCxnSpPr>
            <a:cxnSpLocks/>
          </p:cNvCxnSpPr>
          <p:nvPr/>
        </p:nvCxnSpPr>
        <p:spPr>
          <a:xfrm>
            <a:off x="4268196" y="3360850"/>
            <a:ext cx="3768756" cy="0"/>
          </a:xfrm>
          <a:prstGeom prst="straightConnector1">
            <a:avLst/>
          </a:prstGeom>
          <a:ln w="63500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id="{7E244B6C-20BE-4BA4-9C2D-BA55A80F42F7}"/>
              </a:ext>
            </a:extLst>
          </p:cNvPr>
          <p:cNvSpPr/>
          <p:nvPr/>
        </p:nvSpPr>
        <p:spPr>
          <a:xfrm>
            <a:off x="6096000" y="2868230"/>
            <a:ext cx="886691" cy="3186861"/>
          </a:xfrm>
          <a:prstGeom prst="rect">
            <a:avLst/>
          </a:prstGeom>
          <a:gradFill>
            <a:gsLst>
              <a:gs pos="100000">
                <a:srgbClr val="002060"/>
              </a:gs>
              <a:gs pos="0">
                <a:srgbClr val="0070C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ACL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BD65C0E6-6E9E-4AF0-ABC9-D7E60FED5054}"/>
              </a:ext>
            </a:extLst>
          </p:cNvPr>
          <p:cNvCxnSpPr>
            <a:cxnSpLocks/>
            <a:stCxn id="19" idx="1"/>
            <a:endCxn id="16" idx="3"/>
          </p:cNvCxnSpPr>
          <p:nvPr/>
        </p:nvCxnSpPr>
        <p:spPr>
          <a:xfrm flipH="1" flipV="1">
            <a:off x="2756167" y="4455756"/>
            <a:ext cx="3339833" cy="5905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乘號 37">
            <a:extLst>
              <a:ext uri="{FF2B5EF4-FFF2-40B4-BE49-F238E27FC236}">
                <a16:creationId xmlns:a16="http://schemas.microsoft.com/office/drawing/2014/main" id="{5ABC9E9E-9F25-4A55-8FBE-A23B7CDB7C57}"/>
              </a:ext>
            </a:extLst>
          </p:cNvPr>
          <p:cNvSpPr/>
          <p:nvPr/>
        </p:nvSpPr>
        <p:spPr>
          <a:xfrm>
            <a:off x="4064988" y="4104902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9" name="乘號 38">
            <a:extLst>
              <a:ext uri="{FF2B5EF4-FFF2-40B4-BE49-F238E27FC236}">
                <a16:creationId xmlns:a16="http://schemas.microsoft.com/office/drawing/2014/main" id="{D63828F0-D0F7-42F3-9D3E-E2216EFCBC8F}"/>
              </a:ext>
            </a:extLst>
          </p:cNvPr>
          <p:cNvSpPr/>
          <p:nvPr/>
        </p:nvSpPr>
        <p:spPr>
          <a:xfrm>
            <a:off x="7786618" y="3575544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976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732546"/>
          </a:xfrm>
        </p:spPr>
        <p:txBody>
          <a:bodyPr>
            <a:normAutofit/>
          </a:bodyPr>
          <a:lstStyle/>
          <a:p>
            <a:r>
              <a:rPr lang="en-US" altLang="zh-TW"/>
              <a:t>Industrial switch can be used in rugged environments, not only for industrial area</a:t>
            </a:r>
            <a:endParaRPr lang="zh-TW" altLang="en-US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1025464"/>
              </p:ext>
            </p:extLst>
          </p:nvPr>
        </p:nvGraphicFramePr>
        <p:xfrm>
          <a:off x="838200" y="2532070"/>
          <a:ext cx="10515600" cy="29691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6519551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79442954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66869314"/>
                    </a:ext>
                  </a:extLst>
                </a:gridCol>
              </a:tblGrid>
              <a:tr h="567022">
                <a:tc>
                  <a:txBody>
                    <a:bodyPr/>
                    <a:lstStyle/>
                    <a:p>
                      <a:endParaRPr lang="zh-TW" altLang="en-US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Server</a:t>
                      </a:r>
                      <a:r>
                        <a:rPr lang="en-US" altLang="zh-TW" sz="2000" b="1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room of usual business office</a:t>
                      </a:r>
                      <a:endParaRPr lang="zh-TW" altLang="en-US" sz="20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Rugged environments</a:t>
                      </a:r>
                      <a:endParaRPr lang="zh-TW" altLang="en-US" sz="2000" b="1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999826"/>
                  </a:ext>
                </a:extLst>
              </a:tr>
              <a:tr h="567022">
                <a:tc>
                  <a:txBody>
                    <a:bodyPr/>
                    <a:lstStyle/>
                    <a:p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Air</a:t>
                      </a:r>
                      <a:r>
                        <a:rPr lang="en-US" altLang="zh-TW" b="1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condition</a:t>
                      </a:r>
                      <a:endParaRPr lang="zh-TW" altLang="en-US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  <a:endParaRPr lang="zh-TW" altLang="en-US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None</a:t>
                      </a:r>
                      <a:r>
                        <a:rPr lang="en-US" altLang="zh-TW" b="1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or not stable</a:t>
                      </a:r>
                      <a:endParaRPr lang="zh-TW" altLang="en-US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39016887"/>
                  </a:ext>
                </a:extLst>
              </a:tr>
              <a:tr h="567022">
                <a:tc>
                  <a:txBody>
                    <a:bodyPr/>
                    <a:lstStyle/>
                    <a:p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Power</a:t>
                      </a:r>
                      <a:endParaRPr lang="zh-TW" altLang="en-US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  <a:r>
                        <a:rPr lang="en-US" altLang="zh-TW" b="1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and stable</a:t>
                      </a:r>
                      <a:endParaRPr lang="zh-TW" altLang="en-US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  <a:r>
                        <a:rPr lang="en-US" altLang="zh-TW" b="1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but not stable</a:t>
                      </a:r>
                      <a:endParaRPr lang="zh-TW" altLang="en-US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089476"/>
                  </a:ext>
                </a:extLst>
              </a:tr>
              <a:tr h="567022">
                <a:tc>
                  <a:txBody>
                    <a:bodyPr/>
                    <a:lstStyle/>
                    <a:p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Space</a:t>
                      </a:r>
                      <a:r>
                        <a:rPr lang="en-US" altLang="zh-TW" b="1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for the switch</a:t>
                      </a:r>
                      <a:endParaRPr lang="zh-TW" altLang="en-US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Well</a:t>
                      </a:r>
                      <a:r>
                        <a:rPr lang="en-US" altLang="zh-TW" b="1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storage</a:t>
                      </a:r>
                      <a:endParaRPr lang="zh-TW" altLang="en-US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Randomly</a:t>
                      </a:r>
                      <a:r>
                        <a:rPr lang="en-US" altLang="zh-TW" b="1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space</a:t>
                      </a:r>
                      <a:endParaRPr lang="zh-TW" altLang="en-US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70193511"/>
                  </a:ext>
                </a:extLst>
              </a:tr>
              <a:tr h="567022">
                <a:tc>
                  <a:txBody>
                    <a:bodyPr/>
                    <a:lstStyle/>
                    <a:p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Maintains</a:t>
                      </a:r>
                      <a:r>
                        <a:rPr lang="en-US" altLang="zh-TW" b="1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people</a:t>
                      </a:r>
                      <a:endParaRPr lang="zh-TW" altLang="en-US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  <a:endParaRPr lang="zh-TW" altLang="en-US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Maybe</a:t>
                      </a:r>
                      <a:r>
                        <a:rPr lang="en-US" altLang="zh-TW" b="1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not</a:t>
                      </a:r>
                      <a:endParaRPr lang="zh-TW" altLang="en-US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648348"/>
                  </a:ext>
                </a:extLst>
              </a:tr>
            </a:tbl>
          </a:graphicData>
        </a:graphic>
      </p:graphicFrame>
      <p:pic>
        <p:nvPicPr>
          <p:cNvPr id="3" name="圖形 2">
            <a:extLst>
              <a:ext uri="{FF2B5EF4-FFF2-40B4-BE49-F238E27FC236}">
                <a16:creationId xmlns:a16="http://schemas.microsoft.com/office/drawing/2014/main" id="{247CDCA5-D807-4616-8A1E-0751D5AA8A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2591" y="2316618"/>
            <a:ext cx="585934" cy="8969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2AC5B58B-5E68-4F5D-AB36-575EE9A33C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90423" y="2021204"/>
            <a:ext cx="580572" cy="12047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2885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Firmware version </a:t>
            </a:r>
            <a:r>
              <a:rPr lang="en-US" altLang="zh-TW">
                <a:latin typeface="Arial"/>
                <a:ea typeface="微軟正黑體"/>
                <a:cs typeface="Arial"/>
              </a:rPr>
              <a:t>live check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FE773C1F-F131-459D-A44A-728140BFA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8316" y="1371600"/>
            <a:ext cx="4375483" cy="49409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One-click update</a:t>
            </a:r>
            <a:r>
              <a:rPr lang="en-US" altLang="zh-TW"/>
              <a:t>.</a:t>
            </a: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Firmware version auto detect</a:t>
            </a:r>
            <a:r>
              <a:rPr lang="en-US" altLang="zh-TW"/>
              <a:t>.</a:t>
            </a: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en-US" altLang="zh-TW"/>
              <a:t>Manual update.</a:t>
            </a:r>
          </a:p>
        </p:txBody>
      </p:sp>
      <p:pic>
        <p:nvPicPr>
          <p:cNvPr id="6" name="圖形 7">
            <a:extLst>
              <a:ext uri="{FF2B5EF4-FFF2-40B4-BE49-F238E27FC236}">
                <a16:creationId xmlns:a16="http://schemas.microsoft.com/office/drawing/2014/main" id="{40EBF4E1-0EB1-4652-84A2-A09E3640FA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626148"/>
            <a:ext cx="5363599" cy="506517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2A1AA470-97C9-4164-8829-32122C2983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1875" y="2279176"/>
            <a:ext cx="2375321" cy="641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369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Always looking for best routing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39702"/>
            <a:ext cx="4664242" cy="4837261"/>
          </a:xfrm>
        </p:spPr>
        <p:txBody>
          <a:bodyPr anchor="ctr"/>
          <a:lstStyle/>
          <a:p>
            <a:pPr marL="180975" indent="-180975">
              <a:lnSpc>
                <a:spcPct val="150000"/>
              </a:lnSpc>
              <a:buSzPct val="100000"/>
            </a:pPr>
            <a:r>
              <a:rPr lang="en-US" altLang="zh-TW"/>
              <a:t>Rapid Spanning Tree Protocol</a:t>
            </a:r>
            <a:r>
              <a:rPr lang="zh-TW" altLang="en-US"/>
              <a:t> </a:t>
            </a:r>
            <a:r>
              <a:rPr lang="en-US" altLang="zh-TW"/>
              <a:t>(RSTP) </a:t>
            </a:r>
            <a:r>
              <a:rPr lang="zh-TW" altLang="en-US"/>
              <a:t>live check best networking route</a:t>
            </a:r>
            <a:r>
              <a:rPr lang="en-US" altLang="zh-TW"/>
              <a:t>.</a:t>
            </a:r>
          </a:p>
          <a:p>
            <a:pPr marL="180975" indent="-180975">
              <a:lnSpc>
                <a:spcPct val="150000"/>
              </a:lnSpc>
              <a:buSzPct val="100000"/>
            </a:pPr>
            <a:r>
              <a:rPr lang="en-US" altLang="zh-TW"/>
              <a:t>Always using most effective route for data transfer.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174E693-6832-4721-9FD7-3888EF26A1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412" y="1733071"/>
            <a:ext cx="5666824" cy="4560664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EF9A541C-66CB-4FCC-BBAA-5679D49A3790}"/>
              </a:ext>
            </a:extLst>
          </p:cNvPr>
          <p:cNvGrpSpPr/>
          <p:nvPr/>
        </p:nvGrpSpPr>
        <p:grpSpPr>
          <a:xfrm>
            <a:off x="6415389" y="1836846"/>
            <a:ext cx="672508" cy="672508"/>
            <a:chOff x="6095999" y="1813681"/>
            <a:chExt cx="722189" cy="722189"/>
          </a:xfrm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B25DCB80-E15D-4374-93DD-A834B3BF5A5B}"/>
                </a:ext>
              </a:extLst>
            </p:cNvPr>
            <p:cNvSpPr/>
            <p:nvPr/>
          </p:nvSpPr>
          <p:spPr>
            <a:xfrm>
              <a:off x="6095999" y="1813681"/>
              <a:ext cx="722189" cy="7221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乘號 19">
              <a:extLst>
                <a:ext uri="{FF2B5EF4-FFF2-40B4-BE49-F238E27FC236}">
                  <a16:creationId xmlns:a16="http://schemas.microsoft.com/office/drawing/2014/main" id="{F92BF57E-5CFF-4E8F-8267-4FED2965590C}"/>
                </a:ext>
              </a:extLst>
            </p:cNvPr>
            <p:cNvSpPr/>
            <p:nvPr/>
          </p:nvSpPr>
          <p:spPr>
            <a:xfrm>
              <a:off x="6095999" y="1813681"/>
              <a:ext cx="722189" cy="722189"/>
            </a:xfrm>
            <a:prstGeom prst="mathMultiply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32B74E0-6D8F-4A0C-9C39-46127DEDBB0B}"/>
              </a:ext>
            </a:extLst>
          </p:cNvPr>
          <p:cNvGrpSpPr/>
          <p:nvPr/>
        </p:nvGrpSpPr>
        <p:grpSpPr>
          <a:xfrm>
            <a:off x="10341004" y="4950872"/>
            <a:ext cx="672508" cy="672508"/>
            <a:chOff x="10318682" y="5252206"/>
            <a:chExt cx="722189" cy="722189"/>
          </a:xfrm>
        </p:grpSpPr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978A3C9E-A27F-4610-9AE2-2C2DD3DC5D65}"/>
                </a:ext>
              </a:extLst>
            </p:cNvPr>
            <p:cNvSpPr/>
            <p:nvPr/>
          </p:nvSpPr>
          <p:spPr>
            <a:xfrm>
              <a:off x="10318682" y="5252206"/>
              <a:ext cx="722189" cy="72218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橢圓 3">
              <a:extLst>
                <a:ext uri="{FF2B5EF4-FFF2-40B4-BE49-F238E27FC236}">
                  <a16:creationId xmlns:a16="http://schemas.microsoft.com/office/drawing/2014/main" id="{24C8E2E1-4270-40E4-AF82-1222044D0AF9}"/>
                </a:ext>
              </a:extLst>
            </p:cNvPr>
            <p:cNvSpPr/>
            <p:nvPr/>
          </p:nvSpPr>
          <p:spPr>
            <a:xfrm>
              <a:off x="10434117" y="5367641"/>
              <a:ext cx="491319" cy="491319"/>
            </a:xfrm>
            <a:prstGeom prst="ellipse">
              <a:avLst/>
            </a:prstGeom>
            <a:noFill/>
            <a:ln w="825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72733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QSW-IM1200-8C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has more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7D715A3-B5E5-41B7-BA68-1C9783C03F44}"/>
              </a:ext>
            </a:extLst>
          </p:cNvPr>
          <p:cNvSpPr txBox="1"/>
          <p:nvPr/>
        </p:nvSpPr>
        <p:spPr>
          <a:xfrm>
            <a:off x="632339" y="4351855"/>
            <a:ext cx="3344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Ethernet flow control (IEEE 802.3x) 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managing packet transfer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avoid packet lost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24BB075-553F-4390-B92B-D9C975E5B7F4}"/>
              </a:ext>
            </a:extLst>
          </p:cNvPr>
          <p:cNvSpPr txBox="1"/>
          <p:nvPr/>
        </p:nvSpPr>
        <p:spPr>
          <a:xfrm>
            <a:off x="4428769" y="4351855"/>
            <a:ext cx="3344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Link Layer Discovery Protocol (LLDP),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easy to know which devices 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are 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conneted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9" name="圖片 18" descr="一張含有 螢幕擷取畫面 的圖片&#10;&#10;自動產生的描述">
            <a:extLst>
              <a:ext uri="{FF2B5EF4-FFF2-40B4-BE49-F238E27FC236}">
                <a16:creationId xmlns:a16="http://schemas.microsoft.com/office/drawing/2014/main" id="{D65AC515-6393-42A0-99CB-A5E2E68BEB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899" y="2286001"/>
            <a:ext cx="3329836" cy="1701093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DF5B12AC-960A-43E9-A7DD-93772DFE3A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8768" y="2552117"/>
            <a:ext cx="3344396" cy="1434977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FF2C7FB8-E7B5-49BC-94AF-1CF036FC756B}"/>
              </a:ext>
            </a:extLst>
          </p:cNvPr>
          <p:cNvSpPr txBox="1"/>
          <p:nvPr/>
        </p:nvSpPr>
        <p:spPr>
          <a:xfrm>
            <a:off x="8121013" y="4356299"/>
            <a:ext cx="3344395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b="1">
                <a:latin typeface="Arial"/>
                <a:ea typeface="微軟正黑體"/>
                <a:cs typeface="Arial"/>
              </a:rPr>
              <a:t>Network speed auto detect(Auto negotiation)</a:t>
            </a:r>
            <a:r>
              <a:rPr lang="zh-TW" altLang="en-US" sz="1800" b="1">
                <a:latin typeface="Arial"/>
                <a:ea typeface="微軟正黑體"/>
                <a:cs typeface="Arial"/>
              </a:rPr>
              <a:t>，</a:t>
            </a:r>
            <a:r>
              <a:rPr lang="en-US" altLang="zh-TW" b="1">
                <a:latin typeface="Arial"/>
                <a:ea typeface="微軟正黑體"/>
                <a:cs typeface="Arial"/>
              </a:rPr>
              <a:t>let devices can connect even in different network speed.</a:t>
            </a:r>
            <a:endParaRPr lang="zh-TW" altLang="en-US" sz="1800" b="1">
              <a:latin typeface="Arial"/>
              <a:ea typeface="微軟正黑體"/>
              <a:cs typeface="Arial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E10FE3C-CA18-4B51-B4A5-0904D33D81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286" y="2111138"/>
            <a:ext cx="1853850" cy="214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797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673768" y="733926"/>
            <a:ext cx="10828422" cy="3693695"/>
          </a:xfrm>
        </p:spPr>
        <p:txBody>
          <a:bodyPr>
            <a:norm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Perfectly integrated</a:t>
            </a:r>
            <a:br>
              <a:rPr lang="en-US" altLang="zh-TW">
                <a:latin typeface="Arial"/>
                <a:ea typeface="微軟正黑體"/>
                <a:cs typeface="Arial"/>
              </a:rPr>
            </a:br>
            <a:r>
              <a:rPr lang="en-US" altLang="zh-TW">
                <a:latin typeface="Arial"/>
                <a:ea typeface="微軟正黑體"/>
                <a:cs typeface="Arial"/>
              </a:rPr>
              <a:t>with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QNAP 10GbE</a:t>
            </a:r>
            <a:br>
              <a:rPr lang="en-US" altLang="zh-TW">
                <a:latin typeface="Arial"/>
                <a:ea typeface="微軟正黑體"/>
                <a:cs typeface="Arial"/>
              </a:rPr>
            </a:br>
            <a:r>
              <a:rPr lang="en-US" altLang="zh-TW">
                <a:latin typeface="Arial"/>
                <a:ea typeface="微軟正黑體"/>
                <a:cs typeface="Arial"/>
              </a:rPr>
              <a:t>products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2400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9C2DB405-9127-456C-AC8A-41A5F5A9E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74" y="1"/>
            <a:ext cx="11694694" cy="1222743"/>
          </a:xfrm>
        </p:spPr>
        <p:txBody>
          <a:bodyPr>
            <a:normAutofit/>
          </a:bodyPr>
          <a:lstStyle/>
          <a:p>
            <a:pPr algn="ctr"/>
            <a:r>
              <a:rPr lang="zh-TW" altLang="en-US">
                <a:latin typeface="Arial"/>
                <a:ea typeface="微軟正黑體"/>
                <a:cs typeface="Arial"/>
              </a:rPr>
              <a:t>12 port 10GbE combo port give flexiable deployed  </a:t>
            </a: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AF8E1ACD-BC10-4E2F-A8BD-F002F30CF26F}"/>
              </a:ext>
            </a:extLst>
          </p:cNvPr>
          <p:cNvSpPr/>
          <p:nvPr/>
        </p:nvSpPr>
        <p:spPr>
          <a:xfrm>
            <a:off x="8164320" y="3888284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/>
              </a:gs>
              <a:gs pos="0">
                <a:srgbClr val="00B0F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圖片 45" descr="一張含有 膝上型電腦, 電腦, 電子用品, 坐 的圖片&#10;&#10;自動產生的描述">
            <a:extLst>
              <a:ext uri="{FF2B5EF4-FFF2-40B4-BE49-F238E27FC236}">
                <a16:creationId xmlns:a16="http://schemas.microsoft.com/office/drawing/2014/main" id="{06F26C4F-2495-488E-AD0B-4449F11ECB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6676" y="4569605"/>
            <a:ext cx="1396169" cy="1026013"/>
          </a:xfrm>
          <a:prstGeom prst="rect">
            <a:avLst/>
          </a:prstGeom>
        </p:spPr>
      </p:pic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BCDEA830-73F4-4764-BD11-4A531D08B896}"/>
              </a:ext>
            </a:extLst>
          </p:cNvPr>
          <p:cNvSpPr/>
          <p:nvPr/>
        </p:nvSpPr>
        <p:spPr>
          <a:xfrm>
            <a:off x="8164320" y="1393669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/>
              </a:gs>
              <a:gs pos="0">
                <a:srgbClr val="00B0F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58BB3888-AB42-4D65-946C-15A2D46EF60C}"/>
              </a:ext>
            </a:extLst>
          </p:cNvPr>
          <p:cNvSpPr/>
          <p:nvPr/>
        </p:nvSpPr>
        <p:spPr>
          <a:xfrm>
            <a:off x="4386215" y="1393669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/>
              </a:gs>
              <a:gs pos="0">
                <a:srgbClr val="00B0F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圖片 49" descr="一張含有 電子用品, 監視器, 電腦, 坐 的圖片&#10;&#10;自動產生的描述">
            <a:extLst>
              <a:ext uri="{FF2B5EF4-FFF2-40B4-BE49-F238E27FC236}">
                <a16:creationId xmlns:a16="http://schemas.microsoft.com/office/drawing/2014/main" id="{1A33DFF7-AD01-47EF-B233-C7121218EEE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9714" y="2074970"/>
            <a:ext cx="1553982" cy="985452"/>
          </a:xfrm>
          <a:prstGeom prst="rect">
            <a:avLst/>
          </a:prstGeom>
        </p:spPr>
      </p:pic>
      <p:sp>
        <p:nvSpPr>
          <p:cNvPr id="51" name="文字方塊 50">
            <a:extLst>
              <a:ext uri="{FF2B5EF4-FFF2-40B4-BE49-F238E27FC236}">
                <a16:creationId xmlns:a16="http://schemas.microsoft.com/office/drawing/2014/main" id="{BC18704D-A853-45D0-A059-28E716029744}"/>
              </a:ext>
            </a:extLst>
          </p:cNvPr>
          <p:cNvSpPr txBox="1"/>
          <p:nvPr/>
        </p:nvSpPr>
        <p:spPr>
          <a:xfrm>
            <a:off x="4386215" y="1579762"/>
            <a:ext cx="346317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PC</a:t>
            </a:r>
            <a:r>
              <a:rPr lang="zh-TW" altLang="en-US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upgrade </a:t>
            </a:r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2.5G/</a:t>
            </a:r>
            <a:r>
              <a:rPr lang="zh-TW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</a:t>
            </a:r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G/10</a:t>
            </a:r>
            <a:r>
              <a:rPr lang="zh-TW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</a:t>
            </a: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99C85210-08D2-40B9-AAD5-A2438D3769FC}"/>
              </a:ext>
            </a:extLst>
          </p:cNvPr>
          <p:cNvSpPr/>
          <p:nvPr/>
        </p:nvSpPr>
        <p:spPr>
          <a:xfrm>
            <a:off x="576792" y="3888284"/>
            <a:ext cx="2550416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/>
              </a:gs>
              <a:gs pos="0">
                <a:schemeClr val="accent6">
                  <a:lumMod val="60000"/>
                  <a:lumOff val="4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9C0390B6-2969-4B61-B282-6AD37D8D557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6677" y="2160353"/>
            <a:ext cx="1396169" cy="838228"/>
          </a:xfrm>
          <a:prstGeom prst="rect">
            <a:avLst/>
          </a:prstGeom>
        </p:spPr>
      </p:pic>
      <p:pic>
        <p:nvPicPr>
          <p:cNvPr id="54" name="圖片 13" descr="一張含有 室內, 架子, 坐, 桌 的圖片&#10;&#10;自動產生的描述">
            <a:extLst>
              <a:ext uri="{FF2B5EF4-FFF2-40B4-BE49-F238E27FC236}">
                <a16:creationId xmlns:a16="http://schemas.microsoft.com/office/drawing/2014/main" id="{58194E46-EBBC-421D-9536-F59B054F97C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450" y="4308731"/>
            <a:ext cx="2243138" cy="13933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5" name="圖片 13" descr="一張含有 室內, 架子, 坐, 桌 的圖片&#10;&#10;自動產生的描述">
            <a:extLst>
              <a:ext uri="{FF2B5EF4-FFF2-40B4-BE49-F238E27FC236}">
                <a16:creationId xmlns:a16="http://schemas.microsoft.com/office/drawing/2014/main" id="{BA338289-6B88-4C9D-8AD6-2D4B8E5341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96" y="4856419"/>
            <a:ext cx="2243138" cy="13933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6" name="文字方塊 55">
            <a:extLst>
              <a:ext uri="{FF2B5EF4-FFF2-40B4-BE49-F238E27FC236}">
                <a16:creationId xmlns:a16="http://schemas.microsoft.com/office/drawing/2014/main" id="{115572A6-2AE5-4B60-B7B5-BBD5B7633966}"/>
              </a:ext>
            </a:extLst>
          </p:cNvPr>
          <p:cNvSpPr txBox="1"/>
          <p:nvPr/>
        </p:nvSpPr>
        <p:spPr>
          <a:xfrm>
            <a:off x="631281" y="4022752"/>
            <a:ext cx="246277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High speed network connect to </a:t>
            </a:r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NAS/Server</a:t>
            </a:r>
            <a:endParaRPr lang="zh-TW" altLang="en-US" sz="16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A1459085-C3F1-4954-8D76-08164121190B}"/>
              </a:ext>
            </a:extLst>
          </p:cNvPr>
          <p:cNvSpPr/>
          <p:nvPr/>
        </p:nvSpPr>
        <p:spPr>
          <a:xfrm>
            <a:off x="576792" y="1393669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/>
              </a:gs>
              <a:gs pos="0">
                <a:schemeClr val="accent6">
                  <a:lumMod val="60000"/>
                  <a:lumOff val="4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圖片 22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9E81837F-B1D6-4A50-95ED-F07413F992A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5880" y="2098593"/>
            <a:ext cx="1905591" cy="12410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59" name="群組 58">
            <a:extLst>
              <a:ext uri="{FF2B5EF4-FFF2-40B4-BE49-F238E27FC236}">
                <a16:creationId xmlns:a16="http://schemas.microsoft.com/office/drawing/2014/main" id="{B77CD443-B40F-4100-A526-921AFFFD1D27}"/>
              </a:ext>
            </a:extLst>
          </p:cNvPr>
          <p:cNvGrpSpPr/>
          <p:nvPr/>
        </p:nvGrpSpPr>
        <p:grpSpPr>
          <a:xfrm>
            <a:off x="3135053" y="2165109"/>
            <a:ext cx="1164216" cy="1213578"/>
            <a:chOff x="2910000" y="3349177"/>
            <a:chExt cx="1390485" cy="1449441"/>
          </a:xfrm>
        </p:grpSpPr>
        <p:grpSp>
          <p:nvGrpSpPr>
            <p:cNvPr id="60" name="群組 59">
              <a:extLst>
                <a:ext uri="{FF2B5EF4-FFF2-40B4-BE49-F238E27FC236}">
                  <a16:creationId xmlns:a16="http://schemas.microsoft.com/office/drawing/2014/main" id="{AD8E83F5-988F-4C69-B77F-59EA7C35F3E0}"/>
                </a:ext>
              </a:extLst>
            </p:cNvPr>
            <p:cNvGrpSpPr/>
            <p:nvPr/>
          </p:nvGrpSpPr>
          <p:grpSpPr>
            <a:xfrm rot="10800000">
              <a:off x="2910000" y="3349177"/>
              <a:ext cx="1390485" cy="1390485"/>
              <a:chOff x="946017" y="4674811"/>
              <a:chExt cx="1184801" cy="1184801"/>
            </a:xfrm>
          </p:grpSpPr>
          <p:sp>
            <p:nvSpPr>
              <p:cNvPr id="63" name="Shape 279">
                <a:extLst>
                  <a:ext uri="{FF2B5EF4-FFF2-40B4-BE49-F238E27FC236}">
                    <a16:creationId xmlns:a16="http://schemas.microsoft.com/office/drawing/2014/main" id="{941578C0-CEA2-4D04-A2BE-8EB41DD7F69A}"/>
                  </a:ext>
                </a:extLst>
              </p:cNvPr>
              <p:cNvSpPr/>
              <p:nvPr/>
            </p:nvSpPr>
            <p:spPr>
              <a:xfrm rot="2700000">
                <a:off x="946017" y="4674811"/>
                <a:ext cx="1184801" cy="1184801"/>
              </a:xfrm>
              <a:prstGeom prst="teardrop">
                <a:avLst>
                  <a:gd name="adj" fmla="val 100000"/>
                </a:avLst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Shape 280">
                <a:extLst>
                  <a:ext uri="{FF2B5EF4-FFF2-40B4-BE49-F238E27FC236}">
                    <a16:creationId xmlns:a16="http://schemas.microsoft.com/office/drawing/2014/main" id="{E227EAA8-9123-4B42-9D95-4DFBE3705C98}"/>
                  </a:ext>
                </a:extLst>
              </p:cNvPr>
              <p:cNvSpPr/>
              <p:nvPr/>
            </p:nvSpPr>
            <p:spPr>
              <a:xfrm>
                <a:off x="1010469" y="4732216"/>
                <a:ext cx="1058759" cy="1058759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62" name="圖片 61" descr="一張含有 電路 的圖片&#10;&#10;自動產生的描述">
              <a:extLst>
                <a:ext uri="{FF2B5EF4-FFF2-40B4-BE49-F238E27FC236}">
                  <a16:creationId xmlns:a16="http://schemas.microsoft.com/office/drawing/2014/main" id="{F3C8A02D-512F-4D2C-984F-B5DC6C539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1489" y="3391122"/>
              <a:ext cx="986698" cy="1407496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65" name="圖片 18" descr="一張含有 監視器, 室內, 電腦, 影片 的圖片&#10;&#10;自動產生的描述">
            <a:extLst>
              <a:ext uri="{FF2B5EF4-FFF2-40B4-BE49-F238E27FC236}">
                <a16:creationId xmlns:a16="http://schemas.microsoft.com/office/drawing/2014/main" id="{0C8DB786-19DE-4F32-BE92-FD9E8EDB6BB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540" y="2137694"/>
            <a:ext cx="1964948" cy="11889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6" name="文字方塊 65">
            <a:extLst>
              <a:ext uri="{FF2B5EF4-FFF2-40B4-BE49-F238E27FC236}">
                <a16:creationId xmlns:a16="http://schemas.microsoft.com/office/drawing/2014/main" id="{A2ECB7C8-B4BD-4185-9221-4AD4B7B2C18F}"/>
              </a:ext>
            </a:extLst>
          </p:cNvPr>
          <p:cNvSpPr txBox="1"/>
          <p:nvPr/>
        </p:nvSpPr>
        <p:spPr>
          <a:xfrm>
            <a:off x="576792" y="1497830"/>
            <a:ext cx="346317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Embedded or extension 1</a:t>
            </a:r>
            <a:r>
              <a:rPr lang="zh-TW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0</a:t>
            </a:r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G/</a:t>
            </a:r>
            <a:r>
              <a:rPr lang="zh-TW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</a:t>
            </a:r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G/2.5</a:t>
            </a:r>
            <a:r>
              <a:rPr lang="zh-TW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</a:t>
            </a:r>
            <a:r>
              <a:rPr lang="zh-TW" altLang="en-US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</a:t>
            </a:r>
            <a:endParaRPr lang="zh-TW" altLang="zh-TW" sz="16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67" name="圖片 66" descr="一張含有 電子用品, 監視器, 電腦, 坐 的圖片&#10;&#10;自動產生的描述">
            <a:extLst>
              <a:ext uri="{FF2B5EF4-FFF2-40B4-BE49-F238E27FC236}">
                <a16:creationId xmlns:a16="http://schemas.microsoft.com/office/drawing/2014/main" id="{4F1DCA11-4285-44B3-BF19-636E4CCC749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661" y="2074970"/>
            <a:ext cx="1553982" cy="985452"/>
          </a:xfrm>
          <a:prstGeom prst="rect">
            <a:avLst/>
          </a:prstGeom>
        </p:spPr>
      </p:pic>
      <p:pic>
        <p:nvPicPr>
          <p:cNvPr id="68" name="圖片 67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A1C19B93-B352-420A-A052-6610168F41A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2581" y="2564598"/>
            <a:ext cx="1543257" cy="9323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9" name="文字方塊 68">
            <a:extLst>
              <a:ext uri="{FF2B5EF4-FFF2-40B4-BE49-F238E27FC236}">
                <a16:creationId xmlns:a16="http://schemas.microsoft.com/office/drawing/2014/main" id="{CE26B06C-50D2-4037-9DEB-A6C3FF8D5C92}"/>
              </a:ext>
            </a:extLst>
          </p:cNvPr>
          <p:cNvSpPr txBox="1"/>
          <p:nvPr/>
        </p:nvSpPr>
        <p:spPr>
          <a:xfrm>
            <a:off x="8164320" y="1579762"/>
            <a:ext cx="346317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Laptop upgrade 5G</a:t>
            </a:r>
          </a:p>
        </p:txBody>
      </p:sp>
      <p:pic>
        <p:nvPicPr>
          <p:cNvPr id="72" name="圖片 71">
            <a:extLst>
              <a:ext uri="{FF2B5EF4-FFF2-40B4-BE49-F238E27FC236}">
                <a16:creationId xmlns:a16="http://schemas.microsoft.com/office/drawing/2014/main" id="{0BC10024-B3B4-4EAA-835F-149362665A1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5792" y="2160353"/>
            <a:ext cx="1396169" cy="838228"/>
          </a:xfrm>
          <a:prstGeom prst="rect">
            <a:avLst/>
          </a:prstGeom>
        </p:spPr>
      </p:pic>
      <p:pic>
        <p:nvPicPr>
          <p:cNvPr id="73" name="圖片 7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3C9AD3BC-D499-4892-A24A-AA8B43A07EE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1184" y="2729418"/>
            <a:ext cx="939120" cy="7412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4" name="圖片 7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AB14067E-9622-4EDA-BEAC-7A82CF30F4E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072" y="2729418"/>
            <a:ext cx="939120" cy="7412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5" name="文字方塊 74">
            <a:extLst>
              <a:ext uri="{FF2B5EF4-FFF2-40B4-BE49-F238E27FC236}">
                <a16:creationId xmlns:a16="http://schemas.microsoft.com/office/drawing/2014/main" id="{4E1C71B9-765A-4408-BDFF-CEC981519B12}"/>
              </a:ext>
            </a:extLst>
          </p:cNvPr>
          <p:cNvSpPr txBox="1"/>
          <p:nvPr/>
        </p:nvSpPr>
        <p:spPr>
          <a:xfrm>
            <a:off x="8164320" y="4074377"/>
            <a:ext cx="346317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MacBook</a:t>
            </a:r>
            <a:r>
              <a:rPr lang="zh-TW" altLang="en-US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upgrade </a:t>
            </a:r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</a:t>
            </a:r>
            <a:r>
              <a:rPr lang="zh-TW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</a:t>
            </a:r>
          </a:p>
        </p:txBody>
      </p:sp>
      <p:pic>
        <p:nvPicPr>
          <p:cNvPr id="76" name="圖片 75" descr="一張含有 膝上型電腦, 電腦, 電子用品, 坐 的圖片&#10;&#10;自動產生的描述">
            <a:extLst>
              <a:ext uri="{FF2B5EF4-FFF2-40B4-BE49-F238E27FC236}">
                <a16:creationId xmlns:a16="http://schemas.microsoft.com/office/drawing/2014/main" id="{1FC62466-1E60-43DB-8D2E-BE653CE846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5791" y="4569605"/>
            <a:ext cx="1396169" cy="1026013"/>
          </a:xfrm>
          <a:prstGeom prst="rect">
            <a:avLst/>
          </a:prstGeom>
        </p:spPr>
      </p:pic>
      <p:pic>
        <p:nvPicPr>
          <p:cNvPr id="77" name="圖片 13" descr="一張含有 電子用品, 坐, 正面, 桌 的圖片&#10;&#10;自動產生的描述">
            <a:extLst>
              <a:ext uri="{FF2B5EF4-FFF2-40B4-BE49-F238E27FC236}">
                <a16:creationId xmlns:a16="http://schemas.microsoft.com/office/drawing/2014/main" id="{DF6D9662-46EB-4EFC-A8F8-62B09FB18B6F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2128" y="5310736"/>
            <a:ext cx="1159669" cy="7166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9" name="圖片 13" descr="一張含有 電子用品, 坐, 正面, 桌 的圖片&#10;&#10;自動產生的描述">
            <a:extLst>
              <a:ext uri="{FF2B5EF4-FFF2-40B4-BE49-F238E27FC236}">
                <a16:creationId xmlns:a16="http://schemas.microsoft.com/office/drawing/2014/main" id="{582AA749-645D-4ED0-B1D7-18A13AB483F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4995" y="5310736"/>
            <a:ext cx="1159669" cy="7166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0" name="圖片 79">
            <a:extLst>
              <a:ext uri="{FF2B5EF4-FFF2-40B4-BE49-F238E27FC236}">
                <a16:creationId xmlns:a16="http://schemas.microsoft.com/office/drawing/2014/main" id="{98365214-52B9-4D66-A414-A818440BE85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2511" y="5102625"/>
            <a:ext cx="4148771" cy="11203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85" name="接點: 肘形 84">
            <a:extLst>
              <a:ext uri="{FF2B5EF4-FFF2-40B4-BE49-F238E27FC236}">
                <a16:creationId xmlns:a16="http://schemas.microsoft.com/office/drawing/2014/main" id="{23B2E194-C77D-4ABD-A206-7D66AE581DA4}"/>
              </a:ext>
            </a:extLst>
          </p:cNvPr>
          <p:cNvCxnSpPr>
            <a:cxnSpLocks/>
            <a:stCxn id="62" idx="2"/>
          </p:cNvCxnSpPr>
          <p:nvPr/>
        </p:nvCxnSpPr>
        <p:spPr>
          <a:xfrm rot="16200000" flipH="1">
            <a:off x="3194779" y="3842120"/>
            <a:ext cx="1703922" cy="777055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文字方塊 85">
            <a:extLst>
              <a:ext uri="{FF2B5EF4-FFF2-40B4-BE49-F238E27FC236}">
                <a16:creationId xmlns:a16="http://schemas.microsoft.com/office/drawing/2014/main" id="{18D634BA-1439-4FC7-9DB6-006BFD911FD1}"/>
              </a:ext>
            </a:extLst>
          </p:cNvPr>
          <p:cNvSpPr txBox="1"/>
          <p:nvPr/>
        </p:nvSpPr>
        <p:spPr>
          <a:xfrm>
            <a:off x="1994085" y="3555073"/>
            <a:ext cx="16464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chemeClr val="accent6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Base-T / SFP+</a:t>
            </a:r>
          </a:p>
        </p:txBody>
      </p:sp>
      <p:cxnSp>
        <p:nvCxnSpPr>
          <p:cNvPr id="87" name="接點: 肘形 86">
            <a:extLst>
              <a:ext uri="{FF2B5EF4-FFF2-40B4-BE49-F238E27FC236}">
                <a16:creationId xmlns:a16="http://schemas.microsoft.com/office/drawing/2014/main" id="{88B53C8D-912B-4D45-894A-F0D94637E8FC}"/>
              </a:ext>
            </a:extLst>
          </p:cNvPr>
          <p:cNvCxnSpPr>
            <a:cxnSpLocks/>
            <a:stCxn id="52" idx="3"/>
            <a:endCxn id="80" idx="1"/>
          </p:cNvCxnSpPr>
          <p:nvPr/>
        </p:nvCxnSpPr>
        <p:spPr>
          <a:xfrm>
            <a:off x="3127208" y="4963367"/>
            <a:ext cx="395303" cy="699437"/>
          </a:xfrm>
          <a:prstGeom prst="bentConnector3">
            <a:avLst>
              <a:gd name="adj1" fmla="val 104785"/>
            </a:avLst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05E68CFE-BF19-418B-A8C3-459F6570061B}"/>
              </a:ext>
            </a:extLst>
          </p:cNvPr>
          <p:cNvSpPr txBox="1"/>
          <p:nvPr/>
        </p:nvSpPr>
        <p:spPr>
          <a:xfrm>
            <a:off x="3099956" y="4595916"/>
            <a:ext cx="927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chemeClr val="accent6"/>
                </a:solidFill>
                <a:latin typeface="Arial"/>
                <a:ea typeface="新細明體"/>
                <a:cs typeface="Arial"/>
              </a:rPr>
              <a:t>SFP+</a:t>
            </a:r>
          </a:p>
        </p:txBody>
      </p:sp>
      <p:cxnSp>
        <p:nvCxnSpPr>
          <p:cNvPr id="107" name="接點: 肘形 106">
            <a:extLst>
              <a:ext uri="{FF2B5EF4-FFF2-40B4-BE49-F238E27FC236}">
                <a16:creationId xmlns:a16="http://schemas.microsoft.com/office/drawing/2014/main" id="{2AD71126-DABD-464F-BD87-1CDF412F2F3A}"/>
              </a:ext>
            </a:extLst>
          </p:cNvPr>
          <p:cNvCxnSpPr>
            <a:cxnSpLocks/>
          </p:cNvCxnSpPr>
          <p:nvPr/>
        </p:nvCxnSpPr>
        <p:spPr>
          <a:xfrm rot="16200000" flipH="1">
            <a:off x="4441190" y="4322206"/>
            <a:ext cx="1518758" cy="2049"/>
          </a:xfrm>
          <a:prstGeom prst="bentConnector3">
            <a:avLst>
              <a:gd name="adj1" fmla="val 50000"/>
            </a:avLst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E3F013BD-D285-413C-A590-FEA2117484BC}"/>
              </a:ext>
            </a:extLst>
          </p:cNvPr>
          <p:cNvSpPr txBox="1"/>
          <p:nvPr/>
        </p:nvSpPr>
        <p:spPr>
          <a:xfrm>
            <a:off x="5175610" y="3757089"/>
            <a:ext cx="941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rgbClr val="0070C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Base-T</a:t>
            </a:r>
            <a:endParaRPr lang="zh-TW" altLang="zh-TW" sz="1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0" name="接點: 肘形 109">
            <a:extLst>
              <a:ext uri="{FF2B5EF4-FFF2-40B4-BE49-F238E27FC236}">
                <a16:creationId xmlns:a16="http://schemas.microsoft.com/office/drawing/2014/main" id="{60E694D4-6BCF-435E-AEB9-28D405906481}"/>
              </a:ext>
            </a:extLst>
          </p:cNvPr>
          <p:cNvCxnSpPr>
            <a:cxnSpLocks/>
          </p:cNvCxnSpPr>
          <p:nvPr/>
        </p:nvCxnSpPr>
        <p:spPr>
          <a:xfrm rot="5400000">
            <a:off x="7286427" y="2546391"/>
            <a:ext cx="1631935" cy="3523847"/>
          </a:xfrm>
          <a:prstGeom prst="bentConnector3">
            <a:avLst>
              <a:gd name="adj1" fmla="val 14166"/>
            </a:avLst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文字方塊 110">
            <a:extLst>
              <a:ext uri="{FF2B5EF4-FFF2-40B4-BE49-F238E27FC236}">
                <a16:creationId xmlns:a16="http://schemas.microsoft.com/office/drawing/2014/main" id="{3F8B0B9A-8112-4BB6-8A83-7F7492599810}"/>
              </a:ext>
            </a:extLst>
          </p:cNvPr>
          <p:cNvSpPr txBox="1"/>
          <p:nvPr/>
        </p:nvSpPr>
        <p:spPr>
          <a:xfrm>
            <a:off x="6344880" y="3757089"/>
            <a:ext cx="941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rgbClr val="0070C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Base-T</a:t>
            </a:r>
            <a:endParaRPr lang="zh-TW" altLang="zh-TW" sz="1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2" name="接點: 肘形 111">
            <a:extLst>
              <a:ext uri="{FF2B5EF4-FFF2-40B4-BE49-F238E27FC236}">
                <a16:creationId xmlns:a16="http://schemas.microsoft.com/office/drawing/2014/main" id="{58F24CE7-C1BC-4022-9ACF-162AC82629BC}"/>
              </a:ext>
            </a:extLst>
          </p:cNvPr>
          <p:cNvCxnSpPr>
            <a:cxnSpLocks/>
            <a:stCxn id="45" idx="1"/>
            <a:endCxn id="80" idx="3"/>
          </p:cNvCxnSpPr>
          <p:nvPr/>
        </p:nvCxnSpPr>
        <p:spPr>
          <a:xfrm rot="10800000" flipV="1">
            <a:off x="7671282" y="4963366"/>
            <a:ext cx="493038" cy="699437"/>
          </a:xfrm>
          <a:prstGeom prst="bentConnector3">
            <a:avLst>
              <a:gd name="adj1" fmla="val 50000"/>
            </a:avLst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4E7A6F4E-ACD8-4EC7-97C3-6F92D8983ECC}"/>
              </a:ext>
            </a:extLst>
          </p:cNvPr>
          <p:cNvSpPr txBox="1"/>
          <p:nvPr/>
        </p:nvSpPr>
        <p:spPr>
          <a:xfrm>
            <a:off x="6968576" y="4765193"/>
            <a:ext cx="941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rgbClr val="0070C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Base-T</a:t>
            </a:r>
            <a:endParaRPr lang="zh-TW" altLang="zh-TW" sz="1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1946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Tablet NAS with </a:t>
            </a:r>
            <a:r>
              <a:rPr lang="en-US">
                <a:latin typeface="Arial"/>
                <a:ea typeface="微軟正黑體"/>
                <a:cs typeface="Arial"/>
              </a:rPr>
              <a:t>embedded</a:t>
            </a:r>
            <a:r>
              <a:rPr lang="en-US" altLang="zh-TW">
                <a:latin typeface="Arial"/>
                <a:ea typeface="微軟正黑體"/>
                <a:cs typeface="Arial"/>
              </a:rPr>
              <a:t> 2.5/5/10GbE </a:t>
            </a: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A3D31F63-A1EF-4C70-A32B-98415AC95402}"/>
              </a:ext>
            </a:extLst>
          </p:cNvPr>
          <p:cNvSpPr/>
          <p:nvPr/>
        </p:nvSpPr>
        <p:spPr>
          <a:xfrm>
            <a:off x="770520" y="1576137"/>
            <a:ext cx="10583280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F708FDB4-7543-4172-B20B-0EBDC0BFB4B1}"/>
              </a:ext>
            </a:extLst>
          </p:cNvPr>
          <p:cNvSpPr/>
          <p:nvPr/>
        </p:nvSpPr>
        <p:spPr>
          <a:xfrm>
            <a:off x="770520" y="1442774"/>
            <a:ext cx="10583280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BB94391E-49AD-4607-BCA6-B644C07EA13A}"/>
              </a:ext>
            </a:extLst>
          </p:cNvPr>
          <p:cNvSpPr/>
          <p:nvPr/>
        </p:nvSpPr>
        <p:spPr>
          <a:xfrm>
            <a:off x="1901751" y="1488610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</a:rPr>
              <a:t>With </a:t>
            </a:r>
            <a:r>
              <a:rPr lang="en-US" altLang="zh-CN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BASE-T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8E593FF-90CD-4217-BDF2-1300B322FFB4}"/>
              </a:ext>
            </a:extLst>
          </p:cNvPr>
          <p:cNvSpPr/>
          <p:nvPr/>
        </p:nvSpPr>
        <p:spPr>
          <a:xfrm>
            <a:off x="7347832" y="1488610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</a:rPr>
              <a:t>With </a:t>
            </a:r>
            <a:r>
              <a:rPr lang="en-US" altLang="zh-CN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SFP+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A418832C-EA8C-4ECB-9A8F-21E425537D11}"/>
              </a:ext>
            </a:extLst>
          </p:cNvPr>
          <p:cNvSpPr/>
          <p:nvPr/>
        </p:nvSpPr>
        <p:spPr>
          <a:xfrm>
            <a:off x="5701773" y="1488610"/>
            <a:ext cx="689372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｜</a:t>
            </a:r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293A3705-550D-45C7-B57D-AF9F82956B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7774" y="2019304"/>
            <a:ext cx="1559136" cy="14030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5" name="圖片 34" descr="一張含有 電子用品, 室內, 監視器, 坐 的圖片&#10;&#10;自動產生的描述">
            <a:extLst>
              <a:ext uri="{FF2B5EF4-FFF2-40B4-BE49-F238E27FC236}">
                <a16:creationId xmlns:a16="http://schemas.microsoft.com/office/drawing/2014/main" id="{2D460604-6369-4972-B867-B8CD131D1F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5337" y="2133907"/>
            <a:ext cx="2100213" cy="12376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 descr="一張含有 監視器, 電腦, 坐, 顯示 的圖片&#10;&#10;自動產生的描述">
            <a:extLst>
              <a:ext uri="{FF2B5EF4-FFF2-40B4-BE49-F238E27FC236}">
                <a16:creationId xmlns:a16="http://schemas.microsoft.com/office/drawing/2014/main" id="{4E9F2891-2D97-4237-8016-0E65AEDC4D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6451" y="2088593"/>
            <a:ext cx="2124921" cy="13283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19C9CCAB-113F-489A-9D67-D1E06B5D1B2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0125" y="2073393"/>
            <a:ext cx="2124921" cy="1328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9217272C-FFEF-4EC7-8681-788E845CD00C}"/>
              </a:ext>
            </a:extLst>
          </p:cNvPr>
          <p:cNvSpPr/>
          <p:nvPr/>
        </p:nvSpPr>
        <p:spPr>
          <a:xfrm>
            <a:off x="6607806" y="3429900"/>
            <a:ext cx="2083565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TS-832PX</a:t>
            </a:r>
            <a:endParaRPr lang="zh-TW" altLang="en-US" sz="1200" b="1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0C5B3054-C399-4504-971A-C2C7D663E03D}"/>
              </a:ext>
            </a:extLst>
          </p:cNvPr>
          <p:cNvSpPr/>
          <p:nvPr/>
        </p:nvSpPr>
        <p:spPr>
          <a:xfrm>
            <a:off x="1030785" y="3429900"/>
            <a:ext cx="2058858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TVS-h1688X /TVS-h1288X</a:t>
            </a:r>
            <a:endParaRPr lang="zh-CN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28D8580B-A384-4B74-A39C-C369494E5606}"/>
              </a:ext>
            </a:extLst>
          </p:cNvPr>
          <p:cNvSpPr/>
          <p:nvPr/>
        </p:nvSpPr>
        <p:spPr>
          <a:xfrm>
            <a:off x="3525338" y="3429900"/>
            <a:ext cx="2058858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TVS-872XT / TVS-672XT / TVS-472XT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723A8FE8-B582-44D6-8DE8-176E0A79E579}"/>
              </a:ext>
            </a:extLst>
          </p:cNvPr>
          <p:cNvSpPr/>
          <p:nvPr/>
        </p:nvSpPr>
        <p:spPr>
          <a:xfrm>
            <a:off x="9479292" y="3429900"/>
            <a:ext cx="114799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TS-431X3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899E994B-3164-440A-B192-199B6E4B69A6}"/>
              </a:ext>
            </a:extLst>
          </p:cNvPr>
          <p:cNvSpPr/>
          <p:nvPr/>
        </p:nvSpPr>
        <p:spPr>
          <a:xfrm>
            <a:off x="9355040" y="3696176"/>
            <a:ext cx="1459883" cy="278631"/>
          </a:xfrm>
          <a:prstGeom prst="rect">
            <a:avLst/>
          </a:prstGeom>
          <a:solidFill>
            <a:schemeClr val="accent2"/>
          </a:solidFill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 + 2.5GbE</a:t>
            </a: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AD858FE4-C91E-4A3D-B73B-60F5CFD655BE}"/>
              </a:ext>
            </a:extLst>
          </p:cNvPr>
          <p:cNvSpPr/>
          <p:nvPr/>
        </p:nvSpPr>
        <p:spPr>
          <a:xfrm>
            <a:off x="770520" y="4203102"/>
            <a:ext cx="3737803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264EE29F-327B-4F43-8321-729611FF5C6B}"/>
              </a:ext>
            </a:extLst>
          </p:cNvPr>
          <p:cNvSpPr/>
          <p:nvPr/>
        </p:nvSpPr>
        <p:spPr>
          <a:xfrm>
            <a:off x="770520" y="4069739"/>
            <a:ext cx="3737803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</a:rPr>
              <a:t>With </a:t>
            </a:r>
            <a:r>
              <a:rPr lang="en-US" altLang="zh-CN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5GbE BASE-T</a:t>
            </a:r>
          </a:p>
        </p:txBody>
      </p:sp>
      <p:pic>
        <p:nvPicPr>
          <p:cNvPr id="56" name="圖片 24" descr="一張含有 室內, 電子用品, 監視器, 電腦 的圖片&#10;&#10;自動產生的描述">
            <a:extLst>
              <a:ext uri="{FF2B5EF4-FFF2-40B4-BE49-F238E27FC236}">
                <a16:creationId xmlns:a16="http://schemas.microsoft.com/office/drawing/2014/main" id="{BE6ABFFA-1025-415B-8707-A135ADE829E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1289" y="4714032"/>
            <a:ext cx="2196264" cy="13607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7" name="矩形 56">
            <a:extLst>
              <a:ext uri="{FF2B5EF4-FFF2-40B4-BE49-F238E27FC236}">
                <a16:creationId xmlns:a16="http://schemas.microsoft.com/office/drawing/2014/main" id="{4DEB3CED-C5AE-4187-A834-408E79CD3738}"/>
              </a:ext>
            </a:extLst>
          </p:cNvPr>
          <p:cNvSpPr/>
          <p:nvPr/>
        </p:nvSpPr>
        <p:spPr>
          <a:xfrm>
            <a:off x="770520" y="6069329"/>
            <a:ext cx="3737803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TVS-872N / TVS-672N</a:t>
            </a:r>
            <a:endParaRPr lang="zh-TW" altLang="zh-TW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69" name="矩形: 圓角 68">
            <a:extLst>
              <a:ext uri="{FF2B5EF4-FFF2-40B4-BE49-F238E27FC236}">
                <a16:creationId xmlns:a16="http://schemas.microsoft.com/office/drawing/2014/main" id="{0738D4FA-175C-4246-948B-97C02D074BE6}"/>
              </a:ext>
            </a:extLst>
          </p:cNvPr>
          <p:cNvSpPr/>
          <p:nvPr/>
        </p:nvSpPr>
        <p:spPr>
          <a:xfrm>
            <a:off x="4715899" y="4203102"/>
            <a:ext cx="6637901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8E75C25C-33F0-4841-9186-1A48F3BAD1A9}"/>
              </a:ext>
            </a:extLst>
          </p:cNvPr>
          <p:cNvSpPr/>
          <p:nvPr/>
        </p:nvSpPr>
        <p:spPr>
          <a:xfrm>
            <a:off x="4715899" y="4069739"/>
            <a:ext cx="6637901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</a:rPr>
              <a:t>With </a:t>
            </a:r>
            <a:r>
              <a:rPr lang="en-US" altLang="zh-CN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2.5GbE BASE-T</a:t>
            </a:r>
          </a:p>
        </p:txBody>
      </p:sp>
      <p:pic>
        <p:nvPicPr>
          <p:cNvPr id="73" name="圖片 72" descr="一張含有 室內, 監視器, 微波爐, 電腦 的圖片&#10;&#10;自動產生的描述">
            <a:extLst>
              <a:ext uri="{FF2B5EF4-FFF2-40B4-BE49-F238E27FC236}">
                <a16:creationId xmlns:a16="http://schemas.microsoft.com/office/drawing/2014/main" id="{8A21C0E0-B592-43B3-B0BD-FE830C6EAFC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8759" y="4755168"/>
            <a:ext cx="1554374" cy="12536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4" name="圖片 73" descr="一張含有 文字, 監視器, 電子用品 的圖片&#10;&#10;自動產生的描述">
            <a:extLst>
              <a:ext uri="{FF2B5EF4-FFF2-40B4-BE49-F238E27FC236}">
                <a16:creationId xmlns:a16="http://schemas.microsoft.com/office/drawing/2014/main" id="{A54B9843-1DA8-451D-935B-2578E78E53A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4123" y="4733851"/>
            <a:ext cx="2124921" cy="1328312"/>
          </a:xfrm>
          <a:prstGeom prst="rect">
            <a:avLst/>
          </a:prstGeom>
        </p:spPr>
      </p:pic>
      <p:pic>
        <p:nvPicPr>
          <p:cNvPr id="75" name="圖片 74">
            <a:extLst>
              <a:ext uri="{FF2B5EF4-FFF2-40B4-BE49-F238E27FC236}">
                <a16:creationId xmlns:a16="http://schemas.microsoft.com/office/drawing/2014/main" id="{8810969B-68A2-4730-9650-D5BF8F1CF39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0177" y="4733850"/>
            <a:ext cx="2124925" cy="13283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6" name="矩形 75">
            <a:extLst>
              <a:ext uri="{FF2B5EF4-FFF2-40B4-BE49-F238E27FC236}">
                <a16:creationId xmlns:a16="http://schemas.microsoft.com/office/drawing/2014/main" id="{90F498C6-F6D0-4028-B9F4-B532C7F59172}"/>
              </a:ext>
            </a:extLst>
          </p:cNvPr>
          <p:cNvSpPr/>
          <p:nvPr/>
        </p:nvSpPr>
        <p:spPr>
          <a:xfrm>
            <a:off x="5268759" y="6069329"/>
            <a:ext cx="155437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TS-h886 / TS-h686</a:t>
            </a:r>
            <a:endParaRPr lang="zh-TW" altLang="zh-TW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B617215A-0F47-4F71-A00F-9ABF12FC2E39}"/>
              </a:ext>
            </a:extLst>
          </p:cNvPr>
          <p:cNvSpPr/>
          <p:nvPr/>
        </p:nvSpPr>
        <p:spPr>
          <a:xfrm>
            <a:off x="7330880" y="6068802"/>
            <a:ext cx="1644185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TS-653D / TS-453D / TS-253D</a:t>
            </a:r>
            <a:endParaRPr lang="zh-TW" altLang="zh-TW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E4C7C95F-3554-4D95-8C58-D0BE455F7502}"/>
              </a:ext>
            </a:extLst>
          </p:cNvPr>
          <p:cNvSpPr/>
          <p:nvPr/>
        </p:nvSpPr>
        <p:spPr>
          <a:xfrm>
            <a:off x="9219044" y="6069329"/>
            <a:ext cx="1790581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TS-431P3 / TS-231P3</a:t>
            </a:r>
            <a:endParaRPr lang="zh-TW" altLang="zh-TW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9646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222743"/>
          </a:xfrm>
        </p:spPr>
        <p:txBody>
          <a:bodyPr>
            <a:normAutofit/>
          </a:bodyPr>
          <a:lstStyle/>
          <a:p>
            <a:pPr algn="ctr"/>
            <a:r>
              <a:rPr lang="en-US" sz="3400">
                <a:latin typeface="Arial"/>
                <a:ea typeface="微軟正黑體"/>
                <a:cs typeface="Arial"/>
              </a:rPr>
              <a:t>Rack mount network NAS with</a:t>
            </a:r>
            <a:r>
              <a:rPr lang="zh-TW" altLang="en-US" sz="3400">
                <a:latin typeface="Arial"/>
                <a:ea typeface="微軟正黑體"/>
                <a:cs typeface="Arial"/>
              </a:rPr>
              <a:t> </a:t>
            </a:r>
            <a:r>
              <a:rPr lang="en-US" sz="3400">
                <a:latin typeface="Arial"/>
                <a:ea typeface="微軟正黑體"/>
                <a:cs typeface="Arial"/>
              </a:rPr>
              <a:t>embedded 2.5/5/10GbE </a:t>
            </a:r>
            <a:endParaRPr lang="en-US" altLang="zh-TW" sz="3400">
              <a:latin typeface="Arial"/>
              <a:ea typeface="微軟正黑體"/>
              <a:cs typeface="Arial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EC9A8420-691D-417F-9F39-0BC01133A887}"/>
              </a:ext>
            </a:extLst>
          </p:cNvPr>
          <p:cNvSpPr/>
          <p:nvPr/>
        </p:nvSpPr>
        <p:spPr>
          <a:xfrm>
            <a:off x="770520" y="1609343"/>
            <a:ext cx="6637901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99577CE0-DAD5-4F4D-85C0-F538BDB0CCBB}"/>
              </a:ext>
            </a:extLst>
          </p:cNvPr>
          <p:cNvSpPr/>
          <p:nvPr/>
        </p:nvSpPr>
        <p:spPr>
          <a:xfrm>
            <a:off x="770520" y="1475980"/>
            <a:ext cx="6637901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</a:rPr>
              <a:t>With </a:t>
            </a:r>
            <a:r>
              <a:rPr lang="en-US" altLang="zh-CN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BASE-T &amp; SFP+</a:t>
            </a: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E50CEE58-B348-47A3-9D9C-93B6AB20E35C}"/>
              </a:ext>
            </a:extLst>
          </p:cNvPr>
          <p:cNvSpPr/>
          <p:nvPr/>
        </p:nvSpPr>
        <p:spPr>
          <a:xfrm>
            <a:off x="7615997" y="1614516"/>
            <a:ext cx="3737803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23573251-0771-4BEE-AC3C-9B1953692E64}"/>
              </a:ext>
            </a:extLst>
          </p:cNvPr>
          <p:cNvSpPr/>
          <p:nvPr/>
        </p:nvSpPr>
        <p:spPr>
          <a:xfrm>
            <a:off x="7615997" y="1481153"/>
            <a:ext cx="3737803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</a:rPr>
              <a:t>With </a:t>
            </a:r>
            <a:r>
              <a:rPr lang="en-US" altLang="zh-CN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2.5GbE BASE-T</a:t>
            </a:r>
          </a:p>
        </p:txBody>
      </p:sp>
      <p:pic>
        <p:nvPicPr>
          <p:cNvPr id="42" name="圖片 12" descr="一張含有 男人, 吉他, 桌, 直立的 的圖片&#10;&#10;自動產生的描述">
            <a:extLst>
              <a:ext uri="{FF2B5EF4-FFF2-40B4-BE49-F238E27FC236}">
                <a16:creationId xmlns:a16="http://schemas.microsoft.com/office/drawing/2014/main" id="{7C290895-BAB0-4FF4-8DEA-BAF438BFEA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470" y="1891757"/>
            <a:ext cx="3374161" cy="21932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0" name="圖片 23" descr="一張含有 男人, 吉他, 桌, 直立的 的圖片&#10;&#10;自動產生的描述">
            <a:extLst>
              <a:ext uri="{FF2B5EF4-FFF2-40B4-BE49-F238E27FC236}">
                <a16:creationId xmlns:a16="http://schemas.microsoft.com/office/drawing/2014/main" id="{82BC353C-FB9B-48B0-9560-2E4BF4C867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2393" y="1866133"/>
            <a:ext cx="3413584" cy="22188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1" name="圖片 9" descr="一張含有 桌, 坐, 電腦, 玻璃 的圖片&#10;&#10;自動產生的描述">
            <a:extLst>
              <a:ext uri="{FF2B5EF4-FFF2-40B4-BE49-F238E27FC236}">
                <a16:creationId xmlns:a16="http://schemas.microsoft.com/office/drawing/2014/main" id="{3DC009BE-5702-4962-B187-4ED9CE8F63B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950" y="3904475"/>
            <a:ext cx="2743200" cy="17148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2" name="圖片 7" descr="一張含有 吉他 的圖片&#10;&#10;自動產生的描述">
            <a:extLst>
              <a:ext uri="{FF2B5EF4-FFF2-40B4-BE49-F238E27FC236}">
                <a16:creationId xmlns:a16="http://schemas.microsoft.com/office/drawing/2014/main" id="{531D3E21-B1AD-4435-9B94-4B7756557BD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7457" y="3904475"/>
            <a:ext cx="3165285" cy="19786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3" name="矩形 52">
            <a:extLst>
              <a:ext uri="{FF2B5EF4-FFF2-40B4-BE49-F238E27FC236}">
                <a16:creationId xmlns:a16="http://schemas.microsoft.com/office/drawing/2014/main" id="{D7C1F82F-6E80-41B6-B64D-04E54971AFA3}"/>
              </a:ext>
            </a:extLst>
          </p:cNvPr>
          <p:cNvSpPr/>
          <p:nvPr/>
        </p:nvSpPr>
        <p:spPr>
          <a:xfrm>
            <a:off x="963715" y="3804088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/>
                <a:ea typeface="微軟正黑體"/>
                <a:cs typeface="Arial"/>
              </a:rPr>
              <a:t>TS-h1283XU-RP</a:t>
            </a:r>
            <a:endParaRPr lang="zh-TW" altLang="en-US" sz="1200" b="1">
              <a:latin typeface="Arial"/>
              <a:ea typeface="微軟正黑體"/>
              <a:cs typeface="Arial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59D511A9-CAC2-4153-98A8-ED999474B8B2}"/>
              </a:ext>
            </a:extLst>
          </p:cNvPr>
          <p:cNvSpPr/>
          <p:nvPr/>
        </p:nvSpPr>
        <p:spPr>
          <a:xfrm>
            <a:off x="4294298" y="3804088"/>
            <a:ext cx="2911602" cy="42159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ct val="50000"/>
              </a:lnSpc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/>
                <a:ea typeface="微軟正黑體"/>
                <a:cs typeface="Arial"/>
              </a:rPr>
              <a:t>TS-h977XU-RP</a:t>
            </a:r>
          </a:p>
          <a:p>
            <a:pPr algn="ctr">
              <a:lnSpc>
                <a:spcPct val="50000"/>
              </a:lnSpc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/>
                <a:ea typeface="微軟正黑體"/>
                <a:cs typeface="Arial"/>
              </a:rPr>
              <a:t>TS-h1277XU-RP</a:t>
            </a:r>
            <a:endParaRPr lang="zh-TW" altLang="en-US" sz="1200">
              <a:ea typeface="新細明體"/>
              <a:cs typeface="Calibri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76F9633E-D336-418E-BC76-6BF5DDE4A15C}"/>
              </a:ext>
            </a:extLst>
          </p:cNvPr>
          <p:cNvSpPr/>
          <p:nvPr/>
        </p:nvSpPr>
        <p:spPr>
          <a:xfrm>
            <a:off x="963715" y="5372844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/>
                <a:ea typeface="微軟正黑體"/>
                <a:cs typeface="Arial"/>
              </a:rPr>
              <a:t>GM-1002/1002</a:t>
            </a: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303386F6-469B-473A-BD7F-A78C5E1901B4}"/>
              </a:ext>
            </a:extLst>
          </p:cNvPr>
          <p:cNvSpPr/>
          <p:nvPr/>
        </p:nvSpPr>
        <p:spPr>
          <a:xfrm>
            <a:off x="4274575" y="5372844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zh-TW" sz="1200" b="1">
                <a:latin typeface="Arial"/>
                <a:ea typeface="微軟正黑體"/>
                <a:cs typeface="Arial"/>
              </a:rPr>
              <a:t>T</a:t>
            </a:r>
            <a:r>
              <a:rPr lang="en-US" altLang="zh-CN" sz="1200" b="1">
                <a:latin typeface="Arial"/>
                <a:ea typeface="微軟正黑體"/>
                <a:cs typeface="Arial"/>
              </a:rPr>
              <a:t>VS-x72XU</a:t>
            </a:r>
            <a:endParaRPr lang="zh-TW" altLang="en-US" sz="1200"/>
          </a:p>
        </p:txBody>
      </p:sp>
      <p:pic>
        <p:nvPicPr>
          <p:cNvPr id="57" name="圖片 8">
            <a:extLst>
              <a:ext uri="{FF2B5EF4-FFF2-40B4-BE49-F238E27FC236}">
                <a16:creationId xmlns:a16="http://schemas.microsoft.com/office/drawing/2014/main" id="{85FE2E43-830C-4D5F-8738-63E5F3124E5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86" y="1371348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8" name="圖片 4" descr="一張含有 坐, 桌, 大, 房間 的圖片&#10;&#10;自動產生的描述">
            <a:extLst>
              <a:ext uri="{FF2B5EF4-FFF2-40B4-BE49-F238E27FC236}">
                <a16:creationId xmlns:a16="http://schemas.microsoft.com/office/drawing/2014/main" id="{3B443D81-0F20-4428-BE87-3A433B3F8C9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86" y="2248008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9" name="圖片 5" descr="一張含有 坐, 桌, 房間, 大 的圖片&#10;&#10;自動產生的描述">
            <a:extLst>
              <a:ext uri="{FF2B5EF4-FFF2-40B4-BE49-F238E27FC236}">
                <a16:creationId xmlns:a16="http://schemas.microsoft.com/office/drawing/2014/main" id="{D07F7B9C-728C-4E30-B0B6-6D6D518B2BF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86" y="3358097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0" name="圖片 7" descr="一張含有 吉他 的圖片&#10;&#10;自動產生的描述">
            <a:extLst>
              <a:ext uri="{FF2B5EF4-FFF2-40B4-BE49-F238E27FC236}">
                <a16:creationId xmlns:a16="http://schemas.microsoft.com/office/drawing/2014/main" id="{7DAFD541-7380-474D-B388-D374EFCBCAA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86" y="4501530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1" name="矩形 60">
            <a:extLst>
              <a:ext uri="{FF2B5EF4-FFF2-40B4-BE49-F238E27FC236}">
                <a16:creationId xmlns:a16="http://schemas.microsoft.com/office/drawing/2014/main" id="{BDAD1CD5-0426-475D-B8B6-754F20801AAB}"/>
              </a:ext>
            </a:extLst>
          </p:cNvPr>
          <p:cNvSpPr/>
          <p:nvPr/>
        </p:nvSpPr>
        <p:spPr>
          <a:xfrm>
            <a:off x="8042271" y="2506417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/>
                <a:ea typeface="微軟正黑體"/>
                <a:cs typeface="Arial"/>
              </a:rPr>
              <a:t>TS-451DeU</a:t>
            </a:r>
            <a:endParaRPr lang="zh-TW" altLang="zh-TW" sz="1200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D3812EBF-4C29-4B34-846D-C0774E6873EB}"/>
              </a:ext>
            </a:extLst>
          </p:cNvPr>
          <p:cNvSpPr/>
          <p:nvPr/>
        </p:nvSpPr>
        <p:spPr>
          <a:xfrm>
            <a:off x="8042271" y="3585380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/>
                <a:ea typeface="微軟正黑體"/>
                <a:cs typeface="Arial"/>
              </a:rPr>
              <a:t>TS-x73AU</a:t>
            </a: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24FE1582-98F7-4F8E-BE41-A55F89AC786C}"/>
              </a:ext>
            </a:extLst>
          </p:cNvPr>
          <p:cNvSpPr/>
          <p:nvPr/>
        </p:nvSpPr>
        <p:spPr>
          <a:xfrm>
            <a:off x="8042271" y="4678645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/>
                <a:ea typeface="微軟正黑體"/>
                <a:cs typeface="Arial"/>
              </a:rPr>
              <a:t>TS-x53DU</a:t>
            </a:r>
            <a:endParaRPr lang="zh-TW" altLang="zh-TW" sz="1200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A8EFC690-D434-45AC-9949-65F27E719308}"/>
              </a:ext>
            </a:extLst>
          </p:cNvPr>
          <p:cNvSpPr/>
          <p:nvPr/>
        </p:nvSpPr>
        <p:spPr>
          <a:xfrm>
            <a:off x="8042271" y="5804963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zh-TW" sz="1200" b="1">
                <a:latin typeface="Arial"/>
                <a:ea typeface="微軟正黑體"/>
                <a:cs typeface="Arial"/>
              </a:rPr>
              <a:t>TS-x32PXU</a:t>
            </a:r>
            <a:endParaRPr lang="zh-TW" altLang="zh-TW" sz="1200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016A3A1A-A19E-44DE-AA76-D79698914D41}"/>
              </a:ext>
            </a:extLst>
          </p:cNvPr>
          <p:cNvSpPr/>
          <p:nvPr/>
        </p:nvSpPr>
        <p:spPr>
          <a:xfrm>
            <a:off x="8778633" y="6056226"/>
            <a:ext cx="1438877" cy="276999"/>
          </a:xfrm>
          <a:prstGeom prst="rect">
            <a:avLst/>
          </a:prstGeom>
          <a:solidFill>
            <a:schemeClr val="accent2"/>
          </a:solidFill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+ 2x 10GbE SFP+</a:t>
            </a:r>
            <a:endParaRPr lang="en-US" altLang="zh-CN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184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428312"/>
          </a:xfrm>
        </p:spPr>
        <p:txBody>
          <a:bodyPr>
            <a:normAutofit/>
          </a:bodyPr>
          <a:lstStyle/>
          <a:p>
            <a:r>
              <a:rPr lang="zh-CN" altLang="en-US">
                <a:latin typeface="Arial"/>
                <a:ea typeface="微軟正黑體"/>
                <a:cs typeface="Arial"/>
              </a:rPr>
              <a:t>Network extention：</a:t>
            </a:r>
            <a:br>
              <a:rPr lang="en-US" altLang="zh-CN">
                <a:latin typeface="Arial"/>
                <a:ea typeface="微軟正黑體"/>
                <a:cs typeface="Arial"/>
              </a:rPr>
            </a:br>
            <a:r>
              <a:rPr lang="zh-TW" altLang="en-US">
                <a:latin typeface="Arial"/>
                <a:ea typeface="微軟正黑體"/>
                <a:cs typeface="Arial"/>
              </a:rPr>
              <a:t>r</a:t>
            </a:r>
            <a:r>
              <a:rPr lang="en-US" altLang="zh-TW">
                <a:latin typeface="Arial"/>
                <a:ea typeface="微軟正黑體"/>
                <a:cs typeface="Arial"/>
              </a:rPr>
              <a:t>ich </a:t>
            </a:r>
            <a:r>
              <a:rPr lang="zh-TW">
                <a:latin typeface="Arial"/>
                <a:ea typeface="微軟正黑體"/>
                <a:cs typeface="Arial"/>
              </a:rPr>
              <a:t>PCIe</a:t>
            </a:r>
            <a:r>
              <a:rPr lang="en-US" altLang="zh-TW">
                <a:latin typeface="Arial"/>
                <a:ea typeface="微軟正黑體"/>
                <a:cs typeface="Arial"/>
              </a:rPr>
              <a:t> network extension card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5F14D752-E94B-4CF6-BD31-70658B913BA6}"/>
              </a:ext>
            </a:extLst>
          </p:cNvPr>
          <p:cNvGrpSpPr/>
          <p:nvPr/>
        </p:nvGrpSpPr>
        <p:grpSpPr>
          <a:xfrm>
            <a:off x="686205" y="1919012"/>
            <a:ext cx="2453384" cy="1877321"/>
            <a:chOff x="686205" y="1919012"/>
            <a:chExt cx="2453384" cy="1877321"/>
          </a:xfrm>
        </p:grpSpPr>
        <p:sp>
          <p:nvSpPr>
            <p:cNvPr id="70" name="矩形: 圓角 69">
              <a:extLst>
                <a:ext uri="{FF2B5EF4-FFF2-40B4-BE49-F238E27FC236}">
                  <a16:creationId xmlns:a16="http://schemas.microsoft.com/office/drawing/2014/main" id="{8435CF29-280D-427B-AA35-25F534134299}"/>
                </a:ext>
              </a:extLst>
            </p:cNvPr>
            <p:cNvSpPr/>
            <p:nvPr/>
          </p:nvSpPr>
          <p:spPr>
            <a:xfrm>
              <a:off x="693093" y="1919012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4" name="矩形: 圓角化同側角落 73">
              <a:extLst>
                <a:ext uri="{FF2B5EF4-FFF2-40B4-BE49-F238E27FC236}">
                  <a16:creationId xmlns:a16="http://schemas.microsoft.com/office/drawing/2014/main" id="{146688CE-0C6E-4A87-995F-E02A2691791A}"/>
                </a:ext>
              </a:extLst>
            </p:cNvPr>
            <p:cNvSpPr/>
            <p:nvPr/>
          </p:nvSpPr>
          <p:spPr>
            <a:xfrm>
              <a:off x="686205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en-US" altLang="zh-TW" sz="16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QXG-10G2SF-CX4</a:t>
              </a:r>
            </a:p>
          </p:txBody>
        </p:sp>
      </p:grp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45539F8D-CB54-438E-A9D0-9E27F291369F}"/>
              </a:ext>
            </a:extLst>
          </p:cNvPr>
          <p:cNvGrpSpPr/>
          <p:nvPr/>
        </p:nvGrpSpPr>
        <p:grpSpPr>
          <a:xfrm>
            <a:off x="452519" y="3089371"/>
            <a:ext cx="859808" cy="859808"/>
            <a:chOff x="452519" y="3089371"/>
            <a:chExt cx="859808" cy="859808"/>
          </a:xfrm>
        </p:grpSpPr>
        <p:sp>
          <p:nvSpPr>
            <p:cNvPr id="76" name="橢圓 75">
              <a:extLst>
                <a:ext uri="{FF2B5EF4-FFF2-40B4-BE49-F238E27FC236}">
                  <a16:creationId xmlns:a16="http://schemas.microsoft.com/office/drawing/2014/main" id="{2333A7BC-C97A-4E87-871E-4773131810E9}"/>
                </a:ext>
              </a:extLst>
            </p:cNvPr>
            <p:cNvSpPr/>
            <p:nvPr/>
          </p:nvSpPr>
          <p:spPr>
            <a:xfrm>
              <a:off x="452519" y="308937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78" name="圖片 13" descr="一張含有 標誌 的圖片&#10;&#10;自動產生的描述">
              <a:extLst>
                <a:ext uri="{FF2B5EF4-FFF2-40B4-BE49-F238E27FC236}">
                  <a16:creationId xmlns:a16="http://schemas.microsoft.com/office/drawing/2014/main" id="{EF132750-E4E3-4A08-90DA-F92DF6996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112" y="3242225"/>
              <a:ext cx="661918" cy="499509"/>
            </a:xfrm>
            <a:prstGeom prst="rect">
              <a:avLst/>
            </a:prstGeom>
          </p:spPr>
        </p:pic>
      </p:grpSp>
      <p:pic>
        <p:nvPicPr>
          <p:cNvPr id="80" name="圖片 79">
            <a:extLst>
              <a:ext uri="{FF2B5EF4-FFF2-40B4-BE49-F238E27FC236}">
                <a16:creationId xmlns:a16="http://schemas.microsoft.com/office/drawing/2014/main" id="{C7C3F342-654D-4D1C-981F-F5C3549DC91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971" y="2435936"/>
            <a:ext cx="1607550" cy="10001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1" name="文字方塊 80">
            <a:extLst>
              <a:ext uri="{FF2B5EF4-FFF2-40B4-BE49-F238E27FC236}">
                <a16:creationId xmlns:a16="http://schemas.microsoft.com/office/drawing/2014/main" id="{FA1227C2-F8B1-4664-8690-71E4C2BE241E}"/>
              </a:ext>
            </a:extLst>
          </p:cNvPr>
          <p:cNvSpPr txBox="1"/>
          <p:nvPr/>
        </p:nvSpPr>
        <p:spPr>
          <a:xfrm>
            <a:off x="1296720" y="3431588"/>
            <a:ext cx="1820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SFP+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3099EBDE-9A2D-4BAD-ADD1-3A48C84C7C42}"/>
              </a:ext>
            </a:extLst>
          </p:cNvPr>
          <p:cNvSpPr txBox="1"/>
          <p:nvPr/>
        </p:nvSpPr>
        <p:spPr>
          <a:xfrm>
            <a:off x="693092" y="1381852"/>
            <a:ext cx="5245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series</a:t>
            </a:r>
          </a:p>
        </p:txBody>
      </p: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74F1C52B-3DAD-45DA-8FCE-3DDE4A5C2F52}"/>
              </a:ext>
            </a:extLst>
          </p:cNvPr>
          <p:cNvGrpSpPr/>
          <p:nvPr/>
        </p:nvGrpSpPr>
        <p:grpSpPr>
          <a:xfrm>
            <a:off x="3485110" y="1919012"/>
            <a:ext cx="2453384" cy="1877321"/>
            <a:chOff x="3485110" y="1919012"/>
            <a:chExt cx="2453384" cy="1877321"/>
          </a:xfrm>
        </p:grpSpPr>
        <p:sp>
          <p:nvSpPr>
            <p:cNvPr id="86" name="矩形: 圓角 85">
              <a:extLst>
                <a:ext uri="{FF2B5EF4-FFF2-40B4-BE49-F238E27FC236}">
                  <a16:creationId xmlns:a16="http://schemas.microsoft.com/office/drawing/2014/main" id="{BDD3BAF1-C020-43F6-ACF7-CDF168BCEC47}"/>
                </a:ext>
              </a:extLst>
            </p:cNvPr>
            <p:cNvSpPr/>
            <p:nvPr/>
          </p:nvSpPr>
          <p:spPr>
            <a:xfrm>
              <a:off x="3491998" y="1919012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7" name="矩形: 圓角化同側角落 86">
              <a:extLst>
                <a:ext uri="{FF2B5EF4-FFF2-40B4-BE49-F238E27FC236}">
                  <a16:creationId xmlns:a16="http://schemas.microsoft.com/office/drawing/2014/main" id="{D14F9E25-E5DA-442F-ADDB-DFC91FE420D3}"/>
                </a:ext>
              </a:extLst>
            </p:cNvPr>
            <p:cNvSpPr/>
            <p:nvPr/>
          </p:nvSpPr>
          <p:spPr>
            <a:xfrm>
              <a:off x="3485110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en-US" altLang="zh-TW" sz="16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LAN-10G2T-X550</a:t>
              </a:r>
              <a:endParaRPr lang="zh-TW" altLang="en-US" sz="16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6881C727-BD84-4E93-A0C9-31F22870831E}"/>
              </a:ext>
            </a:extLst>
          </p:cNvPr>
          <p:cNvSpPr txBox="1"/>
          <p:nvPr/>
        </p:nvSpPr>
        <p:spPr>
          <a:xfrm>
            <a:off x="4095625" y="3431588"/>
            <a:ext cx="1820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96" name="群組 95">
            <a:extLst>
              <a:ext uri="{FF2B5EF4-FFF2-40B4-BE49-F238E27FC236}">
                <a16:creationId xmlns:a16="http://schemas.microsoft.com/office/drawing/2014/main" id="{C1A74E60-2FAD-4CD8-9040-DBE08F6339DB}"/>
              </a:ext>
            </a:extLst>
          </p:cNvPr>
          <p:cNvGrpSpPr/>
          <p:nvPr/>
        </p:nvGrpSpPr>
        <p:grpSpPr>
          <a:xfrm>
            <a:off x="3251424" y="3089371"/>
            <a:ext cx="859808" cy="859808"/>
            <a:chOff x="3251424" y="3089371"/>
            <a:chExt cx="859808" cy="859808"/>
          </a:xfrm>
        </p:grpSpPr>
        <p:sp>
          <p:nvSpPr>
            <p:cNvPr id="97" name="橢圓 96">
              <a:extLst>
                <a:ext uri="{FF2B5EF4-FFF2-40B4-BE49-F238E27FC236}">
                  <a16:creationId xmlns:a16="http://schemas.microsoft.com/office/drawing/2014/main" id="{A5C13B18-1B66-43B0-95E1-0AA8B52C5BF2}"/>
                </a:ext>
              </a:extLst>
            </p:cNvPr>
            <p:cNvSpPr/>
            <p:nvPr/>
          </p:nvSpPr>
          <p:spPr>
            <a:xfrm>
              <a:off x="3251424" y="308937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98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8B143234-EE06-4FE3-89B1-30A11FB7E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4764" y="3272204"/>
              <a:ext cx="720615" cy="479275"/>
            </a:xfrm>
            <a:prstGeom prst="rect">
              <a:avLst/>
            </a:prstGeom>
          </p:spPr>
        </p:pic>
      </p:grpSp>
      <p:grpSp>
        <p:nvGrpSpPr>
          <p:cNvPr id="99" name="群組 98">
            <a:extLst>
              <a:ext uri="{FF2B5EF4-FFF2-40B4-BE49-F238E27FC236}">
                <a16:creationId xmlns:a16="http://schemas.microsoft.com/office/drawing/2014/main" id="{3DFC8909-E866-453A-99FA-1BB0651C02C6}"/>
              </a:ext>
            </a:extLst>
          </p:cNvPr>
          <p:cNvGrpSpPr/>
          <p:nvPr/>
        </p:nvGrpSpPr>
        <p:grpSpPr>
          <a:xfrm>
            <a:off x="686205" y="4148124"/>
            <a:ext cx="2453384" cy="1877321"/>
            <a:chOff x="686205" y="4148124"/>
            <a:chExt cx="2453384" cy="1877321"/>
          </a:xfrm>
        </p:grpSpPr>
        <p:sp>
          <p:nvSpPr>
            <p:cNvPr id="100" name="矩形: 圓角 99">
              <a:extLst>
                <a:ext uri="{FF2B5EF4-FFF2-40B4-BE49-F238E27FC236}">
                  <a16:creationId xmlns:a16="http://schemas.microsoft.com/office/drawing/2014/main" id="{A7C0073E-C34C-415A-9EAB-D952B42FFF1E}"/>
                </a:ext>
              </a:extLst>
            </p:cNvPr>
            <p:cNvSpPr/>
            <p:nvPr/>
          </p:nvSpPr>
          <p:spPr>
            <a:xfrm>
              <a:off x="693093" y="4148124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1" name="矩形: 圓角化同側角落 100">
              <a:extLst>
                <a:ext uri="{FF2B5EF4-FFF2-40B4-BE49-F238E27FC236}">
                  <a16:creationId xmlns:a16="http://schemas.microsoft.com/office/drawing/2014/main" id="{B7EEE1B4-3DF7-467D-973C-4B5BED697A6F}"/>
                </a:ext>
              </a:extLst>
            </p:cNvPr>
            <p:cNvSpPr/>
            <p:nvPr/>
          </p:nvSpPr>
          <p:spPr>
            <a:xfrm>
              <a:off x="686205" y="4148125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en-US" altLang="zh-TW" sz="16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QXG-10G2T-107</a:t>
              </a:r>
            </a:p>
          </p:txBody>
        </p:sp>
      </p:grp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F3726512-A12A-439A-BCF2-E2ABE365756B}"/>
              </a:ext>
            </a:extLst>
          </p:cNvPr>
          <p:cNvSpPr txBox="1"/>
          <p:nvPr/>
        </p:nvSpPr>
        <p:spPr>
          <a:xfrm>
            <a:off x="699980" y="5660700"/>
            <a:ext cx="2417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8A9F0999-F6B9-49D4-886F-D1C4D0B3A3F3}"/>
              </a:ext>
            </a:extLst>
          </p:cNvPr>
          <p:cNvGrpSpPr/>
          <p:nvPr/>
        </p:nvGrpSpPr>
        <p:grpSpPr>
          <a:xfrm>
            <a:off x="3485110" y="4148124"/>
            <a:ext cx="2453384" cy="1877321"/>
            <a:chOff x="3485110" y="4148124"/>
            <a:chExt cx="2453384" cy="1877321"/>
          </a:xfrm>
        </p:grpSpPr>
        <p:sp>
          <p:nvSpPr>
            <p:cNvPr id="104" name="矩形: 圓角 103">
              <a:extLst>
                <a:ext uri="{FF2B5EF4-FFF2-40B4-BE49-F238E27FC236}">
                  <a16:creationId xmlns:a16="http://schemas.microsoft.com/office/drawing/2014/main" id="{AE4D18B8-7B55-4C0E-BA6F-653924917B7E}"/>
                </a:ext>
              </a:extLst>
            </p:cNvPr>
            <p:cNvSpPr/>
            <p:nvPr/>
          </p:nvSpPr>
          <p:spPr>
            <a:xfrm>
              <a:off x="3491998" y="4148124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5" name="矩形: 圓角化同側角落 104">
              <a:extLst>
                <a:ext uri="{FF2B5EF4-FFF2-40B4-BE49-F238E27FC236}">
                  <a16:creationId xmlns:a16="http://schemas.microsoft.com/office/drawing/2014/main" id="{1B144C1E-A9E7-46CD-92EC-503E9FA88592}"/>
                </a:ext>
              </a:extLst>
            </p:cNvPr>
            <p:cNvSpPr/>
            <p:nvPr/>
          </p:nvSpPr>
          <p:spPr>
            <a:xfrm>
              <a:off x="3485110" y="4148125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en-US" altLang="zh-TW" sz="16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QXG-10G1T</a:t>
              </a:r>
            </a:p>
          </p:txBody>
        </p:sp>
      </p:grpSp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9B78EB9B-BFEB-4265-8B9F-92B05E94886A}"/>
              </a:ext>
            </a:extLst>
          </p:cNvPr>
          <p:cNvSpPr txBox="1"/>
          <p:nvPr/>
        </p:nvSpPr>
        <p:spPr>
          <a:xfrm>
            <a:off x="3498885" y="5660700"/>
            <a:ext cx="2417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/>
                <a:ea typeface="微軟正黑體"/>
                <a:cs typeface="Arial"/>
              </a:rPr>
              <a:t>1 x RJ45</a:t>
            </a:r>
            <a:endParaRPr lang="zh-TW" altLang="en-US" sz="1400" b="1">
              <a:latin typeface="Arial"/>
              <a:ea typeface="微軟正黑體"/>
              <a:cs typeface="Arial"/>
            </a:endParaRPr>
          </a:p>
        </p:txBody>
      </p:sp>
      <p:pic>
        <p:nvPicPr>
          <p:cNvPr id="112" name="圖片 111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669FFE6E-10A9-4541-9DAA-A1262B3931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714" y="4665638"/>
            <a:ext cx="1616064" cy="999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3" name="圖片 46" descr="LAN-10G2T_x550+bracket.png">
            <a:extLst>
              <a:ext uri="{FF2B5EF4-FFF2-40B4-BE49-F238E27FC236}">
                <a16:creationId xmlns:a16="http://schemas.microsoft.com/office/drawing/2014/main" id="{CE363582-89BE-43B5-8833-97F05D15332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45379" y="2431893"/>
            <a:ext cx="1612819" cy="9957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4" name="圖片 113" descr="一張含有 電子用品, 電路 的圖片&#10;&#10;自動產生的描述">
            <a:extLst>
              <a:ext uri="{FF2B5EF4-FFF2-40B4-BE49-F238E27FC236}">
                <a16:creationId xmlns:a16="http://schemas.microsoft.com/office/drawing/2014/main" id="{2C54D7FE-9F7A-46ED-986A-BF50550997F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8170" y="4689845"/>
            <a:ext cx="1619703" cy="994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16" name="群組 115">
            <a:extLst>
              <a:ext uri="{FF2B5EF4-FFF2-40B4-BE49-F238E27FC236}">
                <a16:creationId xmlns:a16="http://schemas.microsoft.com/office/drawing/2014/main" id="{7B05FB6D-53FE-4465-A732-91410E6E5948}"/>
              </a:ext>
            </a:extLst>
          </p:cNvPr>
          <p:cNvGrpSpPr/>
          <p:nvPr/>
        </p:nvGrpSpPr>
        <p:grpSpPr>
          <a:xfrm>
            <a:off x="2884570" y="4775003"/>
            <a:ext cx="859808" cy="859808"/>
            <a:chOff x="2884570" y="4775003"/>
            <a:chExt cx="859808" cy="859808"/>
          </a:xfrm>
        </p:grpSpPr>
        <p:sp>
          <p:nvSpPr>
            <p:cNvPr id="118" name="橢圓 117">
              <a:extLst>
                <a:ext uri="{FF2B5EF4-FFF2-40B4-BE49-F238E27FC236}">
                  <a16:creationId xmlns:a16="http://schemas.microsoft.com/office/drawing/2014/main" id="{4BA726A5-598A-4BF5-8386-465FAEC7FFBC}"/>
                </a:ext>
              </a:extLst>
            </p:cNvPr>
            <p:cNvSpPr/>
            <p:nvPr/>
          </p:nvSpPr>
          <p:spPr>
            <a:xfrm>
              <a:off x="2884570" y="4775003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19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7320BF38-2B87-4322-AE51-718E8EF6F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9270" y="5006581"/>
              <a:ext cx="712744" cy="416215"/>
            </a:xfrm>
            <a:prstGeom prst="rect">
              <a:avLst/>
            </a:prstGeom>
          </p:spPr>
        </p:pic>
      </p:grpSp>
      <p:grpSp>
        <p:nvGrpSpPr>
          <p:cNvPr id="132" name="群組 131">
            <a:extLst>
              <a:ext uri="{FF2B5EF4-FFF2-40B4-BE49-F238E27FC236}">
                <a16:creationId xmlns:a16="http://schemas.microsoft.com/office/drawing/2014/main" id="{A0DBD8A6-2793-47B2-979C-3A06D3E9DF03}"/>
              </a:ext>
            </a:extLst>
          </p:cNvPr>
          <p:cNvGrpSpPr/>
          <p:nvPr/>
        </p:nvGrpSpPr>
        <p:grpSpPr>
          <a:xfrm>
            <a:off x="6260889" y="1919012"/>
            <a:ext cx="2453384" cy="4106433"/>
            <a:chOff x="6260889" y="1919012"/>
            <a:chExt cx="2453384" cy="4106433"/>
          </a:xfrm>
        </p:grpSpPr>
        <p:sp>
          <p:nvSpPr>
            <p:cNvPr id="133" name="矩形: 圓角 132">
              <a:extLst>
                <a:ext uri="{FF2B5EF4-FFF2-40B4-BE49-F238E27FC236}">
                  <a16:creationId xmlns:a16="http://schemas.microsoft.com/office/drawing/2014/main" id="{2D169238-0D9A-4E03-96AE-876322CB59A8}"/>
                </a:ext>
              </a:extLst>
            </p:cNvPr>
            <p:cNvSpPr/>
            <p:nvPr/>
          </p:nvSpPr>
          <p:spPr>
            <a:xfrm>
              <a:off x="6267777" y="1919012"/>
              <a:ext cx="2446496" cy="4106433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4" name="矩形: 圓角化同側角落 133">
              <a:extLst>
                <a:ext uri="{FF2B5EF4-FFF2-40B4-BE49-F238E27FC236}">
                  <a16:creationId xmlns:a16="http://schemas.microsoft.com/office/drawing/2014/main" id="{B8EE34FB-8651-42AE-9F3A-D2B37E6EC336}"/>
                </a:ext>
              </a:extLst>
            </p:cNvPr>
            <p:cNvSpPr/>
            <p:nvPr/>
          </p:nvSpPr>
          <p:spPr>
            <a:xfrm>
              <a:off x="6260889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zh-TW" altLang="en-US" sz="16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QXG-5G Family</a:t>
              </a:r>
              <a:endParaRPr lang="zh-TW" altLang="en-US" sz="16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146" name="群組 145">
            <a:extLst>
              <a:ext uri="{FF2B5EF4-FFF2-40B4-BE49-F238E27FC236}">
                <a16:creationId xmlns:a16="http://schemas.microsoft.com/office/drawing/2014/main" id="{ED70F406-4E92-420F-B7ED-20E2C93953B6}"/>
              </a:ext>
            </a:extLst>
          </p:cNvPr>
          <p:cNvGrpSpPr/>
          <p:nvPr/>
        </p:nvGrpSpPr>
        <p:grpSpPr>
          <a:xfrm>
            <a:off x="7057677" y="5592194"/>
            <a:ext cx="859808" cy="859808"/>
            <a:chOff x="7057677" y="5592194"/>
            <a:chExt cx="859808" cy="859808"/>
          </a:xfrm>
        </p:grpSpPr>
        <p:sp>
          <p:nvSpPr>
            <p:cNvPr id="147" name="橢圓 146">
              <a:extLst>
                <a:ext uri="{FF2B5EF4-FFF2-40B4-BE49-F238E27FC236}">
                  <a16:creationId xmlns:a16="http://schemas.microsoft.com/office/drawing/2014/main" id="{3DDCCD08-0E90-45EF-8C5C-ABBC0A86DE6B}"/>
                </a:ext>
              </a:extLst>
            </p:cNvPr>
            <p:cNvSpPr/>
            <p:nvPr/>
          </p:nvSpPr>
          <p:spPr>
            <a:xfrm>
              <a:off x="7057677" y="5592194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48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FED0732E-3B79-4B33-A0FF-9A61EAE84E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32377" y="5823772"/>
              <a:ext cx="712744" cy="416215"/>
            </a:xfrm>
            <a:prstGeom prst="rect">
              <a:avLst/>
            </a:prstGeom>
          </p:spPr>
        </p:pic>
      </p:grpSp>
      <p:sp>
        <p:nvSpPr>
          <p:cNvPr id="152" name="文字方塊 151">
            <a:extLst>
              <a:ext uri="{FF2B5EF4-FFF2-40B4-BE49-F238E27FC236}">
                <a16:creationId xmlns:a16="http://schemas.microsoft.com/office/drawing/2014/main" id="{8F6FE262-D1C3-4A5B-80CD-C2858C04A763}"/>
              </a:ext>
            </a:extLst>
          </p:cNvPr>
          <p:cNvSpPr txBox="1"/>
          <p:nvPr/>
        </p:nvSpPr>
        <p:spPr>
          <a:xfrm>
            <a:off x="6260889" y="1381852"/>
            <a:ext cx="244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 series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53" name="圖片 3">
            <a:extLst>
              <a:ext uri="{FF2B5EF4-FFF2-40B4-BE49-F238E27FC236}">
                <a16:creationId xmlns:a16="http://schemas.microsoft.com/office/drawing/2014/main" id="{8E76FCCB-E046-46F2-9D1F-82F5CAA2571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3501" y="2512703"/>
            <a:ext cx="1605888" cy="9982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4" name="圖片 4" descr="一張含有 電腦, 坐, 膝上型電腦, 書桌 的圖片&#10;&#10;自動產生的描述">
            <a:extLst>
              <a:ext uri="{FF2B5EF4-FFF2-40B4-BE49-F238E27FC236}">
                <a16:creationId xmlns:a16="http://schemas.microsoft.com/office/drawing/2014/main" id="{EC947C07-7D26-4BCE-835C-BF2259F1215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0407" y="3578039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1" name="圖片 5" descr="一張含有 室內, 電腦, 膝上型電腦, 坐 的圖片&#10;&#10;自動產生的描述">
            <a:extLst>
              <a:ext uri="{FF2B5EF4-FFF2-40B4-BE49-F238E27FC236}">
                <a16:creationId xmlns:a16="http://schemas.microsoft.com/office/drawing/2014/main" id="{9D71E9CC-68BC-4033-8C89-7079FC6AEB2D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8486" y="4656851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2" name="文字方塊 161">
            <a:extLst>
              <a:ext uri="{FF2B5EF4-FFF2-40B4-BE49-F238E27FC236}">
                <a16:creationId xmlns:a16="http://schemas.microsoft.com/office/drawing/2014/main" id="{C5520CD9-476C-47AC-8E9C-4386CB691AE4}"/>
              </a:ext>
            </a:extLst>
          </p:cNvPr>
          <p:cNvSpPr txBox="1"/>
          <p:nvPr/>
        </p:nvSpPr>
        <p:spPr>
          <a:xfrm>
            <a:off x="7491026" y="2738089"/>
            <a:ext cx="1216360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3" name="文字方塊 162">
            <a:extLst>
              <a:ext uri="{FF2B5EF4-FFF2-40B4-BE49-F238E27FC236}">
                <a16:creationId xmlns:a16="http://schemas.microsoft.com/office/drawing/2014/main" id="{57DE1611-9374-4869-9A93-5D56FB0F55C4}"/>
              </a:ext>
            </a:extLst>
          </p:cNvPr>
          <p:cNvSpPr txBox="1"/>
          <p:nvPr/>
        </p:nvSpPr>
        <p:spPr>
          <a:xfrm>
            <a:off x="7696590" y="3802332"/>
            <a:ext cx="1010796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4" name="文字方塊 163">
            <a:extLst>
              <a:ext uri="{FF2B5EF4-FFF2-40B4-BE49-F238E27FC236}">
                <a16:creationId xmlns:a16="http://schemas.microsoft.com/office/drawing/2014/main" id="{9013A51F-9296-4DCF-BB8E-06B910A239C2}"/>
              </a:ext>
            </a:extLst>
          </p:cNvPr>
          <p:cNvSpPr txBox="1"/>
          <p:nvPr/>
        </p:nvSpPr>
        <p:spPr>
          <a:xfrm>
            <a:off x="7749088" y="4893416"/>
            <a:ext cx="958297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66" name="群組 165">
            <a:extLst>
              <a:ext uri="{FF2B5EF4-FFF2-40B4-BE49-F238E27FC236}">
                <a16:creationId xmlns:a16="http://schemas.microsoft.com/office/drawing/2014/main" id="{9D874C1B-8F9C-4303-B7FE-1640614BD0EC}"/>
              </a:ext>
            </a:extLst>
          </p:cNvPr>
          <p:cNvGrpSpPr/>
          <p:nvPr/>
        </p:nvGrpSpPr>
        <p:grpSpPr>
          <a:xfrm>
            <a:off x="9032514" y="1919012"/>
            <a:ext cx="2453384" cy="4106433"/>
            <a:chOff x="9032514" y="1919012"/>
            <a:chExt cx="2453384" cy="4106433"/>
          </a:xfrm>
        </p:grpSpPr>
        <p:sp>
          <p:nvSpPr>
            <p:cNvPr id="167" name="矩形: 圓角 166">
              <a:extLst>
                <a:ext uri="{FF2B5EF4-FFF2-40B4-BE49-F238E27FC236}">
                  <a16:creationId xmlns:a16="http://schemas.microsoft.com/office/drawing/2014/main" id="{FC60FF33-731E-408A-98F0-148DD3C2D6F1}"/>
                </a:ext>
              </a:extLst>
            </p:cNvPr>
            <p:cNvSpPr/>
            <p:nvPr/>
          </p:nvSpPr>
          <p:spPr>
            <a:xfrm>
              <a:off x="9039402" y="1919012"/>
              <a:ext cx="2446496" cy="4106433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8" name="矩形: 圓角化同側角落 167">
              <a:extLst>
                <a:ext uri="{FF2B5EF4-FFF2-40B4-BE49-F238E27FC236}">
                  <a16:creationId xmlns:a16="http://schemas.microsoft.com/office/drawing/2014/main" id="{6C7F9759-C640-4695-B223-3B71650D7152}"/>
                </a:ext>
              </a:extLst>
            </p:cNvPr>
            <p:cNvSpPr/>
            <p:nvPr/>
          </p:nvSpPr>
          <p:spPr>
            <a:xfrm>
              <a:off x="9032514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zh-TW" altLang="en-US" sz="16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QXG-2.5G Family</a:t>
              </a:r>
              <a:endParaRPr lang="zh-TW" altLang="en-US" sz="16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169" name="文字方塊 168">
            <a:extLst>
              <a:ext uri="{FF2B5EF4-FFF2-40B4-BE49-F238E27FC236}">
                <a16:creationId xmlns:a16="http://schemas.microsoft.com/office/drawing/2014/main" id="{1CD1E3E1-BC65-49EF-B2F3-A92F0993400A}"/>
              </a:ext>
            </a:extLst>
          </p:cNvPr>
          <p:cNvSpPr txBox="1"/>
          <p:nvPr/>
        </p:nvSpPr>
        <p:spPr>
          <a:xfrm>
            <a:off x="9032514" y="1381852"/>
            <a:ext cx="244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series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0" name="文字方塊 169">
            <a:extLst>
              <a:ext uri="{FF2B5EF4-FFF2-40B4-BE49-F238E27FC236}">
                <a16:creationId xmlns:a16="http://schemas.microsoft.com/office/drawing/2014/main" id="{CBE3FA77-23E8-4827-81B6-17F1171A7FD0}"/>
              </a:ext>
            </a:extLst>
          </p:cNvPr>
          <p:cNvSpPr txBox="1"/>
          <p:nvPr/>
        </p:nvSpPr>
        <p:spPr>
          <a:xfrm>
            <a:off x="10262651" y="2738089"/>
            <a:ext cx="1216360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1" name="文字方塊 170">
            <a:extLst>
              <a:ext uri="{FF2B5EF4-FFF2-40B4-BE49-F238E27FC236}">
                <a16:creationId xmlns:a16="http://schemas.microsoft.com/office/drawing/2014/main" id="{BF758046-9EBA-404D-BD9C-4A5683939E1B}"/>
              </a:ext>
            </a:extLst>
          </p:cNvPr>
          <p:cNvSpPr txBox="1"/>
          <p:nvPr/>
        </p:nvSpPr>
        <p:spPr>
          <a:xfrm>
            <a:off x="10262651" y="3806344"/>
            <a:ext cx="1216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2" name="文字方塊 171">
            <a:extLst>
              <a:ext uri="{FF2B5EF4-FFF2-40B4-BE49-F238E27FC236}">
                <a16:creationId xmlns:a16="http://schemas.microsoft.com/office/drawing/2014/main" id="{EEE1E09C-5C82-4A69-B1C6-7F165F11BE8A}"/>
              </a:ext>
            </a:extLst>
          </p:cNvPr>
          <p:cNvSpPr txBox="1"/>
          <p:nvPr/>
        </p:nvSpPr>
        <p:spPr>
          <a:xfrm>
            <a:off x="10391581" y="4893416"/>
            <a:ext cx="1087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73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99353ECE-E9B6-496A-9C8E-47A3BC3C2336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5351" y="2516835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4" name="圖片 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D5F8F469-6756-4F92-AA25-70447324E2FB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2610" y="3578039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5" name="圖片 10" descr="一張含有 電子用品, 電路 的圖片&#10;&#10;自動產生的描述">
            <a:extLst>
              <a:ext uri="{FF2B5EF4-FFF2-40B4-BE49-F238E27FC236}">
                <a16:creationId xmlns:a16="http://schemas.microsoft.com/office/drawing/2014/main" id="{F506ABB4-626A-4D36-A137-1681CE3F0CD7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2716" y="4681986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76" name="群組 175">
            <a:extLst>
              <a:ext uri="{FF2B5EF4-FFF2-40B4-BE49-F238E27FC236}">
                <a16:creationId xmlns:a16="http://schemas.microsoft.com/office/drawing/2014/main" id="{3F2FB1BC-C249-4007-B1C2-59EBD89039D1}"/>
              </a:ext>
            </a:extLst>
          </p:cNvPr>
          <p:cNvGrpSpPr/>
          <p:nvPr/>
        </p:nvGrpSpPr>
        <p:grpSpPr>
          <a:xfrm>
            <a:off x="9829302" y="5592194"/>
            <a:ext cx="859808" cy="859808"/>
            <a:chOff x="9829302" y="5592194"/>
            <a:chExt cx="859808" cy="859808"/>
          </a:xfrm>
        </p:grpSpPr>
        <p:sp>
          <p:nvSpPr>
            <p:cNvPr id="177" name="橢圓 176">
              <a:extLst>
                <a:ext uri="{FF2B5EF4-FFF2-40B4-BE49-F238E27FC236}">
                  <a16:creationId xmlns:a16="http://schemas.microsoft.com/office/drawing/2014/main" id="{1E0CB652-8A6F-4F2D-A75D-29FE030791D8}"/>
                </a:ext>
              </a:extLst>
            </p:cNvPr>
            <p:cNvSpPr/>
            <p:nvPr/>
          </p:nvSpPr>
          <p:spPr>
            <a:xfrm>
              <a:off x="9829302" y="5592194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78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73F8DC6C-4555-4E60-AA25-2EB26F2C7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95454" y="5786920"/>
              <a:ext cx="720615" cy="479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52367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37A-3731-4E4E-AAE3-FF937BF6F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426236"/>
          </a:xfrm>
        </p:spPr>
        <p:txBody>
          <a:bodyPr/>
          <a:lstStyle/>
          <a:p>
            <a:r>
              <a:rPr lang="zh-CN">
                <a:latin typeface="Arial"/>
                <a:ea typeface="微軟正黑體"/>
                <a:cs typeface="Arial"/>
              </a:rPr>
              <a:t>Network extention</a:t>
            </a:r>
            <a:r>
              <a:rPr lang="zh-CN" altLang="en-US" b="1">
                <a:latin typeface="Arial"/>
                <a:ea typeface="微軟正黑體"/>
                <a:cs typeface="Arial"/>
              </a:rPr>
              <a:t>：</a:t>
            </a:r>
            <a:r>
              <a:rPr lang="zh-TW" altLang="en-US">
                <a:latin typeface="Arial"/>
                <a:ea typeface="微軟正黑體"/>
                <a:cs typeface="Arial"/>
              </a:rPr>
              <a:t>hand carry adaptor</a:t>
            </a:r>
            <a:endParaRPr lang="zh-TW" altLang="en-US">
              <a:ea typeface="微軟正黑體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48CB7A90-F2CF-4EC2-B600-710723D2441D}"/>
              </a:ext>
            </a:extLst>
          </p:cNvPr>
          <p:cNvSpPr/>
          <p:nvPr/>
        </p:nvSpPr>
        <p:spPr>
          <a:xfrm>
            <a:off x="990786" y="1815633"/>
            <a:ext cx="4511173" cy="3461653"/>
          </a:xfrm>
          <a:prstGeom prst="roundRect">
            <a:avLst>
              <a:gd name="adj" fmla="val 5481"/>
            </a:avLst>
          </a:prstGeom>
          <a:gradFill>
            <a:gsLst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矩形: 圓角化同側角落 27">
            <a:extLst>
              <a:ext uri="{FF2B5EF4-FFF2-40B4-BE49-F238E27FC236}">
                <a16:creationId xmlns:a16="http://schemas.microsoft.com/office/drawing/2014/main" id="{D1B09E4B-63B0-4DB6-8D10-AAE00FCEE410}"/>
              </a:ext>
            </a:extLst>
          </p:cNvPr>
          <p:cNvSpPr/>
          <p:nvPr/>
        </p:nvSpPr>
        <p:spPr>
          <a:xfrm>
            <a:off x="978085" y="1815635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solidFill>
            <a:schemeClr val="tx1"/>
          </a:solidFill>
          <a:ln w="25400"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accent1"/>
              </a:buClr>
              <a:buSzPct val="100000"/>
            </a:pPr>
            <a:r>
              <a:rPr lang="en-US" altLang="zh-TW" sz="2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QNA-UC5G1T</a:t>
            </a:r>
            <a:endParaRPr lang="en-US" altLang="zh-TW" sz="2000" b="1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7">
            <a:extLst>
              <a:ext uri="{FF2B5EF4-FFF2-40B4-BE49-F238E27FC236}">
                <a16:creationId xmlns:a16="http://schemas.microsoft.com/office/drawing/2014/main" id="{E97D3990-7C73-4507-BAE6-4BB191848D03}"/>
              </a:ext>
            </a:extLst>
          </p:cNvPr>
          <p:cNvSpPr txBox="1"/>
          <p:nvPr/>
        </p:nvSpPr>
        <p:spPr>
          <a:xfrm>
            <a:off x="1208061" y="4118488"/>
            <a:ext cx="2898952" cy="64960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RJ45 NBASE-T</a:t>
            </a:r>
          </a:p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4</a:t>
            </a:r>
            <a:r>
              <a:rPr lang="en-US" altLang="zh-TW" sz="1400" b="1">
                <a:latin typeface="Arial"/>
                <a:ea typeface="+mn-lt"/>
                <a:cs typeface="Arial"/>
              </a:rPr>
              <a:t> speed 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: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5G/2.5G/1G/100M</a:t>
            </a:r>
          </a:p>
        </p:txBody>
      </p:sp>
      <p:sp>
        <p:nvSpPr>
          <p:cNvPr id="32" name="TextBox 1">
            <a:extLst>
              <a:ext uri="{FF2B5EF4-FFF2-40B4-BE49-F238E27FC236}">
                <a16:creationId xmlns:a16="http://schemas.microsoft.com/office/drawing/2014/main" id="{677B24C7-5E5A-4C43-863C-529E6110FE4B}"/>
              </a:ext>
            </a:extLst>
          </p:cNvPr>
          <p:cNvSpPr txBox="1"/>
          <p:nvPr/>
        </p:nvSpPr>
        <p:spPr>
          <a:xfrm>
            <a:off x="1208061" y="3603694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USB 3.2 Gen 1</a:t>
            </a:r>
            <a:endParaRPr lang="en-US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3D66E900-B8D9-46CA-9093-3DC310D0EEDE}"/>
              </a:ext>
            </a:extLst>
          </p:cNvPr>
          <p:cNvCxnSpPr>
            <a:cxnSpLocks/>
          </p:cNvCxnSpPr>
          <p:nvPr/>
        </p:nvCxnSpPr>
        <p:spPr>
          <a:xfrm>
            <a:off x="1208061" y="4056989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C5CE701C-DB24-429F-BA63-A192F4D5E795}"/>
              </a:ext>
            </a:extLst>
          </p:cNvPr>
          <p:cNvSpPr txBox="1"/>
          <p:nvPr/>
        </p:nvSpPr>
        <p:spPr>
          <a:xfrm>
            <a:off x="951650" y="5566985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1400" b="1">
                <a:solidFill>
                  <a:schemeClr val="bg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https://www.qnap.com/en/product/qna-uc5g1t</a:t>
            </a:r>
            <a:endParaRPr lang="zh-TW" sz="1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37" name="橢圓 36">
            <a:extLst>
              <a:ext uri="{FF2B5EF4-FFF2-40B4-BE49-F238E27FC236}">
                <a16:creationId xmlns:a16="http://schemas.microsoft.com/office/drawing/2014/main" id="{9744B052-C7E6-4050-8A25-B803F277C090}"/>
              </a:ext>
            </a:extLst>
          </p:cNvPr>
          <p:cNvSpPr/>
          <p:nvPr/>
        </p:nvSpPr>
        <p:spPr>
          <a:xfrm>
            <a:off x="4134022" y="3868837"/>
            <a:ext cx="1763279" cy="17632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TextBox 2">
            <a:extLst>
              <a:ext uri="{FF2B5EF4-FFF2-40B4-BE49-F238E27FC236}">
                <a16:creationId xmlns:a16="http://schemas.microsoft.com/office/drawing/2014/main" id="{94F0902D-3A4C-4B93-9317-5BBCDE3E0296}"/>
              </a:ext>
            </a:extLst>
          </p:cNvPr>
          <p:cNvSpPr txBox="1"/>
          <p:nvPr/>
        </p:nvSpPr>
        <p:spPr>
          <a:xfrm>
            <a:off x="4289695" y="4262212"/>
            <a:ext cx="1491841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USB P</a:t>
            </a:r>
            <a:r>
              <a:rPr lang="zh-TW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lu</a:t>
            </a: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</a:t>
            </a:r>
            <a:r>
              <a:rPr lang="zh-TW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a</a:t>
            </a:r>
            <a:r>
              <a:rPr lang="en-US" altLang="zh-TW" sz="14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nd</a:t>
            </a:r>
            <a:r>
              <a:rPr lang="zh-TW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play upgrade your PC/Laptop to 10GbE high speed network</a:t>
            </a:r>
            <a:endParaRPr lang="zh-TW" altLang="en-US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0" name="圖片 34">
            <a:extLst>
              <a:ext uri="{FF2B5EF4-FFF2-40B4-BE49-F238E27FC236}">
                <a16:creationId xmlns:a16="http://schemas.microsoft.com/office/drawing/2014/main" id="{6147827E-E5F6-43EA-BA92-2F96F1BCAEB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609" y="2230029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5219E044-28E2-402F-BA10-3539D56CDC3C}"/>
              </a:ext>
            </a:extLst>
          </p:cNvPr>
          <p:cNvSpPr/>
          <p:nvPr/>
        </p:nvSpPr>
        <p:spPr>
          <a:xfrm>
            <a:off x="6303943" y="1815633"/>
            <a:ext cx="4511173" cy="3461653"/>
          </a:xfrm>
          <a:prstGeom prst="roundRect">
            <a:avLst>
              <a:gd name="adj" fmla="val 5481"/>
            </a:avLst>
          </a:prstGeom>
          <a:gradFill>
            <a:gsLst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矩形: 圓角化同側角落 53">
            <a:extLst>
              <a:ext uri="{FF2B5EF4-FFF2-40B4-BE49-F238E27FC236}">
                <a16:creationId xmlns:a16="http://schemas.microsoft.com/office/drawing/2014/main" id="{726A15D3-0EE4-4DF4-B303-85751681F537}"/>
              </a:ext>
            </a:extLst>
          </p:cNvPr>
          <p:cNvSpPr/>
          <p:nvPr/>
        </p:nvSpPr>
        <p:spPr>
          <a:xfrm>
            <a:off x="6291242" y="1815635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solidFill>
            <a:schemeClr val="tx1"/>
          </a:solidFill>
          <a:ln w="25400"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accent1"/>
              </a:buClr>
              <a:buSzPct val="100000"/>
            </a:pPr>
            <a:r>
              <a:rPr lang="en-US" altLang="zh-TW" sz="2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55" name="TextBox 7">
            <a:extLst>
              <a:ext uri="{FF2B5EF4-FFF2-40B4-BE49-F238E27FC236}">
                <a16:creationId xmlns:a16="http://schemas.microsoft.com/office/drawing/2014/main" id="{3288F1C9-035C-40C2-B0DF-E1C474986139}"/>
              </a:ext>
            </a:extLst>
          </p:cNvPr>
          <p:cNvSpPr txBox="1"/>
          <p:nvPr/>
        </p:nvSpPr>
        <p:spPr>
          <a:xfrm>
            <a:off x="6521217" y="4118488"/>
            <a:ext cx="3299725" cy="6493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10GbE NBASE-T port</a:t>
            </a:r>
          </a:p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 speed: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10G/5G/2.5G/1G/100M</a:t>
            </a:r>
          </a:p>
        </p:txBody>
      </p:sp>
      <p:sp>
        <p:nvSpPr>
          <p:cNvPr id="56" name="TextBox 1">
            <a:extLst>
              <a:ext uri="{FF2B5EF4-FFF2-40B4-BE49-F238E27FC236}">
                <a16:creationId xmlns:a16="http://schemas.microsoft.com/office/drawing/2014/main" id="{938D3512-64FD-43C2-AF26-5F4674A47449}"/>
              </a:ext>
            </a:extLst>
          </p:cNvPr>
          <p:cNvSpPr txBox="1"/>
          <p:nvPr/>
        </p:nvSpPr>
        <p:spPr>
          <a:xfrm>
            <a:off x="6521218" y="3603694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Thunderbolt 3</a:t>
            </a:r>
            <a:endParaRPr lang="en-US" altLang="zh-TW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57" name="直線接點 56">
            <a:extLst>
              <a:ext uri="{FF2B5EF4-FFF2-40B4-BE49-F238E27FC236}">
                <a16:creationId xmlns:a16="http://schemas.microsoft.com/office/drawing/2014/main" id="{9654C40C-2196-49FE-AE4A-12FC2862DE9D}"/>
              </a:ext>
            </a:extLst>
          </p:cNvPr>
          <p:cNvCxnSpPr>
            <a:cxnSpLocks/>
          </p:cNvCxnSpPr>
          <p:nvPr/>
        </p:nvCxnSpPr>
        <p:spPr>
          <a:xfrm>
            <a:off x="6521218" y="4056989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C0AB55FD-08A4-4B53-9922-7EE252F30410}"/>
              </a:ext>
            </a:extLst>
          </p:cNvPr>
          <p:cNvSpPr txBox="1"/>
          <p:nvPr/>
        </p:nvSpPr>
        <p:spPr>
          <a:xfrm>
            <a:off x="6264807" y="5566985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zh-TW" sz="1400" b="1">
                <a:solidFill>
                  <a:schemeClr val="bg1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https://www.qnap.com/en/product/qna-t</a:t>
            </a:r>
            <a:r>
              <a:rPr lang="en-US" altLang="zh-TW" sz="1400" b="1">
                <a:solidFill>
                  <a:schemeClr val="bg1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b-10gbe</a:t>
            </a:r>
            <a:endParaRPr lang="zh-TW" altLang="zh-TW" sz="1400" b="1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59" name="橢圓 58">
            <a:extLst>
              <a:ext uri="{FF2B5EF4-FFF2-40B4-BE49-F238E27FC236}">
                <a16:creationId xmlns:a16="http://schemas.microsoft.com/office/drawing/2014/main" id="{1A67B124-7954-4EA0-A515-151F2ECD3CC4}"/>
              </a:ext>
            </a:extLst>
          </p:cNvPr>
          <p:cNvSpPr/>
          <p:nvPr/>
        </p:nvSpPr>
        <p:spPr>
          <a:xfrm>
            <a:off x="9447179" y="3868837"/>
            <a:ext cx="1763279" cy="17632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TextBox 2">
            <a:extLst>
              <a:ext uri="{FF2B5EF4-FFF2-40B4-BE49-F238E27FC236}">
                <a16:creationId xmlns:a16="http://schemas.microsoft.com/office/drawing/2014/main" id="{9DDBE1A6-F940-4D81-BF62-D86F511A4462}"/>
              </a:ext>
            </a:extLst>
          </p:cNvPr>
          <p:cNvSpPr txBox="1"/>
          <p:nvPr/>
        </p:nvSpPr>
        <p:spPr>
          <a:xfrm>
            <a:off x="9447179" y="4154490"/>
            <a:ext cx="1750891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USB Plug</a:t>
            </a:r>
            <a:r>
              <a:rPr lang="zh-TW" alt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and</a:t>
            </a:r>
            <a:r>
              <a:rPr lang="zh-TW" alt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play upgrade your PC/Laptop to 10GbE high speed network, through Thunderbolt</a:t>
            </a:r>
            <a:endParaRPr lang="zh-TW" altLang="en-US" sz="14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61" name="圖形 60">
            <a:extLst>
              <a:ext uri="{FF2B5EF4-FFF2-40B4-BE49-F238E27FC236}">
                <a16:creationId xmlns:a16="http://schemas.microsoft.com/office/drawing/2014/main" id="{B2EC7AAB-DD93-4E16-8009-74090D5B6C6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4661" y="2734215"/>
            <a:ext cx="633870" cy="770253"/>
          </a:xfrm>
          <a:prstGeom prst="rect">
            <a:avLst/>
          </a:prstGeom>
          <a:effectLst/>
        </p:spPr>
      </p:pic>
      <p:pic>
        <p:nvPicPr>
          <p:cNvPr id="62" name="圖片 14">
            <a:extLst>
              <a:ext uri="{FF2B5EF4-FFF2-40B4-BE49-F238E27FC236}">
                <a16:creationId xmlns:a16="http://schemas.microsoft.com/office/drawing/2014/main" id="{CDEDBD29-420A-47BD-88F6-BBF4963710E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2929" y="2395251"/>
            <a:ext cx="2877838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91481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3487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84421"/>
          </a:xfrm>
        </p:spPr>
        <p:txBody>
          <a:bodyPr>
            <a:normAutofit/>
          </a:bodyPr>
          <a:lstStyle/>
          <a:p>
            <a:r>
              <a:rPr lang="en-US" altLang="zh-TW" sz="3200"/>
              <a:t>New design of QSW-IM1200-8C start changing the concept of industrial switch, not only the industrial area needed industrial switch</a:t>
            </a:r>
            <a:endParaRPr lang="zh-TW" altLang="en-US" sz="320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1684422"/>
            <a:ext cx="7792453" cy="5173578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TW">
                <a:solidFill>
                  <a:schemeClr val="accent2"/>
                </a:solidFill>
              </a:rPr>
              <a:t>Fan less and full cover of heatsink on the top of device</a:t>
            </a:r>
          </a:p>
          <a:p>
            <a:pPr marL="264795" lvl="1" indent="0">
              <a:lnSpc>
                <a:spcPct val="100000"/>
              </a:lnSpc>
              <a:buNone/>
            </a:pPr>
            <a:r>
              <a:rPr lang="en-US" altLang="zh-TW"/>
              <a:t>Well designed of heat dissipation, and fan less can exclude thermal issue caused  by fan.</a:t>
            </a:r>
          </a:p>
          <a:p>
            <a:pPr>
              <a:lnSpc>
                <a:spcPct val="100000"/>
              </a:lnSpc>
            </a:pPr>
            <a:r>
              <a:rPr lang="en-US" altLang="zh-TW">
                <a:solidFill>
                  <a:schemeClr val="accent2"/>
                </a:solidFill>
                <a:latin typeface="Arial"/>
                <a:ea typeface="微軟正黑體"/>
                <a:cs typeface="Arial"/>
              </a:rPr>
              <a:t>Full 10GbE</a:t>
            </a:r>
            <a:endParaRPr lang="zh-TW" altLang="en-US">
              <a:solidFill>
                <a:schemeClr val="accent2"/>
              </a:solidFill>
              <a:latin typeface="Arial"/>
              <a:ea typeface="微軟正黑體"/>
              <a:cs typeface="Arial"/>
            </a:endParaRPr>
          </a:p>
          <a:p>
            <a:pPr marL="264795" lvl="1" indent="0">
              <a:lnSpc>
                <a:spcPct val="100000"/>
              </a:lnSpc>
              <a:buNone/>
            </a:pPr>
            <a:r>
              <a:rPr lang="en-US" altLang="zh-TW"/>
              <a:t>10GbE SFP+/10GbE Combo</a:t>
            </a:r>
            <a:r>
              <a:rPr lang="zh-TW" altLang="en-US"/>
              <a:t> </a:t>
            </a:r>
            <a:r>
              <a:rPr lang="en-US" altLang="zh-TW"/>
              <a:t>let user easily to choose the connector.</a:t>
            </a:r>
            <a:endParaRPr lang="zh-TW" altLang="en-US"/>
          </a:p>
          <a:p>
            <a: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accent2"/>
                </a:solidFill>
              </a:rPr>
              <a:t>Using QSS as usual</a:t>
            </a:r>
            <a:endParaRPr lang="en-US" altLang="zh-TW" sz="2000" b="1">
              <a:solidFill>
                <a:schemeClr val="accent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64795" lvl="1" indent="0">
              <a:lnSpc>
                <a:spcPct val="100000"/>
              </a:lnSpc>
              <a:buNone/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QSS can keep user easy of used, </a:t>
            </a:r>
          </a:p>
          <a:p>
            <a:pPr marL="264795" lvl="1" indent="0">
              <a:lnSpc>
                <a:spcPct val="100000"/>
              </a:lnSpc>
              <a:buNone/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setup device quickly.</a:t>
            </a:r>
            <a:endParaRPr lang="en-US" altLang="zh-TW" b="1">
              <a:solidFill>
                <a:schemeClr val="bg1"/>
              </a:solidFill>
            </a:endParaRPr>
          </a:p>
          <a:p>
            <a: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Multiple power input with 9~54V</a:t>
            </a:r>
          </a:p>
          <a:p>
            <a:pPr marL="34925" lvl="1" indent="230188">
              <a:lnSpc>
                <a:spcPct val="100000"/>
              </a:lnSpc>
              <a:buNone/>
            </a:pPr>
            <a:r>
              <a:rPr lang="en-US" altLang="zh-TW"/>
              <a:t>Don’t need to worry about unstable </a:t>
            </a:r>
          </a:p>
          <a:p>
            <a:pPr marL="34925" lvl="1" indent="230188">
              <a:lnSpc>
                <a:spcPct val="100000"/>
              </a:lnSpc>
              <a:buNone/>
            </a:pPr>
            <a:r>
              <a:rPr lang="en-US" altLang="zh-TW"/>
              <a:t>power input.</a:t>
            </a:r>
            <a:endParaRPr lang="zh-TW" altLang="en-US" b="1">
              <a:solidFill>
                <a:schemeClr val="bg1"/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2667D1E-4BDD-4774-B5F3-9DD1D5BD1D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5907" y="4558065"/>
            <a:ext cx="5677893" cy="1533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7244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一張含有 天空, 室外, 白色, 藍色 的圖片&#10;&#10;自動產生的描述">
            <a:extLst>
              <a:ext uri="{FF2B5EF4-FFF2-40B4-BE49-F238E27FC236}">
                <a16:creationId xmlns:a16="http://schemas.microsoft.com/office/drawing/2014/main" id="{0992BA04-3FEA-467A-9FA3-ECEF5D5631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41127" y="2033515"/>
            <a:ext cx="3613424" cy="3613423"/>
          </a:xfrm>
          <a:custGeom>
            <a:avLst/>
            <a:gdLst>
              <a:gd name="connsiteX0" fmla="*/ 2029560 w 4059120"/>
              <a:gd name="connsiteY0" fmla="*/ 0 h 4059119"/>
              <a:gd name="connsiteX1" fmla="*/ 4059120 w 4059120"/>
              <a:gd name="connsiteY1" fmla="*/ 2029560 h 4059119"/>
              <a:gd name="connsiteX2" fmla="*/ 2237071 w 4059120"/>
              <a:gd name="connsiteY2" fmla="*/ 4048642 h 4059119"/>
              <a:gd name="connsiteX3" fmla="*/ 2029580 w 4059120"/>
              <a:gd name="connsiteY3" fmla="*/ 4059119 h 4059119"/>
              <a:gd name="connsiteX4" fmla="*/ 2029540 w 4059120"/>
              <a:gd name="connsiteY4" fmla="*/ 4059119 h 4059119"/>
              <a:gd name="connsiteX5" fmla="*/ 1822049 w 4059120"/>
              <a:gd name="connsiteY5" fmla="*/ 4048642 h 4059119"/>
              <a:gd name="connsiteX6" fmla="*/ 0 w 4059120"/>
              <a:gd name="connsiteY6" fmla="*/ 2029560 h 4059119"/>
              <a:gd name="connsiteX7" fmla="*/ 2029560 w 4059120"/>
              <a:gd name="connsiteY7" fmla="*/ 0 h 405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59120" h="4059119">
                <a:moveTo>
                  <a:pt x="2029560" y="0"/>
                </a:moveTo>
                <a:cubicBezTo>
                  <a:pt x="3150455" y="0"/>
                  <a:pt x="4059120" y="908665"/>
                  <a:pt x="4059120" y="2029560"/>
                </a:cubicBezTo>
                <a:cubicBezTo>
                  <a:pt x="4059120" y="3080399"/>
                  <a:pt x="3260489" y="3944708"/>
                  <a:pt x="2237071" y="4048642"/>
                </a:cubicBezTo>
                <a:lnTo>
                  <a:pt x="2029580" y="4059119"/>
                </a:lnTo>
                <a:lnTo>
                  <a:pt x="2029540" y="4059119"/>
                </a:lnTo>
                <a:lnTo>
                  <a:pt x="1822049" y="4048642"/>
                </a:lnTo>
                <a:cubicBezTo>
                  <a:pt x="798632" y="3944708"/>
                  <a:pt x="0" y="3080399"/>
                  <a:pt x="0" y="2029560"/>
                </a:cubicBezTo>
                <a:cubicBezTo>
                  <a:pt x="0" y="908665"/>
                  <a:pt x="908665" y="0"/>
                  <a:pt x="2029560" y="0"/>
                </a:cubicBezTo>
                <a:close/>
              </a:path>
            </a:pathLst>
          </a:cu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Where can QSW-IM1200-8C be installed?</a:t>
            </a:r>
            <a:endParaRPr lang="zh-TW" altLang="en-US"/>
          </a:p>
        </p:txBody>
      </p:sp>
      <p:pic>
        <p:nvPicPr>
          <p:cNvPr id="20" name="圖片 19" descr="一張含有 室內, 天花板, 地板, 木製的 的圖片&#10;&#10;自動產生的描述">
            <a:extLst>
              <a:ext uri="{FF2B5EF4-FFF2-40B4-BE49-F238E27FC236}">
                <a16:creationId xmlns:a16="http://schemas.microsoft.com/office/drawing/2014/main" id="{0D5E1F2C-1467-4D44-949A-651F3E1BA3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4747" y="2033515"/>
            <a:ext cx="3613424" cy="3613423"/>
          </a:xfrm>
          <a:custGeom>
            <a:avLst/>
            <a:gdLst>
              <a:gd name="connsiteX0" fmla="*/ 2029560 w 4059120"/>
              <a:gd name="connsiteY0" fmla="*/ 0 h 4059119"/>
              <a:gd name="connsiteX1" fmla="*/ 4059120 w 4059120"/>
              <a:gd name="connsiteY1" fmla="*/ 2029560 h 4059119"/>
              <a:gd name="connsiteX2" fmla="*/ 2237071 w 4059120"/>
              <a:gd name="connsiteY2" fmla="*/ 4048642 h 4059119"/>
              <a:gd name="connsiteX3" fmla="*/ 2029579 w 4059120"/>
              <a:gd name="connsiteY3" fmla="*/ 4059119 h 4059119"/>
              <a:gd name="connsiteX4" fmla="*/ 2029541 w 4059120"/>
              <a:gd name="connsiteY4" fmla="*/ 4059119 h 4059119"/>
              <a:gd name="connsiteX5" fmla="*/ 1822049 w 4059120"/>
              <a:gd name="connsiteY5" fmla="*/ 4048642 h 4059119"/>
              <a:gd name="connsiteX6" fmla="*/ 0 w 4059120"/>
              <a:gd name="connsiteY6" fmla="*/ 2029560 h 4059119"/>
              <a:gd name="connsiteX7" fmla="*/ 2029560 w 4059120"/>
              <a:gd name="connsiteY7" fmla="*/ 0 h 405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59120" h="4059119">
                <a:moveTo>
                  <a:pt x="2029560" y="0"/>
                </a:moveTo>
                <a:cubicBezTo>
                  <a:pt x="3150455" y="0"/>
                  <a:pt x="4059120" y="908665"/>
                  <a:pt x="4059120" y="2029560"/>
                </a:cubicBezTo>
                <a:cubicBezTo>
                  <a:pt x="4059120" y="3080399"/>
                  <a:pt x="3260489" y="3944708"/>
                  <a:pt x="2237071" y="4048642"/>
                </a:cubicBezTo>
                <a:lnTo>
                  <a:pt x="2029579" y="4059119"/>
                </a:lnTo>
                <a:lnTo>
                  <a:pt x="2029541" y="4059119"/>
                </a:lnTo>
                <a:lnTo>
                  <a:pt x="1822049" y="4048642"/>
                </a:lnTo>
                <a:cubicBezTo>
                  <a:pt x="798631" y="3944708"/>
                  <a:pt x="0" y="3080399"/>
                  <a:pt x="0" y="2029560"/>
                </a:cubicBezTo>
                <a:cubicBezTo>
                  <a:pt x="0" y="908665"/>
                  <a:pt x="908665" y="0"/>
                  <a:pt x="2029560" y="0"/>
                </a:cubicBezTo>
                <a:close/>
              </a:path>
            </a:pathLst>
          </a:cu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5E31B2A0-9A8C-4873-AB64-9A569D54BD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2936" y="2033515"/>
            <a:ext cx="3613424" cy="3613424"/>
          </a:xfrm>
          <a:custGeom>
            <a:avLst/>
            <a:gdLst>
              <a:gd name="connsiteX0" fmla="*/ 2029560 w 4059120"/>
              <a:gd name="connsiteY0" fmla="*/ 0 h 4059120"/>
              <a:gd name="connsiteX1" fmla="*/ 4059120 w 4059120"/>
              <a:gd name="connsiteY1" fmla="*/ 2029560 h 4059120"/>
              <a:gd name="connsiteX2" fmla="*/ 2029560 w 4059120"/>
              <a:gd name="connsiteY2" fmla="*/ 4059120 h 4059120"/>
              <a:gd name="connsiteX3" fmla="*/ 0 w 4059120"/>
              <a:gd name="connsiteY3" fmla="*/ 2029560 h 4059120"/>
              <a:gd name="connsiteX4" fmla="*/ 2029560 w 4059120"/>
              <a:gd name="connsiteY4" fmla="*/ 0 h 405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59120" h="4059120">
                <a:moveTo>
                  <a:pt x="2029560" y="0"/>
                </a:moveTo>
                <a:cubicBezTo>
                  <a:pt x="3150455" y="0"/>
                  <a:pt x="4059120" y="908665"/>
                  <a:pt x="4059120" y="2029560"/>
                </a:cubicBezTo>
                <a:cubicBezTo>
                  <a:pt x="4059120" y="3150455"/>
                  <a:pt x="3150455" y="4059120"/>
                  <a:pt x="2029560" y="4059120"/>
                </a:cubicBezTo>
                <a:cubicBezTo>
                  <a:pt x="908665" y="4059120"/>
                  <a:pt x="0" y="3150455"/>
                  <a:pt x="0" y="2029560"/>
                </a:cubicBezTo>
                <a:cubicBezTo>
                  <a:pt x="0" y="908665"/>
                  <a:pt x="908665" y="0"/>
                  <a:pt x="2029560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7B2D2BCF-A0C4-4C3D-8303-305A9346D0C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2833" y="5121512"/>
            <a:ext cx="4762582" cy="1286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3CD93B6C-A8FC-41E8-AAFE-63F2908FAA25}"/>
              </a:ext>
            </a:extLst>
          </p:cNvPr>
          <p:cNvSpPr txBox="1"/>
          <p:nvPr/>
        </p:nvSpPr>
        <p:spPr>
          <a:xfrm>
            <a:off x="1167166" y="1276837"/>
            <a:ext cx="3208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 well with heat dissipated</a:t>
            </a:r>
            <a:endParaRPr lang="zh-TW" altLang="en-US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FDA2FD5E-B201-4E94-8881-7E7C34CAD18D}"/>
              </a:ext>
            </a:extLst>
          </p:cNvPr>
          <p:cNvSpPr txBox="1"/>
          <p:nvPr/>
        </p:nvSpPr>
        <p:spPr>
          <a:xfrm>
            <a:off x="4672373" y="1430725"/>
            <a:ext cx="28472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Open area for storage</a:t>
            </a:r>
            <a:endParaRPr lang="zh-TW" altLang="en-US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77E9CF69-E773-4B7E-950F-2B1B8B347417}"/>
              </a:ext>
            </a:extLst>
          </p:cNvPr>
          <p:cNvSpPr txBox="1"/>
          <p:nvPr/>
        </p:nvSpPr>
        <p:spPr>
          <a:xfrm>
            <a:off x="8450610" y="1430725"/>
            <a:ext cx="1994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Outdoor space</a:t>
            </a:r>
            <a:endParaRPr lang="zh-TW" altLang="en-US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840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>
            <a:extLst>
              <a:ext uri="{FF2B5EF4-FFF2-40B4-BE49-F238E27FC236}">
                <a16:creationId xmlns:a16="http://schemas.microsoft.com/office/drawing/2014/main" id="{0597E071-F1EA-4511-8CB9-35B1B30B2CBD}"/>
              </a:ext>
            </a:extLst>
          </p:cNvPr>
          <p:cNvSpPr/>
          <p:nvPr/>
        </p:nvSpPr>
        <p:spPr>
          <a:xfrm>
            <a:off x="244549" y="1222744"/>
            <a:ext cx="4433777" cy="54900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2" name="矩形: 圓角 111">
            <a:extLst>
              <a:ext uri="{FF2B5EF4-FFF2-40B4-BE49-F238E27FC236}">
                <a16:creationId xmlns:a16="http://schemas.microsoft.com/office/drawing/2014/main" id="{BC00976D-5114-4A26-A497-FB2BA7F8F84D}"/>
              </a:ext>
            </a:extLst>
          </p:cNvPr>
          <p:cNvSpPr/>
          <p:nvPr/>
        </p:nvSpPr>
        <p:spPr>
          <a:xfrm>
            <a:off x="2547084" y="6110634"/>
            <a:ext cx="1856620" cy="30777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7" name="圖片 56">
            <a:extLst>
              <a:ext uri="{FF2B5EF4-FFF2-40B4-BE49-F238E27FC236}">
                <a16:creationId xmlns:a16="http://schemas.microsoft.com/office/drawing/2014/main" id="{D74B9A8B-6624-44FA-B9BE-44F568BC40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619" t="-3808"/>
          <a:stretch/>
        </p:blipFill>
        <p:spPr>
          <a:xfrm>
            <a:off x="4852223" y="872197"/>
            <a:ext cx="7339777" cy="5991063"/>
          </a:xfrm>
          <a:prstGeom prst="rect">
            <a:avLst/>
          </a:prstGeom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0916" y="1"/>
            <a:ext cx="11396533" cy="1222743"/>
          </a:xfrm>
        </p:spPr>
        <p:txBody>
          <a:bodyPr>
            <a:noAutofit/>
          </a:bodyPr>
          <a:lstStyle/>
          <a:p>
            <a:r>
              <a:rPr lang="en-US" altLang="zh-TW" sz="3200"/>
              <a:t>Surveillance for open space, 10GbE can provide high speed network from control center to each sites</a:t>
            </a:r>
            <a:endParaRPr lang="zh-TW" altLang="en-US" sz="3200"/>
          </a:p>
        </p:txBody>
      </p:sp>
      <p:pic>
        <p:nvPicPr>
          <p:cNvPr id="60" name="圖片 59">
            <a:extLst>
              <a:ext uri="{FF2B5EF4-FFF2-40B4-BE49-F238E27FC236}">
                <a16:creationId xmlns:a16="http://schemas.microsoft.com/office/drawing/2014/main" id="{DC03E932-5C89-407A-A4B0-874C88CE94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934" y="2162465"/>
            <a:ext cx="3717005" cy="10037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78" name="群組 77">
            <a:extLst>
              <a:ext uri="{FF2B5EF4-FFF2-40B4-BE49-F238E27FC236}">
                <a16:creationId xmlns:a16="http://schemas.microsoft.com/office/drawing/2014/main" id="{E186F294-9876-4B68-8550-BF8B370D0F8E}"/>
              </a:ext>
            </a:extLst>
          </p:cNvPr>
          <p:cNvGrpSpPr/>
          <p:nvPr/>
        </p:nvGrpSpPr>
        <p:grpSpPr>
          <a:xfrm>
            <a:off x="4319939" y="2664346"/>
            <a:ext cx="525544" cy="1632386"/>
            <a:chOff x="4319939" y="2664346"/>
            <a:chExt cx="525544" cy="1632386"/>
          </a:xfrm>
        </p:grpSpPr>
        <p:cxnSp>
          <p:nvCxnSpPr>
            <p:cNvPr id="62" name="接點: 肘形 61">
              <a:extLst>
                <a:ext uri="{FF2B5EF4-FFF2-40B4-BE49-F238E27FC236}">
                  <a16:creationId xmlns:a16="http://schemas.microsoft.com/office/drawing/2014/main" id="{9775B66A-EDF8-4E40-9D87-B3BBD6D0A118}"/>
                </a:ext>
              </a:extLst>
            </p:cNvPr>
            <p:cNvCxnSpPr>
              <a:stCxn id="60" idx="3"/>
            </p:cNvCxnSpPr>
            <p:nvPr/>
          </p:nvCxnSpPr>
          <p:spPr>
            <a:xfrm>
              <a:off x="4319939" y="2664346"/>
              <a:ext cx="525544" cy="248975"/>
            </a:xfrm>
            <a:prstGeom prst="bentConnector3">
              <a:avLst>
                <a:gd name="adj1" fmla="val 48748"/>
              </a:avLst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接點: 肘形 62">
              <a:extLst>
                <a:ext uri="{FF2B5EF4-FFF2-40B4-BE49-F238E27FC236}">
                  <a16:creationId xmlns:a16="http://schemas.microsoft.com/office/drawing/2014/main" id="{C31F0B08-148B-4F77-AD24-510404D400A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347458" y="3123174"/>
              <a:ext cx="720586" cy="262776"/>
            </a:xfrm>
            <a:prstGeom prst="bentConnector3">
              <a:avLst>
                <a:gd name="adj1" fmla="val 98467"/>
              </a:avLst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接點: 肘形 74">
              <a:extLst>
                <a:ext uri="{FF2B5EF4-FFF2-40B4-BE49-F238E27FC236}">
                  <a16:creationId xmlns:a16="http://schemas.microsoft.com/office/drawing/2014/main" id="{FCCC6F33-A3D6-44C1-A9B4-06C80189C722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347458" y="3805051"/>
              <a:ext cx="720586" cy="262776"/>
            </a:xfrm>
            <a:prstGeom prst="bentConnector3">
              <a:avLst>
                <a:gd name="adj1" fmla="val 98467"/>
              </a:avLst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0" name="圖形 79">
            <a:extLst>
              <a:ext uri="{FF2B5EF4-FFF2-40B4-BE49-F238E27FC236}">
                <a16:creationId xmlns:a16="http://schemas.microsoft.com/office/drawing/2014/main" id="{E8D5990B-3DEE-4B69-8B83-FFF13E465A9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68386" y="3777705"/>
            <a:ext cx="933562" cy="933562"/>
          </a:xfrm>
          <a:prstGeom prst="rect">
            <a:avLst/>
          </a:prstGeom>
        </p:spPr>
      </p:pic>
      <p:pic>
        <p:nvPicPr>
          <p:cNvPr id="90" name="圖形 89">
            <a:extLst>
              <a:ext uri="{FF2B5EF4-FFF2-40B4-BE49-F238E27FC236}">
                <a16:creationId xmlns:a16="http://schemas.microsoft.com/office/drawing/2014/main" id="{3E5AC25A-2274-436D-9476-8213ADE349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6961" y="3801432"/>
            <a:ext cx="1293495" cy="890884"/>
          </a:xfrm>
          <a:prstGeom prst="rect">
            <a:avLst/>
          </a:prstGeom>
        </p:spPr>
      </p:pic>
      <p:sp>
        <p:nvSpPr>
          <p:cNvPr id="91" name="文字方塊 90">
            <a:extLst>
              <a:ext uri="{FF2B5EF4-FFF2-40B4-BE49-F238E27FC236}">
                <a16:creationId xmlns:a16="http://schemas.microsoft.com/office/drawing/2014/main" id="{0C6D1A20-8DE5-497C-9F38-9563A097F227}"/>
              </a:ext>
            </a:extLst>
          </p:cNvPr>
          <p:cNvSpPr txBox="1"/>
          <p:nvPr/>
        </p:nvSpPr>
        <p:spPr>
          <a:xfrm>
            <a:off x="4817873" y="2629525"/>
            <a:ext cx="69260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3000" b="1">
                <a:ln w="19050">
                  <a:solidFill>
                    <a:schemeClr val="accent6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3F</a:t>
            </a:r>
            <a:endParaRPr lang="zh-TW" altLang="en-US" sz="3000" b="1">
              <a:ln w="19050">
                <a:solidFill>
                  <a:schemeClr val="accent6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88EB28CF-468A-4793-BEE0-365132CB0727}"/>
              </a:ext>
            </a:extLst>
          </p:cNvPr>
          <p:cNvSpPr txBox="1"/>
          <p:nvPr/>
        </p:nvSpPr>
        <p:spPr>
          <a:xfrm>
            <a:off x="4817873" y="3324562"/>
            <a:ext cx="69260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3000" b="1">
                <a:ln w="19050">
                  <a:solidFill>
                    <a:schemeClr val="accent2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2F</a:t>
            </a:r>
            <a:endParaRPr lang="zh-TW" altLang="en-US" sz="3000" b="1">
              <a:ln w="19050">
                <a:solidFill>
                  <a:schemeClr val="accent2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5DD6C958-041C-4998-ADB9-E07A2C52BA4E}"/>
              </a:ext>
            </a:extLst>
          </p:cNvPr>
          <p:cNvSpPr txBox="1"/>
          <p:nvPr/>
        </p:nvSpPr>
        <p:spPr>
          <a:xfrm>
            <a:off x="4817873" y="3994525"/>
            <a:ext cx="69260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3000" b="1">
                <a:ln w="19050">
                  <a:solidFill>
                    <a:srgbClr val="00B0F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1F</a:t>
            </a:r>
            <a:endParaRPr lang="zh-TW" altLang="en-US" sz="3000" b="1">
              <a:ln w="19050">
                <a:solidFill>
                  <a:srgbClr val="00B0F0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3" name="群組 112">
            <a:extLst>
              <a:ext uri="{FF2B5EF4-FFF2-40B4-BE49-F238E27FC236}">
                <a16:creationId xmlns:a16="http://schemas.microsoft.com/office/drawing/2014/main" id="{14D6DE1F-9294-470F-AE1E-0B4A84A462FC}"/>
              </a:ext>
            </a:extLst>
          </p:cNvPr>
          <p:cNvGrpSpPr/>
          <p:nvPr/>
        </p:nvGrpSpPr>
        <p:grpSpPr>
          <a:xfrm>
            <a:off x="1763709" y="3166225"/>
            <a:ext cx="1471459" cy="635207"/>
            <a:chOff x="1763709" y="3166225"/>
            <a:chExt cx="1471459" cy="635207"/>
          </a:xfrm>
        </p:grpSpPr>
        <p:cxnSp>
          <p:nvCxnSpPr>
            <p:cNvPr id="95" name="接點: 肘形 94">
              <a:extLst>
                <a:ext uri="{FF2B5EF4-FFF2-40B4-BE49-F238E27FC236}">
                  <a16:creationId xmlns:a16="http://schemas.microsoft.com/office/drawing/2014/main" id="{5014C324-14FF-4DB4-AF48-D88761E674EB}"/>
                </a:ext>
              </a:extLst>
            </p:cNvPr>
            <p:cNvCxnSpPr>
              <a:cxnSpLocks/>
              <a:stCxn id="60" idx="2"/>
              <a:endCxn id="80" idx="0"/>
            </p:cNvCxnSpPr>
            <p:nvPr/>
          </p:nvCxnSpPr>
          <p:spPr>
            <a:xfrm rot="16200000" flipH="1">
              <a:off x="2542563" y="3085100"/>
              <a:ext cx="611479" cy="773730"/>
            </a:xfrm>
            <a:prstGeom prst="bentConnector3">
              <a:avLst>
                <a:gd name="adj1" fmla="val 50000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接點: 肘形 97">
              <a:extLst>
                <a:ext uri="{FF2B5EF4-FFF2-40B4-BE49-F238E27FC236}">
                  <a16:creationId xmlns:a16="http://schemas.microsoft.com/office/drawing/2014/main" id="{B7A5F29D-3F05-40AE-9ACF-2010545AA70E}"/>
                </a:ext>
              </a:extLst>
            </p:cNvPr>
            <p:cNvCxnSpPr>
              <a:cxnSpLocks/>
              <a:stCxn id="60" idx="2"/>
              <a:endCxn id="90" idx="0"/>
            </p:cNvCxnSpPr>
            <p:nvPr/>
          </p:nvCxnSpPr>
          <p:spPr>
            <a:xfrm rot="5400000">
              <a:off x="1794970" y="3134965"/>
              <a:ext cx="635206" cy="697728"/>
            </a:xfrm>
            <a:prstGeom prst="bentConnector3">
              <a:avLst>
                <a:gd name="adj1" fmla="val 48106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9559E210-307F-4CD8-B07C-0A6B6412D56D}"/>
              </a:ext>
            </a:extLst>
          </p:cNvPr>
          <p:cNvSpPr txBox="1"/>
          <p:nvPr/>
        </p:nvSpPr>
        <p:spPr>
          <a:xfrm>
            <a:off x="244548" y="1468071"/>
            <a:ext cx="443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latin typeface="Arial" panose="020B0604020202020204" pitchFamily="34" charset="0"/>
                <a:cs typeface="Arial" panose="020B0604020202020204" pitchFamily="34" charset="0"/>
              </a:rPr>
              <a:t>Control center</a:t>
            </a:r>
            <a:endParaRPr lang="zh-TW" alt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43DD0AC1-7C04-47DB-8ED0-E33E60B28C09}"/>
              </a:ext>
            </a:extLst>
          </p:cNvPr>
          <p:cNvSpPr txBox="1"/>
          <p:nvPr/>
        </p:nvSpPr>
        <p:spPr>
          <a:xfrm>
            <a:off x="602934" y="5108431"/>
            <a:ext cx="3717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ts val="1000"/>
              </a:spcBef>
              <a:buClr>
                <a:schemeClr val="accent1"/>
              </a:buClr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Outdoor surveillance need high speed network for video transfer.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5" name="矩形: 圓角 104">
            <a:extLst>
              <a:ext uri="{FF2B5EF4-FFF2-40B4-BE49-F238E27FC236}">
                <a16:creationId xmlns:a16="http://schemas.microsoft.com/office/drawing/2014/main" id="{05812A82-7FE5-420B-B550-453D1B61DE84}"/>
              </a:ext>
            </a:extLst>
          </p:cNvPr>
          <p:cNvSpPr/>
          <p:nvPr/>
        </p:nvSpPr>
        <p:spPr>
          <a:xfrm>
            <a:off x="550917" y="6110634"/>
            <a:ext cx="1856620" cy="30777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A259D2C1-FB77-4BF5-AEA3-F30F4770C2BB}"/>
              </a:ext>
            </a:extLst>
          </p:cNvPr>
          <p:cNvSpPr txBox="1"/>
          <p:nvPr/>
        </p:nvSpPr>
        <p:spPr>
          <a:xfrm>
            <a:off x="1068709" y="6110634"/>
            <a:ext cx="13388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</a:rPr>
              <a:t>10GbE copper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9" name="直線接點 108">
            <a:extLst>
              <a:ext uri="{FF2B5EF4-FFF2-40B4-BE49-F238E27FC236}">
                <a16:creationId xmlns:a16="http://schemas.microsoft.com/office/drawing/2014/main" id="{C0D6A6B4-3ABE-4D61-AAC3-B8ECD14ACAA9}"/>
              </a:ext>
            </a:extLst>
          </p:cNvPr>
          <p:cNvCxnSpPr>
            <a:cxnSpLocks/>
          </p:cNvCxnSpPr>
          <p:nvPr/>
        </p:nvCxnSpPr>
        <p:spPr>
          <a:xfrm>
            <a:off x="700510" y="6264522"/>
            <a:ext cx="368199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D119731C-64EE-4D75-9DB9-07EAB4B3A471}"/>
              </a:ext>
            </a:extLst>
          </p:cNvPr>
          <p:cNvSpPr txBox="1"/>
          <p:nvPr/>
        </p:nvSpPr>
        <p:spPr>
          <a:xfrm>
            <a:off x="3073342" y="6110634"/>
            <a:ext cx="12394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</a:rPr>
              <a:t>10GbE Fiber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1" name="直線接點 110">
            <a:extLst>
              <a:ext uri="{FF2B5EF4-FFF2-40B4-BE49-F238E27FC236}">
                <a16:creationId xmlns:a16="http://schemas.microsoft.com/office/drawing/2014/main" id="{50EBF2FC-4864-4D32-8BD8-6877C920C8AD}"/>
              </a:ext>
            </a:extLst>
          </p:cNvPr>
          <p:cNvCxnSpPr>
            <a:cxnSpLocks/>
          </p:cNvCxnSpPr>
          <p:nvPr/>
        </p:nvCxnSpPr>
        <p:spPr>
          <a:xfrm>
            <a:off x="2698403" y="6264522"/>
            <a:ext cx="36819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3652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:a16="http://schemas.microsoft.com/office/drawing/2014/main" id="{33A1BE49-099C-4042-A77C-92FCBD86760D}"/>
              </a:ext>
            </a:extLst>
          </p:cNvPr>
          <p:cNvSpPr/>
          <p:nvPr/>
        </p:nvSpPr>
        <p:spPr>
          <a:xfrm>
            <a:off x="6565541" y="4140638"/>
            <a:ext cx="5374822" cy="25721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C0E1614-B118-4A85-A924-421B91704D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586" y="2458428"/>
            <a:ext cx="6321348" cy="425432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/>
              <a:t>Smart pole of smart city need 10GbE for high speed transfer</a:t>
            </a:r>
            <a:endParaRPr lang="zh-TW" altLang="en-US"/>
          </a:p>
        </p:txBody>
      </p:sp>
      <p:pic>
        <p:nvPicPr>
          <p:cNvPr id="7" name="圖片 6" descr="一張含有 文字, 玩具 的圖片&#10;&#10;自動產生的描述">
            <a:extLst>
              <a:ext uri="{FF2B5EF4-FFF2-40B4-BE49-F238E27FC236}">
                <a16:creationId xmlns:a16="http://schemas.microsoft.com/office/drawing/2014/main" id="{492D0214-70F5-4DAA-93DF-09541BB2AE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303" y="5084673"/>
            <a:ext cx="3507267" cy="1628077"/>
          </a:xfrm>
          <a:prstGeom prst="rect">
            <a:avLst/>
          </a:prstGeom>
        </p:spPr>
      </p:pic>
      <p:sp>
        <p:nvSpPr>
          <p:cNvPr id="30" name="文字方塊 29">
            <a:extLst>
              <a:ext uri="{FF2B5EF4-FFF2-40B4-BE49-F238E27FC236}">
                <a16:creationId xmlns:a16="http://schemas.microsoft.com/office/drawing/2014/main" id="{96A04EF3-0965-4C19-9C47-7A7E19B1CDDA}"/>
              </a:ext>
            </a:extLst>
          </p:cNvPr>
          <p:cNvSpPr txBox="1"/>
          <p:nvPr/>
        </p:nvSpPr>
        <p:spPr>
          <a:xfrm>
            <a:off x="838200" y="1378921"/>
            <a:ext cx="66251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ts val="1000"/>
              </a:spcBef>
              <a:buClr>
                <a:schemeClr val="accent1"/>
              </a:buClr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Smart pole for the traffic, also need high speed connection back to control center, including different systems, 10GbE can make sure all the communication doing well.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1F9BFE19-8438-4DA0-B917-3A1283DE6653}"/>
              </a:ext>
            </a:extLst>
          </p:cNvPr>
          <p:cNvSpPr txBox="1"/>
          <p:nvPr/>
        </p:nvSpPr>
        <p:spPr>
          <a:xfrm>
            <a:off x="8210224" y="4578185"/>
            <a:ext cx="3299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Control center</a:t>
            </a:r>
            <a:endParaRPr lang="zh-TW" altLang="en-US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箭號: 向右 32">
            <a:extLst>
              <a:ext uri="{FF2B5EF4-FFF2-40B4-BE49-F238E27FC236}">
                <a16:creationId xmlns:a16="http://schemas.microsoft.com/office/drawing/2014/main" id="{D309D922-A486-48E2-B674-1D7365F72FC7}"/>
              </a:ext>
            </a:extLst>
          </p:cNvPr>
          <p:cNvSpPr/>
          <p:nvPr/>
        </p:nvSpPr>
        <p:spPr>
          <a:xfrm>
            <a:off x="5527818" y="4302047"/>
            <a:ext cx="2636607" cy="967518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FFFF00">
                  <a:alpha val="0"/>
                </a:srgbClr>
              </a:gs>
              <a:gs pos="100000">
                <a:srgbClr val="FFFF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17EA16E5-7F54-4DB6-94F5-D25D166870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6764" y="1000167"/>
            <a:ext cx="1773151" cy="3157509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69C6677A-4910-4707-AC2C-9431801AB703}"/>
              </a:ext>
            </a:extLst>
          </p:cNvPr>
          <p:cNvSpPr txBox="1"/>
          <p:nvPr/>
        </p:nvSpPr>
        <p:spPr>
          <a:xfrm>
            <a:off x="9406702" y="2403797"/>
            <a:ext cx="2444896" cy="939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lvl="1" indent="-180975" defTabSz="4572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Signal light</a:t>
            </a:r>
          </a:p>
          <a:p>
            <a:pPr marL="180975" lvl="1" indent="-180975" defTabSz="4572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Camera</a:t>
            </a:r>
          </a:p>
          <a:p>
            <a:pPr marL="180975" lvl="1" indent="-180975" defTabSz="4572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Electronic dashboard</a:t>
            </a:r>
            <a:endParaRPr lang="zh-TW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8C43DADB-C752-4154-9932-9343C531E6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2080" y="3554803"/>
            <a:ext cx="2636608" cy="7120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1" name="箭號: 向右 50">
            <a:extLst>
              <a:ext uri="{FF2B5EF4-FFF2-40B4-BE49-F238E27FC236}">
                <a16:creationId xmlns:a16="http://schemas.microsoft.com/office/drawing/2014/main" id="{5BEAFBC3-D388-443F-825A-BEB525399C4C}"/>
              </a:ext>
            </a:extLst>
          </p:cNvPr>
          <p:cNvSpPr/>
          <p:nvPr/>
        </p:nvSpPr>
        <p:spPr>
          <a:xfrm rot="16200000">
            <a:off x="7817003" y="2752990"/>
            <a:ext cx="926762" cy="967518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>
                  <a:alpha val="0"/>
                </a:srgb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FC7AC58F-A937-425C-A4DB-62369A931260}"/>
              </a:ext>
            </a:extLst>
          </p:cNvPr>
          <p:cNvSpPr/>
          <p:nvPr/>
        </p:nvSpPr>
        <p:spPr>
          <a:xfrm>
            <a:off x="7556765" y="2194301"/>
            <a:ext cx="1443266" cy="69603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endParaRPr lang="zh-TW" altLang="en-US" sz="2800" b="1" i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295EC1A4-1CAC-4180-8960-8B72ABB12FF5}"/>
              </a:ext>
            </a:extLst>
          </p:cNvPr>
          <p:cNvSpPr/>
          <p:nvPr/>
        </p:nvSpPr>
        <p:spPr>
          <a:xfrm>
            <a:off x="6472080" y="4424688"/>
            <a:ext cx="1443266" cy="69603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endParaRPr lang="zh-TW" altLang="en-US" sz="2800" b="1" i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068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6C7465B9-955B-4FAB-AF4E-93D3450222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6291" y="984946"/>
            <a:ext cx="6097509" cy="5867705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33D18074-4371-47A9-B126-9D97DA35D9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6886" y="3744267"/>
            <a:ext cx="1113489" cy="3006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5" name="橢圓 24">
            <a:extLst>
              <a:ext uri="{FF2B5EF4-FFF2-40B4-BE49-F238E27FC236}">
                <a16:creationId xmlns:a16="http://schemas.microsoft.com/office/drawing/2014/main" id="{D0F10940-3392-4E69-B129-5B931AD5F706}"/>
              </a:ext>
            </a:extLst>
          </p:cNvPr>
          <p:cNvSpPr/>
          <p:nvPr/>
        </p:nvSpPr>
        <p:spPr>
          <a:xfrm>
            <a:off x="8305045" y="4428783"/>
            <a:ext cx="1193627" cy="1193627"/>
          </a:xfrm>
          <a:prstGeom prst="ellipse">
            <a:avLst/>
          </a:prstGeom>
          <a:solidFill>
            <a:srgbClr val="41A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5D771F25-9991-4370-A30A-FB564DB9A70A}"/>
              </a:ext>
            </a:extLst>
          </p:cNvPr>
          <p:cNvSpPr/>
          <p:nvPr/>
        </p:nvSpPr>
        <p:spPr>
          <a:xfrm>
            <a:off x="8145076" y="4677766"/>
            <a:ext cx="1443266" cy="69603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endParaRPr lang="zh-TW" altLang="en-US" sz="24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D8C4AE57-84E7-4214-A3DC-C1BC97D5AE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9339" y="5174889"/>
            <a:ext cx="1113489" cy="3006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B667A196-BBBC-4382-A5C0-B33DDA8150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03100" y="4233897"/>
            <a:ext cx="1113489" cy="3006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6DF5ED8A-FE3C-486C-A2BF-29685A740F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1829" y="2429217"/>
            <a:ext cx="1113489" cy="3006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DC012CC8-7BF7-4D62-B7AA-BF9CE3EEC6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80992" y="2409115"/>
            <a:ext cx="375091" cy="237862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16FD7604-D2A0-4E41-A7E2-9FB413124DE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83525" y="5087690"/>
            <a:ext cx="375091" cy="237862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97BF697B-2F37-4B1F-903B-B75726E90E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61965" y="5325235"/>
            <a:ext cx="375091" cy="23786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0632" y="0"/>
            <a:ext cx="11694694" cy="1222743"/>
          </a:xfrm>
        </p:spPr>
        <p:txBody>
          <a:bodyPr/>
          <a:lstStyle/>
          <a:p>
            <a:pPr algn="ctr"/>
            <a:r>
              <a:rPr lang="en-US" altLang="zh-TW"/>
              <a:t>10GbE can help smart factory become much smart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1474" y="1407645"/>
            <a:ext cx="9730425" cy="483726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TW"/>
              <a:t>10GbE make connection smoothly between multiple systems</a:t>
            </a:r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en-US" altLang="zh-TW"/>
              <a:t>AI robotic arm</a:t>
            </a:r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en-US" altLang="zh-TW"/>
              <a:t>Automated Guided Vehicle(AGV)</a:t>
            </a:r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en-US" altLang="zh-TW"/>
              <a:t>Wireless system</a:t>
            </a:r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en-US" altLang="zh-TW"/>
              <a:t>Door/Access control</a:t>
            </a:r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en-US" altLang="zh-TW"/>
              <a:t>Control center</a:t>
            </a:r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en-US" altLang="zh-TW"/>
              <a:t>Surveillance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187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QSW-IM1200-8C</a:t>
            </a:r>
            <a:br>
              <a:rPr lang="en-US" altLang="zh-TW"/>
            </a:br>
            <a:r>
              <a:rPr lang="en-US" altLang="zh-TW"/>
              <a:t>Hardware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1608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矩形 86">
            <a:extLst>
              <a:ext uri="{FF2B5EF4-FFF2-40B4-BE49-F238E27FC236}">
                <a16:creationId xmlns:a16="http://schemas.microsoft.com/office/drawing/2014/main" id="{7A0AE90A-E29A-4F36-94EA-D8D82FC2F90E}"/>
              </a:ext>
            </a:extLst>
          </p:cNvPr>
          <p:cNvSpPr/>
          <p:nvPr/>
        </p:nvSpPr>
        <p:spPr>
          <a:xfrm>
            <a:off x="244549" y="4362429"/>
            <a:ext cx="11695814" cy="23503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Device panel</a:t>
            </a:r>
            <a:endParaRPr lang="zh-TW" altLang="en-US"/>
          </a:p>
        </p:txBody>
      </p:sp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CB4765B1-59A6-425F-80C3-3262EFCAE271}"/>
              </a:ext>
            </a:extLst>
          </p:cNvPr>
          <p:cNvSpPr/>
          <p:nvPr/>
        </p:nvSpPr>
        <p:spPr>
          <a:xfrm>
            <a:off x="747281" y="1412928"/>
            <a:ext cx="1146414" cy="43353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bg1"/>
              </a:gs>
              <a:gs pos="0">
                <a:schemeClr val="accent1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Front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5" name="矩形: 圓角 74">
            <a:extLst>
              <a:ext uri="{FF2B5EF4-FFF2-40B4-BE49-F238E27FC236}">
                <a16:creationId xmlns:a16="http://schemas.microsoft.com/office/drawing/2014/main" id="{5C3D9086-F2CC-435E-A870-6341B41EE731}"/>
              </a:ext>
            </a:extLst>
          </p:cNvPr>
          <p:cNvSpPr/>
          <p:nvPr/>
        </p:nvSpPr>
        <p:spPr>
          <a:xfrm>
            <a:off x="747281" y="4660333"/>
            <a:ext cx="1146414" cy="43353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bg1"/>
              </a:gs>
              <a:gs pos="0">
                <a:schemeClr val="accent1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3EDB4C30-F158-488C-9825-F96066C5270D}"/>
              </a:ext>
            </a:extLst>
          </p:cNvPr>
          <p:cNvSpPr txBox="1"/>
          <p:nvPr/>
        </p:nvSpPr>
        <p:spPr>
          <a:xfrm>
            <a:off x="747280" y="5209533"/>
            <a:ext cx="37505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New power input design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Three DC in 9~54v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Power circuit protection</a:t>
            </a:r>
            <a:endParaRPr lang="zh-TW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3083EDD1-A170-49FD-804F-3AE847BAD0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5315" y="1356798"/>
            <a:ext cx="7673526" cy="20722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37B6E585-8545-452A-A8E7-3D869D11E349}"/>
              </a:ext>
            </a:extLst>
          </p:cNvPr>
          <p:cNvSpPr/>
          <p:nvPr/>
        </p:nvSpPr>
        <p:spPr>
          <a:xfrm>
            <a:off x="4581492" y="2073226"/>
            <a:ext cx="5580939" cy="1025637"/>
          </a:xfrm>
          <a:prstGeom prst="rect">
            <a:avLst/>
          </a:prstGeom>
          <a:solidFill>
            <a:srgbClr val="92D050">
              <a:alpha val="15000"/>
            </a:srgbClr>
          </a:solidFill>
          <a:ln w="254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BF51FD3E-60D1-4387-AD58-25A91C945F8A}"/>
              </a:ext>
            </a:extLst>
          </p:cNvPr>
          <p:cNvSpPr txBox="1"/>
          <p:nvPr/>
        </p:nvSpPr>
        <p:spPr>
          <a:xfrm>
            <a:off x="7141324" y="3591481"/>
            <a:ext cx="2582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10GbE SFP+/RJ45 combo ports</a:t>
            </a:r>
            <a:endParaRPr lang="zh-TW" altLang="en-US" sz="1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BD8815F6-8116-4859-A090-656B994C058C}"/>
              </a:ext>
            </a:extLst>
          </p:cNvPr>
          <p:cNvSpPr/>
          <p:nvPr/>
        </p:nvSpPr>
        <p:spPr>
          <a:xfrm>
            <a:off x="10186419" y="2073225"/>
            <a:ext cx="860530" cy="1025637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D6050FA5-5FFA-4B60-B6D8-4FDA49B169D9}"/>
              </a:ext>
            </a:extLst>
          </p:cNvPr>
          <p:cNvCxnSpPr>
            <a:cxnSpLocks/>
            <a:stCxn id="31" idx="2"/>
            <a:endCxn id="34" idx="0"/>
          </p:cNvCxnSpPr>
          <p:nvPr/>
        </p:nvCxnSpPr>
        <p:spPr>
          <a:xfrm>
            <a:off x="10616684" y="3098862"/>
            <a:ext cx="0" cy="488608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67D3FA2F-5882-4421-8293-828D7EF16FEF}"/>
              </a:ext>
            </a:extLst>
          </p:cNvPr>
          <p:cNvSpPr txBox="1"/>
          <p:nvPr/>
        </p:nvSpPr>
        <p:spPr>
          <a:xfrm>
            <a:off x="9755876" y="3587470"/>
            <a:ext cx="1721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10GbE</a:t>
            </a:r>
            <a:r>
              <a:rPr lang="zh-TW" altLang="en-US" sz="16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SFP+</a:t>
            </a:r>
            <a:r>
              <a:rPr lang="zh-TW" altLang="en-US" sz="16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ports</a:t>
            </a:r>
            <a:endParaRPr lang="zh-TW" altLang="en-US" sz="1600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C5437FDD-0D19-4354-B949-5C8BA9EA5549}"/>
              </a:ext>
            </a:extLst>
          </p:cNvPr>
          <p:cNvSpPr/>
          <p:nvPr/>
        </p:nvSpPr>
        <p:spPr>
          <a:xfrm>
            <a:off x="4222205" y="2348366"/>
            <a:ext cx="296425" cy="531076"/>
          </a:xfrm>
          <a:prstGeom prst="rect">
            <a:avLst/>
          </a:prstGeom>
          <a:solidFill>
            <a:srgbClr val="FFC000">
              <a:alpha val="15000"/>
            </a:srgbClr>
          </a:solidFill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7A0A791C-9300-4CD5-B3BB-475421827485}"/>
              </a:ext>
            </a:extLst>
          </p:cNvPr>
          <p:cNvGrpSpPr/>
          <p:nvPr/>
        </p:nvGrpSpPr>
        <p:grpSpPr>
          <a:xfrm>
            <a:off x="2980734" y="1865577"/>
            <a:ext cx="1242282" cy="1533530"/>
            <a:chOff x="2980734" y="1865577"/>
            <a:chExt cx="1242282" cy="1533530"/>
          </a:xfrm>
        </p:grpSpPr>
        <p:sp>
          <p:nvSpPr>
            <p:cNvPr id="39" name="流程圖: 人工作業 52">
              <a:extLst>
                <a:ext uri="{FF2B5EF4-FFF2-40B4-BE49-F238E27FC236}">
                  <a16:creationId xmlns:a16="http://schemas.microsoft.com/office/drawing/2014/main" id="{7DF03B0C-8368-405B-8C7F-22C4E03630BC}"/>
                </a:ext>
              </a:extLst>
            </p:cNvPr>
            <p:cNvSpPr/>
            <p:nvPr/>
          </p:nvSpPr>
          <p:spPr>
            <a:xfrm rot="16200000">
              <a:off x="3299597" y="2447563"/>
              <a:ext cx="1499137" cy="347701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123"/>
                <a:gd name="connsiteX1" fmla="*/ 10000 w 10000"/>
                <a:gd name="connsiteY1" fmla="*/ 0 h 10123"/>
                <a:gd name="connsiteX2" fmla="*/ 5532 w 10000"/>
                <a:gd name="connsiteY2" fmla="*/ 10123 h 10123"/>
                <a:gd name="connsiteX3" fmla="*/ 2000 w 10000"/>
                <a:gd name="connsiteY3" fmla="*/ 10000 h 10123"/>
                <a:gd name="connsiteX4" fmla="*/ 0 w 10000"/>
                <a:gd name="connsiteY4" fmla="*/ 0 h 10123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532 w 10000"/>
                <a:gd name="connsiteY2" fmla="*/ 10123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518 w 10000"/>
                <a:gd name="connsiteY2" fmla="*/ 10091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467 w 10000"/>
                <a:gd name="connsiteY2" fmla="*/ 10029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9956"/>
                <a:gd name="connsiteY0" fmla="*/ 0 h 11346"/>
                <a:gd name="connsiteX1" fmla="*/ 9956 w 9956"/>
                <a:gd name="connsiteY1" fmla="*/ 10 h 11346"/>
                <a:gd name="connsiteX2" fmla="*/ 5423 w 9956"/>
                <a:gd name="connsiteY2" fmla="*/ 10039 h 11346"/>
                <a:gd name="connsiteX3" fmla="*/ 4277 w 9956"/>
                <a:gd name="connsiteY3" fmla="*/ 11346 h 11346"/>
                <a:gd name="connsiteX4" fmla="*/ 0 w 9956"/>
                <a:gd name="connsiteY4" fmla="*/ 0 h 11346"/>
                <a:gd name="connsiteX0" fmla="*/ 0 w 9927"/>
                <a:gd name="connsiteY0" fmla="*/ 0 h 10000"/>
                <a:gd name="connsiteX1" fmla="*/ 9927 w 9927"/>
                <a:gd name="connsiteY1" fmla="*/ 11 h 10000"/>
                <a:gd name="connsiteX2" fmla="*/ 5447 w 9927"/>
                <a:gd name="connsiteY2" fmla="*/ 8848 h 10000"/>
                <a:gd name="connsiteX3" fmla="*/ 4296 w 9927"/>
                <a:gd name="connsiteY3" fmla="*/ 10000 h 10000"/>
                <a:gd name="connsiteX4" fmla="*/ 0 w 9927"/>
                <a:gd name="connsiteY4" fmla="*/ 0 h 10000"/>
                <a:gd name="connsiteX0" fmla="*/ 0 w 10000"/>
                <a:gd name="connsiteY0" fmla="*/ 0 h 11918"/>
                <a:gd name="connsiteX1" fmla="*/ 10000 w 10000"/>
                <a:gd name="connsiteY1" fmla="*/ 11 h 11918"/>
                <a:gd name="connsiteX2" fmla="*/ 7025 w 10000"/>
                <a:gd name="connsiteY2" fmla="*/ 11918 h 11918"/>
                <a:gd name="connsiteX3" fmla="*/ 4328 w 10000"/>
                <a:gd name="connsiteY3" fmla="*/ 10000 h 11918"/>
                <a:gd name="connsiteX4" fmla="*/ 0 w 10000"/>
                <a:gd name="connsiteY4" fmla="*/ 0 h 11918"/>
                <a:gd name="connsiteX0" fmla="*/ 0 w 10000"/>
                <a:gd name="connsiteY0" fmla="*/ 0 h 11870"/>
                <a:gd name="connsiteX1" fmla="*/ 10000 w 10000"/>
                <a:gd name="connsiteY1" fmla="*/ 11 h 11870"/>
                <a:gd name="connsiteX2" fmla="*/ 6940 w 10000"/>
                <a:gd name="connsiteY2" fmla="*/ 11870 h 11870"/>
                <a:gd name="connsiteX3" fmla="*/ 4328 w 10000"/>
                <a:gd name="connsiteY3" fmla="*/ 10000 h 11870"/>
                <a:gd name="connsiteX4" fmla="*/ 0 w 10000"/>
                <a:gd name="connsiteY4" fmla="*/ 0 h 11870"/>
                <a:gd name="connsiteX0" fmla="*/ 0 w 10000"/>
                <a:gd name="connsiteY0" fmla="*/ 0 h 11929"/>
                <a:gd name="connsiteX1" fmla="*/ 10000 w 10000"/>
                <a:gd name="connsiteY1" fmla="*/ 11 h 11929"/>
                <a:gd name="connsiteX2" fmla="*/ 6969 w 10000"/>
                <a:gd name="connsiteY2" fmla="*/ 11929 h 11929"/>
                <a:gd name="connsiteX3" fmla="*/ 4328 w 10000"/>
                <a:gd name="connsiteY3" fmla="*/ 10000 h 11929"/>
                <a:gd name="connsiteX4" fmla="*/ 0 w 10000"/>
                <a:gd name="connsiteY4" fmla="*/ 0 h 11929"/>
                <a:gd name="connsiteX0" fmla="*/ 0 w 13513"/>
                <a:gd name="connsiteY0" fmla="*/ 0 h 11929"/>
                <a:gd name="connsiteX1" fmla="*/ 13513 w 13513"/>
                <a:gd name="connsiteY1" fmla="*/ 11 h 11929"/>
                <a:gd name="connsiteX2" fmla="*/ 10482 w 13513"/>
                <a:gd name="connsiteY2" fmla="*/ 11929 h 11929"/>
                <a:gd name="connsiteX3" fmla="*/ 7841 w 13513"/>
                <a:gd name="connsiteY3" fmla="*/ 10000 h 11929"/>
                <a:gd name="connsiteX4" fmla="*/ 0 w 13513"/>
                <a:gd name="connsiteY4" fmla="*/ 0 h 11929"/>
                <a:gd name="connsiteX0" fmla="*/ 0 w 13513"/>
                <a:gd name="connsiteY0" fmla="*/ 0 h 10000"/>
                <a:gd name="connsiteX1" fmla="*/ 13513 w 13513"/>
                <a:gd name="connsiteY1" fmla="*/ 11 h 10000"/>
                <a:gd name="connsiteX2" fmla="*/ 8425 w 13513"/>
                <a:gd name="connsiteY2" fmla="*/ 5772 h 10000"/>
                <a:gd name="connsiteX3" fmla="*/ 7841 w 13513"/>
                <a:gd name="connsiteY3" fmla="*/ 10000 h 10000"/>
                <a:gd name="connsiteX4" fmla="*/ 0 w 13513"/>
                <a:gd name="connsiteY4" fmla="*/ 0 h 10000"/>
                <a:gd name="connsiteX0" fmla="*/ 0 w 13513"/>
                <a:gd name="connsiteY0" fmla="*/ 0 h 6186"/>
                <a:gd name="connsiteX1" fmla="*/ 13513 w 13513"/>
                <a:gd name="connsiteY1" fmla="*/ 11 h 6186"/>
                <a:gd name="connsiteX2" fmla="*/ 8425 w 13513"/>
                <a:gd name="connsiteY2" fmla="*/ 5772 h 6186"/>
                <a:gd name="connsiteX3" fmla="*/ 3899 w 13513"/>
                <a:gd name="connsiteY3" fmla="*/ 5835 h 6186"/>
                <a:gd name="connsiteX4" fmla="*/ 0 w 13513"/>
                <a:gd name="connsiteY4" fmla="*/ 0 h 6186"/>
                <a:gd name="connsiteX0" fmla="*/ 0 w 10000"/>
                <a:gd name="connsiteY0" fmla="*/ 0 h 10510"/>
                <a:gd name="connsiteX1" fmla="*/ 10000 w 10000"/>
                <a:gd name="connsiteY1" fmla="*/ 18 h 10510"/>
                <a:gd name="connsiteX2" fmla="*/ 6235 w 10000"/>
                <a:gd name="connsiteY2" fmla="*/ 9331 h 10510"/>
                <a:gd name="connsiteX3" fmla="*/ 2885 w 10000"/>
                <a:gd name="connsiteY3" fmla="*/ 9433 h 10510"/>
                <a:gd name="connsiteX4" fmla="*/ 0 w 10000"/>
                <a:gd name="connsiteY4" fmla="*/ 0 h 10510"/>
                <a:gd name="connsiteX0" fmla="*/ 0 w 10000"/>
                <a:gd name="connsiteY0" fmla="*/ 0 h 9660"/>
                <a:gd name="connsiteX1" fmla="*/ 10000 w 10000"/>
                <a:gd name="connsiteY1" fmla="*/ 18 h 9660"/>
                <a:gd name="connsiteX2" fmla="*/ 6235 w 10000"/>
                <a:gd name="connsiteY2" fmla="*/ 9331 h 9660"/>
                <a:gd name="connsiteX3" fmla="*/ 2885 w 10000"/>
                <a:gd name="connsiteY3" fmla="*/ 9433 h 9660"/>
                <a:gd name="connsiteX4" fmla="*/ 0 w 10000"/>
                <a:gd name="connsiteY4" fmla="*/ 0 h 9660"/>
                <a:gd name="connsiteX0" fmla="*/ 0 w 10000"/>
                <a:gd name="connsiteY0" fmla="*/ 0 h 10093"/>
                <a:gd name="connsiteX1" fmla="*/ 10000 w 10000"/>
                <a:gd name="connsiteY1" fmla="*/ 19 h 10093"/>
                <a:gd name="connsiteX2" fmla="*/ 6140 w 10000"/>
                <a:gd name="connsiteY2" fmla="*/ 9962 h 10093"/>
                <a:gd name="connsiteX3" fmla="*/ 2885 w 10000"/>
                <a:gd name="connsiteY3" fmla="*/ 9765 h 10093"/>
                <a:gd name="connsiteX4" fmla="*/ 0 w 10000"/>
                <a:gd name="connsiteY4" fmla="*/ 0 h 10093"/>
                <a:gd name="connsiteX0" fmla="*/ 0 w 10000"/>
                <a:gd name="connsiteY0" fmla="*/ 0 h 10034"/>
                <a:gd name="connsiteX1" fmla="*/ 10000 w 10000"/>
                <a:gd name="connsiteY1" fmla="*/ 19 h 10034"/>
                <a:gd name="connsiteX2" fmla="*/ 6140 w 10000"/>
                <a:gd name="connsiteY2" fmla="*/ 9962 h 10034"/>
                <a:gd name="connsiteX3" fmla="*/ 2885 w 10000"/>
                <a:gd name="connsiteY3" fmla="*/ 9765 h 10034"/>
                <a:gd name="connsiteX4" fmla="*/ 0 w 10000"/>
                <a:gd name="connsiteY4" fmla="*/ 0 h 10034"/>
                <a:gd name="connsiteX0" fmla="*/ 0 w 10000"/>
                <a:gd name="connsiteY0" fmla="*/ 0 h 9962"/>
                <a:gd name="connsiteX1" fmla="*/ 10000 w 10000"/>
                <a:gd name="connsiteY1" fmla="*/ 19 h 9962"/>
                <a:gd name="connsiteX2" fmla="*/ 6140 w 10000"/>
                <a:gd name="connsiteY2" fmla="*/ 9962 h 9962"/>
                <a:gd name="connsiteX3" fmla="*/ 2885 w 10000"/>
                <a:gd name="connsiteY3" fmla="*/ 9765 h 9962"/>
                <a:gd name="connsiteX4" fmla="*/ 0 w 10000"/>
                <a:gd name="connsiteY4" fmla="*/ 0 h 9962"/>
                <a:gd name="connsiteX0" fmla="*/ 0 w 10000"/>
                <a:gd name="connsiteY0" fmla="*/ 0 h 10017"/>
                <a:gd name="connsiteX1" fmla="*/ 10000 w 10000"/>
                <a:gd name="connsiteY1" fmla="*/ 19 h 10017"/>
                <a:gd name="connsiteX2" fmla="*/ 6140 w 10000"/>
                <a:gd name="connsiteY2" fmla="*/ 10000 h 10017"/>
                <a:gd name="connsiteX3" fmla="*/ 2853 w 10000"/>
                <a:gd name="connsiteY3" fmla="*/ 10005 h 10017"/>
                <a:gd name="connsiteX4" fmla="*/ 0 w 10000"/>
                <a:gd name="connsiteY4" fmla="*/ 0 h 10017"/>
                <a:gd name="connsiteX0" fmla="*/ 0 w 9334"/>
                <a:gd name="connsiteY0" fmla="*/ 0 h 10017"/>
                <a:gd name="connsiteX1" fmla="*/ 9334 w 9334"/>
                <a:gd name="connsiteY1" fmla="*/ 2250 h 10017"/>
                <a:gd name="connsiteX2" fmla="*/ 6140 w 9334"/>
                <a:gd name="connsiteY2" fmla="*/ 10000 h 10017"/>
                <a:gd name="connsiteX3" fmla="*/ 2853 w 9334"/>
                <a:gd name="connsiteY3" fmla="*/ 10005 h 10017"/>
                <a:gd name="connsiteX4" fmla="*/ 0 w 9334"/>
                <a:gd name="connsiteY4" fmla="*/ 0 h 10017"/>
                <a:gd name="connsiteX0" fmla="*/ 0 w 9151"/>
                <a:gd name="connsiteY0" fmla="*/ 82 h 7754"/>
                <a:gd name="connsiteX1" fmla="*/ 9151 w 9151"/>
                <a:gd name="connsiteY1" fmla="*/ 0 h 7754"/>
                <a:gd name="connsiteX2" fmla="*/ 5729 w 9151"/>
                <a:gd name="connsiteY2" fmla="*/ 7737 h 7754"/>
                <a:gd name="connsiteX3" fmla="*/ 2208 w 9151"/>
                <a:gd name="connsiteY3" fmla="*/ 7742 h 7754"/>
                <a:gd name="connsiteX4" fmla="*/ 0 w 9151"/>
                <a:gd name="connsiteY4" fmla="*/ 82 h 7754"/>
                <a:gd name="connsiteX0" fmla="*/ 0 w 9889"/>
                <a:gd name="connsiteY0" fmla="*/ 237 h 10000"/>
                <a:gd name="connsiteX1" fmla="*/ 9889 w 9889"/>
                <a:gd name="connsiteY1" fmla="*/ 0 h 10000"/>
                <a:gd name="connsiteX2" fmla="*/ 6150 w 9889"/>
                <a:gd name="connsiteY2" fmla="*/ 9978 h 10000"/>
                <a:gd name="connsiteX3" fmla="*/ 2302 w 9889"/>
                <a:gd name="connsiteY3" fmla="*/ 9985 h 10000"/>
                <a:gd name="connsiteX4" fmla="*/ 0 w 9889"/>
                <a:gd name="connsiteY4" fmla="*/ 237 h 10000"/>
                <a:gd name="connsiteX0" fmla="*/ 0 w 10113"/>
                <a:gd name="connsiteY0" fmla="*/ 237 h 10000"/>
                <a:gd name="connsiteX1" fmla="*/ 10113 w 10113"/>
                <a:gd name="connsiteY1" fmla="*/ 0 h 10000"/>
                <a:gd name="connsiteX2" fmla="*/ 6332 w 10113"/>
                <a:gd name="connsiteY2" fmla="*/ 9978 h 10000"/>
                <a:gd name="connsiteX3" fmla="*/ 2441 w 10113"/>
                <a:gd name="connsiteY3" fmla="*/ 9985 h 10000"/>
                <a:gd name="connsiteX4" fmla="*/ 0 w 10113"/>
                <a:gd name="connsiteY4" fmla="*/ 237 h 10000"/>
                <a:gd name="connsiteX0" fmla="*/ 0 w 9963"/>
                <a:gd name="connsiteY0" fmla="*/ 106 h 9869"/>
                <a:gd name="connsiteX1" fmla="*/ 9963 w 9963"/>
                <a:gd name="connsiteY1" fmla="*/ 0 h 9869"/>
                <a:gd name="connsiteX2" fmla="*/ 6332 w 9963"/>
                <a:gd name="connsiteY2" fmla="*/ 9847 h 9869"/>
                <a:gd name="connsiteX3" fmla="*/ 2441 w 9963"/>
                <a:gd name="connsiteY3" fmla="*/ 9854 h 9869"/>
                <a:gd name="connsiteX4" fmla="*/ 0 w 9963"/>
                <a:gd name="connsiteY4" fmla="*/ 106 h 9869"/>
                <a:gd name="connsiteX0" fmla="*/ 0 w 9849"/>
                <a:gd name="connsiteY0" fmla="*/ 372 h 10000"/>
                <a:gd name="connsiteX1" fmla="*/ 9849 w 9849"/>
                <a:gd name="connsiteY1" fmla="*/ 0 h 10000"/>
                <a:gd name="connsiteX2" fmla="*/ 6205 w 9849"/>
                <a:gd name="connsiteY2" fmla="*/ 9978 h 10000"/>
                <a:gd name="connsiteX3" fmla="*/ 2299 w 9849"/>
                <a:gd name="connsiteY3" fmla="*/ 9985 h 10000"/>
                <a:gd name="connsiteX4" fmla="*/ 0 w 9849"/>
                <a:gd name="connsiteY4" fmla="*/ 372 h 10000"/>
                <a:gd name="connsiteX0" fmla="*/ 0 w 9962"/>
                <a:gd name="connsiteY0" fmla="*/ 240 h 10000"/>
                <a:gd name="connsiteX1" fmla="*/ 9962 w 9962"/>
                <a:gd name="connsiteY1" fmla="*/ 0 h 10000"/>
                <a:gd name="connsiteX2" fmla="*/ 6262 w 9962"/>
                <a:gd name="connsiteY2" fmla="*/ 9978 h 10000"/>
                <a:gd name="connsiteX3" fmla="*/ 2296 w 9962"/>
                <a:gd name="connsiteY3" fmla="*/ 9985 h 10000"/>
                <a:gd name="connsiteX4" fmla="*/ 0 w 9962"/>
                <a:gd name="connsiteY4" fmla="*/ 240 h 10000"/>
                <a:gd name="connsiteX0" fmla="*/ 0 w 10922"/>
                <a:gd name="connsiteY0" fmla="*/ 2886 h 12646"/>
                <a:gd name="connsiteX1" fmla="*/ 10922 w 10922"/>
                <a:gd name="connsiteY1" fmla="*/ 0 h 12646"/>
                <a:gd name="connsiteX2" fmla="*/ 6286 w 10922"/>
                <a:gd name="connsiteY2" fmla="*/ 12624 h 12646"/>
                <a:gd name="connsiteX3" fmla="*/ 2305 w 10922"/>
                <a:gd name="connsiteY3" fmla="*/ 12631 h 12646"/>
                <a:gd name="connsiteX4" fmla="*/ 0 w 10922"/>
                <a:gd name="connsiteY4" fmla="*/ 2886 h 12646"/>
                <a:gd name="connsiteX0" fmla="*/ 0 w 11959"/>
                <a:gd name="connsiteY0" fmla="*/ 373 h 12646"/>
                <a:gd name="connsiteX1" fmla="*/ 11959 w 11959"/>
                <a:gd name="connsiteY1" fmla="*/ 0 h 12646"/>
                <a:gd name="connsiteX2" fmla="*/ 7323 w 11959"/>
                <a:gd name="connsiteY2" fmla="*/ 12624 h 12646"/>
                <a:gd name="connsiteX3" fmla="*/ 3342 w 11959"/>
                <a:gd name="connsiteY3" fmla="*/ 12631 h 12646"/>
                <a:gd name="connsiteX4" fmla="*/ 0 w 11959"/>
                <a:gd name="connsiteY4" fmla="*/ 373 h 12646"/>
                <a:gd name="connsiteX0" fmla="*/ 0 w 11090"/>
                <a:gd name="connsiteY0" fmla="*/ 373 h 12646"/>
                <a:gd name="connsiteX1" fmla="*/ 11090 w 11090"/>
                <a:gd name="connsiteY1" fmla="*/ 0 h 12646"/>
                <a:gd name="connsiteX2" fmla="*/ 7323 w 11090"/>
                <a:gd name="connsiteY2" fmla="*/ 12624 h 12646"/>
                <a:gd name="connsiteX3" fmla="*/ 3342 w 11090"/>
                <a:gd name="connsiteY3" fmla="*/ 12631 h 12646"/>
                <a:gd name="connsiteX4" fmla="*/ 0 w 11090"/>
                <a:gd name="connsiteY4" fmla="*/ 373 h 12646"/>
                <a:gd name="connsiteX0" fmla="*/ 0 w 11194"/>
                <a:gd name="connsiteY0" fmla="*/ 373 h 12646"/>
                <a:gd name="connsiteX1" fmla="*/ 11194 w 11194"/>
                <a:gd name="connsiteY1" fmla="*/ 0 h 12646"/>
                <a:gd name="connsiteX2" fmla="*/ 7323 w 11194"/>
                <a:gd name="connsiteY2" fmla="*/ 12624 h 12646"/>
                <a:gd name="connsiteX3" fmla="*/ 3342 w 11194"/>
                <a:gd name="connsiteY3" fmla="*/ 12631 h 12646"/>
                <a:gd name="connsiteX4" fmla="*/ 0 w 11194"/>
                <a:gd name="connsiteY4" fmla="*/ 373 h 12646"/>
                <a:gd name="connsiteX0" fmla="*/ 0 w 11924"/>
                <a:gd name="connsiteY0" fmla="*/ 253 h 12646"/>
                <a:gd name="connsiteX1" fmla="*/ 11924 w 11924"/>
                <a:gd name="connsiteY1" fmla="*/ 0 h 12646"/>
                <a:gd name="connsiteX2" fmla="*/ 8053 w 11924"/>
                <a:gd name="connsiteY2" fmla="*/ 12624 h 12646"/>
                <a:gd name="connsiteX3" fmla="*/ 4072 w 11924"/>
                <a:gd name="connsiteY3" fmla="*/ 12631 h 12646"/>
                <a:gd name="connsiteX4" fmla="*/ 0 w 11924"/>
                <a:gd name="connsiteY4" fmla="*/ 253 h 12646"/>
                <a:gd name="connsiteX0" fmla="*/ 0 w 11924"/>
                <a:gd name="connsiteY0" fmla="*/ 253 h 12633"/>
                <a:gd name="connsiteX1" fmla="*/ 11924 w 11924"/>
                <a:gd name="connsiteY1" fmla="*/ 0 h 12633"/>
                <a:gd name="connsiteX2" fmla="*/ 8053 w 11924"/>
                <a:gd name="connsiteY2" fmla="*/ 10348 h 12633"/>
                <a:gd name="connsiteX3" fmla="*/ 4072 w 11924"/>
                <a:gd name="connsiteY3" fmla="*/ 12631 h 12633"/>
                <a:gd name="connsiteX4" fmla="*/ 0 w 11924"/>
                <a:gd name="connsiteY4" fmla="*/ 253 h 12633"/>
                <a:gd name="connsiteX0" fmla="*/ 0 w 11924"/>
                <a:gd name="connsiteY0" fmla="*/ 253 h 10348"/>
                <a:gd name="connsiteX1" fmla="*/ 11924 w 11924"/>
                <a:gd name="connsiteY1" fmla="*/ 0 h 10348"/>
                <a:gd name="connsiteX2" fmla="*/ 8053 w 11924"/>
                <a:gd name="connsiteY2" fmla="*/ 10348 h 10348"/>
                <a:gd name="connsiteX3" fmla="*/ 4037 w 11924"/>
                <a:gd name="connsiteY3" fmla="*/ 10235 h 10348"/>
                <a:gd name="connsiteX4" fmla="*/ 0 w 11924"/>
                <a:gd name="connsiteY4" fmla="*/ 253 h 10348"/>
                <a:gd name="connsiteX0" fmla="*/ 0 w 11730"/>
                <a:gd name="connsiteY0" fmla="*/ 253 h 10348"/>
                <a:gd name="connsiteX1" fmla="*/ 11730 w 11730"/>
                <a:gd name="connsiteY1" fmla="*/ 0 h 10348"/>
                <a:gd name="connsiteX2" fmla="*/ 8053 w 11730"/>
                <a:gd name="connsiteY2" fmla="*/ 10348 h 10348"/>
                <a:gd name="connsiteX3" fmla="*/ 4037 w 11730"/>
                <a:gd name="connsiteY3" fmla="*/ 10235 h 10348"/>
                <a:gd name="connsiteX4" fmla="*/ 0 w 11730"/>
                <a:gd name="connsiteY4" fmla="*/ 253 h 10348"/>
                <a:gd name="connsiteX0" fmla="*/ 0 w 11458"/>
                <a:gd name="connsiteY0" fmla="*/ 253 h 10348"/>
                <a:gd name="connsiteX1" fmla="*/ 11458 w 11458"/>
                <a:gd name="connsiteY1" fmla="*/ 0 h 10348"/>
                <a:gd name="connsiteX2" fmla="*/ 7781 w 11458"/>
                <a:gd name="connsiteY2" fmla="*/ 10348 h 10348"/>
                <a:gd name="connsiteX3" fmla="*/ 3765 w 11458"/>
                <a:gd name="connsiteY3" fmla="*/ 10235 h 10348"/>
                <a:gd name="connsiteX4" fmla="*/ 0 w 11458"/>
                <a:gd name="connsiteY4" fmla="*/ 253 h 10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58" h="10348">
                  <a:moveTo>
                    <a:pt x="0" y="253"/>
                  </a:moveTo>
                  <a:lnTo>
                    <a:pt x="11458" y="0"/>
                  </a:lnTo>
                  <a:cubicBezTo>
                    <a:pt x="10168" y="3449"/>
                    <a:pt x="9071" y="6899"/>
                    <a:pt x="7781" y="10348"/>
                  </a:cubicBezTo>
                  <a:cubicBezTo>
                    <a:pt x="6336" y="10128"/>
                    <a:pt x="5400" y="10322"/>
                    <a:pt x="3765" y="10235"/>
                  </a:cubicBezTo>
                  <a:lnTo>
                    <a:pt x="0" y="253"/>
                  </a:lnTo>
                  <a:close/>
                </a:path>
              </a:pathLst>
            </a:custGeom>
            <a:gradFill>
              <a:gsLst>
                <a:gs pos="0">
                  <a:srgbClr val="FFC000"/>
                </a:gs>
                <a:gs pos="100000">
                  <a:srgbClr val="FFC000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23AD5CD5-F672-44B4-A3A5-21EBF6ECDA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80734" y="1865577"/>
              <a:ext cx="951346" cy="1533530"/>
            </a:xfrm>
            <a:custGeom>
              <a:avLst/>
              <a:gdLst>
                <a:gd name="connsiteX0" fmla="*/ 162630 w 975760"/>
                <a:gd name="connsiteY0" fmla="*/ 0 h 1574900"/>
                <a:gd name="connsiteX1" fmla="*/ 813130 w 975760"/>
                <a:gd name="connsiteY1" fmla="*/ 0 h 1574900"/>
                <a:gd name="connsiteX2" fmla="*/ 975760 w 975760"/>
                <a:gd name="connsiteY2" fmla="*/ 162630 h 1574900"/>
                <a:gd name="connsiteX3" fmla="*/ 975760 w 975760"/>
                <a:gd name="connsiteY3" fmla="*/ 1412270 h 1574900"/>
                <a:gd name="connsiteX4" fmla="*/ 813130 w 975760"/>
                <a:gd name="connsiteY4" fmla="*/ 1574900 h 1574900"/>
                <a:gd name="connsiteX5" fmla="*/ 162630 w 975760"/>
                <a:gd name="connsiteY5" fmla="*/ 1574900 h 1574900"/>
                <a:gd name="connsiteX6" fmla="*/ 0 w 975760"/>
                <a:gd name="connsiteY6" fmla="*/ 1412270 h 1574900"/>
                <a:gd name="connsiteX7" fmla="*/ 0 w 975760"/>
                <a:gd name="connsiteY7" fmla="*/ 162630 h 1574900"/>
                <a:gd name="connsiteX8" fmla="*/ 162630 w 975760"/>
                <a:gd name="connsiteY8" fmla="*/ 0 h 157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5760" h="1574900">
                  <a:moveTo>
                    <a:pt x="162630" y="0"/>
                  </a:moveTo>
                  <a:lnTo>
                    <a:pt x="813130" y="0"/>
                  </a:lnTo>
                  <a:cubicBezTo>
                    <a:pt x="902948" y="0"/>
                    <a:pt x="975760" y="72812"/>
                    <a:pt x="975760" y="162630"/>
                  </a:cubicBezTo>
                  <a:lnTo>
                    <a:pt x="975760" y="1412270"/>
                  </a:lnTo>
                  <a:cubicBezTo>
                    <a:pt x="975760" y="1502088"/>
                    <a:pt x="902948" y="1574900"/>
                    <a:pt x="813130" y="1574900"/>
                  </a:cubicBezTo>
                  <a:lnTo>
                    <a:pt x="162630" y="1574900"/>
                  </a:lnTo>
                  <a:cubicBezTo>
                    <a:pt x="72812" y="1574900"/>
                    <a:pt x="0" y="1502088"/>
                    <a:pt x="0" y="1412270"/>
                  </a:cubicBezTo>
                  <a:lnTo>
                    <a:pt x="0" y="162630"/>
                  </a:lnTo>
                  <a:cubicBezTo>
                    <a:pt x="0" y="72812"/>
                    <a:pt x="72812" y="0"/>
                    <a:pt x="162630" y="0"/>
                  </a:cubicBezTo>
                  <a:close/>
                </a:path>
              </a:pathLst>
            </a:custGeom>
            <a:ln w="25400">
              <a:solidFill>
                <a:srgbClr val="FFC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cxnSp>
        <p:nvCxnSpPr>
          <p:cNvPr id="41" name="直線單箭頭接點 40">
            <a:extLst>
              <a:ext uri="{FF2B5EF4-FFF2-40B4-BE49-F238E27FC236}">
                <a16:creationId xmlns:a16="http://schemas.microsoft.com/office/drawing/2014/main" id="{6B5D32AB-0CC2-4438-B2AD-DC590D682E39}"/>
              </a:ext>
            </a:extLst>
          </p:cNvPr>
          <p:cNvCxnSpPr>
            <a:cxnSpLocks/>
            <a:endCxn id="42" idx="3"/>
          </p:cNvCxnSpPr>
          <p:nvPr/>
        </p:nvCxnSpPr>
        <p:spPr>
          <a:xfrm flipH="1">
            <a:off x="2025195" y="2253171"/>
            <a:ext cx="1155571" cy="0"/>
          </a:xfrm>
          <a:prstGeom prst="straightConnector1">
            <a:avLst/>
          </a:prstGeom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960F3423-95B2-4BBA-8C9F-20DD43EEB689}"/>
              </a:ext>
            </a:extLst>
          </p:cNvPr>
          <p:cNvSpPr txBox="1"/>
          <p:nvPr/>
        </p:nvSpPr>
        <p:spPr>
          <a:xfrm>
            <a:off x="747281" y="2083894"/>
            <a:ext cx="12779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Status LED</a:t>
            </a:r>
            <a:endParaRPr lang="zh-TW" altLang="en-US" sz="1600" b="1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接點: 肘形 42">
            <a:extLst>
              <a:ext uri="{FF2B5EF4-FFF2-40B4-BE49-F238E27FC236}">
                <a16:creationId xmlns:a16="http://schemas.microsoft.com/office/drawing/2014/main" id="{ED009522-430C-4A31-8A0F-4336D7E4423B}"/>
              </a:ext>
            </a:extLst>
          </p:cNvPr>
          <p:cNvCxnSpPr>
            <a:cxnSpLocks/>
          </p:cNvCxnSpPr>
          <p:nvPr/>
        </p:nvCxnSpPr>
        <p:spPr>
          <a:xfrm rot="10800000" flipV="1">
            <a:off x="2597402" y="2517540"/>
            <a:ext cx="583367" cy="506096"/>
          </a:xfrm>
          <a:prstGeom prst="bentConnector3">
            <a:avLst>
              <a:gd name="adj1" fmla="val 57429"/>
            </a:avLst>
          </a:prstGeom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單箭頭接點 46">
            <a:extLst>
              <a:ext uri="{FF2B5EF4-FFF2-40B4-BE49-F238E27FC236}">
                <a16:creationId xmlns:a16="http://schemas.microsoft.com/office/drawing/2014/main" id="{E9BCD0DC-0590-4A10-87F0-FD7DB129F3D6}"/>
              </a:ext>
            </a:extLst>
          </p:cNvPr>
          <p:cNvCxnSpPr>
            <a:cxnSpLocks/>
          </p:cNvCxnSpPr>
          <p:nvPr/>
        </p:nvCxnSpPr>
        <p:spPr>
          <a:xfrm flipH="1">
            <a:off x="2670989" y="3023636"/>
            <a:ext cx="509777" cy="1"/>
          </a:xfrm>
          <a:prstGeom prst="straightConnector1">
            <a:avLst/>
          </a:prstGeom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單箭頭接點 49">
            <a:extLst>
              <a:ext uri="{FF2B5EF4-FFF2-40B4-BE49-F238E27FC236}">
                <a16:creationId xmlns:a16="http://schemas.microsoft.com/office/drawing/2014/main" id="{598A7E31-B1DC-4121-A793-620C3852F8FA}"/>
              </a:ext>
            </a:extLst>
          </p:cNvPr>
          <p:cNvCxnSpPr>
            <a:cxnSpLocks/>
          </p:cNvCxnSpPr>
          <p:nvPr/>
        </p:nvCxnSpPr>
        <p:spPr>
          <a:xfrm flipH="1">
            <a:off x="2847536" y="2773192"/>
            <a:ext cx="333231" cy="0"/>
          </a:xfrm>
          <a:prstGeom prst="straightConnector1">
            <a:avLst/>
          </a:prstGeom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13441139-0EA7-406B-9FB0-512D6A2E5DE1}"/>
              </a:ext>
            </a:extLst>
          </p:cNvPr>
          <p:cNvSpPr txBox="1"/>
          <p:nvPr/>
        </p:nvSpPr>
        <p:spPr>
          <a:xfrm>
            <a:off x="747281" y="2856164"/>
            <a:ext cx="21002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1,</a:t>
            </a:r>
            <a:r>
              <a:rPr lang="zh-TW" altLang="en-US" sz="1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2</a:t>
            </a:r>
          </a:p>
          <a:p>
            <a:r>
              <a:rPr lang="en-US" altLang="zh-TW" sz="1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3 status LED</a:t>
            </a:r>
            <a:endParaRPr lang="zh-TW" altLang="en-US" sz="1600" b="1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FEC7FAC9-F7FB-48BA-93AD-CEE7F599B1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5315" y="4459364"/>
            <a:ext cx="7673526" cy="20722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5" name="矩形 54">
            <a:extLst>
              <a:ext uri="{FF2B5EF4-FFF2-40B4-BE49-F238E27FC236}">
                <a16:creationId xmlns:a16="http://schemas.microsoft.com/office/drawing/2014/main" id="{8D86DB6E-164F-48EB-91E1-80DD69AE3C5C}"/>
              </a:ext>
            </a:extLst>
          </p:cNvPr>
          <p:cNvSpPr/>
          <p:nvPr/>
        </p:nvSpPr>
        <p:spPr>
          <a:xfrm>
            <a:off x="4889382" y="5505929"/>
            <a:ext cx="1541721" cy="733913"/>
          </a:xfrm>
          <a:prstGeom prst="rect">
            <a:avLst/>
          </a:prstGeom>
          <a:solidFill>
            <a:srgbClr val="FF0000">
              <a:alpha val="15000"/>
            </a:srgbClr>
          </a:solidFill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E5C308AF-217E-4B88-B527-955371898EEB}"/>
              </a:ext>
            </a:extLst>
          </p:cNvPr>
          <p:cNvGrpSpPr/>
          <p:nvPr/>
        </p:nvGrpSpPr>
        <p:grpSpPr>
          <a:xfrm>
            <a:off x="4489959" y="3876509"/>
            <a:ext cx="2340566" cy="1629420"/>
            <a:chOff x="4489959" y="3876509"/>
            <a:chExt cx="2340566" cy="1629420"/>
          </a:xfrm>
        </p:grpSpPr>
        <p:sp>
          <p:nvSpPr>
            <p:cNvPr id="58" name="流程圖: 人工作業 52">
              <a:extLst>
                <a:ext uri="{FF2B5EF4-FFF2-40B4-BE49-F238E27FC236}">
                  <a16:creationId xmlns:a16="http://schemas.microsoft.com/office/drawing/2014/main" id="{835694C5-708A-4ECD-8706-771887A0C918}"/>
                </a:ext>
              </a:extLst>
            </p:cNvPr>
            <p:cNvSpPr/>
            <p:nvPr/>
          </p:nvSpPr>
          <p:spPr>
            <a:xfrm>
              <a:off x="4489959" y="5205995"/>
              <a:ext cx="2340566" cy="299934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123"/>
                <a:gd name="connsiteX1" fmla="*/ 10000 w 10000"/>
                <a:gd name="connsiteY1" fmla="*/ 0 h 10123"/>
                <a:gd name="connsiteX2" fmla="*/ 5532 w 10000"/>
                <a:gd name="connsiteY2" fmla="*/ 10123 h 10123"/>
                <a:gd name="connsiteX3" fmla="*/ 2000 w 10000"/>
                <a:gd name="connsiteY3" fmla="*/ 10000 h 10123"/>
                <a:gd name="connsiteX4" fmla="*/ 0 w 10000"/>
                <a:gd name="connsiteY4" fmla="*/ 0 h 10123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532 w 10000"/>
                <a:gd name="connsiteY2" fmla="*/ 10123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518 w 10000"/>
                <a:gd name="connsiteY2" fmla="*/ 10091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467 w 10000"/>
                <a:gd name="connsiteY2" fmla="*/ 10029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9956"/>
                <a:gd name="connsiteY0" fmla="*/ 0 h 11346"/>
                <a:gd name="connsiteX1" fmla="*/ 9956 w 9956"/>
                <a:gd name="connsiteY1" fmla="*/ 10 h 11346"/>
                <a:gd name="connsiteX2" fmla="*/ 5423 w 9956"/>
                <a:gd name="connsiteY2" fmla="*/ 10039 h 11346"/>
                <a:gd name="connsiteX3" fmla="*/ 4277 w 9956"/>
                <a:gd name="connsiteY3" fmla="*/ 11346 h 11346"/>
                <a:gd name="connsiteX4" fmla="*/ 0 w 9956"/>
                <a:gd name="connsiteY4" fmla="*/ 0 h 11346"/>
                <a:gd name="connsiteX0" fmla="*/ 0 w 9927"/>
                <a:gd name="connsiteY0" fmla="*/ 0 h 10000"/>
                <a:gd name="connsiteX1" fmla="*/ 9927 w 9927"/>
                <a:gd name="connsiteY1" fmla="*/ 11 h 10000"/>
                <a:gd name="connsiteX2" fmla="*/ 5447 w 9927"/>
                <a:gd name="connsiteY2" fmla="*/ 8848 h 10000"/>
                <a:gd name="connsiteX3" fmla="*/ 4296 w 9927"/>
                <a:gd name="connsiteY3" fmla="*/ 10000 h 10000"/>
                <a:gd name="connsiteX4" fmla="*/ 0 w 9927"/>
                <a:gd name="connsiteY4" fmla="*/ 0 h 10000"/>
                <a:gd name="connsiteX0" fmla="*/ 0 w 10000"/>
                <a:gd name="connsiteY0" fmla="*/ 0 h 11918"/>
                <a:gd name="connsiteX1" fmla="*/ 10000 w 10000"/>
                <a:gd name="connsiteY1" fmla="*/ 11 h 11918"/>
                <a:gd name="connsiteX2" fmla="*/ 7025 w 10000"/>
                <a:gd name="connsiteY2" fmla="*/ 11918 h 11918"/>
                <a:gd name="connsiteX3" fmla="*/ 4328 w 10000"/>
                <a:gd name="connsiteY3" fmla="*/ 10000 h 11918"/>
                <a:gd name="connsiteX4" fmla="*/ 0 w 10000"/>
                <a:gd name="connsiteY4" fmla="*/ 0 h 11918"/>
                <a:gd name="connsiteX0" fmla="*/ 0 w 10000"/>
                <a:gd name="connsiteY0" fmla="*/ 0 h 11870"/>
                <a:gd name="connsiteX1" fmla="*/ 10000 w 10000"/>
                <a:gd name="connsiteY1" fmla="*/ 11 h 11870"/>
                <a:gd name="connsiteX2" fmla="*/ 6940 w 10000"/>
                <a:gd name="connsiteY2" fmla="*/ 11870 h 11870"/>
                <a:gd name="connsiteX3" fmla="*/ 4328 w 10000"/>
                <a:gd name="connsiteY3" fmla="*/ 10000 h 11870"/>
                <a:gd name="connsiteX4" fmla="*/ 0 w 10000"/>
                <a:gd name="connsiteY4" fmla="*/ 0 h 11870"/>
                <a:gd name="connsiteX0" fmla="*/ 0 w 10000"/>
                <a:gd name="connsiteY0" fmla="*/ 0 h 11929"/>
                <a:gd name="connsiteX1" fmla="*/ 10000 w 10000"/>
                <a:gd name="connsiteY1" fmla="*/ 11 h 11929"/>
                <a:gd name="connsiteX2" fmla="*/ 6969 w 10000"/>
                <a:gd name="connsiteY2" fmla="*/ 11929 h 11929"/>
                <a:gd name="connsiteX3" fmla="*/ 4328 w 10000"/>
                <a:gd name="connsiteY3" fmla="*/ 10000 h 11929"/>
                <a:gd name="connsiteX4" fmla="*/ 0 w 10000"/>
                <a:gd name="connsiteY4" fmla="*/ 0 h 11929"/>
                <a:gd name="connsiteX0" fmla="*/ 0 w 13513"/>
                <a:gd name="connsiteY0" fmla="*/ 0 h 11929"/>
                <a:gd name="connsiteX1" fmla="*/ 13513 w 13513"/>
                <a:gd name="connsiteY1" fmla="*/ 11 h 11929"/>
                <a:gd name="connsiteX2" fmla="*/ 10482 w 13513"/>
                <a:gd name="connsiteY2" fmla="*/ 11929 h 11929"/>
                <a:gd name="connsiteX3" fmla="*/ 7841 w 13513"/>
                <a:gd name="connsiteY3" fmla="*/ 10000 h 11929"/>
                <a:gd name="connsiteX4" fmla="*/ 0 w 13513"/>
                <a:gd name="connsiteY4" fmla="*/ 0 h 11929"/>
                <a:gd name="connsiteX0" fmla="*/ 0 w 13513"/>
                <a:gd name="connsiteY0" fmla="*/ 0 h 10000"/>
                <a:gd name="connsiteX1" fmla="*/ 13513 w 13513"/>
                <a:gd name="connsiteY1" fmla="*/ 11 h 10000"/>
                <a:gd name="connsiteX2" fmla="*/ 8425 w 13513"/>
                <a:gd name="connsiteY2" fmla="*/ 5772 h 10000"/>
                <a:gd name="connsiteX3" fmla="*/ 7841 w 13513"/>
                <a:gd name="connsiteY3" fmla="*/ 10000 h 10000"/>
                <a:gd name="connsiteX4" fmla="*/ 0 w 13513"/>
                <a:gd name="connsiteY4" fmla="*/ 0 h 10000"/>
                <a:gd name="connsiteX0" fmla="*/ 0 w 13513"/>
                <a:gd name="connsiteY0" fmla="*/ 0 h 6186"/>
                <a:gd name="connsiteX1" fmla="*/ 13513 w 13513"/>
                <a:gd name="connsiteY1" fmla="*/ 11 h 6186"/>
                <a:gd name="connsiteX2" fmla="*/ 8425 w 13513"/>
                <a:gd name="connsiteY2" fmla="*/ 5772 h 6186"/>
                <a:gd name="connsiteX3" fmla="*/ 3899 w 13513"/>
                <a:gd name="connsiteY3" fmla="*/ 5835 h 6186"/>
                <a:gd name="connsiteX4" fmla="*/ 0 w 13513"/>
                <a:gd name="connsiteY4" fmla="*/ 0 h 6186"/>
                <a:gd name="connsiteX0" fmla="*/ 0 w 10000"/>
                <a:gd name="connsiteY0" fmla="*/ 0 h 10510"/>
                <a:gd name="connsiteX1" fmla="*/ 10000 w 10000"/>
                <a:gd name="connsiteY1" fmla="*/ 18 h 10510"/>
                <a:gd name="connsiteX2" fmla="*/ 6235 w 10000"/>
                <a:gd name="connsiteY2" fmla="*/ 9331 h 10510"/>
                <a:gd name="connsiteX3" fmla="*/ 2885 w 10000"/>
                <a:gd name="connsiteY3" fmla="*/ 9433 h 10510"/>
                <a:gd name="connsiteX4" fmla="*/ 0 w 10000"/>
                <a:gd name="connsiteY4" fmla="*/ 0 h 10510"/>
                <a:gd name="connsiteX0" fmla="*/ 0 w 10000"/>
                <a:gd name="connsiteY0" fmla="*/ 0 h 9660"/>
                <a:gd name="connsiteX1" fmla="*/ 10000 w 10000"/>
                <a:gd name="connsiteY1" fmla="*/ 18 h 9660"/>
                <a:gd name="connsiteX2" fmla="*/ 6235 w 10000"/>
                <a:gd name="connsiteY2" fmla="*/ 9331 h 9660"/>
                <a:gd name="connsiteX3" fmla="*/ 2885 w 10000"/>
                <a:gd name="connsiteY3" fmla="*/ 9433 h 9660"/>
                <a:gd name="connsiteX4" fmla="*/ 0 w 10000"/>
                <a:gd name="connsiteY4" fmla="*/ 0 h 9660"/>
                <a:gd name="connsiteX0" fmla="*/ 0 w 10000"/>
                <a:gd name="connsiteY0" fmla="*/ 0 h 10093"/>
                <a:gd name="connsiteX1" fmla="*/ 10000 w 10000"/>
                <a:gd name="connsiteY1" fmla="*/ 19 h 10093"/>
                <a:gd name="connsiteX2" fmla="*/ 6140 w 10000"/>
                <a:gd name="connsiteY2" fmla="*/ 9962 h 10093"/>
                <a:gd name="connsiteX3" fmla="*/ 2885 w 10000"/>
                <a:gd name="connsiteY3" fmla="*/ 9765 h 10093"/>
                <a:gd name="connsiteX4" fmla="*/ 0 w 10000"/>
                <a:gd name="connsiteY4" fmla="*/ 0 h 10093"/>
                <a:gd name="connsiteX0" fmla="*/ 0 w 10000"/>
                <a:gd name="connsiteY0" fmla="*/ 0 h 10034"/>
                <a:gd name="connsiteX1" fmla="*/ 10000 w 10000"/>
                <a:gd name="connsiteY1" fmla="*/ 19 h 10034"/>
                <a:gd name="connsiteX2" fmla="*/ 6140 w 10000"/>
                <a:gd name="connsiteY2" fmla="*/ 9962 h 10034"/>
                <a:gd name="connsiteX3" fmla="*/ 2885 w 10000"/>
                <a:gd name="connsiteY3" fmla="*/ 9765 h 10034"/>
                <a:gd name="connsiteX4" fmla="*/ 0 w 10000"/>
                <a:gd name="connsiteY4" fmla="*/ 0 h 10034"/>
                <a:gd name="connsiteX0" fmla="*/ 0 w 10000"/>
                <a:gd name="connsiteY0" fmla="*/ 0 h 9962"/>
                <a:gd name="connsiteX1" fmla="*/ 10000 w 10000"/>
                <a:gd name="connsiteY1" fmla="*/ 19 h 9962"/>
                <a:gd name="connsiteX2" fmla="*/ 6140 w 10000"/>
                <a:gd name="connsiteY2" fmla="*/ 9962 h 9962"/>
                <a:gd name="connsiteX3" fmla="*/ 2885 w 10000"/>
                <a:gd name="connsiteY3" fmla="*/ 9765 h 9962"/>
                <a:gd name="connsiteX4" fmla="*/ 0 w 10000"/>
                <a:gd name="connsiteY4" fmla="*/ 0 h 9962"/>
                <a:gd name="connsiteX0" fmla="*/ 0 w 10000"/>
                <a:gd name="connsiteY0" fmla="*/ 0 h 10017"/>
                <a:gd name="connsiteX1" fmla="*/ 10000 w 10000"/>
                <a:gd name="connsiteY1" fmla="*/ 19 h 10017"/>
                <a:gd name="connsiteX2" fmla="*/ 6140 w 10000"/>
                <a:gd name="connsiteY2" fmla="*/ 10000 h 10017"/>
                <a:gd name="connsiteX3" fmla="*/ 2853 w 10000"/>
                <a:gd name="connsiteY3" fmla="*/ 10005 h 10017"/>
                <a:gd name="connsiteX4" fmla="*/ 0 w 10000"/>
                <a:gd name="connsiteY4" fmla="*/ 0 h 10017"/>
                <a:gd name="connsiteX0" fmla="*/ 0 w 9334"/>
                <a:gd name="connsiteY0" fmla="*/ 0 h 10017"/>
                <a:gd name="connsiteX1" fmla="*/ 9334 w 9334"/>
                <a:gd name="connsiteY1" fmla="*/ 2250 h 10017"/>
                <a:gd name="connsiteX2" fmla="*/ 6140 w 9334"/>
                <a:gd name="connsiteY2" fmla="*/ 10000 h 10017"/>
                <a:gd name="connsiteX3" fmla="*/ 2853 w 9334"/>
                <a:gd name="connsiteY3" fmla="*/ 10005 h 10017"/>
                <a:gd name="connsiteX4" fmla="*/ 0 w 9334"/>
                <a:gd name="connsiteY4" fmla="*/ 0 h 10017"/>
                <a:gd name="connsiteX0" fmla="*/ 0 w 9151"/>
                <a:gd name="connsiteY0" fmla="*/ 82 h 7754"/>
                <a:gd name="connsiteX1" fmla="*/ 9151 w 9151"/>
                <a:gd name="connsiteY1" fmla="*/ 0 h 7754"/>
                <a:gd name="connsiteX2" fmla="*/ 5729 w 9151"/>
                <a:gd name="connsiteY2" fmla="*/ 7737 h 7754"/>
                <a:gd name="connsiteX3" fmla="*/ 2208 w 9151"/>
                <a:gd name="connsiteY3" fmla="*/ 7742 h 7754"/>
                <a:gd name="connsiteX4" fmla="*/ 0 w 9151"/>
                <a:gd name="connsiteY4" fmla="*/ 82 h 7754"/>
                <a:gd name="connsiteX0" fmla="*/ 0 w 9889"/>
                <a:gd name="connsiteY0" fmla="*/ 237 h 10000"/>
                <a:gd name="connsiteX1" fmla="*/ 9889 w 9889"/>
                <a:gd name="connsiteY1" fmla="*/ 0 h 10000"/>
                <a:gd name="connsiteX2" fmla="*/ 6150 w 9889"/>
                <a:gd name="connsiteY2" fmla="*/ 9978 h 10000"/>
                <a:gd name="connsiteX3" fmla="*/ 2302 w 9889"/>
                <a:gd name="connsiteY3" fmla="*/ 9985 h 10000"/>
                <a:gd name="connsiteX4" fmla="*/ 0 w 9889"/>
                <a:gd name="connsiteY4" fmla="*/ 237 h 10000"/>
                <a:gd name="connsiteX0" fmla="*/ 0 w 10113"/>
                <a:gd name="connsiteY0" fmla="*/ 237 h 10000"/>
                <a:gd name="connsiteX1" fmla="*/ 10113 w 10113"/>
                <a:gd name="connsiteY1" fmla="*/ 0 h 10000"/>
                <a:gd name="connsiteX2" fmla="*/ 6332 w 10113"/>
                <a:gd name="connsiteY2" fmla="*/ 9978 h 10000"/>
                <a:gd name="connsiteX3" fmla="*/ 2441 w 10113"/>
                <a:gd name="connsiteY3" fmla="*/ 9985 h 10000"/>
                <a:gd name="connsiteX4" fmla="*/ 0 w 10113"/>
                <a:gd name="connsiteY4" fmla="*/ 237 h 10000"/>
                <a:gd name="connsiteX0" fmla="*/ 0 w 9963"/>
                <a:gd name="connsiteY0" fmla="*/ 106 h 9869"/>
                <a:gd name="connsiteX1" fmla="*/ 9963 w 9963"/>
                <a:gd name="connsiteY1" fmla="*/ 0 h 9869"/>
                <a:gd name="connsiteX2" fmla="*/ 6332 w 9963"/>
                <a:gd name="connsiteY2" fmla="*/ 9847 h 9869"/>
                <a:gd name="connsiteX3" fmla="*/ 2441 w 9963"/>
                <a:gd name="connsiteY3" fmla="*/ 9854 h 9869"/>
                <a:gd name="connsiteX4" fmla="*/ 0 w 9963"/>
                <a:gd name="connsiteY4" fmla="*/ 106 h 9869"/>
                <a:gd name="connsiteX0" fmla="*/ 0 w 9849"/>
                <a:gd name="connsiteY0" fmla="*/ 372 h 10000"/>
                <a:gd name="connsiteX1" fmla="*/ 9849 w 9849"/>
                <a:gd name="connsiteY1" fmla="*/ 0 h 10000"/>
                <a:gd name="connsiteX2" fmla="*/ 6205 w 9849"/>
                <a:gd name="connsiteY2" fmla="*/ 9978 h 10000"/>
                <a:gd name="connsiteX3" fmla="*/ 2299 w 9849"/>
                <a:gd name="connsiteY3" fmla="*/ 9985 h 10000"/>
                <a:gd name="connsiteX4" fmla="*/ 0 w 9849"/>
                <a:gd name="connsiteY4" fmla="*/ 372 h 10000"/>
                <a:gd name="connsiteX0" fmla="*/ 0 w 9962"/>
                <a:gd name="connsiteY0" fmla="*/ 240 h 10000"/>
                <a:gd name="connsiteX1" fmla="*/ 9962 w 9962"/>
                <a:gd name="connsiteY1" fmla="*/ 0 h 10000"/>
                <a:gd name="connsiteX2" fmla="*/ 6262 w 9962"/>
                <a:gd name="connsiteY2" fmla="*/ 9978 h 10000"/>
                <a:gd name="connsiteX3" fmla="*/ 2296 w 9962"/>
                <a:gd name="connsiteY3" fmla="*/ 9985 h 10000"/>
                <a:gd name="connsiteX4" fmla="*/ 0 w 9962"/>
                <a:gd name="connsiteY4" fmla="*/ 240 h 10000"/>
                <a:gd name="connsiteX0" fmla="*/ 0 w 10922"/>
                <a:gd name="connsiteY0" fmla="*/ 2886 h 12646"/>
                <a:gd name="connsiteX1" fmla="*/ 10922 w 10922"/>
                <a:gd name="connsiteY1" fmla="*/ 0 h 12646"/>
                <a:gd name="connsiteX2" fmla="*/ 6286 w 10922"/>
                <a:gd name="connsiteY2" fmla="*/ 12624 h 12646"/>
                <a:gd name="connsiteX3" fmla="*/ 2305 w 10922"/>
                <a:gd name="connsiteY3" fmla="*/ 12631 h 12646"/>
                <a:gd name="connsiteX4" fmla="*/ 0 w 10922"/>
                <a:gd name="connsiteY4" fmla="*/ 2886 h 12646"/>
                <a:gd name="connsiteX0" fmla="*/ 0 w 11959"/>
                <a:gd name="connsiteY0" fmla="*/ 373 h 12646"/>
                <a:gd name="connsiteX1" fmla="*/ 11959 w 11959"/>
                <a:gd name="connsiteY1" fmla="*/ 0 h 12646"/>
                <a:gd name="connsiteX2" fmla="*/ 7323 w 11959"/>
                <a:gd name="connsiteY2" fmla="*/ 12624 h 12646"/>
                <a:gd name="connsiteX3" fmla="*/ 3342 w 11959"/>
                <a:gd name="connsiteY3" fmla="*/ 12631 h 12646"/>
                <a:gd name="connsiteX4" fmla="*/ 0 w 11959"/>
                <a:gd name="connsiteY4" fmla="*/ 373 h 12646"/>
                <a:gd name="connsiteX0" fmla="*/ 0 w 11090"/>
                <a:gd name="connsiteY0" fmla="*/ 373 h 12646"/>
                <a:gd name="connsiteX1" fmla="*/ 11090 w 11090"/>
                <a:gd name="connsiteY1" fmla="*/ 0 h 12646"/>
                <a:gd name="connsiteX2" fmla="*/ 7323 w 11090"/>
                <a:gd name="connsiteY2" fmla="*/ 12624 h 12646"/>
                <a:gd name="connsiteX3" fmla="*/ 3342 w 11090"/>
                <a:gd name="connsiteY3" fmla="*/ 12631 h 12646"/>
                <a:gd name="connsiteX4" fmla="*/ 0 w 11090"/>
                <a:gd name="connsiteY4" fmla="*/ 373 h 12646"/>
                <a:gd name="connsiteX0" fmla="*/ 0 w 11194"/>
                <a:gd name="connsiteY0" fmla="*/ 373 h 12646"/>
                <a:gd name="connsiteX1" fmla="*/ 11194 w 11194"/>
                <a:gd name="connsiteY1" fmla="*/ 0 h 12646"/>
                <a:gd name="connsiteX2" fmla="*/ 7323 w 11194"/>
                <a:gd name="connsiteY2" fmla="*/ 12624 h 12646"/>
                <a:gd name="connsiteX3" fmla="*/ 3342 w 11194"/>
                <a:gd name="connsiteY3" fmla="*/ 12631 h 12646"/>
                <a:gd name="connsiteX4" fmla="*/ 0 w 11194"/>
                <a:gd name="connsiteY4" fmla="*/ 373 h 12646"/>
                <a:gd name="connsiteX0" fmla="*/ 0 w 11924"/>
                <a:gd name="connsiteY0" fmla="*/ 253 h 12646"/>
                <a:gd name="connsiteX1" fmla="*/ 11924 w 11924"/>
                <a:gd name="connsiteY1" fmla="*/ 0 h 12646"/>
                <a:gd name="connsiteX2" fmla="*/ 8053 w 11924"/>
                <a:gd name="connsiteY2" fmla="*/ 12624 h 12646"/>
                <a:gd name="connsiteX3" fmla="*/ 4072 w 11924"/>
                <a:gd name="connsiteY3" fmla="*/ 12631 h 12646"/>
                <a:gd name="connsiteX4" fmla="*/ 0 w 11924"/>
                <a:gd name="connsiteY4" fmla="*/ 253 h 12646"/>
                <a:gd name="connsiteX0" fmla="*/ 0 w 11924"/>
                <a:gd name="connsiteY0" fmla="*/ 253 h 12633"/>
                <a:gd name="connsiteX1" fmla="*/ 11924 w 11924"/>
                <a:gd name="connsiteY1" fmla="*/ 0 h 12633"/>
                <a:gd name="connsiteX2" fmla="*/ 8053 w 11924"/>
                <a:gd name="connsiteY2" fmla="*/ 10348 h 12633"/>
                <a:gd name="connsiteX3" fmla="*/ 4072 w 11924"/>
                <a:gd name="connsiteY3" fmla="*/ 12631 h 12633"/>
                <a:gd name="connsiteX4" fmla="*/ 0 w 11924"/>
                <a:gd name="connsiteY4" fmla="*/ 253 h 12633"/>
                <a:gd name="connsiteX0" fmla="*/ 0 w 11924"/>
                <a:gd name="connsiteY0" fmla="*/ 253 h 10348"/>
                <a:gd name="connsiteX1" fmla="*/ 11924 w 11924"/>
                <a:gd name="connsiteY1" fmla="*/ 0 h 10348"/>
                <a:gd name="connsiteX2" fmla="*/ 8053 w 11924"/>
                <a:gd name="connsiteY2" fmla="*/ 10348 h 10348"/>
                <a:gd name="connsiteX3" fmla="*/ 4037 w 11924"/>
                <a:gd name="connsiteY3" fmla="*/ 10235 h 10348"/>
                <a:gd name="connsiteX4" fmla="*/ 0 w 11924"/>
                <a:gd name="connsiteY4" fmla="*/ 253 h 10348"/>
                <a:gd name="connsiteX0" fmla="*/ 0 w 11924"/>
                <a:gd name="connsiteY0" fmla="*/ 253 h 10491"/>
                <a:gd name="connsiteX1" fmla="*/ 11924 w 11924"/>
                <a:gd name="connsiteY1" fmla="*/ 0 h 10491"/>
                <a:gd name="connsiteX2" fmla="*/ 8053 w 11924"/>
                <a:gd name="connsiteY2" fmla="*/ 10348 h 10491"/>
                <a:gd name="connsiteX3" fmla="*/ 2096 w 11924"/>
                <a:gd name="connsiteY3" fmla="*/ 10480 h 10491"/>
                <a:gd name="connsiteX4" fmla="*/ 0 w 11924"/>
                <a:gd name="connsiteY4" fmla="*/ 253 h 10491"/>
                <a:gd name="connsiteX0" fmla="*/ 0 w 11924"/>
                <a:gd name="connsiteY0" fmla="*/ 253 h 10593"/>
                <a:gd name="connsiteX1" fmla="*/ 11924 w 11924"/>
                <a:gd name="connsiteY1" fmla="*/ 0 h 10593"/>
                <a:gd name="connsiteX2" fmla="*/ 9853 w 11924"/>
                <a:gd name="connsiteY2" fmla="*/ 10593 h 10593"/>
                <a:gd name="connsiteX3" fmla="*/ 2096 w 11924"/>
                <a:gd name="connsiteY3" fmla="*/ 10480 h 10593"/>
                <a:gd name="connsiteX4" fmla="*/ 0 w 11924"/>
                <a:gd name="connsiteY4" fmla="*/ 253 h 10593"/>
                <a:gd name="connsiteX0" fmla="*/ 0 w 11924"/>
                <a:gd name="connsiteY0" fmla="*/ 253 h 10593"/>
                <a:gd name="connsiteX1" fmla="*/ 11924 w 11924"/>
                <a:gd name="connsiteY1" fmla="*/ 0 h 10593"/>
                <a:gd name="connsiteX2" fmla="*/ 9853 w 11924"/>
                <a:gd name="connsiteY2" fmla="*/ 10593 h 10593"/>
                <a:gd name="connsiteX3" fmla="*/ 2057 w 11924"/>
                <a:gd name="connsiteY3" fmla="*/ 10480 h 10593"/>
                <a:gd name="connsiteX4" fmla="*/ 0 w 11924"/>
                <a:gd name="connsiteY4" fmla="*/ 253 h 10593"/>
                <a:gd name="connsiteX0" fmla="*/ 0 w 11924"/>
                <a:gd name="connsiteY0" fmla="*/ 253 h 10593"/>
                <a:gd name="connsiteX1" fmla="*/ 11924 w 11924"/>
                <a:gd name="connsiteY1" fmla="*/ 0 h 10593"/>
                <a:gd name="connsiteX2" fmla="*/ 9892 w 11924"/>
                <a:gd name="connsiteY2" fmla="*/ 10593 h 10593"/>
                <a:gd name="connsiteX3" fmla="*/ 2057 w 11924"/>
                <a:gd name="connsiteY3" fmla="*/ 10480 h 10593"/>
                <a:gd name="connsiteX4" fmla="*/ 0 w 11924"/>
                <a:gd name="connsiteY4" fmla="*/ 253 h 10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24" h="10593">
                  <a:moveTo>
                    <a:pt x="0" y="253"/>
                  </a:moveTo>
                  <a:lnTo>
                    <a:pt x="11924" y="0"/>
                  </a:lnTo>
                  <a:lnTo>
                    <a:pt x="9892" y="10593"/>
                  </a:lnTo>
                  <a:cubicBezTo>
                    <a:pt x="8447" y="10373"/>
                    <a:pt x="3692" y="10567"/>
                    <a:pt x="2057" y="10480"/>
                  </a:cubicBezTo>
                  <a:lnTo>
                    <a:pt x="0" y="253"/>
                  </a:lnTo>
                  <a:close/>
                </a:path>
              </a:pathLst>
            </a:custGeom>
            <a:gradFill>
              <a:gsLst>
                <a:gs pos="0">
                  <a:srgbClr val="C00000"/>
                </a:gs>
                <a:gs pos="100000">
                  <a:srgbClr val="C00000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60" name="圖片 3" descr="一張含有 文字 的圖片&#10;&#10;自動產生的描述">
              <a:extLst>
                <a:ext uri="{FF2B5EF4-FFF2-40B4-BE49-F238E27FC236}">
                  <a16:creationId xmlns:a16="http://schemas.microsoft.com/office/drawing/2014/main" id="{09E1F6F3-1366-41DD-AEEA-4B3513EBD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9959" y="3876509"/>
              <a:ext cx="2340566" cy="1333295"/>
            </a:xfrm>
            <a:prstGeom prst="roundRect">
              <a:avLst>
                <a:gd name="adj" fmla="val 4857"/>
              </a:avLst>
            </a:prstGeom>
            <a:solidFill>
              <a:srgbClr val="FFFFFF">
                <a:shade val="85000"/>
              </a:srgbClr>
            </a:solidFill>
            <a:ln w="25400">
              <a:solidFill>
                <a:srgbClr val="C0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cxnSp>
        <p:nvCxnSpPr>
          <p:cNvPr id="61" name="接點: 肘形 60">
            <a:extLst>
              <a:ext uri="{FF2B5EF4-FFF2-40B4-BE49-F238E27FC236}">
                <a16:creationId xmlns:a16="http://schemas.microsoft.com/office/drawing/2014/main" id="{8E409256-58E4-4512-916F-89E093678140}"/>
              </a:ext>
            </a:extLst>
          </p:cNvPr>
          <p:cNvCxnSpPr>
            <a:cxnSpLocks/>
            <a:stCxn id="28" idx="2"/>
            <a:endCxn id="29" idx="0"/>
          </p:cNvCxnSpPr>
          <p:nvPr/>
        </p:nvCxnSpPr>
        <p:spPr>
          <a:xfrm rot="16200000" flipH="1">
            <a:off x="7656010" y="2814814"/>
            <a:ext cx="492618" cy="1060715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0895785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1200</Words>
  <Application>Microsoft Office PowerPoint</Application>
  <PresentationFormat>寬螢幕</PresentationFormat>
  <Paragraphs>198</Paragraphs>
  <Slides>29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3" baseType="lpstr">
      <vt:lpstr>微軟正黑體</vt:lpstr>
      <vt:lpstr>Arial</vt:lpstr>
      <vt:lpstr>Calibri</vt:lpstr>
      <vt:lpstr>自訂設計</vt:lpstr>
      <vt:lpstr>PowerPoint 簡報</vt:lpstr>
      <vt:lpstr>Industrial switch can be used in rugged environments, not only for industrial area</vt:lpstr>
      <vt:lpstr>New design of QSW-IM1200-8C start changing the concept of industrial switch, not only the industrial area needed industrial switch</vt:lpstr>
      <vt:lpstr>Where can QSW-IM1200-8C be installed?</vt:lpstr>
      <vt:lpstr>Surveillance for open space, 10GbE can provide high speed network from control center to each sites</vt:lpstr>
      <vt:lpstr>Smart pole of smart city need 10GbE for high speed transfer</vt:lpstr>
      <vt:lpstr>10GbE can help smart factory become much smart</vt:lpstr>
      <vt:lpstr>QSW-IM1200-8C Hardware</vt:lpstr>
      <vt:lpstr>Device panel</vt:lpstr>
      <vt:lpstr>Fan less with large heatsink design</vt:lpstr>
      <vt:lpstr>Optimized thermal design &amp; quality components</vt:lpstr>
      <vt:lpstr>Industrial‑Temperature range SFP+ for testing</vt:lpstr>
      <vt:lpstr>QSW-IM1200-8C Software</vt:lpstr>
      <vt:lpstr>Rich management functions</vt:lpstr>
      <vt:lpstr>Easy to use GUI design</vt:lpstr>
      <vt:lpstr>Raise network speed with multiple network cable</vt:lpstr>
      <vt:lpstr>Split office network into different area</vt:lpstr>
      <vt:lpstr>Deliver streaming to dedicate device specificly</vt:lpstr>
      <vt:lpstr>Easy access control</vt:lpstr>
      <vt:lpstr>Firmware version live check</vt:lpstr>
      <vt:lpstr>Always looking for best routing</vt:lpstr>
      <vt:lpstr>QSW-IM1200-8C has more</vt:lpstr>
      <vt:lpstr>Perfectly integrated with QNAP 10GbE products</vt:lpstr>
      <vt:lpstr>12 port 10GbE combo port give flexiable deployed  </vt:lpstr>
      <vt:lpstr>Tablet NAS with embedded 2.5/5/10GbE </vt:lpstr>
      <vt:lpstr>Rack mount network NAS with embedded 2.5/5/10GbE </vt:lpstr>
      <vt:lpstr>Network extention： rich PCIe network extension card</vt:lpstr>
      <vt:lpstr>Network extention：hand carry adaptor</vt:lpstr>
      <vt:lpstr>PowerPoint 簡報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QSW-IM1200-8C</dc:title>
  <dc:creator>QNAP_Frank Liao</dc:creator>
  <cp:lastModifiedBy>Sabrina Wang 王儷蓉</cp:lastModifiedBy>
  <cp:revision>7</cp:revision>
  <dcterms:created xsi:type="dcterms:W3CDTF">2020-11-12T02:57:56Z</dcterms:created>
  <dcterms:modified xsi:type="dcterms:W3CDTF">2021-08-27T06:41:05Z</dcterms:modified>
</cp:coreProperties>
</file>