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1"/>
  </p:notesMasterIdLst>
  <p:sldIdLst>
    <p:sldId id="256" r:id="rId2"/>
    <p:sldId id="269" r:id="rId3"/>
    <p:sldId id="274" r:id="rId4"/>
    <p:sldId id="292" r:id="rId5"/>
    <p:sldId id="296" r:id="rId6"/>
    <p:sldId id="299" r:id="rId7"/>
    <p:sldId id="300" r:id="rId8"/>
    <p:sldId id="262" r:id="rId9"/>
    <p:sldId id="275" r:id="rId10"/>
    <p:sldId id="264" r:id="rId11"/>
    <p:sldId id="293" r:id="rId12"/>
    <p:sldId id="298" r:id="rId13"/>
    <p:sldId id="266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301" r:id="rId25"/>
    <p:sldId id="302" r:id="rId26"/>
    <p:sldId id="303" r:id="rId27"/>
    <p:sldId id="304" r:id="rId28"/>
    <p:sldId id="305" r:id="rId29"/>
    <p:sldId id="297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FFE"/>
    <a:srgbClr val="00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14B1B-D443-4D79-B490-194614BEE676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C102C-EA68-4CB7-8A78-FEEC99545A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43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102C-EA68-4CB7-8A78-FEEC99545A9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23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102C-EA68-4CB7-8A78-FEEC99545A9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471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A1FD-6202-4283-A0FD-D58CF4D50DE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01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94398-990D-4E43-91E7-031E77300CB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22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Shape 42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pPr marL="0" lvl="0" indent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172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94398-990D-4E43-91E7-031E77300CB8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864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QSW-308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86966-27BE-214B-877F-19AA98E5CA7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2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A776649-5159-49EA-B4C6-F8949C0A94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7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A776649-5159-49EA-B4C6-F8949C0A94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95A654D3-6DBA-4458-841E-1EC8EF1AACCF}"/>
              </a:ext>
            </a:extLst>
          </p:cNvPr>
          <p:cNvSpPr txBox="1"/>
          <p:nvPr userDrawn="1"/>
        </p:nvSpPr>
        <p:spPr>
          <a:xfrm>
            <a:off x="509524" y="2989969"/>
            <a:ext cx="662921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8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Copyright © 2021 QNAP Systems, Inc. All rights reserved. QNAP® and other names of QNAP Products are proprietary marks or registered trademarks of QNAP Systems, Inc. Other products and company names mentioned herein are trademarks of their respective holders.</a:t>
            </a:r>
            <a:endParaRPr lang="zh-TW" alt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3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C1E5662-5136-49DF-AD74-D057550890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ACF0437-8AC7-4FF9-A6EB-6387261A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68" y="733926"/>
            <a:ext cx="10828422" cy="2947737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5400" b="1" kern="1200" dirty="0">
                <a:gradFill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5372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C2EFBE-867B-4889-912C-E774C317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370C3D-135B-4ED7-BB0A-D01DACCDC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4978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C5281FB-061B-426B-819B-CFD2310D8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C2EFBE-867B-4889-912C-E774C317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370C3D-135B-4ED7-BB0A-D01DACCDC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4422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271B04-A78E-46BB-B777-ECD63720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8BF0C64-2803-45E2-B412-C019B3DC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3C27BE-B0C9-40EE-9BE2-E616491B6228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948746D-8177-4F2B-81E8-92ADE21D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3870DD0-DFD2-42E7-8A01-8EAE00DD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D60E9-57DE-4D13-AD9E-A2771CA43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54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9992DC4-5407-4F6E-B2D5-80122013162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8DB9A09-4D40-4A07-9256-70DA5CA8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22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1EED3BD-45DF-47BC-9E8A-0E1394833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9702"/>
            <a:ext cx="10515600" cy="4837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5017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81" r:id="rId3"/>
    <p:sldLayoutId id="2147483680" r:id="rId4"/>
    <p:sldLayoutId id="2147483686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tif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11" Type="http://schemas.openxmlformats.org/officeDocument/2006/relationships/image" Target="../media/image88.png"/><Relationship Id="rId5" Type="http://schemas.openxmlformats.org/officeDocument/2006/relationships/image" Target="../media/image83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2.tiff"/><Relationship Id="rId9" Type="http://schemas.openxmlformats.org/officeDocument/2006/relationships/image" Target="../media/image86.jpeg"/><Relationship Id="rId1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hyperlink" Target="https://www.qnap.com/en/product/qna-uc5g1t" TargetMode="External"/><Relationship Id="rId7" Type="http://schemas.openxmlformats.org/officeDocument/2006/relationships/image" Target="../media/image10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hyperlink" Target="https://www.qnap.com/en/product/qna-tb-10gbe" TargetMode="External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8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34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4"/>
          <p:cNvSpPr>
            <a:spLocks noGrp="1"/>
          </p:cNvSpPr>
          <p:nvPr>
            <p:ph idx="1"/>
          </p:nvPr>
        </p:nvSpPr>
        <p:spPr>
          <a:xfrm>
            <a:off x="838200" y="1339702"/>
            <a:ext cx="5097380" cy="48372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ファンの信頼性を心配する必要はありません</a:t>
            </a:r>
            <a:endParaRPr lang="en-US" altLang="zh-TW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過酷な条件での熱検証</a:t>
            </a:r>
            <a:endParaRPr lang="en-US" altLang="zh-TW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65113" lvl="1" indent="0">
              <a:lnSpc>
                <a:spcPct val="100000"/>
              </a:lnSpc>
              <a:buNone/>
            </a:pPr>
            <a:r>
              <a:rPr lang="ja-JP" altLang="en-US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非自然対流下での動作温度</a:t>
            </a:r>
            <a:r>
              <a:rPr lang="en-US" altLang="ja-JP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-30</a:t>
            </a:r>
            <a:r>
              <a:rPr lang="ja-JP" altLang="en-US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℃ ～ 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45</a:t>
            </a:r>
            <a:r>
              <a:rPr lang="ja-JP" altLang="en-US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℃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(-22</a:t>
            </a:r>
            <a:r>
              <a:rPr lang="ja-JP" altLang="en-US" b="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℉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 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113</a:t>
            </a:r>
            <a:r>
              <a:rPr lang="ja-JP" altLang="en-US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b="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℉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en-US" altLang="zh-TW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65113" lvl="1" indent="0">
              <a:lnSpc>
                <a:spcPct val="100000"/>
              </a:lnSpc>
              <a:buNone/>
            </a:pPr>
            <a:r>
              <a:rPr lang="ja-JP" altLang="en-US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自然対流</a:t>
            </a:r>
            <a:r>
              <a:rPr lang="ja-JP" altLang="en-US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下での動作温度</a:t>
            </a:r>
            <a:r>
              <a:rPr lang="en-US" altLang="ja-JP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zh-TW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(0.5~0.7m/s )</a:t>
            </a:r>
            <a:r>
              <a:rPr lang="zh-TW" altLang="en-US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-30</a:t>
            </a:r>
            <a:r>
              <a:rPr lang="ja-JP" altLang="en-US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℃</a:t>
            </a:r>
            <a:r>
              <a:rPr lang="ja-JP" altLang="en-US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65</a:t>
            </a:r>
            <a:r>
              <a:rPr lang="ja-JP" altLang="en-US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℃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(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-22</a:t>
            </a:r>
            <a:r>
              <a:rPr lang="ja-JP" altLang="en-US" b="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℉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 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149</a:t>
            </a:r>
            <a:r>
              <a:rPr lang="ja-JP" altLang="en-US" b="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℉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en-US" altLang="zh-TW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ハウジング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動作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時最高温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度</a:t>
            </a:r>
            <a:endParaRPr lang="en-US" altLang="zh-TW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65113" lvl="1" indent="0">
              <a:lnSpc>
                <a:spcPct val="100000"/>
              </a:lnSpc>
              <a:buNone/>
            </a:pPr>
            <a:r>
              <a:rPr lang="ja-JP" altLang="en-US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上面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76</a:t>
            </a:r>
            <a:r>
              <a:rPr lang="ja-JP" altLang="en-US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℃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(169</a:t>
            </a:r>
            <a:r>
              <a:rPr lang="ja-JP" altLang="en-US" b="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℉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en-US" altLang="zh-TW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65113" lvl="1" indent="0">
              <a:lnSpc>
                <a:spcPct val="100000"/>
              </a:lnSpc>
              <a:buNone/>
            </a:pPr>
            <a:r>
              <a:rPr lang="ja-JP" altLang="en-US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底面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78</a:t>
            </a:r>
            <a:r>
              <a:rPr lang="ja-JP" altLang="en-US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℃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(172</a:t>
            </a:r>
            <a:r>
              <a:rPr lang="ja-JP" altLang="en-US" b="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℉</a:t>
            </a:r>
            <a:r>
              <a:rPr lang="en-US" altLang="zh-TW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zh-TW" altLang="en-US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巨大なヒ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ートシン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でファンレス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を実現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1" name="圖片 10" descr="一張含有 文字, 電子用品 的圖片&#10;&#10;自動產生的描述">
            <a:extLst>
              <a:ext uri="{FF2B5EF4-FFF2-40B4-BE49-F238E27FC236}">
                <a16:creationId xmlns:a16="http://schemas.microsoft.com/office/drawing/2014/main" id="{5A74502B-5512-47E5-88FD-EF3F43B1CE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528" y="1972926"/>
            <a:ext cx="7792472" cy="48850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423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4693" y="1"/>
            <a:ext cx="11654591" cy="122274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最適化された熱設計と高品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質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部材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48163254-76C5-48E5-966D-281BCF7689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235" y="1461181"/>
            <a:ext cx="3928819" cy="2210824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B89CDA1C-C76B-4E96-90B9-FDEFFDFBB3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082" y="1461181"/>
            <a:ext cx="3928818" cy="2210824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827E42AF-1011-4AE9-91DE-1329FEF617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5236" y="3862316"/>
            <a:ext cx="3928818" cy="2599430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8FFB6D19-588B-4DFF-9159-677D102A292C}"/>
              </a:ext>
            </a:extLst>
          </p:cNvPr>
          <p:cNvSpPr txBox="1"/>
          <p:nvPr/>
        </p:nvSpPr>
        <p:spPr>
          <a:xfrm>
            <a:off x="419679" y="2212650"/>
            <a:ext cx="2820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大型の熱伝導</a:t>
            </a:r>
            <a:r>
              <a:rPr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ヒートシンク</a:t>
            </a:r>
            <a:endParaRPr lang="zh-TW" altLang="zh-TW" sz="2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FB9787D-95AC-4D7E-861A-18AE95009D9C}"/>
              </a:ext>
            </a:extLst>
          </p:cNvPr>
          <p:cNvSpPr txBox="1"/>
          <p:nvPr/>
        </p:nvSpPr>
        <p:spPr>
          <a:xfrm>
            <a:off x="264693" y="4961976"/>
            <a:ext cx="31305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全て個体コンデンサを</a:t>
            </a:r>
            <a:r>
              <a:rPr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使用</a:t>
            </a:r>
            <a:endParaRPr lang="zh-TW" altLang="zh-TW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6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テス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トに使用した工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業用温度範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囲で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/>
            </a:r>
            <a:b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</a:b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動作可能な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SFP +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モジュール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/>
            </a:endParaRPr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D73B2540-4068-4175-B1EB-50B56610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322" y="1310676"/>
            <a:ext cx="7681355" cy="530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79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QSW-IM1200-8C</a:t>
            </a:r>
            <a:b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ソフトウェア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701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>
            <a:extLst>
              <a:ext uri="{FF2B5EF4-FFF2-40B4-BE49-F238E27FC236}">
                <a16:creationId xmlns:a16="http://schemas.microsoft.com/office/drawing/2014/main" id="{081B8686-A34E-4BA7-B95F-AAC82CCC3261}"/>
              </a:ext>
            </a:extLst>
          </p:cNvPr>
          <p:cNvSpPr/>
          <p:nvPr/>
        </p:nvSpPr>
        <p:spPr>
          <a:xfrm>
            <a:off x="0" y="5481712"/>
            <a:ext cx="12192000" cy="1376288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bg1">
                  <a:lumMod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55B11302-3AF0-44E7-823B-AB504F8E8897}"/>
              </a:ext>
            </a:extLst>
          </p:cNvPr>
          <p:cNvSpPr/>
          <p:nvPr/>
        </p:nvSpPr>
        <p:spPr>
          <a:xfrm>
            <a:off x="723898" y="1450920"/>
            <a:ext cx="2418347" cy="818614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VLAN</a:t>
            </a:r>
            <a:endParaRPr lang="zh-TW" altLang="en-US" b="1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EE41D67-9579-4972-A298-EFF27BD0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99270"/>
          </a:xfrm>
        </p:spPr>
        <p:txBody>
          <a:bodyPr/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豊富な管理機能</a:t>
            </a: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49C2E7AF-59F4-4E90-B9B4-275BB5FF3B31}"/>
              </a:ext>
            </a:extLst>
          </p:cNvPr>
          <p:cNvSpPr/>
          <p:nvPr/>
        </p:nvSpPr>
        <p:spPr>
          <a:xfrm>
            <a:off x="723898" y="3374884"/>
            <a:ext cx="2418347" cy="818614"/>
          </a:xfrm>
          <a:prstGeom prst="roundRect">
            <a:avLst>
              <a:gd name="adj" fmla="val 15079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4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Rapid Spanning </a:t>
            </a:r>
            <a:r>
              <a:rPr lang="en-GB" altLang="zh-TW" sz="14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Tree Protocol</a:t>
            </a:r>
            <a:r>
              <a:rPr lang="zh-TW" altLang="en-US" sz="14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GB" altLang="zh-TW" sz="14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(RSTP)</a:t>
            </a: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29D4897B-FB43-482B-81D8-B4630B749C81}"/>
              </a:ext>
            </a:extLst>
          </p:cNvPr>
          <p:cNvSpPr/>
          <p:nvPr/>
        </p:nvSpPr>
        <p:spPr>
          <a:xfrm>
            <a:off x="9049754" y="1450920"/>
            <a:ext cx="2418347" cy="818614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6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IGMP snooping</a:t>
            </a:r>
            <a:endParaRPr lang="en-GB" altLang="zh-TW" sz="16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92F478EB-0BD5-4A3E-A338-E81044210D23}"/>
              </a:ext>
            </a:extLst>
          </p:cNvPr>
          <p:cNvSpPr/>
          <p:nvPr/>
        </p:nvSpPr>
        <p:spPr>
          <a:xfrm>
            <a:off x="9049754" y="4336865"/>
            <a:ext cx="2418347" cy="818614"/>
          </a:xfrm>
          <a:prstGeom prst="roundRect">
            <a:avLst>
              <a:gd name="adj" fmla="val 13492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Quality of Service</a:t>
            </a:r>
            <a:r>
              <a:rPr lang="zh-TW" altLang="en-US"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GB" altLang="zh-TW"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(QoS)</a:t>
            </a: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A03A0F4C-3039-4DAD-8177-247970BDFE01}"/>
              </a:ext>
            </a:extLst>
          </p:cNvPr>
          <p:cNvSpPr/>
          <p:nvPr/>
        </p:nvSpPr>
        <p:spPr>
          <a:xfrm>
            <a:off x="723898" y="2412902"/>
            <a:ext cx="2418347" cy="818614"/>
          </a:xfrm>
          <a:prstGeom prst="roundRect">
            <a:avLst>
              <a:gd name="adj" fmla="val 15079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4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Link Aggregation Group</a:t>
            </a:r>
            <a:r>
              <a:rPr lang="zh-TW" altLang="en-US" sz="14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GB" altLang="zh-TW" sz="14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(LAG)</a:t>
            </a: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8A9C259C-D8E9-493C-95E4-5EE70E74BE59}"/>
              </a:ext>
            </a:extLst>
          </p:cNvPr>
          <p:cNvSpPr/>
          <p:nvPr/>
        </p:nvSpPr>
        <p:spPr>
          <a:xfrm>
            <a:off x="723898" y="4336865"/>
            <a:ext cx="2418347" cy="818614"/>
          </a:xfrm>
          <a:prstGeom prst="roundRect">
            <a:avLst>
              <a:gd name="adj" fmla="val 15080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Link Layer Discovery Protocol (LLDP)</a:t>
            </a: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24D7F3F2-B7F3-4DC1-8029-BA601D77CC91}"/>
              </a:ext>
            </a:extLst>
          </p:cNvPr>
          <p:cNvSpPr/>
          <p:nvPr/>
        </p:nvSpPr>
        <p:spPr>
          <a:xfrm>
            <a:off x="9049754" y="2412902"/>
            <a:ext cx="2418347" cy="818614"/>
          </a:xfrm>
          <a:prstGeom prst="roundRect">
            <a:avLst>
              <a:gd name="adj" fmla="val 15079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4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Access Control Lists (</a:t>
            </a:r>
            <a:r>
              <a:rPr lang="en-GB" altLang="zh-TW" sz="14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ACL)</a:t>
            </a: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160B9455-898E-4EFD-950E-1CB59C16EB6A}"/>
              </a:ext>
            </a:extLst>
          </p:cNvPr>
          <p:cNvSpPr/>
          <p:nvPr/>
        </p:nvSpPr>
        <p:spPr>
          <a:xfrm>
            <a:off x="9049754" y="3374884"/>
            <a:ext cx="2418347" cy="818614"/>
          </a:xfrm>
          <a:prstGeom prst="roundRect">
            <a:avLst>
              <a:gd name="adj" fmla="val 15079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Simple Network Time Protocol</a:t>
            </a:r>
            <a:r>
              <a:rPr lang="zh-TW" altLang="en-US"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GB" altLang="zh-TW"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(SNTP)</a:t>
            </a: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80BA5B86-73C9-44E7-83A2-161027EDF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7053" y="4459865"/>
            <a:ext cx="5677893" cy="1533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34" name="接點: 肘形 33">
            <a:extLst>
              <a:ext uri="{FF2B5EF4-FFF2-40B4-BE49-F238E27FC236}">
                <a16:creationId xmlns:a16="http://schemas.microsoft.com/office/drawing/2014/main" id="{1A3EC4C7-C04B-4F0A-922F-173D905EAEC6}"/>
              </a:ext>
            </a:extLst>
          </p:cNvPr>
          <p:cNvCxnSpPr>
            <a:cxnSpLocks/>
            <a:stCxn id="19" idx="3"/>
            <a:endCxn id="40" idx="1"/>
          </p:cNvCxnSpPr>
          <p:nvPr/>
        </p:nvCxnSpPr>
        <p:spPr>
          <a:xfrm>
            <a:off x="3142245" y="1860227"/>
            <a:ext cx="2624200" cy="1852068"/>
          </a:xfrm>
          <a:prstGeom prst="bentConnector2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接點: 肘形 34">
            <a:extLst>
              <a:ext uri="{FF2B5EF4-FFF2-40B4-BE49-F238E27FC236}">
                <a16:creationId xmlns:a16="http://schemas.microsoft.com/office/drawing/2014/main" id="{87C5D7FB-63AF-453F-ADC6-31F62FE8C15D}"/>
              </a:ext>
            </a:extLst>
          </p:cNvPr>
          <p:cNvCxnSpPr>
            <a:cxnSpLocks/>
            <a:stCxn id="26" idx="3"/>
            <a:endCxn id="40" idx="1"/>
          </p:cNvCxnSpPr>
          <p:nvPr/>
        </p:nvCxnSpPr>
        <p:spPr>
          <a:xfrm>
            <a:off x="3142245" y="2822209"/>
            <a:ext cx="2624200" cy="890086"/>
          </a:xfrm>
          <a:prstGeom prst="bentConnector2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橢圓 39">
            <a:extLst>
              <a:ext uri="{FF2B5EF4-FFF2-40B4-BE49-F238E27FC236}">
                <a16:creationId xmlns:a16="http://schemas.microsoft.com/office/drawing/2014/main" id="{E1CBE300-0FE3-4DB7-A0C3-DB2248767902}"/>
              </a:ext>
            </a:extLst>
          </p:cNvPr>
          <p:cNvSpPr/>
          <p:nvPr/>
        </p:nvSpPr>
        <p:spPr>
          <a:xfrm>
            <a:off x="5629939" y="3575789"/>
            <a:ext cx="932120" cy="932120"/>
          </a:xfrm>
          <a:prstGeom prst="ellipse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1" name="圖形 30">
            <a:extLst>
              <a:ext uri="{FF2B5EF4-FFF2-40B4-BE49-F238E27FC236}">
                <a16:creationId xmlns:a16="http://schemas.microsoft.com/office/drawing/2014/main" id="{9A804C5A-AFA4-4F54-85F8-E5653D89D3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75211" y="3637319"/>
            <a:ext cx="449180" cy="777233"/>
          </a:xfrm>
          <a:prstGeom prst="rect">
            <a:avLst/>
          </a:prstGeom>
        </p:spPr>
      </p:pic>
      <p:cxnSp>
        <p:nvCxnSpPr>
          <p:cNvPr id="47" name="接點: 肘形 46">
            <a:extLst>
              <a:ext uri="{FF2B5EF4-FFF2-40B4-BE49-F238E27FC236}">
                <a16:creationId xmlns:a16="http://schemas.microsoft.com/office/drawing/2014/main" id="{5DFC8C89-B96E-4B34-A228-EF2396290A2A}"/>
              </a:ext>
            </a:extLst>
          </p:cNvPr>
          <p:cNvCxnSpPr>
            <a:cxnSpLocks/>
            <a:stCxn id="23" idx="3"/>
            <a:endCxn id="40" idx="2"/>
          </p:cNvCxnSpPr>
          <p:nvPr/>
        </p:nvCxnSpPr>
        <p:spPr>
          <a:xfrm>
            <a:off x="3142245" y="3784191"/>
            <a:ext cx="2487694" cy="257658"/>
          </a:xfrm>
          <a:prstGeom prst="bentConnector3">
            <a:avLst>
              <a:gd name="adj1" fmla="val 50000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接點: 肘形 51">
            <a:extLst>
              <a:ext uri="{FF2B5EF4-FFF2-40B4-BE49-F238E27FC236}">
                <a16:creationId xmlns:a16="http://schemas.microsoft.com/office/drawing/2014/main" id="{62DB2E24-672D-4C1D-95A9-890DD63F2FA2}"/>
              </a:ext>
            </a:extLst>
          </p:cNvPr>
          <p:cNvCxnSpPr>
            <a:cxnSpLocks/>
            <a:stCxn id="24" idx="1"/>
            <a:endCxn id="40" idx="7"/>
          </p:cNvCxnSpPr>
          <p:nvPr/>
        </p:nvCxnSpPr>
        <p:spPr>
          <a:xfrm rot="10800000" flipV="1">
            <a:off x="6425554" y="1860227"/>
            <a:ext cx="2624201" cy="1852068"/>
          </a:xfrm>
          <a:prstGeom prst="bentConnector2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接點: 肘形 54">
            <a:extLst>
              <a:ext uri="{FF2B5EF4-FFF2-40B4-BE49-F238E27FC236}">
                <a16:creationId xmlns:a16="http://schemas.microsoft.com/office/drawing/2014/main" id="{C3657451-E7D7-401B-A17D-3B512CDD0A8C}"/>
              </a:ext>
            </a:extLst>
          </p:cNvPr>
          <p:cNvCxnSpPr>
            <a:cxnSpLocks/>
            <a:stCxn id="40" idx="7"/>
            <a:endCxn id="28" idx="1"/>
          </p:cNvCxnSpPr>
          <p:nvPr/>
        </p:nvCxnSpPr>
        <p:spPr>
          <a:xfrm rot="5400000" flipH="1" flipV="1">
            <a:off x="7292610" y="1955152"/>
            <a:ext cx="890086" cy="2624201"/>
          </a:xfrm>
          <a:prstGeom prst="bentConnector2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接點: 肘形 55">
            <a:extLst>
              <a:ext uri="{FF2B5EF4-FFF2-40B4-BE49-F238E27FC236}">
                <a16:creationId xmlns:a16="http://schemas.microsoft.com/office/drawing/2014/main" id="{F596D64E-9680-4BBD-958A-22D7DE1D154A}"/>
              </a:ext>
            </a:extLst>
          </p:cNvPr>
          <p:cNvCxnSpPr>
            <a:cxnSpLocks/>
            <a:stCxn id="29" idx="1"/>
            <a:endCxn id="40" idx="6"/>
          </p:cNvCxnSpPr>
          <p:nvPr/>
        </p:nvCxnSpPr>
        <p:spPr>
          <a:xfrm rot="10800000" flipV="1">
            <a:off x="6562060" y="3784191"/>
            <a:ext cx="2487695" cy="257658"/>
          </a:xfrm>
          <a:prstGeom prst="bentConnector3">
            <a:avLst>
              <a:gd name="adj1" fmla="val 50000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接點: 肘形 61">
            <a:extLst>
              <a:ext uri="{FF2B5EF4-FFF2-40B4-BE49-F238E27FC236}">
                <a16:creationId xmlns:a16="http://schemas.microsoft.com/office/drawing/2014/main" id="{4EB547EC-7808-4C3F-96C9-4ACAEDA4C196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3142245" y="3784191"/>
            <a:ext cx="160420" cy="961981"/>
          </a:xfrm>
          <a:prstGeom prst="bentConnector2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接點: 肘形 64">
            <a:extLst>
              <a:ext uri="{FF2B5EF4-FFF2-40B4-BE49-F238E27FC236}">
                <a16:creationId xmlns:a16="http://schemas.microsoft.com/office/drawing/2014/main" id="{825048A2-ABA6-4E35-8435-CBFD544DFC6A}"/>
              </a:ext>
            </a:extLst>
          </p:cNvPr>
          <p:cNvCxnSpPr>
            <a:cxnSpLocks/>
            <a:stCxn id="25" idx="1"/>
          </p:cNvCxnSpPr>
          <p:nvPr/>
        </p:nvCxnSpPr>
        <p:spPr>
          <a:xfrm rot="10800000">
            <a:off x="8889338" y="3784192"/>
            <a:ext cx="160417" cy="961981"/>
          </a:xfrm>
          <a:prstGeom prst="bentConnector2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725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使いやすい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GUI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デザイン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>
              <a:lnSpc>
                <a:spcPct val="100000"/>
              </a:lnSpc>
              <a:buSzPct val="100000"/>
            </a:pP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使いやすく、機能豊富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わかりやすい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Web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デザインにより、ユーザーは素早くセットアップできます。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48" y="2524626"/>
            <a:ext cx="4714819" cy="2141313"/>
          </a:xfrm>
          <a:prstGeom prst="roundRect">
            <a:avLst>
              <a:gd name="adj" fmla="val 48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67" y="3128475"/>
            <a:ext cx="4743831" cy="2141313"/>
          </a:xfrm>
          <a:prstGeom prst="roundRect">
            <a:avLst>
              <a:gd name="adj" fmla="val 48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237" y="4035651"/>
            <a:ext cx="4714815" cy="2141312"/>
          </a:xfrm>
          <a:prstGeom prst="roundRect">
            <a:avLst>
              <a:gd name="adj" fmla="val 48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82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6674" y="1"/>
            <a:ext cx="11614484" cy="1222743"/>
          </a:xfrm>
        </p:spPr>
        <p:txBody>
          <a:bodyPr/>
          <a:lstStyle/>
          <a:p>
            <a:pPr algn="ctr"/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複数のネットワークケーブルを使用し、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/>
            </a:r>
            <a:b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ネットワーク速度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を向上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>
              <a:lnSpc>
                <a:spcPct val="100000"/>
              </a:lnSpc>
              <a:buSzPct val="100000"/>
            </a:pPr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Link Aggregation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zh-TW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LAG)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により、複数のネットワークケーブルを単一の論理ネットワークに集約できます。</a:t>
            </a:r>
            <a:endParaRPr lang="en-US" altLang="zh-TW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en-US" altLang="zh-TW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10GbE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を超えるネットワーク帯域を利用できます。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圖片 5" descr="一張含有 汽車, 蛋糕, 坐, 玩具 的圖片&#10;&#10;自動產生的描述">
            <a:extLst>
              <a:ext uri="{FF2B5EF4-FFF2-40B4-BE49-F238E27FC236}">
                <a16:creationId xmlns:a16="http://schemas.microsoft.com/office/drawing/2014/main" id="{7BEEE1BB-00BD-42B8-89C0-B5784F2B6C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41172"/>
            <a:ext cx="6501522" cy="520967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C34C4AB-6238-4C30-B423-8ED9F39904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5260" y="3985008"/>
            <a:ext cx="5677893" cy="1533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105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オフィスネットワーク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を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複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数のエ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リアに分割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>
              <a:lnSpc>
                <a:spcPct val="100000"/>
              </a:lnSpc>
              <a:buSzPct val="100000"/>
            </a:pP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仮想ネットワーク</a:t>
            </a:r>
            <a:r>
              <a:rPr lang="en-US" altLang="zh-TW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VLAN</a:t>
            </a:r>
            <a:r>
              <a:rPr lang="en-US" altLang="zh-TW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により、オフィスネットワークを分割できます。</a:t>
            </a:r>
            <a:endParaRPr lang="en-US" altLang="zh-TW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複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数のネットワークを接続するためのルーティングを簡単に設定、管理できます。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従業員と来客者のネットワークを分離することができます。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流程圖: 接點 16">
            <a:extLst>
              <a:ext uri="{FF2B5EF4-FFF2-40B4-BE49-F238E27FC236}">
                <a16:creationId xmlns:a16="http://schemas.microsoft.com/office/drawing/2014/main" id="{F29464E7-7B96-40A9-898F-7D4E6E8E6FB2}"/>
              </a:ext>
            </a:extLst>
          </p:cNvPr>
          <p:cNvSpPr/>
          <p:nvPr/>
        </p:nvSpPr>
        <p:spPr>
          <a:xfrm>
            <a:off x="888588" y="4333178"/>
            <a:ext cx="3068293" cy="180292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8" name="圖片 17" descr="一張含有 玩具 的圖片&#10;&#10;自動產生的描述">
            <a:extLst>
              <a:ext uri="{FF2B5EF4-FFF2-40B4-BE49-F238E27FC236}">
                <a16:creationId xmlns:a16="http://schemas.microsoft.com/office/drawing/2014/main" id="{8B4DCFEE-B037-4539-937D-0F02F969BD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954" y="4218516"/>
            <a:ext cx="1945708" cy="220947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9C06EBC-5612-4E3C-BB1A-2E51A920F9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672" y="4215842"/>
            <a:ext cx="2277489" cy="2211248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22E72F2E-65F5-4FE4-BE43-F052CD9E1B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3459" y="1388067"/>
            <a:ext cx="2029249" cy="2211268"/>
          </a:xfrm>
          <a:prstGeom prst="rect">
            <a:avLst/>
          </a:prstGeom>
        </p:spPr>
      </p:pic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AF29EBED-EBE4-48B6-8839-2F90DCDC9666}"/>
              </a:ext>
            </a:extLst>
          </p:cNvPr>
          <p:cNvCxnSpPr>
            <a:cxnSpLocks/>
          </p:cNvCxnSpPr>
          <p:nvPr/>
        </p:nvCxnSpPr>
        <p:spPr>
          <a:xfrm flipV="1">
            <a:off x="4091517" y="3402279"/>
            <a:ext cx="4931733" cy="713534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2BF1B134-19EC-4B30-AA6D-AEF828AB3D6C}"/>
              </a:ext>
            </a:extLst>
          </p:cNvPr>
          <p:cNvCxnSpPr>
            <a:cxnSpLocks/>
          </p:cNvCxnSpPr>
          <p:nvPr/>
        </p:nvCxnSpPr>
        <p:spPr>
          <a:xfrm>
            <a:off x="8218697" y="5234639"/>
            <a:ext cx="1330883" cy="0"/>
          </a:xfrm>
          <a:prstGeom prst="straightConnector1">
            <a:avLst/>
          </a:prstGeom>
          <a:ln w="635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53C69CF5-F5B8-4377-8DB1-9FA3E51A3DF9}"/>
              </a:ext>
            </a:extLst>
          </p:cNvPr>
          <p:cNvCxnSpPr>
            <a:cxnSpLocks/>
          </p:cNvCxnSpPr>
          <p:nvPr/>
        </p:nvCxnSpPr>
        <p:spPr>
          <a:xfrm>
            <a:off x="9910875" y="3703147"/>
            <a:ext cx="6530" cy="1113216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>
            <a:extLst>
              <a:ext uri="{FF2B5EF4-FFF2-40B4-BE49-F238E27FC236}">
                <a16:creationId xmlns:a16="http://schemas.microsoft.com/office/drawing/2014/main" id="{CC834B74-0A83-4F0D-8C6B-AE424B66B0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839" y="3023227"/>
            <a:ext cx="3130678" cy="2776804"/>
          </a:xfrm>
          <a:prstGeom prst="rect">
            <a:avLst/>
          </a:prstGeom>
        </p:spPr>
      </p:pic>
      <p:sp>
        <p:nvSpPr>
          <p:cNvPr id="25" name="乘號 24">
            <a:extLst>
              <a:ext uri="{FF2B5EF4-FFF2-40B4-BE49-F238E27FC236}">
                <a16:creationId xmlns:a16="http://schemas.microsoft.com/office/drawing/2014/main" id="{656575D6-5F7C-4898-9BB5-69218C6FDB9D}"/>
              </a:ext>
            </a:extLst>
          </p:cNvPr>
          <p:cNvSpPr/>
          <p:nvPr/>
        </p:nvSpPr>
        <p:spPr>
          <a:xfrm>
            <a:off x="9584205" y="3929208"/>
            <a:ext cx="653339" cy="65333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乘號 25">
            <a:extLst>
              <a:ext uri="{FF2B5EF4-FFF2-40B4-BE49-F238E27FC236}">
                <a16:creationId xmlns:a16="http://schemas.microsoft.com/office/drawing/2014/main" id="{EB228D5A-BAE4-441B-A011-EB3C1D1F6473}"/>
              </a:ext>
            </a:extLst>
          </p:cNvPr>
          <p:cNvSpPr/>
          <p:nvPr/>
        </p:nvSpPr>
        <p:spPr>
          <a:xfrm>
            <a:off x="6152361" y="3436624"/>
            <a:ext cx="653339" cy="65333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FB4BF102-364E-488A-9ED5-1589A0A4C67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091517" y="4411629"/>
            <a:ext cx="2281715" cy="673652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乘號 30">
            <a:extLst>
              <a:ext uri="{FF2B5EF4-FFF2-40B4-BE49-F238E27FC236}">
                <a16:creationId xmlns:a16="http://schemas.microsoft.com/office/drawing/2014/main" id="{FDE3E45E-BD76-4B03-8E3E-8D515EFE78E5}"/>
              </a:ext>
            </a:extLst>
          </p:cNvPr>
          <p:cNvSpPr/>
          <p:nvPr/>
        </p:nvSpPr>
        <p:spPr>
          <a:xfrm>
            <a:off x="4882620" y="4393661"/>
            <a:ext cx="653339" cy="65333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10286A62-EBAE-438B-B5F9-1175A3DC3B92}"/>
              </a:ext>
            </a:extLst>
          </p:cNvPr>
          <p:cNvCxnSpPr>
            <a:cxnSpLocks/>
          </p:cNvCxnSpPr>
          <p:nvPr/>
        </p:nvCxnSpPr>
        <p:spPr>
          <a:xfrm flipV="1">
            <a:off x="8224711" y="3695325"/>
            <a:ext cx="1181116" cy="1022836"/>
          </a:xfrm>
          <a:prstGeom prst="straightConnector1">
            <a:avLst/>
          </a:prstGeom>
          <a:ln w="635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070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必要なデバイスにのみストリーミング配信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39702"/>
            <a:ext cx="3910263" cy="4837261"/>
          </a:xfrm>
        </p:spPr>
        <p:txBody>
          <a:bodyPr/>
          <a:lstStyle/>
          <a:p>
            <a:pPr marL="180975" indent="-180975">
              <a:lnSpc>
                <a:spcPct val="150000"/>
              </a:lnSpc>
              <a:buSzPct val="100000"/>
            </a:pPr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IGMP </a:t>
            </a:r>
            <a:r>
              <a:rPr lang="en-US" altLang="zh-TW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snooping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により、各エンドポイントデバイスからのストリーミング要求を記録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80975" indent="-180975">
              <a:lnSpc>
                <a:spcPct val="150000"/>
              </a:lnSpc>
              <a:buSzPct val="100000"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パケット損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失や、誤ったストリームブロードキャストを回避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圖片 4" descr="一張含有 文字, 地圖, 標誌 的圖片&#10;&#10;自動產生的描述">
            <a:extLst>
              <a:ext uri="{FF2B5EF4-FFF2-40B4-BE49-F238E27FC236}">
                <a16:creationId xmlns:a16="http://schemas.microsoft.com/office/drawing/2014/main" id="{DD6EDA88-B5A8-49E8-9A3E-35F6F8BC70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350" y="1710845"/>
            <a:ext cx="7442007" cy="42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64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42E99A33-4AA9-478A-866F-110A26528BC5}"/>
              </a:ext>
            </a:extLst>
          </p:cNvPr>
          <p:cNvCxnSpPr>
            <a:cxnSpLocks/>
          </p:cNvCxnSpPr>
          <p:nvPr/>
        </p:nvCxnSpPr>
        <p:spPr>
          <a:xfrm>
            <a:off x="4268196" y="5653672"/>
            <a:ext cx="3879517" cy="0"/>
          </a:xfrm>
          <a:prstGeom prst="straightConnector1">
            <a:avLst/>
          </a:prstGeom>
          <a:ln w="635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簡単にアクセス制御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>
              <a:lnSpc>
                <a:spcPct val="100000"/>
              </a:lnSpc>
              <a:buSzPct val="100000"/>
            </a:pPr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Access Control List (ACL</a:t>
            </a:r>
            <a:r>
              <a:rPr lang="en-US" altLang="zh-TW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により、詳細なアクセス制御が可能です。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セキュリテ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ィの問題を回避できます。</a:t>
            </a:r>
            <a:endParaRPr lang="en-US" altLang="zh-TW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4" name="圖片 13" descr="一張含有 壽司, 食物, 房間 的圖片&#10;&#10;自動產生的描述">
            <a:extLst>
              <a:ext uri="{FF2B5EF4-FFF2-40B4-BE49-F238E27FC236}">
                <a16:creationId xmlns:a16="http://schemas.microsoft.com/office/drawing/2014/main" id="{FEFA69DF-088B-4485-968F-2BBDB9648C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4621" y="2547393"/>
            <a:ext cx="1552631" cy="157115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6" name="圖片 15" descr="一張含有 壽司, 食物, 房間 的圖片&#10;&#10;自動產生的描述">
            <a:extLst>
              <a:ext uri="{FF2B5EF4-FFF2-40B4-BE49-F238E27FC236}">
                <a16:creationId xmlns:a16="http://schemas.microsoft.com/office/drawing/2014/main" id="{76F33F1A-1515-40FC-820C-9E2305DEF7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"/>
          <a:stretch/>
        </p:blipFill>
        <p:spPr>
          <a:xfrm>
            <a:off x="1203536" y="3670177"/>
            <a:ext cx="1552631" cy="157115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7" name="圖片 16" descr="一張含有 壽司, 食物, 房間 的圖片&#10;&#10;自動產生的描述">
            <a:extLst>
              <a:ext uri="{FF2B5EF4-FFF2-40B4-BE49-F238E27FC236}">
                <a16:creationId xmlns:a16="http://schemas.microsoft.com/office/drawing/2014/main" id="{9AEF1058-9AA6-4379-8767-04230B46A7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5"/>
          <a:stretch/>
        </p:blipFill>
        <p:spPr>
          <a:xfrm>
            <a:off x="2674621" y="4835911"/>
            <a:ext cx="1552631" cy="157115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圖片 17" descr="一張含有 壽司, 食物, 房間 的圖片&#10;&#10;自動產生的描述">
            <a:extLst>
              <a:ext uri="{FF2B5EF4-FFF2-40B4-BE49-F238E27FC236}">
                <a16:creationId xmlns:a16="http://schemas.microsoft.com/office/drawing/2014/main" id="{82E48838-5AD3-448C-A335-EA3899A458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17"/>
          <a:stretch/>
        </p:blipFill>
        <p:spPr>
          <a:xfrm>
            <a:off x="9091213" y="3099875"/>
            <a:ext cx="1552631" cy="169805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ED8DF00A-B4EF-468C-B990-5F7F06FAB610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982691" y="3932303"/>
            <a:ext cx="2108522" cy="16599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B0B2E414-CF7E-487D-AFAB-5745B4A34690}"/>
              </a:ext>
            </a:extLst>
          </p:cNvPr>
          <p:cNvCxnSpPr>
            <a:cxnSpLocks/>
          </p:cNvCxnSpPr>
          <p:nvPr/>
        </p:nvCxnSpPr>
        <p:spPr>
          <a:xfrm>
            <a:off x="4268196" y="3360850"/>
            <a:ext cx="3768756" cy="0"/>
          </a:xfrm>
          <a:prstGeom prst="straightConnector1">
            <a:avLst/>
          </a:prstGeom>
          <a:ln w="635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7E244B6C-20BE-4BA4-9C2D-BA55A80F42F7}"/>
              </a:ext>
            </a:extLst>
          </p:cNvPr>
          <p:cNvSpPr/>
          <p:nvPr/>
        </p:nvSpPr>
        <p:spPr>
          <a:xfrm>
            <a:off x="6096000" y="2868230"/>
            <a:ext cx="886691" cy="3186861"/>
          </a:xfrm>
          <a:prstGeom prst="rect">
            <a:avLst/>
          </a:prstGeom>
          <a:gradFill>
            <a:gsLst>
              <a:gs pos="100000">
                <a:srgbClr val="002060"/>
              </a:gs>
              <a:gs pos="0">
                <a:srgbClr val="0070C0"/>
              </a:gs>
            </a:gsLst>
            <a:lin ang="0" scaled="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ACL</a:t>
            </a:r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BD65C0E6-6E9E-4AF0-ABC9-D7E60FED5054}"/>
              </a:ext>
            </a:extLst>
          </p:cNvPr>
          <p:cNvCxnSpPr>
            <a:cxnSpLocks/>
            <a:stCxn id="19" idx="1"/>
            <a:endCxn id="16" idx="3"/>
          </p:cNvCxnSpPr>
          <p:nvPr/>
        </p:nvCxnSpPr>
        <p:spPr>
          <a:xfrm flipH="1" flipV="1">
            <a:off x="2756167" y="4455756"/>
            <a:ext cx="3339833" cy="5905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乘號 37">
            <a:extLst>
              <a:ext uri="{FF2B5EF4-FFF2-40B4-BE49-F238E27FC236}">
                <a16:creationId xmlns:a16="http://schemas.microsoft.com/office/drawing/2014/main" id="{5ABC9E9E-9F25-4A55-8FBE-A23B7CDB7C57}"/>
              </a:ext>
            </a:extLst>
          </p:cNvPr>
          <p:cNvSpPr/>
          <p:nvPr/>
        </p:nvSpPr>
        <p:spPr>
          <a:xfrm>
            <a:off x="4064988" y="4104902"/>
            <a:ext cx="722189" cy="72218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9" name="乘號 38">
            <a:extLst>
              <a:ext uri="{FF2B5EF4-FFF2-40B4-BE49-F238E27FC236}">
                <a16:creationId xmlns:a16="http://schemas.microsoft.com/office/drawing/2014/main" id="{D63828F0-D0F7-42F3-9D3E-E2216EFCBC8F}"/>
              </a:ext>
            </a:extLst>
          </p:cNvPr>
          <p:cNvSpPr/>
          <p:nvPr/>
        </p:nvSpPr>
        <p:spPr>
          <a:xfrm>
            <a:off x="7786618" y="3575544"/>
            <a:ext cx="722189" cy="72218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597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732546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産業用スイッチ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は産業シーンだ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けでなく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過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酷な環境で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も活躍します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523699"/>
              </p:ext>
            </p:extLst>
          </p:nvPr>
        </p:nvGraphicFramePr>
        <p:xfrm>
          <a:off x="838200" y="2532070"/>
          <a:ext cx="10515600" cy="2969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6519551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9442954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6869314"/>
                    </a:ext>
                  </a:extLst>
                </a:gridCol>
              </a:tblGrid>
              <a:tr h="567022">
                <a:tc>
                  <a:txBody>
                    <a:bodyPr/>
                    <a:lstStyle/>
                    <a:p>
                      <a:endParaRPr lang="zh-TW" altLang="en-US" b="1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b="1" dirty="0" smtClean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通常のビジネスオフィスの</a:t>
                      </a:r>
                      <a:endParaRPr lang="en-US" altLang="ja-JP" sz="2000" b="1" dirty="0" smtClean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ja-JP" altLang="en-US" sz="2000" b="1" dirty="0" smtClean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サーバールーム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b="1" kern="1200" dirty="0" smtClean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過酷な環境</a:t>
                      </a:r>
                      <a:endParaRPr lang="zh-TW" altLang="en-US" sz="2000" b="1" kern="1200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999826"/>
                  </a:ext>
                </a:extLst>
              </a:tr>
              <a:tr h="567022"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空調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 dirty="0" smtClean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有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 dirty="0" smtClean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無、もしくは不安定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9016887"/>
                  </a:ext>
                </a:extLst>
              </a:tr>
              <a:tr h="567022"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電力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 dirty="0" smtClean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有、かつ安定供給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 dirty="0" smtClean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有、ただし不安定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089476"/>
                  </a:ext>
                </a:extLst>
              </a:tr>
              <a:tr h="567022"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スイッチ用のスペース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 dirty="0" smtClean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有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 dirty="0" smtClean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ケースバイケース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0193511"/>
                  </a:ext>
                </a:extLst>
              </a:tr>
              <a:tr h="567022"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メンテナンス人員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 dirty="0" smtClean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有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 dirty="0" smtClean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多くの場合</a:t>
                      </a:r>
                      <a:r>
                        <a:rPr lang="ja-JP" altLang="en-US" b="1" baseline="0" dirty="0" smtClean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ja-JP" altLang="en-US" b="1" dirty="0" smtClean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無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648348"/>
                  </a:ext>
                </a:extLst>
              </a:tr>
            </a:tbl>
          </a:graphicData>
        </a:graphic>
      </p:graphicFrame>
      <p:pic>
        <p:nvPicPr>
          <p:cNvPr id="3" name="圖形 2">
            <a:extLst>
              <a:ext uri="{FF2B5EF4-FFF2-40B4-BE49-F238E27FC236}">
                <a16:creationId xmlns:a16="http://schemas.microsoft.com/office/drawing/2014/main" id="{247CDCA5-D807-4616-8A1E-0751D5AA8A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82591" y="2316618"/>
            <a:ext cx="585934" cy="8969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圖形 6">
            <a:extLst>
              <a:ext uri="{FF2B5EF4-FFF2-40B4-BE49-F238E27FC236}">
                <a16:creationId xmlns:a16="http://schemas.microsoft.com/office/drawing/2014/main" id="{2AC5B58B-5E68-4F5D-AB36-575EE9A33C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75149" y="2021204"/>
            <a:ext cx="580572" cy="12047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885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ファームウェアバージョンのライブチェック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FE773C1F-F131-459D-A44A-728140BFA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316" y="1371600"/>
            <a:ext cx="4375483" cy="49409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80975" indent="-180975">
              <a:lnSpc>
                <a:spcPct val="100000"/>
              </a:lnSpc>
              <a:buSzPct val="100000"/>
            </a:pP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ワンクリックアップデート</a:t>
            </a:r>
            <a:endParaRPr lang="en-US" altLang="zh-TW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ファームウェアバージョンの自動検出</a:t>
            </a:r>
            <a:endParaRPr lang="en-US" altLang="zh-TW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手動更新</a:t>
            </a:r>
            <a:endParaRPr lang="en-US" altLang="zh-TW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圖形 7">
            <a:extLst>
              <a:ext uri="{FF2B5EF4-FFF2-40B4-BE49-F238E27FC236}">
                <a16:creationId xmlns:a16="http://schemas.microsoft.com/office/drawing/2014/main" id="{40EBF4E1-0EB1-4652-84A2-A09E3640FA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26148"/>
            <a:ext cx="5363599" cy="506517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A1AA470-97C9-4164-8829-32122C2983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1875" y="2279176"/>
            <a:ext cx="2375321" cy="6414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6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常に最適なルーティングで通信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39702"/>
            <a:ext cx="4664242" cy="4837261"/>
          </a:xfrm>
        </p:spPr>
        <p:txBody>
          <a:bodyPr anchor="ctr"/>
          <a:lstStyle/>
          <a:p>
            <a:pPr marL="180975" indent="-180975">
              <a:lnSpc>
                <a:spcPct val="150000"/>
              </a:lnSpc>
              <a:buSzPct val="100000"/>
            </a:pPr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Rapid Spanning Tree Protocol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(RSTP</a:t>
            </a:r>
            <a:r>
              <a:rPr lang="en-US" altLang="zh-TW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により、常に最適なネットワークルートで通信</a:t>
            </a:r>
            <a:endParaRPr lang="en-US" altLang="zh-TW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80975" indent="-180975">
              <a:lnSpc>
                <a:spcPct val="150000"/>
              </a:lnSpc>
              <a:buSzPct val="100000"/>
            </a:pP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常に最も効率よいルートでデータ転送を行います</a:t>
            </a:r>
            <a:endParaRPr lang="en-US" altLang="zh-TW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74E693-6832-4721-9FD7-3888EF26A1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412" y="1733071"/>
            <a:ext cx="5666824" cy="4560664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EF9A541C-66CB-4FCC-BBAA-5679D49A3790}"/>
              </a:ext>
            </a:extLst>
          </p:cNvPr>
          <p:cNvGrpSpPr/>
          <p:nvPr/>
        </p:nvGrpSpPr>
        <p:grpSpPr>
          <a:xfrm>
            <a:off x="6415389" y="1836846"/>
            <a:ext cx="672508" cy="672508"/>
            <a:chOff x="6095999" y="1813681"/>
            <a:chExt cx="722189" cy="722189"/>
          </a:xfrm>
        </p:grpSpPr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B25DCB80-E15D-4374-93DD-A834B3BF5A5B}"/>
                </a:ext>
              </a:extLst>
            </p:cNvPr>
            <p:cNvSpPr/>
            <p:nvPr/>
          </p:nvSpPr>
          <p:spPr>
            <a:xfrm>
              <a:off x="6095999" y="1813681"/>
              <a:ext cx="722189" cy="7221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0" name="乘號 19">
              <a:extLst>
                <a:ext uri="{FF2B5EF4-FFF2-40B4-BE49-F238E27FC236}">
                  <a16:creationId xmlns:a16="http://schemas.microsoft.com/office/drawing/2014/main" id="{F92BF57E-5CFF-4E8F-8267-4FED2965590C}"/>
                </a:ext>
              </a:extLst>
            </p:cNvPr>
            <p:cNvSpPr/>
            <p:nvPr/>
          </p:nvSpPr>
          <p:spPr>
            <a:xfrm>
              <a:off x="6095999" y="1813681"/>
              <a:ext cx="722189" cy="722189"/>
            </a:xfrm>
            <a:prstGeom prst="mathMultiply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332B74E0-6D8F-4A0C-9C39-46127DEDBB0B}"/>
              </a:ext>
            </a:extLst>
          </p:cNvPr>
          <p:cNvGrpSpPr/>
          <p:nvPr/>
        </p:nvGrpSpPr>
        <p:grpSpPr>
          <a:xfrm>
            <a:off x="10341004" y="4950872"/>
            <a:ext cx="672508" cy="672508"/>
            <a:chOff x="10318682" y="5252206"/>
            <a:chExt cx="722189" cy="722189"/>
          </a:xfrm>
        </p:grpSpPr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978A3C9E-A27F-4610-9AE2-2C2DD3DC5D65}"/>
                </a:ext>
              </a:extLst>
            </p:cNvPr>
            <p:cNvSpPr/>
            <p:nvPr/>
          </p:nvSpPr>
          <p:spPr>
            <a:xfrm>
              <a:off x="10318682" y="5252206"/>
              <a:ext cx="722189" cy="72218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24C8E2E1-4270-40E4-AF82-1222044D0AF9}"/>
                </a:ext>
              </a:extLst>
            </p:cNvPr>
            <p:cNvSpPr/>
            <p:nvPr/>
          </p:nvSpPr>
          <p:spPr>
            <a:xfrm>
              <a:off x="10434117" y="5367641"/>
              <a:ext cx="491319" cy="491319"/>
            </a:xfrm>
            <a:prstGeom prst="ellipse">
              <a:avLst/>
            </a:prstGeom>
            <a:noFill/>
            <a:ln w="825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273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QSW-IM1200-8C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のさらなる機能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7D715A3-B5E5-41B7-BA68-1C9783C03F44}"/>
              </a:ext>
            </a:extLst>
          </p:cNvPr>
          <p:cNvSpPr txBox="1"/>
          <p:nvPr/>
        </p:nvSpPr>
        <p:spPr>
          <a:xfrm>
            <a:off x="632339" y="4351855"/>
            <a:ext cx="3344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en-US" altLang="zh-TW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Ethernet flow control (IEEE 802.3x) 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によ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りパケット損失を回避します。</a:t>
            </a:r>
            <a:endParaRPr lang="zh-TW" altLang="en-US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24BB075-553F-4390-B92B-D9C975E5B7F4}"/>
              </a:ext>
            </a:extLst>
          </p:cNvPr>
          <p:cNvSpPr txBox="1"/>
          <p:nvPr/>
        </p:nvSpPr>
        <p:spPr>
          <a:xfrm>
            <a:off x="4428769" y="4351855"/>
            <a:ext cx="334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en-US" altLang="zh-TW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Link Layer Discovery Protocol (LLDP)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により、接続されているデバイスを簡単にすることができます。</a:t>
            </a:r>
            <a:endParaRPr lang="en-US" altLang="zh-TW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9" name="圖片 18" descr="一張含有 螢幕擷取畫面 的圖片&#10;&#10;自動產生的描述">
            <a:extLst>
              <a:ext uri="{FF2B5EF4-FFF2-40B4-BE49-F238E27FC236}">
                <a16:creationId xmlns:a16="http://schemas.microsoft.com/office/drawing/2014/main" id="{D65AC515-6393-42A0-99CB-A5E2E68BEB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99" y="2286001"/>
            <a:ext cx="3329836" cy="1701093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DF5B12AC-960A-43E9-A7DD-93772DFE3A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8768" y="2552117"/>
            <a:ext cx="3344396" cy="143497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F2C7FB8-E7B5-49BC-94AF-1CF036FC756B}"/>
              </a:ext>
            </a:extLst>
          </p:cNvPr>
          <p:cNvSpPr txBox="1"/>
          <p:nvPr/>
        </p:nvSpPr>
        <p:spPr>
          <a:xfrm>
            <a:off x="8121013" y="4356299"/>
            <a:ext cx="334439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en-US" altLang="zh-TW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Network speed auto detect(Auto negotiation</a:t>
            </a:r>
            <a:r>
              <a:rPr lang="en-US" altLang="zh-TW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)</a:t>
            </a:r>
            <a:r>
              <a:rPr lang="ja-JP" altLang="en-US" sz="1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により、異なるネットワーク速度でもデバイスを接続できます。</a:t>
            </a:r>
            <a:endParaRPr lang="zh-TW" altLang="en-US" sz="18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E10FE3C-CA18-4B51-B4A5-0904D33D81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6" y="2111138"/>
            <a:ext cx="1853850" cy="21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79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673768" y="733926"/>
            <a:ext cx="10828422" cy="369369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QNAP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の</a:t>
            </a:r>
            <a:r>
              <a:rPr lang="en-US" altLang="zh-TW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10GbE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製品と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/>
            </a:r>
            <a:b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完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全に統合されています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2400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C2DB405-9127-456C-AC8A-41A5F5A9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4" y="1"/>
            <a:ext cx="11694694" cy="1222743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12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ポート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10GbE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コンボポートにより、柔軟に展開できます</a:t>
            </a:r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AF8E1ACD-BC10-4E2F-A8BD-F002F30CF26F}"/>
              </a:ext>
            </a:extLst>
          </p:cNvPr>
          <p:cNvSpPr/>
          <p:nvPr/>
        </p:nvSpPr>
        <p:spPr>
          <a:xfrm>
            <a:off x="8164320" y="3888284"/>
            <a:ext cx="3463171" cy="2150165"/>
          </a:xfrm>
          <a:prstGeom prst="roundRect">
            <a:avLst>
              <a:gd name="adj" fmla="val 9841"/>
            </a:avLst>
          </a:prstGeom>
          <a:gradFill>
            <a:gsLst>
              <a:gs pos="100000">
                <a:schemeClr val="bg1"/>
              </a:gs>
              <a:gs pos="0">
                <a:srgbClr val="00B0F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46" name="圖片 45" descr="一張含有 膝上型電腦, 電腦, 電子用品, 坐 的圖片&#10;&#10;自動產生的描述">
            <a:extLst>
              <a:ext uri="{FF2B5EF4-FFF2-40B4-BE49-F238E27FC236}">
                <a16:creationId xmlns:a16="http://schemas.microsoft.com/office/drawing/2014/main" id="{06F26C4F-2495-488E-AD0B-4449F11ECB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676" y="4569605"/>
            <a:ext cx="1396169" cy="1026013"/>
          </a:xfrm>
          <a:prstGeom prst="rect">
            <a:avLst/>
          </a:prstGeom>
        </p:spPr>
      </p:pic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BCDEA830-73F4-4764-BD11-4A531D08B896}"/>
              </a:ext>
            </a:extLst>
          </p:cNvPr>
          <p:cNvSpPr/>
          <p:nvPr/>
        </p:nvSpPr>
        <p:spPr>
          <a:xfrm>
            <a:off x="8164320" y="1393669"/>
            <a:ext cx="3463171" cy="2150165"/>
          </a:xfrm>
          <a:prstGeom prst="roundRect">
            <a:avLst>
              <a:gd name="adj" fmla="val 9841"/>
            </a:avLst>
          </a:prstGeom>
          <a:gradFill>
            <a:gsLst>
              <a:gs pos="100000">
                <a:schemeClr val="bg1"/>
              </a:gs>
              <a:gs pos="0">
                <a:srgbClr val="00B0F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58BB3888-AB42-4D65-946C-15A2D46EF60C}"/>
              </a:ext>
            </a:extLst>
          </p:cNvPr>
          <p:cNvSpPr/>
          <p:nvPr/>
        </p:nvSpPr>
        <p:spPr>
          <a:xfrm>
            <a:off x="4386215" y="1393669"/>
            <a:ext cx="3463171" cy="2150165"/>
          </a:xfrm>
          <a:prstGeom prst="roundRect">
            <a:avLst>
              <a:gd name="adj" fmla="val 9841"/>
            </a:avLst>
          </a:prstGeom>
          <a:gradFill>
            <a:gsLst>
              <a:gs pos="100000">
                <a:schemeClr val="bg1"/>
              </a:gs>
              <a:gs pos="0">
                <a:srgbClr val="00B0F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50" name="圖片 49" descr="一張含有 電子用品, 監視器, 電腦, 坐 的圖片&#10;&#10;自動產生的描述">
            <a:extLst>
              <a:ext uri="{FF2B5EF4-FFF2-40B4-BE49-F238E27FC236}">
                <a16:creationId xmlns:a16="http://schemas.microsoft.com/office/drawing/2014/main" id="{1A33DFF7-AD01-47EF-B233-C7121218EE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714" y="2074970"/>
            <a:ext cx="1553982" cy="985452"/>
          </a:xfrm>
          <a:prstGeom prst="rect">
            <a:avLst/>
          </a:prstGeom>
        </p:spPr>
      </p:pic>
      <p:sp>
        <p:nvSpPr>
          <p:cNvPr id="51" name="文字方塊 50">
            <a:extLst>
              <a:ext uri="{FF2B5EF4-FFF2-40B4-BE49-F238E27FC236}">
                <a16:creationId xmlns:a16="http://schemas.microsoft.com/office/drawing/2014/main" id="{BC18704D-A853-45D0-A059-28E716029744}"/>
              </a:ext>
            </a:extLst>
          </p:cNvPr>
          <p:cNvSpPr txBox="1"/>
          <p:nvPr/>
        </p:nvSpPr>
        <p:spPr>
          <a:xfrm>
            <a:off x="4386215" y="1579762"/>
            <a:ext cx="346317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PC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アップグレード </a:t>
            </a:r>
            <a:r>
              <a:rPr lang="en-US" altLang="zh-TW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2.5G/</a:t>
            </a:r>
            <a:r>
              <a:rPr lang="zh-TW" altLang="zh-TW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5</a:t>
            </a:r>
            <a:r>
              <a:rPr lang="en-US" altLang="zh-TW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G/10</a:t>
            </a:r>
            <a:r>
              <a:rPr lang="zh-TW" altLang="zh-TW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99C85210-08D2-40B9-AAD5-A2438D3769FC}"/>
              </a:ext>
            </a:extLst>
          </p:cNvPr>
          <p:cNvSpPr/>
          <p:nvPr/>
        </p:nvSpPr>
        <p:spPr>
          <a:xfrm>
            <a:off x="576792" y="3888284"/>
            <a:ext cx="2550416" cy="2150165"/>
          </a:xfrm>
          <a:prstGeom prst="roundRect">
            <a:avLst>
              <a:gd name="adj" fmla="val 9841"/>
            </a:avLst>
          </a:prstGeom>
          <a:gradFill>
            <a:gsLst>
              <a:gs pos="100000">
                <a:schemeClr val="bg1"/>
              </a:gs>
              <a:gs pos="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accent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53" name="圖片 52">
            <a:extLst>
              <a:ext uri="{FF2B5EF4-FFF2-40B4-BE49-F238E27FC236}">
                <a16:creationId xmlns:a16="http://schemas.microsoft.com/office/drawing/2014/main" id="{9C0390B6-2969-4B61-B282-6AD37D8D55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6677" y="2160353"/>
            <a:ext cx="1396169" cy="838228"/>
          </a:xfrm>
          <a:prstGeom prst="rect">
            <a:avLst/>
          </a:prstGeom>
        </p:spPr>
      </p:pic>
      <p:pic>
        <p:nvPicPr>
          <p:cNvPr id="54" name="圖片 13" descr="一張含有 室內, 架子, 坐, 桌 的圖片&#10;&#10;自動產生的描述">
            <a:extLst>
              <a:ext uri="{FF2B5EF4-FFF2-40B4-BE49-F238E27FC236}">
                <a16:creationId xmlns:a16="http://schemas.microsoft.com/office/drawing/2014/main" id="{58194E46-EBBC-421D-9536-F59B054F97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0" y="4308731"/>
            <a:ext cx="2243138" cy="13933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圖片 13" descr="一張含有 室內, 架子, 坐, 桌 的圖片&#10;&#10;自動產生的描述">
            <a:extLst>
              <a:ext uri="{FF2B5EF4-FFF2-40B4-BE49-F238E27FC236}">
                <a16:creationId xmlns:a16="http://schemas.microsoft.com/office/drawing/2014/main" id="{BA338289-6B88-4C9D-8AD6-2D4B8E5341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96" y="4856419"/>
            <a:ext cx="2243138" cy="13933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6" name="文字方塊 55">
            <a:extLst>
              <a:ext uri="{FF2B5EF4-FFF2-40B4-BE49-F238E27FC236}">
                <a16:creationId xmlns:a16="http://schemas.microsoft.com/office/drawing/2014/main" id="{115572A6-2AE5-4B60-B7B5-BBD5B7633966}"/>
              </a:ext>
            </a:extLst>
          </p:cNvPr>
          <p:cNvSpPr txBox="1"/>
          <p:nvPr/>
        </p:nvSpPr>
        <p:spPr>
          <a:xfrm>
            <a:off x="631281" y="4022752"/>
            <a:ext cx="24627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NAS/Server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への</a:t>
            </a:r>
            <a:endParaRPr lang="en-US" altLang="ja-JP" sz="16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高速ネットワーク接続</a:t>
            </a:r>
            <a:endParaRPr lang="zh-TW" altLang="en-US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A1459085-C3F1-4954-8D76-08164121190B}"/>
              </a:ext>
            </a:extLst>
          </p:cNvPr>
          <p:cNvSpPr/>
          <p:nvPr/>
        </p:nvSpPr>
        <p:spPr>
          <a:xfrm>
            <a:off x="576792" y="1393669"/>
            <a:ext cx="3463171" cy="2150165"/>
          </a:xfrm>
          <a:prstGeom prst="roundRect">
            <a:avLst>
              <a:gd name="adj" fmla="val 9841"/>
            </a:avLst>
          </a:prstGeom>
          <a:gradFill>
            <a:gsLst>
              <a:gs pos="100000">
                <a:schemeClr val="bg1"/>
              </a:gs>
              <a:gs pos="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accent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58" name="圖片 22" descr="一張含有 監視器, 電子用品, 室內, 坐 的圖片&#10;&#10;自動產生的描述">
            <a:extLst>
              <a:ext uri="{FF2B5EF4-FFF2-40B4-BE49-F238E27FC236}">
                <a16:creationId xmlns:a16="http://schemas.microsoft.com/office/drawing/2014/main" id="{9E81837F-B1D6-4A50-95ED-F07413F992A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880" y="2098593"/>
            <a:ext cx="1905591" cy="12410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9" name="群組 58">
            <a:extLst>
              <a:ext uri="{FF2B5EF4-FFF2-40B4-BE49-F238E27FC236}">
                <a16:creationId xmlns:a16="http://schemas.microsoft.com/office/drawing/2014/main" id="{B77CD443-B40F-4100-A526-921AFFFD1D27}"/>
              </a:ext>
            </a:extLst>
          </p:cNvPr>
          <p:cNvGrpSpPr/>
          <p:nvPr/>
        </p:nvGrpSpPr>
        <p:grpSpPr>
          <a:xfrm>
            <a:off x="3135053" y="2165109"/>
            <a:ext cx="1164216" cy="1213578"/>
            <a:chOff x="2910000" y="3349177"/>
            <a:chExt cx="1390485" cy="1449441"/>
          </a:xfrm>
        </p:grpSpPr>
        <p:grpSp>
          <p:nvGrpSpPr>
            <p:cNvPr id="60" name="群組 59">
              <a:extLst>
                <a:ext uri="{FF2B5EF4-FFF2-40B4-BE49-F238E27FC236}">
                  <a16:creationId xmlns:a16="http://schemas.microsoft.com/office/drawing/2014/main" id="{AD8E83F5-988F-4C69-B77F-59EA7C35F3E0}"/>
                </a:ext>
              </a:extLst>
            </p:cNvPr>
            <p:cNvGrpSpPr/>
            <p:nvPr/>
          </p:nvGrpSpPr>
          <p:grpSpPr>
            <a:xfrm rot="10800000">
              <a:off x="2910000" y="3349177"/>
              <a:ext cx="1390485" cy="1390485"/>
              <a:chOff x="946017" y="4674811"/>
              <a:chExt cx="1184801" cy="1184801"/>
            </a:xfrm>
          </p:grpSpPr>
          <p:sp>
            <p:nvSpPr>
              <p:cNvPr id="63" name="Shape 279">
                <a:extLst>
                  <a:ext uri="{FF2B5EF4-FFF2-40B4-BE49-F238E27FC236}">
                    <a16:creationId xmlns:a16="http://schemas.microsoft.com/office/drawing/2014/main" id="{941578C0-CEA2-4D04-A2BE-8EB41DD7F69A}"/>
                  </a:ext>
                </a:extLst>
              </p:cNvPr>
              <p:cNvSpPr/>
              <p:nvPr/>
            </p:nvSpPr>
            <p:spPr>
              <a:xfrm rot="2700000">
                <a:off x="946017" y="4674811"/>
                <a:ext cx="1184801" cy="1184801"/>
              </a:xfrm>
              <a:prstGeom prst="teardrop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/>
                  <a:sym typeface="Arial"/>
                </a:endParaRPr>
              </a:p>
            </p:txBody>
          </p:sp>
          <p:sp>
            <p:nvSpPr>
              <p:cNvPr id="64" name="Shape 280">
                <a:extLst>
                  <a:ext uri="{FF2B5EF4-FFF2-40B4-BE49-F238E27FC236}">
                    <a16:creationId xmlns:a16="http://schemas.microsoft.com/office/drawing/2014/main" id="{E227EAA8-9123-4B42-9D95-4DFBE3705C98}"/>
                  </a:ext>
                </a:extLst>
              </p:cNvPr>
              <p:cNvSpPr/>
              <p:nvPr/>
            </p:nvSpPr>
            <p:spPr>
              <a:xfrm>
                <a:off x="1010469" y="4732216"/>
                <a:ext cx="1058759" cy="1058759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800">
                  <a:solidFill>
                    <a:srgbClr val="59595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/>
                  <a:sym typeface="Arial"/>
                </a:endParaRPr>
              </a:p>
            </p:txBody>
          </p:sp>
        </p:grpSp>
        <p:pic>
          <p:nvPicPr>
            <p:cNvPr id="62" name="圖片 61" descr="一張含有 電路 的圖片&#10;&#10;自動產生的描述">
              <a:extLst>
                <a:ext uri="{FF2B5EF4-FFF2-40B4-BE49-F238E27FC236}">
                  <a16:creationId xmlns:a16="http://schemas.microsoft.com/office/drawing/2014/main" id="{F3C8A02D-512F-4D2C-984F-B5DC6C539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1489" y="3391122"/>
              <a:ext cx="986698" cy="140749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5" name="圖片 18" descr="一張含有 監視器, 室內, 電腦, 影片 的圖片&#10;&#10;自動產生的描述">
            <a:extLst>
              <a:ext uri="{FF2B5EF4-FFF2-40B4-BE49-F238E27FC236}">
                <a16:creationId xmlns:a16="http://schemas.microsoft.com/office/drawing/2014/main" id="{0C8DB786-19DE-4F32-BE92-FD9E8EDB6BB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40" y="2137694"/>
            <a:ext cx="1964948" cy="11889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6" name="文字方塊 65">
            <a:extLst>
              <a:ext uri="{FF2B5EF4-FFF2-40B4-BE49-F238E27FC236}">
                <a16:creationId xmlns:a16="http://schemas.microsoft.com/office/drawing/2014/main" id="{A2ECB7C8-B4BD-4185-9221-4AD4B7B2C18F}"/>
              </a:ext>
            </a:extLst>
          </p:cNvPr>
          <p:cNvSpPr txBox="1"/>
          <p:nvPr/>
        </p:nvSpPr>
        <p:spPr>
          <a:xfrm>
            <a:off x="576792" y="1497830"/>
            <a:ext cx="346317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内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蔵、および拡張カードによる</a:t>
            </a:r>
            <a:r>
              <a:rPr lang="en-US" altLang="zh-TW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zh-TW" altLang="zh-TW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0</a:t>
            </a:r>
            <a:r>
              <a:rPr lang="en-US" altLang="zh-TW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G/</a:t>
            </a:r>
            <a:r>
              <a:rPr lang="zh-TW" altLang="zh-TW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5</a:t>
            </a:r>
            <a:r>
              <a:rPr lang="en-US" altLang="zh-TW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G/2.5</a:t>
            </a:r>
            <a:r>
              <a:rPr lang="zh-TW" altLang="zh-TW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G</a:t>
            </a:r>
            <a:r>
              <a:rPr lang="zh-TW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NAS</a:t>
            </a:r>
            <a:endParaRPr lang="zh-TW" altLang="zh-TW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67" name="圖片 66" descr="一張含有 電子用品, 監視器, 電腦, 坐 的圖片&#10;&#10;自動產生的描述">
            <a:extLst>
              <a:ext uri="{FF2B5EF4-FFF2-40B4-BE49-F238E27FC236}">
                <a16:creationId xmlns:a16="http://schemas.microsoft.com/office/drawing/2014/main" id="{4F1DCA11-4285-44B3-BF19-636E4CCC74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661" y="2074970"/>
            <a:ext cx="1553982" cy="985452"/>
          </a:xfrm>
          <a:prstGeom prst="rect">
            <a:avLst/>
          </a:prstGeom>
        </p:spPr>
      </p:pic>
      <p:pic>
        <p:nvPicPr>
          <p:cNvPr id="68" name="圖片 67" descr="一張含有 電子用品, 坐, 電腦, 桌 的圖片&#10;&#10;自動產生的描述">
            <a:extLst>
              <a:ext uri="{FF2B5EF4-FFF2-40B4-BE49-F238E27FC236}">
                <a16:creationId xmlns:a16="http://schemas.microsoft.com/office/drawing/2014/main" id="{A1C19B93-B352-420A-A052-6610168F41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2581" y="2564598"/>
            <a:ext cx="1543257" cy="9323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9" name="文字方塊 68">
            <a:extLst>
              <a:ext uri="{FF2B5EF4-FFF2-40B4-BE49-F238E27FC236}">
                <a16:creationId xmlns:a16="http://schemas.microsoft.com/office/drawing/2014/main" id="{CE26B06C-50D2-4037-9DEB-A6C3FF8D5C92}"/>
              </a:ext>
            </a:extLst>
          </p:cNvPr>
          <p:cNvSpPr txBox="1"/>
          <p:nvPr/>
        </p:nvSpPr>
        <p:spPr>
          <a:xfrm>
            <a:off x="8164320" y="1579762"/>
            <a:ext cx="346317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ノートパソコンのアップグレード </a:t>
            </a:r>
            <a:r>
              <a:rPr lang="zh-TW" altLang="zh-TW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5</a:t>
            </a:r>
            <a:r>
              <a:rPr lang="zh-TW" altLang="zh-TW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72" name="圖片 71">
            <a:extLst>
              <a:ext uri="{FF2B5EF4-FFF2-40B4-BE49-F238E27FC236}">
                <a16:creationId xmlns:a16="http://schemas.microsoft.com/office/drawing/2014/main" id="{0BC10024-B3B4-4EAA-835F-149362665A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5792" y="2160353"/>
            <a:ext cx="1396169" cy="838228"/>
          </a:xfrm>
          <a:prstGeom prst="rect">
            <a:avLst/>
          </a:prstGeom>
        </p:spPr>
      </p:pic>
      <p:pic>
        <p:nvPicPr>
          <p:cNvPr id="73" name="圖片 72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3C9AD3BC-D499-4892-A24A-AA8B43A07E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184" y="2729418"/>
            <a:ext cx="939120" cy="7412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4" name="圖片 73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AB14067E-9622-4EDA-BEAC-7A82CF30F4E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072" y="2729418"/>
            <a:ext cx="939120" cy="7412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5" name="文字方塊 74">
            <a:extLst>
              <a:ext uri="{FF2B5EF4-FFF2-40B4-BE49-F238E27FC236}">
                <a16:creationId xmlns:a16="http://schemas.microsoft.com/office/drawing/2014/main" id="{4E1C71B9-765A-4408-BDFF-CEC981519B12}"/>
              </a:ext>
            </a:extLst>
          </p:cNvPr>
          <p:cNvSpPr txBox="1"/>
          <p:nvPr/>
        </p:nvSpPr>
        <p:spPr>
          <a:xfrm>
            <a:off x="8164320" y="4074377"/>
            <a:ext cx="346317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MacBook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アップグレード </a:t>
            </a:r>
            <a:r>
              <a:rPr lang="en-US" altLang="zh-TW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10</a:t>
            </a:r>
            <a:r>
              <a:rPr lang="zh-TW" altLang="zh-TW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76" name="圖片 75" descr="一張含有 膝上型電腦, 電腦, 電子用品, 坐 的圖片&#10;&#10;自動產生的描述">
            <a:extLst>
              <a:ext uri="{FF2B5EF4-FFF2-40B4-BE49-F238E27FC236}">
                <a16:creationId xmlns:a16="http://schemas.microsoft.com/office/drawing/2014/main" id="{1FC62466-1E60-43DB-8D2E-BE653CE846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5791" y="4569605"/>
            <a:ext cx="1396169" cy="1026013"/>
          </a:xfrm>
          <a:prstGeom prst="rect">
            <a:avLst/>
          </a:prstGeom>
        </p:spPr>
      </p:pic>
      <p:pic>
        <p:nvPicPr>
          <p:cNvPr id="77" name="圖片 13" descr="一張含有 電子用品, 坐, 正面, 桌 的圖片&#10;&#10;自動產生的描述">
            <a:extLst>
              <a:ext uri="{FF2B5EF4-FFF2-40B4-BE49-F238E27FC236}">
                <a16:creationId xmlns:a16="http://schemas.microsoft.com/office/drawing/2014/main" id="{DF6D9662-46EB-4EFC-A8F8-62B09FB18B6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128" y="5310736"/>
            <a:ext cx="1159669" cy="716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9" name="圖片 13" descr="一張含有 電子用品, 坐, 正面, 桌 的圖片&#10;&#10;自動產生的描述">
            <a:extLst>
              <a:ext uri="{FF2B5EF4-FFF2-40B4-BE49-F238E27FC236}">
                <a16:creationId xmlns:a16="http://schemas.microsoft.com/office/drawing/2014/main" id="{582AA749-645D-4ED0-B1D7-18A13AB483F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995" y="5310736"/>
            <a:ext cx="1159669" cy="716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id="{98365214-52B9-4D66-A414-A818440BE85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511" y="5102625"/>
            <a:ext cx="4148771" cy="11203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5" name="接點: 肘形 84">
            <a:extLst>
              <a:ext uri="{FF2B5EF4-FFF2-40B4-BE49-F238E27FC236}">
                <a16:creationId xmlns:a16="http://schemas.microsoft.com/office/drawing/2014/main" id="{23B2E194-C77D-4ABD-A206-7D66AE581DA4}"/>
              </a:ext>
            </a:extLst>
          </p:cNvPr>
          <p:cNvCxnSpPr>
            <a:cxnSpLocks/>
            <a:stCxn id="62" idx="2"/>
          </p:cNvCxnSpPr>
          <p:nvPr/>
        </p:nvCxnSpPr>
        <p:spPr>
          <a:xfrm rot="16200000" flipH="1">
            <a:off x="3194779" y="3842120"/>
            <a:ext cx="1703922" cy="777055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18D634BA-1439-4FC7-9DB6-006BFD911FD1}"/>
              </a:ext>
            </a:extLst>
          </p:cNvPr>
          <p:cNvSpPr txBox="1"/>
          <p:nvPr/>
        </p:nvSpPr>
        <p:spPr>
          <a:xfrm>
            <a:off x="1994085" y="3555073"/>
            <a:ext cx="1646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>
                <a:solidFill>
                  <a:schemeClr val="accent6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Base-T / SFP+</a:t>
            </a:r>
          </a:p>
        </p:txBody>
      </p:sp>
      <p:cxnSp>
        <p:nvCxnSpPr>
          <p:cNvPr id="87" name="接點: 肘形 86">
            <a:extLst>
              <a:ext uri="{FF2B5EF4-FFF2-40B4-BE49-F238E27FC236}">
                <a16:creationId xmlns:a16="http://schemas.microsoft.com/office/drawing/2014/main" id="{88B53C8D-912B-4D45-894A-F0D94637E8FC}"/>
              </a:ext>
            </a:extLst>
          </p:cNvPr>
          <p:cNvCxnSpPr>
            <a:cxnSpLocks/>
            <a:stCxn id="52" idx="3"/>
            <a:endCxn id="80" idx="1"/>
          </p:cNvCxnSpPr>
          <p:nvPr/>
        </p:nvCxnSpPr>
        <p:spPr>
          <a:xfrm>
            <a:off x="3127208" y="4963367"/>
            <a:ext cx="395303" cy="699437"/>
          </a:xfrm>
          <a:prstGeom prst="bentConnector3">
            <a:avLst>
              <a:gd name="adj1" fmla="val 104785"/>
            </a:avLst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05E68CFE-BF19-418B-A8C3-459F6570061B}"/>
              </a:ext>
            </a:extLst>
          </p:cNvPr>
          <p:cNvSpPr txBox="1"/>
          <p:nvPr/>
        </p:nvSpPr>
        <p:spPr>
          <a:xfrm>
            <a:off x="3099956" y="4595916"/>
            <a:ext cx="927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>
                <a:solidFill>
                  <a:schemeClr val="accent6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SFP+</a:t>
            </a:r>
          </a:p>
        </p:txBody>
      </p:sp>
      <p:cxnSp>
        <p:nvCxnSpPr>
          <p:cNvPr id="107" name="接點: 肘形 106">
            <a:extLst>
              <a:ext uri="{FF2B5EF4-FFF2-40B4-BE49-F238E27FC236}">
                <a16:creationId xmlns:a16="http://schemas.microsoft.com/office/drawing/2014/main" id="{2AD71126-DABD-464F-BD87-1CDF412F2F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41190" y="4322206"/>
            <a:ext cx="1518758" cy="2049"/>
          </a:xfrm>
          <a:prstGeom prst="bentConnector3">
            <a:avLst>
              <a:gd name="adj1" fmla="val 50000"/>
            </a:avLst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E3F013BD-D285-413C-A590-FEA2117484BC}"/>
              </a:ext>
            </a:extLst>
          </p:cNvPr>
          <p:cNvSpPr txBox="1"/>
          <p:nvPr/>
        </p:nvSpPr>
        <p:spPr>
          <a:xfrm>
            <a:off x="5175610" y="3757089"/>
            <a:ext cx="941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Base-T</a:t>
            </a:r>
            <a:endParaRPr lang="zh-TW" altLang="zh-TW" sz="1600" b="1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10" name="接點: 肘形 109">
            <a:extLst>
              <a:ext uri="{FF2B5EF4-FFF2-40B4-BE49-F238E27FC236}">
                <a16:creationId xmlns:a16="http://schemas.microsoft.com/office/drawing/2014/main" id="{60E694D4-6BCF-435E-AEB9-28D405906481}"/>
              </a:ext>
            </a:extLst>
          </p:cNvPr>
          <p:cNvCxnSpPr>
            <a:cxnSpLocks/>
          </p:cNvCxnSpPr>
          <p:nvPr/>
        </p:nvCxnSpPr>
        <p:spPr>
          <a:xfrm rot="5400000">
            <a:off x="7286427" y="2546391"/>
            <a:ext cx="1631935" cy="3523847"/>
          </a:xfrm>
          <a:prstGeom prst="bentConnector3">
            <a:avLst>
              <a:gd name="adj1" fmla="val 14166"/>
            </a:avLst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3F8B0B9A-8112-4BB6-8A83-7F7492599810}"/>
              </a:ext>
            </a:extLst>
          </p:cNvPr>
          <p:cNvSpPr txBox="1"/>
          <p:nvPr/>
        </p:nvSpPr>
        <p:spPr>
          <a:xfrm>
            <a:off x="6344880" y="3757089"/>
            <a:ext cx="941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Base-T</a:t>
            </a:r>
            <a:endParaRPr lang="zh-TW" altLang="zh-TW" sz="1600" b="1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12" name="接點: 肘形 111">
            <a:extLst>
              <a:ext uri="{FF2B5EF4-FFF2-40B4-BE49-F238E27FC236}">
                <a16:creationId xmlns:a16="http://schemas.microsoft.com/office/drawing/2014/main" id="{58F24CE7-C1BC-4022-9ACF-162AC82629BC}"/>
              </a:ext>
            </a:extLst>
          </p:cNvPr>
          <p:cNvCxnSpPr>
            <a:cxnSpLocks/>
            <a:stCxn id="45" idx="1"/>
            <a:endCxn id="80" idx="3"/>
          </p:cNvCxnSpPr>
          <p:nvPr/>
        </p:nvCxnSpPr>
        <p:spPr>
          <a:xfrm rot="10800000" flipV="1">
            <a:off x="7671282" y="4963366"/>
            <a:ext cx="493038" cy="699437"/>
          </a:xfrm>
          <a:prstGeom prst="bentConnector3">
            <a:avLst>
              <a:gd name="adj1" fmla="val 50000"/>
            </a:avLst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4E7A6F4E-ACD8-4EC7-97C3-6F92D8983ECC}"/>
              </a:ext>
            </a:extLst>
          </p:cNvPr>
          <p:cNvSpPr txBox="1"/>
          <p:nvPr/>
        </p:nvSpPr>
        <p:spPr>
          <a:xfrm>
            <a:off x="6968576" y="4765193"/>
            <a:ext cx="941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Base-T</a:t>
            </a:r>
            <a:endParaRPr lang="zh-TW" altLang="zh-TW" sz="1600" b="1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94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B25F29-681D-4609-BF06-5BD41106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2.5/5/10GbE 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搭載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NAS</a:t>
            </a:r>
            <a:endParaRPr lang="en-US" altLang="zh-TW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A3D31F63-A1EF-4C70-A32B-98415AC95402}"/>
              </a:ext>
            </a:extLst>
          </p:cNvPr>
          <p:cNvSpPr/>
          <p:nvPr/>
        </p:nvSpPr>
        <p:spPr>
          <a:xfrm>
            <a:off x="770520" y="1576137"/>
            <a:ext cx="10583280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F708FDB4-7543-4172-B20B-0EBDC0BFB4B1}"/>
              </a:ext>
            </a:extLst>
          </p:cNvPr>
          <p:cNvSpPr/>
          <p:nvPr/>
        </p:nvSpPr>
        <p:spPr>
          <a:xfrm>
            <a:off x="770520" y="1442774"/>
            <a:ext cx="10583280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="1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B94391E-49AD-4607-BCA6-B644C07EA13A}"/>
              </a:ext>
            </a:extLst>
          </p:cNvPr>
          <p:cNvSpPr/>
          <p:nvPr/>
        </p:nvSpPr>
        <p:spPr>
          <a:xfrm>
            <a:off x="1901751" y="1488610"/>
            <a:ext cx="2837360" cy="432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10GbE BASE-T</a:t>
            </a:r>
            <a:r>
              <a:rPr lang="ja-JP" altLang="en-US" sz="2000" b="1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を搭載</a:t>
            </a:r>
            <a:endParaRPr lang="en-US" altLang="zh-CN" sz="2000" b="1" dirty="0">
              <a:solidFill>
                <a:schemeClr val="accent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8E593FF-90CD-4217-BDF2-1300B322FFB4}"/>
              </a:ext>
            </a:extLst>
          </p:cNvPr>
          <p:cNvSpPr/>
          <p:nvPr/>
        </p:nvSpPr>
        <p:spPr>
          <a:xfrm>
            <a:off x="7347832" y="1488610"/>
            <a:ext cx="2837360" cy="432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10GbE </a:t>
            </a:r>
            <a:r>
              <a:rPr lang="en-US" altLang="zh-CN" sz="2000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SFP</a:t>
            </a:r>
            <a:r>
              <a:rPr lang="en-US" altLang="zh-CN" sz="2000" b="1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+</a:t>
            </a:r>
            <a:r>
              <a:rPr lang="ja-JP" altLang="en-US" sz="2000" b="1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を搭載</a:t>
            </a:r>
            <a:endParaRPr lang="en-US" altLang="zh-CN" sz="2000" b="1" dirty="0">
              <a:solidFill>
                <a:schemeClr val="accent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418832C-EA8C-4ECB-9A8F-21E425537D11}"/>
              </a:ext>
            </a:extLst>
          </p:cNvPr>
          <p:cNvSpPr/>
          <p:nvPr/>
        </p:nvSpPr>
        <p:spPr>
          <a:xfrm>
            <a:off x="5701773" y="1488610"/>
            <a:ext cx="689372" cy="432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l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｜</a:t>
            </a:r>
            <a:endParaRPr lang="en-US" altLang="zh-CN" sz="2000" b="1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293A3705-550D-45C7-B57D-AF9F82956B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774" y="2019304"/>
            <a:ext cx="1559136" cy="14030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圖片 34" descr="一張含有 電子用品, 室內, 監視器, 坐 的圖片&#10;&#10;自動產生的描述">
            <a:extLst>
              <a:ext uri="{FF2B5EF4-FFF2-40B4-BE49-F238E27FC236}">
                <a16:creationId xmlns:a16="http://schemas.microsoft.com/office/drawing/2014/main" id="{2D460604-6369-4972-B867-B8CD131D1F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5337" y="2133907"/>
            <a:ext cx="2100213" cy="12376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圖片 35" descr="一張含有 監視器, 電腦, 坐, 顯示 的圖片&#10;&#10;自動產生的描述">
            <a:extLst>
              <a:ext uri="{FF2B5EF4-FFF2-40B4-BE49-F238E27FC236}">
                <a16:creationId xmlns:a16="http://schemas.microsoft.com/office/drawing/2014/main" id="{4E9F2891-2D97-4237-8016-0E65AEDC4D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451" y="2088593"/>
            <a:ext cx="2124921" cy="13283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19C9CCAB-113F-489A-9D67-D1E06B5D1B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0125" y="2073393"/>
            <a:ext cx="2124921" cy="1328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9217272C-FFEF-4EC7-8681-788E845CD00C}"/>
              </a:ext>
            </a:extLst>
          </p:cNvPr>
          <p:cNvSpPr/>
          <p:nvPr/>
        </p:nvSpPr>
        <p:spPr>
          <a:xfrm>
            <a:off x="6607806" y="3429900"/>
            <a:ext cx="2083565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TS-832PX</a:t>
            </a:r>
            <a:endParaRPr lang="zh-TW" altLang="en-US" sz="1200" b="1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0C5B3054-C399-4504-971A-C2C7D663E03D}"/>
              </a:ext>
            </a:extLst>
          </p:cNvPr>
          <p:cNvSpPr/>
          <p:nvPr/>
        </p:nvSpPr>
        <p:spPr>
          <a:xfrm>
            <a:off x="1030785" y="3429900"/>
            <a:ext cx="2058858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TVS-h1688X /TVS-h1288X</a:t>
            </a:r>
            <a:endParaRPr lang="zh-CN" sz="1600" b="1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8D8580B-A384-4B74-A39C-C369494E5606}"/>
              </a:ext>
            </a:extLst>
          </p:cNvPr>
          <p:cNvSpPr/>
          <p:nvPr/>
        </p:nvSpPr>
        <p:spPr>
          <a:xfrm>
            <a:off x="3525338" y="3429900"/>
            <a:ext cx="2058858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TVS-872XT / TVS-672XT / TVS-472XT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23A8FE8-B582-44D6-8DE8-176E0A79E579}"/>
              </a:ext>
            </a:extLst>
          </p:cNvPr>
          <p:cNvSpPr/>
          <p:nvPr/>
        </p:nvSpPr>
        <p:spPr>
          <a:xfrm>
            <a:off x="9479292" y="3429900"/>
            <a:ext cx="114799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TS-431X3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899E994B-3164-440A-B192-199B6E4B69A6}"/>
              </a:ext>
            </a:extLst>
          </p:cNvPr>
          <p:cNvSpPr/>
          <p:nvPr/>
        </p:nvSpPr>
        <p:spPr>
          <a:xfrm>
            <a:off x="9355040" y="3696176"/>
            <a:ext cx="1459883" cy="278631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10GbE + 2.5GbE</a:t>
            </a: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AD858FE4-C91E-4A3D-B73B-60F5CFD655BE}"/>
              </a:ext>
            </a:extLst>
          </p:cNvPr>
          <p:cNvSpPr/>
          <p:nvPr/>
        </p:nvSpPr>
        <p:spPr>
          <a:xfrm>
            <a:off x="770520" y="4203102"/>
            <a:ext cx="3737803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264EE29F-327B-4F43-8321-729611FF5C6B}"/>
              </a:ext>
            </a:extLst>
          </p:cNvPr>
          <p:cNvSpPr/>
          <p:nvPr/>
        </p:nvSpPr>
        <p:spPr>
          <a:xfrm>
            <a:off x="770520" y="4069739"/>
            <a:ext cx="3737803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5GbE BASE-T</a:t>
            </a:r>
            <a:r>
              <a:rPr lang="ja-JP" altLang="en-US" sz="2000" b="1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を搭載</a:t>
            </a:r>
            <a:endParaRPr lang="en-US" altLang="zh-CN" sz="2000" b="1" dirty="0">
              <a:solidFill>
                <a:schemeClr val="accent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6" name="圖片 24" descr="一張含有 室內, 電子用品, 監視器, 電腦 的圖片&#10;&#10;自動產生的描述">
            <a:extLst>
              <a:ext uri="{FF2B5EF4-FFF2-40B4-BE49-F238E27FC236}">
                <a16:creationId xmlns:a16="http://schemas.microsoft.com/office/drawing/2014/main" id="{BE6ABFFA-1025-415B-8707-A135ADE829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289" y="4714032"/>
            <a:ext cx="2196264" cy="13607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7" name="矩形 56">
            <a:extLst>
              <a:ext uri="{FF2B5EF4-FFF2-40B4-BE49-F238E27FC236}">
                <a16:creationId xmlns:a16="http://schemas.microsoft.com/office/drawing/2014/main" id="{4DEB3CED-C5AE-4187-A834-408E79CD3738}"/>
              </a:ext>
            </a:extLst>
          </p:cNvPr>
          <p:cNvSpPr/>
          <p:nvPr/>
        </p:nvSpPr>
        <p:spPr>
          <a:xfrm>
            <a:off x="770520" y="6069329"/>
            <a:ext cx="3737803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TVS-872N / TVS-672N</a:t>
            </a:r>
            <a:endParaRPr lang="zh-TW" altLang="zh-TW" sz="1200" b="1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0738D4FA-175C-4246-948B-97C02D074BE6}"/>
              </a:ext>
            </a:extLst>
          </p:cNvPr>
          <p:cNvSpPr/>
          <p:nvPr/>
        </p:nvSpPr>
        <p:spPr>
          <a:xfrm>
            <a:off x="4715899" y="4203102"/>
            <a:ext cx="6637901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8E75C25C-33F0-4841-9186-1A48F3BAD1A9}"/>
              </a:ext>
            </a:extLst>
          </p:cNvPr>
          <p:cNvSpPr/>
          <p:nvPr/>
        </p:nvSpPr>
        <p:spPr>
          <a:xfrm>
            <a:off x="4715899" y="4069739"/>
            <a:ext cx="6637901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en-US" altLang="zh-CN" sz="2000" b="1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2.5GbE BASE-T</a:t>
            </a:r>
            <a:r>
              <a:rPr lang="ja-JP" altLang="en-US" sz="2000" b="1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を搭載</a:t>
            </a:r>
            <a:endParaRPr lang="en-US" altLang="zh-CN" sz="2000" b="1" dirty="0">
              <a:solidFill>
                <a:schemeClr val="accent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3" name="圖片 72" descr="一張含有 室內, 監視器, 微波爐, 電腦 的圖片&#10;&#10;自動產生的描述">
            <a:extLst>
              <a:ext uri="{FF2B5EF4-FFF2-40B4-BE49-F238E27FC236}">
                <a16:creationId xmlns:a16="http://schemas.microsoft.com/office/drawing/2014/main" id="{8A21C0E0-B592-43B3-B0BD-FE830C6EAF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8759" y="4755168"/>
            <a:ext cx="1554374" cy="12536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4" name="圖片 73" descr="一張含有 文字, 監視器, 電子用品 的圖片&#10;&#10;自動產生的描述">
            <a:extLst>
              <a:ext uri="{FF2B5EF4-FFF2-40B4-BE49-F238E27FC236}">
                <a16:creationId xmlns:a16="http://schemas.microsoft.com/office/drawing/2014/main" id="{A54B9843-1DA8-451D-935B-2578E78E53A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123" y="4733851"/>
            <a:ext cx="2124921" cy="1328312"/>
          </a:xfrm>
          <a:prstGeom prst="rect">
            <a:avLst/>
          </a:prstGeom>
        </p:spPr>
      </p:pic>
      <p:pic>
        <p:nvPicPr>
          <p:cNvPr id="75" name="圖片 74">
            <a:extLst>
              <a:ext uri="{FF2B5EF4-FFF2-40B4-BE49-F238E27FC236}">
                <a16:creationId xmlns:a16="http://schemas.microsoft.com/office/drawing/2014/main" id="{8810969B-68A2-4730-9650-D5BF8F1CF39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177" y="4733850"/>
            <a:ext cx="2124925" cy="13283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6" name="矩形 75">
            <a:extLst>
              <a:ext uri="{FF2B5EF4-FFF2-40B4-BE49-F238E27FC236}">
                <a16:creationId xmlns:a16="http://schemas.microsoft.com/office/drawing/2014/main" id="{90F498C6-F6D0-4028-B9F4-B532C7F59172}"/>
              </a:ext>
            </a:extLst>
          </p:cNvPr>
          <p:cNvSpPr/>
          <p:nvPr/>
        </p:nvSpPr>
        <p:spPr>
          <a:xfrm>
            <a:off x="5268759" y="6069329"/>
            <a:ext cx="1554374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TS-h886 / TS-h686</a:t>
            </a:r>
            <a:endParaRPr lang="zh-TW" altLang="zh-TW" sz="1200" b="1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B617215A-0F47-4F71-A00F-9ABF12FC2E39}"/>
              </a:ext>
            </a:extLst>
          </p:cNvPr>
          <p:cNvSpPr/>
          <p:nvPr/>
        </p:nvSpPr>
        <p:spPr>
          <a:xfrm>
            <a:off x="7330880" y="6068802"/>
            <a:ext cx="164418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TS-653D / TS-453D / TS-253D</a:t>
            </a:r>
            <a:endParaRPr lang="zh-TW" altLang="zh-TW" sz="1200" b="1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E4C7C95F-3554-4D95-8C58-D0BE455F7502}"/>
              </a:ext>
            </a:extLst>
          </p:cNvPr>
          <p:cNvSpPr/>
          <p:nvPr/>
        </p:nvSpPr>
        <p:spPr>
          <a:xfrm>
            <a:off x="9219044" y="6069329"/>
            <a:ext cx="1790581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TS-431P3 / TS-231P3</a:t>
            </a:r>
            <a:endParaRPr lang="zh-TW" altLang="zh-TW" sz="1200" b="1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64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B25F29-681D-4609-BF06-5BD41106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222743"/>
          </a:xfrm>
        </p:spPr>
        <p:txBody>
          <a:bodyPr>
            <a:normAutofit/>
          </a:bodyPr>
          <a:lstStyle/>
          <a:p>
            <a:pPr algn="ctr"/>
            <a:r>
              <a:rPr lang="en-US" altLang="ja-JP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2.5 / 5 / </a:t>
            </a:r>
            <a:r>
              <a:rPr lang="en-US" altLang="ja-JP" sz="3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10GbE</a:t>
            </a:r>
            <a:r>
              <a:rPr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 搭載</a:t>
            </a:r>
            <a:r>
              <a:rPr lang="ja-JP" altLang="en-US" sz="3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ラ</a:t>
            </a:r>
            <a:r>
              <a:rPr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ックマウン</a:t>
            </a:r>
            <a:r>
              <a:rPr lang="ja-JP" altLang="en-US" sz="3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ト</a:t>
            </a:r>
            <a:r>
              <a:rPr lang="en-US" altLang="ja-JP" sz="3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NAS</a:t>
            </a:r>
            <a:endParaRPr lang="en-US" altLang="zh-TW" sz="3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EC9A8420-691D-417F-9F39-0BC01133A887}"/>
              </a:ext>
            </a:extLst>
          </p:cNvPr>
          <p:cNvSpPr/>
          <p:nvPr/>
        </p:nvSpPr>
        <p:spPr>
          <a:xfrm>
            <a:off x="770520" y="1609343"/>
            <a:ext cx="6637901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99577CE0-DAD5-4F4D-85C0-F538BDB0CCBB}"/>
              </a:ext>
            </a:extLst>
          </p:cNvPr>
          <p:cNvSpPr/>
          <p:nvPr/>
        </p:nvSpPr>
        <p:spPr>
          <a:xfrm>
            <a:off x="770520" y="1475980"/>
            <a:ext cx="6637901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en-US" altLang="zh-CN" sz="2000" b="1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10GbE </a:t>
            </a:r>
            <a:r>
              <a:rPr lang="en-US" altLang="zh-CN" sz="2000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BASE-T &amp; SFP</a:t>
            </a:r>
            <a:r>
              <a:rPr lang="en-US" altLang="zh-CN" sz="2000" b="1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+</a:t>
            </a:r>
            <a:r>
              <a:rPr lang="ja-JP" altLang="en-US" sz="2000" b="1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を搭載</a:t>
            </a:r>
            <a:endParaRPr lang="en-US" altLang="zh-CN" sz="2000" b="1" dirty="0">
              <a:solidFill>
                <a:schemeClr val="accent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E50CEE58-B348-47A3-9D9C-93B6AB20E35C}"/>
              </a:ext>
            </a:extLst>
          </p:cNvPr>
          <p:cNvSpPr/>
          <p:nvPr/>
        </p:nvSpPr>
        <p:spPr>
          <a:xfrm>
            <a:off x="7615997" y="1614516"/>
            <a:ext cx="3737803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23573251-0771-4BEE-AC3C-9B1953692E64}"/>
              </a:ext>
            </a:extLst>
          </p:cNvPr>
          <p:cNvSpPr/>
          <p:nvPr/>
        </p:nvSpPr>
        <p:spPr>
          <a:xfrm>
            <a:off x="7615997" y="1481153"/>
            <a:ext cx="3737803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2.5GbE BASE-T</a:t>
            </a:r>
            <a:r>
              <a:rPr lang="ja-JP" altLang="en-US" sz="2000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を搭載</a:t>
            </a:r>
            <a:endParaRPr lang="en-US" altLang="zh-CN" sz="2000" b="1" dirty="0" smtClean="0">
              <a:solidFill>
                <a:schemeClr val="accent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2" name="圖片 12" descr="一張含有 男人, 吉他, 桌, 直立的 的圖片&#10;&#10;自動產生的描述">
            <a:extLst>
              <a:ext uri="{FF2B5EF4-FFF2-40B4-BE49-F238E27FC236}">
                <a16:creationId xmlns:a16="http://schemas.microsoft.com/office/drawing/2014/main" id="{7C290895-BAB0-4FF4-8DEA-BAF438BFEA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70" y="1891757"/>
            <a:ext cx="3374161" cy="21932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0" name="圖片 23" descr="一張含有 男人, 吉他, 桌, 直立的 的圖片&#10;&#10;自動產生的描述">
            <a:extLst>
              <a:ext uri="{FF2B5EF4-FFF2-40B4-BE49-F238E27FC236}">
                <a16:creationId xmlns:a16="http://schemas.microsoft.com/office/drawing/2014/main" id="{82BC353C-FB9B-48B0-9560-2E4BF4C867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393" y="1866133"/>
            <a:ext cx="3413584" cy="22188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" name="圖片 9" descr="一張含有 桌, 坐, 電腦, 玻璃 的圖片&#10;&#10;自動產生的描述">
            <a:extLst>
              <a:ext uri="{FF2B5EF4-FFF2-40B4-BE49-F238E27FC236}">
                <a16:creationId xmlns:a16="http://schemas.microsoft.com/office/drawing/2014/main" id="{3DC009BE-5702-4962-B187-4ED9CE8F63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50" y="3904475"/>
            <a:ext cx="2743200" cy="17148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2" name="圖片 7" descr="一張含有 吉他 的圖片&#10;&#10;自動產生的描述">
            <a:extLst>
              <a:ext uri="{FF2B5EF4-FFF2-40B4-BE49-F238E27FC236}">
                <a16:creationId xmlns:a16="http://schemas.microsoft.com/office/drawing/2014/main" id="{531D3E21-B1AD-4435-9B94-4B7756557B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457" y="3904475"/>
            <a:ext cx="3165285" cy="19786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3" name="矩形 52">
            <a:extLst>
              <a:ext uri="{FF2B5EF4-FFF2-40B4-BE49-F238E27FC236}">
                <a16:creationId xmlns:a16="http://schemas.microsoft.com/office/drawing/2014/main" id="{D7C1F82F-6E80-41B6-B64D-04E54971AFA3}"/>
              </a:ext>
            </a:extLst>
          </p:cNvPr>
          <p:cNvSpPr/>
          <p:nvPr/>
        </p:nvSpPr>
        <p:spPr>
          <a:xfrm>
            <a:off x="963715" y="3804088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TS-h1283XU-RP</a:t>
            </a:r>
            <a:endParaRPr lang="zh-TW" altLang="en-US" sz="1200" b="1">
              <a:latin typeface="ＭＳ Ｐゴシック" panose="020B0600070205080204" pitchFamily="50" charset="-128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59D511A9-CAC2-4153-98A8-ED999474B8B2}"/>
              </a:ext>
            </a:extLst>
          </p:cNvPr>
          <p:cNvSpPr/>
          <p:nvPr/>
        </p:nvSpPr>
        <p:spPr>
          <a:xfrm>
            <a:off x="4294298" y="3804088"/>
            <a:ext cx="2911602" cy="4052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50000"/>
              </a:lnSpc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TS-h977XU-RP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TS-h1277XU-RP</a:t>
            </a:r>
            <a:endParaRPr lang="zh-TW" altLang="en-US" sz="1200">
              <a:latin typeface="ＭＳ Ｐゴシック" panose="020B0600070205080204" pitchFamily="50" charset="-128"/>
              <a:ea typeface="ＭＳ Ｐゴシック" panose="020B0600070205080204" pitchFamily="50" charset="-128"/>
              <a:cs typeface="Calibri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76F9633E-D336-418E-BC76-6BF5DDE4A15C}"/>
              </a:ext>
            </a:extLst>
          </p:cNvPr>
          <p:cNvSpPr/>
          <p:nvPr/>
        </p:nvSpPr>
        <p:spPr>
          <a:xfrm>
            <a:off x="963715" y="5372844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GM-1002/1002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303386F6-469B-473A-BD7F-A78C5E1901B4}"/>
              </a:ext>
            </a:extLst>
          </p:cNvPr>
          <p:cNvSpPr/>
          <p:nvPr/>
        </p:nvSpPr>
        <p:spPr>
          <a:xfrm>
            <a:off x="4274575" y="5372844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zh-TW" sz="12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T</a:t>
            </a:r>
            <a:r>
              <a:rPr lang="en-US" altLang="zh-CN" sz="12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VS-x72XU</a:t>
            </a:r>
            <a:endParaRPr lang="zh-TW" altLang="en-US" sz="120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7" name="圖片 8">
            <a:extLst>
              <a:ext uri="{FF2B5EF4-FFF2-40B4-BE49-F238E27FC236}">
                <a16:creationId xmlns:a16="http://schemas.microsoft.com/office/drawing/2014/main" id="{85FE2E43-830C-4D5F-8738-63E5F3124E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271" y="1363253"/>
            <a:ext cx="2952187" cy="18454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8" name="圖片 4" descr="一張含有 坐, 桌, 大, 房間 的圖片&#10;&#10;自動產生的描述">
            <a:extLst>
              <a:ext uri="{FF2B5EF4-FFF2-40B4-BE49-F238E27FC236}">
                <a16:creationId xmlns:a16="http://schemas.microsoft.com/office/drawing/2014/main" id="{3B443D81-0F20-4428-BE87-3A433B3F8C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686" y="2248008"/>
            <a:ext cx="2952187" cy="18454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圖片 5" descr="一張含有 坐, 桌, 房間, 大 的圖片&#10;&#10;自動產生的描述">
            <a:extLst>
              <a:ext uri="{FF2B5EF4-FFF2-40B4-BE49-F238E27FC236}">
                <a16:creationId xmlns:a16="http://schemas.microsoft.com/office/drawing/2014/main" id="{D07F7B9C-728C-4E30-B0B6-6D6D518B2BF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686" y="3358097"/>
            <a:ext cx="2952187" cy="18454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0" name="圖片 7" descr="一張含有 吉他 的圖片&#10;&#10;自動產生的描述">
            <a:extLst>
              <a:ext uri="{FF2B5EF4-FFF2-40B4-BE49-F238E27FC236}">
                <a16:creationId xmlns:a16="http://schemas.microsoft.com/office/drawing/2014/main" id="{7DAFD541-7380-474D-B388-D374EFCBCAA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686" y="4501530"/>
            <a:ext cx="2952187" cy="18454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BDAD1CD5-0426-475D-B8B6-754F20801AAB}"/>
              </a:ext>
            </a:extLst>
          </p:cNvPr>
          <p:cNvSpPr/>
          <p:nvPr/>
        </p:nvSpPr>
        <p:spPr>
          <a:xfrm>
            <a:off x="8042271" y="2506417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TS-451DeU</a:t>
            </a:r>
            <a:endParaRPr lang="zh-TW" altLang="zh-TW" sz="120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D3812EBF-4C29-4B34-846D-C0774E6873EB}"/>
              </a:ext>
            </a:extLst>
          </p:cNvPr>
          <p:cNvSpPr/>
          <p:nvPr/>
        </p:nvSpPr>
        <p:spPr>
          <a:xfrm>
            <a:off x="8042271" y="3585380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TS-x73AU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24FE1582-98F7-4F8E-BE41-A55F89AC786C}"/>
              </a:ext>
            </a:extLst>
          </p:cNvPr>
          <p:cNvSpPr/>
          <p:nvPr/>
        </p:nvSpPr>
        <p:spPr>
          <a:xfrm>
            <a:off x="8042271" y="4678645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TS-x53DU</a:t>
            </a:r>
            <a:endParaRPr lang="zh-TW" altLang="zh-TW" sz="120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A8EFC690-D434-45AC-9949-65F27E719308}"/>
              </a:ext>
            </a:extLst>
          </p:cNvPr>
          <p:cNvSpPr/>
          <p:nvPr/>
        </p:nvSpPr>
        <p:spPr>
          <a:xfrm>
            <a:off x="8042271" y="5804963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zh-TW" sz="12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TS-x32PXU</a:t>
            </a:r>
            <a:endParaRPr lang="zh-TW" altLang="zh-TW" sz="120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016A3A1A-A19E-44DE-AA76-D79698914D41}"/>
              </a:ext>
            </a:extLst>
          </p:cNvPr>
          <p:cNvSpPr/>
          <p:nvPr/>
        </p:nvSpPr>
        <p:spPr>
          <a:xfrm>
            <a:off x="8778633" y="6056226"/>
            <a:ext cx="1438877" cy="276999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zh-TW" sz="12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+ 2x 10GbE SFP+</a:t>
            </a:r>
            <a:endParaRPr lang="en-US" altLang="zh-CN" sz="1200" b="1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8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D1CCAD-7633-48E8-A7A9-A89E305A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28312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ネットワークの拡張</a:t>
            </a:r>
            <a:r>
              <a:rPr lang="zh-CN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：</a:t>
            </a:r>
            <a:r>
              <a:rPr lang="en-US" altLang="zh-CN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/>
            </a:r>
            <a:br>
              <a:rPr lang="en-US" altLang="zh-CN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</a:b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種類豊富な</a:t>
            </a:r>
            <a:r>
              <a:rPr lang="en-US" altLang="ja-JP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PCIe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ネットワーク拡張カード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/>
            </a:endParaRPr>
          </a:p>
        </p:txBody>
      </p: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5F14D752-E94B-4CF6-BD31-70658B913BA6}"/>
              </a:ext>
            </a:extLst>
          </p:cNvPr>
          <p:cNvGrpSpPr/>
          <p:nvPr/>
        </p:nvGrpSpPr>
        <p:grpSpPr>
          <a:xfrm>
            <a:off x="686205" y="1919012"/>
            <a:ext cx="2453384" cy="1877321"/>
            <a:chOff x="686205" y="1919012"/>
            <a:chExt cx="2453384" cy="1877321"/>
          </a:xfrm>
        </p:grpSpPr>
        <p:sp>
          <p:nvSpPr>
            <p:cNvPr id="70" name="矩形: 圓角 69">
              <a:extLst>
                <a:ext uri="{FF2B5EF4-FFF2-40B4-BE49-F238E27FC236}">
                  <a16:creationId xmlns:a16="http://schemas.microsoft.com/office/drawing/2014/main" id="{8435CF29-280D-427B-AA35-25F534134299}"/>
                </a:ext>
              </a:extLst>
            </p:cNvPr>
            <p:cNvSpPr/>
            <p:nvPr/>
          </p:nvSpPr>
          <p:spPr>
            <a:xfrm>
              <a:off x="693093" y="1919012"/>
              <a:ext cx="2446496" cy="1877321"/>
            </a:xfrm>
            <a:prstGeom prst="roundRect">
              <a:avLst>
                <a:gd name="adj" fmla="val 5481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endParaRPr lang="zh-TW" altLang="en-US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矩形: 圓角化同側角落 73">
              <a:extLst>
                <a:ext uri="{FF2B5EF4-FFF2-40B4-BE49-F238E27FC236}">
                  <a16:creationId xmlns:a16="http://schemas.microsoft.com/office/drawing/2014/main" id="{146688CE-0C6E-4A87-995F-E02A2691791A}"/>
                </a:ext>
              </a:extLst>
            </p:cNvPr>
            <p:cNvSpPr/>
            <p:nvPr/>
          </p:nvSpPr>
          <p:spPr>
            <a:xfrm>
              <a:off x="686205" y="1919013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r>
                <a:rPr lang="en-US" altLang="zh-TW" sz="1600" b="1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QXG-10G2SF-CX4</a:t>
              </a:r>
            </a:p>
          </p:txBody>
        </p: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45539F8D-CB54-438E-A9D0-9E27F291369F}"/>
              </a:ext>
            </a:extLst>
          </p:cNvPr>
          <p:cNvGrpSpPr/>
          <p:nvPr/>
        </p:nvGrpSpPr>
        <p:grpSpPr>
          <a:xfrm>
            <a:off x="452519" y="3089371"/>
            <a:ext cx="859808" cy="859808"/>
            <a:chOff x="452519" y="3089371"/>
            <a:chExt cx="859808" cy="859808"/>
          </a:xfrm>
        </p:grpSpPr>
        <p:sp>
          <p:nvSpPr>
            <p:cNvPr id="76" name="橢圓 75">
              <a:extLst>
                <a:ext uri="{FF2B5EF4-FFF2-40B4-BE49-F238E27FC236}">
                  <a16:creationId xmlns:a16="http://schemas.microsoft.com/office/drawing/2014/main" id="{2333A7BC-C97A-4E87-871E-4773131810E9}"/>
                </a:ext>
              </a:extLst>
            </p:cNvPr>
            <p:cNvSpPr/>
            <p:nvPr/>
          </p:nvSpPr>
          <p:spPr>
            <a:xfrm>
              <a:off x="452519" y="3089371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78" name="圖片 13" descr="一張含有 標誌 的圖片&#10;&#10;自動產生的描述">
              <a:extLst>
                <a:ext uri="{FF2B5EF4-FFF2-40B4-BE49-F238E27FC236}">
                  <a16:creationId xmlns:a16="http://schemas.microsoft.com/office/drawing/2014/main" id="{EF132750-E4E3-4A08-90DA-F92DF699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12" y="3242225"/>
              <a:ext cx="661918" cy="499509"/>
            </a:xfrm>
            <a:prstGeom prst="rect">
              <a:avLst/>
            </a:prstGeom>
          </p:spPr>
        </p:pic>
      </p:grpSp>
      <p:pic>
        <p:nvPicPr>
          <p:cNvPr id="80" name="圖片 79">
            <a:extLst>
              <a:ext uri="{FF2B5EF4-FFF2-40B4-BE49-F238E27FC236}">
                <a16:creationId xmlns:a16="http://schemas.microsoft.com/office/drawing/2014/main" id="{C7C3F342-654D-4D1C-981F-F5C3549DC9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971" y="2435936"/>
            <a:ext cx="1607550" cy="10001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1" name="文字方塊 80">
            <a:extLst>
              <a:ext uri="{FF2B5EF4-FFF2-40B4-BE49-F238E27FC236}">
                <a16:creationId xmlns:a16="http://schemas.microsoft.com/office/drawing/2014/main" id="{FA1227C2-F8B1-4664-8690-71E4C2BE241E}"/>
              </a:ext>
            </a:extLst>
          </p:cNvPr>
          <p:cNvSpPr txBox="1"/>
          <p:nvPr/>
        </p:nvSpPr>
        <p:spPr>
          <a:xfrm>
            <a:off x="1296720" y="3431588"/>
            <a:ext cx="182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2 x SFP+</a:t>
            </a:r>
            <a:endParaRPr lang="zh-TW" altLang="en-US" sz="1400" b="1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3099EBDE-9A2D-4BAD-ADD1-3A48C84C7C42}"/>
              </a:ext>
            </a:extLst>
          </p:cNvPr>
          <p:cNvSpPr txBox="1"/>
          <p:nvPr/>
        </p:nvSpPr>
        <p:spPr>
          <a:xfrm>
            <a:off x="693092" y="1381852"/>
            <a:ext cx="524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80953" algn="ctr"/>
            <a:r>
              <a:rPr lang="en-US" altLang="zh-TW" sz="20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10GbE series</a:t>
            </a:r>
          </a:p>
        </p:txBody>
      </p: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74F1C52B-3DAD-45DA-8FCE-3DDE4A5C2F52}"/>
              </a:ext>
            </a:extLst>
          </p:cNvPr>
          <p:cNvGrpSpPr/>
          <p:nvPr/>
        </p:nvGrpSpPr>
        <p:grpSpPr>
          <a:xfrm>
            <a:off x="3485110" y="1919012"/>
            <a:ext cx="2453384" cy="1877321"/>
            <a:chOff x="3485110" y="1919012"/>
            <a:chExt cx="2453384" cy="1877321"/>
          </a:xfrm>
        </p:grpSpPr>
        <p:sp>
          <p:nvSpPr>
            <p:cNvPr id="86" name="矩形: 圓角 85">
              <a:extLst>
                <a:ext uri="{FF2B5EF4-FFF2-40B4-BE49-F238E27FC236}">
                  <a16:creationId xmlns:a16="http://schemas.microsoft.com/office/drawing/2014/main" id="{BDD3BAF1-C020-43F6-ACF7-CDF168BCEC47}"/>
                </a:ext>
              </a:extLst>
            </p:cNvPr>
            <p:cNvSpPr/>
            <p:nvPr/>
          </p:nvSpPr>
          <p:spPr>
            <a:xfrm>
              <a:off x="3491998" y="1919012"/>
              <a:ext cx="2446496" cy="1877321"/>
            </a:xfrm>
            <a:prstGeom prst="roundRect">
              <a:avLst>
                <a:gd name="adj" fmla="val 5481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endParaRPr lang="zh-TW" altLang="en-US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矩形: 圓角化同側角落 86">
              <a:extLst>
                <a:ext uri="{FF2B5EF4-FFF2-40B4-BE49-F238E27FC236}">
                  <a16:creationId xmlns:a16="http://schemas.microsoft.com/office/drawing/2014/main" id="{D14F9E25-E5DA-442F-ADDB-DFC91FE420D3}"/>
                </a:ext>
              </a:extLst>
            </p:cNvPr>
            <p:cNvSpPr/>
            <p:nvPr/>
          </p:nvSpPr>
          <p:spPr>
            <a:xfrm>
              <a:off x="3485110" y="1919013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r>
                <a:rPr lang="en-US" altLang="zh-TW" sz="1600" b="1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LAN-10G2T-X550</a:t>
              </a:r>
              <a:endParaRPr lang="zh-TW" altLang="en-US" sz="16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6881C727-BD84-4E93-A0C9-31F22870831E}"/>
              </a:ext>
            </a:extLst>
          </p:cNvPr>
          <p:cNvSpPr txBox="1"/>
          <p:nvPr/>
        </p:nvSpPr>
        <p:spPr>
          <a:xfrm>
            <a:off x="4095625" y="3431588"/>
            <a:ext cx="182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2 x RJ45</a:t>
            </a:r>
            <a:endParaRPr lang="zh-TW" altLang="en-US" sz="1400" b="1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96" name="群組 95">
            <a:extLst>
              <a:ext uri="{FF2B5EF4-FFF2-40B4-BE49-F238E27FC236}">
                <a16:creationId xmlns:a16="http://schemas.microsoft.com/office/drawing/2014/main" id="{C1A74E60-2FAD-4CD8-9040-DBE08F6339DB}"/>
              </a:ext>
            </a:extLst>
          </p:cNvPr>
          <p:cNvGrpSpPr/>
          <p:nvPr/>
        </p:nvGrpSpPr>
        <p:grpSpPr>
          <a:xfrm>
            <a:off x="3251424" y="3089371"/>
            <a:ext cx="859808" cy="859808"/>
            <a:chOff x="3251424" y="3089371"/>
            <a:chExt cx="859808" cy="859808"/>
          </a:xfrm>
        </p:grpSpPr>
        <p:sp>
          <p:nvSpPr>
            <p:cNvPr id="97" name="橢圓 96">
              <a:extLst>
                <a:ext uri="{FF2B5EF4-FFF2-40B4-BE49-F238E27FC236}">
                  <a16:creationId xmlns:a16="http://schemas.microsoft.com/office/drawing/2014/main" id="{A5C13B18-1B66-43B0-95E1-0AA8B52C5BF2}"/>
                </a:ext>
              </a:extLst>
            </p:cNvPr>
            <p:cNvSpPr/>
            <p:nvPr/>
          </p:nvSpPr>
          <p:spPr>
            <a:xfrm>
              <a:off x="3251424" y="3089371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98" name="圖片 16" descr="一張含有 盤 的圖片&#10;&#10;自動產生的描述">
              <a:extLst>
                <a:ext uri="{FF2B5EF4-FFF2-40B4-BE49-F238E27FC236}">
                  <a16:creationId xmlns:a16="http://schemas.microsoft.com/office/drawing/2014/main" id="{8B143234-EE06-4FE3-89B1-30A11FB7E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4764" y="3272204"/>
              <a:ext cx="720615" cy="479275"/>
            </a:xfrm>
            <a:prstGeom prst="rect">
              <a:avLst/>
            </a:prstGeom>
          </p:spPr>
        </p:pic>
      </p:grpSp>
      <p:grpSp>
        <p:nvGrpSpPr>
          <p:cNvPr id="99" name="群組 98">
            <a:extLst>
              <a:ext uri="{FF2B5EF4-FFF2-40B4-BE49-F238E27FC236}">
                <a16:creationId xmlns:a16="http://schemas.microsoft.com/office/drawing/2014/main" id="{3DFC8909-E866-453A-99FA-1BB0651C02C6}"/>
              </a:ext>
            </a:extLst>
          </p:cNvPr>
          <p:cNvGrpSpPr/>
          <p:nvPr/>
        </p:nvGrpSpPr>
        <p:grpSpPr>
          <a:xfrm>
            <a:off x="686205" y="4148124"/>
            <a:ext cx="2453384" cy="1877321"/>
            <a:chOff x="686205" y="4148124"/>
            <a:chExt cx="2453384" cy="1877321"/>
          </a:xfrm>
        </p:grpSpPr>
        <p:sp>
          <p:nvSpPr>
            <p:cNvPr id="100" name="矩形: 圓角 99">
              <a:extLst>
                <a:ext uri="{FF2B5EF4-FFF2-40B4-BE49-F238E27FC236}">
                  <a16:creationId xmlns:a16="http://schemas.microsoft.com/office/drawing/2014/main" id="{A7C0073E-C34C-415A-9EAB-D952B42FFF1E}"/>
                </a:ext>
              </a:extLst>
            </p:cNvPr>
            <p:cNvSpPr/>
            <p:nvPr/>
          </p:nvSpPr>
          <p:spPr>
            <a:xfrm>
              <a:off x="693093" y="4148124"/>
              <a:ext cx="2446496" cy="1877321"/>
            </a:xfrm>
            <a:prstGeom prst="roundRect">
              <a:avLst>
                <a:gd name="adj" fmla="val 5481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endParaRPr lang="zh-TW" altLang="en-US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矩形: 圓角化同側角落 100">
              <a:extLst>
                <a:ext uri="{FF2B5EF4-FFF2-40B4-BE49-F238E27FC236}">
                  <a16:creationId xmlns:a16="http://schemas.microsoft.com/office/drawing/2014/main" id="{B7EEE1B4-3DF7-467D-973C-4B5BED697A6F}"/>
                </a:ext>
              </a:extLst>
            </p:cNvPr>
            <p:cNvSpPr/>
            <p:nvPr/>
          </p:nvSpPr>
          <p:spPr>
            <a:xfrm>
              <a:off x="686205" y="4148125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r>
                <a:rPr lang="en-US" altLang="zh-TW" sz="1600" b="1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QXG-10G2T-107</a:t>
              </a:r>
            </a:p>
          </p:txBody>
        </p:sp>
      </p:grp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F3726512-A12A-439A-BCF2-E2ABE365756B}"/>
              </a:ext>
            </a:extLst>
          </p:cNvPr>
          <p:cNvSpPr txBox="1"/>
          <p:nvPr/>
        </p:nvSpPr>
        <p:spPr>
          <a:xfrm>
            <a:off x="699980" y="5660700"/>
            <a:ext cx="241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2 x RJ45</a:t>
            </a:r>
            <a:endParaRPr lang="zh-TW" altLang="en-US" sz="1400" b="1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103" name="群組 102">
            <a:extLst>
              <a:ext uri="{FF2B5EF4-FFF2-40B4-BE49-F238E27FC236}">
                <a16:creationId xmlns:a16="http://schemas.microsoft.com/office/drawing/2014/main" id="{8A9F0999-F6B9-49D4-886F-D1C4D0B3A3F3}"/>
              </a:ext>
            </a:extLst>
          </p:cNvPr>
          <p:cNvGrpSpPr/>
          <p:nvPr/>
        </p:nvGrpSpPr>
        <p:grpSpPr>
          <a:xfrm>
            <a:off x="3485110" y="4148124"/>
            <a:ext cx="2453384" cy="1877321"/>
            <a:chOff x="3485110" y="4148124"/>
            <a:chExt cx="2453384" cy="1877321"/>
          </a:xfrm>
        </p:grpSpPr>
        <p:sp>
          <p:nvSpPr>
            <p:cNvPr id="104" name="矩形: 圓角 103">
              <a:extLst>
                <a:ext uri="{FF2B5EF4-FFF2-40B4-BE49-F238E27FC236}">
                  <a16:creationId xmlns:a16="http://schemas.microsoft.com/office/drawing/2014/main" id="{AE4D18B8-7B55-4C0E-BA6F-653924917B7E}"/>
                </a:ext>
              </a:extLst>
            </p:cNvPr>
            <p:cNvSpPr/>
            <p:nvPr/>
          </p:nvSpPr>
          <p:spPr>
            <a:xfrm>
              <a:off x="3491998" y="4148124"/>
              <a:ext cx="2446496" cy="1877321"/>
            </a:xfrm>
            <a:prstGeom prst="roundRect">
              <a:avLst>
                <a:gd name="adj" fmla="val 5481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endParaRPr lang="zh-TW" altLang="en-US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矩形: 圓角化同側角落 104">
              <a:extLst>
                <a:ext uri="{FF2B5EF4-FFF2-40B4-BE49-F238E27FC236}">
                  <a16:creationId xmlns:a16="http://schemas.microsoft.com/office/drawing/2014/main" id="{1B144C1E-A9E7-46CD-92EC-503E9FA88592}"/>
                </a:ext>
              </a:extLst>
            </p:cNvPr>
            <p:cNvSpPr/>
            <p:nvPr/>
          </p:nvSpPr>
          <p:spPr>
            <a:xfrm>
              <a:off x="3485110" y="4148125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r>
                <a:rPr lang="en-US" altLang="zh-TW" sz="1600" b="1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QXG-10G1T</a:t>
              </a:r>
            </a:p>
          </p:txBody>
        </p:sp>
      </p:grp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9B78EB9B-BFEB-4265-8B9F-92B05E94886A}"/>
              </a:ext>
            </a:extLst>
          </p:cNvPr>
          <p:cNvSpPr txBox="1"/>
          <p:nvPr/>
        </p:nvSpPr>
        <p:spPr>
          <a:xfrm>
            <a:off x="3498885" y="5660700"/>
            <a:ext cx="241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1 x RJ45</a:t>
            </a:r>
            <a:endParaRPr lang="zh-TW" altLang="en-US" sz="1400" b="1">
              <a:latin typeface="ＭＳ Ｐゴシック" panose="020B0600070205080204" pitchFamily="50" charset="-128"/>
              <a:ea typeface="ＭＳ Ｐゴシック" panose="020B0600070205080204" pitchFamily="50" charset="-128"/>
              <a:cs typeface="Arial"/>
            </a:endParaRPr>
          </a:p>
        </p:txBody>
      </p:sp>
      <p:pic>
        <p:nvPicPr>
          <p:cNvPr id="112" name="圖片 111" descr="一張含有 電子用品, 坐, 電腦, 桌 的圖片&#10;&#10;自動產生的描述">
            <a:extLst>
              <a:ext uri="{FF2B5EF4-FFF2-40B4-BE49-F238E27FC236}">
                <a16:creationId xmlns:a16="http://schemas.microsoft.com/office/drawing/2014/main" id="{669FFE6E-10A9-4541-9DAA-A1262B393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714" y="4665638"/>
            <a:ext cx="1616064" cy="999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3" name="圖片 46" descr="LAN-10G2T_x550+bracket.png">
            <a:extLst>
              <a:ext uri="{FF2B5EF4-FFF2-40B4-BE49-F238E27FC236}">
                <a16:creationId xmlns:a16="http://schemas.microsoft.com/office/drawing/2014/main" id="{CE363582-89BE-43B5-8833-97F05D15332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45379" y="2431893"/>
            <a:ext cx="1612819" cy="9957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4" name="圖片 113" descr="一張含有 電子用品, 電路 的圖片&#10;&#10;自動產生的描述">
            <a:extLst>
              <a:ext uri="{FF2B5EF4-FFF2-40B4-BE49-F238E27FC236}">
                <a16:creationId xmlns:a16="http://schemas.microsoft.com/office/drawing/2014/main" id="{2C54D7FE-9F7A-46ED-986A-BF50550997F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170" y="4689845"/>
            <a:ext cx="1619703" cy="9941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6" name="群組 115">
            <a:extLst>
              <a:ext uri="{FF2B5EF4-FFF2-40B4-BE49-F238E27FC236}">
                <a16:creationId xmlns:a16="http://schemas.microsoft.com/office/drawing/2014/main" id="{7B05FB6D-53FE-4465-A732-91410E6E5948}"/>
              </a:ext>
            </a:extLst>
          </p:cNvPr>
          <p:cNvGrpSpPr/>
          <p:nvPr/>
        </p:nvGrpSpPr>
        <p:grpSpPr>
          <a:xfrm>
            <a:off x="2884570" y="4775003"/>
            <a:ext cx="859808" cy="859808"/>
            <a:chOff x="2884570" y="4775003"/>
            <a:chExt cx="859808" cy="859808"/>
          </a:xfrm>
        </p:grpSpPr>
        <p:sp>
          <p:nvSpPr>
            <p:cNvPr id="118" name="橢圓 117">
              <a:extLst>
                <a:ext uri="{FF2B5EF4-FFF2-40B4-BE49-F238E27FC236}">
                  <a16:creationId xmlns:a16="http://schemas.microsoft.com/office/drawing/2014/main" id="{4BA726A5-598A-4BF5-8386-465FAEC7FFBC}"/>
                </a:ext>
              </a:extLst>
            </p:cNvPr>
            <p:cNvSpPr/>
            <p:nvPr/>
          </p:nvSpPr>
          <p:spPr>
            <a:xfrm>
              <a:off x="2884570" y="4775003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119" name="圖片 15" descr="一張含有 畫畫 的圖片&#10;&#10;自動產生的描述">
              <a:extLst>
                <a:ext uri="{FF2B5EF4-FFF2-40B4-BE49-F238E27FC236}">
                  <a16:creationId xmlns:a16="http://schemas.microsoft.com/office/drawing/2014/main" id="{7320BF38-2B87-4322-AE51-718E8EF6F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59270" y="5006581"/>
              <a:ext cx="712744" cy="416215"/>
            </a:xfrm>
            <a:prstGeom prst="rect">
              <a:avLst/>
            </a:prstGeom>
          </p:spPr>
        </p:pic>
      </p:grpSp>
      <p:grpSp>
        <p:nvGrpSpPr>
          <p:cNvPr id="132" name="群組 131">
            <a:extLst>
              <a:ext uri="{FF2B5EF4-FFF2-40B4-BE49-F238E27FC236}">
                <a16:creationId xmlns:a16="http://schemas.microsoft.com/office/drawing/2014/main" id="{A0DBD8A6-2793-47B2-979C-3A06D3E9DF03}"/>
              </a:ext>
            </a:extLst>
          </p:cNvPr>
          <p:cNvGrpSpPr/>
          <p:nvPr/>
        </p:nvGrpSpPr>
        <p:grpSpPr>
          <a:xfrm>
            <a:off x="6260889" y="1919012"/>
            <a:ext cx="2453384" cy="4106433"/>
            <a:chOff x="6260889" y="1919012"/>
            <a:chExt cx="2453384" cy="4106433"/>
          </a:xfrm>
        </p:grpSpPr>
        <p:sp>
          <p:nvSpPr>
            <p:cNvPr id="133" name="矩形: 圓角 132">
              <a:extLst>
                <a:ext uri="{FF2B5EF4-FFF2-40B4-BE49-F238E27FC236}">
                  <a16:creationId xmlns:a16="http://schemas.microsoft.com/office/drawing/2014/main" id="{2D169238-0D9A-4E03-96AE-876322CB59A8}"/>
                </a:ext>
              </a:extLst>
            </p:cNvPr>
            <p:cNvSpPr/>
            <p:nvPr/>
          </p:nvSpPr>
          <p:spPr>
            <a:xfrm>
              <a:off x="6267777" y="1919012"/>
              <a:ext cx="2446496" cy="4106433"/>
            </a:xfrm>
            <a:prstGeom prst="roundRect">
              <a:avLst>
                <a:gd name="adj" fmla="val 5481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endParaRPr lang="zh-TW" altLang="en-US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矩形: 圓角化同側角落 133">
              <a:extLst>
                <a:ext uri="{FF2B5EF4-FFF2-40B4-BE49-F238E27FC236}">
                  <a16:creationId xmlns:a16="http://schemas.microsoft.com/office/drawing/2014/main" id="{B8EE34FB-8651-42AE-9F3A-D2B37E6EC336}"/>
                </a:ext>
              </a:extLst>
            </p:cNvPr>
            <p:cNvSpPr/>
            <p:nvPr/>
          </p:nvSpPr>
          <p:spPr>
            <a:xfrm>
              <a:off x="6260889" y="1919013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r>
                <a:rPr lang="zh-TW" altLang="en-US" sz="1600" b="1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QXG-5G Family</a:t>
              </a:r>
              <a:endParaRPr lang="zh-TW" altLang="en-US" sz="16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46" name="群組 145">
            <a:extLst>
              <a:ext uri="{FF2B5EF4-FFF2-40B4-BE49-F238E27FC236}">
                <a16:creationId xmlns:a16="http://schemas.microsoft.com/office/drawing/2014/main" id="{ED70F406-4E92-420F-B7ED-20E2C93953B6}"/>
              </a:ext>
            </a:extLst>
          </p:cNvPr>
          <p:cNvGrpSpPr/>
          <p:nvPr/>
        </p:nvGrpSpPr>
        <p:grpSpPr>
          <a:xfrm>
            <a:off x="7057677" y="5592194"/>
            <a:ext cx="859808" cy="859808"/>
            <a:chOff x="7057677" y="5592194"/>
            <a:chExt cx="859808" cy="859808"/>
          </a:xfrm>
        </p:grpSpPr>
        <p:sp>
          <p:nvSpPr>
            <p:cNvPr id="147" name="橢圓 146">
              <a:extLst>
                <a:ext uri="{FF2B5EF4-FFF2-40B4-BE49-F238E27FC236}">
                  <a16:creationId xmlns:a16="http://schemas.microsoft.com/office/drawing/2014/main" id="{3DDCCD08-0E90-45EF-8C5C-ABBC0A86DE6B}"/>
                </a:ext>
              </a:extLst>
            </p:cNvPr>
            <p:cNvSpPr/>
            <p:nvPr/>
          </p:nvSpPr>
          <p:spPr>
            <a:xfrm>
              <a:off x="7057677" y="5592194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148" name="圖片 15" descr="一張含有 畫畫 的圖片&#10;&#10;自動產生的描述">
              <a:extLst>
                <a:ext uri="{FF2B5EF4-FFF2-40B4-BE49-F238E27FC236}">
                  <a16:creationId xmlns:a16="http://schemas.microsoft.com/office/drawing/2014/main" id="{FED0732E-3B79-4B33-A0FF-9A61EAE84E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32377" y="5823772"/>
              <a:ext cx="712744" cy="416215"/>
            </a:xfrm>
            <a:prstGeom prst="rect">
              <a:avLst/>
            </a:prstGeom>
          </p:spPr>
        </p:pic>
      </p:grpSp>
      <p:sp>
        <p:nvSpPr>
          <p:cNvPr id="152" name="文字方塊 151">
            <a:extLst>
              <a:ext uri="{FF2B5EF4-FFF2-40B4-BE49-F238E27FC236}">
                <a16:creationId xmlns:a16="http://schemas.microsoft.com/office/drawing/2014/main" id="{8F6FE262-D1C3-4A5B-80CD-C2858C04A763}"/>
              </a:ext>
            </a:extLst>
          </p:cNvPr>
          <p:cNvSpPr txBox="1"/>
          <p:nvPr/>
        </p:nvSpPr>
        <p:spPr>
          <a:xfrm>
            <a:off x="6260889" y="1381852"/>
            <a:ext cx="244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80953" algn="ctr"/>
            <a:r>
              <a:rPr lang="en-US" altLang="zh-TW" sz="20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5GbE series</a:t>
            </a:r>
            <a:endParaRPr lang="zh-TW" altLang="en-US" sz="2000" b="1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53" name="圖片 3">
            <a:extLst>
              <a:ext uri="{FF2B5EF4-FFF2-40B4-BE49-F238E27FC236}">
                <a16:creationId xmlns:a16="http://schemas.microsoft.com/office/drawing/2014/main" id="{8E76FCCB-E046-46F2-9D1F-82F5CAA2571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501" y="2512703"/>
            <a:ext cx="1605888" cy="9982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4" name="圖片 4" descr="一張含有 電腦, 坐, 膝上型電腦, 書桌 的圖片&#10;&#10;自動產生的描述">
            <a:extLst>
              <a:ext uri="{FF2B5EF4-FFF2-40B4-BE49-F238E27FC236}">
                <a16:creationId xmlns:a16="http://schemas.microsoft.com/office/drawing/2014/main" id="{EC947C07-7D26-4BCE-835C-BF2259F1215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407" y="3578039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1" name="圖片 5" descr="一張含有 室內, 電腦, 膝上型電腦, 坐 的圖片&#10;&#10;自動產生的描述">
            <a:extLst>
              <a:ext uri="{FF2B5EF4-FFF2-40B4-BE49-F238E27FC236}">
                <a16:creationId xmlns:a16="http://schemas.microsoft.com/office/drawing/2014/main" id="{9D71E9CC-68BC-4033-8C89-7079FC6AEB2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486" y="4656851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2" name="文字方塊 161">
            <a:extLst>
              <a:ext uri="{FF2B5EF4-FFF2-40B4-BE49-F238E27FC236}">
                <a16:creationId xmlns:a16="http://schemas.microsoft.com/office/drawing/2014/main" id="{C5520CD9-476C-47AC-8E9C-4386CB691AE4}"/>
              </a:ext>
            </a:extLst>
          </p:cNvPr>
          <p:cNvSpPr txBox="1"/>
          <p:nvPr/>
        </p:nvSpPr>
        <p:spPr>
          <a:xfrm>
            <a:off x="7491026" y="2738089"/>
            <a:ext cx="1216360" cy="3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 x RJ45</a:t>
            </a:r>
            <a:endParaRPr lang="zh-TW" altLang="en-US" sz="1400" b="1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3" name="文字方塊 162">
            <a:extLst>
              <a:ext uri="{FF2B5EF4-FFF2-40B4-BE49-F238E27FC236}">
                <a16:creationId xmlns:a16="http://schemas.microsoft.com/office/drawing/2014/main" id="{57DE1611-9374-4869-9A93-5D56FB0F55C4}"/>
              </a:ext>
            </a:extLst>
          </p:cNvPr>
          <p:cNvSpPr txBox="1"/>
          <p:nvPr/>
        </p:nvSpPr>
        <p:spPr>
          <a:xfrm>
            <a:off x="7696590" y="3802332"/>
            <a:ext cx="1010796" cy="3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2 x RJ45</a:t>
            </a:r>
            <a:endParaRPr lang="zh-TW" altLang="en-US" sz="1400" b="1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4" name="文字方塊 163">
            <a:extLst>
              <a:ext uri="{FF2B5EF4-FFF2-40B4-BE49-F238E27FC236}">
                <a16:creationId xmlns:a16="http://schemas.microsoft.com/office/drawing/2014/main" id="{9013A51F-9296-4DCF-BB8E-06B910A239C2}"/>
              </a:ext>
            </a:extLst>
          </p:cNvPr>
          <p:cNvSpPr txBox="1"/>
          <p:nvPr/>
        </p:nvSpPr>
        <p:spPr>
          <a:xfrm>
            <a:off x="7749088" y="4893416"/>
            <a:ext cx="958297" cy="3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4 x RJ45</a:t>
            </a:r>
            <a:endParaRPr lang="zh-TW" altLang="en-US" sz="1400" b="1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166" name="群組 165">
            <a:extLst>
              <a:ext uri="{FF2B5EF4-FFF2-40B4-BE49-F238E27FC236}">
                <a16:creationId xmlns:a16="http://schemas.microsoft.com/office/drawing/2014/main" id="{9D874C1B-8F9C-4303-B7FE-1640614BD0EC}"/>
              </a:ext>
            </a:extLst>
          </p:cNvPr>
          <p:cNvGrpSpPr/>
          <p:nvPr/>
        </p:nvGrpSpPr>
        <p:grpSpPr>
          <a:xfrm>
            <a:off x="9032514" y="1919012"/>
            <a:ext cx="2453384" cy="4106433"/>
            <a:chOff x="9032514" y="1919012"/>
            <a:chExt cx="2453384" cy="4106433"/>
          </a:xfrm>
        </p:grpSpPr>
        <p:sp>
          <p:nvSpPr>
            <p:cNvPr id="167" name="矩形: 圓角 166">
              <a:extLst>
                <a:ext uri="{FF2B5EF4-FFF2-40B4-BE49-F238E27FC236}">
                  <a16:creationId xmlns:a16="http://schemas.microsoft.com/office/drawing/2014/main" id="{FC60FF33-731E-408A-98F0-148DD3C2D6F1}"/>
                </a:ext>
              </a:extLst>
            </p:cNvPr>
            <p:cNvSpPr/>
            <p:nvPr/>
          </p:nvSpPr>
          <p:spPr>
            <a:xfrm>
              <a:off x="9039402" y="1919012"/>
              <a:ext cx="2446496" cy="4106433"/>
            </a:xfrm>
            <a:prstGeom prst="roundRect">
              <a:avLst>
                <a:gd name="adj" fmla="val 5481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endParaRPr lang="zh-TW" altLang="en-US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矩形: 圓角化同側角落 167">
              <a:extLst>
                <a:ext uri="{FF2B5EF4-FFF2-40B4-BE49-F238E27FC236}">
                  <a16:creationId xmlns:a16="http://schemas.microsoft.com/office/drawing/2014/main" id="{6C7F9759-C640-4695-B223-3B71650D7152}"/>
                </a:ext>
              </a:extLst>
            </p:cNvPr>
            <p:cNvSpPr/>
            <p:nvPr/>
          </p:nvSpPr>
          <p:spPr>
            <a:xfrm>
              <a:off x="9032514" y="1919013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r>
                <a:rPr lang="zh-TW" altLang="en-US" sz="1600" b="1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QXG-2.5G Family</a:t>
              </a:r>
              <a:endParaRPr lang="zh-TW" altLang="en-US" sz="16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69" name="文字方塊 168">
            <a:extLst>
              <a:ext uri="{FF2B5EF4-FFF2-40B4-BE49-F238E27FC236}">
                <a16:creationId xmlns:a16="http://schemas.microsoft.com/office/drawing/2014/main" id="{1CD1E3E1-BC65-49EF-B2F3-A92F0993400A}"/>
              </a:ext>
            </a:extLst>
          </p:cNvPr>
          <p:cNvSpPr txBox="1"/>
          <p:nvPr/>
        </p:nvSpPr>
        <p:spPr>
          <a:xfrm>
            <a:off x="9032514" y="1381852"/>
            <a:ext cx="244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80953" algn="ctr"/>
            <a:r>
              <a:rPr lang="en-US" altLang="zh-TW" sz="20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2.5GbE series</a:t>
            </a:r>
            <a:endParaRPr lang="zh-TW" altLang="en-US" sz="2000" b="1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0" name="文字方塊 169">
            <a:extLst>
              <a:ext uri="{FF2B5EF4-FFF2-40B4-BE49-F238E27FC236}">
                <a16:creationId xmlns:a16="http://schemas.microsoft.com/office/drawing/2014/main" id="{CBE3FA77-23E8-4827-81B6-17F1171A7FD0}"/>
              </a:ext>
            </a:extLst>
          </p:cNvPr>
          <p:cNvSpPr txBox="1"/>
          <p:nvPr/>
        </p:nvSpPr>
        <p:spPr>
          <a:xfrm>
            <a:off x="10262651" y="2738089"/>
            <a:ext cx="1216360" cy="3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 x RJ45</a:t>
            </a:r>
            <a:endParaRPr lang="zh-TW" altLang="en-US" sz="1400" b="1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1" name="文字方塊 170">
            <a:extLst>
              <a:ext uri="{FF2B5EF4-FFF2-40B4-BE49-F238E27FC236}">
                <a16:creationId xmlns:a16="http://schemas.microsoft.com/office/drawing/2014/main" id="{BF758046-9EBA-404D-BD9C-4A5683939E1B}"/>
              </a:ext>
            </a:extLst>
          </p:cNvPr>
          <p:cNvSpPr txBox="1"/>
          <p:nvPr/>
        </p:nvSpPr>
        <p:spPr>
          <a:xfrm>
            <a:off x="10262651" y="3806344"/>
            <a:ext cx="1216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2 x RJ45</a:t>
            </a:r>
            <a:endParaRPr lang="zh-TW" altLang="en-US" sz="1400" b="1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2" name="文字方塊 171">
            <a:extLst>
              <a:ext uri="{FF2B5EF4-FFF2-40B4-BE49-F238E27FC236}">
                <a16:creationId xmlns:a16="http://schemas.microsoft.com/office/drawing/2014/main" id="{EEE1E09C-5C82-4A69-B1C6-7F165F11BE8A}"/>
              </a:ext>
            </a:extLst>
          </p:cNvPr>
          <p:cNvSpPr txBox="1"/>
          <p:nvPr/>
        </p:nvSpPr>
        <p:spPr>
          <a:xfrm>
            <a:off x="10391581" y="4893416"/>
            <a:ext cx="108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4 x RJ45</a:t>
            </a:r>
            <a:endParaRPr lang="zh-TW" altLang="en-US" sz="1400" b="1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73" name="圖片 7" descr="一張含有 電子用品, 電路 的圖片&#10;&#10;自動產生的描述">
            <a:extLst>
              <a:ext uri="{FF2B5EF4-FFF2-40B4-BE49-F238E27FC236}">
                <a16:creationId xmlns:a16="http://schemas.microsoft.com/office/drawing/2014/main" id="{99353ECE-E9B6-496A-9C8E-47A3BC3C233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351" y="2516835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4" name="圖片 9" descr="一張含有 電子用品, 電路 的圖片&#10;&#10;自動產生的描述">
            <a:extLst>
              <a:ext uri="{FF2B5EF4-FFF2-40B4-BE49-F238E27FC236}">
                <a16:creationId xmlns:a16="http://schemas.microsoft.com/office/drawing/2014/main" id="{D5F8F469-6756-4F92-AA25-70447324E2F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610" y="3578039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5" name="圖片 10" descr="一張含有 電子用品, 電路 的圖片&#10;&#10;自動產生的描述">
            <a:extLst>
              <a:ext uri="{FF2B5EF4-FFF2-40B4-BE49-F238E27FC236}">
                <a16:creationId xmlns:a16="http://schemas.microsoft.com/office/drawing/2014/main" id="{F506ABB4-626A-4D36-A137-1681CE3F0CD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716" y="4681986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76" name="群組 175">
            <a:extLst>
              <a:ext uri="{FF2B5EF4-FFF2-40B4-BE49-F238E27FC236}">
                <a16:creationId xmlns:a16="http://schemas.microsoft.com/office/drawing/2014/main" id="{3F2FB1BC-C249-4007-B1C2-59EBD89039D1}"/>
              </a:ext>
            </a:extLst>
          </p:cNvPr>
          <p:cNvGrpSpPr/>
          <p:nvPr/>
        </p:nvGrpSpPr>
        <p:grpSpPr>
          <a:xfrm>
            <a:off x="9829302" y="5592194"/>
            <a:ext cx="859808" cy="859808"/>
            <a:chOff x="9829302" y="5592194"/>
            <a:chExt cx="859808" cy="859808"/>
          </a:xfrm>
        </p:grpSpPr>
        <p:sp>
          <p:nvSpPr>
            <p:cNvPr id="177" name="橢圓 176">
              <a:extLst>
                <a:ext uri="{FF2B5EF4-FFF2-40B4-BE49-F238E27FC236}">
                  <a16:creationId xmlns:a16="http://schemas.microsoft.com/office/drawing/2014/main" id="{1E0CB652-8A6F-4F2D-A75D-29FE030791D8}"/>
                </a:ext>
              </a:extLst>
            </p:cNvPr>
            <p:cNvSpPr/>
            <p:nvPr/>
          </p:nvSpPr>
          <p:spPr>
            <a:xfrm>
              <a:off x="9829302" y="5592194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178" name="圖片 16" descr="一張含有 盤 的圖片&#10;&#10;自動產生的描述">
              <a:extLst>
                <a:ext uri="{FF2B5EF4-FFF2-40B4-BE49-F238E27FC236}">
                  <a16:creationId xmlns:a16="http://schemas.microsoft.com/office/drawing/2014/main" id="{73F8DC6C-4555-4E60-AA25-2EB26F2C7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95454" y="5786920"/>
              <a:ext cx="720615" cy="479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5236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3037A-3731-4E4E-AAE3-FF937BF6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26236"/>
          </a:xfrm>
        </p:spPr>
        <p:txBody>
          <a:bodyPr/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ネットワークの拡張</a:t>
            </a:r>
            <a:r>
              <a:rPr lang="zh-CN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：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持ち運び可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能アダプタ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48CB7A90-F2CF-4EC2-B600-710723D2441D}"/>
              </a:ext>
            </a:extLst>
          </p:cNvPr>
          <p:cNvSpPr/>
          <p:nvPr/>
        </p:nvSpPr>
        <p:spPr>
          <a:xfrm>
            <a:off x="990786" y="1815633"/>
            <a:ext cx="4511173" cy="3461653"/>
          </a:xfrm>
          <a:prstGeom prst="roundRect">
            <a:avLst>
              <a:gd name="adj" fmla="val 5481"/>
            </a:avLst>
          </a:prstGeom>
          <a:gradFill>
            <a:gsLst>
              <a:gs pos="50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矩形: 圓角化同側角落 27">
            <a:extLst>
              <a:ext uri="{FF2B5EF4-FFF2-40B4-BE49-F238E27FC236}">
                <a16:creationId xmlns:a16="http://schemas.microsoft.com/office/drawing/2014/main" id="{D1B09E4B-63B0-4DB6-8D10-AAE00FCEE410}"/>
              </a:ext>
            </a:extLst>
          </p:cNvPr>
          <p:cNvSpPr/>
          <p:nvPr/>
        </p:nvSpPr>
        <p:spPr>
          <a:xfrm>
            <a:off x="978085" y="1815635"/>
            <a:ext cx="4523874" cy="789544"/>
          </a:xfrm>
          <a:prstGeom prst="round2SameRect">
            <a:avLst>
              <a:gd name="adj1" fmla="val 20822"/>
              <a:gd name="adj2" fmla="val 0"/>
            </a:avLst>
          </a:prstGeom>
          <a:solidFill>
            <a:schemeClr val="tx1"/>
          </a:solidFill>
          <a:ln w="254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1"/>
              </a:buClr>
              <a:buSzPct val="100000"/>
            </a:pPr>
            <a:r>
              <a:rPr lang="en-US" altLang="zh-TW" sz="28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QNA-UC5G1T</a:t>
            </a:r>
            <a:endParaRPr lang="en-US" altLang="zh-TW" sz="2000" b="1">
              <a:solidFill>
                <a:schemeClr val="accent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E97D3990-7C73-4507-BAE6-4BB191848D03}"/>
              </a:ext>
            </a:extLst>
          </p:cNvPr>
          <p:cNvSpPr txBox="1"/>
          <p:nvPr/>
        </p:nvSpPr>
        <p:spPr>
          <a:xfrm>
            <a:off x="1208061" y="4118488"/>
            <a:ext cx="2898952" cy="6822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6838" indent="-96838">
              <a:lnSpc>
                <a:spcPts val="23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4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RJ45 NBASE-T</a:t>
            </a:r>
          </a:p>
          <a:p>
            <a:pPr marL="96838" indent="-96838">
              <a:lnSpc>
                <a:spcPts val="23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4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4</a:t>
            </a:r>
            <a:r>
              <a:rPr lang="en-US" altLang="zh-TW" sz="14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 speed </a:t>
            </a:r>
            <a:r>
              <a:rPr lang="en-US" altLang="zh-TW" sz="14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:</a:t>
            </a:r>
            <a:r>
              <a:rPr lang="zh-TW" altLang="en-US" sz="14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sz="14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5G/2.5G/1G/100M</a:t>
            </a: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677B24C7-5E5A-4C43-863C-529E6110FE4B}"/>
              </a:ext>
            </a:extLst>
          </p:cNvPr>
          <p:cNvSpPr txBox="1"/>
          <p:nvPr/>
        </p:nvSpPr>
        <p:spPr>
          <a:xfrm>
            <a:off x="1208061" y="3603694"/>
            <a:ext cx="254300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USB 3.2 Gen 1</a:t>
            </a:r>
            <a:endParaRPr lang="en-US" sz="2000" b="1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3D66E900-B8D9-46CA-9093-3DC310D0EEDE}"/>
              </a:ext>
            </a:extLst>
          </p:cNvPr>
          <p:cNvCxnSpPr>
            <a:cxnSpLocks/>
          </p:cNvCxnSpPr>
          <p:nvPr/>
        </p:nvCxnSpPr>
        <p:spPr>
          <a:xfrm>
            <a:off x="1208061" y="4056989"/>
            <a:ext cx="30395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C5CE701C-DB24-429F-BA63-A192F4D5E795}"/>
              </a:ext>
            </a:extLst>
          </p:cNvPr>
          <p:cNvSpPr txBox="1"/>
          <p:nvPr/>
        </p:nvSpPr>
        <p:spPr>
          <a:xfrm>
            <a:off x="951650" y="5566985"/>
            <a:ext cx="509743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sz="14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https://www.qnap.com/en/product/qna-uc5g1t</a:t>
            </a:r>
            <a:endParaRPr lang="zh-TW" sz="1400" b="1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Calibri"/>
            </a:endParaRP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9744B052-C7E6-4050-8A25-B803F277C090}"/>
              </a:ext>
            </a:extLst>
          </p:cNvPr>
          <p:cNvSpPr/>
          <p:nvPr/>
        </p:nvSpPr>
        <p:spPr>
          <a:xfrm>
            <a:off x="4134022" y="3868837"/>
            <a:ext cx="1763279" cy="1763279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5400"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8" name="TextBox 2">
            <a:extLst>
              <a:ext uri="{FF2B5EF4-FFF2-40B4-BE49-F238E27FC236}">
                <a16:creationId xmlns:a16="http://schemas.microsoft.com/office/drawing/2014/main" id="{94F0902D-3A4C-4B93-9317-5BBCDE3E0296}"/>
              </a:ext>
            </a:extLst>
          </p:cNvPr>
          <p:cNvSpPr txBox="1"/>
          <p:nvPr/>
        </p:nvSpPr>
        <p:spPr>
          <a:xfrm>
            <a:off x="4289695" y="4262212"/>
            <a:ext cx="1491841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USB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で接続するだけで</a:t>
            </a:r>
            <a:r>
              <a:rPr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PC/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ノートパソコンを</a:t>
            </a:r>
            <a:r>
              <a:rPr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10GbE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高速ネットワーク対応に</a:t>
            </a:r>
            <a:endParaRPr lang="zh-TW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40" name="圖片 34">
            <a:extLst>
              <a:ext uri="{FF2B5EF4-FFF2-40B4-BE49-F238E27FC236}">
                <a16:creationId xmlns:a16="http://schemas.microsoft.com/office/drawing/2014/main" id="{6147827E-E5F6-43EA-BA92-2F96F1BCAE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4609" y="2230029"/>
            <a:ext cx="3406456" cy="2129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5219E044-28E2-402F-BA10-3539D56CDC3C}"/>
              </a:ext>
            </a:extLst>
          </p:cNvPr>
          <p:cNvSpPr/>
          <p:nvPr/>
        </p:nvSpPr>
        <p:spPr>
          <a:xfrm>
            <a:off x="6303943" y="1815633"/>
            <a:ext cx="4511173" cy="3461653"/>
          </a:xfrm>
          <a:prstGeom prst="roundRect">
            <a:avLst>
              <a:gd name="adj" fmla="val 5481"/>
            </a:avLst>
          </a:prstGeom>
          <a:gradFill>
            <a:gsLst>
              <a:gs pos="50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矩形: 圓角化同側角落 53">
            <a:extLst>
              <a:ext uri="{FF2B5EF4-FFF2-40B4-BE49-F238E27FC236}">
                <a16:creationId xmlns:a16="http://schemas.microsoft.com/office/drawing/2014/main" id="{726A15D3-0EE4-4DF4-B303-85751681F537}"/>
              </a:ext>
            </a:extLst>
          </p:cNvPr>
          <p:cNvSpPr/>
          <p:nvPr/>
        </p:nvSpPr>
        <p:spPr>
          <a:xfrm>
            <a:off x="6291242" y="1815635"/>
            <a:ext cx="4523874" cy="789544"/>
          </a:xfrm>
          <a:prstGeom prst="round2SameRect">
            <a:avLst>
              <a:gd name="adj1" fmla="val 20822"/>
              <a:gd name="adj2" fmla="val 0"/>
            </a:avLst>
          </a:prstGeom>
          <a:solidFill>
            <a:schemeClr val="tx1"/>
          </a:solidFill>
          <a:ln w="254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1"/>
              </a:buClr>
              <a:buSzPct val="100000"/>
            </a:pPr>
            <a:r>
              <a:rPr lang="en-US" altLang="zh-TW" sz="28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QNA-T310G1T</a:t>
            </a:r>
          </a:p>
        </p:txBody>
      </p:sp>
      <p:sp>
        <p:nvSpPr>
          <p:cNvPr id="55" name="TextBox 7">
            <a:extLst>
              <a:ext uri="{FF2B5EF4-FFF2-40B4-BE49-F238E27FC236}">
                <a16:creationId xmlns:a16="http://schemas.microsoft.com/office/drawing/2014/main" id="{3288F1C9-035C-40C2-B0DF-E1C474986139}"/>
              </a:ext>
            </a:extLst>
          </p:cNvPr>
          <p:cNvSpPr txBox="1"/>
          <p:nvPr/>
        </p:nvSpPr>
        <p:spPr>
          <a:xfrm>
            <a:off x="6521217" y="4118488"/>
            <a:ext cx="3299725" cy="6822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6838" indent="-96838">
              <a:lnSpc>
                <a:spcPts val="23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TW" sz="14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10GbE NBASE-T port</a:t>
            </a:r>
          </a:p>
          <a:p>
            <a:pPr marL="96838" indent="-96838">
              <a:lnSpc>
                <a:spcPts val="23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TW" sz="14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5 speed:</a:t>
            </a:r>
            <a:r>
              <a:rPr lang="zh-TW" altLang="en-US" sz="14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zh-TW" sz="14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10G/5G/2.5G/1G/100M</a:t>
            </a:r>
          </a:p>
        </p:txBody>
      </p:sp>
      <p:sp>
        <p:nvSpPr>
          <p:cNvPr id="56" name="TextBox 1">
            <a:extLst>
              <a:ext uri="{FF2B5EF4-FFF2-40B4-BE49-F238E27FC236}">
                <a16:creationId xmlns:a16="http://schemas.microsoft.com/office/drawing/2014/main" id="{938D3512-64FD-43C2-AF26-5F4674A47449}"/>
              </a:ext>
            </a:extLst>
          </p:cNvPr>
          <p:cNvSpPr txBox="1"/>
          <p:nvPr/>
        </p:nvSpPr>
        <p:spPr>
          <a:xfrm>
            <a:off x="6521218" y="3603694"/>
            <a:ext cx="254300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Thunderbolt 3</a:t>
            </a:r>
            <a:endParaRPr lang="en-US" altLang="zh-TW" sz="2000" b="1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9654C40C-2196-49FE-AE4A-12FC2862DE9D}"/>
              </a:ext>
            </a:extLst>
          </p:cNvPr>
          <p:cNvCxnSpPr>
            <a:cxnSpLocks/>
          </p:cNvCxnSpPr>
          <p:nvPr/>
        </p:nvCxnSpPr>
        <p:spPr>
          <a:xfrm>
            <a:off x="6521218" y="4056989"/>
            <a:ext cx="30395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C0AB55FD-08A4-4B53-9922-7EE252F30410}"/>
              </a:ext>
            </a:extLst>
          </p:cNvPr>
          <p:cNvSpPr txBox="1"/>
          <p:nvPr/>
        </p:nvSpPr>
        <p:spPr>
          <a:xfrm>
            <a:off x="6264807" y="5566985"/>
            <a:ext cx="509743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14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https://www.qnap.com/en/product/qna-t</a:t>
            </a:r>
            <a:r>
              <a:rPr lang="en-US" altLang="zh-TW" sz="14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b-10gbe</a:t>
            </a:r>
            <a:endParaRPr lang="zh-TW" altLang="zh-TW" sz="1400" b="1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lt"/>
            </a:endParaRPr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1A67B124-7954-4EA0-A515-151F2ECD3CC4}"/>
              </a:ext>
            </a:extLst>
          </p:cNvPr>
          <p:cNvSpPr/>
          <p:nvPr/>
        </p:nvSpPr>
        <p:spPr>
          <a:xfrm>
            <a:off x="9447179" y="3868837"/>
            <a:ext cx="1763279" cy="1763279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5400"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0" name="TextBox 2">
            <a:extLst>
              <a:ext uri="{FF2B5EF4-FFF2-40B4-BE49-F238E27FC236}">
                <a16:creationId xmlns:a16="http://schemas.microsoft.com/office/drawing/2014/main" id="{9DDBE1A6-F940-4D81-BF62-D86F511A4462}"/>
              </a:ext>
            </a:extLst>
          </p:cNvPr>
          <p:cNvSpPr txBox="1"/>
          <p:nvPr/>
        </p:nvSpPr>
        <p:spPr>
          <a:xfrm>
            <a:off x="9447179" y="4268790"/>
            <a:ext cx="1750891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Thunderbolt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で接続するだけで</a:t>
            </a:r>
            <a:r>
              <a:rPr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PC/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ノートパソコンを</a:t>
            </a:r>
            <a:r>
              <a:rPr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10GbE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高速ネットワーク対応に</a:t>
            </a:r>
            <a:endParaRPr lang="zh-TW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61" name="圖形 60">
            <a:extLst>
              <a:ext uri="{FF2B5EF4-FFF2-40B4-BE49-F238E27FC236}">
                <a16:creationId xmlns:a16="http://schemas.microsoft.com/office/drawing/2014/main" id="{B2EC7AAB-DD93-4E16-8009-74090D5B6C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604661" y="2734215"/>
            <a:ext cx="633870" cy="770253"/>
          </a:xfrm>
          <a:prstGeom prst="rect">
            <a:avLst/>
          </a:prstGeom>
          <a:effectLst/>
        </p:spPr>
      </p:pic>
      <p:pic>
        <p:nvPicPr>
          <p:cNvPr id="62" name="圖片 14">
            <a:extLst>
              <a:ext uri="{FF2B5EF4-FFF2-40B4-BE49-F238E27FC236}">
                <a16:creationId xmlns:a16="http://schemas.microsoft.com/office/drawing/2014/main" id="{CDEDBD29-420A-47BD-88F6-BBF4963710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2929" y="2395251"/>
            <a:ext cx="2877838" cy="1798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148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48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84421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QSW-IM1200-8C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の新しい設計により、産業用スイッチの概念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変化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産業用スイッチ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り身近に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684422"/>
            <a:ext cx="7792453" cy="517357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ファ</a:t>
            </a:r>
            <a:r>
              <a:rPr lang="ja-JP" altLang="en-US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ン</a:t>
            </a:r>
            <a:r>
              <a:rPr lang="ja-JP" altLang="en-US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レスで</a:t>
            </a:r>
            <a:r>
              <a:rPr lang="ja-JP" altLang="en-US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</a:t>
            </a:r>
            <a:r>
              <a:rPr lang="ja-JP" altLang="en-US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バイス上</a:t>
            </a:r>
            <a:r>
              <a:rPr lang="ja-JP" altLang="en-US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部前面にヒ</a:t>
            </a:r>
            <a:r>
              <a:rPr lang="ja-JP" altLang="en-US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ートシン</a:t>
            </a:r>
            <a:r>
              <a:rPr lang="ja-JP" altLang="en-US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クを装着</a:t>
            </a:r>
            <a:r>
              <a:rPr lang="en-US" altLang="ja-JP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適切な熱設計によりフ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ァ</a:t>
            </a:r>
            <a:r>
              <a:rPr lang="ja-JP" altLang="en-US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ン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</a:t>
            </a:r>
            <a:r>
              <a:rPr lang="ja-JP" altLang="en-US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スとなったため、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ファンによって引き起こされる</a:t>
            </a:r>
            <a:r>
              <a:rPr lang="ja-JP" altLang="en-US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熱問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題</a:t>
            </a:r>
            <a:r>
              <a:rPr lang="ja-JP" altLang="en-US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考えなくてよくなりま</a:t>
            </a:r>
            <a:r>
              <a:rPr lang="ja-JP" altLang="en-US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す。</a:t>
            </a:r>
            <a:endParaRPr lang="en-US" altLang="ja-JP" sz="1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フル</a:t>
            </a:r>
            <a:r>
              <a:rPr lang="en-US" altLang="zh-TW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10GbE</a:t>
            </a:r>
            <a:endParaRPr lang="zh-TW" altLang="en-US" dirty="0">
              <a:solidFill>
                <a:schemeClr val="accent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/>
            </a:endParaRPr>
          </a:p>
          <a:p>
            <a:pPr marL="264795" lvl="1" indent="0">
              <a:lnSpc>
                <a:spcPct val="100000"/>
              </a:lnSpc>
              <a:buNone/>
            </a:pP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10GbE 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SFP+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 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10GbE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ンボにより、ユーザー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は柔軟にコ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ネクタ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選択できま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す。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000" b="1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おなじみの</a:t>
            </a:r>
            <a:r>
              <a:rPr lang="en-US" altLang="ja-JP" sz="2000" b="1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QSS</a:t>
            </a:r>
            <a:r>
              <a:rPr lang="ja-JP" altLang="en-US" sz="2000" b="1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</a:t>
            </a:r>
            <a:r>
              <a:rPr lang="ja-JP" altLang="en-US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管理できま</a:t>
            </a:r>
            <a:r>
              <a:rPr lang="ja-JP" altLang="en-US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</a:t>
            </a:r>
            <a:endParaRPr lang="en-US" altLang="zh-TW" sz="2000" b="1" dirty="0">
              <a:solidFill>
                <a:schemeClr val="accent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64795" lvl="1" indent="0">
              <a:lnSpc>
                <a:spcPct val="100000"/>
              </a:lnSpc>
              <a:buNone/>
            </a:pP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QSS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により、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ユー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ザ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ー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は簡単に操作でき、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素早くセットアップを完了できます。</a:t>
            </a:r>
            <a:r>
              <a:rPr lang="en-US" altLang="zh-TW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lang="en-US" altLang="zh-TW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9〜54V</a:t>
            </a:r>
            <a:r>
              <a:rPr lang="ja-JP" altLang="en-US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入</a:t>
            </a:r>
            <a:r>
              <a:rPr lang="ja-JP" altLang="en-US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力電圧に対応</a:t>
            </a:r>
            <a:endParaRPr lang="en-US" altLang="zh-TW" sz="2000" b="1" dirty="0" smtClean="0">
              <a:solidFill>
                <a:schemeClr val="accent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925" lvl="1" indent="230188">
              <a:lnSpc>
                <a:spcPct val="100000"/>
              </a:lnSpc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不安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定電力下でも心配ありません。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667D1E-4BDD-4774-B5F3-9DD1D5BD1D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5907" y="4558065"/>
            <a:ext cx="5677893" cy="1533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244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 descr="一張含有 天空, 室外, 白色, 藍色 的圖片&#10;&#10;自動產生的描述">
            <a:extLst>
              <a:ext uri="{FF2B5EF4-FFF2-40B4-BE49-F238E27FC236}">
                <a16:creationId xmlns:a16="http://schemas.microsoft.com/office/drawing/2014/main" id="{0992BA04-3FEA-467A-9FA3-ECEF5D5631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1127" y="2033515"/>
            <a:ext cx="3613424" cy="3613423"/>
          </a:xfrm>
          <a:custGeom>
            <a:avLst/>
            <a:gdLst>
              <a:gd name="connsiteX0" fmla="*/ 2029560 w 4059120"/>
              <a:gd name="connsiteY0" fmla="*/ 0 h 4059119"/>
              <a:gd name="connsiteX1" fmla="*/ 4059120 w 4059120"/>
              <a:gd name="connsiteY1" fmla="*/ 2029560 h 4059119"/>
              <a:gd name="connsiteX2" fmla="*/ 2237071 w 4059120"/>
              <a:gd name="connsiteY2" fmla="*/ 4048642 h 4059119"/>
              <a:gd name="connsiteX3" fmla="*/ 2029580 w 4059120"/>
              <a:gd name="connsiteY3" fmla="*/ 4059119 h 4059119"/>
              <a:gd name="connsiteX4" fmla="*/ 2029540 w 4059120"/>
              <a:gd name="connsiteY4" fmla="*/ 4059119 h 4059119"/>
              <a:gd name="connsiteX5" fmla="*/ 1822049 w 4059120"/>
              <a:gd name="connsiteY5" fmla="*/ 4048642 h 4059119"/>
              <a:gd name="connsiteX6" fmla="*/ 0 w 4059120"/>
              <a:gd name="connsiteY6" fmla="*/ 2029560 h 4059119"/>
              <a:gd name="connsiteX7" fmla="*/ 2029560 w 4059120"/>
              <a:gd name="connsiteY7" fmla="*/ 0 h 405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9120" h="4059119">
                <a:moveTo>
                  <a:pt x="2029560" y="0"/>
                </a:moveTo>
                <a:cubicBezTo>
                  <a:pt x="3150455" y="0"/>
                  <a:pt x="4059120" y="908665"/>
                  <a:pt x="4059120" y="2029560"/>
                </a:cubicBezTo>
                <a:cubicBezTo>
                  <a:pt x="4059120" y="3080399"/>
                  <a:pt x="3260489" y="3944708"/>
                  <a:pt x="2237071" y="4048642"/>
                </a:cubicBezTo>
                <a:lnTo>
                  <a:pt x="2029580" y="4059119"/>
                </a:lnTo>
                <a:lnTo>
                  <a:pt x="2029540" y="4059119"/>
                </a:lnTo>
                <a:lnTo>
                  <a:pt x="1822049" y="4048642"/>
                </a:lnTo>
                <a:cubicBezTo>
                  <a:pt x="798632" y="3944708"/>
                  <a:pt x="0" y="3080399"/>
                  <a:pt x="0" y="2029560"/>
                </a:cubicBezTo>
                <a:cubicBezTo>
                  <a:pt x="0" y="908665"/>
                  <a:pt x="908665" y="0"/>
                  <a:pt x="2029560" y="0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QSW-IM1200-8C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のような場所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で使えますか？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0" name="圖片 19" descr="一張含有 室內, 天花板, 地板, 木製的 的圖片&#10;&#10;自動產生的描述">
            <a:extLst>
              <a:ext uri="{FF2B5EF4-FFF2-40B4-BE49-F238E27FC236}">
                <a16:creationId xmlns:a16="http://schemas.microsoft.com/office/drawing/2014/main" id="{0D5E1F2C-1467-4D44-949A-651F3E1BA3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47" y="2033515"/>
            <a:ext cx="3613424" cy="3613423"/>
          </a:xfrm>
          <a:custGeom>
            <a:avLst/>
            <a:gdLst>
              <a:gd name="connsiteX0" fmla="*/ 2029560 w 4059120"/>
              <a:gd name="connsiteY0" fmla="*/ 0 h 4059119"/>
              <a:gd name="connsiteX1" fmla="*/ 4059120 w 4059120"/>
              <a:gd name="connsiteY1" fmla="*/ 2029560 h 4059119"/>
              <a:gd name="connsiteX2" fmla="*/ 2237071 w 4059120"/>
              <a:gd name="connsiteY2" fmla="*/ 4048642 h 4059119"/>
              <a:gd name="connsiteX3" fmla="*/ 2029579 w 4059120"/>
              <a:gd name="connsiteY3" fmla="*/ 4059119 h 4059119"/>
              <a:gd name="connsiteX4" fmla="*/ 2029541 w 4059120"/>
              <a:gd name="connsiteY4" fmla="*/ 4059119 h 4059119"/>
              <a:gd name="connsiteX5" fmla="*/ 1822049 w 4059120"/>
              <a:gd name="connsiteY5" fmla="*/ 4048642 h 4059119"/>
              <a:gd name="connsiteX6" fmla="*/ 0 w 4059120"/>
              <a:gd name="connsiteY6" fmla="*/ 2029560 h 4059119"/>
              <a:gd name="connsiteX7" fmla="*/ 2029560 w 4059120"/>
              <a:gd name="connsiteY7" fmla="*/ 0 h 405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9120" h="4059119">
                <a:moveTo>
                  <a:pt x="2029560" y="0"/>
                </a:moveTo>
                <a:cubicBezTo>
                  <a:pt x="3150455" y="0"/>
                  <a:pt x="4059120" y="908665"/>
                  <a:pt x="4059120" y="2029560"/>
                </a:cubicBezTo>
                <a:cubicBezTo>
                  <a:pt x="4059120" y="3080399"/>
                  <a:pt x="3260489" y="3944708"/>
                  <a:pt x="2237071" y="4048642"/>
                </a:cubicBezTo>
                <a:lnTo>
                  <a:pt x="2029579" y="4059119"/>
                </a:lnTo>
                <a:lnTo>
                  <a:pt x="2029541" y="4059119"/>
                </a:lnTo>
                <a:lnTo>
                  <a:pt x="1822049" y="4048642"/>
                </a:lnTo>
                <a:cubicBezTo>
                  <a:pt x="798631" y="3944708"/>
                  <a:pt x="0" y="3080399"/>
                  <a:pt x="0" y="2029560"/>
                </a:cubicBezTo>
                <a:cubicBezTo>
                  <a:pt x="0" y="908665"/>
                  <a:pt x="908665" y="0"/>
                  <a:pt x="2029560" y="0"/>
                </a:cubicBez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5E31B2A0-9A8C-4873-AB64-9A569D54BD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2936" y="2033515"/>
            <a:ext cx="3613424" cy="3613424"/>
          </a:xfrm>
          <a:custGeom>
            <a:avLst/>
            <a:gdLst>
              <a:gd name="connsiteX0" fmla="*/ 2029560 w 4059120"/>
              <a:gd name="connsiteY0" fmla="*/ 0 h 4059120"/>
              <a:gd name="connsiteX1" fmla="*/ 4059120 w 4059120"/>
              <a:gd name="connsiteY1" fmla="*/ 2029560 h 4059120"/>
              <a:gd name="connsiteX2" fmla="*/ 2029560 w 4059120"/>
              <a:gd name="connsiteY2" fmla="*/ 4059120 h 4059120"/>
              <a:gd name="connsiteX3" fmla="*/ 0 w 4059120"/>
              <a:gd name="connsiteY3" fmla="*/ 2029560 h 4059120"/>
              <a:gd name="connsiteX4" fmla="*/ 2029560 w 4059120"/>
              <a:gd name="connsiteY4" fmla="*/ 0 h 405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9120" h="4059120">
                <a:moveTo>
                  <a:pt x="2029560" y="0"/>
                </a:moveTo>
                <a:cubicBezTo>
                  <a:pt x="3150455" y="0"/>
                  <a:pt x="4059120" y="908665"/>
                  <a:pt x="4059120" y="2029560"/>
                </a:cubicBezTo>
                <a:cubicBezTo>
                  <a:pt x="4059120" y="3150455"/>
                  <a:pt x="3150455" y="4059120"/>
                  <a:pt x="2029560" y="4059120"/>
                </a:cubicBezTo>
                <a:cubicBezTo>
                  <a:pt x="908665" y="4059120"/>
                  <a:pt x="0" y="3150455"/>
                  <a:pt x="0" y="2029560"/>
                </a:cubicBezTo>
                <a:cubicBezTo>
                  <a:pt x="0" y="908665"/>
                  <a:pt x="908665" y="0"/>
                  <a:pt x="2029560" y="0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7B2D2BCF-A0C4-4C3D-8303-305A9346D0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833" y="5121512"/>
            <a:ext cx="4762582" cy="12861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3CD93B6C-A8FC-41E8-AAFE-63F2908FAA25}"/>
              </a:ext>
            </a:extLst>
          </p:cNvPr>
          <p:cNvSpPr txBox="1"/>
          <p:nvPr/>
        </p:nvSpPr>
        <p:spPr>
          <a:xfrm>
            <a:off x="1167166" y="1416537"/>
            <a:ext cx="320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熱がこもりやすい場所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FDA2FD5E-B201-4E94-8881-7E7C34CAD18D}"/>
              </a:ext>
            </a:extLst>
          </p:cNvPr>
          <p:cNvSpPr txBox="1"/>
          <p:nvPr/>
        </p:nvSpPr>
        <p:spPr>
          <a:xfrm>
            <a:off x="4656345" y="1416537"/>
            <a:ext cx="287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倉庫内のオープンエリア</a:t>
            </a:r>
            <a:endParaRPr lang="zh-TW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7E9CF69-E773-4B7E-950F-2B1B8B347417}"/>
              </a:ext>
            </a:extLst>
          </p:cNvPr>
          <p:cNvSpPr txBox="1"/>
          <p:nvPr/>
        </p:nvSpPr>
        <p:spPr>
          <a:xfrm>
            <a:off x="9097422" y="1416537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屋外</a:t>
            </a:r>
            <a:endParaRPr lang="zh-TW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4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:a16="http://schemas.microsoft.com/office/drawing/2014/main" id="{0597E071-F1EA-4511-8CB9-35B1B30B2CBD}"/>
              </a:ext>
            </a:extLst>
          </p:cNvPr>
          <p:cNvSpPr/>
          <p:nvPr/>
        </p:nvSpPr>
        <p:spPr>
          <a:xfrm>
            <a:off x="244549" y="1222744"/>
            <a:ext cx="4433777" cy="54900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2" name="矩形: 圓角 111">
            <a:extLst>
              <a:ext uri="{FF2B5EF4-FFF2-40B4-BE49-F238E27FC236}">
                <a16:creationId xmlns:a16="http://schemas.microsoft.com/office/drawing/2014/main" id="{BC00976D-5114-4A26-A497-FB2BA7F8F84D}"/>
              </a:ext>
            </a:extLst>
          </p:cNvPr>
          <p:cNvSpPr/>
          <p:nvPr/>
        </p:nvSpPr>
        <p:spPr>
          <a:xfrm>
            <a:off x="1237451" y="6242420"/>
            <a:ext cx="2216144" cy="30777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7" name="圖片 56">
            <a:extLst>
              <a:ext uri="{FF2B5EF4-FFF2-40B4-BE49-F238E27FC236}">
                <a16:creationId xmlns:a16="http://schemas.microsoft.com/office/drawing/2014/main" id="{D74B9A8B-6624-44FA-B9BE-44F568BC40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19" t="-3808"/>
          <a:stretch/>
        </p:blipFill>
        <p:spPr>
          <a:xfrm>
            <a:off x="4852223" y="872197"/>
            <a:ext cx="7339777" cy="5991063"/>
          </a:xfrm>
          <a:prstGeom prst="rect">
            <a:avLst/>
          </a:prstGeom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916" y="1"/>
            <a:ext cx="11396533" cy="1222743"/>
          </a:xfrm>
        </p:spPr>
        <p:txBody>
          <a:bodyPr>
            <a:noAutofit/>
          </a:bodyPr>
          <a:lstStyle/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オープンスペースでの監視、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10GbE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で制御室から各現場へ高速ネットワーク接続</a:t>
            </a:r>
            <a:endParaRPr lang="zh-TW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0" name="圖片 59">
            <a:extLst>
              <a:ext uri="{FF2B5EF4-FFF2-40B4-BE49-F238E27FC236}">
                <a16:creationId xmlns:a16="http://schemas.microsoft.com/office/drawing/2014/main" id="{DC03E932-5C89-407A-A4B0-874C88CE94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34" y="2162465"/>
            <a:ext cx="3717005" cy="1003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群組 77">
            <a:extLst>
              <a:ext uri="{FF2B5EF4-FFF2-40B4-BE49-F238E27FC236}">
                <a16:creationId xmlns:a16="http://schemas.microsoft.com/office/drawing/2014/main" id="{E186F294-9876-4B68-8550-BF8B370D0F8E}"/>
              </a:ext>
            </a:extLst>
          </p:cNvPr>
          <p:cNvGrpSpPr/>
          <p:nvPr/>
        </p:nvGrpSpPr>
        <p:grpSpPr>
          <a:xfrm>
            <a:off x="4319939" y="2664346"/>
            <a:ext cx="525544" cy="1632386"/>
            <a:chOff x="4319939" y="2664346"/>
            <a:chExt cx="525544" cy="1632386"/>
          </a:xfrm>
        </p:grpSpPr>
        <p:cxnSp>
          <p:nvCxnSpPr>
            <p:cNvPr id="62" name="接點: 肘形 61">
              <a:extLst>
                <a:ext uri="{FF2B5EF4-FFF2-40B4-BE49-F238E27FC236}">
                  <a16:creationId xmlns:a16="http://schemas.microsoft.com/office/drawing/2014/main" id="{9775B66A-EDF8-4E40-9D87-B3BBD6D0A118}"/>
                </a:ext>
              </a:extLst>
            </p:cNvPr>
            <p:cNvCxnSpPr>
              <a:stCxn id="60" idx="3"/>
            </p:cNvCxnSpPr>
            <p:nvPr/>
          </p:nvCxnSpPr>
          <p:spPr>
            <a:xfrm>
              <a:off x="4319939" y="2664346"/>
              <a:ext cx="525544" cy="248975"/>
            </a:xfrm>
            <a:prstGeom prst="bentConnector3">
              <a:avLst>
                <a:gd name="adj1" fmla="val 48748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接點: 肘形 62">
              <a:extLst>
                <a:ext uri="{FF2B5EF4-FFF2-40B4-BE49-F238E27FC236}">
                  <a16:creationId xmlns:a16="http://schemas.microsoft.com/office/drawing/2014/main" id="{C31F0B08-148B-4F77-AD24-510404D400A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347458" y="3123174"/>
              <a:ext cx="720586" cy="262776"/>
            </a:xfrm>
            <a:prstGeom prst="bentConnector3">
              <a:avLst>
                <a:gd name="adj1" fmla="val 98467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接點: 肘形 74">
              <a:extLst>
                <a:ext uri="{FF2B5EF4-FFF2-40B4-BE49-F238E27FC236}">
                  <a16:creationId xmlns:a16="http://schemas.microsoft.com/office/drawing/2014/main" id="{FCCC6F33-A3D6-44C1-A9B4-06C80189C72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347458" y="3805051"/>
              <a:ext cx="720586" cy="262776"/>
            </a:xfrm>
            <a:prstGeom prst="bentConnector3">
              <a:avLst>
                <a:gd name="adj1" fmla="val 98467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圖形 79">
            <a:extLst>
              <a:ext uri="{FF2B5EF4-FFF2-40B4-BE49-F238E27FC236}">
                <a16:creationId xmlns:a16="http://schemas.microsoft.com/office/drawing/2014/main" id="{E8D5990B-3DEE-4B69-8B83-FFF13E465A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68386" y="3777705"/>
            <a:ext cx="933562" cy="933562"/>
          </a:xfrm>
          <a:prstGeom prst="rect">
            <a:avLst/>
          </a:prstGeom>
        </p:spPr>
      </p:pic>
      <p:pic>
        <p:nvPicPr>
          <p:cNvPr id="90" name="圖形 89">
            <a:extLst>
              <a:ext uri="{FF2B5EF4-FFF2-40B4-BE49-F238E27FC236}">
                <a16:creationId xmlns:a16="http://schemas.microsoft.com/office/drawing/2014/main" id="{3E5AC25A-2274-436D-9476-8213ADE349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16961" y="3801432"/>
            <a:ext cx="1293495" cy="890884"/>
          </a:xfrm>
          <a:prstGeom prst="rect">
            <a:avLst/>
          </a:prstGeom>
        </p:spPr>
      </p:pic>
      <p:sp>
        <p:nvSpPr>
          <p:cNvPr id="91" name="文字方塊 90">
            <a:extLst>
              <a:ext uri="{FF2B5EF4-FFF2-40B4-BE49-F238E27FC236}">
                <a16:creationId xmlns:a16="http://schemas.microsoft.com/office/drawing/2014/main" id="{0C6D1A20-8DE5-497C-9F38-9563A097F227}"/>
              </a:ext>
            </a:extLst>
          </p:cNvPr>
          <p:cNvSpPr txBox="1"/>
          <p:nvPr/>
        </p:nvSpPr>
        <p:spPr>
          <a:xfrm>
            <a:off x="4817873" y="2629525"/>
            <a:ext cx="69260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000" b="1">
                <a:ln w="19050">
                  <a:solidFill>
                    <a:schemeClr val="accent6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3F</a:t>
            </a:r>
            <a:endParaRPr lang="zh-TW" altLang="en-US" sz="3000" b="1">
              <a:ln w="19050">
                <a:solidFill>
                  <a:schemeClr val="accent6"/>
                </a:solidFill>
              </a:ln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2" name="文字方塊 91">
            <a:extLst>
              <a:ext uri="{FF2B5EF4-FFF2-40B4-BE49-F238E27FC236}">
                <a16:creationId xmlns:a16="http://schemas.microsoft.com/office/drawing/2014/main" id="{88EB28CF-468A-4793-BEE0-365132CB0727}"/>
              </a:ext>
            </a:extLst>
          </p:cNvPr>
          <p:cNvSpPr txBox="1"/>
          <p:nvPr/>
        </p:nvSpPr>
        <p:spPr>
          <a:xfrm>
            <a:off x="4817873" y="3324562"/>
            <a:ext cx="69260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000" b="1">
                <a:ln w="19050">
                  <a:solidFill>
                    <a:schemeClr val="accent2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2F</a:t>
            </a:r>
            <a:endParaRPr lang="zh-TW" altLang="en-US" sz="3000" b="1">
              <a:ln w="19050">
                <a:solidFill>
                  <a:schemeClr val="accent2"/>
                </a:solidFill>
              </a:ln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5DD6C958-041C-4998-ADB9-E07A2C52BA4E}"/>
              </a:ext>
            </a:extLst>
          </p:cNvPr>
          <p:cNvSpPr txBox="1"/>
          <p:nvPr/>
        </p:nvSpPr>
        <p:spPr>
          <a:xfrm>
            <a:off x="4817873" y="3994525"/>
            <a:ext cx="69260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000" b="1">
                <a:ln w="19050">
                  <a:solidFill>
                    <a:srgbClr val="00B0F0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1F</a:t>
            </a:r>
            <a:endParaRPr lang="zh-TW" altLang="en-US" sz="3000" b="1">
              <a:ln w="19050">
                <a:solidFill>
                  <a:srgbClr val="00B0F0"/>
                </a:solidFill>
              </a:ln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113" name="群組 112">
            <a:extLst>
              <a:ext uri="{FF2B5EF4-FFF2-40B4-BE49-F238E27FC236}">
                <a16:creationId xmlns:a16="http://schemas.microsoft.com/office/drawing/2014/main" id="{14D6DE1F-9294-470F-AE1E-0B4A84A462FC}"/>
              </a:ext>
            </a:extLst>
          </p:cNvPr>
          <p:cNvGrpSpPr/>
          <p:nvPr/>
        </p:nvGrpSpPr>
        <p:grpSpPr>
          <a:xfrm>
            <a:off x="1763709" y="3166225"/>
            <a:ext cx="1471459" cy="635207"/>
            <a:chOff x="1763709" y="3166225"/>
            <a:chExt cx="1471459" cy="635207"/>
          </a:xfrm>
        </p:grpSpPr>
        <p:cxnSp>
          <p:nvCxnSpPr>
            <p:cNvPr id="95" name="接點: 肘形 94">
              <a:extLst>
                <a:ext uri="{FF2B5EF4-FFF2-40B4-BE49-F238E27FC236}">
                  <a16:creationId xmlns:a16="http://schemas.microsoft.com/office/drawing/2014/main" id="{5014C324-14FF-4DB4-AF48-D88761E674EB}"/>
                </a:ext>
              </a:extLst>
            </p:cNvPr>
            <p:cNvCxnSpPr>
              <a:cxnSpLocks/>
              <a:stCxn id="60" idx="2"/>
              <a:endCxn id="80" idx="0"/>
            </p:cNvCxnSpPr>
            <p:nvPr/>
          </p:nvCxnSpPr>
          <p:spPr>
            <a:xfrm rot="16200000" flipH="1">
              <a:off x="2542563" y="3085100"/>
              <a:ext cx="611479" cy="773730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接點: 肘形 97">
              <a:extLst>
                <a:ext uri="{FF2B5EF4-FFF2-40B4-BE49-F238E27FC236}">
                  <a16:creationId xmlns:a16="http://schemas.microsoft.com/office/drawing/2014/main" id="{B7A5F29D-3F05-40AE-9ACF-2010545AA70E}"/>
                </a:ext>
              </a:extLst>
            </p:cNvPr>
            <p:cNvCxnSpPr>
              <a:cxnSpLocks/>
              <a:stCxn id="60" idx="2"/>
              <a:endCxn id="90" idx="0"/>
            </p:cNvCxnSpPr>
            <p:nvPr/>
          </p:nvCxnSpPr>
          <p:spPr>
            <a:xfrm rot="5400000">
              <a:off x="1794970" y="3134965"/>
              <a:ext cx="635206" cy="697728"/>
            </a:xfrm>
            <a:prstGeom prst="bentConnector3">
              <a:avLst>
                <a:gd name="adj1" fmla="val 48106"/>
              </a:avLst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9559E210-307F-4CD8-B07C-0A6B6412D56D}"/>
              </a:ext>
            </a:extLst>
          </p:cNvPr>
          <p:cNvSpPr txBox="1"/>
          <p:nvPr/>
        </p:nvSpPr>
        <p:spPr>
          <a:xfrm>
            <a:off x="244548" y="1468071"/>
            <a:ext cx="44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制御室</a:t>
            </a:r>
            <a:endParaRPr lang="zh-TW" altLang="en-US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43DD0AC1-7C04-47DB-8ED0-E33E60B28C09}"/>
              </a:ext>
            </a:extLst>
          </p:cNvPr>
          <p:cNvSpPr txBox="1"/>
          <p:nvPr/>
        </p:nvSpPr>
        <p:spPr>
          <a:xfrm>
            <a:off x="602934" y="5108431"/>
            <a:ext cx="371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屋外監視には、ビデオ転送用の高速ネットワークが必要です。</a:t>
            </a:r>
          </a:p>
        </p:txBody>
      </p:sp>
      <p:sp>
        <p:nvSpPr>
          <p:cNvPr id="105" name="矩形: 圓角 104">
            <a:extLst>
              <a:ext uri="{FF2B5EF4-FFF2-40B4-BE49-F238E27FC236}">
                <a16:creationId xmlns:a16="http://schemas.microsoft.com/office/drawing/2014/main" id="{05812A82-7FE5-420B-B550-453D1B61DE84}"/>
              </a:ext>
            </a:extLst>
          </p:cNvPr>
          <p:cNvSpPr/>
          <p:nvPr/>
        </p:nvSpPr>
        <p:spPr>
          <a:xfrm>
            <a:off x="1237451" y="5844148"/>
            <a:ext cx="2216144" cy="30777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A259D2C1-FB77-4BF5-AEA3-F30F4770C2BB}"/>
              </a:ext>
            </a:extLst>
          </p:cNvPr>
          <p:cNvSpPr txBox="1"/>
          <p:nvPr/>
        </p:nvSpPr>
        <p:spPr>
          <a:xfrm>
            <a:off x="1755243" y="5844148"/>
            <a:ext cx="136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10GbE 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カッパー</a:t>
            </a:r>
            <a:endParaRPr lang="zh-TW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09" name="直線接點 108">
            <a:extLst>
              <a:ext uri="{FF2B5EF4-FFF2-40B4-BE49-F238E27FC236}">
                <a16:creationId xmlns:a16="http://schemas.microsoft.com/office/drawing/2014/main" id="{C0D6A6B4-3ABE-4D61-AAC3-B8ECD14ACAA9}"/>
              </a:ext>
            </a:extLst>
          </p:cNvPr>
          <p:cNvCxnSpPr>
            <a:cxnSpLocks/>
          </p:cNvCxnSpPr>
          <p:nvPr/>
        </p:nvCxnSpPr>
        <p:spPr>
          <a:xfrm>
            <a:off x="1387044" y="5998036"/>
            <a:ext cx="36819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字方塊 109">
            <a:extLst>
              <a:ext uri="{FF2B5EF4-FFF2-40B4-BE49-F238E27FC236}">
                <a16:creationId xmlns:a16="http://schemas.microsoft.com/office/drawing/2014/main" id="{D119731C-64EE-4D75-9DB9-07EAB4B3A471}"/>
              </a:ext>
            </a:extLst>
          </p:cNvPr>
          <p:cNvSpPr txBox="1"/>
          <p:nvPr/>
        </p:nvSpPr>
        <p:spPr>
          <a:xfrm>
            <a:off x="1763709" y="6242420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10GbE 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ファイバー</a:t>
            </a:r>
            <a:endParaRPr lang="zh-TW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11" name="直線接點 110">
            <a:extLst>
              <a:ext uri="{FF2B5EF4-FFF2-40B4-BE49-F238E27FC236}">
                <a16:creationId xmlns:a16="http://schemas.microsoft.com/office/drawing/2014/main" id="{50EBF2FC-4864-4D32-8BD8-6877C920C8AD}"/>
              </a:ext>
            </a:extLst>
          </p:cNvPr>
          <p:cNvCxnSpPr>
            <a:cxnSpLocks/>
          </p:cNvCxnSpPr>
          <p:nvPr/>
        </p:nvCxnSpPr>
        <p:spPr>
          <a:xfrm>
            <a:off x="1388770" y="6396308"/>
            <a:ext cx="3681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5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33A1BE49-099C-4042-A77C-92FCBD86760D}"/>
              </a:ext>
            </a:extLst>
          </p:cNvPr>
          <p:cNvSpPr/>
          <p:nvPr/>
        </p:nvSpPr>
        <p:spPr>
          <a:xfrm>
            <a:off x="6565541" y="4140638"/>
            <a:ext cx="5374822" cy="2572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C0E1614-B118-4A85-A924-421B91704D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86" y="2458428"/>
            <a:ext cx="6321348" cy="42543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スマートシティのスマートポールは、</a:t>
            </a:r>
            <a: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高速データ転送のため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10GbE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が必要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圖片 6" descr="一張含有 文字, 玩具 的圖片&#10;&#10;自動產生的描述">
            <a:extLst>
              <a:ext uri="{FF2B5EF4-FFF2-40B4-BE49-F238E27FC236}">
                <a16:creationId xmlns:a16="http://schemas.microsoft.com/office/drawing/2014/main" id="{492D0214-70F5-4DAA-93DF-09541BB2AE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303" y="5084673"/>
            <a:ext cx="3507267" cy="1628077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96A04EF3-0965-4C19-9C47-7A7E19B1CDDA}"/>
              </a:ext>
            </a:extLst>
          </p:cNvPr>
          <p:cNvSpPr txBox="1"/>
          <p:nvPr/>
        </p:nvSpPr>
        <p:spPr>
          <a:xfrm>
            <a:off x="838200" y="1378921"/>
            <a:ext cx="6625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交通制御用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のスマートポール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はさ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まざまなシステ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ムと連携するため、制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御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室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への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高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速接続も必要です。</a:t>
            </a:r>
            <a: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10GbE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により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、すべての通信が改善します。</a:t>
            </a:r>
            <a:endParaRPr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1F9BFE19-8438-4DA0-B917-3A1283DE6653}"/>
              </a:ext>
            </a:extLst>
          </p:cNvPr>
          <p:cNvSpPr txBox="1"/>
          <p:nvPr/>
        </p:nvSpPr>
        <p:spPr>
          <a:xfrm>
            <a:off x="8210224" y="4578185"/>
            <a:ext cx="3299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制御室</a:t>
            </a:r>
            <a:endParaRPr lang="zh-TW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3" name="箭號: 向右 32">
            <a:extLst>
              <a:ext uri="{FF2B5EF4-FFF2-40B4-BE49-F238E27FC236}">
                <a16:creationId xmlns:a16="http://schemas.microsoft.com/office/drawing/2014/main" id="{D309D922-A486-48E2-B674-1D7365F72FC7}"/>
              </a:ext>
            </a:extLst>
          </p:cNvPr>
          <p:cNvSpPr/>
          <p:nvPr/>
        </p:nvSpPr>
        <p:spPr>
          <a:xfrm>
            <a:off x="5527818" y="4302047"/>
            <a:ext cx="2636607" cy="96751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>
                  <a:alpha val="0"/>
                </a:srgbClr>
              </a:gs>
              <a:gs pos="100000">
                <a:srgbClr val="FFFF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17EA16E5-7F54-4DB6-94F5-D25D166870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764" y="1000167"/>
            <a:ext cx="1773151" cy="3157509"/>
          </a:xfrm>
          <a:prstGeom prst="rect">
            <a:avLst/>
          </a:prstGeom>
        </p:spPr>
      </p:pic>
      <p:sp>
        <p:nvSpPr>
          <p:cNvPr id="36" name="文字方塊 35">
            <a:extLst>
              <a:ext uri="{FF2B5EF4-FFF2-40B4-BE49-F238E27FC236}">
                <a16:creationId xmlns:a16="http://schemas.microsoft.com/office/drawing/2014/main" id="{69C6677A-4910-4707-AC2C-9431801AB703}"/>
              </a:ext>
            </a:extLst>
          </p:cNvPr>
          <p:cNvSpPr txBox="1"/>
          <p:nvPr/>
        </p:nvSpPr>
        <p:spPr>
          <a:xfrm>
            <a:off x="9406702" y="2403797"/>
            <a:ext cx="2444896" cy="93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defTabSz="4572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信号</a:t>
            </a:r>
            <a:endParaRPr lang="en-US" altLang="zh-TW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80975" lvl="1" indent="-180975" defTabSz="4572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カメラ</a:t>
            </a:r>
            <a:endParaRPr lang="en-US" altLang="zh-TW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80975" lvl="1" indent="-180975" defTabSz="4572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電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子掲示板</a:t>
            </a:r>
            <a:endParaRPr lang="zh-TW" altLang="en-US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8C43DADB-C752-4154-9932-9343C531E6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2080" y="3554803"/>
            <a:ext cx="2636608" cy="7120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1" name="箭號: 向右 50">
            <a:extLst>
              <a:ext uri="{FF2B5EF4-FFF2-40B4-BE49-F238E27FC236}">
                <a16:creationId xmlns:a16="http://schemas.microsoft.com/office/drawing/2014/main" id="{5BEAFBC3-D388-443F-825A-BEB525399C4C}"/>
              </a:ext>
            </a:extLst>
          </p:cNvPr>
          <p:cNvSpPr/>
          <p:nvPr/>
        </p:nvSpPr>
        <p:spPr>
          <a:xfrm rot="16200000">
            <a:off x="7817003" y="2752990"/>
            <a:ext cx="926762" cy="96751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00000">
                  <a:alpha val="0"/>
                </a:srgb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C7AC58F-A937-425C-A4DB-62369A931260}"/>
              </a:ext>
            </a:extLst>
          </p:cNvPr>
          <p:cNvSpPr/>
          <p:nvPr/>
        </p:nvSpPr>
        <p:spPr>
          <a:xfrm>
            <a:off x="7556765" y="2194301"/>
            <a:ext cx="1443266" cy="6960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i="1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10GbE</a:t>
            </a:r>
            <a:endParaRPr lang="zh-TW" altLang="en-US" sz="2800" b="1" i="1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295EC1A4-1CAC-4180-8960-8B72ABB12FF5}"/>
              </a:ext>
            </a:extLst>
          </p:cNvPr>
          <p:cNvSpPr/>
          <p:nvPr/>
        </p:nvSpPr>
        <p:spPr>
          <a:xfrm>
            <a:off x="6472080" y="4424688"/>
            <a:ext cx="1443266" cy="6960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10GbE</a:t>
            </a:r>
            <a:endParaRPr lang="zh-TW" altLang="en-US" sz="2800" b="1" i="1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6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>
            <a:extLst>
              <a:ext uri="{FF2B5EF4-FFF2-40B4-BE49-F238E27FC236}">
                <a16:creationId xmlns:a16="http://schemas.microsoft.com/office/drawing/2014/main" id="{6C7465B9-955B-4FAB-AF4E-93D3450222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291" y="984946"/>
            <a:ext cx="6097509" cy="5867705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33D18074-4371-47A9-B126-9D97DA35D9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6886" y="3744267"/>
            <a:ext cx="1113489" cy="300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5" name="橢圓 24">
            <a:extLst>
              <a:ext uri="{FF2B5EF4-FFF2-40B4-BE49-F238E27FC236}">
                <a16:creationId xmlns:a16="http://schemas.microsoft.com/office/drawing/2014/main" id="{D0F10940-3392-4E69-B129-5B931AD5F706}"/>
              </a:ext>
            </a:extLst>
          </p:cNvPr>
          <p:cNvSpPr/>
          <p:nvPr/>
        </p:nvSpPr>
        <p:spPr>
          <a:xfrm>
            <a:off x="8305045" y="4428783"/>
            <a:ext cx="1193627" cy="1193627"/>
          </a:xfrm>
          <a:prstGeom prst="ellipse">
            <a:avLst/>
          </a:prstGeom>
          <a:solidFill>
            <a:srgbClr val="41A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D771F25-9991-4370-A30A-FB564DB9A70A}"/>
              </a:ext>
            </a:extLst>
          </p:cNvPr>
          <p:cNvSpPr/>
          <p:nvPr/>
        </p:nvSpPr>
        <p:spPr>
          <a:xfrm>
            <a:off x="8145076" y="4677766"/>
            <a:ext cx="1443266" cy="6960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10GbE</a:t>
            </a:r>
            <a:endParaRPr lang="zh-TW" altLang="en-US" sz="24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D8C4AE57-84E7-4214-A3DC-C1BC97D5AE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339" y="5174889"/>
            <a:ext cx="1113489" cy="300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B667A196-BBBC-4382-A5C0-B33DDA815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3100" y="4233897"/>
            <a:ext cx="1113489" cy="300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6DF5ED8A-FE3C-486C-A2BF-29685A740F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1829" y="2429217"/>
            <a:ext cx="1113489" cy="300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圖形 29">
            <a:extLst>
              <a:ext uri="{FF2B5EF4-FFF2-40B4-BE49-F238E27FC236}">
                <a16:creationId xmlns:a16="http://schemas.microsoft.com/office/drawing/2014/main" id="{DC012CC8-7BF7-4D62-B7AA-BF9CE3EEC6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80992" y="2409115"/>
            <a:ext cx="375091" cy="237862"/>
          </a:xfrm>
          <a:prstGeom prst="rect">
            <a:avLst/>
          </a:prstGeom>
        </p:spPr>
      </p:pic>
      <p:pic>
        <p:nvPicPr>
          <p:cNvPr id="31" name="圖形 30">
            <a:extLst>
              <a:ext uri="{FF2B5EF4-FFF2-40B4-BE49-F238E27FC236}">
                <a16:creationId xmlns:a16="http://schemas.microsoft.com/office/drawing/2014/main" id="{16FD7604-D2A0-4E41-A7E2-9FB413124D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83525" y="5087690"/>
            <a:ext cx="375091" cy="237862"/>
          </a:xfrm>
          <a:prstGeom prst="rect">
            <a:avLst/>
          </a:prstGeom>
        </p:spPr>
      </p:pic>
      <p:pic>
        <p:nvPicPr>
          <p:cNvPr id="32" name="圖形 31">
            <a:extLst>
              <a:ext uri="{FF2B5EF4-FFF2-40B4-BE49-F238E27FC236}">
                <a16:creationId xmlns:a16="http://schemas.microsoft.com/office/drawing/2014/main" id="{97BF697B-2F37-4B1F-903B-B75726E90E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61965" y="5325235"/>
            <a:ext cx="375091" cy="2378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0632" y="0"/>
            <a:ext cx="11694694" cy="1222743"/>
          </a:xfrm>
        </p:spPr>
        <p:txBody>
          <a:bodyPr/>
          <a:lstStyle/>
          <a:p>
            <a:pPr algn="ctr"/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マートファクト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リは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10GbE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によりさらにス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マート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なりま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1474" y="1407645"/>
            <a:ext cx="9730425" cy="48372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10GbE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は複数のシステ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ムを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遅延な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く接続します</a:t>
            </a:r>
            <a:endParaRPr lang="en-US" altLang="zh-TW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80975" lvl="1" indent="-180975">
              <a:lnSpc>
                <a:spcPct val="150000"/>
              </a:lnSpc>
              <a:tabLst>
                <a:tab pos="180975" algn="l"/>
              </a:tabLst>
            </a:pP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AI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ロボットアーム</a:t>
            </a:r>
          </a:p>
          <a:p>
            <a:pPr marL="180975" lvl="1" indent="-180975">
              <a:lnSpc>
                <a:spcPct val="150000"/>
              </a:lnSpc>
              <a:tabLst>
                <a:tab pos="180975" algn="l"/>
              </a:tabLst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無人搬送車（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AGV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</a:p>
          <a:p>
            <a:pPr marL="180975" lvl="1" indent="-180975">
              <a:lnSpc>
                <a:spcPct val="150000"/>
              </a:lnSpc>
              <a:tabLst>
                <a:tab pos="180975" algn="l"/>
              </a:tabLst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無線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ステム</a:t>
            </a:r>
          </a:p>
          <a:p>
            <a:pPr marL="180975" lvl="1" indent="-180975">
              <a:lnSpc>
                <a:spcPct val="150000"/>
              </a:lnSpc>
              <a:tabLst>
                <a:tab pos="180975" algn="l"/>
              </a:tabLst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ドア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アクセス制御</a:t>
            </a:r>
          </a:p>
          <a:p>
            <a:pPr marL="180975" lvl="1" indent="-180975">
              <a:lnSpc>
                <a:spcPct val="150000"/>
              </a:lnSpc>
              <a:tabLst>
                <a:tab pos="180975" algn="l"/>
              </a:tabLst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制御室</a:t>
            </a:r>
          </a:p>
          <a:p>
            <a:pPr marL="180975" lvl="1" indent="-180975">
              <a:lnSpc>
                <a:spcPct val="150000"/>
              </a:lnSpc>
              <a:tabLst>
                <a:tab pos="180975" algn="l"/>
              </a:tabLst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監視</a:t>
            </a:r>
          </a:p>
        </p:txBody>
      </p:sp>
    </p:spTree>
    <p:extLst>
      <p:ext uri="{BB962C8B-B14F-4D97-AF65-F5344CB8AC3E}">
        <p14:creationId xmlns:p14="http://schemas.microsoft.com/office/powerpoint/2010/main" val="21418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QSW-IM1200-8C</a:t>
            </a:r>
            <a:b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ハードウェア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160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>
            <a:extLst>
              <a:ext uri="{FF2B5EF4-FFF2-40B4-BE49-F238E27FC236}">
                <a16:creationId xmlns:a16="http://schemas.microsoft.com/office/drawing/2014/main" id="{7A0AE90A-E29A-4F36-94EA-D8D82FC2F90E}"/>
              </a:ext>
            </a:extLst>
          </p:cNvPr>
          <p:cNvSpPr/>
          <p:nvPr/>
        </p:nvSpPr>
        <p:spPr>
          <a:xfrm>
            <a:off x="244549" y="4362429"/>
            <a:ext cx="11695814" cy="2350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デバイスのインターフェース</a:t>
            </a:r>
            <a:endParaRPr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CB4765B1-59A6-425F-80C3-3262EFCAE271}"/>
              </a:ext>
            </a:extLst>
          </p:cNvPr>
          <p:cNvSpPr/>
          <p:nvPr/>
        </p:nvSpPr>
        <p:spPr>
          <a:xfrm>
            <a:off x="747281" y="1412928"/>
            <a:ext cx="1146414" cy="43353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chemeClr val="accent1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ja-JP" altLang="en-US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前面</a:t>
            </a:r>
            <a:endParaRPr lang="zh-TW" altLang="en-US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5" name="矩形: 圓角 74">
            <a:extLst>
              <a:ext uri="{FF2B5EF4-FFF2-40B4-BE49-F238E27FC236}">
                <a16:creationId xmlns:a16="http://schemas.microsoft.com/office/drawing/2014/main" id="{5C3D9086-F2CC-435E-A870-6341B41EE731}"/>
              </a:ext>
            </a:extLst>
          </p:cNvPr>
          <p:cNvSpPr/>
          <p:nvPr/>
        </p:nvSpPr>
        <p:spPr>
          <a:xfrm>
            <a:off x="747281" y="4660333"/>
            <a:ext cx="1146414" cy="43353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chemeClr val="accent1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背面</a:t>
            </a:r>
            <a:endParaRPr lang="zh-TW" altLang="en-US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3EDB4C30-F158-488C-9825-F96066C5270D}"/>
              </a:ext>
            </a:extLst>
          </p:cNvPr>
          <p:cNvSpPr txBox="1"/>
          <p:nvPr/>
        </p:nvSpPr>
        <p:spPr>
          <a:xfrm>
            <a:off x="747280" y="5209533"/>
            <a:ext cx="37505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新しい電源入力設計</a:t>
            </a:r>
            <a:endParaRPr lang="en-US" altLang="zh-TW" sz="2000" b="1" dirty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zh-TW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9~54v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の</a:t>
            </a:r>
            <a:r>
              <a:rPr lang="en-US" altLang="ja-JP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つの</a:t>
            </a:r>
            <a:r>
              <a:rPr lang="en-US" altLang="ja-JP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DC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入力」</a:t>
            </a:r>
            <a:endParaRPr lang="en-US" altLang="zh-TW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電源回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路の保護</a:t>
            </a:r>
            <a:endParaRPr lang="zh-TW" altLang="en-US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3083EDD1-A170-49FD-804F-3AE847BAD0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5315" y="1356798"/>
            <a:ext cx="7673526" cy="2072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37B6E585-8545-452A-A8E7-3D869D11E349}"/>
              </a:ext>
            </a:extLst>
          </p:cNvPr>
          <p:cNvSpPr/>
          <p:nvPr/>
        </p:nvSpPr>
        <p:spPr>
          <a:xfrm>
            <a:off x="4581492" y="2073226"/>
            <a:ext cx="5580939" cy="1025637"/>
          </a:xfrm>
          <a:prstGeom prst="rect">
            <a:avLst/>
          </a:prstGeom>
          <a:solidFill>
            <a:srgbClr val="92D050">
              <a:alpha val="15000"/>
            </a:srgb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BF51FD3E-60D1-4387-AD58-25A91C945F8A}"/>
              </a:ext>
            </a:extLst>
          </p:cNvPr>
          <p:cNvSpPr txBox="1"/>
          <p:nvPr/>
        </p:nvSpPr>
        <p:spPr>
          <a:xfrm>
            <a:off x="7141324" y="3591481"/>
            <a:ext cx="2582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6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8 x 10GbE SFP+/RJ45 </a:t>
            </a:r>
          </a:p>
          <a:p>
            <a:pPr algn="ctr"/>
            <a:r>
              <a:rPr lang="ja-JP" altLang="en-US" sz="1600" b="1" dirty="0" smtClean="0">
                <a:solidFill>
                  <a:schemeClr val="accent6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コンボポート</a:t>
            </a:r>
            <a:endParaRPr lang="zh-TW" altLang="en-US" sz="1600" b="1" dirty="0">
              <a:solidFill>
                <a:schemeClr val="accent6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D8815F6-8116-4859-A090-656B994C058C}"/>
              </a:ext>
            </a:extLst>
          </p:cNvPr>
          <p:cNvSpPr/>
          <p:nvPr/>
        </p:nvSpPr>
        <p:spPr>
          <a:xfrm>
            <a:off x="10186419" y="2073225"/>
            <a:ext cx="860530" cy="1025637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D6050FA5-5FFA-4B60-B6D8-4FDA49B169D9}"/>
              </a:ext>
            </a:extLst>
          </p:cNvPr>
          <p:cNvCxnSpPr>
            <a:cxnSpLocks/>
            <a:stCxn id="31" idx="2"/>
            <a:endCxn id="34" idx="0"/>
          </p:cNvCxnSpPr>
          <p:nvPr/>
        </p:nvCxnSpPr>
        <p:spPr>
          <a:xfrm>
            <a:off x="10616684" y="3098862"/>
            <a:ext cx="0" cy="48860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67D3FA2F-5882-4421-8293-828D7EF16FEF}"/>
              </a:ext>
            </a:extLst>
          </p:cNvPr>
          <p:cNvSpPr txBox="1"/>
          <p:nvPr/>
        </p:nvSpPr>
        <p:spPr>
          <a:xfrm>
            <a:off x="9755876" y="3587470"/>
            <a:ext cx="172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4 x 10GbE</a:t>
            </a:r>
            <a:r>
              <a:rPr lang="zh-TW" altLang="en-US" sz="1600" b="1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SFP+</a:t>
            </a:r>
            <a:r>
              <a:rPr lang="zh-TW" altLang="en-US" sz="1600" b="1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ja-JP" altLang="en-US" sz="1600" b="1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ポート</a:t>
            </a:r>
            <a:endParaRPr lang="zh-TW" altLang="en-US" sz="1600" b="1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5437FDD-0D19-4354-B949-5C8BA9EA5549}"/>
              </a:ext>
            </a:extLst>
          </p:cNvPr>
          <p:cNvSpPr/>
          <p:nvPr/>
        </p:nvSpPr>
        <p:spPr>
          <a:xfrm>
            <a:off x="4222205" y="2348366"/>
            <a:ext cx="296425" cy="531076"/>
          </a:xfrm>
          <a:prstGeom prst="rect">
            <a:avLst/>
          </a:prstGeom>
          <a:solidFill>
            <a:srgbClr val="FFC000">
              <a:alpha val="15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7A0A791C-9300-4CD5-B3BB-475421827485}"/>
              </a:ext>
            </a:extLst>
          </p:cNvPr>
          <p:cNvGrpSpPr/>
          <p:nvPr/>
        </p:nvGrpSpPr>
        <p:grpSpPr>
          <a:xfrm>
            <a:off x="2980734" y="1865577"/>
            <a:ext cx="1242282" cy="1533530"/>
            <a:chOff x="2980734" y="1865577"/>
            <a:chExt cx="1242282" cy="1533530"/>
          </a:xfrm>
        </p:grpSpPr>
        <p:sp>
          <p:nvSpPr>
            <p:cNvPr id="39" name="流程圖: 人工作業 52">
              <a:extLst>
                <a:ext uri="{FF2B5EF4-FFF2-40B4-BE49-F238E27FC236}">
                  <a16:creationId xmlns:a16="http://schemas.microsoft.com/office/drawing/2014/main" id="{7DF03B0C-8368-405B-8C7F-22C4E03630BC}"/>
                </a:ext>
              </a:extLst>
            </p:cNvPr>
            <p:cNvSpPr/>
            <p:nvPr/>
          </p:nvSpPr>
          <p:spPr>
            <a:xfrm rot="16200000">
              <a:off x="3299597" y="2447563"/>
              <a:ext cx="1499137" cy="3477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123"/>
                <a:gd name="connsiteX1" fmla="*/ 10000 w 10000"/>
                <a:gd name="connsiteY1" fmla="*/ 0 h 10123"/>
                <a:gd name="connsiteX2" fmla="*/ 5532 w 10000"/>
                <a:gd name="connsiteY2" fmla="*/ 10123 h 10123"/>
                <a:gd name="connsiteX3" fmla="*/ 2000 w 10000"/>
                <a:gd name="connsiteY3" fmla="*/ 10000 h 10123"/>
                <a:gd name="connsiteX4" fmla="*/ 0 w 10000"/>
                <a:gd name="connsiteY4" fmla="*/ 0 h 10123"/>
                <a:gd name="connsiteX0" fmla="*/ 0 w 10000"/>
                <a:gd name="connsiteY0" fmla="*/ 0 h 11336"/>
                <a:gd name="connsiteX1" fmla="*/ 10000 w 10000"/>
                <a:gd name="connsiteY1" fmla="*/ 0 h 11336"/>
                <a:gd name="connsiteX2" fmla="*/ 5532 w 10000"/>
                <a:gd name="connsiteY2" fmla="*/ 10123 h 11336"/>
                <a:gd name="connsiteX3" fmla="*/ 4321 w 10000"/>
                <a:gd name="connsiteY3" fmla="*/ 11336 h 11336"/>
                <a:gd name="connsiteX4" fmla="*/ 0 w 10000"/>
                <a:gd name="connsiteY4" fmla="*/ 0 h 11336"/>
                <a:gd name="connsiteX0" fmla="*/ 0 w 10000"/>
                <a:gd name="connsiteY0" fmla="*/ 0 h 11336"/>
                <a:gd name="connsiteX1" fmla="*/ 10000 w 10000"/>
                <a:gd name="connsiteY1" fmla="*/ 0 h 11336"/>
                <a:gd name="connsiteX2" fmla="*/ 5518 w 10000"/>
                <a:gd name="connsiteY2" fmla="*/ 10091 h 11336"/>
                <a:gd name="connsiteX3" fmla="*/ 4321 w 10000"/>
                <a:gd name="connsiteY3" fmla="*/ 11336 h 11336"/>
                <a:gd name="connsiteX4" fmla="*/ 0 w 10000"/>
                <a:gd name="connsiteY4" fmla="*/ 0 h 11336"/>
                <a:gd name="connsiteX0" fmla="*/ 0 w 10000"/>
                <a:gd name="connsiteY0" fmla="*/ 0 h 11336"/>
                <a:gd name="connsiteX1" fmla="*/ 10000 w 10000"/>
                <a:gd name="connsiteY1" fmla="*/ 0 h 11336"/>
                <a:gd name="connsiteX2" fmla="*/ 5467 w 10000"/>
                <a:gd name="connsiteY2" fmla="*/ 10029 h 11336"/>
                <a:gd name="connsiteX3" fmla="*/ 4321 w 10000"/>
                <a:gd name="connsiteY3" fmla="*/ 11336 h 11336"/>
                <a:gd name="connsiteX4" fmla="*/ 0 w 10000"/>
                <a:gd name="connsiteY4" fmla="*/ 0 h 11336"/>
                <a:gd name="connsiteX0" fmla="*/ 0 w 9956"/>
                <a:gd name="connsiteY0" fmla="*/ 0 h 11346"/>
                <a:gd name="connsiteX1" fmla="*/ 9956 w 9956"/>
                <a:gd name="connsiteY1" fmla="*/ 10 h 11346"/>
                <a:gd name="connsiteX2" fmla="*/ 5423 w 9956"/>
                <a:gd name="connsiteY2" fmla="*/ 10039 h 11346"/>
                <a:gd name="connsiteX3" fmla="*/ 4277 w 9956"/>
                <a:gd name="connsiteY3" fmla="*/ 11346 h 11346"/>
                <a:gd name="connsiteX4" fmla="*/ 0 w 9956"/>
                <a:gd name="connsiteY4" fmla="*/ 0 h 11346"/>
                <a:gd name="connsiteX0" fmla="*/ 0 w 9927"/>
                <a:gd name="connsiteY0" fmla="*/ 0 h 10000"/>
                <a:gd name="connsiteX1" fmla="*/ 9927 w 9927"/>
                <a:gd name="connsiteY1" fmla="*/ 11 h 10000"/>
                <a:gd name="connsiteX2" fmla="*/ 5447 w 9927"/>
                <a:gd name="connsiteY2" fmla="*/ 8848 h 10000"/>
                <a:gd name="connsiteX3" fmla="*/ 4296 w 9927"/>
                <a:gd name="connsiteY3" fmla="*/ 10000 h 10000"/>
                <a:gd name="connsiteX4" fmla="*/ 0 w 9927"/>
                <a:gd name="connsiteY4" fmla="*/ 0 h 10000"/>
                <a:gd name="connsiteX0" fmla="*/ 0 w 10000"/>
                <a:gd name="connsiteY0" fmla="*/ 0 h 11918"/>
                <a:gd name="connsiteX1" fmla="*/ 10000 w 10000"/>
                <a:gd name="connsiteY1" fmla="*/ 11 h 11918"/>
                <a:gd name="connsiteX2" fmla="*/ 7025 w 10000"/>
                <a:gd name="connsiteY2" fmla="*/ 11918 h 11918"/>
                <a:gd name="connsiteX3" fmla="*/ 4328 w 10000"/>
                <a:gd name="connsiteY3" fmla="*/ 10000 h 11918"/>
                <a:gd name="connsiteX4" fmla="*/ 0 w 10000"/>
                <a:gd name="connsiteY4" fmla="*/ 0 h 11918"/>
                <a:gd name="connsiteX0" fmla="*/ 0 w 10000"/>
                <a:gd name="connsiteY0" fmla="*/ 0 h 11870"/>
                <a:gd name="connsiteX1" fmla="*/ 10000 w 10000"/>
                <a:gd name="connsiteY1" fmla="*/ 11 h 11870"/>
                <a:gd name="connsiteX2" fmla="*/ 6940 w 10000"/>
                <a:gd name="connsiteY2" fmla="*/ 11870 h 11870"/>
                <a:gd name="connsiteX3" fmla="*/ 4328 w 10000"/>
                <a:gd name="connsiteY3" fmla="*/ 10000 h 11870"/>
                <a:gd name="connsiteX4" fmla="*/ 0 w 10000"/>
                <a:gd name="connsiteY4" fmla="*/ 0 h 11870"/>
                <a:gd name="connsiteX0" fmla="*/ 0 w 10000"/>
                <a:gd name="connsiteY0" fmla="*/ 0 h 11929"/>
                <a:gd name="connsiteX1" fmla="*/ 10000 w 10000"/>
                <a:gd name="connsiteY1" fmla="*/ 11 h 11929"/>
                <a:gd name="connsiteX2" fmla="*/ 6969 w 10000"/>
                <a:gd name="connsiteY2" fmla="*/ 11929 h 11929"/>
                <a:gd name="connsiteX3" fmla="*/ 4328 w 10000"/>
                <a:gd name="connsiteY3" fmla="*/ 10000 h 11929"/>
                <a:gd name="connsiteX4" fmla="*/ 0 w 10000"/>
                <a:gd name="connsiteY4" fmla="*/ 0 h 11929"/>
                <a:gd name="connsiteX0" fmla="*/ 0 w 13513"/>
                <a:gd name="connsiteY0" fmla="*/ 0 h 11929"/>
                <a:gd name="connsiteX1" fmla="*/ 13513 w 13513"/>
                <a:gd name="connsiteY1" fmla="*/ 11 h 11929"/>
                <a:gd name="connsiteX2" fmla="*/ 10482 w 13513"/>
                <a:gd name="connsiteY2" fmla="*/ 11929 h 11929"/>
                <a:gd name="connsiteX3" fmla="*/ 7841 w 13513"/>
                <a:gd name="connsiteY3" fmla="*/ 10000 h 11929"/>
                <a:gd name="connsiteX4" fmla="*/ 0 w 13513"/>
                <a:gd name="connsiteY4" fmla="*/ 0 h 11929"/>
                <a:gd name="connsiteX0" fmla="*/ 0 w 13513"/>
                <a:gd name="connsiteY0" fmla="*/ 0 h 10000"/>
                <a:gd name="connsiteX1" fmla="*/ 13513 w 13513"/>
                <a:gd name="connsiteY1" fmla="*/ 11 h 10000"/>
                <a:gd name="connsiteX2" fmla="*/ 8425 w 13513"/>
                <a:gd name="connsiteY2" fmla="*/ 5772 h 10000"/>
                <a:gd name="connsiteX3" fmla="*/ 7841 w 13513"/>
                <a:gd name="connsiteY3" fmla="*/ 10000 h 10000"/>
                <a:gd name="connsiteX4" fmla="*/ 0 w 13513"/>
                <a:gd name="connsiteY4" fmla="*/ 0 h 10000"/>
                <a:gd name="connsiteX0" fmla="*/ 0 w 13513"/>
                <a:gd name="connsiteY0" fmla="*/ 0 h 6186"/>
                <a:gd name="connsiteX1" fmla="*/ 13513 w 13513"/>
                <a:gd name="connsiteY1" fmla="*/ 11 h 6186"/>
                <a:gd name="connsiteX2" fmla="*/ 8425 w 13513"/>
                <a:gd name="connsiteY2" fmla="*/ 5772 h 6186"/>
                <a:gd name="connsiteX3" fmla="*/ 3899 w 13513"/>
                <a:gd name="connsiteY3" fmla="*/ 5835 h 6186"/>
                <a:gd name="connsiteX4" fmla="*/ 0 w 13513"/>
                <a:gd name="connsiteY4" fmla="*/ 0 h 6186"/>
                <a:gd name="connsiteX0" fmla="*/ 0 w 10000"/>
                <a:gd name="connsiteY0" fmla="*/ 0 h 10510"/>
                <a:gd name="connsiteX1" fmla="*/ 10000 w 10000"/>
                <a:gd name="connsiteY1" fmla="*/ 18 h 10510"/>
                <a:gd name="connsiteX2" fmla="*/ 6235 w 10000"/>
                <a:gd name="connsiteY2" fmla="*/ 9331 h 10510"/>
                <a:gd name="connsiteX3" fmla="*/ 2885 w 10000"/>
                <a:gd name="connsiteY3" fmla="*/ 9433 h 10510"/>
                <a:gd name="connsiteX4" fmla="*/ 0 w 10000"/>
                <a:gd name="connsiteY4" fmla="*/ 0 h 10510"/>
                <a:gd name="connsiteX0" fmla="*/ 0 w 10000"/>
                <a:gd name="connsiteY0" fmla="*/ 0 h 9660"/>
                <a:gd name="connsiteX1" fmla="*/ 10000 w 10000"/>
                <a:gd name="connsiteY1" fmla="*/ 18 h 9660"/>
                <a:gd name="connsiteX2" fmla="*/ 6235 w 10000"/>
                <a:gd name="connsiteY2" fmla="*/ 9331 h 9660"/>
                <a:gd name="connsiteX3" fmla="*/ 2885 w 10000"/>
                <a:gd name="connsiteY3" fmla="*/ 9433 h 9660"/>
                <a:gd name="connsiteX4" fmla="*/ 0 w 10000"/>
                <a:gd name="connsiteY4" fmla="*/ 0 h 9660"/>
                <a:gd name="connsiteX0" fmla="*/ 0 w 10000"/>
                <a:gd name="connsiteY0" fmla="*/ 0 h 10093"/>
                <a:gd name="connsiteX1" fmla="*/ 10000 w 10000"/>
                <a:gd name="connsiteY1" fmla="*/ 19 h 10093"/>
                <a:gd name="connsiteX2" fmla="*/ 6140 w 10000"/>
                <a:gd name="connsiteY2" fmla="*/ 9962 h 10093"/>
                <a:gd name="connsiteX3" fmla="*/ 2885 w 10000"/>
                <a:gd name="connsiteY3" fmla="*/ 9765 h 10093"/>
                <a:gd name="connsiteX4" fmla="*/ 0 w 10000"/>
                <a:gd name="connsiteY4" fmla="*/ 0 h 10093"/>
                <a:gd name="connsiteX0" fmla="*/ 0 w 10000"/>
                <a:gd name="connsiteY0" fmla="*/ 0 h 10034"/>
                <a:gd name="connsiteX1" fmla="*/ 10000 w 10000"/>
                <a:gd name="connsiteY1" fmla="*/ 19 h 10034"/>
                <a:gd name="connsiteX2" fmla="*/ 6140 w 10000"/>
                <a:gd name="connsiteY2" fmla="*/ 9962 h 10034"/>
                <a:gd name="connsiteX3" fmla="*/ 2885 w 10000"/>
                <a:gd name="connsiteY3" fmla="*/ 9765 h 10034"/>
                <a:gd name="connsiteX4" fmla="*/ 0 w 10000"/>
                <a:gd name="connsiteY4" fmla="*/ 0 h 10034"/>
                <a:gd name="connsiteX0" fmla="*/ 0 w 10000"/>
                <a:gd name="connsiteY0" fmla="*/ 0 h 9962"/>
                <a:gd name="connsiteX1" fmla="*/ 10000 w 10000"/>
                <a:gd name="connsiteY1" fmla="*/ 19 h 9962"/>
                <a:gd name="connsiteX2" fmla="*/ 6140 w 10000"/>
                <a:gd name="connsiteY2" fmla="*/ 9962 h 9962"/>
                <a:gd name="connsiteX3" fmla="*/ 2885 w 10000"/>
                <a:gd name="connsiteY3" fmla="*/ 9765 h 9962"/>
                <a:gd name="connsiteX4" fmla="*/ 0 w 10000"/>
                <a:gd name="connsiteY4" fmla="*/ 0 h 9962"/>
                <a:gd name="connsiteX0" fmla="*/ 0 w 10000"/>
                <a:gd name="connsiteY0" fmla="*/ 0 h 10017"/>
                <a:gd name="connsiteX1" fmla="*/ 10000 w 10000"/>
                <a:gd name="connsiteY1" fmla="*/ 19 h 10017"/>
                <a:gd name="connsiteX2" fmla="*/ 6140 w 10000"/>
                <a:gd name="connsiteY2" fmla="*/ 10000 h 10017"/>
                <a:gd name="connsiteX3" fmla="*/ 2853 w 10000"/>
                <a:gd name="connsiteY3" fmla="*/ 10005 h 10017"/>
                <a:gd name="connsiteX4" fmla="*/ 0 w 10000"/>
                <a:gd name="connsiteY4" fmla="*/ 0 h 10017"/>
                <a:gd name="connsiteX0" fmla="*/ 0 w 9334"/>
                <a:gd name="connsiteY0" fmla="*/ 0 h 10017"/>
                <a:gd name="connsiteX1" fmla="*/ 9334 w 9334"/>
                <a:gd name="connsiteY1" fmla="*/ 2250 h 10017"/>
                <a:gd name="connsiteX2" fmla="*/ 6140 w 9334"/>
                <a:gd name="connsiteY2" fmla="*/ 10000 h 10017"/>
                <a:gd name="connsiteX3" fmla="*/ 2853 w 9334"/>
                <a:gd name="connsiteY3" fmla="*/ 10005 h 10017"/>
                <a:gd name="connsiteX4" fmla="*/ 0 w 9334"/>
                <a:gd name="connsiteY4" fmla="*/ 0 h 10017"/>
                <a:gd name="connsiteX0" fmla="*/ 0 w 9151"/>
                <a:gd name="connsiteY0" fmla="*/ 82 h 7754"/>
                <a:gd name="connsiteX1" fmla="*/ 9151 w 9151"/>
                <a:gd name="connsiteY1" fmla="*/ 0 h 7754"/>
                <a:gd name="connsiteX2" fmla="*/ 5729 w 9151"/>
                <a:gd name="connsiteY2" fmla="*/ 7737 h 7754"/>
                <a:gd name="connsiteX3" fmla="*/ 2208 w 9151"/>
                <a:gd name="connsiteY3" fmla="*/ 7742 h 7754"/>
                <a:gd name="connsiteX4" fmla="*/ 0 w 9151"/>
                <a:gd name="connsiteY4" fmla="*/ 82 h 7754"/>
                <a:gd name="connsiteX0" fmla="*/ 0 w 9889"/>
                <a:gd name="connsiteY0" fmla="*/ 237 h 10000"/>
                <a:gd name="connsiteX1" fmla="*/ 9889 w 9889"/>
                <a:gd name="connsiteY1" fmla="*/ 0 h 10000"/>
                <a:gd name="connsiteX2" fmla="*/ 6150 w 9889"/>
                <a:gd name="connsiteY2" fmla="*/ 9978 h 10000"/>
                <a:gd name="connsiteX3" fmla="*/ 2302 w 9889"/>
                <a:gd name="connsiteY3" fmla="*/ 9985 h 10000"/>
                <a:gd name="connsiteX4" fmla="*/ 0 w 9889"/>
                <a:gd name="connsiteY4" fmla="*/ 237 h 10000"/>
                <a:gd name="connsiteX0" fmla="*/ 0 w 10113"/>
                <a:gd name="connsiteY0" fmla="*/ 237 h 10000"/>
                <a:gd name="connsiteX1" fmla="*/ 10113 w 10113"/>
                <a:gd name="connsiteY1" fmla="*/ 0 h 10000"/>
                <a:gd name="connsiteX2" fmla="*/ 6332 w 10113"/>
                <a:gd name="connsiteY2" fmla="*/ 9978 h 10000"/>
                <a:gd name="connsiteX3" fmla="*/ 2441 w 10113"/>
                <a:gd name="connsiteY3" fmla="*/ 9985 h 10000"/>
                <a:gd name="connsiteX4" fmla="*/ 0 w 10113"/>
                <a:gd name="connsiteY4" fmla="*/ 237 h 10000"/>
                <a:gd name="connsiteX0" fmla="*/ 0 w 9963"/>
                <a:gd name="connsiteY0" fmla="*/ 106 h 9869"/>
                <a:gd name="connsiteX1" fmla="*/ 9963 w 9963"/>
                <a:gd name="connsiteY1" fmla="*/ 0 h 9869"/>
                <a:gd name="connsiteX2" fmla="*/ 6332 w 9963"/>
                <a:gd name="connsiteY2" fmla="*/ 9847 h 9869"/>
                <a:gd name="connsiteX3" fmla="*/ 2441 w 9963"/>
                <a:gd name="connsiteY3" fmla="*/ 9854 h 9869"/>
                <a:gd name="connsiteX4" fmla="*/ 0 w 9963"/>
                <a:gd name="connsiteY4" fmla="*/ 106 h 9869"/>
                <a:gd name="connsiteX0" fmla="*/ 0 w 9849"/>
                <a:gd name="connsiteY0" fmla="*/ 372 h 10000"/>
                <a:gd name="connsiteX1" fmla="*/ 9849 w 9849"/>
                <a:gd name="connsiteY1" fmla="*/ 0 h 10000"/>
                <a:gd name="connsiteX2" fmla="*/ 6205 w 9849"/>
                <a:gd name="connsiteY2" fmla="*/ 9978 h 10000"/>
                <a:gd name="connsiteX3" fmla="*/ 2299 w 9849"/>
                <a:gd name="connsiteY3" fmla="*/ 9985 h 10000"/>
                <a:gd name="connsiteX4" fmla="*/ 0 w 9849"/>
                <a:gd name="connsiteY4" fmla="*/ 372 h 10000"/>
                <a:gd name="connsiteX0" fmla="*/ 0 w 9962"/>
                <a:gd name="connsiteY0" fmla="*/ 240 h 10000"/>
                <a:gd name="connsiteX1" fmla="*/ 9962 w 9962"/>
                <a:gd name="connsiteY1" fmla="*/ 0 h 10000"/>
                <a:gd name="connsiteX2" fmla="*/ 6262 w 9962"/>
                <a:gd name="connsiteY2" fmla="*/ 9978 h 10000"/>
                <a:gd name="connsiteX3" fmla="*/ 2296 w 9962"/>
                <a:gd name="connsiteY3" fmla="*/ 9985 h 10000"/>
                <a:gd name="connsiteX4" fmla="*/ 0 w 9962"/>
                <a:gd name="connsiteY4" fmla="*/ 240 h 10000"/>
                <a:gd name="connsiteX0" fmla="*/ 0 w 10922"/>
                <a:gd name="connsiteY0" fmla="*/ 2886 h 12646"/>
                <a:gd name="connsiteX1" fmla="*/ 10922 w 10922"/>
                <a:gd name="connsiteY1" fmla="*/ 0 h 12646"/>
                <a:gd name="connsiteX2" fmla="*/ 6286 w 10922"/>
                <a:gd name="connsiteY2" fmla="*/ 12624 h 12646"/>
                <a:gd name="connsiteX3" fmla="*/ 2305 w 10922"/>
                <a:gd name="connsiteY3" fmla="*/ 12631 h 12646"/>
                <a:gd name="connsiteX4" fmla="*/ 0 w 10922"/>
                <a:gd name="connsiteY4" fmla="*/ 2886 h 12646"/>
                <a:gd name="connsiteX0" fmla="*/ 0 w 11959"/>
                <a:gd name="connsiteY0" fmla="*/ 373 h 12646"/>
                <a:gd name="connsiteX1" fmla="*/ 11959 w 11959"/>
                <a:gd name="connsiteY1" fmla="*/ 0 h 12646"/>
                <a:gd name="connsiteX2" fmla="*/ 7323 w 11959"/>
                <a:gd name="connsiteY2" fmla="*/ 12624 h 12646"/>
                <a:gd name="connsiteX3" fmla="*/ 3342 w 11959"/>
                <a:gd name="connsiteY3" fmla="*/ 12631 h 12646"/>
                <a:gd name="connsiteX4" fmla="*/ 0 w 11959"/>
                <a:gd name="connsiteY4" fmla="*/ 373 h 12646"/>
                <a:gd name="connsiteX0" fmla="*/ 0 w 11090"/>
                <a:gd name="connsiteY0" fmla="*/ 373 h 12646"/>
                <a:gd name="connsiteX1" fmla="*/ 11090 w 11090"/>
                <a:gd name="connsiteY1" fmla="*/ 0 h 12646"/>
                <a:gd name="connsiteX2" fmla="*/ 7323 w 11090"/>
                <a:gd name="connsiteY2" fmla="*/ 12624 h 12646"/>
                <a:gd name="connsiteX3" fmla="*/ 3342 w 11090"/>
                <a:gd name="connsiteY3" fmla="*/ 12631 h 12646"/>
                <a:gd name="connsiteX4" fmla="*/ 0 w 11090"/>
                <a:gd name="connsiteY4" fmla="*/ 373 h 12646"/>
                <a:gd name="connsiteX0" fmla="*/ 0 w 11194"/>
                <a:gd name="connsiteY0" fmla="*/ 373 h 12646"/>
                <a:gd name="connsiteX1" fmla="*/ 11194 w 11194"/>
                <a:gd name="connsiteY1" fmla="*/ 0 h 12646"/>
                <a:gd name="connsiteX2" fmla="*/ 7323 w 11194"/>
                <a:gd name="connsiteY2" fmla="*/ 12624 h 12646"/>
                <a:gd name="connsiteX3" fmla="*/ 3342 w 11194"/>
                <a:gd name="connsiteY3" fmla="*/ 12631 h 12646"/>
                <a:gd name="connsiteX4" fmla="*/ 0 w 11194"/>
                <a:gd name="connsiteY4" fmla="*/ 373 h 12646"/>
                <a:gd name="connsiteX0" fmla="*/ 0 w 11924"/>
                <a:gd name="connsiteY0" fmla="*/ 253 h 12646"/>
                <a:gd name="connsiteX1" fmla="*/ 11924 w 11924"/>
                <a:gd name="connsiteY1" fmla="*/ 0 h 12646"/>
                <a:gd name="connsiteX2" fmla="*/ 8053 w 11924"/>
                <a:gd name="connsiteY2" fmla="*/ 12624 h 12646"/>
                <a:gd name="connsiteX3" fmla="*/ 4072 w 11924"/>
                <a:gd name="connsiteY3" fmla="*/ 12631 h 12646"/>
                <a:gd name="connsiteX4" fmla="*/ 0 w 11924"/>
                <a:gd name="connsiteY4" fmla="*/ 253 h 12646"/>
                <a:gd name="connsiteX0" fmla="*/ 0 w 11924"/>
                <a:gd name="connsiteY0" fmla="*/ 253 h 12633"/>
                <a:gd name="connsiteX1" fmla="*/ 11924 w 11924"/>
                <a:gd name="connsiteY1" fmla="*/ 0 h 12633"/>
                <a:gd name="connsiteX2" fmla="*/ 8053 w 11924"/>
                <a:gd name="connsiteY2" fmla="*/ 10348 h 12633"/>
                <a:gd name="connsiteX3" fmla="*/ 4072 w 11924"/>
                <a:gd name="connsiteY3" fmla="*/ 12631 h 12633"/>
                <a:gd name="connsiteX4" fmla="*/ 0 w 11924"/>
                <a:gd name="connsiteY4" fmla="*/ 253 h 12633"/>
                <a:gd name="connsiteX0" fmla="*/ 0 w 11924"/>
                <a:gd name="connsiteY0" fmla="*/ 253 h 10348"/>
                <a:gd name="connsiteX1" fmla="*/ 11924 w 11924"/>
                <a:gd name="connsiteY1" fmla="*/ 0 h 10348"/>
                <a:gd name="connsiteX2" fmla="*/ 8053 w 11924"/>
                <a:gd name="connsiteY2" fmla="*/ 10348 h 10348"/>
                <a:gd name="connsiteX3" fmla="*/ 4037 w 11924"/>
                <a:gd name="connsiteY3" fmla="*/ 10235 h 10348"/>
                <a:gd name="connsiteX4" fmla="*/ 0 w 11924"/>
                <a:gd name="connsiteY4" fmla="*/ 253 h 10348"/>
                <a:gd name="connsiteX0" fmla="*/ 0 w 11730"/>
                <a:gd name="connsiteY0" fmla="*/ 253 h 10348"/>
                <a:gd name="connsiteX1" fmla="*/ 11730 w 11730"/>
                <a:gd name="connsiteY1" fmla="*/ 0 h 10348"/>
                <a:gd name="connsiteX2" fmla="*/ 8053 w 11730"/>
                <a:gd name="connsiteY2" fmla="*/ 10348 h 10348"/>
                <a:gd name="connsiteX3" fmla="*/ 4037 w 11730"/>
                <a:gd name="connsiteY3" fmla="*/ 10235 h 10348"/>
                <a:gd name="connsiteX4" fmla="*/ 0 w 11730"/>
                <a:gd name="connsiteY4" fmla="*/ 253 h 10348"/>
                <a:gd name="connsiteX0" fmla="*/ 0 w 11458"/>
                <a:gd name="connsiteY0" fmla="*/ 253 h 10348"/>
                <a:gd name="connsiteX1" fmla="*/ 11458 w 11458"/>
                <a:gd name="connsiteY1" fmla="*/ 0 h 10348"/>
                <a:gd name="connsiteX2" fmla="*/ 7781 w 11458"/>
                <a:gd name="connsiteY2" fmla="*/ 10348 h 10348"/>
                <a:gd name="connsiteX3" fmla="*/ 3765 w 11458"/>
                <a:gd name="connsiteY3" fmla="*/ 10235 h 10348"/>
                <a:gd name="connsiteX4" fmla="*/ 0 w 11458"/>
                <a:gd name="connsiteY4" fmla="*/ 253 h 1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8" h="10348">
                  <a:moveTo>
                    <a:pt x="0" y="253"/>
                  </a:moveTo>
                  <a:lnTo>
                    <a:pt x="11458" y="0"/>
                  </a:lnTo>
                  <a:cubicBezTo>
                    <a:pt x="10168" y="3449"/>
                    <a:pt x="9071" y="6899"/>
                    <a:pt x="7781" y="10348"/>
                  </a:cubicBezTo>
                  <a:cubicBezTo>
                    <a:pt x="6336" y="10128"/>
                    <a:pt x="5400" y="10322"/>
                    <a:pt x="3765" y="10235"/>
                  </a:cubicBezTo>
                  <a:lnTo>
                    <a:pt x="0" y="253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23AD5CD5-F672-44B4-A3A5-21EBF6ECD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0734" y="1865577"/>
              <a:ext cx="951346" cy="1533530"/>
            </a:xfrm>
            <a:custGeom>
              <a:avLst/>
              <a:gdLst>
                <a:gd name="connsiteX0" fmla="*/ 162630 w 975760"/>
                <a:gd name="connsiteY0" fmla="*/ 0 h 1574900"/>
                <a:gd name="connsiteX1" fmla="*/ 813130 w 975760"/>
                <a:gd name="connsiteY1" fmla="*/ 0 h 1574900"/>
                <a:gd name="connsiteX2" fmla="*/ 975760 w 975760"/>
                <a:gd name="connsiteY2" fmla="*/ 162630 h 1574900"/>
                <a:gd name="connsiteX3" fmla="*/ 975760 w 975760"/>
                <a:gd name="connsiteY3" fmla="*/ 1412270 h 1574900"/>
                <a:gd name="connsiteX4" fmla="*/ 813130 w 975760"/>
                <a:gd name="connsiteY4" fmla="*/ 1574900 h 1574900"/>
                <a:gd name="connsiteX5" fmla="*/ 162630 w 975760"/>
                <a:gd name="connsiteY5" fmla="*/ 1574900 h 1574900"/>
                <a:gd name="connsiteX6" fmla="*/ 0 w 975760"/>
                <a:gd name="connsiteY6" fmla="*/ 1412270 h 1574900"/>
                <a:gd name="connsiteX7" fmla="*/ 0 w 975760"/>
                <a:gd name="connsiteY7" fmla="*/ 162630 h 1574900"/>
                <a:gd name="connsiteX8" fmla="*/ 162630 w 975760"/>
                <a:gd name="connsiteY8" fmla="*/ 0 h 15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760" h="1574900">
                  <a:moveTo>
                    <a:pt x="162630" y="0"/>
                  </a:moveTo>
                  <a:lnTo>
                    <a:pt x="813130" y="0"/>
                  </a:lnTo>
                  <a:cubicBezTo>
                    <a:pt x="902948" y="0"/>
                    <a:pt x="975760" y="72812"/>
                    <a:pt x="975760" y="162630"/>
                  </a:cubicBezTo>
                  <a:lnTo>
                    <a:pt x="975760" y="1412270"/>
                  </a:lnTo>
                  <a:cubicBezTo>
                    <a:pt x="975760" y="1502088"/>
                    <a:pt x="902948" y="1574900"/>
                    <a:pt x="813130" y="1574900"/>
                  </a:cubicBezTo>
                  <a:lnTo>
                    <a:pt x="162630" y="1574900"/>
                  </a:lnTo>
                  <a:cubicBezTo>
                    <a:pt x="72812" y="1574900"/>
                    <a:pt x="0" y="1502088"/>
                    <a:pt x="0" y="1412270"/>
                  </a:cubicBezTo>
                  <a:lnTo>
                    <a:pt x="0" y="162630"/>
                  </a:lnTo>
                  <a:cubicBezTo>
                    <a:pt x="0" y="72812"/>
                    <a:pt x="72812" y="0"/>
                    <a:pt x="162630" y="0"/>
                  </a:cubicBezTo>
                  <a:close/>
                </a:path>
              </a:pathLst>
            </a:custGeom>
            <a:ln w="2540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6B5D32AB-0CC2-4438-B2AD-DC590D682E39}"/>
              </a:ext>
            </a:extLst>
          </p:cNvPr>
          <p:cNvCxnSpPr>
            <a:cxnSpLocks/>
            <a:endCxn id="42" idx="3"/>
          </p:cNvCxnSpPr>
          <p:nvPr/>
        </p:nvCxnSpPr>
        <p:spPr>
          <a:xfrm flipH="1">
            <a:off x="2116566" y="2253171"/>
            <a:ext cx="1064209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960F3423-95B2-4BBA-8C9F-20DD43EEB689}"/>
              </a:ext>
            </a:extLst>
          </p:cNvPr>
          <p:cNvSpPr txBox="1"/>
          <p:nvPr/>
        </p:nvSpPr>
        <p:spPr>
          <a:xfrm>
            <a:off x="655910" y="2083894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accent4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ステータス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LED</a:t>
            </a:r>
            <a:endParaRPr lang="zh-TW" altLang="en-US" sz="1600" b="1" dirty="0">
              <a:solidFill>
                <a:schemeClr val="accent4">
                  <a:lumMod val="7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43" name="接點: 肘形 42">
            <a:extLst>
              <a:ext uri="{FF2B5EF4-FFF2-40B4-BE49-F238E27FC236}">
                <a16:creationId xmlns:a16="http://schemas.microsoft.com/office/drawing/2014/main" id="{ED009522-430C-4A31-8A0F-4336D7E442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97402" y="2517540"/>
            <a:ext cx="583367" cy="506096"/>
          </a:xfrm>
          <a:prstGeom prst="bentConnector3">
            <a:avLst>
              <a:gd name="adj1" fmla="val 57429"/>
            </a:avLst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E9BCD0DC-0590-4A10-87F0-FD7DB129F3D6}"/>
              </a:ext>
            </a:extLst>
          </p:cNvPr>
          <p:cNvCxnSpPr>
            <a:cxnSpLocks/>
          </p:cNvCxnSpPr>
          <p:nvPr/>
        </p:nvCxnSpPr>
        <p:spPr>
          <a:xfrm flipH="1">
            <a:off x="2670989" y="3023636"/>
            <a:ext cx="509777" cy="1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598A7E31-B1DC-4121-A793-620C3852F8FA}"/>
              </a:ext>
            </a:extLst>
          </p:cNvPr>
          <p:cNvCxnSpPr>
            <a:cxnSpLocks/>
          </p:cNvCxnSpPr>
          <p:nvPr/>
        </p:nvCxnSpPr>
        <p:spPr>
          <a:xfrm flipH="1">
            <a:off x="2847536" y="2773192"/>
            <a:ext cx="333231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13441139-0EA7-406B-9FB0-512D6A2E5DE1}"/>
              </a:ext>
            </a:extLst>
          </p:cNvPr>
          <p:cNvSpPr txBox="1"/>
          <p:nvPr/>
        </p:nvSpPr>
        <p:spPr>
          <a:xfrm>
            <a:off x="514007" y="2868100"/>
            <a:ext cx="223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Power 1,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Power 2</a:t>
            </a:r>
          </a:p>
          <a:p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Power 3 </a:t>
            </a:r>
            <a:r>
              <a:rPr lang="ja-JP" altLang="en-US" sz="1600" b="1" dirty="0">
                <a:solidFill>
                  <a:schemeClr val="accent4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ステータス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LED</a:t>
            </a:r>
            <a:endParaRPr lang="zh-TW" altLang="en-US" sz="1600" b="1" dirty="0">
              <a:solidFill>
                <a:schemeClr val="accent4">
                  <a:lumMod val="7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53" name="圖片 52">
            <a:extLst>
              <a:ext uri="{FF2B5EF4-FFF2-40B4-BE49-F238E27FC236}">
                <a16:creationId xmlns:a16="http://schemas.microsoft.com/office/drawing/2014/main" id="{FEC7FAC9-F7FB-48BA-93AD-CEE7F599B1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5315" y="4459364"/>
            <a:ext cx="7673526" cy="2072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5" name="矩形 54">
            <a:extLst>
              <a:ext uri="{FF2B5EF4-FFF2-40B4-BE49-F238E27FC236}">
                <a16:creationId xmlns:a16="http://schemas.microsoft.com/office/drawing/2014/main" id="{8D86DB6E-164F-48EB-91E1-80DD69AE3C5C}"/>
              </a:ext>
            </a:extLst>
          </p:cNvPr>
          <p:cNvSpPr/>
          <p:nvPr/>
        </p:nvSpPr>
        <p:spPr>
          <a:xfrm>
            <a:off x="4889382" y="5505929"/>
            <a:ext cx="1541721" cy="733913"/>
          </a:xfrm>
          <a:prstGeom prst="rect">
            <a:avLst/>
          </a:prstGeom>
          <a:solidFill>
            <a:srgbClr val="FF0000">
              <a:alpha val="1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E5C308AF-217E-4B88-B527-955371898EEB}"/>
              </a:ext>
            </a:extLst>
          </p:cNvPr>
          <p:cNvGrpSpPr/>
          <p:nvPr/>
        </p:nvGrpSpPr>
        <p:grpSpPr>
          <a:xfrm>
            <a:off x="4489959" y="3876509"/>
            <a:ext cx="2340566" cy="1629420"/>
            <a:chOff x="4489959" y="3876509"/>
            <a:chExt cx="2340566" cy="1629420"/>
          </a:xfrm>
        </p:grpSpPr>
        <p:sp>
          <p:nvSpPr>
            <p:cNvPr id="58" name="流程圖: 人工作業 52">
              <a:extLst>
                <a:ext uri="{FF2B5EF4-FFF2-40B4-BE49-F238E27FC236}">
                  <a16:creationId xmlns:a16="http://schemas.microsoft.com/office/drawing/2014/main" id="{835694C5-708A-4ECD-8706-771887A0C918}"/>
                </a:ext>
              </a:extLst>
            </p:cNvPr>
            <p:cNvSpPr/>
            <p:nvPr/>
          </p:nvSpPr>
          <p:spPr>
            <a:xfrm>
              <a:off x="4489959" y="5205995"/>
              <a:ext cx="2340566" cy="29993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123"/>
                <a:gd name="connsiteX1" fmla="*/ 10000 w 10000"/>
                <a:gd name="connsiteY1" fmla="*/ 0 h 10123"/>
                <a:gd name="connsiteX2" fmla="*/ 5532 w 10000"/>
                <a:gd name="connsiteY2" fmla="*/ 10123 h 10123"/>
                <a:gd name="connsiteX3" fmla="*/ 2000 w 10000"/>
                <a:gd name="connsiteY3" fmla="*/ 10000 h 10123"/>
                <a:gd name="connsiteX4" fmla="*/ 0 w 10000"/>
                <a:gd name="connsiteY4" fmla="*/ 0 h 10123"/>
                <a:gd name="connsiteX0" fmla="*/ 0 w 10000"/>
                <a:gd name="connsiteY0" fmla="*/ 0 h 11336"/>
                <a:gd name="connsiteX1" fmla="*/ 10000 w 10000"/>
                <a:gd name="connsiteY1" fmla="*/ 0 h 11336"/>
                <a:gd name="connsiteX2" fmla="*/ 5532 w 10000"/>
                <a:gd name="connsiteY2" fmla="*/ 10123 h 11336"/>
                <a:gd name="connsiteX3" fmla="*/ 4321 w 10000"/>
                <a:gd name="connsiteY3" fmla="*/ 11336 h 11336"/>
                <a:gd name="connsiteX4" fmla="*/ 0 w 10000"/>
                <a:gd name="connsiteY4" fmla="*/ 0 h 11336"/>
                <a:gd name="connsiteX0" fmla="*/ 0 w 10000"/>
                <a:gd name="connsiteY0" fmla="*/ 0 h 11336"/>
                <a:gd name="connsiteX1" fmla="*/ 10000 w 10000"/>
                <a:gd name="connsiteY1" fmla="*/ 0 h 11336"/>
                <a:gd name="connsiteX2" fmla="*/ 5518 w 10000"/>
                <a:gd name="connsiteY2" fmla="*/ 10091 h 11336"/>
                <a:gd name="connsiteX3" fmla="*/ 4321 w 10000"/>
                <a:gd name="connsiteY3" fmla="*/ 11336 h 11336"/>
                <a:gd name="connsiteX4" fmla="*/ 0 w 10000"/>
                <a:gd name="connsiteY4" fmla="*/ 0 h 11336"/>
                <a:gd name="connsiteX0" fmla="*/ 0 w 10000"/>
                <a:gd name="connsiteY0" fmla="*/ 0 h 11336"/>
                <a:gd name="connsiteX1" fmla="*/ 10000 w 10000"/>
                <a:gd name="connsiteY1" fmla="*/ 0 h 11336"/>
                <a:gd name="connsiteX2" fmla="*/ 5467 w 10000"/>
                <a:gd name="connsiteY2" fmla="*/ 10029 h 11336"/>
                <a:gd name="connsiteX3" fmla="*/ 4321 w 10000"/>
                <a:gd name="connsiteY3" fmla="*/ 11336 h 11336"/>
                <a:gd name="connsiteX4" fmla="*/ 0 w 10000"/>
                <a:gd name="connsiteY4" fmla="*/ 0 h 11336"/>
                <a:gd name="connsiteX0" fmla="*/ 0 w 9956"/>
                <a:gd name="connsiteY0" fmla="*/ 0 h 11346"/>
                <a:gd name="connsiteX1" fmla="*/ 9956 w 9956"/>
                <a:gd name="connsiteY1" fmla="*/ 10 h 11346"/>
                <a:gd name="connsiteX2" fmla="*/ 5423 w 9956"/>
                <a:gd name="connsiteY2" fmla="*/ 10039 h 11346"/>
                <a:gd name="connsiteX3" fmla="*/ 4277 w 9956"/>
                <a:gd name="connsiteY3" fmla="*/ 11346 h 11346"/>
                <a:gd name="connsiteX4" fmla="*/ 0 w 9956"/>
                <a:gd name="connsiteY4" fmla="*/ 0 h 11346"/>
                <a:gd name="connsiteX0" fmla="*/ 0 w 9927"/>
                <a:gd name="connsiteY0" fmla="*/ 0 h 10000"/>
                <a:gd name="connsiteX1" fmla="*/ 9927 w 9927"/>
                <a:gd name="connsiteY1" fmla="*/ 11 h 10000"/>
                <a:gd name="connsiteX2" fmla="*/ 5447 w 9927"/>
                <a:gd name="connsiteY2" fmla="*/ 8848 h 10000"/>
                <a:gd name="connsiteX3" fmla="*/ 4296 w 9927"/>
                <a:gd name="connsiteY3" fmla="*/ 10000 h 10000"/>
                <a:gd name="connsiteX4" fmla="*/ 0 w 9927"/>
                <a:gd name="connsiteY4" fmla="*/ 0 h 10000"/>
                <a:gd name="connsiteX0" fmla="*/ 0 w 10000"/>
                <a:gd name="connsiteY0" fmla="*/ 0 h 11918"/>
                <a:gd name="connsiteX1" fmla="*/ 10000 w 10000"/>
                <a:gd name="connsiteY1" fmla="*/ 11 h 11918"/>
                <a:gd name="connsiteX2" fmla="*/ 7025 w 10000"/>
                <a:gd name="connsiteY2" fmla="*/ 11918 h 11918"/>
                <a:gd name="connsiteX3" fmla="*/ 4328 w 10000"/>
                <a:gd name="connsiteY3" fmla="*/ 10000 h 11918"/>
                <a:gd name="connsiteX4" fmla="*/ 0 w 10000"/>
                <a:gd name="connsiteY4" fmla="*/ 0 h 11918"/>
                <a:gd name="connsiteX0" fmla="*/ 0 w 10000"/>
                <a:gd name="connsiteY0" fmla="*/ 0 h 11870"/>
                <a:gd name="connsiteX1" fmla="*/ 10000 w 10000"/>
                <a:gd name="connsiteY1" fmla="*/ 11 h 11870"/>
                <a:gd name="connsiteX2" fmla="*/ 6940 w 10000"/>
                <a:gd name="connsiteY2" fmla="*/ 11870 h 11870"/>
                <a:gd name="connsiteX3" fmla="*/ 4328 w 10000"/>
                <a:gd name="connsiteY3" fmla="*/ 10000 h 11870"/>
                <a:gd name="connsiteX4" fmla="*/ 0 w 10000"/>
                <a:gd name="connsiteY4" fmla="*/ 0 h 11870"/>
                <a:gd name="connsiteX0" fmla="*/ 0 w 10000"/>
                <a:gd name="connsiteY0" fmla="*/ 0 h 11929"/>
                <a:gd name="connsiteX1" fmla="*/ 10000 w 10000"/>
                <a:gd name="connsiteY1" fmla="*/ 11 h 11929"/>
                <a:gd name="connsiteX2" fmla="*/ 6969 w 10000"/>
                <a:gd name="connsiteY2" fmla="*/ 11929 h 11929"/>
                <a:gd name="connsiteX3" fmla="*/ 4328 w 10000"/>
                <a:gd name="connsiteY3" fmla="*/ 10000 h 11929"/>
                <a:gd name="connsiteX4" fmla="*/ 0 w 10000"/>
                <a:gd name="connsiteY4" fmla="*/ 0 h 11929"/>
                <a:gd name="connsiteX0" fmla="*/ 0 w 13513"/>
                <a:gd name="connsiteY0" fmla="*/ 0 h 11929"/>
                <a:gd name="connsiteX1" fmla="*/ 13513 w 13513"/>
                <a:gd name="connsiteY1" fmla="*/ 11 h 11929"/>
                <a:gd name="connsiteX2" fmla="*/ 10482 w 13513"/>
                <a:gd name="connsiteY2" fmla="*/ 11929 h 11929"/>
                <a:gd name="connsiteX3" fmla="*/ 7841 w 13513"/>
                <a:gd name="connsiteY3" fmla="*/ 10000 h 11929"/>
                <a:gd name="connsiteX4" fmla="*/ 0 w 13513"/>
                <a:gd name="connsiteY4" fmla="*/ 0 h 11929"/>
                <a:gd name="connsiteX0" fmla="*/ 0 w 13513"/>
                <a:gd name="connsiteY0" fmla="*/ 0 h 10000"/>
                <a:gd name="connsiteX1" fmla="*/ 13513 w 13513"/>
                <a:gd name="connsiteY1" fmla="*/ 11 h 10000"/>
                <a:gd name="connsiteX2" fmla="*/ 8425 w 13513"/>
                <a:gd name="connsiteY2" fmla="*/ 5772 h 10000"/>
                <a:gd name="connsiteX3" fmla="*/ 7841 w 13513"/>
                <a:gd name="connsiteY3" fmla="*/ 10000 h 10000"/>
                <a:gd name="connsiteX4" fmla="*/ 0 w 13513"/>
                <a:gd name="connsiteY4" fmla="*/ 0 h 10000"/>
                <a:gd name="connsiteX0" fmla="*/ 0 w 13513"/>
                <a:gd name="connsiteY0" fmla="*/ 0 h 6186"/>
                <a:gd name="connsiteX1" fmla="*/ 13513 w 13513"/>
                <a:gd name="connsiteY1" fmla="*/ 11 h 6186"/>
                <a:gd name="connsiteX2" fmla="*/ 8425 w 13513"/>
                <a:gd name="connsiteY2" fmla="*/ 5772 h 6186"/>
                <a:gd name="connsiteX3" fmla="*/ 3899 w 13513"/>
                <a:gd name="connsiteY3" fmla="*/ 5835 h 6186"/>
                <a:gd name="connsiteX4" fmla="*/ 0 w 13513"/>
                <a:gd name="connsiteY4" fmla="*/ 0 h 6186"/>
                <a:gd name="connsiteX0" fmla="*/ 0 w 10000"/>
                <a:gd name="connsiteY0" fmla="*/ 0 h 10510"/>
                <a:gd name="connsiteX1" fmla="*/ 10000 w 10000"/>
                <a:gd name="connsiteY1" fmla="*/ 18 h 10510"/>
                <a:gd name="connsiteX2" fmla="*/ 6235 w 10000"/>
                <a:gd name="connsiteY2" fmla="*/ 9331 h 10510"/>
                <a:gd name="connsiteX3" fmla="*/ 2885 w 10000"/>
                <a:gd name="connsiteY3" fmla="*/ 9433 h 10510"/>
                <a:gd name="connsiteX4" fmla="*/ 0 w 10000"/>
                <a:gd name="connsiteY4" fmla="*/ 0 h 10510"/>
                <a:gd name="connsiteX0" fmla="*/ 0 w 10000"/>
                <a:gd name="connsiteY0" fmla="*/ 0 h 9660"/>
                <a:gd name="connsiteX1" fmla="*/ 10000 w 10000"/>
                <a:gd name="connsiteY1" fmla="*/ 18 h 9660"/>
                <a:gd name="connsiteX2" fmla="*/ 6235 w 10000"/>
                <a:gd name="connsiteY2" fmla="*/ 9331 h 9660"/>
                <a:gd name="connsiteX3" fmla="*/ 2885 w 10000"/>
                <a:gd name="connsiteY3" fmla="*/ 9433 h 9660"/>
                <a:gd name="connsiteX4" fmla="*/ 0 w 10000"/>
                <a:gd name="connsiteY4" fmla="*/ 0 h 9660"/>
                <a:gd name="connsiteX0" fmla="*/ 0 w 10000"/>
                <a:gd name="connsiteY0" fmla="*/ 0 h 10093"/>
                <a:gd name="connsiteX1" fmla="*/ 10000 w 10000"/>
                <a:gd name="connsiteY1" fmla="*/ 19 h 10093"/>
                <a:gd name="connsiteX2" fmla="*/ 6140 w 10000"/>
                <a:gd name="connsiteY2" fmla="*/ 9962 h 10093"/>
                <a:gd name="connsiteX3" fmla="*/ 2885 w 10000"/>
                <a:gd name="connsiteY3" fmla="*/ 9765 h 10093"/>
                <a:gd name="connsiteX4" fmla="*/ 0 w 10000"/>
                <a:gd name="connsiteY4" fmla="*/ 0 h 10093"/>
                <a:gd name="connsiteX0" fmla="*/ 0 w 10000"/>
                <a:gd name="connsiteY0" fmla="*/ 0 h 10034"/>
                <a:gd name="connsiteX1" fmla="*/ 10000 w 10000"/>
                <a:gd name="connsiteY1" fmla="*/ 19 h 10034"/>
                <a:gd name="connsiteX2" fmla="*/ 6140 w 10000"/>
                <a:gd name="connsiteY2" fmla="*/ 9962 h 10034"/>
                <a:gd name="connsiteX3" fmla="*/ 2885 w 10000"/>
                <a:gd name="connsiteY3" fmla="*/ 9765 h 10034"/>
                <a:gd name="connsiteX4" fmla="*/ 0 w 10000"/>
                <a:gd name="connsiteY4" fmla="*/ 0 h 10034"/>
                <a:gd name="connsiteX0" fmla="*/ 0 w 10000"/>
                <a:gd name="connsiteY0" fmla="*/ 0 h 9962"/>
                <a:gd name="connsiteX1" fmla="*/ 10000 w 10000"/>
                <a:gd name="connsiteY1" fmla="*/ 19 h 9962"/>
                <a:gd name="connsiteX2" fmla="*/ 6140 w 10000"/>
                <a:gd name="connsiteY2" fmla="*/ 9962 h 9962"/>
                <a:gd name="connsiteX3" fmla="*/ 2885 w 10000"/>
                <a:gd name="connsiteY3" fmla="*/ 9765 h 9962"/>
                <a:gd name="connsiteX4" fmla="*/ 0 w 10000"/>
                <a:gd name="connsiteY4" fmla="*/ 0 h 9962"/>
                <a:gd name="connsiteX0" fmla="*/ 0 w 10000"/>
                <a:gd name="connsiteY0" fmla="*/ 0 h 10017"/>
                <a:gd name="connsiteX1" fmla="*/ 10000 w 10000"/>
                <a:gd name="connsiteY1" fmla="*/ 19 h 10017"/>
                <a:gd name="connsiteX2" fmla="*/ 6140 w 10000"/>
                <a:gd name="connsiteY2" fmla="*/ 10000 h 10017"/>
                <a:gd name="connsiteX3" fmla="*/ 2853 w 10000"/>
                <a:gd name="connsiteY3" fmla="*/ 10005 h 10017"/>
                <a:gd name="connsiteX4" fmla="*/ 0 w 10000"/>
                <a:gd name="connsiteY4" fmla="*/ 0 h 10017"/>
                <a:gd name="connsiteX0" fmla="*/ 0 w 9334"/>
                <a:gd name="connsiteY0" fmla="*/ 0 h 10017"/>
                <a:gd name="connsiteX1" fmla="*/ 9334 w 9334"/>
                <a:gd name="connsiteY1" fmla="*/ 2250 h 10017"/>
                <a:gd name="connsiteX2" fmla="*/ 6140 w 9334"/>
                <a:gd name="connsiteY2" fmla="*/ 10000 h 10017"/>
                <a:gd name="connsiteX3" fmla="*/ 2853 w 9334"/>
                <a:gd name="connsiteY3" fmla="*/ 10005 h 10017"/>
                <a:gd name="connsiteX4" fmla="*/ 0 w 9334"/>
                <a:gd name="connsiteY4" fmla="*/ 0 h 10017"/>
                <a:gd name="connsiteX0" fmla="*/ 0 w 9151"/>
                <a:gd name="connsiteY0" fmla="*/ 82 h 7754"/>
                <a:gd name="connsiteX1" fmla="*/ 9151 w 9151"/>
                <a:gd name="connsiteY1" fmla="*/ 0 h 7754"/>
                <a:gd name="connsiteX2" fmla="*/ 5729 w 9151"/>
                <a:gd name="connsiteY2" fmla="*/ 7737 h 7754"/>
                <a:gd name="connsiteX3" fmla="*/ 2208 w 9151"/>
                <a:gd name="connsiteY3" fmla="*/ 7742 h 7754"/>
                <a:gd name="connsiteX4" fmla="*/ 0 w 9151"/>
                <a:gd name="connsiteY4" fmla="*/ 82 h 7754"/>
                <a:gd name="connsiteX0" fmla="*/ 0 w 9889"/>
                <a:gd name="connsiteY0" fmla="*/ 237 h 10000"/>
                <a:gd name="connsiteX1" fmla="*/ 9889 w 9889"/>
                <a:gd name="connsiteY1" fmla="*/ 0 h 10000"/>
                <a:gd name="connsiteX2" fmla="*/ 6150 w 9889"/>
                <a:gd name="connsiteY2" fmla="*/ 9978 h 10000"/>
                <a:gd name="connsiteX3" fmla="*/ 2302 w 9889"/>
                <a:gd name="connsiteY3" fmla="*/ 9985 h 10000"/>
                <a:gd name="connsiteX4" fmla="*/ 0 w 9889"/>
                <a:gd name="connsiteY4" fmla="*/ 237 h 10000"/>
                <a:gd name="connsiteX0" fmla="*/ 0 w 10113"/>
                <a:gd name="connsiteY0" fmla="*/ 237 h 10000"/>
                <a:gd name="connsiteX1" fmla="*/ 10113 w 10113"/>
                <a:gd name="connsiteY1" fmla="*/ 0 h 10000"/>
                <a:gd name="connsiteX2" fmla="*/ 6332 w 10113"/>
                <a:gd name="connsiteY2" fmla="*/ 9978 h 10000"/>
                <a:gd name="connsiteX3" fmla="*/ 2441 w 10113"/>
                <a:gd name="connsiteY3" fmla="*/ 9985 h 10000"/>
                <a:gd name="connsiteX4" fmla="*/ 0 w 10113"/>
                <a:gd name="connsiteY4" fmla="*/ 237 h 10000"/>
                <a:gd name="connsiteX0" fmla="*/ 0 w 9963"/>
                <a:gd name="connsiteY0" fmla="*/ 106 h 9869"/>
                <a:gd name="connsiteX1" fmla="*/ 9963 w 9963"/>
                <a:gd name="connsiteY1" fmla="*/ 0 h 9869"/>
                <a:gd name="connsiteX2" fmla="*/ 6332 w 9963"/>
                <a:gd name="connsiteY2" fmla="*/ 9847 h 9869"/>
                <a:gd name="connsiteX3" fmla="*/ 2441 w 9963"/>
                <a:gd name="connsiteY3" fmla="*/ 9854 h 9869"/>
                <a:gd name="connsiteX4" fmla="*/ 0 w 9963"/>
                <a:gd name="connsiteY4" fmla="*/ 106 h 9869"/>
                <a:gd name="connsiteX0" fmla="*/ 0 w 9849"/>
                <a:gd name="connsiteY0" fmla="*/ 372 h 10000"/>
                <a:gd name="connsiteX1" fmla="*/ 9849 w 9849"/>
                <a:gd name="connsiteY1" fmla="*/ 0 h 10000"/>
                <a:gd name="connsiteX2" fmla="*/ 6205 w 9849"/>
                <a:gd name="connsiteY2" fmla="*/ 9978 h 10000"/>
                <a:gd name="connsiteX3" fmla="*/ 2299 w 9849"/>
                <a:gd name="connsiteY3" fmla="*/ 9985 h 10000"/>
                <a:gd name="connsiteX4" fmla="*/ 0 w 9849"/>
                <a:gd name="connsiteY4" fmla="*/ 372 h 10000"/>
                <a:gd name="connsiteX0" fmla="*/ 0 w 9962"/>
                <a:gd name="connsiteY0" fmla="*/ 240 h 10000"/>
                <a:gd name="connsiteX1" fmla="*/ 9962 w 9962"/>
                <a:gd name="connsiteY1" fmla="*/ 0 h 10000"/>
                <a:gd name="connsiteX2" fmla="*/ 6262 w 9962"/>
                <a:gd name="connsiteY2" fmla="*/ 9978 h 10000"/>
                <a:gd name="connsiteX3" fmla="*/ 2296 w 9962"/>
                <a:gd name="connsiteY3" fmla="*/ 9985 h 10000"/>
                <a:gd name="connsiteX4" fmla="*/ 0 w 9962"/>
                <a:gd name="connsiteY4" fmla="*/ 240 h 10000"/>
                <a:gd name="connsiteX0" fmla="*/ 0 w 10922"/>
                <a:gd name="connsiteY0" fmla="*/ 2886 h 12646"/>
                <a:gd name="connsiteX1" fmla="*/ 10922 w 10922"/>
                <a:gd name="connsiteY1" fmla="*/ 0 h 12646"/>
                <a:gd name="connsiteX2" fmla="*/ 6286 w 10922"/>
                <a:gd name="connsiteY2" fmla="*/ 12624 h 12646"/>
                <a:gd name="connsiteX3" fmla="*/ 2305 w 10922"/>
                <a:gd name="connsiteY3" fmla="*/ 12631 h 12646"/>
                <a:gd name="connsiteX4" fmla="*/ 0 w 10922"/>
                <a:gd name="connsiteY4" fmla="*/ 2886 h 12646"/>
                <a:gd name="connsiteX0" fmla="*/ 0 w 11959"/>
                <a:gd name="connsiteY0" fmla="*/ 373 h 12646"/>
                <a:gd name="connsiteX1" fmla="*/ 11959 w 11959"/>
                <a:gd name="connsiteY1" fmla="*/ 0 h 12646"/>
                <a:gd name="connsiteX2" fmla="*/ 7323 w 11959"/>
                <a:gd name="connsiteY2" fmla="*/ 12624 h 12646"/>
                <a:gd name="connsiteX3" fmla="*/ 3342 w 11959"/>
                <a:gd name="connsiteY3" fmla="*/ 12631 h 12646"/>
                <a:gd name="connsiteX4" fmla="*/ 0 w 11959"/>
                <a:gd name="connsiteY4" fmla="*/ 373 h 12646"/>
                <a:gd name="connsiteX0" fmla="*/ 0 w 11090"/>
                <a:gd name="connsiteY0" fmla="*/ 373 h 12646"/>
                <a:gd name="connsiteX1" fmla="*/ 11090 w 11090"/>
                <a:gd name="connsiteY1" fmla="*/ 0 h 12646"/>
                <a:gd name="connsiteX2" fmla="*/ 7323 w 11090"/>
                <a:gd name="connsiteY2" fmla="*/ 12624 h 12646"/>
                <a:gd name="connsiteX3" fmla="*/ 3342 w 11090"/>
                <a:gd name="connsiteY3" fmla="*/ 12631 h 12646"/>
                <a:gd name="connsiteX4" fmla="*/ 0 w 11090"/>
                <a:gd name="connsiteY4" fmla="*/ 373 h 12646"/>
                <a:gd name="connsiteX0" fmla="*/ 0 w 11194"/>
                <a:gd name="connsiteY0" fmla="*/ 373 h 12646"/>
                <a:gd name="connsiteX1" fmla="*/ 11194 w 11194"/>
                <a:gd name="connsiteY1" fmla="*/ 0 h 12646"/>
                <a:gd name="connsiteX2" fmla="*/ 7323 w 11194"/>
                <a:gd name="connsiteY2" fmla="*/ 12624 h 12646"/>
                <a:gd name="connsiteX3" fmla="*/ 3342 w 11194"/>
                <a:gd name="connsiteY3" fmla="*/ 12631 h 12646"/>
                <a:gd name="connsiteX4" fmla="*/ 0 w 11194"/>
                <a:gd name="connsiteY4" fmla="*/ 373 h 12646"/>
                <a:gd name="connsiteX0" fmla="*/ 0 w 11924"/>
                <a:gd name="connsiteY0" fmla="*/ 253 h 12646"/>
                <a:gd name="connsiteX1" fmla="*/ 11924 w 11924"/>
                <a:gd name="connsiteY1" fmla="*/ 0 h 12646"/>
                <a:gd name="connsiteX2" fmla="*/ 8053 w 11924"/>
                <a:gd name="connsiteY2" fmla="*/ 12624 h 12646"/>
                <a:gd name="connsiteX3" fmla="*/ 4072 w 11924"/>
                <a:gd name="connsiteY3" fmla="*/ 12631 h 12646"/>
                <a:gd name="connsiteX4" fmla="*/ 0 w 11924"/>
                <a:gd name="connsiteY4" fmla="*/ 253 h 12646"/>
                <a:gd name="connsiteX0" fmla="*/ 0 w 11924"/>
                <a:gd name="connsiteY0" fmla="*/ 253 h 12633"/>
                <a:gd name="connsiteX1" fmla="*/ 11924 w 11924"/>
                <a:gd name="connsiteY1" fmla="*/ 0 h 12633"/>
                <a:gd name="connsiteX2" fmla="*/ 8053 w 11924"/>
                <a:gd name="connsiteY2" fmla="*/ 10348 h 12633"/>
                <a:gd name="connsiteX3" fmla="*/ 4072 w 11924"/>
                <a:gd name="connsiteY3" fmla="*/ 12631 h 12633"/>
                <a:gd name="connsiteX4" fmla="*/ 0 w 11924"/>
                <a:gd name="connsiteY4" fmla="*/ 253 h 12633"/>
                <a:gd name="connsiteX0" fmla="*/ 0 w 11924"/>
                <a:gd name="connsiteY0" fmla="*/ 253 h 10348"/>
                <a:gd name="connsiteX1" fmla="*/ 11924 w 11924"/>
                <a:gd name="connsiteY1" fmla="*/ 0 h 10348"/>
                <a:gd name="connsiteX2" fmla="*/ 8053 w 11924"/>
                <a:gd name="connsiteY2" fmla="*/ 10348 h 10348"/>
                <a:gd name="connsiteX3" fmla="*/ 4037 w 11924"/>
                <a:gd name="connsiteY3" fmla="*/ 10235 h 10348"/>
                <a:gd name="connsiteX4" fmla="*/ 0 w 11924"/>
                <a:gd name="connsiteY4" fmla="*/ 253 h 10348"/>
                <a:gd name="connsiteX0" fmla="*/ 0 w 11924"/>
                <a:gd name="connsiteY0" fmla="*/ 253 h 10491"/>
                <a:gd name="connsiteX1" fmla="*/ 11924 w 11924"/>
                <a:gd name="connsiteY1" fmla="*/ 0 h 10491"/>
                <a:gd name="connsiteX2" fmla="*/ 8053 w 11924"/>
                <a:gd name="connsiteY2" fmla="*/ 10348 h 10491"/>
                <a:gd name="connsiteX3" fmla="*/ 2096 w 11924"/>
                <a:gd name="connsiteY3" fmla="*/ 10480 h 10491"/>
                <a:gd name="connsiteX4" fmla="*/ 0 w 11924"/>
                <a:gd name="connsiteY4" fmla="*/ 253 h 10491"/>
                <a:gd name="connsiteX0" fmla="*/ 0 w 11924"/>
                <a:gd name="connsiteY0" fmla="*/ 253 h 10593"/>
                <a:gd name="connsiteX1" fmla="*/ 11924 w 11924"/>
                <a:gd name="connsiteY1" fmla="*/ 0 h 10593"/>
                <a:gd name="connsiteX2" fmla="*/ 9853 w 11924"/>
                <a:gd name="connsiteY2" fmla="*/ 10593 h 10593"/>
                <a:gd name="connsiteX3" fmla="*/ 2096 w 11924"/>
                <a:gd name="connsiteY3" fmla="*/ 10480 h 10593"/>
                <a:gd name="connsiteX4" fmla="*/ 0 w 11924"/>
                <a:gd name="connsiteY4" fmla="*/ 253 h 10593"/>
                <a:gd name="connsiteX0" fmla="*/ 0 w 11924"/>
                <a:gd name="connsiteY0" fmla="*/ 253 h 10593"/>
                <a:gd name="connsiteX1" fmla="*/ 11924 w 11924"/>
                <a:gd name="connsiteY1" fmla="*/ 0 h 10593"/>
                <a:gd name="connsiteX2" fmla="*/ 9853 w 11924"/>
                <a:gd name="connsiteY2" fmla="*/ 10593 h 10593"/>
                <a:gd name="connsiteX3" fmla="*/ 2057 w 11924"/>
                <a:gd name="connsiteY3" fmla="*/ 10480 h 10593"/>
                <a:gd name="connsiteX4" fmla="*/ 0 w 11924"/>
                <a:gd name="connsiteY4" fmla="*/ 253 h 10593"/>
                <a:gd name="connsiteX0" fmla="*/ 0 w 11924"/>
                <a:gd name="connsiteY0" fmla="*/ 253 h 10593"/>
                <a:gd name="connsiteX1" fmla="*/ 11924 w 11924"/>
                <a:gd name="connsiteY1" fmla="*/ 0 h 10593"/>
                <a:gd name="connsiteX2" fmla="*/ 9892 w 11924"/>
                <a:gd name="connsiteY2" fmla="*/ 10593 h 10593"/>
                <a:gd name="connsiteX3" fmla="*/ 2057 w 11924"/>
                <a:gd name="connsiteY3" fmla="*/ 10480 h 10593"/>
                <a:gd name="connsiteX4" fmla="*/ 0 w 11924"/>
                <a:gd name="connsiteY4" fmla="*/ 253 h 1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4" h="10593">
                  <a:moveTo>
                    <a:pt x="0" y="253"/>
                  </a:moveTo>
                  <a:lnTo>
                    <a:pt x="11924" y="0"/>
                  </a:lnTo>
                  <a:lnTo>
                    <a:pt x="9892" y="10593"/>
                  </a:lnTo>
                  <a:cubicBezTo>
                    <a:pt x="8447" y="10373"/>
                    <a:pt x="3692" y="10567"/>
                    <a:pt x="2057" y="10480"/>
                  </a:cubicBezTo>
                  <a:lnTo>
                    <a:pt x="0" y="253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C000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60" name="圖片 3" descr="一張含有 文字 的圖片&#10;&#10;自動產生的描述">
              <a:extLst>
                <a:ext uri="{FF2B5EF4-FFF2-40B4-BE49-F238E27FC236}">
                  <a16:creationId xmlns:a16="http://schemas.microsoft.com/office/drawing/2014/main" id="{09E1F6F3-1366-41DD-AEEA-4B3513EBD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9959" y="3876509"/>
              <a:ext cx="2340566" cy="1333295"/>
            </a:xfrm>
            <a:prstGeom prst="roundRect">
              <a:avLst>
                <a:gd name="adj" fmla="val 4857"/>
              </a:avLst>
            </a:prstGeom>
            <a:solidFill>
              <a:srgbClr val="FFFFFF">
                <a:shade val="85000"/>
              </a:srgbClr>
            </a:solidFill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61" name="接點: 肘形 60">
            <a:extLst>
              <a:ext uri="{FF2B5EF4-FFF2-40B4-BE49-F238E27FC236}">
                <a16:creationId xmlns:a16="http://schemas.microsoft.com/office/drawing/2014/main" id="{8E409256-58E4-4512-916F-89E093678140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rot="16200000" flipH="1">
            <a:off x="7656010" y="2814814"/>
            <a:ext cx="492618" cy="1060715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895785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7617</TotalTime>
  <Words>1957</Words>
  <Application>Microsoft Office PowerPoint</Application>
  <PresentationFormat>Widescreen</PresentationFormat>
  <Paragraphs>198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微軟正黑體</vt:lpstr>
      <vt:lpstr>ＭＳ Ｐゴシック</vt:lpstr>
      <vt:lpstr>新細明體</vt:lpstr>
      <vt:lpstr>Arial</vt:lpstr>
      <vt:lpstr>Calibri</vt:lpstr>
      <vt:lpstr>自訂設計</vt:lpstr>
      <vt:lpstr>PowerPoint Presentation</vt:lpstr>
      <vt:lpstr>産業用スイッチは産業シーンだけでなく、 過酷な環境でも活躍します</vt:lpstr>
      <vt:lpstr>QSW-IM1200-8Cの新しい設計により、産業用スイッチの概念が変化。産業用スイッチがより身近に</vt:lpstr>
      <vt:lpstr>QSW-IM1200-8Cはどのような場所で使えますか？</vt:lpstr>
      <vt:lpstr>オープンスペースでの監視、 10GbEで制御室から各現場へ高速ネットワーク接続</vt:lpstr>
      <vt:lpstr>スマートシティのスマートポールは、 高速データ転送のために10GbEが必要</vt:lpstr>
      <vt:lpstr>スマートファクトリは 10GbEによりさらにスマートになります</vt:lpstr>
      <vt:lpstr>QSW-IM1200-8C ハードウェア</vt:lpstr>
      <vt:lpstr>デバイスのインターフェース</vt:lpstr>
      <vt:lpstr>巨大なヒートシンクでファンレスを実現</vt:lpstr>
      <vt:lpstr>最適化された熱設計と高品質部材</vt:lpstr>
      <vt:lpstr>テストに使用した工業用温度範囲で 動作可能なSFP +モジュール</vt:lpstr>
      <vt:lpstr>QSW-IM1200-8C ソフトウェア</vt:lpstr>
      <vt:lpstr>豊富な管理機能</vt:lpstr>
      <vt:lpstr>使いやすいGUIデザイン</vt:lpstr>
      <vt:lpstr>複数のネットワークケーブルを使用し、 ネットワーク速度を向上</vt:lpstr>
      <vt:lpstr>オフィスネットワークを複数のエリアに分割</vt:lpstr>
      <vt:lpstr>必要なデバイスにのみストリーミング配信</vt:lpstr>
      <vt:lpstr>簡単にアクセス制御</vt:lpstr>
      <vt:lpstr>ファームウェアバージョンのライブチェック</vt:lpstr>
      <vt:lpstr>常に最適なルーティングで通信</vt:lpstr>
      <vt:lpstr>QSW-IM1200-8Cのさらなる機能</vt:lpstr>
      <vt:lpstr>QNAPの10GbE製品と 完全に統合されています</vt:lpstr>
      <vt:lpstr>12ポート10GbEコンボポートにより、柔軟に展開できます</vt:lpstr>
      <vt:lpstr>2.5/5/10GbE 搭載NAS</vt:lpstr>
      <vt:lpstr>2.5 / 5 / 10GbE 搭載ラックマウントNAS</vt:lpstr>
      <vt:lpstr>ネットワークの拡張： 種類豊富なPCIeネットワーク拡張カード</vt:lpstr>
      <vt:lpstr>ネットワークの拡張：持ち運び可能アダプタ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QSW-IM1200-8C</dc:title>
  <dc:creator>QNAP_Frank Liao</dc:creator>
  <cp:lastModifiedBy>Yukihito H.</cp:lastModifiedBy>
  <cp:revision>52</cp:revision>
  <dcterms:created xsi:type="dcterms:W3CDTF">2020-11-12T02:57:56Z</dcterms:created>
  <dcterms:modified xsi:type="dcterms:W3CDTF">2021-09-10T03:20:24Z</dcterms:modified>
</cp:coreProperties>
</file>